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782" r:id="rId2"/>
    <p:sldId id="817" r:id="rId3"/>
    <p:sldId id="784" r:id="rId4"/>
    <p:sldId id="786" r:id="rId5"/>
    <p:sldId id="787" r:id="rId6"/>
    <p:sldId id="824" r:id="rId7"/>
    <p:sldId id="825" r:id="rId8"/>
    <p:sldId id="826" r:id="rId9"/>
    <p:sldId id="827" r:id="rId10"/>
    <p:sldId id="839" r:id="rId11"/>
    <p:sldId id="843" r:id="rId12"/>
    <p:sldId id="821" r:id="rId13"/>
    <p:sldId id="836" r:id="rId14"/>
    <p:sldId id="822" r:id="rId15"/>
    <p:sldId id="835" r:id="rId16"/>
    <p:sldId id="818" r:id="rId17"/>
    <p:sldId id="781" r:id="rId18"/>
    <p:sldId id="789" r:id="rId19"/>
    <p:sldId id="803" r:id="rId20"/>
    <p:sldId id="804" r:id="rId21"/>
    <p:sldId id="805" r:id="rId22"/>
    <p:sldId id="806" r:id="rId23"/>
    <p:sldId id="780" r:id="rId24"/>
    <p:sldId id="790" r:id="rId25"/>
    <p:sldId id="813" r:id="rId26"/>
    <p:sldId id="814" r:id="rId27"/>
    <p:sldId id="815" r:id="rId28"/>
    <p:sldId id="816" r:id="rId29"/>
    <p:sldId id="794" r:id="rId30"/>
    <p:sldId id="795" r:id="rId31"/>
    <p:sldId id="752" r:id="rId32"/>
    <p:sldId id="746" r:id="rId33"/>
  </p:sldIdLst>
  <p:sldSz cx="9906000" cy="6858000" type="A4"/>
  <p:notesSz cx="7099300" cy="10234613"/>
  <p:defaultTextStyle>
    <a:defPPr>
      <a:defRPr lang="da-DK"/>
    </a:defPPr>
    <a:lvl1pPr algn="l" rtl="0" fontAlgn="base">
      <a:spcBef>
        <a:spcPct val="0"/>
      </a:spcBef>
      <a:spcAft>
        <a:spcPct val="0"/>
      </a:spcAft>
      <a:defRPr sz="2200" b="1" kern="1200">
        <a:solidFill>
          <a:srgbClr val="0000FF"/>
        </a:solidFill>
        <a:latin typeface="Verdana" pitchFamily="34" charset="0"/>
        <a:ea typeface="+mn-ea"/>
        <a:cs typeface="Arial" pitchFamily="34" charset="0"/>
      </a:defRPr>
    </a:lvl1pPr>
    <a:lvl2pPr marL="457200" algn="l" rtl="0" fontAlgn="base">
      <a:spcBef>
        <a:spcPct val="0"/>
      </a:spcBef>
      <a:spcAft>
        <a:spcPct val="0"/>
      </a:spcAft>
      <a:defRPr sz="2200" b="1" kern="1200">
        <a:solidFill>
          <a:srgbClr val="0000FF"/>
        </a:solidFill>
        <a:latin typeface="Verdana" pitchFamily="34" charset="0"/>
        <a:ea typeface="+mn-ea"/>
        <a:cs typeface="Arial" pitchFamily="34" charset="0"/>
      </a:defRPr>
    </a:lvl2pPr>
    <a:lvl3pPr marL="914400" algn="l" rtl="0" fontAlgn="base">
      <a:spcBef>
        <a:spcPct val="0"/>
      </a:spcBef>
      <a:spcAft>
        <a:spcPct val="0"/>
      </a:spcAft>
      <a:defRPr sz="2200" b="1" kern="1200">
        <a:solidFill>
          <a:srgbClr val="0000FF"/>
        </a:solidFill>
        <a:latin typeface="Verdana" pitchFamily="34" charset="0"/>
        <a:ea typeface="+mn-ea"/>
        <a:cs typeface="Arial" pitchFamily="34" charset="0"/>
      </a:defRPr>
    </a:lvl3pPr>
    <a:lvl4pPr marL="1371600" algn="l" rtl="0" fontAlgn="base">
      <a:spcBef>
        <a:spcPct val="0"/>
      </a:spcBef>
      <a:spcAft>
        <a:spcPct val="0"/>
      </a:spcAft>
      <a:defRPr sz="2200" b="1" kern="1200">
        <a:solidFill>
          <a:srgbClr val="0000FF"/>
        </a:solidFill>
        <a:latin typeface="Verdana" pitchFamily="34" charset="0"/>
        <a:ea typeface="+mn-ea"/>
        <a:cs typeface="Arial" pitchFamily="34" charset="0"/>
      </a:defRPr>
    </a:lvl4pPr>
    <a:lvl5pPr marL="1828800" algn="l" rtl="0" fontAlgn="base">
      <a:spcBef>
        <a:spcPct val="0"/>
      </a:spcBef>
      <a:spcAft>
        <a:spcPct val="0"/>
      </a:spcAft>
      <a:defRPr sz="2200" b="1" kern="1200">
        <a:solidFill>
          <a:srgbClr val="0000FF"/>
        </a:solidFill>
        <a:latin typeface="Verdana" pitchFamily="34" charset="0"/>
        <a:ea typeface="+mn-ea"/>
        <a:cs typeface="Arial" pitchFamily="34" charset="0"/>
      </a:defRPr>
    </a:lvl5pPr>
    <a:lvl6pPr marL="2286000" algn="l" defTabSz="914400" rtl="0" eaLnBrk="1" latinLnBrk="0" hangingPunct="1">
      <a:defRPr sz="2200" b="1" kern="1200">
        <a:solidFill>
          <a:srgbClr val="0000FF"/>
        </a:solidFill>
        <a:latin typeface="Verdana" pitchFamily="34" charset="0"/>
        <a:ea typeface="+mn-ea"/>
        <a:cs typeface="Arial" pitchFamily="34" charset="0"/>
      </a:defRPr>
    </a:lvl6pPr>
    <a:lvl7pPr marL="2743200" algn="l" defTabSz="914400" rtl="0" eaLnBrk="1" latinLnBrk="0" hangingPunct="1">
      <a:defRPr sz="2200" b="1" kern="1200">
        <a:solidFill>
          <a:srgbClr val="0000FF"/>
        </a:solidFill>
        <a:latin typeface="Verdana" pitchFamily="34" charset="0"/>
        <a:ea typeface="+mn-ea"/>
        <a:cs typeface="Arial" pitchFamily="34" charset="0"/>
      </a:defRPr>
    </a:lvl7pPr>
    <a:lvl8pPr marL="3200400" algn="l" defTabSz="914400" rtl="0" eaLnBrk="1" latinLnBrk="0" hangingPunct="1">
      <a:defRPr sz="2200" b="1" kern="1200">
        <a:solidFill>
          <a:srgbClr val="0000FF"/>
        </a:solidFill>
        <a:latin typeface="Verdana" pitchFamily="34" charset="0"/>
        <a:ea typeface="+mn-ea"/>
        <a:cs typeface="Arial" pitchFamily="34" charset="0"/>
      </a:defRPr>
    </a:lvl8pPr>
    <a:lvl9pPr marL="3657600" algn="l" defTabSz="914400" rtl="0" eaLnBrk="1" latinLnBrk="0" hangingPunct="1">
      <a:defRPr sz="2200" b="1" kern="1200">
        <a:solidFill>
          <a:srgbClr val="0000FF"/>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1706" userDrawn="1">
          <p15:clr>
            <a:srgbClr val="A4A3A4"/>
          </p15:clr>
        </p15:guide>
        <p15:guide id="2" pos="312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0066"/>
    <a:srgbClr val="CC00CC"/>
    <a:srgbClr val="0000FF"/>
    <a:srgbClr val="008000"/>
    <a:srgbClr val="33CC33"/>
    <a:srgbClr val="FF0000"/>
    <a:srgbClr val="003399"/>
    <a:srgbClr val="FF99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972BF-B920-485B-8552-5F685B614ACB}" v="1" dt="2024-02-17T20:47:51.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8" autoAdjust="0"/>
    <p:restoredTop sz="94707" autoAdjust="0"/>
  </p:normalViewPr>
  <p:slideViewPr>
    <p:cSldViewPr snapToGrid="0">
      <p:cViewPr varScale="1">
        <p:scale>
          <a:sx n="93" d="100"/>
          <a:sy n="93" d="100"/>
        </p:scale>
        <p:origin x="1992" y="44"/>
      </p:cViewPr>
      <p:guideLst>
        <p:guide orient="horz" pos="1706"/>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5" d="100"/>
          <a:sy n="45" d="100"/>
        </p:scale>
        <p:origin x="-1926" y="-12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 Plejdrup Houmøller" userId="6c18fd073f0ef680" providerId="LiveId" clId="{452972BF-B920-485B-8552-5F685B614ACB}"/>
    <pc:docChg chg="modNotesMaster">
      <pc:chgData name="Anders Plejdrup Houmøller" userId="6c18fd073f0ef680" providerId="LiveId" clId="{452972BF-B920-485B-8552-5F685B614ACB}" dt="2024-02-17T20:47:51.780"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349"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1" name="Rectangle 3"/>
          <p:cNvSpPr>
            <a:spLocks noGrp="1" noChangeArrowheads="1"/>
          </p:cNvSpPr>
          <p:nvPr>
            <p:ph type="dt" idx="1"/>
          </p:nvPr>
        </p:nvSpPr>
        <p:spPr bwMode="auto">
          <a:xfrm>
            <a:off x="4022726" y="0"/>
            <a:ext cx="3082925" cy="517525"/>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3556" name="Rectangle 4"/>
          <p:cNvSpPr>
            <a:spLocks noGrp="1" noRot="1" noChangeAspect="1" noChangeArrowheads="1" noTextEdit="1"/>
          </p:cNvSpPr>
          <p:nvPr>
            <p:ph type="sldImg" idx="2"/>
          </p:nvPr>
        </p:nvSpPr>
        <p:spPr bwMode="auto">
          <a:xfrm>
            <a:off x="787400" y="773113"/>
            <a:ext cx="5526088"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39801" y="4860926"/>
            <a:ext cx="5219700" cy="4606925"/>
          </a:xfrm>
          <a:prstGeom prst="rect">
            <a:avLst/>
          </a:prstGeom>
          <a:noFill/>
          <a:ln w="9525">
            <a:noFill/>
            <a:miter lim="800000"/>
            <a:headEnd/>
            <a:tailEnd/>
          </a:ln>
          <a:effectLst/>
        </p:spPr>
        <p:txBody>
          <a:bodyPr vert="horz" wrap="square" lIns="97415" tIns="49533" rIns="97415" bIns="49533" numCol="1" anchor="t" anchorCtr="0" compatLnSpc="1">
            <a:prstTxWarp prst="textNoShape">
              <a:avLst/>
            </a:prstTxWarp>
          </a:bodyPr>
          <a:lstStyle/>
          <a:p>
            <a:pPr lvl="0"/>
            <a:r>
              <a:rPr lang="da-DK" noProof="0"/>
              <a:t>Klik for at redigere teksttypografien på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054" name="Rectangle 6"/>
          <p:cNvSpPr>
            <a:spLocks noGrp="1" noChangeArrowheads="1"/>
          </p:cNvSpPr>
          <p:nvPr>
            <p:ph type="ftr" sz="quarter" idx="4"/>
          </p:nvPr>
        </p:nvSpPr>
        <p:spPr bwMode="auto">
          <a:xfrm>
            <a:off x="-6349"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l" defTabSz="822229" eaLnBrk="0" hangingPunct="0">
              <a:defRPr sz="1000" b="0" i="1">
                <a:solidFill>
                  <a:schemeClr val="tx1"/>
                </a:solidFill>
                <a:latin typeface="Times New Roman" pitchFamily="18" charset="0"/>
                <a:cs typeface="+mn-cs"/>
              </a:defRPr>
            </a:lvl1pPr>
          </a:lstStyle>
          <a:p>
            <a:pPr>
              <a:defRPr/>
            </a:pPr>
            <a:endParaRPr lang="da-DK" dirty="0"/>
          </a:p>
        </p:txBody>
      </p:sp>
      <p:sp>
        <p:nvSpPr>
          <p:cNvPr id="2055" name="Rectangle 7"/>
          <p:cNvSpPr>
            <a:spLocks noGrp="1" noChangeArrowheads="1"/>
          </p:cNvSpPr>
          <p:nvPr>
            <p:ph type="sldNum" sz="quarter" idx="5"/>
          </p:nvPr>
        </p:nvSpPr>
        <p:spPr bwMode="auto">
          <a:xfrm>
            <a:off x="4022726" y="9715501"/>
            <a:ext cx="3082925" cy="517525"/>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r" defTabSz="822229" eaLnBrk="0" hangingPunct="0">
              <a:defRPr sz="1000" b="0" i="1">
                <a:solidFill>
                  <a:schemeClr val="tx1"/>
                </a:solidFill>
                <a:latin typeface="Times New Roman" pitchFamily="18" charset="0"/>
                <a:cs typeface="+mn-cs"/>
              </a:defRPr>
            </a:lvl1pPr>
          </a:lstStyle>
          <a:p>
            <a:pPr>
              <a:defRPr/>
            </a:pPr>
            <a:fld id="{1D275962-6453-45F0-9CC8-49426775DB3D}"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8313"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50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04938"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73250" algn="l" defTabSz="7905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8A085-A8CA-4F7E-A07E-020DE78FE341}" type="slidenum">
              <a:rPr lang="da-DK"/>
              <a:pPr/>
              <a:t>1</a:t>
            </a:fld>
            <a:endParaRPr lang="da-DK" dirty="0"/>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7E98B-F9BC-4B66-9CB0-600586935B70}" type="slidenum">
              <a:rPr lang="da-DK"/>
              <a:pPr/>
              <a:t>21</a:t>
            </a:fld>
            <a:endParaRPr lang="da-DK"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910D9-5573-49D6-99B4-EB36F0B204FF}" type="slidenum">
              <a:rPr lang="da-DK"/>
              <a:pPr/>
              <a:t>22</a:t>
            </a:fld>
            <a:endParaRPr lang="da-DK"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pPr defTabSz="820642"/>
            <a:fld id="{D07B4EA4-AA80-4C2E-B196-09E21B52DF88}" type="slidenum">
              <a:rPr lang="da-DK" smtClean="0"/>
              <a:pPr defTabSz="820642"/>
              <a:t>32</a:t>
            </a:fld>
            <a:endParaRPr lang="da-DK"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231F46-9AC2-4D6B-84F9-BC1466ABFA98}"/>
              </a:ext>
            </a:extLst>
          </p:cNvPr>
          <p:cNvSpPr>
            <a:spLocks noGrp="1" noChangeArrowheads="1"/>
          </p:cNvSpPr>
          <p:nvPr>
            <p:ph type="sldNum" sz="quarter" idx="5"/>
          </p:nvPr>
        </p:nvSpPr>
        <p:spPr>
          <a:ln/>
        </p:spPr>
        <p:txBody>
          <a:bodyPr/>
          <a:lstStyle/>
          <a:p>
            <a:fld id="{58C7C345-6FF1-495A-9575-66873DD21A64}" type="slidenum">
              <a:rPr lang="da-DK" altLang="da-DK"/>
              <a:pPr/>
              <a:t>6</a:t>
            </a:fld>
            <a:endParaRPr lang="da-DK" altLang="da-DK" dirty="0"/>
          </a:p>
        </p:txBody>
      </p:sp>
      <p:sp>
        <p:nvSpPr>
          <p:cNvPr id="7170" name="Rectangle 2">
            <a:extLst>
              <a:ext uri="{FF2B5EF4-FFF2-40B4-BE49-F238E27FC236}">
                <a16:creationId xmlns:a16="http://schemas.microsoft.com/office/drawing/2014/main" id="{14292D2E-9247-4C46-9861-9AF46F1E338B}"/>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49E28F50-74A5-4081-88C1-E7BCA4306D29}"/>
              </a:ext>
            </a:extLst>
          </p:cNvPr>
          <p:cNvSpPr>
            <a:spLocks noGrp="1" noChangeArrowheads="1"/>
          </p:cNvSpPr>
          <p:nvPr>
            <p:ph type="body" idx="1"/>
          </p:nvPr>
        </p:nvSpPr>
        <p:spPr/>
        <p:txBody>
          <a:bodyPr/>
          <a:lstStyle/>
          <a:p>
            <a:endParaRPr lang="da-DK" altLang="da-DK" dirty="0"/>
          </a:p>
        </p:txBody>
      </p:sp>
    </p:spTree>
    <p:extLst>
      <p:ext uri="{BB962C8B-B14F-4D97-AF65-F5344CB8AC3E}">
        <p14:creationId xmlns:p14="http://schemas.microsoft.com/office/powerpoint/2010/main" val="49830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4057B6-9F80-4B02-AC53-CE23D9094AA2}"/>
              </a:ext>
            </a:extLst>
          </p:cNvPr>
          <p:cNvSpPr>
            <a:spLocks noGrp="1" noChangeArrowheads="1"/>
          </p:cNvSpPr>
          <p:nvPr>
            <p:ph type="sldNum" sz="quarter" idx="5"/>
          </p:nvPr>
        </p:nvSpPr>
        <p:spPr>
          <a:ln/>
        </p:spPr>
        <p:txBody>
          <a:bodyPr/>
          <a:lstStyle/>
          <a:p>
            <a:fld id="{D0996954-5BD0-4DBF-9F22-181903DF78C4}" type="slidenum">
              <a:rPr lang="da-DK" altLang="da-DK"/>
              <a:pPr/>
              <a:t>7</a:t>
            </a:fld>
            <a:endParaRPr lang="da-DK" altLang="da-DK" dirty="0"/>
          </a:p>
        </p:txBody>
      </p:sp>
      <p:sp>
        <p:nvSpPr>
          <p:cNvPr id="9218" name="Rectangle 2">
            <a:extLst>
              <a:ext uri="{FF2B5EF4-FFF2-40B4-BE49-F238E27FC236}">
                <a16:creationId xmlns:a16="http://schemas.microsoft.com/office/drawing/2014/main" id="{5FAA0BA0-2884-450D-8F1F-8721A3396DAE}"/>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23FA320E-8CC9-46D2-B42E-62BD77D46B10}"/>
              </a:ext>
            </a:extLst>
          </p:cNvPr>
          <p:cNvSpPr>
            <a:spLocks noGrp="1" noChangeArrowheads="1"/>
          </p:cNvSpPr>
          <p:nvPr>
            <p:ph type="body" idx="1"/>
          </p:nvPr>
        </p:nvSpPr>
        <p:spPr/>
        <p:txBody>
          <a:bodyPr/>
          <a:lstStyle/>
          <a:p>
            <a:endParaRPr lang="da-DK" altLang="da-DK" dirty="0"/>
          </a:p>
        </p:txBody>
      </p:sp>
    </p:spTree>
    <p:extLst>
      <p:ext uri="{BB962C8B-B14F-4D97-AF65-F5344CB8AC3E}">
        <p14:creationId xmlns:p14="http://schemas.microsoft.com/office/powerpoint/2010/main" val="222349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0F0F64-3C9B-479A-BC4D-535938E386E9}"/>
              </a:ext>
            </a:extLst>
          </p:cNvPr>
          <p:cNvSpPr>
            <a:spLocks noGrp="1" noChangeArrowheads="1"/>
          </p:cNvSpPr>
          <p:nvPr>
            <p:ph type="sldNum" sz="quarter" idx="5"/>
          </p:nvPr>
        </p:nvSpPr>
        <p:spPr>
          <a:ln/>
        </p:spPr>
        <p:txBody>
          <a:bodyPr/>
          <a:lstStyle/>
          <a:p>
            <a:fld id="{0DF340F4-0622-49B7-9193-E3C5E75BD76D}" type="slidenum">
              <a:rPr lang="da-DK" altLang="da-DK"/>
              <a:pPr/>
              <a:t>8</a:t>
            </a:fld>
            <a:endParaRPr lang="da-DK" altLang="da-DK" dirty="0"/>
          </a:p>
        </p:txBody>
      </p:sp>
      <p:sp>
        <p:nvSpPr>
          <p:cNvPr id="11266" name="Rectangle 2">
            <a:extLst>
              <a:ext uri="{FF2B5EF4-FFF2-40B4-BE49-F238E27FC236}">
                <a16:creationId xmlns:a16="http://schemas.microsoft.com/office/drawing/2014/main" id="{FDB0BA53-1B3B-46C8-96E6-A1589F52FE44}"/>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89DFDF67-F56B-4F18-9DBD-112D9FB976F0}"/>
              </a:ext>
            </a:extLst>
          </p:cNvPr>
          <p:cNvSpPr>
            <a:spLocks noGrp="1" noChangeArrowheads="1"/>
          </p:cNvSpPr>
          <p:nvPr>
            <p:ph type="body" idx="1"/>
          </p:nvPr>
        </p:nvSpPr>
        <p:spPr/>
        <p:txBody>
          <a:bodyPr/>
          <a:lstStyle/>
          <a:p>
            <a:endParaRPr lang="da-DK" altLang="da-DK" dirty="0"/>
          </a:p>
        </p:txBody>
      </p:sp>
    </p:spTree>
    <p:extLst>
      <p:ext uri="{BB962C8B-B14F-4D97-AF65-F5344CB8AC3E}">
        <p14:creationId xmlns:p14="http://schemas.microsoft.com/office/powerpoint/2010/main" val="315597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4F8217-CA23-4BDE-AEE7-F9609A18127A}"/>
              </a:ext>
            </a:extLst>
          </p:cNvPr>
          <p:cNvSpPr>
            <a:spLocks noGrp="1" noChangeArrowheads="1"/>
          </p:cNvSpPr>
          <p:nvPr>
            <p:ph type="sldNum" sz="quarter" idx="5"/>
          </p:nvPr>
        </p:nvSpPr>
        <p:spPr>
          <a:ln/>
        </p:spPr>
        <p:txBody>
          <a:bodyPr/>
          <a:lstStyle/>
          <a:p>
            <a:fld id="{5BD25A64-085D-4405-96D2-58937DB4852B}" type="slidenum">
              <a:rPr lang="da-DK" altLang="da-DK"/>
              <a:pPr/>
              <a:t>9</a:t>
            </a:fld>
            <a:endParaRPr lang="da-DK" altLang="da-DK" dirty="0"/>
          </a:p>
        </p:txBody>
      </p:sp>
      <p:sp>
        <p:nvSpPr>
          <p:cNvPr id="13314" name="Rectangle 2">
            <a:extLst>
              <a:ext uri="{FF2B5EF4-FFF2-40B4-BE49-F238E27FC236}">
                <a16:creationId xmlns:a16="http://schemas.microsoft.com/office/drawing/2014/main" id="{4084ECE4-074D-4453-BDEC-F3F092177935}"/>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D546F8C1-3C1F-487E-A60F-D62DB74C37A6}"/>
              </a:ext>
            </a:extLst>
          </p:cNvPr>
          <p:cNvSpPr>
            <a:spLocks noGrp="1" noChangeArrowheads="1"/>
          </p:cNvSpPr>
          <p:nvPr>
            <p:ph type="body" idx="1"/>
          </p:nvPr>
        </p:nvSpPr>
        <p:spPr/>
        <p:txBody>
          <a:bodyPr/>
          <a:lstStyle/>
          <a:p>
            <a:endParaRPr lang="da-DK" altLang="da-DK" dirty="0"/>
          </a:p>
        </p:txBody>
      </p:sp>
    </p:spTree>
    <p:extLst>
      <p:ext uri="{BB962C8B-B14F-4D97-AF65-F5344CB8AC3E}">
        <p14:creationId xmlns:p14="http://schemas.microsoft.com/office/powerpoint/2010/main" val="138980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EA0D-DBBD-3FE1-1FD5-281E3A88DAAB}"/>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9C291CE-4C7B-87BB-E5F8-50C3260164BA}"/>
              </a:ext>
            </a:extLst>
          </p:cNvPr>
          <p:cNvSpPr>
            <a:spLocks noGrp="1" noChangeArrowheads="1"/>
          </p:cNvSpPr>
          <p:nvPr>
            <p:ph type="sldNum" sz="quarter" idx="5"/>
          </p:nvPr>
        </p:nvSpPr>
        <p:spPr>
          <a:ln/>
        </p:spPr>
        <p:txBody>
          <a:bodyPr/>
          <a:lstStyle/>
          <a:p>
            <a:fld id="{CE01AE7A-7B9A-4F19-9C77-EB68E6BDFCBA}" type="slidenum">
              <a:rPr lang="da-DK" altLang="en-US"/>
              <a:pPr/>
              <a:t>11</a:t>
            </a:fld>
            <a:endParaRPr lang="da-DK" altLang="en-US" dirty="0"/>
          </a:p>
        </p:txBody>
      </p:sp>
      <p:sp>
        <p:nvSpPr>
          <p:cNvPr id="4098" name="Rectangle 2">
            <a:extLst>
              <a:ext uri="{FF2B5EF4-FFF2-40B4-BE49-F238E27FC236}">
                <a16:creationId xmlns:a16="http://schemas.microsoft.com/office/drawing/2014/main" id="{B1DDEC71-FF1F-8BE2-C9A2-4F9B67E13287}"/>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E53FD2B5-7CE9-5F70-CC64-70C517CF7EF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7509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C64C9-FECC-62BE-46EE-AD3BCCA49EC9}"/>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584A0D64-B02C-97F0-E16E-CF3C6FAC8FA2}"/>
              </a:ext>
            </a:extLst>
          </p:cNvPr>
          <p:cNvSpPr>
            <a:spLocks noGrp="1" noChangeArrowheads="1"/>
          </p:cNvSpPr>
          <p:nvPr>
            <p:ph type="sldNum" sz="quarter" idx="5"/>
          </p:nvPr>
        </p:nvSpPr>
        <p:spPr>
          <a:ln/>
        </p:spPr>
        <p:txBody>
          <a:bodyPr/>
          <a:lstStyle/>
          <a:p>
            <a:fld id="{A69FA97E-6113-4922-94FC-3C08ACF394A8}" type="slidenum">
              <a:rPr lang="da-DK" altLang="en-US"/>
              <a:pPr/>
              <a:t>12</a:t>
            </a:fld>
            <a:endParaRPr lang="da-DK" altLang="en-US" dirty="0"/>
          </a:p>
        </p:txBody>
      </p:sp>
      <p:sp>
        <p:nvSpPr>
          <p:cNvPr id="8194" name="Rectangle 2">
            <a:extLst>
              <a:ext uri="{FF2B5EF4-FFF2-40B4-BE49-F238E27FC236}">
                <a16:creationId xmlns:a16="http://schemas.microsoft.com/office/drawing/2014/main" id="{20490731-9C7D-B293-A945-E78ADA9A52BA}"/>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0FC17C8F-1079-D63D-02AF-7F9617F58C54}"/>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0813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52039-6ACB-4528-8782-C248A4CFBB70}" type="slidenum">
              <a:rPr lang="da-DK"/>
              <a:pPr/>
              <a:t>19</a:t>
            </a:fld>
            <a:endParaRPr lang="da-DK"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da-DK"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991CC-82EB-4FE5-9038-937079B76E8F}" type="slidenum">
              <a:rPr lang="da-DK"/>
              <a:pPr/>
              <a:t>20</a:t>
            </a:fld>
            <a:endParaRPr lang="da-DK"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da-DK"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42950" y="2130425"/>
            <a:ext cx="8420100" cy="1470025"/>
          </a:xfrm>
        </p:spPr>
        <p:txBody>
          <a:bodyPr/>
          <a:lstStyle/>
          <a:p>
            <a:r>
              <a:rPr lang="en-GB" noProof="0"/>
              <a:t>Klik for at redigere titeltypografi i masteren</a:t>
            </a:r>
          </a:p>
        </p:txBody>
      </p:sp>
      <p:sp>
        <p:nvSpPr>
          <p:cNvPr id="3" name="Und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a:t>Klik for at redigere undertiteltypografien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69268C9-04D4-4536-9176-41C295F3870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lodret titel 2"/>
          <p:cNvSpPr>
            <a:spLocks noGrp="1"/>
          </p:cNvSpPr>
          <p:nvPr>
            <p:ph type="body" orient="vert" idx="1" hasCustomPrompt="1"/>
          </p:nvPr>
        </p:nvSpPr>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FBE140C1-4E24-4919-8C16-0D9973904A5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hasCustomPrompt="1"/>
          </p:nvPr>
        </p:nvSpPr>
        <p:spPr>
          <a:xfrm>
            <a:off x="7305675" y="0"/>
            <a:ext cx="2433638" cy="6316663"/>
          </a:xfrm>
        </p:spPr>
        <p:txBody>
          <a:bodyPr vert="eaVert"/>
          <a:lstStyle/>
          <a:p>
            <a:r>
              <a:rPr lang="en-GB" noProof="0"/>
              <a:t>Klik for at redigere titeltypografi i masteren</a:t>
            </a:r>
          </a:p>
        </p:txBody>
      </p:sp>
      <p:sp>
        <p:nvSpPr>
          <p:cNvPr id="3" name="Pladsholder til lodret titel 2"/>
          <p:cNvSpPr>
            <a:spLocks noGrp="1"/>
          </p:cNvSpPr>
          <p:nvPr>
            <p:ph type="body" orient="vert" idx="1" hasCustomPrompt="1"/>
          </p:nvPr>
        </p:nvSpPr>
        <p:spPr>
          <a:xfrm>
            <a:off x="0" y="0"/>
            <a:ext cx="7153275" cy="6316663"/>
          </a:xfrm>
        </p:spPr>
        <p:txBody>
          <a:bodyPr vert="eaVert"/>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30ACB223-C3EE-49CA-B991-B481DC0D4293}"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og diagra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diagram 3"/>
          <p:cNvSpPr>
            <a:spLocks noGrp="1"/>
          </p:cNvSpPr>
          <p:nvPr>
            <p:ph type="ch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a:t>17 Feb. 2024</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BB1CC366-35C2-46AA-9211-A07C786022AB}"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og clipart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0"/>
            <a:ext cx="8420100" cy="1143000"/>
          </a:xfrm>
        </p:spPr>
        <p:txBody>
          <a:bodyPr/>
          <a:lstStyle/>
          <a:p>
            <a:r>
              <a:rPr lang="en-GB" noProof="0"/>
              <a:t>Klik for at redigere titeltypografi i masteren</a:t>
            </a:r>
          </a:p>
        </p:txBody>
      </p:sp>
      <p:sp>
        <p:nvSpPr>
          <p:cNvPr id="3" name="Pladsholder til tekst 2"/>
          <p:cNvSpPr>
            <a:spLocks noGrp="1"/>
          </p:cNvSpPr>
          <p:nvPr>
            <p:ph type="body" sz="half" idx="1" hasCustomPrompt="1"/>
          </p:nvPr>
        </p:nvSpPr>
        <p:spPr>
          <a:xfrm>
            <a:off x="161925" y="1600200"/>
            <a:ext cx="4711700" cy="4716463"/>
          </a:xfrm>
        </p:spPr>
        <p:txBody>
          <a:body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multimedieklip 3"/>
          <p:cNvSpPr>
            <a:spLocks noGrp="1"/>
          </p:cNvSpPr>
          <p:nvPr>
            <p:ph type="clipArt" sz="half" idx="2"/>
          </p:nvPr>
        </p:nvSpPr>
        <p:spPr>
          <a:xfrm>
            <a:off x="5026025" y="1600200"/>
            <a:ext cx="4713288" cy="4716463"/>
          </a:xfrm>
        </p:spPr>
        <p:txBody>
          <a:bodyPr/>
          <a:lstStyle/>
          <a:p>
            <a:pPr lvl="0"/>
            <a:endParaRPr lang="en-GB" noProof="0" dirty="0"/>
          </a:p>
        </p:txBody>
      </p:sp>
      <p:sp>
        <p:nvSpPr>
          <p:cNvPr id="5" name="Pladsholder til dato 4"/>
          <p:cNvSpPr>
            <a:spLocks noGrp="1"/>
          </p:cNvSpPr>
          <p:nvPr>
            <p:ph type="dt" sz="half" idx="10"/>
          </p:nvPr>
        </p:nvSpPr>
        <p:spPr>
          <a:xfrm>
            <a:off x="0" y="6470650"/>
            <a:ext cx="2063750" cy="457200"/>
          </a:xfrm>
        </p:spPr>
        <p:txBody>
          <a:bodyPr/>
          <a:lstStyle>
            <a:lvl1pPr>
              <a:defRPr smtClean="0"/>
            </a:lvl1pPr>
          </a:lstStyle>
          <a:p>
            <a:pPr>
              <a:defRPr/>
            </a:pPr>
            <a:r>
              <a:rPr lang="en-US" noProof="0"/>
              <a:t>17 Feb. 2024</a:t>
            </a:r>
            <a:endParaRPr lang="en-GB" noProof="0" dirty="0"/>
          </a:p>
        </p:txBody>
      </p:sp>
      <p:sp>
        <p:nvSpPr>
          <p:cNvPr id="6" name="Pladsholder til sidefod 5"/>
          <p:cNvSpPr>
            <a:spLocks noGrp="1"/>
          </p:cNvSpPr>
          <p:nvPr>
            <p:ph type="ftr" sz="quarter" idx="11"/>
          </p:nvPr>
        </p:nvSpPr>
        <p:spPr>
          <a:xfrm>
            <a:off x="3384550" y="6470650"/>
            <a:ext cx="3136900" cy="457200"/>
          </a:xfrm>
        </p:spPr>
        <p:txBody>
          <a:bodyPr/>
          <a:lstStyle>
            <a:lvl1pPr>
              <a:defRPr/>
            </a:lvl1pPr>
          </a:lstStyle>
          <a:p>
            <a:pPr>
              <a:defRPr/>
            </a:pPr>
            <a:r>
              <a:rPr lang="en-GB" noProof="0" dirty="0"/>
              <a:t>Anders Plejdrup Houmøller</a:t>
            </a:r>
          </a:p>
        </p:txBody>
      </p:sp>
      <p:sp>
        <p:nvSpPr>
          <p:cNvPr id="7" name="Pladsholder til diasnummer 6"/>
          <p:cNvSpPr>
            <a:spLocks noGrp="1"/>
          </p:cNvSpPr>
          <p:nvPr>
            <p:ph type="sldNum" sz="quarter" idx="12"/>
          </p:nvPr>
        </p:nvSpPr>
        <p:spPr>
          <a:xfrm>
            <a:off x="7842250" y="6470650"/>
            <a:ext cx="2063750" cy="457200"/>
          </a:xfrm>
        </p:spPr>
        <p:txBody>
          <a:bodyPr/>
          <a:lstStyle>
            <a:lvl1pPr>
              <a:defRPr/>
            </a:lvl1pPr>
          </a:lstStyle>
          <a:p>
            <a:pPr>
              <a:defRPr/>
            </a:pPr>
            <a:fld id="{CC10D468-B0F9-47F8-BF03-3143D525152E}"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idx="1" hasCustomPrompt="1"/>
          </p:nvPr>
        </p:nvSpPr>
        <p:spPr/>
        <p:txBody>
          <a:bodyPr/>
          <a:lstStyle>
            <a:lvl1pPr>
              <a:buFont typeface="Wingdings" pitchFamily="2" charset="2"/>
              <a:buChar char="Ø"/>
              <a:defRPr/>
            </a:lvl1pPr>
            <a:lvl2pPr>
              <a:buFont typeface="Wingdings" pitchFamily="2" charset="2"/>
              <a:buChar char="ü"/>
              <a:defRPr/>
            </a:lvl2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6F22F84E-A190-402D-AE1D-93CA43AF0CC6}"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82638" y="4406900"/>
            <a:ext cx="8420100" cy="1362075"/>
          </a:xfrm>
        </p:spPr>
        <p:txBody>
          <a:bodyPr anchor="t"/>
          <a:lstStyle>
            <a:lvl1pPr algn="l">
              <a:defRPr sz="4000" b="1" cap="all"/>
            </a:lvl1pPr>
          </a:lstStyle>
          <a:p>
            <a:r>
              <a:rPr lang="en-GB" noProof="0"/>
              <a:t>Klik for at redigere titeltypografi i masteren</a:t>
            </a:r>
          </a:p>
        </p:txBody>
      </p:sp>
      <p:sp>
        <p:nvSpPr>
          <p:cNvPr id="3" name="Pladsholder til tekst 2"/>
          <p:cNvSpPr>
            <a:spLocks noGrp="1"/>
          </p:cNvSpPr>
          <p:nvPr>
            <p:ph type="body" idx="1" hasCustomPrompt="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a:t>Klik for at redigere typografi i masteren</a:t>
            </a:r>
          </a:p>
        </p:txBody>
      </p:sp>
      <p:sp>
        <p:nvSpPr>
          <p:cNvPr id="4"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5"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6" name="Rectangle 95"/>
          <p:cNvSpPr>
            <a:spLocks noGrp="1" noChangeArrowheads="1"/>
          </p:cNvSpPr>
          <p:nvPr>
            <p:ph type="sldNum" sz="quarter" idx="12"/>
          </p:nvPr>
        </p:nvSpPr>
        <p:spPr>
          <a:ln/>
        </p:spPr>
        <p:txBody>
          <a:bodyPr/>
          <a:lstStyle>
            <a:lvl1pPr>
              <a:defRPr/>
            </a:lvl1pPr>
          </a:lstStyle>
          <a:p>
            <a:pPr>
              <a:defRPr/>
            </a:pPr>
            <a:fld id="{480908EE-9711-4DB8-8C37-BC4E9B75093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Pladsholder til indhold 2"/>
          <p:cNvSpPr>
            <a:spLocks noGrp="1"/>
          </p:cNvSpPr>
          <p:nvPr>
            <p:ph sz="half" idx="1" hasCustomPrompt="1"/>
          </p:nvPr>
        </p:nvSpPr>
        <p:spPr>
          <a:xfrm>
            <a:off x="161925" y="1600200"/>
            <a:ext cx="4711700"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indhold 3"/>
          <p:cNvSpPr>
            <a:spLocks noGrp="1"/>
          </p:cNvSpPr>
          <p:nvPr>
            <p:ph sz="half" idx="2" hasCustomPrompt="1"/>
          </p:nvPr>
        </p:nvSpPr>
        <p:spPr>
          <a:xfrm>
            <a:off x="5026025" y="1600200"/>
            <a:ext cx="4713288" cy="4716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BABB6DF6-C32D-46BB-96C7-1B55126E087A}"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4638"/>
            <a:ext cx="8915400" cy="1143000"/>
          </a:xfrm>
        </p:spPr>
        <p:txBody>
          <a:bodyPr/>
          <a:lstStyle>
            <a:lvl1pPr>
              <a:defRPr/>
            </a:lvl1pPr>
          </a:lstStyle>
          <a:p>
            <a:r>
              <a:rPr lang="en-GB" noProof="0"/>
              <a:t>Klik for at redigere titeltypografi i masteren</a:t>
            </a:r>
          </a:p>
        </p:txBody>
      </p:sp>
      <p:sp>
        <p:nvSpPr>
          <p:cNvPr id="3" name="Pladsholder til tekst 2"/>
          <p:cNvSpPr>
            <a:spLocks noGrp="1"/>
          </p:cNvSpPr>
          <p:nvPr>
            <p:ph type="body" idx="1" hasCustomPrompt="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4" name="Pladsholder til indhold 3"/>
          <p:cNvSpPr>
            <a:spLocks noGrp="1"/>
          </p:cNvSpPr>
          <p:nvPr>
            <p:ph sz="half" idx="2" hasCustomPrompt="1"/>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5" name="Pladsholder til tekst 4"/>
          <p:cNvSpPr>
            <a:spLocks noGrp="1"/>
          </p:cNvSpPr>
          <p:nvPr>
            <p:ph type="body" sz="quarter" idx="3" hasCustomPrompt="1"/>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Klik for at redigere typografi i masteren</a:t>
            </a:r>
          </a:p>
        </p:txBody>
      </p:sp>
      <p:sp>
        <p:nvSpPr>
          <p:cNvPr id="6" name="Pladsholder til indhold 5"/>
          <p:cNvSpPr>
            <a:spLocks noGrp="1"/>
          </p:cNvSpPr>
          <p:nvPr>
            <p:ph sz="quarter" idx="4" hasCustomPrompt="1"/>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7"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8"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9" name="Rectangle 95"/>
          <p:cNvSpPr>
            <a:spLocks noGrp="1" noChangeArrowheads="1"/>
          </p:cNvSpPr>
          <p:nvPr>
            <p:ph type="sldNum" sz="quarter" idx="12"/>
          </p:nvPr>
        </p:nvSpPr>
        <p:spPr>
          <a:ln/>
        </p:spPr>
        <p:txBody>
          <a:bodyPr/>
          <a:lstStyle>
            <a:lvl1pPr>
              <a:defRPr/>
            </a:lvl1pPr>
          </a:lstStyle>
          <a:p>
            <a:pPr>
              <a:defRPr/>
            </a:pPr>
            <a:fld id="{5C080578-38F7-4ED0-82FD-5EBDAFE7DD75}"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a:t>Klik for at redigere titeltypografi i masteren</a:t>
            </a:r>
          </a:p>
        </p:txBody>
      </p:sp>
      <p:sp>
        <p:nvSpPr>
          <p:cNvPr id="3"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4"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5" name="Rectangle 95"/>
          <p:cNvSpPr>
            <a:spLocks noGrp="1" noChangeArrowheads="1"/>
          </p:cNvSpPr>
          <p:nvPr>
            <p:ph type="sldNum" sz="quarter" idx="12"/>
          </p:nvPr>
        </p:nvSpPr>
        <p:spPr>
          <a:ln/>
        </p:spPr>
        <p:txBody>
          <a:bodyPr/>
          <a:lstStyle>
            <a:lvl1pPr>
              <a:defRPr/>
            </a:lvl1pPr>
          </a:lstStyle>
          <a:p>
            <a:pPr>
              <a:defRPr/>
            </a:pPr>
            <a:fld id="{FFB7089D-E423-4796-9152-6920A30E8A1C}"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3"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4" name="Rectangle 95"/>
          <p:cNvSpPr>
            <a:spLocks noGrp="1" noChangeArrowheads="1"/>
          </p:cNvSpPr>
          <p:nvPr>
            <p:ph type="sldNum" sz="quarter" idx="12"/>
          </p:nvPr>
        </p:nvSpPr>
        <p:spPr>
          <a:ln/>
        </p:spPr>
        <p:txBody>
          <a:bodyPr/>
          <a:lstStyle>
            <a:lvl1pPr>
              <a:defRPr/>
            </a:lvl1pPr>
          </a:lstStyle>
          <a:p>
            <a:pPr>
              <a:defRPr/>
            </a:pPr>
            <a:fld id="{1D200A5F-466F-4AF0-8088-8B18AAD0978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5300" y="273050"/>
            <a:ext cx="3259138" cy="1162050"/>
          </a:xfrm>
        </p:spPr>
        <p:txBody>
          <a:bodyPr anchor="b"/>
          <a:lstStyle>
            <a:lvl1pPr algn="l">
              <a:defRPr sz="2000" b="1"/>
            </a:lvl1pPr>
          </a:lstStyle>
          <a:p>
            <a:r>
              <a:rPr lang="en-GB" noProof="0"/>
              <a:t>Klik for at redigere titeltypografi i masteren</a:t>
            </a:r>
          </a:p>
        </p:txBody>
      </p:sp>
      <p:sp>
        <p:nvSpPr>
          <p:cNvPr id="3" name="Pladsholder til indhold 2"/>
          <p:cNvSpPr>
            <a:spLocks noGrp="1"/>
          </p:cNvSpPr>
          <p:nvPr>
            <p:ph idx="1" hasCustomPrompt="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a:t>Klik for at redigere typografi i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4" name="Pladsholder til tekst 3"/>
          <p:cNvSpPr>
            <a:spLocks noGrp="1"/>
          </p:cNvSpPr>
          <p:nvPr>
            <p:ph type="body" sz="half" idx="2" hasCustomPrompt="1"/>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2055B8D8-59BD-4472-B077-002720EB6291}"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41513" y="4800600"/>
            <a:ext cx="5943600" cy="566738"/>
          </a:xfrm>
        </p:spPr>
        <p:txBody>
          <a:bodyPr anchor="b"/>
          <a:lstStyle>
            <a:lvl1pPr algn="l">
              <a:defRPr sz="2000" b="1"/>
            </a:lvl1pPr>
          </a:lstStyle>
          <a:p>
            <a:r>
              <a:rPr lang="en-GB" noProof="0"/>
              <a:t>Klik for at redigere titeltypografi i masteren</a:t>
            </a:r>
          </a:p>
        </p:txBody>
      </p:sp>
      <p:sp>
        <p:nvSpPr>
          <p:cNvPr id="3" name="Pladsholder til bille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Pladsholder til tekst 3"/>
          <p:cNvSpPr>
            <a:spLocks noGrp="1"/>
          </p:cNvSpPr>
          <p:nvPr>
            <p:ph type="body" sz="half" idx="2" hasCustomPrompt="1"/>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Klik for at redigere typografi i masteren</a:t>
            </a:r>
          </a:p>
        </p:txBody>
      </p:sp>
      <p:sp>
        <p:nvSpPr>
          <p:cNvPr id="5" name="Rectangle 93"/>
          <p:cNvSpPr>
            <a:spLocks noGrp="1" noChangeArrowheads="1"/>
          </p:cNvSpPr>
          <p:nvPr>
            <p:ph type="dt" sz="half" idx="10"/>
          </p:nvPr>
        </p:nvSpPr>
        <p:spPr>
          <a:ln/>
        </p:spPr>
        <p:txBody>
          <a:bodyPr/>
          <a:lstStyle>
            <a:lvl1pPr>
              <a:defRPr/>
            </a:lvl1pPr>
          </a:lstStyle>
          <a:p>
            <a:pPr>
              <a:defRPr/>
            </a:pPr>
            <a:r>
              <a:rPr lang="en-US" noProof="0"/>
              <a:t>17 Feb. 2024</a:t>
            </a:r>
            <a:endParaRPr lang="en-GB" noProof="0" dirty="0"/>
          </a:p>
        </p:txBody>
      </p:sp>
      <p:sp>
        <p:nvSpPr>
          <p:cNvPr id="6" name="Rectangle 94"/>
          <p:cNvSpPr>
            <a:spLocks noGrp="1" noChangeArrowheads="1"/>
          </p:cNvSpPr>
          <p:nvPr>
            <p:ph type="ftr" sz="quarter" idx="11"/>
          </p:nvPr>
        </p:nvSpPr>
        <p:spPr>
          <a:ln/>
        </p:spPr>
        <p:txBody>
          <a:bodyPr/>
          <a:lstStyle>
            <a:lvl1pPr>
              <a:defRPr/>
            </a:lvl1pPr>
          </a:lstStyle>
          <a:p>
            <a:pPr>
              <a:defRPr/>
            </a:pPr>
            <a:r>
              <a:rPr lang="en-GB" noProof="0" dirty="0"/>
              <a:t>Anders Plejdrup Houmøller</a:t>
            </a:r>
          </a:p>
        </p:txBody>
      </p:sp>
      <p:sp>
        <p:nvSpPr>
          <p:cNvPr id="7" name="Rectangle 95"/>
          <p:cNvSpPr>
            <a:spLocks noGrp="1" noChangeArrowheads="1"/>
          </p:cNvSpPr>
          <p:nvPr>
            <p:ph type="sldNum" sz="quarter" idx="12"/>
          </p:nvPr>
        </p:nvSpPr>
        <p:spPr>
          <a:ln/>
        </p:spPr>
        <p:txBody>
          <a:bodyPr/>
          <a:lstStyle>
            <a:lvl1pPr>
              <a:defRPr/>
            </a:lvl1pPr>
          </a:lstStyle>
          <a:p>
            <a:pPr>
              <a:defRPr/>
            </a:pPr>
            <a:fld id="{0CA31815-6547-4917-B150-742081747F68}" type="slidenum">
              <a:rPr lang="en-GB" noProof="0" smtClean="0"/>
              <a:pPr>
                <a:defRPr/>
              </a:pPr>
              <a:t>‹nr.›</a:t>
            </a:fld>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91"/>
          <p:cNvSpPr>
            <a:spLocks noGrp="1" noChangeArrowheads="1"/>
          </p:cNvSpPr>
          <p:nvPr>
            <p:ph type="title"/>
          </p:nvPr>
        </p:nvSpPr>
        <p:spPr bwMode="auto">
          <a:xfrm>
            <a:off x="0" y="0"/>
            <a:ext cx="84201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noProof="0"/>
              <a:t>Klik for at redigere titeltypografien på masteren</a:t>
            </a:r>
          </a:p>
        </p:txBody>
      </p:sp>
      <p:sp>
        <p:nvSpPr>
          <p:cNvPr id="1116" name="Rectangle 92"/>
          <p:cNvSpPr>
            <a:spLocks noGrp="1" noChangeArrowheads="1"/>
          </p:cNvSpPr>
          <p:nvPr>
            <p:ph type="body" idx="1"/>
          </p:nvPr>
        </p:nvSpPr>
        <p:spPr bwMode="auto">
          <a:xfrm>
            <a:off x="161925" y="1600200"/>
            <a:ext cx="9577388" cy="471646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noProof="0"/>
              <a:t>Klik for at redigere teksttypografien på masteren</a:t>
            </a:r>
          </a:p>
          <a:p>
            <a:pPr lvl="1"/>
            <a:r>
              <a:rPr lang="en-GB" noProof="0"/>
              <a:t>Andet niveau</a:t>
            </a:r>
          </a:p>
          <a:p>
            <a:pPr lvl="2"/>
            <a:r>
              <a:rPr lang="en-GB" noProof="0"/>
              <a:t>Tredje niveau</a:t>
            </a:r>
          </a:p>
          <a:p>
            <a:pPr lvl="3"/>
            <a:r>
              <a:rPr lang="en-GB" noProof="0"/>
              <a:t>Fjerde niveau</a:t>
            </a:r>
          </a:p>
          <a:p>
            <a:pPr lvl="4"/>
            <a:r>
              <a:rPr lang="en-GB" noProof="0"/>
              <a:t>Femte niveau</a:t>
            </a:r>
          </a:p>
        </p:txBody>
      </p:sp>
      <p:sp>
        <p:nvSpPr>
          <p:cNvPr id="1117" name="Rectangle 93"/>
          <p:cNvSpPr>
            <a:spLocks noGrp="1" noChangeArrowheads="1"/>
          </p:cNvSpPr>
          <p:nvPr>
            <p:ph type="dt" sz="half" idx="2"/>
          </p:nvPr>
        </p:nvSpPr>
        <p:spPr bwMode="auto">
          <a:xfrm>
            <a:off x="30163"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smtClean="0">
                <a:solidFill>
                  <a:schemeClr val="tx1"/>
                </a:solidFill>
                <a:cs typeface="+mn-cs"/>
              </a:defRPr>
            </a:lvl1pPr>
          </a:lstStyle>
          <a:p>
            <a:pPr>
              <a:defRPr/>
            </a:pPr>
            <a:r>
              <a:rPr lang="en-US" noProof="0"/>
              <a:t>17 Feb. 2024</a:t>
            </a:r>
            <a:endParaRPr lang="en-GB" noProof="0" dirty="0"/>
          </a:p>
        </p:txBody>
      </p:sp>
      <p:sp>
        <p:nvSpPr>
          <p:cNvPr id="1118" name="Rectangle 94"/>
          <p:cNvSpPr>
            <a:spLocks noGrp="1" noChangeArrowheads="1"/>
          </p:cNvSpPr>
          <p:nvPr>
            <p:ph type="ftr" sz="quarter" idx="3"/>
          </p:nvPr>
        </p:nvSpPr>
        <p:spPr bwMode="auto">
          <a:xfrm>
            <a:off x="3384550" y="6484938"/>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chemeClr val="tx1"/>
                </a:solidFill>
                <a:cs typeface="+mn-cs"/>
              </a:defRPr>
            </a:lvl1pPr>
          </a:lstStyle>
          <a:p>
            <a:pPr>
              <a:defRPr/>
            </a:pPr>
            <a:r>
              <a:rPr lang="en-GB" noProof="0" dirty="0"/>
              <a:t>Anders Plejdrup Houmøller</a:t>
            </a:r>
          </a:p>
        </p:txBody>
      </p:sp>
      <p:sp>
        <p:nvSpPr>
          <p:cNvPr id="1119" name="Rectangle 95"/>
          <p:cNvSpPr>
            <a:spLocks noGrp="1" noChangeArrowheads="1"/>
          </p:cNvSpPr>
          <p:nvPr>
            <p:ph type="sldNum" sz="quarter" idx="4"/>
          </p:nvPr>
        </p:nvSpPr>
        <p:spPr bwMode="auto">
          <a:xfrm>
            <a:off x="7854950" y="6486525"/>
            <a:ext cx="206375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solidFill>
                  <a:schemeClr val="tx1"/>
                </a:solidFill>
                <a:cs typeface="+mn-cs"/>
              </a:defRPr>
            </a:lvl1pPr>
          </a:lstStyle>
          <a:p>
            <a:pPr>
              <a:defRPr/>
            </a:pPr>
            <a:fld id="{32126467-1226-43F5-BEE8-011A8F2350F0}" type="slidenum">
              <a:rPr lang="en-GB" noProof="0" smtClean="0"/>
              <a:pPr>
                <a:defRPr/>
              </a:pPr>
              <a:t>‹nr.›</a:t>
            </a:fld>
            <a:endParaRPr lang="en-GB" noProof="0" dirty="0"/>
          </a:p>
        </p:txBody>
      </p:sp>
      <p:sp>
        <p:nvSpPr>
          <p:cNvPr id="1299" name="Text Box 275"/>
          <p:cNvSpPr txBox="1">
            <a:spLocks noChangeArrowheads="1"/>
          </p:cNvSpPr>
          <p:nvPr userDrawn="1"/>
        </p:nvSpPr>
        <p:spPr bwMode="auto">
          <a:xfrm>
            <a:off x="6678613" y="6673850"/>
            <a:ext cx="1974850" cy="215900"/>
          </a:xfrm>
          <a:prstGeom prst="rect">
            <a:avLst/>
          </a:prstGeom>
          <a:noFill/>
          <a:ln w="9525">
            <a:noFill/>
            <a:miter lim="800000"/>
            <a:headEnd/>
            <a:tailEnd/>
          </a:ln>
          <a:effectLst/>
        </p:spPr>
        <p:txBody>
          <a:bodyPr wrap="none">
            <a:spAutoFit/>
          </a:bodyPr>
          <a:lstStyle/>
          <a:p>
            <a:pPr eaLnBrk="0" hangingPunct="0">
              <a:defRPr/>
            </a:pPr>
            <a:r>
              <a:rPr lang="en-GB" sz="800" b="0" noProof="0" dirty="0">
                <a:solidFill>
                  <a:schemeClr val="tx1"/>
                </a:solidFill>
                <a:cs typeface="+mn-cs"/>
              </a:rPr>
              <a:t>Copyright Houmoller Consulting </a:t>
            </a:r>
            <a:r>
              <a:rPr lang="en-GB" sz="800" b="0" noProof="0" dirty="0">
                <a:solidFill>
                  <a:schemeClr val="tx1"/>
                </a:solidFill>
                <a:cs typeface="Arial" charset="0"/>
              </a:rPr>
              <a:t>©</a:t>
            </a:r>
          </a:p>
        </p:txBody>
      </p:sp>
      <p:pic>
        <p:nvPicPr>
          <p:cNvPr id="1032" name="Picture 3" descr="HoumøllerConsulting logo 2010"/>
          <p:cNvPicPr>
            <a:picLocks noChangeAspect="1" noChangeArrowheads="1"/>
          </p:cNvPicPr>
          <p:nvPr userDrawn="1"/>
        </p:nvPicPr>
        <p:blipFill>
          <a:blip r:embed="rId15" cstate="print"/>
          <a:srcRect/>
          <a:stretch>
            <a:fillRect/>
          </a:stretch>
        </p:blipFill>
        <p:spPr bwMode="auto">
          <a:xfrm>
            <a:off x="7523163" y="41275"/>
            <a:ext cx="2344737"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43" r:id="rId3"/>
    <p:sldLayoutId id="2147483742" r:id="rId4"/>
    <p:sldLayoutId id="2147483741" r:id="rId5"/>
    <p:sldLayoutId id="2147483740" r:id="rId6"/>
    <p:sldLayoutId id="2147483739" r:id="rId7"/>
    <p:sldLayoutId id="2147483738" r:id="rId8"/>
    <p:sldLayoutId id="2147483737" r:id="rId9"/>
    <p:sldLayoutId id="2147483736" r:id="rId10"/>
    <p:sldLayoutId id="2147483735" r:id="rId11"/>
    <p:sldLayoutId id="2147483746" r:id="rId12"/>
    <p:sldLayoutId id="2147483747"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anim calcmode="lin" valueType="num">
                                      <p:cBhvr additive="base">
                                        <p:cTn id="7" dur="500" fill="hold"/>
                                        <p:tgtEl>
                                          <p:spTgt spid="1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16">
                                            <p:txEl>
                                              <p:pRg st="1" end="1"/>
                                            </p:txEl>
                                          </p:spTgt>
                                        </p:tgtEl>
                                        <p:attrNameLst>
                                          <p:attrName>style.visibility</p:attrName>
                                        </p:attrNameLst>
                                      </p:cBhvr>
                                      <p:to>
                                        <p:strVal val="visible"/>
                                      </p:to>
                                    </p:set>
                                    <p:anim calcmode="lin" valueType="num">
                                      <p:cBhvr additive="base">
                                        <p:cTn id="13" dur="500" fill="hold"/>
                                        <p:tgtEl>
                                          <p:spTgt spid="111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16">
                                            <p:txEl>
                                              <p:pRg st="2" end="2"/>
                                            </p:txEl>
                                          </p:spTgt>
                                        </p:tgtEl>
                                        <p:attrNameLst>
                                          <p:attrName>style.visibility</p:attrName>
                                        </p:attrNameLst>
                                      </p:cBhvr>
                                      <p:to>
                                        <p:strVal val="visible"/>
                                      </p:to>
                                    </p:set>
                                    <p:anim calcmode="lin" valueType="num">
                                      <p:cBhvr additive="base">
                                        <p:cTn id="19" dur="500" fill="hold"/>
                                        <p:tgtEl>
                                          <p:spTgt spid="111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16">
                                            <p:txEl>
                                              <p:pRg st="3" end="3"/>
                                            </p:txEl>
                                          </p:spTgt>
                                        </p:tgtEl>
                                        <p:attrNameLst>
                                          <p:attrName>style.visibility</p:attrName>
                                        </p:attrNameLst>
                                      </p:cBhvr>
                                      <p:to>
                                        <p:strVal val="visible"/>
                                      </p:to>
                                    </p:set>
                                    <p:anim calcmode="lin" valueType="num">
                                      <p:cBhvr additive="base">
                                        <p:cTn id="25" dur="500" fill="hold"/>
                                        <p:tgtEl>
                                          <p:spTgt spid="111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16">
                                            <p:txEl>
                                              <p:pRg st="4" end="4"/>
                                            </p:txEl>
                                          </p:spTgt>
                                        </p:tgtEl>
                                        <p:attrNameLst>
                                          <p:attrName>style.visibility</p:attrName>
                                        </p:attrNameLst>
                                      </p:cBhvr>
                                      <p:to>
                                        <p:strVal val="visible"/>
                                      </p:to>
                                    </p:set>
                                    <p:anim calcmode="lin" valueType="num">
                                      <p:cBhvr additive="base">
                                        <p:cTn id="31" dur="500" fill="hold"/>
                                        <p:tgtEl>
                                          <p:spTgt spid="111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1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 grpId="0" build="p">
        <p:tmplLst>
          <p:tmpl lvl="1">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116"/>
                        </p:tgtEl>
                        <p:attrNameLst>
                          <p:attrName>style.visibility</p:attrName>
                        </p:attrNameLst>
                      </p:cBhvr>
                      <p:to>
                        <p:strVal val="visible"/>
                      </p:to>
                    </p:set>
                    <p:anim calcmode="lin" valueType="num">
                      <p:cBhvr additive="base">
                        <p:cTn dur="500" fill="hold"/>
                        <p:tgtEl>
                          <p:spTgt spid="1116"/>
                        </p:tgtEl>
                        <p:attrNameLst>
                          <p:attrName>ppt_x</p:attrName>
                        </p:attrNameLst>
                      </p:cBhvr>
                      <p:tavLst>
                        <p:tav tm="0">
                          <p:val>
                            <p:strVal val="1+#ppt_w/2"/>
                          </p:val>
                        </p:tav>
                        <p:tav tm="100000">
                          <p:val>
                            <p:strVal val="#ppt_x"/>
                          </p:val>
                        </p:tav>
                      </p:tavLst>
                    </p:anim>
                    <p:anim calcmode="lin" valueType="num">
                      <p:cBhvr additive="base">
                        <p:cTn dur="500" fill="hold"/>
                        <p:tgtEl>
                          <p:spTgt spid="1116"/>
                        </p:tgtEl>
                        <p:attrNameLst>
                          <p:attrName>ppt_y</p:attrName>
                        </p:attrNameLst>
                      </p:cBhvr>
                      <p:tavLst>
                        <p:tav tm="0">
                          <p:val>
                            <p:strVal val="#ppt_y"/>
                          </p:val>
                        </p:tav>
                        <p:tav tm="100000">
                          <p:val>
                            <p:strVal val="#ppt_y"/>
                          </p:val>
                        </p:tav>
                      </p:tavLst>
                    </p:anim>
                  </p:childTnLst>
                </p:cTn>
              </p:par>
            </p:tnLst>
          </p:tmpl>
        </p:tmplLst>
      </p:bldP>
    </p:bldLst>
  </p:timing>
  <p:hf hdr="0" ftr="0"/>
  <p:txStyles>
    <p:titleStyle>
      <a:lvl1pPr algn="ctr" defTabSz="762000" rtl="0" eaLnBrk="0" fontAlgn="base" hangingPunct="0">
        <a:spcBef>
          <a:spcPct val="0"/>
        </a:spcBef>
        <a:spcAft>
          <a:spcPct val="0"/>
        </a:spcAft>
        <a:defRPr sz="4000" b="1">
          <a:solidFill>
            <a:schemeClr val="tx1"/>
          </a:solidFill>
          <a:latin typeface="+mj-lt"/>
          <a:ea typeface="+mj-ea"/>
          <a:cs typeface="+mj-cs"/>
        </a:defRPr>
      </a:lvl1pPr>
      <a:lvl2pPr algn="ctr" defTabSz="762000" rtl="0" eaLnBrk="0" fontAlgn="base" hangingPunct="0">
        <a:spcBef>
          <a:spcPct val="0"/>
        </a:spcBef>
        <a:spcAft>
          <a:spcPct val="0"/>
        </a:spcAft>
        <a:defRPr sz="4000" b="1">
          <a:solidFill>
            <a:schemeClr val="tx1"/>
          </a:solidFill>
          <a:latin typeface="Verdana" pitchFamily="34" charset="0"/>
        </a:defRPr>
      </a:lvl2pPr>
      <a:lvl3pPr algn="ctr" defTabSz="762000" rtl="0" eaLnBrk="0" fontAlgn="base" hangingPunct="0">
        <a:spcBef>
          <a:spcPct val="0"/>
        </a:spcBef>
        <a:spcAft>
          <a:spcPct val="0"/>
        </a:spcAft>
        <a:defRPr sz="4000" b="1">
          <a:solidFill>
            <a:schemeClr val="tx1"/>
          </a:solidFill>
          <a:latin typeface="Verdana" pitchFamily="34" charset="0"/>
        </a:defRPr>
      </a:lvl3pPr>
      <a:lvl4pPr algn="ctr" defTabSz="762000" rtl="0" eaLnBrk="0" fontAlgn="base" hangingPunct="0">
        <a:spcBef>
          <a:spcPct val="0"/>
        </a:spcBef>
        <a:spcAft>
          <a:spcPct val="0"/>
        </a:spcAft>
        <a:defRPr sz="4000" b="1">
          <a:solidFill>
            <a:schemeClr val="tx1"/>
          </a:solidFill>
          <a:latin typeface="Verdana" pitchFamily="34" charset="0"/>
        </a:defRPr>
      </a:lvl4pPr>
      <a:lvl5pPr algn="ctr" defTabSz="762000" rtl="0" eaLnBrk="0" fontAlgn="base" hangingPunct="0">
        <a:spcBef>
          <a:spcPct val="0"/>
        </a:spcBef>
        <a:spcAft>
          <a:spcPct val="0"/>
        </a:spcAft>
        <a:defRPr sz="4000" b="1">
          <a:solidFill>
            <a:schemeClr val="tx1"/>
          </a:solidFill>
          <a:latin typeface="Verdana" pitchFamily="34" charset="0"/>
        </a:defRPr>
      </a:lvl5pPr>
      <a:lvl6pPr marL="457200" algn="ctr" defTabSz="762000" rtl="0" eaLnBrk="0" fontAlgn="base" hangingPunct="0">
        <a:spcBef>
          <a:spcPct val="0"/>
        </a:spcBef>
        <a:spcAft>
          <a:spcPct val="0"/>
        </a:spcAft>
        <a:defRPr sz="4000" b="1">
          <a:solidFill>
            <a:schemeClr val="tx1"/>
          </a:solidFill>
          <a:latin typeface="Verdana" pitchFamily="34" charset="0"/>
        </a:defRPr>
      </a:lvl6pPr>
      <a:lvl7pPr marL="914400" algn="ctr" defTabSz="762000" rtl="0" eaLnBrk="0" fontAlgn="base" hangingPunct="0">
        <a:spcBef>
          <a:spcPct val="0"/>
        </a:spcBef>
        <a:spcAft>
          <a:spcPct val="0"/>
        </a:spcAft>
        <a:defRPr sz="4000" b="1">
          <a:solidFill>
            <a:schemeClr val="tx1"/>
          </a:solidFill>
          <a:latin typeface="Verdana" pitchFamily="34" charset="0"/>
        </a:defRPr>
      </a:lvl7pPr>
      <a:lvl8pPr marL="1371600" algn="ctr" defTabSz="762000" rtl="0" eaLnBrk="0" fontAlgn="base" hangingPunct="0">
        <a:spcBef>
          <a:spcPct val="0"/>
        </a:spcBef>
        <a:spcAft>
          <a:spcPct val="0"/>
        </a:spcAft>
        <a:defRPr sz="4000" b="1">
          <a:solidFill>
            <a:schemeClr val="tx1"/>
          </a:solidFill>
          <a:latin typeface="Verdana" pitchFamily="34" charset="0"/>
        </a:defRPr>
      </a:lvl8pPr>
      <a:lvl9pPr marL="1828800" algn="ctr" defTabSz="762000" rtl="0" eaLnBrk="0" fontAlgn="base" hangingPunct="0">
        <a:spcBef>
          <a:spcPct val="0"/>
        </a:spcBef>
        <a:spcAft>
          <a:spcPct val="0"/>
        </a:spcAft>
        <a:defRPr sz="4000" b="1">
          <a:solidFill>
            <a:schemeClr val="tx1"/>
          </a:solidFill>
          <a:latin typeface="Verdana" pitchFamily="34" charset="0"/>
        </a:defRPr>
      </a:lvl9pPr>
    </p:titleStyle>
    <p:bodyStyle>
      <a:lvl1pPr marL="342900" indent="-342900" algn="l" defTabSz="762000" rtl="0" eaLnBrk="0" fontAlgn="base" hangingPunct="0">
        <a:spcBef>
          <a:spcPct val="35000"/>
        </a:spcBef>
        <a:spcAft>
          <a:spcPct val="0"/>
        </a:spcAft>
        <a:buFont typeface="Monotype Sorts"/>
        <a:buChar char="ð"/>
        <a:defRPr sz="2400" b="1">
          <a:solidFill>
            <a:schemeClr val="tx1"/>
          </a:solidFill>
          <a:latin typeface="+mn-lt"/>
          <a:ea typeface="+mn-ea"/>
          <a:cs typeface="+mn-cs"/>
        </a:defRPr>
      </a:lvl1pPr>
      <a:lvl2pPr marL="742950" indent="-285750" algn="l" defTabSz="762000" rtl="0" eaLnBrk="0" fontAlgn="base" hangingPunct="0">
        <a:spcBef>
          <a:spcPct val="20000"/>
        </a:spcBef>
        <a:spcAft>
          <a:spcPct val="0"/>
        </a:spcAft>
        <a:buFont typeface="Monotype Sorts"/>
        <a:buChar char="ü"/>
        <a:defRPr sz="2200" b="1">
          <a:solidFill>
            <a:schemeClr val="tx1"/>
          </a:solidFill>
          <a:latin typeface="+mn-lt"/>
        </a:defRPr>
      </a:lvl2pPr>
      <a:lvl3pPr marL="1143000" indent="-228600" algn="l" defTabSz="762000" rtl="0" eaLnBrk="0" fontAlgn="base" hangingPunct="0">
        <a:spcBef>
          <a:spcPct val="20000"/>
        </a:spcBef>
        <a:spcAft>
          <a:spcPct val="0"/>
        </a:spcAft>
        <a:buChar char="•"/>
        <a:defRPr sz="2200" b="1">
          <a:solidFill>
            <a:schemeClr val="tx1"/>
          </a:solidFill>
          <a:latin typeface="+mn-lt"/>
        </a:defRPr>
      </a:lvl3pPr>
      <a:lvl4pPr marL="1600200" indent="-228600" algn="l" defTabSz="762000" rtl="0" eaLnBrk="0" fontAlgn="base" hangingPunct="0">
        <a:spcBef>
          <a:spcPct val="20000"/>
        </a:spcBef>
        <a:spcAft>
          <a:spcPct val="0"/>
        </a:spcAft>
        <a:buChar char="–"/>
        <a:defRPr sz="2200" b="1">
          <a:solidFill>
            <a:schemeClr val="tx1"/>
          </a:solidFill>
          <a:latin typeface="+mn-lt"/>
        </a:defRPr>
      </a:lvl4pPr>
      <a:lvl5pPr marL="2057400" indent="-228600" algn="l" defTabSz="762000" rtl="0" eaLnBrk="0" fontAlgn="base" hangingPunct="0">
        <a:spcBef>
          <a:spcPct val="20000"/>
        </a:spcBef>
        <a:spcAft>
          <a:spcPct val="0"/>
        </a:spcAft>
        <a:buChar char="•"/>
        <a:defRPr sz="2200" b="1">
          <a:solidFill>
            <a:schemeClr val="tx1"/>
          </a:solidFill>
          <a:latin typeface="+mn-lt"/>
        </a:defRPr>
      </a:lvl5pPr>
      <a:lvl6pPr marL="2514600" indent="-228600" algn="l" defTabSz="762000" rtl="0" eaLnBrk="0" fontAlgn="base" hangingPunct="0">
        <a:spcBef>
          <a:spcPct val="20000"/>
        </a:spcBef>
        <a:spcAft>
          <a:spcPct val="0"/>
        </a:spcAft>
        <a:buChar char="•"/>
        <a:defRPr sz="2200" b="1">
          <a:solidFill>
            <a:schemeClr val="tx1"/>
          </a:solidFill>
          <a:latin typeface="+mn-lt"/>
        </a:defRPr>
      </a:lvl6pPr>
      <a:lvl7pPr marL="2971800" indent="-228600" algn="l" defTabSz="762000" rtl="0" eaLnBrk="0" fontAlgn="base" hangingPunct="0">
        <a:spcBef>
          <a:spcPct val="20000"/>
        </a:spcBef>
        <a:spcAft>
          <a:spcPct val="0"/>
        </a:spcAft>
        <a:buChar char="•"/>
        <a:defRPr sz="2200" b="1">
          <a:solidFill>
            <a:schemeClr val="tx1"/>
          </a:solidFill>
          <a:latin typeface="+mn-lt"/>
        </a:defRPr>
      </a:lvl7pPr>
      <a:lvl8pPr marL="3429000" indent="-228600" algn="l" defTabSz="762000" rtl="0" eaLnBrk="0" fontAlgn="base" hangingPunct="0">
        <a:spcBef>
          <a:spcPct val="20000"/>
        </a:spcBef>
        <a:spcAft>
          <a:spcPct val="0"/>
        </a:spcAft>
        <a:buChar char="•"/>
        <a:defRPr sz="2200" b="1">
          <a:solidFill>
            <a:schemeClr val="tx1"/>
          </a:solidFill>
          <a:latin typeface="+mn-lt"/>
        </a:defRPr>
      </a:lvl8pPr>
      <a:lvl9pPr marL="3886200" indent="-228600" algn="l" defTabSz="762000" rtl="0" eaLnBrk="0" fontAlgn="base" hangingPunct="0">
        <a:spcBef>
          <a:spcPct val="20000"/>
        </a:spcBef>
        <a:spcAft>
          <a:spcPct val="0"/>
        </a:spcAft>
        <a:buChar char="•"/>
        <a:defRPr sz="22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nasdaq.com/solutions/european-commoditie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p:txBody>
          <a:bodyPr/>
          <a:lstStyle/>
          <a:p>
            <a:fld id="{C8DDF369-1B7C-43B8-8237-D0C70CA4477D}" type="slidenum">
              <a:rPr lang="en-GB"/>
              <a:pPr/>
              <a:t>1</a:t>
            </a:fld>
            <a:endParaRPr lang="en-GB" dirty="0"/>
          </a:p>
        </p:txBody>
      </p:sp>
      <p:sp>
        <p:nvSpPr>
          <p:cNvPr id="1038344" name="Rectangle 8"/>
          <p:cNvSpPr>
            <a:spLocks noGrp="1" noChangeArrowheads="1"/>
          </p:cNvSpPr>
          <p:nvPr>
            <p:ph type="title"/>
          </p:nvPr>
        </p:nvSpPr>
        <p:spPr>
          <a:xfrm>
            <a:off x="0" y="0"/>
            <a:ext cx="8420100" cy="885371"/>
          </a:xfrm>
        </p:spPr>
        <p:txBody>
          <a:bodyPr/>
          <a:lstStyle/>
          <a:p>
            <a:r>
              <a:rPr lang="en-GB" dirty="0"/>
              <a:t>Introduction</a:t>
            </a:r>
          </a:p>
        </p:txBody>
      </p:sp>
      <p:sp>
        <p:nvSpPr>
          <p:cNvPr id="1038345" name="Rectangle 9"/>
          <p:cNvSpPr>
            <a:spLocks noGrp="1" noChangeArrowheads="1"/>
          </p:cNvSpPr>
          <p:nvPr>
            <p:ph type="body" idx="1"/>
          </p:nvPr>
        </p:nvSpPr>
        <p:spPr>
          <a:xfrm>
            <a:off x="29028" y="801930"/>
            <a:ext cx="9818915" cy="5700471"/>
          </a:xfrm>
        </p:spPr>
        <p:txBody>
          <a:bodyPr/>
          <a:lstStyle/>
          <a:p>
            <a:r>
              <a:rPr lang="en-GB" sz="2200" dirty="0"/>
              <a:t>In Appendix 1, you’ll find slides giving examples of how the Closing Prices for financial contracts can change during the contracts’ trading period.</a:t>
            </a:r>
          </a:p>
          <a:p>
            <a:r>
              <a:rPr lang="en-GB" sz="2200" dirty="0"/>
              <a:t>In appendix 2, you’ll find a list of the terms and acronyms used in this presentation.</a:t>
            </a:r>
          </a:p>
          <a:p>
            <a:r>
              <a:rPr lang="en-GB" sz="2200" dirty="0"/>
              <a:t>Concerning the documents referred to in this presentation:</a:t>
            </a:r>
          </a:p>
          <a:p>
            <a:pPr lvl="1"/>
            <a:r>
              <a:rPr lang="en-GB" dirty="0"/>
              <a:t>At </a:t>
            </a:r>
            <a:r>
              <a:rPr lang="en-GB" i="1" dirty="0"/>
              <a:t>houmollerconsulting.dk</a:t>
            </a:r>
            <a:r>
              <a:rPr lang="en-GB" dirty="0"/>
              <a:t>, you can download the documents from the sub-page </a:t>
            </a:r>
            <a:r>
              <a:rPr lang="en-GB" i="1" dirty="0"/>
              <a:t>Facts and findings</a:t>
            </a:r>
            <a:r>
              <a:rPr lang="en-GB" dirty="0"/>
              <a:t>.</a:t>
            </a:r>
          </a:p>
          <a:p>
            <a:r>
              <a:rPr lang="en-GB" sz="2000" dirty="0">
                <a:solidFill>
                  <a:srgbClr val="008000"/>
                </a:solidFill>
              </a:rPr>
              <a:t>This PowerPoint presentation is animated</a:t>
            </a:r>
          </a:p>
          <a:p>
            <a:pPr lvl="1"/>
            <a:r>
              <a:rPr lang="en-GB" sz="2000" dirty="0">
                <a:solidFill>
                  <a:srgbClr val="008000"/>
                </a:solidFill>
              </a:rPr>
              <a:t>It’s recommended to run the animation when viewing the presentation.</a:t>
            </a:r>
          </a:p>
          <a:p>
            <a:r>
              <a:rPr lang="en-GB" sz="2000" dirty="0">
                <a:solidFill>
                  <a:srgbClr val="008000"/>
                </a:solidFill>
              </a:rPr>
              <a:t>On most computers, you can start the animation by pressing </a:t>
            </a:r>
            <a:r>
              <a:rPr lang="en-GB" sz="2000" i="1" u="sng" dirty="0">
                <a:solidFill>
                  <a:srgbClr val="008000"/>
                </a:solidFill>
              </a:rPr>
              <a:t>F5</a:t>
            </a:r>
            <a:r>
              <a:rPr lang="en-GB" sz="2000" i="1" dirty="0">
                <a:solidFill>
                  <a:srgbClr val="008000"/>
                </a:solidFill>
              </a:rPr>
              <a:t>.</a:t>
            </a:r>
          </a:p>
          <a:p>
            <a:pPr lvl="1"/>
            <a:r>
              <a:rPr lang="en-GB" sz="2000" dirty="0">
                <a:solidFill>
                  <a:srgbClr val="008000"/>
                </a:solidFill>
              </a:rPr>
              <a:t>Now the presentation moves one step forward, when you press </a:t>
            </a:r>
            <a:r>
              <a:rPr lang="en-GB" sz="2000" i="1" u="sng" dirty="0">
                <a:solidFill>
                  <a:srgbClr val="008000"/>
                </a:solidFill>
              </a:rPr>
              <a:t>Page Down</a:t>
            </a:r>
            <a:r>
              <a:rPr lang="en-GB" sz="2000" dirty="0">
                <a:solidFill>
                  <a:srgbClr val="008000"/>
                </a:solidFill>
              </a:rPr>
              <a:t>. It moves one step backward, when you press </a:t>
            </a:r>
            <a:r>
              <a:rPr lang="en-GB" sz="2000" i="1" u="sng" dirty="0">
                <a:solidFill>
                  <a:srgbClr val="008000"/>
                </a:solidFill>
              </a:rPr>
              <a:t>Page Up</a:t>
            </a:r>
            <a:r>
              <a:rPr lang="en-GB" sz="2000" dirty="0">
                <a:solidFill>
                  <a:srgbClr val="008000"/>
                </a:solidFill>
              </a:rPr>
              <a:t>.</a:t>
            </a:r>
          </a:p>
        </p:txBody>
      </p:sp>
      <p:sp>
        <p:nvSpPr>
          <p:cNvPr id="2" name="Pladsholder til dato 1">
            <a:extLst>
              <a:ext uri="{FF2B5EF4-FFF2-40B4-BE49-F238E27FC236}">
                <a16:creationId xmlns:a16="http://schemas.microsoft.com/office/drawing/2014/main" id="{A1EB541E-262E-4B46-B2FF-3F45063D0C4C}"/>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20F11-7A5C-4808-A7EF-27A0D2FCA730}"/>
              </a:ext>
            </a:extLst>
          </p:cNvPr>
          <p:cNvSpPr>
            <a:spLocks noGrp="1"/>
          </p:cNvSpPr>
          <p:nvPr>
            <p:ph type="title"/>
          </p:nvPr>
        </p:nvSpPr>
        <p:spPr>
          <a:xfrm>
            <a:off x="0" y="0"/>
            <a:ext cx="8420100" cy="896556"/>
          </a:xfrm>
        </p:spPr>
        <p:txBody>
          <a:bodyPr/>
          <a:lstStyle/>
          <a:p>
            <a:r>
              <a:rPr lang="en-GB" dirty="0"/>
              <a:t>Liquidity</a:t>
            </a:r>
          </a:p>
        </p:txBody>
      </p:sp>
      <p:sp>
        <p:nvSpPr>
          <p:cNvPr id="3" name="Pladsholder til indhold 2">
            <a:extLst>
              <a:ext uri="{FF2B5EF4-FFF2-40B4-BE49-F238E27FC236}">
                <a16:creationId xmlns:a16="http://schemas.microsoft.com/office/drawing/2014/main" id="{43BA6E97-1666-43E0-89FF-11350FC5054D}"/>
              </a:ext>
            </a:extLst>
          </p:cNvPr>
          <p:cNvSpPr>
            <a:spLocks noGrp="1"/>
          </p:cNvSpPr>
          <p:nvPr>
            <p:ph idx="1"/>
          </p:nvPr>
        </p:nvSpPr>
        <p:spPr>
          <a:xfrm>
            <a:off x="262325" y="1113911"/>
            <a:ext cx="9398833" cy="4972096"/>
          </a:xfrm>
        </p:spPr>
        <p:txBody>
          <a:bodyPr/>
          <a:lstStyle/>
          <a:p>
            <a:r>
              <a:rPr lang="en-GB" dirty="0"/>
              <a:t>At the two following slides, for EEX and Nasdaq OMX, the blue and the green curves illustrate the cleared volume:</a:t>
            </a:r>
          </a:p>
          <a:p>
            <a:pPr lvl="1"/>
            <a:r>
              <a:rPr lang="en-GB" dirty="0"/>
              <a:t>(contracts traded off-exchange and subsequently cleared) + (contracts traded at the exchange).</a:t>
            </a:r>
          </a:p>
          <a:p>
            <a:r>
              <a:rPr lang="en-US" dirty="0"/>
              <a:t>Concerning the volume for “German financial contracts”:</a:t>
            </a:r>
          </a:p>
          <a:p>
            <a:pPr lvl="1"/>
            <a:r>
              <a:rPr lang="en-US" dirty="0"/>
              <a:t>Please refer to </a:t>
            </a:r>
            <a:r>
              <a:rPr lang="en-US" i="1" dirty="0"/>
              <a:t>Cleared volume</a:t>
            </a:r>
            <a:r>
              <a:rPr lang="en-US" dirty="0"/>
              <a:t> in appendix 2.</a:t>
            </a:r>
            <a:endParaRPr lang="en-GB" dirty="0"/>
          </a:p>
          <a:p>
            <a:r>
              <a:rPr lang="en-GB" dirty="0"/>
              <a:t>Concerning the LEBA curve:</a:t>
            </a:r>
          </a:p>
          <a:p>
            <a:pPr lvl="1"/>
            <a:r>
              <a:rPr lang="en-GB" dirty="0"/>
              <a:t>Please refer to </a:t>
            </a:r>
            <a:r>
              <a:rPr lang="en-GB" i="1" dirty="0"/>
              <a:t>LEBA</a:t>
            </a:r>
            <a:r>
              <a:rPr lang="en-GB" dirty="0"/>
              <a:t> in appendix 2.</a:t>
            </a:r>
          </a:p>
        </p:txBody>
      </p:sp>
      <p:sp>
        <p:nvSpPr>
          <p:cNvPr id="4" name="Pladsholder til dato 3">
            <a:extLst>
              <a:ext uri="{FF2B5EF4-FFF2-40B4-BE49-F238E27FC236}">
                <a16:creationId xmlns:a16="http://schemas.microsoft.com/office/drawing/2014/main" id="{622A0C55-9107-4307-895E-C0B841B401D3}"/>
              </a:ext>
            </a:extLst>
          </p:cNvPr>
          <p:cNvSpPr>
            <a:spLocks noGrp="1"/>
          </p:cNvSpPr>
          <p:nvPr>
            <p:ph type="dt" sz="half" idx="10"/>
          </p:nvPr>
        </p:nvSpPr>
        <p:spPr/>
        <p:txBody>
          <a:bodyPr/>
          <a:lstStyle/>
          <a:p>
            <a:pPr>
              <a:defRPr/>
            </a:pPr>
            <a:r>
              <a:rPr lang="en-US"/>
              <a:t>17 Feb. 2024</a:t>
            </a:r>
            <a:endParaRPr lang="en-GB" dirty="0"/>
          </a:p>
        </p:txBody>
      </p:sp>
      <p:sp>
        <p:nvSpPr>
          <p:cNvPr id="6" name="Pladsholder til slidenummer 5">
            <a:extLst>
              <a:ext uri="{FF2B5EF4-FFF2-40B4-BE49-F238E27FC236}">
                <a16:creationId xmlns:a16="http://schemas.microsoft.com/office/drawing/2014/main" id="{9098C653-DA9F-4A53-8544-63C8F11A22DD}"/>
              </a:ext>
            </a:extLst>
          </p:cNvPr>
          <p:cNvSpPr>
            <a:spLocks noGrp="1"/>
          </p:cNvSpPr>
          <p:nvPr>
            <p:ph type="sldNum" sz="quarter" idx="12"/>
          </p:nvPr>
        </p:nvSpPr>
        <p:spPr/>
        <p:txBody>
          <a:bodyPr/>
          <a:lstStyle/>
          <a:p>
            <a:pPr>
              <a:defRPr/>
            </a:pPr>
            <a:fld id="{6F22F84E-A190-402D-AE1D-93CA43AF0CC6}" type="slidenum">
              <a:rPr lang="en-GB" smtClean="0"/>
              <a:pPr>
                <a:defRPr/>
              </a:pPr>
              <a:t>10</a:t>
            </a:fld>
            <a:endParaRPr lang="en-GB" dirty="0"/>
          </a:p>
        </p:txBody>
      </p:sp>
      <p:pic>
        <p:nvPicPr>
          <p:cNvPr id="7" name="Picture 7">
            <a:extLst>
              <a:ext uri="{FF2B5EF4-FFF2-40B4-BE49-F238E27FC236}">
                <a16:creationId xmlns:a16="http://schemas.microsoft.com/office/drawing/2014/main" id="{A31E6065-E803-461A-9359-A3A9826871CD}"/>
              </a:ext>
            </a:extLst>
          </p:cNvPr>
          <p:cNvPicPr>
            <a:picLocks noChangeAspect="1" noChangeArrowheads="1"/>
          </p:cNvPicPr>
          <p:nvPr/>
        </p:nvPicPr>
        <p:blipFill>
          <a:blip r:embed="rId2" cstate="print"/>
          <a:srcRect/>
          <a:stretch>
            <a:fillRect/>
          </a:stretch>
        </p:blipFill>
        <p:spPr bwMode="auto">
          <a:xfrm>
            <a:off x="7508488" y="4388271"/>
            <a:ext cx="2135187" cy="1992312"/>
          </a:xfrm>
          <a:prstGeom prst="rect">
            <a:avLst/>
          </a:prstGeom>
          <a:noFill/>
          <a:ln w="9525">
            <a:noFill/>
            <a:miter lim="800000"/>
            <a:headEnd/>
            <a:tailEnd/>
          </a:ln>
          <a:effectLst/>
        </p:spPr>
      </p:pic>
    </p:spTree>
    <p:extLst>
      <p:ext uri="{BB962C8B-B14F-4D97-AF65-F5344CB8AC3E}">
        <p14:creationId xmlns:p14="http://schemas.microsoft.com/office/powerpoint/2010/main" val="2357453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2A17F-5FD0-08ED-F7B8-2005709E7373}"/>
            </a:ext>
          </a:extLst>
        </p:cNvPr>
        <p:cNvGrpSpPr/>
        <p:nvPr/>
      </p:nvGrpSpPr>
      <p:grpSpPr>
        <a:xfrm>
          <a:off x="0" y="0"/>
          <a:ext cx="0" cy="0"/>
          <a:chOff x="0" y="0"/>
          <a:chExt cx="0" cy="0"/>
        </a:xfrm>
      </p:grpSpPr>
      <p:sp>
        <p:nvSpPr>
          <p:cNvPr id="2054" name="Rectangle 6">
            <a:extLst>
              <a:ext uri="{FF2B5EF4-FFF2-40B4-BE49-F238E27FC236}">
                <a16:creationId xmlns:a16="http://schemas.microsoft.com/office/drawing/2014/main" id="{BE3899F8-74E9-A019-B218-2471BBDB6D69}"/>
              </a:ext>
            </a:extLst>
          </p:cNvPr>
          <p:cNvSpPr>
            <a:spLocks noGrp="1" noChangeArrowheads="1"/>
          </p:cNvSpPr>
          <p:nvPr>
            <p:ph type="title"/>
          </p:nvPr>
        </p:nvSpPr>
        <p:spPr>
          <a:xfrm>
            <a:off x="1056810" y="9528"/>
            <a:ext cx="6508639" cy="591890"/>
          </a:xfrm>
        </p:spPr>
        <p:txBody>
          <a:bodyPr/>
          <a:lstStyle/>
          <a:p>
            <a:r>
              <a:rPr lang="en-GB" altLang="en-US" sz="3000" dirty="0"/>
              <a:t>Cleared volume 1997–2023</a:t>
            </a:r>
          </a:p>
        </p:txBody>
      </p:sp>
      <p:sp>
        <p:nvSpPr>
          <p:cNvPr id="93" name="Rektangel 92">
            <a:extLst>
              <a:ext uri="{FF2B5EF4-FFF2-40B4-BE49-F238E27FC236}">
                <a16:creationId xmlns:a16="http://schemas.microsoft.com/office/drawing/2014/main" id="{70E9FECF-117B-4E1F-FAF2-E7376C343ADF}"/>
              </a:ext>
            </a:extLst>
          </p:cNvPr>
          <p:cNvSpPr/>
          <p:nvPr/>
        </p:nvSpPr>
        <p:spPr bwMode="auto">
          <a:xfrm>
            <a:off x="102054" y="6393495"/>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grpSp>
        <p:nvGrpSpPr>
          <p:cNvPr id="180" name="Gruppe 179">
            <a:extLst>
              <a:ext uri="{FF2B5EF4-FFF2-40B4-BE49-F238E27FC236}">
                <a16:creationId xmlns:a16="http://schemas.microsoft.com/office/drawing/2014/main" id="{AD43F65C-7F59-2794-B7E7-6884A9BE2054}"/>
              </a:ext>
            </a:extLst>
          </p:cNvPr>
          <p:cNvGrpSpPr/>
          <p:nvPr/>
        </p:nvGrpSpPr>
        <p:grpSpPr>
          <a:xfrm>
            <a:off x="138897" y="142683"/>
            <a:ext cx="896399" cy="6085499"/>
            <a:chOff x="138897" y="142683"/>
            <a:chExt cx="896399" cy="6085499"/>
          </a:xfrm>
        </p:grpSpPr>
        <p:sp>
          <p:nvSpPr>
            <p:cNvPr id="58" name="Rectangle 29">
              <a:extLst>
                <a:ext uri="{FF2B5EF4-FFF2-40B4-BE49-F238E27FC236}">
                  <a16:creationId xmlns:a16="http://schemas.microsoft.com/office/drawing/2014/main" id="{7E121A17-01CB-9035-6CFA-6D4A17022D7E}"/>
                </a:ext>
              </a:extLst>
            </p:cNvPr>
            <p:cNvSpPr>
              <a:spLocks noChangeArrowheads="1"/>
            </p:cNvSpPr>
            <p:nvPr/>
          </p:nvSpPr>
          <p:spPr bwMode="auto">
            <a:xfrm>
              <a:off x="830597" y="5889628"/>
              <a:ext cx="200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0</a:t>
              </a:r>
            </a:p>
          </p:txBody>
        </p:sp>
        <p:sp>
          <p:nvSpPr>
            <p:cNvPr id="62" name="Rectangle 31">
              <a:extLst>
                <a:ext uri="{FF2B5EF4-FFF2-40B4-BE49-F238E27FC236}">
                  <a16:creationId xmlns:a16="http://schemas.microsoft.com/office/drawing/2014/main" id="{90EE6BF8-13B1-F754-9960-3E2BB8EFA5D7}"/>
                </a:ext>
              </a:extLst>
            </p:cNvPr>
            <p:cNvSpPr>
              <a:spLocks noChangeArrowheads="1"/>
            </p:cNvSpPr>
            <p:nvPr/>
          </p:nvSpPr>
          <p:spPr bwMode="auto">
            <a:xfrm>
              <a:off x="429846" y="5305428"/>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400</a:t>
              </a:r>
            </a:p>
          </p:txBody>
        </p:sp>
        <p:sp>
          <p:nvSpPr>
            <p:cNvPr id="66" name="Rectangle 33">
              <a:extLst>
                <a:ext uri="{FF2B5EF4-FFF2-40B4-BE49-F238E27FC236}">
                  <a16:creationId xmlns:a16="http://schemas.microsoft.com/office/drawing/2014/main" id="{4439A8AF-C927-D251-CDD5-69CB8A36CB3B}"/>
                </a:ext>
              </a:extLst>
            </p:cNvPr>
            <p:cNvSpPr>
              <a:spLocks noChangeArrowheads="1"/>
            </p:cNvSpPr>
            <p:nvPr/>
          </p:nvSpPr>
          <p:spPr bwMode="auto">
            <a:xfrm>
              <a:off x="429846" y="4735516"/>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800</a:t>
              </a:r>
            </a:p>
          </p:txBody>
        </p:sp>
        <p:sp>
          <p:nvSpPr>
            <p:cNvPr id="70" name="Rectangle 35">
              <a:extLst>
                <a:ext uri="{FF2B5EF4-FFF2-40B4-BE49-F238E27FC236}">
                  <a16:creationId xmlns:a16="http://schemas.microsoft.com/office/drawing/2014/main" id="{34F2DA90-91E1-2A3C-F0A1-268F104BCF56}"/>
                </a:ext>
              </a:extLst>
            </p:cNvPr>
            <p:cNvSpPr>
              <a:spLocks noChangeArrowheads="1"/>
            </p:cNvSpPr>
            <p:nvPr/>
          </p:nvSpPr>
          <p:spPr bwMode="auto">
            <a:xfrm>
              <a:off x="229472" y="4165603"/>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1200</a:t>
              </a:r>
            </a:p>
          </p:txBody>
        </p:sp>
        <p:sp>
          <p:nvSpPr>
            <p:cNvPr id="72" name="Rectangle 37">
              <a:extLst>
                <a:ext uri="{FF2B5EF4-FFF2-40B4-BE49-F238E27FC236}">
                  <a16:creationId xmlns:a16="http://schemas.microsoft.com/office/drawing/2014/main" id="{C7C18FC0-1591-AEE4-D042-C466CBA32564}"/>
                </a:ext>
              </a:extLst>
            </p:cNvPr>
            <p:cNvSpPr>
              <a:spLocks noChangeArrowheads="1"/>
            </p:cNvSpPr>
            <p:nvPr/>
          </p:nvSpPr>
          <p:spPr bwMode="auto">
            <a:xfrm>
              <a:off x="229472" y="3597278"/>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1600</a:t>
              </a:r>
            </a:p>
          </p:txBody>
        </p:sp>
        <p:sp>
          <p:nvSpPr>
            <p:cNvPr id="74" name="Rectangle 39">
              <a:extLst>
                <a:ext uri="{FF2B5EF4-FFF2-40B4-BE49-F238E27FC236}">
                  <a16:creationId xmlns:a16="http://schemas.microsoft.com/office/drawing/2014/main" id="{5F3B5C74-5D9E-49A9-F959-A75AB1A9A93C}"/>
                </a:ext>
              </a:extLst>
            </p:cNvPr>
            <p:cNvSpPr>
              <a:spLocks noChangeArrowheads="1"/>
            </p:cNvSpPr>
            <p:nvPr/>
          </p:nvSpPr>
          <p:spPr bwMode="auto">
            <a:xfrm>
              <a:off x="229472" y="3013078"/>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2000</a:t>
              </a:r>
            </a:p>
          </p:txBody>
        </p:sp>
        <p:sp>
          <p:nvSpPr>
            <p:cNvPr id="76" name="Rectangle 41">
              <a:extLst>
                <a:ext uri="{FF2B5EF4-FFF2-40B4-BE49-F238E27FC236}">
                  <a16:creationId xmlns:a16="http://schemas.microsoft.com/office/drawing/2014/main" id="{BC285129-340D-2A81-128B-92E81AE44017}"/>
                </a:ext>
              </a:extLst>
            </p:cNvPr>
            <p:cNvSpPr>
              <a:spLocks noChangeArrowheads="1"/>
            </p:cNvSpPr>
            <p:nvPr/>
          </p:nvSpPr>
          <p:spPr bwMode="auto">
            <a:xfrm>
              <a:off x="229472" y="2443166"/>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2400</a:t>
              </a:r>
            </a:p>
          </p:txBody>
        </p:sp>
        <p:sp>
          <p:nvSpPr>
            <p:cNvPr id="78" name="Rectangle 43">
              <a:extLst>
                <a:ext uri="{FF2B5EF4-FFF2-40B4-BE49-F238E27FC236}">
                  <a16:creationId xmlns:a16="http://schemas.microsoft.com/office/drawing/2014/main" id="{3F10DE88-EE9E-EAEF-78A9-C7EE8693B636}"/>
                </a:ext>
              </a:extLst>
            </p:cNvPr>
            <p:cNvSpPr>
              <a:spLocks noChangeArrowheads="1"/>
            </p:cNvSpPr>
            <p:nvPr/>
          </p:nvSpPr>
          <p:spPr bwMode="auto">
            <a:xfrm>
              <a:off x="229472" y="1873253"/>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2800</a:t>
              </a:r>
            </a:p>
          </p:txBody>
        </p:sp>
        <p:sp>
          <p:nvSpPr>
            <p:cNvPr id="80" name="Rectangle 45">
              <a:extLst>
                <a:ext uri="{FF2B5EF4-FFF2-40B4-BE49-F238E27FC236}">
                  <a16:creationId xmlns:a16="http://schemas.microsoft.com/office/drawing/2014/main" id="{F76C4F82-78E0-2E2B-519C-989362C727DA}"/>
                </a:ext>
              </a:extLst>
            </p:cNvPr>
            <p:cNvSpPr>
              <a:spLocks noChangeArrowheads="1"/>
            </p:cNvSpPr>
            <p:nvPr/>
          </p:nvSpPr>
          <p:spPr bwMode="auto">
            <a:xfrm>
              <a:off x="229472" y="1289053"/>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3200</a:t>
              </a:r>
            </a:p>
          </p:txBody>
        </p:sp>
        <p:sp>
          <p:nvSpPr>
            <p:cNvPr id="82" name="Rectangle 47">
              <a:extLst>
                <a:ext uri="{FF2B5EF4-FFF2-40B4-BE49-F238E27FC236}">
                  <a16:creationId xmlns:a16="http://schemas.microsoft.com/office/drawing/2014/main" id="{CF3DA1C2-D4B6-54C9-DF1B-0FA6EE6E96D5}"/>
                </a:ext>
              </a:extLst>
            </p:cNvPr>
            <p:cNvSpPr>
              <a:spLocks noChangeArrowheads="1"/>
            </p:cNvSpPr>
            <p:nvPr/>
          </p:nvSpPr>
          <p:spPr bwMode="auto">
            <a:xfrm>
              <a:off x="229472" y="720728"/>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3600</a:t>
              </a:r>
            </a:p>
          </p:txBody>
        </p:sp>
        <p:sp>
          <p:nvSpPr>
            <p:cNvPr id="86" name="Tekstfelt 85">
              <a:extLst>
                <a:ext uri="{FF2B5EF4-FFF2-40B4-BE49-F238E27FC236}">
                  <a16:creationId xmlns:a16="http://schemas.microsoft.com/office/drawing/2014/main" id="{E4AF54FE-A45F-24B5-86CA-46358DA83AAF}"/>
                </a:ext>
              </a:extLst>
            </p:cNvPr>
            <p:cNvSpPr txBox="1"/>
            <p:nvPr/>
          </p:nvSpPr>
          <p:spPr>
            <a:xfrm>
              <a:off x="138897" y="142683"/>
              <a:ext cx="896399" cy="430887"/>
            </a:xfrm>
            <a:prstGeom prst="rect">
              <a:avLst/>
            </a:prstGeom>
            <a:noFill/>
          </p:spPr>
          <p:txBody>
            <a:bodyPr wrap="none" rtlCol="0">
              <a:spAutoFit/>
            </a:bodyPr>
            <a:lstStyle/>
            <a:p>
              <a:pPr algn="ctr"/>
              <a:r>
                <a:rPr lang="en-GB" dirty="0">
                  <a:solidFill>
                    <a:schemeClr val="tx1"/>
                  </a:solidFill>
                </a:rPr>
                <a:t>TWh</a:t>
              </a:r>
            </a:p>
          </p:txBody>
        </p:sp>
      </p:grpSp>
      <p:grpSp>
        <p:nvGrpSpPr>
          <p:cNvPr id="175" name="Gruppe 174">
            <a:extLst>
              <a:ext uri="{FF2B5EF4-FFF2-40B4-BE49-F238E27FC236}">
                <a16:creationId xmlns:a16="http://schemas.microsoft.com/office/drawing/2014/main" id="{3A003368-E68F-287F-DE4A-BC91A9AD61F2}"/>
              </a:ext>
            </a:extLst>
          </p:cNvPr>
          <p:cNvGrpSpPr/>
          <p:nvPr/>
        </p:nvGrpSpPr>
        <p:grpSpPr>
          <a:xfrm>
            <a:off x="1103313" y="603652"/>
            <a:ext cx="8677275" cy="6249769"/>
            <a:chOff x="1103313" y="603652"/>
            <a:chExt cx="8677275" cy="6249769"/>
          </a:xfrm>
        </p:grpSpPr>
        <p:sp>
          <p:nvSpPr>
            <p:cNvPr id="18" name="Line 6">
              <a:extLst>
                <a:ext uri="{FF2B5EF4-FFF2-40B4-BE49-F238E27FC236}">
                  <a16:creationId xmlns:a16="http://schemas.microsoft.com/office/drawing/2014/main" id="{567217C9-10D9-2D7D-CA98-A615E597E0C6}"/>
                </a:ext>
              </a:extLst>
            </p:cNvPr>
            <p:cNvSpPr>
              <a:spLocks noChangeShapeType="1"/>
            </p:cNvSpPr>
            <p:nvPr/>
          </p:nvSpPr>
          <p:spPr bwMode="auto">
            <a:xfrm>
              <a:off x="1103313" y="57594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7">
              <a:extLst>
                <a:ext uri="{FF2B5EF4-FFF2-40B4-BE49-F238E27FC236}">
                  <a16:creationId xmlns:a16="http://schemas.microsoft.com/office/drawing/2014/main" id="{80962FAD-A125-304C-8B7D-CBF812F364A2}"/>
                </a:ext>
              </a:extLst>
            </p:cNvPr>
            <p:cNvSpPr>
              <a:spLocks noChangeShapeType="1"/>
            </p:cNvSpPr>
            <p:nvPr/>
          </p:nvSpPr>
          <p:spPr bwMode="auto">
            <a:xfrm>
              <a:off x="1103313" y="547370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8">
              <a:extLst>
                <a:ext uri="{FF2B5EF4-FFF2-40B4-BE49-F238E27FC236}">
                  <a16:creationId xmlns:a16="http://schemas.microsoft.com/office/drawing/2014/main" id="{455CA88C-53FC-9DA3-2F81-6731C3BE03D1}"/>
                </a:ext>
              </a:extLst>
            </p:cNvPr>
            <p:cNvSpPr>
              <a:spLocks noChangeShapeType="1"/>
            </p:cNvSpPr>
            <p:nvPr/>
          </p:nvSpPr>
          <p:spPr bwMode="auto">
            <a:xfrm>
              <a:off x="1103313" y="5189538"/>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9">
              <a:extLst>
                <a:ext uri="{FF2B5EF4-FFF2-40B4-BE49-F238E27FC236}">
                  <a16:creationId xmlns:a16="http://schemas.microsoft.com/office/drawing/2014/main" id="{7B0842D2-9934-FE10-E1E3-D933AB61A7D9}"/>
                </a:ext>
              </a:extLst>
            </p:cNvPr>
            <p:cNvSpPr>
              <a:spLocks noChangeShapeType="1"/>
            </p:cNvSpPr>
            <p:nvPr/>
          </p:nvSpPr>
          <p:spPr bwMode="auto">
            <a:xfrm>
              <a:off x="1103313" y="4905375"/>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0">
              <a:extLst>
                <a:ext uri="{FF2B5EF4-FFF2-40B4-BE49-F238E27FC236}">
                  <a16:creationId xmlns:a16="http://schemas.microsoft.com/office/drawing/2014/main" id="{4900003F-3F21-99BD-3955-13C60121BC34}"/>
                </a:ext>
              </a:extLst>
            </p:cNvPr>
            <p:cNvSpPr>
              <a:spLocks noChangeShapeType="1"/>
            </p:cNvSpPr>
            <p:nvPr/>
          </p:nvSpPr>
          <p:spPr bwMode="auto">
            <a:xfrm>
              <a:off x="1103313" y="4619625"/>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1">
              <a:extLst>
                <a:ext uri="{FF2B5EF4-FFF2-40B4-BE49-F238E27FC236}">
                  <a16:creationId xmlns:a16="http://schemas.microsoft.com/office/drawing/2014/main" id="{716C88E0-F2DD-3A09-49E4-BAD745EFCE4E}"/>
                </a:ext>
              </a:extLst>
            </p:cNvPr>
            <p:cNvSpPr>
              <a:spLocks noChangeShapeType="1"/>
            </p:cNvSpPr>
            <p:nvPr/>
          </p:nvSpPr>
          <p:spPr bwMode="auto">
            <a:xfrm>
              <a:off x="1103313" y="4335463"/>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2">
              <a:extLst>
                <a:ext uri="{FF2B5EF4-FFF2-40B4-BE49-F238E27FC236}">
                  <a16:creationId xmlns:a16="http://schemas.microsoft.com/office/drawing/2014/main" id="{B311BCF0-7D76-9A83-B475-3C1ABAFFAC91}"/>
                </a:ext>
              </a:extLst>
            </p:cNvPr>
            <p:cNvSpPr>
              <a:spLocks noChangeShapeType="1"/>
            </p:cNvSpPr>
            <p:nvPr/>
          </p:nvSpPr>
          <p:spPr bwMode="auto">
            <a:xfrm>
              <a:off x="1103313" y="405130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
              <a:extLst>
                <a:ext uri="{FF2B5EF4-FFF2-40B4-BE49-F238E27FC236}">
                  <a16:creationId xmlns:a16="http://schemas.microsoft.com/office/drawing/2014/main" id="{66D2C3E0-C71D-4F28-1FD2-E1513AE6243C}"/>
                </a:ext>
              </a:extLst>
            </p:cNvPr>
            <p:cNvSpPr>
              <a:spLocks noChangeShapeType="1"/>
            </p:cNvSpPr>
            <p:nvPr/>
          </p:nvSpPr>
          <p:spPr bwMode="auto">
            <a:xfrm>
              <a:off x="1103313" y="37655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4">
              <a:extLst>
                <a:ext uri="{FF2B5EF4-FFF2-40B4-BE49-F238E27FC236}">
                  <a16:creationId xmlns:a16="http://schemas.microsoft.com/office/drawing/2014/main" id="{97C64D6C-765A-F39F-E461-E07D648202B6}"/>
                </a:ext>
              </a:extLst>
            </p:cNvPr>
            <p:cNvSpPr>
              <a:spLocks noChangeShapeType="1"/>
            </p:cNvSpPr>
            <p:nvPr/>
          </p:nvSpPr>
          <p:spPr bwMode="auto">
            <a:xfrm>
              <a:off x="1103313" y="346710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5">
              <a:extLst>
                <a:ext uri="{FF2B5EF4-FFF2-40B4-BE49-F238E27FC236}">
                  <a16:creationId xmlns:a16="http://schemas.microsoft.com/office/drawing/2014/main" id="{E9EA0353-2EBA-FF61-92E2-4FCEFF316137}"/>
                </a:ext>
              </a:extLst>
            </p:cNvPr>
            <p:cNvSpPr>
              <a:spLocks noChangeShapeType="1"/>
            </p:cNvSpPr>
            <p:nvPr/>
          </p:nvSpPr>
          <p:spPr bwMode="auto">
            <a:xfrm>
              <a:off x="1103313" y="31813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16">
              <a:extLst>
                <a:ext uri="{FF2B5EF4-FFF2-40B4-BE49-F238E27FC236}">
                  <a16:creationId xmlns:a16="http://schemas.microsoft.com/office/drawing/2014/main" id="{DD419B2A-6924-348A-C196-F2364025D5F3}"/>
                </a:ext>
              </a:extLst>
            </p:cNvPr>
            <p:cNvSpPr>
              <a:spLocks noChangeShapeType="1"/>
            </p:cNvSpPr>
            <p:nvPr/>
          </p:nvSpPr>
          <p:spPr bwMode="auto">
            <a:xfrm>
              <a:off x="1103313" y="2897188"/>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Line 17">
              <a:extLst>
                <a:ext uri="{FF2B5EF4-FFF2-40B4-BE49-F238E27FC236}">
                  <a16:creationId xmlns:a16="http://schemas.microsoft.com/office/drawing/2014/main" id="{516BA1AB-8E9D-DD77-0CA3-81BEE2D43988}"/>
                </a:ext>
              </a:extLst>
            </p:cNvPr>
            <p:cNvSpPr>
              <a:spLocks noChangeShapeType="1"/>
            </p:cNvSpPr>
            <p:nvPr/>
          </p:nvSpPr>
          <p:spPr bwMode="auto">
            <a:xfrm>
              <a:off x="1103313" y="2613025"/>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8">
              <a:extLst>
                <a:ext uri="{FF2B5EF4-FFF2-40B4-BE49-F238E27FC236}">
                  <a16:creationId xmlns:a16="http://schemas.microsoft.com/office/drawing/2014/main" id="{A09F99CE-CEBD-6DC2-CCD7-CA19B527F9B0}"/>
                </a:ext>
              </a:extLst>
            </p:cNvPr>
            <p:cNvSpPr>
              <a:spLocks noChangeShapeType="1"/>
            </p:cNvSpPr>
            <p:nvPr/>
          </p:nvSpPr>
          <p:spPr bwMode="auto">
            <a:xfrm>
              <a:off x="1103313" y="2327275"/>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9">
              <a:extLst>
                <a:ext uri="{FF2B5EF4-FFF2-40B4-BE49-F238E27FC236}">
                  <a16:creationId xmlns:a16="http://schemas.microsoft.com/office/drawing/2014/main" id="{1FEBC37A-890E-98C1-8F8B-09046CDA9B5E}"/>
                </a:ext>
              </a:extLst>
            </p:cNvPr>
            <p:cNvSpPr>
              <a:spLocks noChangeShapeType="1"/>
            </p:cNvSpPr>
            <p:nvPr/>
          </p:nvSpPr>
          <p:spPr bwMode="auto">
            <a:xfrm>
              <a:off x="1103313" y="2043113"/>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20">
              <a:extLst>
                <a:ext uri="{FF2B5EF4-FFF2-40B4-BE49-F238E27FC236}">
                  <a16:creationId xmlns:a16="http://schemas.microsoft.com/office/drawing/2014/main" id="{7FB00D9B-DEFD-CCD2-FFC2-A8C40221225C}"/>
                </a:ext>
              </a:extLst>
            </p:cNvPr>
            <p:cNvSpPr>
              <a:spLocks noChangeShapeType="1"/>
            </p:cNvSpPr>
            <p:nvPr/>
          </p:nvSpPr>
          <p:spPr bwMode="auto">
            <a:xfrm>
              <a:off x="1103313" y="17589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21">
              <a:extLst>
                <a:ext uri="{FF2B5EF4-FFF2-40B4-BE49-F238E27FC236}">
                  <a16:creationId xmlns:a16="http://schemas.microsoft.com/office/drawing/2014/main" id="{D5019C42-9972-92CF-1998-388F48496050}"/>
                </a:ext>
              </a:extLst>
            </p:cNvPr>
            <p:cNvSpPr>
              <a:spLocks noChangeShapeType="1"/>
            </p:cNvSpPr>
            <p:nvPr/>
          </p:nvSpPr>
          <p:spPr bwMode="auto">
            <a:xfrm>
              <a:off x="1103313" y="1458913"/>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22">
              <a:extLst>
                <a:ext uri="{FF2B5EF4-FFF2-40B4-BE49-F238E27FC236}">
                  <a16:creationId xmlns:a16="http://schemas.microsoft.com/office/drawing/2014/main" id="{1E5997CB-7810-5459-517E-E8798FFCAE4C}"/>
                </a:ext>
              </a:extLst>
            </p:cNvPr>
            <p:cNvSpPr>
              <a:spLocks noChangeShapeType="1"/>
            </p:cNvSpPr>
            <p:nvPr/>
          </p:nvSpPr>
          <p:spPr bwMode="auto">
            <a:xfrm>
              <a:off x="1103313" y="117475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23">
              <a:extLst>
                <a:ext uri="{FF2B5EF4-FFF2-40B4-BE49-F238E27FC236}">
                  <a16:creationId xmlns:a16="http://schemas.microsoft.com/office/drawing/2014/main" id="{7712B5A5-E534-4027-0473-BC82AC37B5E8}"/>
                </a:ext>
              </a:extLst>
            </p:cNvPr>
            <p:cNvSpPr>
              <a:spLocks noChangeShapeType="1"/>
            </p:cNvSpPr>
            <p:nvPr/>
          </p:nvSpPr>
          <p:spPr bwMode="auto">
            <a:xfrm>
              <a:off x="1103313" y="889000"/>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24">
              <a:extLst>
                <a:ext uri="{FF2B5EF4-FFF2-40B4-BE49-F238E27FC236}">
                  <a16:creationId xmlns:a16="http://schemas.microsoft.com/office/drawing/2014/main" id="{20C79CAC-ECA7-8A9B-AE0E-80177C7FD84C}"/>
                </a:ext>
              </a:extLst>
            </p:cNvPr>
            <p:cNvSpPr>
              <a:spLocks noChangeShapeType="1"/>
            </p:cNvSpPr>
            <p:nvPr/>
          </p:nvSpPr>
          <p:spPr bwMode="auto">
            <a:xfrm>
              <a:off x="1103313" y="604838"/>
              <a:ext cx="8677275"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25">
              <a:extLst>
                <a:ext uri="{FF2B5EF4-FFF2-40B4-BE49-F238E27FC236}">
                  <a16:creationId xmlns:a16="http://schemas.microsoft.com/office/drawing/2014/main" id="{8249BBB8-9803-956B-12D3-4D1089B7BB73}"/>
                </a:ext>
              </a:extLst>
            </p:cNvPr>
            <p:cNvSpPr>
              <a:spLocks noChangeShapeType="1"/>
            </p:cNvSpPr>
            <p:nvPr/>
          </p:nvSpPr>
          <p:spPr bwMode="auto">
            <a:xfrm>
              <a:off x="1103313" y="6057900"/>
              <a:ext cx="8677275"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9">
              <a:extLst>
                <a:ext uri="{FF2B5EF4-FFF2-40B4-BE49-F238E27FC236}">
                  <a16:creationId xmlns:a16="http://schemas.microsoft.com/office/drawing/2014/main" id="{9E2ED444-BAB5-82B3-C09C-93706E62E121}"/>
                </a:ext>
              </a:extLst>
            </p:cNvPr>
            <p:cNvSpPr>
              <a:spLocks noChangeShapeType="1"/>
            </p:cNvSpPr>
            <p:nvPr/>
          </p:nvSpPr>
          <p:spPr bwMode="auto">
            <a:xfrm flipV="1">
              <a:off x="1105479"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8" name="Line 40">
              <a:extLst>
                <a:ext uri="{FF2B5EF4-FFF2-40B4-BE49-F238E27FC236}">
                  <a16:creationId xmlns:a16="http://schemas.microsoft.com/office/drawing/2014/main" id="{303E4F1C-0575-ECE9-1BA2-59C43C4A14A5}"/>
                </a:ext>
              </a:extLst>
            </p:cNvPr>
            <p:cNvSpPr>
              <a:spLocks noChangeShapeType="1"/>
            </p:cNvSpPr>
            <p:nvPr/>
          </p:nvSpPr>
          <p:spPr bwMode="auto">
            <a:xfrm flipV="1">
              <a:off x="1575748"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9" name="Line 41">
              <a:extLst>
                <a:ext uri="{FF2B5EF4-FFF2-40B4-BE49-F238E27FC236}">
                  <a16:creationId xmlns:a16="http://schemas.microsoft.com/office/drawing/2014/main" id="{5ECD1CB9-E7D4-F5F0-56EA-698CD296769B}"/>
                </a:ext>
              </a:extLst>
            </p:cNvPr>
            <p:cNvSpPr>
              <a:spLocks noChangeShapeType="1"/>
            </p:cNvSpPr>
            <p:nvPr/>
          </p:nvSpPr>
          <p:spPr bwMode="auto">
            <a:xfrm flipV="1">
              <a:off x="1898652"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0" name="Line 42">
              <a:extLst>
                <a:ext uri="{FF2B5EF4-FFF2-40B4-BE49-F238E27FC236}">
                  <a16:creationId xmlns:a16="http://schemas.microsoft.com/office/drawing/2014/main" id="{7CAE8A08-157A-DB7A-6565-244AB2A296EA}"/>
                </a:ext>
              </a:extLst>
            </p:cNvPr>
            <p:cNvSpPr>
              <a:spLocks noChangeShapeType="1"/>
            </p:cNvSpPr>
            <p:nvPr/>
          </p:nvSpPr>
          <p:spPr bwMode="auto">
            <a:xfrm flipV="1">
              <a:off x="2227102"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1" name="Line 43">
              <a:extLst>
                <a:ext uri="{FF2B5EF4-FFF2-40B4-BE49-F238E27FC236}">
                  <a16:creationId xmlns:a16="http://schemas.microsoft.com/office/drawing/2014/main" id="{98524FD8-CD08-A5DF-1BCC-F55CD5F1657B}"/>
                </a:ext>
              </a:extLst>
            </p:cNvPr>
            <p:cNvSpPr>
              <a:spLocks noChangeShapeType="1"/>
            </p:cNvSpPr>
            <p:nvPr/>
          </p:nvSpPr>
          <p:spPr bwMode="auto">
            <a:xfrm flipV="1">
              <a:off x="2546437"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2" name="Line 44">
              <a:extLst>
                <a:ext uri="{FF2B5EF4-FFF2-40B4-BE49-F238E27FC236}">
                  <a16:creationId xmlns:a16="http://schemas.microsoft.com/office/drawing/2014/main" id="{4D7F9661-D417-FBEF-93EF-51F8B7C1C6AA}"/>
                </a:ext>
              </a:extLst>
            </p:cNvPr>
            <p:cNvSpPr>
              <a:spLocks noChangeShapeType="1"/>
            </p:cNvSpPr>
            <p:nvPr/>
          </p:nvSpPr>
          <p:spPr bwMode="auto">
            <a:xfrm flipV="1">
              <a:off x="2860546"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4" name="Line 45">
              <a:extLst>
                <a:ext uri="{FF2B5EF4-FFF2-40B4-BE49-F238E27FC236}">
                  <a16:creationId xmlns:a16="http://schemas.microsoft.com/office/drawing/2014/main" id="{22CBCE1D-D3E9-6833-5AA7-D6A9BC1F0450}"/>
                </a:ext>
              </a:extLst>
            </p:cNvPr>
            <p:cNvSpPr>
              <a:spLocks noChangeShapeType="1"/>
            </p:cNvSpPr>
            <p:nvPr/>
          </p:nvSpPr>
          <p:spPr bwMode="auto">
            <a:xfrm flipV="1">
              <a:off x="3190764"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5" name="Line 46">
              <a:extLst>
                <a:ext uri="{FF2B5EF4-FFF2-40B4-BE49-F238E27FC236}">
                  <a16:creationId xmlns:a16="http://schemas.microsoft.com/office/drawing/2014/main" id="{CDBB2290-69A5-833D-1834-C19806DDBEFE}"/>
                </a:ext>
              </a:extLst>
            </p:cNvPr>
            <p:cNvSpPr>
              <a:spLocks noChangeShapeType="1"/>
            </p:cNvSpPr>
            <p:nvPr/>
          </p:nvSpPr>
          <p:spPr bwMode="auto">
            <a:xfrm flipV="1">
              <a:off x="3504194"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6" name="Line 47">
              <a:extLst>
                <a:ext uri="{FF2B5EF4-FFF2-40B4-BE49-F238E27FC236}">
                  <a16:creationId xmlns:a16="http://schemas.microsoft.com/office/drawing/2014/main" id="{ECDA1682-0C17-2002-69A7-6AD416AD1FE2}"/>
                </a:ext>
              </a:extLst>
            </p:cNvPr>
            <p:cNvSpPr>
              <a:spLocks noChangeShapeType="1"/>
            </p:cNvSpPr>
            <p:nvPr/>
          </p:nvSpPr>
          <p:spPr bwMode="auto">
            <a:xfrm flipV="1">
              <a:off x="3836988"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7" name="Line 48">
              <a:extLst>
                <a:ext uri="{FF2B5EF4-FFF2-40B4-BE49-F238E27FC236}">
                  <a16:creationId xmlns:a16="http://schemas.microsoft.com/office/drawing/2014/main" id="{2031BB0C-27F5-27FC-5E4C-81980F673329}"/>
                </a:ext>
              </a:extLst>
            </p:cNvPr>
            <p:cNvSpPr>
              <a:spLocks noChangeShapeType="1"/>
            </p:cNvSpPr>
            <p:nvPr/>
          </p:nvSpPr>
          <p:spPr bwMode="auto">
            <a:xfrm flipV="1">
              <a:off x="4149206"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8" name="Line 49">
              <a:extLst>
                <a:ext uri="{FF2B5EF4-FFF2-40B4-BE49-F238E27FC236}">
                  <a16:creationId xmlns:a16="http://schemas.microsoft.com/office/drawing/2014/main" id="{473E0780-6304-D1D6-6B8E-D91B1A495B55}"/>
                </a:ext>
              </a:extLst>
            </p:cNvPr>
            <p:cNvSpPr>
              <a:spLocks noChangeShapeType="1"/>
            </p:cNvSpPr>
            <p:nvPr/>
          </p:nvSpPr>
          <p:spPr bwMode="auto">
            <a:xfrm flipV="1">
              <a:off x="4469433"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9" name="Line 50">
              <a:extLst>
                <a:ext uri="{FF2B5EF4-FFF2-40B4-BE49-F238E27FC236}">
                  <a16:creationId xmlns:a16="http://schemas.microsoft.com/office/drawing/2014/main" id="{00A163B1-4E4D-0B5E-C355-98FE0B762854}"/>
                </a:ext>
              </a:extLst>
            </p:cNvPr>
            <p:cNvSpPr>
              <a:spLocks noChangeShapeType="1"/>
            </p:cNvSpPr>
            <p:nvPr/>
          </p:nvSpPr>
          <p:spPr bwMode="auto">
            <a:xfrm flipV="1">
              <a:off x="4795801"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0" name="Line 51">
              <a:extLst>
                <a:ext uri="{FF2B5EF4-FFF2-40B4-BE49-F238E27FC236}">
                  <a16:creationId xmlns:a16="http://schemas.microsoft.com/office/drawing/2014/main" id="{83156BA4-CF85-A79C-CE64-FD8D416D66A2}"/>
                </a:ext>
              </a:extLst>
            </p:cNvPr>
            <p:cNvSpPr>
              <a:spLocks noChangeShapeType="1"/>
            </p:cNvSpPr>
            <p:nvPr/>
          </p:nvSpPr>
          <p:spPr bwMode="auto">
            <a:xfrm flipV="1">
              <a:off x="5111269"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1" name="Line 52">
              <a:extLst>
                <a:ext uri="{FF2B5EF4-FFF2-40B4-BE49-F238E27FC236}">
                  <a16:creationId xmlns:a16="http://schemas.microsoft.com/office/drawing/2014/main" id="{1AF3765F-6381-C132-0F68-B21CE9136494}"/>
                </a:ext>
              </a:extLst>
            </p:cNvPr>
            <p:cNvSpPr>
              <a:spLocks noChangeShapeType="1"/>
            </p:cNvSpPr>
            <p:nvPr/>
          </p:nvSpPr>
          <p:spPr bwMode="auto">
            <a:xfrm flipV="1">
              <a:off x="5440581"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30" name="Line 53">
              <a:extLst>
                <a:ext uri="{FF2B5EF4-FFF2-40B4-BE49-F238E27FC236}">
                  <a16:creationId xmlns:a16="http://schemas.microsoft.com/office/drawing/2014/main" id="{2D908831-6C1C-E407-546A-B5F734C2F62B}"/>
                </a:ext>
              </a:extLst>
            </p:cNvPr>
            <p:cNvSpPr>
              <a:spLocks noChangeShapeType="1"/>
            </p:cNvSpPr>
            <p:nvPr/>
          </p:nvSpPr>
          <p:spPr bwMode="auto">
            <a:xfrm flipV="1">
              <a:off x="5757871"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6" name="Line 54">
              <a:extLst>
                <a:ext uri="{FF2B5EF4-FFF2-40B4-BE49-F238E27FC236}">
                  <a16:creationId xmlns:a16="http://schemas.microsoft.com/office/drawing/2014/main" id="{7129B612-B530-E967-5C9C-23AB3A2D0BB5}"/>
                </a:ext>
              </a:extLst>
            </p:cNvPr>
            <p:cNvSpPr>
              <a:spLocks noChangeShapeType="1"/>
            </p:cNvSpPr>
            <p:nvPr/>
          </p:nvSpPr>
          <p:spPr bwMode="auto">
            <a:xfrm flipV="1">
              <a:off x="6073338"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7" name="Line 55">
              <a:extLst>
                <a:ext uri="{FF2B5EF4-FFF2-40B4-BE49-F238E27FC236}">
                  <a16:creationId xmlns:a16="http://schemas.microsoft.com/office/drawing/2014/main" id="{9CDA9344-E77D-D23D-E744-F3BAFE477008}"/>
                </a:ext>
              </a:extLst>
            </p:cNvPr>
            <p:cNvSpPr>
              <a:spLocks noChangeShapeType="1"/>
            </p:cNvSpPr>
            <p:nvPr/>
          </p:nvSpPr>
          <p:spPr bwMode="auto">
            <a:xfrm flipV="1">
              <a:off x="6402166"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8" name="Line 56">
              <a:extLst>
                <a:ext uri="{FF2B5EF4-FFF2-40B4-BE49-F238E27FC236}">
                  <a16:creationId xmlns:a16="http://schemas.microsoft.com/office/drawing/2014/main" id="{8999A36E-F4CE-01A3-C362-FB60F28264A5}"/>
                </a:ext>
              </a:extLst>
            </p:cNvPr>
            <p:cNvSpPr>
              <a:spLocks noChangeShapeType="1"/>
            </p:cNvSpPr>
            <p:nvPr/>
          </p:nvSpPr>
          <p:spPr bwMode="auto">
            <a:xfrm flipV="1">
              <a:off x="6716305"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49" name="Line 57">
              <a:extLst>
                <a:ext uri="{FF2B5EF4-FFF2-40B4-BE49-F238E27FC236}">
                  <a16:creationId xmlns:a16="http://schemas.microsoft.com/office/drawing/2014/main" id="{3A2C218A-3FA9-895B-61E5-642F3BCAA261}"/>
                </a:ext>
              </a:extLst>
            </p:cNvPr>
            <p:cNvSpPr>
              <a:spLocks noChangeShapeType="1"/>
            </p:cNvSpPr>
            <p:nvPr/>
          </p:nvSpPr>
          <p:spPr bwMode="auto">
            <a:xfrm flipV="1">
              <a:off x="7048113"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0" name="Line 58">
              <a:extLst>
                <a:ext uri="{FF2B5EF4-FFF2-40B4-BE49-F238E27FC236}">
                  <a16:creationId xmlns:a16="http://schemas.microsoft.com/office/drawing/2014/main" id="{3E3AC999-E6ED-E4A8-43D3-6DC226C35D2A}"/>
                </a:ext>
              </a:extLst>
            </p:cNvPr>
            <p:cNvSpPr>
              <a:spLocks noChangeShapeType="1"/>
            </p:cNvSpPr>
            <p:nvPr/>
          </p:nvSpPr>
          <p:spPr bwMode="auto">
            <a:xfrm flipV="1">
              <a:off x="7363358"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1" name="Line 59">
              <a:extLst>
                <a:ext uri="{FF2B5EF4-FFF2-40B4-BE49-F238E27FC236}">
                  <a16:creationId xmlns:a16="http://schemas.microsoft.com/office/drawing/2014/main" id="{A478ED1C-3630-1995-624D-99316440DC55}"/>
                </a:ext>
              </a:extLst>
            </p:cNvPr>
            <p:cNvSpPr>
              <a:spLocks noChangeShapeType="1"/>
            </p:cNvSpPr>
            <p:nvPr/>
          </p:nvSpPr>
          <p:spPr bwMode="auto">
            <a:xfrm flipV="1">
              <a:off x="8007913"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2" name="Line 60">
              <a:extLst>
                <a:ext uri="{FF2B5EF4-FFF2-40B4-BE49-F238E27FC236}">
                  <a16:creationId xmlns:a16="http://schemas.microsoft.com/office/drawing/2014/main" id="{5610AA80-5C62-CF94-A05C-1C8B1B082CA8}"/>
                </a:ext>
              </a:extLst>
            </p:cNvPr>
            <p:cNvSpPr>
              <a:spLocks noChangeShapeType="1"/>
            </p:cNvSpPr>
            <p:nvPr/>
          </p:nvSpPr>
          <p:spPr bwMode="auto">
            <a:xfrm flipV="1">
              <a:off x="8327021"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3" name="Line 61">
              <a:extLst>
                <a:ext uri="{FF2B5EF4-FFF2-40B4-BE49-F238E27FC236}">
                  <a16:creationId xmlns:a16="http://schemas.microsoft.com/office/drawing/2014/main" id="{A52B541D-E954-F2AF-A633-743A67A61C9E}"/>
                </a:ext>
              </a:extLst>
            </p:cNvPr>
            <p:cNvSpPr>
              <a:spLocks noChangeShapeType="1"/>
            </p:cNvSpPr>
            <p:nvPr/>
          </p:nvSpPr>
          <p:spPr bwMode="auto">
            <a:xfrm flipV="1">
              <a:off x="8654734"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4" name="Line 62">
              <a:extLst>
                <a:ext uri="{FF2B5EF4-FFF2-40B4-BE49-F238E27FC236}">
                  <a16:creationId xmlns:a16="http://schemas.microsoft.com/office/drawing/2014/main" id="{55CA2371-5854-20A8-4D64-FFF226C6C4D4}"/>
                </a:ext>
              </a:extLst>
            </p:cNvPr>
            <p:cNvSpPr>
              <a:spLocks noChangeShapeType="1"/>
            </p:cNvSpPr>
            <p:nvPr/>
          </p:nvSpPr>
          <p:spPr bwMode="auto">
            <a:xfrm flipV="1">
              <a:off x="9285227"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5" name="Line 59">
              <a:extLst>
                <a:ext uri="{FF2B5EF4-FFF2-40B4-BE49-F238E27FC236}">
                  <a16:creationId xmlns:a16="http://schemas.microsoft.com/office/drawing/2014/main" id="{90191454-A359-024A-61E6-62431EBC26CD}"/>
                </a:ext>
              </a:extLst>
            </p:cNvPr>
            <p:cNvSpPr>
              <a:spLocks noChangeShapeType="1"/>
            </p:cNvSpPr>
            <p:nvPr/>
          </p:nvSpPr>
          <p:spPr bwMode="auto">
            <a:xfrm flipV="1">
              <a:off x="7682696"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6" name="Line 62">
              <a:extLst>
                <a:ext uri="{FF2B5EF4-FFF2-40B4-BE49-F238E27FC236}">
                  <a16:creationId xmlns:a16="http://schemas.microsoft.com/office/drawing/2014/main" id="{4E5DAFD9-874F-AFD4-3BAB-26A5A40801CB}"/>
                </a:ext>
              </a:extLst>
            </p:cNvPr>
            <p:cNvSpPr>
              <a:spLocks noChangeShapeType="1"/>
            </p:cNvSpPr>
            <p:nvPr/>
          </p:nvSpPr>
          <p:spPr bwMode="auto">
            <a:xfrm flipV="1">
              <a:off x="8972940"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57" name="Rectangle 44">
              <a:extLst>
                <a:ext uri="{FF2B5EF4-FFF2-40B4-BE49-F238E27FC236}">
                  <a16:creationId xmlns:a16="http://schemas.microsoft.com/office/drawing/2014/main" id="{DEC6C78C-EF79-15D6-B1DE-AAA13DB57C46}"/>
                </a:ext>
              </a:extLst>
            </p:cNvPr>
            <p:cNvSpPr>
              <a:spLocks noChangeArrowheads="1"/>
            </p:cNvSpPr>
            <p:nvPr/>
          </p:nvSpPr>
          <p:spPr bwMode="auto">
            <a:xfrm>
              <a:off x="1141399"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latin typeface="+mn-lt"/>
                </a:rPr>
                <a:t>97</a:t>
              </a:r>
              <a:endParaRPr kumimoji="0" lang="en-GB" altLang="en-US" i="0" u="none" strike="noStrike" cap="none" normalizeH="0" baseline="0" dirty="0">
                <a:ln>
                  <a:noFill/>
                </a:ln>
                <a:effectLst/>
                <a:latin typeface="+mn-lt"/>
              </a:endParaRPr>
            </a:p>
          </p:txBody>
        </p:sp>
        <p:sp>
          <p:nvSpPr>
            <p:cNvPr id="158" name="Rectangle 46">
              <a:extLst>
                <a:ext uri="{FF2B5EF4-FFF2-40B4-BE49-F238E27FC236}">
                  <a16:creationId xmlns:a16="http://schemas.microsoft.com/office/drawing/2014/main" id="{193A8203-AA54-C8D0-DBA1-239AB9422F1F}"/>
                </a:ext>
              </a:extLst>
            </p:cNvPr>
            <p:cNvSpPr>
              <a:spLocks noChangeArrowheads="1"/>
            </p:cNvSpPr>
            <p:nvPr/>
          </p:nvSpPr>
          <p:spPr bwMode="auto">
            <a:xfrm>
              <a:off x="1863485"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99</a:t>
              </a:r>
            </a:p>
          </p:txBody>
        </p:sp>
        <p:sp>
          <p:nvSpPr>
            <p:cNvPr id="159" name="Rectangle 48">
              <a:extLst>
                <a:ext uri="{FF2B5EF4-FFF2-40B4-BE49-F238E27FC236}">
                  <a16:creationId xmlns:a16="http://schemas.microsoft.com/office/drawing/2014/main" id="{5EE2EA93-FBE8-85F0-CB51-FD2B7B9A6C00}"/>
                </a:ext>
              </a:extLst>
            </p:cNvPr>
            <p:cNvSpPr>
              <a:spLocks noChangeArrowheads="1"/>
            </p:cNvSpPr>
            <p:nvPr/>
          </p:nvSpPr>
          <p:spPr bwMode="auto">
            <a:xfrm>
              <a:off x="2500494"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01</a:t>
              </a:r>
            </a:p>
          </p:txBody>
        </p:sp>
        <p:sp>
          <p:nvSpPr>
            <p:cNvPr id="160" name="Rectangle 50">
              <a:extLst>
                <a:ext uri="{FF2B5EF4-FFF2-40B4-BE49-F238E27FC236}">
                  <a16:creationId xmlns:a16="http://schemas.microsoft.com/office/drawing/2014/main" id="{82091F7A-ADE9-BCA6-643D-EAEEABB991FA}"/>
                </a:ext>
              </a:extLst>
            </p:cNvPr>
            <p:cNvSpPr>
              <a:spLocks noChangeArrowheads="1"/>
            </p:cNvSpPr>
            <p:nvPr/>
          </p:nvSpPr>
          <p:spPr bwMode="auto">
            <a:xfrm>
              <a:off x="3147383"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03</a:t>
              </a:r>
            </a:p>
          </p:txBody>
        </p:sp>
        <p:sp>
          <p:nvSpPr>
            <p:cNvPr id="161" name="Rectangle 52">
              <a:extLst>
                <a:ext uri="{FF2B5EF4-FFF2-40B4-BE49-F238E27FC236}">
                  <a16:creationId xmlns:a16="http://schemas.microsoft.com/office/drawing/2014/main" id="{60082A25-DFCC-C298-C489-FF70155B9F1F}"/>
                </a:ext>
              </a:extLst>
            </p:cNvPr>
            <p:cNvSpPr>
              <a:spLocks noChangeArrowheads="1"/>
            </p:cNvSpPr>
            <p:nvPr/>
          </p:nvSpPr>
          <p:spPr bwMode="auto">
            <a:xfrm>
              <a:off x="3791654"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05</a:t>
              </a:r>
            </a:p>
          </p:txBody>
        </p:sp>
        <p:sp>
          <p:nvSpPr>
            <p:cNvPr id="162" name="Rectangle 54">
              <a:extLst>
                <a:ext uri="{FF2B5EF4-FFF2-40B4-BE49-F238E27FC236}">
                  <a16:creationId xmlns:a16="http://schemas.microsoft.com/office/drawing/2014/main" id="{A877BB00-9F2A-23F5-2CEE-093041B8429E}"/>
                </a:ext>
              </a:extLst>
            </p:cNvPr>
            <p:cNvSpPr>
              <a:spLocks noChangeArrowheads="1"/>
            </p:cNvSpPr>
            <p:nvPr/>
          </p:nvSpPr>
          <p:spPr bwMode="auto">
            <a:xfrm>
              <a:off x="4430165"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07</a:t>
              </a:r>
            </a:p>
          </p:txBody>
        </p:sp>
        <p:sp>
          <p:nvSpPr>
            <p:cNvPr id="163" name="Rectangle 56">
              <a:extLst>
                <a:ext uri="{FF2B5EF4-FFF2-40B4-BE49-F238E27FC236}">
                  <a16:creationId xmlns:a16="http://schemas.microsoft.com/office/drawing/2014/main" id="{61F52EA9-9BC6-A3E8-6117-16278D0EA631}"/>
                </a:ext>
              </a:extLst>
            </p:cNvPr>
            <p:cNvSpPr>
              <a:spLocks noChangeArrowheads="1"/>
            </p:cNvSpPr>
            <p:nvPr/>
          </p:nvSpPr>
          <p:spPr bwMode="auto">
            <a:xfrm>
              <a:off x="5072369"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09</a:t>
              </a:r>
            </a:p>
          </p:txBody>
        </p:sp>
        <p:sp>
          <p:nvSpPr>
            <p:cNvPr id="164" name="Rectangle 58">
              <a:extLst>
                <a:ext uri="{FF2B5EF4-FFF2-40B4-BE49-F238E27FC236}">
                  <a16:creationId xmlns:a16="http://schemas.microsoft.com/office/drawing/2014/main" id="{F64FC047-D812-14CC-14A7-B407425F23EF}"/>
                </a:ext>
              </a:extLst>
            </p:cNvPr>
            <p:cNvSpPr>
              <a:spLocks noChangeArrowheads="1"/>
            </p:cNvSpPr>
            <p:nvPr/>
          </p:nvSpPr>
          <p:spPr bwMode="auto">
            <a:xfrm>
              <a:off x="5715688"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11</a:t>
              </a:r>
            </a:p>
          </p:txBody>
        </p:sp>
        <p:sp>
          <p:nvSpPr>
            <p:cNvPr id="165" name="Rectangle 60">
              <a:extLst>
                <a:ext uri="{FF2B5EF4-FFF2-40B4-BE49-F238E27FC236}">
                  <a16:creationId xmlns:a16="http://schemas.microsoft.com/office/drawing/2014/main" id="{62AFA583-269F-8DEF-857C-55DA71E20FD0}"/>
                </a:ext>
              </a:extLst>
            </p:cNvPr>
            <p:cNvSpPr>
              <a:spLocks noChangeArrowheads="1"/>
            </p:cNvSpPr>
            <p:nvPr/>
          </p:nvSpPr>
          <p:spPr bwMode="auto">
            <a:xfrm>
              <a:off x="6360884"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13</a:t>
              </a:r>
            </a:p>
          </p:txBody>
        </p:sp>
        <p:sp>
          <p:nvSpPr>
            <p:cNvPr id="166" name="Rectangle 62">
              <a:extLst>
                <a:ext uri="{FF2B5EF4-FFF2-40B4-BE49-F238E27FC236}">
                  <a16:creationId xmlns:a16="http://schemas.microsoft.com/office/drawing/2014/main" id="{06480D33-3519-AFD4-A012-17C02AE54E4B}"/>
                </a:ext>
              </a:extLst>
            </p:cNvPr>
            <p:cNvSpPr>
              <a:spLocks noChangeArrowheads="1"/>
            </p:cNvSpPr>
            <p:nvPr/>
          </p:nvSpPr>
          <p:spPr bwMode="auto">
            <a:xfrm>
              <a:off x="7009038"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15</a:t>
              </a:r>
            </a:p>
          </p:txBody>
        </p:sp>
        <p:sp>
          <p:nvSpPr>
            <p:cNvPr id="167" name="Rectangle 64">
              <a:extLst>
                <a:ext uri="{FF2B5EF4-FFF2-40B4-BE49-F238E27FC236}">
                  <a16:creationId xmlns:a16="http://schemas.microsoft.com/office/drawing/2014/main" id="{8E5A6CA9-B62E-A177-B30B-0469FDDFC8B1}"/>
                </a:ext>
              </a:extLst>
            </p:cNvPr>
            <p:cNvSpPr>
              <a:spLocks noChangeArrowheads="1"/>
            </p:cNvSpPr>
            <p:nvPr/>
          </p:nvSpPr>
          <p:spPr bwMode="auto">
            <a:xfrm>
              <a:off x="7646886"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17</a:t>
              </a:r>
            </a:p>
          </p:txBody>
        </p:sp>
        <p:sp>
          <p:nvSpPr>
            <p:cNvPr id="168" name="Rectangle 64">
              <a:extLst>
                <a:ext uri="{FF2B5EF4-FFF2-40B4-BE49-F238E27FC236}">
                  <a16:creationId xmlns:a16="http://schemas.microsoft.com/office/drawing/2014/main" id="{CF68EEC5-F0AC-AD41-E0C8-75F5AD782966}"/>
                </a:ext>
              </a:extLst>
            </p:cNvPr>
            <p:cNvSpPr>
              <a:spLocks noChangeArrowheads="1"/>
            </p:cNvSpPr>
            <p:nvPr/>
          </p:nvSpPr>
          <p:spPr bwMode="auto">
            <a:xfrm>
              <a:off x="8293735"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19</a:t>
              </a:r>
            </a:p>
          </p:txBody>
        </p:sp>
        <p:sp>
          <p:nvSpPr>
            <p:cNvPr id="169" name="Rectangle 64">
              <a:extLst>
                <a:ext uri="{FF2B5EF4-FFF2-40B4-BE49-F238E27FC236}">
                  <a16:creationId xmlns:a16="http://schemas.microsoft.com/office/drawing/2014/main" id="{75606D44-4B65-052F-6225-7C0913D3EB81}"/>
                </a:ext>
              </a:extLst>
            </p:cNvPr>
            <p:cNvSpPr>
              <a:spLocks noChangeArrowheads="1"/>
            </p:cNvSpPr>
            <p:nvPr/>
          </p:nvSpPr>
          <p:spPr bwMode="auto">
            <a:xfrm>
              <a:off x="8927907" y="618887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21</a:t>
              </a:r>
            </a:p>
          </p:txBody>
        </p:sp>
        <p:sp>
          <p:nvSpPr>
            <p:cNvPr id="170" name="Tekstfelt 169">
              <a:extLst>
                <a:ext uri="{FF2B5EF4-FFF2-40B4-BE49-F238E27FC236}">
                  <a16:creationId xmlns:a16="http://schemas.microsoft.com/office/drawing/2014/main" id="{94565845-2A9D-CDC3-CDBF-D91DA030C562}"/>
                </a:ext>
              </a:extLst>
            </p:cNvPr>
            <p:cNvSpPr txBox="1"/>
            <p:nvPr/>
          </p:nvSpPr>
          <p:spPr>
            <a:xfrm>
              <a:off x="5150812" y="6422534"/>
              <a:ext cx="909223" cy="430887"/>
            </a:xfrm>
            <a:prstGeom prst="rect">
              <a:avLst/>
            </a:prstGeom>
            <a:noFill/>
          </p:spPr>
          <p:txBody>
            <a:bodyPr wrap="none" rtlCol="0">
              <a:spAutoFit/>
            </a:bodyPr>
            <a:lstStyle/>
            <a:p>
              <a:pPr algn="ctr"/>
              <a:r>
                <a:rPr lang="en-GB" dirty="0">
                  <a:solidFill>
                    <a:srgbClr val="000000"/>
                  </a:solidFill>
                </a:rPr>
                <a:t>Year</a:t>
              </a:r>
            </a:p>
          </p:txBody>
        </p:sp>
        <p:sp>
          <p:nvSpPr>
            <p:cNvPr id="171" name="Line 16">
              <a:extLst>
                <a:ext uri="{FF2B5EF4-FFF2-40B4-BE49-F238E27FC236}">
                  <a16:creationId xmlns:a16="http://schemas.microsoft.com/office/drawing/2014/main" id="{8556159A-ED39-B12B-0DCE-625B19A805D6}"/>
                </a:ext>
              </a:extLst>
            </p:cNvPr>
            <p:cNvSpPr>
              <a:spLocks noChangeShapeType="1"/>
            </p:cNvSpPr>
            <p:nvPr/>
          </p:nvSpPr>
          <p:spPr bwMode="auto">
            <a:xfrm rot="16200000" flipH="1">
              <a:off x="7050859" y="3331571"/>
              <a:ext cx="5455838"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2" name="Line 16">
              <a:extLst>
                <a:ext uri="{FF2B5EF4-FFF2-40B4-BE49-F238E27FC236}">
                  <a16:creationId xmlns:a16="http://schemas.microsoft.com/office/drawing/2014/main" id="{0DCC2F19-5A68-BD2E-1510-42A0FD1BEF2A}"/>
                </a:ext>
              </a:extLst>
            </p:cNvPr>
            <p:cNvSpPr>
              <a:spLocks noChangeShapeType="1"/>
            </p:cNvSpPr>
            <p:nvPr/>
          </p:nvSpPr>
          <p:spPr bwMode="auto">
            <a:xfrm rot="16200000" flipH="1">
              <a:off x="-1622718" y="3333314"/>
              <a:ext cx="5455838"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3" name="Line 62">
              <a:extLst>
                <a:ext uri="{FF2B5EF4-FFF2-40B4-BE49-F238E27FC236}">
                  <a16:creationId xmlns:a16="http://schemas.microsoft.com/office/drawing/2014/main" id="{912D6669-B371-52F3-E673-3EC03D177A67}"/>
                </a:ext>
              </a:extLst>
            </p:cNvPr>
            <p:cNvSpPr>
              <a:spLocks noChangeShapeType="1"/>
            </p:cNvSpPr>
            <p:nvPr/>
          </p:nvSpPr>
          <p:spPr bwMode="auto">
            <a:xfrm flipV="1">
              <a:off x="9615487" y="6057900"/>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178" name="Tekstfelt 177">
            <a:extLst>
              <a:ext uri="{FF2B5EF4-FFF2-40B4-BE49-F238E27FC236}">
                <a16:creationId xmlns:a16="http://schemas.microsoft.com/office/drawing/2014/main" id="{052FE1F2-1A8F-F295-7CEB-20C7FA3D00D7}"/>
              </a:ext>
            </a:extLst>
          </p:cNvPr>
          <p:cNvSpPr txBox="1"/>
          <p:nvPr/>
        </p:nvSpPr>
        <p:spPr>
          <a:xfrm>
            <a:off x="6442528" y="669886"/>
            <a:ext cx="2852063" cy="707886"/>
          </a:xfrm>
          <a:prstGeom prst="rect">
            <a:avLst/>
          </a:prstGeom>
          <a:solidFill>
            <a:srgbClr val="FFFFFF"/>
          </a:solidFill>
        </p:spPr>
        <p:txBody>
          <a:bodyPr wrap="none" rtlCol="0">
            <a:spAutoFit/>
          </a:bodyPr>
          <a:lstStyle/>
          <a:p>
            <a:pPr algn="ctr"/>
            <a:r>
              <a:rPr lang="en-GB" sz="2000" dirty="0"/>
              <a:t>EEX German</a:t>
            </a:r>
          </a:p>
          <a:p>
            <a:pPr algn="ctr"/>
            <a:r>
              <a:rPr lang="en-GB" sz="2000" dirty="0"/>
              <a:t>financial contracts</a:t>
            </a:r>
          </a:p>
        </p:txBody>
      </p:sp>
      <p:sp>
        <p:nvSpPr>
          <p:cNvPr id="179" name="Tekstfelt 178">
            <a:extLst>
              <a:ext uri="{FF2B5EF4-FFF2-40B4-BE49-F238E27FC236}">
                <a16:creationId xmlns:a16="http://schemas.microsoft.com/office/drawing/2014/main" id="{34F6D918-867F-3718-5DBE-261DB16A602E}"/>
              </a:ext>
            </a:extLst>
          </p:cNvPr>
          <p:cNvSpPr txBox="1"/>
          <p:nvPr/>
        </p:nvSpPr>
        <p:spPr>
          <a:xfrm>
            <a:off x="1277351" y="5318528"/>
            <a:ext cx="2852063" cy="707886"/>
          </a:xfrm>
          <a:prstGeom prst="rect">
            <a:avLst/>
          </a:prstGeom>
          <a:solidFill>
            <a:srgbClr val="FFFFFF"/>
          </a:solidFill>
        </p:spPr>
        <p:txBody>
          <a:bodyPr wrap="none" rtlCol="0">
            <a:spAutoFit/>
          </a:bodyPr>
          <a:lstStyle/>
          <a:p>
            <a:pPr algn="ctr"/>
            <a:r>
              <a:rPr lang="en-GB" sz="2000" dirty="0">
                <a:solidFill>
                  <a:srgbClr val="008000"/>
                </a:solidFill>
              </a:rPr>
              <a:t>Nasdaq Nordic</a:t>
            </a:r>
          </a:p>
          <a:p>
            <a:pPr algn="ctr"/>
            <a:r>
              <a:rPr lang="en-GB" sz="2000" dirty="0">
                <a:solidFill>
                  <a:srgbClr val="008000"/>
                </a:solidFill>
              </a:rPr>
              <a:t>financial contracts</a:t>
            </a:r>
          </a:p>
        </p:txBody>
      </p:sp>
      <p:sp>
        <p:nvSpPr>
          <p:cNvPr id="177" name="Freeform 27">
            <a:extLst>
              <a:ext uri="{FF2B5EF4-FFF2-40B4-BE49-F238E27FC236}">
                <a16:creationId xmlns:a16="http://schemas.microsoft.com/office/drawing/2014/main" id="{270874CB-DFBB-ECEB-C622-95982AB9AB7A}"/>
              </a:ext>
            </a:extLst>
          </p:cNvPr>
          <p:cNvSpPr>
            <a:spLocks/>
          </p:cNvSpPr>
          <p:nvPr/>
        </p:nvSpPr>
        <p:spPr bwMode="auto">
          <a:xfrm>
            <a:off x="1254125" y="1593850"/>
            <a:ext cx="8361362" cy="4165600"/>
          </a:xfrm>
          <a:custGeom>
            <a:avLst/>
            <a:gdLst>
              <a:gd name="T0" fmla="*/ 0 w 5267"/>
              <a:gd name="T1" fmla="*/ 2624 h 2624"/>
              <a:gd name="T2" fmla="*/ 207 w 5267"/>
              <a:gd name="T3" fmla="*/ 2388 h 2624"/>
              <a:gd name="T4" fmla="*/ 406 w 5267"/>
              <a:gd name="T5" fmla="*/ 1991 h 2624"/>
              <a:gd name="T6" fmla="*/ 614 w 5267"/>
              <a:gd name="T7" fmla="*/ 1416 h 2624"/>
              <a:gd name="T8" fmla="*/ 813 w 5267"/>
              <a:gd name="T9" fmla="*/ 406 h 2624"/>
              <a:gd name="T10" fmla="*/ 1012 w 5267"/>
              <a:gd name="T11" fmla="*/ 0 h 2624"/>
              <a:gd name="T12" fmla="*/ 1219 w 5267"/>
              <a:gd name="T13" fmla="*/ 1208 h 2624"/>
              <a:gd name="T14" fmla="*/ 1418 w 5267"/>
              <a:gd name="T15" fmla="*/ 1180 h 2624"/>
              <a:gd name="T16" fmla="*/ 1626 w 5267"/>
              <a:gd name="T17" fmla="*/ 906 h 2624"/>
              <a:gd name="T18" fmla="*/ 1825 w 5267"/>
              <a:gd name="T19" fmla="*/ 802 h 2624"/>
              <a:gd name="T20" fmla="*/ 2024 w 5267"/>
              <a:gd name="T21" fmla="*/ 661 h 2624"/>
              <a:gd name="T22" fmla="*/ 2231 w 5267"/>
              <a:gd name="T23" fmla="*/ 519 h 2624"/>
              <a:gd name="T24" fmla="*/ 2430 w 5267"/>
              <a:gd name="T25" fmla="*/ 878 h 2624"/>
              <a:gd name="T26" fmla="*/ 2638 w 5267"/>
              <a:gd name="T27" fmla="*/ 915 h 2624"/>
              <a:gd name="T28" fmla="*/ 2837 w 5267"/>
              <a:gd name="T29" fmla="*/ 1246 h 2624"/>
              <a:gd name="T30" fmla="*/ 3036 w 5267"/>
              <a:gd name="T31" fmla="*/ 1302 h 2624"/>
              <a:gd name="T32" fmla="*/ 3243 w 5267"/>
              <a:gd name="T33" fmla="*/ 1331 h 2624"/>
              <a:gd name="T34" fmla="*/ 3442 w 5267"/>
              <a:gd name="T35" fmla="*/ 1453 h 2624"/>
              <a:gd name="T36" fmla="*/ 3650 w 5267"/>
              <a:gd name="T37" fmla="*/ 1604 h 2624"/>
              <a:gd name="T38" fmla="*/ 3849 w 5267"/>
              <a:gd name="T39" fmla="*/ 1510 h 2624"/>
              <a:gd name="T40" fmla="*/ 4048 w 5267"/>
              <a:gd name="T41" fmla="*/ 1850 h 2624"/>
              <a:gd name="T42" fmla="*/ 4255 w 5267"/>
              <a:gd name="T43" fmla="*/ 1944 h 2624"/>
              <a:gd name="T44" fmla="*/ 4454 w 5267"/>
              <a:gd name="T45" fmla="*/ 2067 h 2624"/>
              <a:gd name="T46" fmla="*/ 4662 w 5267"/>
              <a:gd name="T47" fmla="*/ 1963 h 2624"/>
              <a:gd name="T48" fmla="*/ 4861 w 5267"/>
              <a:gd name="T49" fmla="*/ 2076 h 2624"/>
              <a:gd name="T50" fmla="*/ 5060 w 5267"/>
              <a:gd name="T51" fmla="*/ 2435 h 2624"/>
              <a:gd name="T52" fmla="*/ 5267 w 5267"/>
              <a:gd name="T53" fmla="*/ 2397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67" h="2624">
                <a:moveTo>
                  <a:pt x="0" y="2624"/>
                </a:moveTo>
                <a:lnTo>
                  <a:pt x="207" y="2388"/>
                </a:lnTo>
                <a:lnTo>
                  <a:pt x="406" y="1991"/>
                </a:lnTo>
                <a:lnTo>
                  <a:pt x="614" y="1416"/>
                </a:lnTo>
                <a:lnTo>
                  <a:pt x="813" y="406"/>
                </a:lnTo>
                <a:lnTo>
                  <a:pt x="1012" y="0"/>
                </a:lnTo>
                <a:lnTo>
                  <a:pt x="1219" y="1208"/>
                </a:lnTo>
                <a:lnTo>
                  <a:pt x="1418" y="1180"/>
                </a:lnTo>
                <a:lnTo>
                  <a:pt x="1626" y="906"/>
                </a:lnTo>
                <a:lnTo>
                  <a:pt x="1825" y="802"/>
                </a:lnTo>
                <a:lnTo>
                  <a:pt x="2024" y="661"/>
                </a:lnTo>
                <a:lnTo>
                  <a:pt x="2231" y="519"/>
                </a:lnTo>
                <a:lnTo>
                  <a:pt x="2430" y="878"/>
                </a:lnTo>
                <a:lnTo>
                  <a:pt x="2638" y="915"/>
                </a:lnTo>
                <a:lnTo>
                  <a:pt x="2837" y="1246"/>
                </a:lnTo>
                <a:lnTo>
                  <a:pt x="3036" y="1302"/>
                </a:lnTo>
                <a:lnTo>
                  <a:pt x="3243" y="1331"/>
                </a:lnTo>
                <a:lnTo>
                  <a:pt x="3442" y="1453"/>
                </a:lnTo>
                <a:lnTo>
                  <a:pt x="3650" y="1604"/>
                </a:lnTo>
                <a:lnTo>
                  <a:pt x="3849" y="1510"/>
                </a:lnTo>
                <a:lnTo>
                  <a:pt x="4048" y="1850"/>
                </a:lnTo>
                <a:lnTo>
                  <a:pt x="4255" y="1944"/>
                </a:lnTo>
                <a:lnTo>
                  <a:pt x="4454" y="2067"/>
                </a:lnTo>
                <a:lnTo>
                  <a:pt x="4662" y="1963"/>
                </a:lnTo>
                <a:lnTo>
                  <a:pt x="4861" y="2076"/>
                </a:lnTo>
                <a:lnTo>
                  <a:pt x="5060" y="2435"/>
                </a:lnTo>
                <a:lnTo>
                  <a:pt x="5267" y="2397"/>
                </a:lnTo>
              </a:path>
            </a:pathLst>
          </a:custGeom>
          <a:noFill/>
          <a:ln w="6826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28">
            <a:extLst>
              <a:ext uri="{FF2B5EF4-FFF2-40B4-BE49-F238E27FC236}">
                <a16:creationId xmlns:a16="http://schemas.microsoft.com/office/drawing/2014/main" id="{95D658D1-2BE6-CEBA-0F91-0A057F4D6553}"/>
              </a:ext>
            </a:extLst>
          </p:cNvPr>
          <p:cNvSpPr>
            <a:spLocks/>
          </p:cNvSpPr>
          <p:nvPr/>
        </p:nvSpPr>
        <p:spPr bwMode="auto">
          <a:xfrm>
            <a:off x="3835400" y="800100"/>
            <a:ext cx="5780087" cy="4510088"/>
          </a:xfrm>
          <a:custGeom>
            <a:avLst/>
            <a:gdLst>
              <a:gd name="T0" fmla="*/ 0 w 3641"/>
              <a:gd name="T1" fmla="*/ 2841 h 2841"/>
              <a:gd name="T2" fmla="*/ 199 w 3641"/>
              <a:gd name="T3" fmla="*/ 2359 h 2841"/>
              <a:gd name="T4" fmla="*/ 398 w 3641"/>
              <a:gd name="T5" fmla="*/ 2265 h 2841"/>
              <a:gd name="T6" fmla="*/ 605 w 3641"/>
              <a:gd name="T7" fmla="*/ 2255 h 2841"/>
              <a:gd name="T8" fmla="*/ 804 w 3641"/>
              <a:gd name="T9" fmla="*/ 2378 h 2841"/>
              <a:gd name="T10" fmla="*/ 1012 w 3641"/>
              <a:gd name="T11" fmla="*/ 2218 h 2841"/>
              <a:gd name="T12" fmla="*/ 1211 w 3641"/>
              <a:gd name="T13" fmla="*/ 2331 h 2841"/>
              <a:gd name="T14" fmla="*/ 1410 w 3641"/>
              <a:gd name="T15" fmla="*/ 2463 h 2841"/>
              <a:gd name="T16" fmla="*/ 1617 w 3641"/>
              <a:gd name="T17" fmla="*/ 2218 h 2841"/>
              <a:gd name="T18" fmla="*/ 1816 w 3641"/>
              <a:gd name="T19" fmla="*/ 2095 h 2841"/>
              <a:gd name="T20" fmla="*/ 2024 w 3641"/>
              <a:gd name="T21" fmla="*/ 1727 h 2841"/>
              <a:gd name="T22" fmla="*/ 2223 w 3641"/>
              <a:gd name="T23" fmla="*/ 896 h 2841"/>
              <a:gd name="T24" fmla="*/ 2422 w 3641"/>
              <a:gd name="T25" fmla="*/ 1604 h 2841"/>
              <a:gd name="T26" fmla="*/ 2629 w 3641"/>
              <a:gd name="T27" fmla="*/ 1481 h 2841"/>
              <a:gd name="T28" fmla="*/ 2828 w 3641"/>
              <a:gd name="T29" fmla="*/ 962 h 2841"/>
              <a:gd name="T30" fmla="*/ 3036 w 3641"/>
              <a:gd name="T31" fmla="*/ 585 h 2841"/>
              <a:gd name="T32" fmla="*/ 3235 w 3641"/>
              <a:gd name="T33" fmla="*/ 509 h 2841"/>
              <a:gd name="T34" fmla="*/ 3434 w 3641"/>
              <a:gd name="T35" fmla="*/ 1274 h 2841"/>
              <a:gd name="T36" fmla="*/ 3641 w 3641"/>
              <a:gd name="T37" fmla="*/ 0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41" h="2841">
                <a:moveTo>
                  <a:pt x="0" y="2841"/>
                </a:moveTo>
                <a:lnTo>
                  <a:pt x="199" y="2359"/>
                </a:lnTo>
                <a:lnTo>
                  <a:pt x="398" y="2265"/>
                </a:lnTo>
                <a:lnTo>
                  <a:pt x="605" y="2255"/>
                </a:lnTo>
                <a:lnTo>
                  <a:pt x="804" y="2378"/>
                </a:lnTo>
                <a:lnTo>
                  <a:pt x="1012" y="2218"/>
                </a:lnTo>
                <a:lnTo>
                  <a:pt x="1211" y="2331"/>
                </a:lnTo>
                <a:lnTo>
                  <a:pt x="1410" y="2463"/>
                </a:lnTo>
                <a:lnTo>
                  <a:pt x="1617" y="2218"/>
                </a:lnTo>
                <a:lnTo>
                  <a:pt x="1816" y="2095"/>
                </a:lnTo>
                <a:lnTo>
                  <a:pt x="2024" y="1727"/>
                </a:lnTo>
                <a:lnTo>
                  <a:pt x="2223" y="896"/>
                </a:lnTo>
                <a:lnTo>
                  <a:pt x="2422" y="1604"/>
                </a:lnTo>
                <a:lnTo>
                  <a:pt x="2629" y="1481"/>
                </a:lnTo>
                <a:lnTo>
                  <a:pt x="2828" y="962"/>
                </a:lnTo>
                <a:lnTo>
                  <a:pt x="3036" y="585"/>
                </a:lnTo>
                <a:lnTo>
                  <a:pt x="3235" y="509"/>
                </a:lnTo>
                <a:lnTo>
                  <a:pt x="3434" y="1274"/>
                </a:lnTo>
                <a:lnTo>
                  <a:pt x="3641" y="0"/>
                </a:lnTo>
              </a:path>
            </a:pathLst>
          </a:custGeom>
          <a:noFill/>
          <a:ln w="682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Pladsholder til dato 1">
            <a:extLst>
              <a:ext uri="{FF2B5EF4-FFF2-40B4-BE49-F238E27FC236}">
                <a16:creationId xmlns:a16="http://schemas.microsoft.com/office/drawing/2014/main" id="{85BBC501-9581-FCEF-E740-35C5AF5938EC}"/>
              </a:ext>
            </a:extLst>
          </p:cNvPr>
          <p:cNvSpPr>
            <a:spLocks noGrp="1"/>
          </p:cNvSpPr>
          <p:nvPr>
            <p:ph type="dt" sz="half" idx="10"/>
          </p:nvPr>
        </p:nvSpPr>
        <p:spPr/>
        <p:txBody>
          <a:bodyPr/>
          <a:lstStyle/>
          <a:p>
            <a:pPr>
              <a:defRPr/>
            </a:pPr>
            <a:r>
              <a:rPr lang="en-US" noProof="0"/>
              <a:t>17 Feb. 2024</a:t>
            </a:r>
            <a:endParaRPr lang="en-GB" noProof="0" dirty="0"/>
          </a:p>
        </p:txBody>
      </p:sp>
      <p:sp>
        <p:nvSpPr>
          <p:cNvPr id="3" name="Pladsholder til slidenummer 2">
            <a:extLst>
              <a:ext uri="{FF2B5EF4-FFF2-40B4-BE49-F238E27FC236}">
                <a16:creationId xmlns:a16="http://schemas.microsoft.com/office/drawing/2014/main" id="{94EF71C3-1EC5-DA3C-2D80-45D3DE57F99C}"/>
              </a:ext>
            </a:extLst>
          </p:cNvPr>
          <p:cNvSpPr>
            <a:spLocks noGrp="1"/>
          </p:cNvSpPr>
          <p:nvPr>
            <p:ph type="sldNum" sz="quarter" idx="12"/>
          </p:nvPr>
        </p:nvSpPr>
        <p:spPr/>
        <p:txBody>
          <a:bodyPr/>
          <a:lstStyle/>
          <a:p>
            <a:pPr>
              <a:defRPr/>
            </a:pPr>
            <a:fld id="{6F22F84E-A190-402D-AE1D-93CA43AF0CC6}" type="slidenum">
              <a:rPr lang="en-GB" noProof="0" smtClean="0"/>
              <a:pPr>
                <a:defRPr/>
              </a:pPr>
              <a:t>11</a:t>
            </a:fld>
            <a:endParaRPr lang="en-GB" noProof="0" dirty="0"/>
          </a:p>
        </p:txBody>
      </p:sp>
    </p:spTree>
    <p:extLst>
      <p:ext uri="{BB962C8B-B14F-4D97-AF65-F5344CB8AC3E}">
        <p14:creationId xmlns:p14="http://schemas.microsoft.com/office/powerpoint/2010/main" val="899216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wipe(left)">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wipe(down)">
                                      <p:cBhvr>
                                        <p:cTn id="12" dur="1000"/>
                                        <p:tgtEl>
                                          <p:spTgt spid="1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wipe(left)">
                                      <p:cBhvr>
                                        <p:cTn id="17" dur="5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wipe(left)">
                                      <p:cBhvr>
                                        <p:cTn id="22" dur="2000"/>
                                        <p:tgtEl>
                                          <p:spTgt spid="1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wipe(left)">
                                      <p:cBhvr>
                                        <p:cTn id="27" dur="500"/>
                                        <p:tgtEl>
                                          <p:spTgt spid="17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6"/>
                                        </p:tgtEl>
                                        <p:attrNameLst>
                                          <p:attrName>style.visibility</p:attrName>
                                        </p:attrNameLst>
                                      </p:cBhvr>
                                      <p:to>
                                        <p:strVal val="visible"/>
                                      </p:to>
                                    </p:set>
                                    <p:animEffect transition="in" filter="wipe(left)">
                                      <p:cBhvr>
                                        <p:cTn id="32" dur="2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179" grpId="0" animBg="1"/>
      <p:bldP spid="177" grpId="0" animBg="1"/>
      <p:bldP spid="1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CF89F-4E49-133F-8487-D19DF10ECE9C}"/>
            </a:ext>
          </a:extLst>
        </p:cNvPr>
        <p:cNvGrpSpPr/>
        <p:nvPr/>
      </p:nvGrpSpPr>
      <p:grpSpPr>
        <a:xfrm>
          <a:off x="0" y="0"/>
          <a:ext cx="0" cy="0"/>
          <a:chOff x="0" y="0"/>
          <a:chExt cx="0" cy="0"/>
        </a:xfrm>
      </p:grpSpPr>
      <p:sp>
        <p:nvSpPr>
          <p:cNvPr id="7172" name="Rectangle 4">
            <a:extLst>
              <a:ext uri="{FF2B5EF4-FFF2-40B4-BE49-F238E27FC236}">
                <a16:creationId xmlns:a16="http://schemas.microsoft.com/office/drawing/2014/main" id="{2D96D850-3767-6CE3-4447-75DAF56DAF26}"/>
              </a:ext>
            </a:extLst>
          </p:cNvPr>
          <p:cNvSpPr>
            <a:spLocks noGrp="1" noChangeArrowheads="1"/>
          </p:cNvSpPr>
          <p:nvPr>
            <p:ph type="title"/>
          </p:nvPr>
        </p:nvSpPr>
        <p:spPr>
          <a:xfrm>
            <a:off x="5444" y="6352"/>
            <a:ext cx="9895114" cy="615891"/>
          </a:xfrm>
          <a:solidFill>
            <a:srgbClr val="FFFFFF"/>
          </a:solidFill>
        </p:spPr>
        <p:txBody>
          <a:bodyPr/>
          <a:lstStyle/>
          <a:p>
            <a:pPr algn="r"/>
            <a:r>
              <a:rPr lang="en-GB" altLang="da-DK" sz="2400" dirty="0">
                <a:latin typeface="Verdana" panose="020B0604030504040204" pitchFamily="34" charset="0"/>
              </a:rPr>
              <a:t>       Cleared volume and LEBA OTC trading 1997–2023</a:t>
            </a:r>
            <a:endParaRPr lang="en-GB" altLang="en-US" sz="2400" dirty="0"/>
          </a:p>
        </p:txBody>
      </p:sp>
      <p:grpSp>
        <p:nvGrpSpPr>
          <p:cNvPr id="7171" name="Gruppe 7170">
            <a:extLst>
              <a:ext uri="{FF2B5EF4-FFF2-40B4-BE49-F238E27FC236}">
                <a16:creationId xmlns:a16="http://schemas.microsoft.com/office/drawing/2014/main" id="{0085FA85-BB84-53AA-298D-86C0E75D166F}"/>
              </a:ext>
            </a:extLst>
          </p:cNvPr>
          <p:cNvGrpSpPr/>
          <p:nvPr/>
        </p:nvGrpSpPr>
        <p:grpSpPr>
          <a:xfrm>
            <a:off x="110022" y="53783"/>
            <a:ext cx="896399" cy="6191863"/>
            <a:chOff x="110022" y="53783"/>
            <a:chExt cx="896399" cy="6191863"/>
          </a:xfrm>
        </p:grpSpPr>
        <p:sp>
          <p:nvSpPr>
            <p:cNvPr id="31" name="Rectangle 23">
              <a:extLst>
                <a:ext uri="{FF2B5EF4-FFF2-40B4-BE49-F238E27FC236}">
                  <a16:creationId xmlns:a16="http://schemas.microsoft.com/office/drawing/2014/main" id="{AD81F4C3-2AE5-DA1D-7261-1C32A7F55EDC}"/>
                </a:ext>
              </a:extLst>
            </p:cNvPr>
            <p:cNvSpPr>
              <a:spLocks noChangeArrowheads="1"/>
            </p:cNvSpPr>
            <p:nvPr/>
          </p:nvSpPr>
          <p:spPr bwMode="auto">
            <a:xfrm>
              <a:off x="790412" y="5907092"/>
              <a:ext cx="2003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0</a:t>
              </a:r>
            </a:p>
          </p:txBody>
        </p:sp>
        <p:sp>
          <p:nvSpPr>
            <p:cNvPr id="32" name="Rectangle 24">
              <a:extLst>
                <a:ext uri="{FF2B5EF4-FFF2-40B4-BE49-F238E27FC236}">
                  <a16:creationId xmlns:a16="http://schemas.microsoft.com/office/drawing/2014/main" id="{E163B41F-8697-0764-27BC-71F8FCC748AD}"/>
                </a:ext>
              </a:extLst>
            </p:cNvPr>
            <p:cNvSpPr>
              <a:spLocks noChangeArrowheads="1"/>
            </p:cNvSpPr>
            <p:nvPr/>
          </p:nvSpPr>
          <p:spPr bwMode="auto">
            <a:xfrm>
              <a:off x="389661" y="5457829"/>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400</a:t>
              </a:r>
            </a:p>
          </p:txBody>
        </p:sp>
        <p:sp>
          <p:nvSpPr>
            <p:cNvPr id="33" name="Rectangle 25">
              <a:extLst>
                <a:ext uri="{FF2B5EF4-FFF2-40B4-BE49-F238E27FC236}">
                  <a16:creationId xmlns:a16="http://schemas.microsoft.com/office/drawing/2014/main" id="{4B8E78D1-244F-20B9-D794-B5A0B36AB179}"/>
                </a:ext>
              </a:extLst>
            </p:cNvPr>
            <p:cNvSpPr>
              <a:spLocks noChangeArrowheads="1"/>
            </p:cNvSpPr>
            <p:nvPr/>
          </p:nvSpPr>
          <p:spPr bwMode="auto">
            <a:xfrm>
              <a:off x="389661" y="5010154"/>
              <a:ext cx="6011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800</a:t>
              </a:r>
            </a:p>
          </p:txBody>
        </p:sp>
        <p:sp>
          <p:nvSpPr>
            <p:cNvPr id="34" name="Rectangle 26">
              <a:extLst>
                <a:ext uri="{FF2B5EF4-FFF2-40B4-BE49-F238E27FC236}">
                  <a16:creationId xmlns:a16="http://schemas.microsoft.com/office/drawing/2014/main" id="{C71827AC-27D4-64CB-9BD9-5ABFF7460CD6}"/>
                </a:ext>
              </a:extLst>
            </p:cNvPr>
            <p:cNvSpPr>
              <a:spLocks noChangeArrowheads="1"/>
            </p:cNvSpPr>
            <p:nvPr/>
          </p:nvSpPr>
          <p:spPr bwMode="auto">
            <a:xfrm>
              <a:off x="189287" y="4560892"/>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1200</a:t>
              </a:r>
            </a:p>
          </p:txBody>
        </p:sp>
        <p:sp>
          <p:nvSpPr>
            <p:cNvPr id="35" name="Rectangle 27">
              <a:extLst>
                <a:ext uri="{FF2B5EF4-FFF2-40B4-BE49-F238E27FC236}">
                  <a16:creationId xmlns:a16="http://schemas.microsoft.com/office/drawing/2014/main" id="{8EC59789-3860-93FB-0763-931947171F8F}"/>
                </a:ext>
              </a:extLst>
            </p:cNvPr>
            <p:cNvSpPr>
              <a:spLocks noChangeArrowheads="1"/>
            </p:cNvSpPr>
            <p:nvPr/>
          </p:nvSpPr>
          <p:spPr bwMode="auto">
            <a:xfrm>
              <a:off x="189287" y="4113217"/>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1600</a:t>
              </a:r>
            </a:p>
          </p:txBody>
        </p:sp>
        <p:sp>
          <p:nvSpPr>
            <p:cNvPr id="36" name="Rectangle 28">
              <a:extLst>
                <a:ext uri="{FF2B5EF4-FFF2-40B4-BE49-F238E27FC236}">
                  <a16:creationId xmlns:a16="http://schemas.microsoft.com/office/drawing/2014/main" id="{6C73C7C0-7C2C-2C34-6A9E-A34044A57C56}"/>
                </a:ext>
              </a:extLst>
            </p:cNvPr>
            <p:cNvSpPr>
              <a:spLocks noChangeArrowheads="1"/>
            </p:cNvSpPr>
            <p:nvPr/>
          </p:nvSpPr>
          <p:spPr bwMode="auto">
            <a:xfrm>
              <a:off x="189287" y="3663954"/>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2000</a:t>
              </a:r>
            </a:p>
          </p:txBody>
        </p:sp>
        <p:sp>
          <p:nvSpPr>
            <p:cNvPr id="37" name="Rectangle 29">
              <a:extLst>
                <a:ext uri="{FF2B5EF4-FFF2-40B4-BE49-F238E27FC236}">
                  <a16:creationId xmlns:a16="http://schemas.microsoft.com/office/drawing/2014/main" id="{218CBA89-BD11-8AE4-145C-CC777F3C20D4}"/>
                </a:ext>
              </a:extLst>
            </p:cNvPr>
            <p:cNvSpPr>
              <a:spLocks noChangeArrowheads="1"/>
            </p:cNvSpPr>
            <p:nvPr/>
          </p:nvSpPr>
          <p:spPr bwMode="auto">
            <a:xfrm>
              <a:off x="189287" y="3216279"/>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2400</a:t>
              </a:r>
            </a:p>
          </p:txBody>
        </p:sp>
        <p:sp>
          <p:nvSpPr>
            <p:cNvPr id="38" name="Rectangle 30">
              <a:extLst>
                <a:ext uri="{FF2B5EF4-FFF2-40B4-BE49-F238E27FC236}">
                  <a16:creationId xmlns:a16="http://schemas.microsoft.com/office/drawing/2014/main" id="{79F0FA1D-7D5A-64D7-A42A-D0FF58023C6E}"/>
                </a:ext>
              </a:extLst>
            </p:cNvPr>
            <p:cNvSpPr>
              <a:spLocks noChangeArrowheads="1"/>
            </p:cNvSpPr>
            <p:nvPr/>
          </p:nvSpPr>
          <p:spPr bwMode="auto">
            <a:xfrm>
              <a:off x="189287" y="2767017"/>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2800</a:t>
              </a:r>
            </a:p>
          </p:txBody>
        </p:sp>
        <p:sp>
          <p:nvSpPr>
            <p:cNvPr id="39" name="Rectangle 31">
              <a:extLst>
                <a:ext uri="{FF2B5EF4-FFF2-40B4-BE49-F238E27FC236}">
                  <a16:creationId xmlns:a16="http://schemas.microsoft.com/office/drawing/2014/main" id="{82F14256-0D4D-1A74-FD24-A9DE753CB645}"/>
                </a:ext>
              </a:extLst>
            </p:cNvPr>
            <p:cNvSpPr>
              <a:spLocks noChangeArrowheads="1"/>
            </p:cNvSpPr>
            <p:nvPr/>
          </p:nvSpPr>
          <p:spPr bwMode="auto">
            <a:xfrm>
              <a:off x="189287" y="2319342"/>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3200</a:t>
              </a:r>
            </a:p>
          </p:txBody>
        </p:sp>
        <p:sp>
          <p:nvSpPr>
            <p:cNvPr id="47" name="Rectangle 32">
              <a:extLst>
                <a:ext uri="{FF2B5EF4-FFF2-40B4-BE49-F238E27FC236}">
                  <a16:creationId xmlns:a16="http://schemas.microsoft.com/office/drawing/2014/main" id="{69F70888-41DA-2B9C-3455-99323040332E}"/>
                </a:ext>
              </a:extLst>
            </p:cNvPr>
            <p:cNvSpPr>
              <a:spLocks noChangeArrowheads="1"/>
            </p:cNvSpPr>
            <p:nvPr/>
          </p:nvSpPr>
          <p:spPr bwMode="auto">
            <a:xfrm>
              <a:off x="189287" y="1871667"/>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3600</a:t>
              </a:r>
            </a:p>
          </p:txBody>
        </p:sp>
        <p:sp>
          <p:nvSpPr>
            <p:cNvPr id="48" name="Rectangle 33">
              <a:extLst>
                <a:ext uri="{FF2B5EF4-FFF2-40B4-BE49-F238E27FC236}">
                  <a16:creationId xmlns:a16="http://schemas.microsoft.com/office/drawing/2014/main" id="{0100447C-27A3-2759-BBF0-28DBA0037241}"/>
                </a:ext>
              </a:extLst>
            </p:cNvPr>
            <p:cNvSpPr>
              <a:spLocks noChangeArrowheads="1"/>
            </p:cNvSpPr>
            <p:nvPr/>
          </p:nvSpPr>
          <p:spPr bwMode="auto">
            <a:xfrm>
              <a:off x="189287" y="1422404"/>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4000</a:t>
              </a:r>
            </a:p>
          </p:txBody>
        </p:sp>
        <p:sp>
          <p:nvSpPr>
            <p:cNvPr id="49" name="Rectangle 34">
              <a:extLst>
                <a:ext uri="{FF2B5EF4-FFF2-40B4-BE49-F238E27FC236}">
                  <a16:creationId xmlns:a16="http://schemas.microsoft.com/office/drawing/2014/main" id="{0134062E-9903-D4BA-E267-CD89CC5DFCD2}"/>
                </a:ext>
              </a:extLst>
            </p:cNvPr>
            <p:cNvSpPr>
              <a:spLocks noChangeArrowheads="1"/>
            </p:cNvSpPr>
            <p:nvPr/>
          </p:nvSpPr>
          <p:spPr bwMode="auto">
            <a:xfrm>
              <a:off x="189287" y="974729"/>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4400</a:t>
              </a:r>
            </a:p>
          </p:txBody>
        </p:sp>
        <p:sp>
          <p:nvSpPr>
            <p:cNvPr id="50" name="Rectangle 35">
              <a:extLst>
                <a:ext uri="{FF2B5EF4-FFF2-40B4-BE49-F238E27FC236}">
                  <a16:creationId xmlns:a16="http://schemas.microsoft.com/office/drawing/2014/main" id="{958D5A06-6376-A4BC-81E1-505DDB02C2E7}"/>
                </a:ext>
              </a:extLst>
            </p:cNvPr>
            <p:cNvSpPr>
              <a:spLocks noChangeArrowheads="1"/>
            </p:cNvSpPr>
            <p:nvPr/>
          </p:nvSpPr>
          <p:spPr bwMode="auto">
            <a:xfrm>
              <a:off x="189287" y="525467"/>
              <a:ext cx="8015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a:ln>
                    <a:noFill/>
                  </a:ln>
                  <a:solidFill>
                    <a:srgbClr val="000000"/>
                  </a:solidFill>
                  <a:effectLst/>
                  <a:latin typeface="+mn-lt"/>
                </a:rPr>
                <a:t>4800</a:t>
              </a:r>
            </a:p>
          </p:txBody>
        </p:sp>
        <p:sp>
          <p:nvSpPr>
            <p:cNvPr id="7170" name="Tekstfelt 7169">
              <a:extLst>
                <a:ext uri="{FF2B5EF4-FFF2-40B4-BE49-F238E27FC236}">
                  <a16:creationId xmlns:a16="http://schemas.microsoft.com/office/drawing/2014/main" id="{463BEECB-F777-4602-BD6D-758C3989083B}"/>
                </a:ext>
              </a:extLst>
            </p:cNvPr>
            <p:cNvSpPr txBox="1"/>
            <p:nvPr/>
          </p:nvSpPr>
          <p:spPr>
            <a:xfrm>
              <a:off x="110022" y="53783"/>
              <a:ext cx="896399" cy="430887"/>
            </a:xfrm>
            <a:prstGeom prst="rect">
              <a:avLst/>
            </a:prstGeom>
            <a:noFill/>
          </p:spPr>
          <p:txBody>
            <a:bodyPr wrap="none" rtlCol="0">
              <a:spAutoFit/>
            </a:bodyPr>
            <a:lstStyle/>
            <a:p>
              <a:pPr algn="ctr"/>
              <a:r>
                <a:rPr lang="en-GB" dirty="0">
                  <a:solidFill>
                    <a:schemeClr val="tx1"/>
                  </a:solidFill>
                </a:rPr>
                <a:t>TWh</a:t>
              </a:r>
            </a:p>
          </p:txBody>
        </p:sp>
      </p:grpSp>
      <p:grpSp>
        <p:nvGrpSpPr>
          <p:cNvPr id="100" name="Gruppe 99">
            <a:extLst>
              <a:ext uri="{FF2B5EF4-FFF2-40B4-BE49-F238E27FC236}">
                <a16:creationId xmlns:a16="http://schemas.microsoft.com/office/drawing/2014/main" id="{90A15D26-8967-0D90-0179-D0B4E76F9C22}"/>
              </a:ext>
            </a:extLst>
          </p:cNvPr>
          <p:cNvGrpSpPr/>
          <p:nvPr/>
        </p:nvGrpSpPr>
        <p:grpSpPr>
          <a:xfrm>
            <a:off x="1119188" y="692149"/>
            <a:ext cx="8661400" cy="6161272"/>
            <a:chOff x="1119188" y="692149"/>
            <a:chExt cx="8661400" cy="6161272"/>
          </a:xfrm>
        </p:grpSpPr>
        <p:sp>
          <p:nvSpPr>
            <p:cNvPr id="10" name="Line 6">
              <a:extLst>
                <a:ext uri="{FF2B5EF4-FFF2-40B4-BE49-F238E27FC236}">
                  <a16:creationId xmlns:a16="http://schemas.microsoft.com/office/drawing/2014/main" id="{4AECFC78-4A5E-34A7-B746-F3DF4E0EB809}"/>
                </a:ext>
              </a:extLst>
            </p:cNvPr>
            <p:cNvSpPr>
              <a:spLocks noChangeShapeType="1"/>
            </p:cNvSpPr>
            <p:nvPr/>
          </p:nvSpPr>
          <p:spPr bwMode="auto">
            <a:xfrm>
              <a:off x="1119188" y="5624513"/>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Line 7">
              <a:extLst>
                <a:ext uri="{FF2B5EF4-FFF2-40B4-BE49-F238E27FC236}">
                  <a16:creationId xmlns:a16="http://schemas.microsoft.com/office/drawing/2014/main" id="{4F1DFC09-323D-234C-B588-E9501E085FD5}"/>
                </a:ext>
              </a:extLst>
            </p:cNvPr>
            <p:cNvSpPr>
              <a:spLocks noChangeShapeType="1"/>
            </p:cNvSpPr>
            <p:nvPr/>
          </p:nvSpPr>
          <p:spPr bwMode="auto">
            <a:xfrm>
              <a:off x="1119188" y="5176838"/>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Line 8">
              <a:extLst>
                <a:ext uri="{FF2B5EF4-FFF2-40B4-BE49-F238E27FC236}">
                  <a16:creationId xmlns:a16="http://schemas.microsoft.com/office/drawing/2014/main" id="{9240983E-74E0-FC88-6437-93080B558E6E}"/>
                </a:ext>
              </a:extLst>
            </p:cNvPr>
            <p:cNvSpPr>
              <a:spLocks noChangeShapeType="1"/>
            </p:cNvSpPr>
            <p:nvPr/>
          </p:nvSpPr>
          <p:spPr bwMode="auto">
            <a:xfrm>
              <a:off x="1119188" y="4727575"/>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Line 9">
              <a:extLst>
                <a:ext uri="{FF2B5EF4-FFF2-40B4-BE49-F238E27FC236}">
                  <a16:creationId xmlns:a16="http://schemas.microsoft.com/office/drawing/2014/main" id="{03F0D483-6932-51EC-C8EE-D70BC4DE4192}"/>
                </a:ext>
              </a:extLst>
            </p:cNvPr>
            <p:cNvSpPr>
              <a:spLocks noChangeShapeType="1"/>
            </p:cNvSpPr>
            <p:nvPr/>
          </p:nvSpPr>
          <p:spPr bwMode="auto">
            <a:xfrm>
              <a:off x="1119188" y="4279900"/>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Line 10">
              <a:extLst>
                <a:ext uri="{FF2B5EF4-FFF2-40B4-BE49-F238E27FC236}">
                  <a16:creationId xmlns:a16="http://schemas.microsoft.com/office/drawing/2014/main" id="{A1F9414D-F8DC-00A5-47E1-FD943A2691E2}"/>
                </a:ext>
              </a:extLst>
            </p:cNvPr>
            <p:cNvSpPr>
              <a:spLocks noChangeShapeType="1"/>
            </p:cNvSpPr>
            <p:nvPr/>
          </p:nvSpPr>
          <p:spPr bwMode="auto">
            <a:xfrm>
              <a:off x="1119188" y="3830638"/>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Line 11">
              <a:extLst>
                <a:ext uri="{FF2B5EF4-FFF2-40B4-BE49-F238E27FC236}">
                  <a16:creationId xmlns:a16="http://schemas.microsoft.com/office/drawing/2014/main" id="{EDA62921-D1B3-940F-DB9E-210E35A61760}"/>
                </a:ext>
              </a:extLst>
            </p:cNvPr>
            <p:cNvSpPr>
              <a:spLocks noChangeShapeType="1"/>
            </p:cNvSpPr>
            <p:nvPr/>
          </p:nvSpPr>
          <p:spPr bwMode="auto">
            <a:xfrm>
              <a:off x="1119188" y="3382963"/>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Line 12">
              <a:extLst>
                <a:ext uri="{FF2B5EF4-FFF2-40B4-BE49-F238E27FC236}">
                  <a16:creationId xmlns:a16="http://schemas.microsoft.com/office/drawing/2014/main" id="{989CA96E-7203-7B08-EEC9-BAB201156CBB}"/>
                </a:ext>
              </a:extLst>
            </p:cNvPr>
            <p:cNvSpPr>
              <a:spLocks noChangeShapeType="1"/>
            </p:cNvSpPr>
            <p:nvPr/>
          </p:nvSpPr>
          <p:spPr bwMode="auto">
            <a:xfrm>
              <a:off x="1119188" y="2933700"/>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
              <a:extLst>
                <a:ext uri="{FF2B5EF4-FFF2-40B4-BE49-F238E27FC236}">
                  <a16:creationId xmlns:a16="http://schemas.microsoft.com/office/drawing/2014/main" id="{E4C40792-CF87-909A-9515-3F6237AB8628}"/>
                </a:ext>
              </a:extLst>
            </p:cNvPr>
            <p:cNvSpPr>
              <a:spLocks noChangeShapeType="1"/>
            </p:cNvSpPr>
            <p:nvPr/>
          </p:nvSpPr>
          <p:spPr bwMode="auto">
            <a:xfrm>
              <a:off x="1119188" y="2486025"/>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14">
              <a:extLst>
                <a:ext uri="{FF2B5EF4-FFF2-40B4-BE49-F238E27FC236}">
                  <a16:creationId xmlns:a16="http://schemas.microsoft.com/office/drawing/2014/main" id="{005A6844-8ECF-6318-9FDB-CE3C464D5FC5}"/>
                </a:ext>
              </a:extLst>
            </p:cNvPr>
            <p:cNvSpPr>
              <a:spLocks noChangeShapeType="1"/>
            </p:cNvSpPr>
            <p:nvPr/>
          </p:nvSpPr>
          <p:spPr bwMode="auto">
            <a:xfrm>
              <a:off x="1119188" y="2038350"/>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15">
              <a:extLst>
                <a:ext uri="{FF2B5EF4-FFF2-40B4-BE49-F238E27FC236}">
                  <a16:creationId xmlns:a16="http://schemas.microsoft.com/office/drawing/2014/main" id="{44C97B37-E224-BE42-E541-8E621826C6E3}"/>
                </a:ext>
              </a:extLst>
            </p:cNvPr>
            <p:cNvSpPr>
              <a:spLocks noChangeShapeType="1"/>
            </p:cNvSpPr>
            <p:nvPr/>
          </p:nvSpPr>
          <p:spPr bwMode="auto">
            <a:xfrm>
              <a:off x="1119188" y="1589088"/>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6">
              <a:extLst>
                <a:ext uri="{FF2B5EF4-FFF2-40B4-BE49-F238E27FC236}">
                  <a16:creationId xmlns:a16="http://schemas.microsoft.com/office/drawing/2014/main" id="{D3CFD9FC-1FE3-3EAD-82B7-708BF700F310}"/>
                </a:ext>
              </a:extLst>
            </p:cNvPr>
            <p:cNvSpPr>
              <a:spLocks noChangeShapeType="1"/>
            </p:cNvSpPr>
            <p:nvPr/>
          </p:nvSpPr>
          <p:spPr bwMode="auto">
            <a:xfrm>
              <a:off x="1119188" y="1141413"/>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7">
              <a:extLst>
                <a:ext uri="{FF2B5EF4-FFF2-40B4-BE49-F238E27FC236}">
                  <a16:creationId xmlns:a16="http://schemas.microsoft.com/office/drawing/2014/main" id="{362CE165-7722-0E67-CF96-7E9524082DB4}"/>
                </a:ext>
              </a:extLst>
            </p:cNvPr>
            <p:cNvSpPr>
              <a:spLocks noChangeShapeType="1"/>
            </p:cNvSpPr>
            <p:nvPr/>
          </p:nvSpPr>
          <p:spPr bwMode="auto">
            <a:xfrm>
              <a:off x="1119188" y="692150"/>
              <a:ext cx="8661400"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8">
              <a:extLst>
                <a:ext uri="{FF2B5EF4-FFF2-40B4-BE49-F238E27FC236}">
                  <a16:creationId xmlns:a16="http://schemas.microsoft.com/office/drawing/2014/main" id="{DDE33EEC-D9BB-BB70-E5B1-93747CE96EC4}"/>
                </a:ext>
              </a:extLst>
            </p:cNvPr>
            <p:cNvSpPr>
              <a:spLocks noChangeShapeType="1"/>
            </p:cNvSpPr>
            <p:nvPr/>
          </p:nvSpPr>
          <p:spPr bwMode="auto">
            <a:xfrm>
              <a:off x="1119188" y="6073775"/>
              <a:ext cx="8661400" cy="0"/>
            </a:xfrm>
            <a:prstGeom prst="line">
              <a:avLst/>
            </a:prstGeom>
            <a:noFill/>
            <a:ln w="285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3" name="Line 39">
              <a:extLst>
                <a:ext uri="{FF2B5EF4-FFF2-40B4-BE49-F238E27FC236}">
                  <a16:creationId xmlns:a16="http://schemas.microsoft.com/office/drawing/2014/main" id="{07289E67-27A1-C299-CCD8-D1340AFBE9A3}"/>
                </a:ext>
              </a:extLst>
            </p:cNvPr>
            <p:cNvSpPr>
              <a:spLocks noChangeShapeType="1"/>
            </p:cNvSpPr>
            <p:nvPr/>
          </p:nvSpPr>
          <p:spPr bwMode="auto">
            <a:xfrm flipV="1">
              <a:off x="1121359"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4" name="Line 40">
              <a:extLst>
                <a:ext uri="{FF2B5EF4-FFF2-40B4-BE49-F238E27FC236}">
                  <a16:creationId xmlns:a16="http://schemas.microsoft.com/office/drawing/2014/main" id="{8354309F-179B-0ABA-87BD-4883894F1459}"/>
                </a:ext>
              </a:extLst>
            </p:cNvPr>
            <p:cNvSpPr>
              <a:spLocks noChangeShapeType="1"/>
            </p:cNvSpPr>
            <p:nvPr/>
          </p:nvSpPr>
          <p:spPr bwMode="auto">
            <a:xfrm flipV="1">
              <a:off x="161386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5" name="Line 41">
              <a:extLst>
                <a:ext uri="{FF2B5EF4-FFF2-40B4-BE49-F238E27FC236}">
                  <a16:creationId xmlns:a16="http://schemas.microsoft.com/office/drawing/2014/main" id="{7FC851D8-5CE2-A509-BCF2-E2C9CC0B9844}"/>
                </a:ext>
              </a:extLst>
            </p:cNvPr>
            <p:cNvSpPr>
              <a:spLocks noChangeShapeType="1"/>
            </p:cNvSpPr>
            <p:nvPr/>
          </p:nvSpPr>
          <p:spPr bwMode="auto">
            <a:xfrm flipV="1">
              <a:off x="1931995"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6" name="Line 42">
              <a:extLst>
                <a:ext uri="{FF2B5EF4-FFF2-40B4-BE49-F238E27FC236}">
                  <a16:creationId xmlns:a16="http://schemas.microsoft.com/office/drawing/2014/main" id="{A6C72258-34B1-8843-7B03-4B4BF9DE3B8D}"/>
                </a:ext>
              </a:extLst>
            </p:cNvPr>
            <p:cNvSpPr>
              <a:spLocks noChangeShapeType="1"/>
            </p:cNvSpPr>
            <p:nvPr/>
          </p:nvSpPr>
          <p:spPr bwMode="auto">
            <a:xfrm flipV="1">
              <a:off x="226045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7" name="Line 43">
              <a:extLst>
                <a:ext uri="{FF2B5EF4-FFF2-40B4-BE49-F238E27FC236}">
                  <a16:creationId xmlns:a16="http://schemas.microsoft.com/office/drawing/2014/main" id="{0FF06157-8FC9-A0C8-E8A4-7200A6F0E61A}"/>
                </a:ext>
              </a:extLst>
            </p:cNvPr>
            <p:cNvSpPr>
              <a:spLocks noChangeShapeType="1"/>
            </p:cNvSpPr>
            <p:nvPr/>
          </p:nvSpPr>
          <p:spPr bwMode="auto">
            <a:xfrm flipV="1">
              <a:off x="2575015"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8" name="Line 44">
              <a:extLst>
                <a:ext uri="{FF2B5EF4-FFF2-40B4-BE49-F238E27FC236}">
                  <a16:creationId xmlns:a16="http://schemas.microsoft.com/office/drawing/2014/main" id="{7BADE420-ABC7-6CC7-7F80-62CE241D20AA}"/>
                </a:ext>
              </a:extLst>
            </p:cNvPr>
            <p:cNvSpPr>
              <a:spLocks noChangeShapeType="1"/>
            </p:cNvSpPr>
            <p:nvPr/>
          </p:nvSpPr>
          <p:spPr bwMode="auto">
            <a:xfrm flipV="1">
              <a:off x="288913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79" name="Line 45">
              <a:extLst>
                <a:ext uri="{FF2B5EF4-FFF2-40B4-BE49-F238E27FC236}">
                  <a16:creationId xmlns:a16="http://schemas.microsoft.com/office/drawing/2014/main" id="{E2CCBC11-FEBA-1F37-13B1-6651D086A403}"/>
                </a:ext>
              </a:extLst>
            </p:cNvPr>
            <p:cNvSpPr>
              <a:spLocks noChangeShapeType="1"/>
            </p:cNvSpPr>
            <p:nvPr/>
          </p:nvSpPr>
          <p:spPr bwMode="auto">
            <a:xfrm flipV="1">
              <a:off x="3219342"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0" name="Line 46">
              <a:extLst>
                <a:ext uri="{FF2B5EF4-FFF2-40B4-BE49-F238E27FC236}">
                  <a16:creationId xmlns:a16="http://schemas.microsoft.com/office/drawing/2014/main" id="{ACDAD389-109E-4C6C-2978-EDFAC5407A2C}"/>
                </a:ext>
              </a:extLst>
            </p:cNvPr>
            <p:cNvSpPr>
              <a:spLocks noChangeShapeType="1"/>
            </p:cNvSpPr>
            <p:nvPr/>
          </p:nvSpPr>
          <p:spPr bwMode="auto">
            <a:xfrm flipV="1">
              <a:off x="3532778"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1" name="Line 47">
              <a:extLst>
                <a:ext uri="{FF2B5EF4-FFF2-40B4-BE49-F238E27FC236}">
                  <a16:creationId xmlns:a16="http://schemas.microsoft.com/office/drawing/2014/main" id="{EC8D25A9-F34E-FE09-55CA-CD6E00F1C701}"/>
                </a:ext>
              </a:extLst>
            </p:cNvPr>
            <p:cNvSpPr>
              <a:spLocks noChangeShapeType="1"/>
            </p:cNvSpPr>
            <p:nvPr/>
          </p:nvSpPr>
          <p:spPr bwMode="auto">
            <a:xfrm flipV="1">
              <a:off x="3863981"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2" name="Line 48">
              <a:extLst>
                <a:ext uri="{FF2B5EF4-FFF2-40B4-BE49-F238E27FC236}">
                  <a16:creationId xmlns:a16="http://schemas.microsoft.com/office/drawing/2014/main" id="{1B84C7F7-4256-0B81-4E3A-3A8E461E4D9E}"/>
                </a:ext>
              </a:extLst>
            </p:cNvPr>
            <p:cNvSpPr>
              <a:spLocks noChangeShapeType="1"/>
            </p:cNvSpPr>
            <p:nvPr/>
          </p:nvSpPr>
          <p:spPr bwMode="auto">
            <a:xfrm flipV="1">
              <a:off x="4176202"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3" name="Line 49">
              <a:extLst>
                <a:ext uri="{FF2B5EF4-FFF2-40B4-BE49-F238E27FC236}">
                  <a16:creationId xmlns:a16="http://schemas.microsoft.com/office/drawing/2014/main" id="{B2AC17A7-67AD-B2D3-F711-6C3C29F02718}"/>
                </a:ext>
              </a:extLst>
            </p:cNvPr>
            <p:cNvSpPr>
              <a:spLocks noChangeShapeType="1"/>
            </p:cNvSpPr>
            <p:nvPr/>
          </p:nvSpPr>
          <p:spPr bwMode="auto">
            <a:xfrm flipV="1">
              <a:off x="4493253"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4" name="Line 50">
              <a:extLst>
                <a:ext uri="{FF2B5EF4-FFF2-40B4-BE49-F238E27FC236}">
                  <a16:creationId xmlns:a16="http://schemas.microsoft.com/office/drawing/2014/main" id="{C36B8E35-42DB-476A-A7DA-27DE142A7873}"/>
                </a:ext>
              </a:extLst>
            </p:cNvPr>
            <p:cNvSpPr>
              <a:spLocks noChangeShapeType="1"/>
            </p:cNvSpPr>
            <p:nvPr/>
          </p:nvSpPr>
          <p:spPr bwMode="auto">
            <a:xfrm flipV="1">
              <a:off x="4822797"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5" name="Line 51">
              <a:extLst>
                <a:ext uri="{FF2B5EF4-FFF2-40B4-BE49-F238E27FC236}">
                  <a16:creationId xmlns:a16="http://schemas.microsoft.com/office/drawing/2014/main" id="{4953AE84-9B97-EA2F-2F98-775234993ADE}"/>
                </a:ext>
              </a:extLst>
            </p:cNvPr>
            <p:cNvSpPr>
              <a:spLocks noChangeShapeType="1"/>
            </p:cNvSpPr>
            <p:nvPr/>
          </p:nvSpPr>
          <p:spPr bwMode="auto">
            <a:xfrm flipV="1">
              <a:off x="5136673"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6" name="Line 52">
              <a:extLst>
                <a:ext uri="{FF2B5EF4-FFF2-40B4-BE49-F238E27FC236}">
                  <a16:creationId xmlns:a16="http://schemas.microsoft.com/office/drawing/2014/main" id="{1E3E2959-5596-A39C-5D34-9540CE884734}"/>
                </a:ext>
              </a:extLst>
            </p:cNvPr>
            <p:cNvSpPr>
              <a:spLocks noChangeShapeType="1"/>
            </p:cNvSpPr>
            <p:nvPr/>
          </p:nvSpPr>
          <p:spPr bwMode="auto">
            <a:xfrm flipV="1">
              <a:off x="5464401"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7" name="Line 53">
              <a:extLst>
                <a:ext uri="{FF2B5EF4-FFF2-40B4-BE49-F238E27FC236}">
                  <a16:creationId xmlns:a16="http://schemas.microsoft.com/office/drawing/2014/main" id="{3EE1E1B8-8C27-3DD6-97D6-5243D45D01B9}"/>
                </a:ext>
              </a:extLst>
            </p:cNvPr>
            <p:cNvSpPr>
              <a:spLocks noChangeShapeType="1"/>
            </p:cNvSpPr>
            <p:nvPr/>
          </p:nvSpPr>
          <p:spPr bwMode="auto">
            <a:xfrm flipV="1">
              <a:off x="5783277"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8" name="Line 54">
              <a:extLst>
                <a:ext uri="{FF2B5EF4-FFF2-40B4-BE49-F238E27FC236}">
                  <a16:creationId xmlns:a16="http://schemas.microsoft.com/office/drawing/2014/main" id="{46FED4B5-B268-2ED1-4E2D-E0E8FD9CEEC6}"/>
                </a:ext>
              </a:extLst>
            </p:cNvPr>
            <p:cNvSpPr>
              <a:spLocks noChangeShapeType="1"/>
            </p:cNvSpPr>
            <p:nvPr/>
          </p:nvSpPr>
          <p:spPr bwMode="auto">
            <a:xfrm flipV="1">
              <a:off x="609557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89" name="Line 55">
              <a:extLst>
                <a:ext uri="{FF2B5EF4-FFF2-40B4-BE49-F238E27FC236}">
                  <a16:creationId xmlns:a16="http://schemas.microsoft.com/office/drawing/2014/main" id="{FBD1BF0D-CEBA-D60A-2D31-3A6CD22DA4CC}"/>
                </a:ext>
              </a:extLst>
            </p:cNvPr>
            <p:cNvSpPr>
              <a:spLocks noChangeShapeType="1"/>
            </p:cNvSpPr>
            <p:nvPr/>
          </p:nvSpPr>
          <p:spPr bwMode="auto">
            <a:xfrm flipV="1">
              <a:off x="6425980"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0" name="Line 56">
              <a:extLst>
                <a:ext uri="{FF2B5EF4-FFF2-40B4-BE49-F238E27FC236}">
                  <a16:creationId xmlns:a16="http://schemas.microsoft.com/office/drawing/2014/main" id="{63CAA8F6-D351-FA28-503E-2127487F2C7D}"/>
                </a:ext>
              </a:extLst>
            </p:cNvPr>
            <p:cNvSpPr>
              <a:spLocks noChangeShapeType="1"/>
            </p:cNvSpPr>
            <p:nvPr/>
          </p:nvSpPr>
          <p:spPr bwMode="auto">
            <a:xfrm flipV="1">
              <a:off x="6738537"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1" name="Line 57">
              <a:extLst>
                <a:ext uri="{FF2B5EF4-FFF2-40B4-BE49-F238E27FC236}">
                  <a16:creationId xmlns:a16="http://schemas.microsoft.com/office/drawing/2014/main" id="{069C3F7B-2289-6E3A-2178-EF21CEF0F963}"/>
                </a:ext>
              </a:extLst>
            </p:cNvPr>
            <p:cNvSpPr>
              <a:spLocks noChangeShapeType="1"/>
            </p:cNvSpPr>
            <p:nvPr/>
          </p:nvSpPr>
          <p:spPr bwMode="auto">
            <a:xfrm flipV="1">
              <a:off x="7068756"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2" name="Line 58">
              <a:extLst>
                <a:ext uri="{FF2B5EF4-FFF2-40B4-BE49-F238E27FC236}">
                  <a16:creationId xmlns:a16="http://schemas.microsoft.com/office/drawing/2014/main" id="{FA04587C-8F5F-9BBC-D5DD-C24341B8C197}"/>
                </a:ext>
              </a:extLst>
            </p:cNvPr>
            <p:cNvSpPr>
              <a:spLocks noChangeShapeType="1"/>
            </p:cNvSpPr>
            <p:nvPr/>
          </p:nvSpPr>
          <p:spPr bwMode="auto">
            <a:xfrm flipV="1">
              <a:off x="7382414"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3" name="Line 59">
              <a:extLst>
                <a:ext uri="{FF2B5EF4-FFF2-40B4-BE49-F238E27FC236}">
                  <a16:creationId xmlns:a16="http://schemas.microsoft.com/office/drawing/2014/main" id="{45BF6408-E0B8-1ABB-DDB2-966A81B34192}"/>
                </a:ext>
              </a:extLst>
            </p:cNvPr>
            <p:cNvSpPr>
              <a:spLocks noChangeShapeType="1"/>
            </p:cNvSpPr>
            <p:nvPr/>
          </p:nvSpPr>
          <p:spPr bwMode="auto">
            <a:xfrm flipV="1">
              <a:off x="8028557"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4" name="Line 60">
              <a:extLst>
                <a:ext uri="{FF2B5EF4-FFF2-40B4-BE49-F238E27FC236}">
                  <a16:creationId xmlns:a16="http://schemas.microsoft.com/office/drawing/2014/main" id="{BA01C56E-BE45-BF8F-7E95-A613FDC56F66}"/>
                </a:ext>
              </a:extLst>
            </p:cNvPr>
            <p:cNvSpPr>
              <a:spLocks noChangeShapeType="1"/>
            </p:cNvSpPr>
            <p:nvPr/>
          </p:nvSpPr>
          <p:spPr bwMode="auto">
            <a:xfrm flipV="1">
              <a:off x="8346072"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5" name="Line 61">
              <a:extLst>
                <a:ext uri="{FF2B5EF4-FFF2-40B4-BE49-F238E27FC236}">
                  <a16:creationId xmlns:a16="http://schemas.microsoft.com/office/drawing/2014/main" id="{66679D60-FA22-4E80-8DDE-D47A36B7F845}"/>
                </a:ext>
              </a:extLst>
            </p:cNvPr>
            <p:cNvSpPr>
              <a:spLocks noChangeShapeType="1"/>
            </p:cNvSpPr>
            <p:nvPr/>
          </p:nvSpPr>
          <p:spPr bwMode="auto">
            <a:xfrm flipV="1">
              <a:off x="8672202"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6" name="Line 62">
              <a:extLst>
                <a:ext uri="{FF2B5EF4-FFF2-40B4-BE49-F238E27FC236}">
                  <a16:creationId xmlns:a16="http://schemas.microsoft.com/office/drawing/2014/main" id="{9B11A5FF-827A-8EA0-E49D-0E422E09A556}"/>
                </a:ext>
              </a:extLst>
            </p:cNvPr>
            <p:cNvSpPr>
              <a:spLocks noChangeShapeType="1"/>
            </p:cNvSpPr>
            <p:nvPr/>
          </p:nvSpPr>
          <p:spPr bwMode="auto">
            <a:xfrm flipV="1">
              <a:off x="9302695"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197" name="Line 59">
              <a:extLst>
                <a:ext uri="{FF2B5EF4-FFF2-40B4-BE49-F238E27FC236}">
                  <a16:creationId xmlns:a16="http://schemas.microsoft.com/office/drawing/2014/main" id="{30F634BF-BF15-64EC-633A-9DCD973FEF0F}"/>
                </a:ext>
              </a:extLst>
            </p:cNvPr>
            <p:cNvSpPr>
              <a:spLocks noChangeShapeType="1"/>
            </p:cNvSpPr>
            <p:nvPr/>
          </p:nvSpPr>
          <p:spPr bwMode="auto">
            <a:xfrm flipV="1">
              <a:off x="7703336"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3" name="Line 62">
              <a:extLst>
                <a:ext uri="{FF2B5EF4-FFF2-40B4-BE49-F238E27FC236}">
                  <a16:creationId xmlns:a16="http://schemas.microsoft.com/office/drawing/2014/main" id="{4DA052D0-8F02-CFE2-783E-1C94B4D2D0C7}"/>
                </a:ext>
              </a:extLst>
            </p:cNvPr>
            <p:cNvSpPr>
              <a:spLocks noChangeShapeType="1"/>
            </p:cNvSpPr>
            <p:nvPr/>
          </p:nvSpPr>
          <p:spPr bwMode="auto">
            <a:xfrm flipV="1">
              <a:off x="8990408"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5" name="Rectangle 44">
              <a:extLst>
                <a:ext uri="{FF2B5EF4-FFF2-40B4-BE49-F238E27FC236}">
                  <a16:creationId xmlns:a16="http://schemas.microsoft.com/office/drawing/2014/main" id="{D154A270-C557-C8FC-87AC-F871ECDBC6F9}"/>
                </a:ext>
              </a:extLst>
            </p:cNvPr>
            <p:cNvSpPr>
              <a:spLocks noChangeArrowheads="1"/>
            </p:cNvSpPr>
            <p:nvPr/>
          </p:nvSpPr>
          <p:spPr bwMode="auto">
            <a:xfrm>
              <a:off x="1169983"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dirty="0">
                  <a:latin typeface="+mn-lt"/>
                </a:rPr>
                <a:t>97</a:t>
              </a:r>
              <a:endParaRPr kumimoji="0" lang="en-GB" altLang="en-US" i="0" u="none" strike="noStrike" cap="none" normalizeH="0" baseline="0" dirty="0">
                <a:ln>
                  <a:noFill/>
                </a:ln>
                <a:effectLst/>
                <a:latin typeface="+mn-lt"/>
              </a:endParaRPr>
            </a:p>
          </p:txBody>
        </p:sp>
        <p:sp>
          <p:nvSpPr>
            <p:cNvPr id="84" name="Rectangle 46">
              <a:extLst>
                <a:ext uri="{FF2B5EF4-FFF2-40B4-BE49-F238E27FC236}">
                  <a16:creationId xmlns:a16="http://schemas.microsoft.com/office/drawing/2014/main" id="{C499D6A4-7808-7C41-24FE-C35A22C81A83}"/>
                </a:ext>
              </a:extLst>
            </p:cNvPr>
            <p:cNvSpPr>
              <a:spLocks noChangeArrowheads="1"/>
            </p:cNvSpPr>
            <p:nvPr/>
          </p:nvSpPr>
          <p:spPr bwMode="auto">
            <a:xfrm>
              <a:off x="1893657"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99</a:t>
              </a:r>
            </a:p>
          </p:txBody>
        </p:sp>
        <p:sp>
          <p:nvSpPr>
            <p:cNvPr id="85" name="Rectangle 48">
              <a:extLst>
                <a:ext uri="{FF2B5EF4-FFF2-40B4-BE49-F238E27FC236}">
                  <a16:creationId xmlns:a16="http://schemas.microsoft.com/office/drawing/2014/main" id="{81563BCA-DA48-750E-13AF-E7A8F6939C1E}"/>
                </a:ext>
              </a:extLst>
            </p:cNvPr>
            <p:cNvSpPr>
              <a:spLocks noChangeArrowheads="1"/>
            </p:cNvSpPr>
            <p:nvPr/>
          </p:nvSpPr>
          <p:spPr bwMode="auto">
            <a:xfrm>
              <a:off x="2530666"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01</a:t>
              </a:r>
            </a:p>
          </p:txBody>
        </p:sp>
        <p:sp>
          <p:nvSpPr>
            <p:cNvPr id="86" name="Rectangle 50">
              <a:extLst>
                <a:ext uri="{FF2B5EF4-FFF2-40B4-BE49-F238E27FC236}">
                  <a16:creationId xmlns:a16="http://schemas.microsoft.com/office/drawing/2014/main" id="{D3C537EC-4480-DF06-73C4-9AE269025164}"/>
                </a:ext>
              </a:extLst>
            </p:cNvPr>
            <p:cNvSpPr>
              <a:spLocks noChangeArrowheads="1"/>
            </p:cNvSpPr>
            <p:nvPr/>
          </p:nvSpPr>
          <p:spPr bwMode="auto">
            <a:xfrm>
              <a:off x="3175967"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03</a:t>
              </a:r>
            </a:p>
          </p:txBody>
        </p:sp>
        <p:sp>
          <p:nvSpPr>
            <p:cNvPr id="87" name="Rectangle 52">
              <a:extLst>
                <a:ext uri="{FF2B5EF4-FFF2-40B4-BE49-F238E27FC236}">
                  <a16:creationId xmlns:a16="http://schemas.microsoft.com/office/drawing/2014/main" id="{807BC626-01AD-BF31-36C5-AB20936C5D29}"/>
                </a:ext>
              </a:extLst>
            </p:cNvPr>
            <p:cNvSpPr>
              <a:spLocks noChangeArrowheads="1"/>
            </p:cNvSpPr>
            <p:nvPr/>
          </p:nvSpPr>
          <p:spPr bwMode="auto">
            <a:xfrm>
              <a:off x="3820238"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05</a:t>
              </a:r>
            </a:p>
          </p:txBody>
        </p:sp>
        <p:sp>
          <p:nvSpPr>
            <p:cNvPr id="88" name="Rectangle 54">
              <a:extLst>
                <a:ext uri="{FF2B5EF4-FFF2-40B4-BE49-F238E27FC236}">
                  <a16:creationId xmlns:a16="http://schemas.microsoft.com/office/drawing/2014/main" id="{079093AB-C7C3-577F-4F51-3EC53FA74661}"/>
                </a:ext>
              </a:extLst>
            </p:cNvPr>
            <p:cNvSpPr>
              <a:spLocks noChangeArrowheads="1"/>
            </p:cNvSpPr>
            <p:nvPr/>
          </p:nvSpPr>
          <p:spPr bwMode="auto">
            <a:xfrm>
              <a:off x="4458749"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07</a:t>
              </a:r>
            </a:p>
          </p:txBody>
        </p:sp>
        <p:sp>
          <p:nvSpPr>
            <p:cNvPr id="89" name="Rectangle 56">
              <a:extLst>
                <a:ext uri="{FF2B5EF4-FFF2-40B4-BE49-F238E27FC236}">
                  <a16:creationId xmlns:a16="http://schemas.microsoft.com/office/drawing/2014/main" id="{178B697E-25A8-9F6B-63F0-68A9671CDB2F}"/>
                </a:ext>
              </a:extLst>
            </p:cNvPr>
            <p:cNvSpPr>
              <a:spLocks noChangeArrowheads="1"/>
            </p:cNvSpPr>
            <p:nvPr/>
          </p:nvSpPr>
          <p:spPr bwMode="auto">
            <a:xfrm>
              <a:off x="5100953"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09</a:t>
              </a:r>
            </a:p>
          </p:txBody>
        </p:sp>
        <p:sp>
          <p:nvSpPr>
            <p:cNvPr id="90" name="Rectangle 58">
              <a:extLst>
                <a:ext uri="{FF2B5EF4-FFF2-40B4-BE49-F238E27FC236}">
                  <a16:creationId xmlns:a16="http://schemas.microsoft.com/office/drawing/2014/main" id="{34D39F36-D5D4-B48C-4E30-A5E2DE38BC6D}"/>
                </a:ext>
              </a:extLst>
            </p:cNvPr>
            <p:cNvSpPr>
              <a:spLocks noChangeArrowheads="1"/>
            </p:cNvSpPr>
            <p:nvPr/>
          </p:nvSpPr>
          <p:spPr bwMode="auto">
            <a:xfrm>
              <a:off x="5741096"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11</a:t>
              </a:r>
            </a:p>
          </p:txBody>
        </p:sp>
        <p:sp>
          <p:nvSpPr>
            <p:cNvPr id="91" name="Rectangle 60">
              <a:extLst>
                <a:ext uri="{FF2B5EF4-FFF2-40B4-BE49-F238E27FC236}">
                  <a16:creationId xmlns:a16="http://schemas.microsoft.com/office/drawing/2014/main" id="{8C7E1F79-8C4A-6B40-08C7-25DC645691CF}"/>
                </a:ext>
              </a:extLst>
            </p:cNvPr>
            <p:cNvSpPr>
              <a:spLocks noChangeArrowheads="1"/>
            </p:cNvSpPr>
            <p:nvPr/>
          </p:nvSpPr>
          <p:spPr bwMode="auto">
            <a:xfrm>
              <a:off x="6386292"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13</a:t>
              </a:r>
            </a:p>
          </p:txBody>
        </p:sp>
        <p:sp>
          <p:nvSpPr>
            <p:cNvPr id="92" name="Rectangle 62">
              <a:extLst>
                <a:ext uri="{FF2B5EF4-FFF2-40B4-BE49-F238E27FC236}">
                  <a16:creationId xmlns:a16="http://schemas.microsoft.com/office/drawing/2014/main" id="{8819BF9B-0B01-20F2-0AA8-62C02A1400A0}"/>
                </a:ext>
              </a:extLst>
            </p:cNvPr>
            <p:cNvSpPr>
              <a:spLocks noChangeArrowheads="1"/>
            </p:cNvSpPr>
            <p:nvPr/>
          </p:nvSpPr>
          <p:spPr bwMode="auto">
            <a:xfrm>
              <a:off x="7029682"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15</a:t>
              </a:r>
            </a:p>
          </p:txBody>
        </p:sp>
        <p:sp>
          <p:nvSpPr>
            <p:cNvPr id="93" name="Rectangle 64">
              <a:extLst>
                <a:ext uri="{FF2B5EF4-FFF2-40B4-BE49-F238E27FC236}">
                  <a16:creationId xmlns:a16="http://schemas.microsoft.com/office/drawing/2014/main" id="{9FD11585-A631-4D8B-5EAF-210094C86807}"/>
                </a:ext>
              </a:extLst>
            </p:cNvPr>
            <p:cNvSpPr>
              <a:spLocks noChangeArrowheads="1"/>
            </p:cNvSpPr>
            <p:nvPr/>
          </p:nvSpPr>
          <p:spPr bwMode="auto">
            <a:xfrm>
              <a:off x="7669118"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17</a:t>
              </a:r>
            </a:p>
          </p:txBody>
        </p:sp>
        <p:sp>
          <p:nvSpPr>
            <p:cNvPr id="94" name="Rectangle 64">
              <a:extLst>
                <a:ext uri="{FF2B5EF4-FFF2-40B4-BE49-F238E27FC236}">
                  <a16:creationId xmlns:a16="http://schemas.microsoft.com/office/drawing/2014/main" id="{967CBB3F-6638-3873-AD25-62798073E3B7}"/>
                </a:ext>
              </a:extLst>
            </p:cNvPr>
            <p:cNvSpPr>
              <a:spLocks noChangeArrowheads="1"/>
            </p:cNvSpPr>
            <p:nvPr/>
          </p:nvSpPr>
          <p:spPr bwMode="auto">
            <a:xfrm>
              <a:off x="8311203"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19</a:t>
              </a:r>
            </a:p>
          </p:txBody>
        </p:sp>
        <p:sp>
          <p:nvSpPr>
            <p:cNvPr id="95" name="Rectangle 64">
              <a:extLst>
                <a:ext uri="{FF2B5EF4-FFF2-40B4-BE49-F238E27FC236}">
                  <a16:creationId xmlns:a16="http://schemas.microsoft.com/office/drawing/2014/main" id="{B5009B9A-5897-A132-EEA0-DD21BEAC65A0}"/>
                </a:ext>
              </a:extLst>
            </p:cNvPr>
            <p:cNvSpPr>
              <a:spLocks noChangeArrowheads="1"/>
            </p:cNvSpPr>
            <p:nvPr/>
          </p:nvSpPr>
          <p:spPr bwMode="auto">
            <a:xfrm>
              <a:off x="8950139" y="62047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i="0" u="none" strike="noStrike" cap="none" normalizeH="0" baseline="0" dirty="0">
                  <a:ln>
                    <a:noFill/>
                  </a:ln>
                  <a:effectLst/>
                  <a:latin typeface="+mn-lt"/>
                </a:rPr>
                <a:t>21</a:t>
              </a:r>
            </a:p>
          </p:txBody>
        </p:sp>
        <p:sp>
          <p:nvSpPr>
            <p:cNvPr id="96" name="Tekstfelt 95">
              <a:extLst>
                <a:ext uri="{FF2B5EF4-FFF2-40B4-BE49-F238E27FC236}">
                  <a16:creationId xmlns:a16="http://schemas.microsoft.com/office/drawing/2014/main" id="{2FC9D484-D9F6-9F55-BCEB-C1185B0DD17E}"/>
                </a:ext>
              </a:extLst>
            </p:cNvPr>
            <p:cNvSpPr txBox="1"/>
            <p:nvPr/>
          </p:nvSpPr>
          <p:spPr>
            <a:xfrm>
              <a:off x="5179396" y="6422534"/>
              <a:ext cx="909223" cy="430887"/>
            </a:xfrm>
            <a:prstGeom prst="rect">
              <a:avLst/>
            </a:prstGeom>
            <a:noFill/>
          </p:spPr>
          <p:txBody>
            <a:bodyPr wrap="none" rtlCol="0">
              <a:spAutoFit/>
            </a:bodyPr>
            <a:lstStyle/>
            <a:p>
              <a:pPr algn="ctr"/>
              <a:r>
                <a:rPr lang="en-GB" dirty="0">
                  <a:solidFill>
                    <a:srgbClr val="000000"/>
                  </a:solidFill>
                </a:rPr>
                <a:t>Year</a:t>
              </a:r>
            </a:p>
          </p:txBody>
        </p:sp>
        <p:sp>
          <p:nvSpPr>
            <p:cNvPr id="97" name="Line 62">
              <a:extLst>
                <a:ext uri="{FF2B5EF4-FFF2-40B4-BE49-F238E27FC236}">
                  <a16:creationId xmlns:a16="http://schemas.microsoft.com/office/drawing/2014/main" id="{3ACD2058-0564-5DFA-895E-D585C34CA61B}"/>
                </a:ext>
              </a:extLst>
            </p:cNvPr>
            <p:cNvSpPr>
              <a:spLocks noChangeShapeType="1"/>
            </p:cNvSpPr>
            <p:nvPr/>
          </p:nvSpPr>
          <p:spPr bwMode="auto">
            <a:xfrm flipV="1">
              <a:off x="9632955" y="6073775"/>
              <a:ext cx="0" cy="1392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8" name="Line 16">
              <a:extLst>
                <a:ext uri="{FF2B5EF4-FFF2-40B4-BE49-F238E27FC236}">
                  <a16:creationId xmlns:a16="http://schemas.microsoft.com/office/drawing/2014/main" id="{1C8F152E-552B-76D0-252D-89A139719C3E}"/>
                </a:ext>
              </a:extLst>
            </p:cNvPr>
            <p:cNvSpPr>
              <a:spLocks noChangeShapeType="1"/>
            </p:cNvSpPr>
            <p:nvPr/>
          </p:nvSpPr>
          <p:spPr bwMode="auto">
            <a:xfrm rot="16200000" flipH="1">
              <a:off x="7087963" y="3382964"/>
              <a:ext cx="5381629"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9" name="Line 16">
              <a:extLst>
                <a:ext uri="{FF2B5EF4-FFF2-40B4-BE49-F238E27FC236}">
                  <a16:creationId xmlns:a16="http://schemas.microsoft.com/office/drawing/2014/main" id="{6907D403-86BF-C699-281D-5E3CF64EEB34}"/>
                </a:ext>
              </a:extLst>
            </p:cNvPr>
            <p:cNvSpPr>
              <a:spLocks noChangeShapeType="1"/>
            </p:cNvSpPr>
            <p:nvPr/>
          </p:nvSpPr>
          <p:spPr bwMode="auto">
            <a:xfrm rot="16200000" flipH="1">
              <a:off x="-1570599" y="3383022"/>
              <a:ext cx="5381629" cy="0"/>
            </a:xfrm>
            <a:prstGeom prst="line">
              <a:avLst/>
            </a:prstGeom>
            <a:noFill/>
            <a:ln w="31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04" name="Tekstfelt 103">
            <a:extLst>
              <a:ext uri="{FF2B5EF4-FFF2-40B4-BE49-F238E27FC236}">
                <a16:creationId xmlns:a16="http://schemas.microsoft.com/office/drawing/2014/main" id="{BC916A16-0EE7-67E3-975C-CFF5F94D4A9A}"/>
              </a:ext>
            </a:extLst>
          </p:cNvPr>
          <p:cNvSpPr txBox="1"/>
          <p:nvPr/>
        </p:nvSpPr>
        <p:spPr>
          <a:xfrm>
            <a:off x="1341639" y="5371723"/>
            <a:ext cx="2712602" cy="677108"/>
          </a:xfrm>
          <a:prstGeom prst="rect">
            <a:avLst/>
          </a:prstGeom>
          <a:solidFill>
            <a:srgbClr val="FFFFFF"/>
          </a:solidFill>
        </p:spPr>
        <p:txBody>
          <a:bodyPr wrap="none" rtlCol="0">
            <a:spAutoFit/>
          </a:bodyPr>
          <a:lstStyle/>
          <a:p>
            <a:pPr algn="ctr"/>
            <a:r>
              <a:rPr lang="en-GB" sz="1900" dirty="0">
                <a:solidFill>
                  <a:srgbClr val="008000"/>
                </a:solidFill>
              </a:rPr>
              <a:t>Nasdaq Nordic</a:t>
            </a:r>
          </a:p>
          <a:p>
            <a:pPr algn="ctr"/>
            <a:r>
              <a:rPr lang="en-GB" sz="1900" dirty="0">
                <a:solidFill>
                  <a:srgbClr val="008000"/>
                </a:solidFill>
              </a:rPr>
              <a:t>financial contracts</a:t>
            </a:r>
          </a:p>
        </p:txBody>
      </p:sp>
      <p:sp>
        <p:nvSpPr>
          <p:cNvPr id="101" name="Freeform 20">
            <a:extLst>
              <a:ext uri="{FF2B5EF4-FFF2-40B4-BE49-F238E27FC236}">
                <a16:creationId xmlns:a16="http://schemas.microsoft.com/office/drawing/2014/main" id="{23C13E15-F49B-1836-AF24-FCF9BDC79358}"/>
              </a:ext>
            </a:extLst>
          </p:cNvPr>
          <p:cNvSpPr>
            <a:spLocks/>
          </p:cNvSpPr>
          <p:nvPr/>
        </p:nvSpPr>
        <p:spPr bwMode="auto">
          <a:xfrm>
            <a:off x="1270000" y="2574925"/>
            <a:ext cx="8347075" cy="3259138"/>
          </a:xfrm>
          <a:custGeom>
            <a:avLst/>
            <a:gdLst>
              <a:gd name="T0" fmla="*/ 0 w 5258"/>
              <a:gd name="T1" fmla="*/ 2053 h 2053"/>
              <a:gd name="T2" fmla="*/ 208 w 5258"/>
              <a:gd name="T3" fmla="*/ 1865 h 2053"/>
              <a:gd name="T4" fmla="*/ 406 w 5258"/>
              <a:gd name="T5" fmla="*/ 1563 h 2053"/>
              <a:gd name="T6" fmla="*/ 613 w 5258"/>
              <a:gd name="T7" fmla="*/ 1111 h 2053"/>
              <a:gd name="T8" fmla="*/ 812 w 5258"/>
              <a:gd name="T9" fmla="*/ 321 h 2053"/>
              <a:gd name="T10" fmla="*/ 1010 w 5258"/>
              <a:gd name="T11" fmla="*/ 0 h 2053"/>
              <a:gd name="T12" fmla="*/ 1218 w 5258"/>
              <a:gd name="T13" fmla="*/ 951 h 2053"/>
              <a:gd name="T14" fmla="*/ 1416 w 5258"/>
              <a:gd name="T15" fmla="*/ 923 h 2053"/>
              <a:gd name="T16" fmla="*/ 1623 w 5258"/>
              <a:gd name="T17" fmla="*/ 707 h 2053"/>
              <a:gd name="T18" fmla="*/ 1822 w 5258"/>
              <a:gd name="T19" fmla="*/ 631 h 2053"/>
              <a:gd name="T20" fmla="*/ 2020 w 5258"/>
              <a:gd name="T21" fmla="*/ 518 h 2053"/>
              <a:gd name="T22" fmla="*/ 2228 w 5258"/>
              <a:gd name="T23" fmla="*/ 405 h 2053"/>
              <a:gd name="T24" fmla="*/ 2426 w 5258"/>
              <a:gd name="T25" fmla="*/ 688 h 2053"/>
              <a:gd name="T26" fmla="*/ 2633 w 5258"/>
              <a:gd name="T27" fmla="*/ 716 h 2053"/>
              <a:gd name="T28" fmla="*/ 2832 w 5258"/>
              <a:gd name="T29" fmla="*/ 980 h 2053"/>
              <a:gd name="T30" fmla="*/ 3031 w 5258"/>
              <a:gd name="T31" fmla="*/ 1017 h 2053"/>
              <a:gd name="T32" fmla="*/ 3238 w 5258"/>
              <a:gd name="T33" fmla="*/ 1036 h 2053"/>
              <a:gd name="T34" fmla="*/ 3436 w 5258"/>
              <a:gd name="T35" fmla="*/ 1140 h 2053"/>
              <a:gd name="T36" fmla="*/ 3643 w 5258"/>
              <a:gd name="T37" fmla="*/ 1262 h 2053"/>
              <a:gd name="T38" fmla="*/ 3842 w 5258"/>
              <a:gd name="T39" fmla="*/ 1187 h 2053"/>
              <a:gd name="T40" fmla="*/ 4041 w 5258"/>
              <a:gd name="T41" fmla="*/ 1450 h 2053"/>
              <a:gd name="T42" fmla="*/ 4248 w 5258"/>
              <a:gd name="T43" fmla="*/ 1526 h 2053"/>
              <a:gd name="T44" fmla="*/ 4446 w 5258"/>
              <a:gd name="T45" fmla="*/ 1620 h 2053"/>
              <a:gd name="T46" fmla="*/ 4654 w 5258"/>
              <a:gd name="T47" fmla="*/ 1535 h 2053"/>
              <a:gd name="T48" fmla="*/ 4852 w 5258"/>
              <a:gd name="T49" fmla="*/ 1629 h 2053"/>
              <a:gd name="T50" fmla="*/ 5051 w 5258"/>
              <a:gd name="T51" fmla="*/ 1902 h 2053"/>
              <a:gd name="T52" fmla="*/ 5258 w 5258"/>
              <a:gd name="T53" fmla="*/ 1883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58" h="2053">
                <a:moveTo>
                  <a:pt x="0" y="2053"/>
                </a:moveTo>
                <a:lnTo>
                  <a:pt x="208" y="1865"/>
                </a:lnTo>
                <a:lnTo>
                  <a:pt x="406" y="1563"/>
                </a:lnTo>
                <a:lnTo>
                  <a:pt x="613" y="1111"/>
                </a:lnTo>
                <a:lnTo>
                  <a:pt x="812" y="321"/>
                </a:lnTo>
                <a:lnTo>
                  <a:pt x="1010" y="0"/>
                </a:lnTo>
                <a:lnTo>
                  <a:pt x="1218" y="951"/>
                </a:lnTo>
                <a:lnTo>
                  <a:pt x="1416" y="923"/>
                </a:lnTo>
                <a:lnTo>
                  <a:pt x="1623" y="707"/>
                </a:lnTo>
                <a:lnTo>
                  <a:pt x="1822" y="631"/>
                </a:lnTo>
                <a:lnTo>
                  <a:pt x="2020" y="518"/>
                </a:lnTo>
                <a:lnTo>
                  <a:pt x="2228" y="405"/>
                </a:lnTo>
                <a:lnTo>
                  <a:pt x="2426" y="688"/>
                </a:lnTo>
                <a:lnTo>
                  <a:pt x="2633" y="716"/>
                </a:lnTo>
                <a:lnTo>
                  <a:pt x="2832" y="980"/>
                </a:lnTo>
                <a:lnTo>
                  <a:pt x="3031" y="1017"/>
                </a:lnTo>
                <a:lnTo>
                  <a:pt x="3238" y="1036"/>
                </a:lnTo>
                <a:lnTo>
                  <a:pt x="3436" y="1140"/>
                </a:lnTo>
                <a:lnTo>
                  <a:pt x="3643" y="1262"/>
                </a:lnTo>
                <a:lnTo>
                  <a:pt x="3842" y="1187"/>
                </a:lnTo>
                <a:lnTo>
                  <a:pt x="4041" y="1450"/>
                </a:lnTo>
                <a:lnTo>
                  <a:pt x="4248" y="1526"/>
                </a:lnTo>
                <a:lnTo>
                  <a:pt x="4446" y="1620"/>
                </a:lnTo>
                <a:lnTo>
                  <a:pt x="4654" y="1535"/>
                </a:lnTo>
                <a:lnTo>
                  <a:pt x="4852" y="1629"/>
                </a:lnTo>
                <a:lnTo>
                  <a:pt x="5051" y="1902"/>
                </a:lnTo>
                <a:lnTo>
                  <a:pt x="5258" y="1883"/>
                </a:lnTo>
              </a:path>
            </a:pathLst>
          </a:custGeom>
          <a:noFill/>
          <a:ln w="68263">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Tekstfelt 104">
            <a:extLst>
              <a:ext uri="{FF2B5EF4-FFF2-40B4-BE49-F238E27FC236}">
                <a16:creationId xmlns:a16="http://schemas.microsoft.com/office/drawing/2014/main" id="{24683D1C-AC95-BACC-02CE-F49ACDB80922}"/>
              </a:ext>
            </a:extLst>
          </p:cNvPr>
          <p:cNvSpPr txBox="1"/>
          <p:nvPr/>
        </p:nvSpPr>
        <p:spPr>
          <a:xfrm>
            <a:off x="5275983" y="2313302"/>
            <a:ext cx="2712602" cy="677108"/>
          </a:xfrm>
          <a:prstGeom prst="rect">
            <a:avLst/>
          </a:prstGeom>
          <a:solidFill>
            <a:srgbClr val="FFFFFF"/>
          </a:solidFill>
        </p:spPr>
        <p:txBody>
          <a:bodyPr wrap="none" rtlCol="0">
            <a:spAutoFit/>
          </a:bodyPr>
          <a:lstStyle/>
          <a:p>
            <a:pPr algn="ctr"/>
            <a:r>
              <a:rPr lang="en-GB" sz="1900" dirty="0"/>
              <a:t>EEX German</a:t>
            </a:r>
          </a:p>
          <a:p>
            <a:pPr algn="ctr"/>
            <a:r>
              <a:rPr lang="en-GB" sz="1900" dirty="0"/>
              <a:t>financial contracts</a:t>
            </a:r>
          </a:p>
        </p:txBody>
      </p:sp>
      <p:sp>
        <p:nvSpPr>
          <p:cNvPr id="106" name="Tekstfelt 105">
            <a:extLst>
              <a:ext uri="{FF2B5EF4-FFF2-40B4-BE49-F238E27FC236}">
                <a16:creationId xmlns:a16="http://schemas.microsoft.com/office/drawing/2014/main" id="{A0E13EC6-6C3C-40CB-68DA-C8C7B25BD05D}"/>
              </a:ext>
            </a:extLst>
          </p:cNvPr>
          <p:cNvSpPr txBox="1"/>
          <p:nvPr/>
        </p:nvSpPr>
        <p:spPr>
          <a:xfrm>
            <a:off x="4134863" y="809772"/>
            <a:ext cx="2297424" cy="969496"/>
          </a:xfrm>
          <a:prstGeom prst="rect">
            <a:avLst/>
          </a:prstGeom>
          <a:solidFill>
            <a:srgbClr val="FFFFFF"/>
          </a:solidFill>
        </p:spPr>
        <p:txBody>
          <a:bodyPr wrap="none" rtlCol="0">
            <a:spAutoFit/>
          </a:bodyPr>
          <a:lstStyle/>
          <a:p>
            <a:pPr algn="ctr"/>
            <a:r>
              <a:rPr lang="en-GB" sz="1900" dirty="0">
                <a:solidFill>
                  <a:srgbClr val="CC00CC"/>
                </a:solidFill>
              </a:rPr>
              <a:t>LEBA brokering</a:t>
            </a:r>
          </a:p>
          <a:p>
            <a:pPr algn="ctr"/>
            <a:r>
              <a:rPr lang="en-GB" sz="1900" dirty="0">
                <a:solidFill>
                  <a:srgbClr val="CC00CC"/>
                </a:solidFill>
              </a:rPr>
              <a:t>of German</a:t>
            </a:r>
          </a:p>
          <a:p>
            <a:pPr algn="ctr"/>
            <a:r>
              <a:rPr lang="en-GB" sz="1900" dirty="0">
                <a:solidFill>
                  <a:srgbClr val="CC00CC"/>
                </a:solidFill>
              </a:rPr>
              <a:t>electricity</a:t>
            </a:r>
          </a:p>
        </p:txBody>
      </p:sp>
      <p:sp>
        <p:nvSpPr>
          <p:cNvPr id="103" name="Freeform 22">
            <a:extLst>
              <a:ext uri="{FF2B5EF4-FFF2-40B4-BE49-F238E27FC236}">
                <a16:creationId xmlns:a16="http://schemas.microsoft.com/office/drawing/2014/main" id="{4AAFA4C4-BB77-415D-8822-8C147363B3F2}"/>
              </a:ext>
            </a:extLst>
          </p:cNvPr>
          <p:cNvSpPr>
            <a:spLocks/>
          </p:cNvSpPr>
          <p:nvPr/>
        </p:nvSpPr>
        <p:spPr bwMode="auto">
          <a:xfrm>
            <a:off x="6081713" y="661988"/>
            <a:ext cx="3535362" cy="4529138"/>
          </a:xfrm>
          <a:custGeom>
            <a:avLst/>
            <a:gdLst>
              <a:gd name="T0" fmla="*/ 0 w 2227"/>
              <a:gd name="T1" fmla="*/ 0 h 2853"/>
              <a:gd name="T2" fmla="*/ 207 w 2227"/>
              <a:gd name="T3" fmla="*/ 38 h 2853"/>
              <a:gd name="T4" fmla="*/ 405 w 2227"/>
              <a:gd name="T5" fmla="*/ 706 h 2853"/>
              <a:gd name="T6" fmla="*/ 612 w 2227"/>
              <a:gd name="T7" fmla="*/ 772 h 2853"/>
              <a:gd name="T8" fmla="*/ 811 w 2227"/>
              <a:gd name="T9" fmla="*/ 339 h 2853"/>
              <a:gd name="T10" fmla="*/ 1010 w 2227"/>
              <a:gd name="T11" fmla="*/ 292 h 2853"/>
              <a:gd name="T12" fmla="*/ 1217 w 2227"/>
              <a:gd name="T13" fmla="*/ 283 h 2853"/>
              <a:gd name="T14" fmla="*/ 1415 w 2227"/>
              <a:gd name="T15" fmla="*/ 914 h 2853"/>
              <a:gd name="T16" fmla="*/ 1623 w 2227"/>
              <a:gd name="T17" fmla="*/ 725 h 2853"/>
              <a:gd name="T18" fmla="*/ 1821 w 2227"/>
              <a:gd name="T19" fmla="*/ 1441 h 2853"/>
              <a:gd name="T20" fmla="*/ 2020 w 2227"/>
              <a:gd name="T21" fmla="*/ 2806 h 2853"/>
              <a:gd name="T22" fmla="*/ 2227 w 2227"/>
              <a:gd name="T23" fmla="*/ 2853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7" h="2853">
                <a:moveTo>
                  <a:pt x="0" y="0"/>
                </a:moveTo>
                <a:lnTo>
                  <a:pt x="207" y="38"/>
                </a:lnTo>
                <a:lnTo>
                  <a:pt x="405" y="706"/>
                </a:lnTo>
                <a:lnTo>
                  <a:pt x="612" y="772"/>
                </a:lnTo>
                <a:lnTo>
                  <a:pt x="811" y="339"/>
                </a:lnTo>
                <a:lnTo>
                  <a:pt x="1010" y="292"/>
                </a:lnTo>
                <a:lnTo>
                  <a:pt x="1217" y="283"/>
                </a:lnTo>
                <a:lnTo>
                  <a:pt x="1415" y="914"/>
                </a:lnTo>
                <a:lnTo>
                  <a:pt x="1623" y="725"/>
                </a:lnTo>
                <a:lnTo>
                  <a:pt x="1821" y="1441"/>
                </a:lnTo>
                <a:lnTo>
                  <a:pt x="2020" y="2806"/>
                </a:lnTo>
                <a:lnTo>
                  <a:pt x="2227" y="2853"/>
                </a:lnTo>
              </a:path>
            </a:pathLst>
          </a:custGeom>
          <a:noFill/>
          <a:ln w="68263">
            <a:solidFill>
              <a:srgbClr val="CC00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Pladsholder til dato 106">
            <a:extLst>
              <a:ext uri="{FF2B5EF4-FFF2-40B4-BE49-F238E27FC236}">
                <a16:creationId xmlns:a16="http://schemas.microsoft.com/office/drawing/2014/main" id="{4D2489C0-25E4-154D-DB55-A8807BD11F62}"/>
              </a:ext>
            </a:extLst>
          </p:cNvPr>
          <p:cNvSpPr>
            <a:spLocks noGrp="1"/>
          </p:cNvSpPr>
          <p:nvPr>
            <p:ph type="dt" sz="half" idx="10"/>
          </p:nvPr>
        </p:nvSpPr>
        <p:spPr/>
        <p:txBody>
          <a:bodyPr/>
          <a:lstStyle/>
          <a:p>
            <a:pPr>
              <a:defRPr/>
            </a:pPr>
            <a:r>
              <a:rPr lang="en-US" noProof="0"/>
              <a:t>17 Feb. 2024</a:t>
            </a:r>
            <a:endParaRPr lang="en-GB" noProof="0" dirty="0"/>
          </a:p>
        </p:txBody>
      </p:sp>
      <p:sp>
        <p:nvSpPr>
          <p:cNvPr id="108" name="Pladsholder til slidenummer 107">
            <a:extLst>
              <a:ext uri="{FF2B5EF4-FFF2-40B4-BE49-F238E27FC236}">
                <a16:creationId xmlns:a16="http://schemas.microsoft.com/office/drawing/2014/main" id="{03C9A489-6981-7436-34B7-700C563B5063}"/>
              </a:ext>
            </a:extLst>
          </p:cNvPr>
          <p:cNvSpPr>
            <a:spLocks noGrp="1"/>
          </p:cNvSpPr>
          <p:nvPr>
            <p:ph type="sldNum" sz="quarter" idx="12"/>
          </p:nvPr>
        </p:nvSpPr>
        <p:spPr/>
        <p:txBody>
          <a:bodyPr/>
          <a:lstStyle/>
          <a:p>
            <a:pPr>
              <a:defRPr/>
            </a:pPr>
            <a:fld id="{6F22F84E-A190-402D-AE1D-93CA43AF0CC6}" type="slidenum">
              <a:rPr lang="en-GB" noProof="0" smtClean="0"/>
              <a:pPr>
                <a:defRPr/>
              </a:pPr>
              <a:t>12</a:t>
            </a:fld>
            <a:endParaRPr lang="en-GB" noProof="0" dirty="0"/>
          </a:p>
        </p:txBody>
      </p:sp>
      <p:sp>
        <p:nvSpPr>
          <p:cNvPr id="102" name="Freeform 21">
            <a:extLst>
              <a:ext uri="{FF2B5EF4-FFF2-40B4-BE49-F238E27FC236}">
                <a16:creationId xmlns:a16="http://schemas.microsoft.com/office/drawing/2014/main" id="{A74F94A6-B1D6-5BB8-6AC2-9B65C6001915}"/>
              </a:ext>
            </a:extLst>
          </p:cNvPr>
          <p:cNvSpPr>
            <a:spLocks/>
          </p:cNvSpPr>
          <p:nvPr/>
        </p:nvSpPr>
        <p:spPr bwMode="auto">
          <a:xfrm>
            <a:off x="3846513" y="1962150"/>
            <a:ext cx="5770562" cy="3513138"/>
          </a:xfrm>
          <a:custGeom>
            <a:avLst/>
            <a:gdLst>
              <a:gd name="T0" fmla="*/ 0 w 3635"/>
              <a:gd name="T1" fmla="*/ 2213 h 2213"/>
              <a:gd name="T2" fmla="*/ 199 w 3635"/>
              <a:gd name="T3" fmla="*/ 1846 h 2213"/>
              <a:gd name="T4" fmla="*/ 397 w 3635"/>
              <a:gd name="T5" fmla="*/ 1770 h 2213"/>
              <a:gd name="T6" fmla="*/ 605 w 3635"/>
              <a:gd name="T7" fmla="*/ 1761 h 2213"/>
              <a:gd name="T8" fmla="*/ 803 w 3635"/>
              <a:gd name="T9" fmla="*/ 1855 h 2213"/>
              <a:gd name="T10" fmla="*/ 1010 w 3635"/>
              <a:gd name="T11" fmla="*/ 1733 h 2213"/>
              <a:gd name="T12" fmla="*/ 1209 w 3635"/>
              <a:gd name="T13" fmla="*/ 1827 h 2213"/>
              <a:gd name="T14" fmla="*/ 1408 w 3635"/>
              <a:gd name="T15" fmla="*/ 1921 h 2213"/>
              <a:gd name="T16" fmla="*/ 1615 w 3635"/>
              <a:gd name="T17" fmla="*/ 1733 h 2213"/>
              <a:gd name="T18" fmla="*/ 1813 w 3635"/>
              <a:gd name="T19" fmla="*/ 1639 h 2213"/>
              <a:gd name="T20" fmla="*/ 2020 w 3635"/>
              <a:gd name="T21" fmla="*/ 1347 h 2213"/>
              <a:gd name="T22" fmla="*/ 2219 w 3635"/>
              <a:gd name="T23" fmla="*/ 697 h 2213"/>
              <a:gd name="T24" fmla="*/ 2418 w 3635"/>
              <a:gd name="T25" fmla="*/ 1253 h 2213"/>
              <a:gd name="T26" fmla="*/ 2625 w 3635"/>
              <a:gd name="T27" fmla="*/ 1158 h 2213"/>
              <a:gd name="T28" fmla="*/ 2823 w 3635"/>
              <a:gd name="T29" fmla="*/ 744 h 2213"/>
              <a:gd name="T30" fmla="*/ 3031 w 3635"/>
              <a:gd name="T31" fmla="*/ 462 h 2213"/>
              <a:gd name="T32" fmla="*/ 3229 w 3635"/>
              <a:gd name="T33" fmla="*/ 396 h 2213"/>
              <a:gd name="T34" fmla="*/ 3428 w 3635"/>
              <a:gd name="T35" fmla="*/ 989 h 2213"/>
              <a:gd name="T36" fmla="*/ 3635 w 3635"/>
              <a:gd name="T37" fmla="*/ 0 h 2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5" h="2213">
                <a:moveTo>
                  <a:pt x="0" y="2213"/>
                </a:moveTo>
                <a:lnTo>
                  <a:pt x="199" y="1846"/>
                </a:lnTo>
                <a:lnTo>
                  <a:pt x="397" y="1770"/>
                </a:lnTo>
                <a:lnTo>
                  <a:pt x="605" y="1761"/>
                </a:lnTo>
                <a:lnTo>
                  <a:pt x="803" y="1855"/>
                </a:lnTo>
                <a:lnTo>
                  <a:pt x="1010" y="1733"/>
                </a:lnTo>
                <a:lnTo>
                  <a:pt x="1209" y="1827"/>
                </a:lnTo>
                <a:lnTo>
                  <a:pt x="1408" y="1921"/>
                </a:lnTo>
                <a:lnTo>
                  <a:pt x="1615" y="1733"/>
                </a:lnTo>
                <a:lnTo>
                  <a:pt x="1813" y="1639"/>
                </a:lnTo>
                <a:lnTo>
                  <a:pt x="2020" y="1347"/>
                </a:lnTo>
                <a:lnTo>
                  <a:pt x="2219" y="697"/>
                </a:lnTo>
                <a:lnTo>
                  <a:pt x="2418" y="1253"/>
                </a:lnTo>
                <a:lnTo>
                  <a:pt x="2625" y="1158"/>
                </a:lnTo>
                <a:lnTo>
                  <a:pt x="2823" y="744"/>
                </a:lnTo>
                <a:lnTo>
                  <a:pt x="3031" y="462"/>
                </a:lnTo>
                <a:lnTo>
                  <a:pt x="3229" y="396"/>
                </a:lnTo>
                <a:lnTo>
                  <a:pt x="3428" y="989"/>
                </a:lnTo>
                <a:lnTo>
                  <a:pt x="3635" y="0"/>
                </a:lnTo>
              </a:path>
            </a:pathLst>
          </a:custGeom>
          <a:noFill/>
          <a:ln w="682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15874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10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wipe(left)">
                                      <p:cBhvr>
                                        <p:cTn id="17" dur="5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wipe(left)">
                                      <p:cBhvr>
                                        <p:cTn id="22" dur="20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wipe(left)">
                                      <p:cBhvr>
                                        <p:cTn id="27" dur="5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left)">
                                      <p:cBhvr>
                                        <p:cTn id="32" dur="2000"/>
                                        <p:tgtEl>
                                          <p:spTgt spid="10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wipe(left)">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3"/>
                                        </p:tgtEl>
                                        <p:attrNameLst>
                                          <p:attrName>style.visibility</p:attrName>
                                        </p:attrNameLst>
                                      </p:cBhvr>
                                      <p:to>
                                        <p:strVal val="visible"/>
                                      </p:to>
                                    </p:set>
                                    <p:animEffect transition="in" filter="wipe(left)">
                                      <p:cBhvr>
                                        <p:cTn id="42"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1" grpId="0" animBg="1"/>
      <p:bldP spid="105" grpId="0" animBg="1"/>
      <p:bldP spid="106" grpId="0" animBg="1"/>
      <p:bldP spid="103"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6B196-0424-47F4-85E4-2CF518C07653}"/>
              </a:ext>
            </a:extLst>
          </p:cNvPr>
          <p:cNvSpPr>
            <a:spLocks noGrp="1"/>
          </p:cNvSpPr>
          <p:nvPr>
            <p:ph type="title"/>
          </p:nvPr>
        </p:nvSpPr>
        <p:spPr>
          <a:xfrm>
            <a:off x="0" y="0"/>
            <a:ext cx="8420100" cy="786581"/>
          </a:xfrm>
        </p:spPr>
        <p:txBody>
          <a:bodyPr/>
          <a:lstStyle/>
          <a:p>
            <a:r>
              <a:rPr lang="en-GB" dirty="0"/>
              <a:t>Risk Premium R</a:t>
            </a:r>
          </a:p>
        </p:txBody>
      </p:sp>
      <p:sp>
        <p:nvSpPr>
          <p:cNvPr id="6" name="Pladsholder til slidenummer 5">
            <a:extLst>
              <a:ext uri="{FF2B5EF4-FFF2-40B4-BE49-F238E27FC236}">
                <a16:creationId xmlns:a16="http://schemas.microsoft.com/office/drawing/2014/main" id="{466A9C07-95B2-4C32-9FC3-8D4FB437D349}"/>
              </a:ext>
            </a:extLst>
          </p:cNvPr>
          <p:cNvSpPr>
            <a:spLocks noGrp="1"/>
          </p:cNvSpPr>
          <p:nvPr>
            <p:ph type="sldNum" sz="quarter" idx="12"/>
          </p:nvPr>
        </p:nvSpPr>
        <p:spPr/>
        <p:txBody>
          <a:bodyPr/>
          <a:lstStyle/>
          <a:p>
            <a:pPr>
              <a:defRPr/>
            </a:pPr>
            <a:fld id="{6F22F84E-A190-402D-AE1D-93CA43AF0CC6}" type="slidenum">
              <a:rPr lang="en-GB" smtClean="0"/>
              <a:pPr>
                <a:defRPr/>
              </a:pPr>
              <a:t>13</a:t>
            </a:fld>
            <a:endParaRPr lang="en-GB" dirty="0"/>
          </a:p>
        </p:txBody>
      </p:sp>
      <p:sp>
        <p:nvSpPr>
          <p:cNvPr id="7" name="Pladsholder til dato 6">
            <a:extLst>
              <a:ext uri="{FF2B5EF4-FFF2-40B4-BE49-F238E27FC236}">
                <a16:creationId xmlns:a16="http://schemas.microsoft.com/office/drawing/2014/main" id="{5BDE6DC6-C986-41A7-AD3B-39BAB035A927}"/>
              </a:ext>
            </a:extLst>
          </p:cNvPr>
          <p:cNvSpPr>
            <a:spLocks noGrp="1"/>
          </p:cNvSpPr>
          <p:nvPr>
            <p:ph type="dt" sz="half" idx="10"/>
          </p:nvPr>
        </p:nvSpPr>
        <p:spPr/>
        <p:txBody>
          <a:bodyPr/>
          <a:lstStyle/>
          <a:p>
            <a:pPr>
              <a:defRPr/>
            </a:pPr>
            <a:r>
              <a:rPr lang="en-US" noProof="0"/>
              <a:t>17 Feb. 2024</a:t>
            </a:r>
            <a:endParaRPr lang="en-GB" noProof="0" dirty="0"/>
          </a:p>
        </p:txBody>
      </p:sp>
      <p:sp>
        <p:nvSpPr>
          <p:cNvPr id="8" name="Rektangel 7">
            <a:extLst>
              <a:ext uri="{FF2B5EF4-FFF2-40B4-BE49-F238E27FC236}">
                <a16:creationId xmlns:a16="http://schemas.microsoft.com/office/drawing/2014/main" id="{4EF071C0-CC93-402E-B552-DC0B70D8191E}"/>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3" name="Pladsholder til indhold 2">
            <a:extLst>
              <a:ext uri="{FF2B5EF4-FFF2-40B4-BE49-F238E27FC236}">
                <a16:creationId xmlns:a16="http://schemas.microsoft.com/office/drawing/2014/main" id="{4C309F02-4FF6-4B11-9056-FD2004E7F504}"/>
              </a:ext>
            </a:extLst>
          </p:cNvPr>
          <p:cNvSpPr>
            <a:spLocks noGrp="1"/>
          </p:cNvSpPr>
          <p:nvPr>
            <p:ph idx="1"/>
          </p:nvPr>
        </p:nvSpPr>
        <p:spPr>
          <a:xfrm>
            <a:off x="0" y="656310"/>
            <a:ext cx="9905999" cy="6039458"/>
          </a:xfrm>
        </p:spPr>
        <p:txBody>
          <a:bodyPr/>
          <a:lstStyle/>
          <a:p>
            <a:r>
              <a:rPr lang="en-GB" sz="2000" dirty="0"/>
              <a:t>For the consumers, the Risk Premium R</a:t>
            </a:r>
            <a:r>
              <a:rPr lang="en-GB" sz="2000" baseline="-25000" dirty="0"/>
              <a:t>C</a:t>
            </a:r>
            <a:r>
              <a:rPr lang="en-GB" sz="2000" dirty="0"/>
              <a:t> is the difference between the financial contracts’ hedging prices and the spot prices.</a:t>
            </a:r>
          </a:p>
          <a:p>
            <a:r>
              <a:rPr lang="en-GB" sz="2000" dirty="0"/>
              <a:t>For the producers, the Risk Premium R</a:t>
            </a:r>
            <a:r>
              <a:rPr lang="en-GB" sz="2000" baseline="-25000" dirty="0"/>
              <a:t>P</a:t>
            </a:r>
            <a:r>
              <a:rPr lang="en-GB" sz="2000" dirty="0"/>
              <a:t> has the opposite sign.</a:t>
            </a:r>
          </a:p>
          <a:p>
            <a:r>
              <a:rPr lang="en-GB" sz="2000" dirty="0"/>
              <a:t>For a balanced hedging system, the two Risk Premiums are equal:</a:t>
            </a:r>
          </a:p>
          <a:p>
            <a:pPr lvl="1"/>
            <a:r>
              <a:rPr lang="en-GB" sz="2000" dirty="0"/>
              <a:t>R</a:t>
            </a:r>
            <a:r>
              <a:rPr lang="en-GB" sz="2000" baseline="-25000" dirty="0"/>
              <a:t>C</a:t>
            </a:r>
            <a:r>
              <a:rPr lang="en-GB" sz="2000" dirty="0"/>
              <a:t>  =  R</a:t>
            </a:r>
            <a:r>
              <a:rPr lang="en-GB" sz="2000" baseline="-25000" dirty="0"/>
              <a:t>P</a:t>
            </a:r>
            <a:r>
              <a:rPr lang="en-GB" sz="2000" dirty="0"/>
              <a:t>  =  0.</a:t>
            </a:r>
          </a:p>
          <a:p>
            <a:r>
              <a:rPr lang="en-GB" sz="2000" dirty="0"/>
              <a:t>In this presentation, R</a:t>
            </a:r>
            <a:r>
              <a:rPr lang="en-GB" sz="2000" baseline="-25000" dirty="0"/>
              <a:t>C</a:t>
            </a:r>
            <a:r>
              <a:rPr lang="en-GB" sz="2000" dirty="0"/>
              <a:t> is calculated by using the Hedging Price defined previously:</a:t>
            </a:r>
          </a:p>
          <a:p>
            <a:pPr lvl="1"/>
            <a:r>
              <a:rPr lang="en-GB" sz="2000" dirty="0"/>
              <a:t>R</a:t>
            </a:r>
            <a:r>
              <a:rPr lang="en-GB" sz="2000" baseline="-25000" dirty="0"/>
              <a:t>C</a:t>
            </a:r>
            <a:r>
              <a:rPr lang="en-GB" sz="2000" dirty="0"/>
              <a:t>  =  (Hedging Price) – (spot price).</a:t>
            </a:r>
          </a:p>
          <a:p>
            <a:pPr lvl="2"/>
            <a:r>
              <a:rPr lang="en-GB" sz="1800" i="1" dirty="0"/>
              <a:t>You get R</a:t>
            </a:r>
            <a:r>
              <a:rPr lang="en-GB" sz="1800" i="1" baseline="-25000" dirty="0"/>
              <a:t>P</a:t>
            </a:r>
            <a:r>
              <a:rPr lang="en-GB" sz="1800" i="1" dirty="0"/>
              <a:t> by just reversing the sign:</a:t>
            </a:r>
          </a:p>
          <a:p>
            <a:pPr marL="914400" lvl="2" indent="0">
              <a:buNone/>
              <a:tabLst>
                <a:tab pos="1169988" algn="l"/>
              </a:tabLst>
            </a:pPr>
            <a:r>
              <a:rPr lang="en-GB" sz="1800" i="1" dirty="0"/>
              <a:t>	R</a:t>
            </a:r>
            <a:r>
              <a:rPr lang="en-GB" sz="1800" i="1" baseline="-25000" dirty="0"/>
              <a:t>P</a:t>
            </a:r>
            <a:r>
              <a:rPr lang="en-GB" sz="1800" i="1" dirty="0"/>
              <a:t>  =  (spot price) – (Hedging Price).</a:t>
            </a:r>
          </a:p>
          <a:p>
            <a:r>
              <a:rPr lang="en-GB" sz="2000" dirty="0"/>
              <a:t>For the Nordic financial contracts, the Risk Premium can be calculated as the sum of the Risk Premium R</a:t>
            </a:r>
            <a:r>
              <a:rPr lang="en-GB" sz="2000" baseline="-25000" dirty="0"/>
              <a:t>SYS</a:t>
            </a:r>
            <a:r>
              <a:rPr lang="en-GB" sz="2000" dirty="0"/>
              <a:t> from the System Price contracts and the Risk Premium R</a:t>
            </a:r>
            <a:r>
              <a:rPr lang="en-GB" sz="2000" baseline="-25000" dirty="0"/>
              <a:t>EPAD</a:t>
            </a:r>
            <a:r>
              <a:rPr lang="en-GB" sz="2000" dirty="0"/>
              <a:t> from the EPAD contracts:</a:t>
            </a:r>
          </a:p>
          <a:p>
            <a:pPr lvl="1"/>
            <a:r>
              <a:rPr lang="en-GB" sz="2000" dirty="0"/>
              <a:t>R</a:t>
            </a:r>
            <a:r>
              <a:rPr lang="en-GB" sz="2000" baseline="-25000" dirty="0"/>
              <a:t>C</a:t>
            </a:r>
            <a:r>
              <a:rPr lang="en-GB" sz="2000" dirty="0"/>
              <a:t>  =  R</a:t>
            </a:r>
            <a:r>
              <a:rPr lang="en-GB" sz="2000" baseline="-25000" dirty="0"/>
              <a:t>C,SYS</a:t>
            </a:r>
            <a:r>
              <a:rPr lang="en-GB" sz="2000" dirty="0"/>
              <a:t> + R</a:t>
            </a:r>
            <a:r>
              <a:rPr lang="en-GB" sz="2000" baseline="-25000" dirty="0"/>
              <a:t>C,EPAD</a:t>
            </a:r>
          </a:p>
        </p:txBody>
      </p:sp>
    </p:spTree>
    <p:extLst>
      <p:ext uri="{BB962C8B-B14F-4D97-AF65-F5344CB8AC3E}">
        <p14:creationId xmlns:p14="http://schemas.microsoft.com/office/powerpoint/2010/main" val="4191608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91A84-7F91-466C-9F44-F7F99B99B349}"/>
              </a:ext>
            </a:extLst>
          </p:cNvPr>
          <p:cNvSpPr>
            <a:spLocks noGrp="1"/>
          </p:cNvSpPr>
          <p:nvPr>
            <p:ph type="title"/>
          </p:nvPr>
        </p:nvSpPr>
        <p:spPr>
          <a:xfrm>
            <a:off x="204378" y="0"/>
            <a:ext cx="7280476" cy="658761"/>
          </a:xfrm>
        </p:spPr>
        <p:txBody>
          <a:bodyPr/>
          <a:lstStyle/>
          <a:p>
            <a:pPr algn="l"/>
            <a:r>
              <a:rPr lang="en-GB" sz="2400" dirty="0"/>
              <a:t>Consumers’ Risk Premiums in EUR/MWh</a:t>
            </a:r>
          </a:p>
        </p:txBody>
      </p:sp>
      <p:sp>
        <p:nvSpPr>
          <p:cNvPr id="5" name="Pladsholder til slidenummer 4">
            <a:extLst>
              <a:ext uri="{FF2B5EF4-FFF2-40B4-BE49-F238E27FC236}">
                <a16:creationId xmlns:a16="http://schemas.microsoft.com/office/drawing/2014/main" id="{432872D8-CCB7-45E9-9EFE-D9B9774EB0B3}"/>
              </a:ext>
            </a:extLst>
          </p:cNvPr>
          <p:cNvSpPr>
            <a:spLocks noGrp="1"/>
          </p:cNvSpPr>
          <p:nvPr>
            <p:ph type="sldNum" sz="quarter" idx="12"/>
          </p:nvPr>
        </p:nvSpPr>
        <p:spPr/>
        <p:txBody>
          <a:bodyPr/>
          <a:lstStyle/>
          <a:p>
            <a:pPr>
              <a:defRPr/>
            </a:pPr>
            <a:fld id="{FFB7089D-E423-4796-9152-6920A30E8A1C}" type="slidenum">
              <a:rPr lang="en-GB" smtClean="0"/>
              <a:pPr>
                <a:defRPr/>
              </a:pPr>
              <a:t>14</a:t>
            </a:fld>
            <a:endParaRPr lang="en-GB" dirty="0"/>
          </a:p>
        </p:txBody>
      </p:sp>
      <p:graphicFrame>
        <p:nvGraphicFramePr>
          <p:cNvPr id="6" name="Tabel 5">
            <a:extLst>
              <a:ext uri="{FF2B5EF4-FFF2-40B4-BE49-F238E27FC236}">
                <a16:creationId xmlns:a16="http://schemas.microsoft.com/office/drawing/2014/main" id="{3C3ACA9C-2C8B-411A-BF17-2F904C42EBC7}"/>
              </a:ext>
            </a:extLst>
          </p:cNvPr>
          <p:cNvGraphicFramePr>
            <a:graphicFrameLocks noGrp="1"/>
          </p:cNvGraphicFramePr>
          <p:nvPr>
            <p:extLst>
              <p:ext uri="{D42A27DB-BD31-4B8C-83A1-F6EECF244321}">
                <p14:modId xmlns:p14="http://schemas.microsoft.com/office/powerpoint/2010/main" val="1951134948"/>
              </p:ext>
            </p:extLst>
          </p:nvPr>
        </p:nvGraphicFramePr>
        <p:xfrm>
          <a:off x="452284" y="770277"/>
          <a:ext cx="8976852" cy="1633808"/>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873563041"/>
                    </a:ext>
                  </a:extLst>
                </a:gridCol>
                <a:gridCol w="2244213">
                  <a:extLst>
                    <a:ext uri="{9D8B030D-6E8A-4147-A177-3AD203B41FA5}">
                      <a16:colId xmlns:a16="http://schemas.microsoft.com/office/drawing/2014/main" val="3473057901"/>
                    </a:ext>
                  </a:extLst>
                </a:gridCol>
                <a:gridCol w="2244213">
                  <a:extLst>
                    <a:ext uri="{9D8B030D-6E8A-4147-A177-3AD203B41FA5}">
                      <a16:colId xmlns:a16="http://schemas.microsoft.com/office/drawing/2014/main" val="2631904151"/>
                    </a:ext>
                  </a:extLst>
                </a:gridCol>
              </a:tblGrid>
              <a:tr h="1633808">
                <a:tc>
                  <a:txBody>
                    <a:bodyPr/>
                    <a:lstStyle/>
                    <a:p>
                      <a:pPr algn="ctr">
                        <a:spcBef>
                          <a:spcPts val="600"/>
                        </a:spcBef>
                        <a:spcAft>
                          <a:spcPts val="600"/>
                        </a:spcAft>
                      </a:pPr>
                      <a:endParaRPr lang="da-DK"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8000"/>
                          </a:solidFill>
                        </a:rPr>
                        <a:t>R</a:t>
                      </a:r>
                      <a:r>
                        <a:rPr lang="da-DK" sz="2000" b="1" baseline="-25000" dirty="0">
                          <a:solidFill>
                            <a:srgbClr val="008000"/>
                          </a:solidFill>
                        </a:rPr>
                        <a:t>C,EPAD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00FF"/>
                          </a:solidFill>
                        </a:rPr>
                        <a:t>R</a:t>
                      </a:r>
                      <a:r>
                        <a:rPr lang="da-DK" sz="2000" b="1" baseline="-25000" dirty="0">
                          <a:solidFill>
                            <a:srgbClr val="0000FF"/>
                          </a:solidFill>
                        </a:rPr>
                        <a:t>C,SYS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GB" sz="1600" b="0" kern="1200" dirty="0">
                          <a:solidFill>
                            <a:schemeClr val="dk1"/>
                          </a:solidFill>
                          <a:effectLst/>
                          <a:latin typeface="+mn-lt"/>
                          <a:ea typeface="+mn-ea"/>
                          <a:cs typeface="+mn-cs"/>
                        </a:rPr>
                        <a:t>Risk Premium R</a:t>
                      </a:r>
                      <a:r>
                        <a:rPr lang="en-GB" sz="1600" b="0" kern="1200" baseline="-25000" dirty="0">
                          <a:solidFill>
                            <a:schemeClr val="dk1"/>
                          </a:solidFill>
                          <a:effectLst/>
                          <a:latin typeface="+mn-lt"/>
                          <a:ea typeface="+mn-ea"/>
                          <a:cs typeface="+mn-cs"/>
                        </a:rPr>
                        <a:t>C</a:t>
                      </a:r>
                      <a:r>
                        <a:rPr lang="en-GB" sz="1600" b="0" kern="1200" dirty="0">
                          <a:solidFill>
                            <a:schemeClr val="dk1"/>
                          </a:solidFill>
                          <a:effectLst/>
                          <a:latin typeface="+mn-lt"/>
                          <a:ea typeface="+mn-ea"/>
                          <a:cs typeface="+mn-cs"/>
                        </a:rPr>
                        <a:t> = </a:t>
                      </a:r>
                    </a:p>
                    <a:p>
                      <a:pPr algn="ctr">
                        <a:spcBef>
                          <a:spcPts val="600"/>
                        </a:spcBef>
                        <a:spcAft>
                          <a:spcPts val="600"/>
                        </a:spcAft>
                      </a:pPr>
                      <a:r>
                        <a:rPr lang="en-GB" sz="1600" b="0" kern="1200" dirty="0">
                          <a:solidFill>
                            <a:schemeClr val="dk1"/>
                          </a:solidFill>
                          <a:effectLst/>
                          <a:latin typeface="+mn-lt"/>
                          <a:ea typeface="+mn-ea"/>
                          <a:cs typeface="+mn-cs"/>
                        </a:rPr>
                        <a:t>(Hedging Price)</a:t>
                      </a:r>
                    </a:p>
                    <a:p>
                      <a:pPr algn="ctr">
                        <a:spcBef>
                          <a:spcPts val="600"/>
                        </a:spcBef>
                        <a:spcAft>
                          <a:spcPts val="600"/>
                        </a:spcAft>
                      </a:pPr>
                      <a:r>
                        <a:rPr lang="en-GB" sz="1600" b="0" kern="1200" dirty="0">
                          <a:solidFill>
                            <a:schemeClr val="dk1"/>
                          </a:solidFill>
                          <a:effectLst/>
                          <a:latin typeface="+mn-lt"/>
                          <a:ea typeface="+mn-ea"/>
                          <a:cs typeface="+mn-cs"/>
                        </a:rPr>
                        <a:t>– (spot price)</a:t>
                      </a:r>
                      <a:endParaRPr lang="da-DK" sz="1600" b="0" kern="1200" dirty="0">
                        <a:solidFill>
                          <a:schemeClr val="dk1"/>
                        </a:solidFill>
                        <a:effectLst/>
                        <a:latin typeface="+mn-lt"/>
                        <a:ea typeface="+mn-ea"/>
                        <a:cs typeface="+mn-cs"/>
                      </a:endParaRPr>
                    </a:p>
                    <a:p>
                      <a:pPr algn="ctr">
                        <a:spcBef>
                          <a:spcPts val="600"/>
                        </a:spcBef>
                        <a:spcAft>
                          <a:spcPts val="600"/>
                        </a:spcAft>
                      </a:pPr>
                      <a:r>
                        <a:rPr lang="en-GB" sz="1600" b="0" kern="1200" dirty="0">
                          <a:solidFill>
                            <a:schemeClr val="dk1"/>
                          </a:solidFill>
                          <a:effectLst/>
                          <a:latin typeface="+mn-lt"/>
                          <a:ea typeface="+mn-ea"/>
                          <a:cs typeface="+mn-cs"/>
                        </a:rPr>
                        <a:t>=  R</a:t>
                      </a:r>
                      <a:r>
                        <a:rPr lang="en-GB" sz="1600" b="0" kern="1200" baseline="-25000" dirty="0">
                          <a:solidFill>
                            <a:schemeClr val="dk1"/>
                          </a:solidFill>
                          <a:effectLst/>
                          <a:latin typeface="+mn-lt"/>
                          <a:ea typeface="+mn-ea"/>
                          <a:cs typeface="+mn-cs"/>
                        </a:rPr>
                        <a:t>C,EPAD</a:t>
                      </a:r>
                      <a:r>
                        <a:rPr lang="en-GB" sz="1600" b="0" kern="1200" baseline="0" dirty="0">
                          <a:solidFill>
                            <a:schemeClr val="dk1"/>
                          </a:solidFill>
                          <a:effectLst/>
                          <a:latin typeface="+mn-lt"/>
                          <a:ea typeface="+mn-ea"/>
                          <a:cs typeface="+mn-cs"/>
                        </a:rPr>
                        <a:t> + </a:t>
                      </a:r>
                      <a:r>
                        <a:rPr lang="en-GB" sz="1600" b="0" kern="1200" dirty="0">
                          <a:solidFill>
                            <a:schemeClr val="dk1"/>
                          </a:solidFill>
                          <a:effectLst/>
                          <a:latin typeface="+mn-lt"/>
                          <a:ea typeface="+mn-ea"/>
                          <a:cs typeface="+mn-cs"/>
                        </a:rPr>
                        <a:t>R</a:t>
                      </a:r>
                      <a:r>
                        <a:rPr lang="en-GB" sz="1600" b="0" kern="1200" baseline="-25000" dirty="0">
                          <a:solidFill>
                            <a:schemeClr val="dk1"/>
                          </a:solidFill>
                          <a:effectLst/>
                          <a:latin typeface="+mn-lt"/>
                          <a:ea typeface="+mn-ea"/>
                          <a:cs typeface="+mn-cs"/>
                        </a:rPr>
                        <a:t>C,SYS</a:t>
                      </a:r>
                      <a:endParaRPr lang="da-DK"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388271"/>
                  </a:ext>
                </a:extLst>
              </a:tr>
            </a:tbl>
          </a:graphicData>
        </a:graphic>
      </p:graphicFrame>
      <p:graphicFrame>
        <p:nvGraphicFramePr>
          <p:cNvPr id="13" name="Tabel 12">
            <a:extLst>
              <a:ext uri="{FF2B5EF4-FFF2-40B4-BE49-F238E27FC236}">
                <a16:creationId xmlns:a16="http://schemas.microsoft.com/office/drawing/2014/main" id="{71893DF3-03D9-45A0-8B12-0A77934A30A6}"/>
              </a:ext>
            </a:extLst>
          </p:cNvPr>
          <p:cNvGraphicFramePr>
            <a:graphicFrameLocks noGrp="1"/>
          </p:cNvGraphicFramePr>
          <p:nvPr>
            <p:extLst>
              <p:ext uri="{D42A27DB-BD31-4B8C-83A1-F6EECF244321}">
                <p14:modId xmlns:p14="http://schemas.microsoft.com/office/powerpoint/2010/main" val="2964973628"/>
              </p:ext>
            </p:extLst>
          </p:nvPr>
        </p:nvGraphicFramePr>
        <p:xfrm>
          <a:off x="452284" y="2403207"/>
          <a:ext cx="8976852"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873563041"/>
                    </a:ext>
                  </a:extLst>
                </a:gridCol>
                <a:gridCol w="2244213">
                  <a:extLst>
                    <a:ext uri="{9D8B030D-6E8A-4147-A177-3AD203B41FA5}">
                      <a16:colId xmlns:a16="http://schemas.microsoft.com/office/drawing/2014/main" val="347305790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DK1</a:t>
                      </a:r>
                    </a:p>
                    <a:p>
                      <a:pPr algn="ctr">
                        <a:spcBef>
                          <a:spcPts val="600"/>
                        </a:spcBef>
                        <a:spcAft>
                          <a:spcPts val="600"/>
                        </a:spcAft>
                      </a:pPr>
                      <a:r>
                        <a:rPr lang="en-GB" sz="1200" b="0" noProof="0" dirty="0">
                          <a:solidFill>
                            <a:schemeClr val="tx1"/>
                          </a:solidFill>
                        </a:rPr>
                        <a:t>Averages for the years 2006-2017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8000"/>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00FF"/>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975922"/>
                  </a:ext>
                </a:extLst>
              </a:tr>
            </a:tbl>
          </a:graphicData>
        </a:graphic>
      </p:graphicFrame>
      <p:graphicFrame>
        <p:nvGraphicFramePr>
          <p:cNvPr id="14" name="Tabel 13">
            <a:extLst>
              <a:ext uri="{FF2B5EF4-FFF2-40B4-BE49-F238E27FC236}">
                <a16:creationId xmlns:a16="http://schemas.microsoft.com/office/drawing/2014/main" id="{748E36E7-C539-421A-AB2D-D7CDCCD28D48}"/>
              </a:ext>
            </a:extLst>
          </p:cNvPr>
          <p:cNvGraphicFramePr>
            <a:graphicFrameLocks noGrp="1"/>
          </p:cNvGraphicFramePr>
          <p:nvPr>
            <p:extLst>
              <p:ext uri="{D42A27DB-BD31-4B8C-83A1-F6EECF244321}">
                <p14:modId xmlns:p14="http://schemas.microsoft.com/office/powerpoint/2010/main" val="1741243485"/>
              </p:ext>
            </p:extLst>
          </p:nvPr>
        </p:nvGraphicFramePr>
        <p:xfrm>
          <a:off x="452284" y="3314804"/>
          <a:ext cx="8976852"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873563041"/>
                    </a:ext>
                  </a:extLst>
                </a:gridCol>
                <a:gridCol w="2244213">
                  <a:extLst>
                    <a:ext uri="{9D8B030D-6E8A-4147-A177-3AD203B41FA5}">
                      <a16:colId xmlns:a16="http://schemas.microsoft.com/office/drawing/2014/main" val="347305790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DK2</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b="0" noProof="0" dirty="0">
                          <a:solidFill>
                            <a:schemeClr val="tx1"/>
                          </a:solidFill>
                        </a:rPr>
                        <a:t>Averages for the years 2006-2017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8000"/>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00FF"/>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489840"/>
                  </a:ext>
                </a:extLst>
              </a:tr>
            </a:tbl>
          </a:graphicData>
        </a:graphic>
      </p:graphicFrame>
      <p:graphicFrame>
        <p:nvGraphicFramePr>
          <p:cNvPr id="15" name="Tabel 14">
            <a:extLst>
              <a:ext uri="{FF2B5EF4-FFF2-40B4-BE49-F238E27FC236}">
                <a16:creationId xmlns:a16="http://schemas.microsoft.com/office/drawing/2014/main" id="{4192CD45-CB7F-4E02-A2DD-82373148C3A8}"/>
              </a:ext>
            </a:extLst>
          </p:cNvPr>
          <p:cNvGraphicFramePr>
            <a:graphicFrameLocks noGrp="1"/>
          </p:cNvGraphicFramePr>
          <p:nvPr>
            <p:extLst>
              <p:ext uri="{D42A27DB-BD31-4B8C-83A1-F6EECF244321}">
                <p14:modId xmlns:p14="http://schemas.microsoft.com/office/powerpoint/2010/main" val="302548168"/>
              </p:ext>
            </p:extLst>
          </p:nvPr>
        </p:nvGraphicFramePr>
        <p:xfrm>
          <a:off x="452284" y="4228487"/>
          <a:ext cx="8976852"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873563041"/>
                    </a:ext>
                  </a:extLst>
                </a:gridCol>
                <a:gridCol w="2244213">
                  <a:extLst>
                    <a:ext uri="{9D8B030D-6E8A-4147-A177-3AD203B41FA5}">
                      <a16:colId xmlns:a16="http://schemas.microsoft.com/office/drawing/2014/main" val="347305790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SE4</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b="0" noProof="0" dirty="0">
                          <a:solidFill>
                            <a:schemeClr val="tx1"/>
                          </a:solidFill>
                        </a:rPr>
                        <a:t>Averages for the years 2012-2017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8000"/>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solidFill>
                            <a:srgbClr val="0000FF"/>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147144"/>
                  </a:ext>
                </a:extLst>
              </a:tr>
            </a:tbl>
          </a:graphicData>
        </a:graphic>
      </p:graphicFrame>
      <p:sp>
        <p:nvSpPr>
          <p:cNvPr id="7" name="Tekstfelt 6">
            <a:extLst>
              <a:ext uri="{FF2B5EF4-FFF2-40B4-BE49-F238E27FC236}">
                <a16:creationId xmlns:a16="http://schemas.microsoft.com/office/drawing/2014/main" id="{F05FEFE5-111B-4D03-BFEF-790457C0FC0D}"/>
              </a:ext>
            </a:extLst>
          </p:cNvPr>
          <p:cNvSpPr txBox="1"/>
          <p:nvPr/>
        </p:nvSpPr>
        <p:spPr>
          <a:xfrm>
            <a:off x="1694003" y="6180879"/>
            <a:ext cx="5963491" cy="307777"/>
          </a:xfrm>
          <a:prstGeom prst="rect">
            <a:avLst/>
          </a:prstGeom>
          <a:noFill/>
        </p:spPr>
        <p:txBody>
          <a:bodyPr wrap="none" rtlCol="0">
            <a:spAutoFit/>
          </a:bodyPr>
          <a:lstStyle/>
          <a:p>
            <a:pPr algn="ctr"/>
            <a:r>
              <a:rPr lang="en-GB" sz="1400" dirty="0">
                <a:solidFill>
                  <a:schemeClr val="tx1"/>
                </a:solidFill>
              </a:rPr>
              <a:t>For DK2, rounding errors cause the apparent discrepancy</a:t>
            </a:r>
          </a:p>
        </p:txBody>
      </p:sp>
      <p:sp>
        <p:nvSpPr>
          <p:cNvPr id="8" name="Pladsholder til dato 7">
            <a:extLst>
              <a:ext uri="{FF2B5EF4-FFF2-40B4-BE49-F238E27FC236}">
                <a16:creationId xmlns:a16="http://schemas.microsoft.com/office/drawing/2014/main" id="{97F3D372-2BF8-4B71-A5CB-AA55BA296E99}"/>
              </a:ext>
            </a:extLst>
          </p:cNvPr>
          <p:cNvSpPr>
            <a:spLocks noGrp="1"/>
          </p:cNvSpPr>
          <p:nvPr>
            <p:ph type="dt" sz="half" idx="10"/>
          </p:nvPr>
        </p:nvSpPr>
        <p:spPr/>
        <p:txBody>
          <a:bodyPr/>
          <a:lstStyle/>
          <a:p>
            <a:pPr>
              <a:defRPr/>
            </a:pPr>
            <a:r>
              <a:rPr lang="en-US" noProof="0"/>
              <a:t>17 Feb. 2024</a:t>
            </a:r>
            <a:endParaRPr lang="en-GB" noProof="0" dirty="0"/>
          </a:p>
        </p:txBody>
      </p:sp>
      <p:sp>
        <p:nvSpPr>
          <p:cNvPr id="16" name="Rektangel 15">
            <a:extLst>
              <a:ext uri="{FF2B5EF4-FFF2-40B4-BE49-F238E27FC236}">
                <a16:creationId xmlns:a16="http://schemas.microsoft.com/office/drawing/2014/main" id="{1D5A24AF-327A-4325-8A2C-593AF5647591}"/>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2" name="Tekstfelt 11">
            <a:extLst>
              <a:ext uri="{FF2B5EF4-FFF2-40B4-BE49-F238E27FC236}">
                <a16:creationId xmlns:a16="http://schemas.microsoft.com/office/drawing/2014/main" id="{8291E25A-4A57-46F3-AE96-EB48AC3610EA}"/>
              </a:ext>
            </a:extLst>
          </p:cNvPr>
          <p:cNvSpPr txBox="1"/>
          <p:nvPr/>
        </p:nvSpPr>
        <p:spPr>
          <a:xfrm>
            <a:off x="175044" y="6638449"/>
            <a:ext cx="3092514" cy="215444"/>
          </a:xfrm>
          <a:prstGeom prst="rect">
            <a:avLst/>
          </a:prstGeom>
          <a:noFill/>
        </p:spPr>
        <p:txBody>
          <a:bodyPr wrap="none" rtlCol="0">
            <a:spAutoFit/>
          </a:bodyPr>
          <a:lstStyle/>
          <a:p>
            <a:pPr algn="ctr"/>
            <a:r>
              <a:rPr lang="en-GB" sz="800" i="1" dirty="0">
                <a:solidFill>
                  <a:schemeClr val="tx1"/>
                </a:solidFill>
              </a:rPr>
              <a:t>Sources: Syspower, EEX, EPEX Spot and Nord Pool</a:t>
            </a:r>
          </a:p>
        </p:txBody>
      </p:sp>
    </p:spTree>
    <p:extLst>
      <p:ext uri="{BB962C8B-B14F-4D97-AF65-F5344CB8AC3E}">
        <p14:creationId xmlns:p14="http://schemas.microsoft.com/office/powerpoint/2010/main" val="4091537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91A84-7F91-466C-9F44-F7F99B99B349}"/>
              </a:ext>
            </a:extLst>
          </p:cNvPr>
          <p:cNvSpPr>
            <a:spLocks noGrp="1"/>
          </p:cNvSpPr>
          <p:nvPr>
            <p:ph type="title"/>
          </p:nvPr>
        </p:nvSpPr>
        <p:spPr>
          <a:xfrm>
            <a:off x="18826" y="212431"/>
            <a:ext cx="8321612" cy="658761"/>
          </a:xfrm>
        </p:spPr>
        <p:txBody>
          <a:bodyPr/>
          <a:lstStyle/>
          <a:p>
            <a:pPr algn="l"/>
            <a:r>
              <a:rPr lang="en-GB" sz="2400" dirty="0"/>
              <a:t>Consumers’ Risk Premiums in Danish øre/kWh</a:t>
            </a:r>
          </a:p>
        </p:txBody>
      </p:sp>
      <p:sp>
        <p:nvSpPr>
          <p:cNvPr id="5" name="Pladsholder til slidenummer 4">
            <a:extLst>
              <a:ext uri="{FF2B5EF4-FFF2-40B4-BE49-F238E27FC236}">
                <a16:creationId xmlns:a16="http://schemas.microsoft.com/office/drawing/2014/main" id="{432872D8-CCB7-45E9-9EFE-D9B9774EB0B3}"/>
              </a:ext>
            </a:extLst>
          </p:cNvPr>
          <p:cNvSpPr>
            <a:spLocks noGrp="1"/>
          </p:cNvSpPr>
          <p:nvPr>
            <p:ph type="sldNum" sz="quarter" idx="12"/>
          </p:nvPr>
        </p:nvSpPr>
        <p:spPr/>
        <p:txBody>
          <a:bodyPr/>
          <a:lstStyle/>
          <a:p>
            <a:pPr>
              <a:defRPr/>
            </a:pPr>
            <a:fld id="{FFB7089D-E423-4796-9152-6920A30E8A1C}" type="slidenum">
              <a:rPr lang="en-GB" smtClean="0"/>
              <a:pPr>
                <a:defRPr/>
              </a:pPr>
              <a:t>15</a:t>
            </a:fld>
            <a:endParaRPr lang="en-GB" dirty="0"/>
          </a:p>
        </p:txBody>
      </p:sp>
      <p:graphicFrame>
        <p:nvGraphicFramePr>
          <p:cNvPr id="6" name="Tabel 5">
            <a:extLst>
              <a:ext uri="{FF2B5EF4-FFF2-40B4-BE49-F238E27FC236}">
                <a16:creationId xmlns:a16="http://schemas.microsoft.com/office/drawing/2014/main" id="{3C3ACA9C-2C8B-411A-BF17-2F904C42EBC7}"/>
              </a:ext>
            </a:extLst>
          </p:cNvPr>
          <p:cNvGraphicFramePr>
            <a:graphicFrameLocks noGrp="1"/>
          </p:cNvGraphicFramePr>
          <p:nvPr>
            <p:extLst>
              <p:ext uri="{D42A27DB-BD31-4B8C-83A1-F6EECF244321}">
                <p14:modId xmlns:p14="http://schemas.microsoft.com/office/powerpoint/2010/main" val="2455845134"/>
              </p:ext>
            </p:extLst>
          </p:nvPr>
        </p:nvGraphicFramePr>
        <p:xfrm>
          <a:off x="2987139" y="932324"/>
          <a:ext cx="4488426" cy="1633808"/>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2631904151"/>
                    </a:ext>
                  </a:extLst>
                </a:gridCol>
              </a:tblGrid>
              <a:tr h="1633808">
                <a:tc>
                  <a:txBody>
                    <a:bodyPr/>
                    <a:lstStyle/>
                    <a:p>
                      <a:pPr algn="ctr">
                        <a:spcBef>
                          <a:spcPts val="600"/>
                        </a:spcBef>
                        <a:spcAft>
                          <a:spcPts val="600"/>
                        </a:spcAft>
                      </a:pPr>
                      <a:endParaRPr lang="da-DK"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GB" sz="1600" b="0" kern="1200" dirty="0">
                          <a:solidFill>
                            <a:schemeClr val="dk1"/>
                          </a:solidFill>
                          <a:effectLst/>
                          <a:latin typeface="+mn-lt"/>
                          <a:ea typeface="+mn-ea"/>
                          <a:cs typeface="+mn-cs"/>
                        </a:rPr>
                        <a:t>Risk Premium R</a:t>
                      </a:r>
                      <a:r>
                        <a:rPr lang="en-GB" sz="1600" b="0" kern="1200" baseline="-25000" dirty="0">
                          <a:solidFill>
                            <a:schemeClr val="dk1"/>
                          </a:solidFill>
                          <a:effectLst/>
                          <a:latin typeface="+mn-lt"/>
                          <a:ea typeface="+mn-ea"/>
                          <a:cs typeface="+mn-cs"/>
                        </a:rPr>
                        <a:t>C</a:t>
                      </a:r>
                      <a:r>
                        <a:rPr lang="en-GB" sz="1600" b="0" kern="1200" dirty="0">
                          <a:solidFill>
                            <a:schemeClr val="dk1"/>
                          </a:solidFill>
                          <a:effectLst/>
                          <a:latin typeface="+mn-lt"/>
                          <a:ea typeface="+mn-ea"/>
                          <a:cs typeface="+mn-cs"/>
                        </a:rPr>
                        <a:t> = </a:t>
                      </a:r>
                    </a:p>
                    <a:p>
                      <a:pPr algn="ctr">
                        <a:spcBef>
                          <a:spcPts val="600"/>
                        </a:spcBef>
                        <a:spcAft>
                          <a:spcPts val="600"/>
                        </a:spcAft>
                      </a:pPr>
                      <a:r>
                        <a:rPr lang="en-GB" sz="1600" b="0" kern="1200" dirty="0">
                          <a:solidFill>
                            <a:schemeClr val="dk1"/>
                          </a:solidFill>
                          <a:effectLst/>
                          <a:latin typeface="+mn-lt"/>
                          <a:ea typeface="+mn-ea"/>
                          <a:cs typeface="+mn-cs"/>
                        </a:rPr>
                        <a:t>(Hedging Price)</a:t>
                      </a:r>
                    </a:p>
                    <a:p>
                      <a:pPr algn="ctr">
                        <a:spcBef>
                          <a:spcPts val="600"/>
                        </a:spcBef>
                        <a:spcAft>
                          <a:spcPts val="600"/>
                        </a:spcAft>
                      </a:pPr>
                      <a:r>
                        <a:rPr lang="en-GB" sz="1600" b="0" kern="1200" dirty="0">
                          <a:solidFill>
                            <a:schemeClr val="dk1"/>
                          </a:solidFill>
                          <a:effectLst/>
                          <a:latin typeface="+mn-lt"/>
                          <a:ea typeface="+mn-ea"/>
                          <a:cs typeface="+mn-cs"/>
                        </a:rPr>
                        <a:t>– (spot price)</a:t>
                      </a:r>
                      <a:endParaRPr lang="da-DK" sz="1600" b="0" kern="1200" dirty="0">
                        <a:solidFill>
                          <a:schemeClr val="dk1"/>
                        </a:solidFill>
                        <a:effectLst/>
                        <a:latin typeface="+mn-lt"/>
                        <a:ea typeface="+mn-ea"/>
                        <a:cs typeface="+mn-cs"/>
                      </a:endParaRPr>
                    </a:p>
                    <a:p>
                      <a:pPr algn="ctr">
                        <a:spcBef>
                          <a:spcPts val="600"/>
                        </a:spcBef>
                        <a:spcAft>
                          <a:spcPts val="600"/>
                        </a:spcAft>
                      </a:pPr>
                      <a:r>
                        <a:rPr lang="en-GB" sz="1600" b="0" kern="1200" dirty="0">
                          <a:solidFill>
                            <a:schemeClr val="dk1"/>
                          </a:solidFill>
                          <a:effectLst/>
                          <a:latin typeface="+mn-lt"/>
                          <a:ea typeface="+mn-ea"/>
                          <a:cs typeface="+mn-cs"/>
                        </a:rPr>
                        <a:t>=  R</a:t>
                      </a:r>
                      <a:r>
                        <a:rPr lang="en-GB" sz="1600" b="0" kern="1200" baseline="-25000" dirty="0">
                          <a:solidFill>
                            <a:schemeClr val="dk1"/>
                          </a:solidFill>
                          <a:effectLst/>
                          <a:latin typeface="+mn-lt"/>
                          <a:ea typeface="+mn-ea"/>
                          <a:cs typeface="+mn-cs"/>
                        </a:rPr>
                        <a:t>C,EPAD</a:t>
                      </a:r>
                      <a:r>
                        <a:rPr lang="en-GB" sz="1600" b="0" kern="1200" baseline="0" dirty="0">
                          <a:solidFill>
                            <a:schemeClr val="dk1"/>
                          </a:solidFill>
                          <a:effectLst/>
                          <a:latin typeface="+mn-lt"/>
                          <a:ea typeface="+mn-ea"/>
                          <a:cs typeface="+mn-cs"/>
                        </a:rPr>
                        <a:t> + </a:t>
                      </a:r>
                      <a:r>
                        <a:rPr lang="en-GB" sz="1600" b="0" kern="1200" dirty="0">
                          <a:solidFill>
                            <a:schemeClr val="dk1"/>
                          </a:solidFill>
                          <a:effectLst/>
                          <a:latin typeface="+mn-lt"/>
                          <a:ea typeface="+mn-ea"/>
                          <a:cs typeface="+mn-cs"/>
                        </a:rPr>
                        <a:t>R</a:t>
                      </a:r>
                      <a:r>
                        <a:rPr lang="en-GB" sz="1600" b="0" kern="1200" baseline="-25000" dirty="0">
                          <a:solidFill>
                            <a:schemeClr val="dk1"/>
                          </a:solidFill>
                          <a:effectLst/>
                          <a:latin typeface="+mn-lt"/>
                          <a:ea typeface="+mn-ea"/>
                          <a:cs typeface="+mn-cs"/>
                        </a:rPr>
                        <a:t>C,SYS</a:t>
                      </a:r>
                      <a:endParaRPr lang="da-DK" sz="16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388271"/>
                  </a:ext>
                </a:extLst>
              </a:tr>
            </a:tbl>
          </a:graphicData>
        </a:graphic>
      </p:graphicFrame>
      <p:graphicFrame>
        <p:nvGraphicFramePr>
          <p:cNvPr id="13" name="Tabel 12">
            <a:extLst>
              <a:ext uri="{FF2B5EF4-FFF2-40B4-BE49-F238E27FC236}">
                <a16:creationId xmlns:a16="http://schemas.microsoft.com/office/drawing/2014/main" id="{71893DF3-03D9-45A0-8B12-0A77934A30A6}"/>
              </a:ext>
            </a:extLst>
          </p:cNvPr>
          <p:cNvGraphicFramePr>
            <a:graphicFrameLocks noGrp="1"/>
          </p:cNvGraphicFramePr>
          <p:nvPr>
            <p:extLst>
              <p:ext uri="{D42A27DB-BD31-4B8C-83A1-F6EECF244321}">
                <p14:modId xmlns:p14="http://schemas.microsoft.com/office/powerpoint/2010/main" val="2852776516"/>
              </p:ext>
            </p:extLst>
          </p:nvPr>
        </p:nvGraphicFramePr>
        <p:xfrm>
          <a:off x="2987139" y="2565254"/>
          <a:ext cx="4488426"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DK1</a:t>
                      </a:r>
                    </a:p>
                    <a:p>
                      <a:pPr algn="ctr">
                        <a:spcBef>
                          <a:spcPts val="600"/>
                        </a:spcBef>
                        <a:spcAft>
                          <a:spcPts val="600"/>
                        </a:spcAft>
                      </a:pPr>
                      <a:r>
                        <a:rPr lang="en-GB" sz="1200" b="0" noProof="0" dirty="0">
                          <a:solidFill>
                            <a:schemeClr val="tx1"/>
                          </a:solidFill>
                        </a:rPr>
                        <a:t>Average for the years 2006-2017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975922"/>
                  </a:ext>
                </a:extLst>
              </a:tr>
            </a:tbl>
          </a:graphicData>
        </a:graphic>
      </p:graphicFrame>
      <p:graphicFrame>
        <p:nvGraphicFramePr>
          <p:cNvPr id="14" name="Tabel 13">
            <a:extLst>
              <a:ext uri="{FF2B5EF4-FFF2-40B4-BE49-F238E27FC236}">
                <a16:creationId xmlns:a16="http://schemas.microsoft.com/office/drawing/2014/main" id="{748E36E7-C539-421A-AB2D-D7CDCCD28D48}"/>
              </a:ext>
            </a:extLst>
          </p:cNvPr>
          <p:cNvGraphicFramePr>
            <a:graphicFrameLocks noGrp="1"/>
          </p:cNvGraphicFramePr>
          <p:nvPr>
            <p:extLst>
              <p:ext uri="{D42A27DB-BD31-4B8C-83A1-F6EECF244321}">
                <p14:modId xmlns:p14="http://schemas.microsoft.com/office/powerpoint/2010/main" val="294457278"/>
              </p:ext>
            </p:extLst>
          </p:nvPr>
        </p:nvGraphicFramePr>
        <p:xfrm>
          <a:off x="2987139" y="3476851"/>
          <a:ext cx="4488426"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DK2</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b="0" noProof="0" dirty="0">
                          <a:solidFill>
                            <a:schemeClr val="tx1"/>
                          </a:solidFill>
                        </a:rPr>
                        <a:t>Average for the years 2006-2017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489840"/>
                  </a:ext>
                </a:extLst>
              </a:tr>
            </a:tbl>
          </a:graphicData>
        </a:graphic>
      </p:graphicFrame>
      <p:graphicFrame>
        <p:nvGraphicFramePr>
          <p:cNvPr id="15" name="Tabel 14">
            <a:extLst>
              <a:ext uri="{FF2B5EF4-FFF2-40B4-BE49-F238E27FC236}">
                <a16:creationId xmlns:a16="http://schemas.microsoft.com/office/drawing/2014/main" id="{4192CD45-CB7F-4E02-A2DD-82373148C3A8}"/>
              </a:ext>
            </a:extLst>
          </p:cNvPr>
          <p:cNvGraphicFramePr>
            <a:graphicFrameLocks noGrp="1"/>
          </p:cNvGraphicFramePr>
          <p:nvPr>
            <p:extLst>
              <p:ext uri="{D42A27DB-BD31-4B8C-83A1-F6EECF244321}">
                <p14:modId xmlns:p14="http://schemas.microsoft.com/office/powerpoint/2010/main" val="434732094"/>
              </p:ext>
            </p:extLst>
          </p:nvPr>
        </p:nvGraphicFramePr>
        <p:xfrm>
          <a:off x="2987139" y="4390534"/>
          <a:ext cx="4488426" cy="914400"/>
        </p:xfrm>
        <a:graphic>
          <a:graphicData uri="http://schemas.openxmlformats.org/drawingml/2006/table">
            <a:tbl>
              <a:tblPr>
                <a:tableStyleId>{5C22544A-7EE6-4342-B048-85BDC9FD1C3A}</a:tableStyleId>
              </a:tblPr>
              <a:tblGrid>
                <a:gridCol w="2244213">
                  <a:extLst>
                    <a:ext uri="{9D8B030D-6E8A-4147-A177-3AD203B41FA5}">
                      <a16:colId xmlns:a16="http://schemas.microsoft.com/office/drawing/2014/main" val="680458041"/>
                    </a:ext>
                  </a:extLst>
                </a:gridCol>
                <a:gridCol w="2244213">
                  <a:extLst>
                    <a:ext uri="{9D8B030D-6E8A-4147-A177-3AD203B41FA5}">
                      <a16:colId xmlns:a16="http://schemas.microsoft.com/office/drawing/2014/main" val="2631904151"/>
                    </a:ext>
                  </a:extLst>
                </a:gridCol>
              </a:tblGrid>
              <a:tr h="903375">
                <a:tc>
                  <a:txBody>
                    <a:bodyPr/>
                    <a:lstStyle/>
                    <a:p>
                      <a:pPr algn="ctr">
                        <a:spcBef>
                          <a:spcPts val="600"/>
                        </a:spcBef>
                        <a:spcAft>
                          <a:spcPts val="600"/>
                        </a:spcAft>
                      </a:pPr>
                      <a:r>
                        <a:rPr lang="da-DK" sz="2000" b="1" dirty="0">
                          <a:solidFill>
                            <a:schemeClr val="tx1"/>
                          </a:solidFill>
                        </a:rPr>
                        <a:t>SE4</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en-GB" sz="1200" b="0" noProof="0" dirty="0">
                          <a:solidFill>
                            <a:schemeClr val="tx1"/>
                          </a:solidFill>
                        </a:rPr>
                        <a:t>Average for the years 2012-2017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da-DK" sz="2000" b="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5147144"/>
                  </a:ext>
                </a:extLst>
              </a:tr>
            </a:tbl>
          </a:graphicData>
        </a:graphic>
      </p:graphicFrame>
      <p:sp>
        <p:nvSpPr>
          <p:cNvPr id="7" name="Pladsholder til dato 6">
            <a:extLst>
              <a:ext uri="{FF2B5EF4-FFF2-40B4-BE49-F238E27FC236}">
                <a16:creationId xmlns:a16="http://schemas.microsoft.com/office/drawing/2014/main" id="{B5E8F256-3E16-46A8-8B3D-671CFC09534E}"/>
              </a:ext>
            </a:extLst>
          </p:cNvPr>
          <p:cNvSpPr>
            <a:spLocks noGrp="1"/>
          </p:cNvSpPr>
          <p:nvPr>
            <p:ph type="dt" sz="half" idx="10"/>
          </p:nvPr>
        </p:nvSpPr>
        <p:spPr/>
        <p:txBody>
          <a:bodyPr/>
          <a:lstStyle/>
          <a:p>
            <a:pPr>
              <a:defRPr/>
            </a:pPr>
            <a:r>
              <a:rPr lang="en-US" noProof="0"/>
              <a:t>17 Feb. 2024</a:t>
            </a:r>
            <a:endParaRPr lang="en-GB" noProof="0" dirty="0"/>
          </a:p>
        </p:txBody>
      </p:sp>
      <p:sp>
        <p:nvSpPr>
          <p:cNvPr id="16" name="Rektangel 15">
            <a:extLst>
              <a:ext uri="{FF2B5EF4-FFF2-40B4-BE49-F238E27FC236}">
                <a16:creationId xmlns:a16="http://schemas.microsoft.com/office/drawing/2014/main" id="{7954CC53-5CF1-4DC8-B234-0970A41A6EEA}"/>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12" name="Tekstfelt 11">
            <a:extLst>
              <a:ext uri="{FF2B5EF4-FFF2-40B4-BE49-F238E27FC236}">
                <a16:creationId xmlns:a16="http://schemas.microsoft.com/office/drawing/2014/main" id="{8291E25A-4A57-46F3-AE96-EB48AC3610EA}"/>
              </a:ext>
            </a:extLst>
          </p:cNvPr>
          <p:cNvSpPr txBox="1"/>
          <p:nvPr/>
        </p:nvSpPr>
        <p:spPr>
          <a:xfrm>
            <a:off x="175044" y="6638449"/>
            <a:ext cx="3092514" cy="215444"/>
          </a:xfrm>
          <a:prstGeom prst="rect">
            <a:avLst/>
          </a:prstGeom>
          <a:noFill/>
        </p:spPr>
        <p:txBody>
          <a:bodyPr wrap="none" rtlCol="0">
            <a:spAutoFit/>
          </a:bodyPr>
          <a:lstStyle/>
          <a:p>
            <a:pPr algn="ctr"/>
            <a:r>
              <a:rPr lang="en-GB" sz="800" i="1" dirty="0">
                <a:solidFill>
                  <a:schemeClr val="tx1"/>
                </a:solidFill>
              </a:rPr>
              <a:t>Sources: Syspower, EEX, EPEX Spot and Nord Pool</a:t>
            </a:r>
          </a:p>
        </p:txBody>
      </p:sp>
    </p:spTree>
    <p:extLst>
      <p:ext uri="{BB962C8B-B14F-4D97-AF65-F5344CB8AC3E}">
        <p14:creationId xmlns:p14="http://schemas.microsoft.com/office/powerpoint/2010/main" val="2273943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6" name="Rectangle 4"/>
          <p:cNvSpPr>
            <a:spLocks noGrp="1" noChangeArrowheads="1"/>
          </p:cNvSpPr>
          <p:nvPr>
            <p:ph type="title"/>
          </p:nvPr>
        </p:nvSpPr>
        <p:spPr>
          <a:xfrm>
            <a:off x="0" y="333822"/>
            <a:ext cx="9905999" cy="1143000"/>
          </a:xfrm>
        </p:spPr>
        <p:txBody>
          <a:bodyPr/>
          <a:lstStyle/>
          <a:p>
            <a:r>
              <a:rPr lang="en-GB" sz="2600" dirty="0"/>
              <a:t>Correlation between Hedging Prices and spot prices</a:t>
            </a:r>
          </a:p>
        </p:txBody>
      </p:sp>
      <p:sp>
        <p:nvSpPr>
          <p:cNvPr id="1068037" name="Rectangle 5"/>
          <p:cNvSpPr>
            <a:spLocks noGrp="1" noChangeArrowheads="1"/>
          </p:cNvSpPr>
          <p:nvPr>
            <p:ph idx="1"/>
          </p:nvPr>
        </p:nvSpPr>
        <p:spPr>
          <a:xfrm>
            <a:off x="161925" y="1977565"/>
            <a:ext cx="9577388" cy="4295416"/>
          </a:xfrm>
        </p:spPr>
        <p:txBody>
          <a:bodyPr/>
          <a:lstStyle/>
          <a:p>
            <a:r>
              <a:rPr lang="en-GB" dirty="0"/>
              <a:t>Note that higher liquidity for a financial contract does </a:t>
            </a:r>
            <a:r>
              <a:rPr lang="en-GB" u="sng" dirty="0"/>
              <a:t>not</a:t>
            </a:r>
            <a:r>
              <a:rPr lang="en-GB" dirty="0"/>
              <a:t> necessarily imply stronger correlation between the contract’s hedging prices and the underlying spot prices.</a:t>
            </a:r>
          </a:p>
          <a:p>
            <a:r>
              <a:rPr lang="en-GB" dirty="0"/>
              <a:t>Among the Nordic financial contracts, the Nordic System Price forwards have been the most liquid during the period investigated</a:t>
            </a:r>
          </a:p>
          <a:p>
            <a:pPr lvl="1"/>
            <a:r>
              <a:rPr lang="en-GB" sz="2400" dirty="0"/>
              <a:t>At the same time, the System Price forwards’ Hedging Prices have only modest correlation to the System Prices.</a:t>
            </a:r>
          </a:p>
        </p:txBody>
      </p:sp>
      <p:sp>
        <p:nvSpPr>
          <p:cNvPr id="5" name="Pladsholder til diasnummer 5"/>
          <p:cNvSpPr>
            <a:spLocks noGrp="1"/>
          </p:cNvSpPr>
          <p:nvPr>
            <p:ph type="sldNum" sz="quarter" idx="12"/>
          </p:nvPr>
        </p:nvSpPr>
        <p:spPr/>
        <p:txBody>
          <a:bodyPr/>
          <a:lstStyle/>
          <a:p>
            <a:fld id="{11B596C7-6DAC-4669-9AC2-25B831D7B885}" type="slidenum">
              <a:rPr lang="en-GB"/>
              <a:pPr/>
              <a:t>16</a:t>
            </a:fld>
            <a:endParaRPr lang="en-GB" dirty="0"/>
          </a:p>
        </p:txBody>
      </p:sp>
      <p:sp>
        <p:nvSpPr>
          <p:cNvPr id="2" name="Pladsholder til dato 1">
            <a:extLst>
              <a:ext uri="{FF2B5EF4-FFF2-40B4-BE49-F238E27FC236}">
                <a16:creationId xmlns:a16="http://schemas.microsoft.com/office/drawing/2014/main" id="{05F39DCB-0AD6-4EF1-9EE3-473E49598707}"/>
              </a:ext>
            </a:extLst>
          </p:cNvPr>
          <p:cNvSpPr>
            <a:spLocks noGrp="1"/>
          </p:cNvSpPr>
          <p:nvPr>
            <p:ph type="dt" sz="half" idx="10"/>
          </p:nvPr>
        </p:nvSpPr>
        <p:spPr/>
        <p:txBody>
          <a:bodyPr/>
          <a:lstStyle/>
          <a:p>
            <a:pPr>
              <a:defRPr/>
            </a:pPr>
            <a:r>
              <a:rPr lang="en-US" noProof="0"/>
              <a:t>17 Feb. 2024</a:t>
            </a:r>
            <a:endParaRPr lang="en-GB" noProof="0" dirty="0"/>
          </a:p>
        </p:txBody>
      </p:sp>
    </p:spTree>
    <p:extLst>
      <p:ext uri="{BB962C8B-B14F-4D97-AF65-F5344CB8AC3E}">
        <p14:creationId xmlns:p14="http://schemas.microsoft.com/office/powerpoint/2010/main" val="7543007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Pladsholder til diasnummer 3"/>
          <p:cNvSpPr>
            <a:spLocks noGrp="1"/>
          </p:cNvSpPr>
          <p:nvPr>
            <p:ph type="sldNum" sz="quarter" idx="12"/>
          </p:nvPr>
        </p:nvSpPr>
        <p:spPr>
          <a:noFill/>
        </p:spPr>
        <p:txBody>
          <a:bodyPr/>
          <a:lstStyle/>
          <a:p>
            <a:fld id="{C2A349F1-2BA1-4DA5-84BA-02AE05B29942}" type="slidenum">
              <a:rPr lang="en-GB" smtClean="0"/>
              <a:pPr/>
              <a:t>17</a:t>
            </a:fld>
            <a:endParaRPr lang="en-GB" dirty="0"/>
          </a:p>
        </p:txBody>
      </p:sp>
      <p:sp>
        <p:nvSpPr>
          <p:cNvPr id="36869" name="Tekstboks 4"/>
          <p:cNvSpPr txBox="1">
            <a:spLocks noChangeArrowheads="1"/>
          </p:cNvSpPr>
          <p:nvPr/>
        </p:nvSpPr>
        <p:spPr bwMode="auto">
          <a:xfrm>
            <a:off x="121378" y="2249488"/>
            <a:ext cx="9570249" cy="3170099"/>
          </a:xfrm>
          <a:prstGeom prst="rect">
            <a:avLst/>
          </a:prstGeom>
          <a:noFill/>
          <a:ln w="9525">
            <a:noFill/>
            <a:miter lim="800000"/>
            <a:headEnd/>
            <a:tailEnd/>
          </a:ln>
        </p:spPr>
        <p:txBody>
          <a:bodyPr wrap="none">
            <a:spAutoFit/>
          </a:bodyPr>
          <a:lstStyle/>
          <a:p>
            <a:pPr algn="ctr"/>
            <a:r>
              <a:rPr lang="en-GB" sz="8800" dirty="0">
                <a:solidFill>
                  <a:srgbClr val="000000"/>
                </a:solidFill>
              </a:rPr>
              <a:t>Appendix 1</a:t>
            </a:r>
          </a:p>
          <a:p>
            <a:pPr algn="ctr"/>
            <a:r>
              <a:rPr lang="en-GB" sz="4800" dirty="0">
                <a:solidFill>
                  <a:srgbClr val="000000"/>
                </a:solidFill>
              </a:rPr>
              <a:t>Closing Prices</a:t>
            </a:r>
          </a:p>
          <a:p>
            <a:pPr algn="ctr"/>
            <a:r>
              <a:rPr lang="en-GB" sz="3200" dirty="0">
                <a:solidFill>
                  <a:srgbClr val="000000"/>
                </a:solidFill>
              </a:rPr>
              <a:t>Variation during the last nine months</a:t>
            </a:r>
          </a:p>
          <a:p>
            <a:pPr algn="ctr"/>
            <a:r>
              <a:rPr lang="en-GB" sz="3200" dirty="0">
                <a:solidFill>
                  <a:srgbClr val="000000"/>
                </a:solidFill>
              </a:rPr>
              <a:t>of the financial contract’s trading period</a:t>
            </a:r>
          </a:p>
        </p:txBody>
      </p:sp>
      <p:sp>
        <p:nvSpPr>
          <p:cNvPr id="2" name="Pladsholder til dato 1">
            <a:extLst>
              <a:ext uri="{FF2B5EF4-FFF2-40B4-BE49-F238E27FC236}">
                <a16:creationId xmlns:a16="http://schemas.microsoft.com/office/drawing/2014/main" id="{361885CF-9BDA-4BF6-9C74-CAC581982D95}"/>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p:txBody>
          <a:bodyPr/>
          <a:lstStyle/>
          <a:p>
            <a:fld id="{FD4683CF-EC4D-4098-BB96-CC77BFB5F382}" type="slidenum">
              <a:rPr lang="en-GB"/>
              <a:pPr/>
              <a:t>18</a:t>
            </a:fld>
            <a:endParaRPr lang="en-GB" dirty="0"/>
          </a:p>
        </p:txBody>
      </p:sp>
      <p:sp>
        <p:nvSpPr>
          <p:cNvPr id="1061890" name="Rectangle 2"/>
          <p:cNvSpPr>
            <a:spLocks noGrp="1" noChangeArrowheads="1"/>
          </p:cNvSpPr>
          <p:nvPr>
            <p:ph type="title"/>
          </p:nvPr>
        </p:nvSpPr>
        <p:spPr>
          <a:xfrm>
            <a:off x="14514" y="14514"/>
            <a:ext cx="7707087" cy="566057"/>
          </a:xfrm>
        </p:spPr>
        <p:txBody>
          <a:bodyPr/>
          <a:lstStyle/>
          <a:p>
            <a:r>
              <a:rPr lang="en-GB" sz="2800" dirty="0"/>
              <a:t>Closing Prices</a:t>
            </a:r>
          </a:p>
        </p:txBody>
      </p:sp>
      <p:sp>
        <p:nvSpPr>
          <p:cNvPr id="1061891" name="Rectangle 3"/>
          <p:cNvSpPr>
            <a:spLocks noGrp="1" noChangeArrowheads="1"/>
          </p:cNvSpPr>
          <p:nvPr>
            <p:ph type="body" idx="1"/>
          </p:nvPr>
        </p:nvSpPr>
        <p:spPr>
          <a:xfrm>
            <a:off x="29028" y="435436"/>
            <a:ext cx="9833430" cy="6277424"/>
          </a:xfrm>
        </p:spPr>
        <p:txBody>
          <a:bodyPr/>
          <a:lstStyle/>
          <a:p>
            <a:pPr>
              <a:spcBef>
                <a:spcPts val="840"/>
              </a:spcBef>
            </a:pPr>
            <a:r>
              <a:rPr lang="en-GB" sz="1900" dirty="0"/>
              <a:t>Please refer to appendix 2: at the end of each trading day, both Nasdaq OMX and EEX set a Closing Price for each of their financial contacts.</a:t>
            </a:r>
          </a:p>
          <a:p>
            <a:pPr>
              <a:spcBef>
                <a:spcPts val="840"/>
              </a:spcBef>
            </a:pPr>
            <a:r>
              <a:rPr lang="en-GB" sz="1900" dirty="0"/>
              <a:t>As examples of how the Closing Prices vary:</a:t>
            </a:r>
          </a:p>
          <a:p>
            <a:pPr>
              <a:spcBef>
                <a:spcPts val="840"/>
              </a:spcBef>
            </a:pPr>
            <a:r>
              <a:rPr lang="en-GB" sz="1900" dirty="0"/>
              <a:t>The following four slides show the daily Closing Prices for four Nordic financial contracts.</a:t>
            </a:r>
          </a:p>
          <a:p>
            <a:pPr>
              <a:spcBef>
                <a:spcPts val="840"/>
              </a:spcBef>
            </a:pPr>
            <a:r>
              <a:rPr lang="en-GB" sz="1900" dirty="0"/>
              <a:t>For each contract, the daily Closing Price is shown during the last nine months, where the contract was traded.</a:t>
            </a:r>
          </a:p>
          <a:p>
            <a:pPr>
              <a:spcBef>
                <a:spcPts val="840"/>
              </a:spcBef>
            </a:pPr>
            <a:r>
              <a:rPr lang="en-GB" sz="1900" dirty="0"/>
              <a:t>The four Nordic contracts hedged against the Q3-2012 spot price for respectively</a:t>
            </a:r>
          </a:p>
          <a:p>
            <a:pPr lvl="1">
              <a:spcBef>
                <a:spcPts val="840"/>
              </a:spcBef>
            </a:pPr>
            <a:r>
              <a:rPr lang="en-GB" sz="1900" dirty="0"/>
              <a:t>Western Denmark (DK1).</a:t>
            </a:r>
          </a:p>
          <a:p>
            <a:pPr lvl="1">
              <a:spcBef>
                <a:spcPts val="840"/>
              </a:spcBef>
            </a:pPr>
            <a:r>
              <a:rPr lang="en-GB" sz="1900" dirty="0"/>
              <a:t>Eastern Denmark (DK2).</a:t>
            </a:r>
          </a:p>
          <a:p>
            <a:pPr lvl="1">
              <a:spcBef>
                <a:spcPts val="840"/>
              </a:spcBef>
            </a:pPr>
            <a:r>
              <a:rPr lang="en-GB" sz="1900" dirty="0"/>
              <a:t>Southern Sweden (SE4).</a:t>
            </a:r>
          </a:p>
          <a:p>
            <a:pPr lvl="1">
              <a:spcBef>
                <a:spcPts val="840"/>
              </a:spcBef>
            </a:pPr>
            <a:r>
              <a:rPr lang="en-GB" sz="1900" dirty="0"/>
              <a:t>The Nordic System Price.</a:t>
            </a:r>
          </a:p>
        </p:txBody>
      </p:sp>
      <p:sp>
        <p:nvSpPr>
          <p:cNvPr id="4" name="Pladsholder til dato 3">
            <a:extLst>
              <a:ext uri="{FF2B5EF4-FFF2-40B4-BE49-F238E27FC236}">
                <a16:creationId xmlns:a16="http://schemas.microsoft.com/office/drawing/2014/main" id="{20233D2B-37A2-4A04-999F-BDF08CF61E98}"/>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 y="0"/>
            <a:ext cx="9904413" cy="754743"/>
          </a:xfrm>
          <a:solidFill>
            <a:srgbClr val="FFFFFF"/>
          </a:solidFill>
        </p:spPr>
        <p:txBody>
          <a:bodyPr/>
          <a:lstStyle/>
          <a:p>
            <a:r>
              <a:rPr lang="en-GB" sz="3000" b="1" dirty="0">
                <a:latin typeface="Verdana" pitchFamily="34" charset="0"/>
              </a:rPr>
              <a:t>Western Denmark (DK1): Q3-2012</a:t>
            </a:r>
          </a:p>
        </p:txBody>
      </p:sp>
      <p:grpSp>
        <p:nvGrpSpPr>
          <p:cNvPr id="45" name="Gruppe 44"/>
          <p:cNvGrpSpPr/>
          <p:nvPr/>
        </p:nvGrpSpPr>
        <p:grpSpPr>
          <a:xfrm>
            <a:off x="58056" y="667659"/>
            <a:ext cx="1808508" cy="5437033"/>
            <a:chOff x="58056" y="667659"/>
            <a:chExt cx="1808508" cy="5437033"/>
          </a:xfrm>
        </p:grpSpPr>
        <p:sp>
          <p:nvSpPr>
            <p:cNvPr id="30790" name="Rectangle 70"/>
            <p:cNvSpPr>
              <a:spLocks noChangeArrowheads="1"/>
            </p:cNvSpPr>
            <p:nvPr/>
          </p:nvSpPr>
          <p:spPr bwMode="auto">
            <a:xfrm>
              <a:off x="274405" y="5766138"/>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rPr>
                <a:t>0</a:t>
              </a:r>
              <a:endParaRPr lang="en-GB" dirty="0"/>
            </a:p>
          </p:txBody>
        </p:sp>
        <p:sp>
          <p:nvSpPr>
            <p:cNvPr id="30791" name="Rectangle 71"/>
            <p:cNvSpPr>
              <a:spLocks noChangeArrowheads="1"/>
            </p:cNvSpPr>
            <p:nvPr/>
          </p:nvSpPr>
          <p:spPr bwMode="auto">
            <a:xfrm>
              <a:off x="74030" y="4843800"/>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10</a:t>
              </a:r>
              <a:endParaRPr lang="en-GB" dirty="0"/>
            </a:p>
          </p:txBody>
        </p:sp>
        <p:sp>
          <p:nvSpPr>
            <p:cNvPr id="30792" name="Rectangle 72"/>
            <p:cNvSpPr>
              <a:spLocks noChangeArrowheads="1"/>
            </p:cNvSpPr>
            <p:nvPr/>
          </p:nvSpPr>
          <p:spPr bwMode="auto">
            <a:xfrm>
              <a:off x="74030" y="3964325"/>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20</a:t>
              </a:r>
              <a:endParaRPr lang="en-GB" dirty="0"/>
            </a:p>
          </p:txBody>
        </p:sp>
        <p:sp>
          <p:nvSpPr>
            <p:cNvPr id="30793" name="Rectangle 73"/>
            <p:cNvSpPr>
              <a:spLocks noChangeArrowheads="1"/>
            </p:cNvSpPr>
            <p:nvPr/>
          </p:nvSpPr>
          <p:spPr bwMode="auto">
            <a:xfrm>
              <a:off x="74030" y="3041988"/>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30</a:t>
              </a:r>
              <a:endParaRPr lang="en-GB" dirty="0"/>
            </a:p>
          </p:txBody>
        </p:sp>
        <p:sp>
          <p:nvSpPr>
            <p:cNvPr id="30794" name="Rectangle 74"/>
            <p:cNvSpPr>
              <a:spLocks noChangeArrowheads="1"/>
            </p:cNvSpPr>
            <p:nvPr/>
          </p:nvSpPr>
          <p:spPr bwMode="auto">
            <a:xfrm>
              <a:off x="74030" y="2162513"/>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40</a:t>
              </a:r>
              <a:endParaRPr lang="en-GB" dirty="0"/>
            </a:p>
          </p:txBody>
        </p:sp>
        <p:sp>
          <p:nvSpPr>
            <p:cNvPr id="30795" name="Rectangle 75"/>
            <p:cNvSpPr>
              <a:spLocks noChangeArrowheads="1"/>
            </p:cNvSpPr>
            <p:nvPr/>
          </p:nvSpPr>
          <p:spPr bwMode="auto">
            <a:xfrm>
              <a:off x="74030" y="1241763"/>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50</a:t>
              </a:r>
              <a:endParaRPr lang="en-GB" dirty="0"/>
            </a:p>
          </p:txBody>
        </p:sp>
        <p:sp>
          <p:nvSpPr>
            <p:cNvPr id="29" name="Tekstboks 28"/>
            <p:cNvSpPr txBox="1"/>
            <p:nvPr/>
          </p:nvSpPr>
          <p:spPr>
            <a:xfrm>
              <a:off x="58056" y="667659"/>
              <a:ext cx="1808508" cy="430887"/>
            </a:xfrm>
            <a:prstGeom prst="rect">
              <a:avLst/>
            </a:prstGeom>
            <a:noFill/>
          </p:spPr>
          <p:txBody>
            <a:bodyPr wrap="none" rtlCol="0">
              <a:spAutoFit/>
            </a:bodyPr>
            <a:lstStyle/>
            <a:p>
              <a:r>
                <a:rPr lang="en-GB" dirty="0">
                  <a:solidFill>
                    <a:schemeClr val="tx1"/>
                  </a:solidFill>
                </a:rPr>
                <a:t>EUR/MWh</a:t>
              </a:r>
            </a:p>
          </p:txBody>
        </p:sp>
      </p:grpSp>
      <p:sp>
        <p:nvSpPr>
          <p:cNvPr id="30771" name="Line 51"/>
          <p:cNvSpPr>
            <a:spLocks noChangeShapeType="1"/>
          </p:cNvSpPr>
          <p:nvPr/>
        </p:nvSpPr>
        <p:spPr bwMode="auto">
          <a:xfrm>
            <a:off x="627725" y="5011738"/>
            <a:ext cx="9164769" cy="0"/>
          </a:xfrm>
          <a:prstGeom prst="line">
            <a:avLst/>
          </a:prstGeom>
          <a:noFill/>
          <a:ln w="0">
            <a:solidFill>
              <a:srgbClr val="000000"/>
            </a:solidFill>
            <a:round/>
            <a:headEnd/>
            <a:tailEnd/>
          </a:ln>
        </p:spPr>
        <p:txBody>
          <a:bodyPr/>
          <a:lstStyle/>
          <a:p>
            <a:endParaRPr lang="en-GB" dirty="0"/>
          </a:p>
        </p:txBody>
      </p:sp>
      <p:sp>
        <p:nvSpPr>
          <p:cNvPr id="30772" name="Line 52"/>
          <p:cNvSpPr>
            <a:spLocks noChangeShapeType="1"/>
          </p:cNvSpPr>
          <p:nvPr/>
        </p:nvSpPr>
        <p:spPr bwMode="auto">
          <a:xfrm>
            <a:off x="627725" y="4132263"/>
            <a:ext cx="9164769" cy="0"/>
          </a:xfrm>
          <a:prstGeom prst="line">
            <a:avLst/>
          </a:prstGeom>
          <a:noFill/>
          <a:ln w="0">
            <a:solidFill>
              <a:srgbClr val="000000"/>
            </a:solidFill>
            <a:round/>
            <a:headEnd/>
            <a:tailEnd/>
          </a:ln>
        </p:spPr>
        <p:txBody>
          <a:bodyPr/>
          <a:lstStyle/>
          <a:p>
            <a:endParaRPr lang="en-GB" dirty="0"/>
          </a:p>
        </p:txBody>
      </p:sp>
      <p:sp>
        <p:nvSpPr>
          <p:cNvPr id="30773" name="Line 53"/>
          <p:cNvSpPr>
            <a:spLocks noChangeShapeType="1"/>
          </p:cNvSpPr>
          <p:nvPr/>
        </p:nvSpPr>
        <p:spPr bwMode="auto">
          <a:xfrm>
            <a:off x="627725" y="3211513"/>
            <a:ext cx="9164769" cy="0"/>
          </a:xfrm>
          <a:prstGeom prst="line">
            <a:avLst/>
          </a:prstGeom>
          <a:noFill/>
          <a:ln w="0">
            <a:solidFill>
              <a:srgbClr val="000000"/>
            </a:solidFill>
            <a:round/>
            <a:headEnd/>
            <a:tailEnd/>
          </a:ln>
        </p:spPr>
        <p:txBody>
          <a:bodyPr/>
          <a:lstStyle/>
          <a:p>
            <a:endParaRPr lang="en-GB" dirty="0"/>
          </a:p>
        </p:txBody>
      </p:sp>
      <p:sp>
        <p:nvSpPr>
          <p:cNvPr id="30774" name="Line 54"/>
          <p:cNvSpPr>
            <a:spLocks noChangeShapeType="1"/>
          </p:cNvSpPr>
          <p:nvPr/>
        </p:nvSpPr>
        <p:spPr bwMode="auto">
          <a:xfrm>
            <a:off x="627725" y="2330450"/>
            <a:ext cx="9164769" cy="0"/>
          </a:xfrm>
          <a:prstGeom prst="line">
            <a:avLst/>
          </a:prstGeom>
          <a:noFill/>
          <a:ln w="0">
            <a:solidFill>
              <a:srgbClr val="000000"/>
            </a:solidFill>
            <a:round/>
            <a:headEnd/>
            <a:tailEnd/>
          </a:ln>
        </p:spPr>
        <p:txBody>
          <a:bodyPr/>
          <a:lstStyle/>
          <a:p>
            <a:endParaRPr lang="en-GB" dirty="0"/>
          </a:p>
        </p:txBody>
      </p:sp>
      <p:sp>
        <p:nvSpPr>
          <p:cNvPr id="30775" name="Line 55"/>
          <p:cNvSpPr>
            <a:spLocks noChangeShapeType="1"/>
          </p:cNvSpPr>
          <p:nvPr/>
        </p:nvSpPr>
        <p:spPr bwMode="auto">
          <a:xfrm>
            <a:off x="627725" y="1409700"/>
            <a:ext cx="9164769" cy="0"/>
          </a:xfrm>
          <a:prstGeom prst="line">
            <a:avLst/>
          </a:prstGeom>
          <a:noFill/>
          <a:ln w="0">
            <a:solidFill>
              <a:srgbClr val="000000"/>
            </a:solidFill>
            <a:round/>
            <a:headEnd/>
            <a:tailEnd/>
          </a:ln>
        </p:spPr>
        <p:txBody>
          <a:bodyPr/>
          <a:lstStyle/>
          <a:p>
            <a:endParaRPr lang="en-GB" dirty="0"/>
          </a:p>
        </p:txBody>
      </p:sp>
      <p:sp>
        <p:nvSpPr>
          <p:cNvPr id="30777" name="Line 57"/>
          <p:cNvSpPr>
            <a:spLocks noChangeShapeType="1"/>
          </p:cNvSpPr>
          <p:nvPr/>
        </p:nvSpPr>
        <p:spPr bwMode="auto">
          <a:xfrm>
            <a:off x="627725" y="1241425"/>
            <a:ext cx="0" cy="4692650"/>
          </a:xfrm>
          <a:prstGeom prst="line">
            <a:avLst/>
          </a:prstGeom>
          <a:noFill/>
          <a:ln w="0">
            <a:solidFill>
              <a:srgbClr val="000000"/>
            </a:solidFill>
            <a:round/>
            <a:headEnd/>
            <a:tailEnd/>
          </a:ln>
        </p:spPr>
        <p:txBody>
          <a:bodyPr/>
          <a:lstStyle/>
          <a:p>
            <a:endParaRPr lang="en-GB" dirty="0"/>
          </a:p>
        </p:txBody>
      </p:sp>
      <p:sp>
        <p:nvSpPr>
          <p:cNvPr id="30778" name="Line 58"/>
          <p:cNvSpPr>
            <a:spLocks noChangeShapeType="1"/>
          </p:cNvSpPr>
          <p:nvPr/>
        </p:nvSpPr>
        <p:spPr bwMode="auto">
          <a:xfrm>
            <a:off x="543454" y="5934075"/>
            <a:ext cx="84270" cy="0"/>
          </a:xfrm>
          <a:prstGeom prst="line">
            <a:avLst/>
          </a:prstGeom>
          <a:noFill/>
          <a:ln w="0">
            <a:solidFill>
              <a:srgbClr val="000000"/>
            </a:solidFill>
            <a:round/>
            <a:headEnd/>
            <a:tailEnd/>
          </a:ln>
        </p:spPr>
        <p:txBody>
          <a:bodyPr/>
          <a:lstStyle/>
          <a:p>
            <a:endParaRPr lang="en-GB" dirty="0"/>
          </a:p>
        </p:txBody>
      </p:sp>
      <p:sp>
        <p:nvSpPr>
          <p:cNvPr id="30779" name="Line 59"/>
          <p:cNvSpPr>
            <a:spLocks noChangeShapeType="1"/>
          </p:cNvSpPr>
          <p:nvPr/>
        </p:nvSpPr>
        <p:spPr bwMode="auto">
          <a:xfrm>
            <a:off x="543454" y="5011738"/>
            <a:ext cx="84270" cy="0"/>
          </a:xfrm>
          <a:prstGeom prst="line">
            <a:avLst/>
          </a:prstGeom>
          <a:noFill/>
          <a:ln w="0">
            <a:solidFill>
              <a:srgbClr val="000000"/>
            </a:solidFill>
            <a:round/>
            <a:headEnd/>
            <a:tailEnd/>
          </a:ln>
        </p:spPr>
        <p:txBody>
          <a:bodyPr/>
          <a:lstStyle/>
          <a:p>
            <a:endParaRPr lang="en-GB" dirty="0"/>
          </a:p>
        </p:txBody>
      </p:sp>
      <p:sp>
        <p:nvSpPr>
          <p:cNvPr id="30780" name="Line 60"/>
          <p:cNvSpPr>
            <a:spLocks noChangeShapeType="1"/>
          </p:cNvSpPr>
          <p:nvPr/>
        </p:nvSpPr>
        <p:spPr bwMode="auto">
          <a:xfrm>
            <a:off x="543454" y="4132263"/>
            <a:ext cx="84270" cy="0"/>
          </a:xfrm>
          <a:prstGeom prst="line">
            <a:avLst/>
          </a:prstGeom>
          <a:noFill/>
          <a:ln w="0">
            <a:solidFill>
              <a:srgbClr val="000000"/>
            </a:solidFill>
            <a:round/>
            <a:headEnd/>
            <a:tailEnd/>
          </a:ln>
        </p:spPr>
        <p:txBody>
          <a:bodyPr/>
          <a:lstStyle/>
          <a:p>
            <a:endParaRPr lang="en-GB" dirty="0"/>
          </a:p>
        </p:txBody>
      </p:sp>
      <p:sp>
        <p:nvSpPr>
          <p:cNvPr id="30781" name="Line 61"/>
          <p:cNvSpPr>
            <a:spLocks noChangeShapeType="1"/>
          </p:cNvSpPr>
          <p:nvPr/>
        </p:nvSpPr>
        <p:spPr bwMode="auto">
          <a:xfrm>
            <a:off x="543454" y="3211513"/>
            <a:ext cx="84270" cy="0"/>
          </a:xfrm>
          <a:prstGeom prst="line">
            <a:avLst/>
          </a:prstGeom>
          <a:noFill/>
          <a:ln w="0">
            <a:solidFill>
              <a:srgbClr val="000000"/>
            </a:solidFill>
            <a:round/>
            <a:headEnd/>
            <a:tailEnd/>
          </a:ln>
        </p:spPr>
        <p:txBody>
          <a:bodyPr/>
          <a:lstStyle/>
          <a:p>
            <a:endParaRPr lang="en-GB" dirty="0"/>
          </a:p>
        </p:txBody>
      </p:sp>
      <p:sp>
        <p:nvSpPr>
          <p:cNvPr id="30783" name="Line 63"/>
          <p:cNvSpPr>
            <a:spLocks noChangeShapeType="1"/>
          </p:cNvSpPr>
          <p:nvPr/>
        </p:nvSpPr>
        <p:spPr bwMode="auto">
          <a:xfrm>
            <a:off x="543454" y="1409700"/>
            <a:ext cx="84270" cy="0"/>
          </a:xfrm>
          <a:prstGeom prst="line">
            <a:avLst/>
          </a:prstGeom>
          <a:noFill/>
          <a:ln w="0">
            <a:solidFill>
              <a:srgbClr val="000000"/>
            </a:solidFill>
            <a:round/>
            <a:headEnd/>
            <a:tailEnd/>
          </a:ln>
        </p:spPr>
        <p:txBody>
          <a:bodyPr/>
          <a:lstStyle/>
          <a:p>
            <a:endParaRPr lang="en-GB" dirty="0"/>
          </a:p>
        </p:txBody>
      </p:sp>
      <p:sp>
        <p:nvSpPr>
          <p:cNvPr id="30784" name="Line 64"/>
          <p:cNvSpPr>
            <a:spLocks noChangeShapeType="1"/>
          </p:cNvSpPr>
          <p:nvPr/>
        </p:nvSpPr>
        <p:spPr bwMode="auto">
          <a:xfrm>
            <a:off x="627725" y="5934075"/>
            <a:ext cx="9164769" cy="0"/>
          </a:xfrm>
          <a:prstGeom prst="line">
            <a:avLst/>
          </a:prstGeom>
          <a:noFill/>
          <a:ln w="0">
            <a:solidFill>
              <a:srgbClr val="000000"/>
            </a:solidFill>
            <a:round/>
            <a:headEnd/>
            <a:tailEnd/>
          </a:ln>
        </p:spPr>
        <p:txBody>
          <a:bodyPr/>
          <a:lstStyle/>
          <a:p>
            <a:endParaRPr lang="en-GB" dirty="0"/>
          </a:p>
        </p:txBody>
      </p:sp>
      <p:sp>
        <p:nvSpPr>
          <p:cNvPr id="30785" name="Line 65"/>
          <p:cNvSpPr>
            <a:spLocks noChangeShapeType="1"/>
          </p:cNvSpPr>
          <p:nvPr/>
        </p:nvSpPr>
        <p:spPr bwMode="auto">
          <a:xfrm flipV="1">
            <a:off x="627725" y="5934076"/>
            <a:ext cx="0" cy="168275"/>
          </a:xfrm>
          <a:prstGeom prst="line">
            <a:avLst/>
          </a:prstGeom>
          <a:noFill/>
          <a:ln w="0">
            <a:solidFill>
              <a:srgbClr val="000000"/>
            </a:solidFill>
            <a:round/>
            <a:headEnd/>
            <a:tailEnd/>
          </a:ln>
        </p:spPr>
        <p:txBody>
          <a:bodyPr/>
          <a:lstStyle/>
          <a:p>
            <a:endParaRPr lang="en-GB" dirty="0"/>
          </a:p>
        </p:txBody>
      </p:sp>
      <p:sp>
        <p:nvSpPr>
          <p:cNvPr id="30789" name="Freeform 69"/>
          <p:cNvSpPr>
            <a:spLocks/>
          </p:cNvSpPr>
          <p:nvPr/>
        </p:nvSpPr>
        <p:spPr bwMode="auto">
          <a:xfrm>
            <a:off x="650082" y="2874963"/>
            <a:ext cx="9120056" cy="0"/>
          </a:xfrm>
          <a:custGeom>
            <a:avLst/>
            <a:gdLst/>
            <a:ahLst/>
            <a:cxnLst>
              <a:cxn ang="0">
                <a:pos x="5" y="0"/>
              </a:cxn>
              <a:cxn ang="0">
                <a:pos x="12" y="0"/>
              </a:cxn>
              <a:cxn ang="0">
                <a:pos x="19" y="0"/>
              </a:cxn>
              <a:cxn ang="0">
                <a:pos x="26" y="0"/>
              </a:cxn>
              <a:cxn ang="0">
                <a:pos x="32" y="0"/>
              </a:cxn>
              <a:cxn ang="0">
                <a:pos x="39" y="0"/>
              </a:cxn>
              <a:cxn ang="0">
                <a:pos x="46" y="0"/>
              </a:cxn>
              <a:cxn ang="0">
                <a:pos x="53" y="0"/>
              </a:cxn>
              <a:cxn ang="0">
                <a:pos x="60" y="0"/>
              </a:cxn>
              <a:cxn ang="0">
                <a:pos x="67" y="0"/>
              </a:cxn>
              <a:cxn ang="0">
                <a:pos x="74" y="0"/>
              </a:cxn>
              <a:cxn ang="0">
                <a:pos x="81" y="0"/>
              </a:cxn>
              <a:cxn ang="0">
                <a:pos x="88" y="0"/>
              </a:cxn>
              <a:cxn ang="0">
                <a:pos x="95" y="0"/>
              </a:cxn>
              <a:cxn ang="0">
                <a:pos x="102" y="0"/>
              </a:cxn>
              <a:cxn ang="0">
                <a:pos x="109" y="0"/>
              </a:cxn>
              <a:cxn ang="0">
                <a:pos x="116" y="0"/>
              </a:cxn>
              <a:cxn ang="0">
                <a:pos x="123" y="0"/>
              </a:cxn>
              <a:cxn ang="0">
                <a:pos x="129" y="0"/>
              </a:cxn>
              <a:cxn ang="0">
                <a:pos x="136" y="0"/>
              </a:cxn>
              <a:cxn ang="0">
                <a:pos x="143" y="0"/>
              </a:cxn>
              <a:cxn ang="0">
                <a:pos x="150" y="0"/>
              </a:cxn>
              <a:cxn ang="0">
                <a:pos x="157" y="0"/>
              </a:cxn>
              <a:cxn ang="0">
                <a:pos x="164" y="0"/>
              </a:cxn>
              <a:cxn ang="0">
                <a:pos x="171" y="0"/>
              </a:cxn>
              <a:cxn ang="0">
                <a:pos x="178" y="0"/>
              </a:cxn>
              <a:cxn ang="0">
                <a:pos x="185" y="0"/>
              </a:cxn>
              <a:cxn ang="0">
                <a:pos x="192" y="0"/>
              </a:cxn>
              <a:cxn ang="0">
                <a:pos x="199" y="0"/>
              </a:cxn>
              <a:cxn ang="0">
                <a:pos x="206" y="0"/>
              </a:cxn>
              <a:cxn ang="0">
                <a:pos x="213" y="0"/>
              </a:cxn>
              <a:cxn ang="0">
                <a:pos x="219" y="0"/>
              </a:cxn>
              <a:cxn ang="0">
                <a:pos x="226" y="0"/>
              </a:cxn>
              <a:cxn ang="0">
                <a:pos x="233" y="0"/>
              </a:cxn>
              <a:cxn ang="0">
                <a:pos x="240" y="0"/>
              </a:cxn>
              <a:cxn ang="0">
                <a:pos x="247" y="0"/>
              </a:cxn>
              <a:cxn ang="0">
                <a:pos x="254" y="0"/>
              </a:cxn>
              <a:cxn ang="0">
                <a:pos x="261" y="0"/>
              </a:cxn>
              <a:cxn ang="0">
                <a:pos x="268" y="0"/>
              </a:cxn>
              <a:cxn ang="0">
                <a:pos x="275" y="0"/>
              </a:cxn>
              <a:cxn ang="0">
                <a:pos x="282" y="0"/>
              </a:cxn>
              <a:cxn ang="0">
                <a:pos x="289" y="0"/>
              </a:cxn>
              <a:cxn ang="0">
                <a:pos x="296" y="0"/>
              </a:cxn>
              <a:cxn ang="0">
                <a:pos x="303" y="0"/>
              </a:cxn>
              <a:cxn ang="0">
                <a:pos x="309" y="0"/>
              </a:cxn>
              <a:cxn ang="0">
                <a:pos x="316" y="0"/>
              </a:cxn>
              <a:cxn ang="0">
                <a:pos x="323" y="0"/>
              </a:cxn>
              <a:cxn ang="0">
                <a:pos x="330" y="0"/>
              </a:cxn>
              <a:cxn ang="0">
                <a:pos x="337" y="0"/>
              </a:cxn>
              <a:cxn ang="0">
                <a:pos x="344" y="0"/>
              </a:cxn>
              <a:cxn ang="0">
                <a:pos x="351" y="0"/>
              </a:cxn>
              <a:cxn ang="0">
                <a:pos x="358" y="0"/>
              </a:cxn>
              <a:cxn ang="0">
                <a:pos x="365" y="0"/>
              </a:cxn>
              <a:cxn ang="0">
                <a:pos x="372" y="0"/>
              </a:cxn>
              <a:cxn ang="0">
                <a:pos x="379" y="0"/>
              </a:cxn>
              <a:cxn ang="0">
                <a:pos x="386" y="0"/>
              </a:cxn>
              <a:cxn ang="0">
                <a:pos x="393" y="0"/>
              </a:cxn>
              <a:cxn ang="0">
                <a:pos x="400" y="0"/>
              </a:cxn>
              <a:cxn ang="0">
                <a:pos x="406" y="0"/>
              </a:cxn>
              <a:cxn ang="0">
                <a:pos x="413" y="0"/>
              </a:cxn>
              <a:cxn ang="0">
                <a:pos x="420" y="0"/>
              </a:cxn>
              <a:cxn ang="0">
                <a:pos x="427" y="0"/>
              </a:cxn>
            </a:cxnLst>
            <a:rect l="0" t="0" r="r" b="b"/>
            <a:pathLst>
              <a:path w="432">
                <a:moveTo>
                  <a:pt x="0" y="0"/>
                </a:moveTo>
                <a:lnTo>
                  <a:pt x="2" y="0"/>
                </a:lnTo>
                <a:lnTo>
                  <a:pt x="5" y="0"/>
                </a:lnTo>
                <a:lnTo>
                  <a:pt x="7" y="0"/>
                </a:lnTo>
                <a:lnTo>
                  <a:pt x="9" y="0"/>
                </a:lnTo>
                <a:lnTo>
                  <a:pt x="12" y="0"/>
                </a:lnTo>
                <a:lnTo>
                  <a:pt x="14" y="0"/>
                </a:lnTo>
                <a:lnTo>
                  <a:pt x="16" y="0"/>
                </a:lnTo>
                <a:lnTo>
                  <a:pt x="19" y="0"/>
                </a:lnTo>
                <a:lnTo>
                  <a:pt x="21" y="0"/>
                </a:lnTo>
                <a:lnTo>
                  <a:pt x="23" y="0"/>
                </a:lnTo>
                <a:lnTo>
                  <a:pt x="26" y="0"/>
                </a:lnTo>
                <a:lnTo>
                  <a:pt x="28" y="0"/>
                </a:lnTo>
                <a:lnTo>
                  <a:pt x="30" y="0"/>
                </a:lnTo>
                <a:lnTo>
                  <a:pt x="32" y="0"/>
                </a:lnTo>
                <a:lnTo>
                  <a:pt x="35" y="0"/>
                </a:lnTo>
                <a:lnTo>
                  <a:pt x="37" y="0"/>
                </a:lnTo>
                <a:lnTo>
                  <a:pt x="39" y="0"/>
                </a:lnTo>
                <a:lnTo>
                  <a:pt x="42" y="0"/>
                </a:lnTo>
                <a:lnTo>
                  <a:pt x="44" y="0"/>
                </a:lnTo>
                <a:lnTo>
                  <a:pt x="46" y="0"/>
                </a:lnTo>
                <a:lnTo>
                  <a:pt x="49" y="0"/>
                </a:lnTo>
                <a:lnTo>
                  <a:pt x="51" y="0"/>
                </a:lnTo>
                <a:lnTo>
                  <a:pt x="53" y="0"/>
                </a:lnTo>
                <a:lnTo>
                  <a:pt x="56" y="0"/>
                </a:lnTo>
                <a:lnTo>
                  <a:pt x="58" y="0"/>
                </a:lnTo>
                <a:lnTo>
                  <a:pt x="60" y="0"/>
                </a:lnTo>
                <a:lnTo>
                  <a:pt x="62" y="0"/>
                </a:lnTo>
                <a:lnTo>
                  <a:pt x="65" y="0"/>
                </a:lnTo>
                <a:lnTo>
                  <a:pt x="67" y="0"/>
                </a:lnTo>
                <a:lnTo>
                  <a:pt x="69" y="0"/>
                </a:lnTo>
                <a:lnTo>
                  <a:pt x="72" y="0"/>
                </a:lnTo>
                <a:lnTo>
                  <a:pt x="74" y="0"/>
                </a:lnTo>
                <a:lnTo>
                  <a:pt x="76" y="0"/>
                </a:lnTo>
                <a:lnTo>
                  <a:pt x="79" y="0"/>
                </a:lnTo>
                <a:lnTo>
                  <a:pt x="81" y="0"/>
                </a:lnTo>
                <a:lnTo>
                  <a:pt x="83" y="0"/>
                </a:lnTo>
                <a:lnTo>
                  <a:pt x="86" y="0"/>
                </a:lnTo>
                <a:lnTo>
                  <a:pt x="88" y="0"/>
                </a:lnTo>
                <a:lnTo>
                  <a:pt x="90" y="0"/>
                </a:lnTo>
                <a:lnTo>
                  <a:pt x="92" y="0"/>
                </a:lnTo>
                <a:lnTo>
                  <a:pt x="95" y="0"/>
                </a:lnTo>
                <a:lnTo>
                  <a:pt x="97" y="0"/>
                </a:lnTo>
                <a:lnTo>
                  <a:pt x="99" y="0"/>
                </a:lnTo>
                <a:lnTo>
                  <a:pt x="102" y="0"/>
                </a:lnTo>
                <a:lnTo>
                  <a:pt x="104" y="0"/>
                </a:lnTo>
                <a:lnTo>
                  <a:pt x="106" y="0"/>
                </a:lnTo>
                <a:lnTo>
                  <a:pt x="109" y="0"/>
                </a:lnTo>
                <a:lnTo>
                  <a:pt x="111" y="0"/>
                </a:lnTo>
                <a:lnTo>
                  <a:pt x="113" y="0"/>
                </a:lnTo>
                <a:lnTo>
                  <a:pt x="116" y="0"/>
                </a:lnTo>
                <a:lnTo>
                  <a:pt x="118" y="0"/>
                </a:lnTo>
                <a:lnTo>
                  <a:pt x="120" y="0"/>
                </a:lnTo>
                <a:lnTo>
                  <a:pt x="123" y="0"/>
                </a:lnTo>
                <a:lnTo>
                  <a:pt x="125" y="0"/>
                </a:lnTo>
                <a:lnTo>
                  <a:pt x="127" y="0"/>
                </a:lnTo>
                <a:lnTo>
                  <a:pt x="129" y="0"/>
                </a:lnTo>
                <a:lnTo>
                  <a:pt x="132" y="0"/>
                </a:lnTo>
                <a:lnTo>
                  <a:pt x="134" y="0"/>
                </a:lnTo>
                <a:lnTo>
                  <a:pt x="136" y="0"/>
                </a:lnTo>
                <a:lnTo>
                  <a:pt x="139" y="0"/>
                </a:lnTo>
                <a:lnTo>
                  <a:pt x="141" y="0"/>
                </a:lnTo>
                <a:lnTo>
                  <a:pt x="143" y="0"/>
                </a:lnTo>
                <a:lnTo>
                  <a:pt x="146" y="0"/>
                </a:lnTo>
                <a:lnTo>
                  <a:pt x="148" y="0"/>
                </a:lnTo>
                <a:lnTo>
                  <a:pt x="150" y="0"/>
                </a:lnTo>
                <a:lnTo>
                  <a:pt x="153" y="0"/>
                </a:lnTo>
                <a:lnTo>
                  <a:pt x="155" y="0"/>
                </a:lnTo>
                <a:lnTo>
                  <a:pt x="157" y="0"/>
                </a:lnTo>
                <a:lnTo>
                  <a:pt x="159" y="0"/>
                </a:lnTo>
                <a:lnTo>
                  <a:pt x="162" y="0"/>
                </a:lnTo>
                <a:lnTo>
                  <a:pt x="164" y="0"/>
                </a:lnTo>
                <a:lnTo>
                  <a:pt x="166" y="0"/>
                </a:lnTo>
                <a:lnTo>
                  <a:pt x="169" y="0"/>
                </a:lnTo>
                <a:lnTo>
                  <a:pt x="171" y="0"/>
                </a:lnTo>
                <a:lnTo>
                  <a:pt x="173" y="0"/>
                </a:lnTo>
                <a:lnTo>
                  <a:pt x="176" y="0"/>
                </a:lnTo>
                <a:lnTo>
                  <a:pt x="178" y="0"/>
                </a:lnTo>
                <a:lnTo>
                  <a:pt x="180" y="0"/>
                </a:lnTo>
                <a:lnTo>
                  <a:pt x="183" y="0"/>
                </a:lnTo>
                <a:lnTo>
                  <a:pt x="185" y="0"/>
                </a:lnTo>
                <a:lnTo>
                  <a:pt x="187" y="0"/>
                </a:lnTo>
                <a:lnTo>
                  <a:pt x="189" y="0"/>
                </a:lnTo>
                <a:lnTo>
                  <a:pt x="192" y="0"/>
                </a:lnTo>
                <a:lnTo>
                  <a:pt x="194" y="0"/>
                </a:lnTo>
                <a:lnTo>
                  <a:pt x="196" y="0"/>
                </a:lnTo>
                <a:lnTo>
                  <a:pt x="199" y="0"/>
                </a:lnTo>
                <a:lnTo>
                  <a:pt x="201" y="0"/>
                </a:lnTo>
                <a:lnTo>
                  <a:pt x="203"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6" y="0"/>
                </a:lnTo>
                <a:lnTo>
                  <a:pt x="238" y="0"/>
                </a:lnTo>
                <a:lnTo>
                  <a:pt x="240" y="0"/>
                </a:lnTo>
                <a:lnTo>
                  <a:pt x="243" y="0"/>
                </a:lnTo>
                <a:lnTo>
                  <a:pt x="245" y="0"/>
                </a:lnTo>
                <a:lnTo>
                  <a:pt x="247" y="0"/>
                </a:lnTo>
                <a:lnTo>
                  <a:pt x="249" y="0"/>
                </a:lnTo>
                <a:lnTo>
                  <a:pt x="252" y="0"/>
                </a:lnTo>
                <a:lnTo>
                  <a:pt x="254" y="0"/>
                </a:lnTo>
                <a:lnTo>
                  <a:pt x="256"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9" y="0"/>
                </a:lnTo>
                <a:lnTo>
                  <a:pt x="291" y="0"/>
                </a:lnTo>
                <a:lnTo>
                  <a:pt x="293" y="0"/>
                </a:lnTo>
                <a:lnTo>
                  <a:pt x="296" y="0"/>
                </a:lnTo>
                <a:lnTo>
                  <a:pt x="298" y="0"/>
                </a:lnTo>
                <a:lnTo>
                  <a:pt x="300" y="0"/>
                </a:lnTo>
                <a:lnTo>
                  <a:pt x="303" y="0"/>
                </a:lnTo>
                <a:lnTo>
                  <a:pt x="305" y="0"/>
                </a:lnTo>
                <a:lnTo>
                  <a:pt x="307" y="0"/>
                </a:lnTo>
                <a:lnTo>
                  <a:pt x="309" y="0"/>
                </a:lnTo>
                <a:lnTo>
                  <a:pt x="312" y="0"/>
                </a:lnTo>
                <a:lnTo>
                  <a:pt x="314" y="0"/>
                </a:lnTo>
                <a:lnTo>
                  <a:pt x="316" y="0"/>
                </a:lnTo>
                <a:lnTo>
                  <a:pt x="319" y="0"/>
                </a:lnTo>
                <a:lnTo>
                  <a:pt x="321" y="0"/>
                </a:lnTo>
                <a:lnTo>
                  <a:pt x="323" y="0"/>
                </a:lnTo>
                <a:lnTo>
                  <a:pt x="326" y="0"/>
                </a:lnTo>
                <a:lnTo>
                  <a:pt x="328" y="0"/>
                </a:lnTo>
                <a:lnTo>
                  <a:pt x="330" y="0"/>
                </a:lnTo>
                <a:lnTo>
                  <a:pt x="333" y="0"/>
                </a:lnTo>
                <a:lnTo>
                  <a:pt x="335" y="0"/>
                </a:lnTo>
                <a:lnTo>
                  <a:pt x="337" y="0"/>
                </a:lnTo>
                <a:lnTo>
                  <a:pt x="340" y="0"/>
                </a:lnTo>
                <a:lnTo>
                  <a:pt x="342" y="0"/>
                </a:lnTo>
                <a:lnTo>
                  <a:pt x="344" y="0"/>
                </a:lnTo>
                <a:lnTo>
                  <a:pt x="346" y="0"/>
                </a:lnTo>
                <a:lnTo>
                  <a:pt x="349" y="0"/>
                </a:lnTo>
                <a:lnTo>
                  <a:pt x="351" y="0"/>
                </a:lnTo>
                <a:lnTo>
                  <a:pt x="353" y="0"/>
                </a:lnTo>
                <a:lnTo>
                  <a:pt x="356" y="0"/>
                </a:lnTo>
                <a:lnTo>
                  <a:pt x="358" y="0"/>
                </a:lnTo>
                <a:lnTo>
                  <a:pt x="360" y="0"/>
                </a:lnTo>
                <a:lnTo>
                  <a:pt x="363" y="0"/>
                </a:lnTo>
                <a:lnTo>
                  <a:pt x="365" y="0"/>
                </a:lnTo>
                <a:lnTo>
                  <a:pt x="367" y="0"/>
                </a:lnTo>
                <a:lnTo>
                  <a:pt x="370" y="0"/>
                </a:lnTo>
                <a:lnTo>
                  <a:pt x="372" y="0"/>
                </a:lnTo>
                <a:lnTo>
                  <a:pt x="374" y="0"/>
                </a:lnTo>
                <a:lnTo>
                  <a:pt x="376" y="0"/>
                </a:lnTo>
                <a:lnTo>
                  <a:pt x="379" y="0"/>
                </a:lnTo>
                <a:lnTo>
                  <a:pt x="381" y="0"/>
                </a:lnTo>
                <a:lnTo>
                  <a:pt x="383" y="0"/>
                </a:lnTo>
                <a:lnTo>
                  <a:pt x="386" y="0"/>
                </a:lnTo>
                <a:lnTo>
                  <a:pt x="388" y="0"/>
                </a:lnTo>
                <a:lnTo>
                  <a:pt x="390" y="0"/>
                </a:lnTo>
                <a:lnTo>
                  <a:pt x="393" y="0"/>
                </a:lnTo>
                <a:lnTo>
                  <a:pt x="395" y="0"/>
                </a:lnTo>
                <a:lnTo>
                  <a:pt x="397" y="0"/>
                </a:lnTo>
                <a:lnTo>
                  <a:pt x="400" y="0"/>
                </a:lnTo>
                <a:lnTo>
                  <a:pt x="402" y="0"/>
                </a:lnTo>
                <a:lnTo>
                  <a:pt x="404" y="0"/>
                </a:lnTo>
                <a:lnTo>
                  <a:pt x="406" y="0"/>
                </a:lnTo>
                <a:lnTo>
                  <a:pt x="409" y="0"/>
                </a:lnTo>
                <a:lnTo>
                  <a:pt x="411" y="0"/>
                </a:lnTo>
                <a:lnTo>
                  <a:pt x="413" y="0"/>
                </a:lnTo>
                <a:lnTo>
                  <a:pt x="416" y="0"/>
                </a:lnTo>
                <a:lnTo>
                  <a:pt x="418" y="0"/>
                </a:lnTo>
                <a:lnTo>
                  <a:pt x="420" y="0"/>
                </a:lnTo>
                <a:lnTo>
                  <a:pt x="423" y="0"/>
                </a:lnTo>
                <a:lnTo>
                  <a:pt x="425" y="0"/>
                </a:lnTo>
                <a:lnTo>
                  <a:pt x="427" y="0"/>
                </a:lnTo>
                <a:lnTo>
                  <a:pt x="430" y="0"/>
                </a:lnTo>
                <a:lnTo>
                  <a:pt x="432" y="0"/>
                </a:lnTo>
              </a:path>
            </a:pathLst>
          </a:custGeom>
          <a:noFill/>
          <a:ln w="57150">
            <a:solidFill>
              <a:srgbClr val="008000"/>
            </a:solidFill>
            <a:prstDash val="solid"/>
            <a:round/>
            <a:headEnd/>
            <a:tailEnd/>
          </a:ln>
        </p:spPr>
        <p:txBody>
          <a:bodyPr/>
          <a:lstStyle/>
          <a:p>
            <a:endParaRPr lang="en-GB" dirty="0"/>
          </a:p>
        </p:txBody>
      </p:sp>
      <p:sp>
        <p:nvSpPr>
          <p:cNvPr id="40" name="Pladsholder til diasnummer 39"/>
          <p:cNvSpPr>
            <a:spLocks noGrp="1"/>
          </p:cNvSpPr>
          <p:nvPr>
            <p:ph type="sldNum" sz="quarter" idx="12"/>
          </p:nvPr>
        </p:nvSpPr>
        <p:spPr/>
        <p:txBody>
          <a:bodyPr/>
          <a:lstStyle/>
          <a:p>
            <a:pPr>
              <a:defRPr/>
            </a:pPr>
            <a:fld id="{6F22F84E-A190-402D-AE1D-93CA43AF0CC6}" type="slidenum">
              <a:rPr lang="en-GB" smtClean="0"/>
              <a:pPr>
                <a:defRPr/>
              </a:pPr>
              <a:t>19</a:t>
            </a:fld>
            <a:endParaRPr lang="en-GB" dirty="0"/>
          </a:p>
        </p:txBody>
      </p:sp>
      <p:sp>
        <p:nvSpPr>
          <p:cNvPr id="43" name="Tekstboks 42"/>
          <p:cNvSpPr txBox="1"/>
          <p:nvPr/>
        </p:nvSpPr>
        <p:spPr>
          <a:xfrm>
            <a:off x="2151866" y="740227"/>
            <a:ext cx="7537641" cy="400110"/>
          </a:xfrm>
          <a:prstGeom prst="rect">
            <a:avLst/>
          </a:prstGeom>
          <a:noFill/>
        </p:spPr>
        <p:txBody>
          <a:bodyPr wrap="none" rtlCol="0">
            <a:spAutoFit/>
          </a:bodyPr>
          <a:lstStyle/>
          <a:p>
            <a:r>
              <a:rPr lang="en-GB" sz="2000" dirty="0">
                <a:solidFill>
                  <a:schemeClr val="tx1"/>
                </a:solidFill>
              </a:rPr>
              <a:t>Closing prices and the quarter’s average spot price</a:t>
            </a:r>
          </a:p>
        </p:txBody>
      </p:sp>
      <p:sp>
        <p:nvSpPr>
          <p:cNvPr id="46" name="Tekstboks 45"/>
          <p:cNvSpPr txBox="1"/>
          <p:nvPr/>
        </p:nvSpPr>
        <p:spPr>
          <a:xfrm>
            <a:off x="2220693" y="6241139"/>
            <a:ext cx="5235729" cy="492443"/>
          </a:xfrm>
          <a:prstGeom prst="rect">
            <a:avLst/>
          </a:prstGeom>
          <a:noFill/>
        </p:spPr>
        <p:txBody>
          <a:bodyPr wrap="none" rtlCol="0">
            <a:spAutoFit/>
          </a:bodyPr>
          <a:lstStyle/>
          <a:p>
            <a:r>
              <a:rPr lang="en-GB" sz="2600" dirty="0">
                <a:solidFill>
                  <a:schemeClr val="tx1"/>
                </a:solidFill>
              </a:rPr>
              <a:t>Trading days in 2011-2012</a:t>
            </a:r>
          </a:p>
        </p:txBody>
      </p:sp>
      <p:sp>
        <p:nvSpPr>
          <p:cNvPr id="30782" name="Line 62"/>
          <p:cNvSpPr>
            <a:spLocks noChangeShapeType="1"/>
          </p:cNvSpPr>
          <p:nvPr/>
        </p:nvSpPr>
        <p:spPr bwMode="auto">
          <a:xfrm>
            <a:off x="543454" y="2330450"/>
            <a:ext cx="84270" cy="0"/>
          </a:xfrm>
          <a:prstGeom prst="line">
            <a:avLst/>
          </a:prstGeom>
          <a:noFill/>
          <a:ln w="0">
            <a:solidFill>
              <a:srgbClr val="000000"/>
            </a:solidFill>
            <a:round/>
            <a:headEnd/>
            <a:tailEnd/>
          </a:ln>
        </p:spPr>
        <p:txBody>
          <a:bodyPr/>
          <a:lstStyle/>
          <a:p>
            <a:endParaRPr lang="en-GB" dirty="0"/>
          </a:p>
        </p:txBody>
      </p:sp>
      <p:sp>
        <p:nvSpPr>
          <p:cNvPr id="30786" name="Freeform 66"/>
          <p:cNvSpPr>
            <a:spLocks/>
          </p:cNvSpPr>
          <p:nvPr/>
        </p:nvSpPr>
        <p:spPr bwMode="auto">
          <a:xfrm>
            <a:off x="650082" y="1409700"/>
            <a:ext cx="9120056" cy="1214438"/>
          </a:xfrm>
          <a:custGeom>
            <a:avLst/>
            <a:gdLst/>
            <a:ahLst/>
            <a:cxnLst>
              <a:cxn ang="0">
                <a:pos x="5" y="6"/>
              </a:cxn>
              <a:cxn ang="0">
                <a:pos x="12" y="5"/>
              </a:cxn>
              <a:cxn ang="0">
                <a:pos x="19" y="5"/>
              </a:cxn>
              <a:cxn ang="0">
                <a:pos x="26" y="6"/>
              </a:cxn>
              <a:cxn ang="0">
                <a:pos x="32" y="5"/>
              </a:cxn>
              <a:cxn ang="0">
                <a:pos x="39" y="6"/>
              </a:cxn>
              <a:cxn ang="0">
                <a:pos x="46" y="5"/>
              </a:cxn>
              <a:cxn ang="0">
                <a:pos x="53" y="5"/>
              </a:cxn>
              <a:cxn ang="0">
                <a:pos x="60" y="0"/>
              </a:cxn>
              <a:cxn ang="0">
                <a:pos x="67" y="1"/>
              </a:cxn>
              <a:cxn ang="0">
                <a:pos x="74" y="3"/>
              </a:cxn>
              <a:cxn ang="0">
                <a:pos x="81" y="5"/>
              </a:cxn>
              <a:cxn ang="0">
                <a:pos x="88" y="7"/>
              </a:cxn>
              <a:cxn ang="0">
                <a:pos x="95" y="10"/>
              </a:cxn>
              <a:cxn ang="0">
                <a:pos x="102" y="10"/>
              </a:cxn>
              <a:cxn ang="0">
                <a:pos x="109" y="11"/>
              </a:cxn>
              <a:cxn ang="0">
                <a:pos x="116" y="11"/>
              </a:cxn>
              <a:cxn ang="0">
                <a:pos x="123" y="11"/>
              </a:cxn>
              <a:cxn ang="0">
                <a:pos x="129" y="12"/>
              </a:cxn>
              <a:cxn ang="0">
                <a:pos x="136" y="12"/>
              </a:cxn>
              <a:cxn ang="0">
                <a:pos x="143" y="13"/>
              </a:cxn>
              <a:cxn ang="0">
                <a:pos x="150" y="15"/>
              </a:cxn>
              <a:cxn ang="0">
                <a:pos x="157" y="14"/>
              </a:cxn>
              <a:cxn ang="0">
                <a:pos x="164" y="14"/>
              </a:cxn>
              <a:cxn ang="0">
                <a:pos x="171" y="16"/>
              </a:cxn>
              <a:cxn ang="0">
                <a:pos x="178" y="17"/>
              </a:cxn>
              <a:cxn ang="0">
                <a:pos x="185" y="16"/>
              </a:cxn>
              <a:cxn ang="0">
                <a:pos x="192" y="11"/>
              </a:cxn>
              <a:cxn ang="0">
                <a:pos x="199" y="12"/>
              </a:cxn>
              <a:cxn ang="0">
                <a:pos x="206" y="12"/>
              </a:cxn>
              <a:cxn ang="0">
                <a:pos x="213" y="14"/>
              </a:cxn>
              <a:cxn ang="0">
                <a:pos x="219" y="17"/>
              </a:cxn>
              <a:cxn ang="0">
                <a:pos x="226" y="17"/>
              </a:cxn>
              <a:cxn ang="0">
                <a:pos x="233" y="15"/>
              </a:cxn>
              <a:cxn ang="0">
                <a:pos x="240" y="10"/>
              </a:cxn>
              <a:cxn ang="0">
                <a:pos x="247" y="14"/>
              </a:cxn>
              <a:cxn ang="0">
                <a:pos x="254" y="16"/>
              </a:cxn>
              <a:cxn ang="0">
                <a:pos x="261" y="16"/>
              </a:cxn>
              <a:cxn ang="0">
                <a:pos x="268" y="16"/>
              </a:cxn>
              <a:cxn ang="0">
                <a:pos x="275" y="17"/>
              </a:cxn>
              <a:cxn ang="0">
                <a:pos x="282" y="20"/>
              </a:cxn>
              <a:cxn ang="0">
                <a:pos x="289" y="22"/>
              </a:cxn>
              <a:cxn ang="0">
                <a:pos x="296" y="21"/>
              </a:cxn>
              <a:cxn ang="0">
                <a:pos x="303" y="19"/>
              </a:cxn>
              <a:cxn ang="0">
                <a:pos x="309" y="19"/>
              </a:cxn>
              <a:cxn ang="0">
                <a:pos x="316" y="20"/>
              </a:cxn>
              <a:cxn ang="0">
                <a:pos x="323" y="21"/>
              </a:cxn>
              <a:cxn ang="0">
                <a:pos x="330" y="21"/>
              </a:cxn>
              <a:cxn ang="0">
                <a:pos x="337" y="23"/>
              </a:cxn>
              <a:cxn ang="0">
                <a:pos x="344" y="24"/>
              </a:cxn>
              <a:cxn ang="0">
                <a:pos x="351" y="24"/>
              </a:cxn>
              <a:cxn ang="0">
                <a:pos x="358" y="24"/>
              </a:cxn>
              <a:cxn ang="0">
                <a:pos x="365" y="23"/>
              </a:cxn>
              <a:cxn ang="0">
                <a:pos x="372" y="25"/>
              </a:cxn>
              <a:cxn ang="0">
                <a:pos x="379" y="23"/>
              </a:cxn>
              <a:cxn ang="0">
                <a:pos x="386" y="23"/>
              </a:cxn>
              <a:cxn ang="0">
                <a:pos x="393" y="24"/>
              </a:cxn>
              <a:cxn ang="0">
                <a:pos x="400" y="24"/>
              </a:cxn>
              <a:cxn ang="0">
                <a:pos x="406" y="25"/>
              </a:cxn>
              <a:cxn ang="0">
                <a:pos x="413" y="29"/>
              </a:cxn>
              <a:cxn ang="0">
                <a:pos x="420" y="26"/>
              </a:cxn>
              <a:cxn ang="0">
                <a:pos x="427" y="25"/>
              </a:cxn>
            </a:cxnLst>
            <a:rect l="0" t="0" r="r" b="b"/>
            <a:pathLst>
              <a:path w="432" h="29">
                <a:moveTo>
                  <a:pt x="0" y="5"/>
                </a:moveTo>
                <a:lnTo>
                  <a:pt x="2" y="6"/>
                </a:lnTo>
                <a:lnTo>
                  <a:pt x="5" y="6"/>
                </a:lnTo>
                <a:lnTo>
                  <a:pt x="7" y="6"/>
                </a:lnTo>
                <a:lnTo>
                  <a:pt x="9" y="6"/>
                </a:lnTo>
                <a:lnTo>
                  <a:pt x="12" y="5"/>
                </a:lnTo>
                <a:lnTo>
                  <a:pt x="14" y="4"/>
                </a:lnTo>
                <a:lnTo>
                  <a:pt x="16" y="4"/>
                </a:lnTo>
                <a:lnTo>
                  <a:pt x="19" y="5"/>
                </a:lnTo>
                <a:lnTo>
                  <a:pt x="21" y="5"/>
                </a:lnTo>
                <a:lnTo>
                  <a:pt x="23" y="4"/>
                </a:lnTo>
                <a:lnTo>
                  <a:pt x="26" y="6"/>
                </a:lnTo>
                <a:lnTo>
                  <a:pt x="28" y="6"/>
                </a:lnTo>
                <a:lnTo>
                  <a:pt x="30" y="7"/>
                </a:lnTo>
                <a:lnTo>
                  <a:pt x="32" y="5"/>
                </a:lnTo>
                <a:lnTo>
                  <a:pt x="35" y="6"/>
                </a:lnTo>
                <a:lnTo>
                  <a:pt x="37" y="6"/>
                </a:lnTo>
                <a:lnTo>
                  <a:pt x="39" y="6"/>
                </a:lnTo>
                <a:lnTo>
                  <a:pt x="42" y="5"/>
                </a:lnTo>
                <a:lnTo>
                  <a:pt x="44" y="4"/>
                </a:lnTo>
                <a:lnTo>
                  <a:pt x="46" y="5"/>
                </a:lnTo>
                <a:lnTo>
                  <a:pt x="49" y="6"/>
                </a:lnTo>
                <a:lnTo>
                  <a:pt x="51" y="6"/>
                </a:lnTo>
                <a:lnTo>
                  <a:pt x="53" y="5"/>
                </a:lnTo>
                <a:lnTo>
                  <a:pt x="56" y="5"/>
                </a:lnTo>
                <a:lnTo>
                  <a:pt x="58" y="0"/>
                </a:lnTo>
                <a:lnTo>
                  <a:pt x="60" y="0"/>
                </a:lnTo>
                <a:lnTo>
                  <a:pt x="62" y="2"/>
                </a:lnTo>
                <a:lnTo>
                  <a:pt x="65" y="1"/>
                </a:lnTo>
                <a:lnTo>
                  <a:pt x="67" y="1"/>
                </a:lnTo>
                <a:lnTo>
                  <a:pt x="69" y="2"/>
                </a:lnTo>
                <a:lnTo>
                  <a:pt x="72" y="3"/>
                </a:lnTo>
                <a:lnTo>
                  <a:pt x="74" y="3"/>
                </a:lnTo>
                <a:lnTo>
                  <a:pt x="76" y="3"/>
                </a:lnTo>
                <a:lnTo>
                  <a:pt x="79" y="4"/>
                </a:lnTo>
                <a:lnTo>
                  <a:pt x="81" y="5"/>
                </a:lnTo>
                <a:lnTo>
                  <a:pt x="83" y="6"/>
                </a:lnTo>
                <a:lnTo>
                  <a:pt x="86" y="7"/>
                </a:lnTo>
                <a:lnTo>
                  <a:pt x="88" y="7"/>
                </a:lnTo>
                <a:lnTo>
                  <a:pt x="90" y="9"/>
                </a:lnTo>
                <a:lnTo>
                  <a:pt x="92" y="8"/>
                </a:lnTo>
                <a:lnTo>
                  <a:pt x="95" y="10"/>
                </a:lnTo>
                <a:lnTo>
                  <a:pt x="97" y="8"/>
                </a:lnTo>
                <a:lnTo>
                  <a:pt x="99" y="9"/>
                </a:lnTo>
                <a:lnTo>
                  <a:pt x="102" y="10"/>
                </a:lnTo>
                <a:lnTo>
                  <a:pt x="104" y="10"/>
                </a:lnTo>
                <a:lnTo>
                  <a:pt x="106" y="11"/>
                </a:lnTo>
                <a:lnTo>
                  <a:pt x="109" y="11"/>
                </a:lnTo>
                <a:lnTo>
                  <a:pt x="111" y="10"/>
                </a:lnTo>
                <a:lnTo>
                  <a:pt x="113" y="11"/>
                </a:lnTo>
                <a:lnTo>
                  <a:pt x="116" y="11"/>
                </a:lnTo>
                <a:lnTo>
                  <a:pt x="118" y="11"/>
                </a:lnTo>
                <a:lnTo>
                  <a:pt x="120" y="11"/>
                </a:lnTo>
                <a:lnTo>
                  <a:pt x="123" y="11"/>
                </a:lnTo>
                <a:lnTo>
                  <a:pt x="125" y="13"/>
                </a:lnTo>
                <a:lnTo>
                  <a:pt x="127" y="14"/>
                </a:lnTo>
                <a:lnTo>
                  <a:pt x="129" y="12"/>
                </a:lnTo>
                <a:lnTo>
                  <a:pt x="132" y="12"/>
                </a:lnTo>
                <a:lnTo>
                  <a:pt x="134" y="12"/>
                </a:lnTo>
                <a:lnTo>
                  <a:pt x="136" y="12"/>
                </a:lnTo>
                <a:lnTo>
                  <a:pt x="139" y="11"/>
                </a:lnTo>
                <a:lnTo>
                  <a:pt x="141" y="12"/>
                </a:lnTo>
                <a:lnTo>
                  <a:pt x="143" y="13"/>
                </a:lnTo>
                <a:lnTo>
                  <a:pt x="146" y="13"/>
                </a:lnTo>
                <a:lnTo>
                  <a:pt x="148" y="16"/>
                </a:lnTo>
                <a:lnTo>
                  <a:pt x="150" y="15"/>
                </a:lnTo>
                <a:lnTo>
                  <a:pt x="153" y="15"/>
                </a:lnTo>
                <a:lnTo>
                  <a:pt x="155" y="14"/>
                </a:lnTo>
                <a:lnTo>
                  <a:pt x="157" y="14"/>
                </a:lnTo>
                <a:lnTo>
                  <a:pt x="159" y="12"/>
                </a:lnTo>
                <a:lnTo>
                  <a:pt x="162" y="13"/>
                </a:lnTo>
                <a:lnTo>
                  <a:pt x="164" y="14"/>
                </a:lnTo>
                <a:lnTo>
                  <a:pt x="166" y="15"/>
                </a:lnTo>
                <a:lnTo>
                  <a:pt x="169" y="14"/>
                </a:lnTo>
                <a:lnTo>
                  <a:pt x="171" y="16"/>
                </a:lnTo>
                <a:lnTo>
                  <a:pt x="173" y="18"/>
                </a:lnTo>
                <a:lnTo>
                  <a:pt x="176" y="18"/>
                </a:lnTo>
                <a:lnTo>
                  <a:pt x="178" y="17"/>
                </a:lnTo>
                <a:lnTo>
                  <a:pt x="180" y="16"/>
                </a:lnTo>
                <a:lnTo>
                  <a:pt x="183" y="17"/>
                </a:lnTo>
                <a:lnTo>
                  <a:pt x="185" y="16"/>
                </a:lnTo>
                <a:lnTo>
                  <a:pt x="187" y="15"/>
                </a:lnTo>
                <a:lnTo>
                  <a:pt x="189" y="13"/>
                </a:lnTo>
                <a:lnTo>
                  <a:pt x="192" y="11"/>
                </a:lnTo>
                <a:lnTo>
                  <a:pt x="194" y="8"/>
                </a:lnTo>
                <a:lnTo>
                  <a:pt x="196" y="10"/>
                </a:lnTo>
                <a:lnTo>
                  <a:pt x="199" y="12"/>
                </a:lnTo>
                <a:lnTo>
                  <a:pt x="201" y="11"/>
                </a:lnTo>
                <a:lnTo>
                  <a:pt x="203" y="10"/>
                </a:lnTo>
                <a:lnTo>
                  <a:pt x="206" y="12"/>
                </a:lnTo>
                <a:lnTo>
                  <a:pt x="208" y="10"/>
                </a:lnTo>
                <a:lnTo>
                  <a:pt x="210" y="13"/>
                </a:lnTo>
                <a:lnTo>
                  <a:pt x="213" y="14"/>
                </a:lnTo>
                <a:lnTo>
                  <a:pt x="215" y="16"/>
                </a:lnTo>
                <a:lnTo>
                  <a:pt x="217" y="18"/>
                </a:lnTo>
                <a:lnTo>
                  <a:pt x="219" y="17"/>
                </a:lnTo>
                <a:lnTo>
                  <a:pt x="222" y="17"/>
                </a:lnTo>
                <a:lnTo>
                  <a:pt x="224" y="17"/>
                </a:lnTo>
                <a:lnTo>
                  <a:pt x="226" y="17"/>
                </a:lnTo>
                <a:lnTo>
                  <a:pt x="229" y="17"/>
                </a:lnTo>
                <a:lnTo>
                  <a:pt x="231" y="18"/>
                </a:lnTo>
                <a:lnTo>
                  <a:pt x="233" y="15"/>
                </a:lnTo>
                <a:lnTo>
                  <a:pt x="236" y="14"/>
                </a:lnTo>
                <a:lnTo>
                  <a:pt x="238" y="12"/>
                </a:lnTo>
                <a:lnTo>
                  <a:pt x="240" y="10"/>
                </a:lnTo>
                <a:lnTo>
                  <a:pt x="243" y="13"/>
                </a:lnTo>
                <a:lnTo>
                  <a:pt x="245" y="13"/>
                </a:lnTo>
                <a:lnTo>
                  <a:pt x="247" y="14"/>
                </a:lnTo>
                <a:lnTo>
                  <a:pt x="249" y="14"/>
                </a:lnTo>
                <a:lnTo>
                  <a:pt x="252" y="15"/>
                </a:lnTo>
                <a:lnTo>
                  <a:pt x="254" y="16"/>
                </a:lnTo>
                <a:lnTo>
                  <a:pt x="256" y="16"/>
                </a:lnTo>
                <a:lnTo>
                  <a:pt x="259" y="15"/>
                </a:lnTo>
                <a:lnTo>
                  <a:pt x="261" y="16"/>
                </a:lnTo>
                <a:lnTo>
                  <a:pt x="263" y="17"/>
                </a:lnTo>
                <a:lnTo>
                  <a:pt x="266" y="17"/>
                </a:lnTo>
                <a:lnTo>
                  <a:pt x="268" y="16"/>
                </a:lnTo>
                <a:lnTo>
                  <a:pt x="270" y="15"/>
                </a:lnTo>
                <a:lnTo>
                  <a:pt x="273" y="15"/>
                </a:lnTo>
                <a:lnTo>
                  <a:pt x="275" y="17"/>
                </a:lnTo>
                <a:lnTo>
                  <a:pt x="277" y="18"/>
                </a:lnTo>
                <a:lnTo>
                  <a:pt x="279" y="19"/>
                </a:lnTo>
                <a:lnTo>
                  <a:pt x="282" y="20"/>
                </a:lnTo>
                <a:lnTo>
                  <a:pt x="284" y="20"/>
                </a:lnTo>
                <a:lnTo>
                  <a:pt x="286" y="22"/>
                </a:lnTo>
                <a:lnTo>
                  <a:pt x="289" y="22"/>
                </a:lnTo>
                <a:lnTo>
                  <a:pt x="291" y="22"/>
                </a:lnTo>
                <a:lnTo>
                  <a:pt x="293" y="20"/>
                </a:lnTo>
                <a:lnTo>
                  <a:pt x="296" y="21"/>
                </a:lnTo>
                <a:lnTo>
                  <a:pt x="298" y="21"/>
                </a:lnTo>
                <a:lnTo>
                  <a:pt x="300" y="20"/>
                </a:lnTo>
                <a:lnTo>
                  <a:pt x="303" y="19"/>
                </a:lnTo>
                <a:lnTo>
                  <a:pt x="305" y="20"/>
                </a:lnTo>
                <a:lnTo>
                  <a:pt x="307" y="20"/>
                </a:lnTo>
                <a:lnTo>
                  <a:pt x="309" y="19"/>
                </a:lnTo>
                <a:lnTo>
                  <a:pt x="312" y="19"/>
                </a:lnTo>
                <a:lnTo>
                  <a:pt x="314" y="21"/>
                </a:lnTo>
                <a:lnTo>
                  <a:pt x="316" y="20"/>
                </a:lnTo>
                <a:lnTo>
                  <a:pt x="319" y="21"/>
                </a:lnTo>
                <a:lnTo>
                  <a:pt x="321" y="22"/>
                </a:lnTo>
                <a:lnTo>
                  <a:pt x="323" y="21"/>
                </a:lnTo>
                <a:lnTo>
                  <a:pt x="326" y="21"/>
                </a:lnTo>
                <a:lnTo>
                  <a:pt x="328" y="21"/>
                </a:lnTo>
                <a:lnTo>
                  <a:pt x="330" y="21"/>
                </a:lnTo>
                <a:lnTo>
                  <a:pt x="333" y="21"/>
                </a:lnTo>
                <a:lnTo>
                  <a:pt x="335" y="21"/>
                </a:lnTo>
                <a:lnTo>
                  <a:pt x="337" y="23"/>
                </a:lnTo>
                <a:lnTo>
                  <a:pt x="340" y="23"/>
                </a:lnTo>
                <a:lnTo>
                  <a:pt x="342" y="23"/>
                </a:lnTo>
                <a:lnTo>
                  <a:pt x="344" y="24"/>
                </a:lnTo>
                <a:lnTo>
                  <a:pt x="346" y="24"/>
                </a:lnTo>
                <a:lnTo>
                  <a:pt x="349" y="25"/>
                </a:lnTo>
                <a:lnTo>
                  <a:pt x="351" y="24"/>
                </a:lnTo>
                <a:lnTo>
                  <a:pt x="353" y="24"/>
                </a:lnTo>
                <a:lnTo>
                  <a:pt x="356" y="25"/>
                </a:lnTo>
                <a:lnTo>
                  <a:pt x="358" y="24"/>
                </a:lnTo>
                <a:lnTo>
                  <a:pt x="360" y="24"/>
                </a:lnTo>
                <a:lnTo>
                  <a:pt x="363" y="24"/>
                </a:lnTo>
                <a:lnTo>
                  <a:pt x="365" y="23"/>
                </a:lnTo>
                <a:lnTo>
                  <a:pt x="367" y="25"/>
                </a:lnTo>
                <a:lnTo>
                  <a:pt x="370" y="25"/>
                </a:lnTo>
                <a:lnTo>
                  <a:pt x="372" y="25"/>
                </a:lnTo>
                <a:lnTo>
                  <a:pt x="374" y="24"/>
                </a:lnTo>
                <a:lnTo>
                  <a:pt x="376" y="23"/>
                </a:lnTo>
                <a:lnTo>
                  <a:pt x="379" y="23"/>
                </a:lnTo>
                <a:lnTo>
                  <a:pt x="381" y="23"/>
                </a:lnTo>
                <a:lnTo>
                  <a:pt x="383" y="23"/>
                </a:lnTo>
                <a:lnTo>
                  <a:pt x="386" y="23"/>
                </a:lnTo>
                <a:lnTo>
                  <a:pt x="388" y="23"/>
                </a:lnTo>
                <a:lnTo>
                  <a:pt x="390" y="23"/>
                </a:lnTo>
                <a:lnTo>
                  <a:pt x="393" y="24"/>
                </a:lnTo>
                <a:lnTo>
                  <a:pt x="395" y="25"/>
                </a:lnTo>
                <a:lnTo>
                  <a:pt x="397" y="24"/>
                </a:lnTo>
                <a:lnTo>
                  <a:pt x="400" y="24"/>
                </a:lnTo>
                <a:lnTo>
                  <a:pt x="402" y="24"/>
                </a:lnTo>
                <a:lnTo>
                  <a:pt x="404" y="25"/>
                </a:lnTo>
                <a:lnTo>
                  <a:pt x="406" y="25"/>
                </a:lnTo>
                <a:lnTo>
                  <a:pt x="409" y="27"/>
                </a:lnTo>
                <a:lnTo>
                  <a:pt x="411" y="29"/>
                </a:lnTo>
                <a:lnTo>
                  <a:pt x="413" y="29"/>
                </a:lnTo>
                <a:lnTo>
                  <a:pt x="416" y="29"/>
                </a:lnTo>
                <a:lnTo>
                  <a:pt x="418" y="28"/>
                </a:lnTo>
                <a:lnTo>
                  <a:pt x="420" y="26"/>
                </a:lnTo>
                <a:lnTo>
                  <a:pt x="423" y="27"/>
                </a:lnTo>
                <a:lnTo>
                  <a:pt x="425" y="25"/>
                </a:lnTo>
                <a:lnTo>
                  <a:pt x="427" y="25"/>
                </a:lnTo>
                <a:lnTo>
                  <a:pt x="430" y="26"/>
                </a:lnTo>
                <a:lnTo>
                  <a:pt x="432" y="26"/>
                </a:lnTo>
              </a:path>
            </a:pathLst>
          </a:custGeom>
          <a:noFill/>
          <a:ln w="57150">
            <a:solidFill>
              <a:srgbClr val="FF0000"/>
            </a:solidFill>
            <a:prstDash val="solid"/>
            <a:round/>
            <a:headEnd/>
            <a:tailEnd/>
          </a:ln>
        </p:spPr>
        <p:txBody>
          <a:bodyPr/>
          <a:lstStyle/>
          <a:p>
            <a:endParaRPr lang="en-GB" dirty="0"/>
          </a:p>
        </p:txBody>
      </p:sp>
      <p:sp>
        <p:nvSpPr>
          <p:cNvPr id="59" name="Text Box 180"/>
          <p:cNvSpPr txBox="1">
            <a:spLocks noChangeArrowheads="1"/>
          </p:cNvSpPr>
          <p:nvPr/>
        </p:nvSpPr>
        <p:spPr bwMode="auto">
          <a:xfrm>
            <a:off x="5860780" y="1258671"/>
            <a:ext cx="3958136" cy="707886"/>
          </a:xfrm>
          <a:prstGeom prst="rect">
            <a:avLst/>
          </a:prstGeom>
          <a:solidFill>
            <a:srgbClr val="FFFFFF"/>
          </a:solidFill>
          <a:ln w="9525" algn="ctr">
            <a:noFill/>
            <a:miter lim="800000"/>
            <a:headEnd/>
            <a:tailEnd/>
          </a:ln>
        </p:spPr>
        <p:txBody>
          <a:bodyPr wrap="none">
            <a:spAutoFit/>
          </a:bodyPr>
          <a:lstStyle/>
          <a:p>
            <a:pPr algn="ctr" eaLnBrk="0" hangingPunct="0"/>
            <a:r>
              <a:rPr lang="en-GB" sz="2000" i="1" dirty="0">
                <a:solidFill>
                  <a:srgbClr val="FF0000"/>
                </a:solidFill>
              </a:rPr>
              <a:t>Closing Price per day for</a:t>
            </a:r>
          </a:p>
          <a:p>
            <a:pPr algn="ctr" eaLnBrk="0" hangingPunct="0"/>
            <a:r>
              <a:rPr lang="en-GB" sz="2000" i="1" dirty="0">
                <a:solidFill>
                  <a:srgbClr val="FF0000"/>
                </a:solidFill>
              </a:rPr>
              <a:t>ENOQ3-12 + SYARHQ3-12</a:t>
            </a:r>
          </a:p>
        </p:txBody>
      </p:sp>
      <p:sp>
        <p:nvSpPr>
          <p:cNvPr id="30776" name="Rectangle 56"/>
          <p:cNvSpPr>
            <a:spLocks noChangeArrowheads="1"/>
          </p:cNvSpPr>
          <p:nvPr/>
        </p:nvSpPr>
        <p:spPr bwMode="auto">
          <a:xfrm>
            <a:off x="627725" y="1241425"/>
            <a:ext cx="9164769" cy="4692650"/>
          </a:xfrm>
          <a:prstGeom prst="rect">
            <a:avLst/>
          </a:prstGeom>
          <a:noFill/>
          <a:ln w="19050">
            <a:solidFill>
              <a:srgbClr val="808080"/>
            </a:solidFill>
            <a:miter lim="800000"/>
            <a:headEnd/>
            <a:tailEnd/>
          </a:ln>
        </p:spPr>
        <p:txBody>
          <a:bodyPr/>
          <a:lstStyle/>
          <a:p>
            <a:endParaRPr lang="en-GB" dirty="0"/>
          </a:p>
        </p:txBody>
      </p:sp>
      <p:sp>
        <p:nvSpPr>
          <p:cNvPr id="60" name="Text Box 92"/>
          <p:cNvSpPr txBox="1">
            <a:spLocks noChangeArrowheads="1"/>
          </p:cNvSpPr>
          <p:nvPr/>
        </p:nvSpPr>
        <p:spPr bwMode="auto">
          <a:xfrm>
            <a:off x="2017684" y="2987457"/>
            <a:ext cx="6001964" cy="707886"/>
          </a:xfrm>
          <a:prstGeom prst="rect">
            <a:avLst/>
          </a:prstGeom>
          <a:solidFill>
            <a:srgbClr val="FFFFFF"/>
          </a:solidFill>
          <a:ln w="9525" algn="ctr">
            <a:noFill/>
            <a:miter lim="800000"/>
            <a:headEnd/>
            <a:tailEnd/>
          </a:ln>
          <a:effectLst/>
        </p:spPr>
        <p:txBody>
          <a:bodyPr wrap="none">
            <a:spAutoFit/>
          </a:bodyPr>
          <a:lstStyle/>
          <a:p>
            <a:pPr algn="ctr"/>
            <a:r>
              <a:rPr lang="en-GB" sz="2000" dirty="0">
                <a:solidFill>
                  <a:srgbClr val="008000"/>
                </a:solidFill>
              </a:rPr>
              <a:t>The average DK1 spot price for Q3-2012</a:t>
            </a:r>
          </a:p>
          <a:p>
            <a:pPr algn="ctr"/>
            <a:r>
              <a:rPr lang="en-GB" sz="2000" dirty="0">
                <a:solidFill>
                  <a:srgbClr val="008000"/>
                </a:solidFill>
              </a:rPr>
              <a:t>turned out to be 33.95 EUR/MWh</a:t>
            </a:r>
          </a:p>
        </p:txBody>
      </p:sp>
      <p:sp>
        <p:nvSpPr>
          <p:cNvPr id="64" name="Text Box 95"/>
          <p:cNvSpPr txBox="1">
            <a:spLocks noChangeArrowheads="1"/>
          </p:cNvSpPr>
          <p:nvPr/>
        </p:nvSpPr>
        <p:spPr bwMode="auto">
          <a:xfrm>
            <a:off x="695755" y="4190301"/>
            <a:ext cx="9015401" cy="756874"/>
          </a:xfrm>
          <a:prstGeom prst="rect">
            <a:avLst/>
          </a:prstGeom>
          <a:noFill/>
          <a:ln w="9525" algn="ctr">
            <a:noFill/>
            <a:miter lim="800000"/>
            <a:headEnd/>
            <a:tailEnd/>
          </a:ln>
          <a:effectLst/>
        </p:spPr>
        <p:txBody>
          <a:bodyPr wrap="square">
            <a:spAutoFit/>
          </a:bodyPr>
          <a:lstStyle/>
          <a:p>
            <a:pPr>
              <a:lnSpc>
                <a:spcPct val="120000"/>
              </a:lnSpc>
            </a:pPr>
            <a:r>
              <a:rPr lang="en-GB" sz="1900" i="1" dirty="0">
                <a:solidFill>
                  <a:srgbClr val="FF0000"/>
                </a:solidFill>
              </a:rPr>
              <a:t>Hedging Price  =</a:t>
            </a:r>
          </a:p>
          <a:p>
            <a:pPr>
              <a:lnSpc>
                <a:spcPct val="120000"/>
              </a:lnSpc>
            </a:pPr>
            <a:r>
              <a:rPr lang="en-GB" sz="1900" i="1" dirty="0">
                <a:solidFill>
                  <a:srgbClr val="FF0000"/>
                </a:solidFill>
              </a:rPr>
              <a:t>last trading quarter’s average closing price  =  39.22 EUR/MWh</a:t>
            </a:r>
          </a:p>
        </p:txBody>
      </p:sp>
      <p:grpSp>
        <p:nvGrpSpPr>
          <p:cNvPr id="57" name="Gruppe 56"/>
          <p:cNvGrpSpPr/>
          <p:nvPr/>
        </p:nvGrpSpPr>
        <p:grpSpPr>
          <a:xfrm>
            <a:off x="805330" y="5907320"/>
            <a:ext cx="8887961" cy="430887"/>
            <a:chOff x="805330" y="5907320"/>
            <a:chExt cx="8887961" cy="430887"/>
          </a:xfrm>
        </p:grpSpPr>
        <p:sp>
          <p:nvSpPr>
            <p:cNvPr id="31" name="Line 164"/>
            <p:cNvSpPr>
              <a:spLocks noChangeShapeType="1"/>
            </p:cNvSpPr>
            <p:nvPr/>
          </p:nvSpPr>
          <p:spPr bwMode="auto">
            <a:xfrm>
              <a:off x="1673572" y="5933632"/>
              <a:ext cx="0" cy="127000"/>
            </a:xfrm>
            <a:prstGeom prst="line">
              <a:avLst/>
            </a:prstGeom>
            <a:noFill/>
            <a:ln w="57150">
              <a:solidFill>
                <a:schemeClr val="tx1"/>
              </a:solidFill>
              <a:round/>
              <a:headEnd/>
              <a:tailEnd/>
            </a:ln>
          </p:spPr>
          <p:txBody>
            <a:bodyPr wrap="none"/>
            <a:lstStyle/>
            <a:p>
              <a:endParaRPr lang="en-GB" dirty="0"/>
            </a:p>
          </p:txBody>
        </p:sp>
        <p:sp>
          <p:nvSpPr>
            <p:cNvPr id="32" name="Line 164"/>
            <p:cNvSpPr>
              <a:spLocks noChangeShapeType="1"/>
            </p:cNvSpPr>
            <p:nvPr/>
          </p:nvSpPr>
          <p:spPr bwMode="auto">
            <a:xfrm>
              <a:off x="2752271" y="5933632"/>
              <a:ext cx="0" cy="127000"/>
            </a:xfrm>
            <a:prstGeom prst="line">
              <a:avLst/>
            </a:prstGeom>
            <a:noFill/>
            <a:ln w="57150">
              <a:solidFill>
                <a:schemeClr val="tx1"/>
              </a:solidFill>
              <a:round/>
              <a:headEnd/>
              <a:tailEnd/>
            </a:ln>
          </p:spPr>
          <p:txBody>
            <a:bodyPr wrap="none"/>
            <a:lstStyle/>
            <a:p>
              <a:endParaRPr lang="en-GB" dirty="0"/>
            </a:p>
          </p:txBody>
        </p:sp>
        <p:sp>
          <p:nvSpPr>
            <p:cNvPr id="33" name="Line 164"/>
            <p:cNvSpPr>
              <a:spLocks noChangeShapeType="1"/>
            </p:cNvSpPr>
            <p:nvPr/>
          </p:nvSpPr>
          <p:spPr bwMode="auto">
            <a:xfrm>
              <a:off x="3778594" y="5933632"/>
              <a:ext cx="0" cy="127000"/>
            </a:xfrm>
            <a:prstGeom prst="line">
              <a:avLst/>
            </a:prstGeom>
            <a:noFill/>
            <a:ln w="57150">
              <a:solidFill>
                <a:schemeClr val="tx1"/>
              </a:solidFill>
              <a:round/>
              <a:headEnd/>
              <a:tailEnd/>
            </a:ln>
          </p:spPr>
          <p:txBody>
            <a:bodyPr wrap="none"/>
            <a:lstStyle/>
            <a:p>
              <a:endParaRPr lang="en-GB" dirty="0"/>
            </a:p>
          </p:txBody>
        </p:sp>
        <p:sp>
          <p:nvSpPr>
            <p:cNvPr id="35" name="Line 164"/>
            <p:cNvSpPr>
              <a:spLocks noChangeShapeType="1"/>
            </p:cNvSpPr>
            <p:nvPr/>
          </p:nvSpPr>
          <p:spPr bwMode="auto">
            <a:xfrm>
              <a:off x="5866929" y="5933632"/>
              <a:ext cx="0" cy="127000"/>
            </a:xfrm>
            <a:prstGeom prst="line">
              <a:avLst/>
            </a:prstGeom>
            <a:noFill/>
            <a:ln w="57150">
              <a:solidFill>
                <a:schemeClr val="tx1"/>
              </a:solidFill>
              <a:round/>
              <a:headEnd/>
              <a:tailEnd/>
            </a:ln>
          </p:spPr>
          <p:txBody>
            <a:bodyPr wrap="none"/>
            <a:lstStyle/>
            <a:p>
              <a:endParaRPr lang="en-GB" dirty="0"/>
            </a:p>
          </p:txBody>
        </p:sp>
        <p:sp>
          <p:nvSpPr>
            <p:cNvPr id="36" name="Line 164"/>
            <p:cNvSpPr>
              <a:spLocks noChangeShapeType="1"/>
            </p:cNvSpPr>
            <p:nvPr/>
          </p:nvSpPr>
          <p:spPr bwMode="auto">
            <a:xfrm>
              <a:off x="6938484" y="5933632"/>
              <a:ext cx="0" cy="127000"/>
            </a:xfrm>
            <a:prstGeom prst="line">
              <a:avLst/>
            </a:prstGeom>
            <a:noFill/>
            <a:ln w="57150">
              <a:solidFill>
                <a:schemeClr val="tx1"/>
              </a:solidFill>
              <a:round/>
              <a:headEnd/>
              <a:tailEnd/>
            </a:ln>
          </p:spPr>
          <p:txBody>
            <a:bodyPr wrap="none"/>
            <a:lstStyle/>
            <a:p>
              <a:endParaRPr lang="en-GB" dirty="0"/>
            </a:p>
          </p:txBody>
        </p:sp>
        <p:sp>
          <p:nvSpPr>
            <p:cNvPr id="37" name="Line 164"/>
            <p:cNvSpPr>
              <a:spLocks noChangeShapeType="1"/>
            </p:cNvSpPr>
            <p:nvPr/>
          </p:nvSpPr>
          <p:spPr bwMode="auto">
            <a:xfrm>
              <a:off x="7817184" y="5933632"/>
              <a:ext cx="0" cy="127000"/>
            </a:xfrm>
            <a:prstGeom prst="line">
              <a:avLst/>
            </a:prstGeom>
            <a:noFill/>
            <a:ln w="57150">
              <a:solidFill>
                <a:schemeClr val="tx1"/>
              </a:solidFill>
              <a:round/>
              <a:headEnd/>
              <a:tailEnd/>
            </a:ln>
          </p:spPr>
          <p:txBody>
            <a:bodyPr wrap="none"/>
            <a:lstStyle/>
            <a:p>
              <a:endParaRPr lang="en-GB" dirty="0"/>
            </a:p>
          </p:txBody>
        </p:sp>
        <p:sp>
          <p:nvSpPr>
            <p:cNvPr id="38" name="Line 164"/>
            <p:cNvSpPr>
              <a:spLocks noChangeShapeType="1"/>
            </p:cNvSpPr>
            <p:nvPr/>
          </p:nvSpPr>
          <p:spPr bwMode="auto">
            <a:xfrm>
              <a:off x="8788748" y="5933632"/>
              <a:ext cx="0" cy="127000"/>
            </a:xfrm>
            <a:prstGeom prst="line">
              <a:avLst/>
            </a:prstGeom>
            <a:noFill/>
            <a:ln w="57150">
              <a:solidFill>
                <a:schemeClr val="tx1"/>
              </a:solidFill>
              <a:round/>
              <a:headEnd/>
              <a:tailEnd/>
            </a:ln>
          </p:spPr>
          <p:txBody>
            <a:bodyPr wrap="none"/>
            <a:lstStyle/>
            <a:p>
              <a:endParaRPr lang="en-GB" dirty="0"/>
            </a:p>
          </p:txBody>
        </p:sp>
        <p:sp>
          <p:nvSpPr>
            <p:cNvPr id="47" name="Tekstboks 46"/>
            <p:cNvSpPr txBox="1"/>
            <p:nvPr/>
          </p:nvSpPr>
          <p:spPr>
            <a:xfrm>
              <a:off x="805330" y="5907320"/>
              <a:ext cx="720069" cy="430887"/>
            </a:xfrm>
            <a:prstGeom prst="rect">
              <a:avLst/>
            </a:prstGeom>
            <a:noFill/>
          </p:spPr>
          <p:txBody>
            <a:bodyPr wrap="none" rtlCol="0">
              <a:spAutoFit/>
            </a:bodyPr>
            <a:lstStyle/>
            <a:p>
              <a:r>
                <a:rPr lang="en-GB" dirty="0">
                  <a:solidFill>
                    <a:schemeClr val="tx1"/>
                  </a:solidFill>
                </a:rPr>
                <a:t>Oct</a:t>
              </a:r>
            </a:p>
          </p:txBody>
        </p:sp>
        <p:sp>
          <p:nvSpPr>
            <p:cNvPr id="48" name="Tekstboks 47"/>
            <p:cNvSpPr txBox="1"/>
            <p:nvPr/>
          </p:nvSpPr>
          <p:spPr>
            <a:xfrm>
              <a:off x="1814513" y="5907320"/>
              <a:ext cx="800219" cy="430887"/>
            </a:xfrm>
            <a:prstGeom prst="rect">
              <a:avLst/>
            </a:prstGeom>
            <a:noFill/>
          </p:spPr>
          <p:txBody>
            <a:bodyPr wrap="none" rtlCol="0">
              <a:spAutoFit/>
            </a:bodyPr>
            <a:lstStyle/>
            <a:p>
              <a:r>
                <a:rPr lang="en-GB" dirty="0">
                  <a:solidFill>
                    <a:schemeClr val="tx1"/>
                  </a:solidFill>
                </a:rPr>
                <a:t>Nov</a:t>
              </a:r>
            </a:p>
          </p:txBody>
        </p:sp>
        <p:sp>
          <p:nvSpPr>
            <p:cNvPr id="49" name="Tekstboks 48"/>
            <p:cNvSpPr txBox="1"/>
            <p:nvPr/>
          </p:nvSpPr>
          <p:spPr>
            <a:xfrm>
              <a:off x="2887103" y="5907320"/>
              <a:ext cx="772969" cy="430887"/>
            </a:xfrm>
            <a:prstGeom prst="rect">
              <a:avLst/>
            </a:prstGeom>
            <a:noFill/>
          </p:spPr>
          <p:txBody>
            <a:bodyPr wrap="none" rtlCol="0">
              <a:spAutoFit/>
            </a:bodyPr>
            <a:lstStyle/>
            <a:p>
              <a:r>
                <a:rPr lang="en-GB" dirty="0">
                  <a:solidFill>
                    <a:schemeClr val="tx1"/>
                  </a:solidFill>
                </a:rPr>
                <a:t>Dec</a:t>
              </a:r>
            </a:p>
          </p:txBody>
        </p:sp>
        <p:sp>
          <p:nvSpPr>
            <p:cNvPr id="50" name="Tekstboks 49"/>
            <p:cNvSpPr txBox="1"/>
            <p:nvPr/>
          </p:nvSpPr>
          <p:spPr>
            <a:xfrm>
              <a:off x="3960932" y="5907320"/>
              <a:ext cx="731290" cy="430887"/>
            </a:xfrm>
            <a:prstGeom prst="rect">
              <a:avLst/>
            </a:prstGeom>
            <a:noFill/>
          </p:spPr>
          <p:txBody>
            <a:bodyPr wrap="none" rtlCol="0">
              <a:spAutoFit/>
            </a:bodyPr>
            <a:lstStyle/>
            <a:p>
              <a:r>
                <a:rPr lang="en-GB" dirty="0">
                  <a:solidFill>
                    <a:schemeClr val="tx1"/>
                  </a:solidFill>
                </a:rPr>
                <a:t>Jan</a:t>
              </a:r>
            </a:p>
          </p:txBody>
        </p:sp>
        <p:sp>
          <p:nvSpPr>
            <p:cNvPr id="51" name="Tekstboks 50"/>
            <p:cNvSpPr txBox="1"/>
            <p:nvPr/>
          </p:nvSpPr>
          <p:spPr>
            <a:xfrm>
              <a:off x="4978628" y="5907320"/>
              <a:ext cx="752129" cy="430887"/>
            </a:xfrm>
            <a:prstGeom prst="rect">
              <a:avLst/>
            </a:prstGeom>
            <a:noFill/>
          </p:spPr>
          <p:txBody>
            <a:bodyPr wrap="none" rtlCol="0">
              <a:spAutoFit/>
            </a:bodyPr>
            <a:lstStyle/>
            <a:p>
              <a:r>
                <a:rPr lang="en-GB" dirty="0">
                  <a:solidFill>
                    <a:schemeClr val="tx1"/>
                  </a:solidFill>
                </a:rPr>
                <a:t>Feb</a:t>
              </a:r>
            </a:p>
          </p:txBody>
        </p:sp>
        <p:sp>
          <p:nvSpPr>
            <p:cNvPr id="52" name="Tekstboks 51"/>
            <p:cNvSpPr txBox="1"/>
            <p:nvPr/>
          </p:nvSpPr>
          <p:spPr>
            <a:xfrm>
              <a:off x="6001771" y="5907320"/>
              <a:ext cx="780983" cy="430887"/>
            </a:xfrm>
            <a:prstGeom prst="rect">
              <a:avLst/>
            </a:prstGeom>
            <a:noFill/>
          </p:spPr>
          <p:txBody>
            <a:bodyPr wrap="none" rtlCol="0">
              <a:spAutoFit/>
            </a:bodyPr>
            <a:lstStyle/>
            <a:p>
              <a:r>
                <a:rPr lang="en-GB" dirty="0">
                  <a:solidFill>
                    <a:schemeClr val="tx1"/>
                  </a:solidFill>
                </a:rPr>
                <a:t>Mar</a:t>
              </a:r>
            </a:p>
          </p:txBody>
        </p:sp>
        <p:sp>
          <p:nvSpPr>
            <p:cNvPr id="53" name="Tekstboks 52"/>
            <p:cNvSpPr txBox="1"/>
            <p:nvPr/>
          </p:nvSpPr>
          <p:spPr>
            <a:xfrm>
              <a:off x="7005409" y="5907320"/>
              <a:ext cx="740908" cy="430887"/>
            </a:xfrm>
            <a:prstGeom prst="rect">
              <a:avLst/>
            </a:prstGeom>
            <a:noFill/>
          </p:spPr>
          <p:txBody>
            <a:bodyPr wrap="none" rtlCol="0">
              <a:spAutoFit/>
            </a:bodyPr>
            <a:lstStyle/>
            <a:p>
              <a:r>
                <a:rPr lang="en-GB" dirty="0">
                  <a:solidFill>
                    <a:schemeClr val="tx1"/>
                  </a:solidFill>
                </a:rPr>
                <a:t>Apr</a:t>
              </a:r>
            </a:p>
          </p:txBody>
        </p:sp>
        <p:sp>
          <p:nvSpPr>
            <p:cNvPr id="54" name="Tekstboks 53"/>
            <p:cNvSpPr txBox="1"/>
            <p:nvPr/>
          </p:nvSpPr>
          <p:spPr>
            <a:xfrm>
              <a:off x="7891694" y="5907320"/>
              <a:ext cx="825867" cy="430887"/>
            </a:xfrm>
            <a:prstGeom prst="rect">
              <a:avLst/>
            </a:prstGeom>
            <a:noFill/>
          </p:spPr>
          <p:txBody>
            <a:bodyPr wrap="none" rtlCol="0">
              <a:spAutoFit/>
            </a:bodyPr>
            <a:lstStyle/>
            <a:p>
              <a:r>
                <a:rPr lang="en-GB" dirty="0">
                  <a:solidFill>
                    <a:schemeClr val="tx1"/>
                  </a:solidFill>
                </a:rPr>
                <a:t>May</a:t>
              </a:r>
            </a:p>
          </p:txBody>
        </p:sp>
        <p:sp>
          <p:nvSpPr>
            <p:cNvPr id="55" name="Tekstboks 54"/>
            <p:cNvSpPr txBox="1"/>
            <p:nvPr/>
          </p:nvSpPr>
          <p:spPr>
            <a:xfrm>
              <a:off x="8950780" y="5907320"/>
              <a:ext cx="742511" cy="430887"/>
            </a:xfrm>
            <a:prstGeom prst="rect">
              <a:avLst/>
            </a:prstGeom>
            <a:noFill/>
          </p:spPr>
          <p:txBody>
            <a:bodyPr wrap="none" rtlCol="0">
              <a:spAutoFit/>
            </a:bodyPr>
            <a:lstStyle/>
            <a:p>
              <a:r>
                <a:rPr lang="en-GB" dirty="0">
                  <a:solidFill>
                    <a:schemeClr val="tx1"/>
                  </a:solidFill>
                </a:rPr>
                <a:t>Jun</a:t>
              </a:r>
            </a:p>
          </p:txBody>
        </p:sp>
        <p:sp>
          <p:nvSpPr>
            <p:cNvPr id="34" name="Line 164"/>
            <p:cNvSpPr>
              <a:spLocks noChangeShapeType="1"/>
            </p:cNvSpPr>
            <p:nvPr/>
          </p:nvSpPr>
          <p:spPr bwMode="auto">
            <a:xfrm>
              <a:off x="4842996" y="5933632"/>
              <a:ext cx="0" cy="127000"/>
            </a:xfrm>
            <a:prstGeom prst="line">
              <a:avLst/>
            </a:prstGeom>
            <a:noFill/>
            <a:ln w="57150">
              <a:solidFill>
                <a:schemeClr val="tx1"/>
              </a:solidFill>
              <a:round/>
              <a:headEnd/>
              <a:tailEnd/>
            </a:ln>
          </p:spPr>
          <p:txBody>
            <a:bodyPr wrap="none"/>
            <a:lstStyle/>
            <a:p>
              <a:endParaRPr lang="en-GB" dirty="0"/>
            </a:p>
          </p:txBody>
        </p:sp>
      </p:grpSp>
      <p:grpSp>
        <p:nvGrpSpPr>
          <p:cNvPr id="61" name="Gruppe 60"/>
          <p:cNvGrpSpPr/>
          <p:nvPr/>
        </p:nvGrpSpPr>
        <p:grpSpPr>
          <a:xfrm>
            <a:off x="6729860" y="5417592"/>
            <a:ext cx="3089307" cy="518387"/>
            <a:chOff x="6729860" y="6312698"/>
            <a:chExt cx="3089307" cy="518387"/>
          </a:xfrm>
        </p:grpSpPr>
        <p:sp>
          <p:nvSpPr>
            <p:cNvPr id="62" name="Line 178"/>
            <p:cNvSpPr>
              <a:spLocks noChangeShapeType="1"/>
            </p:cNvSpPr>
            <p:nvPr/>
          </p:nvSpPr>
          <p:spPr bwMode="auto">
            <a:xfrm>
              <a:off x="6941343" y="6829618"/>
              <a:ext cx="2840831" cy="1467"/>
            </a:xfrm>
            <a:prstGeom prst="line">
              <a:avLst/>
            </a:prstGeom>
            <a:noFill/>
            <a:ln w="76200">
              <a:solidFill>
                <a:srgbClr val="FF0000"/>
              </a:solidFill>
              <a:round/>
              <a:headEnd/>
              <a:tailEnd/>
            </a:ln>
          </p:spPr>
          <p:txBody>
            <a:bodyPr wrap="none"/>
            <a:lstStyle/>
            <a:p>
              <a:endParaRPr lang="en-GB" dirty="0"/>
            </a:p>
          </p:txBody>
        </p:sp>
        <p:sp>
          <p:nvSpPr>
            <p:cNvPr id="63" name="Text Box 179"/>
            <p:cNvSpPr txBox="1">
              <a:spLocks noChangeArrowheads="1"/>
            </p:cNvSpPr>
            <p:nvPr/>
          </p:nvSpPr>
          <p:spPr bwMode="auto">
            <a:xfrm>
              <a:off x="6729860" y="6312698"/>
              <a:ext cx="3089307" cy="400110"/>
            </a:xfrm>
            <a:prstGeom prst="rect">
              <a:avLst/>
            </a:prstGeom>
            <a:noFill/>
            <a:ln w="9525" algn="ctr">
              <a:noFill/>
              <a:miter lim="800000"/>
              <a:headEnd/>
              <a:tailEnd/>
            </a:ln>
          </p:spPr>
          <p:txBody>
            <a:bodyPr wrap="none">
              <a:spAutoFit/>
            </a:bodyPr>
            <a:lstStyle/>
            <a:p>
              <a:pPr algn="ctr" eaLnBrk="0" hangingPunct="0"/>
              <a:r>
                <a:rPr lang="en-GB" sz="2000" i="1" dirty="0">
                  <a:solidFill>
                    <a:srgbClr val="FF0000"/>
                  </a:solidFill>
                </a:rPr>
                <a:t>Last trading quarter</a:t>
              </a:r>
            </a:p>
          </p:txBody>
        </p:sp>
      </p:grpSp>
      <p:sp>
        <p:nvSpPr>
          <p:cNvPr id="4" name="Pladsholder til dato 3">
            <a:extLst>
              <a:ext uri="{FF2B5EF4-FFF2-40B4-BE49-F238E27FC236}">
                <a16:creationId xmlns:a16="http://schemas.microsoft.com/office/drawing/2014/main" id="{E5B0A574-42D1-4B07-A6D3-A577384C6B90}"/>
              </a:ext>
            </a:extLst>
          </p:cNvPr>
          <p:cNvSpPr>
            <a:spLocks noGrp="1"/>
          </p:cNvSpPr>
          <p:nvPr>
            <p:ph type="dt" sz="half" idx="10"/>
          </p:nvPr>
        </p:nvSpPr>
        <p:spPr/>
        <p:txBody>
          <a:bodyPr/>
          <a:lstStyle/>
          <a:p>
            <a:pPr>
              <a:defRPr/>
            </a:pPr>
            <a:r>
              <a:rPr lang="en-US" noProof="0"/>
              <a:t>17 Feb. 2024</a:t>
            </a:r>
            <a:endParaRPr lang="en-GB" noProof="0" dirty="0"/>
          </a:p>
        </p:txBody>
      </p:sp>
      <p:sp>
        <p:nvSpPr>
          <p:cNvPr id="65" name="Rektangel 64">
            <a:extLst>
              <a:ext uri="{FF2B5EF4-FFF2-40B4-BE49-F238E27FC236}">
                <a16:creationId xmlns:a16="http://schemas.microsoft.com/office/drawing/2014/main" id="{3FF3B9BE-BCD9-493F-B042-DC02EC26B716}"/>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58" name="Tekstfelt 57">
            <a:extLst>
              <a:ext uri="{FF2B5EF4-FFF2-40B4-BE49-F238E27FC236}">
                <a16:creationId xmlns:a16="http://schemas.microsoft.com/office/drawing/2014/main" id="{23B6B5B7-35BC-4EAB-86FA-9B2F8C054256}"/>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10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86"/>
                                        </p:tgtEl>
                                        <p:attrNameLst>
                                          <p:attrName>style.visibility</p:attrName>
                                        </p:attrNameLst>
                                      </p:cBhvr>
                                      <p:to>
                                        <p:strVal val="visible"/>
                                      </p:to>
                                    </p:set>
                                    <p:animEffect transition="in" filter="wipe(left)">
                                      <p:cBhvr>
                                        <p:cTn id="32" dur="1000"/>
                                        <p:tgtEl>
                                          <p:spTgt spid="307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left)">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left)">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dissolve">
                                      <p:cBhvr>
                                        <p:cTn id="47" dur="500"/>
                                        <p:tgtEl>
                                          <p:spTgt spid="6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0789"/>
                                        </p:tgtEl>
                                        <p:attrNameLst>
                                          <p:attrName>style.visibility</p:attrName>
                                        </p:attrNameLst>
                                      </p:cBhvr>
                                      <p:to>
                                        <p:strVal val="visible"/>
                                      </p:to>
                                    </p:set>
                                    <p:animEffect transition="in" filter="dissolve">
                                      <p:cBhvr>
                                        <p:cTn id="52" dur="500"/>
                                        <p:tgtEl>
                                          <p:spTgt spid="30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9" grpId="0" animBg="1"/>
      <p:bldP spid="43" grpId="0"/>
      <p:bldP spid="46" grpId="0"/>
      <p:bldP spid="30786" grpId="0" animBg="1"/>
      <p:bldP spid="59" grpId="0" animBg="1"/>
      <p:bldP spid="60" grpId="0" animBg="1"/>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diasnummer 5"/>
          <p:cNvSpPr>
            <a:spLocks noGrp="1"/>
          </p:cNvSpPr>
          <p:nvPr>
            <p:ph type="sldNum" sz="quarter" idx="12"/>
          </p:nvPr>
        </p:nvSpPr>
        <p:spPr/>
        <p:txBody>
          <a:bodyPr/>
          <a:lstStyle/>
          <a:p>
            <a:fld id="{58DDAA28-78F4-4005-B553-ECE47A0F2BC8}" type="slidenum">
              <a:rPr lang="en-GB"/>
              <a:pPr/>
              <a:t>2</a:t>
            </a:fld>
            <a:endParaRPr lang="en-GB" dirty="0"/>
          </a:p>
        </p:txBody>
      </p:sp>
      <p:sp>
        <p:nvSpPr>
          <p:cNvPr id="1054724" name="Rectangle 4"/>
          <p:cNvSpPr>
            <a:spLocks noGrp="1" noChangeArrowheads="1"/>
          </p:cNvSpPr>
          <p:nvPr>
            <p:ph type="title"/>
          </p:nvPr>
        </p:nvSpPr>
        <p:spPr>
          <a:xfrm>
            <a:off x="-1" y="0"/>
            <a:ext cx="9120851" cy="1143000"/>
          </a:xfrm>
        </p:spPr>
        <p:txBody>
          <a:bodyPr/>
          <a:lstStyle/>
          <a:p>
            <a:r>
              <a:rPr lang="en-GB" sz="2800" dirty="0"/>
              <a:t>Hedging prices and spot prices – 1</a:t>
            </a:r>
          </a:p>
        </p:txBody>
      </p:sp>
      <p:sp>
        <p:nvSpPr>
          <p:cNvPr id="1054725" name="Rectangle 5"/>
          <p:cNvSpPr>
            <a:spLocks noGrp="1" noChangeArrowheads="1"/>
          </p:cNvSpPr>
          <p:nvPr>
            <p:ph type="body" idx="1"/>
          </p:nvPr>
        </p:nvSpPr>
        <p:spPr>
          <a:xfrm>
            <a:off x="0" y="1058405"/>
            <a:ext cx="9906000" cy="5377124"/>
          </a:xfrm>
        </p:spPr>
        <p:txBody>
          <a:bodyPr/>
          <a:lstStyle/>
          <a:p>
            <a:r>
              <a:rPr lang="en-GB" sz="2200" dirty="0"/>
              <a:t>This PowerPoint presentation compares the spot prices and the financial contracts’ hedging prices</a:t>
            </a:r>
          </a:p>
          <a:p>
            <a:pPr lvl="1"/>
            <a:r>
              <a:rPr lang="en-GB" sz="2000" dirty="0"/>
              <a:t>The comparison is made for the spot prices for the bidding zones Southern Sweden (SE4), Western Denmark (DK1) and Eastern Denmark (DK2).</a:t>
            </a:r>
          </a:p>
          <a:p>
            <a:pPr lvl="1"/>
            <a:r>
              <a:rPr lang="en-GB" sz="2000" dirty="0"/>
              <a:t>Further, the comparison is made for the Nordic System Price (a virtual spot price).</a:t>
            </a:r>
          </a:p>
          <a:p>
            <a:r>
              <a:rPr lang="en-GB" sz="2200" dirty="0"/>
              <a:t>In this presentation, for Southern Sweden, Western Denmark and Eastern Denmark, the ”hedging price” is the hedging price of the System Price forward plus the hedging price of the EPAD forward:</a:t>
            </a:r>
          </a:p>
          <a:p>
            <a:pPr lvl="1">
              <a:tabLst>
                <a:tab pos="3313113" algn="l"/>
              </a:tabLst>
            </a:pPr>
            <a:r>
              <a:rPr lang="en-GB" sz="1800" dirty="0"/>
              <a:t>(hedging price)  =	(hedging price of System Price forward) + 	(hedging price of EPAD forward).</a:t>
            </a:r>
          </a:p>
        </p:txBody>
      </p:sp>
      <p:sp>
        <p:nvSpPr>
          <p:cNvPr id="2" name="Pladsholder til dato 1">
            <a:extLst>
              <a:ext uri="{FF2B5EF4-FFF2-40B4-BE49-F238E27FC236}">
                <a16:creationId xmlns:a16="http://schemas.microsoft.com/office/drawing/2014/main" id="{6B906F6D-8766-48DD-AFF3-BE3609198D48}"/>
              </a:ext>
            </a:extLst>
          </p:cNvPr>
          <p:cNvSpPr>
            <a:spLocks noGrp="1"/>
          </p:cNvSpPr>
          <p:nvPr>
            <p:ph type="dt" sz="half" idx="10"/>
          </p:nvPr>
        </p:nvSpPr>
        <p:spPr/>
        <p:txBody>
          <a:bodyPr/>
          <a:lstStyle/>
          <a:p>
            <a:pPr>
              <a:defRPr/>
            </a:pPr>
            <a:r>
              <a:rPr lang="en-US" noProof="0"/>
              <a:t>17 Feb. 2024</a:t>
            </a:r>
            <a:endParaRPr lang="en-GB" noProof="0" dirty="0"/>
          </a:p>
        </p:txBody>
      </p:sp>
    </p:spTree>
    <p:extLst>
      <p:ext uri="{BB962C8B-B14F-4D97-AF65-F5344CB8AC3E}">
        <p14:creationId xmlns:p14="http://schemas.microsoft.com/office/powerpoint/2010/main" val="4039566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 y="0"/>
            <a:ext cx="9904413" cy="784225"/>
          </a:xfrm>
          <a:solidFill>
            <a:srgbClr val="FFFFFF"/>
          </a:solidFill>
        </p:spPr>
        <p:txBody>
          <a:bodyPr/>
          <a:lstStyle/>
          <a:p>
            <a:r>
              <a:rPr lang="en-GB" sz="3000" b="1" dirty="0">
                <a:latin typeface="Verdana" pitchFamily="34" charset="0"/>
              </a:rPr>
              <a:t>Eastern Denmark (DK2): Q3-2012</a:t>
            </a:r>
          </a:p>
        </p:txBody>
      </p:sp>
      <p:grpSp>
        <p:nvGrpSpPr>
          <p:cNvPr id="44" name="Gruppe 43"/>
          <p:cNvGrpSpPr/>
          <p:nvPr/>
        </p:nvGrpSpPr>
        <p:grpSpPr>
          <a:xfrm>
            <a:off x="58056" y="725715"/>
            <a:ext cx="1808508" cy="5398027"/>
            <a:chOff x="58056" y="725715"/>
            <a:chExt cx="1808508" cy="5398027"/>
          </a:xfrm>
        </p:grpSpPr>
        <p:sp>
          <p:nvSpPr>
            <p:cNvPr id="32796" name="Rectangle 28"/>
            <p:cNvSpPr>
              <a:spLocks noChangeArrowheads="1"/>
            </p:cNvSpPr>
            <p:nvPr/>
          </p:nvSpPr>
          <p:spPr bwMode="auto">
            <a:xfrm>
              <a:off x="259780" y="5785188"/>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rPr>
                <a:t>0</a:t>
              </a:r>
              <a:endParaRPr lang="en-GB" dirty="0"/>
            </a:p>
          </p:txBody>
        </p:sp>
        <p:sp>
          <p:nvSpPr>
            <p:cNvPr id="32797" name="Rectangle 29"/>
            <p:cNvSpPr>
              <a:spLocks noChangeArrowheads="1"/>
            </p:cNvSpPr>
            <p:nvPr/>
          </p:nvSpPr>
          <p:spPr bwMode="auto">
            <a:xfrm>
              <a:off x="59405" y="4862850"/>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10</a:t>
              </a:r>
              <a:endParaRPr lang="en-GB" dirty="0"/>
            </a:p>
          </p:txBody>
        </p:sp>
        <p:sp>
          <p:nvSpPr>
            <p:cNvPr id="32798" name="Rectangle 30"/>
            <p:cNvSpPr>
              <a:spLocks noChangeArrowheads="1"/>
            </p:cNvSpPr>
            <p:nvPr/>
          </p:nvSpPr>
          <p:spPr bwMode="auto">
            <a:xfrm>
              <a:off x="59405" y="3983375"/>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20</a:t>
              </a:r>
              <a:endParaRPr lang="en-GB" dirty="0"/>
            </a:p>
          </p:txBody>
        </p:sp>
        <p:sp>
          <p:nvSpPr>
            <p:cNvPr id="32799" name="Rectangle 31"/>
            <p:cNvSpPr>
              <a:spLocks noChangeArrowheads="1"/>
            </p:cNvSpPr>
            <p:nvPr/>
          </p:nvSpPr>
          <p:spPr bwMode="auto">
            <a:xfrm>
              <a:off x="59405" y="3061038"/>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30</a:t>
              </a:r>
              <a:endParaRPr lang="en-GB" dirty="0"/>
            </a:p>
          </p:txBody>
        </p:sp>
        <p:sp>
          <p:nvSpPr>
            <p:cNvPr id="32800" name="Rectangle 32"/>
            <p:cNvSpPr>
              <a:spLocks noChangeArrowheads="1"/>
            </p:cNvSpPr>
            <p:nvPr/>
          </p:nvSpPr>
          <p:spPr bwMode="auto">
            <a:xfrm>
              <a:off x="59405" y="2181563"/>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40</a:t>
              </a:r>
              <a:endParaRPr lang="en-GB" dirty="0"/>
            </a:p>
          </p:txBody>
        </p:sp>
        <p:sp>
          <p:nvSpPr>
            <p:cNvPr id="32801" name="Rectangle 33"/>
            <p:cNvSpPr>
              <a:spLocks noChangeArrowheads="1"/>
            </p:cNvSpPr>
            <p:nvPr/>
          </p:nvSpPr>
          <p:spPr bwMode="auto">
            <a:xfrm>
              <a:off x="59405" y="1260813"/>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50</a:t>
              </a:r>
              <a:endParaRPr lang="en-GB" dirty="0"/>
            </a:p>
          </p:txBody>
        </p:sp>
        <p:sp>
          <p:nvSpPr>
            <p:cNvPr id="28" name="Tekstboks 27"/>
            <p:cNvSpPr txBox="1"/>
            <p:nvPr/>
          </p:nvSpPr>
          <p:spPr>
            <a:xfrm>
              <a:off x="58056" y="725715"/>
              <a:ext cx="1808508" cy="430887"/>
            </a:xfrm>
            <a:prstGeom prst="rect">
              <a:avLst/>
            </a:prstGeom>
            <a:noFill/>
          </p:spPr>
          <p:txBody>
            <a:bodyPr wrap="none" rtlCol="0">
              <a:spAutoFit/>
            </a:bodyPr>
            <a:lstStyle/>
            <a:p>
              <a:r>
                <a:rPr lang="en-GB" dirty="0">
                  <a:solidFill>
                    <a:schemeClr val="tx1"/>
                  </a:solidFill>
                </a:rPr>
                <a:t>EUR/MWh</a:t>
              </a:r>
            </a:p>
          </p:txBody>
        </p:sp>
      </p:grpSp>
      <p:sp>
        <p:nvSpPr>
          <p:cNvPr id="39" name="Pladsholder til diasnummer 38"/>
          <p:cNvSpPr>
            <a:spLocks noGrp="1"/>
          </p:cNvSpPr>
          <p:nvPr>
            <p:ph type="sldNum" sz="quarter" idx="12"/>
          </p:nvPr>
        </p:nvSpPr>
        <p:spPr/>
        <p:txBody>
          <a:bodyPr/>
          <a:lstStyle/>
          <a:p>
            <a:pPr>
              <a:defRPr/>
            </a:pPr>
            <a:fld id="{6F22F84E-A190-402D-AE1D-93CA43AF0CC6}" type="slidenum">
              <a:rPr lang="en-GB" smtClean="0"/>
              <a:pPr>
                <a:defRPr/>
              </a:pPr>
              <a:t>20</a:t>
            </a:fld>
            <a:endParaRPr lang="en-GB" dirty="0"/>
          </a:p>
        </p:txBody>
      </p:sp>
      <p:sp>
        <p:nvSpPr>
          <p:cNvPr id="32777" name="Line 9"/>
          <p:cNvSpPr>
            <a:spLocks noChangeShapeType="1"/>
          </p:cNvSpPr>
          <p:nvPr/>
        </p:nvSpPr>
        <p:spPr bwMode="auto">
          <a:xfrm>
            <a:off x="619126" y="5030788"/>
            <a:ext cx="9175089" cy="0"/>
          </a:xfrm>
          <a:prstGeom prst="line">
            <a:avLst/>
          </a:prstGeom>
          <a:noFill/>
          <a:ln w="0">
            <a:solidFill>
              <a:srgbClr val="000000"/>
            </a:solidFill>
            <a:round/>
            <a:headEnd/>
            <a:tailEnd/>
          </a:ln>
        </p:spPr>
        <p:txBody>
          <a:bodyPr/>
          <a:lstStyle/>
          <a:p>
            <a:endParaRPr lang="en-GB" dirty="0"/>
          </a:p>
        </p:txBody>
      </p:sp>
      <p:sp>
        <p:nvSpPr>
          <p:cNvPr id="32778" name="Line 10"/>
          <p:cNvSpPr>
            <a:spLocks noChangeShapeType="1"/>
          </p:cNvSpPr>
          <p:nvPr/>
        </p:nvSpPr>
        <p:spPr bwMode="auto">
          <a:xfrm>
            <a:off x="619126" y="4151313"/>
            <a:ext cx="9175089" cy="0"/>
          </a:xfrm>
          <a:prstGeom prst="line">
            <a:avLst/>
          </a:prstGeom>
          <a:noFill/>
          <a:ln w="0">
            <a:solidFill>
              <a:srgbClr val="000000"/>
            </a:solidFill>
            <a:round/>
            <a:headEnd/>
            <a:tailEnd/>
          </a:ln>
        </p:spPr>
        <p:txBody>
          <a:bodyPr/>
          <a:lstStyle/>
          <a:p>
            <a:endParaRPr lang="en-GB" dirty="0"/>
          </a:p>
        </p:txBody>
      </p:sp>
      <p:sp>
        <p:nvSpPr>
          <p:cNvPr id="32779" name="Line 11"/>
          <p:cNvSpPr>
            <a:spLocks noChangeShapeType="1"/>
          </p:cNvSpPr>
          <p:nvPr/>
        </p:nvSpPr>
        <p:spPr bwMode="auto">
          <a:xfrm>
            <a:off x="619126" y="3230563"/>
            <a:ext cx="9175089" cy="0"/>
          </a:xfrm>
          <a:prstGeom prst="line">
            <a:avLst/>
          </a:prstGeom>
          <a:noFill/>
          <a:ln w="0">
            <a:solidFill>
              <a:srgbClr val="000000"/>
            </a:solidFill>
            <a:round/>
            <a:headEnd/>
            <a:tailEnd/>
          </a:ln>
        </p:spPr>
        <p:txBody>
          <a:bodyPr/>
          <a:lstStyle/>
          <a:p>
            <a:endParaRPr lang="en-GB" dirty="0"/>
          </a:p>
        </p:txBody>
      </p:sp>
      <p:sp>
        <p:nvSpPr>
          <p:cNvPr id="32780" name="Line 12"/>
          <p:cNvSpPr>
            <a:spLocks noChangeShapeType="1"/>
          </p:cNvSpPr>
          <p:nvPr/>
        </p:nvSpPr>
        <p:spPr bwMode="auto">
          <a:xfrm>
            <a:off x="619126" y="2349500"/>
            <a:ext cx="9175089" cy="0"/>
          </a:xfrm>
          <a:prstGeom prst="line">
            <a:avLst/>
          </a:prstGeom>
          <a:noFill/>
          <a:ln w="0">
            <a:solidFill>
              <a:srgbClr val="000000"/>
            </a:solidFill>
            <a:round/>
            <a:headEnd/>
            <a:tailEnd/>
          </a:ln>
        </p:spPr>
        <p:txBody>
          <a:bodyPr/>
          <a:lstStyle/>
          <a:p>
            <a:endParaRPr lang="en-GB" dirty="0"/>
          </a:p>
        </p:txBody>
      </p:sp>
      <p:sp>
        <p:nvSpPr>
          <p:cNvPr id="32781" name="Line 13"/>
          <p:cNvSpPr>
            <a:spLocks noChangeShapeType="1"/>
          </p:cNvSpPr>
          <p:nvPr/>
        </p:nvSpPr>
        <p:spPr bwMode="auto">
          <a:xfrm>
            <a:off x="619126" y="1428750"/>
            <a:ext cx="9175089" cy="0"/>
          </a:xfrm>
          <a:prstGeom prst="line">
            <a:avLst/>
          </a:prstGeom>
          <a:noFill/>
          <a:ln w="0">
            <a:solidFill>
              <a:srgbClr val="000000"/>
            </a:solidFill>
            <a:round/>
            <a:headEnd/>
            <a:tailEnd/>
          </a:ln>
        </p:spPr>
        <p:txBody>
          <a:bodyPr/>
          <a:lstStyle/>
          <a:p>
            <a:endParaRPr lang="en-GB" dirty="0"/>
          </a:p>
        </p:txBody>
      </p:sp>
      <p:sp>
        <p:nvSpPr>
          <p:cNvPr id="32783" name="Line 15"/>
          <p:cNvSpPr>
            <a:spLocks noChangeShapeType="1"/>
          </p:cNvSpPr>
          <p:nvPr/>
        </p:nvSpPr>
        <p:spPr bwMode="auto">
          <a:xfrm>
            <a:off x="619125" y="1260475"/>
            <a:ext cx="0" cy="4692650"/>
          </a:xfrm>
          <a:prstGeom prst="line">
            <a:avLst/>
          </a:prstGeom>
          <a:noFill/>
          <a:ln w="0">
            <a:solidFill>
              <a:srgbClr val="000000"/>
            </a:solidFill>
            <a:round/>
            <a:headEnd/>
            <a:tailEnd/>
          </a:ln>
        </p:spPr>
        <p:txBody>
          <a:bodyPr/>
          <a:lstStyle/>
          <a:p>
            <a:endParaRPr lang="en-GB" dirty="0"/>
          </a:p>
        </p:txBody>
      </p:sp>
      <p:sp>
        <p:nvSpPr>
          <p:cNvPr id="32784" name="Line 16"/>
          <p:cNvSpPr>
            <a:spLocks noChangeShapeType="1"/>
          </p:cNvSpPr>
          <p:nvPr/>
        </p:nvSpPr>
        <p:spPr bwMode="auto">
          <a:xfrm>
            <a:off x="534856" y="5953125"/>
            <a:ext cx="84269" cy="0"/>
          </a:xfrm>
          <a:prstGeom prst="line">
            <a:avLst/>
          </a:prstGeom>
          <a:noFill/>
          <a:ln w="0">
            <a:solidFill>
              <a:srgbClr val="000000"/>
            </a:solidFill>
            <a:round/>
            <a:headEnd/>
            <a:tailEnd/>
          </a:ln>
        </p:spPr>
        <p:txBody>
          <a:bodyPr/>
          <a:lstStyle/>
          <a:p>
            <a:endParaRPr lang="en-GB" dirty="0"/>
          </a:p>
        </p:txBody>
      </p:sp>
      <p:sp>
        <p:nvSpPr>
          <p:cNvPr id="32785" name="Line 17"/>
          <p:cNvSpPr>
            <a:spLocks noChangeShapeType="1"/>
          </p:cNvSpPr>
          <p:nvPr/>
        </p:nvSpPr>
        <p:spPr bwMode="auto">
          <a:xfrm>
            <a:off x="534856" y="5030788"/>
            <a:ext cx="84269" cy="0"/>
          </a:xfrm>
          <a:prstGeom prst="line">
            <a:avLst/>
          </a:prstGeom>
          <a:noFill/>
          <a:ln w="0">
            <a:solidFill>
              <a:srgbClr val="000000"/>
            </a:solidFill>
            <a:round/>
            <a:headEnd/>
            <a:tailEnd/>
          </a:ln>
        </p:spPr>
        <p:txBody>
          <a:bodyPr/>
          <a:lstStyle/>
          <a:p>
            <a:endParaRPr lang="en-GB" dirty="0"/>
          </a:p>
        </p:txBody>
      </p:sp>
      <p:sp>
        <p:nvSpPr>
          <p:cNvPr id="32786" name="Line 18"/>
          <p:cNvSpPr>
            <a:spLocks noChangeShapeType="1"/>
          </p:cNvSpPr>
          <p:nvPr/>
        </p:nvSpPr>
        <p:spPr bwMode="auto">
          <a:xfrm>
            <a:off x="534856" y="4151313"/>
            <a:ext cx="84269" cy="0"/>
          </a:xfrm>
          <a:prstGeom prst="line">
            <a:avLst/>
          </a:prstGeom>
          <a:noFill/>
          <a:ln w="0">
            <a:solidFill>
              <a:srgbClr val="000000"/>
            </a:solidFill>
            <a:round/>
            <a:headEnd/>
            <a:tailEnd/>
          </a:ln>
        </p:spPr>
        <p:txBody>
          <a:bodyPr/>
          <a:lstStyle/>
          <a:p>
            <a:endParaRPr lang="en-GB" dirty="0"/>
          </a:p>
        </p:txBody>
      </p:sp>
      <p:sp>
        <p:nvSpPr>
          <p:cNvPr id="32787" name="Line 19"/>
          <p:cNvSpPr>
            <a:spLocks noChangeShapeType="1"/>
          </p:cNvSpPr>
          <p:nvPr/>
        </p:nvSpPr>
        <p:spPr bwMode="auto">
          <a:xfrm>
            <a:off x="534856" y="3230563"/>
            <a:ext cx="84269" cy="0"/>
          </a:xfrm>
          <a:prstGeom prst="line">
            <a:avLst/>
          </a:prstGeom>
          <a:noFill/>
          <a:ln w="0">
            <a:solidFill>
              <a:srgbClr val="000000"/>
            </a:solidFill>
            <a:round/>
            <a:headEnd/>
            <a:tailEnd/>
          </a:ln>
        </p:spPr>
        <p:txBody>
          <a:bodyPr/>
          <a:lstStyle/>
          <a:p>
            <a:endParaRPr lang="en-GB" dirty="0"/>
          </a:p>
        </p:txBody>
      </p:sp>
      <p:sp>
        <p:nvSpPr>
          <p:cNvPr id="32788" name="Line 20"/>
          <p:cNvSpPr>
            <a:spLocks noChangeShapeType="1"/>
          </p:cNvSpPr>
          <p:nvPr/>
        </p:nvSpPr>
        <p:spPr bwMode="auto">
          <a:xfrm>
            <a:off x="534856" y="2349500"/>
            <a:ext cx="84269" cy="0"/>
          </a:xfrm>
          <a:prstGeom prst="line">
            <a:avLst/>
          </a:prstGeom>
          <a:noFill/>
          <a:ln w="0">
            <a:solidFill>
              <a:srgbClr val="000000"/>
            </a:solidFill>
            <a:round/>
            <a:headEnd/>
            <a:tailEnd/>
          </a:ln>
        </p:spPr>
        <p:txBody>
          <a:bodyPr/>
          <a:lstStyle/>
          <a:p>
            <a:endParaRPr lang="en-GB" dirty="0"/>
          </a:p>
        </p:txBody>
      </p:sp>
      <p:sp>
        <p:nvSpPr>
          <p:cNvPr id="32789" name="Line 21"/>
          <p:cNvSpPr>
            <a:spLocks noChangeShapeType="1"/>
          </p:cNvSpPr>
          <p:nvPr/>
        </p:nvSpPr>
        <p:spPr bwMode="auto">
          <a:xfrm>
            <a:off x="534856" y="1428750"/>
            <a:ext cx="84269" cy="0"/>
          </a:xfrm>
          <a:prstGeom prst="line">
            <a:avLst/>
          </a:prstGeom>
          <a:noFill/>
          <a:ln w="0">
            <a:solidFill>
              <a:srgbClr val="000000"/>
            </a:solidFill>
            <a:round/>
            <a:headEnd/>
            <a:tailEnd/>
          </a:ln>
        </p:spPr>
        <p:txBody>
          <a:bodyPr/>
          <a:lstStyle/>
          <a:p>
            <a:endParaRPr lang="en-GB" dirty="0"/>
          </a:p>
        </p:txBody>
      </p:sp>
      <p:sp>
        <p:nvSpPr>
          <p:cNvPr id="32790" name="Line 22"/>
          <p:cNvSpPr>
            <a:spLocks noChangeShapeType="1"/>
          </p:cNvSpPr>
          <p:nvPr/>
        </p:nvSpPr>
        <p:spPr bwMode="auto">
          <a:xfrm>
            <a:off x="619126" y="5953125"/>
            <a:ext cx="9175089" cy="0"/>
          </a:xfrm>
          <a:prstGeom prst="line">
            <a:avLst/>
          </a:prstGeom>
          <a:noFill/>
          <a:ln w="0">
            <a:solidFill>
              <a:srgbClr val="000000"/>
            </a:solidFill>
            <a:round/>
            <a:headEnd/>
            <a:tailEnd/>
          </a:ln>
        </p:spPr>
        <p:txBody>
          <a:bodyPr/>
          <a:lstStyle/>
          <a:p>
            <a:endParaRPr lang="en-GB" dirty="0"/>
          </a:p>
        </p:txBody>
      </p:sp>
      <p:sp>
        <p:nvSpPr>
          <p:cNvPr id="32791" name="Line 23"/>
          <p:cNvSpPr>
            <a:spLocks noChangeShapeType="1"/>
          </p:cNvSpPr>
          <p:nvPr/>
        </p:nvSpPr>
        <p:spPr bwMode="auto">
          <a:xfrm flipV="1">
            <a:off x="619125" y="5953126"/>
            <a:ext cx="0" cy="168275"/>
          </a:xfrm>
          <a:prstGeom prst="line">
            <a:avLst/>
          </a:prstGeom>
          <a:noFill/>
          <a:ln w="0">
            <a:solidFill>
              <a:srgbClr val="000000"/>
            </a:solidFill>
            <a:round/>
            <a:headEnd/>
            <a:tailEnd/>
          </a:ln>
        </p:spPr>
        <p:txBody>
          <a:bodyPr/>
          <a:lstStyle/>
          <a:p>
            <a:endParaRPr lang="en-GB" dirty="0"/>
          </a:p>
        </p:txBody>
      </p:sp>
      <p:sp>
        <p:nvSpPr>
          <p:cNvPr id="32795" name="Freeform 27"/>
          <p:cNvSpPr>
            <a:spLocks/>
          </p:cNvSpPr>
          <p:nvPr/>
        </p:nvSpPr>
        <p:spPr bwMode="auto">
          <a:xfrm>
            <a:off x="639763" y="2768600"/>
            <a:ext cx="9133814" cy="0"/>
          </a:xfrm>
          <a:custGeom>
            <a:avLst/>
            <a:gdLst/>
            <a:ahLst/>
            <a:cxnLst>
              <a:cxn ang="0">
                <a:pos x="5" y="0"/>
              </a:cxn>
              <a:cxn ang="0">
                <a:pos x="12" y="0"/>
              </a:cxn>
              <a:cxn ang="0">
                <a:pos x="19" y="0"/>
              </a:cxn>
              <a:cxn ang="0">
                <a:pos x="26" y="0"/>
              </a:cxn>
              <a:cxn ang="0">
                <a:pos x="32" y="0"/>
              </a:cxn>
              <a:cxn ang="0">
                <a:pos x="39" y="0"/>
              </a:cxn>
              <a:cxn ang="0">
                <a:pos x="46" y="0"/>
              </a:cxn>
              <a:cxn ang="0">
                <a:pos x="53" y="0"/>
              </a:cxn>
              <a:cxn ang="0">
                <a:pos x="60" y="0"/>
              </a:cxn>
              <a:cxn ang="0">
                <a:pos x="67" y="0"/>
              </a:cxn>
              <a:cxn ang="0">
                <a:pos x="74" y="0"/>
              </a:cxn>
              <a:cxn ang="0">
                <a:pos x="81" y="0"/>
              </a:cxn>
              <a:cxn ang="0">
                <a:pos x="88" y="0"/>
              </a:cxn>
              <a:cxn ang="0">
                <a:pos x="95" y="0"/>
              </a:cxn>
              <a:cxn ang="0">
                <a:pos x="102" y="0"/>
              </a:cxn>
              <a:cxn ang="0">
                <a:pos x="109" y="0"/>
              </a:cxn>
              <a:cxn ang="0">
                <a:pos x="116" y="0"/>
              </a:cxn>
              <a:cxn ang="0">
                <a:pos x="123" y="0"/>
              </a:cxn>
              <a:cxn ang="0">
                <a:pos x="129" y="0"/>
              </a:cxn>
              <a:cxn ang="0">
                <a:pos x="136" y="0"/>
              </a:cxn>
              <a:cxn ang="0">
                <a:pos x="143" y="0"/>
              </a:cxn>
              <a:cxn ang="0">
                <a:pos x="150" y="0"/>
              </a:cxn>
              <a:cxn ang="0">
                <a:pos x="157" y="0"/>
              </a:cxn>
              <a:cxn ang="0">
                <a:pos x="164" y="0"/>
              </a:cxn>
              <a:cxn ang="0">
                <a:pos x="171" y="0"/>
              </a:cxn>
              <a:cxn ang="0">
                <a:pos x="178" y="0"/>
              </a:cxn>
              <a:cxn ang="0">
                <a:pos x="185" y="0"/>
              </a:cxn>
              <a:cxn ang="0">
                <a:pos x="192" y="0"/>
              </a:cxn>
              <a:cxn ang="0">
                <a:pos x="199" y="0"/>
              </a:cxn>
              <a:cxn ang="0">
                <a:pos x="206" y="0"/>
              </a:cxn>
              <a:cxn ang="0">
                <a:pos x="213" y="0"/>
              </a:cxn>
              <a:cxn ang="0">
                <a:pos x="219" y="0"/>
              </a:cxn>
              <a:cxn ang="0">
                <a:pos x="226" y="0"/>
              </a:cxn>
              <a:cxn ang="0">
                <a:pos x="233" y="0"/>
              </a:cxn>
              <a:cxn ang="0">
                <a:pos x="240" y="0"/>
              </a:cxn>
              <a:cxn ang="0">
                <a:pos x="247" y="0"/>
              </a:cxn>
              <a:cxn ang="0">
                <a:pos x="254" y="0"/>
              </a:cxn>
              <a:cxn ang="0">
                <a:pos x="261" y="0"/>
              </a:cxn>
              <a:cxn ang="0">
                <a:pos x="268" y="0"/>
              </a:cxn>
              <a:cxn ang="0">
                <a:pos x="275" y="0"/>
              </a:cxn>
              <a:cxn ang="0">
                <a:pos x="282" y="0"/>
              </a:cxn>
              <a:cxn ang="0">
                <a:pos x="289" y="0"/>
              </a:cxn>
              <a:cxn ang="0">
                <a:pos x="296" y="0"/>
              </a:cxn>
              <a:cxn ang="0">
                <a:pos x="303" y="0"/>
              </a:cxn>
              <a:cxn ang="0">
                <a:pos x="309" y="0"/>
              </a:cxn>
              <a:cxn ang="0">
                <a:pos x="316" y="0"/>
              </a:cxn>
              <a:cxn ang="0">
                <a:pos x="323" y="0"/>
              </a:cxn>
              <a:cxn ang="0">
                <a:pos x="330" y="0"/>
              </a:cxn>
              <a:cxn ang="0">
                <a:pos x="337" y="0"/>
              </a:cxn>
              <a:cxn ang="0">
                <a:pos x="344" y="0"/>
              </a:cxn>
              <a:cxn ang="0">
                <a:pos x="351" y="0"/>
              </a:cxn>
              <a:cxn ang="0">
                <a:pos x="358" y="0"/>
              </a:cxn>
              <a:cxn ang="0">
                <a:pos x="365" y="0"/>
              </a:cxn>
              <a:cxn ang="0">
                <a:pos x="372" y="0"/>
              </a:cxn>
              <a:cxn ang="0">
                <a:pos x="379" y="0"/>
              </a:cxn>
              <a:cxn ang="0">
                <a:pos x="386" y="0"/>
              </a:cxn>
              <a:cxn ang="0">
                <a:pos x="393" y="0"/>
              </a:cxn>
              <a:cxn ang="0">
                <a:pos x="400" y="0"/>
              </a:cxn>
              <a:cxn ang="0">
                <a:pos x="406" y="0"/>
              </a:cxn>
              <a:cxn ang="0">
                <a:pos x="413" y="0"/>
              </a:cxn>
              <a:cxn ang="0">
                <a:pos x="420" y="0"/>
              </a:cxn>
              <a:cxn ang="0">
                <a:pos x="427" y="0"/>
              </a:cxn>
            </a:cxnLst>
            <a:rect l="0" t="0" r="r" b="b"/>
            <a:pathLst>
              <a:path w="432">
                <a:moveTo>
                  <a:pt x="0" y="0"/>
                </a:moveTo>
                <a:lnTo>
                  <a:pt x="2" y="0"/>
                </a:lnTo>
                <a:lnTo>
                  <a:pt x="5" y="0"/>
                </a:lnTo>
                <a:lnTo>
                  <a:pt x="7" y="0"/>
                </a:lnTo>
                <a:lnTo>
                  <a:pt x="9" y="0"/>
                </a:lnTo>
                <a:lnTo>
                  <a:pt x="12" y="0"/>
                </a:lnTo>
                <a:lnTo>
                  <a:pt x="14" y="0"/>
                </a:lnTo>
                <a:lnTo>
                  <a:pt x="16" y="0"/>
                </a:lnTo>
                <a:lnTo>
                  <a:pt x="19" y="0"/>
                </a:lnTo>
                <a:lnTo>
                  <a:pt x="21" y="0"/>
                </a:lnTo>
                <a:lnTo>
                  <a:pt x="23" y="0"/>
                </a:lnTo>
                <a:lnTo>
                  <a:pt x="26" y="0"/>
                </a:lnTo>
                <a:lnTo>
                  <a:pt x="28" y="0"/>
                </a:lnTo>
                <a:lnTo>
                  <a:pt x="30" y="0"/>
                </a:lnTo>
                <a:lnTo>
                  <a:pt x="32" y="0"/>
                </a:lnTo>
                <a:lnTo>
                  <a:pt x="35" y="0"/>
                </a:lnTo>
                <a:lnTo>
                  <a:pt x="37" y="0"/>
                </a:lnTo>
                <a:lnTo>
                  <a:pt x="39" y="0"/>
                </a:lnTo>
                <a:lnTo>
                  <a:pt x="42" y="0"/>
                </a:lnTo>
                <a:lnTo>
                  <a:pt x="44" y="0"/>
                </a:lnTo>
                <a:lnTo>
                  <a:pt x="46" y="0"/>
                </a:lnTo>
                <a:lnTo>
                  <a:pt x="49" y="0"/>
                </a:lnTo>
                <a:lnTo>
                  <a:pt x="51" y="0"/>
                </a:lnTo>
                <a:lnTo>
                  <a:pt x="53" y="0"/>
                </a:lnTo>
                <a:lnTo>
                  <a:pt x="56" y="0"/>
                </a:lnTo>
                <a:lnTo>
                  <a:pt x="58" y="0"/>
                </a:lnTo>
                <a:lnTo>
                  <a:pt x="60" y="0"/>
                </a:lnTo>
                <a:lnTo>
                  <a:pt x="62" y="0"/>
                </a:lnTo>
                <a:lnTo>
                  <a:pt x="65" y="0"/>
                </a:lnTo>
                <a:lnTo>
                  <a:pt x="67" y="0"/>
                </a:lnTo>
                <a:lnTo>
                  <a:pt x="69" y="0"/>
                </a:lnTo>
                <a:lnTo>
                  <a:pt x="72" y="0"/>
                </a:lnTo>
                <a:lnTo>
                  <a:pt x="74" y="0"/>
                </a:lnTo>
                <a:lnTo>
                  <a:pt x="76" y="0"/>
                </a:lnTo>
                <a:lnTo>
                  <a:pt x="79" y="0"/>
                </a:lnTo>
                <a:lnTo>
                  <a:pt x="81" y="0"/>
                </a:lnTo>
                <a:lnTo>
                  <a:pt x="83" y="0"/>
                </a:lnTo>
                <a:lnTo>
                  <a:pt x="86" y="0"/>
                </a:lnTo>
                <a:lnTo>
                  <a:pt x="88" y="0"/>
                </a:lnTo>
                <a:lnTo>
                  <a:pt x="90" y="0"/>
                </a:lnTo>
                <a:lnTo>
                  <a:pt x="92" y="0"/>
                </a:lnTo>
                <a:lnTo>
                  <a:pt x="95" y="0"/>
                </a:lnTo>
                <a:lnTo>
                  <a:pt x="97" y="0"/>
                </a:lnTo>
                <a:lnTo>
                  <a:pt x="99" y="0"/>
                </a:lnTo>
                <a:lnTo>
                  <a:pt x="102" y="0"/>
                </a:lnTo>
                <a:lnTo>
                  <a:pt x="104" y="0"/>
                </a:lnTo>
                <a:lnTo>
                  <a:pt x="106" y="0"/>
                </a:lnTo>
                <a:lnTo>
                  <a:pt x="109" y="0"/>
                </a:lnTo>
                <a:lnTo>
                  <a:pt x="111" y="0"/>
                </a:lnTo>
                <a:lnTo>
                  <a:pt x="113" y="0"/>
                </a:lnTo>
                <a:lnTo>
                  <a:pt x="116" y="0"/>
                </a:lnTo>
                <a:lnTo>
                  <a:pt x="118" y="0"/>
                </a:lnTo>
                <a:lnTo>
                  <a:pt x="120" y="0"/>
                </a:lnTo>
                <a:lnTo>
                  <a:pt x="123" y="0"/>
                </a:lnTo>
                <a:lnTo>
                  <a:pt x="125" y="0"/>
                </a:lnTo>
                <a:lnTo>
                  <a:pt x="127" y="0"/>
                </a:lnTo>
                <a:lnTo>
                  <a:pt x="129" y="0"/>
                </a:lnTo>
                <a:lnTo>
                  <a:pt x="132" y="0"/>
                </a:lnTo>
                <a:lnTo>
                  <a:pt x="134" y="0"/>
                </a:lnTo>
                <a:lnTo>
                  <a:pt x="136" y="0"/>
                </a:lnTo>
                <a:lnTo>
                  <a:pt x="139" y="0"/>
                </a:lnTo>
                <a:lnTo>
                  <a:pt x="141" y="0"/>
                </a:lnTo>
                <a:lnTo>
                  <a:pt x="143" y="0"/>
                </a:lnTo>
                <a:lnTo>
                  <a:pt x="146" y="0"/>
                </a:lnTo>
                <a:lnTo>
                  <a:pt x="148" y="0"/>
                </a:lnTo>
                <a:lnTo>
                  <a:pt x="150" y="0"/>
                </a:lnTo>
                <a:lnTo>
                  <a:pt x="153" y="0"/>
                </a:lnTo>
                <a:lnTo>
                  <a:pt x="155" y="0"/>
                </a:lnTo>
                <a:lnTo>
                  <a:pt x="157" y="0"/>
                </a:lnTo>
                <a:lnTo>
                  <a:pt x="159" y="0"/>
                </a:lnTo>
                <a:lnTo>
                  <a:pt x="162" y="0"/>
                </a:lnTo>
                <a:lnTo>
                  <a:pt x="164" y="0"/>
                </a:lnTo>
                <a:lnTo>
                  <a:pt x="166" y="0"/>
                </a:lnTo>
                <a:lnTo>
                  <a:pt x="169" y="0"/>
                </a:lnTo>
                <a:lnTo>
                  <a:pt x="171" y="0"/>
                </a:lnTo>
                <a:lnTo>
                  <a:pt x="173" y="0"/>
                </a:lnTo>
                <a:lnTo>
                  <a:pt x="176" y="0"/>
                </a:lnTo>
                <a:lnTo>
                  <a:pt x="178" y="0"/>
                </a:lnTo>
                <a:lnTo>
                  <a:pt x="180" y="0"/>
                </a:lnTo>
                <a:lnTo>
                  <a:pt x="183" y="0"/>
                </a:lnTo>
                <a:lnTo>
                  <a:pt x="185" y="0"/>
                </a:lnTo>
                <a:lnTo>
                  <a:pt x="187" y="0"/>
                </a:lnTo>
                <a:lnTo>
                  <a:pt x="189" y="0"/>
                </a:lnTo>
                <a:lnTo>
                  <a:pt x="192" y="0"/>
                </a:lnTo>
                <a:lnTo>
                  <a:pt x="194" y="0"/>
                </a:lnTo>
                <a:lnTo>
                  <a:pt x="196" y="0"/>
                </a:lnTo>
                <a:lnTo>
                  <a:pt x="199" y="0"/>
                </a:lnTo>
                <a:lnTo>
                  <a:pt x="201" y="0"/>
                </a:lnTo>
                <a:lnTo>
                  <a:pt x="203"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6" y="0"/>
                </a:lnTo>
                <a:lnTo>
                  <a:pt x="238" y="0"/>
                </a:lnTo>
                <a:lnTo>
                  <a:pt x="240" y="0"/>
                </a:lnTo>
                <a:lnTo>
                  <a:pt x="243" y="0"/>
                </a:lnTo>
                <a:lnTo>
                  <a:pt x="245" y="0"/>
                </a:lnTo>
                <a:lnTo>
                  <a:pt x="247" y="0"/>
                </a:lnTo>
                <a:lnTo>
                  <a:pt x="249" y="0"/>
                </a:lnTo>
                <a:lnTo>
                  <a:pt x="252" y="0"/>
                </a:lnTo>
                <a:lnTo>
                  <a:pt x="254" y="0"/>
                </a:lnTo>
                <a:lnTo>
                  <a:pt x="256"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9" y="0"/>
                </a:lnTo>
                <a:lnTo>
                  <a:pt x="291" y="0"/>
                </a:lnTo>
                <a:lnTo>
                  <a:pt x="293" y="0"/>
                </a:lnTo>
                <a:lnTo>
                  <a:pt x="296" y="0"/>
                </a:lnTo>
                <a:lnTo>
                  <a:pt x="298" y="0"/>
                </a:lnTo>
                <a:lnTo>
                  <a:pt x="300" y="0"/>
                </a:lnTo>
                <a:lnTo>
                  <a:pt x="303" y="0"/>
                </a:lnTo>
                <a:lnTo>
                  <a:pt x="305" y="0"/>
                </a:lnTo>
                <a:lnTo>
                  <a:pt x="307" y="0"/>
                </a:lnTo>
                <a:lnTo>
                  <a:pt x="309" y="0"/>
                </a:lnTo>
                <a:lnTo>
                  <a:pt x="312" y="0"/>
                </a:lnTo>
                <a:lnTo>
                  <a:pt x="314" y="0"/>
                </a:lnTo>
                <a:lnTo>
                  <a:pt x="316" y="0"/>
                </a:lnTo>
                <a:lnTo>
                  <a:pt x="319" y="0"/>
                </a:lnTo>
                <a:lnTo>
                  <a:pt x="321" y="0"/>
                </a:lnTo>
                <a:lnTo>
                  <a:pt x="323" y="0"/>
                </a:lnTo>
                <a:lnTo>
                  <a:pt x="326" y="0"/>
                </a:lnTo>
                <a:lnTo>
                  <a:pt x="328" y="0"/>
                </a:lnTo>
                <a:lnTo>
                  <a:pt x="330" y="0"/>
                </a:lnTo>
                <a:lnTo>
                  <a:pt x="333" y="0"/>
                </a:lnTo>
                <a:lnTo>
                  <a:pt x="335" y="0"/>
                </a:lnTo>
                <a:lnTo>
                  <a:pt x="337" y="0"/>
                </a:lnTo>
                <a:lnTo>
                  <a:pt x="340" y="0"/>
                </a:lnTo>
                <a:lnTo>
                  <a:pt x="342" y="0"/>
                </a:lnTo>
                <a:lnTo>
                  <a:pt x="344" y="0"/>
                </a:lnTo>
                <a:lnTo>
                  <a:pt x="346" y="0"/>
                </a:lnTo>
                <a:lnTo>
                  <a:pt x="349" y="0"/>
                </a:lnTo>
                <a:lnTo>
                  <a:pt x="351" y="0"/>
                </a:lnTo>
                <a:lnTo>
                  <a:pt x="353" y="0"/>
                </a:lnTo>
                <a:lnTo>
                  <a:pt x="356" y="0"/>
                </a:lnTo>
                <a:lnTo>
                  <a:pt x="358" y="0"/>
                </a:lnTo>
                <a:lnTo>
                  <a:pt x="360" y="0"/>
                </a:lnTo>
                <a:lnTo>
                  <a:pt x="363" y="0"/>
                </a:lnTo>
                <a:lnTo>
                  <a:pt x="365" y="0"/>
                </a:lnTo>
                <a:lnTo>
                  <a:pt x="367" y="0"/>
                </a:lnTo>
                <a:lnTo>
                  <a:pt x="370" y="0"/>
                </a:lnTo>
                <a:lnTo>
                  <a:pt x="372" y="0"/>
                </a:lnTo>
                <a:lnTo>
                  <a:pt x="374" y="0"/>
                </a:lnTo>
                <a:lnTo>
                  <a:pt x="376" y="0"/>
                </a:lnTo>
                <a:lnTo>
                  <a:pt x="379" y="0"/>
                </a:lnTo>
                <a:lnTo>
                  <a:pt x="381" y="0"/>
                </a:lnTo>
                <a:lnTo>
                  <a:pt x="383" y="0"/>
                </a:lnTo>
                <a:lnTo>
                  <a:pt x="386" y="0"/>
                </a:lnTo>
                <a:lnTo>
                  <a:pt x="388" y="0"/>
                </a:lnTo>
                <a:lnTo>
                  <a:pt x="390" y="0"/>
                </a:lnTo>
                <a:lnTo>
                  <a:pt x="393" y="0"/>
                </a:lnTo>
                <a:lnTo>
                  <a:pt x="395" y="0"/>
                </a:lnTo>
                <a:lnTo>
                  <a:pt x="397" y="0"/>
                </a:lnTo>
                <a:lnTo>
                  <a:pt x="400" y="0"/>
                </a:lnTo>
                <a:lnTo>
                  <a:pt x="402" y="0"/>
                </a:lnTo>
                <a:lnTo>
                  <a:pt x="404" y="0"/>
                </a:lnTo>
                <a:lnTo>
                  <a:pt x="406" y="0"/>
                </a:lnTo>
                <a:lnTo>
                  <a:pt x="409" y="0"/>
                </a:lnTo>
                <a:lnTo>
                  <a:pt x="411" y="0"/>
                </a:lnTo>
                <a:lnTo>
                  <a:pt x="413" y="0"/>
                </a:lnTo>
                <a:lnTo>
                  <a:pt x="416" y="0"/>
                </a:lnTo>
                <a:lnTo>
                  <a:pt x="418" y="0"/>
                </a:lnTo>
                <a:lnTo>
                  <a:pt x="420" y="0"/>
                </a:lnTo>
                <a:lnTo>
                  <a:pt x="423" y="0"/>
                </a:lnTo>
                <a:lnTo>
                  <a:pt x="425" y="0"/>
                </a:lnTo>
                <a:lnTo>
                  <a:pt x="427" y="0"/>
                </a:lnTo>
                <a:lnTo>
                  <a:pt x="430" y="0"/>
                </a:lnTo>
                <a:lnTo>
                  <a:pt x="432" y="0"/>
                </a:lnTo>
              </a:path>
            </a:pathLst>
          </a:custGeom>
          <a:noFill/>
          <a:ln w="57150">
            <a:solidFill>
              <a:srgbClr val="008000"/>
            </a:solidFill>
            <a:prstDash val="solid"/>
            <a:round/>
            <a:headEnd/>
            <a:tailEnd/>
          </a:ln>
        </p:spPr>
        <p:txBody>
          <a:bodyPr/>
          <a:lstStyle/>
          <a:p>
            <a:endParaRPr lang="en-GB" dirty="0"/>
          </a:p>
        </p:txBody>
      </p:sp>
      <p:sp>
        <p:nvSpPr>
          <p:cNvPr id="42" name="Tekstboks 41"/>
          <p:cNvSpPr txBox="1"/>
          <p:nvPr/>
        </p:nvSpPr>
        <p:spPr>
          <a:xfrm>
            <a:off x="2151866" y="740227"/>
            <a:ext cx="7537641" cy="400110"/>
          </a:xfrm>
          <a:prstGeom prst="rect">
            <a:avLst/>
          </a:prstGeom>
          <a:noFill/>
        </p:spPr>
        <p:txBody>
          <a:bodyPr wrap="none" rtlCol="0">
            <a:spAutoFit/>
          </a:bodyPr>
          <a:lstStyle/>
          <a:p>
            <a:r>
              <a:rPr lang="en-GB" sz="2000" dirty="0">
                <a:solidFill>
                  <a:schemeClr val="tx1"/>
                </a:solidFill>
              </a:rPr>
              <a:t>Closing prices and the quarter’s average spot price</a:t>
            </a:r>
          </a:p>
        </p:txBody>
      </p:sp>
      <p:sp>
        <p:nvSpPr>
          <p:cNvPr id="45" name="Tekstboks 44"/>
          <p:cNvSpPr txBox="1"/>
          <p:nvPr/>
        </p:nvSpPr>
        <p:spPr>
          <a:xfrm>
            <a:off x="2220693" y="6241139"/>
            <a:ext cx="5235729" cy="492443"/>
          </a:xfrm>
          <a:prstGeom prst="rect">
            <a:avLst/>
          </a:prstGeom>
          <a:noFill/>
        </p:spPr>
        <p:txBody>
          <a:bodyPr wrap="none" rtlCol="0">
            <a:spAutoFit/>
          </a:bodyPr>
          <a:lstStyle/>
          <a:p>
            <a:r>
              <a:rPr lang="en-GB" sz="2600" dirty="0">
                <a:solidFill>
                  <a:schemeClr val="tx1"/>
                </a:solidFill>
              </a:rPr>
              <a:t>Trading days in 2011-2012</a:t>
            </a:r>
          </a:p>
        </p:txBody>
      </p:sp>
      <p:sp>
        <p:nvSpPr>
          <p:cNvPr id="64" name="Text Box 180"/>
          <p:cNvSpPr txBox="1">
            <a:spLocks noChangeArrowheads="1"/>
          </p:cNvSpPr>
          <p:nvPr/>
        </p:nvSpPr>
        <p:spPr bwMode="auto">
          <a:xfrm>
            <a:off x="5917146" y="1244157"/>
            <a:ext cx="3932488" cy="707886"/>
          </a:xfrm>
          <a:prstGeom prst="rect">
            <a:avLst/>
          </a:prstGeom>
          <a:solidFill>
            <a:srgbClr val="FFFFFF"/>
          </a:solidFill>
          <a:ln w="9525" algn="ctr">
            <a:noFill/>
            <a:miter lim="800000"/>
            <a:headEnd/>
            <a:tailEnd/>
          </a:ln>
        </p:spPr>
        <p:txBody>
          <a:bodyPr wrap="none">
            <a:spAutoFit/>
          </a:bodyPr>
          <a:lstStyle/>
          <a:p>
            <a:pPr algn="ctr" eaLnBrk="0" hangingPunct="0"/>
            <a:r>
              <a:rPr lang="en-GB" sz="2000" i="1" dirty="0">
                <a:solidFill>
                  <a:srgbClr val="FF0000"/>
                </a:solidFill>
              </a:rPr>
              <a:t>Closing Price per day for</a:t>
            </a:r>
          </a:p>
          <a:p>
            <a:pPr algn="ctr" eaLnBrk="0" hangingPunct="0"/>
            <a:r>
              <a:rPr lang="en-GB" sz="2000" i="1" dirty="0">
                <a:solidFill>
                  <a:srgbClr val="FF0000"/>
                </a:solidFill>
              </a:rPr>
              <a:t>ENOQ3-12 + SYCHPQ3-12</a:t>
            </a:r>
          </a:p>
        </p:txBody>
      </p:sp>
      <p:sp>
        <p:nvSpPr>
          <p:cNvPr id="32782" name="Rectangle 14"/>
          <p:cNvSpPr>
            <a:spLocks noChangeArrowheads="1"/>
          </p:cNvSpPr>
          <p:nvPr/>
        </p:nvSpPr>
        <p:spPr bwMode="auto">
          <a:xfrm>
            <a:off x="619126" y="1260475"/>
            <a:ext cx="9175089" cy="4692650"/>
          </a:xfrm>
          <a:prstGeom prst="rect">
            <a:avLst/>
          </a:prstGeom>
          <a:noFill/>
          <a:ln w="19050">
            <a:solidFill>
              <a:srgbClr val="808080"/>
            </a:solidFill>
            <a:miter lim="800000"/>
            <a:headEnd/>
            <a:tailEnd/>
          </a:ln>
        </p:spPr>
        <p:txBody>
          <a:bodyPr/>
          <a:lstStyle/>
          <a:p>
            <a:endParaRPr lang="en-GB" dirty="0"/>
          </a:p>
        </p:txBody>
      </p:sp>
      <p:sp>
        <p:nvSpPr>
          <p:cNvPr id="32792" name="Freeform 24"/>
          <p:cNvSpPr>
            <a:spLocks/>
          </p:cNvSpPr>
          <p:nvPr/>
        </p:nvSpPr>
        <p:spPr bwMode="auto">
          <a:xfrm>
            <a:off x="639763" y="1303338"/>
            <a:ext cx="9133814" cy="1339850"/>
          </a:xfrm>
          <a:custGeom>
            <a:avLst/>
            <a:gdLst/>
            <a:ahLst/>
            <a:cxnLst>
              <a:cxn ang="0">
                <a:pos x="5" y="6"/>
              </a:cxn>
              <a:cxn ang="0">
                <a:pos x="12" y="6"/>
              </a:cxn>
              <a:cxn ang="0">
                <a:pos x="19" y="6"/>
              </a:cxn>
              <a:cxn ang="0">
                <a:pos x="26" y="5"/>
              </a:cxn>
              <a:cxn ang="0">
                <a:pos x="32" y="4"/>
              </a:cxn>
              <a:cxn ang="0">
                <a:pos x="39" y="5"/>
              </a:cxn>
              <a:cxn ang="0">
                <a:pos x="46" y="6"/>
              </a:cxn>
              <a:cxn ang="0">
                <a:pos x="53" y="6"/>
              </a:cxn>
              <a:cxn ang="0">
                <a:pos x="60" y="1"/>
              </a:cxn>
              <a:cxn ang="0">
                <a:pos x="67" y="2"/>
              </a:cxn>
              <a:cxn ang="0">
                <a:pos x="74" y="3"/>
              </a:cxn>
              <a:cxn ang="0">
                <a:pos x="81" y="5"/>
              </a:cxn>
              <a:cxn ang="0">
                <a:pos x="88" y="7"/>
              </a:cxn>
              <a:cxn ang="0">
                <a:pos x="95" y="10"/>
              </a:cxn>
              <a:cxn ang="0">
                <a:pos x="102" y="10"/>
              </a:cxn>
              <a:cxn ang="0">
                <a:pos x="109" y="12"/>
              </a:cxn>
              <a:cxn ang="0">
                <a:pos x="116" y="11"/>
              </a:cxn>
              <a:cxn ang="0">
                <a:pos x="123" y="11"/>
              </a:cxn>
              <a:cxn ang="0">
                <a:pos x="129" y="11"/>
              </a:cxn>
              <a:cxn ang="0">
                <a:pos x="136" y="12"/>
              </a:cxn>
              <a:cxn ang="0">
                <a:pos x="143" y="13"/>
              </a:cxn>
              <a:cxn ang="0">
                <a:pos x="150" y="17"/>
              </a:cxn>
              <a:cxn ang="0">
                <a:pos x="157" y="16"/>
              </a:cxn>
              <a:cxn ang="0">
                <a:pos x="164" y="15"/>
              </a:cxn>
              <a:cxn ang="0">
                <a:pos x="171" y="17"/>
              </a:cxn>
              <a:cxn ang="0">
                <a:pos x="178" y="17"/>
              </a:cxn>
              <a:cxn ang="0">
                <a:pos x="185" y="16"/>
              </a:cxn>
              <a:cxn ang="0">
                <a:pos x="192" y="13"/>
              </a:cxn>
              <a:cxn ang="0">
                <a:pos x="199" y="14"/>
              </a:cxn>
              <a:cxn ang="0">
                <a:pos x="206" y="13"/>
              </a:cxn>
              <a:cxn ang="0">
                <a:pos x="213" y="14"/>
              </a:cxn>
              <a:cxn ang="0">
                <a:pos x="219" y="18"/>
              </a:cxn>
              <a:cxn ang="0">
                <a:pos x="226" y="17"/>
              </a:cxn>
              <a:cxn ang="0">
                <a:pos x="233" y="15"/>
              </a:cxn>
              <a:cxn ang="0">
                <a:pos x="240" y="11"/>
              </a:cxn>
              <a:cxn ang="0">
                <a:pos x="247" y="14"/>
              </a:cxn>
              <a:cxn ang="0">
                <a:pos x="254" y="16"/>
              </a:cxn>
              <a:cxn ang="0">
                <a:pos x="261" y="15"/>
              </a:cxn>
              <a:cxn ang="0">
                <a:pos x="268" y="16"/>
              </a:cxn>
              <a:cxn ang="0">
                <a:pos x="275" y="17"/>
              </a:cxn>
              <a:cxn ang="0">
                <a:pos x="282" y="22"/>
              </a:cxn>
              <a:cxn ang="0">
                <a:pos x="289" y="24"/>
              </a:cxn>
              <a:cxn ang="0">
                <a:pos x="296" y="23"/>
              </a:cxn>
              <a:cxn ang="0">
                <a:pos x="303" y="21"/>
              </a:cxn>
              <a:cxn ang="0">
                <a:pos x="309" y="22"/>
              </a:cxn>
              <a:cxn ang="0">
                <a:pos x="316" y="22"/>
              </a:cxn>
              <a:cxn ang="0">
                <a:pos x="323" y="23"/>
              </a:cxn>
              <a:cxn ang="0">
                <a:pos x="330" y="23"/>
              </a:cxn>
              <a:cxn ang="0">
                <a:pos x="337" y="24"/>
              </a:cxn>
              <a:cxn ang="0">
                <a:pos x="344" y="26"/>
              </a:cxn>
              <a:cxn ang="0">
                <a:pos x="351" y="27"/>
              </a:cxn>
              <a:cxn ang="0">
                <a:pos x="358" y="27"/>
              </a:cxn>
              <a:cxn ang="0">
                <a:pos x="365" y="26"/>
              </a:cxn>
              <a:cxn ang="0">
                <a:pos x="372" y="27"/>
              </a:cxn>
              <a:cxn ang="0">
                <a:pos x="379" y="26"/>
              </a:cxn>
              <a:cxn ang="0">
                <a:pos x="386" y="26"/>
              </a:cxn>
              <a:cxn ang="0">
                <a:pos x="393" y="27"/>
              </a:cxn>
              <a:cxn ang="0">
                <a:pos x="400" y="28"/>
              </a:cxn>
              <a:cxn ang="0">
                <a:pos x="406" y="29"/>
              </a:cxn>
              <a:cxn ang="0">
                <a:pos x="413" y="32"/>
              </a:cxn>
              <a:cxn ang="0">
                <a:pos x="420" y="29"/>
              </a:cxn>
              <a:cxn ang="0">
                <a:pos x="427" y="26"/>
              </a:cxn>
            </a:cxnLst>
            <a:rect l="0" t="0" r="r" b="b"/>
            <a:pathLst>
              <a:path w="432" h="32">
                <a:moveTo>
                  <a:pt x="0" y="5"/>
                </a:moveTo>
                <a:lnTo>
                  <a:pt x="2" y="7"/>
                </a:lnTo>
                <a:lnTo>
                  <a:pt x="5" y="6"/>
                </a:lnTo>
                <a:lnTo>
                  <a:pt x="7" y="6"/>
                </a:lnTo>
                <a:lnTo>
                  <a:pt x="9" y="6"/>
                </a:lnTo>
                <a:lnTo>
                  <a:pt x="12" y="6"/>
                </a:lnTo>
                <a:lnTo>
                  <a:pt x="14" y="6"/>
                </a:lnTo>
                <a:lnTo>
                  <a:pt x="16" y="5"/>
                </a:lnTo>
                <a:lnTo>
                  <a:pt x="19" y="6"/>
                </a:lnTo>
                <a:lnTo>
                  <a:pt x="21" y="7"/>
                </a:lnTo>
                <a:lnTo>
                  <a:pt x="23" y="5"/>
                </a:lnTo>
                <a:lnTo>
                  <a:pt x="26" y="5"/>
                </a:lnTo>
                <a:lnTo>
                  <a:pt x="28" y="5"/>
                </a:lnTo>
                <a:lnTo>
                  <a:pt x="30" y="5"/>
                </a:lnTo>
                <a:lnTo>
                  <a:pt x="32" y="4"/>
                </a:lnTo>
                <a:lnTo>
                  <a:pt x="35" y="5"/>
                </a:lnTo>
                <a:lnTo>
                  <a:pt x="37" y="5"/>
                </a:lnTo>
                <a:lnTo>
                  <a:pt x="39" y="5"/>
                </a:lnTo>
                <a:lnTo>
                  <a:pt x="42" y="5"/>
                </a:lnTo>
                <a:lnTo>
                  <a:pt x="44" y="5"/>
                </a:lnTo>
                <a:lnTo>
                  <a:pt x="46" y="6"/>
                </a:lnTo>
                <a:lnTo>
                  <a:pt x="49" y="7"/>
                </a:lnTo>
                <a:lnTo>
                  <a:pt x="51" y="6"/>
                </a:lnTo>
                <a:lnTo>
                  <a:pt x="53" y="6"/>
                </a:lnTo>
                <a:lnTo>
                  <a:pt x="56" y="6"/>
                </a:lnTo>
                <a:lnTo>
                  <a:pt x="58" y="0"/>
                </a:lnTo>
                <a:lnTo>
                  <a:pt x="60" y="1"/>
                </a:lnTo>
                <a:lnTo>
                  <a:pt x="62" y="3"/>
                </a:lnTo>
                <a:lnTo>
                  <a:pt x="65" y="2"/>
                </a:lnTo>
                <a:lnTo>
                  <a:pt x="67" y="2"/>
                </a:lnTo>
                <a:lnTo>
                  <a:pt x="69" y="3"/>
                </a:lnTo>
                <a:lnTo>
                  <a:pt x="72" y="3"/>
                </a:lnTo>
                <a:lnTo>
                  <a:pt x="74" y="3"/>
                </a:lnTo>
                <a:lnTo>
                  <a:pt x="76" y="4"/>
                </a:lnTo>
                <a:lnTo>
                  <a:pt x="79" y="4"/>
                </a:lnTo>
                <a:lnTo>
                  <a:pt x="81" y="5"/>
                </a:lnTo>
                <a:lnTo>
                  <a:pt x="83" y="6"/>
                </a:lnTo>
                <a:lnTo>
                  <a:pt x="86" y="7"/>
                </a:lnTo>
                <a:lnTo>
                  <a:pt x="88" y="7"/>
                </a:lnTo>
                <a:lnTo>
                  <a:pt x="90" y="8"/>
                </a:lnTo>
                <a:lnTo>
                  <a:pt x="92" y="8"/>
                </a:lnTo>
                <a:lnTo>
                  <a:pt x="95" y="10"/>
                </a:lnTo>
                <a:lnTo>
                  <a:pt x="97" y="8"/>
                </a:lnTo>
                <a:lnTo>
                  <a:pt x="99" y="9"/>
                </a:lnTo>
                <a:lnTo>
                  <a:pt x="102" y="10"/>
                </a:lnTo>
                <a:lnTo>
                  <a:pt x="104" y="10"/>
                </a:lnTo>
                <a:lnTo>
                  <a:pt x="106" y="11"/>
                </a:lnTo>
                <a:lnTo>
                  <a:pt x="109" y="12"/>
                </a:lnTo>
                <a:lnTo>
                  <a:pt x="111" y="11"/>
                </a:lnTo>
                <a:lnTo>
                  <a:pt x="113" y="11"/>
                </a:lnTo>
                <a:lnTo>
                  <a:pt x="116" y="11"/>
                </a:lnTo>
                <a:lnTo>
                  <a:pt x="118" y="10"/>
                </a:lnTo>
                <a:lnTo>
                  <a:pt x="120" y="11"/>
                </a:lnTo>
                <a:lnTo>
                  <a:pt x="123" y="11"/>
                </a:lnTo>
                <a:lnTo>
                  <a:pt x="125" y="12"/>
                </a:lnTo>
                <a:lnTo>
                  <a:pt x="127" y="14"/>
                </a:lnTo>
                <a:lnTo>
                  <a:pt x="129" y="11"/>
                </a:lnTo>
                <a:lnTo>
                  <a:pt x="132" y="12"/>
                </a:lnTo>
                <a:lnTo>
                  <a:pt x="134" y="12"/>
                </a:lnTo>
                <a:lnTo>
                  <a:pt x="136" y="12"/>
                </a:lnTo>
                <a:lnTo>
                  <a:pt x="139" y="10"/>
                </a:lnTo>
                <a:lnTo>
                  <a:pt x="141" y="12"/>
                </a:lnTo>
                <a:lnTo>
                  <a:pt x="143" y="13"/>
                </a:lnTo>
                <a:lnTo>
                  <a:pt x="146" y="13"/>
                </a:lnTo>
                <a:lnTo>
                  <a:pt x="148" y="17"/>
                </a:lnTo>
                <a:lnTo>
                  <a:pt x="150" y="17"/>
                </a:lnTo>
                <a:lnTo>
                  <a:pt x="153" y="16"/>
                </a:lnTo>
                <a:lnTo>
                  <a:pt x="155" y="15"/>
                </a:lnTo>
                <a:lnTo>
                  <a:pt x="157" y="16"/>
                </a:lnTo>
                <a:lnTo>
                  <a:pt x="159" y="13"/>
                </a:lnTo>
                <a:lnTo>
                  <a:pt x="162" y="14"/>
                </a:lnTo>
                <a:lnTo>
                  <a:pt x="164" y="15"/>
                </a:lnTo>
                <a:lnTo>
                  <a:pt x="166" y="16"/>
                </a:lnTo>
                <a:lnTo>
                  <a:pt x="169" y="15"/>
                </a:lnTo>
                <a:lnTo>
                  <a:pt x="171" y="17"/>
                </a:lnTo>
                <a:lnTo>
                  <a:pt x="173" y="18"/>
                </a:lnTo>
                <a:lnTo>
                  <a:pt x="176" y="17"/>
                </a:lnTo>
                <a:lnTo>
                  <a:pt x="178" y="17"/>
                </a:lnTo>
                <a:lnTo>
                  <a:pt x="180" y="16"/>
                </a:lnTo>
                <a:lnTo>
                  <a:pt x="183" y="18"/>
                </a:lnTo>
                <a:lnTo>
                  <a:pt x="185" y="16"/>
                </a:lnTo>
                <a:lnTo>
                  <a:pt x="187" y="16"/>
                </a:lnTo>
                <a:lnTo>
                  <a:pt x="189" y="15"/>
                </a:lnTo>
                <a:lnTo>
                  <a:pt x="192" y="13"/>
                </a:lnTo>
                <a:lnTo>
                  <a:pt x="194" y="11"/>
                </a:lnTo>
                <a:lnTo>
                  <a:pt x="196" y="13"/>
                </a:lnTo>
                <a:lnTo>
                  <a:pt x="199" y="14"/>
                </a:lnTo>
                <a:lnTo>
                  <a:pt x="201" y="12"/>
                </a:lnTo>
                <a:lnTo>
                  <a:pt x="203" y="11"/>
                </a:lnTo>
                <a:lnTo>
                  <a:pt x="206" y="13"/>
                </a:lnTo>
                <a:lnTo>
                  <a:pt x="208" y="11"/>
                </a:lnTo>
                <a:lnTo>
                  <a:pt x="210" y="14"/>
                </a:lnTo>
                <a:lnTo>
                  <a:pt x="213" y="14"/>
                </a:lnTo>
                <a:lnTo>
                  <a:pt x="215" y="15"/>
                </a:lnTo>
                <a:lnTo>
                  <a:pt x="217" y="18"/>
                </a:lnTo>
                <a:lnTo>
                  <a:pt x="219" y="18"/>
                </a:lnTo>
                <a:lnTo>
                  <a:pt x="222" y="17"/>
                </a:lnTo>
                <a:lnTo>
                  <a:pt x="224" y="17"/>
                </a:lnTo>
                <a:lnTo>
                  <a:pt x="226" y="17"/>
                </a:lnTo>
                <a:lnTo>
                  <a:pt x="229" y="17"/>
                </a:lnTo>
                <a:lnTo>
                  <a:pt x="231" y="18"/>
                </a:lnTo>
                <a:lnTo>
                  <a:pt x="233" y="15"/>
                </a:lnTo>
                <a:lnTo>
                  <a:pt x="236" y="14"/>
                </a:lnTo>
                <a:lnTo>
                  <a:pt x="238" y="12"/>
                </a:lnTo>
                <a:lnTo>
                  <a:pt x="240" y="11"/>
                </a:lnTo>
                <a:lnTo>
                  <a:pt x="243" y="13"/>
                </a:lnTo>
                <a:lnTo>
                  <a:pt x="245" y="14"/>
                </a:lnTo>
                <a:lnTo>
                  <a:pt x="247" y="14"/>
                </a:lnTo>
                <a:lnTo>
                  <a:pt x="249" y="14"/>
                </a:lnTo>
                <a:lnTo>
                  <a:pt x="252" y="15"/>
                </a:lnTo>
                <a:lnTo>
                  <a:pt x="254" y="16"/>
                </a:lnTo>
                <a:lnTo>
                  <a:pt x="256" y="16"/>
                </a:lnTo>
                <a:lnTo>
                  <a:pt x="259" y="14"/>
                </a:lnTo>
                <a:lnTo>
                  <a:pt x="261" y="15"/>
                </a:lnTo>
                <a:lnTo>
                  <a:pt x="263" y="16"/>
                </a:lnTo>
                <a:lnTo>
                  <a:pt x="266" y="16"/>
                </a:lnTo>
                <a:lnTo>
                  <a:pt x="268" y="16"/>
                </a:lnTo>
                <a:lnTo>
                  <a:pt x="270" y="15"/>
                </a:lnTo>
                <a:lnTo>
                  <a:pt x="273" y="16"/>
                </a:lnTo>
                <a:lnTo>
                  <a:pt x="275" y="17"/>
                </a:lnTo>
                <a:lnTo>
                  <a:pt x="277" y="19"/>
                </a:lnTo>
                <a:lnTo>
                  <a:pt x="279" y="19"/>
                </a:lnTo>
                <a:lnTo>
                  <a:pt x="282" y="22"/>
                </a:lnTo>
                <a:lnTo>
                  <a:pt x="284" y="22"/>
                </a:lnTo>
                <a:lnTo>
                  <a:pt x="286" y="24"/>
                </a:lnTo>
                <a:lnTo>
                  <a:pt x="289" y="24"/>
                </a:lnTo>
                <a:lnTo>
                  <a:pt x="291" y="24"/>
                </a:lnTo>
                <a:lnTo>
                  <a:pt x="293" y="23"/>
                </a:lnTo>
                <a:lnTo>
                  <a:pt x="296" y="23"/>
                </a:lnTo>
                <a:lnTo>
                  <a:pt x="298" y="24"/>
                </a:lnTo>
                <a:lnTo>
                  <a:pt x="300" y="22"/>
                </a:lnTo>
                <a:lnTo>
                  <a:pt x="303" y="21"/>
                </a:lnTo>
                <a:lnTo>
                  <a:pt x="305" y="22"/>
                </a:lnTo>
                <a:lnTo>
                  <a:pt x="307" y="22"/>
                </a:lnTo>
                <a:lnTo>
                  <a:pt x="309" y="22"/>
                </a:lnTo>
                <a:lnTo>
                  <a:pt x="312" y="21"/>
                </a:lnTo>
                <a:lnTo>
                  <a:pt x="314" y="22"/>
                </a:lnTo>
                <a:lnTo>
                  <a:pt x="316" y="22"/>
                </a:lnTo>
                <a:lnTo>
                  <a:pt x="319" y="22"/>
                </a:lnTo>
                <a:lnTo>
                  <a:pt x="321" y="23"/>
                </a:lnTo>
                <a:lnTo>
                  <a:pt x="323" y="23"/>
                </a:lnTo>
                <a:lnTo>
                  <a:pt x="326" y="23"/>
                </a:lnTo>
                <a:lnTo>
                  <a:pt x="328" y="23"/>
                </a:lnTo>
                <a:lnTo>
                  <a:pt x="330" y="23"/>
                </a:lnTo>
                <a:lnTo>
                  <a:pt x="333" y="23"/>
                </a:lnTo>
                <a:lnTo>
                  <a:pt x="335" y="22"/>
                </a:lnTo>
                <a:lnTo>
                  <a:pt x="337" y="24"/>
                </a:lnTo>
                <a:lnTo>
                  <a:pt x="340" y="25"/>
                </a:lnTo>
                <a:lnTo>
                  <a:pt x="342" y="25"/>
                </a:lnTo>
                <a:lnTo>
                  <a:pt x="344" y="26"/>
                </a:lnTo>
                <a:lnTo>
                  <a:pt x="346" y="26"/>
                </a:lnTo>
                <a:lnTo>
                  <a:pt x="349" y="27"/>
                </a:lnTo>
                <a:lnTo>
                  <a:pt x="351" y="27"/>
                </a:lnTo>
                <a:lnTo>
                  <a:pt x="353" y="27"/>
                </a:lnTo>
                <a:lnTo>
                  <a:pt x="356" y="28"/>
                </a:lnTo>
                <a:lnTo>
                  <a:pt x="358" y="27"/>
                </a:lnTo>
                <a:lnTo>
                  <a:pt x="360" y="27"/>
                </a:lnTo>
                <a:lnTo>
                  <a:pt x="363" y="27"/>
                </a:lnTo>
                <a:lnTo>
                  <a:pt x="365" y="26"/>
                </a:lnTo>
                <a:lnTo>
                  <a:pt x="367" y="26"/>
                </a:lnTo>
                <a:lnTo>
                  <a:pt x="370" y="27"/>
                </a:lnTo>
                <a:lnTo>
                  <a:pt x="372" y="27"/>
                </a:lnTo>
                <a:lnTo>
                  <a:pt x="374" y="27"/>
                </a:lnTo>
                <a:lnTo>
                  <a:pt x="376" y="26"/>
                </a:lnTo>
                <a:lnTo>
                  <a:pt x="379" y="26"/>
                </a:lnTo>
                <a:lnTo>
                  <a:pt x="381" y="26"/>
                </a:lnTo>
                <a:lnTo>
                  <a:pt x="383" y="26"/>
                </a:lnTo>
                <a:lnTo>
                  <a:pt x="386" y="26"/>
                </a:lnTo>
                <a:lnTo>
                  <a:pt x="388" y="26"/>
                </a:lnTo>
                <a:lnTo>
                  <a:pt x="390" y="26"/>
                </a:lnTo>
                <a:lnTo>
                  <a:pt x="393" y="27"/>
                </a:lnTo>
                <a:lnTo>
                  <a:pt x="395" y="28"/>
                </a:lnTo>
                <a:lnTo>
                  <a:pt x="397" y="28"/>
                </a:lnTo>
                <a:lnTo>
                  <a:pt x="400" y="28"/>
                </a:lnTo>
                <a:lnTo>
                  <a:pt x="402" y="28"/>
                </a:lnTo>
                <a:lnTo>
                  <a:pt x="404" y="29"/>
                </a:lnTo>
                <a:lnTo>
                  <a:pt x="406" y="29"/>
                </a:lnTo>
                <a:lnTo>
                  <a:pt x="409" y="30"/>
                </a:lnTo>
                <a:lnTo>
                  <a:pt x="411" y="32"/>
                </a:lnTo>
                <a:lnTo>
                  <a:pt x="413" y="32"/>
                </a:lnTo>
                <a:lnTo>
                  <a:pt x="416" y="32"/>
                </a:lnTo>
                <a:lnTo>
                  <a:pt x="418" y="31"/>
                </a:lnTo>
                <a:lnTo>
                  <a:pt x="420" y="29"/>
                </a:lnTo>
                <a:lnTo>
                  <a:pt x="423" y="29"/>
                </a:lnTo>
                <a:lnTo>
                  <a:pt x="425" y="27"/>
                </a:lnTo>
                <a:lnTo>
                  <a:pt x="427" y="26"/>
                </a:lnTo>
                <a:lnTo>
                  <a:pt x="430" y="27"/>
                </a:lnTo>
                <a:lnTo>
                  <a:pt x="432" y="28"/>
                </a:lnTo>
              </a:path>
            </a:pathLst>
          </a:custGeom>
          <a:noFill/>
          <a:ln w="57150">
            <a:solidFill>
              <a:srgbClr val="FF0000"/>
            </a:solidFill>
            <a:prstDash val="solid"/>
            <a:round/>
            <a:headEnd/>
            <a:tailEnd/>
          </a:ln>
        </p:spPr>
        <p:txBody>
          <a:bodyPr/>
          <a:lstStyle/>
          <a:p>
            <a:endParaRPr lang="en-GB" dirty="0"/>
          </a:p>
        </p:txBody>
      </p:sp>
      <p:sp>
        <p:nvSpPr>
          <p:cNvPr id="68" name="Text Box 95"/>
          <p:cNvSpPr txBox="1">
            <a:spLocks noChangeArrowheads="1"/>
          </p:cNvSpPr>
          <p:nvPr/>
        </p:nvSpPr>
        <p:spPr bwMode="auto">
          <a:xfrm>
            <a:off x="704991" y="4199540"/>
            <a:ext cx="8969103" cy="794064"/>
          </a:xfrm>
          <a:prstGeom prst="rect">
            <a:avLst/>
          </a:prstGeom>
          <a:noFill/>
          <a:ln w="9525" algn="ctr">
            <a:noFill/>
            <a:miter lim="800000"/>
            <a:headEnd/>
            <a:tailEnd/>
          </a:ln>
          <a:effectLst/>
        </p:spPr>
        <p:txBody>
          <a:bodyPr wrap="square">
            <a:spAutoFit/>
          </a:bodyPr>
          <a:lstStyle/>
          <a:p>
            <a:pPr>
              <a:lnSpc>
                <a:spcPct val="120000"/>
              </a:lnSpc>
            </a:pPr>
            <a:r>
              <a:rPr lang="en-GB" sz="1900" i="1" dirty="0">
                <a:solidFill>
                  <a:srgbClr val="FF0000"/>
                </a:solidFill>
              </a:rPr>
              <a:t>Hedging Price  =</a:t>
            </a:r>
          </a:p>
          <a:p>
            <a:pPr>
              <a:lnSpc>
                <a:spcPct val="120000"/>
              </a:lnSpc>
            </a:pPr>
            <a:r>
              <a:rPr lang="en-GB" sz="1900" i="1" dirty="0">
                <a:solidFill>
                  <a:srgbClr val="FF0000"/>
                </a:solidFill>
              </a:rPr>
              <a:t>last trading quarter’s average closing price  =  39.48 EUR/MWh</a:t>
            </a:r>
          </a:p>
        </p:txBody>
      </p:sp>
      <p:sp>
        <p:nvSpPr>
          <p:cNvPr id="69" name="Text Box 92"/>
          <p:cNvSpPr txBox="1">
            <a:spLocks noChangeArrowheads="1"/>
          </p:cNvSpPr>
          <p:nvPr/>
        </p:nvSpPr>
        <p:spPr bwMode="auto">
          <a:xfrm>
            <a:off x="1959628" y="2987457"/>
            <a:ext cx="6001964" cy="707886"/>
          </a:xfrm>
          <a:prstGeom prst="rect">
            <a:avLst/>
          </a:prstGeom>
          <a:solidFill>
            <a:srgbClr val="FFFFFF"/>
          </a:solidFill>
          <a:ln w="9525" algn="ctr">
            <a:noFill/>
            <a:miter lim="800000"/>
            <a:headEnd/>
            <a:tailEnd/>
          </a:ln>
          <a:effectLst/>
        </p:spPr>
        <p:txBody>
          <a:bodyPr wrap="none">
            <a:spAutoFit/>
          </a:bodyPr>
          <a:lstStyle/>
          <a:p>
            <a:pPr algn="ctr"/>
            <a:r>
              <a:rPr lang="en-GB" sz="2000" dirty="0">
                <a:solidFill>
                  <a:srgbClr val="008000"/>
                </a:solidFill>
              </a:rPr>
              <a:t>The average DK2 spot price for Q3-2012</a:t>
            </a:r>
          </a:p>
          <a:p>
            <a:pPr algn="ctr"/>
            <a:r>
              <a:rPr lang="en-GB" sz="2000" dirty="0">
                <a:solidFill>
                  <a:srgbClr val="008000"/>
                </a:solidFill>
              </a:rPr>
              <a:t>turned out to be 35.39 EUR/MWh</a:t>
            </a:r>
          </a:p>
        </p:txBody>
      </p:sp>
      <p:grpSp>
        <p:nvGrpSpPr>
          <p:cNvPr id="46" name="Gruppe 45"/>
          <p:cNvGrpSpPr/>
          <p:nvPr/>
        </p:nvGrpSpPr>
        <p:grpSpPr>
          <a:xfrm>
            <a:off x="786282" y="5926596"/>
            <a:ext cx="8907009" cy="430887"/>
            <a:chOff x="786282" y="5907320"/>
            <a:chExt cx="8907009" cy="430887"/>
          </a:xfrm>
        </p:grpSpPr>
        <p:sp>
          <p:nvSpPr>
            <p:cNvPr id="47" name="Line 164"/>
            <p:cNvSpPr>
              <a:spLocks noChangeShapeType="1"/>
            </p:cNvSpPr>
            <p:nvPr/>
          </p:nvSpPr>
          <p:spPr bwMode="auto">
            <a:xfrm>
              <a:off x="1666429" y="5933632"/>
              <a:ext cx="0" cy="127000"/>
            </a:xfrm>
            <a:prstGeom prst="line">
              <a:avLst/>
            </a:prstGeom>
            <a:noFill/>
            <a:ln w="57150">
              <a:solidFill>
                <a:schemeClr val="tx1"/>
              </a:solidFill>
              <a:round/>
              <a:headEnd/>
              <a:tailEnd/>
            </a:ln>
          </p:spPr>
          <p:txBody>
            <a:bodyPr wrap="none"/>
            <a:lstStyle/>
            <a:p>
              <a:endParaRPr lang="en-GB" dirty="0"/>
            </a:p>
          </p:txBody>
        </p:sp>
        <p:sp>
          <p:nvSpPr>
            <p:cNvPr id="48" name="Line 164"/>
            <p:cNvSpPr>
              <a:spLocks noChangeShapeType="1"/>
            </p:cNvSpPr>
            <p:nvPr/>
          </p:nvSpPr>
          <p:spPr bwMode="auto">
            <a:xfrm>
              <a:off x="2749890" y="5933632"/>
              <a:ext cx="0" cy="127000"/>
            </a:xfrm>
            <a:prstGeom prst="line">
              <a:avLst/>
            </a:prstGeom>
            <a:noFill/>
            <a:ln w="57150">
              <a:solidFill>
                <a:schemeClr val="tx1"/>
              </a:solidFill>
              <a:round/>
              <a:headEnd/>
              <a:tailEnd/>
            </a:ln>
          </p:spPr>
          <p:txBody>
            <a:bodyPr wrap="none"/>
            <a:lstStyle/>
            <a:p>
              <a:endParaRPr lang="en-GB" dirty="0"/>
            </a:p>
          </p:txBody>
        </p:sp>
        <p:sp>
          <p:nvSpPr>
            <p:cNvPr id="49" name="Line 164"/>
            <p:cNvSpPr>
              <a:spLocks noChangeShapeType="1"/>
            </p:cNvSpPr>
            <p:nvPr/>
          </p:nvSpPr>
          <p:spPr bwMode="auto">
            <a:xfrm>
              <a:off x="3769070" y="5933632"/>
              <a:ext cx="0" cy="127000"/>
            </a:xfrm>
            <a:prstGeom prst="line">
              <a:avLst/>
            </a:prstGeom>
            <a:noFill/>
            <a:ln w="57150">
              <a:solidFill>
                <a:schemeClr val="tx1"/>
              </a:solidFill>
              <a:round/>
              <a:headEnd/>
              <a:tailEnd/>
            </a:ln>
          </p:spPr>
          <p:txBody>
            <a:bodyPr wrap="none"/>
            <a:lstStyle/>
            <a:p>
              <a:endParaRPr lang="en-GB" dirty="0"/>
            </a:p>
          </p:txBody>
        </p:sp>
        <p:sp>
          <p:nvSpPr>
            <p:cNvPr id="50" name="Line 164"/>
            <p:cNvSpPr>
              <a:spLocks noChangeShapeType="1"/>
            </p:cNvSpPr>
            <p:nvPr/>
          </p:nvSpPr>
          <p:spPr bwMode="auto">
            <a:xfrm>
              <a:off x="5862167" y="5933632"/>
              <a:ext cx="0" cy="127000"/>
            </a:xfrm>
            <a:prstGeom prst="line">
              <a:avLst/>
            </a:prstGeom>
            <a:noFill/>
            <a:ln w="57150">
              <a:solidFill>
                <a:schemeClr val="tx1"/>
              </a:solidFill>
              <a:round/>
              <a:headEnd/>
              <a:tailEnd/>
            </a:ln>
          </p:spPr>
          <p:txBody>
            <a:bodyPr wrap="none"/>
            <a:lstStyle/>
            <a:p>
              <a:endParaRPr lang="en-GB" dirty="0"/>
            </a:p>
          </p:txBody>
        </p:sp>
        <p:sp>
          <p:nvSpPr>
            <p:cNvPr id="51" name="Line 164"/>
            <p:cNvSpPr>
              <a:spLocks noChangeShapeType="1"/>
            </p:cNvSpPr>
            <p:nvPr/>
          </p:nvSpPr>
          <p:spPr bwMode="auto">
            <a:xfrm>
              <a:off x="6938484" y="5933632"/>
              <a:ext cx="0" cy="127000"/>
            </a:xfrm>
            <a:prstGeom prst="line">
              <a:avLst/>
            </a:prstGeom>
            <a:noFill/>
            <a:ln w="57150">
              <a:solidFill>
                <a:schemeClr val="tx1"/>
              </a:solidFill>
              <a:round/>
              <a:headEnd/>
              <a:tailEnd/>
            </a:ln>
          </p:spPr>
          <p:txBody>
            <a:bodyPr wrap="none"/>
            <a:lstStyle/>
            <a:p>
              <a:endParaRPr lang="en-GB" dirty="0"/>
            </a:p>
          </p:txBody>
        </p:sp>
        <p:sp>
          <p:nvSpPr>
            <p:cNvPr id="52" name="Line 164"/>
            <p:cNvSpPr>
              <a:spLocks noChangeShapeType="1"/>
            </p:cNvSpPr>
            <p:nvPr/>
          </p:nvSpPr>
          <p:spPr bwMode="auto">
            <a:xfrm>
              <a:off x="7817184" y="5933632"/>
              <a:ext cx="0" cy="127000"/>
            </a:xfrm>
            <a:prstGeom prst="line">
              <a:avLst/>
            </a:prstGeom>
            <a:noFill/>
            <a:ln w="57150">
              <a:solidFill>
                <a:schemeClr val="tx1"/>
              </a:solidFill>
              <a:round/>
              <a:headEnd/>
              <a:tailEnd/>
            </a:ln>
          </p:spPr>
          <p:txBody>
            <a:bodyPr wrap="none"/>
            <a:lstStyle/>
            <a:p>
              <a:endParaRPr lang="en-GB" dirty="0"/>
            </a:p>
          </p:txBody>
        </p:sp>
        <p:sp>
          <p:nvSpPr>
            <p:cNvPr id="53" name="Line 164"/>
            <p:cNvSpPr>
              <a:spLocks noChangeShapeType="1"/>
            </p:cNvSpPr>
            <p:nvPr/>
          </p:nvSpPr>
          <p:spPr bwMode="auto">
            <a:xfrm>
              <a:off x="8788748" y="5933632"/>
              <a:ext cx="0" cy="127000"/>
            </a:xfrm>
            <a:prstGeom prst="line">
              <a:avLst/>
            </a:prstGeom>
            <a:noFill/>
            <a:ln w="57150">
              <a:solidFill>
                <a:schemeClr val="tx1"/>
              </a:solidFill>
              <a:round/>
              <a:headEnd/>
              <a:tailEnd/>
            </a:ln>
          </p:spPr>
          <p:txBody>
            <a:bodyPr wrap="none"/>
            <a:lstStyle/>
            <a:p>
              <a:endParaRPr lang="en-GB" dirty="0"/>
            </a:p>
          </p:txBody>
        </p:sp>
        <p:sp>
          <p:nvSpPr>
            <p:cNvPr id="54" name="Tekstboks 53"/>
            <p:cNvSpPr txBox="1"/>
            <p:nvPr/>
          </p:nvSpPr>
          <p:spPr>
            <a:xfrm>
              <a:off x="786282" y="5907320"/>
              <a:ext cx="720069" cy="430887"/>
            </a:xfrm>
            <a:prstGeom prst="rect">
              <a:avLst/>
            </a:prstGeom>
            <a:noFill/>
          </p:spPr>
          <p:txBody>
            <a:bodyPr wrap="none" rtlCol="0">
              <a:spAutoFit/>
            </a:bodyPr>
            <a:lstStyle/>
            <a:p>
              <a:r>
                <a:rPr lang="en-GB" dirty="0">
                  <a:solidFill>
                    <a:schemeClr val="tx1"/>
                  </a:solidFill>
                </a:rPr>
                <a:t>Oct</a:t>
              </a:r>
            </a:p>
          </p:txBody>
        </p:sp>
        <p:sp>
          <p:nvSpPr>
            <p:cNvPr id="55" name="Tekstboks 54"/>
            <p:cNvSpPr txBox="1"/>
            <p:nvPr/>
          </p:nvSpPr>
          <p:spPr>
            <a:xfrm>
              <a:off x="1814513" y="5907320"/>
              <a:ext cx="800219" cy="430887"/>
            </a:xfrm>
            <a:prstGeom prst="rect">
              <a:avLst/>
            </a:prstGeom>
            <a:noFill/>
          </p:spPr>
          <p:txBody>
            <a:bodyPr wrap="none" rtlCol="0">
              <a:spAutoFit/>
            </a:bodyPr>
            <a:lstStyle/>
            <a:p>
              <a:r>
                <a:rPr lang="en-GB" dirty="0">
                  <a:solidFill>
                    <a:schemeClr val="tx1"/>
                  </a:solidFill>
                </a:rPr>
                <a:t>Nov</a:t>
              </a:r>
            </a:p>
          </p:txBody>
        </p:sp>
        <p:sp>
          <p:nvSpPr>
            <p:cNvPr id="56" name="Tekstboks 55"/>
            <p:cNvSpPr txBox="1"/>
            <p:nvPr/>
          </p:nvSpPr>
          <p:spPr>
            <a:xfrm>
              <a:off x="2877579" y="5907320"/>
              <a:ext cx="772969" cy="430887"/>
            </a:xfrm>
            <a:prstGeom prst="rect">
              <a:avLst/>
            </a:prstGeom>
            <a:noFill/>
          </p:spPr>
          <p:txBody>
            <a:bodyPr wrap="none" rtlCol="0">
              <a:spAutoFit/>
            </a:bodyPr>
            <a:lstStyle/>
            <a:p>
              <a:r>
                <a:rPr lang="en-GB" dirty="0">
                  <a:solidFill>
                    <a:schemeClr val="tx1"/>
                  </a:solidFill>
                </a:rPr>
                <a:t>Dec</a:t>
              </a:r>
            </a:p>
          </p:txBody>
        </p:sp>
        <p:sp>
          <p:nvSpPr>
            <p:cNvPr id="57" name="Tekstboks 56"/>
            <p:cNvSpPr txBox="1"/>
            <p:nvPr/>
          </p:nvSpPr>
          <p:spPr>
            <a:xfrm>
              <a:off x="3944265" y="5907320"/>
              <a:ext cx="731290" cy="430887"/>
            </a:xfrm>
            <a:prstGeom prst="rect">
              <a:avLst/>
            </a:prstGeom>
            <a:noFill/>
          </p:spPr>
          <p:txBody>
            <a:bodyPr wrap="none" rtlCol="0">
              <a:spAutoFit/>
            </a:bodyPr>
            <a:lstStyle/>
            <a:p>
              <a:r>
                <a:rPr lang="en-GB" dirty="0">
                  <a:solidFill>
                    <a:schemeClr val="tx1"/>
                  </a:solidFill>
                </a:rPr>
                <a:t>Jan</a:t>
              </a:r>
            </a:p>
          </p:txBody>
        </p:sp>
        <p:sp>
          <p:nvSpPr>
            <p:cNvPr id="58" name="Tekstboks 57"/>
            <p:cNvSpPr txBox="1"/>
            <p:nvPr/>
          </p:nvSpPr>
          <p:spPr>
            <a:xfrm>
              <a:off x="4978628" y="5907320"/>
              <a:ext cx="752129" cy="430887"/>
            </a:xfrm>
            <a:prstGeom prst="rect">
              <a:avLst/>
            </a:prstGeom>
            <a:noFill/>
          </p:spPr>
          <p:txBody>
            <a:bodyPr wrap="none" rtlCol="0">
              <a:spAutoFit/>
            </a:bodyPr>
            <a:lstStyle/>
            <a:p>
              <a:r>
                <a:rPr lang="en-GB" dirty="0">
                  <a:solidFill>
                    <a:schemeClr val="tx1"/>
                  </a:solidFill>
                </a:rPr>
                <a:t>Feb</a:t>
              </a:r>
            </a:p>
          </p:txBody>
        </p:sp>
        <p:sp>
          <p:nvSpPr>
            <p:cNvPr id="59" name="Tekstboks 58"/>
            <p:cNvSpPr txBox="1"/>
            <p:nvPr/>
          </p:nvSpPr>
          <p:spPr>
            <a:xfrm>
              <a:off x="6004152" y="5907320"/>
              <a:ext cx="780983" cy="430887"/>
            </a:xfrm>
            <a:prstGeom prst="rect">
              <a:avLst/>
            </a:prstGeom>
            <a:noFill/>
          </p:spPr>
          <p:txBody>
            <a:bodyPr wrap="none" rtlCol="0">
              <a:spAutoFit/>
            </a:bodyPr>
            <a:lstStyle/>
            <a:p>
              <a:r>
                <a:rPr lang="en-GB" dirty="0">
                  <a:solidFill>
                    <a:schemeClr val="tx1"/>
                  </a:solidFill>
                </a:rPr>
                <a:t>Mar</a:t>
              </a:r>
            </a:p>
          </p:txBody>
        </p:sp>
        <p:sp>
          <p:nvSpPr>
            <p:cNvPr id="60" name="Tekstboks 59"/>
            <p:cNvSpPr txBox="1"/>
            <p:nvPr/>
          </p:nvSpPr>
          <p:spPr>
            <a:xfrm>
              <a:off x="7005409" y="5907320"/>
              <a:ext cx="740908" cy="430887"/>
            </a:xfrm>
            <a:prstGeom prst="rect">
              <a:avLst/>
            </a:prstGeom>
            <a:noFill/>
          </p:spPr>
          <p:txBody>
            <a:bodyPr wrap="none" rtlCol="0">
              <a:spAutoFit/>
            </a:bodyPr>
            <a:lstStyle/>
            <a:p>
              <a:r>
                <a:rPr lang="en-GB" dirty="0">
                  <a:solidFill>
                    <a:schemeClr val="tx1"/>
                  </a:solidFill>
                </a:rPr>
                <a:t>Apr</a:t>
              </a:r>
            </a:p>
          </p:txBody>
        </p:sp>
        <p:sp>
          <p:nvSpPr>
            <p:cNvPr id="61" name="Tekstboks 60"/>
            <p:cNvSpPr txBox="1"/>
            <p:nvPr/>
          </p:nvSpPr>
          <p:spPr>
            <a:xfrm>
              <a:off x="7886932" y="5907320"/>
              <a:ext cx="825867" cy="430887"/>
            </a:xfrm>
            <a:prstGeom prst="rect">
              <a:avLst/>
            </a:prstGeom>
            <a:noFill/>
          </p:spPr>
          <p:txBody>
            <a:bodyPr wrap="none" rtlCol="0">
              <a:spAutoFit/>
            </a:bodyPr>
            <a:lstStyle/>
            <a:p>
              <a:r>
                <a:rPr lang="en-GB" dirty="0">
                  <a:solidFill>
                    <a:schemeClr val="tx1"/>
                  </a:solidFill>
                </a:rPr>
                <a:t>May</a:t>
              </a:r>
            </a:p>
          </p:txBody>
        </p:sp>
        <p:sp>
          <p:nvSpPr>
            <p:cNvPr id="62" name="Tekstboks 61"/>
            <p:cNvSpPr txBox="1"/>
            <p:nvPr/>
          </p:nvSpPr>
          <p:spPr>
            <a:xfrm>
              <a:off x="8950780" y="5907320"/>
              <a:ext cx="742511" cy="430887"/>
            </a:xfrm>
            <a:prstGeom prst="rect">
              <a:avLst/>
            </a:prstGeom>
            <a:noFill/>
          </p:spPr>
          <p:txBody>
            <a:bodyPr wrap="none" rtlCol="0">
              <a:spAutoFit/>
            </a:bodyPr>
            <a:lstStyle/>
            <a:p>
              <a:r>
                <a:rPr lang="en-GB" dirty="0">
                  <a:solidFill>
                    <a:schemeClr val="tx1"/>
                  </a:solidFill>
                </a:rPr>
                <a:t>Jun</a:t>
              </a:r>
            </a:p>
          </p:txBody>
        </p:sp>
        <p:sp>
          <p:nvSpPr>
            <p:cNvPr id="63" name="Line 164"/>
            <p:cNvSpPr>
              <a:spLocks noChangeShapeType="1"/>
            </p:cNvSpPr>
            <p:nvPr/>
          </p:nvSpPr>
          <p:spPr bwMode="auto">
            <a:xfrm>
              <a:off x="4838234" y="5933632"/>
              <a:ext cx="0" cy="127000"/>
            </a:xfrm>
            <a:prstGeom prst="line">
              <a:avLst/>
            </a:prstGeom>
            <a:noFill/>
            <a:ln w="57150">
              <a:solidFill>
                <a:schemeClr val="tx1"/>
              </a:solidFill>
              <a:round/>
              <a:headEnd/>
              <a:tailEnd/>
            </a:ln>
          </p:spPr>
          <p:txBody>
            <a:bodyPr wrap="none"/>
            <a:lstStyle/>
            <a:p>
              <a:endParaRPr lang="en-GB" dirty="0"/>
            </a:p>
          </p:txBody>
        </p:sp>
      </p:grpSp>
      <p:grpSp>
        <p:nvGrpSpPr>
          <p:cNvPr id="65" name="Gruppe 64"/>
          <p:cNvGrpSpPr/>
          <p:nvPr/>
        </p:nvGrpSpPr>
        <p:grpSpPr>
          <a:xfrm>
            <a:off x="6706710" y="5434715"/>
            <a:ext cx="3089307" cy="518409"/>
            <a:chOff x="6706710" y="6312698"/>
            <a:chExt cx="3089307" cy="518409"/>
          </a:xfrm>
        </p:grpSpPr>
        <p:sp>
          <p:nvSpPr>
            <p:cNvPr id="66" name="Line 178"/>
            <p:cNvSpPr>
              <a:spLocks noChangeShapeType="1"/>
            </p:cNvSpPr>
            <p:nvPr/>
          </p:nvSpPr>
          <p:spPr bwMode="auto">
            <a:xfrm>
              <a:off x="6941343" y="6829618"/>
              <a:ext cx="2840831" cy="1489"/>
            </a:xfrm>
            <a:prstGeom prst="line">
              <a:avLst/>
            </a:prstGeom>
            <a:noFill/>
            <a:ln w="76200">
              <a:solidFill>
                <a:srgbClr val="FF0000"/>
              </a:solidFill>
              <a:round/>
              <a:headEnd/>
              <a:tailEnd/>
            </a:ln>
          </p:spPr>
          <p:txBody>
            <a:bodyPr wrap="none"/>
            <a:lstStyle/>
            <a:p>
              <a:endParaRPr lang="en-GB" dirty="0"/>
            </a:p>
          </p:txBody>
        </p:sp>
        <p:sp>
          <p:nvSpPr>
            <p:cNvPr id="67" name="Text Box 179"/>
            <p:cNvSpPr txBox="1">
              <a:spLocks noChangeArrowheads="1"/>
            </p:cNvSpPr>
            <p:nvPr/>
          </p:nvSpPr>
          <p:spPr bwMode="auto">
            <a:xfrm>
              <a:off x="6706710" y="6312698"/>
              <a:ext cx="3089307" cy="400110"/>
            </a:xfrm>
            <a:prstGeom prst="rect">
              <a:avLst/>
            </a:prstGeom>
            <a:noFill/>
            <a:ln w="9525" algn="ctr">
              <a:noFill/>
              <a:miter lim="800000"/>
              <a:headEnd/>
              <a:tailEnd/>
            </a:ln>
          </p:spPr>
          <p:txBody>
            <a:bodyPr wrap="none">
              <a:spAutoFit/>
            </a:bodyPr>
            <a:lstStyle/>
            <a:p>
              <a:pPr algn="ctr" eaLnBrk="0" hangingPunct="0"/>
              <a:r>
                <a:rPr lang="en-GB" sz="2000" i="1" dirty="0">
                  <a:solidFill>
                    <a:srgbClr val="FF0000"/>
                  </a:solidFill>
                </a:rPr>
                <a:t>Last trading quarter</a:t>
              </a:r>
            </a:p>
          </p:txBody>
        </p:sp>
      </p:grpSp>
      <p:sp>
        <p:nvSpPr>
          <p:cNvPr id="4" name="Pladsholder til dato 3">
            <a:extLst>
              <a:ext uri="{FF2B5EF4-FFF2-40B4-BE49-F238E27FC236}">
                <a16:creationId xmlns:a16="http://schemas.microsoft.com/office/drawing/2014/main" id="{732AC45B-21C8-446A-960C-A1373A2BE990}"/>
              </a:ext>
            </a:extLst>
          </p:cNvPr>
          <p:cNvSpPr>
            <a:spLocks noGrp="1"/>
          </p:cNvSpPr>
          <p:nvPr>
            <p:ph type="dt" sz="half" idx="10"/>
          </p:nvPr>
        </p:nvSpPr>
        <p:spPr/>
        <p:txBody>
          <a:bodyPr/>
          <a:lstStyle/>
          <a:p>
            <a:pPr>
              <a:defRPr/>
            </a:pPr>
            <a:r>
              <a:rPr lang="en-US" noProof="0"/>
              <a:t>17 Feb. 2024</a:t>
            </a:r>
            <a:endParaRPr lang="en-GB" noProof="0" dirty="0"/>
          </a:p>
        </p:txBody>
      </p:sp>
      <p:sp>
        <p:nvSpPr>
          <p:cNvPr id="71" name="Rektangel 70">
            <a:extLst>
              <a:ext uri="{FF2B5EF4-FFF2-40B4-BE49-F238E27FC236}">
                <a16:creationId xmlns:a16="http://schemas.microsoft.com/office/drawing/2014/main" id="{2C244163-1EC2-404A-A83F-25E5B2C647F9}"/>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70" name="Tekstfelt 69">
            <a:extLst>
              <a:ext uri="{FF2B5EF4-FFF2-40B4-BE49-F238E27FC236}">
                <a16:creationId xmlns:a16="http://schemas.microsoft.com/office/drawing/2014/main" id="{41A2E0B6-68F4-49B4-B11D-625F871A7AFB}"/>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92"/>
                                        </p:tgtEl>
                                        <p:attrNameLst>
                                          <p:attrName>style.visibility</p:attrName>
                                        </p:attrNameLst>
                                      </p:cBhvr>
                                      <p:to>
                                        <p:strVal val="visible"/>
                                      </p:to>
                                    </p:set>
                                    <p:animEffect transition="in" filter="wipe(left)">
                                      <p:cBhvr>
                                        <p:cTn id="32" dur="1000"/>
                                        <p:tgtEl>
                                          <p:spTgt spid="3279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dissolv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795"/>
                                        </p:tgtEl>
                                        <p:attrNameLst>
                                          <p:attrName>style.visibility</p:attrName>
                                        </p:attrNameLst>
                                      </p:cBhvr>
                                      <p:to>
                                        <p:strVal val="visible"/>
                                      </p:to>
                                    </p:set>
                                    <p:animEffect transition="in" filter="dissolve">
                                      <p:cBhvr>
                                        <p:cTn id="52" dur="500"/>
                                        <p:tgtEl>
                                          <p:spTgt spid="32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5" grpId="0" animBg="1"/>
      <p:bldP spid="42" grpId="0"/>
      <p:bldP spid="45" grpId="0"/>
      <p:bldP spid="64" grpId="0" animBg="1"/>
      <p:bldP spid="32792" grpId="0" animBg="1"/>
      <p:bldP spid="68" grpId="0"/>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906000" cy="784225"/>
          </a:xfrm>
          <a:solidFill>
            <a:srgbClr val="FFFFFF"/>
          </a:solidFill>
        </p:spPr>
        <p:txBody>
          <a:bodyPr/>
          <a:lstStyle/>
          <a:p>
            <a:r>
              <a:rPr lang="en-GB" sz="3000" b="1" dirty="0">
                <a:latin typeface="Verdana" pitchFamily="34" charset="0"/>
              </a:rPr>
              <a:t>Southern Sweden (SE4): Q3-2012</a:t>
            </a:r>
          </a:p>
        </p:txBody>
      </p:sp>
      <p:grpSp>
        <p:nvGrpSpPr>
          <p:cNvPr id="44" name="Gruppe 43"/>
          <p:cNvGrpSpPr/>
          <p:nvPr/>
        </p:nvGrpSpPr>
        <p:grpSpPr>
          <a:xfrm>
            <a:off x="58056" y="696687"/>
            <a:ext cx="1808508" cy="5418552"/>
            <a:chOff x="58056" y="696687"/>
            <a:chExt cx="1808508" cy="5418552"/>
          </a:xfrm>
        </p:grpSpPr>
        <p:sp>
          <p:nvSpPr>
            <p:cNvPr id="34844" name="Rectangle 28"/>
            <p:cNvSpPr>
              <a:spLocks noChangeArrowheads="1"/>
            </p:cNvSpPr>
            <p:nvPr/>
          </p:nvSpPr>
          <p:spPr bwMode="auto">
            <a:xfrm>
              <a:off x="266261" y="5776685"/>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rPr>
                <a:t>0</a:t>
              </a:r>
              <a:endParaRPr lang="en-GB" dirty="0"/>
            </a:p>
          </p:txBody>
        </p:sp>
        <p:sp>
          <p:nvSpPr>
            <p:cNvPr id="34845" name="Rectangle 29"/>
            <p:cNvSpPr>
              <a:spLocks noChangeArrowheads="1"/>
            </p:cNvSpPr>
            <p:nvPr/>
          </p:nvSpPr>
          <p:spPr bwMode="auto">
            <a:xfrm>
              <a:off x="65886" y="4852760"/>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10</a:t>
              </a:r>
              <a:endParaRPr lang="en-GB" dirty="0"/>
            </a:p>
          </p:txBody>
        </p:sp>
        <p:sp>
          <p:nvSpPr>
            <p:cNvPr id="34846" name="Rectangle 30"/>
            <p:cNvSpPr>
              <a:spLocks noChangeArrowheads="1"/>
            </p:cNvSpPr>
            <p:nvPr/>
          </p:nvSpPr>
          <p:spPr bwMode="auto">
            <a:xfrm>
              <a:off x="65886" y="3971697"/>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20</a:t>
              </a:r>
              <a:endParaRPr lang="en-GB" dirty="0"/>
            </a:p>
          </p:txBody>
        </p:sp>
        <p:sp>
          <p:nvSpPr>
            <p:cNvPr id="34847" name="Rectangle 31"/>
            <p:cNvSpPr>
              <a:spLocks noChangeArrowheads="1"/>
            </p:cNvSpPr>
            <p:nvPr/>
          </p:nvSpPr>
          <p:spPr bwMode="auto">
            <a:xfrm>
              <a:off x="65886" y="3047772"/>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30</a:t>
              </a:r>
              <a:endParaRPr lang="en-GB" dirty="0"/>
            </a:p>
          </p:txBody>
        </p:sp>
        <p:sp>
          <p:nvSpPr>
            <p:cNvPr id="34848" name="Rectangle 32"/>
            <p:cNvSpPr>
              <a:spLocks noChangeArrowheads="1"/>
            </p:cNvSpPr>
            <p:nvPr/>
          </p:nvSpPr>
          <p:spPr bwMode="auto">
            <a:xfrm>
              <a:off x="65886" y="2165122"/>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40</a:t>
              </a:r>
              <a:endParaRPr lang="en-GB" dirty="0"/>
            </a:p>
          </p:txBody>
        </p:sp>
        <p:sp>
          <p:nvSpPr>
            <p:cNvPr id="34849" name="Rectangle 33"/>
            <p:cNvSpPr>
              <a:spLocks noChangeArrowheads="1"/>
            </p:cNvSpPr>
            <p:nvPr/>
          </p:nvSpPr>
          <p:spPr bwMode="auto">
            <a:xfrm>
              <a:off x="65886" y="1241197"/>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50</a:t>
              </a:r>
              <a:endParaRPr lang="en-GB" dirty="0"/>
            </a:p>
          </p:txBody>
        </p:sp>
        <p:sp>
          <p:nvSpPr>
            <p:cNvPr id="28" name="Tekstboks 27"/>
            <p:cNvSpPr txBox="1"/>
            <p:nvPr/>
          </p:nvSpPr>
          <p:spPr>
            <a:xfrm>
              <a:off x="58056" y="696687"/>
              <a:ext cx="1808508" cy="430887"/>
            </a:xfrm>
            <a:prstGeom prst="rect">
              <a:avLst/>
            </a:prstGeom>
            <a:noFill/>
          </p:spPr>
          <p:txBody>
            <a:bodyPr wrap="none" rtlCol="0">
              <a:spAutoFit/>
            </a:bodyPr>
            <a:lstStyle/>
            <a:p>
              <a:r>
                <a:rPr lang="en-GB" dirty="0">
                  <a:solidFill>
                    <a:schemeClr val="tx1"/>
                  </a:solidFill>
                </a:rPr>
                <a:t>EUR/MWh</a:t>
              </a:r>
            </a:p>
          </p:txBody>
        </p:sp>
      </p:grpSp>
      <p:sp>
        <p:nvSpPr>
          <p:cNvPr id="39" name="Pladsholder til diasnummer 38"/>
          <p:cNvSpPr>
            <a:spLocks noGrp="1"/>
          </p:cNvSpPr>
          <p:nvPr>
            <p:ph type="sldNum" sz="quarter" idx="12"/>
          </p:nvPr>
        </p:nvSpPr>
        <p:spPr/>
        <p:txBody>
          <a:bodyPr/>
          <a:lstStyle/>
          <a:p>
            <a:pPr>
              <a:defRPr/>
            </a:pPr>
            <a:fld id="{6F22F84E-A190-402D-AE1D-93CA43AF0CC6}" type="slidenum">
              <a:rPr lang="en-GB" smtClean="0"/>
              <a:pPr>
                <a:defRPr/>
              </a:pPr>
              <a:t>21</a:t>
            </a:fld>
            <a:endParaRPr lang="en-GB" dirty="0"/>
          </a:p>
        </p:txBody>
      </p:sp>
      <p:sp>
        <p:nvSpPr>
          <p:cNvPr id="42" name="Tekstboks 41"/>
          <p:cNvSpPr txBox="1"/>
          <p:nvPr/>
        </p:nvSpPr>
        <p:spPr>
          <a:xfrm>
            <a:off x="2151866" y="740227"/>
            <a:ext cx="7537641" cy="400110"/>
          </a:xfrm>
          <a:prstGeom prst="rect">
            <a:avLst/>
          </a:prstGeom>
          <a:noFill/>
        </p:spPr>
        <p:txBody>
          <a:bodyPr wrap="none" rtlCol="0">
            <a:spAutoFit/>
          </a:bodyPr>
          <a:lstStyle/>
          <a:p>
            <a:r>
              <a:rPr lang="en-GB" sz="2000" dirty="0">
                <a:solidFill>
                  <a:schemeClr val="tx1"/>
                </a:solidFill>
              </a:rPr>
              <a:t>Closing prices and the quarter’s average spot price</a:t>
            </a:r>
          </a:p>
        </p:txBody>
      </p:sp>
      <p:sp>
        <p:nvSpPr>
          <p:cNvPr id="45" name="Tekstboks 44"/>
          <p:cNvSpPr txBox="1"/>
          <p:nvPr/>
        </p:nvSpPr>
        <p:spPr>
          <a:xfrm>
            <a:off x="2220693" y="6241139"/>
            <a:ext cx="5235729" cy="492443"/>
          </a:xfrm>
          <a:prstGeom prst="rect">
            <a:avLst/>
          </a:prstGeom>
          <a:noFill/>
        </p:spPr>
        <p:txBody>
          <a:bodyPr wrap="none" rtlCol="0">
            <a:spAutoFit/>
          </a:bodyPr>
          <a:lstStyle/>
          <a:p>
            <a:r>
              <a:rPr lang="en-GB" sz="2600" dirty="0">
                <a:solidFill>
                  <a:schemeClr val="tx1"/>
                </a:solidFill>
              </a:rPr>
              <a:t>Trading days in 2011-2012</a:t>
            </a:r>
          </a:p>
        </p:txBody>
      </p:sp>
      <p:sp>
        <p:nvSpPr>
          <p:cNvPr id="34825" name="Line 9"/>
          <p:cNvSpPr>
            <a:spLocks noChangeShapeType="1"/>
          </p:cNvSpPr>
          <p:nvPr/>
        </p:nvSpPr>
        <p:spPr bwMode="auto">
          <a:xfrm>
            <a:off x="622565" y="5024438"/>
            <a:ext cx="9202606" cy="0"/>
          </a:xfrm>
          <a:prstGeom prst="line">
            <a:avLst/>
          </a:prstGeom>
          <a:noFill/>
          <a:ln w="0">
            <a:solidFill>
              <a:srgbClr val="000000"/>
            </a:solidFill>
            <a:round/>
            <a:headEnd/>
            <a:tailEnd/>
          </a:ln>
        </p:spPr>
        <p:txBody>
          <a:bodyPr/>
          <a:lstStyle/>
          <a:p>
            <a:endParaRPr lang="en-GB" dirty="0"/>
          </a:p>
        </p:txBody>
      </p:sp>
      <p:sp>
        <p:nvSpPr>
          <p:cNvPr id="34826" name="Line 10"/>
          <p:cNvSpPr>
            <a:spLocks noChangeShapeType="1"/>
          </p:cNvSpPr>
          <p:nvPr/>
        </p:nvSpPr>
        <p:spPr bwMode="auto">
          <a:xfrm>
            <a:off x="622565" y="4141788"/>
            <a:ext cx="9202606" cy="0"/>
          </a:xfrm>
          <a:prstGeom prst="line">
            <a:avLst/>
          </a:prstGeom>
          <a:noFill/>
          <a:ln w="0">
            <a:solidFill>
              <a:srgbClr val="000000"/>
            </a:solidFill>
            <a:round/>
            <a:headEnd/>
            <a:tailEnd/>
          </a:ln>
        </p:spPr>
        <p:txBody>
          <a:bodyPr/>
          <a:lstStyle/>
          <a:p>
            <a:endParaRPr lang="en-GB" dirty="0"/>
          </a:p>
        </p:txBody>
      </p:sp>
      <p:sp>
        <p:nvSpPr>
          <p:cNvPr id="34827" name="Line 11"/>
          <p:cNvSpPr>
            <a:spLocks noChangeShapeType="1"/>
          </p:cNvSpPr>
          <p:nvPr/>
        </p:nvSpPr>
        <p:spPr bwMode="auto">
          <a:xfrm>
            <a:off x="622565" y="3217863"/>
            <a:ext cx="9202606" cy="0"/>
          </a:xfrm>
          <a:prstGeom prst="line">
            <a:avLst/>
          </a:prstGeom>
          <a:noFill/>
          <a:ln w="0">
            <a:solidFill>
              <a:srgbClr val="000000"/>
            </a:solidFill>
            <a:round/>
            <a:headEnd/>
            <a:tailEnd/>
          </a:ln>
        </p:spPr>
        <p:txBody>
          <a:bodyPr/>
          <a:lstStyle/>
          <a:p>
            <a:endParaRPr lang="en-GB" dirty="0"/>
          </a:p>
        </p:txBody>
      </p:sp>
      <p:sp>
        <p:nvSpPr>
          <p:cNvPr id="34828" name="Line 12"/>
          <p:cNvSpPr>
            <a:spLocks noChangeShapeType="1"/>
          </p:cNvSpPr>
          <p:nvPr/>
        </p:nvSpPr>
        <p:spPr bwMode="auto">
          <a:xfrm>
            <a:off x="622565" y="2336800"/>
            <a:ext cx="9202606" cy="0"/>
          </a:xfrm>
          <a:prstGeom prst="line">
            <a:avLst/>
          </a:prstGeom>
          <a:noFill/>
          <a:ln w="0">
            <a:solidFill>
              <a:srgbClr val="000000"/>
            </a:solidFill>
            <a:round/>
            <a:headEnd/>
            <a:tailEnd/>
          </a:ln>
        </p:spPr>
        <p:txBody>
          <a:bodyPr/>
          <a:lstStyle/>
          <a:p>
            <a:endParaRPr lang="en-GB" dirty="0"/>
          </a:p>
        </p:txBody>
      </p:sp>
      <p:sp>
        <p:nvSpPr>
          <p:cNvPr id="34829" name="Line 13"/>
          <p:cNvSpPr>
            <a:spLocks noChangeShapeType="1"/>
          </p:cNvSpPr>
          <p:nvPr/>
        </p:nvSpPr>
        <p:spPr bwMode="auto">
          <a:xfrm>
            <a:off x="622565" y="1412875"/>
            <a:ext cx="9202606" cy="0"/>
          </a:xfrm>
          <a:prstGeom prst="line">
            <a:avLst/>
          </a:prstGeom>
          <a:noFill/>
          <a:ln w="0">
            <a:solidFill>
              <a:srgbClr val="000000"/>
            </a:solidFill>
            <a:round/>
            <a:headEnd/>
            <a:tailEnd/>
          </a:ln>
        </p:spPr>
        <p:txBody>
          <a:bodyPr/>
          <a:lstStyle/>
          <a:p>
            <a:endParaRPr lang="en-GB" dirty="0"/>
          </a:p>
        </p:txBody>
      </p:sp>
      <p:sp>
        <p:nvSpPr>
          <p:cNvPr id="34831" name="Line 15"/>
          <p:cNvSpPr>
            <a:spLocks noChangeShapeType="1"/>
          </p:cNvSpPr>
          <p:nvPr/>
        </p:nvSpPr>
        <p:spPr bwMode="auto">
          <a:xfrm>
            <a:off x="622565" y="1244601"/>
            <a:ext cx="0" cy="4703763"/>
          </a:xfrm>
          <a:prstGeom prst="line">
            <a:avLst/>
          </a:prstGeom>
          <a:noFill/>
          <a:ln w="0">
            <a:solidFill>
              <a:srgbClr val="000000"/>
            </a:solidFill>
            <a:round/>
            <a:headEnd/>
            <a:tailEnd/>
          </a:ln>
        </p:spPr>
        <p:txBody>
          <a:bodyPr/>
          <a:lstStyle/>
          <a:p>
            <a:endParaRPr lang="en-GB" dirty="0"/>
          </a:p>
        </p:txBody>
      </p:sp>
      <p:sp>
        <p:nvSpPr>
          <p:cNvPr id="34832" name="Line 16"/>
          <p:cNvSpPr>
            <a:spLocks noChangeShapeType="1"/>
          </p:cNvSpPr>
          <p:nvPr/>
        </p:nvSpPr>
        <p:spPr bwMode="auto">
          <a:xfrm>
            <a:off x="536575" y="5948363"/>
            <a:ext cx="85990" cy="0"/>
          </a:xfrm>
          <a:prstGeom prst="line">
            <a:avLst/>
          </a:prstGeom>
          <a:noFill/>
          <a:ln w="0">
            <a:solidFill>
              <a:srgbClr val="000000"/>
            </a:solidFill>
            <a:round/>
            <a:headEnd/>
            <a:tailEnd/>
          </a:ln>
        </p:spPr>
        <p:txBody>
          <a:bodyPr/>
          <a:lstStyle/>
          <a:p>
            <a:endParaRPr lang="en-GB" dirty="0"/>
          </a:p>
        </p:txBody>
      </p:sp>
      <p:sp>
        <p:nvSpPr>
          <p:cNvPr id="34833" name="Line 17"/>
          <p:cNvSpPr>
            <a:spLocks noChangeShapeType="1"/>
          </p:cNvSpPr>
          <p:nvPr/>
        </p:nvSpPr>
        <p:spPr bwMode="auto">
          <a:xfrm>
            <a:off x="536575" y="5024438"/>
            <a:ext cx="85990" cy="0"/>
          </a:xfrm>
          <a:prstGeom prst="line">
            <a:avLst/>
          </a:prstGeom>
          <a:noFill/>
          <a:ln w="0">
            <a:solidFill>
              <a:srgbClr val="000000"/>
            </a:solidFill>
            <a:round/>
            <a:headEnd/>
            <a:tailEnd/>
          </a:ln>
        </p:spPr>
        <p:txBody>
          <a:bodyPr/>
          <a:lstStyle/>
          <a:p>
            <a:endParaRPr lang="en-GB" dirty="0"/>
          </a:p>
        </p:txBody>
      </p:sp>
      <p:sp>
        <p:nvSpPr>
          <p:cNvPr id="34834" name="Line 18"/>
          <p:cNvSpPr>
            <a:spLocks noChangeShapeType="1"/>
          </p:cNvSpPr>
          <p:nvPr/>
        </p:nvSpPr>
        <p:spPr bwMode="auto">
          <a:xfrm>
            <a:off x="536575" y="4141788"/>
            <a:ext cx="85990" cy="0"/>
          </a:xfrm>
          <a:prstGeom prst="line">
            <a:avLst/>
          </a:prstGeom>
          <a:noFill/>
          <a:ln w="0">
            <a:solidFill>
              <a:srgbClr val="000000"/>
            </a:solidFill>
            <a:round/>
            <a:headEnd/>
            <a:tailEnd/>
          </a:ln>
        </p:spPr>
        <p:txBody>
          <a:bodyPr/>
          <a:lstStyle/>
          <a:p>
            <a:endParaRPr lang="en-GB" dirty="0"/>
          </a:p>
        </p:txBody>
      </p:sp>
      <p:sp>
        <p:nvSpPr>
          <p:cNvPr id="34835" name="Line 19"/>
          <p:cNvSpPr>
            <a:spLocks noChangeShapeType="1"/>
          </p:cNvSpPr>
          <p:nvPr/>
        </p:nvSpPr>
        <p:spPr bwMode="auto">
          <a:xfrm>
            <a:off x="536575" y="3217863"/>
            <a:ext cx="85990" cy="0"/>
          </a:xfrm>
          <a:prstGeom prst="line">
            <a:avLst/>
          </a:prstGeom>
          <a:noFill/>
          <a:ln w="0">
            <a:solidFill>
              <a:srgbClr val="000000"/>
            </a:solidFill>
            <a:round/>
            <a:headEnd/>
            <a:tailEnd/>
          </a:ln>
        </p:spPr>
        <p:txBody>
          <a:bodyPr/>
          <a:lstStyle/>
          <a:p>
            <a:endParaRPr lang="en-GB" dirty="0"/>
          </a:p>
        </p:txBody>
      </p:sp>
      <p:sp>
        <p:nvSpPr>
          <p:cNvPr id="34836" name="Line 20"/>
          <p:cNvSpPr>
            <a:spLocks noChangeShapeType="1"/>
          </p:cNvSpPr>
          <p:nvPr/>
        </p:nvSpPr>
        <p:spPr bwMode="auto">
          <a:xfrm>
            <a:off x="536575" y="2336800"/>
            <a:ext cx="85990" cy="0"/>
          </a:xfrm>
          <a:prstGeom prst="line">
            <a:avLst/>
          </a:prstGeom>
          <a:noFill/>
          <a:ln w="0">
            <a:solidFill>
              <a:srgbClr val="000000"/>
            </a:solidFill>
            <a:round/>
            <a:headEnd/>
            <a:tailEnd/>
          </a:ln>
        </p:spPr>
        <p:txBody>
          <a:bodyPr/>
          <a:lstStyle/>
          <a:p>
            <a:endParaRPr lang="en-GB" dirty="0"/>
          </a:p>
        </p:txBody>
      </p:sp>
      <p:sp>
        <p:nvSpPr>
          <p:cNvPr id="34837" name="Line 21"/>
          <p:cNvSpPr>
            <a:spLocks noChangeShapeType="1"/>
          </p:cNvSpPr>
          <p:nvPr/>
        </p:nvSpPr>
        <p:spPr bwMode="auto">
          <a:xfrm>
            <a:off x="536575" y="1412875"/>
            <a:ext cx="85990" cy="0"/>
          </a:xfrm>
          <a:prstGeom prst="line">
            <a:avLst/>
          </a:prstGeom>
          <a:noFill/>
          <a:ln w="0">
            <a:solidFill>
              <a:srgbClr val="000000"/>
            </a:solidFill>
            <a:round/>
            <a:headEnd/>
            <a:tailEnd/>
          </a:ln>
        </p:spPr>
        <p:txBody>
          <a:bodyPr/>
          <a:lstStyle/>
          <a:p>
            <a:endParaRPr lang="en-GB" dirty="0"/>
          </a:p>
        </p:txBody>
      </p:sp>
      <p:sp>
        <p:nvSpPr>
          <p:cNvPr id="34838" name="Line 22"/>
          <p:cNvSpPr>
            <a:spLocks noChangeShapeType="1"/>
          </p:cNvSpPr>
          <p:nvPr/>
        </p:nvSpPr>
        <p:spPr bwMode="auto">
          <a:xfrm>
            <a:off x="622565" y="5948363"/>
            <a:ext cx="9202606" cy="0"/>
          </a:xfrm>
          <a:prstGeom prst="line">
            <a:avLst/>
          </a:prstGeom>
          <a:noFill/>
          <a:ln w="0">
            <a:solidFill>
              <a:srgbClr val="000000"/>
            </a:solidFill>
            <a:round/>
            <a:headEnd/>
            <a:tailEnd/>
          </a:ln>
        </p:spPr>
        <p:txBody>
          <a:bodyPr/>
          <a:lstStyle/>
          <a:p>
            <a:endParaRPr lang="en-GB" dirty="0"/>
          </a:p>
        </p:txBody>
      </p:sp>
      <p:sp>
        <p:nvSpPr>
          <p:cNvPr id="34839" name="Line 23"/>
          <p:cNvSpPr>
            <a:spLocks noChangeShapeType="1"/>
          </p:cNvSpPr>
          <p:nvPr/>
        </p:nvSpPr>
        <p:spPr bwMode="auto">
          <a:xfrm flipV="1">
            <a:off x="622565" y="5948364"/>
            <a:ext cx="0" cy="168275"/>
          </a:xfrm>
          <a:prstGeom prst="line">
            <a:avLst/>
          </a:prstGeom>
          <a:noFill/>
          <a:ln w="0">
            <a:solidFill>
              <a:srgbClr val="000000"/>
            </a:solidFill>
            <a:round/>
            <a:headEnd/>
            <a:tailEnd/>
          </a:ln>
        </p:spPr>
        <p:txBody>
          <a:bodyPr/>
          <a:lstStyle/>
          <a:p>
            <a:endParaRPr lang="en-GB" dirty="0"/>
          </a:p>
        </p:txBody>
      </p:sp>
      <p:sp>
        <p:nvSpPr>
          <p:cNvPr id="34840" name="Freeform 24"/>
          <p:cNvSpPr>
            <a:spLocks/>
          </p:cNvSpPr>
          <p:nvPr/>
        </p:nvSpPr>
        <p:spPr bwMode="auto">
          <a:xfrm>
            <a:off x="643202" y="1285875"/>
            <a:ext cx="9161331" cy="1638300"/>
          </a:xfrm>
          <a:custGeom>
            <a:avLst/>
            <a:gdLst/>
            <a:ahLst/>
            <a:cxnLst>
              <a:cxn ang="0">
                <a:pos x="5" y="6"/>
              </a:cxn>
              <a:cxn ang="0">
                <a:pos x="12" y="5"/>
              </a:cxn>
              <a:cxn ang="0">
                <a:pos x="19" y="5"/>
              </a:cxn>
              <a:cxn ang="0">
                <a:pos x="26" y="5"/>
              </a:cxn>
              <a:cxn ang="0">
                <a:pos x="32" y="4"/>
              </a:cxn>
              <a:cxn ang="0">
                <a:pos x="39" y="6"/>
              </a:cxn>
              <a:cxn ang="0">
                <a:pos x="46" y="5"/>
              </a:cxn>
              <a:cxn ang="0">
                <a:pos x="53" y="6"/>
              </a:cxn>
              <a:cxn ang="0">
                <a:pos x="60" y="0"/>
              </a:cxn>
              <a:cxn ang="0">
                <a:pos x="67" y="2"/>
              </a:cxn>
              <a:cxn ang="0">
                <a:pos x="74" y="4"/>
              </a:cxn>
              <a:cxn ang="0">
                <a:pos x="81" y="6"/>
              </a:cxn>
              <a:cxn ang="0">
                <a:pos x="88" y="8"/>
              </a:cxn>
              <a:cxn ang="0">
                <a:pos x="95" y="10"/>
              </a:cxn>
              <a:cxn ang="0">
                <a:pos x="102" y="10"/>
              </a:cxn>
              <a:cxn ang="0">
                <a:pos x="109" y="12"/>
              </a:cxn>
              <a:cxn ang="0">
                <a:pos x="116" y="12"/>
              </a:cxn>
              <a:cxn ang="0">
                <a:pos x="123" y="12"/>
              </a:cxn>
              <a:cxn ang="0">
                <a:pos x="129" y="15"/>
              </a:cxn>
              <a:cxn ang="0">
                <a:pos x="136" y="15"/>
              </a:cxn>
              <a:cxn ang="0">
                <a:pos x="143" y="16"/>
              </a:cxn>
              <a:cxn ang="0">
                <a:pos x="150" y="19"/>
              </a:cxn>
              <a:cxn ang="0">
                <a:pos x="157" y="18"/>
              </a:cxn>
              <a:cxn ang="0">
                <a:pos x="164" y="15"/>
              </a:cxn>
              <a:cxn ang="0">
                <a:pos x="171" y="17"/>
              </a:cxn>
              <a:cxn ang="0">
                <a:pos x="178" y="19"/>
              </a:cxn>
              <a:cxn ang="0">
                <a:pos x="185" y="17"/>
              </a:cxn>
              <a:cxn ang="0">
                <a:pos x="192" y="13"/>
              </a:cxn>
              <a:cxn ang="0">
                <a:pos x="199" y="15"/>
              </a:cxn>
              <a:cxn ang="0">
                <a:pos x="206" y="15"/>
              </a:cxn>
              <a:cxn ang="0">
                <a:pos x="213" y="15"/>
              </a:cxn>
              <a:cxn ang="0">
                <a:pos x="219" y="20"/>
              </a:cxn>
              <a:cxn ang="0">
                <a:pos x="226" y="22"/>
              </a:cxn>
              <a:cxn ang="0">
                <a:pos x="233" y="22"/>
              </a:cxn>
              <a:cxn ang="0">
                <a:pos x="240" y="16"/>
              </a:cxn>
              <a:cxn ang="0">
                <a:pos x="247" y="20"/>
              </a:cxn>
              <a:cxn ang="0">
                <a:pos x="254" y="23"/>
              </a:cxn>
              <a:cxn ang="0">
                <a:pos x="261" y="23"/>
              </a:cxn>
              <a:cxn ang="0">
                <a:pos x="268" y="26"/>
              </a:cxn>
              <a:cxn ang="0">
                <a:pos x="275" y="28"/>
              </a:cxn>
              <a:cxn ang="0">
                <a:pos x="282" y="31"/>
              </a:cxn>
              <a:cxn ang="0">
                <a:pos x="289" y="33"/>
              </a:cxn>
              <a:cxn ang="0">
                <a:pos x="296" y="31"/>
              </a:cxn>
              <a:cxn ang="0">
                <a:pos x="303" y="27"/>
              </a:cxn>
              <a:cxn ang="0">
                <a:pos x="309" y="30"/>
              </a:cxn>
              <a:cxn ang="0">
                <a:pos x="316" y="29"/>
              </a:cxn>
              <a:cxn ang="0">
                <a:pos x="323" y="31"/>
              </a:cxn>
              <a:cxn ang="0">
                <a:pos x="330" y="29"/>
              </a:cxn>
              <a:cxn ang="0">
                <a:pos x="337" y="31"/>
              </a:cxn>
              <a:cxn ang="0">
                <a:pos x="344" y="34"/>
              </a:cxn>
              <a:cxn ang="0">
                <a:pos x="351" y="36"/>
              </a:cxn>
              <a:cxn ang="0">
                <a:pos x="358" y="37"/>
              </a:cxn>
              <a:cxn ang="0">
                <a:pos x="365" y="34"/>
              </a:cxn>
              <a:cxn ang="0">
                <a:pos x="372" y="35"/>
              </a:cxn>
              <a:cxn ang="0">
                <a:pos x="379" y="36"/>
              </a:cxn>
              <a:cxn ang="0">
                <a:pos x="386" y="38"/>
              </a:cxn>
              <a:cxn ang="0">
                <a:pos x="393" y="37"/>
              </a:cxn>
              <a:cxn ang="0">
                <a:pos x="400" y="38"/>
              </a:cxn>
              <a:cxn ang="0">
                <a:pos x="406" y="38"/>
              </a:cxn>
              <a:cxn ang="0">
                <a:pos x="413" y="36"/>
              </a:cxn>
              <a:cxn ang="0">
                <a:pos x="420" y="35"/>
              </a:cxn>
              <a:cxn ang="0">
                <a:pos x="427" y="31"/>
              </a:cxn>
            </a:cxnLst>
            <a:rect l="0" t="0" r="r" b="b"/>
            <a:pathLst>
              <a:path w="432" h="39">
                <a:moveTo>
                  <a:pt x="0" y="7"/>
                </a:moveTo>
                <a:lnTo>
                  <a:pt x="2" y="7"/>
                </a:lnTo>
                <a:lnTo>
                  <a:pt x="5" y="6"/>
                </a:lnTo>
                <a:lnTo>
                  <a:pt x="7" y="6"/>
                </a:lnTo>
                <a:lnTo>
                  <a:pt x="9" y="6"/>
                </a:lnTo>
                <a:lnTo>
                  <a:pt x="12" y="5"/>
                </a:lnTo>
                <a:lnTo>
                  <a:pt x="14" y="5"/>
                </a:lnTo>
                <a:lnTo>
                  <a:pt x="16" y="4"/>
                </a:lnTo>
                <a:lnTo>
                  <a:pt x="19" y="5"/>
                </a:lnTo>
                <a:lnTo>
                  <a:pt x="21" y="6"/>
                </a:lnTo>
                <a:lnTo>
                  <a:pt x="23" y="6"/>
                </a:lnTo>
                <a:lnTo>
                  <a:pt x="26" y="5"/>
                </a:lnTo>
                <a:lnTo>
                  <a:pt x="28" y="6"/>
                </a:lnTo>
                <a:lnTo>
                  <a:pt x="30" y="5"/>
                </a:lnTo>
                <a:lnTo>
                  <a:pt x="32" y="4"/>
                </a:lnTo>
                <a:lnTo>
                  <a:pt x="35" y="6"/>
                </a:lnTo>
                <a:lnTo>
                  <a:pt x="37" y="5"/>
                </a:lnTo>
                <a:lnTo>
                  <a:pt x="39" y="6"/>
                </a:lnTo>
                <a:lnTo>
                  <a:pt x="42" y="5"/>
                </a:lnTo>
                <a:lnTo>
                  <a:pt x="44" y="6"/>
                </a:lnTo>
                <a:lnTo>
                  <a:pt x="46" y="5"/>
                </a:lnTo>
                <a:lnTo>
                  <a:pt x="49" y="6"/>
                </a:lnTo>
                <a:lnTo>
                  <a:pt x="51" y="5"/>
                </a:lnTo>
                <a:lnTo>
                  <a:pt x="53" y="6"/>
                </a:lnTo>
                <a:lnTo>
                  <a:pt x="56" y="5"/>
                </a:lnTo>
                <a:lnTo>
                  <a:pt x="58" y="0"/>
                </a:lnTo>
                <a:lnTo>
                  <a:pt x="60" y="0"/>
                </a:lnTo>
                <a:lnTo>
                  <a:pt x="62" y="3"/>
                </a:lnTo>
                <a:lnTo>
                  <a:pt x="65" y="2"/>
                </a:lnTo>
                <a:lnTo>
                  <a:pt x="67" y="2"/>
                </a:lnTo>
                <a:lnTo>
                  <a:pt x="69" y="4"/>
                </a:lnTo>
                <a:lnTo>
                  <a:pt x="72" y="4"/>
                </a:lnTo>
                <a:lnTo>
                  <a:pt x="74" y="4"/>
                </a:lnTo>
                <a:lnTo>
                  <a:pt x="76" y="4"/>
                </a:lnTo>
                <a:lnTo>
                  <a:pt x="79" y="5"/>
                </a:lnTo>
                <a:lnTo>
                  <a:pt x="81" y="6"/>
                </a:lnTo>
                <a:lnTo>
                  <a:pt x="83" y="6"/>
                </a:lnTo>
                <a:lnTo>
                  <a:pt x="86" y="8"/>
                </a:lnTo>
                <a:lnTo>
                  <a:pt x="88" y="8"/>
                </a:lnTo>
                <a:lnTo>
                  <a:pt x="90" y="9"/>
                </a:lnTo>
                <a:lnTo>
                  <a:pt x="92" y="8"/>
                </a:lnTo>
                <a:lnTo>
                  <a:pt x="95" y="10"/>
                </a:lnTo>
                <a:lnTo>
                  <a:pt x="97" y="8"/>
                </a:lnTo>
                <a:lnTo>
                  <a:pt x="99" y="9"/>
                </a:lnTo>
                <a:lnTo>
                  <a:pt x="102" y="10"/>
                </a:lnTo>
                <a:lnTo>
                  <a:pt x="104" y="10"/>
                </a:lnTo>
                <a:lnTo>
                  <a:pt x="106" y="12"/>
                </a:lnTo>
                <a:lnTo>
                  <a:pt x="109" y="12"/>
                </a:lnTo>
                <a:lnTo>
                  <a:pt x="111" y="12"/>
                </a:lnTo>
                <a:lnTo>
                  <a:pt x="113" y="12"/>
                </a:lnTo>
                <a:lnTo>
                  <a:pt x="116" y="12"/>
                </a:lnTo>
                <a:lnTo>
                  <a:pt x="118" y="11"/>
                </a:lnTo>
                <a:lnTo>
                  <a:pt x="120" y="12"/>
                </a:lnTo>
                <a:lnTo>
                  <a:pt x="123" y="12"/>
                </a:lnTo>
                <a:lnTo>
                  <a:pt x="125" y="15"/>
                </a:lnTo>
                <a:lnTo>
                  <a:pt x="127" y="17"/>
                </a:lnTo>
                <a:lnTo>
                  <a:pt x="129" y="15"/>
                </a:lnTo>
                <a:lnTo>
                  <a:pt x="132" y="15"/>
                </a:lnTo>
                <a:lnTo>
                  <a:pt x="134" y="14"/>
                </a:lnTo>
                <a:lnTo>
                  <a:pt x="136" y="15"/>
                </a:lnTo>
                <a:lnTo>
                  <a:pt x="139" y="13"/>
                </a:lnTo>
                <a:lnTo>
                  <a:pt x="141" y="14"/>
                </a:lnTo>
                <a:lnTo>
                  <a:pt x="143" y="16"/>
                </a:lnTo>
                <a:lnTo>
                  <a:pt x="146" y="15"/>
                </a:lnTo>
                <a:lnTo>
                  <a:pt x="148" y="20"/>
                </a:lnTo>
                <a:lnTo>
                  <a:pt x="150" y="19"/>
                </a:lnTo>
                <a:lnTo>
                  <a:pt x="153" y="18"/>
                </a:lnTo>
                <a:lnTo>
                  <a:pt x="155" y="17"/>
                </a:lnTo>
                <a:lnTo>
                  <a:pt x="157" y="18"/>
                </a:lnTo>
                <a:lnTo>
                  <a:pt x="159" y="15"/>
                </a:lnTo>
                <a:lnTo>
                  <a:pt x="162" y="17"/>
                </a:lnTo>
                <a:lnTo>
                  <a:pt x="164" y="15"/>
                </a:lnTo>
                <a:lnTo>
                  <a:pt x="166" y="17"/>
                </a:lnTo>
                <a:lnTo>
                  <a:pt x="169" y="16"/>
                </a:lnTo>
                <a:lnTo>
                  <a:pt x="171" y="17"/>
                </a:lnTo>
                <a:lnTo>
                  <a:pt x="173" y="20"/>
                </a:lnTo>
                <a:lnTo>
                  <a:pt x="176" y="20"/>
                </a:lnTo>
                <a:lnTo>
                  <a:pt x="178" y="19"/>
                </a:lnTo>
                <a:lnTo>
                  <a:pt x="180" y="18"/>
                </a:lnTo>
                <a:lnTo>
                  <a:pt x="183" y="19"/>
                </a:lnTo>
                <a:lnTo>
                  <a:pt x="185" y="17"/>
                </a:lnTo>
                <a:lnTo>
                  <a:pt x="187" y="17"/>
                </a:lnTo>
                <a:lnTo>
                  <a:pt x="189" y="16"/>
                </a:lnTo>
                <a:lnTo>
                  <a:pt x="192" y="13"/>
                </a:lnTo>
                <a:lnTo>
                  <a:pt x="194" y="11"/>
                </a:lnTo>
                <a:lnTo>
                  <a:pt x="196" y="13"/>
                </a:lnTo>
                <a:lnTo>
                  <a:pt x="199" y="15"/>
                </a:lnTo>
                <a:lnTo>
                  <a:pt x="201" y="14"/>
                </a:lnTo>
                <a:lnTo>
                  <a:pt x="203" y="12"/>
                </a:lnTo>
                <a:lnTo>
                  <a:pt x="206" y="15"/>
                </a:lnTo>
                <a:lnTo>
                  <a:pt x="208" y="12"/>
                </a:lnTo>
                <a:lnTo>
                  <a:pt x="210" y="16"/>
                </a:lnTo>
                <a:lnTo>
                  <a:pt x="213" y="15"/>
                </a:lnTo>
                <a:lnTo>
                  <a:pt x="215" y="18"/>
                </a:lnTo>
                <a:lnTo>
                  <a:pt x="217" y="21"/>
                </a:lnTo>
                <a:lnTo>
                  <a:pt x="219" y="20"/>
                </a:lnTo>
                <a:lnTo>
                  <a:pt x="222" y="20"/>
                </a:lnTo>
                <a:lnTo>
                  <a:pt x="224" y="21"/>
                </a:lnTo>
                <a:lnTo>
                  <a:pt x="226" y="22"/>
                </a:lnTo>
                <a:lnTo>
                  <a:pt x="229" y="22"/>
                </a:lnTo>
                <a:lnTo>
                  <a:pt x="231" y="23"/>
                </a:lnTo>
                <a:lnTo>
                  <a:pt x="233" y="22"/>
                </a:lnTo>
                <a:lnTo>
                  <a:pt x="236" y="20"/>
                </a:lnTo>
                <a:lnTo>
                  <a:pt x="238" y="18"/>
                </a:lnTo>
                <a:lnTo>
                  <a:pt x="240" y="16"/>
                </a:lnTo>
                <a:lnTo>
                  <a:pt x="243" y="19"/>
                </a:lnTo>
                <a:lnTo>
                  <a:pt x="245" y="20"/>
                </a:lnTo>
                <a:lnTo>
                  <a:pt x="247" y="20"/>
                </a:lnTo>
                <a:lnTo>
                  <a:pt x="249" y="21"/>
                </a:lnTo>
                <a:lnTo>
                  <a:pt x="252" y="22"/>
                </a:lnTo>
                <a:lnTo>
                  <a:pt x="254" y="23"/>
                </a:lnTo>
                <a:lnTo>
                  <a:pt x="256" y="22"/>
                </a:lnTo>
                <a:lnTo>
                  <a:pt x="259" y="22"/>
                </a:lnTo>
                <a:lnTo>
                  <a:pt x="261" y="23"/>
                </a:lnTo>
                <a:lnTo>
                  <a:pt x="263" y="26"/>
                </a:lnTo>
                <a:lnTo>
                  <a:pt x="266" y="26"/>
                </a:lnTo>
                <a:lnTo>
                  <a:pt x="268" y="26"/>
                </a:lnTo>
                <a:lnTo>
                  <a:pt x="270" y="25"/>
                </a:lnTo>
                <a:lnTo>
                  <a:pt x="273" y="26"/>
                </a:lnTo>
                <a:lnTo>
                  <a:pt x="275" y="28"/>
                </a:lnTo>
                <a:lnTo>
                  <a:pt x="277" y="30"/>
                </a:lnTo>
                <a:lnTo>
                  <a:pt x="279" y="30"/>
                </a:lnTo>
                <a:lnTo>
                  <a:pt x="282" y="31"/>
                </a:lnTo>
                <a:lnTo>
                  <a:pt x="284" y="32"/>
                </a:lnTo>
                <a:lnTo>
                  <a:pt x="286" y="34"/>
                </a:lnTo>
                <a:lnTo>
                  <a:pt x="289" y="33"/>
                </a:lnTo>
                <a:lnTo>
                  <a:pt x="291" y="32"/>
                </a:lnTo>
                <a:lnTo>
                  <a:pt x="293" y="31"/>
                </a:lnTo>
                <a:lnTo>
                  <a:pt x="296" y="31"/>
                </a:lnTo>
                <a:lnTo>
                  <a:pt x="298" y="32"/>
                </a:lnTo>
                <a:lnTo>
                  <a:pt x="300" y="29"/>
                </a:lnTo>
                <a:lnTo>
                  <a:pt x="303" y="27"/>
                </a:lnTo>
                <a:lnTo>
                  <a:pt x="305" y="30"/>
                </a:lnTo>
                <a:lnTo>
                  <a:pt x="307" y="30"/>
                </a:lnTo>
                <a:lnTo>
                  <a:pt x="309" y="30"/>
                </a:lnTo>
                <a:lnTo>
                  <a:pt x="312" y="29"/>
                </a:lnTo>
                <a:lnTo>
                  <a:pt x="314" y="29"/>
                </a:lnTo>
                <a:lnTo>
                  <a:pt x="316" y="29"/>
                </a:lnTo>
                <a:lnTo>
                  <a:pt x="319" y="31"/>
                </a:lnTo>
                <a:lnTo>
                  <a:pt x="321" y="32"/>
                </a:lnTo>
                <a:lnTo>
                  <a:pt x="323" y="31"/>
                </a:lnTo>
                <a:lnTo>
                  <a:pt x="326" y="31"/>
                </a:lnTo>
                <a:lnTo>
                  <a:pt x="328" y="29"/>
                </a:lnTo>
                <a:lnTo>
                  <a:pt x="330" y="29"/>
                </a:lnTo>
                <a:lnTo>
                  <a:pt x="333" y="29"/>
                </a:lnTo>
                <a:lnTo>
                  <a:pt x="335" y="29"/>
                </a:lnTo>
                <a:lnTo>
                  <a:pt x="337" y="31"/>
                </a:lnTo>
                <a:lnTo>
                  <a:pt x="340" y="32"/>
                </a:lnTo>
                <a:lnTo>
                  <a:pt x="342" y="33"/>
                </a:lnTo>
                <a:lnTo>
                  <a:pt x="344" y="34"/>
                </a:lnTo>
                <a:lnTo>
                  <a:pt x="346" y="34"/>
                </a:lnTo>
                <a:lnTo>
                  <a:pt x="349" y="36"/>
                </a:lnTo>
                <a:lnTo>
                  <a:pt x="351" y="36"/>
                </a:lnTo>
                <a:lnTo>
                  <a:pt x="353" y="36"/>
                </a:lnTo>
                <a:lnTo>
                  <a:pt x="356" y="37"/>
                </a:lnTo>
                <a:lnTo>
                  <a:pt x="358" y="37"/>
                </a:lnTo>
                <a:lnTo>
                  <a:pt x="360" y="35"/>
                </a:lnTo>
                <a:lnTo>
                  <a:pt x="363" y="35"/>
                </a:lnTo>
                <a:lnTo>
                  <a:pt x="365" y="34"/>
                </a:lnTo>
                <a:lnTo>
                  <a:pt x="367" y="33"/>
                </a:lnTo>
                <a:lnTo>
                  <a:pt x="370" y="35"/>
                </a:lnTo>
                <a:lnTo>
                  <a:pt x="372" y="35"/>
                </a:lnTo>
                <a:lnTo>
                  <a:pt x="374" y="36"/>
                </a:lnTo>
                <a:lnTo>
                  <a:pt x="376" y="35"/>
                </a:lnTo>
                <a:lnTo>
                  <a:pt x="379" y="36"/>
                </a:lnTo>
                <a:lnTo>
                  <a:pt x="381" y="37"/>
                </a:lnTo>
                <a:lnTo>
                  <a:pt x="383" y="38"/>
                </a:lnTo>
                <a:lnTo>
                  <a:pt x="386" y="38"/>
                </a:lnTo>
                <a:lnTo>
                  <a:pt x="388" y="37"/>
                </a:lnTo>
                <a:lnTo>
                  <a:pt x="390" y="36"/>
                </a:lnTo>
                <a:lnTo>
                  <a:pt x="393" y="37"/>
                </a:lnTo>
                <a:lnTo>
                  <a:pt x="395" y="39"/>
                </a:lnTo>
                <a:lnTo>
                  <a:pt x="397" y="39"/>
                </a:lnTo>
                <a:lnTo>
                  <a:pt x="400" y="38"/>
                </a:lnTo>
                <a:lnTo>
                  <a:pt x="402" y="39"/>
                </a:lnTo>
                <a:lnTo>
                  <a:pt x="404" y="39"/>
                </a:lnTo>
                <a:lnTo>
                  <a:pt x="406" y="38"/>
                </a:lnTo>
                <a:lnTo>
                  <a:pt x="409" y="39"/>
                </a:lnTo>
                <a:lnTo>
                  <a:pt x="411" y="39"/>
                </a:lnTo>
                <a:lnTo>
                  <a:pt x="413" y="36"/>
                </a:lnTo>
                <a:lnTo>
                  <a:pt x="416" y="37"/>
                </a:lnTo>
                <a:lnTo>
                  <a:pt x="418" y="36"/>
                </a:lnTo>
                <a:lnTo>
                  <a:pt x="420" y="35"/>
                </a:lnTo>
                <a:lnTo>
                  <a:pt x="423" y="36"/>
                </a:lnTo>
                <a:lnTo>
                  <a:pt x="425" y="32"/>
                </a:lnTo>
                <a:lnTo>
                  <a:pt x="427" y="31"/>
                </a:lnTo>
                <a:lnTo>
                  <a:pt x="430" y="31"/>
                </a:lnTo>
                <a:lnTo>
                  <a:pt x="432" y="32"/>
                </a:lnTo>
              </a:path>
            </a:pathLst>
          </a:custGeom>
          <a:noFill/>
          <a:ln w="57150">
            <a:solidFill>
              <a:srgbClr val="FF0000"/>
            </a:solidFill>
            <a:prstDash val="solid"/>
            <a:round/>
            <a:headEnd/>
            <a:tailEnd/>
          </a:ln>
        </p:spPr>
        <p:txBody>
          <a:bodyPr/>
          <a:lstStyle/>
          <a:p>
            <a:endParaRPr lang="en-GB" dirty="0"/>
          </a:p>
        </p:txBody>
      </p:sp>
      <p:sp>
        <p:nvSpPr>
          <p:cNvPr id="34843" name="Freeform 27"/>
          <p:cNvSpPr>
            <a:spLocks/>
          </p:cNvSpPr>
          <p:nvPr/>
        </p:nvSpPr>
        <p:spPr bwMode="auto">
          <a:xfrm>
            <a:off x="643202" y="3638550"/>
            <a:ext cx="9161331" cy="0"/>
          </a:xfrm>
          <a:custGeom>
            <a:avLst/>
            <a:gdLst/>
            <a:ahLst/>
            <a:cxnLst>
              <a:cxn ang="0">
                <a:pos x="5" y="0"/>
              </a:cxn>
              <a:cxn ang="0">
                <a:pos x="12" y="0"/>
              </a:cxn>
              <a:cxn ang="0">
                <a:pos x="19" y="0"/>
              </a:cxn>
              <a:cxn ang="0">
                <a:pos x="26" y="0"/>
              </a:cxn>
              <a:cxn ang="0">
                <a:pos x="32" y="0"/>
              </a:cxn>
              <a:cxn ang="0">
                <a:pos x="39" y="0"/>
              </a:cxn>
              <a:cxn ang="0">
                <a:pos x="46" y="0"/>
              </a:cxn>
              <a:cxn ang="0">
                <a:pos x="53" y="0"/>
              </a:cxn>
              <a:cxn ang="0">
                <a:pos x="60" y="0"/>
              </a:cxn>
              <a:cxn ang="0">
                <a:pos x="67" y="0"/>
              </a:cxn>
              <a:cxn ang="0">
                <a:pos x="74" y="0"/>
              </a:cxn>
              <a:cxn ang="0">
                <a:pos x="81" y="0"/>
              </a:cxn>
              <a:cxn ang="0">
                <a:pos x="88" y="0"/>
              </a:cxn>
              <a:cxn ang="0">
                <a:pos x="95" y="0"/>
              </a:cxn>
              <a:cxn ang="0">
                <a:pos x="102" y="0"/>
              </a:cxn>
              <a:cxn ang="0">
                <a:pos x="109" y="0"/>
              </a:cxn>
              <a:cxn ang="0">
                <a:pos x="116" y="0"/>
              </a:cxn>
              <a:cxn ang="0">
                <a:pos x="123" y="0"/>
              </a:cxn>
              <a:cxn ang="0">
                <a:pos x="129" y="0"/>
              </a:cxn>
              <a:cxn ang="0">
                <a:pos x="136" y="0"/>
              </a:cxn>
              <a:cxn ang="0">
                <a:pos x="143" y="0"/>
              </a:cxn>
              <a:cxn ang="0">
                <a:pos x="150" y="0"/>
              </a:cxn>
              <a:cxn ang="0">
                <a:pos x="157" y="0"/>
              </a:cxn>
              <a:cxn ang="0">
                <a:pos x="164" y="0"/>
              </a:cxn>
              <a:cxn ang="0">
                <a:pos x="171" y="0"/>
              </a:cxn>
              <a:cxn ang="0">
                <a:pos x="178" y="0"/>
              </a:cxn>
              <a:cxn ang="0">
                <a:pos x="185" y="0"/>
              </a:cxn>
              <a:cxn ang="0">
                <a:pos x="192" y="0"/>
              </a:cxn>
              <a:cxn ang="0">
                <a:pos x="199" y="0"/>
              </a:cxn>
              <a:cxn ang="0">
                <a:pos x="206" y="0"/>
              </a:cxn>
              <a:cxn ang="0">
                <a:pos x="213" y="0"/>
              </a:cxn>
              <a:cxn ang="0">
                <a:pos x="219" y="0"/>
              </a:cxn>
              <a:cxn ang="0">
                <a:pos x="226" y="0"/>
              </a:cxn>
              <a:cxn ang="0">
                <a:pos x="233" y="0"/>
              </a:cxn>
              <a:cxn ang="0">
                <a:pos x="240" y="0"/>
              </a:cxn>
              <a:cxn ang="0">
                <a:pos x="247" y="0"/>
              </a:cxn>
              <a:cxn ang="0">
                <a:pos x="254" y="0"/>
              </a:cxn>
              <a:cxn ang="0">
                <a:pos x="261" y="0"/>
              </a:cxn>
              <a:cxn ang="0">
                <a:pos x="268" y="0"/>
              </a:cxn>
              <a:cxn ang="0">
                <a:pos x="275" y="0"/>
              </a:cxn>
              <a:cxn ang="0">
                <a:pos x="282" y="0"/>
              </a:cxn>
              <a:cxn ang="0">
                <a:pos x="289" y="0"/>
              </a:cxn>
              <a:cxn ang="0">
                <a:pos x="296" y="0"/>
              </a:cxn>
              <a:cxn ang="0">
                <a:pos x="303" y="0"/>
              </a:cxn>
              <a:cxn ang="0">
                <a:pos x="309" y="0"/>
              </a:cxn>
              <a:cxn ang="0">
                <a:pos x="316" y="0"/>
              </a:cxn>
              <a:cxn ang="0">
                <a:pos x="323" y="0"/>
              </a:cxn>
              <a:cxn ang="0">
                <a:pos x="330" y="0"/>
              </a:cxn>
              <a:cxn ang="0">
                <a:pos x="337" y="0"/>
              </a:cxn>
              <a:cxn ang="0">
                <a:pos x="344" y="0"/>
              </a:cxn>
              <a:cxn ang="0">
                <a:pos x="351" y="0"/>
              </a:cxn>
              <a:cxn ang="0">
                <a:pos x="358" y="0"/>
              </a:cxn>
              <a:cxn ang="0">
                <a:pos x="365" y="0"/>
              </a:cxn>
              <a:cxn ang="0">
                <a:pos x="372" y="0"/>
              </a:cxn>
              <a:cxn ang="0">
                <a:pos x="379" y="0"/>
              </a:cxn>
              <a:cxn ang="0">
                <a:pos x="386" y="0"/>
              </a:cxn>
              <a:cxn ang="0">
                <a:pos x="393" y="0"/>
              </a:cxn>
              <a:cxn ang="0">
                <a:pos x="400" y="0"/>
              </a:cxn>
              <a:cxn ang="0">
                <a:pos x="406" y="0"/>
              </a:cxn>
              <a:cxn ang="0">
                <a:pos x="413" y="0"/>
              </a:cxn>
              <a:cxn ang="0">
                <a:pos x="420" y="0"/>
              </a:cxn>
              <a:cxn ang="0">
                <a:pos x="427" y="0"/>
              </a:cxn>
            </a:cxnLst>
            <a:rect l="0" t="0" r="r" b="b"/>
            <a:pathLst>
              <a:path w="432">
                <a:moveTo>
                  <a:pt x="0" y="0"/>
                </a:moveTo>
                <a:lnTo>
                  <a:pt x="2" y="0"/>
                </a:lnTo>
                <a:lnTo>
                  <a:pt x="5" y="0"/>
                </a:lnTo>
                <a:lnTo>
                  <a:pt x="7" y="0"/>
                </a:lnTo>
                <a:lnTo>
                  <a:pt x="9" y="0"/>
                </a:lnTo>
                <a:lnTo>
                  <a:pt x="12" y="0"/>
                </a:lnTo>
                <a:lnTo>
                  <a:pt x="14" y="0"/>
                </a:lnTo>
                <a:lnTo>
                  <a:pt x="16" y="0"/>
                </a:lnTo>
                <a:lnTo>
                  <a:pt x="19" y="0"/>
                </a:lnTo>
                <a:lnTo>
                  <a:pt x="21" y="0"/>
                </a:lnTo>
                <a:lnTo>
                  <a:pt x="23" y="0"/>
                </a:lnTo>
                <a:lnTo>
                  <a:pt x="26" y="0"/>
                </a:lnTo>
                <a:lnTo>
                  <a:pt x="28" y="0"/>
                </a:lnTo>
                <a:lnTo>
                  <a:pt x="30" y="0"/>
                </a:lnTo>
                <a:lnTo>
                  <a:pt x="32" y="0"/>
                </a:lnTo>
                <a:lnTo>
                  <a:pt x="35" y="0"/>
                </a:lnTo>
                <a:lnTo>
                  <a:pt x="37" y="0"/>
                </a:lnTo>
                <a:lnTo>
                  <a:pt x="39" y="0"/>
                </a:lnTo>
                <a:lnTo>
                  <a:pt x="42" y="0"/>
                </a:lnTo>
                <a:lnTo>
                  <a:pt x="44" y="0"/>
                </a:lnTo>
                <a:lnTo>
                  <a:pt x="46" y="0"/>
                </a:lnTo>
                <a:lnTo>
                  <a:pt x="49" y="0"/>
                </a:lnTo>
                <a:lnTo>
                  <a:pt x="51" y="0"/>
                </a:lnTo>
                <a:lnTo>
                  <a:pt x="53" y="0"/>
                </a:lnTo>
                <a:lnTo>
                  <a:pt x="56" y="0"/>
                </a:lnTo>
                <a:lnTo>
                  <a:pt x="58" y="0"/>
                </a:lnTo>
                <a:lnTo>
                  <a:pt x="60" y="0"/>
                </a:lnTo>
                <a:lnTo>
                  <a:pt x="62" y="0"/>
                </a:lnTo>
                <a:lnTo>
                  <a:pt x="65" y="0"/>
                </a:lnTo>
                <a:lnTo>
                  <a:pt x="67" y="0"/>
                </a:lnTo>
                <a:lnTo>
                  <a:pt x="69" y="0"/>
                </a:lnTo>
                <a:lnTo>
                  <a:pt x="72" y="0"/>
                </a:lnTo>
                <a:lnTo>
                  <a:pt x="74" y="0"/>
                </a:lnTo>
                <a:lnTo>
                  <a:pt x="76" y="0"/>
                </a:lnTo>
                <a:lnTo>
                  <a:pt x="79" y="0"/>
                </a:lnTo>
                <a:lnTo>
                  <a:pt x="81" y="0"/>
                </a:lnTo>
                <a:lnTo>
                  <a:pt x="83" y="0"/>
                </a:lnTo>
                <a:lnTo>
                  <a:pt x="86" y="0"/>
                </a:lnTo>
                <a:lnTo>
                  <a:pt x="88" y="0"/>
                </a:lnTo>
                <a:lnTo>
                  <a:pt x="90" y="0"/>
                </a:lnTo>
                <a:lnTo>
                  <a:pt x="92" y="0"/>
                </a:lnTo>
                <a:lnTo>
                  <a:pt x="95" y="0"/>
                </a:lnTo>
                <a:lnTo>
                  <a:pt x="97" y="0"/>
                </a:lnTo>
                <a:lnTo>
                  <a:pt x="99" y="0"/>
                </a:lnTo>
                <a:lnTo>
                  <a:pt x="102" y="0"/>
                </a:lnTo>
                <a:lnTo>
                  <a:pt x="104" y="0"/>
                </a:lnTo>
                <a:lnTo>
                  <a:pt x="106" y="0"/>
                </a:lnTo>
                <a:lnTo>
                  <a:pt x="109" y="0"/>
                </a:lnTo>
                <a:lnTo>
                  <a:pt x="111" y="0"/>
                </a:lnTo>
                <a:lnTo>
                  <a:pt x="113" y="0"/>
                </a:lnTo>
                <a:lnTo>
                  <a:pt x="116" y="0"/>
                </a:lnTo>
                <a:lnTo>
                  <a:pt x="118" y="0"/>
                </a:lnTo>
                <a:lnTo>
                  <a:pt x="120" y="0"/>
                </a:lnTo>
                <a:lnTo>
                  <a:pt x="123" y="0"/>
                </a:lnTo>
                <a:lnTo>
                  <a:pt x="125" y="0"/>
                </a:lnTo>
                <a:lnTo>
                  <a:pt x="127" y="0"/>
                </a:lnTo>
                <a:lnTo>
                  <a:pt x="129" y="0"/>
                </a:lnTo>
                <a:lnTo>
                  <a:pt x="132" y="0"/>
                </a:lnTo>
                <a:lnTo>
                  <a:pt x="134" y="0"/>
                </a:lnTo>
                <a:lnTo>
                  <a:pt x="136" y="0"/>
                </a:lnTo>
                <a:lnTo>
                  <a:pt x="139" y="0"/>
                </a:lnTo>
                <a:lnTo>
                  <a:pt x="141" y="0"/>
                </a:lnTo>
                <a:lnTo>
                  <a:pt x="143" y="0"/>
                </a:lnTo>
                <a:lnTo>
                  <a:pt x="146" y="0"/>
                </a:lnTo>
                <a:lnTo>
                  <a:pt x="148" y="0"/>
                </a:lnTo>
                <a:lnTo>
                  <a:pt x="150" y="0"/>
                </a:lnTo>
                <a:lnTo>
                  <a:pt x="153" y="0"/>
                </a:lnTo>
                <a:lnTo>
                  <a:pt x="155" y="0"/>
                </a:lnTo>
                <a:lnTo>
                  <a:pt x="157" y="0"/>
                </a:lnTo>
                <a:lnTo>
                  <a:pt x="159" y="0"/>
                </a:lnTo>
                <a:lnTo>
                  <a:pt x="162" y="0"/>
                </a:lnTo>
                <a:lnTo>
                  <a:pt x="164" y="0"/>
                </a:lnTo>
                <a:lnTo>
                  <a:pt x="166" y="0"/>
                </a:lnTo>
                <a:lnTo>
                  <a:pt x="169" y="0"/>
                </a:lnTo>
                <a:lnTo>
                  <a:pt x="171" y="0"/>
                </a:lnTo>
                <a:lnTo>
                  <a:pt x="173" y="0"/>
                </a:lnTo>
                <a:lnTo>
                  <a:pt x="176" y="0"/>
                </a:lnTo>
                <a:lnTo>
                  <a:pt x="178" y="0"/>
                </a:lnTo>
                <a:lnTo>
                  <a:pt x="180" y="0"/>
                </a:lnTo>
                <a:lnTo>
                  <a:pt x="183" y="0"/>
                </a:lnTo>
                <a:lnTo>
                  <a:pt x="185" y="0"/>
                </a:lnTo>
                <a:lnTo>
                  <a:pt x="187" y="0"/>
                </a:lnTo>
                <a:lnTo>
                  <a:pt x="189" y="0"/>
                </a:lnTo>
                <a:lnTo>
                  <a:pt x="192" y="0"/>
                </a:lnTo>
                <a:lnTo>
                  <a:pt x="194" y="0"/>
                </a:lnTo>
                <a:lnTo>
                  <a:pt x="196" y="0"/>
                </a:lnTo>
                <a:lnTo>
                  <a:pt x="199" y="0"/>
                </a:lnTo>
                <a:lnTo>
                  <a:pt x="201" y="0"/>
                </a:lnTo>
                <a:lnTo>
                  <a:pt x="203" y="0"/>
                </a:lnTo>
                <a:lnTo>
                  <a:pt x="206" y="0"/>
                </a:lnTo>
                <a:lnTo>
                  <a:pt x="208" y="0"/>
                </a:lnTo>
                <a:lnTo>
                  <a:pt x="210" y="0"/>
                </a:lnTo>
                <a:lnTo>
                  <a:pt x="213" y="0"/>
                </a:lnTo>
                <a:lnTo>
                  <a:pt x="215" y="0"/>
                </a:lnTo>
                <a:lnTo>
                  <a:pt x="217" y="0"/>
                </a:lnTo>
                <a:lnTo>
                  <a:pt x="219" y="0"/>
                </a:lnTo>
                <a:lnTo>
                  <a:pt x="222" y="0"/>
                </a:lnTo>
                <a:lnTo>
                  <a:pt x="224" y="0"/>
                </a:lnTo>
                <a:lnTo>
                  <a:pt x="226" y="0"/>
                </a:lnTo>
                <a:lnTo>
                  <a:pt x="229" y="0"/>
                </a:lnTo>
                <a:lnTo>
                  <a:pt x="231" y="0"/>
                </a:lnTo>
                <a:lnTo>
                  <a:pt x="233" y="0"/>
                </a:lnTo>
                <a:lnTo>
                  <a:pt x="236" y="0"/>
                </a:lnTo>
                <a:lnTo>
                  <a:pt x="238" y="0"/>
                </a:lnTo>
                <a:lnTo>
                  <a:pt x="240" y="0"/>
                </a:lnTo>
                <a:lnTo>
                  <a:pt x="243" y="0"/>
                </a:lnTo>
                <a:lnTo>
                  <a:pt x="245" y="0"/>
                </a:lnTo>
                <a:lnTo>
                  <a:pt x="247" y="0"/>
                </a:lnTo>
                <a:lnTo>
                  <a:pt x="249" y="0"/>
                </a:lnTo>
                <a:lnTo>
                  <a:pt x="252" y="0"/>
                </a:lnTo>
                <a:lnTo>
                  <a:pt x="254" y="0"/>
                </a:lnTo>
                <a:lnTo>
                  <a:pt x="256" y="0"/>
                </a:lnTo>
                <a:lnTo>
                  <a:pt x="259" y="0"/>
                </a:lnTo>
                <a:lnTo>
                  <a:pt x="261" y="0"/>
                </a:lnTo>
                <a:lnTo>
                  <a:pt x="263" y="0"/>
                </a:lnTo>
                <a:lnTo>
                  <a:pt x="266" y="0"/>
                </a:lnTo>
                <a:lnTo>
                  <a:pt x="268" y="0"/>
                </a:lnTo>
                <a:lnTo>
                  <a:pt x="270" y="0"/>
                </a:lnTo>
                <a:lnTo>
                  <a:pt x="273" y="0"/>
                </a:lnTo>
                <a:lnTo>
                  <a:pt x="275" y="0"/>
                </a:lnTo>
                <a:lnTo>
                  <a:pt x="277" y="0"/>
                </a:lnTo>
                <a:lnTo>
                  <a:pt x="279" y="0"/>
                </a:lnTo>
                <a:lnTo>
                  <a:pt x="282" y="0"/>
                </a:lnTo>
                <a:lnTo>
                  <a:pt x="284" y="0"/>
                </a:lnTo>
                <a:lnTo>
                  <a:pt x="286" y="0"/>
                </a:lnTo>
                <a:lnTo>
                  <a:pt x="289" y="0"/>
                </a:lnTo>
                <a:lnTo>
                  <a:pt x="291" y="0"/>
                </a:lnTo>
                <a:lnTo>
                  <a:pt x="293" y="0"/>
                </a:lnTo>
                <a:lnTo>
                  <a:pt x="296" y="0"/>
                </a:lnTo>
                <a:lnTo>
                  <a:pt x="298" y="0"/>
                </a:lnTo>
                <a:lnTo>
                  <a:pt x="300" y="0"/>
                </a:lnTo>
                <a:lnTo>
                  <a:pt x="303" y="0"/>
                </a:lnTo>
                <a:lnTo>
                  <a:pt x="305" y="0"/>
                </a:lnTo>
                <a:lnTo>
                  <a:pt x="307" y="0"/>
                </a:lnTo>
                <a:lnTo>
                  <a:pt x="309" y="0"/>
                </a:lnTo>
                <a:lnTo>
                  <a:pt x="312" y="0"/>
                </a:lnTo>
                <a:lnTo>
                  <a:pt x="314" y="0"/>
                </a:lnTo>
                <a:lnTo>
                  <a:pt x="316" y="0"/>
                </a:lnTo>
                <a:lnTo>
                  <a:pt x="319" y="0"/>
                </a:lnTo>
                <a:lnTo>
                  <a:pt x="321" y="0"/>
                </a:lnTo>
                <a:lnTo>
                  <a:pt x="323" y="0"/>
                </a:lnTo>
                <a:lnTo>
                  <a:pt x="326" y="0"/>
                </a:lnTo>
                <a:lnTo>
                  <a:pt x="328" y="0"/>
                </a:lnTo>
                <a:lnTo>
                  <a:pt x="330" y="0"/>
                </a:lnTo>
                <a:lnTo>
                  <a:pt x="333" y="0"/>
                </a:lnTo>
                <a:lnTo>
                  <a:pt x="335" y="0"/>
                </a:lnTo>
                <a:lnTo>
                  <a:pt x="337" y="0"/>
                </a:lnTo>
                <a:lnTo>
                  <a:pt x="340" y="0"/>
                </a:lnTo>
                <a:lnTo>
                  <a:pt x="342" y="0"/>
                </a:lnTo>
                <a:lnTo>
                  <a:pt x="344" y="0"/>
                </a:lnTo>
                <a:lnTo>
                  <a:pt x="346" y="0"/>
                </a:lnTo>
                <a:lnTo>
                  <a:pt x="349" y="0"/>
                </a:lnTo>
                <a:lnTo>
                  <a:pt x="351" y="0"/>
                </a:lnTo>
                <a:lnTo>
                  <a:pt x="353" y="0"/>
                </a:lnTo>
                <a:lnTo>
                  <a:pt x="356" y="0"/>
                </a:lnTo>
                <a:lnTo>
                  <a:pt x="358" y="0"/>
                </a:lnTo>
                <a:lnTo>
                  <a:pt x="360" y="0"/>
                </a:lnTo>
                <a:lnTo>
                  <a:pt x="363" y="0"/>
                </a:lnTo>
                <a:lnTo>
                  <a:pt x="365" y="0"/>
                </a:lnTo>
                <a:lnTo>
                  <a:pt x="367" y="0"/>
                </a:lnTo>
                <a:lnTo>
                  <a:pt x="370" y="0"/>
                </a:lnTo>
                <a:lnTo>
                  <a:pt x="372" y="0"/>
                </a:lnTo>
                <a:lnTo>
                  <a:pt x="374" y="0"/>
                </a:lnTo>
                <a:lnTo>
                  <a:pt x="376" y="0"/>
                </a:lnTo>
                <a:lnTo>
                  <a:pt x="379" y="0"/>
                </a:lnTo>
                <a:lnTo>
                  <a:pt x="381" y="0"/>
                </a:lnTo>
                <a:lnTo>
                  <a:pt x="383" y="0"/>
                </a:lnTo>
                <a:lnTo>
                  <a:pt x="386" y="0"/>
                </a:lnTo>
                <a:lnTo>
                  <a:pt x="388" y="0"/>
                </a:lnTo>
                <a:lnTo>
                  <a:pt x="390" y="0"/>
                </a:lnTo>
                <a:lnTo>
                  <a:pt x="393" y="0"/>
                </a:lnTo>
                <a:lnTo>
                  <a:pt x="395" y="0"/>
                </a:lnTo>
                <a:lnTo>
                  <a:pt x="397" y="0"/>
                </a:lnTo>
                <a:lnTo>
                  <a:pt x="400" y="0"/>
                </a:lnTo>
                <a:lnTo>
                  <a:pt x="402" y="0"/>
                </a:lnTo>
                <a:lnTo>
                  <a:pt x="404" y="0"/>
                </a:lnTo>
                <a:lnTo>
                  <a:pt x="406" y="0"/>
                </a:lnTo>
                <a:lnTo>
                  <a:pt x="409" y="0"/>
                </a:lnTo>
                <a:lnTo>
                  <a:pt x="411" y="0"/>
                </a:lnTo>
                <a:lnTo>
                  <a:pt x="413" y="0"/>
                </a:lnTo>
                <a:lnTo>
                  <a:pt x="416" y="0"/>
                </a:lnTo>
                <a:lnTo>
                  <a:pt x="418" y="0"/>
                </a:lnTo>
                <a:lnTo>
                  <a:pt x="420" y="0"/>
                </a:lnTo>
                <a:lnTo>
                  <a:pt x="423" y="0"/>
                </a:lnTo>
                <a:lnTo>
                  <a:pt x="425" y="0"/>
                </a:lnTo>
                <a:lnTo>
                  <a:pt x="427" y="0"/>
                </a:lnTo>
                <a:lnTo>
                  <a:pt x="430" y="0"/>
                </a:lnTo>
                <a:lnTo>
                  <a:pt x="432" y="0"/>
                </a:lnTo>
              </a:path>
            </a:pathLst>
          </a:custGeom>
          <a:noFill/>
          <a:ln w="57150">
            <a:solidFill>
              <a:srgbClr val="008000"/>
            </a:solidFill>
            <a:prstDash val="solid"/>
            <a:round/>
            <a:headEnd/>
            <a:tailEnd/>
          </a:ln>
        </p:spPr>
        <p:txBody>
          <a:bodyPr/>
          <a:lstStyle/>
          <a:p>
            <a:endParaRPr lang="en-GB" dirty="0"/>
          </a:p>
        </p:txBody>
      </p:sp>
      <p:sp>
        <p:nvSpPr>
          <p:cNvPr id="64" name="Text Box 180"/>
          <p:cNvSpPr txBox="1">
            <a:spLocks noChangeArrowheads="1"/>
          </p:cNvSpPr>
          <p:nvPr/>
        </p:nvSpPr>
        <p:spPr bwMode="auto">
          <a:xfrm>
            <a:off x="5879302" y="1302213"/>
            <a:ext cx="3950120" cy="707886"/>
          </a:xfrm>
          <a:prstGeom prst="rect">
            <a:avLst/>
          </a:prstGeom>
          <a:solidFill>
            <a:srgbClr val="FFFFFF"/>
          </a:solidFill>
          <a:ln w="9525" algn="ctr">
            <a:noFill/>
            <a:miter lim="800000"/>
            <a:headEnd/>
            <a:tailEnd/>
          </a:ln>
        </p:spPr>
        <p:txBody>
          <a:bodyPr wrap="none">
            <a:spAutoFit/>
          </a:bodyPr>
          <a:lstStyle/>
          <a:p>
            <a:pPr algn="ctr" eaLnBrk="0" hangingPunct="0"/>
            <a:r>
              <a:rPr lang="en-GB" sz="2000" i="1" dirty="0">
                <a:solidFill>
                  <a:srgbClr val="FF0000"/>
                </a:solidFill>
              </a:rPr>
              <a:t>Closing Price per day for</a:t>
            </a:r>
          </a:p>
          <a:p>
            <a:pPr algn="ctr" eaLnBrk="0" hangingPunct="0"/>
            <a:r>
              <a:rPr lang="en-GB" sz="2000" i="1" dirty="0">
                <a:solidFill>
                  <a:srgbClr val="FF0000"/>
                </a:solidFill>
              </a:rPr>
              <a:t>ENOQ3-12 + SYMALQ3-12</a:t>
            </a:r>
          </a:p>
        </p:txBody>
      </p:sp>
      <p:sp>
        <p:nvSpPr>
          <p:cNvPr id="68" name="Text Box 95"/>
          <p:cNvSpPr txBox="1">
            <a:spLocks noChangeArrowheads="1"/>
          </p:cNvSpPr>
          <p:nvPr/>
        </p:nvSpPr>
        <p:spPr bwMode="auto">
          <a:xfrm>
            <a:off x="753512" y="4565333"/>
            <a:ext cx="8969103" cy="756874"/>
          </a:xfrm>
          <a:prstGeom prst="rect">
            <a:avLst/>
          </a:prstGeom>
          <a:solidFill>
            <a:srgbClr val="FFFFFF"/>
          </a:solidFill>
          <a:ln w="9525" algn="ctr">
            <a:noFill/>
            <a:miter lim="800000"/>
            <a:headEnd/>
            <a:tailEnd/>
          </a:ln>
          <a:effectLst/>
        </p:spPr>
        <p:txBody>
          <a:bodyPr wrap="square">
            <a:spAutoFit/>
          </a:bodyPr>
          <a:lstStyle/>
          <a:p>
            <a:pPr>
              <a:lnSpc>
                <a:spcPct val="120000"/>
              </a:lnSpc>
            </a:pPr>
            <a:r>
              <a:rPr lang="en-GB" sz="1900" i="1" dirty="0">
                <a:solidFill>
                  <a:srgbClr val="FF0000"/>
                </a:solidFill>
              </a:rPr>
              <a:t>Hedging Price  =</a:t>
            </a:r>
          </a:p>
          <a:p>
            <a:pPr>
              <a:lnSpc>
                <a:spcPct val="120000"/>
              </a:lnSpc>
            </a:pPr>
            <a:r>
              <a:rPr lang="en-GB" sz="1900" i="1" dirty="0">
                <a:solidFill>
                  <a:srgbClr val="FF0000"/>
                </a:solidFill>
              </a:rPr>
              <a:t>last trading quarter’s average closing price  =  35.75 EUR/MWh</a:t>
            </a:r>
          </a:p>
        </p:txBody>
      </p:sp>
      <p:sp>
        <p:nvSpPr>
          <p:cNvPr id="69" name="Text Box 92"/>
          <p:cNvSpPr txBox="1">
            <a:spLocks noChangeArrowheads="1"/>
          </p:cNvSpPr>
          <p:nvPr/>
        </p:nvSpPr>
        <p:spPr bwMode="auto">
          <a:xfrm>
            <a:off x="2058647" y="3727671"/>
            <a:ext cx="5949065" cy="707886"/>
          </a:xfrm>
          <a:prstGeom prst="rect">
            <a:avLst/>
          </a:prstGeom>
          <a:solidFill>
            <a:srgbClr val="FFFFFF"/>
          </a:solidFill>
          <a:ln w="9525" algn="ctr">
            <a:noFill/>
            <a:miter lim="800000"/>
            <a:headEnd/>
            <a:tailEnd/>
          </a:ln>
          <a:effectLst/>
        </p:spPr>
        <p:txBody>
          <a:bodyPr wrap="none">
            <a:spAutoFit/>
          </a:bodyPr>
          <a:lstStyle/>
          <a:p>
            <a:pPr algn="ctr"/>
            <a:r>
              <a:rPr lang="en-GB" sz="2000" dirty="0">
                <a:solidFill>
                  <a:srgbClr val="008000"/>
                </a:solidFill>
              </a:rPr>
              <a:t>The average SE4 spot price for Q3-2012</a:t>
            </a:r>
          </a:p>
          <a:p>
            <a:pPr algn="ctr"/>
            <a:r>
              <a:rPr lang="en-GB" sz="2000" dirty="0">
                <a:solidFill>
                  <a:srgbClr val="008000"/>
                </a:solidFill>
              </a:rPr>
              <a:t>turned out to be 25.68 EUR/MWh</a:t>
            </a:r>
          </a:p>
        </p:txBody>
      </p:sp>
      <p:sp>
        <p:nvSpPr>
          <p:cNvPr id="34830" name="Rectangle 14"/>
          <p:cNvSpPr>
            <a:spLocks noChangeArrowheads="1"/>
          </p:cNvSpPr>
          <p:nvPr/>
        </p:nvSpPr>
        <p:spPr bwMode="auto">
          <a:xfrm>
            <a:off x="622565" y="1244601"/>
            <a:ext cx="9202606" cy="4703763"/>
          </a:xfrm>
          <a:prstGeom prst="rect">
            <a:avLst/>
          </a:prstGeom>
          <a:noFill/>
          <a:ln w="19050">
            <a:solidFill>
              <a:srgbClr val="808080"/>
            </a:solidFill>
            <a:miter lim="800000"/>
            <a:headEnd/>
            <a:tailEnd/>
          </a:ln>
        </p:spPr>
        <p:txBody>
          <a:bodyPr/>
          <a:lstStyle/>
          <a:p>
            <a:endParaRPr lang="en-GB" dirty="0"/>
          </a:p>
        </p:txBody>
      </p:sp>
      <p:grpSp>
        <p:nvGrpSpPr>
          <p:cNvPr id="46" name="Gruppe 45"/>
          <p:cNvGrpSpPr/>
          <p:nvPr/>
        </p:nvGrpSpPr>
        <p:grpSpPr>
          <a:xfrm>
            <a:off x="798187" y="5924215"/>
            <a:ext cx="8918914" cy="430887"/>
            <a:chOff x="774377" y="5907320"/>
            <a:chExt cx="8918914" cy="430887"/>
          </a:xfrm>
        </p:grpSpPr>
        <p:sp>
          <p:nvSpPr>
            <p:cNvPr id="47" name="Line 164"/>
            <p:cNvSpPr>
              <a:spLocks noChangeShapeType="1"/>
            </p:cNvSpPr>
            <p:nvPr/>
          </p:nvSpPr>
          <p:spPr bwMode="auto">
            <a:xfrm>
              <a:off x="1647381" y="5933632"/>
              <a:ext cx="0" cy="127000"/>
            </a:xfrm>
            <a:prstGeom prst="line">
              <a:avLst/>
            </a:prstGeom>
            <a:noFill/>
            <a:ln w="57150">
              <a:solidFill>
                <a:schemeClr val="tx1"/>
              </a:solidFill>
              <a:round/>
              <a:headEnd/>
              <a:tailEnd/>
            </a:ln>
          </p:spPr>
          <p:txBody>
            <a:bodyPr wrap="none"/>
            <a:lstStyle/>
            <a:p>
              <a:endParaRPr lang="en-GB" dirty="0"/>
            </a:p>
          </p:txBody>
        </p:sp>
        <p:sp>
          <p:nvSpPr>
            <p:cNvPr id="48" name="Line 164"/>
            <p:cNvSpPr>
              <a:spLocks noChangeShapeType="1"/>
            </p:cNvSpPr>
            <p:nvPr/>
          </p:nvSpPr>
          <p:spPr bwMode="auto">
            <a:xfrm>
              <a:off x="2730842" y="5933632"/>
              <a:ext cx="0" cy="127000"/>
            </a:xfrm>
            <a:prstGeom prst="line">
              <a:avLst/>
            </a:prstGeom>
            <a:noFill/>
            <a:ln w="57150">
              <a:solidFill>
                <a:schemeClr val="tx1"/>
              </a:solidFill>
              <a:round/>
              <a:headEnd/>
              <a:tailEnd/>
            </a:ln>
          </p:spPr>
          <p:txBody>
            <a:bodyPr wrap="none"/>
            <a:lstStyle/>
            <a:p>
              <a:endParaRPr lang="en-GB" dirty="0"/>
            </a:p>
          </p:txBody>
        </p:sp>
        <p:sp>
          <p:nvSpPr>
            <p:cNvPr id="49" name="Line 164"/>
            <p:cNvSpPr>
              <a:spLocks noChangeShapeType="1"/>
            </p:cNvSpPr>
            <p:nvPr/>
          </p:nvSpPr>
          <p:spPr bwMode="auto">
            <a:xfrm>
              <a:off x="3757165" y="5933632"/>
              <a:ext cx="0" cy="127000"/>
            </a:xfrm>
            <a:prstGeom prst="line">
              <a:avLst/>
            </a:prstGeom>
            <a:noFill/>
            <a:ln w="57150">
              <a:solidFill>
                <a:schemeClr val="tx1"/>
              </a:solidFill>
              <a:round/>
              <a:headEnd/>
              <a:tailEnd/>
            </a:ln>
          </p:spPr>
          <p:txBody>
            <a:bodyPr wrap="none"/>
            <a:lstStyle/>
            <a:p>
              <a:endParaRPr lang="en-GB" dirty="0"/>
            </a:p>
          </p:txBody>
        </p:sp>
        <p:sp>
          <p:nvSpPr>
            <p:cNvPr id="50" name="Line 164"/>
            <p:cNvSpPr>
              <a:spLocks noChangeShapeType="1"/>
            </p:cNvSpPr>
            <p:nvPr/>
          </p:nvSpPr>
          <p:spPr bwMode="auto">
            <a:xfrm>
              <a:off x="5857405" y="5933632"/>
              <a:ext cx="0" cy="127000"/>
            </a:xfrm>
            <a:prstGeom prst="line">
              <a:avLst/>
            </a:prstGeom>
            <a:noFill/>
            <a:ln w="57150">
              <a:solidFill>
                <a:schemeClr val="tx1"/>
              </a:solidFill>
              <a:round/>
              <a:headEnd/>
              <a:tailEnd/>
            </a:ln>
          </p:spPr>
          <p:txBody>
            <a:bodyPr wrap="none"/>
            <a:lstStyle/>
            <a:p>
              <a:endParaRPr lang="en-GB" dirty="0"/>
            </a:p>
          </p:txBody>
        </p:sp>
        <p:sp>
          <p:nvSpPr>
            <p:cNvPr id="51" name="Line 164"/>
            <p:cNvSpPr>
              <a:spLocks noChangeShapeType="1"/>
            </p:cNvSpPr>
            <p:nvPr/>
          </p:nvSpPr>
          <p:spPr bwMode="auto">
            <a:xfrm>
              <a:off x="6938484" y="5933632"/>
              <a:ext cx="0" cy="127000"/>
            </a:xfrm>
            <a:prstGeom prst="line">
              <a:avLst/>
            </a:prstGeom>
            <a:noFill/>
            <a:ln w="57150">
              <a:solidFill>
                <a:schemeClr val="tx1"/>
              </a:solidFill>
              <a:round/>
              <a:headEnd/>
              <a:tailEnd/>
            </a:ln>
          </p:spPr>
          <p:txBody>
            <a:bodyPr wrap="none"/>
            <a:lstStyle/>
            <a:p>
              <a:endParaRPr lang="en-GB" dirty="0"/>
            </a:p>
          </p:txBody>
        </p:sp>
        <p:sp>
          <p:nvSpPr>
            <p:cNvPr id="52" name="Line 164"/>
            <p:cNvSpPr>
              <a:spLocks noChangeShapeType="1"/>
            </p:cNvSpPr>
            <p:nvPr/>
          </p:nvSpPr>
          <p:spPr bwMode="auto">
            <a:xfrm>
              <a:off x="7819565" y="5933632"/>
              <a:ext cx="0" cy="127000"/>
            </a:xfrm>
            <a:prstGeom prst="line">
              <a:avLst/>
            </a:prstGeom>
            <a:noFill/>
            <a:ln w="57150">
              <a:solidFill>
                <a:schemeClr val="tx1"/>
              </a:solidFill>
              <a:round/>
              <a:headEnd/>
              <a:tailEnd/>
            </a:ln>
          </p:spPr>
          <p:txBody>
            <a:bodyPr wrap="none"/>
            <a:lstStyle/>
            <a:p>
              <a:endParaRPr lang="en-GB" dirty="0"/>
            </a:p>
          </p:txBody>
        </p:sp>
        <p:sp>
          <p:nvSpPr>
            <p:cNvPr id="53" name="Line 164"/>
            <p:cNvSpPr>
              <a:spLocks noChangeShapeType="1"/>
            </p:cNvSpPr>
            <p:nvPr/>
          </p:nvSpPr>
          <p:spPr bwMode="auto">
            <a:xfrm>
              <a:off x="8793510" y="5933632"/>
              <a:ext cx="0" cy="127000"/>
            </a:xfrm>
            <a:prstGeom prst="line">
              <a:avLst/>
            </a:prstGeom>
            <a:noFill/>
            <a:ln w="57150">
              <a:solidFill>
                <a:schemeClr val="tx1"/>
              </a:solidFill>
              <a:round/>
              <a:headEnd/>
              <a:tailEnd/>
            </a:ln>
          </p:spPr>
          <p:txBody>
            <a:bodyPr wrap="none"/>
            <a:lstStyle/>
            <a:p>
              <a:endParaRPr lang="en-GB" dirty="0"/>
            </a:p>
          </p:txBody>
        </p:sp>
        <p:sp>
          <p:nvSpPr>
            <p:cNvPr id="54" name="Tekstboks 53"/>
            <p:cNvSpPr txBox="1"/>
            <p:nvPr/>
          </p:nvSpPr>
          <p:spPr>
            <a:xfrm>
              <a:off x="774377" y="5907320"/>
              <a:ext cx="720069" cy="430887"/>
            </a:xfrm>
            <a:prstGeom prst="rect">
              <a:avLst/>
            </a:prstGeom>
            <a:noFill/>
          </p:spPr>
          <p:txBody>
            <a:bodyPr wrap="none" rtlCol="0">
              <a:spAutoFit/>
            </a:bodyPr>
            <a:lstStyle/>
            <a:p>
              <a:r>
                <a:rPr lang="en-GB" dirty="0">
                  <a:solidFill>
                    <a:schemeClr val="tx1"/>
                  </a:solidFill>
                </a:rPr>
                <a:t>Oct</a:t>
              </a:r>
            </a:p>
          </p:txBody>
        </p:sp>
        <p:sp>
          <p:nvSpPr>
            <p:cNvPr id="55" name="Tekstboks 54"/>
            <p:cNvSpPr txBox="1"/>
            <p:nvPr/>
          </p:nvSpPr>
          <p:spPr>
            <a:xfrm>
              <a:off x="1800227" y="5907320"/>
              <a:ext cx="800219" cy="430887"/>
            </a:xfrm>
            <a:prstGeom prst="rect">
              <a:avLst/>
            </a:prstGeom>
            <a:noFill/>
          </p:spPr>
          <p:txBody>
            <a:bodyPr wrap="none" rtlCol="0">
              <a:spAutoFit/>
            </a:bodyPr>
            <a:lstStyle/>
            <a:p>
              <a:r>
                <a:rPr lang="en-GB" dirty="0">
                  <a:solidFill>
                    <a:schemeClr val="tx1"/>
                  </a:solidFill>
                </a:rPr>
                <a:t>Nov</a:t>
              </a:r>
            </a:p>
          </p:txBody>
        </p:sp>
        <p:sp>
          <p:nvSpPr>
            <p:cNvPr id="56" name="Tekstboks 55"/>
            <p:cNvSpPr txBox="1"/>
            <p:nvPr/>
          </p:nvSpPr>
          <p:spPr>
            <a:xfrm>
              <a:off x="2858531" y="5907320"/>
              <a:ext cx="772969" cy="430887"/>
            </a:xfrm>
            <a:prstGeom prst="rect">
              <a:avLst/>
            </a:prstGeom>
            <a:noFill/>
          </p:spPr>
          <p:txBody>
            <a:bodyPr wrap="none" rtlCol="0">
              <a:spAutoFit/>
            </a:bodyPr>
            <a:lstStyle/>
            <a:p>
              <a:r>
                <a:rPr lang="en-GB" dirty="0">
                  <a:solidFill>
                    <a:schemeClr val="tx1"/>
                  </a:solidFill>
                </a:rPr>
                <a:t>Dec</a:t>
              </a:r>
            </a:p>
          </p:txBody>
        </p:sp>
        <p:sp>
          <p:nvSpPr>
            <p:cNvPr id="57" name="Tekstboks 56"/>
            <p:cNvSpPr txBox="1"/>
            <p:nvPr/>
          </p:nvSpPr>
          <p:spPr>
            <a:xfrm>
              <a:off x="3932360" y="5907320"/>
              <a:ext cx="731290" cy="430887"/>
            </a:xfrm>
            <a:prstGeom prst="rect">
              <a:avLst/>
            </a:prstGeom>
            <a:noFill/>
          </p:spPr>
          <p:txBody>
            <a:bodyPr wrap="none" rtlCol="0">
              <a:spAutoFit/>
            </a:bodyPr>
            <a:lstStyle/>
            <a:p>
              <a:r>
                <a:rPr lang="en-GB" dirty="0">
                  <a:solidFill>
                    <a:schemeClr val="tx1"/>
                  </a:solidFill>
                </a:rPr>
                <a:t>Jan</a:t>
              </a:r>
            </a:p>
          </p:txBody>
        </p:sp>
        <p:sp>
          <p:nvSpPr>
            <p:cNvPr id="58" name="Tekstboks 57"/>
            <p:cNvSpPr txBox="1"/>
            <p:nvPr/>
          </p:nvSpPr>
          <p:spPr>
            <a:xfrm>
              <a:off x="4973866" y="5907320"/>
              <a:ext cx="752129" cy="430887"/>
            </a:xfrm>
            <a:prstGeom prst="rect">
              <a:avLst/>
            </a:prstGeom>
            <a:noFill/>
          </p:spPr>
          <p:txBody>
            <a:bodyPr wrap="none" rtlCol="0">
              <a:spAutoFit/>
            </a:bodyPr>
            <a:lstStyle/>
            <a:p>
              <a:r>
                <a:rPr lang="en-GB" dirty="0">
                  <a:solidFill>
                    <a:schemeClr val="tx1"/>
                  </a:solidFill>
                </a:rPr>
                <a:t>Feb</a:t>
              </a:r>
            </a:p>
          </p:txBody>
        </p:sp>
        <p:sp>
          <p:nvSpPr>
            <p:cNvPr id="59" name="Tekstboks 58"/>
            <p:cNvSpPr txBox="1"/>
            <p:nvPr/>
          </p:nvSpPr>
          <p:spPr>
            <a:xfrm>
              <a:off x="6004152" y="5907320"/>
              <a:ext cx="780983" cy="430887"/>
            </a:xfrm>
            <a:prstGeom prst="rect">
              <a:avLst/>
            </a:prstGeom>
            <a:noFill/>
          </p:spPr>
          <p:txBody>
            <a:bodyPr wrap="none" rtlCol="0">
              <a:spAutoFit/>
            </a:bodyPr>
            <a:lstStyle/>
            <a:p>
              <a:r>
                <a:rPr lang="en-GB" dirty="0">
                  <a:solidFill>
                    <a:schemeClr val="tx1"/>
                  </a:solidFill>
                </a:rPr>
                <a:t>Mar</a:t>
              </a:r>
            </a:p>
          </p:txBody>
        </p:sp>
        <p:sp>
          <p:nvSpPr>
            <p:cNvPr id="60" name="Tekstboks 59"/>
            <p:cNvSpPr txBox="1"/>
            <p:nvPr/>
          </p:nvSpPr>
          <p:spPr>
            <a:xfrm>
              <a:off x="7005409" y="5907320"/>
              <a:ext cx="740908" cy="430887"/>
            </a:xfrm>
            <a:prstGeom prst="rect">
              <a:avLst/>
            </a:prstGeom>
            <a:noFill/>
          </p:spPr>
          <p:txBody>
            <a:bodyPr wrap="none" rtlCol="0">
              <a:spAutoFit/>
            </a:bodyPr>
            <a:lstStyle/>
            <a:p>
              <a:r>
                <a:rPr lang="en-GB" dirty="0">
                  <a:solidFill>
                    <a:schemeClr val="tx1"/>
                  </a:solidFill>
                </a:rPr>
                <a:t>Apr</a:t>
              </a:r>
            </a:p>
          </p:txBody>
        </p:sp>
        <p:sp>
          <p:nvSpPr>
            <p:cNvPr id="61" name="Tekstboks 60"/>
            <p:cNvSpPr txBox="1"/>
            <p:nvPr/>
          </p:nvSpPr>
          <p:spPr>
            <a:xfrm>
              <a:off x="7886932" y="5907320"/>
              <a:ext cx="825867" cy="430887"/>
            </a:xfrm>
            <a:prstGeom prst="rect">
              <a:avLst/>
            </a:prstGeom>
            <a:noFill/>
          </p:spPr>
          <p:txBody>
            <a:bodyPr wrap="none" rtlCol="0">
              <a:spAutoFit/>
            </a:bodyPr>
            <a:lstStyle/>
            <a:p>
              <a:r>
                <a:rPr lang="en-GB" dirty="0">
                  <a:solidFill>
                    <a:schemeClr val="tx1"/>
                  </a:solidFill>
                </a:rPr>
                <a:t>May</a:t>
              </a:r>
            </a:p>
          </p:txBody>
        </p:sp>
        <p:sp>
          <p:nvSpPr>
            <p:cNvPr id="62" name="Tekstboks 61"/>
            <p:cNvSpPr txBox="1"/>
            <p:nvPr/>
          </p:nvSpPr>
          <p:spPr>
            <a:xfrm>
              <a:off x="8950780" y="5907320"/>
              <a:ext cx="742511" cy="430887"/>
            </a:xfrm>
            <a:prstGeom prst="rect">
              <a:avLst/>
            </a:prstGeom>
            <a:noFill/>
          </p:spPr>
          <p:txBody>
            <a:bodyPr wrap="none" rtlCol="0">
              <a:spAutoFit/>
            </a:bodyPr>
            <a:lstStyle/>
            <a:p>
              <a:r>
                <a:rPr lang="en-GB" dirty="0">
                  <a:solidFill>
                    <a:schemeClr val="tx1"/>
                  </a:solidFill>
                </a:rPr>
                <a:t>Jun</a:t>
              </a:r>
            </a:p>
          </p:txBody>
        </p:sp>
        <p:sp>
          <p:nvSpPr>
            <p:cNvPr id="63" name="Line 164"/>
            <p:cNvSpPr>
              <a:spLocks noChangeShapeType="1"/>
            </p:cNvSpPr>
            <p:nvPr/>
          </p:nvSpPr>
          <p:spPr bwMode="auto">
            <a:xfrm>
              <a:off x="4831091" y="5933632"/>
              <a:ext cx="0" cy="127000"/>
            </a:xfrm>
            <a:prstGeom prst="line">
              <a:avLst/>
            </a:prstGeom>
            <a:noFill/>
            <a:ln w="57150">
              <a:solidFill>
                <a:schemeClr val="tx1"/>
              </a:solidFill>
              <a:round/>
              <a:headEnd/>
              <a:tailEnd/>
            </a:ln>
          </p:spPr>
          <p:txBody>
            <a:bodyPr wrap="none"/>
            <a:lstStyle/>
            <a:p>
              <a:endParaRPr lang="en-GB" dirty="0"/>
            </a:p>
          </p:txBody>
        </p:sp>
      </p:grpSp>
      <p:grpSp>
        <p:nvGrpSpPr>
          <p:cNvPr id="65" name="Gruppe 64"/>
          <p:cNvGrpSpPr/>
          <p:nvPr/>
        </p:nvGrpSpPr>
        <p:grpSpPr>
          <a:xfrm>
            <a:off x="6749466" y="5425113"/>
            <a:ext cx="3089307" cy="522297"/>
            <a:chOff x="6720210" y="7231992"/>
            <a:chExt cx="3089307" cy="522297"/>
          </a:xfrm>
        </p:grpSpPr>
        <p:sp>
          <p:nvSpPr>
            <p:cNvPr id="66" name="Line 178"/>
            <p:cNvSpPr>
              <a:spLocks noChangeShapeType="1"/>
            </p:cNvSpPr>
            <p:nvPr/>
          </p:nvSpPr>
          <p:spPr bwMode="auto">
            <a:xfrm>
              <a:off x="6936581" y="7753981"/>
              <a:ext cx="2846817" cy="308"/>
            </a:xfrm>
            <a:prstGeom prst="line">
              <a:avLst/>
            </a:prstGeom>
            <a:noFill/>
            <a:ln w="76200">
              <a:solidFill>
                <a:srgbClr val="FF0000"/>
              </a:solidFill>
              <a:round/>
              <a:headEnd/>
              <a:tailEnd/>
            </a:ln>
          </p:spPr>
          <p:txBody>
            <a:bodyPr wrap="none"/>
            <a:lstStyle/>
            <a:p>
              <a:endParaRPr lang="en-GB" dirty="0"/>
            </a:p>
          </p:txBody>
        </p:sp>
        <p:sp>
          <p:nvSpPr>
            <p:cNvPr id="67" name="Text Box 179"/>
            <p:cNvSpPr txBox="1">
              <a:spLocks noChangeArrowheads="1"/>
            </p:cNvSpPr>
            <p:nvPr/>
          </p:nvSpPr>
          <p:spPr bwMode="auto">
            <a:xfrm>
              <a:off x="6720210" y="7231992"/>
              <a:ext cx="3089307" cy="400110"/>
            </a:xfrm>
            <a:prstGeom prst="rect">
              <a:avLst/>
            </a:prstGeom>
            <a:noFill/>
            <a:ln w="9525" algn="ctr">
              <a:noFill/>
              <a:miter lim="800000"/>
              <a:headEnd/>
              <a:tailEnd/>
            </a:ln>
          </p:spPr>
          <p:txBody>
            <a:bodyPr wrap="none">
              <a:spAutoFit/>
            </a:bodyPr>
            <a:lstStyle/>
            <a:p>
              <a:pPr algn="ctr" eaLnBrk="0" hangingPunct="0"/>
              <a:r>
                <a:rPr lang="en-GB" sz="2000" i="1" dirty="0">
                  <a:solidFill>
                    <a:srgbClr val="FF0000"/>
                  </a:solidFill>
                </a:rPr>
                <a:t>Last trading quarter</a:t>
              </a:r>
            </a:p>
          </p:txBody>
        </p:sp>
      </p:grpSp>
      <p:sp>
        <p:nvSpPr>
          <p:cNvPr id="4" name="Pladsholder til dato 3">
            <a:extLst>
              <a:ext uri="{FF2B5EF4-FFF2-40B4-BE49-F238E27FC236}">
                <a16:creationId xmlns:a16="http://schemas.microsoft.com/office/drawing/2014/main" id="{88DA7B31-8EB9-485D-9519-E9437A95A696}"/>
              </a:ext>
            </a:extLst>
          </p:cNvPr>
          <p:cNvSpPr>
            <a:spLocks noGrp="1"/>
          </p:cNvSpPr>
          <p:nvPr>
            <p:ph type="dt" sz="half" idx="10"/>
          </p:nvPr>
        </p:nvSpPr>
        <p:spPr/>
        <p:txBody>
          <a:bodyPr/>
          <a:lstStyle/>
          <a:p>
            <a:pPr>
              <a:defRPr/>
            </a:pPr>
            <a:r>
              <a:rPr lang="en-US" noProof="0"/>
              <a:t>17 Feb. 2024</a:t>
            </a:r>
            <a:endParaRPr lang="en-GB" noProof="0" dirty="0"/>
          </a:p>
        </p:txBody>
      </p:sp>
      <p:sp>
        <p:nvSpPr>
          <p:cNvPr id="71" name="Rektangel 70">
            <a:extLst>
              <a:ext uri="{FF2B5EF4-FFF2-40B4-BE49-F238E27FC236}">
                <a16:creationId xmlns:a16="http://schemas.microsoft.com/office/drawing/2014/main" id="{92B9BD5D-1F1F-4064-A7CB-4AB82FD3FD05}"/>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70" name="Tekstfelt 69">
            <a:extLst>
              <a:ext uri="{FF2B5EF4-FFF2-40B4-BE49-F238E27FC236}">
                <a16:creationId xmlns:a16="http://schemas.microsoft.com/office/drawing/2014/main" id="{1558D301-8134-448E-9A87-3FFE1AEE7818}"/>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840"/>
                                        </p:tgtEl>
                                        <p:attrNameLst>
                                          <p:attrName>style.visibility</p:attrName>
                                        </p:attrNameLst>
                                      </p:cBhvr>
                                      <p:to>
                                        <p:strVal val="visible"/>
                                      </p:to>
                                    </p:set>
                                    <p:animEffect transition="in" filter="wipe(left)">
                                      <p:cBhvr>
                                        <p:cTn id="32" dur="1000"/>
                                        <p:tgtEl>
                                          <p:spTgt spid="348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wipe(left)">
                                      <p:cBhvr>
                                        <p:cTn id="42" dur="5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dissolv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4843"/>
                                        </p:tgtEl>
                                        <p:attrNameLst>
                                          <p:attrName>style.visibility</p:attrName>
                                        </p:attrNameLst>
                                      </p:cBhvr>
                                      <p:to>
                                        <p:strVal val="visible"/>
                                      </p:to>
                                    </p:set>
                                    <p:animEffect transition="in" filter="dissolve">
                                      <p:cBhvr>
                                        <p:cTn id="52" dur="500"/>
                                        <p:tgtEl>
                                          <p:spTgt spid="34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p:bldP spid="34840" grpId="0" animBg="1"/>
      <p:bldP spid="34843" grpId="0" animBg="1"/>
      <p:bldP spid="64" grpId="0" animBg="1"/>
      <p:bldP spid="68" grpId="0" animBg="1"/>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 y="-1"/>
            <a:ext cx="9904413" cy="784225"/>
          </a:xfrm>
        </p:spPr>
        <p:txBody>
          <a:bodyPr/>
          <a:lstStyle/>
          <a:p>
            <a:r>
              <a:rPr lang="en-GB" sz="3000" b="1" dirty="0">
                <a:latin typeface="Verdana" pitchFamily="34" charset="0"/>
              </a:rPr>
              <a:t>System Price: Q3-2012</a:t>
            </a:r>
          </a:p>
        </p:txBody>
      </p:sp>
      <p:sp>
        <p:nvSpPr>
          <p:cNvPr id="36873" name="Line 9"/>
          <p:cNvSpPr>
            <a:spLocks noChangeShapeType="1"/>
          </p:cNvSpPr>
          <p:nvPr/>
        </p:nvSpPr>
        <p:spPr bwMode="auto">
          <a:xfrm>
            <a:off x="620846" y="5443538"/>
            <a:ext cx="9090819" cy="0"/>
          </a:xfrm>
          <a:prstGeom prst="line">
            <a:avLst/>
          </a:prstGeom>
          <a:noFill/>
          <a:ln w="0">
            <a:solidFill>
              <a:srgbClr val="000000"/>
            </a:solidFill>
            <a:round/>
            <a:headEnd/>
            <a:tailEnd/>
          </a:ln>
        </p:spPr>
        <p:txBody>
          <a:bodyPr/>
          <a:lstStyle/>
          <a:p>
            <a:endParaRPr lang="en-GB" dirty="0"/>
          </a:p>
        </p:txBody>
      </p:sp>
      <p:sp>
        <p:nvSpPr>
          <p:cNvPr id="36874" name="Line 10"/>
          <p:cNvSpPr>
            <a:spLocks noChangeShapeType="1"/>
          </p:cNvSpPr>
          <p:nvPr/>
        </p:nvSpPr>
        <p:spPr bwMode="auto">
          <a:xfrm>
            <a:off x="620846" y="4900613"/>
            <a:ext cx="9090819" cy="0"/>
          </a:xfrm>
          <a:prstGeom prst="line">
            <a:avLst/>
          </a:prstGeom>
          <a:noFill/>
          <a:ln w="0">
            <a:solidFill>
              <a:srgbClr val="000000"/>
            </a:solidFill>
            <a:round/>
            <a:headEnd/>
            <a:tailEnd/>
          </a:ln>
        </p:spPr>
        <p:txBody>
          <a:bodyPr/>
          <a:lstStyle/>
          <a:p>
            <a:endParaRPr lang="en-GB" dirty="0"/>
          </a:p>
        </p:txBody>
      </p:sp>
      <p:sp>
        <p:nvSpPr>
          <p:cNvPr id="36875" name="Line 11"/>
          <p:cNvSpPr>
            <a:spLocks noChangeShapeType="1"/>
          </p:cNvSpPr>
          <p:nvPr/>
        </p:nvSpPr>
        <p:spPr bwMode="auto">
          <a:xfrm>
            <a:off x="620846" y="4400550"/>
            <a:ext cx="9090819" cy="0"/>
          </a:xfrm>
          <a:prstGeom prst="line">
            <a:avLst/>
          </a:prstGeom>
          <a:noFill/>
          <a:ln w="0">
            <a:solidFill>
              <a:srgbClr val="000000"/>
            </a:solidFill>
            <a:round/>
            <a:headEnd/>
            <a:tailEnd/>
          </a:ln>
        </p:spPr>
        <p:txBody>
          <a:bodyPr/>
          <a:lstStyle/>
          <a:p>
            <a:endParaRPr lang="en-GB" dirty="0"/>
          </a:p>
        </p:txBody>
      </p:sp>
      <p:sp>
        <p:nvSpPr>
          <p:cNvPr id="36876" name="Line 12"/>
          <p:cNvSpPr>
            <a:spLocks noChangeShapeType="1"/>
          </p:cNvSpPr>
          <p:nvPr/>
        </p:nvSpPr>
        <p:spPr bwMode="auto">
          <a:xfrm>
            <a:off x="620846" y="3859213"/>
            <a:ext cx="9090819" cy="0"/>
          </a:xfrm>
          <a:prstGeom prst="line">
            <a:avLst/>
          </a:prstGeom>
          <a:noFill/>
          <a:ln w="0">
            <a:solidFill>
              <a:srgbClr val="000000"/>
            </a:solidFill>
            <a:round/>
            <a:headEnd/>
            <a:tailEnd/>
          </a:ln>
        </p:spPr>
        <p:txBody>
          <a:bodyPr/>
          <a:lstStyle/>
          <a:p>
            <a:endParaRPr lang="en-GB" dirty="0"/>
          </a:p>
        </p:txBody>
      </p:sp>
      <p:sp>
        <p:nvSpPr>
          <p:cNvPr id="36877" name="Line 13"/>
          <p:cNvSpPr>
            <a:spLocks noChangeShapeType="1"/>
          </p:cNvSpPr>
          <p:nvPr/>
        </p:nvSpPr>
        <p:spPr bwMode="auto">
          <a:xfrm>
            <a:off x="620846" y="3359150"/>
            <a:ext cx="9090819" cy="0"/>
          </a:xfrm>
          <a:prstGeom prst="line">
            <a:avLst/>
          </a:prstGeom>
          <a:noFill/>
          <a:ln w="0">
            <a:solidFill>
              <a:srgbClr val="000000"/>
            </a:solidFill>
            <a:round/>
            <a:headEnd/>
            <a:tailEnd/>
          </a:ln>
        </p:spPr>
        <p:txBody>
          <a:bodyPr/>
          <a:lstStyle/>
          <a:p>
            <a:endParaRPr lang="en-GB" dirty="0"/>
          </a:p>
        </p:txBody>
      </p:sp>
      <p:sp>
        <p:nvSpPr>
          <p:cNvPr id="36878" name="Line 14"/>
          <p:cNvSpPr>
            <a:spLocks noChangeShapeType="1"/>
          </p:cNvSpPr>
          <p:nvPr/>
        </p:nvSpPr>
        <p:spPr bwMode="auto">
          <a:xfrm>
            <a:off x="620846" y="2816225"/>
            <a:ext cx="9090819" cy="0"/>
          </a:xfrm>
          <a:prstGeom prst="line">
            <a:avLst/>
          </a:prstGeom>
          <a:noFill/>
          <a:ln w="0">
            <a:solidFill>
              <a:srgbClr val="000000"/>
            </a:solidFill>
            <a:round/>
            <a:headEnd/>
            <a:tailEnd/>
          </a:ln>
        </p:spPr>
        <p:txBody>
          <a:bodyPr/>
          <a:lstStyle/>
          <a:p>
            <a:endParaRPr lang="en-GB" dirty="0"/>
          </a:p>
        </p:txBody>
      </p:sp>
      <p:sp>
        <p:nvSpPr>
          <p:cNvPr id="36879" name="Line 15"/>
          <p:cNvSpPr>
            <a:spLocks noChangeShapeType="1"/>
          </p:cNvSpPr>
          <p:nvPr/>
        </p:nvSpPr>
        <p:spPr bwMode="auto">
          <a:xfrm>
            <a:off x="620846" y="2316163"/>
            <a:ext cx="9090819" cy="0"/>
          </a:xfrm>
          <a:prstGeom prst="line">
            <a:avLst/>
          </a:prstGeom>
          <a:noFill/>
          <a:ln w="0">
            <a:solidFill>
              <a:srgbClr val="000000"/>
            </a:solidFill>
            <a:round/>
            <a:headEnd/>
            <a:tailEnd/>
          </a:ln>
        </p:spPr>
        <p:txBody>
          <a:bodyPr/>
          <a:lstStyle/>
          <a:p>
            <a:endParaRPr lang="en-GB" dirty="0"/>
          </a:p>
        </p:txBody>
      </p:sp>
      <p:sp>
        <p:nvSpPr>
          <p:cNvPr id="36880" name="Line 16"/>
          <p:cNvSpPr>
            <a:spLocks noChangeShapeType="1"/>
          </p:cNvSpPr>
          <p:nvPr/>
        </p:nvSpPr>
        <p:spPr bwMode="auto">
          <a:xfrm>
            <a:off x="620846" y="1774825"/>
            <a:ext cx="9090819" cy="0"/>
          </a:xfrm>
          <a:prstGeom prst="line">
            <a:avLst/>
          </a:prstGeom>
          <a:noFill/>
          <a:ln w="0">
            <a:solidFill>
              <a:srgbClr val="000000"/>
            </a:solidFill>
            <a:round/>
            <a:headEnd/>
            <a:tailEnd/>
          </a:ln>
        </p:spPr>
        <p:txBody>
          <a:bodyPr/>
          <a:lstStyle/>
          <a:p>
            <a:endParaRPr lang="en-GB" dirty="0"/>
          </a:p>
        </p:txBody>
      </p:sp>
      <p:sp>
        <p:nvSpPr>
          <p:cNvPr id="36881" name="Line 17"/>
          <p:cNvSpPr>
            <a:spLocks noChangeShapeType="1"/>
          </p:cNvSpPr>
          <p:nvPr/>
        </p:nvSpPr>
        <p:spPr bwMode="auto">
          <a:xfrm>
            <a:off x="620846" y="1274763"/>
            <a:ext cx="9090819" cy="0"/>
          </a:xfrm>
          <a:prstGeom prst="line">
            <a:avLst/>
          </a:prstGeom>
          <a:noFill/>
          <a:ln w="0">
            <a:solidFill>
              <a:srgbClr val="000000"/>
            </a:solidFill>
            <a:round/>
            <a:headEnd/>
            <a:tailEnd/>
          </a:ln>
        </p:spPr>
        <p:txBody>
          <a:bodyPr/>
          <a:lstStyle/>
          <a:p>
            <a:endParaRPr lang="en-GB" dirty="0"/>
          </a:p>
        </p:txBody>
      </p:sp>
      <p:sp>
        <p:nvSpPr>
          <p:cNvPr id="36882" name="Rectangle 18"/>
          <p:cNvSpPr>
            <a:spLocks noChangeArrowheads="1"/>
          </p:cNvSpPr>
          <p:nvPr/>
        </p:nvSpPr>
        <p:spPr bwMode="auto">
          <a:xfrm>
            <a:off x="620846" y="1274764"/>
            <a:ext cx="9090819" cy="4668837"/>
          </a:xfrm>
          <a:prstGeom prst="rect">
            <a:avLst/>
          </a:prstGeom>
          <a:noFill/>
          <a:ln w="19050">
            <a:solidFill>
              <a:srgbClr val="808080"/>
            </a:solidFill>
            <a:miter lim="800000"/>
            <a:headEnd/>
            <a:tailEnd/>
          </a:ln>
        </p:spPr>
        <p:txBody>
          <a:bodyPr/>
          <a:lstStyle/>
          <a:p>
            <a:endParaRPr lang="en-GB" dirty="0"/>
          </a:p>
        </p:txBody>
      </p:sp>
      <p:sp>
        <p:nvSpPr>
          <p:cNvPr id="36883" name="Line 19"/>
          <p:cNvSpPr>
            <a:spLocks noChangeShapeType="1"/>
          </p:cNvSpPr>
          <p:nvPr/>
        </p:nvSpPr>
        <p:spPr bwMode="auto">
          <a:xfrm>
            <a:off x="620845" y="1274764"/>
            <a:ext cx="0" cy="4668837"/>
          </a:xfrm>
          <a:prstGeom prst="line">
            <a:avLst/>
          </a:prstGeom>
          <a:noFill/>
          <a:ln w="0">
            <a:solidFill>
              <a:srgbClr val="000000"/>
            </a:solidFill>
            <a:round/>
            <a:headEnd/>
            <a:tailEnd/>
          </a:ln>
        </p:spPr>
        <p:txBody>
          <a:bodyPr/>
          <a:lstStyle/>
          <a:p>
            <a:endParaRPr lang="en-GB" dirty="0"/>
          </a:p>
        </p:txBody>
      </p:sp>
      <p:sp>
        <p:nvSpPr>
          <p:cNvPr id="36884" name="Line 20"/>
          <p:cNvSpPr>
            <a:spLocks noChangeShapeType="1"/>
          </p:cNvSpPr>
          <p:nvPr/>
        </p:nvSpPr>
        <p:spPr bwMode="auto">
          <a:xfrm>
            <a:off x="536575" y="5943600"/>
            <a:ext cx="84270" cy="0"/>
          </a:xfrm>
          <a:prstGeom prst="line">
            <a:avLst/>
          </a:prstGeom>
          <a:noFill/>
          <a:ln w="0">
            <a:solidFill>
              <a:srgbClr val="000000"/>
            </a:solidFill>
            <a:round/>
            <a:headEnd/>
            <a:tailEnd/>
          </a:ln>
        </p:spPr>
        <p:txBody>
          <a:bodyPr/>
          <a:lstStyle/>
          <a:p>
            <a:endParaRPr lang="en-GB" dirty="0"/>
          </a:p>
        </p:txBody>
      </p:sp>
      <p:sp>
        <p:nvSpPr>
          <p:cNvPr id="36885" name="Line 21"/>
          <p:cNvSpPr>
            <a:spLocks noChangeShapeType="1"/>
          </p:cNvSpPr>
          <p:nvPr/>
        </p:nvSpPr>
        <p:spPr bwMode="auto">
          <a:xfrm>
            <a:off x="536575" y="5443538"/>
            <a:ext cx="84270" cy="0"/>
          </a:xfrm>
          <a:prstGeom prst="line">
            <a:avLst/>
          </a:prstGeom>
          <a:noFill/>
          <a:ln w="0">
            <a:solidFill>
              <a:srgbClr val="000000"/>
            </a:solidFill>
            <a:round/>
            <a:headEnd/>
            <a:tailEnd/>
          </a:ln>
        </p:spPr>
        <p:txBody>
          <a:bodyPr/>
          <a:lstStyle/>
          <a:p>
            <a:endParaRPr lang="en-GB" dirty="0"/>
          </a:p>
        </p:txBody>
      </p:sp>
      <p:sp>
        <p:nvSpPr>
          <p:cNvPr id="36886" name="Line 22"/>
          <p:cNvSpPr>
            <a:spLocks noChangeShapeType="1"/>
          </p:cNvSpPr>
          <p:nvPr/>
        </p:nvSpPr>
        <p:spPr bwMode="auto">
          <a:xfrm>
            <a:off x="536575" y="4900613"/>
            <a:ext cx="84270" cy="0"/>
          </a:xfrm>
          <a:prstGeom prst="line">
            <a:avLst/>
          </a:prstGeom>
          <a:noFill/>
          <a:ln w="0">
            <a:solidFill>
              <a:srgbClr val="000000"/>
            </a:solidFill>
            <a:round/>
            <a:headEnd/>
            <a:tailEnd/>
          </a:ln>
        </p:spPr>
        <p:txBody>
          <a:bodyPr/>
          <a:lstStyle/>
          <a:p>
            <a:endParaRPr lang="en-GB" dirty="0"/>
          </a:p>
        </p:txBody>
      </p:sp>
      <p:sp>
        <p:nvSpPr>
          <p:cNvPr id="36887" name="Line 23"/>
          <p:cNvSpPr>
            <a:spLocks noChangeShapeType="1"/>
          </p:cNvSpPr>
          <p:nvPr/>
        </p:nvSpPr>
        <p:spPr bwMode="auto">
          <a:xfrm>
            <a:off x="536575" y="4400550"/>
            <a:ext cx="84270" cy="0"/>
          </a:xfrm>
          <a:prstGeom prst="line">
            <a:avLst/>
          </a:prstGeom>
          <a:noFill/>
          <a:ln w="0">
            <a:solidFill>
              <a:srgbClr val="000000"/>
            </a:solidFill>
            <a:round/>
            <a:headEnd/>
            <a:tailEnd/>
          </a:ln>
        </p:spPr>
        <p:txBody>
          <a:bodyPr/>
          <a:lstStyle/>
          <a:p>
            <a:endParaRPr lang="en-GB" dirty="0"/>
          </a:p>
        </p:txBody>
      </p:sp>
      <p:sp>
        <p:nvSpPr>
          <p:cNvPr id="36888" name="Line 24"/>
          <p:cNvSpPr>
            <a:spLocks noChangeShapeType="1"/>
          </p:cNvSpPr>
          <p:nvPr/>
        </p:nvSpPr>
        <p:spPr bwMode="auto">
          <a:xfrm>
            <a:off x="536575" y="3859213"/>
            <a:ext cx="84270" cy="0"/>
          </a:xfrm>
          <a:prstGeom prst="line">
            <a:avLst/>
          </a:prstGeom>
          <a:noFill/>
          <a:ln w="0">
            <a:solidFill>
              <a:srgbClr val="000000"/>
            </a:solidFill>
            <a:round/>
            <a:headEnd/>
            <a:tailEnd/>
          </a:ln>
        </p:spPr>
        <p:txBody>
          <a:bodyPr/>
          <a:lstStyle/>
          <a:p>
            <a:endParaRPr lang="en-GB" dirty="0"/>
          </a:p>
        </p:txBody>
      </p:sp>
      <p:sp>
        <p:nvSpPr>
          <p:cNvPr id="36889" name="Line 25"/>
          <p:cNvSpPr>
            <a:spLocks noChangeShapeType="1"/>
          </p:cNvSpPr>
          <p:nvPr/>
        </p:nvSpPr>
        <p:spPr bwMode="auto">
          <a:xfrm>
            <a:off x="536575" y="3359150"/>
            <a:ext cx="84270" cy="0"/>
          </a:xfrm>
          <a:prstGeom prst="line">
            <a:avLst/>
          </a:prstGeom>
          <a:noFill/>
          <a:ln w="0">
            <a:solidFill>
              <a:srgbClr val="000000"/>
            </a:solidFill>
            <a:round/>
            <a:headEnd/>
            <a:tailEnd/>
          </a:ln>
        </p:spPr>
        <p:txBody>
          <a:bodyPr/>
          <a:lstStyle/>
          <a:p>
            <a:endParaRPr lang="en-GB" dirty="0"/>
          </a:p>
        </p:txBody>
      </p:sp>
      <p:sp>
        <p:nvSpPr>
          <p:cNvPr id="36890" name="Line 26"/>
          <p:cNvSpPr>
            <a:spLocks noChangeShapeType="1"/>
          </p:cNvSpPr>
          <p:nvPr/>
        </p:nvSpPr>
        <p:spPr bwMode="auto">
          <a:xfrm>
            <a:off x="536575" y="2816225"/>
            <a:ext cx="84270" cy="0"/>
          </a:xfrm>
          <a:prstGeom prst="line">
            <a:avLst/>
          </a:prstGeom>
          <a:noFill/>
          <a:ln w="0">
            <a:solidFill>
              <a:srgbClr val="000000"/>
            </a:solidFill>
            <a:round/>
            <a:headEnd/>
            <a:tailEnd/>
          </a:ln>
        </p:spPr>
        <p:txBody>
          <a:bodyPr/>
          <a:lstStyle/>
          <a:p>
            <a:endParaRPr lang="en-GB" dirty="0"/>
          </a:p>
        </p:txBody>
      </p:sp>
      <p:sp>
        <p:nvSpPr>
          <p:cNvPr id="36891" name="Line 27"/>
          <p:cNvSpPr>
            <a:spLocks noChangeShapeType="1"/>
          </p:cNvSpPr>
          <p:nvPr/>
        </p:nvSpPr>
        <p:spPr bwMode="auto">
          <a:xfrm>
            <a:off x="536575" y="2316163"/>
            <a:ext cx="84270" cy="0"/>
          </a:xfrm>
          <a:prstGeom prst="line">
            <a:avLst/>
          </a:prstGeom>
          <a:noFill/>
          <a:ln w="0">
            <a:solidFill>
              <a:srgbClr val="000000"/>
            </a:solidFill>
            <a:round/>
            <a:headEnd/>
            <a:tailEnd/>
          </a:ln>
        </p:spPr>
        <p:txBody>
          <a:bodyPr/>
          <a:lstStyle/>
          <a:p>
            <a:endParaRPr lang="en-GB" dirty="0"/>
          </a:p>
        </p:txBody>
      </p:sp>
      <p:sp>
        <p:nvSpPr>
          <p:cNvPr id="36892" name="Line 28"/>
          <p:cNvSpPr>
            <a:spLocks noChangeShapeType="1"/>
          </p:cNvSpPr>
          <p:nvPr/>
        </p:nvSpPr>
        <p:spPr bwMode="auto">
          <a:xfrm>
            <a:off x="536575" y="1774825"/>
            <a:ext cx="84270" cy="0"/>
          </a:xfrm>
          <a:prstGeom prst="line">
            <a:avLst/>
          </a:prstGeom>
          <a:noFill/>
          <a:ln w="0">
            <a:solidFill>
              <a:srgbClr val="000000"/>
            </a:solidFill>
            <a:round/>
            <a:headEnd/>
            <a:tailEnd/>
          </a:ln>
        </p:spPr>
        <p:txBody>
          <a:bodyPr/>
          <a:lstStyle/>
          <a:p>
            <a:endParaRPr lang="en-GB" dirty="0"/>
          </a:p>
        </p:txBody>
      </p:sp>
      <p:sp>
        <p:nvSpPr>
          <p:cNvPr id="36893" name="Line 29"/>
          <p:cNvSpPr>
            <a:spLocks noChangeShapeType="1"/>
          </p:cNvSpPr>
          <p:nvPr/>
        </p:nvSpPr>
        <p:spPr bwMode="auto">
          <a:xfrm>
            <a:off x="536575" y="1274763"/>
            <a:ext cx="84270" cy="0"/>
          </a:xfrm>
          <a:prstGeom prst="line">
            <a:avLst/>
          </a:prstGeom>
          <a:noFill/>
          <a:ln w="0">
            <a:solidFill>
              <a:srgbClr val="000000"/>
            </a:solidFill>
            <a:round/>
            <a:headEnd/>
            <a:tailEnd/>
          </a:ln>
        </p:spPr>
        <p:txBody>
          <a:bodyPr/>
          <a:lstStyle/>
          <a:p>
            <a:endParaRPr lang="en-GB" dirty="0"/>
          </a:p>
        </p:txBody>
      </p:sp>
      <p:sp>
        <p:nvSpPr>
          <p:cNvPr id="36894" name="Line 30"/>
          <p:cNvSpPr>
            <a:spLocks noChangeShapeType="1"/>
          </p:cNvSpPr>
          <p:nvPr/>
        </p:nvSpPr>
        <p:spPr bwMode="auto">
          <a:xfrm>
            <a:off x="620846" y="5943600"/>
            <a:ext cx="9090819" cy="0"/>
          </a:xfrm>
          <a:prstGeom prst="line">
            <a:avLst/>
          </a:prstGeom>
          <a:noFill/>
          <a:ln w="0">
            <a:solidFill>
              <a:srgbClr val="000000"/>
            </a:solidFill>
            <a:round/>
            <a:headEnd/>
            <a:tailEnd/>
          </a:ln>
        </p:spPr>
        <p:txBody>
          <a:bodyPr/>
          <a:lstStyle/>
          <a:p>
            <a:endParaRPr lang="en-GB" dirty="0"/>
          </a:p>
        </p:txBody>
      </p:sp>
      <p:sp>
        <p:nvSpPr>
          <p:cNvPr id="36895" name="Line 31"/>
          <p:cNvSpPr>
            <a:spLocks noChangeShapeType="1"/>
          </p:cNvSpPr>
          <p:nvPr/>
        </p:nvSpPr>
        <p:spPr bwMode="auto">
          <a:xfrm flipV="1">
            <a:off x="620845" y="5943600"/>
            <a:ext cx="0" cy="166688"/>
          </a:xfrm>
          <a:prstGeom prst="line">
            <a:avLst/>
          </a:prstGeom>
          <a:noFill/>
          <a:ln w="0">
            <a:solidFill>
              <a:srgbClr val="000000"/>
            </a:solidFill>
            <a:round/>
            <a:headEnd/>
            <a:tailEnd/>
          </a:ln>
        </p:spPr>
        <p:txBody>
          <a:bodyPr/>
          <a:lstStyle/>
          <a:p>
            <a:endParaRPr lang="en-GB" dirty="0"/>
          </a:p>
        </p:txBody>
      </p:sp>
      <p:sp>
        <p:nvSpPr>
          <p:cNvPr id="37085" name="Freeform 221"/>
          <p:cNvSpPr>
            <a:spLocks/>
          </p:cNvSpPr>
          <p:nvPr/>
        </p:nvSpPr>
        <p:spPr bwMode="auto">
          <a:xfrm>
            <a:off x="641483" y="1400175"/>
            <a:ext cx="9049544" cy="1874838"/>
          </a:xfrm>
          <a:custGeom>
            <a:avLst/>
            <a:gdLst/>
            <a:ahLst/>
            <a:cxnLst>
              <a:cxn ang="0">
                <a:pos x="5" y="10"/>
              </a:cxn>
              <a:cxn ang="0">
                <a:pos x="12" y="8"/>
              </a:cxn>
              <a:cxn ang="0">
                <a:pos x="18" y="8"/>
              </a:cxn>
              <a:cxn ang="0">
                <a:pos x="25" y="7"/>
              </a:cxn>
              <a:cxn ang="0">
                <a:pos x="32" y="7"/>
              </a:cxn>
              <a:cxn ang="0">
                <a:pos x="39" y="8"/>
              </a:cxn>
              <a:cxn ang="0">
                <a:pos x="46" y="6"/>
              </a:cxn>
              <a:cxn ang="0">
                <a:pos x="53" y="6"/>
              </a:cxn>
              <a:cxn ang="0">
                <a:pos x="60" y="1"/>
              </a:cxn>
              <a:cxn ang="0">
                <a:pos x="66" y="3"/>
              </a:cxn>
              <a:cxn ang="0">
                <a:pos x="73" y="4"/>
              </a:cxn>
              <a:cxn ang="0">
                <a:pos x="80" y="8"/>
              </a:cxn>
              <a:cxn ang="0">
                <a:pos x="87" y="11"/>
              </a:cxn>
              <a:cxn ang="0">
                <a:pos x="94" y="13"/>
              </a:cxn>
              <a:cxn ang="0">
                <a:pos x="101" y="13"/>
              </a:cxn>
              <a:cxn ang="0">
                <a:pos x="108" y="15"/>
              </a:cxn>
              <a:cxn ang="0">
                <a:pos x="115" y="16"/>
              </a:cxn>
              <a:cxn ang="0">
                <a:pos x="121" y="16"/>
              </a:cxn>
              <a:cxn ang="0">
                <a:pos x="128" y="20"/>
              </a:cxn>
              <a:cxn ang="0">
                <a:pos x="135" y="19"/>
              </a:cxn>
              <a:cxn ang="0">
                <a:pos x="142" y="20"/>
              </a:cxn>
              <a:cxn ang="0">
                <a:pos x="149" y="26"/>
              </a:cxn>
              <a:cxn ang="0">
                <a:pos x="156" y="25"/>
              </a:cxn>
              <a:cxn ang="0">
                <a:pos x="163" y="21"/>
              </a:cxn>
              <a:cxn ang="0">
                <a:pos x="169" y="23"/>
              </a:cxn>
              <a:cxn ang="0">
                <a:pos x="176" y="24"/>
              </a:cxn>
              <a:cxn ang="0">
                <a:pos x="183" y="22"/>
              </a:cxn>
              <a:cxn ang="0">
                <a:pos x="190" y="17"/>
              </a:cxn>
              <a:cxn ang="0">
                <a:pos x="197" y="16"/>
              </a:cxn>
              <a:cxn ang="0">
                <a:pos x="204" y="16"/>
              </a:cxn>
              <a:cxn ang="0">
                <a:pos x="211" y="16"/>
              </a:cxn>
              <a:cxn ang="0">
                <a:pos x="217" y="22"/>
              </a:cxn>
              <a:cxn ang="0">
                <a:pos x="224" y="23"/>
              </a:cxn>
              <a:cxn ang="0">
                <a:pos x="231" y="23"/>
              </a:cxn>
              <a:cxn ang="0">
                <a:pos x="238" y="17"/>
              </a:cxn>
              <a:cxn ang="0">
                <a:pos x="245" y="21"/>
              </a:cxn>
              <a:cxn ang="0">
                <a:pos x="252" y="24"/>
              </a:cxn>
              <a:cxn ang="0">
                <a:pos x="259" y="25"/>
              </a:cxn>
              <a:cxn ang="0">
                <a:pos x="265" y="27"/>
              </a:cxn>
              <a:cxn ang="0">
                <a:pos x="272" y="28"/>
              </a:cxn>
              <a:cxn ang="0">
                <a:pos x="279" y="32"/>
              </a:cxn>
              <a:cxn ang="0">
                <a:pos x="286" y="34"/>
              </a:cxn>
              <a:cxn ang="0">
                <a:pos x="293" y="32"/>
              </a:cxn>
              <a:cxn ang="0">
                <a:pos x="300" y="27"/>
              </a:cxn>
              <a:cxn ang="0">
                <a:pos x="307" y="31"/>
              </a:cxn>
              <a:cxn ang="0">
                <a:pos x="313" y="30"/>
              </a:cxn>
              <a:cxn ang="0">
                <a:pos x="320" y="32"/>
              </a:cxn>
              <a:cxn ang="0">
                <a:pos x="327" y="30"/>
              </a:cxn>
              <a:cxn ang="0">
                <a:pos x="334" y="32"/>
              </a:cxn>
              <a:cxn ang="0">
                <a:pos x="341" y="35"/>
              </a:cxn>
              <a:cxn ang="0">
                <a:pos x="348" y="38"/>
              </a:cxn>
              <a:cxn ang="0">
                <a:pos x="355" y="38"/>
              </a:cxn>
              <a:cxn ang="0">
                <a:pos x="362" y="35"/>
              </a:cxn>
              <a:cxn ang="0">
                <a:pos x="368" y="35"/>
              </a:cxn>
              <a:cxn ang="0">
                <a:pos x="375" y="35"/>
              </a:cxn>
              <a:cxn ang="0">
                <a:pos x="382" y="39"/>
              </a:cxn>
              <a:cxn ang="0">
                <a:pos x="389" y="38"/>
              </a:cxn>
              <a:cxn ang="0">
                <a:pos x="396" y="40"/>
              </a:cxn>
              <a:cxn ang="0">
                <a:pos x="403" y="40"/>
              </a:cxn>
              <a:cxn ang="0">
                <a:pos x="410" y="43"/>
              </a:cxn>
              <a:cxn ang="0">
                <a:pos x="416" y="43"/>
              </a:cxn>
              <a:cxn ang="0">
                <a:pos x="423" y="41"/>
              </a:cxn>
            </a:cxnLst>
            <a:rect l="0" t="0" r="r" b="b"/>
            <a:pathLst>
              <a:path w="428" h="45">
                <a:moveTo>
                  <a:pt x="0" y="10"/>
                </a:moveTo>
                <a:lnTo>
                  <a:pt x="2" y="11"/>
                </a:lnTo>
                <a:lnTo>
                  <a:pt x="5" y="10"/>
                </a:lnTo>
                <a:lnTo>
                  <a:pt x="7" y="10"/>
                </a:lnTo>
                <a:lnTo>
                  <a:pt x="9" y="9"/>
                </a:lnTo>
                <a:lnTo>
                  <a:pt x="12" y="8"/>
                </a:lnTo>
                <a:lnTo>
                  <a:pt x="14" y="7"/>
                </a:lnTo>
                <a:lnTo>
                  <a:pt x="16" y="6"/>
                </a:lnTo>
                <a:lnTo>
                  <a:pt x="18" y="8"/>
                </a:lnTo>
                <a:lnTo>
                  <a:pt x="21" y="9"/>
                </a:lnTo>
                <a:lnTo>
                  <a:pt x="23" y="7"/>
                </a:lnTo>
                <a:lnTo>
                  <a:pt x="25" y="7"/>
                </a:lnTo>
                <a:lnTo>
                  <a:pt x="28" y="8"/>
                </a:lnTo>
                <a:lnTo>
                  <a:pt x="30" y="8"/>
                </a:lnTo>
                <a:lnTo>
                  <a:pt x="32" y="7"/>
                </a:lnTo>
                <a:lnTo>
                  <a:pt x="34" y="8"/>
                </a:lnTo>
                <a:lnTo>
                  <a:pt x="37" y="8"/>
                </a:lnTo>
                <a:lnTo>
                  <a:pt x="39" y="8"/>
                </a:lnTo>
                <a:lnTo>
                  <a:pt x="41" y="7"/>
                </a:lnTo>
                <a:lnTo>
                  <a:pt x="44" y="6"/>
                </a:lnTo>
                <a:lnTo>
                  <a:pt x="46" y="6"/>
                </a:lnTo>
                <a:lnTo>
                  <a:pt x="48" y="7"/>
                </a:lnTo>
                <a:lnTo>
                  <a:pt x="50" y="6"/>
                </a:lnTo>
                <a:lnTo>
                  <a:pt x="53" y="6"/>
                </a:lnTo>
                <a:lnTo>
                  <a:pt x="55" y="6"/>
                </a:lnTo>
                <a:lnTo>
                  <a:pt x="57" y="0"/>
                </a:lnTo>
                <a:lnTo>
                  <a:pt x="60" y="1"/>
                </a:lnTo>
                <a:lnTo>
                  <a:pt x="62" y="3"/>
                </a:lnTo>
                <a:lnTo>
                  <a:pt x="64" y="3"/>
                </a:lnTo>
                <a:lnTo>
                  <a:pt x="66" y="3"/>
                </a:lnTo>
                <a:lnTo>
                  <a:pt x="69" y="4"/>
                </a:lnTo>
                <a:lnTo>
                  <a:pt x="71" y="5"/>
                </a:lnTo>
                <a:lnTo>
                  <a:pt x="73" y="4"/>
                </a:lnTo>
                <a:lnTo>
                  <a:pt x="76" y="5"/>
                </a:lnTo>
                <a:lnTo>
                  <a:pt x="78" y="7"/>
                </a:lnTo>
                <a:lnTo>
                  <a:pt x="80" y="8"/>
                </a:lnTo>
                <a:lnTo>
                  <a:pt x="82" y="8"/>
                </a:lnTo>
                <a:lnTo>
                  <a:pt x="85" y="10"/>
                </a:lnTo>
                <a:lnTo>
                  <a:pt x="87" y="11"/>
                </a:lnTo>
                <a:lnTo>
                  <a:pt x="89" y="12"/>
                </a:lnTo>
                <a:lnTo>
                  <a:pt x="92" y="11"/>
                </a:lnTo>
                <a:lnTo>
                  <a:pt x="94" y="13"/>
                </a:lnTo>
                <a:lnTo>
                  <a:pt x="96" y="11"/>
                </a:lnTo>
                <a:lnTo>
                  <a:pt x="98" y="13"/>
                </a:lnTo>
                <a:lnTo>
                  <a:pt x="101" y="13"/>
                </a:lnTo>
                <a:lnTo>
                  <a:pt x="103" y="13"/>
                </a:lnTo>
                <a:lnTo>
                  <a:pt x="105" y="15"/>
                </a:lnTo>
                <a:lnTo>
                  <a:pt x="108" y="15"/>
                </a:lnTo>
                <a:lnTo>
                  <a:pt x="110" y="15"/>
                </a:lnTo>
                <a:lnTo>
                  <a:pt x="112" y="16"/>
                </a:lnTo>
                <a:lnTo>
                  <a:pt x="115" y="16"/>
                </a:lnTo>
                <a:lnTo>
                  <a:pt x="117" y="15"/>
                </a:lnTo>
                <a:lnTo>
                  <a:pt x="119" y="16"/>
                </a:lnTo>
                <a:lnTo>
                  <a:pt x="121" y="16"/>
                </a:lnTo>
                <a:lnTo>
                  <a:pt x="124" y="20"/>
                </a:lnTo>
                <a:lnTo>
                  <a:pt x="126" y="22"/>
                </a:lnTo>
                <a:lnTo>
                  <a:pt x="128" y="20"/>
                </a:lnTo>
                <a:lnTo>
                  <a:pt x="131" y="20"/>
                </a:lnTo>
                <a:lnTo>
                  <a:pt x="133" y="19"/>
                </a:lnTo>
                <a:lnTo>
                  <a:pt x="135" y="19"/>
                </a:lnTo>
                <a:lnTo>
                  <a:pt x="137" y="17"/>
                </a:lnTo>
                <a:lnTo>
                  <a:pt x="140" y="19"/>
                </a:lnTo>
                <a:lnTo>
                  <a:pt x="142" y="20"/>
                </a:lnTo>
                <a:lnTo>
                  <a:pt x="144" y="21"/>
                </a:lnTo>
                <a:lnTo>
                  <a:pt x="147" y="26"/>
                </a:lnTo>
                <a:lnTo>
                  <a:pt x="149" y="26"/>
                </a:lnTo>
                <a:lnTo>
                  <a:pt x="151" y="25"/>
                </a:lnTo>
                <a:lnTo>
                  <a:pt x="153" y="24"/>
                </a:lnTo>
                <a:lnTo>
                  <a:pt x="156" y="25"/>
                </a:lnTo>
                <a:lnTo>
                  <a:pt x="158" y="21"/>
                </a:lnTo>
                <a:lnTo>
                  <a:pt x="160" y="23"/>
                </a:lnTo>
                <a:lnTo>
                  <a:pt x="163" y="21"/>
                </a:lnTo>
                <a:lnTo>
                  <a:pt x="165" y="23"/>
                </a:lnTo>
                <a:lnTo>
                  <a:pt x="167" y="22"/>
                </a:lnTo>
                <a:lnTo>
                  <a:pt x="169" y="23"/>
                </a:lnTo>
                <a:lnTo>
                  <a:pt x="172" y="26"/>
                </a:lnTo>
                <a:lnTo>
                  <a:pt x="174" y="25"/>
                </a:lnTo>
                <a:lnTo>
                  <a:pt x="176" y="24"/>
                </a:lnTo>
                <a:lnTo>
                  <a:pt x="179" y="23"/>
                </a:lnTo>
                <a:lnTo>
                  <a:pt x="181" y="24"/>
                </a:lnTo>
                <a:lnTo>
                  <a:pt x="183" y="22"/>
                </a:lnTo>
                <a:lnTo>
                  <a:pt x="185" y="20"/>
                </a:lnTo>
                <a:lnTo>
                  <a:pt x="188" y="20"/>
                </a:lnTo>
                <a:lnTo>
                  <a:pt x="190" y="17"/>
                </a:lnTo>
                <a:lnTo>
                  <a:pt x="192" y="13"/>
                </a:lnTo>
                <a:lnTo>
                  <a:pt x="195" y="14"/>
                </a:lnTo>
                <a:lnTo>
                  <a:pt x="197" y="16"/>
                </a:lnTo>
                <a:lnTo>
                  <a:pt x="199" y="14"/>
                </a:lnTo>
                <a:lnTo>
                  <a:pt x="201" y="12"/>
                </a:lnTo>
                <a:lnTo>
                  <a:pt x="204" y="16"/>
                </a:lnTo>
                <a:lnTo>
                  <a:pt x="206" y="12"/>
                </a:lnTo>
                <a:lnTo>
                  <a:pt x="208" y="16"/>
                </a:lnTo>
                <a:lnTo>
                  <a:pt x="211" y="16"/>
                </a:lnTo>
                <a:lnTo>
                  <a:pt x="213" y="19"/>
                </a:lnTo>
                <a:lnTo>
                  <a:pt x="215" y="22"/>
                </a:lnTo>
                <a:lnTo>
                  <a:pt x="217" y="22"/>
                </a:lnTo>
                <a:lnTo>
                  <a:pt x="220" y="21"/>
                </a:lnTo>
                <a:lnTo>
                  <a:pt x="222" y="21"/>
                </a:lnTo>
                <a:lnTo>
                  <a:pt x="224" y="23"/>
                </a:lnTo>
                <a:lnTo>
                  <a:pt x="227" y="23"/>
                </a:lnTo>
                <a:lnTo>
                  <a:pt x="229" y="24"/>
                </a:lnTo>
                <a:lnTo>
                  <a:pt x="231" y="23"/>
                </a:lnTo>
                <a:lnTo>
                  <a:pt x="233" y="21"/>
                </a:lnTo>
                <a:lnTo>
                  <a:pt x="236" y="19"/>
                </a:lnTo>
                <a:lnTo>
                  <a:pt x="238" y="17"/>
                </a:lnTo>
                <a:lnTo>
                  <a:pt x="240" y="20"/>
                </a:lnTo>
                <a:lnTo>
                  <a:pt x="243" y="20"/>
                </a:lnTo>
                <a:lnTo>
                  <a:pt x="245" y="21"/>
                </a:lnTo>
                <a:lnTo>
                  <a:pt x="247" y="22"/>
                </a:lnTo>
                <a:lnTo>
                  <a:pt x="249" y="23"/>
                </a:lnTo>
                <a:lnTo>
                  <a:pt x="252" y="24"/>
                </a:lnTo>
                <a:lnTo>
                  <a:pt x="254" y="24"/>
                </a:lnTo>
                <a:lnTo>
                  <a:pt x="256" y="23"/>
                </a:lnTo>
                <a:lnTo>
                  <a:pt x="259" y="25"/>
                </a:lnTo>
                <a:lnTo>
                  <a:pt x="261" y="28"/>
                </a:lnTo>
                <a:lnTo>
                  <a:pt x="263" y="27"/>
                </a:lnTo>
                <a:lnTo>
                  <a:pt x="265" y="27"/>
                </a:lnTo>
                <a:lnTo>
                  <a:pt x="268" y="25"/>
                </a:lnTo>
                <a:lnTo>
                  <a:pt x="270" y="25"/>
                </a:lnTo>
                <a:lnTo>
                  <a:pt x="272" y="28"/>
                </a:lnTo>
                <a:lnTo>
                  <a:pt x="275" y="30"/>
                </a:lnTo>
                <a:lnTo>
                  <a:pt x="277" y="30"/>
                </a:lnTo>
                <a:lnTo>
                  <a:pt x="279" y="32"/>
                </a:lnTo>
                <a:lnTo>
                  <a:pt x="281" y="33"/>
                </a:lnTo>
                <a:lnTo>
                  <a:pt x="284" y="35"/>
                </a:lnTo>
                <a:lnTo>
                  <a:pt x="286" y="34"/>
                </a:lnTo>
                <a:lnTo>
                  <a:pt x="288" y="34"/>
                </a:lnTo>
                <a:lnTo>
                  <a:pt x="291" y="32"/>
                </a:lnTo>
                <a:lnTo>
                  <a:pt x="293" y="32"/>
                </a:lnTo>
                <a:lnTo>
                  <a:pt x="295" y="33"/>
                </a:lnTo>
                <a:lnTo>
                  <a:pt x="297" y="29"/>
                </a:lnTo>
                <a:lnTo>
                  <a:pt x="300" y="27"/>
                </a:lnTo>
                <a:lnTo>
                  <a:pt x="302" y="30"/>
                </a:lnTo>
                <a:lnTo>
                  <a:pt x="304" y="31"/>
                </a:lnTo>
                <a:lnTo>
                  <a:pt x="307" y="31"/>
                </a:lnTo>
                <a:lnTo>
                  <a:pt x="309" y="30"/>
                </a:lnTo>
                <a:lnTo>
                  <a:pt x="311" y="30"/>
                </a:lnTo>
                <a:lnTo>
                  <a:pt x="313" y="30"/>
                </a:lnTo>
                <a:lnTo>
                  <a:pt x="316" y="31"/>
                </a:lnTo>
                <a:lnTo>
                  <a:pt x="318" y="32"/>
                </a:lnTo>
                <a:lnTo>
                  <a:pt x="320" y="32"/>
                </a:lnTo>
                <a:lnTo>
                  <a:pt x="323" y="32"/>
                </a:lnTo>
                <a:lnTo>
                  <a:pt x="325" y="30"/>
                </a:lnTo>
                <a:lnTo>
                  <a:pt x="327" y="30"/>
                </a:lnTo>
                <a:lnTo>
                  <a:pt x="330" y="30"/>
                </a:lnTo>
                <a:lnTo>
                  <a:pt x="332" y="29"/>
                </a:lnTo>
                <a:lnTo>
                  <a:pt x="334" y="32"/>
                </a:lnTo>
                <a:lnTo>
                  <a:pt x="336" y="34"/>
                </a:lnTo>
                <a:lnTo>
                  <a:pt x="339" y="35"/>
                </a:lnTo>
                <a:lnTo>
                  <a:pt x="341" y="35"/>
                </a:lnTo>
                <a:lnTo>
                  <a:pt x="343" y="35"/>
                </a:lnTo>
                <a:lnTo>
                  <a:pt x="346" y="38"/>
                </a:lnTo>
                <a:lnTo>
                  <a:pt x="348" y="38"/>
                </a:lnTo>
                <a:lnTo>
                  <a:pt x="350" y="38"/>
                </a:lnTo>
                <a:lnTo>
                  <a:pt x="352" y="39"/>
                </a:lnTo>
                <a:lnTo>
                  <a:pt x="355" y="38"/>
                </a:lnTo>
                <a:lnTo>
                  <a:pt x="357" y="37"/>
                </a:lnTo>
                <a:lnTo>
                  <a:pt x="359" y="37"/>
                </a:lnTo>
                <a:lnTo>
                  <a:pt x="362" y="35"/>
                </a:lnTo>
                <a:lnTo>
                  <a:pt x="364" y="33"/>
                </a:lnTo>
                <a:lnTo>
                  <a:pt x="366" y="34"/>
                </a:lnTo>
                <a:lnTo>
                  <a:pt x="368" y="35"/>
                </a:lnTo>
                <a:lnTo>
                  <a:pt x="371" y="35"/>
                </a:lnTo>
                <a:lnTo>
                  <a:pt x="373" y="34"/>
                </a:lnTo>
                <a:lnTo>
                  <a:pt x="375" y="35"/>
                </a:lnTo>
                <a:lnTo>
                  <a:pt x="378" y="37"/>
                </a:lnTo>
                <a:lnTo>
                  <a:pt x="380" y="38"/>
                </a:lnTo>
                <a:lnTo>
                  <a:pt x="382" y="39"/>
                </a:lnTo>
                <a:lnTo>
                  <a:pt x="384" y="37"/>
                </a:lnTo>
                <a:lnTo>
                  <a:pt x="387" y="36"/>
                </a:lnTo>
                <a:lnTo>
                  <a:pt x="389" y="38"/>
                </a:lnTo>
                <a:lnTo>
                  <a:pt x="391" y="39"/>
                </a:lnTo>
                <a:lnTo>
                  <a:pt x="394" y="40"/>
                </a:lnTo>
                <a:lnTo>
                  <a:pt x="396" y="40"/>
                </a:lnTo>
                <a:lnTo>
                  <a:pt x="398" y="41"/>
                </a:lnTo>
                <a:lnTo>
                  <a:pt x="400" y="41"/>
                </a:lnTo>
                <a:lnTo>
                  <a:pt x="403" y="40"/>
                </a:lnTo>
                <a:lnTo>
                  <a:pt x="405" y="41"/>
                </a:lnTo>
                <a:lnTo>
                  <a:pt x="407" y="44"/>
                </a:lnTo>
                <a:lnTo>
                  <a:pt x="410" y="43"/>
                </a:lnTo>
                <a:lnTo>
                  <a:pt x="412" y="45"/>
                </a:lnTo>
                <a:lnTo>
                  <a:pt x="414" y="44"/>
                </a:lnTo>
                <a:lnTo>
                  <a:pt x="416" y="43"/>
                </a:lnTo>
                <a:lnTo>
                  <a:pt x="419" y="43"/>
                </a:lnTo>
                <a:lnTo>
                  <a:pt x="421" y="41"/>
                </a:lnTo>
                <a:lnTo>
                  <a:pt x="423" y="41"/>
                </a:lnTo>
                <a:lnTo>
                  <a:pt x="426" y="40"/>
                </a:lnTo>
                <a:lnTo>
                  <a:pt x="428" y="40"/>
                </a:lnTo>
              </a:path>
            </a:pathLst>
          </a:custGeom>
          <a:noFill/>
          <a:ln w="57150">
            <a:solidFill>
              <a:srgbClr val="CC0066"/>
            </a:solidFill>
            <a:prstDash val="solid"/>
            <a:round/>
            <a:headEnd/>
            <a:tailEnd/>
          </a:ln>
        </p:spPr>
        <p:txBody>
          <a:bodyPr/>
          <a:lstStyle/>
          <a:p>
            <a:endParaRPr lang="en-GB" dirty="0"/>
          </a:p>
        </p:txBody>
      </p:sp>
      <p:grpSp>
        <p:nvGrpSpPr>
          <p:cNvPr id="56" name="Gruppe 55"/>
          <p:cNvGrpSpPr/>
          <p:nvPr/>
        </p:nvGrpSpPr>
        <p:grpSpPr>
          <a:xfrm>
            <a:off x="58056" y="682173"/>
            <a:ext cx="1808508" cy="5431707"/>
            <a:chOff x="58056" y="682173"/>
            <a:chExt cx="1808508" cy="5431707"/>
          </a:xfrm>
        </p:grpSpPr>
        <p:sp>
          <p:nvSpPr>
            <p:cNvPr id="37089" name="Rectangle 225"/>
            <p:cNvSpPr>
              <a:spLocks noChangeArrowheads="1"/>
            </p:cNvSpPr>
            <p:nvPr/>
          </p:nvSpPr>
          <p:spPr bwMode="auto">
            <a:xfrm>
              <a:off x="274522" y="5775326"/>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rPr>
                <a:t>0</a:t>
              </a:r>
              <a:endParaRPr lang="en-GB" dirty="0"/>
            </a:p>
          </p:txBody>
        </p:sp>
        <p:sp>
          <p:nvSpPr>
            <p:cNvPr id="37090" name="Rectangle 226"/>
            <p:cNvSpPr>
              <a:spLocks noChangeArrowheads="1"/>
            </p:cNvSpPr>
            <p:nvPr/>
          </p:nvSpPr>
          <p:spPr bwMode="auto">
            <a:xfrm>
              <a:off x="274522" y="5275264"/>
              <a:ext cx="200376" cy="338554"/>
            </a:xfrm>
            <a:prstGeom prst="rect">
              <a:avLst/>
            </a:prstGeom>
            <a:noFill/>
            <a:ln w="9525">
              <a:noFill/>
              <a:miter lim="800000"/>
              <a:headEnd/>
              <a:tailEnd/>
            </a:ln>
          </p:spPr>
          <p:txBody>
            <a:bodyPr wrap="none" lIns="0" tIns="0" rIns="0" bIns="0">
              <a:spAutoFit/>
            </a:bodyPr>
            <a:lstStyle/>
            <a:p>
              <a:r>
                <a:rPr lang="en-GB" dirty="0">
                  <a:solidFill>
                    <a:srgbClr val="000000"/>
                  </a:solidFill>
                </a:rPr>
                <a:t>5</a:t>
              </a:r>
              <a:endParaRPr lang="en-GB" dirty="0"/>
            </a:p>
          </p:txBody>
        </p:sp>
        <p:sp>
          <p:nvSpPr>
            <p:cNvPr id="37091" name="Rectangle 227"/>
            <p:cNvSpPr>
              <a:spLocks noChangeArrowheads="1"/>
            </p:cNvSpPr>
            <p:nvPr/>
          </p:nvSpPr>
          <p:spPr bwMode="auto">
            <a:xfrm>
              <a:off x="74147" y="4732339"/>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10</a:t>
              </a:r>
              <a:endParaRPr lang="en-GB" dirty="0"/>
            </a:p>
          </p:txBody>
        </p:sp>
        <p:sp>
          <p:nvSpPr>
            <p:cNvPr id="37092" name="Rectangle 228"/>
            <p:cNvSpPr>
              <a:spLocks noChangeArrowheads="1"/>
            </p:cNvSpPr>
            <p:nvPr/>
          </p:nvSpPr>
          <p:spPr bwMode="auto">
            <a:xfrm>
              <a:off x="74147" y="4232276"/>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15</a:t>
              </a:r>
              <a:endParaRPr lang="en-GB" dirty="0"/>
            </a:p>
          </p:txBody>
        </p:sp>
        <p:sp>
          <p:nvSpPr>
            <p:cNvPr id="37093" name="Rectangle 229"/>
            <p:cNvSpPr>
              <a:spLocks noChangeArrowheads="1"/>
            </p:cNvSpPr>
            <p:nvPr/>
          </p:nvSpPr>
          <p:spPr bwMode="auto">
            <a:xfrm>
              <a:off x="74147" y="3690939"/>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20</a:t>
              </a:r>
              <a:endParaRPr lang="en-GB" dirty="0"/>
            </a:p>
          </p:txBody>
        </p:sp>
        <p:sp>
          <p:nvSpPr>
            <p:cNvPr id="37094" name="Rectangle 230"/>
            <p:cNvSpPr>
              <a:spLocks noChangeArrowheads="1"/>
            </p:cNvSpPr>
            <p:nvPr/>
          </p:nvSpPr>
          <p:spPr bwMode="auto">
            <a:xfrm>
              <a:off x="74147" y="3190876"/>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25</a:t>
              </a:r>
              <a:endParaRPr lang="en-GB" dirty="0"/>
            </a:p>
          </p:txBody>
        </p:sp>
        <p:sp>
          <p:nvSpPr>
            <p:cNvPr id="37095" name="Rectangle 231"/>
            <p:cNvSpPr>
              <a:spLocks noChangeArrowheads="1"/>
            </p:cNvSpPr>
            <p:nvPr/>
          </p:nvSpPr>
          <p:spPr bwMode="auto">
            <a:xfrm>
              <a:off x="74147" y="2647951"/>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30</a:t>
              </a:r>
              <a:endParaRPr lang="en-GB" dirty="0"/>
            </a:p>
          </p:txBody>
        </p:sp>
        <p:sp>
          <p:nvSpPr>
            <p:cNvPr id="37096" name="Rectangle 232"/>
            <p:cNvSpPr>
              <a:spLocks noChangeArrowheads="1"/>
            </p:cNvSpPr>
            <p:nvPr/>
          </p:nvSpPr>
          <p:spPr bwMode="auto">
            <a:xfrm>
              <a:off x="74147" y="2147889"/>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35</a:t>
              </a:r>
              <a:endParaRPr lang="en-GB" dirty="0"/>
            </a:p>
          </p:txBody>
        </p:sp>
        <p:sp>
          <p:nvSpPr>
            <p:cNvPr id="37097" name="Rectangle 233"/>
            <p:cNvSpPr>
              <a:spLocks noChangeArrowheads="1"/>
            </p:cNvSpPr>
            <p:nvPr/>
          </p:nvSpPr>
          <p:spPr bwMode="auto">
            <a:xfrm>
              <a:off x="74147" y="1606550"/>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40</a:t>
              </a:r>
              <a:endParaRPr lang="en-GB" dirty="0"/>
            </a:p>
          </p:txBody>
        </p:sp>
        <p:sp>
          <p:nvSpPr>
            <p:cNvPr id="37098" name="Rectangle 234"/>
            <p:cNvSpPr>
              <a:spLocks noChangeArrowheads="1"/>
            </p:cNvSpPr>
            <p:nvPr/>
          </p:nvSpPr>
          <p:spPr bwMode="auto">
            <a:xfrm>
              <a:off x="74147" y="1106489"/>
              <a:ext cx="400751" cy="338554"/>
            </a:xfrm>
            <a:prstGeom prst="rect">
              <a:avLst/>
            </a:prstGeom>
            <a:noFill/>
            <a:ln w="9525">
              <a:noFill/>
              <a:miter lim="800000"/>
              <a:headEnd/>
              <a:tailEnd/>
            </a:ln>
          </p:spPr>
          <p:txBody>
            <a:bodyPr wrap="none" lIns="0" tIns="0" rIns="0" bIns="0">
              <a:spAutoFit/>
            </a:bodyPr>
            <a:lstStyle/>
            <a:p>
              <a:r>
                <a:rPr lang="en-GB" dirty="0">
                  <a:solidFill>
                    <a:srgbClr val="000000"/>
                  </a:solidFill>
                </a:rPr>
                <a:t>45</a:t>
              </a:r>
              <a:endParaRPr lang="en-GB" dirty="0"/>
            </a:p>
          </p:txBody>
        </p:sp>
        <p:sp>
          <p:nvSpPr>
            <p:cNvPr id="40" name="Tekstboks 39"/>
            <p:cNvSpPr txBox="1"/>
            <p:nvPr/>
          </p:nvSpPr>
          <p:spPr>
            <a:xfrm>
              <a:off x="58056" y="682173"/>
              <a:ext cx="1808508" cy="430887"/>
            </a:xfrm>
            <a:prstGeom prst="rect">
              <a:avLst/>
            </a:prstGeom>
            <a:noFill/>
          </p:spPr>
          <p:txBody>
            <a:bodyPr wrap="none" rtlCol="0">
              <a:spAutoFit/>
            </a:bodyPr>
            <a:lstStyle/>
            <a:p>
              <a:r>
                <a:rPr lang="en-GB" dirty="0">
                  <a:solidFill>
                    <a:schemeClr val="tx1"/>
                  </a:solidFill>
                </a:rPr>
                <a:t>EUR/MWh</a:t>
              </a:r>
            </a:p>
          </p:txBody>
        </p:sp>
      </p:grpSp>
      <p:sp>
        <p:nvSpPr>
          <p:cNvPr id="51" name="Pladsholder til diasnummer 50"/>
          <p:cNvSpPr>
            <a:spLocks noGrp="1"/>
          </p:cNvSpPr>
          <p:nvPr>
            <p:ph type="sldNum" sz="quarter" idx="12"/>
          </p:nvPr>
        </p:nvSpPr>
        <p:spPr/>
        <p:txBody>
          <a:bodyPr/>
          <a:lstStyle/>
          <a:p>
            <a:pPr>
              <a:defRPr/>
            </a:pPr>
            <a:fld id="{6F22F84E-A190-402D-AE1D-93CA43AF0CC6}" type="slidenum">
              <a:rPr lang="en-GB" smtClean="0"/>
              <a:pPr>
                <a:defRPr/>
              </a:pPr>
              <a:t>22</a:t>
            </a:fld>
            <a:endParaRPr lang="en-GB" dirty="0"/>
          </a:p>
        </p:txBody>
      </p:sp>
      <p:sp>
        <p:nvSpPr>
          <p:cNvPr id="54" name="Tekstboks 53"/>
          <p:cNvSpPr txBox="1"/>
          <p:nvPr/>
        </p:nvSpPr>
        <p:spPr>
          <a:xfrm>
            <a:off x="2151866" y="740227"/>
            <a:ext cx="7537641" cy="400110"/>
          </a:xfrm>
          <a:prstGeom prst="rect">
            <a:avLst/>
          </a:prstGeom>
          <a:noFill/>
        </p:spPr>
        <p:txBody>
          <a:bodyPr wrap="none" rtlCol="0">
            <a:spAutoFit/>
          </a:bodyPr>
          <a:lstStyle/>
          <a:p>
            <a:r>
              <a:rPr lang="en-GB" sz="2000" dirty="0">
                <a:solidFill>
                  <a:schemeClr val="tx1"/>
                </a:solidFill>
              </a:rPr>
              <a:t>Closing prices and the quarter’s average spot price</a:t>
            </a:r>
          </a:p>
        </p:txBody>
      </p:sp>
      <p:sp>
        <p:nvSpPr>
          <p:cNvPr id="57" name="Tekstboks 56"/>
          <p:cNvSpPr txBox="1"/>
          <p:nvPr/>
        </p:nvSpPr>
        <p:spPr>
          <a:xfrm>
            <a:off x="2220693" y="6241139"/>
            <a:ext cx="5235729" cy="492443"/>
          </a:xfrm>
          <a:prstGeom prst="rect">
            <a:avLst/>
          </a:prstGeom>
          <a:noFill/>
        </p:spPr>
        <p:txBody>
          <a:bodyPr wrap="none" rtlCol="0">
            <a:spAutoFit/>
          </a:bodyPr>
          <a:lstStyle/>
          <a:p>
            <a:r>
              <a:rPr lang="en-GB" sz="2600" dirty="0">
                <a:solidFill>
                  <a:schemeClr val="tx1"/>
                </a:solidFill>
              </a:rPr>
              <a:t>Trading days in 2011-2012</a:t>
            </a:r>
          </a:p>
        </p:txBody>
      </p:sp>
      <p:grpSp>
        <p:nvGrpSpPr>
          <p:cNvPr id="58" name="Gruppe 57"/>
          <p:cNvGrpSpPr/>
          <p:nvPr/>
        </p:nvGrpSpPr>
        <p:grpSpPr>
          <a:xfrm>
            <a:off x="748186" y="5919681"/>
            <a:ext cx="8871294" cy="430887"/>
            <a:chOff x="821997" y="5907320"/>
            <a:chExt cx="8871294" cy="430887"/>
          </a:xfrm>
        </p:grpSpPr>
        <p:sp>
          <p:nvSpPr>
            <p:cNvPr id="59" name="Line 164"/>
            <p:cNvSpPr>
              <a:spLocks noChangeShapeType="1"/>
            </p:cNvSpPr>
            <p:nvPr/>
          </p:nvSpPr>
          <p:spPr bwMode="auto">
            <a:xfrm>
              <a:off x="1728335" y="5933632"/>
              <a:ext cx="0" cy="127000"/>
            </a:xfrm>
            <a:prstGeom prst="line">
              <a:avLst/>
            </a:prstGeom>
            <a:noFill/>
            <a:ln w="57150">
              <a:solidFill>
                <a:schemeClr val="tx1"/>
              </a:solidFill>
              <a:round/>
              <a:headEnd/>
              <a:tailEnd/>
            </a:ln>
          </p:spPr>
          <p:txBody>
            <a:bodyPr wrap="none"/>
            <a:lstStyle/>
            <a:p>
              <a:endParaRPr lang="en-GB" dirty="0"/>
            </a:p>
          </p:txBody>
        </p:sp>
        <p:sp>
          <p:nvSpPr>
            <p:cNvPr id="60" name="Line 164"/>
            <p:cNvSpPr>
              <a:spLocks noChangeShapeType="1"/>
            </p:cNvSpPr>
            <p:nvPr/>
          </p:nvSpPr>
          <p:spPr bwMode="auto">
            <a:xfrm>
              <a:off x="2797510" y="5933632"/>
              <a:ext cx="0" cy="127000"/>
            </a:xfrm>
            <a:prstGeom prst="line">
              <a:avLst/>
            </a:prstGeom>
            <a:noFill/>
            <a:ln w="57150">
              <a:solidFill>
                <a:schemeClr val="tx1"/>
              </a:solidFill>
              <a:round/>
              <a:headEnd/>
              <a:tailEnd/>
            </a:ln>
          </p:spPr>
          <p:txBody>
            <a:bodyPr wrap="none"/>
            <a:lstStyle/>
            <a:p>
              <a:endParaRPr lang="en-GB" dirty="0"/>
            </a:p>
          </p:txBody>
        </p:sp>
        <p:sp>
          <p:nvSpPr>
            <p:cNvPr id="61" name="Line 164"/>
            <p:cNvSpPr>
              <a:spLocks noChangeShapeType="1"/>
            </p:cNvSpPr>
            <p:nvPr/>
          </p:nvSpPr>
          <p:spPr bwMode="auto">
            <a:xfrm>
              <a:off x="3809547" y="5933632"/>
              <a:ext cx="0" cy="127000"/>
            </a:xfrm>
            <a:prstGeom prst="line">
              <a:avLst/>
            </a:prstGeom>
            <a:noFill/>
            <a:ln w="57150">
              <a:solidFill>
                <a:schemeClr val="tx1"/>
              </a:solidFill>
              <a:round/>
              <a:headEnd/>
              <a:tailEnd/>
            </a:ln>
          </p:spPr>
          <p:txBody>
            <a:bodyPr wrap="none"/>
            <a:lstStyle/>
            <a:p>
              <a:endParaRPr lang="en-GB" dirty="0"/>
            </a:p>
          </p:txBody>
        </p:sp>
        <p:sp>
          <p:nvSpPr>
            <p:cNvPr id="62" name="Line 164"/>
            <p:cNvSpPr>
              <a:spLocks noChangeShapeType="1"/>
            </p:cNvSpPr>
            <p:nvPr/>
          </p:nvSpPr>
          <p:spPr bwMode="auto">
            <a:xfrm>
              <a:off x="5897882" y="5933632"/>
              <a:ext cx="0" cy="127000"/>
            </a:xfrm>
            <a:prstGeom prst="line">
              <a:avLst/>
            </a:prstGeom>
            <a:noFill/>
            <a:ln w="57150">
              <a:solidFill>
                <a:schemeClr val="tx1"/>
              </a:solidFill>
              <a:round/>
              <a:headEnd/>
              <a:tailEnd/>
            </a:ln>
          </p:spPr>
          <p:txBody>
            <a:bodyPr wrap="none"/>
            <a:lstStyle/>
            <a:p>
              <a:endParaRPr lang="en-GB" dirty="0"/>
            </a:p>
          </p:txBody>
        </p:sp>
        <p:sp>
          <p:nvSpPr>
            <p:cNvPr id="63" name="Line 164"/>
            <p:cNvSpPr>
              <a:spLocks noChangeShapeType="1"/>
            </p:cNvSpPr>
            <p:nvPr/>
          </p:nvSpPr>
          <p:spPr bwMode="auto">
            <a:xfrm>
              <a:off x="6952770" y="5933632"/>
              <a:ext cx="0" cy="127000"/>
            </a:xfrm>
            <a:prstGeom prst="line">
              <a:avLst/>
            </a:prstGeom>
            <a:noFill/>
            <a:ln w="57150">
              <a:solidFill>
                <a:schemeClr val="tx1"/>
              </a:solidFill>
              <a:round/>
              <a:headEnd/>
              <a:tailEnd/>
            </a:ln>
          </p:spPr>
          <p:txBody>
            <a:bodyPr wrap="none"/>
            <a:lstStyle/>
            <a:p>
              <a:endParaRPr lang="en-GB" dirty="0"/>
            </a:p>
          </p:txBody>
        </p:sp>
        <p:sp>
          <p:nvSpPr>
            <p:cNvPr id="64" name="Line 164"/>
            <p:cNvSpPr>
              <a:spLocks noChangeShapeType="1"/>
            </p:cNvSpPr>
            <p:nvPr/>
          </p:nvSpPr>
          <p:spPr bwMode="auto">
            <a:xfrm>
              <a:off x="7829089" y="5933632"/>
              <a:ext cx="0" cy="127000"/>
            </a:xfrm>
            <a:prstGeom prst="line">
              <a:avLst/>
            </a:prstGeom>
            <a:noFill/>
            <a:ln w="57150">
              <a:solidFill>
                <a:schemeClr val="tx1"/>
              </a:solidFill>
              <a:round/>
              <a:headEnd/>
              <a:tailEnd/>
            </a:ln>
          </p:spPr>
          <p:txBody>
            <a:bodyPr wrap="none"/>
            <a:lstStyle/>
            <a:p>
              <a:endParaRPr lang="en-GB" dirty="0"/>
            </a:p>
          </p:txBody>
        </p:sp>
        <p:sp>
          <p:nvSpPr>
            <p:cNvPr id="65" name="Line 164"/>
            <p:cNvSpPr>
              <a:spLocks noChangeShapeType="1"/>
            </p:cNvSpPr>
            <p:nvPr/>
          </p:nvSpPr>
          <p:spPr bwMode="auto">
            <a:xfrm>
              <a:off x="8793510" y="5933632"/>
              <a:ext cx="0" cy="127000"/>
            </a:xfrm>
            <a:prstGeom prst="line">
              <a:avLst/>
            </a:prstGeom>
            <a:noFill/>
            <a:ln w="57150">
              <a:solidFill>
                <a:schemeClr val="tx1"/>
              </a:solidFill>
              <a:round/>
              <a:headEnd/>
              <a:tailEnd/>
            </a:ln>
          </p:spPr>
          <p:txBody>
            <a:bodyPr wrap="none"/>
            <a:lstStyle/>
            <a:p>
              <a:endParaRPr lang="en-GB" dirty="0"/>
            </a:p>
          </p:txBody>
        </p:sp>
        <p:sp>
          <p:nvSpPr>
            <p:cNvPr id="66" name="Tekstboks 65"/>
            <p:cNvSpPr txBox="1"/>
            <p:nvPr/>
          </p:nvSpPr>
          <p:spPr>
            <a:xfrm>
              <a:off x="821997" y="5907320"/>
              <a:ext cx="720069" cy="430887"/>
            </a:xfrm>
            <a:prstGeom prst="rect">
              <a:avLst/>
            </a:prstGeom>
            <a:noFill/>
          </p:spPr>
          <p:txBody>
            <a:bodyPr wrap="none" rtlCol="0">
              <a:spAutoFit/>
            </a:bodyPr>
            <a:lstStyle/>
            <a:p>
              <a:r>
                <a:rPr lang="en-GB" dirty="0">
                  <a:solidFill>
                    <a:schemeClr val="tx1"/>
                  </a:solidFill>
                </a:rPr>
                <a:t>Oct</a:t>
              </a:r>
            </a:p>
          </p:txBody>
        </p:sp>
        <p:sp>
          <p:nvSpPr>
            <p:cNvPr id="67" name="Tekstboks 66"/>
            <p:cNvSpPr txBox="1"/>
            <p:nvPr/>
          </p:nvSpPr>
          <p:spPr>
            <a:xfrm>
              <a:off x="1854990" y="5907320"/>
              <a:ext cx="800219" cy="430887"/>
            </a:xfrm>
            <a:prstGeom prst="rect">
              <a:avLst/>
            </a:prstGeom>
            <a:noFill/>
          </p:spPr>
          <p:txBody>
            <a:bodyPr wrap="none" rtlCol="0">
              <a:spAutoFit/>
            </a:bodyPr>
            <a:lstStyle/>
            <a:p>
              <a:r>
                <a:rPr lang="en-GB" dirty="0">
                  <a:solidFill>
                    <a:schemeClr val="tx1"/>
                  </a:solidFill>
                </a:rPr>
                <a:t>Nov</a:t>
              </a:r>
            </a:p>
          </p:txBody>
        </p:sp>
        <p:sp>
          <p:nvSpPr>
            <p:cNvPr id="68" name="Tekstboks 67"/>
            <p:cNvSpPr txBox="1"/>
            <p:nvPr/>
          </p:nvSpPr>
          <p:spPr>
            <a:xfrm>
              <a:off x="2908532" y="5907320"/>
              <a:ext cx="772969" cy="430887"/>
            </a:xfrm>
            <a:prstGeom prst="rect">
              <a:avLst/>
            </a:prstGeom>
            <a:noFill/>
          </p:spPr>
          <p:txBody>
            <a:bodyPr wrap="none" rtlCol="0">
              <a:spAutoFit/>
            </a:bodyPr>
            <a:lstStyle/>
            <a:p>
              <a:r>
                <a:rPr lang="en-GB" dirty="0">
                  <a:solidFill>
                    <a:schemeClr val="tx1"/>
                  </a:solidFill>
                </a:rPr>
                <a:t>Dec</a:t>
              </a:r>
            </a:p>
          </p:txBody>
        </p:sp>
        <p:sp>
          <p:nvSpPr>
            <p:cNvPr id="69" name="Tekstboks 68"/>
            <p:cNvSpPr txBox="1"/>
            <p:nvPr/>
          </p:nvSpPr>
          <p:spPr>
            <a:xfrm>
              <a:off x="3970456" y="5907320"/>
              <a:ext cx="731290" cy="430887"/>
            </a:xfrm>
            <a:prstGeom prst="rect">
              <a:avLst/>
            </a:prstGeom>
            <a:noFill/>
          </p:spPr>
          <p:txBody>
            <a:bodyPr wrap="none" rtlCol="0">
              <a:spAutoFit/>
            </a:bodyPr>
            <a:lstStyle/>
            <a:p>
              <a:r>
                <a:rPr lang="en-GB" dirty="0">
                  <a:solidFill>
                    <a:schemeClr val="tx1"/>
                  </a:solidFill>
                </a:rPr>
                <a:t>Jan</a:t>
              </a:r>
            </a:p>
          </p:txBody>
        </p:sp>
        <p:sp>
          <p:nvSpPr>
            <p:cNvPr id="70" name="Tekstboks 69"/>
            <p:cNvSpPr txBox="1"/>
            <p:nvPr/>
          </p:nvSpPr>
          <p:spPr>
            <a:xfrm>
              <a:off x="5009581" y="5907320"/>
              <a:ext cx="752129" cy="430887"/>
            </a:xfrm>
            <a:prstGeom prst="rect">
              <a:avLst/>
            </a:prstGeom>
            <a:noFill/>
          </p:spPr>
          <p:txBody>
            <a:bodyPr wrap="none" rtlCol="0">
              <a:spAutoFit/>
            </a:bodyPr>
            <a:lstStyle/>
            <a:p>
              <a:r>
                <a:rPr lang="en-GB" dirty="0">
                  <a:solidFill>
                    <a:schemeClr val="tx1"/>
                  </a:solidFill>
                </a:rPr>
                <a:t>Feb</a:t>
              </a:r>
            </a:p>
          </p:txBody>
        </p:sp>
        <p:sp>
          <p:nvSpPr>
            <p:cNvPr id="71" name="Tekstboks 70"/>
            <p:cNvSpPr txBox="1"/>
            <p:nvPr/>
          </p:nvSpPr>
          <p:spPr>
            <a:xfrm>
              <a:off x="6035105" y="5907320"/>
              <a:ext cx="780983" cy="430887"/>
            </a:xfrm>
            <a:prstGeom prst="rect">
              <a:avLst/>
            </a:prstGeom>
            <a:noFill/>
          </p:spPr>
          <p:txBody>
            <a:bodyPr wrap="none" rtlCol="0">
              <a:spAutoFit/>
            </a:bodyPr>
            <a:lstStyle/>
            <a:p>
              <a:r>
                <a:rPr lang="en-GB" dirty="0">
                  <a:solidFill>
                    <a:schemeClr val="tx1"/>
                  </a:solidFill>
                </a:rPr>
                <a:t>Mar</a:t>
              </a:r>
            </a:p>
          </p:txBody>
        </p:sp>
        <p:sp>
          <p:nvSpPr>
            <p:cNvPr id="72" name="Tekstboks 71"/>
            <p:cNvSpPr txBox="1"/>
            <p:nvPr/>
          </p:nvSpPr>
          <p:spPr>
            <a:xfrm>
              <a:off x="7014933" y="5907320"/>
              <a:ext cx="740908" cy="430887"/>
            </a:xfrm>
            <a:prstGeom prst="rect">
              <a:avLst/>
            </a:prstGeom>
            <a:noFill/>
          </p:spPr>
          <p:txBody>
            <a:bodyPr wrap="none" rtlCol="0">
              <a:spAutoFit/>
            </a:bodyPr>
            <a:lstStyle/>
            <a:p>
              <a:r>
                <a:rPr lang="en-GB" dirty="0">
                  <a:solidFill>
                    <a:schemeClr val="tx1"/>
                  </a:solidFill>
                </a:rPr>
                <a:t>Apr</a:t>
              </a:r>
            </a:p>
          </p:txBody>
        </p:sp>
        <p:sp>
          <p:nvSpPr>
            <p:cNvPr id="73" name="Tekstboks 72"/>
            <p:cNvSpPr txBox="1"/>
            <p:nvPr/>
          </p:nvSpPr>
          <p:spPr>
            <a:xfrm>
              <a:off x="7898837" y="5907320"/>
              <a:ext cx="825867" cy="430887"/>
            </a:xfrm>
            <a:prstGeom prst="rect">
              <a:avLst/>
            </a:prstGeom>
            <a:noFill/>
          </p:spPr>
          <p:txBody>
            <a:bodyPr wrap="none" rtlCol="0">
              <a:spAutoFit/>
            </a:bodyPr>
            <a:lstStyle/>
            <a:p>
              <a:r>
                <a:rPr lang="en-GB" dirty="0">
                  <a:solidFill>
                    <a:schemeClr val="tx1"/>
                  </a:solidFill>
                </a:rPr>
                <a:t>May</a:t>
              </a:r>
            </a:p>
          </p:txBody>
        </p:sp>
        <p:sp>
          <p:nvSpPr>
            <p:cNvPr id="74" name="Tekstboks 73"/>
            <p:cNvSpPr txBox="1"/>
            <p:nvPr/>
          </p:nvSpPr>
          <p:spPr>
            <a:xfrm>
              <a:off x="8950780" y="5907320"/>
              <a:ext cx="742511" cy="430887"/>
            </a:xfrm>
            <a:prstGeom prst="rect">
              <a:avLst/>
            </a:prstGeom>
            <a:noFill/>
          </p:spPr>
          <p:txBody>
            <a:bodyPr wrap="none" rtlCol="0">
              <a:spAutoFit/>
            </a:bodyPr>
            <a:lstStyle/>
            <a:p>
              <a:r>
                <a:rPr lang="en-GB" dirty="0">
                  <a:solidFill>
                    <a:schemeClr val="tx1"/>
                  </a:solidFill>
                </a:rPr>
                <a:t>Jun</a:t>
              </a:r>
            </a:p>
          </p:txBody>
        </p:sp>
        <p:sp>
          <p:nvSpPr>
            <p:cNvPr id="75" name="Line 164"/>
            <p:cNvSpPr>
              <a:spLocks noChangeShapeType="1"/>
            </p:cNvSpPr>
            <p:nvPr/>
          </p:nvSpPr>
          <p:spPr bwMode="auto">
            <a:xfrm>
              <a:off x="4881092" y="5933632"/>
              <a:ext cx="0" cy="127000"/>
            </a:xfrm>
            <a:prstGeom prst="line">
              <a:avLst/>
            </a:prstGeom>
            <a:noFill/>
            <a:ln w="57150">
              <a:solidFill>
                <a:schemeClr val="tx1"/>
              </a:solidFill>
              <a:round/>
              <a:headEnd/>
              <a:tailEnd/>
            </a:ln>
          </p:spPr>
          <p:txBody>
            <a:bodyPr wrap="none"/>
            <a:lstStyle/>
            <a:p>
              <a:endParaRPr lang="en-GB" dirty="0"/>
            </a:p>
          </p:txBody>
        </p:sp>
      </p:grpSp>
      <p:sp>
        <p:nvSpPr>
          <p:cNvPr id="76" name="Text Box 180"/>
          <p:cNvSpPr txBox="1">
            <a:spLocks noChangeArrowheads="1"/>
          </p:cNvSpPr>
          <p:nvPr/>
        </p:nvSpPr>
        <p:spPr bwMode="auto">
          <a:xfrm>
            <a:off x="5967293" y="1418325"/>
            <a:ext cx="3716081" cy="707886"/>
          </a:xfrm>
          <a:prstGeom prst="rect">
            <a:avLst/>
          </a:prstGeom>
          <a:solidFill>
            <a:srgbClr val="FFFFFF"/>
          </a:solidFill>
          <a:ln w="9525" algn="ctr">
            <a:noFill/>
            <a:miter lim="800000"/>
            <a:headEnd/>
            <a:tailEnd/>
          </a:ln>
        </p:spPr>
        <p:txBody>
          <a:bodyPr wrap="none">
            <a:spAutoFit/>
          </a:bodyPr>
          <a:lstStyle/>
          <a:p>
            <a:pPr algn="ctr" eaLnBrk="0" hangingPunct="0"/>
            <a:r>
              <a:rPr lang="en-GB" sz="2000" i="1" dirty="0">
                <a:solidFill>
                  <a:srgbClr val="CC0066"/>
                </a:solidFill>
              </a:rPr>
              <a:t>Closing Price per day for</a:t>
            </a:r>
          </a:p>
          <a:p>
            <a:pPr algn="ctr" eaLnBrk="0" hangingPunct="0"/>
            <a:r>
              <a:rPr lang="en-GB" sz="2000" i="1" dirty="0">
                <a:solidFill>
                  <a:srgbClr val="CC0066"/>
                </a:solidFill>
              </a:rPr>
              <a:t>ENOQ3-12</a:t>
            </a:r>
          </a:p>
        </p:txBody>
      </p:sp>
      <p:grpSp>
        <p:nvGrpSpPr>
          <p:cNvPr id="77" name="Gruppe 76"/>
          <p:cNvGrpSpPr/>
          <p:nvPr/>
        </p:nvGrpSpPr>
        <p:grpSpPr>
          <a:xfrm>
            <a:off x="6606456" y="5469260"/>
            <a:ext cx="3097614" cy="478968"/>
            <a:chOff x="6683560" y="7278292"/>
            <a:chExt cx="3097614" cy="478968"/>
          </a:xfrm>
        </p:grpSpPr>
        <p:sp>
          <p:nvSpPr>
            <p:cNvPr id="78" name="Line 178"/>
            <p:cNvSpPr>
              <a:spLocks noChangeShapeType="1"/>
            </p:cNvSpPr>
            <p:nvPr/>
          </p:nvSpPr>
          <p:spPr bwMode="auto">
            <a:xfrm flipV="1">
              <a:off x="6956534" y="7754536"/>
              <a:ext cx="2824640" cy="2724"/>
            </a:xfrm>
            <a:prstGeom prst="line">
              <a:avLst/>
            </a:prstGeom>
            <a:noFill/>
            <a:ln w="76200">
              <a:solidFill>
                <a:srgbClr val="CC0066"/>
              </a:solidFill>
              <a:round/>
              <a:headEnd/>
              <a:tailEnd/>
            </a:ln>
          </p:spPr>
          <p:txBody>
            <a:bodyPr wrap="none"/>
            <a:lstStyle/>
            <a:p>
              <a:endParaRPr lang="en-GB" dirty="0"/>
            </a:p>
          </p:txBody>
        </p:sp>
        <p:sp>
          <p:nvSpPr>
            <p:cNvPr id="79" name="Text Box 179"/>
            <p:cNvSpPr txBox="1">
              <a:spLocks noChangeArrowheads="1"/>
            </p:cNvSpPr>
            <p:nvPr/>
          </p:nvSpPr>
          <p:spPr bwMode="auto">
            <a:xfrm>
              <a:off x="6683560" y="7278292"/>
              <a:ext cx="3089307" cy="400110"/>
            </a:xfrm>
            <a:prstGeom prst="rect">
              <a:avLst/>
            </a:prstGeom>
            <a:noFill/>
            <a:ln w="9525" algn="ctr">
              <a:noFill/>
              <a:miter lim="800000"/>
              <a:headEnd/>
              <a:tailEnd/>
            </a:ln>
          </p:spPr>
          <p:txBody>
            <a:bodyPr wrap="none">
              <a:spAutoFit/>
            </a:bodyPr>
            <a:lstStyle/>
            <a:p>
              <a:pPr algn="ctr" eaLnBrk="0" hangingPunct="0"/>
              <a:r>
                <a:rPr lang="en-GB" sz="2000" i="1" dirty="0">
                  <a:solidFill>
                    <a:srgbClr val="CC0066"/>
                  </a:solidFill>
                </a:rPr>
                <a:t>Last trading quarter</a:t>
              </a:r>
            </a:p>
          </p:txBody>
        </p:sp>
      </p:grpSp>
      <p:sp>
        <p:nvSpPr>
          <p:cNvPr id="80" name="Text Box 92"/>
          <p:cNvSpPr txBox="1">
            <a:spLocks noChangeArrowheads="1"/>
          </p:cNvSpPr>
          <p:nvPr/>
        </p:nvSpPr>
        <p:spPr bwMode="auto">
          <a:xfrm>
            <a:off x="2180649" y="3851701"/>
            <a:ext cx="5763116" cy="707886"/>
          </a:xfrm>
          <a:prstGeom prst="rect">
            <a:avLst/>
          </a:prstGeom>
          <a:solidFill>
            <a:srgbClr val="FFFFFF"/>
          </a:solidFill>
          <a:ln w="9525" algn="ctr">
            <a:noFill/>
            <a:miter lim="800000"/>
            <a:headEnd/>
            <a:tailEnd/>
          </a:ln>
          <a:effectLst/>
        </p:spPr>
        <p:txBody>
          <a:bodyPr wrap="none">
            <a:spAutoFit/>
          </a:bodyPr>
          <a:lstStyle/>
          <a:p>
            <a:pPr algn="ctr"/>
            <a:r>
              <a:rPr lang="en-GB" sz="2000" dirty="0">
                <a:solidFill>
                  <a:srgbClr val="33CC33"/>
                </a:solidFill>
              </a:rPr>
              <a:t>The average System Price for Q3-2012</a:t>
            </a:r>
          </a:p>
          <a:p>
            <a:pPr algn="ctr"/>
            <a:r>
              <a:rPr lang="en-GB" sz="2000" dirty="0">
                <a:solidFill>
                  <a:srgbClr val="33CC33"/>
                </a:solidFill>
              </a:rPr>
              <a:t>turned out to be 20.84 EUR/MWh</a:t>
            </a:r>
          </a:p>
        </p:txBody>
      </p:sp>
      <p:sp>
        <p:nvSpPr>
          <p:cNvPr id="81" name="Text Box 95"/>
          <p:cNvSpPr txBox="1">
            <a:spLocks noChangeArrowheads="1"/>
          </p:cNvSpPr>
          <p:nvPr/>
        </p:nvSpPr>
        <p:spPr bwMode="auto">
          <a:xfrm>
            <a:off x="703371" y="4634958"/>
            <a:ext cx="8902444" cy="756874"/>
          </a:xfrm>
          <a:prstGeom prst="rect">
            <a:avLst/>
          </a:prstGeom>
          <a:solidFill>
            <a:srgbClr val="FFFFFF"/>
          </a:solidFill>
          <a:ln w="9525" algn="ctr">
            <a:noFill/>
            <a:miter lim="800000"/>
            <a:headEnd/>
            <a:tailEnd/>
          </a:ln>
          <a:effectLst/>
        </p:spPr>
        <p:txBody>
          <a:bodyPr wrap="square">
            <a:spAutoFit/>
          </a:bodyPr>
          <a:lstStyle/>
          <a:p>
            <a:pPr>
              <a:lnSpc>
                <a:spcPct val="120000"/>
              </a:lnSpc>
            </a:pPr>
            <a:r>
              <a:rPr lang="en-GB" sz="1900" i="1" dirty="0">
                <a:solidFill>
                  <a:srgbClr val="CC0066"/>
                </a:solidFill>
              </a:rPr>
              <a:t>Hedging Price  =</a:t>
            </a:r>
          </a:p>
          <a:p>
            <a:pPr>
              <a:lnSpc>
                <a:spcPct val="120000"/>
              </a:lnSpc>
            </a:pPr>
            <a:r>
              <a:rPr lang="en-GB" sz="1900" i="1" dirty="0">
                <a:solidFill>
                  <a:srgbClr val="CC0066"/>
                </a:solidFill>
              </a:rPr>
              <a:t>last trading quarter’s average closing price  =  29.33 EUR/MWh</a:t>
            </a:r>
          </a:p>
        </p:txBody>
      </p:sp>
      <p:sp>
        <p:nvSpPr>
          <p:cNvPr id="37088" name="Freeform 224"/>
          <p:cNvSpPr>
            <a:spLocks/>
          </p:cNvSpPr>
          <p:nvPr/>
        </p:nvSpPr>
        <p:spPr bwMode="auto">
          <a:xfrm>
            <a:off x="641483" y="3775075"/>
            <a:ext cx="9049544" cy="0"/>
          </a:xfrm>
          <a:custGeom>
            <a:avLst/>
            <a:gdLst/>
            <a:ahLst/>
            <a:cxnLst>
              <a:cxn ang="0">
                <a:pos x="5" y="0"/>
              </a:cxn>
              <a:cxn ang="0">
                <a:pos x="12" y="0"/>
              </a:cxn>
              <a:cxn ang="0">
                <a:pos x="18" y="0"/>
              </a:cxn>
              <a:cxn ang="0">
                <a:pos x="25" y="0"/>
              </a:cxn>
              <a:cxn ang="0">
                <a:pos x="32" y="0"/>
              </a:cxn>
              <a:cxn ang="0">
                <a:pos x="39" y="0"/>
              </a:cxn>
              <a:cxn ang="0">
                <a:pos x="46" y="0"/>
              </a:cxn>
              <a:cxn ang="0">
                <a:pos x="53" y="0"/>
              </a:cxn>
              <a:cxn ang="0">
                <a:pos x="60" y="0"/>
              </a:cxn>
              <a:cxn ang="0">
                <a:pos x="66" y="0"/>
              </a:cxn>
              <a:cxn ang="0">
                <a:pos x="73" y="0"/>
              </a:cxn>
              <a:cxn ang="0">
                <a:pos x="80" y="0"/>
              </a:cxn>
              <a:cxn ang="0">
                <a:pos x="87" y="0"/>
              </a:cxn>
              <a:cxn ang="0">
                <a:pos x="94" y="0"/>
              </a:cxn>
              <a:cxn ang="0">
                <a:pos x="101" y="0"/>
              </a:cxn>
              <a:cxn ang="0">
                <a:pos x="108" y="0"/>
              </a:cxn>
              <a:cxn ang="0">
                <a:pos x="115" y="0"/>
              </a:cxn>
              <a:cxn ang="0">
                <a:pos x="121" y="0"/>
              </a:cxn>
              <a:cxn ang="0">
                <a:pos x="128" y="0"/>
              </a:cxn>
              <a:cxn ang="0">
                <a:pos x="135" y="0"/>
              </a:cxn>
              <a:cxn ang="0">
                <a:pos x="142" y="0"/>
              </a:cxn>
              <a:cxn ang="0">
                <a:pos x="149" y="0"/>
              </a:cxn>
              <a:cxn ang="0">
                <a:pos x="156" y="0"/>
              </a:cxn>
              <a:cxn ang="0">
                <a:pos x="163" y="0"/>
              </a:cxn>
              <a:cxn ang="0">
                <a:pos x="169" y="0"/>
              </a:cxn>
              <a:cxn ang="0">
                <a:pos x="176" y="0"/>
              </a:cxn>
              <a:cxn ang="0">
                <a:pos x="183" y="0"/>
              </a:cxn>
              <a:cxn ang="0">
                <a:pos x="190" y="0"/>
              </a:cxn>
              <a:cxn ang="0">
                <a:pos x="197" y="0"/>
              </a:cxn>
              <a:cxn ang="0">
                <a:pos x="204" y="0"/>
              </a:cxn>
              <a:cxn ang="0">
                <a:pos x="211" y="0"/>
              </a:cxn>
              <a:cxn ang="0">
                <a:pos x="217" y="0"/>
              </a:cxn>
              <a:cxn ang="0">
                <a:pos x="224" y="0"/>
              </a:cxn>
              <a:cxn ang="0">
                <a:pos x="231" y="0"/>
              </a:cxn>
              <a:cxn ang="0">
                <a:pos x="238" y="0"/>
              </a:cxn>
              <a:cxn ang="0">
                <a:pos x="245" y="0"/>
              </a:cxn>
              <a:cxn ang="0">
                <a:pos x="252" y="0"/>
              </a:cxn>
              <a:cxn ang="0">
                <a:pos x="259" y="0"/>
              </a:cxn>
              <a:cxn ang="0">
                <a:pos x="265" y="0"/>
              </a:cxn>
              <a:cxn ang="0">
                <a:pos x="272" y="0"/>
              </a:cxn>
              <a:cxn ang="0">
                <a:pos x="279" y="0"/>
              </a:cxn>
              <a:cxn ang="0">
                <a:pos x="286" y="0"/>
              </a:cxn>
              <a:cxn ang="0">
                <a:pos x="293" y="0"/>
              </a:cxn>
              <a:cxn ang="0">
                <a:pos x="300" y="0"/>
              </a:cxn>
              <a:cxn ang="0">
                <a:pos x="307" y="0"/>
              </a:cxn>
              <a:cxn ang="0">
                <a:pos x="313" y="0"/>
              </a:cxn>
              <a:cxn ang="0">
                <a:pos x="320" y="0"/>
              </a:cxn>
              <a:cxn ang="0">
                <a:pos x="327" y="0"/>
              </a:cxn>
              <a:cxn ang="0">
                <a:pos x="334" y="0"/>
              </a:cxn>
              <a:cxn ang="0">
                <a:pos x="341" y="0"/>
              </a:cxn>
              <a:cxn ang="0">
                <a:pos x="348" y="0"/>
              </a:cxn>
              <a:cxn ang="0">
                <a:pos x="355" y="0"/>
              </a:cxn>
              <a:cxn ang="0">
                <a:pos x="362" y="0"/>
              </a:cxn>
              <a:cxn ang="0">
                <a:pos x="368" y="0"/>
              </a:cxn>
              <a:cxn ang="0">
                <a:pos x="375" y="0"/>
              </a:cxn>
              <a:cxn ang="0">
                <a:pos x="382" y="0"/>
              </a:cxn>
              <a:cxn ang="0">
                <a:pos x="389" y="0"/>
              </a:cxn>
              <a:cxn ang="0">
                <a:pos x="396" y="0"/>
              </a:cxn>
              <a:cxn ang="0">
                <a:pos x="403" y="0"/>
              </a:cxn>
              <a:cxn ang="0">
                <a:pos x="410" y="0"/>
              </a:cxn>
              <a:cxn ang="0">
                <a:pos x="416" y="0"/>
              </a:cxn>
              <a:cxn ang="0">
                <a:pos x="423" y="0"/>
              </a:cxn>
            </a:cxnLst>
            <a:rect l="0" t="0" r="r" b="b"/>
            <a:pathLst>
              <a:path w="428">
                <a:moveTo>
                  <a:pt x="0" y="0"/>
                </a:moveTo>
                <a:lnTo>
                  <a:pt x="2" y="0"/>
                </a:lnTo>
                <a:lnTo>
                  <a:pt x="5" y="0"/>
                </a:lnTo>
                <a:lnTo>
                  <a:pt x="7" y="0"/>
                </a:lnTo>
                <a:lnTo>
                  <a:pt x="9" y="0"/>
                </a:lnTo>
                <a:lnTo>
                  <a:pt x="12" y="0"/>
                </a:lnTo>
                <a:lnTo>
                  <a:pt x="14" y="0"/>
                </a:lnTo>
                <a:lnTo>
                  <a:pt x="16" y="0"/>
                </a:lnTo>
                <a:lnTo>
                  <a:pt x="18" y="0"/>
                </a:lnTo>
                <a:lnTo>
                  <a:pt x="21" y="0"/>
                </a:lnTo>
                <a:lnTo>
                  <a:pt x="23" y="0"/>
                </a:lnTo>
                <a:lnTo>
                  <a:pt x="25" y="0"/>
                </a:lnTo>
                <a:lnTo>
                  <a:pt x="28" y="0"/>
                </a:lnTo>
                <a:lnTo>
                  <a:pt x="30" y="0"/>
                </a:lnTo>
                <a:lnTo>
                  <a:pt x="32" y="0"/>
                </a:lnTo>
                <a:lnTo>
                  <a:pt x="34" y="0"/>
                </a:lnTo>
                <a:lnTo>
                  <a:pt x="37" y="0"/>
                </a:lnTo>
                <a:lnTo>
                  <a:pt x="39" y="0"/>
                </a:lnTo>
                <a:lnTo>
                  <a:pt x="41" y="0"/>
                </a:lnTo>
                <a:lnTo>
                  <a:pt x="44" y="0"/>
                </a:lnTo>
                <a:lnTo>
                  <a:pt x="46" y="0"/>
                </a:lnTo>
                <a:lnTo>
                  <a:pt x="48" y="0"/>
                </a:lnTo>
                <a:lnTo>
                  <a:pt x="50" y="0"/>
                </a:lnTo>
                <a:lnTo>
                  <a:pt x="53" y="0"/>
                </a:lnTo>
                <a:lnTo>
                  <a:pt x="55" y="0"/>
                </a:lnTo>
                <a:lnTo>
                  <a:pt x="57" y="0"/>
                </a:lnTo>
                <a:lnTo>
                  <a:pt x="60" y="0"/>
                </a:lnTo>
                <a:lnTo>
                  <a:pt x="62" y="0"/>
                </a:lnTo>
                <a:lnTo>
                  <a:pt x="64" y="0"/>
                </a:lnTo>
                <a:lnTo>
                  <a:pt x="66" y="0"/>
                </a:lnTo>
                <a:lnTo>
                  <a:pt x="69" y="0"/>
                </a:lnTo>
                <a:lnTo>
                  <a:pt x="71" y="0"/>
                </a:lnTo>
                <a:lnTo>
                  <a:pt x="73" y="0"/>
                </a:lnTo>
                <a:lnTo>
                  <a:pt x="76" y="0"/>
                </a:lnTo>
                <a:lnTo>
                  <a:pt x="78" y="0"/>
                </a:lnTo>
                <a:lnTo>
                  <a:pt x="80" y="0"/>
                </a:lnTo>
                <a:lnTo>
                  <a:pt x="82" y="0"/>
                </a:lnTo>
                <a:lnTo>
                  <a:pt x="85" y="0"/>
                </a:lnTo>
                <a:lnTo>
                  <a:pt x="87" y="0"/>
                </a:lnTo>
                <a:lnTo>
                  <a:pt x="89" y="0"/>
                </a:lnTo>
                <a:lnTo>
                  <a:pt x="92" y="0"/>
                </a:lnTo>
                <a:lnTo>
                  <a:pt x="94" y="0"/>
                </a:lnTo>
                <a:lnTo>
                  <a:pt x="96" y="0"/>
                </a:lnTo>
                <a:lnTo>
                  <a:pt x="98" y="0"/>
                </a:lnTo>
                <a:lnTo>
                  <a:pt x="101" y="0"/>
                </a:lnTo>
                <a:lnTo>
                  <a:pt x="103" y="0"/>
                </a:lnTo>
                <a:lnTo>
                  <a:pt x="105" y="0"/>
                </a:lnTo>
                <a:lnTo>
                  <a:pt x="108" y="0"/>
                </a:lnTo>
                <a:lnTo>
                  <a:pt x="110" y="0"/>
                </a:lnTo>
                <a:lnTo>
                  <a:pt x="112" y="0"/>
                </a:lnTo>
                <a:lnTo>
                  <a:pt x="115" y="0"/>
                </a:lnTo>
                <a:lnTo>
                  <a:pt x="117" y="0"/>
                </a:lnTo>
                <a:lnTo>
                  <a:pt x="119" y="0"/>
                </a:lnTo>
                <a:lnTo>
                  <a:pt x="121" y="0"/>
                </a:lnTo>
                <a:lnTo>
                  <a:pt x="124" y="0"/>
                </a:lnTo>
                <a:lnTo>
                  <a:pt x="126" y="0"/>
                </a:lnTo>
                <a:lnTo>
                  <a:pt x="128" y="0"/>
                </a:lnTo>
                <a:lnTo>
                  <a:pt x="131" y="0"/>
                </a:lnTo>
                <a:lnTo>
                  <a:pt x="133" y="0"/>
                </a:lnTo>
                <a:lnTo>
                  <a:pt x="135" y="0"/>
                </a:lnTo>
                <a:lnTo>
                  <a:pt x="137" y="0"/>
                </a:lnTo>
                <a:lnTo>
                  <a:pt x="140" y="0"/>
                </a:lnTo>
                <a:lnTo>
                  <a:pt x="142" y="0"/>
                </a:lnTo>
                <a:lnTo>
                  <a:pt x="144" y="0"/>
                </a:lnTo>
                <a:lnTo>
                  <a:pt x="147" y="0"/>
                </a:lnTo>
                <a:lnTo>
                  <a:pt x="149" y="0"/>
                </a:lnTo>
                <a:lnTo>
                  <a:pt x="151" y="0"/>
                </a:lnTo>
                <a:lnTo>
                  <a:pt x="153" y="0"/>
                </a:lnTo>
                <a:lnTo>
                  <a:pt x="156" y="0"/>
                </a:lnTo>
                <a:lnTo>
                  <a:pt x="158" y="0"/>
                </a:lnTo>
                <a:lnTo>
                  <a:pt x="160" y="0"/>
                </a:lnTo>
                <a:lnTo>
                  <a:pt x="163" y="0"/>
                </a:lnTo>
                <a:lnTo>
                  <a:pt x="165" y="0"/>
                </a:lnTo>
                <a:lnTo>
                  <a:pt x="167" y="0"/>
                </a:lnTo>
                <a:lnTo>
                  <a:pt x="169" y="0"/>
                </a:lnTo>
                <a:lnTo>
                  <a:pt x="172" y="0"/>
                </a:lnTo>
                <a:lnTo>
                  <a:pt x="174" y="0"/>
                </a:lnTo>
                <a:lnTo>
                  <a:pt x="176" y="0"/>
                </a:lnTo>
                <a:lnTo>
                  <a:pt x="179" y="0"/>
                </a:lnTo>
                <a:lnTo>
                  <a:pt x="181" y="0"/>
                </a:lnTo>
                <a:lnTo>
                  <a:pt x="183" y="0"/>
                </a:lnTo>
                <a:lnTo>
                  <a:pt x="185" y="0"/>
                </a:lnTo>
                <a:lnTo>
                  <a:pt x="188" y="0"/>
                </a:lnTo>
                <a:lnTo>
                  <a:pt x="190" y="0"/>
                </a:lnTo>
                <a:lnTo>
                  <a:pt x="192" y="0"/>
                </a:lnTo>
                <a:lnTo>
                  <a:pt x="195" y="0"/>
                </a:lnTo>
                <a:lnTo>
                  <a:pt x="197" y="0"/>
                </a:lnTo>
                <a:lnTo>
                  <a:pt x="199" y="0"/>
                </a:lnTo>
                <a:lnTo>
                  <a:pt x="201" y="0"/>
                </a:lnTo>
                <a:lnTo>
                  <a:pt x="204" y="0"/>
                </a:lnTo>
                <a:lnTo>
                  <a:pt x="206" y="0"/>
                </a:lnTo>
                <a:lnTo>
                  <a:pt x="208" y="0"/>
                </a:lnTo>
                <a:lnTo>
                  <a:pt x="211" y="0"/>
                </a:lnTo>
                <a:lnTo>
                  <a:pt x="213" y="0"/>
                </a:lnTo>
                <a:lnTo>
                  <a:pt x="215" y="0"/>
                </a:lnTo>
                <a:lnTo>
                  <a:pt x="217" y="0"/>
                </a:lnTo>
                <a:lnTo>
                  <a:pt x="220" y="0"/>
                </a:lnTo>
                <a:lnTo>
                  <a:pt x="222" y="0"/>
                </a:lnTo>
                <a:lnTo>
                  <a:pt x="224" y="0"/>
                </a:lnTo>
                <a:lnTo>
                  <a:pt x="227" y="0"/>
                </a:lnTo>
                <a:lnTo>
                  <a:pt x="229" y="0"/>
                </a:lnTo>
                <a:lnTo>
                  <a:pt x="231" y="0"/>
                </a:lnTo>
                <a:lnTo>
                  <a:pt x="233" y="0"/>
                </a:lnTo>
                <a:lnTo>
                  <a:pt x="236" y="0"/>
                </a:lnTo>
                <a:lnTo>
                  <a:pt x="238" y="0"/>
                </a:lnTo>
                <a:lnTo>
                  <a:pt x="240" y="0"/>
                </a:lnTo>
                <a:lnTo>
                  <a:pt x="243" y="0"/>
                </a:lnTo>
                <a:lnTo>
                  <a:pt x="245" y="0"/>
                </a:lnTo>
                <a:lnTo>
                  <a:pt x="247" y="0"/>
                </a:lnTo>
                <a:lnTo>
                  <a:pt x="249" y="0"/>
                </a:lnTo>
                <a:lnTo>
                  <a:pt x="252" y="0"/>
                </a:lnTo>
                <a:lnTo>
                  <a:pt x="254" y="0"/>
                </a:lnTo>
                <a:lnTo>
                  <a:pt x="256" y="0"/>
                </a:lnTo>
                <a:lnTo>
                  <a:pt x="259" y="0"/>
                </a:lnTo>
                <a:lnTo>
                  <a:pt x="261" y="0"/>
                </a:lnTo>
                <a:lnTo>
                  <a:pt x="263" y="0"/>
                </a:lnTo>
                <a:lnTo>
                  <a:pt x="265" y="0"/>
                </a:lnTo>
                <a:lnTo>
                  <a:pt x="268" y="0"/>
                </a:lnTo>
                <a:lnTo>
                  <a:pt x="270" y="0"/>
                </a:lnTo>
                <a:lnTo>
                  <a:pt x="272" y="0"/>
                </a:lnTo>
                <a:lnTo>
                  <a:pt x="275" y="0"/>
                </a:lnTo>
                <a:lnTo>
                  <a:pt x="277" y="0"/>
                </a:lnTo>
                <a:lnTo>
                  <a:pt x="279" y="0"/>
                </a:lnTo>
                <a:lnTo>
                  <a:pt x="281" y="0"/>
                </a:lnTo>
                <a:lnTo>
                  <a:pt x="284" y="0"/>
                </a:lnTo>
                <a:lnTo>
                  <a:pt x="286" y="0"/>
                </a:lnTo>
                <a:lnTo>
                  <a:pt x="288" y="0"/>
                </a:lnTo>
                <a:lnTo>
                  <a:pt x="291" y="0"/>
                </a:lnTo>
                <a:lnTo>
                  <a:pt x="293" y="0"/>
                </a:lnTo>
                <a:lnTo>
                  <a:pt x="295" y="0"/>
                </a:lnTo>
                <a:lnTo>
                  <a:pt x="297" y="0"/>
                </a:lnTo>
                <a:lnTo>
                  <a:pt x="300" y="0"/>
                </a:lnTo>
                <a:lnTo>
                  <a:pt x="302" y="0"/>
                </a:lnTo>
                <a:lnTo>
                  <a:pt x="304" y="0"/>
                </a:lnTo>
                <a:lnTo>
                  <a:pt x="307" y="0"/>
                </a:lnTo>
                <a:lnTo>
                  <a:pt x="309" y="0"/>
                </a:lnTo>
                <a:lnTo>
                  <a:pt x="311" y="0"/>
                </a:lnTo>
                <a:lnTo>
                  <a:pt x="313" y="0"/>
                </a:lnTo>
                <a:lnTo>
                  <a:pt x="316" y="0"/>
                </a:lnTo>
                <a:lnTo>
                  <a:pt x="318" y="0"/>
                </a:lnTo>
                <a:lnTo>
                  <a:pt x="320" y="0"/>
                </a:lnTo>
                <a:lnTo>
                  <a:pt x="323" y="0"/>
                </a:lnTo>
                <a:lnTo>
                  <a:pt x="325" y="0"/>
                </a:lnTo>
                <a:lnTo>
                  <a:pt x="327" y="0"/>
                </a:lnTo>
                <a:lnTo>
                  <a:pt x="330" y="0"/>
                </a:lnTo>
                <a:lnTo>
                  <a:pt x="332" y="0"/>
                </a:lnTo>
                <a:lnTo>
                  <a:pt x="334" y="0"/>
                </a:lnTo>
                <a:lnTo>
                  <a:pt x="336" y="0"/>
                </a:lnTo>
                <a:lnTo>
                  <a:pt x="339" y="0"/>
                </a:lnTo>
                <a:lnTo>
                  <a:pt x="341" y="0"/>
                </a:lnTo>
                <a:lnTo>
                  <a:pt x="343" y="0"/>
                </a:lnTo>
                <a:lnTo>
                  <a:pt x="346" y="0"/>
                </a:lnTo>
                <a:lnTo>
                  <a:pt x="348" y="0"/>
                </a:lnTo>
                <a:lnTo>
                  <a:pt x="350" y="0"/>
                </a:lnTo>
                <a:lnTo>
                  <a:pt x="352" y="0"/>
                </a:lnTo>
                <a:lnTo>
                  <a:pt x="355" y="0"/>
                </a:lnTo>
                <a:lnTo>
                  <a:pt x="357" y="0"/>
                </a:lnTo>
                <a:lnTo>
                  <a:pt x="359" y="0"/>
                </a:lnTo>
                <a:lnTo>
                  <a:pt x="362" y="0"/>
                </a:lnTo>
                <a:lnTo>
                  <a:pt x="364" y="0"/>
                </a:lnTo>
                <a:lnTo>
                  <a:pt x="366" y="0"/>
                </a:lnTo>
                <a:lnTo>
                  <a:pt x="368" y="0"/>
                </a:lnTo>
                <a:lnTo>
                  <a:pt x="371" y="0"/>
                </a:lnTo>
                <a:lnTo>
                  <a:pt x="373" y="0"/>
                </a:lnTo>
                <a:lnTo>
                  <a:pt x="375" y="0"/>
                </a:lnTo>
                <a:lnTo>
                  <a:pt x="378" y="0"/>
                </a:lnTo>
                <a:lnTo>
                  <a:pt x="380" y="0"/>
                </a:lnTo>
                <a:lnTo>
                  <a:pt x="382" y="0"/>
                </a:lnTo>
                <a:lnTo>
                  <a:pt x="384" y="0"/>
                </a:lnTo>
                <a:lnTo>
                  <a:pt x="387" y="0"/>
                </a:lnTo>
                <a:lnTo>
                  <a:pt x="389" y="0"/>
                </a:lnTo>
                <a:lnTo>
                  <a:pt x="391" y="0"/>
                </a:lnTo>
                <a:lnTo>
                  <a:pt x="394" y="0"/>
                </a:lnTo>
                <a:lnTo>
                  <a:pt x="396" y="0"/>
                </a:lnTo>
                <a:lnTo>
                  <a:pt x="398" y="0"/>
                </a:lnTo>
                <a:lnTo>
                  <a:pt x="400" y="0"/>
                </a:lnTo>
                <a:lnTo>
                  <a:pt x="403" y="0"/>
                </a:lnTo>
                <a:lnTo>
                  <a:pt x="405" y="0"/>
                </a:lnTo>
                <a:lnTo>
                  <a:pt x="407" y="0"/>
                </a:lnTo>
                <a:lnTo>
                  <a:pt x="410" y="0"/>
                </a:lnTo>
                <a:lnTo>
                  <a:pt x="412" y="0"/>
                </a:lnTo>
                <a:lnTo>
                  <a:pt x="414" y="0"/>
                </a:lnTo>
                <a:lnTo>
                  <a:pt x="416" y="0"/>
                </a:lnTo>
                <a:lnTo>
                  <a:pt x="419" y="0"/>
                </a:lnTo>
                <a:lnTo>
                  <a:pt x="421" y="0"/>
                </a:lnTo>
                <a:lnTo>
                  <a:pt x="423" y="0"/>
                </a:lnTo>
                <a:lnTo>
                  <a:pt x="426" y="0"/>
                </a:lnTo>
                <a:lnTo>
                  <a:pt x="428" y="0"/>
                </a:lnTo>
              </a:path>
            </a:pathLst>
          </a:custGeom>
          <a:noFill/>
          <a:ln w="57150">
            <a:solidFill>
              <a:srgbClr val="33CC33"/>
            </a:solidFill>
            <a:prstDash val="solid"/>
            <a:round/>
            <a:headEnd/>
            <a:tailEnd/>
          </a:ln>
        </p:spPr>
        <p:txBody>
          <a:bodyPr/>
          <a:lstStyle/>
          <a:p>
            <a:endParaRPr lang="en-GB" dirty="0"/>
          </a:p>
        </p:txBody>
      </p:sp>
      <p:sp>
        <p:nvSpPr>
          <p:cNvPr id="4" name="Pladsholder til dato 3">
            <a:extLst>
              <a:ext uri="{FF2B5EF4-FFF2-40B4-BE49-F238E27FC236}">
                <a16:creationId xmlns:a16="http://schemas.microsoft.com/office/drawing/2014/main" id="{327AB512-62A1-4AB5-8726-4716A6A5E159}"/>
              </a:ext>
            </a:extLst>
          </p:cNvPr>
          <p:cNvSpPr>
            <a:spLocks noGrp="1"/>
          </p:cNvSpPr>
          <p:nvPr>
            <p:ph type="dt" sz="half" idx="10"/>
          </p:nvPr>
        </p:nvSpPr>
        <p:spPr/>
        <p:txBody>
          <a:bodyPr/>
          <a:lstStyle/>
          <a:p>
            <a:pPr>
              <a:defRPr/>
            </a:pPr>
            <a:r>
              <a:rPr lang="en-US" noProof="0"/>
              <a:t>17 Feb. 2024</a:t>
            </a:r>
            <a:endParaRPr lang="en-GB" noProof="0" dirty="0"/>
          </a:p>
        </p:txBody>
      </p:sp>
      <p:sp>
        <p:nvSpPr>
          <p:cNvPr id="83" name="Rektangel 82">
            <a:extLst>
              <a:ext uri="{FF2B5EF4-FFF2-40B4-BE49-F238E27FC236}">
                <a16:creationId xmlns:a16="http://schemas.microsoft.com/office/drawing/2014/main" id="{43D73E35-C398-4702-8CAE-1D876641646A}"/>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82" name="Tekstfelt 81">
            <a:extLst>
              <a:ext uri="{FF2B5EF4-FFF2-40B4-BE49-F238E27FC236}">
                <a16:creationId xmlns:a16="http://schemas.microsoft.com/office/drawing/2014/main" id="{BBD9265C-15D9-4CA6-9A49-34BD9A017CE5}"/>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085"/>
                                        </p:tgtEl>
                                        <p:attrNameLst>
                                          <p:attrName>style.visibility</p:attrName>
                                        </p:attrNameLst>
                                      </p:cBhvr>
                                      <p:to>
                                        <p:strVal val="visible"/>
                                      </p:to>
                                    </p:set>
                                    <p:animEffect transition="in" filter="wipe(left)">
                                      <p:cBhvr>
                                        <p:cTn id="32" dur="1000"/>
                                        <p:tgtEl>
                                          <p:spTgt spid="370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50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left)">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dissolve">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7088"/>
                                        </p:tgtEl>
                                        <p:attrNameLst>
                                          <p:attrName>style.visibility</p:attrName>
                                        </p:attrNameLst>
                                      </p:cBhvr>
                                      <p:to>
                                        <p:strVal val="visible"/>
                                      </p:to>
                                    </p:set>
                                    <p:animEffect transition="in" filter="dissolve">
                                      <p:cBhvr>
                                        <p:cTn id="52" dur="500"/>
                                        <p:tgtEl>
                                          <p:spTgt spid="37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85" grpId="0" animBg="1"/>
      <p:bldP spid="54" grpId="0"/>
      <p:bldP spid="57" grpId="0"/>
      <p:bldP spid="76" grpId="0" animBg="1"/>
      <p:bldP spid="80" grpId="0" animBg="1"/>
      <p:bldP spid="81" grpId="0" animBg="1"/>
      <p:bldP spid="370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Pladsholder til diasnummer 3"/>
          <p:cNvSpPr>
            <a:spLocks noGrp="1"/>
          </p:cNvSpPr>
          <p:nvPr>
            <p:ph type="sldNum" sz="quarter" idx="12"/>
          </p:nvPr>
        </p:nvSpPr>
        <p:spPr>
          <a:noFill/>
        </p:spPr>
        <p:txBody>
          <a:bodyPr/>
          <a:lstStyle/>
          <a:p>
            <a:fld id="{C2A349F1-2BA1-4DA5-84BA-02AE05B29942}" type="slidenum">
              <a:rPr lang="en-GB" smtClean="0"/>
              <a:pPr/>
              <a:t>23</a:t>
            </a:fld>
            <a:endParaRPr lang="en-GB" dirty="0"/>
          </a:p>
        </p:txBody>
      </p:sp>
      <p:sp>
        <p:nvSpPr>
          <p:cNvPr id="36869" name="Tekstboks 4"/>
          <p:cNvSpPr txBox="1">
            <a:spLocks noChangeArrowheads="1"/>
          </p:cNvSpPr>
          <p:nvPr/>
        </p:nvSpPr>
        <p:spPr bwMode="auto">
          <a:xfrm>
            <a:off x="117417" y="2249488"/>
            <a:ext cx="9570248" cy="2185214"/>
          </a:xfrm>
          <a:prstGeom prst="rect">
            <a:avLst/>
          </a:prstGeom>
          <a:noFill/>
          <a:ln w="9525">
            <a:noFill/>
            <a:miter lim="800000"/>
            <a:headEnd/>
            <a:tailEnd/>
          </a:ln>
        </p:spPr>
        <p:txBody>
          <a:bodyPr wrap="none">
            <a:spAutoFit/>
          </a:bodyPr>
          <a:lstStyle/>
          <a:p>
            <a:pPr algn="ctr"/>
            <a:r>
              <a:rPr lang="en-GB" sz="8800" dirty="0">
                <a:solidFill>
                  <a:srgbClr val="000000"/>
                </a:solidFill>
              </a:rPr>
              <a:t>Appendix 2</a:t>
            </a:r>
          </a:p>
          <a:p>
            <a:pPr algn="ctr"/>
            <a:r>
              <a:rPr lang="en-GB" sz="4800" dirty="0">
                <a:solidFill>
                  <a:srgbClr val="000000"/>
                </a:solidFill>
              </a:rPr>
              <a:t>Terminology and acronyms</a:t>
            </a:r>
          </a:p>
        </p:txBody>
      </p:sp>
      <p:sp>
        <p:nvSpPr>
          <p:cNvPr id="2" name="Pladsholder til dato 1">
            <a:extLst>
              <a:ext uri="{FF2B5EF4-FFF2-40B4-BE49-F238E27FC236}">
                <a16:creationId xmlns:a16="http://schemas.microsoft.com/office/drawing/2014/main" id="{76161C3E-7EA3-437D-87E7-F294C5D9AC98}"/>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0" y="25864"/>
            <a:ext cx="9906000" cy="916890"/>
          </a:xfrm>
          <a:solidFill>
            <a:srgbClr val="FFFFFF"/>
          </a:solidFill>
        </p:spPr>
        <p:txBody>
          <a:bodyPr/>
          <a:lstStyle/>
          <a:p>
            <a:r>
              <a:rPr lang="en-GB" sz="3200" dirty="0"/>
              <a:t>Terminology and acronyms – 1</a:t>
            </a:r>
            <a:br>
              <a:rPr lang="en-GB" sz="3200" dirty="0"/>
            </a:br>
            <a:r>
              <a:rPr lang="en-GB" sz="2400" dirty="0"/>
              <a:t>As used in this presentation</a:t>
            </a:r>
          </a:p>
        </p:txBody>
      </p:sp>
      <p:sp>
        <p:nvSpPr>
          <p:cNvPr id="37891" name="Pladsholder til indhold 2"/>
          <p:cNvSpPr>
            <a:spLocks noGrp="1"/>
          </p:cNvSpPr>
          <p:nvPr>
            <p:ph idx="1"/>
          </p:nvPr>
        </p:nvSpPr>
        <p:spPr>
          <a:xfrm>
            <a:off x="85060" y="920931"/>
            <a:ext cx="9739424" cy="5649990"/>
          </a:xfrm>
        </p:spPr>
        <p:txBody>
          <a:bodyPr/>
          <a:lstStyle/>
          <a:p>
            <a:pPr>
              <a:tabLst>
                <a:tab pos="1524000" algn="l"/>
                <a:tab pos="2511425" algn="l"/>
                <a:tab pos="3222625" algn="l"/>
              </a:tabLst>
            </a:pPr>
            <a:r>
              <a:rPr lang="en-GB" sz="1600" i="1" dirty="0"/>
              <a:t>Bidding zone</a:t>
            </a:r>
            <a:r>
              <a:rPr lang="en-GB" sz="1600" dirty="0"/>
              <a:t>  A geographical area, within which the players can trade electrical energy day-ahead without considering grid bottlenecks.</a:t>
            </a:r>
          </a:p>
          <a:p>
            <a:pPr>
              <a:tabLst>
                <a:tab pos="1524000" algn="l"/>
                <a:tab pos="2511425" algn="l"/>
                <a:tab pos="3222625" algn="l"/>
              </a:tabLst>
            </a:pPr>
            <a:r>
              <a:rPr lang="en-GB" sz="1600" i="1" dirty="0"/>
              <a:t>CfD</a:t>
            </a:r>
            <a:r>
              <a:rPr lang="en-GB" sz="1600" dirty="0"/>
              <a:t>  Contract for Difference. A financial contract, which hedges against the risk there is a difference between the System Price and the spot price of a given Nordic bidding zone. Today, the name has been changed to EPAD contract.</a:t>
            </a:r>
          </a:p>
          <a:p>
            <a:pPr>
              <a:buNone/>
              <a:tabLst>
                <a:tab pos="1524000" algn="l"/>
                <a:tab pos="2511425" algn="l"/>
                <a:tab pos="3222625" algn="l"/>
              </a:tabLst>
            </a:pPr>
            <a:r>
              <a:rPr lang="en-GB" sz="1600" dirty="0"/>
              <a:t>	Example: the underlying reference for the EPAD/CfD for DK1 is this difference</a:t>
            </a:r>
          </a:p>
          <a:p>
            <a:pPr>
              <a:buNone/>
              <a:tabLst>
                <a:tab pos="1524000" algn="l"/>
                <a:tab pos="2511425" algn="l"/>
                <a:tab pos="3222625" algn="l"/>
              </a:tabLst>
            </a:pPr>
            <a:r>
              <a:rPr lang="en-GB" sz="1600" dirty="0"/>
              <a:t>		(DK1 spot price) - (System Price).</a:t>
            </a:r>
          </a:p>
          <a:p>
            <a:r>
              <a:rPr lang="en-GB" sz="1600" i="1" dirty="0"/>
              <a:t>Cleared volume</a:t>
            </a:r>
            <a:r>
              <a:rPr lang="en-GB" sz="1600" dirty="0"/>
              <a:t>  </a:t>
            </a:r>
            <a:r>
              <a:rPr lang="en-US" sz="1600" dirty="0"/>
              <a:t>Concerning the volume for “German financial contracts” at the slides no. 11 and 12:</a:t>
            </a:r>
          </a:p>
          <a:p>
            <a:pPr lvl="1"/>
            <a:r>
              <a:rPr lang="en-US" sz="1600" dirty="0"/>
              <a:t>For 2006-2016, this is Phelix futures.</a:t>
            </a:r>
          </a:p>
          <a:p>
            <a:pPr lvl="1"/>
            <a:r>
              <a:rPr lang="en-US" sz="1600" dirty="0"/>
              <a:t>For 2017, this is (Phelix DE/AT futures) + (Phelix DE futures).</a:t>
            </a:r>
          </a:p>
          <a:p>
            <a:pPr lvl="1"/>
            <a:r>
              <a:rPr lang="en-US" sz="1600" dirty="0"/>
              <a:t>For 2018, this is (Phelix DE/AT futures) + (Phelix DE futures) + (Phelix AT futures).</a:t>
            </a:r>
          </a:p>
          <a:p>
            <a:pPr lvl="1"/>
            <a:r>
              <a:rPr lang="en-US" sz="1600" dirty="0"/>
              <a:t>For 2019 and onwards, this is Phelix DE futures.</a:t>
            </a:r>
            <a:endParaRPr lang="en-GB" sz="1600" i="1" dirty="0"/>
          </a:p>
          <a:p>
            <a:r>
              <a:rPr lang="en-GB" sz="1600" i="1" dirty="0"/>
              <a:t>Closing Price</a:t>
            </a:r>
            <a:r>
              <a:rPr lang="en-GB" sz="1600" dirty="0"/>
              <a:t> At Nasdaq OMX and at EEX, for each financial contract, a Closing Price is set at the end of every trading day. In effect, at the end of the trading day, the Closing Price is the financial market’s forecast of the future spot price. At Nasdaq OMX, this hedging price is called the </a:t>
            </a:r>
            <a:r>
              <a:rPr lang="en-GB" sz="1600" i="1" dirty="0"/>
              <a:t>Daily Fix</a:t>
            </a:r>
            <a:r>
              <a:rPr lang="en-GB" sz="1600" dirty="0"/>
              <a:t>. At EEX, it’s called the </a:t>
            </a:r>
            <a:r>
              <a:rPr lang="en-GB" sz="1600" i="1" dirty="0"/>
              <a:t>Settlement Price</a:t>
            </a:r>
            <a:r>
              <a:rPr lang="en-GB" sz="1600" dirty="0"/>
              <a:t>. In this presentation, </a:t>
            </a:r>
            <a:r>
              <a:rPr lang="en-GB" sz="1600" i="1" dirty="0"/>
              <a:t>Closing Price</a:t>
            </a:r>
            <a:r>
              <a:rPr lang="en-GB" sz="1600" dirty="0"/>
              <a:t> is used as the common term.</a:t>
            </a:r>
          </a:p>
        </p:txBody>
      </p:sp>
      <p:sp>
        <p:nvSpPr>
          <p:cNvPr id="37892" name="Pladsholder til diasnummer 5"/>
          <p:cNvSpPr>
            <a:spLocks noGrp="1"/>
          </p:cNvSpPr>
          <p:nvPr>
            <p:ph type="sldNum" sz="quarter" idx="12"/>
          </p:nvPr>
        </p:nvSpPr>
        <p:spPr>
          <a:noFill/>
        </p:spPr>
        <p:txBody>
          <a:bodyPr/>
          <a:lstStyle/>
          <a:p>
            <a:fld id="{D9A053A7-E8F3-487D-AF41-6D033F8D579B}" type="slidenum">
              <a:rPr lang="en-GB" smtClean="0"/>
              <a:pPr/>
              <a:t>24</a:t>
            </a:fld>
            <a:endParaRPr lang="en-GB" dirty="0"/>
          </a:p>
        </p:txBody>
      </p:sp>
      <p:sp>
        <p:nvSpPr>
          <p:cNvPr id="2" name="Pladsholder til dato 1">
            <a:extLst>
              <a:ext uri="{FF2B5EF4-FFF2-40B4-BE49-F238E27FC236}">
                <a16:creationId xmlns:a16="http://schemas.microsoft.com/office/drawing/2014/main" id="{899C97B4-51AA-47D9-BCDA-47278F274B74}"/>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Pladsholder til diasnummer 5"/>
          <p:cNvSpPr>
            <a:spLocks noGrp="1"/>
          </p:cNvSpPr>
          <p:nvPr>
            <p:ph type="sldNum" sz="quarter" idx="12"/>
          </p:nvPr>
        </p:nvSpPr>
        <p:spPr>
          <a:noFill/>
        </p:spPr>
        <p:txBody>
          <a:bodyPr/>
          <a:lstStyle/>
          <a:p>
            <a:fld id="{D9A053A7-E8F3-487D-AF41-6D033F8D579B}" type="slidenum">
              <a:rPr lang="en-GB" smtClean="0"/>
              <a:pPr/>
              <a:t>25</a:t>
            </a:fld>
            <a:endParaRPr lang="en-GB" dirty="0"/>
          </a:p>
        </p:txBody>
      </p:sp>
      <p:pic>
        <p:nvPicPr>
          <p:cNvPr id="7" name="Picture 3"/>
          <p:cNvPicPr>
            <a:picLocks noChangeAspect="1" noChangeArrowheads="1"/>
          </p:cNvPicPr>
          <p:nvPr/>
        </p:nvPicPr>
        <p:blipFill>
          <a:blip r:embed="rId2" cstate="print"/>
          <a:srcRect/>
          <a:stretch>
            <a:fillRect/>
          </a:stretch>
        </p:blipFill>
        <p:spPr bwMode="auto">
          <a:xfrm>
            <a:off x="7167336" y="874256"/>
            <a:ext cx="2724150" cy="1800225"/>
          </a:xfrm>
          <a:prstGeom prst="rect">
            <a:avLst/>
          </a:prstGeom>
          <a:noFill/>
          <a:ln w="9525">
            <a:noFill/>
            <a:miter lim="800000"/>
            <a:headEnd/>
            <a:tailEnd/>
          </a:ln>
        </p:spPr>
      </p:pic>
      <p:sp>
        <p:nvSpPr>
          <p:cNvPr id="37890" name="Titel 1"/>
          <p:cNvSpPr>
            <a:spLocks noGrp="1"/>
          </p:cNvSpPr>
          <p:nvPr>
            <p:ph type="title"/>
          </p:nvPr>
        </p:nvSpPr>
        <p:spPr>
          <a:xfrm>
            <a:off x="0" y="25863"/>
            <a:ext cx="7576457" cy="1001711"/>
          </a:xfrm>
          <a:noFill/>
        </p:spPr>
        <p:txBody>
          <a:bodyPr/>
          <a:lstStyle/>
          <a:p>
            <a:r>
              <a:rPr lang="en-GB" sz="3200" dirty="0"/>
              <a:t>Terminology and acronyms – 2</a:t>
            </a:r>
            <a:br>
              <a:rPr lang="en-GB" sz="3200" dirty="0"/>
            </a:br>
            <a:r>
              <a:rPr lang="en-GB" sz="2400" dirty="0"/>
              <a:t>As used in this presentation</a:t>
            </a:r>
          </a:p>
        </p:txBody>
      </p:sp>
      <p:sp>
        <p:nvSpPr>
          <p:cNvPr id="37891" name="Pladsholder til indhold 2"/>
          <p:cNvSpPr>
            <a:spLocks noGrp="1"/>
          </p:cNvSpPr>
          <p:nvPr>
            <p:ph idx="1"/>
          </p:nvPr>
        </p:nvSpPr>
        <p:spPr>
          <a:xfrm>
            <a:off x="0" y="2696901"/>
            <a:ext cx="9905999" cy="3776464"/>
          </a:xfrm>
        </p:spPr>
        <p:txBody>
          <a:bodyPr/>
          <a:lstStyle/>
          <a:p>
            <a:pPr>
              <a:tabLst>
                <a:tab pos="1524000" algn="l"/>
                <a:tab pos="2511425" algn="l"/>
                <a:tab pos="3222625" algn="l"/>
              </a:tabLst>
            </a:pPr>
            <a:r>
              <a:rPr lang="en-GB" sz="1850" i="1" dirty="0"/>
              <a:t>Correlation</a:t>
            </a:r>
            <a:r>
              <a:rPr lang="en-GB" sz="1850" dirty="0"/>
              <a:t>  Given two data sets, the correlation measures the degree to which the two data sets move in lockstep. Please refer to the next-to-last slide.</a:t>
            </a:r>
            <a:endParaRPr lang="en-GB" sz="1850" i="1" dirty="0"/>
          </a:p>
          <a:p>
            <a:r>
              <a:rPr lang="en-GB" sz="1850" i="1" dirty="0"/>
              <a:t>DK1 and DK2</a:t>
            </a:r>
            <a:r>
              <a:rPr lang="en-GB" sz="1850" dirty="0"/>
              <a:t>  The bidding zones of Western and Eastern Denmark as indicated at the picture.</a:t>
            </a:r>
          </a:p>
          <a:p>
            <a:r>
              <a:rPr lang="en-GB" sz="1850" i="1" dirty="0"/>
              <a:t>Eastern Denmark</a:t>
            </a:r>
            <a:r>
              <a:rPr lang="en-GB" sz="1850" dirty="0"/>
              <a:t>  See </a:t>
            </a:r>
            <a:r>
              <a:rPr lang="en-GB" sz="1850" i="1" dirty="0"/>
              <a:t>DK2</a:t>
            </a:r>
            <a:r>
              <a:rPr lang="en-GB" sz="1850" dirty="0"/>
              <a:t>.</a:t>
            </a:r>
          </a:p>
          <a:p>
            <a:pPr>
              <a:tabLst>
                <a:tab pos="1524000" algn="l"/>
                <a:tab pos="2511425" algn="l"/>
                <a:tab pos="3222625" algn="l"/>
              </a:tabLst>
            </a:pPr>
            <a:r>
              <a:rPr lang="en-GB" sz="1850" i="1" dirty="0"/>
              <a:t>EEX </a:t>
            </a:r>
            <a:r>
              <a:rPr lang="en-GB" sz="1850" dirty="0"/>
              <a:t> European Energy Exchange. Please refer to the web site eex.com.</a:t>
            </a:r>
          </a:p>
          <a:p>
            <a:pPr>
              <a:tabLst>
                <a:tab pos="1524000" algn="l"/>
                <a:tab pos="2511425" algn="l"/>
                <a:tab pos="3222625" algn="l"/>
              </a:tabLst>
            </a:pPr>
            <a:r>
              <a:rPr lang="en-GB" sz="1850" i="1" dirty="0"/>
              <a:t>EPAD</a:t>
            </a:r>
            <a:r>
              <a:rPr lang="en-GB" sz="1850" dirty="0"/>
              <a:t>  Electricity Price Area Differential. See </a:t>
            </a:r>
            <a:r>
              <a:rPr lang="en-GB" sz="1850" i="1" dirty="0"/>
              <a:t>CfD</a:t>
            </a:r>
            <a:r>
              <a:rPr lang="en-GB" sz="1850" dirty="0"/>
              <a:t>.</a:t>
            </a:r>
          </a:p>
          <a:p>
            <a:pPr>
              <a:tabLst>
                <a:tab pos="1524000" algn="l"/>
                <a:tab pos="2511425" algn="l"/>
                <a:tab pos="3222625" algn="l"/>
              </a:tabLst>
            </a:pPr>
            <a:r>
              <a:rPr lang="en-GB" sz="1850" i="1" dirty="0"/>
              <a:t>Financial contract</a:t>
            </a:r>
            <a:r>
              <a:rPr lang="en-GB" sz="1850" dirty="0"/>
              <a:t>  In this presentation, it’s a common term for the power derivatives </a:t>
            </a:r>
            <a:r>
              <a:rPr lang="en-GB" sz="1850" i="1" dirty="0"/>
              <a:t>forward contract</a:t>
            </a:r>
            <a:r>
              <a:rPr lang="en-GB" sz="1850" dirty="0"/>
              <a:t> and </a:t>
            </a:r>
            <a:r>
              <a:rPr lang="en-GB" sz="1850" i="1" dirty="0"/>
              <a:t>future contract</a:t>
            </a:r>
            <a:r>
              <a:rPr lang="en-GB" sz="1850" dirty="0"/>
              <a:t>.</a:t>
            </a:r>
          </a:p>
        </p:txBody>
      </p:sp>
      <p:sp>
        <p:nvSpPr>
          <p:cNvPr id="2" name="Pladsholder til dato 1">
            <a:extLst>
              <a:ext uri="{FF2B5EF4-FFF2-40B4-BE49-F238E27FC236}">
                <a16:creationId xmlns:a16="http://schemas.microsoft.com/office/drawing/2014/main" id="{C02BBD91-C208-4CB7-84EC-1C5071991D3F}"/>
              </a:ext>
            </a:extLst>
          </p:cNvPr>
          <p:cNvSpPr>
            <a:spLocks noGrp="1"/>
          </p:cNvSpPr>
          <p:nvPr>
            <p:ph type="dt" sz="half" idx="10"/>
          </p:nvPr>
        </p:nvSpPr>
        <p:spPr/>
        <p:txBody>
          <a:bodyPr/>
          <a:lstStyle/>
          <a:p>
            <a:pPr>
              <a:defRPr/>
            </a:pPr>
            <a:r>
              <a:rPr lang="en-US" noProof="0"/>
              <a:t>17 Feb. 2024</a:t>
            </a:r>
            <a:endParaRPr lang="en-GB" noProof="0" dirty="0"/>
          </a:p>
        </p:txBody>
      </p:sp>
    </p:spTree>
    <p:extLst>
      <p:ext uri="{BB962C8B-B14F-4D97-AF65-F5344CB8AC3E}">
        <p14:creationId xmlns:p14="http://schemas.microsoft.com/office/powerpoint/2010/main" val="3904525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3244"/>
            <a:ext cx="9906000" cy="993111"/>
          </a:xfrm>
          <a:solidFill>
            <a:srgbClr val="FFFFFF"/>
          </a:solidFill>
        </p:spPr>
        <p:txBody>
          <a:bodyPr/>
          <a:lstStyle/>
          <a:p>
            <a:r>
              <a:rPr lang="en-GB" sz="2800" dirty="0"/>
              <a:t>Terminology and acronyms – 3</a:t>
            </a:r>
            <a:br>
              <a:rPr lang="en-GB" sz="2800" dirty="0"/>
            </a:br>
            <a:r>
              <a:rPr lang="en-GB" sz="2400" dirty="0"/>
              <a:t>As used in this presentation</a:t>
            </a:r>
          </a:p>
        </p:txBody>
      </p:sp>
      <p:sp>
        <p:nvSpPr>
          <p:cNvPr id="41987" name="Pladsholder til indhold 2"/>
          <p:cNvSpPr>
            <a:spLocks noGrp="1"/>
          </p:cNvSpPr>
          <p:nvPr>
            <p:ph idx="1"/>
          </p:nvPr>
        </p:nvSpPr>
        <p:spPr>
          <a:xfrm>
            <a:off x="0" y="1040067"/>
            <a:ext cx="9906000" cy="5588224"/>
          </a:xfrm>
        </p:spPr>
        <p:txBody>
          <a:bodyPr/>
          <a:lstStyle/>
          <a:p>
            <a:pPr>
              <a:tabLst>
                <a:tab pos="361950" algn="l"/>
                <a:tab pos="1524000" algn="l"/>
                <a:tab pos="2511425" algn="l"/>
                <a:tab pos="3222625" algn="l"/>
              </a:tabLst>
            </a:pPr>
            <a:r>
              <a:rPr lang="en-GB" sz="2000" i="1" dirty="0"/>
              <a:t>Forward contract</a:t>
            </a:r>
            <a:r>
              <a:rPr lang="en-GB" sz="2000" dirty="0"/>
              <a:t>  The Nordic power derivatives investigated in this document are the forward contracts. You’ll find a description of the contracts at the web site nasdaqomx.com/commodities. Further, please refer to the PDF document “The Liberalized Electricity Market”.</a:t>
            </a:r>
          </a:p>
          <a:p>
            <a:pPr marL="361950" indent="-361950">
              <a:buNone/>
              <a:tabLst>
                <a:tab pos="361950" algn="l"/>
                <a:tab pos="1524000" algn="l"/>
                <a:tab pos="2511425" algn="l"/>
                <a:tab pos="3222625" algn="l"/>
              </a:tabLst>
            </a:pPr>
            <a:r>
              <a:rPr lang="en-GB" sz="2000" dirty="0"/>
              <a:t>	The liquidity of the Nordic contracts displayed at the slides 11 and 12 illustrates turn-over for all Nordic power derivatives, though.</a:t>
            </a:r>
          </a:p>
          <a:p>
            <a:pPr>
              <a:tabLst>
                <a:tab pos="361950" algn="l"/>
                <a:tab pos="1524000" algn="l"/>
                <a:tab pos="2511425" algn="l"/>
                <a:tab pos="3222625" algn="l"/>
              </a:tabLst>
            </a:pPr>
            <a:r>
              <a:rPr lang="en-GB" sz="2000" i="1" dirty="0"/>
              <a:t>German financial contract</a:t>
            </a:r>
            <a:r>
              <a:rPr lang="en-GB" sz="2000" dirty="0"/>
              <a:t>  In this document, this is a future, where the underlying reference is the Phelix DE spot price, the Phelix DE/AT spot price or the Phelix AT spot price.</a:t>
            </a:r>
            <a:endParaRPr lang="en-GB" sz="2000" i="1" dirty="0"/>
          </a:p>
          <a:p>
            <a:pPr>
              <a:tabLst>
                <a:tab pos="361950" algn="l"/>
                <a:tab pos="1524000" algn="l"/>
                <a:tab pos="2511425" algn="l"/>
                <a:tab pos="3222625" algn="l"/>
              </a:tabLst>
            </a:pPr>
            <a:r>
              <a:rPr lang="en-GB" sz="2000" i="1" dirty="0"/>
              <a:t>German spot price</a:t>
            </a:r>
            <a:r>
              <a:rPr lang="en-GB" sz="2000" dirty="0"/>
              <a:t>  See </a:t>
            </a:r>
            <a:r>
              <a:rPr lang="en-GB" sz="2000" i="1" dirty="0"/>
              <a:t>Phelix DE/AT spot price</a:t>
            </a:r>
            <a:r>
              <a:rPr lang="en-GB" sz="2000" dirty="0"/>
              <a:t>.</a:t>
            </a:r>
          </a:p>
          <a:p>
            <a:pPr>
              <a:tabLst>
                <a:tab pos="361950" algn="l"/>
                <a:tab pos="1524000" algn="l"/>
                <a:tab pos="2511425" algn="l"/>
                <a:tab pos="3222625" algn="l"/>
              </a:tabLst>
            </a:pPr>
            <a:r>
              <a:rPr lang="en-GB" sz="2000" i="1" dirty="0"/>
              <a:t>Hedging Price</a:t>
            </a:r>
            <a:r>
              <a:rPr lang="en-GB" sz="2000" dirty="0"/>
              <a:t>  (with capital H and P) In this document, for a given financial contract, this is the average of the Closing Prices during the last quarter where the contract was traded. See also slide no. 2.</a:t>
            </a:r>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26</a:t>
            </a:fld>
            <a:endParaRPr lang="en-GB" dirty="0"/>
          </a:p>
        </p:txBody>
      </p:sp>
      <p:sp>
        <p:nvSpPr>
          <p:cNvPr id="2" name="Pladsholder til dato 1">
            <a:extLst>
              <a:ext uri="{FF2B5EF4-FFF2-40B4-BE49-F238E27FC236}">
                <a16:creationId xmlns:a16="http://schemas.microsoft.com/office/drawing/2014/main" id="{3CAC5255-55B4-4EC5-BAB3-81ED49B02C96}"/>
              </a:ext>
            </a:extLst>
          </p:cNvPr>
          <p:cNvSpPr>
            <a:spLocks noGrp="1"/>
          </p:cNvSpPr>
          <p:nvPr>
            <p:ph type="dt" sz="half" idx="10"/>
          </p:nvPr>
        </p:nvSpPr>
        <p:spPr/>
        <p:txBody>
          <a:bodyPr/>
          <a:lstStyle/>
          <a:p>
            <a:pPr>
              <a:defRPr/>
            </a:pPr>
            <a:r>
              <a:rPr lang="en-US" noProof="0"/>
              <a:t>17 Feb. 2024</a:t>
            </a:r>
            <a:endParaRPr lang="en-GB" noProof="0" dirty="0"/>
          </a:p>
        </p:txBody>
      </p:sp>
    </p:spTree>
    <p:extLst>
      <p:ext uri="{BB962C8B-B14F-4D97-AF65-F5344CB8AC3E}">
        <p14:creationId xmlns:p14="http://schemas.microsoft.com/office/powerpoint/2010/main" val="3624858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5343"/>
            <a:ext cx="9906000" cy="762201"/>
          </a:xfrm>
          <a:solidFill>
            <a:srgbClr val="FFFFFF"/>
          </a:solidFill>
        </p:spPr>
        <p:txBody>
          <a:bodyPr/>
          <a:lstStyle/>
          <a:p>
            <a:r>
              <a:rPr lang="en-GB" sz="2800" dirty="0"/>
              <a:t>Terminology and acronyms – 4</a:t>
            </a:r>
            <a:br>
              <a:rPr lang="en-GB" sz="2800" dirty="0"/>
            </a:br>
            <a:r>
              <a:rPr lang="en-GB" sz="2400" dirty="0"/>
              <a:t>As used in this presentation</a:t>
            </a:r>
          </a:p>
        </p:txBody>
      </p:sp>
      <p:sp>
        <p:nvSpPr>
          <p:cNvPr id="41987" name="Pladsholder til indhold 2"/>
          <p:cNvSpPr>
            <a:spLocks noGrp="1"/>
          </p:cNvSpPr>
          <p:nvPr>
            <p:ph idx="1"/>
          </p:nvPr>
        </p:nvSpPr>
        <p:spPr>
          <a:xfrm>
            <a:off x="64652" y="808201"/>
            <a:ext cx="9790545" cy="5754642"/>
          </a:xfrm>
        </p:spPr>
        <p:txBody>
          <a:bodyPr/>
          <a:lstStyle/>
          <a:p>
            <a:pPr>
              <a:tabLst>
                <a:tab pos="1524000" algn="l"/>
                <a:tab pos="2511425" algn="l"/>
                <a:tab pos="3222625" algn="l"/>
              </a:tabLst>
            </a:pPr>
            <a:r>
              <a:rPr lang="en-GB" sz="1600" i="1" dirty="0"/>
              <a:t>Hedging price</a:t>
            </a:r>
            <a:r>
              <a:rPr lang="en-GB" sz="1600" dirty="0"/>
              <a:t>  (without both capital H and P) A financial contract’s price. It’s </a:t>
            </a:r>
            <a:r>
              <a:rPr lang="en-GB" sz="1600" u="sng" dirty="0"/>
              <a:t>not</a:t>
            </a:r>
            <a:r>
              <a:rPr lang="en-GB" sz="1600" dirty="0"/>
              <a:t> a price paid from one player to another. The role of a financial contract’s price is explained in the PDF document “The Liberalized Electricity Market”.</a:t>
            </a:r>
          </a:p>
          <a:p>
            <a:pPr>
              <a:tabLst>
                <a:tab pos="1524000" algn="l"/>
                <a:tab pos="2511425" algn="l"/>
                <a:tab pos="3222625" algn="l"/>
              </a:tabLst>
            </a:pPr>
            <a:r>
              <a:rPr lang="en-GB" sz="1600" i="1" dirty="0"/>
              <a:t>hedging price</a:t>
            </a:r>
            <a:r>
              <a:rPr lang="en-GB" sz="1600" dirty="0"/>
              <a:t>  See </a:t>
            </a:r>
            <a:r>
              <a:rPr lang="en-GB" sz="1600" i="1" dirty="0"/>
              <a:t>Hedging price</a:t>
            </a:r>
            <a:r>
              <a:rPr lang="en-GB" sz="1600" dirty="0"/>
              <a:t>.</a:t>
            </a:r>
            <a:endParaRPr lang="en-GB" sz="1600" i="1" dirty="0"/>
          </a:p>
          <a:p>
            <a:pPr>
              <a:tabLst>
                <a:tab pos="360363" algn="l"/>
              </a:tabLst>
            </a:pPr>
            <a:r>
              <a:rPr lang="en-GB" sz="1600" i="1" dirty="0"/>
              <a:t>LEBA</a:t>
            </a:r>
            <a:r>
              <a:rPr lang="en-GB" sz="1600" dirty="0"/>
              <a:t>  London Energy Brokers’ Association. See the web site lebaltd.com.</a:t>
            </a:r>
          </a:p>
          <a:p>
            <a:pPr marL="360363" indent="-360363">
              <a:buNone/>
            </a:pPr>
            <a:r>
              <a:rPr lang="en-GB" sz="1600" dirty="0"/>
              <a:t>	The LEBA curve at slide no. 12 includes all physical forward contracts for power arranged by the LEBA OTC brokers</a:t>
            </a:r>
          </a:p>
          <a:p>
            <a:pPr lvl="1"/>
            <a:r>
              <a:rPr lang="en-GB" sz="1600" dirty="0"/>
              <a:t>The LEBA curve illustrates the total OTC bilaterally settled volume.</a:t>
            </a:r>
          </a:p>
          <a:p>
            <a:pPr lvl="1"/>
            <a:r>
              <a:rPr lang="en-GB" sz="1600" dirty="0"/>
              <a:t>The LEBA curve does not include financially settled contracts.</a:t>
            </a:r>
            <a:endParaRPr lang="en-GB" sz="1600" i="1" dirty="0"/>
          </a:p>
          <a:p>
            <a:pPr>
              <a:tabLst>
                <a:tab pos="711200" algn="l"/>
                <a:tab pos="987425" algn="l"/>
              </a:tabLst>
            </a:pPr>
            <a:r>
              <a:rPr lang="en-GB" sz="1600" i="1" dirty="0"/>
              <a:t>Nasdaq OMX</a:t>
            </a:r>
            <a:r>
              <a:rPr lang="en-GB" sz="1600" dirty="0"/>
              <a:t>  An exchange, where the players can trade Nordic power derivatives (and other products). Please refer to </a:t>
            </a:r>
            <a:r>
              <a:rPr lang="en-GB" sz="1600" dirty="0">
                <a:hlinkClick r:id="rId2"/>
              </a:rPr>
              <a:t>https://www.nasdaq.com/solutions/european-commodities</a:t>
            </a:r>
            <a:r>
              <a:rPr lang="en-GB" sz="1600" dirty="0"/>
              <a:t>.</a:t>
            </a:r>
          </a:p>
          <a:p>
            <a:r>
              <a:rPr lang="en-GB" sz="1600" i="1" dirty="0"/>
              <a:t>Nordic </a:t>
            </a:r>
            <a:r>
              <a:rPr lang="en-GB" sz="1600" dirty="0"/>
              <a:t>and</a:t>
            </a:r>
            <a:r>
              <a:rPr lang="en-GB" sz="1600" i="1" dirty="0"/>
              <a:t> Nordic area</a:t>
            </a:r>
            <a:r>
              <a:rPr lang="en-GB" sz="1600" dirty="0"/>
              <a:t>  In this document, this refers to the four countries Denmark, Finland, Norway and Sweden.</a:t>
            </a:r>
          </a:p>
          <a:p>
            <a:r>
              <a:rPr lang="en-GB" sz="1600" i="1" dirty="0"/>
              <a:t>Nordic financial contract</a:t>
            </a:r>
            <a:r>
              <a:rPr lang="en-GB" sz="1600" dirty="0"/>
              <a:t>  In this document, this is a financial contract, where the underlying reference is a Nordic spot price or the Nordic System Price.</a:t>
            </a:r>
            <a:endParaRPr lang="en-GB" sz="1600" i="1" dirty="0"/>
          </a:p>
          <a:p>
            <a:r>
              <a:rPr lang="en-GB" sz="1600" i="1" dirty="0"/>
              <a:t>Nordic System Price</a:t>
            </a:r>
            <a:r>
              <a:rPr lang="en-GB" sz="1600" dirty="0"/>
              <a:t>  See </a:t>
            </a:r>
            <a:r>
              <a:rPr lang="en-GB" sz="1600" i="1" dirty="0"/>
              <a:t>System Price</a:t>
            </a:r>
            <a:r>
              <a:rPr lang="en-GB" sz="1600" dirty="0"/>
              <a:t>.</a:t>
            </a:r>
          </a:p>
          <a:p>
            <a:r>
              <a:rPr lang="en-GB" sz="1600" i="1" dirty="0"/>
              <a:t>OTC</a:t>
            </a:r>
            <a:r>
              <a:rPr lang="en-GB" sz="1600" dirty="0"/>
              <a:t>  Over-The-Counter. Trading taking place without the supervision of an exchange. This is also called bilateral trading.</a:t>
            </a:r>
            <a:endParaRPr lang="en-GB" sz="1600" i="1" dirty="0"/>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27</a:t>
            </a:fld>
            <a:endParaRPr lang="en-GB" dirty="0"/>
          </a:p>
        </p:txBody>
      </p:sp>
      <p:sp>
        <p:nvSpPr>
          <p:cNvPr id="2" name="Pladsholder til dato 1">
            <a:extLst>
              <a:ext uri="{FF2B5EF4-FFF2-40B4-BE49-F238E27FC236}">
                <a16:creationId xmlns:a16="http://schemas.microsoft.com/office/drawing/2014/main" id="{ED19F2FF-478C-40F2-AA5D-45EAE3482581}"/>
              </a:ext>
            </a:extLst>
          </p:cNvPr>
          <p:cNvSpPr>
            <a:spLocks noGrp="1"/>
          </p:cNvSpPr>
          <p:nvPr>
            <p:ph type="dt" sz="half" idx="10"/>
          </p:nvPr>
        </p:nvSpPr>
        <p:spPr/>
        <p:txBody>
          <a:bodyPr/>
          <a:lstStyle/>
          <a:p>
            <a:pPr>
              <a:defRPr/>
            </a:pPr>
            <a:r>
              <a:rPr lang="en-US" noProof="0"/>
              <a:t>17 Feb. 2024</a:t>
            </a:r>
            <a:endParaRPr lang="en-GB" noProof="0" dirty="0"/>
          </a:p>
        </p:txBody>
      </p:sp>
    </p:spTree>
    <p:extLst>
      <p:ext uri="{BB962C8B-B14F-4D97-AF65-F5344CB8AC3E}">
        <p14:creationId xmlns:p14="http://schemas.microsoft.com/office/powerpoint/2010/main" val="1260602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3245"/>
            <a:ext cx="9906000" cy="868006"/>
          </a:xfrm>
          <a:solidFill>
            <a:srgbClr val="FFFFFF"/>
          </a:solidFill>
        </p:spPr>
        <p:txBody>
          <a:bodyPr/>
          <a:lstStyle/>
          <a:p>
            <a:r>
              <a:rPr lang="en-GB" sz="2800" dirty="0"/>
              <a:t>Terminology and acronyms – 5</a:t>
            </a:r>
            <a:br>
              <a:rPr lang="en-GB" sz="2800" dirty="0"/>
            </a:br>
            <a:r>
              <a:rPr lang="en-GB" sz="2400" dirty="0"/>
              <a:t>As used in this presentation</a:t>
            </a:r>
          </a:p>
        </p:txBody>
      </p:sp>
      <p:sp>
        <p:nvSpPr>
          <p:cNvPr id="41987" name="Pladsholder til indhold 2"/>
          <p:cNvSpPr>
            <a:spLocks noGrp="1"/>
          </p:cNvSpPr>
          <p:nvPr>
            <p:ph idx="1"/>
          </p:nvPr>
        </p:nvSpPr>
        <p:spPr>
          <a:xfrm>
            <a:off x="0" y="884882"/>
            <a:ext cx="9906000" cy="5654463"/>
          </a:xfrm>
        </p:spPr>
        <p:txBody>
          <a:bodyPr/>
          <a:lstStyle/>
          <a:p>
            <a:r>
              <a:rPr lang="en-GB" sz="2000" i="1" dirty="0"/>
              <a:t>Phelix DE spot price</a:t>
            </a:r>
            <a:r>
              <a:rPr lang="en-GB" sz="2000" dirty="0"/>
              <a:t>  See </a:t>
            </a:r>
            <a:r>
              <a:rPr lang="en-GB" sz="2000" i="1" dirty="0"/>
              <a:t>Phelix DE/AT spot price</a:t>
            </a:r>
            <a:r>
              <a:rPr lang="en-GB" sz="2000" dirty="0"/>
              <a:t>.</a:t>
            </a:r>
            <a:endParaRPr lang="en-GB" sz="2000" i="1" dirty="0"/>
          </a:p>
          <a:p>
            <a:r>
              <a:rPr lang="en-GB" sz="2000" i="1" dirty="0"/>
              <a:t>Phelix DE/AT spot price</a:t>
            </a:r>
            <a:r>
              <a:rPr lang="en-GB" sz="2000" dirty="0"/>
              <a:t>  The common spot price for Germany and Austria. From October 2018, there was no longer a common spot price for Germany and Austria. Hence, from October 2018, there was a Phelix DE spot price for Germany and a Phelix AT spot price for Austria.</a:t>
            </a:r>
            <a:endParaRPr lang="en-GB" sz="2000" i="1" dirty="0"/>
          </a:p>
          <a:p>
            <a:r>
              <a:rPr lang="en-GB" sz="2000" i="1" dirty="0"/>
              <a:t>Price hedging</a:t>
            </a:r>
            <a:r>
              <a:rPr lang="en-GB" sz="2000" dirty="0"/>
              <a:t>  As a consumer or producer of electricity in a large part of Europe: if you choose to trade at the spot price, you’ll first learn your price for the next day’s consumption/production of electricity after 12 o’clock Central European Time.</a:t>
            </a:r>
          </a:p>
          <a:p>
            <a:pPr>
              <a:buNone/>
            </a:pPr>
            <a:r>
              <a:rPr lang="en-GB" sz="2000" dirty="0"/>
              <a:t>	However, by using a physical or financial contract, you can fix your electricity price at an earlier point in time. This early fixing of the price is called “price hedging”.</a:t>
            </a:r>
          </a:p>
          <a:p>
            <a:r>
              <a:rPr lang="en-GB" sz="2000" i="1" dirty="0"/>
              <a:t>Risk Premium</a:t>
            </a:r>
            <a:r>
              <a:rPr lang="en-GB" sz="2000" dirty="0"/>
              <a:t>  See the first slide on Risk Premium.</a:t>
            </a:r>
            <a:endParaRPr lang="en-GB" sz="2000" i="1" dirty="0"/>
          </a:p>
          <a:p>
            <a:pPr>
              <a:tabLst>
                <a:tab pos="711200" algn="l"/>
                <a:tab pos="987425" algn="l"/>
              </a:tabLst>
            </a:pPr>
            <a:r>
              <a:rPr lang="en-GB" sz="2000" i="1" dirty="0"/>
              <a:t>SE4</a:t>
            </a:r>
            <a:r>
              <a:rPr lang="en-GB" sz="2000" dirty="0"/>
              <a:t>  The bidding zone of Southern Sweden as indicated on the map previously shown in this appendix.</a:t>
            </a:r>
            <a:endParaRPr lang="en-GB" sz="2000" i="1" dirty="0"/>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28</a:t>
            </a:fld>
            <a:endParaRPr lang="en-GB" dirty="0"/>
          </a:p>
        </p:txBody>
      </p:sp>
      <p:sp>
        <p:nvSpPr>
          <p:cNvPr id="2" name="Pladsholder til dato 1">
            <a:extLst>
              <a:ext uri="{FF2B5EF4-FFF2-40B4-BE49-F238E27FC236}">
                <a16:creationId xmlns:a16="http://schemas.microsoft.com/office/drawing/2014/main" id="{B95AF934-A805-40B6-90E6-3356F25CBA64}"/>
              </a:ext>
            </a:extLst>
          </p:cNvPr>
          <p:cNvSpPr>
            <a:spLocks noGrp="1"/>
          </p:cNvSpPr>
          <p:nvPr>
            <p:ph type="dt" sz="half" idx="10"/>
          </p:nvPr>
        </p:nvSpPr>
        <p:spPr/>
        <p:txBody>
          <a:bodyPr/>
          <a:lstStyle/>
          <a:p>
            <a:pPr>
              <a:defRPr/>
            </a:pPr>
            <a:r>
              <a:rPr lang="en-US" noProof="0"/>
              <a:t>17 Feb. 2024</a:t>
            </a:r>
            <a:endParaRPr lang="en-GB" noProof="0" dirty="0"/>
          </a:p>
        </p:txBody>
      </p:sp>
    </p:spTree>
    <p:extLst>
      <p:ext uri="{BB962C8B-B14F-4D97-AF65-F5344CB8AC3E}">
        <p14:creationId xmlns:p14="http://schemas.microsoft.com/office/powerpoint/2010/main" val="7499222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0486"/>
            <a:ext cx="9906000" cy="1032459"/>
          </a:xfrm>
          <a:solidFill>
            <a:srgbClr val="FFFFFF"/>
          </a:solidFill>
        </p:spPr>
        <p:txBody>
          <a:bodyPr/>
          <a:lstStyle/>
          <a:p>
            <a:r>
              <a:rPr lang="en-GB" sz="2800" dirty="0"/>
              <a:t>Terminology and acronyms – 6</a:t>
            </a:r>
            <a:br>
              <a:rPr lang="en-GB" sz="2800" dirty="0"/>
            </a:br>
            <a:r>
              <a:rPr lang="en-GB" sz="2400" dirty="0"/>
              <a:t>As used in this presentation</a:t>
            </a:r>
          </a:p>
        </p:txBody>
      </p:sp>
      <p:sp>
        <p:nvSpPr>
          <p:cNvPr id="41987" name="Pladsholder til indhold 2"/>
          <p:cNvSpPr>
            <a:spLocks noGrp="1"/>
          </p:cNvSpPr>
          <p:nvPr>
            <p:ph idx="1"/>
          </p:nvPr>
        </p:nvSpPr>
        <p:spPr>
          <a:xfrm>
            <a:off x="174394" y="981722"/>
            <a:ext cx="9608233" cy="5399319"/>
          </a:xfrm>
        </p:spPr>
        <p:txBody>
          <a:bodyPr/>
          <a:lstStyle/>
          <a:p>
            <a:pPr>
              <a:tabLst>
                <a:tab pos="711200" algn="l"/>
                <a:tab pos="987425" algn="l"/>
              </a:tabLst>
            </a:pPr>
            <a:r>
              <a:rPr lang="en-GB" sz="1800" i="1" dirty="0"/>
              <a:t>Southern Sweden</a:t>
            </a:r>
            <a:r>
              <a:rPr lang="en-GB" sz="1800" dirty="0"/>
              <a:t>  See </a:t>
            </a:r>
            <a:r>
              <a:rPr lang="en-GB" sz="1800" i="1" dirty="0"/>
              <a:t>SE4</a:t>
            </a:r>
            <a:r>
              <a:rPr lang="en-GB" sz="1800" dirty="0"/>
              <a:t>.</a:t>
            </a:r>
          </a:p>
          <a:p>
            <a:pPr>
              <a:tabLst>
                <a:tab pos="711200" algn="l"/>
                <a:tab pos="987425" algn="l"/>
              </a:tabLst>
            </a:pPr>
            <a:r>
              <a:rPr lang="en-GB" sz="1800" i="1" dirty="0"/>
              <a:t>Spot price</a:t>
            </a:r>
            <a:r>
              <a:rPr lang="en-GB" sz="1800" dirty="0"/>
              <a:t>  Please see the PowerPoint presentation “Maximizing the economic value of market coupling and spot trading” (or the PDF document with the same name).</a:t>
            </a:r>
            <a:endParaRPr lang="en-GB" sz="1800" i="1" dirty="0"/>
          </a:p>
          <a:p>
            <a:pPr>
              <a:tabLst>
                <a:tab pos="711200" algn="l"/>
                <a:tab pos="987425" algn="l"/>
              </a:tabLst>
            </a:pPr>
            <a:r>
              <a:rPr lang="en-GB" sz="1800" i="1" dirty="0"/>
              <a:t>SYARHQ3-12</a:t>
            </a:r>
            <a:r>
              <a:rPr lang="en-GB" sz="1800" dirty="0"/>
              <a:t>  See </a:t>
            </a:r>
            <a:r>
              <a:rPr lang="en-GB" sz="1800" i="1" dirty="0"/>
              <a:t>ticker symbol</a:t>
            </a:r>
            <a:r>
              <a:rPr lang="en-GB" sz="1800" dirty="0"/>
              <a:t>.</a:t>
            </a:r>
            <a:endParaRPr lang="en-GB" sz="1800" i="1" dirty="0"/>
          </a:p>
          <a:p>
            <a:pPr>
              <a:tabLst>
                <a:tab pos="711200" algn="l"/>
                <a:tab pos="987425" algn="l"/>
              </a:tabLst>
            </a:pPr>
            <a:r>
              <a:rPr lang="en-GB" sz="1800" i="1" dirty="0"/>
              <a:t>SYCHPQ3-12</a:t>
            </a:r>
            <a:r>
              <a:rPr lang="en-GB" sz="1800" dirty="0"/>
              <a:t>  ticker symbol of the Nasdaq OMX CfD, which hedged against the difference between the DK2 spot price and the System Price during Q3-2012. </a:t>
            </a:r>
            <a:r>
              <a:rPr lang="en-GB" sz="1800" u="sng" dirty="0"/>
              <a:t>CPH</a:t>
            </a:r>
            <a:r>
              <a:rPr lang="en-GB" sz="1800" dirty="0"/>
              <a:t> indicates </a:t>
            </a:r>
            <a:r>
              <a:rPr lang="en-GB" sz="1800" u="sng" dirty="0"/>
              <a:t>C</a:t>
            </a:r>
            <a:r>
              <a:rPr lang="en-GB" sz="1800" dirty="0"/>
              <a:t>o</a:t>
            </a:r>
            <a:r>
              <a:rPr lang="en-GB" sz="1800" u="sng" dirty="0"/>
              <a:t>P</a:t>
            </a:r>
            <a:r>
              <a:rPr lang="en-GB" sz="1800" dirty="0"/>
              <a:t>en</a:t>
            </a:r>
            <a:r>
              <a:rPr lang="en-GB" sz="1800" u="sng" dirty="0"/>
              <a:t>H</a:t>
            </a:r>
            <a:r>
              <a:rPr lang="en-GB" sz="1800" dirty="0"/>
              <a:t>agen.</a:t>
            </a:r>
          </a:p>
          <a:p>
            <a:pPr>
              <a:tabLst>
                <a:tab pos="711200" algn="l"/>
                <a:tab pos="987425" algn="l"/>
              </a:tabLst>
            </a:pPr>
            <a:r>
              <a:rPr lang="en-GB" sz="1800" i="1" dirty="0"/>
              <a:t>SYMALQ3-12</a:t>
            </a:r>
            <a:r>
              <a:rPr lang="en-GB" sz="1800" dirty="0"/>
              <a:t>  ticker symbol of the Nasdaq OMX CfD, which hedged against the difference between the SE4 spot price and the System Price during Q3-2012. </a:t>
            </a:r>
            <a:r>
              <a:rPr lang="en-GB" sz="1800" u="sng" dirty="0"/>
              <a:t>MAL</a:t>
            </a:r>
            <a:r>
              <a:rPr lang="en-GB" sz="1800" dirty="0"/>
              <a:t> indicates </a:t>
            </a:r>
            <a:r>
              <a:rPr lang="en-GB" sz="1800" u="sng" dirty="0"/>
              <a:t>MAL</a:t>
            </a:r>
            <a:r>
              <a:rPr lang="en-GB" sz="1800" dirty="0"/>
              <a:t>mø (the biggest town in SE4).</a:t>
            </a:r>
            <a:endParaRPr lang="en-GB" sz="1800" i="1" dirty="0"/>
          </a:p>
          <a:p>
            <a:pPr>
              <a:tabLst>
                <a:tab pos="711200" algn="l"/>
                <a:tab pos="987425" algn="l"/>
              </a:tabLst>
            </a:pPr>
            <a:r>
              <a:rPr lang="en-GB" sz="1800" i="1" dirty="0"/>
              <a:t>System Price</a:t>
            </a:r>
            <a:r>
              <a:rPr lang="en-GB" sz="1800" dirty="0"/>
              <a:t>  A virtual price. It’s the theoretical, common spot price we would have in the Nordic area, if there were no grid bottlenecks in the area covered by the four countries.</a:t>
            </a:r>
          </a:p>
          <a:p>
            <a:pPr>
              <a:buNone/>
              <a:tabLst>
                <a:tab pos="711200" algn="l"/>
                <a:tab pos="987425" algn="l"/>
              </a:tabLst>
            </a:pPr>
            <a:r>
              <a:rPr lang="en-GB" sz="1800" i="1" dirty="0"/>
              <a:t>	</a:t>
            </a:r>
            <a:r>
              <a:rPr lang="en-GB" sz="1800" dirty="0"/>
              <a:t>For an overview over the historical values of the System Price, please see the PowerPoint presentation “System Price 1992-2021” (or the PDF document with the same name).</a:t>
            </a:r>
            <a:endParaRPr lang="en-GB" sz="1800" i="1" dirty="0"/>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29</a:t>
            </a:fld>
            <a:endParaRPr lang="en-GB" dirty="0"/>
          </a:p>
        </p:txBody>
      </p:sp>
      <p:sp>
        <p:nvSpPr>
          <p:cNvPr id="2" name="Pladsholder til dato 1">
            <a:extLst>
              <a:ext uri="{FF2B5EF4-FFF2-40B4-BE49-F238E27FC236}">
                <a16:creationId xmlns:a16="http://schemas.microsoft.com/office/drawing/2014/main" id="{BD391657-C316-464B-9C3D-AEDE713F7977}"/>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
            <a:ext cx="9906001" cy="1103086"/>
          </a:xfrm>
          <a:solidFill>
            <a:srgbClr val="FFFFFF"/>
          </a:solidFill>
        </p:spPr>
        <p:txBody>
          <a:bodyPr/>
          <a:lstStyle/>
          <a:p>
            <a:r>
              <a:rPr lang="en-GB" sz="3200" dirty="0"/>
              <a:t>Conclusion from the analysis:</a:t>
            </a:r>
            <a:br>
              <a:rPr lang="en-GB" sz="3200" dirty="0"/>
            </a:br>
            <a:r>
              <a:rPr lang="en-GB" sz="3200" dirty="0"/>
              <a:t>price hedging is expensive for consumers</a:t>
            </a:r>
          </a:p>
        </p:txBody>
      </p:sp>
      <p:sp>
        <p:nvSpPr>
          <p:cNvPr id="3" name="Pladsholder til indhold 2"/>
          <p:cNvSpPr>
            <a:spLocks noGrp="1"/>
          </p:cNvSpPr>
          <p:nvPr>
            <p:ph idx="1"/>
          </p:nvPr>
        </p:nvSpPr>
        <p:spPr>
          <a:xfrm>
            <a:off x="89354" y="1204145"/>
            <a:ext cx="9671505" cy="5439728"/>
          </a:xfrm>
        </p:spPr>
        <p:txBody>
          <a:bodyPr/>
          <a:lstStyle/>
          <a:p>
            <a:r>
              <a:rPr lang="en-GB" sz="2150" dirty="0"/>
              <a:t>As can be seen: compared with the spot prices, the hedging prices have a strong tendency to overshoot</a:t>
            </a:r>
          </a:p>
          <a:p>
            <a:pPr lvl="1"/>
            <a:r>
              <a:rPr lang="en-GB" sz="2150" dirty="0"/>
              <a:t>Hence, in the choice between spot and hedging, on the average you get the highest prices by choosing hedging.</a:t>
            </a:r>
          </a:p>
          <a:p>
            <a:pPr lvl="1"/>
            <a:r>
              <a:rPr lang="en-GB" sz="2150" dirty="0"/>
              <a:t>Consequently, </a:t>
            </a:r>
            <a:r>
              <a:rPr lang="en-GB" sz="2150" dirty="0">
                <a:solidFill>
                  <a:srgbClr val="C00000"/>
                </a:solidFill>
              </a:rPr>
              <a:t>on the average, price hedging is expensive for consumers (and advantageous for producers).</a:t>
            </a:r>
            <a:endParaRPr lang="en-GB" sz="2150" dirty="0"/>
          </a:p>
          <a:p>
            <a:r>
              <a:rPr lang="en-GB" sz="2150" dirty="0"/>
              <a:t>For all the investigated bidding zones (DK1, DK2 and SE4), there is a statistically significant difference between the quarterly Hedging Prices and the quarterly averages of the spot prices</a:t>
            </a:r>
          </a:p>
          <a:p>
            <a:pPr lvl="1"/>
            <a:r>
              <a:rPr lang="en-GB" sz="2000" dirty="0"/>
              <a:t>For SE4: with only 24 observations in the SE4 sample, it’s remarkable it’s possible to prove statistical significance.</a:t>
            </a:r>
          </a:p>
          <a:p>
            <a:r>
              <a:rPr lang="en-GB" sz="1800" dirty="0"/>
              <a:t>The concept “price hedging” is explained in appendix 2.</a:t>
            </a:r>
          </a:p>
        </p:txBody>
      </p:sp>
      <p:sp>
        <p:nvSpPr>
          <p:cNvPr id="6" name="Pladsholder til diasnummer 5"/>
          <p:cNvSpPr>
            <a:spLocks noGrp="1"/>
          </p:cNvSpPr>
          <p:nvPr>
            <p:ph type="sldNum" sz="quarter" idx="12"/>
          </p:nvPr>
        </p:nvSpPr>
        <p:spPr/>
        <p:txBody>
          <a:bodyPr/>
          <a:lstStyle/>
          <a:p>
            <a:pPr>
              <a:defRPr/>
            </a:pPr>
            <a:fld id="{6F22F84E-A190-402D-AE1D-93CA43AF0CC6}" type="slidenum">
              <a:rPr lang="en-GB" smtClean="0"/>
              <a:pPr>
                <a:defRPr/>
              </a:pPr>
              <a:t>3</a:t>
            </a:fld>
            <a:endParaRPr lang="en-GB" dirty="0"/>
          </a:p>
        </p:txBody>
      </p:sp>
      <p:sp>
        <p:nvSpPr>
          <p:cNvPr id="7" name="Pladsholder til dato 6">
            <a:extLst>
              <a:ext uri="{FF2B5EF4-FFF2-40B4-BE49-F238E27FC236}">
                <a16:creationId xmlns:a16="http://schemas.microsoft.com/office/drawing/2014/main" id="{1D55C6EF-9ECA-42CE-87DC-CA57C7DC4E91}"/>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0" y="20486"/>
            <a:ext cx="9906000" cy="1334857"/>
          </a:xfrm>
          <a:solidFill>
            <a:srgbClr val="FFFFFF"/>
          </a:solidFill>
        </p:spPr>
        <p:txBody>
          <a:bodyPr/>
          <a:lstStyle/>
          <a:p>
            <a:r>
              <a:rPr lang="en-GB" dirty="0"/>
              <a:t>Terminology and acronyms – 7</a:t>
            </a:r>
            <a:br>
              <a:rPr lang="en-GB" dirty="0"/>
            </a:br>
            <a:r>
              <a:rPr lang="en-GB" sz="2400" dirty="0"/>
              <a:t>As used in this presentation</a:t>
            </a:r>
          </a:p>
        </p:txBody>
      </p:sp>
      <p:sp>
        <p:nvSpPr>
          <p:cNvPr id="41987" name="Pladsholder til indhold 2"/>
          <p:cNvSpPr>
            <a:spLocks noGrp="1"/>
          </p:cNvSpPr>
          <p:nvPr>
            <p:ph idx="1"/>
          </p:nvPr>
        </p:nvSpPr>
        <p:spPr>
          <a:xfrm>
            <a:off x="87310" y="1422389"/>
            <a:ext cx="9738859" cy="4949371"/>
          </a:xfrm>
        </p:spPr>
        <p:txBody>
          <a:bodyPr/>
          <a:lstStyle/>
          <a:p>
            <a:pPr>
              <a:tabLst>
                <a:tab pos="711200" algn="l"/>
                <a:tab pos="987425" algn="l"/>
              </a:tabLst>
            </a:pPr>
            <a:r>
              <a:rPr lang="en-GB" sz="2000" i="1" dirty="0"/>
              <a:t>Ticker symbol</a:t>
            </a:r>
            <a:r>
              <a:rPr lang="en-GB" sz="2000" dirty="0"/>
              <a:t>  The name of a financial contract.</a:t>
            </a:r>
          </a:p>
          <a:p>
            <a:pPr>
              <a:spcBef>
                <a:spcPts val="840"/>
              </a:spcBef>
              <a:buNone/>
            </a:pPr>
            <a:r>
              <a:rPr lang="en-GB" sz="2000" dirty="0"/>
              <a:t>	Example 1: the ticker symbol of the Nasdaq OMX contract, which hedged against the System Price during Q3-2012 was ENOQ3-12</a:t>
            </a:r>
          </a:p>
          <a:p>
            <a:pPr lvl="2">
              <a:spcBef>
                <a:spcPts val="840"/>
              </a:spcBef>
            </a:pPr>
            <a:r>
              <a:rPr lang="en-GB" sz="2000" dirty="0"/>
              <a:t>ENO indicates </a:t>
            </a:r>
            <a:r>
              <a:rPr lang="en-GB" sz="2000" u="sng" dirty="0"/>
              <a:t>E</a:t>
            </a:r>
            <a:r>
              <a:rPr lang="en-GB" sz="2000" dirty="0"/>
              <a:t>lectricity </a:t>
            </a:r>
            <a:r>
              <a:rPr lang="en-GB" sz="2000" u="sng" dirty="0"/>
              <a:t>NO</a:t>
            </a:r>
            <a:r>
              <a:rPr lang="en-GB" sz="2000" dirty="0"/>
              <a:t>rdic</a:t>
            </a:r>
          </a:p>
          <a:p>
            <a:pPr lvl="2">
              <a:spcBef>
                <a:spcPts val="840"/>
              </a:spcBef>
            </a:pPr>
            <a:r>
              <a:rPr lang="en-GB" sz="2000" dirty="0"/>
              <a:t>Q3-12 indicates the third quarter of 2012.</a:t>
            </a:r>
          </a:p>
          <a:p>
            <a:pPr>
              <a:buNone/>
            </a:pPr>
            <a:r>
              <a:rPr lang="en-GB" sz="2000" dirty="0"/>
              <a:t>	Example 2: the ticker symbol of the Nasdaq OMX CfD, which hedged against the difference between the DK1 spot price and the System Price during Q3-2012 was SYARHQ3-12</a:t>
            </a:r>
          </a:p>
          <a:p>
            <a:pPr lvl="2">
              <a:lnSpc>
                <a:spcPct val="90000"/>
              </a:lnSpc>
            </a:pPr>
            <a:r>
              <a:rPr lang="en-GB" sz="2000" u="sng" dirty="0"/>
              <a:t>SY</a:t>
            </a:r>
            <a:r>
              <a:rPr lang="en-GB" sz="2000" dirty="0"/>
              <a:t> indicates </a:t>
            </a:r>
            <a:r>
              <a:rPr lang="en-GB" sz="2000" u="sng" dirty="0"/>
              <a:t>SY</a:t>
            </a:r>
            <a:r>
              <a:rPr lang="en-GB" sz="2000" dirty="0"/>
              <a:t>stem Price</a:t>
            </a:r>
          </a:p>
          <a:p>
            <a:pPr lvl="2">
              <a:spcBef>
                <a:spcPts val="840"/>
              </a:spcBef>
            </a:pPr>
            <a:r>
              <a:rPr lang="en-GB" sz="2000" dirty="0"/>
              <a:t>ARH indicates A</a:t>
            </a:r>
            <a:r>
              <a:rPr lang="en-GB" sz="2000" u="sng" dirty="0"/>
              <a:t>ARH</a:t>
            </a:r>
            <a:r>
              <a:rPr lang="en-GB" sz="2000" dirty="0"/>
              <a:t>us (the biggest town in Western Denmark).</a:t>
            </a:r>
          </a:p>
          <a:p>
            <a:pPr lvl="2">
              <a:lnSpc>
                <a:spcPct val="90000"/>
              </a:lnSpc>
            </a:pPr>
            <a:r>
              <a:rPr lang="en-GB" sz="2000" dirty="0"/>
              <a:t>Q3-12 indicates the third quarter of 2012.</a:t>
            </a:r>
          </a:p>
          <a:p>
            <a:pPr>
              <a:tabLst>
                <a:tab pos="711200" algn="l"/>
                <a:tab pos="987425" algn="l"/>
              </a:tabLst>
            </a:pPr>
            <a:r>
              <a:rPr lang="en-GB" sz="2000" i="1" dirty="0"/>
              <a:t>Western Denmark</a:t>
            </a:r>
            <a:r>
              <a:rPr lang="en-GB" sz="2000" dirty="0"/>
              <a:t>  See </a:t>
            </a:r>
            <a:r>
              <a:rPr lang="en-GB" sz="2000" i="1" dirty="0"/>
              <a:t>DK1</a:t>
            </a:r>
            <a:r>
              <a:rPr lang="en-GB" sz="2000" dirty="0"/>
              <a:t>.</a:t>
            </a:r>
            <a:endParaRPr lang="en-GB" sz="2000" i="1" dirty="0"/>
          </a:p>
        </p:txBody>
      </p:sp>
      <p:sp>
        <p:nvSpPr>
          <p:cNvPr id="41988" name="Pladsholder til diasnummer 5"/>
          <p:cNvSpPr>
            <a:spLocks noGrp="1"/>
          </p:cNvSpPr>
          <p:nvPr>
            <p:ph type="sldNum" sz="quarter" idx="12"/>
          </p:nvPr>
        </p:nvSpPr>
        <p:spPr>
          <a:noFill/>
        </p:spPr>
        <p:txBody>
          <a:bodyPr/>
          <a:lstStyle/>
          <a:p>
            <a:fld id="{B483C09C-3BA0-45EC-AF30-898CFD2C77E9}" type="slidenum">
              <a:rPr lang="en-GB" smtClean="0"/>
              <a:pPr/>
              <a:t>30</a:t>
            </a:fld>
            <a:endParaRPr lang="en-GB" dirty="0"/>
          </a:p>
        </p:txBody>
      </p:sp>
      <p:sp>
        <p:nvSpPr>
          <p:cNvPr id="2" name="Pladsholder til dato 1">
            <a:extLst>
              <a:ext uri="{FF2B5EF4-FFF2-40B4-BE49-F238E27FC236}">
                <a16:creationId xmlns:a16="http://schemas.microsoft.com/office/drawing/2014/main" id="{C02E52ED-9AC8-4ED1-8355-8408A4B545C9}"/>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ladsholder til diasnummer 5"/>
          <p:cNvSpPr>
            <a:spLocks noGrp="1"/>
          </p:cNvSpPr>
          <p:nvPr>
            <p:ph type="sldNum" sz="quarter" idx="12"/>
          </p:nvPr>
        </p:nvSpPr>
        <p:spPr/>
        <p:txBody>
          <a:bodyPr/>
          <a:lstStyle/>
          <a:p>
            <a:fld id="{5F77077F-8DD6-4D17-81A2-22B21B3370F4}" type="slidenum">
              <a:rPr lang="en-GB"/>
              <a:pPr/>
              <a:t>31</a:t>
            </a:fld>
            <a:endParaRPr lang="en-GB" dirty="0"/>
          </a:p>
        </p:txBody>
      </p:sp>
      <p:sp>
        <p:nvSpPr>
          <p:cNvPr id="1057794" name="Rectangle 2"/>
          <p:cNvSpPr>
            <a:spLocks noGrp="1" noChangeArrowheads="1"/>
          </p:cNvSpPr>
          <p:nvPr>
            <p:ph type="title"/>
          </p:nvPr>
        </p:nvSpPr>
        <p:spPr>
          <a:xfrm>
            <a:off x="79375" y="139696"/>
            <a:ext cx="9712325" cy="1143000"/>
          </a:xfrm>
        </p:spPr>
        <p:txBody>
          <a:bodyPr/>
          <a:lstStyle/>
          <a:p>
            <a:r>
              <a:rPr lang="en-GB" dirty="0"/>
              <a:t>The correlation function</a:t>
            </a:r>
          </a:p>
        </p:txBody>
      </p:sp>
      <p:sp>
        <p:nvSpPr>
          <p:cNvPr id="1057795" name="Rectangle 3"/>
          <p:cNvSpPr>
            <a:spLocks noGrp="1" noChangeArrowheads="1"/>
          </p:cNvSpPr>
          <p:nvPr>
            <p:ph type="body" idx="1"/>
          </p:nvPr>
        </p:nvSpPr>
        <p:spPr>
          <a:xfrm>
            <a:off x="82550" y="1366148"/>
            <a:ext cx="9744075" cy="2813957"/>
          </a:xfrm>
        </p:spPr>
        <p:txBody>
          <a:bodyPr/>
          <a:lstStyle/>
          <a:p>
            <a:r>
              <a:rPr lang="en-GB" dirty="0"/>
              <a:t>The correlation function measures the correlation between two variables.</a:t>
            </a:r>
          </a:p>
          <a:p>
            <a:r>
              <a:rPr lang="en-GB" dirty="0"/>
              <a:t>If the two variables move in lockstep, the value of the correlation function is 1.</a:t>
            </a:r>
          </a:p>
          <a:p>
            <a:pPr lvl="1"/>
            <a:r>
              <a:rPr lang="en-GB" sz="2400" dirty="0"/>
              <a:t>A value of 0 means there is no correlation at all.</a:t>
            </a:r>
          </a:p>
        </p:txBody>
      </p:sp>
      <p:grpSp>
        <p:nvGrpSpPr>
          <p:cNvPr id="3" name="Group 8"/>
          <p:cNvGrpSpPr>
            <a:grpSpLocks/>
          </p:cNvGrpSpPr>
          <p:nvPr/>
        </p:nvGrpSpPr>
        <p:grpSpPr bwMode="auto">
          <a:xfrm>
            <a:off x="1856258" y="4399195"/>
            <a:ext cx="2160587" cy="600075"/>
            <a:chOff x="849" y="2188"/>
            <a:chExt cx="1361" cy="378"/>
          </a:xfrm>
        </p:grpSpPr>
        <p:sp>
          <p:nvSpPr>
            <p:cNvPr id="1057801" name="Freeform 9"/>
            <p:cNvSpPr>
              <a:spLocks/>
            </p:cNvSpPr>
            <p:nvPr/>
          </p:nvSpPr>
          <p:spPr bwMode="auto">
            <a:xfrm>
              <a:off x="849" y="2270"/>
              <a:ext cx="1361" cy="296"/>
            </a:xfrm>
            <a:custGeom>
              <a:avLst/>
              <a:gdLst/>
              <a:ahLst/>
              <a:cxnLst>
                <a:cxn ang="0">
                  <a:pos x="0" y="614"/>
                </a:cxn>
                <a:cxn ang="0">
                  <a:pos x="1075" y="0"/>
                </a:cxn>
                <a:cxn ang="0">
                  <a:pos x="2150" y="614"/>
                </a:cxn>
                <a:cxn ang="0">
                  <a:pos x="3216" y="0"/>
                </a:cxn>
                <a:cxn ang="0">
                  <a:pos x="4300" y="614"/>
                </a:cxn>
              </a:cxnLst>
              <a:rect l="0" t="0" r="r" b="b"/>
              <a:pathLst>
                <a:path w="4300" h="614">
                  <a:moveTo>
                    <a:pt x="0" y="614"/>
                  </a:moveTo>
                  <a:cubicBezTo>
                    <a:pt x="358" y="307"/>
                    <a:pt x="717" y="0"/>
                    <a:pt x="1075" y="0"/>
                  </a:cubicBezTo>
                  <a:cubicBezTo>
                    <a:pt x="1433" y="0"/>
                    <a:pt x="1793" y="614"/>
                    <a:pt x="2150" y="614"/>
                  </a:cubicBezTo>
                  <a:cubicBezTo>
                    <a:pt x="2507" y="614"/>
                    <a:pt x="2858" y="0"/>
                    <a:pt x="3216" y="0"/>
                  </a:cubicBezTo>
                  <a:cubicBezTo>
                    <a:pt x="3574" y="0"/>
                    <a:pt x="3937" y="307"/>
                    <a:pt x="4300" y="614"/>
                  </a:cubicBezTo>
                </a:path>
              </a:pathLst>
            </a:custGeom>
            <a:noFill/>
            <a:ln w="38100" cap="flat" cmpd="sng">
              <a:solidFill>
                <a:srgbClr val="FF0000"/>
              </a:solidFill>
              <a:prstDash val="solid"/>
              <a:round/>
              <a:headEnd/>
              <a:tailEnd/>
            </a:ln>
            <a:effectLst/>
          </p:spPr>
          <p:txBody>
            <a:bodyPr wrap="none" anchor="ctr"/>
            <a:lstStyle/>
            <a:p>
              <a:endParaRPr lang="en-GB" dirty="0"/>
            </a:p>
          </p:txBody>
        </p:sp>
        <p:sp>
          <p:nvSpPr>
            <p:cNvPr id="1057802" name="Text Box 10"/>
            <p:cNvSpPr txBox="1">
              <a:spLocks noChangeArrowheads="1"/>
            </p:cNvSpPr>
            <p:nvPr/>
          </p:nvSpPr>
          <p:spPr bwMode="auto">
            <a:xfrm>
              <a:off x="1412" y="2188"/>
              <a:ext cx="223" cy="250"/>
            </a:xfrm>
            <a:prstGeom prst="rect">
              <a:avLst/>
            </a:prstGeom>
            <a:noFill/>
            <a:ln w="9525" algn="ctr">
              <a:noFill/>
              <a:miter lim="800000"/>
              <a:headEnd/>
              <a:tailEnd/>
            </a:ln>
            <a:effectLst/>
          </p:spPr>
          <p:txBody>
            <a:bodyPr wrap="none">
              <a:spAutoFit/>
            </a:bodyPr>
            <a:lstStyle/>
            <a:p>
              <a:r>
                <a:rPr lang="en-GB" sz="2000" dirty="0">
                  <a:solidFill>
                    <a:srgbClr val="FF0000"/>
                  </a:solidFill>
                </a:rPr>
                <a:t>a</a:t>
              </a:r>
            </a:p>
          </p:txBody>
        </p:sp>
      </p:grpSp>
      <p:grpSp>
        <p:nvGrpSpPr>
          <p:cNvPr id="4" name="Group 11"/>
          <p:cNvGrpSpPr>
            <a:grpSpLocks/>
          </p:cNvGrpSpPr>
          <p:nvPr/>
        </p:nvGrpSpPr>
        <p:grpSpPr bwMode="auto">
          <a:xfrm>
            <a:off x="1856258" y="5261208"/>
            <a:ext cx="2160587" cy="552450"/>
            <a:chOff x="849" y="2677"/>
            <a:chExt cx="1361" cy="348"/>
          </a:xfrm>
        </p:grpSpPr>
        <p:sp>
          <p:nvSpPr>
            <p:cNvPr id="1057804" name="Freeform 12"/>
            <p:cNvSpPr>
              <a:spLocks/>
            </p:cNvSpPr>
            <p:nvPr/>
          </p:nvSpPr>
          <p:spPr bwMode="auto">
            <a:xfrm>
              <a:off x="849" y="2677"/>
              <a:ext cx="1361" cy="296"/>
            </a:xfrm>
            <a:custGeom>
              <a:avLst/>
              <a:gdLst/>
              <a:ahLst/>
              <a:cxnLst>
                <a:cxn ang="0">
                  <a:pos x="0" y="614"/>
                </a:cxn>
                <a:cxn ang="0">
                  <a:pos x="1075" y="0"/>
                </a:cxn>
                <a:cxn ang="0">
                  <a:pos x="2150" y="614"/>
                </a:cxn>
                <a:cxn ang="0">
                  <a:pos x="3216" y="0"/>
                </a:cxn>
                <a:cxn ang="0">
                  <a:pos x="4300" y="614"/>
                </a:cxn>
              </a:cxnLst>
              <a:rect l="0" t="0" r="r" b="b"/>
              <a:pathLst>
                <a:path w="4300" h="614">
                  <a:moveTo>
                    <a:pt x="0" y="614"/>
                  </a:moveTo>
                  <a:cubicBezTo>
                    <a:pt x="358" y="307"/>
                    <a:pt x="717" y="0"/>
                    <a:pt x="1075" y="0"/>
                  </a:cubicBezTo>
                  <a:cubicBezTo>
                    <a:pt x="1433" y="0"/>
                    <a:pt x="1793" y="614"/>
                    <a:pt x="2150" y="614"/>
                  </a:cubicBezTo>
                  <a:cubicBezTo>
                    <a:pt x="2507" y="614"/>
                    <a:pt x="2858" y="0"/>
                    <a:pt x="3216" y="0"/>
                  </a:cubicBezTo>
                  <a:cubicBezTo>
                    <a:pt x="3574" y="0"/>
                    <a:pt x="3937" y="307"/>
                    <a:pt x="4300" y="614"/>
                  </a:cubicBezTo>
                </a:path>
              </a:pathLst>
            </a:custGeom>
            <a:noFill/>
            <a:ln w="38100" cap="flat" cmpd="sng">
              <a:solidFill>
                <a:srgbClr val="008000"/>
              </a:solidFill>
              <a:prstDash val="solid"/>
              <a:round/>
              <a:headEnd/>
              <a:tailEnd/>
            </a:ln>
            <a:effectLst/>
          </p:spPr>
          <p:txBody>
            <a:bodyPr wrap="none" anchor="ctr"/>
            <a:lstStyle/>
            <a:p>
              <a:endParaRPr lang="en-GB" dirty="0"/>
            </a:p>
          </p:txBody>
        </p:sp>
        <p:sp>
          <p:nvSpPr>
            <p:cNvPr id="1057805" name="Text Box 13"/>
            <p:cNvSpPr txBox="1">
              <a:spLocks noChangeArrowheads="1"/>
            </p:cNvSpPr>
            <p:nvPr/>
          </p:nvSpPr>
          <p:spPr bwMode="auto">
            <a:xfrm>
              <a:off x="1055" y="2775"/>
              <a:ext cx="228" cy="250"/>
            </a:xfrm>
            <a:prstGeom prst="rect">
              <a:avLst/>
            </a:prstGeom>
            <a:noFill/>
            <a:ln w="9525" algn="ctr">
              <a:noFill/>
              <a:miter lim="800000"/>
              <a:headEnd/>
              <a:tailEnd/>
            </a:ln>
            <a:effectLst/>
          </p:spPr>
          <p:txBody>
            <a:bodyPr wrap="none">
              <a:spAutoFit/>
            </a:bodyPr>
            <a:lstStyle/>
            <a:p>
              <a:r>
                <a:rPr lang="en-GB" sz="2000" dirty="0">
                  <a:solidFill>
                    <a:srgbClr val="008000"/>
                  </a:solidFill>
                </a:rPr>
                <a:t>b</a:t>
              </a:r>
            </a:p>
          </p:txBody>
        </p:sp>
      </p:grpSp>
      <p:sp>
        <p:nvSpPr>
          <p:cNvPr id="1057806" name="Text Box 14"/>
          <p:cNvSpPr txBox="1">
            <a:spLocks noChangeArrowheads="1"/>
          </p:cNvSpPr>
          <p:nvPr/>
        </p:nvSpPr>
        <p:spPr bwMode="auto">
          <a:xfrm>
            <a:off x="5515363" y="4313370"/>
            <a:ext cx="3248025" cy="1311275"/>
          </a:xfrm>
          <a:prstGeom prst="rect">
            <a:avLst/>
          </a:prstGeom>
          <a:noFill/>
          <a:ln w="9525" algn="ctr">
            <a:noFill/>
            <a:miter lim="800000"/>
            <a:headEnd/>
            <a:tailEnd/>
          </a:ln>
          <a:effectLst/>
        </p:spPr>
        <p:txBody>
          <a:bodyPr wrap="none">
            <a:spAutoFit/>
          </a:bodyPr>
          <a:lstStyle/>
          <a:p>
            <a:r>
              <a:rPr lang="en-GB" sz="2000" dirty="0">
                <a:solidFill>
                  <a:schemeClr val="tx1"/>
                </a:solidFill>
              </a:rPr>
              <a:t>In this example</a:t>
            </a:r>
          </a:p>
          <a:p>
            <a:r>
              <a:rPr lang="en-GB" sz="2000" dirty="0">
                <a:solidFill>
                  <a:schemeClr val="tx1"/>
                </a:solidFill>
              </a:rPr>
              <a:t>Correlation(a,b)  =  1</a:t>
            </a:r>
          </a:p>
          <a:p>
            <a:r>
              <a:rPr lang="en-GB" sz="2000" dirty="0">
                <a:solidFill>
                  <a:schemeClr val="tx1"/>
                </a:solidFill>
              </a:rPr>
              <a:t>as a and b move</a:t>
            </a:r>
          </a:p>
          <a:p>
            <a:r>
              <a:rPr lang="en-GB" sz="2000" dirty="0">
                <a:solidFill>
                  <a:schemeClr val="tx1"/>
                </a:solidFill>
              </a:rPr>
              <a:t>in lockstep</a:t>
            </a:r>
          </a:p>
        </p:txBody>
      </p:sp>
      <p:sp>
        <p:nvSpPr>
          <p:cNvPr id="5" name="Pladsholder til dato 4">
            <a:extLst>
              <a:ext uri="{FF2B5EF4-FFF2-40B4-BE49-F238E27FC236}">
                <a16:creationId xmlns:a16="http://schemas.microsoft.com/office/drawing/2014/main" id="{7A8087DF-2F02-4AA9-9362-09D64B954A41}"/>
              </a:ext>
            </a:extLst>
          </p:cNvPr>
          <p:cNvSpPr>
            <a:spLocks noGrp="1"/>
          </p:cNvSpPr>
          <p:nvPr>
            <p:ph type="dt" sz="half" idx="10"/>
          </p:nvPr>
        </p:nvSpPr>
        <p:spPr/>
        <p:txBody>
          <a:bodyPr/>
          <a:lstStyle/>
          <a:p>
            <a:pPr>
              <a:defRPr/>
            </a:pPr>
            <a:r>
              <a:rPr lang="en-US"/>
              <a:t>17 Feb. 2024</a:t>
            </a:r>
            <a:endParaRPr lang="en-GB" dirty="0"/>
          </a:p>
        </p:txBody>
      </p:sp>
      <p:grpSp>
        <p:nvGrpSpPr>
          <p:cNvPr id="16" name="Gruppe 15">
            <a:extLst>
              <a:ext uri="{FF2B5EF4-FFF2-40B4-BE49-F238E27FC236}">
                <a16:creationId xmlns:a16="http://schemas.microsoft.com/office/drawing/2014/main" id="{968613D9-4A80-4B81-B533-5BB9E928B7CD}"/>
              </a:ext>
            </a:extLst>
          </p:cNvPr>
          <p:cNvGrpSpPr/>
          <p:nvPr/>
        </p:nvGrpSpPr>
        <p:grpSpPr>
          <a:xfrm>
            <a:off x="1648295" y="4211870"/>
            <a:ext cx="3758329" cy="2109331"/>
            <a:chOff x="1790700" y="4211870"/>
            <a:chExt cx="3758329" cy="2109331"/>
          </a:xfrm>
        </p:grpSpPr>
        <p:grpSp>
          <p:nvGrpSpPr>
            <p:cNvPr id="17" name="Group 5">
              <a:extLst>
                <a:ext uri="{FF2B5EF4-FFF2-40B4-BE49-F238E27FC236}">
                  <a16:creationId xmlns:a16="http://schemas.microsoft.com/office/drawing/2014/main" id="{462DE9D3-207E-458F-B809-DF281197DC2F}"/>
                </a:ext>
              </a:extLst>
            </p:cNvPr>
            <p:cNvGrpSpPr>
              <a:grpSpLocks/>
            </p:cNvGrpSpPr>
            <p:nvPr/>
          </p:nvGrpSpPr>
          <p:grpSpPr bwMode="auto">
            <a:xfrm>
              <a:off x="1790700" y="4211870"/>
              <a:ext cx="2816225" cy="2017713"/>
              <a:chOff x="606" y="1975"/>
              <a:chExt cx="1774" cy="1271"/>
            </a:xfrm>
          </p:grpSpPr>
          <p:sp>
            <p:nvSpPr>
              <p:cNvPr id="19" name="Line 6">
                <a:extLst>
                  <a:ext uri="{FF2B5EF4-FFF2-40B4-BE49-F238E27FC236}">
                    <a16:creationId xmlns:a16="http://schemas.microsoft.com/office/drawing/2014/main" id="{2C5235FD-B303-4F27-8327-B1D8F460A282}"/>
                  </a:ext>
                </a:extLst>
              </p:cNvPr>
              <p:cNvSpPr>
                <a:spLocks noChangeShapeType="1"/>
              </p:cNvSpPr>
              <p:nvPr/>
            </p:nvSpPr>
            <p:spPr bwMode="auto">
              <a:xfrm>
                <a:off x="638" y="1975"/>
                <a:ext cx="0" cy="1271"/>
              </a:xfrm>
              <a:prstGeom prst="line">
                <a:avLst/>
              </a:prstGeom>
              <a:noFill/>
              <a:ln w="9525">
                <a:solidFill>
                  <a:schemeClr val="tx1"/>
                </a:solidFill>
                <a:round/>
                <a:headEnd type="triangle" w="lg" len="lg"/>
                <a:tailEnd/>
              </a:ln>
              <a:effectLst/>
            </p:spPr>
            <p:txBody>
              <a:bodyPr wrap="none"/>
              <a:lstStyle/>
              <a:p>
                <a:endParaRPr lang="en-GB" dirty="0"/>
              </a:p>
            </p:txBody>
          </p:sp>
          <p:sp>
            <p:nvSpPr>
              <p:cNvPr id="20" name="Line 7">
                <a:extLst>
                  <a:ext uri="{FF2B5EF4-FFF2-40B4-BE49-F238E27FC236}">
                    <a16:creationId xmlns:a16="http://schemas.microsoft.com/office/drawing/2014/main" id="{7D9436B6-7F45-44D3-B757-2B95C6809E21}"/>
                  </a:ext>
                </a:extLst>
              </p:cNvPr>
              <p:cNvSpPr>
                <a:spLocks noChangeShapeType="1"/>
              </p:cNvSpPr>
              <p:nvPr/>
            </p:nvSpPr>
            <p:spPr bwMode="auto">
              <a:xfrm>
                <a:off x="606" y="3168"/>
                <a:ext cx="1774" cy="0"/>
              </a:xfrm>
              <a:prstGeom prst="line">
                <a:avLst/>
              </a:prstGeom>
              <a:noFill/>
              <a:ln w="9525">
                <a:solidFill>
                  <a:schemeClr val="tx1"/>
                </a:solidFill>
                <a:round/>
                <a:headEnd/>
                <a:tailEnd type="triangle" w="lg" len="lg"/>
              </a:ln>
              <a:effectLst/>
            </p:spPr>
            <p:txBody>
              <a:bodyPr wrap="none"/>
              <a:lstStyle/>
              <a:p>
                <a:endParaRPr lang="en-GB" dirty="0"/>
              </a:p>
            </p:txBody>
          </p:sp>
        </p:grpSp>
        <p:sp>
          <p:nvSpPr>
            <p:cNvPr id="18" name="Tekstfelt 17">
              <a:extLst>
                <a:ext uri="{FF2B5EF4-FFF2-40B4-BE49-F238E27FC236}">
                  <a16:creationId xmlns:a16="http://schemas.microsoft.com/office/drawing/2014/main" id="{C80FA8EE-9643-470D-B821-ABC829812FED}"/>
                </a:ext>
              </a:extLst>
            </p:cNvPr>
            <p:cNvSpPr txBox="1"/>
            <p:nvPr/>
          </p:nvSpPr>
          <p:spPr>
            <a:xfrm>
              <a:off x="4590112" y="5890314"/>
              <a:ext cx="958917" cy="430887"/>
            </a:xfrm>
            <a:prstGeom prst="rect">
              <a:avLst/>
            </a:prstGeom>
            <a:noFill/>
          </p:spPr>
          <p:txBody>
            <a:bodyPr wrap="none" rtlCol="0">
              <a:spAutoFit/>
            </a:bodyPr>
            <a:lstStyle/>
            <a:p>
              <a:pPr algn="ctr"/>
              <a:r>
                <a:rPr lang="en-GB" dirty="0">
                  <a:solidFill>
                    <a:schemeClr val="tx1"/>
                  </a:solidFill>
                </a:rPr>
                <a:t>Time</a:t>
              </a: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57806"/>
                                        </p:tgtEl>
                                        <p:attrNameLst>
                                          <p:attrName>style.visibility</p:attrName>
                                        </p:attrNameLst>
                                      </p:cBhvr>
                                      <p:to>
                                        <p:strVal val="visible"/>
                                      </p:to>
                                    </p:set>
                                    <p:animEffect transition="in" filter="dissolve">
                                      <p:cBhvr>
                                        <p:cTn id="22" dur="500"/>
                                        <p:tgtEl>
                                          <p:spTgt spid="1057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0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HoumøllerConsulting cirkler"/>
          <p:cNvPicPr>
            <a:picLocks noChangeAspect="1" noChangeArrowheads="1"/>
          </p:cNvPicPr>
          <p:nvPr/>
        </p:nvPicPr>
        <p:blipFill>
          <a:blip r:embed="rId3" cstate="print"/>
          <a:srcRect/>
          <a:stretch>
            <a:fillRect/>
          </a:stretch>
        </p:blipFill>
        <p:spPr bwMode="auto">
          <a:xfrm>
            <a:off x="0" y="152400"/>
            <a:ext cx="7327900" cy="6705600"/>
          </a:xfrm>
          <a:prstGeom prst="rect">
            <a:avLst/>
          </a:prstGeom>
          <a:noFill/>
          <a:ln w="9525">
            <a:noFill/>
            <a:miter lim="800000"/>
            <a:headEnd/>
            <a:tailEnd/>
          </a:ln>
        </p:spPr>
      </p:pic>
      <p:sp>
        <p:nvSpPr>
          <p:cNvPr id="12291" name="Rectangle 91"/>
          <p:cNvSpPr>
            <a:spLocks noGrp="1" noChangeArrowheads="1"/>
          </p:cNvSpPr>
          <p:nvPr>
            <p:ph type="title"/>
          </p:nvPr>
        </p:nvSpPr>
        <p:spPr>
          <a:xfrm>
            <a:off x="0" y="595313"/>
            <a:ext cx="9906000" cy="1143000"/>
          </a:xfrm>
        </p:spPr>
        <p:txBody>
          <a:bodyPr/>
          <a:lstStyle/>
          <a:p>
            <a:r>
              <a:rPr lang="en-GB" sz="4500" dirty="0"/>
              <a:t>Thank you for your attention!</a:t>
            </a:r>
          </a:p>
        </p:txBody>
      </p:sp>
      <p:sp>
        <p:nvSpPr>
          <p:cNvPr id="12292" name="Pladsholder til diasnummer 4"/>
          <p:cNvSpPr>
            <a:spLocks noGrp="1"/>
          </p:cNvSpPr>
          <p:nvPr>
            <p:ph type="sldNum" sz="quarter" idx="12"/>
          </p:nvPr>
        </p:nvSpPr>
        <p:spPr>
          <a:noFill/>
        </p:spPr>
        <p:txBody>
          <a:bodyPr/>
          <a:lstStyle/>
          <a:p>
            <a:pPr defTabSz="762000"/>
            <a:fld id="{B2333CE1-98E1-4AA3-AF31-B6415263F296}" type="slidenum">
              <a:rPr lang="en-GB" smtClean="0"/>
              <a:pPr defTabSz="762000"/>
              <a:t>32</a:t>
            </a:fld>
            <a:endParaRPr lang="en-GB" dirty="0"/>
          </a:p>
        </p:txBody>
      </p:sp>
      <p:sp>
        <p:nvSpPr>
          <p:cNvPr id="12293" name="Tekstboks 98"/>
          <p:cNvSpPr txBox="1">
            <a:spLocks noChangeArrowheads="1"/>
          </p:cNvSpPr>
          <p:nvPr/>
        </p:nvSpPr>
        <p:spPr bwMode="auto">
          <a:xfrm>
            <a:off x="583314" y="2598738"/>
            <a:ext cx="8521885" cy="2862322"/>
          </a:xfrm>
          <a:prstGeom prst="rect">
            <a:avLst/>
          </a:prstGeom>
          <a:noFill/>
          <a:ln w="9525">
            <a:noFill/>
            <a:miter lim="800000"/>
            <a:headEnd/>
            <a:tailEnd/>
          </a:ln>
        </p:spPr>
        <p:txBody>
          <a:bodyPr wrap="none">
            <a:spAutoFit/>
          </a:bodyPr>
          <a:lstStyle/>
          <a:p>
            <a:pPr algn="ctr"/>
            <a:r>
              <a:rPr lang="en-GB" sz="3600" dirty="0">
                <a:solidFill>
                  <a:schemeClr val="tx1"/>
                </a:solidFill>
              </a:rPr>
              <a:t>Anders Plejdrup Houmøller</a:t>
            </a:r>
          </a:p>
          <a:p>
            <a:pPr algn="ctr"/>
            <a:r>
              <a:rPr lang="en-GB" sz="3600" i="1" dirty="0">
                <a:solidFill>
                  <a:schemeClr val="tx1"/>
                </a:solidFill>
              </a:rPr>
              <a:t>Houmoller Consulting ApS</a:t>
            </a:r>
          </a:p>
          <a:p>
            <a:pPr algn="ctr"/>
            <a:r>
              <a:rPr lang="en-GB" sz="3600" dirty="0">
                <a:solidFill>
                  <a:schemeClr val="tx1"/>
                </a:solidFill>
              </a:rPr>
              <a:t>Tel. +45  28 11 23 00</a:t>
            </a:r>
          </a:p>
          <a:p>
            <a:pPr algn="ctr"/>
            <a:r>
              <a:rPr lang="en-GB" sz="3600" dirty="0">
                <a:solidFill>
                  <a:schemeClr val="tx1"/>
                </a:solidFill>
              </a:rPr>
              <a:t>anders@houmollerconsulting.dk</a:t>
            </a:r>
          </a:p>
          <a:p>
            <a:pPr algn="ctr"/>
            <a:r>
              <a:rPr lang="en-GB" sz="3600" dirty="0">
                <a:solidFill>
                  <a:schemeClr val="tx1"/>
                </a:solidFill>
              </a:rPr>
              <a:t>Web houmollerconsulting.dk</a:t>
            </a:r>
          </a:p>
        </p:txBody>
      </p:sp>
      <p:sp>
        <p:nvSpPr>
          <p:cNvPr id="2" name="Pladsholder til dato 1">
            <a:extLst>
              <a:ext uri="{FF2B5EF4-FFF2-40B4-BE49-F238E27FC236}">
                <a16:creationId xmlns:a16="http://schemas.microsoft.com/office/drawing/2014/main" id="{EED300F5-CCC3-4188-A12C-F649E8293CB5}"/>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5"/>
          <p:cNvSpPr>
            <a:spLocks noGrp="1"/>
          </p:cNvSpPr>
          <p:nvPr>
            <p:ph type="sldNum" sz="quarter" idx="12"/>
          </p:nvPr>
        </p:nvSpPr>
        <p:spPr/>
        <p:txBody>
          <a:bodyPr/>
          <a:lstStyle/>
          <a:p>
            <a:fld id="{11B596C7-6DAC-4669-9AC2-25B831D7B885}" type="slidenum">
              <a:rPr lang="en-GB"/>
              <a:pPr/>
              <a:t>4</a:t>
            </a:fld>
            <a:endParaRPr lang="en-GB" dirty="0"/>
          </a:p>
        </p:txBody>
      </p:sp>
      <p:sp>
        <p:nvSpPr>
          <p:cNvPr id="1068036" name="Rectangle 4"/>
          <p:cNvSpPr>
            <a:spLocks noGrp="1" noChangeArrowheads="1"/>
          </p:cNvSpPr>
          <p:nvPr>
            <p:ph type="title"/>
          </p:nvPr>
        </p:nvSpPr>
        <p:spPr>
          <a:xfrm>
            <a:off x="0" y="14515"/>
            <a:ext cx="7460343" cy="667658"/>
          </a:xfrm>
        </p:spPr>
        <p:txBody>
          <a:bodyPr/>
          <a:lstStyle/>
          <a:p>
            <a:r>
              <a:rPr lang="en-GB" sz="2800" dirty="0"/>
              <a:t>Hedging prices and spot prices – 2</a:t>
            </a:r>
          </a:p>
        </p:txBody>
      </p:sp>
      <p:sp>
        <p:nvSpPr>
          <p:cNvPr id="1068037" name="Rectangle 5"/>
          <p:cNvSpPr>
            <a:spLocks noGrp="1" noChangeArrowheads="1"/>
          </p:cNvSpPr>
          <p:nvPr>
            <p:ph type="body" idx="1"/>
          </p:nvPr>
        </p:nvSpPr>
        <p:spPr>
          <a:xfrm>
            <a:off x="159655" y="1281113"/>
            <a:ext cx="9593942" cy="4750232"/>
          </a:xfrm>
        </p:spPr>
        <p:txBody>
          <a:bodyPr/>
          <a:lstStyle/>
          <a:p>
            <a:pPr>
              <a:spcBef>
                <a:spcPts val="900"/>
              </a:spcBef>
            </a:pPr>
            <a:r>
              <a:rPr lang="en-GB" dirty="0"/>
              <a:t>For each of the four slides “Hedging Prices and spot prices”:</a:t>
            </a:r>
          </a:p>
          <a:p>
            <a:pPr>
              <a:spcBef>
                <a:spcPts val="900"/>
              </a:spcBef>
            </a:pPr>
            <a:r>
              <a:rPr lang="en-GB" dirty="0"/>
              <a:t>For each quarter, the quarter’s Hedging Price is the average of the daily Closing Prices during the last quarter, where the contract was traded.</a:t>
            </a:r>
            <a:endParaRPr lang="en-GB" sz="2400" dirty="0"/>
          </a:p>
          <a:p>
            <a:pPr>
              <a:spcBef>
                <a:spcPts val="900"/>
              </a:spcBef>
            </a:pPr>
            <a:r>
              <a:rPr lang="en-GB" sz="2000" dirty="0"/>
              <a:t>Example for the Nordic System Price forward for Q3-2012 (ENOQ3-12):</a:t>
            </a:r>
          </a:p>
          <a:p>
            <a:pPr lvl="1">
              <a:spcBef>
                <a:spcPts val="900"/>
              </a:spcBef>
            </a:pPr>
            <a:r>
              <a:rPr lang="en-GB" sz="2000" dirty="0"/>
              <a:t>The Hedging Price is the average of the daily Closing Prices during the period Q2-2012</a:t>
            </a:r>
          </a:p>
          <a:p>
            <a:pPr lvl="2">
              <a:spcBef>
                <a:spcPts val="900"/>
              </a:spcBef>
            </a:pPr>
            <a:r>
              <a:rPr lang="en-GB" sz="2000" dirty="0"/>
              <a:t>This gives a Hedging Price of 42.24 EUR/MWh, as can be seen from the slide on the System Price in appendix 1.</a:t>
            </a:r>
          </a:p>
        </p:txBody>
      </p:sp>
      <p:sp>
        <p:nvSpPr>
          <p:cNvPr id="2" name="Pladsholder til dato 1">
            <a:extLst>
              <a:ext uri="{FF2B5EF4-FFF2-40B4-BE49-F238E27FC236}">
                <a16:creationId xmlns:a16="http://schemas.microsoft.com/office/drawing/2014/main" id="{01770E33-AE23-4676-B1FF-998640F58933}"/>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diasnummer 5"/>
          <p:cNvSpPr>
            <a:spLocks noGrp="1"/>
          </p:cNvSpPr>
          <p:nvPr>
            <p:ph type="sldNum" sz="quarter" idx="12"/>
          </p:nvPr>
        </p:nvSpPr>
        <p:spPr/>
        <p:txBody>
          <a:bodyPr/>
          <a:lstStyle/>
          <a:p>
            <a:fld id="{EE82B4C9-28B5-4D2E-AFF8-6F34199F2C05}" type="slidenum">
              <a:rPr lang="en-GB"/>
              <a:pPr/>
              <a:t>5</a:t>
            </a:fld>
            <a:endParaRPr lang="en-GB" dirty="0"/>
          </a:p>
        </p:txBody>
      </p:sp>
      <p:sp>
        <p:nvSpPr>
          <p:cNvPr id="1065990" name="Rectangle 6"/>
          <p:cNvSpPr>
            <a:spLocks noGrp="1" noChangeArrowheads="1"/>
          </p:cNvSpPr>
          <p:nvPr>
            <p:ph type="title"/>
          </p:nvPr>
        </p:nvSpPr>
        <p:spPr>
          <a:xfrm>
            <a:off x="-1" y="0"/>
            <a:ext cx="9593943" cy="1143000"/>
          </a:xfrm>
        </p:spPr>
        <p:txBody>
          <a:bodyPr/>
          <a:lstStyle/>
          <a:p>
            <a:r>
              <a:rPr lang="en-GB" sz="3000" dirty="0"/>
              <a:t>Hedging Prices and spot prices – 3</a:t>
            </a:r>
          </a:p>
        </p:txBody>
      </p:sp>
      <p:sp>
        <p:nvSpPr>
          <p:cNvPr id="1065991" name="Rectangle 7"/>
          <p:cNvSpPr>
            <a:spLocks noGrp="1" noChangeArrowheads="1"/>
          </p:cNvSpPr>
          <p:nvPr>
            <p:ph type="body" idx="1"/>
          </p:nvPr>
        </p:nvSpPr>
        <p:spPr>
          <a:xfrm>
            <a:off x="104172" y="1056756"/>
            <a:ext cx="9688009" cy="5124125"/>
          </a:xfrm>
        </p:spPr>
        <p:txBody>
          <a:bodyPr/>
          <a:lstStyle/>
          <a:p>
            <a:r>
              <a:rPr lang="en-GB" sz="2000" dirty="0"/>
              <a:t>For each of the following four slides:</a:t>
            </a:r>
          </a:p>
          <a:p>
            <a:r>
              <a:rPr lang="en-GB" sz="2000" dirty="0"/>
              <a:t>For each quarter, the quarter’s average spot price is compared with the quarter’s Hedging Price.</a:t>
            </a:r>
          </a:p>
          <a:p>
            <a:pPr lvl="1"/>
            <a:r>
              <a:rPr lang="en-GB" sz="2000" dirty="0"/>
              <a:t>For each spot price, this gives a number of points indicating how well the Hedging Price forecasted the spot price.</a:t>
            </a:r>
          </a:p>
          <a:p>
            <a:pPr>
              <a:spcBef>
                <a:spcPts val="900"/>
              </a:spcBef>
            </a:pPr>
            <a:r>
              <a:rPr lang="en-GB" sz="2000" dirty="0"/>
              <a:t>The mean of the numerical difference</a:t>
            </a:r>
          </a:p>
          <a:p>
            <a:pPr marL="0" indent="0">
              <a:spcBef>
                <a:spcPts val="900"/>
              </a:spcBef>
              <a:buNone/>
              <a:tabLst>
                <a:tab pos="717550" algn="l"/>
              </a:tabLst>
            </a:pPr>
            <a:r>
              <a:rPr lang="en-GB" sz="2000" dirty="0"/>
              <a:t>	|Hedging Price – spot|</a:t>
            </a:r>
          </a:p>
          <a:p>
            <a:pPr marL="0" indent="0">
              <a:spcBef>
                <a:spcPts val="900"/>
              </a:spcBef>
              <a:buNone/>
              <a:tabLst>
                <a:tab pos="354013" algn="l"/>
                <a:tab pos="717550" algn="l"/>
              </a:tabLst>
            </a:pPr>
            <a:r>
              <a:rPr lang="en-GB" sz="2000" dirty="0"/>
              <a:t>	illustrates the average distance between the slides’ two curves.</a:t>
            </a:r>
          </a:p>
          <a:p>
            <a:pPr>
              <a:spcBef>
                <a:spcPts val="900"/>
              </a:spcBef>
            </a:pPr>
            <a:r>
              <a:rPr lang="en-GB" sz="2000" dirty="0"/>
              <a:t>The mean of the difference</a:t>
            </a:r>
          </a:p>
          <a:p>
            <a:pPr marL="0" indent="0">
              <a:spcBef>
                <a:spcPts val="900"/>
              </a:spcBef>
              <a:buNone/>
            </a:pPr>
            <a:r>
              <a:rPr lang="en-GB" sz="2000" dirty="0"/>
              <a:t>	(Hedging Price – spot)</a:t>
            </a:r>
          </a:p>
          <a:p>
            <a:pPr marL="0" indent="0">
              <a:spcBef>
                <a:spcPts val="900"/>
              </a:spcBef>
              <a:buNone/>
              <a:tabLst>
                <a:tab pos="360363" algn="l"/>
              </a:tabLst>
            </a:pPr>
            <a:r>
              <a:rPr lang="en-GB" sz="2000" dirty="0"/>
              <a:t>	is the consumers’ average Risk Premium.</a:t>
            </a:r>
          </a:p>
        </p:txBody>
      </p:sp>
      <p:sp>
        <p:nvSpPr>
          <p:cNvPr id="2" name="Pladsholder til dato 1">
            <a:extLst>
              <a:ext uri="{FF2B5EF4-FFF2-40B4-BE49-F238E27FC236}">
                <a16:creationId xmlns:a16="http://schemas.microsoft.com/office/drawing/2014/main" id="{FC0704C3-9645-467B-B889-94237D19972F}"/>
              </a:ext>
            </a:extLst>
          </p:cNvPr>
          <p:cNvSpPr>
            <a:spLocks noGrp="1"/>
          </p:cNvSpPr>
          <p:nvPr>
            <p:ph type="dt" sz="half" idx="10"/>
          </p:nvPr>
        </p:nvSpPr>
        <p:spPr/>
        <p:txBody>
          <a:bodyPr/>
          <a:lstStyle/>
          <a:p>
            <a:pPr>
              <a:defRPr/>
            </a:pPr>
            <a:r>
              <a:rPr lang="en-US" noProof="0"/>
              <a:t>17 Feb. 2024</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993C5A9-8D77-4A74-BFF6-F028CC7D2FD4}"/>
              </a:ext>
            </a:extLst>
          </p:cNvPr>
          <p:cNvSpPr>
            <a:spLocks noGrp="1" noChangeArrowheads="1"/>
          </p:cNvSpPr>
          <p:nvPr>
            <p:ph type="title"/>
          </p:nvPr>
        </p:nvSpPr>
        <p:spPr>
          <a:xfrm>
            <a:off x="0" y="0"/>
            <a:ext cx="9906000" cy="578734"/>
          </a:xfrm>
          <a:solidFill>
            <a:srgbClr val="FFFFFF"/>
          </a:solidFill>
        </p:spPr>
        <p:txBody>
          <a:bodyPr/>
          <a:lstStyle/>
          <a:p>
            <a:r>
              <a:rPr lang="en-GB" altLang="da-DK" sz="2600" dirty="0">
                <a:latin typeface="Verdana" panose="020B0604030504040204" pitchFamily="34" charset="0"/>
              </a:rPr>
              <a:t>Western Denmark: Hedging Prices and spot prices</a:t>
            </a:r>
          </a:p>
        </p:txBody>
      </p:sp>
      <p:grpSp>
        <p:nvGrpSpPr>
          <p:cNvPr id="5" name="Gruppe 4">
            <a:extLst>
              <a:ext uri="{FF2B5EF4-FFF2-40B4-BE49-F238E27FC236}">
                <a16:creationId xmlns:a16="http://schemas.microsoft.com/office/drawing/2014/main" id="{B274C936-5DEE-4577-AD8F-94C1D09823D0}"/>
              </a:ext>
            </a:extLst>
          </p:cNvPr>
          <p:cNvGrpSpPr/>
          <p:nvPr/>
        </p:nvGrpSpPr>
        <p:grpSpPr>
          <a:xfrm>
            <a:off x="58056" y="560183"/>
            <a:ext cx="1808508" cy="5702685"/>
            <a:chOff x="58056" y="560183"/>
            <a:chExt cx="1808508" cy="5702685"/>
          </a:xfrm>
        </p:grpSpPr>
        <p:grpSp>
          <p:nvGrpSpPr>
            <p:cNvPr id="4" name="Gruppe 3">
              <a:extLst>
                <a:ext uri="{FF2B5EF4-FFF2-40B4-BE49-F238E27FC236}">
                  <a16:creationId xmlns:a16="http://schemas.microsoft.com/office/drawing/2014/main" id="{47CA09EF-11C1-46B7-AB49-5EDAAE5B3A6E}"/>
                </a:ext>
              </a:extLst>
            </p:cNvPr>
            <p:cNvGrpSpPr/>
            <p:nvPr/>
          </p:nvGrpSpPr>
          <p:grpSpPr>
            <a:xfrm>
              <a:off x="87627" y="942710"/>
              <a:ext cx="400751" cy="5320158"/>
              <a:chOff x="87627" y="942710"/>
              <a:chExt cx="400751" cy="5320158"/>
            </a:xfrm>
          </p:grpSpPr>
          <p:sp>
            <p:nvSpPr>
              <p:cNvPr id="6222" name="Rectangle 78">
                <a:extLst>
                  <a:ext uri="{FF2B5EF4-FFF2-40B4-BE49-F238E27FC236}">
                    <a16:creationId xmlns:a16="http://schemas.microsoft.com/office/drawing/2014/main" id="{5451586E-01BB-4810-9105-068942BE2671}"/>
                  </a:ext>
                </a:extLst>
              </p:cNvPr>
              <p:cNvSpPr>
                <a:spLocks noChangeArrowheads="1"/>
              </p:cNvSpPr>
              <p:nvPr/>
            </p:nvSpPr>
            <p:spPr bwMode="auto">
              <a:xfrm>
                <a:off x="87627" y="592431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15</a:t>
                </a:r>
                <a:endParaRPr lang="en-GB" altLang="da-DK" dirty="0"/>
              </a:p>
            </p:txBody>
          </p:sp>
          <p:sp>
            <p:nvSpPr>
              <p:cNvPr id="6223" name="Rectangle 79">
                <a:extLst>
                  <a:ext uri="{FF2B5EF4-FFF2-40B4-BE49-F238E27FC236}">
                    <a16:creationId xmlns:a16="http://schemas.microsoft.com/office/drawing/2014/main" id="{B468E93E-6195-42D7-8115-296281A9C537}"/>
                  </a:ext>
                </a:extLst>
              </p:cNvPr>
              <p:cNvSpPr>
                <a:spLocks noChangeArrowheads="1"/>
              </p:cNvSpPr>
              <p:nvPr/>
            </p:nvSpPr>
            <p:spPr bwMode="auto">
              <a:xfrm>
                <a:off x="87627" y="523258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25</a:t>
                </a:r>
                <a:endParaRPr lang="en-GB" altLang="da-DK" dirty="0"/>
              </a:p>
            </p:txBody>
          </p:sp>
          <p:sp>
            <p:nvSpPr>
              <p:cNvPr id="6224" name="Rectangle 80">
                <a:extLst>
                  <a:ext uri="{FF2B5EF4-FFF2-40B4-BE49-F238E27FC236}">
                    <a16:creationId xmlns:a16="http://schemas.microsoft.com/office/drawing/2014/main" id="{30EE4CC7-4E1A-4219-A369-E01DD3EA012C}"/>
                  </a:ext>
                </a:extLst>
              </p:cNvPr>
              <p:cNvSpPr>
                <a:spLocks noChangeArrowheads="1"/>
              </p:cNvSpPr>
              <p:nvPr/>
            </p:nvSpPr>
            <p:spPr bwMode="auto">
              <a:xfrm>
                <a:off x="87627" y="4494993"/>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35</a:t>
                </a:r>
                <a:endParaRPr lang="en-GB" altLang="da-DK" dirty="0"/>
              </a:p>
            </p:txBody>
          </p:sp>
          <p:sp>
            <p:nvSpPr>
              <p:cNvPr id="6225" name="Rectangle 81">
                <a:extLst>
                  <a:ext uri="{FF2B5EF4-FFF2-40B4-BE49-F238E27FC236}">
                    <a16:creationId xmlns:a16="http://schemas.microsoft.com/office/drawing/2014/main" id="{BBDED659-F6C1-40A6-8DB4-C4B02E8E8323}"/>
                  </a:ext>
                </a:extLst>
              </p:cNvPr>
              <p:cNvSpPr>
                <a:spLocks noChangeArrowheads="1"/>
              </p:cNvSpPr>
              <p:nvPr/>
            </p:nvSpPr>
            <p:spPr bwMode="auto">
              <a:xfrm>
                <a:off x="87627" y="3803263"/>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45</a:t>
                </a:r>
                <a:endParaRPr lang="en-GB" altLang="da-DK" dirty="0"/>
              </a:p>
            </p:txBody>
          </p:sp>
          <p:sp>
            <p:nvSpPr>
              <p:cNvPr id="6226" name="Rectangle 82">
                <a:extLst>
                  <a:ext uri="{FF2B5EF4-FFF2-40B4-BE49-F238E27FC236}">
                    <a16:creationId xmlns:a16="http://schemas.microsoft.com/office/drawing/2014/main" id="{423A6027-F241-4233-8C46-961C4041CC5C}"/>
                  </a:ext>
                </a:extLst>
              </p:cNvPr>
              <p:cNvSpPr>
                <a:spLocks noChangeArrowheads="1"/>
              </p:cNvSpPr>
              <p:nvPr/>
            </p:nvSpPr>
            <p:spPr bwMode="auto">
              <a:xfrm>
                <a:off x="87627" y="306567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55</a:t>
                </a:r>
                <a:endParaRPr lang="en-GB" altLang="da-DK" dirty="0"/>
              </a:p>
            </p:txBody>
          </p:sp>
          <p:sp>
            <p:nvSpPr>
              <p:cNvPr id="6227" name="Rectangle 83">
                <a:extLst>
                  <a:ext uri="{FF2B5EF4-FFF2-40B4-BE49-F238E27FC236}">
                    <a16:creationId xmlns:a16="http://schemas.microsoft.com/office/drawing/2014/main" id="{A167F2F7-8D2A-4B16-878B-0E6478846873}"/>
                  </a:ext>
                </a:extLst>
              </p:cNvPr>
              <p:cNvSpPr>
                <a:spLocks noChangeArrowheads="1"/>
              </p:cNvSpPr>
              <p:nvPr/>
            </p:nvSpPr>
            <p:spPr bwMode="auto">
              <a:xfrm>
                <a:off x="87627" y="237394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65</a:t>
                </a:r>
                <a:endParaRPr lang="en-GB" altLang="da-DK" dirty="0"/>
              </a:p>
            </p:txBody>
          </p:sp>
          <p:sp>
            <p:nvSpPr>
              <p:cNvPr id="6228" name="Rectangle 84">
                <a:extLst>
                  <a:ext uri="{FF2B5EF4-FFF2-40B4-BE49-F238E27FC236}">
                    <a16:creationId xmlns:a16="http://schemas.microsoft.com/office/drawing/2014/main" id="{7CC5CB55-2BB0-4E93-A068-B922FE295E55}"/>
                  </a:ext>
                </a:extLst>
              </p:cNvPr>
              <p:cNvSpPr>
                <a:spLocks noChangeArrowheads="1"/>
              </p:cNvSpPr>
              <p:nvPr/>
            </p:nvSpPr>
            <p:spPr bwMode="auto">
              <a:xfrm>
                <a:off x="87627" y="163444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75</a:t>
                </a:r>
                <a:endParaRPr lang="en-GB" altLang="da-DK" dirty="0"/>
              </a:p>
            </p:txBody>
          </p:sp>
          <p:sp>
            <p:nvSpPr>
              <p:cNvPr id="6229" name="Rectangle 85">
                <a:extLst>
                  <a:ext uri="{FF2B5EF4-FFF2-40B4-BE49-F238E27FC236}">
                    <a16:creationId xmlns:a16="http://schemas.microsoft.com/office/drawing/2014/main" id="{4E46BE1E-5413-4070-AD37-2077F01335D3}"/>
                  </a:ext>
                </a:extLst>
              </p:cNvPr>
              <p:cNvSpPr>
                <a:spLocks noChangeArrowheads="1"/>
              </p:cNvSpPr>
              <p:nvPr/>
            </p:nvSpPr>
            <p:spPr bwMode="auto">
              <a:xfrm>
                <a:off x="87627" y="94271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85</a:t>
                </a:r>
                <a:endParaRPr lang="en-GB" altLang="da-DK" dirty="0"/>
              </a:p>
            </p:txBody>
          </p:sp>
        </p:grpSp>
        <p:sp>
          <p:nvSpPr>
            <p:cNvPr id="99" name="Tekstboks 66">
              <a:extLst>
                <a:ext uri="{FF2B5EF4-FFF2-40B4-BE49-F238E27FC236}">
                  <a16:creationId xmlns:a16="http://schemas.microsoft.com/office/drawing/2014/main" id="{EFF9DE49-799A-472D-ACE3-8A66D2EDDA56}"/>
                </a:ext>
              </a:extLst>
            </p:cNvPr>
            <p:cNvSpPr txBox="1"/>
            <p:nvPr/>
          </p:nvSpPr>
          <p:spPr>
            <a:xfrm>
              <a:off x="58056" y="560183"/>
              <a:ext cx="1808508" cy="430887"/>
            </a:xfrm>
            <a:prstGeom prst="rect">
              <a:avLst/>
            </a:prstGeom>
            <a:noFill/>
          </p:spPr>
          <p:txBody>
            <a:bodyPr wrap="none" rtlCol="0">
              <a:spAutoFit/>
            </a:bodyPr>
            <a:lstStyle/>
            <a:p>
              <a:r>
                <a:rPr lang="en-GB" dirty="0">
                  <a:solidFill>
                    <a:schemeClr val="tx1"/>
                  </a:solidFill>
                </a:rPr>
                <a:t>EUR/MWh</a:t>
              </a:r>
            </a:p>
          </p:txBody>
        </p:sp>
      </p:grpSp>
      <p:sp>
        <p:nvSpPr>
          <p:cNvPr id="108" name="Tekstboks 59">
            <a:extLst>
              <a:ext uri="{FF2B5EF4-FFF2-40B4-BE49-F238E27FC236}">
                <a16:creationId xmlns:a16="http://schemas.microsoft.com/office/drawing/2014/main" id="{7E8A23F1-EF78-4D95-B80C-074B3A046940}"/>
              </a:ext>
            </a:extLst>
          </p:cNvPr>
          <p:cNvSpPr txBox="1"/>
          <p:nvPr/>
        </p:nvSpPr>
        <p:spPr>
          <a:xfrm>
            <a:off x="2946386" y="508006"/>
            <a:ext cx="6917278" cy="430887"/>
          </a:xfrm>
          <a:prstGeom prst="rect">
            <a:avLst/>
          </a:prstGeom>
          <a:noFill/>
        </p:spPr>
        <p:txBody>
          <a:bodyPr wrap="none" rtlCol="0">
            <a:spAutoFit/>
          </a:bodyPr>
          <a:lstStyle/>
          <a:p>
            <a:r>
              <a:rPr lang="en-GB" dirty="0">
                <a:solidFill>
                  <a:schemeClr val="tx1"/>
                </a:solidFill>
              </a:rPr>
              <a:t>The 48 quarters from Q1-2006 to Q4-2017</a:t>
            </a:r>
          </a:p>
        </p:txBody>
      </p:sp>
      <p:sp>
        <p:nvSpPr>
          <p:cNvPr id="111" name="Tekstboks 76">
            <a:extLst>
              <a:ext uri="{FF2B5EF4-FFF2-40B4-BE49-F238E27FC236}">
                <a16:creationId xmlns:a16="http://schemas.microsoft.com/office/drawing/2014/main" id="{2364633F-6307-4B6D-BEDB-B67B454D5030}"/>
              </a:ext>
            </a:extLst>
          </p:cNvPr>
          <p:cNvSpPr txBox="1"/>
          <p:nvPr/>
        </p:nvSpPr>
        <p:spPr>
          <a:xfrm>
            <a:off x="724393" y="1137122"/>
            <a:ext cx="2000869" cy="646331"/>
          </a:xfrm>
          <a:prstGeom prst="rect">
            <a:avLst/>
          </a:prstGeom>
          <a:noFill/>
        </p:spPr>
        <p:txBody>
          <a:bodyPr wrap="none" rtlCol="0">
            <a:spAutoFit/>
          </a:bodyPr>
          <a:lstStyle/>
          <a:p>
            <a:pPr algn="ctr"/>
            <a:r>
              <a:rPr lang="en-GB" sz="1800" dirty="0">
                <a:solidFill>
                  <a:srgbClr val="FF0000"/>
                </a:solidFill>
              </a:rPr>
              <a:t>The quarter’s</a:t>
            </a:r>
          </a:p>
          <a:p>
            <a:pPr algn="ctr"/>
            <a:r>
              <a:rPr lang="en-GB" sz="1800" dirty="0">
                <a:solidFill>
                  <a:srgbClr val="FF0000"/>
                </a:solidFill>
              </a:rPr>
              <a:t>Hedging Price</a:t>
            </a:r>
          </a:p>
        </p:txBody>
      </p:sp>
      <p:sp>
        <p:nvSpPr>
          <p:cNvPr id="113" name="Tekstboks 72">
            <a:extLst>
              <a:ext uri="{FF2B5EF4-FFF2-40B4-BE49-F238E27FC236}">
                <a16:creationId xmlns:a16="http://schemas.microsoft.com/office/drawing/2014/main" id="{063E837C-0734-4171-9DC6-5FF35666C0E1}"/>
              </a:ext>
            </a:extLst>
          </p:cNvPr>
          <p:cNvSpPr txBox="1"/>
          <p:nvPr/>
        </p:nvSpPr>
        <p:spPr>
          <a:xfrm>
            <a:off x="3640384" y="1260699"/>
            <a:ext cx="5429692" cy="369332"/>
          </a:xfrm>
          <a:prstGeom prst="rect">
            <a:avLst/>
          </a:prstGeom>
          <a:noFill/>
        </p:spPr>
        <p:txBody>
          <a:bodyPr wrap="none" rtlCol="0">
            <a:spAutoFit/>
          </a:bodyPr>
          <a:lstStyle/>
          <a:p>
            <a:r>
              <a:rPr lang="en-GB" sz="1800" dirty="0">
                <a:solidFill>
                  <a:schemeClr val="tx1"/>
                </a:solidFill>
              </a:rPr>
              <a:t>Correlation(Hedging Price,spot)  =  0.76</a:t>
            </a:r>
          </a:p>
        </p:txBody>
      </p:sp>
      <p:sp>
        <p:nvSpPr>
          <p:cNvPr id="114" name="Tekstboks 73">
            <a:extLst>
              <a:ext uri="{FF2B5EF4-FFF2-40B4-BE49-F238E27FC236}">
                <a16:creationId xmlns:a16="http://schemas.microsoft.com/office/drawing/2014/main" id="{A22961EE-EB8B-467E-A3A3-7375F77DF58E}"/>
              </a:ext>
            </a:extLst>
          </p:cNvPr>
          <p:cNvSpPr txBox="1"/>
          <p:nvPr/>
        </p:nvSpPr>
        <p:spPr>
          <a:xfrm>
            <a:off x="675060" y="5546477"/>
            <a:ext cx="7289175" cy="377026"/>
          </a:xfrm>
          <a:prstGeom prst="rect">
            <a:avLst/>
          </a:prstGeom>
          <a:noFill/>
        </p:spPr>
        <p:txBody>
          <a:bodyPr wrap="none" rtlCol="0">
            <a:spAutoFit/>
          </a:bodyPr>
          <a:lstStyle/>
          <a:p>
            <a:r>
              <a:rPr lang="en-GB" sz="1850" dirty="0">
                <a:solidFill>
                  <a:schemeClr val="tx1"/>
                </a:solidFill>
              </a:rPr>
              <a:t>Average of (Hedging Price – spot)   =   4.4 EUR/MWh</a:t>
            </a:r>
          </a:p>
        </p:txBody>
      </p:sp>
      <p:sp>
        <p:nvSpPr>
          <p:cNvPr id="115" name="Tekstboks 74">
            <a:extLst>
              <a:ext uri="{FF2B5EF4-FFF2-40B4-BE49-F238E27FC236}">
                <a16:creationId xmlns:a16="http://schemas.microsoft.com/office/drawing/2014/main" id="{64197970-2AB9-421F-B98B-20F5C479AEBC}"/>
              </a:ext>
            </a:extLst>
          </p:cNvPr>
          <p:cNvSpPr txBox="1"/>
          <p:nvPr/>
        </p:nvSpPr>
        <p:spPr>
          <a:xfrm>
            <a:off x="3128674" y="2005913"/>
            <a:ext cx="6719451" cy="353943"/>
          </a:xfrm>
          <a:prstGeom prst="rect">
            <a:avLst/>
          </a:prstGeom>
          <a:noFill/>
        </p:spPr>
        <p:txBody>
          <a:bodyPr wrap="square" rtlCol="0">
            <a:spAutoFit/>
          </a:bodyPr>
          <a:lstStyle/>
          <a:p>
            <a:r>
              <a:rPr lang="en-GB" sz="1700" dirty="0">
                <a:solidFill>
                  <a:schemeClr val="tx1"/>
                </a:solidFill>
              </a:rPr>
              <a:t>Average of |Hedging Price – spot|   =   6.5 EUR/MWh</a:t>
            </a:r>
          </a:p>
        </p:txBody>
      </p:sp>
      <p:sp>
        <p:nvSpPr>
          <p:cNvPr id="7" name="Pladsholder til slidenummer 6">
            <a:extLst>
              <a:ext uri="{FF2B5EF4-FFF2-40B4-BE49-F238E27FC236}">
                <a16:creationId xmlns:a16="http://schemas.microsoft.com/office/drawing/2014/main" id="{8C060949-2FEA-4FC6-8789-556DEC25CD73}"/>
              </a:ext>
            </a:extLst>
          </p:cNvPr>
          <p:cNvSpPr>
            <a:spLocks noGrp="1"/>
          </p:cNvSpPr>
          <p:nvPr>
            <p:ph type="sldNum" sz="quarter" idx="12"/>
          </p:nvPr>
        </p:nvSpPr>
        <p:spPr/>
        <p:txBody>
          <a:bodyPr/>
          <a:lstStyle/>
          <a:p>
            <a:pPr>
              <a:defRPr/>
            </a:pPr>
            <a:fld id="{6F22F84E-A190-402D-AE1D-93CA43AF0CC6}" type="slidenum">
              <a:rPr lang="en-GB" smtClean="0"/>
              <a:pPr>
                <a:defRPr/>
              </a:pPr>
              <a:t>6</a:t>
            </a:fld>
            <a:endParaRPr lang="en-GB" dirty="0"/>
          </a:p>
        </p:txBody>
      </p:sp>
      <p:sp>
        <p:nvSpPr>
          <p:cNvPr id="8" name="Pladsholder til dato 7">
            <a:extLst>
              <a:ext uri="{FF2B5EF4-FFF2-40B4-BE49-F238E27FC236}">
                <a16:creationId xmlns:a16="http://schemas.microsoft.com/office/drawing/2014/main" id="{EC89C6C3-BF25-48CF-9AD6-D4A8AB159EA4}"/>
              </a:ext>
            </a:extLst>
          </p:cNvPr>
          <p:cNvSpPr>
            <a:spLocks noGrp="1"/>
          </p:cNvSpPr>
          <p:nvPr>
            <p:ph type="dt" sz="half" idx="10"/>
          </p:nvPr>
        </p:nvSpPr>
        <p:spPr/>
        <p:txBody>
          <a:bodyPr/>
          <a:lstStyle/>
          <a:p>
            <a:pPr>
              <a:defRPr/>
            </a:pPr>
            <a:r>
              <a:rPr lang="en-US" noProof="0"/>
              <a:t>17 Feb. 2024</a:t>
            </a:r>
            <a:endParaRPr lang="en-GB" noProof="0" dirty="0"/>
          </a:p>
        </p:txBody>
      </p:sp>
      <p:sp>
        <p:nvSpPr>
          <p:cNvPr id="107" name="Rektangel 106">
            <a:extLst>
              <a:ext uri="{FF2B5EF4-FFF2-40B4-BE49-F238E27FC236}">
                <a16:creationId xmlns:a16="http://schemas.microsoft.com/office/drawing/2014/main" id="{062C7909-F0FA-42B8-B30B-8112F77BD4A4}"/>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96" name="Tekstfelt 95">
            <a:extLst>
              <a:ext uri="{FF2B5EF4-FFF2-40B4-BE49-F238E27FC236}">
                <a16:creationId xmlns:a16="http://schemas.microsoft.com/office/drawing/2014/main" id="{0BA38CB2-5EFE-42A3-97D1-7A00E8427B37}"/>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6" name="Gruppe 5">
            <a:extLst>
              <a:ext uri="{FF2B5EF4-FFF2-40B4-BE49-F238E27FC236}">
                <a16:creationId xmlns:a16="http://schemas.microsoft.com/office/drawing/2014/main" id="{06F8ABF2-8510-4FCD-85C5-B39E41F09F54}"/>
              </a:ext>
            </a:extLst>
          </p:cNvPr>
          <p:cNvGrpSpPr/>
          <p:nvPr/>
        </p:nvGrpSpPr>
        <p:grpSpPr>
          <a:xfrm>
            <a:off x="528794" y="1109576"/>
            <a:ext cx="9263388" cy="5625346"/>
            <a:chOff x="528794" y="1109576"/>
            <a:chExt cx="9263388" cy="5625346"/>
          </a:xfrm>
        </p:grpSpPr>
        <p:sp>
          <p:nvSpPr>
            <p:cNvPr id="6153" name="Line 9">
              <a:extLst>
                <a:ext uri="{FF2B5EF4-FFF2-40B4-BE49-F238E27FC236}">
                  <a16:creationId xmlns:a16="http://schemas.microsoft.com/office/drawing/2014/main" id="{D3DD638C-0D81-4F10-8D0D-8DC8DDDCCFA7}"/>
                </a:ext>
              </a:extLst>
            </p:cNvPr>
            <p:cNvSpPr>
              <a:spLocks noChangeShapeType="1"/>
            </p:cNvSpPr>
            <p:nvPr/>
          </p:nvSpPr>
          <p:spPr bwMode="auto">
            <a:xfrm>
              <a:off x="643441" y="5399448"/>
              <a:ext cx="91487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4" name="Line 10">
              <a:extLst>
                <a:ext uri="{FF2B5EF4-FFF2-40B4-BE49-F238E27FC236}">
                  <a16:creationId xmlns:a16="http://schemas.microsoft.com/office/drawing/2014/main" id="{8C83C009-0BF0-4D4A-AE12-83D9C22AADA2}"/>
                </a:ext>
              </a:extLst>
            </p:cNvPr>
            <p:cNvSpPr>
              <a:spLocks noChangeShapeType="1"/>
            </p:cNvSpPr>
            <p:nvPr/>
          </p:nvSpPr>
          <p:spPr bwMode="auto">
            <a:xfrm>
              <a:off x="643441" y="4661858"/>
              <a:ext cx="91487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5" name="Line 11">
              <a:extLst>
                <a:ext uri="{FF2B5EF4-FFF2-40B4-BE49-F238E27FC236}">
                  <a16:creationId xmlns:a16="http://schemas.microsoft.com/office/drawing/2014/main" id="{D06BE452-6C8F-40E8-8C3A-50C96E113AD9}"/>
                </a:ext>
              </a:extLst>
            </p:cNvPr>
            <p:cNvSpPr>
              <a:spLocks noChangeShapeType="1"/>
            </p:cNvSpPr>
            <p:nvPr/>
          </p:nvSpPr>
          <p:spPr bwMode="auto">
            <a:xfrm>
              <a:off x="643441" y="3970128"/>
              <a:ext cx="91487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6" name="Line 12">
              <a:extLst>
                <a:ext uri="{FF2B5EF4-FFF2-40B4-BE49-F238E27FC236}">
                  <a16:creationId xmlns:a16="http://schemas.microsoft.com/office/drawing/2014/main" id="{33C311AD-BD99-4783-88F7-C5625AAD258C}"/>
                </a:ext>
              </a:extLst>
            </p:cNvPr>
            <p:cNvSpPr>
              <a:spLocks noChangeShapeType="1"/>
            </p:cNvSpPr>
            <p:nvPr/>
          </p:nvSpPr>
          <p:spPr bwMode="auto">
            <a:xfrm>
              <a:off x="643441" y="3232537"/>
              <a:ext cx="91487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7" name="Line 13">
              <a:extLst>
                <a:ext uri="{FF2B5EF4-FFF2-40B4-BE49-F238E27FC236}">
                  <a16:creationId xmlns:a16="http://schemas.microsoft.com/office/drawing/2014/main" id="{E34C3B8A-2F7E-499D-8E46-D6D9CCED6A8F}"/>
                </a:ext>
              </a:extLst>
            </p:cNvPr>
            <p:cNvSpPr>
              <a:spLocks noChangeShapeType="1"/>
            </p:cNvSpPr>
            <p:nvPr/>
          </p:nvSpPr>
          <p:spPr bwMode="auto">
            <a:xfrm>
              <a:off x="643441" y="2540807"/>
              <a:ext cx="91487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8" name="Line 14">
              <a:extLst>
                <a:ext uri="{FF2B5EF4-FFF2-40B4-BE49-F238E27FC236}">
                  <a16:creationId xmlns:a16="http://schemas.microsoft.com/office/drawing/2014/main" id="{5183D9F9-3A94-4A8E-8493-D5B800056F09}"/>
                </a:ext>
              </a:extLst>
            </p:cNvPr>
            <p:cNvSpPr>
              <a:spLocks noChangeShapeType="1"/>
            </p:cNvSpPr>
            <p:nvPr/>
          </p:nvSpPr>
          <p:spPr bwMode="auto">
            <a:xfrm>
              <a:off x="643441" y="1801306"/>
              <a:ext cx="91487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59" name="Line 15">
              <a:extLst>
                <a:ext uri="{FF2B5EF4-FFF2-40B4-BE49-F238E27FC236}">
                  <a16:creationId xmlns:a16="http://schemas.microsoft.com/office/drawing/2014/main" id="{D9004096-AA74-48C7-BEF8-7F5FD39C6797}"/>
                </a:ext>
              </a:extLst>
            </p:cNvPr>
            <p:cNvSpPr>
              <a:spLocks noChangeShapeType="1"/>
            </p:cNvSpPr>
            <p:nvPr/>
          </p:nvSpPr>
          <p:spPr bwMode="auto">
            <a:xfrm>
              <a:off x="643441" y="1109576"/>
              <a:ext cx="91487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0" name="Rectangle 16">
              <a:extLst>
                <a:ext uri="{FF2B5EF4-FFF2-40B4-BE49-F238E27FC236}">
                  <a16:creationId xmlns:a16="http://schemas.microsoft.com/office/drawing/2014/main" id="{10216A19-91A7-447C-BC80-1B12B93A95F8}"/>
                </a:ext>
              </a:extLst>
            </p:cNvPr>
            <p:cNvSpPr>
              <a:spLocks noChangeArrowheads="1"/>
            </p:cNvSpPr>
            <p:nvPr/>
          </p:nvSpPr>
          <p:spPr bwMode="auto">
            <a:xfrm>
              <a:off x="643441" y="1109576"/>
              <a:ext cx="9148741" cy="4981602"/>
            </a:xfrm>
            <a:prstGeom prst="rect">
              <a:avLst/>
            </a:prstGeom>
            <a:noFill/>
            <a:ln w="206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6161" name="Line 17">
              <a:extLst>
                <a:ext uri="{FF2B5EF4-FFF2-40B4-BE49-F238E27FC236}">
                  <a16:creationId xmlns:a16="http://schemas.microsoft.com/office/drawing/2014/main" id="{420B3120-A224-4611-BE8A-7D892519DE92}"/>
                </a:ext>
              </a:extLst>
            </p:cNvPr>
            <p:cNvSpPr>
              <a:spLocks noChangeShapeType="1"/>
            </p:cNvSpPr>
            <p:nvPr/>
          </p:nvSpPr>
          <p:spPr bwMode="auto">
            <a:xfrm>
              <a:off x="643441" y="1109576"/>
              <a:ext cx="0" cy="49816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2" name="Line 18">
              <a:extLst>
                <a:ext uri="{FF2B5EF4-FFF2-40B4-BE49-F238E27FC236}">
                  <a16:creationId xmlns:a16="http://schemas.microsoft.com/office/drawing/2014/main" id="{FEA21720-AE0C-4273-9714-D6A59E832ABC}"/>
                </a:ext>
              </a:extLst>
            </p:cNvPr>
            <p:cNvSpPr>
              <a:spLocks noChangeShapeType="1"/>
            </p:cNvSpPr>
            <p:nvPr/>
          </p:nvSpPr>
          <p:spPr bwMode="auto">
            <a:xfrm>
              <a:off x="551030" y="6091178"/>
              <a:ext cx="924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3" name="Line 19">
              <a:extLst>
                <a:ext uri="{FF2B5EF4-FFF2-40B4-BE49-F238E27FC236}">
                  <a16:creationId xmlns:a16="http://schemas.microsoft.com/office/drawing/2014/main" id="{D790BE82-FAED-4E01-992F-29FC992D60EA}"/>
                </a:ext>
              </a:extLst>
            </p:cNvPr>
            <p:cNvSpPr>
              <a:spLocks noChangeShapeType="1"/>
            </p:cNvSpPr>
            <p:nvPr/>
          </p:nvSpPr>
          <p:spPr bwMode="auto">
            <a:xfrm>
              <a:off x="551030" y="5399448"/>
              <a:ext cx="924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4" name="Line 20">
              <a:extLst>
                <a:ext uri="{FF2B5EF4-FFF2-40B4-BE49-F238E27FC236}">
                  <a16:creationId xmlns:a16="http://schemas.microsoft.com/office/drawing/2014/main" id="{ECD48B52-964B-42E8-AD5E-4B9B5A615169}"/>
                </a:ext>
              </a:extLst>
            </p:cNvPr>
            <p:cNvSpPr>
              <a:spLocks noChangeShapeType="1"/>
            </p:cNvSpPr>
            <p:nvPr/>
          </p:nvSpPr>
          <p:spPr bwMode="auto">
            <a:xfrm>
              <a:off x="551030" y="4661858"/>
              <a:ext cx="924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5" name="Line 21">
              <a:extLst>
                <a:ext uri="{FF2B5EF4-FFF2-40B4-BE49-F238E27FC236}">
                  <a16:creationId xmlns:a16="http://schemas.microsoft.com/office/drawing/2014/main" id="{147C39E3-128F-43D3-B619-EEC102F15310}"/>
                </a:ext>
              </a:extLst>
            </p:cNvPr>
            <p:cNvSpPr>
              <a:spLocks noChangeShapeType="1"/>
            </p:cNvSpPr>
            <p:nvPr/>
          </p:nvSpPr>
          <p:spPr bwMode="auto">
            <a:xfrm>
              <a:off x="551030" y="3970128"/>
              <a:ext cx="924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6" name="Line 22">
              <a:extLst>
                <a:ext uri="{FF2B5EF4-FFF2-40B4-BE49-F238E27FC236}">
                  <a16:creationId xmlns:a16="http://schemas.microsoft.com/office/drawing/2014/main" id="{C7425D7B-CD55-4439-B5AB-0A0739B5524B}"/>
                </a:ext>
              </a:extLst>
            </p:cNvPr>
            <p:cNvSpPr>
              <a:spLocks noChangeShapeType="1"/>
            </p:cNvSpPr>
            <p:nvPr/>
          </p:nvSpPr>
          <p:spPr bwMode="auto">
            <a:xfrm>
              <a:off x="551030" y="3232537"/>
              <a:ext cx="924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7" name="Line 23">
              <a:extLst>
                <a:ext uri="{FF2B5EF4-FFF2-40B4-BE49-F238E27FC236}">
                  <a16:creationId xmlns:a16="http://schemas.microsoft.com/office/drawing/2014/main" id="{E65F449C-52EB-4965-B967-136683A786C1}"/>
                </a:ext>
              </a:extLst>
            </p:cNvPr>
            <p:cNvSpPr>
              <a:spLocks noChangeShapeType="1"/>
            </p:cNvSpPr>
            <p:nvPr/>
          </p:nvSpPr>
          <p:spPr bwMode="auto">
            <a:xfrm>
              <a:off x="551030" y="2540807"/>
              <a:ext cx="924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8" name="Line 24">
              <a:extLst>
                <a:ext uri="{FF2B5EF4-FFF2-40B4-BE49-F238E27FC236}">
                  <a16:creationId xmlns:a16="http://schemas.microsoft.com/office/drawing/2014/main" id="{59FA030D-6B6D-43CC-8036-EAA95D58DD59}"/>
                </a:ext>
              </a:extLst>
            </p:cNvPr>
            <p:cNvSpPr>
              <a:spLocks noChangeShapeType="1"/>
            </p:cNvSpPr>
            <p:nvPr/>
          </p:nvSpPr>
          <p:spPr bwMode="auto">
            <a:xfrm>
              <a:off x="551030" y="1801306"/>
              <a:ext cx="924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69" name="Line 25">
              <a:extLst>
                <a:ext uri="{FF2B5EF4-FFF2-40B4-BE49-F238E27FC236}">
                  <a16:creationId xmlns:a16="http://schemas.microsoft.com/office/drawing/2014/main" id="{67ABB005-D3A9-4AB6-9AF5-697A09AC0247}"/>
                </a:ext>
              </a:extLst>
            </p:cNvPr>
            <p:cNvSpPr>
              <a:spLocks noChangeShapeType="1"/>
            </p:cNvSpPr>
            <p:nvPr/>
          </p:nvSpPr>
          <p:spPr bwMode="auto">
            <a:xfrm>
              <a:off x="551030" y="1109576"/>
              <a:ext cx="9241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0" name="Line 26">
              <a:extLst>
                <a:ext uri="{FF2B5EF4-FFF2-40B4-BE49-F238E27FC236}">
                  <a16:creationId xmlns:a16="http://schemas.microsoft.com/office/drawing/2014/main" id="{7A944814-726C-452C-BC64-F9D30A8C334B}"/>
                </a:ext>
              </a:extLst>
            </p:cNvPr>
            <p:cNvSpPr>
              <a:spLocks noChangeShapeType="1"/>
            </p:cNvSpPr>
            <p:nvPr/>
          </p:nvSpPr>
          <p:spPr bwMode="auto">
            <a:xfrm>
              <a:off x="643441" y="6091178"/>
              <a:ext cx="914874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1" name="Line 27">
              <a:extLst>
                <a:ext uri="{FF2B5EF4-FFF2-40B4-BE49-F238E27FC236}">
                  <a16:creationId xmlns:a16="http://schemas.microsoft.com/office/drawing/2014/main" id="{02AE2AB2-78D4-478F-A04E-51E5E8254F15}"/>
                </a:ext>
              </a:extLst>
            </p:cNvPr>
            <p:cNvSpPr>
              <a:spLocks noChangeShapeType="1"/>
            </p:cNvSpPr>
            <p:nvPr/>
          </p:nvSpPr>
          <p:spPr bwMode="auto">
            <a:xfrm flipV="1">
              <a:off x="643441"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2" name="Line 28">
              <a:extLst>
                <a:ext uri="{FF2B5EF4-FFF2-40B4-BE49-F238E27FC236}">
                  <a16:creationId xmlns:a16="http://schemas.microsoft.com/office/drawing/2014/main" id="{E9EC17F5-B2E7-4C33-A830-AF3A1693F811}"/>
                </a:ext>
              </a:extLst>
            </p:cNvPr>
            <p:cNvSpPr>
              <a:spLocks noChangeShapeType="1"/>
            </p:cNvSpPr>
            <p:nvPr/>
          </p:nvSpPr>
          <p:spPr bwMode="auto">
            <a:xfrm flipV="1">
              <a:off x="828264"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3" name="Line 29">
              <a:extLst>
                <a:ext uri="{FF2B5EF4-FFF2-40B4-BE49-F238E27FC236}">
                  <a16:creationId xmlns:a16="http://schemas.microsoft.com/office/drawing/2014/main" id="{3B1EB5BC-C020-430D-B40B-B3CC0D451027}"/>
                </a:ext>
              </a:extLst>
            </p:cNvPr>
            <p:cNvSpPr>
              <a:spLocks noChangeShapeType="1"/>
            </p:cNvSpPr>
            <p:nvPr/>
          </p:nvSpPr>
          <p:spPr bwMode="auto">
            <a:xfrm flipV="1">
              <a:off x="1034831"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4" name="Line 30">
              <a:extLst>
                <a:ext uri="{FF2B5EF4-FFF2-40B4-BE49-F238E27FC236}">
                  <a16:creationId xmlns:a16="http://schemas.microsoft.com/office/drawing/2014/main" id="{6D680129-DC75-4246-92FF-2E75998E32F2}"/>
                </a:ext>
              </a:extLst>
            </p:cNvPr>
            <p:cNvSpPr>
              <a:spLocks noChangeShapeType="1"/>
            </p:cNvSpPr>
            <p:nvPr/>
          </p:nvSpPr>
          <p:spPr bwMode="auto">
            <a:xfrm flipV="1">
              <a:off x="121784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5" name="Line 31">
              <a:extLst>
                <a:ext uri="{FF2B5EF4-FFF2-40B4-BE49-F238E27FC236}">
                  <a16:creationId xmlns:a16="http://schemas.microsoft.com/office/drawing/2014/main" id="{FF90A61E-C666-4D84-87B1-C66EB5E57D4F}"/>
                </a:ext>
              </a:extLst>
            </p:cNvPr>
            <p:cNvSpPr>
              <a:spLocks noChangeShapeType="1"/>
            </p:cNvSpPr>
            <p:nvPr/>
          </p:nvSpPr>
          <p:spPr bwMode="auto">
            <a:xfrm flipV="1">
              <a:off x="1402666"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6" name="Line 32">
              <a:extLst>
                <a:ext uri="{FF2B5EF4-FFF2-40B4-BE49-F238E27FC236}">
                  <a16:creationId xmlns:a16="http://schemas.microsoft.com/office/drawing/2014/main" id="{55E981EF-6CE8-4F00-82ED-E6808C3A9D10}"/>
                </a:ext>
              </a:extLst>
            </p:cNvPr>
            <p:cNvSpPr>
              <a:spLocks noChangeShapeType="1"/>
            </p:cNvSpPr>
            <p:nvPr/>
          </p:nvSpPr>
          <p:spPr bwMode="auto">
            <a:xfrm flipV="1">
              <a:off x="1585676"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7" name="Line 33">
              <a:extLst>
                <a:ext uri="{FF2B5EF4-FFF2-40B4-BE49-F238E27FC236}">
                  <a16:creationId xmlns:a16="http://schemas.microsoft.com/office/drawing/2014/main" id="{345794DE-3E93-464D-8740-F5B445EB878D}"/>
                </a:ext>
              </a:extLst>
            </p:cNvPr>
            <p:cNvSpPr>
              <a:spLocks noChangeShapeType="1"/>
            </p:cNvSpPr>
            <p:nvPr/>
          </p:nvSpPr>
          <p:spPr bwMode="auto">
            <a:xfrm flipV="1">
              <a:off x="179224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8" name="Line 34">
              <a:extLst>
                <a:ext uri="{FF2B5EF4-FFF2-40B4-BE49-F238E27FC236}">
                  <a16:creationId xmlns:a16="http://schemas.microsoft.com/office/drawing/2014/main" id="{D871807E-F1CE-4ABF-8185-4E451AAED356}"/>
                </a:ext>
              </a:extLst>
            </p:cNvPr>
            <p:cNvSpPr>
              <a:spLocks noChangeShapeType="1"/>
            </p:cNvSpPr>
            <p:nvPr/>
          </p:nvSpPr>
          <p:spPr bwMode="auto">
            <a:xfrm flipV="1">
              <a:off x="1977066"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79" name="Line 35">
              <a:extLst>
                <a:ext uri="{FF2B5EF4-FFF2-40B4-BE49-F238E27FC236}">
                  <a16:creationId xmlns:a16="http://schemas.microsoft.com/office/drawing/2014/main" id="{01D15208-036A-43D8-8113-5FC452578D14}"/>
                </a:ext>
              </a:extLst>
            </p:cNvPr>
            <p:cNvSpPr>
              <a:spLocks noChangeShapeType="1"/>
            </p:cNvSpPr>
            <p:nvPr/>
          </p:nvSpPr>
          <p:spPr bwMode="auto">
            <a:xfrm flipV="1">
              <a:off x="2160078"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0" name="Line 36">
              <a:extLst>
                <a:ext uri="{FF2B5EF4-FFF2-40B4-BE49-F238E27FC236}">
                  <a16:creationId xmlns:a16="http://schemas.microsoft.com/office/drawing/2014/main" id="{276177F9-7FD8-4278-9F3E-A61338A1EE86}"/>
                </a:ext>
              </a:extLst>
            </p:cNvPr>
            <p:cNvSpPr>
              <a:spLocks noChangeShapeType="1"/>
            </p:cNvSpPr>
            <p:nvPr/>
          </p:nvSpPr>
          <p:spPr bwMode="auto">
            <a:xfrm flipV="1">
              <a:off x="2368456"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1" name="Line 37">
              <a:extLst>
                <a:ext uri="{FF2B5EF4-FFF2-40B4-BE49-F238E27FC236}">
                  <a16:creationId xmlns:a16="http://schemas.microsoft.com/office/drawing/2014/main" id="{647D58EB-E95C-4DF5-8C6F-71D6D1F27F1E}"/>
                </a:ext>
              </a:extLst>
            </p:cNvPr>
            <p:cNvSpPr>
              <a:spLocks noChangeShapeType="1"/>
            </p:cNvSpPr>
            <p:nvPr/>
          </p:nvSpPr>
          <p:spPr bwMode="auto">
            <a:xfrm flipV="1">
              <a:off x="2551468"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2" name="Line 38">
              <a:extLst>
                <a:ext uri="{FF2B5EF4-FFF2-40B4-BE49-F238E27FC236}">
                  <a16:creationId xmlns:a16="http://schemas.microsoft.com/office/drawing/2014/main" id="{F63634A9-8BD2-4C0C-99B6-AEABFA8D37C2}"/>
                </a:ext>
              </a:extLst>
            </p:cNvPr>
            <p:cNvSpPr>
              <a:spLocks noChangeShapeType="1"/>
            </p:cNvSpPr>
            <p:nvPr/>
          </p:nvSpPr>
          <p:spPr bwMode="auto">
            <a:xfrm flipV="1">
              <a:off x="2736291"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3" name="Line 39">
              <a:extLst>
                <a:ext uri="{FF2B5EF4-FFF2-40B4-BE49-F238E27FC236}">
                  <a16:creationId xmlns:a16="http://schemas.microsoft.com/office/drawing/2014/main" id="{7B70FEB1-CB2C-41A5-AC71-D05EC901EA32}"/>
                </a:ext>
              </a:extLst>
            </p:cNvPr>
            <p:cNvSpPr>
              <a:spLocks noChangeShapeType="1"/>
            </p:cNvSpPr>
            <p:nvPr/>
          </p:nvSpPr>
          <p:spPr bwMode="auto">
            <a:xfrm flipV="1">
              <a:off x="2942858"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4" name="Line 40">
              <a:extLst>
                <a:ext uri="{FF2B5EF4-FFF2-40B4-BE49-F238E27FC236}">
                  <a16:creationId xmlns:a16="http://schemas.microsoft.com/office/drawing/2014/main" id="{5C476F37-5711-4697-A471-F6AC6064CD8C}"/>
                </a:ext>
              </a:extLst>
            </p:cNvPr>
            <p:cNvSpPr>
              <a:spLocks noChangeShapeType="1"/>
            </p:cNvSpPr>
            <p:nvPr/>
          </p:nvSpPr>
          <p:spPr bwMode="auto">
            <a:xfrm flipV="1">
              <a:off x="3125868"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5" name="Line 41">
              <a:extLst>
                <a:ext uri="{FF2B5EF4-FFF2-40B4-BE49-F238E27FC236}">
                  <a16:creationId xmlns:a16="http://schemas.microsoft.com/office/drawing/2014/main" id="{7A8DA78D-B4EE-4794-B88E-C26C83277797}"/>
                </a:ext>
              </a:extLst>
            </p:cNvPr>
            <p:cNvSpPr>
              <a:spLocks noChangeShapeType="1"/>
            </p:cNvSpPr>
            <p:nvPr/>
          </p:nvSpPr>
          <p:spPr bwMode="auto">
            <a:xfrm flipV="1">
              <a:off x="3310691"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6" name="Line 42">
              <a:extLst>
                <a:ext uri="{FF2B5EF4-FFF2-40B4-BE49-F238E27FC236}">
                  <a16:creationId xmlns:a16="http://schemas.microsoft.com/office/drawing/2014/main" id="{9F3A6D20-B491-423F-B49A-C388FED9F6A4}"/>
                </a:ext>
              </a:extLst>
            </p:cNvPr>
            <p:cNvSpPr>
              <a:spLocks noChangeShapeType="1"/>
            </p:cNvSpPr>
            <p:nvPr/>
          </p:nvSpPr>
          <p:spPr bwMode="auto">
            <a:xfrm flipV="1">
              <a:off x="349370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7" name="Line 43">
              <a:extLst>
                <a:ext uri="{FF2B5EF4-FFF2-40B4-BE49-F238E27FC236}">
                  <a16:creationId xmlns:a16="http://schemas.microsoft.com/office/drawing/2014/main" id="{6C99FE01-CC26-42C2-97FC-5809F067119E}"/>
                </a:ext>
              </a:extLst>
            </p:cNvPr>
            <p:cNvSpPr>
              <a:spLocks noChangeShapeType="1"/>
            </p:cNvSpPr>
            <p:nvPr/>
          </p:nvSpPr>
          <p:spPr bwMode="auto">
            <a:xfrm flipV="1">
              <a:off x="3700270"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8" name="Line 44">
              <a:extLst>
                <a:ext uri="{FF2B5EF4-FFF2-40B4-BE49-F238E27FC236}">
                  <a16:creationId xmlns:a16="http://schemas.microsoft.com/office/drawing/2014/main" id="{F8345A36-4F1B-41F6-BE5E-F966C4DA857F}"/>
                </a:ext>
              </a:extLst>
            </p:cNvPr>
            <p:cNvSpPr>
              <a:spLocks noChangeShapeType="1"/>
            </p:cNvSpPr>
            <p:nvPr/>
          </p:nvSpPr>
          <p:spPr bwMode="auto">
            <a:xfrm flipV="1">
              <a:off x="388509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89" name="Line 45">
              <a:extLst>
                <a:ext uri="{FF2B5EF4-FFF2-40B4-BE49-F238E27FC236}">
                  <a16:creationId xmlns:a16="http://schemas.microsoft.com/office/drawing/2014/main" id="{8D390425-E03D-44EB-802C-A98B82625D59}"/>
                </a:ext>
              </a:extLst>
            </p:cNvPr>
            <p:cNvSpPr>
              <a:spLocks noChangeShapeType="1"/>
            </p:cNvSpPr>
            <p:nvPr/>
          </p:nvSpPr>
          <p:spPr bwMode="auto">
            <a:xfrm flipV="1">
              <a:off x="406810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0" name="Line 46">
              <a:extLst>
                <a:ext uri="{FF2B5EF4-FFF2-40B4-BE49-F238E27FC236}">
                  <a16:creationId xmlns:a16="http://schemas.microsoft.com/office/drawing/2014/main" id="{D1853C63-784E-4A3A-9C3E-B3E1051817C3}"/>
                </a:ext>
              </a:extLst>
            </p:cNvPr>
            <p:cNvSpPr>
              <a:spLocks noChangeShapeType="1"/>
            </p:cNvSpPr>
            <p:nvPr/>
          </p:nvSpPr>
          <p:spPr bwMode="auto">
            <a:xfrm flipV="1">
              <a:off x="427648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1" name="Line 47">
              <a:extLst>
                <a:ext uri="{FF2B5EF4-FFF2-40B4-BE49-F238E27FC236}">
                  <a16:creationId xmlns:a16="http://schemas.microsoft.com/office/drawing/2014/main" id="{FD77E5CB-B83D-4D97-8C81-9F6EE9DA0651}"/>
                </a:ext>
              </a:extLst>
            </p:cNvPr>
            <p:cNvSpPr>
              <a:spLocks noChangeShapeType="1"/>
            </p:cNvSpPr>
            <p:nvPr/>
          </p:nvSpPr>
          <p:spPr bwMode="auto">
            <a:xfrm flipV="1">
              <a:off x="4459493"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2" name="Line 48">
              <a:extLst>
                <a:ext uri="{FF2B5EF4-FFF2-40B4-BE49-F238E27FC236}">
                  <a16:creationId xmlns:a16="http://schemas.microsoft.com/office/drawing/2014/main" id="{F2BB64A8-480C-46C7-A197-364A649FFD41}"/>
                </a:ext>
              </a:extLst>
            </p:cNvPr>
            <p:cNvSpPr>
              <a:spLocks noChangeShapeType="1"/>
            </p:cNvSpPr>
            <p:nvPr/>
          </p:nvSpPr>
          <p:spPr bwMode="auto">
            <a:xfrm flipV="1">
              <a:off x="4644316"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3" name="Line 49">
              <a:extLst>
                <a:ext uri="{FF2B5EF4-FFF2-40B4-BE49-F238E27FC236}">
                  <a16:creationId xmlns:a16="http://schemas.microsoft.com/office/drawing/2014/main" id="{C3051B26-E4EE-42E9-B1B2-5ADD4E16C7C2}"/>
                </a:ext>
              </a:extLst>
            </p:cNvPr>
            <p:cNvSpPr>
              <a:spLocks noChangeShapeType="1"/>
            </p:cNvSpPr>
            <p:nvPr/>
          </p:nvSpPr>
          <p:spPr bwMode="auto">
            <a:xfrm flipV="1">
              <a:off x="4827328"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4" name="Line 50">
              <a:extLst>
                <a:ext uri="{FF2B5EF4-FFF2-40B4-BE49-F238E27FC236}">
                  <a16:creationId xmlns:a16="http://schemas.microsoft.com/office/drawing/2014/main" id="{B3E77DCD-192B-4BD6-A9CB-8CBF9DE8DC7F}"/>
                </a:ext>
              </a:extLst>
            </p:cNvPr>
            <p:cNvSpPr>
              <a:spLocks noChangeShapeType="1"/>
            </p:cNvSpPr>
            <p:nvPr/>
          </p:nvSpPr>
          <p:spPr bwMode="auto">
            <a:xfrm flipV="1">
              <a:off x="5033895"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5" name="Line 51">
              <a:extLst>
                <a:ext uri="{FF2B5EF4-FFF2-40B4-BE49-F238E27FC236}">
                  <a16:creationId xmlns:a16="http://schemas.microsoft.com/office/drawing/2014/main" id="{B1487E6D-D02B-442B-8FA0-3D7331BF45A4}"/>
                </a:ext>
              </a:extLst>
            </p:cNvPr>
            <p:cNvSpPr>
              <a:spLocks noChangeShapeType="1"/>
            </p:cNvSpPr>
            <p:nvPr/>
          </p:nvSpPr>
          <p:spPr bwMode="auto">
            <a:xfrm flipV="1">
              <a:off x="5218718"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6" name="Line 52">
              <a:extLst>
                <a:ext uri="{FF2B5EF4-FFF2-40B4-BE49-F238E27FC236}">
                  <a16:creationId xmlns:a16="http://schemas.microsoft.com/office/drawing/2014/main" id="{779F2AAB-74B7-47C1-BE5F-5853401BD7F2}"/>
                </a:ext>
              </a:extLst>
            </p:cNvPr>
            <p:cNvSpPr>
              <a:spLocks noChangeShapeType="1"/>
            </p:cNvSpPr>
            <p:nvPr/>
          </p:nvSpPr>
          <p:spPr bwMode="auto">
            <a:xfrm flipV="1">
              <a:off x="5401728"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7" name="Line 53">
              <a:extLst>
                <a:ext uri="{FF2B5EF4-FFF2-40B4-BE49-F238E27FC236}">
                  <a16:creationId xmlns:a16="http://schemas.microsoft.com/office/drawing/2014/main" id="{A0850F2A-6A09-4247-A302-41511520C571}"/>
                </a:ext>
              </a:extLst>
            </p:cNvPr>
            <p:cNvSpPr>
              <a:spLocks noChangeShapeType="1"/>
            </p:cNvSpPr>
            <p:nvPr/>
          </p:nvSpPr>
          <p:spPr bwMode="auto">
            <a:xfrm flipV="1">
              <a:off x="5610108"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8" name="Line 54">
              <a:extLst>
                <a:ext uri="{FF2B5EF4-FFF2-40B4-BE49-F238E27FC236}">
                  <a16:creationId xmlns:a16="http://schemas.microsoft.com/office/drawing/2014/main" id="{5A19FDD4-51B0-4CC7-9847-FCE7092540DB}"/>
                </a:ext>
              </a:extLst>
            </p:cNvPr>
            <p:cNvSpPr>
              <a:spLocks noChangeShapeType="1"/>
            </p:cNvSpPr>
            <p:nvPr/>
          </p:nvSpPr>
          <p:spPr bwMode="auto">
            <a:xfrm flipV="1">
              <a:off x="5793118"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199" name="Line 55">
              <a:extLst>
                <a:ext uri="{FF2B5EF4-FFF2-40B4-BE49-F238E27FC236}">
                  <a16:creationId xmlns:a16="http://schemas.microsoft.com/office/drawing/2014/main" id="{04947A55-3591-4C64-A145-61914DF8DDA2}"/>
                </a:ext>
              </a:extLst>
            </p:cNvPr>
            <p:cNvSpPr>
              <a:spLocks noChangeShapeType="1"/>
            </p:cNvSpPr>
            <p:nvPr/>
          </p:nvSpPr>
          <p:spPr bwMode="auto">
            <a:xfrm flipV="1">
              <a:off x="5976130"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0" name="Line 56">
              <a:extLst>
                <a:ext uri="{FF2B5EF4-FFF2-40B4-BE49-F238E27FC236}">
                  <a16:creationId xmlns:a16="http://schemas.microsoft.com/office/drawing/2014/main" id="{1460EE3C-25BD-499B-8A94-0AC54E388166}"/>
                </a:ext>
              </a:extLst>
            </p:cNvPr>
            <p:cNvSpPr>
              <a:spLocks noChangeShapeType="1"/>
            </p:cNvSpPr>
            <p:nvPr/>
          </p:nvSpPr>
          <p:spPr bwMode="auto">
            <a:xfrm flipV="1">
              <a:off x="616095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1" name="Line 57">
              <a:extLst>
                <a:ext uri="{FF2B5EF4-FFF2-40B4-BE49-F238E27FC236}">
                  <a16:creationId xmlns:a16="http://schemas.microsoft.com/office/drawing/2014/main" id="{E3E79349-7E9F-4872-9C74-9A6D4CDD9957}"/>
                </a:ext>
              </a:extLst>
            </p:cNvPr>
            <p:cNvSpPr>
              <a:spLocks noChangeShapeType="1"/>
            </p:cNvSpPr>
            <p:nvPr/>
          </p:nvSpPr>
          <p:spPr bwMode="auto">
            <a:xfrm flipV="1">
              <a:off x="6367520"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2" name="Line 58">
              <a:extLst>
                <a:ext uri="{FF2B5EF4-FFF2-40B4-BE49-F238E27FC236}">
                  <a16:creationId xmlns:a16="http://schemas.microsoft.com/office/drawing/2014/main" id="{273FF60F-CBC4-4820-BECA-11312C0B8EBE}"/>
                </a:ext>
              </a:extLst>
            </p:cNvPr>
            <p:cNvSpPr>
              <a:spLocks noChangeShapeType="1"/>
            </p:cNvSpPr>
            <p:nvPr/>
          </p:nvSpPr>
          <p:spPr bwMode="auto">
            <a:xfrm flipV="1">
              <a:off x="655234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3" name="Line 59">
              <a:extLst>
                <a:ext uri="{FF2B5EF4-FFF2-40B4-BE49-F238E27FC236}">
                  <a16:creationId xmlns:a16="http://schemas.microsoft.com/office/drawing/2014/main" id="{304BA2D5-73FC-4D60-BCD7-AD366BA2DC6E}"/>
                </a:ext>
              </a:extLst>
            </p:cNvPr>
            <p:cNvSpPr>
              <a:spLocks noChangeShapeType="1"/>
            </p:cNvSpPr>
            <p:nvPr/>
          </p:nvSpPr>
          <p:spPr bwMode="auto">
            <a:xfrm flipV="1">
              <a:off x="6735353"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4" name="Line 60">
              <a:extLst>
                <a:ext uri="{FF2B5EF4-FFF2-40B4-BE49-F238E27FC236}">
                  <a16:creationId xmlns:a16="http://schemas.microsoft.com/office/drawing/2014/main" id="{32DFAA77-F55D-4539-BD93-BD4F32F4EC96}"/>
                </a:ext>
              </a:extLst>
            </p:cNvPr>
            <p:cNvSpPr>
              <a:spLocks noChangeShapeType="1"/>
            </p:cNvSpPr>
            <p:nvPr/>
          </p:nvSpPr>
          <p:spPr bwMode="auto">
            <a:xfrm flipV="1">
              <a:off x="6941920"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5" name="Line 61">
              <a:extLst>
                <a:ext uri="{FF2B5EF4-FFF2-40B4-BE49-F238E27FC236}">
                  <a16:creationId xmlns:a16="http://schemas.microsoft.com/office/drawing/2014/main" id="{9CAC4483-796B-4FDD-868C-E91D6240C2E4}"/>
                </a:ext>
              </a:extLst>
            </p:cNvPr>
            <p:cNvSpPr>
              <a:spLocks noChangeShapeType="1"/>
            </p:cNvSpPr>
            <p:nvPr/>
          </p:nvSpPr>
          <p:spPr bwMode="auto">
            <a:xfrm flipV="1">
              <a:off x="712674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6" name="Line 62">
              <a:extLst>
                <a:ext uri="{FF2B5EF4-FFF2-40B4-BE49-F238E27FC236}">
                  <a16:creationId xmlns:a16="http://schemas.microsoft.com/office/drawing/2014/main" id="{D2820BF8-7640-4754-85B6-E938BC085CC1}"/>
                </a:ext>
              </a:extLst>
            </p:cNvPr>
            <p:cNvSpPr>
              <a:spLocks noChangeShapeType="1"/>
            </p:cNvSpPr>
            <p:nvPr/>
          </p:nvSpPr>
          <p:spPr bwMode="auto">
            <a:xfrm flipV="1">
              <a:off x="7309755"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7" name="Line 63">
              <a:extLst>
                <a:ext uri="{FF2B5EF4-FFF2-40B4-BE49-F238E27FC236}">
                  <a16:creationId xmlns:a16="http://schemas.microsoft.com/office/drawing/2014/main" id="{1DA4C5D1-F6C8-4396-B78F-DAFAC995115C}"/>
                </a:ext>
              </a:extLst>
            </p:cNvPr>
            <p:cNvSpPr>
              <a:spLocks noChangeShapeType="1"/>
            </p:cNvSpPr>
            <p:nvPr/>
          </p:nvSpPr>
          <p:spPr bwMode="auto">
            <a:xfrm flipV="1">
              <a:off x="7518133"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8" name="Line 64">
              <a:extLst>
                <a:ext uri="{FF2B5EF4-FFF2-40B4-BE49-F238E27FC236}">
                  <a16:creationId xmlns:a16="http://schemas.microsoft.com/office/drawing/2014/main" id="{3FCE07FC-5803-4B89-91B4-DFC016DE8BE3}"/>
                </a:ext>
              </a:extLst>
            </p:cNvPr>
            <p:cNvSpPr>
              <a:spLocks noChangeShapeType="1"/>
            </p:cNvSpPr>
            <p:nvPr/>
          </p:nvSpPr>
          <p:spPr bwMode="auto">
            <a:xfrm flipV="1">
              <a:off x="7701145"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09" name="Line 65">
              <a:extLst>
                <a:ext uri="{FF2B5EF4-FFF2-40B4-BE49-F238E27FC236}">
                  <a16:creationId xmlns:a16="http://schemas.microsoft.com/office/drawing/2014/main" id="{1CFE95F1-BA72-44C3-A55C-1618B25E5152}"/>
                </a:ext>
              </a:extLst>
            </p:cNvPr>
            <p:cNvSpPr>
              <a:spLocks noChangeShapeType="1"/>
            </p:cNvSpPr>
            <p:nvPr/>
          </p:nvSpPr>
          <p:spPr bwMode="auto">
            <a:xfrm flipV="1">
              <a:off x="7884155"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0" name="Line 66">
              <a:extLst>
                <a:ext uri="{FF2B5EF4-FFF2-40B4-BE49-F238E27FC236}">
                  <a16:creationId xmlns:a16="http://schemas.microsoft.com/office/drawing/2014/main" id="{74072C42-7AA5-419D-ADE7-2F46BD40AE3D}"/>
                </a:ext>
              </a:extLst>
            </p:cNvPr>
            <p:cNvSpPr>
              <a:spLocks noChangeShapeType="1"/>
            </p:cNvSpPr>
            <p:nvPr/>
          </p:nvSpPr>
          <p:spPr bwMode="auto">
            <a:xfrm flipV="1">
              <a:off x="8068978"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1" name="Line 67">
              <a:extLst>
                <a:ext uri="{FF2B5EF4-FFF2-40B4-BE49-F238E27FC236}">
                  <a16:creationId xmlns:a16="http://schemas.microsoft.com/office/drawing/2014/main" id="{6251CE93-8443-4880-A078-11A0BD4532BA}"/>
                </a:ext>
              </a:extLst>
            </p:cNvPr>
            <p:cNvSpPr>
              <a:spLocks noChangeShapeType="1"/>
            </p:cNvSpPr>
            <p:nvPr/>
          </p:nvSpPr>
          <p:spPr bwMode="auto">
            <a:xfrm flipV="1">
              <a:off x="8275545"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2" name="Line 68">
              <a:extLst>
                <a:ext uri="{FF2B5EF4-FFF2-40B4-BE49-F238E27FC236}">
                  <a16:creationId xmlns:a16="http://schemas.microsoft.com/office/drawing/2014/main" id="{C05B98D1-C8A9-40B2-9083-DB01DC8F9C2B}"/>
                </a:ext>
              </a:extLst>
            </p:cNvPr>
            <p:cNvSpPr>
              <a:spLocks noChangeShapeType="1"/>
            </p:cNvSpPr>
            <p:nvPr/>
          </p:nvSpPr>
          <p:spPr bwMode="auto">
            <a:xfrm flipV="1">
              <a:off x="8460368"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3" name="Line 69">
              <a:extLst>
                <a:ext uri="{FF2B5EF4-FFF2-40B4-BE49-F238E27FC236}">
                  <a16:creationId xmlns:a16="http://schemas.microsoft.com/office/drawing/2014/main" id="{D61A0F4D-E714-45CC-97CB-EE664DFF61E6}"/>
                </a:ext>
              </a:extLst>
            </p:cNvPr>
            <p:cNvSpPr>
              <a:spLocks noChangeShapeType="1"/>
            </p:cNvSpPr>
            <p:nvPr/>
          </p:nvSpPr>
          <p:spPr bwMode="auto">
            <a:xfrm flipV="1">
              <a:off x="8643380"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4" name="Line 70">
              <a:extLst>
                <a:ext uri="{FF2B5EF4-FFF2-40B4-BE49-F238E27FC236}">
                  <a16:creationId xmlns:a16="http://schemas.microsoft.com/office/drawing/2014/main" id="{7831E561-18B3-4632-B4F2-F320F449867E}"/>
                </a:ext>
              </a:extLst>
            </p:cNvPr>
            <p:cNvSpPr>
              <a:spLocks noChangeShapeType="1"/>
            </p:cNvSpPr>
            <p:nvPr/>
          </p:nvSpPr>
          <p:spPr bwMode="auto">
            <a:xfrm flipV="1">
              <a:off x="8849947"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5" name="Line 71">
              <a:extLst>
                <a:ext uri="{FF2B5EF4-FFF2-40B4-BE49-F238E27FC236}">
                  <a16:creationId xmlns:a16="http://schemas.microsoft.com/office/drawing/2014/main" id="{6E96F54E-1343-4D84-BEC9-6065E2DDC362}"/>
                </a:ext>
              </a:extLst>
            </p:cNvPr>
            <p:cNvSpPr>
              <a:spLocks noChangeShapeType="1"/>
            </p:cNvSpPr>
            <p:nvPr/>
          </p:nvSpPr>
          <p:spPr bwMode="auto">
            <a:xfrm flipV="1">
              <a:off x="9034770" y="6091178"/>
              <a:ext cx="0" cy="18344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6" name="Line 72">
              <a:extLst>
                <a:ext uri="{FF2B5EF4-FFF2-40B4-BE49-F238E27FC236}">
                  <a16:creationId xmlns:a16="http://schemas.microsoft.com/office/drawing/2014/main" id="{3E70A1E3-E26D-4781-946B-65C9443C07B5}"/>
                </a:ext>
              </a:extLst>
            </p:cNvPr>
            <p:cNvSpPr>
              <a:spLocks noChangeShapeType="1"/>
            </p:cNvSpPr>
            <p:nvPr/>
          </p:nvSpPr>
          <p:spPr bwMode="auto">
            <a:xfrm flipV="1">
              <a:off x="9217780"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7" name="Line 73">
              <a:extLst>
                <a:ext uri="{FF2B5EF4-FFF2-40B4-BE49-F238E27FC236}">
                  <a16:creationId xmlns:a16="http://schemas.microsoft.com/office/drawing/2014/main" id="{5C36221B-24C6-47D2-B5A7-53BD04BD17B9}"/>
                </a:ext>
              </a:extLst>
            </p:cNvPr>
            <p:cNvSpPr>
              <a:spLocks noChangeShapeType="1"/>
            </p:cNvSpPr>
            <p:nvPr/>
          </p:nvSpPr>
          <p:spPr bwMode="auto">
            <a:xfrm flipV="1">
              <a:off x="9402603"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8" name="Line 74">
              <a:extLst>
                <a:ext uri="{FF2B5EF4-FFF2-40B4-BE49-F238E27FC236}">
                  <a16:creationId xmlns:a16="http://schemas.microsoft.com/office/drawing/2014/main" id="{E44A5FAA-C1AD-4B33-8B14-FA783F700D58}"/>
                </a:ext>
              </a:extLst>
            </p:cNvPr>
            <p:cNvSpPr>
              <a:spLocks noChangeShapeType="1"/>
            </p:cNvSpPr>
            <p:nvPr/>
          </p:nvSpPr>
          <p:spPr bwMode="auto">
            <a:xfrm flipV="1">
              <a:off x="9609170"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219" name="Line 75">
              <a:extLst>
                <a:ext uri="{FF2B5EF4-FFF2-40B4-BE49-F238E27FC236}">
                  <a16:creationId xmlns:a16="http://schemas.microsoft.com/office/drawing/2014/main" id="{EF392C7B-A76D-472C-93DC-D0CC809F0129}"/>
                </a:ext>
              </a:extLst>
            </p:cNvPr>
            <p:cNvSpPr>
              <a:spLocks noChangeShapeType="1"/>
            </p:cNvSpPr>
            <p:nvPr/>
          </p:nvSpPr>
          <p:spPr bwMode="auto">
            <a:xfrm flipV="1">
              <a:off x="9792182" y="6091178"/>
              <a:ext cx="0" cy="1834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1" name="Tekstboks 63">
              <a:extLst>
                <a:ext uri="{FF2B5EF4-FFF2-40B4-BE49-F238E27FC236}">
                  <a16:creationId xmlns:a16="http://schemas.microsoft.com/office/drawing/2014/main" id="{F67560D1-8317-4224-B9D3-4CC3BB497BC4}"/>
                </a:ext>
              </a:extLst>
            </p:cNvPr>
            <p:cNvSpPr txBox="1"/>
            <p:nvPr/>
          </p:nvSpPr>
          <p:spPr>
            <a:xfrm>
              <a:off x="528794" y="6304035"/>
              <a:ext cx="986167" cy="430887"/>
            </a:xfrm>
            <a:prstGeom prst="rect">
              <a:avLst/>
            </a:prstGeom>
            <a:noFill/>
          </p:spPr>
          <p:txBody>
            <a:bodyPr wrap="none" rtlCol="0">
              <a:spAutoFit/>
            </a:bodyPr>
            <a:lstStyle/>
            <a:p>
              <a:pPr algn="ctr"/>
              <a:r>
                <a:rPr lang="en-GB" dirty="0">
                  <a:solidFill>
                    <a:schemeClr val="tx1"/>
                  </a:solidFill>
                </a:rPr>
                <a:t>2006</a:t>
              </a:r>
            </a:p>
          </p:txBody>
        </p:sp>
        <p:sp>
          <p:nvSpPr>
            <p:cNvPr id="102" name="Tekstboks 63">
              <a:extLst>
                <a:ext uri="{FF2B5EF4-FFF2-40B4-BE49-F238E27FC236}">
                  <a16:creationId xmlns:a16="http://schemas.microsoft.com/office/drawing/2014/main" id="{4BA50D26-34EA-4E57-BE04-3AB1835AF493}"/>
                </a:ext>
              </a:extLst>
            </p:cNvPr>
            <p:cNvSpPr txBox="1"/>
            <p:nvPr/>
          </p:nvSpPr>
          <p:spPr>
            <a:xfrm>
              <a:off x="2063886" y="6304035"/>
              <a:ext cx="986167" cy="430887"/>
            </a:xfrm>
            <a:prstGeom prst="rect">
              <a:avLst/>
            </a:prstGeom>
            <a:noFill/>
          </p:spPr>
          <p:txBody>
            <a:bodyPr wrap="none" rtlCol="0">
              <a:spAutoFit/>
            </a:bodyPr>
            <a:lstStyle/>
            <a:p>
              <a:pPr algn="ctr"/>
              <a:r>
                <a:rPr lang="en-GB" dirty="0">
                  <a:solidFill>
                    <a:schemeClr val="tx1"/>
                  </a:solidFill>
                </a:rPr>
                <a:t>2008</a:t>
              </a:r>
            </a:p>
          </p:txBody>
        </p:sp>
        <p:sp>
          <p:nvSpPr>
            <p:cNvPr id="103" name="Tekstboks 63">
              <a:extLst>
                <a:ext uri="{FF2B5EF4-FFF2-40B4-BE49-F238E27FC236}">
                  <a16:creationId xmlns:a16="http://schemas.microsoft.com/office/drawing/2014/main" id="{6E44DBAF-C15E-4D7A-A43F-913B66E9EBB4}"/>
                </a:ext>
              </a:extLst>
            </p:cNvPr>
            <p:cNvSpPr txBox="1"/>
            <p:nvPr/>
          </p:nvSpPr>
          <p:spPr>
            <a:xfrm>
              <a:off x="3588393" y="6304035"/>
              <a:ext cx="986167" cy="430887"/>
            </a:xfrm>
            <a:prstGeom prst="rect">
              <a:avLst/>
            </a:prstGeom>
            <a:noFill/>
          </p:spPr>
          <p:txBody>
            <a:bodyPr wrap="none" rtlCol="0">
              <a:spAutoFit/>
            </a:bodyPr>
            <a:lstStyle/>
            <a:p>
              <a:pPr algn="ctr"/>
              <a:r>
                <a:rPr lang="en-GB" dirty="0">
                  <a:solidFill>
                    <a:schemeClr val="tx1"/>
                  </a:solidFill>
                </a:rPr>
                <a:t>2010</a:t>
              </a:r>
            </a:p>
          </p:txBody>
        </p:sp>
        <p:sp>
          <p:nvSpPr>
            <p:cNvPr id="104" name="Tekstboks 63">
              <a:extLst>
                <a:ext uri="{FF2B5EF4-FFF2-40B4-BE49-F238E27FC236}">
                  <a16:creationId xmlns:a16="http://schemas.microsoft.com/office/drawing/2014/main" id="{F7FE4E1B-36FC-4306-98D8-EDBC3CCDB79F}"/>
                </a:ext>
              </a:extLst>
            </p:cNvPr>
            <p:cNvSpPr txBox="1"/>
            <p:nvPr/>
          </p:nvSpPr>
          <p:spPr>
            <a:xfrm>
              <a:off x="5107208" y="6304035"/>
              <a:ext cx="986167" cy="430887"/>
            </a:xfrm>
            <a:prstGeom prst="rect">
              <a:avLst/>
            </a:prstGeom>
            <a:noFill/>
          </p:spPr>
          <p:txBody>
            <a:bodyPr wrap="none" rtlCol="0">
              <a:spAutoFit/>
            </a:bodyPr>
            <a:lstStyle/>
            <a:p>
              <a:pPr algn="ctr"/>
              <a:r>
                <a:rPr lang="en-GB" dirty="0">
                  <a:solidFill>
                    <a:schemeClr val="tx1"/>
                  </a:solidFill>
                </a:rPr>
                <a:t>2012</a:t>
              </a:r>
            </a:p>
          </p:txBody>
        </p:sp>
        <p:sp>
          <p:nvSpPr>
            <p:cNvPr id="105" name="Tekstboks 63">
              <a:extLst>
                <a:ext uri="{FF2B5EF4-FFF2-40B4-BE49-F238E27FC236}">
                  <a16:creationId xmlns:a16="http://schemas.microsoft.com/office/drawing/2014/main" id="{48DA7E07-FC23-4A99-A7D5-E47616B15F12}"/>
                </a:ext>
              </a:extLst>
            </p:cNvPr>
            <p:cNvSpPr txBox="1"/>
            <p:nvPr/>
          </p:nvSpPr>
          <p:spPr>
            <a:xfrm>
              <a:off x="6635161" y="6304035"/>
              <a:ext cx="986167" cy="430887"/>
            </a:xfrm>
            <a:prstGeom prst="rect">
              <a:avLst/>
            </a:prstGeom>
            <a:noFill/>
          </p:spPr>
          <p:txBody>
            <a:bodyPr wrap="none" rtlCol="0">
              <a:spAutoFit/>
            </a:bodyPr>
            <a:lstStyle/>
            <a:p>
              <a:pPr algn="ctr"/>
              <a:r>
                <a:rPr lang="en-GB" dirty="0">
                  <a:solidFill>
                    <a:schemeClr val="tx1"/>
                  </a:solidFill>
                </a:rPr>
                <a:t>2014</a:t>
              </a:r>
            </a:p>
          </p:txBody>
        </p:sp>
        <p:sp>
          <p:nvSpPr>
            <p:cNvPr id="106" name="Tekstboks 63">
              <a:extLst>
                <a:ext uri="{FF2B5EF4-FFF2-40B4-BE49-F238E27FC236}">
                  <a16:creationId xmlns:a16="http://schemas.microsoft.com/office/drawing/2014/main" id="{66DD6E68-F495-4388-864E-85FB7C2EAD30}"/>
                </a:ext>
              </a:extLst>
            </p:cNvPr>
            <p:cNvSpPr txBox="1"/>
            <p:nvPr/>
          </p:nvSpPr>
          <p:spPr>
            <a:xfrm>
              <a:off x="8156148" y="6304035"/>
              <a:ext cx="986167" cy="430887"/>
            </a:xfrm>
            <a:prstGeom prst="rect">
              <a:avLst/>
            </a:prstGeom>
            <a:noFill/>
          </p:spPr>
          <p:txBody>
            <a:bodyPr wrap="none" rtlCol="0">
              <a:spAutoFit/>
            </a:bodyPr>
            <a:lstStyle/>
            <a:p>
              <a:pPr algn="ctr"/>
              <a:r>
                <a:rPr lang="en-GB" dirty="0">
                  <a:solidFill>
                    <a:schemeClr val="tx1"/>
                  </a:solidFill>
                </a:rPr>
                <a:t>2016</a:t>
              </a:r>
            </a:p>
          </p:txBody>
        </p:sp>
      </p:grpSp>
      <p:sp>
        <p:nvSpPr>
          <p:cNvPr id="112" name="Tekstboks 77">
            <a:extLst>
              <a:ext uri="{FF2B5EF4-FFF2-40B4-BE49-F238E27FC236}">
                <a16:creationId xmlns:a16="http://schemas.microsoft.com/office/drawing/2014/main" id="{81587FF8-2B9A-4153-91B7-F2A0C3E5CED5}"/>
              </a:ext>
            </a:extLst>
          </p:cNvPr>
          <p:cNvSpPr txBox="1"/>
          <p:nvPr/>
        </p:nvSpPr>
        <p:spPr>
          <a:xfrm>
            <a:off x="3957772" y="4141715"/>
            <a:ext cx="1471877" cy="1200329"/>
          </a:xfrm>
          <a:prstGeom prst="rect">
            <a:avLst/>
          </a:prstGeom>
          <a:solidFill>
            <a:srgbClr val="FFFFFF"/>
          </a:solidFill>
        </p:spPr>
        <p:txBody>
          <a:bodyPr wrap="none" rtlCol="0">
            <a:spAutoFit/>
          </a:bodyPr>
          <a:lstStyle/>
          <a:p>
            <a:pPr algn="ctr"/>
            <a:r>
              <a:rPr lang="en-GB" sz="1800" dirty="0">
                <a:solidFill>
                  <a:srgbClr val="008000"/>
                </a:solidFill>
              </a:rPr>
              <a:t>The</a:t>
            </a:r>
          </a:p>
          <a:p>
            <a:pPr algn="ctr"/>
            <a:r>
              <a:rPr lang="en-GB" sz="1800" dirty="0">
                <a:solidFill>
                  <a:srgbClr val="008000"/>
                </a:solidFill>
              </a:rPr>
              <a:t>quarter’s</a:t>
            </a:r>
          </a:p>
          <a:p>
            <a:pPr algn="ctr"/>
            <a:r>
              <a:rPr lang="en-GB" sz="1800" dirty="0">
                <a:solidFill>
                  <a:srgbClr val="008000"/>
                </a:solidFill>
              </a:rPr>
              <a:t>average</a:t>
            </a:r>
          </a:p>
          <a:p>
            <a:pPr algn="ctr"/>
            <a:r>
              <a:rPr lang="en-GB" sz="1800" dirty="0">
                <a:solidFill>
                  <a:srgbClr val="008000"/>
                </a:solidFill>
              </a:rPr>
              <a:t>spot price</a:t>
            </a:r>
          </a:p>
        </p:txBody>
      </p:sp>
      <p:sp>
        <p:nvSpPr>
          <p:cNvPr id="109" name="Freeform 77">
            <a:extLst>
              <a:ext uri="{FF2B5EF4-FFF2-40B4-BE49-F238E27FC236}">
                <a16:creationId xmlns:a16="http://schemas.microsoft.com/office/drawing/2014/main" id="{3D136917-44D8-43C7-BE65-2E71ED2E31CD}"/>
              </a:ext>
            </a:extLst>
          </p:cNvPr>
          <p:cNvSpPr>
            <a:spLocks/>
          </p:cNvSpPr>
          <p:nvPr/>
        </p:nvSpPr>
        <p:spPr bwMode="auto">
          <a:xfrm>
            <a:off x="735853" y="1294928"/>
            <a:ext cx="8965729" cy="4381595"/>
          </a:xfrm>
          <a:custGeom>
            <a:avLst/>
            <a:gdLst>
              <a:gd name="T0" fmla="*/ 0 w 390"/>
              <a:gd name="T1" fmla="*/ 57 h 95"/>
              <a:gd name="T2" fmla="*/ 8 w 390"/>
              <a:gd name="T3" fmla="*/ 49 h 95"/>
              <a:gd name="T4" fmla="*/ 17 w 390"/>
              <a:gd name="T5" fmla="*/ 51 h 95"/>
              <a:gd name="T6" fmla="*/ 25 w 390"/>
              <a:gd name="T7" fmla="*/ 33 h 95"/>
              <a:gd name="T8" fmla="*/ 33 w 390"/>
              <a:gd name="T9" fmla="*/ 46 h 95"/>
              <a:gd name="T10" fmla="*/ 42 w 390"/>
              <a:gd name="T11" fmla="*/ 79 h 95"/>
              <a:gd name="T12" fmla="*/ 50 w 390"/>
              <a:gd name="T13" fmla="*/ 71 h 95"/>
              <a:gd name="T14" fmla="*/ 58 w 390"/>
              <a:gd name="T15" fmla="*/ 69 h 95"/>
              <a:gd name="T16" fmla="*/ 66 w 390"/>
              <a:gd name="T17" fmla="*/ 34 h 95"/>
              <a:gd name="T18" fmla="*/ 75 w 390"/>
              <a:gd name="T19" fmla="*/ 48 h 95"/>
              <a:gd name="T20" fmla="*/ 83 w 390"/>
              <a:gd name="T21" fmla="*/ 25 h 95"/>
              <a:gd name="T22" fmla="*/ 91 w 390"/>
              <a:gd name="T23" fmla="*/ 0 h 95"/>
              <a:gd name="T24" fmla="*/ 100 w 390"/>
              <a:gd name="T25" fmla="*/ 37 h 95"/>
              <a:gd name="T26" fmla="*/ 108 w 390"/>
              <a:gd name="T27" fmla="*/ 67 h 95"/>
              <a:gd name="T28" fmla="*/ 116 w 390"/>
              <a:gd name="T29" fmla="*/ 67 h 95"/>
              <a:gd name="T30" fmla="*/ 125 w 390"/>
              <a:gd name="T31" fmla="*/ 65 h 95"/>
              <a:gd name="T32" fmla="*/ 133 w 390"/>
              <a:gd name="T33" fmla="*/ 65 h 95"/>
              <a:gd name="T34" fmla="*/ 141 w 390"/>
              <a:gd name="T35" fmla="*/ 61 h 95"/>
              <a:gd name="T36" fmla="*/ 149 w 390"/>
              <a:gd name="T37" fmla="*/ 52 h 95"/>
              <a:gd name="T38" fmla="*/ 158 w 390"/>
              <a:gd name="T39" fmla="*/ 48 h 95"/>
              <a:gd name="T40" fmla="*/ 166 w 390"/>
              <a:gd name="T41" fmla="*/ 44 h 95"/>
              <a:gd name="T42" fmla="*/ 174 w 390"/>
              <a:gd name="T43" fmla="*/ 45 h 95"/>
              <a:gd name="T44" fmla="*/ 183 w 390"/>
              <a:gd name="T45" fmla="*/ 39 h 95"/>
              <a:gd name="T46" fmla="*/ 191 w 390"/>
              <a:gd name="T47" fmla="*/ 40 h 95"/>
              <a:gd name="T48" fmla="*/ 199 w 390"/>
              <a:gd name="T49" fmla="*/ 50 h 95"/>
              <a:gd name="T50" fmla="*/ 207 w 390"/>
              <a:gd name="T51" fmla="*/ 64 h 95"/>
              <a:gd name="T52" fmla="*/ 216 w 390"/>
              <a:gd name="T53" fmla="*/ 67 h 95"/>
              <a:gd name="T54" fmla="*/ 224 w 390"/>
              <a:gd name="T55" fmla="*/ 58 h 95"/>
              <a:gd name="T56" fmla="*/ 232 w 390"/>
              <a:gd name="T57" fmla="*/ 59 h 95"/>
              <a:gd name="T58" fmla="*/ 241 w 390"/>
              <a:gd name="T59" fmla="*/ 68 h 95"/>
              <a:gd name="T60" fmla="*/ 249 w 390"/>
              <a:gd name="T61" fmla="*/ 69 h 95"/>
              <a:gd name="T62" fmla="*/ 257 w 390"/>
              <a:gd name="T63" fmla="*/ 67 h 95"/>
              <a:gd name="T64" fmla="*/ 265 w 390"/>
              <a:gd name="T65" fmla="*/ 68 h 95"/>
              <a:gd name="T66" fmla="*/ 274 w 390"/>
              <a:gd name="T67" fmla="*/ 75 h 95"/>
              <a:gd name="T68" fmla="*/ 282 w 390"/>
              <a:gd name="T69" fmla="*/ 76 h 95"/>
              <a:gd name="T70" fmla="*/ 290 w 390"/>
              <a:gd name="T71" fmla="*/ 73 h 95"/>
              <a:gd name="T72" fmla="*/ 299 w 390"/>
              <a:gd name="T73" fmla="*/ 77 h 95"/>
              <a:gd name="T74" fmla="*/ 307 w 390"/>
              <a:gd name="T75" fmla="*/ 81 h 95"/>
              <a:gd name="T76" fmla="*/ 315 w 390"/>
              <a:gd name="T77" fmla="*/ 87 h 95"/>
              <a:gd name="T78" fmla="*/ 324 w 390"/>
              <a:gd name="T79" fmla="*/ 87 h 95"/>
              <a:gd name="T80" fmla="*/ 332 w 390"/>
              <a:gd name="T81" fmla="*/ 91 h 95"/>
              <a:gd name="T82" fmla="*/ 340 w 390"/>
              <a:gd name="T83" fmla="*/ 95 h 95"/>
              <a:gd name="T84" fmla="*/ 348 w 390"/>
              <a:gd name="T85" fmla="*/ 91 h 95"/>
              <a:gd name="T86" fmla="*/ 357 w 390"/>
              <a:gd name="T87" fmla="*/ 87 h 95"/>
              <a:gd name="T88" fmla="*/ 365 w 390"/>
              <a:gd name="T89" fmla="*/ 78 h 95"/>
              <a:gd name="T90" fmla="*/ 373 w 390"/>
              <a:gd name="T91" fmla="*/ 85 h 95"/>
              <a:gd name="T92" fmla="*/ 382 w 390"/>
              <a:gd name="T93" fmla="*/ 83 h 95"/>
              <a:gd name="T94" fmla="*/ 390 w 390"/>
              <a:gd name="T95"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95">
                <a:moveTo>
                  <a:pt x="0" y="57"/>
                </a:moveTo>
                <a:lnTo>
                  <a:pt x="8" y="49"/>
                </a:lnTo>
                <a:lnTo>
                  <a:pt x="17" y="51"/>
                </a:lnTo>
                <a:lnTo>
                  <a:pt x="25" y="33"/>
                </a:lnTo>
                <a:lnTo>
                  <a:pt x="33" y="46"/>
                </a:lnTo>
                <a:lnTo>
                  <a:pt x="42" y="79"/>
                </a:lnTo>
                <a:lnTo>
                  <a:pt x="50" y="71"/>
                </a:lnTo>
                <a:lnTo>
                  <a:pt x="58" y="69"/>
                </a:lnTo>
                <a:lnTo>
                  <a:pt x="66" y="34"/>
                </a:lnTo>
                <a:lnTo>
                  <a:pt x="75" y="48"/>
                </a:lnTo>
                <a:lnTo>
                  <a:pt x="83" y="25"/>
                </a:lnTo>
                <a:lnTo>
                  <a:pt x="91" y="0"/>
                </a:lnTo>
                <a:lnTo>
                  <a:pt x="100" y="37"/>
                </a:lnTo>
                <a:lnTo>
                  <a:pt x="108" y="67"/>
                </a:lnTo>
                <a:lnTo>
                  <a:pt x="116" y="67"/>
                </a:lnTo>
                <a:lnTo>
                  <a:pt x="125" y="65"/>
                </a:lnTo>
                <a:lnTo>
                  <a:pt x="133" y="65"/>
                </a:lnTo>
                <a:lnTo>
                  <a:pt x="141" y="61"/>
                </a:lnTo>
                <a:lnTo>
                  <a:pt x="149" y="52"/>
                </a:lnTo>
                <a:lnTo>
                  <a:pt x="158" y="48"/>
                </a:lnTo>
                <a:lnTo>
                  <a:pt x="166" y="44"/>
                </a:lnTo>
                <a:lnTo>
                  <a:pt x="174" y="45"/>
                </a:lnTo>
                <a:lnTo>
                  <a:pt x="183" y="39"/>
                </a:lnTo>
                <a:lnTo>
                  <a:pt x="191" y="40"/>
                </a:lnTo>
                <a:lnTo>
                  <a:pt x="199" y="50"/>
                </a:lnTo>
                <a:lnTo>
                  <a:pt x="207" y="64"/>
                </a:lnTo>
                <a:lnTo>
                  <a:pt x="216" y="67"/>
                </a:lnTo>
                <a:lnTo>
                  <a:pt x="224" y="58"/>
                </a:lnTo>
                <a:lnTo>
                  <a:pt x="232" y="59"/>
                </a:lnTo>
                <a:lnTo>
                  <a:pt x="241" y="68"/>
                </a:lnTo>
                <a:lnTo>
                  <a:pt x="249" y="69"/>
                </a:lnTo>
                <a:lnTo>
                  <a:pt x="257" y="67"/>
                </a:lnTo>
                <a:lnTo>
                  <a:pt x="265" y="68"/>
                </a:lnTo>
                <a:lnTo>
                  <a:pt x="274" y="75"/>
                </a:lnTo>
                <a:lnTo>
                  <a:pt x="282" y="76"/>
                </a:lnTo>
                <a:lnTo>
                  <a:pt x="290" y="73"/>
                </a:lnTo>
                <a:lnTo>
                  <a:pt x="299" y="77"/>
                </a:lnTo>
                <a:lnTo>
                  <a:pt x="307" y="81"/>
                </a:lnTo>
                <a:lnTo>
                  <a:pt x="315" y="87"/>
                </a:lnTo>
                <a:lnTo>
                  <a:pt x="324" y="87"/>
                </a:lnTo>
                <a:lnTo>
                  <a:pt x="332" y="91"/>
                </a:lnTo>
                <a:lnTo>
                  <a:pt x="340" y="95"/>
                </a:lnTo>
                <a:lnTo>
                  <a:pt x="348" y="91"/>
                </a:lnTo>
                <a:lnTo>
                  <a:pt x="357" y="87"/>
                </a:lnTo>
                <a:lnTo>
                  <a:pt x="365" y="78"/>
                </a:lnTo>
                <a:lnTo>
                  <a:pt x="373" y="85"/>
                </a:lnTo>
                <a:lnTo>
                  <a:pt x="382" y="83"/>
                </a:lnTo>
                <a:lnTo>
                  <a:pt x="390" y="79"/>
                </a:lnTo>
              </a:path>
            </a:pathLst>
          </a:custGeom>
          <a:noFill/>
          <a:ln w="571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10" name="Freeform 76">
            <a:extLst>
              <a:ext uri="{FF2B5EF4-FFF2-40B4-BE49-F238E27FC236}">
                <a16:creationId xmlns:a16="http://schemas.microsoft.com/office/drawing/2014/main" id="{029F99C0-B2DE-4031-A01C-30BFCAFD48AF}"/>
              </a:ext>
            </a:extLst>
          </p:cNvPr>
          <p:cNvSpPr>
            <a:spLocks/>
          </p:cNvSpPr>
          <p:nvPr/>
        </p:nvSpPr>
        <p:spPr bwMode="auto">
          <a:xfrm>
            <a:off x="735853" y="2217874"/>
            <a:ext cx="8965729" cy="3596232"/>
          </a:xfrm>
          <a:custGeom>
            <a:avLst/>
            <a:gdLst>
              <a:gd name="T0" fmla="*/ 0 w 390"/>
              <a:gd name="T1" fmla="*/ 37 h 78"/>
              <a:gd name="T2" fmla="*/ 8 w 390"/>
              <a:gd name="T3" fmla="*/ 43 h 78"/>
              <a:gd name="T4" fmla="*/ 17 w 390"/>
              <a:gd name="T5" fmla="*/ 31 h 78"/>
              <a:gd name="T6" fmla="*/ 25 w 390"/>
              <a:gd name="T7" fmla="*/ 46 h 78"/>
              <a:gd name="T8" fmla="*/ 33 w 390"/>
              <a:gd name="T9" fmla="*/ 67 h 78"/>
              <a:gd name="T10" fmla="*/ 42 w 390"/>
              <a:gd name="T11" fmla="*/ 66 h 78"/>
              <a:gd name="T12" fmla="*/ 50 w 390"/>
              <a:gd name="T13" fmla="*/ 63 h 78"/>
              <a:gd name="T14" fmla="*/ 58 w 390"/>
              <a:gd name="T15" fmla="*/ 33 h 78"/>
              <a:gd name="T16" fmla="*/ 66 w 390"/>
              <a:gd name="T17" fmla="*/ 38 h 78"/>
              <a:gd name="T18" fmla="*/ 75 w 390"/>
              <a:gd name="T19" fmla="*/ 17 h 78"/>
              <a:gd name="T20" fmla="*/ 83 w 390"/>
              <a:gd name="T21" fmla="*/ 0 h 78"/>
              <a:gd name="T22" fmla="*/ 91 w 390"/>
              <a:gd name="T23" fmla="*/ 25 h 78"/>
              <a:gd name="T24" fmla="*/ 100 w 390"/>
              <a:gd name="T25" fmla="*/ 48 h 78"/>
              <a:gd name="T26" fmla="*/ 108 w 390"/>
              <a:gd name="T27" fmla="*/ 54 h 78"/>
              <a:gd name="T28" fmla="*/ 116 w 390"/>
              <a:gd name="T29" fmla="*/ 53 h 78"/>
              <a:gd name="T30" fmla="*/ 125 w 390"/>
              <a:gd name="T31" fmla="*/ 51 h 78"/>
              <a:gd name="T32" fmla="*/ 133 w 390"/>
              <a:gd name="T33" fmla="*/ 41 h 78"/>
              <a:gd name="T34" fmla="*/ 141 w 390"/>
              <a:gd name="T35" fmla="*/ 41 h 78"/>
              <a:gd name="T36" fmla="*/ 149 w 390"/>
              <a:gd name="T37" fmla="*/ 35 h 78"/>
              <a:gd name="T38" fmla="*/ 158 w 390"/>
              <a:gd name="T39" fmla="*/ 25 h 78"/>
              <a:gd name="T40" fmla="*/ 166 w 390"/>
              <a:gd name="T41" fmla="*/ 25 h 78"/>
              <a:gd name="T42" fmla="*/ 174 w 390"/>
              <a:gd name="T43" fmla="*/ 26 h 78"/>
              <a:gd name="T44" fmla="*/ 183 w 390"/>
              <a:gd name="T45" fmla="*/ 38 h 78"/>
              <a:gd name="T46" fmla="*/ 191 w 390"/>
              <a:gd name="T47" fmla="*/ 44 h 78"/>
              <a:gd name="T48" fmla="*/ 199 w 390"/>
              <a:gd name="T49" fmla="*/ 47 h 78"/>
              <a:gd name="T50" fmla="*/ 207 w 390"/>
              <a:gd name="T51" fmla="*/ 52 h 78"/>
              <a:gd name="T52" fmla="*/ 216 w 390"/>
              <a:gd name="T53" fmla="*/ 55 h 78"/>
              <a:gd name="T54" fmla="*/ 224 w 390"/>
              <a:gd name="T55" fmla="*/ 51 h 78"/>
              <a:gd name="T56" fmla="*/ 232 w 390"/>
              <a:gd name="T57" fmla="*/ 45 h 78"/>
              <a:gd name="T58" fmla="*/ 241 w 390"/>
              <a:gd name="T59" fmla="*/ 42 h 78"/>
              <a:gd name="T60" fmla="*/ 249 w 390"/>
              <a:gd name="T61" fmla="*/ 45 h 78"/>
              <a:gd name="T62" fmla="*/ 257 w 390"/>
              <a:gd name="T63" fmla="*/ 56 h 78"/>
              <a:gd name="T64" fmla="*/ 265 w 390"/>
              <a:gd name="T65" fmla="*/ 63 h 78"/>
              <a:gd name="T66" fmla="*/ 274 w 390"/>
              <a:gd name="T67" fmla="*/ 59 h 78"/>
              <a:gd name="T68" fmla="*/ 282 w 390"/>
              <a:gd name="T69" fmla="*/ 56 h 78"/>
              <a:gd name="T70" fmla="*/ 290 w 390"/>
              <a:gd name="T71" fmla="*/ 61 h 78"/>
              <a:gd name="T72" fmla="*/ 299 w 390"/>
              <a:gd name="T73" fmla="*/ 65 h 78"/>
              <a:gd name="T74" fmla="*/ 307 w 390"/>
              <a:gd name="T75" fmla="*/ 73 h 78"/>
              <a:gd name="T76" fmla="*/ 315 w 390"/>
              <a:gd name="T77" fmla="*/ 78 h 78"/>
              <a:gd name="T78" fmla="*/ 324 w 390"/>
              <a:gd name="T79" fmla="*/ 71 h 78"/>
              <a:gd name="T80" fmla="*/ 332 w 390"/>
              <a:gd name="T81" fmla="*/ 74 h 78"/>
              <a:gd name="T82" fmla="*/ 340 w 390"/>
              <a:gd name="T83" fmla="*/ 69 h 78"/>
              <a:gd name="T84" fmla="*/ 348 w 390"/>
              <a:gd name="T85" fmla="*/ 65 h 78"/>
              <a:gd name="T86" fmla="*/ 357 w 390"/>
              <a:gd name="T87" fmla="*/ 57 h 78"/>
              <a:gd name="T88" fmla="*/ 365 w 390"/>
              <a:gd name="T89" fmla="*/ 61 h 78"/>
              <a:gd name="T90" fmla="*/ 373 w 390"/>
              <a:gd name="T91" fmla="*/ 64 h 78"/>
              <a:gd name="T92" fmla="*/ 382 w 390"/>
              <a:gd name="T93" fmla="*/ 57 h 78"/>
              <a:gd name="T94" fmla="*/ 390 w 390"/>
              <a:gd name="T95"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78">
                <a:moveTo>
                  <a:pt x="0" y="37"/>
                </a:moveTo>
                <a:lnTo>
                  <a:pt x="8" y="43"/>
                </a:lnTo>
                <a:lnTo>
                  <a:pt x="17" y="31"/>
                </a:lnTo>
                <a:lnTo>
                  <a:pt x="25" y="46"/>
                </a:lnTo>
                <a:lnTo>
                  <a:pt x="33" y="67"/>
                </a:lnTo>
                <a:lnTo>
                  <a:pt x="42" y="66"/>
                </a:lnTo>
                <a:lnTo>
                  <a:pt x="50" y="63"/>
                </a:lnTo>
                <a:lnTo>
                  <a:pt x="58" y="33"/>
                </a:lnTo>
                <a:lnTo>
                  <a:pt x="66" y="38"/>
                </a:lnTo>
                <a:lnTo>
                  <a:pt x="75" y="17"/>
                </a:lnTo>
                <a:lnTo>
                  <a:pt x="83" y="0"/>
                </a:lnTo>
                <a:lnTo>
                  <a:pt x="91" y="25"/>
                </a:lnTo>
                <a:lnTo>
                  <a:pt x="100" y="48"/>
                </a:lnTo>
                <a:lnTo>
                  <a:pt x="108" y="54"/>
                </a:lnTo>
                <a:lnTo>
                  <a:pt x="116" y="53"/>
                </a:lnTo>
                <a:lnTo>
                  <a:pt x="125" y="51"/>
                </a:lnTo>
                <a:lnTo>
                  <a:pt x="133" y="41"/>
                </a:lnTo>
                <a:lnTo>
                  <a:pt x="141" y="41"/>
                </a:lnTo>
                <a:lnTo>
                  <a:pt x="149" y="35"/>
                </a:lnTo>
                <a:lnTo>
                  <a:pt x="158" y="25"/>
                </a:lnTo>
                <a:lnTo>
                  <a:pt x="166" y="25"/>
                </a:lnTo>
                <a:lnTo>
                  <a:pt x="174" y="26"/>
                </a:lnTo>
                <a:lnTo>
                  <a:pt x="183" y="38"/>
                </a:lnTo>
                <a:lnTo>
                  <a:pt x="191" y="44"/>
                </a:lnTo>
                <a:lnTo>
                  <a:pt x="199" y="47"/>
                </a:lnTo>
                <a:lnTo>
                  <a:pt x="207" y="52"/>
                </a:lnTo>
                <a:lnTo>
                  <a:pt x="216" y="55"/>
                </a:lnTo>
                <a:lnTo>
                  <a:pt x="224" y="51"/>
                </a:lnTo>
                <a:lnTo>
                  <a:pt x="232" y="45"/>
                </a:lnTo>
                <a:lnTo>
                  <a:pt x="241" y="42"/>
                </a:lnTo>
                <a:lnTo>
                  <a:pt x="249" y="45"/>
                </a:lnTo>
                <a:lnTo>
                  <a:pt x="257" y="56"/>
                </a:lnTo>
                <a:lnTo>
                  <a:pt x="265" y="63"/>
                </a:lnTo>
                <a:lnTo>
                  <a:pt x="274" y="59"/>
                </a:lnTo>
                <a:lnTo>
                  <a:pt x="282" y="56"/>
                </a:lnTo>
                <a:lnTo>
                  <a:pt x="290" y="61"/>
                </a:lnTo>
                <a:lnTo>
                  <a:pt x="299" y="65"/>
                </a:lnTo>
                <a:lnTo>
                  <a:pt x="307" y="73"/>
                </a:lnTo>
                <a:lnTo>
                  <a:pt x="315" y="78"/>
                </a:lnTo>
                <a:lnTo>
                  <a:pt x="324" y="71"/>
                </a:lnTo>
                <a:lnTo>
                  <a:pt x="332" y="74"/>
                </a:lnTo>
                <a:lnTo>
                  <a:pt x="340" y="69"/>
                </a:lnTo>
                <a:lnTo>
                  <a:pt x="348" y="65"/>
                </a:lnTo>
                <a:lnTo>
                  <a:pt x="357" y="57"/>
                </a:lnTo>
                <a:lnTo>
                  <a:pt x="365" y="61"/>
                </a:lnTo>
                <a:lnTo>
                  <a:pt x="373" y="64"/>
                </a:lnTo>
                <a:lnTo>
                  <a:pt x="382" y="57"/>
                </a:lnTo>
                <a:lnTo>
                  <a:pt x="390" y="62"/>
                </a:lnTo>
              </a:path>
            </a:pathLst>
          </a:custGeom>
          <a:noFill/>
          <a:ln w="571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Tree>
    <p:extLst>
      <p:ext uri="{BB962C8B-B14F-4D97-AF65-F5344CB8AC3E}">
        <p14:creationId xmlns:p14="http://schemas.microsoft.com/office/powerpoint/2010/main" val="2947858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dissolv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wipe(left)">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2000"/>
                                        <p:tgtEl>
                                          <p:spTgt spid="10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left)">
                                      <p:cBhvr>
                                        <p:cTn id="32" dur="500"/>
                                        <p:tgtEl>
                                          <p:spTgt spid="1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wipe(left)">
                                      <p:cBhvr>
                                        <p:cTn id="37" dur="2000"/>
                                        <p:tgtEl>
                                          <p:spTgt spid="1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dissolve">
                                      <p:cBhvr>
                                        <p:cTn id="42" dur="500"/>
                                        <p:tgtEl>
                                          <p:spTgt spid="1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4"/>
                                        </p:tgtEl>
                                        <p:attrNameLst>
                                          <p:attrName>style.visibility</p:attrName>
                                        </p:attrNameLst>
                                      </p:cBhvr>
                                      <p:to>
                                        <p:strVal val="visible"/>
                                      </p:to>
                                    </p:set>
                                    <p:animEffect transition="in" filter="dissolve">
                                      <p:cBhvr>
                                        <p:cTn id="47" dur="500"/>
                                        <p:tgtEl>
                                          <p:spTgt spid="11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dissolve">
                                      <p:cBhvr>
                                        <p:cTn id="52"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1" grpId="0"/>
      <p:bldP spid="113" grpId="0"/>
      <p:bldP spid="114" grpId="0"/>
      <p:bldP spid="115" grpId="0"/>
      <p:bldP spid="112" grpId="0" animBg="1"/>
      <p:bldP spid="109" grpId="0" animBg="1"/>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9F13CDE-6119-490E-86A3-D459F8F2C5D2}"/>
              </a:ext>
            </a:extLst>
          </p:cNvPr>
          <p:cNvSpPr>
            <a:spLocks noGrp="1" noChangeArrowheads="1"/>
          </p:cNvSpPr>
          <p:nvPr>
            <p:ph type="title"/>
          </p:nvPr>
        </p:nvSpPr>
        <p:spPr>
          <a:xfrm>
            <a:off x="0" y="10588"/>
            <a:ext cx="9906000" cy="614445"/>
          </a:xfrm>
          <a:solidFill>
            <a:srgbClr val="FFFFFF"/>
          </a:solidFill>
        </p:spPr>
        <p:txBody>
          <a:bodyPr/>
          <a:lstStyle/>
          <a:p>
            <a:r>
              <a:rPr lang="en-GB" altLang="da-DK" sz="2600" dirty="0">
                <a:latin typeface="Verdana" panose="020B0604030504040204" pitchFamily="34" charset="0"/>
              </a:rPr>
              <a:t>Eastern Denmark: Hedging Prices and spot prices</a:t>
            </a:r>
          </a:p>
        </p:txBody>
      </p:sp>
      <p:grpSp>
        <p:nvGrpSpPr>
          <p:cNvPr id="4" name="Gruppe 3">
            <a:extLst>
              <a:ext uri="{FF2B5EF4-FFF2-40B4-BE49-F238E27FC236}">
                <a16:creationId xmlns:a16="http://schemas.microsoft.com/office/drawing/2014/main" id="{7FC721AC-3D43-4891-B3E3-83C43A7390D8}"/>
              </a:ext>
            </a:extLst>
          </p:cNvPr>
          <p:cNvGrpSpPr/>
          <p:nvPr/>
        </p:nvGrpSpPr>
        <p:grpSpPr>
          <a:xfrm>
            <a:off x="58056" y="513883"/>
            <a:ext cx="1808508" cy="5734566"/>
            <a:chOff x="58056" y="513883"/>
            <a:chExt cx="1808508" cy="5734566"/>
          </a:xfrm>
        </p:grpSpPr>
        <p:sp>
          <p:nvSpPr>
            <p:cNvPr id="8270" name="Rectangle 78">
              <a:extLst>
                <a:ext uri="{FF2B5EF4-FFF2-40B4-BE49-F238E27FC236}">
                  <a16:creationId xmlns:a16="http://schemas.microsoft.com/office/drawing/2014/main" id="{A24D7C2B-41B6-44FE-B0DB-AE36BE02E7ED}"/>
                </a:ext>
              </a:extLst>
            </p:cNvPr>
            <p:cNvSpPr>
              <a:spLocks noChangeArrowheads="1"/>
            </p:cNvSpPr>
            <p:nvPr/>
          </p:nvSpPr>
          <p:spPr bwMode="auto">
            <a:xfrm>
              <a:off x="95248" y="590989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15</a:t>
              </a:r>
              <a:endParaRPr lang="en-GB" altLang="da-DK" dirty="0"/>
            </a:p>
          </p:txBody>
        </p:sp>
        <p:sp>
          <p:nvSpPr>
            <p:cNvPr id="8271" name="Rectangle 79">
              <a:extLst>
                <a:ext uri="{FF2B5EF4-FFF2-40B4-BE49-F238E27FC236}">
                  <a16:creationId xmlns:a16="http://schemas.microsoft.com/office/drawing/2014/main" id="{A987E2AE-CEFD-45D2-BB90-F7A56C9ADCBA}"/>
                </a:ext>
              </a:extLst>
            </p:cNvPr>
            <p:cNvSpPr>
              <a:spLocks noChangeArrowheads="1"/>
            </p:cNvSpPr>
            <p:nvPr/>
          </p:nvSpPr>
          <p:spPr bwMode="auto">
            <a:xfrm>
              <a:off x="95248" y="521323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25</a:t>
              </a:r>
              <a:endParaRPr lang="en-GB" altLang="da-DK" dirty="0"/>
            </a:p>
          </p:txBody>
        </p:sp>
        <p:sp>
          <p:nvSpPr>
            <p:cNvPr id="8272" name="Rectangle 80">
              <a:extLst>
                <a:ext uri="{FF2B5EF4-FFF2-40B4-BE49-F238E27FC236}">
                  <a16:creationId xmlns:a16="http://schemas.microsoft.com/office/drawing/2014/main" id="{60323CFF-A52D-4B03-AFA2-78A9141F5092}"/>
                </a:ext>
              </a:extLst>
            </p:cNvPr>
            <p:cNvSpPr>
              <a:spLocks noChangeArrowheads="1"/>
            </p:cNvSpPr>
            <p:nvPr/>
          </p:nvSpPr>
          <p:spPr bwMode="auto">
            <a:xfrm>
              <a:off x="95248" y="4470394"/>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35</a:t>
              </a:r>
              <a:endParaRPr lang="en-GB" altLang="da-DK" dirty="0"/>
            </a:p>
          </p:txBody>
        </p:sp>
        <p:sp>
          <p:nvSpPr>
            <p:cNvPr id="8273" name="Rectangle 81">
              <a:extLst>
                <a:ext uri="{FF2B5EF4-FFF2-40B4-BE49-F238E27FC236}">
                  <a16:creationId xmlns:a16="http://schemas.microsoft.com/office/drawing/2014/main" id="{1520F77A-8859-4382-ACCE-BD13E23712BC}"/>
                </a:ext>
              </a:extLst>
            </p:cNvPr>
            <p:cNvSpPr>
              <a:spLocks noChangeArrowheads="1"/>
            </p:cNvSpPr>
            <p:nvPr/>
          </p:nvSpPr>
          <p:spPr bwMode="auto">
            <a:xfrm>
              <a:off x="95248" y="3773737"/>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45</a:t>
              </a:r>
              <a:endParaRPr lang="en-GB" altLang="da-DK" dirty="0"/>
            </a:p>
          </p:txBody>
        </p:sp>
        <p:sp>
          <p:nvSpPr>
            <p:cNvPr id="8274" name="Rectangle 82">
              <a:extLst>
                <a:ext uri="{FF2B5EF4-FFF2-40B4-BE49-F238E27FC236}">
                  <a16:creationId xmlns:a16="http://schemas.microsoft.com/office/drawing/2014/main" id="{47430AC6-2DAD-4CB4-8DA1-9CE995FCDEE0}"/>
                </a:ext>
              </a:extLst>
            </p:cNvPr>
            <p:cNvSpPr>
              <a:spLocks noChangeArrowheads="1"/>
            </p:cNvSpPr>
            <p:nvPr/>
          </p:nvSpPr>
          <p:spPr bwMode="auto">
            <a:xfrm>
              <a:off x="95248" y="3030893"/>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55</a:t>
              </a:r>
              <a:endParaRPr lang="en-GB" altLang="da-DK" dirty="0"/>
            </a:p>
          </p:txBody>
        </p:sp>
        <p:sp>
          <p:nvSpPr>
            <p:cNvPr id="8275" name="Rectangle 83">
              <a:extLst>
                <a:ext uri="{FF2B5EF4-FFF2-40B4-BE49-F238E27FC236}">
                  <a16:creationId xmlns:a16="http://schemas.microsoft.com/office/drawing/2014/main" id="{1A813E97-2EDB-43F7-88E5-9EF9070B0154}"/>
                </a:ext>
              </a:extLst>
            </p:cNvPr>
            <p:cNvSpPr>
              <a:spLocks noChangeArrowheads="1"/>
            </p:cNvSpPr>
            <p:nvPr/>
          </p:nvSpPr>
          <p:spPr bwMode="auto">
            <a:xfrm>
              <a:off x="95248" y="2334236"/>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65</a:t>
              </a:r>
              <a:endParaRPr lang="en-GB" altLang="da-DK" dirty="0"/>
            </a:p>
          </p:txBody>
        </p:sp>
        <p:sp>
          <p:nvSpPr>
            <p:cNvPr id="8276" name="Rectangle 84">
              <a:extLst>
                <a:ext uri="{FF2B5EF4-FFF2-40B4-BE49-F238E27FC236}">
                  <a16:creationId xmlns:a16="http://schemas.microsoft.com/office/drawing/2014/main" id="{635C3372-A215-496D-900C-A721A1A308E2}"/>
                </a:ext>
              </a:extLst>
            </p:cNvPr>
            <p:cNvSpPr>
              <a:spLocks noChangeArrowheads="1"/>
            </p:cNvSpPr>
            <p:nvPr/>
          </p:nvSpPr>
          <p:spPr bwMode="auto">
            <a:xfrm>
              <a:off x="95248" y="1589467"/>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75</a:t>
              </a:r>
              <a:endParaRPr lang="en-GB" altLang="da-DK" dirty="0"/>
            </a:p>
          </p:txBody>
        </p:sp>
        <p:sp>
          <p:nvSpPr>
            <p:cNvPr id="8277" name="Rectangle 85">
              <a:extLst>
                <a:ext uri="{FF2B5EF4-FFF2-40B4-BE49-F238E27FC236}">
                  <a16:creationId xmlns:a16="http://schemas.microsoft.com/office/drawing/2014/main" id="{FAE676AE-C427-4EC5-BB76-F1428526808B}"/>
                </a:ext>
              </a:extLst>
            </p:cNvPr>
            <p:cNvSpPr>
              <a:spLocks noChangeArrowheads="1"/>
            </p:cNvSpPr>
            <p:nvPr/>
          </p:nvSpPr>
          <p:spPr bwMode="auto">
            <a:xfrm>
              <a:off x="95248" y="89281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85</a:t>
              </a:r>
              <a:endParaRPr lang="en-GB" altLang="da-DK" dirty="0"/>
            </a:p>
          </p:txBody>
        </p:sp>
        <p:sp>
          <p:nvSpPr>
            <p:cNvPr id="105" name="Tekstboks 66">
              <a:extLst>
                <a:ext uri="{FF2B5EF4-FFF2-40B4-BE49-F238E27FC236}">
                  <a16:creationId xmlns:a16="http://schemas.microsoft.com/office/drawing/2014/main" id="{B6147060-C59F-4A5C-BC40-FB8759714674}"/>
                </a:ext>
              </a:extLst>
            </p:cNvPr>
            <p:cNvSpPr txBox="1"/>
            <p:nvPr/>
          </p:nvSpPr>
          <p:spPr>
            <a:xfrm>
              <a:off x="58056" y="513883"/>
              <a:ext cx="1808508" cy="430887"/>
            </a:xfrm>
            <a:prstGeom prst="rect">
              <a:avLst/>
            </a:prstGeom>
            <a:noFill/>
          </p:spPr>
          <p:txBody>
            <a:bodyPr wrap="none" rtlCol="0">
              <a:spAutoFit/>
            </a:bodyPr>
            <a:lstStyle/>
            <a:p>
              <a:r>
                <a:rPr lang="en-GB" dirty="0">
                  <a:solidFill>
                    <a:schemeClr val="tx1"/>
                  </a:solidFill>
                </a:rPr>
                <a:t>EUR/MWh</a:t>
              </a:r>
            </a:p>
          </p:txBody>
        </p:sp>
      </p:grpSp>
      <p:sp>
        <p:nvSpPr>
          <p:cNvPr id="113" name="Tekstboks 59">
            <a:extLst>
              <a:ext uri="{FF2B5EF4-FFF2-40B4-BE49-F238E27FC236}">
                <a16:creationId xmlns:a16="http://schemas.microsoft.com/office/drawing/2014/main" id="{FFBE447B-BD04-4E62-B99A-430FA1DB0297}"/>
              </a:ext>
            </a:extLst>
          </p:cNvPr>
          <p:cNvSpPr txBox="1"/>
          <p:nvPr/>
        </p:nvSpPr>
        <p:spPr>
          <a:xfrm>
            <a:off x="2946386" y="508006"/>
            <a:ext cx="6917278" cy="430887"/>
          </a:xfrm>
          <a:prstGeom prst="rect">
            <a:avLst/>
          </a:prstGeom>
          <a:noFill/>
        </p:spPr>
        <p:txBody>
          <a:bodyPr wrap="none" rtlCol="0">
            <a:spAutoFit/>
          </a:bodyPr>
          <a:lstStyle/>
          <a:p>
            <a:r>
              <a:rPr lang="en-GB" dirty="0">
                <a:solidFill>
                  <a:schemeClr val="tx1"/>
                </a:solidFill>
              </a:rPr>
              <a:t>The 48 quarters from Q1-2006 to Q4-2017</a:t>
            </a:r>
          </a:p>
        </p:txBody>
      </p:sp>
      <p:sp>
        <p:nvSpPr>
          <p:cNvPr id="114" name="Tekstboks 76">
            <a:extLst>
              <a:ext uri="{FF2B5EF4-FFF2-40B4-BE49-F238E27FC236}">
                <a16:creationId xmlns:a16="http://schemas.microsoft.com/office/drawing/2014/main" id="{582A2963-F166-4289-8198-34E677E2202C}"/>
              </a:ext>
            </a:extLst>
          </p:cNvPr>
          <p:cNvSpPr txBox="1"/>
          <p:nvPr/>
        </p:nvSpPr>
        <p:spPr>
          <a:xfrm>
            <a:off x="749158" y="1089497"/>
            <a:ext cx="2000869" cy="646331"/>
          </a:xfrm>
          <a:prstGeom prst="rect">
            <a:avLst/>
          </a:prstGeom>
          <a:noFill/>
        </p:spPr>
        <p:txBody>
          <a:bodyPr wrap="none" rtlCol="0">
            <a:spAutoFit/>
          </a:bodyPr>
          <a:lstStyle/>
          <a:p>
            <a:pPr algn="ctr"/>
            <a:r>
              <a:rPr lang="en-GB" sz="1800" dirty="0">
                <a:solidFill>
                  <a:srgbClr val="FF0000"/>
                </a:solidFill>
              </a:rPr>
              <a:t>The quarter’s</a:t>
            </a:r>
          </a:p>
          <a:p>
            <a:pPr algn="ctr"/>
            <a:r>
              <a:rPr lang="en-GB" sz="1800" dirty="0">
                <a:solidFill>
                  <a:srgbClr val="FF0000"/>
                </a:solidFill>
              </a:rPr>
              <a:t>Hedging Price</a:t>
            </a:r>
          </a:p>
        </p:txBody>
      </p:sp>
      <p:sp>
        <p:nvSpPr>
          <p:cNvPr id="115" name="Tekstboks 77">
            <a:extLst>
              <a:ext uri="{FF2B5EF4-FFF2-40B4-BE49-F238E27FC236}">
                <a16:creationId xmlns:a16="http://schemas.microsoft.com/office/drawing/2014/main" id="{C5A527E2-4B0B-45BC-BF38-BE2EA66541A2}"/>
              </a:ext>
            </a:extLst>
          </p:cNvPr>
          <p:cNvSpPr txBox="1"/>
          <p:nvPr/>
        </p:nvSpPr>
        <p:spPr>
          <a:xfrm>
            <a:off x="3865172" y="3968091"/>
            <a:ext cx="1471877" cy="1200329"/>
          </a:xfrm>
          <a:prstGeom prst="rect">
            <a:avLst/>
          </a:prstGeom>
          <a:solidFill>
            <a:srgbClr val="FFFFFF"/>
          </a:solidFill>
        </p:spPr>
        <p:txBody>
          <a:bodyPr wrap="none" rtlCol="0">
            <a:spAutoFit/>
          </a:bodyPr>
          <a:lstStyle/>
          <a:p>
            <a:pPr algn="ctr"/>
            <a:r>
              <a:rPr lang="en-GB" sz="1800" dirty="0">
                <a:solidFill>
                  <a:srgbClr val="008000"/>
                </a:solidFill>
              </a:rPr>
              <a:t>The</a:t>
            </a:r>
          </a:p>
          <a:p>
            <a:pPr algn="ctr"/>
            <a:r>
              <a:rPr lang="en-GB" sz="1800" dirty="0">
                <a:solidFill>
                  <a:srgbClr val="008000"/>
                </a:solidFill>
              </a:rPr>
              <a:t>quarter’s</a:t>
            </a:r>
          </a:p>
          <a:p>
            <a:pPr algn="ctr"/>
            <a:r>
              <a:rPr lang="en-GB" sz="1800" dirty="0">
                <a:solidFill>
                  <a:srgbClr val="008000"/>
                </a:solidFill>
              </a:rPr>
              <a:t>average</a:t>
            </a:r>
          </a:p>
          <a:p>
            <a:pPr algn="ctr"/>
            <a:r>
              <a:rPr lang="en-GB" sz="1800" dirty="0">
                <a:solidFill>
                  <a:srgbClr val="008000"/>
                </a:solidFill>
              </a:rPr>
              <a:t>spot price</a:t>
            </a:r>
          </a:p>
        </p:txBody>
      </p:sp>
      <p:sp>
        <p:nvSpPr>
          <p:cNvPr id="116" name="Tekstboks 72">
            <a:extLst>
              <a:ext uri="{FF2B5EF4-FFF2-40B4-BE49-F238E27FC236}">
                <a16:creationId xmlns:a16="http://schemas.microsoft.com/office/drawing/2014/main" id="{C0DCF3E4-B1AA-46E1-A910-650B7B9FBF56}"/>
              </a:ext>
            </a:extLst>
          </p:cNvPr>
          <p:cNvSpPr txBox="1"/>
          <p:nvPr/>
        </p:nvSpPr>
        <p:spPr>
          <a:xfrm>
            <a:off x="3640384" y="1121799"/>
            <a:ext cx="5429692" cy="369332"/>
          </a:xfrm>
          <a:prstGeom prst="rect">
            <a:avLst/>
          </a:prstGeom>
          <a:noFill/>
        </p:spPr>
        <p:txBody>
          <a:bodyPr wrap="none" rtlCol="0">
            <a:spAutoFit/>
          </a:bodyPr>
          <a:lstStyle/>
          <a:p>
            <a:r>
              <a:rPr lang="en-GB" sz="1800" dirty="0">
                <a:solidFill>
                  <a:schemeClr val="tx1"/>
                </a:solidFill>
              </a:rPr>
              <a:t>Correlation(Hedging Price,spot)  =  0.67</a:t>
            </a:r>
          </a:p>
        </p:txBody>
      </p:sp>
      <p:sp>
        <p:nvSpPr>
          <p:cNvPr id="117" name="Tekstboks 73">
            <a:extLst>
              <a:ext uri="{FF2B5EF4-FFF2-40B4-BE49-F238E27FC236}">
                <a16:creationId xmlns:a16="http://schemas.microsoft.com/office/drawing/2014/main" id="{F3B61C94-5512-4D4D-8939-AFE5E4BB4F02}"/>
              </a:ext>
            </a:extLst>
          </p:cNvPr>
          <p:cNvSpPr txBox="1"/>
          <p:nvPr/>
        </p:nvSpPr>
        <p:spPr>
          <a:xfrm>
            <a:off x="617185" y="5592777"/>
            <a:ext cx="7479933" cy="384721"/>
          </a:xfrm>
          <a:prstGeom prst="rect">
            <a:avLst/>
          </a:prstGeom>
          <a:noFill/>
        </p:spPr>
        <p:txBody>
          <a:bodyPr wrap="none" rtlCol="0">
            <a:spAutoFit/>
          </a:bodyPr>
          <a:lstStyle/>
          <a:p>
            <a:r>
              <a:rPr lang="en-GB" sz="1900" dirty="0">
                <a:solidFill>
                  <a:schemeClr val="tx1"/>
                </a:solidFill>
              </a:rPr>
              <a:t>Average of (Hedging Price – spot)   =   3.9 EUR/MWh</a:t>
            </a:r>
          </a:p>
        </p:txBody>
      </p:sp>
      <p:sp>
        <p:nvSpPr>
          <p:cNvPr id="5" name="Pladsholder til slidenummer 4">
            <a:extLst>
              <a:ext uri="{FF2B5EF4-FFF2-40B4-BE49-F238E27FC236}">
                <a16:creationId xmlns:a16="http://schemas.microsoft.com/office/drawing/2014/main" id="{0C9627A0-871E-4885-A421-B7B7E12FF12A}"/>
              </a:ext>
            </a:extLst>
          </p:cNvPr>
          <p:cNvSpPr>
            <a:spLocks noGrp="1"/>
          </p:cNvSpPr>
          <p:nvPr>
            <p:ph type="sldNum" sz="quarter" idx="12"/>
          </p:nvPr>
        </p:nvSpPr>
        <p:spPr/>
        <p:txBody>
          <a:bodyPr/>
          <a:lstStyle/>
          <a:p>
            <a:pPr>
              <a:defRPr/>
            </a:pPr>
            <a:fld id="{6F22F84E-A190-402D-AE1D-93CA43AF0CC6}" type="slidenum">
              <a:rPr lang="en-GB" smtClean="0"/>
              <a:pPr>
                <a:defRPr/>
              </a:pPr>
              <a:t>7</a:t>
            </a:fld>
            <a:endParaRPr lang="en-GB" dirty="0"/>
          </a:p>
        </p:txBody>
      </p:sp>
      <p:sp>
        <p:nvSpPr>
          <p:cNvPr id="7" name="Pladsholder til dato 6">
            <a:extLst>
              <a:ext uri="{FF2B5EF4-FFF2-40B4-BE49-F238E27FC236}">
                <a16:creationId xmlns:a16="http://schemas.microsoft.com/office/drawing/2014/main" id="{34200E79-D0AE-431C-98D7-42B3F8A18FB0}"/>
              </a:ext>
            </a:extLst>
          </p:cNvPr>
          <p:cNvSpPr>
            <a:spLocks noGrp="1"/>
          </p:cNvSpPr>
          <p:nvPr>
            <p:ph type="dt" sz="half" idx="10"/>
          </p:nvPr>
        </p:nvSpPr>
        <p:spPr/>
        <p:txBody>
          <a:bodyPr/>
          <a:lstStyle/>
          <a:p>
            <a:pPr>
              <a:defRPr/>
            </a:pPr>
            <a:r>
              <a:rPr lang="en-US" noProof="0"/>
              <a:t>17 Feb. 2024</a:t>
            </a:r>
            <a:endParaRPr lang="en-GB" noProof="0" dirty="0"/>
          </a:p>
        </p:txBody>
      </p:sp>
      <p:sp>
        <p:nvSpPr>
          <p:cNvPr id="102" name="Rektangel 101">
            <a:extLst>
              <a:ext uri="{FF2B5EF4-FFF2-40B4-BE49-F238E27FC236}">
                <a16:creationId xmlns:a16="http://schemas.microsoft.com/office/drawing/2014/main" id="{33F365CA-CAFC-451C-95FE-E615B5F3C694}"/>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95" name="Tekstfelt 94">
            <a:extLst>
              <a:ext uri="{FF2B5EF4-FFF2-40B4-BE49-F238E27FC236}">
                <a16:creationId xmlns:a16="http://schemas.microsoft.com/office/drawing/2014/main" id="{2B5AD600-82D3-4EC9-8DE7-86B2AB0F8239}"/>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6" name="Gruppe 5">
            <a:extLst>
              <a:ext uri="{FF2B5EF4-FFF2-40B4-BE49-F238E27FC236}">
                <a16:creationId xmlns:a16="http://schemas.microsoft.com/office/drawing/2014/main" id="{12E9D212-F517-49E8-BB35-E79AD0F34300}"/>
              </a:ext>
            </a:extLst>
          </p:cNvPr>
          <p:cNvGrpSpPr/>
          <p:nvPr/>
        </p:nvGrpSpPr>
        <p:grpSpPr>
          <a:xfrm>
            <a:off x="530408" y="1060398"/>
            <a:ext cx="9273349" cy="5608647"/>
            <a:chOff x="530408" y="1060398"/>
            <a:chExt cx="9273349" cy="5608647"/>
          </a:xfrm>
        </p:grpSpPr>
        <p:sp>
          <p:nvSpPr>
            <p:cNvPr id="96" name="Tekstboks 58">
              <a:extLst>
                <a:ext uri="{FF2B5EF4-FFF2-40B4-BE49-F238E27FC236}">
                  <a16:creationId xmlns:a16="http://schemas.microsoft.com/office/drawing/2014/main" id="{B72047B3-FF39-4B87-975B-BC06364790D8}"/>
                </a:ext>
              </a:extLst>
            </p:cNvPr>
            <p:cNvSpPr txBox="1"/>
            <p:nvPr/>
          </p:nvSpPr>
          <p:spPr>
            <a:xfrm>
              <a:off x="530408" y="6238158"/>
              <a:ext cx="986167" cy="430887"/>
            </a:xfrm>
            <a:prstGeom prst="rect">
              <a:avLst/>
            </a:prstGeom>
            <a:noFill/>
          </p:spPr>
          <p:txBody>
            <a:bodyPr wrap="none" rtlCol="0">
              <a:spAutoFit/>
            </a:bodyPr>
            <a:lstStyle/>
            <a:p>
              <a:pPr algn="ctr"/>
              <a:r>
                <a:rPr lang="en-GB" dirty="0">
                  <a:solidFill>
                    <a:schemeClr val="tx1"/>
                  </a:solidFill>
                </a:rPr>
                <a:t>2006</a:t>
              </a:r>
            </a:p>
          </p:txBody>
        </p:sp>
        <p:sp>
          <p:nvSpPr>
            <p:cNvPr id="97" name="Tekstboks 59">
              <a:extLst>
                <a:ext uri="{FF2B5EF4-FFF2-40B4-BE49-F238E27FC236}">
                  <a16:creationId xmlns:a16="http://schemas.microsoft.com/office/drawing/2014/main" id="{AE6CB6A9-D8FF-4321-95C5-5B7743AE0933}"/>
                </a:ext>
              </a:extLst>
            </p:cNvPr>
            <p:cNvSpPr txBox="1"/>
            <p:nvPr/>
          </p:nvSpPr>
          <p:spPr>
            <a:xfrm>
              <a:off x="2051544" y="6238158"/>
              <a:ext cx="986167" cy="430887"/>
            </a:xfrm>
            <a:prstGeom prst="rect">
              <a:avLst/>
            </a:prstGeom>
            <a:noFill/>
          </p:spPr>
          <p:txBody>
            <a:bodyPr wrap="none" rtlCol="0">
              <a:spAutoFit/>
            </a:bodyPr>
            <a:lstStyle/>
            <a:p>
              <a:pPr algn="ctr"/>
              <a:r>
                <a:rPr lang="en-GB" dirty="0">
                  <a:solidFill>
                    <a:schemeClr val="tx1"/>
                  </a:solidFill>
                </a:rPr>
                <a:t>2008</a:t>
              </a:r>
            </a:p>
          </p:txBody>
        </p:sp>
        <p:sp>
          <p:nvSpPr>
            <p:cNvPr id="98" name="Tekstboks 60">
              <a:extLst>
                <a:ext uri="{FF2B5EF4-FFF2-40B4-BE49-F238E27FC236}">
                  <a16:creationId xmlns:a16="http://schemas.microsoft.com/office/drawing/2014/main" id="{F36885C3-E19E-41F1-8259-2F6A4D90A0FE}"/>
                </a:ext>
              </a:extLst>
            </p:cNvPr>
            <p:cNvSpPr txBox="1"/>
            <p:nvPr/>
          </p:nvSpPr>
          <p:spPr>
            <a:xfrm>
              <a:off x="3593953" y="6238158"/>
              <a:ext cx="986167" cy="430887"/>
            </a:xfrm>
            <a:prstGeom prst="rect">
              <a:avLst/>
            </a:prstGeom>
            <a:noFill/>
          </p:spPr>
          <p:txBody>
            <a:bodyPr wrap="none" rtlCol="0">
              <a:spAutoFit/>
            </a:bodyPr>
            <a:lstStyle/>
            <a:p>
              <a:pPr algn="ctr"/>
              <a:r>
                <a:rPr lang="en-GB" dirty="0">
                  <a:solidFill>
                    <a:schemeClr val="tx1"/>
                  </a:solidFill>
                </a:rPr>
                <a:t>2010</a:t>
              </a:r>
            </a:p>
          </p:txBody>
        </p:sp>
        <p:sp>
          <p:nvSpPr>
            <p:cNvPr id="99" name="Tekstboks 61">
              <a:extLst>
                <a:ext uri="{FF2B5EF4-FFF2-40B4-BE49-F238E27FC236}">
                  <a16:creationId xmlns:a16="http://schemas.microsoft.com/office/drawing/2014/main" id="{948339A9-84D0-4B2D-BFDE-02221C6C265B}"/>
                </a:ext>
              </a:extLst>
            </p:cNvPr>
            <p:cNvSpPr txBox="1"/>
            <p:nvPr/>
          </p:nvSpPr>
          <p:spPr>
            <a:xfrm>
              <a:off x="5104294" y="6238158"/>
              <a:ext cx="986167" cy="430887"/>
            </a:xfrm>
            <a:prstGeom prst="rect">
              <a:avLst/>
            </a:prstGeom>
            <a:noFill/>
          </p:spPr>
          <p:txBody>
            <a:bodyPr wrap="none" rtlCol="0">
              <a:spAutoFit/>
            </a:bodyPr>
            <a:lstStyle/>
            <a:p>
              <a:pPr algn="ctr"/>
              <a:r>
                <a:rPr lang="en-GB" dirty="0">
                  <a:solidFill>
                    <a:schemeClr val="tx1"/>
                  </a:solidFill>
                </a:rPr>
                <a:t>2012</a:t>
              </a:r>
            </a:p>
          </p:txBody>
        </p:sp>
        <p:sp>
          <p:nvSpPr>
            <p:cNvPr id="100" name="Tekstboks 62">
              <a:extLst>
                <a:ext uri="{FF2B5EF4-FFF2-40B4-BE49-F238E27FC236}">
                  <a16:creationId xmlns:a16="http://schemas.microsoft.com/office/drawing/2014/main" id="{A3E606BF-0E86-4862-8C62-A401C1A9D66A}"/>
                </a:ext>
              </a:extLst>
            </p:cNvPr>
            <p:cNvSpPr txBox="1"/>
            <p:nvPr/>
          </p:nvSpPr>
          <p:spPr>
            <a:xfrm>
              <a:off x="6637838" y="6238158"/>
              <a:ext cx="986167" cy="430887"/>
            </a:xfrm>
            <a:prstGeom prst="rect">
              <a:avLst/>
            </a:prstGeom>
            <a:noFill/>
          </p:spPr>
          <p:txBody>
            <a:bodyPr wrap="none" rtlCol="0">
              <a:spAutoFit/>
            </a:bodyPr>
            <a:lstStyle/>
            <a:p>
              <a:pPr algn="ctr"/>
              <a:r>
                <a:rPr lang="en-GB" dirty="0">
                  <a:solidFill>
                    <a:schemeClr val="tx1"/>
                  </a:solidFill>
                </a:rPr>
                <a:t>2014</a:t>
              </a:r>
            </a:p>
          </p:txBody>
        </p:sp>
        <p:sp>
          <p:nvSpPr>
            <p:cNvPr id="101" name="Tekstboks 63">
              <a:extLst>
                <a:ext uri="{FF2B5EF4-FFF2-40B4-BE49-F238E27FC236}">
                  <a16:creationId xmlns:a16="http://schemas.microsoft.com/office/drawing/2014/main" id="{E18987C7-EF79-49B0-B894-EE81EBCAA62B}"/>
                </a:ext>
              </a:extLst>
            </p:cNvPr>
            <p:cNvSpPr txBox="1"/>
            <p:nvPr/>
          </p:nvSpPr>
          <p:spPr>
            <a:xfrm>
              <a:off x="8173464" y="6238158"/>
              <a:ext cx="986167" cy="430887"/>
            </a:xfrm>
            <a:prstGeom prst="rect">
              <a:avLst/>
            </a:prstGeom>
            <a:noFill/>
          </p:spPr>
          <p:txBody>
            <a:bodyPr wrap="none" rtlCol="0">
              <a:spAutoFit/>
            </a:bodyPr>
            <a:lstStyle/>
            <a:p>
              <a:pPr algn="ctr"/>
              <a:r>
                <a:rPr lang="en-GB" dirty="0">
                  <a:solidFill>
                    <a:schemeClr val="tx1"/>
                  </a:solidFill>
                </a:rPr>
                <a:t>2016</a:t>
              </a:r>
            </a:p>
          </p:txBody>
        </p:sp>
        <p:sp>
          <p:nvSpPr>
            <p:cNvPr id="8201" name="Line 9">
              <a:extLst>
                <a:ext uri="{FF2B5EF4-FFF2-40B4-BE49-F238E27FC236}">
                  <a16:creationId xmlns:a16="http://schemas.microsoft.com/office/drawing/2014/main" id="{7F0B76A8-EF45-4523-B549-A861869E132B}"/>
                </a:ext>
              </a:extLst>
            </p:cNvPr>
            <p:cNvSpPr>
              <a:spLocks noChangeShapeType="1"/>
            </p:cNvSpPr>
            <p:nvPr/>
          </p:nvSpPr>
          <p:spPr bwMode="auto">
            <a:xfrm>
              <a:off x="634839" y="5380825"/>
              <a:ext cx="91689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2" name="Line 10">
              <a:extLst>
                <a:ext uri="{FF2B5EF4-FFF2-40B4-BE49-F238E27FC236}">
                  <a16:creationId xmlns:a16="http://schemas.microsoft.com/office/drawing/2014/main" id="{A71A69E1-AE4C-4EDA-8DBE-D293C2615248}"/>
                </a:ext>
              </a:extLst>
            </p:cNvPr>
            <p:cNvSpPr>
              <a:spLocks noChangeShapeType="1"/>
            </p:cNvSpPr>
            <p:nvPr/>
          </p:nvSpPr>
          <p:spPr bwMode="auto">
            <a:xfrm>
              <a:off x="634839" y="4637980"/>
              <a:ext cx="91689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3" name="Line 11">
              <a:extLst>
                <a:ext uri="{FF2B5EF4-FFF2-40B4-BE49-F238E27FC236}">
                  <a16:creationId xmlns:a16="http://schemas.microsoft.com/office/drawing/2014/main" id="{B5B363A4-2569-4D99-80E0-D4445D996DFD}"/>
                </a:ext>
              </a:extLst>
            </p:cNvPr>
            <p:cNvSpPr>
              <a:spLocks noChangeShapeType="1"/>
            </p:cNvSpPr>
            <p:nvPr/>
          </p:nvSpPr>
          <p:spPr bwMode="auto">
            <a:xfrm>
              <a:off x="634839" y="3941324"/>
              <a:ext cx="91689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4" name="Line 12">
              <a:extLst>
                <a:ext uri="{FF2B5EF4-FFF2-40B4-BE49-F238E27FC236}">
                  <a16:creationId xmlns:a16="http://schemas.microsoft.com/office/drawing/2014/main" id="{1F11E7D9-C553-42A5-88C8-DD3048585484}"/>
                </a:ext>
              </a:extLst>
            </p:cNvPr>
            <p:cNvSpPr>
              <a:spLocks noChangeShapeType="1"/>
            </p:cNvSpPr>
            <p:nvPr/>
          </p:nvSpPr>
          <p:spPr bwMode="auto">
            <a:xfrm>
              <a:off x="634839" y="3198479"/>
              <a:ext cx="91689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5" name="Line 13">
              <a:extLst>
                <a:ext uri="{FF2B5EF4-FFF2-40B4-BE49-F238E27FC236}">
                  <a16:creationId xmlns:a16="http://schemas.microsoft.com/office/drawing/2014/main" id="{C5957EA7-C3FA-4DA4-9779-E25948E5DC8E}"/>
                </a:ext>
              </a:extLst>
            </p:cNvPr>
            <p:cNvSpPr>
              <a:spLocks noChangeShapeType="1"/>
            </p:cNvSpPr>
            <p:nvPr/>
          </p:nvSpPr>
          <p:spPr bwMode="auto">
            <a:xfrm>
              <a:off x="634839" y="2501823"/>
              <a:ext cx="91689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6" name="Line 14">
              <a:extLst>
                <a:ext uri="{FF2B5EF4-FFF2-40B4-BE49-F238E27FC236}">
                  <a16:creationId xmlns:a16="http://schemas.microsoft.com/office/drawing/2014/main" id="{A5CF2F5C-5960-4C86-A43F-99AE10A1119D}"/>
                </a:ext>
              </a:extLst>
            </p:cNvPr>
            <p:cNvSpPr>
              <a:spLocks noChangeShapeType="1"/>
            </p:cNvSpPr>
            <p:nvPr/>
          </p:nvSpPr>
          <p:spPr bwMode="auto">
            <a:xfrm>
              <a:off x="634839" y="1757055"/>
              <a:ext cx="91689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7" name="Line 15">
              <a:extLst>
                <a:ext uri="{FF2B5EF4-FFF2-40B4-BE49-F238E27FC236}">
                  <a16:creationId xmlns:a16="http://schemas.microsoft.com/office/drawing/2014/main" id="{F4626CE2-EDE9-4496-B0A0-B32247350E03}"/>
                </a:ext>
              </a:extLst>
            </p:cNvPr>
            <p:cNvSpPr>
              <a:spLocks noChangeShapeType="1"/>
            </p:cNvSpPr>
            <p:nvPr/>
          </p:nvSpPr>
          <p:spPr bwMode="auto">
            <a:xfrm>
              <a:off x="634839" y="1060398"/>
              <a:ext cx="91689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08" name="Rectangle 16">
              <a:extLst>
                <a:ext uri="{FF2B5EF4-FFF2-40B4-BE49-F238E27FC236}">
                  <a16:creationId xmlns:a16="http://schemas.microsoft.com/office/drawing/2014/main" id="{3F24D80F-304E-4229-ACFE-3493AA986688}"/>
                </a:ext>
              </a:extLst>
            </p:cNvPr>
            <p:cNvSpPr>
              <a:spLocks noChangeArrowheads="1"/>
            </p:cNvSpPr>
            <p:nvPr/>
          </p:nvSpPr>
          <p:spPr bwMode="auto">
            <a:xfrm>
              <a:off x="634839" y="1060398"/>
              <a:ext cx="9168918" cy="5017084"/>
            </a:xfrm>
            <a:prstGeom prst="rect">
              <a:avLst/>
            </a:prstGeom>
            <a:noFill/>
            <a:ln w="206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8209" name="Line 17">
              <a:extLst>
                <a:ext uri="{FF2B5EF4-FFF2-40B4-BE49-F238E27FC236}">
                  <a16:creationId xmlns:a16="http://schemas.microsoft.com/office/drawing/2014/main" id="{02E00856-D626-472F-95E7-C8FA7323AD87}"/>
                </a:ext>
              </a:extLst>
            </p:cNvPr>
            <p:cNvSpPr>
              <a:spLocks noChangeShapeType="1"/>
            </p:cNvSpPr>
            <p:nvPr/>
          </p:nvSpPr>
          <p:spPr bwMode="auto">
            <a:xfrm>
              <a:off x="634838" y="1060398"/>
              <a:ext cx="0" cy="50170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0" name="Line 18">
              <a:extLst>
                <a:ext uri="{FF2B5EF4-FFF2-40B4-BE49-F238E27FC236}">
                  <a16:creationId xmlns:a16="http://schemas.microsoft.com/office/drawing/2014/main" id="{2EB3DAD6-93FB-453D-B15C-45D38CFB92F4}"/>
                </a:ext>
              </a:extLst>
            </p:cNvPr>
            <p:cNvSpPr>
              <a:spLocks noChangeShapeType="1"/>
            </p:cNvSpPr>
            <p:nvPr/>
          </p:nvSpPr>
          <p:spPr bwMode="auto">
            <a:xfrm>
              <a:off x="542830" y="6077481"/>
              <a:ext cx="920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1" name="Line 19">
              <a:extLst>
                <a:ext uri="{FF2B5EF4-FFF2-40B4-BE49-F238E27FC236}">
                  <a16:creationId xmlns:a16="http://schemas.microsoft.com/office/drawing/2014/main" id="{1C057CCE-8287-47EC-A681-EEADFAA6252D}"/>
                </a:ext>
              </a:extLst>
            </p:cNvPr>
            <p:cNvSpPr>
              <a:spLocks noChangeShapeType="1"/>
            </p:cNvSpPr>
            <p:nvPr/>
          </p:nvSpPr>
          <p:spPr bwMode="auto">
            <a:xfrm>
              <a:off x="542830" y="5380825"/>
              <a:ext cx="920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2" name="Line 20">
              <a:extLst>
                <a:ext uri="{FF2B5EF4-FFF2-40B4-BE49-F238E27FC236}">
                  <a16:creationId xmlns:a16="http://schemas.microsoft.com/office/drawing/2014/main" id="{8B630C0B-484E-41EB-8A2E-8EFA400C9A5F}"/>
                </a:ext>
              </a:extLst>
            </p:cNvPr>
            <p:cNvSpPr>
              <a:spLocks noChangeShapeType="1"/>
            </p:cNvSpPr>
            <p:nvPr/>
          </p:nvSpPr>
          <p:spPr bwMode="auto">
            <a:xfrm>
              <a:off x="542830" y="4637980"/>
              <a:ext cx="920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3" name="Line 21">
              <a:extLst>
                <a:ext uri="{FF2B5EF4-FFF2-40B4-BE49-F238E27FC236}">
                  <a16:creationId xmlns:a16="http://schemas.microsoft.com/office/drawing/2014/main" id="{A8CBC407-6469-46A9-BE07-6C2317B365F3}"/>
                </a:ext>
              </a:extLst>
            </p:cNvPr>
            <p:cNvSpPr>
              <a:spLocks noChangeShapeType="1"/>
            </p:cNvSpPr>
            <p:nvPr/>
          </p:nvSpPr>
          <p:spPr bwMode="auto">
            <a:xfrm>
              <a:off x="542830" y="3941324"/>
              <a:ext cx="920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4" name="Line 22">
              <a:extLst>
                <a:ext uri="{FF2B5EF4-FFF2-40B4-BE49-F238E27FC236}">
                  <a16:creationId xmlns:a16="http://schemas.microsoft.com/office/drawing/2014/main" id="{D9050F06-71C6-4589-8634-F8DBE96E614F}"/>
                </a:ext>
              </a:extLst>
            </p:cNvPr>
            <p:cNvSpPr>
              <a:spLocks noChangeShapeType="1"/>
            </p:cNvSpPr>
            <p:nvPr/>
          </p:nvSpPr>
          <p:spPr bwMode="auto">
            <a:xfrm>
              <a:off x="542830" y="3198479"/>
              <a:ext cx="920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5" name="Line 23">
              <a:extLst>
                <a:ext uri="{FF2B5EF4-FFF2-40B4-BE49-F238E27FC236}">
                  <a16:creationId xmlns:a16="http://schemas.microsoft.com/office/drawing/2014/main" id="{E8B80A91-6784-4898-9A67-7AF3927F70B6}"/>
                </a:ext>
              </a:extLst>
            </p:cNvPr>
            <p:cNvSpPr>
              <a:spLocks noChangeShapeType="1"/>
            </p:cNvSpPr>
            <p:nvPr/>
          </p:nvSpPr>
          <p:spPr bwMode="auto">
            <a:xfrm>
              <a:off x="542830" y="2501823"/>
              <a:ext cx="920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6" name="Line 24">
              <a:extLst>
                <a:ext uri="{FF2B5EF4-FFF2-40B4-BE49-F238E27FC236}">
                  <a16:creationId xmlns:a16="http://schemas.microsoft.com/office/drawing/2014/main" id="{C01A0358-011A-4DE4-A539-E8CACD91A949}"/>
                </a:ext>
              </a:extLst>
            </p:cNvPr>
            <p:cNvSpPr>
              <a:spLocks noChangeShapeType="1"/>
            </p:cNvSpPr>
            <p:nvPr/>
          </p:nvSpPr>
          <p:spPr bwMode="auto">
            <a:xfrm>
              <a:off x="542830" y="1757055"/>
              <a:ext cx="920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7" name="Line 25">
              <a:extLst>
                <a:ext uri="{FF2B5EF4-FFF2-40B4-BE49-F238E27FC236}">
                  <a16:creationId xmlns:a16="http://schemas.microsoft.com/office/drawing/2014/main" id="{951EB798-CD40-4EE5-B035-15690D5DC9FC}"/>
                </a:ext>
              </a:extLst>
            </p:cNvPr>
            <p:cNvSpPr>
              <a:spLocks noChangeShapeType="1"/>
            </p:cNvSpPr>
            <p:nvPr/>
          </p:nvSpPr>
          <p:spPr bwMode="auto">
            <a:xfrm>
              <a:off x="542830" y="1060398"/>
              <a:ext cx="9200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8" name="Line 26">
              <a:extLst>
                <a:ext uri="{FF2B5EF4-FFF2-40B4-BE49-F238E27FC236}">
                  <a16:creationId xmlns:a16="http://schemas.microsoft.com/office/drawing/2014/main" id="{1D6B3EB8-BF6F-4540-8788-08787B62CA86}"/>
                </a:ext>
              </a:extLst>
            </p:cNvPr>
            <p:cNvSpPr>
              <a:spLocks noChangeShapeType="1"/>
            </p:cNvSpPr>
            <p:nvPr/>
          </p:nvSpPr>
          <p:spPr bwMode="auto">
            <a:xfrm>
              <a:off x="634839" y="6077481"/>
              <a:ext cx="91689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19" name="Line 27">
              <a:extLst>
                <a:ext uri="{FF2B5EF4-FFF2-40B4-BE49-F238E27FC236}">
                  <a16:creationId xmlns:a16="http://schemas.microsoft.com/office/drawing/2014/main" id="{990BFB45-B0D9-4884-AA3C-5D7A2070B20D}"/>
                </a:ext>
              </a:extLst>
            </p:cNvPr>
            <p:cNvSpPr>
              <a:spLocks noChangeShapeType="1"/>
            </p:cNvSpPr>
            <p:nvPr/>
          </p:nvSpPr>
          <p:spPr bwMode="auto">
            <a:xfrm flipV="1">
              <a:off x="634838"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0" name="Line 28">
              <a:extLst>
                <a:ext uri="{FF2B5EF4-FFF2-40B4-BE49-F238E27FC236}">
                  <a16:creationId xmlns:a16="http://schemas.microsoft.com/office/drawing/2014/main" id="{4A75581C-2FF5-4659-BCA1-0E9554CEC1AE}"/>
                </a:ext>
              </a:extLst>
            </p:cNvPr>
            <p:cNvSpPr>
              <a:spLocks noChangeShapeType="1"/>
            </p:cNvSpPr>
            <p:nvPr/>
          </p:nvSpPr>
          <p:spPr bwMode="auto">
            <a:xfrm flipV="1">
              <a:off x="818853"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1" name="Line 29">
              <a:extLst>
                <a:ext uri="{FF2B5EF4-FFF2-40B4-BE49-F238E27FC236}">
                  <a16:creationId xmlns:a16="http://schemas.microsoft.com/office/drawing/2014/main" id="{0BAEFB32-B063-490F-BBDD-0760E21F12FA}"/>
                </a:ext>
              </a:extLst>
            </p:cNvPr>
            <p:cNvSpPr>
              <a:spLocks noChangeShapeType="1"/>
            </p:cNvSpPr>
            <p:nvPr/>
          </p:nvSpPr>
          <p:spPr bwMode="auto">
            <a:xfrm flipV="1">
              <a:off x="1025870"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2" name="Line 30">
              <a:extLst>
                <a:ext uri="{FF2B5EF4-FFF2-40B4-BE49-F238E27FC236}">
                  <a16:creationId xmlns:a16="http://schemas.microsoft.com/office/drawing/2014/main" id="{98ACD5C9-AFFB-4091-8A9B-EDF0BCCC70DF}"/>
                </a:ext>
              </a:extLst>
            </p:cNvPr>
            <p:cNvSpPr>
              <a:spLocks noChangeShapeType="1"/>
            </p:cNvSpPr>
            <p:nvPr/>
          </p:nvSpPr>
          <p:spPr bwMode="auto">
            <a:xfrm flipV="1">
              <a:off x="1209885"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3" name="Line 31">
              <a:extLst>
                <a:ext uri="{FF2B5EF4-FFF2-40B4-BE49-F238E27FC236}">
                  <a16:creationId xmlns:a16="http://schemas.microsoft.com/office/drawing/2014/main" id="{A265D6E1-8DE4-4B12-8FF7-A498C732B800}"/>
                </a:ext>
              </a:extLst>
            </p:cNvPr>
            <p:cNvSpPr>
              <a:spLocks noChangeShapeType="1"/>
            </p:cNvSpPr>
            <p:nvPr/>
          </p:nvSpPr>
          <p:spPr bwMode="auto">
            <a:xfrm flipV="1">
              <a:off x="1395670"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4" name="Line 32">
              <a:extLst>
                <a:ext uri="{FF2B5EF4-FFF2-40B4-BE49-F238E27FC236}">
                  <a16:creationId xmlns:a16="http://schemas.microsoft.com/office/drawing/2014/main" id="{2885E3A5-DD6A-4A20-960E-3D43726E3BB2}"/>
                </a:ext>
              </a:extLst>
            </p:cNvPr>
            <p:cNvSpPr>
              <a:spLocks noChangeShapeType="1"/>
            </p:cNvSpPr>
            <p:nvPr/>
          </p:nvSpPr>
          <p:spPr bwMode="auto">
            <a:xfrm flipV="1">
              <a:off x="1579686"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5" name="Line 33">
              <a:extLst>
                <a:ext uri="{FF2B5EF4-FFF2-40B4-BE49-F238E27FC236}">
                  <a16:creationId xmlns:a16="http://schemas.microsoft.com/office/drawing/2014/main" id="{8888D371-CC11-4111-880D-5506B825032E}"/>
                </a:ext>
              </a:extLst>
            </p:cNvPr>
            <p:cNvSpPr>
              <a:spLocks noChangeShapeType="1"/>
            </p:cNvSpPr>
            <p:nvPr/>
          </p:nvSpPr>
          <p:spPr bwMode="auto">
            <a:xfrm flipV="1">
              <a:off x="1786703"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6" name="Line 34">
              <a:extLst>
                <a:ext uri="{FF2B5EF4-FFF2-40B4-BE49-F238E27FC236}">
                  <a16:creationId xmlns:a16="http://schemas.microsoft.com/office/drawing/2014/main" id="{4322C182-A9D3-4AD4-A4C3-FDB47F784A74}"/>
                </a:ext>
              </a:extLst>
            </p:cNvPr>
            <p:cNvSpPr>
              <a:spLocks noChangeShapeType="1"/>
            </p:cNvSpPr>
            <p:nvPr/>
          </p:nvSpPr>
          <p:spPr bwMode="auto">
            <a:xfrm flipV="1">
              <a:off x="1970718"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7" name="Line 35">
              <a:extLst>
                <a:ext uri="{FF2B5EF4-FFF2-40B4-BE49-F238E27FC236}">
                  <a16:creationId xmlns:a16="http://schemas.microsoft.com/office/drawing/2014/main" id="{6879D03C-52D1-46F3-8B8D-8FB682CBF3DC}"/>
                </a:ext>
              </a:extLst>
            </p:cNvPr>
            <p:cNvSpPr>
              <a:spLocks noChangeShapeType="1"/>
            </p:cNvSpPr>
            <p:nvPr/>
          </p:nvSpPr>
          <p:spPr bwMode="auto">
            <a:xfrm flipV="1">
              <a:off x="2154733"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8" name="Line 36">
              <a:extLst>
                <a:ext uri="{FF2B5EF4-FFF2-40B4-BE49-F238E27FC236}">
                  <a16:creationId xmlns:a16="http://schemas.microsoft.com/office/drawing/2014/main" id="{08AD5E05-C3F1-4348-8A0B-C06E4267C2DC}"/>
                </a:ext>
              </a:extLst>
            </p:cNvPr>
            <p:cNvSpPr>
              <a:spLocks noChangeShapeType="1"/>
            </p:cNvSpPr>
            <p:nvPr/>
          </p:nvSpPr>
          <p:spPr bwMode="auto">
            <a:xfrm flipV="1">
              <a:off x="2363520"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29" name="Line 37">
              <a:extLst>
                <a:ext uri="{FF2B5EF4-FFF2-40B4-BE49-F238E27FC236}">
                  <a16:creationId xmlns:a16="http://schemas.microsoft.com/office/drawing/2014/main" id="{8CCCBCA1-381D-47D5-B055-79A858C4C709}"/>
                </a:ext>
              </a:extLst>
            </p:cNvPr>
            <p:cNvSpPr>
              <a:spLocks noChangeShapeType="1"/>
            </p:cNvSpPr>
            <p:nvPr/>
          </p:nvSpPr>
          <p:spPr bwMode="auto">
            <a:xfrm flipV="1">
              <a:off x="2547535"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0" name="Line 38">
              <a:extLst>
                <a:ext uri="{FF2B5EF4-FFF2-40B4-BE49-F238E27FC236}">
                  <a16:creationId xmlns:a16="http://schemas.microsoft.com/office/drawing/2014/main" id="{07E7F8AD-32C3-4B3C-8626-1FE29001EED3}"/>
                </a:ext>
              </a:extLst>
            </p:cNvPr>
            <p:cNvSpPr>
              <a:spLocks noChangeShapeType="1"/>
            </p:cNvSpPr>
            <p:nvPr/>
          </p:nvSpPr>
          <p:spPr bwMode="auto">
            <a:xfrm flipV="1">
              <a:off x="2731550"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1" name="Line 39">
              <a:extLst>
                <a:ext uri="{FF2B5EF4-FFF2-40B4-BE49-F238E27FC236}">
                  <a16:creationId xmlns:a16="http://schemas.microsoft.com/office/drawing/2014/main" id="{461C9B77-446A-4948-A009-C4C23865E3B6}"/>
                </a:ext>
              </a:extLst>
            </p:cNvPr>
            <p:cNvSpPr>
              <a:spLocks noChangeShapeType="1"/>
            </p:cNvSpPr>
            <p:nvPr/>
          </p:nvSpPr>
          <p:spPr bwMode="auto">
            <a:xfrm flipV="1">
              <a:off x="2938568"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2" name="Line 40">
              <a:extLst>
                <a:ext uri="{FF2B5EF4-FFF2-40B4-BE49-F238E27FC236}">
                  <a16:creationId xmlns:a16="http://schemas.microsoft.com/office/drawing/2014/main" id="{67EBA2D4-4113-483F-9BF5-B6A9058B53E6}"/>
                </a:ext>
              </a:extLst>
            </p:cNvPr>
            <p:cNvSpPr>
              <a:spLocks noChangeShapeType="1"/>
            </p:cNvSpPr>
            <p:nvPr/>
          </p:nvSpPr>
          <p:spPr bwMode="auto">
            <a:xfrm flipV="1">
              <a:off x="3122584"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3" name="Line 41">
              <a:extLst>
                <a:ext uri="{FF2B5EF4-FFF2-40B4-BE49-F238E27FC236}">
                  <a16:creationId xmlns:a16="http://schemas.microsoft.com/office/drawing/2014/main" id="{37507114-7ABB-44DA-A605-5CF151371C49}"/>
                </a:ext>
              </a:extLst>
            </p:cNvPr>
            <p:cNvSpPr>
              <a:spLocks noChangeShapeType="1"/>
            </p:cNvSpPr>
            <p:nvPr/>
          </p:nvSpPr>
          <p:spPr bwMode="auto">
            <a:xfrm flipV="1">
              <a:off x="3306599"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4" name="Line 42">
              <a:extLst>
                <a:ext uri="{FF2B5EF4-FFF2-40B4-BE49-F238E27FC236}">
                  <a16:creationId xmlns:a16="http://schemas.microsoft.com/office/drawing/2014/main" id="{F9F23A34-4651-4BB6-B65B-40EE429D4766}"/>
                </a:ext>
              </a:extLst>
            </p:cNvPr>
            <p:cNvSpPr>
              <a:spLocks noChangeShapeType="1"/>
            </p:cNvSpPr>
            <p:nvPr/>
          </p:nvSpPr>
          <p:spPr bwMode="auto">
            <a:xfrm flipV="1">
              <a:off x="3492383"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5" name="Line 43">
              <a:extLst>
                <a:ext uri="{FF2B5EF4-FFF2-40B4-BE49-F238E27FC236}">
                  <a16:creationId xmlns:a16="http://schemas.microsoft.com/office/drawing/2014/main" id="{749CD0C3-B1F7-4252-A978-8B1E459921CA}"/>
                </a:ext>
              </a:extLst>
            </p:cNvPr>
            <p:cNvSpPr>
              <a:spLocks noChangeShapeType="1"/>
            </p:cNvSpPr>
            <p:nvPr/>
          </p:nvSpPr>
          <p:spPr bwMode="auto">
            <a:xfrm flipV="1">
              <a:off x="3699401"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6" name="Line 44">
              <a:extLst>
                <a:ext uri="{FF2B5EF4-FFF2-40B4-BE49-F238E27FC236}">
                  <a16:creationId xmlns:a16="http://schemas.microsoft.com/office/drawing/2014/main" id="{318AEB97-3C86-4D75-8BC1-B317E7A15A44}"/>
                </a:ext>
              </a:extLst>
            </p:cNvPr>
            <p:cNvSpPr>
              <a:spLocks noChangeShapeType="1"/>
            </p:cNvSpPr>
            <p:nvPr/>
          </p:nvSpPr>
          <p:spPr bwMode="auto">
            <a:xfrm flipV="1">
              <a:off x="3883416"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7" name="Line 45">
              <a:extLst>
                <a:ext uri="{FF2B5EF4-FFF2-40B4-BE49-F238E27FC236}">
                  <a16:creationId xmlns:a16="http://schemas.microsoft.com/office/drawing/2014/main" id="{8D23BB57-6BEB-450E-92F3-D7C6FE92DD99}"/>
                </a:ext>
              </a:extLst>
            </p:cNvPr>
            <p:cNvSpPr>
              <a:spLocks noChangeShapeType="1"/>
            </p:cNvSpPr>
            <p:nvPr/>
          </p:nvSpPr>
          <p:spPr bwMode="auto">
            <a:xfrm flipV="1">
              <a:off x="4067432"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8" name="Line 46">
              <a:extLst>
                <a:ext uri="{FF2B5EF4-FFF2-40B4-BE49-F238E27FC236}">
                  <a16:creationId xmlns:a16="http://schemas.microsoft.com/office/drawing/2014/main" id="{2ABBCB3B-C73A-40CA-B438-AB4D660E4049}"/>
                </a:ext>
              </a:extLst>
            </p:cNvPr>
            <p:cNvSpPr>
              <a:spLocks noChangeShapeType="1"/>
            </p:cNvSpPr>
            <p:nvPr/>
          </p:nvSpPr>
          <p:spPr bwMode="auto">
            <a:xfrm flipV="1">
              <a:off x="4274448"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39" name="Line 47">
              <a:extLst>
                <a:ext uri="{FF2B5EF4-FFF2-40B4-BE49-F238E27FC236}">
                  <a16:creationId xmlns:a16="http://schemas.microsoft.com/office/drawing/2014/main" id="{B35E0EF9-C54B-46BB-ADE9-859DB7BB31D4}"/>
                </a:ext>
              </a:extLst>
            </p:cNvPr>
            <p:cNvSpPr>
              <a:spLocks noChangeShapeType="1"/>
            </p:cNvSpPr>
            <p:nvPr/>
          </p:nvSpPr>
          <p:spPr bwMode="auto">
            <a:xfrm flipV="1">
              <a:off x="4458464"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0" name="Line 48">
              <a:extLst>
                <a:ext uri="{FF2B5EF4-FFF2-40B4-BE49-F238E27FC236}">
                  <a16:creationId xmlns:a16="http://schemas.microsoft.com/office/drawing/2014/main" id="{8D41BFD4-E113-4E91-8CA1-626A225AC57C}"/>
                </a:ext>
              </a:extLst>
            </p:cNvPr>
            <p:cNvSpPr>
              <a:spLocks noChangeShapeType="1"/>
            </p:cNvSpPr>
            <p:nvPr/>
          </p:nvSpPr>
          <p:spPr bwMode="auto">
            <a:xfrm flipV="1">
              <a:off x="4644249"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1" name="Line 49">
              <a:extLst>
                <a:ext uri="{FF2B5EF4-FFF2-40B4-BE49-F238E27FC236}">
                  <a16:creationId xmlns:a16="http://schemas.microsoft.com/office/drawing/2014/main" id="{33D52FB1-3713-4409-B121-59D0A220EEBB}"/>
                </a:ext>
              </a:extLst>
            </p:cNvPr>
            <p:cNvSpPr>
              <a:spLocks noChangeShapeType="1"/>
            </p:cNvSpPr>
            <p:nvPr/>
          </p:nvSpPr>
          <p:spPr bwMode="auto">
            <a:xfrm flipV="1">
              <a:off x="4828264"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2" name="Line 50">
              <a:extLst>
                <a:ext uri="{FF2B5EF4-FFF2-40B4-BE49-F238E27FC236}">
                  <a16:creationId xmlns:a16="http://schemas.microsoft.com/office/drawing/2014/main" id="{016E1A77-C0C0-47EE-B028-0762D76A3D3F}"/>
                </a:ext>
              </a:extLst>
            </p:cNvPr>
            <p:cNvSpPr>
              <a:spLocks noChangeShapeType="1"/>
            </p:cNvSpPr>
            <p:nvPr/>
          </p:nvSpPr>
          <p:spPr bwMode="auto">
            <a:xfrm flipV="1">
              <a:off x="5035281"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3" name="Line 51">
              <a:extLst>
                <a:ext uri="{FF2B5EF4-FFF2-40B4-BE49-F238E27FC236}">
                  <a16:creationId xmlns:a16="http://schemas.microsoft.com/office/drawing/2014/main" id="{4E5F1736-9C9D-4DD9-A239-781842991D60}"/>
                </a:ext>
              </a:extLst>
            </p:cNvPr>
            <p:cNvSpPr>
              <a:spLocks noChangeShapeType="1"/>
            </p:cNvSpPr>
            <p:nvPr/>
          </p:nvSpPr>
          <p:spPr bwMode="auto">
            <a:xfrm flipV="1">
              <a:off x="5219296"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4" name="Line 52">
              <a:extLst>
                <a:ext uri="{FF2B5EF4-FFF2-40B4-BE49-F238E27FC236}">
                  <a16:creationId xmlns:a16="http://schemas.microsoft.com/office/drawing/2014/main" id="{73738F6F-7A36-471D-A04C-83441558EC5A}"/>
                </a:ext>
              </a:extLst>
            </p:cNvPr>
            <p:cNvSpPr>
              <a:spLocks noChangeShapeType="1"/>
            </p:cNvSpPr>
            <p:nvPr/>
          </p:nvSpPr>
          <p:spPr bwMode="auto">
            <a:xfrm flipV="1">
              <a:off x="5403312"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5" name="Line 53">
              <a:extLst>
                <a:ext uri="{FF2B5EF4-FFF2-40B4-BE49-F238E27FC236}">
                  <a16:creationId xmlns:a16="http://schemas.microsoft.com/office/drawing/2014/main" id="{7A930ED1-01C1-474D-887E-BB7B1A58AD3A}"/>
                </a:ext>
              </a:extLst>
            </p:cNvPr>
            <p:cNvSpPr>
              <a:spLocks noChangeShapeType="1"/>
            </p:cNvSpPr>
            <p:nvPr/>
          </p:nvSpPr>
          <p:spPr bwMode="auto">
            <a:xfrm flipV="1">
              <a:off x="5612098"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6" name="Line 54">
              <a:extLst>
                <a:ext uri="{FF2B5EF4-FFF2-40B4-BE49-F238E27FC236}">
                  <a16:creationId xmlns:a16="http://schemas.microsoft.com/office/drawing/2014/main" id="{66BB8B77-6094-41E8-8228-D0B5CF3EA4A0}"/>
                </a:ext>
              </a:extLst>
            </p:cNvPr>
            <p:cNvSpPr>
              <a:spLocks noChangeShapeType="1"/>
            </p:cNvSpPr>
            <p:nvPr/>
          </p:nvSpPr>
          <p:spPr bwMode="auto">
            <a:xfrm flipV="1">
              <a:off x="5796114"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7" name="Line 55">
              <a:extLst>
                <a:ext uri="{FF2B5EF4-FFF2-40B4-BE49-F238E27FC236}">
                  <a16:creationId xmlns:a16="http://schemas.microsoft.com/office/drawing/2014/main" id="{9CE14474-F186-4C45-AE8B-4B6CEEE420BF}"/>
                </a:ext>
              </a:extLst>
            </p:cNvPr>
            <p:cNvSpPr>
              <a:spLocks noChangeShapeType="1"/>
            </p:cNvSpPr>
            <p:nvPr/>
          </p:nvSpPr>
          <p:spPr bwMode="auto">
            <a:xfrm flipV="1">
              <a:off x="5980129"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8" name="Line 56">
              <a:extLst>
                <a:ext uri="{FF2B5EF4-FFF2-40B4-BE49-F238E27FC236}">
                  <a16:creationId xmlns:a16="http://schemas.microsoft.com/office/drawing/2014/main" id="{BEE07490-24C8-45DF-BB71-F35F8AD9F2F1}"/>
                </a:ext>
              </a:extLst>
            </p:cNvPr>
            <p:cNvSpPr>
              <a:spLocks noChangeShapeType="1"/>
            </p:cNvSpPr>
            <p:nvPr/>
          </p:nvSpPr>
          <p:spPr bwMode="auto">
            <a:xfrm flipV="1">
              <a:off x="6164144"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49" name="Line 57">
              <a:extLst>
                <a:ext uri="{FF2B5EF4-FFF2-40B4-BE49-F238E27FC236}">
                  <a16:creationId xmlns:a16="http://schemas.microsoft.com/office/drawing/2014/main" id="{2E177D97-7079-4047-A4A1-6ECFCEEA16E8}"/>
                </a:ext>
              </a:extLst>
            </p:cNvPr>
            <p:cNvSpPr>
              <a:spLocks noChangeShapeType="1"/>
            </p:cNvSpPr>
            <p:nvPr/>
          </p:nvSpPr>
          <p:spPr bwMode="auto">
            <a:xfrm flipV="1">
              <a:off x="6371162"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0" name="Line 58">
              <a:extLst>
                <a:ext uri="{FF2B5EF4-FFF2-40B4-BE49-F238E27FC236}">
                  <a16:creationId xmlns:a16="http://schemas.microsoft.com/office/drawing/2014/main" id="{A5259C69-1A5B-4F79-866B-4694209A90A5}"/>
                </a:ext>
              </a:extLst>
            </p:cNvPr>
            <p:cNvSpPr>
              <a:spLocks noChangeShapeType="1"/>
            </p:cNvSpPr>
            <p:nvPr/>
          </p:nvSpPr>
          <p:spPr bwMode="auto">
            <a:xfrm flipV="1">
              <a:off x="6555177"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1" name="Line 59">
              <a:extLst>
                <a:ext uri="{FF2B5EF4-FFF2-40B4-BE49-F238E27FC236}">
                  <a16:creationId xmlns:a16="http://schemas.microsoft.com/office/drawing/2014/main" id="{B19FFDD7-2EC1-4AC8-8BB6-698F65BF6D8B}"/>
                </a:ext>
              </a:extLst>
            </p:cNvPr>
            <p:cNvSpPr>
              <a:spLocks noChangeShapeType="1"/>
            </p:cNvSpPr>
            <p:nvPr/>
          </p:nvSpPr>
          <p:spPr bwMode="auto">
            <a:xfrm flipV="1">
              <a:off x="6740962"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2" name="Line 60">
              <a:extLst>
                <a:ext uri="{FF2B5EF4-FFF2-40B4-BE49-F238E27FC236}">
                  <a16:creationId xmlns:a16="http://schemas.microsoft.com/office/drawing/2014/main" id="{4489EFBC-39C0-476F-8B90-ABAE15429102}"/>
                </a:ext>
              </a:extLst>
            </p:cNvPr>
            <p:cNvSpPr>
              <a:spLocks noChangeShapeType="1"/>
            </p:cNvSpPr>
            <p:nvPr/>
          </p:nvSpPr>
          <p:spPr bwMode="auto">
            <a:xfrm flipV="1">
              <a:off x="6947979"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3" name="Line 61">
              <a:extLst>
                <a:ext uri="{FF2B5EF4-FFF2-40B4-BE49-F238E27FC236}">
                  <a16:creationId xmlns:a16="http://schemas.microsoft.com/office/drawing/2014/main" id="{1DA62BC2-7679-4E4B-B1B3-67E03AB618DE}"/>
                </a:ext>
              </a:extLst>
            </p:cNvPr>
            <p:cNvSpPr>
              <a:spLocks noChangeShapeType="1"/>
            </p:cNvSpPr>
            <p:nvPr/>
          </p:nvSpPr>
          <p:spPr bwMode="auto">
            <a:xfrm flipV="1">
              <a:off x="7131995"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4" name="Line 62">
              <a:extLst>
                <a:ext uri="{FF2B5EF4-FFF2-40B4-BE49-F238E27FC236}">
                  <a16:creationId xmlns:a16="http://schemas.microsoft.com/office/drawing/2014/main" id="{12825647-AD38-4435-AE94-54643CE46B05}"/>
                </a:ext>
              </a:extLst>
            </p:cNvPr>
            <p:cNvSpPr>
              <a:spLocks noChangeShapeType="1"/>
            </p:cNvSpPr>
            <p:nvPr/>
          </p:nvSpPr>
          <p:spPr bwMode="auto">
            <a:xfrm flipV="1">
              <a:off x="7316010"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5" name="Line 63">
              <a:extLst>
                <a:ext uri="{FF2B5EF4-FFF2-40B4-BE49-F238E27FC236}">
                  <a16:creationId xmlns:a16="http://schemas.microsoft.com/office/drawing/2014/main" id="{F313B8C3-F3A3-4197-BAC0-BCF4F2FB7C6D}"/>
                </a:ext>
              </a:extLst>
            </p:cNvPr>
            <p:cNvSpPr>
              <a:spLocks noChangeShapeType="1"/>
            </p:cNvSpPr>
            <p:nvPr/>
          </p:nvSpPr>
          <p:spPr bwMode="auto">
            <a:xfrm flipV="1">
              <a:off x="7523027"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6" name="Line 64">
              <a:extLst>
                <a:ext uri="{FF2B5EF4-FFF2-40B4-BE49-F238E27FC236}">
                  <a16:creationId xmlns:a16="http://schemas.microsoft.com/office/drawing/2014/main" id="{82CDA966-5C83-45CE-87D7-F8D3DAB0975A}"/>
                </a:ext>
              </a:extLst>
            </p:cNvPr>
            <p:cNvSpPr>
              <a:spLocks noChangeShapeType="1"/>
            </p:cNvSpPr>
            <p:nvPr/>
          </p:nvSpPr>
          <p:spPr bwMode="auto">
            <a:xfrm flipV="1">
              <a:off x="7708812"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7" name="Line 65">
              <a:extLst>
                <a:ext uri="{FF2B5EF4-FFF2-40B4-BE49-F238E27FC236}">
                  <a16:creationId xmlns:a16="http://schemas.microsoft.com/office/drawing/2014/main" id="{2765B2B9-6F66-4E8D-94B4-A39914C4BC69}"/>
                </a:ext>
              </a:extLst>
            </p:cNvPr>
            <p:cNvSpPr>
              <a:spLocks noChangeShapeType="1"/>
            </p:cNvSpPr>
            <p:nvPr/>
          </p:nvSpPr>
          <p:spPr bwMode="auto">
            <a:xfrm flipV="1">
              <a:off x="7892827"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8" name="Line 66">
              <a:extLst>
                <a:ext uri="{FF2B5EF4-FFF2-40B4-BE49-F238E27FC236}">
                  <a16:creationId xmlns:a16="http://schemas.microsoft.com/office/drawing/2014/main" id="{26CC798B-D112-463D-A01D-84D711F8C7E0}"/>
                </a:ext>
              </a:extLst>
            </p:cNvPr>
            <p:cNvSpPr>
              <a:spLocks noChangeShapeType="1"/>
            </p:cNvSpPr>
            <p:nvPr/>
          </p:nvSpPr>
          <p:spPr bwMode="auto">
            <a:xfrm flipV="1">
              <a:off x="8076843"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59" name="Line 67">
              <a:extLst>
                <a:ext uri="{FF2B5EF4-FFF2-40B4-BE49-F238E27FC236}">
                  <a16:creationId xmlns:a16="http://schemas.microsoft.com/office/drawing/2014/main" id="{9CA2BC08-F9A6-4EA0-93A0-4A7BE0C6B469}"/>
                </a:ext>
              </a:extLst>
            </p:cNvPr>
            <p:cNvSpPr>
              <a:spLocks noChangeShapeType="1"/>
            </p:cNvSpPr>
            <p:nvPr/>
          </p:nvSpPr>
          <p:spPr bwMode="auto">
            <a:xfrm flipV="1">
              <a:off x="8283859"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60" name="Line 68">
              <a:extLst>
                <a:ext uri="{FF2B5EF4-FFF2-40B4-BE49-F238E27FC236}">
                  <a16:creationId xmlns:a16="http://schemas.microsoft.com/office/drawing/2014/main" id="{1D6DDD50-6910-4057-B905-98BCFE9669EE}"/>
                </a:ext>
              </a:extLst>
            </p:cNvPr>
            <p:cNvSpPr>
              <a:spLocks noChangeShapeType="1"/>
            </p:cNvSpPr>
            <p:nvPr/>
          </p:nvSpPr>
          <p:spPr bwMode="auto">
            <a:xfrm flipV="1">
              <a:off x="8467875"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61" name="Line 69">
              <a:extLst>
                <a:ext uri="{FF2B5EF4-FFF2-40B4-BE49-F238E27FC236}">
                  <a16:creationId xmlns:a16="http://schemas.microsoft.com/office/drawing/2014/main" id="{0411298D-8A93-4EBA-98EA-5B74AB5C24D7}"/>
                </a:ext>
              </a:extLst>
            </p:cNvPr>
            <p:cNvSpPr>
              <a:spLocks noChangeShapeType="1"/>
            </p:cNvSpPr>
            <p:nvPr/>
          </p:nvSpPr>
          <p:spPr bwMode="auto">
            <a:xfrm flipV="1">
              <a:off x="8651890"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62" name="Line 70">
              <a:extLst>
                <a:ext uri="{FF2B5EF4-FFF2-40B4-BE49-F238E27FC236}">
                  <a16:creationId xmlns:a16="http://schemas.microsoft.com/office/drawing/2014/main" id="{B19FA11A-4B4B-4E37-B0EC-D8361FA029B6}"/>
                </a:ext>
              </a:extLst>
            </p:cNvPr>
            <p:cNvSpPr>
              <a:spLocks noChangeShapeType="1"/>
            </p:cNvSpPr>
            <p:nvPr/>
          </p:nvSpPr>
          <p:spPr bwMode="auto">
            <a:xfrm flipV="1">
              <a:off x="8860677"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63" name="Line 71">
              <a:extLst>
                <a:ext uri="{FF2B5EF4-FFF2-40B4-BE49-F238E27FC236}">
                  <a16:creationId xmlns:a16="http://schemas.microsoft.com/office/drawing/2014/main" id="{12E70A28-1356-431F-996E-F5EA1AF1DA9A}"/>
                </a:ext>
              </a:extLst>
            </p:cNvPr>
            <p:cNvSpPr>
              <a:spLocks noChangeShapeType="1"/>
            </p:cNvSpPr>
            <p:nvPr/>
          </p:nvSpPr>
          <p:spPr bwMode="auto">
            <a:xfrm flipV="1">
              <a:off x="9044692" y="6077481"/>
              <a:ext cx="0" cy="184749"/>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64" name="Line 72">
              <a:extLst>
                <a:ext uri="{FF2B5EF4-FFF2-40B4-BE49-F238E27FC236}">
                  <a16:creationId xmlns:a16="http://schemas.microsoft.com/office/drawing/2014/main" id="{2319AAAA-B234-46A0-86AA-05DFE6D180FD}"/>
                </a:ext>
              </a:extLst>
            </p:cNvPr>
            <p:cNvSpPr>
              <a:spLocks noChangeShapeType="1"/>
            </p:cNvSpPr>
            <p:nvPr/>
          </p:nvSpPr>
          <p:spPr bwMode="auto">
            <a:xfrm flipV="1">
              <a:off x="9228707"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65" name="Line 73">
              <a:extLst>
                <a:ext uri="{FF2B5EF4-FFF2-40B4-BE49-F238E27FC236}">
                  <a16:creationId xmlns:a16="http://schemas.microsoft.com/office/drawing/2014/main" id="{6280CCFD-A3A4-4992-A2C5-16330704D8BD}"/>
                </a:ext>
              </a:extLst>
            </p:cNvPr>
            <p:cNvSpPr>
              <a:spLocks noChangeShapeType="1"/>
            </p:cNvSpPr>
            <p:nvPr/>
          </p:nvSpPr>
          <p:spPr bwMode="auto">
            <a:xfrm flipV="1">
              <a:off x="9412723"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66" name="Line 74">
              <a:extLst>
                <a:ext uri="{FF2B5EF4-FFF2-40B4-BE49-F238E27FC236}">
                  <a16:creationId xmlns:a16="http://schemas.microsoft.com/office/drawing/2014/main" id="{589996DF-59DE-46BC-A21C-DB371D940076}"/>
                </a:ext>
              </a:extLst>
            </p:cNvPr>
            <p:cNvSpPr>
              <a:spLocks noChangeShapeType="1"/>
            </p:cNvSpPr>
            <p:nvPr/>
          </p:nvSpPr>
          <p:spPr bwMode="auto">
            <a:xfrm flipV="1">
              <a:off x="9619741"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8267" name="Line 75">
              <a:extLst>
                <a:ext uri="{FF2B5EF4-FFF2-40B4-BE49-F238E27FC236}">
                  <a16:creationId xmlns:a16="http://schemas.microsoft.com/office/drawing/2014/main" id="{FF56695E-2E8B-459A-9A2A-34B86E596729}"/>
                </a:ext>
              </a:extLst>
            </p:cNvPr>
            <p:cNvSpPr>
              <a:spLocks noChangeShapeType="1"/>
            </p:cNvSpPr>
            <p:nvPr/>
          </p:nvSpPr>
          <p:spPr bwMode="auto">
            <a:xfrm flipV="1">
              <a:off x="9803756" y="6077481"/>
              <a:ext cx="0" cy="184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118" name="Tekstboks 74">
            <a:extLst>
              <a:ext uri="{FF2B5EF4-FFF2-40B4-BE49-F238E27FC236}">
                <a16:creationId xmlns:a16="http://schemas.microsoft.com/office/drawing/2014/main" id="{11CB6509-4D4B-4097-9BB2-D85895DFC283}"/>
              </a:ext>
            </a:extLst>
          </p:cNvPr>
          <p:cNvSpPr txBox="1"/>
          <p:nvPr/>
        </p:nvSpPr>
        <p:spPr>
          <a:xfrm>
            <a:off x="3110369" y="1577642"/>
            <a:ext cx="6643231" cy="353943"/>
          </a:xfrm>
          <a:prstGeom prst="rect">
            <a:avLst/>
          </a:prstGeom>
          <a:solidFill>
            <a:srgbClr val="FFFFFF"/>
          </a:solidFill>
        </p:spPr>
        <p:txBody>
          <a:bodyPr wrap="square" rtlCol="0">
            <a:spAutoFit/>
          </a:bodyPr>
          <a:lstStyle/>
          <a:p>
            <a:r>
              <a:rPr lang="en-GB" sz="1700" dirty="0">
                <a:solidFill>
                  <a:schemeClr val="tx1"/>
                </a:solidFill>
              </a:rPr>
              <a:t>Average of |Hedging Price – spot|   =   8.1 EUR/MWh</a:t>
            </a:r>
          </a:p>
        </p:txBody>
      </p:sp>
      <p:sp>
        <p:nvSpPr>
          <p:cNvPr id="111" name="Freeform 77">
            <a:extLst>
              <a:ext uri="{FF2B5EF4-FFF2-40B4-BE49-F238E27FC236}">
                <a16:creationId xmlns:a16="http://schemas.microsoft.com/office/drawing/2014/main" id="{6A9C0DF9-CB08-458B-924F-FFB12869DB11}"/>
              </a:ext>
            </a:extLst>
          </p:cNvPr>
          <p:cNvSpPr>
            <a:spLocks/>
          </p:cNvSpPr>
          <p:nvPr/>
        </p:nvSpPr>
        <p:spPr bwMode="auto">
          <a:xfrm>
            <a:off x="726847" y="1154696"/>
            <a:ext cx="8984903" cy="4410877"/>
          </a:xfrm>
          <a:custGeom>
            <a:avLst/>
            <a:gdLst>
              <a:gd name="T0" fmla="*/ 0 w 390"/>
              <a:gd name="T1" fmla="*/ 54 h 95"/>
              <a:gd name="T2" fmla="*/ 8 w 390"/>
              <a:gd name="T3" fmla="*/ 49 h 95"/>
              <a:gd name="T4" fmla="*/ 17 w 390"/>
              <a:gd name="T5" fmla="*/ 50 h 95"/>
              <a:gd name="T6" fmla="*/ 25 w 390"/>
              <a:gd name="T7" fmla="*/ 22 h 95"/>
              <a:gd name="T8" fmla="*/ 33 w 390"/>
              <a:gd name="T9" fmla="*/ 44 h 95"/>
              <a:gd name="T10" fmla="*/ 42 w 390"/>
              <a:gd name="T11" fmla="*/ 82 h 95"/>
              <a:gd name="T12" fmla="*/ 50 w 390"/>
              <a:gd name="T13" fmla="*/ 77 h 95"/>
              <a:gd name="T14" fmla="*/ 58 w 390"/>
              <a:gd name="T15" fmla="*/ 63 h 95"/>
              <a:gd name="T16" fmla="*/ 66 w 390"/>
              <a:gd name="T17" fmla="*/ 34 h 95"/>
              <a:gd name="T18" fmla="*/ 75 w 390"/>
              <a:gd name="T19" fmla="*/ 53 h 95"/>
              <a:gd name="T20" fmla="*/ 83 w 390"/>
              <a:gd name="T21" fmla="*/ 33 h 95"/>
              <a:gd name="T22" fmla="*/ 91 w 390"/>
              <a:gd name="T23" fmla="*/ 0 h 95"/>
              <a:gd name="T24" fmla="*/ 100 w 390"/>
              <a:gd name="T25" fmla="*/ 30 h 95"/>
              <a:gd name="T26" fmla="*/ 108 w 390"/>
              <a:gd name="T27" fmla="*/ 68 h 95"/>
              <a:gd name="T28" fmla="*/ 116 w 390"/>
              <a:gd name="T29" fmla="*/ 69 h 95"/>
              <a:gd name="T30" fmla="*/ 125 w 390"/>
              <a:gd name="T31" fmla="*/ 65 h 95"/>
              <a:gd name="T32" fmla="*/ 133 w 390"/>
              <a:gd name="T33" fmla="*/ 61 h 95"/>
              <a:gd name="T34" fmla="*/ 141 w 390"/>
              <a:gd name="T35" fmla="*/ 54 h 95"/>
              <a:gd name="T36" fmla="*/ 149 w 390"/>
              <a:gd name="T37" fmla="*/ 54 h 95"/>
              <a:gd name="T38" fmla="*/ 158 w 390"/>
              <a:gd name="T39" fmla="*/ 49 h 95"/>
              <a:gd name="T40" fmla="*/ 166 w 390"/>
              <a:gd name="T41" fmla="*/ 32 h 95"/>
              <a:gd name="T42" fmla="*/ 174 w 390"/>
              <a:gd name="T43" fmla="*/ 45 h 95"/>
              <a:gd name="T44" fmla="*/ 183 w 390"/>
              <a:gd name="T45" fmla="*/ 40 h 95"/>
              <a:gd name="T46" fmla="*/ 191 w 390"/>
              <a:gd name="T47" fmla="*/ 36 h 95"/>
              <a:gd name="T48" fmla="*/ 199 w 390"/>
              <a:gd name="T49" fmla="*/ 44 h 95"/>
              <a:gd name="T50" fmla="*/ 207 w 390"/>
              <a:gd name="T51" fmla="*/ 64 h 95"/>
              <a:gd name="T52" fmla="*/ 216 w 390"/>
              <a:gd name="T53" fmla="*/ 68 h 95"/>
              <a:gd name="T54" fmla="*/ 224 w 390"/>
              <a:gd name="T55" fmla="*/ 56 h 95"/>
              <a:gd name="T56" fmla="*/ 232 w 390"/>
              <a:gd name="T57" fmla="*/ 57 h 95"/>
              <a:gd name="T58" fmla="*/ 241 w 390"/>
              <a:gd name="T59" fmla="*/ 70 h 95"/>
              <a:gd name="T60" fmla="*/ 249 w 390"/>
              <a:gd name="T61" fmla="*/ 70 h 95"/>
              <a:gd name="T62" fmla="*/ 257 w 390"/>
              <a:gd name="T63" fmla="*/ 65 h 95"/>
              <a:gd name="T64" fmla="*/ 265 w 390"/>
              <a:gd name="T65" fmla="*/ 63 h 95"/>
              <a:gd name="T66" fmla="*/ 274 w 390"/>
              <a:gd name="T67" fmla="*/ 76 h 95"/>
              <a:gd name="T68" fmla="*/ 282 w 390"/>
              <a:gd name="T69" fmla="*/ 76 h 95"/>
              <a:gd name="T70" fmla="*/ 290 w 390"/>
              <a:gd name="T71" fmla="*/ 71 h 95"/>
              <a:gd name="T72" fmla="*/ 299 w 390"/>
              <a:gd name="T73" fmla="*/ 74 h 95"/>
              <a:gd name="T74" fmla="*/ 307 w 390"/>
              <a:gd name="T75" fmla="*/ 82 h 95"/>
              <a:gd name="T76" fmla="*/ 315 w 390"/>
              <a:gd name="T77" fmla="*/ 87 h 95"/>
              <a:gd name="T78" fmla="*/ 324 w 390"/>
              <a:gd name="T79" fmla="*/ 86 h 95"/>
              <a:gd name="T80" fmla="*/ 332 w 390"/>
              <a:gd name="T81" fmla="*/ 88 h 95"/>
              <a:gd name="T82" fmla="*/ 340 w 390"/>
              <a:gd name="T83" fmla="*/ 95 h 95"/>
              <a:gd name="T84" fmla="*/ 348 w 390"/>
              <a:gd name="T85" fmla="*/ 92 h 95"/>
              <a:gd name="T86" fmla="*/ 357 w 390"/>
              <a:gd name="T87" fmla="*/ 83 h 95"/>
              <a:gd name="T88" fmla="*/ 365 w 390"/>
              <a:gd name="T89" fmla="*/ 71 h 95"/>
              <a:gd name="T90" fmla="*/ 373 w 390"/>
              <a:gd name="T91" fmla="*/ 85 h 95"/>
              <a:gd name="T92" fmla="*/ 382 w 390"/>
              <a:gd name="T93" fmla="*/ 83 h 95"/>
              <a:gd name="T94" fmla="*/ 390 w 390"/>
              <a:gd name="T95"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95">
                <a:moveTo>
                  <a:pt x="0" y="54"/>
                </a:moveTo>
                <a:lnTo>
                  <a:pt x="8" y="49"/>
                </a:lnTo>
                <a:lnTo>
                  <a:pt x="17" y="50"/>
                </a:lnTo>
                <a:lnTo>
                  <a:pt x="25" y="22"/>
                </a:lnTo>
                <a:lnTo>
                  <a:pt x="33" y="44"/>
                </a:lnTo>
                <a:lnTo>
                  <a:pt x="42" y="82"/>
                </a:lnTo>
                <a:lnTo>
                  <a:pt x="50" y="77"/>
                </a:lnTo>
                <a:lnTo>
                  <a:pt x="58" y="63"/>
                </a:lnTo>
                <a:lnTo>
                  <a:pt x="66" y="34"/>
                </a:lnTo>
                <a:lnTo>
                  <a:pt x="75" y="53"/>
                </a:lnTo>
                <a:lnTo>
                  <a:pt x="83" y="33"/>
                </a:lnTo>
                <a:lnTo>
                  <a:pt x="91" y="0"/>
                </a:lnTo>
                <a:lnTo>
                  <a:pt x="100" y="30"/>
                </a:lnTo>
                <a:lnTo>
                  <a:pt x="108" y="68"/>
                </a:lnTo>
                <a:lnTo>
                  <a:pt x="116" y="69"/>
                </a:lnTo>
                <a:lnTo>
                  <a:pt x="125" y="65"/>
                </a:lnTo>
                <a:lnTo>
                  <a:pt x="133" y="61"/>
                </a:lnTo>
                <a:lnTo>
                  <a:pt x="141" y="54"/>
                </a:lnTo>
                <a:lnTo>
                  <a:pt x="149" y="54"/>
                </a:lnTo>
                <a:lnTo>
                  <a:pt x="158" y="49"/>
                </a:lnTo>
                <a:lnTo>
                  <a:pt x="166" y="32"/>
                </a:lnTo>
                <a:lnTo>
                  <a:pt x="174" y="45"/>
                </a:lnTo>
                <a:lnTo>
                  <a:pt x="183" y="40"/>
                </a:lnTo>
                <a:lnTo>
                  <a:pt x="191" y="36"/>
                </a:lnTo>
                <a:lnTo>
                  <a:pt x="199" y="44"/>
                </a:lnTo>
                <a:lnTo>
                  <a:pt x="207" y="64"/>
                </a:lnTo>
                <a:lnTo>
                  <a:pt x="216" y="68"/>
                </a:lnTo>
                <a:lnTo>
                  <a:pt x="224" y="56"/>
                </a:lnTo>
                <a:lnTo>
                  <a:pt x="232" y="57"/>
                </a:lnTo>
                <a:lnTo>
                  <a:pt x="241" y="70"/>
                </a:lnTo>
                <a:lnTo>
                  <a:pt x="249" y="70"/>
                </a:lnTo>
                <a:lnTo>
                  <a:pt x="257" y="65"/>
                </a:lnTo>
                <a:lnTo>
                  <a:pt x="265" y="63"/>
                </a:lnTo>
                <a:lnTo>
                  <a:pt x="274" y="76"/>
                </a:lnTo>
                <a:lnTo>
                  <a:pt x="282" y="76"/>
                </a:lnTo>
                <a:lnTo>
                  <a:pt x="290" y="71"/>
                </a:lnTo>
                <a:lnTo>
                  <a:pt x="299" y="74"/>
                </a:lnTo>
                <a:lnTo>
                  <a:pt x="307" y="82"/>
                </a:lnTo>
                <a:lnTo>
                  <a:pt x="315" y="87"/>
                </a:lnTo>
                <a:lnTo>
                  <a:pt x="324" y="86"/>
                </a:lnTo>
                <a:lnTo>
                  <a:pt x="332" y="88"/>
                </a:lnTo>
                <a:lnTo>
                  <a:pt x="340" y="95"/>
                </a:lnTo>
                <a:lnTo>
                  <a:pt x="348" y="92"/>
                </a:lnTo>
                <a:lnTo>
                  <a:pt x="357" y="83"/>
                </a:lnTo>
                <a:lnTo>
                  <a:pt x="365" y="71"/>
                </a:lnTo>
                <a:lnTo>
                  <a:pt x="373" y="85"/>
                </a:lnTo>
                <a:lnTo>
                  <a:pt x="382" y="83"/>
                </a:lnTo>
                <a:lnTo>
                  <a:pt x="390" y="77"/>
                </a:lnTo>
              </a:path>
            </a:pathLst>
          </a:custGeom>
          <a:noFill/>
          <a:ln w="571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12" name="Freeform 76">
            <a:extLst>
              <a:ext uri="{FF2B5EF4-FFF2-40B4-BE49-F238E27FC236}">
                <a16:creationId xmlns:a16="http://schemas.microsoft.com/office/drawing/2014/main" id="{FF8034F8-66B3-4FC4-9941-3839FF44199C}"/>
              </a:ext>
            </a:extLst>
          </p:cNvPr>
          <p:cNvSpPr>
            <a:spLocks/>
          </p:cNvSpPr>
          <p:nvPr/>
        </p:nvSpPr>
        <p:spPr bwMode="auto">
          <a:xfrm>
            <a:off x="726847" y="2036103"/>
            <a:ext cx="8984903" cy="3623771"/>
          </a:xfrm>
          <a:custGeom>
            <a:avLst/>
            <a:gdLst>
              <a:gd name="T0" fmla="*/ 0 w 390"/>
              <a:gd name="T1" fmla="*/ 28 h 78"/>
              <a:gd name="T2" fmla="*/ 8 w 390"/>
              <a:gd name="T3" fmla="*/ 44 h 78"/>
              <a:gd name="T4" fmla="*/ 17 w 390"/>
              <a:gd name="T5" fmla="*/ 25 h 78"/>
              <a:gd name="T6" fmla="*/ 25 w 390"/>
              <a:gd name="T7" fmla="*/ 45 h 78"/>
              <a:gd name="T8" fmla="*/ 33 w 390"/>
              <a:gd name="T9" fmla="*/ 68 h 78"/>
              <a:gd name="T10" fmla="*/ 42 w 390"/>
              <a:gd name="T11" fmla="*/ 69 h 78"/>
              <a:gd name="T12" fmla="*/ 50 w 390"/>
              <a:gd name="T13" fmla="*/ 64 h 78"/>
              <a:gd name="T14" fmla="*/ 58 w 390"/>
              <a:gd name="T15" fmla="*/ 36 h 78"/>
              <a:gd name="T16" fmla="*/ 66 w 390"/>
              <a:gd name="T17" fmla="*/ 47 h 78"/>
              <a:gd name="T18" fmla="*/ 75 w 390"/>
              <a:gd name="T19" fmla="*/ 23 h 78"/>
              <a:gd name="T20" fmla="*/ 83 w 390"/>
              <a:gd name="T21" fmla="*/ 4 h 78"/>
              <a:gd name="T22" fmla="*/ 91 w 390"/>
              <a:gd name="T23" fmla="*/ 17 h 78"/>
              <a:gd name="T24" fmla="*/ 100 w 390"/>
              <a:gd name="T25" fmla="*/ 48 h 78"/>
              <a:gd name="T26" fmla="*/ 108 w 390"/>
              <a:gd name="T27" fmla="*/ 57 h 78"/>
              <a:gd name="T28" fmla="*/ 116 w 390"/>
              <a:gd name="T29" fmla="*/ 51 h 78"/>
              <a:gd name="T30" fmla="*/ 125 w 390"/>
              <a:gd name="T31" fmla="*/ 39 h 78"/>
              <a:gd name="T32" fmla="*/ 133 w 390"/>
              <a:gd name="T33" fmla="*/ 0 h 78"/>
              <a:gd name="T34" fmla="*/ 141 w 390"/>
              <a:gd name="T35" fmla="*/ 46 h 78"/>
              <a:gd name="T36" fmla="*/ 149 w 390"/>
              <a:gd name="T37" fmla="*/ 35 h 78"/>
              <a:gd name="T38" fmla="*/ 158 w 390"/>
              <a:gd name="T39" fmla="*/ 7 h 78"/>
              <a:gd name="T40" fmla="*/ 166 w 390"/>
              <a:gd name="T41" fmla="*/ 27 h 78"/>
              <a:gd name="T42" fmla="*/ 174 w 390"/>
              <a:gd name="T43" fmla="*/ 28 h 78"/>
              <a:gd name="T44" fmla="*/ 183 w 390"/>
              <a:gd name="T45" fmla="*/ 38 h 78"/>
              <a:gd name="T46" fmla="*/ 191 w 390"/>
              <a:gd name="T47" fmla="*/ 43 h 78"/>
              <a:gd name="T48" fmla="*/ 199 w 390"/>
              <a:gd name="T49" fmla="*/ 47 h 78"/>
              <a:gd name="T50" fmla="*/ 207 w 390"/>
              <a:gd name="T51" fmla="*/ 54 h 78"/>
              <a:gd name="T52" fmla="*/ 216 w 390"/>
              <a:gd name="T53" fmla="*/ 56 h 78"/>
              <a:gd name="T54" fmla="*/ 224 w 390"/>
              <a:gd name="T55" fmla="*/ 52 h 78"/>
              <a:gd name="T56" fmla="*/ 232 w 390"/>
              <a:gd name="T57" fmla="*/ 47 h 78"/>
              <a:gd name="T58" fmla="*/ 241 w 390"/>
              <a:gd name="T59" fmla="*/ 51 h 78"/>
              <a:gd name="T60" fmla="*/ 249 w 390"/>
              <a:gd name="T61" fmla="*/ 46 h 78"/>
              <a:gd name="T62" fmla="*/ 257 w 390"/>
              <a:gd name="T63" fmla="*/ 52 h 78"/>
              <a:gd name="T64" fmla="*/ 265 w 390"/>
              <a:gd name="T65" fmla="*/ 65 h 78"/>
              <a:gd name="T66" fmla="*/ 274 w 390"/>
              <a:gd name="T67" fmla="*/ 60 h 78"/>
              <a:gd name="T68" fmla="*/ 282 w 390"/>
              <a:gd name="T69" fmla="*/ 57 h 78"/>
              <a:gd name="T70" fmla="*/ 290 w 390"/>
              <a:gd name="T71" fmla="*/ 60 h 78"/>
              <a:gd name="T72" fmla="*/ 299 w 390"/>
              <a:gd name="T73" fmla="*/ 65 h 78"/>
              <a:gd name="T74" fmla="*/ 307 w 390"/>
              <a:gd name="T75" fmla="*/ 73 h 78"/>
              <a:gd name="T76" fmla="*/ 315 w 390"/>
              <a:gd name="T77" fmla="*/ 78 h 78"/>
              <a:gd name="T78" fmla="*/ 324 w 390"/>
              <a:gd name="T79" fmla="*/ 73 h 78"/>
              <a:gd name="T80" fmla="*/ 332 w 390"/>
              <a:gd name="T81" fmla="*/ 73 h 78"/>
              <a:gd name="T82" fmla="*/ 340 w 390"/>
              <a:gd name="T83" fmla="*/ 69 h 78"/>
              <a:gd name="T84" fmla="*/ 348 w 390"/>
              <a:gd name="T85" fmla="*/ 64 h 78"/>
              <a:gd name="T86" fmla="*/ 357 w 390"/>
              <a:gd name="T87" fmla="*/ 54 h 78"/>
              <a:gd name="T88" fmla="*/ 365 w 390"/>
              <a:gd name="T89" fmla="*/ 61 h 78"/>
              <a:gd name="T90" fmla="*/ 373 w 390"/>
              <a:gd name="T91" fmla="*/ 65 h 78"/>
              <a:gd name="T92" fmla="*/ 382 w 390"/>
              <a:gd name="T93" fmla="*/ 56 h 78"/>
              <a:gd name="T94" fmla="*/ 390 w 390"/>
              <a:gd name="T95" fmla="*/ 6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78">
                <a:moveTo>
                  <a:pt x="0" y="28"/>
                </a:moveTo>
                <a:lnTo>
                  <a:pt x="8" y="44"/>
                </a:lnTo>
                <a:lnTo>
                  <a:pt x="17" y="25"/>
                </a:lnTo>
                <a:lnTo>
                  <a:pt x="25" y="45"/>
                </a:lnTo>
                <a:lnTo>
                  <a:pt x="33" y="68"/>
                </a:lnTo>
                <a:lnTo>
                  <a:pt x="42" y="69"/>
                </a:lnTo>
                <a:lnTo>
                  <a:pt x="50" y="64"/>
                </a:lnTo>
                <a:lnTo>
                  <a:pt x="58" y="36"/>
                </a:lnTo>
                <a:lnTo>
                  <a:pt x="66" y="47"/>
                </a:lnTo>
                <a:lnTo>
                  <a:pt x="75" y="23"/>
                </a:lnTo>
                <a:lnTo>
                  <a:pt x="83" y="4"/>
                </a:lnTo>
                <a:lnTo>
                  <a:pt x="91" y="17"/>
                </a:lnTo>
                <a:lnTo>
                  <a:pt x="100" y="48"/>
                </a:lnTo>
                <a:lnTo>
                  <a:pt x="108" y="57"/>
                </a:lnTo>
                <a:lnTo>
                  <a:pt x="116" y="51"/>
                </a:lnTo>
                <a:lnTo>
                  <a:pt x="125" y="39"/>
                </a:lnTo>
                <a:lnTo>
                  <a:pt x="133" y="0"/>
                </a:lnTo>
                <a:lnTo>
                  <a:pt x="141" y="46"/>
                </a:lnTo>
                <a:lnTo>
                  <a:pt x="149" y="35"/>
                </a:lnTo>
                <a:lnTo>
                  <a:pt x="158" y="7"/>
                </a:lnTo>
                <a:lnTo>
                  <a:pt x="166" y="27"/>
                </a:lnTo>
                <a:lnTo>
                  <a:pt x="174" y="28"/>
                </a:lnTo>
                <a:lnTo>
                  <a:pt x="183" y="38"/>
                </a:lnTo>
                <a:lnTo>
                  <a:pt x="191" y="43"/>
                </a:lnTo>
                <a:lnTo>
                  <a:pt x="199" y="47"/>
                </a:lnTo>
                <a:lnTo>
                  <a:pt x="207" y="54"/>
                </a:lnTo>
                <a:lnTo>
                  <a:pt x="216" y="56"/>
                </a:lnTo>
                <a:lnTo>
                  <a:pt x="224" y="52"/>
                </a:lnTo>
                <a:lnTo>
                  <a:pt x="232" y="47"/>
                </a:lnTo>
                <a:lnTo>
                  <a:pt x="241" y="51"/>
                </a:lnTo>
                <a:lnTo>
                  <a:pt x="249" y="46"/>
                </a:lnTo>
                <a:lnTo>
                  <a:pt x="257" y="52"/>
                </a:lnTo>
                <a:lnTo>
                  <a:pt x="265" y="65"/>
                </a:lnTo>
                <a:lnTo>
                  <a:pt x="274" y="60"/>
                </a:lnTo>
                <a:lnTo>
                  <a:pt x="282" y="57"/>
                </a:lnTo>
                <a:lnTo>
                  <a:pt x="290" y="60"/>
                </a:lnTo>
                <a:lnTo>
                  <a:pt x="299" y="65"/>
                </a:lnTo>
                <a:lnTo>
                  <a:pt x="307" y="73"/>
                </a:lnTo>
                <a:lnTo>
                  <a:pt x="315" y="78"/>
                </a:lnTo>
                <a:lnTo>
                  <a:pt x="324" y="73"/>
                </a:lnTo>
                <a:lnTo>
                  <a:pt x="332" y="73"/>
                </a:lnTo>
                <a:lnTo>
                  <a:pt x="340" y="69"/>
                </a:lnTo>
                <a:lnTo>
                  <a:pt x="348" y="64"/>
                </a:lnTo>
                <a:lnTo>
                  <a:pt x="357" y="54"/>
                </a:lnTo>
                <a:lnTo>
                  <a:pt x="365" y="61"/>
                </a:lnTo>
                <a:lnTo>
                  <a:pt x="373" y="65"/>
                </a:lnTo>
                <a:lnTo>
                  <a:pt x="382" y="56"/>
                </a:lnTo>
                <a:lnTo>
                  <a:pt x="390" y="61"/>
                </a:lnTo>
              </a:path>
            </a:pathLst>
          </a:custGeom>
          <a:noFill/>
          <a:ln w="571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Tree>
    <p:extLst>
      <p:ext uri="{BB962C8B-B14F-4D97-AF65-F5344CB8AC3E}">
        <p14:creationId xmlns:p14="http://schemas.microsoft.com/office/powerpoint/2010/main" val="3690692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dissolv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wipe(left)">
                                      <p:cBhvr>
                                        <p:cTn id="22" dur="500"/>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
                                        </p:tgtEl>
                                        <p:attrNameLst>
                                          <p:attrName>style.visibility</p:attrName>
                                        </p:attrNameLst>
                                      </p:cBhvr>
                                      <p:to>
                                        <p:strVal val="visible"/>
                                      </p:to>
                                    </p:set>
                                    <p:animEffect transition="in" filter="wipe(left)">
                                      <p:cBhvr>
                                        <p:cTn id="27" dur="2000"/>
                                        <p:tgtEl>
                                          <p:spTgt spid="1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wipe(left)">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wipe(left)">
                                      <p:cBhvr>
                                        <p:cTn id="37" dur="2000"/>
                                        <p:tgtEl>
                                          <p:spTgt spid="1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dissolve">
                                      <p:cBhvr>
                                        <p:cTn id="42" dur="500"/>
                                        <p:tgtEl>
                                          <p:spTgt spid="1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dissolve">
                                      <p:cBhvr>
                                        <p:cTn id="47" dur="500"/>
                                        <p:tgtEl>
                                          <p:spTgt spid="1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dissolve">
                                      <p:cBhvr>
                                        <p:cTn id="5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15" grpId="0" animBg="1"/>
      <p:bldP spid="116" grpId="0"/>
      <p:bldP spid="117" grpId="0"/>
      <p:bldP spid="118" grpId="0" animBg="1"/>
      <p:bldP spid="111" grpId="0" animBg="1"/>
      <p:bldP spid="1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F6BD05B-4BF6-4BBA-B064-7B15CC49B844}"/>
              </a:ext>
            </a:extLst>
          </p:cNvPr>
          <p:cNvSpPr>
            <a:spLocks noGrp="1" noChangeArrowheads="1"/>
          </p:cNvSpPr>
          <p:nvPr>
            <p:ph type="title"/>
          </p:nvPr>
        </p:nvSpPr>
        <p:spPr>
          <a:xfrm>
            <a:off x="0" y="6488"/>
            <a:ext cx="9906000" cy="641694"/>
          </a:xfrm>
          <a:solidFill>
            <a:srgbClr val="FFFFFF"/>
          </a:solidFill>
        </p:spPr>
        <p:txBody>
          <a:bodyPr/>
          <a:lstStyle/>
          <a:p>
            <a:r>
              <a:rPr lang="en-GB" altLang="da-DK" sz="2600" dirty="0">
                <a:latin typeface="Verdana" panose="020B0604030504040204" pitchFamily="34" charset="0"/>
              </a:rPr>
              <a:t>Southern Sweden: Hedging Prices and spot prices</a:t>
            </a:r>
          </a:p>
        </p:txBody>
      </p:sp>
      <p:grpSp>
        <p:nvGrpSpPr>
          <p:cNvPr id="4" name="Gruppe 3">
            <a:extLst>
              <a:ext uri="{FF2B5EF4-FFF2-40B4-BE49-F238E27FC236}">
                <a16:creationId xmlns:a16="http://schemas.microsoft.com/office/drawing/2014/main" id="{A1EA4460-5811-4891-AED5-46EBF380114B}"/>
              </a:ext>
            </a:extLst>
          </p:cNvPr>
          <p:cNvGrpSpPr/>
          <p:nvPr/>
        </p:nvGrpSpPr>
        <p:grpSpPr>
          <a:xfrm>
            <a:off x="58056" y="571758"/>
            <a:ext cx="1808508" cy="5717431"/>
            <a:chOff x="58056" y="571758"/>
            <a:chExt cx="1808508" cy="5717431"/>
          </a:xfrm>
        </p:grpSpPr>
        <p:sp>
          <p:nvSpPr>
            <p:cNvPr id="10351" name="Rectangle 111">
              <a:extLst>
                <a:ext uri="{FF2B5EF4-FFF2-40B4-BE49-F238E27FC236}">
                  <a16:creationId xmlns:a16="http://schemas.microsoft.com/office/drawing/2014/main" id="{948CE7C8-AE7A-4446-83F4-74D51B0B4D5A}"/>
                </a:ext>
              </a:extLst>
            </p:cNvPr>
            <p:cNvSpPr>
              <a:spLocks noChangeArrowheads="1"/>
            </p:cNvSpPr>
            <p:nvPr/>
          </p:nvSpPr>
          <p:spPr bwMode="auto">
            <a:xfrm>
              <a:off x="100054" y="595063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15</a:t>
              </a:r>
              <a:endParaRPr lang="en-GB" altLang="da-DK" dirty="0"/>
            </a:p>
          </p:txBody>
        </p:sp>
        <p:sp>
          <p:nvSpPr>
            <p:cNvPr id="10352" name="Rectangle 112">
              <a:extLst>
                <a:ext uri="{FF2B5EF4-FFF2-40B4-BE49-F238E27FC236}">
                  <a16:creationId xmlns:a16="http://schemas.microsoft.com/office/drawing/2014/main" id="{3447D909-3ACB-4185-960C-A0AD5C95AED9}"/>
                </a:ext>
              </a:extLst>
            </p:cNvPr>
            <p:cNvSpPr>
              <a:spLocks noChangeArrowheads="1"/>
            </p:cNvSpPr>
            <p:nvPr/>
          </p:nvSpPr>
          <p:spPr bwMode="auto">
            <a:xfrm>
              <a:off x="100054" y="473715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25</a:t>
              </a:r>
              <a:endParaRPr lang="en-GB" altLang="da-DK" dirty="0"/>
            </a:p>
          </p:txBody>
        </p:sp>
        <p:sp>
          <p:nvSpPr>
            <p:cNvPr id="10353" name="Rectangle 113">
              <a:extLst>
                <a:ext uri="{FF2B5EF4-FFF2-40B4-BE49-F238E27FC236}">
                  <a16:creationId xmlns:a16="http://schemas.microsoft.com/office/drawing/2014/main" id="{3ECC75D3-C7F4-4B61-93A6-E4BA3B144610}"/>
                </a:ext>
              </a:extLst>
            </p:cNvPr>
            <p:cNvSpPr>
              <a:spLocks noChangeArrowheads="1"/>
            </p:cNvSpPr>
            <p:nvPr/>
          </p:nvSpPr>
          <p:spPr bwMode="auto">
            <a:xfrm>
              <a:off x="100054" y="347587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35</a:t>
              </a:r>
              <a:endParaRPr lang="en-GB" altLang="da-DK" dirty="0"/>
            </a:p>
          </p:txBody>
        </p:sp>
        <p:sp>
          <p:nvSpPr>
            <p:cNvPr id="10354" name="Rectangle 114">
              <a:extLst>
                <a:ext uri="{FF2B5EF4-FFF2-40B4-BE49-F238E27FC236}">
                  <a16:creationId xmlns:a16="http://schemas.microsoft.com/office/drawing/2014/main" id="{CFBCC249-B8A9-48E0-A917-CE1BCC8A2EB1}"/>
                </a:ext>
              </a:extLst>
            </p:cNvPr>
            <p:cNvSpPr>
              <a:spLocks noChangeArrowheads="1"/>
            </p:cNvSpPr>
            <p:nvPr/>
          </p:nvSpPr>
          <p:spPr bwMode="auto">
            <a:xfrm>
              <a:off x="100054" y="226239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45</a:t>
              </a:r>
              <a:endParaRPr lang="en-GB" altLang="da-DK" dirty="0"/>
            </a:p>
          </p:txBody>
        </p:sp>
        <p:sp>
          <p:nvSpPr>
            <p:cNvPr id="10355" name="Rectangle 115">
              <a:extLst>
                <a:ext uri="{FF2B5EF4-FFF2-40B4-BE49-F238E27FC236}">
                  <a16:creationId xmlns:a16="http://schemas.microsoft.com/office/drawing/2014/main" id="{954674E5-D972-4740-8B98-C136F58665F9}"/>
                </a:ext>
              </a:extLst>
            </p:cNvPr>
            <p:cNvSpPr>
              <a:spLocks noChangeArrowheads="1"/>
            </p:cNvSpPr>
            <p:nvPr/>
          </p:nvSpPr>
          <p:spPr bwMode="auto">
            <a:xfrm>
              <a:off x="100054" y="1048912"/>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55</a:t>
              </a:r>
              <a:endParaRPr lang="en-GB" altLang="da-DK" dirty="0"/>
            </a:p>
          </p:txBody>
        </p:sp>
        <p:sp>
          <p:nvSpPr>
            <p:cNvPr id="61" name="Tekstboks 66">
              <a:extLst>
                <a:ext uri="{FF2B5EF4-FFF2-40B4-BE49-F238E27FC236}">
                  <a16:creationId xmlns:a16="http://schemas.microsoft.com/office/drawing/2014/main" id="{70A1C824-51F2-4CB8-9AFE-2CAE84402446}"/>
                </a:ext>
              </a:extLst>
            </p:cNvPr>
            <p:cNvSpPr txBox="1"/>
            <p:nvPr/>
          </p:nvSpPr>
          <p:spPr>
            <a:xfrm>
              <a:off x="58056" y="571758"/>
              <a:ext cx="1808508" cy="430887"/>
            </a:xfrm>
            <a:prstGeom prst="rect">
              <a:avLst/>
            </a:prstGeom>
            <a:noFill/>
          </p:spPr>
          <p:txBody>
            <a:bodyPr wrap="none" rtlCol="0">
              <a:spAutoFit/>
            </a:bodyPr>
            <a:lstStyle/>
            <a:p>
              <a:r>
                <a:rPr lang="en-GB" dirty="0">
                  <a:solidFill>
                    <a:schemeClr val="tx1"/>
                  </a:solidFill>
                </a:rPr>
                <a:t>EUR/MWh</a:t>
              </a:r>
            </a:p>
          </p:txBody>
        </p:sp>
      </p:grpSp>
      <p:sp>
        <p:nvSpPr>
          <p:cNvPr id="63" name="Tekstboks 59">
            <a:extLst>
              <a:ext uri="{FF2B5EF4-FFF2-40B4-BE49-F238E27FC236}">
                <a16:creationId xmlns:a16="http://schemas.microsoft.com/office/drawing/2014/main" id="{96A628BE-67EB-4336-BDEC-323F644289E5}"/>
              </a:ext>
            </a:extLst>
          </p:cNvPr>
          <p:cNvSpPr txBox="1"/>
          <p:nvPr/>
        </p:nvSpPr>
        <p:spPr>
          <a:xfrm>
            <a:off x="2946386" y="508006"/>
            <a:ext cx="6917278" cy="430887"/>
          </a:xfrm>
          <a:prstGeom prst="rect">
            <a:avLst/>
          </a:prstGeom>
          <a:noFill/>
        </p:spPr>
        <p:txBody>
          <a:bodyPr wrap="none" rtlCol="0">
            <a:spAutoFit/>
          </a:bodyPr>
          <a:lstStyle/>
          <a:p>
            <a:r>
              <a:rPr lang="en-GB" dirty="0">
                <a:solidFill>
                  <a:schemeClr val="tx1"/>
                </a:solidFill>
              </a:rPr>
              <a:t>The 24 quarters from Q1-2012 to Q4-2017</a:t>
            </a:r>
          </a:p>
        </p:txBody>
      </p:sp>
      <p:sp>
        <p:nvSpPr>
          <p:cNvPr id="73" name="Tekstboks 76">
            <a:extLst>
              <a:ext uri="{FF2B5EF4-FFF2-40B4-BE49-F238E27FC236}">
                <a16:creationId xmlns:a16="http://schemas.microsoft.com/office/drawing/2014/main" id="{09125FBD-3A4F-48B6-A675-66F6F12C0738}"/>
              </a:ext>
            </a:extLst>
          </p:cNvPr>
          <p:cNvSpPr txBox="1"/>
          <p:nvPr/>
        </p:nvSpPr>
        <p:spPr>
          <a:xfrm>
            <a:off x="957504" y="1309420"/>
            <a:ext cx="2000869" cy="646331"/>
          </a:xfrm>
          <a:prstGeom prst="rect">
            <a:avLst/>
          </a:prstGeom>
          <a:noFill/>
        </p:spPr>
        <p:txBody>
          <a:bodyPr wrap="none" rtlCol="0">
            <a:spAutoFit/>
          </a:bodyPr>
          <a:lstStyle/>
          <a:p>
            <a:pPr algn="ctr"/>
            <a:r>
              <a:rPr lang="en-GB" sz="1800" dirty="0">
                <a:solidFill>
                  <a:srgbClr val="FF0000"/>
                </a:solidFill>
              </a:rPr>
              <a:t>The quarter’s</a:t>
            </a:r>
          </a:p>
          <a:p>
            <a:pPr algn="ctr"/>
            <a:r>
              <a:rPr lang="en-GB" sz="1800" dirty="0">
                <a:solidFill>
                  <a:srgbClr val="FF0000"/>
                </a:solidFill>
              </a:rPr>
              <a:t>Hedging Price</a:t>
            </a:r>
          </a:p>
        </p:txBody>
      </p:sp>
      <p:sp>
        <p:nvSpPr>
          <p:cNvPr id="75" name="Tekstboks 72">
            <a:extLst>
              <a:ext uri="{FF2B5EF4-FFF2-40B4-BE49-F238E27FC236}">
                <a16:creationId xmlns:a16="http://schemas.microsoft.com/office/drawing/2014/main" id="{D940E8CE-FB29-41B0-90AB-81BB47417EA1}"/>
              </a:ext>
            </a:extLst>
          </p:cNvPr>
          <p:cNvSpPr txBox="1"/>
          <p:nvPr/>
        </p:nvSpPr>
        <p:spPr>
          <a:xfrm>
            <a:off x="4114946" y="1353290"/>
            <a:ext cx="5429692" cy="369332"/>
          </a:xfrm>
          <a:prstGeom prst="rect">
            <a:avLst/>
          </a:prstGeom>
          <a:noFill/>
        </p:spPr>
        <p:txBody>
          <a:bodyPr wrap="none" rtlCol="0">
            <a:spAutoFit/>
          </a:bodyPr>
          <a:lstStyle/>
          <a:p>
            <a:r>
              <a:rPr lang="en-GB" sz="1800" dirty="0">
                <a:solidFill>
                  <a:schemeClr val="tx1"/>
                </a:solidFill>
              </a:rPr>
              <a:t>Correlation(Hedging Price,spot)  =  0.68</a:t>
            </a:r>
          </a:p>
        </p:txBody>
      </p:sp>
      <p:sp>
        <p:nvSpPr>
          <p:cNvPr id="76" name="Tekstboks 73">
            <a:extLst>
              <a:ext uri="{FF2B5EF4-FFF2-40B4-BE49-F238E27FC236}">
                <a16:creationId xmlns:a16="http://schemas.microsoft.com/office/drawing/2014/main" id="{DCF70945-891D-4698-8105-D3C7B22A415B}"/>
              </a:ext>
            </a:extLst>
          </p:cNvPr>
          <p:cNvSpPr txBox="1"/>
          <p:nvPr/>
        </p:nvSpPr>
        <p:spPr>
          <a:xfrm>
            <a:off x="732927" y="5592777"/>
            <a:ext cx="8146782" cy="384721"/>
          </a:xfrm>
          <a:prstGeom prst="rect">
            <a:avLst/>
          </a:prstGeom>
          <a:noFill/>
        </p:spPr>
        <p:txBody>
          <a:bodyPr wrap="none" rtlCol="0">
            <a:spAutoFit/>
          </a:bodyPr>
          <a:lstStyle/>
          <a:p>
            <a:r>
              <a:rPr lang="en-GB" sz="1900" dirty="0">
                <a:solidFill>
                  <a:schemeClr val="tx1"/>
                </a:solidFill>
              </a:rPr>
              <a:t>Average of (Hedging Price – spot)   =         2.7 EUR/MWh</a:t>
            </a:r>
          </a:p>
        </p:txBody>
      </p:sp>
      <p:sp>
        <p:nvSpPr>
          <p:cNvPr id="77" name="Tekstboks 74">
            <a:extLst>
              <a:ext uri="{FF2B5EF4-FFF2-40B4-BE49-F238E27FC236}">
                <a16:creationId xmlns:a16="http://schemas.microsoft.com/office/drawing/2014/main" id="{3AEDFBAE-542F-41DA-AC32-3F73784C58D7}"/>
              </a:ext>
            </a:extLst>
          </p:cNvPr>
          <p:cNvSpPr txBox="1"/>
          <p:nvPr/>
        </p:nvSpPr>
        <p:spPr>
          <a:xfrm>
            <a:off x="3110369" y="1994337"/>
            <a:ext cx="6643231" cy="353943"/>
          </a:xfrm>
          <a:prstGeom prst="rect">
            <a:avLst/>
          </a:prstGeom>
          <a:noFill/>
        </p:spPr>
        <p:txBody>
          <a:bodyPr wrap="square" rtlCol="0">
            <a:spAutoFit/>
          </a:bodyPr>
          <a:lstStyle/>
          <a:p>
            <a:r>
              <a:rPr lang="en-GB" sz="1700" dirty="0">
                <a:solidFill>
                  <a:schemeClr val="tx1"/>
                </a:solidFill>
              </a:rPr>
              <a:t>Average of |Hedging Price – spot|   =   5.6 EUR/MWh</a:t>
            </a:r>
          </a:p>
        </p:txBody>
      </p:sp>
      <p:sp>
        <p:nvSpPr>
          <p:cNvPr id="6" name="Pladsholder til slidenummer 5">
            <a:extLst>
              <a:ext uri="{FF2B5EF4-FFF2-40B4-BE49-F238E27FC236}">
                <a16:creationId xmlns:a16="http://schemas.microsoft.com/office/drawing/2014/main" id="{CCE4F0B3-90C3-4F36-B38C-629F20C5524D}"/>
              </a:ext>
            </a:extLst>
          </p:cNvPr>
          <p:cNvSpPr>
            <a:spLocks noGrp="1"/>
          </p:cNvSpPr>
          <p:nvPr>
            <p:ph type="sldNum" sz="quarter" idx="12"/>
          </p:nvPr>
        </p:nvSpPr>
        <p:spPr/>
        <p:txBody>
          <a:bodyPr/>
          <a:lstStyle/>
          <a:p>
            <a:pPr>
              <a:defRPr/>
            </a:pPr>
            <a:fld id="{6F22F84E-A190-402D-AE1D-93CA43AF0CC6}" type="slidenum">
              <a:rPr lang="en-GB" smtClean="0"/>
              <a:pPr>
                <a:defRPr/>
              </a:pPr>
              <a:t>8</a:t>
            </a:fld>
            <a:endParaRPr lang="en-GB" dirty="0"/>
          </a:p>
        </p:txBody>
      </p:sp>
      <p:sp>
        <p:nvSpPr>
          <p:cNvPr id="7" name="Pladsholder til dato 6">
            <a:extLst>
              <a:ext uri="{FF2B5EF4-FFF2-40B4-BE49-F238E27FC236}">
                <a16:creationId xmlns:a16="http://schemas.microsoft.com/office/drawing/2014/main" id="{D96B3E03-54A5-410B-A5EA-65EAA7A8B25C}"/>
              </a:ext>
            </a:extLst>
          </p:cNvPr>
          <p:cNvSpPr>
            <a:spLocks noGrp="1"/>
          </p:cNvSpPr>
          <p:nvPr>
            <p:ph type="dt" sz="half" idx="10"/>
          </p:nvPr>
        </p:nvSpPr>
        <p:spPr/>
        <p:txBody>
          <a:bodyPr/>
          <a:lstStyle/>
          <a:p>
            <a:pPr>
              <a:defRPr/>
            </a:pPr>
            <a:r>
              <a:rPr lang="en-US" noProof="0"/>
              <a:t>17 Feb. 2024</a:t>
            </a:r>
            <a:endParaRPr lang="en-GB" noProof="0" dirty="0"/>
          </a:p>
        </p:txBody>
      </p:sp>
      <p:sp>
        <p:nvSpPr>
          <p:cNvPr id="70" name="Rektangel 69">
            <a:extLst>
              <a:ext uri="{FF2B5EF4-FFF2-40B4-BE49-F238E27FC236}">
                <a16:creationId xmlns:a16="http://schemas.microsoft.com/office/drawing/2014/main" id="{EFACA076-1813-48FB-886F-C275B45943B6}"/>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62" name="Tekstfelt 61">
            <a:extLst>
              <a:ext uri="{FF2B5EF4-FFF2-40B4-BE49-F238E27FC236}">
                <a16:creationId xmlns:a16="http://schemas.microsoft.com/office/drawing/2014/main" id="{452829ED-5FBA-4735-A2F2-607CDC171470}"/>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5" name="Gruppe 4">
            <a:extLst>
              <a:ext uri="{FF2B5EF4-FFF2-40B4-BE49-F238E27FC236}">
                <a16:creationId xmlns:a16="http://schemas.microsoft.com/office/drawing/2014/main" id="{5E13E62D-25CF-4F2E-9660-90F28EC88533}"/>
              </a:ext>
            </a:extLst>
          </p:cNvPr>
          <p:cNvGrpSpPr/>
          <p:nvPr/>
        </p:nvGrpSpPr>
        <p:grpSpPr>
          <a:xfrm>
            <a:off x="554314" y="1078454"/>
            <a:ext cx="9293811" cy="5625316"/>
            <a:chOff x="554314" y="1078454"/>
            <a:chExt cx="9293811" cy="5625316"/>
          </a:xfrm>
        </p:grpSpPr>
        <p:sp>
          <p:nvSpPr>
            <p:cNvPr id="10312" name="Line 72">
              <a:extLst>
                <a:ext uri="{FF2B5EF4-FFF2-40B4-BE49-F238E27FC236}">
                  <a16:creationId xmlns:a16="http://schemas.microsoft.com/office/drawing/2014/main" id="{82CBF1B5-CF44-4B79-BE79-0B87DABD5AC3}"/>
                </a:ext>
              </a:extLst>
            </p:cNvPr>
            <p:cNvSpPr>
              <a:spLocks noChangeShapeType="1"/>
            </p:cNvSpPr>
            <p:nvPr/>
          </p:nvSpPr>
          <p:spPr bwMode="auto">
            <a:xfrm>
              <a:off x="647006" y="4906431"/>
              <a:ext cx="92011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13" name="Line 73">
              <a:extLst>
                <a:ext uri="{FF2B5EF4-FFF2-40B4-BE49-F238E27FC236}">
                  <a16:creationId xmlns:a16="http://schemas.microsoft.com/office/drawing/2014/main" id="{37623207-4EC1-43C9-8FC6-FB5F4DEBB699}"/>
                </a:ext>
              </a:extLst>
            </p:cNvPr>
            <p:cNvSpPr>
              <a:spLocks noChangeShapeType="1"/>
            </p:cNvSpPr>
            <p:nvPr/>
          </p:nvSpPr>
          <p:spPr bwMode="auto">
            <a:xfrm>
              <a:off x="647006" y="3646986"/>
              <a:ext cx="92011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14" name="Line 74">
              <a:extLst>
                <a:ext uri="{FF2B5EF4-FFF2-40B4-BE49-F238E27FC236}">
                  <a16:creationId xmlns:a16="http://schemas.microsoft.com/office/drawing/2014/main" id="{1805F8D7-F099-4E61-B543-2F4DB962B520}"/>
                </a:ext>
              </a:extLst>
            </p:cNvPr>
            <p:cNvSpPr>
              <a:spLocks noChangeShapeType="1"/>
            </p:cNvSpPr>
            <p:nvPr/>
          </p:nvSpPr>
          <p:spPr bwMode="auto">
            <a:xfrm>
              <a:off x="647006" y="2431667"/>
              <a:ext cx="92011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15" name="Line 75">
              <a:extLst>
                <a:ext uri="{FF2B5EF4-FFF2-40B4-BE49-F238E27FC236}">
                  <a16:creationId xmlns:a16="http://schemas.microsoft.com/office/drawing/2014/main" id="{DA83ACDA-7AED-410D-B3C5-8A35A4ECA2DB}"/>
                </a:ext>
              </a:extLst>
            </p:cNvPr>
            <p:cNvSpPr>
              <a:spLocks noChangeShapeType="1"/>
            </p:cNvSpPr>
            <p:nvPr/>
          </p:nvSpPr>
          <p:spPr bwMode="auto">
            <a:xfrm>
              <a:off x="647006" y="1218187"/>
              <a:ext cx="92011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16" name="Rectangle 76">
              <a:extLst>
                <a:ext uri="{FF2B5EF4-FFF2-40B4-BE49-F238E27FC236}">
                  <a16:creationId xmlns:a16="http://schemas.microsoft.com/office/drawing/2014/main" id="{126ED12F-68A4-4A97-800F-83EA969569E8}"/>
                </a:ext>
              </a:extLst>
            </p:cNvPr>
            <p:cNvSpPr>
              <a:spLocks noChangeArrowheads="1"/>
            </p:cNvSpPr>
            <p:nvPr/>
          </p:nvSpPr>
          <p:spPr bwMode="auto">
            <a:xfrm>
              <a:off x="647006" y="1078454"/>
              <a:ext cx="9201119" cy="5041457"/>
            </a:xfrm>
            <a:prstGeom prst="rect">
              <a:avLst/>
            </a:prstGeom>
            <a:noFill/>
            <a:ln w="206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317" name="Line 77">
              <a:extLst>
                <a:ext uri="{FF2B5EF4-FFF2-40B4-BE49-F238E27FC236}">
                  <a16:creationId xmlns:a16="http://schemas.microsoft.com/office/drawing/2014/main" id="{719CF054-4EC9-4E2B-92F2-FB220A0533F7}"/>
                </a:ext>
              </a:extLst>
            </p:cNvPr>
            <p:cNvSpPr>
              <a:spLocks noChangeShapeType="1"/>
            </p:cNvSpPr>
            <p:nvPr/>
          </p:nvSpPr>
          <p:spPr bwMode="auto">
            <a:xfrm>
              <a:off x="647006" y="1078454"/>
              <a:ext cx="0" cy="50414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18" name="Line 78">
              <a:extLst>
                <a:ext uri="{FF2B5EF4-FFF2-40B4-BE49-F238E27FC236}">
                  <a16:creationId xmlns:a16="http://schemas.microsoft.com/office/drawing/2014/main" id="{11E9FB4A-B8C6-4312-B70B-080BAF72804C}"/>
                </a:ext>
              </a:extLst>
            </p:cNvPr>
            <p:cNvSpPr>
              <a:spLocks noChangeShapeType="1"/>
            </p:cNvSpPr>
            <p:nvPr/>
          </p:nvSpPr>
          <p:spPr bwMode="auto">
            <a:xfrm>
              <a:off x="554314" y="6119910"/>
              <a:ext cx="926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19" name="Line 79">
              <a:extLst>
                <a:ext uri="{FF2B5EF4-FFF2-40B4-BE49-F238E27FC236}">
                  <a16:creationId xmlns:a16="http://schemas.microsoft.com/office/drawing/2014/main" id="{E468B0E4-7CF2-418E-84AA-09715365F26D}"/>
                </a:ext>
              </a:extLst>
            </p:cNvPr>
            <p:cNvSpPr>
              <a:spLocks noChangeShapeType="1"/>
            </p:cNvSpPr>
            <p:nvPr/>
          </p:nvSpPr>
          <p:spPr bwMode="auto">
            <a:xfrm>
              <a:off x="554314" y="4906431"/>
              <a:ext cx="926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0" name="Line 80">
              <a:extLst>
                <a:ext uri="{FF2B5EF4-FFF2-40B4-BE49-F238E27FC236}">
                  <a16:creationId xmlns:a16="http://schemas.microsoft.com/office/drawing/2014/main" id="{29FA66A1-3DD1-4F3E-B8D1-F53CF84E0FDD}"/>
                </a:ext>
              </a:extLst>
            </p:cNvPr>
            <p:cNvSpPr>
              <a:spLocks noChangeShapeType="1"/>
            </p:cNvSpPr>
            <p:nvPr/>
          </p:nvSpPr>
          <p:spPr bwMode="auto">
            <a:xfrm>
              <a:off x="554314" y="3646986"/>
              <a:ext cx="926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1" name="Line 81">
              <a:extLst>
                <a:ext uri="{FF2B5EF4-FFF2-40B4-BE49-F238E27FC236}">
                  <a16:creationId xmlns:a16="http://schemas.microsoft.com/office/drawing/2014/main" id="{3CD2CBD8-1980-4DCE-92A2-7FFD1FF0FE64}"/>
                </a:ext>
              </a:extLst>
            </p:cNvPr>
            <p:cNvSpPr>
              <a:spLocks noChangeShapeType="1"/>
            </p:cNvSpPr>
            <p:nvPr/>
          </p:nvSpPr>
          <p:spPr bwMode="auto">
            <a:xfrm>
              <a:off x="554314" y="2431667"/>
              <a:ext cx="926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2" name="Line 82">
              <a:extLst>
                <a:ext uri="{FF2B5EF4-FFF2-40B4-BE49-F238E27FC236}">
                  <a16:creationId xmlns:a16="http://schemas.microsoft.com/office/drawing/2014/main" id="{E243B7AA-4541-4EB4-8C0C-567FBDA2DD24}"/>
                </a:ext>
              </a:extLst>
            </p:cNvPr>
            <p:cNvSpPr>
              <a:spLocks noChangeShapeType="1"/>
            </p:cNvSpPr>
            <p:nvPr/>
          </p:nvSpPr>
          <p:spPr bwMode="auto">
            <a:xfrm>
              <a:off x="554314" y="1218187"/>
              <a:ext cx="9269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3" name="Line 83">
              <a:extLst>
                <a:ext uri="{FF2B5EF4-FFF2-40B4-BE49-F238E27FC236}">
                  <a16:creationId xmlns:a16="http://schemas.microsoft.com/office/drawing/2014/main" id="{B0C25011-CA64-4C7F-AEF8-BDC92ED121B9}"/>
                </a:ext>
              </a:extLst>
            </p:cNvPr>
            <p:cNvSpPr>
              <a:spLocks noChangeShapeType="1"/>
            </p:cNvSpPr>
            <p:nvPr/>
          </p:nvSpPr>
          <p:spPr bwMode="auto">
            <a:xfrm>
              <a:off x="647006" y="6119910"/>
              <a:ext cx="920111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4" name="Line 84">
              <a:extLst>
                <a:ext uri="{FF2B5EF4-FFF2-40B4-BE49-F238E27FC236}">
                  <a16:creationId xmlns:a16="http://schemas.microsoft.com/office/drawing/2014/main" id="{5C511840-2C73-49B1-BA00-A52C34528CF8}"/>
                </a:ext>
              </a:extLst>
            </p:cNvPr>
            <p:cNvSpPr>
              <a:spLocks noChangeShapeType="1"/>
            </p:cNvSpPr>
            <p:nvPr/>
          </p:nvSpPr>
          <p:spPr bwMode="auto">
            <a:xfrm flipV="1">
              <a:off x="647006"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5" name="Line 85">
              <a:extLst>
                <a:ext uri="{FF2B5EF4-FFF2-40B4-BE49-F238E27FC236}">
                  <a16:creationId xmlns:a16="http://schemas.microsoft.com/office/drawing/2014/main" id="{6B944305-4EF7-4CB6-A031-9305A7B205A3}"/>
                </a:ext>
              </a:extLst>
            </p:cNvPr>
            <p:cNvSpPr>
              <a:spLocks noChangeShapeType="1"/>
            </p:cNvSpPr>
            <p:nvPr/>
          </p:nvSpPr>
          <p:spPr bwMode="auto">
            <a:xfrm flipV="1">
              <a:off x="1040516"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6" name="Line 86">
              <a:extLst>
                <a:ext uri="{FF2B5EF4-FFF2-40B4-BE49-F238E27FC236}">
                  <a16:creationId xmlns:a16="http://schemas.microsoft.com/office/drawing/2014/main" id="{2C8966D1-E6F2-436D-850C-05EA06F03671}"/>
                </a:ext>
              </a:extLst>
            </p:cNvPr>
            <p:cNvSpPr>
              <a:spLocks noChangeShapeType="1"/>
            </p:cNvSpPr>
            <p:nvPr/>
          </p:nvSpPr>
          <p:spPr bwMode="auto">
            <a:xfrm flipV="1">
              <a:off x="1409539"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7" name="Line 87">
              <a:extLst>
                <a:ext uri="{FF2B5EF4-FFF2-40B4-BE49-F238E27FC236}">
                  <a16:creationId xmlns:a16="http://schemas.microsoft.com/office/drawing/2014/main" id="{9C3C5D39-C2E9-4785-93C7-EF44EE0894B1}"/>
                </a:ext>
              </a:extLst>
            </p:cNvPr>
            <p:cNvSpPr>
              <a:spLocks noChangeShapeType="1"/>
            </p:cNvSpPr>
            <p:nvPr/>
          </p:nvSpPr>
          <p:spPr bwMode="auto">
            <a:xfrm flipV="1">
              <a:off x="1803049"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8" name="Line 88">
              <a:extLst>
                <a:ext uri="{FF2B5EF4-FFF2-40B4-BE49-F238E27FC236}">
                  <a16:creationId xmlns:a16="http://schemas.microsoft.com/office/drawing/2014/main" id="{1122B0CF-A591-4BF4-916F-5E0355AF2DD5}"/>
                </a:ext>
              </a:extLst>
            </p:cNvPr>
            <p:cNvSpPr>
              <a:spLocks noChangeShapeType="1"/>
            </p:cNvSpPr>
            <p:nvPr/>
          </p:nvSpPr>
          <p:spPr bwMode="auto">
            <a:xfrm flipV="1">
              <a:off x="2173822" y="6119912"/>
              <a:ext cx="0" cy="18753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29" name="Line 89">
              <a:extLst>
                <a:ext uri="{FF2B5EF4-FFF2-40B4-BE49-F238E27FC236}">
                  <a16:creationId xmlns:a16="http://schemas.microsoft.com/office/drawing/2014/main" id="{6361E970-94BB-475C-8726-3AB36CBD63C7}"/>
                </a:ext>
              </a:extLst>
            </p:cNvPr>
            <p:cNvSpPr>
              <a:spLocks noChangeShapeType="1"/>
            </p:cNvSpPr>
            <p:nvPr/>
          </p:nvSpPr>
          <p:spPr bwMode="auto">
            <a:xfrm flipV="1">
              <a:off x="2565582"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0" name="Line 90">
              <a:extLst>
                <a:ext uri="{FF2B5EF4-FFF2-40B4-BE49-F238E27FC236}">
                  <a16:creationId xmlns:a16="http://schemas.microsoft.com/office/drawing/2014/main" id="{C1875230-CAAA-4686-84D1-794CAD571ACF}"/>
                </a:ext>
              </a:extLst>
            </p:cNvPr>
            <p:cNvSpPr>
              <a:spLocks noChangeShapeType="1"/>
            </p:cNvSpPr>
            <p:nvPr/>
          </p:nvSpPr>
          <p:spPr bwMode="auto">
            <a:xfrm flipV="1">
              <a:off x="2959091"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1" name="Line 91">
              <a:extLst>
                <a:ext uri="{FF2B5EF4-FFF2-40B4-BE49-F238E27FC236}">
                  <a16:creationId xmlns:a16="http://schemas.microsoft.com/office/drawing/2014/main" id="{CE64C718-132A-4441-B1A3-838B7D78B98D}"/>
                </a:ext>
              </a:extLst>
            </p:cNvPr>
            <p:cNvSpPr>
              <a:spLocks noChangeShapeType="1"/>
            </p:cNvSpPr>
            <p:nvPr/>
          </p:nvSpPr>
          <p:spPr bwMode="auto">
            <a:xfrm flipV="1">
              <a:off x="3329864"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2" name="Line 92">
              <a:extLst>
                <a:ext uri="{FF2B5EF4-FFF2-40B4-BE49-F238E27FC236}">
                  <a16:creationId xmlns:a16="http://schemas.microsoft.com/office/drawing/2014/main" id="{B3756E4B-8DC7-4C88-80B8-A93F9AEFB125}"/>
                </a:ext>
              </a:extLst>
            </p:cNvPr>
            <p:cNvSpPr>
              <a:spLocks noChangeShapeType="1"/>
            </p:cNvSpPr>
            <p:nvPr/>
          </p:nvSpPr>
          <p:spPr bwMode="auto">
            <a:xfrm flipV="1">
              <a:off x="3721624" y="6119912"/>
              <a:ext cx="0" cy="18753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3" name="Line 93">
              <a:extLst>
                <a:ext uri="{FF2B5EF4-FFF2-40B4-BE49-F238E27FC236}">
                  <a16:creationId xmlns:a16="http://schemas.microsoft.com/office/drawing/2014/main" id="{8787D846-4F45-4BC5-9EBF-7F481262FF0E}"/>
                </a:ext>
              </a:extLst>
            </p:cNvPr>
            <p:cNvSpPr>
              <a:spLocks noChangeShapeType="1"/>
            </p:cNvSpPr>
            <p:nvPr/>
          </p:nvSpPr>
          <p:spPr bwMode="auto">
            <a:xfrm flipV="1">
              <a:off x="4092397"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4" name="Line 94">
              <a:extLst>
                <a:ext uri="{FF2B5EF4-FFF2-40B4-BE49-F238E27FC236}">
                  <a16:creationId xmlns:a16="http://schemas.microsoft.com/office/drawing/2014/main" id="{00BD304B-9AD8-4910-8959-4918933DAA96}"/>
                </a:ext>
              </a:extLst>
            </p:cNvPr>
            <p:cNvSpPr>
              <a:spLocks noChangeShapeType="1"/>
            </p:cNvSpPr>
            <p:nvPr/>
          </p:nvSpPr>
          <p:spPr bwMode="auto">
            <a:xfrm flipV="1">
              <a:off x="4484157"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5" name="Line 95">
              <a:extLst>
                <a:ext uri="{FF2B5EF4-FFF2-40B4-BE49-F238E27FC236}">
                  <a16:creationId xmlns:a16="http://schemas.microsoft.com/office/drawing/2014/main" id="{0A150CC9-C700-4376-8359-E5C04BFF2450}"/>
                </a:ext>
              </a:extLst>
            </p:cNvPr>
            <p:cNvSpPr>
              <a:spLocks noChangeShapeType="1"/>
            </p:cNvSpPr>
            <p:nvPr/>
          </p:nvSpPr>
          <p:spPr bwMode="auto">
            <a:xfrm flipV="1">
              <a:off x="4854931"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6" name="Line 96">
              <a:extLst>
                <a:ext uri="{FF2B5EF4-FFF2-40B4-BE49-F238E27FC236}">
                  <a16:creationId xmlns:a16="http://schemas.microsoft.com/office/drawing/2014/main" id="{83AEB918-BE10-4483-A46C-FF0B51489041}"/>
                </a:ext>
              </a:extLst>
            </p:cNvPr>
            <p:cNvSpPr>
              <a:spLocks noChangeShapeType="1"/>
            </p:cNvSpPr>
            <p:nvPr/>
          </p:nvSpPr>
          <p:spPr bwMode="auto">
            <a:xfrm flipV="1">
              <a:off x="5248440" y="6119912"/>
              <a:ext cx="0" cy="18753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7" name="Line 97">
              <a:extLst>
                <a:ext uri="{FF2B5EF4-FFF2-40B4-BE49-F238E27FC236}">
                  <a16:creationId xmlns:a16="http://schemas.microsoft.com/office/drawing/2014/main" id="{84B5EF7B-D8FF-4DBC-B49F-F0B8ECD5A016}"/>
                </a:ext>
              </a:extLst>
            </p:cNvPr>
            <p:cNvSpPr>
              <a:spLocks noChangeShapeType="1"/>
            </p:cNvSpPr>
            <p:nvPr/>
          </p:nvSpPr>
          <p:spPr bwMode="auto">
            <a:xfrm flipV="1">
              <a:off x="5640200"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8" name="Line 98">
              <a:extLst>
                <a:ext uri="{FF2B5EF4-FFF2-40B4-BE49-F238E27FC236}">
                  <a16:creationId xmlns:a16="http://schemas.microsoft.com/office/drawing/2014/main" id="{696A1C4A-AAA3-42A9-ABDA-5E53D88CB82C}"/>
                </a:ext>
              </a:extLst>
            </p:cNvPr>
            <p:cNvSpPr>
              <a:spLocks noChangeShapeType="1"/>
            </p:cNvSpPr>
            <p:nvPr/>
          </p:nvSpPr>
          <p:spPr bwMode="auto">
            <a:xfrm flipV="1">
              <a:off x="6010974"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39" name="Line 99">
              <a:extLst>
                <a:ext uri="{FF2B5EF4-FFF2-40B4-BE49-F238E27FC236}">
                  <a16:creationId xmlns:a16="http://schemas.microsoft.com/office/drawing/2014/main" id="{0DD7FF8E-1347-4082-B479-3FF5A0C9C20B}"/>
                </a:ext>
              </a:extLst>
            </p:cNvPr>
            <p:cNvSpPr>
              <a:spLocks noChangeShapeType="1"/>
            </p:cNvSpPr>
            <p:nvPr/>
          </p:nvSpPr>
          <p:spPr bwMode="auto">
            <a:xfrm flipV="1">
              <a:off x="6404482"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0" name="Line 100">
              <a:extLst>
                <a:ext uri="{FF2B5EF4-FFF2-40B4-BE49-F238E27FC236}">
                  <a16:creationId xmlns:a16="http://schemas.microsoft.com/office/drawing/2014/main" id="{4FDF495C-A83B-4B0F-B4AD-3D796EC8CEA2}"/>
                </a:ext>
              </a:extLst>
            </p:cNvPr>
            <p:cNvSpPr>
              <a:spLocks noChangeShapeType="1"/>
            </p:cNvSpPr>
            <p:nvPr/>
          </p:nvSpPr>
          <p:spPr bwMode="auto">
            <a:xfrm flipV="1">
              <a:off x="6773507" y="6119912"/>
              <a:ext cx="0" cy="18753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1" name="Line 101">
              <a:extLst>
                <a:ext uri="{FF2B5EF4-FFF2-40B4-BE49-F238E27FC236}">
                  <a16:creationId xmlns:a16="http://schemas.microsoft.com/office/drawing/2014/main" id="{3BB428CF-D09D-4986-B05E-E2FB387C7010}"/>
                </a:ext>
              </a:extLst>
            </p:cNvPr>
            <p:cNvSpPr>
              <a:spLocks noChangeShapeType="1"/>
            </p:cNvSpPr>
            <p:nvPr/>
          </p:nvSpPr>
          <p:spPr bwMode="auto">
            <a:xfrm flipV="1">
              <a:off x="7167015"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2" name="Line 102">
              <a:extLst>
                <a:ext uri="{FF2B5EF4-FFF2-40B4-BE49-F238E27FC236}">
                  <a16:creationId xmlns:a16="http://schemas.microsoft.com/office/drawing/2014/main" id="{575C2B46-2862-4CBA-9B4F-95178B41DF61}"/>
                </a:ext>
              </a:extLst>
            </p:cNvPr>
            <p:cNvSpPr>
              <a:spLocks noChangeShapeType="1"/>
            </p:cNvSpPr>
            <p:nvPr/>
          </p:nvSpPr>
          <p:spPr bwMode="auto">
            <a:xfrm flipV="1">
              <a:off x="7560525"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3" name="Line 103">
              <a:extLst>
                <a:ext uri="{FF2B5EF4-FFF2-40B4-BE49-F238E27FC236}">
                  <a16:creationId xmlns:a16="http://schemas.microsoft.com/office/drawing/2014/main" id="{4DD8F60D-A6FC-4F7F-929F-64AE2B2936BF}"/>
                </a:ext>
              </a:extLst>
            </p:cNvPr>
            <p:cNvSpPr>
              <a:spLocks noChangeShapeType="1"/>
            </p:cNvSpPr>
            <p:nvPr/>
          </p:nvSpPr>
          <p:spPr bwMode="auto">
            <a:xfrm flipV="1">
              <a:off x="7929549"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4" name="Line 104">
              <a:extLst>
                <a:ext uri="{FF2B5EF4-FFF2-40B4-BE49-F238E27FC236}">
                  <a16:creationId xmlns:a16="http://schemas.microsoft.com/office/drawing/2014/main" id="{D4F933EB-3149-4C54-A24C-81E9F6A26ECB}"/>
                </a:ext>
              </a:extLst>
            </p:cNvPr>
            <p:cNvSpPr>
              <a:spLocks noChangeShapeType="1"/>
            </p:cNvSpPr>
            <p:nvPr/>
          </p:nvSpPr>
          <p:spPr bwMode="auto">
            <a:xfrm flipV="1">
              <a:off x="8323058" y="6119912"/>
              <a:ext cx="0" cy="187538"/>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5" name="Line 105">
              <a:extLst>
                <a:ext uri="{FF2B5EF4-FFF2-40B4-BE49-F238E27FC236}">
                  <a16:creationId xmlns:a16="http://schemas.microsoft.com/office/drawing/2014/main" id="{189D6F79-515B-4AD2-9DD4-743B4631ACC4}"/>
                </a:ext>
              </a:extLst>
            </p:cNvPr>
            <p:cNvSpPr>
              <a:spLocks noChangeShapeType="1"/>
            </p:cNvSpPr>
            <p:nvPr/>
          </p:nvSpPr>
          <p:spPr bwMode="auto">
            <a:xfrm flipV="1">
              <a:off x="8693831"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6" name="Line 106">
              <a:extLst>
                <a:ext uri="{FF2B5EF4-FFF2-40B4-BE49-F238E27FC236}">
                  <a16:creationId xmlns:a16="http://schemas.microsoft.com/office/drawing/2014/main" id="{CF29608E-A4A0-4FE8-A726-5FDE94519BE0}"/>
                </a:ext>
              </a:extLst>
            </p:cNvPr>
            <p:cNvSpPr>
              <a:spLocks noChangeShapeType="1"/>
            </p:cNvSpPr>
            <p:nvPr/>
          </p:nvSpPr>
          <p:spPr bwMode="auto">
            <a:xfrm flipV="1">
              <a:off x="9085592"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7" name="Line 107">
              <a:extLst>
                <a:ext uri="{FF2B5EF4-FFF2-40B4-BE49-F238E27FC236}">
                  <a16:creationId xmlns:a16="http://schemas.microsoft.com/office/drawing/2014/main" id="{62446261-3063-44C3-9041-D899A47848ED}"/>
                </a:ext>
              </a:extLst>
            </p:cNvPr>
            <p:cNvSpPr>
              <a:spLocks noChangeShapeType="1"/>
            </p:cNvSpPr>
            <p:nvPr/>
          </p:nvSpPr>
          <p:spPr bwMode="auto">
            <a:xfrm flipV="1">
              <a:off x="9456365"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0348" name="Line 108">
              <a:extLst>
                <a:ext uri="{FF2B5EF4-FFF2-40B4-BE49-F238E27FC236}">
                  <a16:creationId xmlns:a16="http://schemas.microsoft.com/office/drawing/2014/main" id="{6D2BEE59-C8B8-4489-9539-BB686592B319}"/>
                </a:ext>
              </a:extLst>
            </p:cNvPr>
            <p:cNvSpPr>
              <a:spLocks noChangeShapeType="1"/>
            </p:cNvSpPr>
            <p:nvPr/>
          </p:nvSpPr>
          <p:spPr bwMode="auto">
            <a:xfrm flipV="1">
              <a:off x="9848125" y="6119912"/>
              <a:ext cx="0" cy="1875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64" name="Tekstboks 58">
              <a:extLst>
                <a:ext uri="{FF2B5EF4-FFF2-40B4-BE49-F238E27FC236}">
                  <a16:creationId xmlns:a16="http://schemas.microsoft.com/office/drawing/2014/main" id="{DFD42E93-9377-497E-9571-048ADFD5F38C}"/>
                </a:ext>
              </a:extLst>
            </p:cNvPr>
            <p:cNvSpPr txBox="1"/>
            <p:nvPr/>
          </p:nvSpPr>
          <p:spPr>
            <a:xfrm>
              <a:off x="924697" y="6272883"/>
              <a:ext cx="986167" cy="430887"/>
            </a:xfrm>
            <a:prstGeom prst="rect">
              <a:avLst/>
            </a:prstGeom>
            <a:noFill/>
          </p:spPr>
          <p:txBody>
            <a:bodyPr wrap="none" rtlCol="0">
              <a:spAutoFit/>
            </a:bodyPr>
            <a:lstStyle/>
            <a:p>
              <a:pPr algn="ctr"/>
              <a:r>
                <a:rPr lang="en-GB" dirty="0">
                  <a:solidFill>
                    <a:schemeClr val="tx1"/>
                  </a:solidFill>
                </a:rPr>
                <a:t>2012</a:t>
              </a:r>
            </a:p>
          </p:txBody>
        </p:sp>
        <p:sp>
          <p:nvSpPr>
            <p:cNvPr id="65" name="Tekstboks 59">
              <a:extLst>
                <a:ext uri="{FF2B5EF4-FFF2-40B4-BE49-F238E27FC236}">
                  <a16:creationId xmlns:a16="http://schemas.microsoft.com/office/drawing/2014/main" id="{4FF7B262-9416-42AC-B3F9-E3261C0516E6}"/>
                </a:ext>
              </a:extLst>
            </p:cNvPr>
            <p:cNvSpPr txBox="1"/>
            <p:nvPr/>
          </p:nvSpPr>
          <p:spPr>
            <a:xfrm>
              <a:off x="2449643" y="6272883"/>
              <a:ext cx="986167" cy="430887"/>
            </a:xfrm>
            <a:prstGeom prst="rect">
              <a:avLst/>
            </a:prstGeom>
            <a:noFill/>
          </p:spPr>
          <p:txBody>
            <a:bodyPr wrap="none" rtlCol="0">
              <a:spAutoFit/>
            </a:bodyPr>
            <a:lstStyle/>
            <a:p>
              <a:pPr algn="ctr"/>
              <a:r>
                <a:rPr lang="en-GB" dirty="0">
                  <a:solidFill>
                    <a:schemeClr val="tx1"/>
                  </a:solidFill>
                </a:rPr>
                <a:t>2013</a:t>
              </a:r>
            </a:p>
          </p:txBody>
        </p:sp>
        <p:sp>
          <p:nvSpPr>
            <p:cNvPr id="66" name="Tekstboks 60">
              <a:extLst>
                <a:ext uri="{FF2B5EF4-FFF2-40B4-BE49-F238E27FC236}">
                  <a16:creationId xmlns:a16="http://schemas.microsoft.com/office/drawing/2014/main" id="{C31D0F98-4461-465A-AD59-26FD88612F22}"/>
                </a:ext>
              </a:extLst>
            </p:cNvPr>
            <p:cNvSpPr txBox="1"/>
            <p:nvPr/>
          </p:nvSpPr>
          <p:spPr>
            <a:xfrm>
              <a:off x="3986338" y="6272883"/>
              <a:ext cx="986167" cy="430887"/>
            </a:xfrm>
            <a:prstGeom prst="rect">
              <a:avLst/>
            </a:prstGeom>
            <a:noFill/>
          </p:spPr>
          <p:txBody>
            <a:bodyPr wrap="none" rtlCol="0">
              <a:spAutoFit/>
            </a:bodyPr>
            <a:lstStyle/>
            <a:p>
              <a:pPr algn="ctr"/>
              <a:r>
                <a:rPr lang="en-GB" dirty="0">
                  <a:solidFill>
                    <a:schemeClr val="tx1"/>
                  </a:solidFill>
                </a:rPr>
                <a:t>2014</a:t>
              </a:r>
            </a:p>
          </p:txBody>
        </p:sp>
        <p:sp>
          <p:nvSpPr>
            <p:cNvPr id="67" name="Tekstboks 61">
              <a:extLst>
                <a:ext uri="{FF2B5EF4-FFF2-40B4-BE49-F238E27FC236}">
                  <a16:creationId xmlns:a16="http://schemas.microsoft.com/office/drawing/2014/main" id="{2796C7FE-188E-45D0-B05D-65CFDDCEEE0A}"/>
                </a:ext>
              </a:extLst>
            </p:cNvPr>
            <p:cNvSpPr txBox="1"/>
            <p:nvPr/>
          </p:nvSpPr>
          <p:spPr>
            <a:xfrm>
              <a:off x="5521444" y="6272883"/>
              <a:ext cx="986167" cy="430887"/>
            </a:xfrm>
            <a:prstGeom prst="rect">
              <a:avLst/>
            </a:prstGeom>
            <a:noFill/>
          </p:spPr>
          <p:txBody>
            <a:bodyPr wrap="none" rtlCol="0">
              <a:spAutoFit/>
            </a:bodyPr>
            <a:lstStyle/>
            <a:p>
              <a:pPr algn="ctr"/>
              <a:r>
                <a:rPr lang="en-GB" dirty="0">
                  <a:solidFill>
                    <a:schemeClr val="tx1"/>
                  </a:solidFill>
                </a:rPr>
                <a:t>2015</a:t>
              </a:r>
            </a:p>
          </p:txBody>
        </p:sp>
        <p:sp>
          <p:nvSpPr>
            <p:cNvPr id="68" name="Tekstboks 62">
              <a:extLst>
                <a:ext uri="{FF2B5EF4-FFF2-40B4-BE49-F238E27FC236}">
                  <a16:creationId xmlns:a16="http://schemas.microsoft.com/office/drawing/2014/main" id="{D5C11CA8-CBE5-48B1-91D3-7D72CD9A878D}"/>
                </a:ext>
              </a:extLst>
            </p:cNvPr>
            <p:cNvSpPr txBox="1"/>
            <p:nvPr/>
          </p:nvSpPr>
          <p:spPr>
            <a:xfrm>
              <a:off x="7053083" y="6272883"/>
              <a:ext cx="986167" cy="430887"/>
            </a:xfrm>
            <a:prstGeom prst="rect">
              <a:avLst/>
            </a:prstGeom>
            <a:noFill/>
          </p:spPr>
          <p:txBody>
            <a:bodyPr wrap="none" rtlCol="0">
              <a:spAutoFit/>
            </a:bodyPr>
            <a:lstStyle/>
            <a:p>
              <a:pPr algn="ctr"/>
              <a:r>
                <a:rPr lang="en-GB" dirty="0">
                  <a:solidFill>
                    <a:schemeClr val="tx1"/>
                  </a:solidFill>
                </a:rPr>
                <a:t>2016</a:t>
              </a:r>
            </a:p>
          </p:txBody>
        </p:sp>
        <p:sp>
          <p:nvSpPr>
            <p:cNvPr id="69" name="Tekstboks 63">
              <a:extLst>
                <a:ext uri="{FF2B5EF4-FFF2-40B4-BE49-F238E27FC236}">
                  <a16:creationId xmlns:a16="http://schemas.microsoft.com/office/drawing/2014/main" id="{32601A62-4D6B-410F-A704-DE6DB9C5BC0D}"/>
                </a:ext>
              </a:extLst>
            </p:cNvPr>
            <p:cNvSpPr txBox="1"/>
            <p:nvPr/>
          </p:nvSpPr>
          <p:spPr>
            <a:xfrm>
              <a:off x="8577279" y="6272883"/>
              <a:ext cx="986167" cy="430887"/>
            </a:xfrm>
            <a:prstGeom prst="rect">
              <a:avLst/>
            </a:prstGeom>
            <a:noFill/>
          </p:spPr>
          <p:txBody>
            <a:bodyPr wrap="none" rtlCol="0">
              <a:spAutoFit/>
            </a:bodyPr>
            <a:lstStyle/>
            <a:p>
              <a:pPr algn="ctr"/>
              <a:r>
                <a:rPr lang="en-GB" dirty="0">
                  <a:solidFill>
                    <a:schemeClr val="tx1"/>
                  </a:solidFill>
                </a:rPr>
                <a:t>2017</a:t>
              </a:r>
            </a:p>
          </p:txBody>
        </p:sp>
      </p:grpSp>
      <p:sp>
        <p:nvSpPr>
          <p:cNvPr id="74" name="Tekstboks 77">
            <a:extLst>
              <a:ext uri="{FF2B5EF4-FFF2-40B4-BE49-F238E27FC236}">
                <a16:creationId xmlns:a16="http://schemas.microsoft.com/office/drawing/2014/main" id="{3584037D-E02B-4E76-BA6E-FE17E5AF568A}"/>
              </a:ext>
            </a:extLst>
          </p:cNvPr>
          <p:cNvSpPr txBox="1"/>
          <p:nvPr/>
        </p:nvSpPr>
        <p:spPr>
          <a:xfrm>
            <a:off x="1804878" y="3562978"/>
            <a:ext cx="1471877" cy="1200329"/>
          </a:xfrm>
          <a:prstGeom prst="rect">
            <a:avLst/>
          </a:prstGeom>
          <a:solidFill>
            <a:srgbClr val="FFFFFF"/>
          </a:solidFill>
        </p:spPr>
        <p:txBody>
          <a:bodyPr wrap="none" rtlCol="0">
            <a:spAutoFit/>
          </a:bodyPr>
          <a:lstStyle/>
          <a:p>
            <a:pPr algn="ctr"/>
            <a:r>
              <a:rPr lang="en-GB" sz="1800" dirty="0">
                <a:solidFill>
                  <a:srgbClr val="008000"/>
                </a:solidFill>
              </a:rPr>
              <a:t>The</a:t>
            </a:r>
          </a:p>
          <a:p>
            <a:pPr algn="ctr"/>
            <a:r>
              <a:rPr lang="en-GB" sz="1800" dirty="0">
                <a:solidFill>
                  <a:srgbClr val="008000"/>
                </a:solidFill>
              </a:rPr>
              <a:t>quarter’s</a:t>
            </a:r>
          </a:p>
          <a:p>
            <a:pPr algn="ctr"/>
            <a:r>
              <a:rPr lang="en-GB" sz="1800" dirty="0">
                <a:solidFill>
                  <a:srgbClr val="008000"/>
                </a:solidFill>
              </a:rPr>
              <a:t>average</a:t>
            </a:r>
          </a:p>
          <a:p>
            <a:pPr algn="ctr"/>
            <a:r>
              <a:rPr lang="en-GB" sz="1800" dirty="0">
                <a:solidFill>
                  <a:srgbClr val="008000"/>
                </a:solidFill>
              </a:rPr>
              <a:t>spot price</a:t>
            </a:r>
          </a:p>
        </p:txBody>
      </p:sp>
      <p:sp>
        <p:nvSpPr>
          <p:cNvPr id="72" name="Freeform 110">
            <a:extLst>
              <a:ext uri="{FF2B5EF4-FFF2-40B4-BE49-F238E27FC236}">
                <a16:creationId xmlns:a16="http://schemas.microsoft.com/office/drawing/2014/main" id="{DC4516B5-DCA9-4742-A2D2-4EC54A582461}"/>
              </a:ext>
            </a:extLst>
          </p:cNvPr>
          <p:cNvSpPr>
            <a:spLocks/>
          </p:cNvSpPr>
          <p:nvPr/>
        </p:nvSpPr>
        <p:spPr bwMode="auto">
          <a:xfrm>
            <a:off x="832394" y="1172224"/>
            <a:ext cx="8832094" cy="4201214"/>
          </a:xfrm>
          <a:custGeom>
            <a:avLst/>
            <a:gdLst>
              <a:gd name="T0" fmla="*/ 0 w 382"/>
              <a:gd name="T1" fmla="*/ 0 h 90"/>
              <a:gd name="T2" fmla="*/ 17 w 382"/>
              <a:gd name="T3" fmla="*/ 41 h 90"/>
              <a:gd name="T4" fmla="*/ 33 w 382"/>
              <a:gd name="T5" fmla="*/ 51 h 90"/>
              <a:gd name="T6" fmla="*/ 50 w 382"/>
              <a:gd name="T7" fmla="*/ 28 h 90"/>
              <a:gd name="T8" fmla="*/ 67 w 382"/>
              <a:gd name="T9" fmla="*/ 24 h 90"/>
              <a:gd name="T10" fmla="*/ 83 w 382"/>
              <a:gd name="T11" fmla="*/ 43 h 90"/>
              <a:gd name="T12" fmla="*/ 100 w 382"/>
              <a:gd name="T13" fmla="*/ 48 h 90"/>
              <a:gd name="T14" fmla="*/ 116 w 382"/>
              <a:gd name="T15" fmla="*/ 34 h 90"/>
              <a:gd name="T16" fmla="*/ 133 w 382"/>
              <a:gd name="T17" fmla="*/ 30 h 90"/>
              <a:gd name="T18" fmla="*/ 150 w 382"/>
              <a:gd name="T19" fmla="*/ 62 h 90"/>
              <a:gd name="T20" fmla="*/ 166 w 382"/>
              <a:gd name="T21" fmla="*/ 66 h 90"/>
              <a:gd name="T22" fmla="*/ 183 w 382"/>
              <a:gd name="T23" fmla="*/ 47 h 90"/>
              <a:gd name="T24" fmla="*/ 199 w 382"/>
              <a:gd name="T25" fmla="*/ 48 h 90"/>
              <a:gd name="T26" fmla="*/ 216 w 382"/>
              <a:gd name="T27" fmla="*/ 69 h 90"/>
              <a:gd name="T28" fmla="*/ 232 w 382"/>
              <a:gd name="T29" fmla="*/ 87 h 90"/>
              <a:gd name="T30" fmla="*/ 249 w 382"/>
              <a:gd name="T31" fmla="*/ 75 h 90"/>
              <a:gd name="T32" fmla="*/ 266 w 382"/>
              <a:gd name="T33" fmla="*/ 71 h 90"/>
              <a:gd name="T34" fmla="*/ 282 w 382"/>
              <a:gd name="T35" fmla="*/ 90 h 90"/>
              <a:gd name="T36" fmla="*/ 299 w 382"/>
              <a:gd name="T37" fmla="*/ 84 h 90"/>
              <a:gd name="T38" fmla="*/ 315 w 382"/>
              <a:gd name="T39" fmla="*/ 68 h 90"/>
              <a:gd name="T40" fmla="*/ 332 w 382"/>
              <a:gd name="T41" fmla="*/ 42 h 90"/>
              <a:gd name="T42" fmla="*/ 349 w 382"/>
              <a:gd name="T43" fmla="*/ 75 h 90"/>
              <a:gd name="T44" fmla="*/ 365 w 382"/>
              <a:gd name="T45" fmla="*/ 73 h 90"/>
              <a:gd name="T46" fmla="*/ 382 w 382"/>
              <a:gd name="T47"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2" h="90">
                <a:moveTo>
                  <a:pt x="0" y="0"/>
                </a:moveTo>
                <a:lnTo>
                  <a:pt x="17" y="41"/>
                </a:lnTo>
                <a:lnTo>
                  <a:pt x="33" y="51"/>
                </a:lnTo>
                <a:lnTo>
                  <a:pt x="50" y="28"/>
                </a:lnTo>
                <a:lnTo>
                  <a:pt x="67" y="24"/>
                </a:lnTo>
                <a:lnTo>
                  <a:pt x="83" y="43"/>
                </a:lnTo>
                <a:lnTo>
                  <a:pt x="100" y="48"/>
                </a:lnTo>
                <a:lnTo>
                  <a:pt x="116" y="34"/>
                </a:lnTo>
                <a:lnTo>
                  <a:pt x="133" y="30"/>
                </a:lnTo>
                <a:lnTo>
                  <a:pt x="150" y="62"/>
                </a:lnTo>
                <a:lnTo>
                  <a:pt x="166" y="66"/>
                </a:lnTo>
                <a:lnTo>
                  <a:pt x="183" y="47"/>
                </a:lnTo>
                <a:lnTo>
                  <a:pt x="199" y="48"/>
                </a:lnTo>
                <a:lnTo>
                  <a:pt x="216" y="69"/>
                </a:lnTo>
                <a:lnTo>
                  <a:pt x="232" y="87"/>
                </a:lnTo>
                <a:lnTo>
                  <a:pt x="249" y="75"/>
                </a:lnTo>
                <a:lnTo>
                  <a:pt x="266" y="71"/>
                </a:lnTo>
                <a:lnTo>
                  <a:pt x="282" y="90"/>
                </a:lnTo>
                <a:lnTo>
                  <a:pt x="299" y="84"/>
                </a:lnTo>
                <a:lnTo>
                  <a:pt x="315" y="68"/>
                </a:lnTo>
                <a:lnTo>
                  <a:pt x="332" y="42"/>
                </a:lnTo>
                <a:lnTo>
                  <a:pt x="349" y="75"/>
                </a:lnTo>
                <a:lnTo>
                  <a:pt x="365" y="73"/>
                </a:lnTo>
                <a:lnTo>
                  <a:pt x="382" y="57"/>
                </a:lnTo>
              </a:path>
            </a:pathLst>
          </a:custGeom>
          <a:noFill/>
          <a:ln w="5715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71" name="Freeform 109">
            <a:extLst>
              <a:ext uri="{FF2B5EF4-FFF2-40B4-BE49-F238E27FC236}">
                <a16:creationId xmlns:a16="http://schemas.microsoft.com/office/drawing/2014/main" id="{1B0341BC-2F73-47E6-BD90-047CC2C0C8F0}"/>
              </a:ext>
            </a:extLst>
          </p:cNvPr>
          <p:cNvSpPr>
            <a:spLocks/>
          </p:cNvSpPr>
          <p:nvPr/>
        </p:nvSpPr>
        <p:spPr bwMode="auto">
          <a:xfrm>
            <a:off x="832394" y="2758940"/>
            <a:ext cx="8832094" cy="3269041"/>
          </a:xfrm>
          <a:custGeom>
            <a:avLst/>
            <a:gdLst>
              <a:gd name="T0" fmla="*/ 0 w 382"/>
              <a:gd name="T1" fmla="*/ 6 h 70"/>
              <a:gd name="T2" fmla="*/ 17 w 382"/>
              <a:gd name="T3" fmla="*/ 23 h 70"/>
              <a:gd name="T4" fmla="*/ 33 w 382"/>
              <a:gd name="T5" fmla="*/ 44 h 70"/>
              <a:gd name="T6" fmla="*/ 50 w 382"/>
              <a:gd name="T7" fmla="*/ 13 h 70"/>
              <a:gd name="T8" fmla="*/ 67 w 382"/>
              <a:gd name="T9" fmla="*/ 0 h 70"/>
              <a:gd name="T10" fmla="*/ 83 w 382"/>
              <a:gd name="T11" fmla="*/ 10 h 70"/>
              <a:gd name="T12" fmla="*/ 100 w 382"/>
              <a:gd name="T13" fmla="*/ 5 h 70"/>
              <a:gd name="T14" fmla="*/ 116 w 382"/>
              <a:gd name="T15" fmla="*/ 9 h 70"/>
              <a:gd name="T16" fmla="*/ 133 w 382"/>
              <a:gd name="T17" fmla="*/ 31 h 70"/>
              <a:gd name="T18" fmla="*/ 150 w 382"/>
              <a:gd name="T19" fmla="*/ 28 h 70"/>
              <a:gd name="T20" fmla="*/ 166 w 382"/>
              <a:gd name="T21" fmla="*/ 23 h 70"/>
              <a:gd name="T22" fmla="*/ 183 w 382"/>
              <a:gd name="T23" fmla="*/ 28 h 70"/>
              <a:gd name="T24" fmla="*/ 199 w 382"/>
              <a:gd name="T25" fmla="*/ 34 h 70"/>
              <a:gd name="T26" fmla="*/ 216 w 382"/>
              <a:gd name="T27" fmla="*/ 51 h 70"/>
              <a:gd name="T28" fmla="*/ 232 w 382"/>
              <a:gd name="T29" fmla="*/ 70 h 70"/>
              <a:gd name="T30" fmla="*/ 249 w 382"/>
              <a:gd name="T31" fmla="*/ 50 h 70"/>
              <a:gd name="T32" fmla="*/ 266 w 382"/>
              <a:gd name="T33" fmla="*/ 47 h 70"/>
              <a:gd name="T34" fmla="*/ 282 w 382"/>
              <a:gd name="T35" fmla="*/ 42 h 70"/>
              <a:gd name="T36" fmla="*/ 299 w 382"/>
              <a:gd name="T37" fmla="*/ 33 h 70"/>
              <a:gd name="T38" fmla="*/ 315 w 382"/>
              <a:gd name="T39" fmla="*/ 13 h 70"/>
              <a:gd name="T40" fmla="*/ 332 w 382"/>
              <a:gd name="T41" fmla="*/ 25 h 70"/>
              <a:gd name="T42" fmla="*/ 349 w 382"/>
              <a:gd name="T43" fmla="*/ 35 h 70"/>
              <a:gd name="T44" fmla="*/ 365 w 382"/>
              <a:gd name="T45" fmla="*/ 22 h 70"/>
              <a:gd name="T46" fmla="*/ 382 w 382"/>
              <a:gd name="T4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2" h="70">
                <a:moveTo>
                  <a:pt x="0" y="6"/>
                </a:moveTo>
                <a:lnTo>
                  <a:pt x="17" y="23"/>
                </a:lnTo>
                <a:lnTo>
                  <a:pt x="33" y="44"/>
                </a:lnTo>
                <a:lnTo>
                  <a:pt x="50" y="13"/>
                </a:lnTo>
                <a:lnTo>
                  <a:pt x="67" y="0"/>
                </a:lnTo>
                <a:lnTo>
                  <a:pt x="83" y="10"/>
                </a:lnTo>
                <a:lnTo>
                  <a:pt x="100" y="5"/>
                </a:lnTo>
                <a:lnTo>
                  <a:pt x="116" y="9"/>
                </a:lnTo>
                <a:lnTo>
                  <a:pt x="133" y="31"/>
                </a:lnTo>
                <a:lnTo>
                  <a:pt x="150" y="28"/>
                </a:lnTo>
                <a:lnTo>
                  <a:pt x="166" y="23"/>
                </a:lnTo>
                <a:lnTo>
                  <a:pt x="183" y="28"/>
                </a:lnTo>
                <a:lnTo>
                  <a:pt x="199" y="34"/>
                </a:lnTo>
                <a:lnTo>
                  <a:pt x="216" y="51"/>
                </a:lnTo>
                <a:lnTo>
                  <a:pt x="232" y="70"/>
                </a:lnTo>
                <a:lnTo>
                  <a:pt x="249" y="50"/>
                </a:lnTo>
                <a:lnTo>
                  <a:pt x="266" y="47"/>
                </a:lnTo>
                <a:lnTo>
                  <a:pt x="282" y="42"/>
                </a:lnTo>
                <a:lnTo>
                  <a:pt x="299" y="33"/>
                </a:lnTo>
                <a:lnTo>
                  <a:pt x="315" y="13"/>
                </a:lnTo>
                <a:lnTo>
                  <a:pt x="332" y="25"/>
                </a:lnTo>
                <a:lnTo>
                  <a:pt x="349" y="35"/>
                </a:lnTo>
                <a:lnTo>
                  <a:pt x="365" y="22"/>
                </a:lnTo>
                <a:lnTo>
                  <a:pt x="382" y="25"/>
                </a:lnTo>
              </a:path>
            </a:pathLst>
          </a:custGeom>
          <a:noFill/>
          <a:ln w="571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Tree>
    <p:extLst>
      <p:ext uri="{BB962C8B-B14F-4D97-AF65-F5344CB8AC3E}">
        <p14:creationId xmlns:p14="http://schemas.microsoft.com/office/powerpoint/2010/main" val="2729836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wipe(left)">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left)">
                                      <p:cBhvr>
                                        <p:cTn id="27" dur="20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wipe(left)">
                                      <p:cBhvr>
                                        <p:cTn id="32" dur="500"/>
                                        <p:tgtEl>
                                          <p:spTgt spid="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ipe(left)">
                                      <p:cBhvr>
                                        <p:cTn id="37" dur="20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dissolv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dissolve">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dissolve">
                                      <p:cBhvr>
                                        <p:cTn id="5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3" grpId="0"/>
      <p:bldP spid="75" grpId="0"/>
      <p:bldP spid="76" grpId="0"/>
      <p:bldP spid="77" grpId="0"/>
      <p:bldP spid="74" grpId="0" animBg="1"/>
      <p:bldP spid="72"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CCBF730-3A50-4BB8-B36E-EFF6E02EEF79}"/>
              </a:ext>
            </a:extLst>
          </p:cNvPr>
          <p:cNvSpPr>
            <a:spLocks noGrp="1" noChangeArrowheads="1"/>
          </p:cNvSpPr>
          <p:nvPr>
            <p:ph type="title"/>
          </p:nvPr>
        </p:nvSpPr>
        <p:spPr>
          <a:xfrm>
            <a:off x="3210" y="16138"/>
            <a:ext cx="8229600" cy="641088"/>
          </a:xfrm>
        </p:spPr>
        <p:txBody>
          <a:bodyPr/>
          <a:lstStyle/>
          <a:p>
            <a:pPr algn="l"/>
            <a:r>
              <a:rPr lang="en-GB" altLang="da-DK" sz="2300" dirty="0">
                <a:latin typeface="Verdana" panose="020B0604030504040204" pitchFamily="34" charset="0"/>
              </a:rPr>
              <a:t>System Price: Hedging Prices and spot prices</a:t>
            </a:r>
          </a:p>
        </p:txBody>
      </p:sp>
      <p:grpSp>
        <p:nvGrpSpPr>
          <p:cNvPr id="4" name="Gruppe 3">
            <a:extLst>
              <a:ext uri="{FF2B5EF4-FFF2-40B4-BE49-F238E27FC236}">
                <a16:creationId xmlns:a16="http://schemas.microsoft.com/office/drawing/2014/main" id="{A7832201-C008-40CC-957E-9AEB9FF8D382}"/>
              </a:ext>
            </a:extLst>
          </p:cNvPr>
          <p:cNvGrpSpPr/>
          <p:nvPr/>
        </p:nvGrpSpPr>
        <p:grpSpPr>
          <a:xfrm>
            <a:off x="58056" y="525458"/>
            <a:ext cx="1808508" cy="5733924"/>
            <a:chOff x="58056" y="525458"/>
            <a:chExt cx="1808508" cy="5733924"/>
          </a:xfrm>
        </p:grpSpPr>
        <p:sp>
          <p:nvSpPr>
            <p:cNvPr id="12364" name="Rectangle 76">
              <a:extLst>
                <a:ext uri="{FF2B5EF4-FFF2-40B4-BE49-F238E27FC236}">
                  <a16:creationId xmlns:a16="http://schemas.microsoft.com/office/drawing/2014/main" id="{5E6C08ED-850C-40CA-8B35-36A955369816}"/>
                </a:ext>
              </a:extLst>
            </p:cNvPr>
            <p:cNvSpPr>
              <a:spLocks noChangeArrowheads="1"/>
            </p:cNvSpPr>
            <p:nvPr/>
          </p:nvSpPr>
          <p:spPr bwMode="auto">
            <a:xfrm>
              <a:off x="69449" y="5920828"/>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10</a:t>
              </a:r>
              <a:endParaRPr lang="en-GB" altLang="da-DK" dirty="0"/>
            </a:p>
          </p:txBody>
        </p:sp>
        <p:sp>
          <p:nvSpPr>
            <p:cNvPr id="12365" name="Rectangle 77">
              <a:extLst>
                <a:ext uri="{FF2B5EF4-FFF2-40B4-BE49-F238E27FC236}">
                  <a16:creationId xmlns:a16="http://schemas.microsoft.com/office/drawing/2014/main" id="{A9104294-7185-40D8-99EF-4240A5073F8E}"/>
                </a:ext>
              </a:extLst>
            </p:cNvPr>
            <p:cNvSpPr>
              <a:spLocks noChangeArrowheads="1"/>
            </p:cNvSpPr>
            <p:nvPr/>
          </p:nvSpPr>
          <p:spPr bwMode="auto">
            <a:xfrm>
              <a:off x="69449" y="5080605"/>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20</a:t>
              </a:r>
              <a:endParaRPr lang="en-GB" altLang="da-DK" dirty="0"/>
            </a:p>
          </p:txBody>
        </p:sp>
        <p:sp>
          <p:nvSpPr>
            <p:cNvPr id="12366" name="Rectangle 78">
              <a:extLst>
                <a:ext uri="{FF2B5EF4-FFF2-40B4-BE49-F238E27FC236}">
                  <a16:creationId xmlns:a16="http://schemas.microsoft.com/office/drawing/2014/main" id="{7B53856E-C2E8-4EF8-B65F-4FD360AB14B8}"/>
                </a:ext>
              </a:extLst>
            </p:cNvPr>
            <p:cNvSpPr>
              <a:spLocks noChangeArrowheads="1"/>
            </p:cNvSpPr>
            <p:nvPr/>
          </p:nvSpPr>
          <p:spPr bwMode="auto">
            <a:xfrm>
              <a:off x="69449" y="4238519"/>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30</a:t>
              </a:r>
              <a:endParaRPr lang="en-GB" altLang="da-DK" dirty="0"/>
            </a:p>
          </p:txBody>
        </p:sp>
        <p:sp>
          <p:nvSpPr>
            <p:cNvPr id="12367" name="Rectangle 79">
              <a:extLst>
                <a:ext uri="{FF2B5EF4-FFF2-40B4-BE49-F238E27FC236}">
                  <a16:creationId xmlns:a16="http://schemas.microsoft.com/office/drawing/2014/main" id="{FC449FE4-98C4-49AC-85B9-9661A6FCD625}"/>
                </a:ext>
              </a:extLst>
            </p:cNvPr>
            <p:cNvSpPr>
              <a:spLocks noChangeArrowheads="1"/>
            </p:cNvSpPr>
            <p:nvPr/>
          </p:nvSpPr>
          <p:spPr bwMode="auto">
            <a:xfrm>
              <a:off x="69449" y="3398296"/>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40</a:t>
              </a:r>
              <a:endParaRPr lang="en-GB" altLang="da-DK" dirty="0"/>
            </a:p>
          </p:txBody>
        </p:sp>
        <p:sp>
          <p:nvSpPr>
            <p:cNvPr id="12368" name="Rectangle 80">
              <a:extLst>
                <a:ext uri="{FF2B5EF4-FFF2-40B4-BE49-F238E27FC236}">
                  <a16:creationId xmlns:a16="http://schemas.microsoft.com/office/drawing/2014/main" id="{F01D5AA1-7A39-4B2E-BA80-81F0A29F985F}"/>
                </a:ext>
              </a:extLst>
            </p:cNvPr>
            <p:cNvSpPr>
              <a:spLocks noChangeArrowheads="1"/>
            </p:cNvSpPr>
            <p:nvPr/>
          </p:nvSpPr>
          <p:spPr bwMode="auto">
            <a:xfrm>
              <a:off x="69449" y="2558073"/>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50</a:t>
              </a:r>
              <a:endParaRPr lang="en-GB" altLang="da-DK" dirty="0"/>
            </a:p>
          </p:txBody>
        </p:sp>
        <p:sp>
          <p:nvSpPr>
            <p:cNvPr id="12369" name="Rectangle 81">
              <a:extLst>
                <a:ext uri="{FF2B5EF4-FFF2-40B4-BE49-F238E27FC236}">
                  <a16:creationId xmlns:a16="http://schemas.microsoft.com/office/drawing/2014/main" id="{40B63048-61F7-4456-838A-564AB12CDE48}"/>
                </a:ext>
              </a:extLst>
            </p:cNvPr>
            <p:cNvSpPr>
              <a:spLocks noChangeArrowheads="1"/>
            </p:cNvSpPr>
            <p:nvPr/>
          </p:nvSpPr>
          <p:spPr bwMode="auto">
            <a:xfrm>
              <a:off x="69449" y="1717850"/>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60</a:t>
              </a:r>
              <a:endParaRPr lang="en-GB" altLang="da-DK" dirty="0"/>
            </a:p>
          </p:txBody>
        </p:sp>
        <p:sp>
          <p:nvSpPr>
            <p:cNvPr id="12370" name="Rectangle 82">
              <a:extLst>
                <a:ext uri="{FF2B5EF4-FFF2-40B4-BE49-F238E27FC236}">
                  <a16:creationId xmlns:a16="http://schemas.microsoft.com/office/drawing/2014/main" id="{6935D82E-561B-41AF-9B1D-A2E7E1F95BF2}"/>
                </a:ext>
              </a:extLst>
            </p:cNvPr>
            <p:cNvSpPr>
              <a:spLocks noChangeArrowheads="1"/>
            </p:cNvSpPr>
            <p:nvPr/>
          </p:nvSpPr>
          <p:spPr bwMode="auto">
            <a:xfrm>
              <a:off x="69449" y="877627"/>
              <a:ext cx="4007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GB" altLang="da-DK" dirty="0">
                  <a:solidFill>
                    <a:srgbClr val="000000"/>
                  </a:solidFill>
                </a:rPr>
                <a:t>70</a:t>
              </a:r>
              <a:endParaRPr lang="en-GB" altLang="da-DK" dirty="0"/>
            </a:p>
          </p:txBody>
        </p:sp>
        <p:sp>
          <p:nvSpPr>
            <p:cNvPr id="95" name="Tekstboks 66">
              <a:extLst>
                <a:ext uri="{FF2B5EF4-FFF2-40B4-BE49-F238E27FC236}">
                  <a16:creationId xmlns:a16="http://schemas.microsoft.com/office/drawing/2014/main" id="{497E91EC-46FF-4809-BE4F-03952B5A8AD8}"/>
                </a:ext>
              </a:extLst>
            </p:cNvPr>
            <p:cNvSpPr txBox="1"/>
            <p:nvPr/>
          </p:nvSpPr>
          <p:spPr>
            <a:xfrm>
              <a:off x="58056" y="525458"/>
              <a:ext cx="1808508" cy="430887"/>
            </a:xfrm>
            <a:prstGeom prst="rect">
              <a:avLst/>
            </a:prstGeom>
            <a:noFill/>
          </p:spPr>
          <p:txBody>
            <a:bodyPr wrap="none" rtlCol="0">
              <a:spAutoFit/>
            </a:bodyPr>
            <a:lstStyle/>
            <a:p>
              <a:r>
                <a:rPr lang="en-GB" dirty="0">
                  <a:solidFill>
                    <a:schemeClr val="tx1"/>
                  </a:solidFill>
                </a:rPr>
                <a:t>EUR/MWh</a:t>
              </a:r>
            </a:p>
          </p:txBody>
        </p:sp>
      </p:grpSp>
      <p:sp>
        <p:nvSpPr>
          <p:cNvPr id="104" name="Tekstboks 59">
            <a:extLst>
              <a:ext uri="{FF2B5EF4-FFF2-40B4-BE49-F238E27FC236}">
                <a16:creationId xmlns:a16="http://schemas.microsoft.com/office/drawing/2014/main" id="{D8B50C9D-A231-4545-AF2D-42C1766B2792}"/>
              </a:ext>
            </a:extLst>
          </p:cNvPr>
          <p:cNvSpPr txBox="1"/>
          <p:nvPr/>
        </p:nvSpPr>
        <p:spPr>
          <a:xfrm>
            <a:off x="2946386" y="508006"/>
            <a:ext cx="6917278" cy="430887"/>
          </a:xfrm>
          <a:prstGeom prst="rect">
            <a:avLst/>
          </a:prstGeom>
          <a:noFill/>
        </p:spPr>
        <p:txBody>
          <a:bodyPr wrap="none" rtlCol="0">
            <a:spAutoFit/>
          </a:bodyPr>
          <a:lstStyle/>
          <a:p>
            <a:r>
              <a:rPr lang="en-GB" dirty="0">
                <a:solidFill>
                  <a:schemeClr val="tx1"/>
                </a:solidFill>
              </a:rPr>
              <a:t>The 48 quarters from Q1-2006 to Q4-2017</a:t>
            </a:r>
          </a:p>
        </p:txBody>
      </p:sp>
      <p:sp>
        <p:nvSpPr>
          <p:cNvPr id="109" name="Tekstboks 72">
            <a:extLst>
              <a:ext uri="{FF2B5EF4-FFF2-40B4-BE49-F238E27FC236}">
                <a16:creationId xmlns:a16="http://schemas.microsoft.com/office/drawing/2014/main" id="{A08B4591-722C-49F7-ABEB-7319C5273C87}"/>
              </a:ext>
            </a:extLst>
          </p:cNvPr>
          <p:cNvSpPr txBox="1"/>
          <p:nvPr/>
        </p:nvSpPr>
        <p:spPr>
          <a:xfrm>
            <a:off x="4470593" y="1029198"/>
            <a:ext cx="5429692" cy="369332"/>
          </a:xfrm>
          <a:prstGeom prst="rect">
            <a:avLst/>
          </a:prstGeom>
          <a:noFill/>
        </p:spPr>
        <p:txBody>
          <a:bodyPr wrap="none" rtlCol="0">
            <a:spAutoFit/>
          </a:bodyPr>
          <a:lstStyle/>
          <a:p>
            <a:r>
              <a:rPr lang="en-GB" sz="1800" dirty="0">
                <a:solidFill>
                  <a:schemeClr val="tx1"/>
                </a:solidFill>
              </a:rPr>
              <a:t>Correlation(Hedging Price,spot)  =  0.71</a:t>
            </a:r>
          </a:p>
        </p:txBody>
      </p:sp>
      <p:sp>
        <p:nvSpPr>
          <p:cNvPr id="110" name="Tekstboks 73">
            <a:extLst>
              <a:ext uri="{FF2B5EF4-FFF2-40B4-BE49-F238E27FC236}">
                <a16:creationId xmlns:a16="http://schemas.microsoft.com/office/drawing/2014/main" id="{59556C18-4AE5-49F8-B097-D3E81FAF388A}"/>
              </a:ext>
            </a:extLst>
          </p:cNvPr>
          <p:cNvSpPr txBox="1"/>
          <p:nvPr/>
        </p:nvSpPr>
        <p:spPr>
          <a:xfrm>
            <a:off x="605610" y="5592777"/>
            <a:ext cx="7479933" cy="384721"/>
          </a:xfrm>
          <a:prstGeom prst="rect">
            <a:avLst/>
          </a:prstGeom>
          <a:noFill/>
        </p:spPr>
        <p:txBody>
          <a:bodyPr wrap="none" rtlCol="0">
            <a:spAutoFit/>
          </a:bodyPr>
          <a:lstStyle/>
          <a:p>
            <a:r>
              <a:rPr lang="en-GB" sz="1900" dirty="0">
                <a:solidFill>
                  <a:schemeClr val="tx1"/>
                </a:solidFill>
              </a:rPr>
              <a:t>Average of (Hedging Price – spot)   =   2.1 EUR/MWh</a:t>
            </a:r>
          </a:p>
        </p:txBody>
      </p:sp>
      <p:sp>
        <p:nvSpPr>
          <p:cNvPr id="6" name="Pladsholder til slidenummer 5">
            <a:extLst>
              <a:ext uri="{FF2B5EF4-FFF2-40B4-BE49-F238E27FC236}">
                <a16:creationId xmlns:a16="http://schemas.microsoft.com/office/drawing/2014/main" id="{177D7973-62A5-4915-9EA1-51651FD89F13}"/>
              </a:ext>
            </a:extLst>
          </p:cNvPr>
          <p:cNvSpPr>
            <a:spLocks noGrp="1"/>
          </p:cNvSpPr>
          <p:nvPr>
            <p:ph type="sldNum" sz="quarter" idx="12"/>
          </p:nvPr>
        </p:nvSpPr>
        <p:spPr/>
        <p:txBody>
          <a:bodyPr/>
          <a:lstStyle/>
          <a:p>
            <a:pPr>
              <a:defRPr/>
            </a:pPr>
            <a:fld id="{6F22F84E-A190-402D-AE1D-93CA43AF0CC6}" type="slidenum">
              <a:rPr lang="en-GB" smtClean="0"/>
              <a:pPr>
                <a:defRPr/>
              </a:pPr>
              <a:t>9</a:t>
            </a:fld>
            <a:endParaRPr lang="en-GB" dirty="0"/>
          </a:p>
        </p:txBody>
      </p:sp>
      <p:sp>
        <p:nvSpPr>
          <p:cNvPr id="7" name="Pladsholder til dato 6">
            <a:extLst>
              <a:ext uri="{FF2B5EF4-FFF2-40B4-BE49-F238E27FC236}">
                <a16:creationId xmlns:a16="http://schemas.microsoft.com/office/drawing/2014/main" id="{D07B6B65-680B-4D06-A5A5-FFA8E4858BC3}"/>
              </a:ext>
            </a:extLst>
          </p:cNvPr>
          <p:cNvSpPr>
            <a:spLocks noGrp="1"/>
          </p:cNvSpPr>
          <p:nvPr>
            <p:ph type="dt" sz="half" idx="10"/>
          </p:nvPr>
        </p:nvSpPr>
        <p:spPr/>
        <p:txBody>
          <a:bodyPr/>
          <a:lstStyle/>
          <a:p>
            <a:pPr>
              <a:defRPr/>
            </a:pPr>
            <a:r>
              <a:rPr lang="en-US" noProof="0"/>
              <a:t>17 Feb. 2024</a:t>
            </a:r>
            <a:endParaRPr lang="en-GB" noProof="0" dirty="0"/>
          </a:p>
        </p:txBody>
      </p:sp>
      <p:sp>
        <p:nvSpPr>
          <p:cNvPr id="103" name="Rektangel 102">
            <a:extLst>
              <a:ext uri="{FF2B5EF4-FFF2-40B4-BE49-F238E27FC236}">
                <a16:creationId xmlns:a16="http://schemas.microsoft.com/office/drawing/2014/main" id="{B734A322-A592-4C4B-A046-9889F3FCCCA5}"/>
              </a:ext>
            </a:extLst>
          </p:cNvPr>
          <p:cNvSpPr/>
          <p:nvPr/>
        </p:nvSpPr>
        <p:spPr bwMode="auto">
          <a:xfrm>
            <a:off x="102054" y="6484938"/>
            <a:ext cx="1257300" cy="34993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dirty="0">
              <a:ln>
                <a:noFill/>
              </a:ln>
              <a:solidFill>
                <a:srgbClr val="0000FF"/>
              </a:solidFill>
              <a:effectLst/>
              <a:latin typeface="Verdana" pitchFamily="34" charset="0"/>
            </a:endParaRPr>
          </a:p>
        </p:txBody>
      </p:sp>
      <p:sp>
        <p:nvSpPr>
          <p:cNvPr id="92" name="Tekstfelt 91">
            <a:extLst>
              <a:ext uri="{FF2B5EF4-FFF2-40B4-BE49-F238E27FC236}">
                <a16:creationId xmlns:a16="http://schemas.microsoft.com/office/drawing/2014/main" id="{1CC5600A-8844-49B8-A66B-5D9D4015EBF2}"/>
              </a:ext>
            </a:extLst>
          </p:cNvPr>
          <p:cNvSpPr txBox="1"/>
          <p:nvPr/>
        </p:nvSpPr>
        <p:spPr>
          <a:xfrm>
            <a:off x="629493" y="6638449"/>
            <a:ext cx="2183610" cy="215444"/>
          </a:xfrm>
          <a:prstGeom prst="rect">
            <a:avLst/>
          </a:prstGeom>
          <a:noFill/>
        </p:spPr>
        <p:txBody>
          <a:bodyPr wrap="none" rtlCol="0">
            <a:spAutoFit/>
          </a:bodyPr>
          <a:lstStyle/>
          <a:p>
            <a:pPr algn="ctr"/>
            <a:r>
              <a:rPr lang="en-GB" sz="800" i="1" dirty="0">
                <a:solidFill>
                  <a:schemeClr val="tx1"/>
                </a:solidFill>
              </a:rPr>
              <a:t>Sources: Syspower and Nord Pool</a:t>
            </a:r>
          </a:p>
        </p:txBody>
      </p:sp>
      <p:grpSp>
        <p:nvGrpSpPr>
          <p:cNvPr id="5" name="Gruppe 4">
            <a:extLst>
              <a:ext uri="{FF2B5EF4-FFF2-40B4-BE49-F238E27FC236}">
                <a16:creationId xmlns:a16="http://schemas.microsoft.com/office/drawing/2014/main" id="{2E433C14-BFE8-4BED-BC4F-E6DC2DCB5963}"/>
              </a:ext>
            </a:extLst>
          </p:cNvPr>
          <p:cNvGrpSpPr/>
          <p:nvPr/>
        </p:nvGrpSpPr>
        <p:grpSpPr>
          <a:xfrm>
            <a:off x="527903" y="1045798"/>
            <a:ext cx="9320223" cy="5646397"/>
            <a:chOff x="527903" y="1045798"/>
            <a:chExt cx="9320223" cy="5646397"/>
          </a:xfrm>
        </p:grpSpPr>
        <p:sp>
          <p:nvSpPr>
            <p:cNvPr id="12297" name="Line 9">
              <a:extLst>
                <a:ext uri="{FF2B5EF4-FFF2-40B4-BE49-F238E27FC236}">
                  <a16:creationId xmlns:a16="http://schemas.microsoft.com/office/drawing/2014/main" id="{F08817BB-C7CF-447F-8D7D-F16C13922B62}"/>
                </a:ext>
              </a:extLst>
            </p:cNvPr>
            <p:cNvSpPr>
              <a:spLocks noChangeShapeType="1"/>
            </p:cNvSpPr>
            <p:nvPr/>
          </p:nvSpPr>
          <p:spPr bwMode="auto">
            <a:xfrm>
              <a:off x="635702" y="5246914"/>
              <a:ext cx="921242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298" name="Line 10">
              <a:extLst>
                <a:ext uri="{FF2B5EF4-FFF2-40B4-BE49-F238E27FC236}">
                  <a16:creationId xmlns:a16="http://schemas.microsoft.com/office/drawing/2014/main" id="{A526CDC0-FC0E-49E8-BF99-7CA29C2F7E5E}"/>
                </a:ext>
              </a:extLst>
            </p:cNvPr>
            <p:cNvSpPr>
              <a:spLocks noChangeShapeType="1"/>
            </p:cNvSpPr>
            <p:nvPr/>
          </p:nvSpPr>
          <p:spPr bwMode="auto">
            <a:xfrm>
              <a:off x="635702" y="4406690"/>
              <a:ext cx="921242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299" name="Line 11">
              <a:extLst>
                <a:ext uri="{FF2B5EF4-FFF2-40B4-BE49-F238E27FC236}">
                  <a16:creationId xmlns:a16="http://schemas.microsoft.com/office/drawing/2014/main" id="{006E97CA-F5CE-45B8-8A45-C5B996D563EE}"/>
                </a:ext>
              </a:extLst>
            </p:cNvPr>
            <p:cNvSpPr>
              <a:spLocks noChangeShapeType="1"/>
            </p:cNvSpPr>
            <p:nvPr/>
          </p:nvSpPr>
          <p:spPr bwMode="auto">
            <a:xfrm>
              <a:off x="635702" y="3566468"/>
              <a:ext cx="921242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0" name="Line 12">
              <a:extLst>
                <a:ext uri="{FF2B5EF4-FFF2-40B4-BE49-F238E27FC236}">
                  <a16:creationId xmlns:a16="http://schemas.microsoft.com/office/drawing/2014/main" id="{3DD29269-4368-402B-B2E0-9E7DAF1DAED1}"/>
                </a:ext>
              </a:extLst>
            </p:cNvPr>
            <p:cNvSpPr>
              <a:spLocks noChangeShapeType="1"/>
            </p:cNvSpPr>
            <p:nvPr/>
          </p:nvSpPr>
          <p:spPr bwMode="auto">
            <a:xfrm>
              <a:off x="635702" y="2726244"/>
              <a:ext cx="921242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1" name="Line 13">
              <a:extLst>
                <a:ext uri="{FF2B5EF4-FFF2-40B4-BE49-F238E27FC236}">
                  <a16:creationId xmlns:a16="http://schemas.microsoft.com/office/drawing/2014/main" id="{9FE42427-CD97-426B-AC03-CBCE2EFFC8B4}"/>
                </a:ext>
              </a:extLst>
            </p:cNvPr>
            <p:cNvSpPr>
              <a:spLocks noChangeShapeType="1"/>
            </p:cNvSpPr>
            <p:nvPr/>
          </p:nvSpPr>
          <p:spPr bwMode="auto">
            <a:xfrm>
              <a:off x="635702" y="1886021"/>
              <a:ext cx="921242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2" name="Line 14">
              <a:extLst>
                <a:ext uri="{FF2B5EF4-FFF2-40B4-BE49-F238E27FC236}">
                  <a16:creationId xmlns:a16="http://schemas.microsoft.com/office/drawing/2014/main" id="{2F2BF024-A470-49E0-8ED4-E67E1BC8B05C}"/>
                </a:ext>
              </a:extLst>
            </p:cNvPr>
            <p:cNvSpPr>
              <a:spLocks noChangeShapeType="1"/>
            </p:cNvSpPr>
            <p:nvPr/>
          </p:nvSpPr>
          <p:spPr bwMode="auto">
            <a:xfrm>
              <a:off x="635702" y="1045798"/>
              <a:ext cx="921242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3" name="Rectangle 15">
              <a:extLst>
                <a:ext uri="{FF2B5EF4-FFF2-40B4-BE49-F238E27FC236}">
                  <a16:creationId xmlns:a16="http://schemas.microsoft.com/office/drawing/2014/main" id="{FD775F01-2E30-4AD3-9B03-BE99BAD51975}"/>
                </a:ext>
              </a:extLst>
            </p:cNvPr>
            <p:cNvSpPr>
              <a:spLocks noChangeArrowheads="1"/>
            </p:cNvSpPr>
            <p:nvPr/>
          </p:nvSpPr>
          <p:spPr bwMode="auto">
            <a:xfrm>
              <a:off x="635702" y="1045799"/>
              <a:ext cx="9212424" cy="5041339"/>
            </a:xfrm>
            <a:prstGeom prst="rect">
              <a:avLst/>
            </a:prstGeom>
            <a:noFill/>
            <a:ln w="2063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2304" name="Line 16">
              <a:extLst>
                <a:ext uri="{FF2B5EF4-FFF2-40B4-BE49-F238E27FC236}">
                  <a16:creationId xmlns:a16="http://schemas.microsoft.com/office/drawing/2014/main" id="{3D8E57D1-34C6-4945-8E13-3609F4194057}"/>
                </a:ext>
              </a:extLst>
            </p:cNvPr>
            <p:cNvSpPr>
              <a:spLocks noChangeShapeType="1"/>
            </p:cNvSpPr>
            <p:nvPr/>
          </p:nvSpPr>
          <p:spPr bwMode="auto">
            <a:xfrm>
              <a:off x="635702" y="1045799"/>
              <a:ext cx="0" cy="50413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5" name="Line 17">
              <a:extLst>
                <a:ext uri="{FF2B5EF4-FFF2-40B4-BE49-F238E27FC236}">
                  <a16:creationId xmlns:a16="http://schemas.microsoft.com/office/drawing/2014/main" id="{CFCC8D41-08DD-46B4-90D8-017966E2C937}"/>
                </a:ext>
              </a:extLst>
            </p:cNvPr>
            <p:cNvSpPr>
              <a:spLocks noChangeShapeType="1"/>
            </p:cNvSpPr>
            <p:nvPr/>
          </p:nvSpPr>
          <p:spPr bwMode="auto">
            <a:xfrm>
              <a:off x="542648" y="6087136"/>
              <a:ext cx="930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6" name="Line 18">
              <a:extLst>
                <a:ext uri="{FF2B5EF4-FFF2-40B4-BE49-F238E27FC236}">
                  <a16:creationId xmlns:a16="http://schemas.microsoft.com/office/drawing/2014/main" id="{C8B8CDA7-59BB-4332-9455-0D1A3FD3046F}"/>
                </a:ext>
              </a:extLst>
            </p:cNvPr>
            <p:cNvSpPr>
              <a:spLocks noChangeShapeType="1"/>
            </p:cNvSpPr>
            <p:nvPr/>
          </p:nvSpPr>
          <p:spPr bwMode="auto">
            <a:xfrm>
              <a:off x="542648" y="5246914"/>
              <a:ext cx="930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7" name="Line 19">
              <a:extLst>
                <a:ext uri="{FF2B5EF4-FFF2-40B4-BE49-F238E27FC236}">
                  <a16:creationId xmlns:a16="http://schemas.microsoft.com/office/drawing/2014/main" id="{99618D67-279B-486F-BB34-3981E0F7B926}"/>
                </a:ext>
              </a:extLst>
            </p:cNvPr>
            <p:cNvSpPr>
              <a:spLocks noChangeShapeType="1"/>
            </p:cNvSpPr>
            <p:nvPr/>
          </p:nvSpPr>
          <p:spPr bwMode="auto">
            <a:xfrm>
              <a:off x="542648" y="4406690"/>
              <a:ext cx="930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8" name="Line 20">
              <a:extLst>
                <a:ext uri="{FF2B5EF4-FFF2-40B4-BE49-F238E27FC236}">
                  <a16:creationId xmlns:a16="http://schemas.microsoft.com/office/drawing/2014/main" id="{977EC6AD-9355-4593-A00B-005E302381D2}"/>
                </a:ext>
              </a:extLst>
            </p:cNvPr>
            <p:cNvSpPr>
              <a:spLocks noChangeShapeType="1"/>
            </p:cNvSpPr>
            <p:nvPr/>
          </p:nvSpPr>
          <p:spPr bwMode="auto">
            <a:xfrm>
              <a:off x="542648" y="3566468"/>
              <a:ext cx="930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09" name="Line 21">
              <a:extLst>
                <a:ext uri="{FF2B5EF4-FFF2-40B4-BE49-F238E27FC236}">
                  <a16:creationId xmlns:a16="http://schemas.microsoft.com/office/drawing/2014/main" id="{6069F662-E8D1-4168-BA14-7BCD16854C45}"/>
                </a:ext>
              </a:extLst>
            </p:cNvPr>
            <p:cNvSpPr>
              <a:spLocks noChangeShapeType="1"/>
            </p:cNvSpPr>
            <p:nvPr/>
          </p:nvSpPr>
          <p:spPr bwMode="auto">
            <a:xfrm>
              <a:off x="542648" y="2726244"/>
              <a:ext cx="930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0" name="Line 22">
              <a:extLst>
                <a:ext uri="{FF2B5EF4-FFF2-40B4-BE49-F238E27FC236}">
                  <a16:creationId xmlns:a16="http://schemas.microsoft.com/office/drawing/2014/main" id="{98BB2725-77DB-4339-AB8B-7BE54D334AB2}"/>
                </a:ext>
              </a:extLst>
            </p:cNvPr>
            <p:cNvSpPr>
              <a:spLocks noChangeShapeType="1"/>
            </p:cNvSpPr>
            <p:nvPr/>
          </p:nvSpPr>
          <p:spPr bwMode="auto">
            <a:xfrm>
              <a:off x="542648" y="1886021"/>
              <a:ext cx="930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1" name="Line 23">
              <a:extLst>
                <a:ext uri="{FF2B5EF4-FFF2-40B4-BE49-F238E27FC236}">
                  <a16:creationId xmlns:a16="http://schemas.microsoft.com/office/drawing/2014/main" id="{FF06EA91-6CF8-476B-9AC8-3BBCC75BCDBF}"/>
                </a:ext>
              </a:extLst>
            </p:cNvPr>
            <p:cNvSpPr>
              <a:spLocks noChangeShapeType="1"/>
            </p:cNvSpPr>
            <p:nvPr/>
          </p:nvSpPr>
          <p:spPr bwMode="auto">
            <a:xfrm>
              <a:off x="542648" y="1045798"/>
              <a:ext cx="930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2" name="Line 24">
              <a:extLst>
                <a:ext uri="{FF2B5EF4-FFF2-40B4-BE49-F238E27FC236}">
                  <a16:creationId xmlns:a16="http://schemas.microsoft.com/office/drawing/2014/main" id="{30FA6F4E-DEEF-4487-91BE-12F5D3F9F694}"/>
                </a:ext>
              </a:extLst>
            </p:cNvPr>
            <p:cNvSpPr>
              <a:spLocks noChangeShapeType="1"/>
            </p:cNvSpPr>
            <p:nvPr/>
          </p:nvSpPr>
          <p:spPr bwMode="auto">
            <a:xfrm>
              <a:off x="635702" y="6087136"/>
              <a:ext cx="921242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3" name="Line 25">
              <a:extLst>
                <a:ext uri="{FF2B5EF4-FFF2-40B4-BE49-F238E27FC236}">
                  <a16:creationId xmlns:a16="http://schemas.microsoft.com/office/drawing/2014/main" id="{7B98D3C7-A481-4937-AD15-EA4639BF87B1}"/>
                </a:ext>
              </a:extLst>
            </p:cNvPr>
            <p:cNvSpPr>
              <a:spLocks noChangeShapeType="1"/>
            </p:cNvSpPr>
            <p:nvPr/>
          </p:nvSpPr>
          <p:spPr bwMode="auto">
            <a:xfrm flipV="1">
              <a:off x="635702"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4" name="Line 26">
              <a:extLst>
                <a:ext uri="{FF2B5EF4-FFF2-40B4-BE49-F238E27FC236}">
                  <a16:creationId xmlns:a16="http://schemas.microsoft.com/office/drawing/2014/main" id="{BC9DBBEA-3059-446B-B1FA-98535530A0FA}"/>
                </a:ext>
              </a:extLst>
            </p:cNvPr>
            <p:cNvSpPr>
              <a:spLocks noChangeShapeType="1"/>
            </p:cNvSpPr>
            <p:nvPr/>
          </p:nvSpPr>
          <p:spPr bwMode="auto">
            <a:xfrm flipV="1">
              <a:off x="821812"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5" name="Line 27">
              <a:extLst>
                <a:ext uri="{FF2B5EF4-FFF2-40B4-BE49-F238E27FC236}">
                  <a16:creationId xmlns:a16="http://schemas.microsoft.com/office/drawing/2014/main" id="{9573C922-8368-4B72-91F9-C0584517933A}"/>
                </a:ext>
              </a:extLst>
            </p:cNvPr>
            <p:cNvSpPr>
              <a:spLocks noChangeShapeType="1"/>
            </p:cNvSpPr>
            <p:nvPr/>
          </p:nvSpPr>
          <p:spPr bwMode="auto">
            <a:xfrm flipV="1">
              <a:off x="1029817"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6" name="Line 28">
              <a:extLst>
                <a:ext uri="{FF2B5EF4-FFF2-40B4-BE49-F238E27FC236}">
                  <a16:creationId xmlns:a16="http://schemas.microsoft.com/office/drawing/2014/main" id="{A65173C1-6B8B-410C-935A-486E02DF01DA}"/>
                </a:ext>
              </a:extLst>
            </p:cNvPr>
            <p:cNvSpPr>
              <a:spLocks noChangeShapeType="1"/>
            </p:cNvSpPr>
            <p:nvPr/>
          </p:nvSpPr>
          <p:spPr bwMode="auto">
            <a:xfrm flipV="1">
              <a:off x="1214102"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7" name="Line 29">
              <a:extLst>
                <a:ext uri="{FF2B5EF4-FFF2-40B4-BE49-F238E27FC236}">
                  <a16:creationId xmlns:a16="http://schemas.microsoft.com/office/drawing/2014/main" id="{47E42A49-1CE4-43AB-A86C-0E674CCDB2C2}"/>
                </a:ext>
              </a:extLst>
            </p:cNvPr>
            <p:cNvSpPr>
              <a:spLocks noChangeShapeType="1"/>
            </p:cNvSpPr>
            <p:nvPr/>
          </p:nvSpPr>
          <p:spPr bwMode="auto">
            <a:xfrm flipV="1">
              <a:off x="1400212"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8" name="Line 30">
              <a:extLst>
                <a:ext uri="{FF2B5EF4-FFF2-40B4-BE49-F238E27FC236}">
                  <a16:creationId xmlns:a16="http://schemas.microsoft.com/office/drawing/2014/main" id="{90A31551-9840-4295-9459-8B534C6DEBE6}"/>
                </a:ext>
              </a:extLst>
            </p:cNvPr>
            <p:cNvSpPr>
              <a:spLocks noChangeShapeType="1"/>
            </p:cNvSpPr>
            <p:nvPr/>
          </p:nvSpPr>
          <p:spPr bwMode="auto">
            <a:xfrm flipV="1">
              <a:off x="1584496"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19" name="Line 31">
              <a:extLst>
                <a:ext uri="{FF2B5EF4-FFF2-40B4-BE49-F238E27FC236}">
                  <a16:creationId xmlns:a16="http://schemas.microsoft.com/office/drawing/2014/main" id="{3AE0089B-C6D7-4C93-8ED4-DB9B0C728764}"/>
                </a:ext>
              </a:extLst>
            </p:cNvPr>
            <p:cNvSpPr>
              <a:spLocks noChangeShapeType="1"/>
            </p:cNvSpPr>
            <p:nvPr/>
          </p:nvSpPr>
          <p:spPr bwMode="auto">
            <a:xfrm flipV="1">
              <a:off x="1792501"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0" name="Line 32">
              <a:extLst>
                <a:ext uri="{FF2B5EF4-FFF2-40B4-BE49-F238E27FC236}">
                  <a16:creationId xmlns:a16="http://schemas.microsoft.com/office/drawing/2014/main" id="{2CF115C0-09CD-4B7B-935E-C865AA2D318C}"/>
                </a:ext>
              </a:extLst>
            </p:cNvPr>
            <p:cNvSpPr>
              <a:spLocks noChangeShapeType="1"/>
            </p:cNvSpPr>
            <p:nvPr/>
          </p:nvSpPr>
          <p:spPr bwMode="auto">
            <a:xfrm flipV="1">
              <a:off x="1978610"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1" name="Line 33">
              <a:extLst>
                <a:ext uri="{FF2B5EF4-FFF2-40B4-BE49-F238E27FC236}">
                  <a16:creationId xmlns:a16="http://schemas.microsoft.com/office/drawing/2014/main" id="{88E84552-0B7E-4D29-AC7C-0D5BE89B3760}"/>
                </a:ext>
              </a:extLst>
            </p:cNvPr>
            <p:cNvSpPr>
              <a:spLocks noChangeShapeType="1"/>
            </p:cNvSpPr>
            <p:nvPr/>
          </p:nvSpPr>
          <p:spPr bwMode="auto">
            <a:xfrm flipV="1">
              <a:off x="2162896"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2" name="Line 34">
              <a:extLst>
                <a:ext uri="{FF2B5EF4-FFF2-40B4-BE49-F238E27FC236}">
                  <a16:creationId xmlns:a16="http://schemas.microsoft.com/office/drawing/2014/main" id="{9B67A408-8961-4297-9602-F9DF4606D60F}"/>
                </a:ext>
              </a:extLst>
            </p:cNvPr>
            <p:cNvSpPr>
              <a:spLocks noChangeShapeType="1"/>
            </p:cNvSpPr>
            <p:nvPr/>
          </p:nvSpPr>
          <p:spPr bwMode="auto">
            <a:xfrm flipV="1">
              <a:off x="2372725"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3" name="Line 35">
              <a:extLst>
                <a:ext uri="{FF2B5EF4-FFF2-40B4-BE49-F238E27FC236}">
                  <a16:creationId xmlns:a16="http://schemas.microsoft.com/office/drawing/2014/main" id="{5AFBDA06-55F1-4EE9-9A63-4D0D291BFBFB}"/>
                </a:ext>
              </a:extLst>
            </p:cNvPr>
            <p:cNvSpPr>
              <a:spLocks noChangeShapeType="1"/>
            </p:cNvSpPr>
            <p:nvPr/>
          </p:nvSpPr>
          <p:spPr bwMode="auto">
            <a:xfrm flipV="1">
              <a:off x="2557010"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4" name="Line 36">
              <a:extLst>
                <a:ext uri="{FF2B5EF4-FFF2-40B4-BE49-F238E27FC236}">
                  <a16:creationId xmlns:a16="http://schemas.microsoft.com/office/drawing/2014/main" id="{9C8866EF-A0F2-4D92-9E87-426F45B4BF37}"/>
                </a:ext>
              </a:extLst>
            </p:cNvPr>
            <p:cNvSpPr>
              <a:spLocks noChangeShapeType="1"/>
            </p:cNvSpPr>
            <p:nvPr/>
          </p:nvSpPr>
          <p:spPr bwMode="auto">
            <a:xfrm flipV="1">
              <a:off x="2743120"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5" name="Line 37">
              <a:extLst>
                <a:ext uri="{FF2B5EF4-FFF2-40B4-BE49-F238E27FC236}">
                  <a16:creationId xmlns:a16="http://schemas.microsoft.com/office/drawing/2014/main" id="{BE21CA99-A183-485B-AC28-D49FFBA5C20A}"/>
                </a:ext>
              </a:extLst>
            </p:cNvPr>
            <p:cNvSpPr>
              <a:spLocks noChangeShapeType="1"/>
            </p:cNvSpPr>
            <p:nvPr/>
          </p:nvSpPr>
          <p:spPr bwMode="auto">
            <a:xfrm flipV="1">
              <a:off x="2951125"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6" name="Line 38">
              <a:extLst>
                <a:ext uri="{FF2B5EF4-FFF2-40B4-BE49-F238E27FC236}">
                  <a16:creationId xmlns:a16="http://schemas.microsoft.com/office/drawing/2014/main" id="{972D8647-E5F8-4659-B4E8-D8A0A1B0F173}"/>
                </a:ext>
              </a:extLst>
            </p:cNvPr>
            <p:cNvSpPr>
              <a:spLocks noChangeShapeType="1"/>
            </p:cNvSpPr>
            <p:nvPr/>
          </p:nvSpPr>
          <p:spPr bwMode="auto">
            <a:xfrm flipV="1">
              <a:off x="3135409"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7" name="Line 39">
              <a:extLst>
                <a:ext uri="{FF2B5EF4-FFF2-40B4-BE49-F238E27FC236}">
                  <a16:creationId xmlns:a16="http://schemas.microsoft.com/office/drawing/2014/main" id="{4D6CBFD1-2BD9-406B-8FD9-0FE1370DA71F}"/>
                </a:ext>
              </a:extLst>
            </p:cNvPr>
            <p:cNvSpPr>
              <a:spLocks noChangeShapeType="1"/>
            </p:cNvSpPr>
            <p:nvPr/>
          </p:nvSpPr>
          <p:spPr bwMode="auto">
            <a:xfrm flipV="1">
              <a:off x="3321519"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8" name="Line 40">
              <a:extLst>
                <a:ext uri="{FF2B5EF4-FFF2-40B4-BE49-F238E27FC236}">
                  <a16:creationId xmlns:a16="http://schemas.microsoft.com/office/drawing/2014/main" id="{1031180C-ABF4-4306-8A1A-CFE09806F7E8}"/>
                </a:ext>
              </a:extLst>
            </p:cNvPr>
            <p:cNvSpPr>
              <a:spLocks noChangeShapeType="1"/>
            </p:cNvSpPr>
            <p:nvPr/>
          </p:nvSpPr>
          <p:spPr bwMode="auto">
            <a:xfrm flipV="1">
              <a:off x="3505804"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29" name="Line 41">
              <a:extLst>
                <a:ext uri="{FF2B5EF4-FFF2-40B4-BE49-F238E27FC236}">
                  <a16:creationId xmlns:a16="http://schemas.microsoft.com/office/drawing/2014/main" id="{A4F86F44-5A75-42BD-A329-17578A683B63}"/>
                </a:ext>
              </a:extLst>
            </p:cNvPr>
            <p:cNvSpPr>
              <a:spLocks noChangeShapeType="1"/>
            </p:cNvSpPr>
            <p:nvPr/>
          </p:nvSpPr>
          <p:spPr bwMode="auto">
            <a:xfrm flipV="1">
              <a:off x="3713809"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0" name="Line 42">
              <a:extLst>
                <a:ext uri="{FF2B5EF4-FFF2-40B4-BE49-F238E27FC236}">
                  <a16:creationId xmlns:a16="http://schemas.microsoft.com/office/drawing/2014/main" id="{F0425E1B-5B7D-40F3-B02E-412038412ECF}"/>
                </a:ext>
              </a:extLst>
            </p:cNvPr>
            <p:cNvSpPr>
              <a:spLocks noChangeShapeType="1"/>
            </p:cNvSpPr>
            <p:nvPr/>
          </p:nvSpPr>
          <p:spPr bwMode="auto">
            <a:xfrm flipV="1">
              <a:off x="3899919"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1" name="Line 43">
              <a:extLst>
                <a:ext uri="{FF2B5EF4-FFF2-40B4-BE49-F238E27FC236}">
                  <a16:creationId xmlns:a16="http://schemas.microsoft.com/office/drawing/2014/main" id="{013B51E4-9D8D-4F5C-BD24-4562AC5903DA}"/>
                </a:ext>
              </a:extLst>
            </p:cNvPr>
            <p:cNvSpPr>
              <a:spLocks noChangeShapeType="1"/>
            </p:cNvSpPr>
            <p:nvPr/>
          </p:nvSpPr>
          <p:spPr bwMode="auto">
            <a:xfrm flipV="1">
              <a:off x="4084203"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2" name="Line 44">
              <a:extLst>
                <a:ext uri="{FF2B5EF4-FFF2-40B4-BE49-F238E27FC236}">
                  <a16:creationId xmlns:a16="http://schemas.microsoft.com/office/drawing/2014/main" id="{CFC63AC2-80DE-420F-AC51-872C46DAA57B}"/>
                </a:ext>
              </a:extLst>
            </p:cNvPr>
            <p:cNvSpPr>
              <a:spLocks noChangeShapeType="1"/>
            </p:cNvSpPr>
            <p:nvPr/>
          </p:nvSpPr>
          <p:spPr bwMode="auto">
            <a:xfrm flipV="1">
              <a:off x="4294033"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3" name="Line 45">
              <a:extLst>
                <a:ext uri="{FF2B5EF4-FFF2-40B4-BE49-F238E27FC236}">
                  <a16:creationId xmlns:a16="http://schemas.microsoft.com/office/drawing/2014/main" id="{C255AFC9-3E0A-4B64-9907-355646DBF007}"/>
                </a:ext>
              </a:extLst>
            </p:cNvPr>
            <p:cNvSpPr>
              <a:spLocks noChangeShapeType="1"/>
            </p:cNvSpPr>
            <p:nvPr/>
          </p:nvSpPr>
          <p:spPr bwMode="auto">
            <a:xfrm flipV="1">
              <a:off x="4478317"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4" name="Line 46">
              <a:extLst>
                <a:ext uri="{FF2B5EF4-FFF2-40B4-BE49-F238E27FC236}">
                  <a16:creationId xmlns:a16="http://schemas.microsoft.com/office/drawing/2014/main" id="{05357D39-6AF3-41BE-B178-FDE8F72DC669}"/>
                </a:ext>
              </a:extLst>
            </p:cNvPr>
            <p:cNvSpPr>
              <a:spLocks noChangeShapeType="1"/>
            </p:cNvSpPr>
            <p:nvPr/>
          </p:nvSpPr>
          <p:spPr bwMode="auto">
            <a:xfrm flipV="1">
              <a:off x="4664427"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5" name="Line 47">
              <a:extLst>
                <a:ext uri="{FF2B5EF4-FFF2-40B4-BE49-F238E27FC236}">
                  <a16:creationId xmlns:a16="http://schemas.microsoft.com/office/drawing/2014/main" id="{DC8063D9-54DB-490E-817F-DDDD4BAB05B5}"/>
                </a:ext>
              </a:extLst>
            </p:cNvPr>
            <p:cNvSpPr>
              <a:spLocks noChangeShapeType="1"/>
            </p:cNvSpPr>
            <p:nvPr/>
          </p:nvSpPr>
          <p:spPr bwMode="auto">
            <a:xfrm flipV="1">
              <a:off x="4848712"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6" name="Line 48">
              <a:extLst>
                <a:ext uri="{FF2B5EF4-FFF2-40B4-BE49-F238E27FC236}">
                  <a16:creationId xmlns:a16="http://schemas.microsoft.com/office/drawing/2014/main" id="{2323DFF7-F1E8-4D8F-95E5-A24E71349A17}"/>
                </a:ext>
              </a:extLst>
            </p:cNvPr>
            <p:cNvSpPr>
              <a:spLocks noChangeShapeType="1"/>
            </p:cNvSpPr>
            <p:nvPr/>
          </p:nvSpPr>
          <p:spPr bwMode="auto">
            <a:xfrm flipV="1">
              <a:off x="5056717"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7" name="Line 49">
              <a:extLst>
                <a:ext uri="{FF2B5EF4-FFF2-40B4-BE49-F238E27FC236}">
                  <a16:creationId xmlns:a16="http://schemas.microsoft.com/office/drawing/2014/main" id="{8F10ECE4-2E2C-493A-A608-E11F75DA5B1E}"/>
                </a:ext>
              </a:extLst>
            </p:cNvPr>
            <p:cNvSpPr>
              <a:spLocks noChangeShapeType="1"/>
            </p:cNvSpPr>
            <p:nvPr/>
          </p:nvSpPr>
          <p:spPr bwMode="auto">
            <a:xfrm flipV="1">
              <a:off x="5242827"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8" name="Line 50">
              <a:extLst>
                <a:ext uri="{FF2B5EF4-FFF2-40B4-BE49-F238E27FC236}">
                  <a16:creationId xmlns:a16="http://schemas.microsoft.com/office/drawing/2014/main" id="{B7673179-002D-4D34-BF3E-F1AAEBA39253}"/>
                </a:ext>
              </a:extLst>
            </p:cNvPr>
            <p:cNvSpPr>
              <a:spLocks noChangeShapeType="1"/>
            </p:cNvSpPr>
            <p:nvPr/>
          </p:nvSpPr>
          <p:spPr bwMode="auto">
            <a:xfrm flipV="1">
              <a:off x="5427111"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39" name="Line 51">
              <a:extLst>
                <a:ext uri="{FF2B5EF4-FFF2-40B4-BE49-F238E27FC236}">
                  <a16:creationId xmlns:a16="http://schemas.microsoft.com/office/drawing/2014/main" id="{7ECE9709-6CF6-4628-A6A8-F11001768C62}"/>
                </a:ext>
              </a:extLst>
            </p:cNvPr>
            <p:cNvSpPr>
              <a:spLocks noChangeShapeType="1"/>
            </p:cNvSpPr>
            <p:nvPr/>
          </p:nvSpPr>
          <p:spPr bwMode="auto">
            <a:xfrm flipV="1">
              <a:off x="5636941"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0" name="Line 52">
              <a:extLst>
                <a:ext uri="{FF2B5EF4-FFF2-40B4-BE49-F238E27FC236}">
                  <a16:creationId xmlns:a16="http://schemas.microsoft.com/office/drawing/2014/main" id="{84B1A92B-1B38-4FEE-9624-8F0F0B304641}"/>
                </a:ext>
              </a:extLst>
            </p:cNvPr>
            <p:cNvSpPr>
              <a:spLocks noChangeShapeType="1"/>
            </p:cNvSpPr>
            <p:nvPr/>
          </p:nvSpPr>
          <p:spPr bwMode="auto">
            <a:xfrm flipV="1">
              <a:off x="5821225"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1" name="Line 53">
              <a:extLst>
                <a:ext uri="{FF2B5EF4-FFF2-40B4-BE49-F238E27FC236}">
                  <a16:creationId xmlns:a16="http://schemas.microsoft.com/office/drawing/2014/main" id="{A65E4DEE-1D56-455F-89FF-FCE721483424}"/>
                </a:ext>
              </a:extLst>
            </p:cNvPr>
            <p:cNvSpPr>
              <a:spLocks noChangeShapeType="1"/>
            </p:cNvSpPr>
            <p:nvPr/>
          </p:nvSpPr>
          <p:spPr bwMode="auto">
            <a:xfrm flipV="1">
              <a:off x="6005511"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2" name="Line 54">
              <a:extLst>
                <a:ext uri="{FF2B5EF4-FFF2-40B4-BE49-F238E27FC236}">
                  <a16:creationId xmlns:a16="http://schemas.microsoft.com/office/drawing/2014/main" id="{0544D1BD-76D1-4016-BE11-7136343DB6FA}"/>
                </a:ext>
              </a:extLst>
            </p:cNvPr>
            <p:cNvSpPr>
              <a:spLocks noChangeShapeType="1"/>
            </p:cNvSpPr>
            <p:nvPr/>
          </p:nvSpPr>
          <p:spPr bwMode="auto">
            <a:xfrm flipV="1">
              <a:off x="6191621"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3" name="Line 55">
              <a:extLst>
                <a:ext uri="{FF2B5EF4-FFF2-40B4-BE49-F238E27FC236}">
                  <a16:creationId xmlns:a16="http://schemas.microsoft.com/office/drawing/2014/main" id="{14405511-BF9F-48D9-8685-3AF1B38C8CAE}"/>
                </a:ext>
              </a:extLst>
            </p:cNvPr>
            <p:cNvSpPr>
              <a:spLocks noChangeShapeType="1"/>
            </p:cNvSpPr>
            <p:nvPr/>
          </p:nvSpPr>
          <p:spPr bwMode="auto">
            <a:xfrm flipV="1">
              <a:off x="6399625"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4" name="Line 56">
              <a:extLst>
                <a:ext uri="{FF2B5EF4-FFF2-40B4-BE49-F238E27FC236}">
                  <a16:creationId xmlns:a16="http://schemas.microsoft.com/office/drawing/2014/main" id="{0F58EE65-87EE-401F-8C63-B0425DB8D3B9}"/>
                </a:ext>
              </a:extLst>
            </p:cNvPr>
            <p:cNvSpPr>
              <a:spLocks noChangeShapeType="1"/>
            </p:cNvSpPr>
            <p:nvPr/>
          </p:nvSpPr>
          <p:spPr bwMode="auto">
            <a:xfrm flipV="1">
              <a:off x="6585735"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5" name="Line 57">
              <a:extLst>
                <a:ext uri="{FF2B5EF4-FFF2-40B4-BE49-F238E27FC236}">
                  <a16:creationId xmlns:a16="http://schemas.microsoft.com/office/drawing/2014/main" id="{0EC44F23-01F7-4C78-BD17-128C437B6088}"/>
                </a:ext>
              </a:extLst>
            </p:cNvPr>
            <p:cNvSpPr>
              <a:spLocks noChangeShapeType="1"/>
            </p:cNvSpPr>
            <p:nvPr/>
          </p:nvSpPr>
          <p:spPr bwMode="auto">
            <a:xfrm flipV="1">
              <a:off x="6770019"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6" name="Line 58">
              <a:extLst>
                <a:ext uri="{FF2B5EF4-FFF2-40B4-BE49-F238E27FC236}">
                  <a16:creationId xmlns:a16="http://schemas.microsoft.com/office/drawing/2014/main" id="{1475B65E-2798-4637-AD4D-AD1CAC1A8322}"/>
                </a:ext>
              </a:extLst>
            </p:cNvPr>
            <p:cNvSpPr>
              <a:spLocks noChangeShapeType="1"/>
            </p:cNvSpPr>
            <p:nvPr/>
          </p:nvSpPr>
          <p:spPr bwMode="auto">
            <a:xfrm flipV="1">
              <a:off x="6978024"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7" name="Line 59">
              <a:extLst>
                <a:ext uri="{FF2B5EF4-FFF2-40B4-BE49-F238E27FC236}">
                  <a16:creationId xmlns:a16="http://schemas.microsoft.com/office/drawing/2014/main" id="{4B1DE362-7BCF-4838-A8A4-272E31350FF0}"/>
                </a:ext>
              </a:extLst>
            </p:cNvPr>
            <p:cNvSpPr>
              <a:spLocks noChangeShapeType="1"/>
            </p:cNvSpPr>
            <p:nvPr/>
          </p:nvSpPr>
          <p:spPr bwMode="auto">
            <a:xfrm flipV="1">
              <a:off x="7164134"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8" name="Line 60">
              <a:extLst>
                <a:ext uri="{FF2B5EF4-FFF2-40B4-BE49-F238E27FC236}">
                  <a16:creationId xmlns:a16="http://schemas.microsoft.com/office/drawing/2014/main" id="{32868E7B-0D5B-4A8B-888F-39AF0CB10BA7}"/>
                </a:ext>
              </a:extLst>
            </p:cNvPr>
            <p:cNvSpPr>
              <a:spLocks noChangeShapeType="1"/>
            </p:cNvSpPr>
            <p:nvPr/>
          </p:nvSpPr>
          <p:spPr bwMode="auto">
            <a:xfrm flipV="1">
              <a:off x="7348419"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49" name="Line 61">
              <a:extLst>
                <a:ext uri="{FF2B5EF4-FFF2-40B4-BE49-F238E27FC236}">
                  <a16:creationId xmlns:a16="http://schemas.microsoft.com/office/drawing/2014/main" id="{01AAD8F0-6B1F-415D-A1F7-0D88A5AF175F}"/>
                </a:ext>
              </a:extLst>
            </p:cNvPr>
            <p:cNvSpPr>
              <a:spLocks noChangeShapeType="1"/>
            </p:cNvSpPr>
            <p:nvPr/>
          </p:nvSpPr>
          <p:spPr bwMode="auto">
            <a:xfrm flipV="1">
              <a:off x="7558248"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0" name="Line 62">
              <a:extLst>
                <a:ext uri="{FF2B5EF4-FFF2-40B4-BE49-F238E27FC236}">
                  <a16:creationId xmlns:a16="http://schemas.microsoft.com/office/drawing/2014/main" id="{91CDA0CE-7F67-4462-A1DD-037CA3C78529}"/>
                </a:ext>
              </a:extLst>
            </p:cNvPr>
            <p:cNvSpPr>
              <a:spLocks noChangeShapeType="1"/>
            </p:cNvSpPr>
            <p:nvPr/>
          </p:nvSpPr>
          <p:spPr bwMode="auto">
            <a:xfrm flipV="1">
              <a:off x="7742534"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1" name="Line 63">
              <a:extLst>
                <a:ext uri="{FF2B5EF4-FFF2-40B4-BE49-F238E27FC236}">
                  <a16:creationId xmlns:a16="http://schemas.microsoft.com/office/drawing/2014/main" id="{7C5B2563-46C9-4741-8D53-7E44E35D9C3E}"/>
                </a:ext>
              </a:extLst>
            </p:cNvPr>
            <p:cNvSpPr>
              <a:spLocks noChangeShapeType="1"/>
            </p:cNvSpPr>
            <p:nvPr/>
          </p:nvSpPr>
          <p:spPr bwMode="auto">
            <a:xfrm flipV="1">
              <a:off x="7926818"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2" name="Line 64">
              <a:extLst>
                <a:ext uri="{FF2B5EF4-FFF2-40B4-BE49-F238E27FC236}">
                  <a16:creationId xmlns:a16="http://schemas.microsoft.com/office/drawing/2014/main" id="{0E672A8B-8944-4339-A485-291A6871F937}"/>
                </a:ext>
              </a:extLst>
            </p:cNvPr>
            <p:cNvSpPr>
              <a:spLocks noChangeShapeType="1"/>
            </p:cNvSpPr>
            <p:nvPr/>
          </p:nvSpPr>
          <p:spPr bwMode="auto">
            <a:xfrm flipV="1">
              <a:off x="8112927"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3" name="Line 65">
              <a:extLst>
                <a:ext uri="{FF2B5EF4-FFF2-40B4-BE49-F238E27FC236}">
                  <a16:creationId xmlns:a16="http://schemas.microsoft.com/office/drawing/2014/main" id="{FD6A8AE0-9FA9-4100-B848-FA8150BDBE13}"/>
                </a:ext>
              </a:extLst>
            </p:cNvPr>
            <p:cNvSpPr>
              <a:spLocks noChangeShapeType="1"/>
            </p:cNvSpPr>
            <p:nvPr/>
          </p:nvSpPr>
          <p:spPr bwMode="auto">
            <a:xfrm flipV="1">
              <a:off x="8320932"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4" name="Line 66">
              <a:extLst>
                <a:ext uri="{FF2B5EF4-FFF2-40B4-BE49-F238E27FC236}">
                  <a16:creationId xmlns:a16="http://schemas.microsoft.com/office/drawing/2014/main" id="{3F1B9A11-6BF1-4EC3-B75F-4A331AA08E43}"/>
                </a:ext>
              </a:extLst>
            </p:cNvPr>
            <p:cNvSpPr>
              <a:spLocks noChangeShapeType="1"/>
            </p:cNvSpPr>
            <p:nvPr/>
          </p:nvSpPr>
          <p:spPr bwMode="auto">
            <a:xfrm flipV="1">
              <a:off x="8507042"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5" name="Line 67">
              <a:extLst>
                <a:ext uri="{FF2B5EF4-FFF2-40B4-BE49-F238E27FC236}">
                  <a16:creationId xmlns:a16="http://schemas.microsoft.com/office/drawing/2014/main" id="{18BEC0C2-0A17-4463-8303-1B4528968B87}"/>
                </a:ext>
              </a:extLst>
            </p:cNvPr>
            <p:cNvSpPr>
              <a:spLocks noChangeShapeType="1"/>
            </p:cNvSpPr>
            <p:nvPr/>
          </p:nvSpPr>
          <p:spPr bwMode="auto">
            <a:xfrm flipV="1">
              <a:off x="8691327"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6" name="Line 68">
              <a:extLst>
                <a:ext uri="{FF2B5EF4-FFF2-40B4-BE49-F238E27FC236}">
                  <a16:creationId xmlns:a16="http://schemas.microsoft.com/office/drawing/2014/main" id="{4584795E-7C8F-4DFE-B5BF-59DECC3A79C9}"/>
                </a:ext>
              </a:extLst>
            </p:cNvPr>
            <p:cNvSpPr>
              <a:spLocks noChangeShapeType="1"/>
            </p:cNvSpPr>
            <p:nvPr/>
          </p:nvSpPr>
          <p:spPr bwMode="auto">
            <a:xfrm flipV="1">
              <a:off x="8899332"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7" name="Line 69">
              <a:extLst>
                <a:ext uri="{FF2B5EF4-FFF2-40B4-BE49-F238E27FC236}">
                  <a16:creationId xmlns:a16="http://schemas.microsoft.com/office/drawing/2014/main" id="{07A2B61B-7A36-4FAD-AE52-DC931D6D56D3}"/>
                </a:ext>
              </a:extLst>
            </p:cNvPr>
            <p:cNvSpPr>
              <a:spLocks noChangeShapeType="1"/>
            </p:cNvSpPr>
            <p:nvPr/>
          </p:nvSpPr>
          <p:spPr bwMode="auto">
            <a:xfrm flipV="1">
              <a:off x="9085442" y="6087136"/>
              <a:ext cx="0" cy="186302"/>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8" name="Line 70">
              <a:extLst>
                <a:ext uri="{FF2B5EF4-FFF2-40B4-BE49-F238E27FC236}">
                  <a16:creationId xmlns:a16="http://schemas.microsoft.com/office/drawing/2014/main" id="{30EADC96-20A5-437B-B668-DA2E660A090D}"/>
                </a:ext>
              </a:extLst>
            </p:cNvPr>
            <p:cNvSpPr>
              <a:spLocks noChangeShapeType="1"/>
            </p:cNvSpPr>
            <p:nvPr/>
          </p:nvSpPr>
          <p:spPr bwMode="auto">
            <a:xfrm flipV="1">
              <a:off x="9269726"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59" name="Line 71">
              <a:extLst>
                <a:ext uri="{FF2B5EF4-FFF2-40B4-BE49-F238E27FC236}">
                  <a16:creationId xmlns:a16="http://schemas.microsoft.com/office/drawing/2014/main" id="{CA972AD8-0F26-4E10-8845-13B704745D17}"/>
                </a:ext>
              </a:extLst>
            </p:cNvPr>
            <p:cNvSpPr>
              <a:spLocks noChangeShapeType="1"/>
            </p:cNvSpPr>
            <p:nvPr/>
          </p:nvSpPr>
          <p:spPr bwMode="auto">
            <a:xfrm flipV="1">
              <a:off x="9455836"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60" name="Line 72">
              <a:extLst>
                <a:ext uri="{FF2B5EF4-FFF2-40B4-BE49-F238E27FC236}">
                  <a16:creationId xmlns:a16="http://schemas.microsoft.com/office/drawing/2014/main" id="{532435FC-BCB9-417F-BA48-FD7B1D646313}"/>
                </a:ext>
              </a:extLst>
            </p:cNvPr>
            <p:cNvSpPr>
              <a:spLocks noChangeShapeType="1"/>
            </p:cNvSpPr>
            <p:nvPr/>
          </p:nvSpPr>
          <p:spPr bwMode="auto">
            <a:xfrm flipV="1">
              <a:off x="9663840"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2361" name="Line 73">
              <a:extLst>
                <a:ext uri="{FF2B5EF4-FFF2-40B4-BE49-F238E27FC236}">
                  <a16:creationId xmlns:a16="http://schemas.microsoft.com/office/drawing/2014/main" id="{50FE7A5E-A141-4680-8940-5007736D3268}"/>
                </a:ext>
              </a:extLst>
            </p:cNvPr>
            <p:cNvSpPr>
              <a:spLocks noChangeShapeType="1"/>
            </p:cNvSpPr>
            <p:nvPr/>
          </p:nvSpPr>
          <p:spPr bwMode="auto">
            <a:xfrm flipV="1">
              <a:off x="9848126" y="6087136"/>
              <a:ext cx="0" cy="1863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97" name="Tekstboks 58">
              <a:extLst>
                <a:ext uri="{FF2B5EF4-FFF2-40B4-BE49-F238E27FC236}">
                  <a16:creationId xmlns:a16="http://schemas.microsoft.com/office/drawing/2014/main" id="{5DFF77CF-0505-4465-BEC7-5DD4809EA226}"/>
                </a:ext>
              </a:extLst>
            </p:cNvPr>
            <p:cNvSpPr txBox="1"/>
            <p:nvPr/>
          </p:nvSpPr>
          <p:spPr>
            <a:xfrm>
              <a:off x="527903" y="6261308"/>
              <a:ext cx="986167" cy="430887"/>
            </a:xfrm>
            <a:prstGeom prst="rect">
              <a:avLst/>
            </a:prstGeom>
            <a:noFill/>
          </p:spPr>
          <p:txBody>
            <a:bodyPr wrap="none" rtlCol="0">
              <a:spAutoFit/>
            </a:bodyPr>
            <a:lstStyle/>
            <a:p>
              <a:pPr algn="ctr"/>
              <a:r>
                <a:rPr lang="en-GB" dirty="0">
                  <a:solidFill>
                    <a:schemeClr val="tx1"/>
                  </a:solidFill>
                </a:rPr>
                <a:t>2006</a:t>
              </a:r>
            </a:p>
          </p:txBody>
        </p:sp>
        <p:sp>
          <p:nvSpPr>
            <p:cNvPr id="98" name="Tekstboks 59">
              <a:extLst>
                <a:ext uri="{FF2B5EF4-FFF2-40B4-BE49-F238E27FC236}">
                  <a16:creationId xmlns:a16="http://schemas.microsoft.com/office/drawing/2014/main" id="{37D8F813-056B-4D5E-885D-ECFD80EE3AFD}"/>
                </a:ext>
              </a:extLst>
            </p:cNvPr>
            <p:cNvSpPr txBox="1"/>
            <p:nvPr/>
          </p:nvSpPr>
          <p:spPr>
            <a:xfrm>
              <a:off x="2064279" y="6261308"/>
              <a:ext cx="986167" cy="430887"/>
            </a:xfrm>
            <a:prstGeom prst="rect">
              <a:avLst/>
            </a:prstGeom>
            <a:noFill/>
          </p:spPr>
          <p:txBody>
            <a:bodyPr wrap="none" rtlCol="0">
              <a:spAutoFit/>
            </a:bodyPr>
            <a:lstStyle/>
            <a:p>
              <a:pPr algn="ctr"/>
              <a:r>
                <a:rPr lang="en-GB" dirty="0">
                  <a:solidFill>
                    <a:schemeClr val="tx1"/>
                  </a:solidFill>
                </a:rPr>
                <a:t>2008</a:t>
              </a:r>
            </a:p>
          </p:txBody>
        </p:sp>
        <p:sp>
          <p:nvSpPr>
            <p:cNvPr id="99" name="Tekstboks 60">
              <a:extLst>
                <a:ext uri="{FF2B5EF4-FFF2-40B4-BE49-F238E27FC236}">
                  <a16:creationId xmlns:a16="http://schemas.microsoft.com/office/drawing/2014/main" id="{6A3FD164-177C-456D-8224-50343AA833CE}"/>
                </a:ext>
              </a:extLst>
            </p:cNvPr>
            <p:cNvSpPr txBox="1"/>
            <p:nvPr/>
          </p:nvSpPr>
          <p:spPr>
            <a:xfrm>
              <a:off x="3606688" y="6261308"/>
              <a:ext cx="986167" cy="430887"/>
            </a:xfrm>
            <a:prstGeom prst="rect">
              <a:avLst/>
            </a:prstGeom>
            <a:noFill/>
          </p:spPr>
          <p:txBody>
            <a:bodyPr wrap="none" rtlCol="0">
              <a:spAutoFit/>
            </a:bodyPr>
            <a:lstStyle/>
            <a:p>
              <a:pPr algn="ctr"/>
              <a:r>
                <a:rPr lang="en-GB" dirty="0">
                  <a:solidFill>
                    <a:schemeClr val="tx1"/>
                  </a:solidFill>
                </a:rPr>
                <a:t>2010</a:t>
              </a:r>
            </a:p>
          </p:txBody>
        </p:sp>
        <p:sp>
          <p:nvSpPr>
            <p:cNvPr id="100" name="Tekstboks 61">
              <a:extLst>
                <a:ext uri="{FF2B5EF4-FFF2-40B4-BE49-F238E27FC236}">
                  <a16:creationId xmlns:a16="http://schemas.microsoft.com/office/drawing/2014/main" id="{46397A6D-4E08-4683-89B4-9EE7C4DAC4DA}"/>
                </a:ext>
              </a:extLst>
            </p:cNvPr>
            <p:cNvSpPr txBox="1"/>
            <p:nvPr/>
          </p:nvSpPr>
          <p:spPr>
            <a:xfrm>
              <a:off x="5136079" y="6261308"/>
              <a:ext cx="986167" cy="430887"/>
            </a:xfrm>
            <a:prstGeom prst="rect">
              <a:avLst/>
            </a:prstGeom>
            <a:noFill/>
          </p:spPr>
          <p:txBody>
            <a:bodyPr wrap="none" rtlCol="0">
              <a:spAutoFit/>
            </a:bodyPr>
            <a:lstStyle/>
            <a:p>
              <a:pPr algn="ctr"/>
              <a:r>
                <a:rPr lang="en-GB" dirty="0">
                  <a:solidFill>
                    <a:schemeClr val="tx1"/>
                  </a:solidFill>
                </a:rPr>
                <a:t>2012</a:t>
              </a:r>
            </a:p>
          </p:txBody>
        </p:sp>
        <p:sp>
          <p:nvSpPr>
            <p:cNvPr id="101" name="Tekstboks 62">
              <a:extLst>
                <a:ext uri="{FF2B5EF4-FFF2-40B4-BE49-F238E27FC236}">
                  <a16:creationId xmlns:a16="http://schemas.microsoft.com/office/drawing/2014/main" id="{FD909A52-49A7-479E-9F37-B68D1C9C70E3}"/>
                </a:ext>
              </a:extLst>
            </p:cNvPr>
            <p:cNvSpPr txBox="1"/>
            <p:nvPr/>
          </p:nvSpPr>
          <p:spPr>
            <a:xfrm>
              <a:off x="6675338" y="6261308"/>
              <a:ext cx="986167" cy="430887"/>
            </a:xfrm>
            <a:prstGeom prst="rect">
              <a:avLst/>
            </a:prstGeom>
            <a:noFill/>
          </p:spPr>
          <p:txBody>
            <a:bodyPr wrap="none" rtlCol="0">
              <a:spAutoFit/>
            </a:bodyPr>
            <a:lstStyle/>
            <a:p>
              <a:pPr algn="ctr"/>
              <a:r>
                <a:rPr lang="en-GB" dirty="0">
                  <a:solidFill>
                    <a:schemeClr val="tx1"/>
                  </a:solidFill>
                </a:rPr>
                <a:t>2014</a:t>
              </a:r>
            </a:p>
          </p:txBody>
        </p:sp>
        <p:sp>
          <p:nvSpPr>
            <p:cNvPr id="102" name="Tekstboks 63">
              <a:extLst>
                <a:ext uri="{FF2B5EF4-FFF2-40B4-BE49-F238E27FC236}">
                  <a16:creationId xmlns:a16="http://schemas.microsoft.com/office/drawing/2014/main" id="{DCA098C1-FB0B-44A6-B2F8-8865BA80F32F}"/>
                </a:ext>
              </a:extLst>
            </p:cNvPr>
            <p:cNvSpPr txBox="1"/>
            <p:nvPr/>
          </p:nvSpPr>
          <p:spPr>
            <a:xfrm>
              <a:off x="8212869" y="6261308"/>
              <a:ext cx="986167" cy="430887"/>
            </a:xfrm>
            <a:prstGeom prst="rect">
              <a:avLst/>
            </a:prstGeom>
            <a:noFill/>
          </p:spPr>
          <p:txBody>
            <a:bodyPr wrap="none" rtlCol="0">
              <a:spAutoFit/>
            </a:bodyPr>
            <a:lstStyle/>
            <a:p>
              <a:pPr algn="ctr"/>
              <a:r>
                <a:rPr lang="en-GB" dirty="0">
                  <a:solidFill>
                    <a:schemeClr val="tx1"/>
                  </a:solidFill>
                </a:rPr>
                <a:t>2016</a:t>
              </a:r>
            </a:p>
          </p:txBody>
        </p:sp>
      </p:grpSp>
      <p:sp>
        <p:nvSpPr>
          <p:cNvPr id="111" name="Tekstboks 74">
            <a:extLst>
              <a:ext uri="{FF2B5EF4-FFF2-40B4-BE49-F238E27FC236}">
                <a16:creationId xmlns:a16="http://schemas.microsoft.com/office/drawing/2014/main" id="{BF5293FA-D08E-4619-A723-F87144FECB66}"/>
              </a:ext>
            </a:extLst>
          </p:cNvPr>
          <p:cNvSpPr txBox="1"/>
          <p:nvPr/>
        </p:nvSpPr>
        <p:spPr>
          <a:xfrm>
            <a:off x="5031760" y="1589219"/>
            <a:ext cx="4665889" cy="772519"/>
          </a:xfrm>
          <a:prstGeom prst="rect">
            <a:avLst/>
          </a:prstGeom>
          <a:solidFill>
            <a:srgbClr val="FFFFFF"/>
          </a:solidFill>
        </p:spPr>
        <p:txBody>
          <a:bodyPr wrap="square" rtlCol="0">
            <a:spAutoFit/>
          </a:bodyPr>
          <a:lstStyle/>
          <a:p>
            <a:pPr algn="ctr">
              <a:lnSpc>
                <a:spcPct val="130000"/>
              </a:lnSpc>
            </a:pPr>
            <a:r>
              <a:rPr lang="en-GB" sz="1700" dirty="0">
                <a:solidFill>
                  <a:schemeClr val="tx1"/>
                </a:solidFill>
              </a:rPr>
              <a:t>Average of |Hedging Price – spot|  =</a:t>
            </a:r>
          </a:p>
          <a:p>
            <a:pPr algn="ctr">
              <a:lnSpc>
                <a:spcPct val="130000"/>
              </a:lnSpc>
            </a:pPr>
            <a:r>
              <a:rPr lang="en-GB" sz="1700" dirty="0">
                <a:solidFill>
                  <a:schemeClr val="tx1"/>
                </a:solidFill>
              </a:rPr>
              <a:t>6.8 EUR/MWh</a:t>
            </a:r>
          </a:p>
        </p:txBody>
      </p:sp>
      <p:sp>
        <p:nvSpPr>
          <p:cNvPr id="107" name="Tekstboks 76">
            <a:extLst>
              <a:ext uri="{FF2B5EF4-FFF2-40B4-BE49-F238E27FC236}">
                <a16:creationId xmlns:a16="http://schemas.microsoft.com/office/drawing/2014/main" id="{56D995C2-FA22-40C3-AF90-357476FB18A0}"/>
              </a:ext>
            </a:extLst>
          </p:cNvPr>
          <p:cNvSpPr txBox="1"/>
          <p:nvPr/>
        </p:nvSpPr>
        <p:spPr>
          <a:xfrm>
            <a:off x="5240139" y="2501613"/>
            <a:ext cx="2000869" cy="646331"/>
          </a:xfrm>
          <a:prstGeom prst="rect">
            <a:avLst/>
          </a:prstGeom>
          <a:solidFill>
            <a:srgbClr val="FFFFFF"/>
          </a:solidFill>
        </p:spPr>
        <p:txBody>
          <a:bodyPr wrap="none" rtlCol="0">
            <a:spAutoFit/>
          </a:bodyPr>
          <a:lstStyle/>
          <a:p>
            <a:pPr algn="ctr"/>
            <a:r>
              <a:rPr lang="en-GB" sz="1800" dirty="0">
                <a:solidFill>
                  <a:srgbClr val="CC0066"/>
                </a:solidFill>
              </a:rPr>
              <a:t>The quarter’s</a:t>
            </a:r>
          </a:p>
          <a:p>
            <a:pPr algn="ctr"/>
            <a:r>
              <a:rPr lang="en-GB" sz="1800" dirty="0">
                <a:solidFill>
                  <a:srgbClr val="CC0066"/>
                </a:solidFill>
              </a:rPr>
              <a:t>Hedging Price</a:t>
            </a:r>
          </a:p>
        </p:txBody>
      </p:sp>
      <p:sp>
        <p:nvSpPr>
          <p:cNvPr id="108" name="Tekstboks 77">
            <a:extLst>
              <a:ext uri="{FF2B5EF4-FFF2-40B4-BE49-F238E27FC236}">
                <a16:creationId xmlns:a16="http://schemas.microsoft.com/office/drawing/2014/main" id="{FFE8B5ED-7FAF-425B-B044-847AFA4DD5B2}"/>
              </a:ext>
            </a:extLst>
          </p:cNvPr>
          <p:cNvSpPr txBox="1"/>
          <p:nvPr/>
        </p:nvSpPr>
        <p:spPr>
          <a:xfrm>
            <a:off x="3807302" y="3794469"/>
            <a:ext cx="1471877" cy="1200329"/>
          </a:xfrm>
          <a:prstGeom prst="rect">
            <a:avLst/>
          </a:prstGeom>
          <a:solidFill>
            <a:srgbClr val="FFFFFF"/>
          </a:solidFill>
        </p:spPr>
        <p:txBody>
          <a:bodyPr wrap="none" rtlCol="0">
            <a:spAutoFit/>
          </a:bodyPr>
          <a:lstStyle/>
          <a:p>
            <a:pPr algn="ctr"/>
            <a:r>
              <a:rPr lang="en-GB" sz="1800" dirty="0">
                <a:solidFill>
                  <a:srgbClr val="33CC33"/>
                </a:solidFill>
              </a:rPr>
              <a:t>The</a:t>
            </a:r>
          </a:p>
          <a:p>
            <a:pPr algn="ctr"/>
            <a:r>
              <a:rPr lang="en-GB" sz="1800" dirty="0">
                <a:solidFill>
                  <a:srgbClr val="33CC33"/>
                </a:solidFill>
              </a:rPr>
              <a:t>quarter’s</a:t>
            </a:r>
          </a:p>
          <a:p>
            <a:pPr algn="ctr"/>
            <a:r>
              <a:rPr lang="en-GB" sz="1800" dirty="0">
                <a:solidFill>
                  <a:srgbClr val="33CC33"/>
                </a:solidFill>
              </a:rPr>
              <a:t>average</a:t>
            </a:r>
          </a:p>
          <a:p>
            <a:pPr algn="ctr"/>
            <a:r>
              <a:rPr lang="en-GB" sz="1800" dirty="0">
                <a:solidFill>
                  <a:srgbClr val="33CC33"/>
                </a:solidFill>
              </a:rPr>
              <a:t>spot price</a:t>
            </a:r>
          </a:p>
        </p:txBody>
      </p:sp>
      <p:sp>
        <p:nvSpPr>
          <p:cNvPr id="105" name="Freeform 75">
            <a:extLst>
              <a:ext uri="{FF2B5EF4-FFF2-40B4-BE49-F238E27FC236}">
                <a16:creationId xmlns:a16="http://schemas.microsoft.com/office/drawing/2014/main" id="{1040AAF3-52C1-45D7-B2D1-373EC1D2E92B}"/>
              </a:ext>
            </a:extLst>
          </p:cNvPr>
          <p:cNvSpPr>
            <a:spLocks/>
          </p:cNvSpPr>
          <p:nvPr/>
        </p:nvSpPr>
        <p:spPr bwMode="auto">
          <a:xfrm>
            <a:off x="728758" y="1185526"/>
            <a:ext cx="9028138" cy="4294266"/>
          </a:xfrm>
          <a:custGeom>
            <a:avLst/>
            <a:gdLst>
              <a:gd name="T0" fmla="*/ 0 w 390"/>
              <a:gd name="T1" fmla="*/ 52 h 92"/>
              <a:gd name="T2" fmla="*/ 8 w 390"/>
              <a:gd name="T3" fmla="*/ 44 h 92"/>
              <a:gd name="T4" fmla="*/ 17 w 390"/>
              <a:gd name="T5" fmla="*/ 37 h 92"/>
              <a:gd name="T6" fmla="*/ 25 w 390"/>
              <a:gd name="T7" fmla="*/ 4 h 92"/>
              <a:gd name="T8" fmla="*/ 33 w 390"/>
              <a:gd name="T9" fmla="*/ 26 h 92"/>
              <a:gd name="T10" fmla="*/ 42 w 390"/>
              <a:gd name="T11" fmla="*/ 76 h 92"/>
              <a:gd name="T12" fmla="*/ 50 w 390"/>
              <a:gd name="T13" fmla="*/ 76 h 92"/>
              <a:gd name="T14" fmla="*/ 58 w 390"/>
              <a:gd name="T15" fmla="*/ 58 h 92"/>
              <a:gd name="T16" fmla="*/ 66 w 390"/>
              <a:gd name="T17" fmla="*/ 26 h 92"/>
              <a:gd name="T18" fmla="*/ 75 w 390"/>
              <a:gd name="T19" fmla="*/ 53 h 92"/>
              <a:gd name="T20" fmla="*/ 83 w 390"/>
              <a:gd name="T21" fmla="*/ 41 h 92"/>
              <a:gd name="T22" fmla="*/ 91 w 390"/>
              <a:gd name="T23" fmla="*/ 0 h 92"/>
              <a:gd name="T24" fmla="*/ 100 w 390"/>
              <a:gd name="T25" fmla="*/ 30 h 92"/>
              <a:gd name="T26" fmla="*/ 108 w 390"/>
              <a:gd name="T27" fmla="*/ 62 h 92"/>
              <a:gd name="T28" fmla="*/ 116 w 390"/>
              <a:gd name="T29" fmla="*/ 59 h 92"/>
              <a:gd name="T30" fmla="*/ 125 w 390"/>
              <a:gd name="T31" fmla="*/ 59 h 92"/>
              <a:gd name="T32" fmla="*/ 133 w 390"/>
              <a:gd name="T33" fmla="*/ 56 h 92"/>
              <a:gd name="T34" fmla="*/ 141 w 390"/>
              <a:gd name="T35" fmla="*/ 39 h 92"/>
              <a:gd name="T36" fmla="*/ 149 w 390"/>
              <a:gd name="T37" fmla="*/ 38 h 92"/>
              <a:gd name="T38" fmla="*/ 158 w 390"/>
              <a:gd name="T39" fmla="*/ 36 h 92"/>
              <a:gd name="T40" fmla="*/ 166 w 390"/>
              <a:gd name="T41" fmla="*/ 15 h 92"/>
              <a:gd name="T42" fmla="*/ 174 w 390"/>
              <a:gd name="T43" fmla="*/ 24 h 92"/>
              <a:gd name="T44" fmla="*/ 183 w 390"/>
              <a:gd name="T45" fmla="*/ 28 h 92"/>
              <a:gd name="T46" fmla="*/ 191 w 390"/>
              <a:gd name="T47" fmla="*/ 36 h 92"/>
              <a:gd name="T48" fmla="*/ 199 w 390"/>
              <a:gd name="T49" fmla="*/ 44 h 92"/>
              <a:gd name="T50" fmla="*/ 207 w 390"/>
              <a:gd name="T51" fmla="*/ 64 h 92"/>
              <a:gd name="T52" fmla="*/ 216 w 390"/>
              <a:gd name="T53" fmla="*/ 70 h 92"/>
              <a:gd name="T54" fmla="*/ 224 w 390"/>
              <a:gd name="T55" fmla="*/ 55 h 92"/>
              <a:gd name="T56" fmla="*/ 232 w 390"/>
              <a:gd name="T57" fmla="*/ 49 h 92"/>
              <a:gd name="T58" fmla="*/ 241 w 390"/>
              <a:gd name="T59" fmla="*/ 56 h 92"/>
              <a:gd name="T60" fmla="*/ 249 w 390"/>
              <a:gd name="T61" fmla="*/ 60 h 92"/>
              <a:gd name="T62" fmla="*/ 257 w 390"/>
              <a:gd name="T63" fmla="*/ 53 h 92"/>
              <a:gd name="T64" fmla="*/ 265 w 390"/>
              <a:gd name="T65" fmla="*/ 51 h 92"/>
              <a:gd name="T66" fmla="*/ 274 w 390"/>
              <a:gd name="T67" fmla="*/ 72 h 92"/>
              <a:gd name="T68" fmla="*/ 282 w 390"/>
              <a:gd name="T69" fmla="*/ 77 h 92"/>
              <a:gd name="T70" fmla="*/ 290 w 390"/>
              <a:gd name="T71" fmla="*/ 61 h 92"/>
              <a:gd name="T72" fmla="*/ 299 w 390"/>
              <a:gd name="T73" fmla="*/ 62 h 92"/>
              <a:gd name="T74" fmla="*/ 307 w 390"/>
              <a:gd name="T75" fmla="*/ 77 h 92"/>
              <a:gd name="T76" fmla="*/ 315 w 390"/>
              <a:gd name="T77" fmla="*/ 88 h 92"/>
              <a:gd name="T78" fmla="*/ 324 w 390"/>
              <a:gd name="T79" fmla="*/ 79 h 92"/>
              <a:gd name="T80" fmla="*/ 332 w 390"/>
              <a:gd name="T81" fmla="*/ 80 h 92"/>
              <a:gd name="T82" fmla="*/ 340 w 390"/>
              <a:gd name="T83" fmla="*/ 92 h 92"/>
              <a:gd name="T84" fmla="*/ 348 w 390"/>
              <a:gd name="T85" fmla="*/ 85 h 92"/>
              <a:gd name="T86" fmla="*/ 357 w 390"/>
              <a:gd name="T87" fmla="*/ 75 h 92"/>
              <a:gd name="T88" fmla="*/ 365 w 390"/>
              <a:gd name="T89" fmla="*/ 58 h 92"/>
              <a:gd name="T90" fmla="*/ 373 w 390"/>
              <a:gd name="T91" fmla="*/ 79 h 92"/>
              <a:gd name="T92" fmla="*/ 382 w 390"/>
              <a:gd name="T93" fmla="*/ 80 h 92"/>
              <a:gd name="T94" fmla="*/ 390 w 390"/>
              <a:gd name="T95" fmla="*/ 6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92">
                <a:moveTo>
                  <a:pt x="0" y="52"/>
                </a:moveTo>
                <a:lnTo>
                  <a:pt x="8" y="44"/>
                </a:lnTo>
                <a:lnTo>
                  <a:pt x="17" y="37"/>
                </a:lnTo>
                <a:lnTo>
                  <a:pt x="25" y="4"/>
                </a:lnTo>
                <a:lnTo>
                  <a:pt x="33" y="26"/>
                </a:lnTo>
                <a:lnTo>
                  <a:pt x="42" y="76"/>
                </a:lnTo>
                <a:lnTo>
                  <a:pt x="50" y="76"/>
                </a:lnTo>
                <a:lnTo>
                  <a:pt x="58" y="58"/>
                </a:lnTo>
                <a:lnTo>
                  <a:pt x="66" y="26"/>
                </a:lnTo>
                <a:lnTo>
                  <a:pt x="75" y="53"/>
                </a:lnTo>
                <a:lnTo>
                  <a:pt x="83" y="41"/>
                </a:lnTo>
                <a:lnTo>
                  <a:pt x="91" y="0"/>
                </a:lnTo>
                <a:lnTo>
                  <a:pt x="100" y="30"/>
                </a:lnTo>
                <a:lnTo>
                  <a:pt x="108" y="62"/>
                </a:lnTo>
                <a:lnTo>
                  <a:pt x="116" y="59"/>
                </a:lnTo>
                <a:lnTo>
                  <a:pt x="125" y="59"/>
                </a:lnTo>
                <a:lnTo>
                  <a:pt x="133" y="56"/>
                </a:lnTo>
                <a:lnTo>
                  <a:pt x="141" y="39"/>
                </a:lnTo>
                <a:lnTo>
                  <a:pt x="149" y="38"/>
                </a:lnTo>
                <a:lnTo>
                  <a:pt x="158" y="36"/>
                </a:lnTo>
                <a:lnTo>
                  <a:pt x="166" y="15"/>
                </a:lnTo>
                <a:lnTo>
                  <a:pt x="174" y="24"/>
                </a:lnTo>
                <a:lnTo>
                  <a:pt x="183" y="28"/>
                </a:lnTo>
                <a:lnTo>
                  <a:pt x="191" y="36"/>
                </a:lnTo>
                <a:lnTo>
                  <a:pt x="199" y="44"/>
                </a:lnTo>
                <a:lnTo>
                  <a:pt x="207" y="64"/>
                </a:lnTo>
                <a:lnTo>
                  <a:pt x="216" y="70"/>
                </a:lnTo>
                <a:lnTo>
                  <a:pt x="224" y="55"/>
                </a:lnTo>
                <a:lnTo>
                  <a:pt x="232" y="49"/>
                </a:lnTo>
                <a:lnTo>
                  <a:pt x="241" y="56"/>
                </a:lnTo>
                <a:lnTo>
                  <a:pt x="249" y="60"/>
                </a:lnTo>
                <a:lnTo>
                  <a:pt x="257" y="53"/>
                </a:lnTo>
                <a:lnTo>
                  <a:pt x="265" y="51"/>
                </a:lnTo>
                <a:lnTo>
                  <a:pt x="274" y="72"/>
                </a:lnTo>
                <a:lnTo>
                  <a:pt x="282" y="77"/>
                </a:lnTo>
                <a:lnTo>
                  <a:pt x="290" y="61"/>
                </a:lnTo>
                <a:lnTo>
                  <a:pt x="299" y="62"/>
                </a:lnTo>
                <a:lnTo>
                  <a:pt x="307" y="77"/>
                </a:lnTo>
                <a:lnTo>
                  <a:pt x="315" y="88"/>
                </a:lnTo>
                <a:lnTo>
                  <a:pt x="324" y="79"/>
                </a:lnTo>
                <a:lnTo>
                  <a:pt x="332" y="80"/>
                </a:lnTo>
                <a:lnTo>
                  <a:pt x="340" y="92"/>
                </a:lnTo>
                <a:lnTo>
                  <a:pt x="348" y="85"/>
                </a:lnTo>
                <a:lnTo>
                  <a:pt x="357" y="75"/>
                </a:lnTo>
                <a:lnTo>
                  <a:pt x="365" y="58"/>
                </a:lnTo>
                <a:lnTo>
                  <a:pt x="373" y="79"/>
                </a:lnTo>
                <a:lnTo>
                  <a:pt x="382" y="80"/>
                </a:lnTo>
                <a:lnTo>
                  <a:pt x="390" y="68"/>
                </a:lnTo>
              </a:path>
            </a:pathLst>
          </a:custGeom>
          <a:noFill/>
          <a:ln w="57150">
            <a:solidFill>
              <a:srgbClr val="CC0066"/>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06" name="Freeform 74">
            <a:extLst>
              <a:ext uri="{FF2B5EF4-FFF2-40B4-BE49-F238E27FC236}">
                <a16:creationId xmlns:a16="http://schemas.microsoft.com/office/drawing/2014/main" id="{1D5903ED-5A65-4DD1-A5A5-F8A59629AB3A}"/>
              </a:ext>
            </a:extLst>
          </p:cNvPr>
          <p:cNvSpPr>
            <a:spLocks/>
          </p:cNvSpPr>
          <p:nvPr/>
        </p:nvSpPr>
        <p:spPr bwMode="auto">
          <a:xfrm>
            <a:off x="728758" y="1371828"/>
            <a:ext cx="9028138" cy="4435856"/>
          </a:xfrm>
          <a:custGeom>
            <a:avLst/>
            <a:gdLst>
              <a:gd name="T0" fmla="*/ 0 w 390"/>
              <a:gd name="T1" fmla="*/ 37 h 95"/>
              <a:gd name="T2" fmla="*/ 8 w 390"/>
              <a:gd name="T3" fmla="*/ 39 h 95"/>
              <a:gd name="T4" fmla="*/ 17 w 390"/>
              <a:gd name="T5" fmla="*/ 11 h 95"/>
              <a:gd name="T6" fmla="*/ 25 w 390"/>
              <a:gd name="T7" fmla="*/ 39 h 95"/>
              <a:gd name="T8" fmla="*/ 33 w 390"/>
              <a:gd name="T9" fmla="*/ 71 h 95"/>
              <a:gd name="T10" fmla="*/ 42 w 390"/>
              <a:gd name="T11" fmla="*/ 79 h 95"/>
              <a:gd name="T12" fmla="*/ 50 w 390"/>
              <a:gd name="T13" fmla="*/ 83 h 95"/>
              <a:gd name="T14" fmla="*/ 58 w 390"/>
              <a:gd name="T15" fmla="*/ 42 h 95"/>
              <a:gd name="T16" fmla="*/ 66 w 390"/>
              <a:gd name="T17" fmla="*/ 51 h 95"/>
              <a:gd name="T18" fmla="*/ 75 w 390"/>
              <a:gd name="T19" fmla="*/ 57 h 95"/>
              <a:gd name="T20" fmla="*/ 83 w 390"/>
              <a:gd name="T21" fmla="*/ 19 h 95"/>
              <a:gd name="T22" fmla="*/ 91 w 390"/>
              <a:gd name="T23" fmla="*/ 28 h 95"/>
              <a:gd name="T24" fmla="*/ 100 w 390"/>
              <a:gd name="T25" fmla="*/ 50 h 95"/>
              <a:gd name="T26" fmla="*/ 108 w 390"/>
              <a:gd name="T27" fmla="*/ 58 h 95"/>
              <a:gd name="T28" fmla="*/ 116 w 390"/>
              <a:gd name="T29" fmla="*/ 63 h 95"/>
              <a:gd name="T30" fmla="*/ 125 w 390"/>
              <a:gd name="T31" fmla="*/ 53 h 95"/>
              <a:gd name="T32" fmla="*/ 133 w 390"/>
              <a:gd name="T33" fmla="*/ 12 h 95"/>
              <a:gd name="T34" fmla="*/ 141 w 390"/>
              <a:gd name="T35" fmla="*/ 38 h 95"/>
              <a:gd name="T36" fmla="*/ 149 w 390"/>
              <a:gd name="T37" fmla="*/ 36 h 95"/>
              <a:gd name="T38" fmla="*/ 158 w 390"/>
              <a:gd name="T39" fmla="*/ 7 h 95"/>
              <a:gd name="T40" fmla="*/ 166 w 390"/>
              <a:gd name="T41" fmla="*/ 0 h 95"/>
              <a:gd name="T42" fmla="*/ 174 w 390"/>
              <a:gd name="T43" fmla="*/ 25 h 95"/>
              <a:gd name="T44" fmla="*/ 183 w 390"/>
              <a:gd name="T45" fmla="*/ 54 h 95"/>
              <a:gd name="T46" fmla="*/ 191 w 390"/>
              <a:gd name="T47" fmla="*/ 57 h 95"/>
              <a:gd name="T48" fmla="*/ 199 w 390"/>
              <a:gd name="T49" fmla="*/ 50 h 95"/>
              <a:gd name="T50" fmla="*/ 207 w 390"/>
              <a:gd name="T51" fmla="*/ 68 h 95"/>
              <a:gd name="T52" fmla="*/ 216 w 390"/>
              <a:gd name="T53" fmla="*/ 81 h 95"/>
              <a:gd name="T54" fmla="*/ 224 w 390"/>
              <a:gd name="T55" fmla="*/ 52 h 95"/>
              <a:gd name="T56" fmla="*/ 232 w 390"/>
              <a:gd name="T57" fmla="*/ 43 h 95"/>
              <a:gd name="T58" fmla="*/ 241 w 390"/>
              <a:gd name="T59" fmla="*/ 49 h 95"/>
              <a:gd name="T60" fmla="*/ 249 w 390"/>
              <a:gd name="T61" fmla="*/ 54 h 95"/>
              <a:gd name="T62" fmla="*/ 257 w 390"/>
              <a:gd name="T63" fmla="*/ 54 h 95"/>
              <a:gd name="T64" fmla="*/ 265 w 390"/>
              <a:gd name="T65" fmla="*/ 65 h 95"/>
              <a:gd name="T66" fmla="*/ 274 w 390"/>
              <a:gd name="T67" fmla="*/ 73 h 95"/>
              <a:gd name="T68" fmla="*/ 282 w 390"/>
              <a:gd name="T69" fmla="*/ 62 h 95"/>
              <a:gd name="T70" fmla="*/ 290 w 390"/>
              <a:gd name="T71" fmla="*/ 64 h 95"/>
              <a:gd name="T72" fmla="*/ 299 w 390"/>
              <a:gd name="T73" fmla="*/ 68 h 95"/>
              <a:gd name="T74" fmla="*/ 307 w 390"/>
              <a:gd name="T75" fmla="*/ 82 h 95"/>
              <a:gd name="T76" fmla="*/ 315 w 390"/>
              <a:gd name="T77" fmla="*/ 95 h 95"/>
              <a:gd name="T78" fmla="*/ 324 w 390"/>
              <a:gd name="T79" fmla="*/ 80 h 95"/>
              <a:gd name="T80" fmla="*/ 332 w 390"/>
              <a:gd name="T81" fmla="*/ 76 h 95"/>
              <a:gd name="T82" fmla="*/ 340 w 390"/>
              <a:gd name="T83" fmla="*/ 76 h 95"/>
              <a:gd name="T84" fmla="*/ 348 w 390"/>
              <a:gd name="T85" fmla="*/ 74 h 95"/>
              <a:gd name="T86" fmla="*/ 357 w 390"/>
              <a:gd name="T87" fmla="*/ 57 h 95"/>
              <a:gd name="T88" fmla="*/ 365 w 390"/>
              <a:gd name="T89" fmla="*/ 63 h 95"/>
              <a:gd name="T90" fmla="*/ 373 w 390"/>
              <a:gd name="T91" fmla="*/ 70 h 95"/>
              <a:gd name="T92" fmla="*/ 382 w 390"/>
              <a:gd name="T93" fmla="*/ 68 h 95"/>
              <a:gd name="T94" fmla="*/ 390 w 390"/>
              <a:gd name="T95" fmla="*/ 6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90" h="95">
                <a:moveTo>
                  <a:pt x="0" y="37"/>
                </a:moveTo>
                <a:lnTo>
                  <a:pt x="8" y="39"/>
                </a:lnTo>
                <a:lnTo>
                  <a:pt x="17" y="11"/>
                </a:lnTo>
                <a:lnTo>
                  <a:pt x="25" y="39"/>
                </a:lnTo>
                <a:lnTo>
                  <a:pt x="33" y="71"/>
                </a:lnTo>
                <a:lnTo>
                  <a:pt x="42" y="79"/>
                </a:lnTo>
                <a:lnTo>
                  <a:pt x="50" y="83"/>
                </a:lnTo>
                <a:lnTo>
                  <a:pt x="58" y="42"/>
                </a:lnTo>
                <a:lnTo>
                  <a:pt x="66" y="51"/>
                </a:lnTo>
                <a:lnTo>
                  <a:pt x="75" y="57"/>
                </a:lnTo>
                <a:lnTo>
                  <a:pt x="83" y="19"/>
                </a:lnTo>
                <a:lnTo>
                  <a:pt x="91" y="28"/>
                </a:lnTo>
                <a:lnTo>
                  <a:pt x="100" y="50"/>
                </a:lnTo>
                <a:lnTo>
                  <a:pt x="108" y="58"/>
                </a:lnTo>
                <a:lnTo>
                  <a:pt x="116" y="63"/>
                </a:lnTo>
                <a:lnTo>
                  <a:pt x="125" y="53"/>
                </a:lnTo>
                <a:lnTo>
                  <a:pt x="133" y="12"/>
                </a:lnTo>
                <a:lnTo>
                  <a:pt x="141" y="38"/>
                </a:lnTo>
                <a:lnTo>
                  <a:pt x="149" y="36"/>
                </a:lnTo>
                <a:lnTo>
                  <a:pt x="158" y="7"/>
                </a:lnTo>
                <a:lnTo>
                  <a:pt x="166" y="0"/>
                </a:lnTo>
                <a:lnTo>
                  <a:pt x="174" y="25"/>
                </a:lnTo>
                <a:lnTo>
                  <a:pt x="183" y="54"/>
                </a:lnTo>
                <a:lnTo>
                  <a:pt x="191" y="57"/>
                </a:lnTo>
                <a:lnTo>
                  <a:pt x="199" y="50"/>
                </a:lnTo>
                <a:lnTo>
                  <a:pt x="207" y="68"/>
                </a:lnTo>
                <a:lnTo>
                  <a:pt x="216" y="81"/>
                </a:lnTo>
                <a:lnTo>
                  <a:pt x="224" y="52"/>
                </a:lnTo>
                <a:lnTo>
                  <a:pt x="232" y="43"/>
                </a:lnTo>
                <a:lnTo>
                  <a:pt x="241" y="49"/>
                </a:lnTo>
                <a:lnTo>
                  <a:pt x="249" y="54"/>
                </a:lnTo>
                <a:lnTo>
                  <a:pt x="257" y="54"/>
                </a:lnTo>
                <a:lnTo>
                  <a:pt x="265" y="65"/>
                </a:lnTo>
                <a:lnTo>
                  <a:pt x="274" y="73"/>
                </a:lnTo>
                <a:lnTo>
                  <a:pt x="282" y="62"/>
                </a:lnTo>
                <a:lnTo>
                  <a:pt x="290" y="64"/>
                </a:lnTo>
                <a:lnTo>
                  <a:pt x="299" y="68"/>
                </a:lnTo>
                <a:lnTo>
                  <a:pt x="307" y="82"/>
                </a:lnTo>
                <a:lnTo>
                  <a:pt x="315" y="95"/>
                </a:lnTo>
                <a:lnTo>
                  <a:pt x="324" y="80"/>
                </a:lnTo>
                <a:lnTo>
                  <a:pt x="332" y="76"/>
                </a:lnTo>
                <a:lnTo>
                  <a:pt x="340" y="76"/>
                </a:lnTo>
                <a:lnTo>
                  <a:pt x="348" y="74"/>
                </a:lnTo>
                <a:lnTo>
                  <a:pt x="357" y="57"/>
                </a:lnTo>
                <a:lnTo>
                  <a:pt x="365" y="63"/>
                </a:lnTo>
                <a:lnTo>
                  <a:pt x="373" y="70"/>
                </a:lnTo>
                <a:lnTo>
                  <a:pt x="382" y="68"/>
                </a:lnTo>
                <a:lnTo>
                  <a:pt x="390" y="64"/>
                </a:lnTo>
              </a:path>
            </a:pathLst>
          </a:custGeom>
          <a:noFill/>
          <a:ln w="57150">
            <a:solidFill>
              <a:srgbClr val="33CC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Tree>
    <p:extLst>
      <p:ext uri="{BB962C8B-B14F-4D97-AF65-F5344CB8AC3E}">
        <p14:creationId xmlns:p14="http://schemas.microsoft.com/office/powerpoint/2010/main" val="2454166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dissolv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wipe(left)">
                                      <p:cBhvr>
                                        <p:cTn id="22" dur="500"/>
                                        <p:tgtEl>
                                          <p:spTgt spid="10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wipe(left)">
                                      <p:cBhvr>
                                        <p:cTn id="27" dur="2000"/>
                                        <p:tgtEl>
                                          <p:spTgt spid="10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wipe(left)">
                                      <p:cBhvr>
                                        <p:cTn id="32" dur="500"/>
                                        <p:tgtEl>
                                          <p:spTgt spid="1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wipe(left)">
                                      <p:cBhvr>
                                        <p:cTn id="37" dur="20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dissolv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dissolve">
                                      <p:cBhvr>
                                        <p:cTn id="47" dur="500"/>
                                        <p:tgtEl>
                                          <p:spTgt spid="1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dissolve">
                                      <p:cBhvr>
                                        <p:cTn id="5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9" grpId="0"/>
      <p:bldP spid="110" grpId="0"/>
      <p:bldP spid="111" grpId="0" animBg="1"/>
      <p:bldP spid="107" grpId="0" animBg="1"/>
      <p:bldP spid="108" grpId="0" animBg="1"/>
      <p:bldP spid="105" grpId="0" animBg="1"/>
      <p:bldP spid="106" grpId="0" animBg="1"/>
    </p:bldLst>
  </p:timing>
</p:sld>
</file>

<file path=ppt/theme/theme1.xml><?xml version="1.0" encoding="utf-8"?>
<a:theme xmlns:a="http://schemas.openxmlformats.org/drawingml/2006/main" name="Standarddesign">
  <a:themeElements>
    <a:clrScheme name="">
      <a:dk1>
        <a:srgbClr val="000000"/>
      </a:dk1>
      <a:lt1>
        <a:srgbClr val="99FFFF"/>
      </a:lt1>
      <a:dk2>
        <a:srgbClr val="999933"/>
      </a:dk2>
      <a:lt2>
        <a:srgbClr val="808000"/>
      </a:lt2>
      <a:accent1>
        <a:srgbClr val="339933"/>
      </a:accent1>
      <a:accent2>
        <a:srgbClr val="800000"/>
      </a:accent2>
      <a:accent3>
        <a:srgbClr val="CAFFFF"/>
      </a:accent3>
      <a:accent4>
        <a:srgbClr val="000000"/>
      </a:accent4>
      <a:accent5>
        <a:srgbClr val="ADCAAD"/>
      </a:accent5>
      <a:accent6>
        <a:srgbClr val="730000"/>
      </a:accent6>
      <a:hlink>
        <a:srgbClr val="0033CC"/>
      </a:hlink>
      <a:folHlink>
        <a:srgbClr val="FFCC66"/>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a-DK" sz="2200" b="1" i="0" u="none" strike="noStrike" cap="none" normalizeH="0" baseline="0" smtClean="0">
            <a:ln>
              <a:noFill/>
            </a:ln>
            <a:solidFill>
              <a:srgbClr val="0000FF"/>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14071</TotalTime>
  <Words>3425</Words>
  <Application>Microsoft Office PowerPoint</Application>
  <PresentationFormat>A4-papir (210 x 297 mm)</PresentationFormat>
  <Paragraphs>552</Paragraphs>
  <Slides>32</Slides>
  <Notes>12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32</vt:i4>
      </vt:variant>
    </vt:vector>
  </HeadingPairs>
  <TitlesOfParts>
    <vt:vector size="38" baseType="lpstr">
      <vt:lpstr>Arial</vt:lpstr>
      <vt:lpstr>Monotype Sorts</vt:lpstr>
      <vt:lpstr>Times New Roman</vt:lpstr>
      <vt:lpstr>Verdana</vt:lpstr>
      <vt:lpstr>Wingdings</vt:lpstr>
      <vt:lpstr>Standarddesign</vt:lpstr>
      <vt:lpstr>Introduction</vt:lpstr>
      <vt:lpstr>Hedging prices and spot prices – 1</vt:lpstr>
      <vt:lpstr>Conclusion from the analysis: price hedging is expensive for consumers</vt:lpstr>
      <vt:lpstr>Hedging prices and spot prices – 2</vt:lpstr>
      <vt:lpstr>Hedging Prices and spot prices – 3</vt:lpstr>
      <vt:lpstr>Western Denmark: Hedging Prices and spot prices</vt:lpstr>
      <vt:lpstr>Eastern Denmark: Hedging Prices and spot prices</vt:lpstr>
      <vt:lpstr>Southern Sweden: Hedging Prices and spot prices</vt:lpstr>
      <vt:lpstr>System Price: Hedging Prices and spot prices</vt:lpstr>
      <vt:lpstr>Liquidity</vt:lpstr>
      <vt:lpstr>Cleared volume 1997–2023</vt:lpstr>
      <vt:lpstr>       Cleared volume and LEBA OTC trading 1997–2023</vt:lpstr>
      <vt:lpstr>Risk Premium R</vt:lpstr>
      <vt:lpstr>Consumers’ Risk Premiums in EUR/MWh</vt:lpstr>
      <vt:lpstr>Consumers’ Risk Premiums in Danish øre/kWh</vt:lpstr>
      <vt:lpstr>Correlation between Hedging Prices and spot prices</vt:lpstr>
      <vt:lpstr>PowerPoint-præsentation</vt:lpstr>
      <vt:lpstr>Closing Prices</vt:lpstr>
      <vt:lpstr>Western Denmark (DK1): Q3-2012</vt:lpstr>
      <vt:lpstr>Eastern Denmark (DK2): Q3-2012</vt:lpstr>
      <vt:lpstr>Southern Sweden (SE4): Q3-2012</vt:lpstr>
      <vt:lpstr>System Price: Q3-2012</vt:lpstr>
      <vt:lpstr>PowerPoint-præsentation</vt:lpstr>
      <vt:lpstr>Terminology and acronyms – 1 As used in this presentation</vt:lpstr>
      <vt:lpstr>Terminology and acronyms – 2 As used in this presentation</vt:lpstr>
      <vt:lpstr>Terminology and acronyms – 3 As used in this presentation</vt:lpstr>
      <vt:lpstr>Terminology and acronyms – 4 As used in this presentation</vt:lpstr>
      <vt:lpstr>Terminology and acronyms – 5 As used in this presentation</vt:lpstr>
      <vt:lpstr>Terminology and acronyms – 6 As used in this presentation</vt:lpstr>
      <vt:lpstr>Terminology and acronyms – 7 As used in this presentation</vt:lpstr>
      <vt:lpstr>The correlation function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Ingen diastitel</dc:title>
  <dc:creator>APH</dc:creator>
  <cp:lastModifiedBy>Anders Plejdrup Houmøller</cp:lastModifiedBy>
  <cp:revision>1743</cp:revision>
  <cp:lastPrinted>2024-02-17T20:47:55Z</cp:lastPrinted>
  <dcterms:created xsi:type="dcterms:W3CDTF">1998-01-18T15:08:52Z</dcterms:created>
  <dcterms:modified xsi:type="dcterms:W3CDTF">2024-02-17T20:48:02Z</dcterms:modified>
</cp:coreProperties>
</file>