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4"/>
  </p:notesMasterIdLst>
  <p:handoutMasterIdLst>
    <p:handoutMasterId r:id="rId35"/>
  </p:handoutMasterIdLst>
  <p:sldIdLst>
    <p:sldId id="731" r:id="rId2"/>
    <p:sldId id="732" r:id="rId3"/>
    <p:sldId id="778" r:id="rId4"/>
    <p:sldId id="762" r:id="rId5"/>
    <p:sldId id="761" r:id="rId6"/>
    <p:sldId id="808" r:id="rId7"/>
    <p:sldId id="809" r:id="rId8"/>
    <p:sldId id="810" r:id="rId9"/>
    <p:sldId id="811" r:id="rId10"/>
    <p:sldId id="804" r:id="rId11"/>
    <p:sldId id="822" r:id="rId12"/>
    <p:sldId id="821" r:id="rId13"/>
    <p:sldId id="798" r:id="rId14"/>
    <p:sldId id="803" r:id="rId15"/>
    <p:sldId id="812" r:id="rId16"/>
    <p:sldId id="776" r:id="rId17"/>
    <p:sldId id="779" r:id="rId18"/>
    <p:sldId id="757" r:id="rId19"/>
    <p:sldId id="790" r:id="rId20"/>
    <p:sldId id="791" r:id="rId21"/>
    <p:sldId id="792" r:id="rId22"/>
    <p:sldId id="793" r:id="rId23"/>
    <p:sldId id="747" r:id="rId24"/>
    <p:sldId id="748" r:id="rId25"/>
    <p:sldId id="794" r:id="rId26"/>
    <p:sldId id="751" r:id="rId27"/>
    <p:sldId id="795" r:id="rId28"/>
    <p:sldId id="797" r:id="rId29"/>
    <p:sldId id="753" r:id="rId30"/>
    <p:sldId id="796" r:id="rId31"/>
    <p:sldId id="752" r:id="rId32"/>
    <p:sldId id="746" r:id="rId33"/>
  </p:sldIdLst>
  <p:sldSz cx="9906000" cy="6858000" type="A4"/>
  <p:notesSz cx="7099300" cy="10234613"/>
  <p:defaultTextStyle>
    <a:defPPr>
      <a:defRPr lang="da-DK"/>
    </a:defPPr>
    <a:lvl1pPr algn="l" rtl="0" fontAlgn="base">
      <a:spcBef>
        <a:spcPct val="0"/>
      </a:spcBef>
      <a:spcAft>
        <a:spcPct val="0"/>
      </a:spcAft>
      <a:defRPr sz="2200" b="1" kern="1200">
        <a:solidFill>
          <a:srgbClr val="0000FF"/>
        </a:solidFill>
        <a:latin typeface="Verdana" pitchFamily="34" charset="0"/>
        <a:ea typeface="+mn-ea"/>
        <a:cs typeface="Arial" pitchFamily="34" charset="0"/>
      </a:defRPr>
    </a:lvl1pPr>
    <a:lvl2pPr marL="457200" algn="l" rtl="0" fontAlgn="base">
      <a:spcBef>
        <a:spcPct val="0"/>
      </a:spcBef>
      <a:spcAft>
        <a:spcPct val="0"/>
      </a:spcAft>
      <a:defRPr sz="2200" b="1" kern="1200">
        <a:solidFill>
          <a:srgbClr val="0000FF"/>
        </a:solidFill>
        <a:latin typeface="Verdana" pitchFamily="34" charset="0"/>
        <a:ea typeface="+mn-ea"/>
        <a:cs typeface="Arial" pitchFamily="34" charset="0"/>
      </a:defRPr>
    </a:lvl2pPr>
    <a:lvl3pPr marL="914400" algn="l" rtl="0" fontAlgn="base">
      <a:spcBef>
        <a:spcPct val="0"/>
      </a:spcBef>
      <a:spcAft>
        <a:spcPct val="0"/>
      </a:spcAft>
      <a:defRPr sz="2200" b="1" kern="1200">
        <a:solidFill>
          <a:srgbClr val="0000FF"/>
        </a:solidFill>
        <a:latin typeface="Verdana" pitchFamily="34" charset="0"/>
        <a:ea typeface="+mn-ea"/>
        <a:cs typeface="Arial" pitchFamily="34" charset="0"/>
      </a:defRPr>
    </a:lvl3pPr>
    <a:lvl4pPr marL="1371600" algn="l" rtl="0" fontAlgn="base">
      <a:spcBef>
        <a:spcPct val="0"/>
      </a:spcBef>
      <a:spcAft>
        <a:spcPct val="0"/>
      </a:spcAft>
      <a:defRPr sz="2200" b="1" kern="1200">
        <a:solidFill>
          <a:srgbClr val="0000FF"/>
        </a:solidFill>
        <a:latin typeface="Verdana" pitchFamily="34" charset="0"/>
        <a:ea typeface="+mn-ea"/>
        <a:cs typeface="Arial" pitchFamily="34" charset="0"/>
      </a:defRPr>
    </a:lvl4pPr>
    <a:lvl5pPr marL="1828800" algn="l" rtl="0" fontAlgn="base">
      <a:spcBef>
        <a:spcPct val="0"/>
      </a:spcBef>
      <a:spcAft>
        <a:spcPct val="0"/>
      </a:spcAft>
      <a:defRPr sz="2200" b="1" kern="1200">
        <a:solidFill>
          <a:srgbClr val="0000FF"/>
        </a:solidFill>
        <a:latin typeface="Verdana" pitchFamily="34" charset="0"/>
        <a:ea typeface="+mn-ea"/>
        <a:cs typeface="Arial" pitchFamily="34" charset="0"/>
      </a:defRPr>
    </a:lvl5pPr>
    <a:lvl6pPr marL="2286000" algn="l" defTabSz="914400" rtl="0" eaLnBrk="1" latinLnBrk="0" hangingPunct="1">
      <a:defRPr sz="2200" b="1" kern="1200">
        <a:solidFill>
          <a:srgbClr val="0000FF"/>
        </a:solidFill>
        <a:latin typeface="Verdana" pitchFamily="34" charset="0"/>
        <a:ea typeface="+mn-ea"/>
        <a:cs typeface="Arial" pitchFamily="34" charset="0"/>
      </a:defRPr>
    </a:lvl6pPr>
    <a:lvl7pPr marL="2743200" algn="l" defTabSz="914400" rtl="0" eaLnBrk="1" latinLnBrk="0" hangingPunct="1">
      <a:defRPr sz="2200" b="1" kern="1200">
        <a:solidFill>
          <a:srgbClr val="0000FF"/>
        </a:solidFill>
        <a:latin typeface="Verdana" pitchFamily="34" charset="0"/>
        <a:ea typeface="+mn-ea"/>
        <a:cs typeface="Arial" pitchFamily="34" charset="0"/>
      </a:defRPr>
    </a:lvl7pPr>
    <a:lvl8pPr marL="3200400" algn="l" defTabSz="914400" rtl="0" eaLnBrk="1" latinLnBrk="0" hangingPunct="1">
      <a:defRPr sz="2200" b="1" kern="1200">
        <a:solidFill>
          <a:srgbClr val="0000FF"/>
        </a:solidFill>
        <a:latin typeface="Verdana" pitchFamily="34" charset="0"/>
        <a:ea typeface="+mn-ea"/>
        <a:cs typeface="Arial" pitchFamily="34" charset="0"/>
      </a:defRPr>
    </a:lvl8pPr>
    <a:lvl9pPr marL="3657600" algn="l" defTabSz="914400" rtl="0" eaLnBrk="1" latinLnBrk="0" hangingPunct="1">
      <a:defRPr sz="2200" b="1" kern="1200">
        <a:solidFill>
          <a:srgbClr val="0000FF"/>
        </a:solidFill>
        <a:latin typeface="Verdana" pitchFamily="34" charset="0"/>
        <a:ea typeface="+mn-ea"/>
        <a:cs typeface="Arial" pitchFamily="34" charset="0"/>
      </a:defRPr>
    </a:lvl9pPr>
  </p:defaultTextStyle>
  <p:extLst>
    <p:ext uri="{EFAFB233-063F-42B5-8137-9DF3F51BA10A}">
      <p15:sldGuideLst xmlns:p15="http://schemas.microsoft.com/office/powerpoint/2012/main">
        <p15:guide id="1" orient="horz" pos="3816" userDrawn="1">
          <p15:clr>
            <a:srgbClr val="A4A3A4"/>
          </p15:clr>
        </p15:guide>
        <p15:guide id="2" pos="6159" userDrawn="1">
          <p15:clr>
            <a:srgbClr val="A4A3A4"/>
          </p15:clr>
        </p15:guide>
      </p15:sldGuideLst>
    </p:ext>
    <p:ext uri="{2D200454-40CA-4A62-9FC3-DE9A4176ACB9}">
      <p15:notesGuideLst xmlns:p15="http://schemas.microsoft.com/office/powerpoint/2012/main">
        <p15:guide id="1" orient="horz" pos="3224" userDrawn="1">
          <p15:clr>
            <a:srgbClr val="A4A3A4"/>
          </p15:clr>
        </p15:guide>
        <p15:guide id="2" pos="223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CC00CC"/>
    <a:srgbClr val="0000FF"/>
    <a:srgbClr val="008000"/>
    <a:srgbClr val="0033CC"/>
    <a:srgbClr val="FFFFFF"/>
    <a:srgbClr val="CC0066"/>
    <a:srgbClr val="33CC33"/>
    <a:srgbClr val="FF000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31CE33E-7925-4727-A5E4-7FC38BA78169}" v="1" dt="2024-02-17T20:50:10.534"/>
  </p1510:revLst>
</p1510:revInfo>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inimized">
    <p:restoredLeft sz="15620"/>
    <p:restoredTop sz="94707" autoAdjust="0"/>
  </p:normalViewPr>
  <p:slideViewPr>
    <p:cSldViewPr snapToGrid="0">
      <p:cViewPr>
        <p:scale>
          <a:sx n="66" d="100"/>
          <a:sy n="66" d="100"/>
        </p:scale>
        <p:origin x="2816" y="516"/>
      </p:cViewPr>
      <p:guideLst>
        <p:guide orient="horz" pos="3816"/>
        <p:guide pos="6159"/>
      </p:guideLst>
    </p:cSldViewPr>
  </p:slideViewPr>
  <p:notesTextViewPr>
    <p:cViewPr>
      <p:scale>
        <a:sx n="3" d="2"/>
        <a:sy n="3" d="2"/>
      </p:scale>
      <p:origin x="0" y="0"/>
    </p:cViewPr>
  </p:notesTextViewPr>
  <p:sorterViewPr>
    <p:cViewPr varScale="1">
      <p:scale>
        <a:sx n="100" d="100"/>
        <a:sy n="100" d="100"/>
      </p:scale>
      <p:origin x="0" y="0"/>
    </p:cViewPr>
  </p:sorterViewPr>
  <p:notesViewPr>
    <p:cSldViewPr snapToGrid="0">
      <p:cViewPr varScale="1">
        <p:scale>
          <a:sx n="45" d="100"/>
          <a:sy n="45" d="100"/>
        </p:scale>
        <p:origin x="-1926" y="-120"/>
      </p:cViewPr>
      <p:guideLst>
        <p:guide orient="horz" pos="3224"/>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ers Plejdrup Houmøller" userId="6c18fd073f0ef680" providerId="LiveId" clId="{A31CE33E-7925-4727-A5E4-7FC38BA78169}"/>
    <pc:docChg chg="modSld modNotesMaster">
      <pc:chgData name="Anders Plejdrup Houmøller" userId="6c18fd073f0ef680" providerId="LiveId" clId="{A31CE33E-7925-4727-A5E4-7FC38BA78169}" dt="2024-02-17T20:50:10.533" v="0"/>
      <pc:docMkLst>
        <pc:docMk/>
      </pc:docMkLst>
      <pc:sldChg chg="modNotes">
        <pc:chgData name="Anders Plejdrup Houmøller" userId="6c18fd073f0ef680" providerId="LiveId" clId="{A31CE33E-7925-4727-A5E4-7FC38BA78169}" dt="2024-02-17T20:50:10.533" v="0"/>
        <pc:sldMkLst>
          <pc:docMk/>
          <pc:sldMk cId="0" sldId="790"/>
        </pc:sldMkLst>
      </pc:sldChg>
      <pc:sldChg chg="modNotes">
        <pc:chgData name="Anders Plejdrup Houmøller" userId="6c18fd073f0ef680" providerId="LiveId" clId="{A31CE33E-7925-4727-A5E4-7FC38BA78169}" dt="2024-02-17T20:50:10.533" v="0"/>
        <pc:sldMkLst>
          <pc:docMk/>
          <pc:sldMk cId="0" sldId="791"/>
        </pc:sldMkLst>
      </pc:sldChg>
      <pc:sldChg chg="modNotes">
        <pc:chgData name="Anders Plejdrup Houmøller" userId="6c18fd073f0ef680" providerId="LiveId" clId="{A31CE33E-7925-4727-A5E4-7FC38BA78169}" dt="2024-02-17T20:50:10.533" v="0"/>
        <pc:sldMkLst>
          <pc:docMk/>
          <pc:sldMk cId="0" sldId="792"/>
        </pc:sldMkLst>
      </pc:sldChg>
      <pc:sldChg chg="modNotes">
        <pc:chgData name="Anders Plejdrup Houmøller" userId="6c18fd073f0ef680" providerId="LiveId" clId="{A31CE33E-7925-4727-A5E4-7FC38BA78169}" dt="2024-02-17T20:50:10.533" v="0"/>
        <pc:sldMkLst>
          <pc:docMk/>
          <pc:sldMk cId="0" sldId="793"/>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6349" y="0"/>
            <a:ext cx="3082925" cy="517525"/>
          </a:xfrm>
          <a:prstGeom prst="rect">
            <a:avLst/>
          </a:prstGeom>
          <a:noFill/>
          <a:ln w="9525">
            <a:noFill/>
            <a:miter lim="800000"/>
            <a:headEnd/>
            <a:tailEnd/>
          </a:ln>
          <a:effectLst/>
        </p:spPr>
        <p:txBody>
          <a:bodyPr vert="horz" wrap="square" lIns="19812" tIns="0" rIns="19812" bIns="0" numCol="1" anchor="t" anchorCtr="0" compatLnSpc="1">
            <a:prstTxWarp prst="textNoShape">
              <a:avLst/>
            </a:prstTxWarp>
          </a:bodyPr>
          <a:lstStyle>
            <a:lvl1pPr algn="l" defTabSz="822229" eaLnBrk="0" hangingPunct="0">
              <a:defRPr sz="1000" b="0" i="1">
                <a:solidFill>
                  <a:schemeClr val="tx1"/>
                </a:solidFill>
                <a:latin typeface="Times New Roman" pitchFamily="18" charset="0"/>
                <a:cs typeface="+mn-cs"/>
              </a:defRPr>
            </a:lvl1pPr>
          </a:lstStyle>
          <a:p>
            <a:pPr>
              <a:defRPr/>
            </a:pPr>
            <a:endParaRPr lang="da-DK" dirty="0"/>
          </a:p>
        </p:txBody>
      </p:sp>
      <p:sp>
        <p:nvSpPr>
          <p:cNvPr id="2051" name="Rectangle 3"/>
          <p:cNvSpPr>
            <a:spLocks noGrp="1" noChangeArrowheads="1"/>
          </p:cNvSpPr>
          <p:nvPr>
            <p:ph type="dt" idx="1"/>
          </p:nvPr>
        </p:nvSpPr>
        <p:spPr bwMode="auto">
          <a:xfrm>
            <a:off x="4022726" y="0"/>
            <a:ext cx="3082925" cy="517525"/>
          </a:xfrm>
          <a:prstGeom prst="rect">
            <a:avLst/>
          </a:prstGeom>
          <a:noFill/>
          <a:ln w="9525">
            <a:noFill/>
            <a:miter lim="800000"/>
            <a:headEnd/>
            <a:tailEnd/>
          </a:ln>
          <a:effectLst/>
        </p:spPr>
        <p:txBody>
          <a:bodyPr vert="horz" wrap="square" lIns="19812" tIns="0" rIns="19812" bIns="0" numCol="1" anchor="t" anchorCtr="0" compatLnSpc="1">
            <a:prstTxWarp prst="textNoShape">
              <a:avLst/>
            </a:prstTxWarp>
          </a:bodyPr>
          <a:lstStyle>
            <a:lvl1pPr algn="r" defTabSz="822229" eaLnBrk="0" hangingPunct="0">
              <a:defRPr sz="1000" b="0" i="1">
                <a:solidFill>
                  <a:schemeClr val="tx1"/>
                </a:solidFill>
                <a:latin typeface="Times New Roman" pitchFamily="18" charset="0"/>
                <a:cs typeface="+mn-cs"/>
              </a:defRPr>
            </a:lvl1pPr>
          </a:lstStyle>
          <a:p>
            <a:pPr>
              <a:defRPr/>
            </a:pPr>
            <a:endParaRPr lang="da-DK" dirty="0"/>
          </a:p>
        </p:txBody>
      </p:sp>
      <p:sp>
        <p:nvSpPr>
          <p:cNvPr id="23556" name="Rectangle 4"/>
          <p:cNvSpPr>
            <a:spLocks noGrp="1" noRot="1" noChangeAspect="1" noChangeArrowheads="1" noTextEdit="1"/>
          </p:cNvSpPr>
          <p:nvPr>
            <p:ph type="sldImg" idx="2"/>
          </p:nvPr>
        </p:nvSpPr>
        <p:spPr bwMode="auto">
          <a:xfrm>
            <a:off x="787400" y="773113"/>
            <a:ext cx="5526088" cy="3825875"/>
          </a:xfrm>
          <a:prstGeom prst="rect">
            <a:avLst/>
          </a:prstGeom>
          <a:noFill/>
          <a:ln w="12700">
            <a:solidFill>
              <a:schemeClr val="tx1"/>
            </a:solidFill>
            <a:miter lim="800000"/>
            <a:headEnd/>
            <a:tailEnd/>
          </a:ln>
        </p:spPr>
      </p:sp>
      <p:sp>
        <p:nvSpPr>
          <p:cNvPr id="2053" name="Rectangle 5"/>
          <p:cNvSpPr>
            <a:spLocks noGrp="1" noChangeArrowheads="1"/>
          </p:cNvSpPr>
          <p:nvPr>
            <p:ph type="body" sz="quarter" idx="3"/>
          </p:nvPr>
        </p:nvSpPr>
        <p:spPr bwMode="auto">
          <a:xfrm>
            <a:off x="939801" y="4860926"/>
            <a:ext cx="5219700" cy="4606925"/>
          </a:xfrm>
          <a:prstGeom prst="rect">
            <a:avLst/>
          </a:prstGeom>
          <a:noFill/>
          <a:ln w="9525">
            <a:noFill/>
            <a:miter lim="800000"/>
            <a:headEnd/>
            <a:tailEnd/>
          </a:ln>
          <a:effectLst/>
        </p:spPr>
        <p:txBody>
          <a:bodyPr vert="horz" wrap="square" lIns="97415" tIns="49533" rIns="97415" bIns="49533" numCol="1" anchor="t" anchorCtr="0" compatLnSpc="1">
            <a:prstTxWarp prst="textNoShape">
              <a:avLst/>
            </a:prstTxWarp>
          </a:bodyPr>
          <a:lstStyle/>
          <a:p>
            <a:pPr lvl="0"/>
            <a:r>
              <a:rPr lang="da-DK" noProof="0"/>
              <a:t>Klik for at redigere teksttypografien på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2054" name="Rectangle 6"/>
          <p:cNvSpPr>
            <a:spLocks noGrp="1" noChangeArrowheads="1"/>
          </p:cNvSpPr>
          <p:nvPr>
            <p:ph type="ftr" sz="quarter" idx="4"/>
          </p:nvPr>
        </p:nvSpPr>
        <p:spPr bwMode="auto">
          <a:xfrm>
            <a:off x="-6349" y="9715501"/>
            <a:ext cx="3082925" cy="517525"/>
          </a:xfrm>
          <a:prstGeom prst="rect">
            <a:avLst/>
          </a:prstGeom>
          <a:noFill/>
          <a:ln w="9525">
            <a:noFill/>
            <a:miter lim="800000"/>
            <a:headEnd/>
            <a:tailEnd/>
          </a:ln>
          <a:effectLst/>
        </p:spPr>
        <p:txBody>
          <a:bodyPr vert="horz" wrap="square" lIns="19812" tIns="0" rIns="19812" bIns="0" numCol="1" anchor="b" anchorCtr="0" compatLnSpc="1">
            <a:prstTxWarp prst="textNoShape">
              <a:avLst/>
            </a:prstTxWarp>
          </a:bodyPr>
          <a:lstStyle>
            <a:lvl1pPr algn="l" defTabSz="822229" eaLnBrk="0" hangingPunct="0">
              <a:defRPr sz="1000" b="0" i="1">
                <a:solidFill>
                  <a:schemeClr val="tx1"/>
                </a:solidFill>
                <a:latin typeface="Times New Roman" pitchFamily="18" charset="0"/>
                <a:cs typeface="+mn-cs"/>
              </a:defRPr>
            </a:lvl1pPr>
          </a:lstStyle>
          <a:p>
            <a:pPr>
              <a:defRPr/>
            </a:pPr>
            <a:endParaRPr lang="da-DK" dirty="0"/>
          </a:p>
        </p:txBody>
      </p:sp>
      <p:sp>
        <p:nvSpPr>
          <p:cNvPr id="2055" name="Rectangle 7"/>
          <p:cNvSpPr>
            <a:spLocks noGrp="1" noChangeArrowheads="1"/>
          </p:cNvSpPr>
          <p:nvPr>
            <p:ph type="sldNum" sz="quarter" idx="5"/>
          </p:nvPr>
        </p:nvSpPr>
        <p:spPr bwMode="auto">
          <a:xfrm>
            <a:off x="4022726" y="9715501"/>
            <a:ext cx="3082925" cy="517525"/>
          </a:xfrm>
          <a:prstGeom prst="rect">
            <a:avLst/>
          </a:prstGeom>
          <a:noFill/>
          <a:ln w="9525">
            <a:noFill/>
            <a:miter lim="800000"/>
            <a:headEnd/>
            <a:tailEnd/>
          </a:ln>
          <a:effectLst/>
        </p:spPr>
        <p:txBody>
          <a:bodyPr vert="horz" wrap="square" lIns="19812" tIns="0" rIns="19812" bIns="0" numCol="1" anchor="b" anchorCtr="0" compatLnSpc="1">
            <a:prstTxWarp prst="textNoShape">
              <a:avLst/>
            </a:prstTxWarp>
          </a:bodyPr>
          <a:lstStyle>
            <a:lvl1pPr algn="r" defTabSz="822229" eaLnBrk="0" hangingPunct="0">
              <a:defRPr sz="1000" b="0" i="1">
                <a:solidFill>
                  <a:schemeClr val="tx1"/>
                </a:solidFill>
                <a:latin typeface="Times New Roman" pitchFamily="18" charset="0"/>
                <a:cs typeface="+mn-cs"/>
              </a:defRPr>
            </a:lvl1pPr>
          </a:lstStyle>
          <a:p>
            <a:pPr>
              <a:defRPr/>
            </a:pPr>
            <a:fld id="{1D275962-6453-45F0-9CC8-49426775DB3D}" type="slidenum">
              <a:rPr lang="da-DK"/>
              <a:pPr>
                <a:defRPr/>
              </a:pPr>
              <a:t>‹nr.›</a:t>
            </a:fld>
            <a:endParaRPr lang="da-DK" dirty="0"/>
          </a:p>
        </p:txBody>
      </p:sp>
    </p:spTree>
  </p:cSld>
  <p:clrMap bg1="lt1" tx1="dk1" bg2="lt2" tx2="dk2" accent1="accent1" accent2="accent2" accent3="accent3" accent4="accent4" accent5="accent5" accent6="accent6" hlink="hlink" folHlink="folHlink"/>
  <p:notesStyle>
    <a:lvl1pPr algn="l" defTabSz="790575"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68313" algn="l" defTabSz="790575"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35038" algn="l" defTabSz="790575"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404938" algn="l" defTabSz="790575"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73250" algn="l" defTabSz="790575"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48A085-A8CA-4F7E-A07E-020DE78FE341}" type="slidenum">
              <a:rPr lang="da-DK"/>
              <a:pPr/>
              <a:t>1</a:t>
            </a:fld>
            <a:endParaRPr lang="da-DK" dirty="0"/>
          </a:p>
        </p:txBody>
      </p:sp>
      <p:sp>
        <p:nvSpPr>
          <p:cNvPr id="1039362" name="Rectangle 2"/>
          <p:cNvSpPr>
            <a:spLocks noGrp="1" noRot="1" noChangeAspect="1" noChangeArrowheads="1" noTextEdit="1"/>
          </p:cNvSpPr>
          <p:nvPr>
            <p:ph type="sldImg"/>
          </p:nvPr>
        </p:nvSpPr>
        <p:spPr>
          <a:ln/>
        </p:spPr>
      </p:sp>
      <p:sp>
        <p:nvSpPr>
          <p:cNvPr id="1039363" name="Rectangle 3"/>
          <p:cNvSpPr>
            <a:spLocks noGrp="1" noChangeArrowheads="1"/>
          </p:cNvSpPr>
          <p:nvPr>
            <p:ph type="body" idx="1"/>
          </p:nvPr>
        </p:nvSpPr>
        <p:spPr/>
        <p:txBody>
          <a:bodyPr/>
          <a:lstStyle/>
          <a:p>
            <a:endParaRPr lang="da-DK"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a:xfrm>
            <a:off x="777875" y="768350"/>
            <a:ext cx="5543550" cy="3836988"/>
          </a:xfrm>
          <a:ln/>
        </p:spPr>
      </p:sp>
      <p:sp>
        <p:nvSpPr>
          <p:cNvPr id="75779" name="Rectangle 3"/>
          <p:cNvSpPr>
            <a:spLocks noGrp="1" noChangeArrowheads="1"/>
          </p:cNvSpPr>
          <p:nvPr>
            <p:ph type="body" idx="1"/>
          </p:nvPr>
        </p:nvSpPr>
        <p:spPr>
          <a:xfrm>
            <a:off x="709614" y="4860925"/>
            <a:ext cx="5680076" cy="4605338"/>
          </a:xfrm>
          <a:noFill/>
          <a:ln/>
        </p:spPr>
        <p:txBody>
          <a:bodyPr/>
          <a:lstStyle/>
          <a:p>
            <a:endParaRPr lang="da-DK"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xfrm>
            <a:off x="777875" y="768350"/>
            <a:ext cx="5543550" cy="3836988"/>
          </a:xfrm>
          <a:ln/>
        </p:spPr>
      </p:sp>
      <p:sp>
        <p:nvSpPr>
          <p:cNvPr id="77827" name="Rectangle 3"/>
          <p:cNvSpPr>
            <a:spLocks noGrp="1" noChangeArrowheads="1"/>
          </p:cNvSpPr>
          <p:nvPr>
            <p:ph type="body" idx="1"/>
          </p:nvPr>
        </p:nvSpPr>
        <p:spPr>
          <a:xfrm>
            <a:off x="709614" y="4860925"/>
            <a:ext cx="5680076" cy="4605338"/>
          </a:xfrm>
          <a:noFill/>
          <a:ln/>
        </p:spPr>
        <p:txBody>
          <a:bodyPr/>
          <a:lstStyle/>
          <a:p>
            <a:endParaRPr lang="da-DK"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pPr defTabSz="820642"/>
            <a:fld id="{D07B4EA4-AA80-4C2E-B196-09E21B52DF88}" type="slidenum">
              <a:rPr lang="da-DK" smtClean="0"/>
              <a:pPr defTabSz="820642"/>
              <a:t>32</a:t>
            </a:fld>
            <a:endParaRPr lang="da-DK" dirty="0"/>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p:spPr>
        <p:txBody>
          <a:bodyPr/>
          <a:lstStyle/>
          <a:p>
            <a:endParaRPr lang="fi-FI"/>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ADF03CA-BABA-4C59-B878-773732733C24}"/>
              </a:ext>
            </a:extLst>
          </p:cNvPr>
          <p:cNvSpPr>
            <a:spLocks noGrp="1" noChangeArrowheads="1"/>
          </p:cNvSpPr>
          <p:nvPr>
            <p:ph type="sldNum" sz="quarter" idx="5"/>
          </p:nvPr>
        </p:nvSpPr>
        <p:spPr>
          <a:ln/>
        </p:spPr>
        <p:txBody>
          <a:bodyPr/>
          <a:lstStyle/>
          <a:p>
            <a:fld id="{536369A6-B862-4C82-828B-49F6E6E114CE}" type="slidenum">
              <a:rPr lang="da-DK" altLang="da-DK"/>
              <a:pPr/>
              <a:t>6</a:t>
            </a:fld>
            <a:endParaRPr lang="da-DK" altLang="da-DK" dirty="0"/>
          </a:p>
        </p:txBody>
      </p:sp>
      <p:sp>
        <p:nvSpPr>
          <p:cNvPr id="7170" name="Rectangle 2">
            <a:extLst>
              <a:ext uri="{FF2B5EF4-FFF2-40B4-BE49-F238E27FC236}">
                <a16:creationId xmlns:a16="http://schemas.microsoft.com/office/drawing/2014/main" id="{760E3F66-851B-4C7F-A2A4-3E43EDA5551F}"/>
              </a:ext>
            </a:extLst>
          </p:cNvPr>
          <p:cNvSpPr>
            <a:spLocks noGrp="1" noRot="1" noChangeAspect="1" noChangeArrowheads="1" noTextEdit="1"/>
          </p:cNvSpPr>
          <p:nvPr>
            <p:ph type="sldImg"/>
          </p:nvPr>
        </p:nvSpPr>
        <p:spPr>
          <a:ln/>
        </p:spPr>
      </p:sp>
      <p:sp>
        <p:nvSpPr>
          <p:cNvPr id="7171" name="Rectangle 3">
            <a:extLst>
              <a:ext uri="{FF2B5EF4-FFF2-40B4-BE49-F238E27FC236}">
                <a16:creationId xmlns:a16="http://schemas.microsoft.com/office/drawing/2014/main" id="{45749899-85A7-482E-BFB1-7A35CE1598E5}"/>
              </a:ext>
            </a:extLst>
          </p:cNvPr>
          <p:cNvSpPr>
            <a:spLocks noGrp="1" noChangeArrowheads="1"/>
          </p:cNvSpPr>
          <p:nvPr>
            <p:ph type="body" idx="1"/>
          </p:nvPr>
        </p:nvSpPr>
        <p:spPr/>
        <p:txBody>
          <a:bodyPr/>
          <a:lstStyle/>
          <a:p>
            <a:endParaRPr lang="da-DK" altLang="da-DK" dirty="0"/>
          </a:p>
        </p:txBody>
      </p:sp>
    </p:spTree>
    <p:extLst>
      <p:ext uri="{BB962C8B-B14F-4D97-AF65-F5344CB8AC3E}">
        <p14:creationId xmlns:p14="http://schemas.microsoft.com/office/powerpoint/2010/main" val="27037798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3A886BC-C739-4992-8D3E-61F779DF49A1}"/>
              </a:ext>
            </a:extLst>
          </p:cNvPr>
          <p:cNvSpPr>
            <a:spLocks noGrp="1" noChangeArrowheads="1"/>
          </p:cNvSpPr>
          <p:nvPr>
            <p:ph type="sldNum" sz="quarter" idx="5"/>
          </p:nvPr>
        </p:nvSpPr>
        <p:spPr>
          <a:ln/>
        </p:spPr>
        <p:txBody>
          <a:bodyPr/>
          <a:lstStyle/>
          <a:p>
            <a:fld id="{79F2FDC3-2731-466E-B43F-7A4952CB1933}" type="slidenum">
              <a:rPr lang="da-DK" altLang="da-DK"/>
              <a:pPr/>
              <a:t>7</a:t>
            </a:fld>
            <a:endParaRPr lang="da-DK" altLang="da-DK" dirty="0"/>
          </a:p>
        </p:txBody>
      </p:sp>
      <p:sp>
        <p:nvSpPr>
          <p:cNvPr id="9218" name="Rectangle 2">
            <a:extLst>
              <a:ext uri="{FF2B5EF4-FFF2-40B4-BE49-F238E27FC236}">
                <a16:creationId xmlns:a16="http://schemas.microsoft.com/office/drawing/2014/main" id="{02D35809-DB70-48D0-B886-8147B2CA9A91}"/>
              </a:ext>
            </a:extLst>
          </p:cNvPr>
          <p:cNvSpPr>
            <a:spLocks noGrp="1" noRot="1" noChangeAspect="1" noChangeArrowheads="1" noTextEdit="1"/>
          </p:cNvSpPr>
          <p:nvPr>
            <p:ph type="sldImg"/>
          </p:nvPr>
        </p:nvSpPr>
        <p:spPr>
          <a:ln/>
        </p:spPr>
      </p:sp>
      <p:sp>
        <p:nvSpPr>
          <p:cNvPr id="9219" name="Rectangle 3">
            <a:extLst>
              <a:ext uri="{FF2B5EF4-FFF2-40B4-BE49-F238E27FC236}">
                <a16:creationId xmlns:a16="http://schemas.microsoft.com/office/drawing/2014/main" id="{52C409ED-1C22-44DE-8F46-5B444C276DD2}"/>
              </a:ext>
            </a:extLst>
          </p:cNvPr>
          <p:cNvSpPr>
            <a:spLocks noGrp="1" noChangeArrowheads="1"/>
          </p:cNvSpPr>
          <p:nvPr>
            <p:ph type="body" idx="1"/>
          </p:nvPr>
        </p:nvSpPr>
        <p:spPr/>
        <p:txBody>
          <a:bodyPr/>
          <a:lstStyle/>
          <a:p>
            <a:endParaRPr lang="da-DK" altLang="da-DK" dirty="0"/>
          </a:p>
        </p:txBody>
      </p:sp>
    </p:spTree>
    <p:extLst>
      <p:ext uri="{BB962C8B-B14F-4D97-AF65-F5344CB8AC3E}">
        <p14:creationId xmlns:p14="http://schemas.microsoft.com/office/powerpoint/2010/main" val="21430417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8B67F79-E527-4F82-B069-C1F06791C92A}"/>
              </a:ext>
            </a:extLst>
          </p:cNvPr>
          <p:cNvSpPr>
            <a:spLocks noGrp="1" noChangeArrowheads="1"/>
          </p:cNvSpPr>
          <p:nvPr>
            <p:ph type="sldNum" sz="quarter" idx="5"/>
          </p:nvPr>
        </p:nvSpPr>
        <p:spPr>
          <a:ln/>
        </p:spPr>
        <p:txBody>
          <a:bodyPr/>
          <a:lstStyle/>
          <a:p>
            <a:fld id="{CA547857-5A6B-4696-9BF6-755D6B334689}" type="slidenum">
              <a:rPr lang="da-DK" altLang="da-DK"/>
              <a:pPr/>
              <a:t>8</a:t>
            </a:fld>
            <a:endParaRPr lang="da-DK" altLang="da-DK" dirty="0"/>
          </a:p>
        </p:txBody>
      </p:sp>
      <p:sp>
        <p:nvSpPr>
          <p:cNvPr id="11266" name="Rectangle 2">
            <a:extLst>
              <a:ext uri="{FF2B5EF4-FFF2-40B4-BE49-F238E27FC236}">
                <a16:creationId xmlns:a16="http://schemas.microsoft.com/office/drawing/2014/main" id="{F7788935-BB5E-4B0E-BF1D-901C1F7221F8}"/>
              </a:ext>
            </a:extLst>
          </p:cNvPr>
          <p:cNvSpPr>
            <a:spLocks noGrp="1" noRot="1" noChangeAspect="1" noChangeArrowheads="1" noTextEdit="1"/>
          </p:cNvSpPr>
          <p:nvPr>
            <p:ph type="sldImg"/>
          </p:nvPr>
        </p:nvSpPr>
        <p:spPr>
          <a:ln/>
        </p:spPr>
      </p:sp>
      <p:sp>
        <p:nvSpPr>
          <p:cNvPr id="11267" name="Rectangle 3">
            <a:extLst>
              <a:ext uri="{FF2B5EF4-FFF2-40B4-BE49-F238E27FC236}">
                <a16:creationId xmlns:a16="http://schemas.microsoft.com/office/drawing/2014/main" id="{6B754669-F906-48A9-A3C1-B3B81DFB0B6A}"/>
              </a:ext>
            </a:extLst>
          </p:cNvPr>
          <p:cNvSpPr>
            <a:spLocks noGrp="1" noChangeArrowheads="1"/>
          </p:cNvSpPr>
          <p:nvPr>
            <p:ph type="body" idx="1"/>
          </p:nvPr>
        </p:nvSpPr>
        <p:spPr/>
        <p:txBody>
          <a:bodyPr/>
          <a:lstStyle/>
          <a:p>
            <a:endParaRPr lang="da-DK" altLang="da-DK" dirty="0"/>
          </a:p>
        </p:txBody>
      </p:sp>
    </p:spTree>
    <p:extLst>
      <p:ext uri="{BB962C8B-B14F-4D97-AF65-F5344CB8AC3E}">
        <p14:creationId xmlns:p14="http://schemas.microsoft.com/office/powerpoint/2010/main" val="29022844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EBDC26B-4D47-41D9-9498-2D8F494FA0E5}"/>
              </a:ext>
            </a:extLst>
          </p:cNvPr>
          <p:cNvSpPr>
            <a:spLocks noGrp="1" noChangeArrowheads="1"/>
          </p:cNvSpPr>
          <p:nvPr>
            <p:ph type="sldNum" sz="quarter" idx="5"/>
          </p:nvPr>
        </p:nvSpPr>
        <p:spPr>
          <a:ln/>
        </p:spPr>
        <p:txBody>
          <a:bodyPr/>
          <a:lstStyle/>
          <a:p>
            <a:fld id="{BD3E5654-EDB0-4C74-90C1-510E32803B57}" type="slidenum">
              <a:rPr lang="da-DK" altLang="da-DK"/>
              <a:pPr/>
              <a:t>9</a:t>
            </a:fld>
            <a:endParaRPr lang="da-DK" altLang="da-DK" dirty="0"/>
          </a:p>
        </p:txBody>
      </p:sp>
      <p:sp>
        <p:nvSpPr>
          <p:cNvPr id="13314" name="Rectangle 2">
            <a:extLst>
              <a:ext uri="{FF2B5EF4-FFF2-40B4-BE49-F238E27FC236}">
                <a16:creationId xmlns:a16="http://schemas.microsoft.com/office/drawing/2014/main" id="{7236706A-BD3F-4239-BC34-92A27B281B32}"/>
              </a:ext>
            </a:extLst>
          </p:cNvPr>
          <p:cNvSpPr>
            <a:spLocks noGrp="1" noRot="1" noChangeAspect="1" noChangeArrowheads="1" noTextEdit="1"/>
          </p:cNvSpPr>
          <p:nvPr>
            <p:ph type="sldImg"/>
          </p:nvPr>
        </p:nvSpPr>
        <p:spPr>
          <a:ln/>
        </p:spPr>
      </p:sp>
      <p:sp>
        <p:nvSpPr>
          <p:cNvPr id="13315" name="Rectangle 3">
            <a:extLst>
              <a:ext uri="{FF2B5EF4-FFF2-40B4-BE49-F238E27FC236}">
                <a16:creationId xmlns:a16="http://schemas.microsoft.com/office/drawing/2014/main" id="{41775EE4-3A9E-4D95-B89F-05396455FFE9}"/>
              </a:ext>
            </a:extLst>
          </p:cNvPr>
          <p:cNvSpPr>
            <a:spLocks noGrp="1" noChangeArrowheads="1"/>
          </p:cNvSpPr>
          <p:nvPr>
            <p:ph type="body" idx="1"/>
          </p:nvPr>
        </p:nvSpPr>
        <p:spPr/>
        <p:txBody>
          <a:bodyPr/>
          <a:lstStyle/>
          <a:p>
            <a:endParaRPr lang="da-DK" altLang="da-DK" dirty="0"/>
          </a:p>
        </p:txBody>
      </p:sp>
    </p:spTree>
    <p:extLst>
      <p:ext uri="{BB962C8B-B14F-4D97-AF65-F5344CB8AC3E}">
        <p14:creationId xmlns:p14="http://schemas.microsoft.com/office/powerpoint/2010/main" val="25798792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BFEA0D-DBBD-3FE1-1FD5-281E3A88DAAB}"/>
            </a:ext>
          </a:extLst>
        </p:cNvPr>
        <p:cNvGrpSpPr/>
        <p:nvPr/>
      </p:nvGrpSpPr>
      <p:grpSpPr>
        <a:xfrm>
          <a:off x="0" y="0"/>
          <a:ext cx="0" cy="0"/>
          <a:chOff x="0" y="0"/>
          <a:chExt cx="0" cy="0"/>
        </a:xfrm>
      </p:grpSpPr>
      <p:sp>
        <p:nvSpPr>
          <p:cNvPr id="7" name="Rectangle 7">
            <a:extLst>
              <a:ext uri="{FF2B5EF4-FFF2-40B4-BE49-F238E27FC236}">
                <a16:creationId xmlns:a16="http://schemas.microsoft.com/office/drawing/2014/main" id="{39C291CE-4C7B-87BB-E5F8-50C3260164BA}"/>
              </a:ext>
            </a:extLst>
          </p:cNvPr>
          <p:cNvSpPr>
            <a:spLocks noGrp="1" noChangeArrowheads="1"/>
          </p:cNvSpPr>
          <p:nvPr>
            <p:ph type="sldNum" sz="quarter" idx="5"/>
          </p:nvPr>
        </p:nvSpPr>
        <p:spPr>
          <a:ln/>
        </p:spPr>
        <p:txBody>
          <a:bodyPr/>
          <a:lstStyle/>
          <a:p>
            <a:fld id="{CE01AE7A-7B9A-4F19-9C77-EB68E6BDFCBA}" type="slidenum">
              <a:rPr lang="da-DK" altLang="en-US"/>
              <a:pPr/>
              <a:t>11</a:t>
            </a:fld>
            <a:endParaRPr lang="da-DK" altLang="en-US" dirty="0"/>
          </a:p>
        </p:txBody>
      </p:sp>
      <p:sp>
        <p:nvSpPr>
          <p:cNvPr id="4098" name="Rectangle 2">
            <a:extLst>
              <a:ext uri="{FF2B5EF4-FFF2-40B4-BE49-F238E27FC236}">
                <a16:creationId xmlns:a16="http://schemas.microsoft.com/office/drawing/2014/main" id="{B1DDEC71-FF1F-8BE2-C9A2-4F9B67E13287}"/>
              </a:ext>
            </a:extLst>
          </p:cNvPr>
          <p:cNvSpPr>
            <a:spLocks noGrp="1" noRot="1" noChangeAspect="1" noChangeArrowheads="1" noTextEdit="1"/>
          </p:cNvSpPr>
          <p:nvPr>
            <p:ph type="sldImg"/>
          </p:nvPr>
        </p:nvSpPr>
        <p:spPr>
          <a:ln/>
        </p:spPr>
      </p:sp>
      <p:sp>
        <p:nvSpPr>
          <p:cNvPr id="4099" name="Rectangle 3">
            <a:extLst>
              <a:ext uri="{FF2B5EF4-FFF2-40B4-BE49-F238E27FC236}">
                <a16:creationId xmlns:a16="http://schemas.microsoft.com/office/drawing/2014/main" id="{E53FD2B5-7CE9-5F70-CC64-70C517CF7EFA}"/>
              </a:ext>
            </a:extLst>
          </p:cNvPr>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25750927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1C64C9-FECC-62BE-46EE-AD3BCCA49EC9}"/>
            </a:ext>
          </a:extLst>
        </p:cNvPr>
        <p:cNvGrpSpPr/>
        <p:nvPr/>
      </p:nvGrpSpPr>
      <p:grpSpPr>
        <a:xfrm>
          <a:off x="0" y="0"/>
          <a:ext cx="0" cy="0"/>
          <a:chOff x="0" y="0"/>
          <a:chExt cx="0" cy="0"/>
        </a:xfrm>
      </p:grpSpPr>
      <p:sp>
        <p:nvSpPr>
          <p:cNvPr id="7" name="Rectangle 7">
            <a:extLst>
              <a:ext uri="{FF2B5EF4-FFF2-40B4-BE49-F238E27FC236}">
                <a16:creationId xmlns:a16="http://schemas.microsoft.com/office/drawing/2014/main" id="{584A0D64-B02C-97F0-E16E-CF3C6FAC8FA2}"/>
              </a:ext>
            </a:extLst>
          </p:cNvPr>
          <p:cNvSpPr>
            <a:spLocks noGrp="1" noChangeArrowheads="1"/>
          </p:cNvSpPr>
          <p:nvPr>
            <p:ph type="sldNum" sz="quarter" idx="5"/>
          </p:nvPr>
        </p:nvSpPr>
        <p:spPr>
          <a:ln/>
        </p:spPr>
        <p:txBody>
          <a:bodyPr/>
          <a:lstStyle/>
          <a:p>
            <a:fld id="{A69FA97E-6113-4922-94FC-3C08ACF394A8}" type="slidenum">
              <a:rPr lang="da-DK" altLang="en-US"/>
              <a:pPr/>
              <a:t>12</a:t>
            </a:fld>
            <a:endParaRPr lang="da-DK" altLang="en-US" dirty="0"/>
          </a:p>
        </p:txBody>
      </p:sp>
      <p:sp>
        <p:nvSpPr>
          <p:cNvPr id="8194" name="Rectangle 2">
            <a:extLst>
              <a:ext uri="{FF2B5EF4-FFF2-40B4-BE49-F238E27FC236}">
                <a16:creationId xmlns:a16="http://schemas.microsoft.com/office/drawing/2014/main" id="{20490731-9C7D-B293-A945-E78ADA9A52BA}"/>
              </a:ext>
            </a:extLst>
          </p:cNvPr>
          <p:cNvSpPr>
            <a:spLocks noGrp="1" noRot="1" noChangeAspect="1" noChangeArrowheads="1" noTextEdit="1"/>
          </p:cNvSpPr>
          <p:nvPr>
            <p:ph type="sldImg"/>
          </p:nvPr>
        </p:nvSpPr>
        <p:spPr>
          <a:ln/>
        </p:spPr>
      </p:sp>
      <p:sp>
        <p:nvSpPr>
          <p:cNvPr id="8195" name="Rectangle 3">
            <a:extLst>
              <a:ext uri="{FF2B5EF4-FFF2-40B4-BE49-F238E27FC236}">
                <a16:creationId xmlns:a16="http://schemas.microsoft.com/office/drawing/2014/main" id="{0FC17C8F-1079-D63D-02AF-7F9617F58C54}"/>
              </a:ext>
            </a:extLst>
          </p:cNvPr>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8081342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xfrm>
            <a:off x="777875" y="768350"/>
            <a:ext cx="5543550" cy="3836988"/>
          </a:xfrm>
          <a:ln/>
        </p:spPr>
      </p:sp>
      <p:sp>
        <p:nvSpPr>
          <p:cNvPr id="71683" name="Rectangle 3"/>
          <p:cNvSpPr>
            <a:spLocks noGrp="1" noChangeArrowheads="1"/>
          </p:cNvSpPr>
          <p:nvPr>
            <p:ph type="body" idx="1"/>
          </p:nvPr>
        </p:nvSpPr>
        <p:spPr>
          <a:xfrm>
            <a:off x="709614" y="4860925"/>
            <a:ext cx="5680076" cy="4605338"/>
          </a:xfrm>
          <a:noFill/>
          <a:ln/>
        </p:spPr>
        <p:txBody>
          <a:bodyPr/>
          <a:lstStyle/>
          <a:p>
            <a:endParaRPr lang="da-DK"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xfrm>
            <a:off x="777875" y="768350"/>
            <a:ext cx="5543550" cy="3836988"/>
          </a:xfrm>
          <a:ln/>
        </p:spPr>
      </p:sp>
      <p:sp>
        <p:nvSpPr>
          <p:cNvPr id="73731" name="Rectangle 3"/>
          <p:cNvSpPr>
            <a:spLocks noGrp="1" noChangeArrowheads="1"/>
          </p:cNvSpPr>
          <p:nvPr>
            <p:ph type="body" idx="1"/>
          </p:nvPr>
        </p:nvSpPr>
        <p:spPr>
          <a:xfrm>
            <a:off x="709614" y="4860925"/>
            <a:ext cx="5680076" cy="4605338"/>
          </a:xfrm>
          <a:noFill/>
          <a:ln/>
        </p:spPr>
        <p:txBody>
          <a:bodyPr/>
          <a:lstStyle/>
          <a:p>
            <a:endParaRPr lang="da-DK"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742950" y="2130425"/>
            <a:ext cx="8420100" cy="1470025"/>
          </a:xfrm>
        </p:spPr>
        <p:txBody>
          <a:bodyPr/>
          <a:lstStyle/>
          <a:p>
            <a:r>
              <a:rPr lang="en-GB" noProof="0"/>
              <a:t>Klik for at redigere titeltypografi i masteren</a:t>
            </a:r>
          </a:p>
        </p:txBody>
      </p:sp>
      <p:sp>
        <p:nvSpPr>
          <p:cNvPr id="3" name="Undertitel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noProof="0"/>
              <a:t>Klik for at redigere undertiteltypografien i masteren</a:t>
            </a:r>
          </a:p>
        </p:txBody>
      </p:sp>
      <p:sp>
        <p:nvSpPr>
          <p:cNvPr id="4" name="Rectangle 93"/>
          <p:cNvSpPr>
            <a:spLocks noGrp="1" noChangeArrowheads="1"/>
          </p:cNvSpPr>
          <p:nvPr>
            <p:ph type="dt" sz="half" idx="10"/>
          </p:nvPr>
        </p:nvSpPr>
        <p:spPr>
          <a:ln/>
        </p:spPr>
        <p:txBody>
          <a:bodyPr/>
          <a:lstStyle>
            <a:lvl1pPr>
              <a:defRPr/>
            </a:lvl1pPr>
          </a:lstStyle>
          <a:p>
            <a:pPr>
              <a:defRPr/>
            </a:pPr>
            <a:r>
              <a:rPr lang="en-US" noProof="0"/>
              <a:t>17 Feb. 2024</a:t>
            </a:r>
            <a:endParaRPr lang="en-GB" noProof="0" dirty="0"/>
          </a:p>
        </p:txBody>
      </p:sp>
      <p:sp>
        <p:nvSpPr>
          <p:cNvPr id="5" name="Rectangle 94"/>
          <p:cNvSpPr>
            <a:spLocks noGrp="1" noChangeArrowheads="1"/>
          </p:cNvSpPr>
          <p:nvPr>
            <p:ph type="ftr" sz="quarter" idx="11"/>
          </p:nvPr>
        </p:nvSpPr>
        <p:spPr>
          <a:ln/>
        </p:spPr>
        <p:txBody>
          <a:bodyPr/>
          <a:lstStyle>
            <a:lvl1pPr>
              <a:defRPr/>
            </a:lvl1pPr>
          </a:lstStyle>
          <a:p>
            <a:pPr>
              <a:defRPr/>
            </a:pPr>
            <a:r>
              <a:rPr lang="en-GB" noProof="0" dirty="0"/>
              <a:t>Anders Plejdrup Houmøller</a:t>
            </a:r>
          </a:p>
        </p:txBody>
      </p:sp>
      <p:sp>
        <p:nvSpPr>
          <p:cNvPr id="6" name="Rectangle 95"/>
          <p:cNvSpPr>
            <a:spLocks noGrp="1" noChangeArrowheads="1"/>
          </p:cNvSpPr>
          <p:nvPr>
            <p:ph type="sldNum" sz="quarter" idx="12"/>
          </p:nvPr>
        </p:nvSpPr>
        <p:spPr>
          <a:ln/>
        </p:spPr>
        <p:txBody>
          <a:bodyPr/>
          <a:lstStyle>
            <a:lvl1pPr>
              <a:defRPr/>
            </a:lvl1pPr>
          </a:lstStyle>
          <a:p>
            <a:pPr>
              <a:defRPr/>
            </a:pPr>
            <a:fld id="{369268C9-04D4-4536-9176-41C295F3870E}" type="slidenum">
              <a:rPr lang="en-GB" noProof="0" smtClean="0"/>
              <a:pPr>
                <a:defRPr/>
              </a:pPr>
              <a:t>‹nr.›</a:t>
            </a:fld>
            <a:endParaRPr lang="en-GB" noProof="0"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GB" noProof="0"/>
              <a:t>Klik for at redigere titeltypografi i masteren</a:t>
            </a:r>
          </a:p>
        </p:txBody>
      </p:sp>
      <p:sp>
        <p:nvSpPr>
          <p:cNvPr id="3" name="Pladsholder til lodret titel 2"/>
          <p:cNvSpPr>
            <a:spLocks noGrp="1"/>
          </p:cNvSpPr>
          <p:nvPr>
            <p:ph type="body" orient="vert" idx="1" hasCustomPrompt="1"/>
          </p:nvPr>
        </p:nvSpPr>
        <p:spPr/>
        <p:txBody>
          <a:bodyPr vert="eaVert"/>
          <a:lstStyle/>
          <a:p>
            <a:pPr lvl="0"/>
            <a:r>
              <a:rPr lang="en-GB" noProof="0"/>
              <a:t>Klik for at redigere typografi i masteren</a:t>
            </a:r>
          </a:p>
          <a:p>
            <a:pPr lvl="1"/>
            <a:r>
              <a:rPr lang="en-GB" noProof="0"/>
              <a:t>Andet niveau</a:t>
            </a:r>
          </a:p>
          <a:p>
            <a:pPr lvl="2"/>
            <a:r>
              <a:rPr lang="en-GB" noProof="0"/>
              <a:t>Tredje niveau</a:t>
            </a:r>
          </a:p>
          <a:p>
            <a:pPr lvl="3"/>
            <a:r>
              <a:rPr lang="en-GB" noProof="0"/>
              <a:t>Fjerde niveau</a:t>
            </a:r>
          </a:p>
          <a:p>
            <a:pPr lvl="4"/>
            <a:r>
              <a:rPr lang="en-GB" noProof="0"/>
              <a:t>Femte niveau</a:t>
            </a:r>
          </a:p>
        </p:txBody>
      </p:sp>
      <p:sp>
        <p:nvSpPr>
          <p:cNvPr id="4" name="Rectangle 93"/>
          <p:cNvSpPr>
            <a:spLocks noGrp="1" noChangeArrowheads="1"/>
          </p:cNvSpPr>
          <p:nvPr>
            <p:ph type="dt" sz="half" idx="10"/>
          </p:nvPr>
        </p:nvSpPr>
        <p:spPr>
          <a:ln/>
        </p:spPr>
        <p:txBody>
          <a:bodyPr/>
          <a:lstStyle>
            <a:lvl1pPr>
              <a:defRPr/>
            </a:lvl1pPr>
          </a:lstStyle>
          <a:p>
            <a:pPr>
              <a:defRPr/>
            </a:pPr>
            <a:r>
              <a:rPr lang="en-US" noProof="0"/>
              <a:t>17 Feb. 2024</a:t>
            </a:r>
            <a:endParaRPr lang="en-GB" noProof="0" dirty="0"/>
          </a:p>
        </p:txBody>
      </p:sp>
      <p:sp>
        <p:nvSpPr>
          <p:cNvPr id="5" name="Rectangle 94"/>
          <p:cNvSpPr>
            <a:spLocks noGrp="1" noChangeArrowheads="1"/>
          </p:cNvSpPr>
          <p:nvPr>
            <p:ph type="ftr" sz="quarter" idx="11"/>
          </p:nvPr>
        </p:nvSpPr>
        <p:spPr>
          <a:ln/>
        </p:spPr>
        <p:txBody>
          <a:bodyPr/>
          <a:lstStyle>
            <a:lvl1pPr>
              <a:defRPr/>
            </a:lvl1pPr>
          </a:lstStyle>
          <a:p>
            <a:pPr>
              <a:defRPr/>
            </a:pPr>
            <a:r>
              <a:rPr lang="en-GB" noProof="0" dirty="0"/>
              <a:t>Anders Plejdrup Houmøller</a:t>
            </a:r>
          </a:p>
        </p:txBody>
      </p:sp>
      <p:sp>
        <p:nvSpPr>
          <p:cNvPr id="6" name="Rectangle 95"/>
          <p:cNvSpPr>
            <a:spLocks noGrp="1" noChangeArrowheads="1"/>
          </p:cNvSpPr>
          <p:nvPr>
            <p:ph type="sldNum" sz="quarter" idx="12"/>
          </p:nvPr>
        </p:nvSpPr>
        <p:spPr>
          <a:ln/>
        </p:spPr>
        <p:txBody>
          <a:bodyPr/>
          <a:lstStyle>
            <a:lvl1pPr>
              <a:defRPr/>
            </a:lvl1pPr>
          </a:lstStyle>
          <a:p>
            <a:pPr>
              <a:defRPr/>
            </a:pPr>
            <a:fld id="{FBE140C1-4E24-4919-8C16-0D9973904A5E}" type="slidenum">
              <a:rPr lang="en-GB" noProof="0" smtClean="0"/>
              <a:pPr>
                <a:defRPr/>
              </a:pPr>
              <a:t>‹nr.›</a:t>
            </a:fld>
            <a:endParaRPr lang="en-GB" noProof="0"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hasCustomPrompt="1"/>
          </p:nvPr>
        </p:nvSpPr>
        <p:spPr>
          <a:xfrm>
            <a:off x="7305675" y="0"/>
            <a:ext cx="2433638" cy="6316663"/>
          </a:xfrm>
        </p:spPr>
        <p:txBody>
          <a:bodyPr vert="eaVert"/>
          <a:lstStyle/>
          <a:p>
            <a:r>
              <a:rPr lang="en-GB" noProof="0"/>
              <a:t>Klik for at redigere titeltypografi i masteren</a:t>
            </a:r>
          </a:p>
        </p:txBody>
      </p:sp>
      <p:sp>
        <p:nvSpPr>
          <p:cNvPr id="3" name="Pladsholder til lodret titel 2"/>
          <p:cNvSpPr>
            <a:spLocks noGrp="1"/>
          </p:cNvSpPr>
          <p:nvPr>
            <p:ph type="body" orient="vert" idx="1" hasCustomPrompt="1"/>
          </p:nvPr>
        </p:nvSpPr>
        <p:spPr>
          <a:xfrm>
            <a:off x="0" y="0"/>
            <a:ext cx="7153275" cy="6316663"/>
          </a:xfrm>
        </p:spPr>
        <p:txBody>
          <a:bodyPr vert="eaVert"/>
          <a:lstStyle/>
          <a:p>
            <a:pPr lvl="0"/>
            <a:r>
              <a:rPr lang="en-GB" noProof="0"/>
              <a:t>Klik for at redigere typografi i masteren</a:t>
            </a:r>
          </a:p>
          <a:p>
            <a:pPr lvl="1"/>
            <a:r>
              <a:rPr lang="en-GB" noProof="0"/>
              <a:t>Andet niveau</a:t>
            </a:r>
          </a:p>
          <a:p>
            <a:pPr lvl="2"/>
            <a:r>
              <a:rPr lang="en-GB" noProof="0"/>
              <a:t>Tredje niveau</a:t>
            </a:r>
          </a:p>
          <a:p>
            <a:pPr lvl="3"/>
            <a:r>
              <a:rPr lang="en-GB" noProof="0"/>
              <a:t>Fjerde niveau</a:t>
            </a:r>
          </a:p>
          <a:p>
            <a:pPr lvl="4"/>
            <a:r>
              <a:rPr lang="en-GB" noProof="0"/>
              <a:t>Femte niveau</a:t>
            </a:r>
          </a:p>
        </p:txBody>
      </p:sp>
      <p:sp>
        <p:nvSpPr>
          <p:cNvPr id="4" name="Rectangle 93"/>
          <p:cNvSpPr>
            <a:spLocks noGrp="1" noChangeArrowheads="1"/>
          </p:cNvSpPr>
          <p:nvPr>
            <p:ph type="dt" sz="half" idx="10"/>
          </p:nvPr>
        </p:nvSpPr>
        <p:spPr>
          <a:ln/>
        </p:spPr>
        <p:txBody>
          <a:bodyPr/>
          <a:lstStyle>
            <a:lvl1pPr>
              <a:defRPr/>
            </a:lvl1pPr>
          </a:lstStyle>
          <a:p>
            <a:pPr>
              <a:defRPr/>
            </a:pPr>
            <a:r>
              <a:rPr lang="en-US" noProof="0"/>
              <a:t>17 Feb. 2024</a:t>
            </a:r>
            <a:endParaRPr lang="en-GB" noProof="0" dirty="0"/>
          </a:p>
        </p:txBody>
      </p:sp>
      <p:sp>
        <p:nvSpPr>
          <p:cNvPr id="5" name="Rectangle 94"/>
          <p:cNvSpPr>
            <a:spLocks noGrp="1" noChangeArrowheads="1"/>
          </p:cNvSpPr>
          <p:nvPr>
            <p:ph type="ftr" sz="quarter" idx="11"/>
          </p:nvPr>
        </p:nvSpPr>
        <p:spPr>
          <a:ln/>
        </p:spPr>
        <p:txBody>
          <a:bodyPr/>
          <a:lstStyle>
            <a:lvl1pPr>
              <a:defRPr/>
            </a:lvl1pPr>
          </a:lstStyle>
          <a:p>
            <a:pPr>
              <a:defRPr/>
            </a:pPr>
            <a:r>
              <a:rPr lang="en-GB" noProof="0" dirty="0"/>
              <a:t>Anders Plejdrup Houmøller</a:t>
            </a:r>
          </a:p>
        </p:txBody>
      </p:sp>
      <p:sp>
        <p:nvSpPr>
          <p:cNvPr id="6" name="Rectangle 95"/>
          <p:cNvSpPr>
            <a:spLocks noGrp="1" noChangeArrowheads="1"/>
          </p:cNvSpPr>
          <p:nvPr>
            <p:ph type="sldNum" sz="quarter" idx="12"/>
          </p:nvPr>
        </p:nvSpPr>
        <p:spPr>
          <a:ln/>
        </p:spPr>
        <p:txBody>
          <a:bodyPr/>
          <a:lstStyle>
            <a:lvl1pPr>
              <a:defRPr/>
            </a:lvl1pPr>
          </a:lstStyle>
          <a:p>
            <a:pPr>
              <a:defRPr/>
            </a:pPr>
            <a:fld id="{30ACB223-C3EE-49CA-B991-B481DC0D4293}" type="slidenum">
              <a:rPr lang="en-GB" noProof="0" smtClean="0"/>
              <a:pPr>
                <a:defRPr/>
              </a:pPr>
              <a:t>‹nr.›</a:t>
            </a:fld>
            <a:endParaRPr lang="en-GB" noProof="0"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reserve="1">
  <p:cSld name="Titel, tekst og diagram">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0" y="0"/>
            <a:ext cx="8420100" cy="1143000"/>
          </a:xfrm>
        </p:spPr>
        <p:txBody>
          <a:bodyPr/>
          <a:lstStyle/>
          <a:p>
            <a:r>
              <a:rPr lang="en-GB" noProof="0"/>
              <a:t>Klik for at redigere titeltypografi i masteren</a:t>
            </a:r>
          </a:p>
        </p:txBody>
      </p:sp>
      <p:sp>
        <p:nvSpPr>
          <p:cNvPr id="3" name="Pladsholder til tekst 2"/>
          <p:cNvSpPr>
            <a:spLocks noGrp="1"/>
          </p:cNvSpPr>
          <p:nvPr>
            <p:ph type="body" sz="half" idx="1" hasCustomPrompt="1"/>
          </p:nvPr>
        </p:nvSpPr>
        <p:spPr>
          <a:xfrm>
            <a:off x="161925" y="1600200"/>
            <a:ext cx="4711700" cy="4716463"/>
          </a:xfrm>
        </p:spPr>
        <p:txBody>
          <a:bodyPr/>
          <a:lstStyle/>
          <a:p>
            <a:pPr lvl="0"/>
            <a:r>
              <a:rPr lang="en-GB" noProof="0"/>
              <a:t>Klik for at redigere typografi i masteren</a:t>
            </a:r>
          </a:p>
          <a:p>
            <a:pPr lvl="1"/>
            <a:r>
              <a:rPr lang="en-GB" noProof="0"/>
              <a:t>Andet niveau</a:t>
            </a:r>
          </a:p>
          <a:p>
            <a:pPr lvl="2"/>
            <a:r>
              <a:rPr lang="en-GB" noProof="0"/>
              <a:t>Tredje niveau</a:t>
            </a:r>
          </a:p>
          <a:p>
            <a:pPr lvl="3"/>
            <a:r>
              <a:rPr lang="en-GB" noProof="0"/>
              <a:t>Fjerde niveau</a:t>
            </a:r>
          </a:p>
          <a:p>
            <a:pPr lvl="4"/>
            <a:r>
              <a:rPr lang="en-GB" noProof="0"/>
              <a:t>Femte niveau</a:t>
            </a:r>
          </a:p>
        </p:txBody>
      </p:sp>
      <p:sp>
        <p:nvSpPr>
          <p:cNvPr id="4" name="Pladsholder til diagram 3"/>
          <p:cNvSpPr>
            <a:spLocks noGrp="1"/>
          </p:cNvSpPr>
          <p:nvPr>
            <p:ph type="chart" sz="half" idx="2"/>
          </p:nvPr>
        </p:nvSpPr>
        <p:spPr>
          <a:xfrm>
            <a:off x="5026025" y="1600200"/>
            <a:ext cx="4713288" cy="4716463"/>
          </a:xfrm>
        </p:spPr>
        <p:txBody>
          <a:bodyPr/>
          <a:lstStyle/>
          <a:p>
            <a:pPr lvl="0"/>
            <a:endParaRPr lang="en-GB" noProof="0" dirty="0"/>
          </a:p>
        </p:txBody>
      </p:sp>
      <p:sp>
        <p:nvSpPr>
          <p:cNvPr id="5" name="Pladsholder til dato 4"/>
          <p:cNvSpPr>
            <a:spLocks noGrp="1"/>
          </p:cNvSpPr>
          <p:nvPr>
            <p:ph type="dt" sz="half" idx="10"/>
          </p:nvPr>
        </p:nvSpPr>
        <p:spPr>
          <a:xfrm>
            <a:off x="0" y="6470650"/>
            <a:ext cx="2063750" cy="457200"/>
          </a:xfrm>
        </p:spPr>
        <p:txBody>
          <a:bodyPr/>
          <a:lstStyle>
            <a:lvl1pPr>
              <a:defRPr smtClean="0"/>
            </a:lvl1pPr>
          </a:lstStyle>
          <a:p>
            <a:pPr>
              <a:defRPr/>
            </a:pPr>
            <a:r>
              <a:rPr lang="en-US" noProof="0"/>
              <a:t>17 Feb. 2024</a:t>
            </a:r>
            <a:endParaRPr lang="en-GB" noProof="0" dirty="0"/>
          </a:p>
        </p:txBody>
      </p:sp>
      <p:sp>
        <p:nvSpPr>
          <p:cNvPr id="6" name="Pladsholder til sidefod 5"/>
          <p:cNvSpPr>
            <a:spLocks noGrp="1"/>
          </p:cNvSpPr>
          <p:nvPr>
            <p:ph type="ftr" sz="quarter" idx="11"/>
          </p:nvPr>
        </p:nvSpPr>
        <p:spPr>
          <a:xfrm>
            <a:off x="3384550" y="6470650"/>
            <a:ext cx="3136900" cy="457200"/>
          </a:xfrm>
        </p:spPr>
        <p:txBody>
          <a:bodyPr/>
          <a:lstStyle>
            <a:lvl1pPr>
              <a:defRPr/>
            </a:lvl1pPr>
          </a:lstStyle>
          <a:p>
            <a:pPr>
              <a:defRPr/>
            </a:pPr>
            <a:r>
              <a:rPr lang="en-GB" noProof="0" dirty="0"/>
              <a:t>Anders Plejdrup Houmøller</a:t>
            </a:r>
          </a:p>
        </p:txBody>
      </p:sp>
      <p:sp>
        <p:nvSpPr>
          <p:cNvPr id="7" name="Pladsholder til diasnummer 6"/>
          <p:cNvSpPr>
            <a:spLocks noGrp="1"/>
          </p:cNvSpPr>
          <p:nvPr>
            <p:ph type="sldNum" sz="quarter" idx="12"/>
          </p:nvPr>
        </p:nvSpPr>
        <p:spPr>
          <a:xfrm>
            <a:off x="7842250" y="6470650"/>
            <a:ext cx="2063750" cy="457200"/>
          </a:xfrm>
        </p:spPr>
        <p:txBody>
          <a:bodyPr/>
          <a:lstStyle>
            <a:lvl1pPr>
              <a:defRPr/>
            </a:lvl1pPr>
          </a:lstStyle>
          <a:p>
            <a:pPr>
              <a:defRPr/>
            </a:pPr>
            <a:fld id="{BB1CC366-35C2-46AA-9211-A07C786022AB}" type="slidenum">
              <a:rPr lang="en-GB" noProof="0" smtClean="0"/>
              <a:pPr>
                <a:defRPr/>
              </a:pPr>
              <a:t>‹nr.›</a:t>
            </a:fld>
            <a:endParaRPr lang="en-GB" noProof="0"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Titel, tekst og clipartbilled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0" y="0"/>
            <a:ext cx="8420100" cy="1143000"/>
          </a:xfrm>
        </p:spPr>
        <p:txBody>
          <a:bodyPr/>
          <a:lstStyle/>
          <a:p>
            <a:r>
              <a:rPr lang="en-GB" noProof="0"/>
              <a:t>Klik for at redigere titeltypografi i masteren</a:t>
            </a:r>
          </a:p>
        </p:txBody>
      </p:sp>
      <p:sp>
        <p:nvSpPr>
          <p:cNvPr id="3" name="Pladsholder til tekst 2"/>
          <p:cNvSpPr>
            <a:spLocks noGrp="1"/>
          </p:cNvSpPr>
          <p:nvPr>
            <p:ph type="body" sz="half" idx="1" hasCustomPrompt="1"/>
          </p:nvPr>
        </p:nvSpPr>
        <p:spPr>
          <a:xfrm>
            <a:off x="161925" y="1600200"/>
            <a:ext cx="4711700" cy="4716463"/>
          </a:xfrm>
        </p:spPr>
        <p:txBody>
          <a:bodyPr/>
          <a:lstStyle/>
          <a:p>
            <a:pPr lvl="0"/>
            <a:r>
              <a:rPr lang="en-GB" noProof="0"/>
              <a:t>Klik for at redigere typografi i masteren</a:t>
            </a:r>
          </a:p>
          <a:p>
            <a:pPr lvl="1"/>
            <a:r>
              <a:rPr lang="en-GB" noProof="0"/>
              <a:t>Andet niveau</a:t>
            </a:r>
          </a:p>
          <a:p>
            <a:pPr lvl="2"/>
            <a:r>
              <a:rPr lang="en-GB" noProof="0"/>
              <a:t>Tredje niveau</a:t>
            </a:r>
          </a:p>
          <a:p>
            <a:pPr lvl="3"/>
            <a:r>
              <a:rPr lang="en-GB" noProof="0"/>
              <a:t>Fjerde niveau</a:t>
            </a:r>
          </a:p>
          <a:p>
            <a:pPr lvl="4"/>
            <a:r>
              <a:rPr lang="en-GB" noProof="0"/>
              <a:t>Femte niveau</a:t>
            </a:r>
          </a:p>
        </p:txBody>
      </p:sp>
      <p:sp>
        <p:nvSpPr>
          <p:cNvPr id="4" name="Pladsholder til multimedieklip 3"/>
          <p:cNvSpPr>
            <a:spLocks noGrp="1"/>
          </p:cNvSpPr>
          <p:nvPr>
            <p:ph type="clipArt" sz="half" idx="2"/>
          </p:nvPr>
        </p:nvSpPr>
        <p:spPr>
          <a:xfrm>
            <a:off x="5026025" y="1600200"/>
            <a:ext cx="4713288" cy="4716463"/>
          </a:xfrm>
        </p:spPr>
        <p:txBody>
          <a:bodyPr/>
          <a:lstStyle/>
          <a:p>
            <a:pPr lvl="0"/>
            <a:endParaRPr lang="en-GB" noProof="0" dirty="0"/>
          </a:p>
        </p:txBody>
      </p:sp>
      <p:sp>
        <p:nvSpPr>
          <p:cNvPr id="5" name="Pladsholder til dato 4"/>
          <p:cNvSpPr>
            <a:spLocks noGrp="1"/>
          </p:cNvSpPr>
          <p:nvPr>
            <p:ph type="dt" sz="half" idx="10"/>
          </p:nvPr>
        </p:nvSpPr>
        <p:spPr>
          <a:xfrm>
            <a:off x="0" y="6470650"/>
            <a:ext cx="2063750" cy="457200"/>
          </a:xfrm>
        </p:spPr>
        <p:txBody>
          <a:bodyPr/>
          <a:lstStyle>
            <a:lvl1pPr>
              <a:defRPr smtClean="0"/>
            </a:lvl1pPr>
          </a:lstStyle>
          <a:p>
            <a:pPr>
              <a:defRPr/>
            </a:pPr>
            <a:r>
              <a:rPr lang="en-US" noProof="0"/>
              <a:t>17 Feb. 2024</a:t>
            </a:r>
            <a:endParaRPr lang="en-GB" noProof="0" dirty="0"/>
          </a:p>
        </p:txBody>
      </p:sp>
      <p:sp>
        <p:nvSpPr>
          <p:cNvPr id="6" name="Pladsholder til sidefod 5"/>
          <p:cNvSpPr>
            <a:spLocks noGrp="1"/>
          </p:cNvSpPr>
          <p:nvPr>
            <p:ph type="ftr" sz="quarter" idx="11"/>
          </p:nvPr>
        </p:nvSpPr>
        <p:spPr>
          <a:xfrm>
            <a:off x="3384550" y="6470650"/>
            <a:ext cx="3136900" cy="457200"/>
          </a:xfrm>
        </p:spPr>
        <p:txBody>
          <a:bodyPr/>
          <a:lstStyle>
            <a:lvl1pPr>
              <a:defRPr/>
            </a:lvl1pPr>
          </a:lstStyle>
          <a:p>
            <a:pPr>
              <a:defRPr/>
            </a:pPr>
            <a:r>
              <a:rPr lang="en-GB" noProof="0" dirty="0"/>
              <a:t>Anders Plejdrup Houmøller</a:t>
            </a:r>
          </a:p>
        </p:txBody>
      </p:sp>
      <p:sp>
        <p:nvSpPr>
          <p:cNvPr id="7" name="Pladsholder til diasnummer 6"/>
          <p:cNvSpPr>
            <a:spLocks noGrp="1"/>
          </p:cNvSpPr>
          <p:nvPr>
            <p:ph type="sldNum" sz="quarter" idx="12"/>
          </p:nvPr>
        </p:nvSpPr>
        <p:spPr>
          <a:xfrm>
            <a:off x="7842250" y="6470650"/>
            <a:ext cx="2063750" cy="457200"/>
          </a:xfrm>
        </p:spPr>
        <p:txBody>
          <a:bodyPr/>
          <a:lstStyle>
            <a:lvl1pPr>
              <a:defRPr/>
            </a:lvl1pPr>
          </a:lstStyle>
          <a:p>
            <a:pPr>
              <a:defRPr/>
            </a:pPr>
            <a:fld id="{CC10D468-B0F9-47F8-BF03-3143D525152E}" type="slidenum">
              <a:rPr lang="en-GB" noProof="0" smtClean="0"/>
              <a:pPr>
                <a:defRPr/>
              </a:pPr>
              <a:t>‹nr.›</a:t>
            </a:fld>
            <a:endParaRPr lang="en-GB" noProof="0"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GB" noProof="0"/>
              <a:t>Klik for at redigere titeltypografi i masteren</a:t>
            </a:r>
          </a:p>
        </p:txBody>
      </p:sp>
      <p:sp>
        <p:nvSpPr>
          <p:cNvPr id="3" name="Pladsholder til indhold 2"/>
          <p:cNvSpPr>
            <a:spLocks noGrp="1"/>
          </p:cNvSpPr>
          <p:nvPr>
            <p:ph idx="1" hasCustomPrompt="1"/>
          </p:nvPr>
        </p:nvSpPr>
        <p:spPr/>
        <p:txBody>
          <a:bodyPr/>
          <a:lstStyle>
            <a:lvl1pPr>
              <a:buFont typeface="Wingdings" pitchFamily="2" charset="2"/>
              <a:buChar char="Ø"/>
              <a:defRPr/>
            </a:lvl1pPr>
            <a:lvl2pPr>
              <a:buFont typeface="Wingdings" pitchFamily="2" charset="2"/>
              <a:buChar char="ü"/>
              <a:defRPr/>
            </a:lvl2pPr>
          </a:lstStyle>
          <a:p>
            <a:pPr lvl="0"/>
            <a:r>
              <a:rPr lang="en-GB" noProof="0"/>
              <a:t>Klik for at redigere typografi i masteren</a:t>
            </a:r>
          </a:p>
          <a:p>
            <a:pPr lvl="1"/>
            <a:r>
              <a:rPr lang="en-GB" noProof="0"/>
              <a:t>Andet niveau</a:t>
            </a:r>
          </a:p>
          <a:p>
            <a:pPr lvl="2"/>
            <a:r>
              <a:rPr lang="en-GB" noProof="0"/>
              <a:t>Tredje niveau</a:t>
            </a:r>
          </a:p>
          <a:p>
            <a:pPr lvl="3"/>
            <a:r>
              <a:rPr lang="en-GB" noProof="0"/>
              <a:t>Fjerde niveau</a:t>
            </a:r>
          </a:p>
          <a:p>
            <a:pPr lvl="4"/>
            <a:r>
              <a:rPr lang="en-GB" noProof="0"/>
              <a:t>Femte niveau</a:t>
            </a:r>
          </a:p>
        </p:txBody>
      </p:sp>
      <p:sp>
        <p:nvSpPr>
          <p:cNvPr id="4" name="Rectangle 93"/>
          <p:cNvSpPr>
            <a:spLocks noGrp="1" noChangeArrowheads="1"/>
          </p:cNvSpPr>
          <p:nvPr>
            <p:ph type="dt" sz="half" idx="10"/>
          </p:nvPr>
        </p:nvSpPr>
        <p:spPr>
          <a:ln/>
        </p:spPr>
        <p:txBody>
          <a:bodyPr/>
          <a:lstStyle>
            <a:lvl1pPr>
              <a:defRPr/>
            </a:lvl1pPr>
          </a:lstStyle>
          <a:p>
            <a:pPr>
              <a:defRPr/>
            </a:pPr>
            <a:r>
              <a:rPr lang="en-US" noProof="0"/>
              <a:t>17 Feb. 2024</a:t>
            </a:r>
            <a:endParaRPr lang="en-GB" noProof="0" dirty="0"/>
          </a:p>
        </p:txBody>
      </p:sp>
      <p:sp>
        <p:nvSpPr>
          <p:cNvPr id="5" name="Rectangle 94"/>
          <p:cNvSpPr>
            <a:spLocks noGrp="1" noChangeArrowheads="1"/>
          </p:cNvSpPr>
          <p:nvPr>
            <p:ph type="ftr" sz="quarter" idx="11"/>
          </p:nvPr>
        </p:nvSpPr>
        <p:spPr>
          <a:ln/>
        </p:spPr>
        <p:txBody>
          <a:bodyPr/>
          <a:lstStyle>
            <a:lvl1pPr>
              <a:defRPr/>
            </a:lvl1pPr>
          </a:lstStyle>
          <a:p>
            <a:pPr>
              <a:defRPr/>
            </a:pPr>
            <a:r>
              <a:rPr lang="en-GB" noProof="0" dirty="0"/>
              <a:t>Anders Plejdrup Houmøller</a:t>
            </a:r>
          </a:p>
        </p:txBody>
      </p:sp>
      <p:sp>
        <p:nvSpPr>
          <p:cNvPr id="6" name="Rectangle 95"/>
          <p:cNvSpPr>
            <a:spLocks noGrp="1" noChangeArrowheads="1"/>
          </p:cNvSpPr>
          <p:nvPr>
            <p:ph type="sldNum" sz="quarter" idx="12"/>
          </p:nvPr>
        </p:nvSpPr>
        <p:spPr>
          <a:ln/>
        </p:spPr>
        <p:txBody>
          <a:bodyPr/>
          <a:lstStyle>
            <a:lvl1pPr>
              <a:defRPr/>
            </a:lvl1pPr>
          </a:lstStyle>
          <a:p>
            <a:pPr>
              <a:defRPr/>
            </a:pPr>
            <a:fld id="{6F22F84E-A190-402D-AE1D-93CA43AF0CC6}" type="slidenum">
              <a:rPr lang="en-GB" noProof="0" smtClean="0"/>
              <a:pPr>
                <a:defRPr/>
              </a:pPr>
              <a:t>‹nr.›</a:t>
            </a:fld>
            <a:endParaRPr lang="en-GB" noProof="0"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782638" y="4406900"/>
            <a:ext cx="8420100" cy="1362075"/>
          </a:xfrm>
        </p:spPr>
        <p:txBody>
          <a:bodyPr anchor="t"/>
          <a:lstStyle>
            <a:lvl1pPr algn="l">
              <a:defRPr sz="4000" b="1" cap="all"/>
            </a:lvl1pPr>
          </a:lstStyle>
          <a:p>
            <a:r>
              <a:rPr lang="en-GB" noProof="0"/>
              <a:t>Klik for at redigere titeltypografi i masteren</a:t>
            </a:r>
          </a:p>
        </p:txBody>
      </p:sp>
      <p:sp>
        <p:nvSpPr>
          <p:cNvPr id="3" name="Pladsholder til tekst 2"/>
          <p:cNvSpPr>
            <a:spLocks noGrp="1"/>
          </p:cNvSpPr>
          <p:nvPr>
            <p:ph type="body" idx="1" hasCustomPrompt="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noProof="0"/>
              <a:t>Klik for at redigere typografi i masteren</a:t>
            </a:r>
          </a:p>
        </p:txBody>
      </p:sp>
      <p:sp>
        <p:nvSpPr>
          <p:cNvPr id="4" name="Rectangle 93"/>
          <p:cNvSpPr>
            <a:spLocks noGrp="1" noChangeArrowheads="1"/>
          </p:cNvSpPr>
          <p:nvPr>
            <p:ph type="dt" sz="half" idx="10"/>
          </p:nvPr>
        </p:nvSpPr>
        <p:spPr>
          <a:ln/>
        </p:spPr>
        <p:txBody>
          <a:bodyPr/>
          <a:lstStyle>
            <a:lvl1pPr>
              <a:defRPr/>
            </a:lvl1pPr>
          </a:lstStyle>
          <a:p>
            <a:pPr>
              <a:defRPr/>
            </a:pPr>
            <a:r>
              <a:rPr lang="en-US" noProof="0"/>
              <a:t>17 Feb. 2024</a:t>
            </a:r>
            <a:endParaRPr lang="en-GB" noProof="0" dirty="0"/>
          </a:p>
        </p:txBody>
      </p:sp>
      <p:sp>
        <p:nvSpPr>
          <p:cNvPr id="5" name="Rectangle 94"/>
          <p:cNvSpPr>
            <a:spLocks noGrp="1" noChangeArrowheads="1"/>
          </p:cNvSpPr>
          <p:nvPr>
            <p:ph type="ftr" sz="quarter" idx="11"/>
          </p:nvPr>
        </p:nvSpPr>
        <p:spPr>
          <a:ln/>
        </p:spPr>
        <p:txBody>
          <a:bodyPr/>
          <a:lstStyle>
            <a:lvl1pPr>
              <a:defRPr/>
            </a:lvl1pPr>
          </a:lstStyle>
          <a:p>
            <a:pPr>
              <a:defRPr/>
            </a:pPr>
            <a:r>
              <a:rPr lang="en-GB" noProof="0" dirty="0"/>
              <a:t>Anders Plejdrup Houmøller</a:t>
            </a:r>
          </a:p>
        </p:txBody>
      </p:sp>
      <p:sp>
        <p:nvSpPr>
          <p:cNvPr id="6" name="Rectangle 95"/>
          <p:cNvSpPr>
            <a:spLocks noGrp="1" noChangeArrowheads="1"/>
          </p:cNvSpPr>
          <p:nvPr>
            <p:ph type="sldNum" sz="quarter" idx="12"/>
          </p:nvPr>
        </p:nvSpPr>
        <p:spPr>
          <a:ln/>
        </p:spPr>
        <p:txBody>
          <a:bodyPr/>
          <a:lstStyle>
            <a:lvl1pPr>
              <a:defRPr/>
            </a:lvl1pPr>
          </a:lstStyle>
          <a:p>
            <a:pPr>
              <a:defRPr/>
            </a:pPr>
            <a:fld id="{480908EE-9711-4DB8-8C37-BC4E9B75093A}" type="slidenum">
              <a:rPr lang="en-GB" noProof="0" smtClean="0"/>
              <a:pPr>
                <a:defRPr/>
              </a:pPr>
              <a:t>‹nr.›</a:t>
            </a:fld>
            <a:endParaRPr lang="en-GB" noProof="0"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GB" noProof="0"/>
              <a:t>Klik for at redigere titeltypografi i masteren</a:t>
            </a:r>
          </a:p>
        </p:txBody>
      </p:sp>
      <p:sp>
        <p:nvSpPr>
          <p:cNvPr id="3" name="Pladsholder til indhold 2"/>
          <p:cNvSpPr>
            <a:spLocks noGrp="1"/>
          </p:cNvSpPr>
          <p:nvPr>
            <p:ph sz="half" idx="1" hasCustomPrompt="1"/>
          </p:nvPr>
        </p:nvSpPr>
        <p:spPr>
          <a:xfrm>
            <a:off x="161925" y="1600200"/>
            <a:ext cx="4711700" cy="47164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noProof="0"/>
              <a:t>Klik for at redigere typografi i masteren</a:t>
            </a:r>
          </a:p>
          <a:p>
            <a:pPr lvl="1"/>
            <a:r>
              <a:rPr lang="en-GB" noProof="0"/>
              <a:t>Andet niveau</a:t>
            </a:r>
          </a:p>
          <a:p>
            <a:pPr lvl="2"/>
            <a:r>
              <a:rPr lang="en-GB" noProof="0"/>
              <a:t>Tredje niveau</a:t>
            </a:r>
          </a:p>
          <a:p>
            <a:pPr lvl="3"/>
            <a:r>
              <a:rPr lang="en-GB" noProof="0"/>
              <a:t>Fjerde niveau</a:t>
            </a:r>
          </a:p>
          <a:p>
            <a:pPr lvl="4"/>
            <a:r>
              <a:rPr lang="en-GB" noProof="0"/>
              <a:t>Femte niveau</a:t>
            </a:r>
          </a:p>
        </p:txBody>
      </p:sp>
      <p:sp>
        <p:nvSpPr>
          <p:cNvPr id="4" name="Pladsholder til indhold 3"/>
          <p:cNvSpPr>
            <a:spLocks noGrp="1"/>
          </p:cNvSpPr>
          <p:nvPr>
            <p:ph sz="half" idx="2" hasCustomPrompt="1"/>
          </p:nvPr>
        </p:nvSpPr>
        <p:spPr>
          <a:xfrm>
            <a:off x="5026025" y="1600200"/>
            <a:ext cx="4713288" cy="47164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noProof="0"/>
              <a:t>Klik for at redigere typografi i masteren</a:t>
            </a:r>
          </a:p>
          <a:p>
            <a:pPr lvl="1"/>
            <a:r>
              <a:rPr lang="en-GB" noProof="0"/>
              <a:t>Andet niveau</a:t>
            </a:r>
          </a:p>
          <a:p>
            <a:pPr lvl="2"/>
            <a:r>
              <a:rPr lang="en-GB" noProof="0"/>
              <a:t>Tredje niveau</a:t>
            </a:r>
          </a:p>
          <a:p>
            <a:pPr lvl="3"/>
            <a:r>
              <a:rPr lang="en-GB" noProof="0"/>
              <a:t>Fjerde niveau</a:t>
            </a:r>
          </a:p>
          <a:p>
            <a:pPr lvl="4"/>
            <a:r>
              <a:rPr lang="en-GB" noProof="0"/>
              <a:t>Femte niveau</a:t>
            </a:r>
          </a:p>
        </p:txBody>
      </p:sp>
      <p:sp>
        <p:nvSpPr>
          <p:cNvPr id="5" name="Rectangle 93"/>
          <p:cNvSpPr>
            <a:spLocks noGrp="1" noChangeArrowheads="1"/>
          </p:cNvSpPr>
          <p:nvPr>
            <p:ph type="dt" sz="half" idx="10"/>
          </p:nvPr>
        </p:nvSpPr>
        <p:spPr>
          <a:ln/>
        </p:spPr>
        <p:txBody>
          <a:bodyPr/>
          <a:lstStyle>
            <a:lvl1pPr>
              <a:defRPr/>
            </a:lvl1pPr>
          </a:lstStyle>
          <a:p>
            <a:pPr>
              <a:defRPr/>
            </a:pPr>
            <a:r>
              <a:rPr lang="en-US" noProof="0"/>
              <a:t>17 Feb. 2024</a:t>
            </a:r>
            <a:endParaRPr lang="en-GB" noProof="0" dirty="0"/>
          </a:p>
        </p:txBody>
      </p:sp>
      <p:sp>
        <p:nvSpPr>
          <p:cNvPr id="6" name="Rectangle 94"/>
          <p:cNvSpPr>
            <a:spLocks noGrp="1" noChangeArrowheads="1"/>
          </p:cNvSpPr>
          <p:nvPr>
            <p:ph type="ftr" sz="quarter" idx="11"/>
          </p:nvPr>
        </p:nvSpPr>
        <p:spPr>
          <a:ln/>
        </p:spPr>
        <p:txBody>
          <a:bodyPr/>
          <a:lstStyle>
            <a:lvl1pPr>
              <a:defRPr/>
            </a:lvl1pPr>
          </a:lstStyle>
          <a:p>
            <a:pPr>
              <a:defRPr/>
            </a:pPr>
            <a:r>
              <a:rPr lang="en-GB" noProof="0" dirty="0"/>
              <a:t>Anders Plejdrup Houmøller</a:t>
            </a:r>
          </a:p>
        </p:txBody>
      </p:sp>
      <p:sp>
        <p:nvSpPr>
          <p:cNvPr id="7" name="Rectangle 95"/>
          <p:cNvSpPr>
            <a:spLocks noGrp="1" noChangeArrowheads="1"/>
          </p:cNvSpPr>
          <p:nvPr>
            <p:ph type="sldNum" sz="quarter" idx="12"/>
          </p:nvPr>
        </p:nvSpPr>
        <p:spPr>
          <a:ln/>
        </p:spPr>
        <p:txBody>
          <a:bodyPr/>
          <a:lstStyle>
            <a:lvl1pPr>
              <a:defRPr/>
            </a:lvl1pPr>
          </a:lstStyle>
          <a:p>
            <a:pPr>
              <a:defRPr/>
            </a:pPr>
            <a:fld id="{BABB6DF6-C32D-46BB-96C7-1B55126E087A}" type="slidenum">
              <a:rPr lang="en-GB" noProof="0" smtClean="0"/>
              <a:pPr>
                <a:defRPr/>
              </a:pPr>
              <a:t>‹nr.›</a:t>
            </a:fld>
            <a:endParaRPr lang="en-GB" noProof="0"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95300" y="274638"/>
            <a:ext cx="8915400" cy="1143000"/>
          </a:xfrm>
        </p:spPr>
        <p:txBody>
          <a:bodyPr/>
          <a:lstStyle>
            <a:lvl1pPr>
              <a:defRPr/>
            </a:lvl1pPr>
          </a:lstStyle>
          <a:p>
            <a:r>
              <a:rPr lang="en-GB" noProof="0"/>
              <a:t>Klik for at redigere titeltypografi i masteren</a:t>
            </a:r>
          </a:p>
        </p:txBody>
      </p:sp>
      <p:sp>
        <p:nvSpPr>
          <p:cNvPr id="3" name="Pladsholder til tekst 2"/>
          <p:cNvSpPr>
            <a:spLocks noGrp="1"/>
          </p:cNvSpPr>
          <p:nvPr>
            <p:ph type="body" idx="1" hasCustomPrompt="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Klik for at redigere typografi i masteren</a:t>
            </a:r>
          </a:p>
        </p:txBody>
      </p:sp>
      <p:sp>
        <p:nvSpPr>
          <p:cNvPr id="4" name="Pladsholder til indhold 3"/>
          <p:cNvSpPr>
            <a:spLocks noGrp="1"/>
          </p:cNvSpPr>
          <p:nvPr>
            <p:ph sz="half" idx="2" hasCustomPrompt="1"/>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noProof="0"/>
              <a:t>Klik for at redigere typografi i masteren</a:t>
            </a:r>
          </a:p>
          <a:p>
            <a:pPr lvl="1"/>
            <a:r>
              <a:rPr lang="en-GB" noProof="0"/>
              <a:t>Andet niveau</a:t>
            </a:r>
          </a:p>
          <a:p>
            <a:pPr lvl="2"/>
            <a:r>
              <a:rPr lang="en-GB" noProof="0"/>
              <a:t>Tredje niveau</a:t>
            </a:r>
          </a:p>
          <a:p>
            <a:pPr lvl="3"/>
            <a:r>
              <a:rPr lang="en-GB" noProof="0"/>
              <a:t>Fjerde niveau</a:t>
            </a:r>
          </a:p>
          <a:p>
            <a:pPr lvl="4"/>
            <a:r>
              <a:rPr lang="en-GB" noProof="0"/>
              <a:t>Femte niveau</a:t>
            </a:r>
          </a:p>
        </p:txBody>
      </p:sp>
      <p:sp>
        <p:nvSpPr>
          <p:cNvPr id="5" name="Pladsholder til tekst 4"/>
          <p:cNvSpPr>
            <a:spLocks noGrp="1"/>
          </p:cNvSpPr>
          <p:nvPr>
            <p:ph type="body" sz="quarter" idx="3" hasCustomPrompt="1"/>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Klik for at redigere typografi i masteren</a:t>
            </a:r>
          </a:p>
        </p:txBody>
      </p:sp>
      <p:sp>
        <p:nvSpPr>
          <p:cNvPr id="6" name="Pladsholder til indhold 5"/>
          <p:cNvSpPr>
            <a:spLocks noGrp="1"/>
          </p:cNvSpPr>
          <p:nvPr>
            <p:ph sz="quarter" idx="4" hasCustomPrompt="1"/>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noProof="0"/>
              <a:t>Klik for at redigere typografi i masteren</a:t>
            </a:r>
          </a:p>
          <a:p>
            <a:pPr lvl="1"/>
            <a:r>
              <a:rPr lang="en-GB" noProof="0"/>
              <a:t>Andet niveau</a:t>
            </a:r>
          </a:p>
          <a:p>
            <a:pPr lvl="2"/>
            <a:r>
              <a:rPr lang="en-GB" noProof="0"/>
              <a:t>Tredje niveau</a:t>
            </a:r>
          </a:p>
          <a:p>
            <a:pPr lvl="3"/>
            <a:r>
              <a:rPr lang="en-GB" noProof="0"/>
              <a:t>Fjerde niveau</a:t>
            </a:r>
          </a:p>
          <a:p>
            <a:pPr lvl="4"/>
            <a:r>
              <a:rPr lang="en-GB" noProof="0"/>
              <a:t>Femte niveau</a:t>
            </a:r>
          </a:p>
        </p:txBody>
      </p:sp>
      <p:sp>
        <p:nvSpPr>
          <p:cNvPr id="7" name="Rectangle 93"/>
          <p:cNvSpPr>
            <a:spLocks noGrp="1" noChangeArrowheads="1"/>
          </p:cNvSpPr>
          <p:nvPr>
            <p:ph type="dt" sz="half" idx="10"/>
          </p:nvPr>
        </p:nvSpPr>
        <p:spPr>
          <a:ln/>
        </p:spPr>
        <p:txBody>
          <a:bodyPr/>
          <a:lstStyle>
            <a:lvl1pPr>
              <a:defRPr/>
            </a:lvl1pPr>
          </a:lstStyle>
          <a:p>
            <a:pPr>
              <a:defRPr/>
            </a:pPr>
            <a:r>
              <a:rPr lang="en-US" noProof="0"/>
              <a:t>17 Feb. 2024</a:t>
            </a:r>
            <a:endParaRPr lang="en-GB" noProof="0" dirty="0"/>
          </a:p>
        </p:txBody>
      </p:sp>
      <p:sp>
        <p:nvSpPr>
          <p:cNvPr id="8" name="Rectangle 94"/>
          <p:cNvSpPr>
            <a:spLocks noGrp="1" noChangeArrowheads="1"/>
          </p:cNvSpPr>
          <p:nvPr>
            <p:ph type="ftr" sz="quarter" idx="11"/>
          </p:nvPr>
        </p:nvSpPr>
        <p:spPr>
          <a:ln/>
        </p:spPr>
        <p:txBody>
          <a:bodyPr/>
          <a:lstStyle>
            <a:lvl1pPr>
              <a:defRPr/>
            </a:lvl1pPr>
          </a:lstStyle>
          <a:p>
            <a:pPr>
              <a:defRPr/>
            </a:pPr>
            <a:r>
              <a:rPr lang="en-GB" noProof="0" dirty="0"/>
              <a:t>Anders Plejdrup Houmøller</a:t>
            </a:r>
          </a:p>
        </p:txBody>
      </p:sp>
      <p:sp>
        <p:nvSpPr>
          <p:cNvPr id="9" name="Rectangle 95"/>
          <p:cNvSpPr>
            <a:spLocks noGrp="1" noChangeArrowheads="1"/>
          </p:cNvSpPr>
          <p:nvPr>
            <p:ph type="sldNum" sz="quarter" idx="12"/>
          </p:nvPr>
        </p:nvSpPr>
        <p:spPr>
          <a:ln/>
        </p:spPr>
        <p:txBody>
          <a:bodyPr/>
          <a:lstStyle>
            <a:lvl1pPr>
              <a:defRPr/>
            </a:lvl1pPr>
          </a:lstStyle>
          <a:p>
            <a:pPr>
              <a:defRPr/>
            </a:pPr>
            <a:fld id="{5C080578-38F7-4ED0-82FD-5EBDAFE7DD75}" type="slidenum">
              <a:rPr lang="en-GB" noProof="0" smtClean="0"/>
              <a:pPr>
                <a:defRPr/>
              </a:pPr>
              <a:t>‹nr.›</a:t>
            </a:fld>
            <a:endParaRPr lang="en-GB" noProof="0"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GB" noProof="0"/>
              <a:t>Klik for at redigere titeltypografi i masteren</a:t>
            </a:r>
          </a:p>
        </p:txBody>
      </p:sp>
      <p:sp>
        <p:nvSpPr>
          <p:cNvPr id="3" name="Rectangle 93"/>
          <p:cNvSpPr>
            <a:spLocks noGrp="1" noChangeArrowheads="1"/>
          </p:cNvSpPr>
          <p:nvPr>
            <p:ph type="dt" sz="half" idx="10"/>
          </p:nvPr>
        </p:nvSpPr>
        <p:spPr>
          <a:ln/>
        </p:spPr>
        <p:txBody>
          <a:bodyPr/>
          <a:lstStyle>
            <a:lvl1pPr>
              <a:defRPr/>
            </a:lvl1pPr>
          </a:lstStyle>
          <a:p>
            <a:pPr>
              <a:defRPr/>
            </a:pPr>
            <a:r>
              <a:rPr lang="en-US" noProof="0"/>
              <a:t>17 Feb. 2024</a:t>
            </a:r>
            <a:endParaRPr lang="en-GB" noProof="0" dirty="0"/>
          </a:p>
        </p:txBody>
      </p:sp>
      <p:sp>
        <p:nvSpPr>
          <p:cNvPr id="4" name="Rectangle 94"/>
          <p:cNvSpPr>
            <a:spLocks noGrp="1" noChangeArrowheads="1"/>
          </p:cNvSpPr>
          <p:nvPr>
            <p:ph type="ftr" sz="quarter" idx="11"/>
          </p:nvPr>
        </p:nvSpPr>
        <p:spPr>
          <a:ln/>
        </p:spPr>
        <p:txBody>
          <a:bodyPr/>
          <a:lstStyle>
            <a:lvl1pPr>
              <a:defRPr/>
            </a:lvl1pPr>
          </a:lstStyle>
          <a:p>
            <a:pPr>
              <a:defRPr/>
            </a:pPr>
            <a:r>
              <a:rPr lang="en-GB" noProof="0" dirty="0"/>
              <a:t>Anders Plejdrup Houmøller</a:t>
            </a:r>
          </a:p>
        </p:txBody>
      </p:sp>
      <p:sp>
        <p:nvSpPr>
          <p:cNvPr id="5" name="Rectangle 95"/>
          <p:cNvSpPr>
            <a:spLocks noGrp="1" noChangeArrowheads="1"/>
          </p:cNvSpPr>
          <p:nvPr>
            <p:ph type="sldNum" sz="quarter" idx="12"/>
          </p:nvPr>
        </p:nvSpPr>
        <p:spPr>
          <a:ln/>
        </p:spPr>
        <p:txBody>
          <a:bodyPr/>
          <a:lstStyle>
            <a:lvl1pPr>
              <a:defRPr/>
            </a:lvl1pPr>
          </a:lstStyle>
          <a:p>
            <a:pPr>
              <a:defRPr/>
            </a:pPr>
            <a:fld id="{FFB7089D-E423-4796-9152-6920A30E8A1C}" type="slidenum">
              <a:rPr lang="en-GB" noProof="0" smtClean="0"/>
              <a:pPr>
                <a:defRPr/>
              </a:pPr>
              <a:t>‹nr.›</a:t>
            </a:fld>
            <a:endParaRPr lang="en-GB" noProof="0"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Rectangle 93"/>
          <p:cNvSpPr>
            <a:spLocks noGrp="1" noChangeArrowheads="1"/>
          </p:cNvSpPr>
          <p:nvPr>
            <p:ph type="dt" sz="half" idx="10"/>
          </p:nvPr>
        </p:nvSpPr>
        <p:spPr>
          <a:ln/>
        </p:spPr>
        <p:txBody>
          <a:bodyPr/>
          <a:lstStyle>
            <a:lvl1pPr>
              <a:defRPr/>
            </a:lvl1pPr>
          </a:lstStyle>
          <a:p>
            <a:pPr>
              <a:defRPr/>
            </a:pPr>
            <a:r>
              <a:rPr lang="en-US" noProof="0"/>
              <a:t>17 Feb. 2024</a:t>
            </a:r>
            <a:endParaRPr lang="en-GB" noProof="0" dirty="0"/>
          </a:p>
        </p:txBody>
      </p:sp>
      <p:sp>
        <p:nvSpPr>
          <p:cNvPr id="3" name="Rectangle 94"/>
          <p:cNvSpPr>
            <a:spLocks noGrp="1" noChangeArrowheads="1"/>
          </p:cNvSpPr>
          <p:nvPr>
            <p:ph type="ftr" sz="quarter" idx="11"/>
          </p:nvPr>
        </p:nvSpPr>
        <p:spPr>
          <a:ln/>
        </p:spPr>
        <p:txBody>
          <a:bodyPr/>
          <a:lstStyle>
            <a:lvl1pPr>
              <a:defRPr/>
            </a:lvl1pPr>
          </a:lstStyle>
          <a:p>
            <a:pPr>
              <a:defRPr/>
            </a:pPr>
            <a:r>
              <a:rPr lang="en-GB" noProof="0" dirty="0"/>
              <a:t>Anders Plejdrup Houmøller</a:t>
            </a:r>
          </a:p>
        </p:txBody>
      </p:sp>
      <p:sp>
        <p:nvSpPr>
          <p:cNvPr id="4" name="Rectangle 95"/>
          <p:cNvSpPr>
            <a:spLocks noGrp="1" noChangeArrowheads="1"/>
          </p:cNvSpPr>
          <p:nvPr>
            <p:ph type="sldNum" sz="quarter" idx="12"/>
          </p:nvPr>
        </p:nvSpPr>
        <p:spPr>
          <a:ln/>
        </p:spPr>
        <p:txBody>
          <a:bodyPr/>
          <a:lstStyle>
            <a:lvl1pPr>
              <a:defRPr/>
            </a:lvl1pPr>
          </a:lstStyle>
          <a:p>
            <a:pPr>
              <a:defRPr/>
            </a:pPr>
            <a:fld id="{1D200A5F-466F-4AF0-8088-8B18AAD09781}" type="slidenum">
              <a:rPr lang="en-GB" noProof="0" smtClean="0"/>
              <a:pPr>
                <a:defRPr/>
              </a:pPr>
              <a:t>‹nr.›</a:t>
            </a:fld>
            <a:endParaRPr lang="en-GB" noProof="0"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95300" y="273050"/>
            <a:ext cx="3259138" cy="1162050"/>
          </a:xfrm>
        </p:spPr>
        <p:txBody>
          <a:bodyPr anchor="b"/>
          <a:lstStyle>
            <a:lvl1pPr algn="l">
              <a:defRPr sz="2000" b="1"/>
            </a:lvl1pPr>
          </a:lstStyle>
          <a:p>
            <a:r>
              <a:rPr lang="en-GB" noProof="0"/>
              <a:t>Klik for at redigere titeltypografi i masteren</a:t>
            </a:r>
          </a:p>
        </p:txBody>
      </p:sp>
      <p:sp>
        <p:nvSpPr>
          <p:cNvPr id="3" name="Pladsholder til indhold 2"/>
          <p:cNvSpPr>
            <a:spLocks noGrp="1"/>
          </p:cNvSpPr>
          <p:nvPr>
            <p:ph idx="1" hasCustomPrompt="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noProof="0"/>
              <a:t>Klik for at redigere typografi i masteren</a:t>
            </a:r>
          </a:p>
          <a:p>
            <a:pPr lvl="1"/>
            <a:r>
              <a:rPr lang="en-GB" noProof="0"/>
              <a:t>Andet niveau</a:t>
            </a:r>
          </a:p>
          <a:p>
            <a:pPr lvl="2"/>
            <a:r>
              <a:rPr lang="en-GB" noProof="0"/>
              <a:t>Tredje niveau</a:t>
            </a:r>
          </a:p>
          <a:p>
            <a:pPr lvl="3"/>
            <a:r>
              <a:rPr lang="en-GB" noProof="0"/>
              <a:t>Fjerde niveau</a:t>
            </a:r>
          </a:p>
          <a:p>
            <a:pPr lvl="4"/>
            <a:r>
              <a:rPr lang="en-GB" noProof="0"/>
              <a:t>Femte niveau</a:t>
            </a:r>
          </a:p>
        </p:txBody>
      </p:sp>
      <p:sp>
        <p:nvSpPr>
          <p:cNvPr id="4" name="Pladsholder til tekst 3"/>
          <p:cNvSpPr>
            <a:spLocks noGrp="1"/>
          </p:cNvSpPr>
          <p:nvPr>
            <p:ph type="body" sz="half" idx="2" hasCustomPrompt="1"/>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noProof="0"/>
              <a:t>Klik for at redigere typografi i masteren</a:t>
            </a:r>
          </a:p>
        </p:txBody>
      </p:sp>
      <p:sp>
        <p:nvSpPr>
          <p:cNvPr id="5" name="Rectangle 93"/>
          <p:cNvSpPr>
            <a:spLocks noGrp="1" noChangeArrowheads="1"/>
          </p:cNvSpPr>
          <p:nvPr>
            <p:ph type="dt" sz="half" idx="10"/>
          </p:nvPr>
        </p:nvSpPr>
        <p:spPr>
          <a:ln/>
        </p:spPr>
        <p:txBody>
          <a:bodyPr/>
          <a:lstStyle>
            <a:lvl1pPr>
              <a:defRPr/>
            </a:lvl1pPr>
          </a:lstStyle>
          <a:p>
            <a:pPr>
              <a:defRPr/>
            </a:pPr>
            <a:r>
              <a:rPr lang="en-US" noProof="0"/>
              <a:t>17 Feb. 2024</a:t>
            </a:r>
            <a:endParaRPr lang="en-GB" noProof="0" dirty="0"/>
          </a:p>
        </p:txBody>
      </p:sp>
      <p:sp>
        <p:nvSpPr>
          <p:cNvPr id="6" name="Rectangle 94"/>
          <p:cNvSpPr>
            <a:spLocks noGrp="1" noChangeArrowheads="1"/>
          </p:cNvSpPr>
          <p:nvPr>
            <p:ph type="ftr" sz="quarter" idx="11"/>
          </p:nvPr>
        </p:nvSpPr>
        <p:spPr>
          <a:ln/>
        </p:spPr>
        <p:txBody>
          <a:bodyPr/>
          <a:lstStyle>
            <a:lvl1pPr>
              <a:defRPr/>
            </a:lvl1pPr>
          </a:lstStyle>
          <a:p>
            <a:pPr>
              <a:defRPr/>
            </a:pPr>
            <a:r>
              <a:rPr lang="en-GB" noProof="0" dirty="0"/>
              <a:t>Anders Plejdrup Houmøller</a:t>
            </a:r>
          </a:p>
        </p:txBody>
      </p:sp>
      <p:sp>
        <p:nvSpPr>
          <p:cNvPr id="7" name="Rectangle 95"/>
          <p:cNvSpPr>
            <a:spLocks noGrp="1" noChangeArrowheads="1"/>
          </p:cNvSpPr>
          <p:nvPr>
            <p:ph type="sldNum" sz="quarter" idx="12"/>
          </p:nvPr>
        </p:nvSpPr>
        <p:spPr>
          <a:ln/>
        </p:spPr>
        <p:txBody>
          <a:bodyPr/>
          <a:lstStyle>
            <a:lvl1pPr>
              <a:defRPr/>
            </a:lvl1pPr>
          </a:lstStyle>
          <a:p>
            <a:pPr>
              <a:defRPr/>
            </a:pPr>
            <a:fld id="{2055B8D8-59BD-4472-B077-002720EB6291}" type="slidenum">
              <a:rPr lang="en-GB" noProof="0" smtClean="0"/>
              <a:pPr>
                <a:defRPr/>
              </a:pPr>
              <a:t>‹nr.›</a:t>
            </a:fld>
            <a:endParaRPr lang="en-GB" noProof="0"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941513" y="4800600"/>
            <a:ext cx="5943600" cy="566738"/>
          </a:xfrm>
        </p:spPr>
        <p:txBody>
          <a:bodyPr anchor="b"/>
          <a:lstStyle>
            <a:lvl1pPr algn="l">
              <a:defRPr sz="2000" b="1"/>
            </a:lvl1pPr>
          </a:lstStyle>
          <a:p>
            <a:r>
              <a:rPr lang="en-GB" noProof="0"/>
              <a:t>Klik for at redigere titeltypografi i masteren</a:t>
            </a:r>
          </a:p>
        </p:txBody>
      </p:sp>
      <p:sp>
        <p:nvSpPr>
          <p:cNvPr id="3" name="Pladsholder til billede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Pladsholder til tekst 3"/>
          <p:cNvSpPr>
            <a:spLocks noGrp="1"/>
          </p:cNvSpPr>
          <p:nvPr>
            <p:ph type="body" sz="half" idx="2" hasCustomPrompt="1"/>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noProof="0"/>
              <a:t>Klik for at redigere typografi i masteren</a:t>
            </a:r>
          </a:p>
        </p:txBody>
      </p:sp>
      <p:sp>
        <p:nvSpPr>
          <p:cNvPr id="5" name="Rectangle 93"/>
          <p:cNvSpPr>
            <a:spLocks noGrp="1" noChangeArrowheads="1"/>
          </p:cNvSpPr>
          <p:nvPr>
            <p:ph type="dt" sz="half" idx="10"/>
          </p:nvPr>
        </p:nvSpPr>
        <p:spPr>
          <a:ln/>
        </p:spPr>
        <p:txBody>
          <a:bodyPr/>
          <a:lstStyle>
            <a:lvl1pPr>
              <a:defRPr/>
            </a:lvl1pPr>
          </a:lstStyle>
          <a:p>
            <a:pPr>
              <a:defRPr/>
            </a:pPr>
            <a:r>
              <a:rPr lang="en-US" noProof="0"/>
              <a:t>17 Feb. 2024</a:t>
            </a:r>
            <a:endParaRPr lang="en-GB" noProof="0" dirty="0"/>
          </a:p>
        </p:txBody>
      </p:sp>
      <p:sp>
        <p:nvSpPr>
          <p:cNvPr id="6" name="Rectangle 94"/>
          <p:cNvSpPr>
            <a:spLocks noGrp="1" noChangeArrowheads="1"/>
          </p:cNvSpPr>
          <p:nvPr>
            <p:ph type="ftr" sz="quarter" idx="11"/>
          </p:nvPr>
        </p:nvSpPr>
        <p:spPr>
          <a:ln/>
        </p:spPr>
        <p:txBody>
          <a:bodyPr/>
          <a:lstStyle>
            <a:lvl1pPr>
              <a:defRPr/>
            </a:lvl1pPr>
          </a:lstStyle>
          <a:p>
            <a:pPr>
              <a:defRPr/>
            </a:pPr>
            <a:r>
              <a:rPr lang="en-GB" noProof="0" dirty="0"/>
              <a:t>Anders Plejdrup Houmøller</a:t>
            </a:r>
          </a:p>
        </p:txBody>
      </p:sp>
      <p:sp>
        <p:nvSpPr>
          <p:cNvPr id="7" name="Rectangle 95"/>
          <p:cNvSpPr>
            <a:spLocks noGrp="1" noChangeArrowheads="1"/>
          </p:cNvSpPr>
          <p:nvPr>
            <p:ph type="sldNum" sz="quarter" idx="12"/>
          </p:nvPr>
        </p:nvSpPr>
        <p:spPr>
          <a:ln/>
        </p:spPr>
        <p:txBody>
          <a:bodyPr/>
          <a:lstStyle>
            <a:lvl1pPr>
              <a:defRPr/>
            </a:lvl1pPr>
          </a:lstStyle>
          <a:p>
            <a:pPr>
              <a:defRPr/>
            </a:pPr>
            <a:fld id="{0CA31815-6547-4917-B150-742081747F68}" type="slidenum">
              <a:rPr lang="en-GB" noProof="0" smtClean="0"/>
              <a:pPr>
                <a:defRPr/>
              </a:pPr>
              <a:t>‹nr.›</a:t>
            </a:fld>
            <a:endParaRPr lang="en-GB" noProof="0"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91"/>
          <p:cNvSpPr>
            <a:spLocks noGrp="1" noChangeArrowheads="1"/>
          </p:cNvSpPr>
          <p:nvPr>
            <p:ph type="title"/>
          </p:nvPr>
        </p:nvSpPr>
        <p:spPr bwMode="auto">
          <a:xfrm>
            <a:off x="0" y="0"/>
            <a:ext cx="84201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GB" noProof="0"/>
              <a:t>Klik for at redigere titeltypografien på masteren</a:t>
            </a:r>
          </a:p>
        </p:txBody>
      </p:sp>
      <p:sp>
        <p:nvSpPr>
          <p:cNvPr id="1116" name="Rectangle 92"/>
          <p:cNvSpPr>
            <a:spLocks noGrp="1" noChangeArrowheads="1"/>
          </p:cNvSpPr>
          <p:nvPr>
            <p:ph type="body" idx="1"/>
          </p:nvPr>
        </p:nvSpPr>
        <p:spPr bwMode="auto">
          <a:xfrm>
            <a:off x="161925" y="1600200"/>
            <a:ext cx="9577388" cy="4716463"/>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GB" noProof="0"/>
              <a:t>Klik for at redigere teksttypografien på masteren</a:t>
            </a:r>
          </a:p>
          <a:p>
            <a:pPr lvl="1"/>
            <a:r>
              <a:rPr lang="en-GB" noProof="0"/>
              <a:t>Andet niveau</a:t>
            </a:r>
          </a:p>
          <a:p>
            <a:pPr lvl="2"/>
            <a:r>
              <a:rPr lang="en-GB" noProof="0"/>
              <a:t>Tredje niveau</a:t>
            </a:r>
          </a:p>
          <a:p>
            <a:pPr lvl="3"/>
            <a:r>
              <a:rPr lang="en-GB" noProof="0"/>
              <a:t>Fjerde niveau</a:t>
            </a:r>
          </a:p>
          <a:p>
            <a:pPr lvl="4"/>
            <a:r>
              <a:rPr lang="en-GB" noProof="0"/>
              <a:t>Femte niveau</a:t>
            </a:r>
          </a:p>
        </p:txBody>
      </p:sp>
      <p:sp>
        <p:nvSpPr>
          <p:cNvPr id="1117" name="Rectangle 93"/>
          <p:cNvSpPr>
            <a:spLocks noGrp="1" noChangeArrowheads="1"/>
          </p:cNvSpPr>
          <p:nvPr>
            <p:ph type="dt" sz="half" idx="2"/>
          </p:nvPr>
        </p:nvSpPr>
        <p:spPr bwMode="auto">
          <a:xfrm>
            <a:off x="30163" y="6486525"/>
            <a:ext cx="206375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l" eaLnBrk="0" hangingPunct="0">
              <a:defRPr sz="1400" b="0" smtClean="0">
                <a:solidFill>
                  <a:schemeClr val="tx1"/>
                </a:solidFill>
                <a:cs typeface="+mn-cs"/>
              </a:defRPr>
            </a:lvl1pPr>
          </a:lstStyle>
          <a:p>
            <a:pPr>
              <a:defRPr/>
            </a:pPr>
            <a:r>
              <a:rPr lang="en-US" noProof="0"/>
              <a:t>17 Feb. 2024</a:t>
            </a:r>
            <a:endParaRPr lang="en-GB" noProof="0" dirty="0"/>
          </a:p>
        </p:txBody>
      </p:sp>
      <p:sp>
        <p:nvSpPr>
          <p:cNvPr id="1118" name="Rectangle 94"/>
          <p:cNvSpPr>
            <a:spLocks noGrp="1" noChangeArrowheads="1"/>
          </p:cNvSpPr>
          <p:nvPr>
            <p:ph type="ftr" sz="quarter" idx="3"/>
          </p:nvPr>
        </p:nvSpPr>
        <p:spPr bwMode="auto">
          <a:xfrm>
            <a:off x="3384550" y="6484938"/>
            <a:ext cx="31369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eaLnBrk="0" hangingPunct="0">
              <a:defRPr sz="1400" b="0">
                <a:solidFill>
                  <a:schemeClr val="tx1"/>
                </a:solidFill>
                <a:cs typeface="+mn-cs"/>
              </a:defRPr>
            </a:lvl1pPr>
          </a:lstStyle>
          <a:p>
            <a:pPr>
              <a:defRPr/>
            </a:pPr>
            <a:r>
              <a:rPr lang="en-GB" noProof="0" dirty="0"/>
              <a:t>Anders Plejdrup Houmøller</a:t>
            </a:r>
          </a:p>
        </p:txBody>
      </p:sp>
      <p:sp>
        <p:nvSpPr>
          <p:cNvPr id="1119" name="Rectangle 95"/>
          <p:cNvSpPr>
            <a:spLocks noGrp="1" noChangeArrowheads="1"/>
          </p:cNvSpPr>
          <p:nvPr>
            <p:ph type="sldNum" sz="quarter" idx="4"/>
          </p:nvPr>
        </p:nvSpPr>
        <p:spPr bwMode="auto">
          <a:xfrm>
            <a:off x="7854950" y="6486525"/>
            <a:ext cx="206375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eaLnBrk="0" hangingPunct="0">
              <a:defRPr sz="1400" b="0">
                <a:solidFill>
                  <a:schemeClr val="tx1"/>
                </a:solidFill>
                <a:cs typeface="+mn-cs"/>
              </a:defRPr>
            </a:lvl1pPr>
          </a:lstStyle>
          <a:p>
            <a:pPr>
              <a:defRPr/>
            </a:pPr>
            <a:fld id="{32126467-1226-43F5-BEE8-011A8F2350F0}" type="slidenum">
              <a:rPr lang="en-GB" noProof="0" smtClean="0"/>
              <a:pPr>
                <a:defRPr/>
              </a:pPr>
              <a:t>‹nr.›</a:t>
            </a:fld>
            <a:endParaRPr lang="en-GB" noProof="0" dirty="0"/>
          </a:p>
        </p:txBody>
      </p:sp>
      <p:sp>
        <p:nvSpPr>
          <p:cNvPr id="1299" name="Text Box 275"/>
          <p:cNvSpPr txBox="1">
            <a:spLocks noChangeArrowheads="1"/>
          </p:cNvSpPr>
          <p:nvPr userDrawn="1"/>
        </p:nvSpPr>
        <p:spPr bwMode="auto">
          <a:xfrm>
            <a:off x="6678613" y="6673850"/>
            <a:ext cx="1974850" cy="215900"/>
          </a:xfrm>
          <a:prstGeom prst="rect">
            <a:avLst/>
          </a:prstGeom>
          <a:noFill/>
          <a:ln w="9525">
            <a:noFill/>
            <a:miter lim="800000"/>
            <a:headEnd/>
            <a:tailEnd/>
          </a:ln>
          <a:effectLst/>
        </p:spPr>
        <p:txBody>
          <a:bodyPr wrap="none">
            <a:spAutoFit/>
          </a:bodyPr>
          <a:lstStyle/>
          <a:p>
            <a:pPr eaLnBrk="0" hangingPunct="0">
              <a:defRPr/>
            </a:pPr>
            <a:r>
              <a:rPr lang="en-GB" sz="800" b="0" noProof="0" dirty="0">
                <a:solidFill>
                  <a:schemeClr val="tx1"/>
                </a:solidFill>
                <a:cs typeface="+mn-cs"/>
              </a:rPr>
              <a:t>Copyright Houmoller Consulting </a:t>
            </a:r>
            <a:r>
              <a:rPr lang="en-GB" sz="800" b="0" noProof="0" dirty="0">
                <a:solidFill>
                  <a:schemeClr val="tx1"/>
                </a:solidFill>
                <a:cs typeface="Arial" charset="0"/>
              </a:rPr>
              <a:t>©</a:t>
            </a:r>
          </a:p>
        </p:txBody>
      </p:sp>
      <p:pic>
        <p:nvPicPr>
          <p:cNvPr id="1032" name="Picture 3" descr="HoumøllerConsulting logo 2010"/>
          <p:cNvPicPr>
            <a:picLocks noChangeAspect="1" noChangeArrowheads="1"/>
          </p:cNvPicPr>
          <p:nvPr userDrawn="1"/>
        </p:nvPicPr>
        <p:blipFill>
          <a:blip r:embed="rId15" cstate="print"/>
          <a:srcRect/>
          <a:stretch>
            <a:fillRect/>
          </a:stretch>
        </p:blipFill>
        <p:spPr bwMode="auto">
          <a:xfrm>
            <a:off x="7523163" y="41275"/>
            <a:ext cx="2344737" cy="2921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45" r:id="rId1"/>
    <p:sldLayoutId id="2147483744" r:id="rId2"/>
    <p:sldLayoutId id="2147483743" r:id="rId3"/>
    <p:sldLayoutId id="2147483742" r:id="rId4"/>
    <p:sldLayoutId id="2147483741" r:id="rId5"/>
    <p:sldLayoutId id="2147483740" r:id="rId6"/>
    <p:sldLayoutId id="2147483739" r:id="rId7"/>
    <p:sldLayoutId id="2147483738" r:id="rId8"/>
    <p:sldLayoutId id="2147483737" r:id="rId9"/>
    <p:sldLayoutId id="2147483736" r:id="rId10"/>
    <p:sldLayoutId id="2147483735" r:id="rId11"/>
    <p:sldLayoutId id="2147483746" r:id="rId12"/>
    <p:sldLayoutId id="2147483747" r:id="rId13"/>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116">
                                            <p:txEl>
                                              <p:pRg st="0" end="0"/>
                                            </p:txEl>
                                          </p:spTgt>
                                        </p:tgtEl>
                                        <p:attrNameLst>
                                          <p:attrName>style.visibility</p:attrName>
                                        </p:attrNameLst>
                                      </p:cBhvr>
                                      <p:to>
                                        <p:strVal val="visible"/>
                                      </p:to>
                                    </p:set>
                                    <p:anim calcmode="lin" valueType="num">
                                      <p:cBhvr additive="base">
                                        <p:cTn id="7" dur="500" fill="hold"/>
                                        <p:tgtEl>
                                          <p:spTgt spid="1116">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11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116">
                                            <p:txEl>
                                              <p:pRg st="1" end="1"/>
                                            </p:txEl>
                                          </p:spTgt>
                                        </p:tgtEl>
                                        <p:attrNameLst>
                                          <p:attrName>style.visibility</p:attrName>
                                        </p:attrNameLst>
                                      </p:cBhvr>
                                      <p:to>
                                        <p:strVal val="visible"/>
                                      </p:to>
                                    </p:set>
                                    <p:anim calcmode="lin" valueType="num">
                                      <p:cBhvr additive="base">
                                        <p:cTn id="13" dur="500" fill="hold"/>
                                        <p:tgtEl>
                                          <p:spTgt spid="1116">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11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116">
                                            <p:txEl>
                                              <p:pRg st="2" end="2"/>
                                            </p:txEl>
                                          </p:spTgt>
                                        </p:tgtEl>
                                        <p:attrNameLst>
                                          <p:attrName>style.visibility</p:attrName>
                                        </p:attrNameLst>
                                      </p:cBhvr>
                                      <p:to>
                                        <p:strVal val="visible"/>
                                      </p:to>
                                    </p:set>
                                    <p:anim calcmode="lin" valueType="num">
                                      <p:cBhvr additive="base">
                                        <p:cTn id="19" dur="500" fill="hold"/>
                                        <p:tgtEl>
                                          <p:spTgt spid="1116">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11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116">
                                            <p:txEl>
                                              <p:pRg st="3" end="3"/>
                                            </p:txEl>
                                          </p:spTgt>
                                        </p:tgtEl>
                                        <p:attrNameLst>
                                          <p:attrName>style.visibility</p:attrName>
                                        </p:attrNameLst>
                                      </p:cBhvr>
                                      <p:to>
                                        <p:strVal val="visible"/>
                                      </p:to>
                                    </p:set>
                                    <p:anim calcmode="lin" valueType="num">
                                      <p:cBhvr additive="base">
                                        <p:cTn id="25" dur="500" fill="hold"/>
                                        <p:tgtEl>
                                          <p:spTgt spid="1116">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116">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116">
                                            <p:txEl>
                                              <p:pRg st="4" end="4"/>
                                            </p:txEl>
                                          </p:spTgt>
                                        </p:tgtEl>
                                        <p:attrNameLst>
                                          <p:attrName>style.visibility</p:attrName>
                                        </p:attrNameLst>
                                      </p:cBhvr>
                                      <p:to>
                                        <p:strVal val="visible"/>
                                      </p:to>
                                    </p:set>
                                    <p:anim calcmode="lin" valueType="num">
                                      <p:cBhvr additive="base">
                                        <p:cTn id="31" dur="500" fill="hold"/>
                                        <p:tgtEl>
                                          <p:spTgt spid="1116">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116">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 grpId="0" build="p">
        <p:tmplLst>
          <p:tmpl lvl="1">
            <p:tnLst>
              <p:par>
                <p:cTn presetID="2" presetClass="entr" presetSubtype="2" fill="hold" nodeType="clickEffect">
                  <p:stCondLst>
                    <p:cond delay="0"/>
                  </p:stCondLst>
                  <p:childTnLst>
                    <p:set>
                      <p:cBhvr>
                        <p:cTn dur="1" fill="hold">
                          <p:stCondLst>
                            <p:cond delay="0"/>
                          </p:stCondLst>
                        </p:cTn>
                        <p:tgtEl>
                          <p:spTgt spid="1116"/>
                        </p:tgtEl>
                        <p:attrNameLst>
                          <p:attrName>style.visibility</p:attrName>
                        </p:attrNameLst>
                      </p:cBhvr>
                      <p:to>
                        <p:strVal val="visible"/>
                      </p:to>
                    </p:set>
                    <p:anim calcmode="lin" valueType="num">
                      <p:cBhvr additive="base">
                        <p:cTn dur="500" fill="hold"/>
                        <p:tgtEl>
                          <p:spTgt spid="1116"/>
                        </p:tgtEl>
                        <p:attrNameLst>
                          <p:attrName>ppt_x</p:attrName>
                        </p:attrNameLst>
                      </p:cBhvr>
                      <p:tavLst>
                        <p:tav tm="0">
                          <p:val>
                            <p:strVal val="1+#ppt_w/2"/>
                          </p:val>
                        </p:tav>
                        <p:tav tm="100000">
                          <p:val>
                            <p:strVal val="#ppt_x"/>
                          </p:val>
                        </p:tav>
                      </p:tavLst>
                    </p:anim>
                    <p:anim calcmode="lin" valueType="num">
                      <p:cBhvr additive="base">
                        <p:cTn dur="500" fill="hold"/>
                        <p:tgtEl>
                          <p:spTgt spid="1116"/>
                        </p:tgtEl>
                        <p:attrNameLst>
                          <p:attrName>ppt_y</p:attrName>
                        </p:attrNameLst>
                      </p:cBhvr>
                      <p:tavLst>
                        <p:tav tm="0">
                          <p:val>
                            <p:strVal val="#ppt_y"/>
                          </p:val>
                        </p:tav>
                        <p:tav tm="100000">
                          <p:val>
                            <p:strVal val="#ppt_y"/>
                          </p:val>
                        </p:tav>
                      </p:tavLst>
                    </p:anim>
                  </p:childTnLst>
                </p:cTn>
              </p:par>
            </p:tnLst>
          </p:tmpl>
          <p:tmpl lvl="2">
            <p:tnLst>
              <p:par>
                <p:cTn presetID="2" presetClass="entr" presetSubtype="2" fill="hold" nodeType="clickEffect">
                  <p:stCondLst>
                    <p:cond delay="0"/>
                  </p:stCondLst>
                  <p:childTnLst>
                    <p:set>
                      <p:cBhvr>
                        <p:cTn dur="1" fill="hold">
                          <p:stCondLst>
                            <p:cond delay="0"/>
                          </p:stCondLst>
                        </p:cTn>
                        <p:tgtEl>
                          <p:spTgt spid="1116"/>
                        </p:tgtEl>
                        <p:attrNameLst>
                          <p:attrName>style.visibility</p:attrName>
                        </p:attrNameLst>
                      </p:cBhvr>
                      <p:to>
                        <p:strVal val="visible"/>
                      </p:to>
                    </p:set>
                    <p:anim calcmode="lin" valueType="num">
                      <p:cBhvr additive="base">
                        <p:cTn dur="500" fill="hold"/>
                        <p:tgtEl>
                          <p:spTgt spid="1116"/>
                        </p:tgtEl>
                        <p:attrNameLst>
                          <p:attrName>ppt_x</p:attrName>
                        </p:attrNameLst>
                      </p:cBhvr>
                      <p:tavLst>
                        <p:tav tm="0">
                          <p:val>
                            <p:strVal val="1+#ppt_w/2"/>
                          </p:val>
                        </p:tav>
                        <p:tav tm="100000">
                          <p:val>
                            <p:strVal val="#ppt_x"/>
                          </p:val>
                        </p:tav>
                      </p:tavLst>
                    </p:anim>
                    <p:anim calcmode="lin" valueType="num">
                      <p:cBhvr additive="base">
                        <p:cTn dur="500" fill="hold"/>
                        <p:tgtEl>
                          <p:spTgt spid="1116"/>
                        </p:tgtEl>
                        <p:attrNameLst>
                          <p:attrName>ppt_y</p:attrName>
                        </p:attrNameLst>
                      </p:cBhvr>
                      <p:tavLst>
                        <p:tav tm="0">
                          <p:val>
                            <p:strVal val="#ppt_y"/>
                          </p:val>
                        </p:tav>
                        <p:tav tm="100000">
                          <p:val>
                            <p:strVal val="#ppt_y"/>
                          </p:val>
                        </p:tav>
                      </p:tavLst>
                    </p:anim>
                  </p:childTnLst>
                </p:cTn>
              </p:par>
            </p:tnLst>
          </p:tmpl>
          <p:tmpl lvl="3">
            <p:tnLst>
              <p:par>
                <p:cTn presetID="2" presetClass="entr" presetSubtype="2" fill="hold" nodeType="clickEffect">
                  <p:stCondLst>
                    <p:cond delay="0"/>
                  </p:stCondLst>
                  <p:childTnLst>
                    <p:set>
                      <p:cBhvr>
                        <p:cTn dur="1" fill="hold">
                          <p:stCondLst>
                            <p:cond delay="0"/>
                          </p:stCondLst>
                        </p:cTn>
                        <p:tgtEl>
                          <p:spTgt spid="1116"/>
                        </p:tgtEl>
                        <p:attrNameLst>
                          <p:attrName>style.visibility</p:attrName>
                        </p:attrNameLst>
                      </p:cBhvr>
                      <p:to>
                        <p:strVal val="visible"/>
                      </p:to>
                    </p:set>
                    <p:anim calcmode="lin" valueType="num">
                      <p:cBhvr additive="base">
                        <p:cTn dur="500" fill="hold"/>
                        <p:tgtEl>
                          <p:spTgt spid="1116"/>
                        </p:tgtEl>
                        <p:attrNameLst>
                          <p:attrName>ppt_x</p:attrName>
                        </p:attrNameLst>
                      </p:cBhvr>
                      <p:tavLst>
                        <p:tav tm="0">
                          <p:val>
                            <p:strVal val="1+#ppt_w/2"/>
                          </p:val>
                        </p:tav>
                        <p:tav tm="100000">
                          <p:val>
                            <p:strVal val="#ppt_x"/>
                          </p:val>
                        </p:tav>
                      </p:tavLst>
                    </p:anim>
                    <p:anim calcmode="lin" valueType="num">
                      <p:cBhvr additive="base">
                        <p:cTn dur="500" fill="hold"/>
                        <p:tgtEl>
                          <p:spTgt spid="1116"/>
                        </p:tgtEl>
                        <p:attrNameLst>
                          <p:attrName>ppt_y</p:attrName>
                        </p:attrNameLst>
                      </p:cBhvr>
                      <p:tavLst>
                        <p:tav tm="0">
                          <p:val>
                            <p:strVal val="#ppt_y"/>
                          </p:val>
                        </p:tav>
                        <p:tav tm="100000">
                          <p:val>
                            <p:strVal val="#ppt_y"/>
                          </p:val>
                        </p:tav>
                      </p:tavLst>
                    </p:anim>
                  </p:childTnLst>
                </p:cTn>
              </p:par>
            </p:tnLst>
          </p:tmpl>
          <p:tmpl lvl="4">
            <p:tnLst>
              <p:par>
                <p:cTn presetID="2" presetClass="entr" presetSubtype="2" fill="hold" nodeType="clickEffect">
                  <p:stCondLst>
                    <p:cond delay="0"/>
                  </p:stCondLst>
                  <p:childTnLst>
                    <p:set>
                      <p:cBhvr>
                        <p:cTn dur="1" fill="hold">
                          <p:stCondLst>
                            <p:cond delay="0"/>
                          </p:stCondLst>
                        </p:cTn>
                        <p:tgtEl>
                          <p:spTgt spid="1116"/>
                        </p:tgtEl>
                        <p:attrNameLst>
                          <p:attrName>style.visibility</p:attrName>
                        </p:attrNameLst>
                      </p:cBhvr>
                      <p:to>
                        <p:strVal val="visible"/>
                      </p:to>
                    </p:set>
                    <p:anim calcmode="lin" valueType="num">
                      <p:cBhvr additive="base">
                        <p:cTn dur="500" fill="hold"/>
                        <p:tgtEl>
                          <p:spTgt spid="1116"/>
                        </p:tgtEl>
                        <p:attrNameLst>
                          <p:attrName>ppt_x</p:attrName>
                        </p:attrNameLst>
                      </p:cBhvr>
                      <p:tavLst>
                        <p:tav tm="0">
                          <p:val>
                            <p:strVal val="1+#ppt_w/2"/>
                          </p:val>
                        </p:tav>
                        <p:tav tm="100000">
                          <p:val>
                            <p:strVal val="#ppt_x"/>
                          </p:val>
                        </p:tav>
                      </p:tavLst>
                    </p:anim>
                    <p:anim calcmode="lin" valueType="num">
                      <p:cBhvr additive="base">
                        <p:cTn dur="500" fill="hold"/>
                        <p:tgtEl>
                          <p:spTgt spid="1116"/>
                        </p:tgtEl>
                        <p:attrNameLst>
                          <p:attrName>ppt_y</p:attrName>
                        </p:attrNameLst>
                      </p:cBhvr>
                      <p:tavLst>
                        <p:tav tm="0">
                          <p:val>
                            <p:strVal val="#ppt_y"/>
                          </p:val>
                        </p:tav>
                        <p:tav tm="100000">
                          <p:val>
                            <p:strVal val="#ppt_y"/>
                          </p:val>
                        </p:tav>
                      </p:tavLst>
                    </p:anim>
                  </p:childTnLst>
                </p:cTn>
              </p:par>
            </p:tnLst>
          </p:tmpl>
          <p:tmpl lvl="5">
            <p:tnLst>
              <p:par>
                <p:cTn presetID="2" presetClass="entr" presetSubtype="2" fill="hold" nodeType="clickEffect">
                  <p:stCondLst>
                    <p:cond delay="0"/>
                  </p:stCondLst>
                  <p:childTnLst>
                    <p:set>
                      <p:cBhvr>
                        <p:cTn dur="1" fill="hold">
                          <p:stCondLst>
                            <p:cond delay="0"/>
                          </p:stCondLst>
                        </p:cTn>
                        <p:tgtEl>
                          <p:spTgt spid="1116"/>
                        </p:tgtEl>
                        <p:attrNameLst>
                          <p:attrName>style.visibility</p:attrName>
                        </p:attrNameLst>
                      </p:cBhvr>
                      <p:to>
                        <p:strVal val="visible"/>
                      </p:to>
                    </p:set>
                    <p:anim calcmode="lin" valueType="num">
                      <p:cBhvr additive="base">
                        <p:cTn dur="500" fill="hold"/>
                        <p:tgtEl>
                          <p:spTgt spid="1116"/>
                        </p:tgtEl>
                        <p:attrNameLst>
                          <p:attrName>ppt_x</p:attrName>
                        </p:attrNameLst>
                      </p:cBhvr>
                      <p:tavLst>
                        <p:tav tm="0">
                          <p:val>
                            <p:strVal val="1+#ppt_w/2"/>
                          </p:val>
                        </p:tav>
                        <p:tav tm="100000">
                          <p:val>
                            <p:strVal val="#ppt_x"/>
                          </p:val>
                        </p:tav>
                      </p:tavLst>
                    </p:anim>
                    <p:anim calcmode="lin" valueType="num">
                      <p:cBhvr additive="base">
                        <p:cTn dur="500" fill="hold"/>
                        <p:tgtEl>
                          <p:spTgt spid="1116"/>
                        </p:tgtEl>
                        <p:attrNameLst>
                          <p:attrName>ppt_y</p:attrName>
                        </p:attrNameLst>
                      </p:cBhvr>
                      <p:tavLst>
                        <p:tav tm="0">
                          <p:val>
                            <p:strVal val="#ppt_y"/>
                          </p:val>
                        </p:tav>
                        <p:tav tm="100000">
                          <p:val>
                            <p:strVal val="#ppt_y"/>
                          </p:val>
                        </p:tav>
                      </p:tavLst>
                    </p:anim>
                  </p:childTnLst>
                </p:cTn>
              </p:par>
            </p:tnLst>
          </p:tmpl>
        </p:tmplLst>
      </p:bldP>
    </p:bldLst>
  </p:timing>
  <p:hf hdr="0" ftr="0"/>
  <p:txStyles>
    <p:titleStyle>
      <a:lvl1pPr algn="ctr" defTabSz="762000" rtl="0" eaLnBrk="0" fontAlgn="base" hangingPunct="0">
        <a:spcBef>
          <a:spcPct val="0"/>
        </a:spcBef>
        <a:spcAft>
          <a:spcPct val="0"/>
        </a:spcAft>
        <a:defRPr sz="4000" b="1">
          <a:solidFill>
            <a:schemeClr val="tx1"/>
          </a:solidFill>
          <a:latin typeface="+mj-lt"/>
          <a:ea typeface="+mj-ea"/>
          <a:cs typeface="+mj-cs"/>
        </a:defRPr>
      </a:lvl1pPr>
      <a:lvl2pPr algn="ctr" defTabSz="762000" rtl="0" eaLnBrk="0" fontAlgn="base" hangingPunct="0">
        <a:spcBef>
          <a:spcPct val="0"/>
        </a:spcBef>
        <a:spcAft>
          <a:spcPct val="0"/>
        </a:spcAft>
        <a:defRPr sz="4000" b="1">
          <a:solidFill>
            <a:schemeClr val="tx1"/>
          </a:solidFill>
          <a:latin typeface="Verdana" pitchFamily="34" charset="0"/>
        </a:defRPr>
      </a:lvl2pPr>
      <a:lvl3pPr algn="ctr" defTabSz="762000" rtl="0" eaLnBrk="0" fontAlgn="base" hangingPunct="0">
        <a:spcBef>
          <a:spcPct val="0"/>
        </a:spcBef>
        <a:spcAft>
          <a:spcPct val="0"/>
        </a:spcAft>
        <a:defRPr sz="4000" b="1">
          <a:solidFill>
            <a:schemeClr val="tx1"/>
          </a:solidFill>
          <a:latin typeface="Verdana" pitchFamily="34" charset="0"/>
        </a:defRPr>
      </a:lvl3pPr>
      <a:lvl4pPr algn="ctr" defTabSz="762000" rtl="0" eaLnBrk="0" fontAlgn="base" hangingPunct="0">
        <a:spcBef>
          <a:spcPct val="0"/>
        </a:spcBef>
        <a:spcAft>
          <a:spcPct val="0"/>
        </a:spcAft>
        <a:defRPr sz="4000" b="1">
          <a:solidFill>
            <a:schemeClr val="tx1"/>
          </a:solidFill>
          <a:latin typeface="Verdana" pitchFamily="34" charset="0"/>
        </a:defRPr>
      </a:lvl4pPr>
      <a:lvl5pPr algn="ctr" defTabSz="762000" rtl="0" eaLnBrk="0" fontAlgn="base" hangingPunct="0">
        <a:spcBef>
          <a:spcPct val="0"/>
        </a:spcBef>
        <a:spcAft>
          <a:spcPct val="0"/>
        </a:spcAft>
        <a:defRPr sz="4000" b="1">
          <a:solidFill>
            <a:schemeClr val="tx1"/>
          </a:solidFill>
          <a:latin typeface="Verdana" pitchFamily="34" charset="0"/>
        </a:defRPr>
      </a:lvl5pPr>
      <a:lvl6pPr marL="457200" algn="ctr" defTabSz="762000" rtl="0" eaLnBrk="0" fontAlgn="base" hangingPunct="0">
        <a:spcBef>
          <a:spcPct val="0"/>
        </a:spcBef>
        <a:spcAft>
          <a:spcPct val="0"/>
        </a:spcAft>
        <a:defRPr sz="4000" b="1">
          <a:solidFill>
            <a:schemeClr val="tx1"/>
          </a:solidFill>
          <a:latin typeface="Verdana" pitchFamily="34" charset="0"/>
        </a:defRPr>
      </a:lvl6pPr>
      <a:lvl7pPr marL="914400" algn="ctr" defTabSz="762000" rtl="0" eaLnBrk="0" fontAlgn="base" hangingPunct="0">
        <a:spcBef>
          <a:spcPct val="0"/>
        </a:spcBef>
        <a:spcAft>
          <a:spcPct val="0"/>
        </a:spcAft>
        <a:defRPr sz="4000" b="1">
          <a:solidFill>
            <a:schemeClr val="tx1"/>
          </a:solidFill>
          <a:latin typeface="Verdana" pitchFamily="34" charset="0"/>
        </a:defRPr>
      </a:lvl7pPr>
      <a:lvl8pPr marL="1371600" algn="ctr" defTabSz="762000" rtl="0" eaLnBrk="0" fontAlgn="base" hangingPunct="0">
        <a:spcBef>
          <a:spcPct val="0"/>
        </a:spcBef>
        <a:spcAft>
          <a:spcPct val="0"/>
        </a:spcAft>
        <a:defRPr sz="4000" b="1">
          <a:solidFill>
            <a:schemeClr val="tx1"/>
          </a:solidFill>
          <a:latin typeface="Verdana" pitchFamily="34" charset="0"/>
        </a:defRPr>
      </a:lvl8pPr>
      <a:lvl9pPr marL="1828800" algn="ctr" defTabSz="762000" rtl="0" eaLnBrk="0" fontAlgn="base" hangingPunct="0">
        <a:spcBef>
          <a:spcPct val="0"/>
        </a:spcBef>
        <a:spcAft>
          <a:spcPct val="0"/>
        </a:spcAft>
        <a:defRPr sz="4000" b="1">
          <a:solidFill>
            <a:schemeClr val="tx1"/>
          </a:solidFill>
          <a:latin typeface="Verdana" pitchFamily="34" charset="0"/>
        </a:defRPr>
      </a:lvl9pPr>
    </p:titleStyle>
    <p:bodyStyle>
      <a:lvl1pPr marL="342900" indent="-342900" algn="l" defTabSz="762000" rtl="0" eaLnBrk="0" fontAlgn="base" hangingPunct="0">
        <a:spcBef>
          <a:spcPct val="35000"/>
        </a:spcBef>
        <a:spcAft>
          <a:spcPct val="0"/>
        </a:spcAft>
        <a:buFont typeface="Monotype Sorts"/>
        <a:buChar char="ð"/>
        <a:defRPr sz="2400" b="1">
          <a:solidFill>
            <a:schemeClr val="tx1"/>
          </a:solidFill>
          <a:latin typeface="+mn-lt"/>
          <a:ea typeface="+mn-ea"/>
          <a:cs typeface="+mn-cs"/>
        </a:defRPr>
      </a:lvl1pPr>
      <a:lvl2pPr marL="742950" indent="-285750" algn="l" defTabSz="762000" rtl="0" eaLnBrk="0" fontAlgn="base" hangingPunct="0">
        <a:spcBef>
          <a:spcPct val="20000"/>
        </a:spcBef>
        <a:spcAft>
          <a:spcPct val="0"/>
        </a:spcAft>
        <a:buFont typeface="Monotype Sorts"/>
        <a:buChar char="ü"/>
        <a:defRPr sz="2200" b="1">
          <a:solidFill>
            <a:schemeClr val="tx1"/>
          </a:solidFill>
          <a:latin typeface="+mn-lt"/>
        </a:defRPr>
      </a:lvl2pPr>
      <a:lvl3pPr marL="1143000" indent="-228600" algn="l" defTabSz="762000" rtl="0" eaLnBrk="0" fontAlgn="base" hangingPunct="0">
        <a:spcBef>
          <a:spcPct val="20000"/>
        </a:spcBef>
        <a:spcAft>
          <a:spcPct val="0"/>
        </a:spcAft>
        <a:buChar char="•"/>
        <a:defRPr sz="2200" b="1">
          <a:solidFill>
            <a:schemeClr val="tx1"/>
          </a:solidFill>
          <a:latin typeface="+mn-lt"/>
        </a:defRPr>
      </a:lvl3pPr>
      <a:lvl4pPr marL="1600200" indent="-228600" algn="l" defTabSz="762000" rtl="0" eaLnBrk="0" fontAlgn="base" hangingPunct="0">
        <a:spcBef>
          <a:spcPct val="20000"/>
        </a:spcBef>
        <a:spcAft>
          <a:spcPct val="0"/>
        </a:spcAft>
        <a:buChar char="–"/>
        <a:defRPr sz="2200" b="1">
          <a:solidFill>
            <a:schemeClr val="tx1"/>
          </a:solidFill>
          <a:latin typeface="+mn-lt"/>
        </a:defRPr>
      </a:lvl4pPr>
      <a:lvl5pPr marL="2057400" indent="-228600" algn="l" defTabSz="762000" rtl="0" eaLnBrk="0" fontAlgn="base" hangingPunct="0">
        <a:spcBef>
          <a:spcPct val="20000"/>
        </a:spcBef>
        <a:spcAft>
          <a:spcPct val="0"/>
        </a:spcAft>
        <a:buChar char="•"/>
        <a:defRPr sz="2200" b="1">
          <a:solidFill>
            <a:schemeClr val="tx1"/>
          </a:solidFill>
          <a:latin typeface="+mn-lt"/>
        </a:defRPr>
      </a:lvl5pPr>
      <a:lvl6pPr marL="2514600" indent="-228600" algn="l" defTabSz="762000" rtl="0" eaLnBrk="0" fontAlgn="base" hangingPunct="0">
        <a:spcBef>
          <a:spcPct val="20000"/>
        </a:spcBef>
        <a:spcAft>
          <a:spcPct val="0"/>
        </a:spcAft>
        <a:buChar char="•"/>
        <a:defRPr sz="2200" b="1">
          <a:solidFill>
            <a:schemeClr val="tx1"/>
          </a:solidFill>
          <a:latin typeface="+mn-lt"/>
        </a:defRPr>
      </a:lvl6pPr>
      <a:lvl7pPr marL="2971800" indent="-228600" algn="l" defTabSz="762000" rtl="0" eaLnBrk="0" fontAlgn="base" hangingPunct="0">
        <a:spcBef>
          <a:spcPct val="20000"/>
        </a:spcBef>
        <a:spcAft>
          <a:spcPct val="0"/>
        </a:spcAft>
        <a:buChar char="•"/>
        <a:defRPr sz="2200" b="1">
          <a:solidFill>
            <a:schemeClr val="tx1"/>
          </a:solidFill>
          <a:latin typeface="+mn-lt"/>
        </a:defRPr>
      </a:lvl7pPr>
      <a:lvl8pPr marL="3429000" indent="-228600" algn="l" defTabSz="762000" rtl="0" eaLnBrk="0" fontAlgn="base" hangingPunct="0">
        <a:spcBef>
          <a:spcPct val="20000"/>
        </a:spcBef>
        <a:spcAft>
          <a:spcPct val="0"/>
        </a:spcAft>
        <a:buChar char="•"/>
        <a:defRPr sz="2200" b="1">
          <a:solidFill>
            <a:schemeClr val="tx1"/>
          </a:solidFill>
          <a:latin typeface="+mn-lt"/>
        </a:defRPr>
      </a:lvl8pPr>
      <a:lvl9pPr marL="3886200" indent="-228600" algn="l" defTabSz="762000" rtl="0" eaLnBrk="0" fontAlgn="base" hangingPunct="0">
        <a:spcBef>
          <a:spcPct val="20000"/>
        </a:spcBef>
        <a:spcAft>
          <a:spcPct val="0"/>
        </a:spcAft>
        <a:buChar char="•"/>
        <a:defRPr sz="2200" b="1">
          <a:solidFill>
            <a:schemeClr val="tx1"/>
          </a:solidFill>
          <a:latin typeface="+mn-lt"/>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www.nasdaq.com/solutions/european-commodities"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dato 3"/>
          <p:cNvSpPr>
            <a:spLocks noGrp="1"/>
          </p:cNvSpPr>
          <p:nvPr>
            <p:ph type="dt" sz="half" idx="10"/>
          </p:nvPr>
        </p:nvSpPr>
        <p:spPr/>
        <p:txBody>
          <a:bodyPr/>
          <a:lstStyle/>
          <a:p>
            <a:r>
              <a:rPr lang="en-US"/>
              <a:t>17 Feb. 2024</a:t>
            </a:r>
            <a:endParaRPr lang="en-GB" dirty="0"/>
          </a:p>
        </p:txBody>
      </p:sp>
      <p:sp>
        <p:nvSpPr>
          <p:cNvPr id="6" name="Pladsholder til diasnummer 5"/>
          <p:cNvSpPr>
            <a:spLocks noGrp="1"/>
          </p:cNvSpPr>
          <p:nvPr>
            <p:ph type="sldNum" sz="quarter" idx="12"/>
          </p:nvPr>
        </p:nvSpPr>
        <p:spPr/>
        <p:txBody>
          <a:bodyPr/>
          <a:lstStyle/>
          <a:p>
            <a:fld id="{C8DDF369-1B7C-43B8-8237-D0C70CA4477D}" type="slidenum">
              <a:rPr lang="en-GB"/>
              <a:pPr/>
              <a:t>1</a:t>
            </a:fld>
            <a:endParaRPr lang="en-GB" dirty="0"/>
          </a:p>
        </p:txBody>
      </p:sp>
      <p:sp>
        <p:nvSpPr>
          <p:cNvPr id="1038344" name="Rectangle 8"/>
          <p:cNvSpPr>
            <a:spLocks noGrp="1" noChangeArrowheads="1"/>
          </p:cNvSpPr>
          <p:nvPr>
            <p:ph type="title"/>
          </p:nvPr>
        </p:nvSpPr>
        <p:spPr>
          <a:xfrm>
            <a:off x="0" y="1"/>
            <a:ext cx="8420100" cy="682906"/>
          </a:xfrm>
        </p:spPr>
        <p:txBody>
          <a:bodyPr/>
          <a:lstStyle/>
          <a:p>
            <a:r>
              <a:rPr lang="en-GB" sz="3000" dirty="0"/>
              <a:t>Introduction</a:t>
            </a:r>
          </a:p>
        </p:txBody>
      </p:sp>
      <p:sp>
        <p:nvSpPr>
          <p:cNvPr id="1038345" name="Rectangle 9"/>
          <p:cNvSpPr>
            <a:spLocks noGrp="1" noChangeArrowheads="1"/>
          </p:cNvSpPr>
          <p:nvPr>
            <p:ph type="body" idx="1"/>
          </p:nvPr>
        </p:nvSpPr>
        <p:spPr>
          <a:xfrm>
            <a:off x="29028" y="651455"/>
            <a:ext cx="9818915" cy="5934536"/>
          </a:xfrm>
        </p:spPr>
        <p:txBody>
          <a:bodyPr/>
          <a:lstStyle/>
          <a:p>
            <a:r>
              <a:rPr lang="en-GB" sz="2000" dirty="0"/>
              <a:t>In Appendix 1, you’ll find slides giving examples of how the Closing Prices for financial contracts can change during the contracts’ trading period.</a:t>
            </a:r>
          </a:p>
          <a:p>
            <a:r>
              <a:rPr lang="en-GB" sz="2000" dirty="0"/>
              <a:t>In appendix 2, you’ll find a list of the terms and acronyms used in this presentation.</a:t>
            </a:r>
          </a:p>
          <a:p>
            <a:r>
              <a:rPr lang="en-GB" sz="2000" dirty="0"/>
              <a:t>Concerning the documents referred to in this presentation:</a:t>
            </a:r>
          </a:p>
          <a:p>
            <a:pPr lvl="1"/>
            <a:r>
              <a:rPr lang="en-GB" sz="2000" dirty="0"/>
              <a:t>At </a:t>
            </a:r>
            <a:r>
              <a:rPr lang="en-GB" sz="2000" i="1" dirty="0"/>
              <a:t>houmollerconsulting.dk</a:t>
            </a:r>
            <a:r>
              <a:rPr lang="en-GB" sz="2000" dirty="0"/>
              <a:t>, you can download the documents from the sub-page </a:t>
            </a:r>
            <a:r>
              <a:rPr lang="en-GB" sz="2000" i="1" dirty="0"/>
              <a:t>Facts and findings</a:t>
            </a:r>
            <a:r>
              <a:rPr lang="en-GB" sz="2000" dirty="0"/>
              <a:t>.</a:t>
            </a:r>
          </a:p>
          <a:p>
            <a:r>
              <a:rPr lang="en-GB" sz="2000" dirty="0">
                <a:solidFill>
                  <a:srgbClr val="008000"/>
                </a:solidFill>
              </a:rPr>
              <a:t>This PowerPoint presentation is animated</a:t>
            </a:r>
          </a:p>
          <a:p>
            <a:pPr lvl="1"/>
            <a:r>
              <a:rPr lang="en-GB" sz="2000" dirty="0">
                <a:solidFill>
                  <a:srgbClr val="008000"/>
                </a:solidFill>
              </a:rPr>
              <a:t>It’s recommended to run the animation when viewing the presentation.</a:t>
            </a:r>
          </a:p>
          <a:p>
            <a:r>
              <a:rPr lang="en-GB" sz="2000" dirty="0">
                <a:solidFill>
                  <a:srgbClr val="008000"/>
                </a:solidFill>
              </a:rPr>
              <a:t>On most computers, you can start the animation by pressing </a:t>
            </a:r>
            <a:r>
              <a:rPr lang="en-GB" sz="2000" i="1" u="sng" dirty="0">
                <a:solidFill>
                  <a:srgbClr val="008000"/>
                </a:solidFill>
              </a:rPr>
              <a:t>F5</a:t>
            </a:r>
            <a:r>
              <a:rPr lang="en-GB" sz="2000" i="1" dirty="0">
                <a:solidFill>
                  <a:srgbClr val="008000"/>
                </a:solidFill>
              </a:rPr>
              <a:t>.</a:t>
            </a:r>
          </a:p>
          <a:p>
            <a:pPr lvl="1"/>
            <a:r>
              <a:rPr lang="en-GB" sz="2000" dirty="0">
                <a:solidFill>
                  <a:srgbClr val="008000"/>
                </a:solidFill>
              </a:rPr>
              <a:t>Now the presentation moves one step forward, when you press </a:t>
            </a:r>
            <a:r>
              <a:rPr lang="en-GB" sz="2000" i="1" u="sng" dirty="0">
                <a:solidFill>
                  <a:srgbClr val="008000"/>
                </a:solidFill>
              </a:rPr>
              <a:t>Page Down</a:t>
            </a:r>
            <a:r>
              <a:rPr lang="en-GB" sz="2000" dirty="0">
                <a:solidFill>
                  <a:srgbClr val="008000"/>
                </a:solidFill>
              </a:rPr>
              <a:t>. It moves one step backward, when you press </a:t>
            </a:r>
            <a:r>
              <a:rPr lang="en-GB" sz="2000" i="1" u="sng" dirty="0">
                <a:solidFill>
                  <a:srgbClr val="008000"/>
                </a:solidFill>
              </a:rPr>
              <a:t>Page Up</a:t>
            </a:r>
            <a:r>
              <a:rPr lang="en-GB" sz="2000" dirty="0">
                <a:solidFill>
                  <a:srgbClr val="008000"/>
                </a:solidFill>
              </a:rPr>
              <a:t>.</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5120F11-7A5C-4808-A7EF-27A0D2FCA730}"/>
              </a:ext>
            </a:extLst>
          </p:cNvPr>
          <p:cNvSpPr>
            <a:spLocks noGrp="1"/>
          </p:cNvSpPr>
          <p:nvPr>
            <p:ph type="title"/>
          </p:nvPr>
        </p:nvSpPr>
        <p:spPr>
          <a:xfrm>
            <a:off x="0" y="0"/>
            <a:ext cx="8420100" cy="896556"/>
          </a:xfrm>
        </p:spPr>
        <p:txBody>
          <a:bodyPr/>
          <a:lstStyle/>
          <a:p>
            <a:r>
              <a:rPr lang="en-GB" dirty="0"/>
              <a:t>Liquidity</a:t>
            </a:r>
          </a:p>
        </p:txBody>
      </p:sp>
      <p:sp>
        <p:nvSpPr>
          <p:cNvPr id="3" name="Pladsholder til indhold 2">
            <a:extLst>
              <a:ext uri="{FF2B5EF4-FFF2-40B4-BE49-F238E27FC236}">
                <a16:creationId xmlns:a16="http://schemas.microsoft.com/office/drawing/2014/main" id="{43BA6E97-1666-43E0-89FF-11350FC5054D}"/>
              </a:ext>
            </a:extLst>
          </p:cNvPr>
          <p:cNvSpPr>
            <a:spLocks noGrp="1"/>
          </p:cNvSpPr>
          <p:nvPr>
            <p:ph idx="1"/>
          </p:nvPr>
        </p:nvSpPr>
        <p:spPr>
          <a:xfrm>
            <a:off x="262325" y="1113911"/>
            <a:ext cx="9398833" cy="4972096"/>
          </a:xfrm>
        </p:spPr>
        <p:txBody>
          <a:bodyPr/>
          <a:lstStyle/>
          <a:p>
            <a:r>
              <a:rPr lang="en-GB" dirty="0"/>
              <a:t>At the two following slides, for EEX and Nasdaq OMX, the blue and the green curves illustrate the cleared volume:</a:t>
            </a:r>
          </a:p>
          <a:p>
            <a:pPr lvl="1"/>
            <a:r>
              <a:rPr lang="en-GB" dirty="0"/>
              <a:t>(contracts traded off-exchange and subsequently cleared) + (contracts traded at the exchange).</a:t>
            </a:r>
          </a:p>
          <a:p>
            <a:r>
              <a:rPr lang="en-US" dirty="0"/>
              <a:t>Concerning the volume for “German financial contracts”:</a:t>
            </a:r>
          </a:p>
          <a:p>
            <a:pPr lvl="1"/>
            <a:r>
              <a:rPr lang="en-US" dirty="0"/>
              <a:t>Please refer to </a:t>
            </a:r>
            <a:r>
              <a:rPr lang="en-US" i="1" dirty="0"/>
              <a:t>Cleared volume</a:t>
            </a:r>
            <a:r>
              <a:rPr lang="en-US" dirty="0"/>
              <a:t> in appendix 2.</a:t>
            </a:r>
            <a:endParaRPr lang="en-GB" dirty="0"/>
          </a:p>
          <a:p>
            <a:r>
              <a:rPr lang="en-GB" dirty="0"/>
              <a:t>Concerning the LEBA curve:</a:t>
            </a:r>
          </a:p>
          <a:p>
            <a:pPr lvl="1"/>
            <a:r>
              <a:rPr lang="en-GB" dirty="0"/>
              <a:t>Please refer to </a:t>
            </a:r>
            <a:r>
              <a:rPr lang="en-GB" i="1" dirty="0"/>
              <a:t>LEBA</a:t>
            </a:r>
            <a:r>
              <a:rPr lang="en-GB" dirty="0"/>
              <a:t> in appendix 2.</a:t>
            </a:r>
          </a:p>
        </p:txBody>
      </p:sp>
      <p:sp>
        <p:nvSpPr>
          <p:cNvPr id="4" name="Pladsholder til dato 3">
            <a:extLst>
              <a:ext uri="{FF2B5EF4-FFF2-40B4-BE49-F238E27FC236}">
                <a16:creationId xmlns:a16="http://schemas.microsoft.com/office/drawing/2014/main" id="{622A0C55-9107-4307-895E-C0B841B401D3}"/>
              </a:ext>
            </a:extLst>
          </p:cNvPr>
          <p:cNvSpPr>
            <a:spLocks noGrp="1"/>
          </p:cNvSpPr>
          <p:nvPr>
            <p:ph type="dt" sz="half" idx="10"/>
          </p:nvPr>
        </p:nvSpPr>
        <p:spPr/>
        <p:txBody>
          <a:bodyPr/>
          <a:lstStyle/>
          <a:p>
            <a:pPr>
              <a:defRPr/>
            </a:pPr>
            <a:r>
              <a:rPr lang="en-US"/>
              <a:t>17 Feb. 2024</a:t>
            </a:r>
            <a:endParaRPr lang="en-GB" dirty="0"/>
          </a:p>
        </p:txBody>
      </p:sp>
      <p:sp>
        <p:nvSpPr>
          <p:cNvPr id="6" name="Pladsholder til slidenummer 5">
            <a:extLst>
              <a:ext uri="{FF2B5EF4-FFF2-40B4-BE49-F238E27FC236}">
                <a16:creationId xmlns:a16="http://schemas.microsoft.com/office/drawing/2014/main" id="{9098C653-DA9F-4A53-8544-63C8F11A22DD}"/>
              </a:ext>
            </a:extLst>
          </p:cNvPr>
          <p:cNvSpPr>
            <a:spLocks noGrp="1"/>
          </p:cNvSpPr>
          <p:nvPr>
            <p:ph type="sldNum" sz="quarter" idx="12"/>
          </p:nvPr>
        </p:nvSpPr>
        <p:spPr/>
        <p:txBody>
          <a:bodyPr/>
          <a:lstStyle/>
          <a:p>
            <a:pPr>
              <a:defRPr/>
            </a:pPr>
            <a:fld id="{6F22F84E-A190-402D-AE1D-93CA43AF0CC6}" type="slidenum">
              <a:rPr lang="en-GB" smtClean="0"/>
              <a:pPr>
                <a:defRPr/>
              </a:pPr>
              <a:t>10</a:t>
            </a:fld>
            <a:endParaRPr lang="en-GB" dirty="0"/>
          </a:p>
        </p:txBody>
      </p:sp>
      <p:pic>
        <p:nvPicPr>
          <p:cNvPr id="7" name="Picture 7">
            <a:extLst>
              <a:ext uri="{FF2B5EF4-FFF2-40B4-BE49-F238E27FC236}">
                <a16:creationId xmlns:a16="http://schemas.microsoft.com/office/drawing/2014/main" id="{A31E6065-E803-461A-9359-A3A9826871CD}"/>
              </a:ext>
            </a:extLst>
          </p:cNvPr>
          <p:cNvPicPr>
            <a:picLocks noChangeAspect="1" noChangeArrowheads="1"/>
          </p:cNvPicPr>
          <p:nvPr/>
        </p:nvPicPr>
        <p:blipFill>
          <a:blip r:embed="rId2" cstate="print"/>
          <a:srcRect/>
          <a:stretch>
            <a:fillRect/>
          </a:stretch>
        </p:blipFill>
        <p:spPr bwMode="auto">
          <a:xfrm>
            <a:off x="7508488" y="4388271"/>
            <a:ext cx="2135187" cy="1992312"/>
          </a:xfrm>
          <a:prstGeom prst="rect">
            <a:avLst/>
          </a:prstGeom>
          <a:noFill/>
          <a:ln w="9525">
            <a:noFill/>
            <a:miter lim="800000"/>
            <a:headEnd/>
            <a:tailEnd/>
          </a:ln>
          <a:effectLst/>
        </p:spPr>
      </p:pic>
    </p:spTree>
    <p:extLst>
      <p:ext uri="{BB962C8B-B14F-4D97-AF65-F5344CB8AC3E}">
        <p14:creationId xmlns:p14="http://schemas.microsoft.com/office/powerpoint/2010/main" val="235745376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72A17F-5FD0-08ED-F7B8-2005709E7373}"/>
            </a:ext>
          </a:extLst>
        </p:cNvPr>
        <p:cNvGrpSpPr/>
        <p:nvPr/>
      </p:nvGrpSpPr>
      <p:grpSpPr>
        <a:xfrm>
          <a:off x="0" y="0"/>
          <a:ext cx="0" cy="0"/>
          <a:chOff x="0" y="0"/>
          <a:chExt cx="0" cy="0"/>
        </a:xfrm>
      </p:grpSpPr>
      <p:sp>
        <p:nvSpPr>
          <p:cNvPr id="2054" name="Rectangle 6">
            <a:extLst>
              <a:ext uri="{FF2B5EF4-FFF2-40B4-BE49-F238E27FC236}">
                <a16:creationId xmlns:a16="http://schemas.microsoft.com/office/drawing/2014/main" id="{BE3899F8-74E9-A019-B218-2471BBDB6D69}"/>
              </a:ext>
            </a:extLst>
          </p:cNvPr>
          <p:cNvSpPr>
            <a:spLocks noGrp="1" noChangeArrowheads="1"/>
          </p:cNvSpPr>
          <p:nvPr>
            <p:ph type="title"/>
          </p:nvPr>
        </p:nvSpPr>
        <p:spPr>
          <a:xfrm>
            <a:off x="1056810" y="9528"/>
            <a:ext cx="6508639" cy="591890"/>
          </a:xfrm>
        </p:spPr>
        <p:txBody>
          <a:bodyPr/>
          <a:lstStyle/>
          <a:p>
            <a:r>
              <a:rPr lang="en-GB" altLang="en-US" sz="3000" dirty="0"/>
              <a:t>Cleared volume 1997–2023</a:t>
            </a:r>
          </a:p>
        </p:txBody>
      </p:sp>
      <p:sp>
        <p:nvSpPr>
          <p:cNvPr id="93" name="Rektangel 92">
            <a:extLst>
              <a:ext uri="{FF2B5EF4-FFF2-40B4-BE49-F238E27FC236}">
                <a16:creationId xmlns:a16="http://schemas.microsoft.com/office/drawing/2014/main" id="{70E9FECF-117B-4E1F-FAF2-E7376C343ADF}"/>
              </a:ext>
            </a:extLst>
          </p:cNvPr>
          <p:cNvSpPr/>
          <p:nvPr/>
        </p:nvSpPr>
        <p:spPr bwMode="auto">
          <a:xfrm>
            <a:off x="102054" y="6393495"/>
            <a:ext cx="1257300" cy="349930"/>
          </a:xfrm>
          <a:prstGeom prst="rect">
            <a:avLst/>
          </a:prstGeom>
          <a:solidFill>
            <a:srgbClr val="FFFFFF"/>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200" b="1" i="0" u="none" strike="noStrike" cap="none" normalizeH="0" baseline="0" dirty="0">
              <a:ln>
                <a:noFill/>
              </a:ln>
              <a:solidFill>
                <a:srgbClr val="0000FF"/>
              </a:solidFill>
              <a:effectLst/>
              <a:latin typeface="Verdana" pitchFamily="34" charset="0"/>
            </a:endParaRPr>
          </a:p>
        </p:txBody>
      </p:sp>
      <p:grpSp>
        <p:nvGrpSpPr>
          <p:cNvPr id="180" name="Gruppe 179">
            <a:extLst>
              <a:ext uri="{FF2B5EF4-FFF2-40B4-BE49-F238E27FC236}">
                <a16:creationId xmlns:a16="http://schemas.microsoft.com/office/drawing/2014/main" id="{AD43F65C-7F59-2794-B7E7-6884A9BE2054}"/>
              </a:ext>
            </a:extLst>
          </p:cNvPr>
          <p:cNvGrpSpPr/>
          <p:nvPr/>
        </p:nvGrpSpPr>
        <p:grpSpPr>
          <a:xfrm>
            <a:off x="138897" y="142683"/>
            <a:ext cx="896399" cy="6085499"/>
            <a:chOff x="138897" y="142683"/>
            <a:chExt cx="896399" cy="6085499"/>
          </a:xfrm>
        </p:grpSpPr>
        <p:sp>
          <p:nvSpPr>
            <p:cNvPr id="58" name="Rectangle 29">
              <a:extLst>
                <a:ext uri="{FF2B5EF4-FFF2-40B4-BE49-F238E27FC236}">
                  <a16:creationId xmlns:a16="http://schemas.microsoft.com/office/drawing/2014/main" id="{7E121A17-01CB-9035-6CFA-6D4A17022D7E}"/>
                </a:ext>
              </a:extLst>
            </p:cNvPr>
            <p:cNvSpPr>
              <a:spLocks noChangeArrowheads="1"/>
            </p:cNvSpPr>
            <p:nvPr/>
          </p:nvSpPr>
          <p:spPr bwMode="auto">
            <a:xfrm>
              <a:off x="830597" y="5889628"/>
              <a:ext cx="20037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i="0" u="none" strike="noStrike" cap="none" normalizeH="0" baseline="0">
                  <a:ln>
                    <a:noFill/>
                  </a:ln>
                  <a:solidFill>
                    <a:srgbClr val="000000"/>
                  </a:solidFill>
                  <a:effectLst/>
                  <a:latin typeface="+mn-lt"/>
                </a:rPr>
                <a:t>0</a:t>
              </a:r>
            </a:p>
          </p:txBody>
        </p:sp>
        <p:sp>
          <p:nvSpPr>
            <p:cNvPr id="62" name="Rectangle 31">
              <a:extLst>
                <a:ext uri="{FF2B5EF4-FFF2-40B4-BE49-F238E27FC236}">
                  <a16:creationId xmlns:a16="http://schemas.microsoft.com/office/drawing/2014/main" id="{90EE6BF8-13B1-F754-9960-3E2BB8EFA5D7}"/>
                </a:ext>
              </a:extLst>
            </p:cNvPr>
            <p:cNvSpPr>
              <a:spLocks noChangeArrowheads="1"/>
            </p:cNvSpPr>
            <p:nvPr/>
          </p:nvSpPr>
          <p:spPr bwMode="auto">
            <a:xfrm>
              <a:off x="429846" y="5305428"/>
              <a:ext cx="60112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i="0" u="none" strike="noStrike" cap="none" normalizeH="0" baseline="0">
                  <a:ln>
                    <a:noFill/>
                  </a:ln>
                  <a:solidFill>
                    <a:srgbClr val="000000"/>
                  </a:solidFill>
                  <a:effectLst/>
                  <a:latin typeface="+mn-lt"/>
                </a:rPr>
                <a:t>400</a:t>
              </a:r>
            </a:p>
          </p:txBody>
        </p:sp>
        <p:sp>
          <p:nvSpPr>
            <p:cNvPr id="66" name="Rectangle 33">
              <a:extLst>
                <a:ext uri="{FF2B5EF4-FFF2-40B4-BE49-F238E27FC236}">
                  <a16:creationId xmlns:a16="http://schemas.microsoft.com/office/drawing/2014/main" id="{4439A8AF-C927-D251-CDD5-69CB8A36CB3B}"/>
                </a:ext>
              </a:extLst>
            </p:cNvPr>
            <p:cNvSpPr>
              <a:spLocks noChangeArrowheads="1"/>
            </p:cNvSpPr>
            <p:nvPr/>
          </p:nvSpPr>
          <p:spPr bwMode="auto">
            <a:xfrm>
              <a:off x="429846" y="4735516"/>
              <a:ext cx="60112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i="0" u="none" strike="noStrike" cap="none" normalizeH="0" baseline="0">
                  <a:ln>
                    <a:noFill/>
                  </a:ln>
                  <a:solidFill>
                    <a:srgbClr val="000000"/>
                  </a:solidFill>
                  <a:effectLst/>
                  <a:latin typeface="+mn-lt"/>
                </a:rPr>
                <a:t>800</a:t>
              </a:r>
            </a:p>
          </p:txBody>
        </p:sp>
        <p:sp>
          <p:nvSpPr>
            <p:cNvPr id="70" name="Rectangle 35">
              <a:extLst>
                <a:ext uri="{FF2B5EF4-FFF2-40B4-BE49-F238E27FC236}">
                  <a16:creationId xmlns:a16="http://schemas.microsoft.com/office/drawing/2014/main" id="{34F2DA90-91E1-2A3C-F0A1-268F104BCF56}"/>
                </a:ext>
              </a:extLst>
            </p:cNvPr>
            <p:cNvSpPr>
              <a:spLocks noChangeArrowheads="1"/>
            </p:cNvSpPr>
            <p:nvPr/>
          </p:nvSpPr>
          <p:spPr bwMode="auto">
            <a:xfrm>
              <a:off x="229472" y="4165603"/>
              <a:ext cx="80150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i="0" u="none" strike="noStrike" cap="none" normalizeH="0" baseline="0">
                  <a:ln>
                    <a:noFill/>
                  </a:ln>
                  <a:solidFill>
                    <a:srgbClr val="000000"/>
                  </a:solidFill>
                  <a:effectLst/>
                  <a:latin typeface="+mn-lt"/>
                </a:rPr>
                <a:t>1200</a:t>
              </a:r>
            </a:p>
          </p:txBody>
        </p:sp>
        <p:sp>
          <p:nvSpPr>
            <p:cNvPr id="72" name="Rectangle 37">
              <a:extLst>
                <a:ext uri="{FF2B5EF4-FFF2-40B4-BE49-F238E27FC236}">
                  <a16:creationId xmlns:a16="http://schemas.microsoft.com/office/drawing/2014/main" id="{C7C18FC0-1591-AEE4-D042-C466CBA32564}"/>
                </a:ext>
              </a:extLst>
            </p:cNvPr>
            <p:cNvSpPr>
              <a:spLocks noChangeArrowheads="1"/>
            </p:cNvSpPr>
            <p:nvPr/>
          </p:nvSpPr>
          <p:spPr bwMode="auto">
            <a:xfrm>
              <a:off x="229472" y="3597278"/>
              <a:ext cx="80150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i="0" u="none" strike="noStrike" cap="none" normalizeH="0" baseline="0">
                  <a:ln>
                    <a:noFill/>
                  </a:ln>
                  <a:solidFill>
                    <a:srgbClr val="000000"/>
                  </a:solidFill>
                  <a:effectLst/>
                  <a:latin typeface="+mn-lt"/>
                </a:rPr>
                <a:t>1600</a:t>
              </a:r>
            </a:p>
          </p:txBody>
        </p:sp>
        <p:sp>
          <p:nvSpPr>
            <p:cNvPr id="74" name="Rectangle 39">
              <a:extLst>
                <a:ext uri="{FF2B5EF4-FFF2-40B4-BE49-F238E27FC236}">
                  <a16:creationId xmlns:a16="http://schemas.microsoft.com/office/drawing/2014/main" id="{5F3B5C74-5D9E-49A9-F959-A75AB1A9A93C}"/>
                </a:ext>
              </a:extLst>
            </p:cNvPr>
            <p:cNvSpPr>
              <a:spLocks noChangeArrowheads="1"/>
            </p:cNvSpPr>
            <p:nvPr/>
          </p:nvSpPr>
          <p:spPr bwMode="auto">
            <a:xfrm>
              <a:off x="229472" y="3013078"/>
              <a:ext cx="80150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i="0" u="none" strike="noStrike" cap="none" normalizeH="0" baseline="0">
                  <a:ln>
                    <a:noFill/>
                  </a:ln>
                  <a:solidFill>
                    <a:srgbClr val="000000"/>
                  </a:solidFill>
                  <a:effectLst/>
                  <a:latin typeface="+mn-lt"/>
                </a:rPr>
                <a:t>2000</a:t>
              </a:r>
            </a:p>
          </p:txBody>
        </p:sp>
        <p:sp>
          <p:nvSpPr>
            <p:cNvPr id="76" name="Rectangle 41">
              <a:extLst>
                <a:ext uri="{FF2B5EF4-FFF2-40B4-BE49-F238E27FC236}">
                  <a16:creationId xmlns:a16="http://schemas.microsoft.com/office/drawing/2014/main" id="{BC285129-340D-2A81-128B-92E81AE44017}"/>
                </a:ext>
              </a:extLst>
            </p:cNvPr>
            <p:cNvSpPr>
              <a:spLocks noChangeArrowheads="1"/>
            </p:cNvSpPr>
            <p:nvPr/>
          </p:nvSpPr>
          <p:spPr bwMode="auto">
            <a:xfrm>
              <a:off x="229472" y="2443166"/>
              <a:ext cx="80150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i="0" u="none" strike="noStrike" cap="none" normalizeH="0" baseline="0">
                  <a:ln>
                    <a:noFill/>
                  </a:ln>
                  <a:solidFill>
                    <a:srgbClr val="000000"/>
                  </a:solidFill>
                  <a:effectLst/>
                  <a:latin typeface="+mn-lt"/>
                </a:rPr>
                <a:t>2400</a:t>
              </a:r>
            </a:p>
          </p:txBody>
        </p:sp>
        <p:sp>
          <p:nvSpPr>
            <p:cNvPr id="78" name="Rectangle 43">
              <a:extLst>
                <a:ext uri="{FF2B5EF4-FFF2-40B4-BE49-F238E27FC236}">
                  <a16:creationId xmlns:a16="http://schemas.microsoft.com/office/drawing/2014/main" id="{3F10DE88-EE9E-EAEF-78A9-C7EE8693B636}"/>
                </a:ext>
              </a:extLst>
            </p:cNvPr>
            <p:cNvSpPr>
              <a:spLocks noChangeArrowheads="1"/>
            </p:cNvSpPr>
            <p:nvPr/>
          </p:nvSpPr>
          <p:spPr bwMode="auto">
            <a:xfrm>
              <a:off x="229472" y="1873253"/>
              <a:ext cx="80150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i="0" u="none" strike="noStrike" cap="none" normalizeH="0" baseline="0">
                  <a:ln>
                    <a:noFill/>
                  </a:ln>
                  <a:solidFill>
                    <a:srgbClr val="000000"/>
                  </a:solidFill>
                  <a:effectLst/>
                  <a:latin typeface="+mn-lt"/>
                </a:rPr>
                <a:t>2800</a:t>
              </a:r>
            </a:p>
          </p:txBody>
        </p:sp>
        <p:sp>
          <p:nvSpPr>
            <p:cNvPr id="80" name="Rectangle 45">
              <a:extLst>
                <a:ext uri="{FF2B5EF4-FFF2-40B4-BE49-F238E27FC236}">
                  <a16:creationId xmlns:a16="http://schemas.microsoft.com/office/drawing/2014/main" id="{F76C4F82-78E0-2E2B-519C-989362C727DA}"/>
                </a:ext>
              </a:extLst>
            </p:cNvPr>
            <p:cNvSpPr>
              <a:spLocks noChangeArrowheads="1"/>
            </p:cNvSpPr>
            <p:nvPr/>
          </p:nvSpPr>
          <p:spPr bwMode="auto">
            <a:xfrm>
              <a:off x="229472" y="1289053"/>
              <a:ext cx="80150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i="0" u="none" strike="noStrike" cap="none" normalizeH="0" baseline="0">
                  <a:ln>
                    <a:noFill/>
                  </a:ln>
                  <a:solidFill>
                    <a:srgbClr val="000000"/>
                  </a:solidFill>
                  <a:effectLst/>
                  <a:latin typeface="+mn-lt"/>
                </a:rPr>
                <a:t>3200</a:t>
              </a:r>
            </a:p>
          </p:txBody>
        </p:sp>
        <p:sp>
          <p:nvSpPr>
            <p:cNvPr id="82" name="Rectangle 47">
              <a:extLst>
                <a:ext uri="{FF2B5EF4-FFF2-40B4-BE49-F238E27FC236}">
                  <a16:creationId xmlns:a16="http://schemas.microsoft.com/office/drawing/2014/main" id="{CF3DA1C2-D4B6-54C9-DF1B-0FA6EE6E96D5}"/>
                </a:ext>
              </a:extLst>
            </p:cNvPr>
            <p:cNvSpPr>
              <a:spLocks noChangeArrowheads="1"/>
            </p:cNvSpPr>
            <p:nvPr/>
          </p:nvSpPr>
          <p:spPr bwMode="auto">
            <a:xfrm>
              <a:off x="229472" y="720728"/>
              <a:ext cx="80150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i="0" u="none" strike="noStrike" cap="none" normalizeH="0" baseline="0">
                  <a:ln>
                    <a:noFill/>
                  </a:ln>
                  <a:solidFill>
                    <a:srgbClr val="000000"/>
                  </a:solidFill>
                  <a:effectLst/>
                  <a:latin typeface="+mn-lt"/>
                </a:rPr>
                <a:t>3600</a:t>
              </a:r>
            </a:p>
          </p:txBody>
        </p:sp>
        <p:sp>
          <p:nvSpPr>
            <p:cNvPr id="86" name="Tekstfelt 85">
              <a:extLst>
                <a:ext uri="{FF2B5EF4-FFF2-40B4-BE49-F238E27FC236}">
                  <a16:creationId xmlns:a16="http://schemas.microsoft.com/office/drawing/2014/main" id="{E4AF54FE-A45F-24B5-86CA-46358DA83AAF}"/>
                </a:ext>
              </a:extLst>
            </p:cNvPr>
            <p:cNvSpPr txBox="1"/>
            <p:nvPr/>
          </p:nvSpPr>
          <p:spPr>
            <a:xfrm>
              <a:off x="138897" y="142683"/>
              <a:ext cx="896399" cy="430887"/>
            </a:xfrm>
            <a:prstGeom prst="rect">
              <a:avLst/>
            </a:prstGeom>
            <a:noFill/>
          </p:spPr>
          <p:txBody>
            <a:bodyPr wrap="none" rtlCol="0">
              <a:spAutoFit/>
            </a:bodyPr>
            <a:lstStyle/>
            <a:p>
              <a:pPr algn="ctr"/>
              <a:r>
                <a:rPr lang="en-GB" dirty="0">
                  <a:solidFill>
                    <a:schemeClr val="tx1"/>
                  </a:solidFill>
                </a:rPr>
                <a:t>TWh</a:t>
              </a:r>
            </a:p>
          </p:txBody>
        </p:sp>
      </p:grpSp>
      <p:grpSp>
        <p:nvGrpSpPr>
          <p:cNvPr id="175" name="Gruppe 174">
            <a:extLst>
              <a:ext uri="{FF2B5EF4-FFF2-40B4-BE49-F238E27FC236}">
                <a16:creationId xmlns:a16="http://schemas.microsoft.com/office/drawing/2014/main" id="{3A003368-E68F-287F-DE4A-BC91A9AD61F2}"/>
              </a:ext>
            </a:extLst>
          </p:cNvPr>
          <p:cNvGrpSpPr/>
          <p:nvPr/>
        </p:nvGrpSpPr>
        <p:grpSpPr>
          <a:xfrm>
            <a:off x="1103313" y="603652"/>
            <a:ext cx="8677275" cy="6249769"/>
            <a:chOff x="1103313" y="603652"/>
            <a:chExt cx="8677275" cy="6249769"/>
          </a:xfrm>
        </p:grpSpPr>
        <p:sp>
          <p:nvSpPr>
            <p:cNvPr id="18" name="Line 6">
              <a:extLst>
                <a:ext uri="{FF2B5EF4-FFF2-40B4-BE49-F238E27FC236}">
                  <a16:creationId xmlns:a16="http://schemas.microsoft.com/office/drawing/2014/main" id="{567217C9-10D9-2D7D-CA98-A615E597E0C6}"/>
                </a:ext>
              </a:extLst>
            </p:cNvPr>
            <p:cNvSpPr>
              <a:spLocks noChangeShapeType="1"/>
            </p:cNvSpPr>
            <p:nvPr/>
          </p:nvSpPr>
          <p:spPr bwMode="auto">
            <a:xfrm>
              <a:off x="1103313" y="5759450"/>
              <a:ext cx="867727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 name="Line 7">
              <a:extLst>
                <a:ext uri="{FF2B5EF4-FFF2-40B4-BE49-F238E27FC236}">
                  <a16:creationId xmlns:a16="http://schemas.microsoft.com/office/drawing/2014/main" id="{80962FAD-A125-304C-8B7D-CBF812F364A2}"/>
                </a:ext>
              </a:extLst>
            </p:cNvPr>
            <p:cNvSpPr>
              <a:spLocks noChangeShapeType="1"/>
            </p:cNvSpPr>
            <p:nvPr/>
          </p:nvSpPr>
          <p:spPr bwMode="auto">
            <a:xfrm>
              <a:off x="1103313" y="5473700"/>
              <a:ext cx="867727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 name="Line 8">
              <a:extLst>
                <a:ext uri="{FF2B5EF4-FFF2-40B4-BE49-F238E27FC236}">
                  <a16:creationId xmlns:a16="http://schemas.microsoft.com/office/drawing/2014/main" id="{455CA88C-53FC-9DA3-2F81-6731C3BE03D1}"/>
                </a:ext>
              </a:extLst>
            </p:cNvPr>
            <p:cNvSpPr>
              <a:spLocks noChangeShapeType="1"/>
            </p:cNvSpPr>
            <p:nvPr/>
          </p:nvSpPr>
          <p:spPr bwMode="auto">
            <a:xfrm>
              <a:off x="1103313" y="5189538"/>
              <a:ext cx="867727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 name="Line 9">
              <a:extLst>
                <a:ext uri="{FF2B5EF4-FFF2-40B4-BE49-F238E27FC236}">
                  <a16:creationId xmlns:a16="http://schemas.microsoft.com/office/drawing/2014/main" id="{7B0842D2-9934-FE10-E1E3-D933AB61A7D9}"/>
                </a:ext>
              </a:extLst>
            </p:cNvPr>
            <p:cNvSpPr>
              <a:spLocks noChangeShapeType="1"/>
            </p:cNvSpPr>
            <p:nvPr/>
          </p:nvSpPr>
          <p:spPr bwMode="auto">
            <a:xfrm>
              <a:off x="1103313" y="4905375"/>
              <a:ext cx="867727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 name="Line 10">
              <a:extLst>
                <a:ext uri="{FF2B5EF4-FFF2-40B4-BE49-F238E27FC236}">
                  <a16:creationId xmlns:a16="http://schemas.microsoft.com/office/drawing/2014/main" id="{4900003F-3F21-99BD-3955-13C60121BC34}"/>
                </a:ext>
              </a:extLst>
            </p:cNvPr>
            <p:cNvSpPr>
              <a:spLocks noChangeShapeType="1"/>
            </p:cNvSpPr>
            <p:nvPr/>
          </p:nvSpPr>
          <p:spPr bwMode="auto">
            <a:xfrm>
              <a:off x="1103313" y="4619625"/>
              <a:ext cx="867727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 name="Line 11">
              <a:extLst>
                <a:ext uri="{FF2B5EF4-FFF2-40B4-BE49-F238E27FC236}">
                  <a16:creationId xmlns:a16="http://schemas.microsoft.com/office/drawing/2014/main" id="{716C88E0-F2DD-3A09-49E4-BAD745EFCE4E}"/>
                </a:ext>
              </a:extLst>
            </p:cNvPr>
            <p:cNvSpPr>
              <a:spLocks noChangeShapeType="1"/>
            </p:cNvSpPr>
            <p:nvPr/>
          </p:nvSpPr>
          <p:spPr bwMode="auto">
            <a:xfrm>
              <a:off x="1103313" y="4335463"/>
              <a:ext cx="867727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 name="Line 12">
              <a:extLst>
                <a:ext uri="{FF2B5EF4-FFF2-40B4-BE49-F238E27FC236}">
                  <a16:creationId xmlns:a16="http://schemas.microsoft.com/office/drawing/2014/main" id="{B311BCF0-7D76-9A83-B475-3C1ABAFFAC91}"/>
                </a:ext>
              </a:extLst>
            </p:cNvPr>
            <p:cNvSpPr>
              <a:spLocks noChangeShapeType="1"/>
            </p:cNvSpPr>
            <p:nvPr/>
          </p:nvSpPr>
          <p:spPr bwMode="auto">
            <a:xfrm>
              <a:off x="1103313" y="4051300"/>
              <a:ext cx="867727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 name="Line 13">
              <a:extLst>
                <a:ext uri="{FF2B5EF4-FFF2-40B4-BE49-F238E27FC236}">
                  <a16:creationId xmlns:a16="http://schemas.microsoft.com/office/drawing/2014/main" id="{66D2C3E0-C71D-4F28-1FD2-E1513AE6243C}"/>
                </a:ext>
              </a:extLst>
            </p:cNvPr>
            <p:cNvSpPr>
              <a:spLocks noChangeShapeType="1"/>
            </p:cNvSpPr>
            <p:nvPr/>
          </p:nvSpPr>
          <p:spPr bwMode="auto">
            <a:xfrm>
              <a:off x="1103313" y="3765550"/>
              <a:ext cx="867727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 name="Line 14">
              <a:extLst>
                <a:ext uri="{FF2B5EF4-FFF2-40B4-BE49-F238E27FC236}">
                  <a16:creationId xmlns:a16="http://schemas.microsoft.com/office/drawing/2014/main" id="{97C64D6C-765A-F39F-E461-E07D648202B6}"/>
                </a:ext>
              </a:extLst>
            </p:cNvPr>
            <p:cNvSpPr>
              <a:spLocks noChangeShapeType="1"/>
            </p:cNvSpPr>
            <p:nvPr/>
          </p:nvSpPr>
          <p:spPr bwMode="auto">
            <a:xfrm>
              <a:off x="1103313" y="3467100"/>
              <a:ext cx="867727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 name="Line 15">
              <a:extLst>
                <a:ext uri="{FF2B5EF4-FFF2-40B4-BE49-F238E27FC236}">
                  <a16:creationId xmlns:a16="http://schemas.microsoft.com/office/drawing/2014/main" id="{E9EA0353-2EBA-FF61-92E2-4FCEFF316137}"/>
                </a:ext>
              </a:extLst>
            </p:cNvPr>
            <p:cNvSpPr>
              <a:spLocks noChangeShapeType="1"/>
            </p:cNvSpPr>
            <p:nvPr/>
          </p:nvSpPr>
          <p:spPr bwMode="auto">
            <a:xfrm>
              <a:off x="1103313" y="3181350"/>
              <a:ext cx="867727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 name="Line 16">
              <a:extLst>
                <a:ext uri="{FF2B5EF4-FFF2-40B4-BE49-F238E27FC236}">
                  <a16:creationId xmlns:a16="http://schemas.microsoft.com/office/drawing/2014/main" id="{DD419B2A-6924-348A-C196-F2364025D5F3}"/>
                </a:ext>
              </a:extLst>
            </p:cNvPr>
            <p:cNvSpPr>
              <a:spLocks noChangeShapeType="1"/>
            </p:cNvSpPr>
            <p:nvPr/>
          </p:nvSpPr>
          <p:spPr bwMode="auto">
            <a:xfrm>
              <a:off x="1103313" y="2897188"/>
              <a:ext cx="867727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 name="Line 17">
              <a:extLst>
                <a:ext uri="{FF2B5EF4-FFF2-40B4-BE49-F238E27FC236}">
                  <a16:creationId xmlns:a16="http://schemas.microsoft.com/office/drawing/2014/main" id="{516BA1AB-8E9D-DD77-0CA3-81BEE2D43988}"/>
                </a:ext>
              </a:extLst>
            </p:cNvPr>
            <p:cNvSpPr>
              <a:spLocks noChangeShapeType="1"/>
            </p:cNvSpPr>
            <p:nvPr/>
          </p:nvSpPr>
          <p:spPr bwMode="auto">
            <a:xfrm>
              <a:off x="1103313" y="2613025"/>
              <a:ext cx="867727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 name="Line 18">
              <a:extLst>
                <a:ext uri="{FF2B5EF4-FFF2-40B4-BE49-F238E27FC236}">
                  <a16:creationId xmlns:a16="http://schemas.microsoft.com/office/drawing/2014/main" id="{A09F99CE-CEBD-6DC2-CCD7-CA19B527F9B0}"/>
                </a:ext>
              </a:extLst>
            </p:cNvPr>
            <p:cNvSpPr>
              <a:spLocks noChangeShapeType="1"/>
            </p:cNvSpPr>
            <p:nvPr/>
          </p:nvSpPr>
          <p:spPr bwMode="auto">
            <a:xfrm>
              <a:off x="1103313" y="2327275"/>
              <a:ext cx="867727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 name="Line 19">
              <a:extLst>
                <a:ext uri="{FF2B5EF4-FFF2-40B4-BE49-F238E27FC236}">
                  <a16:creationId xmlns:a16="http://schemas.microsoft.com/office/drawing/2014/main" id="{1FEBC37A-890E-98C1-8F8B-09046CDA9B5E}"/>
                </a:ext>
              </a:extLst>
            </p:cNvPr>
            <p:cNvSpPr>
              <a:spLocks noChangeShapeType="1"/>
            </p:cNvSpPr>
            <p:nvPr/>
          </p:nvSpPr>
          <p:spPr bwMode="auto">
            <a:xfrm>
              <a:off x="1103313" y="2043113"/>
              <a:ext cx="867727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 name="Line 20">
              <a:extLst>
                <a:ext uri="{FF2B5EF4-FFF2-40B4-BE49-F238E27FC236}">
                  <a16:creationId xmlns:a16="http://schemas.microsoft.com/office/drawing/2014/main" id="{7FB00D9B-DEFD-CCD2-FFC2-A8C40221225C}"/>
                </a:ext>
              </a:extLst>
            </p:cNvPr>
            <p:cNvSpPr>
              <a:spLocks noChangeShapeType="1"/>
            </p:cNvSpPr>
            <p:nvPr/>
          </p:nvSpPr>
          <p:spPr bwMode="auto">
            <a:xfrm>
              <a:off x="1103313" y="1758950"/>
              <a:ext cx="867727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 name="Line 21">
              <a:extLst>
                <a:ext uri="{FF2B5EF4-FFF2-40B4-BE49-F238E27FC236}">
                  <a16:creationId xmlns:a16="http://schemas.microsoft.com/office/drawing/2014/main" id="{D5019C42-9972-92CF-1998-388F48496050}"/>
                </a:ext>
              </a:extLst>
            </p:cNvPr>
            <p:cNvSpPr>
              <a:spLocks noChangeShapeType="1"/>
            </p:cNvSpPr>
            <p:nvPr/>
          </p:nvSpPr>
          <p:spPr bwMode="auto">
            <a:xfrm>
              <a:off x="1103313" y="1458913"/>
              <a:ext cx="867727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 name="Line 22">
              <a:extLst>
                <a:ext uri="{FF2B5EF4-FFF2-40B4-BE49-F238E27FC236}">
                  <a16:creationId xmlns:a16="http://schemas.microsoft.com/office/drawing/2014/main" id="{1E5997CB-7810-5459-517E-E8798FFCAE4C}"/>
                </a:ext>
              </a:extLst>
            </p:cNvPr>
            <p:cNvSpPr>
              <a:spLocks noChangeShapeType="1"/>
            </p:cNvSpPr>
            <p:nvPr/>
          </p:nvSpPr>
          <p:spPr bwMode="auto">
            <a:xfrm>
              <a:off x="1103313" y="1174750"/>
              <a:ext cx="867727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6" name="Line 23">
              <a:extLst>
                <a:ext uri="{FF2B5EF4-FFF2-40B4-BE49-F238E27FC236}">
                  <a16:creationId xmlns:a16="http://schemas.microsoft.com/office/drawing/2014/main" id="{7712B5A5-E534-4027-0473-BC82AC37B5E8}"/>
                </a:ext>
              </a:extLst>
            </p:cNvPr>
            <p:cNvSpPr>
              <a:spLocks noChangeShapeType="1"/>
            </p:cNvSpPr>
            <p:nvPr/>
          </p:nvSpPr>
          <p:spPr bwMode="auto">
            <a:xfrm>
              <a:off x="1103313" y="889000"/>
              <a:ext cx="867727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0" name="Line 24">
              <a:extLst>
                <a:ext uri="{FF2B5EF4-FFF2-40B4-BE49-F238E27FC236}">
                  <a16:creationId xmlns:a16="http://schemas.microsoft.com/office/drawing/2014/main" id="{20C79CAC-ECA7-8A9B-AE0E-80177C7FD84C}"/>
                </a:ext>
              </a:extLst>
            </p:cNvPr>
            <p:cNvSpPr>
              <a:spLocks noChangeShapeType="1"/>
            </p:cNvSpPr>
            <p:nvPr/>
          </p:nvSpPr>
          <p:spPr bwMode="auto">
            <a:xfrm>
              <a:off x="1103313" y="604838"/>
              <a:ext cx="867727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 name="Line 25">
              <a:extLst>
                <a:ext uri="{FF2B5EF4-FFF2-40B4-BE49-F238E27FC236}">
                  <a16:creationId xmlns:a16="http://schemas.microsoft.com/office/drawing/2014/main" id="{8249BBB8-9803-956B-12D3-4D1089B7BB73}"/>
                </a:ext>
              </a:extLst>
            </p:cNvPr>
            <p:cNvSpPr>
              <a:spLocks noChangeShapeType="1"/>
            </p:cNvSpPr>
            <p:nvPr/>
          </p:nvSpPr>
          <p:spPr bwMode="auto">
            <a:xfrm>
              <a:off x="1103313" y="6057900"/>
              <a:ext cx="8677275" cy="0"/>
            </a:xfrm>
            <a:prstGeom prst="line">
              <a:avLst/>
            </a:prstGeom>
            <a:noFill/>
            <a:ln w="285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7" name="Line 39">
              <a:extLst>
                <a:ext uri="{FF2B5EF4-FFF2-40B4-BE49-F238E27FC236}">
                  <a16:creationId xmlns:a16="http://schemas.microsoft.com/office/drawing/2014/main" id="{9E2ED444-BAB5-82B3-C09C-93706E62E121}"/>
                </a:ext>
              </a:extLst>
            </p:cNvPr>
            <p:cNvSpPr>
              <a:spLocks noChangeShapeType="1"/>
            </p:cNvSpPr>
            <p:nvPr/>
          </p:nvSpPr>
          <p:spPr bwMode="auto">
            <a:xfrm flipV="1">
              <a:off x="1105479" y="6057900"/>
              <a:ext cx="0" cy="139232"/>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88" name="Line 40">
              <a:extLst>
                <a:ext uri="{FF2B5EF4-FFF2-40B4-BE49-F238E27FC236}">
                  <a16:creationId xmlns:a16="http://schemas.microsoft.com/office/drawing/2014/main" id="{303E4F1C-0575-ECE9-1BA2-59C43C4A14A5}"/>
                </a:ext>
              </a:extLst>
            </p:cNvPr>
            <p:cNvSpPr>
              <a:spLocks noChangeShapeType="1"/>
            </p:cNvSpPr>
            <p:nvPr/>
          </p:nvSpPr>
          <p:spPr bwMode="auto">
            <a:xfrm flipV="1">
              <a:off x="1575748" y="6057900"/>
              <a:ext cx="0" cy="139232"/>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89" name="Line 41">
              <a:extLst>
                <a:ext uri="{FF2B5EF4-FFF2-40B4-BE49-F238E27FC236}">
                  <a16:creationId xmlns:a16="http://schemas.microsoft.com/office/drawing/2014/main" id="{5ECD1CB9-E7D4-F5F0-56EA-698CD296769B}"/>
                </a:ext>
              </a:extLst>
            </p:cNvPr>
            <p:cNvSpPr>
              <a:spLocks noChangeShapeType="1"/>
            </p:cNvSpPr>
            <p:nvPr/>
          </p:nvSpPr>
          <p:spPr bwMode="auto">
            <a:xfrm flipV="1">
              <a:off x="1898652" y="6057900"/>
              <a:ext cx="0" cy="139232"/>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90" name="Line 42">
              <a:extLst>
                <a:ext uri="{FF2B5EF4-FFF2-40B4-BE49-F238E27FC236}">
                  <a16:creationId xmlns:a16="http://schemas.microsoft.com/office/drawing/2014/main" id="{7CAE8A08-157A-DB7A-6565-244AB2A296EA}"/>
                </a:ext>
              </a:extLst>
            </p:cNvPr>
            <p:cNvSpPr>
              <a:spLocks noChangeShapeType="1"/>
            </p:cNvSpPr>
            <p:nvPr/>
          </p:nvSpPr>
          <p:spPr bwMode="auto">
            <a:xfrm flipV="1">
              <a:off x="2227102" y="6057900"/>
              <a:ext cx="0" cy="139232"/>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91" name="Line 43">
              <a:extLst>
                <a:ext uri="{FF2B5EF4-FFF2-40B4-BE49-F238E27FC236}">
                  <a16:creationId xmlns:a16="http://schemas.microsoft.com/office/drawing/2014/main" id="{98524FD8-CD08-A5DF-1BCC-F55CD5F1657B}"/>
                </a:ext>
              </a:extLst>
            </p:cNvPr>
            <p:cNvSpPr>
              <a:spLocks noChangeShapeType="1"/>
            </p:cNvSpPr>
            <p:nvPr/>
          </p:nvSpPr>
          <p:spPr bwMode="auto">
            <a:xfrm flipV="1">
              <a:off x="2546437" y="6057900"/>
              <a:ext cx="0" cy="139232"/>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92" name="Line 44">
              <a:extLst>
                <a:ext uri="{FF2B5EF4-FFF2-40B4-BE49-F238E27FC236}">
                  <a16:creationId xmlns:a16="http://schemas.microsoft.com/office/drawing/2014/main" id="{4D7F9661-D417-FBEF-93EF-51F8B7C1C6AA}"/>
                </a:ext>
              </a:extLst>
            </p:cNvPr>
            <p:cNvSpPr>
              <a:spLocks noChangeShapeType="1"/>
            </p:cNvSpPr>
            <p:nvPr/>
          </p:nvSpPr>
          <p:spPr bwMode="auto">
            <a:xfrm flipV="1">
              <a:off x="2860546" y="6057900"/>
              <a:ext cx="0" cy="139232"/>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94" name="Line 45">
              <a:extLst>
                <a:ext uri="{FF2B5EF4-FFF2-40B4-BE49-F238E27FC236}">
                  <a16:creationId xmlns:a16="http://schemas.microsoft.com/office/drawing/2014/main" id="{22CBCE1D-D3E9-6833-5AA7-D6A9BC1F0450}"/>
                </a:ext>
              </a:extLst>
            </p:cNvPr>
            <p:cNvSpPr>
              <a:spLocks noChangeShapeType="1"/>
            </p:cNvSpPr>
            <p:nvPr/>
          </p:nvSpPr>
          <p:spPr bwMode="auto">
            <a:xfrm flipV="1">
              <a:off x="3190764" y="6057900"/>
              <a:ext cx="0" cy="139232"/>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95" name="Line 46">
              <a:extLst>
                <a:ext uri="{FF2B5EF4-FFF2-40B4-BE49-F238E27FC236}">
                  <a16:creationId xmlns:a16="http://schemas.microsoft.com/office/drawing/2014/main" id="{CDBB2290-69A5-833D-1834-C19806DDBEFE}"/>
                </a:ext>
              </a:extLst>
            </p:cNvPr>
            <p:cNvSpPr>
              <a:spLocks noChangeShapeType="1"/>
            </p:cNvSpPr>
            <p:nvPr/>
          </p:nvSpPr>
          <p:spPr bwMode="auto">
            <a:xfrm flipV="1">
              <a:off x="3504194" y="6057900"/>
              <a:ext cx="0" cy="139232"/>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96" name="Line 47">
              <a:extLst>
                <a:ext uri="{FF2B5EF4-FFF2-40B4-BE49-F238E27FC236}">
                  <a16:creationId xmlns:a16="http://schemas.microsoft.com/office/drawing/2014/main" id="{ECDA1682-0C17-2002-69A7-6AD416AD1FE2}"/>
                </a:ext>
              </a:extLst>
            </p:cNvPr>
            <p:cNvSpPr>
              <a:spLocks noChangeShapeType="1"/>
            </p:cNvSpPr>
            <p:nvPr/>
          </p:nvSpPr>
          <p:spPr bwMode="auto">
            <a:xfrm flipV="1">
              <a:off x="3836988" y="6057900"/>
              <a:ext cx="0" cy="139232"/>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97" name="Line 48">
              <a:extLst>
                <a:ext uri="{FF2B5EF4-FFF2-40B4-BE49-F238E27FC236}">
                  <a16:creationId xmlns:a16="http://schemas.microsoft.com/office/drawing/2014/main" id="{2031BB0C-27F5-27FC-5E4C-81980F673329}"/>
                </a:ext>
              </a:extLst>
            </p:cNvPr>
            <p:cNvSpPr>
              <a:spLocks noChangeShapeType="1"/>
            </p:cNvSpPr>
            <p:nvPr/>
          </p:nvSpPr>
          <p:spPr bwMode="auto">
            <a:xfrm flipV="1">
              <a:off x="4149206" y="6057900"/>
              <a:ext cx="0" cy="139232"/>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98" name="Line 49">
              <a:extLst>
                <a:ext uri="{FF2B5EF4-FFF2-40B4-BE49-F238E27FC236}">
                  <a16:creationId xmlns:a16="http://schemas.microsoft.com/office/drawing/2014/main" id="{473E0780-6304-D1D6-6B8E-D91B1A495B55}"/>
                </a:ext>
              </a:extLst>
            </p:cNvPr>
            <p:cNvSpPr>
              <a:spLocks noChangeShapeType="1"/>
            </p:cNvSpPr>
            <p:nvPr/>
          </p:nvSpPr>
          <p:spPr bwMode="auto">
            <a:xfrm flipV="1">
              <a:off x="4469433" y="6057900"/>
              <a:ext cx="0" cy="139232"/>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99" name="Line 50">
              <a:extLst>
                <a:ext uri="{FF2B5EF4-FFF2-40B4-BE49-F238E27FC236}">
                  <a16:creationId xmlns:a16="http://schemas.microsoft.com/office/drawing/2014/main" id="{00A163B1-4E4D-0B5E-C355-98FE0B762854}"/>
                </a:ext>
              </a:extLst>
            </p:cNvPr>
            <p:cNvSpPr>
              <a:spLocks noChangeShapeType="1"/>
            </p:cNvSpPr>
            <p:nvPr/>
          </p:nvSpPr>
          <p:spPr bwMode="auto">
            <a:xfrm flipV="1">
              <a:off x="4795801" y="6057900"/>
              <a:ext cx="0" cy="139232"/>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00" name="Line 51">
              <a:extLst>
                <a:ext uri="{FF2B5EF4-FFF2-40B4-BE49-F238E27FC236}">
                  <a16:creationId xmlns:a16="http://schemas.microsoft.com/office/drawing/2014/main" id="{83156BA4-CF85-A79C-CE64-FD8D416D66A2}"/>
                </a:ext>
              </a:extLst>
            </p:cNvPr>
            <p:cNvSpPr>
              <a:spLocks noChangeShapeType="1"/>
            </p:cNvSpPr>
            <p:nvPr/>
          </p:nvSpPr>
          <p:spPr bwMode="auto">
            <a:xfrm flipV="1">
              <a:off x="5111269" y="6057900"/>
              <a:ext cx="0" cy="139232"/>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01" name="Line 52">
              <a:extLst>
                <a:ext uri="{FF2B5EF4-FFF2-40B4-BE49-F238E27FC236}">
                  <a16:creationId xmlns:a16="http://schemas.microsoft.com/office/drawing/2014/main" id="{1AF3765F-6381-C132-0F68-B21CE9136494}"/>
                </a:ext>
              </a:extLst>
            </p:cNvPr>
            <p:cNvSpPr>
              <a:spLocks noChangeShapeType="1"/>
            </p:cNvSpPr>
            <p:nvPr/>
          </p:nvSpPr>
          <p:spPr bwMode="auto">
            <a:xfrm flipV="1">
              <a:off x="5440581" y="6057900"/>
              <a:ext cx="0" cy="139232"/>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30" name="Line 53">
              <a:extLst>
                <a:ext uri="{FF2B5EF4-FFF2-40B4-BE49-F238E27FC236}">
                  <a16:creationId xmlns:a16="http://schemas.microsoft.com/office/drawing/2014/main" id="{2D908831-6C1C-E407-546A-B5F734C2F62B}"/>
                </a:ext>
              </a:extLst>
            </p:cNvPr>
            <p:cNvSpPr>
              <a:spLocks noChangeShapeType="1"/>
            </p:cNvSpPr>
            <p:nvPr/>
          </p:nvSpPr>
          <p:spPr bwMode="auto">
            <a:xfrm flipV="1">
              <a:off x="5757871" y="6057900"/>
              <a:ext cx="0" cy="139232"/>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46" name="Line 54">
              <a:extLst>
                <a:ext uri="{FF2B5EF4-FFF2-40B4-BE49-F238E27FC236}">
                  <a16:creationId xmlns:a16="http://schemas.microsoft.com/office/drawing/2014/main" id="{7129B612-B530-E967-5C9C-23AB3A2D0BB5}"/>
                </a:ext>
              </a:extLst>
            </p:cNvPr>
            <p:cNvSpPr>
              <a:spLocks noChangeShapeType="1"/>
            </p:cNvSpPr>
            <p:nvPr/>
          </p:nvSpPr>
          <p:spPr bwMode="auto">
            <a:xfrm flipV="1">
              <a:off x="6073338" y="6057900"/>
              <a:ext cx="0" cy="139232"/>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47" name="Line 55">
              <a:extLst>
                <a:ext uri="{FF2B5EF4-FFF2-40B4-BE49-F238E27FC236}">
                  <a16:creationId xmlns:a16="http://schemas.microsoft.com/office/drawing/2014/main" id="{9CDA9344-E77D-D23D-E744-F3BAFE477008}"/>
                </a:ext>
              </a:extLst>
            </p:cNvPr>
            <p:cNvSpPr>
              <a:spLocks noChangeShapeType="1"/>
            </p:cNvSpPr>
            <p:nvPr/>
          </p:nvSpPr>
          <p:spPr bwMode="auto">
            <a:xfrm flipV="1">
              <a:off x="6402166" y="6057900"/>
              <a:ext cx="0" cy="139232"/>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48" name="Line 56">
              <a:extLst>
                <a:ext uri="{FF2B5EF4-FFF2-40B4-BE49-F238E27FC236}">
                  <a16:creationId xmlns:a16="http://schemas.microsoft.com/office/drawing/2014/main" id="{8999A36E-F4CE-01A3-C362-FB60F28264A5}"/>
                </a:ext>
              </a:extLst>
            </p:cNvPr>
            <p:cNvSpPr>
              <a:spLocks noChangeShapeType="1"/>
            </p:cNvSpPr>
            <p:nvPr/>
          </p:nvSpPr>
          <p:spPr bwMode="auto">
            <a:xfrm flipV="1">
              <a:off x="6716305" y="6057900"/>
              <a:ext cx="0" cy="139232"/>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49" name="Line 57">
              <a:extLst>
                <a:ext uri="{FF2B5EF4-FFF2-40B4-BE49-F238E27FC236}">
                  <a16:creationId xmlns:a16="http://schemas.microsoft.com/office/drawing/2014/main" id="{3A2C218A-3FA9-895B-61E5-642F3BCAA261}"/>
                </a:ext>
              </a:extLst>
            </p:cNvPr>
            <p:cNvSpPr>
              <a:spLocks noChangeShapeType="1"/>
            </p:cNvSpPr>
            <p:nvPr/>
          </p:nvSpPr>
          <p:spPr bwMode="auto">
            <a:xfrm flipV="1">
              <a:off x="7048113" y="6057900"/>
              <a:ext cx="0" cy="139232"/>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50" name="Line 58">
              <a:extLst>
                <a:ext uri="{FF2B5EF4-FFF2-40B4-BE49-F238E27FC236}">
                  <a16:creationId xmlns:a16="http://schemas.microsoft.com/office/drawing/2014/main" id="{3E3AC999-E6ED-E4A8-43D3-6DC226C35D2A}"/>
                </a:ext>
              </a:extLst>
            </p:cNvPr>
            <p:cNvSpPr>
              <a:spLocks noChangeShapeType="1"/>
            </p:cNvSpPr>
            <p:nvPr/>
          </p:nvSpPr>
          <p:spPr bwMode="auto">
            <a:xfrm flipV="1">
              <a:off x="7363358" y="6057900"/>
              <a:ext cx="0" cy="139232"/>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51" name="Line 59">
              <a:extLst>
                <a:ext uri="{FF2B5EF4-FFF2-40B4-BE49-F238E27FC236}">
                  <a16:creationId xmlns:a16="http://schemas.microsoft.com/office/drawing/2014/main" id="{A478ED1C-3630-1995-624D-99316440DC55}"/>
                </a:ext>
              </a:extLst>
            </p:cNvPr>
            <p:cNvSpPr>
              <a:spLocks noChangeShapeType="1"/>
            </p:cNvSpPr>
            <p:nvPr/>
          </p:nvSpPr>
          <p:spPr bwMode="auto">
            <a:xfrm flipV="1">
              <a:off x="8007913" y="6057900"/>
              <a:ext cx="0" cy="139232"/>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52" name="Line 60">
              <a:extLst>
                <a:ext uri="{FF2B5EF4-FFF2-40B4-BE49-F238E27FC236}">
                  <a16:creationId xmlns:a16="http://schemas.microsoft.com/office/drawing/2014/main" id="{5610AA80-5C62-CF94-A05C-1C8B1B082CA8}"/>
                </a:ext>
              </a:extLst>
            </p:cNvPr>
            <p:cNvSpPr>
              <a:spLocks noChangeShapeType="1"/>
            </p:cNvSpPr>
            <p:nvPr/>
          </p:nvSpPr>
          <p:spPr bwMode="auto">
            <a:xfrm flipV="1">
              <a:off x="8327021" y="6057900"/>
              <a:ext cx="0" cy="139232"/>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53" name="Line 61">
              <a:extLst>
                <a:ext uri="{FF2B5EF4-FFF2-40B4-BE49-F238E27FC236}">
                  <a16:creationId xmlns:a16="http://schemas.microsoft.com/office/drawing/2014/main" id="{A52B541D-E954-F2AF-A633-743A67A61C9E}"/>
                </a:ext>
              </a:extLst>
            </p:cNvPr>
            <p:cNvSpPr>
              <a:spLocks noChangeShapeType="1"/>
            </p:cNvSpPr>
            <p:nvPr/>
          </p:nvSpPr>
          <p:spPr bwMode="auto">
            <a:xfrm flipV="1">
              <a:off x="8654734" y="6057900"/>
              <a:ext cx="0" cy="139232"/>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54" name="Line 62">
              <a:extLst>
                <a:ext uri="{FF2B5EF4-FFF2-40B4-BE49-F238E27FC236}">
                  <a16:creationId xmlns:a16="http://schemas.microsoft.com/office/drawing/2014/main" id="{55CA2371-5854-20A8-4D64-FFF226C6C4D4}"/>
                </a:ext>
              </a:extLst>
            </p:cNvPr>
            <p:cNvSpPr>
              <a:spLocks noChangeShapeType="1"/>
            </p:cNvSpPr>
            <p:nvPr/>
          </p:nvSpPr>
          <p:spPr bwMode="auto">
            <a:xfrm flipV="1">
              <a:off x="9285227" y="6057900"/>
              <a:ext cx="0" cy="139232"/>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55" name="Line 59">
              <a:extLst>
                <a:ext uri="{FF2B5EF4-FFF2-40B4-BE49-F238E27FC236}">
                  <a16:creationId xmlns:a16="http://schemas.microsoft.com/office/drawing/2014/main" id="{90191454-A359-024A-61E6-62431EBC26CD}"/>
                </a:ext>
              </a:extLst>
            </p:cNvPr>
            <p:cNvSpPr>
              <a:spLocks noChangeShapeType="1"/>
            </p:cNvSpPr>
            <p:nvPr/>
          </p:nvSpPr>
          <p:spPr bwMode="auto">
            <a:xfrm flipV="1">
              <a:off x="7682696" y="6057900"/>
              <a:ext cx="0" cy="139232"/>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56" name="Line 62">
              <a:extLst>
                <a:ext uri="{FF2B5EF4-FFF2-40B4-BE49-F238E27FC236}">
                  <a16:creationId xmlns:a16="http://schemas.microsoft.com/office/drawing/2014/main" id="{4E5DAFD9-874F-AFD4-3BAB-26A5A40801CB}"/>
                </a:ext>
              </a:extLst>
            </p:cNvPr>
            <p:cNvSpPr>
              <a:spLocks noChangeShapeType="1"/>
            </p:cNvSpPr>
            <p:nvPr/>
          </p:nvSpPr>
          <p:spPr bwMode="auto">
            <a:xfrm flipV="1">
              <a:off x="8972940" y="6057900"/>
              <a:ext cx="0" cy="139232"/>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57" name="Rectangle 44">
              <a:extLst>
                <a:ext uri="{FF2B5EF4-FFF2-40B4-BE49-F238E27FC236}">
                  <a16:creationId xmlns:a16="http://schemas.microsoft.com/office/drawing/2014/main" id="{DEC6C78C-EF79-15D6-B1DE-AAA13DB57C46}"/>
                </a:ext>
              </a:extLst>
            </p:cNvPr>
            <p:cNvSpPr>
              <a:spLocks noChangeArrowheads="1"/>
            </p:cNvSpPr>
            <p:nvPr/>
          </p:nvSpPr>
          <p:spPr bwMode="auto">
            <a:xfrm>
              <a:off x="1141399" y="6188870"/>
              <a:ext cx="40075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lang="en-GB" altLang="en-US" dirty="0">
                  <a:latin typeface="+mn-lt"/>
                </a:rPr>
                <a:t>97</a:t>
              </a:r>
              <a:endParaRPr kumimoji="0" lang="en-GB" altLang="en-US" i="0" u="none" strike="noStrike" cap="none" normalizeH="0" baseline="0" dirty="0">
                <a:ln>
                  <a:noFill/>
                </a:ln>
                <a:effectLst/>
                <a:latin typeface="+mn-lt"/>
              </a:endParaRPr>
            </a:p>
          </p:txBody>
        </p:sp>
        <p:sp>
          <p:nvSpPr>
            <p:cNvPr id="158" name="Rectangle 46">
              <a:extLst>
                <a:ext uri="{FF2B5EF4-FFF2-40B4-BE49-F238E27FC236}">
                  <a16:creationId xmlns:a16="http://schemas.microsoft.com/office/drawing/2014/main" id="{193A8203-AA54-C8D0-DBA1-239AB9422F1F}"/>
                </a:ext>
              </a:extLst>
            </p:cNvPr>
            <p:cNvSpPr>
              <a:spLocks noChangeArrowheads="1"/>
            </p:cNvSpPr>
            <p:nvPr/>
          </p:nvSpPr>
          <p:spPr bwMode="auto">
            <a:xfrm>
              <a:off x="1863485" y="6188870"/>
              <a:ext cx="40075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i="0" u="none" strike="noStrike" cap="none" normalizeH="0" baseline="0" dirty="0">
                  <a:ln>
                    <a:noFill/>
                  </a:ln>
                  <a:effectLst/>
                  <a:latin typeface="+mn-lt"/>
                </a:rPr>
                <a:t>99</a:t>
              </a:r>
            </a:p>
          </p:txBody>
        </p:sp>
        <p:sp>
          <p:nvSpPr>
            <p:cNvPr id="159" name="Rectangle 48">
              <a:extLst>
                <a:ext uri="{FF2B5EF4-FFF2-40B4-BE49-F238E27FC236}">
                  <a16:creationId xmlns:a16="http://schemas.microsoft.com/office/drawing/2014/main" id="{5EE2EA93-FBE8-85F0-CB51-FD2B7B9A6C00}"/>
                </a:ext>
              </a:extLst>
            </p:cNvPr>
            <p:cNvSpPr>
              <a:spLocks noChangeArrowheads="1"/>
            </p:cNvSpPr>
            <p:nvPr/>
          </p:nvSpPr>
          <p:spPr bwMode="auto">
            <a:xfrm>
              <a:off x="2500494" y="6188870"/>
              <a:ext cx="40075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i="0" u="none" strike="noStrike" cap="none" normalizeH="0" baseline="0" dirty="0">
                  <a:ln>
                    <a:noFill/>
                  </a:ln>
                  <a:effectLst/>
                  <a:latin typeface="+mn-lt"/>
                </a:rPr>
                <a:t>01</a:t>
              </a:r>
            </a:p>
          </p:txBody>
        </p:sp>
        <p:sp>
          <p:nvSpPr>
            <p:cNvPr id="160" name="Rectangle 50">
              <a:extLst>
                <a:ext uri="{FF2B5EF4-FFF2-40B4-BE49-F238E27FC236}">
                  <a16:creationId xmlns:a16="http://schemas.microsoft.com/office/drawing/2014/main" id="{82091F7A-ADE9-BCA6-643D-EAEEABB991FA}"/>
                </a:ext>
              </a:extLst>
            </p:cNvPr>
            <p:cNvSpPr>
              <a:spLocks noChangeArrowheads="1"/>
            </p:cNvSpPr>
            <p:nvPr/>
          </p:nvSpPr>
          <p:spPr bwMode="auto">
            <a:xfrm>
              <a:off x="3147383" y="6188870"/>
              <a:ext cx="40075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i="0" u="none" strike="noStrike" cap="none" normalizeH="0" baseline="0" dirty="0">
                  <a:ln>
                    <a:noFill/>
                  </a:ln>
                  <a:effectLst/>
                  <a:latin typeface="+mn-lt"/>
                </a:rPr>
                <a:t>03</a:t>
              </a:r>
            </a:p>
          </p:txBody>
        </p:sp>
        <p:sp>
          <p:nvSpPr>
            <p:cNvPr id="161" name="Rectangle 52">
              <a:extLst>
                <a:ext uri="{FF2B5EF4-FFF2-40B4-BE49-F238E27FC236}">
                  <a16:creationId xmlns:a16="http://schemas.microsoft.com/office/drawing/2014/main" id="{60082A25-DFCC-C298-C489-FF70155B9F1F}"/>
                </a:ext>
              </a:extLst>
            </p:cNvPr>
            <p:cNvSpPr>
              <a:spLocks noChangeArrowheads="1"/>
            </p:cNvSpPr>
            <p:nvPr/>
          </p:nvSpPr>
          <p:spPr bwMode="auto">
            <a:xfrm>
              <a:off x="3791654" y="6188870"/>
              <a:ext cx="40075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i="0" u="none" strike="noStrike" cap="none" normalizeH="0" baseline="0" dirty="0">
                  <a:ln>
                    <a:noFill/>
                  </a:ln>
                  <a:effectLst/>
                  <a:latin typeface="+mn-lt"/>
                </a:rPr>
                <a:t>05</a:t>
              </a:r>
            </a:p>
          </p:txBody>
        </p:sp>
        <p:sp>
          <p:nvSpPr>
            <p:cNvPr id="162" name="Rectangle 54">
              <a:extLst>
                <a:ext uri="{FF2B5EF4-FFF2-40B4-BE49-F238E27FC236}">
                  <a16:creationId xmlns:a16="http://schemas.microsoft.com/office/drawing/2014/main" id="{A877BB00-9F2A-23F5-2CEE-093041B8429E}"/>
                </a:ext>
              </a:extLst>
            </p:cNvPr>
            <p:cNvSpPr>
              <a:spLocks noChangeArrowheads="1"/>
            </p:cNvSpPr>
            <p:nvPr/>
          </p:nvSpPr>
          <p:spPr bwMode="auto">
            <a:xfrm>
              <a:off x="4430165" y="6188870"/>
              <a:ext cx="40075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i="0" u="none" strike="noStrike" cap="none" normalizeH="0" baseline="0" dirty="0">
                  <a:ln>
                    <a:noFill/>
                  </a:ln>
                  <a:effectLst/>
                  <a:latin typeface="+mn-lt"/>
                </a:rPr>
                <a:t>07</a:t>
              </a:r>
            </a:p>
          </p:txBody>
        </p:sp>
        <p:sp>
          <p:nvSpPr>
            <p:cNvPr id="163" name="Rectangle 56">
              <a:extLst>
                <a:ext uri="{FF2B5EF4-FFF2-40B4-BE49-F238E27FC236}">
                  <a16:creationId xmlns:a16="http://schemas.microsoft.com/office/drawing/2014/main" id="{61F52EA9-9BC6-A3E8-6117-16278D0EA631}"/>
                </a:ext>
              </a:extLst>
            </p:cNvPr>
            <p:cNvSpPr>
              <a:spLocks noChangeArrowheads="1"/>
            </p:cNvSpPr>
            <p:nvPr/>
          </p:nvSpPr>
          <p:spPr bwMode="auto">
            <a:xfrm>
              <a:off x="5072369" y="6188870"/>
              <a:ext cx="40075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i="0" u="none" strike="noStrike" cap="none" normalizeH="0" baseline="0" dirty="0">
                  <a:ln>
                    <a:noFill/>
                  </a:ln>
                  <a:effectLst/>
                  <a:latin typeface="+mn-lt"/>
                </a:rPr>
                <a:t>09</a:t>
              </a:r>
            </a:p>
          </p:txBody>
        </p:sp>
        <p:sp>
          <p:nvSpPr>
            <p:cNvPr id="164" name="Rectangle 58">
              <a:extLst>
                <a:ext uri="{FF2B5EF4-FFF2-40B4-BE49-F238E27FC236}">
                  <a16:creationId xmlns:a16="http://schemas.microsoft.com/office/drawing/2014/main" id="{F64FC047-D812-14CC-14A7-B407425F23EF}"/>
                </a:ext>
              </a:extLst>
            </p:cNvPr>
            <p:cNvSpPr>
              <a:spLocks noChangeArrowheads="1"/>
            </p:cNvSpPr>
            <p:nvPr/>
          </p:nvSpPr>
          <p:spPr bwMode="auto">
            <a:xfrm>
              <a:off x="5715688" y="6188870"/>
              <a:ext cx="40075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i="0" u="none" strike="noStrike" cap="none" normalizeH="0" baseline="0" dirty="0">
                  <a:ln>
                    <a:noFill/>
                  </a:ln>
                  <a:effectLst/>
                  <a:latin typeface="+mn-lt"/>
                </a:rPr>
                <a:t>11</a:t>
              </a:r>
            </a:p>
          </p:txBody>
        </p:sp>
        <p:sp>
          <p:nvSpPr>
            <p:cNvPr id="165" name="Rectangle 60">
              <a:extLst>
                <a:ext uri="{FF2B5EF4-FFF2-40B4-BE49-F238E27FC236}">
                  <a16:creationId xmlns:a16="http://schemas.microsoft.com/office/drawing/2014/main" id="{62AFA583-269F-8DEF-857C-55DA71E20FD0}"/>
                </a:ext>
              </a:extLst>
            </p:cNvPr>
            <p:cNvSpPr>
              <a:spLocks noChangeArrowheads="1"/>
            </p:cNvSpPr>
            <p:nvPr/>
          </p:nvSpPr>
          <p:spPr bwMode="auto">
            <a:xfrm>
              <a:off x="6360884" y="6188870"/>
              <a:ext cx="40075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i="0" u="none" strike="noStrike" cap="none" normalizeH="0" baseline="0" dirty="0">
                  <a:ln>
                    <a:noFill/>
                  </a:ln>
                  <a:effectLst/>
                  <a:latin typeface="+mn-lt"/>
                </a:rPr>
                <a:t>13</a:t>
              </a:r>
            </a:p>
          </p:txBody>
        </p:sp>
        <p:sp>
          <p:nvSpPr>
            <p:cNvPr id="166" name="Rectangle 62">
              <a:extLst>
                <a:ext uri="{FF2B5EF4-FFF2-40B4-BE49-F238E27FC236}">
                  <a16:creationId xmlns:a16="http://schemas.microsoft.com/office/drawing/2014/main" id="{06480D33-3519-AFD4-A012-17C02AE54E4B}"/>
                </a:ext>
              </a:extLst>
            </p:cNvPr>
            <p:cNvSpPr>
              <a:spLocks noChangeArrowheads="1"/>
            </p:cNvSpPr>
            <p:nvPr/>
          </p:nvSpPr>
          <p:spPr bwMode="auto">
            <a:xfrm>
              <a:off x="7009038" y="6188870"/>
              <a:ext cx="40075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i="0" u="none" strike="noStrike" cap="none" normalizeH="0" baseline="0" dirty="0">
                  <a:ln>
                    <a:noFill/>
                  </a:ln>
                  <a:effectLst/>
                  <a:latin typeface="+mn-lt"/>
                </a:rPr>
                <a:t>15</a:t>
              </a:r>
            </a:p>
          </p:txBody>
        </p:sp>
        <p:sp>
          <p:nvSpPr>
            <p:cNvPr id="167" name="Rectangle 64">
              <a:extLst>
                <a:ext uri="{FF2B5EF4-FFF2-40B4-BE49-F238E27FC236}">
                  <a16:creationId xmlns:a16="http://schemas.microsoft.com/office/drawing/2014/main" id="{8E5A6CA9-B62E-A177-B30B-0469FDDFC8B1}"/>
                </a:ext>
              </a:extLst>
            </p:cNvPr>
            <p:cNvSpPr>
              <a:spLocks noChangeArrowheads="1"/>
            </p:cNvSpPr>
            <p:nvPr/>
          </p:nvSpPr>
          <p:spPr bwMode="auto">
            <a:xfrm>
              <a:off x="7646886" y="6188870"/>
              <a:ext cx="40075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i="0" u="none" strike="noStrike" cap="none" normalizeH="0" baseline="0" dirty="0">
                  <a:ln>
                    <a:noFill/>
                  </a:ln>
                  <a:effectLst/>
                  <a:latin typeface="+mn-lt"/>
                </a:rPr>
                <a:t>17</a:t>
              </a:r>
            </a:p>
          </p:txBody>
        </p:sp>
        <p:sp>
          <p:nvSpPr>
            <p:cNvPr id="168" name="Rectangle 64">
              <a:extLst>
                <a:ext uri="{FF2B5EF4-FFF2-40B4-BE49-F238E27FC236}">
                  <a16:creationId xmlns:a16="http://schemas.microsoft.com/office/drawing/2014/main" id="{CF68EEC5-F0AC-AD41-E0C8-75F5AD782966}"/>
                </a:ext>
              </a:extLst>
            </p:cNvPr>
            <p:cNvSpPr>
              <a:spLocks noChangeArrowheads="1"/>
            </p:cNvSpPr>
            <p:nvPr/>
          </p:nvSpPr>
          <p:spPr bwMode="auto">
            <a:xfrm>
              <a:off x="8293735" y="6188870"/>
              <a:ext cx="40075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i="0" u="none" strike="noStrike" cap="none" normalizeH="0" baseline="0" dirty="0">
                  <a:ln>
                    <a:noFill/>
                  </a:ln>
                  <a:effectLst/>
                  <a:latin typeface="+mn-lt"/>
                </a:rPr>
                <a:t>19</a:t>
              </a:r>
            </a:p>
          </p:txBody>
        </p:sp>
        <p:sp>
          <p:nvSpPr>
            <p:cNvPr id="169" name="Rectangle 64">
              <a:extLst>
                <a:ext uri="{FF2B5EF4-FFF2-40B4-BE49-F238E27FC236}">
                  <a16:creationId xmlns:a16="http://schemas.microsoft.com/office/drawing/2014/main" id="{75606D44-4B65-052F-6225-7C0913D3EB81}"/>
                </a:ext>
              </a:extLst>
            </p:cNvPr>
            <p:cNvSpPr>
              <a:spLocks noChangeArrowheads="1"/>
            </p:cNvSpPr>
            <p:nvPr/>
          </p:nvSpPr>
          <p:spPr bwMode="auto">
            <a:xfrm>
              <a:off x="8927907" y="6188870"/>
              <a:ext cx="40075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i="0" u="none" strike="noStrike" cap="none" normalizeH="0" baseline="0" dirty="0">
                  <a:ln>
                    <a:noFill/>
                  </a:ln>
                  <a:effectLst/>
                  <a:latin typeface="+mn-lt"/>
                </a:rPr>
                <a:t>21</a:t>
              </a:r>
            </a:p>
          </p:txBody>
        </p:sp>
        <p:sp>
          <p:nvSpPr>
            <p:cNvPr id="170" name="Tekstfelt 169">
              <a:extLst>
                <a:ext uri="{FF2B5EF4-FFF2-40B4-BE49-F238E27FC236}">
                  <a16:creationId xmlns:a16="http://schemas.microsoft.com/office/drawing/2014/main" id="{94565845-2A9D-CDC3-CDBF-D91DA030C562}"/>
                </a:ext>
              </a:extLst>
            </p:cNvPr>
            <p:cNvSpPr txBox="1"/>
            <p:nvPr/>
          </p:nvSpPr>
          <p:spPr>
            <a:xfrm>
              <a:off x="5150812" y="6422534"/>
              <a:ext cx="909223" cy="430887"/>
            </a:xfrm>
            <a:prstGeom prst="rect">
              <a:avLst/>
            </a:prstGeom>
            <a:noFill/>
          </p:spPr>
          <p:txBody>
            <a:bodyPr wrap="none" rtlCol="0">
              <a:spAutoFit/>
            </a:bodyPr>
            <a:lstStyle/>
            <a:p>
              <a:pPr algn="ctr"/>
              <a:r>
                <a:rPr lang="en-GB" dirty="0">
                  <a:solidFill>
                    <a:srgbClr val="000000"/>
                  </a:solidFill>
                </a:rPr>
                <a:t>Year</a:t>
              </a:r>
            </a:p>
          </p:txBody>
        </p:sp>
        <p:sp>
          <p:nvSpPr>
            <p:cNvPr id="171" name="Line 16">
              <a:extLst>
                <a:ext uri="{FF2B5EF4-FFF2-40B4-BE49-F238E27FC236}">
                  <a16:creationId xmlns:a16="http://schemas.microsoft.com/office/drawing/2014/main" id="{8556159A-ED39-B12B-0DCE-625B19A805D6}"/>
                </a:ext>
              </a:extLst>
            </p:cNvPr>
            <p:cNvSpPr>
              <a:spLocks noChangeShapeType="1"/>
            </p:cNvSpPr>
            <p:nvPr/>
          </p:nvSpPr>
          <p:spPr bwMode="auto">
            <a:xfrm rot="16200000" flipH="1">
              <a:off x="7050859" y="3331571"/>
              <a:ext cx="5455838" cy="0"/>
            </a:xfrm>
            <a:prstGeom prst="line">
              <a:avLst/>
            </a:prstGeom>
            <a:noFill/>
            <a:ln w="3175">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72" name="Line 16">
              <a:extLst>
                <a:ext uri="{FF2B5EF4-FFF2-40B4-BE49-F238E27FC236}">
                  <a16:creationId xmlns:a16="http://schemas.microsoft.com/office/drawing/2014/main" id="{0DCC2F19-5A68-BD2E-1510-42A0FD1BEF2A}"/>
                </a:ext>
              </a:extLst>
            </p:cNvPr>
            <p:cNvSpPr>
              <a:spLocks noChangeShapeType="1"/>
            </p:cNvSpPr>
            <p:nvPr/>
          </p:nvSpPr>
          <p:spPr bwMode="auto">
            <a:xfrm rot="16200000" flipH="1">
              <a:off x="-1622718" y="3333314"/>
              <a:ext cx="5455838" cy="0"/>
            </a:xfrm>
            <a:prstGeom prst="line">
              <a:avLst/>
            </a:prstGeom>
            <a:noFill/>
            <a:ln w="3175">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73" name="Line 62">
              <a:extLst>
                <a:ext uri="{FF2B5EF4-FFF2-40B4-BE49-F238E27FC236}">
                  <a16:creationId xmlns:a16="http://schemas.microsoft.com/office/drawing/2014/main" id="{912D6669-B371-52F3-E673-3EC03D177A67}"/>
                </a:ext>
              </a:extLst>
            </p:cNvPr>
            <p:cNvSpPr>
              <a:spLocks noChangeShapeType="1"/>
            </p:cNvSpPr>
            <p:nvPr/>
          </p:nvSpPr>
          <p:spPr bwMode="auto">
            <a:xfrm flipV="1">
              <a:off x="9615487" y="6057900"/>
              <a:ext cx="0" cy="139232"/>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GB" dirty="0"/>
            </a:p>
          </p:txBody>
        </p:sp>
      </p:grpSp>
      <p:sp>
        <p:nvSpPr>
          <p:cNvPr id="178" name="Tekstfelt 177">
            <a:extLst>
              <a:ext uri="{FF2B5EF4-FFF2-40B4-BE49-F238E27FC236}">
                <a16:creationId xmlns:a16="http://schemas.microsoft.com/office/drawing/2014/main" id="{052FE1F2-1A8F-F295-7CEB-20C7FA3D00D7}"/>
              </a:ext>
            </a:extLst>
          </p:cNvPr>
          <p:cNvSpPr txBox="1"/>
          <p:nvPr/>
        </p:nvSpPr>
        <p:spPr>
          <a:xfrm>
            <a:off x="6442528" y="669886"/>
            <a:ext cx="2852063" cy="707886"/>
          </a:xfrm>
          <a:prstGeom prst="rect">
            <a:avLst/>
          </a:prstGeom>
          <a:solidFill>
            <a:srgbClr val="FFFFFF"/>
          </a:solidFill>
        </p:spPr>
        <p:txBody>
          <a:bodyPr wrap="none" rtlCol="0">
            <a:spAutoFit/>
          </a:bodyPr>
          <a:lstStyle/>
          <a:p>
            <a:pPr algn="ctr"/>
            <a:r>
              <a:rPr lang="en-GB" sz="2000" dirty="0"/>
              <a:t>EEX German</a:t>
            </a:r>
          </a:p>
          <a:p>
            <a:pPr algn="ctr"/>
            <a:r>
              <a:rPr lang="en-GB" sz="2000" dirty="0"/>
              <a:t>financial contracts</a:t>
            </a:r>
          </a:p>
        </p:txBody>
      </p:sp>
      <p:sp>
        <p:nvSpPr>
          <p:cNvPr id="179" name="Tekstfelt 178">
            <a:extLst>
              <a:ext uri="{FF2B5EF4-FFF2-40B4-BE49-F238E27FC236}">
                <a16:creationId xmlns:a16="http://schemas.microsoft.com/office/drawing/2014/main" id="{34F6D918-867F-3718-5DBE-261DB16A602E}"/>
              </a:ext>
            </a:extLst>
          </p:cNvPr>
          <p:cNvSpPr txBox="1"/>
          <p:nvPr/>
        </p:nvSpPr>
        <p:spPr>
          <a:xfrm>
            <a:off x="1277351" y="5318528"/>
            <a:ext cx="2852063" cy="707886"/>
          </a:xfrm>
          <a:prstGeom prst="rect">
            <a:avLst/>
          </a:prstGeom>
          <a:solidFill>
            <a:srgbClr val="FFFFFF"/>
          </a:solidFill>
        </p:spPr>
        <p:txBody>
          <a:bodyPr wrap="none" rtlCol="0">
            <a:spAutoFit/>
          </a:bodyPr>
          <a:lstStyle/>
          <a:p>
            <a:pPr algn="ctr"/>
            <a:r>
              <a:rPr lang="en-GB" sz="2000" dirty="0">
                <a:solidFill>
                  <a:srgbClr val="008000"/>
                </a:solidFill>
              </a:rPr>
              <a:t>Nasdaq Nordic</a:t>
            </a:r>
          </a:p>
          <a:p>
            <a:pPr algn="ctr"/>
            <a:r>
              <a:rPr lang="en-GB" sz="2000" dirty="0">
                <a:solidFill>
                  <a:srgbClr val="008000"/>
                </a:solidFill>
              </a:rPr>
              <a:t>financial contracts</a:t>
            </a:r>
          </a:p>
        </p:txBody>
      </p:sp>
      <p:sp>
        <p:nvSpPr>
          <p:cNvPr id="177" name="Freeform 27">
            <a:extLst>
              <a:ext uri="{FF2B5EF4-FFF2-40B4-BE49-F238E27FC236}">
                <a16:creationId xmlns:a16="http://schemas.microsoft.com/office/drawing/2014/main" id="{270874CB-DFBB-ECEB-C622-95982AB9AB7A}"/>
              </a:ext>
            </a:extLst>
          </p:cNvPr>
          <p:cNvSpPr>
            <a:spLocks/>
          </p:cNvSpPr>
          <p:nvPr/>
        </p:nvSpPr>
        <p:spPr bwMode="auto">
          <a:xfrm>
            <a:off x="1254125" y="1593850"/>
            <a:ext cx="8361362" cy="4165600"/>
          </a:xfrm>
          <a:custGeom>
            <a:avLst/>
            <a:gdLst>
              <a:gd name="T0" fmla="*/ 0 w 5267"/>
              <a:gd name="T1" fmla="*/ 2624 h 2624"/>
              <a:gd name="T2" fmla="*/ 207 w 5267"/>
              <a:gd name="T3" fmla="*/ 2388 h 2624"/>
              <a:gd name="T4" fmla="*/ 406 w 5267"/>
              <a:gd name="T5" fmla="*/ 1991 h 2624"/>
              <a:gd name="T6" fmla="*/ 614 w 5267"/>
              <a:gd name="T7" fmla="*/ 1416 h 2624"/>
              <a:gd name="T8" fmla="*/ 813 w 5267"/>
              <a:gd name="T9" fmla="*/ 406 h 2624"/>
              <a:gd name="T10" fmla="*/ 1012 w 5267"/>
              <a:gd name="T11" fmla="*/ 0 h 2624"/>
              <a:gd name="T12" fmla="*/ 1219 w 5267"/>
              <a:gd name="T13" fmla="*/ 1208 h 2624"/>
              <a:gd name="T14" fmla="*/ 1418 w 5267"/>
              <a:gd name="T15" fmla="*/ 1180 h 2624"/>
              <a:gd name="T16" fmla="*/ 1626 w 5267"/>
              <a:gd name="T17" fmla="*/ 906 h 2624"/>
              <a:gd name="T18" fmla="*/ 1825 w 5267"/>
              <a:gd name="T19" fmla="*/ 802 h 2624"/>
              <a:gd name="T20" fmla="*/ 2024 w 5267"/>
              <a:gd name="T21" fmla="*/ 661 h 2624"/>
              <a:gd name="T22" fmla="*/ 2231 w 5267"/>
              <a:gd name="T23" fmla="*/ 519 h 2624"/>
              <a:gd name="T24" fmla="*/ 2430 w 5267"/>
              <a:gd name="T25" fmla="*/ 878 h 2624"/>
              <a:gd name="T26" fmla="*/ 2638 w 5267"/>
              <a:gd name="T27" fmla="*/ 915 h 2624"/>
              <a:gd name="T28" fmla="*/ 2837 w 5267"/>
              <a:gd name="T29" fmla="*/ 1246 h 2624"/>
              <a:gd name="T30" fmla="*/ 3036 w 5267"/>
              <a:gd name="T31" fmla="*/ 1302 h 2624"/>
              <a:gd name="T32" fmla="*/ 3243 w 5267"/>
              <a:gd name="T33" fmla="*/ 1331 h 2624"/>
              <a:gd name="T34" fmla="*/ 3442 w 5267"/>
              <a:gd name="T35" fmla="*/ 1453 h 2624"/>
              <a:gd name="T36" fmla="*/ 3650 w 5267"/>
              <a:gd name="T37" fmla="*/ 1604 h 2624"/>
              <a:gd name="T38" fmla="*/ 3849 w 5267"/>
              <a:gd name="T39" fmla="*/ 1510 h 2624"/>
              <a:gd name="T40" fmla="*/ 4048 w 5267"/>
              <a:gd name="T41" fmla="*/ 1850 h 2624"/>
              <a:gd name="T42" fmla="*/ 4255 w 5267"/>
              <a:gd name="T43" fmla="*/ 1944 h 2624"/>
              <a:gd name="T44" fmla="*/ 4454 w 5267"/>
              <a:gd name="T45" fmla="*/ 2067 h 2624"/>
              <a:gd name="T46" fmla="*/ 4662 w 5267"/>
              <a:gd name="T47" fmla="*/ 1963 h 2624"/>
              <a:gd name="T48" fmla="*/ 4861 w 5267"/>
              <a:gd name="T49" fmla="*/ 2076 h 2624"/>
              <a:gd name="T50" fmla="*/ 5060 w 5267"/>
              <a:gd name="T51" fmla="*/ 2435 h 2624"/>
              <a:gd name="T52" fmla="*/ 5267 w 5267"/>
              <a:gd name="T53" fmla="*/ 2397 h 2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267" h="2624">
                <a:moveTo>
                  <a:pt x="0" y="2624"/>
                </a:moveTo>
                <a:lnTo>
                  <a:pt x="207" y="2388"/>
                </a:lnTo>
                <a:lnTo>
                  <a:pt x="406" y="1991"/>
                </a:lnTo>
                <a:lnTo>
                  <a:pt x="614" y="1416"/>
                </a:lnTo>
                <a:lnTo>
                  <a:pt x="813" y="406"/>
                </a:lnTo>
                <a:lnTo>
                  <a:pt x="1012" y="0"/>
                </a:lnTo>
                <a:lnTo>
                  <a:pt x="1219" y="1208"/>
                </a:lnTo>
                <a:lnTo>
                  <a:pt x="1418" y="1180"/>
                </a:lnTo>
                <a:lnTo>
                  <a:pt x="1626" y="906"/>
                </a:lnTo>
                <a:lnTo>
                  <a:pt x="1825" y="802"/>
                </a:lnTo>
                <a:lnTo>
                  <a:pt x="2024" y="661"/>
                </a:lnTo>
                <a:lnTo>
                  <a:pt x="2231" y="519"/>
                </a:lnTo>
                <a:lnTo>
                  <a:pt x="2430" y="878"/>
                </a:lnTo>
                <a:lnTo>
                  <a:pt x="2638" y="915"/>
                </a:lnTo>
                <a:lnTo>
                  <a:pt x="2837" y="1246"/>
                </a:lnTo>
                <a:lnTo>
                  <a:pt x="3036" y="1302"/>
                </a:lnTo>
                <a:lnTo>
                  <a:pt x="3243" y="1331"/>
                </a:lnTo>
                <a:lnTo>
                  <a:pt x="3442" y="1453"/>
                </a:lnTo>
                <a:lnTo>
                  <a:pt x="3650" y="1604"/>
                </a:lnTo>
                <a:lnTo>
                  <a:pt x="3849" y="1510"/>
                </a:lnTo>
                <a:lnTo>
                  <a:pt x="4048" y="1850"/>
                </a:lnTo>
                <a:lnTo>
                  <a:pt x="4255" y="1944"/>
                </a:lnTo>
                <a:lnTo>
                  <a:pt x="4454" y="2067"/>
                </a:lnTo>
                <a:lnTo>
                  <a:pt x="4662" y="1963"/>
                </a:lnTo>
                <a:lnTo>
                  <a:pt x="4861" y="2076"/>
                </a:lnTo>
                <a:lnTo>
                  <a:pt x="5060" y="2435"/>
                </a:lnTo>
                <a:lnTo>
                  <a:pt x="5267" y="2397"/>
                </a:lnTo>
              </a:path>
            </a:pathLst>
          </a:custGeom>
          <a:noFill/>
          <a:ln w="68263">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6" name="Freeform 28">
            <a:extLst>
              <a:ext uri="{FF2B5EF4-FFF2-40B4-BE49-F238E27FC236}">
                <a16:creationId xmlns:a16="http://schemas.microsoft.com/office/drawing/2014/main" id="{95D658D1-2BE6-CEBA-0F91-0A057F4D6553}"/>
              </a:ext>
            </a:extLst>
          </p:cNvPr>
          <p:cNvSpPr>
            <a:spLocks/>
          </p:cNvSpPr>
          <p:nvPr/>
        </p:nvSpPr>
        <p:spPr bwMode="auto">
          <a:xfrm>
            <a:off x="3835400" y="800100"/>
            <a:ext cx="5780087" cy="4510088"/>
          </a:xfrm>
          <a:custGeom>
            <a:avLst/>
            <a:gdLst>
              <a:gd name="T0" fmla="*/ 0 w 3641"/>
              <a:gd name="T1" fmla="*/ 2841 h 2841"/>
              <a:gd name="T2" fmla="*/ 199 w 3641"/>
              <a:gd name="T3" fmla="*/ 2359 h 2841"/>
              <a:gd name="T4" fmla="*/ 398 w 3641"/>
              <a:gd name="T5" fmla="*/ 2265 h 2841"/>
              <a:gd name="T6" fmla="*/ 605 w 3641"/>
              <a:gd name="T7" fmla="*/ 2255 h 2841"/>
              <a:gd name="T8" fmla="*/ 804 w 3641"/>
              <a:gd name="T9" fmla="*/ 2378 h 2841"/>
              <a:gd name="T10" fmla="*/ 1012 w 3641"/>
              <a:gd name="T11" fmla="*/ 2218 h 2841"/>
              <a:gd name="T12" fmla="*/ 1211 w 3641"/>
              <a:gd name="T13" fmla="*/ 2331 h 2841"/>
              <a:gd name="T14" fmla="*/ 1410 w 3641"/>
              <a:gd name="T15" fmla="*/ 2463 h 2841"/>
              <a:gd name="T16" fmla="*/ 1617 w 3641"/>
              <a:gd name="T17" fmla="*/ 2218 h 2841"/>
              <a:gd name="T18" fmla="*/ 1816 w 3641"/>
              <a:gd name="T19" fmla="*/ 2095 h 2841"/>
              <a:gd name="T20" fmla="*/ 2024 w 3641"/>
              <a:gd name="T21" fmla="*/ 1727 h 2841"/>
              <a:gd name="T22" fmla="*/ 2223 w 3641"/>
              <a:gd name="T23" fmla="*/ 896 h 2841"/>
              <a:gd name="T24" fmla="*/ 2422 w 3641"/>
              <a:gd name="T25" fmla="*/ 1604 h 2841"/>
              <a:gd name="T26" fmla="*/ 2629 w 3641"/>
              <a:gd name="T27" fmla="*/ 1481 h 2841"/>
              <a:gd name="T28" fmla="*/ 2828 w 3641"/>
              <a:gd name="T29" fmla="*/ 962 h 2841"/>
              <a:gd name="T30" fmla="*/ 3036 w 3641"/>
              <a:gd name="T31" fmla="*/ 585 h 2841"/>
              <a:gd name="T32" fmla="*/ 3235 w 3641"/>
              <a:gd name="T33" fmla="*/ 509 h 2841"/>
              <a:gd name="T34" fmla="*/ 3434 w 3641"/>
              <a:gd name="T35" fmla="*/ 1274 h 2841"/>
              <a:gd name="T36" fmla="*/ 3641 w 3641"/>
              <a:gd name="T37" fmla="*/ 0 h 28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641" h="2841">
                <a:moveTo>
                  <a:pt x="0" y="2841"/>
                </a:moveTo>
                <a:lnTo>
                  <a:pt x="199" y="2359"/>
                </a:lnTo>
                <a:lnTo>
                  <a:pt x="398" y="2265"/>
                </a:lnTo>
                <a:lnTo>
                  <a:pt x="605" y="2255"/>
                </a:lnTo>
                <a:lnTo>
                  <a:pt x="804" y="2378"/>
                </a:lnTo>
                <a:lnTo>
                  <a:pt x="1012" y="2218"/>
                </a:lnTo>
                <a:lnTo>
                  <a:pt x="1211" y="2331"/>
                </a:lnTo>
                <a:lnTo>
                  <a:pt x="1410" y="2463"/>
                </a:lnTo>
                <a:lnTo>
                  <a:pt x="1617" y="2218"/>
                </a:lnTo>
                <a:lnTo>
                  <a:pt x="1816" y="2095"/>
                </a:lnTo>
                <a:lnTo>
                  <a:pt x="2024" y="1727"/>
                </a:lnTo>
                <a:lnTo>
                  <a:pt x="2223" y="896"/>
                </a:lnTo>
                <a:lnTo>
                  <a:pt x="2422" y="1604"/>
                </a:lnTo>
                <a:lnTo>
                  <a:pt x="2629" y="1481"/>
                </a:lnTo>
                <a:lnTo>
                  <a:pt x="2828" y="962"/>
                </a:lnTo>
                <a:lnTo>
                  <a:pt x="3036" y="585"/>
                </a:lnTo>
                <a:lnTo>
                  <a:pt x="3235" y="509"/>
                </a:lnTo>
                <a:lnTo>
                  <a:pt x="3434" y="1274"/>
                </a:lnTo>
                <a:lnTo>
                  <a:pt x="3641" y="0"/>
                </a:lnTo>
              </a:path>
            </a:pathLst>
          </a:custGeom>
          <a:noFill/>
          <a:ln w="68263">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 name="Pladsholder til dato 1">
            <a:extLst>
              <a:ext uri="{FF2B5EF4-FFF2-40B4-BE49-F238E27FC236}">
                <a16:creationId xmlns:a16="http://schemas.microsoft.com/office/drawing/2014/main" id="{85BBC501-9581-FCEF-E740-35C5AF5938EC}"/>
              </a:ext>
            </a:extLst>
          </p:cNvPr>
          <p:cNvSpPr>
            <a:spLocks noGrp="1"/>
          </p:cNvSpPr>
          <p:nvPr>
            <p:ph type="dt" sz="half" idx="10"/>
          </p:nvPr>
        </p:nvSpPr>
        <p:spPr/>
        <p:txBody>
          <a:bodyPr/>
          <a:lstStyle/>
          <a:p>
            <a:pPr>
              <a:defRPr/>
            </a:pPr>
            <a:r>
              <a:rPr lang="en-US" noProof="0"/>
              <a:t>17 Feb. 2024</a:t>
            </a:r>
            <a:endParaRPr lang="en-GB" noProof="0" dirty="0"/>
          </a:p>
        </p:txBody>
      </p:sp>
      <p:sp>
        <p:nvSpPr>
          <p:cNvPr id="3" name="Pladsholder til slidenummer 2">
            <a:extLst>
              <a:ext uri="{FF2B5EF4-FFF2-40B4-BE49-F238E27FC236}">
                <a16:creationId xmlns:a16="http://schemas.microsoft.com/office/drawing/2014/main" id="{94EF71C3-1EC5-DA3C-2D80-45D3DE57F99C}"/>
              </a:ext>
            </a:extLst>
          </p:cNvPr>
          <p:cNvSpPr>
            <a:spLocks noGrp="1"/>
          </p:cNvSpPr>
          <p:nvPr>
            <p:ph type="sldNum" sz="quarter" idx="12"/>
          </p:nvPr>
        </p:nvSpPr>
        <p:spPr/>
        <p:txBody>
          <a:bodyPr/>
          <a:lstStyle/>
          <a:p>
            <a:pPr>
              <a:defRPr/>
            </a:pPr>
            <a:fld id="{6F22F84E-A190-402D-AE1D-93CA43AF0CC6}" type="slidenum">
              <a:rPr lang="en-GB" noProof="0" smtClean="0"/>
              <a:pPr>
                <a:defRPr/>
              </a:pPr>
              <a:t>11</a:t>
            </a:fld>
            <a:endParaRPr lang="en-GB" noProof="0" dirty="0"/>
          </a:p>
        </p:txBody>
      </p:sp>
    </p:spTree>
    <p:extLst>
      <p:ext uri="{BB962C8B-B14F-4D97-AF65-F5344CB8AC3E}">
        <p14:creationId xmlns:p14="http://schemas.microsoft.com/office/powerpoint/2010/main" val="89921646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5"/>
                                        </p:tgtEl>
                                        <p:attrNameLst>
                                          <p:attrName>style.visibility</p:attrName>
                                        </p:attrNameLst>
                                      </p:cBhvr>
                                      <p:to>
                                        <p:strVal val="visible"/>
                                      </p:to>
                                    </p:set>
                                    <p:animEffect transition="in" filter="wipe(left)">
                                      <p:cBhvr>
                                        <p:cTn id="7" dur="1000"/>
                                        <p:tgtEl>
                                          <p:spTgt spid="17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80"/>
                                        </p:tgtEl>
                                        <p:attrNameLst>
                                          <p:attrName>style.visibility</p:attrName>
                                        </p:attrNameLst>
                                      </p:cBhvr>
                                      <p:to>
                                        <p:strVal val="visible"/>
                                      </p:to>
                                    </p:set>
                                    <p:animEffect transition="in" filter="wipe(down)">
                                      <p:cBhvr>
                                        <p:cTn id="12" dur="1000"/>
                                        <p:tgtEl>
                                          <p:spTgt spid="18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79"/>
                                        </p:tgtEl>
                                        <p:attrNameLst>
                                          <p:attrName>style.visibility</p:attrName>
                                        </p:attrNameLst>
                                      </p:cBhvr>
                                      <p:to>
                                        <p:strVal val="visible"/>
                                      </p:to>
                                    </p:set>
                                    <p:animEffect transition="in" filter="wipe(left)">
                                      <p:cBhvr>
                                        <p:cTn id="17" dur="500"/>
                                        <p:tgtEl>
                                          <p:spTgt spid="17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77"/>
                                        </p:tgtEl>
                                        <p:attrNameLst>
                                          <p:attrName>style.visibility</p:attrName>
                                        </p:attrNameLst>
                                      </p:cBhvr>
                                      <p:to>
                                        <p:strVal val="visible"/>
                                      </p:to>
                                    </p:set>
                                    <p:animEffect transition="in" filter="wipe(left)">
                                      <p:cBhvr>
                                        <p:cTn id="22" dur="2000"/>
                                        <p:tgtEl>
                                          <p:spTgt spid="17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78"/>
                                        </p:tgtEl>
                                        <p:attrNameLst>
                                          <p:attrName>style.visibility</p:attrName>
                                        </p:attrNameLst>
                                      </p:cBhvr>
                                      <p:to>
                                        <p:strVal val="visible"/>
                                      </p:to>
                                    </p:set>
                                    <p:animEffect transition="in" filter="wipe(left)">
                                      <p:cBhvr>
                                        <p:cTn id="27" dur="500"/>
                                        <p:tgtEl>
                                          <p:spTgt spid="17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76"/>
                                        </p:tgtEl>
                                        <p:attrNameLst>
                                          <p:attrName>style.visibility</p:attrName>
                                        </p:attrNameLst>
                                      </p:cBhvr>
                                      <p:to>
                                        <p:strVal val="visible"/>
                                      </p:to>
                                    </p:set>
                                    <p:animEffect transition="in" filter="wipe(left)">
                                      <p:cBhvr>
                                        <p:cTn id="32" dur="2000"/>
                                        <p:tgtEl>
                                          <p:spTgt spid="1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 grpId="0" animBg="1"/>
      <p:bldP spid="179" grpId="0" animBg="1"/>
      <p:bldP spid="177" grpId="0" animBg="1"/>
      <p:bldP spid="17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7CF89F-4E49-133F-8487-D19DF10ECE9C}"/>
            </a:ext>
          </a:extLst>
        </p:cNvPr>
        <p:cNvGrpSpPr/>
        <p:nvPr/>
      </p:nvGrpSpPr>
      <p:grpSpPr>
        <a:xfrm>
          <a:off x="0" y="0"/>
          <a:ext cx="0" cy="0"/>
          <a:chOff x="0" y="0"/>
          <a:chExt cx="0" cy="0"/>
        </a:xfrm>
      </p:grpSpPr>
      <p:sp>
        <p:nvSpPr>
          <p:cNvPr id="7172" name="Rectangle 4">
            <a:extLst>
              <a:ext uri="{FF2B5EF4-FFF2-40B4-BE49-F238E27FC236}">
                <a16:creationId xmlns:a16="http://schemas.microsoft.com/office/drawing/2014/main" id="{2D96D850-3767-6CE3-4447-75DAF56DAF26}"/>
              </a:ext>
            </a:extLst>
          </p:cNvPr>
          <p:cNvSpPr>
            <a:spLocks noGrp="1" noChangeArrowheads="1"/>
          </p:cNvSpPr>
          <p:nvPr>
            <p:ph type="title"/>
          </p:nvPr>
        </p:nvSpPr>
        <p:spPr>
          <a:xfrm>
            <a:off x="5444" y="6352"/>
            <a:ext cx="9895114" cy="615891"/>
          </a:xfrm>
          <a:solidFill>
            <a:srgbClr val="FFFFFF"/>
          </a:solidFill>
        </p:spPr>
        <p:txBody>
          <a:bodyPr/>
          <a:lstStyle/>
          <a:p>
            <a:pPr algn="r"/>
            <a:r>
              <a:rPr lang="en-GB" altLang="da-DK" sz="2400" dirty="0">
                <a:latin typeface="Verdana" panose="020B0604030504040204" pitchFamily="34" charset="0"/>
              </a:rPr>
              <a:t>       Cleared volume and LEBA OTC trading 1997–2023</a:t>
            </a:r>
            <a:endParaRPr lang="en-GB" altLang="en-US" sz="2400" dirty="0"/>
          </a:p>
        </p:txBody>
      </p:sp>
      <p:grpSp>
        <p:nvGrpSpPr>
          <p:cNvPr id="7171" name="Gruppe 7170">
            <a:extLst>
              <a:ext uri="{FF2B5EF4-FFF2-40B4-BE49-F238E27FC236}">
                <a16:creationId xmlns:a16="http://schemas.microsoft.com/office/drawing/2014/main" id="{0085FA85-BB84-53AA-298D-86C0E75D166F}"/>
              </a:ext>
            </a:extLst>
          </p:cNvPr>
          <p:cNvGrpSpPr/>
          <p:nvPr/>
        </p:nvGrpSpPr>
        <p:grpSpPr>
          <a:xfrm>
            <a:off x="110022" y="53783"/>
            <a:ext cx="896399" cy="6191863"/>
            <a:chOff x="110022" y="53783"/>
            <a:chExt cx="896399" cy="6191863"/>
          </a:xfrm>
        </p:grpSpPr>
        <p:sp>
          <p:nvSpPr>
            <p:cNvPr id="31" name="Rectangle 23">
              <a:extLst>
                <a:ext uri="{FF2B5EF4-FFF2-40B4-BE49-F238E27FC236}">
                  <a16:creationId xmlns:a16="http://schemas.microsoft.com/office/drawing/2014/main" id="{AD81F4C3-2AE5-DA1D-7261-1C32A7F55EDC}"/>
                </a:ext>
              </a:extLst>
            </p:cNvPr>
            <p:cNvSpPr>
              <a:spLocks noChangeArrowheads="1"/>
            </p:cNvSpPr>
            <p:nvPr/>
          </p:nvSpPr>
          <p:spPr bwMode="auto">
            <a:xfrm>
              <a:off x="790412" y="5907092"/>
              <a:ext cx="20037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i="0" u="none" strike="noStrike" cap="none" normalizeH="0" baseline="0">
                  <a:ln>
                    <a:noFill/>
                  </a:ln>
                  <a:solidFill>
                    <a:srgbClr val="000000"/>
                  </a:solidFill>
                  <a:effectLst/>
                  <a:latin typeface="+mn-lt"/>
                </a:rPr>
                <a:t>0</a:t>
              </a:r>
            </a:p>
          </p:txBody>
        </p:sp>
        <p:sp>
          <p:nvSpPr>
            <p:cNvPr id="32" name="Rectangle 24">
              <a:extLst>
                <a:ext uri="{FF2B5EF4-FFF2-40B4-BE49-F238E27FC236}">
                  <a16:creationId xmlns:a16="http://schemas.microsoft.com/office/drawing/2014/main" id="{E163B41F-8697-0764-27BC-71F8FCC748AD}"/>
                </a:ext>
              </a:extLst>
            </p:cNvPr>
            <p:cNvSpPr>
              <a:spLocks noChangeArrowheads="1"/>
            </p:cNvSpPr>
            <p:nvPr/>
          </p:nvSpPr>
          <p:spPr bwMode="auto">
            <a:xfrm>
              <a:off x="389661" y="5457829"/>
              <a:ext cx="60112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i="0" u="none" strike="noStrike" cap="none" normalizeH="0" baseline="0">
                  <a:ln>
                    <a:noFill/>
                  </a:ln>
                  <a:solidFill>
                    <a:srgbClr val="000000"/>
                  </a:solidFill>
                  <a:effectLst/>
                  <a:latin typeface="+mn-lt"/>
                </a:rPr>
                <a:t>400</a:t>
              </a:r>
            </a:p>
          </p:txBody>
        </p:sp>
        <p:sp>
          <p:nvSpPr>
            <p:cNvPr id="33" name="Rectangle 25">
              <a:extLst>
                <a:ext uri="{FF2B5EF4-FFF2-40B4-BE49-F238E27FC236}">
                  <a16:creationId xmlns:a16="http://schemas.microsoft.com/office/drawing/2014/main" id="{4B8E78D1-244F-20B9-D794-B5A0B36AB179}"/>
                </a:ext>
              </a:extLst>
            </p:cNvPr>
            <p:cNvSpPr>
              <a:spLocks noChangeArrowheads="1"/>
            </p:cNvSpPr>
            <p:nvPr/>
          </p:nvSpPr>
          <p:spPr bwMode="auto">
            <a:xfrm>
              <a:off x="389661" y="5010154"/>
              <a:ext cx="60112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i="0" u="none" strike="noStrike" cap="none" normalizeH="0" baseline="0">
                  <a:ln>
                    <a:noFill/>
                  </a:ln>
                  <a:solidFill>
                    <a:srgbClr val="000000"/>
                  </a:solidFill>
                  <a:effectLst/>
                  <a:latin typeface="+mn-lt"/>
                </a:rPr>
                <a:t>800</a:t>
              </a:r>
            </a:p>
          </p:txBody>
        </p:sp>
        <p:sp>
          <p:nvSpPr>
            <p:cNvPr id="34" name="Rectangle 26">
              <a:extLst>
                <a:ext uri="{FF2B5EF4-FFF2-40B4-BE49-F238E27FC236}">
                  <a16:creationId xmlns:a16="http://schemas.microsoft.com/office/drawing/2014/main" id="{C71827AC-27D4-64CB-9BD9-5ABFF7460CD6}"/>
                </a:ext>
              </a:extLst>
            </p:cNvPr>
            <p:cNvSpPr>
              <a:spLocks noChangeArrowheads="1"/>
            </p:cNvSpPr>
            <p:nvPr/>
          </p:nvSpPr>
          <p:spPr bwMode="auto">
            <a:xfrm>
              <a:off x="189287" y="4560892"/>
              <a:ext cx="80150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i="0" u="none" strike="noStrike" cap="none" normalizeH="0" baseline="0">
                  <a:ln>
                    <a:noFill/>
                  </a:ln>
                  <a:solidFill>
                    <a:srgbClr val="000000"/>
                  </a:solidFill>
                  <a:effectLst/>
                  <a:latin typeface="+mn-lt"/>
                </a:rPr>
                <a:t>1200</a:t>
              </a:r>
            </a:p>
          </p:txBody>
        </p:sp>
        <p:sp>
          <p:nvSpPr>
            <p:cNvPr id="35" name="Rectangle 27">
              <a:extLst>
                <a:ext uri="{FF2B5EF4-FFF2-40B4-BE49-F238E27FC236}">
                  <a16:creationId xmlns:a16="http://schemas.microsoft.com/office/drawing/2014/main" id="{8EC59789-3860-93FB-0763-931947171F8F}"/>
                </a:ext>
              </a:extLst>
            </p:cNvPr>
            <p:cNvSpPr>
              <a:spLocks noChangeArrowheads="1"/>
            </p:cNvSpPr>
            <p:nvPr/>
          </p:nvSpPr>
          <p:spPr bwMode="auto">
            <a:xfrm>
              <a:off x="189287" y="4113217"/>
              <a:ext cx="80150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i="0" u="none" strike="noStrike" cap="none" normalizeH="0" baseline="0">
                  <a:ln>
                    <a:noFill/>
                  </a:ln>
                  <a:solidFill>
                    <a:srgbClr val="000000"/>
                  </a:solidFill>
                  <a:effectLst/>
                  <a:latin typeface="+mn-lt"/>
                </a:rPr>
                <a:t>1600</a:t>
              </a:r>
            </a:p>
          </p:txBody>
        </p:sp>
        <p:sp>
          <p:nvSpPr>
            <p:cNvPr id="36" name="Rectangle 28">
              <a:extLst>
                <a:ext uri="{FF2B5EF4-FFF2-40B4-BE49-F238E27FC236}">
                  <a16:creationId xmlns:a16="http://schemas.microsoft.com/office/drawing/2014/main" id="{6C73C7C0-7C2C-2C34-6A9E-A34044A57C56}"/>
                </a:ext>
              </a:extLst>
            </p:cNvPr>
            <p:cNvSpPr>
              <a:spLocks noChangeArrowheads="1"/>
            </p:cNvSpPr>
            <p:nvPr/>
          </p:nvSpPr>
          <p:spPr bwMode="auto">
            <a:xfrm>
              <a:off x="189287" y="3663954"/>
              <a:ext cx="80150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i="0" u="none" strike="noStrike" cap="none" normalizeH="0" baseline="0">
                  <a:ln>
                    <a:noFill/>
                  </a:ln>
                  <a:solidFill>
                    <a:srgbClr val="000000"/>
                  </a:solidFill>
                  <a:effectLst/>
                  <a:latin typeface="+mn-lt"/>
                </a:rPr>
                <a:t>2000</a:t>
              </a:r>
            </a:p>
          </p:txBody>
        </p:sp>
        <p:sp>
          <p:nvSpPr>
            <p:cNvPr id="37" name="Rectangle 29">
              <a:extLst>
                <a:ext uri="{FF2B5EF4-FFF2-40B4-BE49-F238E27FC236}">
                  <a16:creationId xmlns:a16="http://schemas.microsoft.com/office/drawing/2014/main" id="{218CBA89-BD11-8AE4-145C-CC777F3C20D4}"/>
                </a:ext>
              </a:extLst>
            </p:cNvPr>
            <p:cNvSpPr>
              <a:spLocks noChangeArrowheads="1"/>
            </p:cNvSpPr>
            <p:nvPr/>
          </p:nvSpPr>
          <p:spPr bwMode="auto">
            <a:xfrm>
              <a:off x="189287" y="3216279"/>
              <a:ext cx="80150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i="0" u="none" strike="noStrike" cap="none" normalizeH="0" baseline="0">
                  <a:ln>
                    <a:noFill/>
                  </a:ln>
                  <a:solidFill>
                    <a:srgbClr val="000000"/>
                  </a:solidFill>
                  <a:effectLst/>
                  <a:latin typeface="+mn-lt"/>
                </a:rPr>
                <a:t>2400</a:t>
              </a:r>
            </a:p>
          </p:txBody>
        </p:sp>
        <p:sp>
          <p:nvSpPr>
            <p:cNvPr id="38" name="Rectangle 30">
              <a:extLst>
                <a:ext uri="{FF2B5EF4-FFF2-40B4-BE49-F238E27FC236}">
                  <a16:creationId xmlns:a16="http://schemas.microsoft.com/office/drawing/2014/main" id="{79F0FA1D-7D5A-64D7-A42A-D0FF58023C6E}"/>
                </a:ext>
              </a:extLst>
            </p:cNvPr>
            <p:cNvSpPr>
              <a:spLocks noChangeArrowheads="1"/>
            </p:cNvSpPr>
            <p:nvPr/>
          </p:nvSpPr>
          <p:spPr bwMode="auto">
            <a:xfrm>
              <a:off x="189287" y="2767017"/>
              <a:ext cx="80150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i="0" u="none" strike="noStrike" cap="none" normalizeH="0" baseline="0">
                  <a:ln>
                    <a:noFill/>
                  </a:ln>
                  <a:solidFill>
                    <a:srgbClr val="000000"/>
                  </a:solidFill>
                  <a:effectLst/>
                  <a:latin typeface="+mn-lt"/>
                </a:rPr>
                <a:t>2800</a:t>
              </a:r>
            </a:p>
          </p:txBody>
        </p:sp>
        <p:sp>
          <p:nvSpPr>
            <p:cNvPr id="39" name="Rectangle 31">
              <a:extLst>
                <a:ext uri="{FF2B5EF4-FFF2-40B4-BE49-F238E27FC236}">
                  <a16:creationId xmlns:a16="http://schemas.microsoft.com/office/drawing/2014/main" id="{82F14256-0D4D-1A74-FD24-A9DE753CB645}"/>
                </a:ext>
              </a:extLst>
            </p:cNvPr>
            <p:cNvSpPr>
              <a:spLocks noChangeArrowheads="1"/>
            </p:cNvSpPr>
            <p:nvPr/>
          </p:nvSpPr>
          <p:spPr bwMode="auto">
            <a:xfrm>
              <a:off x="189287" y="2319342"/>
              <a:ext cx="80150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i="0" u="none" strike="noStrike" cap="none" normalizeH="0" baseline="0">
                  <a:ln>
                    <a:noFill/>
                  </a:ln>
                  <a:solidFill>
                    <a:srgbClr val="000000"/>
                  </a:solidFill>
                  <a:effectLst/>
                  <a:latin typeface="+mn-lt"/>
                </a:rPr>
                <a:t>3200</a:t>
              </a:r>
            </a:p>
          </p:txBody>
        </p:sp>
        <p:sp>
          <p:nvSpPr>
            <p:cNvPr id="47" name="Rectangle 32">
              <a:extLst>
                <a:ext uri="{FF2B5EF4-FFF2-40B4-BE49-F238E27FC236}">
                  <a16:creationId xmlns:a16="http://schemas.microsoft.com/office/drawing/2014/main" id="{69F70888-41DA-2B9C-3455-99323040332E}"/>
                </a:ext>
              </a:extLst>
            </p:cNvPr>
            <p:cNvSpPr>
              <a:spLocks noChangeArrowheads="1"/>
            </p:cNvSpPr>
            <p:nvPr/>
          </p:nvSpPr>
          <p:spPr bwMode="auto">
            <a:xfrm>
              <a:off x="189287" y="1871667"/>
              <a:ext cx="80150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i="0" u="none" strike="noStrike" cap="none" normalizeH="0" baseline="0">
                  <a:ln>
                    <a:noFill/>
                  </a:ln>
                  <a:solidFill>
                    <a:srgbClr val="000000"/>
                  </a:solidFill>
                  <a:effectLst/>
                  <a:latin typeface="+mn-lt"/>
                </a:rPr>
                <a:t>3600</a:t>
              </a:r>
            </a:p>
          </p:txBody>
        </p:sp>
        <p:sp>
          <p:nvSpPr>
            <p:cNvPr id="48" name="Rectangle 33">
              <a:extLst>
                <a:ext uri="{FF2B5EF4-FFF2-40B4-BE49-F238E27FC236}">
                  <a16:creationId xmlns:a16="http://schemas.microsoft.com/office/drawing/2014/main" id="{0100447C-27A3-2759-BBF0-28DBA0037241}"/>
                </a:ext>
              </a:extLst>
            </p:cNvPr>
            <p:cNvSpPr>
              <a:spLocks noChangeArrowheads="1"/>
            </p:cNvSpPr>
            <p:nvPr/>
          </p:nvSpPr>
          <p:spPr bwMode="auto">
            <a:xfrm>
              <a:off x="189287" y="1422404"/>
              <a:ext cx="80150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i="0" u="none" strike="noStrike" cap="none" normalizeH="0" baseline="0">
                  <a:ln>
                    <a:noFill/>
                  </a:ln>
                  <a:solidFill>
                    <a:srgbClr val="000000"/>
                  </a:solidFill>
                  <a:effectLst/>
                  <a:latin typeface="+mn-lt"/>
                </a:rPr>
                <a:t>4000</a:t>
              </a:r>
            </a:p>
          </p:txBody>
        </p:sp>
        <p:sp>
          <p:nvSpPr>
            <p:cNvPr id="49" name="Rectangle 34">
              <a:extLst>
                <a:ext uri="{FF2B5EF4-FFF2-40B4-BE49-F238E27FC236}">
                  <a16:creationId xmlns:a16="http://schemas.microsoft.com/office/drawing/2014/main" id="{0134062E-9903-D4BA-E267-CD89CC5DFCD2}"/>
                </a:ext>
              </a:extLst>
            </p:cNvPr>
            <p:cNvSpPr>
              <a:spLocks noChangeArrowheads="1"/>
            </p:cNvSpPr>
            <p:nvPr/>
          </p:nvSpPr>
          <p:spPr bwMode="auto">
            <a:xfrm>
              <a:off x="189287" y="974729"/>
              <a:ext cx="80150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i="0" u="none" strike="noStrike" cap="none" normalizeH="0" baseline="0">
                  <a:ln>
                    <a:noFill/>
                  </a:ln>
                  <a:solidFill>
                    <a:srgbClr val="000000"/>
                  </a:solidFill>
                  <a:effectLst/>
                  <a:latin typeface="+mn-lt"/>
                </a:rPr>
                <a:t>4400</a:t>
              </a:r>
            </a:p>
          </p:txBody>
        </p:sp>
        <p:sp>
          <p:nvSpPr>
            <p:cNvPr id="50" name="Rectangle 35">
              <a:extLst>
                <a:ext uri="{FF2B5EF4-FFF2-40B4-BE49-F238E27FC236}">
                  <a16:creationId xmlns:a16="http://schemas.microsoft.com/office/drawing/2014/main" id="{958D5A06-6376-A4BC-81E1-505DDB02C2E7}"/>
                </a:ext>
              </a:extLst>
            </p:cNvPr>
            <p:cNvSpPr>
              <a:spLocks noChangeArrowheads="1"/>
            </p:cNvSpPr>
            <p:nvPr/>
          </p:nvSpPr>
          <p:spPr bwMode="auto">
            <a:xfrm>
              <a:off x="189287" y="525467"/>
              <a:ext cx="80150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i="0" u="none" strike="noStrike" cap="none" normalizeH="0" baseline="0">
                  <a:ln>
                    <a:noFill/>
                  </a:ln>
                  <a:solidFill>
                    <a:srgbClr val="000000"/>
                  </a:solidFill>
                  <a:effectLst/>
                  <a:latin typeface="+mn-lt"/>
                </a:rPr>
                <a:t>4800</a:t>
              </a:r>
            </a:p>
          </p:txBody>
        </p:sp>
        <p:sp>
          <p:nvSpPr>
            <p:cNvPr id="7170" name="Tekstfelt 7169">
              <a:extLst>
                <a:ext uri="{FF2B5EF4-FFF2-40B4-BE49-F238E27FC236}">
                  <a16:creationId xmlns:a16="http://schemas.microsoft.com/office/drawing/2014/main" id="{463BEECB-F777-4602-BD6D-758C3989083B}"/>
                </a:ext>
              </a:extLst>
            </p:cNvPr>
            <p:cNvSpPr txBox="1"/>
            <p:nvPr/>
          </p:nvSpPr>
          <p:spPr>
            <a:xfrm>
              <a:off x="110022" y="53783"/>
              <a:ext cx="896399" cy="430887"/>
            </a:xfrm>
            <a:prstGeom prst="rect">
              <a:avLst/>
            </a:prstGeom>
            <a:noFill/>
          </p:spPr>
          <p:txBody>
            <a:bodyPr wrap="none" rtlCol="0">
              <a:spAutoFit/>
            </a:bodyPr>
            <a:lstStyle/>
            <a:p>
              <a:pPr algn="ctr"/>
              <a:r>
                <a:rPr lang="en-GB" dirty="0">
                  <a:solidFill>
                    <a:schemeClr val="tx1"/>
                  </a:solidFill>
                </a:rPr>
                <a:t>TWh</a:t>
              </a:r>
            </a:p>
          </p:txBody>
        </p:sp>
      </p:grpSp>
      <p:grpSp>
        <p:nvGrpSpPr>
          <p:cNvPr id="100" name="Gruppe 99">
            <a:extLst>
              <a:ext uri="{FF2B5EF4-FFF2-40B4-BE49-F238E27FC236}">
                <a16:creationId xmlns:a16="http://schemas.microsoft.com/office/drawing/2014/main" id="{90A15D26-8967-0D90-0179-D0B4E76F9C22}"/>
              </a:ext>
            </a:extLst>
          </p:cNvPr>
          <p:cNvGrpSpPr/>
          <p:nvPr/>
        </p:nvGrpSpPr>
        <p:grpSpPr>
          <a:xfrm>
            <a:off x="1119188" y="692149"/>
            <a:ext cx="8661400" cy="6161272"/>
            <a:chOff x="1119188" y="692149"/>
            <a:chExt cx="8661400" cy="6161272"/>
          </a:xfrm>
        </p:grpSpPr>
        <p:sp>
          <p:nvSpPr>
            <p:cNvPr id="10" name="Line 6">
              <a:extLst>
                <a:ext uri="{FF2B5EF4-FFF2-40B4-BE49-F238E27FC236}">
                  <a16:creationId xmlns:a16="http://schemas.microsoft.com/office/drawing/2014/main" id="{4AECFC78-4A5E-34A7-B746-F3DF4E0EB809}"/>
                </a:ext>
              </a:extLst>
            </p:cNvPr>
            <p:cNvSpPr>
              <a:spLocks noChangeShapeType="1"/>
            </p:cNvSpPr>
            <p:nvPr/>
          </p:nvSpPr>
          <p:spPr bwMode="auto">
            <a:xfrm>
              <a:off x="1119188" y="5624513"/>
              <a:ext cx="8661400"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Line 7">
              <a:extLst>
                <a:ext uri="{FF2B5EF4-FFF2-40B4-BE49-F238E27FC236}">
                  <a16:creationId xmlns:a16="http://schemas.microsoft.com/office/drawing/2014/main" id="{4F1DFC09-323D-234C-B588-E9501E085FD5}"/>
                </a:ext>
              </a:extLst>
            </p:cNvPr>
            <p:cNvSpPr>
              <a:spLocks noChangeShapeType="1"/>
            </p:cNvSpPr>
            <p:nvPr/>
          </p:nvSpPr>
          <p:spPr bwMode="auto">
            <a:xfrm>
              <a:off x="1119188" y="5176838"/>
              <a:ext cx="8661400"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Line 8">
              <a:extLst>
                <a:ext uri="{FF2B5EF4-FFF2-40B4-BE49-F238E27FC236}">
                  <a16:creationId xmlns:a16="http://schemas.microsoft.com/office/drawing/2014/main" id="{9240983E-74E0-FC88-6437-93080B558E6E}"/>
                </a:ext>
              </a:extLst>
            </p:cNvPr>
            <p:cNvSpPr>
              <a:spLocks noChangeShapeType="1"/>
            </p:cNvSpPr>
            <p:nvPr/>
          </p:nvSpPr>
          <p:spPr bwMode="auto">
            <a:xfrm>
              <a:off x="1119188" y="4727575"/>
              <a:ext cx="8661400"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 name="Line 9">
              <a:extLst>
                <a:ext uri="{FF2B5EF4-FFF2-40B4-BE49-F238E27FC236}">
                  <a16:creationId xmlns:a16="http://schemas.microsoft.com/office/drawing/2014/main" id="{03F0D483-6932-51EC-C8EE-D70BC4DE4192}"/>
                </a:ext>
              </a:extLst>
            </p:cNvPr>
            <p:cNvSpPr>
              <a:spLocks noChangeShapeType="1"/>
            </p:cNvSpPr>
            <p:nvPr/>
          </p:nvSpPr>
          <p:spPr bwMode="auto">
            <a:xfrm>
              <a:off x="1119188" y="4279900"/>
              <a:ext cx="8661400"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 name="Line 10">
              <a:extLst>
                <a:ext uri="{FF2B5EF4-FFF2-40B4-BE49-F238E27FC236}">
                  <a16:creationId xmlns:a16="http://schemas.microsoft.com/office/drawing/2014/main" id="{A1F9414D-F8DC-00A5-47E1-FD943A2691E2}"/>
                </a:ext>
              </a:extLst>
            </p:cNvPr>
            <p:cNvSpPr>
              <a:spLocks noChangeShapeType="1"/>
            </p:cNvSpPr>
            <p:nvPr/>
          </p:nvSpPr>
          <p:spPr bwMode="auto">
            <a:xfrm>
              <a:off x="1119188" y="3830638"/>
              <a:ext cx="8661400"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 name="Line 11">
              <a:extLst>
                <a:ext uri="{FF2B5EF4-FFF2-40B4-BE49-F238E27FC236}">
                  <a16:creationId xmlns:a16="http://schemas.microsoft.com/office/drawing/2014/main" id="{EDA62921-D1B3-940F-DB9E-210E35A61760}"/>
                </a:ext>
              </a:extLst>
            </p:cNvPr>
            <p:cNvSpPr>
              <a:spLocks noChangeShapeType="1"/>
            </p:cNvSpPr>
            <p:nvPr/>
          </p:nvSpPr>
          <p:spPr bwMode="auto">
            <a:xfrm>
              <a:off x="1119188" y="3382963"/>
              <a:ext cx="8661400"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 name="Line 12">
              <a:extLst>
                <a:ext uri="{FF2B5EF4-FFF2-40B4-BE49-F238E27FC236}">
                  <a16:creationId xmlns:a16="http://schemas.microsoft.com/office/drawing/2014/main" id="{989CA96E-7203-7B08-EEC9-BAB201156CBB}"/>
                </a:ext>
              </a:extLst>
            </p:cNvPr>
            <p:cNvSpPr>
              <a:spLocks noChangeShapeType="1"/>
            </p:cNvSpPr>
            <p:nvPr/>
          </p:nvSpPr>
          <p:spPr bwMode="auto">
            <a:xfrm>
              <a:off x="1119188" y="2933700"/>
              <a:ext cx="8661400"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 name="Line 13">
              <a:extLst>
                <a:ext uri="{FF2B5EF4-FFF2-40B4-BE49-F238E27FC236}">
                  <a16:creationId xmlns:a16="http://schemas.microsoft.com/office/drawing/2014/main" id="{E4C40792-CF87-909A-9515-3F6237AB8628}"/>
                </a:ext>
              </a:extLst>
            </p:cNvPr>
            <p:cNvSpPr>
              <a:spLocks noChangeShapeType="1"/>
            </p:cNvSpPr>
            <p:nvPr/>
          </p:nvSpPr>
          <p:spPr bwMode="auto">
            <a:xfrm>
              <a:off x="1119188" y="2486025"/>
              <a:ext cx="8661400"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 name="Line 14">
              <a:extLst>
                <a:ext uri="{FF2B5EF4-FFF2-40B4-BE49-F238E27FC236}">
                  <a16:creationId xmlns:a16="http://schemas.microsoft.com/office/drawing/2014/main" id="{005A6844-8ECF-6318-9FDB-CE3C464D5FC5}"/>
                </a:ext>
              </a:extLst>
            </p:cNvPr>
            <p:cNvSpPr>
              <a:spLocks noChangeShapeType="1"/>
            </p:cNvSpPr>
            <p:nvPr/>
          </p:nvSpPr>
          <p:spPr bwMode="auto">
            <a:xfrm>
              <a:off x="1119188" y="2038350"/>
              <a:ext cx="8661400"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 name="Line 15">
              <a:extLst>
                <a:ext uri="{FF2B5EF4-FFF2-40B4-BE49-F238E27FC236}">
                  <a16:creationId xmlns:a16="http://schemas.microsoft.com/office/drawing/2014/main" id="{44C97B37-E224-BE42-E541-8E621826C6E3}"/>
                </a:ext>
              </a:extLst>
            </p:cNvPr>
            <p:cNvSpPr>
              <a:spLocks noChangeShapeType="1"/>
            </p:cNvSpPr>
            <p:nvPr/>
          </p:nvSpPr>
          <p:spPr bwMode="auto">
            <a:xfrm>
              <a:off x="1119188" y="1589088"/>
              <a:ext cx="8661400"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 name="Line 16">
              <a:extLst>
                <a:ext uri="{FF2B5EF4-FFF2-40B4-BE49-F238E27FC236}">
                  <a16:creationId xmlns:a16="http://schemas.microsoft.com/office/drawing/2014/main" id="{D3CFD9FC-1FE3-3EAD-82B7-708BF700F310}"/>
                </a:ext>
              </a:extLst>
            </p:cNvPr>
            <p:cNvSpPr>
              <a:spLocks noChangeShapeType="1"/>
            </p:cNvSpPr>
            <p:nvPr/>
          </p:nvSpPr>
          <p:spPr bwMode="auto">
            <a:xfrm>
              <a:off x="1119188" y="1141413"/>
              <a:ext cx="8661400"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 name="Line 17">
              <a:extLst>
                <a:ext uri="{FF2B5EF4-FFF2-40B4-BE49-F238E27FC236}">
                  <a16:creationId xmlns:a16="http://schemas.microsoft.com/office/drawing/2014/main" id="{362CE165-7722-0E67-CF96-7E9524082DB4}"/>
                </a:ext>
              </a:extLst>
            </p:cNvPr>
            <p:cNvSpPr>
              <a:spLocks noChangeShapeType="1"/>
            </p:cNvSpPr>
            <p:nvPr/>
          </p:nvSpPr>
          <p:spPr bwMode="auto">
            <a:xfrm>
              <a:off x="1119188" y="692150"/>
              <a:ext cx="8661400"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 name="Line 18">
              <a:extLst>
                <a:ext uri="{FF2B5EF4-FFF2-40B4-BE49-F238E27FC236}">
                  <a16:creationId xmlns:a16="http://schemas.microsoft.com/office/drawing/2014/main" id="{DDE33EEC-D9BB-BB70-E5B1-93747CE96EC4}"/>
                </a:ext>
              </a:extLst>
            </p:cNvPr>
            <p:cNvSpPr>
              <a:spLocks noChangeShapeType="1"/>
            </p:cNvSpPr>
            <p:nvPr/>
          </p:nvSpPr>
          <p:spPr bwMode="auto">
            <a:xfrm>
              <a:off x="1119188" y="6073775"/>
              <a:ext cx="8661400" cy="0"/>
            </a:xfrm>
            <a:prstGeom prst="line">
              <a:avLst/>
            </a:prstGeom>
            <a:noFill/>
            <a:ln w="285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173" name="Line 39">
              <a:extLst>
                <a:ext uri="{FF2B5EF4-FFF2-40B4-BE49-F238E27FC236}">
                  <a16:creationId xmlns:a16="http://schemas.microsoft.com/office/drawing/2014/main" id="{07289E67-27A1-C299-CCD8-D1340AFBE9A3}"/>
                </a:ext>
              </a:extLst>
            </p:cNvPr>
            <p:cNvSpPr>
              <a:spLocks noChangeShapeType="1"/>
            </p:cNvSpPr>
            <p:nvPr/>
          </p:nvSpPr>
          <p:spPr bwMode="auto">
            <a:xfrm flipV="1">
              <a:off x="1121359" y="6073775"/>
              <a:ext cx="0" cy="139232"/>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7174" name="Line 40">
              <a:extLst>
                <a:ext uri="{FF2B5EF4-FFF2-40B4-BE49-F238E27FC236}">
                  <a16:creationId xmlns:a16="http://schemas.microsoft.com/office/drawing/2014/main" id="{8354309F-179B-0ABA-87BD-4883894F1459}"/>
                </a:ext>
              </a:extLst>
            </p:cNvPr>
            <p:cNvSpPr>
              <a:spLocks noChangeShapeType="1"/>
            </p:cNvSpPr>
            <p:nvPr/>
          </p:nvSpPr>
          <p:spPr bwMode="auto">
            <a:xfrm flipV="1">
              <a:off x="1613860" y="6073775"/>
              <a:ext cx="0" cy="139232"/>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7175" name="Line 41">
              <a:extLst>
                <a:ext uri="{FF2B5EF4-FFF2-40B4-BE49-F238E27FC236}">
                  <a16:creationId xmlns:a16="http://schemas.microsoft.com/office/drawing/2014/main" id="{7FC851D8-5CE2-A509-BCF2-E2C9CC0B9844}"/>
                </a:ext>
              </a:extLst>
            </p:cNvPr>
            <p:cNvSpPr>
              <a:spLocks noChangeShapeType="1"/>
            </p:cNvSpPr>
            <p:nvPr/>
          </p:nvSpPr>
          <p:spPr bwMode="auto">
            <a:xfrm flipV="1">
              <a:off x="1931995" y="6073775"/>
              <a:ext cx="0" cy="139232"/>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7176" name="Line 42">
              <a:extLst>
                <a:ext uri="{FF2B5EF4-FFF2-40B4-BE49-F238E27FC236}">
                  <a16:creationId xmlns:a16="http://schemas.microsoft.com/office/drawing/2014/main" id="{A6C72258-34B1-8843-7B03-4B4BF9DE3B8D}"/>
                </a:ext>
              </a:extLst>
            </p:cNvPr>
            <p:cNvSpPr>
              <a:spLocks noChangeShapeType="1"/>
            </p:cNvSpPr>
            <p:nvPr/>
          </p:nvSpPr>
          <p:spPr bwMode="auto">
            <a:xfrm flipV="1">
              <a:off x="2260450" y="6073775"/>
              <a:ext cx="0" cy="139232"/>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7177" name="Line 43">
              <a:extLst>
                <a:ext uri="{FF2B5EF4-FFF2-40B4-BE49-F238E27FC236}">
                  <a16:creationId xmlns:a16="http://schemas.microsoft.com/office/drawing/2014/main" id="{0FF06157-8FC9-A0C8-E8A4-7200A6F0E61A}"/>
                </a:ext>
              </a:extLst>
            </p:cNvPr>
            <p:cNvSpPr>
              <a:spLocks noChangeShapeType="1"/>
            </p:cNvSpPr>
            <p:nvPr/>
          </p:nvSpPr>
          <p:spPr bwMode="auto">
            <a:xfrm flipV="1">
              <a:off x="2575015" y="6073775"/>
              <a:ext cx="0" cy="139232"/>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7178" name="Line 44">
              <a:extLst>
                <a:ext uri="{FF2B5EF4-FFF2-40B4-BE49-F238E27FC236}">
                  <a16:creationId xmlns:a16="http://schemas.microsoft.com/office/drawing/2014/main" id="{7BADE420-ABC7-6CC7-7F80-62CE241D20AA}"/>
                </a:ext>
              </a:extLst>
            </p:cNvPr>
            <p:cNvSpPr>
              <a:spLocks noChangeShapeType="1"/>
            </p:cNvSpPr>
            <p:nvPr/>
          </p:nvSpPr>
          <p:spPr bwMode="auto">
            <a:xfrm flipV="1">
              <a:off x="2889130" y="6073775"/>
              <a:ext cx="0" cy="139232"/>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7179" name="Line 45">
              <a:extLst>
                <a:ext uri="{FF2B5EF4-FFF2-40B4-BE49-F238E27FC236}">
                  <a16:creationId xmlns:a16="http://schemas.microsoft.com/office/drawing/2014/main" id="{E2CCBC11-FEBA-1F37-13B1-6651D086A403}"/>
                </a:ext>
              </a:extLst>
            </p:cNvPr>
            <p:cNvSpPr>
              <a:spLocks noChangeShapeType="1"/>
            </p:cNvSpPr>
            <p:nvPr/>
          </p:nvSpPr>
          <p:spPr bwMode="auto">
            <a:xfrm flipV="1">
              <a:off x="3219342" y="6073775"/>
              <a:ext cx="0" cy="139232"/>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7180" name="Line 46">
              <a:extLst>
                <a:ext uri="{FF2B5EF4-FFF2-40B4-BE49-F238E27FC236}">
                  <a16:creationId xmlns:a16="http://schemas.microsoft.com/office/drawing/2014/main" id="{ACDAD389-109E-4C6C-2978-EDFAC5407A2C}"/>
                </a:ext>
              </a:extLst>
            </p:cNvPr>
            <p:cNvSpPr>
              <a:spLocks noChangeShapeType="1"/>
            </p:cNvSpPr>
            <p:nvPr/>
          </p:nvSpPr>
          <p:spPr bwMode="auto">
            <a:xfrm flipV="1">
              <a:off x="3532778" y="6073775"/>
              <a:ext cx="0" cy="139232"/>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7181" name="Line 47">
              <a:extLst>
                <a:ext uri="{FF2B5EF4-FFF2-40B4-BE49-F238E27FC236}">
                  <a16:creationId xmlns:a16="http://schemas.microsoft.com/office/drawing/2014/main" id="{EC8D25A9-F34E-FE09-55CA-CD6E00F1C701}"/>
                </a:ext>
              </a:extLst>
            </p:cNvPr>
            <p:cNvSpPr>
              <a:spLocks noChangeShapeType="1"/>
            </p:cNvSpPr>
            <p:nvPr/>
          </p:nvSpPr>
          <p:spPr bwMode="auto">
            <a:xfrm flipV="1">
              <a:off x="3863981" y="6073775"/>
              <a:ext cx="0" cy="139232"/>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7182" name="Line 48">
              <a:extLst>
                <a:ext uri="{FF2B5EF4-FFF2-40B4-BE49-F238E27FC236}">
                  <a16:creationId xmlns:a16="http://schemas.microsoft.com/office/drawing/2014/main" id="{1B84C7F7-4256-0B81-4E3A-3A8E461E4D9E}"/>
                </a:ext>
              </a:extLst>
            </p:cNvPr>
            <p:cNvSpPr>
              <a:spLocks noChangeShapeType="1"/>
            </p:cNvSpPr>
            <p:nvPr/>
          </p:nvSpPr>
          <p:spPr bwMode="auto">
            <a:xfrm flipV="1">
              <a:off x="4176202" y="6073775"/>
              <a:ext cx="0" cy="139232"/>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7183" name="Line 49">
              <a:extLst>
                <a:ext uri="{FF2B5EF4-FFF2-40B4-BE49-F238E27FC236}">
                  <a16:creationId xmlns:a16="http://schemas.microsoft.com/office/drawing/2014/main" id="{B2AC17A7-67AD-B2D3-F711-6C3C29F02718}"/>
                </a:ext>
              </a:extLst>
            </p:cNvPr>
            <p:cNvSpPr>
              <a:spLocks noChangeShapeType="1"/>
            </p:cNvSpPr>
            <p:nvPr/>
          </p:nvSpPr>
          <p:spPr bwMode="auto">
            <a:xfrm flipV="1">
              <a:off x="4493253" y="6073775"/>
              <a:ext cx="0" cy="139232"/>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7184" name="Line 50">
              <a:extLst>
                <a:ext uri="{FF2B5EF4-FFF2-40B4-BE49-F238E27FC236}">
                  <a16:creationId xmlns:a16="http://schemas.microsoft.com/office/drawing/2014/main" id="{C36B8E35-42DB-476A-A7DA-27DE142A7873}"/>
                </a:ext>
              </a:extLst>
            </p:cNvPr>
            <p:cNvSpPr>
              <a:spLocks noChangeShapeType="1"/>
            </p:cNvSpPr>
            <p:nvPr/>
          </p:nvSpPr>
          <p:spPr bwMode="auto">
            <a:xfrm flipV="1">
              <a:off x="4822797" y="6073775"/>
              <a:ext cx="0" cy="139232"/>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7185" name="Line 51">
              <a:extLst>
                <a:ext uri="{FF2B5EF4-FFF2-40B4-BE49-F238E27FC236}">
                  <a16:creationId xmlns:a16="http://schemas.microsoft.com/office/drawing/2014/main" id="{4953AE84-9B97-EA2F-2F98-775234993ADE}"/>
                </a:ext>
              </a:extLst>
            </p:cNvPr>
            <p:cNvSpPr>
              <a:spLocks noChangeShapeType="1"/>
            </p:cNvSpPr>
            <p:nvPr/>
          </p:nvSpPr>
          <p:spPr bwMode="auto">
            <a:xfrm flipV="1">
              <a:off x="5136673" y="6073775"/>
              <a:ext cx="0" cy="139232"/>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7186" name="Line 52">
              <a:extLst>
                <a:ext uri="{FF2B5EF4-FFF2-40B4-BE49-F238E27FC236}">
                  <a16:creationId xmlns:a16="http://schemas.microsoft.com/office/drawing/2014/main" id="{1E3E2959-5596-A39C-5D34-9540CE884734}"/>
                </a:ext>
              </a:extLst>
            </p:cNvPr>
            <p:cNvSpPr>
              <a:spLocks noChangeShapeType="1"/>
            </p:cNvSpPr>
            <p:nvPr/>
          </p:nvSpPr>
          <p:spPr bwMode="auto">
            <a:xfrm flipV="1">
              <a:off x="5464401" y="6073775"/>
              <a:ext cx="0" cy="139232"/>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7187" name="Line 53">
              <a:extLst>
                <a:ext uri="{FF2B5EF4-FFF2-40B4-BE49-F238E27FC236}">
                  <a16:creationId xmlns:a16="http://schemas.microsoft.com/office/drawing/2014/main" id="{3EE1E1B8-8C27-3DD6-97D6-5243D45D01B9}"/>
                </a:ext>
              </a:extLst>
            </p:cNvPr>
            <p:cNvSpPr>
              <a:spLocks noChangeShapeType="1"/>
            </p:cNvSpPr>
            <p:nvPr/>
          </p:nvSpPr>
          <p:spPr bwMode="auto">
            <a:xfrm flipV="1">
              <a:off x="5783277" y="6073775"/>
              <a:ext cx="0" cy="139232"/>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7188" name="Line 54">
              <a:extLst>
                <a:ext uri="{FF2B5EF4-FFF2-40B4-BE49-F238E27FC236}">
                  <a16:creationId xmlns:a16="http://schemas.microsoft.com/office/drawing/2014/main" id="{46FED4B5-B268-2ED1-4E2D-E0E8FD9CEEC6}"/>
                </a:ext>
              </a:extLst>
            </p:cNvPr>
            <p:cNvSpPr>
              <a:spLocks noChangeShapeType="1"/>
            </p:cNvSpPr>
            <p:nvPr/>
          </p:nvSpPr>
          <p:spPr bwMode="auto">
            <a:xfrm flipV="1">
              <a:off x="6095570" y="6073775"/>
              <a:ext cx="0" cy="139232"/>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7189" name="Line 55">
              <a:extLst>
                <a:ext uri="{FF2B5EF4-FFF2-40B4-BE49-F238E27FC236}">
                  <a16:creationId xmlns:a16="http://schemas.microsoft.com/office/drawing/2014/main" id="{FBD1BF0D-CEBA-D60A-2D31-3A6CD22DA4CC}"/>
                </a:ext>
              </a:extLst>
            </p:cNvPr>
            <p:cNvSpPr>
              <a:spLocks noChangeShapeType="1"/>
            </p:cNvSpPr>
            <p:nvPr/>
          </p:nvSpPr>
          <p:spPr bwMode="auto">
            <a:xfrm flipV="1">
              <a:off x="6425980" y="6073775"/>
              <a:ext cx="0" cy="139232"/>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7190" name="Line 56">
              <a:extLst>
                <a:ext uri="{FF2B5EF4-FFF2-40B4-BE49-F238E27FC236}">
                  <a16:creationId xmlns:a16="http://schemas.microsoft.com/office/drawing/2014/main" id="{63CAA8F6-D351-FA28-503E-2127487F2C7D}"/>
                </a:ext>
              </a:extLst>
            </p:cNvPr>
            <p:cNvSpPr>
              <a:spLocks noChangeShapeType="1"/>
            </p:cNvSpPr>
            <p:nvPr/>
          </p:nvSpPr>
          <p:spPr bwMode="auto">
            <a:xfrm flipV="1">
              <a:off x="6738537" y="6073775"/>
              <a:ext cx="0" cy="139232"/>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7191" name="Line 57">
              <a:extLst>
                <a:ext uri="{FF2B5EF4-FFF2-40B4-BE49-F238E27FC236}">
                  <a16:creationId xmlns:a16="http://schemas.microsoft.com/office/drawing/2014/main" id="{069C3F7B-2289-6E3A-2178-EF21CEF0F963}"/>
                </a:ext>
              </a:extLst>
            </p:cNvPr>
            <p:cNvSpPr>
              <a:spLocks noChangeShapeType="1"/>
            </p:cNvSpPr>
            <p:nvPr/>
          </p:nvSpPr>
          <p:spPr bwMode="auto">
            <a:xfrm flipV="1">
              <a:off x="7068756" y="6073775"/>
              <a:ext cx="0" cy="139232"/>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7192" name="Line 58">
              <a:extLst>
                <a:ext uri="{FF2B5EF4-FFF2-40B4-BE49-F238E27FC236}">
                  <a16:creationId xmlns:a16="http://schemas.microsoft.com/office/drawing/2014/main" id="{FA04587C-8F5F-9BBC-D5DD-C24341B8C197}"/>
                </a:ext>
              </a:extLst>
            </p:cNvPr>
            <p:cNvSpPr>
              <a:spLocks noChangeShapeType="1"/>
            </p:cNvSpPr>
            <p:nvPr/>
          </p:nvSpPr>
          <p:spPr bwMode="auto">
            <a:xfrm flipV="1">
              <a:off x="7382414" y="6073775"/>
              <a:ext cx="0" cy="139232"/>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7193" name="Line 59">
              <a:extLst>
                <a:ext uri="{FF2B5EF4-FFF2-40B4-BE49-F238E27FC236}">
                  <a16:creationId xmlns:a16="http://schemas.microsoft.com/office/drawing/2014/main" id="{45BF6408-E0B8-1ABB-DDB2-966A81B34192}"/>
                </a:ext>
              </a:extLst>
            </p:cNvPr>
            <p:cNvSpPr>
              <a:spLocks noChangeShapeType="1"/>
            </p:cNvSpPr>
            <p:nvPr/>
          </p:nvSpPr>
          <p:spPr bwMode="auto">
            <a:xfrm flipV="1">
              <a:off x="8028557" y="6073775"/>
              <a:ext cx="0" cy="139232"/>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7194" name="Line 60">
              <a:extLst>
                <a:ext uri="{FF2B5EF4-FFF2-40B4-BE49-F238E27FC236}">
                  <a16:creationId xmlns:a16="http://schemas.microsoft.com/office/drawing/2014/main" id="{BA01C56E-BE45-BF8F-7E95-A613FDC56F66}"/>
                </a:ext>
              </a:extLst>
            </p:cNvPr>
            <p:cNvSpPr>
              <a:spLocks noChangeShapeType="1"/>
            </p:cNvSpPr>
            <p:nvPr/>
          </p:nvSpPr>
          <p:spPr bwMode="auto">
            <a:xfrm flipV="1">
              <a:off x="8346072" y="6073775"/>
              <a:ext cx="0" cy="139232"/>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7195" name="Line 61">
              <a:extLst>
                <a:ext uri="{FF2B5EF4-FFF2-40B4-BE49-F238E27FC236}">
                  <a16:creationId xmlns:a16="http://schemas.microsoft.com/office/drawing/2014/main" id="{66679D60-FA22-4E80-8DDE-D47A36B7F845}"/>
                </a:ext>
              </a:extLst>
            </p:cNvPr>
            <p:cNvSpPr>
              <a:spLocks noChangeShapeType="1"/>
            </p:cNvSpPr>
            <p:nvPr/>
          </p:nvSpPr>
          <p:spPr bwMode="auto">
            <a:xfrm flipV="1">
              <a:off x="8672202" y="6073775"/>
              <a:ext cx="0" cy="139232"/>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7196" name="Line 62">
              <a:extLst>
                <a:ext uri="{FF2B5EF4-FFF2-40B4-BE49-F238E27FC236}">
                  <a16:creationId xmlns:a16="http://schemas.microsoft.com/office/drawing/2014/main" id="{9B11A5FF-827A-8EA0-E49D-0E422E09A556}"/>
                </a:ext>
              </a:extLst>
            </p:cNvPr>
            <p:cNvSpPr>
              <a:spLocks noChangeShapeType="1"/>
            </p:cNvSpPr>
            <p:nvPr/>
          </p:nvSpPr>
          <p:spPr bwMode="auto">
            <a:xfrm flipV="1">
              <a:off x="9302695" y="6073775"/>
              <a:ext cx="0" cy="139232"/>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7197" name="Line 59">
              <a:extLst>
                <a:ext uri="{FF2B5EF4-FFF2-40B4-BE49-F238E27FC236}">
                  <a16:creationId xmlns:a16="http://schemas.microsoft.com/office/drawing/2014/main" id="{30F634BF-BF15-64EC-633A-9DCD973FEF0F}"/>
                </a:ext>
              </a:extLst>
            </p:cNvPr>
            <p:cNvSpPr>
              <a:spLocks noChangeShapeType="1"/>
            </p:cNvSpPr>
            <p:nvPr/>
          </p:nvSpPr>
          <p:spPr bwMode="auto">
            <a:xfrm flipV="1">
              <a:off x="7703336" y="6073775"/>
              <a:ext cx="0" cy="139232"/>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73" name="Line 62">
              <a:extLst>
                <a:ext uri="{FF2B5EF4-FFF2-40B4-BE49-F238E27FC236}">
                  <a16:creationId xmlns:a16="http://schemas.microsoft.com/office/drawing/2014/main" id="{4DA052D0-8F02-CFE2-783E-1C94B4D2D0C7}"/>
                </a:ext>
              </a:extLst>
            </p:cNvPr>
            <p:cNvSpPr>
              <a:spLocks noChangeShapeType="1"/>
            </p:cNvSpPr>
            <p:nvPr/>
          </p:nvSpPr>
          <p:spPr bwMode="auto">
            <a:xfrm flipV="1">
              <a:off x="8990408" y="6073775"/>
              <a:ext cx="0" cy="139232"/>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75" name="Rectangle 44">
              <a:extLst>
                <a:ext uri="{FF2B5EF4-FFF2-40B4-BE49-F238E27FC236}">
                  <a16:creationId xmlns:a16="http://schemas.microsoft.com/office/drawing/2014/main" id="{D154A270-C557-C8FC-87AC-F871ECDBC6F9}"/>
                </a:ext>
              </a:extLst>
            </p:cNvPr>
            <p:cNvSpPr>
              <a:spLocks noChangeArrowheads="1"/>
            </p:cNvSpPr>
            <p:nvPr/>
          </p:nvSpPr>
          <p:spPr bwMode="auto">
            <a:xfrm>
              <a:off x="1169983" y="6204750"/>
              <a:ext cx="40075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lang="en-GB" altLang="en-US" dirty="0">
                  <a:latin typeface="+mn-lt"/>
                </a:rPr>
                <a:t>97</a:t>
              </a:r>
              <a:endParaRPr kumimoji="0" lang="en-GB" altLang="en-US" i="0" u="none" strike="noStrike" cap="none" normalizeH="0" baseline="0" dirty="0">
                <a:ln>
                  <a:noFill/>
                </a:ln>
                <a:effectLst/>
                <a:latin typeface="+mn-lt"/>
              </a:endParaRPr>
            </a:p>
          </p:txBody>
        </p:sp>
        <p:sp>
          <p:nvSpPr>
            <p:cNvPr id="84" name="Rectangle 46">
              <a:extLst>
                <a:ext uri="{FF2B5EF4-FFF2-40B4-BE49-F238E27FC236}">
                  <a16:creationId xmlns:a16="http://schemas.microsoft.com/office/drawing/2014/main" id="{C499D6A4-7808-7C41-24FE-C35A22C81A83}"/>
                </a:ext>
              </a:extLst>
            </p:cNvPr>
            <p:cNvSpPr>
              <a:spLocks noChangeArrowheads="1"/>
            </p:cNvSpPr>
            <p:nvPr/>
          </p:nvSpPr>
          <p:spPr bwMode="auto">
            <a:xfrm>
              <a:off x="1893657" y="6204750"/>
              <a:ext cx="40075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i="0" u="none" strike="noStrike" cap="none" normalizeH="0" baseline="0" dirty="0">
                  <a:ln>
                    <a:noFill/>
                  </a:ln>
                  <a:effectLst/>
                  <a:latin typeface="+mn-lt"/>
                </a:rPr>
                <a:t>99</a:t>
              </a:r>
            </a:p>
          </p:txBody>
        </p:sp>
        <p:sp>
          <p:nvSpPr>
            <p:cNvPr id="85" name="Rectangle 48">
              <a:extLst>
                <a:ext uri="{FF2B5EF4-FFF2-40B4-BE49-F238E27FC236}">
                  <a16:creationId xmlns:a16="http://schemas.microsoft.com/office/drawing/2014/main" id="{81563BCA-DA48-750E-13AF-E7A8F6939C1E}"/>
                </a:ext>
              </a:extLst>
            </p:cNvPr>
            <p:cNvSpPr>
              <a:spLocks noChangeArrowheads="1"/>
            </p:cNvSpPr>
            <p:nvPr/>
          </p:nvSpPr>
          <p:spPr bwMode="auto">
            <a:xfrm>
              <a:off x="2530666" y="6204750"/>
              <a:ext cx="40075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i="0" u="none" strike="noStrike" cap="none" normalizeH="0" baseline="0" dirty="0">
                  <a:ln>
                    <a:noFill/>
                  </a:ln>
                  <a:effectLst/>
                  <a:latin typeface="+mn-lt"/>
                </a:rPr>
                <a:t>01</a:t>
              </a:r>
            </a:p>
          </p:txBody>
        </p:sp>
        <p:sp>
          <p:nvSpPr>
            <p:cNvPr id="86" name="Rectangle 50">
              <a:extLst>
                <a:ext uri="{FF2B5EF4-FFF2-40B4-BE49-F238E27FC236}">
                  <a16:creationId xmlns:a16="http://schemas.microsoft.com/office/drawing/2014/main" id="{D3C537EC-4480-DF06-73C4-9AE269025164}"/>
                </a:ext>
              </a:extLst>
            </p:cNvPr>
            <p:cNvSpPr>
              <a:spLocks noChangeArrowheads="1"/>
            </p:cNvSpPr>
            <p:nvPr/>
          </p:nvSpPr>
          <p:spPr bwMode="auto">
            <a:xfrm>
              <a:off x="3175967" y="6204750"/>
              <a:ext cx="40075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i="0" u="none" strike="noStrike" cap="none" normalizeH="0" baseline="0" dirty="0">
                  <a:ln>
                    <a:noFill/>
                  </a:ln>
                  <a:effectLst/>
                  <a:latin typeface="+mn-lt"/>
                </a:rPr>
                <a:t>03</a:t>
              </a:r>
            </a:p>
          </p:txBody>
        </p:sp>
        <p:sp>
          <p:nvSpPr>
            <p:cNvPr id="87" name="Rectangle 52">
              <a:extLst>
                <a:ext uri="{FF2B5EF4-FFF2-40B4-BE49-F238E27FC236}">
                  <a16:creationId xmlns:a16="http://schemas.microsoft.com/office/drawing/2014/main" id="{807BC626-01AD-BF31-36C5-AB20936C5D29}"/>
                </a:ext>
              </a:extLst>
            </p:cNvPr>
            <p:cNvSpPr>
              <a:spLocks noChangeArrowheads="1"/>
            </p:cNvSpPr>
            <p:nvPr/>
          </p:nvSpPr>
          <p:spPr bwMode="auto">
            <a:xfrm>
              <a:off x="3820238" y="6204750"/>
              <a:ext cx="40075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i="0" u="none" strike="noStrike" cap="none" normalizeH="0" baseline="0" dirty="0">
                  <a:ln>
                    <a:noFill/>
                  </a:ln>
                  <a:effectLst/>
                  <a:latin typeface="+mn-lt"/>
                </a:rPr>
                <a:t>05</a:t>
              </a:r>
            </a:p>
          </p:txBody>
        </p:sp>
        <p:sp>
          <p:nvSpPr>
            <p:cNvPr id="88" name="Rectangle 54">
              <a:extLst>
                <a:ext uri="{FF2B5EF4-FFF2-40B4-BE49-F238E27FC236}">
                  <a16:creationId xmlns:a16="http://schemas.microsoft.com/office/drawing/2014/main" id="{079093AB-C7C3-577F-4F51-3EC53FA74661}"/>
                </a:ext>
              </a:extLst>
            </p:cNvPr>
            <p:cNvSpPr>
              <a:spLocks noChangeArrowheads="1"/>
            </p:cNvSpPr>
            <p:nvPr/>
          </p:nvSpPr>
          <p:spPr bwMode="auto">
            <a:xfrm>
              <a:off x="4458749" y="6204750"/>
              <a:ext cx="40075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i="0" u="none" strike="noStrike" cap="none" normalizeH="0" baseline="0" dirty="0">
                  <a:ln>
                    <a:noFill/>
                  </a:ln>
                  <a:effectLst/>
                  <a:latin typeface="+mn-lt"/>
                </a:rPr>
                <a:t>07</a:t>
              </a:r>
            </a:p>
          </p:txBody>
        </p:sp>
        <p:sp>
          <p:nvSpPr>
            <p:cNvPr id="89" name="Rectangle 56">
              <a:extLst>
                <a:ext uri="{FF2B5EF4-FFF2-40B4-BE49-F238E27FC236}">
                  <a16:creationId xmlns:a16="http://schemas.microsoft.com/office/drawing/2014/main" id="{178B697E-25A8-9F6B-63F0-68A9671CDB2F}"/>
                </a:ext>
              </a:extLst>
            </p:cNvPr>
            <p:cNvSpPr>
              <a:spLocks noChangeArrowheads="1"/>
            </p:cNvSpPr>
            <p:nvPr/>
          </p:nvSpPr>
          <p:spPr bwMode="auto">
            <a:xfrm>
              <a:off x="5100953" y="6204750"/>
              <a:ext cx="40075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i="0" u="none" strike="noStrike" cap="none" normalizeH="0" baseline="0" dirty="0">
                  <a:ln>
                    <a:noFill/>
                  </a:ln>
                  <a:effectLst/>
                  <a:latin typeface="+mn-lt"/>
                </a:rPr>
                <a:t>09</a:t>
              </a:r>
            </a:p>
          </p:txBody>
        </p:sp>
        <p:sp>
          <p:nvSpPr>
            <p:cNvPr id="90" name="Rectangle 58">
              <a:extLst>
                <a:ext uri="{FF2B5EF4-FFF2-40B4-BE49-F238E27FC236}">
                  <a16:creationId xmlns:a16="http://schemas.microsoft.com/office/drawing/2014/main" id="{34D39F36-D5D4-B48C-4E30-A5E2DE38BC6D}"/>
                </a:ext>
              </a:extLst>
            </p:cNvPr>
            <p:cNvSpPr>
              <a:spLocks noChangeArrowheads="1"/>
            </p:cNvSpPr>
            <p:nvPr/>
          </p:nvSpPr>
          <p:spPr bwMode="auto">
            <a:xfrm>
              <a:off x="5741096" y="6204750"/>
              <a:ext cx="40075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i="0" u="none" strike="noStrike" cap="none" normalizeH="0" baseline="0" dirty="0">
                  <a:ln>
                    <a:noFill/>
                  </a:ln>
                  <a:effectLst/>
                  <a:latin typeface="+mn-lt"/>
                </a:rPr>
                <a:t>11</a:t>
              </a:r>
            </a:p>
          </p:txBody>
        </p:sp>
        <p:sp>
          <p:nvSpPr>
            <p:cNvPr id="91" name="Rectangle 60">
              <a:extLst>
                <a:ext uri="{FF2B5EF4-FFF2-40B4-BE49-F238E27FC236}">
                  <a16:creationId xmlns:a16="http://schemas.microsoft.com/office/drawing/2014/main" id="{8C7E1F79-8C4A-6B40-08C7-25DC645691CF}"/>
                </a:ext>
              </a:extLst>
            </p:cNvPr>
            <p:cNvSpPr>
              <a:spLocks noChangeArrowheads="1"/>
            </p:cNvSpPr>
            <p:nvPr/>
          </p:nvSpPr>
          <p:spPr bwMode="auto">
            <a:xfrm>
              <a:off x="6386292" y="6204750"/>
              <a:ext cx="40075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i="0" u="none" strike="noStrike" cap="none" normalizeH="0" baseline="0" dirty="0">
                  <a:ln>
                    <a:noFill/>
                  </a:ln>
                  <a:effectLst/>
                  <a:latin typeface="+mn-lt"/>
                </a:rPr>
                <a:t>13</a:t>
              </a:r>
            </a:p>
          </p:txBody>
        </p:sp>
        <p:sp>
          <p:nvSpPr>
            <p:cNvPr id="92" name="Rectangle 62">
              <a:extLst>
                <a:ext uri="{FF2B5EF4-FFF2-40B4-BE49-F238E27FC236}">
                  <a16:creationId xmlns:a16="http://schemas.microsoft.com/office/drawing/2014/main" id="{8819BF9B-0B01-20F2-0AA8-62C02A1400A0}"/>
                </a:ext>
              </a:extLst>
            </p:cNvPr>
            <p:cNvSpPr>
              <a:spLocks noChangeArrowheads="1"/>
            </p:cNvSpPr>
            <p:nvPr/>
          </p:nvSpPr>
          <p:spPr bwMode="auto">
            <a:xfrm>
              <a:off x="7029682" y="6204750"/>
              <a:ext cx="40075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i="0" u="none" strike="noStrike" cap="none" normalizeH="0" baseline="0" dirty="0">
                  <a:ln>
                    <a:noFill/>
                  </a:ln>
                  <a:effectLst/>
                  <a:latin typeface="+mn-lt"/>
                </a:rPr>
                <a:t>15</a:t>
              </a:r>
            </a:p>
          </p:txBody>
        </p:sp>
        <p:sp>
          <p:nvSpPr>
            <p:cNvPr id="93" name="Rectangle 64">
              <a:extLst>
                <a:ext uri="{FF2B5EF4-FFF2-40B4-BE49-F238E27FC236}">
                  <a16:creationId xmlns:a16="http://schemas.microsoft.com/office/drawing/2014/main" id="{9FD11585-A631-4D8B-5EAF-210094C86807}"/>
                </a:ext>
              </a:extLst>
            </p:cNvPr>
            <p:cNvSpPr>
              <a:spLocks noChangeArrowheads="1"/>
            </p:cNvSpPr>
            <p:nvPr/>
          </p:nvSpPr>
          <p:spPr bwMode="auto">
            <a:xfrm>
              <a:off x="7669118" y="6204750"/>
              <a:ext cx="40075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i="0" u="none" strike="noStrike" cap="none" normalizeH="0" baseline="0" dirty="0">
                  <a:ln>
                    <a:noFill/>
                  </a:ln>
                  <a:effectLst/>
                  <a:latin typeface="+mn-lt"/>
                </a:rPr>
                <a:t>17</a:t>
              </a:r>
            </a:p>
          </p:txBody>
        </p:sp>
        <p:sp>
          <p:nvSpPr>
            <p:cNvPr id="94" name="Rectangle 64">
              <a:extLst>
                <a:ext uri="{FF2B5EF4-FFF2-40B4-BE49-F238E27FC236}">
                  <a16:creationId xmlns:a16="http://schemas.microsoft.com/office/drawing/2014/main" id="{967CBB3F-6638-3873-AD25-62798073E3B7}"/>
                </a:ext>
              </a:extLst>
            </p:cNvPr>
            <p:cNvSpPr>
              <a:spLocks noChangeArrowheads="1"/>
            </p:cNvSpPr>
            <p:nvPr/>
          </p:nvSpPr>
          <p:spPr bwMode="auto">
            <a:xfrm>
              <a:off x="8311203" y="6204750"/>
              <a:ext cx="40075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i="0" u="none" strike="noStrike" cap="none" normalizeH="0" baseline="0" dirty="0">
                  <a:ln>
                    <a:noFill/>
                  </a:ln>
                  <a:effectLst/>
                  <a:latin typeface="+mn-lt"/>
                </a:rPr>
                <a:t>19</a:t>
              </a:r>
            </a:p>
          </p:txBody>
        </p:sp>
        <p:sp>
          <p:nvSpPr>
            <p:cNvPr id="95" name="Rectangle 64">
              <a:extLst>
                <a:ext uri="{FF2B5EF4-FFF2-40B4-BE49-F238E27FC236}">
                  <a16:creationId xmlns:a16="http://schemas.microsoft.com/office/drawing/2014/main" id="{B5009B9A-5897-A132-EEA0-DD21BEAC65A0}"/>
                </a:ext>
              </a:extLst>
            </p:cNvPr>
            <p:cNvSpPr>
              <a:spLocks noChangeArrowheads="1"/>
            </p:cNvSpPr>
            <p:nvPr/>
          </p:nvSpPr>
          <p:spPr bwMode="auto">
            <a:xfrm>
              <a:off x="8950139" y="6204750"/>
              <a:ext cx="40075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i="0" u="none" strike="noStrike" cap="none" normalizeH="0" baseline="0" dirty="0">
                  <a:ln>
                    <a:noFill/>
                  </a:ln>
                  <a:effectLst/>
                  <a:latin typeface="+mn-lt"/>
                </a:rPr>
                <a:t>21</a:t>
              </a:r>
            </a:p>
          </p:txBody>
        </p:sp>
        <p:sp>
          <p:nvSpPr>
            <p:cNvPr id="96" name="Tekstfelt 95">
              <a:extLst>
                <a:ext uri="{FF2B5EF4-FFF2-40B4-BE49-F238E27FC236}">
                  <a16:creationId xmlns:a16="http://schemas.microsoft.com/office/drawing/2014/main" id="{2FC9D484-D9F6-9F55-BCEB-C1185B0DD17E}"/>
                </a:ext>
              </a:extLst>
            </p:cNvPr>
            <p:cNvSpPr txBox="1"/>
            <p:nvPr/>
          </p:nvSpPr>
          <p:spPr>
            <a:xfrm>
              <a:off x="5179396" y="6422534"/>
              <a:ext cx="909223" cy="430887"/>
            </a:xfrm>
            <a:prstGeom prst="rect">
              <a:avLst/>
            </a:prstGeom>
            <a:noFill/>
          </p:spPr>
          <p:txBody>
            <a:bodyPr wrap="none" rtlCol="0">
              <a:spAutoFit/>
            </a:bodyPr>
            <a:lstStyle/>
            <a:p>
              <a:pPr algn="ctr"/>
              <a:r>
                <a:rPr lang="en-GB" dirty="0">
                  <a:solidFill>
                    <a:srgbClr val="000000"/>
                  </a:solidFill>
                </a:rPr>
                <a:t>Year</a:t>
              </a:r>
            </a:p>
          </p:txBody>
        </p:sp>
        <p:sp>
          <p:nvSpPr>
            <p:cNvPr id="97" name="Line 62">
              <a:extLst>
                <a:ext uri="{FF2B5EF4-FFF2-40B4-BE49-F238E27FC236}">
                  <a16:creationId xmlns:a16="http://schemas.microsoft.com/office/drawing/2014/main" id="{3ACD2058-0564-5DFA-895E-D585C34CA61B}"/>
                </a:ext>
              </a:extLst>
            </p:cNvPr>
            <p:cNvSpPr>
              <a:spLocks noChangeShapeType="1"/>
            </p:cNvSpPr>
            <p:nvPr/>
          </p:nvSpPr>
          <p:spPr bwMode="auto">
            <a:xfrm flipV="1">
              <a:off x="9632955" y="6073775"/>
              <a:ext cx="0" cy="139232"/>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98" name="Line 16">
              <a:extLst>
                <a:ext uri="{FF2B5EF4-FFF2-40B4-BE49-F238E27FC236}">
                  <a16:creationId xmlns:a16="http://schemas.microsoft.com/office/drawing/2014/main" id="{1C8F152E-552B-76D0-252D-89A139719C3E}"/>
                </a:ext>
              </a:extLst>
            </p:cNvPr>
            <p:cNvSpPr>
              <a:spLocks noChangeShapeType="1"/>
            </p:cNvSpPr>
            <p:nvPr/>
          </p:nvSpPr>
          <p:spPr bwMode="auto">
            <a:xfrm rot="16200000" flipH="1">
              <a:off x="7087963" y="3382964"/>
              <a:ext cx="5381629" cy="0"/>
            </a:xfrm>
            <a:prstGeom prst="line">
              <a:avLst/>
            </a:prstGeom>
            <a:noFill/>
            <a:ln w="3175">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99" name="Line 16">
              <a:extLst>
                <a:ext uri="{FF2B5EF4-FFF2-40B4-BE49-F238E27FC236}">
                  <a16:creationId xmlns:a16="http://schemas.microsoft.com/office/drawing/2014/main" id="{6907D403-86BF-C699-281D-5E3CF64EEB34}"/>
                </a:ext>
              </a:extLst>
            </p:cNvPr>
            <p:cNvSpPr>
              <a:spLocks noChangeShapeType="1"/>
            </p:cNvSpPr>
            <p:nvPr/>
          </p:nvSpPr>
          <p:spPr bwMode="auto">
            <a:xfrm rot="16200000" flipH="1">
              <a:off x="-1570599" y="3383022"/>
              <a:ext cx="5381629" cy="0"/>
            </a:xfrm>
            <a:prstGeom prst="line">
              <a:avLst/>
            </a:prstGeom>
            <a:noFill/>
            <a:ln w="3175">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grpSp>
      <p:sp>
        <p:nvSpPr>
          <p:cNvPr id="104" name="Tekstfelt 103">
            <a:extLst>
              <a:ext uri="{FF2B5EF4-FFF2-40B4-BE49-F238E27FC236}">
                <a16:creationId xmlns:a16="http://schemas.microsoft.com/office/drawing/2014/main" id="{BC916A16-0EE7-67E3-975C-CFF5F94D4A9A}"/>
              </a:ext>
            </a:extLst>
          </p:cNvPr>
          <p:cNvSpPr txBox="1"/>
          <p:nvPr/>
        </p:nvSpPr>
        <p:spPr>
          <a:xfrm>
            <a:off x="1341639" y="5371723"/>
            <a:ext cx="2712602" cy="677108"/>
          </a:xfrm>
          <a:prstGeom prst="rect">
            <a:avLst/>
          </a:prstGeom>
          <a:solidFill>
            <a:srgbClr val="FFFFFF"/>
          </a:solidFill>
        </p:spPr>
        <p:txBody>
          <a:bodyPr wrap="none" rtlCol="0">
            <a:spAutoFit/>
          </a:bodyPr>
          <a:lstStyle/>
          <a:p>
            <a:pPr algn="ctr"/>
            <a:r>
              <a:rPr lang="en-GB" sz="1900" dirty="0">
                <a:solidFill>
                  <a:srgbClr val="008000"/>
                </a:solidFill>
              </a:rPr>
              <a:t>Nasdaq Nordic</a:t>
            </a:r>
          </a:p>
          <a:p>
            <a:pPr algn="ctr"/>
            <a:r>
              <a:rPr lang="en-GB" sz="1900" dirty="0">
                <a:solidFill>
                  <a:srgbClr val="008000"/>
                </a:solidFill>
              </a:rPr>
              <a:t>financial contracts</a:t>
            </a:r>
          </a:p>
        </p:txBody>
      </p:sp>
      <p:sp>
        <p:nvSpPr>
          <p:cNvPr id="101" name="Freeform 20">
            <a:extLst>
              <a:ext uri="{FF2B5EF4-FFF2-40B4-BE49-F238E27FC236}">
                <a16:creationId xmlns:a16="http://schemas.microsoft.com/office/drawing/2014/main" id="{23C13E15-F49B-1836-AF24-FCF9BDC79358}"/>
              </a:ext>
            </a:extLst>
          </p:cNvPr>
          <p:cNvSpPr>
            <a:spLocks/>
          </p:cNvSpPr>
          <p:nvPr/>
        </p:nvSpPr>
        <p:spPr bwMode="auto">
          <a:xfrm>
            <a:off x="1270000" y="2574925"/>
            <a:ext cx="8347075" cy="3259138"/>
          </a:xfrm>
          <a:custGeom>
            <a:avLst/>
            <a:gdLst>
              <a:gd name="T0" fmla="*/ 0 w 5258"/>
              <a:gd name="T1" fmla="*/ 2053 h 2053"/>
              <a:gd name="T2" fmla="*/ 208 w 5258"/>
              <a:gd name="T3" fmla="*/ 1865 h 2053"/>
              <a:gd name="T4" fmla="*/ 406 w 5258"/>
              <a:gd name="T5" fmla="*/ 1563 h 2053"/>
              <a:gd name="T6" fmla="*/ 613 w 5258"/>
              <a:gd name="T7" fmla="*/ 1111 h 2053"/>
              <a:gd name="T8" fmla="*/ 812 w 5258"/>
              <a:gd name="T9" fmla="*/ 321 h 2053"/>
              <a:gd name="T10" fmla="*/ 1010 w 5258"/>
              <a:gd name="T11" fmla="*/ 0 h 2053"/>
              <a:gd name="T12" fmla="*/ 1218 w 5258"/>
              <a:gd name="T13" fmla="*/ 951 h 2053"/>
              <a:gd name="T14" fmla="*/ 1416 w 5258"/>
              <a:gd name="T15" fmla="*/ 923 h 2053"/>
              <a:gd name="T16" fmla="*/ 1623 w 5258"/>
              <a:gd name="T17" fmla="*/ 707 h 2053"/>
              <a:gd name="T18" fmla="*/ 1822 w 5258"/>
              <a:gd name="T19" fmla="*/ 631 h 2053"/>
              <a:gd name="T20" fmla="*/ 2020 w 5258"/>
              <a:gd name="T21" fmla="*/ 518 h 2053"/>
              <a:gd name="T22" fmla="*/ 2228 w 5258"/>
              <a:gd name="T23" fmla="*/ 405 h 2053"/>
              <a:gd name="T24" fmla="*/ 2426 w 5258"/>
              <a:gd name="T25" fmla="*/ 688 h 2053"/>
              <a:gd name="T26" fmla="*/ 2633 w 5258"/>
              <a:gd name="T27" fmla="*/ 716 h 2053"/>
              <a:gd name="T28" fmla="*/ 2832 w 5258"/>
              <a:gd name="T29" fmla="*/ 980 h 2053"/>
              <a:gd name="T30" fmla="*/ 3031 w 5258"/>
              <a:gd name="T31" fmla="*/ 1017 h 2053"/>
              <a:gd name="T32" fmla="*/ 3238 w 5258"/>
              <a:gd name="T33" fmla="*/ 1036 h 2053"/>
              <a:gd name="T34" fmla="*/ 3436 w 5258"/>
              <a:gd name="T35" fmla="*/ 1140 h 2053"/>
              <a:gd name="T36" fmla="*/ 3643 w 5258"/>
              <a:gd name="T37" fmla="*/ 1262 h 2053"/>
              <a:gd name="T38" fmla="*/ 3842 w 5258"/>
              <a:gd name="T39" fmla="*/ 1187 h 2053"/>
              <a:gd name="T40" fmla="*/ 4041 w 5258"/>
              <a:gd name="T41" fmla="*/ 1450 h 2053"/>
              <a:gd name="T42" fmla="*/ 4248 w 5258"/>
              <a:gd name="T43" fmla="*/ 1526 h 2053"/>
              <a:gd name="T44" fmla="*/ 4446 w 5258"/>
              <a:gd name="T45" fmla="*/ 1620 h 2053"/>
              <a:gd name="T46" fmla="*/ 4654 w 5258"/>
              <a:gd name="T47" fmla="*/ 1535 h 2053"/>
              <a:gd name="T48" fmla="*/ 4852 w 5258"/>
              <a:gd name="T49" fmla="*/ 1629 h 2053"/>
              <a:gd name="T50" fmla="*/ 5051 w 5258"/>
              <a:gd name="T51" fmla="*/ 1902 h 2053"/>
              <a:gd name="T52" fmla="*/ 5258 w 5258"/>
              <a:gd name="T53" fmla="*/ 1883 h 20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258" h="2053">
                <a:moveTo>
                  <a:pt x="0" y="2053"/>
                </a:moveTo>
                <a:lnTo>
                  <a:pt x="208" y="1865"/>
                </a:lnTo>
                <a:lnTo>
                  <a:pt x="406" y="1563"/>
                </a:lnTo>
                <a:lnTo>
                  <a:pt x="613" y="1111"/>
                </a:lnTo>
                <a:lnTo>
                  <a:pt x="812" y="321"/>
                </a:lnTo>
                <a:lnTo>
                  <a:pt x="1010" y="0"/>
                </a:lnTo>
                <a:lnTo>
                  <a:pt x="1218" y="951"/>
                </a:lnTo>
                <a:lnTo>
                  <a:pt x="1416" y="923"/>
                </a:lnTo>
                <a:lnTo>
                  <a:pt x="1623" y="707"/>
                </a:lnTo>
                <a:lnTo>
                  <a:pt x="1822" y="631"/>
                </a:lnTo>
                <a:lnTo>
                  <a:pt x="2020" y="518"/>
                </a:lnTo>
                <a:lnTo>
                  <a:pt x="2228" y="405"/>
                </a:lnTo>
                <a:lnTo>
                  <a:pt x="2426" y="688"/>
                </a:lnTo>
                <a:lnTo>
                  <a:pt x="2633" y="716"/>
                </a:lnTo>
                <a:lnTo>
                  <a:pt x="2832" y="980"/>
                </a:lnTo>
                <a:lnTo>
                  <a:pt x="3031" y="1017"/>
                </a:lnTo>
                <a:lnTo>
                  <a:pt x="3238" y="1036"/>
                </a:lnTo>
                <a:lnTo>
                  <a:pt x="3436" y="1140"/>
                </a:lnTo>
                <a:lnTo>
                  <a:pt x="3643" y="1262"/>
                </a:lnTo>
                <a:lnTo>
                  <a:pt x="3842" y="1187"/>
                </a:lnTo>
                <a:lnTo>
                  <a:pt x="4041" y="1450"/>
                </a:lnTo>
                <a:lnTo>
                  <a:pt x="4248" y="1526"/>
                </a:lnTo>
                <a:lnTo>
                  <a:pt x="4446" y="1620"/>
                </a:lnTo>
                <a:lnTo>
                  <a:pt x="4654" y="1535"/>
                </a:lnTo>
                <a:lnTo>
                  <a:pt x="4852" y="1629"/>
                </a:lnTo>
                <a:lnTo>
                  <a:pt x="5051" y="1902"/>
                </a:lnTo>
                <a:lnTo>
                  <a:pt x="5258" y="1883"/>
                </a:lnTo>
              </a:path>
            </a:pathLst>
          </a:custGeom>
          <a:noFill/>
          <a:ln w="68263">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5" name="Tekstfelt 104">
            <a:extLst>
              <a:ext uri="{FF2B5EF4-FFF2-40B4-BE49-F238E27FC236}">
                <a16:creationId xmlns:a16="http://schemas.microsoft.com/office/drawing/2014/main" id="{24683D1C-AC95-BACC-02CE-F49ACDB80922}"/>
              </a:ext>
            </a:extLst>
          </p:cNvPr>
          <p:cNvSpPr txBox="1"/>
          <p:nvPr/>
        </p:nvSpPr>
        <p:spPr>
          <a:xfrm>
            <a:off x="5275983" y="2313302"/>
            <a:ext cx="2712602" cy="677108"/>
          </a:xfrm>
          <a:prstGeom prst="rect">
            <a:avLst/>
          </a:prstGeom>
          <a:solidFill>
            <a:srgbClr val="FFFFFF"/>
          </a:solidFill>
        </p:spPr>
        <p:txBody>
          <a:bodyPr wrap="none" rtlCol="0">
            <a:spAutoFit/>
          </a:bodyPr>
          <a:lstStyle/>
          <a:p>
            <a:pPr algn="ctr"/>
            <a:r>
              <a:rPr lang="en-GB" sz="1900" dirty="0"/>
              <a:t>EEX German</a:t>
            </a:r>
          </a:p>
          <a:p>
            <a:pPr algn="ctr"/>
            <a:r>
              <a:rPr lang="en-GB" sz="1900" dirty="0"/>
              <a:t>financial contracts</a:t>
            </a:r>
          </a:p>
        </p:txBody>
      </p:sp>
      <p:sp>
        <p:nvSpPr>
          <p:cNvPr id="106" name="Tekstfelt 105">
            <a:extLst>
              <a:ext uri="{FF2B5EF4-FFF2-40B4-BE49-F238E27FC236}">
                <a16:creationId xmlns:a16="http://schemas.microsoft.com/office/drawing/2014/main" id="{A0E13EC6-6C3C-40CB-68DA-C8C7B25BD05D}"/>
              </a:ext>
            </a:extLst>
          </p:cNvPr>
          <p:cNvSpPr txBox="1"/>
          <p:nvPr/>
        </p:nvSpPr>
        <p:spPr>
          <a:xfrm>
            <a:off x="4134863" y="809772"/>
            <a:ext cx="2297424" cy="969496"/>
          </a:xfrm>
          <a:prstGeom prst="rect">
            <a:avLst/>
          </a:prstGeom>
          <a:solidFill>
            <a:srgbClr val="FFFFFF"/>
          </a:solidFill>
        </p:spPr>
        <p:txBody>
          <a:bodyPr wrap="none" rtlCol="0">
            <a:spAutoFit/>
          </a:bodyPr>
          <a:lstStyle/>
          <a:p>
            <a:pPr algn="ctr"/>
            <a:r>
              <a:rPr lang="en-GB" sz="1900" dirty="0">
                <a:solidFill>
                  <a:srgbClr val="CC00CC"/>
                </a:solidFill>
              </a:rPr>
              <a:t>LEBA brokering</a:t>
            </a:r>
          </a:p>
          <a:p>
            <a:pPr algn="ctr"/>
            <a:r>
              <a:rPr lang="en-GB" sz="1900" dirty="0">
                <a:solidFill>
                  <a:srgbClr val="CC00CC"/>
                </a:solidFill>
              </a:rPr>
              <a:t>of German</a:t>
            </a:r>
          </a:p>
          <a:p>
            <a:pPr algn="ctr"/>
            <a:r>
              <a:rPr lang="en-GB" sz="1900" dirty="0">
                <a:solidFill>
                  <a:srgbClr val="CC00CC"/>
                </a:solidFill>
              </a:rPr>
              <a:t>electricity</a:t>
            </a:r>
          </a:p>
        </p:txBody>
      </p:sp>
      <p:sp>
        <p:nvSpPr>
          <p:cNvPr id="103" name="Freeform 22">
            <a:extLst>
              <a:ext uri="{FF2B5EF4-FFF2-40B4-BE49-F238E27FC236}">
                <a16:creationId xmlns:a16="http://schemas.microsoft.com/office/drawing/2014/main" id="{4AAFA4C4-BB77-415D-8822-8C147363B3F2}"/>
              </a:ext>
            </a:extLst>
          </p:cNvPr>
          <p:cNvSpPr>
            <a:spLocks/>
          </p:cNvSpPr>
          <p:nvPr/>
        </p:nvSpPr>
        <p:spPr bwMode="auto">
          <a:xfrm>
            <a:off x="6081713" y="661988"/>
            <a:ext cx="3535362" cy="4529138"/>
          </a:xfrm>
          <a:custGeom>
            <a:avLst/>
            <a:gdLst>
              <a:gd name="T0" fmla="*/ 0 w 2227"/>
              <a:gd name="T1" fmla="*/ 0 h 2853"/>
              <a:gd name="T2" fmla="*/ 207 w 2227"/>
              <a:gd name="T3" fmla="*/ 38 h 2853"/>
              <a:gd name="T4" fmla="*/ 405 w 2227"/>
              <a:gd name="T5" fmla="*/ 706 h 2853"/>
              <a:gd name="T6" fmla="*/ 612 w 2227"/>
              <a:gd name="T7" fmla="*/ 772 h 2853"/>
              <a:gd name="T8" fmla="*/ 811 w 2227"/>
              <a:gd name="T9" fmla="*/ 339 h 2853"/>
              <a:gd name="T10" fmla="*/ 1010 w 2227"/>
              <a:gd name="T11" fmla="*/ 292 h 2853"/>
              <a:gd name="T12" fmla="*/ 1217 w 2227"/>
              <a:gd name="T13" fmla="*/ 283 h 2853"/>
              <a:gd name="T14" fmla="*/ 1415 w 2227"/>
              <a:gd name="T15" fmla="*/ 914 h 2853"/>
              <a:gd name="T16" fmla="*/ 1623 w 2227"/>
              <a:gd name="T17" fmla="*/ 725 h 2853"/>
              <a:gd name="T18" fmla="*/ 1821 w 2227"/>
              <a:gd name="T19" fmla="*/ 1441 h 2853"/>
              <a:gd name="T20" fmla="*/ 2020 w 2227"/>
              <a:gd name="T21" fmla="*/ 2806 h 2853"/>
              <a:gd name="T22" fmla="*/ 2227 w 2227"/>
              <a:gd name="T23" fmla="*/ 2853 h 2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27" h="2853">
                <a:moveTo>
                  <a:pt x="0" y="0"/>
                </a:moveTo>
                <a:lnTo>
                  <a:pt x="207" y="38"/>
                </a:lnTo>
                <a:lnTo>
                  <a:pt x="405" y="706"/>
                </a:lnTo>
                <a:lnTo>
                  <a:pt x="612" y="772"/>
                </a:lnTo>
                <a:lnTo>
                  <a:pt x="811" y="339"/>
                </a:lnTo>
                <a:lnTo>
                  <a:pt x="1010" y="292"/>
                </a:lnTo>
                <a:lnTo>
                  <a:pt x="1217" y="283"/>
                </a:lnTo>
                <a:lnTo>
                  <a:pt x="1415" y="914"/>
                </a:lnTo>
                <a:lnTo>
                  <a:pt x="1623" y="725"/>
                </a:lnTo>
                <a:lnTo>
                  <a:pt x="1821" y="1441"/>
                </a:lnTo>
                <a:lnTo>
                  <a:pt x="2020" y="2806"/>
                </a:lnTo>
                <a:lnTo>
                  <a:pt x="2227" y="2853"/>
                </a:lnTo>
              </a:path>
            </a:pathLst>
          </a:custGeom>
          <a:noFill/>
          <a:ln w="68263">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7" name="Pladsholder til dato 106">
            <a:extLst>
              <a:ext uri="{FF2B5EF4-FFF2-40B4-BE49-F238E27FC236}">
                <a16:creationId xmlns:a16="http://schemas.microsoft.com/office/drawing/2014/main" id="{4D2489C0-25E4-154D-DB55-A8807BD11F62}"/>
              </a:ext>
            </a:extLst>
          </p:cNvPr>
          <p:cNvSpPr>
            <a:spLocks noGrp="1"/>
          </p:cNvSpPr>
          <p:nvPr>
            <p:ph type="dt" sz="half" idx="10"/>
          </p:nvPr>
        </p:nvSpPr>
        <p:spPr/>
        <p:txBody>
          <a:bodyPr/>
          <a:lstStyle/>
          <a:p>
            <a:pPr>
              <a:defRPr/>
            </a:pPr>
            <a:r>
              <a:rPr lang="en-US" noProof="0"/>
              <a:t>17 Feb. 2024</a:t>
            </a:r>
            <a:endParaRPr lang="en-GB" noProof="0" dirty="0"/>
          </a:p>
        </p:txBody>
      </p:sp>
      <p:sp>
        <p:nvSpPr>
          <p:cNvPr id="108" name="Pladsholder til slidenummer 107">
            <a:extLst>
              <a:ext uri="{FF2B5EF4-FFF2-40B4-BE49-F238E27FC236}">
                <a16:creationId xmlns:a16="http://schemas.microsoft.com/office/drawing/2014/main" id="{03C9A489-6981-7436-34B7-700C563B5063}"/>
              </a:ext>
            </a:extLst>
          </p:cNvPr>
          <p:cNvSpPr>
            <a:spLocks noGrp="1"/>
          </p:cNvSpPr>
          <p:nvPr>
            <p:ph type="sldNum" sz="quarter" idx="12"/>
          </p:nvPr>
        </p:nvSpPr>
        <p:spPr/>
        <p:txBody>
          <a:bodyPr/>
          <a:lstStyle/>
          <a:p>
            <a:pPr>
              <a:defRPr/>
            </a:pPr>
            <a:fld id="{6F22F84E-A190-402D-AE1D-93CA43AF0CC6}" type="slidenum">
              <a:rPr lang="en-GB" noProof="0" smtClean="0"/>
              <a:pPr>
                <a:defRPr/>
              </a:pPr>
              <a:t>12</a:t>
            </a:fld>
            <a:endParaRPr lang="en-GB" noProof="0" dirty="0"/>
          </a:p>
        </p:txBody>
      </p:sp>
      <p:sp>
        <p:nvSpPr>
          <p:cNvPr id="102" name="Freeform 21">
            <a:extLst>
              <a:ext uri="{FF2B5EF4-FFF2-40B4-BE49-F238E27FC236}">
                <a16:creationId xmlns:a16="http://schemas.microsoft.com/office/drawing/2014/main" id="{A74F94A6-B1D6-5BB8-6AC2-9B65C6001915}"/>
              </a:ext>
            </a:extLst>
          </p:cNvPr>
          <p:cNvSpPr>
            <a:spLocks/>
          </p:cNvSpPr>
          <p:nvPr/>
        </p:nvSpPr>
        <p:spPr bwMode="auto">
          <a:xfrm>
            <a:off x="3846513" y="1962150"/>
            <a:ext cx="5770562" cy="3513138"/>
          </a:xfrm>
          <a:custGeom>
            <a:avLst/>
            <a:gdLst>
              <a:gd name="T0" fmla="*/ 0 w 3635"/>
              <a:gd name="T1" fmla="*/ 2213 h 2213"/>
              <a:gd name="T2" fmla="*/ 199 w 3635"/>
              <a:gd name="T3" fmla="*/ 1846 h 2213"/>
              <a:gd name="T4" fmla="*/ 397 w 3635"/>
              <a:gd name="T5" fmla="*/ 1770 h 2213"/>
              <a:gd name="T6" fmla="*/ 605 w 3635"/>
              <a:gd name="T7" fmla="*/ 1761 h 2213"/>
              <a:gd name="T8" fmla="*/ 803 w 3635"/>
              <a:gd name="T9" fmla="*/ 1855 h 2213"/>
              <a:gd name="T10" fmla="*/ 1010 w 3635"/>
              <a:gd name="T11" fmla="*/ 1733 h 2213"/>
              <a:gd name="T12" fmla="*/ 1209 w 3635"/>
              <a:gd name="T13" fmla="*/ 1827 h 2213"/>
              <a:gd name="T14" fmla="*/ 1408 w 3635"/>
              <a:gd name="T15" fmla="*/ 1921 h 2213"/>
              <a:gd name="T16" fmla="*/ 1615 w 3635"/>
              <a:gd name="T17" fmla="*/ 1733 h 2213"/>
              <a:gd name="T18" fmla="*/ 1813 w 3635"/>
              <a:gd name="T19" fmla="*/ 1639 h 2213"/>
              <a:gd name="T20" fmla="*/ 2020 w 3635"/>
              <a:gd name="T21" fmla="*/ 1347 h 2213"/>
              <a:gd name="T22" fmla="*/ 2219 w 3635"/>
              <a:gd name="T23" fmla="*/ 697 h 2213"/>
              <a:gd name="T24" fmla="*/ 2418 w 3635"/>
              <a:gd name="T25" fmla="*/ 1253 h 2213"/>
              <a:gd name="T26" fmla="*/ 2625 w 3635"/>
              <a:gd name="T27" fmla="*/ 1158 h 2213"/>
              <a:gd name="T28" fmla="*/ 2823 w 3635"/>
              <a:gd name="T29" fmla="*/ 744 h 2213"/>
              <a:gd name="T30" fmla="*/ 3031 w 3635"/>
              <a:gd name="T31" fmla="*/ 462 h 2213"/>
              <a:gd name="T32" fmla="*/ 3229 w 3635"/>
              <a:gd name="T33" fmla="*/ 396 h 2213"/>
              <a:gd name="T34" fmla="*/ 3428 w 3635"/>
              <a:gd name="T35" fmla="*/ 989 h 2213"/>
              <a:gd name="T36" fmla="*/ 3635 w 3635"/>
              <a:gd name="T37" fmla="*/ 0 h 2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635" h="2213">
                <a:moveTo>
                  <a:pt x="0" y="2213"/>
                </a:moveTo>
                <a:lnTo>
                  <a:pt x="199" y="1846"/>
                </a:lnTo>
                <a:lnTo>
                  <a:pt x="397" y="1770"/>
                </a:lnTo>
                <a:lnTo>
                  <a:pt x="605" y="1761"/>
                </a:lnTo>
                <a:lnTo>
                  <a:pt x="803" y="1855"/>
                </a:lnTo>
                <a:lnTo>
                  <a:pt x="1010" y="1733"/>
                </a:lnTo>
                <a:lnTo>
                  <a:pt x="1209" y="1827"/>
                </a:lnTo>
                <a:lnTo>
                  <a:pt x="1408" y="1921"/>
                </a:lnTo>
                <a:lnTo>
                  <a:pt x="1615" y="1733"/>
                </a:lnTo>
                <a:lnTo>
                  <a:pt x="1813" y="1639"/>
                </a:lnTo>
                <a:lnTo>
                  <a:pt x="2020" y="1347"/>
                </a:lnTo>
                <a:lnTo>
                  <a:pt x="2219" y="697"/>
                </a:lnTo>
                <a:lnTo>
                  <a:pt x="2418" y="1253"/>
                </a:lnTo>
                <a:lnTo>
                  <a:pt x="2625" y="1158"/>
                </a:lnTo>
                <a:lnTo>
                  <a:pt x="2823" y="744"/>
                </a:lnTo>
                <a:lnTo>
                  <a:pt x="3031" y="462"/>
                </a:lnTo>
                <a:lnTo>
                  <a:pt x="3229" y="396"/>
                </a:lnTo>
                <a:lnTo>
                  <a:pt x="3428" y="989"/>
                </a:lnTo>
                <a:lnTo>
                  <a:pt x="3635" y="0"/>
                </a:lnTo>
              </a:path>
            </a:pathLst>
          </a:custGeom>
          <a:noFill/>
          <a:ln w="68263">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51587455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wipe(left)">
                                      <p:cBhvr>
                                        <p:cTn id="7" dur="1000"/>
                                        <p:tgtEl>
                                          <p:spTgt spid="10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171"/>
                                        </p:tgtEl>
                                        <p:attrNameLst>
                                          <p:attrName>style.visibility</p:attrName>
                                        </p:attrNameLst>
                                      </p:cBhvr>
                                      <p:to>
                                        <p:strVal val="visible"/>
                                      </p:to>
                                    </p:set>
                                    <p:animEffect transition="in" filter="wipe(down)">
                                      <p:cBhvr>
                                        <p:cTn id="12" dur="1000"/>
                                        <p:tgtEl>
                                          <p:spTgt spid="717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4"/>
                                        </p:tgtEl>
                                        <p:attrNameLst>
                                          <p:attrName>style.visibility</p:attrName>
                                        </p:attrNameLst>
                                      </p:cBhvr>
                                      <p:to>
                                        <p:strVal val="visible"/>
                                      </p:to>
                                    </p:set>
                                    <p:animEffect transition="in" filter="wipe(left)">
                                      <p:cBhvr>
                                        <p:cTn id="17" dur="500"/>
                                        <p:tgtEl>
                                          <p:spTgt spid="10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1"/>
                                        </p:tgtEl>
                                        <p:attrNameLst>
                                          <p:attrName>style.visibility</p:attrName>
                                        </p:attrNameLst>
                                      </p:cBhvr>
                                      <p:to>
                                        <p:strVal val="visible"/>
                                      </p:to>
                                    </p:set>
                                    <p:animEffect transition="in" filter="wipe(left)">
                                      <p:cBhvr>
                                        <p:cTn id="22" dur="2000"/>
                                        <p:tgtEl>
                                          <p:spTgt spid="10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05"/>
                                        </p:tgtEl>
                                        <p:attrNameLst>
                                          <p:attrName>style.visibility</p:attrName>
                                        </p:attrNameLst>
                                      </p:cBhvr>
                                      <p:to>
                                        <p:strVal val="visible"/>
                                      </p:to>
                                    </p:set>
                                    <p:animEffect transition="in" filter="wipe(left)">
                                      <p:cBhvr>
                                        <p:cTn id="27" dur="500"/>
                                        <p:tgtEl>
                                          <p:spTgt spid="10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left)">
                                      <p:cBhvr>
                                        <p:cTn id="32" dur="2000"/>
                                        <p:tgtEl>
                                          <p:spTgt spid="10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06"/>
                                        </p:tgtEl>
                                        <p:attrNameLst>
                                          <p:attrName>style.visibility</p:attrName>
                                        </p:attrNameLst>
                                      </p:cBhvr>
                                      <p:to>
                                        <p:strVal val="visible"/>
                                      </p:to>
                                    </p:set>
                                    <p:animEffect transition="in" filter="wipe(left)">
                                      <p:cBhvr>
                                        <p:cTn id="37" dur="500"/>
                                        <p:tgtEl>
                                          <p:spTgt spid="10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03"/>
                                        </p:tgtEl>
                                        <p:attrNameLst>
                                          <p:attrName>style.visibility</p:attrName>
                                        </p:attrNameLst>
                                      </p:cBhvr>
                                      <p:to>
                                        <p:strVal val="visible"/>
                                      </p:to>
                                    </p:set>
                                    <p:animEffect transition="in" filter="wipe(left)">
                                      <p:cBhvr>
                                        <p:cTn id="42" dur="20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1" grpId="0" animBg="1"/>
      <p:bldP spid="105" grpId="0" animBg="1"/>
      <p:bldP spid="106" grpId="0" animBg="1"/>
      <p:bldP spid="103" grpId="0" animBg="1"/>
      <p:bldP spid="10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86B196-0424-47F4-85E4-2CF518C07653}"/>
              </a:ext>
            </a:extLst>
          </p:cNvPr>
          <p:cNvSpPr>
            <a:spLocks noGrp="1"/>
          </p:cNvSpPr>
          <p:nvPr>
            <p:ph type="title"/>
          </p:nvPr>
        </p:nvSpPr>
        <p:spPr>
          <a:xfrm>
            <a:off x="0" y="0"/>
            <a:ext cx="8420100" cy="786581"/>
          </a:xfrm>
        </p:spPr>
        <p:txBody>
          <a:bodyPr/>
          <a:lstStyle/>
          <a:p>
            <a:r>
              <a:rPr lang="en-GB" dirty="0"/>
              <a:t>Risk Premium R</a:t>
            </a:r>
          </a:p>
        </p:txBody>
      </p:sp>
      <p:sp>
        <p:nvSpPr>
          <p:cNvPr id="6" name="Pladsholder til slidenummer 5">
            <a:extLst>
              <a:ext uri="{FF2B5EF4-FFF2-40B4-BE49-F238E27FC236}">
                <a16:creationId xmlns:a16="http://schemas.microsoft.com/office/drawing/2014/main" id="{466A9C07-95B2-4C32-9FC3-8D4FB437D349}"/>
              </a:ext>
            </a:extLst>
          </p:cNvPr>
          <p:cNvSpPr>
            <a:spLocks noGrp="1"/>
          </p:cNvSpPr>
          <p:nvPr>
            <p:ph type="sldNum" sz="quarter" idx="12"/>
          </p:nvPr>
        </p:nvSpPr>
        <p:spPr/>
        <p:txBody>
          <a:bodyPr/>
          <a:lstStyle/>
          <a:p>
            <a:pPr>
              <a:defRPr/>
            </a:pPr>
            <a:fld id="{6F22F84E-A190-402D-AE1D-93CA43AF0CC6}" type="slidenum">
              <a:rPr lang="en-GB" smtClean="0"/>
              <a:pPr>
                <a:defRPr/>
              </a:pPr>
              <a:t>13</a:t>
            </a:fld>
            <a:endParaRPr lang="en-GB" dirty="0"/>
          </a:p>
        </p:txBody>
      </p:sp>
      <p:sp>
        <p:nvSpPr>
          <p:cNvPr id="4" name="Pladsholder til dato 3">
            <a:extLst>
              <a:ext uri="{FF2B5EF4-FFF2-40B4-BE49-F238E27FC236}">
                <a16:creationId xmlns:a16="http://schemas.microsoft.com/office/drawing/2014/main" id="{CC06EC16-AB09-47DB-A398-874087FC02FB}"/>
              </a:ext>
            </a:extLst>
          </p:cNvPr>
          <p:cNvSpPr>
            <a:spLocks noGrp="1"/>
          </p:cNvSpPr>
          <p:nvPr>
            <p:ph type="dt" sz="half" idx="10"/>
          </p:nvPr>
        </p:nvSpPr>
        <p:spPr/>
        <p:txBody>
          <a:bodyPr/>
          <a:lstStyle/>
          <a:p>
            <a:pPr>
              <a:defRPr/>
            </a:pPr>
            <a:r>
              <a:rPr lang="en-US" noProof="0"/>
              <a:t>17 Feb. 2024</a:t>
            </a:r>
            <a:endParaRPr lang="en-GB" noProof="0" dirty="0"/>
          </a:p>
        </p:txBody>
      </p:sp>
      <p:sp>
        <p:nvSpPr>
          <p:cNvPr id="7" name="Rektangel 6">
            <a:extLst>
              <a:ext uri="{FF2B5EF4-FFF2-40B4-BE49-F238E27FC236}">
                <a16:creationId xmlns:a16="http://schemas.microsoft.com/office/drawing/2014/main" id="{80B82F96-F023-4DD9-972E-6995194C80E0}"/>
              </a:ext>
            </a:extLst>
          </p:cNvPr>
          <p:cNvSpPr/>
          <p:nvPr/>
        </p:nvSpPr>
        <p:spPr bwMode="auto">
          <a:xfrm>
            <a:off x="102054" y="6484938"/>
            <a:ext cx="1257300" cy="349930"/>
          </a:xfrm>
          <a:prstGeom prst="rect">
            <a:avLst/>
          </a:prstGeom>
          <a:solidFill>
            <a:srgbClr val="FFFFFF"/>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200" b="1" i="0" u="none" strike="noStrike" cap="none" normalizeH="0" baseline="0" dirty="0">
              <a:ln>
                <a:noFill/>
              </a:ln>
              <a:solidFill>
                <a:srgbClr val="0000FF"/>
              </a:solidFill>
              <a:effectLst/>
              <a:latin typeface="Verdana" pitchFamily="34" charset="0"/>
            </a:endParaRPr>
          </a:p>
        </p:txBody>
      </p:sp>
      <p:sp>
        <p:nvSpPr>
          <p:cNvPr id="3" name="Pladsholder til indhold 2">
            <a:extLst>
              <a:ext uri="{FF2B5EF4-FFF2-40B4-BE49-F238E27FC236}">
                <a16:creationId xmlns:a16="http://schemas.microsoft.com/office/drawing/2014/main" id="{4C309F02-4FF6-4B11-9056-FD2004E7F504}"/>
              </a:ext>
            </a:extLst>
          </p:cNvPr>
          <p:cNvSpPr>
            <a:spLocks noGrp="1"/>
          </p:cNvSpPr>
          <p:nvPr>
            <p:ph idx="1"/>
          </p:nvPr>
        </p:nvSpPr>
        <p:spPr>
          <a:xfrm>
            <a:off x="0" y="656310"/>
            <a:ext cx="9905999" cy="6039458"/>
          </a:xfrm>
        </p:spPr>
        <p:txBody>
          <a:bodyPr/>
          <a:lstStyle/>
          <a:p>
            <a:r>
              <a:rPr lang="en-GB" sz="2000" dirty="0"/>
              <a:t>For the consumers, the Risk Premium R</a:t>
            </a:r>
            <a:r>
              <a:rPr lang="en-GB" sz="2000" baseline="-25000" dirty="0"/>
              <a:t>C</a:t>
            </a:r>
            <a:r>
              <a:rPr lang="en-GB" sz="2000" dirty="0"/>
              <a:t> is the difference between the financial contracts’ hedging prices and the spot prices.</a:t>
            </a:r>
          </a:p>
          <a:p>
            <a:r>
              <a:rPr lang="en-GB" sz="2000" dirty="0"/>
              <a:t>For the producers, the Risk Premium R</a:t>
            </a:r>
            <a:r>
              <a:rPr lang="en-GB" sz="2000" baseline="-25000" dirty="0"/>
              <a:t>P</a:t>
            </a:r>
            <a:r>
              <a:rPr lang="en-GB" sz="2000" dirty="0"/>
              <a:t> has the opposite sign.</a:t>
            </a:r>
          </a:p>
          <a:p>
            <a:r>
              <a:rPr lang="en-GB" sz="2000" dirty="0"/>
              <a:t>For a balanced hedging system, the two Risk Premiums are equal:</a:t>
            </a:r>
          </a:p>
          <a:p>
            <a:pPr lvl="1"/>
            <a:r>
              <a:rPr lang="en-GB" sz="2000" dirty="0"/>
              <a:t>R</a:t>
            </a:r>
            <a:r>
              <a:rPr lang="en-GB" sz="2000" baseline="-25000" dirty="0"/>
              <a:t>C</a:t>
            </a:r>
            <a:r>
              <a:rPr lang="en-GB" sz="2000" dirty="0"/>
              <a:t>  =  R</a:t>
            </a:r>
            <a:r>
              <a:rPr lang="en-GB" sz="2000" baseline="-25000" dirty="0"/>
              <a:t>P</a:t>
            </a:r>
            <a:r>
              <a:rPr lang="en-GB" sz="2000" dirty="0"/>
              <a:t>  =  0.</a:t>
            </a:r>
          </a:p>
          <a:p>
            <a:r>
              <a:rPr lang="en-GB" sz="2000" dirty="0"/>
              <a:t>In this presentation, R</a:t>
            </a:r>
            <a:r>
              <a:rPr lang="en-GB" sz="2000" baseline="-25000" dirty="0"/>
              <a:t>C</a:t>
            </a:r>
            <a:r>
              <a:rPr lang="en-GB" sz="2000" dirty="0"/>
              <a:t> is calculated by using the Hedging Price defined previously:</a:t>
            </a:r>
          </a:p>
          <a:p>
            <a:pPr lvl="1"/>
            <a:r>
              <a:rPr lang="en-GB" sz="2000" dirty="0"/>
              <a:t>R</a:t>
            </a:r>
            <a:r>
              <a:rPr lang="en-GB" sz="2000" baseline="-25000" dirty="0"/>
              <a:t>C</a:t>
            </a:r>
            <a:r>
              <a:rPr lang="en-GB" sz="2000" dirty="0"/>
              <a:t>  =  (Hedging Price) – (spot price).</a:t>
            </a:r>
          </a:p>
          <a:p>
            <a:pPr lvl="2"/>
            <a:r>
              <a:rPr lang="en-GB" sz="1800" i="1" dirty="0"/>
              <a:t>You get R</a:t>
            </a:r>
            <a:r>
              <a:rPr lang="en-GB" sz="1800" i="1" baseline="-25000" dirty="0"/>
              <a:t>P</a:t>
            </a:r>
            <a:r>
              <a:rPr lang="en-GB" sz="1800" i="1" dirty="0"/>
              <a:t> by just reversing the sign:</a:t>
            </a:r>
          </a:p>
          <a:p>
            <a:pPr marL="914400" lvl="2" indent="0">
              <a:buNone/>
              <a:tabLst>
                <a:tab pos="1169988" algn="l"/>
              </a:tabLst>
            </a:pPr>
            <a:r>
              <a:rPr lang="en-GB" sz="1800" i="1" dirty="0"/>
              <a:t>	R</a:t>
            </a:r>
            <a:r>
              <a:rPr lang="en-GB" sz="1800" i="1" baseline="-25000" dirty="0"/>
              <a:t>P</a:t>
            </a:r>
            <a:r>
              <a:rPr lang="en-GB" sz="1800" i="1" dirty="0"/>
              <a:t>  =  (spot price) – (Hedging Price).</a:t>
            </a:r>
          </a:p>
          <a:p>
            <a:r>
              <a:rPr lang="en-GB" sz="2000" dirty="0"/>
              <a:t>For the Nordic financial contracts, the Risk Premium can be calculated as the sum of the Risk Premium R</a:t>
            </a:r>
            <a:r>
              <a:rPr lang="en-GB" sz="2000" baseline="-25000" dirty="0"/>
              <a:t>SYS</a:t>
            </a:r>
            <a:r>
              <a:rPr lang="en-GB" sz="2000" dirty="0"/>
              <a:t> from the System Price contracts and the Risk Premium R</a:t>
            </a:r>
            <a:r>
              <a:rPr lang="en-GB" sz="2000" baseline="-25000" dirty="0"/>
              <a:t>EPAD</a:t>
            </a:r>
            <a:r>
              <a:rPr lang="en-GB" sz="2000" dirty="0"/>
              <a:t> from the EPAD contracts:</a:t>
            </a:r>
          </a:p>
          <a:p>
            <a:pPr lvl="1"/>
            <a:r>
              <a:rPr lang="en-GB" sz="2000" dirty="0"/>
              <a:t>R</a:t>
            </a:r>
            <a:r>
              <a:rPr lang="en-GB" sz="2000" baseline="-25000" dirty="0"/>
              <a:t>C</a:t>
            </a:r>
            <a:r>
              <a:rPr lang="en-GB" sz="2000" dirty="0"/>
              <a:t>  =  R</a:t>
            </a:r>
            <a:r>
              <a:rPr lang="en-GB" sz="2000" baseline="-25000" dirty="0"/>
              <a:t>C,SYS</a:t>
            </a:r>
            <a:r>
              <a:rPr lang="en-GB" sz="2000" dirty="0"/>
              <a:t> + R</a:t>
            </a:r>
            <a:r>
              <a:rPr lang="en-GB" sz="2000" baseline="-25000" dirty="0"/>
              <a:t>C,EPAD</a:t>
            </a:r>
          </a:p>
        </p:txBody>
      </p:sp>
    </p:spTree>
    <p:extLst>
      <p:ext uri="{BB962C8B-B14F-4D97-AF65-F5344CB8AC3E}">
        <p14:creationId xmlns:p14="http://schemas.microsoft.com/office/powerpoint/2010/main" val="211423300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291A84-7F91-466C-9F44-F7F99B99B349}"/>
              </a:ext>
            </a:extLst>
          </p:cNvPr>
          <p:cNvSpPr>
            <a:spLocks noGrp="1"/>
          </p:cNvSpPr>
          <p:nvPr>
            <p:ph type="title"/>
          </p:nvPr>
        </p:nvSpPr>
        <p:spPr>
          <a:xfrm>
            <a:off x="109031" y="19664"/>
            <a:ext cx="8553190" cy="658761"/>
          </a:xfrm>
        </p:spPr>
        <p:txBody>
          <a:bodyPr/>
          <a:lstStyle/>
          <a:p>
            <a:pPr algn="l"/>
            <a:r>
              <a:rPr lang="en-GB" sz="2400" dirty="0"/>
              <a:t>Consumers’ Risk Premiums in EUR/MWh</a:t>
            </a:r>
          </a:p>
        </p:txBody>
      </p:sp>
      <p:sp>
        <p:nvSpPr>
          <p:cNvPr id="5" name="Pladsholder til slidenummer 4">
            <a:extLst>
              <a:ext uri="{FF2B5EF4-FFF2-40B4-BE49-F238E27FC236}">
                <a16:creationId xmlns:a16="http://schemas.microsoft.com/office/drawing/2014/main" id="{432872D8-CCB7-45E9-9EFE-D9B9774EB0B3}"/>
              </a:ext>
            </a:extLst>
          </p:cNvPr>
          <p:cNvSpPr>
            <a:spLocks noGrp="1"/>
          </p:cNvSpPr>
          <p:nvPr>
            <p:ph type="sldNum" sz="quarter" idx="12"/>
          </p:nvPr>
        </p:nvSpPr>
        <p:spPr/>
        <p:txBody>
          <a:bodyPr/>
          <a:lstStyle/>
          <a:p>
            <a:pPr>
              <a:defRPr/>
            </a:pPr>
            <a:fld id="{FFB7089D-E423-4796-9152-6920A30E8A1C}" type="slidenum">
              <a:rPr lang="en-GB" smtClean="0"/>
              <a:pPr>
                <a:defRPr/>
              </a:pPr>
              <a:t>14</a:t>
            </a:fld>
            <a:endParaRPr lang="en-GB" dirty="0"/>
          </a:p>
        </p:txBody>
      </p:sp>
      <p:graphicFrame>
        <p:nvGraphicFramePr>
          <p:cNvPr id="6" name="Tabel 5">
            <a:extLst>
              <a:ext uri="{FF2B5EF4-FFF2-40B4-BE49-F238E27FC236}">
                <a16:creationId xmlns:a16="http://schemas.microsoft.com/office/drawing/2014/main" id="{3C3ACA9C-2C8B-411A-BF17-2F904C42EBC7}"/>
              </a:ext>
            </a:extLst>
          </p:cNvPr>
          <p:cNvGraphicFramePr>
            <a:graphicFrameLocks noGrp="1"/>
          </p:cNvGraphicFramePr>
          <p:nvPr>
            <p:extLst>
              <p:ext uri="{D42A27DB-BD31-4B8C-83A1-F6EECF244321}">
                <p14:modId xmlns:p14="http://schemas.microsoft.com/office/powerpoint/2010/main" val="571009983"/>
              </p:ext>
            </p:extLst>
          </p:nvPr>
        </p:nvGraphicFramePr>
        <p:xfrm>
          <a:off x="452284" y="943902"/>
          <a:ext cx="8976852" cy="1633808"/>
        </p:xfrm>
        <a:graphic>
          <a:graphicData uri="http://schemas.openxmlformats.org/drawingml/2006/table">
            <a:tbl>
              <a:tblPr>
                <a:tableStyleId>{5C22544A-7EE6-4342-B048-85BDC9FD1C3A}</a:tableStyleId>
              </a:tblPr>
              <a:tblGrid>
                <a:gridCol w="2244213">
                  <a:extLst>
                    <a:ext uri="{9D8B030D-6E8A-4147-A177-3AD203B41FA5}">
                      <a16:colId xmlns:a16="http://schemas.microsoft.com/office/drawing/2014/main" val="680458041"/>
                    </a:ext>
                  </a:extLst>
                </a:gridCol>
                <a:gridCol w="2244213">
                  <a:extLst>
                    <a:ext uri="{9D8B030D-6E8A-4147-A177-3AD203B41FA5}">
                      <a16:colId xmlns:a16="http://schemas.microsoft.com/office/drawing/2014/main" val="873563041"/>
                    </a:ext>
                  </a:extLst>
                </a:gridCol>
                <a:gridCol w="2244213">
                  <a:extLst>
                    <a:ext uri="{9D8B030D-6E8A-4147-A177-3AD203B41FA5}">
                      <a16:colId xmlns:a16="http://schemas.microsoft.com/office/drawing/2014/main" val="3473057901"/>
                    </a:ext>
                  </a:extLst>
                </a:gridCol>
                <a:gridCol w="2244213">
                  <a:extLst>
                    <a:ext uri="{9D8B030D-6E8A-4147-A177-3AD203B41FA5}">
                      <a16:colId xmlns:a16="http://schemas.microsoft.com/office/drawing/2014/main" val="2631904151"/>
                    </a:ext>
                  </a:extLst>
                </a:gridCol>
              </a:tblGrid>
              <a:tr h="1633808">
                <a:tc>
                  <a:txBody>
                    <a:bodyPr/>
                    <a:lstStyle/>
                    <a:p>
                      <a:pPr algn="ctr">
                        <a:spcBef>
                          <a:spcPts val="600"/>
                        </a:spcBef>
                        <a:spcAft>
                          <a:spcPts val="600"/>
                        </a:spcAft>
                      </a:pPr>
                      <a:endParaRPr lang="da-DK" sz="20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600"/>
                        </a:spcBef>
                        <a:spcAft>
                          <a:spcPts val="600"/>
                        </a:spcAft>
                      </a:pPr>
                      <a:r>
                        <a:rPr lang="da-DK" sz="2000" b="1" dirty="0">
                          <a:solidFill>
                            <a:srgbClr val="008000"/>
                          </a:solidFill>
                        </a:rPr>
                        <a:t>R</a:t>
                      </a:r>
                      <a:r>
                        <a:rPr lang="da-DK" sz="2000" b="1" baseline="-25000" dirty="0">
                          <a:solidFill>
                            <a:srgbClr val="008000"/>
                          </a:solidFill>
                        </a:rPr>
                        <a:t>C,EPAD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600"/>
                        </a:spcBef>
                        <a:spcAft>
                          <a:spcPts val="600"/>
                        </a:spcAft>
                      </a:pPr>
                      <a:r>
                        <a:rPr lang="da-DK" sz="2000" b="1" dirty="0">
                          <a:solidFill>
                            <a:srgbClr val="0000FF"/>
                          </a:solidFill>
                        </a:rPr>
                        <a:t>R</a:t>
                      </a:r>
                      <a:r>
                        <a:rPr lang="da-DK" sz="2000" b="1" baseline="-25000" dirty="0">
                          <a:solidFill>
                            <a:srgbClr val="0000FF"/>
                          </a:solidFill>
                        </a:rPr>
                        <a:t>C,SYS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600"/>
                        </a:spcBef>
                        <a:spcAft>
                          <a:spcPts val="600"/>
                        </a:spcAft>
                      </a:pPr>
                      <a:r>
                        <a:rPr lang="en-GB" sz="1600" b="0" kern="1200" noProof="0" dirty="0">
                          <a:solidFill>
                            <a:schemeClr val="dk1"/>
                          </a:solidFill>
                          <a:effectLst/>
                          <a:latin typeface="+mn-lt"/>
                          <a:ea typeface="+mn-ea"/>
                          <a:cs typeface="+mn-cs"/>
                        </a:rPr>
                        <a:t>Risk Premium R</a:t>
                      </a:r>
                      <a:r>
                        <a:rPr lang="en-GB" sz="1600" b="0" kern="1200" baseline="-25000" noProof="0" dirty="0">
                          <a:solidFill>
                            <a:schemeClr val="dk1"/>
                          </a:solidFill>
                          <a:effectLst/>
                          <a:latin typeface="+mn-lt"/>
                          <a:ea typeface="+mn-ea"/>
                          <a:cs typeface="+mn-cs"/>
                        </a:rPr>
                        <a:t>C</a:t>
                      </a:r>
                      <a:r>
                        <a:rPr lang="en-GB" sz="1600" b="0" kern="1200" noProof="0" dirty="0">
                          <a:solidFill>
                            <a:schemeClr val="dk1"/>
                          </a:solidFill>
                          <a:effectLst/>
                          <a:latin typeface="+mn-lt"/>
                          <a:ea typeface="+mn-ea"/>
                          <a:cs typeface="+mn-cs"/>
                        </a:rPr>
                        <a:t> = </a:t>
                      </a:r>
                    </a:p>
                    <a:p>
                      <a:pPr algn="ctr">
                        <a:spcBef>
                          <a:spcPts val="600"/>
                        </a:spcBef>
                        <a:spcAft>
                          <a:spcPts val="600"/>
                        </a:spcAft>
                      </a:pPr>
                      <a:r>
                        <a:rPr lang="en-GB" sz="1600" b="0" kern="1200" noProof="0" dirty="0">
                          <a:solidFill>
                            <a:schemeClr val="dk1"/>
                          </a:solidFill>
                          <a:effectLst/>
                          <a:latin typeface="+mn-lt"/>
                          <a:ea typeface="+mn-ea"/>
                          <a:cs typeface="+mn-cs"/>
                        </a:rPr>
                        <a:t>(Hedging Price)</a:t>
                      </a:r>
                    </a:p>
                    <a:p>
                      <a:pPr algn="ctr">
                        <a:spcBef>
                          <a:spcPts val="600"/>
                        </a:spcBef>
                        <a:spcAft>
                          <a:spcPts val="600"/>
                        </a:spcAft>
                      </a:pPr>
                      <a:r>
                        <a:rPr lang="en-GB" sz="1600" b="0" kern="1200" noProof="0" dirty="0">
                          <a:solidFill>
                            <a:schemeClr val="dk1"/>
                          </a:solidFill>
                          <a:effectLst/>
                          <a:latin typeface="+mn-lt"/>
                          <a:ea typeface="+mn-ea"/>
                          <a:cs typeface="+mn-cs"/>
                        </a:rPr>
                        <a:t>– (spot price)</a:t>
                      </a:r>
                    </a:p>
                    <a:p>
                      <a:pPr algn="ctr">
                        <a:spcBef>
                          <a:spcPts val="600"/>
                        </a:spcBef>
                        <a:spcAft>
                          <a:spcPts val="600"/>
                        </a:spcAft>
                      </a:pPr>
                      <a:r>
                        <a:rPr lang="en-GB" sz="1600" b="0" kern="1200" noProof="0" dirty="0">
                          <a:solidFill>
                            <a:schemeClr val="dk1"/>
                          </a:solidFill>
                          <a:effectLst/>
                          <a:latin typeface="+mn-lt"/>
                          <a:ea typeface="+mn-ea"/>
                          <a:cs typeface="+mn-cs"/>
                        </a:rPr>
                        <a:t>=  R</a:t>
                      </a:r>
                      <a:r>
                        <a:rPr lang="en-GB" sz="1600" b="0" kern="1200" baseline="-25000" noProof="0" dirty="0">
                          <a:solidFill>
                            <a:schemeClr val="dk1"/>
                          </a:solidFill>
                          <a:effectLst/>
                          <a:latin typeface="+mn-lt"/>
                          <a:ea typeface="+mn-ea"/>
                          <a:cs typeface="+mn-cs"/>
                        </a:rPr>
                        <a:t>C,EPAD</a:t>
                      </a:r>
                      <a:r>
                        <a:rPr lang="en-GB" sz="1600" b="0" kern="1200" baseline="0" noProof="0" dirty="0">
                          <a:solidFill>
                            <a:schemeClr val="dk1"/>
                          </a:solidFill>
                          <a:effectLst/>
                          <a:latin typeface="+mn-lt"/>
                          <a:ea typeface="+mn-ea"/>
                          <a:cs typeface="+mn-cs"/>
                        </a:rPr>
                        <a:t> + </a:t>
                      </a:r>
                      <a:r>
                        <a:rPr lang="en-GB" sz="1600" b="0" kern="1200" noProof="0" dirty="0">
                          <a:solidFill>
                            <a:schemeClr val="dk1"/>
                          </a:solidFill>
                          <a:effectLst/>
                          <a:latin typeface="+mn-lt"/>
                          <a:ea typeface="+mn-ea"/>
                          <a:cs typeface="+mn-cs"/>
                        </a:rPr>
                        <a:t>R</a:t>
                      </a:r>
                      <a:r>
                        <a:rPr lang="en-GB" sz="1600" b="0" kern="1200" baseline="-25000" noProof="0" dirty="0">
                          <a:solidFill>
                            <a:schemeClr val="dk1"/>
                          </a:solidFill>
                          <a:effectLst/>
                          <a:latin typeface="+mn-lt"/>
                          <a:ea typeface="+mn-ea"/>
                          <a:cs typeface="+mn-cs"/>
                        </a:rPr>
                        <a:t>C,SYS</a:t>
                      </a:r>
                      <a:endParaRPr lang="en-GB" sz="1600" b="0" noProof="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19388271"/>
                  </a:ext>
                </a:extLst>
              </a:tr>
            </a:tbl>
          </a:graphicData>
        </a:graphic>
      </p:graphicFrame>
      <p:graphicFrame>
        <p:nvGraphicFramePr>
          <p:cNvPr id="13" name="Tabel 12">
            <a:extLst>
              <a:ext uri="{FF2B5EF4-FFF2-40B4-BE49-F238E27FC236}">
                <a16:creationId xmlns:a16="http://schemas.microsoft.com/office/drawing/2014/main" id="{71893DF3-03D9-45A0-8B12-0A77934A30A6}"/>
              </a:ext>
            </a:extLst>
          </p:cNvPr>
          <p:cNvGraphicFramePr>
            <a:graphicFrameLocks noGrp="1"/>
          </p:cNvGraphicFramePr>
          <p:nvPr>
            <p:extLst>
              <p:ext uri="{D42A27DB-BD31-4B8C-83A1-F6EECF244321}">
                <p14:modId xmlns:p14="http://schemas.microsoft.com/office/powerpoint/2010/main" val="1469346803"/>
              </p:ext>
            </p:extLst>
          </p:nvPr>
        </p:nvGraphicFramePr>
        <p:xfrm>
          <a:off x="452284" y="2576832"/>
          <a:ext cx="8976852" cy="914400"/>
        </p:xfrm>
        <a:graphic>
          <a:graphicData uri="http://schemas.openxmlformats.org/drawingml/2006/table">
            <a:tbl>
              <a:tblPr>
                <a:tableStyleId>{5C22544A-7EE6-4342-B048-85BDC9FD1C3A}</a:tableStyleId>
              </a:tblPr>
              <a:tblGrid>
                <a:gridCol w="2244213">
                  <a:extLst>
                    <a:ext uri="{9D8B030D-6E8A-4147-A177-3AD203B41FA5}">
                      <a16:colId xmlns:a16="http://schemas.microsoft.com/office/drawing/2014/main" val="680458041"/>
                    </a:ext>
                  </a:extLst>
                </a:gridCol>
                <a:gridCol w="2244213">
                  <a:extLst>
                    <a:ext uri="{9D8B030D-6E8A-4147-A177-3AD203B41FA5}">
                      <a16:colId xmlns:a16="http://schemas.microsoft.com/office/drawing/2014/main" val="873563041"/>
                    </a:ext>
                  </a:extLst>
                </a:gridCol>
                <a:gridCol w="2244213">
                  <a:extLst>
                    <a:ext uri="{9D8B030D-6E8A-4147-A177-3AD203B41FA5}">
                      <a16:colId xmlns:a16="http://schemas.microsoft.com/office/drawing/2014/main" val="3473057901"/>
                    </a:ext>
                  </a:extLst>
                </a:gridCol>
                <a:gridCol w="2244213">
                  <a:extLst>
                    <a:ext uri="{9D8B030D-6E8A-4147-A177-3AD203B41FA5}">
                      <a16:colId xmlns:a16="http://schemas.microsoft.com/office/drawing/2014/main" val="2631904151"/>
                    </a:ext>
                  </a:extLst>
                </a:gridCol>
              </a:tblGrid>
              <a:tr h="903375">
                <a:tc>
                  <a:txBody>
                    <a:bodyPr/>
                    <a:lstStyle/>
                    <a:p>
                      <a:pPr algn="ctr">
                        <a:spcBef>
                          <a:spcPts val="600"/>
                        </a:spcBef>
                        <a:spcAft>
                          <a:spcPts val="600"/>
                        </a:spcAft>
                      </a:pPr>
                      <a:r>
                        <a:rPr lang="en-GB" sz="2000" b="1" noProof="0" dirty="0">
                          <a:solidFill>
                            <a:schemeClr val="tx1"/>
                          </a:solidFill>
                        </a:rPr>
                        <a:t>DK1</a:t>
                      </a:r>
                    </a:p>
                    <a:p>
                      <a:pPr algn="ctr">
                        <a:spcBef>
                          <a:spcPts val="600"/>
                        </a:spcBef>
                        <a:spcAft>
                          <a:spcPts val="600"/>
                        </a:spcAft>
                      </a:pPr>
                      <a:r>
                        <a:rPr lang="en-GB" sz="1200" b="0" noProof="0" dirty="0">
                          <a:solidFill>
                            <a:schemeClr val="tx1"/>
                          </a:solidFill>
                        </a:rPr>
                        <a:t>Averages for the years 2002-2017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600"/>
                        </a:spcBef>
                        <a:spcAft>
                          <a:spcPts val="600"/>
                        </a:spcAft>
                      </a:pPr>
                      <a:r>
                        <a:rPr lang="da-DK" sz="2000" b="1" dirty="0">
                          <a:solidFill>
                            <a:srgbClr val="008000"/>
                          </a:solidFill>
                        </a:rPr>
                        <a:t>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600"/>
                        </a:spcBef>
                        <a:spcAft>
                          <a:spcPts val="600"/>
                        </a:spcAft>
                      </a:pPr>
                      <a:r>
                        <a:rPr lang="da-DK" sz="2000" b="1" dirty="0">
                          <a:solidFill>
                            <a:srgbClr val="0000FF"/>
                          </a:solidFill>
                        </a:rPr>
                        <a:t>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600"/>
                        </a:spcBef>
                        <a:spcAft>
                          <a:spcPts val="600"/>
                        </a:spcAft>
                      </a:pPr>
                      <a:r>
                        <a:rPr lang="da-DK" sz="2000" b="1" dirty="0"/>
                        <a:t>3.3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13975922"/>
                  </a:ext>
                </a:extLst>
              </a:tr>
            </a:tbl>
          </a:graphicData>
        </a:graphic>
      </p:graphicFrame>
      <p:graphicFrame>
        <p:nvGraphicFramePr>
          <p:cNvPr id="14" name="Tabel 13">
            <a:extLst>
              <a:ext uri="{FF2B5EF4-FFF2-40B4-BE49-F238E27FC236}">
                <a16:creationId xmlns:a16="http://schemas.microsoft.com/office/drawing/2014/main" id="{748E36E7-C539-421A-AB2D-D7CDCCD28D48}"/>
              </a:ext>
            </a:extLst>
          </p:cNvPr>
          <p:cNvGraphicFramePr>
            <a:graphicFrameLocks noGrp="1"/>
          </p:cNvGraphicFramePr>
          <p:nvPr>
            <p:extLst>
              <p:ext uri="{D42A27DB-BD31-4B8C-83A1-F6EECF244321}">
                <p14:modId xmlns:p14="http://schemas.microsoft.com/office/powerpoint/2010/main" val="873447023"/>
              </p:ext>
            </p:extLst>
          </p:nvPr>
        </p:nvGraphicFramePr>
        <p:xfrm>
          <a:off x="452284" y="3488429"/>
          <a:ext cx="8976852" cy="914400"/>
        </p:xfrm>
        <a:graphic>
          <a:graphicData uri="http://schemas.openxmlformats.org/drawingml/2006/table">
            <a:tbl>
              <a:tblPr>
                <a:tableStyleId>{5C22544A-7EE6-4342-B048-85BDC9FD1C3A}</a:tableStyleId>
              </a:tblPr>
              <a:tblGrid>
                <a:gridCol w="2244213">
                  <a:extLst>
                    <a:ext uri="{9D8B030D-6E8A-4147-A177-3AD203B41FA5}">
                      <a16:colId xmlns:a16="http://schemas.microsoft.com/office/drawing/2014/main" val="680458041"/>
                    </a:ext>
                  </a:extLst>
                </a:gridCol>
                <a:gridCol w="2244213">
                  <a:extLst>
                    <a:ext uri="{9D8B030D-6E8A-4147-A177-3AD203B41FA5}">
                      <a16:colId xmlns:a16="http://schemas.microsoft.com/office/drawing/2014/main" val="873563041"/>
                    </a:ext>
                  </a:extLst>
                </a:gridCol>
                <a:gridCol w="2244213">
                  <a:extLst>
                    <a:ext uri="{9D8B030D-6E8A-4147-A177-3AD203B41FA5}">
                      <a16:colId xmlns:a16="http://schemas.microsoft.com/office/drawing/2014/main" val="3473057901"/>
                    </a:ext>
                  </a:extLst>
                </a:gridCol>
                <a:gridCol w="2244213">
                  <a:extLst>
                    <a:ext uri="{9D8B030D-6E8A-4147-A177-3AD203B41FA5}">
                      <a16:colId xmlns:a16="http://schemas.microsoft.com/office/drawing/2014/main" val="2631904151"/>
                    </a:ext>
                  </a:extLst>
                </a:gridCol>
              </a:tblGrid>
              <a:tr h="903375">
                <a:tc>
                  <a:txBody>
                    <a:bodyPr/>
                    <a:lstStyle/>
                    <a:p>
                      <a:pPr algn="ctr">
                        <a:spcBef>
                          <a:spcPts val="600"/>
                        </a:spcBef>
                        <a:spcAft>
                          <a:spcPts val="600"/>
                        </a:spcAft>
                      </a:pPr>
                      <a:r>
                        <a:rPr lang="en-GB" sz="2000" b="1" noProof="0" dirty="0">
                          <a:solidFill>
                            <a:schemeClr val="tx1"/>
                          </a:solidFill>
                        </a:rPr>
                        <a:t>DK2</a:t>
                      </a:r>
                    </a:p>
                    <a:p>
                      <a:pPr marL="0" marR="0" lvl="0" indent="0" algn="ctr" defTabSz="914400" rtl="0" eaLnBrk="1" fontAlgn="auto" latinLnBrk="0" hangingPunct="1">
                        <a:lnSpc>
                          <a:spcPct val="100000"/>
                        </a:lnSpc>
                        <a:spcBef>
                          <a:spcPts val="600"/>
                        </a:spcBef>
                        <a:spcAft>
                          <a:spcPts val="600"/>
                        </a:spcAft>
                        <a:buClrTx/>
                        <a:buSzTx/>
                        <a:buFontTx/>
                        <a:buNone/>
                        <a:tabLst/>
                        <a:defRPr/>
                      </a:pPr>
                      <a:r>
                        <a:rPr lang="en-GB" sz="1200" b="0" noProof="0" dirty="0">
                          <a:solidFill>
                            <a:schemeClr val="tx1"/>
                          </a:solidFill>
                        </a:rPr>
                        <a:t>Averages for the years 2002-2017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600"/>
                        </a:spcBef>
                        <a:spcAft>
                          <a:spcPts val="600"/>
                        </a:spcAft>
                      </a:pPr>
                      <a:r>
                        <a:rPr lang="da-DK" sz="2000" b="1" dirty="0">
                          <a:solidFill>
                            <a:srgbClr val="008000"/>
                          </a:solidFill>
                        </a:rPr>
                        <a:t>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600"/>
                        </a:spcBef>
                        <a:spcAft>
                          <a:spcPts val="600"/>
                        </a:spcAft>
                      </a:pPr>
                      <a:r>
                        <a:rPr lang="da-DK" sz="2000" b="1" dirty="0">
                          <a:solidFill>
                            <a:srgbClr val="0000FF"/>
                          </a:solidFill>
                        </a:rPr>
                        <a:t>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600"/>
                        </a:spcBef>
                        <a:spcAft>
                          <a:spcPts val="600"/>
                        </a:spcAft>
                      </a:pPr>
                      <a:r>
                        <a:rPr lang="da-DK" sz="2000" b="1" dirty="0"/>
                        <a:t>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93489840"/>
                  </a:ext>
                </a:extLst>
              </a:tr>
            </a:tbl>
          </a:graphicData>
        </a:graphic>
      </p:graphicFrame>
      <p:graphicFrame>
        <p:nvGraphicFramePr>
          <p:cNvPr id="15" name="Tabel 14">
            <a:extLst>
              <a:ext uri="{FF2B5EF4-FFF2-40B4-BE49-F238E27FC236}">
                <a16:creationId xmlns:a16="http://schemas.microsoft.com/office/drawing/2014/main" id="{4192CD45-CB7F-4E02-A2DD-82373148C3A8}"/>
              </a:ext>
            </a:extLst>
          </p:cNvPr>
          <p:cNvGraphicFramePr>
            <a:graphicFrameLocks noGrp="1"/>
          </p:cNvGraphicFramePr>
          <p:nvPr>
            <p:extLst>
              <p:ext uri="{D42A27DB-BD31-4B8C-83A1-F6EECF244321}">
                <p14:modId xmlns:p14="http://schemas.microsoft.com/office/powerpoint/2010/main" val="1998030263"/>
              </p:ext>
            </p:extLst>
          </p:nvPr>
        </p:nvGraphicFramePr>
        <p:xfrm>
          <a:off x="452284" y="4402112"/>
          <a:ext cx="8976852" cy="914400"/>
        </p:xfrm>
        <a:graphic>
          <a:graphicData uri="http://schemas.openxmlformats.org/drawingml/2006/table">
            <a:tbl>
              <a:tblPr>
                <a:tableStyleId>{5C22544A-7EE6-4342-B048-85BDC9FD1C3A}</a:tableStyleId>
              </a:tblPr>
              <a:tblGrid>
                <a:gridCol w="2244213">
                  <a:extLst>
                    <a:ext uri="{9D8B030D-6E8A-4147-A177-3AD203B41FA5}">
                      <a16:colId xmlns:a16="http://schemas.microsoft.com/office/drawing/2014/main" val="680458041"/>
                    </a:ext>
                  </a:extLst>
                </a:gridCol>
                <a:gridCol w="2244213">
                  <a:extLst>
                    <a:ext uri="{9D8B030D-6E8A-4147-A177-3AD203B41FA5}">
                      <a16:colId xmlns:a16="http://schemas.microsoft.com/office/drawing/2014/main" val="873563041"/>
                    </a:ext>
                  </a:extLst>
                </a:gridCol>
                <a:gridCol w="2244213">
                  <a:extLst>
                    <a:ext uri="{9D8B030D-6E8A-4147-A177-3AD203B41FA5}">
                      <a16:colId xmlns:a16="http://schemas.microsoft.com/office/drawing/2014/main" val="3473057901"/>
                    </a:ext>
                  </a:extLst>
                </a:gridCol>
                <a:gridCol w="2244213">
                  <a:extLst>
                    <a:ext uri="{9D8B030D-6E8A-4147-A177-3AD203B41FA5}">
                      <a16:colId xmlns:a16="http://schemas.microsoft.com/office/drawing/2014/main" val="2631904151"/>
                    </a:ext>
                  </a:extLst>
                </a:gridCol>
              </a:tblGrid>
              <a:tr h="903375">
                <a:tc>
                  <a:txBody>
                    <a:bodyPr/>
                    <a:lstStyle/>
                    <a:p>
                      <a:pPr algn="ctr">
                        <a:spcBef>
                          <a:spcPts val="600"/>
                        </a:spcBef>
                        <a:spcAft>
                          <a:spcPts val="600"/>
                        </a:spcAft>
                      </a:pPr>
                      <a:r>
                        <a:rPr lang="en-GB" sz="2000" b="1" noProof="0" dirty="0">
                          <a:solidFill>
                            <a:schemeClr val="tx1"/>
                          </a:solidFill>
                        </a:rPr>
                        <a:t>SE4</a:t>
                      </a:r>
                    </a:p>
                    <a:p>
                      <a:pPr marL="0" marR="0" lvl="0" indent="0" algn="ctr" defTabSz="914400" rtl="0" eaLnBrk="1" fontAlgn="auto" latinLnBrk="0" hangingPunct="1">
                        <a:lnSpc>
                          <a:spcPct val="100000"/>
                        </a:lnSpc>
                        <a:spcBef>
                          <a:spcPts val="600"/>
                        </a:spcBef>
                        <a:spcAft>
                          <a:spcPts val="600"/>
                        </a:spcAft>
                        <a:buClrTx/>
                        <a:buSzTx/>
                        <a:buFontTx/>
                        <a:buNone/>
                        <a:tabLst/>
                        <a:defRPr/>
                      </a:pPr>
                      <a:r>
                        <a:rPr lang="en-GB" sz="1200" b="0" noProof="0" dirty="0">
                          <a:solidFill>
                            <a:schemeClr val="tx1"/>
                          </a:solidFill>
                        </a:rPr>
                        <a:t>Averages for the years 2012-2017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600"/>
                        </a:spcBef>
                        <a:spcAft>
                          <a:spcPts val="600"/>
                        </a:spcAft>
                      </a:pPr>
                      <a:r>
                        <a:rPr lang="da-DK" sz="2000" b="1" dirty="0">
                          <a:solidFill>
                            <a:srgbClr val="008000"/>
                          </a:solidFill>
                        </a:rPr>
                        <a:t>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600"/>
                        </a:spcBef>
                        <a:spcAft>
                          <a:spcPts val="600"/>
                        </a:spcAft>
                      </a:pPr>
                      <a:r>
                        <a:rPr lang="da-DK" sz="2000" b="1" dirty="0">
                          <a:solidFill>
                            <a:srgbClr val="0000FF"/>
                          </a:solidFill>
                        </a:rPr>
                        <a:t>3.4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600"/>
                        </a:spcBef>
                        <a:spcAft>
                          <a:spcPts val="600"/>
                        </a:spcAft>
                      </a:pPr>
                      <a:r>
                        <a:rPr lang="da-DK" sz="2000" b="1" dirty="0"/>
                        <a:t>5.8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65147144"/>
                  </a:ext>
                </a:extLst>
              </a:tr>
            </a:tbl>
          </a:graphicData>
        </a:graphic>
      </p:graphicFrame>
      <p:sp>
        <p:nvSpPr>
          <p:cNvPr id="3" name="Pladsholder til dato 2">
            <a:extLst>
              <a:ext uri="{FF2B5EF4-FFF2-40B4-BE49-F238E27FC236}">
                <a16:creationId xmlns:a16="http://schemas.microsoft.com/office/drawing/2014/main" id="{C299A6BA-D62E-4C55-9414-9B032E09A925}"/>
              </a:ext>
            </a:extLst>
          </p:cNvPr>
          <p:cNvSpPr>
            <a:spLocks noGrp="1"/>
          </p:cNvSpPr>
          <p:nvPr>
            <p:ph type="dt" sz="half" idx="10"/>
          </p:nvPr>
        </p:nvSpPr>
        <p:spPr/>
        <p:txBody>
          <a:bodyPr/>
          <a:lstStyle/>
          <a:p>
            <a:pPr>
              <a:defRPr/>
            </a:pPr>
            <a:r>
              <a:rPr lang="en-US" noProof="0"/>
              <a:t>17 Feb. 2024</a:t>
            </a:r>
            <a:endParaRPr lang="en-GB" noProof="0" dirty="0"/>
          </a:p>
        </p:txBody>
      </p:sp>
      <p:sp>
        <p:nvSpPr>
          <p:cNvPr id="12" name="Rektangel 11">
            <a:extLst>
              <a:ext uri="{FF2B5EF4-FFF2-40B4-BE49-F238E27FC236}">
                <a16:creationId xmlns:a16="http://schemas.microsoft.com/office/drawing/2014/main" id="{8C975369-37FB-4C83-BA16-806902B9FDD9}"/>
              </a:ext>
            </a:extLst>
          </p:cNvPr>
          <p:cNvSpPr/>
          <p:nvPr/>
        </p:nvSpPr>
        <p:spPr bwMode="auto">
          <a:xfrm>
            <a:off x="102054" y="6484938"/>
            <a:ext cx="1257300" cy="349930"/>
          </a:xfrm>
          <a:prstGeom prst="rect">
            <a:avLst/>
          </a:prstGeom>
          <a:solidFill>
            <a:srgbClr val="FFFFFF"/>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200" b="1" i="0" u="none" strike="noStrike" cap="none" normalizeH="0" baseline="0" dirty="0">
              <a:ln>
                <a:noFill/>
              </a:ln>
              <a:solidFill>
                <a:srgbClr val="0000FF"/>
              </a:solidFill>
              <a:effectLst/>
              <a:latin typeface="Verdana" pitchFamily="34" charset="0"/>
            </a:endParaRPr>
          </a:p>
        </p:txBody>
      </p:sp>
      <p:sp>
        <p:nvSpPr>
          <p:cNvPr id="11" name="Tekstfelt 10">
            <a:extLst>
              <a:ext uri="{FF2B5EF4-FFF2-40B4-BE49-F238E27FC236}">
                <a16:creationId xmlns:a16="http://schemas.microsoft.com/office/drawing/2014/main" id="{727BD784-535A-4C64-8FA8-C67EA4DD4207}"/>
              </a:ext>
            </a:extLst>
          </p:cNvPr>
          <p:cNvSpPr txBox="1"/>
          <p:nvPr/>
        </p:nvSpPr>
        <p:spPr>
          <a:xfrm>
            <a:off x="175044" y="6638449"/>
            <a:ext cx="3092514" cy="215444"/>
          </a:xfrm>
          <a:prstGeom prst="rect">
            <a:avLst/>
          </a:prstGeom>
          <a:noFill/>
        </p:spPr>
        <p:txBody>
          <a:bodyPr wrap="none" rtlCol="0">
            <a:spAutoFit/>
          </a:bodyPr>
          <a:lstStyle/>
          <a:p>
            <a:pPr algn="ctr"/>
            <a:r>
              <a:rPr lang="en-GB" sz="800" i="1" dirty="0">
                <a:solidFill>
                  <a:schemeClr val="tx1"/>
                </a:solidFill>
              </a:rPr>
              <a:t>Sources: Syspower, EEX, EPEX Spot and Nord Pool</a:t>
            </a:r>
          </a:p>
        </p:txBody>
      </p:sp>
    </p:spTree>
    <p:extLst>
      <p:ext uri="{BB962C8B-B14F-4D97-AF65-F5344CB8AC3E}">
        <p14:creationId xmlns:p14="http://schemas.microsoft.com/office/powerpoint/2010/main" val="334973193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20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20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left)">
                                      <p:cBhvr>
                                        <p:cTn id="22"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291A84-7F91-466C-9F44-F7F99B99B349}"/>
              </a:ext>
            </a:extLst>
          </p:cNvPr>
          <p:cNvSpPr>
            <a:spLocks noGrp="1"/>
          </p:cNvSpPr>
          <p:nvPr>
            <p:ph type="title"/>
          </p:nvPr>
        </p:nvSpPr>
        <p:spPr>
          <a:xfrm>
            <a:off x="50408" y="216306"/>
            <a:ext cx="8248020" cy="658761"/>
          </a:xfrm>
        </p:spPr>
        <p:txBody>
          <a:bodyPr/>
          <a:lstStyle/>
          <a:p>
            <a:pPr algn="l"/>
            <a:r>
              <a:rPr lang="en-GB" sz="2400" dirty="0"/>
              <a:t>Consumers’ Risk Premiums in Danish øre/kWh</a:t>
            </a:r>
          </a:p>
        </p:txBody>
      </p:sp>
      <p:sp>
        <p:nvSpPr>
          <p:cNvPr id="5" name="Pladsholder til slidenummer 4">
            <a:extLst>
              <a:ext uri="{FF2B5EF4-FFF2-40B4-BE49-F238E27FC236}">
                <a16:creationId xmlns:a16="http://schemas.microsoft.com/office/drawing/2014/main" id="{432872D8-CCB7-45E9-9EFE-D9B9774EB0B3}"/>
              </a:ext>
            </a:extLst>
          </p:cNvPr>
          <p:cNvSpPr>
            <a:spLocks noGrp="1"/>
          </p:cNvSpPr>
          <p:nvPr>
            <p:ph type="sldNum" sz="quarter" idx="12"/>
          </p:nvPr>
        </p:nvSpPr>
        <p:spPr/>
        <p:txBody>
          <a:bodyPr/>
          <a:lstStyle/>
          <a:p>
            <a:pPr>
              <a:defRPr/>
            </a:pPr>
            <a:fld id="{FFB7089D-E423-4796-9152-6920A30E8A1C}" type="slidenum">
              <a:rPr lang="en-GB" smtClean="0"/>
              <a:pPr>
                <a:defRPr/>
              </a:pPr>
              <a:t>15</a:t>
            </a:fld>
            <a:endParaRPr lang="en-GB" dirty="0"/>
          </a:p>
        </p:txBody>
      </p:sp>
      <p:graphicFrame>
        <p:nvGraphicFramePr>
          <p:cNvPr id="6" name="Tabel 5">
            <a:extLst>
              <a:ext uri="{FF2B5EF4-FFF2-40B4-BE49-F238E27FC236}">
                <a16:creationId xmlns:a16="http://schemas.microsoft.com/office/drawing/2014/main" id="{3C3ACA9C-2C8B-411A-BF17-2F904C42EBC7}"/>
              </a:ext>
            </a:extLst>
          </p:cNvPr>
          <p:cNvGraphicFramePr>
            <a:graphicFrameLocks noGrp="1"/>
          </p:cNvGraphicFramePr>
          <p:nvPr>
            <p:extLst>
              <p:ext uri="{D42A27DB-BD31-4B8C-83A1-F6EECF244321}">
                <p14:modId xmlns:p14="http://schemas.microsoft.com/office/powerpoint/2010/main" val="3810994597"/>
              </p:ext>
            </p:extLst>
          </p:nvPr>
        </p:nvGraphicFramePr>
        <p:xfrm>
          <a:off x="2987139" y="932324"/>
          <a:ext cx="4488426" cy="1633808"/>
        </p:xfrm>
        <a:graphic>
          <a:graphicData uri="http://schemas.openxmlformats.org/drawingml/2006/table">
            <a:tbl>
              <a:tblPr>
                <a:tableStyleId>{5C22544A-7EE6-4342-B048-85BDC9FD1C3A}</a:tableStyleId>
              </a:tblPr>
              <a:tblGrid>
                <a:gridCol w="2244213">
                  <a:extLst>
                    <a:ext uri="{9D8B030D-6E8A-4147-A177-3AD203B41FA5}">
                      <a16:colId xmlns:a16="http://schemas.microsoft.com/office/drawing/2014/main" val="680458041"/>
                    </a:ext>
                  </a:extLst>
                </a:gridCol>
                <a:gridCol w="2244213">
                  <a:extLst>
                    <a:ext uri="{9D8B030D-6E8A-4147-A177-3AD203B41FA5}">
                      <a16:colId xmlns:a16="http://schemas.microsoft.com/office/drawing/2014/main" val="2631904151"/>
                    </a:ext>
                  </a:extLst>
                </a:gridCol>
              </a:tblGrid>
              <a:tr h="1633808">
                <a:tc>
                  <a:txBody>
                    <a:bodyPr/>
                    <a:lstStyle/>
                    <a:p>
                      <a:pPr algn="ctr">
                        <a:spcBef>
                          <a:spcPts val="600"/>
                        </a:spcBef>
                        <a:spcAft>
                          <a:spcPts val="600"/>
                        </a:spcAft>
                      </a:pPr>
                      <a:endParaRPr lang="da-DK" sz="20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600"/>
                        </a:spcBef>
                        <a:spcAft>
                          <a:spcPts val="600"/>
                        </a:spcAft>
                      </a:pPr>
                      <a:r>
                        <a:rPr lang="en-GB" sz="1600" b="0" kern="1200" dirty="0">
                          <a:solidFill>
                            <a:schemeClr val="dk1"/>
                          </a:solidFill>
                          <a:effectLst/>
                          <a:latin typeface="+mn-lt"/>
                          <a:ea typeface="+mn-ea"/>
                          <a:cs typeface="+mn-cs"/>
                        </a:rPr>
                        <a:t>Risk Premium R</a:t>
                      </a:r>
                      <a:r>
                        <a:rPr lang="en-GB" sz="1600" b="0" kern="1200" baseline="-25000" dirty="0">
                          <a:solidFill>
                            <a:schemeClr val="dk1"/>
                          </a:solidFill>
                          <a:effectLst/>
                          <a:latin typeface="+mn-lt"/>
                          <a:ea typeface="+mn-ea"/>
                          <a:cs typeface="+mn-cs"/>
                        </a:rPr>
                        <a:t>C</a:t>
                      </a:r>
                      <a:r>
                        <a:rPr lang="en-GB" sz="1600" b="0" kern="1200" dirty="0">
                          <a:solidFill>
                            <a:schemeClr val="dk1"/>
                          </a:solidFill>
                          <a:effectLst/>
                          <a:latin typeface="+mn-lt"/>
                          <a:ea typeface="+mn-ea"/>
                          <a:cs typeface="+mn-cs"/>
                        </a:rPr>
                        <a:t> = </a:t>
                      </a:r>
                    </a:p>
                    <a:p>
                      <a:pPr algn="ctr">
                        <a:spcBef>
                          <a:spcPts val="600"/>
                        </a:spcBef>
                        <a:spcAft>
                          <a:spcPts val="600"/>
                        </a:spcAft>
                      </a:pPr>
                      <a:r>
                        <a:rPr lang="en-GB" sz="1600" b="0" kern="1200" dirty="0">
                          <a:solidFill>
                            <a:schemeClr val="dk1"/>
                          </a:solidFill>
                          <a:effectLst/>
                          <a:latin typeface="+mn-lt"/>
                          <a:ea typeface="+mn-ea"/>
                          <a:cs typeface="+mn-cs"/>
                        </a:rPr>
                        <a:t>(Hedging Price)</a:t>
                      </a:r>
                    </a:p>
                    <a:p>
                      <a:pPr algn="ctr">
                        <a:spcBef>
                          <a:spcPts val="600"/>
                        </a:spcBef>
                        <a:spcAft>
                          <a:spcPts val="600"/>
                        </a:spcAft>
                      </a:pPr>
                      <a:r>
                        <a:rPr lang="en-GB" sz="1600" b="0" kern="1200" dirty="0">
                          <a:solidFill>
                            <a:schemeClr val="dk1"/>
                          </a:solidFill>
                          <a:effectLst/>
                          <a:latin typeface="+mn-lt"/>
                          <a:ea typeface="+mn-ea"/>
                          <a:cs typeface="+mn-cs"/>
                        </a:rPr>
                        <a:t>– (spot price)</a:t>
                      </a:r>
                      <a:endParaRPr lang="da-DK" sz="1600" b="0" kern="1200" dirty="0">
                        <a:solidFill>
                          <a:schemeClr val="dk1"/>
                        </a:solidFill>
                        <a:effectLst/>
                        <a:latin typeface="+mn-lt"/>
                        <a:ea typeface="+mn-ea"/>
                        <a:cs typeface="+mn-cs"/>
                      </a:endParaRPr>
                    </a:p>
                    <a:p>
                      <a:pPr algn="ctr">
                        <a:spcBef>
                          <a:spcPts val="600"/>
                        </a:spcBef>
                        <a:spcAft>
                          <a:spcPts val="600"/>
                        </a:spcAft>
                      </a:pPr>
                      <a:r>
                        <a:rPr lang="en-GB" sz="1600" b="0" kern="1200" dirty="0">
                          <a:solidFill>
                            <a:schemeClr val="dk1"/>
                          </a:solidFill>
                          <a:effectLst/>
                          <a:latin typeface="+mn-lt"/>
                          <a:ea typeface="+mn-ea"/>
                          <a:cs typeface="+mn-cs"/>
                        </a:rPr>
                        <a:t>=  R</a:t>
                      </a:r>
                      <a:r>
                        <a:rPr lang="en-GB" sz="1600" b="0" kern="1200" baseline="-25000" dirty="0">
                          <a:solidFill>
                            <a:schemeClr val="dk1"/>
                          </a:solidFill>
                          <a:effectLst/>
                          <a:latin typeface="+mn-lt"/>
                          <a:ea typeface="+mn-ea"/>
                          <a:cs typeface="+mn-cs"/>
                        </a:rPr>
                        <a:t>C,EPAD</a:t>
                      </a:r>
                      <a:r>
                        <a:rPr lang="en-GB" sz="1600" b="0" kern="1200" baseline="0" dirty="0">
                          <a:solidFill>
                            <a:schemeClr val="dk1"/>
                          </a:solidFill>
                          <a:effectLst/>
                          <a:latin typeface="+mn-lt"/>
                          <a:ea typeface="+mn-ea"/>
                          <a:cs typeface="+mn-cs"/>
                        </a:rPr>
                        <a:t> + </a:t>
                      </a:r>
                      <a:r>
                        <a:rPr lang="en-GB" sz="1600" b="0" kern="1200" dirty="0">
                          <a:solidFill>
                            <a:schemeClr val="dk1"/>
                          </a:solidFill>
                          <a:effectLst/>
                          <a:latin typeface="+mn-lt"/>
                          <a:ea typeface="+mn-ea"/>
                          <a:cs typeface="+mn-cs"/>
                        </a:rPr>
                        <a:t>R</a:t>
                      </a:r>
                      <a:r>
                        <a:rPr lang="en-GB" sz="1600" b="0" kern="1200" baseline="-25000" dirty="0">
                          <a:solidFill>
                            <a:schemeClr val="dk1"/>
                          </a:solidFill>
                          <a:effectLst/>
                          <a:latin typeface="+mn-lt"/>
                          <a:ea typeface="+mn-ea"/>
                          <a:cs typeface="+mn-cs"/>
                        </a:rPr>
                        <a:t>C,SYS</a:t>
                      </a:r>
                      <a:endParaRPr lang="da-DK" sz="16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19388271"/>
                  </a:ext>
                </a:extLst>
              </a:tr>
            </a:tbl>
          </a:graphicData>
        </a:graphic>
      </p:graphicFrame>
      <p:graphicFrame>
        <p:nvGraphicFramePr>
          <p:cNvPr id="13" name="Tabel 12">
            <a:extLst>
              <a:ext uri="{FF2B5EF4-FFF2-40B4-BE49-F238E27FC236}">
                <a16:creationId xmlns:a16="http://schemas.microsoft.com/office/drawing/2014/main" id="{71893DF3-03D9-45A0-8B12-0A77934A30A6}"/>
              </a:ext>
            </a:extLst>
          </p:cNvPr>
          <p:cNvGraphicFramePr>
            <a:graphicFrameLocks noGrp="1"/>
          </p:cNvGraphicFramePr>
          <p:nvPr>
            <p:extLst>
              <p:ext uri="{D42A27DB-BD31-4B8C-83A1-F6EECF244321}">
                <p14:modId xmlns:p14="http://schemas.microsoft.com/office/powerpoint/2010/main" val="2980839939"/>
              </p:ext>
            </p:extLst>
          </p:nvPr>
        </p:nvGraphicFramePr>
        <p:xfrm>
          <a:off x="2987139" y="2565254"/>
          <a:ext cx="4488426" cy="914400"/>
        </p:xfrm>
        <a:graphic>
          <a:graphicData uri="http://schemas.openxmlformats.org/drawingml/2006/table">
            <a:tbl>
              <a:tblPr>
                <a:tableStyleId>{5C22544A-7EE6-4342-B048-85BDC9FD1C3A}</a:tableStyleId>
              </a:tblPr>
              <a:tblGrid>
                <a:gridCol w="2244213">
                  <a:extLst>
                    <a:ext uri="{9D8B030D-6E8A-4147-A177-3AD203B41FA5}">
                      <a16:colId xmlns:a16="http://schemas.microsoft.com/office/drawing/2014/main" val="680458041"/>
                    </a:ext>
                  </a:extLst>
                </a:gridCol>
                <a:gridCol w="2244213">
                  <a:extLst>
                    <a:ext uri="{9D8B030D-6E8A-4147-A177-3AD203B41FA5}">
                      <a16:colId xmlns:a16="http://schemas.microsoft.com/office/drawing/2014/main" val="2631904151"/>
                    </a:ext>
                  </a:extLst>
                </a:gridCol>
              </a:tblGrid>
              <a:tr h="903375">
                <a:tc>
                  <a:txBody>
                    <a:bodyPr/>
                    <a:lstStyle/>
                    <a:p>
                      <a:pPr algn="ctr">
                        <a:spcBef>
                          <a:spcPts val="600"/>
                        </a:spcBef>
                        <a:spcAft>
                          <a:spcPts val="600"/>
                        </a:spcAft>
                      </a:pPr>
                      <a:r>
                        <a:rPr lang="da-DK" sz="2000" b="1" dirty="0">
                          <a:solidFill>
                            <a:schemeClr val="tx1"/>
                          </a:solidFill>
                        </a:rPr>
                        <a:t>DK1</a:t>
                      </a:r>
                    </a:p>
                    <a:p>
                      <a:pPr algn="ctr">
                        <a:spcBef>
                          <a:spcPts val="600"/>
                        </a:spcBef>
                        <a:spcAft>
                          <a:spcPts val="600"/>
                        </a:spcAft>
                      </a:pPr>
                      <a:r>
                        <a:rPr lang="en-GB" sz="1200" b="0" noProof="0" dirty="0">
                          <a:solidFill>
                            <a:schemeClr val="tx1"/>
                          </a:solidFill>
                        </a:rPr>
                        <a:t>Average for the years 2002-2017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600"/>
                        </a:spcBef>
                        <a:spcAft>
                          <a:spcPts val="600"/>
                        </a:spcAft>
                      </a:pPr>
                      <a:r>
                        <a:rPr lang="da-DK" sz="2000" b="1" dirty="0"/>
                        <a:t>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13975922"/>
                  </a:ext>
                </a:extLst>
              </a:tr>
            </a:tbl>
          </a:graphicData>
        </a:graphic>
      </p:graphicFrame>
      <p:graphicFrame>
        <p:nvGraphicFramePr>
          <p:cNvPr id="14" name="Tabel 13">
            <a:extLst>
              <a:ext uri="{FF2B5EF4-FFF2-40B4-BE49-F238E27FC236}">
                <a16:creationId xmlns:a16="http://schemas.microsoft.com/office/drawing/2014/main" id="{748E36E7-C539-421A-AB2D-D7CDCCD28D48}"/>
              </a:ext>
            </a:extLst>
          </p:cNvPr>
          <p:cNvGraphicFramePr>
            <a:graphicFrameLocks noGrp="1"/>
          </p:cNvGraphicFramePr>
          <p:nvPr>
            <p:extLst>
              <p:ext uri="{D42A27DB-BD31-4B8C-83A1-F6EECF244321}">
                <p14:modId xmlns:p14="http://schemas.microsoft.com/office/powerpoint/2010/main" val="1158395886"/>
              </p:ext>
            </p:extLst>
          </p:nvPr>
        </p:nvGraphicFramePr>
        <p:xfrm>
          <a:off x="2987139" y="3476851"/>
          <a:ext cx="4488426" cy="914400"/>
        </p:xfrm>
        <a:graphic>
          <a:graphicData uri="http://schemas.openxmlformats.org/drawingml/2006/table">
            <a:tbl>
              <a:tblPr>
                <a:tableStyleId>{5C22544A-7EE6-4342-B048-85BDC9FD1C3A}</a:tableStyleId>
              </a:tblPr>
              <a:tblGrid>
                <a:gridCol w="2244213">
                  <a:extLst>
                    <a:ext uri="{9D8B030D-6E8A-4147-A177-3AD203B41FA5}">
                      <a16:colId xmlns:a16="http://schemas.microsoft.com/office/drawing/2014/main" val="680458041"/>
                    </a:ext>
                  </a:extLst>
                </a:gridCol>
                <a:gridCol w="2244213">
                  <a:extLst>
                    <a:ext uri="{9D8B030D-6E8A-4147-A177-3AD203B41FA5}">
                      <a16:colId xmlns:a16="http://schemas.microsoft.com/office/drawing/2014/main" val="2631904151"/>
                    </a:ext>
                  </a:extLst>
                </a:gridCol>
              </a:tblGrid>
              <a:tr h="903375">
                <a:tc>
                  <a:txBody>
                    <a:bodyPr/>
                    <a:lstStyle/>
                    <a:p>
                      <a:pPr algn="ctr">
                        <a:spcBef>
                          <a:spcPts val="600"/>
                        </a:spcBef>
                        <a:spcAft>
                          <a:spcPts val="600"/>
                        </a:spcAft>
                      </a:pPr>
                      <a:r>
                        <a:rPr lang="da-DK" sz="2000" b="1" dirty="0">
                          <a:solidFill>
                            <a:schemeClr val="tx1"/>
                          </a:solidFill>
                        </a:rPr>
                        <a:t>DK2</a:t>
                      </a:r>
                    </a:p>
                    <a:p>
                      <a:pPr marL="0" marR="0" lvl="0" indent="0" algn="ctr" defTabSz="914400" rtl="0" eaLnBrk="1" fontAlgn="auto" latinLnBrk="0" hangingPunct="1">
                        <a:lnSpc>
                          <a:spcPct val="100000"/>
                        </a:lnSpc>
                        <a:spcBef>
                          <a:spcPts val="600"/>
                        </a:spcBef>
                        <a:spcAft>
                          <a:spcPts val="600"/>
                        </a:spcAft>
                        <a:buClrTx/>
                        <a:buSzTx/>
                        <a:buFontTx/>
                        <a:buNone/>
                        <a:tabLst/>
                        <a:defRPr/>
                      </a:pPr>
                      <a:r>
                        <a:rPr lang="en-GB" sz="1200" b="0" noProof="0" dirty="0">
                          <a:solidFill>
                            <a:schemeClr val="tx1"/>
                          </a:solidFill>
                        </a:rPr>
                        <a:t>Average for the years 2002-2017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600"/>
                        </a:spcBef>
                        <a:spcAft>
                          <a:spcPts val="600"/>
                        </a:spcAft>
                      </a:pPr>
                      <a:r>
                        <a:rPr lang="da-DK" sz="2000" b="1" dirty="0"/>
                        <a:t>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93489840"/>
                  </a:ext>
                </a:extLst>
              </a:tr>
            </a:tbl>
          </a:graphicData>
        </a:graphic>
      </p:graphicFrame>
      <p:graphicFrame>
        <p:nvGraphicFramePr>
          <p:cNvPr id="15" name="Tabel 14">
            <a:extLst>
              <a:ext uri="{FF2B5EF4-FFF2-40B4-BE49-F238E27FC236}">
                <a16:creationId xmlns:a16="http://schemas.microsoft.com/office/drawing/2014/main" id="{4192CD45-CB7F-4E02-A2DD-82373148C3A8}"/>
              </a:ext>
            </a:extLst>
          </p:cNvPr>
          <p:cNvGraphicFramePr>
            <a:graphicFrameLocks noGrp="1"/>
          </p:cNvGraphicFramePr>
          <p:nvPr>
            <p:extLst>
              <p:ext uri="{D42A27DB-BD31-4B8C-83A1-F6EECF244321}">
                <p14:modId xmlns:p14="http://schemas.microsoft.com/office/powerpoint/2010/main" val="3353434083"/>
              </p:ext>
            </p:extLst>
          </p:nvPr>
        </p:nvGraphicFramePr>
        <p:xfrm>
          <a:off x="2987139" y="4390534"/>
          <a:ext cx="4488426" cy="914400"/>
        </p:xfrm>
        <a:graphic>
          <a:graphicData uri="http://schemas.openxmlformats.org/drawingml/2006/table">
            <a:tbl>
              <a:tblPr>
                <a:tableStyleId>{5C22544A-7EE6-4342-B048-85BDC9FD1C3A}</a:tableStyleId>
              </a:tblPr>
              <a:tblGrid>
                <a:gridCol w="2244213">
                  <a:extLst>
                    <a:ext uri="{9D8B030D-6E8A-4147-A177-3AD203B41FA5}">
                      <a16:colId xmlns:a16="http://schemas.microsoft.com/office/drawing/2014/main" val="680458041"/>
                    </a:ext>
                  </a:extLst>
                </a:gridCol>
                <a:gridCol w="2244213">
                  <a:extLst>
                    <a:ext uri="{9D8B030D-6E8A-4147-A177-3AD203B41FA5}">
                      <a16:colId xmlns:a16="http://schemas.microsoft.com/office/drawing/2014/main" val="2631904151"/>
                    </a:ext>
                  </a:extLst>
                </a:gridCol>
              </a:tblGrid>
              <a:tr h="903375">
                <a:tc>
                  <a:txBody>
                    <a:bodyPr/>
                    <a:lstStyle/>
                    <a:p>
                      <a:pPr algn="ctr">
                        <a:spcBef>
                          <a:spcPts val="600"/>
                        </a:spcBef>
                        <a:spcAft>
                          <a:spcPts val="600"/>
                        </a:spcAft>
                      </a:pPr>
                      <a:r>
                        <a:rPr lang="da-DK" sz="2000" b="1" dirty="0">
                          <a:solidFill>
                            <a:schemeClr val="tx1"/>
                          </a:solidFill>
                        </a:rPr>
                        <a:t>SE4</a:t>
                      </a:r>
                    </a:p>
                    <a:p>
                      <a:pPr marL="0" marR="0" lvl="0" indent="0" algn="ctr" defTabSz="914400" rtl="0" eaLnBrk="1" fontAlgn="auto" latinLnBrk="0" hangingPunct="1">
                        <a:lnSpc>
                          <a:spcPct val="100000"/>
                        </a:lnSpc>
                        <a:spcBef>
                          <a:spcPts val="600"/>
                        </a:spcBef>
                        <a:spcAft>
                          <a:spcPts val="600"/>
                        </a:spcAft>
                        <a:buClrTx/>
                        <a:buSzTx/>
                        <a:buFontTx/>
                        <a:buNone/>
                        <a:tabLst/>
                        <a:defRPr/>
                      </a:pPr>
                      <a:r>
                        <a:rPr lang="en-GB" sz="1200" b="0" noProof="0" dirty="0">
                          <a:solidFill>
                            <a:schemeClr val="tx1"/>
                          </a:solidFill>
                        </a:rPr>
                        <a:t>Average for the years 2012-2017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600"/>
                        </a:spcBef>
                        <a:spcAft>
                          <a:spcPts val="600"/>
                        </a:spcAft>
                      </a:pPr>
                      <a:r>
                        <a:rPr lang="da-DK" sz="2000" b="1" dirty="0"/>
                        <a:t>4.3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65147144"/>
                  </a:ext>
                </a:extLst>
              </a:tr>
            </a:tbl>
          </a:graphicData>
        </a:graphic>
      </p:graphicFrame>
      <p:sp>
        <p:nvSpPr>
          <p:cNvPr id="3" name="Pladsholder til dato 2">
            <a:extLst>
              <a:ext uri="{FF2B5EF4-FFF2-40B4-BE49-F238E27FC236}">
                <a16:creationId xmlns:a16="http://schemas.microsoft.com/office/drawing/2014/main" id="{3242AEB9-4F2B-4BAC-A2CC-245492051BBD}"/>
              </a:ext>
            </a:extLst>
          </p:cNvPr>
          <p:cNvSpPr>
            <a:spLocks noGrp="1"/>
          </p:cNvSpPr>
          <p:nvPr>
            <p:ph type="dt" sz="half" idx="10"/>
          </p:nvPr>
        </p:nvSpPr>
        <p:spPr/>
        <p:txBody>
          <a:bodyPr/>
          <a:lstStyle/>
          <a:p>
            <a:pPr>
              <a:defRPr/>
            </a:pPr>
            <a:r>
              <a:rPr lang="en-US" noProof="0"/>
              <a:t>17 Feb. 2024</a:t>
            </a:r>
            <a:endParaRPr lang="en-GB" noProof="0" dirty="0"/>
          </a:p>
        </p:txBody>
      </p:sp>
      <p:sp>
        <p:nvSpPr>
          <p:cNvPr id="11" name="Rektangel 10">
            <a:extLst>
              <a:ext uri="{FF2B5EF4-FFF2-40B4-BE49-F238E27FC236}">
                <a16:creationId xmlns:a16="http://schemas.microsoft.com/office/drawing/2014/main" id="{2C6412EA-3FB9-4FB7-97E7-21ADF129FA14}"/>
              </a:ext>
            </a:extLst>
          </p:cNvPr>
          <p:cNvSpPr/>
          <p:nvPr/>
        </p:nvSpPr>
        <p:spPr bwMode="auto">
          <a:xfrm>
            <a:off x="102054" y="6484938"/>
            <a:ext cx="1257300" cy="349930"/>
          </a:xfrm>
          <a:prstGeom prst="rect">
            <a:avLst/>
          </a:prstGeom>
          <a:solidFill>
            <a:srgbClr val="FFFFFF"/>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200" b="1" i="0" u="none" strike="noStrike" cap="none" normalizeH="0" baseline="0" dirty="0">
              <a:ln>
                <a:noFill/>
              </a:ln>
              <a:solidFill>
                <a:srgbClr val="0000FF"/>
              </a:solidFill>
              <a:effectLst/>
              <a:latin typeface="Verdana" pitchFamily="34" charset="0"/>
            </a:endParaRPr>
          </a:p>
        </p:txBody>
      </p:sp>
      <p:sp>
        <p:nvSpPr>
          <p:cNvPr id="12" name="Tekstfelt 11">
            <a:extLst>
              <a:ext uri="{FF2B5EF4-FFF2-40B4-BE49-F238E27FC236}">
                <a16:creationId xmlns:a16="http://schemas.microsoft.com/office/drawing/2014/main" id="{8291E25A-4A57-46F3-AE96-EB48AC3610EA}"/>
              </a:ext>
            </a:extLst>
          </p:cNvPr>
          <p:cNvSpPr txBox="1"/>
          <p:nvPr/>
        </p:nvSpPr>
        <p:spPr>
          <a:xfrm>
            <a:off x="175044" y="6638449"/>
            <a:ext cx="3092514" cy="215444"/>
          </a:xfrm>
          <a:prstGeom prst="rect">
            <a:avLst/>
          </a:prstGeom>
          <a:noFill/>
        </p:spPr>
        <p:txBody>
          <a:bodyPr wrap="none" rtlCol="0">
            <a:spAutoFit/>
          </a:bodyPr>
          <a:lstStyle/>
          <a:p>
            <a:pPr algn="ctr"/>
            <a:r>
              <a:rPr lang="en-GB" sz="800" i="1" dirty="0">
                <a:solidFill>
                  <a:schemeClr val="tx1"/>
                </a:solidFill>
              </a:rPr>
              <a:t>Sources: Syspower, EEX, EPEX Spot and Nord Pool</a:t>
            </a:r>
          </a:p>
        </p:txBody>
      </p:sp>
    </p:spTree>
    <p:extLst>
      <p:ext uri="{BB962C8B-B14F-4D97-AF65-F5344CB8AC3E}">
        <p14:creationId xmlns:p14="http://schemas.microsoft.com/office/powerpoint/2010/main" val="227394367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10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10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left)">
                                      <p:cBhvr>
                                        <p:cTn id="22"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8036" name="Rectangle 4"/>
          <p:cNvSpPr>
            <a:spLocks noGrp="1" noChangeArrowheads="1"/>
          </p:cNvSpPr>
          <p:nvPr>
            <p:ph type="title"/>
          </p:nvPr>
        </p:nvSpPr>
        <p:spPr>
          <a:xfrm>
            <a:off x="0" y="333822"/>
            <a:ext cx="9905999" cy="1143000"/>
          </a:xfrm>
        </p:spPr>
        <p:txBody>
          <a:bodyPr/>
          <a:lstStyle/>
          <a:p>
            <a:r>
              <a:rPr lang="en-GB" sz="2600" dirty="0"/>
              <a:t>Correlation between Hedging Prices and spot prices</a:t>
            </a:r>
          </a:p>
        </p:txBody>
      </p:sp>
      <p:sp>
        <p:nvSpPr>
          <p:cNvPr id="1068037" name="Rectangle 5"/>
          <p:cNvSpPr>
            <a:spLocks noGrp="1" noChangeArrowheads="1"/>
          </p:cNvSpPr>
          <p:nvPr>
            <p:ph idx="1"/>
          </p:nvPr>
        </p:nvSpPr>
        <p:spPr>
          <a:xfrm>
            <a:off x="161925" y="1977565"/>
            <a:ext cx="9577388" cy="4295416"/>
          </a:xfrm>
        </p:spPr>
        <p:txBody>
          <a:bodyPr/>
          <a:lstStyle/>
          <a:p>
            <a:r>
              <a:rPr lang="en-GB" dirty="0"/>
              <a:t>Note that higher liquidity for a financial contract does </a:t>
            </a:r>
            <a:r>
              <a:rPr lang="en-GB" u="sng" dirty="0"/>
              <a:t>not</a:t>
            </a:r>
            <a:r>
              <a:rPr lang="en-GB" dirty="0"/>
              <a:t> necessarily imply stronger correlation between the contract’s Hedging Prices and the underlying spot prices.</a:t>
            </a:r>
          </a:p>
          <a:p>
            <a:r>
              <a:rPr lang="en-GB" dirty="0"/>
              <a:t>Among the Nordic financial contracts, the Nordic System Price forwards have been the most liquid during the period investigated</a:t>
            </a:r>
          </a:p>
          <a:p>
            <a:pPr lvl="1"/>
            <a:r>
              <a:rPr lang="en-GB" sz="2400" dirty="0"/>
              <a:t>At the same time, the System Price forwards’ Hedging Prices have low correlation to the System Prices.</a:t>
            </a:r>
          </a:p>
        </p:txBody>
      </p:sp>
      <p:sp>
        <p:nvSpPr>
          <p:cNvPr id="4" name="Pladsholder til dato 3"/>
          <p:cNvSpPr>
            <a:spLocks noGrp="1"/>
          </p:cNvSpPr>
          <p:nvPr>
            <p:ph type="dt" sz="half" idx="10"/>
          </p:nvPr>
        </p:nvSpPr>
        <p:spPr/>
        <p:txBody>
          <a:bodyPr/>
          <a:lstStyle/>
          <a:p>
            <a:r>
              <a:rPr lang="en-US"/>
              <a:t>17 Feb. 2024</a:t>
            </a:r>
            <a:endParaRPr lang="en-GB" dirty="0"/>
          </a:p>
        </p:txBody>
      </p:sp>
      <p:sp>
        <p:nvSpPr>
          <p:cNvPr id="5" name="Pladsholder til diasnummer 5"/>
          <p:cNvSpPr>
            <a:spLocks noGrp="1"/>
          </p:cNvSpPr>
          <p:nvPr>
            <p:ph type="sldNum" sz="quarter" idx="12"/>
          </p:nvPr>
        </p:nvSpPr>
        <p:spPr/>
        <p:txBody>
          <a:bodyPr/>
          <a:lstStyle/>
          <a:p>
            <a:fld id="{11B596C7-6DAC-4669-9AC2-25B831D7B885}" type="slidenum">
              <a:rPr lang="en-GB"/>
              <a:pPr/>
              <a:t>16</a:t>
            </a:fld>
            <a:endParaRPr lang="en-GB"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Pladsholder til dato 1"/>
          <p:cNvSpPr>
            <a:spLocks noGrp="1"/>
          </p:cNvSpPr>
          <p:nvPr>
            <p:ph type="dt" sz="quarter" idx="10"/>
          </p:nvPr>
        </p:nvSpPr>
        <p:spPr>
          <a:noFill/>
        </p:spPr>
        <p:txBody>
          <a:bodyPr/>
          <a:lstStyle/>
          <a:p>
            <a:r>
              <a:rPr lang="en-US"/>
              <a:t>17 Feb. 2024</a:t>
            </a:r>
            <a:endParaRPr lang="en-GB" dirty="0"/>
          </a:p>
        </p:txBody>
      </p:sp>
      <p:sp>
        <p:nvSpPr>
          <p:cNvPr id="36868" name="Pladsholder til diasnummer 3"/>
          <p:cNvSpPr>
            <a:spLocks noGrp="1"/>
          </p:cNvSpPr>
          <p:nvPr>
            <p:ph type="sldNum" sz="quarter" idx="12"/>
          </p:nvPr>
        </p:nvSpPr>
        <p:spPr>
          <a:noFill/>
        </p:spPr>
        <p:txBody>
          <a:bodyPr/>
          <a:lstStyle/>
          <a:p>
            <a:fld id="{C2A349F1-2BA1-4DA5-84BA-02AE05B29942}" type="slidenum">
              <a:rPr lang="en-GB" smtClean="0"/>
              <a:pPr/>
              <a:t>17</a:t>
            </a:fld>
            <a:endParaRPr lang="en-GB" dirty="0"/>
          </a:p>
        </p:txBody>
      </p:sp>
      <p:sp>
        <p:nvSpPr>
          <p:cNvPr id="36869" name="Tekstboks 4"/>
          <p:cNvSpPr txBox="1">
            <a:spLocks noChangeArrowheads="1"/>
          </p:cNvSpPr>
          <p:nvPr/>
        </p:nvSpPr>
        <p:spPr bwMode="auto">
          <a:xfrm>
            <a:off x="538157" y="2249488"/>
            <a:ext cx="8736687" cy="3170099"/>
          </a:xfrm>
          <a:prstGeom prst="rect">
            <a:avLst/>
          </a:prstGeom>
          <a:noFill/>
          <a:ln w="9525">
            <a:noFill/>
            <a:miter lim="800000"/>
            <a:headEnd/>
            <a:tailEnd/>
          </a:ln>
        </p:spPr>
        <p:txBody>
          <a:bodyPr wrap="none">
            <a:spAutoFit/>
          </a:bodyPr>
          <a:lstStyle/>
          <a:p>
            <a:pPr algn="ctr"/>
            <a:r>
              <a:rPr lang="en-GB" sz="8800" dirty="0">
                <a:solidFill>
                  <a:srgbClr val="000000"/>
                </a:solidFill>
              </a:rPr>
              <a:t>Appendix 1</a:t>
            </a:r>
          </a:p>
          <a:p>
            <a:pPr algn="ctr"/>
            <a:r>
              <a:rPr lang="en-GB" sz="4800" dirty="0">
                <a:solidFill>
                  <a:srgbClr val="000000"/>
                </a:solidFill>
              </a:rPr>
              <a:t>Closing Prices</a:t>
            </a:r>
          </a:p>
          <a:p>
            <a:pPr algn="ctr"/>
            <a:r>
              <a:rPr lang="en-GB" sz="3200" dirty="0">
                <a:solidFill>
                  <a:srgbClr val="000000"/>
                </a:solidFill>
              </a:rPr>
              <a:t>Variation during the last year of the</a:t>
            </a:r>
          </a:p>
          <a:p>
            <a:pPr algn="ctr"/>
            <a:r>
              <a:rPr lang="en-GB" sz="3200" dirty="0">
                <a:solidFill>
                  <a:srgbClr val="000000"/>
                </a:solidFill>
              </a:rPr>
              <a:t>financial contract’s trading period</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dsholder til diasnummer 5"/>
          <p:cNvSpPr>
            <a:spLocks noGrp="1"/>
          </p:cNvSpPr>
          <p:nvPr>
            <p:ph type="sldNum" sz="quarter" idx="12"/>
          </p:nvPr>
        </p:nvSpPr>
        <p:spPr/>
        <p:txBody>
          <a:bodyPr/>
          <a:lstStyle/>
          <a:p>
            <a:fld id="{FD4683CF-EC4D-4098-BB96-CC77BFB5F382}" type="slidenum">
              <a:rPr lang="en-GB"/>
              <a:pPr/>
              <a:t>18</a:t>
            </a:fld>
            <a:endParaRPr lang="en-GB" dirty="0"/>
          </a:p>
        </p:txBody>
      </p:sp>
      <p:sp>
        <p:nvSpPr>
          <p:cNvPr id="1061890" name="Rectangle 2"/>
          <p:cNvSpPr>
            <a:spLocks noGrp="1" noChangeArrowheads="1"/>
          </p:cNvSpPr>
          <p:nvPr>
            <p:ph type="title"/>
          </p:nvPr>
        </p:nvSpPr>
        <p:spPr>
          <a:xfrm>
            <a:off x="14514" y="14514"/>
            <a:ext cx="7707087" cy="638629"/>
          </a:xfrm>
        </p:spPr>
        <p:txBody>
          <a:bodyPr/>
          <a:lstStyle/>
          <a:p>
            <a:r>
              <a:rPr lang="en-GB" sz="3200" dirty="0"/>
              <a:t>Closing Prices</a:t>
            </a:r>
          </a:p>
        </p:txBody>
      </p:sp>
      <p:sp>
        <p:nvSpPr>
          <p:cNvPr id="1061891" name="Rectangle 3"/>
          <p:cNvSpPr>
            <a:spLocks noGrp="1" noChangeArrowheads="1"/>
          </p:cNvSpPr>
          <p:nvPr>
            <p:ph type="body" idx="1"/>
          </p:nvPr>
        </p:nvSpPr>
        <p:spPr>
          <a:xfrm>
            <a:off x="29028" y="566062"/>
            <a:ext cx="9833430" cy="6277424"/>
          </a:xfrm>
        </p:spPr>
        <p:txBody>
          <a:bodyPr/>
          <a:lstStyle/>
          <a:p>
            <a:pPr>
              <a:spcBef>
                <a:spcPts val="840"/>
              </a:spcBef>
            </a:pPr>
            <a:r>
              <a:rPr lang="en-GB" sz="2000" dirty="0"/>
              <a:t>Please refer to appendix 2: at the end of each trading day, both Nasdaq OMX and EEX set a Closing Price for each of their financial contacts.</a:t>
            </a:r>
          </a:p>
          <a:p>
            <a:pPr>
              <a:spcBef>
                <a:spcPts val="840"/>
              </a:spcBef>
            </a:pPr>
            <a:r>
              <a:rPr lang="en-GB" sz="2000" dirty="0"/>
              <a:t>As examples of how the Closing Prices vary:</a:t>
            </a:r>
          </a:p>
          <a:p>
            <a:pPr>
              <a:spcBef>
                <a:spcPts val="840"/>
              </a:spcBef>
            </a:pPr>
            <a:r>
              <a:rPr lang="en-GB" sz="2000" dirty="0"/>
              <a:t>The following four slides show the daily Closing Prices for four financial contracts.</a:t>
            </a:r>
          </a:p>
          <a:p>
            <a:pPr>
              <a:spcBef>
                <a:spcPts val="840"/>
              </a:spcBef>
            </a:pPr>
            <a:r>
              <a:rPr lang="en-GB" sz="2000" dirty="0"/>
              <a:t>For each contract, the daily Closing Price is shown during the last year, where the contract was traded.</a:t>
            </a:r>
          </a:p>
          <a:p>
            <a:pPr>
              <a:spcBef>
                <a:spcPts val="840"/>
              </a:spcBef>
            </a:pPr>
            <a:r>
              <a:rPr lang="en-GB" sz="2000" dirty="0"/>
              <a:t>The four contracts hedged against the 2012 spot price for respectively</a:t>
            </a:r>
          </a:p>
          <a:p>
            <a:pPr lvl="1">
              <a:spcBef>
                <a:spcPts val="840"/>
              </a:spcBef>
            </a:pPr>
            <a:r>
              <a:rPr lang="en-GB" sz="2000" dirty="0"/>
              <a:t>Western Denmark (DK1).</a:t>
            </a:r>
          </a:p>
          <a:p>
            <a:pPr lvl="1">
              <a:spcBef>
                <a:spcPts val="840"/>
              </a:spcBef>
            </a:pPr>
            <a:r>
              <a:rPr lang="en-GB" sz="2000" dirty="0"/>
              <a:t>Eastern Denmark (DK2).</a:t>
            </a:r>
          </a:p>
          <a:p>
            <a:pPr lvl="1">
              <a:spcBef>
                <a:spcPts val="840"/>
              </a:spcBef>
            </a:pPr>
            <a:r>
              <a:rPr lang="en-GB" sz="2000" dirty="0"/>
              <a:t>Southern Sweden (SE4).</a:t>
            </a:r>
          </a:p>
          <a:p>
            <a:pPr lvl="1">
              <a:spcBef>
                <a:spcPts val="840"/>
              </a:spcBef>
            </a:pPr>
            <a:r>
              <a:rPr lang="en-GB" sz="2000" dirty="0"/>
              <a:t>The Nordic System Price.</a:t>
            </a:r>
          </a:p>
        </p:txBody>
      </p:sp>
      <p:sp>
        <p:nvSpPr>
          <p:cNvPr id="2" name="Pladsholder til dato 1">
            <a:extLst>
              <a:ext uri="{FF2B5EF4-FFF2-40B4-BE49-F238E27FC236}">
                <a16:creationId xmlns:a16="http://schemas.microsoft.com/office/drawing/2014/main" id="{5329BF6F-773A-4A70-8259-5AEAD2D453AE}"/>
              </a:ext>
            </a:extLst>
          </p:cNvPr>
          <p:cNvSpPr>
            <a:spLocks noGrp="1"/>
          </p:cNvSpPr>
          <p:nvPr>
            <p:ph type="dt" sz="half" idx="10"/>
          </p:nvPr>
        </p:nvSpPr>
        <p:spPr/>
        <p:txBody>
          <a:bodyPr/>
          <a:lstStyle/>
          <a:p>
            <a:pPr>
              <a:defRPr/>
            </a:pPr>
            <a:r>
              <a:rPr lang="en-US"/>
              <a:t>17 Feb. 2024</a:t>
            </a:r>
            <a:endParaRPr lang="en-GB"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0" y="0"/>
            <a:ext cx="9906000" cy="653143"/>
          </a:xfrm>
        </p:spPr>
        <p:txBody>
          <a:bodyPr/>
          <a:lstStyle/>
          <a:p>
            <a:pPr algn="l"/>
            <a:r>
              <a:rPr lang="en-GB" sz="2400" dirty="0"/>
              <a:t>Western Denmark (DK1)  – the year 2012</a:t>
            </a:r>
          </a:p>
        </p:txBody>
      </p:sp>
      <p:sp>
        <p:nvSpPr>
          <p:cNvPr id="70665" name="Line 9"/>
          <p:cNvSpPr>
            <a:spLocks noChangeShapeType="1"/>
          </p:cNvSpPr>
          <p:nvPr/>
        </p:nvSpPr>
        <p:spPr bwMode="auto">
          <a:xfrm>
            <a:off x="684213" y="5411788"/>
            <a:ext cx="9061450" cy="0"/>
          </a:xfrm>
          <a:prstGeom prst="line">
            <a:avLst/>
          </a:prstGeom>
          <a:noFill/>
          <a:ln w="0">
            <a:solidFill>
              <a:srgbClr val="000000"/>
            </a:solidFill>
            <a:round/>
            <a:headEnd/>
            <a:tailEnd/>
          </a:ln>
        </p:spPr>
        <p:txBody>
          <a:bodyPr/>
          <a:lstStyle/>
          <a:p>
            <a:endParaRPr lang="en-GB" dirty="0"/>
          </a:p>
        </p:txBody>
      </p:sp>
      <p:sp>
        <p:nvSpPr>
          <p:cNvPr id="70666" name="Line 10"/>
          <p:cNvSpPr>
            <a:spLocks noChangeShapeType="1"/>
          </p:cNvSpPr>
          <p:nvPr/>
        </p:nvSpPr>
        <p:spPr bwMode="auto">
          <a:xfrm>
            <a:off x="684213" y="4621213"/>
            <a:ext cx="9061450" cy="0"/>
          </a:xfrm>
          <a:prstGeom prst="line">
            <a:avLst/>
          </a:prstGeom>
          <a:noFill/>
          <a:ln w="0">
            <a:solidFill>
              <a:srgbClr val="000000"/>
            </a:solidFill>
            <a:round/>
            <a:headEnd/>
            <a:tailEnd/>
          </a:ln>
        </p:spPr>
        <p:txBody>
          <a:bodyPr/>
          <a:lstStyle/>
          <a:p>
            <a:endParaRPr lang="en-GB" dirty="0"/>
          </a:p>
        </p:txBody>
      </p:sp>
      <p:sp>
        <p:nvSpPr>
          <p:cNvPr id="70667" name="Line 11"/>
          <p:cNvSpPr>
            <a:spLocks noChangeShapeType="1"/>
          </p:cNvSpPr>
          <p:nvPr/>
        </p:nvSpPr>
        <p:spPr bwMode="auto">
          <a:xfrm>
            <a:off x="684213" y="3787775"/>
            <a:ext cx="9061450" cy="0"/>
          </a:xfrm>
          <a:prstGeom prst="line">
            <a:avLst/>
          </a:prstGeom>
          <a:noFill/>
          <a:ln w="0">
            <a:solidFill>
              <a:srgbClr val="000000"/>
            </a:solidFill>
            <a:round/>
            <a:headEnd/>
            <a:tailEnd/>
          </a:ln>
        </p:spPr>
        <p:txBody>
          <a:bodyPr/>
          <a:lstStyle/>
          <a:p>
            <a:endParaRPr lang="en-GB" dirty="0"/>
          </a:p>
        </p:txBody>
      </p:sp>
      <p:sp>
        <p:nvSpPr>
          <p:cNvPr id="70668" name="Line 12"/>
          <p:cNvSpPr>
            <a:spLocks noChangeShapeType="1"/>
          </p:cNvSpPr>
          <p:nvPr/>
        </p:nvSpPr>
        <p:spPr bwMode="auto">
          <a:xfrm>
            <a:off x="684213" y="2954338"/>
            <a:ext cx="9061450" cy="0"/>
          </a:xfrm>
          <a:prstGeom prst="line">
            <a:avLst/>
          </a:prstGeom>
          <a:noFill/>
          <a:ln w="0">
            <a:solidFill>
              <a:srgbClr val="000000"/>
            </a:solidFill>
            <a:round/>
            <a:headEnd/>
            <a:tailEnd/>
          </a:ln>
        </p:spPr>
        <p:txBody>
          <a:bodyPr/>
          <a:lstStyle/>
          <a:p>
            <a:endParaRPr lang="en-GB" dirty="0"/>
          </a:p>
        </p:txBody>
      </p:sp>
      <p:sp>
        <p:nvSpPr>
          <p:cNvPr id="70669" name="Line 13"/>
          <p:cNvSpPr>
            <a:spLocks noChangeShapeType="1"/>
          </p:cNvSpPr>
          <p:nvPr/>
        </p:nvSpPr>
        <p:spPr bwMode="auto">
          <a:xfrm>
            <a:off x="684213" y="2165350"/>
            <a:ext cx="9061450" cy="0"/>
          </a:xfrm>
          <a:prstGeom prst="line">
            <a:avLst/>
          </a:prstGeom>
          <a:noFill/>
          <a:ln w="0">
            <a:solidFill>
              <a:srgbClr val="000000"/>
            </a:solidFill>
            <a:round/>
            <a:headEnd/>
            <a:tailEnd/>
          </a:ln>
        </p:spPr>
        <p:txBody>
          <a:bodyPr/>
          <a:lstStyle/>
          <a:p>
            <a:endParaRPr lang="en-GB" dirty="0"/>
          </a:p>
        </p:txBody>
      </p:sp>
      <p:sp>
        <p:nvSpPr>
          <p:cNvPr id="70670" name="Line 14"/>
          <p:cNvSpPr>
            <a:spLocks noChangeShapeType="1"/>
          </p:cNvSpPr>
          <p:nvPr/>
        </p:nvSpPr>
        <p:spPr bwMode="auto">
          <a:xfrm>
            <a:off x="684213" y="1331913"/>
            <a:ext cx="9061450" cy="0"/>
          </a:xfrm>
          <a:prstGeom prst="line">
            <a:avLst/>
          </a:prstGeom>
          <a:noFill/>
          <a:ln w="0">
            <a:solidFill>
              <a:srgbClr val="000000"/>
            </a:solidFill>
            <a:round/>
            <a:headEnd/>
            <a:tailEnd/>
          </a:ln>
        </p:spPr>
        <p:txBody>
          <a:bodyPr/>
          <a:lstStyle/>
          <a:p>
            <a:endParaRPr lang="en-GB" dirty="0"/>
          </a:p>
        </p:txBody>
      </p:sp>
      <p:sp>
        <p:nvSpPr>
          <p:cNvPr id="70671" name="Rectangle 15"/>
          <p:cNvSpPr>
            <a:spLocks noChangeArrowheads="1"/>
          </p:cNvSpPr>
          <p:nvPr/>
        </p:nvSpPr>
        <p:spPr bwMode="auto">
          <a:xfrm>
            <a:off x="684213" y="1331913"/>
            <a:ext cx="9061450" cy="4913312"/>
          </a:xfrm>
          <a:prstGeom prst="rect">
            <a:avLst/>
          </a:prstGeom>
          <a:noFill/>
          <a:ln w="20638">
            <a:solidFill>
              <a:srgbClr val="808080"/>
            </a:solidFill>
            <a:miter lim="800000"/>
            <a:headEnd/>
            <a:tailEnd/>
          </a:ln>
        </p:spPr>
        <p:txBody>
          <a:bodyPr/>
          <a:lstStyle/>
          <a:p>
            <a:endParaRPr lang="en-GB" dirty="0"/>
          </a:p>
        </p:txBody>
      </p:sp>
      <p:sp>
        <p:nvSpPr>
          <p:cNvPr id="70672" name="Line 16"/>
          <p:cNvSpPr>
            <a:spLocks noChangeShapeType="1"/>
          </p:cNvSpPr>
          <p:nvPr/>
        </p:nvSpPr>
        <p:spPr bwMode="auto">
          <a:xfrm>
            <a:off x="684213" y="1331913"/>
            <a:ext cx="0" cy="4913312"/>
          </a:xfrm>
          <a:prstGeom prst="line">
            <a:avLst/>
          </a:prstGeom>
          <a:noFill/>
          <a:ln w="0">
            <a:solidFill>
              <a:srgbClr val="000000"/>
            </a:solidFill>
            <a:round/>
            <a:headEnd/>
            <a:tailEnd/>
          </a:ln>
        </p:spPr>
        <p:txBody>
          <a:bodyPr/>
          <a:lstStyle/>
          <a:p>
            <a:endParaRPr lang="en-GB" dirty="0"/>
          </a:p>
        </p:txBody>
      </p:sp>
      <p:sp>
        <p:nvSpPr>
          <p:cNvPr id="70673" name="Line 17"/>
          <p:cNvSpPr>
            <a:spLocks noChangeShapeType="1"/>
          </p:cNvSpPr>
          <p:nvPr/>
        </p:nvSpPr>
        <p:spPr bwMode="auto">
          <a:xfrm>
            <a:off x="601663" y="6245225"/>
            <a:ext cx="82550" cy="0"/>
          </a:xfrm>
          <a:prstGeom prst="line">
            <a:avLst/>
          </a:prstGeom>
          <a:noFill/>
          <a:ln w="0">
            <a:solidFill>
              <a:srgbClr val="000000"/>
            </a:solidFill>
            <a:round/>
            <a:headEnd/>
            <a:tailEnd/>
          </a:ln>
        </p:spPr>
        <p:txBody>
          <a:bodyPr/>
          <a:lstStyle/>
          <a:p>
            <a:endParaRPr lang="en-GB" dirty="0"/>
          </a:p>
        </p:txBody>
      </p:sp>
      <p:sp>
        <p:nvSpPr>
          <p:cNvPr id="70674" name="Line 18"/>
          <p:cNvSpPr>
            <a:spLocks noChangeShapeType="1"/>
          </p:cNvSpPr>
          <p:nvPr/>
        </p:nvSpPr>
        <p:spPr bwMode="auto">
          <a:xfrm>
            <a:off x="601663" y="5411788"/>
            <a:ext cx="82550" cy="0"/>
          </a:xfrm>
          <a:prstGeom prst="line">
            <a:avLst/>
          </a:prstGeom>
          <a:noFill/>
          <a:ln w="0">
            <a:solidFill>
              <a:srgbClr val="000000"/>
            </a:solidFill>
            <a:round/>
            <a:headEnd/>
            <a:tailEnd/>
          </a:ln>
        </p:spPr>
        <p:txBody>
          <a:bodyPr/>
          <a:lstStyle/>
          <a:p>
            <a:endParaRPr lang="en-GB" dirty="0"/>
          </a:p>
        </p:txBody>
      </p:sp>
      <p:sp>
        <p:nvSpPr>
          <p:cNvPr id="70675" name="Line 19"/>
          <p:cNvSpPr>
            <a:spLocks noChangeShapeType="1"/>
          </p:cNvSpPr>
          <p:nvPr/>
        </p:nvSpPr>
        <p:spPr bwMode="auto">
          <a:xfrm>
            <a:off x="601663" y="4621213"/>
            <a:ext cx="82550" cy="0"/>
          </a:xfrm>
          <a:prstGeom prst="line">
            <a:avLst/>
          </a:prstGeom>
          <a:noFill/>
          <a:ln w="0">
            <a:solidFill>
              <a:srgbClr val="000000"/>
            </a:solidFill>
            <a:round/>
            <a:headEnd/>
            <a:tailEnd/>
          </a:ln>
        </p:spPr>
        <p:txBody>
          <a:bodyPr/>
          <a:lstStyle/>
          <a:p>
            <a:endParaRPr lang="en-GB" dirty="0"/>
          </a:p>
        </p:txBody>
      </p:sp>
      <p:sp>
        <p:nvSpPr>
          <p:cNvPr id="70676" name="Line 20"/>
          <p:cNvSpPr>
            <a:spLocks noChangeShapeType="1"/>
          </p:cNvSpPr>
          <p:nvPr/>
        </p:nvSpPr>
        <p:spPr bwMode="auto">
          <a:xfrm>
            <a:off x="601663" y="3787775"/>
            <a:ext cx="82550" cy="0"/>
          </a:xfrm>
          <a:prstGeom prst="line">
            <a:avLst/>
          </a:prstGeom>
          <a:noFill/>
          <a:ln w="0">
            <a:solidFill>
              <a:srgbClr val="000000"/>
            </a:solidFill>
            <a:round/>
            <a:headEnd/>
            <a:tailEnd/>
          </a:ln>
        </p:spPr>
        <p:txBody>
          <a:bodyPr/>
          <a:lstStyle/>
          <a:p>
            <a:endParaRPr lang="en-GB" dirty="0"/>
          </a:p>
        </p:txBody>
      </p:sp>
      <p:sp>
        <p:nvSpPr>
          <p:cNvPr id="70677" name="Line 21"/>
          <p:cNvSpPr>
            <a:spLocks noChangeShapeType="1"/>
          </p:cNvSpPr>
          <p:nvPr/>
        </p:nvSpPr>
        <p:spPr bwMode="auto">
          <a:xfrm>
            <a:off x="601663" y="2954338"/>
            <a:ext cx="82550" cy="0"/>
          </a:xfrm>
          <a:prstGeom prst="line">
            <a:avLst/>
          </a:prstGeom>
          <a:noFill/>
          <a:ln w="0">
            <a:solidFill>
              <a:srgbClr val="000000"/>
            </a:solidFill>
            <a:round/>
            <a:headEnd/>
            <a:tailEnd/>
          </a:ln>
        </p:spPr>
        <p:txBody>
          <a:bodyPr/>
          <a:lstStyle/>
          <a:p>
            <a:endParaRPr lang="en-GB" dirty="0"/>
          </a:p>
        </p:txBody>
      </p:sp>
      <p:sp>
        <p:nvSpPr>
          <p:cNvPr id="70678" name="Line 22"/>
          <p:cNvSpPr>
            <a:spLocks noChangeShapeType="1"/>
          </p:cNvSpPr>
          <p:nvPr/>
        </p:nvSpPr>
        <p:spPr bwMode="auto">
          <a:xfrm>
            <a:off x="601663" y="2165350"/>
            <a:ext cx="82550" cy="0"/>
          </a:xfrm>
          <a:prstGeom prst="line">
            <a:avLst/>
          </a:prstGeom>
          <a:noFill/>
          <a:ln w="0">
            <a:solidFill>
              <a:srgbClr val="000000"/>
            </a:solidFill>
            <a:round/>
            <a:headEnd/>
            <a:tailEnd/>
          </a:ln>
        </p:spPr>
        <p:txBody>
          <a:bodyPr/>
          <a:lstStyle/>
          <a:p>
            <a:endParaRPr lang="en-GB" dirty="0"/>
          </a:p>
        </p:txBody>
      </p:sp>
      <p:sp>
        <p:nvSpPr>
          <p:cNvPr id="70679" name="Line 23"/>
          <p:cNvSpPr>
            <a:spLocks noChangeShapeType="1"/>
          </p:cNvSpPr>
          <p:nvPr/>
        </p:nvSpPr>
        <p:spPr bwMode="auto">
          <a:xfrm>
            <a:off x="601663" y="1331913"/>
            <a:ext cx="82550" cy="0"/>
          </a:xfrm>
          <a:prstGeom prst="line">
            <a:avLst/>
          </a:prstGeom>
          <a:noFill/>
          <a:ln w="0">
            <a:solidFill>
              <a:srgbClr val="000000"/>
            </a:solidFill>
            <a:round/>
            <a:headEnd/>
            <a:tailEnd/>
          </a:ln>
        </p:spPr>
        <p:txBody>
          <a:bodyPr/>
          <a:lstStyle/>
          <a:p>
            <a:endParaRPr lang="en-GB" dirty="0"/>
          </a:p>
        </p:txBody>
      </p:sp>
      <p:sp>
        <p:nvSpPr>
          <p:cNvPr id="70680" name="Line 24"/>
          <p:cNvSpPr>
            <a:spLocks noChangeShapeType="1"/>
          </p:cNvSpPr>
          <p:nvPr/>
        </p:nvSpPr>
        <p:spPr bwMode="auto">
          <a:xfrm>
            <a:off x="684213" y="6245225"/>
            <a:ext cx="9061450" cy="0"/>
          </a:xfrm>
          <a:prstGeom prst="line">
            <a:avLst/>
          </a:prstGeom>
          <a:noFill/>
          <a:ln w="0">
            <a:solidFill>
              <a:srgbClr val="000000"/>
            </a:solidFill>
            <a:round/>
            <a:headEnd/>
            <a:tailEnd/>
          </a:ln>
        </p:spPr>
        <p:txBody>
          <a:bodyPr/>
          <a:lstStyle/>
          <a:p>
            <a:endParaRPr lang="en-GB" dirty="0"/>
          </a:p>
        </p:txBody>
      </p:sp>
      <p:sp>
        <p:nvSpPr>
          <p:cNvPr id="70684" name="Freeform 28"/>
          <p:cNvSpPr>
            <a:spLocks/>
          </p:cNvSpPr>
          <p:nvPr/>
        </p:nvSpPr>
        <p:spPr bwMode="auto">
          <a:xfrm>
            <a:off x="704850" y="3262313"/>
            <a:ext cx="9018588" cy="0"/>
          </a:xfrm>
          <a:custGeom>
            <a:avLst/>
            <a:gdLst/>
            <a:ahLst/>
            <a:cxnLst>
              <a:cxn ang="0">
                <a:pos x="5" y="0"/>
              </a:cxn>
              <a:cxn ang="0">
                <a:pos x="12" y="0"/>
              </a:cxn>
              <a:cxn ang="0">
                <a:pos x="19" y="0"/>
              </a:cxn>
              <a:cxn ang="0">
                <a:pos x="26" y="0"/>
              </a:cxn>
              <a:cxn ang="0">
                <a:pos x="33" y="0"/>
              </a:cxn>
              <a:cxn ang="0">
                <a:pos x="40" y="0"/>
              </a:cxn>
              <a:cxn ang="0">
                <a:pos x="47" y="0"/>
              </a:cxn>
              <a:cxn ang="0">
                <a:pos x="53" y="0"/>
              </a:cxn>
              <a:cxn ang="0">
                <a:pos x="60" y="0"/>
              </a:cxn>
              <a:cxn ang="0">
                <a:pos x="67" y="0"/>
              </a:cxn>
              <a:cxn ang="0">
                <a:pos x="74" y="0"/>
              </a:cxn>
              <a:cxn ang="0">
                <a:pos x="81" y="0"/>
              </a:cxn>
              <a:cxn ang="0">
                <a:pos x="88" y="0"/>
              </a:cxn>
              <a:cxn ang="0">
                <a:pos x="95" y="0"/>
              </a:cxn>
              <a:cxn ang="0">
                <a:pos x="102" y="0"/>
              </a:cxn>
              <a:cxn ang="0">
                <a:pos x="109" y="0"/>
              </a:cxn>
              <a:cxn ang="0">
                <a:pos x="116" y="0"/>
              </a:cxn>
              <a:cxn ang="0">
                <a:pos x="123" y="0"/>
              </a:cxn>
              <a:cxn ang="0">
                <a:pos x="130" y="0"/>
              </a:cxn>
              <a:cxn ang="0">
                <a:pos x="136" y="0"/>
              </a:cxn>
              <a:cxn ang="0">
                <a:pos x="143" y="0"/>
              </a:cxn>
              <a:cxn ang="0">
                <a:pos x="150" y="0"/>
              </a:cxn>
              <a:cxn ang="0">
                <a:pos x="157" y="0"/>
              </a:cxn>
              <a:cxn ang="0">
                <a:pos x="164" y="0"/>
              </a:cxn>
              <a:cxn ang="0">
                <a:pos x="171" y="0"/>
              </a:cxn>
              <a:cxn ang="0">
                <a:pos x="178" y="0"/>
              </a:cxn>
              <a:cxn ang="0">
                <a:pos x="185" y="0"/>
              </a:cxn>
              <a:cxn ang="0">
                <a:pos x="192" y="0"/>
              </a:cxn>
              <a:cxn ang="0">
                <a:pos x="199" y="0"/>
              </a:cxn>
              <a:cxn ang="0">
                <a:pos x="206" y="0"/>
              </a:cxn>
              <a:cxn ang="0">
                <a:pos x="213" y="0"/>
              </a:cxn>
              <a:cxn ang="0">
                <a:pos x="219" y="0"/>
              </a:cxn>
              <a:cxn ang="0">
                <a:pos x="226" y="0"/>
              </a:cxn>
              <a:cxn ang="0">
                <a:pos x="233" y="0"/>
              </a:cxn>
              <a:cxn ang="0">
                <a:pos x="240" y="0"/>
              </a:cxn>
              <a:cxn ang="0">
                <a:pos x="247" y="0"/>
              </a:cxn>
              <a:cxn ang="0">
                <a:pos x="254" y="0"/>
              </a:cxn>
              <a:cxn ang="0">
                <a:pos x="261" y="0"/>
              </a:cxn>
              <a:cxn ang="0">
                <a:pos x="268" y="0"/>
              </a:cxn>
              <a:cxn ang="0">
                <a:pos x="275" y="0"/>
              </a:cxn>
              <a:cxn ang="0">
                <a:pos x="282" y="0"/>
              </a:cxn>
              <a:cxn ang="0">
                <a:pos x="289" y="0"/>
              </a:cxn>
              <a:cxn ang="0">
                <a:pos x="296" y="0"/>
              </a:cxn>
              <a:cxn ang="0">
                <a:pos x="302" y="0"/>
              </a:cxn>
              <a:cxn ang="0">
                <a:pos x="309" y="0"/>
              </a:cxn>
              <a:cxn ang="0">
                <a:pos x="316" y="0"/>
              </a:cxn>
              <a:cxn ang="0">
                <a:pos x="323" y="0"/>
              </a:cxn>
              <a:cxn ang="0">
                <a:pos x="330" y="0"/>
              </a:cxn>
              <a:cxn ang="0">
                <a:pos x="337" y="0"/>
              </a:cxn>
              <a:cxn ang="0">
                <a:pos x="344" y="0"/>
              </a:cxn>
              <a:cxn ang="0">
                <a:pos x="351" y="0"/>
              </a:cxn>
              <a:cxn ang="0">
                <a:pos x="358" y="0"/>
              </a:cxn>
              <a:cxn ang="0">
                <a:pos x="365" y="0"/>
              </a:cxn>
              <a:cxn ang="0">
                <a:pos x="372" y="0"/>
              </a:cxn>
              <a:cxn ang="0">
                <a:pos x="379" y="0"/>
              </a:cxn>
              <a:cxn ang="0">
                <a:pos x="385" y="0"/>
              </a:cxn>
              <a:cxn ang="0">
                <a:pos x="392" y="0"/>
              </a:cxn>
              <a:cxn ang="0">
                <a:pos x="399" y="0"/>
              </a:cxn>
              <a:cxn ang="0">
                <a:pos x="406" y="0"/>
              </a:cxn>
              <a:cxn ang="0">
                <a:pos x="413" y="0"/>
              </a:cxn>
              <a:cxn ang="0">
                <a:pos x="420" y="0"/>
              </a:cxn>
              <a:cxn ang="0">
                <a:pos x="427" y="0"/>
              </a:cxn>
            </a:cxnLst>
            <a:rect l="0" t="0" r="r" b="b"/>
            <a:pathLst>
              <a:path w="432">
                <a:moveTo>
                  <a:pt x="0" y="0"/>
                </a:moveTo>
                <a:lnTo>
                  <a:pt x="2" y="0"/>
                </a:lnTo>
                <a:lnTo>
                  <a:pt x="3" y="0"/>
                </a:lnTo>
                <a:lnTo>
                  <a:pt x="5" y="0"/>
                </a:lnTo>
                <a:lnTo>
                  <a:pt x="7" y="0"/>
                </a:lnTo>
                <a:lnTo>
                  <a:pt x="9" y="0"/>
                </a:lnTo>
                <a:lnTo>
                  <a:pt x="10" y="0"/>
                </a:lnTo>
                <a:lnTo>
                  <a:pt x="12" y="0"/>
                </a:lnTo>
                <a:lnTo>
                  <a:pt x="14" y="0"/>
                </a:lnTo>
                <a:lnTo>
                  <a:pt x="15" y="0"/>
                </a:lnTo>
                <a:lnTo>
                  <a:pt x="17" y="0"/>
                </a:lnTo>
                <a:lnTo>
                  <a:pt x="19" y="0"/>
                </a:lnTo>
                <a:lnTo>
                  <a:pt x="21" y="0"/>
                </a:lnTo>
                <a:lnTo>
                  <a:pt x="22" y="0"/>
                </a:lnTo>
                <a:lnTo>
                  <a:pt x="24" y="0"/>
                </a:lnTo>
                <a:lnTo>
                  <a:pt x="26" y="0"/>
                </a:lnTo>
                <a:lnTo>
                  <a:pt x="28" y="0"/>
                </a:lnTo>
                <a:lnTo>
                  <a:pt x="29" y="0"/>
                </a:lnTo>
                <a:lnTo>
                  <a:pt x="31" y="0"/>
                </a:lnTo>
                <a:lnTo>
                  <a:pt x="33" y="0"/>
                </a:lnTo>
                <a:lnTo>
                  <a:pt x="34" y="0"/>
                </a:lnTo>
                <a:lnTo>
                  <a:pt x="36" y="0"/>
                </a:lnTo>
                <a:lnTo>
                  <a:pt x="38" y="0"/>
                </a:lnTo>
                <a:lnTo>
                  <a:pt x="40" y="0"/>
                </a:lnTo>
                <a:lnTo>
                  <a:pt x="41" y="0"/>
                </a:lnTo>
                <a:lnTo>
                  <a:pt x="43" y="0"/>
                </a:lnTo>
                <a:lnTo>
                  <a:pt x="45" y="0"/>
                </a:lnTo>
                <a:lnTo>
                  <a:pt x="47" y="0"/>
                </a:lnTo>
                <a:lnTo>
                  <a:pt x="48" y="0"/>
                </a:lnTo>
                <a:lnTo>
                  <a:pt x="50" y="0"/>
                </a:lnTo>
                <a:lnTo>
                  <a:pt x="52" y="0"/>
                </a:lnTo>
                <a:lnTo>
                  <a:pt x="53" y="0"/>
                </a:lnTo>
                <a:lnTo>
                  <a:pt x="55" y="0"/>
                </a:lnTo>
                <a:lnTo>
                  <a:pt x="57" y="0"/>
                </a:lnTo>
                <a:lnTo>
                  <a:pt x="59" y="0"/>
                </a:lnTo>
                <a:lnTo>
                  <a:pt x="60" y="0"/>
                </a:lnTo>
                <a:lnTo>
                  <a:pt x="62" y="0"/>
                </a:lnTo>
                <a:lnTo>
                  <a:pt x="64" y="0"/>
                </a:lnTo>
                <a:lnTo>
                  <a:pt x="66" y="0"/>
                </a:lnTo>
                <a:lnTo>
                  <a:pt x="67" y="0"/>
                </a:lnTo>
                <a:lnTo>
                  <a:pt x="69" y="0"/>
                </a:lnTo>
                <a:lnTo>
                  <a:pt x="71" y="0"/>
                </a:lnTo>
                <a:lnTo>
                  <a:pt x="72" y="0"/>
                </a:lnTo>
                <a:lnTo>
                  <a:pt x="74" y="0"/>
                </a:lnTo>
                <a:lnTo>
                  <a:pt x="76" y="0"/>
                </a:lnTo>
                <a:lnTo>
                  <a:pt x="78" y="0"/>
                </a:lnTo>
                <a:lnTo>
                  <a:pt x="79" y="0"/>
                </a:lnTo>
                <a:lnTo>
                  <a:pt x="81" y="0"/>
                </a:lnTo>
                <a:lnTo>
                  <a:pt x="83" y="0"/>
                </a:lnTo>
                <a:lnTo>
                  <a:pt x="85" y="0"/>
                </a:lnTo>
                <a:lnTo>
                  <a:pt x="86" y="0"/>
                </a:lnTo>
                <a:lnTo>
                  <a:pt x="88" y="0"/>
                </a:lnTo>
                <a:lnTo>
                  <a:pt x="90" y="0"/>
                </a:lnTo>
                <a:lnTo>
                  <a:pt x="92" y="0"/>
                </a:lnTo>
                <a:lnTo>
                  <a:pt x="93" y="0"/>
                </a:lnTo>
                <a:lnTo>
                  <a:pt x="95" y="0"/>
                </a:lnTo>
                <a:lnTo>
                  <a:pt x="97" y="0"/>
                </a:lnTo>
                <a:lnTo>
                  <a:pt x="98" y="0"/>
                </a:lnTo>
                <a:lnTo>
                  <a:pt x="100" y="0"/>
                </a:lnTo>
                <a:lnTo>
                  <a:pt x="102" y="0"/>
                </a:lnTo>
                <a:lnTo>
                  <a:pt x="104" y="0"/>
                </a:lnTo>
                <a:lnTo>
                  <a:pt x="105" y="0"/>
                </a:lnTo>
                <a:lnTo>
                  <a:pt x="107" y="0"/>
                </a:lnTo>
                <a:lnTo>
                  <a:pt x="109" y="0"/>
                </a:lnTo>
                <a:lnTo>
                  <a:pt x="111" y="0"/>
                </a:lnTo>
                <a:lnTo>
                  <a:pt x="112" y="0"/>
                </a:lnTo>
                <a:lnTo>
                  <a:pt x="114" y="0"/>
                </a:lnTo>
                <a:lnTo>
                  <a:pt x="116" y="0"/>
                </a:lnTo>
                <a:lnTo>
                  <a:pt x="117" y="0"/>
                </a:lnTo>
                <a:lnTo>
                  <a:pt x="119" y="0"/>
                </a:lnTo>
                <a:lnTo>
                  <a:pt x="121" y="0"/>
                </a:lnTo>
                <a:lnTo>
                  <a:pt x="123" y="0"/>
                </a:lnTo>
                <a:lnTo>
                  <a:pt x="124" y="0"/>
                </a:lnTo>
                <a:lnTo>
                  <a:pt x="126" y="0"/>
                </a:lnTo>
                <a:lnTo>
                  <a:pt x="128" y="0"/>
                </a:lnTo>
                <a:lnTo>
                  <a:pt x="130" y="0"/>
                </a:lnTo>
                <a:lnTo>
                  <a:pt x="131" y="0"/>
                </a:lnTo>
                <a:lnTo>
                  <a:pt x="133" y="0"/>
                </a:lnTo>
                <a:lnTo>
                  <a:pt x="135" y="0"/>
                </a:lnTo>
                <a:lnTo>
                  <a:pt x="136" y="0"/>
                </a:lnTo>
                <a:lnTo>
                  <a:pt x="138" y="0"/>
                </a:lnTo>
                <a:lnTo>
                  <a:pt x="140" y="0"/>
                </a:lnTo>
                <a:lnTo>
                  <a:pt x="142" y="0"/>
                </a:lnTo>
                <a:lnTo>
                  <a:pt x="143" y="0"/>
                </a:lnTo>
                <a:lnTo>
                  <a:pt x="145" y="0"/>
                </a:lnTo>
                <a:lnTo>
                  <a:pt x="147" y="0"/>
                </a:lnTo>
                <a:lnTo>
                  <a:pt x="149" y="0"/>
                </a:lnTo>
                <a:lnTo>
                  <a:pt x="150" y="0"/>
                </a:lnTo>
                <a:lnTo>
                  <a:pt x="152" y="0"/>
                </a:lnTo>
                <a:lnTo>
                  <a:pt x="154" y="0"/>
                </a:lnTo>
                <a:lnTo>
                  <a:pt x="155" y="0"/>
                </a:lnTo>
                <a:lnTo>
                  <a:pt x="157" y="0"/>
                </a:lnTo>
                <a:lnTo>
                  <a:pt x="159" y="0"/>
                </a:lnTo>
                <a:lnTo>
                  <a:pt x="161" y="0"/>
                </a:lnTo>
                <a:lnTo>
                  <a:pt x="162" y="0"/>
                </a:lnTo>
                <a:lnTo>
                  <a:pt x="164" y="0"/>
                </a:lnTo>
                <a:lnTo>
                  <a:pt x="166" y="0"/>
                </a:lnTo>
                <a:lnTo>
                  <a:pt x="168" y="0"/>
                </a:lnTo>
                <a:lnTo>
                  <a:pt x="169" y="0"/>
                </a:lnTo>
                <a:lnTo>
                  <a:pt x="171" y="0"/>
                </a:lnTo>
                <a:lnTo>
                  <a:pt x="173" y="0"/>
                </a:lnTo>
                <a:lnTo>
                  <a:pt x="175" y="0"/>
                </a:lnTo>
                <a:lnTo>
                  <a:pt x="176" y="0"/>
                </a:lnTo>
                <a:lnTo>
                  <a:pt x="178" y="0"/>
                </a:lnTo>
                <a:lnTo>
                  <a:pt x="180" y="0"/>
                </a:lnTo>
                <a:lnTo>
                  <a:pt x="181" y="0"/>
                </a:lnTo>
                <a:lnTo>
                  <a:pt x="183" y="0"/>
                </a:lnTo>
                <a:lnTo>
                  <a:pt x="185" y="0"/>
                </a:lnTo>
                <a:lnTo>
                  <a:pt x="187" y="0"/>
                </a:lnTo>
                <a:lnTo>
                  <a:pt x="188" y="0"/>
                </a:lnTo>
                <a:lnTo>
                  <a:pt x="190" y="0"/>
                </a:lnTo>
                <a:lnTo>
                  <a:pt x="192" y="0"/>
                </a:lnTo>
                <a:lnTo>
                  <a:pt x="194" y="0"/>
                </a:lnTo>
                <a:lnTo>
                  <a:pt x="195" y="0"/>
                </a:lnTo>
                <a:lnTo>
                  <a:pt x="197" y="0"/>
                </a:lnTo>
                <a:lnTo>
                  <a:pt x="199" y="0"/>
                </a:lnTo>
                <a:lnTo>
                  <a:pt x="200" y="0"/>
                </a:lnTo>
                <a:lnTo>
                  <a:pt x="202" y="0"/>
                </a:lnTo>
                <a:lnTo>
                  <a:pt x="204" y="0"/>
                </a:lnTo>
                <a:lnTo>
                  <a:pt x="206" y="0"/>
                </a:lnTo>
                <a:lnTo>
                  <a:pt x="207" y="0"/>
                </a:lnTo>
                <a:lnTo>
                  <a:pt x="209" y="0"/>
                </a:lnTo>
                <a:lnTo>
                  <a:pt x="211" y="0"/>
                </a:lnTo>
                <a:lnTo>
                  <a:pt x="213" y="0"/>
                </a:lnTo>
                <a:lnTo>
                  <a:pt x="214" y="0"/>
                </a:lnTo>
                <a:lnTo>
                  <a:pt x="216" y="0"/>
                </a:lnTo>
                <a:lnTo>
                  <a:pt x="218" y="0"/>
                </a:lnTo>
                <a:lnTo>
                  <a:pt x="219" y="0"/>
                </a:lnTo>
                <a:lnTo>
                  <a:pt x="221" y="0"/>
                </a:lnTo>
                <a:lnTo>
                  <a:pt x="223" y="0"/>
                </a:lnTo>
                <a:lnTo>
                  <a:pt x="225" y="0"/>
                </a:lnTo>
                <a:lnTo>
                  <a:pt x="226" y="0"/>
                </a:lnTo>
                <a:lnTo>
                  <a:pt x="228" y="0"/>
                </a:lnTo>
                <a:lnTo>
                  <a:pt x="230" y="0"/>
                </a:lnTo>
                <a:lnTo>
                  <a:pt x="232" y="0"/>
                </a:lnTo>
                <a:lnTo>
                  <a:pt x="233" y="0"/>
                </a:lnTo>
                <a:lnTo>
                  <a:pt x="235" y="0"/>
                </a:lnTo>
                <a:lnTo>
                  <a:pt x="237" y="0"/>
                </a:lnTo>
                <a:lnTo>
                  <a:pt x="238" y="0"/>
                </a:lnTo>
                <a:lnTo>
                  <a:pt x="240" y="0"/>
                </a:lnTo>
                <a:lnTo>
                  <a:pt x="242" y="0"/>
                </a:lnTo>
                <a:lnTo>
                  <a:pt x="244" y="0"/>
                </a:lnTo>
                <a:lnTo>
                  <a:pt x="245" y="0"/>
                </a:lnTo>
                <a:lnTo>
                  <a:pt x="247" y="0"/>
                </a:lnTo>
                <a:lnTo>
                  <a:pt x="249" y="0"/>
                </a:lnTo>
                <a:lnTo>
                  <a:pt x="251" y="0"/>
                </a:lnTo>
                <a:lnTo>
                  <a:pt x="252" y="0"/>
                </a:lnTo>
                <a:lnTo>
                  <a:pt x="254" y="0"/>
                </a:lnTo>
                <a:lnTo>
                  <a:pt x="256" y="0"/>
                </a:lnTo>
                <a:lnTo>
                  <a:pt x="257" y="0"/>
                </a:lnTo>
                <a:lnTo>
                  <a:pt x="259" y="0"/>
                </a:lnTo>
                <a:lnTo>
                  <a:pt x="261" y="0"/>
                </a:lnTo>
                <a:lnTo>
                  <a:pt x="263" y="0"/>
                </a:lnTo>
                <a:lnTo>
                  <a:pt x="264" y="0"/>
                </a:lnTo>
                <a:lnTo>
                  <a:pt x="266" y="0"/>
                </a:lnTo>
                <a:lnTo>
                  <a:pt x="268" y="0"/>
                </a:lnTo>
                <a:lnTo>
                  <a:pt x="270" y="0"/>
                </a:lnTo>
                <a:lnTo>
                  <a:pt x="271" y="0"/>
                </a:lnTo>
                <a:lnTo>
                  <a:pt x="273" y="0"/>
                </a:lnTo>
                <a:lnTo>
                  <a:pt x="275" y="0"/>
                </a:lnTo>
                <a:lnTo>
                  <a:pt x="277" y="0"/>
                </a:lnTo>
                <a:lnTo>
                  <a:pt x="278" y="0"/>
                </a:lnTo>
                <a:lnTo>
                  <a:pt x="280" y="0"/>
                </a:lnTo>
                <a:lnTo>
                  <a:pt x="282" y="0"/>
                </a:lnTo>
                <a:lnTo>
                  <a:pt x="283" y="0"/>
                </a:lnTo>
                <a:lnTo>
                  <a:pt x="285" y="0"/>
                </a:lnTo>
                <a:lnTo>
                  <a:pt x="287" y="0"/>
                </a:lnTo>
                <a:lnTo>
                  <a:pt x="289" y="0"/>
                </a:lnTo>
                <a:lnTo>
                  <a:pt x="290" y="0"/>
                </a:lnTo>
                <a:lnTo>
                  <a:pt x="292" y="0"/>
                </a:lnTo>
                <a:lnTo>
                  <a:pt x="294" y="0"/>
                </a:lnTo>
                <a:lnTo>
                  <a:pt x="296" y="0"/>
                </a:lnTo>
                <a:lnTo>
                  <a:pt x="297" y="0"/>
                </a:lnTo>
                <a:lnTo>
                  <a:pt x="299" y="0"/>
                </a:lnTo>
                <a:lnTo>
                  <a:pt x="301" y="0"/>
                </a:lnTo>
                <a:lnTo>
                  <a:pt x="302" y="0"/>
                </a:lnTo>
                <a:lnTo>
                  <a:pt x="304" y="0"/>
                </a:lnTo>
                <a:lnTo>
                  <a:pt x="306" y="0"/>
                </a:lnTo>
                <a:lnTo>
                  <a:pt x="308" y="0"/>
                </a:lnTo>
                <a:lnTo>
                  <a:pt x="309" y="0"/>
                </a:lnTo>
                <a:lnTo>
                  <a:pt x="311" y="0"/>
                </a:lnTo>
                <a:lnTo>
                  <a:pt x="313" y="0"/>
                </a:lnTo>
                <a:lnTo>
                  <a:pt x="315" y="0"/>
                </a:lnTo>
                <a:lnTo>
                  <a:pt x="316" y="0"/>
                </a:lnTo>
                <a:lnTo>
                  <a:pt x="318" y="0"/>
                </a:lnTo>
                <a:lnTo>
                  <a:pt x="320" y="0"/>
                </a:lnTo>
                <a:lnTo>
                  <a:pt x="321" y="0"/>
                </a:lnTo>
                <a:lnTo>
                  <a:pt x="323" y="0"/>
                </a:lnTo>
                <a:lnTo>
                  <a:pt x="325" y="0"/>
                </a:lnTo>
                <a:lnTo>
                  <a:pt x="327" y="0"/>
                </a:lnTo>
                <a:lnTo>
                  <a:pt x="328" y="0"/>
                </a:lnTo>
                <a:lnTo>
                  <a:pt x="330" y="0"/>
                </a:lnTo>
                <a:lnTo>
                  <a:pt x="332" y="0"/>
                </a:lnTo>
                <a:lnTo>
                  <a:pt x="334" y="0"/>
                </a:lnTo>
                <a:lnTo>
                  <a:pt x="335" y="0"/>
                </a:lnTo>
                <a:lnTo>
                  <a:pt x="337" y="0"/>
                </a:lnTo>
                <a:lnTo>
                  <a:pt x="339" y="0"/>
                </a:lnTo>
                <a:lnTo>
                  <a:pt x="340" y="0"/>
                </a:lnTo>
                <a:lnTo>
                  <a:pt x="342" y="0"/>
                </a:lnTo>
                <a:lnTo>
                  <a:pt x="344" y="0"/>
                </a:lnTo>
                <a:lnTo>
                  <a:pt x="346" y="0"/>
                </a:lnTo>
                <a:lnTo>
                  <a:pt x="347" y="0"/>
                </a:lnTo>
                <a:lnTo>
                  <a:pt x="349" y="0"/>
                </a:lnTo>
                <a:lnTo>
                  <a:pt x="351" y="0"/>
                </a:lnTo>
                <a:lnTo>
                  <a:pt x="353" y="0"/>
                </a:lnTo>
                <a:lnTo>
                  <a:pt x="354" y="0"/>
                </a:lnTo>
                <a:lnTo>
                  <a:pt x="356" y="0"/>
                </a:lnTo>
                <a:lnTo>
                  <a:pt x="358" y="0"/>
                </a:lnTo>
                <a:lnTo>
                  <a:pt x="360" y="0"/>
                </a:lnTo>
                <a:lnTo>
                  <a:pt x="361" y="0"/>
                </a:lnTo>
                <a:lnTo>
                  <a:pt x="363" y="0"/>
                </a:lnTo>
                <a:lnTo>
                  <a:pt x="365" y="0"/>
                </a:lnTo>
                <a:lnTo>
                  <a:pt x="366" y="0"/>
                </a:lnTo>
                <a:lnTo>
                  <a:pt x="368" y="0"/>
                </a:lnTo>
                <a:lnTo>
                  <a:pt x="370" y="0"/>
                </a:lnTo>
                <a:lnTo>
                  <a:pt x="372" y="0"/>
                </a:lnTo>
                <a:lnTo>
                  <a:pt x="373" y="0"/>
                </a:lnTo>
                <a:lnTo>
                  <a:pt x="375" y="0"/>
                </a:lnTo>
                <a:lnTo>
                  <a:pt x="377" y="0"/>
                </a:lnTo>
                <a:lnTo>
                  <a:pt x="379" y="0"/>
                </a:lnTo>
                <a:lnTo>
                  <a:pt x="380" y="0"/>
                </a:lnTo>
                <a:lnTo>
                  <a:pt x="382" y="0"/>
                </a:lnTo>
                <a:lnTo>
                  <a:pt x="384" y="0"/>
                </a:lnTo>
                <a:lnTo>
                  <a:pt x="385" y="0"/>
                </a:lnTo>
                <a:lnTo>
                  <a:pt x="387" y="0"/>
                </a:lnTo>
                <a:lnTo>
                  <a:pt x="389" y="0"/>
                </a:lnTo>
                <a:lnTo>
                  <a:pt x="391" y="0"/>
                </a:lnTo>
                <a:lnTo>
                  <a:pt x="392" y="0"/>
                </a:lnTo>
                <a:lnTo>
                  <a:pt x="394" y="0"/>
                </a:lnTo>
                <a:lnTo>
                  <a:pt x="396" y="0"/>
                </a:lnTo>
                <a:lnTo>
                  <a:pt x="398" y="0"/>
                </a:lnTo>
                <a:lnTo>
                  <a:pt x="399" y="0"/>
                </a:lnTo>
                <a:lnTo>
                  <a:pt x="401" y="0"/>
                </a:lnTo>
                <a:lnTo>
                  <a:pt x="403" y="0"/>
                </a:lnTo>
                <a:lnTo>
                  <a:pt x="404" y="0"/>
                </a:lnTo>
                <a:lnTo>
                  <a:pt x="406" y="0"/>
                </a:lnTo>
                <a:lnTo>
                  <a:pt x="408" y="0"/>
                </a:lnTo>
                <a:lnTo>
                  <a:pt x="410" y="0"/>
                </a:lnTo>
                <a:lnTo>
                  <a:pt x="411" y="0"/>
                </a:lnTo>
                <a:lnTo>
                  <a:pt x="413" y="0"/>
                </a:lnTo>
                <a:lnTo>
                  <a:pt x="415" y="0"/>
                </a:lnTo>
                <a:lnTo>
                  <a:pt x="417" y="0"/>
                </a:lnTo>
                <a:lnTo>
                  <a:pt x="418" y="0"/>
                </a:lnTo>
                <a:lnTo>
                  <a:pt x="420" y="0"/>
                </a:lnTo>
                <a:lnTo>
                  <a:pt x="422" y="0"/>
                </a:lnTo>
                <a:lnTo>
                  <a:pt x="423" y="0"/>
                </a:lnTo>
                <a:lnTo>
                  <a:pt x="425" y="0"/>
                </a:lnTo>
                <a:lnTo>
                  <a:pt x="427" y="0"/>
                </a:lnTo>
                <a:lnTo>
                  <a:pt x="429" y="0"/>
                </a:lnTo>
                <a:lnTo>
                  <a:pt x="430" y="0"/>
                </a:lnTo>
                <a:lnTo>
                  <a:pt x="432" y="0"/>
                </a:lnTo>
              </a:path>
            </a:pathLst>
          </a:custGeom>
          <a:noFill/>
          <a:ln w="57150">
            <a:solidFill>
              <a:srgbClr val="008000"/>
            </a:solidFill>
            <a:prstDash val="solid"/>
            <a:round/>
            <a:headEnd/>
            <a:tailEnd/>
          </a:ln>
        </p:spPr>
        <p:txBody>
          <a:bodyPr/>
          <a:lstStyle/>
          <a:p>
            <a:endParaRPr lang="en-GB" dirty="0"/>
          </a:p>
        </p:txBody>
      </p:sp>
      <p:grpSp>
        <p:nvGrpSpPr>
          <p:cNvPr id="34" name="Gruppe 33"/>
          <p:cNvGrpSpPr/>
          <p:nvPr/>
        </p:nvGrpSpPr>
        <p:grpSpPr>
          <a:xfrm>
            <a:off x="43546" y="769260"/>
            <a:ext cx="1808508" cy="5647602"/>
            <a:chOff x="43546" y="769260"/>
            <a:chExt cx="1808508" cy="5647602"/>
          </a:xfrm>
        </p:grpSpPr>
        <p:sp>
          <p:nvSpPr>
            <p:cNvPr id="70686" name="Rectangle 30"/>
            <p:cNvSpPr>
              <a:spLocks noChangeArrowheads="1"/>
            </p:cNvSpPr>
            <p:nvPr/>
          </p:nvSpPr>
          <p:spPr bwMode="auto">
            <a:xfrm>
              <a:off x="312867" y="6078308"/>
              <a:ext cx="200376" cy="338554"/>
            </a:xfrm>
            <a:prstGeom prst="rect">
              <a:avLst/>
            </a:prstGeom>
            <a:noFill/>
            <a:ln w="9525">
              <a:noFill/>
              <a:miter lim="800000"/>
              <a:headEnd/>
              <a:tailEnd/>
            </a:ln>
          </p:spPr>
          <p:txBody>
            <a:bodyPr wrap="none" lIns="0" tIns="0" rIns="0" bIns="0">
              <a:spAutoFit/>
            </a:bodyPr>
            <a:lstStyle/>
            <a:p>
              <a:r>
                <a:rPr lang="en-GB" dirty="0">
                  <a:solidFill>
                    <a:srgbClr val="000000"/>
                  </a:solidFill>
                  <a:ea typeface="Verdana" pitchFamily="34" charset="0"/>
                  <a:cs typeface="Verdana" pitchFamily="34" charset="0"/>
                </a:rPr>
                <a:t>0</a:t>
              </a:r>
              <a:endParaRPr lang="en-GB" dirty="0">
                <a:ea typeface="Verdana" pitchFamily="34" charset="0"/>
                <a:cs typeface="Verdana" pitchFamily="34" charset="0"/>
              </a:endParaRPr>
            </a:p>
          </p:txBody>
        </p:sp>
        <p:sp>
          <p:nvSpPr>
            <p:cNvPr id="70687" name="Rectangle 31"/>
            <p:cNvSpPr>
              <a:spLocks noChangeArrowheads="1"/>
            </p:cNvSpPr>
            <p:nvPr/>
          </p:nvSpPr>
          <p:spPr bwMode="auto">
            <a:xfrm>
              <a:off x="112492" y="5244870"/>
              <a:ext cx="400751" cy="338554"/>
            </a:xfrm>
            <a:prstGeom prst="rect">
              <a:avLst/>
            </a:prstGeom>
            <a:noFill/>
            <a:ln w="9525">
              <a:noFill/>
              <a:miter lim="800000"/>
              <a:headEnd/>
              <a:tailEnd/>
            </a:ln>
          </p:spPr>
          <p:txBody>
            <a:bodyPr wrap="none" lIns="0" tIns="0" rIns="0" bIns="0">
              <a:spAutoFit/>
            </a:bodyPr>
            <a:lstStyle/>
            <a:p>
              <a:r>
                <a:rPr lang="en-GB" dirty="0">
                  <a:solidFill>
                    <a:srgbClr val="000000"/>
                  </a:solidFill>
                  <a:ea typeface="Verdana" pitchFamily="34" charset="0"/>
                  <a:cs typeface="Verdana" pitchFamily="34" charset="0"/>
                </a:rPr>
                <a:t>10</a:t>
              </a:r>
              <a:endParaRPr lang="en-GB" dirty="0">
                <a:ea typeface="Verdana" pitchFamily="34" charset="0"/>
                <a:cs typeface="Verdana" pitchFamily="34" charset="0"/>
              </a:endParaRPr>
            </a:p>
          </p:txBody>
        </p:sp>
        <p:sp>
          <p:nvSpPr>
            <p:cNvPr id="70688" name="Rectangle 32"/>
            <p:cNvSpPr>
              <a:spLocks noChangeArrowheads="1"/>
            </p:cNvSpPr>
            <p:nvPr/>
          </p:nvSpPr>
          <p:spPr bwMode="auto">
            <a:xfrm>
              <a:off x="112492" y="4454295"/>
              <a:ext cx="400751" cy="338554"/>
            </a:xfrm>
            <a:prstGeom prst="rect">
              <a:avLst/>
            </a:prstGeom>
            <a:noFill/>
            <a:ln w="9525">
              <a:noFill/>
              <a:miter lim="800000"/>
              <a:headEnd/>
              <a:tailEnd/>
            </a:ln>
          </p:spPr>
          <p:txBody>
            <a:bodyPr wrap="none" lIns="0" tIns="0" rIns="0" bIns="0">
              <a:spAutoFit/>
            </a:bodyPr>
            <a:lstStyle/>
            <a:p>
              <a:r>
                <a:rPr lang="en-GB" dirty="0">
                  <a:solidFill>
                    <a:srgbClr val="000000"/>
                  </a:solidFill>
                  <a:ea typeface="Verdana" pitchFamily="34" charset="0"/>
                  <a:cs typeface="Verdana" pitchFamily="34" charset="0"/>
                </a:rPr>
                <a:t>20</a:t>
              </a:r>
              <a:endParaRPr lang="en-GB" dirty="0">
                <a:ea typeface="Verdana" pitchFamily="34" charset="0"/>
                <a:cs typeface="Verdana" pitchFamily="34" charset="0"/>
              </a:endParaRPr>
            </a:p>
          </p:txBody>
        </p:sp>
        <p:sp>
          <p:nvSpPr>
            <p:cNvPr id="70689" name="Rectangle 33"/>
            <p:cNvSpPr>
              <a:spLocks noChangeArrowheads="1"/>
            </p:cNvSpPr>
            <p:nvPr/>
          </p:nvSpPr>
          <p:spPr bwMode="auto">
            <a:xfrm>
              <a:off x="112492" y="3620858"/>
              <a:ext cx="400751" cy="338554"/>
            </a:xfrm>
            <a:prstGeom prst="rect">
              <a:avLst/>
            </a:prstGeom>
            <a:noFill/>
            <a:ln w="9525">
              <a:noFill/>
              <a:miter lim="800000"/>
              <a:headEnd/>
              <a:tailEnd/>
            </a:ln>
          </p:spPr>
          <p:txBody>
            <a:bodyPr wrap="none" lIns="0" tIns="0" rIns="0" bIns="0">
              <a:spAutoFit/>
            </a:bodyPr>
            <a:lstStyle/>
            <a:p>
              <a:r>
                <a:rPr lang="en-GB" dirty="0">
                  <a:solidFill>
                    <a:srgbClr val="000000"/>
                  </a:solidFill>
                  <a:ea typeface="Verdana" pitchFamily="34" charset="0"/>
                  <a:cs typeface="Verdana" pitchFamily="34" charset="0"/>
                </a:rPr>
                <a:t>30</a:t>
              </a:r>
              <a:endParaRPr lang="en-GB" dirty="0">
                <a:ea typeface="Verdana" pitchFamily="34" charset="0"/>
                <a:cs typeface="Verdana" pitchFamily="34" charset="0"/>
              </a:endParaRPr>
            </a:p>
          </p:txBody>
        </p:sp>
        <p:sp>
          <p:nvSpPr>
            <p:cNvPr id="70690" name="Rectangle 34"/>
            <p:cNvSpPr>
              <a:spLocks noChangeArrowheads="1"/>
            </p:cNvSpPr>
            <p:nvPr/>
          </p:nvSpPr>
          <p:spPr bwMode="auto">
            <a:xfrm>
              <a:off x="112492" y="2787420"/>
              <a:ext cx="400751" cy="338554"/>
            </a:xfrm>
            <a:prstGeom prst="rect">
              <a:avLst/>
            </a:prstGeom>
            <a:noFill/>
            <a:ln w="9525">
              <a:noFill/>
              <a:miter lim="800000"/>
              <a:headEnd/>
              <a:tailEnd/>
            </a:ln>
          </p:spPr>
          <p:txBody>
            <a:bodyPr wrap="none" lIns="0" tIns="0" rIns="0" bIns="0">
              <a:spAutoFit/>
            </a:bodyPr>
            <a:lstStyle/>
            <a:p>
              <a:r>
                <a:rPr lang="en-GB" dirty="0">
                  <a:solidFill>
                    <a:srgbClr val="000000"/>
                  </a:solidFill>
                  <a:ea typeface="Verdana" pitchFamily="34" charset="0"/>
                  <a:cs typeface="Verdana" pitchFamily="34" charset="0"/>
                </a:rPr>
                <a:t>40</a:t>
              </a:r>
              <a:endParaRPr lang="en-GB" dirty="0">
                <a:ea typeface="Verdana" pitchFamily="34" charset="0"/>
                <a:cs typeface="Verdana" pitchFamily="34" charset="0"/>
              </a:endParaRPr>
            </a:p>
          </p:txBody>
        </p:sp>
        <p:sp>
          <p:nvSpPr>
            <p:cNvPr id="70691" name="Rectangle 35"/>
            <p:cNvSpPr>
              <a:spLocks noChangeArrowheads="1"/>
            </p:cNvSpPr>
            <p:nvPr/>
          </p:nvSpPr>
          <p:spPr bwMode="auto">
            <a:xfrm>
              <a:off x="112492" y="1998433"/>
              <a:ext cx="400751" cy="338554"/>
            </a:xfrm>
            <a:prstGeom prst="rect">
              <a:avLst/>
            </a:prstGeom>
            <a:noFill/>
            <a:ln w="9525">
              <a:noFill/>
              <a:miter lim="800000"/>
              <a:headEnd/>
              <a:tailEnd/>
            </a:ln>
          </p:spPr>
          <p:txBody>
            <a:bodyPr wrap="none" lIns="0" tIns="0" rIns="0" bIns="0">
              <a:spAutoFit/>
            </a:bodyPr>
            <a:lstStyle/>
            <a:p>
              <a:r>
                <a:rPr lang="en-GB" dirty="0">
                  <a:solidFill>
                    <a:srgbClr val="000000"/>
                  </a:solidFill>
                  <a:ea typeface="Verdana" pitchFamily="34" charset="0"/>
                  <a:cs typeface="Verdana" pitchFamily="34" charset="0"/>
                </a:rPr>
                <a:t>50</a:t>
              </a:r>
              <a:endParaRPr lang="en-GB" dirty="0">
                <a:ea typeface="Verdana" pitchFamily="34" charset="0"/>
                <a:cs typeface="Verdana" pitchFamily="34" charset="0"/>
              </a:endParaRPr>
            </a:p>
          </p:txBody>
        </p:sp>
        <p:sp>
          <p:nvSpPr>
            <p:cNvPr id="70692" name="Rectangle 36"/>
            <p:cNvSpPr>
              <a:spLocks noChangeArrowheads="1"/>
            </p:cNvSpPr>
            <p:nvPr/>
          </p:nvSpPr>
          <p:spPr bwMode="auto">
            <a:xfrm>
              <a:off x="112492" y="1163408"/>
              <a:ext cx="400751" cy="338554"/>
            </a:xfrm>
            <a:prstGeom prst="rect">
              <a:avLst/>
            </a:prstGeom>
            <a:noFill/>
            <a:ln w="9525">
              <a:noFill/>
              <a:miter lim="800000"/>
              <a:headEnd/>
              <a:tailEnd/>
            </a:ln>
          </p:spPr>
          <p:txBody>
            <a:bodyPr wrap="none" lIns="0" tIns="0" rIns="0" bIns="0">
              <a:spAutoFit/>
            </a:bodyPr>
            <a:lstStyle/>
            <a:p>
              <a:r>
                <a:rPr lang="en-GB" dirty="0">
                  <a:solidFill>
                    <a:srgbClr val="000000"/>
                  </a:solidFill>
                  <a:ea typeface="Verdana" pitchFamily="34" charset="0"/>
                  <a:cs typeface="Verdana" pitchFamily="34" charset="0"/>
                </a:rPr>
                <a:t>60</a:t>
              </a:r>
              <a:endParaRPr lang="en-GB" dirty="0">
                <a:ea typeface="Verdana" pitchFamily="34" charset="0"/>
                <a:cs typeface="Verdana" pitchFamily="34" charset="0"/>
              </a:endParaRPr>
            </a:p>
          </p:txBody>
        </p:sp>
        <p:sp>
          <p:nvSpPr>
            <p:cNvPr id="31" name="Tekstboks 30"/>
            <p:cNvSpPr txBox="1"/>
            <p:nvPr/>
          </p:nvSpPr>
          <p:spPr>
            <a:xfrm>
              <a:off x="43546" y="769260"/>
              <a:ext cx="1808508" cy="430887"/>
            </a:xfrm>
            <a:prstGeom prst="rect">
              <a:avLst/>
            </a:prstGeom>
            <a:noFill/>
          </p:spPr>
          <p:txBody>
            <a:bodyPr wrap="none" rtlCol="0">
              <a:spAutoFit/>
            </a:bodyPr>
            <a:lstStyle/>
            <a:p>
              <a:r>
                <a:rPr lang="en-GB" dirty="0">
                  <a:solidFill>
                    <a:schemeClr val="tx1"/>
                  </a:solidFill>
                </a:rPr>
                <a:t>EUR/MWh</a:t>
              </a:r>
            </a:p>
          </p:txBody>
        </p:sp>
      </p:grpSp>
      <p:sp>
        <p:nvSpPr>
          <p:cNvPr id="40" name="Line 164"/>
          <p:cNvSpPr>
            <a:spLocks noChangeShapeType="1"/>
          </p:cNvSpPr>
          <p:nvPr/>
        </p:nvSpPr>
        <p:spPr bwMode="auto">
          <a:xfrm>
            <a:off x="1456532" y="6246018"/>
            <a:ext cx="0" cy="127000"/>
          </a:xfrm>
          <a:prstGeom prst="line">
            <a:avLst/>
          </a:prstGeom>
          <a:noFill/>
          <a:ln w="57150">
            <a:solidFill>
              <a:schemeClr val="tx1"/>
            </a:solidFill>
            <a:round/>
            <a:headEnd/>
            <a:tailEnd/>
          </a:ln>
        </p:spPr>
        <p:txBody>
          <a:bodyPr wrap="none"/>
          <a:lstStyle/>
          <a:p>
            <a:endParaRPr lang="en-GB" dirty="0"/>
          </a:p>
        </p:txBody>
      </p:sp>
      <p:sp>
        <p:nvSpPr>
          <p:cNvPr id="41" name="Line 164"/>
          <p:cNvSpPr>
            <a:spLocks noChangeShapeType="1"/>
          </p:cNvSpPr>
          <p:nvPr/>
        </p:nvSpPr>
        <p:spPr bwMode="auto">
          <a:xfrm>
            <a:off x="7521576" y="6246018"/>
            <a:ext cx="0" cy="127000"/>
          </a:xfrm>
          <a:prstGeom prst="line">
            <a:avLst/>
          </a:prstGeom>
          <a:noFill/>
          <a:ln w="57150">
            <a:solidFill>
              <a:schemeClr val="tx1"/>
            </a:solidFill>
            <a:round/>
            <a:headEnd/>
            <a:tailEnd/>
          </a:ln>
        </p:spPr>
        <p:txBody>
          <a:bodyPr wrap="none"/>
          <a:lstStyle/>
          <a:p>
            <a:endParaRPr lang="en-GB" dirty="0"/>
          </a:p>
        </p:txBody>
      </p:sp>
      <p:sp>
        <p:nvSpPr>
          <p:cNvPr id="42" name="Line 164"/>
          <p:cNvSpPr>
            <a:spLocks noChangeShapeType="1"/>
          </p:cNvSpPr>
          <p:nvPr/>
        </p:nvSpPr>
        <p:spPr bwMode="auto">
          <a:xfrm>
            <a:off x="8284364" y="6246018"/>
            <a:ext cx="0" cy="127000"/>
          </a:xfrm>
          <a:prstGeom prst="line">
            <a:avLst/>
          </a:prstGeom>
          <a:noFill/>
          <a:ln w="57150">
            <a:solidFill>
              <a:schemeClr val="tx1"/>
            </a:solidFill>
            <a:round/>
            <a:headEnd/>
            <a:tailEnd/>
          </a:ln>
        </p:spPr>
        <p:txBody>
          <a:bodyPr wrap="none"/>
          <a:lstStyle/>
          <a:p>
            <a:endParaRPr lang="en-GB" dirty="0"/>
          </a:p>
        </p:txBody>
      </p:sp>
      <p:sp>
        <p:nvSpPr>
          <p:cNvPr id="43" name="Line 164"/>
          <p:cNvSpPr>
            <a:spLocks noChangeShapeType="1"/>
          </p:cNvSpPr>
          <p:nvPr/>
        </p:nvSpPr>
        <p:spPr bwMode="auto">
          <a:xfrm>
            <a:off x="9074938" y="6246018"/>
            <a:ext cx="0" cy="127000"/>
          </a:xfrm>
          <a:prstGeom prst="line">
            <a:avLst/>
          </a:prstGeom>
          <a:noFill/>
          <a:ln w="57150">
            <a:solidFill>
              <a:schemeClr val="tx1"/>
            </a:solidFill>
            <a:round/>
            <a:headEnd/>
            <a:tailEnd/>
          </a:ln>
        </p:spPr>
        <p:txBody>
          <a:bodyPr wrap="none"/>
          <a:lstStyle/>
          <a:p>
            <a:endParaRPr lang="en-GB" dirty="0"/>
          </a:p>
        </p:txBody>
      </p:sp>
      <p:sp>
        <p:nvSpPr>
          <p:cNvPr id="44" name="Line 164"/>
          <p:cNvSpPr>
            <a:spLocks noChangeShapeType="1"/>
          </p:cNvSpPr>
          <p:nvPr/>
        </p:nvSpPr>
        <p:spPr bwMode="auto">
          <a:xfrm>
            <a:off x="6729415" y="6246018"/>
            <a:ext cx="0" cy="127000"/>
          </a:xfrm>
          <a:prstGeom prst="line">
            <a:avLst/>
          </a:prstGeom>
          <a:noFill/>
          <a:ln w="57150">
            <a:solidFill>
              <a:schemeClr val="tx1"/>
            </a:solidFill>
            <a:round/>
            <a:headEnd/>
            <a:tailEnd/>
          </a:ln>
        </p:spPr>
        <p:txBody>
          <a:bodyPr wrap="none"/>
          <a:lstStyle/>
          <a:p>
            <a:endParaRPr lang="en-GB" dirty="0"/>
          </a:p>
        </p:txBody>
      </p:sp>
      <p:sp>
        <p:nvSpPr>
          <p:cNvPr id="45" name="Line 164"/>
          <p:cNvSpPr>
            <a:spLocks noChangeShapeType="1"/>
          </p:cNvSpPr>
          <p:nvPr/>
        </p:nvSpPr>
        <p:spPr bwMode="auto">
          <a:xfrm>
            <a:off x="5903120" y="6246018"/>
            <a:ext cx="0" cy="127000"/>
          </a:xfrm>
          <a:prstGeom prst="line">
            <a:avLst/>
          </a:prstGeom>
          <a:noFill/>
          <a:ln w="57150">
            <a:solidFill>
              <a:schemeClr val="tx1"/>
            </a:solidFill>
            <a:round/>
            <a:headEnd/>
            <a:tailEnd/>
          </a:ln>
        </p:spPr>
        <p:txBody>
          <a:bodyPr wrap="none"/>
          <a:lstStyle/>
          <a:p>
            <a:endParaRPr lang="en-GB" dirty="0"/>
          </a:p>
        </p:txBody>
      </p:sp>
      <p:sp>
        <p:nvSpPr>
          <p:cNvPr id="46" name="Line 164"/>
          <p:cNvSpPr>
            <a:spLocks noChangeShapeType="1"/>
          </p:cNvSpPr>
          <p:nvPr/>
        </p:nvSpPr>
        <p:spPr bwMode="auto">
          <a:xfrm>
            <a:off x="5141121" y="6246018"/>
            <a:ext cx="0" cy="127000"/>
          </a:xfrm>
          <a:prstGeom prst="line">
            <a:avLst/>
          </a:prstGeom>
          <a:noFill/>
          <a:ln w="57150">
            <a:solidFill>
              <a:schemeClr val="tx1"/>
            </a:solidFill>
            <a:round/>
            <a:headEnd/>
            <a:tailEnd/>
          </a:ln>
        </p:spPr>
        <p:txBody>
          <a:bodyPr wrap="none"/>
          <a:lstStyle/>
          <a:p>
            <a:endParaRPr lang="en-GB" dirty="0"/>
          </a:p>
        </p:txBody>
      </p:sp>
      <p:sp>
        <p:nvSpPr>
          <p:cNvPr id="47" name="Line 164"/>
          <p:cNvSpPr>
            <a:spLocks noChangeShapeType="1"/>
          </p:cNvSpPr>
          <p:nvPr/>
        </p:nvSpPr>
        <p:spPr bwMode="auto">
          <a:xfrm>
            <a:off x="4421985" y="6246018"/>
            <a:ext cx="0" cy="127000"/>
          </a:xfrm>
          <a:prstGeom prst="line">
            <a:avLst/>
          </a:prstGeom>
          <a:noFill/>
          <a:ln w="57150">
            <a:solidFill>
              <a:schemeClr val="tx1"/>
            </a:solidFill>
            <a:round/>
            <a:headEnd/>
            <a:tailEnd/>
          </a:ln>
        </p:spPr>
        <p:txBody>
          <a:bodyPr wrap="none"/>
          <a:lstStyle/>
          <a:p>
            <a:endParaRPr lang="en-GB" dirty="0"/>
          </a:p>
        </p:txBody>
      </p:sp>
      <p:sp>
        <p:nvSpPr>
          <p:cNvPr id="48" name="Line 164"/>
          <p:cNvSpPr>
            <a:spLocks noChangeShapeType="1"/>
          </p:cNvSpPr>
          <p:nvPr/>
        </p:nvSpPr>
        <p:spPr bwMode="auto">
          <a:xfrm>
            <a:off x="3659982" y="6246018"/>
            <a:ext cx="0" cy="127000"/>
          </a:xfrm>
          <a:prstGeom prst="line">
            <a:avLst/>
          </a:prstGeom>
          <a:noFill/>
          <a:ln w="57150">
            <a:solidFill>
              <a:schemeClr val="tx1"/>
            </a:solidFill>
            <a:round/>
            <a:headEnd/>
            <a:tailEnd/>
          </a:ln>
        </p:spPr>
        <p:txBody>
          <a:bodyPr wrap="none"/>
          <a:lstStyle/>
          <a:p>
            <a:endParaRPr lang="en-GB" dirty="0"/>
          </a:p>
        </p:txBody>
      </p:sp>
      <p:sp>
        <p:nvSpPr>
          <p:cNvPr id="49" name="Line 164"/>
          <p:cNvSpPr>
            <a:spLocks noChangeShapeType="1"/>
          </p:cNvSpPr>
          <p:nvPr/>
        </p:nvSpPr>
        <p:spPr bwMode="auto">
          <a:xfrm>
            <a:off x="3009898" y="6246018"/>
            <a:ext cx="0" cy="127000"/>
          </a:xfrm>
          <a:prstGeom prst="line">
            <a:avLst/>
          </a:prstGeom>
          <a:noFill/>
          <a:ln w="57150">
            <a:solidFill>
              <a:schemeClr val="tx1"/>
            </a:solidFill>
            <a:round/>
            <a:headEnd/>
            <a:tailEnd/>
          </a:ln>
        </p:spPr>
        <p:txBody>
          <a:bodyPr wrap="none"/>
          <a:lstStyle/>
          <a:p>
            <a:endParaRPr lang="en-GB" dirty="0"/>
          </a:p>
        </p:txBody>
      </p:sp>
      <p:sp>
        <p:nvSpPr>
          <p:cNvPr id="50" name="Line 164"/>
          <p:cNvSpPr>
            <a:spLocks noChangeShapeType="1"/>
          </p:cNvSpPr>
          <p:nvPr/>
        </p:nvSpPr>
        <p:spPr bwMode="auto">
          <a:xfrm>
            <a:off x="2178842" y="6246018"/>
            <a:ext cx="0" cy="127000"/>
          </a:xfrm>
          <a:prstGeom prst="line">
            <a:avLst/>
          </a:prstGeom>
          <a:noFill/>
          <a:ln w="57150">
            <a:solidFill>
              <a:schemeClr val="tx1"/>
            </a:solidFill>
            <a:round/>
            <a:headEnd/>
            <a:tailEnd/>
          </a:ln>
        </p:spPr>
        <p:txBody>
          <a:bodyPr wrap="none"/>
          <a:lstStyle/>
          <a:p>
            <a:endParaRPr lang="en-GB" dirty="0"/>
          </a:p>
        </p:txBody>
      </p:sp>
      <p:sp>
        <p:nvSpPr>
          <p:cNvPr id="51" name="Line 164"/>
          <p:cNvSpPr>
            <a:spLocks noChangeShapeType="1"/>
          </p:cNvSpPr>
          <p:nvPr/>
        </p:nvSpPr>
        <p:spPr bwMode="auto">
          <a:xfrm>
            <a:off x="685011" y="6246018"/>
            <a:ext cx="0" cy="127000"/>
          </a:xfrm>
          <a:prstGeom prst="line">
            <a:avLst/>
          </a:prstGeom>
          <a:noFill/>
          <a:ln w="57150">
            <a:solidFill>
              <a:schemeClr val="tx1"/>
            </a:solidFill>
            <a:round/>
            <a:headEnd/>
            <a:tailEnd/>
          </a:ln>
        </p:spPr>
        <p:txBody>
          <a:bodyPr wrap="none"/>
          <a:lstStyle/>
          <a:p>
            <a:endParaRPr lang="en-GB" dirty="0"/>
          </a:p>
        </p:txBody>
      </p:sp>
      <p:grpSp>
        <p:nvGrpSpPr>
          <p:cNvPr id="55" name="Gruppe 54"/>
          <p:cNvGrpSpPr/>
          <p:nvPr/>
        </p:nvGrpSpPr>
        <p:grpSpPr>
          <a:xfrm>
            <a:off x="6656208" y="5699240"/>
            <a:ext cx="3089307" cy="548123"/>
            <a:chOff x="6656208" y="4796991"/>
            <a:chExt cx="3089307" cy="548123"/>
          </a:xfrm>
        </p:grpSpPr>
        <p:sp>
          <p:nvSpPr>
            <p:cNvPr id="53" name="Line 178"/>
            <p:cNvSpPr>
              <a:spLocks noChangeShapeType="1"/>
            </p:cNvSpPr>
            <p:nvPr/>
          </p:nvSpPr>
          <p:spPr bwMode="auto">
            <a:xfrm>
              <a:off x="7521575" y="5345114"/>
              <a:ext cx="2203450" cy="0"/>
            </a:xfrm>
            <a:prstGeom prst="line">
              <a:avLst/>
            </a:prstGeom>
            <a:noFill/>
            <a:ln w="76200">
              <a:solidFill>
                <a:srgbClr val="FF0000"/>
              </a:solidFill>
              <a:round/>
              <a:headEnd/>
              <a:tailEnd/>
            </a:ln>
          </p:spPr>
          <p:txBody>
            <a:bodyPr wrap="none"/>
            <a:lstStyle/>
            <a:p>
              <a:endParaRPr lang="en-GB" dirty="0"/>
            </a:p>
          </p:txBody>
        </p:sp>
        <p:sp>
          <p:nvSpPr>
            <p:cNvPr id="54" name="Text Box 179"/>
            <p:cNvSpPr txBox="1">
              <a:spLocks noChangeArrowheads="1"/>
            </p:cNvSpPr>
            <p:nvPr/>
          </p:nvSpPr>
          <p:spPr bwMode="auto">
            <a:xfrm>
              <a:off x="6656208" y="4796991"/>
              <a:ext cx="3089307" cy="400110"/>
            </a:xfrm>
            <a:prstGeom prst="rect">
              <a:avLst/>
            </a:prstGeom>
            <a:noFill/>
            <a:ln w="9525" algn="ctr">
              <a:noFill/>
              <a:miter lim="800000"/>
              <a:headEnd/>
              <a:tailEnd/>
            </a:ln>
          </p:spPr>
          <p:txBody>
            <a:bodyPr wrap="none">
              <a:spAutoFit/>
            </a:bodyPr>
            <a:lstStyle/>
            <a:p>
              <a:pPr algn="ctr" eaLnBrk="0" hangingPunct="0"/>
              <a:r>
                <a:rPr lang="en-GB" sz="2000" i="1" dirty="0">
                  <a:solidFill>
                    <a:srgbClr val="FF0000"/>
                  </a:solidFill>
                </a:rPr>
                <a:t>Last trading quarter</a:t>
              </a:r>
            </a:p>
          </p:txBody>
        </p:sp>
      </p:grpSp>
      <p:sp>
        <p:nvSpPr>
          <p:cNvPr id="56" name="Tekstboks 55"/>
          <p:cNvSpPr txBox="1"/>
          <p:nvPr/>
        </p:nvSpPr>
        <p:spPr>
          <a:xfrm>
            <a:off x="1963184" y="682171"/>
            <a:ext cx="7774885" cy="430887"/>
          </a:xfrm>
          <a:prstGeom prst="rect">
            <a:avLst/>
          </a:prstGeom>
          <a:noFill/>
        </p:spPr>
        <p:txBody>
          <a:bodyPr wrap="none" rtlCol="0">
            <a:spAutoFit/>
          </a:bodyPr>
          <a:lstStyle/>
          <a:p>
            <a:r>
              <a:rPr lang="en-GB" dirty="0">
                <a:solidFill>
                  <a:schemeClr val="tx1"/>
                </a:solidFill>
              </a:rPr>
              <a:t>Closing prices and the year’s average spot price</a:t>
            </a:r>
          </a:p>
        </p:txBody>
      </p:sp>
      <p:sp>
        <p:nvSpPr>
          <p:cNvPr id="57" name="Text Box 92"/>
          <p:cNvSpPr txBox="1">
            <a:spLocks noChangeArrowheads="1"/>
          </p:cNvSpPr>
          <p:nvPr/>
        </p:nvSpPr>
        <p:spPr bwMode="auto">
          <a:xfrm>
            <a:off x="1974980" y="3422877"/>
            <a:ext cx="5477782" cy="707886"/>
          </a:xfrm>
          <a:prstGeom prst="rect">
            <a:avLst/>
          </a:prstGeom>
          <a:solidFill>
            <a:srgbClr val="FFFFFF"/>
          </a:solidFill>
          <a:ln w="9525" algn="ctr">
            <a:noFill/>
            <a:miter lim="800000"/>
            <a:headEnd/>
            <a:tailEnd/>
          </a:ln>
          <a:effectLst/>
        </p:spPr>
        <p:txBody>
          <a:bodyPr wrap="none">
            <a:spAutoFit/>
          </a:bodyPr>
          <a:lstStyle/>
          <a:p>
            <a:pPr algn="ctr"/>
            <a:r>
              <a:rPr lang="en-GB" sz="2000" dirty="0">
                <a:solidFill>
                  <a:srgbClr val="008000"/>
                </a:solidFill>
              </a:rPr>
              <a:t>The average DK1 spot price for 2012</a:t>
            </a:r>
          </a:p>
          <a:p>
            <a:pPr algn="ctr"/>
            <a:r>
              <a:rPr lang="en-GB" sz="2000" dirty="0">
                <a:solidFill>
                  <a:srgbClr val="008000"/>
                </a:solidFill>
              </a:rPr>
              <a:t>turned out to be 36.33 EUR/MWh</a:t>
            </a:r>
          </a:p>
        </p:txBody>
      </p:sp>
      <p:sp>
        <p:nvSpPr>
          <p:cNvPr id="58" name="Text Box 180"/>
          <p:cNvSpPr txBox="1">
            <a:spLocks noChangeArrowheads="1"/>
          </p:cNvSpPr>
          <p:nvPr/>
        </p:nvSpPr>
        <p:spPr bwMode="auto">
          <a:xfrm>
            <a:off x="2265724" y="2202095"/>
            <a:ext cx="5011308" cy="707886"/>
          </a:xfrm>
          <a:prstGeom prst="rect">
            <a:avLst/>
          </a:prstGeom>
          <a:noFill/>
          <a:ln w="9525" algn="ctr">
            <a:noFill/>
            <a:miter lim="800000"/>
            <a:headEnd/>
            <a:tailEnd/>
          </a:ln>
        </p:spPr>
        <p:txBody>
          <a:bodyPr wrap="none">
            <a:spAutoFit/>
          </a:bodyPr>
          <a:lstStyle/>
          <a:p>
            <a:pPr algn="ctr" eaLnBrk="0" hangingPunct="0"/>
            <a:r>
              <a:rPr lang="en-GB" sz="2000" i="1" dirty="0">
                <a:solidFill>
                  <a:srgbClr val="FF0000"/>
                </a:solidFill>
              </a:rPr>
              <a:t>Closing Price per day in 2011 for</a:t>
            </a:r>
          </a:p>
          <a:p>
            <a:pPr algn="ctr" eaLnBrk="0" hangingPunct="0"/>
            <a:r>
              <a:rPr lang="en-GB" sz="2000" i="1" dirty="0">
                <a:solidFill>
                  <a:srgbClr val="FF0000"/>
                </a:solidFill>
              </a:rPr>
              <a:t>ENOYR-12 + SYARHYR-12</a:t>
            </a:r>
          </a:p>
        </p:txBody>
      </p:sp>
      <p:sp>
        <p:nvSpPr>
          <p:cNvPr id="70682" name="Freeform 26"/>
          <p:cNvSpPr>
            <a:spLocks/>
          </p:cNvSpPr>
          <p:nvPr/>
        </p:nvSpPr>
        <p:spPr bwMode="auto">
          <a:xfrm>
            <a:off x="704850" y="1462088"/>
            <a:ext cx="9018588" cy="1096962"/>
          </a:xfrm>
          <a:custGeom>
            <a:avLst/>
            <a:gdLst/>
            <a:ahLst/>
            <a:cxnLst>
              <a:cxn ang="0">
                <a:pos x="5" y="12"/>
              </a:cxn>
              <a:cxn ang="0">
                <a:pos x="12" y="11"/>
              </a:cxn>
              <a:cxn ang="0">
                <a:pos x="19" y="16"/>
              </a:cxn>
              <a:cxn ang="0">
                <a:pos x="26" y="15"/>
              </a:cxn>
              <a:cxn ang="0">
                <a:pos x="33" y="16"/>
              </a:cxn>
              <a:cxn ang="0">
                <a:pos x="40" y="14"/>
              </a:cxn>
              <a:cxn ang="0">
                <a:pos x="47" y="17"/>
              </a:cxn>
              <a:cxn ang="0">
                <a:pos x="53" y="15"/>
              </a:cxn>
              <a:cxn ang="0">
                <a:pos x="60" y="14"/>
              </a:cxn>
              <a:cxn ang="0">
                <a:pos x="67" y="13"/>
              </a:cxn>
              <a:cxn ang="0">
                <a:pos x="74" y="12"/>
              </a:cxn>
              <a:cxn ang="0">
                <a:pos x="81" y="11"/>
              </a:cxn>
              <a:cxn ang="0">
                <a:pos x="88" y="4"/>
              </a:cxn>
              <a:cxn ang="0">
                <a:pos x="95" y="7"/>
              </a:cxn>
              <a:cxn ang="0">
                <a:pos x="102" y="5"/>
              </a:cxn>
              <a:cxn ang="0">
                <a:pos x="109" y="5"/>
              </a:cxn>
              <a:cxn ang="0">
                <a:pos x="116" y="3"/>
              </a:cxn>
              <a:cxn ang="0">
                <a:pos x="123" y="4"/>
              </a:cxn>
              <a:cxn ang="0">
                <a:pos x="130" y="4"/>
              </a:cxn>
              <a:cxn ang="0">
                <a:pos x="136" y="4"/>
              </a:cxn>
              <a:cxn ang="0">
                <a:pos x="143" y="2"/>
              </a:cxn>
              <a:cxn ang="0">
                <a:pos x="150" y="4"/>
              </a:cxn>
              <a:cxn ang="0">
                <a:pos x="157" y="3"/>
              </a:cxn>
              <a:cxn ang="0">
                <a:pos x="164" y="5"/>
              </a:cxn>
              <a:cxn ang="0">
                <a:pos x="171" y="7"/>
              </a:cxn>
              <a:cxn ang="0">
                <a:pos x="178" y="4"/>
              </a:cxn>
              <a:cxn ang="0">
                <a:pos x="185" y="5"/>
              </a:cxn>
              <a:cxn ang="0">
                <a:pos x="192" y="7"/>
              </a:cxn>
              <a:cxn ang="0">
                <a:pos x="199" y="7"/>
              </a:cxn>
              <a:cxn ang="0">
                <a:pos x="206" y="12"/>
              </a:cxn>
              <a:cxn ang="0">
                <a:pos x="213" y="10"/>
              </a:cxn>
              <a:cxn ang="0">
                <a:pos x="219" y="8"/>
              </a:cxn>
              <a:cxn ang="0">
                <a:pos x="226" y="10"/>
              </a:cxn>
              <a:cxn ang="0">
                <a:pos x="233" y="9"/>
              </a:cxn>
              <a:cxn ang="0">
                <a:pos x="240" y="11"/>
              </a:cxn>
              <a:cxn ang="0">
                <a:pos x="247" y="11"/>
              </a:cxn>
              <a:cxn ang="0">
                <a:pos x="254" y="12"/>
              </a:cxn>
              <a:cxn ang="0">
                <a:pos x="261" y="13"/>
              </a:cxn>
              <a:cxn ang="0">
                <a:pos x="268" y="12"/>
              </a:cxn>
              <a:cxn ang="0">
                <a:pos x="275" y="12"/>
              </a:cxn>
              <a:cxn ang="0">
                <a:pos x="282" y="11"/>
              </a:cxn>
              <a:cxn ang="0">
                <a:pos x="289" y="10"/>
              </a:cxn>
              <a:cxn ang="0">
                <a:pos x="296" y="11"/>
              </a:cxn>
              <a:cxn ang="0">
                <a:pos x="302" y="12"/>
              </a:cxn>
              <a:cxn ang="0">
                <a:pos x="309" y="13"/>
              </a:cxn>
              <a:cxn ang="0">
                <a:pos x="316" y="14"/>
              </a:cxn>
              <a:cxn ang="0">
                <a:pos x="323" y="14"/>
              </a:cxn>
              <a:cxn ang="0">
                <a:pos x="330" y="15"/>
              </a:cxn>
              <a:cxn ang="0">
                <a:pos x="337" y="13"/>
              </a:cxn>
              <a:cxn ang="0">
                <a:pos x="344" y="14"/>
              </a:cxn>
              <a:cxn ang="0">
                <a:pos x="351" y="16"/>
              </a:cxn>
              <a:cxn ang="0">
                <a:pos x="358" y="16"/>
              </a:cxn>
              <a:cxn ang="0">
                <a:pos x="365" y="17"/>
              </a:cxn>
              <a:cxn ang="0">
                <a:pos x="372" y="12"/>
              </a:cxn>
              <a:cxn ang="0">
                <a:pos x="379" y="15"/>
              </a:cxn>
              <a:cxn ang="0">
                <a:pos x="385" y="18"/>
              </a:cxn>
              <a:cxn ang="0">
                <a:pos x="392" y="19"/>
              </a:cxn>
              <a:cxn ang="0">
                <a:pos x="399" y="19"/>
              </a:cxn>
              <a:cxn ang="0">
                <a:pos x="406" y="22"/>
              </a:cxn>
              <a:cxn ang="0">
                <a:pos x="413" y="22"/>
              </a:cxn>
              <a:cxn ang="0">
                <a:pos x="420" y="24"/>
              </a:cxn>
              <a:cxn ang="0">
                <a:pos x="427" y="24"/>
              </a:cxn>
            </a:cxnLst>
            <a:rect l="0" t="0" r="r" b="b"/>
            <a:pathLst>
              <a:path w="432" h="25">
                <a:moveTo>
                  <a:pt x="0" y="11"/>
                </a:moveTo>
                <a:lnTo>
                  <a:pt x="2" y="10"/>
                </a:lnTo>
                <a:lnTo>
                  <a:pt x="3" y="14"/>
                </a:lnTo>
                <a:lnTo>
                  <a:pt x="5" y="12"/>
                </a:lnTo>
                <a:lnTo>
                  <a:pt x="7" y="12"/>
                </a:lnTo>
                <a:lnTo>
                  <a:pt x="9" y="11"/>
                </a:lnTo>
                <a:lnTo>
                  <a:pt x="10" y="10"/>
                </a:lnTo>
                <a:lnTo>
                  <a:pt x="12" y="11"/>
                </a:lnTo>
                <a:lnTo>
                  <a:pt x="14" y="12"/>
                </a:lnTo>
                <a:lnTo>
                  <a:pt x="15" y="14"/>
                </a:lnTo>
                <a:lnTo>
                  <a:pt x="17" y="16"/>
                </a:lnTo>
                <a:lnTo>
                  <a:pt x="19" y="16"/>
                </a:lnTo>
                <a:lnTo>
                  <a:pt x="21" y="15"/>
                </a:lnTo>
                <a:lnTo>
                  <a:pt x="22" y="15"/>
                </a:lnTo>
                <a:lnTo>
                  <a:pt x="24" y="15"/>
                </a:lnTo>
                <a:lnTo>
                  <a:pt x="26" y="15"/>
                </a:lnTo>
                <a:lnTo>
                  <a:pt x="28" y="17"/>
                </a:lnTo>
                <a:lnTo>
                  <a:pt x="29" y="16"/>
                </a:lnTo>
                <a:lnTo>
                  <a:pt x="31" y="16"/>
                </a:lnTo>
                <a:lnTo>
                  <a:pt x="33" y="16"/>
                </a:lnTo>
                <a:lnTo>
                  <a:pt x="34" y="15"/>
                </a:lnTo>
                <a:lnTo>
                  <a:pt x="36" y="15"/>
                </a:lnTo>
                <a:lnTo>
                  <a:pt x="38" y="14"/>
                </a:lnTo>
                <a:lnTo>
                  <a:pt x="40" y="14"/>
                </a:lnTo>
                <a:lnTo>
                  <a:pt x="41" y="14"/>
                </a:lnTo>
                <a:lnTo>
                  <a:pt x="43" y="16"/>
                </a:lnTo>
                <a:lnTo>
                  <a:pt x="45" y="16"/>
                </a:lnTo>
                <a:lnTo>
                  <a:pt x="47" y="17"/>
                </a:lnTo>
                <a:lnTo>
                  <a:pt x="48" y="16"/>
                </a:lnTo>
                <a:lnTo>
                  <a:pt x="50" y="14"/>
                </a:lnTo>
                <a:lnTo>
                  <a:pt x="52" y="15"/>
                </a:lnTo>
                <a:lnTo>
                  <a:pt x="53" y="15"/>
                </a:lnTo>
                <a:lnTo>
                  <a:pt x="55" y="16"/>
                </a:lnTo>
                <a:lnTo>
                  <a:pt x="57" y="15"/>
                </a:lnTo>
                <a:lnTo>
                  <a:pt x="59" y="15"/>
                </a:lnTo>
                <a:lnTo>
                  <a:pt x="60" y="14"/>
                </a:lnTo>
                <a:lnTo>
                  <a:pt x="62" y="12"/>
                </a:lnTo>
                <a:lnTo>
                  <a:pt x="64" y="12"/>
                </a:lnTo>
                <a:lnTo>
                  <a:pt x="66" y="13"/>
                </a:lnTo>
                <a:lnTo>
                  <a:pt x="67" y="13"/>
                </a:lnTo>
                <a:lnTo>
                  <a:pt x="69" y="13"/>
                </a:lnTo>
                <a:lnTo>
                  <a:pt x="71" y="13"/>
                </a:lnTo>
                <a:lnTo>
                  <a:pt x="72" y="12"/>
                </a:lnTo>
                <a:lnTo>
                  <a:pt x="74" y="12"/>
                </a:lnTo>
                <a:lnTo>
                  <a:pt x="76" y="12"/>
                </a:lnTo>
                <a:lnTo>
                  <a:pt x="78" y="10"/>
                </a:lnTo>
                <a:lnTo>
                  <a:pt x="79" y="11"/>
                </a:lnTo>
                <a:lnTo>
                  <a:pt x="81" y="11"/>
                </a:lnTo>
                <a:lnTo>
                  <a:pt x="83" y="11"/>
                </a:lnTo>
                <a:lnTo>
                  <a:pt x="85" y="11"/>
                </a:lnTo>
                <a:lnTo>
                  <a:pt x="86" y="7"/>
                </a:lnTo>
                <a:lnTo>
                  <a:pt x="88" y="4"/>
                </a:lnTo>
                <a:lnTo>
                  <a:pt x="90" y="6"/>
                </a:lnTo>
                <a:lnTo>
                  <a:pt x="92" y="6"/>
                </a:lnTo>
                <a:lnTo>
                  <a:pt x="93" y="7"/>
                </a:lnTo>
                <a:lnTo>
                  <a:pt x="95" y="7"/>
                </a:lnTo>
                <a:lnTo>
                  <a:pt x="97" y="7"/>
                </a:lnTo>
                <a:lnTo>
                  <a:pt x="98" y="5"/>
                </a:lnTo>
                <a:lnTo>
                  <a:pt x="100" y="6"/>
                </a:lnTo>
                <a:lnTo>
                  <a:pt x="102" y="5"/>
                </a:lnTo>
                <a:lnTo>
                  <a:pt x="104" y="5"/>
                </a:lnTo>
                <a:lnTo>
                  <a:pt x="105" y="5"/>
                </a:lnTo>
                <a:lnTo>
                  <a:pt x="107" y="7"/>
                </a:lnTo>
                <a:lnTo>
                  <a:pt x="109" y="5"/>
                </a:lnTo>
                <a:lnTo>
                  <a:pt x="111" y="4"/>
                </a:lnTo>
                <a:lnTo>
                  <a:pt x="112" y="3"/>
                </a:lnTo>
                <a:lnTo>
                  <a:pt x="114" y="3"/>
                </a:lnTo>
                <a:lnTo>
                  <a:pt x="116" y="3"/>
                </a:lnTo>
                <a:lnTo>
                  <a:pt x="117" y="4"/>
                </a:lnTo>
                <a:lnTo>
                  <a:pt x="119" y="4"/>
                </a:lnTo>
                <a:lnTo>
                  <a:pt x="121" y="3"/>
                </a:lnTo>
                <a:lnTo>
                  <a:pt x="123" y="4"/>
                </a:lnTo>
                <a:lnTo>
                  <a:pt x="124" y="5"/>
                </a:lnTo>
                <a:lnTo>
                  <a:pt x="126" y="5"/>
                </a:lnTo>
                <a:lnTo>
                  <a:pt x="128" y="5"/>
                </a:lnTo>
                <a:lnTo>
                  <a:pt x="130" y="4"/>
                </a:lnTo>
                <a:lnTo>
                  <a:pt x="131" y="5"/>
                </a:lnTo>
                <a:lnTo>
                  <a:pt x="133" y="5"/>
                </a:lnTo>
                <a:lnTo>
                  <a:pt x="135" y="5"/>
                </a:lnTo>
                <a:lnTo>
                  <a:pt x="136" y="4"/>
                </a:lnTo>
                <a:lnTo>
                  <a:pt x="138" y="2"/>
                </a:lnTo>
                <a:lnTo>
                  <a:pt x="140" y="2"/>
                </a:lnTo>
                <a:lnTo>
                  <a:pt x="142" y="0"/>
                </a:lnTo>
                <a:lnTo>
                  <a:pt x="143" y="2"/>
                </a:lnTo>
                <a:lnTo>
                  <a:pt x="145" y="3"/>
                </a:lnTo>
                <a:lnTo>
                  <a:pt x="147" y="3"/>
                </a:lnTo>
                <a:lnTo>
                  <a:pt x="149" y="4"/>
                </a:lnTo>
                <a:lnTo>
                  <a:pt x="150" y="4"/>
                </a:lnTo>
                <a:lnTo>
                  <a:pt x="152" y="3"/>
                </a:lnTo>
                <a:lnTo>
                  <a:pt x="154" y="3"/>
                </a:lnTo>
                <a:lnTo>
                  <a:pt x="155" y="3"/>
                </a:lnTo>
                <a:lnTo>
                  <a:pt x="157" y="3"/>
                </a:lnTo>
                <a:lnTo>
                  <a:pt x="159" y="4"/>
                </a:lnTo>
                <a:lnTo>
                  <a:pt x="161" y="6"/>
                </a:lnTo>
                <a:lnTo>
                  <a:pt x="162" y="6"/>
                </a:lnTo>
                <a:lnTo>
                  <a:pt x="164" y="5"/>
                </a:lnTo>
                <a:lnTo>
                  <a:pt x="166" y="7"/>
                </a:lnTo>
                <a:lnTo>
                  <a:pt x="168" y="7"/>
                </a:lnTo>
                <a:lnTo>
                  <a:pt x="169" y="7"/>
                </a:lnTo>
                <a:lnTo>
                  <a:pt x="171" y="7"/>
                </a:lnTo>
                <a:lnTo>
                  <a:pt x="173" y="6"/>
                </a:lnTo>
                <a:lnTo>
                  <a:pt x="175" y="4"/>
                </a:lnTo>
                <a:lnTo>
                  <a:pt x="176" y="4"/>
                </a:lnTo>
                <a:lnTo>
                  <a:pt x="178" y="4"/>
                </a:lnTo>
                <a:lnTo>
                  <a:pt x="180" y="5"/>
                </a:lnTo>
                <a:lnTo>
                  <a:pt x="181" y="5"/>
                </a:lnTo>
                <a:lnTo>
                  <a:pt x="183" y="4"/>
                </a:lnTo>
                <a:lnTo>
                  <a:pt x="185" y="5"/>
                </a:lnTo>
                <a:lnTo>
                  <a:pt x="187" y="6"/>
                </a:lnTo>
                <a:lnTo>
                  <a:pt x="188" y="6"/>
                </a:lnTo>
                <a:lnTo>
                  <a:pt x="190" y="5"/>
                </a:lnTo>
                <a:lnTo>
                  <a:pt x="192" y="7"/>
                </a:lnTo>
                <a:lnTo>
                  <a:pt x="194" y="5"/>
                </a:lnTo>
                <a:lnTo>
                  <a:pt x="195" y="6"/>
                </a:lnTo>
                <a:lnTo>
                  <a:pt x="197" y="5"/>
                </a:lnTo>
                <a:lnTo>
                  <a:pt x="199" y="7"/>
                </a:lnTo>
                <a:lnTo>
                  <a:pt x="200" y="8"/>
                </a:lnTo>
                <a:lnTo>
                  <a:pt x="202" y="9"/>
                </a:lnTo>
                <a:lnTo>
                  <a:pt x="204" y="10"/>
                </a:lnTo>
                <a:lnTo>
                  <a:pt x="206" y="12"/>
                </a:lnTo>
                <a:lnTo>
                  <a:pt x="207" y="11"/>
                </a:lnTo>
                <a:lnTo>
                  <a:pt x="209" y="10"/>
                </a:lnTo>
                <a:lnTo>
                  <a:pt x="211" y="10"/>
                </a:lnTo>
                <a:lnTo>
                  <a:pt x="213" y="10"/>
                </a:lnTo>
                <a:lnTo>
                  <a:pt x="214" y="9"/>
                </a:lnTo>
                <a:lnTo>
                  <a:pt x="216" y="8"/>
                </a:lnTo>
                <a:lnTo>
                  <a:pt x="218" y="9"/>
                </a:lnTo>
                <a:lnTo>
                  <a:pt x="219" y="8"/>
                </a:lnTo>
                <a:lnTo>
                  <a:pt x="221" y="9"/>
                </a:lnTo>
                <a:lnTo>
                  <a:pt x="223" y="11"/>
                </a:lnTo>
                <a:lnTo>
                  <a:pt x="225" y="10"/>
                </a:lnTo>
                <a:lnTo>
                  <a:pt x="226" y="10"/>
                </a:lnTo>
                <a:lnTo>
                  <a:pt x="228" y="10"/>
                </a:lnTo>
                <a:lnTo>
                  <a:pt x="230" y="9"/>
                </a:lnTo>
                <a:lnTo>
                  <a:pt x="232" y="10"/>
                </a:lnTo>
                <a:lnTo>
                  <a:pt x="233" y="9"/>
                </a:lnTo>
                <a:lnTo>
                  <a:pt x="235" y="9"/>
                </a:lnTo>
                <a:lnTo>
                  <a:pt x="237" y="9"/>
                </a:lnTo>
                <a:lnTo>
                  <a:pt x="238" y="10"/>
                </a:lnTo>
                <a:lnTo>
                  <a:pt x="240" y="11"/>
                </a:lnTo>
                <a:lnTo>
                  <a:pt x="242" y="11"/>
                </a:lnTo>
                <a:lnTo>
                  <a:pt x="244" y="11"/>
                </a:lnTo>
                <a:lnTo>
                  <a:pt x="245" y="10"/>
                </a:lnTo>
                <a:lnTo>
                  <a:pt x="247" y="11"/>
                </a:lnTo>
                <a:lnTo>
                  <a:pt x="249" y="10"/>
                </a:lnTo>
                <a:lnTo>
                  <a:pt x="251" y="11"/>
                </a:lnTo>
                <a:lnTo>
                  <a:pt x="252" y="12"/>
                </a:lnTo>
                <a:lnTo>
                  <a:pt x="254" y="12"/>
                </a:lnTo>
                <a:lnTo>
                  <a:pt x="256" y="13"/>
                </a:lnTo>
                <a:lnTo>
                  <a:pt x="257" y="14"/>
                </a:lnTo>
                <a:lnTo>
                  <a:pt x="259" y="13"/>
                </a:lnTo>
                <a:lnTo>
                  <a:pt x="261" y="13"/>
                </a:lnTo>
                <a:lnTo>
                  <a:pt x="263" y="13"/>
                </a:lnTo>
                <a:lnTo>
                  <a:pt x="264" y="12"/>
                </a:lnTo>
                <a:lnTo>
                  <a:pt x="266" y="12"/>
                </a:lnTo>
                <a:lnTo>
                  <a:pt x="268" y="12"/>
                </a:lnTo>
                <a:lnTo>
                  <a:pt x="270" y="11"/>
                </a:lnTo>
                <a:lnTo>
                  <a:pt x="271" y="13"/>
                </a:lnTo>
                <a:lnTo>
                  <a:pt x="273" y="13"/>
                </a:lnTo>
                <a:lnTo>
                  <a:pt x="275" y="12"/>
                </a:lnTo>
                <a:lnTo>
                  <a:pt x="277" y="12"/>
                </a:lnTo>
                <a:lnTo>
                  <a:pt x="278" y="11"/>
                </a:lnTo>
                <a:lnTo>
                  <a:pt x="280" y="11"/>
                </a:lnTo>
                <a:lnTo>
                  <a:pt x="282" y="11"/>
                </a:lnTo>
                <a:lnTo>
                  <a:pt x="283" y="10"/>
                </a:lnTo>
                <a:lnTo>
                  <a:pt x="285" y="10"/>
                </a:lnTo>
                <a:lnTo>
                  <a:pt x="287" y="10"/>
                </a:lnTo>
                <a:lnTo>
                  <a:pt x="289" y="10"/>
                </a:lnTo>
                <a:lnTo>
                  <a:pt x="290" y="11"/>
                </a:lnTo>
                <a:lnTo>
                  <a:pt x="292" y="11"/>
                </a:lnTo>
                <a:lnTo>
                  <a:pt x="294" y="12"/>
                </a:lnTo>
                <a:lnTo>
                  <a:pt x="296" y="11"/>
                </a:lnTo>
                <a:lnTo>
                  <a:pt x="297" y="11"/>
                </a:lnTo>
                <a:lnTo>
                  <a:pt x="299" y="12"/>
                </a:lnTo>
                <a:lnTo>
                  <a:pt x="301" y="13"/>
                </a:lnTo>
                <a:lnTo>
                  <a:pt x="302" y="12"/>
                </a:lnTo>
                <a:lnTo>
                  <a:pt x="304" y="13"/>
                </a:lnTo>
                <a:lnTo>
                  <a:pt x="306" y="13"/>
                </a:lnTo>
                <a:lnTo>
                  <a:pt x="308" y="13"/>
                </a:lnTo>
                <a:lnTo>
                  <a:pt x="309" y="13"/>
                </a:lnTo>
                <a:lnTo>
                  <a:pt x="311" y="12"/>
                </a:lnTo>
                <a:lnTo>
                  <a:pt x="313" y="12"/>
                </a:lnTo>
                <a:lnTo>
                  <a:pt x="315" y="13"/>
                </a:lnTo>
                <a:lnTo>
                  <a:pt x="316" y="14"/>
                </a:lnTo>
                <a:lnTo>
                  <a:pt x="318" y="15"/>
                </a:lnTo>
                <a:lnTo>
                  <a:pt x="320" y="15"/>
                </a:lnTo>
                <a:lnTo>
                  <a:pt x="321" y="15"/>
                </a:lnTo>
                <a:lnTo>
                  <a:pt x="323" y="14"/>
                </a:lnTo>
                <a:lnTo>
                  <a:pt x="325" y="15"/>
                </a:lnTo>
                <a:lnTo>
                  <a:pt x="327" y="16"/>
                </a:lnTo>
                <a:lnTo>
                  <a:pt x="328" y="16"/>
                </a:lnTo>
                <a:lnTo>
                  <a:pt x="330" y="15"/>
                </a:lnTo>
                <a:lnTo>
                  <a:pt x="332" y="16"/>
                </a:lnTo>
                <a:lnTo>
                  <a:pt x="334" y="15"/>
                </a:lnTo>
                <a:lnTo>
                  <a:pt x="335" y="14"/>
                </a:lnTo>
                <a:lnTo>
                  <a:pt x="337" y="13"/>
                </a:lnTo>
                <a:lnTo>
                  <a:pt x="339" y="13"/>
                </a:lnTo>
                <a:lnTo>
                  <a:pt x="340" y="14"/>
                </a:lnTo>
                <a:lnTo>
                  <a:pt x="342" y="15"/>
                </a:lnTo>
                <a:lnTo>
                  <a:pt x="344" y="14"/>
                </a:lnTo>
                <a:lnTo>
                  <a:pt x="346" y="14"/>
                </a:lnTo>
                <a:lnTo>
                  <a:pt x="347" y="16"/>
                </a:lnTo>
                <a:lnTo>
                  <a:pt x="349" y="17"/>
                </a:lnTo>
                <a:lnTo>
                  <a:pt x="351" y="16"/>
                </a:lnTo>
                <a:lnTo>
                  <a:pt x="353" y="18"/>
                </a:lnTo>
                <a:lnTo>
                  <a:pt x="354" y="17"/>
                </a:lnTo>
                <a:lnTo>
                  <a:pt x="356" y="17"/>
                </a:lnTo>
                <a:lnTo>
                  <a:pt x="358" y="16"/>
                </a:lnTo>
                <a:lnTo>
                  <a:pt x="360" y="16"/>
                </a:lnTo>
                <a:lnTo>
                  <a:pt x="361" y="15"/>
                </a:lnTo>
                <a:lnTo>
                  <a:pt x="363" y="17"/>
                </a:lnTo>
                <a:lnTo>
                  <a:pt x="365" y="17"/>
                </a:lnTo>
                <a:lnTo>
                  <a:pt x="366" y="17"/>
                </a:lnTo>
                <a:lnTo>
                  <a:pt x="368" y="16"/>
                </a:lnTo>
                <a:lnTo>
                  <a:pt x="370" y="12"/>
                </a:lnTo>
                <a:lnTo>
                  <a:pt x="372" y="12"/>
                </a:lnTo>
                <a:lnTo>
                  <a:pt x="373" y="14"/>
                </a:lnTo>
                <a:lnTo>
                  <a:pt x="375" y="14"/>
                </a:lnTo>
                <a:lnTo>
                  <a:pt x="377" y="14"/>
                </a:lnTo>
                <a:lnTo>
                  <a:pt x="379" y="15"/>
                </a:lnTo>
                <a:lnTo>
                  <a:pt x="380" y="16"/>
                </a:lnTo>
                <a:lnTo>
                  <a:pt x="382" y="15"/>
                </a:lnTo>
                <a:lnTo>
                  <a:pt x="384" y="17"/>
                </a:lnTo>
                <a:lnTo>
                  <a:pt x="385" y="18"/>
                </a:lnTo>
                <a:lnTo>
                  <a:pt x="387" y="19"/>
                </a:lnTo>
                <a:lnTo>
                  <a:pt x="389" y="19"/>
                </a:lnTo>
                <a:lnTo>
                  <a:pt x="391" y="20"/>
                </a:lnTo>
                <a:lnTo>
                  <a:pt x="392" y="19"/>
                </a:lnTo>
                <a:lnTo>
                  <a:pt x="394" y="20"/>
                </a:lnTo>
                <a:lnTo>
                  <a:pt x="396" y="20"/>
                </a:lnTo>
                <a:lnTo>
                  <a:pt x="398" y="21"/>
                </a:lnTo>
                <a:lnTo>
                  <a:pt x="399" y="19"/>
                </a:lnTo>
                <a:lnTo>
                  <a:pt x="401" y="20"/>
                </a:lnTo>
                <a:lnTo>
                  <a:pt x="403" y="22"/>
                </a:lnTo>
                <a:lnTo>
                  <a:pt x="404" y="21"/>
                </a:lnTo>
                <a:lnTo>
                  <a:pt x="406" y="22"/>
                </a:lnTo>
                <a:lnTo>
                  <a:pt x="408" y="22"/>
                </a:lnTo>
                <a:lnTo>
                  <a:pt x="410" y="22"/>
                </a:lnTo>
                <a:lnTo>
                  <a:pt x="411" y="22"/>
                </a:lnTo>
                <a:lnTo>
                  <a:pt x="413" y="22"/>
                </a:lnTo>
                <a:lnTo>
                  <a:pt x="415" y="21"/>
                </a:lnTo>
                <a:lnTo>
                  <a:pt x="417" y="22"/>
                </a:lnTo>
                <a:lnTo>
                  <a:pt x="418" y="23"/>
                </a:lnTo>
                <a:lnTo>
                  <a:pt x="420" y="24"/>
                </a:lnTo>
                <a:lnTo>
                  <a:pt x="422" y="25"/>
                </a:lnTo>
                <a:lnTo>
                  <a:pt x="423" y="23"/>
                </a:lnTo>
                <a:lnTo>
                  <a:pt x="425" y="24"/>
                </a:lnTo>
                <a:lnTo>
                  <a:pt x="427" y="24"/>
                </a:lnTo>
                <a:lnTo>
                  <a:pt x="429" y="24"/>
                </a:lnTo>
                <a:lnTo>
                  <a:pt x="430" y="23"/>
                </a:lnTo>
                <a:lnTo>
                  <a:pt x="432" y="24"/>
                </a:lnTo>
              </a:path>
            </a:pathLst>
          </a:custGeom>
          <a:noFill/>
          <a:ln w="57150">
            <a:solidFill>
              <a:srgbClr val="FF0000"/>
            </a:solidFill>
            <a:prstDash val="solid"/>
            <a:round/>
            <a:headEnd/>
            <a:tailEnd/>
          </a:ln>
        </p:spPr>
        <p:txBody>
          <a:bodyPr/>
          <a:lstStyle/>
          <a:p>
            <a:endParaRPr lang="en-GB" dirty="0"/>
          </a:p>
        </p:txBody>
      </p:sp>
      <p:sp>
        <p:nvSpPr>
          <p:cNvPr id="59" name="Text Box 95"/>
          <p:cNvSpPr txBox="1">
            <a:spLocks noChangeArrowheads="1"/>
          </p:cNvSpPr>
          <p:nvPr/>
        </p:nvSpPr>
        <p:spPr bwMode="auto">
          <a:xfrm>
            <a:off x="733654" y="4637718"/>
            <a:ext cx="8951120" cy="756874"/>
          </a:xfrm>
          <a:prstGeom prst="rect">
            <a:avLst/>
          </a:prstGeom>
          <a:noFill/>
          <a:ln w="9525" algn="ctr">
            <a:noFill/>
            <a:miter lim="800000"/>
            <a:headEnd/>
            <a:tailEnd/>
          </a:ln>
          <a:effectLst/>
        </p:spPr>
        <p:txBody>
          <a:bodyPr wrap="square">
            <a:spAutoFit/>
          </a:bodyPr>
          <a:lstStyle/>
          <a:p>
            <a:pPr>
              <a:lnSpc>
                <a:spcPct val="120000"/>
              </a:lnSpc>
            </a:pPr>
            <a:r>
              <a:rPr lang="en-GB" sz="1900" i="1" dirty="0">
                <a:solidFill>
                  <a:srgbClr val="FF0000"/>
                </a:solidFill>
              </a:rPr>
              <a:t>Hedging Price  =</a:t>
            </a:r>
          </a:p>
          <a:p>
            <a:pPr>
              <a:lnSpc>
                <a:spcPct val="120000"/>
              </a:lnSpc>
            </a:pPr>
            <a:r>
              <a:rPr lang="en-GB" sz="1900" i="1" dirty="0">
                <a:solidFill>
                  <a:srgbClr val="FF0000"/>
                </a:solidFill>
              </a:rPr>
              <a:t>last trading quarter’s average closing price  =  48.67 EUR/MWh</a:t>
            </a:r>
          </a:p>
        </p:txBody>
      </p:sp>
      <p:sp>
        <p:nvSpPr>
          <p:cNvPr id="61" name="Pladsholder til diasnummer 60"/>
          <p:cNvSpPr>
            <a:spLocks noGrp="1"/>
          </p:cNvSpPr>
          <p:nvPr>
            <p:ph type="sldNum" sz="quarter" idx="12"/>
          </p:nvPr>
        </p:nvSpPr>
        <p:spPr/>
        <p:txBody>
          <a:bodyPr/>
          <a:lstStyle/>
          <a:p>
            <a:pPr>
              <a:defRPr/>
            </a:pPr>
            <a:fld id="{6F22F84E-A190-402D-AE1D-93CA43AF0CC6}" type="slidenum">
              <a:rPr lang="en-GB" smtClean="0"/>
              <a:pPr>
                <a:defRPr/>
              </a:pPr>
              <a:t>19</a:t>
            </a:fld>
            <a:endParaRPr lang="en-GB" dirty="0"/>
          </a:p>
        </p:txBody>
      </p:sp>
      <p:sp>
        <p:nvSpPr>
          <p:cNvPr id="2" name="Pladsholder til dato 1">
            <a:extLst>
              <a:ext uri="{FF2B5EF4-FFF2-40B4-BE49-F238E27FC236}">
                <a16:creationId xmlns:a16="http://schemas.microsoft.com/office/drawing/2014/main" id="{B1336AD6-E1D4-4C4F-9D46-29CF41037489}"/>
              </a:ext>
            </a:extLst>
          </p:cNvPr>
          <p:cNvSpPr>
            <a:spLocks noGrp="1"/>
          </p:cNvSpPr>
          <p:nvPr>
            <p:ph type="dt" sz="half" idx="10"/>
          </p:nvPr>
        </p:nvSpPr>
        <p:spPr/>
        <p:txBody>
          <a:bodyPr/>
          <a:lstStyle/>
          <a:p>
            <a:pPr>
              <a:defRPr/>
            </a:pPr>
            <a:r>
              <a:rPr lang="en-US" noProof="0"/>
              <a:t>17 Feb. 2024</a:t>
            </a:r>
            <a:endParaRPr lang="en-GB" noProof="0" dirty="0"/>
          </a:p>
        </p:txBody>
      </p:sp>
      <p:sp>
        <p:nvSpPr>
          <p:cNvPr id="62" name="Rektangel 61">
            <a:extLst>
              <a:ext uri="{FF2B5EF4-FFF2-40B4-BE49-F238E27FC236}">
                <a16:creationId xmlns:a16="http://schemas.microsoft.com/office/drawing/2014/main" id="{925D7C28-A828-4359-969D-A1601DEAF2C6}"/>
              </a:ext>
            </a:extLst>
          </p:cNvPr>
          <p:cNvSpPr/>
          <p:nvPr/>
        </p:nvSpPr>
        <p:spPr bwMode="auto">
          <a:xfrm>
            <a:off x="102054" y="6484938"/>
            <a:ext cx="1257300" cy="349930"/>
          </a:xfrm>
          <a:prstGeom prst="rect">
            <a:avLst/>
          </a:prstGeom>
          <a:solidFill>
            <a:srgbClr val="FFFFFF"/>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200" b="1" i="0" u="none" strike="noStrike" cap="none" normalizeH="0" baseline="0" dirty="0">
              <a:ln>
                <a:noFill/>
              </a:ln>
              <a:solidFill>
                <a:srgbClr val="0000FF"/>
              </a:solidFill>
              <a:effectLst/>
              <a:latin typeface="Verdana" pitchFamily="34" charset="0"/>
            </a:endParaRPr>
          </a:p>
        </p:txBody>
      </p:sp>
      <p:sp>
        <p:nvSpPr>
          <p:cNvPr id="60" name="Tekstfelt 59">
            <a:extLst>
              <a:ext uri="{FF2B5EF4-FFF2-40B4-BE49-F238E27FC236}">
                <a16:creationId xmlns:a16="http://schemas.microsoft.com/office/drawing/2014/main" id="{BF6B12E4-D426-4DFA-9D80-4CD2C073F4F3}"/>
              </a:ext>
            </a:extLst>
          </p:cNvPr>
          <p:cNvSpPr txBox="1"/>
          <p:nvPr/>
        </p:nvSpPr>
        <p:spPr>
          <a:xfrm>
            <a:off x="629493" y="6638449"/>
            <a:ext cx="2183610" cy="215444"/>
          </a:xfrm>
          <a:prstGeom prst="rect">
            <a:avLst/>
          </a:prstGeom>
          <a:noFill/>
        </p:spPr>
        <p:txBody>
          <a:bodyPr wrap="none" rtlCol="0">
            <a:spAutoFit/>
          </a:bodyPr>
          <a:lstStyle/>
          <a:p>
            <a:pPr algn="ctr"/>
            <a:r>
              <a:rPr lang="en-GB" sz="800" i="1" dirty="0">
                <a:solidFill>
                  <a:schemeClr val="tx1"/>
                </a:solidFill>
              </a:rPr>
              <a:t>Sources: Syspower and Nord Pool</a:t>
            </a:r>
          </a:p>
        </p:txBody>
      </p:sp>
      <p:grpSp>
        <p:nvGrpSpPr>
          <p:cNvPr id="35" name="Gruppe 34"/>
          <p:cNvGrpSpPr/>
          <p:nvPr/>
        </p:nvGrpSpPr>
        <p:grpSpPr>
          <a:xfrm>
            <a:off x="704284" y="6249198"/>
            <a:ext cx="9086817" cy="561513"/>
            <a:chOff x="675256" y="6249198"/>
            <a:chExt cx="9086817" cy="561513"/>
          </a:xfrm>
        </p:grpSpPr>
        <p:sp>
          <p:nvSpPr>
            <p:cNvPr id="36" name="Tekstboks 35"/>
            <p:cNvSpPr txBox="1"/>
            <p:nvPr/>
          </p:nvSpPr>
          <p:spPr>
            <a:xfrm>
              <a:off x="2888337" y="6379824"/>
              <a:ext cx="3520516" cy="430887"/>
            </a:xfrm>
            <a:prstGeom prst="rect">
              <a:avLst/>
            </a:prstGeom>
            <a:noFill/>
          </p:spPr>
          <p:txBody>
            <a:bodyPr wrap="none" rtlCol="0">
              <a:spAutoFit/>
            </a:bodyPr>
            <a:lstStyle/>
            <a:p>
              <a:r>
                <a:rPr lang="en-GB" dirty="0">
                  <a:solidFill>
                    <a:schemeClr val="tx1"/>
                  </a:solidFill>
                </a:rPr>
                <a:t>Trading days in 2011</a:t>
              </a:r>
            </a:p>
          </p:txBody>
        </p:sp>
        <p:sp>
          <p:nvSpPr>
            <p:cNvPr id="37" name="Tekstboks 36"/>
            <p:cNvSpPr txBox="1"/>
            <p:nvPr/>
          </p:nvSpPr>
          <p:spPr>
            <a:xfrm>
              <a:off x="8989104" y="6249198"/>
              <a:ext cx="772969" cy="430887"/>
            </a:xfrm>
            <a:prstGeom prst="rect">
              <a:avLst/>
            </a:prstGeom>
            <a:noFill/>
          </p:spPr>
          <p:txBody>
            <a:bodyPr wrap="none" rtlCol="0">
              <a:spAutoFit/>
            </a:bodyPr>
            <a:lstStyle/>
            <a:p>
              <a:r>
                <a:rPr lang="en-GB" dirty="0">
                  <a:solidFill>
                    <a:schemeClr val="tx1"/>
                  </a:solidFill>
                </a:rPr>
                <a:t>Dec</a:t>
              </a:r>
            </a:p>
          </p:txBody>
        </p:sp>
        <p:sp>
          <p:nvSpPr>
            <p:cNvPr id="38" name="Tekstboks 37"/>
            <p:cNvSpPr txBox="1"/>
            <p:nvPr/>
          </p:nvSpPr>
          <p:spPr>
            <a:xfrm>
              <a:off x="675256" y="6249198"/>
              <a:ext cx="731290" cy="430887"/>
            </a:xfrm>
            <a:prstGeom prst="rect">
              <a:avLst/>
            </a:prstGeom>
            <a:noFill/>
          </p:spPr>
          <p:txBody>
            <a:bodyPr wrap="none" rtlCol="0">
              <a:spAutoFit/>
            </a:bodyPr>
            <a:lstStyle/>
            <a:p>
              <a:r>
                <a:rPr lang="en-GB" dirty="0">
                  <a:solidFill>
                    <a:schemeClr val="tx1"/>
                  </a:solidFill>
                </a:rPr>
                <a:t>Jan</a:t>
              </a:r>
            </a:p>
          </p:txBody>
        </p:sp>
      </p:gr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dissolve">
                                      <p:cBhvr>
                                        <p:cTn id="7" dur="500"/>
                                        <p:tgtEl>
                                          <p:spTgt spid="5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wipe(left)">
                                      <p:cBhvr>
                                        <p:cTn id="12" dur="1000"/>
                                        <p:tgtEl>
                                          <p:spTgt spid="3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down)">
                                      <p:cBhvr>
                                        <p:cTn id="17" dur="500"/>
                                        <p:tgtEl>
                                          <p:spTgt spid="3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8"/>
                                        </p:tgtEl>
                                        <p:attrNameLst>
                                          <p:attrName>style.visibility</p:attrName>
                                        </p:attrNameLst>
                                      </p:cBhvr>
                                      <p:to>
                                        <p:strVal val="visible"/>
                                      </p:to>
                                    </p:set>
                                    <p:animEffect transition="in" filter="wipe(left)">
                                      <p:cBhvr>
                                        <p:cTn id="22" dur="500"/>
                                        <p:tgtEl>
                                          <p:spTgt spid="5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0682"/>
                                        </p:tgtEl>
                                        <p:attrNameLst>
                                          <p:attrName>style.visibility</p:attrName>
                                        </p:attrNameLst>
                                      </p:cBhvr>
                                      <p:to>
                                        <p:strVal val="visible"/>
                                      </p:to>
                                    </p:set>
                                    <p:animEffect transition="in" filter="wipe(left)">
                                      <p:cBhvr>
                                        <p:cTn id="27" dur="1000"/>
                                        <p:tgtEl>
                                          <p:spTgt spid="7068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55"/>
                                        </p:tgtEl>
                                        <p:attrNameLst>
                                          <p:attrName>style.visibility</p:attrName>
                                        </p:attrNameLst>
                                      </p:cBhvr>
                                      <p:to>
                                        <p:strVal val="visible"/>
                                      </p:to>
                                    </p:set>
                                    <p:animEffect transition="in" filter="wipe(left)">
                                      <p:cBhvr>
                                        <p:cTn id="32" dur="500"/>
                                        <p:tgtEl>
                                          <p:spTgt spid="5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59"/>
                                        </p:tgtEl>
                                        <p:attrNameLst>
                                          <p:attrName>style.visibility</p:attrName>
                                        </p:attrNameLst>
                                      </p:cBhvr>
                                      <p:to>
                                        <p:strVal val="visible"/>
                                      </p:to>
                                    </p:set>
                                    <p:animEffect transition="in" filter="wipe(left)">
                                      <p:cBhvr>
                                        <p:cTn id="37" dur="500"/>
                                        <p:tgtEl>
                                          <p:spTgt spid="59"/>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57"/>
                                        </p:tgtEl>
                                        <p:attrNameLst>
                                          <p:attrName>style.visibility</p:attrName>
                                        </p:attrNameLst>
                                      </p:cBhvr>
                                      <p:to>
                                        <p:strVal val="visible"/>
                                      </p:to>
                                    </p:set>
                                    <p:animEffect transition="in" filter="dissolve">
                                      <p:cBhvr>
                                        <p:cTn id="42" dur="500"/>
                                        <p:tgtEl>
                                          <p:spTgt spid="57"/>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70684"/>
                                        </p:tgtEl>
                                        <p:attrNameLst>
                                          <p:attrName>style.visibility</p:attrName>
                                        </p:attrNameLst>
                                      </p:cBhvr>
                                      <p:to>
                                        <p:strVal val="visible"/>
                                      </p:to>
                                    </p:set>
                                    <p:animEffect transition="in" filter="dissolve">
                                      <p:cBhvr>
                                        <p:cTn id="47" dur="500"/>
                                        <p:tgtEl>
                                          <p:spTgt spid="706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84" grpId="0" animBg="1"/>
      <p:bldP spid="56" grpId="0"/>
      <p:bldP spid="57" grpId="0" animBg="1"/>
      <p:bldP spid="58" grpId="0"/>
      <p:bldP spid="70682" grpId="0" animBg="1"/>
      <p:bldP spid="5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dato 3"/>
          <p:cNvSpPr>
            <a:spLocks noGrp="1"/>
          </p:cNvSpPr>
          <p:nvPr>
            <p:ph type="dt" sz="half" idx="10"/>
          </p:nvPr>
        </p:nvSpPr>
        <p:spPr/>
        <p:txBody>
          <a:bodyPr/>
          <a:lstStyle/>
          <a:p>
            <a:r>
              <a:rPr lang="en-US"/>
              <a:t>17 Feb. 2024</a:t>
            </a:r>
            <a:endParaRPr lang="en-GB" dirty="0"/>
          </a:p>
        </p:txBody>
      </p:sp>
      <p:sp>
        <p:nvSpPr>
          <p:cNvPr id="6" name="Pladsholder til diasnummer 5"/>
          <p:cNvSpPr>
            <a:spLocks noGrp="1"/>
          </p:cNvSpPr>
          <p:nvPr>
            <p:ph type="sldNum" sz="quarter" idx="12"/>
          </p:nvPr>
        </p:nvSpPr>
        <p:spPr/>
        <p:txBody>
          <a:bodyPr/>
          <a:lstStyle/>
          <a:p>
            <a:fld id="{58DDAA28-78F4-4005-B553-ECE47A0F2BC8}" type="slidenum">
              <a:rPr lang="en-GB"/>
              <a:pPr/>
              <a:t>2</a:t>
            </a:fld>
            <a:endParaRPr lang="en-GB" dirty="0"/>
          </a:p>
        </p:txBody>
      </p:sp>
      <p:sp>
        <p:nvSpPr>
          <p:cNvPr id="1054724" name="Rectangle 4"/>
          <p:cNvSpPr>
            <a:spLocks noGrp="1" noChangeArrowheads="1"/>
          </p:cNvSpPr>
          <p:nvPr>
            <p:ph type="title"/>
          </p:nvPr>
        </p:nvSpPr>
        <p:spPr>
          <a:xfrm>
            <a:off x="-1" y="0"/>
            <a:ext cx="9120851" cy="1143000"/>
          </a:xfrm>
        </p:spPr>
        <p:txBody>
          <a:bodyPr/>
          <a:lstStyle/>
          <a:p>
            <a:r>
              <a:rPr lang="en-GB" sz="2800" dirty="0"/>
              <a:t>Hedging prices and spot prices – 1</a:t>
            </a:r>
          </a:p>
        </p:txBody>
      </p:sp>
      <p:sp>
        <p:nvSpPr>
          <p:cNvPr id="1054725" name="Rectangle 5"/>
          <p:cNvSpPr>
            <a:spLocks noGrp="1" noChangeArrowheads="1"/>
          </p:cNvSpPr>
          <p:nvPr>
            <p:ph type="body" idx="1"/>
          </p:nvPr>
        </p:nvSpPr>
        <p:spPr>
          <a:xfrm>
            <a:off x="0" y="1058405"/>
            <a:ext cx="9906000" cy="5377124"/>
          </a:xfrm>
        </p:spPr>
        <p:txBody>
          <a:bodyPr/>
          <a:lstStyle/>
          <a:p>
            <a:r>
              <a:rPr lang="en-GB" sz="2200" dirty="0"/>
              <a:t>This PowerPoint presentation compares the spot prices and the financial contracts’ hedging prices</a:t>
            </a:r>
          </a:p>
          <a:p>
            <a:pPr lvl="1"/>
            <a:r>
              <a:rPr lang="en-GB" sz="2000" dirty="0"/>
              <a:t>The comparison is made for the spot prices for the bidding zones Southern Sweden (SE4), Western Denmark (DK1) and Eastern Denmark (DK2).</a:t>
            </a:r>
          </a:p>
          <a:p>
            <a:pPr lvl="1"/>
            <a:r>
              <a:rPr lang="en-GB" sz="2000" dirty="0"/>
              <a:t>Further, the comparison is made for the Nordic System Price (a virtual spot price).</a:t>
            </a:r>
          </a:p>
          <a:p>
            <a:r>
              <a:rPr lang="en-GB" sz="2200" dirty="0"/>
              <a:t>In this presentation, for Southern Sweden, Western Denmark and Eastern Denmark, the ”hedging price” is the hedging price of the System Price forward plus the hedging price of the EPAD forward:</a:t>
            </a:r>
          </a:p>
          <a:p>
            <a:pPr lvl="1">
              <a:tabLst>
                <a:tab pos="3313113" algn="l"/>
              </a:tabLst>
            </a:pPr>
            <a:r>
              <a:rPr lang="en-GB" sz="1800" dirty="0"/>
              <a:t>(hedging price)  =	(hedging price of System Price forward) + 	(hedging price of EPAD forward).</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0" y="-1"/>
            <a:ext cx="9486900" cy="740229"/>
          </a:xfrm>
        </p:spPr>
        <p:txBody>
          <a:bodyPr/>
          <a:lstStyle/>
          <a:p>
            <a:pPr algn="l"/>
            <a:r>
              <a:rPr lang="en-GB" sz="2500" dirty="0"/>
              <a:t>Eastern Denmark (DK2) – the year 2012</a:t>
            </a:r>
          </a:p>
        </p:txBody>
      </p:sp>
      <p:sp>
        <p:nvSpPr>
          <p:cNvPr id="72713" name="Line 9"/>
          <p:cNvSpPr>
            <a:spLocks noChangeShapeType="1"/>
          </p:cNvSpPr>
          <p:nvPr/>
        </p:nvSpPr>
        <p:spPr bwMode="auto">
          <a:xfrm>
            <a:off x="709613" y="5411788"/>
            <a:ext cx="9058275" cy="0"/>
          </a:xfrm>
          <a:prstGeom prst="line">
            <a:avLst/>
          </a:prstGeom>
          <a:noFill/>
          <a:ln w="0">
            <a:solidFill>
              <a:srgbClr val="000000"/>
            </a:solidFill>
            <a:round/>
            <a:headEnd/>
            <a:tailEnd/>
          </a:ln>
        </p:spPr>
        <p:txBody>
          <a:bodyPr/>
          <a:lstStyle/>
          <a:p>
            <a:endParaRPr lang="en-GB" dirty="0"/>
          </a:p>
        </p:txBody>
      </p:sp>
      <p:sp>
        <p:nvSpPr>
          <p:cNvPr id="72714" name="Line 10"/>
          <p:cNvSpPr>
            <a:spLocks noChangeShapeType="1"/>
          </p:cNvSpPr>
          <p:nvPr/>
        </p:nvSpPr>
        <p:spPr bwMode="auto">
          <a:xfrm>
            <a:off x="709613" y="4627563"/>
            <a:ext cx="9058275" cy="0"/>
          </a:xfrm>
          <a:prstGeom prst="line">
            <a:avLst/>
          </a:prstGeom>
          <a:noFill/>
          <a:ln w="0">
            <a:solidFill>
              <a:srgbClr val="000000"/>
            </a:solidFill>
            <a:round/>
            <a:headEnd/>
            <a:tailEnd/>
          </a:ln>
        </p:spPr>
        <p:txBody>
          <a:bodyPr/>
          <a:lstStyle/>
          <a:p>
            <a:endParaRPr lang="en-GB" dirty="0"/>
          </a:p>
        </p:txBody>
      </p:sp>
      <p:sp>
        <p:nvSpPr>
          <p:cNvPr id="72715" name="Line 11"/>
          <p:cNvSpPr>
            <a:spLocks noChangeShapeType="1"/>
          </p:cNvSpPr>
          <p:nvPr/>
        </p:nvSpPr>
        <p:spPr bwMode="auto">
          <a:xfrm>
            <a:off x="709613" y="3800475"/>
            <a:ext cx="9058275" cy="0"/>
          </a:xfrm>
          <a:prstGeom prst="line">
            <a:avLst/>
          </a:prstGeom>
          <a:noFill/>
          <a:ln w="0">
            <a:solidFill>
              <a:srgbClr val="000000"/>
            </a:solidFill>
            <a:round/>
            <a:headEnd/>
            <a:tailEnd/>
          </a:ln>
        </p:spPr>
        <p:txBody>
          <a:bodyPr/>
          <a:lstStyle/>
          <a:p>
            <a:endParaRPr lang="en-GB" dirty="0"/>
          </a:p>
        </p:txBody>
      </p:sp>
      <p:sp>
        <p:nvSpPr>
          <p:cNvPr id="72716" name="Line 12"/>
          <p:cNvSpPr>
            <a:spLocks noChangeShapeType="1"/>
          </p:cNvSpPr>
          <p:nvPr/>
        </p:nvSpPr>
        <p:spPr bwMode="auto">
          <a:xfrm>
            <a:off x="709613" y="2973388"/>
            <a:ext cx="9058275" cy="0"/>
          </a:xfrm>
          <a:prstGeom prst="line">
            <a:avLst/>
          </a:prstGeom>
          <a:noFill/>
          <a:ln w="0">
            <a:solidFill>
              <a:srgbClr val="000000"/>
            </a:solidFill>
            <a:round/>
            <a:headEnd/>
            <a:tailEnd/>
          </a:ln>
        </p:spPr>
        <p:txBody>
          <a:bodyPr/>
          <a:lstStyle/>
          <a:p>
            <a:endParaRPr lang="en-GB" dirty="0"/>
          </a:p>
        </p:txBody>
      </p:sp>
      <p:sp>
        <p:nvSpPr>
          <p:cNvPr id="72717" name="Line 13"/>
          <p:cNvSpPr>
            <a:spLocks noChangeShapeType="1"/>
          </p:cNvSpPr>
          <p:nvPr/>
        </p:nvSpPr>
        <p:spPr bwMode="auto">
          <a:xfrm>
            <a:off x="709613" y="2189163"/>
            <a:ext cx="9058275" cy="0"/>
          </a:xfrm>
          <a:prstGeom prst="line">
            <a:avLst/>
          </a:prstGeom>
          <a:noFill/>
          <a:ln w="0">
            <a:solidFill>
              <a:srgbClr val="000000"/>
            </a:solidFill>
            <a:round/>
            <a:headEnd/>
            <a:tailEnd/>
          </a:ln>
        </p:spPr>
        <p:txBody>
          <a:bodyPr/>
          <a:lstStyle/>
          <a:p>
            <a:endParaRPr lang="en-GB" dirty="0"/>
          </a:p>
        </p:txBody>
      </p:sp>
      <p:sp>
        <p:nvSpPr>
          <p:cNvPr id="72718" name="Line 14"/>
          <p:cNvSpPr>
            <a:spLocks noChangeShapeType="1"/>
          </p:cNvSpPr>
          <p:nvPr/>
        </p:nvSpPr>
        <p:spPr bwMode="auto">
          <a:xfrm>
            <a:off x="709613" y="1360488"/>
            <a:ext cx="9058275" cy="0"/>
          </a:xfrm>
          <a:prstGeom prst="line">
            <a:avLst/>
          </a:prstGeom>
          <a:noFill/>
          <a:ln w="0">
            <a:solidFill>
              <a:srgbClr val="000000"/>
            </a:solidFill>
            <a:round/>
            <a:headEnd/>
            <a:tailEnd/>
          </a:ln>
        </p:spPr>
        <p:txBody>
          <a:bodyPr/>
          <a:lstStyle/>
          <a:p>
            <a:endParaRPr lang="en-GB" dirty="0"/>
          </a:p>
        </p:txBody>
      </p:sp>
      <p:sp>
        <p:nvSpPr>
          <p:cNvPr id="72719" name="Rectangle 15"/>
          <p:cNvSpPr>
            <a:spLocks noChangeArrowheads="1"/>
          </p:cNvSpPr>
          <p:nvPr/>
        </p:nvSpPr>
        <p:spPr bwMode="auto">
          <a:xfrm>
            <a:off x="709613" y="1360488"/>
            <a:ext cx="9058275" cy="4879975"/>
          </a:xfrm>
          <a:prstGeom prst="rect">
            <a:avLst/>
          </a:prstGeom>
          <a:noFill/>
          <a:ln w="20638">
            <a:solidFill>
              <a:srgbClr val="808080"/>
            </a:solidFill>
            <a:miter lim="800000"/>
            <a:headEnd/>
            <a:tailEnd/>
          </a:ln>
        </p:spPr>
        <p:txBody>
          <a:bodyPr/>
          <a:lstStyle/>
          <a:p>
            <a:endParaRPr lang="en-GB" dirty="0"/>
          </a:p>
        </p:txBody>
      </p:sp>
      <p:sp>
        <p:nvSpPr>
          <p:cNvPr id="72720" name="Line 16"/>
          <p:cNvSpPr>
            <a:spLocks noChangeShapeType="1"/>
          </p:cNvSpPr>
          <p:nvPr/>
        </p:nvSpPr>
        <p:spPr bwMode="auto">
          <a:xfrm>
            <a:off x="709613" y="1360488"/>
            <a:ext cx="0" cy="4879975"/>
          </a:xfrm>
          <a:prstGeom prst="line">
            <a:avLst/>
          </a:prstGeom>
          <a:noFill/>
          <a:ln w="0">
            <a:solidFill>
              <a:srgbClr val="000000"/>
            </a:solidFill>
            <a:round/>
            <a:headEnd/>
            <a:tailEnd/>
          </a:ln>
        </p:spPr>
        <p:txBody>
          <a:bodyPr/>
          <a:lstStyle/>
          <a:p>
            <a:endParaRPr lang="en-GB" dirty="0"/>
          </a:p>
        </p:txBody>
      </p:sp>
      <p:sp>
        <p:nvSpPr>
          <p:cNvPr id="72721" name="Line 17"/>
          <p:cNvSpPr>
            <a:spLocks noChangeShapeType="1"/>
          </p:cNvSpPr>
          <p:nvPr/>
        </p:nvSpPr>
        <p:spPr bwMode="auto">
          <a:xfrm>
            <a:off x="625475" y="6240463"/>
            <a:ext cx="84138" cy="0"/>
          </a:xfrm>
          <a:prstGeom prst="line">
            <a:avLst/>
          </a:prstGeom>
          <a:noFill/>
          <a:ln w="0">
            <a:solidFill>
              <a:srgbClr val="000000"/>
            </a:solidFill>
            <a:round/>
            <a:headEnd/>
            <a:tailEnd/>
          </a:ln>
        </p:spPr>
        <p:txBody>
          <a:bodyPr/>
          <a:lstStyle/>
          <a:p>
            <a:endParaRPr lang="en-GB" dirty="0"/>
          </a:p>
        </p:txBody>
      </p:sp>
      <p:sp>
        <p:nvSpPr>
          <p:cNvPr id="72722" name="Line 18"/>
          <p:cNvSpPr>
            <a:spLocks noChangeShapeType="1"/>
          </p:cNvSpPr>
          <p:nvPr/>
        </p:nvSpPr>
        <p:spPr bwMode="auto">
          <a:xfrm>
            <a:off x="625475" y="5411788"/>
            <a:ext cx="84138" cy="0"/>
          </a:xfrm>
          <a:prstGeom prst="line">
            <a:avLst/>
          </a:prstGeom>
          <a:noFill/>
          <a:ln w="0">
            <a:solidFill>
              <a:srgbClr val="000000"/>
            </a:solidFill>
            <a:round/>
            <a:headEnd/>
            <a:tailEnd/>
          </a:ln>
        </p:spPr>
        <p:txBody>
          <a:bodyPr/>
          <a:lstStyle/>
          <a:p>
            <a:endParaRPr lang="en-GB" dirty="0"/>
          </a:p>
        </p:txBody>
      </p:sp>
      <p:sp>
        <p:nvSpPr>
          <p:cNvPr id="72723" name="Line 19"/>
          <p:cNvSpPr>
            <a:spLocks noChangeShapeType="1"/>
          </p:cNvSpPr>
          <p:nvPr/>
        </p:nvSpPr>
        <p:spPr bwMode="auto">
          <a:xfrm>
            <a:off x="625475" y="4627563"/>
            <a:ext cx="84138" cy="0"/>
          </a:xfrm>
          <a:prstGeom prst="line">
            <a:avLst/>
          </a:prstGeom>
          <a:noFill/>
          <a:ln w="0">
            <a:solidFill>
              <a:srgbClr val="000000"/>
            </a:solidFill>
            <a:round/>
            <a:headEnd/>
            <a:tailEnd/>
          </a:ln>
        </p:spPr>
        <p:txBody>
          <a:bodyPr/>
          <a:lstStyle/>
          <a:p>
            <a:endParaRPr lang="en-GB" dirty="0"/>
          </a:p>
        </p:txBody>
      </p:sp>
      <p:sp>
        <p:nvSpPr>
          <p:cNvPr id="72724" name="Line 20"/>
          <p:cNvSpPr>
            <a:spLocks noChangeShapeType="1"/>
          </p:cNvSpPr>
          <p:nvPr/>
        </p:nvSpPr>
        <p:spPr bwMode="auto">
          <a:xfrm>
            <a:off x="625475" y="3800475"/>
            <a:ext cx="84138" cy="0"/>
          </a:xfrm>
          <a:prstGeom prst="line">
            <a:avLst/>
          </a:prstGeom>
          <a:noFill/>
          <a:ln w="0">
            <a:solidFill>
              <a:srgbClr val="000000"/>
            </a:solidFill>
            <a:round/>
            <a:headEnd/>
            <a:tailEnd/>
          </a:ln>
        </p:spPr>
        <p:txBody>
          <a:bodyPr/>
          <a:lstStyle/>
          <a:p>
            <a:endParaRPr lang="en-GB" dirty="0"/>
          </a:p>
        </p:txBody>
      </p:sp>
      <p:sp>
        <p:nvSpPr>
          <p:cNvPr id="72725" name="Line 21"/>
          <p:cNvSpPr>
            <a:spLocks noChangeShapeType="1"/>
          </p:cNvSpPr>
          <p:nvPr/>
        </p:nvSpPr>
        <p:spPr bwMode="auto">
          <a:xfrm>
            <a:off x="625475" y="2973388"/>
            <a:ext cx="84138" cy="0"/>
          </a:xfrm>
          <a:prstGeom prst="line">
            <a:avLst/>
          </a:prstGeom>
          <a:noFill/>
          <a:ln w="0">
            <a:solidFill>
              <a:srgbClr val="000000"/>
            </a:solidFill>
            <a:round/>
            <a:headEnd/>
            <a:tailEnd/>
          </a:ln>
        </p:spPr>
        <p:txBody>
          <a:bodyPr/>
          <a:lstStyle/>
          <a:p>
            <a:endParaRPr lang="en-GB" dirty="0"/>
          </a:p>
        </p:txBody>
      </p:sp>
      <p:sp>
        <p:nvSpPr>
          <p:cNvPr id="72726" name="Line 22"/>
          <p:cNvSpPr>
            <a:spLocks noChangeShapeType="1"/>
          </p:cNvSpPr>
          <p:nvPr/>
        </p:nvSpPr>
        <p:spPr bwMode="auto">
          <a:xfrm>
            <a:off x="625475" y="2189163"/>
            <a:ext cx="84138" cy="0"/>
          </a:xfrm>
          <a:prstGeom prst="line">
            <a:avLst/>
          </a:prstGeom>
          <a:noFill/>
          <a:ln w="0">
            <a:solidFill>
              <a:srgbClr val="000000"/>
            </a:solidFill>
            <a:round/>
            <a:headEnd/>
            <a:tailEnd/>
          </a:ln>
        </p:spPr>
        <p:txBody>
          <a:bodyPr/>
          <a:lstStyle/>
          <a:p>
            <a:endParaRPr lang="en-GB" dirty="0"/>
          </a:p>
        </p:txBody>
      </p:sp>
      <p:sp>
        <p:nvSpPr>
          <p:cNvPr id="72727" name="Line 23"/>
          <p:cNvSpPr>
            <a:spLocks noChangeShapeType="1"/>
          </p:cNvSpPr>
          <p:nvPr/>
        </p:nvSpPr>
        <p:spPr bwMode="auto">
          <a:xfrm>
            <a:off x="625475" y="1360488"/>
            <a:ext cx="84138" cy="0"/>
          </a:xfrm>
          <a:prstGeom prst="line">
            <a:avLst/>
          </a:prstGeom>
          <a:noFill/>
          <a:ln w="0">
            <a:solidFill>
              <a:srgbClr val="000000"/>
            </a:solidFill>
            <a:round/>
            <a:headEnd/>
            <a:tailEnd/>
          </a:ln>
        </p:spPr>
        <p:txBody>
          <a:bodyPr/>
          <a:lstStyle/>
          <a:p>
            <a:endParaRPr lang="en-GB" dirty="0"/>
          </a:p>
        </p:txBody>
      </p:sp>
      <p:sp>
        <p:nvSpPr>
          <p:cNvPr id="72728" name="Line 24"/>
          <p:cNvSpPr>
            <a:spLocks noChangeShapeType="1"/>
          </p:cNvSpPr>
          <p:nvPr/>
        </p:nvSpPr>
        <p:spPr bwMode="auto">
          <a:xfrm>
            <a:off x="709613" y="6240463"/>
            <a:ext cx="9058275" cy="0"/>
          </a:xfrm>
          <a:prstGeom prst="line">
            <a:avLst/>
          </a:prstGeom>
          <a:noFill/>
          <a:ln w="0">
            <a:solidFill>
              <a:srgbClr val="000000"/>
            </a:solidFill>
            <a:round/>
            <a:headEnd/>
            <a:tailEnd/>
          </a:ln>
        </p:spPr>
        <p:txBody>
          <a:bodyPr/>
          <a:lstStyle/>
          <a:p>
            <a:endParaRPr lang="en-GB" dirty="0"/>
          </a:p>
        </p:txBody>
      </p:sp>
      <p:sp>
        <p:nvSpPr>
          <p:cNvPr id="72732" name="Freeform 28"/>
          <p:cNvSpPr>
            <a:spLocks/>
          </p:cNvSpPr>
          <p:nvPr/>
        </p:nvSpPr>
        <p:spPr bwMode="auto">
          <a:xfrm>
            <a:off x="730250" y="3190875"/>
            <a:ext cx="9015413" cy="0"/>
          </a:xfrm>
          <a:custGeom>
            <a:avLst/>
            <a:gdLst/>
            <a:ahLst/>
            <a:cxnLst>
              <a:cxn ang="0">
                <a:pos x="5" y="0"/>
              </a:cxn>
              <a:cxn ang="0">
                <a:pos x="12" y="0"/>
              </a:cxn>
              <a:cxn ang="0">
                <a:pos x="19" y="0"/>
              </a:cxn>
              <a:cxn ang="0">
                <a:pos x="26" y="0"/>
              </a:cxn>
              <a:cxn ang="0">
                <a:pos x="33" y="0"/>
              </a:cxn>
              <a:cxn ang="0">
                <a:pos x="40" y="0"/>
              </a:cxn>
              <a:cxn ang="0">
                <a:pos x="47" y="0"/>
              </a:cxn>
              <a:cxn ang="0">
                <a:pos x="53" y="0"/>
              </a:cxn>
              <a:cxn ang="0">
                <a:pos x="60" y="0"/>
              </a:cxn>
              <a:cxn ang="0">
                <a:pos x="67" y="0"/>
              </a:cxn>
              <a:cxn ang="0">
                <a:pos x="74" y="0"/>
              </a:cxn>
              <a:cxn ang="0">
                <a:pos x="81" y="0"/>
              </a:cxn>
              <a:cxn ang="0">
                <a:pos x="88" y="0"/>
              </a:cxn>
              <a:cxn ang="0">
                <a:pos x="95" y="0"/>
              </a:cxn>
              <a:cxn ang="0">
                <a:pos x="102" y="0"/>
              </a:cxn>
              <a:cxn ang="0">
                <a:pos x="109" y="0"/>
              </a:cxn>
              <a:cxn ang="0">
                <a:pos x="116" y="0"/>
              </a:cxn>
              <a:cxn ang="0">
                <a:pos x="123" y="0"/>
              </a:cxn>
              <a:cxn ang="0">
                <a:pos x="130" y="0"/>
              </a:cxn>
              <a:cxn ang="0">
                <a:pos x="136" y="0"/>
              </a:cxn>
              <a:cxn ang="0">
                <a:pos x="143" y="0"/>
              </a:cxn>
              <a:cxn ang="0">
                <a:pos x="150" y="0"/>
              </a:cxn>
              <a:cxn ang="0">
                <a:pos x="157" y="0"/>
              </a:cxn>
              <a:cxn ang="0">
                <a:pos x="164" y="0"/>
              </a:cxn>
              <a:cxn ang="0">
                <a:pos x="171" y="0"/>
              </a:cxn>
              <a:cxn ang="0">
                <a:pos x="178" y="0"/>
              </a:cxn>
              <a:cxn ang="0">
                <a:pos x="185" y="0"/>
              </a:cxn>
              <a:cxn ang="0">
                <a:pos x="192" y="0"/>
              </a:cxn>
              <a:cxn ang="0">
                <a:pos x="199" y="0"/>
              </a:cxn>
              <a:cxn ang="0">
                <a:pos x="206" y="0"/>
              </a:cxn>
              <a:cxn ang="0">
                <a:pos x="213" y="0"/>
              </a:cxn>
              <a:cxn ang="0">
                <a:pos x="219" y="0"/>
              </a:cxn>
              <a:cxn ang="0">
                <a:pos x="226" y="0"/>
              </a:cxn>
              <a:cxn ang="0">
                <a:pos x="233" y="0"/>
              </a:cxn>
              <a:cxn ang="0">
                <a:pos x="240" y="0"/>
              </a:cxn>
              <a:cxn ang="0">
                <a:pos x="247" y="0"/>
              </a:cxn>
              <a:cxn ang="0">
                <a:pos x="254" y="0"/>
              </a:cxn>
              <a:cxn ang="0">
                <a:pos x="261" y="0"/>
              </a:cxn>
              <a:cxn ang="0">
                <a:pos x="268" y="0"/>
              </a:cxn>
              <a:cxn ang="0">
                <a:pos x="275" y="0"/>
              </a:cxn>
              <a:cxn ang="0">
                <a:pos x="282" y="0"/>
              </a:cxn>
              <a:cxn ang="0">
                <a:pos x="289" y="0"/>
              </a:cxn>
              <a:cxn ang="0">
                <a:pos x="296" y="0"/>
              </a:cxn>
              <a:cxn ang="0">
                <a:pos x="302" y="0"/>
              </a:cxn>
              <a:cxn ang="0">
                <a:pos x="309" y="0"/>
              </a:cxn>
              <a:cxn ang="0">
                <a:pos x="316" y="0"/>
              </a:cxn>
              <a:cxn ang="0">
                <a:pos x="323" y="0"/>
              </a:cxn>
              <a:cxn ang="0">
                <a:pos x="330" y="0"/>
              </a:cxn>
              <a:cxn ang="0">
                <a:pos x="337" y="0"/>
              </a:cxn>
              <a:cxn ang="0">
                <a:pos x="344" y="0"/>
              </a:cxn>
              <a:cxn ang="0">
                <a:pos x="351" y="0"/>
              </a:cxn>
              <a:cxn ang="0">
                <a:pos x="358" y="0"/>
              </a:cxn>
              <a:cxn ang="0">
                <a:pos x="365" y="0"/>
              </a:cxn>
              <a:cxn ang="0">
                <a:pos x="372" y="0"/>
              </a:cxn>
              <a:cxn ang="0">
                <a:pos x="379" y="0"/>
              </a:cxn>
              <a:cxn ang="0">
                <a:pos x="385" y="0"/>
              </a:cxn>
              <a:cxn ang="0">
                <a:pos x="392" y="0"/>
              </a:cxn>
              <a:cxn ang="0">
                <a:pos x="399" y="0"/>
              </a:cxn>
              <a:cxn ang="0">
                <a:pos x="406" y="0"/>
              </a:cxn>
              <a:cxn ang="0">
                <a:pos x="413" y="0"/>
              </a:cxn>
              <a:cxn ang="0">
                <a:pos x="420" y="0"/>
              </a:cxn>
              <a:cxn ang="0">
                <a:pos x="427" y="0"/>
              </a:cxn>
            </a:cxnLst>
            <a:rect l="0" t="0" r="r" b="b"/>
            <a:pathLst>
              <a:path w="432">
                <a:moveTo>
                  <a:pt x="0" y="0"/>
                </a:moveTo>
                <a:lnTo>
                  <a:pt x="2" y="0"/>
                </a:lnTo>
                <a:lnTo>
                  <a:pt x="3" y="0"/>
                </a:lnTo>
                <a:lnTo>
                  <a:pt x="5" y="0"/>
                </a:lnTo>
                <a:lnTo>
                  <a:pt x="7" y="0"/>
                </a:lnTo>
                <a:lnTo>
                  <a:pt x="9" y="0"/>
                </a:lnTo>
                <a:lnTo>
                  <a:pt x="10" y="0"/>
                </a:lnTo>
                <a:lnTo>
                  <a:pt x="12" y="0"/>
                </a:lnTo>
                <a:lnTo>
                  <a:pt x="14" y="0"/>
                </a:lnTo>
                <a:lnTo>
                  <a:pt x="15" y="0"/>
                </a:lnTo>
                <a:lnTo>
                  <a:pt x="17" y="0"/>
                </a:lnTo>
                <a:lnTo>
                  <a:pt x="19" y="0"/>
                </a:lnTo>
                <a:lnTo>
                  <a:pt x="21" y="0"/>
                </a:lnTo>
                <a:lnTo>
                  <a:pt x="22" y="0"/>
                </a:lnTo>
                <a:lnTo>
                  <a:pt x="24" y="0"/>
                </a:lnTo>
                <a:lnTo>
                  <a:pt x="26" y="0"/>
                </a:lnTo>
                <a:lnTo>
                  <a:pt x="28" y="0"/>
                </a:lnTo>
                <a:lnTo>
                  <a:pt x="29" y="0"/>
                </a:lnTo>
                <a:lnTo>
                  <a:pt x="31" y="0"/>
                </a:lnTo>
                <a:lnTo>
                  <a:pt x="33" y="0"/>
                </a:lnTo>
                <a:lnTo>
                  <a:pt x="34" y="0"/>
                </a:lnTo>
                <a:lnTo>
                  <a:pt x="36" y="0"/>
                </a:lnTo>
                <a:lnTo>
                  <a:pt x="38" y="0"/>
                </a:lnTo>
                <a:lnTo>
                  <a:pt x="40" y="0"/>
                </a:lnTo>
                <a:lnTo>
                  <a:pt x="41" y="0"/>
                </a:lnTo>
                <a:lnTo>
                  <a:pt x="43" y="0"/>
                </a:lnTo>
                <a:lnTo>
                  <a:pt x="45" y="0"/>
                </a:lnTo>
                <a:lnTo>
                  <a:pt x="47" y="0"/>
                </a:lnTo>
                <a:lnTo>
                  <a:pt x="48" y="0"/>
                </a:lnTo>
                <a:lnTo>
                  <a:pt x="50" y="0"/>
                </a:lnTo>
                <a:lnTo>
                  <a:pt x="52" y="0"/>
                </a:lnTo>
                <a:lnTo>
                  <a:pt x="53" y="0"/>
                </a:lnTo>
                <a:lnTo>
                  <a:pt x="55" y="0"/>
                </a:lnTo>
                <a:lnTo>
                  <a:pt x="57" y="0"/>
                </a:lnTo>
                <a:lnTo>
                  <a:pt x="59" y="0"/>
                </a:lnTo>
                <a:lnTo>
                  <a:pt x="60" y="0"/>
                </a:lnTo>
                <a:lnTo>
                  <a:pt x="62" y="0"/>
                </a:lnTo>
                <a:lnTo>
                  <a:pt x="64" y="0"/>
                </a:lnTo>
                <a:lnTo>
                  <a:pt x="66" y="0"/>
                </a:lnTo>
                <a:lnTo>
                  <a:pt x="67" y="0"/>
                </a:lnTo>
                <a:lnTo>
                  <a:pt x="69" y="0"/>
                </a:lnTo>
                <a:lnTo>
                  <a:pt x="71" y="0"/>
                </a:lnTo>
                <a:lnTo>
                  <a:pt x="72" y="0"/>
                </a:lnTo>
                <a:lnTo>
                  <a:pt x="74" y="0"/>
                </a:lnTo>
                <a:lnTo>
                  <a:pt x="76" y="0"/>
                </a:lnTo>
                <a:lnTo>
                  <a:pt x="78" y="0"/>
                </a:lnTo>
                <a:lnTo>
                  <a:pt x="79" y="0"/>
                </a:lnTo>
                <a:lnTo>
                  <a:pt x="81" y="0"/>
                </a:lnTo>
                <a:lnTo>
                  <a:pt x="83" y="0"/>
                </a:lnTo>
                <a:lnTo>
                  <a:pt x="85" y="0"/>
                </a:lnTo>
                <a:lnTo>
                  <a:pt x="86" y="0"/>
                </a:lnTo>
                <a:lnTo>
                  <a:pt x="88" y="0"/>
                </a:lnTo>
                <a:lnTo>
                  <a:pt x="90" y="0"/>
                </a:lnTo>
                <a:lnTo>
                  <a:pt x="92" y="0"/>
                </a:lnTo>
                <a:lnTo>
                  <a:pt x="93" y="0"/>
                </a:lnTo>
                <a:lnTo>
                  <a:pt x="95" y="0"/>
                </a:lnTo>
                <a:lnTo>
                  <a:pt x="97" y="0"/>
                </a:lnTo>
                <a:lnTo>
                  <a:pt x="98" y="0"/>
                </a:lnTo>
                <a:lnTo>
                  <a:pt x="100" y="0"/>
                </a:lnTo>
                <a:lnTo>
                  <a:pt x="102" y="0"/>
                </a:lnTo>
                <a:lnTo>
                  <a:pt x="104" y="0"/>
                </a:lnTo>
                <a:lnTo>
                  <a:pt x="105" y="0"/>
                </a:lnTo>
                <a:lnTo>
                  <a:pt x="107" y="0"/>
                </a:lnTo>
                <a:lnTo>
                  <a:pt x="109" y="0"/>
                </a:lnTo>
                <a:lnTo>
                  <a:pt x="111" y="0"/>
                </a:lnTo>
                <a:lnTo>
                  <a:pt x="112" y="0"/>
                </a:lnTo>
                <a:lnTo>
                  <a:pt x="114" y="0"/>
                </a:lnTo>
                <a:lnTo>
                  <a:pt x="116" y="0"/>
                </a:lnTo>
                <a:lnTo>
                  <a:pt x="117" y="0"/>
                </a:lnTo>
                <a:lnTo>
                  <a:pt x="119" y="0"/>
                </a:lnTo>
                <a:lnTo>
                  <a:pt x="121" y="0"/>
                </a:lnTo>
                <a:lnTo>
                  <a:pt x="123" y="0"/>
                </a:lnTo>
                <a:lnTo>
                  <a:pt x="124" y="0"/>
                </a:lnTo>
                <a:lnTo>
                  <a:pt x="126" y="0"/>
                </a:lnTo>
                <a:lnTo>
                  <a:pt x="128" y="0"/>
                </a:lnTo>
                <a:lnTo>
                  <a:pt x="130" y="0"/>
                </a:lnTo>
                <a:lnTo>
                  <a:pt x="131" y="0"/>
                </a:lnTo>
                <a:lnTo>
                  <a:pt x="133" y="0"/>
                </a:lnTo>
                <a:lnTo>
                  <a:pt x="135" y="0"/>
                </a:lnTo>
                <a:lnTo>
                  <a:pt x="136" y="0"/>
                </a:lnTo>
                <a:lnTo>
                  <a:pt x="138" y="0"/>
                </a:lnTo>
                <a:lnTo>
                  <a:pt x="140" y="0"/>
                </a:lnTo>
                <a:lnTo>
                  <a:pt x="142" y="0"/>
                </a:lnTo>
                <a:lnTo>
                  <a:pt x="143" y="0"/>
                </a:lnTo>
                <a:lnTo>
                  <a:pt x="145" y="0"/>
                </a:lnTo>
                <a:lnTo>
                  <a:pt x="147" y="0"/>
                </a:lnTo>
                <a:lnTo>
                  <a:pt x="149" y="0"/>
                </a:lnTo>
                <a:lnTo>
                  <a:pt x="150" y="0"/>
                </a:lnTo>
                <a:lnTo>
                  <a:pt x="152" y="0"/>
                </a:lnTo>
                <a:lnTo>
                  <a:pt x="154" y="0"/>
                </a:lnTo>
                <a:lnTo>
                  <a:pt x="155" y="0"/>
                </a:lnTo>
                <a:lnTo>
                  <a:pt x="157" y="0"/>
                </a:lnTo>
                <a:lnTo>
                  <a:pt x="159" y="0"/>
                </a:lnTo>
                <a:lnTo>
                  <a:pt x="161" y="0"/>
                </a:lnTo>
                <a:lnTo>
                  <a:pt x="162" y="0"/>
                </a:lnTo>
                <a:lnTo>
                  <a:pt x="164" y="0"/>
                </a:lnTo>
                <a:lnTo>
                  <a:pt x="166" y="0"/>
                </a:lnTo>
                <a:lnTo>
                  <a:pt x="168" y="0"/>
                </a:lnTo>
                <a:lnTo>
                  <a:pt x="169" y="0"/>
                </a:lnTo>
                <a:lnTo>
                  <a:pt x="171" y="0"/>
                </a:lnTo>
                <a:lnTo>
                  <a:pt x="173" y="0"/>
                </a:lnTo>
                <a:lnTo>
                  <a:pt x="175" y="0"/>
                </a:lnTo>
                <a:lnTo>
                  <a:pt x="176" y="0"/>
                </a:lnTo>
                <a:lnTo>
                  <a:pt x="178" y="0"/>
                </a:lnTo>
                <a:lnTo>
                  <a:pt x="180" y="0"/>
                </a:lnTo>
                <a:lnTo>
                  <a:pt x="181" y="0"/>
                </a:lnTo>
                <a:lnTo>
                  <a:pt x="183" y="0"/>
                </a:lnTo>
                <a:lnTo>
                  <a:pt x="185" y="0"/>
                </a:lnTo>
                <a:lnTo>
                  <a:pt x="187" y="0"/>
                </a:lnTo>
                <a:lnTo>
                  <a:pt x="188" y="0"/>
                </a:lnTo>
                <a:lnTo>
                  <a:pt x="190" y="0"/>
                </a:lnTo>
                <a:lnTo>
                  <a:pt x="192" y="0"/>
                </a:lnTo>
                <a:lnTo>
                  <a:pt x="194" y="0"/>
                </a:lnTo>
                <a:lnTo>
                  <a:pt x="195" y="0"/>
                </a:lnTo>
                <a:lnTo>
                  <a:pt x="197" y="0"/>
                </a:lnTo>
                <a:lnTo>
                  <a:pt x="199" y="0"/>
                </a:lnTo>
                <a:lnTo>
                  <a:pt x="200" y="0"/>
                </a:lnTo>
                <a:lnTo>
                  <a:pt x="202" y="0"/>
                </a:lnTo>
                <a:lnTo>
                  <a:pt x="204" y="0"/>
                </a:lnTo>
                <a:lnTo>
                  <a:pt x="206" y="0"/>
                </a:lnTo>
                <a:lnTo>
                  <a:pt x="207" y="0"/>
                </a:lnTo>
                <a:lnTo>
                  <a:pt x="209" y="0"/>
                </a:lnTo>
                <a:lnTo>
                  <a:pt x="211" y="0"/>
                </a:lnTo>
                <a:lnTo>
                  <a:pt x="213" y="0"/>
                </a:lnTo>
                <a:lnTo>
                  <a:pt x="214" y="0"/>
                </a:lnTo>
                <a:lnTo>
                  <a:pt x="216" y="0"/>
                </a:lnTo>
                <a:lnTo>
                  <a:pt x="218" y="0"/>
                </a:lnTo>
                <a:lnTo>
                  <a:pt x="219" y="0"/>
                </a:lnTo>
                <a:lnTo>
                  <a:pt x="221" y="0"/>
                </a:lnTo>
                <a:lnTo>
                  <a:pt x="223" y="0"/>
                </a:lnTo>
                <a:lnTo>
                  <a:pt x="225" y="0"/>
                </a:lnTo>
                <a:lnTo>
                  <a:pt x="226" y="0"/>
                </a:lnTo>
                <a:lnTo>
                  <a:pt x="228" y="0"/>
                </a:lnTo>
                <a:lnTo>
                  <a:pt x="230" y="0"/>
                </a:lnTo>
                <a:lnTo>
                  <a:pt x="232" y="0"/>
                </a:lnTo>
                <a:lnTo>
                  <a:pt x="233" y="0"/>
                </a:lnTo>
                <a:lnTo>
                  <a:pt x="235" y="0"/>
                </a:lnTo>
                <a:lnTo>
                  <a:pt x="237" y="0"/>
                </a:lnTo>
                <a:lnTo>
                  <a:pt x="238" y="0"/>
                </a:lnTo>
                <a:lnTo>
                  <a:pt x="240" y="0"/>
                </a:lnTo>
                <a:lnTo>
                  <a:pt x="242" y="0"/>
                </a:lnTo>
                <a:lnTo>
                  <a:pt x="244" y="0"/>
                </a:lnTo>
                <a:lnTo>
                  <a:pt x="245" y="0"/>
                </a:lnTo>
                <a:lnTo>
                  <a:pt x="247" y="0"/>
                </a:lnTo>
                <a:lnTo>
                  <a:pt x="249" y="0"/>
                </a:lnTo>
                <a:lnTo>
                  <a:pt x="251" y="0"/>
                </a:lnTo>
                <a:lnTo>
                  <a:pt x="252" y="0"/>
                </a:lnTo>
                <a:lnTo>
                  <a:pt x="254" y="0"/>
                </a:lnTo>
                <a:lnTo>
                  <a:pt x="256" y="0"/>
                </a:lnTo>
                <a:lnTo>
                  <a:pt x="257" y="0"/>
                </a:lnTo>
                <a:lnTo>
                  <a:pt x="259" y="0"/>
                </a:lnTo>
                <a:lnTo>
                  <a:pt x="261" y="0"/>
                </a:lnTo>
                <a:lnTo>
                  <a:pt x="263" y="0"/>
                </a:lnTo>
                <a:lnTo>
                  <a:pt x="264" y="0"/>
                </a:lnTo>
                <a:lnTo>
                  <a:pt x="266" y="0"/>
                </a:lnTo>
                <a:lnTo>
                  <a:pt x="268" y="0"/>
                </a:lnTo>
                <a:lnTo>
                  <a:pt x="270" y="0"/>
                </a:lnTo>
                <a:lnTo>
                  <a:pt x="271" y="0"/>
                </a:lnTo>
                <a:lnTo>
                  <a:pt x="273" y="0"/>
                </a:lnTo>
                <a:lnTo>
                  <a:pt x="275" y="0"/>
                </a:lnTo>
                <a:lnTo>
                  <a:pt x="277" y="0"/>
                </a:lnTo>
                <a:lnTo>
                  <a:pt x="278" y="0"/>
                </a:lnTo>
                <a:lnTo>
                  <a:pt x="280" y="0"/>
                </a:lnTo>
                <a:lnTo>
                  <a:pt x="282" y="0"/>
                </a:lnTo>
                <a:lnTo>
                  <a:pt x="283" y="0"/>
                </a:lnTo>
                <a:lnTo>
                  <a:pt x="285" y="0"/>
                </a:lnTo>
                <a:lnTo>
                  <a:pt x="287" y="0"/>
                </a:lnTo>
                <a:lnTo>
                  <a:pt x="289" y="0"/>
                </a:lnTo>
                <a:lnTo>
                  <a:pt x="290" y="0"/>
                </a:lnTo>
                <a:lnTo>
                  <a:pt x="292" y="0"/>
                </a:lnTo>
                <a:lnTo>
                  <a:pt x="294" y="0"/>
                </a:lnTo>
                <a:lnTo>
                  <a:pt x="296" y="0"/>
                </a:lnTo>
                <a:lnTo>
                  <a:pt x="297" y="0"/>
                </a:lnTo>
                <a:lnTo>
                  <a:pt x="299" y="0"/>
                </a:lnTo>
                <a:lnTo>
                  <a:pt x="301" y="0"/>
                </a:lnTo>
                <a:lnTo>
                  <a:pt x="302" y="0"/>
                </a:lnTo>
                <a:lnTo>
                  <a:pt x="304" y="0"/>
                </a:lnTo>
                <a:lnTo>
                  <a:pt x="306" y="0"/>
                </a:lnTo>
                <a:lnTo>
                  <a:pt x="308" y="0"/>
                </a:lnTo>
                <a:lnTo>
                  <a:pt x="309" y="0"/>
                </a:lnTo>
                <a:lnTo>
                  <a:pt x="311" y="0"/>
                </a:lnTo>
                <a:lnTo>
                  <a:pt x="313" y="0"/>
                </a:lnTo>
                <a:lnTo>
                  <a:pt x="315" y="0"/>
                </a:lnTo>
                <a:lnTo>
                  <a:pt x="316" y="0"/>
                </a:lnTo>
                <a:lnTo>
                  <a:pt x="318" y="0"/>
                </a:lnTo>
                <a:lnTo>
                  <a:pt x="320" y="0"/>
                </a:lnTo>
                <a:lnTo>
                  <a:pt x="321" y="0"/>
                </a:lnTo>
                <a:lnTo>
                  <a:pt x="323" y="0"/>
                </a:lnTo>
                <a:lnTo>
                  <a:pt x="325" y="0"/>
                </a:lnTo>
                <a:lnTo>
                  <a:pt x="327" y="0"/>
                </a:lnTo>
                <a:lnTo>
                  <a:pt x="328" y="0"/>
                </a:lnTo>
                <a:lnTo>
                  <a:pt x="330" y="0"/>
                </a:lnTo>
                <a:lnTo>
                  <a:pt x="332" y="0"/>
                </a:lnTo>
                <a:lnTo>
                  <a:pt x="334" y="0"/>
                </a:lnTo>
                <a:lnTo>
                  <a:pt x="335" y="0"/>
                </a:lnTo>
                <a:lnTo>
                  <a:pt x="337" y="0"/>
                </a:lnTo>
                <a:lnTo>
                  <a:pt x="339" y="0"/>
                </a:lnTo>
                <a:lnTo>
                  <a:pt x="340" y="0"/>
                </a:lnTo>
                <a:lnTo>
                  <a:pt x="342" y="0"/>
                </a:lnTo>
                <a:lnTo>
                  <a:pt x="344" y="0"/>
                </a:lnTo>
                <a:lnTo>
                  <a:pt x="346" y="0"/>
                </a:lnTo>
                <a:lnTo>
                  <a:pt x="347" y="0"/>
                </a:lnTo>
                <a:lnTo>
                  <a:pt x="349" y="0"/>
                </a:lnTo>
                <a:lnTo>
                  <a:pt x="351" y="0"/>
                </a:lnTo>
                <a:lnTo>
                  <a:pt x="353" y="0"/>
                </a:lnTo>
                <a:lnTo>
                  <a:pt x="354" y="0"/>
                </a:lnTo>
                <a:lnTo>
                  <a:pt x="356" y="0"/>
                </a:lnTo>
                <a:lnTo>
                  <a:pt x="358" y="0"/>
                </a:lnTo>
                <a:lnTo>
                  <a:pt x="360" y="0"/>
                </a:lnTo>
                <a:lnTo>
                  <a:pt x="361" y="0"/>
                </a:lnTo>
                <a:lnTo>
                  <a:pt x="363" y="0"/>
                </a:lnTo>
                <a:lnTo>
                  <a:pt x="365" y="0"/>
                </a:lnTo>
                <a:lnTo>
                  <a:pt x="366" y="0"/>
                </a:lnTo>
                <a:lnTo>
                  <a:pt x="368" y="0"/>
                </a:lnTo>
                <a:lnTo>
                  <a:pt x="370" y="0"/>
                </a:lnTo>
                <a:lnTo>
                  <a:pt x="372" y="0"/>
                </a:lnTo>
                <a:lnTo>
                  <a:pt x="373" y="0"/>
                </a:lnTo>
                <a:lnTo>
                  <a:pt x="375" y="0"/>
                </a:lnTo>
                <a:lnTo>
                  <a:pt x="377" y="0"/>
                </a:lnTo>
                <a:lnTo>
                  <a:pt x="379" y="0"/>
                </a:lnTo>
                <a:lnTo>
                  <a:pt x="380" y="0"/>
                </a:lnTo>
                <a:lnTo>
                  <a:pt x="382" y="0"/>
                </a:lnTo>
                <a:lnTo>
                  <a:pt x="384" y="0"/>
                </a:lnTo>
                <a:lnTo>
                  <a:pt x="385" y="0"/>
                </a:lnTo>
                <a:lnTo>
                  <a:pt x="387" y="0"/>
                </a:lnTo>
                <a:lnTo>
                  <a:pt x="389" y="0"/>
                </a:lnTo>
                <a:lnTo>
                  <a:pt x="391" y="0"/>
                </a:lnTo>
                <a:lnTo>
                  <a:pt x="392" y="0"/>
                </a:lnTo>
                <a:lnTo>
                  <a:pt x="394" y="0"/>
                </a:lnTo>
                <a:lnTo>
                  <a:pt x="396" y="0"/>
                </a:lnTo>
                <a:lnTo>
                  <a:pt x="398" y="0"/>
                </a:lnTo>
                <a:lnTo>
                  <a:pt x="399" y="0"/>
                </a:lnTo>
                <a:lnTo>
                  <a:pt x="401" y="0"/>
                </a:lnTo>
                <a:lnTo>
                  <a:pt x="403" y="0"/>
                </a:lnTo>
                <a:lnTo>
                  <a:pt x="404" y="0"/>
                </a:lnTo>
                <a:lnTo>
                  <a:pt x="406" y="0"/>
                </a:lnTo>
                <a:lnTo>
                  <a:pt x="408" y="0"/>
                </a:lnTo>
                <a:lnTo>
                  <a:pt x="410" y="0"/>
                </a:lnTo>
                <a:lnTo>
                  <a:pt x="411" y="0"/>
                </a:lnTo>
                <a:lnTo>
                  <a:pt x="413" y="0"/>
                </a:lnTo>
                <a:lnTo>
                  <a:pt x="415" y="0"/>
                </a:lnTo>
                <a:lnTo>
                  <a:pt x="417" y="0"/>
                </a:lnTo>
                <a:lnTo>
                  <a:pt x="418" y="0"/>
                </a:lnTo>
                <a:lnTo>
                  <a:pt x="420" y="0"/>
                </a:lnTo>
                <a:lnTo>
                  <a:pt x="422" y="0"/>
                </a:lnTo>
                <a:lnTo>
                  <a:pt x="423" y="0"/>
                </a:lnTo>
                <a:lnTo>
                  <a:pt x="425" y="0"/>
                </a:lnTo>
                <a:lnTo>
                  <a:pt x="427" y="0"/>
                </a:lnTo>
                <a:lnTo>
                  <a:pt x="429" y="0"/>
                </a:lnTo>
                <a:lnTo>
                  <a:pt x="430" y="0"/>
                </a:lnTo>
                <a:lnTo>
                  <a:pt x="432" y="0"/>
                </a:lnTo>
              </a:path>
            </a:pathLst>
          </a:custGeom>
          <a:noFill/>
          <a:ln w="57150">
            <a:solidFill>
              <a:srgbClr val="008000"/>
            </a:solidFill>
            <a:prstDash val="solid"/>
            <a:round/>
            <a:headEnd/>
            <a:tailEnd/>
          </a:ln>
        </p:spPr>
        <p:txBody>
          <a:bodyPr/>
          <a:lstStyle/>
          <a:p>
            <a:endParaRPr lang="en-GB" dirty="0"/>
          </a:p>
        </p:txBody>
      </p:sp>
      <p:grpSp>
        <p:nvGrpSpPr>
          <p:cNvPr id="35" name="Gruppe 34"/>
          <p:cNvGrpSpPr/>
          <p:nvPr/>
        </p:nvGrpSpPr>
        <p:grpSpPr>
          <a:xfrm>
            <a:off x="43546" y="812802"/>
            <a:ext cx="1808508" cy="5596123"/>
            <a:chOff x="43546" y="812802"/>
            <a:chExt cx="1808508" cy="5596123"/>
          </a:xfrm>
        </p:grpSpPr>
        <p:sp>
          <p:nvSpPr>
            <p:cNvPr id="72734" name="Rectangle 30"/>
            <p:cNvSpPr>
              <a:spLocks noChangeArrowheads="1"/>
            </p:cNvSpPr>
            <p:nvPr/>
          </p:nvSpPr>
          <p:spPr bwMode="auto">
            <a:xfrm>
              <a:off x="344279" y="6070371"/>
              <a:ext cx="200376" cy="338554"/>
            </a:xfrm>
            <a:prstGeom prst="rect">
              <a:avLst/>
            </a:prstGeom>
            <a:noFill/>
            <a:ln w="9525">
              <a:noFill/>
              <a:miter lim="800000"/>
              <a:headEnd/>
              <a:tailEnd/>
            </a:ln>
          </p:spPr>
          <p:txBody>
            <a:bodyPr wrap="none" lIns="0" tIns="0" rIns="0" bIns="0">
              <a:spAutoFit/>
            </a:bodyPr>
            <a:lstStyle/>
            <a:p>
              <a:r>
                <a:rPr lang="en-GB" dirty="0">
                  <a:solidFill>
                    <a:srgbClr val="000000"/>
                  </a:solidFill>
                  <a:ea typeface="Verdana" pitchFamily="34" charset="0"/>
                  <a:cs typeface="Verdana" pitchFamily="34" charset="0"/>
                </a:rPr>
                <a:t>0</a:t>
              </a:r>
              <a:endParaRPr lang="en-GB" dirty="0">
                <a:ea typeface="Verdana" pitchFamily="34" charset="0"/>
                <a:cs typeface="Verdana" pitchFamily="34" charset="0"/>
              </a:endParaRPr>
            </a:p>
          </p:txBody>
        </p:sp>
        <p:sp>
          <p:nvSpPr>
            <p:cNvPr id="72735" name="Rectangle 31"/>
            <p:cNvSpPr>
              <a:spLocks noChangeArrowheads="1"/>
            </p:cNvSpPr>
            <p:nvPr/>
          </p:nvSpPr>
          <p:spPr bwMode="auto">
            <a:xfrm>
              <a:off x="143904" y="5243283"/>
              <a:ext cx="400751" cy="338554"/>
            </a:xfrm>
            <a:prstGeom prst="rect">
              <a:avLst/>
            </a:prstGeom>
            <a:noFill/>
            <a:ln w="9525">
              <a:noFill/>
              <a:miter lim="800000"/>
              <a:headEnd/>
              <a:tailEnd/>
            </a:ln>
          </p:spPr>
          <p:txBody>
            <a:bodyPr wrap="none" lIns="0" tIns="0" rIns="0" bIns="0">
              <a:spAutoFit/>
            </a:bodyPr>
            <a:lstStyle/>
            <a:p>
              <a:r>
                <a:rPr lang="en-GB" dirty="0">
                  <a:solidFill>
                    <a:srgbClr val="000000"/>
                  </a:solidFill>
                  <a:ea typeface="Verdana" pitchFamily="34" charset="0"/>
                  <a:cs typeface="Verdana" pitchFamily="34" charset="0"/>
                </a:rPr>
                <a:t>10</a:t>
              </a:r>
              <a:endParaRPr lang="en-GB" dirty="0">
                <a:ea typeface="Verdana" pitchFamily="34" charset="0"/>
                <a:cs typeface="Verdana" pitchFamily="34" charset="0"/>
              </a:endParaRPr>
            </a:p>
          </p:txBody>
        </p:sp>
        <p:sp>
          <p:nvSpPr>
            <p:cNvPr id="72736" name="Rectangle 32"/>
            <p:cNvSpPr>
              <a:spLocks noChangeArrowheads="1"/>
            </p:cNvSpPr>
            <p:nvPr/>
          </p:nvSpPr>
          <p:spPr bwMode="auto">
            <a:xfrm>
              <a:off x="143904" y="4459058"/>
              <a:ext cx="400751" cy="338554"/>
            </a:xfrm>
            <a:prstGeom prst="rect">
              <a:avLst/>
            </a:prstGeom>
            <a:noFill/>
            <a:ln w="9525">
              <a:noFill/>
              <a:miter lim="800000"/>
              <a:headEnd/>
              <a:tailEnd/>
            </a:ln>
          </p:spPr>
          <p:txBody>
            <a:bodyPr wrap="none" lIns="0" tIns="0" rIns="0" bIns="0">
              <a:spAutoFit/>
            </a:bodyPr>
            <a:lstStyle/>
            <a:p>
              <a:r>
                <a:rPr lang="en-GB" dirty="0">
                  <a:solidFill>
                    <a:srgbClr val="000000"/>
                  </a:solidFill>
                  <a:ea typeface="Verdana" pitchFamily="34" charset="0"/>
                  <a:cs typeface="Verdana" pitchFamily="34" charset="0"/>
                </a:rPr>
                <a:t>20</a:t>
              </a:r>
              <a:endParaRPr lang="en-GB" dirty="0">
                <a:ea typeface="Verdana" pitchFamily="34" charset="0"/>
                <a:cs typeface="Verdana" pitchFamily="34" charset="0"/>
              </a:endParaRPr>
            </a:p>
          </p:txBody>
        </p:sp>
        <p:sp>
          <p:nvSpPr>
            <p:cNvPr id="72737" name="Rectangle 33"/>
            <p:cNvSpPr>
              <a:spLocks noChangeArrowheads="1"/>
            </p:cNvSpPr>
            <p:nvPr/>
          </p:nvSpPr>
          <p:spPr bwMode="auto">
            <a:xfrm>
              <a:off x="143904" y="3631971"/>
              <a:ext cx="400751" cy="338554"/>
            </a:xfrm>
            <a:prstGeom prst="rect">
              <a:avLst/>
            </a:prstGeom>
            <a:noFill/>
            <a:ln w="9525">
              <a:noFill/>
              <a:miter lim="800000"/>
              <a:headEnd/>
              <a:tailEnd/>
            </a:ln>
          </p:spPr>
          <p:txBody>
            <a:bodyPr wrap="none" lIns="0" tIns="0" rIns="0" bIns="0">
              <a:spAutoFit/>
            </a:bodyPr>
            <a:lstStyle/>
            <a:p>
              <a:r>
                <a:rPr lang="en-GB" dirty="0">
                  <a:solidFill>
                    <a:srgbClr val="000000"/>
                  </a:solidFill>
                  <a:ea typeface="Verdana" pitchFamily="34" charset="0"/>
                  <a:cs typeface="Verdana" pitchFamily="34" charset="0"/>
                </a:rPr>
                <a:t>30</a:t>
              </a:r>
              <a:endParaRPr lang="en-GB" dirty="0">
                <a:ea typeface="Verdana" pitchFamily="34" charset="0"/>
                <a:cs typeface="Verdana" pitchFamily="34" charset="0"/>
              </a:endParaRPr>
            </a:p>
          </p:txBody>
        </p:sp>
        <p:sp>
          <p:nvSpPr>
            <p:cNvPr id="72738" name="Rectangle 34"/>
            <p:cNvSpPr>
              <a:spLocks noChangeArrowheads="1"/>
            </p:cNvSpPr>
            <p:nvPr/>
          </p:nvSpPr>
          <p:spPr bwMode="auto">
            <a:xfrm>
              <a:off x="143904" y="2803296"/>
              <a:ext cx="400751" cy="338554"/>
            </a:xfrm>
            <a:prstGeom prst="rect">
              <a:avLst/>
            </a:prstGeom>
            <a:noFill/>
            <a:ln w="9525">
              <a:noFill/>
              <a:miter lim="800000"/>
              <a:headEnd/>
              <a:tailEnd/>
            </a:ln>
          </p:spPr>
          <p:txBody>
            <a:bodyPr wrap="none" lIns="0" tIns="0" rIns="0" bIns="0">
              <a:spAutoFit/>
            </a:bodyPr>
            <a:lstStyle/>
            <a:p>
              <a:r>
                <a:rPr lang="en-GB" dirty="0">
                  <a:solidFill>
                    <a:srgbClr val="000000"/>
                  </a:solidFill>
                  <a:ea typeface="Verdana" pitchFamily="34" charset="0"/>
                  <a:cs typeface="Verdana" pitchFamily="34" charset="0"/>
                </a:rPr>
                <a:t>40</a:t>
              </a:r>
              <a:endParaRPr lang="en-GB" dirty="0">
                <a:ea typeface="Verdana" pitchFamily="34" charset="0"/>
                <a:cs typeface="Verdana" pitchFamily="34" charset="0"/>
              </a:endParaRPr>
            </a:p>
          </p:txBody>
        </p:sp>
        <p:sp>
          <p:nvSpPr>
            <p:cNvPr id="72739" name="Rectangle 35"/>
            <p:cNvSpPr>
              <a:spLocks noChangeArrowheads="1"/>
            </p:cNvSpPr>
            <p:nvPr/>
          </p:nvSpPr>
          <p:spPr bwMode="auto">
            <a:xfrm>
              <a:off x="143904" y="2019071"/>
              <a:ext cx="400751" cy="338554"/>
            </a:xfrm>
            <a:prstGeom prst="rect">
              <a:avLst/>
            </a:prstGeom>
            <a:noFill/>
            <a:ln w="9525">
              <a:noFill/>
              <a:miter lim="800000"/>
              <a:headEnd/>
              <a:tailEnd/>
            </a:ln>
          </p:spPr>
          <p:txBody>
            <a:bodyPr wrap="none" lIns="0" tIns="0" rIns="0" bIns="0">
              <a:spAutoFit/>
            </a:bodyPr>
            <a:lstStyle/>
            <a:p>
              <a:r>
                <a:rPr lang="en-GB" dirty="0">
                  <a:solidFill>
                    <a:srgbClr val="000000"/>
                  </a:solidFill>
                  <a:ea typeface="Verdana" pitchFamily="34" charset="0"/>
                  <a:cs typeface="Verdana" pitchFamily="34" charset="0"/>
                </a:rPr>
                <a:t>50</a:t>
              </a:r>
              <a:endParaRPr lang="en-GB" dirty="0">
                <a:ea typeface="Verdana" pitchFamily="34" charset="0"/>
                <a:cs typeface="Verdana" pitchFamily="34" charset="0"/>
              </a:endParaRPr>
            </a:p>
          </p:txBody>
        </p:sp>
        <p:sp>
          <p:nvSpPr>
            <p:cNvPr id="72740" name="Rectangle 36"/>
            <p:cNvSpPr>
              <a:spLocks noChangeArrowheads="1"/>
            </p:cNvSpPr>
            <p:nvPr/>
          </p:nvSpPr>
          <p:spPr bwMode="auto">
            <a:xfrm>
              <a:off x="143904" y="1191983"/>
              <a:ext cx="400751" cy="338554"/>
            </a:xfrm>
            <a:prstGeom prst="rect">
              <a:avLst/>
            </a:prstGeom>
            <a:noFill/>
            <a:ln w="9525">
              <a:noFill/>
              <a:miter lim="800000"/>
              <a:headEnd/>
              <a:tailEnd/>
            </a:ln>
          </p:spPr>
          <p:txBody>
            <a:bodyPr wrap="none" lIns="0" tIns="0" rIns="0" bIns="0">
              <a:spAutoFit/>
            </a:bodyPr>
            <a:lstStyle/>
            <a:p>
              <a:r>
                <a:rPr lang="en-GB" dirty="0">
                  <a:solidFill>
                    <a:srgbClr val="000000"/>
                  </a:solidFill>
                  <a:ea typeface="Verdana" pitchFamily="34" charset="0"/>
                  <a:cs typeface="Verdana" pitchFamily="34" charset="0"/>
                </a:rPr>
                <a:t>60</a:t>
              </a:r>
              <a:endParaRPr lang="en-GB" dirty="0">
                <a:ea typeface="Verdana" pitchFamily="34" charset="0"/>
                <a:cs typeface="Verdana" pitchFamily="34" charset="0"/>
              </a:endParaRPr>
            </a:p>
          </p:txBody>
        </p:sp>
        <p:sp>
          <p:nvSpPr>
            <p:cNvPr id="31" name="Tekstboks 30"/>
            <p:cNvSpPr txBox="1"/>
            <p:nvPr/>
          </p:nvSpPr>
          <p:spPr>
            <a:xfrm>
              <a:off x="43546" y="812802"/>
              <a:ext cx="1808508" cy="430887"/>
            </a:xfrm>
            <a:prstGeom prst="rect">
              <a:avLst/>
            </a:prstGeom>
            <a:noFill/>
          </p:spPr>
          <p:txBody>
            <a:bodyPr wrap="none" rtlCol="0">
              <a:spAutoFit/>
            </a:bodyPr>
            <a:lstStyle/>
            <a:p>
              <a:r>
                <a:rPr lang="en-GB" dirty="0">
                  <a:solidFill>
                    <a:schemeClr val="tx1"/>
                  </a:solidFill>
                </a:rPr>
                <a:t>EUR/MWh</a:t>
              </a:r>
            </a:p>
          </p:txBody>
        </p:sp>
      </p:grpSp>
      <p:sp>
        <p:nvSpPr>
          <p:cNvPr id="34" name="Tekstboks 33"/>
          <p:cNvSpPr txBox="1"/>
          <p:nvPr/>
        </p:nvSpPr>
        <p:spPr>
          <a:xfrm>
            <a:off x="1963184" y="682171"/>
            <a:ext cx="7765267" cy="430887"/>
          </a:xfrm>
          <a:prstGeom prst="rect">
            <a:avLst/>
          </a:prstGeom>
          <a:noFill/>
        </p:spPr>
        <p:txBody>
          <a:bodyPr wrap="none" rtlCol="0">
            <a:spAutoFit/>
          </a:bodyPr>
          <a:lstStyle/>
          <a:p>
            <a:r>
              <a:rPr lang="en-GB" dirty="0">
                <a:solidFill>
                  <a:schemeClr val="tx1"/>
                </a:solidFill>
              </a:rPr>
              <a:t>Closing prices and the year’s average spot price</a:t>
            </a:r>
          </a:p>
        </p:txBody>
      </p:sp>
      <p:sp>
        <p:nvSpPr>
          <p:cNvPr id="41" name="Line 164"/>
          <p:cNvSpPr>
            <a:spLocks noChangeShapeType="1"/>
          </p:cNvSpPr>
          <p:nvPr/>
        </p:nvSpPr>
        <p:spPr bwMode="auto">
          <a:xfrm>
            <a:off x="1483179" y="6241256"/>
            <a:ext cx="0" cy="127000"/>
          </a:xfrm>
          <a:prstGeom prst="line">
            <a:avLst/>
          </a:prstGeom>
          <a:noFill/>
          <a:ln w="57150">
            <a:solidFill>
              <a:schemeClr val="tx1"/>
            </a:solidFill>
            <a:round/>
            <a:headEnd/>
            <a:tailEnd/>
          </a:ln>
        </p:spPr>
        <p:txBody>
          <a:bodyPr wrap="none"/>
          <a:lstStyle/>
          <a:p>
            <a:endParaRPr lang="en-GB" dirty="0"/>
          </a:p>
        </p:txBody>
      </p:sp>
      <p:sp>
        <p:nvSpPr>
          <p:cNvPr id="42" name="Line 164"/>
          <p:cNvSpPr>
            <a:spLocks noChangeShapeType="1"/>
          </p:cNvSpPr>
          <p:nvPr/>
        </p:nvSpPr>
        <p:spPr bwMode="auto">
          <a:xfrm>
            <a:off x="7545842" y="6241256"/>
            <a:ext cx="0" cy="127000"/>
          </a:xfrm>
          <a:prstGeom prst="line">
            <a:avLst/>
          </a:prstGeom>
          <a:noFill/>
          <a:ln w="57150">
            <a:solidFill>
              <a:schemeClr val="tx1"/>
            </a:solidFill>
            <a:round/>
            <a:headEnd/>
            <a:tailEnd/>
          </a:ln>
        </p:spPr>
        <p:txBody>
          <a:bodyPr wrap="none"/>
          <a:lstStyle/>
          <a:p>
            <a:endParaRPr lang="en-GB" dirty="0"/>
          </a:p>
        </p:txBody>
      </p:sp>
      <p:sp>
        <p:nvSpPr>
          <p:cNvPr id="43" name="Line 164"/>
          <p:cNvSpPr>
            <a:spLocks noChangeShapeType="1"/>
          </p:cNvSpPr>
          <p:nvPr/>
        </p:nvSpPr>
        <p:spPr bwMode="auto">
          <a:xfrm>
            <a:off x="8306249" y="6241256"/>
            <a:ext cx="0" cy="127000"/>
          </a:xfrm>
          <a:prstGeom prst="line">
            <a:avLst/>
          </a:prstGeom>
          <a:noFill/>
          <a:ln w="57150">
            <a:solidFill>
              <a:schemeClr val="tx1"/>
            </a:solidFill>
            <a:round/>
            <a:headEnd/>
            <a:tailEnd/>
          </a:ln>
        </p:spPr>
        <p:txBody>
          <a:bodyPr wrap="none"/>
          <a:lstStyle/>
          <a:p>
            <a:endParaRPr lang="en-GB" dirty="0"/>
          </a:p>
        </p:txBody>
      </p:sp>
      <p:sp>
        <p:nvSpPr>
          <p:cNvPr id="44" name="Line 164"/>
          <p:cNvSpPr>
            <a:spLocks noChangeShapeType="1"/>
          </p:cNvSpPr>
          <p:nvPr/>
        </p:nvSpPr>
        <p:spPr bwMode="auto">
          <a:xfrm>
            <a:off x="9101585" y="6241256"/>
            <a:ext cx="0" cy="127000"/>
          </a:xfrm>
          <a:prstGeom prst="line">
            <a:avLst/>
          </a:prstGeom>
          <a:noFill/>
          <a:ln w="57150">
            <a:solidFill>
              <a:schemeClr val="tx1"/>
            </a:solidFill>
            <a:round/>
            <a:headEnd/>
            <a:tailEnd/>
          </a:ln>
        </p:spPr>
        <p:txBody>
          <a:bodyPr wrap="none"/>
          <a:lstStyle/>
          <a:p>
            <a:endParaRPr lang="en-GB" dirty="0"/>
          </a:p>
        </p:txBody>
      </p:sp>
      <p:sp>
        <p:nvSpPr>
          <p:cNvPr id="45" name="Line 164"/>
          <p:cNvSpPr>
            <a:spLocks noChangeShapeType="1"/>
          </p:cNvSpPr>
          <p:nvPr/>
        </p:nvSpPr>
        <p:spPr bwMode="auto">
          <a:xfrm>
            <a:off x="6751300" y="6241256"/>
            <a:ext cx="0" cy="127000"/>
          </a:xfrm>
          <a:prstGeom prst="line">
            <a:avLst/>
          </a:prstGeom>
          <a:noFill/>
          <a:ln w="57150">
            <a:solidFill>
              <a:schemeClr val="tx1"/>
            </a:solidFill>
            <a:round/>
            <a:headEnd/>
            <a:tailEnd/>
          </a:ln>
        </p:spPr>
        <p:txBody>
          <a:bodyPr wrap="none"/>
          <a:lstStyle/>
          <a:p>
            <a:endParaRPr lang="en-GB" dirty="0"/>
          </a:p>
        </p:txBody>
      </p:sp>
      <p:sp>
        <p:nvSpPr>
          <p:cNvPr id="46" name="Line 164"/>
          <p:cNvSpPr>
            <a:spLocks noChangeShapeType="1"/>
          </p:cNvSpPr>
          <p:nvPr/>
        </p:nvSpPr>
        <p:spPr bwMode="auto">
          <a:xfrm>
            <a:off x="5929767" y="6241256"/>
            <a:ext cx="0" cy="127000"/>
          </a:xfrm>
          <a:prstGeom prst="line">
            <a:avLst/>
          </a:prstGeom>
          <a:noFill/>
          <a:ln w="57150">
            <a:solidFill>
              <a:schemeClr val="tx1"/>
            </a:solidFill>
            <a:round/>
            <a:headEnd/>
            <a:tailEnd/>
          </a:ln>
        </p:spPr>
        <p:txBody>
          <a:bodyPr wrap="none"/>
          <a:lstStyle/>
          <a:p>
            <a:endParaRPr lang="en-GB" dirty="0"/>
          </a:p>
        </p:txBody>
      </p:sp>
      <p:sp>
        <p:nvSpPr>
          <p:cNvPr id="47" name="Line 164"/>
          <p:cNvSpPr>
            <a:spLocks noChangeShapeType="1"/>
          </p:cNvSpPr>
          <p:nvPr/>
        </p:nvSpPr>
        <p:spPr bwMode="auto">
          <a:xfrm>
            <a:off x="5167768" y="6241256"/>
            <a:ext cx="0" cy="127000"/>
          </a:xfrm>
          <a:prstGeom prst="line">
            <a:avLst/>
          </a:prstGeom>
          <a:noFill/>
          <a:ln w="57150">
            <a:solidFill>
              <a:schemeClr val="tx1"/>
            </a:solidFill>
            <a:round/>
            <a:headEnd/>
            <a:tailEnd/>
          </a:ln>
        </p:spPr>
        <p:txBody>
          <a:bodyPr wrap="none"/>
          <a:lstStyle/>
          <a:p>
            <a:endParaRPr lang="en-GB" dirty="0"/>
          </a:p>
        </p:txBody>
      </p:sp>
      <p:sp>
        <p:nvSpPr>
          <p:cNvPr id="48" name="Line 164"/>
          <p:cNvSpPr>
            <a:spLocks noChangeShapeType="1"/>
          </p:cNvSpPr>
          <p:nvPr/>
        </p:nvSpPr>
        <p:spPr bwMode="auto">
          <a:xfrm>
            <a:off x="4446251" y="6241256"/>
            <a:ext cx="0" cy="127000"/>
          </a:xfrm>
          <a:prstGeom prst="line">
            <a:avLst/>
          </a:prstGeom>
          <a:noFill/>
          <a:ln w="57150">
            <a:solidFill>
              <a:schemeClr val="tx1"/>
            </a:solidFill>
            <a:round/>
            <a:headEnd/>
            <a:tailEnd/>
          </a:ln>
        </p:spPr>
        <p:txBody>
          <a:bodyPr wrap="none"/>
          <a:lstStyle/>
          <a:p>
            <a:endParaRPr lang="en-GB" dirty="0"/>
          </a:p>
        </p:txBody>
      </p:sp>
      <p:sp>
        <p:nvSpPr>
          <p:cNvPr id="49" name="Line 164"/>
          <p:cNvSpPr>
            <a:spLocks noChangeShapeType="1"/>
          </p:cNvSpPr>
          <p:nvPr/>
        </p:nvSpPr>
        <p:spPr bwMode="auto">
          <a:xfrm>
            <a:off x="3684248" y="6241256"/>
            <a:ext cx="0" cy="127000"/>
          </a:xfrm>
          <a:prstGeom prst="line">
            <a:avLst/>
          </a:prstGeom>
          <a:noFill/>
          <a:ln w="57150">
            <a:solidFill>
              <a:schemeClr val="tx1"/>
            </a:solidFill>
            <a:round/>
            <a:headEnd/>
            <a:tailEnd/>
          </a:ln>
        </p:spPr>
        <p:txBody>
          <a:bodyPr wrap="none"/>
          <a:lstStyle/>
          <a:p>
            <a:endParaRPr lang="en-GB" dirty="0"/>
          </a:p>
        </p:txBody>
      </p:sp>
      <p:sp>
        <p:nvSpPr>
          <p:cNvPr id="50" name="Line 164"/>
          <p:cNvSpPr>
            <a:spLocks noChangeShapeType="1"/>
          </p:cNvSpPr>
          <p:nvPr/>
        </p:nvSpPr>
        <p:spPr bwMode="auto">
          <a:xfrm>
            <a:off x="3038926" y="6241256"/>
            <a:ext cx="0" cy="127000"/>
          </a:xfrm>
          <a:prstGeom prst="line">
            <a:avLst/>
          </a:prstGeom>
          <a:noFill/>
          <a:ln w="57150">
            <a:solidFill>
              <a:schemeClr val="tx1"/>
            </a:solidFill>
            <a:round/>
            <a:headEnd/>
            <a:tailEnd/>
          </a:ln>
        </p:spPr>
        <p:txBody>
          <a:bodyPr wrap="none"/>
          <a:lstStyle/>
          <a:p>
            <a:endParaRPr lang="en-GB" dirty="0"/>
          </a:p>
        </p:txBody>
      </p:sp>
      <p:sp>
        <p:nvSpPr>
          <p:cNvPr id="51" name="Line 164"/>
          <p:cNvSpPr>
            <a:spLocks noChangeShapeType="1"/>
          </p:cNvSpPr>
          <p:nvPr/>
        </p:nvSpPr>
        <p:spPr bwMode="auto">
          <a:xfrm>
            <a:off x="2205489" y="6241256"/>
            <a:ext cx="0" cy="127000"/>
          </a:xfrm>
          <a:prstGeom prst="line">
            <a:avLst/>
          </a:prstGeom>
          <a:noFill/>
          <a:ln w="57150">
            <a:solidFill>
              <a:schemeClr val="tx1"/>
            </a:solidFill>
            <a:round/>
            <a:headEnd/>
            <a:tailEnd/>
          </a:ln>
        </p:spPr>
        <p:txBody>
          <a:bodyPr wrap="none"/>
          <a:lstStyle/>
          <a:p>
            <a:endParaRPr lang="en-GB" dirty="0"/>
          </a:p>
        </p:txBody>
      </p:sp>
      <p:sp>
        <p:nvSpPr>
          <p:cNvPr id="52" name="Line 164"/>
          <p:cNvSpPr>
            <a:spLocks noChangeShapeType="1"/>
          </p:cNvSpPr>
          <p:nvPr/>
        </p:nvSpPr>
        <p:spPr bwMode="auto">
          <a:xfrm>
            <a:off x="709277" y="6241256"/>
            <a:ext cx="0" cy="127000"/>
          </a:xfrm>
          <a:prstGeom prst="line">
            <a:avLst/>
          </a:prstGeom>
          <a:noFill/>
          <a:ln w="57150">
            <a:solidFill>
              <a:schemeClr val="tx1"/>
            </a:solidFill>
            <a:round/>
            <a:headEnd/>
            <a:tailEnd/>
          </a:ln>
        </p:spPr>
        <p:txBody>
          <a:bodyPr wrap="none"/>
          <a:lstStyle/>
          <a:p>
            <a:endParaRPr lang="en-GB" dirty="0"/>
          </a:p>
        </p:txBody>
      </p:sp>
      <p:grpSp>
        <p:nvGrpSpPr>
          <p:cNvPr id="53" name="Gruppe 52"/>
          <p:cNvGrpSpPr/>
          <p:nvPr/>
        </p:nvGrpSpPr>
        <p:grpSpPr>
          <a:xfrm>
            <a:off x="6668439" y="5692983"/>
            <a:ext cx="3089307" cy="550504"/>
            <a:chOff x="6644629" y="4796991"/>
            <a:chExt cx="3089307" cy="550504"/>
          </a:xfrm>
        </p:grpSpPr>
        <p:sp>
          <p:nvSpPr>
            <p:cNvPr id="54" name="Line 178"/>
            <p:cNvSpPr>
              <a:spLocks noChangeShapeType="1"/>
            </p:cNvSpPr>
            <p:nvPr/>
          </p:nvSpPr>
          <p:spPr bwMode="auto">
            <a:xfrm>
              <a:off x="7521575" y="5347495"/>
              <a:ext cx="2203450" cy="0"/>
            </a:xfrm>
            <a:prstGeom prst="line">
              <a:avLst/>
            </a:prstGeom>
            <a:noFill/>
            <a:ln w="76200">
              <a:solidFill>
                <a:srgbClr val="FF0000"/>
              </a:solidFill>
              <a:round/>
              <a:headEnd/>
              <a:tailEnd/>
            </a:ln>
          </p:spPr>
          <p:txBody>
            <a:bodyPr wrap="none"/>
            <a:lstStyle/>
            <a:p>
              <a:endParaRPr lang="en-GB" dirty="0"/>
            </a:p>
          </p:txBody>
        </p:sp>
        <p:sp>
          <p:nvSpPr>
            <p:cNvPr id="55" name="Text Box 179"/>
            <p:cNvSpPr txBox="1">
              <a:spLocks noChangeArrowheads="1"/>
            </p:cNvSpPr>
            <p:nvPr/>
          </p:nvSpPr>
          <p:spPr bwMode="auto">
            <a:xfrm>
              <a:off x="6644629" y="4796991"/>
              <a:ext cx="3089307" cy="400110"/>
            </a:xfrm>
            <a:prstGeom prst="rect">
              <a:avLst/>
            </a:prstGeom>
            <a:noFill/>
            <a:ln w="9525" algn="ctr">
              <a:noFill/>
              <a:miter lim="800000"/>
              <a:headEnd/>
              <a:tailEnd/>
            </a:ln>
          </p:spPr>
          <p:txBody>
            <a:bodyPr wrap="none">
              <a:spAutoFit/>
            </a:bodyPr>
            <a:lstStyle/>
            <a:p>
              <a:pPr algn="ctr" eaLnBrk="0" hangingPunct="0"/>
              <a:r>
                <a:rPr lang="en-GB" sz="2000" i="1" dirty="0">
                  <a:solidFill>
                    <a:srgbClr val="FF0000"/>
                  </a:solidFill>
                </a:rPr>
                <a:t>Last trading quarter</a:t>
              </a:r>
            </a:p>
          </p:txBody>
        </p:sp>
      </p:grpSp>
      <p:sp>
        <p:nvSpPr>
          <p:cNvPr id="56" name="Text Box 180"/>
          <p:cNvSpPr txBox="1">
            <a:spLocks noChangeArrowheads="1"/>
          </p:cNvSpPr>
          <p:nvPr/>
        </p:nvSpPr>
        <p:spPr bwMode="auto">
          <a:xfrm>
            <a:off x="2411314" y="2013413"/>
            <a:ext cx="4894289" cy="707886"/>
          </a:xfrm>
          <a:prstGeom prst="rect">
            <a:avLst/>
          </a:prstGeom>
          <a:solidFill>
            <a:srgbClr val="FFFFFF"/>
          </a:solidFill>
          <a:ln w="9525" algn="ctr">
            <a:noFill/>
            <a:miter lim="800000"/>
            <a:headEnd/>
            <a:tailEnd/>
          </a:ln>
        </p:spPr>
        <p:txBody>
          <a:bodyPr wrap="none">
            <a:spAutoFit/>
          </a:bodyPr>
          <a:lstStyle/>
          <a:p>
            <a:pPr algn="ctr" eaLnBrk="0" hangingPunct="0"/>
            <a:r>
              <a:rPr lang="en-GB" sz="2000" i="1" dirty="0">
                <a:solidFill>
                  <a:srgbClr val="FF0000"/>
                </a:solidFill>
              </a:rPr>
              <a:t>Closing Price per day in 2011 for</a:t>
            </a:r>
          </a:p>
          <a:p>
            <a:pPr algn="ctr" eaLnBrk="0" hangingPunct="0"/>
            <a:r>
              <a:rPr lang="en-GB" sz="2000" i="1" dirty="0">
                <a:solidFill>
                  <a:srgbClr val="FF0000"/>
                </a:solidFill>
              </a:rPr>
              <a:t>ENOYR-12 + SYCHPYR-12</a:t>
            </a:r>
          </a:p>
        </p:txBody>
      </p:sp>
      <p:sp>
        <p:nvSpPr>
          <p:cNvPr id="72730" name="Freeform 26"/>
          <p:cNvSpPr>
            <a:spLocks/>
          </p:cNvSpPr>
          <p:nvPr/>
        </p:nvSpPr>
        <p:spPr bwMode="auto">
          <a:xfrm>
            <a:off x="730250" y="1447800"/>
            <a:ext cx="9015413" cy="958850"/>
          </a:xfrm>
          <a:custGeom>
            <a:avLst/>
            <a:gdLst/>
            <a:ahLst/>
            <a:cxnLst>
              <a:cxn ang="0">
                <a:pos x="5" y="9"/>
              </a:cxn>
              <a:cxn ang="0">
                <a:pos x="12" y="7"/>
              </a:cxn>
              <a:cxn ang="0">
                <a:pos x="19" y="12"/>
              </a:cxn>
              <a:cxn ang="0">
                <a:pos x="26" y="13"/>
              </a:cxn>
              <a:cxn ang="0">
                <a:pos x="33" y="14"/>
              </a:cxn>
              <a:cxn ang="0">
                <a:pos x="40" y="11"/>
              </a:cxn>
              <a:cxn ang="0">
                <a:pos x="47" y="14"/>
              </a:cxn>
              <a:cxn ang="0">
                <a:pos x="53" y="12"/>
              </a:cxn>
              <a:cxn ang="0">
                <a:pos x="60" y="12"/>
              </a:cxn>
              <a:cxn ang="0">
                <a:pos x="67" y="11"/>
              </a:cxn>
              <a:cxn ang="0">
                <a:pos x="74" y="10"/>
              </a:cxn>
              <a:cxn ang="0">
                <a:pos x="81" y="9"/>
              </a:cxn>
              <a:cxn ang="0">
                <a:pos x="88" y="4"/>
              </a:cxn>
              <a:cxn ang="0">
                <a:pos x="95" y="7"/>
              </a:cxn>
              <a:cxn ang="0">
                <a:pos x="102" y="6"/>
              </a:cxn>
              <a:cxn ang="0">
                <a:pos x="109" y="5"/>
              </a:cxn>
              <a:cxn ang="0">
                <a:pos x="116" y="3"/>
              </a:cxn>
              <a:cxn ang="0">
                <a:pos x="123" y="4"/>
              </a:cxn>
              <a:cxn ang="0">
                <a:pos x="130" y="3"/>
              </a:cxn>
              <a:cxn ang="0">
                <a:pos x="136" y="3"/>
              </a:cxn>
              <a:cxn ang="0">
                <a:pos x="143" y="2"/>
              </a:cxn>
              <a:cxn ang="0">
                <a:pos x="150" y="3"/>
              </a:cxn>
              <a:cxn ang="0">
                <a:pos x="157" y="2"/>
              </a:cxn>
              <a:cxn ang="0">
                <a:pos x="164" y="4"/>
              </a:cxn>
              <a:cxn ang="0">
                <a:pos x="171" y="5"/>
              </a:cxn>
              <a:cxn ang="0">
                <a:pos x="178" y="2"/>
              </a:cxn>
              <a:cxn ang="0">
                <a:pos x="185" y="4"/>
              </a:cxn>
              <a:cxn ang="0">
                <a:pos x="192" y="5"/>
              </a:cxn>
              <a:cxn ang="0">
                <a:pos x="199" y="6"/>
              </a:cxn>
              <a:cxn ang="0">
                <a:pos x="206" y="11"/>
              </a:cxn>
              <a:cxn ang="0">
                <a:pos x="213" y="9"/>
              </a:cxn>
              <a:cxn ang="0">
                <a:pos x="219" y="6"/>
              </a:cxn>
              <a:cxn ang="0">
                <a:pos x="226" y="8"/>
              </a:cxn>
              <a:cxn ang="0">
                <a:pos x="233" y="8"/>
              </a:cxn>
              <a:cxn ang="0">
                <a:pos x="240" y="8"/>
              </a:cxn>
              <a:cxn ang="0">
                <a:pos x="247" y="7"/>
              </a:cxn>
              <a:cxn ang="0">
                <a:pos x="254" y="9"/>
              </a:cxn>
              <a:cxn ang="0">
                <a:pos x="261" y="10"/>
              </a:cxn>
              <a:cxn ang="0">
                <a:pos x="268" y="8"/>
              </a:cxn>
              <a:cxn ang="0">
                <a:pos x="275" y="9"/>
              </a:cxn>
              <a:cxn ang="0">
                <a:pos x="282" y="6"/>
              </a:cxn>
              <a:cxn ang="0">
                <a:pos x="289" y="5"/>
              </a:cxn>
              <a:cxn ang="0">
                <a:pos x="296" y="6"/>
              </a:cxn>
              <a:cxn ang="0">
                <a:pos x="302" y="7"/>
              </a:cxn>
              <a:cxn ang="0">
                <a:pos x="309" y="6"/>
              </a:cxn>
              <a:cxn ang="0">
                <a:pos x="316" y="7"/>
              </a:cxn>
              <a:cxn ang="0">
                <a:pos x="323" y="7"/>
              </a:cxn>
              <a:cxn ang="0">
                <a:pos x="330" y="9"/>
              </a:cxn>
              <a:cxn ang="0">
                <a:pos x="337" y="8"/>
              </a:cxn>
              <a:cxn ang="0">
                <a:pos x="344" y="8"/>
              </a:cxn>
              <a:cxn ang="0">
                <a:pos x="351" y="11"/>
              </a:cxn>
              <a:cxn ang="0">
                <a:pos x="358" y="12"/>
              </a:cxn>
              <a:cxn ang="0">
                <a:pos x="365" y="11"/>
              </a:cxn>
              <a:cxn ang="0">
                <a:pos x="372" y="6"/>
              </a:cxn>
              <a:cxn ang="0">
                <a:pos x="379" y="9"/>
              </a:cxn>
              <a:cxn ang="0">
                <a:pos x="385" y="10"/>
              </a:cxn>
              <a:cxn ang="0">
                <a:pos x="392" y="13"/>
              </a:cxn>
              <a:cxn ang="0">
                <a:pos x="399" y="13"/>
              </a:cxn>
              <a:cxn ang="0">
                <a:pos x="406" y="17"/>
              </a:cxn>
              <a:cxn ang="0">
                <a:pos x="413" y="19"/>
              </a:cxn>
              <a:cxn ang="0">
                <a:pos x="420" y="20"/>
              </a:cxn>
              <a:cxn ang="0">
                <a:pos x="427" y="21"/>
              </a:cxn>
            </a:cxnLst>
            <a:rect l="0" t="0" r="r" b="b"/>
            <a:pathLst>
              <a:path w="432" h="22">
                <a:moveTo>
                  <a:pt x="0" y="7"/>
                </a:moveTo>
                <a:lnTo>
                  <a:pt x="2" y="7"/>
                </a:lnTo>
                <a:lnTo>
                  <a:pt x="3" y="10"/>
                </a:lnTo>
                <a:lnTo>
                  <a:pt x="5" y="9"/>
                </a:lnTo>
                <a:lnTo>
                  <a:pt x="7" y="8"/>
                </a:lnTo>
                <a:lnTo>
                  <a:pt x="9" y="6"/>
                </a:lnTo>
                <a:lnTo>
                  <a:pt x="10" y="6"/>
                </a:lnTo>
                <a:lnTo>
                  <a:pt x="12" y="7"/>
                </a:lnTo>
                <a:lnTo>
                  <a:pt x="14" y="9"/>
                </a:lnTo>
                <a:lnTo>
                  <a:pt x="15" y="11"/>
                </a:lnTo>
                <a:lnTo>
                  <a:pt x="17" y="12"/>
                </a:lnTo>
                <a:lnTo>
                  <a:pt x="19" y="12"/>
                </a:lnTo>
                <a:lnTo>
                  <a:pt x="21" y="13"/>
                </a:lnTo>
                <a:lnTo>
                  <a:pt x="22" y="12"/>
                </a:lnTo>
                <a:lnTo>
                  <a:pt x="24" y="13"/>
                </a:lnTo>
                <a:lnTo>
                  <a:pt x="26" y="13"/>
                </a:lnTo>
                <a:lnTo>
                  <a:pt x="28" y="15"/>
                </a:lnTo>
                <a:lnTo>
                  <a:pt x="29" y="14"/>
                </a:lnTo>
                <a:lnTo>
                  <a:pt x="31" y="13"/>
                </a:lnTo>
                <a:lnTo>
                  <a:pt x="33" y="14"/>
                </a:lnTo>
                <a:lnTo>
                  <a:pt x="34" y="13"/>
                </a:lnTo>
                <a:lnTo>
                  <a:pt x="36" y="13"/>
                </a:lnTo>
                <a:lnTo>
                  <a:pt x="38" y="11"/>
                </a:lnTo>
                <a:lnTo>
                  <a:pt x="40" y="11"/>
                </a:lnTo>
                <a:lnTo>
                  <a:pt x="41" y="11"/>
                </a:lnTo>
                <a:lnTo>
                  <a:pt x="43" y="13"/>
                </a:lnTo>
                <a:lnTo>
                  <a:pt x="45" y="13"/>
                </a:lnTo>
                <a:lnTo>
                  <a:pt x="47" y="14"/>
                </a:lnTo>
                <a:lnTo>
                  <a:pt x="48" y="13"/>
                </a:lnTo>
                <a:lnTo>
                  <a:pt x="50" y="12"/>
                </a:lnTo>
                <a:lnTo>
                  <a:pt x="52" y="13"/>
                </a:lnTo>
                <a:lnTo>
                  <a:pt x="53" y="12"/>
                </a:lnTo>
                <a:lnTo>
                  <a:pt x="55" y="13"/>
                </a:lnTo>
                <a:lnTo>
                  <a:pt x="57" y="12"/>
                </a:lnTo>
                <a:lnTo>
                  <a:pt x="59" y="13"/>
                </a:lnTo>
                <a:lnTo>
                  <a:pt x="60" y="12"/>
                </a:lnTo>
                <a:lnTo>
                  <a:pt x="62" y="10"/>
                </a:lnTo>
                <a:lnTo>
                  <a:pt x="64" y="10"/>
                </a:lnTo>
                <a:lnTo>
                  <a:pt x="66" y="11"/>
                </a:lnTo>
                <a:lnTo>
                  <a:pt x="67" y="11"/>
                </a:lnTo>
                <a:lnTo>
                  <a:pt x="69" y="11"/>
                </a:lnTo>
                <a:lnTo>
                  <a:pt x="71" y="11"/>
                </a:lnTo>
                <a:lnTo>
                  <a:pt x="72" y="10"/>
                </a:lnTo>
                <a:lnTo>
                  <a:pt x="74" y="10"/>
                </a:lnTo>
                <a:lnTo>
                  <a:pt x="76" y="9"/>
                </a:lnTo>
                <a:lnTo>
                  <a:pt x="78" y="9"/>
                </a:lnTo>
                <a:lnTo>
                  <a:pt x="79" y="9"/>
                </a:lnTo>
                <a:lnTo>
                  <a:pt x="81" y="9"/>
                </a:lnTo>
                <a:lnTo>
                  <a:pt x="83" y="9"/>
                </a:lnTo>
                <a:lnTo>
                  <a:pt x="85" y="10"/>
                </a:lnTo>
                <a:lnTo>
                  <a:pt x="86" y="6"/>
                </a:lnTo>
                <a:lnTo>
                  <a:pt x="88" y="4"/>
                </a:lnTo>
                <a:lnTo>
                  <a:pt x="90" y="5"/>
                </a:lnTo>
                <a:lnTo>
                  <a:pt x="92" y="6"/>
                </a:lnTo>
                <a:lnTo>
                  <a:pt x="93" y="7"/>
                </a:lnTo>
                <a:lnTo>
                  <a:pt x="95" y="7"/>
                </a:lnTo>
                <a:lnTo>
                  <a:pt x="97" y="7"/>
                </a:lnTo>
                <a:lnTo>
                  <a:pt x="98" y="5"/>
                </a:lnTo>
                <a:lnTo>
                  <a:pt x="100" y="6"/>
                </a:lnTo>
                <a:lnTo>
                  <a:pt x="102" y="6"/>
                </a:lnTo>
                <a:lnTo>
                  <a:pt x="104" y="5"/>
                </a:lnTo>
                <a:lnTo>
                  <a:pt x="105" y="5"/>
                </a:lnTo>
                <a:lnTo>
                  <a:pt x="107" y="6"/>
                </a:lnTo>
                <a:lnTo>
                  <a:pt x="109" y="5"/>
                </a:lnTo>
                <a:lnTo>
                  <a:pt x="111" y="4"/>
                </a:lnTo>
                <a:lnTo>
                  <a:pt x="112" y="4"/>
                </a:lnTo>
                <a:lnTo>
                  <a:pt x="114" y="3"/>
                </a:lnTo>
                <a:lnTo>
                  <a:pt x="116" y="3"/>
                </a:lnTo>
                <a:lnTo>
                  <a:pt x="117" y="5"/>
                </a:lnTo>
                <a:lnTo>
                  <a:pt x="119" y="4"/>
                </a:lnTo>
                <a:lnTo>
                  <a:pt x="121" y="3"/>
                </a:lnTo>
                <a:lnTo>
                  <a:pt x="123" y="4"/>
                </a:lnTo>
                <a:lnTo>
                  <a:pt x="124" y="5"/>
                </a:lnTo>
                <a:lnTo>
                  <a:pt x="126" y="4"/>
                </a:lnTo>
                <a:lnTo>
                  <a:pt x="128" y="4"/>
                </a:lnTo>
                <a:lnTo>
                  <a:pt x="130" y="3"/>
                </a:lnTo>
                <a:lnTo>
                  <a:pt x="131" y="4"/>
                </a:lnTo>
                <a:lnTo>
                  <a:pt x="133" y="4"/>
                </a:lnTo>
                <a:lnTo>
                  <a:pt x="135" y="4"/>
                </a:lnTo>
                <a:lnTo>
                  <a:pt x="136" y="3"/>
                </a:lnTo>
                <a:lnTo>
                  <a:pt x="138" y="1"/>
                </a:lnTo>
                <a:lnTo>
                  <a:pt x="140" y="1"/>
                </a:lnTo>
                <a:lnTo>
                  <a:pt x="142" y="0"/>
                </a:lnTo>
                <a:lnTo>
                  <a:pt x="143" y="2"/>
                </a:lnTo>
                <a:lnTo>
                  <a:pt x="145" y="2"/>
                </a:lnTo>
                <a:lnTo>
                  <a:pt x="147" y="3"/>
                </a:lnTo>
                <a:lnTo>
                  <a:pt x="149" y="4"/>
                </a:lnTo>
                <a:lnTo>
                  <a:pt x="150" y="3"/>
                </a:lnTo>
                <a:lnTo>
                  <a:pt x="152" y="3"/>
                </a:lnTo>
                <a:lnTo>
                  <a:pt x="154" y="3"/>
                </a:lnTo>
                <a:lnTo>
                  <a:pt x="155" y="3"/>
                </a:lnTo>
                <a:lnTo>
                  <a:pt x="157" y="2"/>
                </a:lnTo>
                <a:lnTo>
                  <a:pt x="159" y="3"/>
                </a:lnTo>
                <a:lnTo>
                  <a:pt x="161" y="5"/>
                </a:lnTo>
                <a:lnTo>
                  <a:pt x="162" y="5"/>
                </a:lnTo>
                <a:lnTo>
                  <a:pt x="164" y="4"/>
                </a:lnTo>
                <a:lnTo>
                  <a:pt x="166" y="5"/>
                </a:lnTo>
                <a:lnTo>
                  <a:pt x="168" y="4"/>
                </a:lnTo>
                <a:lnTo>
                  <a:pt x="169" y="5"/>
                </a:lnTo>
                <a:lnTo>
                  <a:pt x="171" y="5"/>
                </a:lnTo>
                <a:lnTo>
                  <a:pt x="173" y="4"/>
                </a:lnTo>
                <a:lnTo>
                  <a:pt x="175" y="2"/>
                </a:lnTo>
                <a:lnTo>
                  <a:pt x="176" y="1"/>
                </a:lnTo>
                <a:lnTo>
                  <a:pt x="178" y="2"/>
                </a:lnTo>
                <a:lnTo>
                  <a:pt x="180" y="3"/>
                </a:lnTo>
                <a:lnTo>
                  <a:pt x="181" y="4"/>
                </a:lnTo>
                <a:lnTo>
                  <a:pt x="183" y="3"/>
                </a:lnTo>
                <a:lnTo>
                  <a:pt x="185" y="4"/>
                </a:lnTo>
                <a:lnTo>
                  <a:pt x="187" y="4"/>
                </a:lnTo>
                <a:lnTo>
                  <a:pt x="188" y="4"/>
                </a:lnTo>
                <a:lnTo>
                  <a:pt x="190" y="3"/>
                </a:lnTo>
                <a:lnTo>
                  <a:pt x="192" y="5"/>
                </a:lnTo>
                <a:lnTo>
                  <a:pt x="194" y="4"/>
                </a:lnTo>
                <a:lnTo>
                  <a:pt x="195" y="5"/>
                </a:lnTo>
                <a:lnTo>
                  <a:pt x="197" y="5"/>
                </a:lnTo>
                <a:lnTo>
                  <a:pt x="199" y="6"/>
                </a:lnTo>
                <a:lnTo>
                  <a:pt x="200" y="6"/>
                </a:lnTo>
                <a:lnTo>
                  <a:pt x="202" y="8"/>
                </a:lnTo>
                <a:lnTo>
                  <a:pt x="204" y="8"/>
                </a:lnTo>
                <a:lnTo>
                  <a:pt x="206" y="11"/>
                </a:lnTo>
                <a:lnTo>
                  <a:pt x="207" y="9"/>
                </a:lnTo>
                <a:lnTo>
                  <a:pt x="209" y="9"/>
                </a:lnTo>
                <a:lnTo>
                  <a:pt x="211" y="8"/>
                </a:lnTo>
                <a:lnTo>
                  <a:pt x="213" y="9"/>
                </a:lnTo>
                <a:lnTo>
                  <a:pt x="214" y="8"/>
                </a:lnTo>
                <a:lnTo>
                  <a:pt x="216" y="6"/>
                </a:lnTo>
                <a:lnTo>
                  <a:pt x="218" y="7"/>
                </a:lnTo>
                <a:lnTo>
                  <a:pt x="219" y="6"/>
                </a:lnTo>
                <a:lnTo>
                  <a:pt x="221" y="7"/>
                </a:lnTo>
                <a:lnTo>
                  <a:pt x="223" y="9"/>
                </a:lnTo>
                <a:lnTo>
                  <a:pt x="225" y="8"/>
                </a:lnTo>
                <a:lnTo>
                  <a:pt x="226" y="8"/>
                </a:lnTo>
                <a:lnTo>
                  <a:pt x="228" y="8"/>
                </a:lnTo>
                <a:lnTo>
                  <a:pt x="230" y="8"/>
                </a:lnTo>
                <a:lnTo>
                  <a:pt x="232" y="9"/>
                </a:lnTo>
                <a:lnTo>
                  <a:pt x="233" y="8"/>
                </a:lnTo>
                <a:lnTo>
                  <a:pt x="235" y="7"/>
                </a:lnTo>
                <a:lnTo>
                  <a:pt x="237" y="6"/>
                </a:lnTo>
                <a:lnTo>
                  <a:pt x="238" y="8"/>
                </a:lnTo>
                <a:lnTo>
                  <a:pt x="240" y="8"/>
                </a:lnTo>
                <a:lnTo>
                  <a:pt x="242" y="7"/>
                </a:lnTo>
                <a:lnTo>
                  <a:pt x="244" y="7"/>
                </a:lnTo>
                <a:lnTo>
                  <a:pt x="245" y="6"/>
                </a:lnTo>
                <a:lnTo>
                  <a:pt x="247" y="7"/>
                </a:lnTo>
                <a:lnTo>
                  <a:pt x="249" y="7"/>
                </a:lnTo>
                <a:lnTo>
                  <a:pt x="251" y="7"/>
                </a:lnTo>
                <a:lnTo>
                  <a:pt x="252" y="8"/>
                </a:lnTo>
                <a:lnTo>
                  <a:pt x="254" y="9"/>
                </a:lnTo>
                <a:lnTo>
                  <a:pt x="256" y="9"/>
                </a:lnTo>
                <a:lnTo>
                  <a:pt x="257" y="10"/>
                </a:lnTo>
                <a:lnTo>
                  <a:pt x="259" y="9"/>
                </a:lnTo>
                <a:lnTo>
                  <a:pt x="261" y="10"/>
                </a:lnTo>
                <a:lnTo>
                  <a:pt x="263" y="9"/>
                </a:lnTo>
                <a:lnTo>
                  <a:pt x="264" y="8"/>
                </a:lnTo>
                <a:lnTo>
                  <a:pt x="266" y="8"/>
                </a:lnTo>
                <a:lnTo>
                  <a:pt x="268" y="8"/>
                </a:lnTo>
                <a:lnTo>
                  <a:pt x="270" y="7"/>
                </a:lnTo>
                <a:lnTo>
                  <a:pt x="271" y="9"/>
                </a:lnTo>
                <a:lnTo>
                  <a:pt x="273" y="9"/>
                </a:lnTo>
                <a:lnTo>
                  <a:pt x="275" y="9"/>
                </a:lnTo>
                <a:lnTo>
                  <a:pt x="277" y="8"/>
                </a:lnTo>
                <a:lnTo>
                  <a:pt x="278" y="8"/>
                </a:lnTo>
                <a:lnTo>
                  <a:pt x="280" y="6"/>
                </a:lnTo>
                <a:lnTo>
                  <a:pt x="282" y="6"/>
                </a:lnTo>
                <a:lnTo>
                  <a:pt x="283" y="5"/>
                </a:lnTo>
                <a:lnTo>
                  <a:pt x="285" y="5"/>
                </a:lnTo>
                <a:lnTo>
                  <a:pt x="287" y="5"/>
                </a:lnTo>
                <a:lnTo>
                  <a:pt x="289" y="5"/>
                </a:lnTo>
                <a:lnTo>
                  <a:pt x="290" y="6"/>
                </a:lnTo>
                <a:lnTo>
                  <a:pt x="292" y="7"/>
                </a:lnTo>
                <a:lnTo>
                  <a:pt x="294" y="7"/>
                </a:lnTo>
                <a:lnTo>
                  <a:pt x="296" y="6"/>
                </a:lnTo>
                <a:lnTo>
                  <a:pt x="297" y="6"/>
                </a:lnTo>
                <a:lnTo>
                  <a:pt x="299" y="6"/>
                </a:lnTo>
                <a:lnTo>
                  <a:pt x="301" y="7"/>
                </a:lnTo>
                <a:lnTo>
                  <a:pt x="302" y="7"/>
                </a:lnTo>
                <a:lnTo>
                  <a:pt x="304" y="7"/>
                </a:lnTo>
                <a:lnTo>
                  <a:pt x="306" y="6"/>
                </a:lnTo>
                <a:lnTo>
                  <a:pt x="308" y="7"/>
                </a:lnTo>
                <a:lnTo>
                  <a:pt x="309" y="6"/>
                </a:lnTo>
                <a:lnTo>
                  <a:pt x="311" y="6"/>
                </a:lnTo>
                <a:lnTo>
                  <a:pt x="313" y="5"/>
                </a:lnTo>
                <a:lnTo>
                  <a:pt x="315" y="6"/>
                </a:lnTo>
                <a:lnTo>
                  <a:pt x="316" y="7"/>
                </a:lnTo>
                <a:lnTo>
                  <a:pt x="318" y="9"/>
                </a:lnTo>
                <a:lnTo>
                  <a:pt x="320" y="9"/>
                </a:lnTo>
                <a:lnTo>
                  <a:pt x="321" y="8"/>
                </a:lnTo>
                <a:lnTo>
                  <a:pt x="323" y="7"/>
                </a:lnTo>
                <a:lnTo>
                  <a:pt x="325" y="9"/>
                </a:lnTo>
                <a:lnTo>
                  <a:pt x="327" y="11"/>
                </a:lnTo>
                <a:lnTo>
                  <a:pt x="328" y="10"/>
                </a:lnTo>
                <a:lnTo>
                  <a:pt x="330" y="9"/>
                </a:lnTo>
                <a:lnTo>
                  <a:pt x="332" y="10"/>
                </a:lnTo>
                <a:lnTo>
                  <a:pt x="334" y="8"/>
                </a:lnTo>
                <a:lnTo>
                  <a:pt x="335" y="9"/>
                </a:lnTo>
                <a:lnTo>
                  <a:pt x="337" y="8"/>
                </a:lnTo>
                <a:lnTo>
                  <a:pt x="339" y="8"/>
                </a:lnTo>
                <a:lnTo>
                  <a:pt x="340" y="9"/>
                </a:lnTo>
                <a:lnTo>
                  <a:pt x="342" y="9"/>
                </a:lnTo>
                <a:lnTo>
                  <a:pt x="344" y="8"/>
                </a:lnTo>
                <a:lnTo>
                  <a:pt x="346" y="8"/>
                </a:lnTo>
                <a:lnTo>
                  <a:pt x="347" y="9"/>
                </a:lnTo>
                <a:lnTo>
                  <a:pt x="349" y="11"/>
                </a:lnTo>
                <a:lnTo>
                  <a:pt x="351" y="11"/>
                </a:lnTo>
                <a:lnTo>
                  <a:pt x="353" y="11"/>
                </a:lnTo>
                <a:lnTo>
                  <a:pt x="354" y="11"/>
                </a:lnTo>
                <a:lnTo>
                  <a:pt x="356" y="12"/>
                </a:lnTo>
                <a:lnTo>
                  <a:pt x="358" y="12"/>
                </a:lnTo>
                <a:lnTo>
                  <a:pt x="360" y="11"/>
                </a:lnTo>
                <a:lnTo>
                  <a:pt x="361" y="10"/>
                </a:lnTo>
                <a:lnTo>
                  <a:pt x="363" y="12"/>
                </a:lnTo>
                <a:lnTo>
                  <a:pt x="365" y="11"/>
                </a:lnTo>
                <a:lnTo>
                  <a:pt x="366" y="12"/>
                </a:lnTo>
                <a:lnTo>
                  <a:pt x="368" y="11"/>
                </a:lnTo>
                <a:lnTo>
                  <a:pt x="370" y="5"/>
                </a:lnTo>
                <a:lnTo>
                  <a:pt x="372" y="6"/>
                </a:lnTo>
                <a:lnTo>
                  <a:pt x="373" y="8"/>
                </a:lnTo>
                <a:lnTo>
                  <a:pt x="375" y="8"/>
                </a:lnTo>
                <a:lnTo>
                  <a:pt x="377" y="8"/>
                </a:lnTo>
                <a:lnTo>
                  <a:pt x="379" y="9"/>
                </a:lnTo>
                <a:lnTo>
                  <a:pt x="380" y="9"/>
                </a:lnTo>
                <a:lnTo>
                  <a:pt x="382" y="9"/>
                </a:lnTo>
                <a:lnTo>
                  <a:pt x="384" y="9"/>
                </a:lnTo>
                <a:lnTo>
                  <a:pt x="385" y="10"/>
                </a:lnTo>
                <a:lnTo>
                  <a:pt x="387" y="11"/>
                </a:lnTo>
                <a:lnTo>
                  <a:pt x="389" y="11"/>
                </a:lnTo>
                <a:lnTo>
                  <a:pt x="391" y="12"/>
                </a:lnTo>
                <a:lnTo>
                  <a:pt x="392" y="13"/>
                </a:lnTo>
                <a:lnTo>
                  <a:pt x="394" y="13"/>
                </a:lnTo>
                <a:lnTo>
                  <a:pt x="396" y="13"/>
                </a:lnTo>
                <a:lnTo>
                  <a:pt x="398" y="15"/>
                </a:lnTo>
                <a:lnTo>
                  <a:pt x="399" y="13"/>
                </a:lnTo>
                <a:lnTo>
                  <a:pt x="401" y="15"/>
                </a:lnTo>
                <a:lnTo>
                  <a:pt x="403" y="16"/>
                </a:lnTo>
                <a:lnTo>
                  <a:pt x="404" y="16"/>
                </a:lnTo>
                <a:lnTo>
                  <a:pt x="406" y="17"/>
                </a:lnTo>
                <a:lnTo>
                  <a:pt x="408" y="17"/>
                </a:lnTo>
                <a:lnTo>
                  <a:pt x="410" y="18"/>
                </a:lnTo>
                <a:lnTo>
                  <a:pt x="411" y="19"/>
                </a:lnTo>
                <a:lnTo>
                  <a:pt x="413" y="19"/>
                </a:lnTo>
                <a:lnTo>
                  <a:pt x="415" y="17"/>
                </a:lnTo>
                <a:lnTo>
                  <a:pt x="417" y="18"/>
                </a:lnTo>
                <a:lnTo>
                  <a:pt x="418" y="18"/>
                </a:lnTo>
                <a:lnTo>
                  <a:pt x="420" y="20"/>
                </a:lnTo>
                <a:lnTo>
                  <a:pt x="422" y="22"/>
                </a:lnTo>
                <a:lnTo>
                  <a:pt x="423" y="21"/>
                </a:lnTo>
                <a:lnTo>
                  <a:pt x="425" y="22"/>
                </a:lnTo>
                <a:lnTo>
                  <a:pt x="427" y="21"/>
                </a:lnTo>
                <a:lnTo>
                  <a:pt x="429" y="22"/>
                </a:lnTo>
                <a:lnTo>
                  <a:pt x="430" y="20"/>
                </a:lnTo>
                <a:lnTo>
                  <a:pt x="432" y="22"/>
                </a:lnTo>
              </a:path>
            </a:pathLst>
          </a:custGeom>
          <a:noFill/>
          <a:ln w="57150">
            <a:solidFill>
              <a:srgbClr val="FF0000"/>
            </a:solidFill>
            <a:prstDash val="solid"/>
            <a:round/>
            <a:headEnd/>
            <a:tailEnd/>
          </a:ln>
        </p:spPr>
        <p:txBody>
          <a:bodyPr/>
          <a:lstStyle/>
          <a:p>
            <a:endParaRPr lang="en-GB" dirty="0"/>
          </a:p>
        </p:txBody>
      </p:sp>
      <p:sp>
        <p:nvSpPr>
          <p:cNvPr id="57" name="Text Box 95"/>
          <p:cNvSpPr txBox="1">
            <a:spLocks noChangeArrowheads="1"/>
          </p:cNvSpPr>
          <p:nvPr/>
        </p:nvSpPr>
        <p:spPr bwMode="auto">
          <a:xfrm>
            <a:off x="782341" y="4637721"/>
            <a:ext cx="8912266" cy="756874"/>
          </a:xfrm>
          <a:prstGeom prst="rect">
            <a:avLst/>
          </a:prstGeom>
          <a:noFill/>
          <a:ln w="9525" algn="ctr">
            <a:noFill/>
            <a:miter lim="800000"/>
            <a:headEnd/>
            <a:tailEnd/>
          </a:ln>
          <a:effectLst/>
        </p:spPr>
        <p:txBody>
          <a:bodyPr wrap="square">
            <a:spAutoFit/>
          </a:bodyPr>
          <a:lstStyle/>
          <a:p>
            <a:pPr>
              <a:lnSpc>
                <a:spcPct val="120000"/>
              </a:lnSpc>
            </a:pPr>
            <a:r>
              <a:rPr lang="en-GB" sz="1900" i="1" dirty="0">
                <a:solidFill>
                  <a:srgbClr val="FF0000"/>
                </a:solidFill>
              </a:rPr>
              <a:t>Hedging Price  =</a:t>
            </a:r>
          </a:p>
          <a:p>
            <a:pPr>
              <a:lnSpc>
                <a:spcPct val="120000"/>
              </a:lnSpc>
            </a:pPr>
            <a:r>
              <a:rPr lang="en-GB" sz="1900" i="1" dirty="0">
                <a:solidFill>
                  <a:srgbClr val="FF0000"/>
                </a:solidFill>
              </a:rPr>
              <a:t>last trading quarter’s average closing price  =  52.07 EUR/MWh</a:t>
            </a:r>
          </a:p>
        </p:txBody>
      </p:sp>
      <p:sp>
        <p:nvSpPr>
          <p:cNvPr id="58" name="Text Box 92"/>
          <p:cNvSpPr txBox="1">
            <a:spLocks noChangeArrowheads="1"/>
          </p:cNvSpPr>
          <p:nvPr/>
        </p:nvSpPr>
        <p:spPr bwMode="auto">
          <a:xfrm>
            <a:off x="1974980" y="3422877"/>
            <a:ext cx="5477782" cy="707886"/>
          </a:xfrm>
          <a:prstGeom prst="rect">
            <a:avLst/>
          </a:prstGeom>
          <a:solidFill>
            <a:srgbClr val="FFFFFF"/>
          </a:solidFill>
          <a:ln w="9525" algn="ctr">
            <a:noFill/>
            <a:miter lim="800000"/>
            <a:headEnd/>
            <a:tailEnd/>
          </a:ln>
          <a:effectLst/>
        </p:spPr>
        <p:txBody>
          <a:bodyPr wrap="none">
            <a:spAutoFit/>
          </a:bodyPr>
          <a:lstStyle/>
          <a:p>
            <a:pPr algn="ctr"/>
            <a:r>
              <a:rPr lang="en-GB" sz="2000" dirty="0">
                <a:solidFill>
                  <a:srgbClr val="008000"/>
                </a:solidFill>
              </a:rPr>
              <a:t>The average DK2 spot price for 2012</a:t>
            </a:r>
          </a:p>
          <a:p>
            <a:pPr algn="ctr"/>
            <a:r>
              <a:rPr lang="en-GB" sz="2000" dirty="0">
                <a:solidFill>
                  <a:srgbClr val="008000"/>
                </a:solidFill>
              </a:rPr>
              <a:t>turned out to be 37.56 EUR/MWh</a:t>
            </a:r>
          </a:p>
        </p:txBody>
      </p:sp>
      <p:sp>
        <p:nvSpPr>
          <p:cNvPr id="60" name="Pladsholder til diasnummer 59"/>
          <p:cNvSpPr>
            <a:spLocks noGrp="1"/>
          </p:cNvSpPr>
          <p:nvPr>
            <p:ph type="sldNum" sz="quarter" idx="12"/>
          </p:nvPr>
        </p:nvSpPr>
        <p:spPr/>
        <p:txBody>
          <a:bodyPr/>
          <a:lstStyle/>
          <a:p>
            <a:pPr>
              <a:defRPr/>
            </a:pPr>
            <a:fld id="{6F22F84E-A190-402D-AE1D-93CA43AF0CC6}" type="slidenum">
              <a:rPr lang="en-GB" smtClean="0"/>
              <a:pPr>
                <a:defRPr/>
              </a:pPr>
              <a:t>20</a:t>
            </a:fld>
            <a:endParaRPr lang="en-GB" dirty="0"/>
          </a:p>
        </p:txBody>
      </p:sp>
      <p:sp>
        <p:nvSpPr>
          <p:cNvPr id="2" name="Pladsholder til dato 1">
            <a:extLst>
              <a:ext uri="{FF2B5EF4-FFF2-40B4-BE49-F238E27FC236}">
                <a16:creationId xmlns:a16="http://schemas.microsoft.com/office/drawing/2014/main" id="{2FD8E8F0-F2DA-4E23-BD62-46DDE87264B4}"/>
              </a:ext>
            </a:extLst>
          </p:cNvPr>
          <p:cNvSpPr>
            <a:spLocks noGrp="1"/>
          </p:cNvSpPr>
          <p:nvPr>
            <p:ph type="dt" sz="half" idx="10"/>
          </p:nvPr>
        </p:nvSpPr>
        <p:spPr/>
        <p:txBody>
          <a:bodyPr/>
          <a:lstStyle/>
          <a:p>
            <a:pPr>
              <a:defRPr/>
            </a:pPr>
            <a:r>
              <a:rPr lang="en-US" noProof="0"/>
              <a:t>17 Feb. 2024</a:t>
            </a:r>
            <a:endParaRPr lang="en-GB" noProof="0" dirty="0"/>
          </a:p>
        </p:txBody>
      </p:sp>
      <p:sp>
        <p:nvSpPr>
          <p:cNvPr id="59" name="Rektangel 58">
            <a:extLst>
              <a:ext uri="{FF2B5EF4-FFF2-40B4-BE49-F238E27FC236}">
                <a16:creationId xmlns:a16="http://schemas.microsoft.com/office/drawing/2014/main" id="{A4A04C0E-9A16-4A13-8A64-0C11969F4E68}"/>
              </a:ext>
            </a:extLst>
          </p:cNvPr>
          <p:cNvSpPr/>
          <p:nvPr/>
        </p:nvSpPr>
        <p:spPr bwMode="auto">
          <a:xfrm>
            <a:off x="102054" y="6484938"/>
            <a:ext cx="1257300" cy="349930"/>
          </a:xfrm>
          <a:prstGeom prst="rect">
            <a:avLst/>
          </a:prstGeom>
          <a:solidFill>
            <a:srgbClr val="FFFFFF"/>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200" b="1" i="0" u="none" strike="noStrike" cap="none" normalizeH="0" baseline="0" dirty="0">
              <a:ln>
                <a:noFill/>
              </a:ln>
              <a:solidFill>
                <a:srgbClr val="0000FF"/>
              </a:solidFill>
              <a:effectLst/>
              <a:latin typeface="Verdana" pitchFamily="34" charset="0"/>
            </a:endParaRPr>
          </a:p>
        </p:txBody>
      </p:sp>
      <p:sp>
        <p:nvSpPr>
          <p:cNvPr id="61" name="Tekstfelt 60">
            <a:extLst>
              <a:ext uri="{FF2B5EF4-FFF2-40B4-BE49-F238E27FC236}">
                <a16:creationId xmlns:a16="http://schemas.microsoft.com/office/drawing/2014/main" id="{0C4C2CE9-3035-4C75-B6BD-256A1C956FFF}"/>
              </a:ext>
            </a:extLst>
          </p:cNvPr>
          <p:cNvSpPr txBox="1"/>
          <p:nvPr/>
        </p:nvSpPr>
        <p:spPr>
          <a:xfrm>
            <a:off x="629493" y="6638449"/>
            <a:ext cx="2183610" cy="215444"/>
          </a:xfrm>
          <a:prstGeom prst="rect">
            <a:avLst/>
          </a:prstGeom>
          <a:noFill/>
        </p:spPr>
        <p:txBody>
          <a:bodyPr wrap="none" rtlCol="0">
            <a:spAutoFit/>
          </a:bodyPr>
          <a:lstStyle/>
          <a:p>
            <a:pPr algn="ctr"/>
            <a:r>
              <a:rPr lang="en-GB" sz="800" i="1" dirty="0">
                <a:solidFill>
                  <a:schemeClr val="tx1"/>
                </a:solidFill>
              </a:rPr>
              <a:t>Sources: Syspower and Nord Pool</a:t>
            </a:r>
          </a:p>
        </p:txBody>
      </p:sp>
      <p:grpSp>
        <p:nvGrpSpPr>
          <p:cNvPr id="36" name="Gruppe 35"/>
          <p:cNvGrpSpPr/>
          <p:nvPr/>
        </p:nvGrpSpPr>
        <p:grpSpPr>
          <a:xfrm>
            <a:off x="730475" y="6249198"/>
            <a:ext cx="9082055" cy="561513"/>
            <a:chOff x="701447" y="6249198"/>
            <a:chExt cx="9082055" cy="561513"/>
          </a:xfrm>
        </p:grpSpPr>
        <p:sp>
          <p:nvSpPr>
            <p:cNvPr id="37" name="Tekstboks 36"/>
            <p:cNvSpPr txBox="1"/>
            <p:nvPr/>
          </p:nvSpPr>
          <p:spPr>
            <a:xfrm>
              <a:off x="2888337" y="6379824"/>
              <a:ext cx="3520516" cy="430887"/>
            </a:xfrm>
            <a:prstGeom prst="rect">
              <a:avLst/>
            </a:prstGeom>
            <a:noFill/>
          </p:spPr>
          <p:txBody>
            <a:bodyPr wrap="none" rtlCol="0">
              <a:spAutoFit/>
            </a:bodyPr>
            <a:lstStyle/>
            <a:p>
              <a:r>
                <a:rPr lang="en-GB" dirty="0">
                  <a:solidFill>
                    <a:schemeClr val="tx1"/>
                  </a:solidFill>
                </a:rPr>
                <a:t>Trading days in 2011</a:t>
              </a:r>
            </a:p>
          </p:txBody>
        </p:sp>
        <p:sp>
          <p:nvSpPr>
            <p:cNvPr id="38" name="Tekstboks 37"/>
            <p:cNvSpPr txBox="1"/>
            <p:nvPr/>
          </p:nvSpPr>
          <p:spPr>
            <a:xfrm>
              <a:off x="9010533" y="6249198"/>
              <a:ext cx="772969" cy="430887"/>
            </a:xfrm>
            <a:prstGeom prst="rect">
              <a:avLst/>
            </a:prstGeom>
            <a:noFill/>
          </p:spPr>
          <p:txBody>
            <a:bodyPr wrap="none" rtlCol="0">
              <a:spAutoFit/>
            </a:bodyPr>
            <a:lstStyle/>
            <a:p>
              <a:r>
                <a:rPr lang="en-GB" dirty="0">
                  <a:solidFill>
                    <a:schemeClr val="tx1"/>
                  </a:solidFill>
                </a:rPr>
                <a:t>Dec</a:t>
              </a:r>
            </a:p>
          </p:txBody>
        </p:sp>
        <p:sp>
          <p:nvSpPr>
            <p:cNvPr id="39" name="Tekstboks 38"/>
            <p:cNvSpPr txBox="1"/>
            <p:nvPr/>
          </p:nvSpPr>
          <p:spPr>
            <a:xfrm>
              <a:off x="701447" y="6249198"/>
              <a:ext cx="731290" cy="430887"/>
            </a:xfrm>
            <a:prstGeom prst="rect">
              <a:avLst/>
            </a:prstGeom>
            <a:noFill/>
          </p:spPr>
          <p:txBody>
            <a:bodyPr wrap="none" rtlCol="0">
              <a:spAutoFit/>
            </a:bodyPr>
            <a:lstStyle/>
            <a:p>
              <a:r>
                <a:rPr lang="en-GB" dirty="0">
                  <a:solidFill>
                    <a:schemeClr val="tx1"/>
                  </a:solidFill>
                </a:rPr>
                <a:t>Jan</a:t>
              </a:r>
            </a:p>
          </p:txBody>
        </p:sp>
      </p:gr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dissolve">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wipe(left)">
                                      <p:cBhvr>
                                        <p:cTn id="12" dur="500"/>
                                        <p:tgtEl>
                                          <p:spTgt spid="3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down)">
                                      <p:cBhvr>
                                        <p:cTn id="17" dur="500"/>
                                        <p:tgtEl>
                                          <p:spTgt spid="3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2730"/>
                                        </p:tgtEl>
                                        <p:attrNameLst>
                                          <p:attrName>style.visibility</p:attrName>
                                        </p:attrNameLst>
                                      </p:cBhvr>
                                      <p:to>
                                        <p:strVal val="visible"/>
                                      </p:to>
                                    </p:set>
                                    <p:animEffect transition="in" filter="wipe(left)">
                                      <p:cBhvr>
                                        <p:cTn id="27" dur="1000"/>
                                        <p:tgtEl>
                                          <p:spTgt spid="7273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57"/>
                                        </p:tgtEl>
                                        <p:attrNameLst>
                                          <p:attrName>style.visibility</p:attrName>
                                        </p:attrNameLst>
                                      </p:cBhvr>
                                      <p:to>
                                        <p:strVal val="visible"/>
                                      </p:to>
                                    </p:set>
                                    <p:animEffect transition="in" filter="wipe(left)">
                                      <p:cBhvr>
                                        <p:cTn id="37" dur="500"/>
                                        <p:tgtEl>
                                          <p:spTgt spid="57"/>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dissolve">
                                      <p:cBhvr>
                                        <p:cTn id="42" dur="500"/>
                                        <p:tgtEl>
                                          <p:spTgt spid="58"/>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72732"/>
                                        </p:tgtEl>
                                        <p:attrNameLst>
                                          <p:attrName>style.visibility</p:attrName>
                                        </p:attrNameLst>
                                      </p:cBhvr>
                                      <p:to>
                                        <p:strVal val="visible"/>
                                      </p:to>
                                    </p:set>
                                    <p:animEffect transition="in" filter="dissolve">
                                      <p:cBhvr>
                                        <p:cTn id="47" dur="500"/>
                                        <p:tgtEl>
                                          <p:spTgt spid="727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32" grpId="0" animBg="1"/>
      <p:bldP spid="34" grpId="0"/>
      <p:bldP spid="56" grpId="0" animBg="1"/>
      <p:bldP spid="72730" grpId="0" animBg="1"/>
      <p:bldP spid="57" grpId="0"/>
      <p:bldP spid="5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0" y="0"/>
            <a:ext cx="9639300" cy="667657"/>
          </a:xfrm>
        </p:spPr>
        <p:txBody>
          <a:bodyPr/>
          <a:lstStyle/>
          <a:p>
            <a:pPr algn="l"/>
            <a:r>
              <a:rPr lang="en-GB" sz="2500" dirty="0"/>
              <a:t>Southern Sweden (SE4) – the year 2012</a:t>
            </a:r>
          </a:p>
        </p:txBody>
      </p:sp>
      <p:sp>
        <p:nvSpPr>
          <p:cNvPr id="74761" name="Line 9"/>
          <p:cNvSpPr>
            <a:spLocks noChangeShapeType="1"/>
          </p:cNvSpPr>
          <p:nvPr/>
        </p:nvSpPr>
        <p:spPr bwMode="auto">
          <a:xfrm>
            <a:off x="676275" y="5445125"/>
            <a:ext cx="9115425" cy="0"/>
          </a:xfrm>
          <a:prstGeom prst="line">
            <a:avLst/>
          </a:prstGeom>
          <a:noFill/>
          <a:ln w="0">
            <a:solidFill>
              <a:srgbClr val="000000"/>
            </a:solidFill>
            <a:round/>
            <a:headEnd/>
            <a:tailEnd/>
          </a:ln>
        </p:spPr>
        <p:txBody>
          <a:bodyPr/>
          <a:lstStyle/>
          <a:p>
            <a:endParaRPr lang="en-GB" dirty="0"/>
          </a:p>
        </p:txBody>
      </p:sp>
      <p:sp>
        <p:nvSpPr>
          <p:cNvPr id="74762" name="Line 10"/>
          <p:cNvSpPr>
            <a:spLocks noChangeShapeType="1"/>
          </p:cNvSpPr>
          <p:nvPr/>
        </p:nvSpPr>
        <p:spPr bwMode="auto">
          <a:xfrm>
            <a:off x="676275" y="4670425"/>
            <a:ext cx="9115425" cy="0"/>
          </a:xfrm>
          <a:prstGeom prst="line">
            <a:avLst/>
          </a:prstGeom>
          <a:noFill/>
          <a:ln w="0">
            <a:solidFill>
              <a:srgbClr val="000000"/>
            </a:solidFill>
            <a:round/>
            <a:headEnd/>
            <a:tailEnd/>
          </a:ln>
        </p:spPr>
        <p:txBody>
          <a:bodyPr/>
          <a:lstStyle/>
          <a:p>
            <a:endParaRPr lang="en-GB" dirty="0"/>
          </a:p>
        </p:txBody>
      </p:sp>
      <p:sp>
        <p:nvSpPr>
          <p:cNvPr id="74763" name="Line 11"/>
          <p:cNvSpPr>
            <a:spLocks noChangeShapeType="1"/>
          </p:cNvSpPr>
          <p:nvPr/>
        </p:nvSpPr>
        <p:spPr bwMode="auto">
          <a:xfrm>
            <a:off x="676275" y="3897313"/>
            <a:ext cx="9115425" cy="0"/>
          </a:xfrm>
          <a:prstGeom prst="line">
            <a:avLst/>
          </a:prstGeom>
          <a:noFill/>
          <a:ln w="0">
            <a:solidFill>
              <a:srgbClr val="000000"/>
            </a:solidFill>
            <a:round/>
            <a:headEnd/>
            <a:tailEnd/>
          </a:ln>
        </p:spPr>
        <p:txBody>
          <a:bodyPr/>
          <a:lstStyle/>
          <a:p>
            <a:endParaRPr lang="en-GB" dirty="0"/>
          </a:p>
        </p:txBody>
      </p:sp>
      <p:sp>
        <p:nvSpPr>
          <p:cNvPr id="74764" name="Line 12"/>
          <p:cNvSpPr>
            <a:spLocks noChangeShapeType="1"/>
          </p:cNvSpPr>
          <p:nvPr/>
        </p:nvSpPr>
        <p:spPr bwMode="auto">
          <a:xfrm>
            <a:off x="676275" y="3122613"/>
            <a:ext cx="9115425" cy="0"/>
          </a:xfrm>
          <a:prstGeom prst="line">
            <a:avLst/>
          </a:prstGeom>
          <a:noFill/>
          <a:ln w="0">
            <a:solidFill>
              <a:srgbClr val="000000"/>
            </a:solidFill>
            <a:round/>
            <a:headEnd/>
            <a:tailEnd/>
          </a:ln>
        </p:spPr>
        <p:txBody>
          <a:bodyPr/>
          <a:lstStyle/>
          <a:p>
            <a:endParaRPr lang="en-GB" dirty="0"/>
          </a:p>
        </p:txBody>
      </p:sp>
      <p:sp>
        <p:nvSpPr>
          <p:cNvPr id="74765" name="Line 13"/>
          <p:cNvSpPr>
            <a:spLocks noChangeShapeType="1"/>
          </p:cNvSpPr>
          <p:nvPr/>
        </p:nvSpPr>
        <p:spPr bwMode="auto">
          <a:xfrm>
            <a:off x="676275" y="2349500"/>
            <a:ext cx="9115425" cy="0"/>
          </a:xfrm>
          <a:prstGeom prst="line">
            <a:avLst/>
          </a:prstGeom>
          <a:noFill/>
          <a:ln w="0">
            <a:solidFill>
              <a:srgbClr val="000000"/>
            </a:solidFill>
            <a:round/>
            <a:headEnd/>
            <a:tailEnd/>
          </a:ln>
        </p:spPr>
        <p:txBody>
          <a:bodyPr/>
          <a:lstStyle/>
          <a:p>
            <a:endParaRPr lang="en-GB" dirty="0"/>
          </a:p>
        </p:txBody>
      </p:sp>
      <p:sp>
        <p:nvSpPr>
          <p:cNvPr id="74766" name="Line 14"/>
          <p:cNvSpPr>
            <a:spLocks noChangeShapeType="1"/>
          </p:cNvSpPr>
          <p:nvPr/>
        </p:nvSpPr>
        <p:spPr bwMode="auto">
          <a:xfrm>
            <a:off x="676275" y="1574800"/>
            <a:ext cx="9115425" cy="0"/>
          </a:xfrm>
          <a:prstGeom prst="line">
            <a:avLst/>
          </a:prstGeom>
          <a:noFill/>
          <a:ln w="0">
            <a:solidFill>
              <a:srgbClr val="000000"/>
            </a:solidFill>
            <a:round/>
            <a:headEnd/>
            <a:tailEnd/>
          </a:ln>
        </p:spPr>
        <p:txBody>
          <a:bodyPr/>
          <a:lstStyle/>
          <a:p>
            <a:endParaRPr lang="en-GB" dirty="0"/>
          </a:p>
        </p:txBody>
      </p:sp>
      <p:sp>
        <p:nvSpPr>
          <p:cNvPr id="74767" name="Rectangle 15"/>
          <p:cNvSpPr>
            <a:spLocks noChangeArrowheads="1"/>
          </p:cNvSpPr>
          <p:nvPr/>
        </p:nvSpPr>
        <p:spPr bwMode="auto">
          <a:xfrm>
            <a:off x="676275" y="1403350"/>
            <a:ext cx="9115425" cy="4814888"/>
          </a:xfrm>
          <a:prstGeom prst="rect">
            <a:avLst/>
          </a:prstGeom>
          <a:noFill/>
          <a:ln w="20638">
            <a:solidFill>
              <a:srgbClr val="808080"/>
            </a:solidFill>
            <a:miter lim="800000"/>
            <a:headEnd/>
            <a:tailEnd/>
          </a:ln>
        </p:spPr>
        <p:txBody>
          <a:bodyPr/>
          <a:lstStyle/>
          <a:p>
            <a:endParaRPr lang="en-GB" dirty="0"/>
          </a:p>
        </p:txBody>
      </p:sp>
      <p:sp>
        <p:nvSpPr>
          <p:cNvPr id="74768" name="Line 16"/>
          <p:cNvSpPr>
            <a:spLocks noChangeShapeType="1"/>
          </p:cNvSpPr>
          <p:nvPr/>
        </p:nvSpPr>
        <p:spPr bwMode="auto">
          <a:xfrm>
            <a:off x="676275" y="1403350"/>
            <a:ext cx="0" cy="4814888"/>
          </a:xfrm>
          <a:prstGeom prst="line">
            <a:avLst/>
          </a:prstGeom>
          <a:noFill/>
          <a:ln w="0">
            <a:solidFill>
              <a:srgbClr val="000000"/>
            </a:solidFill>
            <a:round/>
            <a:headEnd/>
            <a:tailEnd/>
          </a:ln>
        </p:spPr>
        <p:txBody>
          <a:bodyPr/>
          <a:lstStyle/>
          <a:p>
            <a:endParaRPr lang="en-GB" dirty="0"/>
          </a:p>
        </p:txBody>
      </p:sp>
      <p:sp>
        <p:nvSpPr>
          <p:cNvPr id="74769" name="Line 17"/>
          <p:cNvSpPr>
            <a:spLocks noChangeShapeType="1"/>
          </p:cNvSpPr>
          <p:nvPr/>
        </p:nvSpPr>
        <p:spPr bwMode="auto">
          <a:xfrm>
            <a:off x="593725" y="6218238"/>
            <a:ext cx="82550" cy="0"/>
          </a:xfrm>
          <a:prstGeom prst="line">
            <a:avLst/>
          </a:prstGeom>
          <a:noFill/>
          <a:ln w="0">
            <a:solidFill>
              <a:srgbClr val="000000"/>
            </a:solidFill>
            <a:round/>
            <a:headEnd/>
            <a:tailEnd/>
          </a:ln>
        </p:spPr>
        <p:txBody>
          <a:bodyPr/>
          <a:lstStyle/>
          <a:p>
            <a:endParaRPr lang="en-GB" dirty="0"/>
          </a:p>
        </p:txBody>
      </p:sp>
      <p:sp>
        <p:nvSpPr>
          <p:cNvPr id="74770" name="Line 18"/>
          <p:cNvSpPr>
            <a:spLocks noChangeShapeType="1"/>
          </p:cNvSpPr>
          <p:nvPr/>
        </p:nvSpPr>
        <p:spPr bwMode="auto">
          <a:xfrm>
            <a:off x="593725" y="5445125"/>
            <a:ext cx="82550" cy="0"/>
          </a:xfrm>
          <a:prstGeom prst="line">
            <a:avLst/>
          </a:prstGeom>
          <a:noFill/>
          <a:ln w="0">
            <a:solidFill>
              <a:srgbClr val="000000"/>
            </a:solidFill>
            <a:round/>
            <a:headEnd/>
            <a:tailEnd/>
          </a:ln>
        </p:spPr>
        <p:txBody>
          <a:bodyPr/>
          <a:lstStyle/>
          <a:p>
            <a:endParaRPr lang="en-GB" dirty="0"/>
          </a:p>
        </p:txBody>
      </p:sp>
      <p:sp>
        <p:nvSpPr>
          <p:cNvPr id="74771" name="Line 19"/>
          <p:cNvSpPr>
            <a:spLocks noChangeShapeType="1"/>
          </p:cNvSpPr>
          <p:nvPr/>
        </p:nvSpPr>
        <p:spPr bwMode="auto">
          <a:xfrm>
            <a:off x="593725" y="4670425"/>
            <a:ext cx="82550" cy="0"/>
          </a:xfrm>
          <a:prstGeom prst="line">
            <a:avLst/>
          </a:prstGeom>
          <a:noFill/>
          <a:ln w="0">
            <a:solidFill>
              <a:srgbClr val="000000"/>
            </a:solidFill>
            <a:round/>
            <a:headEnd/>
            <a:tailEnd/>
          </a:ln>
        </p:spPr>
        <p:txBody>
          <a:bodyPr/>
          <a:lstStyle/>
          <a:p>
            <a:endParaRPr lang="en-GB" dirty="0"/>
          </a:p>
        </p:txBody>
      </p:sp>
      <p:sp>
        <p:nvSpPr>
          <p:cNvPr id="74772" name="Line 20"/>
          <p:cNvSpPr>
            <a:spLocks noChangeShapeType="1"/>
          </p:cNvSpPr>
          <p:nvPr/>
        </p:nvSpPr>
        <p:spPr bwMode="auto">
          <a:xfrm>
            <a:off x="593725" y="3897313"/>
            <a:ext cx="82550" cy="0"/>
          </a:xfrm>
          <a:prstGeom prst="line">
            <a:avLst/>
          </a:prstGeom>
          <a:noFill/>
          <a:ln w="0">
            <a:solidFill>
              <a:srgbClr val="000000"/>
            </a:solidFill>
            <a:round/>
            <a:headEnd/>
            <a:tailEnd/>
          </a:ln>
        </p:spPr>
        <p:txBody>
          <a:bodyPr/>
          <a:lstStyle/>
          <a:p>
            <a:endParaRPr lang="en-GB" dirty="0"/>
          </a:p>
        </p:txBody>
      </p:sp>
      <p:sp>
        <p:nvSpPr>
          <p:cNvPr id="74773" name="Line 21"/>
          <p:cNvSpPr>
            <a:spLocks noChangeShapeType="1"/>
          </p:cNvSpPr>
          <p:nvPr/>
        </p:nvSpPr>
        <p:spPr bwMode="auto">
          <a:xfrm>
            <a:off x="593725" y="3122613"/>
            <a:ext cx="82550" cy="0"/>
          </a:xfrm>
          <a:prstGeom prst="line">
            <a:avLst/>
          </a:prstGeom>
          <a:noFill/>
          <a:ln w="0">
            <a:solidFill>
              <a:srgbClr val="000000"/>
            </a:solidFill>
            <a:round/>
            <a:headEnd/>
            <a:tailEnd/>
          </a:ln>
        </p:spPr>
        <p:txBody>
          <a:bodyPr/>
          <a:lstStyle/>
          <a:p>
            <a:endParaRPr lang="en-GB" dirty="0"/>
          </a:p>
        </p:txBody>
      </p:sp>
      <p:sp>
        <p:nvSpPr>
          <p:cNvPr id="74774" name="Line 22"/>
          <p:cNvSpPr>
            <a:spLocks noChangeShapeType="1"/>
          </p:cNvSpPr>
          <p:nvPr/>
        </p:nvSpPr>
        <p:spPr bwMode="auto">
          <a:xfrm>
            <a:off x="593725" y="2349500"/>
            <a:ext cx="82550" cy="0"/>
          </a:xfrm>
          <a:prstGeom prst="line">
            <a:avLst/>
          </a:prstGeom>
          <a:noFill/>
          <a:ln w="0">
            <a:solidFill>
              <a:srgbClr val="000000"/>
            </a:solidFill>
            <a:round/>
            <a:headEnd/>
            <a:tailEnd/>
          </a:ln>
        </p:spPr>
        <p:txBody>
          <a:bodyPr/>
          <a:lstStyle/>
          <a:p>
            <a:endParaRPr lang="en-GB" dirty="0"/>
          </a:p>
        </p:txBody>
      </p:sp>
      <p:sp>
        <p:nvSpPr>
          <p:cNvPr id="74775" name="Line 23"/>
          <p:cNvSpPr>
            <a:spLocks noChangeShapeType="1"/>
          </p:cNvSpPr>
          <p:nvPr/>
        </p:nvSpPr>
        <p:spPr bwMode="auto">
          <a:xfrm>
            <a:off x="593725" y="1574800"/>
            <a:ext cx="82550" cy="0"/>
          </a:xfrm>
          <a:prstGeom prst="line">
            <a:avLst/>
          </a:prstGeom>
          <a:noFill/>
          <a:ln w="0">
            <a:solidFill>
              <a:srgbClr val="000000"/>
            </a:solidFill>
            <a:round/>
            <a:headEnd/>
            <a:tailEnd/>
          </a:ln>
        </p:spPr>
        <p:txBody>
          <a:bodyPr/>
          <a:lstStyle/>
          <a:p>
            <a:endParaRPr lang="en-GB" dirty="0"/>
          </a:p>
        </p:txBody>
      </p:sp>
      <p:sp>
        <p:nvSpPr>
          <p:cNvPr id="74776" name="Line 24"/>
          <p:cNvSpPr>
            <a:spLocks noChangeShapeType="1"/>
          </p:cNvSpPr>
          <p:nvPr/>
        </p:nvSpPr>
        <p:spPr bwMode="auto">
          <a:xfrm>
            <a:off x="676275" y="6218238"/>
            <a:ext cx="9115425" cy="0"/>
          </a:xfrm>
          <a:prstGeom prst="line">
            <a:avLst/>
          </a:prstGeom>
          <a:noFill/>
          <a:ln w="0">
            <a:solidFill>
              <a:srgbClr val="000000"/>
            </a:solidFill>
            <a:round/>
            <a:headEnd/>
            <a:tailEnd/>
          </a:ln>
        </p:spPr>
        <p:txBody>
          <a:bodyPr/>
          <a:lstStyle/>
          <a:p>
            <a:endParaRPr lang="en-GB" dirty="0"/>
          </a:p>
        </p:txBody>
      </p:sp>
      <p:sp>
        <p:nvSpPr>
          <p:cNvPr id="74780" name="Freeform 28"/>
          <p:cNvSpPr>
            <a:spLocks/>
          </p:cNvSpPr>
          <p:nvPr/>
        </p:nvSpPr>
        <p:spPr bwMode="auto">
          <a:xfrm>
            <a:off x="698500" y="3552825"/>
            <a:ext cx="9072563" cy="0"/>
          </a:xfrm>
          <a:custGeom>
            <a:avLst/>
            <a:gdLst/>
            <a:ahLst/>
            <a:cxnLst>
              <a:cxn ang="0">
                <a:pos x="5" y="0"/>
              </a:cxn>
              <a:cxn ang="0">
                <a:pos x="12" y="0"/>
              </a:cxn>
              <a:cxn ang="0">
                <a:pos x="19" y="0"/>
              </a:cxn>
              <a:cxn ang="0">
                <a:pos x="26" y="0"/>
              </a:cxn>
              <a:cxn ang="0">
                <a:pos x="33" y="0"/>
              </a:cxn>
              <a:cxn ang="0">
                <a:pos x="40" y="0"/>
              </a:cxn>
              <a:cxn ang="0">
                <a:pos x="47" y="0"/>
              </a:cxn>
              <a:cxn ang="0">
                <a:pos x="53" y="0"/>
              </a:cxn>
              <a:cxn ang="0">
                <a:pos x="60" y="0"/>
              </a:cxn>
              <a:cxn ang="0">
                <a:pos x="67" y="0"/>
              </a:cxn>
              <a:cxn ang="0">
                <a:pos x="74" y="0"/>
              </a:cxn>
              <a:cxn ang="0">
                <a:pos x="81" y="0"/>
              </a:cxn>
              <a:cxn ang="0">
                <a:pos x="88" y="0"/>
              </a:cxn>
              <a:cxn ang="0">
                <a:pos x="95" y="0"/>
              </a:cxn>
              <a:cxn ang="0">
                <a:pos x="102" y="0"/>
              </a:cxn>
              <a:cxn ang="0">
                <a:pos x="109" y="0"/>
              </a:cxn>
              <a:cxn ang="0">
                <a:pos x="116" y="0"/>
              </a:cxn>
              <a:cxn ang="0">
                <a:pos x="123" y="0"/>
              </a:cxn>
              <a:cxn ang="0">
                <a:pos x="130" y="0"/>
              </a:cxn>
              <a:cxn ang="0">
                <a:pos x="136" y="0"/>
              </a:cxn>
              <a:cxn ang="0">
                <a:pos x="143" y="0"/>
              </a:cxn>
              <a:cxn ang="0">
                <a:pos x="150" y="0"/>
              </a:cxn>
              <a:cxn ang="0">
                <a:pos x="157" y="0"/>
              </a:cxn>
              <a:cxn ang="0">
                <a:pos x="164" y="0"/>
              </a:cxn>
              <a:cxn ang="0">
                <a:pos x="171" y="0"/>
              </a:cxn>
              <a:cxn ang="0">
                <a:pos x="178" y="0"/>
              </a:cxn>
              <a:cxn ang="0">
                <a:pos x="185" y="0"/>
              </a:cxn>
              <a:cxn ang="0">
                <a:pos x="192" y="0"/>
              </a:cxn>
              <a:cxn ang="0">
                <a:pos x="199" y="0"/>
              </a:cxn>
              <a:cxn ang="0">
                <a:pos x="206" y="0"/>
              </a:cxn>
              <a:cxn ang="0">
                <a:pos x="213" y="0"/>
              </a:cxn>
              <a:cxn ang="0">
                <a:pos x="219" y="0"/>
              </a:cxn>
              <a:cxn ang="0">
                <a:pos x="226" y="0"/>
              </a:cxn>
              <a:cxn ang="0">
                <a:pos x="233" y="0"/>
              </a:cxn>
              <a:cxn ang="0">
                <a:pos x="240" y="0"/>
              </a:cxn>
              <a:cxn ang="0">
                <a:pos x="247" y="0"/>
              </a:cxn>
              <a:cxn ang="0">
                <a:pos x="254" y="0"/>
              </a:cxn>
              <a:cxn ang="0">
                <a:pos x="261" y="0"/>
              </a:cxn>
              <a:cxn ang="0">
                <a:pos x="268" y="0"/>
              </a:cxn>
              <a:cxn ang="0">
                <a:pos x="275" y="0"/>
              </a:cxn>
              <a:cxn ang="0">
                <a:pos x="282" y="0"/>
              </a:cxn>
              <a:cxn ang="0">
                <a:pos x="289" y="0"/>
              </a:cxn>
              <a:cxn ang="0">
                <a:pos x="296" y="0"/>
              </a:cxn>
              <a:cxn ang="0">
                <a:pos x="302" y="0"/>
              </a:cxn>
              <a:cxn ang="0">
                <a:pos x="309" y="0"/>
              </a:cxn>
              <a:cxn ang="0">
                <a:pos x="316" y="0"/>
              </a:cxn>
              <a:cxn ang="0">
                <a:pos x="323" y="0"/>
              </a:cxn>
              <a:cxn ang="0">
                <a:pos x="330" y="0"/>
              </a:cxn>
              <a:cxn ang="0">
                <a:pos x="337" y="0"/>
              </a:cxn>
              <a:cxn ang="0">
                <a:pos x="344" y="0"/>
              </a:cxn>
              <a:cxn ang="0">
                <a:pos x="351" y="0"/>
              </a:cxn>
              <a:cxn ang="0">
                <a:pos x="358" y="0"/>
              </a:cxn>
              <a:cxn ang="0">
                <a:pos x="365" y="0"/>
              </a:cxn>
              <a:cxn ang="0">
                <a:pos x="372" y="0"/>
              </a:cxn>
              <a:cxn ang="0">
                <a:pos x="379" y="0"/>
              </a:cxn>
              <a:cxn ang="0">
                <a:pos x="385" y="0"/>
              </a:cxn>
              <a:cxn ang="0">
                <a:pos x="392" y="0"/>
              </a:cxn>
              <a:cxn ang="0">
                <a:pos x="399" y="0"/>
              </a:cxn>
              <a:cxn ang="0">
                <a:pos x="406" y="0"/>
              </a:cxn>
              <a:cxn ang="0">
                <a:pos x="413" y="0"/>
              </a:cxn>
              <a:cxn ang="0">
                <a:pos x="420" y="0"/>
              </a:cxn>
              <a:cxn ang="0">
                <a:pos x="427" y="0"/>
              </a:cxn>
            </a:cxnLst>
            <a:rect l="0" t="0" r="r" b="b"/>
            <a:pathLst>
              <a:path w="432">
                <a:moveTo>
                  <a:pt x="0" y="0"/>
                </a:moveTo>
                <a:lnTo>
                  <a:pt x="2" y="0"/>
                </a:lnTo>
                <a:lnTo>
                  <a:pt x="3" y="0"/>
                </a:lnTo>
                <a:lnTo>
                  <a:pt x="5" y="0"/>
                </a:lnTo>
                <a:lnTo>
                  <a:pt x="7" y="0"/>
                </a:lnTo>
                <a:lnTo>
                  <a:pt x="9" y="0"/>
                </a:lnTo>
                <a:lnTo>
                  <a:pt x="10" y="0"/>
                </a:lnTo>
                <a:lnTo>
                  <a:pt x="12" y="0"/>
                </a:lnTo>
                <a:lnTo>
                  <a:pt x="14" y="0"/>
                </a:lnTo>
                <a:lnTo>
                  <a:pt x="15" y="0"/>
                </a:lnTo>
                <a:lnTo>
                  <a:pt x="17" y="0"/>
                </a:lnTo>
                <a:lnTo>
                  <a:pt x="19" y="0"/>
                </a:lnTo>
                <a:lnTo>
                  <a:pt x="21" y="0"/>
                </a:lnTo>
                <a:lnTo>
                  <a:pt x="22" y="0"/>
                </a:lnTo>
                <a:lnTo>
                  <a:pt x="24" y="0"/>
                </a:lnTo>
                <a:lnTo>
                  <a:pt x="26" y="0"/>
                </a:lnTo>
                <a:lnTo>
                  <a:pt x="28" y="0"/>
                </a:lnTo>
                <a:lnTo>
                  <a:pt x="29" y="0"/>
                </a:lnTo>
                <a:lnTo>
                  <a:pt x="31" y="0"/>
                </a:lnTo>
                <a:lnTo>
                  <a:pt x="33" y="0"/>
                </a:lnTo>
                <a:lnTo>
                  <a:pt x="34" y="0"/>
                </a:lnTo>
                <a:lnTo>
                  <a:pt x="36" y="0"/>
                </a:lnTo>
                <a:lnTo>
                  <a:pt x="38" y="0"/>
                </a:lnTo>
                <a:lnTo>
                  <a:pt x="40" y="0"/>
                </a:lnTo>
                <a:lnTo>
                  <a:pt x="41" y="0"/>
                </a:lnTo>
                <a:lnTo>
                  <a:pt x="43" y="0"/>
                </a:lnTo>
                <a:lnTo>
                  <a:pt x="45" y="0"/>
                </a:lnTo>
                <a:lnTo>
                  <a:pt x="47" y="0"/>
                </a:lnTo>
                <a:lnTo>
                  <a:pt x="48" y="0"/>
                </a:lnTo>
                <a:lnTo>
                  <a:pt x="50" y="0"/>
                </a:lnTo>
                <a:lnTo>
                  <a:pt x="52" y="0"/>
                </a:lnTo>
                <a:lnTo>
                  <a:pt x="53" y="0"/>
                </a:lnTo>
                <a:lnTo>
                  <a:pt x="55" y="0"/>
                </a:lnTo>
                <a:lnTo>
                  <a:pt x="57" y="0"/>
                </a:lnTo>
                <a:lnTo>
                  <a:pt x="59" y="0"/>
                </a:lnTo>
                <a:lnTo>
                  <a:pt x="60" y="0"/>
                </a:lnTo>
                <a:lnTo>
                  <a:pt x="62" y="0"/>
                </a:lnTo>
                <a:lnTo>
                  <a:pt x="64" y="0"/>
                </a:lnTo>
                <a:lnTo>
                  <a:pt x="66" y="0"/>
                </a:lnTo>
                <a:lnTo>
                  <a:pt x="67" y="0"/>
                </a:lnTo>
                <a:lnTo>
                  <a:pt x="69" y="0"/>
                </a:lnTo>
                <a:lnTo>
                  <a:pt x="71" y="0"/>
                </a:lnTo>
                <a:lnTo>
                  <a:pt x="72" y="0"/>
                </a:lnTo>
                <a:lnTo>
                  <a:pt x="74" y="0"/>
                </a:lnTo>
                <a:lnTo>
                  <a:pt x="76" y="0"/>
                </a:lnTo>
                <a:lnTo>
                  <a:pt x="78" y="0"/>
                </a:lnTo>
                <a:lnTo>
                  <a:pt x="79" y="0"/>
                </a:lnTo>
                <a:lnTo>
                  <a:pt x="81" y="0"/>
                </a:lnTo>
                <a:lnTo>
                  <a:pt x="83" y="0"/>
                </a:lnTo>
                <a:lnTo>
                  <a:pt x="85" y="0"/>
                </a:lnTo>
                <a:lnTo>
                  <a:pt x="86" y="0"/>
                </a:lnTo>
                <a:lnTo>
                  <a:pt x="88" y="0"/>
                </a:lnTo>
                <a:lnTo>
                  <a:pt x="90" y="0"/>
                </a:lnTo>
                <a:lnTo>
                  <a:pt x="92" y="0"/>
                </a:lnTo>
                <a:lnTo>
                  <a:pt x="93" y="0"/>
                </a:lnTo>
                <a:lnTo>
                  <a:pt x="95" y="0"/>
                </a:lnTo>
                <a:lnTo>
                  <a:pt x="97" y="0"/>
                </a:lnTo>
                <a:lnTo>
                  <a:pt x="98" y="0"/>
                </a:lnTo>
                <a:lnTo>
                  <a:pt x="100" y="0"/>
                </a:lnTo>
                <a:lnTo>
                  <a:pt x="102" y="0"/>
                </a:lnTo>
                <a:lnTo>
                  <a:pt x="104" y="0"/>
                </a:lnTo>
                <a:lnTo>
                  <a:pt x="105" y="0"/>
                </a:lnTo>
                <a:lnTo>
                  <a:pt x="107" y="0"/>
                </a:lnTo>
                <a:lnTo>
                  <a:pt x="109" y="0"/>
                </a:lnTo>
                <a:lnTo>
                  <a:pt x="111" y="0"/>
                </a:lnTo>
                <a:lnTo>
                  <a:pt x="112" y="0"/>
                </a:lnTo>
                <a:lnTo>
                  <a:pt x="114" y="0"/>
                </a:lnTo>
                <a:lnTo>
                  <a:pt x="116" y="0"/>
                </a:lnTo>
                <a:lnTo>
                  <a:pt x="117" y="0"/>
                </a:lnTo>
                <a:lnTo>
                  <a:pt x="119" y="0"/>
                </a:lnTo>
                <a:lnTo>
                  <a:pt x="121" y="0"/>
                </a:lnTo>
                <a:lnTo>
                  <a:pt x="123" y="0"/>
                </a:lnTo>
                <a:lnTo>
                  <a:pt x="124" y="0"/>
                </a:lnTo>
                <a:lnTo>
                  <a:pt x="126" y="0"/>
                </a:lnTo>
                <a:lnTo>
                  <a:pt x="128" y="0"/>
                </a:lnTo>
                <a:lnTo>
                  <a:pt x="130" y="0"/>
                </a:lnTo>
                <a:lnTo>
                  <a:pt x="131" y="0"/>
                </a:lnTo>
                <a:lnTo>
                  <a:pt x="133" y="0"/>
                </a:lnTo>
                <a:lnTo>
                  <a:pt x="135" y="0"/>
                </a:lnTo>
                <a:lnTo>
                  <a:pt x="136" y="0"/>
                </a:lnTo>
                <a:lnTo>
                  <a:pt x="138" y="0"/>
                </a:lnTo>
                <a:lnTo>
                  <a:pt x="140" y="0"/>
                </a:lnTo>
                <a:lnTo>
                  <a:pt x="142" y="0"/>
                </a:lnTo>
                <a:lnTo>
                  <a:pt x="143" y="0"/>
                </a:lnTo>
                <a:lnTo>
                  <a:pt x="145" y="0"/>
                </a:lnTo>
                <a:lnTo>
                  <a:pt x="147" y="0"/>
                </a:lnTo>
                <a:lnTo>
                  <a:pt x="149" y="0"/>
                </a:lnTo>
                <a:lnTo>
                  <a:pt x="150" y="0"/>
                </a:lnTo>
                <a:lnTo>
                  <a:pt x="152" y="0"/>
                </a:lnTo>
                <a:lnTo>
                  <a:pt x="154" y="0"/>
                </a:lnTo>
                <a:lnTo>
                  <a:pt x="155" y="0"/>
                </a:lnTo>
                <a:lnTo>
                  <a:pt x="157" y="0"/>
                </a:lnTo>
                <a:lnTo>
                  <a:pt x="159" y="0"/>
                </a:lnTo>
                <a:lnTo>
                  <a:pt x="161" y="0"/>
                </a:lnTo>
                <a:lnTo>
                  <a:pt x="162" y="0"/>
                </a:lnTo>
                <a:lnTo>
                  <a:pt x="164" y="0"/>
                </a:lnTo>
                <a:lnTo>
                  <a:pt x="166" y="0"/>
                </a:lnTo>
                <a:lnTo>
                  <a:pt x="168" y="0"/>
                </a:lnTo>
                <a:lnTo>
                  <a:pt x="169" y="0"/>
                </a:lnTo>
                <a:lnTo>
                  <a:pt x="171" y="0"/>
                </a:lnTo>
                <a:lnTo>
                  <a:pt x="173" y="0"/>
                </a:lnTo>
                <a:lnTo>
                  <a:pt x="175" y="0"/>
                </a:lnTo>
                <a:lnTo>
                  <a:pt x="176" y="0"/>
                </a:lnTo>
                <a:lnTo>
                  <a:pt x="178" y="0"/>
                </a:lnTo>
                <a:lnTo>
                  <a:pt x="180" y="0"/>
                </a:lnTo>
                <a:lnTo>
                  <a:pt x="181" y="0"/>
                </a:lnTo>
                <a:lnTo>
                  <a:pt x="183" y="0"/>
                </a:lnTo>
                <a:lnTo>
                  <a:pt x="185" y="0"/>
                </a:lnTo>
                <a:lnTo>
                  <a:pt x="187" y="0"/>
                </a:lnTo>
                <a:lnTo>
                  <a:pt x="188" y="0"/>
                </a:lnTo>
                <a:lnTo>
                  <a:pt x="190" y="0"/>
                </a:lnTo>
                <a:lnTo>
                  <a:pt x="192" y="0"/>
                </a:lnTo>
                <a:lnTo>
                  <a:pt x="194" y="0"/>
                </a:lnTo>
                <a:lnTo>
                  <a:pt x="195" y="0"/>
                </a:lnTo>
                <a:lnTo>
                  <a:pt x="197" y="0"/>
                </a:lnTo>
                <a:lnTo>
                  <a:pt x="199" y="0"/>
                </a:lnTo>
                <a:lnTo>
                  <a:pt x="200" y="0"/>
                </a:lnTo>
                <a:lnTo>
                  <a:pt x="202" y="0"/>
                </a:lnTo>
                <a:lnTo>
                  <a:pt x="204" y="0"/>
                </a:lnTo>
                <a:lnTo>
                  <a:pt x="206" y="0"/>
                </a:lnTo>
                <a:lnTo>
                  <a:pt x="207" y="0"/>
                </a:lnTo>
                <a:lnTo>
                  <a:pt x="209" y="0"/>
                </a:lnTo>
                <a:lnTo>
                  <a:pt x="211" y="0"/>
                </a:lnTo>
                <a:lnTo>
                  <a:pt x="213" y="0"/>
                </a:lnTo>
                <a:lnTo>
                  <a:pt x="214" y="0"/>
                </a:lnTo>
                <a:lnTo>
                  <a:pt x="216" y="0"/>
                </a:lnTo>
                <a:lnTo>
                  <a:pt x="218" y="0"/>
                </a:lnTo>
                <a:lnTo>
                  <a:pt x="219" y="0"/>
                </a:lnTo>
                <a:lnTo>
                  <a:pt x="221" y="0"/>
                </a:lnTo>
                <a:lnTo>
                  <a:pt x="223" y="0"/>
                </a:lnTo>
                <a:lnTo>
                  <a:pt x="225" y="0"/>
                </a:lnTo>
                <a:lnTo>
                  <a:pt x="226" y="0"/>
                </a:lnTo>
                <a:lnTo>
                  <a:pt x="228" y="0"/>
                </a:lnTo>
                <a:lnTo>
                  <a:pt x="230" y="0"/>
                </a:lnTo>
                <a:lnTo>
                  <a:pt x="232" y="0"/>
                </a:lnTo>
                <a:lnTo>
                  <a:pt x="233" y="0"/>
                </a:lnTo>
                <a:lnTo>
                  <a:pt x="235" y="0"/>
                </a:lnTo>
                <a:lnTo>
                  <a:pt x="237" y="0"/>
                </a:lnTo>
                <a:lnTo>
                  <a:pt x="238" y="0"/>
                </a:lnTo>
                <a:lnTo>
                  <a:pt x="240" y="0"/>
                </a:lnTo>
                <a:lnTo>
                  <a:pt x="242" y="0"/>
                </a:lnTo>
                <a:lnTo>
                  <a:pt x="244" y="0"/>
                </a:lnTo>
                <a:lnTo>
                  <a:pt x="245" y="0"/>
                </a:lnTo>
                <a:lnTo>
                  <a:pt x="247" y="0"/>
                </a:lnTo>
                <a:lnTo>
                  <a:pt x="249" y="0"/>
                </a:lnTo>
                <a:lnTo>
                  <a:pt x="251" y="0"/>
                </a:lnTo>
                <a:lnTo>
                  <a:pt x="252" y="0"/>
                </a:lnTo>
                <a:lnTo>
                  <a:pt x="254" y="0"/>
                </a:lnTo>
                <a:lnTo>
                  <a:pt x="256" y="0"/>
                </a:lnTo>
                <a:lnTo>
                  <a:pt x="257" y="0"/>
                </a:lnTo>
                <a:lnTo>
                  <a:pt x="259" y="0"/>
                </a:lnTo>
                <a:lnTo>
                  <a:pt x="261" y="0"/>
                </a:lnTo>
                <a:lnTo>
                  <a:pt x="263" y="0"/>
                </a:lnTo>
                <a:lnTo>
                  <a:pt x="264" y="0"/>
                </a:lnTo>
                <a:lnTo>
                  <a:pt x="266" y="0"/>
                </a:lnTo>
                <a:lnTo>
                  <a:pt x="268" y="0"/>
                </a:lnTo>
                <a:lnTo>
                  <a:pt x="270" y="0"/>
                </a:lnTo>
                <a:lnTo>
                  <a:pt x="271" y="0"/>
                </a:lnTo>
                <a:lnTo>
                  <a:pt x="273" y="0"/>
                </a:lnTo>
                <a:lnTo>
                  <a:pt x="275" y="0"/>
                </a:lnTo>
                <a:lnTo>
                  <a:pt x="277" y="0"/>
                </a:lnTo>
                <a:lnTo>
                  <a:pt x="278" y="0"/>
                </a:lnTo>
                <a:lnTo>
                  <a:pt x="280" y="0"/>
                </a:lnTo>
                <a:lnTo>
                  <a:pt x="282" y="0"/>
                </a:lnTo>
                <a:lnTo>
                  <a:pt x="283" y="0"/>
                </a:lnTo>
                <a:lnTo>
                  <a:pt x="285" y="0"/>
                </a:lnTo>
                <a:lnTo>
                  <a:pt x="287" y="0"/>
                </a:lnTo>
                <a:lnTo>
                  <a:pt x="289" y="0"/>
                </a:lnTo>
                <a:lnTo>
                  <a:pt x="290" y="0"/>
                </a:lnTo>
                <a:lnTo>
                  <a:pt x="292" y="0"/>
                </a:lnTo>
                <a:lnTo>
                  <a:pt x="294" y="0"/>
                </a:lnTo>
                <a:lnTo>
                  <a:pt x="296" y="0"/>
                </a:lnTo>
                <a:lnTo>
                  <a:pt x="297" y="0"/>
                </a:lnTo>
                <a:lnTo>
                  <a:pt x="299" y="0"/>
                </a:lnTo>
                <a:lnTo>
                  <a:pt x="301" y="0"/>
                </a:lnTo>
                <a:lnTo>
                  <a:pt x="302" y="0"/>
                </a:lnTo>
                <a:lnTo>
                  <a:pt x="304" y="0"/>
                </a:lnTo>
                <a:lnTo>
                  <a:pt x="306" y="0"/>
                </a:lnTo>
                <a:lnTo>
                  <a:pt x="308" y="0"/>
                </a:lnTo>
                <a:lnTo>
                  <a:pt x="309" y="0"/>
                </a:lnTo>
                <a:lnTo>
                  <a:pt x="311" y="0"/>
                </a:lnTo>
                <a:lnTo>
                  <a:pt x="313" y="0"/>
                </a:lnTo>
                <a:lnTo>
                  <a:pt x="315" y="0"/>
                </a:lnTo>
                <a:lnTo>
                  <a:pt x="316" y="0"/>
                </a:lnTo>
                <a:lnTo>
                  <a:pt x="318" y="0"/>
                </a:lnTo>
                <a:lnTo>
                  <a:pt x="320" y="0"/>
                </a:lnTo>
                <a:lnTo>
                  <a:pt x="321" y="0"/>
                </a:lnTo>
                <a:lnTo>
                  <a:pt x="323" y="0"/>
                </a:lnTo>
                <a:lnTo>
                  <a:pt x="325" y="0"/>
                </a:lnTo>
                <a:lnTo>
                  <a:pt x="327" y="0"/>
                </a:lnTo>
                <a:lnTo>
                  <a:pt x="328" y="0"/>
                </a:lnTo>
                <a:lnTo>
                  <a:pt x="330" y="0"/>
                </a:lnTo>
                <a:lnTo>
                  <a:pt x="332" y="0"/>
                </a:lnTo>
                <a:lnTo>
                  <a:pt x="334" y="0"/>
                </a:lnTo>
                <a:lnTo>
                  <a:pt x="335" y="0"/>
                </a:lnTo>
                <a:lnTo>
                  <a:pt x="337" y="0"/>
                </a:lnTo>
                <a:lnTo>
                  <a:pt x="339" y="0"/>
                </a:lnTo>
                <a:lnTo>
                  <a:pt x="340" y="0"/>
                </a:lnTo>
                <a:lnTo>
                  <a:pt x="342" y="0"/>
                </a:lnTo>
                <a:lnTo>
                  <a:pt x="344" y="0"/>
                </a:lnTo>
                <a:lnTo>
                  <a:pt x="346" y="0"/>
                </a:lnTo>
                <a:lnTo>
                  <a:pt x="347" y="0"/>
                </a:lnTo>
                <a:lnTo>
                  <a:pt x="349" y="0"/>
                </a:lnTo>
                <a:lnTo>
                  <a:pt x="351" y="0"/>
                </a:lnTo>
                <a:lnTo>
                  <a:pt x="353" y="0"/>
                </a:lnTo>
                <a:lnTo>
                  <a:pt x="354" y="0"/>
                </a:lnTo>
                <a:lnTo>
                  <a:pt x="356" y="0"/>
                </a:lnTo>
                <a:lnTo>
                  <a:pt x="358" y="0"/>
                </a:lnTo>
                <a:lnTo>
                  <a:pt x="360" y="0"/>
                </a:lnTo>
                <a:lnTo>
                  <a:pt x="361" y="0"/>
                </a:lnTo>
                <a:lnTo>
                  <a:pt x="363" y="0"/>
                </a:lnTo>
                <a:lnTo>
                  <a:pt x="365" y="0"/>
                </a:lnTo>
                <a:lnTo>
                  <a:pt x="366" y="0"/>
                </a:lnTo>
                <a:lnTo>
                  <a:pt x="368" y="0"/>
                </a:lnTo>
                <a:lnTo>
                  <a:pt x="370" y="0"/>
                </a:lnTo>
                <a:lnTo>
                  <a:pt x="372" y="0"/>
                </a:lnTo>
                <a:lnTo>
                  <a:pt x="373" y="0"/>
                </a:lnTo>
                <a:lnTo>
                  <a:pt x="375" y="0"/>
                </a:lnTo>
                <a:lnTo>
                  <a:pt x="377" y="0"/>
                </a:lnTo>
                <a:lnTo>
                  <a:pt x="379" y="0"/>
                </a:lnTo>
                <a:lnTo>
                  <a:pt x="380" y="0"/>
                </a:lnTo>
                <a:lnTo>
                  <a:pt x="382" y="0"/>
                </a:lnTo>
                <a:lnTo>
                  <a:pt x="384" y="0"/>
                </a:lnTo>
                <a:lnTo>
                  <a:pt x="385" y="0"/>
                </a:lnTo>
                <a:lnTo>
                  <a:pt x="387" y="0"/>
                </a:lnTo>
                <a:lnTo>
                  <a:pt x="389" y="0"/>
                </a:lnTo>
                <a:lnTo>
                  <a:pt x="391" y="0"/>
                </a:lnTo>
                <a:lnTo>
                  <a:pt x="392" y="0"/>
                </a:lnTo>
                <a:lnTo>
                  <a:pt x="394" y="0"/>
                </a:lnTo>
                <a:lnTo>
                  <a:pt x="396" y="0"/>
                </a:lnTo>
                <a:lnTo>
                  <a:pt x="398" y="0"/>
                </a:lnTo>
                <a:lnTo>
                  <a:pt x="399" y="0"/>
                </a:lnTo>
                <a:lnTo>
                  <a:pt x="401" y="0"/>
                </a:lnTo>
                <a:lnTo>
                  <a:pt x="403" y="0"/>
                </a:lnTo>
                <a:lnTo>
                  <a:pt x="404" y="0"/>
                </a:lnTo>
                <a:lnTo>
                  <a:pt x="406" y="0"/>
                </a:lnTo>
                <a:lnTo>
                  <a:pt x="408" y="0"/>
                </a:lnTo>
                <a:lnTo>
                  <a:pt x="410" y="0"/>
                </a:lnTo>
                <a:lnTo>
                  <a:pt x="411" y="0"/>
                </a:lnTo>
                <a:lnTo>
                  <a:pt x="413" y="0"/>
                </a:lnTo>
                <a:lnTo>
                  <a:pt x="415" y="0"/>
                </a:lnTo>
                <a:lnTo>
                  <a:pt x="417" y="0"/>
                </a:lnTo>
                <a:lnTo>
                  <a:pt x="418" y="0"/>
                </a:lnTo>
                <a:lnTo>
                  <a:pt x="420" y="0"/>
                </a:lnTo>
                <a:lnTo>
                  <a:pt x="422" y="0"/>
                </a:lnTo>
                <a:lnTo>
                  <a:pt x="423" y="0"/>
                </a:lnTo>
                <a:lnTo>
                  <a:pt x="425" y="0"/>
                </a:lnTo>
                <a:lnTo>
                  <a:pt x="427" y="0"/>
                </a:lnTo>
                <a:lnTo>
                  <a:pt x="429" y="0"/>
                </a:lnTo>
                <a:lnTo>
                  <a:pt x="430" y="0"/>
                </a:lnTo>
                <a:lnTo>
                  <a:pt x="432" y="0"/>
                </a:lnTo>
              </a:path>
            </a:pathLst>
          </a:custGeom>
          <a:noFill/>
          <a:ln w="57150">
            <a:solidFill>
              <a:srgbClr val="008000"/>
            </a:solidFill>
            <a:prstDash val="solid"/>
            <a:round/>
            <a:headEnd/>
            <a:tailEnd/>
          </a:ln>
        </p:spPr>
        <p:txBody>
          <a:bodyPr/>
          <a:lstStyle/>
          <a:p>
            <a:endParaRPr lang="en-GB" dirty="0"/>
          </a:p>
        </p:txBody>
      </p:sp>
      <p:grpSp>
        <p:nvGrpSpPr>
          <p:cNvPr id="35" name="Gruppe 34"/>
          <p:cNvGrpSpPr/>
          <p:nvPr/>
        </p:nvGrpSpPr>
        <p:grpSpPr>
          <a:xfrm>
            <a:off x="43546" y="870858"/>
            <a:ext cx="1808508" cy="5518223"/>
            <a:chOff x="43546" y="870858"/>
            <a:chExt cx="1808508" cy="5518223"/>
          </a:xfrm>
        </p:grpSpPr>
        <p:sp>
          <p:nvSpPr>
            <p:cNvPr id="74782" name="Rectangle 30"/>
            <p:cNvSpPr>
              <a:spLocks noChangeArrowheads="1"/>
            </p:cNvSpPr>
            <p:nvPr/>
          </p:nvSpPr>
          <p:spPr bwMode="auto">
            <a:xfrm>
              <a:off x="284860" y="6050527"/>
              <a:ext cx="200376" cy="338554"/>
            </a:xfrm>
            <a:prstGeom prst="rect">
              <a:avLst/>
            </a:prstGeom>
            <a:noFill/>
            <a:ln w="9525">
              <a:noFill/>
              <a:miter lim="800000"/>
              <a:headEnd/>
              <a:tailEnd/>
            </a:ln>
          </p:spPr>
          <p:txBody>
            <a:bodyPr wrap="none" lIns="0" tIns="0" rIns="0" bIns="0">
              <a:spAutoFit/>
            </a:bodyPr>
            <a:lstStyle/>
            <a:p>
              <a:r>
                <a:rPr lang="en-GB" dirty="0">
                  <a:solidFill>
                    <a:srgbClr val="000000"/>
                  </a:solidFill>
                  <a:ea typeface="Verdana" pitchFamily="34" charset="0"/>
                  <a:cs typeface="Verdana" pitchFamily="34" charset="0"/>
                </a:rPr>
                <a:t>0</a:t>
              </a:r>
              <a:endParaRPr lang="en-GB" dirty="0">
                <a:ea typeface="Verdana" pitchFamily="34" charset="0"/>
                <a:cs typeface="Verdana" pitchFamily="34" charset="0"/>
              </a:endParaRPr>
            </a:p>
          </p:txBody>
        </p:sp>
        <p:sp>
          <p:nvSpPr>
            <p:cNvPr id="74783" name="Rectangle 31"/>
            <p:cNvSpPr>
              <a:spLocks noChangeArrowheads="1"/>
            </p:cNvSpPr>
            <p:nvPr/>
          </p:nvSpPr>
          <p:spPr bwMode="auto">
            <a:xfrm>
              <a:off x="84485" y="5277415"/>
              <a:ext cx="400751" cy="338554"/>
            </a:xfrm>
            <a:prstGeom prst="rect">
              <a:avLst/>
            </a:prstGeom>
            <a:noFill/>
            <a:ln w="9525">
              <a:noFill/>
              <a:miter lim="800000"/>
              <a:headEnd/>
              <a:tailEnd/>
            </a:ln>
          </p:spPr>
          <p:txBody>
            <a:bodyPr wrap="none" lIns="0" tIns="0" rIns="0" bIns="0">
              <a:spAutoFit/>
            </a:bodyPr>
            <a:lstStyle/>
            <a:p>
              <a:r>
                <a:rPr lang="en-GB" dirty="0">
                  <a:solidFill>
                    <a:srgbClr val="000000"/>
                  </a:solidFill>
                  <a:ea typeface="Verdana" pitchFamily="34" charset="0"/>
                  <a:cs typeface="Verdana" pitchFamily="34" charset="0"/>
                </a:rPr>
                <a:t>10</a:t>
              </a:r>
              <a:endParaRPr lang="en-GB" dirty="0">
                <a:ea typeface="Verdana" pitchFamily="34" charset="0"/>
                <a:cs typeface="Verdana" pitchFamily="34" charset="0"/>
              </a:endParaRPr>
            </a:p>
          </p:txBody>
        </p:sp>
        <p:sp>
          <p:nvSpPr>
            <p:cNvPr id="74784" name="Rectangle 32"/>
            <p:cNvSpPr>
              <a:spLocks noChangeArrowheads="1"/>
            </p:cNvSpPr>
            <p:nvPr/>
          </p:nvSpPr>
          <p:spPr bwMode="auto">
            <a:xfrm>
              <a:off x="84485" y="4502715"/>
              <a:ext cx="400751" cy="338554"/>
            </a:xfrm>
            <a:prstGeom prst="rect">
              <a:avLst/>
            </a:prstGeom>
            <a:noFill/>
            <a:ln w="9525">
              <a:noFill/>
              <a:miter lim="800000"/>
              <a:headEnd/>
              <a:tailEnd/>
            </a:ln>
          </p:spPr>
          <p:txBody>
            <a:bodyPr wrap="none" lIns="0" tIns="0" rIns="0" bIns="0">
              <a:spAutoFit/>
            </a:bodyPr>
            <a:lstStyle/>
            <a:p>
              <a:r>
                <a:rPr lang="en-GB" dirty="0">
                  <a:solidFill>
                    <a:srgbClr val="000000"/>
                  </a:solidFill>
                  <a:ea typeface="Verdana" pitchFamily="34" charset="0"/>
                  <a:cs typeface="Verdana" pitchFamily="34" charset="0"/>
                </a:rPr>
                <a:t>20</a:t>
              </a:r>
              <a:endParaRPr lang="en-GB" dirty="0">
                <a:ea typeface="Verdana" pitchFamily="34" charset="0"/>
                <a:cs typeface="Verdana" pitchFamily="34" charset="0"/>
              </a:endParaRPr>
            </a:p>
          </p:txBody>
        </p:sp>
        <p:sp>
          <p:nvSpPr>
            <p:cNvPr id="74785" name="Rectangle 33"/>
            <p:cNvSpPr>
              <a:spLocks noChangeArrowheads="1"/>
            </p:cNvSpPr>
            <p:nvPr/>
          </p:nvSpPr>
          <p:spPr bwMode="auto">
            <a:xfrm>
              <a:off x="84485" y="3729602"/>
              <a:ext cx="400751" cy="338554"/>
            </a:xfrm>
            <a:prstGeom prst="rect">
              <a:avLst/>
            </a:prstGeom>
            <a:noFill/>
            <a:ln w="9525">
              <a:noFill/>
              <a:miter lim="800000"/>
              <a:headEnd/>
              <a:tailEnd/>
            </a:ln>
          </p:spPr>
          <p:txBody>
            <a:bodyPr wrap="none" lIns="0" tIns="0" rIns="0" bIns="0">
              <a:spAutoFit/>
            </a:bodyPr>
            <a:lstStyle/>
            <a:p>
              <a:r>
                <a:rPr lang="en-GB" dirty="0">
                  <a:solidFill>
                    <a:srgbClr val="000000"/>
                  </a:solidFill>
                  <a:ea typeface="Verdana" pitchFamily="34" charset="0"/>
                  <a:cs typeface="Verdana" pitchFamily="34" charset="0"/>
                </a:rPr>
                <a:t>30</a:t>
              </a:r>
              <a:endParaRPr lang="en-GB" dirty="0">
                <a:ea typeface="Verdana" pitchFamily="34" charset="0"/>
                <a:cs typeface="Verdana" pitchFamily="34" charset="0"/>
              </a:endParaRPr>
            </a:p>
          </p:txBody>
        </p:sp>
        <p:sp>
          <p:nvSpPr>
            <p:cNvPr id="74786" name="Rectangle 34"/>
            <p:cNvSpPr>
              <a:spLocks noChangeArrowheads="1"/>
            </p:cNvSpPr>
            <p:nvPr/>
          </p:nvSpPr>
          <p:spPr bwMode="auto">
            <a:xfrm>
              <a:off x="84485" y="2956490"/>
              <a:ext cx="400751" cy="338554"/>
            </a:xfrm>
            <a:prstGeom prst="rect">
              <a:avLst/>
            </a:prstGeom>
            <a:noFill/>
            <a:ln w="9525">
              <a:noFill/>
              <a:miter lim="800000"/>
              <a:headEnd/>
              <a:tailEnd/>
            </a:ln>
          </p:spPr>
          <p:txBody>
            <a:bodyPr wrap="none" lIns="0" tIns="0" rIns="0" bIns="0">
              <a:spAutoFit/>
            </a:bodyPr>
            <a:lstStyle/>
            <a:p>
              <a:r>
                <a:rPr lang="en-GB" dirty="0">
                  <a:solidFill>
                    <a:srgbClr val="000000"/>
                  </a:solidFill>
                  <a:ea typeface="Verdana" pitchFamily="34" charset="0"/>
                  <a:cs typeface="Verdana" pitchFamily="34" charset="0"/>
                </a:rPr>
                <a:t>40</a:t>
              </a:r>
              <a:endParaRPr lang="en-GB" dirty="0">
                <a:ea typeface="Verdana" pitchFamily="34" charset="0"/>
                <a:cs typeface="Verdana" pitchFamily="34" charset="0"/>
              </a:endParaRPr>
            </a:p>
          </p:txBody>
        </p:sp>
        <p:sp>
          <p:nvSpPr>
            <p:cNvPr id="74787" name="Rectangle 35"/>
            <p:cNvSpPr>
              <a:spLocks noChangeArrowheads="1"/>
            </p:cNvSpPr>
            <p:nvPr/>
          </p:nvSpPr>
          <p:spPr bwMode="auto">
            <a:xfrm>
              <a:off x="84485" y="2181790"/>
              <a:ext cx="400751" cy="338554"/>
            </a:xfrm>
            <a:prstGeom prst="rect">
              <a:avLst/>
            </a:prstGeom>
            <a:noFill/>
            <a:ln w="9525">
              <a:noFill/>
              <a:miter lim="800000"/>
              <a:headEnd/>
              <a:tailEnd/>
            </a:ln>
          </p:spPr>
          <p:txBody>
            <a:bodyPr wrap="none" lIns="0" tIns="0" rIns="0" bIns="0">
              <a:spAutoFit/>
            </a:bodyPr>
            <a:lstStyle/>
            <a:p>
              <a:r>
                <a:rPr lang="en-GB" dirty="0">
                  <a:solidFill>
                    <a:srgbClr val="000000"/>
                  </a:solidFill>
                  <a:ea typeface="Verdana" pitchFamily="34" charset="0"/>
                  <a:cs typeface="Verdana" pitchFamily="34" charset="0"/>
                </a:rPr>
                <a:t>50</a:t>
              </a:r>
              <a:endParaRPr lang="en-GB" dirty="0">
                <a:ea typeface="Verdana" pitchFamily="34" charset="0"/>
                <a:cs typeface="Verdana" pitchFamily="34" charset="0"/>
              </a:endParaRPr>
            </a:p>
          </p:txBody>
        </p:sp>
        <p:sp>
          <p:nvSpPr>
            <p:cNvPr id="74788" name="Rectangle 36"/>
            <p:cNvSpPr>
              <a:spLocks noChangeArrowheads="1"/>
            </p:cNvSpPr>
            <p:nvPr/>
          </p:nvSpPr>
          <p:spPr bwMode="auto">
            <a:xfrm>
              <a:off x="84485" y="1408677"/>
              <a:ext cx="400751" cy="338554"/>
            </a:xfrm>
            <a:prstGeom prst="rect">
              <a:avLst/>
            </a:prstGeom>
            <a:noFill/>
            <a:ln w="9525">
              <a:noFill/>
              <a:miter lim="800000"/>
              <a:headEnd/>
              <a:tailEnd/>
            </a:ln>
          </p:spPr>
          <p:txBody>
            <a:bodyPr wrap="none" lIns="0" tIns="0" rIns="0" bIns="0">
              <a:spAutoFit/>
            </a:bodyPr>
            <a:lstStyle/>
            <a:p>
              <a:r>
                <a:rPr lang="en-GB" dirty="0">
                  <a:solidFill>
                    <a:srgbClr val="000000"/>
                  </a:solidFill>
                  <a:ea typeface="Verdana" pitchFamily="34" charset="0"/>
                  <a:cs typeface="Verdana" pitchFamily="34" charset="0"/>
                </a:rPr>
                <a:t>60</a:t>
              </a:r>
              <a:endParaRPr lang="en-GB" dirty="0">
                <a:ea typeface="Verdana" pitchFamily="34" charset="0"/>
                <a:cs typeface="Verdana" pitchFamily="34" charset="0"/>
              </a:endParaRPr>
            </a:p>
          </p:txBody>
        </p:sp>
        <p:sp>
          <p:nvSpPr>
            <p:cNvPr id="31" name="Tekstboks 30"/>
            <p:cNvSpPr txBox="1"/>
            <p:nvPr/>
          </p:nvSpPr>
          <p:spPr>
            <a:xfrm>
              <a:off x="43546" y="870858"/>
              <a:ext cx="1808508" cy="430887"/>
            </a:xfrm>
            <a:prstGeom prst="rect">
              <a:avLst/>
            </a:prstGeom>
            <a:noFill/>
          </p:spPr>
          <p:txBody>
            <a:bodyPr wrap="none" rtlCol="0">
              <a:spAutoFit/>
            </a:bodyPr>
            <a:lstStyle/>
            <a:p>
              <a:r>
                <a:rPr lang="en-GB" dirty="0">
                  <a:solidFill>
                    <a:schemeClr val="tx1"/>
                  </a:solidFill>
                </a:rPr>
                <a:t>EUR/MWh</a:t>
              </a:r>
            </a:p>
          </p:txBody>
        </p:sp>
      </p:grpSp>
      <p:sp>
        <p:nvSpPr>
          <p:cNvPr id="33" name="Tekstboks 32"/>
          <p:cNvSpPr txBox="1"/>
          <p:nvPr/>
        </p:nvSpPr>
        <p:spPr>
          <a:xfrm>
            <a:off x="1963184" y="682171"/>
            <a:ext cx="7765267" cy="430887"/>
          </a:xfrm>
          <a:prstGeom prst="rect">
            <a:avLst/>
          </a:prstGeom>
          <a:noFill/>
        </p:spPr>
        <p:txBody>
          <a:bodyPr wrap="none" rtlCol="0">
            <a:spAutoFit/>
          </a:bodyPr>
          <a:lstStyle/>
          <a:p>
            <a:r>
              <a:rPr lang="en-GB" dirty="0">
                <a:solidFill>
                  <a:schemeClr val="tx1"/>
                </a:solidFill>
              </a:rPr>
              <a:t>Closing prices and the year’s average spot price</a:t>
            </a:r>
          </a:p>
        </p:txBody>
      </p:sp>
      <p:sp>
        <p:nvSpPr>
          <p:cNvPr id="41" name="Line 164"/>
          <p:cNvSpPr>
            <a:spLocks noChangeShapeType="1"/>
          </p:cNvSpPr>
          <p:nvPr/>
        </p:nvSpPr>
        <p:spPr bwMode="auto">
          <a:xfrm>
            <a:off x="1454151" y="6216990"/>
            <a:ext cx="0" cy="127000"/>
          </a:xfrm>
          <a:prstGeom prst="line">
            <a:avLst/>
          </a:prstGeom>
          <a:noFill/>
          <a:ln w="57150">
            <a:solidFill>
              <a:schemeClr val="tx1"/>
            </a:solidFill>
            <a:round/>
            <a:headEnd/>
            <a:tailEnd/>
          </a:ln>
        </p:spPr>
        <p:txBody>
          <a:bodyPr wrap="none"/>
          <a:lstStyle/>
          <a:p>
            <a:endParaRPr lang="en-GB" dirty="0"/>
          </a:p>
        </p:txBody>
      </p:sp>
      <p:sp>
        <p:nvSpPr>
          <p:cNvPr id="42" name="Line 164"/>
          <p:cNvSpPr>
            <a:spLocks noChangeShapeType="1"/>
          </p:cNvSpPr>
          <p:nvPr/>
        </p:nvSpPr>
        <p:spPr bwMode="auto">
          <a:xfrm>
            <a:off x="7554910" y="6216990"/>
            <a:ext cx="0" cy="127000"/>
          </a:xfrm>
          <a:prstGeom prst="line">
            <a:avLst/>
          </a:prstGeom>
          <a:noFill/>
          <a:ln w="57150">
            <a:solidFill>
              <a:schemeClr val="tx1"/>
            </a:solidFill>
            <a:round/>
            <a:headEnd/>
            <a:tailEnd/>
          </a:ln>
        </p:spPr>
        <p:txBody>
          <a:bodyPr wrap="none"/>
          <a:lstStyle/>
          <a:p>
            <a:endParaRPr lang="en-GB" dirty="0"/>
          </a:p>
        </p:txBody>
      </p:sp>
      <p:sp>
        <p:nvSpPr>
          <p:cNvPr id="43" name="Line 164"/>
          <p:cNvSpPr>
            <a:spLocks noChangeShapeType="1"/>
          </p:cNvSpPr>
          <p:nvPr/>
        </p:nvSpPr>
        <p:spPr bwMode="auto">
          <a:xfrm>
            <a:off x="8322460" y="6216990"/>
            <a:ext cx="0" cy="127000"/>
          </a:xfrm>
          <a:prstGeom prst="line">
            <a:avLst/>
          </a:prstGeom>
          <a:noFill/>
          <a:ln w="57150">
            <a:solidFill>
              <a:schemeClr val="tx1"/>
            </a:solidFill>
            <a:round/>
            <a:headEnd/>
            <a:tailEnd/>
          </a:ln>
        </p:spPr>
        <p:txBody>
          <a:bodyPr wrap="none"/>
          <a:lstStyle/>
          <a:p>
            <a:endParaRPr lang="en-GB" dirty="0"/>
          </a:p>
        </p:txBody>
      </p:sp>
      <p:sp>
        <p:nvSpPr>
          <p:cNvPr id="44" name="Line 164"/>
          <p:cNvSpPr>
            <a:spLocks noChangeShapeType="1"/>
          </p:cNvSpPr>
          <p:nvPr/>
        </p:nvSpPr>
        <p:spPr bwMode="auto">
          <a:xfrm>
            <a:off x="9122558" y="6216990"/>
            <a:ext cx="0" cy="127000"/>
          </a:xfrm>
          <a:prstGeom prst="line">
            <a:avLst/>
          </a:prstGeom>
          <a:noFill/>
          <a:ln w="57150">
            <a:solidFill>
              <a:schemeClr val="tx1"/>
            </a:solidFill>
            <a:round/>
            <a:headEnd/>
            <a:tailEnd/>
          </a:ln>
        </p:spPr>
        <p:txBody>
          <a:bodyPr wrap="none"/>
          <a:lstStyle/>
          <a:p>
            <a:endParaRPr lang="en-GB" dirty="0"/>
          </a:p>
        </p:txBody>
      </p:sp>
      <p:sp>
        <p:nvSpPr>
          <p:cNvPr id="45" name="Line 164"/>
          <p:cNvSpPr>
            <a:spLocks noChangeShapeType="1"/>
          </p:cNvSpPr>
          <p:nvPr/>
        </p:nvSpPr>
        <p:spPr bwMode="auto">
          <a:xfrm>
            <a:off x="6757987" y="6216990"/>
            <a:ext cx="0" cy="127000"/>
          </a:xfrm>
          <a:prstGeom prst="line">
            <a:avLst/>
          </a:prstGeom>
          <a:noFill/>
          <a:ln w="57150">
            <a:solidFill>
              <a:schemeClr val="tx1"/>
            </a:solidFill>
            <a:round/>
            <a:headEnd/>
            <a:tailEnd/>
          </a:ln>
        </p:spPr>
        <p:txBody>
          <a:bodyPr wrap="none"/>
          <a:lstStyle/>
          <a:p>
            <a:endParaRPr lang="en-GB" dirty="0"/>
          </a:p>
        </p:txBody>
      </p:sp>
      <p:sp>
        <p:nvSpPr>
          <p:cNvPr id="46" name="Line 164"/>
          <p:cNvSpPr>
            <a:spLocks noChangeShapeType="1"/>
          </p:cNvSpPr>
          <p:nvPr/>
        </p:nvSpPr>
        <p:spPr bwMode="auto">
          <a:xfrm>
            <a:off x="5926930" y="6216990"/>
            <a:ext cx="0" cy="127000"/>
          </a:xfrm>
          <a:prstGeom prst="line">
            <a:avLst/>
          </a:prstGeom>
          <a:noFill/>
          <a:ln w="57150">
            <a:solidFill>
              <a:schemeClr val="tx1"/>
            </a:solidFill>
            <a:round/>
            <a:headEnd/>
            <a:tailEnd/>
          </a:ln>
        </p:spPr>
        <p:txBody>
          <a:bodyPr wrap="none"/>
          <a:lstStyle/>
          <a:p>
            <a:endParaRPr lang="en-GB" dirty="0"/>
          </a:p>
        </p:txBody>
      </p:sp>
      <p:sp>
        <p:nvSpPr>
          <p:cNvPr id="47" name="Line 164"/>
          <p:cNvSpPr>
            <a:spLocks noChangeShapeType="1"/>
          </p:cNvSpPr>
          <p:nvPr/>
        </p:nvSpPr>
        <p:spPr bwMode="auto">
          <a:xfrm>
            <a:off x="5160169" y="6216990"/>
            <a:ext cx="0" cy="127000"/>
          </a:xfrm>
          <a:prstGeom prst="line">
            <a:avLst/>
          </a:prstGeom>
          <a:noFill/>
          <a:ln w="57150">
            <a:solidFill>
              <a:schemeClr val="tx1"/>
            </a:solidFill>
            <a:round/>
            <a:headEnd/>
            <a:tailEnd/>
          </a:ln>
        </p:spPr>
        <p:txBody>
          <a:bodyPr wrap="none"/>
          <a:lstStyle/>
          <a:p>
            <a:endParaRPr lang="en-GB" dirty="0"/>
          </a:p>
        </p:txBody>
      </p:sp>
      <p:sp>
        <p:nvSpPr>
          <p:cNvPr id="48" name="Line 164"/>
          <p:cNvSpPr>
            <a:spLocks noChangeShapeType="1"/>
          </p:cNvSpPr>
          <p:nvPr/>
        </p:nvSpPr>
        <p:spPr bwMode="auto">
          <a:xfrm>
            <a:off x="4436271" y="6216990"/>
            <a:ext cx="0" cy="127000"/>
          </a:xfrm>
          <a:prstGeom prst="line">
            <a:avLst/>
          </a:prstGeom>
          <a:noFill/>
          <a:ln w="57150">
            <a:solidFill>
              <a:schemeClr val="tx1"/>
            </a:solidFill>
            <a:round/>
            <a:headEnd/>
            <a:tailEnd/>
          </a:ln>
        </p:spPr>
        <p:txBody>
          <a:bodyPr wrap="none"/>
          <a:lstStyle/>
          <a:p>
            <a:endParaRPr lang="en-GB" dirty="0"/>
          </a:p>
        </p:txBody>
      </p:sp>
      <p:sp>
        <p:nvSpPr>
          <p:cNvPr id="49" name="Line 164"/>
          <p:cNvSpPr>
            <a:spLocks noChangeShapeType="1"/>
          </p:cNvSpPr>
          <p:nvPr/>
        </p:nvSpPr>
        <p:spPr bwMode="auto">
          <a:xfrm>
            <a:off x="3671887" y="6216990"/>
            <a:ext cx="0" cy="127000"/>
          </a:xfrm>
          <a:prstGeom prst="line">
            <a:avLst/>
          </a:prstGeom>
          <a:noFill/>
          <a:ln w="57150">
            <a:solidFill>
              <a:schemeClr val="tx1"/>
            </a:solidFill>
            <a:round/>
            <a:headEnd/>
            <a:tailEnd/>
          </a:ln>
        </p:spPr>
        <p:txBody>
          <a:bodyPr wrap="none"/>
          <a:lstStyle/>
          <a:p>
            <a:endParaRPr lang="en-GB" dirty="0"/>
          </a:p>
        </p:txBody>
      </p:sp>
      <p:sp>
        <p:nvSpPr>
          <p:cNvPr id="50" name="Line 164"/>
          <p:cNvSpPr>
            <a:spLocks noChangeShapeType="1"/>
          </p:cNvSpPr>
          <p:nvPr/>
        </p:nvSpPr>
        <p:spPr bwMode="auto">
          <a:xfrm>
            <a:off x="3019422" y="6216990"/>
            <a:ext cx="0" cy="127000"/>
          </a:xfrm>
          <a:prstGeom prst="line">
            <a:avLst/>
          </a:prstGeom>
          <a:noFill/>
          <a:ln w="57150">
            <a:solidFill>
              <a:schemeClr val="tx1"/>
            </a:solidFill>
            <a:round/>
            <a:headEnd/>
            <a:tailEnd/>
          </a:ln>
        </p:spPr>
        <p:txBody>
          <a:bodyPr wrap="none"/>
          <a:lstStyle/>
          <a:p>
            <a:endParaRPr lang="en-GB" dirty="0"/>
          </a:p>
        </p:txBody>
      </p:sp>
      <p:sp>
        <p:nvSpPr>
          <p:cNvPr id="51" name="Line 164"/>
          <p:cNvSpPr>
            <a:spLocks noChangeShapeType="1"/>
          </p:cNvSpPr>
          <p:nvPr/>
        </p:nvSpPr>
        <p:spPr bwMode="auto">
          <a:xfrm>
            <a:off x="2181223" y="6216990"/>
            <a:ext cx="0" cy="127000"/>
          </a:xfrm>
          <a:prstGeom prst="line">
            <a:avLst/>
          </a:prstGeom>
          <a:noFill/>
          <a:ln w="57150">
            <a:solidFill>
              <a:schemeClr val="tx1"/>
            </a:solidFill>
            <a:round/>
            <a:headEnd/>
            <a:tailEnd/>
          </a:ln>
        </p:spPr>
        <p:txBody>
          <a:bodyPr wrap="none"/>
          <a:lstStyle/>
          <a:p>
            <a:endParaRPr lang="en-GB" dirty="0"/>
          </a:p>
        </p:txBody>
      </p:sp>
      <p:sp>
        <p:nvSpPr>
          <p:cNvPr id="52" name="Line 164"/>
          <p:cNvSpPr>
            <a:spLocks noChangeShapeType="1"/>
          </p:cNvSpPr>
          <p:nvPr/>
        </p:nvSpPr>
        <p:spPr bwMode="auto">
          <a:xfrm>
            <a:off x="677868" y="6216990"/>
            <a:ext cx="0" cy="127000"/>
          </a:xfrm>
          <a:prstGeom prst="line">
            <a:avLst/>
          </a:prstGeom>
          <a:noFill/>
          <a:ln w="57150">
            <a:solidFill>
              <a:schemeClr val="tx1"/>
            </a:solidFill>
            <a:round/>
            <a:headEnd/>
            <a:tailEnd/>
          </a:ln>
        </p:spPr>
        <p:txBody>
          <a:bodyPr wrap="none"/>
          <a:lstStyle/>
          <a:p>
            <a:endParaRPr lang="en-GB" dirty="0"/>
          </a:p>
        </p:txBody>
      </p:sp>
      <p:sp>
        <p:nvSpPr>
          <p:cNvPr id="53" name="Text Box 180"/>
          <p:cNvSpPr txBox="1">
            <a:spLocks noChangeArrowheads="1"/>
          </p:cNvSpPr>
          <p:nvPr/>
        </p:nvSpPr>
        <p:spPr bwMode="auto">
          <a:xfrm>
            <a:off x="2411314" y="2173067"/>
            <a:ext cx="4894289" cy="707886"/>
          </a:xfrm>
          <a:prstGeom prst="rect">
            <a:avLst/>
          </a:prstGeom>
          <a:solidFill>
            <a:srgbClr val="FFFFFF"/>
          </a:solidFill>
          <a:ln w="9525" algn="ctr">
            <a:noFill/>
            <a:miter lim="800000"/>
            <a:headEnd/>
            <a:tailEnd/>
          </a:ln>
        </p:spPr>
        <p:txBody>
          <a:bodyPr wrap="none">
            <a:spAutoFit/>
          </a:bodyPr>
          <a:lstStyle/>
          <a:p>
            <a:pPr algn="ctr" eaLnBrk="0" hangingPunct="0"/>
            <a:r>
              <a:rPr lang="en-GB" sz="2000" i="1" dirty="0">
                <a:solidFill>
                  <a:srgbClr val="FF0000"/>
                </a:solidFill>
              </a:rPr>
              <a:t>Closing Price per day in 2011 for</a:t>
            </a:r>
          </a:p>
          <a:p>
            <a:pPr algn="ctr" eaLnBrk="0" hangingPunct="0"/>
            <a:r>
              <a:rPr lang="en-GB" sz="2000" i="1" dirty="0">
                <a:solidFill>
                  <a:srgbClr val="FF0000"/>
                </a:solidFill>
              </a:rPr>
              <a:t>ENOYR-12 + SYMALYR-12</a:t>
            </a:r>
          </a:p>
        </p:txBody>
      </p:sp>
      <p:sp>
        <p:nvSpPr>
          <p:cNvPr id="74778" name="Freeform 26"/>
          <p:cNvSpPr>
            <a:spLocks/>
          </p:cNvSpPr>
          <p:nvPr/>
        </p:nvSpPr>
        <p:spPr bwMode="auto">
          <a:xfrm>
            <a:off x="698500" y="1489075"/>
            <a:ext cx="9072563" cy="1117600"/>
          </a:xfrm>
          <a:custGeom>
            <a:avLst/>
            <a:gdLst/>
            <a:ahLst/>
            <a:cxnLst>
              <a:cxn ang="0">
                <a:pos x="5" y="11"/>
              </a:cxn>
              <a:cxn ang="0">
                <a:pos x="12" y="10"/>
              </a:cxn>
              <a:cxn ang="0">
                <a:pos x="19" y="16"/>
              </a:cxn>
              <a:cxn ang="0">
                <a:pos x="26" y="15"/>
              </a:cxn>
              <a:cxn ang="0">
                <a:pos x="33" y="16"/>
              </a:cxn>
              <a:cxn ang="0">
                <a:pos x="40" y="13"/>
              </a:cxn>
              <a:cxn ang="0">
                <a:pos x="47" y="15"/>
              </a:cxn>
              <a:cxn ang="0">
                <a:pos x="53" y="13"/>
              </a:cxn>
              <a:cxn ang="0">
                <a:pos x="60" y="14"/>
              </a:cxn>
              <a:cxn ang="0">
                <a:pos x="67" y="13"/>
              </a:cxn>
              <a:cxn ang="0">
                <a:pos x="74" y="12"/>
              </a:cxn>
              <a:cxn ang="0">
                <a:pos x="81" y="11"/>
              </a:cxn>
              <a:cxn ang="0">
                <a:pos x="88" y="5"/>
              </a:cxn>
              <a:cxn ang="0">
                <a:pos x="95" y="9"/>
              </a:cxn>
              <a:cxn ang="0">
                <a:pos x="102" y="8"/>
              </a:cxn>
              <a:cxn ang="0">
                <a:pos x="109" y="8"/>
              </a:cxn>
              <a:cxn ang="0">
                <a:pos x="116" y="7"/>
              </a:cxn>
              <a:cxn ang="0">
                <a:pos x="123" y="7"/>
              </a:cxn>
              <a:cxn ang="0">
                <a:pos x="130" y="5"/>
              </a:cxn>
              <a:cxn ang="0">
                <a:pos x="136" y="4"/>
              </a:cxn>
              <a:cxn ang="0">
                <a:pos x="143" y="1"/>
              </a:cxn>
              <a:cxn ang="0">
                <a:pos x="150" y="4"/>
              </a:cxn>
              <a:cxn ang="0">
                <a:pos x="157" y="3"/>
              </a:cxn>
              <a:cxn ang="0">
                <a:pos x="164" y="5"/>
              </a:cxn>
              <a:cxn ang="0">
                <a:pos x="171" y="7"/>
              </a:cxn>
              <a:cxn ang="0">
                <a:pos x="178" y="4"/>
              </a:cxn>
              <a:cxn ang="0">
                <a:pos x="185" y="6"/>
              </a:cxn>
              <a:cxn ang="0">
                <a:pos x="192" y="9"/>
              </a:cxn>
              <a:cxn ang="0">
                <a:pos x="199" y="10"/>
              </a:cxn>
              <a:cxn ang="0">
                <a:pos x="206" y="13"/>
              </a:cxn>
              <a:cxn ang="0">
                <a:pos x="213" y="11"/>
              </a:cxn>
              <a:cxn ang="0">
                <a:pos x="219" y="9"/>
              </a:cxn>
              <a:cxn ang="0">
                <a:pos x="226" y="10"/>
              </a:cxn>
              <a:cxn ang="0">
                <a:pos x="233" y="10"/>
              </a:cxn>
              <a:cxn ang="0">
                <a:pos x="240" y="10"/>
              </a:cxn>
              <a:cxn ang="0">
                <a:pos x="247" y="9"/>
              </a:cxn>
              <a:cxn ang="0">
                <a:pos x="254" y="11"/>
              </a:cxn>
              <a:cxn ang="0">
                <a:pos x="261" y="13"/>
              </a:cxn>
              <a:cxn ang="0">
                <a:pos x="268" y="12"/>
              </a:cxn>
              <a:cxn ang="0">
                <a:pos x="275" y="12"/>
              </a:cxn>
              <a:cxn ang="0">
                <a:pos x="282" y="9"/>
              </a:cxn>
              <a:cxn ang="0">
                <a:pos x="289" y="8"/>
              </a:cxn>
              <a:cxn ang="0">
                <a:pos x="296" y="9"/>
              </a:cxn>
              <a:cxn ang="0">
                <a:pos x="302" y="10"/>
              </a:cxn>
              <a:cxn ang="0">
                <a:pos x="309" y="10"/>
              </a:cxn>
              <a:cxn ang="0">
                <a:pos x="316" y="11"/>
              </a:cxn>
              <a:cxn ang="0">
                <a:pos x="323" y="11"/>
              </a:cxn>
              <a:cxn ang="0">
                <a:pos x="330" y="14"/>
              </a:cxn>
              <a:cxn ang="0">
                <a:pos x="337" y="11"/>
              </a:cxn>
              <a:cxn ang="0">
                <a:pos x="344" y="11"/>
              </a:cxn>
              <a:cxn ang="0">
                <a:pos x="351" y="14"/>
              </a:cxn>
              <a:cxn ang="0">
                <a:pos x="358" y="15"/>
              </a:cxn>
              <a:cxn ang="0">
                <a:pos x="365" y="14"/>
              </a:cxn>
              <a:cxn ang="0">
                <a:pos x="372" y="8"/>
              </a:cxn>
              <a:cxn ang="0">
                <a:pos x="379" y="12"/>
              </a:cxn>
              <a:cxn ang="0">
                <a:pos x="385" y="13"/>
              </a:cxn>
              <a:cxn ang="0">
                <a:pos x="392" y="16"/>
              </a:cxn>
              <a:cxn ang="0">
                <a:pos x="399" y="16"/>
              </a:cxn>
              <a:cxn ang="0">
                <a:pos x="406" y="20"/>
              </a:cxn>
              <a:cxn ang="0">
                <a:pos x="413" y="22"/>
              </a:cxn>
              <a:cxn ang="0">
                <a:pos x="420" y="24"/>
              </a:cxn>
              <a:cxn ang="0">
                <a:pos x="427" y="24"/>
              </a:cxn>
            </a:cxnLst>
            <a:rect l="0" t="0" r="r" b="b"/>
            <a:pathLst>
              <a:path w="432" h="26">
                <a:moveTo>
                  <a:pt x="0" y="10"/>
                </a:moveTo>
                <a:lnTo>
                  <a:pt x="2" y="10"/>
                </a:lnTo>
                <a:lnTo>
                  <a:pt x="3" y="13"/>
                </a:lnTo>
                <a:lnTo>
                  <a:pt x="5" y="11"/>
                </a:lnTo>
                <a:lnTo>
                  <a:pt x="7" y="11"/>
                </a:lnTo>
                <a:lnTo>
                  <a:pt x="9" y="10"/>
                </a:lnTo>
                <a:lnTo>
                  <a:pt x="10" y="9"/>
                </a:lnTo>
                <a:lnTo>
                  <a:pt x="12" y="10"/>
                </a:lnTo>
                <a:lnTo>
                  <a:pt x="14" y="13"/>
                </a:lnTo>
                <a:lnTo>
                  <a:pt x="15" y="14"/>
                </a:lnTo>
                <a:lnTo>
                  <a:pt x="17" y="15"/>
                </a:lnTo>
                <a:lnTo>
                  <a:pt x="19" y="16"/>
                </a:lnTo>
                <a:lnTo>
                  <a:pt x="21" y="15"/>
                </a:lnTo>
                <a:lnTo>
                  <a:pt x="22" y="15"/>
                </a:lnTo>
                <a:lnTo>
                  <a:pt x="24" y="14"/>
                </a:lnTo>
                <a:lnTo>
                  <a:pt x="26" y="15"/>
                </a:lnTo>
                <a:lnTo>
                  <a:pt x="28" y="17"/>
                </a:lnTo>
                <a:lnTo>
                  <a:pt x="29" y="16"/>
                </a:lnTo>
                <a:lnTo>
                  <a:pt x="31" y="16"/>
                </a:lnTo>
                <a:lnTo>
                  <a:pt x="33" y="16"/>
                </a:lnTo>
                <a:lnTo>
                  <a:pt x="34" y="15"/>
                </a:lnTo>
                <a:lnTo>
                  <a:pt x="36" y="15"/>
                </a:lnTo>
                <a:lnTo>
                  <a:pt x="38" y="14"/>
                </a:lnTo>
                <a:lnTo>
                  <a:pt x="40" y="13"/>
                </a:lnTo>
                <a:lnTo>
                  <a:pt x="41" y="13"/>
                </a:lnTo>
                <a:lnTo>
                  <a:pt x="43" y="14"/>
                </a:lnTo>
                <a:lnTo>
                  <a:pt x="45" y="14"/>
                </a:lnTo>
                <a:lnTo>
                  <a:pt x="47" y="15"/>
                </a:lnTo>
                <a:lnTo>
                  <a:pt x="48" y="14"/>
                </a:lnTo>
                <a:lnTo>
                  <a:pt x="50" y="12"/>
                </a:lnTo>
                <a:lnTo>
                  <a:pt x="52" y="13"/>
                </a:lnTo>
                <a:lnTo>
                  <a:pt x="53" y="13"/>
                </a:lnTo>
                <a:lnTo>
                  <a:pt x="55" y="14"/>
                </a:lnTo>
                <a:lnTo>
                  <a:pt x="57" y="13"/>
                </a:lnTo>
                <a:lnTo>
                  <a:pt x="59" y="15"/>
                </a:lnTo>
                <a:lnTo>
                  <a:pt x="60" y="14"/>
                </a:lnTo>
                <a:lnTo>
                  <a:pt x="62" y="12"/>
                </a:lnTo>
                <a:lnTo>
                  <a:pt x="64" y="12"/>
                </a:lnTo>
                <a:lnTo>
                  <a:pt x="66" y="13"/>
                </a:lnTo>
                <a:lnTo>
                  <a:pt x="67" y="13"/>
                </a:lnTo>
                <a:lnTo>
                  <a:pt x="69" y="13"/>
                </a:lnTo>
                <a:lnTo>
                  <a:pt x="71" y="13"/>
                </a:lnTo>
                <a:lnTo>
                  <a:pt x="72" y="13"/>
                </a:lnTo>
                <a:lnTo>
                  <a:pt x="74" y="12"/>
                </a:lnTo>
                <a:lnTo>
                  <a:pt x="76" y="12"/>
                </a:lnTo>
                <a:lnTo>
                  <a:pt x="78" y="10"/>
                </a:lnTo>
                <a:lnTo>
                  <a:pt x="79" y="11"/>
                </a:lnTo>
                <a:lnTo>
                  <a:pt x="81" y="11"/>
                </a:lnTo>
                <a:lnTo>
                  <a:pt x="83" y="11"/>
                </a:lnTo>
                <a:lnTo>
                  <a:pt x="85" y="11"/>
                </a:lnTo>
                <a:lnTo>
                  <a:pt x="86" y="7"/>
                </a:lnTo>
                <a:lnTo>
                  <a:pt x="88" y="5"/>
                </a:lnTo>
                <a:lnTo>
                  <a:pt x="90" y="7"/>
                </a:lnTo>
                <a:lnTo>
                  <a:pt x="92" y="7"/>
                </a:lnTo>
                <a:lnTo>
                  <a:pt x="93" y="8"/>
                </a:lnTo>
                <a:lnTo>
                  <a:pt x="95" y="9"/>
                </a:lnTo>
                <a:lnTo>
                  <a:pt x="97" y="9"/>
                </a:lnTo>
                <a:lnTo>
                  <a:pt x="98" y="8"/>
                </a:lnTo>
                <a:lnTo>
                  <a:pt x="100" y="9"/>
                </a:lnTo>
                <a:lnTo>
                  <a:pt x="102" y="8"/>
                </a:lnTo>
                <a:lnTo>
                  <a:pt x="104" y="8"/>
                </a:lnTo>
                <a:lnTo>
                  <a:pt x="105" y="8"/>
                </a:lnTo>
                <a:lnTo>
                  <a:pt x="107" y="10"/>
                </a:lnTo>
                <a:lnTo>
                  <a:pt x="109" y="8"/>
                </a:lnTo>
                <a:lnTo>
                  <a:pt x="111" y="8"/>
                </a:lnTo>
                <a:lnTo>
                  <a:pt x="112" y="7"/>
                </a:lnTo>
                <a:lnTo>
                  <a:pt x="114" y="7"/>
                </a:lnTo>
                <a:lnTo>
                  <a:pt x="116" y="7"/>
                </a:lnTo>
                <a:lnTo>
                  <a:pt x="117" y="8"/>
                </a:lnTo>
                <a:lnTo>
                  <a:pt x="119" y="7"/>
                </a:lnTo>
                <a:lnTo>
                  <a:pt x="121" y="7"/>
                </a:lnTo>
                <a:lnTo>
                  <a:pt x="123" y="7"/>
                </a:lnTo>
                <a:lnTo>
                  <a:pt x="124" y="7"/>
                </a:lnTo>
                <a:lnTo>
                  <a:pt x="126" y="7"/>
                </a:lnTo>
                <a:lnTo>
                  <a:pt x="128" y="6"/>
                </a:lnTo>
                <a:lnTo>
                  <a:pt x="130" y="5"/>
                </a:lnTo>
                <a:lnTo>
                  <a:pt x="131" y="6"/>
                </a:lnTo>
                <a:lnTo>
                  <a:pt x="133" y="5"/>
                </a:lnTo>
                <a:lnTo>
                  <a:pt x="135" y="5"/>
                </a:lnTo>
                <a:lnTo>
                  <a:pt x="136" y="4"/>
                </a:lnTo>
                <a:lnTo>
                  <a:pt x="138" y="2"/>
                </a:lnTo>
                <a:lnTo>
                  <a:pt x="140" y="2"/>
                </a:lnTo>
                <a:lnTo>
                  <a:pt x="142" y="0"/>
                </a:lnTo>
                <a:lnTo>
                  <a:pt x="143" y="1"/>
                </a:lnTo>
                <a:lnTo>
                  <a:pt x="145" y="3"/>
                </a:lnTo>
                <a:lnTo>
                  <a:pt x="147" y="4"/>
                </a:lnTo>
                <a:lnTo>
                  <a:pt x="149" y="4"/>
                </a:lnTo>
                <a:lnTo>
                  <a:pt x="150" y="4"/>
                </a:lnTo>
                <a:lnTo>
                  <a:pt x="152" y="3"/>
                </a:lnTo>
                <a:lnTo>
                  <a:pt x="154" y="3"/>
                </a:lnTo>
                <a:lnTo>
                  <a:pt x="155" y="4"/>
                </a:lnTo>
                <a:lnTo>
                  <a:pt x="157" y="3"/>
                </a:lnTo>
                <a:lnTo>
                  <a:pt x="159" y="4"/>
                </a:lnTo>
                <a:lnTo>
                  <a:pt x="161" y="6"/>
                </a:lnTo>
                <a:lnTo>
                  <a:pt x="162" y="5"/>
                </a:lnTo>
                <a:lnTo>
                  <a:pt x="164" y="5"/>
                </a:lnTo>
                <a:lnTo>
                  <a:pt x="166" y="7"/>
                </a:lnTo>
                <a:lnTo>
                  <a:pt x="168" y="6"/>
                </a:lnTo>
                <a:lnTo>
                  <a:pt x="169" y="6"/>
                </a:lnTo>
                <a:lnTo>
                  <a:pt x="171" y="7"/>
                </a:lnTo>
                <a:lnTo>
                  <a:pt x="173" y="5"/>
                </a:lnTo>
                <a:lnTo>
                  <a:pt x="175" y="3"/>
                </a:lnTo>
                <a:lnTo>
                  <a:pt x="176" y="3"/>
                </a:lnTo>
                <a:lnTo>
                  <a:pt x="178" y="4"/>
                </a:lnTo>
                <a:lnTo>
                  <a:pt x="180" y="5"/>
                </a:lnTo>
                <a:lnTo>
                  <a:pt x="181" y="5"/>
                </a:lnTo>
                <a:lnTo>
                  <a:pt x="183" y="5"/>
                </a:lnTo>
                <a:lnTo>
                  <a:pt x="185" y="6"/>
                </a:lnTo>
                <a:lnTo>
                  <a:pt x="187" y="7"/>
                </a:lnTo>
                <a:lnTo>
                  <a:pt x="188" y="7"/>
                </a:lnTo>
                <a:lnTo>
                  <a:pt x="190" y="7"/>
                </a:lnTo>
                <a:lnTo>
                  <a:pt x="192" y="9"/>
                </a:lnTo>
                <a:lnTo>
                  <a:pt x="194" y="9"/>
                </a:lnTo>
                <a:lnTo>
                  <a:pt x="195" y="9"/>
                </a:lnTo>
                <a:lnTo>
                  <a:pt x="197" y="8"/>
                </a:lnTo>
                <a:lnTo>
                  <a:pt x="199" y="10"/>
                </a:lnTo>
                <a:lnTo>
                  <a:pt x="200" y="11"/>
                </a:lnTo>
                <a:lnTo>
                  <a:pt x="202" y="11"/>
                </a:lnTo>
                <a:lnTo>
                  <a:pt x="204" y="12"/>
                </a:lnTo>
                <a:lnTo>
                  <a:pt x="206" y="13"/>
                </a:lnTo>
                <a:lnTo>
                  <a:pt x="207" y="12"/>
                </a:lnTo>
                <a:lnTo>
                  <a:pt x="209" y="11"/>
                </a:lnTo>
                <a:lnTo>
                  <a:pt x="211" y="10"/>
                </a:lnTo>
                <a:lnTo>
                  <a:pt x="213" y="11"/>
                </a:lnTo>
                <a:lnTo>
                  <a:pt x="214" y="10"/>
                </a:lnTo>
                <a:lnTo>
                  <a:pt x="216" y="8"/>
                </a:lnTo>
                <a:lnTo>
                  <a:pt x="218" y="9"/>
                </a:lnTo>
                <a:lnTo>
                  <a:pt x="219" y="9"/>
                </a:lnTo>
                <a:lnTo>
                  <a:pt x="221" y="9"/>
                </a:lnTo>
                <a:lnTo>
                  <a:pt x="223" y="11"/>
                </a:lnTo>
                <a:lnTo>
                  <a:pt x="225" y="10"/>
                </a:lnTo>
                <a:lnTo>
                  <a:pt x="226" y="10"/>
                </a:lnTo>
                <a:lnTo>
                  <a:pt x="228" y="10"/>
                </a:lnTo>
                <a:lnTo>
                  <a:pt x="230" y="9"/>
                </a:lnTo>
                <a:lnTo>
                  <a:pt x="232" y="11"/>
                </a:lnTo>
                <a:lnTo>
                  <a:pt x="233" y="10"/>
                </a:lnTo>
                <a:lnTo>
                  <a:pt x="235" y="10"/>
                </a:lnTo>
                <a:lnTo>
                  <a:pt x="237" y="9"/>
                </a:lnTo>
                <a:lnTo>
                  <a:pt x="238" y="10"/>
                </a:lnTo>
                <a:lnTo>
                  <a:pt x="240" y="10"/>
                </a:lnTo>
                <a:lnTo>
                  <a:pt x="242" y="9"/>
                </a:lnTo>
                <a:lnTo>
                  <a:pt x="244" y="9"/>
                </a:lnTo>
                <a:lnTo>
                  <a:pt x="245" y="8"/>
                </a:lnTo>
                <a:lnTo>
                  <a:pt x="247" y="9"/>
                </a:lnTo>
                <a:lnTo>
                  <a:pt x="249" y="9"/>
                </a:lnTo>
                <a:lnTo>
                  <a:pt x="251" y="9"/>
                </a:lnTo>
                <a:lnTo>
                  <a:pt x="252" y="10"/>
                </a:lnTo>
                <a:lnTo>
                  <a:pt x="254" y="11"/>
                </a:lnTo>
                <a:lnTo>
                  <a:pt x="256" y="12"/>
                </a:lnTo>
                <a:lnTo>
                  <a:pt x="257" y="13"/>
                </a:lnTo>
                <a:lnTo>
                  <a:pt x="259" y="13"/>
                </a:lnTo>
                <a:lnTo>
                  <a:pt x="261" y="13"/>
                </a:lnTo>
                <a:lnTo>
                  <a:pt x="263" y="12"/>
                </a:lnTo>
                <a:lnTo>
                  <a:pt x="264" y="11"/>
                </a:lnTo>
                <a:lnTo>
                  <a:pt x="266" y="11"/>
                </a:lnTo>
                <a:lnTo>
                  <a:pt x="268" y="12"/>
                </a:lnTo>
                <a:lnTo>
                  <a:pt x="270" y="11"/>
                </a:lnTo>
                <a:lnTo>
                  <a:pt x="271" y="12"/>
                </a:lnTo>
                <a:lnTo>
                  <a:pt x="273" y="12"/>
                </a:lnTo>
                <a:lnTo>
                  <a:pt x="275" y="12"/>
                </a:lnTo>
                <a:lnTo>
                  <a:pt x="277" y="11"/>
                </a:lnTo>
                <a:lnTo>
                  <a:pt x="278" y="11"/>
                </a:lnTo>
                <a:lnTo>
                  <a:pt x="280" y="9"/>
                </a:lnTo>
                <a:lnTo>
                  <a:pt x="282" y="9"/>
                </a:lnTo>
                <a:lnTo>
                  <a:pt x="283" y="8"/>
                </a:lnTo>
                <a:lnTo>
                  <a:pt x="285" y="8"/>
                </a:lnTo>
                <a:lnTo>
                  <a:pt x="287" y="8"/>
                </a:lnTo>
                <a:lnTo>
                  <a:pt x="289" y="8"/>
                </a:lnTo>
                <a:lnTo>
                  <a:pt x="290" y="9"/>
                </a:lnTo>
                <a:lnTo>
                  <a:pt x="292" y="9"/>
                </a:lnTo>
                <a:lnTo>
                  <a:pt x="294" y="10"/>
                </a:lnTo>
                <a:lnTo>
                  <a:pt x="296" y="9"/>
                </a:lnTo>
                <a:lnTo>
                  <a:pt x="297" y="9"/>
                </a:lnTo>
                <a:lnTo>
                  <a:pt x="299" y="10"/>
                </a:lnTo>
                <a:lnTo>
                  <a:pt x="301" y="11"/>
                </a:lnTo>
                <a:lnTo>
                  <a:pt x="302" y="10"/>
                </a:lnTo>
                <a:lnTo>
                  <a:pt x="304" y="11"/>
                </a:lnTo>
                <a:lnTo>
                  <a:pt x="306" y="10"/>
                </a:lnTo>
                <a:lnTo>
                  <a:pt x="308" y="10"/>
                </a:lnTo>
                <a:lnTo>
                  <a:pt x="309" y="10"/>
                </a:lnTo>
                <a:lnTo>
                  <a:pt x="311" y="10"/>
                </a:lnTo>
                <a:lnTo>
                  <a:pt x="313" y="9"/>
                </a:lnTo>
                <a:lnTo>
                  <a:pt x="315" y="10"/>
                </a:lnTo>
                <a:lnTo>
                  <a:pt x="316" y="11"/>
                </a:lnTo>
                <a:lnTo>
                  <a:pt x="318" y="13"/>
                </a:lnTo>
                <a:lnTo>
                  <a:pt x="320" y="13"/>
                </a:lnTo>
                <a:lnTo>
                  <a:pt x="321" y="12"/>
                </a:lnTo>
                <a:lnTo>
                  <a:pt x="323" y="11"/>
                </a:lnTo>
                <a:lnTo>
                  <a:pt x="325" y="13"/>
                </a:lnTo>
                <a:lnTo>
                  <a:pt x="327" y="15"/>
                </a:lnTo>
                <a:lnTo>
                  <a:pt x="328" y="14"/>
                </a:lnTo>
                <a:lnTo>
                  <a:pt x="330" y="14"/>
                </a:lnTo>
                <a:lnTo>
                  <a:pt x="332" y="13"/>
                </a:lnTo>
                <a:lnTo>
                  <a:pt x="334" y="12"/>
                </a:lnTo>
                <a:lnTo>
                  <a:pt x="335" y="11"/>
                </a:lnTo>
                <a:lnTo>
                  <a:pt x="337" y="11"/>
                </a:lnTo>
                <a:lnTo>
                  <a:pt x="339" y="10"/>
                </a:lnTo>
                <a:lnTo>
                  <a:pt x="340" y="11"/>
                </a:lnTo>
                <a:lnTo>
                  <a:pt x="342" y="12"/>
                </a:lnTo>
                <a:lnTo>
                  <a:pt x="344" y="11"/>
                </a:lnTo>
                <a:lnTo>
                  <a:pt x="346" y="10"/>
                </a:lnTo>
                <a:lnTo>
                  <a:pt x="347" y="12"/>
                </a:lnTo>
                <a:lnTo>
                  <a:pt x="349" y="13"/>
                </a:lnTo>
                <a:lnTo>
                  <a:pt x="351" y="14"/>
                </a:lnTo>
                <a:lnTo>
                  <a:pt x="353" y="15"/>
                </a:lnTo>
                <a:lnTo>
                  <a:pt x="354" y="15"/>
                </a:lnTo>
                <a:lnTo>
                  <a:pt x="356" y="15"/>
                </a:lnTo>
                <a:lnTo>
                  <a:pt x="358" y="15"/>
                </a:lnTo>
                <a:lnTo>
                  <a:pt x="360" y="14"/>
                </a:lnTo>
                <a:lnTo>
                  <a:pt x="361" y="14"/>
                </a:lnTo>
                <a:lnTo>
                  <a:pt x="363" y="15"/>
                </a:lnTo>
                <a:lnTo>
                  <a:pt x="365" y="14"/>
                </a:lnTo>
                <a:lnTo>
                  <a:pt x="366" y="14"/>
                </a:lnTo>
                <a:lnTo>
                  <a:pt x="368" y="13"/>
                </a:lnTo>
                <a:lnTo>
                  <a:pt x="370" y="8"/>
                </a:lnTo>
                <a:lnTo>
                  <a:pt x="372" y="8"/>
                </a:lnTo>
                <a:lnTo>
                  <a:pt x="373" y="10"/>
                </a:lnTo>
                <a:lnTo>
                  <a:pt x="375" y="11"/>
                </a:lnTo>
                <a:lnTo>
                  <a:pt x="377" y="11"/>
                </a:lnTo>
                <a:lnTo>
                  <a:pt x="379" y="12"/>
                </a:lnTo>
                <a:lnTo>
                  <a:pt x="380" y="12"/>
                </a:lnTo>
                <a:lnTo>
                  <a:pt x="382" y="12"/>
                </a:lnTo>
                <a:lnTo>
                  <a:pt x="384" y="12"/>
                </a:lnTo>
                <a:lnTo>
                  <a:pt x="385" y="13"/>
                </a:lnTo>
                <a:lnTo>
                  <a:pt x="387" y="14"/>
                </a:lnTo>
                <a:lnTo>
                  <a:pt x="389" y="14"/>
                </a:lnTo>
                <a:lnTo>
                  <a:pt x="391" y="15"/>
                </a:lnTo>
                <a:lnTo>
                  <a:pt x="392" y="16"/>
                </a:lnTo>
                <a:lnTo>
                  <a:pt x="394" y="17"/>
                </a:lnTo>
                <a:lnTo>
                  <a:pt x="396" y="17"/>
                </a:lnTo>
                <a:lnTo>
                  <a:pt x="398" y="18"/>
                </a:lnTo>
                <a:lnTo>
                  <a:pt x="399" y="16"/>
                </a:lnTo>
                <a:lnTo>
                  <a:pt x="401" y="17"/>
                </a:lnTo>
                <a:lnTo>
                  <a:pt x="403" y="19"/>
                </a:lnTo>
                <a:lnTo>
                  <a:pt x="404" y="18"/>
                </a:lnTo>
                <a:lnTo>
                  <a:pt x="406" y="20"/>
                </a:lnTo>
                <a:lnTo>
                  <a:pt x="408" y="20"/>
                </a:lnTo>
                <a:lnTo>
                  <a:pt x="410" y="21"/>
                </a:lnTo>
                <a:lnTo>
                  <a:pt x="411" y="22"/>
                </a:lnTo>
                <a:lnTo>
                  <a:pt x="413" y="22"/>
                </a:lnTo>
                <a:lnTo>
                  <a:pt x="415" y="21"/>
                </a:lnTo>
                <a:lnTo>
                  <a:pt x="417" y="22"/>
                </a:lnTo>
                <a:lnTo>
                  <a:pt x="418" y="22"/>
                </a:lnTo>
                <a:lnTo>
                  <a:pt x="420" y="24"/>
                </a:lnTo>
                <a:lnTo>
                  <a:pt x="422" y="26"/>
                </a:lnTo>
                <a:lnTo>
                  <a:pt x="423" y="24"/>
                </a:lnTo>
                <a:lnTo>
                  <a:pt x="425" y="25"/>
                </a:lnTo>
                <a:lnTo>
                  <a:pt x="427" y="24"/>
                </a:lnTo>
                <a:lnTo>
                  <a:pt x="429" y="25"/>
                </a:lnTo>
                <a:lnTo>
                  <a:pt x="430" y="23"/>
                </a:lnTo>
                <a:lnTo>
                  <a:pt x="432" y="25"/>
                </a:lnTo>
              </a:path>
            </a:pathLst>
          </a:custGeom>
          <a:noFill/>
          <a:ln w="57150">
            <a:solidFill>
              <a:srgbClr val="FF0000"/>
            </a:solidFill>
            <a:prstDash val="solid"/>
            <a:round/>
            <a:headEnd/>
            <a:tailEnd/>
          </a:ln>
        </p:spPr>
        <p:txBody>
          <a:bodyPr/>
          <a:lstStyle/>
          <a:p>
            <a:endParaRPr lang="en-GB" dirty="0"/>
          </a:p>
        </p:txBody>
      </p:sp>
      <p:sp>
        <p:nvSpPr>
          <p:cNvPr id="54" name="Text Box 92"/>
          <p:cNvSpPr txBox="1">
            <a:spLocks noChangeArrowheads="1"/>
          </p:cNvSpPr>
          <p:nvPr/>
        </p:nvSpPr>
        <p:spPr bwMode="auto">
          <a:xfrm>
            <a:off x="2001429" y="3713157"/>
            <a:ext cx="5424883" cy="707886"/>
          </a:xfrm>
          <a:prstGeom prst="rect">
            <a:avLst/>
          </a:prstGeom>
          <a:solidFill>
            <a:srgbClr val="FFFFFF"/>
          </a:solidFill>
          <a:ln w="9525" algn="ctr">
            <a:noFill/>
            <a:miter lim="800000"/>
            <a:headEnd/>
            <a:tailEnd/>
          </a:ln>
          <a:effectLst/>
        </p:spPr>
        <p:txBody>
          <a:bodyPr wrap="none">
            <a:spAutoFit/>
          </a:bodyPr>
          <a:lstStyle/>
          <a:p>
            <a:pPr algn="ctr"/>
            <a:r>
              <a:rPr lang="en-GB" sz="2000" dirty="0">
                <a:solidFill>
                  <a:srgbClr val="008000"/>
                </a:solidFill>
              </a:rPr>
              <a:t>The average SE4 spot price for 2012</a:t>
            </a:r>
          </a:p>
          <a:p>
            <a:pPr algn="ctr"/>
            <a:r>
              <a:rPr lang="en-GB" sz="2000" dirty="0">
                <a:solidFill>
                  <a:srgbClr val="008000"/>
                </a:solidFill>
              </a:rPr>
              <a:t>turned out to be 34.21 EUR/MWh</a:t>
            </a:r>
          </a:p>
        </p:txBody>
      </p:sp>
      <p:grpSp>
        <p:nvGrpSpPr>
          <p:cNvPr id="55" name="Gruppe 54"/>
          <p:cNvGrpSpPr/>
          <p:nvPr/>
        </p:nvGrpSpPr>
        <p:grpSpPr>
          <a:xfrm>
            <a:off x="6726976" y="5671098"/>
            <a:ext cx="3089307" cy="551883"/>
            <a:chOff x="6679356" y="4796991"/>
            <a:chExt cx="3089307" cy="551883"/>
          </a:xfrm>
        </p:grpSpPr>
        <p:sp>
          <p:nvSpPr>
            <p:cNvPr id="56" name="Line 178"/>
            <p:cNvSpPr>
              <a:spLocks noChangeShapeType="1"/>
            </p:cNvSpPr>
            <p:nvPr/>
          </p:nvSpPr>
          <p:spPr bwMode="auto">
            <a:xfrm flipV="1">
              <a:off x="7507293" y="5345113"/>
              <a:ext cx="2217732" cy="3761"/>
            </a:xfrm>
            <a:prstGeom prst="line">
              <a:avLst/>
            </a:prstGeom>
            <a:noFill/>
            <a:ln w="76200">
              <a:solidFill>
                <a:srgbClr val="FF0000"/>
              </a:solidFill>
              <a:round/>
              <a:headEnd/>
              <a:tailEnd/>
            </a:ln>
          </p:spPr>
          <p:txBody>
            <a:bodyPr wrap="none"/>
            <a:lstStyle/>
            <a:p>
              <a:endParaRPr lang="en-GB" dirty="0"/>
            </a:p>
          </p:txBody>
        </p:sp>
        <p:sp>
          <p:nvSpPr>
            <p:cNvPr id="57" name="Text Box 179"/>
            <p:cNvSpPr txBox="1">
              <a:spLocks noChangeArrowheads="1"/>
            </p:cNvSpPr>
            <p:nvPr/>
          </p:nvSpPr>
          <p:spPr bwMode="auto">
            <a:xfrm>
              <a:off x="6679356" y="4796991"/>
              <a:ext cx="3089307" cy="400110"/>
            </a:xfrm>
            <a:prstGeom prst="rect">
              <a:avLst/>
            </a:prstGeom>
            <a:noFill/>
            <a:ln w="9525" algn="ctr">
              <a:noFill/>
              <a:miter lim="800000"/>
              <a:headEnd/>
              <a:tailEnd/>
            </a:ln>
          </p:spPr>
          <p:txBody>
            <a:bodyPr wrap="none">
              <a:spAutoFit/>
            </a:bodyPr>
            <a:lstStyle/>
            <a:p>
              <a:pPr algn="ctr" eaLnBrk="0" hangingPunct="0"/>
              <a:r>
                <a:rPr lang="en-GB" sz="2000" i="1" dirty="0">
                  <a:solidFill>
                    <a:srgbClr val="FF0000"/>
                  </a:solidFill>
                </a:rPr>
                <a:t>Last trading quarter</a:t>
              </a:r>
            </a:p>
          </p:txBody>
        </p:sp>
      </p:grpSp>
      <p:sp>
        <p:nvSpPr>
          <p:cNvPr id="58" name="Text Box 95"/>
          <p:cNvSpPr txBox="1">
            <a:spLocks noChangeArrowheads="1"/>
          </p:cNvSpPr>
          <p:nvPr/>
        </p:nvSpPr>
        <p:spPr bwMode="auto">
          <a:xfrm>
            <a:off x="762211" y="4686882"/>
            <a:ext cx="8947146" cy="756874"/>
          </a:xfrm>
          <a:prstGeom prst="rect">
            <a:avLst/>
          </a:prstGeom>
          <a:noFill/>
          <a:ln w="9525" algn="ctr">
            <a:noFill/>
            <a:miter lim="800000"/>
            <a:headEnd/>
            <a:tailEnd/>
          </a:ln>
          <a:effectLst/>
        </p:spPr>
        <p:txBody>
          <a:bodyPr wrap="square">
            <a:spAutoFit/>
          </a:bodyPr>
          <a:lstStyle/>
          <a:p>
            <a:pPr>
              <a:lnSpc>
                <a:spcPct val="120000"/>
              </a:lnSpc>
            </a:pPr>
            <a:r>
              <a:rPr lang="en-GB" sz="1900" i="1" dirty="0">
                <a:solidFill>
                  <a:srgbClr val="FF0000"/>
                </a:solidFill>
              </a:rPr>
              <a:t>Hedging Price  =</a:t>
            </a:r>
          </a:p>
          <a:p>
            <a:pPr>
              <a:lnSpc>
                <a:spcPct val="120000"/>
              </a:lnSpc>
            </a:pPr>
            <a:r>
              <a:rPr lang="en-GB" sz="1900" i="1" dirty="0">
                <a:solidFill>
                  <a:srgbClr val="FF0000"/>
                </a:solidFill>
              </a:rPr>
              <a:t>last trading quarter’s average closing price  =  52.10 EUR/MWh</a:t>
            </a:r>
          </a:p>
        </p:txBody>
      </p:sp>
      <p:sp>
        <p:nvSpPr>
          <p:cNvPr id="60" name="Pladsholder til diasnummer 59"/>
          <p:cNvSpPr>
            <a:spLocks noGrp="1"/>
          </p:cNvSpPr>
          <p:nvPr>
            <p:ph type="sldNum" sz="quarter" idx="12"/>
          </p:nvPr>
        </p:nvSpPr>
        <p:spPr/>
        <p:txBody>
          <a:bodyPr/>
          <a:lstStyle/>
          <a:p>
            <a:pPr>
              <a:defRPr/>
            </a:pPr>
            <a:fld id="{6F22F84E-A190-402D-AE1D-93CA43AF0CC6}" type="slidenum">
              <a:rPr lang="en-GB" smtClean="0"/>
              <a:pPr>
                <a:defRPr/>
              </a:pPr>
              <a:t>21</a:t>
            </a:fld>
            <a:endParaRPr lang="en-GB" dirty="0"/>
          </a:p>
        </p:txBody>
      </p:sp>
      <p:sp>
        <p:nvSpPr>
          <p:cNvPr id="2" name="Pladsholder til dato 1">
            <a:extLst>
              <a:ext uri="{FF2B5EF4-FFF2-40B4-BE49-F238E27FC236}">
                <a16:creationId xmlns:a16="http://schemas.microsoft.com/office/drawing/2014/main" id="{B5BC1D8D-3D40-4AC1-B3B6-C99E965795E2}"/>
              </a:ext>
            </a:extLst>
          </p:cNvPr>
          <p:cNvSpPr>
            <a:spLocks noGrp="1"/>
          </p:cNvSpPr>
          <p:nvPr>
            <p:ph type="dt" sz="half" idx="10"/>
          </p:nvPr>
        </p:nvSpPr>
        <p:spPr/>
        <p:txBody>
          <a:bodyPr/>
          <a:lstStyle/>
          <a:p>
            <a:pPr>
              <a:defRPr/>
            </a:pPr>
            <a:r>
              <a:rPr lang="en-US" noProof="0"/>
              <a:t>17 Feb. 2024</a:t>
            </a:r>
            <a:endParaRPr lang="en-GB" noProof="0" dirty="0"/>
          </a:p>
        </p:txBody>
      </p:sp>
      <p:sp>
        <p:nvSpPr>
          <p:cNvPr id="59" name="Rektangel 58">
            <a:extLst>
              <a:ext uri="{FF2B5EF4-FFF2-40B4-BE49-F238E27FC236}">
                <a16:creationId xmlns:a16="http://schemas.microsoft.com/office/drawing/2014/main" id="{B19E2DDE-54D2-417D-B280-EA7844DF61F9}"/>
              </a:ext>
            </a:extLst>
          </p:cNvPr>
          <p:cNvSpPr/>
          <p:nvPr/>
        </p:nvSpPr>
        <p:spPr bwMode="auto">
          <a:xfrm>
            <a:off x="102054" y="6484938"/>
            <a:ext cx="1257300" cy="349930"/>
          </a:xfrm>
          <a:prstGeom prst="rect">
            <a:avLst/>
          </a:prstGeom>
          <a:solidFill>
            <a:srgbClr val="FFFFFF"/>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200" b="1" i="0" u="none" strike="noStrike" cap="none" normalizeH="0" baseline="0" dirty="0">
              <a:ln>
                <a:noFill/>
              </a:ln>
              <a:solidFill>
                <a:srgbClr val="0000FF"/>
              </a:solidFill>
              <a:effectLst/>
              <a:latin typeface="Verdana" pitchFamily="34" charset="0"/>
            </a:endParaRPr>
          </a:p>
        </p:txBody>
      </p:sp>
      <p:sp>
        <p:nvSpPr>
          <p:cNvPr id="61" name="Tekstfelt 60">
            <a:extLst>
              <a:ext uri="{FF2B5EF4-FFF2-40B4-BE49-F238E27FC236}">
                <a16:creationId xmlns:a16="http://schemas.microsoft.com/office/drawing/2014/main" id="{567026F3-160B-45F7-A65A-E82377EF8243}"/>
              </a:ext>
            </a:extLst>
          </p:cNvPr>
          <p:cNvSpPr txBox="1"/>
          <p:nvPr/>
        </p:nvSpPr>
        <p:spPr>
          <a:xfrm>
            <a:off x="629493" y="6638449"/>
            <a:ext cx="2183610" cy="215444"/>
          </a:xfrm>
          <a:prstGeom prst="rect">
            <a:avLst/>
          </a:prstGeom>
          <a:noFill/>
        </p:spPr>
        <p:txBody>
          <a:bodyPr wrap="none" rtlCol="0">
            <a:spAutoFit/>
          </a:bodyPr>
          <a:lstStyle/>
          <a:p>
            <a:pPr algn="ctr"/>
            <a:r>
              <a:rPr lang="en-GB" sz="800" i="1" dirty="0">
                <a:solidFill>
                  <a:schemeClr val="tx1"/>
                </a:solidFill>
              </a:rPr>
              <a:t>Sources: Syspower and Nord Pool</a:t>
            </a:r>
          </a:p>
        </p:txBody>
      </p:sp>
      <p:grpSp>
        <p:nvGrpSpPr>
          <p:cNvPr id="36" name="Gruppe 35"/>
          <p:cNvGrpSpPr/>
          <p:nvPr/>
        </p:nvGrpSpPr>
        <p:grpSpPr>
          <a:xfrm>
            <a:off x="699750" y="6205656"/>
            <a:ext cx="9160856" cy="561513"/>
            <a:chOff x="656208" y="6249198"/>
            <a:chExt cx="9160856" cy="561513"/>
          </a:xfrm>
        </p:grpSpPr>
        <p:sp>
          <p:nvSpPr>
            <p:cNvPr id="37" name="Tekstboks 36"/>
            <p:cNvSpPr txBox="1"/>
            <p:nvPr/>
          </p:nvSpPr>
          <p:spPr>
            <a:xfrm>
              <a:off x="2888337" y="6379824"/>
              <a:ext cx="3520516" cy="430887"/>
            </a:xfrm>
            <a:prstGeom prst="rect">
              <a:avLst/>
            </a:prstGeom>
            <a:noFill/>
          </p:spPr>
          <p:txBody>
            <a:bodyPr wrap="none" rtlCol="0">
              <a:spAutoFit/>
            </a:bodyPr>
            <a:lstStyle/>
            <a:p>
              <a:r>
                <a:rPr lang="en-GB" dirty="0">
                  <a:solidFill>
                    <a:schemeClr val="tx1"/>
                  </a:solidFill>
                </a:rPr>
                <a:t>Trading days in 2011</a:t>
              </a:r>
            </a:p>
          </p:txBody>
        </p:sp>
        <p:sp>
          <p:nvSpPr>
            <p:cNvPr id="38" name="Tekstboks 37"/>
            <p:cNvSpPr txBox="1"/>
            <p:nvPr/>
          </p:nvSpPr>
          <p:spPr>
            <a:xfrm>
              <a:off x="9044095" y="6249198"/>
              <a:ext cx="772969" cy="430887"/>
            </a:xfrm>
            <a:prstGeom prst="rect">
              <a:avLst/>
            </a:prstGeom>
            <a:noFill/>
          </p:spPr>
          <p:txBody>
            <a:bodyPr wrap="none" rtlCol="0">
              <a:spAutoFit/>
            </a:bodyPr>
            <a:lstStyle/>
            <a:p>
              <a:r>
                <a:rPr lang="en-GB" dirty="0">
                  <a:solidFill>
                    <a:schemeClr val="tx1"/>
                  </a:solidFill>
                </a:rPr>
                <a:t>Dec</a:t>
              </a:r>
            </a:p>
          </p:txBody>
        </p:sp>
        <p:sp>
          <p:nvSpPr>
            <p:cNvPr id="39" name="Tekstboks 38"/>
            <p:cNvSpPr txBox="1"/>
            <p:nvPr/>
          </p:nvSpPr>
          <p:spPr>
            <a:xfrm>
              <a:off x="656208" y="6249198"/>
              <a:ext cx="731290" cy="430887"/>
            </a:xfrm>
            <a:prstGeom prst="rect">
              <a:avLst/>
            </a:prstGeom>
            <a:noFill/>
          </p:spPr>
          <p:txBody>
            <a:bodyPr wrap="none" rtlCol="0">
              <a:spAutoFit/>
            </a:bodyPr>
            <a:lstStyle/>
            <a:p>
              <a:r>
                <a:rPr lang="en-GB" dirty="0">
                  <a:solidFill>
                    <a:schemeClr val="tx1"/>
                  </a:solidFill>
                </a:rPr>
                <a:t>Jan</a:t>
              </a:r>
            </a:p>
          </p:txBody>
        </p:sp>
      </p:gr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dissolve">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wipe(left)">
                                      <p:cBhvr>
                                        <p:cTn id="12" dur="500"/>
                                        <p:tgtEl>
                                          <p:spTgt spid="3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down)">
                                      <p:cBhvr>
                                        <p:cTn id="17" dur="500"/>
                                        <p:tgtEl>
                                          <p:spTgt spid="3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3"/>
                                        </p:tgtEl>
                                        <p:attrNameLst>
                                          <p:attrName>style.visibility</p:attrName>
                                        </p:attrNameLst>
                                      </p:cBhvr>
                                      <p:to>
                                        <p:strVal val="visible"/>
                                      </p:to>
                                    </p:set>
                                    <p:animEffect transition="in" filter="wipe(left)">
                                      <p:cBhvr>
                                        <p:cTn id="22" dur="500"/>
                                        <p:tgtEl>
                                          <p:spTgt spid="5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4778"/>
                                        </p:tgtEl>
                                        <p:attrNameLst>
                                          <p:attrName>style.visibility</p:attrName>
                                        </p:attrNameLst>
                                      </p:cBhvr>
                                      <p:to>
                                        <p:strVal val="visible"/>
                                      </p:to>
                                    </p:set>
                                    <p:animEffect transition="in" filter="wipe(left)">
                                      <p:cBhvr>
                                        <p:cTn id="27" dur="1000"/>
                                        <p:tgtEl>
                                          <p:spTgt spid="7477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55"/>
                                        </p:tgtEl>
                                        <p:attrNameLst>
                                          <p:attrName>style.visibility</p:attrName>
                                        </p:attrNameLst>
                                      </p:cBhvr>
                                      <p:to>
                                        <p:strVal val="visible"/>
                                      </p:to>
                                    </p:set>
                                    <p:animEffect transition="in" filter="wipe(left)">
                                      <p:cBhvr>
                                        <p:cTn id="32" dur="500"/>
                                        <p:tgtEl>
                                          <p:spTgt spid="5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58"/>
                                        </p:tgtEl>
                                        <p:attrNameLst>
                                          <p:attrName>style.visibility</p:attrName>
                                        </p:attrNameLst>
                                      </p:cBhvr>
                                      <p:to>
                                        <p:strVal val="visible"/>
                                      </p:to>
                                    </p:set>
                                    <p:animEffect transition="in" filter="wipe(left)">
                                      <p:cBhvr>
                                        <p:cTn id="37" dur="500"/>
                                        <p:tgtEl>
                                          <p:spTgt spid="58"/>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dissolve">
                                      <p:cBhvr>
                                        <p:cTn id="42" dur="500"/>
                                        <p:tgtEl>
                                          <p:spTgt spid="54"/>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74780"/>
                                        </p:tgtEl>
                                        <p:attrNameLst>
                                          <p:attrName>style.visibility</p:attrName>
                                        </p:attrNameLst>
                                      </p:cBhvr>
                                      <p:to>
                                        <p:strVal val="visible"/>
                                      </p:to>
                                    </p:set>
                                    <p:animEffect transition="in" filter="dissolve">
                                      <p:cBhvr>
                                        <p:cTn id="47" dur="500"/>
                                        <p:tgtEl>
                                          <p:spTgt spid="747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80" grpId="0" animBg="1"/>
      <p:bldP spid="33" grpId="0"/>
      <p:bldP spid="53" grpId="0" animBg="1"/>
      <p:bldP spid="74778" grpId="0" animBg="1"/>
      <p:bldP spid="54" grpId="0" animBg="1"/>
      <p:bldP spid="5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159654" y="0"/>
            <a:ext cx="8420100" cy="624114"/>
          </a:xfrm>
        </p:spPr>
        <p:txBody>
          <a:bodyPr/>
          <a:lstStyle/>
          <a:p>
            <a:pPr algn="l"/>
            <a:r>
              <a:rPr lang="en-GB" sz="2500" dirty="0"/>
              <a:t>Nordic System Price – the year 2012</a:t>
            </a:r>
          </a:p>
        </p:txBody>
      </p:sp>
      <p:sp>
        <p:nvSpPr>
          <p:cNvPr id="76809" name="Line 9"/>
          <p:cNvSpPr>
            <a:spLocks noChangeShapeType="1"/>
          </p:cNvSpPr>
          <p:nvPr/>
        </p:nvSpPr>
        <p:spPr bwMode="auto">
          <a:xfrm>
            <a:off x="679450" y="5340350"/>
            <a:ext cx="9158288" cy="0"/>
          </a:xfrm>
          <a:prstGeom prst="line">
            <a:avLst/>
          </a:prstGeom>
          <a:noFill/>
          <a:ln w="0">
            <a:solidFill>
              <a:srgbClr val="000000"/>
            </a:solidFill>
            <a:round/>
            <a:headEnd/>
            <a:tailEnd/>
          </a:ln>
        </p:spPr>
        <p:txBody>
          <a:bodyPr/>
          <a:lstStyle/>
          <a:p>
            <a:endParaRPr lang="en-GB" dirty="0"/>
          </a:p>
        </p:txBody>
      </p:sp>
      <p:sp>
        <p:nvSpPr>
          <p:cNvPr id="76810" name="Line 10"/>
          <p:cNvSpPr>
            <a:spLocks noChangeShapeType="1"/>
          </p:cNvSpPr>
          <p:nvPr/>
        </p:nvSpPr>
        <p:spPr bwMode="auto">
          <a:xfrm>
            <a:off x="679450" y="4440238"/>
            <a:ext cx="9158288" cy="0"/>
          </a:xfrm>
          <a:prstGeom prst="line">
            <a:avLst/>
          </a:prstGeom>
          <a:noFill/>
          <a:ln w="0">
            <a:solidFill>
              <a:srgbClr val="000000"/>
            </a:solidFill>
            <a:round/>
            <a:headEnd/>
            <a:tailEnd/>
          </a:ln>
        </p:spPr>
        <p:txBody>
          <a:bodyPr/>
          <a:lstStyle/>
          <a:p>
            <a:endParaRPr lang="en-GB" dirty="0"/>
          </a:p>
        </p:txBody>
      </p:sp>
      <p:sp>
        <p:nvSpPr>
          <p:cNvPr id="76811" name="Line 11"/>
          <p:cNvSpPr>
            <a:spLocks noChangeShapeType="1"/>
          </p:cNvSpPr>
          <p:nvPr/>
        </p:nvSpPr>
        <p:spPr bwMode="auto">
          <a:xfrm>
            <a:off x="679450" y="3584575"/>
            <a:ext cx="9158288" cy="0"/>
          </a:xfrm>
          <a:prstGeom prst="line">
            <a:avLst/>
          </a:prstGeom>
          <a:noFill/>
          <a:ln w="0">
            <a:solidFill>
              <a:srgbClr val="000000"/>
            </a:solidFill>
            <a:round/>
            <a:headEnd/>
            <a:tailEnd/>
          </a:ln>
        </p:spPr>
        <p:txBody>
          <a:bodyPr/>
          <a:lstStyle/>
          <a:p>
            <a:endParaRPr lang="en-GB" dirty="0"/>
          </a:p>
        </p:txBody>
      </p:sp>
      <p:sp>
        <p:nvSpPr>
          <p:cNvPr id="76812" name="Line 12"/>
          <p:cNvSpPr>
            <a:spLocks noChangeShapeType="1"/>
          </p:cNvSpPr>
          <p:nvPr/>
        </p:nvSpPr>
        <p:spPr bwMode="auto">
          <a:xfrm>
            <a:off x="679450" y="2727325"/>
            <a:ext cx="9158288" cy="0"/>
          </a:xfrm>
          <a:prstGeom prst="line">
            <a:avLst/>
          </a:prstGeom>
          <a:noFill/>
          <a:ln w="0">
            <a:solidFill>
              <a:srgbClr val="000000"/>
            </a:solidFill>
            <a:round/>
            <a:headEnd/>
            <a:tailEnd/>
          </a:ln>
        </p:spPr>
        <p:txBody>
          <a:bodyPr/>
          <a:lstStyle/>
          <a:p>
            <a:endParaRPr lang="en-GB" dirty="0"/>
          </a:p>
        </p:txBody>
      </p:sp>
      <p:sp>
        <p:nvSpPr>
          <p:cNvPr id="76813" name="Line 13"/>
          <p:cNvSpPr>
            <a:spLocks noChangeShapeType="1"/>
          </p:cNvSpPr>
          <p:nvPr/>
        </p:nvSpPr>
        <p:spPr bwMode="auto">
          <a:xfrm>
            <a:off x="679450" y="1827213"/>
            <a:ext cx="9158288" cy="0"/>
          </a:xfrm>
          <a:prstGeom prst="line">
            <a:avLst/>
          </a:prstGeom>
          <a:noFill/>
          <a:ln w="0">
            <a:solidFill>
              <a:srgbClr val="000000"/>
            </a:solidFill>
            <a:round/>
            <a:headEnd/>
            <a:tailEnd/>
          </a:ln>
        </p:spPr>
        <p:txBody>
          <a:bodyPr/>
          <a:lstStyle/>
          <a:p>
            <a:endParaRPr lang="en-GB" dirty="0"/>
          </a:p>
        </p:txBody>
      </p:sp>
      <p:sp>
        <p:nvSpPr>
          <p:cNvPr id="76814" name="Rectangle 14"/>
          <p:cNvSpPr>
            <a:spLocks noChangeArrowheads="1"/>
          </p:cNvSpPr>
          <p:nvPr/>
        </p:nvSpPr>
        <p:spPr bwMode="auto">
          <a:xfrm>
            <a:off x="679450" y="1400175"/>
            <a:ext cx="9158288" cy="4795838"/>
          </a:xfrm>
          <a:prstGeom prst="rect">
            <a:avLst/>
          </a:prstGeom>
          <a:noFill/>
          <a:ln w="20638">
            <a:solidFill>
              <a:srgbClr val="808080"/>
            </a:solidFill>
            <a:miter lim="800000"/>
            <a:headEnd/>
            <a:tailEnd/>
          </a:ln>
        </p:spPr>
        <p:txBody>
          <a:bodyPr/>
          <a:lstStyle/>
          <a:p>
            <a:endParaRPr lang="en-GB" dirty="0"/>
          </a:p>
        </p:txBody>
      </p:sp>
      <p:sp>
        <p:nvSpPr>
          <p:cNvPr id="76815" name="Line 15"/>
          <p:cNvSpPr>
            <a:spLocks noChangeShapeType="1"/>
          </p:cNvSpPr>
          <p:nvPr/>
        </p:nvSpPr>
        <p:spPr bwMode="auto">
          <a:xfrm>
            <a:off x="679450" y="1400175"/>
            <a:ext cx="0" cy="4795838"/>
          </a:xfrm>
          <a:prstGeom prst="line">
            <a:avLst/>
          </a:prstGeom>
          <a:noFill/>
          <a:ln w="0">
            <a:solidFill>
              <a:srgbClr val="000000"/>
            </a:solidFill>
            <a:round/>
            <a:headEnd/>
            <a:tailEnd/>
          </a:ln>
        </p:spPr>
        <p:txBody>
          <a:bodyPr/>
          <a:lstStyle/>
          <a:p>
            <a:endParaRPr lang="en-GB" dirty="0"/>
          </a:p>
        </p:txBody>
      </p:sp>
      <p:sp>
        <p:nvSpPr>
          <p:cNvPr id="76816" name="Line 16"/>
          <p:cNvSpPr>
            <a:spLocks noChangeShapeType="1"/>
          </p:cNvSpPr>
          <p:nvPr/>
        </p:nvSpPr>
        <p:spPr bwMode="auto">
          <a:xfrm>
            <a:off x="593725" y="6196013"/>
            <a:ext cx="85725" cy="0"/>
          </a:xfrm>
          <a:prstGeom prst="line">
            <a:avLst/>
          </a:prstGeom>
          <a:noFill/>
          <a:ln w="0">
            <a:solidFill>
              <a:srgbClr val="000000"/>
            </a:solidFill>
            <a:round/>
            <a:headEnd/>
            <a:tailEnd/>
          </a:ln>
        </p:spPr>
        <p:txBody>
          <a:bodyPr/>
          <a:lstStyle/>
          <a:p>
            <a:endParaRPr lang="en-GB" dirty="0"/>
          </a:p>
        </p:txBody>
      </p:sp>
      <p:sp>
        <p:nvSpPr>
          <p:cNvPr id="76817" name="Line 17"/>
          <p:cNvSpPr>
            <a:spLocks noChangeShapeType="1"/>
          </p:cNvSpPr>
          <p:nvPr/>
        </p:nvSpPr>
        <p:spPr bwMode="auto">
          <a:xfrm>
            <a:off x="593725" y="5340350"/>
            <a:ext cx="85725" cy="0"/>
          </a:xfrm>
          <a:prstGeom prst="line">
            <a:avLst/>
          </a:prstGeom>
          <a:noFill/>
          <a:ln w="0">
            <a:solidFill>
              <a:srgbClr val="000000"/>
            </a:solidFill>
            <a:round/>
            <a:headEnd/>
            <a:tailEnd/>
          </a:ln>
        </p:spPr>
        <p:txBody>
          <a:bodyPr/>
          <a:lstStyle/>
          <a:p>
            <a:endParaRPr lang="en-GB" dirty="0"/>
          </a:p>
        </p:txBody>
      </p:sp>
      <p:sp>
        <p:nvSpPr>
          <p:cNvPr id="76818" name="Line 18"/>
          <p:cNvSpPr>
            <a:spLocks noChangeShapeType="1"/>
          </p:cNvSpPr>
          <p:nvPr/>
        </p:nvSpPr>
        <p:spPr bwMode="auto">
          <a:xfrm>
            <a:off x="593725" y="4440238"/>
            <a:ext cx="85725" cy="0"/>
          </a:xfrm>
          <a:prstGeom prst="line">
            <a:avLst/>
          </a:prstGeom>
          <a:noFill/>
          <a:ln w="0">
            <a:solidFill>
              <a:srgbClr val="000000"/>
            </a:solidFill>
            <a:round/>
            <a:headEnd/>
            <a:tailEnd/>
          </a:ln>
        </p:spPr>
        <p:txBody>
          <a:bodyPr/>
          <a:lstStyle/>
          <a:p>
            <a:endParaRPr lang="en-GB" dirty="0"/>
          </a:p>
        </p:txBody>
      </p:sp>
      <p:sp>
        <p:nvSpPr>
          <p:cNvPr id="76819" name="Line 19"/>
          <p:cNvSpPr>
            <a:spLocks noChangeShapeType="1"/>
          </p:cNvSpPr>
          <p:nvPr/>
        </p:nvSpPr>
        <p:spPr bwMode="auto">
          <a:xfrm>
            <a:off x="593725" y="3584575"/>
            <a:ext cx="85725" cy="0"/>
          </a:xfrm>
          <a:prstGeom prst="line">
            <a:avLst/>
          </a:prstGeom>
          <a:noFill/>
          <a:ln w="0">
            <a:solidFill>
              <a:srgbClr val="000000"/>
            </a:solidFill>
            <a:round/>
            <a:headEnd/>
            <a:tailEnd/>
          </a:ln>
        </p:spPr>
        <p:txBody>
          <a:bodyPr/>
          <a:lstStyle/>
          <a:p>
            <a:endParaRPr lang="en-GB" dirty="0"/>
          </a:p>
        </p:txBody>
      </p:sp>
      <p:sp>
        <p:nvSpPr>
          <p:cNvPr id="76820" name="Line 20"/>
          <p:cNvSpPr>
            <a:spLocks noChangeShapeType="1"/>
          </p:cNvSpPr>
          <p:nvPr/>
        </p:nvSpPr>
        <p:spPr bwMode="auto">
          <a:xfrm>
            <a:off x="593725" y="2727325"/>
            <a:ext cx="85725" cy="0"/>
          </a:xfrm>
          <a:prstGeom prst="line">
            <a:avLst/>
          </a:prstGeom>
          <a:noFill/>
          <a:ln w="0">
            <a:solidFill>
              <a:srgbClr val="000000"/>
            </a:solidFill>
            <a:round/>
            <a:headEnd/>
            <a:tailEnd/>
          </a:ln>
        </p:spPr>
        <p:txBody>
          <a:bodyPr/>
          <a:lstStyle/>
          <a:p>
            <a:endParaRPr lang="en-GB" dirty="0"/>
          </a:p>
        </p:txBody>
      </p:sp>
      <p:sp>
        <p:nvSpPr>
          <p:cNvPr id="76821" name="Line 21"/>
          <p:cNvSpPr>
            <a:spLocks noChangeShapeType="1"/>
          </p:cNvSpPr>
          <p:nvPr/>
        </p:nvSpPr>
        <p:spPr bwMode="auto">
          <a:xfrm>
            <a:off x="593725" y="1827213"/>
            <a:ext cx="85725" cy="0"/>
          </a:xfrm>
          <a:prstGeom prst="line">
            <a:avLst/>
          </a:prstGeom>
          <a:noFill/>
          <a:ln w="0">
            <a:solidFill>
              <a:srgbClr val="000000"/>
            </a:solidFill>
            <a:round/>
            <a:headEnd/>
            <a:tailEnd/>
          </a:ln>
        </p:spPr>
        <p:txBody>
          <a:bodyPr/>
          <a:lstStyle/>
          <a:p>
            <a:endParaRPr lang="en-GB" dirty="0"/>
          </a:p>
        </p:txBody>
      </p:sp>
      <p:sp>
        <p:nvSpPr>
          <p:cNvPr id="76822" name="Line 22"/>
          <p:cNvSpPr>
            <a:spLocks noChangeShapeType="1"/>
          </p:cNvSpPr>
          <p:nvPr/>
        </p:nvSpPr>
        <p:spPr bwMode="auto">
          <a:xfrm>
            <a:off x="679450" y="6196013"/>
            <a:ext cx="9158288" cy="0"/>
          </a:xfrm>
          <a:prstGeom prst="line">
            <a:avLst/>
          </a:prstGeom>
          <a:noFill/>
          <a:ln w="0">
            <a:solidFill>
              <a:srgbClr val="000000"/>
            </a:solidFill>
            <a:round/>
            <a:headEnd/>
            <a:tailEnd/>
          </a:ln>
        </p:spPr>
        <p:txBody>
          <a:bodyPr/>
          <a:lstStyle/>
          <a:p>
            <a:endParaRPr lang="en-GB" dirty="0"/>
          </a:p>
        </p:txBody>
      </p:sp>
      <p:sp>
        <p:nvSpPr>
          <p:cNvPr id="76826" name="Freeform 26"/>
          <p:cNvSpPr>
            <a:spLocks/>
          </p:cNvSpPr>
          <p:nvPr/>
        </p:nvSpPr>
        <p:spPr bwMode="auto">
          <a:xfrm>
            <a:off x="700088" y="3455988"/>
            <a:ext cx="9115425" cy="0"/>
          </a:xfrm>
          <a:custGeom>
            <a:avLst/>
            <a:gdLst/>
            <a:ahLst/>
            <a:cxnLst>
              <a:cxn ang="0">
                <a:pos x="5" y="0"/>
              </a:cxn>
              <a:cxn ang="0">
                <a:pos x="12" y="0"/>
              </a:cxn>
              <a:cxn ang="0">
                <a:pos x="19" y="0"/>
              </a:cxn>
              <a:cxn ang="0">
                <a:pos x="26" y="0"/>
              </a:cxn>
              <a:cxn ang="0">
                <a:pos x="32" y="0"/>
              </a:cxn>
              <a:cxn ang="0">
                <a:pos x="39" y="0"/>
              </a:cxn>
              <a:cxn ang="0">
                <a:pos x="46" y="0"/>
              </a:cxn>
              <a:cxn ang="0">
                <a:pos x="53" y="0"/>
              </a:cxn>
              <a:cxn ang="0">
                <a:pos x="60" y="0"/>
              </a:cxn>
              <a:cxn ang="0">
                <a:pos x="67" y="0"/>
              </a:cxn>
              <a:cxn ang="0">
                <a:pos x="74" y="0"/>
              </a:cxn>
              <a:cxn ang="0">
                <a:pos x="80" y="0"/>
              </a:cxn>
              <a:cxn ang="0">
                <a:pos x="87" y="0"/>
              </a:cxn>
              <a:cxn ang="0">
                <a:pos x="94" y="0"/>
              </a:cxn>
              <a:cxn ang="0">
                <a:pos x="101" y="0"/>
              </a:cxn>
              <a:cxn ang="0">
                <a:pos x="108" y="0"/>
              </a:cxn>
              <a:cxn ang="0">
                <a:pos x="115" y="0"/>
              </a:cxn>
              <a:cxn ang="0">
                <a:pos x="121" y="0"/>
              </a:cxn>
              <a:cxn ang="0">
                <a:pos x="128" y="0"/>
              </a:cxn>
              <a:cxn ang="0">
                <a:pos x="135" y="0"/>
              </a:cxn>
              <a:cxn ang="0">
                <a:pos x="142" y="0"/>
              </a:cxn>
              <a:cxn ang="0">
                <a:pos x="149" y="0"/>
              </a:cxn>
              <a:cxn ang="0">
                <a:pos x="156" y="0"/>
              </a:cxn>
              <a:cxn ang="0">
                <a:pos x="163" y="0"/>
              </a:cxn>
              <a:cxn ang="0">
                <a:pos x="169" y="0"/>
              </a:cxn>
              <a:cxn ang="0">
                <a:pos x="176" y="0"/>
              </a:cxn>
              <a:cxn ang="0">
                <a:pos x="183" y="0"/>
              </a:cxn>
              <a:cxn ang="0">
                <a:pos x="190" y="0"/>
              </a:cxn>
              <a:cxn ang="0">
                <a:pos x="197" y="0"/>
              </a:cxn>
              <a:cxn ang="0">
                <a:pos x="204" y="0"/>
              </a:cxn>
              <a:cxn ang="0">
                <a:pos x="211" y="0"/>
              </a:cxn>
              <a:cxn ang="0">
                <a:pos x="217" y="0"/>
              </a:cxn>
              <a:cxn ang="0">
                <a:pos x="224" y="0"/>
              </a:cxn>
              <a:cxn ang="0">
                <a:pos x="231" y="0"/>
              </a:cxn>
              <a:cxn ang="0">
                <a:pos x="238" y="0"/>
              </a:cxn>
              <a:cxn ang="0">
                <a:pos x="245" y="0"/>
              </a:cxn>
              <a:cxn ang="0">
                <a:pos x="252" y="0"/>
              </a:cxn>
              <a:cxn ang="0">
                <a:pos x="259" y="0"/>
              </a:cxn>
              <a:cxn ang="0">
                <a:pos x="265" y="0"/>
              </a:cxn>
              <a:cxn ang="0">
                <a:pos x="272" y="0"/>
              </a:cxn>
              <a:cxn ang="0">
                <a:pos x="279" y="0"/>
              </a:cxn>
              <a:cxn ang="0">
                <a:pos x="286" y="0"/>
              </a:cxn>
              <a:cxn ang="0">
                <a:pos x="293" y="0"/>
              </a:cxn>
              <a:cxn ang="0">
                <a:pos x="300" y="0"/>
              </a:cxn>
              <a:cxn ang="0">
                <a:pos x="307" y="0"/>
              </a:cxn>
              <a:cxn ang="0">
                <a:pos x="313" y="0"/>
              </a:cxn>
              <a:cxn ang="0">
                <a:pos x="320" y="0"/>
              </a:cxn>
              <a:cxn ang="0">
                <a:pos x="327" y="0"/>
              </a:cxn>
              <a:cxn ang="0">
                <a:pos x="334" y="0"/>
              </a:cxn>
              <a:cxn ang="0">
                <a:pos x="341" y="0"/>
              </a:cxn>
              <a:cxn ang="0">
                <a:pos x="348" y="0"/>
              </a:cxn>
              <a:cxn ang="0">
                <a:pos x="354" y="0"/>
              </a:cxn>
              <a:cxn ang="0">
                <a:pos x="361" y="0"/>
              </a:cxn>
              <a:cxn ang="0">
                <a:pos x="368" y="0"/>
              </a:cxn>
              <a:cxn ang="0">
                <a:pos x="375" y="0"/>
              </a:cxn>
              <a:cxn ang="0">
                <a:pos x="382" y="0"/>
              </a:cxn>
              <a:cxn ang="0">
                <a:pos x="389" y="0"/>
              </a:cxn>
              <a:cxn ang="0">
                <a:pos x="396" y="0"/>
              </a:cxn>
              <a:cxn ang="0">
                <a:pos x="402" y="0"/>
              </a:cxn>
              <a:cxn ang="0">
                <a:pos x="409" y="0"/>
              </a:cxn>
              <a:cxn ang="0">
                <a:pos x="416" y="0"/>
              </a:cxn>
              <a:cxn ang="0">
                <a:pos x="423" y="0"/>
              </a:cxn>
            </a:cxnLst>
            <a:rect l="0" t="0" r="r" b="b"/>
            <a:pathLst>
              <a:path w="428">
                <a:moveTo>
                  <a:pt x="0" y="0"/>
                </a:moveTo>
                <a:lnTo>
                  <a:pt x="2" y="0"/>
                </a:lnTo>
                <a:lnTo>
                  <a:pt x="3" y="0"/>
                </a:lnTo>
                <a:lnTo>
                  <a:pt x="5" y="0"/>
                </a:lnTo>
                <a:lnTo>
                  <a:pt x="7" y="0"/>
                </a:lnTo>
                <a:lnTo>
                  <a:pt x="8" y="0"/>
                </a:lnTo>
                <a:lnTo>
                  <a:pt x="10" y="0"/>
                </a:lnTo>
                <a:lnTo>
                  <a:pt x="12" y="0"/>
                </a:lnTo>
                <a:lnTo>
                  <a:pt x="14" y="0"/>
                </a:lnTo>
                <a:lnTo>
                  <a:pt x="15" y="0"/>
                </a:lnTo>
                <a:lnTo>
                  <a:pt x="17" y="0"/>
                </a:lnTo>
                <a:lnTo>
                  <a:pt x="19" y="0"/>
                </a:lnTo>
                <a:lnTo>
                  <a:pt x="20" y="0"/>
                </a:lnTo>
                <a:lnTo>
                  <a:pt x="22" y="0"/>
                </a:lnTo>
                <a:lnTo>
                  <a:pt x="24" y="0"/>
                </a:lnTo>
                <a:lnTo>
                  <a:pt x="26" y="0"/>
                </a:lnTo>
                <a:lnTo>
                  <a:pt x="27" y="0"/>
                </a:lnTo>
                <a:lnTo>
                  <a:pt x="29" y="0"/>
                </a:lnTo>
                <a:lnTo>
                  <a:pt x="31" y="0"/>
                </a:lnTo>
                <a:lnTo>
                  <a:pt x="32" y="0"/>
                </a:lnTo>
                <a:lnTo>
                  <a:pt x="34" y="0"/>
                </a:lnTo>
                <a:lnTo>
                  <a:pt x="36" y="0"/>
                </a:lnTo>
                <a:lnTo>
                  <a:pt x="38" y="0"/>
                </a:lnTo>
                <a:lnTo>
                  <a:pt x="39" y="0"/>
                </a:lnTo>
                <a:lnTo>
                  <a:pt x="41" y="0"/>
                </a:lnTo>
                <a:lnTo>
                  <a:pt x="43" y="0"/>
                </a:lnTo>
                <a:lnTo>
                  <a:pt x="44" y="0"/>
                </a:lnTo>
                <a:lnTo>
                  <a:pt x="46" y="0"/>
                </a:lnTo>
                <a:lnTo>
                  <a:pt x="48" y="0"/>
                </a:lnTo>
                <a:lnTo>
                  <a:pt x="50" y="0"/>
                </a:lnTo>
                <a:lnTo>
                  <a:pt x="51" y="0"/>
                </a:lnTo>
                <a:lnTo>
                  <a:pt x="53" y="0"/>
                </a:lnTo>
                <a:lnTo>
                  <a:pt x="55" y="0"/>
                </a:lnTo>
                <a:lnTo>
                  <a:pt x="56" y="0"/>
                </a:lnTo>
                <a:lnTo>
                  <a:pt x="58" y="0"/>
                </a:lnTo>
                <a:lnTo>
                  <a:pt x="60" y="0"/>
                </a:lnTo>
                <a:lnTo>
                  <a:pt x="62" y="0"/>
                </a:lnTo>
                <a:lnTo>
                  <a:pt x="63" y="0"/>
                </a:lnTo>
                <a:lnTo>
                  <a:pt x="65" y="0"/>
                </a:lnTo>
                <a:lnTo>
                  <a:pt x="67" y="0"/>
                </a:lnTo>
                <a:lnTo>
                  <a:pt x="68" y="0"/>
                </a:lnTo>
                <a:lnTo>
                  <a:pt x="70" y="0"/>
                </a:lnTo>
                <a:lnTo>
                  <a:pt x="72" y="0"/>
                </a:lnTo>
                <a:lnTo>
                  <a:pt x="74" y="0"/>
                </a:lnTo>
                <a:lnTo>
                  <a:pt x="75" y="0"/>
                </a:lnTo>
                <a:lnTo>
                  <a:pt x="77" y="0"/>
                </a:lnTo>
                <a:lnTo>
                  <a:pt x="79" y="0"/>
                </a:lnTo>
                <a:lnTo>
                  <a:pt x="80" y="0"/>
                </a:lnTo>
                <a:lnTo>
                  <a:pt x="82" y="0"/>
                </a:lnTo>
                <a:lnTo>
                  <a:pt x="84" y="0"/>
                </a:lnTo>
                <a:lnTo>
                  <a:pt x="86" y="0"/>
                </a:lnTo>
                <a:lnTo>
                  <a:pt x="87" y="0"/>
                </a:lnTo>
                <a:lnTo>
                  <a:pt x="89" y="0"/>
                </a:lnTo>
                <a:lnTo>
                  <a:pt x="91" y="0"/>
                </a:lnTo>
                <a:lnTo>
                  <a:pt x="92" y="0"/>
                </a:lnTo>
                <a:lnTo>
                  <a:pt x="94" y="0"/>
                </a:lnTo>
                <a:lnTo>
                  <a:pt x="96" y="0"/>
                </a:lnTo>
                <a:lnTo>
                  <a:pt x="98" y="0"/>
                </a:lnTo>
                <a:lnTo>
                  <a:pt x="99" y="0"/>
                </a:lnTo>
                <a:lnTo>
                  <a:pt x="101" y="0"/>
                </a:lnTo>
                <a:lnTo>
                  <a:pt x="103" y="0"/>
                </a:lnTo>
                <a:lnTo>
                  <a:pt x="104" y="0"/>
                </a:lnTo>
                <a:lnTo>
                  <a:pt x="106" y="0"/>
                </a:lnTo>
                <a:lnTo>
                  <a:pt x="108" y="0"/>
                </a:lnTo>
                <a:lnTo>
                  <a:pt x="109" y="0"/>
                </a:lnTo>
                <a:lnTo>
                  <a:pt x="111" y="0"/>
                </a:lnTo>
                <a:lnTo>
                  <a:pt x="113" y="0"/>
                </a:lnTo>
                <a:lnTo>
                  <a:pt x="115" y="0"/>
                </a:lnTo>
                <a:lnTo>
                  <a:pt x="116" y="0"/>
                </a:lnTo>
                <a:lnTo>
                  <a:pt x="118" y="0"/>
                </a:lnTo>
                <a:lnTo>
                  <a:pt x="120" y="0"/>
                </a:lnTo>
                <a:lnTo>
                  <a:pt x="121" y="0"/>
                </a:lnTo>
                <a:lnTo>
                  <a:pt x="123" y="0"/>
                </a:lnTo>
                <a:lnTo>
                  <a:pt x="125" y="0"/>
                </a:lnTo>
                <a:lnTo>
                  <a:pt x="127" y="0"/>
                </a:lnTo>
                <a:lnTo>
                  <a:pt x="128" y="0"/>
                </a:lnTo>
                <a:lnTo>
                  <a:pt x="130" y="0"/>
                </a:lnTo>
                <a:lnTo>
                  <a:pt x="132" y="0"/>
                </a:lnTo>
                <a:lnTo>
                  <a:pt x="133" y="0"/>
                </a:lnTo>
                <a:lnTo>
                  <a:pt x="135" y="0"/>
                </a:lnTo>
                <a:lnTo>
                  <a:pt x="137" y="0"/>
                </a:lnTo>
                <a:lnTo>
                  <a:pt x="139" y="0"/>
                </a:lnTo>
                <a:lnTo>
                  <a:pt x="140" y="0"/>
                </a:lnTo>
                <a:lnTo>
                  <a:pt x="142" y="0"/>
                </a:lnTo>
                <a:lnTo>
                  <a:pt x="144" y="0"/>
                </a:lnTo>
                <a:lnTo>
                  <a:pt x="145" y="0"/>
                </a:lnTo>
                <a:lnTo>
                  <a:pt x="147" y="0"/>
                </a:lnTo>
                <a:lnTo>
                  <a:pt x="149" y="0"/>
                </a:lnTo>
                <a:lnTo>
                  <a:pt x="151" y="0"/>
                </a:lnTo>
                <a:lnTo>
                  <a:pt x="152" y="0"/>
                </a:lnTo>
                <a:lnTo>
                  <a:pt x="154" y="0"/>
                </a:lnTo>
                <a:lnTo>
                  <a:pt x="156" y="0"/>
                </a:lnTo>
                <a:lnTo>
                  <a:pt x="157" y="0"/>
                </a:lnTo>
                <a:lnTo>
                  <a:pt x="159" y="0"/>
                </a:lnTo>
                <a:lnTo>
                  <a:pt x="161" y="0"/>
                </a:lnTo>
                <a:lnTo>
                  <a:pt x="163" y="0"/>
                </a:lnTo>
                <a:lnTo>
                  <a:pt x="164" y="0"/>
                </a:lnTo>
                <a:lnTo>
                  <a:pt x="166" y="0"/>
                </a:lnTo>
                <a:lnTo>
                  <a:pt x="168" y="0"/>
                </a:lnTo>
                <a:lnTo>
                  <a:pt x="169" y="0"/>
                </a:lnTo>
                <a:lnTo>
                  <a:pt x="171" y="0"/>
                </a:lnTo>
                <a:lnTo>
                  <a:pt x="173" y="0"/>
                </a:lnTo>
                <a:lnTo>
                  <a:pt x="175" y="0"/>
                </a:lnTo>
                <a:lnTo>
                  <a:pt x="176" y="0"/>
                </a:lnTo>
                <a:lnTo>
                  <a:pt x="178" y="0"/>
                </a:lnTo>
                <a:lnTo>
                  <a:pt x="180" y="0"/>
                </a:lnTo>
                <a:lnTo>
                  <a:pt x="181" y="0"/>
                </a:lnTo>
                <a:lnTo>
                  <a:pt x="183" y="0"/>
                </a:lnTo>
                <a:lnTo>
                  <a:pt x="185" y="0"/>
                </a:lnTo>
                <a:lnTo>
                  <a:pt x="187" y="0"/>
                </a:lnTo>
                <a:lnTo>
                  <a:pt x="188" y="0"/>
                </a:lnTo>
                <a:lnTo>
                  <a:pt x="190" y="0"/>
                </a:lnTo>
                <a:lnTo>
                  <a:pt x="192" y="0"/>
                </a:lnTo>
                <a:lnTo>
                  <a:pt x="193" y="0"/>
                </a:lnTo>
                <a:lnTo>
                  <a:pt x="195" y="0"/>
                </a:lnTo>
                <a:lnTo>
                  <a:pt x="197" y="0"/>
                </a:lnTo>
                <a:lnTo>
                  <a:pt x="199" y="0"/>
                </a:lnTo>
                <a:lnTo>
                  <a:pt x="200" y="0"/>
                </a:lnTo>
                <a:lnTo>
                  <a:pt x="202" y="0"/>
                </a:lnTo>
                <a:lnTo>
                  <a:pt x="204" y="0"/>
                </a:lnTo>
                <a:lnTo>
                  <a:pt x="205" y="0"/>
                </a:lnTo>
                <a:lnTo>
                  <a:pt x="207" y="0"/>
                </a:lnTo>
                <a:lnTo>
                  <a:pt x="209" y="0"/>
                </a:lnTo>
                <a:lnTo>
                  <a:pt x="211" y="0"/>
                </a:lnTo>
                <a:lnTo>
                  <a:pt x="212" y="0"/>
                </a:lnTo>
                <a:lnTo>
                  <a:pt x="214" y="0"/>
                </a:lnTo>
                <a:lnTo>
                  <a:pt x="216" y="0"/>
                </a:lnTo>
                <a:lnTo>
                  <a:pt x="217" y="0"/>
                </a:lnTo>
                <a:lnTo>
                  <a:pt x="219" y="0"/>
                </a:lnTo>
                <a:lnTo>
                  <a:pt x="221" y="0"/>
                </a:lnTo>
                <a:lnTo>
                  <a:pt x="223" y="0"/>
                </a:lnTo>
                <a:lnTo>
                  <a:pt x="224" y="0"/>
                </a:lnTo>
                <a:lnTo>
                  <a:pt x="226" y="0"/>
                </a:lnTo>
                <a:lnTo>
                  <a:pt x="228" y="0"/>
                </a:lnTo>
                <a:lnTo>
                  <a:pt x="229" y="0"/>
                </a:lnTo>
                <a:lnTo>
                  <a:pt x="231" y="0"/>
                </a:lnTo>
                <a:lnTo>
                  <a:pt x="233" y="0"/>
                </a:lnTo>
                <a:lnTo>
                  <a:pt x="235" y="0"/>
                </a:lnTo>
                <a:lnTo>
                  <a:pt x="236" y="0"/>
                </a:lnTo>
                <a:lnTo>
                  <a:pt x="238" y="0"/>
                </a:lnTo>
                <a:lnTo>
                  <a:pt x="240" y="0"/>
                </a:lnTo>
                <a:lnTo>
                  <a:pt x="241" y="0"/>
                </a:lnTo>
                <a:lnTo>
                  <a:pt x="243" y="0"/>
                </a:lnTo>
                <a:lnTo>
                  <a:pt x="245" y="0"/>
                </a:lnTo>
                <a:lnTo>
                  <a:pt x="247" y="0"/>
                </a:lnTo>
                <a:lnTo>
                  <a:pt x="248" y="0"/>
                </a:lnTo>
                <a:lnTo>
                  <a:pt x="250" y="0"/>
                </a:lnTo>
                <a:lnTo>
                  <a:pt x="252" y="0"/>
                </a:lnTo>
                <a:lnTo>
                  <a:pt x="253" y="0"/>
                </a:lnTo>
                <a:lnTo>
                  <a:pt x="255" y="0"/>
                </a:lnTo>
                <a:lnTo>
                  <a:pt x="257" y="0"/>
                </a:lnTo>
                <a:lnTo>
                  <a:pt x="259" y="0"/>
                </a:lnTo>
                <a:lnTo>
                  <a:pt x="260" y="0"/>
                </a:lnTo>
                <a:lnTo>
                  <a:pt x="262" y="0"/>
                </a:lnTo>
                <a:lnTo>
                  <a:pt x="264" y="0"/>
                </a:lnTo>
                <a:lnTo>
                  <a:pt x="265" y="0"/>
                </a:lnTo>
                <a:lnTo>
                  <a:pt x="267" y="0"/>
                </a:lnTo>
                <a:lnTo>
                  <a:pt x="269" y="0"/>
                </a:lnTo>
                <a:lnTo>
                  <a:pt x="271" y="0"/>
                </a:lnTo>
                <a:lnTo>
                  <a:pt x="272" y="0"/>
                </a:lnTo>
                <a:lnTo>
                  <a:pt x="274" y="0"/>
                </a:lnTo>
                <a:lnTo>
                  <a:pt x="276" y="0"/>
                </a:lnTo>
                <a:lnTo>
                  <a:pt x="277" y="0"/>
                </a:lnTo>
                <a:lnTo>
                  <a:pt x="279" y="0"/>
                </a:lnTo>
                <a:lnTo>
                  <a:pt x="281" y="0"/>
                </a:lnTo>
                <a:lnTo>
                  <a:pt x="283" y="0"/>
                </a:lnTo>
                <a:lnTo>
                  <a:pt x="284" y="0"/>
                </a:lnTo>
                <a:lnTo>
                  <a:pt x="286" y="0"/>
                </a:lnTo>
                <a:lnTo>
                  <a:pt x="288" y="0"/>
                </a:lnTo>
                <a:lnTo>
                  <a:pt x="289" y="0"/>
                </a:lnTo>
                <a:lnTo>
                  <a:pt x="291" y="0"/>
                </a:lnTo>
                <a:lnTo>
                  <a:pt x="293" y="0"/>
                </a:lnTo>
                <a:lnTo>
                  <a:pt x="295" y="0"/>
                </a:lnTo>
                <a:lnTo>
                  <a:pt x="296" y="0"/>
                </a:lnTo>
                <a:lnTo>
                  <a:pt x="298" y="0"/>
                </a:lnTo>
                <a:lnTo>
                  <a:pt x="300" y="0"/>
                </a:lnTo>
                <a:lnTo>
                  <a:pt x="301" y="0"/>
                </a:lnTo>
                <a:lnTo>
                  <a:pt x="303" y="0"/>
                </a:lnTo>
                <a:lnTo>
                  <a:pt x="305" y="0"/>
                </a:lnTo>
                <a:lnTo>
                  <a:pt x="307" y="0"/>
                </a:lnTo>
                <a:lnTo>
                  <a:pt x="308" y="0"/>
                </a:lnTo>
                <a:lnTo>
                  <a:pt x="310" y="0"/>
                </a:lnTo>
                <a:lnTo>
                  <a:pt x="312" y="0"/>
                </a:lnTo>
                <a:lnTo>
                  <a:pt x="313" y="0"/>
                </a:lnTo>
                <a:lnTo>
                  <a:pt x="315" y="0"/>
                </a:lnTo>
                <a:lnTo>
                  <a:pt x="317" y="0"/>
                </a:lnTo>
                <a:lnTo>
                  <a:pt x="319" y="0"/>
                </a:lnTo>
                <a:lnTo>
                  <a:pt x="320" y="0"/>
                </a:lnTo>
                <a:lnTo>
                  <a:pt x="322" y="0"/>
                </a:lnTo>
                <a:lnTo>
                  <a:pt x="324" y="0"/>
                </a:lnTo>
                <a:lnTo>
                  <a:pt x="325" y="0"/>
                </a:lnTo>
                <a:lnTo>
                  <a:pt x="327" y="0"/>
                </a:lnTo>
                <a:lnTo>
                  <a:pt x="329" y="0"/>
                </a:lnTo>
                <a:lnTo>
                  <a:pt x="330" y="0"/>
                </a:lnTo>
                <a:lnTo>
                  <a:pt x="332" y="0"/>
                </a:lnTo>
                <a:lnTo>
                  <a:pt x="334" y="0"/>
                </a:lnTo>
                <a:lnTo>
                  <a:pt x="336" y="0"/>
                </a:lnTo>
                <a:lnTo>
                  <a:pt x="337" y="0"/>
                </a:lnTo>
                <a:lnTo>
                  <a:pt x="339" y="0"/>
                </a:lnTo>
                <a:lnTo>
                  <a:pt x="341" y="0"/>
                </a:lnTo>
                <a:lnTo>
                  <a:pt x="342" y="0"/>
                </a:lnTo>
                <a:lnTo>
                  <a:pt x="344" y="0"/>
                </a:lnTo>
                <a:lnTo>
                  <a:pt x="346" y="0"/>
                </a:lnTo>
                <a:lnTo>
                  <a:pt x="348" y="0"/>
                </a:lnTo>
                <a:lnTo>
                  <a:pt x="349" y="0"/>
                </a:lnTo>
                <a:lnTo>
                  <a:pt x="351" y="0"/>
                </a:lnTo>
                <a:lnTo>
                  <a:pt x="353" y="0"/>
                </a:lnTo>
                <a:lnTo>
                  <a:pt x="354" y="0"/>
                </a:lnTo>
                <a:lnTo>
                  <a:pt x="356" y="0"/>
                </a:lnTo>
                <a:lnTo>
                  <a:pt x="358" y="0"/>
                </a:lnTo>
                <a:lnTo>
                  <a:pt x="360" y="0"/>
                </a:lnTo>
                <a:lnTo>
                  <a:pt x="361" y="0"/>
                </a:lnTo>
                <a:lnTo>
                  <a:pt x="363" y="0"/>
                </a:lnTo>
                <a:lnTo>
                  <a:pt x="365" y="0"/>
                </a:lnTo>
                <a:lnTo>
                  <a:pt x="366" y="0"/>
                </a:lnTo>
                <a:lnTo>
                  <a:pt x="368" y="0"/>
                </a:lnTo>
                <a:lnTo>
                  <a:pt x="370" y="0"/>
                </a:lnTo>
                <a:lnTo>
                  <a:pt x="372" y="0"/>
                </a:lnTo>
                <a:lnTo>
                  <a:pt x="373" y="0"/>
                </a:lnTo>
                <a:lnTo>
                  <a:pt x="375" y="0"/>
                </a:lnTo>
                <a:lnTo>
                  <a:pt x="377" y="0"/>
                </a:lnTo>
                <a:lnTo>
                  <a:pt x="378" y="0"/>
                </a:lnTo>
                <a:lnTo>
                  <a:pt x="380" y="0"/>
                </a:lnTo>
                <a:lnTo>
                  <a:pt x="382" y="0"/>
                </a:lnTo>
                <a:lnTo>
                  <a:pt x="384" y="0"/>
                </a:lnTo>
                <a:lnTo>
                  <a:pt x="385" y="0"/>
                </a:lnTo>
                <a:lnTo>
                  <a:pt x="387" y="0"/>
                </a:lnTo>
                <a:lnTo>
                  <a:pt x="389" y="0"/>
                </a:lnTo>
                <a:lnTo>
                  <a:pt x="390" y="0"/>
                </a:lnTo>
                <a:lnTo>
                  <a:pt x="392" y="0"/>
                </a:lnTo>
                <a:lnTo>
                  <a:pt x="394" y="0"/>
                </a:lnTo>
                <a:lnTo>
                  <a:pt x="396" y="0"/>
                </a:lnTo>
                <a:lnTo>
                  <a:pt x="397" y="0"/>
                </a:lnTo>
                <a:lnTo>
                  <a:pt x="399" y="0"/>
                </a:lnTo>
                <a:lnTo>
                  <a:pt x="401" y="0"/>
                </a:lnTo>
                <a:lnTo>
                  <a:pt x="402" y="0"/>
                </a:lnTo>
                <a:lnTo>
                  <a:pt x="404" y="0"/>
                </a:lnTo>
                <a:lnTo>
                  <a:pt x="406" y="0"/>
                </a:lnTo>
                <a:lnTo>
                  <a:pt x="408" y="0"/>
                </a:lnTo>
                <a:lnTo>
                  <a:pt x="409" y="0"/>
                </a:lnTo>
                <a:lnTo>
                  <a:pt x="411" y="0"/>
                </a:lnTo>
                <a:lnTo>
                  <a:pt x="413" y="0"/>
                </a:lnTo>
                <a:lnTo>
                  <a:pt x="414" y="0"/>
                </a:lnTo>
                <a:lnTo>
                  <a:pt x="416" y="0"/>
                </a:lnTo>
                <a:lnTo>
                  <a:pt x="418" y="0"/>
                </a:lnTo>
                <a:lnTo>
                  <a:pt x="420" y="0"/>
                </a:lnTo>
                <a:lnTo>
                  <a:pt x="421" y="0"/>
                </a:lnTo>
                <a:lnTo>
                  <a:pt x="423" y="0"/>
                </a:lnTo>
                <a:lnTo>
                  <a:pt x="425" y="0"/>
                </a:lnTo>
                <a:lnTo>
                  <a:pt x="426" y="0"/>
                </a:lnTo>
                <a:lnTo>
                  <a:pt x="428" y="0"/>
                </a:lnTo>
              </a:path>
            </a:pathLst>
          </a:custGeom>
          <a:noFill/>
          <a:ln w="57150">
            <a:solidFill>
              <a:srgbClr val="33CC33"/>
            </a:solidFill>
            <a:prstDash val="solid"/>
            <a:round/>
            <a:headEnd/>
            <a:tailEnd/>
          </a:ln>
        </p:spPr>
        <p:txBody>
          <a:bodyPr/>
          <a:lstStyle/>
          <a:p>
            <a:endParaRPr lang="en-GB" dirty="0"/>
          </a:p>
        </p:txBody>
      </p:sp>
      <p:grpSp>
        <p:nvGrpSpPr>
          <p:cNvPr id="32" name="Gruppe 31"/>
          <p:cNvGrpSpPr/>
          <p:nvPr/>
        </p:nvGrpSpPr>
        <p:grpSpPr>
          <a:xfrm>
            <a:off x="43546" y="856344"/>
            <a:ext cx="1808508" cy="5511306"/>
            <a:chOff x="43546" y="856344"/>
            <a:chExt cx="1808508" cy="5511306"/>
          </a:xfrm>
        </p:grpSpPr>
        <p:sp>
          <p:nvSpPr>
            <p:cNvPr id="76828" name="Rectangle 28"/>
            <p:cNvSpPr>
              <a:spLocks noChangeArrowheads="1"/>
            </p:cNvSpPr>
            <p:nvPr/>
          </p:nvSpPr>
          <p:spPr bwMode="auto">
            <a:xfrm>
              <a:off x="312409" y="6029096"/>
              <a:ext cx="200376" cy="338554"/>
            </a:xfrm>
            <a:prstGeom prst="rect">
              <a:avLst/>
            </a:prstGeom>
            <a:noFill/>
            <a:ln w="9525">
              <a:noFill/>
              <a:miter lim="800000"/>
              <a:headEnd/>
              <a:tailEnd/>
            </a:ln>
          </p:spPr>
          <p:txBody>
            <a:bodyPr wrap="none" lIns="0" tIns="0" rIns="0" bIns="0">
              <a:spAutoFit/>
            </a:bodyPr>
            <a:lstStyle/>
            <a:p>
              <a:r>
                <a:rPr lang="en-GB" dirty="0">
                  <a:solidFill>
                    <a:srgbClr val="000000"/>
                  </a:solidFill>
                  <a:ea typeface="Verdana" pitchFamily="34" charset="0"/>
                  <a:cs typeface="Verdana" pitchFamily="34" charset="0"/>
                </a:rPr>
                <a:t>0</a:t>
              </a:r>
              <a:endParaRPr lang="en-GB" dirty="0">
                <a:ea typeface="Verdana" pitchFamily="34" charset="0"/>
                <a:cs typeface="Verdana" pitchFamily="34" charset="0"/>
              </a:endParaRPr>
            </a:p>
          </p:txBody>
        </p:sp>
        <p:sp>
          <p:nvSpPr>
            <p:cNvPr id="76829" name="Rectangle 29"/>
            <p:cNvSpPr>
              <a:spLocks noChangeArrowheads="1"/>
            </p:cNvSpPr>
            <p:nvPr/>
          </p:nvSpPr>
          <p:spPr bwMode="auto">
            <a:xfrm>
              <a:off x="112034" y="5171846"/>
              <a:ext cx="400751" cy="338554"/>
            </a:xfrm>
            <a:prstGeom prst="rect">
              <a:avLst/>
            </a:prstGeom>
            <a:noFill/>
            <a:ln w="9525">
              <a:noFill/>
              <a:miter lim="800000"/>
              <a:headEnd/>
              <a:tailEnd/>
            </a:ln>
          </p:spPr>
          <p:txBody>
            <a:bodyPr wrap="none" lIns="0" tIns="0" rIns="0" bIns="0">
              <a:spAutoFit/>
            </a:bodyPr>
            <a:lstStyle/>
            <a:p>
              <a:r>
                <a:rPr lang="en-GB" dirty="0">
                  <a:solidFill>
                    <a:srgbClr val="000000"/>
                  </a:solidFill>
                  <a:ea typeface="Verdana" pitchFamily="34" charset="0"/>
                  <a:cs typeface="Verdana" pitchFamily="34" charset="0"/>
                </a:rPr>
                <a:t>10</a:t>
              </a:r>
              <a:endParaRPr lang="en-GB" dirty="0">
                <a:ea typeface="Verdana" pitchFamily="34" charset="0"/>
                <a:cs typeface="Verdana" pitchFamily="34" charset="0"/>
              </a:endParaRPr>
            </a:p>
          </p:txBody>
        </p:sp>
        <p:sp>
          <p:nvSpPr>
            <p:cNvPr id="76830" name="Rectangle 30"/>
            <p:cNvSpPr>
              <a:spLocks noChangeArrowheads="1"/>
            </p:cNvSpPr>
            <p:nvPr/>
          </p:nvSpPr>
          <p:spPr bwMode="auto">
            <a:xfrm>
              <a:off x="112034" y="4271734"/>
              <a:ext cx="400751" cy="338554"/>
            </a:xfrm>
            <a:prstGeom prst="rect">
              <a:avLst/>
            </a:prstGeom>
            <a:noFill/>
            <a:ln w="9525">
              <a:noFill/>
              <a:miter lim="800000"/>
              <a:headEnd/>
              <a:tailEnd/>
            </a:ln>
          </p:spPr>
          <p:txBody>
            <a:bodyPr wrap="none" lIns="0" tIns="0" rIns="0" bIns="0">
              <a:spAutoFit/>
            </a:bodyPr>
            <a:lstStyle/>
            <a:p>
              <a:r>
                <a:rPr lang="en-GB" dirty="0">
                  <a:solidFill>
                    <a:srgbClr val="000000"/>
                  </a:solidFill>
                  <a:ea typeface="Verdana" pitchFamily="34" charset="0"/>
                  <a:cs typeface="Verdana" pitchFamily="34" charset="0"/>
                </a:rPr>
                <a:t>20</a:t>
              </a:r>
              <a:endParaRPr lang="en-GB" dirty="0">
                <a:ea typeface="Verdana" pitchFamily="34" charset="0"/>
                <a:cs typeface="Verdana" pitchFamily="34" charset="0"/>
              </a:endParaRPr>
            </a:p>
          </p:txBody>
        </p:sp>
        <p:sp>
          <p:nvSpPr>
            <p:cNvPr id="76831" name="Rectangle 31"/>
            <p:cNvSpPr>
              <a:spLocks noChangeArrowheads="1"/>
            </p:cNvSpPr>
            <p:nvPr/>
          </p:nvSpPr>
          <p:spPr bwMode="auto">
            <a:xfrm>
              <a:off x="112034" y="3416071"/>
              <a:ext cx="400751" cy="338554"/>
            </a:xfrm>
            <a:prstGeom prst="rect">
              <a:avLst/>
            </a:prstGeom>
            <a:noFill/>
            <a:ln w="9525">
              <a:noFill/>
              <a:miter lim="800000"/>
              <a:headEnd/>
              <a:tailEnd/>
            </a:ln>
          </p:spPr>
          <p:txBody>
            <a:bodyPr wrap="none" lIns="0" tIns="0" rIns="0" bIns="0">
              <a:spAutoFit/>
            </a:bodyPr>
            <a:lstStyle/>
            <a:p>
              <a:r>
                <a:rPr lang="en-GB" dirty="0">
                  <a:solidFill>
                    <a:srgbClr val="000000"/>
                  </a:solidFill>
                  <a:ea typeface="Verdana" pitchFamily="34" charset="0"/>
                  <a:cs typeface="Verdana" pitchFamily="34" charset="0"/>
                </a:rPr>
                <a:t>30</a:t>
              </a:r>
              <a:endParaRPr lang="en-GB" dirty="0">
                <a:ea typeface="Verdana" pitchFamily="34" charset="0"/>
                <a:cs typeface="Verdana" pitchFamily="34" charset="0"/>
              </a:endParaRPr>
            </a:p>
          </p:txBody>
        </p:sp>
        <p:sp>
          <p:nvSpPr>
            <p:cNvPr id="76832" name="Rectangle 32"/>
            <p:cNvSpPr>
              <a:spLocks noChangeArrowheads="1"/>
            </p:cNvSpPr>
            <p:nvPr/>
          </p:nvSpPr>
          <p:spPr bwMode="auto">
            <a:xfrm>
              <a:off x="112034" y="2558821"/>
              <a:ext cx="400751" cy="338554"/>
            </a:xfrm>
            <a:prstGeom prst="rect">
              <a:avLst/>
            </a:prstGeom>
            <a:noFill/>
            <a:ln w="9525">
              <a:noFill/>
              <a:miter lim="800000"/>
              <a:headEnd/>
              <a:tailEnd/>
            </a:ln>
          </p:spPr>
          <p:txBody>
            <a:bodyPr wrap="none" lIns="0" tIns="0" rIns="0" bIns="0">
              <a:spAutoFit/>
            </a:bodyPr>
            <a:lstStyle/>
            <a:p>
              <a:r>
                <a:rPr lang="en-GB" dirty="0">
                  <a:solidFill>
                    <a:srgbClr val="000000"/>
                  </a:solidFill>
                  <a:ea typeface="Verdana" pitchFamily="34" charset="0"/>
                  <a:cs typeface="Verdana" pitchFamily="34" charset="0"/>
                </a:rPr>
                <a:t>40</a:t>
              </a:r>
              <a:endParaRPr lang="en-GB" dirty="0">
                <a:ea typeface="Verdana" pitchFamily="34" charset="0"/>
                <a:cs typeface="Verdana" pitchFamily="34" charset="0"/>
              </a:endParaRPr>
            </a:p>
          </p:txBody>
        </p:sp>
        <p:sp>
          <p:nvSpPr>
            <p:cNvPr id="76833" name="Rectangle 33"/>
            <p:cNvSpPr>
              <a:spLocks noChangeArrowheads="1"/>
            </p:cNvSpPr>
            <p:nvPr/>
          </p:nvSpPr>
          <p:spPr bwMode="auto">
            <a:xfrm>
              <a:off x="112034" y="1658709"/>
              <a:ext cx="400751" cy="338554"/>
            </a:xfrm>
            <a:prstGeom prst="rect">
              <a:avLst/>
            </a:prstGeom>
            <a:noFill/>
            <a:ln w="9525">
              <a:noFill/>
              <a:miter lim="800000"/>
              <a:headEnd/>
              <a:tailEnd/>
            </a:ln>
          </p:spPr>
          <p:txBody>
            <a:bodyPr wrap="none" lIns="0" tIns="0" rIns="0" bIns="0">
              <a:spAutoFit/>
            </a:bodyPr>
            <a:lstStyle/>
            <a:p>
              <a:r>
                <a:rPr lang="en-GB" dirty="0">
                  <a:solidFill>
                    <a:srgbClr val="000000"/>
                  </a:solidFill>
                  <a:ea typeface="Verdana" pitchFamily="34" charset="0"/>
                  <a:cs typeface="Verdana" pitchFamily="34" charset="0"/>
                </a:rPr>
                <a:t>50</a:t>
              </a:r>
              <a:endParaRPr lang="en-GB" dirty="0">
                <a:ea typeface="Verdana" pitchFamily="34" charset="0"/>
                <a:cs typeface="Verdana" pitchFamily="34" charset="0"/>
              </a:endParaRPr>
            </a:p>
          </p:txBody>
        </p:sp>
        <p:sp>
          <p:nvSpPr>
            <p:cNvPr id="28" name="Tekstboks 27"/>
            <p:cNvSpPr txBox="1"/>
            <p:nvPr/>
          </p:nvSpPr>
          <p:spPr>
            <a:xfrm>
              <a:off x="43546" y="856344"/>
              <a:ext cx="1808508" cy="430887"/>
            </a:xfrm>
            <a:prstGeom prst="rect">
              <a:avLst/>
            </a:prstGeom>
            <a:noFill/>
          </p:spPr>
          <p:txBody>
            <a:bodyPr wrap="none" rtlCol="0">
              <a:spAutoFit/>
            </a:bodyPr>
            <a:lstStyle/>
            <a:p>
              <a:r>
                <a:rPr lang="en-GB" dirty="0">
                  <a:solidFill>
                    <a:schemeClr val="tx1"/>
                  </a:solidFill>
                </a:rPr>
                <a:t>EUR/MWh</a:t>
              </a:r>
            </a:p>
          </p:txBody>
        </p:sp>
      </p:grpSp>
      <p:sp>
        <p:nvSpPr>
          <p:cNvPr id="31" name="Tekstboks 30"/>
          <p:cNvSpPr txBox="1"/>
          <p:nvPr/>
        </p:nvSpPr>
        <p:spPr>
          <a:xfrm>
            <a:off x="1953352" y="682171"/>
            <a:ext cx="7774885" cy="430887"/>
          </a:xfrm>
          <a:prstGeom prst="rect">
            <a:avLst/>
          </a:prstGeom>
          <a:noFill/>
        </p:spPr>
        <p:txBody>
          <a:bodyPr wrap="none" rtlCol="0">
            <a:spAutoFit/>
          </a:bodyPr>
          <a:lstStyle/>
          <a:p>
            <a:r>
              <a:rPr lang="en-GB" dirty="0">
                <a:solidFill>
                  <a:schemeClr val="tx1"/>
                </a:solidFill>
              </a:rPr>
              <a:t>Closing prices and the year’s average spot price</a:t>
            </a:r>
          </a:p>
        </p:txBody>
      </p:sp>
      <p:sp>
        <p:nvSpPr>
          <p:cNvPr id="38" name="Line 164"/>
          <p:cNvSpPr>
            <a:spLocks noChangeShapeType="1"/>
          </p:cNvSpPr>
          <p:nvPr/>
        </p:nvSpPr>
        <p:spPr bwMode="auto">
          <a:xfrm>
            <a:off x="1466056" y="6195561"/>
            <a:ext cx="0" cy="127000"/>
          </a:xfrm>
          <a:prstGeom prst="line">
            <a:avLst/>
          </a:prstGeom>
          <a:noFill/>
          <a:ln w="57150">
            <a:solidFill>
              <a:schemeClr val="tx1"/>
            </a:solidFill>
            <a:round/>
            <a:headEnd/>
            <a:tailEnd/>
          </a:ln>
        </p:spPr>
        <p:txBody>
          <a:bodyPr wrap="none"/>
          <a:lstStyle/>
          <a:p>
            <a:endParaRPr lang="en-GB" dirty="0"/>
          </a:p>
        </p:txBody>
      </p:sp>
      <p:sp>
        <p:nvSpPr>
          <p:cNvPr id="39" name="Line 164"/>
          <p:cNvSpPr>
            <a:spLocks noChangeShapeType="1"/>
          </p:cNvSpPr>
          <p:nvPr/>
        </p:nvSpPr>
        <p:spPr bwMode="auto">
          <a:xfrm>
            <a:off x="7590625" y="6195561"/>
            <a:ext cx="0" cy="127000"/>
          </a:xfrm>
          <a:prstGeom prst="line">
            <a:avLst/>
          </a:prstGeom>
          <a:noFill/>
          <a:ln w="57150">
            <a:solidFill>
              <a:schemeClr val="tx1"/>
            </a:solidFill>
            <a:round/>
            <a:headEnd/>
            <a:tailEnd/>
          </a:ln>
        </p:spPr>
        <p:txBody>
          <a:bodyPr wrap="none"/>
          <a:lstStyle/>
          <a:p>
            <a:endParaRPr lang="en-GB" dirty="0"/>
          </a:p>
        </p:txBody>
      </p:sp>
      <p:sp>
        <p:nvSpPr>
          <p:cNvPr id="40" name="Line 164"/>
          <p:cNvSpPr>
            <a:spLocks noChangeShapeType="1"/>
          </p:cNvSpPr>
          <p:nvPr/>
        </p:nvSpPr>
        <p:spPr bwMode="auto">
          <a:xfrm>
            <a:off x="8358175" y="6195561"/>
            <a:ext cx="0" cy="127000"/>
          </a:xfrm>
          <a:prstGeom prst="line">
            <a:avLst/>
          </a:prstGeom>
          <a:noFill/>
          <a:ln w="57150">
            <a:solidFill>
              <a:schemeClr val="tx1"/>
            </a:solidFill>
            <a:round/>
            <a:headEnd/>
            <a:tailEnd/>
          </a:ln>
        </p:spPr>
        <p:txBody>
          <a:bodyPr wrap="none"/>
          <a:lstStyle/>
          <a:p>
            <a:endParaRPr lang="en-GB" dirty="0"/>
          </a:p>
        </p:txBody>
      </p:sp>
      <p:sp>
        <p:nvSpPr>
          <p:cNvPr id="41" name="Line 164"/>
          <p:cNvSpPr>
            <a:spLocks noChangeShapeType="1"/>
          </p:cNvSpPr>
          <p:nvPr/>
        </p:nvSpPr>
        <p:spPr bwMode="auto">
          <a:xfrm>
            <a:off x="9167797" y="6195561"/>
            <a:ext cx="0" cy="127000"/>
          </a:xfrm>
          <a:prstGeom prst="line">
            <a:avLst/>
          </a:prstGeom>
          <a:noFill/>
          <a:ln w="57150">
            <a:solidFill>
              <a:schemeClr val="tx1"/>
            </a:solidFill>
            <a:round/>
            <a:headEnd/>
            <a:tailEnd/>
          </a:ln>
        </p:spPr>
        <p:txBody>
          <a:bodyPr wrap="none"/>
          <a:lstStyle/>
          <a:p>
            <a:endParaRPr lang="en-GB" dirty="0"/>
          </a:p>
        </p:txBody>
      </p:sp>
      <p:sp>
        <p:nvSpPr>
          <p:cNvPr id="42" name="Line 164"/>
          <p:cNvSpPr>
            <a:spLocks noChangeShapeType="1"/>
          </p:cNvSpPr>
          <p:nvPr/>
        </p:nvSpPr>
        <p:spPr bwMode="auto">
          <a:xfrm>
            <a:off x="6793702" y="6195561"/>
            <a:ext cx="0" cy="127000"/>
          </a:xfrm>
          <a:prstGeom prst="line">
            <a:avLst/>
          </a:prstGeom>
          <a:noFill/>
          <a:ln w="57150">
            <a:solidFill>
              <a:schemeClr val="tx1"/>
            </a:solidFill>
            <a:round/>
            <a:headEnd/>
            <a:tailEnd/>
          </a:ln>
        </p:spPr>
        <p:txBody>
          <a:bodyPr wrap="none"/>
          <a:lstStyle/>
          <a:p>
            <a:endParaRPr lang="en-GB" dirty="0"/>
          </a:p>
        </p:txBody>
      </p:sp>
      <p:sp>
        <p:nvSpPr>
          <p:cNvPr id="43" name="Line 164"/>
          <p:cNvSpPr>
            <a:spLocks noChangeShapeType="1"/>
          </p:cNvSpPr>
          <p:nvPr/>
        </p:nvSpPr>
        <p:spPr bwMode="auto">
          <a:xfrm>
            <a:off x="5948359" y="6195561"/>
            <a:ext cx="0" cy="127000"/>
          </a:xfrm>
          <a:prstGeom prst="line">
            <a:avLst/>
          </a:prstGeom>
          <a:noFill/>
          <a:ln w="57150">
            <a:solidFill>
              <a:schemeClr val="tx1"/>
            </a:solidFill>
            <a:round/>
            <a:headEnd/>
            <a:tailEnd/>
          </a:ln>
        </p:spPr>
        <p:txBody>
          <a:bodyPr wrap="none"/>
          <a:lstStyle/>
          <a:p>
            <a:endParaRPr lang="en-GB" dirty="0"/>
          </a:p>
        </p:txBody>
      </p:sp>
      <p:sp>
        <p:nvSpPr>
          <p:cNvPr id="44" name="Line 164"/>
          <p:cNvSpPr>
            <a:spLocks noChangeShapeType="1"/>
          </p:cNvSpPr>
          <p:nvPr/>
        </p:nvSpPr>
        <p:spPr bwMode="auto">
          <a:xfrm>
            <a:off x="5181598" y="6195561"/>
            <a:ext cx="0" cy="127000"/>
          </a:xfrm>
          <a:prstGeom prst="line">
            <a:avLst/>
          </a:prstGeom>
          <a:noFill/>
          <a:ln w="57150">
            <a:solidFill>
              <a:schemeClr val="tx1"/>
            </a:solidFill>
            <a:round/>
            <a:headEnd/>
            <a:tailEnd/>
          </a:ln>
        </p:spPr>
        <p:txBody>
          <a:bodyPr wrap="none"/>
          <a:lstStyle/>
          <a:p>
            <a:endParaRPr lang="en-GB" dirty="0"/>
          </a:p>
        </p:txBody>
      </p:sp>
      <p:sp>
        <p:nvSpPr>
          <p:cNvPr id="45" name="Line 164"/>
          <p:cNvSpPr>
            <a:spLocks noChangeShapeType="1"/>
          </p:cNvSpPr>
          <p:nvPr/>
        </p:nvSpPr>
        <p:spPr bwMode="auto">
          <a:xfrm>
            <a:off x="4457700" y="6195561"/>
            <a:ext cx="0" cy="127000"/>
          </a:xfrm>
          <a:prstGeom prst="line">
            <a:avLst/>
          </a:prstGeom>
          <a:noFill/>
          <a:ln w="57150">
            <a:solidFill>
              <a:schemeClr val="tx1"/>
            </a:solidFill>
            <a:round/>
            <a:headEnd/>
            <a:tailEnd/>
          </a:ln>
        </p:spPr>
        <p:txBody>
          <a:bodyPr wrap="none"/>
          <a:lstStyle/>
          <a:p>
            <a:endParaRPr lang="en-GB" dirty="0"/>
          </a:p>
        </p:txBody>
      </p:sp>
      <p:sp>
        <p:nvSpPr>
          <p:cNvPr id="46" name="Line 164"/>
          <p:cNvSpPr>
            <a:spLocks noChangeShapeType="1"/>
          </p:cNvSpPr>
          <p:nvPr/>
        </p:nvSpPr>
        <p:spPr bwMode="auto">
          <a:xfrm>
            <a:off x="3693316" y="6195561"/>
            <a:ext cx="0" cy="127000"/>
          </a:xfrm>
          <a:prstGeom prst="line">
            <a:avLst/>
          </a:prstGeom>
          <a:noFill/>
          <a:ln w="57150">
            <a:solidFill>
              <a:schemeClr val="tx1"/>
            </a:solidFill>
            <a:round/>
            <a:headEnd/>
            <a:tailEnd/>
          </a:ln>
        </p:spPr>
        <p:txBody>
          <a:bodyPr wrap="none"/>
          <a:lstStyle/>
          <a:p>
            <a:endParaRPr lang="en-GB" dirty="0"/>
          </a:p>
        </p:txBody>
      </p:sp>
      <p:sp>
        <p:nvSpPr>
          <p:cNvPr id="47" name="Line 164"/>
          <p:cNvSpPr>
            <a:spLocks noChangeShapeType="1"/>
          </p:cNvSpPr>
          <p:nvPr/>
        </p:nvSpPr>
        <p:spPr bwMode="auto">
          <a:xfrm>
            <a:off x="3033708" y="6195561"/>
            <a:ext cx="0" cy="127000"/>
          </a:xfrm>
          <a:prstGeom prst="line">
            <a:avLst/>
          </a:prstGeom>
          <a:noFill/>
          <a:ln w="57150">
            <a:solidFill>
              <a:schemeClr val="tx1"/>
            </a:solidFill>
            <a:round/>
            <a:headEnd/>
            <a:tailEnd/>
          </a:ln>
        </p:spPr>
        <p:txBody>
          <a:bodyPr wrap="none"/>
          <a:lstStyle/>
          <a:p>
            <a:endParaRPr lang="en-GB" dirty="0"/>
          </a:p>
        </p:txBody>
      </p:sp>
      <p:sp>
        <p:nvSpPr>
          <p:cNvPr id="48" name="Line 164"/>
          <p:cNvSpPr>
            <a:spLocks noChangeShapeType="1"/>
          </p:cNvSpPr>
          <p:nvPr/>
        </p:nvSpPr>
        <p:spPr bwMode="auto">
          <a:xfrm>
            <a:off x="2190747" y="6195561"/>
            <a:ext cx="0" cy="127000"/>
          </a:xfrm>
          <a:prstGeom prst="line">
            <a:avLst/>
          </a:prstGeom>
          <a:noFill/>
          <a:ln w="57150">
            <a:solidFill>
              <a:schemeClr val="tx1"/>
            </a:solidFill>
            <a:round/>
            <a:headEnd/>
            <a:tailEnd/>
          </a:ln>
        </p:spPr>
        <p:txBody>
          <a:bodyPr wrap="none"/>
          <a:lstStyle/>
          <a:p>
            <a:endParaRPr lang="en-GB" dirty="0"/>
          </a:p>
        </p:txBody>
      </p:sp>
      <p:sp>
        <p:nvSpPr>
          <p:cNvPr id="49" name="Line 164"/>
          <p:cNvSpPr>
            <a:spLocks noChangeShapeType="1"/>
          </p:cNvSpPr>
          <p:nvPr/>
        </p:nvSpPr>
        <p:spPr bwMode="auto">
          <a:xfrm>
            <a:off x="680249" y="6195561"/>
            <a:ext cx="0" cy="127000"/>
          </a:xfrm>
          <a:prstGeom prst="line">
            <a:avLst/>
          </a:prstGeom>
          <a:noFill/>
          <a:ln w="57150">
            <a:solidFill>
              <a:schemeClr val="tx1"/>
            </a:solidFill>
            <a:round/>
            <a:headEnd/>
            <a:tailEnd/>
          </a:ln>
        </p:spPr>
        <p:txBody>
          <a:bodyPr wrap="none"/>
          <a:lstStyle/>
          <a:p>
            <a:endParaRPr lang="en-GB" dirty="0"/>
          </a:p>
        </p:txBody>
      </p:sp>
      <p:grpSp>
        <p:nvGrpSpPr>
          <p:cNvPr id="50" name="Gruppe 49"/>
          <p:cNvGrpSpPr/>
          <p:nvPr/>
        </p:nvGrpSpPr>
        <p:grpSpPr>
          <a:xfrm>
            <a:off x="6769961" y="5648099"/>
            <a:ext cx="3089307" cy="552990"/>
            <a:chOff x="6679483" y="4796991"/>
            <a:chExt cx="3089307" cy="552990"/>
          </a:xfrm>
        </p:grpSpPr>
        <p:sp>
          <p:nvSpPr>
            <p:cNvPr id="51" name="Line 178"/>
            <p:cNvSpPr>
              <a:spLocks noChangeShapeType="1"/>
            </p:cNvSpPr>
            <p:nvPr/>
          </p:nvSpPr>
          <p:spPr bwMode="auto">
            <a:xfrm flipV="1">
              <a:off x="7500947" y="5345112"/>
              <a:ext cx="2224078" cy="4869"/>
            </a:xfrm>
            <a:prstGeom prst="line">
              <a:avLst/>
            </a:prstGeom>
            <a:noFill/>
            <a:ln w="76200">
              <a:solidFill>
                <a:srgbClr val="CC0066"/>
              </a:solidFill>
              <a:round/>
              <a:headEnd/>
              <a:tailEnd/>
            </a:ln>
          </p:spPr>
          <p:txBody>
            <a:bodyPr wrap="none"/>
            <a:lstStyle/>
            <a:p>
              <a:endParaRPr lang="en-GB" dirty="0"/>
            </a:p>
          </p:txBody>
        </p:sp>
        <p:sp>
          <p:nvSpPr>
            <p:cNvPr id="52" name="Text Box 179"/>
            <p:cNvSpPr txBox="1">
              <a:spLocks noChangeArrowheads="1"/>
            </p:cNvSpPr>
            <p:nvPr/>
          </p:nvSpPr>
          <p:spPr bwMode="auto">
            <a:xfrm>
              <a:off x="6679483" y="4796991"/>
              <a:ext cx="3089307" cy="400110"/>
            </a:xfrm>
            <a:prstGeom prst="rect">
              <a:avLst/>
            </a:prstGeom>
            <a:noFill/>
            <a:ln w="9525" algn="ctr">
              <a:noFill/>
              <a:miter lim="800000"/>
              <a:headEnd/>
              <a:tailEnd/>
            </a:ln>
          </p:spPr>
          <p:txBody>
            <a:bodyPr wrap="none">
              <a:spAutoFit/>
            </a:bodyPr>
            <a:lstStyle/>
            <a:p>
              <a:pPr algn="ctr" eaLnBrk="0" hangingPunct="0"/>
              <a:r>
                <a:rPr lang="en-GB" sz="2000" i="1" dirty="0">
                  <a:solidFill>
                    <a:srgbClr val="CC0066"/>
                  </a:solidFill>
                </a:rPr>
                <a:t>Last trading quarter</a:t>
              </a:r>
            </a:p>
          </p:txBody>
        </p:sp>
      </p:grpSp>
      <p:sp>
        <p:nvSpPr>
          <p:cNvPr id="53" name="Text Box 180"/>
          <p:cNvSpPr txBox="1">
            <a:spLocks noChangeArrowheads="1"/>
          </p:cNvSpPr>
          <p:nvPr/>
        </p:nvSpPr>
        <p:spPr bwMode="auto">
          <a:xfrm>
            <a:off x="1598530" y="2347235"/>
            <a:ext cx="4894289" cy="707886"/>
          </a:xfrm>
          <a:prstGeom prst="rect">
            <a:avLst/>
          </a:prstGeom>
          <a:solidFill>
            <a:srgbClr val="FFFFFF"/>
          </a:solidFill>
          <a:ln w="9525" algn="ctr">
            <a:noFill/>
            <a:miter lim="800000"/>
            <a:headEnd/>
            <a:tailEnd/>
          </a:ln>
        </p:spPr>
        <p:txBody>
          <a:bodyPr wrap="none">
            <a:spAutoFit/>
          </a:bodyPr>
          <a:lstStyle/>
          <a:p>
            <a:pPr algn="ctr" eaLnBrk="0" hangingPunct="0"/>
            <a:r>
              <a:rPr lang="en-GB" sz="2000" i="1" dirty="0">
                <a:solidFill>
                  <a:srgbClr val="CC0066"/>
                </a:solidFill>
              </a:rPr>
              <a:t>Closing Price per day in 2011 for</a:t>
            </a:r>
          </a:p>
          <a:p>
            <a:pPr algn="ctr" eaLnBrk="0" hangingPunct="0"/>
            <a:r>
              <a:rPr lang="en-GB" sz="2000" i="1" dirty="0">
                <a:solidFill>
                  <a:srgbClr val="CC0066"/>
                </a:solidFill>
              </a:rPr>
              <a:t>ENOYR-12</a:t>
            </a:r>
          </a:p>
        </p:txBody>
      </p:sp>
      <p:sp>
        <p:nvSpPr>
          <p:cNvPr id="76824" name="Freeform 24"/>
          <p:cNvSpPr>
            <a:spLocks/>
          </p:cNvSpPr>
          <p:nvPr/>
        </p:nvSpPr>
        <p:spPr bwMode="auto">
          <a:xfrm>
            <a:off x="700088" y="1570038"/>
            <a:ext cx="9115425" cy="1457325"/>
          </a:xfrm>
          <a:custGeom>
            <a:avLst/>
            <a:gdLst/>
            <a:ahLst/>
            <a:cxnLst>
              <a:cxn ang="0">
                <a:pos x="5" y="10"/>
              </a:cxn>
              <a:cxn ang="0">
                <a:pos x="12" y="8"/>
              </a:cxn>
              <a:cxn ang="0">
                <a:pos x="19" y="14"/>
              </a:cxn>
              <a:cxn ang="0">
                <a:pos x="26" y="13"/>
              </a:cxn>
              <a:cxn ang="0">
                <a:pos x="32" y="15"/>
              </a:cxn>
              <a:cxn ang="0">
                <a:pos x="39" y="11"/>
              </a:cxn>
              <a:cxn ang="0">
                <a:pos x="46" y="14"/>
              </a:cxn>
              <a:cxn ang="0">
                <a:pos x="53" y="12"/>
              </a:cxn>
              <a:cxn ang="0">
                <a:pos x="60" y="11"/>
              </a:cxn>
              <a:cxn ang="0">
                <a:pos x="67" y="10"/>
              </a:cxn>
              <a:cxn ang="0">
                <a:pos x="74" y="9"/>
              </a:cxn>
              <a:cxn ang="0">
                <a:pos x="80" y="8"/>
              </a:cxn>
              <a:cxn ang="0">
                <a:pos x="87" y="2"/>
              </a:cxn>
              <a:cxn ang="0">
                <a:pos x="94" y="6"/>
              </a:cxn>
              <a:cxn ang="0">
                <a:pos x="101" y="6"/>
              </a:cxn>
              <a:cxn ang="0">
                <a:pos x="108" y="6"/>
              </a:cxn>
              <a:cxn ang="0">
                <a:pos x="115" y="5"/>
              </a:cxn>
              <a:cxn ang="0">
                <a:pos x="121" y="5"/>
              </a:cxn>
              <a:cxn ang="0">
                <a:pos x="128" y="5"/>
              </a:cxn>
              <a:cxn ang="0">
                <a:pos x="135" y="4"/>
              </a:cxn>
              <a:cxn ang="0">
                <a:pos x="142" y="1"/>
              </a:cxn>
              <a:cxn ang="0">
                <a:pos x="149" y="3"/>
              </a:cxn>
              <a:cxn ang="0">
                <a:pos x="156" y="1"/>
              </a:cxn>
              <a:cxn ang="0">
                <a:pos x="163" y="4"/>
              </a:cxn>
              <a:cxn ang="0">
                <a:pos x="169" y="6"/>
              </a:cxn>
              <a:cxn ang="0">
                <a:pos x="176" y="3"/>
              </a:cxn>
              <a:cxn ang="0">
                <a:pos x="183" y="5"/>
              </a:cxn>
              <a:cxn ang="0">
                <a:pos x="190" y="9"/>
              </a:cxn>
              <a:cxn ang="0">
                <a:pos x="197" y="11"/>
              </a:cxn>
              <a:cxn ang="0">
                <a:pos x="204" y="16"/>
              </a:cxn>
              <a:cxn ang="0">
                <a:pos x="211" y="13"/>
              </a:cxn>
              <a:cxn ang="0">
                <a:pos x="217" y="11"/>
              </a:cxn>
              <a:cxn ang="0">
                <a:pos x="224" y="12"/>
              </a:cxn>
              <a:cxn ang="0">
                <a:pos x="231" y="12"/>
              </a:cxn>
              <a:cxn ang="0">
                <a:pos x="238" y="12"/>
              </a:cxn>
              <a:cxn ang="0">
                <a:pos x="245" y="11"/>
              </a:cxn>
              <a:cxn ang="0">
                <a:pos x="252" y="14"/>
              </a:cxn>
              <a:cxn ang="0">
                <a:pos x="259" y="16"/>
              </a:cxn>
              <a:cxn ang="0">
                <a:pos x="265" y="14"/>
              </a:cxn>
              <a:cxn ang="0">
                <a:pos x="272" y="15"/>
              </a:cxn>
              <a:cxn ang="0">
                <a:pos x="279" y="12"/>
              </a:cxn>
              <a:cxn ang="0">
                <a:pos x="286" y="11"/>
              </a:cxn>
              <a:cxn ang="0">
                <a:pos x="293" y="13"/>
              </a:cxn>
              <a:cxn ang="0">
                <a:pos x="300" y="15"/>
              </a:cxn>
              <a:cxn ang="0">
                <a:pos x="307" y="14"/>
              </a:cxn>
              <a:cxn ang="0">
                <a:pos x="313" y="15"/>
              </a:cxn>
              <a:cxn ang="0">
                <a:pos x="320" y="16"/>
              </a:cxn>
              <a:cxn ang="0">
                <a:pos x="327" y="20"/>
              </a:cxn>
              <a:cxn ang="0">
                <a:pos x="334" y="18"/>
              </a:cxn>
              <a:cxn ang="0">
                <a:pos x="341" y="18"/>
              </a:cxn>
              <a:cxn ang="0">
                <a:pos x="348" y="19"/>
              </a:cxn>
              <a:cxn ang="0">
                <a:pos x="354" y="19"/>
              </a:cxn>
              <a:cxn ang="0">
                <a:pos x="361" y="19"/>
              </a:cxn>
              <a:cxn ang="0">
                <a:pos x="368" y="13"/>
              </a:cxn>
              <a:cxn ang="0">
                <a:pos x="375" y="17"/>
              </a:cxn>
              <a:cxn ang="0">
                <a:pos x="382" y="19"/>
              </a:cxn>
              <a:cxn ang="0">
                <a:pos x="389" y="23"/>
              </a:cxn>
              <a:cxn ang="0">
                <a:pos x="396" y="23"/>
              </a:cxn>
              <a:cxn ang="0">
                <a:pos x="402" y="27"/>
              </a:cxn>
              <a:cxn ang="0">
                <a:pos x="409" y="28"/>
              </a:cxn>
              <a:cxn ang="0">
                <a:pos x="416" y="32"/>
              </a:cxn>
              <a:cxn ang="0">
                <a:pos x="423" y="31"/>
              </a:cxn>
            </a:cxnLst>
            <a:rect l="0" t="0" r="r" b="b"/>
            <a:pathLst>
              <a:path w="428" h="34">
                <a:moveTo>
                  <a:pt x="0" y="8"/>
                </a:moveTo>
                <a:lnTo>
                  <a:pt x="2" y="8"/>
                </a:lnTo>
                <a:lnTo>
                  <a:pt x="3" y="11"/>
                </a:lnTo>
                <a:lnTo>
                  <a:pt x="5" y="10"/>
                </a:lnTo>
                <a:lnTo>
                  <a:pt x="7" y="9"/>
                </a:lnTo>
                <a:lnTo>
                  <a:pt x="8" y="8"/>
                </a:lnTo>
                <a:lnTo>
                  <a:pt x="10" y="7"/>
                </a:lnTo>
                <a:lnTo>
                  <a:pt x="12" y="8"/>
                </a:lnTo>
                <a:lnTo>
                  <a:pt x="14" y="11"/>
                </a:lnTo>
                <a:lnTo>
                  <a:pt x="15" y="12"/>
                </a:lnTo>
                <a:lnTo>
                  <a:pt x="17" y="14"/>
                </a:lnTo>
                <a:lnTo>
                  <a:pt x="19" y="14"/>
                </a:lnTo>
                <a:lnTo>
                  <a:pt x="20" y="13"/>
                </a:lnTo>
                <a:lnTo>
                  <a:pt x="22" y="13"/>
                </a:lnTo>
                <a:lnTo>
                  <a:pt x="24" y="13"/>
                </a:lnTo>
                <a:lnTo>
                  <a:pt x="26" y="13"/>
                </a:lnTo>
                <a:lnTo>
                  <a:pt x="27" y="15"/>
                </a:lnTo>
                <a:lnTo>
                  <a:pt x="29" y="15"/>
                </a:lnTo>
                <a:lnTo>
                  <a:pt x="31" y="14"/>
                </a:lnTo>
                <a:lnTo>
                  <a:pt x="32" y="15"/>
                </a:lnTo>
                <a:lnTo>
                  <a:pt x="34" y="14"/>
                </a:lnTo>
                <a:lnTo>
                  <a:pt x="36" y="14"/>
                </a:lnTo>
                <a:lnTo>
                  <a:pt x="38" y="12"/>
                </a:lnTo>
                <a:lnTo>
                  <a:pt x="39" y="11"/>
                </a:lnTo>
                <a:lnTo>
                  <a:pt x="41" y="11"/>
                </a:lnTo>
                <a:lnTo>
                  <a:pt x="43" y="13"/>
                </a:lnTo>
                <a:lnTo>
                  <a:pt x="44" y="13"/>
                </a:lnTo>
                <a:lnTo>
                  <a:pt x="46" y="14"/>
                </a:lnTo>
                <a:lnTo>
                  <a:pt x="48" y="13"/>
                </a:lnTo>
                <a:lnTo>
                  <a:pt x="50" y="11"/>
                </a:lnTo>
                <a:lnTo>
                  <a:pt x="51" y="12"/>
                </a:lnTo>
                <a:lnTo>
                  <a:pt x="53" y="12"/>
                </a:lnTo>
                <a:lnTo>
                  <a:pt x="55" y="12"/>
                </a:lnTo>
                <a:lnTo>
                  <a:pt x="56" y="11"/>
                </a:lnTo>
                <a:lnTo>
                  <a:pt x="58" y="12"/>
                </a:lnTo>
                <a:lnTo>
                  <a:pt x="60" y="11"/>
                </a:lnTo>
                <a:lnTo>
                  <a:pt x="62" y="10"/>
                </a:lnTo>
                <a:lnTo>
                  <a:pt x="63" y="10"/>
                </a:lnTo>
                <a:lnTo>
                  <a:pt x="65" y="10"/>
                </a:lnTo>
                <a:lnTo>
                  <a:pt x="67" y="10"/>
                </a:lnTo>
                <a:lnTo>
                  <a:pt x="68" y="11"/>
                </a:lnTo>
                <a:lnTo>
                  <a:pt x="70" y="11"/>
                </a:lnTo>
                <a:lnTo>
                  <a:pt x="72" y="10"/>
                </a:lnTo>
                <a:lnTo>
                  <a:pt x="74" y="9"/>
                </a:lnTo>
                <a:lnTo>
                  <a:pt x="75" y="9"/>
                </a:lnTo>
                <a:lnTo>
                  <a:pt x="77" y="7"/>
                </a:lnTo>
                <a:lnTo>
                  <a:pt x="79" y="8"/>
                </a:lnTo>
                <a:lnTo>
                  <a:pt x="80" y="8"/>
                </a:lnTo>
                <a:lnTo>
                  <a:pt x="82" y="8"/>
                </a:lnTo>
                <a:lnTo>
                  <a:pt x="84" y="8"/>
                </a:lnTo>
                <a:lnTo>
                  <a:pt x="86" y="4"/>
                </a:lnTo>
                <a:lnTo>
                  <a:pt x="87" y="2"/>
                </a:lnTo>
                <a:lnTo>
                  <a:pt x="89" y="4"/>
                </a:lnTo>
                <a:lnTo>
                  <a:pt x="91" y="5"/>
                </a:lnTo>
                <a:lnTo>
                  <a:pt x="92" y="6"/>
                </a:lnTo>
                <a:lnTo>
                  <a:pt x="94" y="6"/>
                </a:lnTo>
                <a:lnTo>
                  <a:pt x="96" y="7"/>
                </a:lnTo>
                <a:lnTo>
                  <a:pt x="98" y="5"/>
                </a:lnTo>
                <a:lnTo>
                  <a:pt x="99" y="6"/>
                </a:lnTo>
                <a:lnTo>
                  <a:pt x="101" y="6"/>
                </a:lnTo>
                <a:lnTo>
                  <a:pt x="103" y="5"/>
                </a:lnTo>
                <a:lnTo>
                  <a:pt x="104" y="6"/>
                </a:lnTo>
                <a:lnTo>
                  <a:pt x="106" y="8"/>
                </a:lnTo>
                <a:lnTo>
                  <a:pt x="108" y="6"/>
                </a:lnTo>
                <a:lnTo>
                  <a:pt x="109" y="5"/>
                </a:lnTo>
                <a:lnTo>
                  <a:pt x="111" y="5"/>
                </a:lnTo>
                <a:lnTo>
                  <a:pt x="113" y="5"/>
                </a:lnTo>
                <a:lnTo>
                  <a:pt x="115" y="5"/>
                </a:lnTo>
                <a:lnTo>
                  <a:pt x="116" y="6"/>
                </a:lnTo>
                <a:lnTo>
                  <a:pt x="118" y="5"/>
                </a:lnTo>
                <a:lnTo>
                  <a:pt x="120" y="5"/>
                </a:lnTo>
                <a:lnTo>
                  <a:pt x="121" y="5"/>
                </a:lnTo>
                <a:lnTo>
                  <a:pt x="123" y="6"/>
                </a:lnTo>
                <a:lnTo>
                  <a:pt x="125" y="6"/>
                </a:lnTo>
                <a:lnTo>
                  <a:pt x="127" y="5"/>
                </a:lnTo>
                <a:lnTo>
                  <a:pt x="128" y="5"/>
                </a:lnTo>
                <a:lnTo>
                  <a:pt x="130" y="6"/>
                </a:lnTo>
                <a:lnTo>
                  <a:pt x="132" y="5"/>
                </a:lnTo>
                <a:lnTo>
                  <a:pt x="133" y="5"/>
                </a:lnTo>
                <a:lnTo>
                  <a:pt x="135" y="4"/>
                </a:lnTo>
                <a:lnTo>
                  <a:pt x="137" y="2"/>
                </a:lnTo>
                <a:lnTo>
                  <a:pt x="139" y="1"/>
                </a:lnTo>
                <a:lnTo>
                  <a:pt x="140" y="0"/>
                </a:lnTo>
                <a:lnTo>
                  <a:pt x="142" y="1"/>
                </a:lnTo>
                <a:lnTo>
                  <a:pt x="144" y="2"/>
                </a:lnTo>
                <a:lnTo>
                  <a:pt x="145" y="3"/>
                </a:lnTo>
                <a:lnTo>
                  <a:pt x="147" y="3"/>
                </a:lnTo>
                <a:lnTo>
                  <a:pt x="149" y="3"/>
                </a:lnTo>
                <a:lnTo>
                  <a:pt x="151" y="2"/>
                </a:lnTo>
                <a:lnTo>
                  <a:pt x="152" y="1"/>
                </a:lnTo>
                <a:lnTo>
                  <a:pt x="154" y="2"/>
                </a:lnTo>
                <a:lnTo>
                  <a:pt x="156" y="1"/>
                </a:lnTo>
                <a:lnTo>
                  <a:pt x="157" y="3"/>
                </a:lnTo>
                <a:lnTo>
                  <a:pt x="159" y="6"/>
                </a:lnTo>
                <a:lnTo>
                  <a:pt x="161" y="5"/>
                </a:lnTo>
                <a:lnTo>
                  <a:pt x="163" y="4"/>
                </a:lnTo>
                <a:lnTo>
                  <a:pt x="164" y="7"/>
                </a:lnTo>
                <a:lnTo>
                  <a:pt x="166" y="6"/>
                </a:lnTo>
                <a:lnTo>
                  <a:pt x="168" y="6"/>
                </a:lnTo>
                <a:lnTo>
                  <a:pt x="169" y="6"/>
                </a:lnTo>
                <a:lnTo>
                  <a:pt x="171" y="5"/>
                </a:lnTo>
                <a:lnTo>
                  <a:pt x="173" y="3"/>
                </a:lnTo>
                <a:lnTo>
                  <a:pt x="175" y="2"/>
                </a:lnTo>
                <a:lnTo>
                  <a:pt x="176" y="3"/>
                </a:lnTo>
                <a:lnTo>
                  <a:pt x="178" y="4"/>
                </a:lnTo>
                <a:lnTo>
                  <a:pt x="180" y="4"/>
                </a:lnTo>
                <a:lnTo>
                  <a:pt x="181" y="4"/>
                </a:lnTo>
                <a:lnTo>
                  <a:pt x="183" y="5"/>
                </a:lnTo>
                <a:lnTo>
                  <a:pt x="185" y="6"/>
                </a:lnTo>
                <a:lnTo>
                  <a:pt x="187" y="7"/>
                </a:lnTo>
                <a:lnTo>
                  <a:pt x="188" y="6"/>
                </a:lnTo>
                <a:lnTo>
                  <a:pt x="190" y="9"/>
                </a:lnTo>
                <a:lnTo>
                  <a:pt x="192" y="9"/>
                </a:lnTo>
                <a:lnTo>
                  <a:pt x="193" y="10"/>
                </a:lnTo>
                <a:lnTo>
                  <a:pt x="195" y="10"/>
                </a:lnTo>
                <a:lnTo>
                  <a:pt x="197" y="11"/>
                </a:lnTo>
                <a:lnTo>
                  <a:pt x="199" y="12"/>
                </a:lnTo>
                <a:lnTo>
                  <a:pt x="200" y="13"/>
                </a:lnTo>
                <a:lnTo>
                  <a:pt x="202" y="13"/>
                </a:lnTo>
                <a:lnTo>
                  <a:pt x="204" y="16"/>
                </a:lnTo>
                <a:lnTo>
                  <a:pt x="205" y="14"/>
                </a:lnTo>
                <a:lnTo>
                  <a:pt x="207" y="13"/>
                </a:lnTo>
                <a:lnTo>
                  <a:pt x="209" y="12"/>
                </a:lnTo>
                <a:lnTo>
                  <a:pt x="211" y="13"/>
                </a:lnTo>
                <a:lnTo>
                  <a:pt x="212" y="12"/>
                </a:lnTo>
                <a:lnTo>
                  <a:pt x="214" y="10"/>
                </a:lnTo>
                <a:lnTo>
                  <a:pt x="216" y="11"/>
                </a:lnTo>
                <a:lnTo>
                  <a:pt x="217" y="11"/>
                </a:lnTo>
                <a:lnTo>
                  <a:pt x="219" y="11"/>
                </a:lnTo>
                <a:lnTo>
                  <a:pt x="221" y="13"/>
                </a:lnTo>
                <a:lnTo>
                  <a:pt x="223" y="12"/>
                </a:lnTo>
                <a:lnTo>
                  <a:pt x="224" y="12"/>
                </a:lnTo>
                <a:lnTo>
                  <a:pt x="226" y="12"/>
                </a:lnTo>
                <a:lnTo>
                  <a:pt x="228" y="11"/>
                </a:lnTo>
                <a:lnTo>
                  <a:pt x="229" y="13"/>
                </a:lnTo>
                <a:lnTo>
                  <a:pt x="231" y="12"/>
                </a:lnTo>
                <a:lnTo>
                  <a:pt x="233" y="11"/>
                </a:lnTo>
                <a:lnTo>
                  <a:pt x="235" y="10"/>
                </a:lnTo>
                <a:lnTo>
                  <a:pt x="236" y="12"/>
                </a:lnTo>
                <a:lnTo>
                  <a:pt x="238" y="12"/>
                </a:lnTo>
                <a:lnTo>
                  <a:pt x="240" y="12"/>
                </a:lnTo>
                <a:lnTo>
                  <a:pt x="241" y="12"/>
                </a:lnTo>
                <a:lnTo>
                  <a:pt x="243" y="10"/>
                </a:lnTo>
                <a:lnTo>
                  <a:pt x="245" y="11"/>
                </a:lnTo>
                <a:lnTo>
                  <a:pt x="247" y="11"/>
                </a:lnTo>
                <a:lnTo>
                  <a:pt x="248" y="12"/>
                </a:lnTo>
                <a:lnTo>
                  <a:pt x="250" y="13"/>
                </a:lnTo>
                <a:lnTo>
                  <a:pt x="252" y="14"/>
                </a:lnTo>
                <a:lnTo>
                  <a:pt x="253" y="15"/>
                </a:lnTo>
                <a:lnTo>
                  <a:pt x="255" y="16"/>
                </a:lnTo>
                <a:lnTo>
                  <a:pt x="257" y="16"/>
                </a:lnTo>
                <a:lnTo>
                  <a:pt x="259" y="16"/>
                </a:lnTo>
                <a:lnTo>
                  <a:pt x="260" y="15"/>
                </a:lnTo>
                <a:lnTo>
                  <a:pt x="262" y="14"/>
                </a:lnTo>
                <a:lnTo>
                  <a:pt x="264" y="14"/>
                </a:lnTo>
                <a:lnTo>
                  <a:pt x="265" y="14"/>
                </a:lnTo>
                <a:lnTo>
                  <a:pt x="267" y="14"/>
                </a:lnTo>
                <a:lnTo>
                  <a:pt x="269" y="15"/>
                </a:lnTo>
                <a:lnTo>
                  <a:pt x="271" y="15"/>
                </a:lnTo>
                <a:lnTo>
                  <a:pt x="272" y="15"/>
                </a:lnTo>
                <a:lnTo>
                  <a:pt x="274" y="14"/>
                </a:lnTo>
                <a:lnTo>
                  <a:pt x="276" y="14"/>
                </a:lnTo>
                <a:lnTo>
                  <a:pt x="277" y="12"/>
                </a:lnTo>
                <a:lnTo>
                  <a:pt x="279" y="12"/>
                </a:lnTo>
                <a:lnTo>
                  <a:pt x="281" y="11"/>
                </a:lnTo>
                <a:lnTo>
                  <a:pt x="283" y="11"/>
                </a:lnTo>
                <a:lnTo>
                  <a:pt x="284" y="11"/>
                </a:lnTo>
                <a:lnTo>
                  <a:pt x="286" y="11"/>
                </a:lnTo>
                <a:lnTo>
                  <a:pt x="288" y="12"/>
                </a:lnTo>
                <a:lnTo>
                  <a:pt x="289" y="13"/>
                </a:lnTo>
                <a:lnTo>
                  <a:pt x="291" y="14"/>
                </a:lnTo>
                <a:lnTo>
                  <a:pt x="293" y="13"/>
                </a:lnTo>
                <a:lnTo>
                  <a:pt x="295" y="13"/>
                </a:lnTo>
                <a:lnTo>
                  <a:pt x="296" y="14"/>
                </a:lnTo>
                <a:lnTo>
                  <a:pt x="298" y="15"/>
                </a:lnTo>
                <a:lnTo>
                  <a:pt x="300" y="15"/>
                </a:lnTo>
                <a:lnTo>
                  <a:pt x="301" y="16"/>
                </a:lnTo>
                <a:lnTo>
                  <a:pt x="303" y="15"/>
                </a:lnTo>
                <a:lnTo>
                  <a:pt x="305" y="15"/>
                </a:lnTo>
                <a:lnTo>
                  <a:pt x="307" y="14"/>
                </a:lnTo>
                <a:lnTo>
                  <a:pt x="308" y="14"/>
                </a:lnTo>
                <a:lnTo>
                  <a:pt x="310" y="14"/>
                </a:lnTo>
                <a:lnTo>
                  <a:pt x="312" y="14"/>
                </a:lnTo>
                <a:lnTo>
                  <a:pt x="313" y="15"/>
                </a:lnTo>
                <a:lnTo>
                  <a:pt x="315" y="18"/>
                </a:lnTo>
                <a:lnTo>
                  <a:pt x="317" y="18"/>
                </a:lnTo>
                <a:lnTo>
                  <a:pt x="319" y="17"/>
                </a:lnTo>
                <a:lnTo>
                  <a:pt x="320" y="16"/>
                </a:lnTo>
                <a:lnTo>
                  <a:pt x="322" y="18"/>
                </a:lnTo>
                <a:lnTo>
                  <a:pt x="324" y="21"/>
                </a:lnTo>
                <a:lnTo>
                  <a:pt x="325" y="21"/>
                </a:lnTo>
                <a:lnTo>
                  <a:pt x="327" y="20"/>
                </a:lnTo>
                <a:lnTo>
                  <a:pt x="329" y="20"/>
                </a:lnTo>
                <a:lnTo>
                  <a:pt x="330" y="19"/>
                </a:lnTo>
                <a:lnTo>
                  <a:pt x="332" y="18"/>
                </a:lnTo>
                <a:lnTo>
                  <a:pt x="334" y="18"/>
                </a:lnTo>
                <a:lnTo>
                  <a:pt x="336" y="17"/>
                </a:lnTo>
                <a:lnTo>
                  <a:pt x="337" y="19"/>
                </a:lnTo>
                <a:lnTo>
                  <a:pt x="339" y="19"/>
                </a:lnTo>
                <a:lnTo>
                  <a:pt x="341" y="18"/>
                </a:lnTo>
                <a:lnTo>
                  <a:pt x="342" y="17"/>
                </a:lnTo>
                <a:lnTo>
                  <a:pt x="344" y="18"/>
                </a:lnTo>
                <a:lnTo>
                  <a:pt x="346" y="19"/>
                </a:lnTo>
                <a:lnTo>
                  <a:pt x="348" y="19"/>
                </a:lnTo>
                <a:lnTo>
                  <a:pt x="349" y="20"/>
                </a:lnTo>
                <a:lnTo>
                  <a:pt x="351" y="20"/>
                </a:lnTo>
                <a:lnTo>
                  <a:pt x="353" y="20"/>
                </a:lnTo>
                <a:lnTo>
                  <a:pt x="354" y="19"/>
                </a:lnTo>
                <a:lnTo>
                  <a:pt x="356" y="18"/>
                </a:lnTo>
                <a:lnTo>
                  <a:pt x="358" y="18"/>
                </a:lnTo>
                <a:lnTo>
                  <a:pt x="360" y="19"/>
                </a:lnTo>
                <a:lnTo>
                  <a:pt x="361" y="19"/>
                </a:lnTo>
                <a:lnTo>
                  <a:pt x="363" y="19"/>
                </a:lnTo>
                <a:lnTo>
                  <a:pt x="365" y="18"/>
                </a:lnTo>
                <a:lnTo>
                  <a:pt x="366" y="12"/>
                </a:lnTo>
                <a:lnTo>
                  <a:pt x="368" y="13"/>
                </a:lnTo>
                <a:lnTo>
                  <a:pt x="370" y="15"/>
                </a:lnTo>
                <a:lnTo>
                  <a:pt x="372" y="15"/>
                </a:lnTo>
                <a:lnTo>
                  <a:pt x="373" y="16"/>
                </a:lnTo>
                <a:lnTo>
                  <a:pt x="375" y="17"/>
                </a:lnTo>
                <a:lnTo>
                  <a:pt x="377" y="18"/>
                </a:lnTo>
                <a:lnTo>
                  <a:pt x="378" y="17"/>
                </a:lnTo>
                <a:lnTo>
                  <a:pt x="380" y="18"/>
                </a:lnTo>
                <a:lnTo>
                  <a:pt x="382" y="19"/>
                </a:lnTo>
                <a:lnTo>
                  <a:pt x="384" y="21"/>
                </a:lnTo>
                <a:lnTo>
                  <a:pt x="385" y="21"/>
                </a:lnTo>
                <a:lnTo>
                  <a:pt x="387" y="22"/>
                </a:lnTo>
                <a:lnTo>
                  <a:pt x="389" y="23"/>
                </a:lnTo>
                <a:lnTo>
                  <a:pt x="390" y="24"/>
                </a:lnTo>
                <a:lnTo>
                  <a:pt x="392" y="24"/>
                </a:lnTo>
                <a:lnTo>
                  <a:pt x="394" y="25"/>
                </a:lnTo>
                <a:lnTo>
                  <a:pt x="396" y="23"/>
                </a:lnTo>
                <a:lnTo>
                  <a:pt x="397" y="24"/>
                </a:lnTo>
                <a:lnTo>
                  <a:pt x="399" y="26"/>
                </a:lnTo>
                <a:lnTo>
                  <a:pt x="401" y="25"/>
                </a:lnTo>
                <a:lnTo>
                  <a:pt x="402" y="27"/>
                </a:lnTo>
                <a:lnTo>
                  <a:pt x="404" y="27"/>
                </a:lnTo>
                <a:lnTo>
                  <a:pt x="406" y="27"/>
                </a:lnTo>
                <a:lnTo>
                  <a:pt x="408" y="28"/>
                </a:lnTo>
                <a:lnTo>
                  <a:pt x="409" y="28"/>
                </a:lnTo>
                <a:lnTo>
                  <a:pt x="411" y="27"/>
                </a:lnTo>
                <a:lnTo>
                  <a:pt x="413" y="29"/>
                </a:lnTo>
                <a:lnTo>
                  <a:pt x="414" y="29"/>
                </a:lnTo>
                <a:lnTo>
                  <a:pt x="416" y="32"/>
                </a:lnTo>
                <a:lnTo>
                  <a:pt x="418" y="34"/>
                </a:lnTo>
                <a:lnTo>
                  <a:pt x="420" y="31"/>
                </a:lnTo>
                <a:lnTo>
                  <a:pt x="421" y="32"/>
                </a:lnTo>
                <a:lnTo>
                  <a:pt x="423" y="31"/>
                </a:lnTo>
                <a:lnTo>
                  <a:pt x="425" y="31"/>
                </a:lnTo>
                <a:lnTo>
                  <a:pt x="426" y="30"/>
                </a:lnTo>
                <a:lnTo>
                  <a:pt x="428" y="31"/>
                </a:lnTo>
              </a:path>
            </a:pathLst>
          </a:custGeom>
          <a:noFill/>
          <a:ln w="57150">
            <a:solidFill>
              <a:srgbClr val="CC0066"/>
            </a:solidFill>
            <a:prstDash val="solid"/>
            <a:round/>
            <a:headEnd/>
            <a:tailEnd/>
          </a:ln>
        </p:spPr>
        <p:txBody>
          <a:bodyPr/>
          <a:lstStyle/>
          <a:p>
            <a:endParaRPr lang="en-GB" dirty="0"/>
          </a:p>
        </p:txBody>
      </p:sp>
      <p:sp>
        <p:nvSpPr>
          <p:cNvPr id="54" name="Text Box 92"/>
          <p:cNvSpPr txBox="1">
            <a:spLocks noChangeArrowheads="1"/>
          </p:cNvSpPr>
          <p:nvPr/>
        </p:nvSpPr>
        <p:spPr bwMode="auto">
          <a:xfrm>
            <a:off x="2098411" y="3655101"/>
            <a:ext cx="5230920" cy="707886"/>
          </a:xfrm>
          <a:prstGeom prst="rect">
            <a:avLst/>
          </a:prstGeom>
          <a:solidFill>
            <a:srgbClr val="FFFFFF"/>
          </a:solidFill>
          <a:ln w="9525" algn="ctr">
            <a:noFill/>
            <a:miter lim="800000"/>
            <a:headEnd/>
            <a:tailEnd/>
          </a:ln>
          <a:effectLst/>
        </p:spPr>
        <p:txBody>
          <a:bodyPr wrap="none">
            <a:spAutoFit/>
          </a:bodyPr>
          <a:lstStyle/>
          <a:p>
            <a:pPr algn="ctr"/>
            <a:r>
              <a:rPr lang="en-GB" sz="2000" dirty="0">
                <a:solidFill>
                  <a:srgbClr val="33CC33"/>
                </a:solidFill>
              </a:rPr>
              <a:t>The average System Price for 2012</a:t>
            </a:r>
          </a:p>
          <a:p>
            <a:pPr algn="ctr"/>
            <a:r>
              <a:rPr lang="en-GB" sz="2000" dirty="0">
                <a:solidFill>
                  <a:srgbClr val="33CC33"/>
                </a:solidFill>
              </a:rPr>
              <a:t>turned out to be 31.20 EUR/MWh</a:t>
            </a:r>
          </a:p>
        </p:txBody>
      </p:sp>
      <p:sp>
        <p:nvSpPr>
          <p:cNvPr id="55" name="Text Box 95"/>
          <p:cNvSpPr txBox="1">
            <a:spLocks noChangeArrowheads="1"/>
          </p:cNvSpPr>
          <p:nvPr/>
        </p:nvSpPr>
        <p:spPr bwMode="auto">
          <a:xfrm>
            <a:off x="846571" y="4510370"/>
            <a:ext cx="8848033" cy="756874"/>
          </a:xfrm>
          <a:prstGeom prst="rect">
            <a:avLst/>
          </a:prstGeom>
          <a:noFill/>
          <a:ln w="9525" algn="ctr">
            <a:noFill/>
            <a:miter lim="800000"/>
            <a:headEnd/>
            <a:tailEnd/>
          </a:ln>
          <a:effectLst/>
        </p:spPr>
        <p:txBody>
          <a:bodyPr wrap="square">
            <a:spAutoFit/>
          </a:bodyPr>
          <a:lstStyle/>
          <a:p>
            <a:pPr>
              <a:lnSpc>
                <a:spcPct val="120000"/>
              </a:lnSpc>
            </a:pPr>
            <a:r>
              <a:rPr lang="en-GB" sz="1900" i="1" dirty="0">
                <a:solidFill>
                  <a:srgbClr val="CC0066"/>
                </a:solidFill>
              </a:rPr>
              <a:t>Hedging Price  =</a:t>
            </a:r>
          </a:p>
          <a:p>
            <a:pPr>
              <a:lnSpc>
                <a:spcPct val="120000"/>
              </a:lnSpc>
            </a:pPr>
            <a:r>
              <a:rPr lang="en-GB" sz="1900" i="1" dirty="0">
                <a:solidFill>
                  <a:srgbClr val="CC0066"/>
                </a:solidFill>
              </a:rPr>
              <a:t>last trading quarter’s average closing price  =  42.24 EUR/MWh</a:t>
            </a:r>
          </a:p>
        </p:txBody>
      </p:sp>
      <p:sp>
        <p:nvSpPr>
          <p:cNvPr id="57" name="Pladsholder til diasnummer 56"/>
          <p:cNvSpPr>
            <a:spLocks noGrp="1"/>
          </p:cNvSpPr>
          <p:nvPr>
            <p:ph type="sldNum" sz="quarter" idx="12"/>
          </p:nvPr>
        </p:nvSpPr>
        <p:spPr/>
        <p:txBody>
          <a:bodyPr/>
          <a:lstStyle/>
          <a:p>
            <a:pPr>
              <a:defRPr/>
            </a:pPr>
            <a:fld id="{6F22F84E-A190-402D-AE1D-93CA43AF0CC6}" type="slidenum">
              <a:rPr lang="en-GB" smtClean="0"/>
              <a:pPr>
                <a:defRPr/>
              </a:pPr>
              <a:t>22</a:t>
            </a:fld>
            <a:endParaRPr lang="en-GB" dirty="0"/>
          </a:p>
        </p:txBody>
      </p:sp>
      <p:sp>
        <p:nvSpPr>
          <p:cNvPr id="2" name="Pladsholder til dato 1">
            <a:extLst>
              <a:ext uri="{FF2B5EF4-FFF2-40B4-BE49-F238E27FC236}">
                <a16:creationId xmlns:a16="http://schemas.microsoft.com/office/drawing/2014/main" id="{ED430538-CDCD-4316-BBBD-83A5DFD1D7CE}"/>
              </a:ext>
            </a:extLst>
          </p:cNvPr>
          <p:cNvSpPr>
            <a:spLocks noGrp="1"/>
          </p:cNvSpPr>
          <p:nvPr>
            <p:ph type="dt" sz="half" idx="10"/>
          </p:nvPr>
        </p:nvSpPr>
        <p:spPr/>
        <p:txBody>
          <a:bodyPr/>
          <a:lstStyle/>
          <a:p>
            <a:pPr>
              <a:defRPr/>
            </a:pPr>
            <a:r>
              <a:rPr lang="en-US" noProof="0"/>
              <a:t>17 Feb. 2024</a:t>
            </a:r>
            <a:endParaRPr lang="en-GB" noProof="0" dirty="0"/>
          </a:p>
        </p:txBody>
      </p:sp>
      <p:sp>
        <p:nvSpPr>
          <p:cNvPr id="56" name="Rektangel 55">
            <a:extLst>
              <a:ext uri="{FF2B5EF4-FFF2-40B4-BE49-F238E27FC236}">
                <a16:creationId xmlns:a16="http://schemas.microsoft.com/office/drawing/2014/main" id="{844EF113-08AB-4911-930E-47FB6EB61C50}"/>
              </a:ext>
            </a:extLst>
          </p:cNvPr>
          <p:cNvSpPr/>
          <p:nvPr/>
        </p:nvSpPr>
        <p:spPr bwMode="auto">
          <a:xfrm>
            <a:off x="102054" y="6484938"/>
            <a:ext cx="1257300" cy="349930"/>
          </a:xfrm>
          <a:prstGeom prst="rect">
            <a:avLst/>
          </a:prstGeom>
          <a:solidFill>
            <a:srgbClr val="FFFFFF"/>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200" b="1" i="0" u="none" strike="noStrike" cap="none" normalizeH="0" baseline="0" dirty="0">
              <a:ln>
                <a:noFill/>
              </a:ln>
              <a:solidFill>
                <a:srgbClr val="0000FF"/>
              </a:solidFill>
              <a:effectLst/>
              <a:latin typeface="Verdana" pitchFamily="34" charset="0"/>
            </a:endParaRPr>
          </a:p>
        </p:txBody>
      </p:sp>
      <p:sp>
        <p:nvSpPr>
          <p:cNvPr id="58" name="Tekstfelt 57">
            <a:extLst>
              <a:ext uri="{FF2B5EF4-FFF2-40B4-BE49-F238E27FC236}">
                <a16:creationId xmlns:a16="http://schemas.microsoft.com/office/drawing/2014/main" id="{E0998D8C-4F92-44D2-A9AE-55B11766858F}"/>
              </a:ext>
            </a:extLst>
          </p:cNvPr>
          <p:cNvSpPr txBox="1"/>
          <p:nvPr/>
        </p:nvSpPr>
        <p:spPr>
          <a:xfrm>
            <a:off x="629493" y="6638449"/>
            <a:ext cx="2183610" cy="215444"/>
          </a:xfrm>
          <a:prstGeom prst="rect">
            <a:avLst/>
          </a:prstGeom>
          <a:noFill/>
        </p:spPr>
        <p:txBody>
          <a:bodyPr wrap="none" rtlCol="0">
            <a:spAutoFit/>
          </a:bodyPr>
          <a:lstStyle/>
          <a:p>
            <a:pPr algn="ctr"/>
            <a:r>
              <a:rPr lang="en-GB" sz="800" i="1" dirty="0">
                <a:solidFill>
                  <a:schemeClr val="tx1"/>
                </a:solidFill>
              </a:rPr>
              <a:t>Sources: Syspower and Nord Pool</a:t>
            </a:r>
          </a:p>
        </p:txBody>
      </p:sp>
      <p:grpSp>
        <p:nvGrpSpPr>
          <p:cNvPr id="33" name="Gruppe 32"/>
          <p:cNvGrpSpPr/>
          <p:nvPr/>
        </p:nvGrpSpPr>
        <p:grpSpPr>
          <a:xfrm>
            <a:off x="699750" y="6205656"/>
            <a:ext cx="9160856" cy="561513"/>
            <a:chOff x="656208" y="6249198"/>
            <a:chExt cx="9160856" cy="561513"/>
          </a:xfrm>
        </p:grpSpPr>
        <p:sp>
          <p:nvSpPr>
            <p:cNvPr id="34" name="Tekstboks 33"/>
            <p:cNvSpPr txBox="1"/>
            <p:nvPr/>
          </p:nvSpPr>
          <p:spPr>
            <a:xfrm>
              <a:off x="2888337" y="6379824"/>
              <a:ext cx="3520516" cy="430887"/>
            </a:xfrm>
            <a:prstGeom prst="rect">
              <a:avLst/>
            </a:prstGeom>
            <a:noFill/>
          </p:spPr>
          <p:txBody>
            <a:bodyPr wrap="none" rtlCol="0">
              <a:spAutoFit/>
            </a:bodyPr>
            <a:lstStyle/>
            <a:p>
              <a:r>
                <a:rPr lang="en-GB" dirty="0">
                  <a:solidFill>
                    <a:schemeClr val="tx1"/>
                  </a:solidFill>
                </a:rPr>
                <a:t>Trading days in 2011</a:t>
              </a:r>
            </a:p>
          </p:txBody>
        </p:sp>
        <p:sp>
          <p:nvSpPr>
            <p:cNvPr id="35" name="Tekstboks 34"/>
            <p:cNvSpPr txBox="1"/>
            <p:nvPr/>
          </p:nvSpPr>
          <p:spPr>
            <a:xfrm>
              <a:off x="9044095" y="6249198"/>
              <a:ext cx="772969" cy="430887"/>
            </a:xfrm>
            <a:prstGeom prst="rect">
              <a:avLst/>
            </a:prstGeom>
            <a:noFill/>
          </p:spPr>
          <p:txBody>
            <a:bodyPr wrap="none" rtlCol="0">
              <a:spAutoFit/>
            </a:bodyPr>
            <a:lstStyle/>
            <a:p>
              <a:r>
                <a:rPr lang="en-GB" dirty="0">
                  <a:solidFill>
                    <a:schemeClr val="tx1"/>
                  </a:solidFill>
                </a:rPr>
                <a:t>Dec</a:t>
              </a:r>
            </a:p>
          </p:txBody>
        </p:sp>
        <p:sp>
          <p:nvSpPr>
            <p:cNvPr id="36" name="Tekstboks 35"/>
            <p:cNvSpPr txBox="1"/>
            <p:nvPr/>
          </p:nvSpPr>
          <p:spPr>
            <a:xfrm>
              <a:off x="656208" y="6249198"/>
              <a:ext cx="731290" cy="430887"/>
            </a:xfrm>
            <a:prstGeom prst="rect">
              <a:avLst/>
            </a:prstGeom>
            <a:noFill/>
          </p:spPr>
          <p:txBody>
            <a:bodyPr wrap="none" rtlCol="0">
              <a:spAutoFit/>
            </a:bodyPr>
            <a:lstStyle/>
            <a:p>
              <a:r>
                <a:rPr lang="en-GB" dirty="0">
                  <a:solidFill>
                    <a:schemeClr val="tx1"/>
                  </a:solidFill>
                </a:rPr>
                <a:t>Jan</a:t>
              </a:r>
            </a:p>
          </p:txBody>
        </p:sp>
      </p:gr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dissolve">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wipe(left)">
                                      <p:cBhvr>
                                        <p:cTn id="12" dur="500"/>
                                        <p:tgtEl>
                                          <p:spTgt spid="3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down)">
                                      <p:cBhvr>
                                        <p:cTn id="17" dur="500"/>
                                        <p:tgtEl>
                                          <p:spTgt spid="3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3"/>
                                        </p:tgtEl>
                                        <p:attrNameLst>
                                          <p:attrName>style.visibility</p:attrName>
                                        </p:attrNameLst>
                                      </p:cBhvr>
                                      <p:to>
                                        <p:strVal val="visible"/>
                                      </p:to>
                                    </p:set>
                                    <p:animEffect transition="in" filter="wipe(left)">
                                      <p:cBhvr>
                                        <p:cTn id="22" dur="500"/>
                                        <p:tgtEl>
                                          <p:spTgt spid="5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6824"/>
                                        </p:tgtEl>
                                        <p:attrNameLst>
                                          <p:attrName>style.visibility</p:attrName>
                                        </p:attrNameLst>
                                      </p:cBhvr>
                                      <p:to>
                                        <p:strVal val="visible"/>
                                      </p:to>
                                    </p:set>
                                    <p:animEffect transition="in" filter="wipe(left)">
                                      <p:cBhvr>
                                        <p:cTn id="27" dur="1000"/>
                                        <p:tgtEl>
                                          <p:spTgt spid="7682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wipe(left)">
                                      <p:cBhvr>
                                        <p:cTn id="32" dur="500"/>
                                        <p:tgtEl>
                                          <p:spTgt spid="5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55"/>
                                        </p:tgtEl>
                                        <p:attrNameLst>
                                          <p:attrName>style.visibility</p:attrName>
                                        </p:attrNameLst>
                                      </p:cBhvr>
                                      <p:to>
                                        <p:strVal val="visible"/>
                                      </p:to>
                                    </p:set>
                                    <p:animEffect transition="in" filter="wipe(left)">
                                      <p:cBhvr>
                                        <p:cTn id="37" dur="500"/>
                                        <p:tgtEl>
                                          <p:spTgt spid="55"/>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dissolve">
                                      <p:cBhvr>
                                        <p:cTn id="42" dur="500"/>
                                        <p:tgtEl>
                                          <p:spTgt spid="54"/>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76826"/>
                                        </p:tgtEl>
                                        <p:attrNameLst>
                                          <p:attrName>style.visibility</p:attrName>
                                        </p:attrNameLst>
                                      </p:cBhvr>
                                      <p:to>
                                        <p:strVal val="visible"/>
                                      </p:to>
                                    </p:set>
                                    <p:animEffect transition="in" filter="dissolve">
                                      <p:cBhvr>
                                        <p:cTn id="47" dur="500"/>
                                        <p:tgtEl>
                                          <p:spTgt spid="768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26" grpId="0" animBg="1"/>
      <p:bldP spid="31" grpId="0"/>
      <p:bldP spid="53" grpId="0" animBg="1"/>
      <p:bldP spid="76824" grpId="0" animBg="1"/>
      <p:bldP spid="54" grpId="0" animBg="1"/>
      <p:bldP spid="5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Pladsholder til dato 1"/>
          <p:cNvSpPr>
            <a:spLocks noGrp="1"/>
          </p:cNvSpPr>
          <p:nvPr>
            <p:ph type="dt" sz="quarter" idx="10"/>
          </p:nvPr>
        </p:nvSpPr>
        <p:spPr>
          <a:noFill/>
        </p:spPr>
        <p:txBody>
          <a:bodyPr/>
          <a:lstStyle/>
          <a:p>
            <a:r>
              <a:rPr lang="en-US"/>
              <a:t>17 Feb. 2024</a:t>
            </a:r>
            <a:endParaRPr lang="en-GB" dirty="0"/>
          </a:p>
        </p:txBody>
      </p:sp>
      <p:sp>
        <p:nvSpPr>
          <p:cNvPr id="36868" name="Pladsholder til diasnummer 3"/>
          <p:cNvSpPr>
            <a:spLocks noGrp="1"/>
          </p:cNvSpPr>
          <p:nvPr>
            <p:ph type="sldNum" sz="quarter" idx="12"/>
          </p:nvPr>
        </p:nvSpPr>
        <p:spPr>
          <a:noFill/>
        </p:spPr>
        <p:txBody>
          <a:bodyPr/>
          <a:lstStyle/>
          <a:p>
            <a:fld id="{C2A349F1-2BA1-4DA5-84BA-02AE05B29942}" type="slidenum">
              <a:rPr lang="en-GB" smtClean="0"/>
              <a:pPr/>
              <a:t>23</a:t>
            </a:fld>
            <a:endParaRPr lang="en-GB" dirty="0"/>
          </a:p>
        </p:txBody>
      </p:sp>
      <p:sp>
        <p:nvSpPr>
          <p:cNvPr id="36869" name="Tekstboks 4"/>
          <p:cNvSpPr txBox="1">
            <a:spLocks noChangeArrowheads="1"/>
          </p:cNvSpPr>
          <p:nvPr/>
        </p:nvSpPr>
        <p:spPr bwMode="auto">
          <a:xfrm>
            <a:off x="117417" y="2249488"/>
            <a:ext cx="9570248" cy="2185214"/>
          </a:xfrm>
          <a:prstGeom prst="rect">
            <a:avLst/>
          </a:prstGeom>
          <a:noFill/>
          <a:ln w="9525">
            <a:noFill/>
            <a:miter lim="800000"/>
            <a:headEnd/>
            <a:tailEnd/>
          </a:ln>
        </p:spPr>
        <p:txBody>
          <a:bodyPr wrap="none">
            <a:spAutoFit/>
          </a:bodyPr>
          <a:lstStyle/>
          <a:p>
            <a:pPr algn="ctr"/>
            <a:r>
              <a:rPr lang="en-GB" sz="8800" dirty="0">
                <a:solidFill>
                  <a:srgbClr val="000000"/>
                </a:solidFill>
              </a:rPr>
              <a:t>Appendix 2</a:t>
            </a:r>
          </a:p>
          <a:p>
            <a:pPr algn="ctr"/>
            <a:r>
              <a:rPr lang="en-GB" sz="4800" dirty="0">
                <a:solidFill>
                  <a:srgbClr val="000000"/>
                </a:solidFill>
              </a:rPr>
              <a:t>Terminology and acronyms</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el 1"/>
          <p:cNvSpPr>
            <a:spLocks noGrp="1"/>
          </p:cNvSpPr>
          <p:nvPr>
            <p:ph type="title"/>
          </p:nvPr>
        </p:nvSpPr>
        <p:spPr>
          <a:xfrm>
            <a:off x="0" y="25863"/>
            <a:ext cx="9906000" cy="876962"/>
          </a:xfrm>
          <a:solidFill>
            <a:srgbClr val="FFFFFF"/>
          </a:solidFill>
        </p:spPr>
        <p:txBody>
          <a:bodyPr/>
          <a:lstStyle/>
          <a:p>
            <a:r>
              <a:rPr lang="en-GB" dirty="0"/>
              <a:t>Terminology and acronyms – 1</a:t>
            </a:r>
            <a:br>
              <a:rPr lang="en-GB" dirty="0"/>
            </a:br>
            <a:r>
              <a:rPr lang="en-GB" sz="2400" dirty="0"/>
              <a:t>As used in this presentation</a:t>
            </a:r>
          </a:p>
        </p:txBody>
      </p:sp>
      <p:sp>
        <p:nvSpPr>
          <p:cNvPr id="37891" name="Pladsholder til indhold 2"/>
          <p:cNvSpPr>
            <a:spLocks noGrp="1"/>
          </p:cNvSpPr>
          <p:nvPr>
            <p:ph idx="1"/>
          </p:nvPr>
        </p:nvSpPr>
        <p:spPr>
          <a:xfrm>
            <a:off x="0" y="993411"/>
            <a:ext cx="9906000" cy="5593918"/>
          </a:xfrm>
        </p:spPr>
        <p:txBody>
          <a:bodyPr/>
          <a:lstStyle/>
          <a:p>
            <a:pPr>
              <a:tabLst>
                <a:tab pos="1524000" algn="l"/>
                <a:tab pos="2511425" algn="l"/>
                <a:tab pos="3222625" algn="l"/>
              </a:tabLst>
            </a:pPr>
            <a:r>
              <a:rPr lang="en-GB" sz="1600" i="1" dirty="0"/>
              <a:t>Bidding zone</a:t>
            </a:r>
            <a:r>
              <a:rPr lang="en-GB" sz="1600" dirty="0"/>
              <a:t>  A geographical area, within which the players can trade electrical energy day-ahead without considering grid bottlenecks.</a:t>
            </a:r>
            <a:endParaRPr lang="en-GB" sz="1600" i="1" dirty="0"/>
          </a:p>
          <a:p>
            <a:pPr>
              <a:tabLst>
                <a:tab pos="1524000" algn="l"/>
                <a:tab pos="2511425" algn="l"/>
                <a:tab pos="3222625" algn="l"/>
              </a:tabLst>
            </a:pPr>
            <a:r>
              <a:rPr lang="en-GB" sz="1600" i="1" dirty="0"/>
              <a:t>CfD</a:t>
            </a:r>
            <a:r>
              <a:rPr lang="en-GB" sz="1600" dirty="0"/>
              <a:t>  Contract for Difference. A financial contract, which hedges against the risk there is a difference between the System Price and the spot price of a given Nordic bidding zone. Today, the name has been changed to EPAD contract.</a:t>
            </a:r>
          </a:p>
          <a:p>
            <a:pPr>
              <a:buNone/>
              <a:tabLst>
                <a:tab pos="1524000" algn="l"/>
                <a:tab pos="2511425" algn="l"/>
                <a:tab pos="3222625" algn="l"/>
              </a:tabLst>
            </a:pPr>
            <a:r>
              <a:rPr lang="en-GB" sz="1600" dirty="0"/>
              <a:t>	Example: the underlying reference for the EPAD/CfD for DK1 is this difference</a:t>
            </a:r>
          </a:p>
          <a:p>
            <a:pPr>
              <a:buNone/>
              <a:tabLst>
                <a:tab pos="1524000" algn="l"/>
                <a:tab pos="2511425" algn="l"/>
                <a:tab pos="3222625" algn="l"/>
              </a:tabLst>
            </a:pPr>
            <a:r>
              <a:rPr lang="en-GB" sz="1600" dirty="0"/>
              <a:t>		(DK1 spot price) - (System Price).</a:t>
            </a:r>
          </a:p>
          <a:p>
            <a:r>
              <a:rPr lang="en-GB" sz="1600" i="1" dirty="0"/>
              <a:t>Cleared volume</a:t>
            </a:r>
            <a:r>
              <a:rPr lang="en-GB" sz="1600" dirty="0"/>
              <a:t>  </a:t>
            </a:r>
            <a:r>
              <a:rPr lang="en-US" sz="1600" dirty="0"/>
              <a:t>Concerning the volume for “German financial contracts” at the slides no. 11 and 12:</a:t>
            </a:r>
          </a:p>
          <a:p>
            <a:pPr lvl="1"/>
            <a:r>
              <a:rPr lang="en-US" sz="1600" dirty="0"/>
              <a:t>For 2006-2016, this is Phelix futures.</a:t>
            </a:r>
          </a:p>
          <a:p>
            <a:pPr lvl="1"/>
            <a:r>
              <a:rPr lang="en-US" sz="1600" dirty="0"/>
              <a:t>For 2017, this is (Phelix DE/AT futures) + (Phelix DE futures).</a:t>
            </a:r>
          </a:p>
          <a:p>
            <a:pPr lvl="1"/>
            <a:r>
              <a:rPr lang="en-US" sz="1600" dirty="0"/>
              <a:t>For 2018, this is (Phelix DE/AT futures) + (Phelix DE futures) + (Phelix AT futures).</a:t>
            </a:r>
          </a:p>
          <a:p>
            <a:pPr lvl="1"/>
            <a:r>
              <a:rPr lang="en-US" sz="1600" dirty="0"/>
              <a:t>From 2019 and onwards, this is Phelix DE futures.</a:t>
            </a:r>
            <a:endParaRPr lang="en-GB" sz="1600" i="1" dirty="0"/>
          </a:p>
          <a:p>
            <a:r>
              <a:rPr lang="en-GB" sz="1600" i="1" dirty="0"/>
              <a:t>Closing Price</a:t>
            </a:r>
            <a:r>
              <a:rPr lang="en-GB" sz="1600" dirty="0"/>
              <a:t>  At Nasdaq OMX and at EEX, for each financial contract, a Closing Price is set at the end of every trading day. In effect, at the end of the trading day, the Closing Price is the financial market’s forecast of the future spot price. At Nasdaq OMX, this hedging price is called the </a:t>
            </a:r>
            <a:r>
              <a:rPr lang="en-GB" sz="1600" i="1" dirty="0"/>
              <a:t>Daily Fix</a:t>
            </a:r>
            <a:r>
              <a:rPr lang="en-GB" sz="1600" dirty="0"/>
              <a:t>. At EEX, it's called the </a:t>
            </a:r>
            <a:r>
              <a:rPr lang="en-GB" sz="1600" i="1" dirty="0"/>
              <a:t>Settlement Price</a:t>
            </a:r>
            <a:r>
              <a:rPr lang="en-GB" sz="1600" dirty="0"/>
              <a:t>. In this presentation, </a:t>
            </a:r>
            <a:r>
              <a:rPr lang="en-GB" sz="1600" i="1" dirty="0"/>
              <a:t>Closing Price</a:t>
            </a:r>
            <a:r>
              <a:rPr lang="en-GB" sz="1600" dirty="0"/>
              <a:t> is used as the common term.</a:t>
            </a:r>
          </a:p>
        </p:txBody>
      </p:sp>
      <p:sp>
        <p:nvSpPr>
          <p:cNvPr id="37892" name="Pladsholder til diasnummer 5"/>
          <p:cNvSpPr>
            <a:spLocks noGrp="1"/>
          </p:cNvSpPr>
          <p:nvPr>
            <p:ph type="sldNum" sz="quarter" idx="12"/>
          </p:nvPr>
        </p:nvSpPr>
        <p:spPr>
          <a:noFill/>
        </p:spPr>
        <p:txBody>
          <a:bodyPr/>
          <a:lstStyle/>
          <a:p>
            <a:fld id="{D9A053A7-E8F3-487D-AF41-6D033F8D579B}" type="slidenum">
              <a:rPr lang="en-GB" smtClean="0"/>
              <a:pPr/>
              <a:t>24</a:t>
            </a:fld>
            <a:endParaRPr lang="en-GB" dirty="0"/>
          </a:p>
        </p:txBody>
      </p:sp>
      <p:sp>
        <p:nvSpPr>
          <p:cNvPr id="2" name="Pladsholder til dato 1">
            <a:extLst>
              <a:ext uri="{FF2B5EF4-FFF2-40B4-BE49-F238E27FC236}">
                <a16:creationId xmlns:a16="http://schemas.microsoft.com/office/drawing/2014/main" id="{EDA67CBC-BC7C-4046-87BA-540A0B08C8AC}"/>
              </a:ext>
            </a:extLst>
          </p:cNvPr>
          <p:cNvSpPr>
            <a:spLocks noGrp="1"/>
          </p:cNvSpPr>
          <p:nvPr>
            <p:ph type="dt" sz="half" idx="10"/>
          </p:nvPr>
        </p:nvSpPr>
        <p:spPr/>
        <p:txBody>
          <a:bodyPr/>
          <a:lstStyle/>
          <a:p>
            <a:pPr>
              <a:defRPr/>
            </a:pPr>
            <a:r>
              <a:rPr lang="en-US"/>
              <a:t>17 Feb. 2024</a:t>
            </a:r>
            <a:endParaRPr lang="en-GB"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Pladsholder til diasnummer 5"/>
          <p:cNvSpPr>
            <a:spLocks noGrp="1"/>
          </p:cNvSpPr>
          <p:nvPr>
            <p:ph type="sldNum" sz="quarter" idx="12"/>
          </p:nvPr>
        </p:nvSpPr>
        <p:spPr>
          <a:noFill/>
        </p:spPr>
        <p:txBody>
          <a:bodyPr/>
          <a:lstStyle/>
          <a:p>
            <a:fld id="{D9A053A7-E8F3-487D-AF41-6D033F8D579B}" type="slidenum">
              <a:rPr lang="en-GB" smtClean="0"/>
              <a:pPr/>
              <a:t>25</a:t>
            </a:fld>
            <a:endParaRPr lang="en-GB" dirty="0"/>
          </a:p>
        </p:txBody>
      </p:sp>
      <p:sp>
        <p:nvSpPr>
          <p:cNvPr id="5" name="Pladsholder til dato 4"/>
          <p:cNvSpPr>
            <a:spLocks noGrp="1"/>
          </p:cNvSpPr>
          <p:nvPr>
            <p:ph type="dt" sz="half" idx="10"/>
          </p:nvPr>
        </p:nvSpPr>
        <p:spPr/>
        <p:txBody>
          <a:bodyPr/>
          <a:lstStyle/>
          <a:p>
            <a:pPr>
              <a:defRPr/>
            </a:pPr>
            <a:r>
              <a:rPr lang="en-US"/>
              <a:t>17 Feb. 2024</a:t>
            </a:r>
            <a:endParaRPr lang="en-GB" dirty="0"/>
          </a:p>
        </p:txBody>
      </p:sp>
      <p:pic>
        <p:nvPicPr>
          <p:cNvPr id="7" name="Picture 3"/>
          <p:cNvPicPr>
            <a:picLocks noChangeAspect="1" noChangeArrowheads="1"/>
          </p:cNvPicPr>
          <p:nvPr/>
        </p:nvPicPr>
        <p:blipFill>
          <a:blip r:embed="rId2" cstate="print"/>
          <a:srcRect/>
          <a:stretch>
            <a:fillRect/>
          </a:stretch>
        </p:blipFill>
        <p:spPr bwMode="auto">
          <a:xfrm>
            <a:off x="7167336" y="874256"/>
            <a:ext cx="2724150" cy="1800225"/>
          </a:xfrm>
          <a:prstGeom prst="rect">
            <a:avLst/>
          </a:prstGeom>
          <a:noFill/>
          <a:ln w="9525">
            <a:noFill/>
            <a:miter lim="800000"/>
            <a:headEnd/>
            <a:tailEnd/>
          </a:ln>
        </p:spPr>
      </p:pic>
      <p:sp>
        <p:nvSpPr>
          <p:cNvPr id="37890" name="Titel 1"/>
          <p:cNvSpPr>
            <a:spLocks noGrp="1"/>
          </p:cNvSpPr>
          <p:nvPr>
            <p:ph type="title"/>
          </p:nvPr>
        </p:nvSpPr>
        <p:spPr>
          <a:xfrm>
            <a:off x="23150" y="25863"/>
            <a:ext cx="7576457" cy="1001711"/>
          </a:xfrm>
          <a:noFill/>
        </p:spPr>
        <p:txBody>
          <a:bodyPr/>
          <a:lstStyle/>
          <a:p>
            <a:r>
              <a:rPr lang="en-GB" sz="3200" dirty="0"/>
              <a:t>Terminology and acronyms – 2</a:t>
            </a:r>
            <a:br>
              <a:rPr lang="en-GB" sz="3200" dirty="0"/>
            </a:br>
            <a:r>
              <a:rPr lang="en-GB" sz="2400" dirty="0"/>
              <a:t>As used in this presentation</a:t>
            </a:r>
          </a:p>
        </p:txBody>
      </p:sp>
      <p:sp>
        <p:nvSpPr>
          <p:cNvPr id="37891" name="Pladsholder til indhold 2"/>
          <p:cNvSpPr>
            <a:spLocks noGrp="1"/>
          </p:cNvSpPr>
          <p:nvPr>
            <p:ph idx="1"/>
          </p:nvPr>
        </p:nvSpPr>
        <p:spPr>
          <a:xfrm>
            <a:off x="0" y="2696901"/>
            <a:ext cx="9905999" cy="3776464"/>
          </a:xfrm>
        </p:spPr>
        <p:txBody>
          <a:bodyPr/>
          <a:lstStyle/>
          <a:p>
            <a:pPr>
              <a:tabLst>
                <a:tab pos="1524000" algn="l"/>
                <a:tab pos="2511425" algn="l"/>
                <a:tab pos="3222625" algn="l"/>
              </a:tabLst>
            </a:pPr>
            <a:r>
              <a:rPr lang="en-GB" sz="1850" i="1" dirty="0"/>
              <a:t>Correlation</a:t>
            </a:r>
            <a:r>
              <a:rPr lang="en-GB" sz="1850" dirty="0"/>
              <a:t>  Given two data sets, the correlation measures the degree to which the two data sets move in lockstep. Please refer to the next-to-last slide.</a:t>
            </a:r>
            <a:endParaRPr lang="en-GB" sz="1850" i="1" dirty="0"/>
          </a:p>
          <a:p>
            <a:r>
              <a:rPr lang="en-GB" sz="1850" i="1" dirty="0"/>
              <a:t>DK1 and DK2</a:t>
            </a:r>
            <a:r>
              <a:rPr lang="en-GB" sz="1850" dirty="0"/>
              <a:t>  The bidding zones of Western and Eastern Denmark as indicated at the picture.</a:t>
            </a:r>
          </a:p>
          <a:p>
            <a:r>
              <a:rPr lang="en-GB" sz="1850" i="1" dirty="0"/>
              <a:t>Eastern Denmark</a:t>
            </a:r>
            <a:r>
              <a:rPr lang="en-GB" sz="1850" dirty="0"/>
              <a:t>  See </a:t>
            </a:r>
            <a:r>
              <a:rPr lang="en-GB" sz="1850" i="1" dirty="0"/>
              <a:t>DK2</a:t>
            </a:r>
            <a:r>
              <a:rPr lang="en-GB" sz="1850" dirty="0"/>
              <a:t>.</a:t>
            </a:r>
          </a:p>
          <a:p>
            <a:pPr>
              <a:tabLst>
                <a:tab pos="1524000" algn="l"/>
                <a:tab pos="2511425" algn="l"/>
                <a:tab pos="3222625" algn="l"/>
              </a:tabLst>
            </a:pPr>
            <a:r>
              <a:rPr lang="en-GB" sz="1850" i="1" dirty="0"/>
              <a:t>EEX </a:t>
            </a:r>
            <a:r>
              <a:rPr lang="en-GB" sz="1850" dirty="0"/>
              <a:t> European Energy Exchange. Please refer to www.eex.com.</a:t>
            </a:r>
          </a:p>
          <a:p>
            <a:pPr>
              <a:tabLst>
                <a:tab pos="1524000" algn="l"/>
                <a:tab pos="2511425" algn="l"/>
                <a:tab pos="3222625" algn="l"/>
              </a:tabLst>
            </a:pPr>
            <a:r>
              <a:rPr lang="en-GB" sz="1850" i="1" dirty="0"/>
              <a:t>ENOYR-12</a:t>
            </a:r>
            <a:r>
              <a:rPr lang="en-GB" sz="1850" dirty="0"/>
              <a:t>  See </a:t>
            </a:r>
            <a:r>
              <a:rPr lang="en-GB" sz="1850" i="1" dirty="0"/>
              <a:t>ticker symbol</a:t>
            </a:r>
            <a:r>
              <a:rPr lang="en-GB" sz="1850" dirty="0"/>
              <a:t>.</a:t>
            </a:r>
          </a:p>
          <a:p>
            <a:pPr>
              <a:tabLst>
                <a:tab pos="1524000" algn="l"/>
                <a:tab pos="2511425" algn="l"/>
                <a:tab pos="3222625" algn="l"/>
              </a:tabLst>
            </a:pPr>
            <a:r>
              <a:rPr lang="en-GB" sz="1850" i="1" dirty="0"/>
              <a:t>EPAD</a:t>
            </a:r>
            <a:r>
              <a:rPr lang="en-GB" sz="1850" dirty="0"/>
              <a:t>  Electricity Price Area Differential. See </a:t>
            </a:r>
            <a:r>
              <a:rPr lang="en-GB" sz="1850" i="1" dirty="0"/>
              <a:t>CfD</a:t>
            </a:r>
            <a:r>
              <a:rPr lang="en-GB" sz="1850" dirty="0"/>
              <a:t>.</a:t>
            </a:r>
          </a:p>
          <a:p>
            <a:pPr>
              <a:tabLst>
                <a:tab pos="1524000" algn="l"/>
                <a:tab pos="2511425" algn="l"/>
                <a:tab pos="3222625" algn="l"/>
              </a:tabLst>
            </a:pPr>
            <a:r>
              <a:rPr lang="en-GB" sz="1850" i="1" dirty="0"/>
              <a:t>Financial contract</a:t>
            </a:r>
            <a:r>
              <a:rPr lang="en-GB" sz="1850" dirty="0"/>
              <a:t>  In this presentation, it’s a common term for the power derivatives </a:t>
            </a:r>
            <a:r>
              <a:rPr lang="en-GB" sz="1850" i="1" dirty="0"/>
              <a:t>forward contract</a:t>
            </a:r>
            <a:r>
              <a:rPr lang="en-GB" sz="1850" dirty="0"/>
              <a:t> and </a:t>
            </a:r>
            <a:r>
              <a:rPr lang="en-GB" sz="1850" i="1" dirty="0"/>
              <a:t>future contract</a:t>
            </a:r>
            <a:r>
              <a:rPr lang="en-GB" sz="1850" dirty="0"/>
              <a:t>.</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el 1"/>
          <p:cNvSpPr>
            <a:spLocks noGrp="1"/>
          </p:cNvSpPr>
          <p:nvPr>
            <p:ph type="title"/>
          </p:nvPr>
        </p:nvSpPr>
        <p:spPr>
          <a:xfrm>
            <a:off x="0" y="17840"/>
            <a:ext cx="9906000" cy="1023882"/>
          </a:xfrm>
          <a:solidFill>
            <a:srgbClr val="FFFFFF"/>
          </a:solidFill>
        </p:spPr>
        <p:txBody>
          <a:bodyPr/>
          <a:lstStyle/>
          <a:p>
            <a:r>
              <a:rPr lang="en-GB" sz="2800" dirty="0"/>
              <a:t>Terminology and acronyms – 3</a:t>
            </a:r>
            <a:br>
              <a:rPr lang="en-GB" sz="2800" dirty="0"/>
            </a:br>
            <a:r>
              <a:rPr lang="en-GB" sz="2400" dirty="0"/>
              <a:t>As used in this presentation</a:t>
            </a:r>
          </a:p>
        </p:txBody>
      </p:sp>
      <p:sp>
        <p:nvSpPr>
          <p:cNvPr id="41987" name="Pladsholder til indhold 2"/>
          <p:cNvSpPr>
            <a:spLocks noGrp="1"/>
          </p:cNvSpPr>
          <p:nvPr>
            <p:ph idx="1"/>
          </p:nvPr>
        </p:nvSpPr>
        <p:spPr>
          <a:xfrm>
            <a:off x="0" y="955241"/>
            <a:ext cx="9906000" cy="5868469"/>
          </a:xfrm>
        </p:spPr>
        <p:txBody>
          <a:bodyPr/>
          <a:lstStyle/>
          <a:p>
            <a:pPr>
              <a:tabLst>
                <a:tab pos="360363" algn="l"/>
                <a:tab pos="1524000" algn="l"/>
                <a:tab pos="2511425" algn="l"/>
                <a:tab pos="3222625" algn="l"/>
              </a:tabLst>
            </a:pPr>
            <a:r>
              <a:rPr lang="en-GB" sz="2000" i="1" dirty="0"/>
              <a:t>Forward contract</a:t>
            </a:r>
            <a:r>
              <a:rPr lang="en-GB" sz="2000" dirty="0"/>
              <a:t>  The Nordic contracts investigated in this document are the forward contracts. You’ll find a description of the contracts at the web site nasdaqomx.com/commodities. Further, please refer to the PDF document “The Liberalized Electricity Market”.</a:t>
            </a:r>
          </a:p>
          <a:p>
            <a:pPr marL="360363" indent="-360363">
              <a:buNone/>
              <a:tabLst>
                <a:tab pos="360363" algn="l"/>
                <a:tab pos="1524000" algn="l"/>
                <a:tab pos="2511425" algn="l"/>
                <a:tab pos="3222625" algn="l"/>
              </a:tabLst>
            </a:pPr>
            <a:r>
              <a:rPr lang="en-GB" sz="2000" dirty="0"/>
              <a:t>	The liquidity of the Nordic contracts displayed at the slides 11 and 12 illustrates turn-over for all Nordic power derivatives, though.</a:t>
            </a:r>
          </a:p>
          <a:p>
            <a:pPr>
              <a:tabLst>
                <a:tab pos="360363" algn="l"/>
                <a:tab pos="1524000" algn="l"/>
                <a:tab pos="2511425" algn="l"/>
                <a:tab pos="3222625" algn="l"/>
              </a:tabLst>
            </a:pPr>
            <a:r>
              <a:rPr lang="en-GB" sz="2000" i="1" dirty="0"/>
              <a:t>German financial contract</a:t>
            </a:r>
            <a:r>
              <a:rPr lang="en-GB" sz="2000" dirty="0"/>
              <a:t>  In this document, this is a future, where the underlying reference is the Phelix DE spot price, the Phelix DE/AT spot price or the Phelix AT spot price.</a:t>
            </a:r>
            <a:endParaRPr lang="en-GB" sz="2000" i="1" dirty="0"/>
          </a:p>
          <a:p>
            <a:pPr>
              <a:tabLst>
                <a:tab pos="360363" algn="l"/>
                <a:tab pos="1524000" algn="l"/>
                <a:tab pos="2511425" algn="l"/>
                <a:tab pos="3222625" algn="l"/>
              </a:tabLst>
            </a:pPr>
            <a:r>
              <a:rPr lang="en-GB" sz="2000" i="1" dirty="0"/>
              <a:t>German spot price</a:t>
            </a:r>
            <a:r>
              <a:rPr lang="en-GB" sz="2000" dirty="0"/>
              <a:t>  See </a:t>
            </a:r>
            <a:r>
              <a:rPr lang="en-GB" sz="2000" i="1" dirty="0"/>
              <a:t>Phelix DE/AT spot price</a:t>
            </a:r>
            <a:r>
              <a:rPr lang="en-GB" sz="2000" dirty="0"/>
              <a:t>.</a:t>
            </a:r>
          </a:p>
          <a:p>
            <a:pPr>
              <a:tabLst>
                <a:tab pos="360363" algn="l"/>
                <a:tab pos="1524000" algn="l"/>
                <a:tab pos="2511425" algn="l"/>
                <a:tab pos="3222625" algn="l"/>
              </a:tabLst>
            </a:pPr>
            <a:r>
              <a:rPr lang="en-GB" sz="2000" i="1" dirty="0"/>
              <a:t>Hedging Price</a:t>
            </a:r>
            <a:r>
              <a:rPr lang="en-GB" sz="2000" dirty="0"/>
              <a:t>  (with capital H and P) In this document, for a given financial contract, this is the average of the Closing Prices during the last quarter where the contract was traded. See also slide no. 2.</a:t>
            </a:r>
          </a:p>
        </p:txBody>
      </p:sp>
      <p:sp>
        <p:nvSpPr>
          <p:cNvPr id="41988" name="Pladsholder til diasnummer 5"/>
          <p:cNvSpPr>
            <a:spLocks noGrp="1"/>
          </p:cNvSpPr>
          <p:nvPr>
            <p:ph type="sldNum" sz="quarter" idx="12"/>
          </p:nvPr>
        </p:nvSpPr>
        <p:spPr>
          <a:noFill/>
        </p:spPr>
        <p:txBody>
          <a:bodyPr/>
          <a:lstStyle/>
          <a:p>
            <a:fld id="{B483C09C-3BA0-45EC-AF30-898CFD2C77E9}" type="slidenum">
              <a:rPr lang="en-GB" smtClean="0"/>
              <a:pPr/>
              <a:t>26</a:t>
            </a:fld>
            <a:endParaRPr lang="en-GB" dirty="0"/>
          </a:p>
        </p:txBody>
      </p:sp>
      <p:sp>
        <p:nvSpPr>
          <p:cNvPr id="7" name="Pladsholder til dato 6"/>
          <p:cNvSpPr>
            <a:spLocks noGrp="1"/>
          </p:cNvSpPr>
          <p:nvPr>
            <p:ph type="dt" sz="half" idx="10"/>
          </p:nvPr>
        </p:nvSpPr>
        <p:spPr/>
        <p:txBody>
          <a:bodyPr/>
          <a:lstStyle/>
          <a:p>
            <a:pPr>
              <a:defRPr/>
            </a:pPr>
            <a:r>
              <a:rPr lang="en-US"/>
              <a:t>17 Feb. 2024</a:t>
            </a:r>
            <a:endParaRPr lang="en-GB"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el 1"/>
          <p:cNvSpPr>
            <a:spLocks noGrp="1"/>
          </p:cNvSpPr>
          <p:nvPr>
            <p:ph type="title"/>
          </p:nvPr>
        </p:nvSpPr>
        <p:spPr>
          <a:xfrm>
            <a:off x="0" y="23245"/>
            <a:ext cx="9906000" cy="857054"/>
          </a:xfrm>
          <a:solidFill>
            <a:srgbClr val="FFFFFF"/>
          </a:solidFill>
        </p:spPr>
        <p:txBody>
          <a:bodyPr/>
          <a:lstStyle/>
          <a:p>
            <a:r>
              <a:rPr lang="en-GB" sz="2800" dirty="0"/>
              <a:t>Terminology and acronyms – 4</a:t>
            </a:r>
            <a:br>
              <a:rPr lang="en-GB" sz="2800" dirty="0"/>
            </a:br>
            <a:r>
              <a:rPr lang="en-GB" sz="2400" dirty="0"/>
              <a:t>As used in this presentation</a:t>
            </a:r>
          </a:p>
        </p:txBody>
      </p:sp>
      <p:sp>
        <p:nvSpPr>
          <p:cNvPr id="41987" name="Pladsholder til indhold 2"/>
          <p:cNvSpPr>
            <a:spLocks noGrp="1"/>
          </p:cNvSpPr>
          <p:nvPr>
            <p:ph idx="1"/>
          </p:nvPr>
        </p:nvSpPr>
        <p:spPr>
          <a:xfrm>
            <a:off x="0" y="880299"/>
            <a:ext cx="9906000" cy="5673213"/>
          </a:xfrm>
        </p:spPr>
        <p:txBody>
          <a:bodyPr/>
          <a:lstStyle/>
          <a:p>
            <a:pPr>
              <a:tabLst>
                <a:tab pos="360363" algn="l"/>
              </a:tabLst>
            </a:pPr>
            <a:r>
              <a:rPr lang="en-GB" sz="1600" i="1" dirty="0"/>
              <a:t>Hedging price</a:t>
            </a:r>
            <a:r>
              <a:rPr lang="en-GB" sz="1600" dirty="0"/>
              <a:t>  (without both capital H and P) A financial contract’s price. It’s </a:t>
            </a:r>
            <a:r>
              <a:rPr lang="en-GB" sz="1600" u="sng" dirty="0"/>
              <a:t>not</a:t>
            </a:r>
            <a:r>
              <a:rPr lang="en-GB" sz="1600" dirty="0"/>
              <a:t> a price paid from one player to another. The role of a financial contract’s price is explained in the PDF document “The Liberalized Electricity Market”.</a:t>
            </a:r>
          </a:p>
          <a:p>
            <a:pPr>
              <a:tabLst>
                <a:tab pos="360363" algn="l"/>
              </a:tabLst>
            </a:pPr>
            <a:r>
              <a:rPr lang="en-GB" sz="1600" i="1" dirty="0"/>
              <a:t>hedging price</a:t>
            </a:r>
            <a:r>
              <a:rPr lang="en-GB" sz="1600" dirty="0"/>
              <a:t>  See </a:t>
            </a:r>
            <a:r>
              <a:rPr lang="en-GB" sz="1600" i="1" dirty="0"/>
              <a:t>Hedging price</a:t>
            </a:r>
            <a:r>
              <a:rPr lang="en-GB" sz="1600" dirty="0"/>
              <a:t>.</a:t>
            </a:r>
            <a:endParaRPr lang="en-GB" sz="1600" i="1" dirty="0"/>
          </a:p>
          <a:p>
            <a:pPr>
              <a:tabLst>
                <a:tab pos="360363" algn="l"/>
              </a:tabLst>
            </a:pPr>
            <a:r>
              <a:rPr lang="en-GB" sz="1600" i="1" dirty="0"/>
              <a:t>LEBA</a:t>
            </a:r>
            <a:r>
              <a:rPr lang="en-GB" sz="1600" dirty="0"/>
              <a:t>  London Energy Brokers’ Association. See the web site lebaltd.com.</a:t>
            </a:r>
          </a:p>
          <a:p>
            <a:pPr marL="360363" indent="-360363">
              <a:buNone/>
            </a:pPr>
            <a:r>
              <a:rPr lang="en-GB" sz="1600" dirty="0"/>
              <a:t>	The LEBA curve at slide no. 12 includes all physical forward contracts for power arranged by the LEBA OTC brokers</a:t>
            </a:r>
          </a:p>
          <a:p>
            <a:pPr lvl="1"/>
            <a:r>
              <a:rPr lang="en-GB" sz="1600" dirty="0"/>
              <a:t>The LEBA curve illustrates the total OTC bilaterally settled volume.</a:t>
            </a:r>
          </a:p>
          <a:p>
            <a:pPr lvl="1"/>
            <a:r>
              <a:rPr lang="en-GB" sz="1600" dirty="0"/>
              <a:t>The LEBA curve does not include financially settled contracts.</a:t>
            </a:r>
            <a:endParaRPr lang="en-GB" sz="1600" i="1" dirty="0"/>
          </a:p>
          <a:p>
            <a:pPr>
              <a:tabLst>
                <a:tab pos="360363" algn="l"/>
              </a:tabLst>
            </a:pPr>
            <a:r>
              <a:rPr lang="en-GB" sz="1600" i="1" dirty="0"/>
              <a:t>Nasdaq OMX</a:t>
            </a:r>
            <a:r>
              <a:rPr lang="en-GB" sz="1600" dirty="0"/>
              <a:t>  An exchange, where the players can trade Nordic power derivatives (and other products). Please refer to </a:t>
            </a:r>
            <a:r>
              <a:rPr lang="en-GB" sz="1600" dirty="0">
                <a:hlinkClick r:id="rId2"/>
              </a:rPr>
              <a:t>https://www.nasdaq.com/solutions/european-commodities</a:t>
            </a:r>
            <a:r>
              <a:rPr lang="en-GB" sz="1600" dirty="0"/>
              <a:t>.</a:t>
            </a:r>
            <a:endParaRPr lang="en-GB" sz="1600" i="1" dirty="0"/>
          </a:p>
          <a:p>
            <a:pPr>
              <a:tabLst>
                <a:tab pos="360363" algn="l"/>
              </a:tabLst>
            </a:pPr>
            <a:r>
              <a:rPr lang="en-GB" sz="1600" i="1" dirty="0"/>
              <a:t>Nordic </a:t>
            </a:r>
            <a:r>
              <a:rPr lang="en-GB" sz="1600" dirty="0"/>
              <a:t>and</a:t>
            </a:r>
            <a:r>
              <a:rPr lang="en-GB" sz="1600" i="1" dirty="0"/>
              <a:t> Nordic area</a:t>
            </a:r>
            <a:r>
              <a:rPr lang="en-GB" sz="1600" dirty="0"/>
              <a:t>  In this document, this refers to the four countries Denmark, Finland, Norway and Sweden.</a:t>
            </a:r>
          </a:p>
          <a:p>
            <a:pPr>
              <a:tabLst>
                <a:tab pos="360363" algn="l"/>
              </a:tabLst>
            </a:pPr>
            <a:r>
              <a:rPr lang="en-GB" sz="1600" i="1" dirty="0"/>
              <a:t>Nordic financial contract</a:t>
            </a:r>
            <a:r>
              <a:rPr lang="en-GB" sz="1600" dirty="0"/>
              <a:t>  In this document, this is a financial contract, where the underlying reference is a Nordic spot price or the Nordic System Price.</a:t>
            </a:r>
            <a:endParaRPr lang="en-GB" sz="1600" i="1" dirty="0"/>
          </a:p>
          <a:p>
            <a:pPr>
              <a:tabLst>
                <a:tab pos="360363" algn="l"/>
              </a:tabLst>
            </a:pPr>
            <a:r>
              <a:rPr lang="en-GB" sz="1600" i="1" dirty="0"/>
              <a:t>Nordic System Price</a:t>
            </a:r>
            <a:r>
              <a:rPr lang="en-GB" sz="1600" dirty="0"/>
              <a:t>  See </a:t>
            </a:r>
            <a:r>
              <a:rPr lang="en-GB" sz="1600" i="1" dirty="0"/>
              <a:t>System Price</a:t>
            </a:r>
            <a:r>
              <a:rPr lang="en-GB" sz="1600" dirty="0"/>
              <a:t>.</a:t>
            </a:r>
          </a:p>
          <a:p>
            <a:pPr>
              <a:tabLst>
                <a:tab pos="360363" algn="l"/>
              </a:tabLst>
            </a:pPr>
            <a:r>
              <a:rPr lang="en-GB" sz="1600" i="1" dirty="0"/>
              <a:t>OTC</a:t>
            </a:r>
            <a:r>
              <a:rPr lang="en-GB" sz="1600" dirty="0"/>
              <a:t>  Over-The-Counter. Trading taking place without the supervision of an exchange. This is also called bilateral trading.</a:t>
            </a:r>
            <a:endParaRPr lang="en-GB" sz="1600" i="1" dirty="0"/>
          </a:p>
        </p:txBody>
      </p:sp>
      <p:sp>
        <p:nvSpPr>
          <p:cNvPr id="41988" name="Pladsholder til diasnummer 5"/>
          <p:cNvSpPr>
            <a:spLocks noGrp="1"/>
          </p:cNvSpPr>
          <p:nvPr>
            <p:ph type="sldNum" sz="quarter" idx="12"/>
          </p:nvPr>
        </p:nvSpPr>
        <p:spPr>
          <a:noFill/>
        </p:spPr>
        <p:txBody>
          <a:bodyPr/>
          <a:lstStyle/>
          <a:p>
            <a:fld id="{B483C09C-3BA0-45EC-AF30-898CFD2C77E9}" type="slidenum">
              <a:rPr lang="en-GB" smtClean="0"/>
              <a:pPr/>
              <a:t>27</a:t>
            </a:fld>
            <a:endParaRPr lang="en-GB" dirty="0"/>
          </a:p>
        </p:txBody>
      </p:sp>
      <p:sp>
        <p:nvSpPr>
          <p:cNvPr id="8" name="Pladsholder til dato 7"/>
          <p:cNvSpPr>
            <a:spLocks noGrp="1"/>
          </p:cNvSpPr>
          <p:nvPr>
            <p:ph type="dt" sz="half" idx="10"/>
          </p:nvPr>
        </p:nvSpPr>
        <p:spPr/>
        <p:txBody>
          <a:bodyPr/>
          <a:lstStyle/>
          <a:p>
            <a:pPr>
              <a:defRPr/>
            </a:pPr>
            <a:r>
              <a:rPr lang="en-US"/>
              <a:t>17 Feb. 2024</a:t>
            </a:r>
            <a:endParaRPr lang="en-GB"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el 1"/>
          <p:cNvSpPr>
            <a:spLocks noGrp="1"/>
          </p:cNvSpPr>
          <p:nvPr>
            <p:ph type="title"/>
          </p:nvPr>
        </p:nvSpPr>
        <p:spPr>
          <a:xfrm>
            <a:off x="0" y="23245"/>
            <a:ext cx="9906000" cy="881324"/>
          </a:xfrm>
          <a:solidFill>
            <a:srgbClr val="FFFFFF"/>
          </a:solidFill>
        </p:spPr>
        <p:txBody>
          <a:bodyPr/>
          <a:lstStyle/>
          <a:p>
            <a:r>
              <a:rPr lang="en-GB" sz="2800" dirty="0"/>
              <a:t>Terminology and acronyms – 5</a:t>
            </a:r>
            <a:br>
              <a:rPr lang="en-GB" sz="2800" dirty="0"/>
            </a:br>
            <a:r>
              <a:rPr lang="en-GB" sz="2400" dirty="0"/>
              <a:t>As used in this presentation</a:t>
            </a:r>
          </a:p>
        </p:txBody>
      </p:sp>
      <p:sp>
        <p:nvSpPr>
          <p:cNvPr id="41987" name="Pladsholder til indhold 2"/>
          <p:cNvSpPr>
            <a:spLocks noGrp="1"/>
          </p:cNvSpPr>
          <p:nvPr>
            <p:ph idx="1"/>
          </p:nvPr>
        </p:nvSpPr>
        <p:spPr>
          <a:xfrm>
            <a:off x="0" y="880689"/>
            <a:ext cx="9906000" cy="5675088"/>
          </a:xfrm>
        </p:spPr>
        <p:txBody>
          <a:bodyPr/>
          <a:lstStyle/>
          <a:p>
            <a:r>
              <a:rPr lang="en-GB" sz="1800" i="1" dirty="0"/>
              <a:t>Phelix AT spot price</a:t>
            </a:r>
            <a:r>
              <a:rPr lang="en-GB" sz="1800" dirty="0"/>
              <a:t>  See </a:t>
            </a:r>
            <a:r>
              <a:rPr lang="en-GB" sz="1800" i="1" dirty="0"/>
              <a:t>Phelix DE/AT spot price</a:t>
            </a:r>
            <a:r>
              <a:rPr lang="en-GB" sz="1800" dirty="0"/>
              <a:t>.</a:t>
            </a:r>
            <a:endParaRPr lang="en-GB" sz="1800" i="1" dirty="0"/>
          </a:p>
          <a:p>
            <a:r>
              <a:rPr lang="en-GB" sz="1800" i="1" dirty="0"/>
              <a:t>Phelix DE spot price</a:t>
            </a:r>
            <a:r>
              <a:rPr lang="en-GB" sz="1800" dirty="0"/>
              <a:t>  See </a:t>
            </a:r>
            <a:r>
              <a:rPr lang="en-GB" sz="1800" i="1" dirty="0"/>
              <a:t>Phelix DE/AT spot price</a:t>
            </a:r>
            <a:r>
              <a:rPr lang="en-GB" sz="1800" dirty="0"/>
              <a:t>.</a:t>
            </a:r>
            <a:endParaRPr lang="en-GB" sz="1800" i="1" dirty="0"/>
          </a:p>
          <a:p>
            <a:r>
              <a:rPr lang="en-GB" sz="1800" i="1" dirty="0"/>
              <a:t>Phelix DE/AT spot price</a:t>
            </a:r>
            <a:r>
              <a:rPr lang="en-GB" sz="1800" dirty="0"/>
              <a:t>  The common spot price for Germany and Austria. From October 2018, there was no longer a common spot price for Germany and Austria. Hence, from October 2018, there was a Phelix DE spot price for Germany and a Phelix AT spot price for Austria.</a:t>
            </a:r>
            <a:endParaRPr lang="en-GB" sz="1800" i="1" dirty="0"/>
          </a:p>
          <a:p>
            <a:r>
              <a:rPr lang="en-GB" sz="1800" i="1" dirty="0"/>
              <a:t>Price hedging</a:t>
            </a:r>
            <a:r>
              <a:rPr lang="en-GB" sz="1800" dirty="0"/>
              <a:t>  As a consumer or producer of electricity in a large part of Europe: if you choose to trade at the spot price, you’ll first learn your price for the next day’s consumption/production of electricity after 12 o’clock Central European Time.</a:t>
            </a:r>
          </a:p>
          <a:p>
            <a:pPr>
              <a:buNone/>
            </a:pPr>
            <a:r>
              <a:rPr lang="en-GB" sz="1800" dirty="0"/>
              <a:t>	However, by using a physical or financial contract, you can fix your electricity price at an earlier point in time. This early fixing of the price is called “price hedging”.</a:t>
            </a:r>
          </a:p>
          <a:p>
            <a:r>
              <a:rPr lang="en-GB" sz="1800" i="1" dirty="0"/>
              <a:t>Risk Premium</a:t>
            </a:r>
            <a:r>
              <a:rPr lang="en-GB" sz="1800" dirty="0"/>
              <a:t>  See the first slide on Risk Premium.</a:t>
            </a:r>
            <a:endParaRPr lang="en-GB" sz="1800" i="1" dirty="0"/>
          </a:p>
          <a:p>
            <a:pPr>
              <a:tabLst>
                <a:tab pos="711200" algn="l"/>
                <a:tab pos="987425" algn="l"/>
              </a:tabLst>
            </a:pPr>
            <a:r>
              <a:rPr lang="en-GB" sz="1800" i="1" dirty="0"/>
              <a:t>SE4</a:t>
            </a:r>
            <a:r>
              <a:rPr lang="en-GB" sz="1800" dirty="0"/>
              <a:t>  The bidding zone of Southern Sweden as indicated on the map previously shown in this appendix.</a:t>
            </a:r>
            <a:endParaRPr lang="en-GB" sz="1800" i="1" dirty="0"/>
          </a:p>
          <a:p>
            <a:pPr>
              <a:tabLst>
                <a:tab pos="711200" algn="l"/>
                <a:tab pos="987425" algn="l"/>
              </a:tabLst>
            </a:pPr>
            <a:r>
              <a:rPr lang="en-GB" sz="1800" i="1" dirty="0"/>
              <a:t>Southern Sweden</a:t>
            </a:r>
            <a:r>
              <a:rPr lang="en-GB" sz="1800" dirty="0"/>
              <a:t>  See </a:t>
            </a:r>
            <a:r>
              <a:rPr lang="en-GB" sz="1800" i="1" dirty="0"/>
              <a:t>SE4</a:t>
            </a:r>
            <a:r>
              <a:rPr lang="en-GB" sz="1800" dirty="0"/>
              <a:t>.</a:t>
            </a:r>
          </a:p>
        </p:txBody>
      </p:sp>
      <p:sp>
        <p:nvSpPr>
          <p:cNvPr id="41988" name="Pladsholder til diasnummer 5"/>
          <p:cNvSpPr>
            <a:spLocks noGrp="1"/>
          </p:cNvSpPr>
          <p:nvPr>
            <p:ph type="sldNum" sz="quarter" idx="12"/>
          </p:nvPr>
        </p:nvSpPr>
        <p:spPr>
          <a:noFill/>
        </p:spPr>
        <p:txBody>
          <a:bodyPr/>
          <a:lstStyle/>
          <a:p>
            <a:fld id="{B483C09C-3BA0-45EC-AF30-898CFD2C77E9}" type="slidenum">
              <a:rPr lang="en-GB" smtClean="0"/>
              <a:pPr/>
              <a:t>28</a:t>
            </a:fld>
            <a:endParaRPr lang="en-GB" dirty="0"/>
          </a:p>
        </p:txBody>
      </p:sp>
      <p:sp>
        <p:nvSpPr>
          <p:cNvPr id="8" name="Pladsholder til dato 7"/>
          <p:cNvSpPr>
            <a:spLocks noGrp="1"/>
          </p:cNvSpPr>
          <p:nvPr>
            <p:ph type="dt" sz="half" idx="10"/>
          </p:nvPr>
        </p:nvSpPr>
        <p:spPr/>
        <p:txBody>
          <a:bodyPr/>
          <a:lstStyle/>
          <a:p>
            <a:pPr>
              <a:defRPr/>
            </a:pPr>
            <a:r>
              <a:rPr lang="en-US"/>
              <a:t>17 Feb. 2024</a:t>
            </a:r>
            <a:endParaRPr lang="en-GB"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el 1"/>
          <p:cNvSpPr>
            <a:spLocks noGrp="1"/>
          </p:cNvSpPr>
          <p:nvPr>
            <p:ph type="title"/>
          </p:nvPr>
        </p:nvSpPr>
        <p:spPr>
          <a:xfrm>
            <a:off x="0" y="20486"/>
            <a:ext cx="9906000" cy="1378400"/>
          </a:xfrm>
          <a:solidFill>
            <a:srgbClr val="FFFFFF"/>
          </a:solidFill>
        </p:spPr>
        <p:txBody>
          <a:bodyPr/>
          <a:lstStyle/>
          <a:p>
            <a:r>
              <a:rPr lang="en-GB" dirty="0"/>
              <a:t>Terminology and acronyms – 6</a:t>
            </a:r>
            <a:br>
              <a:rPr lang="en-GB" dirty="0"/>
            </a:br>
            <a:r>
              <a:rPr lang="en-GB" sz="2400" dirty="0"/>
              <a:t>As used in this presentation</a:t>
            </a:r>
          </a:p>
        </p:txBody>
      </p:sp>
      <p:sp>
        <p:nvSpPr>
          <p:cNvPr id="41987" name="Pladsholder til indhold 2"/>
          <p:cNvSpPr>
            <a:spLocks noGrp="1"/>
          </p:cNvSpPr>
          <p:nvPr>
            <p:ph idx="1"/>
          </p:nvPr>
        </p:nvSpPr>
        <p:spPr>
          <a:xfrm>
            <a:off x="92426" y="1255273"/>
            <a:ext cx="9715956" cy="5253684"/>
          </a:xfrm>
        </p:spPr>
        <p:txBody>
          <a:bodyPr/>
          <a:lstStyle/>
          <a:p>
            <a:pPr>
              <a:tabLst>
                <a:tab pos="711200" algn="l"/>
                <a:tab pos="987425" algn="l"/>
              </a:tabLst>
            </a:pPr>
            <a:r>
              <a:rPr lang="en-GB" sz="1900" i="1" dirty="0"/>
              <a:t>Spot price</a:t>
            </a:r>
            <a:r>
              <a:rPr lang="en-GB" sz="1900" dirty="0"/>
              <a:t>  Please refer to the PowerPoint presentation “Maximizing the economic value of market coupling and spot trading” (or the PDF document with the same name).</a:t>
            </a:r>
            <a:endParaRPr lang="en-GB" sz="1900" i="1" dirty="0"/>
          </a:p>
          <a:p>
            <a:pPr>
              <a:tabLst>
                <a:tab pos="711200" algn="l"/>
                <a:tab pos="987425" algn="l"/>
              </a:tabLst>
            </a:pPr>
            <a:r>
              <a:rPr lang="en-GB" sz="1900" i="1" dirty="0"/>
              <a:t>SYARHYR-12</a:t>
            </a:r>
            <a:r>
              <a:rPr lang="en-GB" sz="1900" dirty="0"/>
              <a:t>  See </a:t>
            </a:r>
            <a:r>
              <a:rPr lang="en-GB" sz="1900" i="1" dirty="0"/>
              <a:t>ticker symbol</a:t>
            </a:r>
            <a:r>
              <a:rPr lang="en-GB" sz="1900" dirty="0"/>
              <a:t>.</a:t>
            </a:r>
            <a:endParaRPr lang="en-GB" sz="1900" i="1" dirty="0"/>
          </a:p>
          <a:p>
            <a:pPr>
              <a:tabLst>
                <a:tab pos="711200" algn="l"/>
                <a:tab pos="987425" algn="l"/>
              </a:tabLst>
            </a:pPr>
            <a:r>
              <a:rPr lang="en-GB" sz="1900" i="1" dirty="0"/>
              <a:t>SYCHPYR-12</a:t>
            </a:r>
            <a:r>
              <a:rPr lang="en-GB" sz="1900" dirty="0"/>
              <a:t>  ticker symbol of the Nasdaq OMX CfD, which hedged against the difference between the DK2 spot price and the System Price during 2012. </a:t>
            </a:r>
            <a:r>
              <a:rPr lang="en-GB" sz="1900" u="sng" dirty="0"/>
              <a:t>CPH</a:t>
            </a:r>
            <a:r>
              <a:rPr lang="en-GB" sz="1900" dirty="0"/>
              <a:t> indicates </a:t>
            </a:r>
            <a:r>
              <a:rPr lang="en-GB" sz="1900" u="sng" dirty="0"/>
              <a:t>C</a:t>
            </a:r>
            <a:r>
              <a:rPr lang="en-GB" sz="1900" dirty="0"/>
              <a:t>o</a:t>
            </a:r>
            <a:r>
              <a:rPr lang="en-GB" sz="1900" u="sng" dirty="0"/>
              <a:t>P</a:t>
            </a:r>
            <a:r>
              <a:rPr lang="en-GB" sz="1900" dirty="0"/>
              <a:t>en</a:t>
            </a:r>
            <a:r>
              <a:rPr lang="en-GB" sz="1900" u="sng" dirty="0"/>
              <a:t>H</a:t>
            </a:r>
            <a:r>
              <a:rPr lang="en-GB" sz="1900" dirty="0"/>
              <a:t>agen.</a:t>
            </a:r>
          </a:p>
          <a:p>
            <a:pPr>
              <a:tabLst>
                <a:tab pos="711200" algn="l"/>
                <a:tab pos="987425" algn="l"/>
              </a:tabLst>
            </a:pPr>
            <a:r>
              <a:rPr lang="en-GB" sz="1900" i="1" dirty="0"/>
              <a:t>SYMALYR-12</a:t>
            </a:r>
            <a:r>
              <a:rPr lang="en-GB" sz="1900" dirty="0"/>
              <a:t>  ticker symbol of the Nasdaq OMX CfD, which hedged against the difference between the SE4 spot price and the System Price during 2012. </a:t>
            </a:r>
            <a:r>
              <a:rPr lang="en-GB" sz="1900" u="sng" dirty="0"/>
              <a:t>MAL</a:t>
            </a:r>
            <a:r>
              <a:rPr lang="en-GB" sz="1900" dirty="0"/>
              <a:t> indicates </a:t>
            </a:r>
            <a:r>
              <a:rPr lang="en-GB" sz="1900" u="sng" dirty="0"/>
              <a:t>MAL</a:t>
            </a:r>
            <a:r>
              <a:rPr lang="en-GB" sz="1900" dirty="0"/>
              <a:t>mø (the biggest town in SE4).</a:t>
            </a:r>
            <a:endParaRPr lang="en-GB" sz="1900" i="1" dirty="0"/>
          </a:p>
          <a:p>
            <a:pPr>
              <a:tabLst>
                <a:tab pos="711200" algn="l"/>
                <a:tab pos="987425" algn="l"/>
              </a:tabLst>
            </a:pPr>
            <a:r>
              <a:rPr lang="en-GB" sz="1900" i="1" dirty="0"/>
              <a:t>System Price</a:t>
            </a:r>
            <a:r>
              <a:rPr lang="en-GB" sz="1900" dirty="0"/>
              <a:t>  A virtual spot price. It’s the theoretical, common spot price we would have in the Nordic area, if there were no grid bottlenecks in the area covered by the four countries.</a:t>
            </a:r>
          </a:p>
          <a:p>
            <a:pPr>
              <a:buNone/>
              <a:tabLst>
                <a:tab pos="711200" algn="l"/>
                <a:tab pos="987425" algn="l"/>
              </a:tabLst>
            </a:pPr>
            <a:r>
              <a:rPr lang="en-GB" sz="1900" i="1" dirty="0"/>
              <a:t>	</a:t>
            </a:r>
            <a:r>
              <a:rPr lang="en-GB" sz="1900" dirty="0"/>
              <a:t>For an overview over the historical values of the System Price, please see the PowerPoint presentation “System Price 1992-2021” (or the PDF document with the same name).</a:t>
            </a:r>
            <a:endParaRPr lang="en-GB" sz="1900" i="1" dirty="0"/>
          </a:p>
        </p:txBody>
      </p:sp>
      <p:sp>
        <p:nvSpPr>
          <p:cNvPr id="41988" name="Pladsholder til diasnummer 5"/>
          <p:cNvSpPr>
            <a:spLocks noGrp="1"/>
          </p:cNvSpPr>
          <p:nvPr>
            <p:ph type="sldNum" sz="quarter" idx="12"/>
          </p:nvPr>
        </p:nvSpPr>
        <p:spPr>
          <a:noFill/>
        </p:spPr>
        <p:txBody>
          <a:bodyPr/>
          <a:lstStyle/>
          <a:p>
            <a:fld id="{B483C09C-3BA0-45EC-AF30-898CFD2C77E9}" type="slidenum">
              <a:rPr lang="en-GB" smtClean="0"/>
              <a:pPr/>
              <a:t>29</a:t>
            </a:fld>
            <a:endParaRPr lang="en-GB" dirty="0"/>
          </a:p>
        </p:txBody>
      </p:sp>
      <p:sp>
        <p:nvSpPr>
          <p:cNvPr id="5" name="Pladsholder til dato 4"/>
          <p:cNvSpPr>
            <a:spLocks noGrp="1"/>
          </p:cNvSpPr>
          <p:nvPr>
            <p:ph type="dt" sz="half" idx="10"/>
          </p:nvPr>
        </p:nvSpPr>
        <p:spPr/>
        <p:txBody>
          <a:bodyPr/>
          <a:lstStyle/>
          <a:p>
            <a:pPr>
              <a:defRPr/>
            </a:pPr>
            <a:r>
              <a:rPr lang="en-US"/>
              <a:t>17 Feb. 2024</a:t>
            </a:r>
            <a:endParaRPr lang="en-GB"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 y="406392"/>
            <a:ext cx="9906001" cy="1277262"/>
          </a:xfrm>
        </p:spPr>
        <p:txBody>
          <a:bodyPr/>
          <a:lstStyle/>
          <a:p>
            <a:r>
              <a:rPr lang="en-GB" sz="3200" dirty="0"/>
              <a:t>Conclusion from the analysis:</a:t>
            </a:r>
            <a:br>
              <a:rPr lang="en-GB" sz="3200" dirty="0"/>
            </a:br>
            <a:r>
              <a:rPr lang="en-GB" sz="3200" dirty="0"/>
              <a:t>price hedging is expensive for consumers</a:t>
            </a:r>
          </a:p>
        </p:txBody>
      </p:sp>
      <p:sp>
        <p:nvSpPr>
          <p:cNvPr id="3" name="Pladsholder til indhold 2"/>
          <p:cNvSpPr>
            <a:spLocks noGrp="1"/>
          </p:cNvSpPr>
          <p:nvPr>
            <p:ph idx="1"/>
          </p:nvPr>
        </p:nvSpPr>
        <p:spPr>
          <a:xfrm>
            <a:off x="234495" y="1640114"/>
            <a:ext cx="9330418" cy="4905829"/>
          </a:xfrm>
        </p:spPr>
        <p:txBody>
          <a:bodyPr/>
          <a:lstStyle/>
          <a:p>
            <a:r>
              <a:rPr lang="en-GB" sz="2800" dirty="0"/>
              <a:t>As can be seen: compared with the spot prices, the hedging prices have a strong tendency to overshoot</a:t>
            </a:r>
          </a:p>
          <a:p>
            <a:pPr lvl="1"/>
            <a:r>
              <a:rPr lang="en-GB" sz="2800" dirty="0"/>
              <a:t>Hence, in the choice between spot and hedging, on the average you get the highest prices by choosing hedging.</a:t>
            </a:r>
            <a:endParaRPr lang="en-GB" sz="2600" dirty="0"/>
          </a:p>
          <a:p>
            <a:pPr lvl="1"/>
            <a:r>
              <a:rPr lang="en-GB" sz="2800" dirty="0"/>
              <a:t>Consequently, </a:t>
            </a:r>
            <a:r>
              <a:rPr lang="en-GB" sz="2800" dirty="0">
                <a:solidFill>
                  <a:srgbClr val="C00000"/>
                </a:solidFill>
              </a:rPr>
              <a:t>on the average, price hedging is expensive for consumers (and advantageous for producers).</a:t>
            </a:r>
            <a:endParaRPr lang="en-GB" sz="2800" dirty="0"/>
          </a:p>
          <a:p>
            <a:r>
              <a:rPr lang="en-GB" sz="2000" dirty="0"/>
              <a:t>The concept “price hedging” is explained in appendix 2.</a:t>
            </a:r>
          </a:p>
        </p:txBody>
      </p:sp>
      <p:sp>
        <p:nvSpPr>
          <p:cNvPr id="4" name="Pladsholder til dato 3"/>
          <p:cNvSpPr>
            <a:spLocks noGrp="1"/>
          </p:cNvSpPr>
          <p:nvPr>
            <p:ph type="dt" sz="half" idx="10"/>
          </p:nvPr>
        </p:nvSpPr>
        <p:spPr/>
        <p:txBody>
          <a:bodyPr/>
          <a:lstStyle/>
          <a:p>
            <a:pPr>
              <a:defRPr/>
            </a:pPr>
            <a:r>
              <a:rPr lang="en-US"/>
              <a:t>17 Feb. 2024</a:t>
            </a:r>
            <a:endParaRPr lang="en-GB" dirty="0"/>
          </a:p>
        </p:txBody>
      </p:sp>
      <p:sp>
        <p:nvSpPr>
          <p:cNvPr id="6" name="Pladsholder til diasnummer 5"/>
          <p:cNvSpPr>
            <a:spLocks noGrp="1"/>
          </p:cNvSpPr>
          <p:nvPr>
            <p:ph type="sldNum" sz="quarter" idx="12"/>
          </p:nvPr>
        </p:nvSpPr>
        <p:spPr/>
        <p:txBody>
          <a:bodyPr/>
          <a:lstStyle/>
          <a:p>
            <a:pPr>
              <a:defRPr/>
            </a:pPr>
            <a:fld id="{6F22F84E-A190-402D-AE1D-93CA43AF0CC6}" type="slidenum">
              <a:rPr lang="en-GB" smtClean="0"/>
              <a:pPr>
                <a:defRPr/>
              </a:pPr>
              <a:t>3</a:t>
            </a:fld>
            <a:endParaRPr lang="en-GB"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el 1"/>
          <p:cNvSpPr>
            <a:spLocks noGrp="1"/>
          </p:cNvSpPr>
          <p:nvPr>
            <p:ph type="title"/>
          </p:nvPr>
        </p:nvSpPr>
        <p:spPr>
          <a:xfrm>
            <a:off x="0" y="20486"/>
            <a:ext cx="9906000" cy="1334857"/>
          </a:xfrm>
          <a:solidFill>
            <a:srgbClr val="FFFFFF"/>
          </a:solidFill>
        </p:spPr>
        <p:txBody>
          <a:bodyPr/>
          <a:lstStyle/>
          <a:p>
            <a:r>
              <a:rPr lang="en-GB" dirty="0"/>
              <a:t>Terminology and acronyms – 7</a:t>
            </a:r>
            <a:br>
              <a:rPr lang="en-GB" dirty="0"/>
            </a:br>
            <a:r>
              <a:rPr lang="en-GB" sz="2400" dirty="0"/>
              <a:t>As used in this presentation</a:t>
            </a:r>
          </a:p>
        </p:txBody>
      </p:sp>
      <p:sp>
        <p:nvSpPr>
          <p:cNvPr id="41987" name="Pladsholder til indhold 2"/>
          <p:cNvSpPr>
            <a:spLocks noGrp="1"/>
          </p:cNvSpPr>
          <p:nvPr>
            <p:ph idx="1"/>
          </p:nvPr>
        </p:nvSpPr>
        <p:spPr>
          <a:xfrm>
            <a:off x="87310" y="1422389"/>
            <a:ext cx="9738859" cy="5064136"/>
          </a:xfrm>
        </p:spPr>
        <p:txBody>
          <a:bodyPr/>
          <a:lstStyle/>
          <a:p>
            <a:pPr>
              <a:tabLst>
                <a:tab pos="711200" algn="l"/>
                <a:tab pos="987425" algn="l"/>
              </a:tabLst>
            </a:pPr>
            <a:r>
              <a:rPr lang="en-GB" sz="2000" i="1" dirty="0"/>
              <a:t>Ticker symbol</a:t>
            </a:r>
            <a:r>
              <a:rPr lang="en-GB" sz="2000" dirty="0"/>
              <a:t>  The name of a financial contract.</a:t>
            </a:r>
          </a:p>
          <a:p>
            <a:pPr>
              <a:spcBef>
                <a:spcPts val="840"/>
              </a:spcBef>
              <a:buNone/>
            </a:pPr>
            <a:r>
              <a:rPr lang="en-GB" sz="2000" dirty="0"/>
              <a:t>	Example 1: the ticker symbol of the Nasdaq OMX contract, which hedged against the System Price during the year 2012 was ENOYR-12</a:t>
            </a:r>
          </a:p>
          <a:p>
            <a:pPr lvl="2">
              <a:spcBef>
                <a:spcPts val="840"/>
              </a:spcBef>
            </a:pPr>
            <a:r>
              <a:rPr lang="en-GB" sz="2000" dirty="0"/>
              <a:t>ENO indicates </a:t>
            </a:r>
            <a:r>
              <a:rPr lang="en-GB" sz="2000" u="sng" dirty="0"/>
              <a:t>E</a:t>
            </a:r>
            <a:r>
              <a:rPr lang="en-GB" sz="2000" dirty="0"/>
              <a:t>lectricity </a:t>
            </a:r>
            <a:r>
              <a:rPr lang="en-GB" sz="2000" u="sng" dirty="0"/>
              <a:t>NO</a:t>
            </a:r>
            <a:r>
              <a:rPr lang="en-GB" sz="2000" dirty="0"/>
              <a:t>rdic</a:t>
            </a:r>
          </a:p>
          <a:p>
            <a:pPr lvl="2">
              <a:spcBef>
                <a:spcPts val="840"/>
              </a:spcBef>
            </a:pPr>
            <a:r>
              <a:rPr lang="en-GB" sz="2000" dirty="0"/>
              <a:t>YR-12 indicates the year 2012.</a:t>
            </a:r>
          </a:p>
          <a:p>
            <a:pPr>
              <a:buNone/>
            </a:pPr>
            <a:r>
              <a:rPr lang="en-GB" sz="2000" dirty="0"/>
              <a:t>	Example 2: the ticker symbol of the Nasdaq OMX CfD, which hedged against the difference between the DK1 spot price and the System Price during 2012 was SYARHYR-12</a:t>
            </a:r>
          </a:p>
          <a:p>
            <a:pPr lvl="2">
              <a:lnSpc>
                <a:spcPct val="90000"/>
              </a:lnSpc>
            </a:pPr>
            <a:r>
              <a:rPr lang="en-GB" sz="2000" u="sng" dirty="0"/>
              <a:t>SY</a:t>
            </a:r>
            <a:r>
              <a:rPr lang="en-GB" sz="2000" dirty="0"/>
              <a:t> indicates </a:t>
            </a:r>
            <a:r>
              <a:rPr lang="en-GB" sz="2000" u="sng" dirty="0"/>
              <a:t>SY</a:t>
            </a:r>
            <a:r>
              <a:rPr lang="en-GB" sz="2000" dirty="0"/>
              <a:t>stem Price</a:t>
            </a:r>
          </a:p>
          <a:p>
            <a:pPr lvl="2">
              <a:spcBef>
                <a:spcPts val="840"/>
              </a:spcBef>
            </a:pPr>
            <a:r>
              <a:rPr lang="en-GB" sz="2000" dirty="0"/>
              <a:t>ARH indicates A</a:t>
            </a:r>
            <a:r>
              <a:rPr lang="en-GB" sz="2000" u="sng" dirty="0"/>
              <a:t>ARH</a:t>
            </a:r>
            <a:r>
              <a:rPr lang="en-GB" sz="2000" dirty="0"/>
              <a:t>us (the biggest town in Western Denmark).</a:t>
            </a:r>
          </a:p>
          <a:p>
            <a:pPr lvl="2">
              <a:lnSpc>
                <a:spcPct val="90000"/>
              </a:lnSpc>
            </a:pPr>
            <a:r>
              <a:rPr lang="en-GB" sz="2000" dirty="0"/>
              <a:t>YR-12 indicates the year 2012.</a:t>
            </a:r>
          </a:p>
          <a:p>
            <a:pPr>
              <a:tabLst>
                <a:tab pos="711200" algn="l"/>
                <a:tab pos="987425" algn="l"/>
              </a:tabLst>
            </a:pPr>
            <a:r>
              <a:rPr lang="en-GB" sz="2000" i="1" dirty="0"/>
              <a:t>Western Denmark</a:t>
            </a:r>
            <a:r>
              <a:rPr lang="en-GB" sz="2000" dirty="0"/>
              <a:t>  See </a:t>
            </a:r>
            <a:r>
              <a:rPr lang="en-GB" sz="2000" i="1" dirty="0"/>
              <a:t>DK1</a:t>
            </a:r>
            <a:r>
              <a:rPr lang="en-GB" sz="2000" dirty="0"/>
              <a:t>.</a:t>
            </a:r>
            <a:endParaRPr lang="en-GB" sz="2000" i="1" dirty="0"/>
          </a:p>
        </p:txBody>
      </p:sp>
      <p:sp>
        <p:nvSpPr>
          <p:cNvPr id="41988" name="Pladsholder til diasnummer 5"/>
          <p:cNvSpPr>
            <a:spLocks noGrp="1"/>
          </p:cNvSpPr>
          <p:nvPr>
            <p:ph type="sldNum" sz="quarter" idx="12"/>
          </p:nvPr>
        </p:nvSpPr>
        <p:spPr>
          <a:noFill/>
        </p:spPr>
        <p:txBody>
          <a:bodyPr/>
          <a:lstStyle/>
          <a:p>
            <a:fld id="{B483C09C-3BA0-45EC-AF30-898CFD2C77E9}" type="slidenum">
              <a:rPr lang="en-GB" smtClean="0"/>
              <a:pPr/>
              <a:t>30</a:t>
            </a:fld>
            <a:endParaRPr lang="en-GB" dirty="0"/>
          </a:p>
        </p:txBody>
      </p:sp>
      <p:sp>
        <p:nvSpPr>
          <p:cNvPr id="5" name="Pladsholder til dato 4"/>
          <p:cNvSpPr>
            <a:spLocks noGrp="1"/>
          </p:cNvSpPr>
          <p:nvPr>
            <p:ph type="dt" sz="half" idx="10"/>
          </p:nvPr>
        </p:nvSpPr>
        <p:spPr/>
        <p:txBody>
          <a:bodyPr/>
          <a:lstStyle/>
          <a:p>
            <a:pPr>
              <a:defRPr/>
            </a:pPr>
            <a:r>
              <a:rPr lang="en-US"/>
              <a:t>17 Feb. 2024</a:t>
            </a:r>
            <a:endParaRPr lang="en-GB"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Pladsholder til diasnummer 5"/>
          <p:cNvSpPr>
            <a:spLocks noGrp="1"/>
          </p:cNvSpPr>
          <p:nvPr>
            <p:ph type="sldNum" sz="quarter" idx="12"/>
          </p:nvPr>
        </p:nvSpPr>
        <p:spPr/>
        <p:txBody>
          <a:bodyPr/>
          <a:lstStyle/>
          <a:p>
            <a:fld id="{5F77077F-8DD6-4D17-81A2-22B21B3370F4}" type="slidenum">
              <a:rPr lang="en-GB"/>
              <a:pPr/>
              <a:t>31</a:t>
            </a:fld>
            <a:endParaRPr lang="en-GB" dirty="0"/>
          </a:p>
        </p:txBody>
      </p:sp>
      <p:sp>
        <p:nvSpPr>
          <p:cNvPr id="1057794" name="Rectangle 2"/>
          <p:cNvSpPr>
            <a:spLocks noGrp="1" noChangeArrowheads="1"/>
          </p:cNvSpPr>
          <p:nvPr>
            <p:ph type="title"/>
          </p:nvPr>
        </p:nvSpPr>
        <p:spPr>
          <a:xfrm>
            <a:off x="79375" y="139696"/>
            <a:ext cx="9712325" cy="1143000"/>
          </a:xfrm>
        </p:spPr>
        <p:txBody>
          <a:bodyPr/>
          <a:lstStyle/>
          <a:p>
            <a:r>
              <a:rPr lang="en-GB" dirty="0"/>
              <a:t>The correlation function</a:t>
            </a:r>
          </a:p>
        </p:txBody>
      </p:sp>
      <p:sp>
        <p:nvSpPr>
          <p:cNvPr id="1057795" name="Rectangle 3"/>
          <p:cNvSpPr>
            <a:spLocks noGrp="1" noChangeArrowheads="1"/>
          </p:cNvSpPr>
          <p:nvPr>
            <p:ph type="body" idx="1"/>
          </p:nvPr>
        </p:nvSpPr>
        <p:spPr>
          <a:xfrm>
            <a:off x="82550" y="1366148"/>
            <a:ext cx="9744075" cy="2813957"/>
          </a:xfrm>
        </p:spPr>
        <p:txBody>
          <a:bodyPr/>
          <a:lstStyle/>
          <a:p>
            <a:r>
              <a:rPr lang="en-GB" dirty="0"/>
              <a:t>The correlation function measures the correlation between two variables.</a:t>
            </a:r>
          </a:p>
          <a:p>
            <a:r>
              <a:rPr lang="en-GB" dirty="0"/>
              <a:t>If the two variables move in lockstep, the value of the correlation function is 1.</a:t>
            </a:r>
          </a:p>
          <a:p>
            <a:pPr lvl="1"/>
            <a:r>
              <a:rPr lang="en-GB" sz="2400" dirty="0"/>
              <a:t>A value of 0 means there is no correlation at all.</a:t>
            </a:r>
          </a:p>
        </p:txBody>
      </p:sp>
      <p:grpSp>
        <p:nvGrpSpPr>
          <p:cNvPr id="3" name="Group 8"/>
          <p:cNvGrpSpPr>
            <a:grpSpLocks/>
          </p:cNvGrpSpPr>
          <p:nvPr/>
        </p:nvGrpSpPr>
        <p:grpSpPr bwMode="auto">
          <a:xfrm>
            <a:off x="1856258" y="4399195"/>
            <a:ext cx="2160587" cy="600075"/>
            <a:chOff x="849" y="2188"/>
            <a:chExt cx="1361" cy="378"/>
          </a:xfrm>
        </p:grpSpPr>
        <p:sp>
          <p:nvSpPr>
            <p:cNvPr id="1057801" name="Freeform 9"/>
            <p:cNvSpPr>
              <a:spLocks/>
            </p:cNvSpPr>
            <p:nvPr/>
          </p:nvSpPr>
          <p:spPr bwMode="auto">
            <a:xfrm>
              <a:off x="849" y="2270"/>
              <a:ext cx="1361" cy="296"/>
            </a:xfrm>
            <a:custGeom>
              <a:avLst/>
              <a:gdLst/>
              <a:ahLst/>
              <a:cxnLst>
                <a:cxn ang="0">
                  <a:pos x="0" y="614"/>
                </a:cxn>
                <a:cxn ang="0">
                  <a:pos x="1075" y="0"/>
                </a:cxn>
                <a:cxn ang="0">
                  <a:pos x="2150" y="614"/>
                </a:cxn>
                <a:cxn ang="0">
                  <a:pos x="3216" y="0"/>
                </a:cxn>
                <a:cxn ang="0">
                  <a:pos x="4300" y="614"/>
                </a:cxn>
              </a:cxnLst>
              <a:rect l="0" t="0" r="r" b="b"/>
              <a:pathLst>
                <a:path w="4300" h="614">
                  <a:moveTo>
                    <a:pt x="0" y="614"/>
                  </a:moveTo>
                  <a:cubicBezTo>
                    <a:pt x="358" y="307"/>
                    <a:pt x="717" y="0"/>
                    <a:pt x="1075" y="0"/>
                  </a:cubicBezTo>
                  <a:cubicBezTo>
                    <a:pt x="1433" y="0"/>
                    <a:pt x="1793" y="614"/>
                    <a:pt x="2150" y="614"/>
                  </a:cubicBezTo>
                  <a:cubicBezTo>
                    <a:pt x="2507" y="614"/>
                    <a:pt x="2858" y="0"/>
                    <a:pt x="3216" y="0"/>
                  </a:cubicBezTo>
                  <a:cubicBezTo>
                    <a:pt x="3574" y="0"/>
                    <a:pt x="3937" y="307"/>
                    <a:pt x="4300" y="614"/>
                  </a:cubicBezTo>
                </a:path>
              </a:pathLst>
            </a:custGeom>
            <a:noFill/>
            <a:ln w="38100" cap="flat" cmpd="sng">
              <a:solidFill>
                <a:srgbClr val="FF0000"/>
              </a:solidFill>
              <a:prstDash val="solid"/>
              <a:round/>
              <a:headEnd/>
              <a:tailEnd/>
            </a:ln>
            <a:effectLst/>
          </p:spPr>
          <p:txBody>
            <a:bodyPr wrap="none" anchor="ctr"/>
            <a:lstStyle/>
            <a:p>
              <a:endParaRPr lang="en-GB" dirty="0"/>
            </a:p>
          </p:txBody>
        </p:sp>
        <p:sp>
          <p:nvSpPr>
            <p:cNvPr id="1057802" name="Text Box 10"/>
            <p:cNvSpPr txBox="1">
              <a:spLocks noChangeArrowheads="1"/>
            </p:cNvSpPr>
            <p:nvPr/>
          </p:nvSpPr>
          <p:spPr bwMode="auto">
            <a:xfrm>
              <a:off x="1412" y="2188"/>
              <a:ext cx="223" cy="250"/>
            </a:xfrm>
            <a:prstGeom prst="rect">
              <a:avLst/>
            </a:prstGeom>
            <a:noFill/>
            <a:ln w="9525" algn="ctr">
              <a:noFill/>
              <a:miter lim="800000"/>
              <a:headEnd/>
              <a:tailEnd/>
            </a:ln>
            <a:effectLst/>
          </p:spPr>
          <p:txBody>
            <a:bodyPr wrap="none">
              <a:spAutoFit/>
            </a:bodyPr>
            <a:lstStyle/>
            <a:p>
              <a:r>
                <a:rPr lang="en-GB" sz="2000" dirty="0">
                  <a:solidFill>
                    <a:srgbClr val="FF0000"/>
                  </a:solidFill>
                </a:rPr>
                <a:t>a</a:t>
              </a:r>
            </a:p>
          </p:txBody>
        </p:sp>
      </p:grpSp>
      <p:grpSp>
        <p:nvGrpSpPr>
          <p:cNvPr id="4" name="Group 11"/>
          <p:cNvGrpSpPr>
            <a:grpSpLocks/>
          </p:cNvGrpSpPr>
          <p:nvPr/>
        </p:nvGrpSpPr>
        <p:grpSpPr bwMode="auto">
          <a:xfrm>
            <a:off x="1856258" y="5261208"/>
            <a:ext cx="2160587" cy="552450"/>
            <a:chOff x="849" y="2677"/>
            <a:chExt cx="1361" cy="348"/>
          </a:xfrm>
        </p:grpSpPr>
        <p:sp>
          <p:nvSpPr>
            <p:cNvPr id="1057804" name="Freeform 12"/>
            <p:cNvSpPr>
              <a:spLocks/>
            </p:cNvSpPr>
            <p:nvPr/>
          </p:nvSpPr>
          <p:spPr bwMode="auto">
            <a:xfrm>
              <a:off x="849" y="2677"/>
              <a:ext cx="1361" cy="296"/>
            </a:xfrm>
            <a:custGeom>
              <a:avLst/>
              <a:gdLst/>
              <a:ahLst/>
              <a:cxnLst>
                <a:cxn ang="0">
                  <a:pos x="0" y="614"/>
                </a:cxn>
                <a:cxn ang="0">
                  <a:pos x="1075" y="0"/>
                </a:cxn>
                <a:cxn ang="0">
                  <a:pos x="2150" y="614"/>
                </a:cxn>
                <a:cxn ang="0">
                  <a:pos x="3216" y="0"/>
                </a:cxn>
                <a:cxn ang="0">
                  <a:pos x="4300" y="614"/>
                </a:cxn>
              </a:cxnLst>
              <a:rect l="0" t="0" r="r" b="b"/>
              <a:pathLst>
                <a:path w="4300" h="614">
                  <a:moveTo>
                    <a:pt x="0" y="614"/>
                  </a:moveTo>
                  <a:cubicBezTo>
                    <a:pt x="358" y="307"/>
                    <a:pt x="717" y="0"/>
                    <a:pt x="1075" y="0"/>
                  </a:cubicBezTo>
                  <a:cubicBezTo>
                    <a:pt x="1433" y="0"/>
                    <a:pt x="1793" y="614"/>
                    <a:pt x="2150" y="614"/>
                  </a:cubicBezTo>
                  <a:cubicBezTo>
                    <a:pt x="2507" y="614"/>
                    <a:pt x="2858" y="0"/>
                    <a:pt x="3216" y="0"/>
                  </a:cubicBezTo>
                  <a:cubicBezTo>
                    <a:pt x="3574" y="0"/>
                    <a:pt x="3937" y="307"/>
                    <a:pt x="4300" y="614"/>
                  </a:cubicBezTo>
                </a:path>
              </a:pathLst>
            </a:custGeom>
            <a:noFill/>
            <a:ln w="38100" cap="flat" cmpd="sng">
              <a:solidFill>
                <a:srgbClr val="008000"/>
              </a:solidFill>
              <a:prstDash val="solid"/>
              <a:round/>
              <a:headEnd/>
              <a:tailEnd/>
            </a:ln>
            <a:effectLst/>
          </p:spPr>
          <p:txBody>
            <a:bodyPr wrap="none" anchor="ctr"/>
            <a:lstStyle/>
            <a:p>
              <a:endParaRPr lang="en-GB" dirty="0"/>
            </a:p>
          </p:txBody>
        </p:sp>
        <p:sp>
          <p:nvSpPr>
            <p:cNvPr id="1057805" name="Text Box 13"/>
            <p:cNvSpPr txBox="1">
              <a:spLocks noChangeArrowheads="1"/>
            </p:cNvSpPr>
            <p:nvPr/>
          </p:nvSpPr>
          <p:spPr bwMode="auto">
            <a:xfrm>
              <a:off x="1055" y="2775"/>
              <a:ext cx="228" cy="250"/>
            </a:xfrm>
            <a:prstGeom prst="rect">
              <a:avLst/>
            </a:prstGeom>
            <a:noFill/>
            <a:ln w="9525" algn="ctr">
              <a:noFill/>
              <a:miter lim="800000"/>
              <a:headEnd/>
              <a:tailEnd/>
            </a:ln>
            <a:effectLst/>
          </p:spPr>
          <p:txBody>
            <a:bodyPr wrap="none">
              <a:spAutoFit/>
            </a:bodyPr>
            <a:lstStyle/>
            <a:p>
              <a:r>
                <a:rPr lang="en-GB" sz="2000" dirty="0">
                  <a:solidFill>
                    <a:srgbClr val="008000"/>
                  </a:solidFill>
                </a:rPr>
                <a:t>b</a:t>
              </a:r>
            </a:p>
          </p:txBody>
        </p:sp>
      </p:grpSp>
      <p:sp>
        <p:nvSpPr>
          <p:cNvPr id="1057806" name="Text Box 14"/>
          <p:cNvSpPr txBox="1">
            <a:spLocks noChangeArrowheads="1"/>
          </p:cNvSpPr>
          <p:nvPr/>
        </p:nvSpPr>
        <p:spPr bwMode="auto">
          <a:xfrm>
            <a:off x="5515363" y="4313370"/>
            <a:ext cx="3248025" cy="1311275"/>
          </a:xfrm>
          <a:prstGeom prst="rect">
            <a:avLst/>
          </a:prstGeom>
          <a:noFill/>
          <a:ln w="9525" algn="ctr">
            <a:noFill/>
            <a:miter lim="800000"/>
            <a:headEnd/>
            <a:tailEnd/>
          </a:ln>
          <a:effectLst/>
        </p:spPr>
        <p:txBody>
          <a:bodyPr wrap="none">
            <a:spAutoFit/>
          </a:bodyPr>
          <a:lstStyle/>
          <a:p>
            <a:r>
              <a:rPr lang="en-GB" sz="2000" dirty="0">
                <a:solidFill>
                  <a:schemeClr val="tx1"/>
                </a:solidFill>
              </a:rPr>
              <a:t>In this example</a:t>
            </a:r>
          </a:p>
          <a:p>
            <a:r>
              <a:rPr lang="en-GB" sz="2000" dirty="0">
                <a:solidFill>
                  <a:schemeClr val="tx1"/>
                </a:solidFill>
              </a:rPr>
              <a:t>Correlation(a,b)  =  1</a:t>
            </a:r>
          </a:p>
          <a:p>
            <a:r>
              <a:rPr lang="en-GB" sz="2000" dirty="0">
                <a:solidFill>
                  <a:schemeClr val="tx1"/>
                </a:solidFill>
              </a:rPr>
              <a:t>as a and b move</a:t>
            </a:r>
          </a:p>
          <a:p>
            <a:r>
              <a:rPr lang="en-GB" sz="2000" dirty="0">
                <a:solidFill>
                  <a:schemeClr val="tx1"/>
                </a:solidFill>
              </a:rPr>
              <a:t>in lockstep</a:t>
            </a:r>
          </a:p>
        </p:txBody>
      </p:sp>
      <p:sp>
        <p:nvSpPr>
          <p:cNvPr id="5" name="Pladsholder til dato 4">
            <a:extLst>
              <a:ext uri="{FF2B5EF4-FFF2-40B4-BE49-F238E27FC236}">
                <a16:creationId xmlns:a16="http://schemas.microsoft.com/office/drawing/2014/main" id="{7A8087DF-2F02-4AA9-9362-09D64B954A41}"/>
              </a:ext>
            </a:extLst>
          </p:cNvPr>
          <p:cNvSpPr>
            <a:spLocks noGrp="1"/>
          </p:cNvSpPr>
          <p:nvPr>
            <p:ph type="dt" sz="half" idx="10"/>
          </p:nvPr>
        </p:nvSpPr>
        <p:spPr/>
        <p:txBody>
          <a:bodyPr/>
          <a:lstStyle/>
          <a:p>
            <a:pPr>
              <a:defRPr/>
            </a:pPr>
            <a:r>
              <a:rPr lang="en-US"/>
              <a:t>17 Feb. 2024</a:t>
            </a:r>
            <a:endParaRPr lang="en-GB" dirty="0"/>
          </a:p>
        </p:txBody>
      </p:sp>
      <p:grpSp>
        <p:nvGrpSpPr>
          <p:cNvPr id="16" name="Gruppe 15">
            <a:extLst>
              <a:ext uri="{FF2B5EF4-FFF2-40B4-BE49-F238E27FC236}">
                <a16:creationId xmlns:a16="http://schemas.microsoft.com/office/drawing/2014/main" id="{968613D9-4A80-4B81-B533-5BB9E928B7CD}"/>
              </a:ext>
            </a:extLst>
          </p:cNvPr>
          <p:cNvGrpSpPr/>
          <p:nvPr/>
        </p:nvGrpSpPr>
        <p:grpSpPr>
          <a:xfrm>
            <a:off x="1648295" y="4211870"/>
            <a:ext cx="3758329" cy="2109331"/>
            <a:chOff x="1790700" y="4211870"/>
            <a:chExt cx="3758329" cy="2109331"/>
          </a:xfrm>
        </p:grpSpPr>
        <p:grpSp>
          <p:nvGrpSpPr>
            <p:cNvPr id="17" name="Group 5">
              <a:extLst>
                <a:ext uri="{FF2B5EF4-FFF2-40B4-BE49-F238E27FC236}">
                  <a16:creationId xmlns:a16="http://schemas.microsoft.com/office/drawing/2014/main" id="{462DE9D3-207E-458F-B809-DF281197DC2F}"/>
                </a:ext>
              </a:extLst>
            </p:cNvPr>
            <p:cNvGrpSpPr>
              <a:grpSpLocks/>
            </p:cNvGrpSpPr>
            <p:nvPr/>
          </p:nvGrpSpPr>
          <p:grpSpPr bwMode="auto">
            <a:xfrm>
              <a:off x="1790700" y="4211870"/>
              <a:ext cx="2816225" cy="2017713"/>
              <a:chOff x="606" y="1975"/>
              <a:chExt cx="1774" cy="1271"/>
            </a:xfrm>
          </p:grpSpPr>
          <p:sp>
            <p:nvSpPr>
              <p:cNvPr id="19" name="Line 6">
                <a:extLst>
                  <a:ext uri="{FF2B5EF4-FFF2-40B4-BE49-F238E27FC236}">
                    <a16:creationId xmlns:a16="http://schemas.microsoft.com/office/drawing/2014/main" id="{2C5235FD-B303-4F27-8327-B1D8F460A282}"/>
                  </a:ext>
                </a:extLst>
              </p:cNvPr>
              <p:cNvSpPr>
                <a:spLocks noChangeShapeType="1"/>
              </p:cNvSpPr>
              <p:nvPr/>
            </p:nvSpPr>
            <p:spPr bwMode="auto">
              <a:xfrm>
                <a:off x="638" y="1975"/>
                <a:ext cx="0" cy="1271"/>
              </a:xfrm>
              <a:prstGeom prst="line">
                <a:avLst/>
              </a:prstGeom>
              <a:noFill/>
              <a:ln w="9525">
                <a:solidFill>
                  <a:schemeClr val="tx1"/>
                </a:solidFill>
                <a:round/>
                <a:headEnd type="triangle" w="lg" len="lg"/>
                <a:tailEnd/>
              </a:ln>
              <a:effectLst/>
            </p:spPr>
            <p:txBody>
              <a:bodyPr wrap="none"/>
              <a:lstStyle/>
              <a:p>
                <a:endParaRPr lang="en-GB" dirty="0"/>
              </a:p>
            </p:txBody>
          </p:sp>
          <p:sp>
            <p:nvSpPr>
              <p:cNvPr id="20" name="Line 7">
                <a:extLst>
                  <a:ext uri="{FF2B5EF4-FFF2-40B4-BE49-F238E27FC236}">
                    <a16:creationId xmlns:a16="http://schemas.microsoft.com/office/drawing/2014/main" id="{7D9436B6-7F45-44D3-B757-2B95C6809E21}"/>
                  </a:ext>
                </a:extLst>
              </p:cNvPr>
              <p:cNvSpPr>
                <a:spLocks noChangeShapeType="1"/>
              </p:cNvSpPr>
              <p:nvPr/>
            </p:nvSpPr>
            <p:spPr bwMode="auto">
              <a:xfrm>
                <a:off x="606" y="3168"/>
                <a:ext cx="1774" cy="0"/>
              </a:xfrm>
              <a:prstGeom prst="line">
                <a:avLst/>
              </a:prstGeom>
              <a:noFill/>
              <a:ln w="9525">
                <a:solidFill>
                  <a:schemeClr val="tx1"/>
                </a:solidFill>
                <a:round/>
                <a:headEnd/>
                <a:tailEnd type="triangle" w="lg" len="lg"/>
              </a:ln>
              <a:effectLst/>
            </p:spPr>
            <p:txBody>
              <a:bodyPr wrap="none"/>
              <a:lstStyle/>
              <a:p>
                <a:endParaRPr lang="en-GB" dirty="0"/>
              </a:p>
            </p:txBody>
          </p:sp>
        </p:grpSp>
        <p:sp>
          <p:nvSpPr>
            <p:cNvPr id="18" name="Tekstfelt 17">
              <a:extLst>
                <a:ext uri="{FF2B5EF4-FFF2-40B4-BE49-F238E27FC236}">
                  <a16:creationId xmlns:a16="http://schemas.microsoft.com/office/drawing/2014/main" id="{C80FA8EE-9643-470D-B821-ABC829812FED}"/>
                </a:ext>
              </a:extLst>
            </p:cNvPr>
            <p:cNvSpPr txBox="1"/>
            <p:nvPr/>
          </p:nvSpPr>
          <p:spPr>
            <a:xfrm>
              <a:off x="4590112" y="5890314"/>
              <a:ext cx="958917" cy="430887"/>
            </a:xfrm>
            <a:prstGeom prst="rect">
              <a:avLst/>
            </a:prstGeom>
            <a:noFill/>
          </p:spPr>
          <p:txBody>
            <a:bodyPr wrap="none" rtlCol="0">
              <a:spAutoFit/>
            </a:bodyPr>
            <a:lstStyle/>
            <a:p>
              <a:pPr algn="ctr"/>
              <a:r>
                <a:rPr lang="en-GB" dirty="0">
                  <a:solidFill>
                    <a:schemeClr val="tx1"/>
                  </a:solidFill>
                </a:rPr>
                <a:t>Time</a:t>
              </a:r>
            </a:p>
          </p:txBody>
        </p:sp>
      </p:gr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dissolv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1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1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057806"/>
                                        </p:tgtEl>
                                        <p:attrNameLst>
                                          <p:attrName>style.visibility</p:attrName>
                                        </p:attrNameLst>
                                      </p:cBhvr>
                                      <p:to>
                                        <p:strVal val="visible"/>
                                      </p:to>
                                    </p:set>
                                    <p:animEffect transition="in" filter="dissolve">
                                      <p:cBhvr>
                                        <p:cTn id="22" dur="500"/>
                                        <p:tgtEl>
                                          <p:spTgt spid="10578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780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4" descr="HoumøllerConsulting cirkler"/>
          <p:cNvPicPr>
            <a:picLocks noChangeAspect="1" noChangeArrowheads="1"/>
          </p:cNvPicPr>
          <p:nvPr/>
        </p:nvPicPr>
        <p:blipFill>
          <a:blip r:embed="rId3" cstate="print"/>
          <a:srcRect/>
          <a:stretch>
            <a:fillRect/>
          </a:stretch>
        </p:blipFill>
        <p:spPr bwMode="auto">
          <a:xfrm>
            <a:off x="0" y="152400"/>
            <a:ext cx="7327900" cy="6705600"/>
          </a:xfrm>
          <a:prstGeom prst="rect">
            <a:avLst/>
          </a:prstGeom>
          <a:noFill/>
          <a:ln w="9525">
            <a:noFill/>
            <a:miter lim="800000"/>
            <a:headEnd/>
            <a:tailEnd/>
          </a:ln>
        </p:spPr>
      </p:pic>
      <p:sp>
        <p:nvSpPr>
          <p:cNvPr id="12291" name="Rectangle 91"/>
          <p:cNvSpPr>
            <a:spLocks noGrp="1" noChangeArrowheads="1"/>
          </p:cNvSpPr>
          <p:nvPr>
            <p:ph type="title"/>
          </p:nvPr>
        </p:nvSpPr>
        <p:spPr>
          <a:xfrm>
            <a:off x="0" y="595313"/>
            <a:ext cx="9906000" cy="1143000"/>
          </a:xfrm>
        </p:spPr>
        <p:txBody>
          <a:bodyPr/>
          <a:lstStyle/>
          <a:p>
            <a:r>
              <a:rPr lang="en-GB" sz="4500" dirty="0"/>
              <a:t>Thank you for your attention!</a:t>
            </a:r>
          </a:p>
        </p:txBody>
      </p:sp>
      <p:sp>
        <p:nvSpPr>
          <p:cNvPr id="12292" name="Pladsholder til diasnummer 4"/>
          <p:cNvSpPr>
            <a:spLocks noGrp="1"/>
          </p:cNvSpPr>
          <p:nvPr>
            <p:ph type="sldNum" sz="quarter" idx="12"/>
          </p:nvPr>
        </p:nvSpPr>
        <p:spPr>
          <a:noFill/>
        </p:spPr>
        <p:txBody>
          <a:bodyPr/>
          <a:lstStyle/>
          <a:p>
            <a:pPr defTabSz="762000"/>
            <a:fld id="{B2333CE1-98E1-4AA3-AF31-B6415263F296}" type="slidenum">
              <a:rPr lang="en-GB" smtClean="0"/>
              <a:pPr defTabSz="762000"/>
              <a:t>32</a:t>
            </a:fld>
            <a:endParaRPr lang="en-GB" dirty="0"/>
          </a:p>
        </p:txBody>
      </p:sp>
      <p:sp>
        <p:nvSpPr>
          <p:cNvPr id="12293" name="Tekstboks 98"/>
          <p:cNvSpPr txBox="1">
            <a:spLocks noChangeArrowheads="1"/>
          </p:cNvSpPr>
          <p:nvPr/>
        </p:nvSpPr>
        <p:spPr bwMode="auto">
          <a:xfrm>
            <a:off x="583314" y="2598738"/>
            <a:ext cx="8521885" cy="2862322"/>
          </a:xfrm>
          <a:prstGeom prst="rect">
            <a:avLst/>
          </a:prstGeom>
          <a:noFill/>
          <a:ln w="9525">
            <a:noFill/>
            <a:miter lim="800000"/>
            <a:headEnd/>
            <a:tailEnd/>
          </a:ln>
        </p:spPr>
        <p:txBody>
          <a:bodyPr wrap="none">
            <a:spAutoFit/>
          </a:bodyPr>
          <a:lstStyle/>
          <a:p>
            <a:pPr algn="ctr"/>
            <a:r>
              <a:rPr lang="en-GB" sz="3600" dirty="0">
                <a:solidFill>
                  <a:schemeClr val="tx1"/>
                </a:solidFill>
              </a:rPr>
              <a:t>Anders Plejdrup Houmøller</a:t>
            </a:r>
          </a:p>
          <a:p>
            <a:pPr algn="ctr"/>
            <a:r>
              <a:rPr lang="en-GB" sz="3600" i="1" dirty="0">
                <a:solidFill>
                  <a:schemeClr val="tx1"/>
                </a:solidFill>
              </a:rPr>
              <a:t>Houmoller Consulting ApS</a:t>
            </a:r>
          </a:p>
          <a:p>
            <a:pPr algn="ctr"/>
            <a:r>
              <a:rPr lang="en-GB" sz="3600" dirty="0">
                <a:solidFill>
                  <a:schemeClr val="tx1"/>
                </a:solidFill>
              </a:rPr>
              <a:t>Tel. +45  28 11 23 00</a:t>
            </a:r>
          </a:p>
          <a:p>
            <a:pPr algn="ctr"/>
            <a:r>
              <a:rPr lang="en-GB" sz="3600" dirty="0">
                <a:solidFill>
                  <a:schemeClr val="tx1"/>
                </a:solidFill>
              </a:rPr>
              <a:t>anders@houmollerconsulting.dk</a:t>
            </a:r>
          </a:p>
          <a:p>
            <a:pPr algn="ctr"/>
            <a:r>
              <a:rPr lang="en-GB" sz="3600" dirty="0">
                <a:solidFill>
                  <a:schemeClr val="tx1"/>
                </a:solidFill>
              </a:rPr>
              <a:t>Web houmollerconsulting.dk</a:t>
            </a:r>
          </a:p>
        </p:txBody>
      </p:sp>
      <p:sp>
        <p:nvSpPr>
          <p:cNvPr id="2" name="Pladsholder til dato 1">
            <a:extLst>
              <a:ext uri="{FF2B5EF4-FFF2-40B4-BE49-F238E27FC236}">
                <a16:creationId xmlns:a16="http://schemas.microsoft.com/office/drawing/2014/main" id="{556005A2-6F4A-47CC-9E15-36E9CC0BF29E}"/>
              </a:ext>
            </a:extLst>
          </p:cNvPr>
          <p:cNvSpPr>
            <a:spLocks noGrp="1"/>
          </p:cNvSpPr>
          <p:nvPr>
            <p:ph type="dt" sz="half" idx="10"/>
          </p:nvPr>
        </p:nvSpPr>
        <p:spPr/>
        <p:txBody>
          <a:bodyPr/>
          <a:lstStyle/>
          <a:p>
            <a:pPr>
              <a:defRPr/>
            </a:pPr>
            <a:r>
              <a:rPr lang="en-US" noProof="0"/>
              <a:t>17 Feb. 2024</a:t>
            </a:r>
            <a:endParaRPr lang="en-GB" noProof="0"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dato 3"/>
          <p:cNvSpPr>
            <a:spLocks noGrp="1"/>
          </p:cNvSpPr>
          <p:nvPr>
            <p:ph type="dt" sz="half" idx="10"/>
          </p:nvPr>
        </p:nvSpPr>
        <p:spPr/>
        <p:txBody>
          <a:bodyPr/>
          <a:lstStyle/>
          <a:p>
            <a:r>
              <a:rPr lang="en-US"/>
              <a:t>17 Feb. 2024</a:t>
            </a:r>
            <a:endParaRPr lang="en-GB" dirty="0"/>
          </a:p>
        </p:txBody>
      </p:sp>
      <p:sp>
        <p:nvSpPr>
          <p:cNvPr id="5" name="Pladsholder til diasnummer 5"/>
          <p:cNvSpPr>
            <a:spLocks noGrp="1"/>
          </p:cNvSpPr>
          <p:nvPr>
            <p:ph type="sldNum" sz="quarter" idx="12"/>
          </p:nvPr>
        </p:nvSpPr>
        <p:spPr/>
        <p:txBody>
          <a:bodyPr/>
          <a:lstStyle/>
          <a:p>
            <a:fld id="{11B596C7-6DAC-4669-9AC2-25B831D7B885}" type="slidenum">
              <a:rPr lang="en-GB"/>
              <a:pPr/>
              <a:t>4</a:t>
            </a:fld>
            <a:endParaRPr lang="en-GB" dirty="0"/>
          </a:p>
        </p:txBody>
      </p:sp>
      <p:sp>
        <p:nvSpPr>
          <p:cNvPr id="1068036" name="Rectangle 4"/>
          <p:cNvSpPr>
            <a:spLocks noGrp="1" noChangeArrowheads="1"/>
          </p:cNvSpPr>
          <p:nvPr>
            <p:ph type="title"/>
          </p:nvPr>
        </p:nvSpPr>
        <p:spPr>
          <a:xfrm>
            <a:off x="0" y="218127"/>
            <a:ext cx="8898194" cy="667658"/>
          </a:xfrm>
        </p:spPr>
        <p:txBody>
          <a:bodyPr/>
          <a:lstStyle/>
          <a:p>
            <a:r>
              <a:rPr lang="en-GB" sz="2800" dirty="0"/>
              <a:t>Hedging Prices and spot prices – 2</a:t>
            </a:r>
          </a:p>
        </p:txBody>
      </p:sp>
      <p:sp>
        <p:nvSpPr>
          <p:cNvPr id="1068037" name="Rectangle 5"/>
          <p:cNvSpPr>
            <a:spLocks noGrp="1" noChangeArrowheads="1"/>
          </p:cNvSpPr>
          <p:nvPr>
            <p:ph type="body" idx="1"/>
          </p:nvPr>
        </p:nvSpPr>
        <p:spPr>
          <a:xfrm>
            <a:off x="159655" y="1529141"/>
            <a:ext cx="9593942" cy="4763504"/>
          </a:xfrm>
        </p:spPr>
        <p:txBody>
          <a:bodyPr/>
          <a:lstStyle/>
          <a:p>
            <a:pPr>
              <a:spcBef>
                <a:spcPts val="900"/>
              </a:spcBef>
            </a:pPr>
            <a:r>
              <a:rPr lang="en-GB" dirty="0"/>
              <a:t>For each of the four slides “Hedging Prices and spot prices”:</a:t>
            </a:r>
          </a:p>
          <a:p>
            <a:pPr>
              <a:spcBef>
                <a:spcPts val="900"/>
              </a:spcBef>
            </a:pPr>
            <a:r>
              <a:rPr lang="en-GB" dirty="0"/>
              <a:t>For each year, the year’s Hedging Price is the average of the daily Closing Prices during the </a:t>
            </a:r>
            <a:r>
              <a:rPr lang="en-GB" sz="2400" dirty="0"/>
              <a:t>last quarter, where the contract was traded.</a:t>
            </a:r>
          </a:p>
          <a:p>
            <a:pPr>
              <a:spcBef>
                <a:spcPts val="900"/>
              </a:spcBef>
            </a:pPr>
            <a:r>
              <a:rPr lang="en-GB" sz="2000" dirty="0"/>
              <a:t>Example for the Nordic System Price forward for 2012 (ENOYR-12):</a:t>
            </a:r>
          </a:p>
          <a:p>
            <a:pPr lvl="1">
              <a:spcBef>
                <a:spcPts val="900"/>
              </a:spcBef>
            </a:pPr>
            <a:r>
              <a:rPr lang="en-GB" sz="2000" dirty="0"/>
              <a:t>The Hedging Price is the average of the daily Closing Prices during the period October–December 2011</a:t>
            </a:r>
          </a:p>
          <a:p>
            <a:pPr lvl="2">
              <a:spcBef>
                <a:spcPts val="900"/>
              </a:spcBef>
            </a:pPr>
            <a:r>
              <a:rPr lang="en-GB" sz="2000" dirty="0"/>
              <a:t>This gives a Hedging Price of 42.24 EUR/MWh, as can be seen from the slide on the System Price in appendix 1.</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dato 3"/>
          <p:cNvSpPr>
            <a:spLocks noGrp="1"/>
          </p:cNvSpPr>
          <p:nvPr>
            <p:ph type="dt" sz="half" idx="10"/>
          </p:nvPr>
        </p:nvSpPr>
        <p:spPr/>
        <p:txBody>
          <a:bodyPr/>
          <a:lstStyle/>
          <a:p>
            <a:r>
              <a:rPr lang="en-US"/>
              <a:t>17 Feb. 2024</a:t>
            </a:r>
            <a:endParaRPr lang="en-GB" dirty="0"/>
          </a:p>
        </p:txBody>
      </p:sp>
      <p:sp>
        <p:nvSpPr>
          <p:cNvPr id="5" name="Pladsholder til diasnummer 5"/>
          <p:cNvSpPr>
            <a:spLocks noGrp="1"/>
          </p:cNvSpPr>
          <p:nvPr>
            <p:ph type="sldNum" sz="quarter" idx="12"/>
          </p:nvPr>
        </p:nvSpPr>
        <p:spPr/>
        <p:txBody>
          <a:bodyPr/>
          <a:lstStyle/>
          <a:p>
            <a:fld id="{EE82B4C9-28B5-4D2E-AFF8-6F34199F2C05}" type="slidenum">
              <a:rPr lang="en-GB"/>
              <a:pPr/>
              <a:t>5</a:t>
            </a:fld>
            <a:endParaRPr lang="en-GB" dirty="0"/>
          </a:p>
        </p:txBody>
      </p:sp>
      <p:sp>
        <p:nvSpPr>
          <p:cNvPr id="1065990" name="Rectangle 6"/>
          <p:cNvSpPr>
            <a:spLocks noGrp="1" noChangeArrowheads="1"/>
          </p:cNvSpPr>
          <p:nvPr>
            <p:ph type="title"/>
          </p:nvPr>
        </p:nvSpPr>
        <p:spPr>
          <a:xfrm>
            <a:off x="-1" y="0"/>
            <a:ext cx="9593943" cy="1143000"/>
          </a:xfrm>
        </p:spPr>
        <p:txBody>
          <a:bodyPr/>
          <a:lstStyle/>
          <a:p>
            <a:r>
              <a:rPr lang="en-GB" sz="3000" dirty="0"/>
              <a:t>Hedging Prices and spot prices – 3</a:t>
            </a:r>
          </a:p>
        </p:txBody>
      </p:sp>
      <p:sp>
        <p:nvSpPr>
          <p:cNvPr id="1065991" name="Rectangle 7"/>
          <p:cNvSpPr>
            <a:spLocks noGrp="1" noChangeArrowheads="1"/>
          </p:cNvSpPr>
          <p:nvPr>
            <p:ph type="body" idx="1"/>
          </p:nvPr>
        </p:nvSpPr>
        <p:spPr>
          <a:xfrm>
            <a:off x="0" y="1125455"/>
            <a:ext cx="9906000" cy="5226182"/>
          </a:xfrm>
        </p:spPr>
        <p:txBody>
          <a:bodyPr/>
          <a:lstStyle/>
          <a:p>
            <a:r>
              <a:rPr lang="en-GB" sz="2000" dirty="0"/>
              <a:t>For each of the following 4 slides:</a:t>
            </a:r>
          </a:p>
          <a:p>
            <a:pPr lvl="1"/>
            <a:r>
              <a:rPr lang="en-GB" sz="2000" dirty="0"/>
              <a:t>For each year, the year’s average spot price is compared with the year’s Hedging Price.</a:t>
            </a:r>
          </a:p>
          <a:p>
            <a:pPr lvl="1"/>
            <a:r>
              <a:rPr lang="en-GB" sz="2000" dirty="0"/>
              <a:t>For each spot price, this gives a number of points indicating how well the Hedging Price forecasted the spot price.</a:t>
            </a:r>
          </a:p>
          <a:p>
            <a:pPr>
              <a:spcBef>
                <a:spcPts val="900"/>
              </a:spcBef>
            </a:pPr>
            <a:r>
              <a:rPr lang="en-GB" sz="2000" dirty="0"/>
              <a:t>The mean of the numerical difference</a:t>
            </a:r>
          </a:p>
          <a:p>
            <a:pPr marL="0" indent="0">
              <a:spcBef>
                <a:spcPts val="900"/>
              </a:spcBef>
              <a:buNone/>
              <a:tabLst>
                <a:tab pos="717550" algn="l"/>
              </a:tabLst>
            </a:pPr>
            <a:r>
              <a:rPr lang="en-GB" sz="2000" dirty="0"/>
              <a:t>	|Hedging Price – spot|</a:t>
            </a:r>
          </a:p>
          <a:p>
            <a:pPr marL="0" indent="0">
              <a:spcBef>
                <a:spcPts val="900"/>
              </a:spcBef>
              <a:buNone/>
              <a:tabLst>
                <a:tab pos="354013" algn="l"/>
                <a:tab pos="717550" algn="l"/>
              </a:tabLst>
            </a:pPr>
            <a:r>
              <a:rPr lang="en-GB" sz="2000" dirty="0"/>
              <a:t>	illustrates the average distance between the slides’ two curves.</a:t>
            </a:r>
          </a:p>
          <a:p>
            <a:pPr>
              <a:spcBef>
                <a:spcPts val="900"/>
              </a:spcBef>
            </a:pPr>
            <a:r>
              <a:rPr lang="en-GB" sz="2000" dirty="0"/>
              <a:t>The mean of the difference</a:t>
            </a:r>
          </a:p>
          <a:p>
            <a:pPr marL="0" indent="0">
              <a:spcBef>
                <a:spcPts val="900"/>
              </a:spcBef>
              <a:buNone/>
            </a:pPr>
            <a:r>
              <a:rPr lang="en-GB" sz="2000" dirty="0"/>
              <a:t>	(Hedging Price – spot)</a:t>
            </a:r>
          </a:p>
          <a:p>
            <a:pPr marL="0" indent="0">
              <a:spcBef>
                <a:spcPts val="900"/>
              </a:spcBef>
              <a:buNone/>
              <a:tabLst>
                <a:tab pos="354013" algn="l"/>
              </a:tabLst>
            </a:pPr>
            <a:r>
              <a:rPr lang="en-GB" sz="2000" dirty="0"/>
              <a:t>	is the consumers’ average Risk Premium.</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F1386316-6FAD-4C5A-9246-B307A7AC4E1A}"/>
              </a:ext>
            </a:extLst>
          </p:cNvPr>
          <p:cNvSpPr>
            <a:spLocks noGrp="1" noChangeArrowheads="1"/>
          </p:cNvSpPr>
          <p:nvPr>
            <p:ph type="title"/>
          </p:nvPr>
        </p:nvSpPr>
        <p:spPr>
          <a:xfrm>
            <a:off x="0" y="5860"/>
            <a:ext cx="9906000" cy="520860"/>
          </a:xfrm>
          <a:solidFill>
            <a:srgbClr val="FFFFFF"/>
          </a:solidFill>
        </p:spPr>
        <p:txBody>
          <a:bodyPr/>
          <a:lstStyle/>
          <a:p>
            <a:r>
              <a:rPr lang="en-GB" altLang="da-DK" sz="2600" dirty="0">
                <a:latin typeface="Verdana" panose="020B0604030504040204" pitchFamily="34" charset="0"/>
              </a:rPr>
              <a:t>Western Denmark: Hedging Prices and spot prices</a:t>
            </a:r>
          </a:p>
        </p:txBody>
      </p:sp>
      <p:sp>
        <p:nvSpPr>
          <p:cNvPr id="4" name="Pladsholder til slidenummer 3">
            <a:extLst>
              <a:ext uri="{FF2B5EF4-FFF2-40B4-BE49-F238E27FC236}">
                <a16:creationId xmlns:a16="http://schemas.microsoft.com/office/drawing/2014/main" id="{5B3732EE-E23A-4478-8A3F-3DF5659D3400}"/>
              </a:ext>
            </a:extLst>
          </p:cNvPr>
          <p:cNvSpPr>
            <a:spLocks noGrp="1"/>
          </p:cNvSpPr>
          <p:nvPr>
            <p:ph type="sldNum" sz="quarter" idx="12"/>
          </p:nvPr>
        </p:nvSpPr>
        <p:spPr>
          <a:xfrm>
            <a:off x="7854950" y="6486525"/>
            <a:ext cx="2063750" cy="457200"/>
          </a:xfrm>
        </p:spPr>
        <p:txBody>
          <a:bodyPr/>
          <a:lstStyle/>
          <a:p>
            <a:pPr>
              <a:defRPr/>
            </a:pPr>
            <a:fld id="{6F22F84E-A190-402D-AE1D-93CA43AF0CC6}" type="slidenum">
              <a:rPr lang="en-GB" smtClean="0"/>
              <a:pPr>
                <a:defRPr/>
              </a:pPr>
              <a:t>6</a:t>
            </a:fld>
            <a:endParaRPr lang="en-GB" dirty="0"/>
          </a:p>
        </p:txBody>
      </p:sp>
      <p:sp>
        <p:nvSpPr>
          <p:cNvPr id="69" name="Text Box 116">
            <a:extLst>
              <a:ext uri="{FF2B5EF4-FFF2-40B4-BE49-F238E27FC236}">
                <a16:creationId xmlns:a16="http://schemas.microsoft.com/office/drawing/2014/main" id="{1552C227-242D-42FA-BEAF-FDE36E9931CE}"/>
              </a:ext>
            </a:extLst>
          </p:cNvPr>
          <p:cNvSpPr txBox="1">
            <a:spLocks noChangeArrowheads="1"/>
          </p:cNvSpPr>
          <p:nvPr/>
        </p:nvSpPr>
        <p:spPr bwMode="auto">
          <a:xfrm>
            <a:off x="2760663" y="490270"/>
            <a:ext cx="4240263" cy="446276"/>
          </a:xfrm>
          <a:prstGeom prst="rect">
            <a:avLst/>
          </a:prstGeom>
          <a:noFill/>
          <a:ln w="9525">
            <a:noFill/>
            <a:miter lim="800000"/>
            <a:headEnd/>
            <a:tailEnd/>
          </a:ln>
          <a:effectLst/>
        </p:spPr>
        <p:txBody>
          <a:bodyPr wrap="none">
            <a:spAutoFit/>
          </a:bodyPr>
          <a:lstStyle/>
          <a:p>
            <a:r>
              <a:rPr lang="en-GB" sz="2300" dirty="0">
                <a:solidFill>
                  <a:schemeClr val="tx1"/>
                </a:solidFill>
              </a:rPr>
              <a:t>The 16 years 2002-2017</a:t>
            </a:r>
          </a:p>
        </p:txBody>
      </p:sp>
      <p:grpSp>
        <p:nvGrpSpPr>
          <p:cNvPr id="6" name="Gruppe 5">
            <a:extLst>
              <a:ext uri="{FF2B5EF4-FFF2-40B4-BE49-F238E27FC236}">
                <a16:creationId xmlns:a16="http://schemas.microsoft.com/office/drawing/2014/main" id="{1E441FC4-FC9B-42E1-A6B0-BDDBF42D773A}"/>
              </a:ext>
            </a:extLst>
          </p:cNvPr>
          <p:cNvGrpSpPr/>
          <p:nvPr/>
        </p:nvGrpSpPr>
        <p:grpSpPr>
          <a:xfrm>
            <a:off x="23331" y="445164"/>
            <a:ext cx="1808508" cy="5759925"/>
            <a:chOff x="23331" y="445164"/>
            <a:chExt cx="1808508" cy="5759925"/>
          </a:xfrm>
        </p:grpSpPr>
        <p:grpSp>
          <p:nvGrpSpPr>
            <p:cNvPr id="5" name="Gruppe 4">
              <a:extLst>
                <a:ext uri="{FF2B5EF4-FFF2-40B4-BE49-F238E27FC236}">
                  <a16:creationId xmlns:a16="http://schemas.microsoft.com/office/drawing/2014/main" id="{3CD9EA8B-45E8-4C17-8E55-E89AF9D6BE4B}"/>
                </a:ext>
              </a:extLst>
            </p:cNvPr>
            <p:cNvGrpSpPr/>
            <p:nvPr/>
          </p:nvGrpSpPr>
          <p:grpSpPr>
            <a:xfrm>
              <a:off x="99550" y="818286"/>
              <a:ext cx="400751" cy="5386803"/>
              <a:chOff x="99550" y="818286"/>
              <a:chExt cx="400751" cy="5386803"/>
            </a:xfrm>
          </p:grpSpPr>
          <p:sp>
            <p:nvSpPr>
              <p:cNvPr id="6192" name="Rectangle 48">
                <a:extLst>
                  <a:ext uri="{FF2B5EF4-FFF2-40B4-BE49-F238E27FC236}">
                    <a16:creationId xmlns:a16="http://schemas.microsoft.com/office/drawing/2014/main" id="{51838D34-B00F-400B-B469-237092F9A058}"/>
                  </a:ext>
                </a:extLst>
              </p:cNvPr>
              <p:cNvSpPr>
                <a:spLocks noChangeArrowheads="1"/>
              </p:cNvSpPr>
              <p:nvPr/>
            </p:nvSpPr>
            <p:spPr bwMode="auto">
              <a:xfrm>
                <a:off x="99550" y="5866535"/>
                <a:ext cx="40075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GB" altLang="da-DK" dirty="0">
                    <a:solidFill>
                      <a:srgbClr val="000000"/>
                    </a:solidFill>
                  </a:rPr>
                  <a:t>20</a:t>
                </a:r>
                <a:endParaRPr lang="en-GB" altLang="da-DK" dirty="0"/>
              </a:p>
            </p:txBody>
          </p:sp>
          <p:sp>
            <p:nvSpPr>
              <p:cNvPr id="6193" name="Rectangle 49">
                <a:extLst>
                  <a:ext uri="{FF2B5EF4-FFF2-40B4-BE49-F238E27FC236}">
                    <a16:creationId xmlns:a16="http://schemas.microsoft.com/office/drawing/2014/main" id="{86AD52E9-E46C-4CCD-B0FB-0AF04B396043}"/>
                  </a:ext>
                </a:extLst>
              </p:cNvPr>
              <p:cNvSpPr>
                <a:spLocks noChangeArrowheads="1"/>
              </p:cNvSpPr>
              <p:nvPr/>
            </p:nvSpPr>
            <p:spPr bwMode="auto">
              <a:xfrm>
                <a:off x="99550" y="5237046"/>
                <a:ext cx="40075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GB" altLang="da-DK" dirty="0">
                    <a:solidFill>
                      <a:srgbClr val="000000"/>
                    </a:solidFill>
                  </a:rPr>
                  <a:t>25</a:t>
                </a:r>
                <a:endParaRPr lang="en-GB" altLang="da-DK" dirty="0"/>
              </a:p>
            </p:txBody>
          </p:sp>
          <p:sp>
            <p:nvSpPr>
              <p:cNvPr id="6194" name="Rectangle 50">
                <a:extLst>
                  <a:ext uri="{FF2B5EF4-FFF2-40B4-BE49-F238E27FC236}">
                    <a16:creationId xmlns:a16="http://schemas.microsoft.com/office/drawing/2014/main" id="{D9948FDC-102F-4C76-8D50-38F27E7616F6}"/>
                  </a:ext>
                </a:extLst>
              </p:cNvPr>
              <p:cNvSpPr>
                <a:spLocks noChangeArrowheads="1"/>
              </p:cNvSpPr>
              <p:nvPr/>
            </p:nvSpPr>
            <p:spPr bwMode="auto">
              <a:xfrm>
                <a:off x="99550" y="4604473"/>
                <a:ext cx="40075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GB" altLang="da-DK" dirty="0">
                    <a:solidFill>
                      <a:srgbClr val="000000"/>
                    </a:solidFill>
                  </a:rPr>
                  <a:t>30</a:t>
                </a:r>
                <a:endParaRPr lang="en-GB" altLang="da-DK" dirty="0"/>
              </a:p>
            </p:txBody>
          </p:sp>
          <p:sp>
            <p:nvSpPr>
              <p:cNvPr id="6195" name="Rectangle 51">
                <a:extLst>
                  <a:ext uri="{FF2B5EF4-FFF2-40B4-BE49-F238E27FC236}">
                    <a16:creationId xmlns:a16="http://schemas.microsoft.com/office/drawing/2014/main" id="{E9B86404-E04F-48C5-8327-25AE21415F37}"/>
                  </a:ext>
                </a:extLst>
              </p:cNvPr>
              <p:cNvSpPr>
                <a:spLocks noChangeArrowheads="1"/>
              </p:cNvSpPr>
              <p:nvPr/>
            </p:nvSpPr>
            <p:spPr bwMode="auto">
              <a:xfrm>
                <a:off x="99550" y="3974985"/>
                <a:ext cx="40075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GB" altLang="da-DK" dirty="0">
                    <a:solidFill>
                      <a:srgbClr val="000000"/>
                    </a:solidFill>
                  </a:rPr>
                  <a:t>35</a:t>
                </a:r>
                <a:endParaRPr lang="en-GB" altLang="da-DK" dirty="0"/>
              </a:p>
            </p:txBody>
          </p:sp>
          <p:sp>
            <p:nvSpPr>
              <p:cNvPr id="6196" name="Rectangle 52">
                <a:extLst>
                  <a:ext uri="{FF2B5EF4-FFF2-40B4-BE49-F238E27FC236}">
                    <a16:creationId xmlns:a16="http://schemas.microsoft.com/office/drawing/2014/main" id="{5A088A40-384F-4B21-BB7B-FD41911272B7}"/>
                  </a:ext>
                </a:extLst>
              </p:cNvPr>
              <p:cNvSpPr>
                <a:spLocks noChangeArrowheads="1"/>
              </p:cNvSpPr>
              <p:nvPr/>
            </p:nvSpPr>
            <p:spPr bwMode="auto">
              <a:xfrm>
                <a:off x="99550" y="3342410"/>
                <a:ext cx="40075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GB" altLang="da-DK" dirty="0">
                    <a:solidFill>
                      <a:srgbClr val="000000"/>
                    </a:solidFill>
                  </a:rPr>
                  <a:t>40</a:t>
                </a:r>
                <a:endParaRPr lang="en-GB" altLang="da-DK" dirty="0"/>
              </a:p>
            </p:txBody>
          </p:sp>
          <p:sp>
            <p:nvSpPr>
              <p:cNvPr id="6197" name="Rectangle 53">
                <a:extLst>
                  <a:ext uri="{FF2B5EF4-FFF2-40B4-BE49-F238E27FC236}">
                    <a16:creationId xmlns:a16="http://schemas.microsoft.com/office/drawing/2014/main" id="{3C5FB615-14D7-42B7-8CEF-5A776CC9A3C3}"/>
                  </a:ext>
                </a:extLst>
              </p:cNvPr>
              <p:cNvSpPr>
                <a:spLocks noChangeArrowheads="1"/>
              </p:cNvSpPr>
              <p:nvPr/>
            </p:nvSpPr>
            <p:spPr bwMode="auto">
              <a:xfrm>
                <a:off x="99550" y="2712922"/>
                <a:ext cx="40075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GB" altLang="da-DK" dirty="0">
                    <a:solidFill>
                      <a:srgbClr val="000000"/>
                    </a:solidFill>
                  </a:rPr>
                  <a:t>45</a:t>
                </a:r>
                <a:endParaRPr lang="en-GB" altLang="da-DK" dirty="0"/>
              </a:p>
            </p:txBody>
          </p:sp>
          <p:sp>
            <p:nvSpPr>
              <p:cNvPr id="6198" name="Rectangle 54">
                <a:extLst>
                  <a:ext uri="{FF2B5EF4-FFF2-40B4-BE49-F238E27FC236}">
                    <a16:creationId xmlns:a16="http://schemas.microsoft.com/office/drawing/2014/main" id="{1B9C46E6-937B-49CA-8B4C-D8A5A79CF322}"/>
                  </a:ext>
                </a:extLst>
              </p:cNvPr>
              <p:cNvSpPr>
                <a:spLocks noChangeArrowheads="1"/>
              </p:cNvSpPr>
              <p:nvPr/>
            </p:nvSpPr>
            <p:spPr bwMode="auto">
              <a:xfrm>
                <a:off x="99550" y="2080349"/>
                <a:ext cx="40075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GB" altLang="da-DK" dirty="0">
                    <a:solidFill>
                      <a:srgbClr val="000000"/>
                    </a:solidFill>
                  </a:rPr>
                  <a:t>50</a:t>
                </a:r>
                <a:endParaRPr lang="en-GB" altLang="da-DK" dirty="0"/>
              </a:p>
            </p:txBody>
          </p:sp>
          <p:sp>
            <p:nvSpPr>
              <p:cNvPr id="6199" name="Rectangle 55">
                <a:extLst>
                  <a:ext uri="{FF2B5EF4-FFF2-40B4-BE49-F238E27FC236}">
                    <a16:creationId xmlns:a16="http://schemas.microsoft.com/office/drawing/2014/main" id="{8DA3CA8D-0CDB-4977-A911-E2589A875FD3}"/>
                  </a:ext>
                </a:extLst>
              </p:cNvPr>
              <p:cNvSpPr>
                <a:spLocks noChangeArrowheads="1"/>
              </p:cNvSpPr>
              <p:nvPr/>
            </p:nvSpPr>
            <p:spPr bwMode="auto">
              <a:xfrm>
                <a:off x="99550" y="1450861"/>
                <a:ext cx="40075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GB" altLang="da-DK" dirty="0">
                    <a:solidFill>
                      <a:srgbClr val="000000"/>
                    </a:solidFill>
                  </a:rPr>
                  <a:t>55</a:t>
                </a:r>
                <a:endParaRPr lang="en-GB" altLang="da-DK" dirty="0"/>
              </a:p>
            </p:txBody>
          </p:sp>
          <p:sp>
            <p:nvSpPr>
              <p:cNvPr id="6200" name="Rectangle 56">
                <a:extLst>
                  <a:ext uri="{FF2B5EF4-FFF2-40B4-BE49-F238E27FC236}">
                    <a16:creationId xmlns:a16="http://schemas.microsoft.com/office/drawing/2014/main" id="{4C5DB0B5-7B18-49BC-8C6C-96EB05D2DAB9}"/>
                  </a:ext>
                </a:extLst>
              </p:cNvPr>
              <p:cNvSpPr>
                <a:spLocks noChangeArrowheads="1"/>
              </p:cNvSpPr>
              <p:nvPr/>
            </p:nvSpPr>
            <p:spPr bwMode="auto">
              <a:xfrm>
                <a:off x="99550" y="818286"/>
                <a:ext cx="40075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GB" altLang="da-DK" dirty="0">
                    <a:solidFill>
                      <a:srgbClr val="000000"/>
                    </a:solidFill>
                  </a:rPr>
                  <a:t>60</a:t>
                </a:r>
                <a:endParaRPr lang="en-GB" altLang="da-DK" dirty="0"/>
              </a:p>
            </p:txBody>
          </p:sp>
        </p:grpSp>
        <p:sp>
          <p:nvSpPr>
            <p:cNvPr id="72" name="Tekstboks 78">
              <a:extLst>
                <a:ext uri="{FF2B5EF4-FFF2-40B4-BE49-F238E27FC236}">
                  <a16:creationId xmlns:a16="http://schemas.microsoft.com/office/drawing/2014/main" id="{47292732-6A69-4598-85EA-0FEBD5863728}"/>
                </a:ext>
              </a:extLst>
            </p:cNvPr>
            <p:cNvSpPr txBox="1"/>
            <p:nvPr/>
          </p:nvSpPr>
          <p:spPr>
            <a:xfrm>
              <a:off x="23331" y="445164"/>
              <a:ext cx="1808508" cy="430887"/>
            </a:xfrm>
            <a:prstGeom prst="rect">
              <a:avLst/>
            </a:prstGeom>
            <a:noFill/>
          </p:spPr>
          <p:txBody>
            <a:bodyPr wrap="none" rtlCol="0">
              <a:spAutoFit/>
            </a:bodyPr>
            <a:lstStyle/>
            <a:p>
              <a:r>
                <a:rPr lang="en-GB" dirty="0">
                  <a:solidFill>
                    <a:schemeClr val="tx1"/>
                  </a:solidFill>
                </a:rPr>
                <a:t>EUR/MWh</a:t>
              </a:r>
            </a:p>
          </p:txBody>
        </p:sp>
      </p:grpSp>
      <p:grpSp>
        <p:nvGrpSpPr>
          <p:cNvPr id="8" name="Gruppe 7">
            <a:extLst>
              <a:ext uri="{FF2B5EF4-FFF2-40B4-BE49-F238E27FC236}">
                <a16:creationId xmlns:a16="http://schemas.microsoft.com/office/drawing/2014/main" id="{65D8C754-2C6E-4888-8D78-47EDD6B81DDE}"/>
              </a:ext>
            </a:extLst>
          </p:cNvPr>
          <p:cNvGrpSpPr/>
          <p:nvPr/>
        </p:nvGrpSpPr>
        <p:grpSpPr>
          <a:xfrm>
            <a:off x="551747" y="986065"/>
            <a:ext cx="9307953" cy="5570220"/>
            <a:chOff x="551747" y="986065"/>
            <a:chExt cx="9307953" cy="5570220"/>
          </a:xfrm>
        </p:grpSpPr>
        <p:sp>
          <p:nvSpPr>
            <p:cNvPr id="6153" name="Line 9">
              <a:extLst>
                <a:ext uri="{FF2B5EF4-FFF2-40B4-BE49-F238E27FC236}">
                  <a16:creationId xmlns:a16="http://schemas.microsoft.com/office/drawing/2014/main" id="{955E4E8A-CD31-4CE2-9756-A259D38E5C0D}"/>
                </a:ext>
              </a:extLst>
            </p:cNvPr>
            <p:cNvSpPr>
              <a:spLocks noChangeShapeType="1"/>
            </p:cNvSpPr>
            <p:nvPr/>
          </p:nvSpPr>
          <p:spPr bwMode="auto">
            <a:xfrm>
              <a:off x="637891" y="5404825"/>
              <a:ext cx="9221809"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6154" name="Line 10">
              <a:extLst>
                <a:ext uri="{FF2B5EF4-FFF2-40B4-BE49-F238E27FC236}">
                  <a16:creationId xmlns:a16="http://schemas.microsoft.com/office/drawing/2014/main" id="{69BC5AA6-BEA7-4498-8CF2-A295A58902DD}"/>
                </a:ext>
              </a:extLst>
            </p:cNvPr>
            <p:cNvSpPr>
              <a:spLocks noChangeShapeType="1"/>
            </p:cNvSpPr>
            <p:nvPr/>
          </p:nvSpPr>
          <p:spPr bwMode="auto">
            <a:xfrm>
              <a:off x="637891" y="4772251"/>
              <a:ext cx="9221809"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6155" name="Line 11">
              <a:extLst>
                <a:ext uri="{FF2B5EF4-FFF2-40B4-BE49-F238E27FC236}">
                  <a16:creationId xmlns:a16="http://schemas.microsoft.com/office/drawing/2014/main" id="{8195644F-6BD9-4AB9-BE58-07967916D252}"/>
                </a:ext>
              </a:extLst>
            </p:cNvPr>
            <p:cNvSpPr>
              <a:spLocks noChangeShapeType="1"/>
            </p:cNvSpPr>
            <p:nvPr/>
          </p:nvSpPr>
          <p:spPr bwMode="auto">
            <a:xfrm>
              <a:off x="637891" y="4142762"/>
              <a:ext cx="9221809"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6156" name="Line 12">
              <a:extLst>
                <a:ext uri="{FF2B5EF4-FFF2-40B4-BE49-F238E27FC236}">
                  <a16:creationId xmlns:a16="http://schemas.microsoft.com/office/drawing/2014/main" id="{02FC6484-2956-4F61-B95B-B2E55490F517}"/>
                </a:ext>
              </a:extLst>
            </p:cNvPr>
            <p:cNvSpPr>
              <a:spLocks noChangeShapeType="1"/>
            </p:cNvSpPr>
            <p:nvPr/>
          </p:nvSpPr>
          <p:spPr bwMode="auto">
            <a:xfrm>
              <a:off x="637891" y="3510189"/>
              <a:ext cx="9221809"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6157" name="Line 13">
              <a:extLst>
                <a:ext uri="{FF2B5EF4-FFF2-40B4-BE49-F238E27FC236}">
                  <a16:creationId xmlns:a16="http://schemas.microsoft.com/office/drawing/2014/main" id="{50C49514-3B2F-4E3F-B718-276160B61599}"/>
                </a:ext>
              </a:extLst>
            </p:cNvPr>
            <p:cNvSpPr>
              <a:spLocks noChangeShapeType="1"/>
            </p:cNvSpPr>
            <p:nvPr/>
          </p:nvSpPr>
          <p:spPr bwMode="auto">
            <a:xfrm>
              <a:off x="637891" y="2880701"/>
              <a:ext cx="9221809"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6158" name="Line 14">
              <a:extLst>
                <a:ext uri="{FF2B5EF4-FFF2-40B4-BE49-F238E27FC236}">
                  <a16:creationId xmlns:a16="http://schemas.microsoft.com/office/drawing/2014/main" id="{EB79099F-2015-40E7-B89B-2501E04B2815}"/>
                </a:ext>
              </a:extLst>
            </p:cNvPr>
            <p:cNvSpPr>
              <a:spLocks noChangeShapeType="1"/>
            </p:cNvSpPr>
            <p:nvPr/>
          </p:nvSpPr>
          <p:spPr bwMode="auto">
            <a:xfrm>
              <a:off x="637891" y="2248126"/>
              <a:ext cx="9221809"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6159" name="Line 15">
              <a:extLst>
                <a:ext uri="{FF2B5EF4-FFF2-40B4-BE49-F238E27FC236}">
                  <a16:creationId xmlns:a16="http://schemas.microsoft.com/office/drawing/2014/main" id="{957A448D-E0E1-42ED-8ABE-97DD43371FF6}"/>
                </a:ext>
              </a:extLst>
            </p:cNvPr>
            <p:cNvSpPr>
              <a:spLocks noChangeShapeType="1"/>
            </p:cNvSpPr>
            <p:nvPr/>
          </p:nvSpPr>
          <p:spPr bwMode="auto">
            <a:xfrm>
              <a:off x="637891" y="1615553"/>
              <a:ext cx="9221809"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6160" name="Line 16">
              <a:extLst>
                <a:ext uri="{FF2B5EF4-FFF2-40B4-BE49-F238E27FC236}">
                  <a16:creationId xmlns:a16="http://schemas.microsoft.com/office/drawing/2014/main" id="{2875BFC4-0606-4EE2-AFF6-E99BB193767E}"/>
                </a:ext>
              </a:extLst>
            </p:cNvPr>
            <p:cNvSpPr>
              <a:spLocks noChangeShapeType="1"/>
            </p:cNvSpPr>
            <p:nvPr/>
          </p:nvSpPr>
          <p:spPr bwMode="auto">
            <a:xfrm>
              <a:off x="637891" y="986065"/>
              <a:ext cx="9221809"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6161" name="Rectangle 17">
              <a:extLst>
                <a:ext uri="{FF2B5EF4-FFF2-40B4-BE49-F238E27FC236}">
                  <a16:creationId xmlns:a16="http://schemas.microsoft.com/office/drawing/2014/main" id="{41BD6A7B-CBB6-4326-A470-BDE25C3445EA}"/>
                </a:ext>
              </a:extLst>
            </p:cNvPr>
            <p:cNvSpPr>
              <a:spLocks noChangeArrowheads="1"/>
            </p:cNvSpPr>
            <p:nvPr/>
          </p:nvSpPr>
          <p:spPr bwMode="auto">
            <a:xfrm>
              <a:off x="637891" y="986065"/>
              <a:ext cx="9221809" cy="5048249"/>
            </a:xfrm>
            <a:prstGeom prst="rect">
              <a:avLst/>
            </a:prstGeom>
            <a:noFill/>
            <a:ln w="15875">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dirty="0"/>
            </a:p>
          </p:txBody>
        </p:sp>
        <p:sp>
          <p:nvSpPr>
            <p:cNvPr id="6162" name="Line 18">
              <a:extLst>
                <a:ext uri="{FF2B5EF4-FFF2-40B4-BE49-F238E27FC236}">
                  <a16:creationId xmlns:a16="http://schemas.microsoft.com/office/drawing/2014/main" id="{618C354B-FA02-4E62-9A1A-D08CBDD7A539}"/>
                </a:ext>
              </a:extLst>
            </p:cNvPr>
            <p:cNvSpPr>
              <a:spLocks noChangeShapeType="1"/>
            </p:cNvSpPr>
            <p:nvPr/>
          </p:nvSpPr>
          <p:spPr bwMode="auto">
            <a:xfrm>
              <a:off x="637891" y="986065"/>
              <a:ext cx="0" cy="504824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6163" name="Line 19">
              <a:extLst>
                <a:ext uri="{FF2B5EF4-FFF2-40B4-BE49-F238E27FC236}">
                  <a16:creationId xmlns:a16="http://schemas.microsoft.com/office/drawing/2014/main" id="{78520DBC-70C5-4B12-B16F-09CB4406FA0E}"/>
                </a:ext>
              </a:extLst>
            </p:cNvPr>
            <p:cNvSpPr>
              <a:spLocks noChangeShapeType="1"/>
            </p:cNvSpPr>
            <p:nvPr/>
          </p:nvSpPr>
          <p:spPr bwMode="auto">
            <a:xfrm>
              <a:off x="551747" y="6034314"/>
              <a:ext cx="86145"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6164" name="Line 20">
              <a:extLst>
                <a:ext uri="{FF2B5EF4-FFF2-40B4-BE49-F238E27FC236}">
                  <a16:creationId xmlns:a16="http://schemas.microsoft.com/office/drawing/2014/main" id="{F14DEC97-7E8E-49A9-9C46-369FF05D3B00}"/>
                </a:ext>
              </a:extLst>
            </p:cNvPr>
            <p:cNvSpPr>
              <a:spLocks noChangeShapeType="1"/>
            </p:cNvSpPr>
            <p:nvPr/>
          </p:nvSpPr>
          <p:spPr bwMode="auto">
            <a:xfrm>
              <a:off x="551747" y="5404825"/>
              <a:ext cx="86145"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6165" name="Line 21">
              <a:extLst>
                <a:ext uri="{FF2B5EF4-FFF2-40B4-BE49-F238E27FC236}">
                  <a16:creationId xmlns:a16="http://schemas.microsoft.com/office/drawing/2014/main" id="{D431170F-EB30-4C3D-9369-28470A6B235C}"/>
                </a:ext>
              </a:extLst>
            </p:cNvPr>
            <p:cNvSpPr>
              <a:spLocks noChangeShapeType="1"/>
            </p:cNvSpPr>
            <p:nvPr/>
          </p:nvSpPr>
          <p:spPr bwMode="auto">
            <a:xfrm>
              <a:off x="551747" y="4772251"/>
              <a:ext cx="86145"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6166" name="Line 22">
              <a:extLst>
                <a:ext uri="{FF2B5EF4-FFF2-40B4-BE49-F238E27FC236}">
                  <a16:creationId xmlns:a16="http://schemas.microsoft.com/office/drawing/2014/main" id="{307145ED-A699-4A4E-9BE8-699C30FF6B3E}"/>
                </a:ext>
              </a:extLst>
            </p:cNvPr>
            <p:cNvSpPr>
              <a:spLocks noChangeShapeType="1"/>
            </p:cNvSpPr>
            <p:nvPr/>
          </p:nvSpPr>
          <p:spPr bwMode="auto">
            <a:xfrm>
              <a:off x="551747" y="4142762"/>
              <a:ext cx="86145"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6167" name="Line 23">
              <a:extLst>
                <a:ext uri="{FF2B5EF4-FFF2-40B4-BE49-F238E27FC236}">
                  <a16:creationId xmlns:a16="http://schemas.microsoft.com/office/drawing/2014/main" id="{D93D6E23-D75F-4D12-8E39-BC7369CEE94B}"/>
                </a:ext>
              </a:extLst>
            </p:cNvPr>
            <p:cNvSpPr>
              <a:spLocks noChangeShapeType="1"/>
            </p:cNvSpPr>
            <p:nvPr/>
          </p:nvSpPr>
          <p:spPr bwMode="auto">
            <a:xfrm>
              <a:off x="551747" y="3510189"/>
              <a:ext cx="86145"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6168" name="Line 24">
              <a:extLst>
                <a:ext uri="{FF2B5EF4-FFF2-40B4-BE49-F238E27FC236}">
                  <a16:creationId xmlns:a16="http://schemas.microsoft.com/office/drawing/2014/main" id="{087DF219-14E4-48BD-99C1-DEFD7E09148C}"/>
                </a:ext>
              </a:extLst>
            </p:cNvPr>
            <p:cNvSpPr>
              <a:spLocks noChangeShapeType="1"/>
            </p:cNvSpPr>
            <p:nvPr/>
          </p:nvSpPr>
          <p:spPr bwMode="auto">
            <a:xfrm>
              <a:off x="551747" y="2880701"/>
              <a:ext cx="86145"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6169" name="Line 25">
              <a:extLst>
                <a:ext uri="{FF2B5EF4-FFF2-40B4-BE49-F238E27FC236}">
                  <a16:creationId xmlns:a16="http://schemas.microsoft.com/office/drawing/2014/main" id="{3A6A81F9-22B3-45B7-9B80-72350B005605}"/>
                </a:ext>
              </a:extLst>
            </p:cNvPr>
            <p:cNvSpPr>
              <a:spLocks noChangeShapeType="1"/>
            </p:cNvSpPr>
            <p:nvPr/>
          </p:nvSpPr>
          <p:spPr bwMode="auto">
            <a:xfrm>
              <a:off x="551747" y="2248126"/>
              <a:ext cx="86145"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6170" name="Line 26">
              <a:extLst>
                <a:ext uri="{FF2B5EF4-FFF2-40B4-BE49-F238E27FC236}">
                  <a16:creationId xmlns:a16="http://schemas.microsoft.com/office/drawing/2014/main" id="{BFE82F2B-41C4-4356-9872-D9D76DC73B51}"/>
                </a:ext>
              </a:extLst>
            </p:cNvPr>
            <p:cNvSpPr>
              <a:spLocks noChangeShapeType="1"/>
            </p:cNvSpPr>
            <p:nvPr/>
          </p:nvSpPr>
          <p:spPr bwMode="auto">
            <a:xfrm>
              <a:off x="551747" y="1615553"/>
              <a:ext cx="86145"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6171" name="Line 27">
              <a:extLst>
                <a:ext uri="{FF2B5EF4-FFF2-40B4-BE49-F238E27FC236}">
                  <a16:creationId xmlns:a16="http://schemas.microsoft.com/office/drawing/2014/main" id="{5CD98100-9105-450D-A0BB-D8CC9B6245AD}"/>
                </a:ext>
              </a:extLst>
            </p:cNvPr>
            <p:cNvSpPr>
              <a:spLocks noChangeShapeType="1"/>
            </p:cNvSpPr>
            <p:nvPr/>
          </p:nvSpPr>
          <p:spPr bwMode="auto">
            <a:xfrm>
              <a:off x="551747" y="986065"/>
              <a:ext cx="86145"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6172" name="Line 28">
              <a:extLst>
                <a:ext uri="{FF2B5EF4-FFF2-40B4-BE49-F238E27FC236}">
                  <a16:creationId xmlns:a16="http://schemas.microsoft.com/office/drawing/2014/main" id="{C3FEEC2A-C804-4D0C-B526-0411F56D39D6}"/>
                </a:ext>
              </a:extLst>
            </p:cNvPr>
            <p:cNvSpPr>
              <a:spLocks noChangeShapeType="1"/>
            </p:cNvSpPr>
            <p:nvPr/>
          </p:nvSpPr>
          <p:spPr bwMode="auto">
            <a:xfrm>
              <a:off x="637891" y="6034314"/>
              <a:ext cx="9221809"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6173" name="Line 29">
              <a:extLst>
                <a:ext uri="{FF2B5EF4-FFF2-40B4-BE49-F238E27FC236}">
                  <a16:creationId xmlns:a16="http://schemas.microsoft.com/office/drawing/2014/main" id="{7BCD448D-47D8-4BD5-997D-E16E6ECB6754}"/>
                </a:ext>
              </a:extLst>
            </p:cNvPr>
            <p:cNvSpPr>
              <a:spLocks noChangeShapeType="1"/>
            </p:cNvSpPr>
            <p:nvPr/>
          </p:nvSpPr>
          <p:spPr bwMode="auto">
            <a:xfrm flipV="1">
              <a:off x="637891" y="6034314"/>
              <a:ext cx="0" cy="18205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6174" name="Line 30">
              <a:extLst>
                <a:ext uri="{FF2B5EF4-FFF2-40B4-BE49-F238E27FC236}">
                  <a16:creationId xmlns:a16="http://schemas.microsoft.com/office/drawing/2014/main" id="{54B5F84D-C621-465F-823B-202889F65BB5}"/>
                </a:ext>
              </a:extLst>
            </p:cNvPr>
            <p:cNvSpPr>
              <a:spLocks noChangeShapeType="1"/>
            </p:cNvSpPr>
            <p:nvPr/>
          </p:nvSpPr>
          <p:spPr bwMode="auto">
            <a:xfrm flipV="1">
              <a:off x="1211497" y="6034314"/>
              <a:ext cx="0" cy="18205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6175" name="Line 31">
              <a:extLst>
                <a:ext uri="{FF2B5EF4-FFF2-40B4-BE49-F238E27FC236}">
                  <a16:creationId xmlns:a16="http://schemas.microsoft.com/office/drawing/2014/main" id="{D2F1A553-EB74-45B2-B640-5404275F691B}"/>
                </a:ext>
              </a:extLst>
            </p:cNvPr>
            <p:cNvSpPr>
              <a:spLocks noChangeShapeType="1"/>
            </p:cNvSpPr>
            <p:nvPr/>
          </p:nvSpPr>
          <p:spPr bwMode="auto">
            <a:xfrm flipV="1">
              <a:off x="1785101" y="6034314"/>
              <a:ext cx="0" cy="18205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6176" name="Line 32">
              <a:extLst>
                <a:ext uri="{FF2B5EF4-FFF2-40B4-BE49-F238E27FC236}">
                  <a16:creationId xmlns:a16="http://schemas.microsoft.com/office/drawing/2014/main" id="{EEB73FC7-87DB-44D2-90AF-91B7B402A27A}"/>
                </a:ext>
              </a:extLst>
            </p:cNvPr>
            <p:cNvSpPr>
              <a:spLocks noChangeShapeType="1"/>
            </p:cNvSpPr>
            <p:nvPr/>
          </p:nvSpPr>
          <p:spPr bwMode="auto">
            <a:xfrm flipV="1">
              <a:off x="2358707" y="6034314"/>
              <a:ext cx="0" cy="18205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6177" name="Line 33">
              <a:extLst>
                <a:ext uri="{FF2B5EF4-FFF2-40B4-BE49-F238E27FC236}">
                  <a16:creationId xmlns:a16="http://schemas.microsoft.com/office/drawing/2014/main" id="{EEC5DBBF-4F21-4675-975D-285C57672E2A}"/>
                </a:ext>
              </a:extLst>
            </p:cNvPr>
            <p:cNvSpPr>
              <a:spLocks noChangeShapeType="1"/>
            </p:cNvSpPr>
            <p:nvPr/>
          </p:nvSpPr>
          <p:spPr bwMode="auto">
            <a:xfrm flipV="1">
              <a:off x="2953323" y="6034314"/>
              <a:ext cx="0" cy="18205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6178" name="Line 34">
              <a:extLst>
                <a:ext uri="{FF2B5EF4-FFF2-40B4-BE49-F238E27FC236}">
                  <a16:creationId xmlns:a16="http://schemas.microsoft.com/office/drawing/2014/main" id="{951C1F89-071F-4ABB-8FA2-3626D0BB69DD}"/>
                </a:ext>
              </a:extLst>
            </p:cNvPr>
            <p:cNvSpPr>
              <a:spLocks noChangeShapeType="1"/>
            </p:cNvSpPr>
            <p:nvPr/>
          </p:nvSpPr>
          <p:spPr bwMode="auto">
            <a:xfrm flipV="1">
              <a:off x="3526929" y="6034314"/>
              <a:ext cx="0" cy="18205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6179" name="Line 35">
              <a:extLst>
                <a:ext uri="{FF2B5EF4-FFF2-40B4-BE49-F238E27FC236}">
                  <a16:creationId xmlns:a16="http://schemas.microsoft.com/office/drawing/2014/main" id="{CCA3AF6B-0CE0-4047-80D7-803EAE6748B2}"/>
                </a:ext>
              </a:extLst>
            </p:cNvPr>
            <p:cNvSpPr>
              <a:spLocks noChangeShapeType="1"/>
            </p:cNvSpPr>
            <p:nvPr/>
          </p:nvSpPr>
          <p:spPr bwMode="auto">
            <a:xfrm flipV="1">
              <a:off x="4100534" y="6034314"/>
              <a:ext cx="0" cy="18205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6180" name="Line 36">
              <a:extLst>
                <a:ext uri="{FF2B5EF4-FFF2-40B4-BE49-F238E27FC236}">
                  <a16:creationId xmlns:a16="http://schemas.microsoft.com/office/drawing/2014/main" id="{626CF765-8C84-4D8F-9152-6F3830DC6052}"/>
                </a:ext>
              </a:extLst>
            </p:cNvPr>
            <p:cNvSpPr>
              <a:spLocks noChangeShapeType="1"/>
            </p:cNvSpPr>
            <p:nvPr/>
          </p:nvSpPr>
          <p:spPr bwMode="auto">
            <a:xfrm flipV="1">
              <a:off x="4674140" y="6034314"/>
              <a:ext cx="0" cy="18205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6181" name="Line 37">
              <a:extLst>
                <a:ext uri="{FF2B5EF4-FFF2-40B4-BE49-F238E27FC236}">
                  <a16:creationId xmlns:a16="http://schemas.microsoft.com/office/drawing/2014/main" id="{01E68B53-47BF-4054-83AE-E8C678225165}"/>
                </a:ext>
              </a:extLst>
            </p:cNvPr>
            <p:cNvSpPr>
              <a:spLocks noChangeShapeType="1"/>
            </p:cNvSpPr>
            <p:nvPr/>
          </p:nvSpPr>
          <p:spPr bwMode="auto">
            <a:xfrm flipV="1">
              <a:off x="5247745" y="6034314"/>
              <a:ext cx="0" cy="18205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6182" name="Line 38">
              <a:extLst>
                <a:ext uri="{FF2B5EF4-FFF2-40B4-BE49-F238E27FC236}">
                  <a16:creationId xmlns:a16="http://schemas.microsoft.com/office/drawing/2014/main" id="{AAF88CE9-A1B2-4A4B-864D-4C9DC6401AD8}"/>
                </a:ext>
              </a:extLst>
            </p:cNvPr>
            <p:cNvSpPr>
              <a:spLocks noChangeShapeType="1"/>
            </p:cNvSpPr>
            <p:nvPr/>
          </p:nvSpPr>
          <p:spPr bwMode="auto">
            <a:xfrm flipV="1">
              <a:off x="5821350" y="6034314"/>
              <a:ext cx="0" cy="18205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6183" name="Line 39">
              <a:extLst>
                <a:ext uri="{FF2B5EF4-FFF2-40B4-BE49-F238E27FC236}">
                  <a16:creationId xmlns:a16="http://schemas.microsoft.com/office/drawing/2014/main" id="{342064F8-4D00-45FD-9321-F1E02A689C46}"/>
                </a:ext>
              </a:extLst>
            </p:cNvPr>
            <p:cNvSpPr>
              <a:spLocks noChangeShapeType="1"/>
            </p:cNvSpPr>
            <p:nvPr/>
          </p:nvSpPr>
          <p:spPr bwMode="auto">
            <a:xfrm flipV="1">
              <a:off x="6397057" y="6034314"/>
              <a:ext cx="0" cy="18205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6184" name="Line 40">
              <a:extLst>
                <a:ext uri="{FF2B5EF4-FFF2-40B4-BE49-F238E27FC236}">
                  <a16:creationId xmlns:a16="http://schemas.microsoft.com/office/drawing/2014/main" id="{380875EF-9183-477B-B455-46803D10E6C7}"/>
                </a:ext>
              </a:extLst>
            </p:cNvPr>
            <p:cNvSpPr>
              <a:spLocks noChangeShapeType="1"/>
            </p:cNvSpPr>
            <p:nvPr/>
          </p:nvSpPr>
          <p:spPr bwMode="auto">
            <a:xfrm flipV="1">
              <a:off x="6970662" y="6034314"/>
              <a:ext cx="0" cy="18205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6185" name="Line 41">
              <a:extLst>
                <a:ext uri="{FF2B5EF4-FFF2-40B4-BE49-F238E27FC236}">
                  <a16:creationId xmlns:a16="http://schemas.microsoft.com/office/drawing/2014/main" id="{81B68C8A-9B9B-42A8-96A6-ADCEAD55EF88}"/>
                </a:ext>
              </a:extLst>
            </p:cNvPr>
            <p:cNvSpPr>
              <a:spLocks noChangeShapeType="1"/>
            </p:cNvSpPr>
            <p:nvPr/>
          </p:nvSpPr>
          <p:spPr bwMode="auto">
            <a:xfrm flipV="1">
              <a:off x="7565279" y="6034314"/>
              <a:ext cx="0" cy="18205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6186" name="Line 42">
              <a:extLst>
                <a:ext uri="{FF2B5EF4-FFF2-40B4-BE49-F238E27FC236}">
                  <a16:creationId xmlns:a16="http://schemas.microsoft.com/office/drawing/2014/main" id="{15464D63-23BD-4C4B-A88B-26EF0DE6DAF6}"/>
                </a:ext>
              </a:extLst>
            </p:cNvPr>
            <p:cNvSpPr>
              <a:spLocks noChangeShapeType="1"/>
            </p:cNvSpPr>
            <p:nvPr/>
          </p:nvSpPr>
          <p:spPr bwMode="auto">
            <a:xfrm flipV="1">
              <a:off x="8138883" y="6034314"/>
              <a:ext cx="0" cy="18205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6187" name="Line 43">
              <a:extLst>
                <a:ext uri="{FF2B5EF4-FFF2-40B4-BE49-F238E27FC236}">
                  <a16:creationId xmlns:a16="http://schemas.microsoft.com/office/drawing/2014/main" id="{4AE1162A-0A11-41BB-9108-90F9199532E2}"/>
                </a:ext>
              </a:extLst>
            </p:cNvPr>
            <p:cNvSpPr>
              <a:spLocks noChangeShapeType="1"/>
            </p:cNvSpPr>
            <p:nvPr/>
          </p:nvSpPr>
          <p:spPr bwMode="auto">
            <a:xfrm flipV="1">
              <a:off x="8712489" y="6034314"/>
              <a:ext cx="0" cy="18205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6188" name="Line 44">
              <a:extLst>
                <a:ext uri="{FF2B5EF4-FFF2-40B4-BE49-F238E27FC236}">
                  <a16:creationId xmlns:a16="http://schemas.microsoft.com/office/drawing/2014/main" id="{47E77EFA-CE67-4B2F-85C0-0132C258B02A}"/>
                </a:ext>
              </a:extLst>
            </p:cNvPr>
            <p:cNvSpPr>
              <a:spLocks noChangeShapeType="1"/>
            </p:cNvSpPr>
            <p:nvPr/>
          </p:nvSpPr>
          <p:spPr bwMode="auto">
            <a:xfrm flipV="1">
              <a:off x="9286094" y="6034314"/>
              <a:ext cx="0" cy="18205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6189" name="Line 45">
              <a:extLst>
                <a:ext uri="{FF2B5EF4-FFF2-40B4-BE49-F238E27FC236}">
                  <a16:creationId xmlns:a16="http://schemas.microsoft.com/office/drawing/2014/main" id="{B39721BF-31B7-4217-8AEC-232CF069F625}"/>
                </a:ext>
              </a:extLst>
            </p:cNvPr>
            <p:cNvSpPr>
              <a:spLocks noChangeShapeType="1"/>
            </p:cNvSpPr>
            <p:nvPr/>
          </p:nvSpPr>
          <p:spPr bwMode="auto">
            <a:xfrm flipV="1">
              <a:off x="9859700" y="6034314"/>
              <a:ext cx="0" cy="18205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grpSp>
          <p:nvGrpSpPr>
            <p:cNvPr id="7" name="Gruppe 6">
              <a:extLst>
                <a:ext uri="{FF2B5EF4-FFF2-40B4-BE49-F238E27FC236}">
                  <a16:creationId xmlns:a16="http://schemas.microsoft.com/office/drawing/2014/main" id="{6E35ED15-B438-4391-825F-BB0F68A0B220}"/>
                </a:ext>
              </a:extLst>
            </p:cNvPr>
            <p:cNvGrpSpPr/>
            <p:nvPr/>
          </p:nvGrpSpPr>
          <p:grpSpPr>
            <a:xfrm>
              <a:off x="633376" y="6125398"/>
              <a:ext cx="8660712" cy="430887"/>
              <a:chOff x="633376" y="6125398"/>
              <a:chExt cx="8660712" cy="430887"/>
            </a:xfrm>
          </p:grpSpPr>
          <p:sp>
            <p:nvSpPr>
              <p:cNvPr id="74" name="Tekstfelt 73">
                <a:extLst>
                  <a:ext uri="{FF2B5EF4-FFF2-40B4-BE49-F238E27FC236}">
                    <a16:creationId xmlns:a16="http://schemas.microsoft.com/office/drawing/2014/main" id="{CA2C33A3-CC97-494B-8C75-FE7441FFC793}"/>
                  </a:ext>
                </a:extLst>
              </p:cNvPr>
              <p:cNvSpPr txBox="1"/>
              <p:nvPr/>
            </p:nvSpPr>
            <p:spPr>
              <a:xfrm>
                <a:off x="633376" y="6125398"/>
                <a:ext cx="585418" cy="430887"/>
              </a:xfrm>
              <a:prstGeom prst="rect">
                <a:avLst/>
              </a:prstGeom>
              <a:noFill/>
            </p:spPr>
            <p:txBody>
              <a:bodyPr wrap="none" rtlCol="0">
                <a:spAutoFit/>
              </a:bodyPr>
              <a:lstStyle/>
              <a:p>
                <a:pPr algn="ctr"/>
                <a:r>
                  <a:rPr lang="en-GB" dirty="0">
                    <a:solidFill>
                      <a:schemeClr val="tx1"/>
                    </a:solidFill>
                  </a:rPr>
                  <a:t>02</a:t>
                </a:r>
              </a:p>
            </p:txBody>
          </p:sp>
          <p:sp>
            <p:nvSpPr>
              <p:cNvPr id="75" name="Tekstfelt 74">
                <a:extLst>
                  <a:ext uri="{FF2B5EF4-FFF2-40B4-BE49-F238E27FC236}">
                    <a16:creationId xmlns:a16="http://schemas.microsoft.com/office/drawing/2014/main" id="{BBB394F0-CD6F-4DE8-B991-FD601A5F3B6B}"/>
                  </a:ext>
                </a:extLst>
              </p:cNvPr>
              <p:cNvSpPr txBox="1"/>
              <p:nvPr/>
            </p:nvSpPr>
            <p:spPr>
              <a:xfrm>
                <a:off x="1780186" y="6125398"/>
                <a:ext cx="585418" cy="430887"/>
              </a:xfrm>
              <a:prstGeom prst="rect">
                <a:avLst/>
              </a:prstGeom>
              <a:noFill/>
            </p:spPr>
            <p:txBody>
              <a:bodyPr wrap="none" rtlCol="0">
                <a:spAutoFit/>
              </a:bodyPr>
              <a:lstStyle/>
              <a:p>
                <a:pPr algn="ctr"/>
                <a:r>
                  <a:rPr lang="en-GB" dirty="0">
                    <a:solidFill>
                      <a:schemeClr val="tx1"/>
                    </a:solidFill>
                  </a:rPr>
                  <a:t>04</a:t>
                </a:r>
              </a:p>
            </p:txBody>
          </p:sp>
          <p:sp>
            <p:nvSpPr>
              <p:cNvPr id="76" name="Tekstfelt 75">
                <a:extLst>
                  <a:ext uri="{FF2B5EF4-FFF2-40B4-BE49-F238E27FC236}">
                    <a16:creationId xmlns:a16="http://schemas.microsoft.com/office/drawing/2014/main" id="{68FCD49F-2EFE-4292-8F42-2A7027FF35BF}"/>
                  </a:ext>
                </a:extLst>
              </p:cNvPr>
              <p:cNvSpPr txBox="1"/>
              <p:nvPr/>
            </p:nvSpPr>
            <p:spPr>
              <a:xfrm>
                <a:off x="2947951" y="6125398"/>
                <a:ext cx="585418" cy="430887"/>
              </a:xfrm>
              <a:prstGeom prst="rect">
                <a:avLst/>
              </a:prstGeom>
              <a:noFill/>
            </p:spPr>
            <p:txBody>
              <a:bodyPr wrap="none" rtlCol="0">
                <a:spAutoFit/>
              </a:bodyPr>
              <a:lstStyle/>
              <a:p>
                <a:pPr algn="ctr"/>
                <a:r>
                  <a:rPr lang="en-GB" dirty="0">
                    <a:solidFill>
                      <a:schemeClr val="tx1"/>
                    </a:solidFill>
                  </a:rPr>
                  <a:t>06</a:t>
                </a:r>
              </a:p>
            </p:txBody>
          </p:sp>
          <p:sp>
            <p:nvSpPr>
              <p:cNvPr id="77" name="Tekstfelt 76">
                <a:extLst>
                  <a:ext uri="{FF2B5EF4-FFF2-40B4-BE49-F238E27FC236}">
                    <a16:creationId xmlns:a16="http://schemas.microsoft.com/office/drawing/2014/main" id="{84959BC8-8295-4144-BDE3-9A4F1CFB061F}"/>
                  </a:ext>
                </a:extLst>
              </p:cNvPr>
              <p:cNvSpPr txBox="1"/>
              <p:nvPr/>
            </p:nvSpPr>
            <p:spPr>
              <a:xfrm>
                <a:off x="4096666" y="6125398"/>
                <a:ext cx="585418" cy="430887"/>
              </a:xfrm>
              <a:prstGeom prst="rect">
                <a:avLst/>
              </a:prstGeom>
              <a:noFill/>
            </p:spPr>
            <p:txBody>
              <a:bodyPr wrap="none" rtlCol="0">
                <a:spAutoFit/>
              </a:bodyPr>
              <a:lstStyle/>
              <a:p>
                <a:pPr algn="ctr"/>
                <a:r>
                  <a:rPr lang="en-GB" dirty="0">
                    <a:solidFill>
                      <a:schemeClr val="tx1"/>
                    </a:solidFill>
                  </a:rPr>
                  <a:t>08</a:t>
                </a:r>
              </a:p>
            </p:txBody>
          </p:sp>
          <p:sp>
            <p:nvSpPr>
              <p:cNvPr id="78" name="Tekstfelt 77">
                <a:extLst>
                  <a:ext uri="{FF2B5EF4-FFF2-40B4-BE49-F238E27FC236}">
                    <a16:creationId xmlns:a16="http://schemas.microsoft.com/office/drawing/2014/main" id="{B6EE9B50-AB06-456B-8EB3-1D87BED055F1}"/>
                  </a:ext>
                </a:extLst>
              </p:cNvPr>
              <p:cNvSpPr txBox="1"/>
              <p:nvPr/>
            </p:nvSpPr>
            <p:spPr>
              <a:xfrm>
                <a:off x="5243477" y="6125398"/>
                <a:ext cx="585417" cy="430887"/>
              </a:xfrm>
              <a:prstGeom prst="rect">
                <a:avLst/>
              </a:prstGeom>
              <a:noFill/>
            </p:spPr>
            <p:txBody>
              <a:bodyPr wrap="none" rtlCol="0">
                <a:spAutoFit/>
              </a:bodyPr>
              <a:lstStyle/>
              <a:p>
                <a:pPr algn="ctr"/>
                <a:r>
                  <a:rPr lang="en-GB" dirty="0">
                    <a:solidFill>
                      <a:schemeClr val="tx1"/>
                    </a:solidFill>
                  </a:rPr>
                  <a:t>10</a:t>
                </a:r>
              </a:p>
            </p:txBody>
          </p:sp>
          <p:sp>
            <p:nvSpPr>
              <p:cNvPr id="79" name="Tekstfelt 78">
                <a:extLst>
                  <a:ext uri="{FF2B5EF4-FFF2-40B4-BE49-F238E27FC236}">
                    <a16:creationId xmlns:a16="http://schemas.microsoft.com/office/drawing/2014/main" id="{BFA1FD99-A338-42D2-A210-C9F8AC706773}"/>
                  </a:ext>
                </a:extLst>
              </p:cNvPr>
              <p:cNvSpPr txBox="1"/>
              <p:nvPr/>
            </p:nvSpPr>
            <p:spPr>
              <a:xfrm>
                <a:off x="6392191" y="6125398"/>
                <a:ext cx="585418" cy="430887"/>
              </a:xfrm>
              <a:prstGeom prst="rect">
                <a:avLst/>
              </a:prstGeom>
              <a:noFill/>
            </p:spPr>
            <p:txBody>
              <a:bodyPr wrap="none" rtlCol="0">
                <a:spAutoFit/>
              </a:bodyPr>
              <a:lstStyle/>
              <a:p>
                <a:pPr algn="ctr"/>
                <a:r>
                  <a:rPr lang="en-GB" dirty="0">
                    <a:solidFill>
                      <a:schemeClr val="tx1"/>
                    </a:solidFill>
                  </a:rPr>
                  <a:t>12</a:t>
                </a:r>
              </a:p>
            </p:txBody>
          </p:sp>
          <p:sp>
            <p:nvSpPr>
              <p:cNvPr id="80" name="Tekstfelt 79">
                <a:extLst>
                  <a:ext uri="{FF2B5EF4-FFF2-40B4-BE49-F238E27FC236}">
                    <a16:creationId xmlns:a16="http://schemas.microsoft.com/office/drawing/2014/main" id="{077A8405-66D5-482E-829C-0DD7EB95EEAD}"/>
                  </a:ext>
                </a:extLst>
              </p:cNvPr>
              <p:cNvSpPr txBox="1"/>
              <p:nvPr/>
            </p:nvSpPr>
            <p:spPr>
              <a:xfrm>
                <a:off x="7559956" y="6125398"/>
                <a:ext cx="585418" cy="430887"/>
              </a:xfrm>
              <a:prstGeom prst="rect">
                <a:avLst/>
              </a:prstGeom>
              <a:noFill/>
            </p:spPr>
            <p:txBody>
              <a:bodyPr wrap="none" rtlCol="0">
                <a:spAutoFit/>
              </a:bodyPr>
              <a:lstStyle/>
              <a:p>
                <a:pPr algn="ctr"/>
                <a:r>
                  <a:rPr lang="en-GB" dirty="0">
                    <a:solidFill>
                      <a:schemeClr val="tx1"/>
                    </a:solidFill>
                  </a:rPr>
                  <a:t>14</a:t>
                </a:r>
              </a:p>
            </p:txBody>
          </p:sp>
          <p:sp>
            <p:nvSpPr>
              <p:cNvPr id="81" name="Tekstfelt 80">
                <a:extLst>
                  <a:ext uri="{FF2B5EF4-FFF2-40B4-BE49-F238E27FC236}">
                    <a16:creationId xmlns:a16="http://schemas.microsoft.com/office/drawing/2014/main" id="{F2468DFF-FDB8-462E-AAD2-C0B32B381FBE}"/>
                  </a:ext>
                </a:extLst>
              </p:cNvPr>
              <p:cNvSpPr txBox="1"/>
              <p:nvPr/>
            </p:nvSpPr>
            <p:spPr>
              <a:xfrm>
                <a:off x="8708671" y="6125398"/>
                <a:ext cx="585417" cy="430887"/>
              </a:xfrm>
              <a:prstGeom prst="rect">
                <a:avLst/>
              </a:prstGeom>
              <a:noFill/>
            </p:spPr>
            <p:txBody>
              <a:bodyPr wrap="none" rtlCol="0">
                <a:spAutoFit/>
              </a:bodyPr>
              <a:lstStyle/>
              <a:p>
                <a:pPr algn="ctr"/>
                <a:r>
                  <a:rPr lang="en-GB" dirty="0">
                    <a:solidFill>
                      <a:schemeClr val="tx1"/>
                    </a:solidFill>
                  </a:rPr>
                  <a:t>16</a:t>
                </a:r>
              </a:p>
            </p:txBody>
          </p:sp>
        </p:grpSp>
      </p:grpSp>
      <p:sp>
        <p:nvSpPr>
          <p:cNvPr id="86" name="Tekstboks 60">
            <a:extLst>
              <a:ext uri="{FF2B5EF4-FFF2-40B4-BE49-F238E27FC236}">
                <a16:creationId xmlns:a16="http://schemas.microsoft.com/office/drawing/2014/main" id="{DCD675A9-C724-4679-8A9F-2BD6127A7E8C}"/>
              </a:ext>
            </a:extLst>
          </p:cNvPr>
          <p:cNvSpPr txBox="1"/>
          <p:nvPr/>
        </p:nvSpPr>
        <p:spPr>
          <a:xfrm>
            <a:off x="7743835" y="3005566"/>
            <a:ext cx="1994457" cy="646331"/>
          </a:xfrm>
          <a:prstGeom prst="rect">
            <a:avLst/>
          </a:prstGeom>
          <a:solidFill>
            <a:srgbClr val="FFFFFF"/>
          </a:solidFill>
        </p:spPr>
        <p:txBody>
          <a:bodyPr wrap="none" rtlCol="0">
            <a:spAutoFit/>
          </a:bodyPr>
          <a:lstStyle/>
          <a:p>
            <a:pPr algn="ctr"/>
            <a:r>
              <a:rPr lang="en-GB" sz="1800" dirty="0">
                <a:solidFill>
                  <a:srgbClr val="FF0000"/>
                </a:solidFill>
              </a:rPr>
              <a:t>The year’s</a:t>
            </a:r>
          </a:p>
          <a:p>
            <a:pPr algn="ctr"/>
            <a:r>
              <a:rPr lang="en-GB" sz="1800" dirty="0">
                <a:solidFill>
                  <a:srgbClr val="FF0000"/>
                </a:solidFill>
              </a:rPr>
              <a:t>Hedging Price</a:t>
            </a:r>
          </a:p>
        </p:txBody>
      </p:sp>
      <p:sp>
        <p:nvSpPr>
          <p:cNvPr id="87" name="Tekstboks 61">
            <a:extLst>
              <a:ext uri="{FF2B5EF4-FFF2-40B4-BE49-F238E27FC236}">
                <a16:creationId xmlns:a16="http://schemas.microsoft.com/office/drawing/2014/main" id="{4878E2C3-B15C-4C29-B199-8B558412C0FE}"/>
              </a:ext>
            </a:extLst>
          </p:cNvPr>
          <p:cNvSpPr txBox="1"/>
          <p:nvPr/>
        </p:nvSpPr>
        <p:spPr>
          <a:xfrm>
            <a:off x="5069619" y="3651736"/>
            <a:ext cx="1526379" cy="923330"/>
          </a:xfrm>
          <a:prstGeom prst="rect">
            <a:avLst/>
          </a:prstGeom>
          <a:solidFill>
            <a:srgbClr val="FFFFFF"/>
          </a:solidFill>
        </p:spPr>
        <p:txBody>
          <a:bodyPr wrap="none" rtlCol="0">
            <a:spAutoFit/>
          </a:bodyPr>
          <a:lstStyle/>
          <a:p>
            <a:pPr algn="ctr"/>
            <a:r>
              <a:rPr lang="en-GB" sz="1800" dirty="0">
                <a:solidFill>
                  <a:srgbClr val="008000"/>
                </a:solidFill>
              </a:rPr>
              <a:t>The year’s</a:t>
            </a:r>
          </a:p>
          <a:p>
            <a:pPr algn="ctr"/>
            <a:r>
              <a:rPr lang="en-GB" sz="1800" dirty="0">
                <a:solidFill>
                  <a:srgbClr val="008000"/>
                </a:solidFill>
              </a:rPr>
              <a:t>average</a:t>
            </a:r>
          </a:p>
          <a:p>
            <a:pPr algn="ctr"/>
            <a:r>
              <a:rPr lang="en-GB" sz="1800" dirty="0">
                <a:solidFill>
                  <a:srgbClr val="008000"/>
                </a:solidFill>
              </a:rPr>
              <a:t>spot price</a:t>
            </a:r>
          </a:p>
        </p:txBody>
      </p:sp>
      <p:sp>
        <p:nvSpPr>
          <p:cNvPr id="88" name="Tekstboks 72">
            <a:extLst>
              <a:ext uri="{FF2B5EF4-FFF2-40B4-BE49-F238E27FC236}">
                <a16:creationId xmlns:a16="http://schemas.microsoft.com/office/drawing/2014/main" id="{4E19DD18-538F-4114-92EF-7D62FBEDC897}"/>
              </a:ext>
            </a:extLst>
          </p:cNvPr>
          <p:cNvSpPr txBox="1"/>
          <p:nvPr/>
        </p:nvSpPr>
        <p:spPr>
          <a:xfrm>
            <a:off x="5135417" y="1098649"/>
            <a:ext cx="4698722" cy="812530"/>
          </a:xfrm>
          <a:prstGeom prst="rect">
            <a:avLst/>
          </a:prstGeom>
          <a:solidFill>
            <a:srgbClr val="FFFFFF"/>
          </a:solidFill>
        </p:spPr>
        <p:txBody>
          <a:bodyPr wrap="none" rtlCol="0">
            <a:spAutoFit/>
          </a:bodyPr>
          <a:lstStyle/>
          <a:p>
            <a:pPr algn="ctr">
              <a:lnSpc>
                <a:spcPct val="130000"/>
              </a:lnSpc>
            </a:pPr>
            <a:r>
              <a:rPr lang="en-GB" sz="1800" dirty="0">
                <a:solidFill>
                  <a:schemeClr val="tx1"/>
                </a:solidFill>
              </a:rPr>
              <a:t>Correlation(Hedging Price,spot) =</a:t>
            </a:r>
          </a:p>
          <a:p>
            <a:pPr algn="ctr">
              <a:lnSpc>
                <a:spcPct val="130000"/>
              </a:lnSpc>
            </a:pPr>
            <a:r>
              <a:rPr lang="en-GB" sz="1800" dirty="0">
                <a:solidFill>
                  <a:schemeClr val="tx1"/>
                </a:solidFill>
              </a:rPr>
              <a:t>0.70</a:t>
            </a:r>
          </a:p>
        </p:txBody>
      </p:sp>
      <p:sp>
        <p:nvSpPr>
          <p:cNvPr id="85" name="Freeform 47">
            <a:extLst>
              <a:ext uri="{FF2B5EF4-FFF2-40B4-BE49-F238E27FC236}">
                <a16:creationId xmlns:a16="http://schemas.microsoft.com/office/drawing/2014/main" id="{ECF76506-C45E-4FEF-BCCA-6133FAD5C166}"/>
              </a:ext>
            </a:extLst>
          </p:cNvPr>
          <p:cNvSpPr>
            <a:spLocks/>
          </p:cNvSpPr>
          <p:nvPr/>
        </p:nvSpPr>
        <p:spPr bwMode="auto">
          <a:xfrm>
            <a:off x="934149" y="1257609"/>
            <a:ext cx="8629293" cy="4415674"/>
          </a:xfrm>
          <a:custGeom>
            <a:avLst/>
            <a:gdLst>
              <a:gd name="T0" fmla="*/ 0 w 406"/>
              <a:gd name="T1" fmla="*/ 98 h 98"/>
              <a:gd name="T2" fmla="*/ 27 w 406"/>
              <a:gd name="T3" fmla="*/ 83 h 98"/>
              <a:gd name="T4" fmla="*/ 54 w 406"/>
              <a:gd name="T5" fmla="*/ 73 h 98"/>
              <a:gd name="T6" fmla="*/ 81 w 406"/>
              <a:gd name="T7" fmla="*/ 69 h 98"/>
              <a:gd name="T8" fmla="*/ 108 w 406"/>
              <a:gd name="T9" fmla="*/ 41 h 98"/>
              <a:gd name="T10" fmla="*/ 135 w 406"/>
              <a:gd name="T11" fmla="*/ 29 h 98"/>
              <a:gd name="T12" fmla="*/ 162 w 406"/>
              <a:gd name="T13" fmla="*/ 5 h 98"/>
              <a:gd name="T14" fmla="*/ 189 w 406"/>
              <a:gd name="T15" fmla="*/ 0 h 98"/>
              <a:gd name="T16" fmla="*/ 217 w 406"/>
              <a:gd name="T17" fmla="*/ 45 h 98"/>
              <a:gd name="T18" fmla="*/ 244 w 406"/>
              <a:gd name="T19" fmla="*/ 24 h 98"/>
              <a:gd name="T20" fmla="*/ 271 w 406"/>
              <a:gd name="T21" fmla="*/ 26 h 98"/>
              <a:gd name="T22" fmla="*/ 298 w 406"/>
              <a:gd name="T23" fmla="*/ 43 h 98"/>
              <a:gd name="T24" fmla="*/ 325 w 406"/>
              <a:gd name="T25" fmla="*/ 56 h 98"/>
              <a:gd name="T26" fmla="*/ 352 w 406"/>
              <a:gd name="T27" fmla="*/ 68 h 98"/>
              <a:gd name="T28" fmla="*/ 379 w 406"/>
              <a:gd name="T29" fmla="*/ 95 h 98"/>
              <a:gd name="T30" fmla="*/ 406 w 406"/>
              <a:gd name="T31" fmla="*/ 82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6" h="98">
                <a:moveTo>
                  <a:pt x="0" y="98"/>
                </a:moveTo>
                <a:lnTo>
                  <a:pt x="27" y="83"/>
                </a:lnTo>
                <a:lnTo>
                  <a:pt x="54" y="73"/>
                </a:lnTo>
                <a:lnTo>
                  <a:pt x="81" y="69"/>
                </a:lnTo>
                <a:lnTo>
                  <a:pt x="108" y="41"/>
                </a:lnTo>
                <a:lnTo>
                  <a:pt x="135" y="29"/>
                </a:lnTo>
                <a:lnTo>
                  <a:pt x="162" y="5"/>
                </a:lnTo>
                <a:lnTo>
                  <a:pt x="189" y="0"/>
                </a:lnTo>
                <a:lnTo>
                  <a:pt x="217" y="45"/>
                </a:lnTo>
                <a:lnTo>
                  <a:pt x="244" y="24"/>
                </a:lnTo>
                <a:lnTo>
                  <a:pt x="271" y="26"/>
                </a:lnTo>
                <a:lnTo>
                  <a:pt x="298" y="43"/>
                </a:lnTo>
                <a:lnTo>
                  <a:pt x="325" y="56"/>
                </a:lnTo>
                <a:lnTo>
                  <a:pt x="352" y="68"/>
                </a:lnTo>
                <a:lnTo>
                  <a:pt x="379" y="95"/>
                </a:lnTo>
                <a:lnTo>
                  <a:pt x="406" y="82"/>
                </a:lnTo>
              </a:path>
            </a:pathLst>
          </a:custGeom>
          <a:noFill/>
          <a:ln w="5715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dirty="0"/>
          </a:p>
        </p:txBody>
      </p:sp>
      <p:sp>
        <p:nvSpPr>
          <p:cNvPr id="84" name="Freeform 46">
            <a:extLst>
              <a:ext uri="{FF2B5EF4-FFF2-40B4-BE49-F238E27FC236}">
                <a16:creationId xmlns:a16="http://schemas.microsoft.com/office/drawing/2014/main" id="{1ABCBB92-A6D2-48B8-9F3F-E7AEA9B36691}"/>
              </a:ext>
            </a:extLst>
          </p:cNvPr>
          <p:cNvSpPr>
            <a:spLocks/>
          </p:cNvSpPr>
          <p:nvPr/>
        </p:nvSpPr>
        <p:spPr bwMode="auto">
          <a:xfrm>
            <a:off x="934149" y="1436583"/>
            <a:ext cx="8629293" cy="4236702"/>
          </a:xfrm>
          <a:custGeom>
            <a:avLst/>
            <a:gdLst>
              <a:gd name="T0" fmla="*/ 0 w 406"/>
              <a:gd name="T1" fmla="*/ 87 h 94"/>
              <a:gd name="T2" fmla="*/ 27 w 406"/>
              <a:gd name="T3" fmla="*/ 64 h 94"/>
              <a:gd name="T4" fmla="*/ 54 w 406"/>
              <a:gd name="T5" fmla="*/ 77 h 94"/>
              <a:gd name="T6" fmla="*/ 81 w 406"/>
              <a:gd name="T7" fmla="*/ 54 h 94"/>
              <a:gd name="T8" fmla="*/ 108 w 406"/>
              <a:gd name="T9" fmla="*/ 34 h 94"/>
              <a:gd name="T10" fmla="*/ 135 w 406"/>
              <a:gd name="T11" fmla="*/ 67 h 94"/>
              <a:gd name="T12" fmla="*/ 162 w 406"/>
              <a:gd name="T13" fmla="*/ 0 h 94"/>
              <a:gd name="T14" fmla="*/ 189 w 406"/>
              <a:gd name="T15" fmla="*/ 57 h 94"/>
              <a:gd name="T16" fmla="*/ 217 w 406"/>
              <a:gd name="T17" fmla="*/ 28 h 94"/>
              <a:gd name="T18" fmla="*/ 244 w 406"/>
              <a:gd name="T19" fmla="*/ 24 h 94"/>
              <a:gd name="T20" fmla="*/ 271 w 406"/>
              <a:gd name="T21" fmla="*/ 56 h 94"/>
              <a:gd name="T22" fmla="*/ 298 w 406"/>
              <a:gd name="T23" fmla="*/ 49 h 94"/>
              <a:gd name="T24" fmla="*/ 325 w 406"/>
              <a:gd name="T25" fmla="*/ 72 h 94"/>
              <a:gd name="T26" fmla="*/ 352 w 406"/>
              <a:gd name="T27" fmla="*/ 94 h 94"/>
              <a:gd name="T28" fmla="*/ 379 w 406"/>
              <a:gd name="T29" fmla="*/ 83 h 94"/>
              <a:gd name="T30" fmla="*/ 406 w 406"/>
              <a:gd name="T31" fmla="*/ 7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6" h="94">
                <a:moveTo>
                  <a:pt x="0" y="87"/>
                </a:moveTo>
                <a:lnTo>
                  <a:pt x="27" y="64"/>
                </a:lnTo>
                <a:lnTo>
                  <a:pt x="54" y="77"/>
                </a:lnTo>
                <a:lnTo>
                  <a:pt x="81" y="54"/>
                </a:lnTo>
                <a:lnTo>
                  <a:pt x="108" y="34"/>
                </a:lnTo>
                <a:lnTo>
                  <a:pt x="135" y="67"/>
                </a:lnTo>
                <a:lnTo>
                  <a:pt x="162" y="0"/>
                </a:lnTo>
                <a:lnTo>
                  <a:pt x="189" y="57"/>
                </a:lnTo>
                <a:lnTo>
                  <a:pt x="217" y="28"/>
                </a:lnTo>
                <a:lnTo>
                  <a:pt x="244" y="24"/>
                </a:lnTo>
                <a:lnTo>
                  <a:pt x="271" y="56"/>
                </a:lnTo>
                <a:lnTo>
                  <a:pt x="298" y="49"/>
                </a:lnTo>
                <a:lnTo>
                  <a:pt x="325" y="72"/>
                </a:lnTo>
                <a:lnTo>
                  <a:pt x="352" y="94"/>
                </a:lnTo>
                <a:lnTo>
                  <a:pt x="379" y="83"/>
                </a:lnTo>
                <a:lnTo>
                  <a:pt x="406" y="74"/>
                </a:lnTo>
              </a:path>
            </a:pathLst>
          </a:custGeom>
          <a:noFill/>
          <a:ln w="5715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dirty="0"/>
          </a:p>
        </p:txBody>
      </p:sp>
      <p:sp>
        <p:nvSpPr>
          <p:cNvPr id="89" name="Tekstboks 73">
            <a:extLst>
              <a:ext uri="{FF2B5EF4-FFF2-40B4-BE49-F238E27FC236}">
                <a16:creationId xmlns:a16="http://schemas.microsoft.com/office/drawing/2014/main" id="{569AC7FF-FEAC-49C4-8092-0D6687638E3E}"/>
              </a:ext>
            </a:extLst>
          </p:cNvPr>
          <p:cNvSpPr txBox="1"/>
          <p:nvPr/>
        </p:nvSpPr>
        <p:spPr>
          <a:xfrm>
            <a:off x="942473" y="5648747"/>
            <a:ext cx="7479932" cy="384721"/>
          </a:xfrm>
          <a:prstGeom prst="rect">
            <a:avLst/>
          </a:prstGeom>
          <a:noFill/>
        </p:spPr>
        <p:txBody>
          <a:bodyPr wrap="none" rtlCol="0">
            <a:spAutoFit/>
          </a:bodyPr>
          <a:lstStyle/>
          <a:p>
            <a:pPr algn="ctr"/>
            <a:r>
              <a:rPr lang="en-GB" sz="1900" dirty="0">
                <a:solidFill>
                  <a:schemeClr val="tx1"/>
                </a:solidFill>
              </a:rPr>
              <a:t>Average of (Hedging Price – spot)   =   3.3 EUR/MWh</a:t>
            </a:r>
          </a:p>
        </p:txBody>
      </p:sp>
      <p:sp>
        <p:nvSpPr>
          <p:cNvPr id="90" name="Tekstboks 74">
            <a:extLst>
              <a:ext uri="{FF2B5EF4-FFF2-40B4-BE49-F238E27FC236}">
                <a16:creationId xmlns:a16="http://schemas.microsoft.com/office/drawing/2014/main" id="{213D7FA3-27ED-4D3C-BCBF-AC796F870403}"/>
              </a:ext>
            </a:extLst>
          </p:cNvPr>
          <p:cNvSpPr txBox="1"/>
          <p:nvPr/>
        </p:nvSpPr>
        <p:spPr>
          <a:xfrm>
            <a:off x="1473492" y="5038478"/>
            <a:ext cx="6719451" cy="353943"/>
          </a:xfrm>
          <a:prstGeom prst="rect">
            <a:avLst/>
          </a:prstGeom>
          <a:noFill/>
        </p:spPr>
        <p:txBody>
          <a:bodyPr wrap="square" rtlCol="0">
            <a:spAutoFit/>
          </a:bodyPr>
          <a:lstStyle/>
          <a:p>
            <a:r>
              <a:rPr lang="en-GB" sz="1700" dirty="0">
                <a:solidFill>
                  <a:schemeClr val="tx1"/>
                </a:solidFill>
              </a:rPr>
              <a:t>Average of |Hedging Price – spot|   =   6.0 EUR/MWh</a:t>
            </a:r>
          </a:p>
        </p:txBody>
      </p:sp>
      <p:sp>
        <p:nvSpPr>
          <p:cNvPr id="2" name="Pladsholder til dato 1">
            <a:extLst>
              <a:ext uri="{FF2B5EF4-FFF2-40B4-BE49-F238E27FC236}">
                <a16:creationId xmlns:a16="http://schemas.microsoft.com/office/drawing/2014/main" id="{F99B8EE1-EC2C-4060-800F-AA99B22DB566}"/>
              </a:ext>
            </a:extLst>
          </p:cNvPr>
          <p:cNvSpPr>
            <a:spLocks noGrp="1"/>
          </p:cNvSpPr>
          <p:nvPr>
            <p:ph type="dt" sz="half" idx="10"/>
          </p:nvPr>
        </p:nvSpPr>
        <p:spPr/>
        <p:txBody>
          <a:bodyPr/>
          <a:lstStyle/>
          <a:p>
            <a:pPr>
              <a:defRPr/>
            </a:pPr>
            <a:r>
              <a:rPr lang="en-US" noProof="0"/>
              <a:t>17 Feb. 2024</a:t>
            </a:r>
            <a:endParaRPr lang="en-GB" noProof="0" dirty="0"/>
          </a:p>
        </p:txBody>
      </p:sp>
      <p:sp>
        <p:nvSpPr>
          <p:cNvPr id="73" name="Rektangel 72">
            <a:extLst>
              <a:ext uri="{FF2B5EF4-FFF2-40B4-BE49-F238E27FC236}">
                <a16:creationId xmlns:a16="http://schemas.microsoft.com/office/drawing/2014/main" id="{86F9BD14-7616-4BF1-9ECD-E8C48F154831}"/>
              </a:ext>
            </a:extLst>
          </p:cNvPr>
          <p:cNvSpPr/>
          <p:nvPr/>
        </p:nvSpPr>
        <p:spPr bwMode="auto">
          <a:xfrm>
            <a:off x="102054" y="6484938"/>
            <a:ext cx="1257300" cy="349930"/>
          </a:xfrm>
          <a:prstGeom prst="rect">
            <a:avLst/>
          </a:prstGeom>
          <a:solidFill>
            <a:srgbClr val="FFFFFF"/>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200" b="1" i="0" u="none" strike="noStrike" cap="none" normalizeH="0" baseline="0" dirty="0">
              <a:ln>
                <a:noFill/>
              </a:ln>
              <a:solidFill>
                <a:srgbClr val="0000FF"/>
              </a:solidFill>
              <a:effectLst/>
              <a:latin typeface="Verdana" pitchFamily="34" charset="0"/>
            </a:endParaRPr>
          </a:p>
        </p:txBody>
      </p:sp>
      <p:sp>
        <p:nvSpPr>
          <p:cNvPr id="71" name="Tekstfelt 70">
            <a:extLst>
              <a:ext uri="{FF2B5EF4-FFF2-40B4-BE49-F238E27FC236}">
                <a16:creationId xmlns:a16="http://schemas.microsoft.com/office/drawing/2014/main" id="{1D2967AB-4038-4A84-93D7-FC1EC1F987E6}"/>
              </a:ext>
            </a:extLst>
          </p:cNvPr>
          <p:cNvSpPr txBox="1"/>
          <p:nvPr/>
        </p:nvSpPr>
        <p:spPr>
          <a:xfrm>
            <a:off x="629493" y="6638449"/>
            <a:ext cx="2183610" cy="215444"/>
          </a:xfrm>
          <a:prstGeom prst="rect">
            <a:avLst/>
          </a:prstGeom>
          <a:noFill/>
        </p:spPr>
        <p:txBody>
          <a:bodyPr wrap="none" rtlCol="0">
            <a:spAutoFit/>
          </a:bodyPr>
          <a:lstStyle/>
          <a:p>
            <a:pPr algn="ctr"/>
            <a:r>
              <a:rPr lang="en-GB" sz="800" i="1" dirty="0">
                <a:solidFill>
                  <a:schemeClr val="tx1"/>
                </a:solidFill>
              </a:rPr>
              <a:t>Sources: Syspower and Nord Pool</a:t>
            </a:r>
          </a:p>
        </p:txBody>
      </p:sp>
    </p:spTree>
    <p:extLst>
      <p:ext uri="{BB962C8B-B14F-4D97-AF65-F5344CB8AC3E}">
        <p14:creationId xmlns:p14="http://schemas.microsoft.com/office/powerpoint/2010/main" val="400690706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dissolve">
                                      <p:cBhvr>
                                        <p:cTn id="7" dur="500"/>
                                        <p:tgtEl>
                                          <p:spTgt spid="6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1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1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wipe(left)">
                                      <p:cBhvr>
                                        <p:cTn id="22" dur="500"/>
                                        <p:tgtEl>
                                          <p:spTgt spid="8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2000"/>
                                        <p:tgtEl>
                                          <p:spTgt spid="8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87"/>
                                        </p:tgtEl>
                                        <p:attrNameLst>
                                          <p:attrName>style.visibility</p:attrName>
                                        </p:attrNameLst>
                                      </p:cBhvr>
                                      <p:to>
                                        <p:strVal val="visible"/>
                                      </p:to>
                                    </p:set>
                                    <p:animEffect transition="in" filter="wipe(left)">
                                      <p:cBhvr>
                                        <p:cTn id="32" dur="500"/>
                                        <p:tgtEl>
                                          <p:spTgt spid="8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84"/>
                                        </p:tgtEl>
                                        <p:attrNameLst>
                                          <p:attrName>style.visibility</p:attrName>
                                        </p:attrNameLst>
                                      </p:cBhvr>
                                      <p:to>
                                        <p:strVal val="visible"/>
                                      </p:to>
                                    </p:set>
                                    <p:animEffect transition="in" filter="wipe(left)">
                                      <p:cBhvr>
                                        <p:cTn id="37" dur="2000"/>
                                        <p:tgtEl>
                                          <p:spTgt spid="84"/>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88"/>
                                        </p:tgtEl>
                                        <p:attrNameLst>
                                          <p:attrName>style.visibility</p:attrName>
                                        </p:attrNameLst>
                                      </p:cBhvr>
                                      <p:to>
                                        <p:strVal val="visible"/>
                                      </p:to>
                                    </p:set>
                                    <p:animEffect transition="in" filter="dissolve">
                                      <p:cBhvr>
                                        <p:cTn id="42" dur="500"/>
                                        <p:tgtEl>
                                          <p:spTgt spid="88"/>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89"/>
                                        </p:tgtEl>
                                        <p:attrNameLst>
                                          <p:attrName>style.visibility</p:attrName>
                                        </p:attrNameLst>
                                      </p:cBhvr>
                                      <p:to>
                                        <p:strVal val="visible"/>
                                      </p:to>
                                    </p:set>
                                    <p:animEffect transition="in" filter="dissolve">
                                      <p:cBhvr>
                                        <p:cTn id="47" dur="500"/>
                                        <p:tgtEl>
                                          <p:spTgt spid="89"/>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90"/>
                                        </p:tgtEl>
                                        <p:attrNameLst>
                                          <p:attrName>style.visibility</p:attrName>
                                        </p:attrNameLst>
                                      </p:cBhvr>
                                      <p:to>
                                        <p:strVal val="visible"/>
                                      </p:to>
                                    </p:set>
                                    <p:animEffect transition="in" filter="dissolve">
                                      <p:cBhvr>
                                        <p:cTn id="52"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86" grpId="0" animBg="1"/>
      <p:bldP spid="87" grpId="0" animBg="1"/>
      <p:bldP spid="88" grpId="0" animBg="1"/>
      <p:bldP spid="85" grpId="0" animBg="1"/>
      <p:bldP spid="84" grpId="0" animBg="1"/>
      <p:bldP spid="89" grpId="0"/>
      <p:bldP spid="9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7D111C03-4F05-4120-BAF9-5F5350E76328}"/>
              </a:ext>
            </a:extLst>
          </p:cNvPr>
          <p:cNvSpPr>
            <a:spLocks noGrp="1" noChangeArrowheads="1"/>
          </p:cNvSpPr>
          <p:nvPr>
            <p:ph type="title"/>
          </p:nvPr>
        </p:nvSpPr>
        <p:spPr>
          <a:xfrm>
            <a:off x="0" y="1905"/>
            <a:ext cx="9906000" cy="549275"/>
          </a:xfrm>
          <a:solidFill>
            <a:srgbClr val="FFFFFF"/>
          </a:solidFill>
        </p:spPr>
        <p:txBody>
          <a:bodyPr/>
          <a:lstStyle/>
          <a:p>
            <a:r>
              <a:rPr lang="en-GB" altLang="da-DK" sz="2600" dirty="0">
                <a:latin typeface="Verdana" panose="020B0604030504040204" pitchFamily="34" charset="0"/>
              </a:rPr>
              <a:t>Eastern Denmark: Hedging Prices and spot prices</a:t>
            </a:r>
          </a:p>
        </p:txBody>
      </p:sp>
      <p:sp>
        <p:nvSpPr>
          <p:cNvPr id="4" name="Pladsholder til slidenummer 3">
            <a:extLst>
              <a:ext uri="{FF2B5EF4-FFF2-40B4-BE49-F238E27FC236}">
                <a16:creationId xmlns:a16="http://schemas.microsoft.com/office/drawing/2014/main" id="{8318E551-BD46-4009-82C5-11A87E6F1B57}"/>
              </a:ext>
            </a:extLst>
          </p:cNvPr>
          <p:cNvSpPr>
            <a:spLocks noGrp="1"/>
          </p:cNvSpPr>
          <p:nvPr>
            <p:ph type="sldNum" sz="quarter" idx="12"/>
          </p:nvPr>
        </p:nvSpPr>
        <p:spPr/>
        <p:txBody>
          <a:bodyPr/>
          <a:lstStyle/>
          <a:p>
            <a:pPr>
              <a:defRPr/>
            </a:pPr>
            <a:fld id="{6F22F84E-A190-402D-AE1D-93CA43AF0CC6}" type="slidenum">
              <a:rPr lang="en-GB" smtClean="0"/>
              <a:pPr>
                <a:defRPr/>
              </a:pPr>
              <a:t>7</a:t>
            </a:fld>
            <a:endParaRPr lang="en-GB" dirty="0"/>
          </a:p>
        </p:txBody>
      </p:sp>
      <p:grpSp>
        <p:nvGrpSpPr>
          <p:cNvPr id="5" name="Gruppe 4">
            <a:extLst>
              <a:ext uri="{FF2B5EF4-FFF2-40B4-BE49-F238E27FC236}">
                <a16:creationId xmlns:a16="http://schemas.microsoft.com/office/drawing/2014/main" id="{A7523705-292E-4963-9C74-C738BAB84E11}"/>
              </a:ext>
            </a:extLst>
          </p:cNvPr>
          <p:cNvGrpSpPr/>
          <p:nvPr/>
        </p:nvGrpSpPr>
        <p:grpSpPr>
          <a:xfrm>
            <a:off x="23331" y="514614"/>
            <a:ext cx="1808508" cy="5757208"/>
            <a:chOff x="23331" y="410439"/>
            <a:chExt cx="1808508" cy="5757208"/>
          </a:xfrm>
        </p:grpSpPr>
        <p:sp>
          <p:nvSpPr>
            <p:cNvPr id="8240" name="Rectangle 48">
              <a:extLst>
                <a:ext uri="{FF2B5EF4-FFF2-40B4-BE49-F238E27FC236}">
                  <a16:creationId xmlns:a16="http://schemas.microsoft.com/office/drawing/2014/main" id="{FFBB74A4-3123-4703-85CC-861AE304AAF7}"/>
                </a:ext>
              </a:extLst>
            </p:cNvPr>
            <p:cNvSpPr>
              <a:spLocks noChangeArrowheads="1"/>
            </p:cNvSpPr>
            <p:nvPr/>
          </p:nvSpPr>
          <p:spPr bwMode="auto">
            <a:xfrm>
              <a:off x="84740" y="5813704"/>
              <a:ext cx="419987"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GB" altLang="da-DK" sz="2300" dirty="0">
                  <a:solidFill>
                    <a:srgbClr val="000000"/>
                  </a:solidFill>
                </a:rPr>
                <a:t>20</a:t>
              </a:r>
              <a:endParaRPr lang="en-GB" altLang="da-DK" dirty="0"/>
            </a:p>
          </p:txBody>
        </p:sp>
        <p:sp>
          <p:nvSpPr>
            <p:cNvPr id="8241" name="Rectangle 49">
              <a:extLst>
                <a:ext uri="{FF2B5EF4-FFF2-40B4-BE49-F238E27FC236}">
                  <a16:creationId xmlns:a16="http://schemas.microsoft.com/office/drawing/2014/main" id="{725109D9-DC83-4A8F-8310-808F206C0B71}"/>
                </a:ext>
              </a:extLst>
            </p:cNvPr>
            <p:cNvSpPr>
              <a:spLocks noChangeArrowheads="1"/>
            </p:cNvSpPr>
            <p:nvPr/>
          </p:nvSpPr>
          <p:spPr bwMode="auto">
            <a:xfrm>
              <a:off x="84740" y="5180985"/>
              <a:ext cx="419987"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GB" altLang="da-DK" sz="2300" dirty="0">
                  <a:solidFill>
                    <a:srgbClr val="000000"/>
                  </a:solidFill>
                </a:rPr>
                <a:t>25</a:t>
              </a:r>
              <a:endParaRPr lang="en-GB" altLang="da-DK" dirty="0"/>
            </a:p>
          </p:txBody>
        </p:sp>
        <p:sp>
          <p:nvSpPr>
            <p:cNvPr id="8242" name="Rectangle 50">
              <a:extLst>
                <a:ext uri="{FF2B5EF4-FFF2-40B4-BE49-F238E27FC236}">
                  <a16:creationId xmlns:a16="http://schemas.microsoft.com/office/drawing/2014/main" id="{4A1D7CD0-1EF1-4A29-895E-6EE33D20382A}"/>
                </a:ext>
              </a:extLst>
            </p:cNvPr>
            <p:cNvSpPr>
              <a:spLocks noChangeArrowheads="1"/>
            </p:cNvSpPr>
            <p:nvPr/>
          </p:nvSpPr>
          <p:spPr bwMode="auto">
            <a:xfrm>
              <a:off x="84740" y="4548264"/>
              <a:ext cx="419987"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GB" altLang="da-DK" sz="2300" dirty="0">
                  <a:solidFill>
                    <a:srgbClr val="000000"/>
                  </a:solidFill>
                </a:rPr>
                <a:t>30</a:t>
              </a:r>
              <a:endParaRPr lang="en-GB" altLang="da-DK" dirty="0"/>
            </a:p>
          </p:txBody>
        </p:sp>
        <p:sp>
          <p:nvSpPr>
            <p:cNvPr id="8243" name="Rectangle 51">
              <a:extLst>
                <a:ext uri="{FF2B5EF4-FFF2-40B4-BE49-F238E27FC236}">
                  <a16:creationId xmlns:a16="http://schemas.microsoft.com/office/drawing/2014/main" id="{501B6D89-53B3-4A65-8885-34BDDC7B3500}"/>
                </a:ext>
              </a:extLst>
            </p:cNvPr>
            <p:cNvSpPr>
              <a:spLocks noChangeArrowheads="1"/>
            </p:cNvSpPr>
            <p:nvPr/>
          </p:nvSpPr>
          <p:spPr bwMode="auto">
            <a:xfrm>
              <a:off x="84740" y="3915545"/>
              <a:ext cx="419987"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GB" altLang="da-DK" sz="2300" dirty="0">
                  <a:solidFill>
                    <a:srgbClr val="000000"/>
                  </a:solidFill>
                </a:rPr>
                <a:t>35</a:t>
              </a:r>
              <a:endParaRPr lang="en-GB" altLang="da-DK" dirty="0"/>
            </a:p>
          </p:txBody>
        </p:sp>
        <p:sp>
          <p:nvSpPr>
            <p:cNvPr id="8244" name="Rectangle 52">
              <a:extLst>
                <a:ext uri="{FF2B5EF4-FFF2-40B4-BE49-F238E27FC236}">
                  <a16:creationId xmlns:a16="http://schemas.microsoft.com/office/drawing/2014/main" id="{F7599472-1224-49A1-88ED-38F3793D9841}"/>
                </a:ext>
              </a:extLst>
            </p:cNvPr>
            <p:cNvSpPr>
              <a:spLocks noChangeArrowheads="1"/>
            </p:cNvSpPr>
            <p:nvPr/>
          </p:nvSpPr>
          <p:spPr bwMode="auto">
            <a:xfrm>
              <a:off x="84740" y="3282824"/>
              <a:ext cx="419987"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GB" altLang="da-DK" sz="2300" dirty="0">
                  <a:solidFill>
                    <a:srgbClr val="000000"/>
                  </a:solidFill>
                </a:rPr>
                <a:t>40</a:t>
              </a:r>
              <a:endParaRPr lang="en-GB" altLang="da-DK" dirty="0"/>
            </a:p>
          </p:txBody>
        </p:sp>
        <p:sp>
          <p:nvSpPr>
            <p:cNvPr id="8245" name="Rectangle 53">
              <a:extLst>
                <a:ext uri="{FF2B5EF4-FFF2-40B4-BE49-F238E27FC236}">
                  <a16:creationId xmlns:a16="http://schemas.microsoft.com/office/drawing/2014/main" id="{A076511E-0E93-4B3B-ABF7-D626F1EABA18}"/>
                </a:ext>
              </a:extLst>
            </p:cNvPr>
            <p:cNvSpPr>
              <a:spLocks noChangeArrowheads="1"/>
            </p:cNvSpPr>
            <p:nvPr/>
          </p:nvSpPr>
          <p:spPr bwMode="auto">
            <a:xfrm>
              <a:off x="84740" y="2650105"/>
              <a:ext cx="419987"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GB" altLang="da-DK" sz="2300" dirty="0">
                  <a:solidFill>
                    <a:srgbClr val="000000"/>
                  </a:solidFill>
                </a:rPr>
                <a:t>45</a:t>
              </a:r>
              <a:endParaRPr lang="en-GB" altLang="da-DK" dirty="0"/>
            </a:p>
          </p:txBody>
        </p:sp>
        <p:sp>
          <p:nvSpPr>
            <p:cNvPr id="8246" name="Rectangle 54">
              <a:extLst>
                <a:ext uri="{FF2B5EF4-FFF2-40B4-BE49-F238E27FC236}">
                  <a16:creationId xmlns:a16="http://schemas.microsoft.com/office/drawing/2014/main" id="{AA819371-E9B3-481A-A2F0-991602DD36F6}"/>
                </a:ext>
              </a:extLst>
            </p:cNvPr>
            <p:cNvSpPr>
              <a:spLocks noChangeArrowheads="1"/>
            </p:cNvSpPr>
            <p:nvPr/>
          </p:nvSpPr>
          <p:spPr bwMode="auto">
            <a:xfrm>
              <a:off x="84740" y="2017384"/>
              <a:ext cx="419987"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GB" altLang="da-DK" sz="2300" dirty="0">
                  <a:solidFill>
                    <a:srgbClr val="000000"/>
                  </a:solidFill>
                </a:rPr>
                <a:t>50</a:t>
              </a:r>
              <a:endParaRPr lang="en-GB" altLang="da-DK" dirty="0"/>
            </a:p>
          </p:txBody>
        </p:sp>
        <p:sp>
          <p:nvSpPr>
            <p:cNvPr id="8247" name="Rectangle 55">
              <a:extLst>
                <a:ext uri="{FF2B5EF4-FFF2-40B4-BE49-F238E27FC236}">
                  <a16:creationId xmlns:a16="http://schemas.microsoft.com/office/drawing/2014/main" id="{D2C5F910-E327-433D-9C66-14A8E95B21D8}"/>
                </a:ext>
              </a:extLst>
            </p:cNvPr>
            <p:cNvSpPr>
              <a:spLocks noChangeArrowheads="1"/>
            </p:cNvSpPr>
            <p:nvPr/>
          </p:nvSpPr>
          <p:spPr bwMode="auto">
            <a:xfrm>
              <a:off x="84740" y="1384665"/>
              <a:ext cx="419987"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GB" altLang="da-DK" sz="2300" dirty="0">
                  <a:solidFill>
                    <a:srgbClr val="000000"/>
                  </a:solidFill>
                </a:rPr>
                <a:t>55</a:t>
              </a:r>
              <a:endParaRPr lang="en-GB" altLang="da-DK" dirty="0"/>
            </a:p>
          </p:txBody>
        </p:sp>
        <p:sp>
          <p:nvSpPr>
            <p:cNvPr id="8248" name="Rectangle 56">
              <a:extLst>
                <a:ext uri="{FF2B5EF4-FFF2-40B4-BE49-F238E27FC236}">
                  <a16:creationId xmlns:a16="http://schemas.microsoft.com/office/drawing/2014/main" id="{EF9D210C-CB06-4C18-8A7B-C8E632D0FC46}"/>
                </a:ext>
              </a:extLst>
            </p:cNvPr>
            <p:cNvSpPr>
              <a:spLocks noChangeArrowheads="1"/>
            </p:cNvSpPr>
            <p:nvPr/>
          </p:nvSpPr>
          <p:spPr bwMode="auto">
            <a:xfrm>
              <a:off x="84740" y="751944"/>
              <a:ext cx="419987"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GB" altLang="da-DK" sz="2300" dirty="0">
                  <a:solidFill>
                    <a:srgbClr val="000000"/>
                  </a:solidFill>
                </a:rPr>
                <a:t>60</a:t>
              </a:r>
              <a:endParaRPr lang="en-GB" altLang="da-DK" dirty="0"/>
            </a:p>
          </p:txBody>
        </p:sp>
        <p:sp>
          <p:nvSpPr>
            <p:cNvPr id="71" name="Tekstboks 78">
              <a:extLst>
                <a:ext uri="{FF2B5EF4-FFF2-40B4-BE49-F238E27FC236}">
                  <a16:creationId xmlns:a16="http://schemas.microsoft.com/office/drawing/2014/main" id="{3C738125-687F-4856-84CA-C795E70111D9}"/>
                </a:ext>
              </a:extLst>
            </p:cNvPr>
            <p:cNvSpPr txBox="1"/>
            <p:nvPr/>
          </p:nvSpPr>
          <p:spPr>
            <a:xfrm>
              <a:off x="23331" y="410439"/>
              <a:ext cx="1808508" cy="430887"/>
            </a:xfrm>
            <a:prstGeom prst="rect">
              <a:avLst/>
            </a:prstGeom>
            <a:noFill/>
          </p:spPr>
          <p:txBody>
            <a:bodyPr wrap="none" rtlCol="0">
              <a:spAutoFit/>
            </a:bodyPr>
            <a:lstStyle/>
            <a:p>
              <a:r>
                <a:rPr lang="en-GB" dirty="0">
                  <a:solidFill>
                    <a:schemeClr val="tx1"/>
                  </a:solidFill>
                </a:rPr>
                <a:t>EUR/MWh</a:t>
              </a:r>
            </a:p>
          </p:txBody>
        </p:sp>
      </p:grpSp>
      <p:sp>
        <p:nvSpPr>
          <p:cNvPr id="83" name="Text Box 116">
            <a:extLst>
              <a:ext uri="{FF2B5EF4-FFF2-40B4-BE49-F238E27FC236}">
                <a16:creationId xmlns:a16="http://schemas.microsoft.com/office/drawing/2014/main" id="{4D7AB41B-BE06-47D7-911E-D14A26F5079D}"/>
              </a:ext>
            </a:extLst>
          </p:cNvPr>
          <p:cNvSpPr txBox="1">
            <a:spLocks noChangeArrowheads="1"/>
          </p:cNvSpPr>
          <p:nvPr/>
        </p:nvSpPr>
        <p:spPr bwMode="auto">
          <a:xfrm>
            <a:off x="2760663" y="490270"/>
            <a:ext cx="4240263" cy="446276"/>
          </a:xfrm>
          <a:prstGeom prst="rect">
            <a:avLst/>
          </a:prstGeom>
          <a:noFill/>
          <a:ln w="9525">
            <a:noFill/>
            <a:miter lim="800000"/>
            <a:headEnd/>
            <a:tailEnd/>
          </a:ln>
          <a:effectLst/>
        </p:spPr>
        <p:txBody>
          <a:bodyPr wrap="none">
            <a:spAutoFit/>
          </a:bodyPr>
          <a:lstStyle/>
          <a:p>
            <a:r>
              <a:rPr lang="en-GB" sz="2300" dirty="0">
                <a:solidFill>
                  <a:schemeClr val="tx1"/>
                </a:solidFill>
              </a:rPr>
              <a:t>The 16 years 2002-2017</a:t>
            </a:r>
          </a:p>
        </p:txBody>
      </p:sp>
      <p:sp>
        <p:nvSpPr>
          <p:cNvPr id="89" name="Tekstboks 73">
            <a:extLst>
              <a:ext uri="{FF2B5EF4-FFF2-40B4-BE49-F238E27FC236}">
                <a16:creationId xmlns:a16="http://schemas.microsoft.com/office/drawing/2014/main" id="{899BE06F-0E63-49DC-BAD8-F1F4B666E696}"/>
              </a:ext>
            </a:extLst>
          </p:cNvPr>
          <p:cNvSpPr txBox="1"/>
          <p:nvPr/>
        </p:nvSpPr>
        <p:spPr>
          <a:xfrm>
            <a:off x="1035073" y="5614022"/>
            <a:ext cx="7479933" cy="384721"/>
          </a:xfrm>
          <a:prstGeom prst="rect">
            <a:avLst/>
          </a:prstGeom>
          <a:noFill/>
        </p:spPr>
        <p:txBody>
          <a:bodyPr wrap="none" rtlCol="0">
            <a:spAutoFit/>
          </a:bodyPr>
          <a:lstStyle/>
          <a:p>
            <a:pPr algn="ctr"/>
            <a:r>
              <a:rPr lang="en-GB" sz="1900" dirty="0">
                <a:solidFill>
                  <a:schemeClr val="tx1"/>
                </a:solidFill>
              </a:rPr>
              <a:t>Average of (Hedging Price – spot)   =   2.9 EUR/MWh</a:t>
            </a:r>
          </a:p>
        </p:txBody>
      </p:sp>
      <p:sp>
        <p:nvSpPr>
          <p:cNvPr id="90" name="Tekstboks 74">
            <a:extLst>
              <a:ext uri="{FF2B5EF4-FFF2-40B4-BE49-F238E27FC236}">
                <a16:creationId xmlns:a16="http://schemas.microsoft.com/office/drawing/2014/main" id="{EA12EE93-CF43-41FB-ADDB-E2A7715FC131}"/>
              </a:ext>
            </a:extLst>
          </p:cNvPr>
          <p:cNvSpPr txBox="1"/>
          <p:nvPr/>
        </p:nvSpPr>
        <p:spPr>
          <a:xfrm>
            <a:off x="1415617" y="5096353"/>
            <a:ext cx="6719451" cy="353943"/>
          </a:xfrm>
          <a:prstGeom prst="rect">
            <a:avLst/>
          </a:prstGeom>
          <a:noFill/>
        </p:spPr>
        <p:txBody>
          <a:bodyPr wrap="square" rtlCol="0">
            <a:spAutoFit/>
          </a:bodyPr>
          <a:lstStyle/>
          <a:p>
            <a:r>
              <a:rPr lang="en-GB" sz="1700" dirty="0">
                <a:solidFill>
                  <a:schemeClr val="tx1"/>
                </a:solidFill>
              </a:rPr>
              <a:t>Average of |Hedging Price – spot|   =   7.3 EUR/MWh</a:t>
            </a:r>
          </a:p>
        </p:txBody>
      </p:sp>
      <p:sp>
        <p:nvSpPr>
          <p:cNvPr id="2" name="Pladsholder til dato 1">
            <a:extLst>
              <a:ext uri="{FF2B5EF4-FFF2-40B4-BE49-F238E27FC236}">
                <a16:creationId xmlns:a16="http://schemas.microsoft.com/office/drawing/2014/main" id="{6432CEA3-0A9F-4FEF-BEB1-725A21C150A6}"/>
              </a:ext>
            </a:extLst>
          </p:cNvPr>
          <p:cNvSpPr>
            <a:spLocks noGrp="1"/>
          </p:cNvSpPr>
          <p:nvPr>
            <p:ph type="dt" sz="half" idx="10"/>
          </p:nvPr>
        </p:nvSpPr>
        <p:spPr/>
        <p:txBody>
          <a:bodyPr/>
          <a:lstStyle/>
          <a:p>
            <a:pPr>
              <a:defRPr/>
            </a:pPr>
            <a:r>
              <a:rPr lang="en-US" noProof="0"/>
              <a:t>17 Feb. 2024</a:t>
            </a:r>
            <a:endParaRPr lang="en-GB" noProof="0" dirty="0"/>
          </a:p>
        </p:txBody>
      </p:sp>
      <p:sp>
        <p:nvSpPr>
          <p:cNvPr id="72" name="Rektangel 71">
            <a:extLst>
              <a:ext uri="{FF2B5EF4-FFF2-40B4-BE49-F238E27FC236}">
                <a16:creationId xmlns:a16="http://schemas.microsoft.com/office/drawing/2014/main" id="{196CC613-BE1F-4E76-8827-74926C68D10F}"/>
              </a:ext>
            </a:extLst>
          </p:cNvPr>
          <p:cNvSpPr/>
          <p:nvPr/>
        </p:nvSpPr>
        <p:spPr bwMode="auto">
          <a:xfrm>
            <a:off x="102054" y="6484938"/>
            <a:ext cx="1257300" cy="349930"/>
          </a:xfrm>
          <a:prstGeom prst="rect">
            <a:avLst/>
          </a:prstGeom>
          <a:solidFill>
            <a:srgbClr val="FFFFFF"/>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200" b="1" i="0" u="none" strike="noStrike" cap="none" normalizeH="0" baseline="0" dirty="0">
              <a:ln>
                <a:noFill/>
              </a:ln>
              <a:solidFill>
                <a:srgbClr val="0000FF"/>
              </a:solidFill>
              <a:effectLst/>
              <a:latin typeface="Verdana" pitchFamily="34" charset="0"/>
            </a:endParaRPr>
          </a:p>
        </p:txBody>
      </p:sp>
      <p:sp>
        <p:nvSpPr>
          <p:cNvPr id="68" name="Tekstfelt 67">
            <a:extLst>
              <a:ext uri="{FF2B5EF4-FFF2-40B4-BE49-F238E27FC236}">
                <a16:creationId xmlns:a16="http://schemas.microsoft.com/office/drawing/2014/main" id="{F2EED8AF-2A6E-4020-B9BD-B2FB6C79D040}"/>
              </a:ext>
            </a:extLst>
          </p:cNvPr>
          <p:cNvSpPr txBox="1"/>
          <p:nvPr/>
        </p:nvSpPr>
        <p:spPr>
          <a:xfrm>
            <a:off x="629493" y="6638449"/>
            <a:ext cx="2183610" cy="215444"/>
          </a:xfrm>
          <a:prstGeom prst="rect">
            <a:avLst/>
          </a:prstGeom>
          <a:noFill/>
        </p:spPr>
        <p:txBody>
          <a:bodyPr wrap="none" rtlCol="0">
            <a:spAutoFit/>
          </a:bodyPr>
          <a:lstStyle/>
          <a:p>
            <a:pPr algn="ctr"/>
            <a:r>
              <a:rPr lang="en-GB" sz="800" i="1" dirty="0">
                <a:solidFill>
                  <a:schemeClr val="tx1"/>
                </a:solidFill>
              </a:rPr>
              <a:t>Sources: Syspower and Nord Pool</a:t>
            </a:r>
          </a:p>
        </p:txBody>
      </p:sp>
      <p:grpSp>
        <p:nvGrpSpPr>
          <p:cNvPr id="6" name="Gruppe 5">
            <a:extLst>
              <a:ext uri="{FF2B5EF4-FFF2-40B4-BE49-F238E27FC236}">
                <a16:creationId xmlns:a16="http://schemas.microsoft.com/office/drawing/2014/main" id="{A933D1FD-462C-4027-9836-8D7D8E59EDD5}"/>
              </a:ext>
            </a:extLst>
          </p:cNvPr>
          <p:cNvGrpSpPr/>
          <p:nvPr/>
        </p:nvGrpSpPr>
        <p:grpSpPr>
          <a:xfrm>
            <a:off x="553655" y="1030364"/>
            <a:ext cx="9306046" cy="5583796"/>
            <a:chOff x="553655" y="1030364"/>
            <a:chExt cx="9306046" cy="5583796"/>
          </a:xfrm>
        </p:grpSpPr>
        <p:sp>
          <p:nvSpPr>
            <p:cNvPr id="8201" name="Line 9">
              <a:extLst>
                <a:ext uri="{FF2B5EF4-FFF2-40B4-BE49-F238E27FC236}">
                  <a16:creationId xmlns:a16="http://schemas.microsoft.com/office/drawing/2014/main" id="{3ADE08A9-8161-4DC3-AE80-303777E689C9}"/>
                </a:ext>
              </a:extLst>
            </p:cNvPr>
            <p:cNvSpPr>
              <a:spLocks noChangeShapeType="1"/>
            </p:cNvSpPr>
            <p:nvPr/>
          </p:nvSpPr>
          <p:spPr bwMode="auto">
            <a:xfrm>
              <a:off x="638170" y="5462347"/>
              <a:ext cx="9221531"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8202" name="Line 10">
              <a:extLst>
                <a:ext uri="{FF2B5EF4-FFF2-40B4-BE49-F238E27FC236}">
                  <a16:creationId xmlns:a16="http://schemas.microsoft.com/office/drawing/2014/main" id="{7BDE6EEF-8DF7-4D77-9C82-440D3B230377}"/>
                </a:ext>
              </a:extLst>
            </p:cNvPr>
            <p:cNvSpPr>
              <a:spLocks noChangeShapeType="1"/>
            </p:cNvSpPr>
            <p:nvPr/>
          </p:nvSpPr>
          <p:spPr bwMode="auto">
            <a:xfrm>
              <a:off x="638170" y="4829628"/>
              <a:ext cx="9221531"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8203" name="Line 11">
              <a:extLst>
                <a:ext uri="{FF2B5EF4-FFF2-40B4-BE49-F238E27FC236}">
                  <a16:creationId xmlns:a16="http://schemas.microsoft.com/office/drawing/2014/main" id="{20BFBBD4-1D98-49D7-BFC7-5E1D8C4E8BB7}"/>
                </a:ext>
              </a:extLst>
            </p:cNvPr>
            <p:cNvSpPr>
              <a:spLocks noChangeShapeType="1"/>
            </p:cNvSpPr>
            <p:nvPr/>
          </p:nvSpPr>
          <p:spPr bwMode="auto">
            <a:xfrm>
              <a:off x="638170" y="4196907"/>
              <a:ext cx="9221531"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8204" name="Line 12">
              <a:extLst>
                <a:ext uri="{FF2B5EF4-FFF2-40B4-BE49-F238E27FC236}">
                  <a16:creationId xmlns:a16="http://schemas.microsoft.com/office/drawing/2014/main" id="{B5319030-F511-4CDF-94BC-4B2F02332396}"/>
                </a:ext>
              </a:extLst>
            </p:cNvPr>
            <p:cNvSpPr>
              <a:spLocks noChangeShapeType="1"/>
            </p:cNvSpPr>
            <p:nvPr/>
          </p:nvSpPr>
          <p:spPr bwMode="auto">
            <a:xfrm>
              <a:off x="638170" y="3564188"/>
              <a:ext cx="9221531"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8205" name="Line 13">
              <a:extLst>
                <a:ext uri="{FF2B5EF4-FFF2-40B4-BE49-F238E27FC236}">
                  <a16:creationId xmlns:a16="http://schemas.microsoft.com/office/drawing/2014/main" id="{24323AE8-789A-42C4-9A5A-CCCC025067A5}"/>
                </a:ext>
              </a:extLst>
            </p:cNvPr>
            <p:cNvSpPr>
              <a:spLocks noChangeShapeType="1"/>
            </p:cNvSpPr>
            <p:nvPr/>
          </p:nvSpPr>
          <p:spPr bwMode="auto">
            <a:xfrm>
              <a:off x="638170" y="2931467"/>
              <a:ext cx="9221531"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8206" name="Line 14">
              <a:extLst>
                <a:ext uri="{FF2B5EF4-FFF2-40B4-BE49-F238E27FC236}">
                  <a16:creationId xmlns:a16="http://schemas.microsoft.com/office/drawing/2014/main" id="{1911F212-1605-4CE9-95CA-0AE77EF4FC56}"/>
                </a:ext>
              </a:extLst>
            </p:cNvPr>
            <p:cNvSpPr>
              <a:spLocks noChangeShapeType="1"/>
            </p:cNvSpPr>
            <p:nvPr/>
          </p:nvSpPr>
          <p:spPr bwMode="auto">
            <a:xfrm>
              <a:off x="638170" y="2298748"/>
              <a:ext cx="9221531"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8207" name="Line 15">
              <a:extLst>
                <a:ext uri="{FF2B5EF4-FFF2-40B4-BE49-F238E27FC236}">
                  <a16:creationId xmlns:a16="http://schemas.microsoft.com/office/drawing/2014/main" id="{F416DEEF-7239-47F3-9855-AE40B25F613D}"/>
                </a:ext>
              </a:extLst>
            </p:cNvPr>
            <p:cNvSpPr>
              <a:spLocks noChangeShapeType="1"/>
            </p:cNvSpPr>
            <p:nvPr/>
          </p:nvSpPr>
          <p:spPr bwMode="auto">
            <a:xfrm>
              <a:off x="638170" y="1666027"/>
              <a:ext cx="9221531"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8208" name="Line 16">
              <a:extLst>
                <a:ext uri="{FF2B5EF4-FFF2-40B4-BE49-F238E27FC236}">
                  <a16:creationId xmlns:a16="http://schemas.microsoft.com/office/drawing/2014/main" id="{1D219E7B-87EE-4B99-A156-1B2D9910E3F2}"/>
                </a:ext>
              </a:extLst>
            </p:cNvPr>
            <p:cNvSpPr>
              <a:spLocks noChangeShapeType="1"/>
            </p:cNvSpPr>
            <p:nvPr/>
          </p:nvSpPr>
          <p:spPr bwMode="auto">
            <a:xfrm>
              <a:off x="638170" y="1030364"/>
              <a:ext cx="9221531"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8209" name="Rectangle 17">
              <a:extLst>
                <a:ext uri="{FF2B5EF4-FFF2-40B4-BE49-F238E27FC236}">
                  <a16:creationId xmlns:a16="http://schemas.microsoft.com/office/drawing/2014/main" id="{30A29CE8-2615-4628-8215-07291E4FEA4E}"/>
                </a:ext>
              </a:extLst>
            </p:cNvPr>
            <p:cNvSpPr>
              <a:spLocks noChangeArrowheads="1"/>
            </p:cNvSpPr>
            <p:nvPr/>
          </p:nvSpPr>
          <p:spPr bwMode="auto">
            <a:xfrm>
              <a:off x="638170" y="1030364"/>
              <a:ext cx="9221531" cy="5064704"/>
            </a:xfrm>
            <a:prstGeom prst="rect">
              <a:avLst/>
            </a:prstGeom>
            <a:noFill/>
            <a:ln w="17463">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dirty="0"/>
            </a:p>
          </p:txBody>
        </p:sp>
        <p:sp>
          <p:nvSpPr>
            <p:cNvPr id="8210" name="Line 18">
              <a:extLst>
                <a:ext uri="{FF2B5EF4-FFF2-40B4-BE49-F238E27FC236}">
                  <a16:creationId xmlns:a16="http://schemas.microsoft.com/office/drawing/2014/main" id="{9E37A653-BD2C-4053-A258-D0C51CC3DD61}"/>
                </a:ext>
              </a:extLst>
            </p:cNvPr>
            <p:cNvSpPr>
              <a:spLocks noChangeShapeType="1"/>
            </p:cNvSpPr>
            <p:nvPr/>
          </p:nvSpPr>
          <p:spPr bwMode="auto">
            <a:xfrm>
              <a:off x="638168" y="1030364"/>
              <a:ext cx="0" cy="506470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8211" name="Line 19">
              <a:extLst>
                <a:ext uri="{FF2B5EF4-FFF2-40B4-BE49-F238E27FC236}">
                  <a16:creationId xmlns:a16="http://schemas.microsoft.com/office/drawing/2014/main" id="{97E29258-5B94-47D8-93AF-55EB1E12B100}"/>
                </a:ext>
              </a:extLst>
            </p:cNvPr>
            <p:cNvSpPr>
              <a:spLocks noChangeShapeType="1"/>
            </p:cNvSpPr>
            <p:nvPr/>
          </p:nvSpPr>
          <p:spPr bwMode="auto">
            <a:xfrm>
              <a:off x="553655" y="6095068"/>
              <a:ext cx="84514"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8212" name="Line 20">
              <a:extLst>
                <a:ext uri="{FF2B5EF4-FFF2-40B4-BE49-F238E27FC236}">
                  <a16:creationId xmlns:a16="http://schemas.microsoft.com/office/drawing/2014/main" id="{B6344D89-AE59-4F55-A838-E1284588088C}"/>
                </a:ext>
              </a:extLst>
            </p:cNvPr>
            <p:cNvSpPr>
              <a:spLocks noChangeShapeType="1"/>
            </p:cNvSpPr>
            <p:nvPr/>
          </p:nvSpPr>
          <p:spPr bwMode="auto">
            <a:xfrm>
              <a:off x="553655" y="5462347"/>
              <a:ext cx="84514"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8213" name="Line 21">
              <a:extLst>
                <a:ext uri="{FF2B5EF4-FFF2-40B4-BE49-F238E27FC236}">
                  <a16:creationId xmlns:a16="http://schemas.microsoft.com/office/drawing/2014/main" id="{FAE25B90-D522-43B5-86BF-BC9CFF5CACCE}"/>
                </a:ext>
              </a:extLst>
            </p:cNvPr>
            <p:cNvSpPr>
              <a:spLocks noChangeShapeType="1"/>
            </p:cNvSpPr>
            <p:nvPr/>
          </p:nvSpPr>
          <p:spPr bwMode="auto">
            <a:xfrm>
              <a:off x="553655" y="4829628"/>
              <a:ext cx="84514"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8214" name="Line 22">
              <a:extLst>
                <a:ext uri="{FF2B5EF4-FFF2-40B4-BE49-F238E27FC236}">
                  <a16:creationId xmlns:a16="http://schemas.microsoft.com/office/drawing/2014/main" id="{4B1C132E-F52D-4D42-A7C3-0AB4261C87D5}"/>
                </a:ext>
              </a:extLst>
            </p:cNvPr>
            <p:cNvSpPr>
              <a:spLocks noChangeShapeType="1"/>
            </p:cNvSpPr>
            <p:nvPr/>
          </p:nvSpPr>
          <p:spPr bwMode="auto">
            <a:xfrm>
              <a:off x="553655" y="4196907"/>
              <a:ext cx="84514"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8215" name="Line 23">
              <a:extLst>
                <a:ext uri="{FF2B5EF4-FFF2-40B4-BE49-F238E27FC236}">
                  <a16:creationId xmlns:a16="http://schemas.microsoft.com/office/drawing/2014/main" id="{95BF7F93-0005-4918-ABBC-FBDDA64FBC1A}"/>
                </a:ext>
              </a:extLst>
            </p:cNvPr>
            <p:cNvSpPr>
              <a:spLocks noChangeShapeType="1"/>
            </p:cNvSpPr>
            <p:nvPr/>
          </p:nvSpPr>
          <p:spPr bwMode="auto">
            <a:xfrm>
              <a:off x="553655" y="3564188"/>
              <a:ext cx="84514"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8216" name="Line 24">
              <a:extLst>
                <a:ext uri="{FF2B5EF4-FFF2-40B4-BE49-F238E27FC236}">
                  <a16:creationId xmlns:a16="http://schemas.microsoft.com/office/drawing/2014/main" id="{921915A4-6884-429C-96CA-AF3CC3A216A0}"/>
                </a:ext>
              </a:extLst>
            </p:cNvPr>
            <p:cNvSpPr>
              <a:spLocks noChangeShapeType="1"/>
            </p:cNvSpPr>
            <p:nvPr/>
          </p:nvSpPr>
          <p:spPr bwMode="auto">
            <a:xfrm>
              <a:off x="553655" y="2931467"/>
              <a:ext cx="84514"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8217" name="Line 25">
              <a:extLst>
                <a:ext uri="{FF2B5EF4-FFF2-40B4-BE49-F238E27FC236}">
                  <a16:creationId xmlns:a16="http://schemas.microsoft.com/office/drawing/2014/main" id="{98E0650C-6176-4475-A6AA-DA5C0A3CE3D5}"/>
                </a:ext>
              </a:extLst>
            </p:cNvPr>
            <p:cNvSpPr>
              <a:spLocks noChangeShapeType="1"/>
            </p:cNvSpPr>
            <p:nvPr/>
          </p:nvSpPr>
          <p:spPr bwMode="auto">
            <a:xfrm>
              <a:off x="553655" y="2298748"/>
              <a:ext cx="84514"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8218" name="Line 26">
              <a:extLst>
                <a:ext uri="{FF2B5EF4-FFF2-40B4-BE49-F238E27FC236}">
                  <a16:creationId xmlns:a16="http://schemas.microsoft.com/office/drawing/2014/main" id="{7DF9F31A-7292-4394-9B71-AF2B2A755C70}"/>
                </a:ext>
              </a:extLst>
            </p:cNvPr>
            <p:cNvSpPr>
              <a:spLocks noChangeShapeType="1"/>
            </p:cNvSpPr>
            <p:nvPr/>
          </p:nvSpPr>
          <p:spPr bwMode="auto">
            <a:xfrm>
              <a:off x="553655" y="1666027"/>
              <a:ext cx="84514"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8219" name="Line 27">
              <a:extLst>
                <a:ext uri="{FF2B5EF4-FFF2-40B4-BE49-F238E27FC236}">
                  <a16:creationId xmlns:a16="http://schemas.microsoft.com/office/drawing/2014/main" id="{66FF29EF-988D-4394-ADEA-DE0192BF1F96}"/>
                </a:ext>
              </a:extLst>
            </p:cNvPr>
            <p:cNvSpPr>
              <a:spLocks noChangeShapeType="1"/>
            </p:cNvSpPr>
            <p:nvPr/>
          </p:nvSpPr>
          <p:spPr bwMode="auto">
            <a:xfrm>
              <a:off x="553655" y="1030364"/>
              <a:ext cx="84514"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8220" name="Line 28">
              <a:extLst>
                <a:ext uri="{FF2B5EF4-FFF2-40B4-BE49-F238E27FC236}">
                  <a16:creationId xmlns:a16="http://schemas.microsoft.com/office/drawing/2014/main" id="{98795F8E-001D-4A23-9963-B9ECA7CCC502}"/>
                </a:ext>
              </a:extLst>
            </p:cNvPr>
            <p:cNvSpPr>
              <a:spLocks noChangeShapeType="1"/>
            </p:cNvSpPr>
            <p:nvPr/>
          </p:nvSpPr>
          <p:spPr bwMode="auto">
            <a:xfrm>
              <a:off x="638170" y="6095068"/>
              <a:ext cx="9221531"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8221" name="Line 29">
              <a:extLst>
                <a:ext uri="{FF2B5EF4-FFF2-40B4-BE49-F238E27FC236}">
                  <a16:creationId xmlns:a16="http://schemas.microsoft.com/office/drawing/2014/main" id="{A75C137A-6AC4-40A3-A196-D5A707D8397B}"/>
                </a:ext>
              </a:extLst>
            </p:cNvPr>
            <p:cNvSpPr>
              <a:spLocks noChangeShapeType="1"/>
            </p:cNvSpPr>
            <p:nvPr/>
          </p:nvSpPr>
          <p:spPr bwMode="auto">
            <a:xfrm flipV="1">
              <a:off x="638168" y="6095069"/>
              <a:ext cx="0" cy="18245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8222" name="Line 30">
              <a:extLst>
                <a:ext uri="{FF2B5EF4-FFF2-40B4-BE49-F238E27FC236}">
                  <a16:creationId xmlns:a16="http://schemas.microsoft.com/office/drawing/2014/main" id="{A50FA4BB-50B1-4EB2-A695-9F65E90B9222}"/>
                </a:ext>
              </a:extLst>
            </p:cNvPr>
            <p:cNvSpPr>
              <a:spLocks noChangeShapeType="1"/>
            </p:cNvSpPr>
            <p:nvPr/>
          </p:nvSpPr>
          <p:spPr bwMode="auto">
            <a:xfrm flipV="1">
              <a:off x="1210993" y="6095069"/>
              <a:ext cx="0" cy="18245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8223" name="Line 31">
              <a:extLst>
                <a:ext uri="{FF2B5EF4-FFF2-40B4-BE49-F238E27FC236}">
                  <a16:creationId xmlns:a16="http://schemas.microsoft.com/office/drawing/2014/main" id="{6DA41982-8E42-45E6-86BD-C52B4BBAF1F4}"/>
                </a:ext>
              </a:extLst>
            </p:cNvPr>
            <p:cNvSpPr>
              <a:spLocks noChangeShapeType="1"/>
            </p:cNvSpPr>
            <p:nvPr/>
          </p:nvSpPr>
          <p:spPr bwMode="auto">
            <a:xfrm flipV="1">
              <a:off x="1785696" y="6095069"/>
              <a:ext cx="0" cy="18245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8224" name="Line 32">
              <a:extLst>
                <a:ext uri="{FF2B5EF4-FFF2-40B4-BE49-F238E27FC236}">
                  <a16:creationId xmlns:a16="http://schemas.microsoft.com/office/drawing/2014/main" id="{E44A5459-A96B-457E-A161-683164B4C059}"/>
                </a:ext>
              </a:extLst>
            </p:cNvPr>
            <p:cNvSpPr>
              <a:spLocks noChangeShapeType="1"/>
            </p:cNvSpPr>
            <p:nvPr/>
          </p:nvSpPr>
          <p:spPr bwMode="auto">
            <a:xfrm flipV="1">
              <a:off x="2358519" y="6095069"/>
              <a:ext cx="0" cy="18245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8225" name="Line 33">
              <a:extLst>
                <a:ext uri="{FF2B5EF4-FFF2-40B4-BE49-F238E27FC236}">
                  <a16:creationId xmlns:a16="http://schemas.microsoft.com/office/drawing/2014/main" id="{AB1B6E2E-B7B4-41DF-95ED-0B7F06445DB3}"/>
                </a:ext>
              </a:extLst>
            </p:cNvPr>
            <p:cNvSpPr>
              <a:spLocks noChangeShapeType="1"/>
            </p:cNvSpPr>
            <p:nvPr/>
          </p:nvSpPr>
          <p:spPr bwMode="auto">
            <a:xfrm flipV="1">
              <a:off x="2953881" y="6095069"/>
              <a:ext cx="0" cy="18245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8226" name="Line 34">
              <a:extLst>
                <a:ext uri="{FF2B5EF4-FFF2-40B4-BE49-F238E27FC236}">
                  <a16:creationId xmlns:a16="http://schemas.microsoft.com/office/drawing/2014/main" id="{E25008D5-0B40-4EBC-AFCE-723ADE70FADF}"/>
                </a:ext>
              </a:extLst>
            </p:cNvPr>
            <p:cNvSpPr>
              <a:spLocks noChangeShapeType="1"/>
            </p:cNvSpPr>
            <p:nvPr/>
          </p:nvSpPr>
          <p:spPr bwMode="auto">
            <a:xfrm flipV="1">
              <a:off x="3528584" y="6095069"/>
              <a:ext cx="0" cy="18245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8227" name="Line 35">
              <a:extLst>
                <a:ext uri="{FF2B5EF4-FFF2-40B4-BE49-F238E27FC236}">
                  <a16:creationId xmlns:a16="http://schemas.microsoft.com/office/drawing/2014/main" id="{8C7353EA-0AF8-4332-9749-03C69DEB62D7}"/>
                </a:ext>
              </a:extLst>
            </p:cNvPr>
            <p:cNvSpPr>
              <a:spLocks noChangeShapeType="1"/>
            </p:cNvSpPr>
            <p:nvPr/>
          </p:nvSpPr>
          <p:spPr bwMode="auto">
            <a:xfrm flipV="1">
              <a:off x="4101407" y="6095069"/>
              <a:ext cx="0" cy="18245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8228" name="Line 36">
              <a:extLst>
                <a:ext uri="{FF2B5EF4-FFF2-40B4-BE49-F238E27FC236}">
                  <a16:creationId xmlns:a16="http://schemas.microsoft.com/office/drawing/2014/main" id="{356816AA-FAFA-4080-990D-84F4ED9E2AE0}"/>
                </a:ext>
              </a:extLst>
            </p:cNvPr>
            <p:cNvSpPr>
              <a:spLocks noChangeShapeType="1"/>
            </p:cNvSpPr>
            <p:nvPr/>
          </p:nvSpPr>
          <p:spPr bwMode="auto">
            <a:xfrm flipV="1">
              <a:off x="4676110" y="6095069"/>
              <a:ext cx="0" cy="18245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8229" name="Line 37">
              <a:extLst>
                <a:ext uri="{FF2B5EF4-FFF2-40B4-BE49-F238E27FC236}">
                  <a16:creationId xmlns:a16="http://schemas.microsoft.com/office/drawing/2014/main" id="{0449DC8B-D37A-40D2-B75D-27127C7E7CFE}"/>
                </a:ext>
              </a:extLst>
            </p:cNvPr>
            <p:cNvSpPr>
              <a:spLocks noChangeShapeType="1"/>
            </p:cNvSpPr>
            <p:nvPr/>
          </p:nvSpPr>
          <p:spPr bwMode="auto">
            <a:xfrm flipV="1">
              <a:off x="5248935" y="6095069"/>
              <a:ext cx="0" cy="18245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8230" name="Line 38">
              <a:extLst>
                <a:ext uri="{FF2B5EF4-FFF2-40B4-BE49-F238E27FC236}">
                  <a16:creationId xmlns:a16="http://schemas.microsoft.com/office/drawing/2014/main" id="{6D811B7D-ECAA-4503-BDE2-BF5EEEB4C2AA}"/>
                </a:ext>
              </a:extLst>
            </p:cNvPr>
            <p:cNvSpPr>
              <a:spLocks noChangeShapeType="1"/>
            </p:cNvSpPr>
            <p:nvPr/>
          </p:nvSpPr>
          <p:spPr bwMode="auto">
            <a:xfrm flipV="1">
              <a:off x="5821758" y="6095069"/>
              <a:ext cx="0" cy="18245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8231" name="Line 39">
              <a:extLst>
                <a:ext uri="{FF2B5EF4-FFF2-40B4-BE49-F238E27FC236}">
                  <a16:creationId xmlns:a16="http://schemas.microsoft.com/office/drawing/2014/main" id="{19E0E089-6EC8-45DF-8EE4-28B0904DCFEB}"/>
                </a:ext>
              </a:extLst>
            </p:cNvPr>
            <p:cNvSpPr>
              <a:spLocks noChangeShapeType="1"/>
            </p:cNvSpPr>
            <p:nvPr/>
          </p:nvSpPr>
          <p:spPr bwMode="auto">
            <a:xfrm flipV="1">
              <a:off x="6396461" y="6095069"/>
              <a:ext cx="0" cy="18245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8232" name="Line 40">
              <a:extLst>
                <a:ext uri="{FF2B5EF4-FFF2-40B4-BE49-F238E27FC236}">
                  <a16:creationId xmlns:a16="http://schemas.microsoft.com/office/drawing/2014/main" id="{5F90B224-46A1-41E7-85B6-35F70EB4D6B0}"/>
                </a:ext>
              </a:extLst>
            </p:cNvPr>
            <p:cNvSpPr>
              <a:spLocks noChangeShapeType="1"/>
            </p:cNvSpPr>
            <p:nvPr/>
          </p:nvSpPr>
          <p:spPr bwMode="auto">
            <a:xfrm flipV="1">
              <a:off x="6969286" y="6095069"/>
              <a:ext cx="0" cy="18245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8233" name="Line 41">
              <a:extLst>
                <a:ext uri="{FF2B5EF4-FFF2-40B4-BE49-F238E27FC236}">
                  <a16:creationId xmlns:a16="http://schemas.microsoft.com/office/drawing/2014/main" id="{9778FA16-646D-4D88-AFB1-4561F2B8DDE7}"/>
                </a:ext>
              </a:extLst>
            </p:cNvPr>
            <p:cNvSpPr>
              <a:spLocks noChangeShapeType="1"/>
            </p:cNvSpPr>
            <p:nvPr/>
          </p:nvSpPr>
          <p:spPr bwMode="auto">
            <a:xfrm flipV="1">
              <a:off x="7564647" y="6095069"/>
              <a:ext cx="0" cy="18245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8234" name="Line 42">
              <a:extLst>
                <a:ext uri="{FF2B5EF4-FFF2-40B4-BE49-F238E27FC236}">
                  <a16:creationId xmlns:a16="http://schemas.microsoft.com/office/drawing/2014/main" id="{017CAC30-6524-4DD5-AF3B-32D0D94EFA12}"/>
                </a:ext>
              </a:extLst>
            </p:cNvPr>
            <p:cNvSpPr>
              <a:spLocks noChangeShapeType="1"/>
            </p:cNvSpPr>
            <p:nvPr/>
          </p:nvSpPr>
          <p:spPr bwMode="auto">
            <a:xfrm flipV="1">
              <a:off x="8139349" y="6095069"/>
              <a:ext cx="0" cy="18245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8235" name="Line 43">
              <a:extLst>
                <a:ext uri="{FF2B5EF4-FFF2-40B4-BE49-F238E27FC236}">
                  <a16:creationId xmlns:a16="http://schemas.microsoft.com/office/drawing/2014/main" id="{8D3AAD71-1947-40D1-A3F3-5018269005C2}"/>
                </a:ext>
              </a:extLst>
            </p:cNvPr>
            <p:cNvSpPr>
              <a:spLocks noChangeShapeType="1"/>
            </p:cNvSpPr>
            <p:nvPr/>
          </p:nvSpPr>
          <p:spPr bwMode="auto">
            <a:xfrm flipV="1">
              <a:off x="8712174" y="6095069"/>
              <a:ext cx="0" cy="18245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8236" name="Line 44">
              <a:extLst>
                <a:ext uri="{FF2B5EF4-FFF2-40B4-BE49-F238E27FC236}">
                  <a16:creationId xmlns:a16="http://schemas.microsoft.com/office/drawing/2014/main" id="{B7AFA013-2C9B-4B5E-8C4E-0AEE60FC8646}"/>
                </a:ext>
              </a:extLst>
            </p:cNvPr>
            <p:cNvSpPr>
              <a:spLocks noChangeShapeType="1"/>
            </p:cNvSpPr>
            <p:nvPr/>
          </p:nvSpPr>
          <p:spPr bwMode="auto">
            <a:xfrm flipV="1">
              <a:off x="9286876" y="6095069"/>
              <a:ext cx="0" cy="18245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8237" name="Line 45">
              <a:extLst>
                <a:ext uri="{FF2B5EF4-FFF2-40B4-BE49-F238E27FC236}">
                  <a16:creationId xmlns:a16="http://schemas.microsoft.com/office/drawing/2014/main" id="{1A96566C-FF03-4C46-87A0-0CD86217CE66}"/>
                </a:ext>
              </a:extLst>
            </p:cNvPr>
            <p:cNvSpPr>
              <a:spLocks noChangeShapeType="1"/>
            </p:cNvSpPr>
            <p:nvPr/>
          </p:nvSpPr>
          <p:spPr bwMode="auto">
            <a:xfrm flipV="1">
              <a:off x="9859700" y="6095069"/>
              <a:ext cx="0" cy="18245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74" name="Tekstfelt 73">
              <a:extLst>
                <a:ext uri="{FF2B5EF4-FFF2-40B4-BE49-F238E27FC236}">
                  <a16:creationId xmlns:a16="http://schemas.microsoft.com/office/drawing/2014/main" id="{AE577EED-5AA0-4875-8937-C7AD285CC917}"/>
                </a:ext>
              </a:extLst>
            </p:cNvPr>
            <p:cNvSpPr txBox="1"/>
            <p:nvPr/>
          </p:nvSpPr>
          <p:spPr>
            <a:xfrm>
              <a:off x="633376" y="6183273"/>
              <a:ext cx="585418" cy="430887"/>
            </a:xfrm>
            <a:prstGeom prst="rect">
              <a:avLst/>
            </a:prstGeom>
            <a:noFill/>
          </p:spPr>
          <p:txBody>
            <a:bodyPr wrap="none" rtlCol="0">
              <a:spAutoFit/>
            </a:bodyPr>
            <a:lstStyle/>
            <a:p>
              <a:pPr algn="ctr"/>
              <a:r>
                <a:rPr lang="en-GB" dirty="0">
                  <a:solidFill>
                    <a:schemeClr val="tx1"/>
                  </a:solidFill>
                </a:rPr>
                <a:t>02</a:t>
              </a:r>
            </a:p>
          </p:txBody>
        </p:sp>
        <p:sp>
          <p:nvSpPr>
            <p:cNvPr id="75" name="Tekstfelt 74">
              <a:extLst>
                <a:ext uri="{FF2B5EF4-FFF2-40B4-BE49-F238E27FC236}">
                  <a16:creationId xmlns:a16="http://schemas.microsoft.com/office/drawing/2014/main" id="{281CFB44-850D-4268-A9A7-D11E9CB5961F}"/>
                </a:ext>
              </a:extLst>
            </p:cNvPr>
            <p:cNvSpPr txBox="1"/>
            <p:nvPr/>
          </p:nvSpPr>
          <p:spPr>
            <a:xfrm>
              <a:off x="1780186" y="6183273"/>
              <a:ext cx="585418" cy="430887"/>
            </a:xfrm>
            <a:prstGeom prst="rect">
              <a:avLst/>
            </a:prstGeom>
            <a:noFill/>
          </p:spPr>
          <p:txBody>
            <a:bodyPr wrap="none" rtlCol="0">
              <a:spAutoFit/>
            </a:bodyPr>
            <a:lstStyle/>
            <a:p>
              <a:pPr algn="ctr"/>
              <a:r>
                <a:rPr lang="en-GB" dirty="0">
                  <a:solidFill>
                    <a:schemeClr val="tx1"/>
                  </a:solidFill>
                </a:rPr>
                <a:t>04</a:t>
              </a:r>
            </a:p>
          </p:txBody>
        </p:sp>
        <p:sp>
          <p:nvSpPr>
            <p:cNvPr id="76" name="Tekstfelt 75">
              <a:extLst>
                <a:ext uri="{FF2B5EF4-FFF2-40B4-BE49-F238E27FC236}">
                  <a16:creationId xmlns:a16="http://schemas.microsoft.com/office/drawing/2014/main" id="{8D6EF185-787E-4530-AF5E-1BBCBF093C25}"/>
                </a:ext>
              </a:extLst>
            </p:cNvPr>
            <p:cNvSpPr txBox="1"/>
            <p:nvPr/>
          </p:nvSpPr>
          <p:spPr>
            <a:xfrm>
              <a:off x="2947951" y="6183273"/>
              <a:ext cx="585418" cy="430887"/>
            </a:xfrm>
            <a:prstGeom prst="rect">
              <a:avLst/>
            </a:prstGeom>
            <a:noFill/>
          </p:spPr>
          <p:txBody>
            <a:bodyPr wrap="none" rtlCol="0">
              <a:spAutoFit/>
            </a:bodyPr>
            <a:lstStyle/>
            <a:p>
              <a:pPr algn="ctr"/>
              <a:r>
                <a:rPr lang="en-GB" dirty="0">
                  <a:solidFill>
                    <a:schemeClr val="tx1"/>
                  </a:solidFill>
                </a:rPr>
                <a:t>06</a:t>
              </a:r>
            </a:p>
          </p:txBody>
        </p:sp>
        <p:sp>
          <p:nvSpPr>
            <p:cNvPr id="77" name="Tekstfelt 76">
              <a:extLst>
                <a:ext uri="{FF2B5EF4-FFF2-40B4-BE49-F238E27FC236}">
                  <a16:creationId xmlns:a16="http://schemas.microsoft.com/office/drawing/2014/main" id="{DBFD1237-150F-48E3-A195-E4AFAE95C13E}"/>
                </a:ext>
              </a:extLst>
            </p:cNvPr>
            <p:cNvSpPr txBox="1"/>
            <p:nvPr/>
          </p:nvSpPr>
          <p:spPr>
            <a:xfrm>
              <a:off x="4096666" y="6183273"/>
              <a:ext cx="585418" cy="430887"/>
            </a:xfrm>
            <a:prstGeom prst="rect">
              <a:avLst/>
            </a:prstGeom>
            <a:noFill/>
          </p:spPr>
          <p:txBody>
            <a:bodyPr wrap="none" rtlCol="0">
              <a:spAutoFit/>
            </a:bodyPr>
            <a:lstStyle/>
            <a:p>
              <a:pPr algn="ctr"/>
              <a:r>
                <a:rPr lang="en-GB" dirty="0">
                  <a:solidFill>
                    <a:schemeClr val="tx1"/>
                  </a:solidFill>
                </a:rPr>
                <a:t>08</a:t>
              </a:r>
            </a:p>
          </p:txBody>
        </p:sp>
        <p:sp>
          <p:nvSpPr>
            <p:cNvPr id="78" name="Tekstfelt 77">
              <a:extLst>
                <a:ext uri="{FF2B5EF4-FFF2-40B4-BE49-F238E27FC236}">
                  <a16:creationId xmlns:a16="http://schemas.microsoft.com/office/drawing/2014/main" id="{BC9721E1-D5CB-42C0-9546-7F65A49ABCA6}"/>
                </a:ext>
              </a:extLst>
            </p:cNvPr>
            <p:cNvSpPr txBox="1"/>
            <p:nvPr/>
          </p:nvSpPr>
          <p:spPr>
            <a:xfrm>
              <a:off x="5243477" y="6183273"/>
              <a:ext cx="585417" cy="430887"/>
            </a:xfrm>
            <a:prstGeom prst="rect">
              <a:avLst/>
            </a:prstGeom>
            <a:noFill/>
          </p:spPr>
          <p:txBody>
            <a:bodyPr wrap="none" rtlCol="0">
              <a:spAutoFit/>
            </a:bodyPr>
            <a:lstStyle/>
            <a:p>
              <a:pPr algn="ctr"/>
              <a:r>
                <a:rPr lang="en-GB" dirty="0">
                  <a:solidFill>
                    <a:schemeClr val="tx1"/>
                  </a:solidFill>
                </a:rPr>
                <a:t>10</a:t>
              </a:r>
            </a:p>
          </p:txBody>
        </p:sp>
        <p:sp>
          <p:nvSpPr>
            <p:cNvPr id="79" name="Tekstfelt 78">
              <a:extLst>
                <a:ext uri="{FF2B5EF4-FFF2-40B4-BE49-F238E27FC236}">
                  <a16:creationId xmlns:a16="http://schemas.microsoft.com/office/drawing/2014/main" id="{DF5F9947-8535-4828-B51F-854965A44043}"/>
                </a:ext>
              </a:extLst>
            </p:cNvPr>
            <p:cNvSpPr txBox="1"/>
            <p:nvPr/>
          </p:nvSpPr>
          <p:spPr>
            <a:xfrm>
              <a:off x="6392191" y="6183273"/>
              <a:ext cx="585418" cy="430887"/>
            </a:xfrm>
            <a:prstGeom prst="rect">
              <a:avLst/>
            </a:prstGeom>
            <a:noFill/>
          </p:spPr>
          <p:txBody>
            <a:bodyPr wrap="none" rtlCol="0">
              <a:spAutoFit/>
            </a:bodyPr>
            <a:lstStyle/>
            <a:p>
              <a:pPr algn="ctr"/>
              <a:r>
                <a:rPr lang="en-GB" dirty="0">
                  <a:solidFill>
                    <a:schemeClr val="tx1"/>
                  </a:solidFill>
                </a:rPr>
                <a:t>12</a:t>
              </a:r>
            </a:p>
          </p:txBody>
        </p:sp>
        <p:sp>
          <p:nvSpPr>
            <p:cNvPr id="80" name="Tekstfelt 79">
              <a:extLst>
                <a:ext uri="{FF2B5EF4-FFF2-40B4-BE49-F238E27FC236}">
                  <a16:creationId xmlns:a16="http://schemas.microsoft.com/office/drawing/2014/main" id="{87BD1CBE-0E3C-4B5F-B678-25D28C4C1D1D}"/>
                </a:ext>
              </a:extLst>
            </p:cNvPr>
            <p:cNvSpPr txBox="1"/>
            <p:nvPr/>
          </p:nvSpPr>
          <p:spPr>
            <a:xfrm>
              <a:off x="7559956" y="6183273"/>
              <a:ext cx="585418" cy="430887"/>
            </a:xfrm>
            <a:prstGeom prst="rect">
              <a:avLst/>
            </a:prstGeom>
            <a:noFill/>
          </p:spPr>
          <p:txBody>
            <a:bodyPr wrap="none" rtlCol="0">
              <a:spAutoFit/>
            </a:bodyPr>
            <a:lstStyle/>
            <a:p>
              <a:pPr algn="ctr"/>
              <a:r>
                <a:rPr lang="en-GB" dirty="0">
                  <a:solidFill>
                    <a:schemeClr val="tx1"/>
                  </a:solidFill>
                </a:rPr>
                <a:t>14</a:t>
              </a:r>
            </a:p>
          </p:txBody>
        </p:sp>
        <p:sp>
          <p:nvSpPr>
            <p:cNvPr id="81" name="Tekstfelt 80">
              <a:extLst>
                <a:ext uri="{FF2B5EF4-FFF2-40B4-BE49-F238E27FC236}">
                  <a16:creationId xmlns:a16="http://schemas.microsoft.com/office/drawing/2014/main" id="{6F73861C-8D5F-4DF0-97AB-46B17CE6CCFC}"/>
                </a:ext>
              </a:extLst>
            </p:cNvPr>
            <p:cNvSpPr txBox="1"/>
            <p:nvPr/>
          </p:nvSpPr>
          <p:spPr>
            <a:xfrm>
              <a:off x="8708671" y="6183273"/>
              <a:ext cx="585417" cy="430887"/>
            </a:xfrm>
            <a:prstGeom prst="rect">
              <a:avLst/>
            </a:prstGeom>
            <a:noFill/>
          </p:spPr>
          <p:txBody>
            <a:bodyPr wrap="none" rtlCol="0">
              <a:spAutoFit/>
            </a:bodyPr>
            <a:lstStyle/>
            <a:p>
              <a:pPr algn="ctr"/>
              <a:r>
                <a:rPr lang="en-GB" dirty="0">
                  <a:solidFill>
                    <a:schemeClr val="tx1"/>
                  </a:solidFill>
                </a:rPr>
                <a:t>16</a:t>
              </a:r>
            </a:p>
          </p:txBody>
        </p:sp>
      </p:grpSp>
      <p:sp>
        <p:nvSpPr>
          <p:cNvPr id="86" name="Tekstboks 60">
            <a:extLst>
              <a:ext uri="{FF2B5EF4-FFF2-40B4-BE49-F238E27FC236}">
                <a16:creationId xmlns:a16="http://schemas.microsoft.com/office/drawing/2014/main" id="{AD39DDD9-88EE-4E79-A651-055DA9E6DC24}"/>
              </a:ext>
            </a:extLst>
          </p:cNvPr>
          <p:cNvSpPr txBox="1"/>
          <p:nvPr/>
        </p:nvSpPr>
        <p:spPr>
          <a:xfrm>
            <a:off x="7743835" y="2808789"/>
            <a:ext cx="1994457" cy="646331"/>
          </a:xfrm>
          <a:prstGeom prst="rect">
            <a:avLst/>
          </a:prstGeom>
          <a:solidFill>
            <a:srgbClr val="FFFFFF"/>
          </a:solidFill>
        </p:spPr>
        <p:txBody>
          <a:bodyPr wrap="none" rtlCol="0">
            <a:spAutoFit/>
          </a:bodyPr>
          <a:lstStyle/>
          <a:p>
            <a:pPr algn="ctr"/>
            <a:r>
              <a:rPr lang="en-GB" sz="1800" dirty="0">
                <a:solidFill>
                  <a:srgbClr val="FF0000"/>
                </a:solidFill>
              </a:rPr>
              <a:t>The year’s</a:t>
            </a:r>
          </a:p>
          <a:p>
            <a:pPr algn="ctr"/>
            <a:r>
              <a:rPr lang="en-GB" sz="1800" dirty="0">
                <a:solidFill>
                  <a:srgbClr val="FF0000"/>
                </a:solidFill>
              </a:rPr>
              <a:t>Hedging Price</a:t>
            </a:r>
          </a:p>
        </p:txBody>
      </p:sp>
      <p:sp>
        <p:nvSpPr>
          <p:cNvPr id="87" name="Tekstboks 61">
            <a:extLst>
              <a:ext uri="{FF2B5EF4-FFF2-40B4-BE49-F238E27FC236}">
                <a16:creationId xmlns:a16="http://schemas.microsoft.com/office/drawing/2014/main" id="{F1D6C7A8-7F32-4331-B9E8-4E4ADD71E268}"/>
              </a:ext>
            </a:extLst>
          </p:cNvPr>
          <p:cNvSpPr txBox="1"/>
          <p:nvPr/>
        </p:nvSpPr>
        <p:spPr>
          <a:xfrm>
            <a:off x="5023319" y="3582292"/>
            <a:ext cx="1526379" cy="923330"/>
          </a:xfrm>
          <a:prstGeom prst="rect">
            <a:avLst/>
          </a:prstGeom>
          <a:solidFill>
            <a:srgbClr val="FFFFFF"/>
          </a:solidFill>
        </p:spPr>
        <p:txBody>
          <a:bodyPr wrap="none" rtlCol="0">
            <a:spAutoFit/>
          </a:bodyPr>
          <a:lstStyle/>
          <a:p>
            <a:pPr algn="ctr"/>
            <a:r>
              <a:rPr lang="en-GB" sz="1800" dirty="0">
                <a:solidFill>
                  <a:srgbClr val="008000"/>
                </a:solidFill>
              </a:rPr>
              <a:t>The year’s</a:t>
            </a:r>
          </a:p>
          <a:p>
            <a:pPr algn="ctr"/>
            <a:r>
              <a:rPr lang="en-GB" sz="1800" dirty="0">
                <a:solidFill>
                  <a:srgbClr val="008000"/>
                </a:solidFill>
              </a:rPr>
              <a:t>average</a:t>
            </a:r>
          </a:p>
          <a:p>
            <a:pPr algn="ctr"/>
            <a:r>
              <a:rPr lang="en-GB" sz="1800" dirty="0">
                <a:solidFill>
                  <a:srgbClr val="008000"/>
                </a:solidFill>
              </a:rPr>
              <a:t>spot price</a:t>
            </a:r>
          </a:p>
        </p:txBody>
      </p:sp>
      <p:sp>
        <p:nvSpPr>
          <p:cNvPr id="85" name="Freeform 47">
            <a:extLst>
              <a:ext uri="{FF2B5EF4-FFF2-40B4-BE49-F238E27FC236}">
                <a16:creationId xmlns:a16="http://schemas.microsoft.com/office/drawing/2014/main" id="{0895E1B1-5A74-4CE1-B0DB-051ED84A88FE}"/>
              </a:ext>
            </a:extLst>
          </p:cNvPr>
          <p:cNvSpPr>
            <a:spLocks/>
          </p:cNvSpPr>
          <p:nvPr/>
        </p:nvSpPr>
        <p:spPr bwMode="auto">
          <a:xfrm>
            <a:off x="934911" y="1121594"/>
            <a:ext cx="8628048" cy="4567355"/>
          </a:xfrm>
          <a:custGeom>
            <a:avLst/>
            <a:gdLst>
              <a:gd name="T0" fmla="*/ 0 w 406"/>
              <a:gd name="T1" fmla="*/ 101 h 101"/>
              <a:gd name="T2" fmla="*/ 27 w 406"/>
              <a:gd name="T3" fmla="*/ 79 h 101"/>
              <a:gd name="T4" fmla="*/ 54 w 406"/>
              <a:gd name="T5" fmla="*/ 73 h 101"/>
              <a:gd name="T6" fmla="*/ 81 w 406"/>
              <a:gd name="T7" fmla="*/ 78 h 101"/>
              <a:gd name="T8" fmla="*/ 108 w 406"/>
              <a:gd name="T9" fmla="*/ 44 h 101"/>
              <a:gd name="T10" fmla="*/ 135 w 406"/>
              <a:gd name="T11" fmla="*/ 33 h 101"/>
              <a:gd name="T12" fmla="*/ 162 w 406"/>
              <a:gd name="T13" fmla="*/ 5 h 101"/>
              <a:gd name="T14" fmla="*/ 189 w 406"/>
              <a:gd name="T15" fmla="*/ 0 h 101"/>
              <a:gd name="T16" fmla="*/ 217 w 406"/>
              <a:gd name="T17" fmla="*/ 45 h 101"/>
              <a:gd name="T18" fmla="*/ 244 w 406"/>
              <a:gd name="T19" fmla="*/ 17 h 101"/>
              <a:gd name="T20" fmla="*/ 271 w 406"/>
              <a:gd name="T21" fmla="*/ 20 h 101"/>
              <a:gd name="T22" fmla="*/ 298 w 406"/>
              <a:gd name="T23" fmla="*/ 41 h 101"/>
              <a:gd name="T24" fmla="*/ 325 w 406"/>
              <a:gd name="T25" fmla="*/ 55 h 101"/>
              <a:gd name="T26" fmla="*/ 352 w 406"/>
              <a:gd name="T27" fmla="*/ 67 h 101"/>
              <a:gd name="T28" fmla="*/ 379 w 406"/>
              <a:gd name="T29" fmla="*/ 93 h 101"/>
              <a:gd name="T30" fmla="*/ 406 w 406"/>
              <a:gd name="T31" fmla="*/ 78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6" h="101">
                <a:moveTo>
                  <a:pt x="0" y="101"/>
                </a:moveTo>
                <a:lnTo>
                  <a:pt x="27" y="79"/>
                </a:lnTo>
                <a:lnTo>
                  <a:pt x="54" y="73"/>
                </a:lnTo>
                <a:lnTo>
                  <a:pt x="81" y="78"/>
                </a:lnTo>
                <a:lnTo>
                  <a:pt x="108" y="44"/>
                </a:lnTo>
                <a:lnTo>
                  <a:pt x="135" y="33"/>
                </a:lnTo>
                <a:lnTo>
                  <a:pt x="162" y="5"/>
                </a:lnTo>
                <a:lnTo>
                  <a:pt x="189" y="0"/>
                </a:lnTo>
                <a:lnTo>
                  <a:pt x="217" y="45"/>
                </a:lnTo>
                <a:lnTo>
                  <a:pt x="244" y="17"/>
                </a:lnTo>
                <a:lnTo>
                  <a:pt x="271" y="20"/>
                </a:lnTo>
                <a:lnTo>
                  <a:pt x="298" y="41"/>
                </a:lnTo>
                <a:lnTo>
                  <a:pt x="325" y="55"/>
                </a:lnTo>
                <a:lnTo>
                  <a:pt x="352" y="67"/>
                </a:lnTo>
                <a:lnTo>
                  <a:pt x="379" y="93"/>
                </a:lnTo>
                <a:lnTo>
                  <a:pt x="406" y="78"/>
                </a:lnTo>
              </a:path>
            </a:pathLst>
          </a:custGeom>
          <a:noFill/>
          <a:ln w="5715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dirty="0"/>
          </a:p>
        </p:txBody>
      </p:sp>
      <p:sp>
        <p:nvSpPr>
          <p:cNvPr id="88" name="Tekstboks 72">
            <a:extLst>
              <a:ext uri="{FF2B5EF4-FFF2-40B4-BE49-F238E27FC236}">
                <a16:creationId xmlns:a16="http://schemas.microsoft.com/office/drawing/2014/main" id="{F7F3EA0E-23C3-4E2F-AD2B-F25EDB9B678D}"/>
              </a:ext>
            </a:extLst>
          </p:cNvPr>
          <p:cNvSpPr txBox="1"/>
          <p:nvPr/>
        </p:nvSpPr>
        <p:spPr>
          <a:xfrm>
            <a:off x="5660382" y="1077155"/>
            <a:ext cx="4129656" cy="732508"/>
          </a:xfrm>
          <a:prstGeom prst="rect">
            <a:avLst/>
          </a:prstGeom>
          <a:solidFill>
            <a:srgbClr val="FFFFFF"/>
          </a:solidFill>
        </p:spPr>
        <p:txBody>
          <a:bodyPr wrap="none" rtlCol="0">
            <a:spAutoFit/>
          </a:bodyPr>
          <a:lstStyle/>
          <a:p>
            <a:pPr algn="ctr">
              <a:lnSpc>
                <a:spcPct val="130000"/>
              </a:lnSpc>
            </a:pPr>
            <a:r>
              <a:rPr lang="en-GB" sz="1600" dirty="0">
                <a:solidFill>
                  <a:schemeClr val="tx1"/>
                </a:solidFill>
              </a:rPr>
              <a:t>Correlation(Hedging Price,spot) =</a:t>
            </a:r>
          </a:p>
          <a:p>
            <a:pPr algn="ctr">
              <a:lnSpc>
                <a:spcPct val="130000"/>
              </a:lnSpc>
            </a:pPr>
            <a:r>
              <a:rPr lang="en-GB" sz="1600" dirty="0">
                <a:solidFill>
                  <a:schemeClr val="tx1"/>
                </a:solidFill>
              </a:rPr>
              <a:t>0.65</a:t>
            </a:r>
          </a:p>
        </p:txBody>
      </p:sp>
      <p:sp>
        <p:nvSpPr>
          <p:cNvPr id="84" name="Freeform 46">
            <a:extLst>
              <a:ext uri="{FF2B5EF4-FFF2-40B4-BE49-F238E27FC236}">
                <a16:creationId xmlns:a16="http://schemas.microsoft.com/office/drawing/2014/main" id="{745DE37D-4700-4EB8-A6C3-C7FAA2B4F1B0}"/>
              </a:ext>
            </a:extLst>
          </p:cNvPr>
          <p:cNvSpPr>
            <a:spLocks/>
          </p:cNvSpPr>
          <p:nvPr/>
        </p:nvSpPr>
        <p:spPr bwMode="auto">
          <a:xfrm>
            <a:off x="934911" y="1439426"/>
            <a:ext cx="8628048" cy="4070007"/>
          </a:xfrm>
          <a:custGeom>
            <a:avLst/>
            <a:gdLst>
              <a:gd name="T0" fmla="*/ 0 w 406"/>
              <a:gd name="T1" fmla="*/ 79 h 90"/>
              <a:gd name="T2" fmla="*/ 27 w 406"/>
              <a:gd name="T3" fmla="*/ 57 h 90"/>
              <a:gd name="T4" fmla="*/ 54 w 406"/>
              <a:gd name="T5" fmla="*/ 80 h 90"/>
              <a:gd name="T6" fmla="*/ 81 w 406"/>
              <a:gd name="T7" fmla="*/ 64 h 90"/>
              <a:gd name="T8" fmla="*/ 108 w 406"/>
              <a:gd name="T9" fmla="*/ 23 h 90"/>
              <a:gd name="T10" fmla="*/ 135 w 406"/>
              <a:gd name="T11" fmla="*/ 67 h 90"/>
              <a:gd name="T12" fmla="*/ 162 w 406"/>
              <a:gd name="T13" fmla="*/ 0 h 90"/>
              <a:gd name="T14" fmla="*/ 189 w 406"/>
              <a:gd name="T15" fmla="*/ 47 h 90"/>
              <a:gd name="T16" fmla="*/ 217 w 406"/>
              <a:gd name="T17" fmla="*/ 0 h 90"/>
              <a:gd name="T18" fmla="*/ 244 w 406"/>
              <a:gd name="T19" fmla="*/ 21 h 90"/>
              <a:gd name="T20" fmla="*/ 271 w 406"/>
              <a:gd name="T21" fmla="*/ 54 h 90"/>
              <a:gd name="T22" fmla="*/ 298 w 406"/>
              <a:gd name="T23" fmla="*/ 48 h 90"/>
              <a:gd name="T24" fmla="*/ 325 w 406"/>
              <a:gd name="T25" fmla="*/ 69 h 90"/>
              <a:gd name="T26" fmla="*/ 352 w 406"/>
              <a:gd name="T27" fmla="*/ 90 h 90"/>
              <a:gd name="T28" fmla="*/ 379 w 406"/>
              <a:gd name="T29" fmla="*/ 77 h 90"/>
              <a:gd name="T30" fmla="*/ 406 w 406"/>
              <a:gd name="T31" fmla="*/ 69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6" h="90">
                <a:moveTo>
                  <a:pt x="0" y="79"/>
                </a:moveTo>
                <a:lnTo>
                  <a:pt x="27" y="57"/>
                </a:lnTo>
                <a:lnTo>
                  <a:pt x="54" y="80"/>
                </a:lnTo>
                <a:lnTo>
                  <a:pt x="81" y="64"/>
                </a:lnTo>
                <a:lnTo>
                  <a:pt x="108" y="23"/>
                </a:lnTo>
                <a:lnTo>
                  <a:pt x="135" y="67"/>
                </a:lnTo>
                <a:lnTo>
                  <a:pt x="162" y="0"/>
                </a:lnTo>
                <a:lnTo>
                  <a:pt x="189" y="47"/>
                </a:lnTo>
                <a:lnTo>
                  <a:pt x="217" y="0"/>
                </a:lnTo>
                <a:lnTo>
                  <a:pt x="244" y="21"/>
                </a:lnTo>
                <a:lnTo>
                  <a:pt x="271" y="54"/>
                </a:lnTo>
                <a:lnTo>
                  <a:pt x="298" y="48"/>
                </a:lnTo>
                <a:lnTo>
                  <a:pt x="325" y="69"/>
                </a:lnTo>
                <a:lnTo>
                  <a:pt x="352" y="90"/>
                </a:lnTo>
                <a:lnTo>
                  <a:pt x="379" y="77"/>
                </a:lnTo>
                <a:lnTo>
                  <a:pt x="406" y="69"/>
                </a:lnTo>
              </a:path>
            </a:pathLst>
          </a:custGeom>
          <a:noFill/>
          <a:ln w="5715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dirty="0"/>
          </a:p>
        </p:txBody>
      </p:sp>
    </p:spTree>
    <p:extLst>
      <p:ext uri="{BB962C8B-B14F-4D97-AF65-F5344CB8AC3E}">
        <p14:creationId xmlns:p14="http://schemas.microsoft.com/office/powerpoint/2010/main" val="255637536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dissolve">
                                      <p:cBhvr>
                                        <p:cTn id="7" dur="500"/>
                                        <p:tgtEl>
                                          <p:spTgt spid="8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1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1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wipe(left)">
                                      <p:cBhvr>
                                        <p:cTn id="22" dur="500"/>
                                        <p:tgtEl>
                                          <p:spTgt spid="8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2000"/>
                                        <p:tgtEl>
                                          <p:spTgt spid="8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87"/>
                                        </p:tgtEl>
                                        <p:attrNameLst>
                                          <p:attrName>style.visibility</p:attrName>
                                        </p:attrNameLst>
                                      </p:cBhvr>
                                      <p:to>
                                        <p:strVal val="visible"/>
                                      </p:to>
                                    </p:set>
                                    <p:animEffect transition="in" filter="wipe(left)">
                                      <p:cBhvr>
                                        <p:cTn id="32" dur="500"/>
                                        <p:tgtEl>
                                          <p:spTgt spid="8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84"/>
                                        </p:tgtEl>
                                        <p:attrNameLst>
                                          <p:attrName>style.visibility</p:attrName>
                                        </p:attrNameLst>
                                      </p:cBhvr>
                                      <p:to>
                                        <p:strVal val="visible"/>
                                      </p:to>
                                    </p:set>
                                    <p:animEffect transition="in" filter="wipe(left)">
                                      <p:cBhvr>
                                        <p:cTn id="37" dur="2000"/>
                                        <p:tgtEl>
                                          <p:spTgt spid="84"/>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88"/>
                                        </p:tgtEl>
                                        <p:attrNameLst>
                                          <p:attrName>style.visibility</p:attrName>
                                        </p:attrNameLst>
                                      </p:cBhvr>
                                      <p:to>
                                        <p:strVal val="visible"/>
                                      </p:to>
                                    </p:set>
                                    <p:animEffect transition="in" filter="dissolve">
                                      <p:cBhvr>
                                        <p:cTn id="42" dur="500"/>
                                        <p:tgtEl>
                                          <p:spTgt spid="88"/>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89"/>
                                        </p:tgtEl>
                                        <p:attrNameLst>
                                          <p:attrName>style.visibility</p:attrName>
                                        </p:attrNameLst>
                                      </p:cBhvr>
                                      <p:to>
                                        <p:strVal val="visible"/>
                                      </p:to>
                                    </p:set>
                                    <p:animEffect transition="in" filter="dissolve">
                                      <p:cBhvr>
                                        <p:cTn id="47" dur="500"/>
                                        <p:tgtEl>
                                          <p:spTgt spid="89"/>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90"/>
                                        </p:tgtEl>
                                        <p:attrNameLst>
                                          <p:attrName>style.visibility</p:attrName>
                                        </p:attrNameLst>
                                      </p:cBhvr>
                                      <p:to>
                                        <p:strVal val="visible"/>
                                      </p:to>
                                    </p:set>
                                    <p:animEffect transition="in" filter="dissolve">
                                      <p:cBhvr>
                                        <p:cTn id="52"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p:bldP spid="89" grpId="0"/>
      <p:bldP spid="90" grpId="0"/>
      <p:bldP spid="86" grpId="0" animBg="1"/>
      <p:bldP spid="87" grpId="0" animBg="1"/>
      <p:bldP spid="85" grpId="0" animBg="1"/>
      <p:bldP spid="88" grpId="0" animBg="1"/>
      <p:bldP spid="8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10E33129-B453-41A6-A35D-27817DCBC4AA}"/>
              </a:ext>
            </a:extLst>
          </p:cNvPr>
          <p:cNvSpPr>
            <a:spLocks noGrp="1" noChangeArrowheads="1"/>
          </p:cNvSpPr>
          <p:nvPr>
            <p:ph type="title"/>
          </p:nvPr>
        </p:nvSpPr>
        <p:spPr>
          <a:xfrm>
            <a:off x="0" y="1905"/>
            <a:ext cx="9906000" cy="549275"/>
          </a:xfrm>
          <a:solidFill>
            <a:srgbClr val="FFFFFF"/>
          </a:solidFill>
        </p:spPr>
        <p:txBody>
          <a:bodyPr/>
          <a:lstStyle/>
          <a:p>
            <a:r>
              <a:rPr lang="en-GB" altLang="da-DK" sz="2600" dirty="0">
                <a:latin typeface="Verdana" panose="020B0604030504040204" pitchFamily="34" charset="0"/>
              </a:rPr>
              <a:t>Southern Sweden: Hedging Prices and spot prices</a:t>
            </a:r>
          </a:p>
        </p:txBody>
      </p:sp>
      <p:sp>
        <p:nvSpPr>
          <p:cNvPr id="4" name="Pladsholder til slidenummer 3">
            <a:extLst>
              <a:ext uri="{FF2B5EF4-FFF2-40B4-BE49-F238E27FC236}">
                <a16:creationId xmlns:a16="http://schemas.microsoft.com/office/drawing/2014/main" id="{E5419926-DD9E-4DD6-9228-BFCD62C61686}"/>
              </a:ext>
            </a:extLst>
          </p:cNvPr>
          <p:cNvSpPr>
            <a:spLocks noGrp="1"/>
          </p:cNvSpPr>
          <p:nvPr>
            <p:ph type="sldNum" sz="quarter" idx="12"/>
          </p:nvPr>
        </p:nvSpPr>
        <p:spPr/>
        <p:txBody>
          <a:bodyPr/>
          <a:lstStyle/>
          <a:p>
            <a:pPr>
              <a:defRPr/>
            </a:pPr>
            <a:fld id="{6F22F84E-A190-402D-AE1D-93CA43AF0CC6}" type="slidenum">
              <a:rPr lang="en-GB" smtClean="0"/>
              <a:pPr>
                <a:defRPr/>
              </a:pPr>
              <a:t>8</a:t>
            </a:fld>
            <a:endParaRPr lang="en-GB" dirty="0"/>
          </a:p>
        </p:txBody>
      </p:sp>
      <p:grpSp>
        <p:nvGrpSpPr>
          <p:cNvPr id="6" name="Gruppe 5">
            <a:extLst>
              <a:ext uri="{FF2B5EF4-FFF2-40B4-BE49-F238E27FC236}">
                <a16:creationId xmlns:a16="http://schemas.microsoft.com/office/drawing/2014/main" id="{2DC2B56A-20D6-415F-9A23-80B54B02A7EE}"/>
              </a:ext>
            </a:extLst>
          </p:cNvPr>
          <p:cNvGrpSpPr/>
          <p:nvPr/>
        </p:nvGrpSpPr>
        <p:grpSpPr>
          <a:xfrm>
            <a:off x="23331" y="491464"/>
            <a:ext cx="1808508" cy="5781744"/>
            <a:chOff x="23331" y="491464"/>
            <a:chExt cx="1808508" cy="5781744"/>
          </a:xfrm>
        </p:grpSpPr>
        <p:grpSp>
          <p:nvGrpSpPr>
            <p:cNvPr id="5" name="Gruppe 4">
              <a:extLst>
                <a:ext uri="{FF2B5EF4-FFF2-40B4-BE49-F238E27FC236}">
                  <a16:creationId xmlns:a16="http://schemas.microsoft.com/office/drawing/2014/main" id="{D20C3C27-1225-4FC7-9BA7-4550E2C72D8F}"/>
                </a:ext>
              </a:extLst>
            </p:cNvPr>
            <p:cNvGrpSpPr/>
            <p:nvPr/>
          </p:nvGrpSpPr>
          <p:grpSpPr>
            <a:xfrm>
              <a:off x="109598" y="833524"/>
              <a:ext cx="400751" cy="5439684"/>
              <a:chOff x="109598" y="833524"/>
              <a:chExt cx="400751" cy="5439684"/>
            </a:xfrm>
          </p:grpSpPr>
          <p:sp>
            <p:nvSpPr>
              <p:cNvPr id="10276" name="Rectangle 36">
                <a:extLst>
                  <a:ext uri="{FF2B5EF4-FFF2-40B4-BE49-F238E27FC236}">
                    <a16:creationId xmlns:a16="http://schemas.microsoft.com/office/drawing/2014/main" id="{ABF9B020-FD93-4632-9877-5DC34E499122}"/>
                  </a:ext>
                </a:extLst>
              </p:cNvPr>
              <p:cNvSpPr>
                <a:spLocks noChangeArrowheads="1"/>
              </p:cNvSpPr>
              <p:nvPr/>
            </p:nvSpPr>
            <p:spPr bwMode="auto">
              <a:xfrm>
                <a:off x="109598" y="5934654"/>
                <a:ext cx="40075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GB" altLang="da-DK" dirty="0">
                    <a:solidFill>
                      <a:srgbClr val="000000"/>
                    </a:solidFill>
                  </a:rPr>
                  <a:t>20</a:t>
                </a:r>
                <a:endParaRPr lang="en-GB" altLang="da-DK" dirty="0"/>
              </a:p>
            </p:txBody>
          </p:sp>
          <p:sp>
            <p:nvSpPr>
              <p:cNvPr id="10277" name="Rectangle 37">
                <a:extLst>
                  <a:ext uri="{FF2B5EF4-FFF2-40B4-BE49-F238E27FC236}">
                    <a16:creationId xmlns:a16="http://schemas.microsoft.com/office/drawing/2014/main" id="{37B3A77E-CE3E-49C1-8CD1-A12CD17DD6D8}"/>
                  </a:ext>
                </a:extLst>
              </p:cNvPr>
              <p:cNvSpPr>
                <a:spLocks noChangeArrowheads="1"/>
              </p:cNvSpPr>
              <p:nvPr/>
            </p:nvSpPr>
            <p:spPr bwMode="auto">
              <a:xfrm>
                <a:off x="109598" y="5205922"/>
                <a:ext cx="40075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GB" altLang="da-DK" dirty="0">
                    <a:solidFill>
                      <a:srgbClr val="000000"/>
                    </a:solidFill>
                  </a:rPr>
                  <a:t>25</a:t>
                </a:r>
                <a:endParaRPr lang="en-GB" altLang="da-DK" dirty="0"/>
              </a:p>
            </p:txBody>
          </p:sp>
          <p:sp>
            <p:nvSpPr>
              <p:cNvPr id="10278" name="Rectangle 38">
                <a:extLst>
                  <a:ext uri="{FF2B5EF4-FFF2-40B4-BE49-F238E27FC236}">
                    <a16:creationId xmlns:a16="http://schemas.microsoft.com/office/drawing/2014/main" id="{EF4E4679-31E4-4687-AAA4-9CF5F5F5B2AF}"/>
                  </a:ext>
                </a:extLst>
              </p:cNvPr>
              <p:cNvSpPr>
                <a:spLocks noChangeArrowheads="1"/>
              </p:cNvSpPr>
              <p:nvPr/>
            </p:nvSpPr>
            <p:spPr bwMode="auto">
              <a:xfrm>
                <a:off x="109598" y="4477188"/>
                <a:ext cx="40075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GB" altLang="da-DK" dirty="0">
                    <a:solidFill>
                      <a:srgbClr val="000000"/>
                    </a:solidFill>
                  </a:rPr>
                  <a:t>30</a:t>
                </a:r>
                <a:endParaRPr lang="en-GB" altLang="da-DK" dirty="0"/>
              </a:p>
            </p:txBody>
          </p:sp>
          <p:sp>
            <p:nvSpPr>
              <p:cNvPr id="10279" name="Rectangle 39">
                <a:extLst>
                  <a:ext uri="{FF2B5EF4-FFF2-40B4-BE49-F238E27FC236}">
                    <a16:creationId xmlns:a16="http://schemas.microsoft.com/office/drawing/2014/main" id="{79450110-9C79-401F-BC06-16F06006279F}"/>
                  </a:ext>
                </a:extLst>
              </p:cNvPr>
              <p:cNvSpPr>
                <a:spLocks noChangeArrowheads="1"/>
              </p:cNvSpPr>
              <p:nvPr/>
            </p:nvSpPr>
            <p:spPr bwMode="auto">
              <a:xfrm>
                <a:off x="109598" y="3748456"/>
                <a:ext cx="40075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GB" altLang="da-DK" dirty="0">
                    <a:solidFill>
                      <a:srgbClr val="000000"/>
                    </a:solidFill>
                  </a:rPr>
                  <a:t>35</a:t>
                </a:r>
                <a:endParaRPr lang="en-GB" altLang="da-DK" dirty="0"/>
              </a:p>
            </p:txBody>
          </p:sp>
          <p:sp>
            <p:nvSpPr>
              <p:cNvPr id="10280" name="Rectangle 40">
                <a:extLst>
                  <a:ext uri="{FF2B5EF4-FFF2-40B4-BE49-F238E27FC236}">
                    <a16:creationId xmlns:a16="http://schemas.microsoft.com/office/drawing/2014/main" id="{A8CFFB84-8136-48EC-A85E-993864862382}"/>
                  </a:ext>
                </a:extLst>
              </p:cNvPr>
              <p:cNvSpPr>
                <a:spLocks noChangeArrowheads="1"/>
              </p:cNvSpPr>
              <p:nvPr/>
            </p:nvSpPr>
            <p:spPr bwMode="auto">
              <a:xfrm>
                <a:off x="109598" y="3019722"/>
                <a:ext cx="40075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GB" altLang="da-DK" dirty="0">
                    <a:solidFill>
                      <a:srgbClr val="000000"/>
                    </a:solidFill>
                  </a:rPr>
                  <a:t>40</a:t>
                </a:r>
                <a:endParaRPr lang="en-GB" altLang="da-DK" dirty="0"/>
              </a:p>
            </p:txBody>
          </p:sp>
          <p:sp>
            <p:nvSpPr>
              <p:cNvPr id="10281" name="Rectangle 41">
                <a:extLst>
                  <a:ext uri="{FF2B5EF4-FFF2-40B4-BE49-F238E27FC236}">
                    <a16:creationId xmlns:a16="http://schemas.microsoft.com/office/drawing/2014/main" id="{495D40F2-64FE-41EA-8925-1742606F7D74}"/>
                  </a:ext>
                </a:extLst>
              </p:cNvPr>
              <p:cNvSpPr>
                <a:spLocks noChangeArrowheads="1"/>
              </p:cNvSpPr>
              <p:nvPr/>
            </p:nvSpPr>
            <p:spPr bwMode="auto">
              <a:xfrm>
                <a:off x="109598" y="2290990"/>
                <a:ext cx="40075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GB" altLang="da-DK" dirty="0">
                    <a:solidFill>
                      <a:srgbClr val="000000"/>
                    </a:solidFill>
                  </a:rPr>
                  <a:t>45</a:t>
                </a:r>
                <a:endParaRPr lang="en-GB" altLang="da-DK" dirty="0"/>
              </a:p>
            </p:txBody>
          </p:sp>
          <p:sp>
            <p:nvSpPr>
              <p:cNvPr id="10282" name="Rectangle 42">
                <a:extLst>
                  <a:ext uri="{FF2B5EF4-FFF2-40B4-BE49-F238E27FC236}">
                    <a16:creationId xmlns:a16="http://schemas.microsoft.com/office/drawing/2014/main" id="{145031E2-95FD-49DB-9934-293D41128C32}"/>
                  </a:ext>
                </a:extLst>
              </p:cNvPr>
              <p:cNvSpPr>
                <a:spLocks noChangeArrowheads="1"/>
              </p:cNvSpPr>
              <p:nvPr/>
            </p:nvSpPr>
            <p:spPr bwMode="auto">
              <a:xfrm>
                <a:off x="109598" y="1562256"/>
                <a:ext cx="40075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GB" altLang="da-DK" dirty="0">
                    <a:solidFill>
                      <a:srgbClr val="000000"/>
                    </a:solidFill>
                  </a:rPr>
                  <a:t>50</a:t>
                </a:r>
                <a:endParaRPr lang="en-GB" altLang="da-DK" dirty="0"/>
              </a:p>
            </p:txBody>
          </p:sp>
          <p:sp>
            <p:nvSpPr>
              <p:cNvPr id="10283" name="Rectangle 43">
                <a:extLst>
                  <a:ext uri="{FF2B5EF4-FFF2-40B4-BE49-F238E27FC236}">
                    <a16:creationId xmlns:a16="http://schemas.microsoft.com/office/drawing/2014/main" id="{E45FD041-2542-40EA-B3B7-E127C5AFEB2F}"/>
                  </a:ext>
                </a:extLst>
              </p:cNvPr>
              <p:cNvSpPr>
                <a:spLocks noChangeArrowheads="1"/>
              </p:cNvSpPr>
              <p:nvPr/>
            </p:nvSpPr>
            <p:spPr bwMode="auto">
              <a:xfrm>
                <a:off x="109598" y="833524"/>
                <a:ext cx="40075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GB" altLang="da-DK" dirty="0">
                    <a:solidFill>
                      <a:srgbClr val="000000"/>
                    </a:solidFill>
                  </a:rPr>
                  <a:t>55</a:t>
                </a:r>
                <a:endParaRPr lang="en-GB" altLang="da-DK" dirty="0"/>
              </a:p>
            </p:txBody>
          </p:sp>
        </p:grpSp>
        <p:sp>
          <p:nvSpPr>
            <p:cNvPr id="49" name="Tekstboks 78">
              <a:extLst>
                <a:ext uri="{FF2B5EF4-FFF2-40B4-BE49-F238E27FC236}">
                  <a16:creationId xmlns:a16="http://schemas.microsoft.com/office/drawing/2014/main" id="{4F98E63B-A558-4468-80AC-907F6F5F9FA3}"/>
                </a:ext>
              </a:extLst>
            </p:cNvPr>
            <p:cNvSpPr txBox="1"/>
            <p:nvPr/>
          </p:nvSpPr>
          <p:spPr>
            <a:xfrm>
              <a:off x="23331" y="491464"/>
              <a:ext cx="1808508" cy="430887"/>
            </a:xfrm>
            <a:prstGeom prst="rect">
              <a:avLst/>
            </a:prstGeom>
            <a:noFill/>
          </p:spPr>
          <p:txBody>
            <a:bodyPr wrap="none" rtlCol="0">
              <a:spAutoFit/>
            </a:bodyPr>
            <a:lstStyle/>
            <a:p>
              <a:r>
                <a:rPr lang="en-GB" dirty="0">
                  <a:solidFill>
                    <a:schemeClr val="tx1"/>
                  </a:solidFill>
                </a:rPr>
                <a:t>EUR/MWh</a:t>
              </a:r>
            </a:p>
          </p:txBody>
        </p:sp>
      </p:grpSp>
      <p:sp>
        <p:nvSpPr>
          <p:cNvPr id="51" name="Text Box 116">
            <a:extLst>
              <a:ext uri="{FF2B5EF4-FFF2-40B4-BE49-F238E27FC236}">
                <a16:creationId xmlns:a16="http://schemas.microsoft.com/office/drawing/2014/main" id="{80410C68-3F37-4850-B3C9-B7CD2CBE274A}"/>
              </a:ext>
            </a:extLst>
          </p:cNvPr>
          <p:cNvSpPr txBox="1">
            <a:spLocks noChangeArrowheads="1"/>
          </p:cNvSpPr>
          <p:nvPr/>
        </p:nvSpPr>
        <p:spPr bwMode="auto">
          <a:xfrm>
            <a:off x="2760663" y="490270"/>
            <a:ext cx="4030270" cy="446276"/>
          </a:xfrm>
          <a:prstGeom prst="rect">
            <a:avLst/>
          </a:prstGeom>
          <a:noFill/>
          <a:ln w="9525">
            <a:noFill/>
            <a:miter lim="800000"/>
            <a:headEnd/>
            <a:tailEnd/>
          </a:ln>
          <a:effectLst/>
        </p:spPr>
        <p:txBody>
          <a:bodyPr wrap="none">
            <a:spAutoFit/>
          </a:bodyPr>
          <a:lstStyle/>
          <a:p>
            <a:r>
              <a:rPr lang="en-GB" sz="2300" dirty="0">
                <a:solidFill>
                  <a:schemeClr val="tx1"/>
                </a:solidFill>
              </a:rPr>
              <a:t>The 6 years 2012-2017</a:t>
            </a:r>
          </a:p>
        </p:txBody>
      </p:sp>
      <p:sp>
        <p:nvSpPr>
          <p:cNvPr id="59" name="Tekstboks 60">
            <a:extLst>
              <a:ext uri="{FF2B5EF4-FFF2-40B4-BE49-F238E27FC236}">
                <a16:creationId xmlns:a16="http://schemas.microsoft.com/office/drawing/2014/main" id="{612494FD-B085-44A6-8482-86BDE66F2336}"/>
              </a:ext>
            </a:extLst>
          </p:cNvPr>
          <p:cNvSpPr txBox="1"/>
          <p:nvPr/>
        </p:nvSpPr>
        <p:spPr>
          <a:xfrm>
            <a:off x="2639404" y="1778643"/>
            <a:ext cx="1994457" cy="646331"/>
          </a:xfrm>
          <a:prstGeom prst="rect">
            <a:avLst/>
          </a:prstGeom>
          <a:noFill/>
        </p:spPr>
        <p:txBody>
          <a:bodyPr wrap="none" rtlCol="0">
            <a:spAutoFit/>
          </a:bodyPr>
          <a:lstStyle/>
          <a:p>
            <a:pPr algn="ctr"/>
            <a:r>
              <a:rPr lang="en-GB" sz="1800" dirty="0">
                <a:solidFill>
                  <a:srgbClr val="FF0000"/>
                </a:solidFill>
              </a:rPr>
              <a:t>The year’s</a:t>
            </a:r>
          </a:p>
          <a:p>
            <a:pPr algn="ctr"/>
            <a:r>
              <a:rPr lang="en-GB" sz="1800" dirty="0">
                <a:solidFill>
                  <a:srgbClr val="FF0000"/>
                </a:solidFill>
              </a:rPr>
              <a:t>Hedging Price</a:t>
            </a:r>
          </a:p>
        </p:txBody>
      </p:sp>
      <p:sp>
        <p:nvSpPr>
          <p:cNvPr id="64" name="Tekstboks 73">
            <a:extLst>
              <a:ext uri="{FF2B5EF4-FFF2-40B4-BE49-F238E27FC236}">
                <a16:creationId xmlns:a16="http://schemas.microsoft.com/office/drawing/2014/main" id="{171188C1-BCC7-4BCF-97E1-6122D0EE7150}"/>
              </a:ext>
            </a:extLst>
          </p:cNvPr>
          <p:cNvSpPr txBox="1"/>
          <p:nvPr/>
        </p:nvSpPr>
        <p:spPr>
          <a:xfrm>
            <a:off x="699404" y="5695047"/>
            <a:ext cx="7479933" cy="384721"/>
          </a:xfrm>
          <a:prstGeom prst="rect">
            <a:avLst/>
          </a:prstGeom>
          <a:noFill/>
        </p:spPr>
        <p:txBody>
          <a:bodyPr wrap="none" rtlCol="0">
            <a:spAutoFit/>
          </a:bodyPr>
          <a:lstStyle/>
          <a:p>
            <a:pPr algn="ctr"/>
            <a:r>
              <a:rPr lang="en-GB" sz="1900" dirty="0">
                <a:solidFill>
                  <a:schemeClr val="tx1"/>
                </a:solidFill>
              </a:rPr>
              <a:t>Average of (Hedging Price – spot)   =   5.8 EUR/MWh</a:t>
            </a:r>
          </a:p>
        </p:txBody>
      </p:sp>
      <p:sp>
        <p:nvSpPr>
          <p:cNvPr id="65" name="Tekstboks 74">
            <a:extLst>
              <a:ext uri="{FF2B5EF4-FFF2-40B4-BE49-F238E27FC236}">
                <a16:creationId xmlns:a16="http://schemas.microsoft.com/office/drawing/2014/main" id="{C829347C-86BD-488B-A45B-B762B537365E}"/>
              </a:ext>
            </a:extLst>
          </p:cNvPr>
          <p:cNvSpPr txBox="1"/>
          <p:nvPr/>
        </p:nvSpPr>
        <p:spPr>
          <a:xfrm>
            <a:off x="5096367" y="2457321"/>
            <a:ext cx="4753690" cy="772519"/>
          </a:xfrm>
          <a:prstGeom prst="rect">
            <a:avLst/>
          </a:prstGeom>
          <a:noFill/>
        </p:spPr>
        <p:txBody>
          <a:bodyPr wrap="square" rtlCol="0">
            <a:spAutoFit/>
          </a:bodyPr>
          <a:lstStyle/>
          <a:p>
            <a:pPr algn="ctr">
              <a:lnSpc>
                <a:spcPct val="130000"/>
              </a:lnSpc>
            </a:pPr>
            <a:r>
              <a:rPr lang="en-GB" sz="1700" dirty="0">
                <a:solidFill>
                  <a:schemeClr val="tx1"/>
                </a:solidFill>
              </a:rPr>
              <a:t>Average of |Hedging Price – spot|  =</a:t>
            </a:r>
          </a:p>
          <a:p>
            <a:pPr algn="ctr">
              <a:lnSpc>
                <a:spcPct val="130000"/>
              </a:lnSpc>
            </a:pPr>
            <a:r>
              <a:rPr lang="en-GB" sz="1700" dirty="0">
                <a:solidFill>
                  <a:schemeClr val="tx1"/>
                </a:solidFill>
              </a:rPr>
              <a:t>7.8 EUR/MWh</a:t>
            </a:r>
          </a:p>
        </p:txBody>
      </p:sp>
      <p:sp>
        <p:nvSpPr>
          <p:cNvPr id="2" name="Pladsholder til dato 1">
            <a:extLst>
              <a:ext uri="{FF2B5EF4-FFF2-40B4-BE49-F238E27FC236}">
                <a16:creationId xmlns:a16="http://schemas.microsoft.com/office/drawing/2014/main" id="{6C3C601D-9577-4671-8550-0E4240BC6E67}"/>
              </a:ext>
            </a:extLst>
          </p:cNvPr>
          <p:cNvSpPr>
            <a:spLocks noGrp="1"/>
          </p:cNvSpPr>
          <p:nvPr>
            <p:ph type="dt" sz="half" idx="10"/>
          </p:nvPr>
        </p:nvSpPr>
        <p:spPr/>
        <p:txBody>
          <a:bodyPr/>
          <a:lstStyle/>
          <a:p>
            <a:pPr>
              <a:defRPr/>
            </a:pPr>
            <a:r>
              <a:rPr lang="en-US" noProof="0"/>
              <a:t>17 Feb. 2024</a:t>
            </a:r>
            <a:endParaRPr lang="en-GB" noProof="0" dirty="0"/>
          </a:p>
        </p:txBody>
      </p:sp>
      <p:sp>
        <p:nvSpPr>
          <p:cNvPr id="58" name="Rektangel 57">
            <a:extLst>
              <a:ext uri="{FF2B5EF4-FFF2-40B4-BE49-F238E27FC236}">
                <a16:creationId xmlns:a16="http://schemas.microsoft.com/office/drawing/2014/main" id="{A48C608A-2765-420B-A581-8E3BA00811E0}"/>
              </a:ext>
            </a:extLst>
          </p:cNvPr>
          <p:cNvSpPr/>
          <p:nvPr/>
        </p:nvSpPr>
        <p:spPr bwMode="auto">
          <a:xfrm>
            <a:off x="102054" y="6484938"/>
            <a:ext cx="1257300" cy="349930"/>
          </a:xfrm>
          <a:prstGeom prst="rect">
            <a:avLst/>
          </a:prstGeom>
          <a:solidFill>
            <a:srgbClr val="FFFFFF"/>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200" b="1" i="0" u="none" strike="noStrike" cap="none" normalizeH="0" baseline="0" dirty="0">
              <a:ln>
                <a:noFill/>
              </a:ln>
              <a:solidFill>
                <a:srgbClr val="0000FF"/>
              </a:solidFill>
              <a:effectLst/>
              <a:latin typeface="Verdana" pitchFamily="34" charset="0"/>
            </a:endParaRPr>
          </a:p>
        </p:txBody>
      </p:sp>
      <p:sp>
        <p:nvSpPr>
          <p:cNvPr id="45" name="Tekstfelt 44">
            <a:extLst>
              <a:ext uri="{FF2B5EF4-FFF2-40B4-BE49-F238E27FC236}">
                <a16:creationId xmlns:a16="http://schemas.microsoft.com/office/drawing/2014/main" id="{56835DDB-185C-41E4-913B-F006C4812A8E}"/>
              </a:ext>
            </a:extLst>
          </p:cNvPr>
          <p:cNvSpPr txBox="1"/>
          <p:nvPr/>
        </p:nvSpPr>
        <p:spPr>
          <a:xfrm>
            <a:off x="629493" y="6638449"/>
            <a:ext cx="2183610" cy="215444"/>
          </a:xfrm>
          <a:prstGeom prst="rect">
            <a:avLst/>
          </a:prstGeom>
          <a:noFill/>
        </p:spPr>
        <p:txBody>
          <a:bodyPr wrap="none" rtlCol="0">
            <a:spAutoFit/>
          </a:bodyPr>
          <a:lstStyle/>
          <a:p>
            <a:pPr algn="ctr"/>
            <a:r>
              <a:rPr lang="en-GB" sz="800" i="1" dirty="0">
                <a:solidFill>
                  <a:schemeClr val="tx1"/>
                </a:solidFill>
              </a:rPr>
              <a:t>Sources: Syspower and Nord Pool</a:t>
            </a:r>
          </a:p>
        </p:txBody>
      </p:sp>
      <p:grpSp>
        <p:nvGrpSpPr>
          <p:cNvPr id="8" name="Gruppe 7">
            <a:extLst>
              <a:ext uri="{FF2B5EF4-FFF2-40B4-BE49-F238E27FC236}">
                <a16:creationId xmlns:a16="http://schemas.microsoft.com/office/drawing/2014/main" id="{7795E5D1-7E4C-4E24-8CF7-DA94174600A8}"/>
              </a:ext>
            </a:extLst>
          </p:cNvPr>
          <p:cNvGrpSpPr/>
          <p:nvPr/>
        </p:nvGrpSpPr>
        <p:grpSpPr>
          <a:xfrm>
            <a:off x="551136" y="1002289"/>
            <a:ext cx="9296989" cy="5582954"/>
            <a:chOff x="551136" y="1002289"/>
            <a:chExt cx="9296989" cy="5582954"/>
          </a:xfrm>
        </p:grpSpPr>
        <p:sp>
          <p:nvSpPr>
            <p:cNvPr id="10249" name="Line 9">
              <a:extLst>
                <a:ext uri="{FF2B5EF4-FFF2-40B4-BE49-F238E27FC236}">
                  <a16:creationId xmlns:a16="http://schemas.microsoft.com/office/drawing/2014/main" id="{C1E75D80-0A62-42AA-BF91-FBB291712823}"/>
                </a:ext>
              </a:extLst>
            </p:cNvPr>
            <p:cNvSpPr>
              <a:spLocks noChangeShapeType="1"/>
            </p:cNvSpPr>
            <p:nvPr/>
          </p:nvSpPr>
          <p:spPr bwMode="auto">
            <a:xfrm>
              <a:off x="635896" y="5372057"/>
              <a:ext cx="9212229"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0250" name="Line 10">
              <a:extLst>
                <a:ext uri="{FF2B5EF4-FFF2-40B4-BE49-F238E27FC236}">
                  <a16:creationId xmlns:a16="http://schemas.microsoft.com/office/drawing/2014/main" id="{87B3ECAA-22CC-4744-8A28-B97B459B9E71}"/>
                </a:ext>
              </a:extLst>
            </p:cNvPr>
            <p:cNvSpPr>
              <a:spLocks noChangeShapeType="1"/>
            </p:cNvSpPr>
            <p:nvPr/>
          </p:nvSpPr>
          <p:spPr bwMode="auto">
            <a:xfrm>
              <a:off x="635896" y="4643323"/>
              <a:ext cx="9212229"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0251" name="Line 11">
              <a:extLst>
                <a:ext uri="{FF2B5EF4-FFF2-40B4-BE49-F238E27FC236}">
                  <a16:creationId xmlns:a16="http://schemas.microsoft.com/office/drawing/2014/main" id="{D26DDD30-CBE7-4B26-9821-F296064A7782}"/>
                </a:ext>
              </a:extLst>
            </p:cNvPr>
            <p:cNvSpPr>
              <a:spLocks noChangeShapeType="1"/>
            </p:cNvSpPr>
            <p:nvPr/>
          </p:nvSpPr>
          <p:spPr bwMode="auto">
            <a:xfrm>
              <a:off x="635896" y="3914591"/>
              <a:ext cx="9212229"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0252" name="Line 12">
              <a:extLst>
                <a:ext uri="{FF2B5EF4-FFF2-40B4-BE49-F238E27FC236}">
                  <a16:creationId xmlns:a16="http://schemas.microsoft.com/office/drawing/2014/main" id="{3B0729AE-6EAC-4B47-947D-2092F07EA812}"/>
                </a:ext>
              </a:extLst>
            </p:cNvPr>
            <p:cNvSpPr>
              <a:spLocks noChangeShapeType="1"/>
            </p:cNvSpPr>
            <p:nvPr/>
          </p:nvSpPr>
          <p:spPr bwMode="auto">
            <a:xfrm>
              <a:off x="635896" y="3188489"/>
              <a:ext cx="9212229"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0253" name="Line 13">
              <a:extLst>
                <a:ext uri="{FF2B5EF4-FFF2-40B4-BE49-F238E27FC236}">
                  <a16:creationId xmlns:a16="http://schemas.microsoft.com/office/drawing/2014/main" id="{F4F32116-031E-4C86-9950-CA16C18D129C}"/>
                </a:ext>
              </a:extLst>
            </p:cNvPr>
            <p:cNvSpPr>
              <a:spLocks noChangeShapeType="1"/>
            </p:cNvSpPr>
            <p:nvPr/>
          </p:nvSpPr>
          <p:spPr bwMode="auto">
            <a:xfrm>
              <a:off x="635896" y="2459755"/>
              <a:ext cx="9212229"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0254" name="Line 14">
              <a:extLst>
                <a:ext uri="{FF2B5EF4-FFF2-40B4-BE49-F238E27FC236}">
                  <a16:creationId xmlns:a16="http://schemas.microsoft.com/office/drawing/2014/main" id="{60D3DFB1-0CC7-4DFF-861C-23704F82D34B}"/>
                </a:ext>
              </a:extLst>
            </p:cNvPr>
            <p:cNvSpPr>
              <a:spLocks noChangeShapeType="1"/>
            </p:cNvSpPr>
            <p:nvPr/>
          </p:nvSpPr>
          <p:spPr bwMode="auto">
            <a:xfrm>
              <a:off x="635896" y="1731023"/>
              <a:ext cx="9212229"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0255" name="Line 15">
              <a:extLst>
                <a:ext uri="{FF2B5EF4-FFF2-40B4-BE49-F238E27FC236}">
                  <a16:creationId xmlns:a16="http://schemas.microsoft.com/office/drawing/2014/main" id="{3769407F-0223-40DF-B90D-3149B70B0D28}"/>
                </a:ext>
              </a:extLst>
            </p:cNvPr>
            <p:cNvSpPr>
              <a:spLocks noChangeShapeType="1"/>
            </p:cNvSpPr>
            <p:nvPr/>
          </p:nvSpPr>
          <p:spPr bwMode="auto">
            <a:xfrm>
              <a:off x="635896" y="1002289"/>
              <a:ext cx="9212229"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0256" name="Rectangle 16">
              <a:extLst>
                <a:ext uri="{FF2B5EF4-FFF2-40B4-BE49-F238E27FC236}">
                  <a16:creationId xmlns:a16="http://schemas.microsoft.com/office/drawing/2014/main" id="{4D2A1FA4-C10E-44DA-8275-F6CD5F0F2B6C}"/>
                </a:ext>
              </a:extLst>
            </p:cNvPr>
            <p:cNvSpPr>
              <a:spLocks noChangeArrowheads="1"/>
            </p:cNvSpPr>
            <p:nvPr/>
          </p:nvSpPr>
          <p:spPr bwMode="auto">
            <a:xfrm>
              <a:off x="635896" y="1002291"/>
              <a:ext cx="9212229" cy="5098500"/>
            </a:xfrm>
            <a:prstGeom prst="rect">
              <a:avLst/>
            </a:prstGeom>
            <a:noFill/>
            <a:ln w="15875">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dirty="0"/>
            </a:p>
          </p:txBody>
        </p:sp>
        <p:sp>
          <p:nvSpPr>
            <p:cNvPr id="10257" name="Line 17">
              <a:extLst>
                <a:ext uri="{FF2B5EF4-FFF2-40B4-BE49-F238E27FC236}">
                  <a16:creationId xmlns:a16="http://schemas.microsoft.com/office/drawing/2014/main" id="{F2DE9EEE-1E33-4A58-A128-196132D54A7B}"/>
                </a:ext>
              </a:extLst>
            </p:cNvPr>
            <p:cNvSpPr>
              <a:spLocks noChangeShapeType="1"/>
            </p:cNvSpPr>
            <p:nvPr/>
          </p:nvSpPr>
          <p:spPr bwMode="auto">
            <a:xfrm>
              <a:off x="635896" y="1002291"/>
              <a:ext cx="0" cy="50985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0258" name="Line 18">
              <a:extLst>
                <a:ext uri="{FF2B5EF4-FFF2-40B4-BE49-F238E27FC236}">
                  <a16:creationId xmlns:a16="http://schemas.microsoft.com/office/drawing/2014/main" id="{425279CA-B756-4768-BB25-6BC0E9483F0D}"/>
                </a:ext>
              </a:extLst>
            </p:cNvPr>
            <p:cNvSpPr>
              <a:spLocks noChangeShapeType="1"/>
            </p:cNvSpPr>
            <p:nvPr/>
          </p:nvSpPr>
          <p:spPr bwMode="auto">
            <a:xfrm>
              <a:off x="551136" y="6100789"/>
              <a:ext cx="84762"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0259" name="Line 19">
              <a:extLst>
                <a:ext uri="{FF2B5EF4-FFF2-40B4-BE49-F238E27FC236}">
                  <a16:creationId xmlns:a16="http://schemas.microsoft.com/office/drawing/2014/main" id="{15DF51F4-CFC5-4341-92F0-1C49A443C730}"/>
                </a:ext>
              </a:extLst>
            </p:cNvPr>
            <p:cNvSpPr>
              <a:spLocks noChangeShapeType="1"/>
            </p:cNvSpPr>
            <p:nvPr/>
          </p:nvSpPr>
          <p:spPr bwMode="auto">
            <a:xfrm>
              <a:off x="551136" y="5372057"/>
              <a:ext cx="84762"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0260" name="Line 20">
              <a:extLst>
                <a:ext uri="{FF2B5EF4-FFF2-40B4-BE49-F238E27FC236}">
                  <a16:creationId xmlns:a16="http://schemas.microsoft.com/office/drawing/2014/main" id="{011FB952-D209-4603-9438-F02F70C78CAA}"/>
                </a:ext>
              </a:extLst>
            </p:cNvPr>
            <p:cNvSpPr>
              <a:spLocks noChangeShapeType="1"/>
            </p:cNvSpPr>
            <p:nvPr/>
          </p:nvSpPr>
          <p:spPr bwMode="auto">
            <a:xfrm>
              <a:off x="551136" y="4643323"/>
              <a:ext cx="84762"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0261" name="Line 21">
              <a:extLst>
                <a:ext uri="{FF2B5EF4-FFF2-40B4-BE49-F238E27FC236}">
                  <a16:creationId xmlns:a16="http://schemas.microsoft.com/office/drawing/2014/main" id="{B506E0C4-0156-4C14-9B41-1562D5E647A0}"/>
                </a:ext>
              </a:extLst>
            </p:cNvPr>
            <p:cNvSpPr>
              <a:spLocks noChangeShapeType="1"/>
            </p:cNvSpPr>
            <p:nvPr/>
          </p:nvSpPr>
          <p:spPr bwMode="auto">
            <a:xfrm>
              <a:off x="551136" y="3914591"/>
              <a:ext cx="84762"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0262" name="Line 22">
              <a:extLst>
                <a:ext uri="{FF2B5EF4-FFF2-40B4-BE49-F238E27FC236}">
                  <a16:creationId xmlns:a16="http://schemas.microsoft.com/office/drawing/2014/main" id="{1FCDD6C1-78C6-4DF8-AB4D-08ED77D276BD}"/>
                </a:ext>
              </a:extLst>
            </p:cNvPr>
            <p:cNvSpPr>
              <a:spLocks noChangeShapeType="1"/>
            </p:cNvSpPr>
            <p:nvPr/>
          </p:nvSpPr>
          <p:spPr bwMode="auto">
            <a:xfrm>
              <a:off x="551136" y="3188489"/>
              <a:ext cx="84762"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0263" name="Line 23">
              <a:extLst>
                <a:ext uri="{FF2B5EF4-FFF2-40B4-BE49-F238E27FC236}">
                  <a16:creationId xmlns:a16="http://schemas.microsoft.com/office/drawing/2014/main" id="{D5DD9CAB-16AE-4377-9C01-8A249BE29A55}"/>
                </a:ext>
              </a:extLst>
            </p:cNvPr>
            <p:cNvSpPr>
              <a:spLocks noChangeShapeType="1"/>
            </p:cNvSpPr>
            <p:nvPr/>
          </p:nvSpPr>
          <p:spPr bwMode="auto">
            <a:xfrm>
              <a:off x="551136" y="2459755"/>
              <a:ext cx="84762"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0264" name="Line 24">
              <a:extLst>
                <a:ext uri="{FF2B5EF4-FFF2-40B4-BE49-F238E27FC236}">
                  <a16:creationId xmlns:a16="http://schemas.microsoft.com/office/drawing/2014/main" id="{E5FFE1CA-C191-419D-BD7B-90663A8949C3}"/>
                </a:ext>
              </a:extLst>
            </p:cNvPr>
            <p:cNvSpPr>
              <a:spLocks noChangeShapeType="1"/>
            </p:cNvSpPr>
            <p:nvPr/>
          </p:nvSpPr>
          <p:spPr bwMode="auto">
            <a:xfrm>
              <a:off x="551136" y="1731023"/>
              <a:ext cx="84762"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0265" name="Line 25">
              <a:extLst>
                <a:ext uri="{FF2B5EF4-FFF2-40B4-BE49-F238E27FC236}">
                  <a16:creationId xmlns:a16="http://schemas.microsoft.com/office/drawing/2014/main" id="{A0962497-DA28-4EAB-9962-11C52A8FA293}"/>
                </a:ext>
              </a:extLst>
            </p:cNvPr>
            <p:cNvSpPr>
              <a:spLocks noChangeShapeType="1"/>
            </p:cNvSpPr>
            <p:nvPr/>
          </p:nvSpPr>
          <p:spPr bwMode="auto">
            <a:xfrm>
              <a:off x="551136" y="1002289"/>
              <a:ext cx="84762"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0266" name="Line 26">
              <a:extLst>
                <a:ext uri="{FF2B5EF4-FFF2-40B4-BE49-F238E27FC236}">
                  <a16:creationId xmlns:a16="http://schemas.microsoft.com/office/drawing/2014/main" id="{48FC77E7-54E5-4F70-A6F5-1AEE84959E33}"/>
                </a:ext>
              </a:extLst>
            </p:cNvPr>
            <p:cNvSpPr>
              <a:spLocks noChangeShapeType="1"/>
            </p:cNvSpPr>
            <p:nvPr/>
          </p:nvSpPr>
          <p:spPr bwMode="auto">
            <a:xfrm>
              <a:off x="635896" y="6100789"/>
              <a:ext cx="9212229"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0267" name="Line 27">
              <a:extLst>
                <a:ext uri="{FF2B5EF4-FFF2-40B4-BE49-F238E27FC236}">
                  <a16:creationId xmlns:a16="http://schemas.microsoft.com/office/drawing/2014/main" id="{EF8AC73B-DA8A-4A2D-AD60-B81E364C541B}"/>
                </a:ext>
              </a:extLst>
            </p:cNvPr>
            <p:cNvSpPr>
              <a:spLocks noChangeShapeType="1"/>
            </p:cNvSpPr>
            <p:nvPr/>
          </p:nvSpPr>
          <p:spPr bwMode="auto">
            <a:xfrm flipV="1">
              <a:off x="635896" y="6100789"/>
              <a:ext cx="0" cy="18152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0268" name="Line 28">
              <a:extLst>
                <a:ext uri="{FF2B5EF4-FFF2-40B4-BE49-F238E27FC236}">
                  <a16:creationId xmlns:a16="http://schemas.microsoft.com/office/drawing/2014/main" id="{5C1012D8-6542-45DA-9F5C-7FF7D2663B00}"/>
                </a:ext>
              </a:extLst>
            </p:cNvPr>
            <p:cNvSpPr>
              <a:spLocks noChangeShapeType="1"/>
            </p:cNvSpPr>
            <p:nvPr/>
          </p:nvSpPr>
          <p:spPr bwMode="auto">
            <a:xfrm flipV="1">
              <a:off x="2163688" y="6100789"/>
              <a:ext cx="0" cy="18152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0269" name="Line 29">
              <a:extLst>
                <a:ext uri="{FF2B5EF4-FFF2-40B4-BE49-F238E27FC236}">
                  <a16:creationId xmlns:a16="http://schemas.microsoft.com/office/drawing/2014/main" id="{D196236D-2D02-4722-86EA-5E9FA64BDC5A}"/>
                </a:ext>
              </a:extLst>
            </p:cNvPr>
            <p:cNvSpPr>
              <a:spLocks noChangeShapeType="1"/>
            </p:cNvSpPr>
            <p:nvPr/>
          </p:nvSpPr>
          <p:spPr bwMode="auto">
            <a:xfrm flipV="1">
              <a:off x="3714220" y="6100789"/>
              <a:ext cx="0" cy="18152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0270" name="Line 30">
              <a:extLst>
                <a:ext uri="{FF2B5EF4-FFF2-40B4-BE49-F238E27FC236}">
                  <a16:creationId xmlns:a16="http://schemas.microsoft.com/office/drawing/2014/main" id="{0CE85FC3-C32B-49B5-9492-5D1044D616B9}"/>
                </a:ext>
              </a:extLst>
            </p:cNvPr>
            <p:cNvSpPr>
              <a:spLocks noChangeShapeType="1"/>
            </p:cNvSpPr>
            <p:nvPr/>
          </p:nvSpPr>
          <p:spPr bwMode="auto">
            <a:xfrm flipV="1">
              <a:off x="5242011" y="6100789"/>
              <a:ext cx="0" cy="18152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0271" name="Line 31">
              <a:extLst>
                <a:ext uri="{FF2B5EF4-FFF2-40B4-BE49-F238E27FC236}">
                  <a16:creationId xmlns:a16="http://schemas.microsoft.com/office/drawing/2014/main" id="{DC9B06F5-6E21-4E44-B647-C96B746CC184}"/>
                </a:ext>
              </a:extLst>
            </p:cNvPr>
            <p:cNvSpPr>
              <a:spLocks noChangeShapeType="1"/>
            </p:cNvSpPr>
            <p:nvPr/>
          </p:nvSpPr>
          <p:spPr bwMode="auto">
            <a:xfrm flipV="1">
              <a:off x="6769802" y="6100789"/>
              <a:ext cx="0" cy="18152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0272" name="Line 32">
              <a:extLst>
                <a:ext uri="{FF2B5EF4-FFF2-40B4-BE49-F238E27FC236}">
                  <a16:creationId xmlns:a16="http://schemas.microsoft.com/office/drawing/2014/main" id="{0EF1C2F7-AA62-4851-952E-8119D6C1EE95}"/>
                </a:ext>
              </a:extLst>
            </p:cNvPr>
            <p:cNvSpPr>
              <a:spLocks noChangeShapeType="1"/>
            </p:cNvSpPr>
            <p:nvPr/>
          </p:nvSpPr>
          <p:spPr bwMode="auto">
            <a:xfrm flipV="1">
              <a:off x="8320335" y="6100789"/>
              <a:ext cx="0" cy="18152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0273" name="Line 33">
              <a:extLst>
                <a:ext uri="{FF2B5EF4-FFF2-40B4-BE49-F238E27FC236}">
                  <a16:creationId xmlns:a16="http://schemas.microsoft.com/office/drawing/2014/main" id="{EE35B67F-52BA-4A7C-961C-FE5499895B29}"/>
                </a:ext>
              </a:extLst>
            </p:cNvPr>
            <p:cNvSpPr>
              <a:spLocks noChangeShapeType="1"/>
            </p:cNvSpPr>
            <p:nvPr/>
          </p:nvSpPr>
          <p:spPr bwMode="auto">
            <a:xfrm flipV="1">
              <a:off x="9848125" y="6100789"/>
              <a:ext cx="0" cy="18152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7" name="Tekstfelt 6">
              <a:extLst>
                <a:ext uri="{FF2B5EF4-FFF2-40B4-BE49-F238E27FC236}">
                  <a16:creationId xmlns:a16="http://schemas.microsoft.com/office/drawing/2014/main" id="{5F89D3C4-EA90-4E26-8AB3-89C8B0D02111}"/>
                </a:ext>
              </a:extLst>
            </p:cNvPr>
            <p:cNvSpPr txBox="1"/>
            <p:nvPr/>
          </p:nvSpPr>
          <p:spPr>
            <a:xfrm>
              <a:off x="883631" y="6154356"/>
              <a:ext cx="986167" cy="430887"/>
            </a:xfrm>
            <a:prstGeom prst="rect">
              <a:avLst/>
            </a:prstGeom>
            <a:noFill/>
          </p:spPr>
          <p:txBody>
            <a:bodyPr wrap="none" rtlCol="0">
              <a:spAutoFit/>
            </a:bodyPr>
            <a:lstStyle/>
            <a:p>
              <a:pPr algn="ctr"/>
              <a:r>
                <a:rPr lang="en-GB" dirty="0">
                  <a:solidFill>
                    <a:schemeClr val="tx1"/>
                  </a:solidFill>
                </a:rPr>
                <a:t>2012</a:t>
              </a:r>
            </a:p>
          </p:txBody>
        </p:sp>
        <p:sp>
          <p:nvSpPr>
            <p:cNvPr id="53" name="Tekstfelt 52">
              <a:extLst>
                <a:ext uri="{FF2B5EF4-FFF2-40B4-BE49-F238E27FC236}">
                  <a16:creationId xmlns:a16="http://schemas.microsoft.com/office/drawing/2014/main" id="{BB377134-32B1-4D62-9897-5F1F81789669}"/>
                </a:ext>
              </a:extLst>
            </p:cNvPr>
            <p:cNvSpPr txBox="1"/>
            <p:nvPr/>
          </p:nvSpPr>
          <p:spPr>
            <a:xfrm>
              <a:off x="2426295" y="6154356"/>
              <a:ext cx="986167" cy="430887"/>
            </a:xfrm>
            <a:prstGeom prst="rect">
              <a:avLst/>
            </a:prstGeom>
            <a:noFill/>
          </p:spPr>
          <p:txBody>
            <a:bodyPr wrap="none" rtlCol="0">
              <a:spAutoFit/>
            </a:bodyPr>
            <a:lstStyle/>
            <a:p>
              <a:pPr algn="ctr"/>
              <a:r>
                <a:rPr lang="en-GB" dirty="0">
                  <a:solidFill>
                    <a:schemeClr val="tx1"/>
                  </a:solidFill>
                </a:rPr>
                <a:t>2013</a:t>
              </a:r>
            </a:p>
          </p:txBody>
        </p:sp>
        <p:sp>
          <p:nvSpPr>
            <p:cNvPr id="54" name="Tekstfelt 53">
              <a:extLst>
                <a:ext uri="{FF2B5EF4-FFF2-40B4-BE49-F238E27FC236}">
                  <a16:creationId xmlns:a16="http://schemas.microsoft.com/office/drawing/2014/main" id="{17D284BD-24CD-4E5D-BA11-0DC73F517350}"/>
                </a:ext>
              </a:extLst>
            </p:cNvPr>
            <p:cNvSpPr txBox="1"/>
            <p:nvPr/>
          </p:nvSpPr>
          <p:spPr>
            <a:xfrm>
              <a:off x="3983452" y="6154356"/>
              <a:ext cx="986167" cy="430887"/>
            </a:xfrm>
            <a:prstGeom prst="rect">
              <a:avLst/>
            </a:prstGeom>
            <a:noFill/>
          </p:spPr>
          <p:txBody>
            <a:bodyPr wrap="none" rtlCol="0">
              <a:spAutoFit/>
            </a:bodyPr>
            <a:lstStyle/>
            <a:p>
              <a:pPr algn="ctr"/>
              <a:r>
                <a:rPr lang="en-GB" dirty="0">
                  <a:solidFill>
                    <a:schemeClr val="tx1"/>
                  </a:solidFill>
                </a:rPr>
                <a:t>2014</a:t>
              </a:r>
            </a:p>
          </p:txBody>
        </p:sp>
        <p:sp>
          <p:nvSpPr>
            <p:cNvPr id="55" name="Tekstfelt 54">
              <a:extLst>
                <a:ext uri="{FF2B5EF4-FFF2-40B4-BE49-F238E27FC236}">
                  <a16:creationId xmlns:a16="http://schemas.microsoft.com/office/drawing/2014/main" id="{6FFA8F31-8382-48A6-8EC9-6CBB8600303E}"/>
                </a:ext>
              </a:extLst>
            </p:cNvPr>
            <p:cNvSpPr txBox="1"/>
            <p:nvPr/>
          </p:nvSpPr>
          <p:spPr>
            <a:xfrm>
              <a:off x="5505306" y="6154356"/>
              <a:ext cx="986167" cy="430887"/>
            </a:xfrm>
            <a:prstGeom prst="rect">
              <a:avLst/>
            </a:prstGeom>
            <a:noFill/>
          </p:spPr>
          <p:txBody>
            <a:bodyPr wrap="none" rtlCol="0">
              <a:spAutoFit/>
            </a:bodyPr>
            <a:lstStyle/>
            <a:p>
              <a:pPr algn="ctr"/>
              <a:r>
                <a:rPr lang="en-GB" dirty="0">
                  <a:solidFill>
                    <a:schemeClr val="tx1"/>
                  </a:solidFill>
                </a:rPr>
                <a:t>2015</a:t>
              </a:r>
            </a:p>
          </p:txBody>
        </p:sp>
        <p:sp>
          <p:nvSpPr>
            <p:cNvPr id="56" name="Tekstfelt 55">
              <a:extLst>
                <a:ext uri="{FF2B5EF4-FFF2-40B4-BE49-F238E27FC236}">
                  <a16:creationId xmlns:a16="http://schemas.microsoft.com/office/drawing/2014/main" id="{F918B867-0AE6-431C-936C-6867CC120906}"/>
                </a:ext>
              </a:extLst>
            </p:cNvPr>
            <p:cNvSpPr txBox="1"/>
            <p:nvPr/>
          </p:nvSpPr>
          <p:spPr>
            <a:xfrm>
              <a:off x="7027618" y="6154356"/>
              <a:ext cx="986167" cy="430887"/>
            </a:xfrm>
            <a:prstGeom prst="rect">
              <a:avLst/>
            </a:prstGeom>
            <a:noFill/>
          </p:spPr>
          <p:txBody>
            <a:bodyPr wrap="none" rtlCol="0">
              <a:spAutoFit/>
            </a:bodyPr>
            <a:lstStyle/>
            <a:p>
              <a:pPr algn="ctr"/>
              <a:r>
                <a:rPr lang="en-GB" dirty="0">
                  <a:solidFill>
                    <a:schemeClr val="tx1"/>
                  </a:solidFill>
                </a:rPr>
                <a:t>2016</a:t>
              </a:r>
            </a:p>
          </p:txBody>
        </p:sp>
        <p:sp>
          <p:nvSpPr>
            <p:cNvPr id="57" name="Tekstfelt 56">
              <a:extLst>
                <a:ext uri="{FF2B5EF4-FFF2-40B4-BE49-F238E27FC236}">
                  <a16:creationId xmlns:a16="http://schemas.microsoft.com/office/drawing/2014/main" id="{2264858D-6D37-4439-8BA4-37438BDC6CA0}"/>
                </a:ext>
              </a:extLst>
            </p:cNvPr>
            <p:cNvSpPr txBox="1"/>
            <p:nvPr/>
          </p:nvSpPr>
          <p:spPr>
            <a:xfrm>
              <a:off x="8588126" y="6154356"/>
              <a:ext cx="986167" cy="430887"/>
            </a:xfrm>
            <a:prstGeom prst="rect">
              <a:avLst/>
            </a:prstGeom>
            <a:noFill/>
          </p:spPr>
          <p:txBody>
            <a:bodyPr wrap="none" rtlCol="0">
              <a:spAutoFit/>
            </a:bodyPr>
            <a:lstStyle/>
            <a:p>
              <a:pPr algn="ctr"/>
              <a:r>
                <a:rPr lang="en-GB" dirty="0">
                  <a:solidFill>
                    <a:schemeClr val="tx1"/>
                  </a:solidFill>
                </a:rPr>
                <a:t>2017</a:t>
              </a:r>
            </a:p>
          </p:txBody>
        </p:sp>
      </p:grpSp>
      <p:sp>
        <p:nvSpPr>
          <p:cNvPr id="61" name="Freeform 35">
            <a:extLst>
              <a:ext uri="{FF2B5EF4-FFF2-40B4-BE49-F238E27FC236}">
                <a16:creationId xmlns:a16="http://schemas.microsoft.com/office/drawing/2014/main" id="{FD09ED3C-DF11-4F85-9E5A-7DCA1B8D30C5}"/>
              </a:ext>
            </a:extLst>
          </p:cNvPr>
          <p:cNvSpPr>
            <a:spLocks/>
          </p:cNvSpPr>
          <p:nvPr/>
        </p:nvSpPr>
        <p:spPr bwMode="auto">
          <a:xfrm>
            <a:off x="1400825" y="1412696"/>
            <a:ext cx="7682370" cy="4004085"/>
          </a:xfrm>
          <a:custGeom>
            <a:avLst/>
            <a:gdLst>
              <a:gd name="T0" fmla="*/ 0 w 362"/>
              <a:gd name="T1" fmla="*/ 0 h 88"/>
              <a:gd name="T2" fmla="*/ 73 w 362"/>
              <a:gd name="T3" fmla="*/ 28 h 88"/>
              <a:gd name="T4" fmla="*/ 145 w 362"/>
              <a:gd name="T5" fmla="*/ 40 h 88"/>
              <a:gd name="T6" fmla="*/ 217 w 362"/>
              <a:gd name="T7" fmla="*/ 56 h 88"/>
              <a:gd name="T8" fmla="*/ 290 w 362"/>
              <a:gd name="T9" fmla="*/ 88 h 88"/>
              <a:gd name="T10" fmla="*/ 362 w 362"/>
              <a:gd name="T11" fmla="*/ 69 h 88"/>
            </a:gdLst>
            <a:ahLst/>
            <a:cxnLst>
              <a:cxn ang="0">
                <a:pos x="T0" y="T1"/>
              </a:cxn>
              <a:cxn ang="0">
                <a:pos x="T2" y="T3"/>
              </a:cxn>
              <a:cxn ang="0">
                <a:pos x="T4" y="T5"/>
              </a:cxn>
              <a:cxn ang="0">
                <a:pos x="T6" y="T7"/>
              </a:cxn>
              <a:cxn ang="0">
                <a:pos x="T8" y="T9"/>
              </a:cxn>
              <a:cxn ang="0">
                <a:pos x="T10" y="T11"/>
              </a:cxn>
            </a:cxnLst>
            <a:rect l="0" t="0" r="r" b="b"/>
            <a:pathLst>
              <a:path w="362" h="88">
                <a:moveTo>
                  <a:pt x="0" y="0"/>
                </a:moveTo>
                <a:lnTo>
                  <a:pt x="73" y="28"/>
                </a:lnTo>
                <a:lnTo>
                  <a:pt x="145" y="40"/>
                </a:lnTo>
                <a:lnTo>
                  <a:pt x="217" y="56"/>
                </a:lnTo>
                <a:lnTo>
                  <a:pt x="290" y="88"/>
                </a:lnTo>
                <a:lnTo>
                  <a:pt x="362" y="69"/>
                </a:lnTo>
              </a:path>
            </a:pathLst>
          </a:custGeom>
          <a:noFill/>
          <a:ln w="5715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dirty="0"/>
          </a:p>
        </p:txBody>
      </p:sp>
      <p:sp>
        <p:nvSpPr>
          <p:cNvPr id="63" name="Tekstboks 72">
            <a:extLst>
              <a:ext uri="{FF2B5EF4-FFF2-40B4-BE49-F238E27FC236}">
                <a16:creationId xmlns:a16="http://schemas.microsoft.com/office/drawing/2014/main" id="{1E0F797C-EB1D-405A-ABD7-32491703EF69}"/>
              </a:ext>
            </a:extLst>
          </p:cNvPr>
          <p:cNvSpPr txBox="1"/>
          <p:nvPr/>
        </p:nvSpPr>
        <p:spPr>
          <a:xfrm>
            <a:off x="5112267" y="1063924"/>
            <a:ext cx="4698722" cy="812530"/>
          </a:xfrm>
          <a:prstGeom prst="rect">
            <a:avLst/>
          </a:prstGeom>
          <a:solidFill>
            <a:srgbClr val="FFFFFF"/>
          </a:solidFill>
        </p:spPr>
        <p:txBody>
          <a:bodyPr wrap="none" rtlCol="0">
            <a:spAutoFit/>
          </a:bodyPr>
          <a:lstStyle/>
          <a:p>
            <a:pPr algn="ctr">
              <a:lnSpc>
                <a:spcPct val="130000"/>
              </a:lnSpc>
            </a:pPr>
            <a:r>
              <a:rPr lang="en-GB" sz="1800" dirty="0">
                <a:solidFill>
                  <a:schemeClr val="tx1"/>
                </a:solidFill>
              </a:rPr>
              <a:t>Correlation(Hedging Price,spot)  =</a:t>
            </a:r>
          </a:p>
          <a:p>
            <a:pPr algn="ctr">
              <a:lnSpc>
                <a:spcPct val="130000"/>
              </a:lnSpc>
            </a:pPr>
            <a:r>
              <a:rPr lang="en-GB" sz="1800" dirty="0">
                <a:solidFill>
                  <a:schemeClr val="tx1"/>
                </a:solidFill>
              </a:rPr>
              <a:t>0.50</a:t>
            </a:r>
          </a:p>
        </p:txBody>
      </p:sp>
      <p:sp>
        <p:nvSpPr>
          <p:cNvPr id="62" name="Tekstboks 61">
            <a:extLst>
              <a:ext uri="{FF2B5EF4-FFF2-40B4-BE49-F238E27FC236}">
                <a16:creationId xmlns:a16="http://schemas.microsoft.com/office/drawing/2014/main" id="{DE5DEE66-E6D2-4BF6-A852-0DE2D61A3C81}"/>
              </a:ext>
            </a:extLst>
          </p:cNvPr>
          <p:cNvSpPr txBox="1"/>
          <p:nvPr/>
        </p:nvSpPr>
        <p:spPr>
          <a:xfrm>
            <a:off x="2013901" y="3744337"/>
            <a:ext cx="1526379" cy="923330"/>
          </a:xfrm>
          <a:prstGeom prst="rect">
            <a:avLst/>
          </a:prstGeom>
          <a:solidFill>
            <a:srgbClr val="FFFFFF"/>
          </a:solidFill>
        </p:spPr>
        <p:txBody>
          <a:bodyPr wrap="none" rtlCol="0">
            <a:spAutoFit/>
          </a:bodyPr>
          <a:lstStyle/>
          <a:p>
            <a:pPr algn="ctr"/>
            <a:r>
              <a:rPr lang="en-GB" sz="1800" dirty="0">
                <a:solidFill>
                  <a:srgbClr val="008000"/>
                </a:solidFill>
              </a:rPr>
              <a:t>The year’s</a:t>
            </a:r>
          </a:p>
          <a:p>
            <a:pPr algn="ctr"/>
            <a:r>
              <a:rPr lang="en-GB" sz="1800" dirty="0">
                <a:solidFill>
                  <a:srgbClr val="008000"/>
                </a:solidFill>
              </a:rPr>
              <a:t>average</a:t>
            </a:r>
          </a:p>
          <a:p>
            <a:pPr algn="ctr"/>
            <a:r>
              <a:rPr lang="en-GB" sz="1800" dirty="0">
                <a:solidFill>
                  <a:srgbClr val="008000"/>
                </a:solidFill>
              </a:rPr>
              <a:t>spot price</a:t>
            </a:r>
          </a:p>
        </p:txBody>
      </p:sp>
      <p:sp>
        <p:nvSpPr>
          <p:cNvPr id="60" name="Freeform 34">
            <a:extLst>
              <a:ext uri="{FF2B5EF4-FFF2-40B4-BE49-F238E27FC236}">
                <a16:creationId xmlns:a16="http://schemas.microsoft.com/office/drawing/2014/main" id="{9B11B148-BA59-45F5-8A84-3C854732CB0B}"/>
              </a:ext>
            </a:extLst>
          </p:cNvPr>
          <p:cNvSpPr>
            <a:spLocks/>
          </p:cNvSpPr>
          <p:nvPr/>
        </p:nvSpPr>
        <p:spPr bwMode="auto">
          <a:xfrm>
            <a:off x="1400825" y="3188489"/>
            <a:ext cx="7682370" cy="2501895"/>
          </a:xfrm>
          <a:custGeom>
            <a:avLst/>
            <a:gdLst>
              <a:gd name="T0" fmla="*/ 0 w 362"/>
              <a:gd name="T1" fmla="*/ 19 h 55"/>
              <a:gd name="T2" fmla="*/ 73 w 362"/>
              <a:gd name="T3" fmla="*/ 0 h 55"/>
              <a:gd name="T4" fmla="*/ 145 w 362"/>
              <a:gd name="T5" fmla="*/ 26 h 55"/>
              <a:gd name="T6" fmla="*/ 217 w 362"/>
              <a:gd name="T7" fmla="*/ 55 h 55"/>
              <a:gd name="T8" fmla="*/ 290 w 362"/>
              <a:gd name="T9" fmla="*/ 34 h 55"/>
              <a:gd name="T10" fmla="*/ 362 w 362"/>
              <a:gd name="T11" fmla="*/ 25 h 55"/>
            </a:gdLst>
            <a:ahLst/>
            <a:cxnLst>
              <a:cxn ang="0">
                <a:pos x="T0" y="T1"/>
              </a:cxn>
              <a:cxn ang="0">
                <a:pos x="T2" y="T3"/>
              </a:cxn>
              <a:cxn ang="0">
                <a:pos x="T4" y="T5"/>
              </a:cxn>
              <a:cxn ang="0">
                <a:pos x="T6" y="T7"/>
              </a:cxn>
              <a:cxn ang="0">
                <a:pos x="T8" y="T9"/>
              </a:cxn>
              <a:cxn ang="0">
                <a:pos x="T10" y="T11"/>
              </a:cxn>
            </a:cxnLst>
            <a:rect l="0" t="0" r="r" b="b"/>
            <a:pathLst>
              <a:path w="362" h="55">
                <a:moveTo>
                  <a:pt x="0" y="19"/>
                </a:moveTo>
                <a:lnTo>
                  <a:pt x="73" y="0"/>
                </a:lnTo>
                <a:lnTo>
                  <a:pt x="145" y="26"/>
                </a:lnTo>
                <a:lnTo>
                  <a:pt x="217" y="55"/>
                </a:lnTo>
                <a:lnTo>
                  <a:pt x="290" y="34"/>
                </a:lnTo>
                <a:lnTo>
                  <a:pt x="362" y="25"/>
                </a:lnTo>
              </a:path>
            </a:pathLst>
          </a:custGeom>
          <a:noFill/>
          <a:ln w="5715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dirty="0"/>
          </a:p>
        </p:txBody>
      </p:sp>
    </p:spTree>
    <p:extLst>
      <p:ext uri="{BB962C8B-B14F-4D97-AF65-F5344CB8AC3E}">
        <p14:creationId xmlns:p14="http://schemas.microsoft.com/office/powerpoint/2010/main" val="185849481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dissolve">
                                      <p:cBhvr>
                                        <p:cTn id="7" dur="500"/>
                                        <p:tgtEl>
                                          <p:spTgt spid="5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1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1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9"/>
                                        </p:tgtEl>
                                        <p:attrNameLst>
                                          <p:attrName>style.visibility</p:attrName>
                                        </p:attrNameLst>
                                      </p:cBhvr>
                                      <p:to>
                                        <p:strVal val="visible"/>
                                      </p:to>
                                    </p:set>
                                    <p:animEffect transition="in" filter="wipe(left)">
                                      <p:cBhvr>
                                        <p:cTn id="22" dur="500"/>
                                        <p:tgtEl>
                                          <p:spTgt spid="5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1"/>
                                        </p:tgtEl>
                                        <p:attrNameLst>
                                          <p:attrName>style.visibility</p:attrName>
                                        </p:attrNameLst>
                                      </p:cBhvr>
                                      <p:to>
                                        <p:strVal val="visible"/>
                                      </p:to>
                                    </p:set>
                                    <p:animEffect transition="in" filter="wipe(left)">
                                      <p:cBhvr>
                                        <p:cTn id="27" dur="1000"/>
                                        <p:tgtEl>
                                          <p:spTgt spid="6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2"/>
                                        </p:tgtEl>
                                        <p:attrNameLst>
                                          <p:attrName>style.visibility</p:attrName>
                                        </p:attrNameLst>
                                      </p:cBhvr>
                                      <p:to>
                                        <p:strVal val="visible"/>
                                      </p:to>
                                    </p:set>
                                    <p:animEffect transition="in" filter="wipe(left)">
                                      <p:cBhvr>
                                        <p:cTn id="32" dur="500"/>
                                        <p:tgtEl>
                                          <p:spTgt spid="6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1000"/>
                                        <p:tgtEl>
                                          <p:spTgt spid="60"/>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63"/>
                                        </p:tgtEl>
                                        <p:attrNameLst>
                                          <p:attrName>style.visibility</p:attrName>
                                        </p:attrNameLst>
                                      </p:cBhvr>
                                      <p:to>
                                        <p:strVal val="visible"/>
                                      </p:to>
                                    </p:set>
                                    <p:animEffect transition="in" filter="dissolve">
                                      <p:cBhvr>
                                        <p:cTn id="42" dur="500"/>
                                        <p:tgtEl>
                                          <p:spTgt spid="63"/>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64"/>
                                        </p:tgtEl>
                                        <p:attrNameLst>
                                          <p:attrName>style.visibility</p:attrName>
                                        </p:attrNameLst>
                                      </p:cBhvr>
                                      <p:to>
                                        <p:strVal val="visible"/>
                                      </p:to>
                                    </p:set>
                                    <p:animEffect transition="in" filter="dissolve">
                                      <p:cBhvr>
                                        <p:cTn id="47" dur="500"/>
                                        <p:tgtEl>
                                          <p:spTgt spid="64"/>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65"/>
                                        </p:tgtEl>
                                        <p:attrNameLst>
                                          <p:attrName>style.visibility</p:attrName>
                                        </p:attrNameLst>
                                      </p:cBhvr>
                                      <p:to>
                                        <p:strVal val="visible"/>
                                      </p:to>
                                    </p:set>
                                    <p:animEffect transition="in" filter="dissolve">
                                      <p:cBhvr>
                                        <p:cTn id="52"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9" grpId="0"/>
      <p:bldP spid="64" grpId="0"/>
      <p:bldP spid="65" grpId="0"/>
      <p:bldP spid="61" grpId="0" animBg="1"/>
      <p:bldP spid="63" grpId="0" animBg="1"/>
      <p:bldP spid="62" grpId="0" animBg="1"/>
      <p:bldP spid="6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FC02E6CF-8BC1-4CC7-A68A-CEA635A77D99}"/>
              </a:ext>
            </a:extLst>
          </p:cNvPr>
          <p:cNvSpPr>
            <a:spLocks noGrp="1" noChangeArrowheads="1"/>
          </p:cNvSpPr>
          <p:nvPr>
            <p:ph type="title"/>
          </p:nvPr>
        </p:nvSpPr>
        <p:spPr>
          <a:xfrm>
            <a:off x="0" y="1905"/>
            <a:ext cx="9906000" cy="549275"/>
          </a:xfrm>
          <a:solidFill>
            <a:srgbClr val="FFFFFF"/>
          </a:solidFill>
        </p:spPr>
        <p:txBody>
          <a:bodyPr/>
          <a:lstStyle/>
          <a:p>
            <a:r>
              <a:rPr lang="en-GB" altLang="da-DK" sz="2600" dirty="0">
                <a:latin typeface="Verdana" panose="020B0604030504040204" pitchFamily="34" charset="0"/>
              </a:rPr>
              <a:t>Nordic System Price: Hedging Prices and spot prices</a:t>
            </a:r>
          </a:p>
        </p:txBody>
      </p:sp>
      <p:sp>
        <p:nvSpPr>
          <p:cNvPr id="4" name="Pladsholder til slidenummer 3">
            <a:extLst>
              <a:ext uri="{FF2B5EF4-FFF2-40B4-BE49-F238E27FC236}">
                <a16:creationId xmlns:a16="http://schemas.microsoft.com/office/drawing/2014/main" id="{1C62D0B2-DC16-4E6D-89B4-AC33A95772E8}"/>
              </a:ext>
            </a:extLst>
          </p:cNvPr>
          <p:cNvSpPr>
            <a:spLocks noGrp="1"/>
          </p:cNvSpPr>
          <p:nvPr>
            <p:ph type="sldNum" sz="quarter" idx="12"/>
          </p:nvPr>
        </p:nvSpPr>
        <p:spPr/>
        <p:txBody>
          <a:bodyPr/>
          <a:lstStyle/>
          <a:p>
            <a:pPr>
              <a:defRPr/>
            </a:pPr>
            <a:fld id="{6F22F84E-A190-402D-AE1D-93CA43AF0CC6}" type="slidenum">
              <a:rPr lang="en-GB" smtClean="0"/>
              <a:pPr>
                <a:defRPr/>
              </a:pPr>
              <a:t>9</a:t>
            </a:fld>
            <a:endParaRPr lang="en-GB" dirty="0"/>
          </a:p>
        </p:txBody>
      </p:sp>
      <p:grpSp>
        <p:nvGrpSpPr>
          <p:cNvPr id="6" name="Gruppe 5">
            <a:extLst>
              <a:ext uri="{FF2B5EF4-FFF2-40B4-BE49-F238E27FC236}">
                <a16:creationId xmlns:a16="http://schemas.microsoft.com/office/drawing/2014/main" id="{4C270C19-3DE6-4AAB-86AB-53EED30753EC}"/>
              </a:ext>
            </a:extLst>
          </p:cNvPr>
          <p:cNvGrpSpPr/>
          <p:nvPr/>
        </p:nvGrpSpPr>
        <p:grpSpPr>
          <a:xfrm>
            <a:off x="23331" y="491464"/>
            <a:ext cx="1808508" cy="5764517"/>
            <a:chOff x="23331" y="491464"/>
            <a:chExt cx="1808508" cy="5764517"/>
          </a:xfrm>
        </p:grpSpPr>
        <p:grpSp>
          <p:nvGrpSpPr>
            <p:cNvPr id="5" name="Gruppe 4">
              <a:extLst>
                <a:ext uri="{FF2B5EF4-FFF2-40B4-BE49-F238E27FC236}">
                  <a16:creationId xmlns:a16="http://schemas.microsoft.com/office/drawing/2014/main" id="{88B0D718-63DC-4568-8EEC-3FF3B97450C2}"/>
                </a:ext>
              </a:extLst>
            </p:cNvPr>
            <p:cNvGrpSpPr/>
            <p:nvPr/>
          </p:nvGrpSpPr>
          <p:grpSpPr>
            <a:xfrm>
              <a:off x="105353" y="843194"/>
              <a:ext cx="400751" cy="5412787"/>
              <a:chOff x="105353" y="843194"/>
              <a:chExt cx="400751" cy="5412787"/>
            </a:xfrm>
          </p:grpSpPr>
          <p:sp>
            <p:nvSpPr>
              <p:cNvPr id="12336" name="Rectangle 48">
                <a:extLst>
                  <a:ext uri="{FF2B5EF4-FFF2-40B4-BE49-F238E27FC236}">
                    <a16:creationId xmlns:a16="http://schemas.microsoft.com/office/drawing/2014/main" id="{C6928970-58D2-436F-9F4D-A123C0639EEB}"/>
                  </a:ext>
                </a:extLst>
              </p:cNvPr>
              <p:cNvSpPr>
                <a:spLocks noChangeArrowheads="1"/>
              </p:cNvSpPr>
              <p:nvPr/>
            </p:nvSpPr>
            <p:spPr bwMode="auto">
              <a:xfrm>
                <a:off x="105353" y="5917427"/>
                <a:ext cx="40075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GB" altLang="da-DK" dirty="0">
                    <a:solidFill>
                      <a:srgbClr val="000000"/>
                    </a:solidFill>
                  </a:rPr>
                  <a:t>20</a:t>
                </a:r>
                <a:endParaRPr lang="en-GB" altLang="da-DK" dirty="0"/>
              </a:p>
            </p:txBody>
          </p:sp>
          <p:sp>
            <p:nvSpPr>
              <p:cNvPr id="12337" name="Rectangle 49">
                <a:extLst>
                  <a:ext uri="{FF2B5EF4-FFF2-40B4-BE49-F238E27FC236}">
                    <a16:creationId xmlns:a16="http://schemas.microsoft.com/office/drawing/2014/main" id="{215B2807-067D-4CE6-A712-9F8874F23E1F}"/>
                  </a:ext>
                </a:extLst>
              </p:cNvPr>
              <p:cNvSpPr>
                <a:spLocks noChangeArrowheads="1"/>
              </p:cNvSpPr>
              <p:nvPr/>
            </p:nvSpPr>
            <p:spPr bwMode="auto">
              <a:xfrm>
                <a:off x="105353" y="5284581"/>
                <a:ext cx="40075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GB" altLang="da-DK" dirty="0">
                    <a:solidFill>
                      <a:srgbClr val="000000"/>
                    </a:solidFill>
                  </a:rPr>
                  <a:t>25</a:t>
                </a:r>
                <a:endParaRPr lang="en-GB" altLang="da-DK" dirty="0"/>
              </a:p>
            </p:txBody>
          </p:sp>
          <p:sp>
            <p:nvSpPr>
              <p:cNvPr id="12338" name="Rectangle 50">
                <a:extLst>
                  <a:ext uri="{FF2B5EF4-FFF2-40B4-BE49-F238E27FC236}">
                    <a16:creationId xmlns:a16="http://schemas.microsoft.com/office/drawing/2014/main" id="{6E358608-8830-43A4-9084-8C8F984988B3}"/>
                  </a:ext>
                </a:extLst>
              </p:cNvPr>
              <p:cNvSpPr>
                <a:spLocks noChangeArrowheads="1"/>
              </p:cNvSpPr>
              <p:nvPr/>
            </p:nvSpPr>
            <p:spPr bwMode="auto">
              <a:xfrm>
                <a:off x="105353" y="4649441"/>
                <a:ext cx="40075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GB" altLang="da-DK" dirty="0">
                    <a:solidFill>
                      <a:srgbClr val="000000"/>
                    </a:solidFill>
                  </a:rPr>
                  <a:t>30</a:t>
                </a:r>
                <a:endParaRPr lang="en-GB" altLang="da-DK" dirty="0"/>
              </a:p>
            </p:txBody>
          </p:sp>
          <p:sp>
            <p:nvSpPr>
              <p:cNvPr id="12339" name="Rectangle 51">
                <a:extLst>
                  <a:ext uri="{FF2B5EF4-FFF2-40B4-BE49-F238E27FC236}">
                    <a16:creationId xmlns:a16="http://schemas.microsoft.com/office/drawing/2014/main" id="{EECEBF50-B8B5-466F-8957-335754839BE2}"/>
                  </a:ext>
                </a:extLst>
              </p:cNvPr>
              <p:cNvSpPr>
                <a:spLocks noChangeArrowheads="1"/>
              </p:cNvSpPr>
              <p:nvPr/>
            </p:nvSpPr>
            <p:spPr bwMode="auto">
              <a:xfrm>
                <a:off x="105353" y="4014303"/>
                <a:ext cx="40075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GB" altLang="da-DK" dirty="0">
                    <a:solidFill>
                      <a:srgbClr val="000000"/>
                    </a:solidFill>
                  </a:rPr>
                  <a:t>35</a:t>
                </a:r>
                <a:endParaRPr lang="en-GB" altLang="da-DK" dirty="0"/>
              </a:p>
            </p:txBody>
          </p:sp>
          <p:sp>
            <p:nvSpPr>
              <p:cNvPr id="12340" name="Rectangle 52">
                <a:extLst>
                  <a:ext uri="{FF2B5EF4-FFF2-40B4-BE49-F238E27FC236}">
                    <a16:creationId xmlns:a16="http://schemas.microsoft.com/office/drawing/2014/main" id="{2240B140-5A51-4F6B-A2CF-1FA28C781B1B}"/>
                  </a:ext>
                </a:extLst>
              </p:cNvPr>
              <p:cNvSpPr>
                <a:spLocks noChangeArrowheads="1"/>
              </p:cNvSpPr>
              <p:nvPr/>
            </p:nvSpPr>
            <p:spPr bwMode="auto">
              <a:xfrm>
                <a:off x="105353" y="3379164"/>
                <a:ext cx="40075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GB" altLang="da-DK" dirty="0">
                    <a:solidFill>
                      <a:srgbClr val="000000"/>
                    </a:solidFill>
                  </a:rPr>
                  <a:t>40</a:t>
                </a:r>
                <a:endParaRPr lang="en-GB" altLang="da-DK" dirty="0"/>
              </a:p>
            </p:txBody>
          </p:sp>
          <p:sp>
            <p:nvSpPr>
              <p:cNvPr id="12341" name="Rectangle 53">
                <a:extLst>
                  <a:ext uri="{FF2B5EF4-FFF2-40B4-BE49-F238E27FC236}">
                    <a16:creationId xmlns:a16="http://schemas.microsoft.com/office/drawing/2014/main" id="{5CA03148-66B8-4A06-AC52-A58F552A191B}"/>
                  </a:ext>
                </a:extLst>
              </p:cNvPr>
              <p:cNvSpPr>
                <a:spLocks noChangeArrowheads="1"/>
              </p:cNvSpPr>
              <p:nvPr/>
            </p:nvSpPr>
            <p:spPr bwMode="auto">
              <a:xfrm>
                <a:off x="105353" y="2746318"/>
                <a:ext cx="40075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GB" altLang="da-DK" dirty="0">
                    <a:solidFill>
                      <a:srgbClr val="000000"/>
                    </a:solidFill>
                  </a:rPr>
                  <a:t>45</a:t>
                </a:r>
                <a:endParaRPr lang="en-GB" altLang="da-DK" dirty="0"/>
              </a:p>
            </p:txBody>
          </p:sp>
          <p:sp>
            <p:nvSpPr>
              <p:cNvPr id="12342" name="Rectangle 54">
                <a:extLst>
                  <a:ext uri="{FF2B5EF4-FFF2-40B4-BE49-F238E27FC236}">
                    <a16:creationId xmlns:a16="http://schemas.microsoft.com/office/drawing/2014/main" id="{80E092FB-7826-4662-9525-4111563EB3A1}"/>
                  </a:ext>
                </a:extLst>
              </p:cNvPr>
              <p:cNvSpPr>
                <a:spLocks noChangeArrowheads="1"/>
              </p:cNvSpPr>
              <p:nvPr/>
            </p:nvSpPr>
            <p:spPr bwMode="auto">
              <a:xfrm>
                <a:off x="105353" y="2111180"/>
                <a:ext cx="40075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GB" altLang="da-DK" dirty="0">
                    <a:solidFill>
                      <a:srgbClr val="000000"/>
                    </a:solidFill>
                  </a:rPr>
                  <a:t>50</a:t>
                </a:r>
                <a:endParaRPr lang="en-GB" altLang="da-DK" dirty="0"/>
              </a:p>
            </p:txBody>
          </p:sp>
          <p:sp>
            <p:nvSpPr>
              <p:cNvPr id="12343" name="Rectangle 55">
                <a:extLst>
                  <a:ext uri="{FF2B5EF4-FFF2-40B4-BE49-F238E27FC236}">
                    <a16:creationId xmlns:a16="http://schemas.microsoft.com/office/drawing/2014/main" id="{CC1BE06F-4864-4750-9532-4EC16FFA53F2}"/>
                  </a:ext>
                </a:extLst>
              </p:cNvPr>
              <p:cNvSpPr>
                <a:spLocks noChangeArrowheads="1"/>
              </p:cNvSpPr>
              <p:nvPr/>
            </p:nvSpPr>
            <p:spPr bwMode="auto">
              <a:xfrm>
                <a:off x="105353" y="1476040"/>
                <a:ext cx="40075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GB" altLang="da-DK" dirty="0">
                    <a:solidFill>
                      <a:srgbClr val="000000"/>
                    </a:solidFill>
                  </a:rPr>
                  <a:t>55</a:t>
                </a:r>
                <a:endParaRPr lang="en-GB" altLang="da-DK" dirty="0"/>
              </a:p>
            </p:txBody>
          </p:sp>
          <p:sp>
            <p:nvSpPr>
              <p:cNvPr id="12344" name="Rectangle 56">
                <a:extLst>
                  <a:ext uri="{FF2B5EF4-FFF2-40B4-BE49-F238E27FC236}">
                    <a16:creationId xmlns:a16="http://schemas.microsoft.com/office/drawing/2014/main" id="{1FD2E607-E166-4D26-B754-0B917E36344E}"/>
                  </a:ext>
                </a:extLst>
              </p:cNvPr>
              <p:cNvSpPr>
                <a:spLocks noChangeArrowheads="1"/>
              </p:cNvSpPr>
              <p:nvPr/>
            </p:nvSpPr>
            <p:spPr bwMode="auto">
              <a:xfrm>
                <a:off x="105353" y="843194"/>
                <a:ext cx="40075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GB" altLang="da-DK" dirty="0">
                    <a:solidFill>
                      <a:srgbClr val="000000"/>
                    </a:solidFill>
                  </a:rPr>
                  <a:t>60</a:t>
                </a:r>
                <a:endParaRPr lang="en-GB" altLang="da-DK" dirty="0"/>
              </a:p>
            </p:txBody>
          </p:sp>
        </p:grpSp>
        <p:sp>
          <p:nvSpPr>
            <p:cNvPr id="72" name="Tekstboks 78">
              <a:extLst>
                <a:ext uri="{FF2B5EF4-FFF2-40B4-BE49-F238E27FC236}">
                  <a16:creationId xmlns:a16="http://schemas.microsoft.com/office/drawing/2014/main" id="{C7DEBA98-E41A-42DA-B0FF-2F75D2652C5F}"/>
                </a:ext>
              </a:extLst>
            </p:cNvPr>
            <p:cNvSpPr txBox="1"/>
            <p:nvPr/>
          </p:nvSpPr>
          <p:spPr>
            <a:xfrm>
              <a:off x="23331" y="491464"/>
              <a:ext cx="1808508" cy="430887"/>
            </a:xfrm>
            <a:prstGeom prst="rect">
              <a:avLst/>
            </a:prstGeom>
            <a:noFill/>
          </p:spPr>
          <p:txBody>
            <a:bodyPr wrap="none" rtlCol="0">
              <a:spAutoFit/>
            </a:bodyPr>
            <a:lstStyle/>
            <a:p>
              <a:r>
                <a:rPr lang="en-GB" dirty="0">
                  <a:solidFill>
                    <a:schemeClr val="tx1"/>
                  </a:solidFill>
                </a:rPr>
                <a:t>EUR/MWh</a:t>
              </a:r>
            </a:p>
          </p:txBody>
        </p:sp>
      </p:grpSp>
      <p:grpSp>
        <p:nvGrpSpPr>
          <p:cNvPr id="7" name="Gruppe 6">
            <a:extLst>
              <a:ext uri="{FF2B5EF4-FFF2-40B4-BE49-F238E27FC236}">
                <a16:creationId xmlns:a16="http://schemas.microsoft.com/office/drawing/2014/main" id="{02117D78-1D0D-48FF-8291-0CD623CA79B3}"/>
              </a:ext>
            </a:extLst>
          </p:cNvPr>
          <p:cNvGrpSpPr/>
          <p:nvPr/>
        </p:nvGrpSpPr>
        <p:grpSpPr>
          <a:xfrm>
            <a:off x="551981" y="1010463"/>
            <a:ext cx="9307720" cy="5545822"/>
            <a:chOff x="551981" y="1010463"/>
            <a:chExt cx="9307720" cy="5545822"/>
          </a:xfrm>
        </p:grpSpPr>
        <p:sp>
          <p:nvSpPr>
            <p:cNvPr id="12297" name="Line 9">
              <a:extLst>
                <a:ext uri="{FF2B5EF4-FFF2-40B4-BE49-F238E27FC236}">
                  <a16:creationId xmlns:a16="http://schemas.microsoft.com/office/drawing/2014/main" id="{A4CD1C6D-2809-41F3-B329-FF7FDDB2D456}"/>
                </a:ext>
              </a:extLst>
            </p:cNvPr>
            <p:cNvSpPr>
              <a:spLocks noChangeShapeType="1"/>
            </p:cNvSpPr>
            <p:nvPr/>
          </p:nvSpPr>
          <p:spPr bwMode="auto">
            <a:xfrm>
              <a:off x="638011" y="5451850"/>
              <a:ext cx="922169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2298" name="Line 10">
              <a:extLst>
                <a:ext uri="{FF2B5EF4-FFF2-40B4-BE49-F238E27FC236}">
                  <a16:creationId xmlns:a16="http://schemas.microsoft.com/office/drawing/2014/main" id="{1F2505D2-A8CF-4AE7-A4F7-368E7309F0C0}"/>
                </a:ext>
              </a:extLst>
            </p:cNvPr>
            <p:cNvSpPr>
              <a:spLocks noChangeShapeType="1"/>
            </p:cNvSpPr>
            <p:nvPr/>
          </p:nvSpPr>
          <p:spPr bwMode="auto">
            <a:xfrm>
              <a:off x="638011" y="4816710"/>
              <a:ext cx="922169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2299" name="Line 11">
              <a:extLst>
                <a:ext uri="{FF2B5EF4-FFF2-40B4-BE49-F238E27FC236}">
                  <a16:creationId xmlns:a16="http://schemas.microsoft.com/office/drawing/2014/main" id="{A217854F-B5A9-45D4-A55C-24392B4EAC3D}"/>
                </a:ext>
              </a:extLst>
            </p:cNvPr>
            <p:cNvSpPr>
              <a:spLocks noChangeShapeType="1"/>
            </p:cNvSpPr>
            <p:nvPr/>
          </p:nvSpPr>
          <p:spPr bwMode="auto">
            <a:xfrm>
              <a:off x="638011" y="4181572"/>
              <a:ext cx="922169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2300" name="Line 12">
              <a:extLst>
                <a:ext uri="{FF2B5EF4-FFF2-40B4-BE49-F238E27FC236}">
                  <a16:creationId xmlns:a16="http://schemas.microsoft.com/office/drawing/2014/main" id="{C211D0F6-8A2E-465E-B432-9AB780EFFE7C}"/>
                </a:ext>
              </a:extLst>
            </p:cNvPr>
            <p:cNvSpPr>
              <a:spLocks noChangeShapeType="1"/>
            </p:cNvSpPr>
            <p:nvPr/>
          </p:nvSpPr>
          <p:spPr bwMode="auto">
            <a:xfrm>
              <a:off x="638011" y="3548726"/>
              <a:ext cx="922169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2301" name="Line 13">
              <a:extLst>
                <a:ext uri="{FF2B5EF4-FFF2-40B4-BE49-F238E27FC236}">
                  <a16:creationId xmlns:a16="http://schemas.microsoft.com/office/drawing/2014/main" id="{1A457BBD-2707-4FEE-9FCB-907E61C92ED9}"/>
                </a:ext>
              </a:extLst>
            </p:cNvPr>
            <p:cNvSpPr>
              <a:spLocks noChangeShapeType="1"/>
            </p:cNvSpPr>
            <p:nvPr/>
          </p:nvSpPr>
          <p:spPr bwMode="auto">
            <a:xfrm>
              <a:off x="638011" y="2913587"/>
              <a:ext cx="922169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2302" name="Line 14">
              <a:extLst>
                <a:ext uri="{FF2B5EF4-FFF2-40B4-BE49-F238E27FC236}">
                  <a16:creationId xmlns:a16="http://schemas.microsoft.com/office/drawing/2014/main" id="{71E32A51-2076-4CDB-844A-3D1A40F99B9B}"/>
                </a:ext>
              </a:extLst>
            </p:cNvPr>
            <p:cNvSpPr>
              <a:spLocks noChangeShapeType="1"/>
            </p:cNvSpPr>
            <p:nvPr/>
          </p:nvSpPr>
          <p:spPr bwMode="auto">
            <a:xfrm>
              <a:off x="638011" y="2278448"/>
              <a:ext cx="922169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2303" name="Line 15">
              <a:extLst>
                <a:ext uri="{FF2B5EF4-FFF2-40B4-BE49-F238E27FC236}">
                  <a16:creationId xmlns:a16="http://schemas.microsoft.com/office/drawing/2014/main" id="{10207075-E96A-4579-B901-70380E5432BF}"/>
                </a:ext>
              </a:extLst>
            </p:cNvPr>
            <p:cNvSpPr>
              <a:spLocks noChangeShapeType="1"/>
            </p:cNvSpPr>
            <p:nvPr/>
          </p:nvSpPr>
          <p:spPr bwMode="auto">
            <a:xfrm>
              <a:off x="638011" y="1645603"/>
              <a:ext cx="922169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2304" name="Line 16">
              <a:extLst>
                <a:ext uri="{FF2B5EF4-FFF2-40B4-BE49-F238E27FC236}">
                  <a16:creationId xmlns:a16="http://schemas.microsoft.com/office/drawing/2014/main" id="{D7CB7757-D321-4F13-A16B-3D8DD9A805FB}"/>
                </a:ext>
              </a:extLst>
            </p:cNvPr>
            <p:cNvSpPr>
              <a:spLocks noChangeShapeType="1"/>
            </p:cNvSpPr>
            <p:nvPr/>
          </p:nvSpPr>
          <p:spPr bwMode="auto">
            <a:xfrm>
              <a:off x="638011" y="1010463"/>
              <a:ext cx="922169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2305" name="Rectangle 17">
              <a:extLst>
                <a:ext uri="{FF2B5EF4-FFF2-40B4-BE49-F238E27FC236}">
                  <a16:creationId xmlns:a16="http://schemas.microsoft.com/office/drawing/2014/main" id="{13141AA2-5658-418C-93BE-9CC1165F435D}"/>
                </a:ext>
              </a:extLst>
            </p:cNvPr>
            <p:cNvSpPr>
              <a:spLocks noChangeArrowheads="1"/>
            </p:cNvSpPr>
            <p:nvPr/>
          </p:nvSpPr>
          <p:spPr bwMode="auto">
            <a:xfrm>
              <a:off x="638011" y="1010463"/>
              <a:ext cx="9221690" cy="5074233"/>
            </a:xfrm>
            <a:prstGeom prst="rect">
              <a:avLst/>
            </a:prstGeom>
            <a:noFill/>
            <a:ln w="19050">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dirty="0"/>
            </a:p>
          </p:txBody>
        </p:sp>
        <p:sp>
          <p:nvSpPr>
            <p:cNvPr id="12306" name="Line 18">
              <a:extLst>
                <a:ext uri="{FF2B5EF4-FFF2-40B4-BE49-F238E27FC236}">
                  <a16:creationId xmlns:a16="http://schemas.microsoft.com/office/drawing/2014/main" id="{A87123BE-EDE7-4042-8F31-9BFDDF3D9084}"/>
                </a:ext>
              </a:extLst>
            </p:cNvPr>
            <p:cNvSpPr>
              <a:spLocks noChangeShapeType="1"/>
            </p:cNvSpPr>
            <p:nvPr/>
          </p:nvSpPr>
          <p:spPr bwMode="auto">
            <a:xfrm>
              <a:off x="638010" y="1010463"/>
              <a:ext cx="0" cy="507423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2307" name="Line 19">
              <a:extLst>
                <a:ext uri="{FF2B5EF4-FFF2-40B4-BE49-F238E27FC236}">
                  <a16:creationId xmlns:a16="http://schemas.microsoft.com/office/drawing/2014/main" id="{08052BF3-DB72-4272-B8D9-8CDB5E444146}"/>
                </a:ext>
              </a:extLst>
            </p:cNvPr>
            <p:cNvSpPr>
              <a:spLocks noChangeShapeType="1"/>
            </p:cNvSpPr>
            <p:nvPr/>
          </p:nvSpPr>
          <p:spPr bwMode="auto">
            <a:xfrm>
              <a:off x="551981" y="6084696"/>
              <a:ext cx="86029"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2308" name="Line 20">
              <a:extLst>
                <a:ext uri="{FF2B5EF4-FFF2-40B4-BE49-F238E27FC236}">
                  <a16:creationId xmlns:a16="http://schemas.microsoft.com/office/drawing/2014/main" id="{3E49D103-3736-4197-9EA9-4162D49FF080}"/>
                </a:ext>
              </a:extLst>
            </p:cNvPr>
            <p:cNvSpPr>
              <a:spLocks noChangeShapeType="1"/>
            </p:cNvSpPr>
            <p:nvPr/>
          </p:nvSpPr>
          <p:spPr bwMode="auto">
            <a:xfrm>
              <a:off x="551981" y="5451850"/>
              <a:ext cx="86029"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2309" name="Line 21">
              <a:extLst>
                <a:ext uri="{FF2B5EF4-FFF2-40B4-BE49-F238E27FC236}">
                  <a16:creationId xmlns:a16="http://schemas.microsoft.com/office/drawing/2014/main" id="{EF921724-E1C6-4CE3-B45F-2EE5893CAFDF}"/>
                </a:ext>
              </a:extLst>
            </p:cNvPr>
            <p:cNvSpPr>
              <a:spLocks noChangeShapeType="1"/>
            </p:cNvSpPr>
            <p:nvPr/>
          </p:nvSpPr>
          <p:spPr bwMode="auto">
            <a:xfrm>
              <a:off x="551981" y="4816710"/>
              <a:ext cx="86029"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2310" name="Line 22">
              <a:extLst>
                <a:ext uri="{FF2B5EF4-FFF2-40B4-BE49-F238E27FC236}">
                  <a16:creationId xmlns:a16="http://schemas.microsoft.com/office/drawing/2014/main" id="{BBE40B5E-1069-42BA-8F54-8246A53C13AF}"/>
                </a:ext>
              </a:extLst>
            </p:cNvPr>
            <p:cNvSpPr>
              <a:spLocks noChangeShapeType="1"/>
            </p:cNvSpPr>
            <p:nvPr/>
          </p:nvSpPr>
          <p:spPr bwMode="auto">
            <a:xfrm>
              <a:off x="551981" y="4181572"/>
              <a:ext cx="86029"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2311" name="Line 23">
              <a:extLst>
                <a:ext uri="{FF2B5EF4-FFF2-40B4-BE49-F238E27FC236}">
                  <a16:creationId xmlns:a16="http://schemas.microsoft.com/office/drawing/2014/main" id="{A4BF1795-6C18-445C-BCAD-F32A89CEC357}"/>
                </a:ext>
              </a:extLst>
            </p:cNvPr>
            <p:cNvSpPr>
              <a:spLocks noChangeShapeType="1"/>
            </p:cNvSpPr>
            <p:nvPr/>
          </p:nvSpPr>
          <p:spPr bwMode="auto">
            <a:xfrm>
              <a:off x="551981" y="3548726"/>
              <a:ext cx="86029"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2312" name="Line 24">
              <a:extLst>
                <a:ext uri="{FF2B5EF4-FFF2-40B4-BE49-F238E27FC236}">
                  <a16:creationId xmlns:a16="http://schemas.microsoft.com/office/drawing/2014/main" id="{987D1911-AE8E-4AAC-AD4C-19CD7E20BD88}"/>
                </a:ext>
              </a:extLst>
            </p:cNvPr>
            <p:cNvSpPr>
              <a:spLocks noChangeShapeType="1"/>
            </p:cNvSpPr>
            <p:nvPr/>
          </p:nvSpPr>
          <p:spPr bwMode="auto">
            <a:xfrm>
              <a:off x="551981" y="2913587"/>
              <a:ext cx="86029"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2313" name="Line 25">
              <a:extLst>
                <a:ext uri="{FF2B5EF4-FFF2-40B4-BE49-F238E27FC236}">
                  <a16:creationId xmlns:a16="http://schemas.microsoft.com/office/drawing/2014/main" id="{2D32EE7A-AE74-4E4B-A17F-7B62991C44D0}"/>
                </a:ext>
              </a:extLst>
            </p:cNvPr>
            <p:cNvSpPr>
              <a:spLocks noChangeShapeType="1"/>
            </p:cNvSpPr>
            <p:nvPr/>
          </p:nvSpPr>
          <p:spPr bwMode="auto">
            <a:xfrm>
              <a:off x="551981" y="2278448"/>
              <a:ext cx="86029"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2314" name="Line 26">
              <a:extLst>
                <a:ext uri="{FF2B5EF4-FFF2-40B4-BE49-F238E27FC236}">
                  <a16:creationId xmlns:a16="http://schemas.microsoft.com/office/drawing/2014/main" id="{010ECDD9-9358-46C3-9931-E185D895E728}"/>
                </a:ext>
              </a:extLst>
            </p:cNvPr>
            <p:cNvSpPr>
              <a:spLocks noChangeShapeType="1"/>
            </p:cNvSpPr>
            <p:nvPr/>
          </p:nvSpPr>
          <p:spPr bwMode="auto">
            <a:xfrm>
              <a:off x="551981" y="1645603"/>
              <a:ext cx="86029"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2315" name="Line 27">
              <a:extLst>
                <a:ext uri="{FF2B5EF4-FFF2-40B4-BE49-F238E27FC236}">
                  <a16:creationId xmlns:a16="http://schemas.microsoft.com/office/drawing/2014/main" id="{3FB57F9B-BE23-4230-A8F4-9A3F2F0B0735}"/>
                </a:ext>
              </a:extLst>
            </p:cNvPr>
            <p:cNvSpPr>
              <a:spLocks noChangeShapeType="1"/>
            </p:cNvSpPr>
            <p:nvPr/>
          </p:nvSpPr>
          <p:spPr bwMode="auto">
            <a:xfrm>
              <a:off x="551981" y="1010463"/>
              <a:ext cx="86029"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2316" name="Line 28">
              <a:extLst>
                <a:ext uri="{FF2B5EF4-FFF2-40B4-BE49-F238E27FC236}">
                  <a16:creationId xmlns:a16="http://schemas.microsoft.com/office/drawing/2014/main" id="{4FB6F248-6C77-4951-BC9A-5251726186FA}"/>
                </a:ext>
              </a:extLst>
            </p:cNvPr>
            <p:cNvSpPr>
              <a:spLocks noChangeShapeType="1"/>
            </p:cNvSpPr>
            <p:nvPr/>
          </p:nvSpPr>
          <p:spPr bwMode="auto">
            <a:xfrm>
              <a:off x="638011" y="6084696"/>
              <a:ext cx="922169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2317" name="Line 29">
              <a:extLst>
                <a:ext uri="{FF2B5EF4-FFF2-40B4-BE49-F238E27FC236}">
                  <a16:creationId xmlns:a16="http://schemas.microsoft.com/office/drawing/2014/main" id="{F9E236E1-2A10-47DF-B17D-F38EE30B3950}"/>
                </a:ext>
              </a:extLst>
            </p:cNvPr>
            <p:cNvSpPr>
              <a:spLocks noChangeShapeType="1"/>
            </p:cNvSpPr>
            <p:nvPr/>
          </p:nvSpPr>
          <p:spPr bwMode="auto">
            <a:xfrm flipV="1">
              <a:off x="638010" y="6084696"/>
              <a:ext cx="0" cy="18114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2318" name="Line 30">
              <a:extLst>
                <a:ext uri="{FF2B5EF4-FFF2-40B4-BE49-F238E27FC236}">
                  <a16:creationId xmlns:a16="http://schemas.microsoft.com/office/drawing/2014/main" id="{96567343-EEDE-4B7D-8908-33F8D45AE0EF}"/>
                </a:ext>
              </a:extLst>
            </p:cNvPr>
            <p:cNvSpPr>
              <a:spLocks noChangeShapeType="1"/>
            </p:cNvSpPr>
            <p:nvPr/>
          </p:nvSpPr>
          <p:spPr bwMode="auto">
            <a:xfrm flipV="1">
              <a:off x="1210934" y="6084696"/>
              <a:ext cx="0" cy="18114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2319" name="Line 31">
              <a:extLst>
                <a:ext uri="{FF2B5EF4-FFF2-40B4-BE49-F238E27FC236}">
                  <a16:creationId xmlns:a16="http://schemas.microsoft.com/office/drawing/2014/main" id="{504D81E0-7C70-4E50-B184-1458A6B95C01}"/>
                </a:ext>
              </a:extLst>
            </p:cNvPr>
            <p:cNvSpPr>
              <a:spLocks noChangeShapeType="1"/>
            </p:cNvSpPr>
            <p:nvPr/>
          </p:nvSpPr>
          <p:spPr bwMode="auto">
            <a:xfrm flipV="1">
              <a:off x="1785688" y="6084696"/>
              <a:ext cx="0" cy="18114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2320" name="Line 32">
              <a:extLst>
                <a:ext uri="{FF2B5EF4-FFF2-40B4-BE49-F238E27FC236}">
                  <a16:creationId xmlns:a16="http://schemas.microsoft.com/office/drawing/2014/main" id="{17CDCD92-40ED-4C23-A208-0CA6C522911B}"/>
                </a:ext>
              </a:extLst>
            </p:cNvPr>
            <p:cNvSpPr>
              <a:spLocks noChangeShapeType="1"/>
            </p:cNvSpPr>
            <p:nvPr/>
          </p:nvSpPr>
          <p:spPr bwMode="auto">
            <a:xfrm flipV="1">
              <a:off x="2358611" y="6084696"/>
              <a:ext cx="0" cy="18114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2321" name="Line 33">
              <a:extLst>
                <a:ext uri="{FF2B5EF4-FFF2-40B4-BE49-F238E27FC236}">
                  <a16:creationId xmlns:a16="http://schemas.microsoft.com/office/drawing/2014/main" id="{71BD1E27-B083-42EE-89B4-B0061A3F4E5D}"/>
                </a:ext>
              </a:extLst>
            </p:cNvPr>
            <p:cNvSpPr>
              <a:spLocks noChangeShapeType="1"/>
            </p:cNvSpPr>
            <p:nvPr/>
          </p:nvSpPr>
          <p:spPr bwMode="auto">
            <a:xfrm flipV="1">
              <a:off x="2953501" y="6084696"/>
              <a:ext cx="0" cy="18114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2322" name="Line 34">
              <a:extLst>
                <a:ext uri="{FF2B5EF4-FFF2-40B4-BE49-F238E27FC236}">
                  <a16:creationId xmlns:a16="http://schemas.microsoft.com/office/drawing/2014/main" id="{6E8E1CC1-514A-45D5-BC10-299C090EAF33}"/>
                </a:ext>
              </a:extLst>
            </p:cNvPr>
            <p:cNvSpPr>
              <a:spLocks noChangeShapeType="1"/>
            </p:cNvSpPr>
            <p:nvPr/>
          </p:nvSpPr>
          <p:spPr bwMode="auto">
            <a:xfrm flipV="1">
              <a:off x="3528255" y="6084696"/>
              <a:ext cx="0" cy="18114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2323" name="Line 35">
              <a:extLst>
                <a:ext uri="{FF2B5EF4-FFF2-40B4-BE49-F238E27FC236}">
                  <a16:creationId xmlns:a16="http://schemas.microsoft.com/office/drawing/2014/main" id="{0484D343-4CCD-46AD-B6AA-88998A4AE90B}"/>
                </a:ext>
              </a:extLst>
            </p:cNvPr>
            <p:cNvSpPr>
              <a:spLocks noChangeShapeType="1"/>
            </p:cNvSpPr>
            <p:nvPr/>
          </p:nvSpPr>
          <p:spPr bwMode="auto">
            <a:xfrm flipV="1">
              <a:off x="4101178" y="6084696"/>
              <a:ext cx="0" cy="18114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2324" name="Line 36">
              <a:extLst>
                <a:ext uri="{FF2B5EF4-FFF2-40B4-BE49-F238E27FC236}">
                  <a16:creationId xmlns:a16="http://schemas.microsoft.com/office/drawing/2014/main" id="{0631242F-01C6-4C75-84E8-6C0ED83BF49E}"/>
                </a:ext>
              </a:extLst>
            </p:cNvPr>
            <p:cNvSpPr>
              <a:spLocks noChangeShapeType="1"/>
            </p:cNvSpPr>
            <p:nvPr/>
          </p:nvSpPr>
          <p:spPr bwMode="auto">
            <a:xfrm flipV="1">
              <a:off x="4674102" y="6084696"/>
              <a:ext cx="0" cy="18114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2325" name="Line 37">
              <a:extLst>
                <a:ext uri="{FF2B5EF4-FFF2-40B4-BE49-F238E27FC236}">
                  <a16:creationId xmlns:a16="http://schemas.microsoft.com/office/drawing/2014/main" id="{EDE9CB65-0B03-48FB-807E-B1BB854C21CF}"/>
                </a:ext>
              </a:extLst>
            </p:cNvPr>
            <p:cNvSpPr>
              <a:spLocks noChangeShapeType="1"/>
            </p:cNvSpPr>
            <p:nvPr/>
          </p:nvSpPr>
          <p:spPr bwMode="auto">
            <a:xfrm flipV="1">
              <a:off x="5248856" y="6084696"/>
              <a:ext cx="0" cy="18114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2326" name="Line 38">
              <a:extLst>
                <a:ext uri="{FF2B5EF4-FFF2-40B4-BE49-F238E27FC236}">
                  <a16:creationId xmlns:a16="http://schemas.microsoft.com/office/drawing/2014/main" id="{D03207B2-5864-4ABB-9E62-529BE7584EE6}"/>
                </a:ext>
              </a:extLst>
            </p:cNvPr>
            <p:cNvSpPr>
              <a:spLocks noChangeShapeType="1"/>
            </p:cNvSpPr>
            <p:nvPr/>
          </p:nvSpPr>
          <p:spPr bwMode="auto">
            <a:xfrm flipV="1">
              <a:off x="5821779" y="6084696"/>
              <a:ext cx="0" cy="18114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2327" name="Line 39">
              <a:extLst>
                <a:ext uri="{FF2B5EF4-FFF2-40B4-BE49-F238E27FC236}">
                  <a16:creationId xmlns:a16="http://schemas.microsoft.com/office/drawing/2014/main" id="{52589E10-79A7-4B53-B0EB-F3CCA146EEA1}"/>
                </a:ext>
              </a:extLst>
            </p:cNvPr>
            <p:cNvSpPr>
              <a:spLocks noChangeShapeType="1"/>
            </p:cNvSpPr>
            <p:nvPr/>
          </p:nvSpPr>
          <p:spPr bwMode="auto">
            <a:xfrm flipV="1">
              <a:off x="6396533" y="6084696"/>
              <a:ext cx="0" cy="18114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2328" name="Line 40">
              <a:extLst>
                <a:ext uri="{FF2B5EF4-FFF2-40B4-BE49-F238E27FC236}">
                  <a16:creationId xmlns:a16="http://schemas.microsoft.com/office/drawing/2014/main" id="{F7864127-18AF-4B38-B083-95ABC1972DFB}"/>
                </a:ext>
              </a:extLst>
            </p:cNvPr>
            <p:cNvSpPr>
              <a:spLocks noChangeShapeType="1"/>
            </p:cNvSpPr>
            <p:nvPr/>
          </p:nvSpPr>
          <p:spPr bwMode="auto">
            <a:xfrm flipV="1">
              <a:off x="6969457" y="6084696"/>
              <a:ext cx="0" cy="18114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2329" name="Line 41">
              <a:extLst>
                <a:ext uri="{FF2B5EF4-FFF2-40B4-BE49-F238E27FC236}">
                  <a16:creationId xmlns:a16="http://schemas.microsoft.com/office/drawing/2014/main" id="{061F27DF-1A9C-429F-BA69-DCBD1E7B79C6}"/>
                </a:ext>
              </a:extLst>
            </p:cNvPr>
            <p:cNvSpPr>
              <a:spLocks noChangeShapeType="1"/>
            </p:cNvSpPr>
            <p:nvPr/>
          </p:nvSpPr>
          <p:spPr bwMode="auto">
            <a:xfrm flipV="1">
              <a:off x="7564345" y="6084696"/>
              <a:ext cx="0" cy="18114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2330" name="Line 42">
              <a:extLst>
                <a:ext uri="{FF2B5EF4-FFF2-40B4-BE49-F238E27FC236}">
                  <a16:creationId xmlns:a16="http://schemas.microsoft.com/office/drawing/2014/main" id="{62A3919E-1E5B-4EA2-B633-06415092B309}"/>
                </a:ext>
              </a:extLst>
            </p:cNvPr>
            <p:cNvSpPr>
              <a:spLocks noChangeShapeType="1"/>
            </p:cNvSpPr>
            <p:nvPr/>
          </p:nvSpPr>
          <p:spPr bwMode="auto">
            <a:xfrm flipV="1">
              <a:off x="8137269" y="6084696"/>
              <a:ext cx="0" cy="18114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2331" name="Line 43">
              <a:extLst>
                <a:ext uri="{FF2B5EF4-FFF2-40B4-BE49-F238E27FC236}">
                  <a16:creationId xmlns:a16="http://schemas.microsoft.com/office/drawing/2014/main" id="{2A33572B-A39B-49C5-8AE5-F2475F64A107}"/>
                </a:ext>
              </a:extLst>
            </p:cNvPr>
            <p:cNvSpPr>
              <a:spLocks noChangeShapeType="1"/>
            </p:cNvSpPr>
            <p:nvPr/>
          </p:nvSpPr>
          <p:spPr bwMode="auto">
            <a:xfrm flipV="1">
              <a:off x="8712023" y="6084696"/>
              <a:ext cx="0" cy="18114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2332" name="Line 44">
              <a:extLst>
                <a:ext uri="{FF2B5EF4-FFF2-40B4-BE49-F238E27FC236}">
                  <a16:creationId xmlns:a16="http://schemas.microsoft.com/office/drawing/2014/main" id="{C7431159-3C52-49CB-B244-31B1475DB6C5}"/>
                </a:ext>
              </a:extLst>
            </p:cNvPr>
            <p:cNvSpPr>
              <a:spLocks noChangeShapeType="1"/>
            </p:cNvSpPr>
            <p:nvPr/>
          </p:nvSpPr>
          <p:spPr bwMode="auto">
            <a:xfrm flipV="1">
              <a:off x="9284946" y="6084696"/>
              <a:ext cx="0" cy="18114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2333" name="Line 45">
              <a:extLst>
                <a:ext uri="{FF2B5EF4-FFF2-40B4-BE49-F238E27FC236}">
                  <a16:creationId xmlns:a16="http://schemas.microsoft.com/office/drawing/2014/main" id="{6CF00516-3654-43EE-93D6-90E2370F90BA}"/>
                </a:ext>
              </a:extLst>
            </p:cNvPr>
            <p:cNvSpPr>
              <a:spLocks noChangeShapeType="1"/>
            </p:cNvSpPr>
            <p:nvPr/>
          </p:nvSpPr>
          <p:spPr bwMode="auto">
            <a:xfrm flipV="1">
              <a:off x="9859700" y="6084696"/>
              <a:ext cx="0" cy="18114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75" name="Tekstfelt 74">
              <a:extLst>
                <a:ext uri="{FF2B5EF4-FFF2-40B4-BE49-F238E27FC236}">
                  <a16:creationId xmlns:a16="http://schemas.microsoft.com/office/drawing/2014/main" id="{5B64BAF2-72B5-4EEF-A90E-CD3554152308}"/>
                </a:ext>
              </a:extLst>
            </p:cNvPr>
            <p:cNvSpPr txBox="1"/>
            <p:nvPr/>
          </p:nvSpPr>
          <p:spPr>
            <a:xfrm>
              <a:off x="633376" y="6125398"/>
              <a:ext cx="585418" cy="430887"/>
            </a:xfrm>
            <a:prstGeom prst="rect">
              <a:avLst/>
            </a:prstGeom>
            <a:noFill/>
          </p:spPr>
          <p:txBody>
            <a:bodyPr wrap="none" rtlCol="0">
              <a:spAutoFit/>
            </a:bodyPr>
            <a:lstStyle/>
            <a:p>
              <a:pPr algn="ctr"/>
              <a:r>
                <a:rPr lang="en-GB" dirty="0">
                  <a:solidFill>
                    <a:schemeClr val="tx1"/>
                  </a:solidFill>
                </a:rPr>
                <a:t>02</a:t>
              </a:r>
            </a:p>
          </p:txBody>
        </p:sp>
        <p:sp>
          <p:nvSpPr>
            <p:cNvPr id="76" name="Tekstfelt 75">
              <a:extLst>
                <a:ext uri="{FF2B5EF4-FFF2-40B4-BE49-F238E27FC236}">
                  <a16:creationId xmlns:a16="http://schemas.microsoft.com/office/drawing/2014/main" id="{027CECDB-34AA-4EAF-9A55-18A9A2A2851D}"/>
                </a:ext>
              </a:extLst>
            </p:cNvPr>
            <p:cNvSpPr txBox="1"/>
            <p:nvPr/>
          </p:nvSpPr>
          <p:spPr>
            <a:xfrm>
              <a:off x="1780186" y="6125398"/>
              <a:ext cx="585418" cy="430887"/>
            </a:xfrm>
            <a:prstGeom prst="rect">
              <a:avLst/>
            </a:prstGeom>
            <a:noFill/>
          </p:spPr>
          <p:txBody>
            <a:bodyPr wrap="none" rtlCol="0">
              <a:spAutoFit/>
            </a:bodyPr>
            <a:lstStyle/>
            <a:p>
              <a:pPr algn="ctr"/>
              <a:r>
                <a:rPr lang="en-GB" dirty="0">
                  <a:solidFill>
                    <a:schemeClr val="tx1"/>
                  </a:solidFill>
                </a:rPr>
                <a:t>04</a:t>
              </a:r>
            </a:p>
          </p:txBody>
        </p:sp>
        <p:sp>
          <p:nvSpPr>
            <p:cNvPr id="77" name="Tekstfelt 76">
              <a:extLst>
                <a:ext uri="{FF2B5EF4-FFF2-40B4-BE49-F238E27FC236}">
                  <a16:creationId xmlns:a16="http://schemas.microsoft.com/office/drawing/2014/main" id="{D140D86D-B1F0-4905-9938-30F46F5C56E1}"/>
                </a:ext>
              </a:extLst>
            </p:cNvPr>
            <p:cNvSpPr txBox="1"/>
            <p:nvPr/>
          </p:nvSpPr>
          <p:spPr>
            <a:xfrm>
              <a:off x="2947951" y="6125398"/>
              <a:ext cx="585418" cy="430887"/>
            </a:xfrm>
            <a:prstGeom prst="rect">
              <a:avLst/>
            </a:prstGeom>
            <a:noFill/>
          </p:spPr>
          <p:txBody>
            <a:bodyPr wrap="none" rtlCol="0">
              <a:spAutoFit/>
            </a:bodyPr>
            <a:lstStyle/>
            <a:p>
              <a:pPr algn="ctr"/>
              <a:r>
                <a:rPr lang="en-GB" dirty="0">
                  <a:solidFill>
                    <a:schemeClr val="tx1"/>
                  </a:solidFill>
                </a:rPr>
                <a:t>06</a:t>
              </a:r>
            </a:p>
          </p:txBody>
        </p:sp>
        <p:sp>
          <p:nvSpPr>
            <p:cNvPr id="78" name="Tekstfelt 77">
              <a:extLst>
                <a:ext uri="{FF2B5EF4-FFF2-40B4-BE49-F238E27FC236}">
                  <a16:creationId xmlns:a16="http://schemas.microsoft.com/office/drawing/2014/main" id="{1AF46DB4-70DE-415F-8548-062E8E3CAEED}"/>
                </a:ext>
              </a:extLst>
            </p:cNvPr>
            <p:cNvSpPr txBox="1"/>
            <p:nvPr/>
          </p:nvSpPr>
          <p:spPr>
            <a:xfrm>
              <a:off x="4096666" y="6125398"/>
              <a:ext cx="585418" cy="430887"/>
            </a:xfrm>
            <a:prstGeom prst="rect">
              <a:avLst/>
            </a:prstGeom>
            <a:noFill/>
          </p:spPr>
          <p:txBody>
            <a:bodyPr wrap="none" rtlCol="0">
              <a:spAutoFit/>
            </a:bodyPr>
            <a:lstStyle/>
            <a:p>
              <a:pPr algn="ctr"/>
              <a:r>
                <a:rPr lang="en-GB" dirty="0">
                  <a:solidFill>
                    <a:schemeClr val="tx1"/>
                  </a:solidFill>
                </a:rPr>
                <a:t>08</a:t>
              </a:r>
            </a:p>
          </p:txBody>
        </p:sp>
        <p:sp>
          <p:nvSpPr>
            <p:cNvPr id="79" name="Tekstfelt 78">
              <a:extLst>
                <a:ext uri="{FF2B5EF4-FFF2-40B4-BE49-F238E27FC236}">
                  <a16:creationId xmlns:a16="http://schemas.microsoft.com/office/drawing/2014/main" id="{CE19B2DA-B5C3-4AB4-82EC-E521B6036D39}"/>
                </a:ext>
              </a:extLst>
            </p:cNvPr>
            <p:cNvSpPr txBox="1"/>
            <p:nvPr/>
          </p:nvSpPr>
          <p:spPr>
            <a:xfrm>
              <a:off x="5243477" y="6125398"/>
              <a:ext cx="585417" cy="430887"/>
            </a:xfrm>
            <a:prstGeom prst="rect">
              <a:avLst/>
            </a:prstGeom>
            <a:noFill/>
          </p:spPr>
          <p:txBody>
            <a:bodyPr wrap="none" rtlCol="0">
              <a:spAutoFit/>
            </a:bodyPr>
            <a:lstStyle/>
            <a:p>
              <a:pPr algn="ctr"/>
              <a:r>
                <a:rPr lang="en-GB" dirty="0">
                  <a:solidFill>
                    <a:schemeClr val="tx1"/>
                  </a:solidFill>
                </a:rPr>
                <a:t>10</a:t>
              </a:r>
            </a:p>
          </p:txBody>
        </p:sp>
        <p:sp>
          <p:nvSpPr>
            <p:cNvPr id="80" name="Tekstfelt 79">
              <a:extLst>
                <a:ext uri="{FF2B5EF4-FFF2-40B4-BE49-F238E27FC236}">
                  <a16:creationId xmlns:a16="http://schemas.microsoft.com/office/drawing/2014/main" id="{013A011D-0705-406F-9288-E63E46528C76}"/>
                </a:ext>
              </a:extLst>
            </p:cNvPr>
            <p:cNvSpPr txBox="1"/>
            <p:nvPr/>
          </p:nvSpPr>
          <p:spPr>
            <a:xfrm>
              <a:off x="6392191" y="6125398"/>
              <a:ext cx="585418" cy="430887"/>
            </a:xfrm>
            <a:prstGeom prst="rect">
              <a:avLst/>
            </a:prstGeom>
            <a:noFill/>
          </p:spPr>
          <p:txBody>
            <a:bodyPr wrap="none" rtlCol="0">
              <a:spAutoFit/>
            </a:bodyPr>
            <a:lstStyle/>
            <a:p>
              <a:pPr algn="ctr"/>
              <a:r>
                <a:rPr lang="en-GB" dirty="0">
                  <a:solidFill>
                    <a:schemeClr val="tx1"/>
                  </a:solidFill>
                </a:rPr>
                <a:t>12</a:t>
              </a:r>
            </a:p>
          </p:txBody>
        </p:sp>
        <p:sp>
          <p:nvSpPr>
            <p:cNvPr id="81" name="Tekstfelt 80">
              <a:extLst>
                <a:ext uri="{FF2B5EF4-FFF2-40B4-BE49-F238E27FC236}">
                  <a16:creationId xmlns:a16="http://schemas.microsoft.com/office/drawing/2014/main" id="{4EE929DC-6AAE-487E-AB30-EBCAC9D135FB}"/>
                </a:ext>
              </a:extLst>
            </p:cNvPr>
            <p:cNvSpPr txBox="1"/>
            <p:nvPr/>
          </p:nvSpPr>
          <p:spPr>
            <a:xfrm>
              <a:off x="7559956" y="6125398"/>
              <a:ext cx="585418" cy="430887"/>
            </a:xfrm>
            <a:prstGeom prst="rect">
              <a:avLst/>
            </a:prstGeom>
            <a:noFill/>
          </p:spPr>
          <p:txBody>
            <a:bodyPr wrap="none" rtlCol="0">
              <a:spAutoFit/>
            </a:bodyPr>
            <a:lstStyle/>
            <a:p>
              <a:pPr algn="ctr"/>
              <a:r>
                <a:rPr lang="en-GB" dirty="0">
                  <a:solidFill>
                    <a:schemeClr val="tx1"/>
                  </a:solidFill>
                </a:rPr>
                <a:t>14</a:t>
              </a:r>
            </a:p>
          </p:txBody>
        </p:sp>
        <p:sp>
          <p:nvSpPr>
            <p:cNvPr id="82" name="Tekstfelt 81">
              <a:extLst>
                <a:ext uri="{FF2B5EF4-FFF2-40B4-BE49-F238E27FC236}">
                  <a16:creationId xmlns:a16="http://schemas.microsoft.com/office/drawing/2014/main" id="{D18B43F8-3C48-4FFA-AAAB-B257C8867082}"/>
                </a:ext>
              </a:extLst>
            </p:cNvPr>
            <p:cNvSpPr txBox="1"/>
            <p:nvPr/>
          </p:nvSpPr>
          <p:spPr>
            <a:xfrm>
              <a:off x="8706766" y="6125398"/>
              <a:ext cx="585417" cy="430887"/>
            </a:xfrm>
            <a:prstGeom prst="rect">
              <a:avLst/>
            </a:prstGeom>
            <a:noFill/>
          </p:spPr>
          <p:txBody>
            <a:bodyPr wrap="none" rtlCol="0">
              <a:spAutoFit/>
            </a:bodyPr>
            <a:lstStyle/>
            <a:p>
              <a:pPr algn="ctr"/>
              <a:r>
                <a:rPr lang="en-GB" dirty="0">
                  <a:solidFill>
                    <a:schemeClr val="tx1"/>
                  </a:solidFill>
                </a:rPr>
                <a:t>16</a:t>
              </a:r>
            </a:p>
          </p:txBody>
        </p:sp>
      </p:grpSp>
      <p:sp>
        <p:nvSpPr>
          <p:cNvPr id="84" name="Text Box 116">
            <a:extLst>
              <a:ext uri="{FF2B5EF4-FFF2-40B4-BE49-F238E27FC236}">
                <a16:creationId xmlns:a16="http://schemas.microsoft.com/office/drawing/2014/main" id="{9DBB30AE-15BE-44D0-B812-D8E825AEC399}"/>
              </a:ext>
            </a:extLst>
          </p:cNvPr>
          <p:cNvSpPr txBox="1">
            <a:spLocks noChangeArrowheads="1"/>
          </p:cNvSpPr>
          <p:nvPr/>
        </p:nvSpPr>
        <p:spPr bwMode="auto">
          <a:xfrm>
            <a:off x="2760663" y="490270"/>
            <a:ext cx="4240263" cy="446276"/>
          </a:xfrm>
          <a:prstGeom prst="rect">
            <a:avLst/>
          </a:prstGeom>
          <a:noFill/>
          <a:ln w="9525">
            <a:noFill/>
            <a:miter lim="800000"/>
            <a:headEnd/>
            <a:tailEnd/>
          </a:ln>
          <a:effectLst/>
        </p:spPr>
        <p:txBody>
          <a:bodyPr wrap="none">
            <a:spAutoFit/>
          </a:bodyPr>
          <a:lstStyle/>
          <a:p>
            <a:r>
              <a:rPr lang="en-GB" sz="2300" dirty="0">
                <a:solidFill>
                  <a:schemeClr val="tx1"/>
                </a:solidFill>
              </a:rPr>
              <a:t>The 16 years 2002-2017</a:t>
            </a:r>
          </a:p>
        </p:txBody>
      </p:sp>
      <p:sp>
        <p:nvSpPr>
          <p:cNvPr id="85" name="Tekstboks 60">
            <a:extLst>
              <a:ext uri="{FF2B5EF4-FFF2-40B4-BE49-F238E27FC236}">
                <a16:creationId xmlns:a16="http://schemas.microsoft.com/office/drawing/2014/main" id="{C29EC5A8-99D4-4562-A445-3FCBDF962895}"/>
              </a:ext>
            </a:extLst>
          </p:cNvPr>
          <p:cNvSpPr txBox="1"/>
          <p:nvPr/>
        </p:nvSpPr>
        <p:spPr>
          <a:xfrm>
            <a:off x="6702114" y="2530989"/>
            <a:ext cx="1994457" cy="646331"/>
          </a:xfrm>
          <a:prstGeom prst="rect">
            <a:avLst/>
          </a:prstGeom>
          <a:solidFill>
            <a:srgbClr val="FFFFFF"/>
          </a:solidFill>
        </p:spPr>
        <p:txBody>
          <a:bodyPr wrap="none" rtlCol="0">
            <a:spAutoFit/>
          </a:bodyPr>
          <a:lstStyle/>
          <a:p>
            <a:pPr algn="ctr"/>
            <a:r>
              <a:rPr lang="en-GB" sz="1800" dirty="0">
                <a:solidFill>
                  <a:srgbClr val="CC0066"/>
                </a:solidFill>
              </a:rPr>
              <a:t>The year’s</a:t>
            </a:r>
          </a:p>
          <a:p>
            <a:pPr algn="ctr"/>
            <a:r>
              <a:rPr lang="en-GB" sz="1800" dirty="0">
                <a:solidFill>
                  <a:srgbClr val="CC0066"/>
                </a:solidFill>
              </a:rPr>
              <a:t>Hedging Price</a:t>
            </a:r>
          </a:p>
        </p:txBody>
      </p:sp>
      <p:sp>
        <p:nvSpPr>
          <p:cNvPr id="88" name="Tekstboks 61">
            <a:extLst>
              <a:ext uri="{FF2B5EF4-FFF2-40B4-BE49-F238E27FC236}">
                <a16:creationId xmlns:a16="http://schemas.microsoft.com/office/drawing/2014/main" id="{C745D3D4-E70B-4B54-A860-584E0104B04C}"/>
              </a:ext>
            </a:extLst>
          </p:cNvPr>
          <p:cNvSpPr txBox="1"/>
          <p:nvPr/>
        </p:nvSpPr>
        <p:spPr>
          <a:xfrm>
            <a:off x="1388872" y="3038282"/>
            <a:ext cx="1526379" cy="923330"/>
          </a:xfrm>
          <a:prstGeom prst="rect">
            <a:avLst/>
          </a:prstGeom>
          <a:solidFill>
            <a:srgbClr val="FFFFFF"/>
          </a:solidFill>
        </p:spPr>
        <p:txBody>
          <a:bodyPr wrap="none" rtlCol="0">
            <a:spAutoFit/>
          </a:bodyPr>
          <a:lstStyle/>
          <a:p>
            <a:pPr algn="ctr"/>
            <a:r>
              <a:rPr lang="en-GB" sz="1800" dirty="0">
                <a:solidFill>
                  <a:srgbClr val="33CC33"/>
                </a:solidFill>
              </a:rPr>
              <a:t>The year’s</a:t>
            </a:r>
          </a:p>
          <a:p>
            <a:pPr algn="ctr"/>
            <a:r>
              <a:rPr lang="en-GB" sz="1800" dirty="0">
                <a:solidFill>
                  <a:srgbClr val="33CC33"/>
                </a:solidFill>
              </a:rPr>
              <a:t>average</a:t>
            </a:r>
          </a:p>
          <a:p>
            <a:pPr algn="ctr"/>
            <a:r>
              <a:rPr lang="en-GB" sz="1800" dirty="0">
                <a:solidFill>
                  <a:srgbClr val="33CC33"/>
                </a:solidFill>
              </a:rPr>
              <a:t>spot price</a:t>
            </a:r>
          </a:p>
        </p:txBody>
      </p:sp>
      <p:sp>
        <p:nvSpPr>
          <p:cNvPr id="90" name="Tekstboks 73">
            <a:extLst>
              <a:ext uri="{FF2B5EF4-FFF2-40B4-BE49-F238E27FC236}">
                <a16:creationId xmlns:a16="http://schemas.microsoft.com/office/drawing/2014/main" id="{BA144B7C-3C22-4F7D-9099-0B04E7C74AD7}"/>
              </a:ext>
            </a:extLst>
          </p:cNvPr>
          <p:cNvSpPr txBox="1"/>
          <p:nvPr/>
        </p:nvSpPr>
        <p:spPr>
          <a:xfrm>
            <a:off x="1121656" y="5614022"/>
            <a:ext cx="7098417" cy="369332"/>
          </a:xfrm>
          <a:prstGeom prst="rect">
            <a:avLst/>
          </a:prstGeom>
          <a:noFill/>
        </p:spPr>
        <p:txBody>
          <a:bodyPr wrap="none" rtlCol="0">
            <a:spAutoFit/>
          </a:bodyPr>
          <a:lstStyle/>
          <a:p>
            <a:pPr algn="ctr"/>
            <a:r>
              <a:rPr lang="en-GB" sz="1800" dirty="0">
                <a:solidFill>
                  <a:schemeClr val="tx1"/>
                </a:solidFill>
              </a:rPr>
              <a:t>Average of (Hedging Price – spot)   =   1.5 EUR/MWh</a:t>
            </a:r>
          </a:p>
        </p:txBody>
      </p:sp>
      <p:sp>
        <p:nvSpPr>
          <p:cNvPr id="92" name="Tekstboks 74">
            <a:extLst>
              <a:ext uri="{FF2B5EF4-FFF2-40B4-BE49-F238E27FC236}">
                <a16:creationId xmlns:a16="http://schemas.microsoft.com/office/drawing/2014/main" id="{4F1388DF-9E32-400C-AD37-338359CC9984}"/>
              </a:ext>
            </a:extLst>
          </p:cNvPr>
          <p:cNvSpPr txBox="1"/>
          <p:nvPr/>
        </p:nvSpPr>
        <p:spPr>
          <a:xfrm>
            <a:off x="5464829" y="1380872"/>
            <a:ext cx="4350503" cy="732508"/>
          </a:xfrm>
          <a:prstGeom prst="rect">
            <a:avLst/>
          </a:prstGeom>
          <a:solidFill>
            <a:srgbClr val="FFFFFF"/>
          </a:solidFill>
        </p:spPr>
        <p:txBody>
          <a:bodyPr wrap="square" rtlCol="0">
            <a:spAutoFit/>
          </a:bodyPr>
          <a:lstStyle/>
          <a:p>
            <a:pPr algn="ctr">
              <a:lnSpc>
                <a:spcPct val="130000"/>
              </a:lnSpc>
            </a:pPr>
            <a:r>
              <a:rPr lang="en-GB" sz="1600" dirty="0">
                <a:solidFill>
                  <a:schemeClr val="tx1"/>
                </a:solidFill>
              </a:rPr>
              <a:t>Average of |Hedging Price – spot| =</a:t>
            </a:r>
          </a:p>
          <a:p>
            <a:pPr algn="ctr">
              <a:lnSpc>
                <a:spcPct val="130000"/>
              </a:lnSpc>
            </a:pPr>
            <a:r>
              <a:rPr lang="en-GB" sz="1600" dirty="0">
                <a:solidFill>
                  <a:schemeClr val="tx1"/>
                </a:solidFill>
              </a:rPr>
              <a:t>7.5 EUR/MWh</a:t>
            </a:r>
          </a:p>
        </p:txBody>
      </p:sp>
      <p:sp>
        <p:nvSpPr>
          <p:cNvPr id="87" name="Freeform 47">
            <a:extLst>
              <a:ext uri="{FF2B5EF4-FFF2-40B4-BE49-F238E27FC236}">
                <a16:creationId xmlns:a16="http://schemas.microsoft.com/office/drawing/2014/main" id="{EFD0DA8E-F4C4-441B-B3CC-C0E2029FAF2A}"/>
              </a:ext>
            </a:extLst>
          </p:cNvPr>
          <p:cNvSpPr>
            <a:spLocks/>
          </p:cNvSpPr>
          <p:nvPr/>
        </p:nvSpPr>
        <p:spPr bwMode="auto">
          <a:xfrm>
            <a:off x="934539" y="2097307"/>
            <a:ext cx="8626801" cy="3852106"/>
          </a:xfrm>
          <a:custGeom>
            <a:avLst/>
            <a:gdLst>
              <a:gd name="T0" fmla="*/ 0 w 406"/>
              <a:gd name="T1" fmla="*/ 82 h 85"/>
              <a:gd name="T2" fmla="*/ 27 w 406"/>
              <a:gd name="T3" fmla="*/ 59 h 85"/>
              <a:gd name="T4" fmla="*/ 54 w 406"/>
              <a:gd name="T5" fmla="*/ 54 h 85"/>
              <a:gd name="T6" fmla="*/ 81 w 406"/>
              <a:gd name="T7" fmla="*/ 60 h 85"/>
              <a:gd name="T8" fmla="*/ 108 w 406"/>
              <a:gd name="T9" fmla="*/ 43 h 85"/>
              <a:gd name="T10" fmla="*/ 135 w 406"/>
              <a:gd name="T11" fmla="*/ 16 h 85"/>
              <a:gd name="T12" fmla="*/ 162 w 406"/>
              <a:gd name="T13" fmla="*/ 0 h 85"/>
              <a:gd name="T14" fmla="*/ 189 w 406"/>
              <a:gd name="T15" fmla="*/ 12 h 85"/>
              <a:gd name="T16" fmla="*/ 217 w 406"/>
              <a:gd name="T17" fmla="*/ 43 h 85"/>
              <a:gd name="T18" fmla="*/ 244 w 406"/>
              <a:gd name="T19" fmla="*/ 4 h 85"/>
              <a:gd name="T20" fmla="*/ 271 w 406"/>
              <a:gd name="T21" fmla="*/ 26 h 85"/>
              <a:gd name="T22" fmla="*/ 298 w 406"/>
              <a:gd name="T23" fmla="*/ 38 h 85"/>
              <a:gd name="T24" fmla="*/ 325 w 406"/>
              <a:gd name="T25" fmla="*/ 43 h 85"/>
              <a:gd name="T26" fmla="*/ 352 w 406"/>
              <a:gd name="T27" fmla="*/ 56 h 85"/>
              <a:gd name="T28" fmla="*/ 379 w 406"/>
              <a:gd name="T29" fmla="*/ 85 h 85"/>
              <a:gd name="T30" fmla="*/ 406 w 406"/>
              <a:gd name="T31" fmla="*/ 6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6" h="85">
                <a:moveTo>
                  <a:pt x="0" y="82"/>
                </a:moveTo>
                <a:lnTo>
                  <a:pt x="27" y="59"/>
                </a:lnTo>
                <a:lnTo>
                  <a:pt x="54" y="54"/>
                </a:lnTo>
                <a:lnTo>
                  <a:pt x="81" y="60"/>
                </a:lnTo>
                <a:lnTo>
                  <a:pt x="108" y="43"/>
                </a:lnTo>
                <a:lnTo>
                  <a:pt x="135" y="16"/>
                </a:lnTo>
                <a:lnTo>
                  <a:pt x="162" y="0"/>
                </a:lnTo>
                <a:lnTo>
                  <a:pt x="189" y="12"/>
                </a:lnTo>
                <a:lnTo>
                  <a:pt x="217" y="43"/>
                </a:lnTo>
                <a:lnTo>
                  <a:pt x="244" y="4"/>
                </a:lnTo>
                <a:lnTo>
                  <a:pt x="271" y="26"/>
                </a:lnTo>
                <a:lnTo>
                  <a:pt x="298" y="38"/>
                </a:lnTo>
                <a:lnTo>
                  <a:pt x="325" y="43"/>
                </a:lnTo>
                <a:lnTo>
                  <a:pt x="352" y="56"/>
                </a:lnTo>
                <a:lnTo>
                  <a:pt x="379" y="85"/>
                </a:lnTo>
                <a:lnTo>
                  <a:pt x="406" y="65"/>
                </a:lnTo>
              </a:path>
            </a:pathLst>
          </a:custGeom>
          <a:noFill/>
          <a:ln w="57150">
            <a:solidFill>
              <a:srgbClr val="CC006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dirty="0"/>
          </a:p>
        </p:txBody>
      </p:sp>
      <p:sp>
        <p:nvSpPr>
          <p:cNvPr id="86" name="Freeform 46">
            <a:extLst>
              <a:ext uri="{FF2B5EF4-FFF2-40B4-BE49-F238E27FC236}">
                <a16:creationId xmlns:a16="http://schemas.microsoft.com/office/drawing/2014/main" id="{FB1B1BCA-2889-434D-B7FB-915CAFCC7555}"/>
              </a:ext>
            </a:extLst>
          </p:cNvPr>
          <p:cNvSpPr>
            <a:spLocks/>
          </p:cNvSpPr>
          <p:nvPr/>
        </p:nvSpPr>
        <p:spPr bwMode="auto">
          <a:xfrm>
            <a:off x="934539" y="1870309"/>
            <a:ext cx="8626801" cy="4079104"/>
          </a:xfrm>
          <a:custGeom>
            <a:avLst/>
            <a:gdLst>
              <a:gd name="T0" fmla="*/ 0 w 406"/>
              <a:gd name="T1" fmla="*/ 74 h 90"/>
              <a:gd name="T2" fmla="*/ 27 w 406"/>
              <a:gd name="T3" fmla="*/ 47 h 90"/>
              <a:gd name="T4" fmla="*/ 54 w 406"/>
              <a:gd name="T5" fmla="*/ 68 h 90"/>
              <a:gd name="T6" fmla="*/ 81 w 406"/>
              <a:gd name="T7" fmla="*/ 67 h 90"/>
              <a:gd name="T8" fmla="*/ 108 w 406"/>
              <a:gd name="T9" fmla="*/ 13 h 90"/>
              <a:gd name="T10" fmla="*/ 135 w 406"/>
              <a:gd name="T11" fmla="*/ 71 h 90"/>
              <a:gd name="T12" fmla="*/ 162 w 406"/>
              <a:gd name="T13" fmla="*/ 24 h 90"/>
              <a:gd name="T14" fmla="*/ 189 w 406"/>
              <a:gd name="T15" fmla="*/ 51 h 90"/>
              <a:gd name="T16" fmla="*/ 217 w 406"/>
              <a:gd name="T17" fmla="*/ 0 h 90"/>
              <a:gd name="T18" fmla="*/ 244 w 406"/>
              <a:gd name="T19" fmla="*/ 17 h 90"/>
              <a:gd name="T20" fmla="*/ 271 w 406"/>
              <a:gd name="T21" fmla="*/ 62 h 90"/>
              <a:gd name="T22" fmla="*/ 298 w 406"/>
              <a:gd name="T23" fmla="*/ 42 h 90"/>
              <a:gd name="T24" fmla="*/ 325 w 406"/>
              <a:gd name="T25" fmla="*/ 66 h 90"/>
              <a:gd name="T26" fmla="*/ 352 w 406"/>
              <a:gd name="T27" fmla="*/ 90 h 90"/>
              <a:gd name="T28" fmla="*/ 379 w 406"/>
              <a:gd name="T29" fmla="*/ 74 h 90"/>
              <a:gd name="T30" fmla="*/ 406 w 406"/>
              <a:gd name="T31" fmla="*/ 67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6" h="90">
                <a:moveTo>
                  <a:pt x="0" y="74"/>
                </a:moveTo>
                <a:lnTo>
                  <a:pt x="27" y="47"/>
                </a:lnTo>
                <a:lnTo>
                  <a:pt x="54" y="68"/>
                </a:lnTo>
                <a:lnTo>
                  <a:pt x="81" y="67"/>
                </a:lnTo>
                <a:lnTo>
                  <a:pt x="108" y="13"/>
                </a:lnTo>
                <a:lnTo>
                  <a:pt x="135" y="71"/>
                </a:lnTo>
                <a:lnTo>
                  <a:pt x="162" y="24"/>
                </a:lnTo>
                <a:lnTo>
                  <a:pt x="189" y="51"/>
                </a:lnTo>
                <a:lnTo>
                  <a:pt x="217" y="0"/>
                </a:lnTo>
                <a:lnTo>
                  <a:pt x="244" y="17"/>
                </a:lnTo>
                <a:lnTo>
                  <a:pt x="271" y="62"/>
                </a:lnTo>
                <a:lnTo>
                  <a:pt x="298" y="42"/>
                </a:lnTo>
                <a:lnTo>
                  <a:pt x="325" y="66"/>
                </a:lnTo>
                <a:lnTo>
                  <a:pt x="352" y="90"/>
                </a:lnTo>
                <a:lnTo>
                  <a:pt x="379" y="74"/>
                </a:lnTo>
                <a:lnTo>
                  <a:pt x="406" y="67"/>
                </a:lnTo>
              </a:path>
            </a:pathLst>
          </a:custGeom>
          <a:noFill/>
          <a:ln w="57150">
            <a:solidFill>
              <a:srgbClr val="33CC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dirty="0"/>
          </a:p>
        </p:txBody>
      </p:sp>
      <p:sp>
        <p:nvSpPr>
          <p:cNvPr id="89" name="Tekstboks 74">
            <a:extLst>
              <a:ext uri="{FF2B5EF4-FFF2-40B4-BE49-F238E27FC236}">
                <a16:creationId xmlns:a16="http://schemas.microsoft.com/office/drawing/2014/main" id="{66D1DE5F-2B88-4103-9BEC-721F69555127}"/>
              </a:ext>
            </a:extLst>
          </p:cNvPr>
          <p:cNvSpPr txBox="1"/>
          <p:nvPr/>
        </p:nvSpPr>
        <p:spPr>
          <a:xfrm>
            <a:off x="621360" y="1051643"/>
            <a:ext cx="5429692" cy="369332"/>
          </a:xfrm>
          <a:prstGeom prst="rect">
            <a:avLst/>
          </a:prstGeom>
          <a:noFill/>
        </p:spPr>
        <p:txBody>
          <a:bodyPr wrap="none" rtlCol="0">
            <a:spAutoFit/>
          </a:bodyPr>
          <a:lstStyle/>
          <a:p>
            <a:r>
              <a:rPr lang="en-GB" sz="1800" dirty="0">
                <a:solidFill>
                  <a:schemeClr val="tx1"/>
                </a:solidFill>
              </a:rPr>
              <a:t>Correlation(Hedging Price,spot)  =  0.49</a:t>
            </a:r>
          </a:p>
        </p:txBody>
      </p:sp>
      <p:sp>
        <p:nvSpPr>
          <p:cNvPr id="2" name="Pladsholder til dato 1">
            <a:extLst>
              <a:ext uri="{FF2B5EF4-FFF2-40B4-BE49-F238E27FC236}">
                <a16:creationId xmlns:a16="http://schemas.microsoft.com/office/drawing/2014/main" id="{56BD090E-F4A5-420B-B50F-1E093C9C3D80}"/>
              </a:ext>
            </a:extLst>
          </p:cNvPr>
          <p:cNvSpPr>
            <a:spLocks noGrp="1"/>
          </p:cNvSpPr>
          <p:nvPr>
            <p:ph type="dt" sz="half" idx="10"/>
          </p:nvPr>
        </p:nvSpPr>
        <p:spPr/>
        <p:txBody>
          <a:bodyPr/>
          <a:lstStyle/>
          <a:p>
            <a:pPr>
              <a:defRPr/>
            </a:pPr>
            <a:r>
              <a:rPr lang="en-US" noProof="0"/>
              <a:t>17 Feb. 2024</a:t>
            </a:r>
            <a:endParaRPr lang="en-GB" noProof="0" dirty="0"/>
          </a:p>
        </p:txBody>
      </p:sp>
      <p:sp>
        <p:nvSpPr>
          <p:cNvPr id="73" name="Rektangel 72">
            <a:extLst>
              <a:ext uri="{FF2B5EF4-FFF2-40B4-BE49-F238E27FC236}">
                <a16:creationId xmlns:a16="http://schemas.microsoft.com/office/drawing/2014/main" id="{CD54BB4C-3BB9-4E04-A92F-155AA93AB1DF}"/>
              </a:ext>
            </a:extLst>
          </p:cNvPr>
          <p:cNvSpPr/>
          <p:nvPr/>
        </p:nvSpPr>
        <p:spPr bwMode="auto">
          <a:xfrm>
            <a:off x="102054" y="6484938"/>
            <a:ext cx="1257300" cy="349930"/>
          </a:xfrm>
          <a:prstGeom prst="rect">
            <a:avLst/>
          </a:prstGeom>
          <a:solidFill>
            <a:srgbClr val="FFFFFF"/>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200" b="1" i="0" u="none" strike="noStrike" cap="none" normalizeH="0" baseline="0" dirty="0">
              <a:ln>
                <a:noFill/>
              </a:ln>
              <a:solidFill>
                <a:srgbClr val="0000FF"/>
              </a:solidFill>
              <a:effectLst/>
              <a:latin typeface="Verdana" pitchFamily="34" charset="0"/>
            </a:endParaRPr>
          </a:p>
        </p:txBody>
      </p:sp>
      <p:sp>
        <p:nvSpPr>
          <p:cNvPr id="68" name="Tekstfelt 67">
            <a:extLst>
              <a:ext uri="{FF2B5EF4-FFF2-40B4-BE49-F238E27FC236}">
                <a16:creationId xmlns:a16="http://schemas.microsoft.com/office/drawing/2014/main" id="{A65BB200-0CD7-4A80-A8C1-C53829E83288}"/>
              </a:ext>
            </a:extLst>
          </p:cNvPr>
          <p:cNvSpPr txBox="1"/>
          <p:nvPr/>
        </p:nvSpPr>
        <p:spPr>
          <a:xfrm>
            <a:off x="629493" y="6638449"/>
            <a:ext cx="2183610" cy="215444"/>
          </a:xfrm>
          <a:prstGeom prst="rect">
            <a:avLst/>
          </a:prstGeom>
          <a:noFill/>
        </p:spPr>
        <p:txBody>
          <a:bodyPr wrap="none" rtlCol="0">
            <a:spAutoFit/>
          </a:bodyPr>
          <a:lstStyle/>
          <a:p>
            <a:pPr algn="ctr"/>
            <a:r>
              <a:rPr lang="en-GB" sz="800" i="1" dirty="0">
                <a:solidFill>
                  <a:schemeClr val="tx1"/>
                </a:solidFill>
              </a:rPr>
              <a:t>Sources: Syspower and Nord Pool</a:t>
            </a:r>
          </a:p>
        </p:txBody>
      </p:sp>
    </p:spTree>
    <p:extLst>
      <p:ext uri="{BB962C8B-B14F-4D97-AF65-F5344CB8AC3E}">
        <p14:creationId xmlns:p14="http://schemas.microsoft.com/office/powerpoint/2010/main" val="293036383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dissolve">
                                      <p:cBhvr>
                                        <p:cTn id="7" dur="500"/>
                                        <p:tgtEl>
                                          <p:spTgt spid="8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1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1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5"/>
                                        </p:tgtEl>
                                        <p:attrNameLst>
                                          <p:attrName>style.visibility</p:attrName>
                                        </p:attrNameLst>
                                      </p:cBhvr>
                                      <p:to>
                                        <p:strVal val="visible"/>
                                      </p:to>
                                    </p:set>
                                    <p:animEffect transition="in" filter="wipe(left)">
                                      <p:cBhvr>
                                        <p:cTn id="22" dur="500"/>
                                        <p:tgtEl>
                                          <p:spTgt spid="8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wipe(left)">
                                      <p:cBhvr>
                                        <p:cTn id="27" dur="2000"/>
                                        <p:tgtEl>
                                          <p:spTgt spid="8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88"/>
                                        </p:tgtEl>
                                        <p:attrNameLst>
                                          <p:attrName>style.visibility</p:attrName>
                                        </p:attrNameLst>
                                      </p:cBhvr>
                                      <p:to>
                                        <p:strVal val="visible"/>
                                      </p:to>
                                    </p:set>
                                    <p:animEffect transition="in" filter="wipe(left)">
                                      <p:cBhvr>
                                        <p:cTn id="32" dur="500"/>
                                        <p:tgtEl>
                                          <p:spTgt spid="8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wipe(left)">
                                      <p:cBhvr>
                                        <p:cTn id="37" dur="2000"/>
                                        <p:tgtEl>
                                          <p:spTgt spid="86"/>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89"/>
                                        </p:tgtEl>
                                        <p:attrNameLst>
                                          <p:attrName>style.visibility</p:attrName>
                                        </p:attrNameLst>
                                      </p:cBhvr>
                                      <p:to>
                                        <p:strVal val="visible"/>
                                      </p:to>
                                    </p:set>
                                    <p:animEffect transition="in" filter="dissolve">
                                      <p:cBhvr>
                                        <p:cTn id="42" dur="500"/>
                                        <p:tgtEl>
                                          <p:spTgt spid="89"/>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90"/>
                                        </p:tgtEl>
                                        <p:attrNameLst>
                                          <p:attrName>style.visibility</p:attrName>
                                        </p:attrNameLst>
                                      </p:cBhvr>
                                      <p:to>
                                        <p:strVal val="visible"/>
                                      </p:to>
                                    </p:set>
                                    <p:animEffect transition="in" filter="dissolve">
                                      <p:cBhvr>
                                        <p:cTn id="47" dur="500"/>
                                        <p:tgtEl>
                                          <p:spTgt spid="90"/>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92"/>
                                        </p:tgtEl>
                                        <p:attrNameLst>
                                          <p:attrName>style.visibility</p:attrName>
                                        </p:attrNameLst>
                                      </p:cBhvr>
                                      <p:to>
                                        <p:strVal val="visible"/>
                                      </p:to>
                                    </p:set>
                                    <p:animEffect transition="in" filter="dissolve">
                                      <p:cBhvr>
                                        <p:cTn id="52"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p:bldP spid="85" grpId="0" animBg="1"/>
      <p:bldP spid="88" grpId="0" animBg="1"/>
      <p:bldP spid="90" grpId="0"/>
      <p:bldP spid="92" grpId="0" animBg="1"/>
      <p:bldP spid="87" grpId="0" animBg="1"/>
      <p:bldP spid="86" grpId="0" animBg="1"/>
      <p:bldP spid="89" grpId="0"/>
    </p:bldLst>
  </p:timing>
</p:sld>
</file>

<file path=ppt/theme/theme1.xml><?xml version="1.0" encoding="utf-8"?>
<a:theme xmlns:a="http://schemas.openxmlformats.org/drawingml/2006/main" name="Standarddesign">
  <a:themeElements>
    <a:clrScheme name="">
      <a:dk1>
        <a:srgbClr val="000000"/>
      </a:dk1>
      <a:lt1>
        <a:srgbClr val="99FFFF"/>
      </a:lt1>
      <a:dk2>
        <a:srgbClr val="999933"/>
      </a:dk2>
      <a:lt2>
        <a:srgbClr val="808000"/>
      </a:lt2>
      <a:accent1>
        <a:srgbClr val="339933"/>
      </a:accent1>
      <a:accent2>
        <a:srgbClr val="800000"/>
      </a:accent2>
      <a:accent3>
        <a:srgbClr val="CAFFFF"/>
      </a:accent3>
      <a:accent4>
        <a:srgbClr val="000000"/>
      </a:accent4>
      <a:accent5>
        <a:srgbClr val="ADCAAD"/>
      </a:accent5>
      <a:accent6>
        <a:srgbClr val="730000"/>
      </a:accent6>
      <a:hlink>
        <a:srgbClr val="0033CC"/>
      </a:hlink>
      <a:folHlink>
        <a:srgbClr val="FFCC66"/>
      </a:folHlink>
    </a:clrScheme>
    <a:fontScheme name="Standarddesign">
      <a:majorFont>
        <a:latin typeface="Verdana"/>
        <a:ea typeface=""/>
        <a:cs typeface=""/>
      </a:majorFont>
      <a:minorFont>
        <a:latin typeface="Verdana"/>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da-DK" sz="2200" b="1" i="0" u="none" strike="noStrike" cap="none" normalizeH="0" baseline="0" smtClean="0">
            <a:ln>
              <a:noFill/>
            </a:ln>
            <a:solidFill>
              <a:srgbClr val="0000FF"/>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da-DK" sz="2200" b="1" i="0" u="none" strike="noStrike" cap="none" normalizeH="0" baseline="0" smtClean="0">
            <a:ln>
              <a:noFill/>
            </a:ln>
            <a:solidFill>
              <a:srgbClr val="0000FF"/>
            </a:solidFill>
            <a:effectLst/>
            <a:latin typeface="Verdana" pitchFamily="34" charset="0"/>
          </a:defRPr>
        </a:defPPr>
      </a:lstStyle>
    </a:lnDef>
  </a:objectDefaults>
  <a:extraClrSchemeLst>
    <a:extraClrScheme>
      <a:clrScheme name="Standarddesig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Standarddesig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desig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Standarddesig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Kontortema">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ontorte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15149</TotalTime>
  <Words>3365</Words>
  <Application>Microsoft Office PowerPoint</Application>
  <PresentationFormat>A4-papir (210 x 297 mm)</PresentationFormat>
  <Paragraphs>531</Paragraphs>
  <Slides>32</Slides>
  <Notes>12</Notes>
  <HiddenSlides>0</HiddenSlides>
  <MMClips>0</MMClips>
  <ScaleCrop>false</ScaleCrop>
  <HeadingPairs>
    <vt:vector size="6" baseType="variant">
      <vt:variant>
        <vt:lpstr>Benyttede skrifttyper</vt:lpstr>
      </vt:variant>
      <vt:variant>
        <vt:i4>5</vt:i4>
      </vt:variant>
      <vt:variant>
        <vt:lpstr>Tema</vt:lpstr>
      </vt:variant>
      <vt:variant>
        <vt:i4>1</vt:i4>
      </vt:variant>
      <vt:variant>
        <vt:lpstr>Slidetitler</vt:lpstr>
      </vt:variant>
      <vt:variant>
        <vt:i4>32</vt:i4>
      </vt:variant>
    </vt:vector>
  </HeadingPairs>
  <TitlesOfParts>
    <vt:vector size="38" baseType="lpstr">
      <vt:lpstr>Arial</vt:lpstr>
      <vt:lpstr>Monotype Sorts</vt:lpstr>
      <vt:lpstr>Times New Roman</vt:lpstr>
      <vt:lpstr>Verdana</vt:lpstr>
      <vt:lpstr>Wingdings</vt:lpstr>
      <vt:lpstr>Standarddesign</vt:lpstr>
      <vt:lpstr>Introduction</vt:lpstr>
      <vt:lpstr>Hedging prices and spot prices – 1</vt:lpstr>
      <vt:lpstr>Conclusion from the analysis: price hedging is expensive for consumers</vt:lpstr>
      <vt:lpstr>Hedging Prices and spot prices – 2</vt:lpstr>
      <vt:lpstr>Hedging Prices and spot prices – 3</vt:lpstr>
      <vt:lpstr>Western Denmark: Hedging Prices and spot prices</vt:lpstr>
      <vt:lpstr>Eastern Denmark: Hedging Prices and spot prices</vt:lpstr>
      <vt:lpstr>Southern Sweden: Hedging Prices and spot prices</vt:lpstr>
      <vt:lpstr>Nordic System Price: Hedging Prices and spot prices</vt:lpstr>
      <vt:lpstr>Liquidity</vt:lpstr>
      <vt:lpstr>Cleared volume 1997–2023</vt:lpstr>
      <vt:lpstr>       Cleared volume and LEBA OTC trading 1997–2023</vt:lpstr>
      <vt:lpstr>Risk Premium R</vt:lpstr>
      <vt:lpstr>Consumers’ Risk Premiums in EUR/MWh</vt:lpstr>
      <vt:lpstr>Consumers’ Risk Premiums in Danish øre/kWh</vt:lpstr>
      <vt:lpstr>Correlation between Hedging Prices and spot prices</vt:lpstr>
      <vt:lpstr>PowerPoint-præsentation</vt:lpstr>
      <vt:lpstr>Closing Prices</vt:lpstr>
      <vt:lpstr>Western Denmark (DK1)  – the year 2012</vt:lpstr>
      <vt:lpstr>Eastern Denmark (DK2) – the year 2012</vt:lpstr>
      <vt:lpstr>Southern Sweden (SE4) – the year 2012</vt:lpstr>
      <vt:lpstr>Nordic System Price – the year 2012</vt:lpstr>
      <vt:lpstr>PowerPoint-præsentation</vt:lpstr>
      <vt:lpstr>Terminology and acronyms – 1 As used in this presentation</vt:lpstr>
      <vt:lpstr>Terminology and acronyms – 2 As used in this presentation</vt:lpstr>
      <vt:lpstr>Terminology and acronyms – 3 As used in this presentation</vt:lpstr>
      <vt:lpstr>Terminology and acronyms – 4 As used in this presentation</vt:lpstr>
      <vt:lpstr>Terminology and acronyms – 5 As used in this presentation</vt:lpstr>
      <vt:lpstr>Terminology and acronyms – 6 As used in this presentation</vt:lpstr>
      <vt:lpstr>Terminology and acronyms – 7 As used in this presentation</vt:lpstr>
      <vt:lpstr>The correlation function</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Ingen diastitel</dc:title>
  <dc:creator>APH</dc:creator>
  <cp:lastModifiedBy>Anders Plejdrup Houmøller</cp:lastModifiedBy>
  <cp:revision>1814</cp:revision>
  <cp:lastPrinted>2024-02-17T20:50:13Z</cp:lastPrinted>
  <dcterms:created xsi:type="dcterms:W3CDTF">1998-01-18T15:08:52Z</dcterms:created>
  <dcterms:modified xsi:type="dcterms:W3CDTF">2024-02-17T20:50:21Z</dcterms:modified>
</cp:coreProperties>
</file>