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731" r:id="rId2"/>
    <p:sldId id="898" r:id="rId3"/>
    <p:sldId id="1672" r:id="rId4"/>
    <p:sldId id="1673" r:id="rId5"/>
    <p:sldId id="1676" r:id="rId6"/>
    <p:sldId id="1668" r:id="rId7"/>
    <p:sldId id="1679" r:id="rId8"/>
    <p:sldId id="893" r:id="rId9"/>
    <p:sldId id="894" r:id="rId10"/>
    <p:sldId id="886" r:id="rId11"/>
    <p:sldId id="1680" r:id="rId12"/>
    <p:sldId id="1681" r:id="rId13"/>
    <p:sldId id="1687" r:id="rId14"/>
    <p:sldId id="1686" r:id="rId15"/>
    <p:sldId id="1688" r:id="rId16"/>
    <p:sldId id="1689" r:id="rId17"/>
    <p:sldId id="1682" r:id="rId18"/>
    <p:sldId id="1685" r:id="rId19"/>
    <p:sldId id="747" r:id="rId20"/>
    <p:sldId id="723" r:id="rId21"/>
    <p:sldId id="725" r:id="rId22"/>
    <p:sldId id="727" r:id="rId23"/>
    <p:sldId id="734" r:id="rId24"/>
    <p:sldId id="746" r:id="rId25"/>
  </p:sldIdLst>
  <p:sldSz cx="9906000" cy="6858000" type="A4"/>
  <p:notesSz cx="7099300" cy="10234613"/>
  <p:defaultTextStyle>
    <a:defPPr>
      <a:defRPr lang="da-DK"/>
    </a:defPPr>
    <a:lvl1pPr algn="l" rtl="0" fontAlgn="base">
      <a:spcBef>
        <a:spcPct val="0"/>
      </a:spcBef>
      <a:spcAft>
        <a:spcPct val="0"/>
      </a:spcAft>
      <a:defRPr sz="2200" b="1" kern="1200">
        <a:solidFill>
          <a:srgbClr val="0000FF"/>
        </a:solidFill>
        <a:latin typeface="Verdana" pitchFamily="34" charset="0"/>
        <a:ea typeface="+mn-ea"/>
        <a:cs typeface="Arial" pitchFamily="34" charset="0"/>
      </a:defRPr>
    </a:lvl1pPr>
    <a:lvl2pPr marL="457200" algn="l" rtl="0" fontAlgn="base">
      <a:spcBef>
        <a:spcPct val="0"/>
      </a:spcBef>
      <a:spcAft>
        <a:spcPct val="0"/>
      </a:spcAft>
      <a:defRPr sz="2200" b="1" kern="1200">
        <a:solidFill>
          <a:srgbClr val="0000FF"/>
        </a:solidFill>
        <a:latin typeface="Verdana" pitchFamily="34" charset="0"/>
        <a:ea typeface="+mn-ea"/>
        <a:cs typeface="Arial" pitchFamily="34" charset="0"/>
      </a:defRPr>
    </a:lvl2pPr>
    <a:lvl3pPr marL="914400" algn="l" rtl="0" fontAlgn="base">
      <a:spcBef>
        <a:spcPct val="0"/>
      </a:spcBef>
      <a:spcAft>
        <a:spcPct val="0"/>
      </a:spcAft>
      <a:defRPr sz="2200" b="1" kern="1200">
        <a:solidFill>
          <a:srgbClr val="0000FF"/>
        </a:solidFill>
        <a:latin typeface="Verdana" pitchFamily="34" charset="0"/>
        <a:ea typeface="+mn-ea"/>
        <a:cs typeface="Arial" pitchFamily="34" charset="0"/>
      </a:defRPr>
    </a:lvl3pPr>
    <a:lvl4pPr marL="1371600" algn="l" rtl="0" fontAlgn="base">
      <a:spcBef>
        <a:spcPct val="0"/>
      </a:spcBef>
      <a:spcAft>
        <a:spcPct val="0"/>
      </a:spcAft>
      <a:defRPr sz="2200" b="1" kern="1200">
        <a:solidFill>
          <a:srgbClr val="0000FF"/>
        </a:solidFill>
        <a:latin typeface="Verdana" pitchFamily="34" charset="0"/>
        <a:ea typeface="+mn-ea"/>
        <a:cs typeface="Arial" pitchFamily="34" charset="0"/>
      </a:defRPr>
    </a:lvl4pPr>
    <a:lvl5pPr marL="1828800" algn="l" rtl="0" fontAlgn="base">
      <a:spcBef>
        <a:spcPct val="0"/>
      </a:spcBef>
      <a:spcAft>
        <a:spcPct val="0"/>
      </a:spcAft>
      <a:defRPr sz="2200" b="1" kern="1200">
        <a:solidFill>
          <a:srgbClr val="0000FF"/>
        </a:solidFill>
        <a:latin typeface="Verdana" pitchFamily="34" charset="0"/>
        <a:ea typeface="+mn-ea"/>
        <a:cs typeface="Arial" pitchFamily="34" charset="0"/>
      </a:defRPr>
    </a:lvl5pPr>
    <a:lvl6pPr marL="2286000" algn="l" defTabSz="914400" rtl="0" eaLnBrk="1" latinLnBrk="0" hangingPunct="1">
      <a:defRPr sz="2200" b="1" kern="1200">
        <a:solidFill>
          <a:srgbClr val="0000FF"/>
        </a:solidFill>
        <a:latin typeface="Verdana" pitchFamily="34" charset="0"/>
        <a:ea typeface="+mn-ea"/>
        <a:cs typeface="Arial" pitchFamily="34" charset="0"/>
      </a:defRPr>
    </a:lvl6pPr>
    <a:lvl7pPr marL="2743200" algn="l" defTabSz="914400" rtl="0" eaLnBrk="1" latinLnBrk="0" hangingPunct="1">
      <a:defRPr sz="2200" b="1" kern="1200">
        <a:solidFill>
          <a:srgbClr val="0000FF"/>
        </a:solidFill>
        <a:latin typeface="Verdana" pitchFamily="34" charset="0"/>
        <a:ea typeface="+mn-ea"/>
        <a:cs typeface="Arial" pitchFamily="34" charset="0"/>
      </a:defRPr>
    </a:lvl7pPr>
    <a:lvl8pPr marL="3200400" algn="l" defTabSz="914400" rtl="0" eaLnBrk="1" latinLnBrk="0" hangingPunct="1">
      <a:defRPr sz="2200" b="1" kern="1200">
        <a:solidFill>
          <a:srgbClr val="0000FF"/>
        </a:solidFill>
        <a:latin typeface="Verdana" pitchFamily="34" charset="0"/>
        <a:ea typeface="+mn-ea"/>
        <a:cs typeface="Arial" pitchFamily="34" charset="0"/>
      </a:defRPr>
    </a:lvl8pPr>
    <a:lvl9pPr marL="3657600" algn="l" defTabSz="914400" rtl="0" eaLnBrk="1" latinLnBrk="0" hangingPunct="1">
      <a:defRPr sz="2200" b="1" kern="1200">
        <a:solidFill>
          <a:srgbClr val="0000FF"/>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550" userDrawn="1">
          <p15:clr>
            <a:srgbClr val="A4A3A4"/>
          </p15:clr>
        </p15:guide>
        <p15:guide id="2" pos="3415"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0000"/>
    <a:srgbClr val="000000"/>
    <a:srgbClr val="0033CC"/>
    <a:srgbClr val="FF0000"/>
    <a:srgbClr val="FFFFFF"/>
    <a:srgbClr val="969696"/>
    <a:srgbClr val="008000"/>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7ADA7-D2FB-47D5-874F-088E66898F9A}" v="8" dt="2023-07-19T22:27:19.98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090" autoAdjust="0"/>
    <p:restoredTop sz="94707" autoAdjust="0"/>
  </p:normalViewPr>
  <p:slideViewPr>
    <p:cSldViewPr snapToGrid="0">
      <p:cViewPr>
        <p:scale>
          <a:sx n="66" d="100"/>
          <a:sy n="66" d="100"/>
        </p:scale>
        <p:origin x="2816" y="520"/>
      </p:cViewPr>
      <p:guideLst>
        <p:guide orient="horz" pos="550"/>
        <p:guide pos="3415"/>
      </p:guideLst>
    </p:cSldViewPr>
  </p:slideViewPr>
  <p:notesTextViewPr>
    <p:cViewPr>
      <p:scale>
        <a:sx n="3" d="2"/>
        <a:sy n="3" d="2"/>
      </p:scale>
      <p:origin x="0" y="0"/>
    </p:cViewPr>
  </p:notesTextViewPr>
  <p:sorterViewPr>
    <p:cViewPr varScale="1">
      <p:scale>
        <a:sx n="100" d="100"/>
        <a:sy n="100" d="100"/>
      </p:scale>
      <p:origin x="0" y="-2876"/>
    </p:cViewPr>
  </p:sorterViewPr>
  <p:notesViewPr>
    <p:cSldViewPr snapToGrid="0">
      <p:cViewPr varScale="1">
        <p:scale>
          <a:sx n="50" d="100"/>
          <a:sy n="50" d="100"/>
        </p:scale>
        <p:origin x="2499" y="3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Plejdrup Houmøller" userId="6c18fd073f0ef680" providerId="LiveId" clId="{6837ADA7-D2FB-47D5-874F-088E66898F9A}"/>
    <pc:docChg chg="modSld">
      <pc:chgData name="Anders Plejdrup Houmøller" userId="6c18fd073f0ef680" providerId="LiveId" clId="{6837ADA7-D2FB-47D5-874F-088E66898F9A}" dt="2023-07-19T22:27:19.980" v="7" actId="6549"/>
      <pc:docMkLst>
        <pc:docMk/>
      </pc:docMkLst>
      <pc:sldChg chg="modSp">
        <pc:chgData name="Anders Plejdrup Houmøller" userId="6c18fd073f0ef680" providerId="LiveId" clId="{6837ADA7-D2FB-47D5-874F-088E66898F9A}" dt="2023-07-19T22:27:19.980" v="7" actId="6549"/>
        <pc:sldMkLst>
          <pc:docMk/>
          <pc:sldMk cId="871314794" sldId="1682"/>
        </pc:sldMkLst>
        <pc:spChg chg="mod">
          <ac:chgData name="Anders Plejdrup Houmøller" userId="6c18fd073f0ef680" providerId="LiveId" clId="{6837ADA7-D2FB-47D5-874F-088E66898F9A}" dt="2023-07-19T22:27:19.980" v="7" actId="6549"/>
          <ac:spMkLst>
            <pc:docMk/>
            <pc:sldMk cId="871314794" sldId="1682"/>
            <ac:spMk id="3" creationId="{D9C3F391-10E4-C267-E0FE-75CA7F5B5C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2">
            <a:extLst>
              <a:ext uri="{FF2B5EF4-FFF2-40B4-BE49-F238E27FC236}">
                <a16:creationId xmlns:a16="http://schemas.microsoft.com/office/drawing/2014/main" id="{7D8FAD0E-DC1B-4901-928D-42BC885D205B}"/>
              </a:ext>
            </a:extLst>
          </p:cNvPr>
          <p:cNvSpPr>
            <a:spLocks noGrp="1"/>
          </p:cNvSpPr>
          <p:nvPr>
            <p:ph type="hdr" sz="quarter"/>
          </p:nvPr>
        </p:nvSpPr>
        <p:spPr>
          <a:xfrm>
            <a:off x="7014" y="5561"/>
            <a:ext cx="3077137" cy="513858"/>
          </a:xfrm>
          <a:prstGeom prst="rect">
            <a:avLst/>
          </a:prstGeom>
        </p:spPr>
        <p:txBody>
          <a:bodyPr vert="horz" lIns="94757" tIns="47378" rIns="94757" bIns="47378" rtlCol="0"/>
          <a:lstStyle>
            <a:lvl1pPr algn="l">
              <a:defRPr sz="1200"/>
            </a:lvl1pPr>
          </a:lstStyle>
          <a:p>
            <a:r>
              <a:rPr lang="en-GB" b="0" dirty="0">
                <a:solidFill>
                  <a:schemeClr val="tx1"/>
                </a:solidFill>
              </a:rPr>
              <a:t>Anders Plejdrup Houmøller</a:t>
            </a:r>
          </a:p>
        </p:txBody>
      </p:sp>
      <p:sp>
        <p:nvSpPr>
          <p:cNvPr id="3" name="Pladsholder til sidehoved 2">
            <a:extLst>
              <a:ext uri="{FF2B5EF4-FFF2-40B4-BE49-F238E27FC236}">
                <a16:creationId xmlns:a16="http://schemas.microsoft.com/office/drawing/2014/main" id="{AAF6DFB2-1E6F-4D9B-9CEC-43735475A7C2}"/>
              </a:ext>
            </a:extLst>
          </p:cNvPr>
          <p:cNvSpPr txBox="1">
            <a:spLocks/>
          </p:cNvSpPr>
          <p:nvPr/>
        </p:nvSpPr>
        <p:spPr>
          <a:xfrm>
            <a:off x="4017188" y="6951"/>
            <a:ext cx="3077137" cy="513858"/>
          </a:xfrm>
          <a:prstGeom prst="rect">
            <a:avLst/>
          </a:prstGeom>
        </p:spPr>
        <p:txBody>
          <a:bodyPr vert="horz" lIns="94757" tIns="47378" rIns="94757" bIns="47378" rtlCol="0"/>
          <a:lstStyle>
            <a:defPPr>
              <a:defRPr lang="da-DK"/>
            </a:defPPr>
            <a:lvl1pPr algn="l" rtl="0" eaLnBrk="0" fontAlgn="base" hangingPunct="0">
              <a:spcBef>
                <a:spcPct val="0"/>
              </a:spcBef>
              <a:spcAft>
                <a:spcPct val="0"/>
              </a:spcAft>
              <a:defRPr sz="12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a:lstStyle>
          <a:p>
            <a:pPr algn="r"/>
            <a:r>
              <a:rPr lang="en-GB" b="0" dirty="0"/>
              <a:t>November 2019</a:t>
            </a:r>
          </a:p>
        </p:txBody>
      </p:sp>
      <p:sp>
        <p:nvSpPr>
          <p:cNvPr id="4" name="Pladsholder til slidenummer 1">
            <a:extLst>
              <a:ext uri="{FF2B5EF4-FFF2-40B4-BE49-F238E27FC236}">
                <a16:creationId xmlns:a16="http://schemas.microsoft.com/office/drawing/2014/main" id="{A07D99E1-C2A1-4869-B794-D569E4F76188}"/>
              </a:ext>
            </a:extLst>
          </p:cNvPr>
          <p:cNvSpPr>
            <a:spLocks noGrp="1"/>
          </p:cNvSpPr>
          <p:nvPr>
            <p:ph type="sldNum" sz="quarter" idx="3"/>
          </p:nvPr>
        </p:nvSpPr>
        <p:spPr>
          <a:xfrm>
            <a:off x="4016298" y="9716586"/>
            <a:ext cx="3077137" cy="513858"/>
          </a:xfrm>
          <a:prstGeom prst="rect">
            <a:avLst/>
          </a:prstGeom>
        </p:spPr>
        <p:txBody>
          <a:bodyPr vert="horz" lIns="94757" tIns="47378" rIns="94757" bIns="47378" rtlCol="0" anchor="b"/>
          <a:lstStyle>
            <a:lvl1pPr algn="r">
              <a:defRPr sz="1200"/>
            </a:lvl1pPr>
          </a:lstStyle>
          <a:p>
            <a:fld id="{178BF5E1-5216-41DB-AB8F-45E1964B52A4}" type="slidenum">
              <a:rPr lang="en-GB" b="0" smtClean="0">
                <a:solidFill>
                  <a:schemeClr val="tx1"/>
                </a:solidFill>
              </a:rPr>
              <a:t>‹nr.›</a:t>
            </a:fld>
            <a:endParaRPr lang="en-GB" b="0" dirty="0">
              <a:solidFill>
                <a:schemeClr val="tx1"/>
              </a:solidFill>
            </a:endParaRPr>
          </a:p>
        </p:txBody>
      </p:sp>
      <p:sp>
        <p:nvSpPr>
          <p:cNvPr id="5" name="Pladsholder til sidefod 3">
            <a:extLst>
              <a:ext uri="{FF2B5EF4-FFF2-40B4-BE49-F238E27FC236}">
                <a16:creationId xmlns:a16="http://schemas.microsoft.com/office/drawing/2014/main" id="{76488DE1-5AD8-4452-B0C2-D754DA76DD6B}"/>
              </a:ext>
            </a:extLst>
          </p:cNvPr>
          <p:cNvSpPr>
            <a:spLocks noGrp="1"/>
          </p:cNvSpPr>
          <p:nvPr>
            <p:ph type="ftr" sz="quarter" idx="2"/>
          </p:nvPr>
        </p:nvSpPr>
        <p:spPr>
          <a:xfrm>
            <a:off x="5611" y="9716586"/>
            <a:ext cx="3077137" cy="513858"/>
          </a:xfrm>
          <a:prstGeom prst="rect">
            <a:avLst/>
          </a:prstGeom>
        </p:spPr>
        <p:txBody>
          <a:bodyPr vert="horz" lIns="94757" tIns="47378" rIns="94757" bIns="47378" rtlCol="0" anchor="b"/>
          <a:lstStyle>
            <a:lvl1pPr algn="l">
              <a:defRPr sz="1200"/>
            </a:lvl1pPr>
          </a:lstStyle>
          <a:p>
            <a:r>
              <a:rPr lang="en-GB" b="0" dirty="0">
                <a:solidFill>
                  <a:schemeClr val="tx1"/>
                </a:solidFill>
              </a:rPr>
              <a:t>www.houmollerconsulting.dk</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49"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1" name="Rectangle 3"/>
          <p:cNvSpPr>
            <a:spLocks noGrp="1" noChangeArrowheads="1"/>
          </p:cNvSpPr>
          <p:nvPr>
            <p:ph type="dt" idx="1"/>
          </p:nvPr>
        </p:nvSpPr>
        <p:spPr bwMode="auto">
          <a:xfrm>
            <a:off x="4022726"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355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1" y="4860926"/>
            <a:ext cx="5219700" cy="4606925"/>
          </a:xfrm>
          <a:prstGeom prst="rect">
            <a:avLst/>
          </a:prstGeom>
          <a:noFill/>
          <a:ln w="9525">
            <a:noFill/>
            <a:miter lim="800000"/>
            <a:headEnd/>
            <a:tailEnd/>
          </a:ln>
          <a:effectLst/>
        </p:spPr>
        <p:txBody>
          <a:bodyPr vert="horz" wrap="square" lIns="97415" tIns="49533" rIns="97415" bIns="49533" numCol="1" anchor="t" anchorCtr="0" compatLnSpc="1">
            <a:prstTxWarp prst="textNoShape">
              <a:avLst/>
            </a:prstTxWarp>
          </a:bodyPr>
          <a:lstStyle/>
          <a:p>
            <a:pPr lvl="0"/>
            <a:r>
              <a:rPr lang="da-DK" noProof="0"/>
              <a:t>Klik for at redigere teksttypografien på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054" name="Rectangle 6"/>
          <p:cNvSpPr>
            <a:spLocks noGrp="1" noChangeArrowheads="1"/>
          </p:cNvSpPr>
          <p:nvPr>
            <p:ph type="ftr" sz="quarter" idx="4"/>
          </p:nvPr>
        </p:nvSpPr>
        <p:spPr bwMode="auto">
          <a:xfrm>
            <a:off x="-6349"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5" name="Rectangle 7"/>
          <p:cNvSpPr>
            <a:spLocks noGrp="1" noChangeArrowheads="1"/>
          </p:cNvSpPr>
          <p:nvPr>
            <p:ph type="sldNum" sz="quarter" idx="5"/>
          </p:nvPr>
        </p:nvSpPr>
        <p:spPr bwMode="auto">
          <a:xfrm>
            <a:off x="4022726"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fld id="{1D275962-6453-45F0-9CC8-49426775DB3D}"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A085-A8CA-4F7E-A07E-020DE78FE341}" type="slidenum">
              <a:rPr lang="da-DK"/>
              <a:pPr/>
              <a:t>1</a:t>
            </a:fld>
            <a:endParaRPr lang="da-DK" dirty="0"/>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8</a:t>
            </a:fld>
            <a:endParaRPr lang="da-DK" dirty="0"/>
          </a:p>
        </p:txBody>
      </p:sp>
    </p:spTree>
    <p:extLst>
      <p:ext uri="{BB962C8B-B14F-4D97-AF65-F5344CB8AC3E}">
        <p14:creationId xmlns:p14="http://schemas.microsoft.com/office/powerpoint/2010/main" val="44205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9</a:t>
            </a:fld>
            <a:endParaRPr lang="da-DK" dirty="0"/>
          </a:p>
        </p:txBody>
      </p:sp>
    </p:spTree>
    <p:extLst>
      <p:ext uri="{BB962C8B-B14F-4D97-AF65-F5344CB8AC3E}">
        <p14:creationId xmlns:p14="http://schemas.microsoft.com/office/powerpoint/2010/main" val="241601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FDAC573C-15F1-44BA-9BF7-46E4D2C82678}" type="slidenum">
              <a:rPr lang="da-DK" smtClean="0"/>
              <a:pPr>
                <a:defRPr/>
              </a:pPr>
              <a:t>10</a:t>
            </a:fld>
            <a:endParaRPr lang="da-DK" dirty="0"/>
          </a:p>
        </p:txBody>
      </p:sp>
    </p:spTree>
    <p:extLst>
      <p:ext uri="{BB962C8B-B14F-4D97-AF65-F5344CB8AC3E}">
        <p14:creationId xmlns:p14="http://schemas.microsoft.com/office/powerpoint/2010/main" val="308943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820642"/>
            <a:fld id="{D07B4EA4-AA80-4C2E-B196-09E21B52DF88}" type="slidenum">
              <a:rPr lang="da-DK" smtClean="0"/>
              <a:pPr defTabSz="820642"/>
              <a:t>24</a:t>
            </a:fld>
            <a:endParaRPr lang="da-DK"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42950" y="2130425"/>
            <a:ext cx="8420100" cy="1470025"/>
          </a:xfrm>
        </p:spPr>
        <p:txBody>
          <a:body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err="1"/>
              <a:t>Klik</a:t>
            </a:r>
            <a:r>
              <a:rPr lang="en-GB" noProof="0" dirty="0"/>
              <a:t> for at </a:t>
            </a:r>
            <a:r>
              <a:rPr lang="en-GB" noProof="0" dirty="0" err="1"/>
              <a:t>redigere</a:t>
            </a:r>
            <a:r>
              <a:rPr lang="en-GB" noProof="0" dirty="0"/>
              <a:t> </a:t>
            </a:r>
            <a:r>
              <a:rPr lang="en-GB" noProof="0" dirty="0" err="1"/>
              <a:t>undertiteltypografien</a:t>
            </a:r>
            <a:r>
              <a:rPr lang="en-GB" noProof="0" dirty="0"/>
              <a:t> </a:t>
            </a:r>
            <a:r>
              <a:rPr lang="en-GB" noProof="0" dirty="0" err="1"/>
              <a:t>i</a:t>
            </a:r>
            <a:r>
              <a:rPr lang="en-GB" noProof="0" dirty="0"/>
              <a:t> </a:t>
            </a:r>
            <a:r>
              <a:rPr lang="en-GB" noProof="0" dirty="0" err="1"/>
              <a:t>masteren</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69268C9-04D4-4536-9176-41C295F3870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lodret titel 2"/>
          <p:cNvSpPr>
            <a:spLocks noGrp="1"/>
          </p:cNvSpPr>
          <p:nvPr>
            <p:ph type="body" orient="vert" idx="1" hasCustomPrompt="1"/>
          </p:nvPr>
        </p:nvSpPr>
        <p:spPr/>
        <p:txBody>
          <a:bodyPr vert="eaVert"/>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BE140C1-4E24-4919-8C16-0D9973904A5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7305675" y="0"/>
            <a:ext cx="2433638" cy="6316663"/>
          </a:xfrm>
        </p:spPr>
        <p:txBody>
          <a:bodyPr vert="eaVert"/>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lodret titel 2"/>
          <p:cNvSpPr>
            <a:spLocks noGrp="1"/>
          </p:cNvSpPr>
          <p:nvPr>
            <p:ph type="body" orient="vert" idx="1" hasCustomPrompt="1"/>
          </p:nvPr>
        </p:nvSpPr>
        <p:spPr>
          <a:xfrm>
            <a:off x="0" y="0"/>
            <a:ext cx="7153275" cy="6316663"/>
          </a:xfrm>
        </p:spPr>
        <p:txBody>
          <a:bodyPr vert="eaVert"/>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0ACB223-C3EE-49CA-B991-B481DC0D4293}"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dirty="0"/>
              <a:t>15 July 2023</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BB1CC366-35C2-46AA-9211-A07C786022AB}"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dirty="0"/>
              <a:t>15 July 2023</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CC10D468-B0F9-47F8-BF03-3143D525152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indhold 2"/>
          <p:cNvSpPr>
            <a:spLocks noGrp="1"/>
          </p:cNvSpPr>
          <p:nvPr>
            <p:ph idx="1" hasCustomPrompt="1"/>
          </p:nvPr>
        </p:nvSpPr>
        <p:spPr/>
        <p:txBody>
          <a:bodyPr/>
          <a:lstStyle>
            <a:lvl1pPr>
              <a:buFont typeface="Wingdings" pitchFamily="2" charset="2"/>
              <a:buChar char="Ø"/>
              <a:defRPr/>
            </a:lvl1pPr>
            <a:lvl2pPr>
              <a:buFont typeface="Wingdings" pitchFamily="2" charset="2"/>
              <a:buChar char="ü"/>
              <a:defRPr/>
            </a:lvl2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F22F84E-A190-402D-AE1D-93CA43AF0CC6}"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638" y="4406900"/>
            <a:ext cx="8420100" cy="1362075"/>
          </a:xfrm>
        </p:spPr>
        <p:txBody>
          <a:bodyPr anchor="t"/>
          <a:lstStyle>
            <a:lvl1pPr algn="l">
              <a:defRPr sz="4000" b="1" cap="all"/>
            </a:lvl1p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tekst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80908EE-9711-4DB8-8C37-BC4E9B75093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indhold 2"/>
          <p:cNvSpPr>
            <a:spLocks noGrp="1"/>
          </p:cNvSpPr>
          <p:nvPr>
            <p:ph sz="half" idx="1" hasCustomPrompt="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Pladsholder til indhold 3"/>
          <p:cNvSpPr>
            <a:spLocks noGrp="1"/>
          </p:cNvSpPr>
          <p:nvPr>
            <p:ph sz="half" idx="2" hasCustomPrompt="1"/>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BABB6DF6-C32D-46BB-96C7-1B55126E087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4638"/>
            <a:ext cx="8915400" cy="1143000"/>
          </a:xfrm>
        </p:spPr>
        <p:txBody>
          <a:bodyPr/>
          <a:lstStyle>
            <a:lvl1pPr>
              <a:defRPr/>
            </a:lvl1p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tekst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p:txBody>
      </p:sp>
      <p:sp>
        <p:nvSpPr>
          <p:cNvPr id="4" name="Pladsholder til indhold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5" name="Pladsholder til tekst 4"/>
          <p:cNvSpPr>
            <a:spLocks noGrp="1"/>
          </p:cNvSpPr>
          <p:nvPr>
            <p:ph type="body" sz="quarter" idx="3" hasCustomPrompt="1"/>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p:txBody>
      </p:sp>
      <p:sp>
        <p:nvSpPr>
          <p:cNvPr id="6" name="Pladsholder til indhold 5"/>
          <p:cNvSpPr>
            <a:spLocks noGrp="1"/>
          </p:cNvSpPr>
          <p:nvPr>
            <p:ph sz="quarter" idx="4" hasCustomPrompt="1"/>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7"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5C080578-38F7-4ED0-82FD-5EBDAFE7DD75}"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FFB7089D-E423-4796-9152-6920A30E8A1C}"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1D200A5F-466F-4AF0-8088-8B18AAD0978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3050"/>
            <a:ext cx="3259138" cy="1162050"/>
          </a:xfrm>
        </p:spPr>
        <p:txBody>
          <a:bodyPr anchor="b"/>
          <a:lstStyle>
            <a:lvl1pPr algn="l">
              <a:defRPr sz="2000" b="1"/>
            </a:lvl1p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indhold 2"/>
          <p:cNvSpPr>
            <a:spLocks noGrp="1"/>
          </p:cNvSpPr>
          <p:nvPr>
            <p:ph idx="1" hasCustomPrompt="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4" name="Pladsholder til tekst 3"/>
          <p:cNvSpPr>
            <a:spLocks noGrp="1"/>
          </p:cNvSpPr>
          <p:nvPr>
            <p:ph type="body" sz="half" idx="2" hasCustomPrompt="1"/>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2055B8D8-59BD-4472-B077-002720EB629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41513" y="4800600"/>
            <a:ext cx="5943600" cy="566738"/>
          </a:xfrm>
        </p:spPr>
        <p:txBody>
          <a:bodyPr anchor="b"/>
          <a:lstStyle>
            <a:lvl1pPr algn="l">
              <a:defRPr sz="2000" b="1"/>
            </a:lvl1pPr>
          </a:lstStyle>
          <a:p>
            <a:r>
              <a:rPr lang="en-GB" noProof="0" dirty="0" err="1"/>
              <a:t>Klik</a:t>
            </a:r>
            <a:r>
              <a:rPr lang="en-GB" noProof="0" dirty="0"/>
              <a:t> for at </a:t>
            </a:r>
            <a:r>
              <a:rPr lang="en-GB" noProof="0" dirty="0" err="1"/>
              <a:t>redigere</a:t>
            </a:r>
            <a:r>
              <a:rPr lang="en-GB" noProof="0" dirty="0"/>
              <a:t> </a:t>
            </a:r>
            <a:r>
              <a:rPr lang="en-GB" noProof="0" dirty="0" err="1"/>
              <a:t>titeltypografi</a:t>
            </a:r>
            <a:r>
              <a:rPr lang="en-GB" noProof="0" dirty="0"/>
              <a:t> </a:t>
            </a:r>
            <a:r>
              <a:rPr lang="en-GB" noProof="0" dirty="0" err="1"/>
              <a:t>i</a:t>
            </a:r>
            <a:r>
              <a:rPr lang="en-GB" noProof="0" dirty="0"/>
              <a:t> </a:t>
            </a:r>
            <a:r>
              <a:rPr lang="en-GB" noProof="0" dirty="0" err="1"/>
              <a:t>masteren</a:t>
            </a:r>
            <a:endParaRPr lang="en-GB" noProof="0" dirty="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Pladsholder til tekst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a:t>
            </a:r>
            <a:r>
              <a:rPr lang="en-GB" noProof="0" dirty="0"/>
              <a:t> for at </a:t>
            </a:r>
            <a:r>
              <a:rPr lang="en-GB" noProof="0" dirty="0" err="1"/>
              <a:t>redigere</a:t>
            </a:r>
            <a:r>
              <a:rPr lang="en-GB" noProof="0" dirty="0"/>
              <a:t> </a:t>
            </a:r>
            <a:r>
              <a:rPr lang="en-GB" noProof="0" dirty="0" err="1"/>
              <a:t>typografi</a:t>
            </a:r>
            <a:r>
              <a:rPr lang="en-GB" noProof="0" dirty="0"/>
              <a:t> </a:t>
            </a:r>
            <a:r>
              <a:rPr lang="en-GB" noProof="0" dirty="0" err="1"/>
              <a:t>i</a:t>
            </a:r>
            <a:r>
              <a:rPr lang="en-GB" noProof="0" dirty="0"/>
              <a:t> </a:t>
            </a:r>
            <a:r>
              <a:rPr lang="en-GB" noProof="0" dirty="0" err="1"/>
              <a:t>masteren</a:t>
            </a:r>
            <a:endParaRPr lang="en-GB" noProof="0" dirty="0"/>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a:t>15 July 2023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CA31815-6547-4917-B150-742081747F68}"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dirty="0" err="1"/>
              <a:t>Klik</a:t>
            </a:r>
            <a:r>
              <a:rPr lang="en-GB" noProof="0" dirty="0"/>
              <a:t> for at </a:t>
            </a:r>
            <a:r>
              <a:rPr lang="en-GB" noProof="0" dirty="0" err="1"/>
              <a:t>redigere</a:t>
            </a:r>
            <a:r>
              <a:rPr lang="en-GB" noProof="0" dirty="0"/>
              <a:t> </a:t>
            </a:r>
            <a:r>
              <a:rPr lang="en-GB" noProof="0" dirty="0" err="1"/>
              <a:t>titeltypografien</a:t>
            </a:r>
            <a:r>
              <a:rPr lang="en-GB" noProof="0" dirty="0"/>
              <a:t> </a:t>
            </a:r>
            <a:r>
              <a:rPr lang="en-GB" noProof="0" dirty="0" err="1"/>
              <a:t>på</a:t>
            </a:r>
            <a:r>
              <a:rPr lang="en-GB" noProof="0" dirty="0"/>
              <a:t> </a:t>
            </a:r>
            <a:r>
              <a:rPr lang="en-GB" noProof="0" dirty="0" err="1"/>
              <a:t>masteren</a:t>
            </a:r>
            <a:endParaRPr lang="en-GB" noProof="0" dirty="0"/>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dirty="0" err="1"/>
              <a:t>Klik</a:t>
            </a:r>
            <a:r>
              <a:rPr lang="en-GB" noProof="0" dirty="0"/>
              <a:t> for at </a:t>
            </a:r>
            <a:r>
              <a:rPr lang="en-GB" noProof="0" dirty="0" err="1"/>
              <a:t>redigere</a:t>
            </a:r>
            <a:r>
              <a:rPr lang="en-GB" noProof="0" dirty="0"/>
              <a:t> </a:t>
            </a:r>
            <a:r>
              <a:rPr lang="en-GB" noProof="0" dirty="0" err="1"/>
              <a:t>teksttypografien</a:t>
            </a:r>
            <a:r>
              <a:rPr lang="en-GB" noProof="0" dirty="0"/>
              <a:t> </a:t>
            </a:r>
            <a:r>
              <a:rPr lang="en-GB" noProof="0" dirty="0" err="1"/>
              <a:t>på</a:t>
            </a:r>
            <a:r>
              <a:rPr lang="en-GB" noProof="0" dirty="0"/>
              <a:t> </a:t>
            </a:r>
            <a:r>
              <a:rPr lang="en-GB" noProof="0" dirty="0" err="1"/>
              <a:t>masteren</a:t>
            </a:r>
            <a:endParaRPr lang="en-GB" noProof="0" dirty="0"/>
          </a:p>
          <a:p>
            <a:pPr lvl="1"/>
            <a:r>
              <a:rPr lang="en-GB" noProof="0" dirty="0" err="1"/>
              <a:t>Andet</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p:txBody>
      </p:sp>
      <p:sp>
        <p:nvSpPr>
          <p:cNvPr id="1117" name="Rectangle 93"/>
          <p:cNvSpPr>
            <a:spLocks noGrp="1" noChangeArrowheads="1"/>
          </p:cNvSpPr>
          <p:nvPr>
            <p:ph type="dt" sz="half" idx="2"/>
          </p:nvPr>
        </p:nvSpPr>
        <p:spPr bwMode="auto">
          <a:xfrm>
            <a:off x="30163"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smtClean="0">
                <a:solidFill>
                  <a:schemeClr val="tx1"/>
                </a:solidFill>
                <a:cs typeface="+mn-cs"/>
              </a:defRPr>
            </a:lvl1pPr>
          </a:lstStyle>
          <a:p>
            <a:pPr>
              <a:defRPr/>
            </a:pPr>
            <a:r>
              <a:rPr lang="en-US" noProof="0" dirty="0"/>
              <a:t>15 July 2023</a:t>
            </a:r>
            <a:endParaRPr lang="en-GB" noProof="0"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cs typeface="+mn-cs"/>
              </a:defRPr>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549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chemeClr val="tx1"/>
                </a:solidFill>
                <a:cs typeface="+mn-cs"/>
              </a:defRPr>
            </a:lvl1pPr>
          </a:lstStyle>
          <a:p>
            <a:pPr>
              <a:defRPr/>
            </a:pPr>
            <a:fld id="{32126467-1226-43F5-BEE8-011A8F2350F0}" type="slidenum">
              <a:rPr lang="en-GB" noProof="0" smtClean="0"/>
              <a:pPr>
                <a:defRPr/>
              </a:pPr>
              <a:t>‹nr.›</a:t>
            </a:fld>
            <a:endParaRPr lang="en-GB" noProof="0" dirty="0"/>
          </a:p>
        </p:txBody>
      </p:sp>
      <p:sp>
        <p:nvSpPr>
          <p:cNvPr id="1299" name="Text Box 275"/>
          <p:cNvSpPr txBox="1">
            <a:spLocks noChangeArrowheads="1"/>
          </p:cNvSpPr>
          <p:nvPr userDrawn="1"/>
        </p:nvSpPr>
        <p:spPr bwMode="auto">
          <a:xfrm>
            <a:off x="7102121" y="6673850"/>
            <a:ext cx="1974850" cy="215900"/>
          </a:xfrm>
          <a:prstGeom prst="rect">
            <a:avLst/>
          </a:prstGeom>
          <a:noFill/>
          <a:ln w="9525">
            <a:noFill/>
            <a:miter lim="800000"/>
            <a:headEnd/>
            <a:tailEnd/>
          </a:ln>
          <a:effectLst/>
        </p:spPr>
        <p:txBody>
          <a:bodyPr wrap="none">
            <a:spAutoFit/>
          </a:bodyPr>
          <a:lstStyle/>
          <a:p>
            <a:pPr eaLnBrk="0" hangingPunct="0">
              <a:defRPr/>
            </a:pPr>
            <a:r>
              <a:rPr lang="en-GB" sz="800" b="0" noProof="0" dirty="0">
                <a:solidFill>
                  <a:schemeClr val="tx1"/>
                </a:solidFill>
                <a:cs typeface="+mn-cs"/>
              </a:rPr>
              <a:t>Copyright Houmoller Consulting </a:t>
            </a:r>
            <a:r>
              <a:rPr lang="en-GB" sz="800" b="0" noProof="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 id="2147483746" r:id="rId12"/>
    <p:sldLayoutId id="2147483747"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Wingdings" panose="05000000000000000000" pitchFamily="2" charset="2"/>
        <a:buChar char="Ø"/>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a:buChar char="ü"/>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Font typeface="Wingdings" panose="05000000000000000000" pitchFamily="2" charset="2"/>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umollerconsulting.dk/facts-finding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bmp"/><Relationship Id="rId2" Type="http://schemas.openxmlformats.org/officeDocument/2006/relationships/image" Target="../media/image22.b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b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b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bmp"/><Relationship Id="rId2" Type="http://schemas.openxmlformats.org/officeDocument/2006/relationships/image" Target="../media/image27.b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tsoe.eu/network_codes/eb/" TargetMode="External"/><Relationship Id="rId2" Type="http://schemas.openxmlformats.org/officeDocument/2006/relationships/hyperlink" Target="https://www.acer.europa.eu/en/The_agency/Pages/default.aspx" TargetMode="External"/><Relationship Id="rId1" Type="http://schemas.openxmlformats.org/officeDocument/2006/relationships/slideLayout" Target="../slideLayouts/slideLayout2.xml"/><Relationship Id="rId4" Type="http://schemas.openxmlformats.org/officeDocument/2006/relationships/hyperlink" Target="https://www.entsoe.eu/network_codes/cacm/implementation/sdac/"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acer.europa.eu/electricity/market-rules/capacity-allocation-and-congestion-management/market-coupling-developm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cer.europa.eu/remit/about-rem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dirty="0"/>
              <a:t>15 July 2023</a:t>
            </a:r>
            <a:endParaRPr lang="en-GB" dirty="0"/>
          </a:p>
        </p:txBody>
      </p:sp>
      <p:sp>
        <p:nvSpPr>
          <p:cNvPr id="6" name="Pladsholder til diasnummer 5"/>
          <p:cNvSpPr>
            <a:spLocks noGrp="1"/>
          </p:cNvSpPr>
          <p:nvPr>
            <p:ph type="sldNum" sz="quarter" idx="12"/>
          </p:nvPr>
        </p:nvSpPr>
        <p:spPr/>
        <p:txBody>
          <a:bodyPr/>
          <a:lstStyle/>
          <a:p>
            <a:fld id="{C8DDF369-1B7C-43B8-8237-D0C70CA4477D}" type="slidenum">
              <a:rPr lang="en-GB"/>
              <a:pPr/>
              <a:t>1</a:t>
            </a:fld>
            <a:endParaRPr lang="en-GB" dirty="0"/>
          </a:p>
        </p:txBody>
      </p:sp>
      <p:sp>
        <p:nvSpPr>
          <p:cNvPr id="1038344" name="Rectangle 8"/>
          <p:cNvSpPr>
            <a:spLocks noGrp="1" noChangeArrowheads="1"/>
          </p:cNvSpPr>
          <p:nvPr>
            <p:ph type="title"/>
          </p:nvPr>
        </p:nvSpPr>
        <p:spPr>
          <a:xfrm>
            <a:off x="0" y="1"/>
            <a:ext cx="8420100" cy="682906"/>
          </a:xfrm>
        </p:spPr>
        <p:txBody>
          <a:bodyPr/>
          <a:lstStyle/>
          <a:p>
            <a:r>
              <a:rPr lang="en-GB" sz="3000" dirty="0"/>
              <a:t>Introduction</a:t>
            </a:r>
          </a:p>
        </p:txBody>
      </p:sp>
      <p:sp>
        <p:nvSpPr>
          <p:cNvPr id="1038345" name="Rectangle 9"/>
          <p:cNvSpPr>
            <a:spLocks noGrp="1" noChangeArrowheads="1"/>
          </p:cNvSpPr>
          <p:nvPr>
            <p:ph type="body" idx="1"/>
          </p:nvPr>
        </p:nvSpPr>
        <p:spPr>
          <a:xfrm>
            <a:off x="29028" y="651455"/>
            <a:ext cx="9818915" cy="5934536"/>
          </a:xfrm>
        </p:spPr>
        <p:txBody>
          <a:bodyPr/>
          <a:lstStyle/>
          <a:p>
            <a:r>
              <a:rPr lang="en-GB" sz="2000" dirty="0"/>
              <a:t>In appendix 2, you’ll find a list of the terms and acronyms used in this presentation.</a:t>
            </a:r>
          </a:p>
          <a:p>
            <a:r>
              <a:rPr lang="en-GB" sz="2000" dirty="0"/>
              <a:t>Concerning the documents referred to in this presentation:</a:t>
            </a:r>
          </a:p>
          <a:p>
            <a:pPr lvl="1"/>
            <a:r>
              <a:rPr lang="en-GB" sz="2000" dirty="0"/>
              <a:t>Unless otherwise stated, you can download the documents from </a:t>
            </a:r>
            <a:r>
              <a:rPr lang="en-GB" sz="2000" dirty="0">
                <a:hlinkClick r:id="rId3"/>
              </a:rPr>
              <a:t>www.houmollerconsulting.dk/facts-findings/</a:t>
            </a:r>
            <a:r>
              <a:rPr lang="en-GB" sz="2000" dirty="0"/>
              <a:t>.</a:t>
            </a:r>
          </a:p>
          <a:p>
            <a:r>
              <a:rPr lang="en-GB" sz="2000" dirty="0">
                <a:solidFill>
                  <a:srgbClr val="008000"/>
                </a:solidFill>
              </a:rPr>
              <a:t>This PowerPoint presentation is animated</a:t>
            </a:r>
          </a:p>
          <a:p>
            <a:pPr lvl="1"/>
            <a:r>
              <a:rPr lang="en-GB" sz="2000" dirty="0">
                <a:solidFill>
                  <a:srgbClr val="008000"/>
                </a:solidFill>
              </a:rPr>
              <a:t>It’s recommended to run the animation when viewing the presentation.</a:t>
            </a:r>
          </a:p>
          <a:p>
            <a:r>
              <a:rPr lang="en-GB" sz="2000" dirty="0">
                <a:solidFill>
                  <a:srgbClr val="008000"/>
                </a:solidFill>
              </a:rPr>
              <a:t>On most computers, you can start the animation by pressing </a:t>
            </a:r>
            <a:r>
              <a:rPr lang="en-GB" sz="2000" i="1" u="sng" dirty="0">
                <a:solidFill>
                  <a:srgbClr val="008000"/>
                </a:solidFill>
              </a:rPr>
              <a:t>F5</a:t>
            </a:r>
            <a:r>
              <a:rPr lang="en-GB" sz="2000" i="1" dirty="0">
                <a:solidFill>
                  <a:srgbClr val="008000"/>
                </a:solidFill>
              </a:rPr>
              <a:t>.</a:t>
            </a:r>
          </a:p>
          <a:p>
            <a:pPr lvl="1"/>
            <a:r>
              <a:rPr lang="en-GB" sz="2000" dirty="0">
                <a:solidFill>
                  <a:srgbClr val="008000"/>
                </a:solidFill>
              </a:rPr>
              <a:t>Now the presentation moves one step forward, when you press </a:t>
            </a:r>
            <a:r>
              <a:rPr lang="en-GB" sz="2000" i="1" u="sng" dirty="0">
                <a:solidFill>
                  <a:srgbClr val="008000"/>
                </a:solidFill>
              </a:rPr>
              <a:t>Page Down</a:t>
            </a:r>
            <a:r>
              <a:rPr lang="en-GB" sz="2000" dirty="0">
                <a:solidFill>
                  <a:srgbClr val="008000"/>
                </a:solidFill>
              </a:rPr>
              <a:t>. It moves one step backward, when you press </a:t>
            </a:r>
            <a:r>
              <a:rPr lang="en-GB" sz="2000" i="1" u="sng" dirty="0">
                <a:solidFill>
                  <a:srgbClr val="008000"/>
                </a:solidFill>
              </a:rPr>
              <a:t>Page Up</a:t>
            </a:r>
            <a:r>
              <a:rPr lang="en-GB" sz="2000" dirty="0">
                <a:solidFill>
                  <a:srgbClr val="008000"/>
                </a:solidFill>
              </a:rPr>
              <a:t>.</a:t>
            </a:r>
          </a:p>
        </p:txBody>
      </p:sp>
      <p:pic>
        <p:nvPicPr>
          <p:cNvPr id="7" name="Picture 4">
            <a:extLst>
              <a:ext uri="{FF2B5EF4-FFF2-40B4-BE49-F238E27FC236}">
                <a16:creationId xmlns:a16="http://schemas.microsoft.com/office/drawing/2014/main" id="{79DF95B2-0030-4631-9F1F-6B6BDA5552B9}"/>
              </a:ext>
            </a:extLst>
          </p:cNvPr>
          <p:cNvPicPr>
            <a:picLocks noChangeAspect="1" noChangeArrowheads="1"/>
          </p:cNvPicPr>
          <p:nvPr/>
        </p:nvPicPr>
        <p:blipFill>
          <a:blip r:embed="rId4" cstate="print"/>
          <a:srcRect/>
          <a:stretch>
            <a:fillRect/>
          </a:stretch>
        </p:blipFill>
        <p:spPr bwMode="auto">
          <a:xfrm>
            <a:off x="3718470" y="5093154"/>
            <a:ext cx="1829201" cy="156502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uppe 64"/>
          <p:cNvGrpSpPr/>
          <p:nvPr/>
        </p:nvGrpSpPr>
        <p:grpSpPr>
          <a:xfrm>
            <a:off x="126396" y="4138157"/>
            <a:ext cx="8742964" cy="1171576"/>
            <a:chOff x="126396" y="4138157"/>
            <a:chExt cx="8742964" cy="1171576"/>
          </a:xfrm>
        </p:grpSpPr>
        <p:grpSp>
          <p:nvGrpSpPr>
            <p:cNvPr id="29" name="Gruppe 28"/>
            <p:cNvGrpSpPr/>
            <p:nvPr/>
          </p:nvGrpSpPr>
          <p:grpSpPr>
            <a:xfrm>
              <a:off x="126396" y="4138157"/>
              <a:ext cx="7347718" cy="1160930"/>
              <a:chOff x="373134" y="3574677"/>
              <a:chExt cx="7347718" cy="1160930"/>
            </a:xfrm>
          </p:grpSpPr>
          <p:sp>
            <p:nvSpPr>
              <p:cNvPr id="15" name="Tekstfelt 14"/>
              <p:cNvSpPr txBox="1"/>
              <p:nvPr/>
            </p:nvSpPr>
            <p:spPr>
              <a:xfrm>
                <a:off x="373134" y="3974782"/>
                <a:ext cx="3046027" cy="461665"/>
              </a:xfrm>
              <a:prstGeom prst="rect">
                <a:avLst/>
              </a:prstGeom>
              <a:noFill/>
            </p:spPr>
            <p:txBody>
              <a:bodyPr wrap="none" rtlCol="0">
                <a:spAutoFit/>
              </a:bodyPr>
              <a:lstStyle/>
              <a:p>
                <a:pPr algn="ctr"/>
                <a:r>
                  <a:rPr lang="en-GB" sz="2400" dirty="0">
                    <a:solidFill>
                      <a:srgbClr val="FF0000"/>
                    </a:solidFill>
                  </a:rPr>
                  <a:t>Market economy</a:t>
                </a:r>
              </a:p>
            </p:txBody>
          </p:sp>
          <p:sp>
            <p:nvSpPr>
              <p:cNvPr id="18" name="Rektangel 17"/>
              <p:cNvSpPr/>
              <p:nvPr/>
            </p:nvSpPr>
            <p:spPr bwMode="auto">
              <a:xfrm rot="16200000">
                <a:off x="5056094" y="2070848"/>
                <a:ext cx="1160930" cy="4168587"/>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grpSp>
          <p:nvGrpSpPr>
            <p:cNvPr id="63" name="Gruppe 62"/>
            <p:cNvGrpSpPr/>
            <p:nvPr/>
          </p:nvGrpSpPr>
          <p:grpSpPr>
            <a:xfrm>
              <a:off x="7589834" y="4146095"/>
              <a:ext cx="1279526" cy="1163638"/>
              <a:chOff x="7691437" y="4073525"/>
              <a:chExt cx="1279526" cy="1163638"/>
            </a:xfrm>
          </p:grpSpPr>
          <p:sp>
            <p:nvSpPr>
              <p:cNvPr id="7" name="Freeform 5"/>
              <p:cNvSpPr>
                <a:spLocks/>
              </p:cNvSpPr>
              <p:nvPr/>
            </p:nvSpPr>
            <p:spPr bwMode="auto">
              <a:xfrm>
                <a:off x="8575675" y="4130675"/>
                <a:ext cx="219075" cy="238125"/>
              </a:xfrm>
              <a:custGeom>
                <a:avLst/>
                <a:gdLst>
                  <a:gd name="T0" fmla="*/ 37 w 138"/>
                  <a:gd name="T1" fmla="*/ 102 h 150"/>
                  <a:gd name="T2" fmla="*/ 25 w 138"/>
                  <a:gd name="T3" fmla="*/ 75 h 150"/>
                  <a:gd name="T4" fmla="*/ 16 w 138"/>
                  <a:gd name="T5" fmla="*/ 41 h 150"/>
                  <a:gd name="T6" fmla="*/ 18 w 138"/>
                  <a:gd name="T7" fmla="*/ 23 h 150"/>
                  <a:gd name="T8" fmla="*/ 27 w 138"/>
                  <a:gd name="T9" fmla="*/ 9 h 150"/>
                  <a:gd name="T10" fmla="*/ 53 w 138"/>
                  <a:gd name="T11" fmla="*/ 0 h 150"/>
                  <a:gd name="T12" fmla="*/ 82 w 138"/>
                  <a:gd name="T13" fmla="*/ 7 h 150"/>
                  <a:gd name="T14" fmla="*/ 105 w 138"/>
                  <a:gd name="T15" fmla="*/ 25 h 150"/>
                  <a:gd name="T16" fmla="*/ 117 w 138"/>
                  <a:gd name="T17" fmla="*/ 41 h 150"/>
                  <a:gd name="T18" fmla="*/ 131 w 138"/>
                  <a:gd name="T19" fmla="*/ 68 h 150"/>
                  <a:gd name="T20" fmla="*/ 138 w 138"/>
                  <a:gd name="T21" fmla="*/ 91 h 150"/>
                  <a:gd name="T22" fmla="*/ 138 w 138"/>
                  <a:gd name="T23" fmla="*/ 114 h 150"/>
                  <a:gd name="T24" fmla="*/ 128 w 138"/>
                  <a:gd name="T25" fmla="*/ 141 h 150"/>
                  <a:gd name="T26" fmla="*/ 114 w 138"/>
                  <a:gd name="T27" fmla="*/ 145 h 150"/>
                  <a:gd name="T28" fmla="*/ 96 w 138"/>
                  <a:gd name="T29" fmla="*/ 150 h 150"/>
                  <a:gd name="T30" fmla="*/ 78 w 138"/>
                  <a:gd name="T31" fmla="*/ 145 h 150"/>
                  <a:gd name="T32" fmla="*/ 57 w 138"/>
                  <a:gd name="T33" fmla="*/ 134 h 150"/>
                  <a:gd name="T34" fmla="*/ 46 w 138"/>
                  <a:gd name="T35" fmla="*/ 121 h 150"/>
                  <a:gd name="T36" fmla="*/ 18 w 138"/>
                  <a:gd name="T37" fmla="*/ 143 h 150"/>
                  <a:gd name="T38" fmla="*/ 9 w 138"/>
                  <a:gd name="T39" fmla="*/ 143 h 150"/>
                  <a:gd name="T40" fmla="*/ 2 w 138"/>
                  <a:gd name="T41" fmla="*/ 132 h 150"/>
                  <a:gd name="T42" fmla="*/ 0 w 138"/>
                  <a:gd name="T43" fmla="*/ 125 h 150"/>
                  <a:gd name="T44" fmla="*/ 39 w 138"/>
                  <a:gd name="T45" fmla="*/ 109 h 150"/>
                  <a:gd name="T46" fmla="*/ 37 w 138"/>
                  <a:gd name="T47" fmla="*/ 10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50">
                    <a:moveTo>
                      <a:pt x="37" y="102"/>
                    </a:moveTo>
                    <a:lnTo>
                      <a:pt x="25" y="75"/>
                    </a:lnTo>
                    <a:lnTo>
                      <a:pt x="16" y="41"/>
                    </a:lnTo>
                    <a:lnTo>
                      <a:pt x="18" y="23"/>
                    </a:lnTo>
                    <a:lnTo>
                      <a:pt x="27" y="9"/>
                    </a:lnTo>
                    <a:lnTo>
                      <a:pt x="53" y="0"/>
                    </a:lnTo>
                    <a:lnTo>
                      <a:pt x="82" y="7"/>
                    </a:lnTo>
                    <a:lnTo>
                      <a:pt x="105" y="25"/>
                    </a:lnTo>
                    <a:lnTo>
                      <a:pt x="117" y="41"/>
                    </a:lnTo>
                    <a:lnTo>
                      <a:pt x="131" y="68"/>
                    </a:lnTo>
                    <a:lnTo>
                      <a:pt x="138" y="91"/>
                    </a:lnTo>
                    <a:lnTo>
                      <a:pt x="138" y="114"/>
                    </a:lnTo>
                    <a:lnTo>
                      <a:pt x="128" y="141"/>
                    </a:lnTo>
                    <a:lnTo>
                      <a:pt x="114" y="145"/>
                    </a:lnTo>
                    <a:lnTo>
                      <a:pt x="96" y="150"/>
                    </a:lnTo>
                    <a:lnTo>
                      <a:pt x="78" y="145"/>
                    </a:lnTo>
                    <a:lnTo>
                      <a:pt x="57" y="134"/>
                    </a:lnTo>
                    <a:lnTo>
                      <a:pt x="46" y="121"/>
                    </a:lnTo>
                    <a:lnTo>
                      <a:pt x="18" y="143"/>
                    </a:lnTo>
                    <a:lnTo>
                      <a:pt x="9" y="143"/>
                    </a:lnTo>
                    <a:lnTo>
                      <a:pt x="2" y="132"/>
                    </a:lnTo>
                    <a:lnTo>
                      <a:pt x="0" y="125"/>
                    </a:lnTo>
                    <a:lnTo>
                      <a:pt x="39" y="109"/>
                    </a:lnTo>
                    <a:lnTo>
                      <a:pt x="37" y="10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p:cNvSpPr>
              <p:nvPr/>
            </p:nvSpPr>
            <p:spPr bwMode="auto">
              <a:xfrm>
                <a:off x="8264525" y="4392613"/>
                <a:ext cx="496888" cy="261938"/>
              </a:xfrm>
              <a:custGeom>
                <a:avLst/>
                <a:gdLst>
                  <a:gd name="T0" fmla="*/ 259 w 313"/>
                  <a:gd name="T1" fmla="*/ 27 h 165"/>
                  <a:gd name="T2" fmla="*/ 282 w 313"/>
                  <a:gd name="T3" fmla="*/ 6 h 165"/>
                  <a:gd name="T4" fmla="*/ 300 w 313"/>
                  <a:gd name="T5" fmla="*/ 0 h 165"/>
                  <a:gd name="T6" fmla="*/ 311 w 313"/>
                  <a:gd name="T7" fmla="*/ 2 h 165"/>
                  <a:gd name="T8" fmla="*/ 313 w 313"/>
                  <a:gd name="T9" fmla="*/ 20 h 165"/>
                  <a:gd name="T10" fmla="*/ 302 w 313"/>
                  <a:gd name="T11" fmla="*/ 38 h 165"/>
                  <a:gd name="T12" fmla="*/ 273 w 313"/>
                  <a:gd name="T13" fmla="*/ 51 h 165"/>
                  <a:gd name="T14" fmla="*/ 221 w 313"/>
                  <a:gd name="T15" fmla="*/ 74 h 165"/>
                  <a:gd name="T16" fmla="*/ 165 w 313"/>
                  <a:gd name="T17" fmla="*/ 108 h 165"/>
                  <a:gd name="T18" fmla="*/ 111 w 313"/>
                  <a:gd name="T19" fmla="*/ 124 h 165"/>
                  <a:gd name="T20" fmla="*/ 77 w 313"/>
                  <a:gd name="T21" fmla="*/ 137 h 165"/>
                  <a:gd name="T22" fmla="*/ 52 w 313"/>
                  <a:gd name="T23" fmla="*/ 158 h 165"/>
                  <a:gd name="T24" fmla="*/ 34 w 313"/>
                  <a:gd name="T25" fmla="*/ 165 h 165"/>
                  <a:gd name="T26" fmla="*/ 5 w 313"/>
                  <a:gd name="T27" fmla="*/ 158 h 165"/>
                  <a:gd name="T28" fmla="*/ 0 w 313"/>
                  <a:gd name="T29" fmla="*/ 135 h 165"/>
                  <a:gd name="T30" fmla="*/ 0 w 313"/>
                  <a:gd name="T31" fmla="*/ 108 h 165"/>
                  <a:gd name="T32" fmla="*/ 25 w 313"/>
                  <a:gd name="T33" fmla="*/ 108 h 165"/>
                  <a:gd name="T34" fmla="*/ 45 w 313"/>
                  <a:gd name="T35" fmla="*/ 124 h 165"/>
                  <a:gd name="T36" fmla="*/ 68 w 313"/>
                  <a:gd name="T37" fmla="*/ 124 h 165"/>
                  <a:gd name="T38" fmla="*/ 113 w 313"/>
                  <a:gd name="T39" fmla="*/ 112 h 165"/>
                  <a:gd name="T40" fmla="*/ 155 w 313"/>
                  <a:gd name="T41" fmla="*/ 90 h 165"/>
                  <a:gd name="T42" fmla="*/ 185 w 313"/>
                  <a:gd name="T43" fmla="*/ 79 h 165"/>
                  <a:gd name="T44" fmla="*/ 228 w 313"/>
                  <a:gd name="T45" fmla="*/ 58 h 165"/>
                  <a:gd name="T46" fmla="*/ 252 w 313"/>
                  <a:gd name="T47" fmla="*/ 35 h 165"/>
                  <a:gd name="T48" fmla="*/ 259 w 313"/>
                  <a:gd name="T49"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165">
                    <a:moveTo>
                      <a:pt x="259" y="27"/>
                    </a:moveTo>
                    <a:lnTo>
                      <a:pt x="282" y="6"/>
                    </a:lnTo>
                    <a:lnTo>
                      <a:pt x="300" y="0"/>
                    </a:lnTo>
                    <a:lnTo>
                      <a:pt x="311" y="2"/>
                    </a:lnTo>
                    <a:lnTo>
                      <a:pt x="313" y="20"/>
                    </a:lnTo>
                    <a:lnTo>
                      <a:pt x="302" y="38"/>
                    </a:lnTo>
                    <a:lnTo>
                      <a:pt x="273" y="51"/>
                    </a:lnTo>
                    <a:lnTo>
                      <a:pt x="221" y="74"/>
                    </a:lnTo>
                    <a:lnTo>
                      <a:pt x="165" y="108"/>
                    </a:lnTo>
                    <a:lnTo>
                      <a:pt x="111" y="124"/>
                    </a:lnTo>
                    <a:lnTo>
                      <a:pt x="77" y="137"/>
                    </a:lnTo>
                    <a:lnTo>
                      <a:pt x="52" y="158"/>
                    </a:lnTo>
                    <a:lnTo>
                      <a:pt x="34" y="165"/>
                    </a:lnTo>
                    <a:lnTo>
                      <a:pt x="5" y="158"/>
                    </a:lnTo>
                    <a:lnTo>
                      <a:pt x="0" y="135"/>
                    </a:lnTo>
                    <a:lnTo>
                      <a:pt x="0" y="108"/>
                    </a:lnTo>
                    <a:lnTo>
                      <a:pt x="25" y="108"/>
                    </a:lnTo>
                    <a:lnTo>
                      <a:pt x="45" y="124"/>
                    </a:lnTo>
                    <a:lnTo>
                      <a:pt x="68" y="124"/>
                    </a:lnTo>
                    <a:lnTo>
                      <a:pt x="113" y="112"/>
                    </a:lnTo>
                    <a:lnTo>
                      <a:pt x="155" y="90"/>
                    </a:lnTo>
                    <a:lnTo>
                      <a:pt x="185" y="79"/>
                    </a:lnTo>
                    <a:lnTo>
                      <a:pt x="228" y="58"/>
                    </a:lnTo>
                    <a:lnTo>
                      <a:pt x="252" y="35"/>
                    </a:lnTo>
                    <a:lnTo>
                      <a:pt x="259" y="27"/>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p:nvSpPr>
            <p:spPr bwMode="auto">
              <a:xfrm>
                <a:off x="8718550" y="4378325"/>
                <a:ext cx="169863" cy="382588"/>
              </a:xfrm>
              <a:custGeom>
                <a:avLst/>
                <a:gdLst>
                  <a:gd name="T0" fmla="*/ 6 w 107"/>
                  <a:gd name="T1" fmla="*/ 15 h 241"/>
                  <a:gd name="T2" fmla="*/ 20 w 107"/>
                  <a:gd name="T3" fmla="*/ 2 h 241"/>
                  <a:gd name="T4" fmla="*/ 34 w 107"/>
                  <a:gd name="T5" fmla="*/ 0 h 241"/>
                  <a:gd name="T6" fmla="*/ 53 w 107"/>
                  <a:gd name="T7" fmla="*/ 4 h 241"/>
                  <a:gd name="T8" fmla="*/ 66 w 107"/>
                  <a:gd name="T9" fmla="*/ 24 h 241"/>
                  <a:gd name="T10" fmla="*/ 80 w 107"/>
                  <a:gd name="T11" fmla="*/ 58 h 241"/>
                  <a:gd name="T12" fmla="*/ 89 w 107"/>
                  <a:gd name="T13" fmla="*/ 87 h 241"/>
                  <a:gd name="T14" fmla="*/ 98 w 107"/>
                  <a:gd name="T15" fmla="*/ 119 h 241"/>
                  <a:gd name="T16" fmla="*/ 105 w 107"/>
                  <a:gd name="T17" fmla="*/ 151 h 241"/>
                  <a:gd name="T18" fmla="*/ 107 w 107"/>
                  <a:gd name="T19" fmla="*/ 180 h 241"/>
                  <a:gd name="T20" fmla="*/ 107 w 107"/>
                  <a:gd name="T21" fmla="*/ 200 h 241"/>
                  <a:gd name="T22" fmla="*/ 98 w 107"/>
                  <a:gd name="T23" fmla="*/ 223 h 241"/>
                  <a:gd name="T24" fmla="*/ 84 w 107"/>
                  <a:gd name="T25" fmla="*/ 234 h 241"/>
                  <a:gd name="T26" fmla="*/ 59 w 107"/>
                  <a:gd name="T27" fmla="*/ 241 h 241"/>
                  <a:gd name="T28" fmla="*/ 34 w 107"/>
                  <a:gd name="T29" fmla="*/ 241 h 241"/>
                  <a:gd name="T30" fmla="*/ 13 w 107"/>
                  <a:gd name="T31" fmla="*/ 227 h 241"/>
                  <a:gd name="T32" fmla="*/ 2 w 107"/>
                  <a:gd name="T33" fmla="*/ 195 h 241"/>
                  <a:gd name="T34" fmla="*/ 0 w 107"/>
                  <a:gd name="T35" fmla="*/ 157 h 241"/>
                  <a:gd name="T36" fmla="*/ 0 w 107"/>
                  <a:gd name="T37" fmla="*/ 98 h 241"/>
                  <a:gd name="T38" fmla="*/ 0 w 107"/>
                  <a:gd name="T39" fmla="*/ 56 h 241"/>
                  <a:gd name="T40" fmla="*/ 2 w 107"/>
                  <a:gd name="T41" fmla="*/ 31 h 241"/>
                  <a:gd name="T42" fmla="*/ 6 w 107"/>
                  <a:gd name="T43" fmla="*/ 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241">
                    <a:moveTo>
                      <a:pt x="6" y="15"/>
                    </a:moveTo>
                    <a:lnTo>
                      <a:pt x="20" y="2"/>
                    </a:lnTo>
                    <a:lnTo>
                      <a:pt x="34" y="0"/>
                    </a:lnTo>
                    <a:lnTo>
                      <a:pt x="53" y="4"/>
                    </a:lnTo>
                    <a:lnTo>
                      <a:pt x="66" y="24"/>
                    </a:lnTo>
                    <a:lnTo>
                      <a:pt x="80" y="58"/>
                    </a:lnTo>
                    <a:lnTo>
                      <a:pt x="89" y="87"/>
                    </a:lnTo>
                    <a:lnTo>
                      <a:pt x="98" y="119"/>
                    </a:lnTo>
                    <a:lnTo>
                      <a:pt x="105" y="151"/>
                    </a:lnTo>
                    <a:lnTo>
                      <a:pt x="107" y="180"/>
                    </a:lnTo>
                    <a:lnTo>
                      <a:pt x="107" y="200"/>
                    </a:lnTo>
                    <a:lnTo>
                      <a:pt x="98" y="223"/>
                    </a:lnTo>
                    <a:lnTo>
                      <a:pt x="84" y="234"/>
                    </a:lnTo>
                    <a:lnTo>
                      <a:pt x="59" y="241"/>
                    </a:lnTo>
                    <a:lnTo>
                      <a:pt x="34" y="241"/>
                    </a:lnTo>
                    <a:lnTo>
                      <a:pt x="13" y="227"/>
                    </a:lnTo>
                    <a:lnTo>
                      <a:pt x="2" y="195"/>
                    </a:lnTo>
                    <a:lnTo>
                      <a:pt x="0" y="157"/>
                    </a:lnTo>
                    <a:lnTo>
                      <a:pt x="0" y="98"/>
                    </a:lnTo>
                    <a:lnTo>
                      <a:pt x="0" y="56"/>
                    </a:lnTo>
                    <a:lnTo>
                      <a:pt x="2" y="31"/>
                    </a:lnTo>
                    <a:lnTo>
                      <a:pt x="6" y="1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Freeform 8"/>
              <p:cNvSpPr>
                <a:spLocks/>
              </p:cNvSpPr>
              <p:nvPr/>
            </p:nvSpPr>
            <p:spPr bwMode="auto">
              <a:xfrm>
                <a:off x="8788400" y="4387850"/>
                <a:ext cx="182563" cy="379413"/>
              </a:xfrm>
              <a:custGeom>
                <a:avLst/>
                <a:gdLst>
                  <a:gd name="T0" fmla="*/ 5 w 115"/>
                  <a:gd name="T1" fmla="*/ 0 h 239"/>
                  <a:gd name="T2" fmla="*/ 16 w 115"/>
                  <a:gd name="T3" fmla="*/ 0 h 239"/>
                  <a:gd name="T4" fmla="*/ 39 w 115"/>
                  <a:gd name="T5" fmla="*/ 18 h 239"/>
                  <a:gd name="T6" fmla="*/ 67 w 115"/>
                  <a:gd name="T7" fmla="*/ 45 h 239"/>
                  <a:gd name="T8" fmla="*/ 94 w 115"/>
                  <a:gd name="T9" fmla="*/ 72 h 239"/>
                  <a:gd name="T10" fmla="*/ 110 w 115"/>
                  <a:gd name="T11" fmla="*/ 90 h 239"/>
                  <a:gd name="T12" fmla="*/ 110 w 115"/>
                  <a:gd name="T13" fmla="*/ 99 h 239"/>
                  <a:gd name="T14" fmla="*/ 108 w 115"/>
                  <a:gd name="T15" fmla="*/ 117 h 239"/>
                  <a:gd name="T16" fmla="*/ 87 w 115"/>
                  <a:gd name="T17" fmla="*/ 144 h 239"/>
                  <a:gd name="T18" fmla="*/ 71 w 115"/>
                  <a:gd name="T19" fmla="*/ 164 h 239"/>
                  <a:gd name="T20" fmla="*/ 65 w 115"/>
                  <a:gd name="T21" fmla="*/ 180 h 239"/>
                  <a:gd name="T22" fmla="*/ 71 w 115"/>
                  <a:gd name="T23" fmla="*/ 189 h 239"/>
                  <a:gd name="T24" fmla="*/ 83 w 115"/>
                  <a:gd name="T25" fmla="*/ 205 h 239"/>
                  <a:gd name="T26" fmla="*/ 101 w 115"/>
                  <a:gd name="T27" fmla="*/ 214 h 239"/>
                  <a:gd name="T28" fmla="*/ 112 w 115"/>
                  <a:gd name="T29" fmla="*/ 216 h 239"/>
                  <a:gd name="T30" fmla="*/ 115 w 115"/>
                  <a:gd name="T31" fmla="*/ 225 h 239"/>
                  <a:gd name="T32" fmla="*/ 112 w 115"/>
                  <a:gd name="T33" fmla="*/ 239 h 239"/>
                  <a:gd name="T34" fmla="*/ 92 w 115"/>
                  <a:gd name="T35" fmla="*/ 230 h 239"/>
                  <a:gd name="T36" fmla="*/ 74 w 115"/>
                  <a:gd name="T37" fmla="*/ 214 h 239"/>
                  <a:gd name="T38" fmla="*/ 62 w 115"/>
                  <a:gd name="T39" fmla="*/ 194 h 239"/>
                  <a:gd name="T40" fmla="*/ 60 w 115"/>
                  <a:gd name="T41" fmla="*/ 175 h 239"/>
                  <a:gd name="T42" fmla="*/ 60 w 115"/>
                  <a:gd name="T43" fmla="*/ 167 h 239"/>
                  <a:gd name="T44" fmla="*/ 71 w 115"/>
                  <a:gd name="T45" fmla="*/ 149 h 239"/>
                  <a:gd name="T46" fmla="*/ 83 w 115"/>
                  <a:gd name="T47" fmla="*/ 135 h 239"/>
                  <a:gd name="T48" fmla="*/ 92 w 115"/>
                  <a:gd name="T49" fmla="*/ 120 h 239"/>
                  <a:gd name="T50" fmla="*/ 96 w 115"/>
                  <a:gd name="T51" fmla="*/ 106 h 239"/>
                  <a:gd name="T52" fmla="*/ 90 w 115"/>
                  <a:gd name="T53" fmla="*/ 97 h 239"/>
                  <a:gd name="T54" fmla="*/ 76 w 115"/>
                  <a:gd name="T55" fmla="*/ 79 h 239"/>
                  <a:gd name="T56" fmla="*/ 58 w 115"/>
                  <a:gd name="T57" fmla="*/ 65 h 239"/>
                  <a:gd name="T58" fmla="*/ 39 w 115"/>
                  <a:gd name="T59" fmla="*/ 50 h 239"/>
                  <a:gd name="T60" fmla="*/ 18 w 115"/>
                  <a:gd name="T61" fmla="*/ 36 h 239"/>
                  <a:gd name="T62" fmla="*/ 0 w 115"/>
                  <a:gd name="T63" fmla="*/ 27 h 239"/>
                  <a:gd name="T64" fmla="*/ 5 w 115"/>
                  <a:gd name="T6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239">
                    <a:moveTo>
                      <a:pt x="5" y="0"/>
                    </a:moveTo>
                    <a:lnTo>
                      <a:pt x="16" y="0"/>
                    </a:lnTo>
                    <a:lnTo>
                      <a:pt x="39" y="18"/>
                    </a:lnTo>
                    <a:lnTo>
                      <a:pt x="67" y="45"/>
                    </a:lnTo>
                    <a:lnTo>
                      <a:pt x="94" y="72"/>
                    </a:lnTo>
                    <a:lnTo>
                      <a:pt x="110" y="90"/>
                    </a:lnTo>
                    <a:lnTo>
                      <a:pt x="110" y="99"/>
                    </a:lnTo>
                    <a:lnTo>
                      <a:pt x="108" y="117"/>
                    </a:lnTo>
                    <a:lnTo>
                      <a:pt x="87" y="144"/>
                    </a:lnTo>
                    <a:lnTo>
                      <a:pt x="71" y="164"/>
                    </a:lnTo>
                    <a:lnTo>
                      <a:pt x="65" y="180"/>
                    </a:lnTo>
                    <a:lnTo>
                      <a:pt x="71" y="189"/>
                    </a:lnTo>
                    <a:lnTo>
                      <a:pt x="83" y="205"/>
                    </a:lnTo>
                    <a:lnTo>
                      <a:pt x="101" y="214"/>
                    </a:lnTo>
                    <a:lnTo>
                      <a:pt x="112" y="216"/>
                    </a:lnTo>
                    <a:lnTo>
                      <a:pt x="115" y="225"/>
                    </a:lnTo>
                    <a:lnTo>
                      <a:pt x="112" y="239"/>
                    </a:lnTo>
                    <a:lnTo>
                      <a:pt x="92" y="230"/>
                    </a:lnTo>
                    <a:lnTo>
                      <a:pt x="74" y="214"/>
                    </a:lnTo>
                    <a:lnTo>
                      <a:pt x="62" y="194"/>
                    </a:lnTo>
                    <a:lnTo>
                      <a:pt x="60" y="175"/>
                    </a:lnTo>
                    <a:lnTo>
                      <a:pt x="60" y="167"/>
                    </a:lnTo>
                    <a:lnTo>
                      <a:pt x="71" y="149"/>
                    </a:lnTo>
                    <a:lnTo>
                      <a:pt x="83" y="135"/>
                    </a:lnTo>
                    <a:lnTo>
                      <a:pt x="92" y="120"/>
                    </a:lnTo>
                    <a:lnTo>
                      <a:pt x="96" y="106"/>
                    </a:lnTo>
                    <a:lnTo>
                      <a:pt x="90" y="97"/>
                    </a:lnTo>
                    <a:lnTo>
                      <a:pt x="76" y="79"/>
                    </a:lnTo>
                    <a:lnTo>
                      <a:pt x="58" y="65"/>
                    </a:lnTo>
                    <a:lnTo>
                      <a:pt x="39" y="50"/>
                    </a:lnTo>
                    <a:lnTo>
                      <a:pt x="18" y="36"/>
                    </a:lnTo>
                    <a:lnTo>
                      <a:pt x="0" y="27"/>
                    </a:lnTo>
                    <a:lnTo>
                      <a:pt x="5" y="0"/>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Freeform 9"/>
              <p:cNvSpPr>
                <a:spLocks/>
              </p:cNvSpPr>
              <p:nvPr/>
            </p:nvSpPr>
            <p:spPr bwMode="auto">
              <a:xfrm>
                <a:off x="8718550" y="4659313"/>
                <a:ext cx="169863" cy="520700"/>
              </a:xfrm>
              <a:custGeom>
                <a:avLst/>
                <a:gdLst>
                  <a:gd name="T0" fmla="*/ 64 w 107"/>
                  <a:gd name="T1" fmla="*/ 18 h 328"/>
                  <a:gd name="T2" fmla="*/ 73 w 107"/>
                  <a:gd name="T3" fmla="*/ 0 h 328"/>
                  <a:gd name="T4" fmla="*/ 93 w 107"/>
                  <a:gd name="T5" fmla="*/ 0 h 328"/>
                  <a:gd name="T6" fmla="*/ 100 w 107"/>
                  <a:gd name="T7" fmla="*/ 9 h 328"/>
                  <a:gd name="T8" fmla="*/ 105 w 107"/>
                  <a:gd name="T9" fmla="*/ 45 h 328"/>
                  <a:gd name="T10" fmla="*/ 98 w 107"/>
                  <a:gd name="T11" fmla="*/ 101 h 328"/>
                  <a:gd name="T12" fmla="*/ 78 w 107"/>
                  <a:gd name="T13" fmla="*/ 168 h 328"/>
                  <a:gd name="T14" fmla="*/ 46 w 107"/>
                  <a:gd name="T15" fmla="*/ 233 h 328"/>
                  <a:gd name="T16" fmla="*/ 27 w 107"/>
                  <a:gd name="T17" fmla="*/ 263 h 328"/>
                  <a:gd name="T18" fmla="*/ 29 w 107"/>
                  <a:gd name="T19" fmla="*/ 269 h 328"/>
                  <a:gd name="T20" fmla="*/ 43 w 107"/>
                  <a:gd name="T21" fmla="*/ 274 h 328"/>
                  <a:gd name="T22" fmla="*/ 80 w 107"/>
                  <a:gd name="T23" fmla="*/ 285 h 328"/>
                  <a:gd name="T24" fmla="*/ 105 w 107"/>
                  <a:gd name="T25" fmla="*/ 301 h 328"/>
                  <a:gd name="T26" fmla="*/ 107 w 107"/>
                  <a:gd name="T27" fmla="*/ 310 h 328"/>
                  <a:gd name="T28" fmla="*/ 102 w 107"/>
                  <a:gd name="T29" fmla="*/ 321 h 328"/>
                  <a:gd name="T30" fmla="*/ 78 w 107"/>
                  <a:gd name="T31" fmla="*/ 328 h 328"/>
                  <a:gd name="T32" fmla="*/ 71 w 107"/>
                  <a:gd name="T33" fmla="*/ 319 h 328"/>
                  <a:gd name="T34" fmla="*/ 71 w 107"/>
                  <a:gd name="T35" fmla="*/ 308 h 328"/>
                  <a:gd name="T36" fmla="*/ 50 w 107"/>
                  <a:gd name="T37" fmla="*/ 294 h 328"/>
                  <a:gd name="T38" fmla="*/ 27 w 107"/>
                  <a:gd name="T39" fmla="*/ 285 h 328"/>
                  <a:gd name="T40" fmla="*/ 9 w 107"/>
                  <a:gd name="T41" fmla="*/ 283 h 328"/>
                  <a:gd name="T42" fmla="*/ 0 w 107"/>
                  <a:gd name="T43" fmla="*/ 276 h 328"/>
                  <a:gd name="T44" fmla="*/ 2 w 107"/>
                  <a:gd name="T45" fmla="*/ 269 h 328"/>
                  <a:gd name="T46" fmla="*/ 20 w 107"/>
                  <a:gd name="T47" fmla="*/ 245 h 328"/>
                  <a:gd name="T48" fmla="*/ 41 w 107"/>
                  <a:gd name="T49" fmla="*/ 211 h 328"/>
                  <a:gd name="T50" fmla="*/ 62 w 107"/>
                  <a:gd name="T51" fmla="*/ 173 h 328"/>
                  <a:gd name="T52" fmla="*/ 68 w 107"/>
                  <a:gd name="T53" fmla="*/ 139 h 328"/>
                  <a:gd name="T54" fmla="*/ 75 w 107"/>
                  <a:gd name="T55" fmla="*/ 99 h 328"/>
                  <a:gd name="T56" fmla="*/ 73 w 107"/>
                  <a:gd name="T57" fmla="*/ 65 h 328"/>
                  <a:gd name="T58" fmla="*/ 71 w 107"/>
                  <a:gd name="T59" fmla="*/ 34 h 328"/>
                  <a:gd name="T60" fmla="*/ 64 w 107"/>
                  <a:gd name="T61" fmla="*/ 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328">
                    <a:moveTo>
                      <a:pt x="64" y="18"/>
                    </a:moveTo>
                    <a:lnTo>
                      <a:pt x="73" y="0"/>
                    </a:lnTo>
                    <a:lnTo>
                      <a:pt x="93" y="0"/>
                    </a:lnTo>
                    <a:lnTo>
                      <a:pt x="100" y="9"/>
                    </a:lnTo>
                    <a:lnTo>
                      <a:pt x="105" y="45"/>
                    </a:lnTo>
                    <a:lnTo>
                      <a:pt x="98" y="101"/>
                    </a:lnTo>
                    <a:lnTo>
                      <a:pt x="78" y="168"/>
                    </a:lnTo>
                    <a:lnTo>
                      <a:pt x="46" y="233"/>
                    </a:lnTo>
                    <a:lnTo>
                      <a:pt x="27" y="263"/>
                    </a:lnTo>
                    <a:lnTo>
                      <a:pt x="29" y="269"/>
                    </a:lnTo>
                    <a:lnTo>
                      <a:pt x="43" y="274"/>
                    </a:lnTo>
                    <a:lnTo>
                      <a:pt x="80" y="285"/>
                    </a:lnTo>
                    <a:lnTo>
                      <a:pt x="105" y="301"/>
                    </a:lnTo>
                    <a:lnTo>
                      <a:pt x="107" y="310"/>
                    </a:lnTo>
                    <a:lnTo>
                      <a:pt x="102" y="321"/>
                    </a:lnTo>
                    <a:lnTo>
                      <a:pt x="78" y="328"/>
                    </a:lnTo>
                    <a:lnTo>
                      <a:pt x="71" y="319"/>
                    </a:lnTo>
                    <a:lnTo>
                      <a:pt x="71" y="308"/>
                    </a:lnTo>
                    <a:lnTo>
                      <a:pt x="50" y="294"/>
                    </a:lnTo>
                    <a:lnTo>
                      <a:pt x="27" y="285"/>
                    </a:lnTo>
                    <a:lnTo>
                      <a:pt x="9" y="283"/>
                    </a:lnTo>
                    <a:lnTo>
                      <a:pt x="0" y="276"/>
                    </a:lnTo>
                    <a:lnTo>
                      <a:pt x="2" y="269"/>
                    </a:lnTo>
                    <a:lnTo>
                      <a:pt x="20" y="245"/>
                    </a:lnTo>
                    <a:lnTo>
                      <a:pt x="41" y="211"/>
                    </a:lnTo>
                    <a:lnTo>
                      <a:pt x="62" y="173"/>
                    </a:lnTo>
                    <a:lnTo>
                      <a:pt x="68" y="139"/>
                    </a:lnTo>
                    <a:lnTo>
                      <a:pt x="75" y="99"/>
                    </a:lnTo>
                    <a:lnTo>
                      <a:pt x="73" y="65"/>
                    </a:lnTo>
                    <a:lnTo>
                      <a:pt x="71" y="34"/>
                    </a:lnTo>
                    <a:lnTo>
                      <a:pt x="64" y="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Freeform 10"/>
              <p:cNvSpPr>
                <a:spLocks/>
              </p:cNvSpPr>
              <p:nvPr/>
            </p:nvSpPr>
            <p:spPr bwMode="auto">
              <a:xfrm>
                <a:off x="8512175" y="4705350"/>
                <a:ext cx="288925" cy="460375"/>
              </a:xfrm>
              <a:custGeom>
                <a:avLst/>
                <a:gdLst>
                  <a:gd name="T0" fmla="*/ 127 w 182"/>
                  <a:gd name="T1" fmla="*/ 52 h 290"/>
                  <a:gd name="T2" fmla="*/ 148 w 182"/>
                  <a:gd name="T3" fmla="*/ 14 h 290"/>
                  <a:gd name="T4" fmla="*/ 164 w 182"/>
                  <a:gd name="T5" fmla="*/ 0 h 290"/>
                  <a:gd name="T6" fmla="*/ 177 w 182"/>
                  <a:gd name="T7" fmla="*/ 2 h 290"/>
                  <a:gd name="T8" fmla="*/ 182 w 182"/>
                  <a:gd name="T9" fmla="*/ 16 h 290"/>
                  <a:gd name="T10" fmla="*/ 182 w 182"/>
                  <a:gd name="T11" fmla="*/ 27 h 290"/>
                  <a:gd name="T12" fmla="*/ 171 w 182"/>
                  <a:gd name="T13" fmla="*/ 45 h 290"/>
                  <a:gd name="T14" fmla="*/ 146 w 182"/>
                  <a:gd name="T15" fmla="*/ 65 h 290"/>
                  <a:gd name="T16" fmla="*/ 132 w 182"/>
                  <a:gd name="T17" fmla="*/ 88 h 290"/>
                  <a:gd name="T18" fmla="*/ 123 w 182"/>
                  <a:gd name="T19" fmla="*/ 115 h 290"/>
                  <a:gd name="T20" fmla="*/ 111 w 182"/>
                  <a:gd name="T21" fmla="*/ 153 h 290"/>
                  <a:gd name="T22" fmla="*/ 103 w 182"/>
                  <a:gd name="T23" fmla="*/ 189 h 290"/>
                  <a:gd name="T24" fmla="*/ 105 w 182"/>
                  <a:gd name="T25" fmla="*/ 225 h 290"/>
                  <a:gd name="T26" fmla="*/ 111 w 182"/>
                  <a:gd name="T27" fmla="*/ 243 h 290"/>
                  <a:gd name="T28" fmla="*/ 111 w 182"/>
                  <a:gd name="T29" fmla="*/ 256 h 290"/>
                  <a:gd name="T30" fmla="*/ 105 w 182"/>
                  <a:gd name="T31" fmla="*/ 260 h 290"/>
                  <a:gd name="T32" fmla="*/ 80 w 182"/>
                  <a:gd name="T33" fmla="*/ 263 h 290"/>
                  <a:gd name="T34" fmla="*/ 57 w 182"/>
                  <a:gd name="T35" fmla="*/ 272 h 290"/>
                  <a:gd name="T36" fmla="*/ 30 w 182"/>
                  <a:gd name="T37" fmla="*/ 288 h 290"/>
                  <a:gd name="T38" fmla="*/ 11 w 182"/>
                  <a:gd name="T39" fmla="*/ 290 h 290"/>
                  <a:gd name="T40" fmla="*/ 0 w 182"/>
                  <a:gd name="T41" fmla="*/ 281 h 290"/>
                  <a:gd name="T42" fmla="*/ 2 w 182"/>
                  <a:gd name="T43" fmla="*/ 274 h 290"/>
                  <a:gd name="T44" fmla="*/ 30 w 182"/>
                  <a:gd name="T45" fmla="*/ 263 h 290"/>
                  <a:gd name="T46" fmla="*/ 61 w 182"/>
                  <a:gd name="T47" fmla="*/ 256 h 290"/>
                  <a:gd name="T48" fmla="*/ 86 w 182"/>
                  <a:gd name="T49" fmla="*/ 252 h 290"/>
                  <a:gd name="T50" fmla="*/ 91 w 182"/>
                  <a:gd name="T51" fmla="*/ 245 h 290"/>
                  <a:gd name="T52" fmla="*/ 89 w 182"/>
                  <a:gd name="T53" fmla="*/ 213 h 290"/>
                  <a:gd name="T54" fmla="*/ 89 w 182"/>
                  <a:gd name="T55" fmla="*/ 182 h 290"/>
                  <a:gd name="T56" fmla="*/ 96 w 182"/>
                  <a:gd name="T57" fmla="*/ 157 h 290"/>
                  <a:gd name="T58" fmla="*/ 107 w 182"/>
                  <a:gd name="T59" fmla="*/ 115 h 290"/>
                  <a:gd name="T60" fmla="*/ 121 w 182"/>
                  <a:gd name="T61" fmla="*/ 76 h 290"/>
                  <a:gd name="T62" fmla="*/ 127 w 182"/>
                  <a:gd name="T63" fmla="*/ 5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290">
                    <a:moveTo>
                      <a:pt x="127" y="52"/>
                    </a:moveTo>
                    <a:lnTo>
                      <a:pt x="148" y="14"/>
                    </a:lnTo>
                    <a:lnTo>
                      <a:pt x="164" y="0"/>
                    </a:lnTo>
                    <a:lnTo>
                      <a:pt x="177" y="2"/>
                    </a:lnTo>
                    <a:lnTo>
                      <a:pt x="182" y="16"/>
                    </a:lnTo>
                    <a:lnTo>
                      <a:pt x="182" y="27"/>
                    </a:lnTo>
                    <a:lnTo>
                      <a:pt x="171" y="45"/>
                    </a:lnTo>
                    <a:lnTo>
                      <a:pt x="146" y="65"/>
                    </a:lnTo>
                    <a:lnTo>
                      <a:pt x="132" y="88"/>
                    </a:lnTo>
                    <a:lnTo>
                      <a:pt x="123" y="115"/>
                    </a:lnTo>
                    <a:lnTo>
                      <a:pt x="111" y="153"/>
                    </a:lnTo>
                    <a:lnTo>
                      <a:pt x="103" y="189"/>
                    </a:lnTo>
                    <a:lnTo>
                      <a:pt x="105" y="225"/>
                    </a:lnTo>
                    <a:lnTo>
                      <a:pt x="111" y="243"/>
                    </a:lnTo>
                    <a:lnTo>
                      <a:pt x="111" y="256"/>
                    </a:lnTo>
                    <a:lnTo>
                      <a:pt x="105" y="260"/>
                    </a:lnTo>
                    <a:lnTo>
                      <a:pt x="80" y="263"/>
                    </a:lnTo>
                    <a:lnTo>
                      <a:pt x="57" y="272"/>
                    </a:lnTo>
                    <a:lnTo>
                      <a:pt x="30" y="288"/>
                    </a:lnTo>
                    <a:lnTo>
                      <a:pt x="11" y="290"/>
                    </a:lnTo>
                    <a:lnTo>
                      <a:pt x="0" y="281"/>
                    </a:lnTo>
                    <a:lnTo>
                      <a:pt x="2" y="274"/>
                    </a:lnTo>
                    <a:lnTo>
                      <a:pt x="30" y="263"/>
                    </a:lnTo>
                    <a:lnTo>
                      <a:pt x="61" y="256"/>
                    </a:lnTo>
                    <a:lnTo>
                      <a:pt x="86" y="252"/>
                    </a:lnTo>
                    <a:lnTo>
                      <a:pt x="91" y="245"/>
                    </a:lnTo>
                    <a:lnTo>
                      <a:pt x="89" y="213"/>
                    </a:lnTo>
                    <a:lnTo>
                      <a:pt x="89" y="182"/>
                    </a:lnTo>
                    <a:lnTo>
                      <a:pt x="96" y="157"/>
                    </a:lnTo>
                    <a:lnTo>
                      <a:pt x="107" y="115"/>
                    </a:lnTo>
                    <a:lnTo>
                      <a:pt x="121" y="76"/>
                    </a:lnTo>
                    <a:lnTo>
                      <a:pt x="127" y="5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7" name="Freeform 11"/>
              <p:cNvSpPr>
                <a:spLocks/>
              </p:cNvSpPr>
              <p:nvPr/>
            </p:nvSpPr>
            <p:spPr bwMode="auto">
              <a:xfrm>
                <a:off x="7886700" y="4073525"/>
                <a:ext cx="203200" cy="266700"/>
              </a:xfrm>
              <a:custGeom>
                <a:avLst/>
                <a:gdLst>
                  <a:gd name="T0" fmla="*/ 107 w 128"/>
                  <a:gd name="T1" fmla="*/ 102 h 168"/>
                  <a:gd name="T2" fmla="*/ 116 w 128"/>
                  <a:gd name="T3" fmla="*/ 66 h 168"/>
                  <a:gd name="T4" fmla="*/ 112 w 128"/>
                  <a:gd name="T5" fmla="*/ 34 h 168"/>
                  <a:gd name="T6" fmla="*/ 96 w 128"/>
                  <a:gd name="T7" fmla="*/ 7 h 168"/>
                  <a:gd name="T8" fmla="*/ 64 w 128"/>
                  <a:gd name="T9" fmla="*/ 0 h 168"/>
                  <a:gd name="T10" fmla="*/ 34 w 128"/>
                  <a:gd name="T11" fmla="*/ 14 h 168"/>
                  <a:gd name="T12" fmla="*/ 6 w 128"/>
                  <a:gd name="T13" fmla="*/ 70 h 168"/>
                  <a:gd name="T14" fmla="*/ 0 w 128"/>
                  <a:gd name="T15" fmla="*/ 123 h 168"/>
                  <a:gd name="T16" fmla="*/ 11 w 128"/>
                  <a:gd name="T17" fmla="*/ 163 h 168"/>
                  <a:gd name="T18" fmla="*/ 41 w 128"/>
                  <a:gd name="T19" fmla="*/ 168 h 168"/>
                  <a:gd name="T20" fmla="*/ 75 w 128"/>
                  <a:gd name="T21" fmla="*/ 150 h 168"/>
                  <a:gd name="T22" fmla="*/ 89 w 128"/>
                  <a:gd name="T23" fmla="*/ 127 h 168"/>
                  <a:gd name="T24" fmla="*/ 116 w 128"/>
                  <a:gd name="T25" fmla="*/ 145 h 168"/>
                  <a:gd name="T26" fmla="*/ 128 w 128"/>
                  <a:gd name="T27" fmla="*/ 141 h 168"/>
                  <a:gd name="T28" fmla="*/ 96 w 128"/>
                  <a:gd name="T29" fmla="*/ 116 h 168"/>
                  <a:gd name="T30" fmla="*/ 107 w 128"/>
                  <a:gd name="T31" fmla="*/ 10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8">
                    <a:moveTo>
                      <a:pt x="107" y="102"/>
                    </a:moveTo>
                    <a:lnTo>
                      <a:pt x="116" y="66"/>
                    </a:lnTo>
                    <a:lnTo>
                      <a:pt x="112" y="34"/>
                    </a:lnTo>
                    <a:lnTo>
                      <a:pt x="96" y="7"/>
                    </a:lnTo>
                    <a:lnTo>
                      <a:pt x="64" y="0"/>
                    </a:lnTo>
                    <a:lnTo>
                      <a:pt x="34" y="14"/>
                    </a:lnTo>
                    <a:lnTo>
                      <a:pt x="6" y="70"/>
                    </a:lnTo>
                    <a:lnTo>
                      <a:pt x="0" y="123"/>
                    </a:lnTo>
                    <a:lnTo>
                      <a:pt x="11" y="163"/>
                    </a:lnTo>
                    <a:lnTo>
                      <a:pt x="41" y="168"/>
                    </a:lnTo>
                    <a:lnTo>
                      <a:pt x="75" y="150"/>
                    </a:lnTo>
                    <a:lnTo>
                      <a:pt x="89" y="127"/>
                    </a:lnTo>
                    <a:lnTo>
                      <a:pt x="116" y="145"/>
                    </a:lnTo>
                    <a:lnTo>
                      <a:pt x="128" y="141"/>
                    </a:lnTo>
                    <a:lnTo>
                      <a:pt x="96" y="116"/>
                    </a:lnTo>
                    <a:lnTo>
                      <a:pt x="107" y="10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8" name="Freeform 12"/>
              <p:cNvSpPr>
                <a:spLocks/>
              </p:cNvSpPr>
              <p:nvPr/>
            </p:nvSpPr>
            <p:spPr bwMode="auto">
              <a:xfrm>
                <a:off x="7805738" y="4341813"/>
                <a:ext cx="174625" cy="431800"/>
              </a:xfrm>
              <a:custGeom>
                <a:avLst/>
                <a:gdLst>
                  <a:gd name="T0" fmla="*/ 103 w 110"/>
                  <a:gd name="T1" fmla="*/ 18 h 272"/>
                  <a:gd name="T2" fmla="*/ 89 w 110"/>
                  <a:gd name="T3" fmla="*/ 3 h 272"/>
                  <a:gd name="T4" fmla="*/ 75 w 110"/>
                  <a:gd name="T5" fmla="*/ 0 h 272"/>
                  <a:gd name="T6" fmla="*/ 56 w 110"/>
                  <a:gd name="T7" fmla="*/ 5 h 272"/>
                  <a:gd name="T8" fmla="*/ 42 w 110"/>
                  <a:gd name="T9" fmla="*/ 28 h 272"/>
                  <a:gd name="T10" fmla="*/ 28 w 110"/>
                  <a:gd name="T11" fmla="*/ 66 h 272"/>
                  <a:gd name="T12" fmla="*/ 18 w 110"/>
                  <a:gd name="T13" fmla="*/ 99 h 272"/>
                  <a:gd name="T14" fmla="*/ 9 w 110"/>
                  <a:gd name="T15" fmla="*/ 135 h 272"/>
                  <a:gd name="T16" fmla="*/ 2 w 110"/>
                  <a:gd name="T17" fmla="*/ 170 h 272"/>
                  <a:gd name="T18" fmla="*/ 0 w 110"/>
                  <a:gd name="T19" fmla="*/ 204 h 272"/>
                  <a:gd name="T20" fmla="*/ 0 w 110"/>
                  <a:gd name="T21" fmla="*/ 227 h 272"/>
                  <a:gd name="T22" fmla="*/ 9 w 110"/>
                  <a:gd name="T23" fmla="*/ 252 h 272"/>
                  <a:gd name="T24" fmla="*/ 23 w 110"/>
                  <a:gd name="T25" fmla="*/ 265 h 272"/>
                  <a:gd name="T26" fmla="*/ 49 w 110"/>
                  <a:gd name="T27" fmla="*/ 272 h 272"/>
                  <a:gd name="T28" fmla="*/ 75 w 110"/>
                  <a:gd name="T29" fmla="*/ 272 h 272"/>
                  <a:gd name="T30" fmla="*/ 96 w 110"/>
                  <a:gd name="T31" fmla="*/ 257 h 272"/>
                  <a:gd name="T32" fmla="*/ 108 w 110"/>
                  <a:gd name="T33" fmla="*/ 221 h 272"/>
                  <a:gd name="T34" fmla="*/ 110 w 110"/>
                  <a:gd name="T35" fmla="*/ 178 h 272"/>
                  <a:gd name="T36" fmla="*/ 110 w 110"/>
                  <a:gd name="T37" fmla="*/ 112 h 272"/>
                  <a:gd name="T38" fmla="*/ 110 w 110"/>
                  <a:gd name="T39" fmla="*/ 64 h 272"/>
                  <a:gd name="T40" fmla="*/ 108 w 110"/>
                  <a:gd name="T41" fmla="*/ 36 h 272"/>
                  <a:gd name="T42" fmla="*/ 103 w 110"/>
                  <a:gd name="T43" fmla="*/ 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72">
                    <a:moveTo>
                      <a:pt x="103" y="18"/>
                    </a:moveTo>
                    <a:lnTo>
                      <a:pt x="89" y="3"/>
                    </a:lnTo>
                    <a:lnTo>
                      <a:pt x="75" y="0"/>
                    </a:lnTo>
                    <a:lnTo>
                      <a:pt x="56" y="5"/>
                    </a:lnTo>
                    <a:lnTo>
                      <a:pt x="42" y="28"/>
                    </a:lnTo>
                    <a:lnTo>
                      <a:pt x="28" y="66"/>
                    </a:lnTo>
                    <a:lnTo>
                      <a:pt x="18" y="99"/>
                    </a:lnTo>
                    <a:lnTo>
                      <a:pt x="9" y="135"/>
                    </a:lnTo>
                    <a:lnTo>
                      <a:pt x="2" y="170"/>
                    </a:lnTo>
                    <a:lnTo>
                      <a:pt x="0" y="204"/>
                    </a:lnTo>
                    <a:lnTo>
                      <a:pt x="0" y="227"/>
                    </a:lnTo>
                    <a:lnTo>
                      <a:pt x="9" y="252"/>
                    </a:lnTo>
                    <a:lnTo>
                      <a:pt x="23" y="265"/>
                    </a:lnTo>
                    <a:lnTo>
                      <a:pt x="49" y="272"/>
                    </a:lnTo>
                    <a:lnTo>
                      <a:pt x="75" y="272"/>
                    </a:lnTo>
                    <a:lnTo>
                      <a:pt x="96" y="257"/>
                    </a:lnTo>
                    <a:lnTo>
                      <a:pt x="108" y="221"/>
                    </a:lnTo>
                    <a:lnTo>
                      <a:pt x="110" y="178"/>
                    </a:lnTo>
                    <a:lnTo>
                      <a:pt x="110" y="112"/>
                    </a:lnTo>
                    <a:lnTo>
                      <a:pt x="110" y="64"/>
                    </a:lnTo>
                    <a:lnTo>
                      <a:pt x="108" y="36"/>
                    </a:lnTo>
                    <a:lnTo>
                      <a:pt x="103" y="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9" name="Freeform 13"/>
              <p:cNvSpPr>
                <a:spLocks/>
              </p:cNvSpPr>
              <p:nvPr/>
            </p:nvSpPr>
            <p:spPr bwMode="auto">
              <a:xfrm>
                <a:off x="7958138" y="4356100"/>
                <a:ext cx="138113" cy="409575"/>
              </a:xfrm>
              <a:custGeom>
                <a:avLst/>
                <a:gdLst>
                  <a:gd name="T0" fmla="*/ 12 w 87"/>
                  <a:gd name="T1" fmla="*/ 0 h 258"/>
                  <a:gd name="T2" fmla="*/ 24 w 87"/>
                  <a:gd name="T3" fmla="*/ 3 h 258"/>
                  <a:gd name="T4" fmla="*/ 40 w 87"/>
                  <a:gd name="T5" fmla="*/ 26 h 258"/>
                  <a:gd name="T6" fmla="*/ 58 w 87"/>
                  <a:gd name="T7" fmla="*/ 60 h 258"/>
                  <a:gd name="T8" fmla="*/ 77 w 87"/>
                  <a:gd name="T9" fmla="*/ 94 h 258"/>
                  <a:gd name="T10" fmla="*/ 87 w 87"/>
                  <a:gd name="T11" fmla="*/ 115 h 258"/>
                  <a:gd name="T12" fmla="*/ 84 w 87"/>
                  <a:gd name="T13" fmla="*/ 124 h 258"/>
                  <a:gd name="T14" fmla="*/ 77 w 87"/>
                  <a:gd name="T15" fmla="*/ 141 h 258"/>
                  <a:gd name="T16" fmla="*/ 49 w 87"/>
                  <a:gd name="T17" fmla="*/ 161 h 258"/>
                  <a:gd name="T18" fmla="*/ 27 w 87"/>
                  <a:gd name="T19" fmla="*/ 174 h 258"/>
                  <a:gd name="T20" fmla="*/ 17 w 87"/>
                  <a:gd name="T21" fmla="*/ 188 h 258"/>
                  <a:gd name="T22" fmla="*/ 20 w 87"/>
                  <a:gd name="T23" fmla="*/ 199 h 258"/>
                  <a:gd name="T24" fmla="*/ 26 w 87"/>
                  <a:gd name="T25" fmla="*/ 217 h 258"/>
                  <a:gd name="T26" fmla="*/ 41 w 87"/>
                  <a:gd name="T27" fmla="*/ 230 h 258"/>
                  <a:gd name="T28" fmla="*/ 52 w 87"/>
                  <a:gd name="T29" fmla="*/ 236 h 258"/>
                  <a:gd name="T30" fmla="*/ 50 w 87"/>
                  <a:gd name="T31" fmla="*/ 245 h 258"/>
                  <a:gd name="T32" fmla="*/ 45 w 87"/>
                  <a:gd name="T33" fmla="*/ 258 h 258"/>
                  <a:gd name="T34" fmla="*/ 28 w 87"/>
                  <a:gd name="T35" fmla="*/ 244 h 258"/>
                  <a:gd name="T36" fmla="*/ 15 w 87"/>
                  <a:gd name="T37" fmla="*/ 223 h 258"/>
                  <a:gd name="T38" fmla="*/ 10 w 87"/>
                  <a:gd name="T39" fmla="*/ 200 h 258"/>
                  <a:gd name="T40" fmla="*/ 12 w 87"/>
                  <a:gd name="T41" fmla="*/ 182 h 258"/>
                  <a:gd name="T42" fmla="*/ 16 w 87"/>
                  <a:gd name="T43" fmla="*/ 173 h 258"/>
                  <a:gd name="T44" fmla="*/ 31 w 87"/>
                  <a:gd name="T45" fmla="*/ 161 h 258"/>
                  <a:gd name="T46" fmla="*/ 47 w 87"/>
                  <a:gd name="T47" fmla="*/ 151 h 258"/>
                  <a:gd name="T48" fmla="*/ 59 w 87"/>
                  <a:gd name="T49" fmla="*/ 137 h 258"/>
                  <a:gd name="T50" fmla="*/ 69 w 87"/>
                  <a:gd name="T51" fmla="*/ 126 h 258"/>
                  <a:gd name="T52" fmla="*/ 65 w 87"/>
                  <a:gd name="T53" fmla="*/ 116 h 258"/>
                  <a:gd name="T54" fmla="*/ 57 w 87"/>
                  <a:gd name="T55" fmla="*/ 95 h 258"/>
                  <a:gd name="T56" fmla="*/ 45 w 87"/>
                  <a:gd name="T57" fmla="*/ 77 h 258"/>
                  <a:gd name="T58" fmla="*/ 31 w 87"/>
                  <a:gd name="T59" fmla="*/ 57 h 258"/>
                  <a:gd name="T60" fmla="*/ 15 w 87"/>
                  <a:gd name="T61" fmla="*/ 39 h 258"/>
                  <a:gd name="T62" fmla="*/ 0 w 87"/>
                  <a:gd name="T63" fmla="*/ 24 h 258"/>
                  <a:gd name="T64" fmla="*/ 12 w 87"/>
                  <a:gd name="T6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258">
                    <a:moveTo>
                      <a:pt x="12" y="0"/>
                    </a:moveTo>
                    <a:lnTo>
                      <a:pt x="24" y="3"/>
                    </a:lnTo>
                    <a:lnTo>
                      <a:pt x="40" y="26"/>
                    </a:lnTo>
                    <a:lnTo>
                      <a:pt x="58" y="60"/>
                    </a:lnTo>
                    <a:lnTo>
                      <a:pt x="77" y="94"/>
                    </a:lnTo>
                    <a:lnTo>
                      <a:pt x="87" y="115"/>
                    </a:lnTo>
                    <a:lnTo>
                      <a:pt x="84" y="124"/>
                    </a:lnTo>
                    <a:lnTo>
                      <a:pt x="77" y="141"/>
                    </a:lnTo>
                    <a:lnTo>
                      <a:pt x="49" y="161"/>
                    </a:lnTo>
                    <a:lnTo>
                      <a:pt x="27" y="174"/>
                    </a:lnTo>
                    <a:lnTo>
                      <a:pt x="17" y="188"/>
                    </a:lnTo>
                    <a:lnTo>
                      <a:pt x="20" y="199"/>
                    </a:lnTo>
                    <a:lnTo>
                      <a:pt x="26" y="217"/>
                    </a:lnTo>
                    <a:lnTo>
                      <a:pt x="41" y="230"/>
                    </a:lnTo>
                    <a:lnTo>
                      <a:pt x="52" y="236"/>
                    </a:lnTo>
                    <a:lnTo>
                      <a:pt x="50" y="245"/>
                    </a:lnTo>
                    <a:lnTo>
                      <a:pt x="45" y="258"/>
                    </a:lnTo>
                    <a:lnTo>
                      <a:pt x="28" y="244"/>
                    </a:lnTo>
                    <a:lnTo>
                      <a:pt x="15" y="223"/>
                    </a:lnTo>
                    <a:lnTo>
                      <a:pt x="10" y="200"/>
                    </a:lnTo>
                    <a:lnTo>
                      <a:pt x="12" y="182"/>
                    </a:lnTo>
                    <a:lnTo>
                      <a:pt x="16" y="173"/>
                    </a:lnTo>
                    <a:lnTo>
                      <a:pt x="31" y="161"/>
                    </a:lnTo>
                    <a:lnTo>
                      <a:pt x="47" y="151"/>
                    </a:lnTo>
                    <a:lnTo>
                      <a:pt x="59" y="137"/>
                    </a:lnTo>
                    <a:lnTo>
                      <a:pt x="69" y="126"/>
                    </a:lnTo>
                    <a:lnTo>
                      <a:pt x="65" y="116"/>
                    </a:lnTo>
                    <a:lnTo>
                      <a:pt x="57" y="95"/>
                    </a:lnTo>
                    <a:lnTo>
                      <a:pt x="45" y="77"/>
                    </a:lnTo>
                    <a:lnTo>
                      <a:pt x="31" y="57"/>
                    </a:lnTo>
                    <a:lnTo>
                      <a:pt x="15" y="39"/>
                    </a:lnTo>
                    <a:lnTo>
                      <a:pt x="0" y="24"/>
                    </a:lnTo>
                    <a:lnTo>
                      <a:pt x="12" y="0"/>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0" name="Freeform 14"/>
              <p:cNvSpPr>
                <a:spLocks/>
              </p:cNvSpPr>
              <p:nvPr/>
            </p:nvSpPr>
            <p:spPr bwMode="auto">
              <a:xfrm>
                <a:off x="7691437" y="4722813"/>
                <a:ext cx="179388" cy="514350"/>
              </a:xfrm>
              <a:custGeom>
                <a:avLst/>
                <a:gdLst>
                  <a:gd name="T0" fmla="*/ 109 w 113"/>
                  <a:gd name="T1" fmla="*/ 24 h 324"/>
                  <a:gd name="T2" fmla="*/ 105 w 113"/>
                  <a:gd name="T3" fmla="*/ 5 h 324"/>
                  <a:gd name="T4" fmla="*/ 85 w 113"/>
                  <a:gd name="T5" fmla="*/ 0 h 324"/>
                  <a:gd name="T6" fmla="*/ 76 w 113"/>
                  <a:gd name="T7" fmla="*/ 7 h 324"/>
                  <a:gd name="T8" fmla="*/ 63 w 113"/>
                  <a:gd name="T9" fmla="*/ 41 h 324"/>
                  <a:gd name="T10" fmla="*/ 58 w 113"/>
                  <a:gd name="T11" fmla="*/ 98 h 324"/>
                  <a:gd name="T12" fmla="*/ 62 w 113"/>
                  <a:gd name="T13" fmla="*/ 167 h 324"/>
                  <a:gd name="T14" fmla="*/ 78 w 113"/>
                  <a:gd name="T15" fmla="*/ 238 h 324"/>
                  <a:gd name="T16" fmla="*/ 90 w 113"/>
                  <a:gd name="T17" fmla="*/ 270 h 324"/>
                  <a:gd name="T18" fmla="*/ 85 w 113"/>
                  <a:gd name="T19" fmla="*/ 276 h 324"/>
                  <a:gd name="T20" fmla="*/ 72 w 113"/>
                  <a:gd name="T21" fmla="*/ 279 h 324"/>
                  <a:gd name="T22" fmla="*/ 32 w 113"/>
                  <a:gd name="T23" fmla="*/ 281 h 324"/>
                  <a:gd name="T24" fmla="*/ 5 w 113"/>
                  <a:gd name="T25" fmla="*/ 291 h 324"/>
                  <a:gd name="T26" fmla="*/ 0 w 113"/>
                  <a:gd name="T27" fmla="*/ 299 h 324"/>
                  <a:gd name="T28" fmla="*/ 2 w 113"/>
                  <a:gd name="T29" fmla="*/ 311 h 324"/>
                  <a:gd name="T30" fmla="*/ 25 w 113"/>
                  <a:gd name="T31" fmla="*/ 324 h 324"/>
                  <a:gd name="T32" fmla="*/ 33 w 113"/>
                  <a:gd name="T33" fmla="*/ 315 h 324"/>
                  <a:gd name="T34" fmla="*/ 37 w 113"/>
                  <a:gd name="T35" fmla="*/ 304 h 324"/>
                  <a:gd name="T36" fmla="*/ 60 w 113"/>
                  <a:gd name="T37" fmla="*/ 296 h 324"/>
                  <a:gd name="T38" fmla="*/ 84 w 113"/>
                  <a:gd name="T39" fmla="*/ 292 h 324"/>
                  <a:gd name="T40" fmla="*/ 103 w 113"/>
                  <a:gd name="T41" fmla="*/ 294 h 324"/>
                  <a:gd name="T42" fmla="*/ 113 w 113"/>
                  <a:gd name="T43" fmla="*/ 290 h 324"/>
                  <a:gd name="T44" fmla="*/ 113 w 113"/>
                  <a:gd name="T45" fmla="*/ 283 h 324"/>
                  <a:gd name="T46" fmla="*/ 100 w 113"/>
                  <a:gd name="T47" fmla="*/ 255 h 324"/>
                  <a:gd name="T48" fmla="*/ 87 w 113"/>
                  <a:gd name="T49" fmla="*/ 217 h 324"/>
                  <a:gd name="T50" fmla="*/ 76 w 113"/>
                  <a:gd name="T51" fmla="*/ 175 h 324"/>
                  <a:gd name="T52" fmla="*/ 77 w 113"/>
                  <a:gd name="T53" fmla="*/ 142 h 324"/>
                  <a:gd name="T54" fmla="*/ 81 w 113"/>
                  <a:gd name="T55" fmla="*/ 100 h 324"/>
                  <a:gd name="T56" fmla="*/ 90 w 113"/>
                  <a:gd name="T57" fmla="*/ 67 h 324"/>
                  <a:gd name="T58" fmla="*/ 99 w 113"/>
                  <a:gd name="T59" fmla="*/ 39 h 324"/>
                  <a:gd name="T60" fmla="*/ 109 w 113"/>
                  <a:gd name="T61" fmla="*/ 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324">
                    <a:moveTo>
                      <a:pt x="109" y="24"/>
                    </a:moveTo>
                    <a:lnTo>
                      <a:pt x="105" y="5"/>
                    </a:lnTo>
                    <a:lnTo>
                      <a:pt x="85" y="0"/>
                    </a:lnTo>
                    <a:lnTo>
                      <a:pt x="76" y="7"/>
                    </a:lnTo>
                    <a:lnTo>
                      <a:pt x="63" y="41"/>
                    </a:lnTo>
                    <a:lnTo>
                      <a:pt x="58" y="98"/>
                    </a:lnTo>
                    <a:lnTo>
                      <a:pt x="62" y="167"/>
                    </a:lnTo>
                    <a:lnTo>
                      <a:pt x="78" y="238"/>
                    </a:lnTo>
                    <a:lnTo>
                      <a:pt x="90" y="270"/>
                    </a:lnTo>
                    <a:lnTo>
                      <a:pt x="85" y="276"/>
                    </a:lnTo>
                    <a:lnTo>
                      <a:pt x="72" y="279"/>
                    </a:lnTo>
                    <a:lnTo>
                      <a:pt x="32" y="281"/>
                    </a:lnTo>
                    <a:lnTo>
                      <a:pt x="5" y="291"/>
                    </a:lnTo>
                    <a:lnTo>
                      <a:pt x="0" y="299"/>
                    </a:lnTo>
                    <a:lnTo>
                      <a:pt x="2" y="311"/>
                    </a:lnTo>
                    <a:lnTo>
                      <a:pt x="25" y="324"/>
                    </a:lnTo>
                    <a:lnTo>
                      <a:pt x="33" y="315"/>
                    </a:lnTo>
                    <a:lnTo>
                      <a:pt x="37" y="304"/>
                    </a:lnTo>
                    <a:lnTo>
                      <a:pt x="60" y="296"/>
                    </a:lnTo>
                    <a:lnTo>
                      <a:pt x="84" y="292"/>
                    </a:lnTo>
                    <a:lnTo>
                      <a:pt x="103" y="294"/>
                    </a:lnTo>
                    <a:lnTo>
                      <a:pt x="113" y="290"/>
                    </a:lnTo>
                    <a:lnTo>
                      <a:pt x="113" y="283"/>
                    </a:lnTo>
                    <a:lnTo>
                      <a:pt x="100" y="255"/>
                    </a:lnTo>
                    <a:lnTo>
                      <a:pt x="87" y="217"/>
                    </a:lnTo>
                    <a:lnTo>
                      <a:pt x="76" y="175"/>
                    </a:lnTo>
                    <a:lnTo>
                      <a:pt x="77" y="142"/>
                    </a:lnTo>
                    <a:lnTo>
                      <a:pt x="81" y="100"/>
                    </a:lnTo>
                    <a:lnTo>
                      <a:pt x="90" y="67"/>
                    </a:lnTo>
                    <a:lnTo>
                      <a:pt x="99" y="39"/>
                    </a:lnTo>
                    <a:lnTo>
                      <a:pt x="109" y="2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1" name="Freeform 15"/>
              <p:cNvSpPr>
                <a:spLocks/>
              </p:cNvSpPr>
              <p:nvPr/>
            </p:nvSpPr>
            <p:spPr bwMode="auto">
              <a:xfrm>
                <a:off x="7893050" y="4729163"/>
                <a:ext cx="198438" cy="500063"/>
              </a:xfrm>
              <a:custGeom>
                <a:avLst/>
                <a:gdLst>
                  <a:gd name="T0" fmla="*/ 48 w 125"/>
                  <a:gd name="T1" fmla="*/ 58 h 315"/>
                  <a:gd name="T2" fmla="*/ 36 w 125"/>
                  <a:gd name="T3" fmla="*/ 16 h 315"/>
                  <a:gd name="T4" fmla="*/ 23 w 125"/>
                  <a:gd name="T5" fmla="*/ 0 h 315"/>
                  <a:gd name="T6" fmla="*/ 9 w 125"/>
                  <a:gd name="T7" fmla="*/ 0 h 315"/>
                  <a:gd name="T8" fmla="*/ 2 w 125"/>
                  <a:gd name="T9" fmla="*/ 12 h 315"/>
                  <a:gd name="T10" fmla="*/ 0 w 125"/>
                  <a:gd name="T11" fmla="*/ 23 h 315"/>
                  <a:gd name="T12" fmla="*/ 7 w 125"/>
                  <a:gd name="T13" fmla="*/ 42 h 315"/>
                  <a:gd name="T14" fmla="*/ 27 w 125"/>
                  <a:gd name="T15" fmla="*/ 68 h 315"/>
                  <a:gd name="T16" fmla="*/ 36 w 125"/>
                  <a:gd name="T17" fmla="*/ 93 h 315"/>
                  <a:gd name="T18" fmla="*/ 39 w 125"/>
                  <a:gd name="T19" fmla="*/ 121 h 315"/>
                  <a:gd name="T20" fmla="*/ 42 w 125"/>
                  <a:gd name="T21" fmla="*/ 160 h 315"/>
                  <a:gd name="T22" fmla="*/ 44 w 125"/>
                  <a:gd name="T23" fmla="*/ 197 h 315"/>
                  <a:gd name="T24" fmla="*/ 34 w 125"/>
                  <a:gd name="T25" fmla="*/ 232 h 315"/>
                  <a:gd name="T26" fmla="*/ 23 w 125"/>
                  <a:gd name="T27" fmla="*/ 247 h 315"/>
                  <a:gd name="T28" fmla="*/ 20 w 125"/>
                  <a:gd name="T29" fmla="*/ 261 h 315"/>
                  <a:gd name="T30" fmla="*/ 26 w 125"/>
                  <a:gd name="T31" fmla="*/ 266 h 315"/>
                  <a:gd name="T32" fmla="*/ 51 w 125"/>
                  <a:gd name="T33" fmla="*/ 275 h 315"/>
                  <a:gd name="T34" fmla="*/ 71 w 125"/>
                  <a:gd name="T35" fmla="*/ 288 h 315"/>
                  <a:gd name="T36" fmla="*/ 94 w 125"/>
                  <a:gd name="T37" fmla="*/ 308 h 315"/>
                  <a:gd name="T38" fmla="*/ 112 w 125"/>
                  <a:gd name="T39" fmla="*/ 315 h 315"/>
                  <a:gd name="T40" fmla="*/ 125 w 125"/>
                  <a:gd name="T41" fmla="*/ 308 h 315"/>
                  <a:gd name="T42" fmla="*/ 124 w 125"/>
                  <a:gd name="T43" fmla="*/ 301 h 315"/>
                  <a:gd name="T44" fmla="*/ 100 w 125"/>
                  <a:gd name="T45" fmla="*/ 285 h 315"/>
                  <a:gd name="T46" fmla="*/ 70 w 125"/>
                  <a:gd name="T47" fmla="*/ 271 h 315"/>
                  <a:gd name="T48" fmla="*/ 46 w 125"/>
                  <a:gd name="T49" fmla="*/ 262 h 315"/>
                  <a:gd name="T50" fmla="*/ 42 w 125"/>
                  <a:gd name="T51" fmla="*/ 254 h 315"/>
                  <a:gd name="T52" fmla="*/ 52 w 125"/>
                  <a:gd name="T53" fmla="*/ 224 h 315"/>
                  <a:gd name="T54" fmla="*/ 59 w 125"/>
                  <a:gd name="T55" fmla="*/ 194 h 315"/>
                  <a:gd name="T56" fmla="*/ 58 w 125"/>
                  <a:gd name="T57" fmla="*/ 168 h 315"/>
                  <a:gd name="T58" fmla="*/ 55 w 125"/>
                  <a:gd name="T59" fmla="*/ 124 h 315"/>
                  <a:gd name="T60" fmla="*/ 49 w 125"/>
                  <a:gd name="T61" fmla="*/ 84 h 315"/>
                  <a:gd name="T62" fmla="*/ 48 w 125"/>
                  <a:gd name="T63" fmla="*/ 5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315">
                    <a:moveTo>
                      <a:pt x="48" y="58"/>
                    </a:moveTo>
                    <a:lnTo>
                      <a:pt x="36" y="16"/>
                    </a:lnTo>
                    <a:lnTo>
                      <a:pt x="23" y="0"/>
                    </a:lnTo>
                    <a:lnTo>
                      <a:pt x="9" y="0"/>
                    </a:lnTo>
                    <a:lnTo>
                      <a:pt x="2" y="12"/>
                    </a:lnTo>
                    <a:lnTo>
                      <a:pt x="0" y="23"/>
                    </a:lnTo>
                    <a:lnTo>
                      <a:pt x="7" y="42"/>
                    </a:lnTo>
                    <a:lnTo>
                      <a:pt x="27" y="68"/>
                    </a:lnTo>
                    <a:lnTo>
                      <a:pt x="36" y="93"/>
                    </a:lnTo>
                    <a:lnTo>
                      <a:pt x="39" y="121"/>
                    </a:lnTo>
                    <a:lnTo>
                      <a:pt x="42" y="160"/>
                    </a:lnTo>
                    <a:lnTo>
                      <a:pt x="44" y="197"/>
                    </a:lnTo>
                    <a:lnTo>
                      <a:pt x="34" y="232"/>
                    </a:lnTo>
                    <a:lnTo>
                      <a:pt x="23" y="247"/>
                    </a:lnTo>
                    <a:lnTo>
                      <a:pt x="20" y="261"/>
                    </a:lnTo>
                    <a:lnTo>
                      <a:pt x="26" y="266"/>
                    </a:lnTo>
                    <a:lnTo>
                      <a:pt x="51" y="275"/>
                    </a:lnTo>
                    <a:lnTo>
                      <a:pt x="71" y="288"/>
                    </a:lnTo>
                    <a:lnTo>
                      <a:pt x="94" y="308"/>
                    </a:lnTo>
                    <a:lnTo>
                      <a:pt x="112" y="315"/>
                    </a:lnTo>
                    <a:lnTo>
                      <a:pt x="125" y="308"/>
                    </a:lnTo>
                    <a:lnTo>
                      <a:pt x="124" y="301"/>
                    </a:lnTo>
                    <a:lnTo>
                      <a:pt x="100" y="285"/>
                    </a:lnTo>
                    <a:lnTo>
                      <a:pt x="70" y="271"/>
                    </a:lnTo>
                    <a:lnTo>
                      <a:pt x="46" y="262"/>
                    </a:lnTo>
                    <a:lnTo>
                      <a:pt x="42" y="254"/>
                    </a:lnTo>
                    <a:lnTo>
                      <a:pt x="52" y="224"/>
                    </a:lnTo>
                    <a:lnTo>
                      <a:pt x="59" y="194"/>
                    </a:lnTo>
                    <a:lnTo>
                      <a:pt x="58" y="168"/>
                    </a:lnTo>
                    <a:lnTo>
                      <a:pt x="55" y="124"/>
                    </a:lnTo>
                    <a:lnTo>
                      <a:pt x="49" y="84"/>
                    </a:lnTo>
                    <a:lnTo>
                      <a:pt x="48" y="5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2" name="Freeform 16"/>
              <p:cNvSpPr>
                <a:spLocks/>
              </p:cNvSpPr>
              <p:nvPr/>
            </p:nvSpPr>
            <p:spPr bwMode="auto">
              <a:xfrm>
                <a:off x="7854950" y="4351338"/>
                <a:ext cx="474663" cy="311150"/>
              </a:xfrm>
              <a:custGeom>
                <a:avLst/>
                <a:gdLst>
                  <a:gd name="T0" fmla="*/ 53 w 299"/>
                  <a:gd name="T1" fmla="*/ 31 h 196"/>
                  <a:gd name="T2" fmla="*/ 32 w 299"/>
                  <a:gd name="T3" fmla="*/ 9 h 196"/>
                  <a:gd name="T4" fmla="*/ 16 w 299"/>
                  <a:gd name="T5" fmla="*/ 0 h 196"/>
                  <a:gd name="T6" fmla="*/ 4 w 299"/>
                  <a:gd name="T7" fmla="*/ 1 h 196"/>
                  <a:gd name="T8" fmla="*/ 0 w 299"/>
                  <a:gd name="T9" fmla="*/ 18 h 196"/>
                  <a:gd name="T10" fmla="*/ 9 w 299"/>
                  <a:gd name="T11" fmla="*/ 38 h 196"/>
                  <a:gd name="T12" fmla="*/ 36 w 299"/>
                  <a:gd name="T13" fmla="*/ 55 h 196"/>
                  <a:gd name="T14" fmla="*/ 84 w 299"/>
                  <a:gd name="T15" fmla="*/ 83 h 196"/>
                  <a:gd name="T16" fmla="*/ 136 w 299"/>
                  <a:gd name="T17" fmla="*/ 124 h 196"/>
                  <a:gd name="T18" fmla="*/ 188 w 299"/>
                  <a:gd name="T19" fmla="*/ 147 h 196"/>
                  <a:gd name="T20" fmla="*/ 219 w 299"/>
                  <a:gd name="T21" fmla="*/ 163 h 196"/>
                  <a:gd name="T22" fmla="*/ 241 w 299"/>
                  <a:gd name="T23" fmla="*/ 187 h 196"/>
                  <a:gd name="T24" fmla="*/ 259 w 299"/>
                  <a:gd name="T25" fmla="*/ 196 h 196"/>
                  <a:gd name="T26" fmla="*/ 289 w 299"/>
                  <a:gd name="T27" fmla="*/ 193 h 196"/>
                  <a:gd name="T28" fmla="*/ 296 w 299"/>
                  <a:gd name="T29" fmla="*/ 172 h 196"/>
                  <a:gd name="T30" fmla="*/ 299 w 299"/>
                  <a:gd name="T31" fmla="*/ 144 h 196"/>
                  <a:gd name="T32" fmla="*/ 274 w 299"/>
                  <a:gd name="T33" fmla="*/ 141 h 196"/>
                  <a:gd name="T34" fmla="*/ 253 w 299"/>
                  <a:gd name="T35" fmla="*/ 154 h 196"/>
                  <a:gd name="T36" fmla="*/ 230 w 299"/>
                  <a:gd name="T37" fmla="*/ 151 h 196"/>
                  <a:gd name="T38" fmla="*/ 186 w 299"/>
                  <a:gd name="T39" fmla="*/ 136 h 196"/>
                  <a:gd name="T40" fmla="*/ 147 w 299"/>
                  <a:gd name="T41" fmla="*/ 107 h 196"/>
                  <a:gd name="T42" fmla="*/ 120 w 299"/>
                  <a:gd name="T43" fmla="*/ 93 h 196"/>
                  <a:gd name="T44" fmla="*/ 80 w 299"/>
                  <a:gd name="T45" fmla="*/ 66 h 196"/>
                  <a:gd name="T46" fmla="*/ 58 w 299"/>
                  <a:gd name="T47" fmla="*/ 42 h 196"/>
                  <a:gd name="T48" fmla="*/ 53 w 299"/>
                  <a:gd name="T49" fmla="*/ 3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96">
                    <a:moveTo>
                      <a:pt x="53" y="31"/>
                    </a:moveTo>
                    <a:lnTo>
                      <a:pt x="32" y="9"/>
                    </a:lnTo>
                    <a:lnTo>
                      <a:pt x="16" y="0"/>
                    </a:lnTo>
                    <a:lnTo>
                      <a:pt x="4" y="1"/>
                    </a:lnTo>
                    <a:lnTo>
                      <a:pt x="0" y="18"/>
                    </a:lnTo>
                    <a:lnTo>
                      <a:pt x="9" y="38"/>
                    </a:lnTo>
                    <a:lnTo>
                      <a:pt x="36" y="55"/>
                    </a:lnTo>
                    <a:lnTo>
                      <a:pt x="84" y="83"/>
                    </a:lnTo>
                    <a:lnTo>
                      <a:pt x="136" y="124"/>
                    </a:lnTo>
                    <a:lnTo>
                      <a:pt x="188" y="147"/>
                    </a:lnTo>
                    <a:lnTo>
                      <a:pt x="219" y="163"/>
                    </a:lnTo>
                    <a:lnTo>
                      <a:pt x="241" y="187"/>
                    </a:lnTo>
                    <a:lnTo>
                      <a:pt x="259" y="196"/>
                    </a:lnTo>
                    <a:lnTo>
                      <a:pt x="289" y="193"/>
                    </a:lnTo>
                    <a:lnTo>
                      <a:pt x="296" y="172"/>
                    </a:lnTo>
                    <a:lnTo>
                      <a:pt x="299" y="144"/>
                    </a:lnTo>
                    <a:lnTo>
                      <a:pt x="274" y="141"/>
                    </a:lnTo>
                    <a:lnTo>
                      <a:pt x="253" y="154"/>
                    </a:lnTo>
                    <a:lnTo>
                      <a:pt x="230" y="151"/>
                    </a:lnTo>
                    <a:lnTo>
                      <a:pt x="186" y="136"/>
                    </a:lnTo>
                    <a:lnTo>
                      <a:pt x="147" y="107"/>
                    </a:lnTo>
                    <a:lnTo>
                      <a:pt x="120" y="93"/>
                    </a:lnTo>
                    <a:lnTo>
                      <a:pt x="80" y="66"/>
                    </a:lnTo>
                    <a:lnTo>
                      <a:pt x="58" y="42"/>
                    </a:lnTo>
                    <a:lnTo>
                      <a:pt x="53" y="31"/>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grpSp>
      </p:grpSp>
      <p:sp>
        <p:nvSpPr>
          <p:cNvPr id="2" name="Titel 1"/>
          <p:cNvSpPr>
            <a:spLocks noGrp="1"/>
          </p:cNvSpPr>
          <p:nvPr>
            <p:ph type="title"/>
          </p:nvPr>
        </p:nvSpPr>
        <p:spPr>
          <a:xfrm>
            <a:off x="0" y="0"/>
            <a:ext cx="7355542" cy="981635"/>
          </a:xfrm>
        </p:spPr>
        <p:txBody>
          <a:bodyPr/>
          <a:lstStyle/>
          <a:p>
            <a:r>
              <a:rPr lang="en-GB" sz="2600" dirty="0"/>
              <a:t>The algorithm calculating spot prices</a:t>
            </a:r>
            <a:br>
              <a:rPr lang="en-GB" sz="2600" dirty="0"/>
            </a:br>
            <a:r>
              <a:rPr lang="en-GB" sz="2600" dirty="0"/>
              <a:t>and market coupling flows</a:t>
            </a:r>
          </a:p>
        </p:txBody>
      </p:sp>
      <p:sp>
        <p:nvSpPr>
          <p:cNvPr id="3" name="Tekstfelt 2"/>
          <p:cNvSpPr txBox="1"/>
          <p:nvPr/>
        </p:nvSpPr>
        <p:spPr>
          <a:xfrm>
            <a:off x="-62771" y="874059"/>
            <a:ext cx="10025501" cy="707886"/>
          </a:xfrm>
          <a:prstGeom prst="rect">
            <a:avLst/>
          </a:prstGeom>
          <a:noFill/>
        </p:spPr>
        <p:txBody>
          <a:bodyPr wrap="none" rtlCol="0">
            <a:spAutoFit/>
          </a:bodyPr>
          <a:lstStyle/>
          <a:p>
            <a:pPr algn="ctr"/>
            <a:r>
              <a:rPr lang="en-GB" sz="2000" dirty="0">
                <a:solidFill>
                  <a:schemeClr val="tx1"/>
                </a:solidFill>
              </a:rPr>
              <a:t>The requirement at the previous slide means the algorithm must sit</a:t>
            </a:r>
          </a:p>
          <a:p>
            <a:pPr algn="ctr"/>
            <a:r>
              <a:rPr lang="en-GB" sz="2000" dirty="0">
                <a:solidFill>
                  <a:schemeClr val="tx1"/>
                </a:solidFill>
              </a:rPr>
              <a:t>at the intersection between </a:t>
            </a:r>
            <a:r>
              <a:rPr lang="en-GB" sz="2000" dirty="0">
                <a:solidFill>
                  <a:srgbClr val="FF0000"/>
                </a:solidFill>
              </a:rPr>
              <a:t>market economy</a:t>
            </a:r>
            <a:r>
              <a:rPr lang="en-GB" sz="2000" dirty="0">
                <a:solidFill>
                  <a:schemeClr val="tx1"/>
                </a:solidFill>
              </a:rPr>
              <a:t> and </a:t>
            </a:r>
            <a:r>
              <a:rPr lang="en-GB" sz="2000" dirty="0">
                <a:solidFill>
                  <a:srgbClr val="0033CC"/>
                </a:solidFill>
              </a:rPr>
              <a:t>computer science</a:t>
            </a:r>
          </a:p>
        </p:txBody>
      </p:sp>
      <p:grpSp>
        <p:nvGrpSpPr>
          <p:cNvPr id="66" name="Gruppe 65"/>
          <p:cNvGrpSpPr/>
          <p:nvPr/>
        </p:nvGrpSpPr>
        <p:grpSpPr>
          <a:xfrm>
            <a:off x="4809356" y="1654095"/>
            <a:ext cx="4558950" cy="5148820"/>
            <a:chOff x="4809356" y="1654095"/>
            <a:chExt cx="4558950" cy="5148820"/>
          </a:xfrm>
        </p:grpSpPr>
        <p:grpSp>
          <p:nvGrpSpPr>
            <p:cNvPr id="19" name="Gruppe 18"/>
            <p:cNvGrpSpPr>
              <a:grpSpLocks noChangeAspect="1"/>
            </p:cNvGrpSpPr>
            <p:nvPr/>
          </p:nvGrpSpPr>
          <p:grpSpPr>
            <a:xfrm>
              <a:off x="5028416" y="1654095"/>
              <a:ext cx="704338" cy="999659"/>
              <a:chOff x="6609910" y="2351729"/>
              <a:chExt cx="1284728" cy="1823397"/>
            </a:xfrm>
          </p:grpSpPr>
          <p:grpSp>
            <p:nvGrpSpPr>
              <p:cNvPr id="20" name="Gruppe 19"/>
              <p:cNvGrpSpPr/>
              <p:nvPr/>
            </p:nvGrpSpPr>
            <p:grpSpPr>
              <a:xfrm flipH="1">
                <a:off x="6609910" y="2351729"/>
                <a:ext cx="1096962" cy="1171576"/>
                <a:chOff x="4389438" y="2071688"/>
                <a:chExt cx="1096962" cy="1171576"/>
              </a:xfrm>
            </p:grpSpPr>
            <p:sp>
              <p:nvSpPr>
                <p:cNvPr id="45" name="Freeform 36"/>
                <p:cNvSpPr>
                  <a:spLocks/>
                </p:cNvSpPr>
                <p:nvPr/>
              </p:nvSpPr>
              <p:spPr bwMode="auto">
                <a:xfrm>
                  <a:off x="4408488" y="2081213"/>
                  <a:ext cx="1071562" cy="1149350"/>
                </a:xfrm>
                <a:custGeom>
                  <a:avLst/>
                  <a:gdLst>
                    <a:gd name="T0" fmla="*/ 139 w 675"/>
                    <a:gd name="T1" fmla="*/ 439 h 724"/>
                    <a:gd name="T2" fmla="*/ 82 w 675"/>
                    <a:gd name="T3" fmla="*/ 476 h 724"/>
                    <a:gd name="T4" fmla="*/ 11 w 675"/>
                    <a:gd name="T5" fmla="*/ 522 h 724"/>
                    <a:gd name="T6" fmla="*/ 3 w 675"/>
                    <a:gd name="T7" fmla="*/ 569 h 724"/>
                    <a:gd name="T8" fmla="*/ 0 w 675"/>
                    <a:gd name="T9" fmla="*/ 657 h 724"/>
                    <a:gd name="T10" fmla="*/ 106 w 675"/>
                    <a:gd name="T11" fmla="*/ 669 h 724"/>
                    <a:gd name="T12" fmla="*/ 226 w 675"/>
                    <a:gd name="T13" fmla="*/ 675 h 724"/>
                    <a:gd name="T14" fmla="*/ 404 w 675"/>
                    <a:gd name="T15" fmla="*/ 700 h 724"/>
                    <a:gd name="T16" fmla="*/ 535 w 675"/>
                    <a:gd name="T17" fmla="*/ 724 h 724"/>
                    <a:gd name="T18" fmla="*/ 595 w 675"/>
                    <a:gd name="T19" fmla="*/ 647 h 724"/>
                    <a:gd name="T20" fmla="*/ 675 w 675"/>
                    <a:gd name="T21" fmla="*/ 489 h 724"/>
                    <a:gd name="T22" fmla="*/ 673 w 675"/>
                    <a:gd name="T23" fmla="*/ 438 h 724"/>
                    <a:gd name="T24" fmla="*/ 655 w 675"/>
                    <a:gd name="T25" fmla="*/ 415 h 724"/>
                    <a:gd name="T26" fmla="*/ 595 w 675"/>
                    <a:gd name="T27" fmla="*/ 409 h 724"/>
                    <a:gd name="T28" fmla="*/ 644 w 675"/>
                    <a:gd name="T29" fmla="*/ 287 h 724"/>
                    <a:gd name="T30" fmla="*/ 654 w 675"/>
                    <a:gd name="T31" fmla="*/ 249 h 724"/>
                    <a:gd name="T32" fmla="*/ 655 w 675"/>
                    <a:gd name="T33" fmla="*/ 149 h 724"/>
                    <a:gd name="T34" fmla="*/ 652 w 675"/>
                    <a:gd name="T35" fmla="*/ 75 h 724"/>
                    <a:gd name="T36" fmla="*/ 634 w 675"/>
                    <a:gd name="T37" fmla="*/ 38 h 724"/>
                    <a:gd name="T38" fmla="*/ 614 w 675"/>
                    <a:gd name="T39" fmla="*/ 36 h 724"/>
                    <a:gd name="T40" fmla="*/ 566 w 675"/>
                    <a:gd name="T41" fmla="*/ 36 h 724"/>
                    <a:gd name="T42" fmla="*/ 488 w 675"/>
                    <a:gd name="T43" fmla="*/ 27 h 724"/>
                    <a:gd name="T44" fmla="*/ 438 w 675"/>
                    <a:gd name="T45" fmla="*/ 12 h 724"/>
                    <a:gd name="T46" fmla="*/ 384 w 675"/>
                    <a:gd name="T47" fmla="*/ 0 h 724"/>
                    <a:gd name="T48" fmla="*/ 363 w 675"/>
                    <a:gd name="T49" fmla="*/ 3 h 724"/>
                    <a:gd name="T50" fmla="*/ 312 w 675"/>
                    <a:gd name="T51" fmla="*/ 16 h 724"/>
                    <a:gd name="T52" fmla="*/ 241 w 675"/>
                    <a:gd name="T53" fmla="*/ 24 h 724"/>
                    <a:gd name="T54" fmla="*/ 148 w 675"/>
                    <a:gd name="T55" fmla="*/ 40 h 724"/>
                    <a:gd name="T56" fmla="*/ 112 w 675"/>
                    <a:gd name="T57" fmla="*/ 55 h 724"/>
                    <a:gd name="T58" fmla="*/ 77 w 675"/>
                    <a:gd name="T59" fmla="*/ 83 h 724"/>
                    <a:gd name="T60" fmla="*/ 63 w 675"/>
                    <a:gd name="T61" fmla="*/ 130 h 724"/>
                    <a:gd name="T62" fmla="*/ 51 w 675"/>
                    <a:gd name="T63" fmla="*/ 210 h 724"/>
                    <a:gd name="T64" fmla="*/ 39 w 675"/>
                    <a:gd name="T65" fmla="*/ 305 h 724"/>
                    <a:gd name="T66" fmla="*/ 37 w 675"/>
                    <a:gd name="T67" fmla="*/ 362 h 724"/>
                    <a:gd name="T68" fmla="*/ 45 w 675"/>
                    <a:gd name="T69" fmla="*/ 396 h 724"/>
                    <a:gd name="T70" fmla="*/ 62 w 675"/>
                    <a:gd name="T71" fmla="*/ 417 h 724"/>
                    <a:gd name="T72" fmla="*/ 85 w 675"/>
                    <a:gd name="T73" fmla="*/ 427 h 724"/>
                    <a:gd name="T74" fmla="*/ 139 w 675"/>
                    <a:gd name="T75" fmla="*/ 43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5" h="724">
                      <a:moveTo>
                        <a:pt x="139" y="439"/>
                      </a:moveTo>
                      <a:lnTo>
                        <a:pt x="82" y="476"/>
                      </a:lnTo>
                      <a:lnTo>
                        <a:pt x="11" y="522"/>
                      </a:lnTo>
                      <a:lnTo>
                        <a:pt x="3" y="569"/>
                      </a:lnTo>
                      <a:lnTo>
                        <a:pt x="0" y="657"/>
                      </a:lnTo>
                      <a:lnTo>
                        <a:pt x="106" y="669"/>
                      </a:lnTo>
                      <a:lnTo>
                        <a:pt x="226" y="675"/>
                      </a:lnTo>
                      <a:lnTo>
                        <a:pt x="404" y="700"/>
                      </a:lnTo>
                      <a:lnTo>
                        <a:pt x="535" y="724"/>
                      </a:lnTo>
                      <a:lnTo>
                        <a:pt x="595" y="647"/>
                      </a:lnTo>
                      <a:lnTo>
                        <a:pt x="675" y="489"/>
                      </a:lnTo>
                      <a:lnTo>
                        <a:pt x="673" y="438"/>
                      </a:lnTo>
                      <a:lnTo>
                        <a:pt x="655" y="415"/>
                      </a:lnTo>
                      <a:lnTo>
                        <a:pt x="595" y="409"/>
                      </a:lnTo>
                      <a:lnTo>
                        <a:pt x="644" y="287"/>
                      </a:lnTo>
                      <a:lnTo>
                        <a:pt x="654" y="249"/>
                      </a:lnTo>
                      <a:lnTo>
                        <a:pt x="655" y="149"/>
                      </a:lnTo>
                      <a:lnTo>
                        <a:pt x="652" y="75"/>
                      </a:lnTo>
                      <a:lnTo>
                        <a:pt x="634" y="38"/>
                      </a:lnTo>
                      <a:lnTo>
                        <a:pt x="614" y="36"/>
                      </a:lnTo>
                      <a:lnTo>
                        <a:pt x="566" y="36"/>
                      </a:lnTo>
                      <a:lnTo>
                        <a:pt x="488" y="27"/>
                      </a:lnTo>
                      <a:lnTo>
                        <a:pt x="438" y="12"/>
                      </a:lnTo>
                      <a:lnTo>
                        <a:pt x="384" y="0"/>
                      </a:lnTo>
                      <a:lnTo>
                        <a:pt x="363" y="3"/>
                      </a:lnTo>
                      <a:lnTo>
                        <a:pt x="312" y="16"/>
                      </a:lnTo>
                      <a:lnTo>
                        <a:pt x="241" y="24"/>
                      </a:lnTo>
                      <a:lnTo>
                        <a:pt x="148" y="40"/>
                      </a:lnTo>
                      <a:lnTo>
                        <a:pt x="112" y="55"/>
                      </a:lnTo>
                      <a:lnTo>
                        <a:pt x="77" y="83"/>
                      </a:lnTo>
                      <a:lnTo>
                        <a:pt x="63" y="130"/>
                      </a:lnTo>
                      <a:lnTo>
                        <a:pt x="51" y="210"/>
                      </a:lnTo>
                      <a:lnTo>
                        <a:pt x="39" y="305"/>
                      </a:lnTo>
                      <a:lnTo>
                        <a:pt x="37" y="362"/>
                      </a:lnTo>
                      <a:lnTo>
                        <a:pt x="45" y="396"/>
                      </a:lnTo>
                      <a:lnTo>
                        <a:pt x="62" y="417"/>
                      </a:lnTo>
                      <a:lnTo>
                        <a:pt x="85" y="427"/>
                      </a:lnTo>
                      <a:lnTo>
                        <a:pt x="139" y="43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37"/>
                <p:cNvSpPr>
                  <a:spLocks/>
                </p:cNvSpPr>
                <p:nvPr/>
              </p:nvSpPr>
              <p:spPr bwMode="auto">
                <a:xfrm>
                  <a:off x="4573588" y="2239963"/>
                  <a:ext cx="595312" cy="533400"/>
                </a:xfrm>
                <a:custGeom>
                  <a:avLst/>
                  <a:gdLst>
                    <a:gd name="T0" fmla="*/ 18 w 375"/>
                    <a:gd name="T1" fmla="*/ 69 h 336"/>
                    <a:gd name="T2" fmla="*/ 31 w 375"/>
                    <a:gd name="T3" fmla="*/ 16 h 336"/>
                    <a:gd name="T4" fmla="*/ 42 w 375"/>
                    <a:gd name="T5" fmla="*/ 2 h 336"/>
                    <a:gd name="T6" fmla="*/ 65 w 375"/>
                    <a:gd name="T7" fmla="*/ 0 h 336"/>
                    <a:gd name="T8" fmla="*/ 161 w 375"/>
                    <a:gd name="T9" fmla="*/ 12 h 336"/>
                    <a:gd name="T10" fmla="*/ 278 w 375"/>
                    <a:gd name="T11" fmla="*/ 29 h 336"/>
                    <a:gd name="T12" fmla="*/ 346 w 375"/>
                    <a:gd name="T13" fmla="*/ 41 h 336"/>
                    <a:gd name="T14" fmla="*/ 361 w 375"/>
                    <a:gd name="T15" fmla="*/ 54 h 336"/>
                    <a:gd name="T16" fmla="*/ 369 w 375"/>
                    <a:gd name="T17" fmla="*/ 77 h 336"/>
                    <a:gd name="T18" fmla="*/ 373 w 375"/>
                    <a:gd name="T19" fmla="*/ 164 h 336"/>
                    <a:gd name="T20" fmla="*/ 375 w 375"/>
                    <a:gd name="T21" fmla="*/ 261 h 336"/>
                    <a:gd name="T22" fmla="*/ 369 w 375"/>
                    <a:gd name="T23" fmla="*/ 323 h 336"/>
                    <a:gd name="T24" fmla="*/ 361 w 375"/>
                    <a:gd name="T25" fmla="*/ 333 h 336"/>
                    <a:gd name="T26" fmla="*/ 339 w 375"/>
                    <a:gd name="T27" fmla="*/ 336 h 336"/>
                    <a:gd name="T28" fmla="*/ 239 w 375"/>
                    <a:gd name="T29" fmla="*/ 318 h 336"/>
                    <a:gd name="T30" fmla="*/ 88 w 375"/>
                    <a:gd name="T31" fmla="*/ 287 h 336"/>
                    <a:gd name="T32" fmla="*/ 12 w 375"/>
                    <a:gd name="T33" fmla="*/ 266 h 336"/>
                    <a:gd name="T34" fmla="*/ 2 w 375"/>
                    <a:gd name="T35" fmla="*/ 250 h 336"/>
                    <a:gd name="T36" fmla="*/ 0 w 375"/>
                    <a:gd name="T37" fmla="*/ 217 h 336"/>
                    <a:gd name="T38" fmla="*/ 5 w 375"/>
                    <a:gd name="T39" fmla="*/ 142 h 336"/>
                    <a:gd name="T40" fmla="*/ 18 w 375"/>
                    <a:gd name="T41" fmla="*/ 6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336">
                      <a:moveTo>
                        <a:pt x="18" y="69"/>
                      </a:moveTo>
                      <a:lnTo>
                        <a:pt x="31" y="16"/>
                      </a:lnTo>
                      <a:lnTo>
                        <a:pt x="42" y="2"/>
                      </a:lnTo>
                      <a:lnTo>
                        <a:pt x="65" y="0"/>
                      </a:lnTo>
                      <a:lnTo>
                        <a:pt x="161" y="12"/>
                      </a:lnTo>
                      <a:lnTo>
                        <a:pt x="278" y="29"/>
                      </a:lnTo>
                      <a:lnTo>
                        <a:pt x="346" y="41"/>
                      </a:lnTo>
                      <a:lnTo>
                        <a:pt x="361" y="54"/>
                      </a:lnTo>
                      <a:lnTo>
                        <a:pt x="369" y="77"/>
                      </a:lnTo>
                      <a:lnTo>
                        <a:pt x="373" y="164"/>
                      </a:lnTo>
                      <a:lnTo>
                        <a:pt x="375" y="261"/>
                      </a:lnTo>
                      <a:lnTo>
                        <a:pt x="369" y="323"/>
                      </a:lnTo>
                      <a:lnTo>
                        <a:pt x="361" y="333"/>
                      </a:lnTo>
                      <a:lnTo>
                        <a:pt x="339" y="336"/>
                      </a:lnTo>
                      <a:lnTo>
                        <a:pt x="239" y="318"/>
                      </a:lnTo>
                      <a:lnTo>
                        <a:pt x="88" y="287"/>
                      </a:lnTo>
                      <a:lnTo>
                        <a:pt x="12" y="266"/>
                      </a:lnTo>
                      <a:lnTo>
                        <a:pt x="2" y="250"/>
                      </a:lnTo>
                      <a:lnTo>
                        <a:pt x="0" y="217"/>
                      </a:lnTo>
                      <a:lnTo>
                        <a:pt x="5" y="142"/>
                      </a:lnTo>
                      <a:lnTo>
                        <a:pt x="18" y="6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38"/>
                <p:cNvSpPr>
                  <a:spLocks/>
                </p:cNvSpPr>
                <p:nvPr/>
              </p:nvSpPr>
              <p:spPr bwMode="auto">
                <a:xfrm>
                  <a:off x="4389438" y="2724151"/>
                  <a:ext cx="1096962" cy="519113"/>
                </a:xfrm>
                <a:custGeom>
                  <a:avLst/>
                  <a:gdLst>
                    <a:gd name="T0" fmla="*/ 11 w 691"/>
                    <a:gd name="T1" fmla="*/ 114 h 327"/>
                    <a:gd name="T2" fmla="*/ 104 w 691"/>
                    <a:gd name="T3" fmla="*/ 57 h 327"/>
                    <a:gd name="T4" fmla="*/ 104 w 691"/>
                    <a:gd name="T5" fmla="*/ 73 h 327"/>
                    <a:gd name="T6" fmla="*/ 41 w 691"/>
                    <a:gd name="T7" fmla="*/ 115 h 327"/>
                    <a:gd name="T8" fmla="*/ 139 w 691"/>
                    <a:gd name="T9" fmla="*/ 126 h 327"/>
                    <a:gd name="T10" fmla="*/ 345 w 691"/>
                    <a:gd name="T11" fmla="*/ 161 h 327"/>
                    <a:gd name="T12" fmla="*/ 455 w 691"/>
                    <a:gd name="T13" fmla="*/ 170 h 327"/>
                    <a:gd name="T14" fmla="*/ 525 w 691"/>
                    <a:gd name="T15" fmla="*/ 168 h 327"/>
                    <a:gd name="T16" fmla="*/ 545 w 691"/>
                    <a:gd name="T17" fmla="*/ 165 h 327"/>
                    <a:gd name="T18" fmla="*/ 651 w 691"/>
                    <a:gd name="T19" fmla="*/ 16 h 327"/>
                    <a:gd name="T20" fmla="*/ 615 w 691"/>
                    <a:gd name="T21" fmla="*/ 0 h 327"/>
                    <a:gd name="T22" fmla="*/ 671 w 691"/>
                    <a:gd name="T23" fmla="*/ 0 h 327"/>
                    <a:gd name="T24" fmla="*/ 691 w 691"/>
                    <a:gd name="T25" fmla="*/ 21 h 327"/>
                    <a:gd name="T26" fmla="*/ 690 w 691"/>
                    <a:gd name="T27" fmla="*/ 82 h 327"/>
                    <a:gd name="T28" fmla="*/ 666 w 691"/>
                    <a:gd name="T29" fmla="*/ 129 h 327"/>
                    <a:gd name="T30" fmla="*/ 589 w 691"/>
                    <a:gd name="T31" fmla="*/ 279 h 327"/>
                    <a:gd name="T32" fmla="*/ 556 w 691"/>
                    <a:gd name="T33" fmla="*/ 324 h 327"/>
                    <a:gd name="T34" fmla="*/ 533 w 691"/>
                    <a:gd name="T35" fmla="*/ 327 h 327"/>
                    <a:gd name="T36" fmla="*/ 367 w 691"/>
                    <a:gd name="T37" fmla="*/ 297 h 327"/>
                    <a:gd name="T38" fmla="*/ 192 w 691"/>
                    <a:gd name="T39" fmla="*/ 273 h 327"/>
                    <a:gd name="T40" fmla="*/ 26 w 691"/>
                    <a:gd name="T41" fmla="*/ 259 h 327"/>
                    <a:gd name="T42" fmla="*/ 0 w 691"/>
                    <a:gd name="T43" fmla="*/ 257 h 327"/>
                    <a:gd name="T44" fmla="*/ 5 w 691"/>
                    <a:gd name="T45" fmla="*/ 210 h 327"/>
                    <a:gd name="T46" fmla="*/ 9 w 691"/>
                    <a:gd name="T47" fmla="*/ 163 h 327"/>
                    <a:gd name="T48" fmla="*/ 12 w 691"/>
                    <a:gd name="T49" fmla="*/ 138 h 327"/>
                    <a:gd name="T50" fmla="*/ 23 w 691"/>
                    <a:gd name="T51" fmla="*/ 156 h 327"/>
                    <a:gd name="T52" fmla="*/ 20 w 691"/>
                    <a:gd name="T53" fmla="*/ 195 h 327"/>
                    <a:gd name="T54" fmla="*/ 20 w 691"/>
                    <a:gd name="T55" fmla="*/ 234 h 327"/>
                    <a:gd name="T56" fmla="*/ 65 w 691"/>
                    <a:gd name="T57" fmla="*/ 249 h 327"/>
                    <a:gd name="T58" fmla="*/ 175 w 691"/>
                    <a:gd name="T59" fmla="*/ 256 h 327"/>
                    <a:gd name="T60" fmla="*/ 269 w 691"/>
                    <a:gd name="T61" fmla="*/ 263 h 327"/>
                    <a:gd name="T62" fmla="*/ 346 w 691"/>
                    <a:gd name="T63" fmla="*/ 276 h 327"/>
                    <a:gd name="T64" fmla="*/ 461 w 691"/>
                    <a:gd name="T65" fmla="*/ 294 h 327"/>
                    <a:gd name="T66" fmla="*/ 534 w 691"/>
                    <a:gd name="T67" fmla="*/ 305 h 327"/>
                    <a:gd name="T68" fmla="*/ 540 w 691"/>
                    <a:gd name="T69" fmla="*/ 285 h 327"/>
                    <a:gd name="T70" fmla="*/ 540 w 691"/>
                    <a:gd name="T71" fmla="*/ 238 h 327"/>
                    <a:gd name="T72" fmla="*/ 542 w 691"/>
                    <a:gd name="T73" fmla="*/ 187 h 327"/>
                    <a:gd name="T74" fmla="*/ 550 w 691"/>
                    <a:gd name="T75" fmla="*/ 201 h 327"/>
                    <a:gd name="T76" fmla="*/ 551 w 691"/>
                    <a:gd name="T77" fmla="*/ 258 h 327"/>
                    <a:gd name="T78" fmla="*/ 557 w 691"/>
                    <a:gd name="T79" fmla="*/ 288 h 327"/>
                    <a:gd name="T80" fmla="*/ 572 w 691"/>
                    <a:gd name="T81" fmla="*/ 275 h 327"/>
                    <a:gd name="T82" fmla="*/ 600 w 691"/>
                    <a:gd name="T83" fmla="*/ 223 h 327"/>
                    <a:gd name="T84" fmla="*/ 641 w 691"/>
                    <a:gd name="T85" fmla="*/ 150 h 327"/>
                    <a:gd name="T86" fmla="*/ 672 w 691"/>
                    <a:gd name="T87" fmla="*/ 90 h 327"/>
                    <a:gd name="T88" fmla="*/ 679 w 691"/>
                    <a:gd name="T89" fmla="*/ 72 h 327"/>
                    <a:gd name="T90" fmla="*/ 675 w 691"/>
                    <a:gd name="T91" fmla="*/ 27 h 327"/>
                    <a:gd name="T92" fmla="*/ 665 w 691"/>
                    <a:gd name="T93" fmla="*/ 21 h 327"/>
                    <a:gd name="T94" fmla="*/ 635 w 691"/>
                    <a:gd name="T95" fmla="*/ 70 h 327"/>
                    <a:gd name="T96" fmla="*/ 586 w 691"/>
                    <a:gd name="T97" fmla="*/ 132 h 327"/>
                    <a:gd name="T98" fmla="*/ 548 w 691"/>
                    <a:gd name="T99" fmla="*/ 181 h 327"/>
                    <a:gd name="T100" fmla="*/ 519 w 691"/>
                    <a:gd name="T101" fmla="*/ 185 h 327"/>
                    <a:gd name="T102" fmla="*/ 419 w 691"/>
                    <a:gd name="T103" fmla="*/ 182 h 327"/>
                    <a:gd name="T104" fmla="*/ 297 w 691"/>
                    <a:gd name="T105" fmla="*/ 170 h 327"/>
                    <a:gd name="T106" fmla="*/ 182 w 691"/>
                    <a:gd name="T107" fmla="*/ 152 h 327"/>
                    <a:gd name="T108" fmla="*/ 50 w 691"/>
                    <a:gd name="T109" fmla="*/ 131 h 327"/>
                    <a:gd name="T110" fmla="*/ 11 w 691"/>
                    <a:gd name="T111" fmla="*/ 11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1" h="327">
                      <a:moveTo>
                        <a:pt x="11" y="114"/>
                      </a:moveTo>
                      <a:lnTo>
                        <a:pt x="104" y="57"/>
                      </a:lnTo>
                      <a:lnTo>
                        <a:pt x="104" y="73"/>
                      </a:lnTo>
                      <a:lnTo>
                        <a:pt x="41" y="115"/>
                      </a:lnTo>
                      <a:lnTo>
                        <a:pt x="139" y="126"/>
                      </a:lnTo>
                      <a:lnTo>
                        <a:pt x="345" y="161"/>
                      </a:lnTo>
                      <a:lnTo>
                        <a:pt x="455" y="170"/>
                      </a:lnTo>
                      <a:lnTo>
                        <a:pt x="525" y="168"/>
                      </a:lnTo>
                      <a:lnTo>
                        <a:pt x="545" y="165"/>
                      </a:lnTo>
                      <a:lnTo>
                        <a:pt x="651" y="16"/>
                      </a:lnTo>
                      <a:lnTo>
                        <a:pt x="615" y="0"/>
                      </a:lnTo>
                      <a:lnTo>
                        <a:pt x="671" y="0"/>
                      </a:lnTo>
                      <a:lnTo>
                        <a:pt x="691" y="21"/>
                      </a:lnTo>
                      <a:lnTo>
                        <a:pt x="690" y="82"/>
                      </a:lnTo>
                      <a:lnTo>
                        <a:pt x="666" y="129"/>
                      </a:lnTo>
                      <a:lnTo>
                        <a:pt x="589" y="279"/>
                      </a:lnTo>
                      <a:lnTo>
                        <a:pt x="556" y="324"/>
                      </a:lnTo>
                      <a:lnTo>
                        <a:pt x="533" y="327"/>
                      </a:lnTo>
                      <a:lnTo>
                        <a:pt x="367" y="297"/>
                      </a:lnTo>
                      <a:lnTo>
                        <a:pt x="192" y="273"/>
                      </a:lnTo>
                      <a:lnTo>
                        <a:pt x="26" y="259"/>
                      </a:lnTo>
                      <a:lnTo>
                        <a:pt x="0" y="257"/>
                      </a:lnTo>
                      <a:lnTo>
                        <a:pt x="5" y="210"/>
                      </a:lnTo>
                      <a:lnTo>
                        <a:pt x="9" y="163"/>
                      </a:lnTo>
                      <a:lnTo>
                        <a:pt x="12" y="138"/>
                      </a:lnTo>
                      <a:lnTo>
                        <a:pt x="23" y="156"/>
                      </a:lnTo>
                      <a:lnTo>
                        <a:pt x="20" y="195"/>
                      </a:lnTo>
                      <a:lnTo>
                        <a:pt x="20" y="234"/>
                      </a:lnTo>
                      <a:lnTo>
                        <a:pt x="65" y="249"/>
                      </a:lnTo>
                      <a:lnTo>
                        <a:pt x="175" y="256"/>
                      </a:lnTo>
                      <a:lnTo>
                        <a:pt x="269" y="263"/>
                      </a:lnTo>
                      <a:lnTo>
                        <a:pt x="346" y="276"/>
                      </a:lnTo>
                      <a:lnTo>
                        <a:pt x="461" y="294"/>
                      </a:lnTo>
                      <a:lnTo>
                        <a:pt x="534" y="305"/>
                      </a:lnTo>
                      <a:lnTo>
                        <a:pt x="540" y="285"/>
                      </a:lnTo>
                      <a:lnTo>
                        <a:pt x="540" y="238"/>
                      </a:lnTo>
                      <a:lnTo>
                        <a:pt x="542" y="187"/>
                      </a:lnTo>
                      <a:lnTo>
                        <a:pt x="550" y="201"/>
                      </a:lnTo>
                      <a:lnTo>
                        <a:pt x="551" y="258"/>
                      </a:lnTo>
                      <a:lnTo>
                        <a:pt x="557" y="288"/>
                      </a:lnTo>
                      <a:lnTo>
                        <a:pt x="572" y="275"/>
                      </a:lnTo>
                      <a:lnTo>
                        <a:pt x="600" y="223"/>
                      </a:lnTo>
                      <a:lnTo>
                        <a:pt x="641" y="150"/>
                      </a:lnTo>
                      <a:lnTo>
                        <a:pt x="672" y="90"/>
                      </a:lnTo>
                      <a:lnTo>
                        <a:pt x="679" y="72"/>
                      </a:lnTo>
                      <a:lnTo>
                        <a:pt x="675" y="27"/>
                      </a:lnTo>
                      <a:lnTo>
                        <a:pt x="665" y="21"/>
                      </a:lnTo>
                      <a:lnTo>
                        <a:pt x="635" y="70"/>
                      </a:lnTo>
                      <a:lnTo>
                        <a:pt x="586" y="132"/>
                      </a:lnTo>
                      <a:lnTo>
                        <a:pt x="548" y="181"/>
                      </a:lnTo>
                      <a:lnTo>
                        <a:pt x="519" y="185"/>
                      </a:lnTo>
                      <a:lnTo>
                        <a:pt x="419" y="182"/>
                      </a:lnTo>
                      <a:lnTo>
                        <a:pt x="297" y="170"/>
                      </a:lnTo>
                      <a:lnTo>
                        <a:pt x="182" y="152"/>
                      </a:lnTo>
                      <a:lnTo>
                        <a:pt x="50" y="131"/>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39"/>
                <p:cNvSpPr>
                  <a:spLocks/>
                </p:cNvSpPr>
                <p:nvPr/>
              </p:nvSpPr>
              <p:spPr bwMode="auto">
                <a:xfrm>
                  <a:off x="4614863" y="2797176"/>
                  <a:ext cx="547687" cy="161925"/>
                </a:xfrm>
                <a:custGeom>
                  <a:avLst/>
                  <a:gdLst>
                    <a:gd name="T0" fmla="*/ 12 w 345"/>
                    <a:gd name="T1" fmla="*/ 10 h 102"/>
                    <a:gd name="T2" fmla="*/ 38 w 345"/>
                    <a:gd name="T3" fmla="*/ 0 h 102"/>
                    <a:gd name="T4" fmla="*/ 49 w 345"/>
                    <a:gd name="T5" fmla="*/ 5 h 102"/>
                    <a:gd name="T6" fmla="*/ 39 w 345"/>
                    <a:gd name="T7" fmla="*/ 22 h 102"/>
                    <a:gd name="T8" fmla="*/ 19 w 345"/>
                    <a:gd name="T9" fmla="*/ 29 h 102"/>
                    <a:gd name="T10" fmla="*/ 51 w 345"/>
                    <a:gd name="T11" fmla="*/ 51 h 102"/>
                    <a:gd name="T12" fmla="*/ 101 w 345"/>
                    <a:gd name="T13" fmla="*/ 62 h 102"/>
                    <a:gd name="T14" fmla="*/ 146 w 345"/>
                    <a:gd name="T15" fmla="*/ 65 h 102"/>
                    <a:gd name="T16" fmla="*/ 179 w 345"/>
                    <a:gd name="T17" fmla="*/ 68 h 102"/>
                    <a:gd name="T18" fmla="*/ 240 w 345"/>
                    <a:gd name="T19" fmla="*/ 71 h 102"/>
                    <a:gd name="T20" fmla="*/ 279 w 345"/>
                    <a:gd name="T21" fmla="*/ 74 h 102"/>
                    <a:gd name="T22" fmla="*/ 306 w 345"/>
                    <a:gd name="T23" fmla="*/ 71 h 102"/>
                    <a:gd name="T24" fmla="*/ 331 w 345"/>
                    <a:gd name="T25" fmla="*/ 60 h 102"/>
                    <a:gd name="T26" fmla="*/ 331 w 345"/>
                    <a:gd name="T27" fmla="*/ 49 h 102"/>
                    <a:gd name="T28" fmla="*/ 345 w 345"/>
                    <a:gd name="T29" fmla="*/ 55 h 102"/>
                    <a:gd name="T30" fmla="*/ 335 w 345"/>
                    <a:gd name="T31" fmla="*/ 91 h 102"/>
                    <a:gd name="T32" fmla="*/ 297 w 345"/>
                    <a:gd name="T33" fmla="*/ 102 h 102"/>
                    <a:gd name="T34" fmla="*/ 215 w 345"/>
                    <a:gd name="T35" fmla="*/ 93 h 102"/>
                    <a:gd name="T36" fmla="*/ 133 w 345"/>
                    <a:gd name="T37" fmla="*/ 88 h 102"/>
                    <a:gd name="T38" fmla="*/ 86 w 345"/>
                    <a:gd name="T39" fmla="*/ 86 h 102"/>
                    <a:gd name="T40" fmla="*/ 32 w 345"/>
                    <a:gd name="T41" fmla="*/ 63 h 102"/>
                    <a:gd name="T42" fmla="*/ 6 w 345"/>
                    <a:gd name="T43" fmla="*/ 50 h 102"/>
                    <a:gd name="T44" fmla="*/ 0 w 345"/>
                    <a:gd name="T45" fmla="*/ 27 h 102"/>
                    <a:gd name="T46" fmla="*/ 12 w 345"/>
                    <a:gd name="T4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5" h="102">
                      <a:moveTo>
                        <a:pt x="12" y="10"/>
                      </a:moveTo>
                      <a:lnTo>
                        <a:pt x="38" y="0"/>
                      </a:lnTo>
                      <a:lnTo>
                        <a:pt x="49" y="5"/>
                      </a:lnTo>
                      <a:lnTo>
                        <a:pt x="39" y="22"/>
                      </a:lnTo>
                      <a:lnTo>
                        <a:pt x="19" y="29"/>
                      </a:lnTo>
                      <a:lnTo>
                        <a:pt x="51" y="51"/>
                      </a:lnTo>
                      <a:lnTo>
                        <a:pt x="101" y="62"/>
                      </a:lnTo>
                      <a:lnTo>
                        <a:pt x="146" y="65"/>
                      </a:lnTo>
                      <a:lnTo>
                        <a:pt x="179" y="68"/>
                      </a:lnTo>
                      <a:lnTo>
                        <a:pt x="240" y="71"/>
                      </a:lnTo>
                      <a:lnTo>
                        <a:pt x="279" y="74"/>
                      </a:lnTo>
                      <a:lnTo>
                        <a:pt x="306" y="71"/>
                      </a:lnTo>
                      <a:lnTo>
                        <a:pt x="331" y="60"/>
                      </a:lnTo>
                      <a:lnTo>
                        <a:pt x="331" y="49"/>
                      </a:lnTo>
                      <a:lnTo>
                        <a:pt x="345" y="55"/>
                      </a:lnTo>
                      <a:lnTo>
                        <a:pt x="335" y="91"/>
                      </a:lnTo>
                      <a:lnTo>
                        <a:pt x="297" y="102"/>
                      </a:lnTo>
                      <a:lnTo>
                        <a:pt x="215" y="93"/>
                      </a:lnTo>
                      <a:lnTo>
                        <a:pt x="133" y="88"/>
                      </a:lnTo>
                      <a:lnTo>
                        <a:pt x="86" y="86"/>
                      </a:lnTo>
                      <a:lnTo>
                        <a:pt x="32" y="63"/>
                      </a:lnTo>
                      <a:lnTo>
                        <a:pt x="6" y="50"/>
                      </a:lnTo>
                      <a:lnTo>
                        <a:pt x="0" y="27"/>
                      </a:lnTo>
                      <a:lnTo>
                        <a:pt x="1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40"/>
                <p:cNvSpPr>
                  <a:spLocks/>
                </p:cNvSpPr>
                <p:nvPr/>
              </p:nvSpPr>
              <p:spPr bwMode="auto">
                <a:xfrm>
                  <a:off x="4500563" y="2986088"/>
                  <a:ext cx="61912" cy="55563"/>
                </a:xfrm>
                <a:custGeom>
                  <a:avLst/>
                  <a:gdLst>
                    <a:gd name="T0" fmla="*/ 7 w 39"/>
                    <a:gd name="T1" fmla="*/ 0 h 35"/>
                    <a:gd name="T2" fmla="*/ 39 w 39"/>
                    <a:gd name="T3" fmla="*/ 4 h 35"/>
                    <a:gd name="T4" fmla="*/ 35 w 39"/>
                    <a:gd name="T5" fmla="*/ 35 h 35"/>
                    <a:gd name="T6" fmla="*/ 0 w 39"/>
                    <a:gd name="T7" fmla="*/ 30 h 35"/>
                    <a:gd name="T8" fmla="*/ 7 w 39"/>
                    <a:gd name="T9" fmla="*/ 0 h 35"/>
                  </a:gdLst>
                  <a:ahLst/>
                  <a:cxnLst>
                    <a:cxn ang="0">
                      <a:pos x="T0" y="T1"/>
                    </a:cxn>
                    <a:cxn ang="0">
                      <a:pos x="T2" y="T3"/>
                    </a:cxn>
                    <a:cxn ang="0">
                      <a:pos x="T4" y="T5"/>
                    </a:cxn>
                    <a:cxn ang="0">
                      <a:pos x="T6" y="T7"/>
                    </a:cxn>
                    <a:cxn ang="0">
                      <a:pos x="T8" y="T9"/>
                    </a:cxn>
                  </a:cxnLst>
                  <a:rect l="0" t="0" r="r" b="b"/>
                  <a:pathLst>
                    <a:path w="39" h="35">
                      <a:moveTo>
                        <a:pt x="7" y="0"/>
                      </a:moveTo>
                      <a:lnTo>
                        <a:pt x="39" y="4"/>
                      </a:lnTo>
                      <a:lnTo>
                        <a:pt x="35" y="35"/>
                      </a:lnTo>
                      <a:lnTo>
                        <a:pt x="0" y="3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41"/>
                <p:cNvSpPr>
                  <a:spLocks/>
                </p:cNvSpPr>
                <p:nvPr/>
              </p:nvSpPr>
              <p:spPr bwMode="auto">
                <a:xfrm>
                  <a:off x="4606925" y="2997201"/>
                  <a:ext cx="60325" cy="55563"/>
                </a:xfrm>
                <a:custGeom>
                  <a:avLst/>
                  <a:gdLst>
                    <a:gd name="T0" fmla="*/ 6 w 38"/>
                    <a:gd name="T1" fmla="*/ 0 h 35"/>
                    <a:gd name="T2" fmla="*/ 38 w 38"/>
                    <a:gd name="T3" fmla="*/ 4 h 35"/>
                    <a:gd name="T4" fmla="*/ 35 w 38"/>
                    <a:gd name="T5" fmla="*/ 35 h 35"/>
                    <a:gd name="T6" fmla="*/ 0 w 38"/>
                    <a:gd name="T7" fmla="*/ 29 h 35"/>
                    <a:gd name="T8" fmla="*/ 6 w 38"/>
                    <a:gd name="T9" fmla="*/ 0 h 35"/>
                  </a:gdLst>
                  <a:ahLst/>
                  <a:cxnLst>
                    <a:cxn ang="0">
                      <a:pos x="T0" y="T1"/>
                    </a:cxn>
                    <a:cxn ang="0">
                      <a:pos x="T2" y="T3"/>
                    </a:cxn>
                    <a:cxn ang="0">
                      <a:pos x="T4" y="T5"/>
                    </a:cxn>
                    <a:cxn ang="0">
                      <a:pos x="T6" y="T7"/>
                    </a:cxn>
                    <a:cxn ang="0">
                      <a:pos x="T8" y="T9"/>
                    </a:cxn>
                  </a:cxnLst>
                  <a:rect l="0" t="0" r="r" b="b"/>
                  <a:pathLst>
                    <a:path w="38" h="35">
                      <a:moveTo>
                        <a:pt x="6" y="0"/>
                      </a:moveTo>
                      <a:lnTo>
                        <a:pt x="38" y="4"/>
                      </a:lnTo>
                      <a:lnTo>
                        <a:pt x="35" y="35"/>
                      </a:lnTo>
                      <a:lnTo>
                        <a:pt x="0" y="2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42"/>
                <p:cNvSpPr>
                  <a:spLocks/>
                </p:cNvSpPr>
                <p:nvPr/>
              </p:nvSpPr>
              <p:spPr bwMode="auto">
                <a:xfrm>
                  <a:off x="4949825" y="3049588"/>
                  <a:ext cx="230187" cy="60325"/>
                </a:xfrm>
                <a:custGeom>
                  <a:avLst/>
                  <a:gdLst>
                    <a:gd name="T0" fmla="*/ 3 w 145"/>
                    <a:gd name="T1" fmla="*/ 0 h 38"/>
                    <a:gd name="T2" fmla="*/ 144 w 145"/>
                    <a:gd name="T3" fmla="*/ 14 h 38"/>
                    <a:gd name="T4" fmla="*/ 145 w 145"/>
                    <a:gd name="T5" fmla="*/ 38 h 38"/>
                    <a:gd name="T6" fmla="*/ 0 w 145"/>
                    <a:gd name="T7" fmla="*/ 25 h 38"/>
                    <a:gd name="T8" fmla="*/ 3 w 145"/>
                    <a:gd name="T9" fmla="*/ 0 h 38"/>
                  </a:gdLst>
                  <a:ahLst/>
                  <a:cxnLst>
                    <a:cxn ang="0">
                      <a:pos x="T0" y="T1"/>
                    </a:cxn>
                    <a:cxn ang="0">
                      <a:pos x="T2" y="T3"/>
                    </a:cxn>
                    <a:cxn ang="0">
                      <a:pos x="T4" y="T5"/>
                    </a:cxn>
                    <a:cxn ang="0">
                      <a:pos x="T6" y="T7"/>
                    </a:cxn>
                    <a:cxn ang="0">
                      <a:pos x="T8" y="T9"/>
                    </a:cxn>
                  </a:cxnLst>
                  <a:rect l="0" t="0" r="r" b="b"/>
                  <a:pathLst>
                    <a:path w="145" h="38">
                      <a:moveTo>
                        <a:pt x="3" y="0"/>
                      </a:moveTo>
                      <a:lnTo>
                        <a:pt x="144" y="14"/>
                      </a:lnTo>
                      <a:lnTo>
                        <a:pt x="145" y="38"/>
                      </a:lnTo>
                      <a:lnTo>
                        <a:pt x="0" y="2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43"/>
                <p:cNvSpPr>
                  <a:spLocks/>
                </p:cNvSpPr>
                <p:nvPr/>
              </p:nvSpPr>
              <p:spPr bwMode="auto">
                <a:xfrm>
                  <a:off x="4454525" y="2071688"/>
                  <a:ext cx="1008062" cy="784225"/>
                </a:xfrm>
                <a:custGeom>
                  <a:avLst/>
                  <a:gdLst>
                    <a:gd name="T0" fmla="*/ 35 w 635"/>
                    <a:gd name="T1" fmla="*/ 414 h 494"/>
                    <a:gd name="T2" fmla="*/ 21 w 635"/>
                    <a:gd name="T3" fmla="*/ 393 h 494"/>
                    <a:gd name="T4" fmla="*/ 15 w 635"/>
                    <a:gd name="T5" fmla="*/ 361 h 494"/>
                    <a:gd name="T6" fmla="*/ 23 w 635"/>
                    <a:gd name="T7" fmla="*/ 292 h 494"/>
                    <a:gd name="T8" fmla="*/ 40 w 635"/>
                    <a:gd name="T9" fmla="*/ 180 h 494"/>
                    <a:gd name="T10" fmla="*/ 56 w 635"/>
                    <a:gd name="T11" fmla="*/ 97 h 494"/>
                    <a:gd name="T12" fmla="*/ 70 w 635"/>
                    <a:gd name="T13" fmla="*/ 78 h 494"/>
                    <a:gd name="T14" fmla="*/ 92 w 635"/>
                    <a:gd name="T15" fmla="*/ 57 h 494"/>
                    <a:gd name="T16" fmla="*/ 141 w 635"/>
                    <a:gd name="T17" fmla="*/ 46 h 494"/>
                    <a:gd name="T18" fmla="*/ 224 w 635"/>
                    <a:gd name="T19" fmla="*/ 36 h 494"/>
                    <a:gd name="T20" fmla="*/ 293 w 635"/>
                    <a:gd name="T21" fmla="*/ 29 h 494"/>
                    <a:gd name="T22" fmla="*/ 325 w 635"/>
                    <a:gd name="T23" fmla="*/ 16 h 494"/>
                    <a:gd name="T24" fmla="*/ 378 w 635"/>
                    <a:gd name="T25" fmla="*/ 19 h 494"/>
                    <a:gd name="T26" fmla="*/ 470 w 635"/>
                    <a:gd name="T27" fmla="*/ 43 h 494"/>
                    <a:gd name="T28" fmla="*/ 547 w 635"/>
                    <a:gd name="T29" fmla="*/ 51 h 494"/>
                    <a:gd name="T30" fmla="*/ 581 w 635"/>
                    <a:gd name="T31" fmla="*/ 49 h 494"/>
                    <a:gd name="T32" fmla="*/ 607 w 635"/>
                    <a:gd name="T33" fmla="*/ 60 h 494"/>
                    <a:gd name="T34" fmla="*/ 617 w 635"/>
                    <a:gd name="T35" fmla="*/ 108 h 494"/>
                    <a:gd name="T36" fmla="*/ 616 w 635"/>
                    <a:gd name="T37" fmla="*/ 197 h 494"/>
                    <a:gd name="T38" fmla="*/ 616 w 635"/>
                    <a:gd name="T39" fmla="*/ 266 h 494"/>
                    <a:gd name="T40" fmla="*/ 606 w 635"/>
                    <a:gd name="T41" fmla="*/ 296 h 494"/>
                    <a:gd name="T42" fmla="*/ 573 w 635"/>
                    <a:gd name="T43" fmla="*/ 369 h 494"/>
                    <a:gd name="T44" fmla="*/ 534 w 635"/>
                    <a:gd name="T45" fmla="*/ 442 h 494"/>
                    <a:gd name="T46" fmla="*/ 511 w 635"/>
                    <a:gd name="T47" fmla="*/ 469 h 494"/>
                    <a:gd name="T48" fmla="*/ 498 w 635"/>
                    <a:gd name="T49" fmla="*/ 480 h 494"/>
                    <a:gd name="T50" fmla="*/ 513 w 635"/>
                    <a:gd name="T51" fmla="*/ 494 h 494"/>
                    <a:gd name="T52" fmla="*/ 538 w 635"/>
                    <a:gd name="T53" fmla="*/ 465 h 494"/>
                    <a:gd name="T54" fmla="*/ 575 w 635"/>
                    <a:gd name="T55" fmla="*/ 399 h 494"/>
                    <a:gd name="T56" fmla="*/ 610 w 635"/>
                    <a:gd name="T57" fmla="*/ 329 h 494"/>
                    <a:gd name="T58" fmla="*/ 622 w 635"/>
                    <a:gd name="T59" fmla="*/ 294 h 494"/>
                    <a:gd name="T60" fmla="*/ 629 w 635"/>
                    <a:gd name="T61" fmla="*/ 261 h 494"/>
                    <a:gd name="T62" fmla="*/ 632 w 635"/>
                    <a:gd name="T63" fmla="*/ 203 h 494"/>
                    <a:gd name="T64" fmla="*/ 635 w 635"/>
                    <a:gd name="T65" fmla="*/ 115 h 494"/>
                    <a:gd name="T66" fmla="*/ 626 w 635"/>
                    <a:gd name="T67" fmla="*/ 67 h 494"/>
                    <a:gd name="T68" fmla="*/ 613 w 635"/>
                    <a:gd name="T69" fmla="*/ 43 h 494"/>
                    <a:gd name="T70" fmla="*/ 589 w 635"/>
                    <a:gd name="T71" fmla="*/ 33 h 494"/>
                    <a:gd name="T72" fmla="*/ 557 w 635"/>
                    <a:gd name="T73" fmla="*/ 38 h 494"/>
                    <a:gd name="T74" fmla="*/ 508 w 635"/>
                    <a:gd name="T75" fmla="*/ 34 h 494"/>
                    <a:gd name="T76" fmla="*/ 448 w 635"/>
                    <a:gd name="T77" fmla="*/ 24 h 494"/>
                    <a:gd name="T78" fmla="*/ 386 w 635"/>
                    <a:gd name="T79" fmla="*/ 5 h 494"/>
                    <a:gd name="T80" fmla="*/ 344 w 635"/>
                    <a:gd name="T81" fmla="*/ 0 h 494"/>
                    <a:gd name="T82" fmla="*/ 322 w 635"/>
                    <a:gd name="T83" fmla="*/ 5 h 494"/>
                    <a:gd name="T84" fmla="*/ 269 w 635"/>
                    <a:gd name="T85" fmla="*/ 21 h 494"/>
                    <a:gd name="T86" fmla="*/ 176 w 635"/>
                    <a:gd name="T87" fmla="*/ 30 h 494"/>
                    <a:gd name="T88" fmla="*/ 83 w 635"/>
                    <a:gd name="T89" fmla="*/ 45 h 494"/>
                    <a:gd name="T90" fmla="*/ 54 w 635"/>
                    <a:gd name="T91" fmla="*/ 72 h 494"/>
                    <a:gd name="T92" fmla="*/ 33 w 635"/>
                    <a:gd name="T93" fmla="*/ 111 h 494"/>
                    <a:gd name="T94" fmla="*/ 18 w 635"/>
                    <a:gd name="T95" fmla="*/ 192 h 494"/>
                    <a:gd name="T96" fmla="*/ 9 w 635"/>
                    <a:gd name="T97" fmla="*/ 269 h 494"/>
                    <a:gd name="T98" fmla="*/ 0 w 635"/>
                    <a:gd name="T99" fmla="*/ 351 h 494"/>
                    <a:gd name="T100" fmla="*/ 7 w 635"/>
                    <a:gd name="T101" fmla="*/ 397 h 494"/>
                    <a:gd name="T102" fmla="*/ 18 w 635"/>
                    <a:gd name="T103" fmla="*/ 425 h 494"/>
                    <a:gd name="T104" fmla="*/ 41 w 635"/>
                    <a:gd name="T105" fmla="*/ 437 h 494"/>
                    <a:gd name="T106" fmla="*/ 54 w 635"/>
                    <a:gd name="T107" fmla="*/ 435 h 494"/>
                    <a:gd name="T108" fmla="*/ 35 w 635"/>
                    <a:gd name="T109" fmla="*/ 4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494">
                      <a:moveTo>
                        <a:pt x="35" y="414"/>
                      </a:moveTo>
                      <a:lnTo>
                        <a:pt x="21" y="393"/>
                      </a:lnTo>
                      <a:lnTo>
                        <a:pt x="15" y="361"/>
                      </a:lnTo>
                      <a:lnTo>
                        <a:pt x="23" y="292"/>
                      </a:lnTo>
                      <a:lnTo>
                        <a:pt x="40" y="180"/>
                      </a:lnTo>
                      <a:lnTo>
                        <a:pt x="56" y="97"/>
                      </a:lnTo>
                      <a:lnTo>
                        <a:pt x="70" y="78"/>
                      </a:lnTo>
                      <a:lnTo>
                        <a:pt x="92" y="57"/>
                      </a:lnTo>
                      <a:lnTo>
                        <a:pt x="141" y="46"/>
                      </a:lnTo>
                      <a:lnTo>
                        <a:pt x="224" y="36"/>
                      </a:lnTo>
                      <a:lnTo>
                        <a:pt x="293" y="29"/>
                      </a:lnTo>
                      <a:lnTo>
                        <a:pt x="325" y="16"/>
                      </a:lnTo>
                      <a:lnTo>
                        <a:pt x="378" y="19"/>
                      </a:lnTo>
                      <a:lnTo>
                        <a:pt x="470" y="43"/>
                      </a:lnTo>
                      <a:lnTo>
                        <a:pt x="547" y="51"/>
                      </a:lnTo>
                      <a:lnTo>
                        <a:pt x="581" y="49"/>
                      </a:lnTo>
                      <a:lnTo>
                        <a:pt x="607" y="60"/>
                      </a:lnTo>
                      <a:lnTo>
                        <a:pt x="617" y="108"/>
                      </a:lnTo>
                      <a:lnTo>
                        <a:pt x="616" y="197"/>
                      </a:lnTo>
                      <a:lnTo>
                        <a:pt x="616" y="266"/>
                      </a:lnTo>
                      <a:lnTo>
                        <a:pt x="606" y="296"/>
                      </a:lnTo>
                      <a:lnTo>
                        <a:pt x="573" y="369"/>
                      </a:lnTo>
                      <a:lnTo>
                        <a:pt x="534" y="442"/>
                      </a:lnTo>
                      <a:lnTo>
                        <a:pt x="511" y="469"/>
                      </a:lnTo>
                      <a:lnTo>
                        <a:pt x="498" y="480"/>
                      </a:lnTo>
                      <a:lnTo>
                        <a:pt x="513" y="494"/>
                      </a:lnTo>
                      <a:lnTo>
                        <a:pt x="538" y="465"/>
                      </a:lnTo>
                      <a:lnTo>
                        <a:pt x="575" y="399"/>
                      </a:lnTo>
                      <a:lnTo>
                        <a:pt x="610" y="329"/>
                      </a:lnTo>
                      <a:lnTo>
                        <a:pt x="622" y="294"/>
                      </a:lnTo>
                      <a:lnTo>
                        <a:pt x="629" y="261"/>
                      </a:lnTo>
                      <a:lnTo>
                        <a:pt x="632" y="203"/>
                      </a:lnTo>
                      <a:lnTo>
                        <a:pt x="635" y="115"/>
                      </a:lnTo>
                      <a:lnTo>
                        <a:pt x="626" y="67"/>
                      </a:lnTo>
                      <a:lnTo>
                        <a:pt x="613" y="43"/>
                      </a:lnTo>
                      <a:lnTo>
                        <a:pt x="589" y="33"/>
                      </a:lnTo>
                      <a:lnTo>
                        <a:pt x="557" y="38"/>
                      </a:lnTo>
                      <a:lnTo>
                        <a:pt x="508" y="34"/>
                      </a:lnTo>
                      <a:lnTo>
                        <a:pt x="448" y="24"/>
                      </a:lnTo>
                      <a:lnTo>
                        <a:pt x="386" y="5"/>
                      </a:lnTo>
                      <a:lnTo>
                        <a:pt x="344" y="0"/>
                      </a:lnTo>
                      <a:lnTo>
                        <a:pt x="322" y="5"/>
                      </a:lnTo>
                      <a:lnTo>
                        <a:pt x="269" y="21"/>
                      </a:lnTo>
                      <a:lnTo>
                        <a:pt x="176" y="30"/>
                      </a:lnTo>
                      <a:lnTo>
                        <a:pt x="83" y="45"/>
                      </a:lnTo>
                      <a:lnTo>
                        <a:pt x="54" y="72"/>
                      </a:lnTo>
                      <a:lnTo>
                        <a:pt x="33" y="111"/>
                      </a:lnTo>
                      <a:lnTo>
                        <a:pt x="18" y="192"/>
                      </a:lnTo>
                      <a:lnTo>
                        <a:pt x="9" y="269"/>
                      </a:lnTo>
                      <a:lnTo>
                        <a:pt x="0" y="351"/>
                      </a:lnTo>
                      <a:lnTo>
                        <a:pt x="7" y="397"/>
                      </a:lnTo>
                      <a:lnTo>
                        <a:pt x="18" y="425"/>
                      </a:lnTo>
                      <a:lnTo>
                        <a:pt x="41" y="437"/>
                      </a:lnTo>
                      <a:lnTo>
                        <a:pt x="54" y="435"/>
                      </a:lnTo>
                      <a:lnTo>
                        <a:pt x="35" y="4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44"/>
                <p:cNvSpPr>
                  <a:spLocks/>
                </p:cNvSpPr>
                <p:nvPr/>
              </p:nvSpPr>
              <p:spPr bwMode="auto">
                <a:xfrm>
                  <a:off x="4506913" y="2141538"/>
                  <a:ext cx="923925" cy="722313"/>
                </a:xfrm>
                <a:custGeom>
                  <a:avLst/>
                  <a:gdLst>
                    <a:gd name="T0" fmla="*/ 0 w 582"/>
                    <a:gd name="T1" fmla="*/ 374 h 455"/>
                    <a:gd name="T2" fmla="*/ 86 w 582"/>
                    <a:gd name="T3" fmla="*/ 394 h 455"/>
                    <a:gd name="T4" fmla="*/ 206 w 582"/>
                    <a:gd name="T5" fmla="*/ 415 h 455"/>
                    <a:gd name="T6" fmla="*/ 304 w 582"/>
                    <a:gd name="T7" fmla="*/ 432 h 455"/>
                    <a:gd name="T8" fmla="*/ 393 w 582"/>
                    <a:gd name="T9" fmla="*/ 435 h 455"/>
                    <a:gd name="T10" fmla="*/ 452 w 582"/>
                    <a:gd name="T11" fmla="*/ 435 h 455"/>
                    <a:gd name="T12" fmla="*/ 469 w 582"/>
                    <a:gd name="T13" fmla="*/ 430 h 455"/>
                    <a:gd name="T14" fmla="*/ 477 w 582"/>
                    <a:gd name="T15" fmla="*/ 387 h 455"/>
                    <a:gd name="T16" fmla="*/ 474 w 582"/>
                    <a:gd name="T17" fmla="*/ 271 h 455"/>
                    <a:gd name="T18" fmla="*/ 470 w 582"/>
                    <a:gd name="T19" fmla="*/ 130 h 455"/>
                    <a:gd name="T20" fmla="*/ 465 w 582"/>
                    <a:gd name="T21" fmla="*/ 79 h 455"/>
                    <a:gd name="T22" fmla="*/ 456 w 582"/>
                    <a:gd name="T23" fmla="*/ 59 h 455"/>
                    <a:gd name="T24" fmla="*/ 303 w 582"/>
                    <a:gd name="T25" fmla="*/ 52 h 455"/>
                    <a:gd name="T26" fmla="*/ 156 w 582"/>
                    <a:gd name="T27" fmla="*/ 31 h 455"/>
                    <a:gd name="T28" fmla="*/ 75 w 582"/>
                    <a:gd name="T29" fmla="*/ 19 h 455"/>
                    <a:gd name="T30" fmla="*/ 47 w 582"/>
                    <a:gd name="T31" fmla="*/ 19 h 455"/>
                    <a:gd name="T32" fmla="*/ 65 w 582"/>
                    <a:gd name="T33" fmla="*/ 2 h 455"/>
                    <a:gd name="T34" fmla="*/ 99 w 582"/>
                    <a:gd name="T35" fmla="*/ 11 h 455"/>
                    <a:gd name="T36" fmla="*/ 200 w 582"/>
                    <a:gd name="T37" fmla="*/ 24 h 455"/>
                    <a:gd name="T38" fmla="*/ 296 w 582"/>
                    <a:gd name="T39" fmla="*/ 34 h 455"/>
                    <a:gd name="T40" fmla="*/ 382 w 582"/>
                    <a:gd name="T41" fmla="*/ 40 h 455"/>
                    <a:gd name="T42" fmla="*/ 463 w 582"/>
                    <a:gd name="T43" fmla="*/ 45 h 455"/>
                    <a:gd name="T44" fmla="*/ 530 w 582"/>
                    <a:gd name="T45" fmla="*/ 26 h 455"/>
                    <a:gd name="T46" fmla="*/ 571 w 582"/>
                    <a:gd name="T47" fmla="*/ 0 h 455"/>
                    <a:gd name="T48" fmla="*/ 582 w 582"/>
                    <a:gd name="T49" fmla="*/ 18 h 455"/>
                    <a:gd name="T50" fmla="*/ 546 w 582"/>
                    <a:gd name="T51" fmla="*/ 34 h 455"/>
                    <a:gd name="T52" fmla="*/ 494 w 582"/>
                    <a:gd name="T53" fmla="*/ 56 h 455"/>
                    <a:gd name="T54" fmla="*/ 477 w 582"/>
                    <a:gd name="T55" fmla="*/ 64 h 455"/>
                    <a:gd name="T56" fmla="*/ 483 w 582"/>
                    <a:gd name="T57" fmla="*/ 139 h 455"/>
                    <a:gd name="T58" fmla="*/ 486 w 582"/>
                    <a:gd name="T59" fmla="*/ 212 h 455"/>
                    <a:gd name="T60" fmla="*/ 487 w 582"/>
                    <a:gd name="T61" fmla="*/ 278 h 455"/>
                    <a:gd name="T62" fmla="*/ 488 w 582"/>
                    <a:gd name="T63" fmla="*/ 342 h 455"/>
                    <a:gd name="T64" fmla="*/ 490 w 582"/>
                    <a:gd name="T65" fmla="*/ 390 h 455"/>
                    <a:gd name="T66" fmla="*/ 489 w 582"/>
                    <a:gd name="T67" fmla="*/ 430 h 455"/>
                    <a:gd name="T68" fmla="*/ 479 w 582"/>
                    <a:gd name="T69" fmla="*/ 449 h 455"/>
                    <a:gd name="T70" fmla="*/ 409 w 582"/>
                    <a:gd name="T71" fmla="*/ 455 h 455"/>
                    <a:gd name="T72" fmla="*/ 291 w 582"/>
                    <a:gd name="T73" fmla="*/ 445 h 455"/>
                    <a:gd name="T74" fmla="*/ 170 w 582"/>
                    <a:gd name="T75" fmla="*/ 421 h 455"/>
                    <a:gd name="T76" fmla="*/ 80 w 582"/>
                    <a:gd name="T77" fmla="*/ 406 h 455"/>
                    <a:gd name="T78" fmla="*/ 6 w 582"/>
                    <a:gd name="T79" fmla="*/ 393 h 455"/>
                    <a:gd name="T80" fmla="*/ 0 w 582"/>
                    <a:gd name="T81" fmla="*/ 37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455">
                      <a:moveTo>
                        <a:pt x="0" y="374"/>
                      </a:moveTo>
                      <a:lnTo>
                        <a:pt x="86" y="394"/>
                      </a:lnTo>
                      <a:lnTo>
                        <a:pt x="206" y="415"/>
                      </a:lnTo>
                      <a:lnTo>
                        <a:pt x="304" y="432"/>
                      </a:lnTo>
                      <a:lnTo>
                        <a:pt x="393" y="435"/>
                      </a:lnTo>
                      <a:lnTo>
                        <a:pt x="452" y="435"/>
                      </a:lnTo>
                      <a:lnTo>
                        <a:pt x="469" y="430"/>
                      </a:lnTo>
                      <a:lnTo>
                        <a:pt x="477" y="387"/>
                      </a:lnTo>
                      <a:lnTo>
                        <a:pt x="474" y="271"/>
                      </a:lnTo>
                      <a:lnTo>
                        <a:pt x="470" y="130"/>
                      </a:lnTo>
                      <a:lnTo>
                        <a:pt x="465" y="79"/>
                      </a:lnTo>
                      <a:lnTo>
                        <a:pt x="456" y="59"/>
                      </a:lnTo>
                      <a:lnTo>
                        <a:pt x="303" y="52"/>
                      </a:lnTo>
                      <a:lnTo>
                        <a:pt x="156" y="31"/>
                      </a:lnTo>
                      <a:lnTo>
                        <a:pt x="75" y="19"/>
                      </a:lnTo>
                      <a:lnTo>
                        <a:pt x="47" y="19"/>
                      </a:lnTo>
                      <a:lnTo>
                        <a:pt x="65" y="2"/>
                      </a:lnTo>
                      <a:lnTo>
                        <a:pt x="99" y="11"/>
                      </a:lnTo>
                      <a:lnTo>
                        <a:pt x="200" y="24"/>
                      </a:lnTo>
                      <a:lnTo>
                        <a:pt x="296" y="34"/>
                      </a:lnTo>
                      <a:lnTo>
                        <a:pt x="382" y="40"/>
                      </a:lnTo>
                      <a:lnTo>
                        <a:pt x="463" y="45"/>
                      </a:lnTo>
                      <a:lnTo>
                        <a:pt x="530" y="26"/>
                      </a:lnTo>
                      <a:lnTo>
                        <a:pt x="571" y="0"/>
                      </a:lnTo>
                      <a:lnTo>
                        <a:pt x="582" y="18"/>
                      </a:lnTo>
                      <a:lnTo>
                        <a:pt x="546" y="34"/>
                      </a:lnTo>
                      <a:lnTo>
                        <a:pt x="494" y="56"/>
                      </a:lnTo>
                      <a:lnTo>
                        <a:pt x="477" y="64"/>
                      </a:lnTo>
                      <a:lnTo>
                        <a:pt x="483" y="139"/>
                      </a:lnTo>
                      <a:lnTo>
                        <a:pt x="486" y="212"/>
                      </a:lnTo>
                      <a:lnTo>
                        <a:pt x="487" y="278"/>
                      </a:lnTo>
                      <a:lnTo>
                        <a:pt x="488" y="342"/>
                      </a:lnTo>
                      <a:lnTo>
                        <a:pt x="490" y="390"/>
                      </a:lnTo>
                      <a:lnTo>
                        <a:pt x="489" y="430"/>
                      </a:lnTo>
                      <a:lnTo>
                        <a:pt x="479" y="449"/>
                      </a:lnTo>
                      <a:lnTo>
                        <a:pt x="409" y="455"/>
                      </a:lnTo>
                      <a:lnTo>
                        <a:pt x="291" y="445"/>
                      </a:lnTo>
                      <a:lnTo>
                        <a:pt x="170" y="421"/>
                      </a:lnTo>
                      <a:lnTo>
                        <a:pt x="80" y="406"/>
                      </a:lnTo>
                      <a:lnTo>
                        <a:pt x="6" y="393"/>
                      </a:lnTo>
                      <a:lnTo>
                        <a:pt x="0"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45"/>
                <p:cNvSpPr>
                  <a:spLocks/>
                </p:cNvSpPr>
                <p:nvPr/>
              </p:nvSpPr>
              <p:spPr bwMode="auto">
                <a:xfrm>
                  <a:off x="4667250" y="2233613"/>
                  <a:ext cx="511175" cy="554038"/>
                </a:xfrm>
                <a:custGeom>
                  <a:avLst/>
                  <a:gdLst>
                    <a:gd name="T0" fmla="*/ 0 w 322"/>
                    <a:gd name="T1" fmla="*/ 0 h 349"/>
                    <a:gd name="T2" fmla="*/ 119 w 322"/>
                    <a:gd name="T3" fmla="*/ 14 h 349"/>
                    <a:gd name="T4" fmla="*/ 203 w 322"/>
                    <a:gd name="T5" fmla="*/ 24 h 349"/>
                    <a:gd name="T6" fmla="*/ 295 w 322"/>
                    <a:gd name="T7" fmla="*/ 40 h 349"/>
                    <a:gd name="T8" fmla="*/ 308 w 322"/>
                    <a:gd name="T9" fmla="*/ 52 h 349"/>
                    <a:gd name="T10" fmla="*/ 316 w 322"/>
                    <a:gd name="T11" fmla="*/ 71 h 349"/>
                    <a:gd name="T12" fmla="*/ 322 w 322"/>
                    <a:gd name="T13" fmla="*/ 159 h 349"/>
                    <a:gd name="T14" fmla="*/ 322 w 322"/>
                    <a:gd name="T15" fmla="*/ 259 h 349"/>
                    <a:gd name="T16" fmla="*/ 319 w 322"/>
                    <a:gd name="T17" fmla="*/ 328 h 349"/>
                    <a:gd name="T18" fmla="*/ 308 w 322"/>
                    <a:gd name="T19" fmla="*/ 348 h 349"/>
                    <a:gd name="T20" fmla="*/ 288 w 322"/>
                    <a:gd name="T21" fmla="*/ 349 h 349"/>
                    <a:gd name="T22" fmla="*/ 184 w 322"/>
                    <a:gd name="T23" fmla="*/ 321 h 349"/>
                    <a:gd name="T24" fmla="*/ 295 w 322"/>
                    <a:gd name="T25" fmla="*/ 330 h 349"/>
                    <a:gd name="T26" fmla="*/ 303 w 322"/>
                    <a:gd name="T27" fmla="*/ 326 h 349"/>
                    <a:gd name="T28" fmla="*/ 308 w 322"/>
                    <a:gd name="T29" fmla="*/ 279 h 349"/>
                    <a:gd name="T30" fmla="*/ 310 w 322"/>
                    <a:gd name="T31" fmla="*/ 213 h 349"/>
                    <a:gd name="T32" fmla="*/ 306 w 322"/>
                    <a:gd name="T33" fmla="*/ 123 h 349"/>
                    <a:gd name="T34" fmla="*/ 300 w 322"/>
                    <a:gd name="T35" fmla="*/ 66 h 349"/>
                    <a:gd name="T36" fmla="*/ 288 w 322"/>
                    <a:gd name="T37" fmla="*/ 54 h 349"/>
                    <a:gd name="T38" fmla="*/ 222 w 322"/>
                    <a:gd name="T39" fmla="*/ 42 h 349"/>
                    <a:gd name="T40" fmla="*/ 131 w 322"/>
                    <a:gd name="T41" fmla="*/ 30 h 349"/>
                    <a:gd name="T42" fmla="*/ 58 w 322"/>
                    <a:gd name="T43" fmla="*/ 16 h 349"/>
                    <a:gd name="T44" fmla="*/ 0 w 322"/>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2" h="349">
                      <a:moveTo>
                        <a:pt x="0" y="0"/>
                      </a:moveTo>
                      <a:lnTo>
                        <a:pt x="119" y="14"/>
                      </a:lnTo>
                      <a:lnTo>
                        <a:pt x="203" y="24"/>
                      </a:lnTo>
                      <a:lnTo>
                        <a:pt x="295" y="40"/>
                      </a:lnTo>
                      <a:lnTo>
                        <a:pt x="308" y="52"/>
                      </a:lnTo>
                      <a:lnTo>
                        <a:pt x="316" y="71"/>
                      </a:lnTo>
                      <a:lnTo>
                        <a:pt x="322" y="159"/>
                      </a:lnTo>
                      <a:lnTo>
                        <a:pt x="322" y="259"/>
                      </a:lnTo>
                      <a:lnTo>
                        <a:pt x="319" y="328"/>
                      </a:lnTo>
                      <a:lnTo>
                        <a:pt x="308" y="348"/>
                      </a:lnTo>
                      <a:lnTo>
                        <a:pt x="288" y="349"/>
                      </a:lnTo>
                      <a:lnTo>
                        <a:pt x="184" y="321"/>
                      </a:lnTo>
                      <a:lnTo>
                        <a:pt x="295" y="330"/>
                      </a:lnTo>
                      <a:lnTo>
                        <a:pt x="303" y="326"/>
                      </a:lnTo>
                      <a:lnTo>
                        <a:pt x="308" y="279"/>
                      </a:lnTo>
                      <a:lnTo>
                        <a:pt x="310" y="213"/>
                      </a:lnTo>
                      <a:lnTo>
                        <a:pt x="306" y="123"/>
                      </a:lnTo>
                      <a:lnTo>
                        <a:pt x="300" y="66"/>
                      </a:lnTo>
                      <a:lnTo>
                        <a:pt x="288" y="54"/>
                      </a:lnTo>
                      <a:lnTo>
                        <a:pt x="222" y="42"/>
                      </a:lnTo>
                      <a:lnTo>
                        <a:pt x="131" y="30"/>
                      </a:lnTo>
                      <a:lnTo>
                        <a:pt x="58"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46"/>
                <p:cNvSpPr>
                  <a:spLocks/>
                </p:cNvSpPr>
                <p:nvPr/>
              </p:nvSpPr>
              <p:spPr bwMode="auto">
                <a:xfrm>
                  <a:off x="4567238" y="2227263"/>
                  <a:ext cx="538162" cy="552450"/>
                </a:xfrm>
                <a:custGeom>
                  <a:avLst/>
                  <a:gdLst>
                    <a:gd name="T0" fmla="*/ 192 w 339"/>
                    <a:gd name="T1" fmla="*/ 20 h 348"/>
                    <a:gd name="T2" fmla="*/ 76 w 339"/>
                    <a:gd name="T3" fmla="*/ 1 h 348"/>
                    <a:gd name="T4" fmla="*/ 42 w 339"/>
                    <a:gd name="T5" fmla="*/ 0 h 348"/>
                    <a:gd name="T6" fmla="*/ 33 w 339"/>
                    <a:gd name="T7" fmla="*/ 13 h 348"/>
                    <a:gd name="T8" fmla="*/ 24 w 339"/>
                    <a:gd name="T9" fmla="*/ 37 h 348"/>
                    <a:gd name="T10" fmla="*/ 9 w 339"/>
                    <a:gd name="T11" fmla="*/ 106 h 348"/>
                    <a:gd name="T12" fmla="*/ 1 w 339"/>
                    <a:gd name="T13" fmla="*/ 174 h 348"/>
                    <a:gd name="T14" fmla="*/ 0 w 339"/>
                    <a:gd name="T15" fmla="*/ 244 h 348"/>
                    <a:gd name="T16" fmla="*/ 10 w 339"/>
                    <a:gd name="T17" fmla="*/ 271 h 348"/>
                    <a:gd name="T18" fmla="*/ 15 w 339"/>
                    <a:gd name="T19" fmla="*/ 280 h 348"/>
                    <a:gd name="T20" fmla="*/ 89 w 339"/>
                    <a:gd name="T21" fmla="*/ 300 h 348"/>
                    <a:gd name="T22" fmla="*/ 183 w 339"/>
                    <a:gd name="T23" fmla="*/ 319 h 348"/>
                    <a:gd name="T24" fmla="*/ 254 w 339"/>
                    <a:gd name="T25" fmla="*/ 331 h 348"/>
                    <a:gd name="T26" fmla="*/ 339 w 339"/>
                    <a:gd name="T27" fmla="*/ 348 h 348"/>
                    <a:gd name="T28" fmla="*/ 337 w 339"/>
                    <a:gd name="T29" fmla="*/ 337 h 348"/>
                    <a:gd name="T30" fmla="*/ 272 w 339"/>
                    <a:gd name="T31" fmla="*/ 322 h 348"/>
                    <a:gd name="T32" fmla="*/ 185 w 339"/>
                    <a:gd name="T33" fmla="*/ 302 h 348"/>
                    <a:gd name="T34" fmla="*/ 69 w 339"/>
                    <a:gd name="T35" fmla="*/ 281 h 348"/>
                    <a:gd name="T36" fmla="*/ 27 w 339"/>
                    <a:gd name="T37" fmla="*/ 262 h 348"/>
                    <a:gd name="T38" fmla="*/ 15 w 339"/>
                    <a:gd name="T39" fmla="*/ 250 h 348"/>
                    <a:gd name="T40" fmla="*/ 13 w 339"/>
                    <a:gd name="T41" fmla="*/ 229 h 348"/>
                    <a:gd name="T42" fmla="*/ 15 w 339"/>
                    <a:gd name="T43" fmla="*/ 171 h 348"/>
                    <a:gd name="T44" fmla="*/ 26 w 339"/>
                    <a:gd name="T45" fmla="*/ 101 h 348"/>
                    <a:gd name="T46" fmla="*/ 42 w 339"/>
                    <a:gd name="T47" fmla="*/ 32 h 348"/>
                    <a:gd name="T48" fmla="*/ 51 w 339"/>
                    <a:gd name="T49" fmla="*/ 16 h 348"/>
                    <a:gd name="T50" fmla="*/ 132 w 339"/>
                    <a:gd name="T51" fmla="*/ 18 h 348"/>
                    <a:gd name="T52" fmla="*/ 192 w 339"/>
                    <a:gd name="T53" fmla="*/ 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348">
                      <a:moveTo>
                        <a:pt x="192" y="20"/>
                      </a:moveTo>
                      <a:lnTo>
                        <a:pt x="76" y="1"/>
                      </a:lnTo>
                      <a:lnTo>
                        <a:pt x="42" y="0"/>
                      </a:lnTo>
                      <a:lnTo>
                        <a:pt x="33" y="13"/>
                      </a:lnTo>
                      <a:lnTo>
                        <a:pt x="24" y="37"/>
                      </a:lnTo>
                      <a:lnTo>
                        <a:pt x="9" y="106"/>
                      </a:lnTo>
                      <a:lnTo>
                        <a:pt x="1" y="174"/>
                      </a:lnTo>
                      <a:lnTo>
                        <a:pt x="0" y="244"/>
                      </a:lnTo>
                      <a:lnTo>
                        <a:pt x="10" y="271"/>
                      </a:lnTo>
                      <a:lnTo>
                        <a:pt x="15" y="280"/>
                      </a:lnTo>
                      <a:lnTo>
                        <a:pt x="89" y="300"/>
                      </a:lnTo>
                      <a:lnTo>
                        <a:pt x="183" y="319"/>
                      </a:lnTo>
                      <a:lnTo>
                        <a:pt x="254" y="331"/>
                      </a:lnTo>
                      <a:lnTo>
                        <a:pt x="339" y="348"/>
                      </a:lnTo>
                      <a:lnTo>
                        <a:pt x="337" y="337"/>
                      </a:lnTo>
                      <a:lnTo>
                        <a:pt x="272" y="322"/>
                      </a:lnTo>
                      <a:lnTo>
                        <a:pt x="185" y="302"/>
                      </a:lnTo>
                      <a:lnTo>
                        <a:pt x="69" y="281"/>
                      </a:lnTo>
                      <a:lnTo>
                        <a:pt x="27" y="262"/>
                      </a:lnTo>
                      <a:lnTo>
                        <a:pt x="15" y="250"/>
                      </a:lnTo>
                      <a:lnTo>
                        <a:pt x="13" y="229"/>
                      </a:lnTo>
                      <a:lnTo>
                        <a:pt x="15" y="171"/>
                      </a:lnTo>
                      <a:lnTo>
                        <a:pt x="26" y="101"/>
                      </a:lnTo>
                      <a:lnTo>
                        <a:pt x="42" y="32"/>
                      </a:lnTo>
                      <a:lnTo>
                        <a:pt x="51" y="16"/>
                      </a:lnTo>
                      <a:lnTo>
                        <a:pt x="132" y="18"/>
                      </a:lnTo>
                      <a:lnTo>
                        <a:pt x="19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1" name="Gruppe 20"/>
              <p:cNvGrpSpPr/>
              <p:nvPr/>
            </p:nvGrpSpPr>
            <p:grpSpPr>
              <a:xfrm>
                <a:off x="7045325" y="2671763"/>
                <a:ext cx="849313" cy="1503363"/>
                <a:chOff x="7045325" y="2671763"/>
                <a:chExt cx="849313" cy="1503363"/>
              </a:xfrm>
            </p:grpSpPr>
            <p:sp>
              <p:nvSpPr>
                <p:cNvPr id="22" name="Freeform 9"/>
                <p:cNvSpPr>
                  <a:spLocks/>
                </p:cNvSpPr>
                <p:nvPr/>
              </p:nvSpPr>
              <p:spPr bwMode="auto">
                <a:xfrm>
                  <a:off x="7118350" y="2671763"/>
                  <a:ext cx="334963" cy="293688"/>
                </a:xfrm>
                <a:custGeom>
                  <a:avLst/>
                  <a:gdLst>
                    <a:gd name="T0" fmla="*/ 47 w 211"/>
                    <a:gd name="T1" fmla="*/ 93 h 185"/>
                    <a:gd name="T2" fmla="*/ 38 w 211"/>
                    <a:gd name="T3" fmla="*/ 70 h 185"/>
                    <a:gd name="T4" fmla="*/ 35 w 211"/>
                    <a:gd name="T5" fmla="*/ 47 h 185"/>
                    <a:gd name="T6" fmla="*/ 42 w 211"/>
                    <a:gd name="T7" fmla="*/ 25 h 185"/>
                    <a:gd name="T8" fmla="*/ 60 w 211"/>
                    <a:gd name="T9" fmla="*/ 4 h 185"/>
                    <a:gd name="T10" fmla="*/ 85 w 211"/>
                    <a:gd name="T11" fmla="*/ 0 h 185"/>
                    <a:gd name="T12" fmla="*/ 116 w 211"/>
                    <a:gd name="T13" fmla="*/ 1 h 185"/>
                    <a:gd name="T14" fmla="*/ 159 w 211"/>
                    <a:gd name="T15" fmla="*/ 22 h 185"/>
                    <a:gd name="T16" fmla="*/ 181 w 211"/>
                    <a:gd name="T17" fmla="*/ 45 h 185"/>
                    <a:gd name="T18" fmla="*/ 196 w 211"/>
                    <a:gd name="T19" fmla="*/ 68 h 185"/>
                    <a:gd name="T20" fmla="*/ 209 w 211"/>
                    <a:gd name="T21" fmla="*/ 95 h 185"/>
                    <a:gd name="T22" fmla="*/ 211 w 211"/>
                    <a:gd name="T23" fmla="*/ 123 h 185"/>
                    <a:gd name="T24" fmla="*/ 209 w 211"/>
                    <a:gd name="T25" fmla="*/ 148 h 185"/>
                    <a:gd name="T26" fmla="*/ 199 w 211"/>
                    <a:gd name="T27" fmla="*/ 170 h 185"/>
                    <a:gd name="T28" fmla="*/ 182 w 211"/>
                    <a:gd name="T29" fmla="*/ 177 h 185"/>
                    <a:gd name="T30" fmla="*/ 160 w 211"/>
                    <a:gd name="T31" fmla="*/ 185 h 185"/>
                    <a:gd name="T32" fmla="*/ 130 w 211"/>
                    <a:gd name="T33" fmla="*/ 181 h 185"/>
                    <a:gd name="T34" fmla="*/ 101 w 211"/>
                    <a:gd name="T35" fmla="*/ 168 h 185"/>
                    <a:gd name="T36" fmla="*/ 85 w 211"/>
                    <a:gd name="T37" fmla="*/ 152 h 185"/>
                    <a:gd name="T38" fmla="*/ 69 w 211"/>
                    <a:gd name="T39" fmla="*/ 133 h 185"/>
                    <a:gd name="T40" fmla="*/ 64 w 211"/>
                    <a:gd name="T41" fmla="*/ 127 h 185"/>
                    <a:gd name="T42" fmla="*/ 34 w 211"/>
                    <a:gd name="T43" fmla="*/ 138 h 185"/>
                    <a:gd name="T44" fmla="*/ 12 w 211"/>
                    <a:gd name="T45" fmla="*/ 141 h 185"/>
                    <a:gd name="T46" fmla="*/ 5 w 211"/>
                    <a:gd name="T47" fmla="*/ 138 h 185"/>
                    <a:gd name="T48" fmla="*/ 0 w 211"/>
                    <a:gd name="T49" fmla="*/ 126 h 185"/>
                    <a:gd name="T50" fmla="*/ 8 w 211"/>
                    <a:gd name="T51" fmla="*/ 115 h 185"/>
                    <a:gd name="T52" fmla="*/ 38 w 211"/>
                    <a:gd name="T53" fmla="*/ 103 h 185"/>
                    <a:gd name="T54" fmla="*/ 47 w 211"/>
                    <a:gd name="T55"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85">
                      <a:moveTo>
                        <a:pt x="47" y="93"/>
                      </a:moveTo>
                      <a:lnTo>
                        <a:pt x="38" y="70"/>
                      </a:lnTo>
                      <a:lnTo>
                        <a:pt x="35" y="47"/>
                      </a:lnTo>
                      <a:lnTo>
                        <a:pt x="42" y="25"/>
                      </a:lnTo>
                      <a:lnTo>
                        <a:pt x="60" y="4"/>
                      </a:lnTo>
                      <a:lnTo>
                        <a:pt x="85" y="0"/>
                      </a:lnTo>
                      <a:lnTo>
                        <a:pt x="116" y="1"/>
                      </a:lnTo>
                      <a:lnTo>
                        <a:pt x="159" y="22"/>
                      </a:lnTo>
                      <a:lnTo>
                        <a:pt x="181" y="45"/>
                      </a:lnTo>
                      <a:lnTo>
                        <a:pt x="196" y="68"/>
                      </a:lnTo>
                      <a:lnTo>
                        <a:pt x="209" y="95"/>
                      </a:lnTo>
                      <a:lnTo>
                        <a:pt x="211" y="123"/>
                      </a:lnTo>
                      <a:lnTo>
                        <a:pt x="209" y="148"/>
                      </a:lnTo>
                      <a:lnTo>
                        <a:pt x="199" y="170"/>
                      </a:lnTo>
                      <a:lnTo>
                        <a:pt x="182" y="177"/>
                      </a:lnTo>
                      <a:lnTo>
                        <a:pt x="160" y="185"/>
                      </a:lnTo>
                      <a:lnTo>
                        <a:pt x="130" y="181"/>
                      </a:lnTo>
                      <a:lnTo>
                        <a:pt x="101" y="168"/>
                      </a:lnTo>
                      <a:lnTo>
                        <a:pt x="85" y="152"/>
                      </a:lnTo>
                      <a:lnTo>
                        <a:pt x="69" y="133"/>
                      </a:lnTo>
                      <a:lnTo>
                        <a:pt x="64" y="127"/>
                      </a:lnTo>
                      <a:lnTo>
                        <a:pt x="34" y="138"/>
                      </a:lnTo>
                      <a:lnTo>
                        <a:pt x="12" y="141"/>
                      </a:lnTo>
                      <a:lnTo>
                        <a:pt x="5" y="138"/>
                      </a:lnTo>
                      <a:lnTo>
                        <a:pt x="0" y="126"/>
                      </a:lnTo>
                      <a:lnTo>
                        <a:pt x="8" y="115"/>
                      </a:lnTo>
                      <a:lnTo>
                        <a:pt x="38" y="103"/>
                      </a:lnTo>
                      <a:lnTo>
                        <a:pt x="47" y="93"/>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0"/>
                <p:cNvSpPr>
                  <a:spLocks/>
                </p:cNvSpPr>
                <p:nvPr/>
              </p:nvSpPr>
              <p:spPr bwMode="auto">
                <a:xfrm>
                  <a:off x="7315200" y="3784600"/>
                  <a:ext cx="496888" cy="238125"/>
                </a:xfrm>
                <a:custGeom>
                  <a:avLst/>
                  <a:gdLst>
                    <a:gd name="T0" fmla="*/ 162 w 313"/>
                    <a:gd name="T1" fmla="*/ 0 h 150"/>
                    <a:gd name="T2" fmla="*/ 203 w 313"/>
                    <a:gd name="T3" fmla="*/ 2 h 150"/>
                    <a:gd name="T4" fmla="*/ 253 w 313"/>
                    <a:gd name="T5" fmla="*/ 11 h 150"/>
                    <a:gd name="T6" fmla="*/ 289 w 313"/>
                    <a:gd name="T7" fmla="*/ 29 h 150"/>
                    <a:gd name="T8" fmla="*/ 309 w 313"/>
                    <a:gd name="T9" fmla="*/ 46 h 150"/>
                    <a:gd name="T10" fmla="*/ 313 w 313"/>
                    <a:gd name="T11" fmla="*/ 62 h 150"/>
                    <a:gd name="T12" fmla="*/ 309 w 313"/>
                    <a:gd name="T13" fmla="*/ 83 h 150"/>
                    <a:gd name="T14" fmla="*/ 299 w 313"/>
                    <a:gd name="T15" fmla="*/ 99 h 150"/>
                    <a:gd name="T16" fmla="*/ 278 w 313"/>
                    <a:gd name="T17" fmla="*/ 115 h 150"/>
                    <a:gd name="T18" fmla="*/ 250 w 313"/>
                    <a:gd name="T19" fmla="*/ 129 h 150"/>
                    <a:gd name="T20" fmla="*/ 215 w 313"/>
                    <a:gd name="T21" fmla="*/ 143 h 150"/>
                    <a:gd name="T22" fmla="*/ 170 w 313"/>
                    <a:gd name="T23" fmla="*/ 148 h 150"/>
                    <a:gd name="T24" fmla="*/ 127 w 313"/>
                    <a:gd name="T25" fmla="*/ 150 h 150"/>
                    <a:gd name="T26" fmla="*/ 85 w 313"/>
                    <a:gd name="T27" fmla="*/ 146 h 150"/>
                    <a:gd name="T28" fmla="*/ 47 w 313"/>
                    <a:gd name="T29" fmla="*/ 132 h 150"/>
                    <a:gd name="T30" fmla="*/ 22 w 313"/>
                    <a:gd name="T31" fmla="*/ 121 h 150"/>
                    <a:gd name="T32" fmla="*/ 4 w 313"/>
                    <a:gd name="T33" fmla="*/ 100 h 150"/>
                    <a:gd name="T34" fmla="*/ 0 w 313"/>
                    <a:gd name="T35" fmla="*/ 83 h 150"/>
                    <a:gd name="T36" fmla="*/ 0 w 313"/>
                    <a:gd name="T37" fmla="*/ 60 h 150"/>
                    <a:gd name="T38" fmla="*/ 12 w 313"/>
                    <a:gd name="T39" fmla="*/ 37 h 150"/>
                    <a:gd name="T40" fmla="*/ 35 w 313"/>
                    <a:gd name="T41" fmla="*/ 21 h 150"/>
                    <a:gd name="T42" fmla="*/ 68 w 313"/>
                    <a:gd name="T43" fmla="*/ 7 h 150"/>
                    <a:gd name="T44" fmla="*/ 105 w 313"/>
                    <a:gd name="T45" fmla="*/ 0 h 150"/>
                    <a:gd name="T46" fmla="*/ 127 w 313"/>
                    <a:gd name="T47" fmla="*/ 0 h 150"/>
                    <a:gd name="T48" fmla="*/ 140 w 313"/>
                    <a:gd name="T49" fmla="*/ 4 h 150"/>
                    <a:gd name="T50" fmla="*/ 145 w 313"/>
                    <a:gd name="T51" fmla="*/ 14 h 150"/>
                    <a:gd name="T52" fmla="*/ 122 w 313"/>
                    <a:gd name="T53" fmla="*/ 15 h 150"/>
                    <a:gd name="T54" fmla="*/ 101 w 313"/>
                    <a:gd name="T55" fmla="*/ 14 h 150"/>
                    <a:gd name="T56" fmla="*/ 77 w 313"/>
                    <a:gd name="T57" fmla="*/ 21 h 150"/>
                    <a:gd name="T58" fmla="*/ 52 w 313"/>
                    <a:gd name="T59" fmla="*/ 25 h 150"/>
                    <a:gd name="T60" fmla="*/ 33 w 313"/>
                    <a:gd name="T61" fmla="*/ 39 h 150"/>
                    <a:gd name="T62" fmla="*/ 18 w 313"/>
                    <a:gd name="T63" fmla="*/ 51 h 150"/>
                    <a:gd name="T64" fmla="*/ 14 w 313"/>
                    <a:gd name="T65" fmla="*/ 65 h 150"/>
                    <a:gd name="T66" fmla="*/ 17 w 313"/>
                    <a:gd name="T67" fmla="*/ 85 h 150"/>
                    <a:gd name="T68" fmla="*/ 21 w 313"/>
                    <a:gd name="T69" fmla="*/ 97 h 150"/>
                    <a:gd name="T70" fmla="*/ 39 w 313"/>
                    <a:gd name="T71" fmla="*/ 113 h 150"/>
                    <a:gd name="T72" fmla="*/ 60 w 313"/>
                    <a:gd name="T73" fmla="*/ 124 h 150"/>
                    <a:gd name="T74" fmla="*/ 84 w 313"/>
                    <a:gd name="T75" fmla="*/ 135 h 150"/>
                    <a:gd name="T76" fmla="*/ 116 w 313"/>
                    <a:gd name="T77" fmla="*/ 136 h 150"/>
                    <a:gd name="T78" fmla="*/ 152 w 313"/>
                    <a:gd name="T79" fmla="*/ 138 h 150"/>
                    <a:gd name="T80" fmla="*/ 186 w 313"/>
                    <a:gd name="T81" fmla="*/ 136 h 150"/>
                    <a:gd name="T82" fmla="*/ 217 w 313"/>
                    <a:gd name="T83" fmla="*/ 129 h 150"/>
                    <a:gd name="T84" fmla="*/ 249 w 313"/>
                    <a:gd name="T85" fmla="*/ 117 h 150"/>
                    <a:gd name="T86" fmla="*/ 274 w 313"/>
                    <a:gd name="T87" fmla="*/ 100 h 150"/>
                    <a:gd name="T88" fmla="*/ 291 w 313"/>
                    <a:gd name="T89" fmla="*/ 85 h 150"/>
                    <a:gd name="T90" fmla="*/ 298 w 313"/>
                    <a:gd name="T91" fmla="*/ 68 h 150"/>
                    <a:gd name="T92" fmla="*/ 295 w 313"/>
                    <a:gd name="T93" fmla="*/ 57 h 150"/>
                    <a:gd name="T94" fmla="*/ 284 w 313"/>
                    <a:gd name="T95" fmla="*/ 44 h 150"/>
                    <a:gd name="T96" fmla="*/ 263 w 313"/>
                    <a:gd name="T97" fmla="*/ 29 h 150"/>
                    <a:gd name="T98" fmla="*/ 236 w 313"/>
                    <a:gd name="T99" fmla="*/ 19 h 150"/>
                    <a:gd name="T100" fmla="*/ 203 w 313"/>
                    <a:gd name="T101" fmla="*/ 14 h 150"/>
                    <a:gd name="T102" fmla="*/ 176 w 313"/>
                    <a:gd name="T103" fmla="*/ 14 h 150"/>
                    <a:gd name="T104" fmla="*/ 158 w 313"/>
                    <a:gd name="T105" fmla="*/ 12 h 150"/>
                    <a:gd name="T106" fmla="*/ 147 w 313"/>
                    <a:gd name="T107" fmla="*/ 11 h 150"/>
                    <a:gd name="T108" fmla="*/ 147 w 313"/>
                    <a:gd name="T109" fmla="*/ 0 h 150"/>
                    <a:gd name="T110" fmla="*/ 162 w 313"/>
                    <a:gd name="T11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0">
                      <a:moveTo>
                        <a:pt x="162" y="0"/>
                      </a:moveTo>
                      <a:lnTo>
                        <a:pt x="203" y="2"/>
                      </a:lnTo>
                      <a:lnTo>
                        <a:pt x="253" y="11"/>
                      </a:lnTo>
                      <a:lnTo>
                        <a:pt x="289" y="29"/>
                      </a:lnTo>
                      <a:lnTo>
                        <a:pt x="309" y="46"/>
                      </a:lnTo>
                      <a:lnTo>
                        <a:pt x="313" y="62"/>
                      </a:lnTo>
                      <a:lnTo>
                        <a:pt x="309" y="83"/>
                      </a:lnTo>
                      <a:lnTo>
                        <a:pt x="299" y="99"/>
                      </a:lnTo>
                      <a:lnTo>
                        <a:pt x="278" y="115"/>
                      </a:lnTo>
                      <a:lnTo>
                        <a:pt x="250" y="129"/>
                      </a:lnTo>
                      <a:lnTo>
                        <a:pt x="215" y="143"/>
                      </a:lnTo>
                      <a:lnTo>
                        <a:pt x="170" y="148"/>
                      </a:lnTo>
                      <a:lnTo>
                        <a:pt x="127" y="150"/>
                      </a:lnTo>
                      <a:lnTo>
                        <a:pt x="85" y="146"/>
                      </a:lnTo>
                      <a:lnTo>
                        <a:pt x="47" y="132"/>
                      </a:lnTo>
                      <a:lnTo>
                        <a:pt x="22" y="121"/>
                      </a:lnTo>
                      <a:lnTo>
                        <a:pt x="4" y="100"/>
                      </a:lnTo>
                      <a:lnTo>
                        <a:pt x="0" y="83"/>
                      </a:lnTo>
                      <a:lnTo>
                        <a:pt x="0" y="60"/>
                      </a:lnTo>
                      <a:lnTo>
                        <a:pt x="12" y="37"/>
                      </a:lnTo>
                      <a:lnTo>
                        <a:pt x="35" y="21"/>
                      </a:lnTo>
                      <a:lnTo>
                        <a:pt x="68" y="7"/>
                      </a:lnTo>
                      <a:lnTo>
                        <a:pt x="105" y="0"/>
                      </a:lnTo>
                      <a:lnTo>
                        <a:pt x="127" y="0"/>
                      </a:lnTo>
                      <a:lnTo>
                        <a:pt x="140" y="4"/>
                      </a:lnTo>
                      <a:lnTo>
                        <a:pt x="145" y="14"/>
                      </a:lnTo>
                      <a:lnTo>
                        <a:pt x="122" y="15"/>
                      </a:lnTo>
                      <a:lnTo>
                        <a:pt x="101" y="14"/>
                      </a:lnTo>
                      <a:lnTo>
                        <a:pt x="77" y="21"/>
                      </a:lnTo>
                      <a:lnTo>
                        <a:pt x="52" y="25"/>
                      </a:lnTo>
                      <a:lnTo>
                        <a:pt x="33" y="39"/>
                      </a:lnTo>
                      <a:lnTo>
                        <a:pt x="18" y="51"/>
                      </a:lnTo>
                      <a:lnTo>
                        <a:pt x="14" y="65"/>
                      </a:lnTo>
                      <a:lnTo>
                        <a:pt x="17" y="85"/>
                      </a:lnTo>
                      <a:lnTo>
                        <a:pt x="21" y="97"/>
                      </a:lnTo>
                      <a:lnTo>
                        <a:pt x="39" y="113"/>
                      </a:lnTo>
                      <a:lnTo>
                        <a:pt x="60" y="124"/>
                      </a:lnTo>
                      <a:lnTo>
                        <a:pt x="84" y="135"/>
                      </a:lnTo>
                      <a:lnTo>
                        <a:pt x="116" y="136"/>
                      </a:lnTo>
                      <a:lnTo>
                        <a:pt x="152" y="138"/>
                      </a:lnTo>
                      <a:lnTo>
                        <a:pt x="186" y="136"/>
                      </a:lnTo>
                      <a:lnTo>
                        <a:pt x="217" y="129"/>
                      </a:lnTo>
                      <a:lnTo>
                        <a:pt x="249" y="117"/>
                      </a:lnTo>
                      <a:lnTo>
                        <a:pt x="274" y="100"/>
                      </a:lnTo>
                      <a:lnTo>
                        <a:pt x="291" y="85"/>
                      </a:lnTo>
                      <a:lnTo>
                        <a:pt x="298" y="68"/>
                      </a:lnTo>
                      <a:lnTo>
                        <a:pt x="295" y="57"/>
                      </a:lnTo>
                      <a:lnTo>
                        <a:pt x="284" y="44"/>
                      </a:lnTo>
                      <a:lnTo>
                        <a:pt x="263" y="29"/>
                      </a:lnTo>
                      <a:lnTo>
                        <a:pt x="236" y="19"/>
                      </a:lnTo>
                      <a:lnTo>
                        <a:pt x="203" y="14"/>
                      </a:lnTo>
                      <a:lnTo>
                        <a:pt x="176" y="14"/>
                      </a:lnTo>
                      <a:lnTo>
                        <a:pt x="158" y="12"/>
                      </a:lnTo>
                      <a:lnTo>
                        <a:pt x="147" y="11"/>
                      </a:lnTo>
                      <a:lnTo>
                        <a:pt x="147" y="0"/>
                      </a:lnTo>
                      <a:lnTo>
                        <a:pt x="162"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p:cNvSpPr>
                  <a:spLocks/>
                </p:cNvSpPr>
                <p:nvPr/>
              </p:nvSpPr>
              <p:spPr bwMode="auto">
                <a:xfrm>
                  <a:off x="7532688" y="3579813"/>
                  <a:ext cx="61913" cy="365125"/>
                </a:xfrm>
                <a:custGeom>
                  <a:avLst/>
                  <a:gdLst>
                    <a:gd name="T0" fmla="*/ 17 w 39"/>
                    <a:gd name="T1" fmla="*/ 3 h 230"/>
                    <a:gd name="T2" fmla="*/ 30 w 39"/>
                    <a:gd name="T3" fmla="*/ 20 h 230"/>
                    <a:gd name="T4" fmla="*/ 39 w 39"/>
                    <a:gd name="T5" fmla="*/ 216 h 230"/>
                    <a:gd name="T6" fmla="*/ 30 w 39"/>
                    <a:gd name="T7" fmla="*/ 230 h 230"/>
                    <a:gd name="T8" fmla="*/ 17 w 39"/>
                    <a:gd name="T9" fmla="*/ 228 h 230"/>
                    <a:gd name="T10" fmla="*/ 9 w 39"/>
                    <a:gd name="T11" fmla="*/ 220 h 230"/>
                    <a:gd name="T12" fmla="*/ 0 w 39"/>
                    <a:gd name="T13" fmla="*/ 0 h 230"/>
                    <a:gd name="T14" fmla="*/ 17 w 39"/>
                    <a:gd name="T15" fmla="*/ 3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30">
                      <a:moveTo>
                        <a:pt x="17" y="3"/>
                      </a:moveTo>
                      <a:lnTo>
                        <a:pt x="30" y="20"/>
                      </a:lnTo>
                      <a:lnTo>
                        <a:pt x="39" y="216"/>
                      </a:lnTo>
                      <a:lnTo>
                        <a:pt x="30" y="230"/>
                      </a:lnTo>
                      <a:lnTo>
                        <a:pt x="17" y="228"/>
                      </a:lnTo>
                      <a:lnTo>
                        <a:pt x="9" y="220"/>
                      </a:lnTo>
                      <a:lnTo>
                        <a:pt x="0" y="0"/>
                      </a:lnTo>
                      <a:lnTo>
                        <a:pt x="17" y="3"/>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p:cNvSpPr>
                  <a:spLocks/>
                </p:cNvSpPr>
                <p:nvPr/>
              </p:nvSpPr>
              <p:spPr bwMode="auto">
                <a:xfrm>
                  <a:off x="7572375" y="3903663"/>
                  <a:ext cx="309563" cy="174625"/>
                </a:xfrm>
                <a:custGeom>
                  <a:avLst/>
                  <a:gdLst>
                    <a:gd name="T0" fmla="*/ 43 w 195"/>
                    <a:gd name="T1" fmla="*/ 0 h 110"/>
                    <a:gd name="T2" fmla="*/ 72 w 195"/>
                    <a:gd name="T3" fmla="*/ 0 h 110"/>
                    <a:gd name="T4" fmla="*/ 111 w 195"/>
                    <a:gd name="T5" fmla="*/ 5 h 110"/>
                    <a:gd name="T6" fmla="*/ 135 w 195"/>
                    <a:gd name="T7" fmla="*/ 12 h 110"/>
                    <a:gd name="T8" fmla="*/ 156 w 195"/>
                    <a:gd name="T9" fmla="*/ 25 h 110"/>
                    <a:gd name="T10" fmla="*/ 166 w 195"/>
                    <a:gd name="T11" fmla="*/ 49 h 110"/>
                    <a:gd name="T12" fmla="*/ 185 w 195"/>
                    <a:gd name="T13" fmla="*/ 76 h 110"/>
                    <a:gd name="T14" fmla="*/ 195 w 195"/>
                    <a:gd name="T15" fmla="*/ 99 h 110"/>
                    <a:gd name="T16" fmla="*/ 178 w 195"/>
                    <a:gd name="T17" fmla="*/ 110 h 110"/>
                    <a:gd name="T18" fmla="*/ 166 w 195"/>
                    <a:gd name="T19" fmla="*/ 98 h 110"/>
                    <a:gd name="T20" fmla="*/ 152 w 195"/>
                    <a:gd name="T21" fmla="*/ 70 h 110"/>
                    <a:gd name="T22" fmla="*/ 135 w 195"/>
                    <a:gd name="T23" fmla="*/ 41 h 110"/>
                    <a:gd name="T24" fmla="*/ 117 w 195"/>
                    <a:gd name="T25" fmla="*/ 30 h 110"/>
                    <a:gd name="T26" fmla="*/ 88 w 195"/>
                    <a:gd name="T27" fmla="*/ 22 h 110"/>
                    <a:gd name="T28" fmla="*/ 51 w 195"/>
                    <a:gd name="T29" fmla="*/ 16 h 110"/>
                    <a:gd name="T30" fmla="*/ 21 w 195"/>
                    <a:gd name="T31" fmla="*/ 18 h 110"/>
                    <a:gd name="T32" fmla="*/ 4 w 195"/>
                    <a:gd name="T33" fmla="*/ 19 h 110"/>
                    <a:gd name="T34" fmla="*/ 0 w 195"/>
                    <a:gd name="T35" fmla="*/ 8 h 110"/>
                    <a:gd name="T36" fmla="*/ 43 w 195"/>
                    <a:gd name="T3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10">
                      <a:moveTo>
                        <a:pt x="43" y="0"/>
                      </a:moveTo>
                      <a:lnTo>
                        <a:pt x="72" y="0"/>
                      </a:lnTo>
                      <a:lnTo>
                        <a:pt x="111" y="5"/>
                      </a:lnTo>
                      <a:lnTo>
                        <a:pt x="135" y="12"/>
                      </a:lnTo>
                      <a:lnTo>
                        <a:pt x="156" y="25"/>
                      </a:lnTo>
                      <a:lnTo>
                        <a:pt x="166" y="49"/>
                      </a:lnTo>
                      <a:lnTo>
                        <a:pt x="185" y="76"/>
                      </a:lnTo>
                      <a:lnTo>
                        <a:pt x="195" y="99"/>
                      </a:lnTo>
                      <a:lnTo>
                        <a:pt x="178" y="110"/>
                      </a:lnTo>
                      <a:lnTo>
                        <a:pt x="166" y="98"/>
                      </a:lnTo>
                      <a:lnTo>
                        <a:pt x="152" y="70"/>
                      </a:lnTo>
                      <a:lnTo>
                        <a:pt x="135" y="41"/>
                      </a:lnTo>
                      <a:lnTo>
                        <a:pt x="117" y="30"/>
                      </a:lnTo>
                      <a:lnTo>
                        <a:pt x="88" y="22"/>
                      </a:lnTo>
                      <a:lnTo>
                        <a:pt x="51" y="16"/>
                      </a:lnTo>
                      <a:lnTo>
                        <a:pt x="21" y="18"/>
                      </a:lnTo>
                      <a:lnTo>
                        <a:pt x="4" y="19"/>
                      </a:lnTo>
                      <a:lnTo>
                        <a:pt x="0" y="8"/>
                      </a:lnTo>
                      <a:lnTo>
                        <a:pt x="43"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3"/>
                <p:cNvSpPr>
                  <a:spLocks/>
                </p:cNvSpPr>
                <p:nvPr/>
              </p:nvSpPr>
              <p:spPr bwMode="auto">
                <a:xfrm>
                  <a:off x="7243763" y="3873500"/>
                  <a:ext cx="327025" cy="211138"/>
                </a:xfrm>
                <a:custGeom>
                  <a:avLst/>
                  <a:gdLst>
                    <a:gd name="T0" fmla="*/ 194 w 206"/>
                    <a:gd name="T1" fmla="*/ 10 h 133"/>
                    <a:gd name="T2" fmla="*/ 138 w 206"/>
                    <a:gd name="T3" fmla="*/ 0 h 133"/>
                    <a:gd name="T4" fmla="*/ 93 w 206"/>
                    <a:gd name="T5" fmla="*/ 0 h 133"/>
                    <a:gd name="T6" fmla="*/ 64 w 206"/>
                    <a:gd name="T7" fmla="*/ 10 h 133"/>
                    <a:gd name="T8" fmla="*/ 50 w 206"/>
                    <a:gd name="T9" fmla="*/ 20 h 133"/>
                    <a:gd name="T10" fmla="*/ 29 w 206"/>
                    <a:gd name="T11" fmla="*/ 47 h 133"/>
                    <a:gd name="T12" fmla="*/ 5 w 206"/>
                    <a:gd name="T13" fmla="*/ 93 h 133"/>
                    <a:gd name="T14" fmla="*/ 0 w 206"/>
                    <a:gd name="T15" fmla="*/ 117 h 133"/>
                    <a:gd name="T16" fmla="*/ 5 w 206"/>
                    <a:gd name="T17" fmla="*/ 129 h 133"/>
                    <a:gd name="T18" fmla="*/ 27 w 206"/>
                    <a:gd name="T19" fmla="*/ 133 h 133"/>
                    <a:gd name="T20" fmla="*/ 33 w 206"/>
                    <a:gd name="T21" fmla="*/ 117 h 133"/>
                    <a:gd name="T22" fmla="*/ 40 w 206"/>
                    <a:gd name="T23" fmla="*/ 74 h 133"/>
                    <a:gd name="T24" fmla="*/ 50 w 206"/>
                    <a:gd name="T25" fmla="*/ 41 h 133"/>
                    <a:gd name="T26" fmla="*/ 69 w 206"/>
                    <a:gd name="T27" fmla="*/ 28 h 133"/>
                    <a:gd name="T28" fmla="*/ 96 w 206"/>
                    <a:gd name="T29" fmla="*/ 14 h 133"/>
                    <a:gd name="T30" fmla="*/ 145 w 206"/>
                    <a:gd name="T31" fmla="*/ 20 h 133"/>
                    <a:gd name="T32" fmla="*/ 188 w 206"/>
                    <a:gd name="T33" fmla="*/ 25 h 133"/>
                    <a:gd name="T34" fmla="*/ 206 w 206"/>
                    <a:gd name="T35" fmla="*/ 21 h 133"/>
                    <a:gd name="T36" fmla="*/ 194 w 206"/>
                    <a:gd name="T37"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33">
                      <a:moveTo>
                        <a:pt x="194" y="10"/>
                      </a:moveTo>
                      <a:lnTo>
                        <a:pt x="138" y="0"/>
                      </a:lnTo>
                      <a:lnTo>
                        <a:pt x="93" y="0"/>
                      </a:lnTo>
                      <a:lnTo>
                        <a:pt x="64" y="10"/>
                      </a:lnTo>
                      <a:lnTo>
                        <a:pt x="50" y="20"/>
                      </a:lnTo>
                      <a:lnTo>
                        <a:pt x="29" y="47"/>
                      </a:lnTo>
                      <a:lnTo>
                        <a:pt x="5" y="93"/>
                      </a:lnTo>
                      <a:lnTo>
                        <a:pt x="0" y="117"/>
                      </a:lnTo>
                      <a:lnTo>
                        <a:pt x="5" y="129"/>
                      </a:lnTo>
                      <a:lnTo>
                        <a:pt x="27" y="133"/>
                      </a:lnTo>
                      <a:lnTo>
                        <a:pt x="33" y="117"/>
                      </a:lnTo>
                      <a:lnTo>
                        <a:pt x="40" y="74"/>
                      </a:lnTo>
                      <a:lnTo>
                        <a:pt x="50" y="41"/>
                      </a:lnTo>
                      <a:lnTo>
                        <a:pt x="69" y="28"/>
                      </a:lnTo>
                      <a:lnTo>
                        <a:pt x="96" y="14"/>
                      </a:lnTo>
                      <a:lnTo>
                        <a:pt x="145" y="20"/>
                      </a:lnTo>
                      <a:lnTo>
                        <a:pt x="188" y="25"/>
                      </a:lnTo>
                      <a:lnTo>
                        <a:pt x="206" y="21"/>
                      </a:lnTo>
                      <a:lnTo>
                        <a:pt x="194" y="1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4"/>
                <p:cNvSpPr>
                  <a:spLocks/>
                </p:cNvSpPr>
                <p:nvPr/>
              </p:nvSpPr>
              <p:spPr bwMode="auto">
                <a:xfrm>
                  <a:off x="7518400" y="3925888"/>
                  <a:ext cx="68263" cy="249238"/>
                </a:xfrm>
                <a:custGeom>
                  <a:avLst/>
                  <a:gdLst>
                    <a:gd name="T0" fmla="*/ 43 w 43"/>
                    <a:gd name="T1" fmla="*/ 0 h 157"/>
                    <a:gd name="T2" fmla="*/ 41 w 43"/>
                    <a:gd name="T3" fmla="*/ 33 h 157"/>
                    <a:gd name="T4" fmla="*/ 33 w 43"/>
                    <a:gd name="T5" fmla="*/ 62 h 157"/>
                    <a:gd name="T6" fmla="*/ 24 w 43"/>
                    <a:gd name="T7" fmla="*/ 100 h 157"/>
                    <a:gd name="T8" fmla="*/ 25 w 43"/>
                    <a:gd name="T9" fmla="*/ 142 h 157"/>
                    <a:gd name="T10" fmla="*/ 14 w 43"/>
                    <a:gd name="T11" fmla="*/ 157 h 157"/>
                    <a:gd name="T12" fmla="*/ 0 w 43"/>
                    <a:gd name="T13" fmla="*/ 152 h 157"/>
                    <a:gd name="T14" fmla="*/ 0 w 43"/>
                    <a:gd name="T15" fmla="*/ 113 h 157"/>
                    <a:gd name="T16" fmla="*/ 11 w 43"/>
                    <a:gd name="T17" fmla="*/ 60 h 157"/>
                    <a:gd name="T18" fmla="*/ 21 w 43"/>
                    <a:gd name="T19" fmla="*/ 38 h 157"/>
                    <a:gd name="T20" fmla="*/ 25 w 43"/>
                    <a:gd name="T21" fmla="*/ 0 h 157"/>
                    <a:gd name="T22" fmla="*/ 43 w 43"/>
                    <a:gd name="T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57">
                      <a:moveTo>
                        <a:pt x="43" y="0"/>
                      </a:moveTo>
                      <a:lnTo>
                        <a:pt x="41" y="33"/>
                      </a:lnTo>
                      <a:lnTo>
                        <a:pt x="33" y="62"/>
                      </a:lnTo>
                      <a:lnTo>
                        <a:pt x="24" y="100"/>
                      </a:lnTo>
                      <a:lnTo>
                        <a:pt x="25" y="142"/>
                      </a:lnTo>
                      <a:lnTo>
                        <a:pt x="14" y="157"/>
                      </a:lnTo>
                      <a:lnTo>
                        <a:pt x="0" y="152"/>
                      </a:lnTo>
                      <a:lnTo>
                        <a:pt x="0" y="113"/>
                      </a:lnTo>
                      <a:lnTo>
                        <a:pt x="11" y="60"/>
                      </a:lnTo>
                      <a:lnTo>
                        <a:pt x="21" y="38"/>
                      </a:lnTo>
                      <a:lnTo>
                        <a:pt x="25" y="0"/>
                      </a:lnTo>
                      <a:lnTo>
                        <a:pt x="43"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5"/>
                <p:cNvSpPr>
                  <a:spLocks/>
                </p:cNvSpPr>
                <p:nvPr/>
              </p:nvSpPr>
              <p:spPr bwMode="auto">
                <a:xfrm>
                  <a:off x="7567613" y="3792538"/>
                  <a:ext cx="114300" cy="138113"/>
                </a:xfrm>
                <a:custGeom>
                  <a:avLst/>
                  <a:gdLst>
                    <a:gd name="T0" fmla="*/ 0 w 72"/>
                    <a:gd name="T1" fmla="*/ 73 h 87"/>
                    <a:gd name="T2" fmla="*/ 33 w 72"/>
                    <a:gd name="T3" fmla="*/ 0 h 87"/>
                    <a:gd name="T4" fmla="*/ 55 w 72"/>
                    <a:gd name="T5" fmla="*/ 2 h 87"/>
                    <a:gd name="T6" fmla="*/ 70 w 72"/>
                    <a:gd name="T7" fmla="*/ 42 h 87"/>
                    <a:gd name="T8" fmla="*/ 72 w 72"/>
                    <a:gd name="T9" fmla="*/ 62 h 87"/>
                    <a:gd name="T10" fmla="*/ 55 w 72"/>
                    <a:gd name="T11" fmla="*/ 68 h 87"/>
                    <a:gd name="T12" fmla="*/ 48 w 72"/>
                    <a:gd name="T13" fmla="*/ 35 h 87"/>
                    <a:gd name="T14" fmla="*/ 42 w 72"/>
                    <a:gd name="T15" fmla="*/ 9 h 87"/>
                    <a:gd name="T16" fmla="*/ 22 w 72"/>
                    <a:gd name="T17" fmla="*/ 57 h 87"/>
                    <a:gd name="T18" fmla="*/ 4 w 72"/>
                    <a:gd name="T19" fmla="*/ 87 h 87"/>
                    <a:gd name="T20" fmla="*/ 0 w 72"/>
                    <a:gd name="T21"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7">
                      <a:moveTo>
                        <a:pt x="0" y="73"/>
                      </a:moveTo>
                      <a:lnTo>
                        <a:pt x="33" y="0"/>
                      </a:lnTo>
                      <a:lnTo>
                        <a:pt x="55" y="2"/>
                      </a:lnTo>
                      <a:lnTo>
                        <a:pt x="70" y="42"/>
                      </a:lnTo>
                      <a:lnTo>
                        <a:pt x="72" y="62"/>
                      </a:lnTo>
                      <a:lnTo>
                        <a:pt x="55" y="68"/>
                      </a:lnTo>
                      <a:lnTo>
                        <a:pt x="48" y="35"/>
                      </a:lnTo>
                      <a:lnTo>
                        <a:pt x="42" y="9"/>
                      </a:lnTo>
                      <a:lnTo>
                        <a:pt x="22" y="57"/>
                      </a:lnTo>
                      <a:lnTo>
                        <a:pt x="4" y="87"/>
                      </a:lnTo>
                      <a:lnTo>
                        <a:pt x="0" y="73"/>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6"/>
                <p:cNvSpPr>
                  <a:spLocks/>
                </p:cNvSpPr>
                <p:nvPr/>
              </p:nvSpPr>
              <p:spPr bwMode="auto">
                <a:xfrm>
                  <a:off x="7337425" y="3403600"/>
                  <a:ext cx="211138" cy="441325"/>
                </a:xfrm>
                <a:custGeom>
                  <a:avLst/>
                  <a:gdLst>
                    <a:gd name="T0" fmla="*/ 32 w 133"/>
                    <a:gd name="T1" fmla="*/ 0 h 278"/>
                    <a:gd name="T2" fmla="*/ 22 w 133"/>
                    <a:gd name="T3" fmla="*/ 28 h 278"/>
                    <a:gd name="T4" fmla="*/ 18 w 133"/>
                    <a:gd name="T5" fmla="*/ 67 h 278"/>
                    <a:gd name="T6" fmla="*/ 37 w 133"/>
                    <a:gd name="T7" fmla="*/ 110 h 278"/>
                    <a:gd name="T8" fmla="*/ 68 w 133"/>
                    <a:gd name="T9" fmla="*/ 150 h 278"/>
                    <a:gd name="T10" fmla="*/ 90 w 133"/>
                    <a:gd name="T11" fmla="*/ 192 h 278"/>
                    <a:gd name="T12" fmla="*/ 101 w 133"/>
                    <a:gd name="T13" fmla="*/ 225 h 278"/>
                    <a:gd name="T14" fmla="*/ 98 w 133"/>
                    <a:gd name="T15" fmla="*/ 246 h 278"/>
                    <a:gd name="T16" fmla="*/ 86 w 133"/>
                    <a:gd name="T17" fmla="*/ 242 h 278"/>
                    <a:gd name="T18" fmla="*/ 68 w 133"/>
                    <a:gd name="T19" fmla="*/ 224 h 278"/>
                    <a:gd name="T20" fmla="*/ 47 w 133"/>
                    <a:gd name="T21" fmla="*/ 215 h 278"/>
                    <a:gd name="T22" fmla="*/ 26 w 133"/>
                    <a:gd name="T23" fmla="*/ 211 h 278"/>
                    <a:gd name="T24" fmla="*/ 10 w 133"/>
                    <a:gd name="T25" fmla="*/ 221 h 278"/>
                    <a:gd name="T26" fmla="*/ 0 w 133"/>
                    <a:gd name="T27" fmla="*/ 242 h 278"/>
                    <a:gd name="T28" fmla="*/ 7 w 133"/>
                    <a:gd name="T29" fmla="*/ 248 h 278"/>
                    <a:gd name="T30" fmla="*/ 22 w 133"/>
                    <a:gd name="T31" fmla="*/ 252 h 278"/>
                    <a:gd name="T32" fmla="*/ 55 w 133"/>
                    <a:gd name="T33" fmla="*/ 255 h 278"/>
                    <a:gd name="T34" fmla="*/ 87 w 133"/>
                    <a:gd name="T35" fmla="*/ 266 h 278"/>
                    <a:gd name="T36" fmla="*/ 113 w 133"/>
                    <a:gd name="T37" fmla="*/ 278 h 278"/>
                    <a:gd name="T38" fmla="*/ 120 w 133"/>
                    <a:gd name="T39" fmla="*/ 278 h 278"/>
                    <a:gd name="T40" fmla="*/ 133 w 133"/>
                    <a:gd name="T41" fmla="*/ 263 h 278"/>
                    <a:gd name="T42" fmla="*/ 131 w 133"/>
                    <a:gd name="T43" fmla="*/ 253 h 278"/>
                    <a:gd name="T44" fmla="*/ 129 w 133"/>
                    <a:gd name="T45" fmla="*/ 231 h 278"/>
                    <a:gd name="T46" fmla="*/ 115 w 133"/>
                    <a:gd name="T47" fmla="*/ 207 h 278"/>
                    <a:gd name="T48" fmla="*/ 102 w 133"/>
                    <a:gd name="T49" fmla="*/ 175 h 278"/>
                    <a:gd name="T50" fmla="*/ 97 w 133"/>
                    <a:gd name="T51" fmla="*/ 144 h 278"/>
                    <a:gd name="T52" fmla="*/ 86 w 133"/>
                    <a:gd name="T53" fmla="*/ 115 h 278"/>
                    <a:gd name="T54" fmla="*/ 77 w 133"/>
                    <a:gd name="T55" fmla="*/ 92 h 278"/>
                    <a:gd name="T56" fmla="*/ 61 w 133"/>
                    <a:gd name="T57" fmla="*/ 64 h 278"/>
                    <a:gd name="T58" fmla="*/ 57 w 133"/>
                    <a:gd name="T59" fmla="*/ 40 h 278"/>
                    <a:gd name="T60" fmla="*/ 55 w 133"/>
                    <a:gd name="T61" fmla="*/ 7 h 278"/>
                    <a:gd name="T62" fmla="*/ 32 w 133"/>
                    <a:gd name="T6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278">
                      <a:moveTo>
                        <a:pt x="32" y="0"/>
                      </a:moveTo>
                      <a:lnTo>
                        <a:pt x="22" y="28"/>
                      </a:lnTo>
                      <a:lnTo>
                        <a:pt x="18" y="67"/>
                      </a:lnTo>
                      <a:lnTo>
                        <a:pt x="37" y="110"/>
                      </a:lnTo>
                      <a:lnTo>
                        <a:pt x="68" y="150"/>
                      </a:lnTo>
                      <a:lnTo>
                        <a:pt x="90" y="192"/>
                      </a:lnTo>
                      <a:lnTo>
                        <a:pt x="101" y="225"/>
                      </a:lnTo>
                      <a:lnTo>
                        <a:pt x="98" y="246"/>
                      </a:lnTo>
                      <a:lnTo>
                        <a:pt x="86" y="242"/>
                      </a:lnTo>
                      <a:lnTo>
                        <a:pt x="68" y="224"/>
                      </a:lnTo>
                      <a:lnTo>
                        <a:pt x="47" y="215"/>
                      </a:lnTo>
                      <a:lnTo>
                        <a:pt x="26" y="211"/>
                      </a:lnTo>
                      <a:lnTo>
                        <a:pt x="10" y="221"/>
                      </a:lnTo>
                      <a:lnTo>
                        <a:pt x="0" y="242"/>
                      </a:lnTo>
                      <a:lnTo>
                        <a:pt x="7" y="248"/>
                      </a:lnTo>
                      <a:lnTo>
                        <a:pt x="22" y="252"/>
                      </a:lnTo>
                      <a:lnTo>
                        <a:pt x="55" y="255"/>
                      </a:lnTo>
                      <a:lnTo>
                        <a:pt x="87" y="266"/>
                      </a:lnTo>
                      <a:lnTo>
                        <a:pt x="113" y="278"/>
                      </a:lnTo>
                      <a:lnTo>
                        <a:pt x="120" y="278"/>
                      </a:lnTo>
                      <a:lnTo>
                        <a:pt x="133" y="263"/>
                      </a:lnTo>
                      <a:lnTo>
                        <a:pt x="131" y="253"/>
                      </a:lnTo>
                      <a:lnTo>
                        <a:pt x="129" y="231"/>
                      </a:lnTo>
                      <a:lnTo>
                        <a:pt x="115" y="207"/>
                      </a:lnTo>
                      <a:lnTo>
                        <a:pt x="102" y="175"/>
                      </a:lnTo>
                      <a:lnTo>
                        <a:pt x="97" y="144"/>
                      </a:lnTo>
                      <a:lnTo>
                        <a:pt x="86" y="115"/>
                      </a:lnTo>
                      <a:lnTo>
                        <a:pt x="77" y="92"/>
                      </a:lnTo>
                      <a:lnTo>
                        <a:pt x="61" y="64"/>
                      </a:lnTo>
                      <a:lnTo>
                        <a:pt x="57" y="40"/>
                      </a:lnTo>
                      <a:lnTo>
                        <a:pt x="55" y="7"/>
                      </a:lnTo>
                      <a:lnTo>
                        <a:pt x="32"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7"/>
                <p:cNvSpPr>
                  <a:spLocks/>
                </p:cNvSpPr>
                <p:nvPr/>
              </p:nvSpPr>
              <p:spPr bwMode="auto">
                <a:xfrm>
                  <a:off x="7300913" y="3387725"/>
                  <a:ext cx="576263" cy="239713"/>
                </a:xfrm>
                <a:custGeom>
                  <a:avLst/>
                  <a:gdLst>
                    <a:gd name="T0" fmla="*/ 122 w 363"/>
                    <a:gd name="T1" fmla="*/ 0 h 151"/>
                    <a:gd name="T2" fmla="*/ 50 w 363"/>
                    <a:gd name="T3" fmla="*/ 29 h 151"/>
                    <a:gd name="T4" fmla="*/ 4 w 363"/>
                    <a:gd name="T5" fmla="*/ 50 h 151"/>
                    <a:gd name="T6" fmla="*/ 0 w 363"/>
                    <a:gd name="T7" fmla="*/ 69 h 151"/>
                    <a:gd name="T8" fmla="*/ 42 w 363"/>
                    <a:gd name="T9" fmla="*/ 87 h 151"/>
                    <a:gd name="T10" fmla="*/ 105 w 363"/>
                    <a:gd name="T11" fmla="*/ 101 h 151"/>
                    <a:gd name="T12" fmla="*/ 157 w 363"/>
                    <a:gd name="T13" fmla="*/ 133 h 151"/>
                    <a:gd name="T14" fmla="*/ 202 w 363"/>
                    <a:gd name="T15" fmla="*/ 151 h 151"/>
                    <a:gd name="T16" fmla="*/ 252 w 363"/>
                    <a:gd name="T17" fmla="*/ 133 h 151"/>
                    <a:gd name="T18" fmla="*/ 296 w 363"/>
                    <a:gd name="T19" fmla="*/ 111 h 151"/>
                    <a:gd name="T20" fmla="*/ 338 w 363"/>
                    <a:gd name="T21" fmla="*/ 73 h 151"/>
                    <a:gd name="T22" fmla="*/ 363 w 363"/>
                    <a:gd name="T23" fmla="*/ 34 h 151"/>
                    <a:gd name="T24" fmla="*/ 348 w 363"/>
                    <a:gd name="T25" fmla="*/ 32 h 151"/>
                    <a:gd name="T26" fmla="*/ 287 w 363"/>
                    <a:gd name="T27" fmla="*/ 26 h 151"/>
                    <a:gd name="T28" fmla="*/ 233 w 363"/>
                    <a:gd name="T29" fmla="*/ 22 h 151"/>
                    <a:gd name="T30" fmla="*/ 168 w 363"/>
                    <a:gd name="T31" fmla="*/ 12 h 151"/>
                    <a:gd name="T32" fmla="*/ 122 w 363"/>
                    <a:gd name="T3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151">
                      <a:moveTo>
                        <a:pt x="122" y="0"/>
                      </a:moveTo>
                      <a:lnTo>
                        <a:pt x="50" y="29"/>
                      </a:lnTo>
                      <a:lnTo>
                        <a:pt x="4" y="50"/>
                      </a:lnTo>
                      <a:lnTo>
                        <a:pt x="0" y="69"/>
                      </a:lnTo>
                      <a:lnTo>
                        <a:pt x="42" y="87"/>
                      </a:lnTo>
                      <a:lnTo>
                        <a:pt x="105" y="101"/>
                      </a:lnTo>
                      <a:lnTo>
                        <a:pt x="157" y="133"/>
                      </a:lnTo>
                      <a:lnTo>
                        <a:pt x="202" y="151"/>
                      </a:lnTo>
                      <a:lnTo>
                        <a:pt x="252" y="133"/>
                      </a:lnTo>
                      <a:lnTo>
                        <a:pt x="296" y="111"/>
                      </a:lnTo>
                      <a:lnTo>
                        <a:pt x="338" y="73"/>
                      </a:lnTo>
                      <a:lnTo>
                        <a:pt x="363" y="34"/>
                      </a:lnTo>
                      <a:lnTo>
                        <a:pt x="348" y="32"/>
                      </a:lnTo>
                      <a:lnTo>
                        <a:pt x="287" y="26"/>
                      </a:lnTo>
                      <a:lnTo>
                        <a:pt x="233" y="22"/>
                      </a:lnTo>
                      <a:lnTo>
                        <a:pt x="168" y="12"/>
                      </a:lnTo>
                      <a:lnTo>
                        <a:pt x="122" y="0"/>
                      </a:lnTo>
                      <a:close/>
                    </a:path>
                  </a:pathLst>
                </a:custGeom>
                <a:solidFill>
                  <a:srgbClr val="F6B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8"/>
                <p:cNvSpPr>
                  <a:spLocks/>
                </p:cNvSpPr>
                <p:nvPr/>
              </p:nvSpPr>
              <p:spPr bwMode="auto">
                <a:xfrm>
                  <a:off x="7223125" y="3436938"/>
                  <a:ext cx="211138" cy="441325"/>
                </a:xfrm>
                <a:custGeom>
                  <a:avLst/>
                  <a:gdLst>
                    <a:gd name="T0" fmla="*/ 32 w 133"/>
                    <a:gd name="T1" fmla="*/ 0 h 278"/>
                    <a:gd name="T2" fmla="*/ 22 w 133"/>
                    <a:gd name="T3" fmla="*/ 28 h 278"/>
                    <a:gd name="T4" fmla="*/ 18 w 133"/>
                    <a:gd name="T5" fmla="*/ 67 h 278"/>
                    <a:gd name="T6" fmla="*/ 37 w 133"/>
                    <a:gd name="T7" fmla="*/ 110 h 278"/>
                    <a:gd name="T8" fmla="*/ 68 w 133"/>
                    <a:gd name="T9" fmla="*/ 150 h 278"/>
                    <a:gd name="T10" fmla="*/ 90 w 133"/>
                    <a:gd name="T11" fmla="*/ 192 h 278"/>
                    <a:gd name="T12" fmla="*/ 101 w 133"/>
                    <a:gd name="T13" fmla="*/ 225 h 278"/>
                    <a:gd name="T14" fmla="*/ 98 w 133"/>
                    <a:gd name="T15" fmla="*/ 246 h 278"/>
                    <a:gd name="T16" fmla="*/ 86 w 133"/>
                    <a:gd name="T17" fmla="*/ 242 h 278"/>
                    <a:gd name="T18" fmla="*/ 68 w 133"/>
                    <a:gd name="T19" fmla="*/ 224 h 278"/>
                    <a:gd name="T20" fmla="*/ 47 w 133"/>
                    <a:gd name="T21" fmla="*/ 215 h 278"/>
                    <a:gd name="T22" fmla="*/ 26 w 133"/>
                    <a:gd name="T23" fmla="*/ 211 h 278"/>
                    <a:gd name="T24" fmla="*/ 10 w 133"/>
                    <a:gd name="T25" fmla="*/ 221 h 278"/>
                    <a:gd name="T26" fmla="*/ 0 w 133"/>
                    <a:gd name="T27" fmla="*/ 242 h 278"/>
                    <a:gd name="T28" fmla="*/ 7 w 133"/>
                    <a:gd name="T29" fmla="*/ 248 h 278"/>
                    <a:gd name="T30" fmla="*/ 22 w 133"/>
                    <a:gd name="T31" fmla="*/ 252 h 278"/>
                    <a:gd name="T32" fmla="*/ 55 w 133"/>
                    <a:gd name="T33" fmla="*/ 255 h 278"/>
                    <a:gd name="T34" fmla="*/ 88 w 133"/>
                    <a:gd name="T35" fmla="*/ 266 h 278"/>
                    <a:gd name="T36" fmla="*/ 113 w 133"/>
                    <a:gd name="T37" fmla="*/ 278 h 278"/>
                    <a:gd name="T38" fmla="*/ 120 w 133"/>
                    <a:gd name="T39" fmla="*/ 278 h 278"/>
                    <a:gd name="T40" fmla="*/ 133 w 133"/>
                    <a:gd name="T41" fmla="*/ 263 h 278"/>
                    <a:gd name="T42" fmla="*/ 131 w 133"/>
                    <a:gd name="T43" fmla="*/ 253 h 278"/>
                    <a:gd name="T44" fmla="*/ 129 w 133"/>
                    <a:gd name="T45" fmla="*/ 231 h 278"/>
                    <a:gd name="T46" fmla="*/ 115 w 133"/>
                    <a:gd name="T47" fmla="*/ 206 h 278"/>
                    <a:gd name="T48" fmla="*/ 102 w 133"/>
                    <a:gd name="T49" fmla="*/ 175 h 278"/>
                    <a:gd name="T50" fmla="*/ 97 w 133"/>
                    <a:gd name="T51" fmla="*/ 144 h 278"/>
                    <a:gd name="T52" fmla="*/ 86 w 133"/>
                    <a:gd name="T53" fmla="*/ 115 h 278"/>
                    <a:gd name="T54" fmla="*/ 77 w 133"/>
                    <a:gd name="T55" fmla="*/ 92 h 278"/>
                    <a:gd name="T56" fmla="*/ 61 w 133"/>
                    <a:gd name="T57" fmla="*/ 64 h 278"/>
                    <a:gd name="T58" fmla="*/ 58 w 133"/>
                    <a:gd name="T59" fmla="*/ 40 h 278"/>
                    <a:gd name="T60" fmla="*/ 55 w 133"/>
                    <a:gd name="T61" fmla="*/ 7 h 278"/>
                    <a:gd name="T62" fmla="*/ 32 w 133"/>
                    <a:gd name="T6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278">
                      <a:moveTo>
                        <a:pt x="32" y="0"/>
                      </a:moveTo>
                      <a:lnTo>
                        <a:pt x="22" y="28"/>
                      </a:lnTo>
                      <a:lnTo>
                        <a:pt x="18" y="67"/>
                      </a:lnTo>
                      <a:lnTo>
                        <a:pt x="37" y="110"/>
                      </a:lnTo>
                      <a:lnTo>
                        <a:pt x="68" y="150"/>
                      </a:lnTo>
                      <a:lnTo>
                        <a:pt x="90" y="192"/>
                      </a:lnTo>
                      <a:lnTo>
                        <a:pt x="101" y="225"/>
                      </a:lnTo>
                      <a:lnTo>
                        <a:pt x="98" y="246"/>
                      </a:lnTo>
                      <a:lnTo>
                        <a:pt x="86" y="242"/>
                      </a:lnTo>
                      <a:lnTo>
                        <a:pt x="68" y="224"/>
                      </a:lnTo>
                      <a:lnTo>
                        <a:pt x="47" y="215"/>
                      </a:lnTo>
                      <a:lnTo>
                        <a:pt x="26" y="211"/>
                      </a:lnTo>
                      <a:lnTo>
                        <a:pt x="10" y="221"/>
                      </a:lnTo>
                      <a:lnTo>
                        <a:pt x="0" y="242"/>
                      </a:lnTo>
                      <a:lnTo>
                        <a:pt x="7" y="248"/>
                      </a:lnTo>
                      <a:lnTo>
                        <a:pt x="22" y="252"/>
                      </a:lnTo>
                      <a:lnTo>
                        <a:pt x="55" y="255"/>
                      </a:lnTo>
                      <a:lnTo>
                        <a:pt x="88" y="266"/>
                      </a:lnTo>
                      <a:lnTo>
                        <a:pt x="113" y="278"/>
                      </a:lnTo>
                      <a:lnTo>
                        <a:pt x="120" y="278"/>
                      </a:lnTo>
                      <a:lnTo>
                        <a:pt x="133" y="263"/>
                      </a:lnTo>
                      <a:lnTo>
                        <a:pt x="131" y="253"/>
                      </a:lnTo>
                      <a:lnTo>
                        <a:pt x="129" y="231"/>
                      </a:lnTo>
                      <a:lnTo>
                        <a:pt x="115" y="206"/>
                      </a:lnTo>
                      <a:lnTo>
                        <a:pt x="102" y="175"/>
                      </a:lnTo>
                      <a:lnTo>
                        <a:pt x="97" y="144"/>
                      </a:lnTo>
                      <a:lnTo>
                        <a:pt x="86" y="115"/>
                      </a:lnTo>
                      <a:lnTo>
                        <a:pt x="77" y="92"/>
                      </a:lnTo>
                      <a:lnTo>
                        <a:pt x="61" y="64"/>
                      </a:lnTo>
                      <a:lnTo>
                        <a:pt x="58" y="40"/>
                      </a:lnTo>
                      <a:lnTo>
                        <a:pt x="55" y="7"/>
                      </a:lnTo>
                      <a:lnTo>
                        <a:pt x="32"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9"/>
                <p:cNvSpPr>
                  <a:spLocks/>
                </p:cNvSpPr>
                <p:nvPr/>
              </p:nvSpPr>
              <p:spPr bwMode="auto">
                <a:xfrm>
                  <a:off x="7283450" y="3378200"/>
                  <a:ext cx="608013" cy="258763"/>
                </a:xfrm>
                <a:custGeom>
                  <a:avLst/>
                  <a:gdLst>
                    <a:gd name="T0" fmla="*/ 178 w 383"/>
                    <a:gd name="T1" fmla="*/ 7 h 163"/>
                    <a:gd name="T2" fmla="*/ 244 w 383"/>
                    <a:gd name="T3" fmla="*/ 20 h 163"/>
                    <a:gd name="T4" fmla="*/ 282 w 383"/>
                    <a:gd name="T5" fmla="*/ 25 h 163"/>
                    <a:gd name="T6" fmla="*/ 352 w 383"/>
                    <a:gd name="T7" fmla="*/ 27 h 163"/>
                    <a:gd name="T8" fmla="*/ 381 w 383"/>
                    <a:gd name="T9" fmla="*/ 31 h 163"/>
                    <a:gd name="T10" fmla="*/ 383 w 383"/>
                    <a:gd name="T11" fmla="*/ 41 h 163"/>
                    <a:gd name="T12" fmla="*/ 371 w 383"/>
                    <a:gd name="T13" fmla="*/ 64 h 163"/>
                    <a:gd name="T14" fmla="*/ 345 w 383"/>
                    <a:gd name="T15" fmla="*/ 92 h 163"/>
                    <a:gd name="T16" fmla="*/ 301 w 383"/>
                    <a:gd name="T17" fmla="*/ 128 h 163"/>
                    <a:gd name="T18" fmla="*/ 258 w 383"/>
                    <a:gd name="T19" fmla="*/ 148 h 163"/>
                    <a:gd name="T20" fmla="*/ 216 w 383"/>
                    <a:gd name="T21" fmla="*/ 163 h 163"/>
                    <a:gd name="T22" fmla="*/ 199 w 383"/>
                    <a:gd name="T23" fmla="*/ 160 h 163"/>
                    <a:gd name="T24" fmla="*/ 169 w 383"/>
                    <a:gd name="T25" fmla="*/ 141 h 163"/>
                    <a:gd name="T26" fmla="*/ 130 w 383"/>
                    <a:gd name="T27" fmla="*/ 124 h 163"/>
                    <a:gd name="T28" fmla="*/ 99 w 383"/>
                    <a:gd name="T29" fmla="*/ 109 h 163"/>
                    <a:gd name="T30" fmla="*/ 56 w 383"/>
                    <a:gd name="T31" fmla="*/ 98 h 163"/>
                    <a:gd name="T32" fmla="*/ 22 w 383"/>
                    <a:gd name="T33" fmla="*/ 86 h 163"/>
                    <a:gd name="T34" fmla="*/ 2 w 383"/>
                    <a:gd name="T35" fmla="*/ 78 h 163"/>
                    <a:gd name="T36" fmla="*/ 0 w 383"/>
                    <a:gd name="T37" fmla="*/ 64 h 163"/>
                    <a:gd name="T38" fmla="*/ 14 w 383"/>
                    <a:gd name="T39" fmla="*/ 45 h 163"/>
                    <a:gd name="T40" fmla="*/ 74 w 383"/>
                    <a:gd name="T41" fmla="*/ 21 h 163"/>
                    <a:gd name="T42" fmla="*/ 136 w 383"/>
                    <a:gd name="T43" fmla="*/ 0 h 163"/>
                    <a:gd name="T44" fmla="*/ 136 w 383"/>
                    <a:gd name="T45" fmla="*/ 14 h 163"/>
                    <a:gd name="T46" fmla="*/ 101 w 383"/>
                    <a:gd name="T47" fmla="*/ 31 h 163"/>
                    <a:gd name="T48" fmla="*/ 57 w 383"/>
                    <a:gd name="T49" fmla="*/ 45 h 163"/>
                    <a:gd name="T50" fmla="*/ 25 w 383"/>
                    <a:gd name="T51" fmla="*/ 59 h 163"/>
                    <a:gd name="T52" fmla="*/ 22 w 383"/>
                    <a:gd name="T53" fmla="*/ 70 h 163"/>
                    <a:gd name="T54" fmla="*/ 38 w 383"/>
                    <a:gd name="T55" fmla="*/ 80 h 163"/>
                    <a:gd name="T56" fmla="*/ 84 w 383"/>
                    <a:gd name="T57" fmla="*/ 88 h 163"/>
                    <a:gd name="T58" fmla="*/ 126 w 383"/>
                    <a:gd name="T59" fmla="*/ 98 h 163"/>
                    <a:gd name="T60" fmla="*/ 154 w 383"/>
                    <a:gd name="T61" fmla="*/ 120 h 163"/>
                    <a:gd name="T62" fmla="*/ 188 w 383"/>
                    <a:gd name="T63" fmla="*/ 131 h 163"/>
                    <a:gd name="T64" fmla="*/ 213 w 383"/>
                    <a:gd name="T65" fmla="*/ 151 h 163"/>
                    <a:gd name="T66" fmla="*/ 263 w 383"/>
                    <a:gd name="T67" fmla="*/ 130 h 163"/>
                    <a:gd name="T68" fmla="*/ 301 w 383"/>
                    <a:gd name="T69" fmla="*/ 106 h 163"/>
                    <a:gd name="T70" fmla="*/ 335 w 383"/>
                    <a:gd name="T71" fmla="*/ 78 h 163"/>
                    <a:gd name="T72" fmla="*/ 362 w 383"/>
                    <a:gd name="T73" fmla="*/ 43 h 163"/>
                    <a:gd name="T74" fmla="*/ 324 w 383"/>
                    <a:gd name="T75" fmla="*/ 41 h 163"/>
                    <a:gd name="T76" fmla="*/ 280 w 383"/>
                    <a:gd name="T77" fmla="*/ 39 h 163"/>
                    <a:gd name="T78" fmla="*/ 234 w 383"/>
                    <a:gd name="T79" fmla="*/ 35 h 163"/>
                    <a:gd name="T80" fmla="*/ 160 w 383"/>
                    <a:gd name="T81" fmla="*/ 21 h 163"/>
                    <a:gd name="T82" fmla="*/ 178 w 383"/>
                    <a:gd name="T83" fmla="*/ 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163">
                      <a:moveTo>
                        <a:pt x="178" y="7"/>
                      </a:moveTo>
                      <a:lnTo>
                        <a:pt x="244" y="20"/>
                      </a:lnTo>
                      <a:lnTo>
                        <a:pt x="282" y="25"/>
                      </a:lnTo>
                      <a:lnTo>
                        <a:pt x="352" y="27"/>
                      </a:lnTo>
                      <a:lnTo>
                        <a:pt x="381" y="31"/>
                      </a:lnTo>
                      <a:lnTo>
                        <a:pt x="383" y="41"/>
                      </a:lnTo>
                      <a:lnTo>
                        <a:pt x="371" y="64"/>
                      </a:lnTo>
                      <a:lnTo>
                        <a:pt x="345" y="92"/>
                      </a:lnTo>
                      <a:lnTo>
                        <a:pt x="301" y="128"/>
                      </a:lnTo>
                      <a:lnTo>
                        <a:pt x="258" y="148"/>
                      </a:lnTo>
                      <a:lnTo>
                        <a:pt x="216" y="163"/>
                      </a:lnTo>
                      <a:lnTo>
                        <a:pt x="199" y="160"/>
                      </a:lnTo>
                      <a:lnTo>
                        <a:pt x="169" y="141"/>
                      </a:lnTo>
                      <a:lnTo>
                        <a:pt x="130" y="124"/>
                      </a:lnTo>
                      <a:lnTo>
                        <a:pt x="99" y="109"/>
                      </a:lnTo>
                      <a:lnTo>
                        <a:pt x="56" y="98"/>
                      </a:lnTo>
                      <a:lnTo>
                        <a:pt x="22" y="86"/>
                      </a:lnTo>
                      <a:lnTo>
                        <a:pt x="2" y="78"/>
                      </a:lnTo>
                      <a:lnTo>
                        <a:pt x="0" y="64"/>
                      </a:lnTo>
                      <a:lnTo>
                        <a:pt x="14" y="45"/>
                      </a:lnTo>
                      <a:lnTo>
                        <a:pt x="74" y="21"/>
                      </a:lnTo>
                      <a:lnTo>
                        <a:pt x="136" y="0"/>
                      </a:lnTo>
                      <a:lnTo>
                        <a:pt x="136" y="14"/>
                      </a:lnTo>
                      <a:lnTo>
                        <a:pt x="101" y="31"/>
                      </a:lnTo>
                      <a:lnTo>
                        <a:pt x="57" y="45"/>
                      </a:lnTo>
                      <a:lnTo>
                        <a:pt x="25" y="59"/>
                      </a:lnTo>
                      <a:lnTo>
                        <a:pt x="22" y="70"/>
                      </a:lnTo>
                      <a:lnTo>
                        <a:pt x="38" y="80"/>
                      </a:lnTo>
                      <a:lnTo>
                        <a:pt x="84" y="88"/>
                      </a:lnTo>
                      <a:lnTo>
                        <a:pt x="126" y="98"/>
                      </a:lnTo>
                      <a:lnTo>
                        <a:pt x="154" y="120"/>
                      </a:lnTo>
                      <a:lnTo>
                        <a:pt x="188" y="131"/>
                      </a:lnTo>
                      <a:lnTo>
                        <a:pt x="213" y="151"/>
                      </a:lnTo>
                      <a:lnTo>
                        <a:pt x="263" y="130"/>
                      </a:lnTo>
                      <a:lnTo>
                        <a:pt x="301" y="106"/>
                      </a:lnTo>
                      <a:lnTo>
                        <a:pt x="335" y="78"/>
                      </a:lnTo>
                      <a:lnTo>
                        <a:pt x="362" y="43"/>
                      </a:lnTo>
                      <a:lnTo>
                        <a:pt x="324" y="41"/>
                      </a:lnTo>
                      <a:lnTo>
                        <a:pt x="280" y="39"/>
                      </a:lnTo>
                      <a:lnTo>
                        <a:pt x="234" y="35"/>
                      </a:lnTo>
                      <a:lnTo>
                        <a:pt x="160" y="21"/>
                      </a:lnTo>
                      <a:lnTo>
                        <a:pt x="178" y="7"/>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20"/>
                <p:cNvSpPr>
                  <a:spLocks/>
                </p:cNvSpPr>
                <p:nvPr/>
              </p:nvSpPr>
              <p:spPr bwMode="auto">
                <a:xfrm>
                  <a:off x="7261225" y="3354388"/>
                  <a:ext cx="419100" cy="142875"/>
                </a:xfrm>
                <a:custGeom>
                  <a:avLst/>
                  <a:gdLst>
                    <a:gd name="T0" fmla="*/ 26 w 264"/>
                    <a:gd name="T1" fmla="*/ 9 h 90"/>
                    <a:gd name="T2" fmla="*/ 61 w 264"/>
                    <a:gd name="T3" fmla="*/ 5 h 90"/>
                    <a:gd name="T4" fmla="*/ 109 w 264"/>
                    <a:gd name="T5" fmla="*/ 0 h 90"/>
                    <a:gd name="T6" fmla="*/ 170 w 264"/>
                    <a:gd name="T7" fmla="*/ 0 h 90"/>
                    <a:gd name="T8" fmla="*/ 218 w 264"/>
                    <a:gd name="T9" fmla="*/ 9 h 90"/>
                    <a:gd name="T10" fmla="*/ 264 w 264"/>
                    <a:gd name="T11" fmla="*/ 31 h 90"/>
                    <a:gd name="T12" fmla="*/ 258 w 264"/>
                    <a:gd name="T13" fmla="*/ 71 h 90"/>
                    <a:gd name="T14" fmla="*/ 225 w 264"/>
                    <a:gd name="T15" fmla="*/ 90 h 90"/>
                    <a:gd name="T16" fmla="*/ 177 w 264"/>
                    <a:gd name="T17" fmla="*/ 89 h 90"/>
                    <a:gd name="T18" fmla="*/ 105 w 264"/>
                    <a:gd name="T19" fmla="*/ 71 h 90"/>
                    <a:gd name="T20" fmla="*/ 53 w 264"/>
                    <a:gd name="T21" fmla="*/ 61 h 90"/>
                    <a:gd name="T22" fmla="*/ 29 w 264"/>
                    <a:gd name="T23" fmla="*/ 64 h 90"/>
                    <a:gd name="T24" fmla="*/ 7 w 264"/>
                    <a:gd name="T25" fmla="*/ 74 h 90"/>
                    <a:gd name="T26" fmla="*/ 0 w 264"/>
                    <a:gd name="T27" fmla="*/ 71 h 90"/>
                    <a:gd name="T28" fmla="*/ 4 w 264"/>
                    <a:gd name="T29" fmla="*/ 44 h 90"/>
                    <a:gd name="T30" fmla="*/ 26 w 264"/>
                    <a:gd name="T31"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90">
                      <a:moveTo>
                        <a:pt x="26" y="9"/>
                      </a:moveTo>
                      <a:lnTo>
                        <a:pt x="61" y="5"/>
                      </a:lnTo>
                      <a:lnTo>
                        <a:pt x="109" y="0"/>
                      </a:lnTo>
                      <a:lnTo>
                        <a:pt x="170" y="0"/>
                      </a:lnTo>
                      <a:lnTo>
                        <a:pt x="218" y="9"/>
                      </a:lnTo>
                      <a:lnTo>
                        <a:pt x="264" y="31"/>
                      </a:lnTo>
                      <a:lnTo>
                        <a:pt x="258" y="71"/>
                      </a:lnTo>
                      <a:lnTo>
                        <a:pt x="225" y="90"/>
                      </a:lnTo>
                      <a:lnTo>
                        <a:pt x="177" y="89"/>
                      </a:lnTo>
                      <a:lnTo>
                        <a:pt x="105" y="71"/>
                      </a:lnTo>
                      <a:lnTo>
                        <a:pt x="53" y="61"/>
                      </a:lnTo>
                      <a:lnTo>
                        <a:pt x="29" y="64"/>
                      </a:lnTo>
                      <a:lnTo>
                        <a:pt x="7" y="74"/>
                      </a:lnTo>
                      <a:lnTo>
                        <a:pt x="0" y="71"/>
                      </a:lnTo>
                      <a:lnTo>
                        <a:pt x="4" y="44"/>
                      </a:lnTo>
                      <a:lnTo>
                        <a:pt x="26" y="9"/>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21"/>
                <p:cNvSpPr>
                  <a:spLocks/>
                </p:cNvSpPr>
                <p:nvPr/>
              </p:nvSpPr>
              <p:spPr bwMode="auto">
                <a:xfrm>
                  <a:off x="7353300" y="2951163"/>
                  <a:ext cx="398463" cy="546100"/>
                </a:xfrm>
                <a:custGeom>
                  <a:avLst/>
                  <a:gdLst>
                    <a:gd name="T0" fmla="*/ 26 w 251"/>
                    <a:gd name="T1" fmla="*/ 6 h 344"/>
                    <a:gd name="T2" fmla="*/ 56 w 251"/>
                    <a:gd name="T3" fmla="*/ 0 h 344"/>
                    <a:gd name="T4" fmla="*/ 88 w 251"/>
                    <a:gd name="T5" fmla="*/ 6 h 344"/>
                    <a:gd name="T6" fmla="*/ 131 w 251"/>
                    <a:gd name="T7" fmla="*/ 21 h 344"/>
                    <a:gd name="T8" fmla="*/ 162 w 251"/>
                    <a:gd name="T9" fmla="*/ 40 h 344"/>
                    <a:gd name="T10" fmla="*/ 190 w 251"/>
                    <a:gd name="T11" fmla="*/ 63 h 344"/>
                    <a:gd name="T12" fmla="*/ 214 w 251"/>
                    <a:gd name="T13" fmla="*/ 86 h 344"/>
                    <a:gd name="T14" fmla="*/ 234 w 251"/>
                    <a:gd name="T15" fmla="*/ 114 h 344"/>
                    <a:gd name="T16" fmla="*/ 247 w 251"/>
                    <a:gd name="T17" fmla="*/ 149 h 344"/>
                    <a:gd name="T18" fmla="*/ 251 w 251"/>
                    <a:gd name="T19" fmla="*/ 186 h 344"/>
                    <a:gd name="T20" fmla="*/ 251 w 251"/>
                    <a:gd name="T21" fmla="*/ 222 h 344"/>
                    <a:gd name="T22" fmla="*/ 250 w 251"/>
                    <a:gd name="T23" fmla="*/ 256 h 344"/>
                    <a:gd name="T24" fmla="*/ 247 w 251"/>
                    <a:gd name="T25" fmla="*/ 287 h 344"/>
                    <a:gd name="T26" fmla="*/ 244 w 251"/>
                    <a:gd name="T27" fmla="*/ 311 h 344"/>
                    <a:gd name="T28" fmla="*/ 232 w 251"/>
                    <a:gd name="T29" fmla="*/ 329 h 344"/>
                    <a:gd name="T30" fmla="*/ 212 w 251"/>
                    <a:gd name="T31" fmla="*/ 337 h 344"/>
                    <a:gd name="T32" fmla="*/ 181 w 251"/>
                    <a:gd name="T33" fmla="*/ 344 h 344"/>
                    <a:gd name="T34" fmla="*/ 156 w 251"/>
                    <a:gd name="T35" fmla="*/ 344 h 344"/>
                    <a:gd name="T36" fmla="*/ 134 w 251"/>
                    <a:gd name="T37" fmla="*/ 330 h 344"/>
                    <a:gd name="T38" fmla="*/ 106 w 251"/>
                    <a:gd name="T39" fmla="*/ 322 h 344"/>
                    <a:gd name="T40" fmla="*/ 83 w 251"/>
                    <a:gd name="T41" fmla="*/ 304 h 344"/>
                    <a:gd name="T42" fmla="*/ 71 w 251"/>
                    <a:gd name="T43" fmla="*/ 295 h 344"/>
                    <a:gd name="T44" fmla="*/ 64 w 251"/>
                    <a:gd name="T45" fmla="*/ 277 h 344"/>
                    <a:gd name="T46" fmla="*/ 60 w 251"/>
                    <a:gd name="T47" fmla="*/ 256 h 344"/>
                    <a:gd name="T48" fmla="*/ 71 w 251"/>
                    <a:gd name="T49" fmla="*/ 235 h 344"/>
                    <a:gd name="T50" fmla="*/ 88 w 251"/>
                    <a:gd name="T51" fmla="*/ 214 h 344"/>
                    <a:gd name="T52" fmla="*/ 107 w 251"/>
                    <a:gd name="T53" fmla="*/ 197 h 344"/>
                    <a:gd name="T54" fmla="*/ 114 w 251"/>
                    <a:gd name="T55" fmla="*/ 180 h 344"/>
                    <a:gd name="T56" fmla="*/ 104 w 251"/>
                    <a:gd name="T57" fmla="*/ 159 h 344"/>
                    <a:gd name="T58" fmla="*/ 95 w 251"/>
                    <a:gd name="T59" fmla="*/ 145 h 344"/>
                    <a:gd name="T60" fmla="*/ 71 w 251"/>
                    <a:gd name="T61" fmla="*/ 128 h 344"/>
                    <a:gd name="T62" fmla="*/ 47 w 251"/>
                    <a:gd name="T63" fmla="*/ 117 h 344"/>
                    <a:gd name="T64" fmla="*/ 25 w 251"/>
                    <a:gd name="T65" fmla="*/ 105 h 344"/>
                    <a:gd name="T66" fmla="*/ 7 w 251"/>
                    <a:gd name="T67" fmla="*/ 90 h 344"/>
                    <a:gd name="T68" fmla="*/ 0 w 251"/>
                    <a:gd name="T69" fmla="*/ 69 h 344"/>
                    <a:gd name="T70" fmla="*/ 0 w 251"/>
                    <a:gd name="T71" fmla="*/ 46 h 344"/>
                    <a:gd name="T72" fmla="*/ 9 w 251"/>
                    <a:gd name="T73" fmla="*/ 25 h 344"/>
                    <a:gd name="T74" fmla="*/ 26 w 251"/>
                    <a:gd name="T75" fmla="*/ 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344">
                      <a:moveTo>
                        <a:pt x="26" y="6"/>
                      </a:moveTo>
                      <a:lnTo>
                        <a:pt x="56" y="0"/>
                      </a:lnTo>
                      <a:lnTo>
                        <a:pt x="88" y="6"/>
                      </a:lnTo>
                      <a:lnTo>
                        <a:pt x="131" y="21"/>
                      </a:lnTo>
                      <a:lnTo>
                        <a:pt x="162" y="40"/>
                      </a:lnTo>
                      <a:lnTo>
                        <a:pt x="190" y="63"/>
                      </a:lnTo>
                      <a:lnTo>
                        <a:pt x="214" y="86"/>
                      </a:lnTo>
                      <a:lnTo>
                        <a:pt x="234" y="114"/>
                      </a:lnTo>
                      <a:lnTo>
                        <a:pt x="247" y="149"/>
                      </a:lnTo>
                      <a:lnTo>
                        <a:pt x="251" y="186"/>
                      </a:lnTo>
                      <a:lnTo>
                        <a:pt x="251" y="222"/>
                      </a:lnTo>
                      <a:lnTo>
                        <a:pt x="250" y="256"/>
                      </a:lnTo>
                      <a:lnTo>
                        <a:pt x="247" y="287"/>
                      </a:lnTo>
                      <a:lnTo>
                        <a:pt x="244" y="311"/>
                      </a:lnTo>
                      <a:lnTo>
                        <a:pt x="232" y="329"/>
                      </a:lnTo>
                      <a:lnTo>
                        <a:pt x="212" y="337"/>
                      </a:lnTo>
                      <a:lnTo>
                        <a:pt x="181" y="344"/>
                      </a:lnTo>
                      <a:lnTo>
                        <a:pt x="156" y="344"/>
                      </a:lnTo>
                      <a:lnTo>
                        <a:pt x="134" y="330"/>
                      </a:lnTo>
                      <a:lnTo>
                        <a:pt x="106" y="322"/>
                      </a:lnTo>
                      <a:lnTo>
                        <a:pt x="83" y="304"/>
                      </a:lnTo>
                      <a:lnTo>
                        <a:pt x="71" y="295"/>
                      </a:lnTo>
                      <a:lnTo>
                        <a:pt x="64" y="277"/>
                      </a:lnTo>
                      <a:lnTo>
                        <a:pt x="60" y="256"/>
                      </a:lnTo>
                      <a:lnTo>
                        <a:pt x="71" y="235"/>
                      </a:lnTo>
                      <a:lnTo>
                        <a:pt x="88" y="214"/>
                      </a:lnTo>
                      <a:lnTo>
                        <a:pt x="107" y="197"/>
                      </a:lnTo>
                      <a:lnTo>
                        <a:pt x="114" y="180"/>
                      </a:lnTo>
                      <a:lnTo>
                        <a:pt x="104" y="159"/>
                      </a:lnTo>
                      <a:lnTo>
                        <a:pt x="95" y="145"/>
                      </a:lnTo>
                      <a:lnTo>
                        <a:pt x="71" y="128"/>
                      </a:lnTo>
                      <a:lnTo>
                        <a:pt x="47" y="117"/>
                      </a:lnTo>
                      <a:lnTo>
                        <a:pt x="25" y="105"/>
                      </a:lnTo>
                      <a:lnTo>
                        <a:pt x="7" y="90"/>
                      </a:lnTo>
                      <a:lnTo>
                        <a:pt x="0" y="69"/>
                      </a:lnTo>
                      <a:lnTo>
                        <a:pt x="0" y="46"/>
                      </a:lnTo>
                      <a:lnTo>
                        <a:pt x="9" y="25"/>
                      </a:lnTo>
                      <a:lnTo>
                        <a:pt x="26" y="6"/>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22"/>
                <p:cNvSpPr>
                  <a:spLocks/>
                </p:cNvSpPr>
                <p:nvPr/>
              </p:nvSpPr>
              <p:spPr bwMode="auto">
                <a:xfrm>
                  <a:off x="7561263" y="3079750"/>
                  <a:ext cx="325438" cy="317500"/>
                </a:xfrm>
                <a:custGeom>
                  <a:avLst/>
                  <a:gdLst>
                    <a:gd name="T0" fmla="*/ 8 w 205"/>
                    <a:gd name="T1" fmla="*/ 37 h 200"/>
                    <a:gd name="T2" fmla="*/ 53 w 205"/>
                    <a:gd name="T3" fmla="*/ 40 h 200"/>
                    <a:gd name="T4" fmla="*/ 116 w 205"/>
                    <a:gd name="T5" fmla="*/ 32 h 200"/>
                    <a:gd name="T6" fmla="*/ 159 w 205"/>
                    <a:gd name="T7" fmla="*/ 18 h 200"/>
                    <a:gd name="T8" fmla="*/ 191 w 205"/>
                    <a:gd name="T9" fmla="*/ 0 h 200"/>
                    <a:gd name="T10" fmla="*/ 205 w 205"/>
                    <a:gd name="T11" fmla="*/ 12 h 200"/>
                    <a:gd name="T12" fmla="*/ 205 w 205"/>
                    <a:gd name="T13" fmla="*/ 130 h 200"/>
                    <a:gd name="T14" fmla="*/ 177 w 205"/>
                    <a:gd name="T15" fmla="*/ 170 h 200"/>
                    <a:gd name="T16" fmla="*/ 131 w 205"/>
                    <a:gd name="T17" fmla="*/ 186 h 200"/>
                    <a:gd name="T18" fmla="*/ 81 w 205"/>
                    <a:gd name="T19" fmla="*/ 196 h 200"/>
                    <a:gd name="T20" fmla="*/ 43 w 205"/>
                    <a:gd name="T21" fmla="*/ 200 h 200"/>
                    <a:gd name="T22" fmla="*/ 18 w 205"/>
                    <a:gd name="T23" fmla="*/ 184 h 200"/>
                    <a:gd name="T24" fmla="*/ 4 w 205"/>
                    <a:gd name="T25" fmla="*/ 155 h 200"/>
                    <a:gd name="T26" fmla="*/ 0 w 205"/>
                    <a:gd name="T27" fmla="*/ 81 h 200"/>
                    <a:gd name="T28" fmla="*/ 8 w 205"/>
                    <a:gd name="T29" fmla="*/ 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200">
                      <a:moveTo>
                        <a:pt x="8" y="37"/>
                      </a:moveTo>
                      <a:lnTo>
                        <a:pt x="53" y="40"/>
                      </a:lnTo>
                      <a:lnTo>
                        <a:pt x="116" y="32"/>
                      </a:lnTo>
                      <a:lnTo>
                        <a:pt x="159" y="18"/>
                      </a:lnTo>
                      <a:lnTo>
                        <a:pt x="191" y="0"/>
                      </a:lnTo>
                      <a:lnTo>
                        <a:pt x="205" y="12"/>
                      </a:lnTo>
                      <a:lnTo>
                        <a:pt x="205" y="130"/>
                      </a:lnTo>
                      <a:lnTo>
                        <a:pt x="177" y="170"/>
                      </a:lnTo>
                      <a:lnTo>
                        <a:pt x="131" y="186"/>
                      </a:lnTo>
                      <a:lnTo>
                        <a:pt x="81" y="196"/>
                      </a:lnTo>
                      <a:lnTo>
                        <a:pt x="43" y="200"/>
                      </a:lnTo>
                      <a:lnTo>
                        <a:pt x="18" y="184"/>
                      </a:lnTo>
                      <a:lnTo>
                        <a:pt x="4" y="155"/>
                      </a:lnTo>
                      <a:lnTo>
                        <a:pt x="0" y="81"/>
                      </a:lnTo>
                      <a:lnTo>
                        <a:pt x="8" y="37"/>
                      </a:lnTo>
                      <a:close/>
                    </a:path>
                  </a:pathLst>
                </a:custGeom>
                <a:solidFill>
                  <a:srgbClr val="F6B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23"/>
                <p:cNvSpPr>
                  <a:spLocks/>
                </p:cNvSpPr>
                <p:nvPr/>
              </p:nvSpPr>
              <p:spPr bwMode="auto">
                <a:xfrm>
                  <a:off x="7556500" y="3065463"/>
                  <a:ext cx="338138" cy="338138"/>
                </a:xfrm>
                <a:custGeom>
                  <a:avLst/>
                  <a:gdLst>
                    <a:gd name="T0" fmla="*/ 143 w 213"/>
                    <a:gd name="T1" fmla="*/ 24 h 213"/>
                    <a:gd name="T2" fmla="*/ 163 w 213"/>
                    <a:gd name="T3" fmla="*/ 16 h 213"/>
                    <a:gd name="T4" fmla="*/ 184 w 213"/>
                    <a:gd name="T5" fmla="*/ 6 h 213"/>
                    <a:gd name="T6" fmla="*/ 201 w 213"/>
                    <a:gd name="T7" fmla="*/ 0 h 213"/>
                    <a:gd name="T8" fmla="*/ 208 w 213"/>
                    <a:gd name="T9" fmla="*/ 6 h 213"/>
                    <a:gd name="T10" fmla="*/ 213 w 213"/>
                    <a:gd name="T11" fmla="*/ 21 h 213"/>
                    <a:gd name="T12" fmla="*/ 213 w 213"/>
                    <a:gd name="T13" fmla="*/ 92 h 213"/>
                    <a:gd name="T14" fmla="*/ 213 w 213"/>
                    <a:gd name="T15" fmla="*/ 147 h 213"/>
                    <a:gd name="T16" fmla="*/ 201 w 213"/>
                    <a:gd name="T17" fmla="*/ 167 h 213"/>
                    <a:gd name="T18" fmla="*/ 176 w 213"/>
                    <a:gd name="T19" fmla="*/ 190 h 213"/>
                    <a:gd name="T20" fmla="*/ 128 w 213"/>
                    <a:gd name="T21" fmla="*/ 202 h 213"/>
                    <a:gd name="T22" fmla="*/ 75 w 213"/>
                    <a:gd name="T23" fmla="*/ 213 h 213"/>
                    <a:gd name="T24" fmla="*/ 43 w 213"/>
                    <a:gd name="T25" fmla="*/ 211 h 213"/>
                    <a:gd name="T26" fmla="*/ 24 w 213"/>
                    <a:gd name="T27" fmla="*/ 207 h 213"/>
                    <a:gd name="T28" fmla="*/ 10 w 213"/>
                    <a:gd name="T29" fmla="*/ 184 h 213"/>
                    <a:gd name="T30" fmla="*/ 1 w 213"/>
                    <a:gd name="T31" fmla="*/ 154 h 213"/>
                    <a:gd name="T32" fmla="*/ 0 w 213"/>
                    <a:gd name="T33" fmla="*/ 96 h 213"/>
                    <a:gd name="T34" fmla="*/ 0 w 213"/>
                    <a:gd name="T35" fmla="*/ 66 h 213"/>
                    <a:gd name="T36" fmla="*/ 3 w 213"/>
                    <a:gd name="T37" fmla="*/ 49 h 213"/>
                    <a:gd name="T38" fmla="*/ 15 w 213"/>
                    <a:gd name="T39" fmla="*/ 39 h 213"/>
                    <a:gd name="T40" fmla="*/ 22 w 213"/>
                    <a:gd name="T41" fmla="*/ 48 h 213"/>
                    <a:gd name="T42" fmla="*/ 18 w 213"/>
                    <a:gd name="T43" fmla="*/ 71 h 213"/>
                    <a:gd name="T44" fmla="*/ 18 w 213"/>
                    <a:gd name="T45" fmla="*/ 115 h 213"/>
                    <a:gd name="T46" fmla="*/ 21 w 213"/>
                    <a:gd name="T47" fmla="*/ 170 h 213"/>
                    <a:gd name="T48" fmla="*/ 36 w 213"/>
                    <a:gd name="T49" fmla="*/ 188 h 213"/>
                    <a:gd name="T50" fmla="*/ 50 w 213"/>
                    <a:gd name="T51" fmla="*/ 196 h 213"/>
                    <a:gd name="T52" fmla="*/ 81 w 213"/>
                    <a:gd name="T53" fmla="*/ 196 h 213"/>
                    <a:gd name="T54" fmla="*/ 125 w 213"/>
                    <a:gd name="T55" fmla="*/ 188 h 213"/>
                    <a:gd name="T56" fmla="*/ 155 w 213"/>
                    <a:gd name="T57" fmla="*/ 181 h 213"/>
                    <a:gd name="T58" fmla="*/ 174 w 213"/>
                    <a:gd name="T59" fmla="*/ 170 h 213"/>
                    <a:gd name="T60" fmla="*/ 190 w 213"/>
                    <a:gd name="T61" fmla="*/ 149 h 213"/>
                    <a:gd name="T62" fmla="*/ 199 w 213"/>
                    <a:gd name="T63" fmla="*/ 131 h 213"/>
                    <a:gd name="T64" fmla="*/ 199 w 213"/>
                    <a:gd name="T65" fmla="*/ 104 h 213"/>
                    <a:gd name="T66" fmla="*/ 199 w 213"/>
                    <a:gd name="T67" fmla="*/ 30 h 213"/>
                    <a:gd name="T68" fmla="*/ 194 w 213"/>
                    <a:gd name="T69" fmla="*/ 20 h 213"/>
                    <a:gd name="T70" fmla="*/ 184 w 213"/>
                    <a:gd name="T71" fmla="*/ 24 h 213"/>
                    <a:gd name="T72" fmla="*/ 163 w 213"/>
                    <a:gd name="T73" fmla="*/ 37 h 213"/>
                    <a:gd name="T74" fmla="*/ 127 w 213"/>
                    <a:gd name="T75" fmla="*/ 45 h 213"/>
                    <a:gd name="T76" fmla="*/ 92 w 213"/>
                    <a:gd name="T77" fmla="*/ 51 h 213"/>
                    <a:gd name="T78" fmla="*/ 53 w 213"/>
                    <a:gd name="T79" fmla="*/ 60 h 213"/>
                    <a:gd name="T80" fmla="*/ 26 w 213"/>
                    <a:gd name="T81" fmla="*/ 55 h 213"/>
                    <a:gd name="T82" fmla="*/ 24 w 213"/>
                    <a:gd name="T83" fmla="*/ 45 h 213"/>
                    <a:gd name="T84" fmla="*/ 32 w 213"/>
                    <a:gd name="T85" fmla="*/ 39 h 213"/>
                    <a:gd name="T86" fmla="*/ 50 w 213"/>
                    <a:gd name="T87" fmla="*/ 41 h 213"/>
                    <a:gd name="T88" fmla="*/ 81 w 213"/>
                    <a:gd name="T89" fmla="*/ 41 h 213"/>
                    <a:gd name="T90" fmla="*/ 113 w 213"/>
                    <a:gd name="T91" fmla="*/ 35 h 213"/>
                    <a:gd name="T92" fmla="*/ 128 w 213"/>
                    <a:gd name="T93" fmla="*/ 32 h 213"/>
                    <a:gd name="T94" fmla="*/ 143 w 213"/>
                    <a:gd name="T95" fmla="*/ 2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 h="213">
                      <a:moveTo>
                        <a:pt x="143" y="24"/>
                      </a:moveTo>
                      <a:lnTo>
                        <a:pt x="163" y="16"/>
                      </a:lnTo>
                      <a:lnTo>
                        <a:pt x="184" y="6"/>
                      </a:lnTo>
                      <a:lnTo>
                        <a:pt x="201" y="0"/>
                      </a:lnTo>
                      <a:lnTo>
                        <a:pt x="208" y="6"/>
                      </a:lnTo>
                      <a:lnTo>
                        <a:pt x="213" y="21"/>
                      </a:lnTo>
                      <a:lnTo>
                        <a:pt x="213" y="92"/>
                      </a:lnTo>
                      <a:lnTo>
                        <a:pt x="213" y="147"/>
                      </a:lnTo>
                      <a:lnTo>
                        <a:pt x="201" y="167"/>
                      </a:lnTo>
                      <a:lnTo>
                        <a:pt x="176" y="190"/>
                      </a:lnTo>
                      <a:lnTo>
                        <a:pt x="128" y="202"/>
                      </a:lnTo>
                      <a:lnTo>
                        <a:pt x="75" y="213"/>
                      </a:lnTo>
                      <a:lnTo>
                        <a:pt x="43" y="211"/>
                      </a:lnTo>
                      <a:lnTo>
                        <a:pt x="24" y="207"/>
                      </a:lnTo>
                      <a:lnTo>
                        <a:pt x="10" y="184"/>
                      </a:lnTo>
                      <a:lnTo>
                        <a:pt x="1" y="154"/>
                      </a:lnTo>
                      <a:lnTo>
                        <a:pt x="0" y="96"/>
                      </a:lnTo>
                      <a:lnTo>
                        <a:pt x="0" y="66"/>
                      </a:lnTo>
                      <a:lnTo>
                        <a:pt x="3" y="49"/>
                      </a:lnTo>
                      <a:lnTo>
                        <a:pt x="15" y="39"/>
                      </a:lnTo>
                      <a:lnTo>
                        <a:pt x="22" y="48"/>
                      </a:lnTo>
                      <a:lnTo>
                        <a:pt x="18" y="71"/>
                      </a:lnTo>
                      <a:lnTo>
                        <a:pt x="18" y="115"/>
                      </a:lnTo>
                      <a:lnTo>
                        <a:pt x="21" y="170"/>
                      </a:lnTo>
                      <a:lnTo>
                        <a:pt x="36" y="188"/>
                      </a:lnTo>
                      <a:lnTo>
                        <a:pt x="50" y="196"/>
                      </a:lnTo>
                      <a:lnTo>
                        <a:pt x="81" y="196"/>
                      </a:lnTo>
                      <a:lnTo>
                        <a:pt x="125" y="188"/>
                      </a:lnTo>
                      <a:lnTo>
                        <a:pt x="155" y="181"/>
                      </a:lnTo>
                      <a:lnTo>
                        <a:pt x="174" y="170"/>
                      </a:lnTo>
                      <a:lnTo>
                        <a:pt x="190" y="149"/>
                      </a:lnTo>
                      <a:lnTo>
                        <a:pt x="199" y="131"/>
                      </a:lnTo>
                      <a:lnTo>
                        <a:pt x="199" y="104"/>
                      </a:lnTo>
                      <a:lnTo>
                        <a:pt x="199" y="30"/>
                      </a:lnTo>
                      <a:lnTo>
                        <a:pt x="194" y="20"/>
                      </a:lnTo>
                      <a:lnTo>
                        <a:pt x="184" y="24"/>
                      </a:lnTo>
                      <a:lnTo>
                        <a:pt x="163" y="37"/>
                      </a:lnTo>
                      <a:lnTo>
                        <a:pt x="127" y="45"/>
                      </a:lnTo>
                      <a:lnTo>
                        <a:pt x="92" y="51"/>
                      </a:lnTo>
                      <a:lnTo>
                        <a:pt x="53" y="60"/>
                      </a:lnTo>
                      <a:lnTo>
                        <a:pt x="26" y="55"/>
                      </a:lnTo>
                      <a:lnTo>
                        <a:pt x="24" y="45"/>
                      </a:lnTo>
                      <a:lnTo>
                        <a:pt x="32" y="39"/>
                      </a:lnTo>
                      <a:lnTo>
                        <a:pt x="50" y="41"/>
                      </a:lnTo>
                      <a:lnTo>
                        <a:pt x="81" y="41"/>
                      </a:lnTo>
                      <a:lnTo>
                        <a:pt x="113" y="35"/>
                      </a:lnTo>
                      <a:lnTo>
                        <a:pt x="128" y="32"/>
                      </a:lnTo>
                      <a:lnTo>
                        <a:pt x="143" y="24"/>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24"/>
                <p:cNvSpPr>
                  <a:spLocks/>
                </p:cNvSpPr>
                <p:nvPr/>
              </p:nvSpPr>
              <p:spPr bwMode="auto">
                <a:xfrm>
                  <a:off x="7045325" y="2895600"/>
                  <a:ext cx="373063" cy="355600"/>
                </a:xfrm>
                <a:custGeom>
                  <a:avLst/>
                  <a:gdLst>
                    <a:gd name="T0" fmla="*/ 185 w 235"/>
                    <a:gd name="T1" fmla="*/ 130 h 224"/>
                    <a:gd name="T2" fmla="*/ 192 w 235"/>
                    <a:gd name="T3" fmla="*/ 92 h 224"/>
                    <a:gd name="T4" fmla="*/ 203 w 235"/>
                    <a:gd name="T5" fmla="*/ 75 h 224"/>
                    <a:gd name="T6" fmla="*/ 222 w 235"/>
                    <a:gd name="T7" fmla="*/ 72 h 224"/>
                    <a:gd name="T8" fmla="*/ 235 w 235"/>
                    <a:gd name="T9" fmla="*/ 86 h 224"/>
                    <a:gd name="T10" fmla="*/ 233 w 235"/>
                    <a:gd name="T11" fmla="*/ 126 h 224"/>
                    <a:gd name="T12" fmla="*/ 224 w 235"/>
                    <a:gd name="T13" fmla="*/ 152 h 224"/>
                    <a:gd name="T14" fmla="*/ 210 w 235"/>
                    <a:gd name="T15" fmla="*/ 186 h 224"/>
                    <a:gd name="T16" fmla="*/ 196 w 235"/>
                    <a:gd name="T17" fmla="*/ 214 h 224"/>
                    <a:gd name="T18" fmla="*/ 179 w 235"/>
                    <a:gd name="T19" fmla="*/ 224 h 224"/>
                    <a:gd name="T20" fmla="*/ 161 w 235"/>
                    <a:gd name="T21" fmla="*/ 217 h 224"/>
                    <a:gd name="T22" fmla="*/ 143 w 235"/>
                    <a:gd name="T23" fmla="*/ 196 h 224"/>
                    <a:gd name="T24" fmla="*/ 108 w 235"/>
                    <a:gd name="T25" fmla="*/ 155 h 224"/>
                    <a:gd name="T26" fmla="*/ 69 w 235"/>
                    <a:gd name="T27" fmla="*/ 110 h 224"/>
                    <a:gd name="T28" fmla="*/ 48 w 235"/>
                    <a:gd name="T29" fmla="*/ 98 h 224"/>
                    <a:gd name="T30" fmla="*/ 31 w 235"/>
                    <a:gd name="T31" fmla="*/ 84 h 224"/>
                    <a:gd name="T32" fmla="*/ 27 w 235"/>
                    <a:gd name="T33" fmla="*/ 82 h 224"/>
                    <a:gd name="T34" fmla="*/ 10 w 235"/>
                    <a:gd name="T35" fmla="*/ 92 h 224"/>
                    <a:gd name="T36" fmla="*/ 0 w 235"/>
                    <a:gd name="T37" fmla="*/ 91 h 224"/>
                    <a:gd name="T38" fmla="*/ 1 w 235"/>
                    <a:gd name="T39" fmla="*/ 72 h 224"/>
                    <a:gd name="T40" fmla="*/ 16 w 235"/>
                    <a:gd name="T41" fmla="*/ 60 h 224"/>
                    <a:gd name="T42" fmla="*/ 16 w 235"/>
                    <a:gd name="T43" fmla="*/ 39 h 224"/>
                    <a:gd name="T44" fmla="*/ 27 w 235"/>
                    <a:gd name="T45" fmla="*/ 28 h 224"/>
                    <a:gd name="T46" fmla="*/ 45 w 235"/>
                    <a:gd name="T47" fmla="*/ 26 h 224"/>
                    <a:gd name="T48" fmla="*/ 60 w 235"/>
                    <a:gd name="T49" fmla="*/ 30 h 224"/>
                    <a:gd name="T50" fmla="*/ 84 w 235"/>
                    <a:gd name="T51" fmla="*/ 12 h 224"/>
                    <a:gd name="T52" fmla="*/ 105 w 235"/>
                    <a:gd name="T53" fmla="*/ 0 h 224"/>
                    <a:gd name="T54" fmla="*/ 119 w 235"/>
                    <a:gd name="T55" fmla="*/ 11 h 224"/>
                    <a:gd name="T56" fmla="*/ 84 w 235"/>
                    <a:gd name="T57" fmla="*/ 36 h 224"/>
                    <a:gd name="T58" fmla="*/ 69 w 235"/>
                    <a:gd name="T59" fmla="*/ 51 h 224"/>
                    <a:gd name="T60" fmla="*/ 70 w 235"/>
                    <a:gd name="T61" fmla="*/ 70 h 224"/>
                    <a:gd name="T62" fmla="*/ 76 w 235"/>
                    <a:gd name="T63" fmla="*/ 89 h 224"/>
                    <a:gd name="T64" fmla="*/ 101 w 235"/>
                    <a:gd name="T65" fmla="*/ 109 h 224"/>
                    <a:gd name="T66" fmla="*/ 125 w 235"/>
                    <a:gd name="T67" fmla="*/ 123 h 224"/>
                    <a:gd name="T68" fmla="*/ 148 w 235"/>
                    <a:gd name="T69" fmla="*/ 149 h 224"/>
                    <a:gd name="T70" fmla="*/ 168 w 235"/>
                    <a:gd name="T71" fmla="*/ 170 h 224"/>
                    <a:gd name="T72" fmla="*/ 175 w 235"/>
                    <a:gd name="T73" fmla="*/ 145 h 224"/>
                    <a:gd name="T74" fmla="*/ 185 w 235"/>
                    <a:gd name="T75"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24">
                      <a:moveTo>
                        <a:pt x="185" y="130"/>
                      </a:moveTo>
                      <a:lnTo>
                        <a:pt x="192" y="92"/>
                      </a:lnTo>
                      <a:lnTo>
                        <a:pt x="203" y="75"/>
                      </a:lnTo>
                      <a:lnTo>
                        <a:pt x="222" y="72"/>
                      </a:lnTo>
                      <a:lnTo>
                        <a:pt x="235" y="86"/>
                      </a:lnTo>
                      <a:lnTo>
                        <a:pt x="233" y="126"/>
                      </a:lnTo>
                      <a:lnTo>
                        <a:pt x="224" y="152"/>
                      </a:lnTo>
                      <a:lnTo>
                        <a:pt x="210" y="186"/>
                      </a:lnTo>
                      <a:lnTo>
                        <a:pt x="196" y="214"/>
                      </a:lnTo>
                      <a:lnTo>
                        <a:pt x="179" y="224"/>
                      </a:lnTo>
                      <a:lnTo>
                        <a:pt x="161" y="217"/>
                      </a:lnTo>
                      <a:lnTo>
                        <a:pt x="143" y="196"/>
                      </a:lnTo>
                      <a:lnTo>
                        <a:pt x="108" y="155"/>
                      </a:lnTo>
                      <a:lnTo>
                        <a:pt x="69" y="110"/>
                      </a:lnTo>
                      <a:lnTo>
                        <a:pt x="48" y="98"/>
                      </a:lnTo>
                      <a:lnTo>
                        <a:pt x="31" y="84"/>
                      </a:lnTo>
                      <a:lnTo>
                        <a:pt x="27" y="82"/>
                      </a:lnTo>
                      <a:lnTo>
                        <a:pt x="10" y="92"/>
                      </a:lnTo>
                      <a:lnTo>
                        <a:pt x="0" y="91"/>
                      </a:lnTo>
                      <a:lnTo>
                        <a:pt x="1" y="72"/>
                      </a:lnTo>
                      <a:lnTo>
                        <a:pt x="16" y="60"/>
                      </a:lnTo>
                      <a:lnTo>
                        <a:pt x="16" y="39"/>
                      </a:lnTo>
                      <a:lnTo>
                        <a:pt x="27" y="28"/>
                      </a:lnTo>
                      <a:lnTo>
                        <a:pt x="45" y="26"/>
                      </a:lnTo>
                      <a:lnTo>
                        <a:pt x="60" y="30"/>
                      </a:lnTo>
                      <a:lnTo>
                        <a:pt x="84" y="12"/>
                      </a:lnTo>
                      <a:lnTo>
                        <a:pt x="105" y="0"/>
                      </a:lnTo>
                      <a:lnTo>
                        <a:pt x="119" y="11"/>
                      </a:lnTo>
                      <a:lnTo>
                        <a:pt x="84" y="36"/>
                      </a:lnTo>
                      <a:lnTo>
                        <a:pt x="69" y="51"/>
                      </a:lnTo>
                      <a:lnTo>
                        <a:pt x="70" y="70"/>
                      </a:lnTo>
                      <a:lnTo>
                        <a:pt x="76" y="89"/>
                      </a:lnTo>
                      <a:lnTo>
                        <a:pt x="101" y="109"/>
                      </a:lnTo>
                      <a:lnTo>
                        <a:pt x="125" y="123"/>
                      </a:lnTo>
                      <a:lnTo>
                        <a:pt x="148" y="149"/>
                      </a:lnTo>
                      <a:lnTo>
                        <a:pt x="168" y="170"/>
                      </a:lnTo>
                      <a:lnTo>
                        <a:pt x="175" y="145"/>
                      </a:lnTo>
                      <a:lnTo>
                        <a:pt x="185" y="13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25"/>
                <p:cNvSpPr>
                  <a:spLocks/>
                </p:cNvSpPr>
                <p:nvPr/>
              </p:nvSpPr>
              <p:spPr bwMode="auto">
                <a:xfrm>
                  <a:off x="7435850" y="2749550"/>
                  <a:ext cx="338138" cy="323850"/>
                </a:xfrm>
                <a:custGeom>
                  <a:avLst/>
                  <a:gdLst>
                    <a:gd name="T0" fmla="*/ 8 w 213"/>
                    <a:gd name="T1" fmla="*/ 138 h 204"/>
                    <a:gd name="T2" fmla="*/ 43 w 213"/>
                    <a:gd name="T3" fmla="*/ 140 h 204"/>
                    <a:gd name="T4" fmla="*/ 74 w 213"/>
                    <a:gd name="T5" fmla="*/ 148 h 204"/>
                    <a:gd name="T6" fmla="*/ 111 w 213"/>
                    <a:gd name="T7" fmla="*/ 155 h 204"/>
                    <a:gd name="T8" fmla="*/ 156 w 213"/>
                    <a:gd name="T9" fmla="*/ 167 h 204"/>
                    <a:gd name="T10" fmla="*/ 171 w 213"/>
                    <a:gd name="T11" fmla="*/ 167 h 204"/>
                    <a:gd name="T12" fmla="*/ 178 w 213"/>
                    <a:gd name="T13" fmla="*/ 163 h 204"/>
                    <a:gd name="T14" fmla="*/ 174 w 213"/>
                    <a:gd name="T15" fmla="*/ 151 h 204"/>
                    <a:gd name="T16" fmla="*/ 156 w 213"/>
                    <a:gd name="T17" fmla="*/ 117 h 204"/>
                    <a:gd name="T18" fmla="*/ 129 w 213"/>
                    <a:gd name="T19" fmla="*/ 81 h 204"/>
                    <a:gd name="T20" fmla="*/ 106 w 213"/>
                    <a:gd name="T21" fmla="*/ 64 h 204"/>
                    <a:gd name="T22" fmla="*/ 92 w 213"/>
                    <a:gd name="T23" fmla="*/ 62 h 204"/>
                    <a:gd name="T24" fmla="*/ 76 w 213"/>
                    <a:gd name="T25" fmla="*/ 64 h 204"/>
                    <a:gd name="T26" fmla="*/ 54 w 213"/>
                    <a:gd name="T27" fmla="*/ 54 h 204"/>
                    <a:gd name="T28" fmla="*/ 35 w 213"/>
                    <a:gd name="T29" fmla="*/ 38 h 204"/>
                    <a:gd name="T30" fmla="*/ 28 w 213"/>
                    <a:gd name="T31" fmla="*/ 29 h 204"/>
                    <a:gd name="T32" fmla="*/ 33 w 213"/>
                    <a:gd name="T33" fmla="*/ 18 h 204"/>
                    <a:gd name="T34" fmla="*/ 46 w 213"/>
                    <a:gd name="T35" fmla="*/ 13 h 204"/>
                    <a:gd name="T36" fmla="*/ 76 w 213"/>
                    <a:gd name="T37" fmla="*/ 0 h 204"/>
                    <a:gd name="T38" fmla="*/ 97 w 213"/>
                    <a:gd name="T39" fmla="*/ 0 h 204"/>
                    <a:gd name="T40" fmla="*/ 109 w 213"/>
                    <a:gd name="T41" fmla="*/ 10 h 204"/>
                    <a:gd name="T42" fmla="*/ 123 w 213"/>
                    <a:gd name="T43" fmla="*/ 36 h 204"/>
                    <a:gd name="T44" fmla="*/ 127 w 213"/>
                    <a:gd name="T45" fmla="*/ 57 h 204"/>
                    <a:gd name="T46" fmla="*/ 153 w 213"/>
                    <a:gd name="T47" fmla="*/ 73 h 204"/>
                    <a:gd name="T48" fmla="*/ 174 w 213"/>
                    <a:gd name="T49" fmla="*/ 95 h 204"/>
                    <a:gd name="T50" fmla="*/ 195 w 213"/>
                    <a:gd name="T51" fmla="*/ 119 h 204"/>
                    <a:gd name="T52" fmla="*/ 210 w 213"/>
                    <a:gd name="T53" fmla="*/ 151 h 204"/>
                    <a:gd name="T54" fmla="*/ 213 w 213"/>
                    <a:gd name="T55" fmla="*/ 187 h 204"/>
                    <a:gd name="T56" fmla="*/ 207 w 213"/>
                    <a:gd name="T57" fmla="*/ 204 h 204"/>
                    <a:gd name="T58" fmla="*/ 191 w 213"/>
                    <a:gd name="T59" fmla="*/ 204 h 204"/>
                    <a:gd name="T60" fmla="*/ 159 w 213"/>
                    <a:gd name="T61" fmla="*/ 200 h 204"/>
                    <a:gd name="T62" fmla="*/ 117 w 213"/>
                    <a:gd name="T63" fmla="*/ 193 h 204"/>
                    <a:gd name="T64" fmla="*/ 85 w 213"/>
                    <a:gd name="T65" fmla="*/ 191 h 204"/>
                    <a:gd name="T66" fmla="*/ 46 w 213"/>
                    <a:gd name="T67" fmla="*/ 186 h 204"/>
                    <a:gd name="T68" fmla="*/ 19 w 213"/>
                    <a:gd name="T69" fmla="*/ 173 h 204"/>
                    <a:gd name="T70" fmla="*/ 0 w 213"/>
                    <a:gd name="T71" fmla="*/ 155 h 204"/>
                    <a:gd name="T72" fmla="*/ 8 w 213"/>
                    <a:gd name="T73" fmla="*/ 1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3" h="204">
                      <a:moveTo>
                        <a:pt x="8" y="138"/>
                      </a:moveTo>
                      <a:lnTo>
                        <a:pt x="43" y="140"/>
                      </a:lnTo>
                      <a:lnTo>
                        <a:pt x="74" y="148"/>
                      </a:lnTo>
                      <a:lnTo>
                        <a:pt x="111" y="155"/>
                      </a:lnTo>
                      <a:lnTo>
                        <a:pt x="156" y="167"/>
                      </a:lnTo>
                      <a:lnTo>
                        <a:pt x="171" y="167"/>
                      </a:lnTo>
                      <a:lnTo>
                        <a:pt x="178" y="163"/>
                      </a:lnTo>
                      <a:lnTo>
                        <a:pt x="174" y="151"/>
                      </a:lnTo>
                      <a:lnTo>
                        <a:pt x="156" y="117"/>
                      </a:lnTo>
                      <a:lnTo>
                        <a:pt x="129" y="81"/>
                      </a:lnTo>
                      <a:lnTo>
                        <a:pt x="106" y="64"/>
                      </a:lnTo>
                      <a:lnTo>
                        <a:pt x="92" y="62"/>
                      </a:lnTo>
                      <a:lnTo>
                        <a:pt x="76" y="64"/>
                      </a:lnTo>
                      <a:lnTo>
                        <a:pt x="54" y="54"/>
                      </a:lnTo>
                      <a:lnTo>
                        <a:pt x="35" y="38"/>
                      </a:lnTo>
                      <a:lnTo>
                        <a:pt x="28" y="29"/>
                      </a:lnTo>
                      <a:lnTo>
                        <a:pt x="33" y="18"/>
                      </a:lnTo>
                      <a:lnTo>
                        <a:pt x="46" y="13"/>
                      </a:lnTo>
                      <a:lnTo>
                        <a:pt x="76" y="0"/>
                      </a:lnTo>
                      <a:lnTo>
                        <a:pt x="97" y="0"/>
                      </a:lnTo>
                      <a:lnTo>
                        <a:pt x="109" y="10"/>
                      </a:lnTo>
                      <a:lnTo>
                        <a:pt x="123" y="36"/>
                      </a:lnTo>
                      <a:lnTo>
                        <a:pt x="127" y="57"/>
                      </a:lnTo>
                      <a:lnTo>
                        <a:pt x="153" y="73"/>
                      </a:lnTo>
                      <a:lnTo>
                        <a:pt x="174" y="95"/>
                      </a:lnTo>
                      <a:lnTo>
                        <a:pt x="195" y="119"/>
                      </a:lnTo>
                      <a:lnTo>
                        <a:pt x="210" y="151"/>
                      </a:lnTo>
                      <a:lnTo>
                        <a:pt x="213" y="187"/>
                      </a:lnTo>
                      <a:lnTo>
                        <a:pt x="207" y="204"/>
                      </a:lnTo>
                      <a:lnTo>
                        <a:pt x="191" y="204"/>
                      </a:lnTo>
                      <a:lnTo>
                        <a:pt x="159" y="200"/>
                      </a:lnTo>
                      <a:lnTo>
                        <a:pt x="117" y="193"/>
                      </a:lnTo>
                      <a:lnTo>
                        <a:pt x="85" y="191"/>
                      </a:lnTo>
                      <a:lnTo>
                        <a:pt x="46" y="186"/>
                      </a:lnTo>
                      <a:lnTo>
                        <a:pt x="19" y="173"/>
                      </a:lnTo>
                      <a:lnTo>
                        <a:pt x="0" y="155"/>
                      </a:lnTo>
                      <a:lnTo>
                        <a:pt x="8" y="138"/>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26"/>
                <p:cNvSpPr>
                  <a:spLocks/>
                </p:cNvSpPr>
                <p:nvPr/>
              </p:nvSpPr>
              <p:spPr bwMode="auto">
                <a:xfrm>
                  <a:off x="7731125" y="3362325"/>
                  <a:ext cx="46038" cy="219075"/>
                </a:xfrm>
                <a:custGeom>
                  <a:avLst/>
                  <a:gdLst>
                    <a:gd name="T0" fmla="*/ 29 w 29"/>
                    <a:gd name="T1" fmla="*/ 0 h 138"/>
                    <a:gd name="T2" fmla="*/ 29 w 29"/>
                    <a:gd name="T3" fmla="*/ 120 h 138"/>
                    <a:gd name="T4" fmla="*/ 0 w 29"/>
                    <a:gd name="T5" fmla="*/ 138 h 138"/>
                    <a:gd name="T6" fmla="*/ 0 w 29"/>
                    <a:gd name="T7" fmla="*/ 7 h 138"/>
                    <a:gd name="T8" fmla="*/ 29 w 29"/>
                    <a:gd name="T9" fmla="*/ 0 h 138"/>
                  </a:gdLst>
                  <a:ahLst/>
                  <a:cxnLst>
                    <a:cxn ang="0">
                      <a:pos x="T0" y="T1"/>
                    </a:cxn>
                    <a:cxn ang="0">
                      <a:pos x="T2" y="T3"/>
                    </a:cxn>
                    <a:cxn ang="0">
                      <a:pos x="T4" y="T5"/>
                    </a:cxn>
                    <a:cxn ang="0">
                      <a:pos x="T6" y="T7"/>
                    </a:cxn>
                    <a:cxn ang="0">
                      <a:pos x="T8" y="T9"/>
                    </a:cxn>
                  </a:cxnLst>
                  <a:rect l="0" t="0" r="r" b="b"/>
                  <a:pathLst>
                    <a:path w="29" h="138">
                      <a:moveTo>
                        <a:pt x="29" y="0"/>
                      </a:moveTo>
                      <a:lnTo>
                        <a:pt x="29" y="120"/>
                      </a:lnTo>
                      <a:lnTo>
                        <a:pt x="0" y="138"/>
                      </a:lnTo>
                      <a:lnTo>
                        <a:pt x="0" y="7"/>
                      </a:lnTo>
                      <a:lnTo>
                        <a:pt x="29"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8" name="Gruppe 27"/>
            <p:cNvGrpSpPr/>
            <p:nvPr/>
          </p:nvGrpSpPr>
          <p:grpSpPr>
            <a:xfrm>
              <a:off x="4809356" y="2027716"/>
              <a:ext cx="4558950" cy="4775199"/>
              <a:chOff x="5056094" y="1464236"/>
              <a:chExt cx="4558950" cy="4775199"/>
            </a:xfrm>
          </p:grpSpPr>
          <p:sp>
            <p:nvSpPr>
              <p:cNvPr id="5" name="Rektangel 4"/>
              <p:cNvSpPr/>
              <p:nvPr/>
            </p:nvSpPr>
            <p:spPr bwMode="auto">
              <a:xfrm>
                <a:off x="5056094" y="2070848"/>
                <a:ext cx="1160930" cy="4168587"/>
              </a:xfrm>
              <a:prstGeom prst="rect">
                <a:avLst/>
              </a:prstGeom>
              <a:solidFill>
                <a:srgbClr val="0033CC"/>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7" name="Tekstfelt 16"/>
              <p:cNvSpPr txBox="1"/>
              <p:nvPr/>
            </p:nvSpPr>
            <p:spPr>
              <a:xfrm>
                <a:off x="6161856" y="1464236"/>
                <a:ext cx="3453188" cy="1200329"/>
              </a:xfrm>
              <a:prstGeom prst="rect">
                <a:avLst/>
              </a:prstGeom>
              <a:noFill/>
            </p:spPr>
            <p:txBody>
              <a:bodyPr wrap="none" rtlCol="0">
                <a:spAutoFit/>
              </a:bodyPr>
              <a:lstStyle/>
              <a:p>
                <a:pPr algn="ctr"/>
                <a:r>
                  <a:rPr lang="en-GB" sz="2400" dirty="0">
                    <a:solidFill>
                      <a:srgbClr val="0033CC"/>
                    </a:solidFill>
                  </a:rPr>
                  <a:t>Computer science:</a:t>
                </a:r>
              </a:p>
              <a:p>
                <a:pPr algn="ctr"/>
                <a:r>
                  <a:rPr lang="en-GB" sz="2400" dirty="0">
                    <a:solidFill>
                      <a:srgbClr val="0033CC"/>
                    </a:solidFill>
                  </a:rPr>
                  <a:t>Mixed-integer</a:t>
                </a:r>
              </a:p>
              <a:p>
                <a:pPr algn="ctr"/>
                <a:r>
                  <a:rPr lang="en-GB" sz="2400" dirty="0">
                    <a:solidFill>
                      <a:srgbClr val="0033CC"/>
                    </a:solidFill>
                  </a:rPr>
                  <a:t>linear optimization</a:t>
                </a:r>
              </a:p>
            </p:txBody>
          </p:sp>
          <p:sp>
            <p:nvSpPr>
              <p:cNvPr id="8" name="Rektangel 7"/>
              <p:cNvSpPr/>
              <p:nvPr/>
            </p:nvSpPr>
            <p:spPr bwMode="auto">
              <a:xfrm>
                <a:off x="5057774" y="3574257"/>
                <a:ext cx="1157289" cy="1162049"/>
              </a:xfrm>
              <a:prstGeom prst="rect">
                <a:avLst/>
              </a:prstGeom>
              <a:pattFill prst="wdDnDiag">
                <a:fgClr>
                  <a:srgbClr val="FF0000"/>
                </a:fgClr>
                <a:bgClr>
                  <a:srgbClr val="0033CC"/>
                </a:bgClr>
              </a:patt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grpSp>
      <p:sp>
        <p:nvSpPr>
          <p:cNvPr id="30" name="Pladsholder til dato 29"/>
          <p:cNvSpPr>
            <a:spLocks noGrp="1"/>
          </p:cNvSpPr>
          <p:nvPr>
            <p:ph type="dt" sz="half" idx="10"/>
          </p:nvPr>
        </p:nvSpPr>
        <p:spPr/>
        <p:txBody>
          <a:bodyPr/>
          <a:lstStyle/>
          <a:p>
            <a:pPr>
              <a:defRPr/>
            </a:pPr>
            <a:r>
              <a:rPr lang="en-US" dirty="0"/>
              <a:t>15 July 2023</a:t>
            </a:r>
            <a:endParaRPr lang="en-GB" dirty="0"/>
          </a:p>
        </p:txBody>
      </p:sp>
      <p:sp>
        <p:nvSpPr>
          <p:cNvPr id="31" name="Pladsholder til slidenummer 30"/>
          <p:cNvSpPr>
            <a:spLocks noGrp="1"/>
          </p:cNvSpPr>
          <p:nvPr>
            <p:ph type="sldNum" sz="quarter" idx="12"/>
          </p:nvPr>
        </p:nvSpPr>
        <p:spPr/>
        <p:txBody>
          <a:bodyPr/>
          <a:lstStyle/>
          <a:p>
            <a:pPr>
              <a:defRPr/>
            </a:pPr>
            <a:fld id="{C14A6505-6888-4AAA-A0F1-EA7F6140D7E6}" type="slidenum">
              <a:rPr lang="en-GB" smtClean="0"/>
              <a:pPr>
                <a:defRPr/>
              </a:pPr>
              <a:t>10</a:t>
            </a:fld>
            <a:endParaRPr lang="en-GB" dirty="0"/>
          </a:p>
        </p:txBody>
      </p:sp>
      <p:grpSp>
        <p:nvGrpSpPr>
          <p:cNvPr id="27" name="Gruppe 26"/>
          <p:cNvGrpSpPr/>
          <p:nvPr/>
        </p:nvGrpSpPr>
        <p:grpSpPr>
          <a:xfrm>
            <a:off x="1205393" y="4746864"/>
            <a:ext cx="4182078" cy="1720902"/>
            <a:chOff x="1452131" y="4146860"/>
            <a:chExt cx="4182078" cy="1720902"/>
          </a:xfrm>
        </p:grpSpPr>
        <p:sp>
          <p:nvSpPr>
            <p:cNvPr id="16" name="Tekstfelt 15"/>
            <p:cNvSpPr txBox="1"/>
            <p:nvPr/>
          </p:nvSpPr>
          <p:spPr>
            <a:xfrm>
              <a:off x="1452131" y="5036765"/>
              <a:ext cx="2994731" cy="830997"/>
            </a:xfrm>
            <a:prstGeom prst="rect">
              <a:avLst/>
            </a:prstGeom>
            <a:noFill/>
          </p:spPr>
          <p:txBody>
            <a:bodyPr wrap="none" rtlCol="0">
              <a:spAutoFit/>
            </a:bodyPr>
            <a:lstStyle/>
            <a:p>
              <a:pPr algn="ctr"/>
              <a:r>
                <a:rPr lang="en-GB" sz="2400" dirty="0">
                  <a:solidFill>
                    <a:srgbClr val="FF00FF"/>
                  </a:solidFill>
                </a:rPr>
                <a:t>Find the Pareto</a:t>
              </a:r>
            </a:p>
            <a:p>
              <a:pPr algn="ctr"/>
              <a:r>
                <a:rPr lang="en-GB" sz="2400" dirty="0">
                  <a:solidFill>
                    <a:srgbClr val="FF00FF"/>
                  </a:solidFill>
                </a:rPr>
                <a:t>optimal solution</a:t>
              </a:r>
              <a:endParaRPr lang="en-GB" sz="2000" dirty="0">
                <a:solidFill>
                  <a:srgbClr val="FF00FF"/>
                </a:solidFill>
              </a:endParaRPr>
            </a:p>
          </p:txBody>
        </p:sp>
        <p:cxnSp>
          <p:nvCxnSpPr>
            <p:cNvPr id="9" name="Lige pilforbindelse 8"/>
            <p:cNvCxnSpPr/>
            <p:nvPr/>
          </p:nvCxnSpPr>
          <p:spPr bwMode="auto">
            <a:xfrm flipV="1">
              <a:off x="4397824" y="4146860"/>
              <a:ext cx="1236385" cy="1182460"/>
            </a:xfrm>
            <a:prstGeom prst="straightConnector1">
              <a:avLst/>
            </a:prstGeom>
            <a:solidFill>
              <a:schemeClr val="accent1"/>
            </a:solidFill>
            <a:ln w="76200" cap="flat" cmpd="sng" algn="ctr">
              <a:solidFill>
                <a:srgbClr val="CC00CC"/>
              </a:solidFill>
              <a:prstDash val="solid"/>
              <a:round/>
              <a:headEnd type="none" w="med" len="med"/>
              <a:tailEnd type="oval"/>
            </a:ln>
            <a:effectLst/>
          </p:spPr>
        </p:cxnSp>
      </p:grpSp>
    </p:spTree>
    <p:extLst>
      <p:ext uri="{BB962C8B-B14F-4D97-AF65-F5344CB8AC3E}">
        <p14:creationId xmlns:p14="http://schemas.microsoft.com/office/powerpoint/2010/main" val="1496308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20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up)">
                                      <p:cBhvr>
                                        <p:cTn id="17" dur="2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E6A39-4267-8467-07C5-61EEA8290895}"/>
              </a:ext>
            </a:extLst>
          </p:cNvPr>
          <p:cNvSpPr>
            <a:spLocks noGrp="1"/>
          </p:cNvSpPr>
          <p:nvPr>
            <p:ph type="title"/>
          </p:nvPr>
        </p:nvSpPr>
        <p:spPr>
          <a:xfrm>
            <a:off x="-1" y="0"/>
            <a:ext cx="8104473" cy="1143000"/>
          </a:xfrm>
        </p:spPr>
        <p:txBody>
          <a:bodyPr/>
          <a:lstStyle/>
          <a:p>
            <a:r>
              <a:rPr lang="en-GB" sz="3200" dirty="0"/>
              <a:t>Targeting the optimal solution</a:t>
            </a:r>
            <a:br>
              <a:rPr lang="en-GB" sz="3200" dirty="0"/>
            </a:br>
            <a:r>
              <a:rPr lang="en-GB" sz="2400" dirty="0"/>
              <a:t>Avoiding value-destroying specifications</a:t>
            </a:r>
          </a:p>
        </p:txBody>
      </p:sp>
      <p:sp>
        <p:nvSpPr>
          <p:cNvPr id="3" name="Pladsholder til indhold 2">
            <a:extLst>
              <a:ext uri="{FF2B5EF4-FFF2-40B4-BE49-F238E27FC236}">
                <a16:creationId xmlns:a16="http://schemas.microsoft.com/office/drawing/2014/main" id="{D9C3F391-10E4-C267-E0FE-75CA7F5B5C58}"/>
              </a:ext>
            </a:extLst>
          </p:cNvPr>
          <p:cNvSpPr>
            <a:spLocks noGrp="1"/>
          </p:cNvSpPr>
          <p:nvPr>
            <p:ph idx="1"/>
          </p:nvPr>
        </p:nvSpPr>
        <p:spPr>
          <a:xfrm>
            <a:off x="30163" y="1027497"/>
            <a:ext cx="9845674" cy="5343525"/>
          </a:xfrm>
        </p:spPr>
        <p:txBody>
          <a:bodyPr/>
          <a:lstStyle/>
          <a:p>
            <a:r>
              <a:rPr lang="en-GB" sz="2000" dirty="0"/>
              <a:t>Market coupling software – with the perfect, bilateral trading system as the target, </a:t>
            </a:r>
            <a:r>
              <a:rPr lang="en-GB" sz="2000" u="sng" dirty="0"/>
              <a:t>avoiding</a:t>
            </a:r>
            <a:r>
              <a:rPr lang="en-GB" sz="2000" dirty="0"/>
              <a:t> some specifications are obvious:</a:t>
            </a:r>
          </a:p>
          <a:p>
            <a:r>
              <a:rPr lang="en-GB" sz="2000" dirty="0">
                <a:solidFill>
                  <a:srgbClr val="CC0066"/>
                </a:solidFill>
              </a:rPr>
              <a:t>Do </a:t>
            </a:r>
            <a:r>
              <a:rPr lang="en-GB" sz="2000" u="sng" dirty="0">
                <a:solidFill>
                  <a:srgbClr val="CC0066"/>
                </a:solidFill>
              </a:rPr>
              <a:t>not</a:t>
            </a:r>
            <a:r>
              <a:rPr lang="en-GB" sz="2000" dirty="0">
                <a:solidFill>
                  <a:srgbClr val="CC0066"/>
                </a:solidFill>
              </a:rPr>
              <a:t> have</a:t>
            </a:r>
          </a:p>
          <a:p>
            <a:pPr lvl="1"/>
            <a:r>
              <a:rPr lang="en-GB" sz="2000" dirty="0">
                <a:solidFill>
                  <a:srgbClr val="CC0066"/>
                </a:solidFill>
              </a:rPr>
              <a:t>Preferences for small block bids at the expense of bigger block bids.</a:t>
            </a:r>
          </a:p>
          <a:p>
            <a:pPr lvl="1"/>
            <a:r>
              <a:rPr lang="en-GB" sz="2000" dirty="0">
                <a:solidFill>
                  <a:srgbClr val="CC0066"/>
                </a:solidFill>
              </a:rPr>
              <a:t>Asymmetrical prices, where the sellers’ price differs from the buyers’ price.</a:t>
            </a:r>
          </a:p>
          <a:p>
            <a:pPr lvl="1"/>
            <a:r>
              <a:rPr lang="en-GB" sz="2000" dirty="0">
                <a:solidFill>
                  <a:srgbClr val="CC0066"/>
                </a:solidFill>
              </a:rPr>
              <a:t>A requirement that two neighbouring bidding zones </a:t>
            </a:r>
            <a:r>
              <a:rPr lang="en-GB" sz="2000" u="sng" dirty="0">
                <a:solidFill>
                  <a:srgbClr val="CC0066"/>
                </a:solidFill>
              </a:rPr>
              <a:t>must</a:t>
            </a:r>
            <a:r>
              <a:rPr lang="en-GB" sz="2000" dirty="0">
                <a:solidFill>
                  <a:srgbClr val="CC0066"/>
                </a:solidFill>
              </a:rPr>
              <a:t> have the same spot price, if their interconnector is uncongested.</a:t>
            </a:r>
          </a:p>
          <a:p>
            <a:pPr lvl="1"/>
            <a:r>
              <a:rPr lang="en-GB" sz="2000" dirty="0">
                <a:solidFill>
                  <a:srgbClr val="CC0066"/>
                </a:solidFill>
              </a:rPr>
              <a:t>Blocking of counter-intuitive flows, where the flow on some interconnectors goes towards the low price.</a:t>
            </a:r>
          </a:p>
          <a:p>
            <a:r>
              <a:rPr lang="en-GB" sz="2000" dirty="0"/>
              <a:t>The optimal solution does </a:t>
            </a:r>
            <a:r>
              <a:rPr lang="en-GB" sz="2000" u="sng" dirty="0"/>
              <a:t>not</a:t>
            </a:r>
            <a:r>
              <a:rPr lang="en-GB" sz="2000" dirty="0"/>
              <a:t> have these features.</a:t>
            </a:r>
          </a:p>
          <a:p>
            <a:r>
              <a:rPr lang="en-GB" sz="2000" dirty="0"/>
              <a:t>Hence, installing such extra requirements will severely reduce the value created by spot trading.</a:t>
            </a:r>
          </a:p>
        </p:txBody>
      </p:sp>
      <p:sp>
        <p:nvSpPr>
          <p:cNvPr id="4" name="Pladsholder til dato 3">
            <a:extLst>
              <a:ext uri="{FF2B5EF4-FFF2-40B4-BE49-F238E27FC236}">
                <a16:creationId xmlns:a16="http://schemas.microsoft.com/office/drawing/2014/main" id="{12F97792-A908-0FA7-A452-0CE493A699BC}"/>
              </a:ext>
            </a:extLst>
          </p:cNvPr>
          <p:cNvSpPr>
            <a:spLocks noGrp="1"/>
          </p:cNvSpPr>
          <p:nvPr>
            <p:ph type="dt" sz="half" idx="10"/>
          </p:nvPr>
        </p:nvSpPr>
        <p:spPr/>
        <p:txBody>
          <a:bodyPr/>
          <a:lstStyle/>
          <a:p>
            <a:pPr>
              <a:defRPr/>
            </a:pPr>
            <a:r>
              <a:rPr lang="en-US" dirty="0"/>
              <a:t>15 July 2023</a:t>
            </a:r>
            <a:endParaRPr lang="en-GB" dirty="0"/>
          </a:p>
        </p:txBody>
      </p:sp>
      <p:sp>
        <p:nvSpPr>
          <p:cNvPr id="5" name="Pladsholder til slidenummer 4">
            <a:extLst>
              <a:ext uri="{FF2B5EF4-FFF2-40B4-BE49-F238E27FC236}">
                <a16:creationId xmlns:a16="http://schemas.microsoft.com/office/drawing/2014/main" id="{73ADE169-607F-526E-C34F-020B052CF37E}"/>
              </a:ext>
            </a:extLst>
          </p:cNvPr>
          <p:cNvSpPr>
            <a:spLocks noGrp="1"/>
          </p:cNvSpPr>
          <p:nvPr>
            <p:ph type="sldNum" sz="quarter" idx="12"/>
          </p:nvPr>
        </p:nvSpPr>
        <p:spPr/>
        <p:txBody>
          <a:bodyPr/>
          <a:lstStyle/>
          <a:p>
            <a:pPr>
              <a:defRPr/>
            </a:pPr>
            <a:fld id="{6F22F84E-A190-402D-AE1D-93CA43AF0CC6}" type="slidenum">
              <a:rPr lang="en-GB" smtClean="0"/>
              <a:pPr>
                <a:defRPr/>
              </a:pPr>
              <a:t>11</a:t>
            </a:fld>
            <a:endParaRPr lang="en-GB" dirty="0"/>
          </a:p>
        </p:txBody>
      </p:sp>
      <p:pic>
        <p:nvPicPr>
          <p:cNvPr id="6" name="Billede 5">
            <a:extLst>
              <a:ext uri="{FF2B5EF4-FFF2-40B4-BE49-F238E27FC236}">
                <a16:creationId xmlns:a16="http://schemas.microsoft.com/office/drawing/2014/main" id="{19B4AC3A-F82D-EAFD-D03B-A85F35762A82}"/>
              </a:ext>
            </a:extLst>
          </p:cNvPr>
          <p:cNvPicPr>
            <a:picLocks noChangeAspect="1"/>
          </p:cNvPicPr>
          <p:nvPr/>
        </p:nvPicPr>
        <p:blipFill>
          <a:blip r:embed="rId2">
            <a:clrChange>
              <a:clrFrom>
                <a:srgbClr val="FFFFF7"/>
              </a:clrFrom>
              <a:clrTo>
                <a:srgbClr val="FFFFF7">
                  <a:alpha val="0"/>
                </a:srgbClr>
              </a:clrTo>
            </a:clrChange>
          </a:blip>
          <a:stretch>
            <a:fillRect/>
          </a:stretch>
        </p:blipFill>
        <p:spPr>
          <a:xfrm>
            <a:off x="5548595" y="5955208"/>
            <a:ext cx="1385888" cy="791528"/>
          </a:xfrm>
          <a:prstGeom prst="rect">
            <a:avLst/>
          </a:prstGeom>
        </p:spPr>
      </p:pic>
    </p:spTree>
    <p:extLst>
      <p:ext uri="{BB962C8B-B14F-4D97-AF65-F5344CB8AC3E}">
        <p14:creationId xmlns:p14="http://schemas.microsoft.com/office/powerpoint/2010/main" val="2941774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E6A39-4267-8467-07C5-61EEA8290895}"/>
              </a:ext>
            </a:extLst>
          </p:cNvPr>
          <p:cNvSpPr>
            <a:spLocks noGrp="1"/>
          </p:cNvSpPr>
          <p:nvPr>
            <p:ph type="title"/>
          </p:nvPr>
        </p:nvSpPr>
        <p:spPr>
          <a:xfrm>
            <a:off x="1097281" y="1"/>
            <a:ext cx="5842536" cy="818147"/>
          </a:xfrm>
        </p:spPr>
        <p:txBody>
          <a:bodyPr/>
          <a:lstStyle/>
          <a:p>
            <a:r>
              <a:rPr lang="en-GB" dirty="0"/>
              <a:t>Transparency</a:t>
            </a:r>
            <a:endParaRPr lang="en-GB" sz="2400" dirty="0"/>
          </a:p>
        </p:txBody>
      </p:sp>
      <p:sp>
        <p:nvSpPr>
          <p:cNvPr id="3" name="Pladsholder til indhold 2">
            <a:extLst>
              <a:ext uri="{FF2B5EF4-FFF2-40B4-BE49-F238E27FC236}">
                <a16:creationId xmlns:a16="http://schemas.microsoft.com/office/drawing/2014/main" id="{D9C3F391-10E4-C267-E0FE-75CA7F5B5C58}"/>
              </a:ext>
            </a:extLst>
          </p:cNvPr>
          <p:cNvSpPr>
            <a:spLocks noGrp="1"/>
          </p:cNvSpPr>
          <p:nvPr>
            <p:ph idx="1"/>
          </p:nvPr>
        </p:nvSpPr>
        <p:spPr>
          <a:xfrm>
            <a:off x="78289" y="709862"/>
            <a:ext cx="9710602" cy="5998945"/>
          </a:xfrm>
        </p:spPr>
        <p:txBody>
          <a:bodyPr/>
          <a:lstStyle/>
          <a:p>
            <a:r>
              <a:rPr lang="en-GB" sz="2000" dirty="0"/>
              <a:t>The market coupling software is a monopoly system</a:t>
            </a:r>
          </a:p>
          <a:p>
            <a:pPr lvl="1"/>
            <a:r>
              <a:rPr lang="en-GB" sz="2000" dirty="0"/>
              <a:t>Wich grid users have been forced to finance.</a:t>
            </a:r>
          </a:p>
          <a:p>
            <a:r>
              <a:rPr lang="en-GB" sz="2000" dirty="0"/>
              <a:t>The software daily distributes hundreds of millions of euro between countries and between market players.</a:t>
            </a:r>
          </a:p>
          <a:p>
            <a:r>
              <a:rPr lang="en-GB" sz="2000" dirty="0"/>
              <a:t>Therefore, </a:t>
            </a:r>
            <a:r>
              <a:rPr lang="en-GB" sz="2000" dirty="0">
                <a:highlight>
                  <a:srgbClr val="FFFF00"/>
                </a:highlight>
              </a:rPr>
              <a:t>it must be Open Source Software</a:t>
            </a:r>
            <a:endParaRPr lang="en-GB" sz="2000" dirty="0"/>
          </a:p>
          <a:p>
            <a:pPr lvl="1"/>
            <a:r>
              <a:rPr lang="en-GB" sz="2000" dirty="0"/>
              <a:t>Anyone can access the source code.</a:t>
            </a:r>
          </a:p>
          <a:p>
            <a:pPr lvl="1"/>
            <a:r>
              <a:rPr lang="en-GB" sz="2000" dirty="0"/>
              <a:t>This will enable universities, think tanks and anyone else to check for errors and make in-house tests of amendments</a:t>
            </a:r>
          </a:p>
          <a:p>
            <a:pPr lvl="2"/>
            <a:r>
              <a:rPr lang="en-GB" sz="2000" dirty="0"/>
              <a:t>This means crowdsourcing the tasks of finding errors and testing improvements.</a:t>
            </a:r>
          </a:p>
          <a:p>
            <a:pPr lvl="1"/>
            <a:r>
              <a:rPr lang="en-GB" sz="2000" dirty="0"/>
              <a:t>This is why Open Source Software is safer than software where the code is kept secret.</a:t>
            </a:r>
          </a:p>
          <a:p>
            <a:pPr lvl="1"/>
            <a:r>
              <a:rPr lang="en-GB" sz="2000" dirty="0"/>
              <a:t>By way of comparison: in the Nordic countries, the introduction of flow-based market coupling has been delayed due to errors in the NEMOs’</a:t>
            </a:r>
            <a:r>
              <a:rPr lang="en-GB" sz="2000" dirty="0">
                <a:solidFill>
                  <a:srgbClr val="000000"/>
                </a:solidFill>
                <a:effectLst/>
                <a:ea typeface="Calibri" panose="020F0502020204030204" pitchFamily="34" charset="0"/>
                <a:cs typeface="Arial" panose="020B0604020202020204" pitchFamily="34" charset="0"/>
              </a:rPr>
              <a:t> market simulation tool</a:t>
            </a:r>
          </a:p>
          <a:p>
            <a:pPr lvl="2"/>
            <a:r>
              <a:rPr lang="en-GB" sz="2000" dirty="0">
                <a:solidFill>
                  <a:srgbClr val="000000"/>
                </a:solidFill>
                <a:ea typeface="Calibri" panose="020F0502020204030204" pitchFamily="34" charset="0"/>
                <a:cs typeface="Arial" panose="020B0604020202020204" pitchFamily="34" charset="0"/>
              </a:rPr>
              <a:t>For obvious reasons, running tests must </a:t>
            </a:r>
            <a:r>
              <a:rPr lang="en-GB" sz="2000" u="sng" dirty="0">
                <a:solidFill>
                  <a:srgbClr val="000000"/>
                </a:solidFill>
                <a:ea typeface="Calibri" panose="020F0502020204030204" pitchFamily="34" charset="0"/>
                <a:cs typeface="Arial" panose="020B0604020202020204" pitchFamily="34" charset="0"/>
              </a:rPr>
              <a:t>not</a:t>
            </a:r>
            <a:r>
              <a:rPr lang="en-GB" sz="2000" dirty="0">
                <a:solidFill>
                  <a:srgbClr val="000000"/>
                </a:solidFill>
                <a:ea typeface="Calibri" panose="020F0502020204030204" pitchFamily="34" charset="0"/>
                <a:cs typeface="Arial" panose="020B0604020202020204" pitchFamily="34" charset="0"/>
              </a:rPr>
              <a:t> be based on a secret NEMO monopoly.</a:t>
            </a:r>
            <a:endParaRPr lang="en-GB" sz="2000" dirty="0">
              <a:effectLst/>
              <a:ea typeface="Calibri" panose="020F0502020204030204" pitchFamily="34" charset="0"/>
              <a:cs typeface="Arial" panose="020B0604020202020204" pitchFamily="34" charset="0"/>
            </a:endParaRPr>
          </a:p>
          <a:p>
            <a:pPr lvl="1"/>
            <a:endParaRPr lang="en-GB" sz="2000" dirty="0"/>
          </a:p>
        </p:txBody>
      </p:sp>
      <p:sp>
        <p:nvSpPr>
          <p:cNvPr id="4" name="Pladsholder til dato 3">
            <a:extLst>
              <a:ext uri="{FF2B5EF4-FFF2-40B4-BE49-F238E27FC236}">
                <a16:creationId xmlns:a16="http://schemas.microsoft.com/office/drawing/2014/main" id="{12F97792-A908-0FA7-A452-0CE493A699BC}"/>
              </a:ext>
            </a:extLst>
          </p:cNvPr>
          <p:cNvSpPr>
            <a:spLocks noGrp="1"/>
          </p:cNvSpPr>
          <p:nvPr>
            <p:ph type="dt" sz="half" idx="10"/>
          </p:nvPr>
        </p:nvSpPr>
        <p:spPr/>
        <p:txBody>
          <a:bodyPr/>
          <a:lstStyle/>
          <a:p>
            <a:pPr>
              <a:defRPr/>
            </a:pPr>
            <a:r>
              <a:rPr lang="en-GB" dirty="0"/>
              <a:t>15 July 2023</a:t>
            </a:r>
          </a:p>
        </p:txBody>
      </p:sp>
      <p:sp>
        <p:nvSpPr>
          <p:cNvPr id="5" name="Pladsholder til slidenummer 4">
            <a:extLst>
              <a:ext uri="{FF2B5EF4-FFF2-40B4-BE49-F238E27FC236}">
                <a16:creationId xmlns:a16="http://schemas.microsoft.com/office/drawing/2014/main" id="{73ADE169-607F-526E-C34F-020B052CF37E}"/>
              </a:ext>
            </a:extLst>
          </p:cNvPr>
          <p:cNvSpPr>
            <a:spLocks noGrp="1"/>
          </p:cNvSpPr>
          <p:nvPr>
            <p:ph type="sldNum" sz="quarter" idx="12"/>
          </p:nvPr>
        </p:nvSpPr>
        <p:spPr/>
        <p:txBody>
          <a:bodyPr/>
          <a:lstStyle/>
          <a:p>
            <a:pPr>
              <a:defRPr/>
            </a:pPr>
            <a:fld id="{6F22F84E-A190-402D-AE1D-93CA43AF0CC6}" type="slidenum">
              <a:rPr lang="en-GB" smtClean="0"/>
              <a:pPr>
                <a:defRPr/>
              </a:pPr>
              <a:t>12</a:t>
            </a:fld>
            <a:endParaRPr lang="en-GB" dirty="0"/>
          </a:p>
        </p:txBody>
      </p:sp>
      <p:pic>
        <p:nvPicPr>
          <p:cNvPr id="7" name="Picture 2">
            <a:extLst>
              <a:ext uri="{FF2B5EF4-FFF2-40B4-BE49-F238E27FC236}">
                <a16:creationId xmlns:a16="http://schemas.microsoft.com/office/drawing/2014/main" id="{3CFA78BF-40DB-7EBD-93AD-EB48D407A9AC}"/>
              </a:ext>
            </a:extLst>
          </p:cNvPr>
          <p:cNvPicPr>
            <a:picLocks noChangeAspect="1" noChangeArrowheads="1"/>
          </p:cNvPicPr>
          <p:nvPr/>
        </p:nvPicPr>
        <p:blipFill>
          <a:blip r:embed="rId2" cstate="print"/>
          <a:srcRect/>
          <a:stretch>
            <a:fillRect/>
          </a:stretch>
        </p:blipFill>
        <p:spPr bwMode="auto">
          <a:xfrm flipH="1">
            <a:off x="8550205" y="495501"/>
            <a:ext cx="1091565" cy="1160145"/>
          </a:xfrm>
          <a:prstGeom prst="rect">
            <a:avLst/>
          </a:prstGeom>
          <a:noFill/>
          <a:ln w="9525">
            <a:noFill/>
            <a:miter lim="800000"/>
            <a:headEnd/>
            <a:tailEnd/>
          </a:ln>
          <a:effectLst/>
        </p:spPr>
      </p:pic>
    </p:spTree>
    <p:extLst>
      <p:ext uri="{BB962C8B-B14F-4D97-AF65-F5344CB8AC3E}">
        <p14:creationId xmlns:p14="http://schemas.microsoft.com/office/powerpoint/2010/main" val="890189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691D3-C333-395E-B92C-502118D09417}"/>
              </a:ext>
            </a:extLst>
          </p:cNvPr>
          <p:cNvSpPr>
            <a:spLocks noGrp="1"/>
          </p:cNvSpPr>
          <p:nvPr>
            <p:ph type="title"/>
          </p:nvPr>
        </p:nvSpPr>
        <p:spPr>
          <a:xfrm>
            <a:off x="1080215" y="327258"/>
            <a:ext cx="7060751" cy="1143000"/>
          </a:xfrm>
        </p:spPr>
        <p:txBody>
          <a:bodyPr/>
          <a:lstStyle/>
          <a:p>
            <a:r>
              <a:rPr lang="en-GB" dirty="0"/>
              <a:t>Market surveillance – 1</a:t>
            </a:r>
            <a:br>
              <a:rPr lang="en-GB" dirty="0"/>
            </a:br>
            <a:r>
              <a:rPr lang="en-GB" sz="2400" dirty="0"/>
              <a:t>Enforcing the REMIT rules</a:t>
            </a:r>
          </a:p>
        </p:txBody>
      </p:sp>
      <p:sp>
        <p:nvSpPr>
          <p:cNvPr id="3" name="Pladsholder til indhold 2">
            <a:extLst>
              <a:ext uri="{FF2B5EF4-FFF2-40B4-BE49-F238E27FC236}">
                <a16:creationId xmlns:a16="http://schemas.microsoft.com/office/drawing/2014/main" id="{3E613481-C82A-97B6-51E3-03036AABE408}"/>
              </a:ext>
            </a:extLst>
          </p:cNvPr>
          <p:cNvSpPr>
            <a:spLocks noGrp="1"/>
          </p:cNvSpPr>
          <p:nvPr>
            <p:ph idx="1"/>
          </p:nvPr>
        </p:nvSpPr>
        <p:spPr>
          <a:xfrm>
            <a:off x="161925" y="1618994"/>
            <a:ext cx="9577388" cy="3790406"/>
          </a:xfrm>
        </p:spPr>
        <p:txBody>
          <a:bodyPr/>
          <a:lstStyle/>
          <a:p>
            <a:r>
              <a:rPr lang="en-GB" dirty="0"/>
              <a:t>Naturally, the NEMOs must </a:t>
            </a:r>
            <a:r>
              <a:rPr lang="en-GB" u="sng" dirty="0"/>
              <a:t>not</a:t>
            </a:r>
            <a:r>
              <a:rPr lang="en-GB" dirty="0"/>
              <a:t> have the right to deny ACER or any other regulator access to the spot bids</a:t>
            </a:r>
          </a:p>
          <a:p>
            <a:pPr lvl="1"/>
            <a:r>
              <a:rPr lang="en-GB" sz="2400" dirty="0"/>
              <a:t>Non-anonymised spot bids must be included in ACER’s database of electricity trades.</a:t>
            </a:r>
          </a:p>
          <a:p>
            <a:pPr lvl="1"/>
            <a:r>
              <a:rPr lang="en-GB" sz="2400" dirty="0"/>
              <a:t>However, apart from this, the creation of a single Market Coupling Operator is not associated with the issue of market surveillance.</a:t>
            </a:r>
          </a:p>
        </p:txBody>
      </p:sp>
      <p:sp>
        <p:nvSpPr>
          <p:cNvPr id="4" name="Pladsholder til dato 3">
            <a:extLst>
              <a:ext uri="{FF2B5EF4-FFF2-40B4-BE49-F238E27FC236}">
                <a16:creationId xmlns:a16="http://schemas.microsoft.com/office/drawing/2014/main" id="{226AE2BD-11F8-580A-B03C-E3EDAB4F1D37}"/>
              </a:ext>
            </a:extLst>
          </p:cNvPr>
          <p:cNvSpPr>
            <a:spLocks noGrp="1"/>
          </p:cNvSpPr>
          <p:nvPr>
            <p:ph type="dt" sz="half" idx="10"/>
          </p:nvPr>
        </p:nvSpPr>
        <p:spPr/>
        <p:txBody>
          <a:bodyPr/>
          <a:lstStyle/>
          <a:p>
            <a:pPr>
              <a:defRPr/>
            </a:pPr>
            <a:r>
              <a:rPr lang="en-GB" dirty="0"/>
              <a:t>15 July 2023</a:t>
            </a:r>
          </a:p>
        </p:txBody>
      </p:sp>
      <p:sp>
        <p:nvSpPr>
          <p:cNvPr id="5" name="Pladsholder til slidenummer 4">
            <a:extLst>
              <a:ext uri="{FF2B5EF4-FFF2-40B4-BE49-F238E27FC236}">
                <a16:creationId xmlns:a16="http://schemas.microsoft.com/office/drawing/2014/main" id="{5AEA05E8-3FB8-A887-13BB-5A35B5DC5B25}"/>
              </a:ext>
            </a:extLst>
          </p:cNvPr>
          <p:cNvSpPr>
            <a:spLocks noGrp="1"/>
          </p:cNvSpPr>
          <p:nvPr>
            <p:ph type="sldNum" sz="quarter" idx="12"/>
          </p:nvPr>
        </p:nvSpPr>
        <p:spPr/>
        <p:txBody>
          <a:bodyPr/>
          <a:lstStyle/>
          <a:p>
            <a:pPr>
              <a:defRPr/>
            </a:pPr>
            <a:fld id="{6F22F84E-A190-402D-AE1D-93CA43AF0CC6}" type="slidenum">
              <a:rPr lang="en-GB" smtClean="0"/>
              <a:pPr>
                <a:defRPr/>
              </a:pPr>
              <a:t>13</a:t>
            </a:fld>
            <a:endParaRPr lang="en-GB" dirty="0"/>
          </a:p>
        </p:txBody>
      </p:sp>
      <p:grpSp>
        <p:nvGrpSpPr>
          <p:cNvPr id="6" name="Gruppe 5">
            <a:extLst>
              <a:ext uri="{FF2B5EF4-FFF2-40B4-BE49-F238E27FC236}">
                <a16:creationId xmlns:a16="http://schemas.microsoft.com/office/drawing/2014/main" id="{A37CB27B-9E3F-FDDE-1AC7-710AD4FF4DAE}"/>
              </a:ext>
            </a:extLst>
          </p:cNvPr>
          <p:cNvGrpSpPr>
            <a:grpSpLocks noChangeAspect="1"/>
          </p:cNvGrpSpPr>
          <p:nvPr/>
        </p:nvGrpSpPr>
        <p:grpSpPr>
          <a:xfrm>
            <a:off x="3755341" y="5139344"/>
            <a:ext cx="2190356" cy="1501686"/>
            <a:chOff x="1822648" y="3875973"/>
            <a:chExt cx="1896412" cy="1300162"/>
          </a:xfrm>
        </p:grpSpPr>
        <p:grpSp>
          <p:nvGrpSpPr>
            <p:cNvPr id="7" name="Gruppe 6">
              <a:extLst>
                <a:ext uri="{FF2B5EF4-FFF2-40B4-BE49-F238E27FC236}">
                  <a16:creationId xmlns:a16="http://schemas.microsoft.com/office/drawing/2014/main" id="{006BA85F-3C5B-1A98-ADB1-DAA9947D1495}"/>
                </a:ext>
              </a:extLst>
            </p:cNvPr>
            <p:cNvGrpSpPr/>
            <p:nvPr/>
          </p:nvGrpSpPr>
          <p:grpSpPr>
            <a:xfrm>
              <a:off x="1822648" y="3875973"/>
              <a:ext cx="882333" cy="1300162"/>
              <a:chOff x="4297362" y="742951"/>
              <a:chExt cx="882333" cy="1300162"/>
            </a:xfrm>
          </p:grpSpPr>
          <p:sp>
            <p:nvSpPr>
              <p:cNvPr id="9" name="Freeform 16">
                <a:extLst>
                  <a:ext uri="{FF2B5EF4-FFF2-40B4-BE49-F238E27FC236}">
                    <a16:creationId xmlns:a16="http://schemas.microsoft.com/office/drawing/2014/main" id="{D102ABED-4FB4-FEA4-2C4F-20529C9FC16E}"/>
                  </a:ext>
                </a:extLst>
              </p:cNvPr>
              <p:cNvSpPr>
                <a:spLocks/>
              </p:cNvSpPr>
              <p:nvPr/>
            </p:nvSpPr>
            <p:spPr bwMode="auto">
              <a:xfrm>
                <a:off x="5081588" y="1050926"/>
                <a:ext cx="73025" cy="80963"/>
              </a:xfrm>
              <a:custGeom>
                <a:avLst/>
                <a:gdLst>
                  <a:gd name="T0" fmla="*/ 7 w 46"/>
                  <a:gd name="T1" fmla="*/ 0 h 51"/>
                  <a:gd name="T2" fmla="*/ 22 w 46"/>
                  <a:gd name="T3" fmla="*/ 0 h 51"/>
                  <a:gd name="T4" fmla="*/ 46 w 46"/>
                  <a:gd name="T5" fmla="*/ 8 h 51"/>
                  <a:gd name="T6" fmla="*/ 44 w 46"/>
                  <a:gd name="T7" fmla="*/ 18 h 51"/>
                  <a:gd name="T8" fmla="*/ 35 w 46"/>
                  <a:gd name="T9" fmla="*/ 27 h 51"/>
                  <a:gd name="T10" fmla="*/ 39 w 46"/>
                  <a:gd name="T11" fmla="*/ 37 h 51"/>
                  <a:gd name="T12" fmla="*/ 32 w 46"/>
                  <a:gd name="T13" fmla="*/ 46 h 51"/>
                  <a:gd name="T14" fmla="*/ 19 w 46"/>
                  <a:gd name="T15" fmla="*/ 51 h 51"/>
                  <a:gd name="T16" fmla="*/ 7 w 46"/>
                  <a:gd name="T17" fmla="*/ 51 h 51"/>
                  <a:gd name="T18" fmla="*/ 0 w 46"/>
                  <a:gd name="T19" fmla="*/ 44 h 51"/>
                  <a:gd name="T20" fmla="*/ 7 w 4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1">
                    <a:moveTo>
                      <a:pt x="7" y="0"/>
                    </a:moveTo>
                    <a:lnTo>
                      <a:pt x="22" y="0"/>
                    </a:lnTo>
                    <a:lnTo>
                      <a:pt x="46" y="8"/>
                    </a:lnTo>
                    <a:lnTo>
                      <a:pt x="44" y="18"/>
                    </a:lnTo>
                    <a:lnTo>
                      <a:pt x="35" y="27"/>
                    </a:lnTo>
                    <a:lnTo>
                      <a:pt x="39" y="37"/>
                    </a:lnTo>
                    <a:lnTo>
                      <a:pt x="32" y="46"/>
                    </a:lnTo>
                    <a:lnTo>
                      <a:pt x="19" y="51"/>
                    </a:lnTo>
                    <a:lnTo>
                      <a:pt x="7" y="51"/>
                    </a:lnTo>
                    <a:lnTo>
                      <a:pt x="0" y="4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0">
                <a:extLst>
                  <a:ext uri="{FF2B5EF4-FFF2-40B4-BE49-F238E27FC236}">
                    <a16:creationId xmlns:a16="http://schemas.microsoft.com/office/drawing/2014/main" id="{D1AB3CBB-AE96-752E-38A6-D10E9575236A}"/>
                  </a:ext>
                </a:extLst>
              </p:cNvPr>
              <p:cNvSpPr>
                <a:spLocks/>
              </p:cNvSpPr>
              <p:nvPr/>
            </p:nvSpPr>
            <p:spPr bwMode="auto">
              <a:xfrm>
                <a:off x="5024438" y="812801"/>
                <a:ext cx="80963" cy="450850"/>
              </a:xfrm>
              <a:custGeom>
                <a:avLst/>
                <a:gdLst>
                  <a:gd name="T0" fmla="*/ 28 w 51"/>
                  <a:gd name="T1" fmla="*/ 8 h 284"/>
                  <a:gd name="T2" fmla="*/ 38 w 51"/>
                  <a:gd name="T3" fmla="*/ 47 h 284"/>
                  <a:gd name="T4" fmla="*/ 44 w 51"/>
                  <a:gd name="T5" fmla="*/ 93 h 284"/>
                  <a:gd name="T6" fmla="*/ 49 w 51"/>
                  <a:gd name="T7" fmla="*/ 136 h 284"/>
                  <a:gd name="T8" fmla="*/ 49 w 51"/>
                  <a:gd name="T9" fmla="*/ 140 h 284"/>
                  <a:gd name="T10" fmla="*/ 51 w 51"/>
                  <a:gd name="T11" fmla="*/ 185 h 284"/>
                  <a:gd name="T12" fmla="*/ 51 w 51"/>
                  <a:gd name="T13" fmla="*/ 236 h 284"/>
                  <a:gd name="T14" fmla="*/ 46 w 51"/>
                  <a:gd name="T15" fmla="*/ 279 h 284"/>
                  <a:gd name="T16" fmla="*/ 33 w 51"/>
                  <a:gd name="T17" fmla="*/ 284 h 284"/>
                  <a:gd name="T18" fmla="*/ 13 w 51"/>
                  <a:gd name="T19" fmla="*/ 281 h 284"/>
                  <a:gd name="T20" fmla="*/ 7 w 51"/>
                  <a:gd name="T21" fmla="*/ 265 h 284"/>
                  <a:gd name="T22" fmla="*/ 7 w 51"/>
                  <a:gd name="T23" fmla="*/ 243 h 284"/>
                  <a:gd name="T24" fmla="*/ 12 w 51"/>
                  <a:gd name="T25" fmla="*/ 208 h 284"/>
                  <a:gd name="T26" fmla="*/ 22 w 51"/>
                  <a:gd name="T27" fmla="*/ 166 h 284"/>
                  <a:gd name="T28" fmla="*/ 22 w 51"/>
                  <a:gd name="T29" fmla="*/ 128 h 284"/>
                  <a:gd name="T30" fmla="*/ 17 w 51"/>
                  <a:gd name="T31" fmla="*/ 83 h 284"/>
                  <a:gd name="T32" fmla="*/ 9 w 51"/>
                  <a:gd name="T33" fmla="*/ 46 h 284"/>
                  <a:gd name="T34" fmla="*/ 0 w 51"/>
                  <a:gd name="T35" fmla="*/ 22 h 284"/>
                  <a:gd name="T36" fmla="*/ 0 w 51"/>
                  <a:gd name="T37" fmla="*/ 8 h 284"/>
                  <a:gd name="T38" fmla="*/ 15 w 51"/>
                  <a:gd name="T39" fmla="*/ 0 h 284"/>
                  <a:gd name="T40" fmla="*/ 31 w 51"/>
                  <a:gd name="T41" fmla="*/ 0 h 284"/>
                  <a:gd name="T42" fmla="*/ 28 w 51"/>
                  <a:gd name="T43" fmla="*/ 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84">
                    <a:moveTo>
                      <a:pt x="28" y="8"/>
                    </a:moveTo>
                    <a:lnTo>
                      <a:pt x="38" y="47"/>
                    </a:lnTo>
                    <a:lnTo>
                      <a:pt x="44" y="93"/>
                    </a:lnTo>
                    <a:lnTo>
                      <a:pt x="49" y="136"/>
                    </a:lnTo>
                    <a:lnTo>
                      <a:pt x="49" y="140"/>
                    </a:lnTo>
                    <a:lnTo>
                      <a:pt x="51" y="185"/>
                    </a:lnTo>
                    <a:lnTo>
                      <a:pt x="51" y="236"/>
                    </a:lnTo>
                    <a:lnTo>
                      <a:pt x="46" y="279"/>
                    </a:lnTo>
                    <a:lnTo>
                      <a:pt x="33" y="284"/>
                    </a:lnTo>
                    <a:lnTo>
                      <a:pt x="13" y="281"/>
                    </a:lnTo>
                    <a:lnTo>
                      <a:pt x="7" y="265"/>
                    </a:lnTo>
                    <a:lnTo>
                      <a:pt x="7" y="243"/>
                    </a:lnTo>
                    <a:lnTo>
                      <a:pt x="12" y="208"/>
                    </a:lnTo>
                    <a:lnTo>
                      <a:pt x="22" y="166"/>
                    </a:lnTo>
                    <a:lnTo>
                      <a:pt x="22" y="128"/>
                    </a:lnTo>
                    <a:lnTo>
                      <a:pt x="17" y="83"/>
                    </a:lnTo>
                    <a:lnTo>
                      <a:pt x="9" y="46"/>
                    </a:lnTo>
                    <a:lnTo>
                      <a:pt x="0" y="22"/>
                    </a:lnTo>
                    <a:lnTo>
                      <a:pt x="0" y="8"/>
                    </a:lnTo>
                    <a:lnTo>
                      <a:pt x="15" y="0"/>
                    </a:lnTo>
                    <a:lnTo>
                      <a:pt x="31" y="0"/>
                    </a:lnTo>
                    <a:lnTo>
                      <a:pt x="28" y="8"/>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1">
                <a:extLst>
                  <a:ext uri="{FF2B5EF4-FFF2-40B4-BE49-F238E27FC236}">
                    <a16:creationId xmlns:a16="http://schemas.microsoft.com/office/drawing/2014/main" id="{C31DADD3-6ADD-0C73-C216-B4DBC3320E6D}"/>
                  </a:ext>
                </a:extLst>
              </p:cNvPr>
              <p:cNvSpPr>
                <a:spLocks/>
              </p:cNvSpPr>
              <p:nvPr/>
            </p:nvSpPr>
            <p:spPr bwMode="auto">
              <a:xfrm>
                <a:off x="4368800" y="747713"/>
                <a:ext cx="373063" cy="260350"/>
              </a:xfrm>
              <a:custGeom>
                <a:avLst/>
                <a:gdLst>
                  <a:gd name="T0" fmla="*/ 60 w 235"/>
                  <a:gd name="T1" fmla="*/ 2 h 164"/>
                  <a:gd name="T2" fmla="*/ 88 w 235"/>
                  <a:gd name="T3" fmla="*/ 0 h 164"/>
                  <a:gd name="T4" fmla="*/ 110 w 235"/>
                  <a:gd name="T5" fmla="*/ 3 h 164"/>
                  <a:gd name="T6" fmla="*/ 130 w 235"/>
                  <a:gd name="T7" fmla="*/ 16 h 164"/>
                  <a:gd name="T8" fmla="*/ 144 w 235"/>
                  <a:gd name="T9" fmla="*/ 27 h 164"/>
                  <a:gd name="T10" fmla="*/ 161 w 235"/>
                  <a:gd name="T11" fmla="*/ 46 h 164"/>
                  <a:gd name="T12" fmla="*/ 176 w 235"/>
                  <a:gd name="T13" fmla="*/ 41 h 164"/>
                  <a:gd name="T14" fmla="*/ 193 w 235"/>
                  <a:gd name="T15" fmla="*/ 29 h 164"/>
                  <a:gd name="T16" fmla="*/ 203 w 235"/>
                  <a:gd name="T17" fmla="*/ 16 h 164"/>
                  <a:gd name="T18" fmla="*/ 211 w 235"/>
                  <a:gd name="T19" fmla="*/ 6 h 164"/>
                  <a:gd name="T20" fmla="*/ 222 w 235"/>
                  <a:gd name="T21" fmla="*/ 6 h 164"/>
                  <a:gd name="T22" fmla="*/ 235 w 235"/>
                  <a:gd name="T23" fmla="*/ 17 h 164"/>
                  <a:gd name="T24" fmla="*/ 230 w 235"/>
                  <a:gd name="T25" fmla="*/ 38 h 164"/>
                  <a:gd name="T26" fmla="*/ 222 w 235"/>
                  <a:gd name="T27" fmla="*/ 49 h 164"/>
                  <a:gd name="T28" fmla="*/ 198 w 235"/>
                  <a:gd name="T29" fmla="*/ 57 h 164"/>
                  <a:gd name="T30" fmla="*/ 179 w 235"/>
                  <a:gd name="T31" fmla="*/ 68 h 164"/>
                  <a:gd name="T32" fmla="*/ 174 w 235"/>
                  <a:gd name="T33" fmla="*/ 73 h 164"/>
                  <a:gd name="T34" fmla="*/ 176 w 235"/>
                  <a:gd name="T35" fmla="*/ 98 h 164"/>
                  <a:gd name="T36" fmla="*/ 174 w 235"/>
                  <a:gd name="T37" fmla="*/ 119 h 164"/>
                  <a:gd name="T38" fmla="*/ 170 w 235"/>
                  <a:gd name="T39" fmla="*/ 139 h 164"/>
                  <a:gd name="T40" fmla="*/ 157 w 235"/>
                  <a:gd name="T41" fmla="*/ 153 h 164"/>
                  <a:gd name="T42" fmla="*/ 130 w 235"/>
                  <a:gd name="T43" fmla="*/ 162 h 164"/>
                  <a:gd name="T44" fmla="*/ 106 w 235"/>
                  <a:gd name="T45" fmla="*/ 164 h 164"/>
                  <a:gd name="T46" fmla="*/ 78 w 235"/>
                  <a:gd name="T47" fmla="*/ 164 h 164"/>
                  <a:gd name="T48" fmla="*/ 57 w 235"/>
                  <a:gd name="T49" fmla="*/ 157 h 164"/>
                  <a:gd name="T50" fmla="*/ 38 w 235"/>
                  <a:gd name="T51" fmla="*/ 141 h 164"/>
                  <a:gd name="T52" fmla="*/ 24 w 235"/>
                  <a:gd name="T53" fmla="*/ 124 h 164"/>
                  <a:gd name="T54" fmla="*/ 6 w 235"/>
                  <a:gd name="T55" fmla="*/ 101 h 164"/>
                  <a:gd name="T56" fmla="*/ 0 w 235"/>
                  <a:gd name="T57" fmla="*/ 78 h 164"/>
                  <a:gd name="T58" fmla="*/ 0 w 235"/>
                  <a:gd name="T59" fmla="*/ 52 h 164"/>
                  <a:gd name="T60" fmla="*/ 8 w 235"/>
                  <a:gd name="T61" fmla="*/ 34 h 164"/>
                  <a:gd name="T62" fmla="*/ 20 w 235"/>
                  <a:gd name="T63" fmla="*/ 14 h 164"/>
                  <a:gd name="T64" fmla="*/ 35 w 235"/>
                  <a:gd name="T65" fmla="*/ 2 h 164"/>
                  <a:gd name="T66" fmla="*/ 52 w 235"/>
                  <a:gd name="T67" fmla="*/ 1 h 164"/>
                  <a:gd name="T68" fmla="*/ 60 w 235"/>
                  <a:gd name="T69" fmla="*/ 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5" h="164">
                    <a:moveTo>
                      <a:pt x="60" y="2"/>
                    </a:moveTo>
                    <a:lnTo>
                      <a:pt x="88" y="0"/>
                    </a:lnTo>
                    <a:lnTo>
                      <a:pt x="110" y="3"/>
                    </a:lnTo>
                    <a:lnTo>
                      <a:pt x="130" y="16"/>
                    </a:lnTo>
                    <a:lnTo>
                      <a:pt x="144" y="27"/>
                    </a:lnTo>
                    <a:lnTo>
                      <a:pt x="161" y="46"/>
                    </a:lnTo>
                    <a:lnTo>
                      <a:pt x="176" y="41"/>
                    </a:lnTo>
                    <a:lnTo>
                      <a:pt x="193" y="29"/>
                    </a:lnTo>
                    <a:lnTo>
                      <a:pt x="203" y="16"/>
                    </a:lnTo>
                    <a:lnTo>
                      <a:pt x="211" y="6"/>
                    </a:lnTo>
                    <a:lnTo>
                      <a:pt x="222" y="6"/>
                    </a:lnTo>
                    <a:lnTo>
                      <a:pt x="235" y="17"/>
                    </a:lnTo>
                    <a:lnTo>
                      <a:pt x="230" y="38"/>
                    </a:lnTo>
                    <a:lnTo>
                      <a:pt x="222" y="49"/>
                    </a:lnTo>
                    <a:lnTo>
                      <a:pt x="198" y="57"/>
                    </a:lnTo>
                    <a:lnTo>
                      <a:pt x="179" y="68"/>
                    </a:lnTo>
                    <a:lnTo>
                      <a:pt x="174" y="73"/>
                    </a:lnTo>
                    <a:lnTo>
                      <a:pt x="176" y="98"/>
                    </a:lnTo>
                    <a:lnTo>
                      <a:pt x="174" y="119"/>
                    </a:lnTo>
                    <a:lnTo>
                      <a:pt x="170" y="139"/>
                    </a:lnTo>
                    <a:lnTo>
                      <a:pt x="157" y="153"/>
                    </a:lnTo>
                    <a:lnTo>
                      <a:pt x="130" y="162"/>
                    </a:lnTo>
                    <a:lnTo>
                      <a:pt x="106" y="164"/>
                    </a:lnTo>
                    <a:lnTo>
                      <a:pt x="78" y="164"/>
                    </a:lnTo>
                    <a:lnTo>
                      <a:pt x="57" y="157"/>
                    </a:lnTo>
                    <a:lnTo>
                      <a:pt x="38" y="141"/>
                    </a:lnTo>
                    <a:lnTo>
                      <a:pt x="24" y="124"/>
                    </a:lnTo>
                    <a:lnTo>
                      <a:pt x="6" y="101"/>
                    </a:lnTo>
                    <a:lnTo>
                      <a:pt x="0" y="78"/>
                    </a:lnTo>
                    <a:lnTo>
                      <a:pt x="0" y="52"/>
                    </a:lnTo>
                    <a:lnTo>
                      <a:pt x="8" y="34"/>
                    </a:lnTo>
                    <a:lnTo>
                      <a:pt x="20" y="14"/>
                    </a:lnTo>
                    <a:lnTo>
                      <a:pt x="35" y="2"/>
                    </a:lnTo>
                    <a:lnTo>
                      <a:pt x="52" y="1"/>
                    </a:lnTo>
                    <a:lnTo>
                      <a:pt x="6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22">
                <a:extLst>
                  <a:ext uri="{FF2B5EF4-FFF2-40B4-BE49-F238E27FC236}">
                    <a16:creationId xmlns:a16="http://schemas.microsoft.com/office/drawing/2014/main" id="{8F227F9D-0704-4D39-2F0D-A261D691F5BE}"/>
                  </a:ext>
                </a:extLst>
              </p:cNvPr>
              <p:cNvSpPr>
                <a:spLocks/>
              </p:cNvSpPr>
              <p:nvPr/>
            </p:nvSpPr>
            <p:spPr bwMode="auto">
              <a:xfrm>
                <a:off x="4305300" y="752476"/>
                <a:ext cx="228600" cy="300038"/>
              </a:xfrm>
              <a:custGeom>
                <a:avLst/>
                <a:gdLst>
                  <a:gd name="T0" fmla="*/ 5 w 144"/>
                  <a:gd name="T1" fmla="*/ 128 h 189"/>
                  <a:gd name="T2" fmla="*/ 2 w 144"/>
                  <a:gd name="T3" fmla="*/ 89 h 189"/>
                  <a:gd name="T4" fmla="*/ 14 w 144"/>
                  <a:gd name="T5" fmla="*/ 61 h 189"/>
                  <a:gd name="T6" fmla="*/ 21 w 144"/>
                  <a:gd name="T7" fmla="*/ 44 h 189"/>
                  <a:gd name="T8" fmla="*/ 40 w 144"/>
                  <a:gd name="T9" fmla="*/ 26 h 189"/>
                  <a:gd name="T10" fmla="*/ 62 w 144"/>
                  <a:gd name="T11" fmla="*/ 8 h 189"/>
                  <a:gd name="T12" fmla="*/ 79 w 144"/>
                  <a:gd name="T13" fmla="*/ 1 h 189"/>
                  <a:gd name="T14" fmla="*/ 104 w 144"/>
                  <a:gd name="T15" fmla="*/ 0 h 189"/>
                  <a:gd name="T16" fmla="*/ 120 w 144"/>
                  <a:gd name="T17" fmla="*/ 1 h 189"/>
                  <a:gd name="T18" fmla="*/ 105 w 144"/>
                  <a:gd name="T19" fmla="*/ 26 h 189"/>
                  <a:gd name="T20" fmla="*/ 101 w 144"/>
                  <a:gd name="T21" fmla="*/ 57 h 189"/>
                  <a:gd name="T22" fmla="*/ 101 w 144"/>
                  <a:gd name="T23" fmla="*/ 84 h 189"/>
                  <a:gd name="T24" fmla="*/ 108 w 144"/>
                  <a:gd name="T25" fmla="*/ 109 h 189"/>
                  <a:gd name="T26" fmla="*/ 118 w 144"/>
                  <a:gd name="T27" fmla="*/ 130 h 189"/>
                  <a:gd name="T28" fmla="*/ 133 w 144"/>
                  <a:gd name="T29" fmla="*/ 141 h 189"/>
                  <a:gd name="T30" fmla="*/ 144 w 144"/>
                  <a:gd name="T31" fmla="*/ 155 h 189"/>
                  <a:gd name="T32" fmla="*/ 140 w 144"/>
                  <a:gd name="T33" fmla="*/ 173 h 189"/>
                  <a:gd name="T34" fmla="*/ 128 w 144"/>
                  <a:gd name="T35" fmla="*/ 185 h 189"/>
                  <a:gd name="T36" fmla="*/ 118 w 144"/>
                  <a:gd name="T37" fmla="*/ 189 h 189"/>
                  <a:gd name="T38" fmla="*/ 51 w 144"/>
                  <a:gd name="T39" fmla="*/ 185 h 189"/>
                  <a:gd name="T40" fmla="*/ 25 w 144"/>
                  <a:gd name="T41" fmla="*/ 180 h 189"/>
                  <a:gd name="T42" fmla="*/ 10 w 144"/>
                  <a:gd name="T43" fmla="*/ 171 h 189"/>
                  <a:gd name="T44" fmla="*/ 0 w 144"/>
                  <a:gd name="T45" fmla="*/ 155 h 189"/>
                  <a:gd name="T46" fmla="*/ 0 w 144"/>
                  <a:gd name="T47" fmla="*/ 139 h 189"/>
                  <a:gd name="T48" fmla="*/ 5 w 144"/>
                  <a:gd name="T49" fmla="*/ 1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89">
                    <a:moveTo>
                      <a:pt x="5" y="128"/>
                    </a:moveTo>
                    <a:lnTo>
                      <a:pt x="2" y="89"/>
                    </a:lnTo>
                    <a:lnTo>
                      <a:pt x="14" y="61"/>
                    </a:lnTo>
                    <a:lnTo>
                      <a:pt x="21" y="44"/>
                    </a:lnTo>
                    <a:lnTo>
                      <a:pt x="40" y="26"/>
                    </a:lnTo>
                    <a:lnTo>
                      <a:pt x="62" y="8"/>
                    </a:lnTo>
                    <a:lnTo>
                      <a:pt x="79" y="1"/>
                    </a:lnTo>
                    <a:lnTo>
                      <a:pt x="104" y="0"/>
                    </a:lnTo>
                    <a:lnTo>
                      <a:pt x="120" y="1"/>
                    </a:lnTo>
                    <a:lnTo>
                      <a:pt x="105" y="26"/>
                    </a:lnTo>
                    <a:lnTo>
                      <a:pt x="101" y="57"/>
                    </a:lnTo>
                    <a:lnTo>
                      <a:pt x="101" y="84"/>
                    </a:lnTo>
                    <a:lnTo>
                      <a:pt x="108" y="109"/>
                    </a:lnTo>
                    <a:lnTo>
                      <a:pt x="118" y="130"/>
                    </a:lnTo>
                    <a:lnTo>
                      <a:pt x="133" y="141"/>
                    </a:lnTo>
                    <a:lnTo>
                      <a:pt x="144" y="155"/>
                    </a:lnTo>
                    <a:lnTo>
                      <a:pt x="140" y="173"/>
                    </a:lnTo>
                    <a:lnTo>
                      <a:pt x="128" y="185"/>
                    </a:lnTo>
                    <a:lnTo>
                      <a:pt x="118" y="189"/>
                    </a:lnTo>
                    <a:lnTo>
                      <a:pt x="51" y="185"/>
                    </a:lnTo>
                    <a:lnTo>
                      <a:pt x="25" y="180"/>
                    </a:lnTo>
                    <a:lnTo>
                      <a:pt x="10" y="171"/>
                    </a:lnTo>
                    <a:lnTo>
                      <a:pt x="0" y="155"/>
                    </a:lnTo>
                    <a:lnTo>
                      <a:pt x="0" y="139"/>
                    </a:lnTo>
                    <a:lnTo>
                      <a:pt x="5" y="12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23">
                <a:extLst>
                  <a:ext uri="{FF2B5EF4-FFF2-40B4-BE49-F238E27FC236}">
                    <a16:creationId xmlns:a16="http://schemas.microsoft.com/office/drawing/2014/main" id="{02244DB1-5A78-389E-598C-7B335B4A281D}"/>
                  </a:ext>
                </a:extLst>
              </p:cNvPr>
              <p:cNvSpPr>
                <a:spLocks/>
              </p:cNvSpPr>
              <p:nvPr/>
            </p:nvSpPr>
            <p:spPr bwMode="auto">
              <a:xfrm>
                <a:off x="4297362" y="742951"/>
                <a:ext cx="247650" cy="315913"/>
              </a:xfrm>
              <a:custGeom>
                <a:avLst/>
                <a:gdLst>
                  <a:gd name="T0" fmla="*/ 77 w 156"/>
                  <a:gd name="T1" fmla="*/ 1 h 199"/>
                  <a:gd name="T2" fmla="*/ 123 w 156"/>
                  <a:gd name="T3" fmla="*/ 1 h 199"/>
                  <a:gd name="T4" fmla="*/ 124 w 156"/>
                  <a:gd name="T5" fmla="*/ 19 h 199"/>
                  <a:gd name="T6" fmla="*/ 115 w 156"/>
                  <a:gd name="T7" fmla="*/ 61 h 199"/>
                  <a:gd name="T8" fmla="*/ 121 w 156"/>
                  <a:gd name="T9" fmla="*/ 116 h 199"/>
                  <a:gd name="T10" fmla="*/ 144 w 156"/>
                  <a:gd name="T11" fmla="*/ 144 h 199"/>
                  <a:gd name="T12" fmla="*/ 156 w 156"/>
                  <a:gd name="T13" fmla="*/ 174 h 199"/>
                  <a:gd name="T14" fmla="*/ 130 w 156"/>
                  <a:gd name="T15" fmla="*/ 199 h 199"/>
                  <a:gd name="T16" fmla="*/ 69 w 156"/>
                  <a:gd name="T17" fmla="*/ 197 h 199"/>
                  <a:gd name="T18" fmla="*/ 7 w 156"/>
                  <a:gd name="T19" fmla="*/ 184 h 199"/>
                  <a:gd name="T20" fmla="*/ 0 w 156"/>
                  <a:gd name="T21" fmla="*/ 165 h 199"/>
                  <a:gd name="T22" fmla="*/ 5 w 156"/>
                  <a:gd name="T23" fmla="*/ 137 h 199"/>
                  <a:gd name="T24" fmla="*/ 40 w 156"/>
                  <a:gd name="T25" fmla="*/ 130 h 199"/>
                  <a:gd name="T26" fmla="*/ 128 w 156"/>
                  <a:gd name="T27" fmla="*/ 149 h 199"/>
                  <a:gd name="T28" fmla="*/ 119 w 156"/>
                  <a:gd name="T29" fmla="*/ 168 h 199"/>
                  <a:gd name="T30" fmla="*/ 128 w 156"/>
                  <a:gd name="T31" fmla="*/ 181 h 199"/>
                  <a:gd name="T32" fmla="*/ 105 w 156"/>
                  <a:gd name="T33" fmla="*/ 173 h 199"/>
                  <a:gd name="T34" fmla="*/ 112 w 156"/>
                  <a:gd name="T35" fmla="*/ 150 h 199"/>
                  <a:gd name="T36" fmla="*/ 13 w 156"/>
                  <a:gd name="T37" fmla="*/ 150 h 199"/>
                  <a:gd name="T38" fmla="*/ 24 w 156"/>
                  <a:gd name="T39" fmla="*/ 176 h 199"/>
                  <a:gd name="T40" fmla="*/ 115 w 156"/>
                  <a:gd name="T41" fmla="*/ 184 h 199"/>
                  <a:gd name="T42" fmla="*/ 138 w 156"/>
                  <a:gd name="T43" fmla="*/ 177 h 199"/>
                  <a:gd name="T44" fmla="*/ 134 w 156"/>
                  <a:gd name="T45" fmla="*/ 151 h 199"/>
                  <a:gd name="T46" fmla="*/ 108 w 156"/>
                  <a:gd name="T47" fmla="*/ 121 h 199"/>
                  <a:gd name="T48" fmla="*/ 100 w 156"/>
                  <a:gd name="T49" fmla="*/ 61 h 199"/>
                  <a:gd name="T50" fmla="*/ 110 w 156"/>
                  <a:gd name="T51" fmla="*/ 17 h 199"/>
                  <a:gd name="T52" fmla="*/ 95 w 156"/>
                  <a:gd name="T53" fmla="*/ 11 h 199"/>
                  <a:gd name="T54" fmla="*/ 54 w 156"/>
                  <a:gd name="T55" fmla="*/ 27 h 199"/>
                  <a:gd name="T56" fmla="*/ 30 w 156"/>
                  <a:gd name="T57" fmla="*/ 60 h 199"/>
                  <a:gd name="T58" fmla="*/ 17 w 156"/>
                  <a:gd name="T59" fmla="*/ 102 h 199"/>
                  <a:gd name="T60" fmla="*/ 20 w 156"/>
                  <a:gd name="T61" fmla="*/ 127 h 199"/>
                  <a:gd name="T62" fmla="*/ 5 w 156"/>
                  <a:gd name="T63" fmla="*/ 116 h 199"/>
                  <a:gd name="T64" fmla="*/ 13 w 156"/>
                  <a:gd name="T65" fmla="*/ 63 h 199"/>
                  <a:gd name="T66" fmla="*/ 38 w 156"/>
                  <a:gd name="T67" fmla="*/ 27 h 199"/>
                  <a:gd name="T68" fmla="*/ 59 w 156"/>
                  <a:gd name="T69" fmla="*/ 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199">
                    <a:moveTo>
                      <a:pt x="54" y="10"/>
                    </a:moveTo>
                    <a:lnTo>
                      <a:pt x="77" y="1"/>
                    </a:lnTo>
                    <a:lnTo>
                      <a:pt x="102" y="0"/>
                    </a:lnTo>
                    <a:lnTo>
                      <a:pt x="123" y="1"/>
                    </a:lnTo>
                    <a:lnTo>
                      <a:pt x="139" y="3"/>
                    </a:lnTo>
                    <a:lnTo>
                      <a:pt x="124" y="19"/>
                    </a:lnTo>
                    <a:lnTo>
                      <a:pt x="115" y="38"/>
                    </a:lnTo>
                    <a:lnTo>
                      <a:pt x="115" y="61"/>
                    </a:lnTo>
                    <a:lnTo>
                      <a:pt x="115" y="91"/>
                    </a:lnTo>
                    <a:lnTo>
                      <a:pt x="121" y="116"/>
                    </a:lnTo>
                    <a:lnTo>
                      <a:pt x="133" y="132"/>
                    </a:lnTo>
                    <a:lnTo>
                      <a:pt x="144" y="144"/>
                    </a:lnTo>
                    <a:lnTo>
                      <a:pt x="153" y="155"/>
                    </a:lnTo>
                    <a:lnTo>
                      <a:pt x="156" y="174"/>
                    </a:lnTo>
                    <a:lnTo>
                      <a:pt x="144" y="192"/>
                    </a:lnTo>
                    <a:lnTo>
                      <a:pt x="130" y="199"/>
                    </a:lnTo>
                    <a:lnTo>
                      <a:pt x="102" y="199"/>
                    </a:lnTo>
                    <a:lnTo>
                      <a:pt x="69" y="197"/>
                    </a:lnTo>
                    <a:lnTo>
                      <a:pt x="35" y="195"/>
                    </a:lnTo>
                    <a:lnTo>
                      <a:pt x="7" y="184"/>
                    </a:lnTo>
                    <a:lnTo>
                      <a:pt x="0" y="177"/>
                    </a:lnTo>
                    <a:lnTo>
                      <a:pt x="0" y="165"/>
                    </a:lnTo>
                    <a:lnTo>
                      <a:pt x="0" y="147"/>
                    </a:lnTo>
                    <a:lnTo>
                      <a:pt x="5" y="137"/>
                    </a:lnTo>
                    <a:lnTo>
                      <a:pt x="19" y="128"/>
                    </a:lnTo>
                    <a:lnTo>
                      <a:pt x="40" y="130"/>
                    </a:lnTo>
                    <a:lnTo>
                      <a:pt x="124" y="144"/>
                    </a:lnTo>
                    <a:lnTo>
                      <a:pt x="128" y="149"/>
                    </a:lnTo>
                    <a:lnTo>
                      <a:pt x="121" y="158"/>
                    </a:lnTo>
                    <a:lnTo>
                      <a:pt x="119" y="168"/>
                    </a:lnTo>
                    <a:lnTo>
                      <a:pt x="121" y="179"/>
                    </a:lnTo>
                    <a:lnTo>
                      <a:pt x="128" y="181"/>
                    </a:lnTo>
                    <a:lnTo>
                      <a:pt x="113" y="181"/>
                    </a:lnTo>
                    <a:lnTo>
                      <a:pt x="105" y="173"/>
                    </a:lnTo>
                    <a:lnTo>
                      <a:pt x="105" y="163"/>
                    </a:lnTo>
                    <a:lnTo>
                      <a:pt x="112" y="150"/>
                    </a:lnTo>
                    <a:lnTo>
                      <a:pt x="21" y="141"/>
                    </a:lnTo>
                    <a:lnTo>
                      <a:pt x="13" y="150"/>
                    </a:lnTo>
                    <a:lnTo>
                      <a:pt x="16" y="165"/>
                    </a:lnTo>
                    <a:lnTo>
                      <a:pt x="24" y="176"/>
                    </a:lnTo>
                    <a:lnTo>
                      <a:pt x="48" y="181"/>
                    </a:lnTo>
                    <a:lnTo>
                      <a:pt x="115" y="184"/>
                    </a:lnTo>
                    <a:lnTo>
                      <a:pt x="130" y="183"/>
                    </a:lnTo>
                    <a:lnTo>
                      <a:pt x="138" y="177"/>
                    </a:lnTo>
                    <a:lnTo>
                      <a:pt x="139" y="163"/>
                    </a:lnTo>
                    <a:lnTo>
                      <a:pt x="134" y="151"/>
                    </a:lnTo>
                    <a:lnTo>
                      <a:pt x="118" y="140"/>
                    </a:lnTo>
                    <a:lnTo>
                      <a:pt x="108" y="121"/>
                    </a:lnTo>
                    <a:lnTo>
                      <a:pt x="102" y="94"/>
                    </a:lnTo>
                    <a:lnTo>
                      <a:pt x="100" y="61"/>
                    </a:lnTo>
                    <a:lnTo>
                      <a:pt x="102" y="38"/>
                    </a:lnTo>
                    <a:lnTo>
                      <a:pt x="110" y="17"/>
                    </a:lnTo>
                    <a:lnTo>
                      <a:pt x="115" y="11"/>
                    </a:lnTo>
                    <a:lnTo>
                      <a:pt x="95" y="11"/>
                    </a:lnTo>
                    <a:lnTo>
                      <a:pt x="76" y="17"/>
                    </a:lnTo>
                    <a:lnTo>
                      <a:pt x="54" y="27"/>
                    </a:lnTo>
                    <a:lnTo>
                      <a:pt x="40" y="45"/>
                    </a:lnTo>
                    <a:lnTo>
                      <a:pt x="30" y="60"/>
                    </a:lnTo>
                    <a:lnTo>
                      <a:pt x="21" y="77"/>
                    </a:lnTo>
                    <a:lnTo>
                      <a:pt x="17" y="102"/>
                    </a:lnTo>
                    <a:lnTo>
                      <a:pt x="19" y="122"/>
                    </a:lnTo>
                    <a:lnTo>
                      <a:pt x="20" y="127"/>
                    </a:lnTo>
                    <a:lnTo>
                      <a:pt x="11" y="131"/>
                    </a:lnTo>
                    <a:lnTo>
                      <a:pt x="5" y="116"/>
                    </a:lnTo>
                    <a:lnTo>
                      <a:pt x="7" y="89"/>
                    </a:lnTo>
                    <a:lnTo>
                      <a:pt x="13" y="63"/>
                    </a:lnTo>
                    <a:lnTo>
                      <a:pt x="23" y="42"/>
                    </a:lnTo>
                    <a:lnTo>
                      <a:pt x="38" y="27"/>
                    </a:lnTo>
                    <a:lnTo>
                      <a:pt x="48" y="19"/>
                    </a:lnTo>
                    <a:lnTo>
                      <a:pt x="59" y="9"/>
                    </a:lnTo>
                    <a:lnTo>
                      <a:pt x="54" y="1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24">
                <a:extLst>
                  <a:ext uri="{FF2B5EF4-FFF2-40B4-BE49-F238E27FC236}">
                    <a16:creationId xmlns:a16="http://schemas.microsoft.com/office/drawing/2014/main" id="{5D711AEA-DFC9-1DFC-0803-5B52BBBC4F6B}"/>
                  </a:ext>
                </a:extLst>
              </p:cNvPr>
              <p:cNvSpPr>
                <a:spLocks/>
              </p:cNvSpPr>
              <p:nvPr/>
            </p:nvSpPr>
            <p:spPr bwMode="auto">
              <a:xfrm>
                <a:off x="4506913" y="1030288"/>
                <a:ext cx="266700" cy="454025"/>
              </a:xfrm>
              <a:custGeom>
                <a:avLst/>
                <a:gdLst>
                  <a:gd name="T0" fmla="*/ 19 w 168"/>
                  <a:gd name="T1" fmla="*/ 13 h 286"/>
                  <a:gd name="T2" fmla="*/ 34 w 168"/>
                  <a:gd name="T3" fmla="*/ 5 h 286"/>
                  <a:gd name="T4" fmla="*/ 49 w 168"/>
                  <a:gd name="T5" fmla="*/ 0 h 286"/>
                  <a:gd name="T6" fmla="*/ 78 w 168"/>
                  <a:gd name="T7" fmla="*/ 0 h 286"/>
                  <a:gd name="T8" fmla="*/ 105 w 168"/>
                  <a:gd name="T9" fmla="*/ 5 h 286"/>
                  <a:gd name="T10" fmla="*/ 131 w 168"/>
                  <a:gd name="T11" fmla="*/ 29 h 286"/>
                  <a:gd name="T12" fmla="*/ 145 w 168"/>
                  <a:gd name="T13" fmla="*/ 53 h 286"/>
                  <a:gd name="T14" fmla="*/ 159 w 168"/>
                  <a:gd name="T15" fmla="*/ 83 h 286"/>
                  <a:gd name="T16" fmla="*/ 164 w 168"/>
                  <a:gd name="T17" fmla="*/ 113 h 286"/>
                  <a:gd name="T18" fmla="*/ 168 w 168"/>
                  <a:gd name="T19" fmla="*/ 143 h 286"/>
                  <a:gd name="T20" fmla="*/ 164 w 168"/>
                  <a:gd name="T21" fmla="*/ 175 h 286"/>
                  <a:gd name="T22" fmla="*/ 159 w 168"/>
                  <a:gd name="T23" fmla="*/ 202 h 286"/>
                  <a:gd name="T24" fmla="*/ 150 w 168"/>
                  <a:gd name="T25" fmla="*/ 229 h 286"/>
                  <a:gd name="T26" fmla="*/ 139 w 168"/>
                  <a:gd name="T27" fmla="*/ 252 h 286"/>
                  <a:gd name="T28" fmla="*/ 119 w 168"/>
                  <a:gd name="T29" fmla="*/ 273 h 286"/>
                  <a:gd name="T30" fmla="*/ 97 w 168"/>
                  <a:gd name="T31" fmla="*/ 280 h 286"/>
                  <a:gd name="T32" fmla="*/ 76 w 168"/>
                  <a:gd name="T33" fmla="*/ 284 h 286"/>
                  <a:gd name="T34" fmla="*/ 51 w 168"/>
                  <a:gd name="T35" fmla="*/ 286 h 286"/>
                  <a:gd name="T36" fmla="*/ 29 w 168"/>
                  <a:gd name="T37" fmla="*/ 274 h 286"/>
                  <a:gd name="T38" fmla="*/ 14 w 168"/>
                  <a:gd name="T39" fmla="*/ 255 h 286"/>
                  <a:gd name="T40" fmla="*/ 6 w 168"/>
                  <a:gd name="T41" fmla="*/ 234 h 286"/>
                  <a:gd name="T42" fmla="*/ 6 w 168"/>
                  <a:gd name="T43" fmla="*/ 210 h 286"/>
                  <a:gd name="T44" fmla="*/ 9 w 168"/>
                  <a:gd name="T45" fmla="*/ 191 h 286"/>
                  <a:gd name="T46" fmla="*/ 19 w 168"/>
                  <a:gd name="T47" fmla="*/ 178 h 286"/>
                  <a:gd name="T48" fmla="*/ 27 w 168"/>
                  <a:gd name="T49" fmla="*/ 163 h 286"/>
                  <a:gd name="T50" fmla="*/ 29 w 168"/>
                  <a:gd name="T51" fmla="*/ 148 h 286"/>
                  <a:gd name="T52" fmla="*/ 29 w 168"/>
                  <a:gd name="T53" fmla="*/ 134 h 286"/>
                  <a:gd name="T54" fmla="*/ 27 w 168"/>
                  <a:gd name="T55" fmla="*/ 118 h 286"/>
                  <a:gd name="T56" fmla="*/ 19 w 168"/>
                  <a:gd name="T57" fmla="*/ 102 h 286"/>
                  <a:gd name="T58" fmla="*/ 8 w 168"/>
                  <a:gd name="T59" fmla="*/ 88 h 286"/>
                  <a:gd name="T60" fmla="*/ 1 w 168"/>
                  <a:gd name="T61" fmla="*/ 74 h 286"/>
                  <a:gd name="T62" fmla="*/ 0 w 168"/>
                  <a:gd name="T63" fmla="*/ 58 h 286"/>
                  <a:gd name="T64" fmla="*/ 0 w 168"/>
                  <a:gd name="T65" fmla="*/ 40 h 286"/>
                  <a:gd name="T66" fmla="*/ 6 w 168"/>
                  <a:gd name="T67" fmla="*/ 24 h 286"/>
                  <a:gd name="T68" fmla="*/ 19 w 168"/>
                  <a:gd name="T69" fmla="*/ 1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286">
                    <a:moveTo>
                      <a:pt x="19" y="13"/>
                    </a:moveTo>
                    <a:lnTo>
                      <a:pt x="34" y="5"/>
                    </a:lnTo>
                    <a:lnTo>
                      <a:pt x="49" y="0"/>
                    </a:lnTo>
                    <a:lnTo>
                      <a:pt x="78" y="0"/>
                    </a:lnTo>
                    <a:lnTo>
                      <a:pt x="105" y="5"/>
                    </a:lnTo>
                    <a:lnTo>
                      <a:pt x="131" y="29"/>
                    </a:lnTo>
                    <a:lnTo>
                      <a:pt x="145" y="53"/>
                    </a:lnTo>
                    <a:lnTo>
                      <a:pt x="159" y="83"/>
                    </a:lnTo>
                    <a:lnTo>
                      <a:pt x="164" y="113"/>
                    </a:lnTo>
                    <a:lnTo>
                      <a:pt x="168" y="143"/>
                    </a:lnTo>
                    <a:lnTo>
                      <a:pt x="164" y="175"/>
                    </a:lnTo>
                    <a:lnTo>
                      <a:pt x="159" y="202"/>
                    </a:lnTo>
                    <a:lnTo>
                      <a:pt x="150" y="229"/>
                    </a:lnTo>
                    <a:lnTo>
                      <a:pt x="139" y="252"/>
                    </a:lnTo>
                    <a:lnTo>
                      <a:pt x="119" y="273"/>
                    </a:lnTo>
                    <a:lnTo>
                      <a:pt x="97" y="280"/>
                    </a:lnTo>
                    <a:lnTo>
                      <a:pt x="76" y="284"/>
                    </a:lnTo>
                    <a:lnTo>
                      <a:pt x="51" y="286"/>
                    </a:lnTo>
                    <a:lnTo>
                      <a:pt x="29" y="274"/>
                    </a:lnTo>
                    <a:lnTo>
                      <a:pt x="14" y="255"/>
                    </a:lnTo>
                    <a:lnTo>
                      <a:pt x="6" y="234"/>
                    </a:lnTo>
                    <a:lnTo>
                      <a:pt x="6" y="210"/>
                    </a:lnTo>
                    <a:lnTo>
                      <a:pt x="9" y="191"/>
                    </a:lnTo>
                    <a:lnTo>
                      <a:pt x="19" y="178"/>
                    </a:lnTo>
                    <a:lnTo>
                      <a:pt x="27" y="163"/>
                    </a:lnTo>
                    <a:lnTo>
                      <a:pt x="29" y="148"/>
                    </a:lnTo>
                    <a:lnTo>
                      <a:pt x="29" y="134"/>
                    </a:lnTo>
                    <a:lnTo>
                      <a:pt x="27" y="118"/>
                    </a:lnTo>
                    <a:lnTo>
                      <a:pt x="19" y="102"/>
                    </a:lnTo>
                    <a:lnTo>
                      <a:pt x="8" y="88"/>
                    </a:lnTo>
                    <a:lnTo>
                      <a:pt x="1" y="74"/>
                    </a:lnTo>
                    <a:lnTo>
                      <a:pt x="0" y="58"/>
                    </a:lnTo>
                    <a:lnTo>
                      <a:pt x="0" y="40"/>
                    </a:lnTo>
                    <a:lnTo>
                      <a:pt x="6" y="24"/>
                    </a:lnTo>
                    <a:lnTo>
                      <a:pt x="1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25">
                <a:extLst>
                  <a:ext uri="{FF2B5EF4-FFF2-40B4-BE49-F238E27FC236}">
                    <a16:creationId xmlns:a16="http://schemas.microsoft.com/office/drawing/2014/main" id="{3B8AEBF5-32C5-8775-FCCD-CC8177862292}"/>
                  </a:ext>
                </a:extLst>
              </p:cNvPr>
              <p:cNvSpPr>
                <a:spLocks/>
              </p:cNvSpPr>
              <p:nvPr/>
            </p:nvSpPr>
            <p:spPr bwMode="auto">
              <a:xfrm>
                <a:off x="4648200" y="993776"/>
                <a:ext cx="436563" cy="241300"/>
              </a:xfrm>
              <a:custGeom>
                <a:avLst/>
                <a:gdLst>
                  <a:gd name="T0" fmla="*/ 8 w 275"/>
                  <a:gd name="T1" fmla="*/ 39 h 152"/>
                  <a:gd name="T2" fmla="*/ 35 w 275"/>
                  <a:gd name="T3" fmla="*/ 52 h 152"/>
                  <a:gd name="T4" fmla="*/ 62 w 275"/>
                  <a:gd name="T5" fmla="*/ 75 h 152"/>
                  <a:gd name="T6" fmla="*/ 87 w 275"/>
                  <a:gd name="T7" fmla="*/ 100 h 152"/>
                  <a:gd name="T8" fmla="*/ 104 w 275"/>
                  <a:gd name="T9" fmla="*/ 115 h 152"/>
                  <a:gd name="T10" fmla="*/ 129 w 275"/>
                  <a:gd name="T11" fmla="*/ 123 h 152"/>
                  <a:gd name="T12" fmla="*/ 161 w 275"/>
                  <a:gd name="T13" fmla="*/ 123 h 152"/>
                  <a:gd name="T14" fmla="*/ 178 w 275"/>
                  <a:gd name="T15" fmla="*/ 121 h 152"/>
                  <a:gd name="T16" fmla="*/ 198 w 275"/>
                  <a:gd name="T17" fmla="*/ 111 h 152"/>
                  <a:gd name="T18" fmla="*/ 212 w 275"/>
                  <a:gd name="T19" fmla="*/ 93 h 152"/>
                  <a:gd name="T20" fmla="*/ 231 w 275"/>
                  <a:gd name="T21" fmla="*/ 74 h 152"/>
                  <a:gd name="T22" fmla="*/ 249 w 275"/>
                  <a:gd name="T23" fmla="*/ 58 h 152"/>
                  <a:gd name="T24" fmla="*/ 253 w 275"/>
                  <a:gd name="T25" fmla="*/ 39 h 152"/>
                  <a:gd name="T26" fmla="*/ 249 w 275"/>
                  <a:gd name="T27" fmla="*/ 15 h 152"/>
                  <a:gd name="T28" fmla="*/ 249 w 275"/>
                  <a:gd name="T29" fmla="*/ 3 h 152"/>
                  <a:gd name="T30" fmla="*/ 257 w 275"/>
                  <a:gd name="T31" fmla="*/ 0 h 152"/>
                  <a:gd name="T32" fmla="*/ 275 w 275"/>
                  <a:gd name="T33" fmla="*/ 5 h 152"/>
                  <a:gd name="T34" fmla="*/ 275 w 275"/>
                  <a:gd name="T35" fmla="*/ 22 h 152"/>
                  <a:gd name="T36" fmla="*/ 271 w 275"/>
                  <a:gd name="T37" fmla="*/ 39 h 152"/>
                  <a:gd name="T38" fmla="*/ 264 w 275"/>
                  <a:gd name="T39" fmla="*/ 48 h 152"/>
                  <a:gd name="T40" fmla="*/ 256 w 275"/>
                  <a:gd name="T41" fmla="*/ 62 h 152"/>
                  <a:gd name="T42" fmla="*/ 259 w 275"/>
                  <a:gd name="T43" fmla="*/ 65 h 152"/>
                  <a:gd name="T44" fmla="*/ 249 w 275"/>
                  <a:gd name="T45" fmla="*/ 88 h 152"/>
                  <a:gd name="T46" fmla="*/ 232 w 275"/>
                  <a:gd name="T47" fmla="*/ 101 h 152"/>
                  <a:gd name="T48" fmla="*/ 215 w 275"/>
                  <a:gd name="T49" fmla="*/ 121 h 152"/>
                  <a:gd name="T50" fmla="*/ 192 w 275"/>
                  <a:gd name="T51" fmla="*/ 141 h 152"/>
                  <a:gd name="T52" fmla="*/ 164 w 275"/>
                  <a:gd name="T53" fmla="*/ 150 h 152"/>
                  <a:gd name="T54" fmla="*/ 140 w 275"/>
                  <a:gd name="T55" fmla="*/ 152 h 152"/>
                  <a:gd name="T56" fmla="*/ 118 w 275"/>
                  <a:gd name="T57" fmla="*/ 149 h 152"/>
                  <a:gd name="T58" fmla="*/ 95 w 275"/>
                  <a:gd name="T59" fmla="*/ 141 h 152"/>
                  <a:gd name="T60" fmla="*/ 74 w 275"/>
                  <a:gd name="T61" fmla="*/ 131 h 152"/>
                  <a:gd name="T62" fmla="*/ 47 w 275"/>
                  <a:gd name="T63" fmla="*/ 118 h 152"/>
                  <a:gd name="T64" fmla="*/ 16 w 275"/>
                  <a:gd name="T65" fmla="*/ 103 h 152"/>
                  <a:gd name="T66" fmla="*/ 2 w 275"/>
                  <a:gd name="T67" fmla="*/ 80 h 152"/>
                  <a:gd name="T68" fmla="*/ 0 w 275"/>
                  <a:gd name="T69" fmla="*/ 63 h 152"/>
                  <a:gd name="T70" fmla="*/ 0 w 275"/>
                  <a:gd name="T71" fmla="*/ 52 h 152"/>
                  <a:gd name="T72" fmla="*/ 8 w 275"/>
                  <a:gd name="T73" fmla="*/ 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 h="152">
                    <a:moveTo>
                      <a:pt x="8" y="39"/>
                    </a:moveTo>
                    <a:lnTo>
                      <a:pt x="35" y="52"/>
                    </a:lnTo>
                    <a:lnTo>
                      <a:pt x="62" y="75"/>
                    </a:lnTo>
                    <a:lnTo>
                      <a:pt x="87" y="100"/>
                    </a:lnTo>
                    <a:lnTo>
                      <a:pt x="104" y="115"/>
                    </a:lnTo>
                    <a:lnTo>
                      <a:pt x="129" y="123"/>
                    </a:lnTo>
                    <a:lnTo>
                      <a:pt x="161" y="123"/>
                    </a:lnTo>
                    <a:lnTo>
                      <a:pt x="178" y="121"/>
                    </a:lnTo>
                    <a:lnTo>
                      <a:pt x="198" y="111"/>
                    </a:lnTo>
                    <a:lnTo>
                      <a:pt x="212" y="93"/>
                    </a:lnTo>
                    <a:lnTo>
                      <a:pt x="231" y="74"/>
                    </a:lnTo>
                    <a:lnTo>
                      <a:pt x="249" y="58"/>
                    </a:lnTo>
                    <a:lnTo>
                      <a:pt x="253" y="39"/>
                    </a:lnTo>
                    <a:lnTo>
                      <a:pt x="249" y="15"/>
                    </a:lnTo>
                    <a:lnTo>
                      <a:pt x="249" y="3"/>
                    </a:lnTo>
                    <a:lnTo>
                      <a:pt x="257" y="0"/>
                    </a:lnTo>
                    <a:lnTo>
                      <a:pt x="275" y="5"/>
                    </a:lnTo>
                    <a:lnTo>
                      <a:pt x="275" y="22"/>
                    </a:lnTo>
                    <a:lnTo>
                      <a:pt x="271" y="39"/>
                    </a:lnTo>
                    <a:lnTo>
                      <a:pt x="264" y="48"/>
                    </a:lnTo>
                    <a:lnTo>
                      <a:pt x="256" y="62"/>
                    </a:lnTo>
                    <a:lnTo>
                      <a:pt x="259" y="65"/>
                    </a:lnTo>
                    <a:lnTo>
                      <a:pt x="249" y="88"/>
                    </a:lnTo>
                    <a:lnTo>
                      <a:pt x="232" y="101"/>
                    </a:lnTo>
                    <a:lnTo>
                      <a:pt x="215" y="121"/>
                    </a:lnTo>
                    <a:lnTo>
                      <a:pt x="192" y="141"/>
                    </a:lnTo>
                    <a:lnTo>
                      <a:pt x="164" y="150"/>
                    </a:lnTo>
                    <a:lnTo>
                      <a:pt x="140" y="152"/>
                    </a:lnTo>
                    <a:lnTo>
                      <a:pt x="118" y="149"/>
                    </a:lnTo>
                    <a:lnTo>
                      <a:pt x="95" y="141"/>
                    </a:lnTo>
                    <a:lnTo>
                      <a:pt x="74" y="131"/>
                    </a:lnTo>
                    <a:lnTo>
                      <a:pt x="47" y="118"/>
                    </a:lnTo>
                    <a:lnTo>
                      <a:pt x="16" y="103"/>
                    </a:lnTo>
                    <a:lnTo>
                      <a:pt x="2" y="80"/>
                    </a:lnTo>
                    <a:lnTo>
                      <a:pt x="0" y="63"/>
                    </a:lnTo>
                    <a:lnTo>
                      <a:pt x="0" y="52"/>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6">
                <a:extLst>
                  <a:ext uri="{FF2B5EF4-FFF2-40B4-BE49-F238E27FC236}">
                    <a16:creationId xmlns:a16="http://schemas.microsoft.com/office/drawing/2014/main" id="{F6B542D4-F898-C08D-AA39-FCBE3E826AF5}"/>
                  </a:ext>
                </a:extLst>
              </p:cNvPr>
              <p:cNvSpPr>
                <a:spLocks/>
              </p:cNvSpPr>
              <p:nvPr/>
            </p:nvSpPr>
            <p:spPr bwMode="auto">
              <a:xfrm>
                <a:off x="4357688" y="1068388"/>
                <a:ext cx="223838" cy="368300"/>
              </a:xfrm>
              <a:custGeom>
                <a:avLst/>
                <a:gdLst>
                  <a:gd name="T0" fmla="*/ 73 w 141"/>
                  <a:gd name="T1" fmla="*/ 27 h 232"/>
                  <a:gd name="T2" fmla="*/ 90 w 141"/>
                  <a:gd name="T3" fmla="*/ 9 h 232"/>
                  <a:gd name="T4" fmla="*/ 109 w 141"/>
                  <a:gd name="T5" fmla="*/ 0 h 232"/>
                  <a:gd name="T6" fmla="*/ 137 w 141"/>
                  <a:gd name="T7" fmla="*/ 7 h 232"/>
                  <a:gd name="T8" fmla="*/ 137 w 141"/>
                  <a:gd name="T9" fmla="*/ 11 h 232"/>
                  <a:gd name="T10" fmla="*/ 141 w 141"/>
                  <a:gd name="T11" fmla="*/ 38 h 232"/>
                  <a:gd name="T12" fmla="*/ 139 w 141"/>
                  <a:gd name="T13" fmla="*/ 41 h 232"/>
                  <a:gd name="T14" fmla="*/ 124 w 141"/>
                  <a:gd name="T15" fmla="*/ 58 h 232"/>
                  <a:gd name="T16" fmla="*/ 98 w 141"/>
                  <a:gd name="T17" fmla="*/ 59 h 232"/>
                  <a:gd name="T18" fmla="*/ 73 w 141"/>
                  <a:gd name="T19" fmla="*/ 70 h 232"/>
                  <a:gd name="T20" fmla="*/ 54 w 141"/>
                  <a:gd name="T21" fmla="*/ 87 h 232"/>
                  <a:gd name="T22" fmla="*/ 36 w 141"/>
                  <a:gd name="T23" fmla="*/ 113 h 232"/>
                  <a:gd name="T24" fmla="*/ 39 w 141"/>
                  <a:gd name="T25" fmla="*/ 123 h 232"/>
                  <a:gd name="T26" fmla="*/ 50 w 141"/>
                  <a:gd name="T27" fmla="*/ 132 h 232"/>
                  <a:gd name="T28" fmla="*/ 72 w 141"/>
                  <a:gd name="T29" fmla="*/ 146 h 232"/>
                  <a:gd name="T30" fmla="*/ 93 w 141"/>
                  <a:gd name="T31" fmla="*/ 156 h 232"/>
                  <a:gd name="T32" fmla="*/ 104 w 141"/>
                  <a:gd name="T33" fmla="*/ 169 h 232"/>
                  <a:gd name="T34" fmla="*/ 108 w 141"/>
                  <a:gd name="T35" fmla="*/ 183 h 232"/>
                  <a:gd name="T36" fmla="*/ 108 w 141"/>
                  <a:gd name="T37" fmla="*/ 203 h 232"/>
                  <a:gd name="T38" fmla="*/ 95 w 141"/>
                  <a:gd name="T39" fmla="*/ 210 h 232"/>
                  <a:gd name="T40" fmla="*/ 77 w 141"/>
                  <a:gd name="T41" fmla="*/ 223 h 232"/>
                  <a:gd name="T42" fmla="*/ 53 w 141"/>
                  <a:gd name="T43" fmla="*/ 232 h 232"/>
                  <a:gd name="T44" fmla="*/ 45 w 141"/>
                  <a:gd name="T45" fmla="*/ 225 h 232"/>
                  <a:gd name="T46" fmla="*/ 46 w 141"/>
                  <a:gd name="T47" fmla="*/ 210 h 232"/>
                  <a:gd name="T48" fmla="*/ 52 w 141"/>
                  <a:gd name="T49" fmla="*/ 203 h 232"/>
                  <a:gd name="T50" fmla="*/ 71 w 141"/>
                  <a:gd name="T51" fmla="*/ 199 h 232"/>
                  <a:gd name="T52" fmla="*/ 82 w 141"/>
                  <a:gd name="T53" fmla="*/ 193 h 232"/>
                  <a:gd name="T54" fmla="*/ 85 w 141"/>
                  <a:gd name="T55" fmla="*/ 179 h 232"/>
                  <a:gd name="T56" fmla="*/ 82 w 141"/>
                  <a:gd name="T57" fmla="*/ 174 h 232"/>
                  <a:gd name="T58" fmla="*/ 71 w 141"/>
                  <a:gd name="T59" fmla="*/ 169 h 232"/>
                  <a:gd name="T60" fmla="*/ 46 w 141"/>
                  <a:gd name="T61" fmla="*/ 158 h 232"/>
                  <a:gd name="T62" fmla="*/ 21 w 141"/>
                  <a:gd name="T63" fmla="*/ 148 h 232"/>
                  <a:gd name="T64" fmla="*/ 5 w 141"/>
                  <a:gd name="T65" fmla="*/ 136 h 232"/>
                  <a:gd name="T66" fmla="*/ 0 w 141"/>
                  <a:gd name="T67" fmla="*/ 127 h 232"/>
                  <a:gd name="T68" fmla="*/ 3 w 141"/>
                  <a:gd name="T69" fmla="*/ 118 h 232"/>
                  <a:gd name="T70" fmla="*/ 15 w 141"/>
                  <a:gd name="T71" fmla="*/ 99 h 232"/>
                  <a:gd name="T72" fmla="*/ 34 w 141"/>
                  <a:gd name="T73" fmla="*/ 76 h 232"/>
                  <a:gd name="T74" fmla="*/ 50 w 141"/>
                  <a:gd name="T75" fmla="*/ 49 h 232"/>
                  <a:gd name="T76" fmla="*/ 67 w 141"/>
                  <a:gd name="T77" fmla="*/ 35 h 232"/>
                  <a:gd name="T78" fmla="*/ 73 w 141"/>
                  <a:gd name="T7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232">
                    <a:moveTo>
                      <a:pt x="73" y="27"/>
                    </a:moveTo>
                    <a:lnTo>
                      <a:pt x="90" y="9"/>
                    </a:lnTo>
                    <a:lnTo>
                      <a:pt x="109" y="0"/>
                    </a:lnTo>
                    <a:lnTo>
                      <a:pt x="137" y="7"/>
                    </a:lnTo>
                    <a:lnTo>
                      <a:pt x="137" y="11"/>
                    </a:lnTo>
                    <a:lnTo>
                      <a:pt x="141" y="38"/>
                    </a:lnTo>
                    <a:lnTo>
                      <a:pt x="139" y="41"/>
                    </a:lnTo>
                    <a:lnTo>
                      <a:pt x="124" y="58"/>
                    </a:lnTo>
                    <a:lnTo>
                      <a:pt x="98" y="59"/>
                    </a:lnTo>
                    <a:lnTo>
                      <a:pt x="73" y="70"/>
                    </a:lnTo>
                    <a:lnTo>
                      <a:pt x="54" y="87"/>
                    </a:lnTo>
                    <a:lnTo>
                      <a:pt x="36" y="113"/>
                    </a:lnTo>
                    <a:lnTo>
                      <a:pt x="39" y="123"/>
                    </a:lnTo>
                    <a:lnTo>
                      <a:pt x="50" y="132"/>
                    </a:lnTo>
                    <a:lnTo>
                      <a:pt x="72" y="146"/>
                    </a:lnTo>
                    <a:lnTo>
                      <a:pt x="93" y="156"/>
                    </a:lnTo>
                    <a:lnTo>
                      <a:pt x="104" y="169"/>
                    </a:lnTo>
                    <a:lnTo>
                      <a:pt x="108" y="183"/>
                    </a:lnTo>
                    <a:lnTo>
                      <a:pt x="108" y="203"/>
                    </a:lnTo>
                    <a:lnTo>
                      <a:pt x="95" y="210"/>
                    </a:lnTo>
                    <a:lnTo>
                      <a:pt x="77" y="223"/>
                    </a:lnTo>
                    <a:lnTo>
                      <a:pt x="53" y="232"/>
                    </a:lnTo>
                    <a:lnTo>
                      <a:pt x="45" y="225"/>
                    </a:lnTo>
                    <a:lnTo>
                      <a:pt x="46" y="210"/>
                    </a:lnTo>
                    <a:lnTo>
                      <a:pt x="52" y="203"/>
                    </a:lnTo>
                    <a:lnTo>
                      <a:pt x="71" y="199"/>
                    </a:lnTo>
                    <a:lnTo>
                      <a:pt x="82" y="193"/>
                    </a:lnTo>
                    <a:lnTo>
                      <a:pt x="85" y="179"/>
                    </a:lnTo>
                    <a:lnTo>
                      <a:pt x="82" y="174"/>
                    </a:lnTo>
                    <a:lnTo>
                      <a:pt x="71" y="169"/>
                    </a:lnTo>
                    <a:lnTo>
                      <a:pt x="46" y="158"/>
                    </a:lnTo>
                    <a:lnTo>
                      <a:pt x="21" y="148"/>
                    </a:lnTo>
                    <a:lnTo>
                      <a:pt x="5" y="136"/>
                    </a:lnTo>
                    <a:lnTo>
                      <a:pt x="0" y="127"/>
                    </a:lnTo>
                    <a:lnTo>
                      <a:pt x="3" y="118"/>
                    </a:lnTo>
                    <a:lnTo>
                      <a:pt x="15" y="99"/>
                    </a:lnTo>
                    <a:lnTo>
                      <a:pt x="34" y="76"/>
                    </a:lnTo>
                    <a:lnTo>
                      <a:pt x="50" y="49"/>
                    </a:lnTo>
                    <a:lnTo>
                      <a:pt x="67" y="35"/>
                    </a:lnTo>
                    <a:lnTo>
                      <a:pt x="7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a:extLst>
                  <a:ext uri="{FF2B5EF4-FFF2-40B4-BE49-F238E27FC236}">
                    <a16:creationId xmlns:a16="http://schemas.microsoft.com/office/drawing/2014/main" id="{7F0AA856-F4DD-BC95-9415-D6BE828CA97E}"/>
                  </a:ext>
                </a:extLst>
              </p:cNvPr>
              <p:cNvSpPr>
                <a:spLocks/>
              </p:cNvSpPr>
              <p:nvPr/>
            </p:nvSpPr>
            <p:spPr bwMode="auto">
              <a:xfrm>
                <a:off x="4610100" y="1381126"/>
                <a:ext cx="322263" cy="520700"/>
              </a:xfrm>
              <a:custGeom>
                <a:avLst/>
                <a:gdLst>
                  <a:gd name="T0" fmla="*/ 27 w 203"/>
                  <a:gd name="T1" fmla="*/ 6 h 328"/>
                  <a:gd name="T2" fmla="*/ 51 w 203"/>
                  <a:gd name="T3" fmla="*/ 24 h 328"/>
                  <a:gd name="T4" fmla="*/ 67 w 203"/>
                  <a:gd name="T5" fmla="*/ 45 h 328"/>
                  <a:gd name="T6" fmla="*/ 83 w 203"/>
                  <a:gd name="T7" fmla="*/ 77 h 328"/>
                  <a:gd name="T8" fmla="*/ 91 w 203"/>
                  <a:gd name="T9" fmla="*/ 109 h 328"/>
                  <a:gd name="T10" fmla="*/ 94 w 203"/>
                  <a:gd name="T11" fmla="*/ 142 h 328"/>
                  <a:gd name="T12" fmla="*/ 93 w 203"/>
                  <a:gd name="T13" fmla="*/ 175 h 328"/>
                  <a:gd name="T14" fmla="*/ 90 w 203"/>
                  <a:gd name="T15" fmla="*/ 206 h 328"/>
                  <a:gd name="T16" fmla="*/ 86 w 203"/>
                  <a:gd name="T17" fmla="*/ 234 h 328"/>
                  <a:gd name="T18" fmla="*/ 86 w 203"/>
                  <a:gd name="T19" fmla="*/ 259 h 328"/>
                  <a:gd name="T20" fmla="*/ 94 w 203"/>
                  <a:gd name="T21" fmla="*/ 285 h 328"/>
                  <a:gd name="T22" fmla="*/ 109 w 203"/>
                  <a:gd name="T23" fmla="*/ 293 h 328"/>
                  <a:gd name="T24" fmla="*/ 128 w 203"/>
                  <a:gd name="T25" fmla="*/ 291 h 328"/>
                  <a:gd name="T26" fmla="*/ 149 w 203"/>
                  <a:gd name="T27" fmla="*/ 285 h 328"/>
                  <a:gd name="T28" fmla="*/ 173 w 203"/>
                  <a:gd name="T29" fmla="*/ 283 h 328"/>
                  <a:gd name="T30" fmla="*/ 197 w 203"/>
                  <a:gd name="T31" fmla="*/ 291 h 328"/>
                  <a:gd name="T32" fmla="*/ 203 w 203"/>
                  <a:gd name="T33" fmla="*/ 300 h 328"/>
                  <a:gd name="T34" fmla="*/ 201 w 203"/>
                  <a:gd name="T35" fmla="*/ 311 h 328"/>
                  <a:gd name="T36" fmla="*/ 185 w 203"/>
                  <a:gd name="T37" fmla="*/ 326 h 328"/>
                  <a:gd name="T38" fmla="*/ 173 w 203"/>
                  <a:gd name="T39" fmla="*/ 328 h 328"/>
                  <a:gd name="T40" fmla="*/ 155 w 203"/>
                  <a:gd name="T41" fmla="*/ 324 h 328"/>
                  <a:gd name="T42" fmla="*/ 131 w 203"/>
                  <a:gd name="T43" fmla="*/ 316 h 328"/>
                  <a:gd name="T44" fmla="*/ 112 w 203"/>
                  <a:gd name="T45" fmla="*/ 312 h 328"/>
                  <a:gd name="T46" fmla="*/ 93 w 203"/>
                  <a:gd name="T47" fmla="*/ 316 h 328"/>
                  <a:gd name="T48" fmla="*/ 77 w 203"/>
                  <a:gd name="T49" fmla="*/ 324 h 328"/>
                  <a:gd name="T50" fmla="*/ 62 w 203"/>
                  <a:gd name="T51" fmla="*/ 317 h 328"/>
                  <a:gd name="T52" fmla="*/ 57 w 203"/>
                  <a:gd name="T53" fmla="*/ 307 h 328"/>
                  <a:gd name="T54" fmla="*/ 56 w 203"/>
                  <a:gd name="T55" fmla="*/ 293 h 328"/>
                  <a:gd name="T56" fmla="*/ 62 w 203"/>
                  <a:gd name="T57" fmla="*/ 274 h 328"/>
                  <a:gd name="T58" fmla="*/ 65 w 203"/>
                  <a:gd name="T59" fmla="*/ 248 h 328"/>
                  <a:gd name="T60" fmla="*/ 65 w 203"/>
                  <a:gd name="T61" fmla="*/ 217 h 328"/>
                  <a:gd name="T62" fmla="*/ 65 w 203"/>
                  <a:gd name="T63" fmla="*/ 183 h 328"/>
                  <a:gd name="T64" fmla="*/ 65 w 203"/>
                  <a:gd name="T65" fmla="*/ 149 h 328"/>
                  <a:gd name="T66" fmla="*/ 61 w 203"/>
                  <a:gd name="T67" fmla="*/ 119 h 328"/>
                  <a:gd name="T68" fmla="*/ 54 w 203"/>
                  <a:gd name="T69" fmla="*/ 98 h 328"/>
                  <a:gd name="T70" fmla="*/ 40 w 203"/>
                  <a:gd name="T71" fmla="*/ 80 h 328"/>
                  <a:gd name="T72" fmla="*/ 26 w 203"/>
                  <a:gd name="T73" fmla="*/ 64 h 328"/>
                  <a:gd name="T74" fmla="*/ 7 w 203"/>
                  <a:gd name="T75" fmla="*/ 47 h 328"/>
                  <a:gd name="T76" fmla="*/ 0 w 203"/>
                  <a:gd name="T77" fmla="*/ 24 h 328"/>
                  <a:gd name="T78" fmla="*/ 5 w 203"/>
                  <a:gd name="T79" fmla="*/ 6 h 328"/>
                  <a:gd name="T80" fmla="*/ 19 w 203"/>
                  <a:gd name="T81" fmla="*/ 0 h 328"/>
                  <a:gd name="T82" fmla="*/ 27 w 203"/>
                  <a:gd name="T83" fmla="*/ 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328">
                    <a:moveTo>
                      <a:pt x="27" y="6"/>
                    </a:moveTo>
                    <a:lnTo>
                      <a:pt x="51" y="24"/>
                    </a:lnTo>
                    <a:lnTo>
                      <a:pt x="67" y="45"/>
                    </a:lnTo>
                    <a:lnTo>
                      <a:pt x="83" y="77"/>
                    </a:lnTo>
                    <a:lnTo>
                      <a:pt x="91" y="109"/>
                    </a:lnTo>
                    <a:lnTo>
                      <a:pt x="94" y="142"/>
                    </a:lnTo>
                    <a:lnTo>
                      <a:pt x="93" y="175"/>
                    </a:lnTo>
                    <a:lnTo>
                      <a:pt x="90" y="206"/>
                    </a:lnTo>
                    <a:lnTo>
                      <a:pt x="86" y="234"/>
                    </a:lnTo>
                    <a:lnTo>
                      <a:pt x="86" y="259"/>
                    </a:lnTo>
                    <a:lnTo>
                      <a:pt x="94" y="285"/>
                    </a:lnTo>
                    <a:lnTo>
                      <a:pt x="109" y="293"/>
                    </a:lnTo>
                    <a:lnTo>
                      <a:pt x="128" y="291"/>
                    </a:lnTo>
                    <a:lnTo>
                      <a:pt x="149" y="285"/>
                    </a:lnTo>
                    <a:lnTo>
                      <a:pt x="173" y="283"/>
                    </a:lnTo>
                    <a:lnTo>
                      <a:pt x="197" y="291"/>
                    </a:lnTo>
                    <a:lnTo>
                      <a:pt x="203" y="300"/>
                    </a:lnTo>
                    <a:lnTo>
                      <a:pt x="201" y="311"/>
                    </a:lnTo>
                    <a:lnTo>
                      <a:pt x="185" y="326"/>
                    </a:lnTo>
                    <a:lnTo>
                      <a:pt x="173" y="328"/>
                    </a:lnTo>
                    <a:lnTo>
                      <a:pt x="155" y="324"/>
                    </a:lnTo>
                    <a:lnTo>
                      <a:pt x="131" y="316"/>
                    </a:lnTo>
                    <a:lnTo>
                      <a:pt x="112" y="312"/>
                    </a:lnTo>
                    <a:lnTo>
                      <a:pt x="93" y="316"/>
                    </a:lnTo>
                    <a:lnTo>
                      <a:pt x="77" y="324"/>
                    </a:lnTo>
                    <a:lnTo>
                      <a:pt x="62" y="317"/>
                    </a:lnTo>
                    <a:lnTo>
                      <a:pt x="57" y="307"/>
                    </a:lnTo>
                    <a:lnTo>
                      <a:pt x="56" y="293"/>
                    </a:lnTo>
                    <a:lnTo>
                      <a:pt x="62" y="274"/>
                    </a:lnTo>
                    <a:lnTo>
                      <a:pt x="65" y="248"/>
                    </a:lnTo>
                    <a:lnTo>
                      <a:pt x="65" y="217"/>
                    </a:lnTo>
                    <a:lnTo>
                      <a:pt x="65" y="183"/>
                    </a:lnTo>
                    <a:lnTo>
                      <a:pt x="65" y="149"/>
                    </a:lnTo>
                    <a:lnTo>
                      <a:pt x="61" y="119"/>
                    </a:lnTo>
                    <a:lnTo>
                      <a:pt x="54" y="98"/>
                    </a:lnTo>
                    <a:lnTo>
                      <a:pt x="40" y="80"/>
                    </a:lnTo>
                    <a:lnTo>
                      <a:pt x="26" y="64"/>
                    </a:lnTo>
                    <a:lnTo>
                      <a:pt x="7" y="47"/>
                    </a:lnTo>
                    <a:lnTo>
                      <a:pt x="0" y="24"/>
                    </a:lnTo>
                    <a:lnTo>
                      <a:pt x="5" y="6"/>
                    </a:lnTo>
                    <a:lnTo>
                      <a:pt x="19" y="0"/>
                    </a:lnTo>
                    <a:lnTo>
                      <a:pt x="2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a:extLst>
                  <a:ext uri="{FF2B5EF4-FFF2-40B4-BE49-F238E27FC236}">
                    <a16:creationId xmlns:a16="http://schemas.microsoft.com/office/drawing/2014/main" id="{981DA4F7-787F-1626-2460-27FAC3CA2399}"/>
                  </a:ext>
                </a:extLst>
              </p:cNvPr>
              <p:cNvSpPr>
                <a:spLocks/>
              </p:cNvSpPr>
              <p:nvPr/>
            </p:nvSpPr>
            <p:spPr bwMode="auto">
              <a:xfrm>
                <a:off x="4535488" y="1385888"/>
                <a:ext cx="203200" cy="657225"/>
              </a:xfrm>
              <a:custGeom>
                <a:avLst/>
                <a:gdLst>
                  <a:gd name="T0" fmla="*/ 9 w 128"/>
                  <a:gd name="T1" fmla="*/ 13 h 414"/>
                  <a:gd name="T2" fmla="*/ 17 w 128"/>
                  <a:gd name="T3" fmla="*/ 0 h 414"/>
                  <a:gd name="T4" fmla="*/ 47 w 128"/>
                  <a:gd name="T5" fmla="*/ 2 h 414"/>
                  <a:gd name="T6" fmla="*/ 61 w 128"/>
                  <a:gd name="T7" fmla="*/ 17 h 414"/>
                  <a:gd name="T8" fmla="*/ 67 w 128"/>
                  <a:gd name="T9" fmla="*/ 44 h 414"/>
                  <a:gd name="T10" fmla="*/ 73 w 128"/>
                  <a:gd name="T11" fmla="*/ 76 h 414"/>
                  <a:gd name="T12" fmla="*/ 78 w 128"/>
                  <a:gd name="T13" fmla="*/ 114 h 414"/>
                  <a:gd name="T14" fmla="*/ 78 w 128"/>
                  <a:gd name="T15" fmla="*/ 162 h 414"/>
                  <a:gd name="T16" fmla="*/ 73 w 128"/>
                  <a:gd name="T17" fmla="*/ 207 h 414"/>
                  <a:gd name="T18" fmla="*/ 65 w 128"/>
                  <a:gd name="T19" fmla="*/ 249 h 414"/>
                  <a:gd name="T20" fmla="*/ 58 w 128"/>
                  <a:gd name="T21" fmla="*/ 274 h 414"/>
                  <a:gd name="T22" fmla="*/ 45 w 128"/>
                  <a:gd name="T23" fmla="*/ 304 h 414"/>
                  <a:gd name="T24" fmla="*/ 42 w 128"/>
                  <a:gd name="T25" fmla="*/ 321 h 414"/>
                  <a:gd name="T26" fmla="*/ 42 w 128"/>
                  <a:gd name="T27" fmla="*/ 333 h 414"/>
                  <a:gd name="T28" fmla="*/ 50 w 128"/>
                  <a:gd name="T29" fmla="*/ 339 h 414"/>
                  <a:gd name="T30" fmla="*/ 65 w 128"/>
                  <a:gd name="T31" fmla="*/ 348 h 414"/>
                  <a:gd name="T32" fmla="*/ 97 w 128"/>
                  <a:gd name="T33" fmla="*/ 367 h 414"/>
                  <a:gd name="T34" fmla="*/ 124 w 128"/>
                  <a:gd name="T35" fmla="*/ 391 h 414"/>
                  <a:gd name="T36" fmla="*/ 128 w 128"/>
                  <a:gd name="T37" fmla="*/ 399 h 414"/>
                  <a:gd name="T38" fmla="*/ 121 w 128"/>
                  <a:gd name="T39" fmla="*/ 411 h 414"/>
                  <a:gd name="T40" fmla="*/ 91 w 128"/>
                  <a:gd name="T41" fmla="*/ 414 h 414"/>
                  <a:gd name="T42" fmla="*/ 74 w 128"/>
                  <a:gd name="T43" fmla="*/ 405 h 414"/>
                  <a:gd name="T44" fmla="*/ 69 w 128"/>
                  <a:gd name="T45" fmla="*/ 392 h 414"/>
                  <a:gd name="T46" fmla="*/ 64 w 128"/>
                  <a:gd name="T47" fmla="*/ 378 h 414"/>
                  <a:gd name="T48" fmla="*/ 53 w 128"/>
                  <a:gd name="T49" fmla="*/ 369 h 414"/>
                  <a:gd name="T50" fmla="*/ 34 w 128"/>
                  <a:gd name="T51" fmla="*/ 362 h 414"/>
                  <a:gd name="T52" fmla="*/ 14 w 128"/>
                  <a:gd name="T53" fmla="*/ 357 h 414"/>
                  <a:gd name="T54" fmla="*/ 2 w 128"/>
                  <a:gd name="T55" fmla="*/ 347 h 414"/>
                  <a:gd name="T56" fmla="*/ 0 w 128"/>
                  <a:gd name="T57" fmla="*/ 337 h 414"/>
                  <a:gd name="T58" fmla="*/ 1 w 128"/>
                  <a:gd name="T59" fmla="*/ 328 h 414"/>
                  <a:gd name="T60" fmla="*/ 8 w 128"/>
                  <a:gd name="T61" fmla="*/ 315 h 414"/>
                  <a:gd name="T62" fmla="*/ 22 w 128"/>
                  <a:gd name="T63" fmla="*/ 301 h 414"/>
                  <a:gd name="T64" fmla="*/ 31 w 128"/>
                  <a:gd name="T65" fmla="*/ 277 h 414"/>
                  <a:gd name="T66" fmla="*/ 39 w 128"/>
                  <a:gd name="T67" fmla="*/ 252 h 414"/>
                  <a:gd name="T68" fmla="*/ 42 w 128"/>
                  <a:gd name="T69" fmla="*/ 222 h 414"/>
                  <a:gd name="T70" fmla="*/ 45 w 128"/>
                  <a:gd name="T71" fmla="*/ 189 h 414"/>
                  <a:gd name="T72" fmla="*/ 45 w 128"/>
                  <a:gd name="T73" fmla="*/ 159 h 414"/>
                  <a:gd name="T74" fmla="*/ 39 w 128"/>
                  <a:gd name="T75" fmla="*/ 130 h 414"/>
                  <a:gd name="T76" fmla="*/ 32 w 128"/>
                  <a:gd name="T77" fmla="*/ 98 h 414"/>
                  <a:gd name="T78" fmla="*/ 22 w 128"/>
                  <a:gd name="T79" fmla="*/ 62 h 414"/>
                  <a:gd name="T80" fmla="*/ 12 w 128"/>
                  <a:gd name="T81" fmla="*/ 38 h 414"/>
                  <a:gd name="T82" fmla="*/ 6 w 128"/>
                  <a:gd name="T83" fmla="*/ 22 h 414"/>
                  <a:gd name="T84" fmla="*/ 9 w 128"/>
                  <a:gd name="T85"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414">
                    <a:moveTo>
                      <a:pt x="9" y="13"/>
                    </a:moveTo>
                    <a:lnTo>
                      <a:pt x="17" y="0"/>
                    </a:lnTo>
                    <a:lnTo>
                      <a:pt x="47" y="2"/>
                    </a:lnTo>
                    <a:lnTo>
                      <a:pt x="61" y="17"/>
                    </a:lnTo>
                    <a:lnTo>
                      <a:pt x="67" y="44"/>
                    </a:lnTo>
                    <a:lnTo>
                      <a:pt x="73" y="76"/>
                    </a:lnTo>
                    <a:lnTo>
                      <a:pt x="78" y="114"/>
                    </a:lnTo>
                    <a:lnTo>
                      <a:pt x="78" y="162"/>
                    </a:lnTo>
                    <a:lnTo>
                      <a:pt x="73" y="207"/>
                    </a:lnTo>
                    <a:lnTo>
                      <a:pt x="65" y="249"/>
                    </a:lnTo>
                    <a:lnTo>
                      <a:pt x="58" y="274"/>
                    </a:lnTo>
                    <a:lnTo>
                      <a:pt x="45" y="304"/>
                    </a:lnTo>
                    <a:lnTo>
                      <a:pt x="42" y="321"/>
                    </a:lnTo>
                    <a:lnTo>
                      <a:pt x="42" y="333"/>
                    </a:lnTo>
                    <a:lnTo>
                      <a:pt x="50" y="339"/>
                    </a:lnTo>
                    <a:lnTo>
                      <a:pt x="65" y="348"/>
                    </a:lnTo>
                    <a:lnTo>
                      <a:pt x="97" y="367"/>
                    </a:lnTo>
                    <a:lnTo>
                      <a:pt x="124" y="391"/>
                    </a:lnTo>
                    <a:lnTo>
                      <a:pt x="128" y="399"/>
                    </a:lnTo>
                    <a:lnTo>
                      <a:pt x="121" y="411"/>
                    </a:lnTo>
                    <a:lnTo>
                      <a:pt x="91" y="414"/>
                    </a:lnTo>
                    <a:lnTo>
                      <a:pt x="74" y="405"/>
                    </a:lnTo>
                    <a:lnTo>
                      <a:pt x="69" y="392"/>
                    </a:lnTo>
                    <a:lnTo>
                      <a:pt x="64" y="378"/>
                    </a:lnTo>
                    <a:lnTo>
                      <a:pt x="53" y="369"/>
                    </a:lnTo>
                    <a:lnTo>
                      <a:pt x="34" y="362"/>
                    </a:lnTo>
                    <a:lnTo>
                      <a:pt x="14" y="357"/>
                    </a:lnTo>
                    <a:lnTo>
                      <a:pt x="2" y="347"/>
                    </a:lnTo>
                    <a:lnTo>
                      <a:pt x="0" y="337"/>
                    </a:lnTo>
                    <a:lnTo>
                      <a:pt x="1" y="328"/>
                    </a:lnTo>
                    <a:lnTo>
                      <a:pt x="8" y="315"/>
                    </a:lnTo>
                    <a:lnTo>
                      <a:pt x="22" y="301"/>
                    </a:lnTo>
                    <a:lnTo>
                      <a:pt x="31" y="277"/>
                    </a:lnTo>
                    <a:lnTo>
                      <a:pt x="39" y="252"/>
                    </a:lnTo>
                    <a:lnTo>
                      <a:pt x="42" y="222"/>
                    </a:lnTo>
                    <a:lnTo>
                      <a:pt x="45" y="189"/>
                    </a:lnTo>
                    <a:lnTo>
                      <a:pt x="45" y="159"/>
                    </a:lnTo>
                    <a:lnTo>
                      <a:pt x="39" y="130"/>
                    </a:lnTo>
                    <a:lnTo>
                      <a:pt x="32" y="98"/>
                    </a:lnTo>
                    <a:lnTo>
                      <a:pt x="22" y="62"/>
                    </a:lnTo>
                    <a:lnTo>
                      <a:pt x="12" y="38"/>
                    </a:lnTo>
                    <a:lnTo>
                      <a:pt x="6" y="22"/>
                    </a:lnTo>
                    <a:lnTo>
                      <a:pt x="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Afrundet rektangel 99">
                <a:extLst>
                  <a:ext uri="{FF2B5EF4-FFF2-40B4-BE49-F238E27FC236}">
                    <a16:creationId xmlns:a16="http://schemas.microsoft.com/office/drawing/2014/main" id="{9EFE4201-C1C3-8899-63E7-38FACB62922C}"/>
                  </a:ext>
                </a:extLst>
              </p:cNvPr>
              <p:cNvSpPr/>
              <p:nvPr/>
            </p:nvSpPr>
            <p:spPr bwMode="auto">
              <a:xfrm>
                <a:off x="4953000" y="809625"/>
                <a:ext cx="226695" cy="108585"/>
              </a:xfrm>
              <a:prstGeom prst="roundRect">
                <a:avLst/>
              </a:prstGeom>
              <a:solidFill>
                <a:srgbClr val="CC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grpSp>
        <p:pic>
          <p:nvPicPr>
            <p:cNvPr id="8" name="Billede 7">
              <a:extLst>
                <a:ext uri="{FF2B5EF4-FFF2-40B4-BE49-F238E27FC236}">
                  <a16:creationId xmlns:a16="http://schemas.microsoft.com/office/drawing/2014/main" id="{5D0FD3ED-EB07-6211-2160-1E753490757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0874" y="4053880"/>
              <a:ext cx="858186" cy="944349"/>
            </a:xfrm>
            <a:prstGeom prst="rect">
              <a:avLst/>
            </a:prstGeom>
          </p:spPr>
        </p:pic>
      </p:grpSp>
    </p:spTree>
    <p:extLst>
      <p:ext uri="{BB962C8B-B14F-4D97-AF65-F5344CB8AC3E}">
        <p14:creationId xmlns:p14="http://schemas.microsoft.com/office/powerpoint/2010/main" val="4223236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691D3-C333-395E-B92C-502118D09417}"/>
              </a:ext>
            </a:extLst>
          </p:cNvPr>
          <p:cNvSpPr>
            <a:spLocks noGrp="1"/>
          </p:cNvSpPr>
          <p:nvPr>
            <p:ph type="title"/>
          </p:nvPr>
        </p:nvSpPr>
        <p:spPr>
          <a:xfrm>
            <a:off x="396821" y="0"/>
            <a:ext cx="7060751" cy="1143000"/>
          </a:xfrm>
        </p:spPr>
        <p:txBody>
          <a:bodyPr/>
          <a:lstStyle/>
          <a:p>
            <a:r>
              <a:rPr lang="en-GB" dirty="0"/>
              <a:t>Market surveillance – 2</a:t>
            </a:r>
            <a:br>
              <a:rPr lang="en-GB" dirty="0"/>
            </a:br>
            <a:r>
              <a:rPr lang="en-GB" sz="2400" dirty="0"/>
              <a:t>Enforcing the REMIT rules</a:t>
            </a:r>
          </a:p>
        </p:txBody>
      </p:sp>
      <p:sp>
        <p:nvSpPr>
          <p:cNvPr id="4" name="Pladsholder til dato 3">
            <a:extLst>
              <a:ext uri="{FF2B5EF4-FFF2-40B4-BE49-F238E27FC236}">
                <a16:creationId xmlns:a16="http://schemas.microsoft.com/office/drawing/2014/main" id="{226AE2BD-11F8-580A-B03C-E3EDAB4F1D37}"/>
              </a:ext>
            </a:extLst>
          </p:cNvPr>
          <p:cNvSpPr>
            <a:spLocks noGrp="1"/>
          </p:cNvSpPr>
          <p:nvPr>
            <p:ph type="dt" sz="half" idx="10"/>
          </p:nvPr>
        </p:nvSpPr>
        <p:spPr/>
        <p:txBody>
          <a:bodyPr/>
          <a:lstStyle/>
          <a:p>
            <a:pPr>
              <a:defRPr/>
            </a:pPr>
            <a:r>
              <a:rPr lang="en-GB" dirty="0"/>
              <a:t>15 July 2023</a:t>
            </a:r>
          </a:p>
        </p:txBody>
      </p:sp>
      <p:sp>
        <p:nvSpPr>
          <p:cNvPr id="5" name="Pladsholder til slidenummer 4">
            <a:extLst>
              <a:ext uri="{FF2B5EF4-FFF2-40B4-BE49-F238E27FC236}">
                <a16:creationId xmlns:a16="http://schemas.microsoft.com/office/drawing/2014/main" id="{5AEA05E8-3FB8-A887-13BB-5A35B5DC5B25}"/>
              </a:ext>
            </a:extLst>
          </p:cNvPr>
          <p:cNvSpPr>
            <a:spLocks noGrp="1"/>
          </p:cNvSpPr>
          <p:nvPr>
            <p:ph type="sldNum" sz="quarter" idx="12"/>
          </p:nvPr>
        </p:nvSpPr>
        <p:spPr/>
        <p:txBody>
          <a:bodyPr/>
          <a:lstStyle/>
          <a:p>
            <a:pPr>
              <a:defRPr/>
            </a:pPr>
            <a:fld id="{6F22F84E-A190-402D-AE1D-93CA43AF0CC6}" type="slidenum">
              <a:rPr lang="en-GB" smtClean="0"/>
              <a:pPr>
                <a:defRPr/>
              </a:pPr>
              <a:t>14</a:t>
            </a:fld>
            <a:endParaRPr lang="en-GB" dirty="0"/>
          </a:p>
        </p:txBody>
      </p:sp>
      <p:grpSp>
        <p:nvGrpSpPr>
          <p:cNvPr id="23" name="Gruppe 22">
            <a:extLst>
              <a:ext uri="{FF2B5EF4-FFF2-40B4-BE49-F238E27FC236}">
                <a16:creationId xmlns:a16="http://schemas.microsoft.com/office/drawing/2014/main" id="{3C476CF8-C730-FB42-308C-B5A590CFE8E6}"/>
              </a:ext>
            </a:extLst>
          </p:cNvPr>
          <p:cNvGrpSpPr>
            <a:grpSpLocks noChangeAspect="1"/>
          </p:cNvGrpSpPr>
          <p:nvPr/>
        </p:nvGrpSpPr>
        <p:grpSpPr>
          <a:xfrm>
            <a:off x="5551627" y="4081316"/>
            <a:ext cx="3989887" cy="2345135"/>
            <a:chOff x="5590124" y="4139065"/>
            <a:chExt cx="3627170" cy="2131941"/>
          </a:xfrm>
        </p:grpSpPr>
        <p:pic>
          <p:nvPicPr>
            <p:cNvPr id="21" name="Billede 20" descr="Et billede, der indeholder skitse, tegning, clipart, Stregtegning&#10;&#10;Automatisk genereret beskrivelse">
              <a:extLst>
                <a:ext uri="{FF2B5EF4-FFF2-40B4-BE49-F238E27FC236}">
                  <a16:creationId xmlns:a16="http://schemas.microsoft.com/office/drawing/2014/main" id="{51F0A9B6-CAC5-5EBF-9218-37279786A25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74269" y="5413756"/>
              <a:ext cx="1343025" cy="857250"/>
            </a:xfrm>
            <a:prstGeom prst="rect">
              <a:avLst/>
            </a:prstGeom>
          </p:spPr>
        </p:pic>
        <p:pic>
          <p:nvPicPr>
            <p:cNvPr id="20" name="Billede 19" descr="Et billede, der indeholder transport, skib, vandfartøj, sky&#10;&#10;Automatisk genereret beskrivelse">
              <a:extLst>
                <a:ext uri="{FF2B5EF4-FFF2-40B4-BE49-F238E27FC236}">
                  <a16:creationId xmlns:a16="http://schemas.microsoft.com/office/drawing/2014/main" id="{7116129F-7F77-C346-B061-BB65CD9AD2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0124" y="4139065"/>
              <a:ext cx="2701290" cy="2026920"/>
            </a:xfrm>
            <a:prstGeom prst="rect">
              <a:avLst/>
            </a:prstGeom>
          </p:spPr>
        </p:pic>
      </p:grpSp>
      <p:sp>
        <p:nvSpPr>
          <p:cNvPr id="3" name="Pladsholder til indhold 2">
            <a:extLst>
              <a:ext uri="{FF2B5EF4-FFF2-40B4-BE49-F238E27FC236}">
                <a16:creationId xmlns:a16="http://schemas.microsoft.com/office/drawing/2014/main" id="{3E613481-C82A-97B6-51E3-03036AABE408}"/>
              </a:ext>
            </a:extLst>
          </p:cNvPr>
          <p:cNvSpPr>
            <a:spLocks noGrp="1"/>
          </p:cNvSpPr>
          <p:nvPr>
            <p:ph idx="1"/>
          </p:nvPr>
        </p:nvSpPr>
        <p:spPr>
          <a:xfrm>
            <a:off x="125128" y="1108856"/>
            <a:ext cx="9614185" cy="4358294"/>
          </a:xfrm>
        </p:spPr>
        <p:txBody>
          <a:bodyPr/>
          <a:lstStyle/>
          <a:p>
            <a:r>
              <a:rPr lang="en-GB" sz="2000" dirty="0"/>
              <a:t>EU’s REMIT rules provide an excellent legal framework for EU’s whole-sale electricity and gas markets</a:t>
            </a:r>
          </a:p>
          <a:p>
            <a:pPr lvl="1"/>
            <a:r>
              <a:rPr lang="en-GB" sz="2000" dirty="0"/>
              <a:t>However, we need to enforce the rules.</a:t>
            </a:r>
          </a:p>
          <a:p>
            <a:r>
              <a:rPr lang="en-GB" sz="2000" dirty="0">
                <a:solidFill>
                  <a:srgbClr val="000000"/>
                </a:solidFill>
                <a:effectLst/>
                <a:ea typeface="Calibri" panose="020F0502020204030204" pitchFamily="34" charset="0"/>
                <a:cs typeface="Arial" panose="020B0604020202020204" pitchFamily="34" charset="0"/>
              </a:rPr>
              <a:t>Every day, for the whole-sale electricity and gas markets, ACER col­lects more than </a:t>
            </a:r>
            <a:r>
              <a:rPr lang="en-GB" sz="2000" dirty="0">
                <a:solidFill>
                  <a:srgbClr val="000000"/>
                </a:solidFill>
                <a:effectLst/>
                <a:highlight>
                  <a:srgbClr val="FFFF00"/>
                </a:highlight>
                <a:ea typeface="Calibri" panose="020F0502020204030204" pitchFamily="34" charset="0"/>
                <a:cs typeface="Arial" panose="020B0604020202020204" pitchFamily="34" charset="0"/>
              </a:rPr>
              <a:t>7.2 million records of transactions</a:t>
            </a:r>
          </a:p>
          <a:p>
            <a:pPr lvl="1"/>
            <a:r>
              <a:rPr lang="en-GB" sz="2000" dirty="0">
                <a:solidFill>
                  <a:srgbClr val="000000"/>
                </a:solidFill>
                <a:ea typeface="Calibri" panose="020F0502020204030204" pitchFamily="34" charset="0"/>
                <a:cs typeface="Arial" panose="020B0604020202020204" pitchFamily="34" charset="0"/>
              </a:rPr>
              <a:t>According to ACER’s recent </a:t>
            </a:r>
            <a:r>
              <a:rPr lang="en-GB" sz="2000" i="1" dirty="0">
                <a:solidFill>
                  <a:srgbClr val="000000"/>
                </a:solidFill>
                <a:ea typeface="Calibri" panose="020F0502020204030204" pitchFamily="34" charset="0"/>
                <a:cs typeface="Arial" panose="020B0604020202020204" pitchFamily="34" charset="0"/>
              </a:rPr>
              <a:t>REMIT Quarterly</a:t>
            </a:r>
            <a:r>
              <a:rPr lang="en-GB" sz="2000" dirty="0">
                <a:solidFill>
                  <a:srgbClr val="000000"/>
                </a:solidFill>
                <a:ea typeface="Calibri" panose="020F0502020204030204" pitchFamily="34" charset="0"/>
                <a:cs typeface="Arial" panose="020B0604020202020204" pitchFamily="34" charset="0"/>
              </a:rPr>
              <a:t>.</a:t>
            </a:r>
          </a:p>
          <a:p>
            <a:r>
              <a:rPr lang="en-GB" sz="2000" dirty="0">
                <a:solidFill>
                  <a:srgbClr val="000000"/>
                </a:solidFill>
                <a:effectLst/>
                <a:ea typeface="Calibri" panose="020F0502020204030204" pitchFamily="34" charset="0"/>
                <a:cs typeface="Arial" panose="020B0604020202020204" pitchFamily="34" charset="0"/>
              </a:rPr>
              <a:t>Obv</a:t>
            </a:r>
            <a:r>
              <a:rPr lang="en-GB" sz="2000" dirty="0">
                <a:solidFill>
                  <a:srgbClr val="000000"/>
                </a:solidFill>
                <a:ea typeface="Calibri" panose="020F0502020204030204" pitchFamily="34" charset="0"/>
                <a:cs typeface="Arial" panose="020B0604020202020204" pitchFamily="34" charset="0"/>
              </a:rPr>
              <a:t>iously, manual surveillance is futile.</a:t>
            </a:r>
          </a:p>
          <a:p>
            <a:r>
              <a:rPr lang="en-GB" sz="2000" dirty="0">
                <a:solidFill>
                  <a:srgbClr val="000000"/>
                </a:solidFill>
                <a:effectLst/>
                <a:ea typeface="Calibri" panose="020F0502020204030204" pitchFamily="34" charset="0"/>
                <a:cs typeface="Arial" panose="020B0604020202020204" pitchFamily="34" charset="0"/>
              </a:rPr>
              <a:t>We need </a:t>
            </a:r>
            <a:r>
              <a:rPr lang="en-GB" sz="2000" dirty="0">
                <a:solidFill>
                  <a:srgbClr val="000000"/>
                </a:solidFill>
                <a:ea typeface="Calibri" panose="020F0502020204030204" pitchFamily="34" charset="0"/>
                <a:cs typeface="Arial" panose="020B0604020202020204" pitchFamily="34" charset="0"/>
              </a:rPr>
              <a:t>intelligent software trawling this sea of data</a:t>
            </a:r>
          </a:p>
          <a:p>
            <a:pPr lvl="1"/>
            <a:r>
              <a:rPr lang="en-GB" sz="2000" dirty="0">
                <a:solidFill>
                  <a:srgbClr val="000000"/>
                </a:solidFill>
                <a:ea typeface="Calibri" panose="020F0502020204030204" pitchFamily="34" charset="0"/>
                <a:cs typeface="Arial" panose="020B0604020202020204" pitchFamily="34" charset="0"/>
              </a:rPr>
              <a:t>Searching for suspicious patterns.</a:t>
            </a:r>
          </a:p>
        </p:txBody>
      </p:sp>
    </p:spTree>
    <p:extLst>
      <p:ext uri="{BB962C8B-B14F-4D97-AF65-F5344CB8AC3E}">
        <p14:creationId xmlns:p14="http://schemas.microsoft.com/office/powerpoint/2010/main" val="3249605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sky, udendørs, skulptur, statue&#10;&#10;Automatisk genereret beskrivelse">
            <a:extLst>
              <a:ext uri="{FF2B5EF4-FFF2-40B4-BE49-F238E27FC236}">
                <a16:creationId xmlns:a16="http://schemas.microsoft.com/office/drawing/2014/main" id="{B91F288B-E938-B818-AE97-CCC3DF657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689" y="1374007"/>
            <a:ext cx="2337435" cy="4389120"/>
          </a:xfrm>
          <a:prstGeom prst="rect">
            <a:avLst/>
          </a:prstGeom>
        </p:spPr>
      </p:pic>
      <p:sp>
        <p:nvSpPr>
          <p:cNvPr id="2" name="Titel 1">
            <a:extLst>
              <a:ext uri="{FF2B5EF4-FFF2-40B4-BE49-F238E27FC236}">
                <a16:creationId xmlns:a16="http://schemas.microsoft.com/office/drawing/2014/main" id="{D39691D3-C333-395E-B92C-502118D09417}"/>
              </a:ext>
            </a:extLst>
          </p:cNvPr>
          <p:cNvSpPr>
            <a:spLocks noGrp="1"/>
          </p:cNvSpPr>
          <p:nvPr>
            <p:ph type="title"/>
          </p:nvPr>
        </p:nvSpPr>
        <p:spPr>
          <a:xfrm>
            <a:off x="161924" y="48129"/>
            <a:ext cx="8731819" cy="760393"/>
          </a:xfrm>
        </p:spPr>
        <p:txBody>
          <a:bodyPr/>
          <a:lstStyle/>
          <a:p>
            <a:r>
              <a:rPr lang="en-GB" sz="2800" dirty="0"/>
              <a:t>Market surveillance – 3</a:t>
            </a:r>
            <a:br>
              <a:rPr lang="en-GB" sz="2800" dirty="0"/>
            </a:br>
            <a:r>
              <a:rPr lang="en-GB" sz="2400" dirty="0"/>
              <a:t>Enforcing REMIT rules using artificial intelligence</a:t>
            </a:r>
          </a:p>
        </p:txBody>
      </p:sp>
      <p:sp>
        <p:nvSpPr>
          <p:cNvPr id="3" name="Pladsholder til indhold 2">
            <a:extLst>
              <a:ext uri="{FF2B5EF4-FFF2-40B4-BE49-F238E27FC236}">
                <a16:creationId xmlns:a16="http://schemas.microsoft.com/office/drawing/2014/main" id="{3E613481-C82A-97B6-51E3-03036AABE408}"/>
              </a:ext>
            </a:extLst>
          </p:cNvPr>
          <p:cNvSpPr>
            <a:spLocks noGrp="1"/>
          </p:cNvSpPr>
          <p:nvPr>
            <p:ph idx="1"/>
          </p:nvPr>
        </p:nvSpPr>
        <p:spPr>
          <a:xfrm>
            <a:off x="56049" y="848979"/>
            <a:ext cx="7644162" cy="5753953"/>
          </a:xfrm>
        </p:spPr>
        <p:txBody>
          <a:bodyPr/>
          <a:lstStyle/>
          <a:p>
            <a:r>
              <a:rPr lang="en-GB" sz="2000" dirty="0">
                <a:solidFill>
                  <a:srgbClr val="000000"/>
                </a:solidFill>
                <a:effectLst/>
                <a:ea typeface="Calibri" panose="020F0502020204030204" pitchFamily="34" charset="0"/>
                <a:cs typeface="Arial" panose="020B0604020202020204" pitchFamily="34" charset="0"/>
              </a:rPr>
              <a:t>The software must surveil across </a:t>
            </a:r>
            <a:r>
              <a:rPr lang="en-GB" sz="2000" u="sng" dirty="0">
                <a:solidFill>
                  <a:srgbClr val="000000"/>
                </a:solidFill>
                <a:effectLst/>
                <a:ea typeface="Calibri" panose="020F0502020204030204" pitchFamily="34" charset="0"/>
                <a:cs typeface="Arial" panose="020B0604020202020204" pitchFamily="34" charset="0"/>
              </a:rPr>
              <a:t>all</a:t>
            </a:r>
            <a:r>
              <a:rPr lang="en-GB" sz="2000" dirty="0">
                <a:solidFill>
                  <a:srgbClr val="000000"/>
                </a:solidFill>
                <a:effectLst/>
                <a:ea typeface="Calibri" panose="020F0502020204030204" pitchFamily="34" charset="0"/>
                <a:cs typeface="Arial" panose="020B0604020202020204" pitchFamily="34" charset="0"/>
              </a:rPr>
              <a:t> countries and across </a:t>
            </a:r>
            <a:r>
              <a:rPr lang="en-GB" sz="2000" u="sng" dirty="0">
                <a:solidFill>
                  <a:srgbClr val="000000"/>
                </a:solidFill>
                <a:effectLst/>
                <a:ea typeface="Calibri" panose="020F0502020204030204" pitchFamily="34" charset="0"/>
                <a:cs typeface="Arial" panose="020B0604020202020204" pitchFamily="34" charset="0"/>
              </a:rPr>
              <a:t>all</a:t>
            </a:r>
            <a:r>
              <a:rPr lang="en-GB" sz="2000" dirty="0">
                <a:solidFill>
                  <a:srgbClr val="000000"/>
                </a:solidFill>
                <a:effectLst/>
                <a:ea typeface="Calibri" panose="020F0502020204030204" pitchFamily="34" charset="0"/>
                <a:cs typeface="Arial" panose="020B0604020202020204" pitchFamily="34" charset="0"/>
              </a:rPr>
              <a:t> markets</a:t>
            </a:r>
          </a:p>
          <a:p>
            <a:pPr lvl="1"/>
            <a:r>
              <a:rPr lang="en-GB" sz="2000" dirty="0">
                <a:solidFill>
                  <a:srgbClr val="000000"/>
                </a:solidFill>
                <a:ea typeface="Calibri" panose="020F0502020204030204" pitchFamily="34" charset="0"/>
                <a:cs typeface="Arial" panose="020B0604020202020204" pitchFamily="34" charset="0"/>
              </a:rPr>
              <a:t>Example: an evildoer could manipulate the spot market</a:t>
            </a:r>
          </a:p>
          <a:p>
            <a:pPr lvl="2"/>
            <a:r>
              <a:rPr lang="en-GB" sz="2000" dirty="0">
                <a:solidFill>
                  <a:srgbClr val="000000"/>
                </a:solidFill>
                <a:ea typeface="Calibri" panose="020F0502020204030204" pitchFamily="34" charset="0"/>
                <a:cs typeface="Arial" panose="020B0604020202020204" pitchFamily="34" charset="0"/>
              </a:rPr>
              <a:t>Afterwards harvesting an ill-gotten gain at the financial market.</a:t>
            </a:r>
          </a:p>
          <a:p>
            <a:r>
              <a:rPr lang="en-GB" sz="2000" dirty="0">
                <a:effectLst/>
                <a:ea typeface="Calibri" panose="020F0502020204030204" pitchFamily="34" charset="0"/>
                <a:cs typeface="Arial" panose="020B0604020202020204" pitchFamily="34" charset="0"/>
              </a:rPr>
              <a:t>Per definition, </a:t>
            </a:r>
            <a:r>
              <a:rPr lang="en-GB" sz="2000" dirty="0">
                <a:ea typeface="Calibri" panose="020F0502020204030204" pitchFamily="34" charset="0"/>
                <a:cs typeface="Arial" panose="020B0604020202020204" pitchFamily="34" charset="0"/>
              </a:rPr>
              <a:t>neither national regulators nor exchanges can carry out this multinational, multi-market task</a:t>
            </a:r>
          </a:p>
          <a:p>
            <a:pPr lvl="1"/>
            <a:r>
              <a:rPr lang="en-GB" sz="2000" dirty="0">
                <a:ea typeface="Calibri" panose="020F0502020204030204" pitchFamily="34" charset="0"/>
                <a:cs typeface="Arial" panose="020B0604020202020204" pitchFamily="34" charset="0"/>
              </a:rPr>
              <a:t>Further, we should have only </a:t>
            </a:r>
            <a:r>
              <a:rPr lang="en-GB" sz="2000" u="sng" dirty="0">
                <a:ea typeface="Calibri" panose="020F0502020204030204" pitchFamily="34" charset="0"/>
                <a:cs typeface="Arial" panose="020B0604020202020204" pitchFamily="34" charset="0"/>
              </a:rPr>
              <a:t>one</a:t>
            </a:r>
            <a:r>
              <a:rPr lang="en-GB" sz="2000" dirty="0">
                <a:ea typeface="Calibri" panose="020F0502020204030204" pitchFamily="34" charset="0"/>
                <a:cs typeface="Arial" panose="020B0604020202020204" pitchFamily="34" charset="0"/>
              </a:rPr>
              <a:t> European organization installing &amp; maintaining such advanced, expensive software.</a:t>
            </a:r>
          </a:p>
          <a:p>
            <a:r>
              <a:rPr lang="en-GB" sz="2000" dirty="0">
                <a:effectLst/>
                <a:ea typeface="Calibri" panose="020F0502020204030204" pitchFamily="34" charset="0"/>
                <a:cs typeface="Arial" panose="020B0604020202020204" pitchFamily="34" charset="0"/>
              </a:rPr>
              <a:t>This leaves us with ACER as the organization carrying out this task</a:t>
            </a:r>
          </a:p>
          <a:p>
            <a:pPr lvl="1"/>
            <a:r>
              <a:rPr lang="en-GB" sz="2000" dirty="0">
                <a:ea typeface="Calibri" panose="020F0502020204030204" pitchFamily="34" charset="0"/>
                <a:cs typeface="Arial" panose="020B0604020202020204" pitchFamily="34" charset="0"/>
              </a:rPr>
              <a:t>Conclusion: </a:t>
            </a:r>
            <a:r>
              <a:rPr lang="en-GB" sz="2000" dirty="0">
                <a:highlight>
                  <a:srgbClr val="FFFF00"/>
                </a:highlight>
                <a:ea typeface="Calibri" panose="020F0502020204030204" pitchFamily="34" charset="0"/>
                <a:cs typeface="Arial" panose="020B0604020202020204" pitchFamily="34" charset="0"/>
              </a:rPr>
              <a:t>to provide enforcement of the REMIT rules, ACER’s budget &amp; staff must be significantly increased</a:t>
            </a:r>
            <a:r>
              <a:rPr lang="en-GB" sz="2000" dirty="0">
                <a:ea typeface="Calibri" panose="020F0502020204030204" pitchFamily="34" charset="0"/>
                <a:cs typeface="Arial" panose="020B0604020202020204" pitchFamily="34" charset="0"/>
              </a:rPr>
              <a:t>.</a:t>
            </a:r>
            <a:endParaRPr lang="en-GB" sz="2000" dirty="0">
              <a:effectLst/>
              <a:ea typeface="Calibri" panose="020F0502020204030204" pitchFamily="34" charset="0"/>
              <a:cs typeface="Arial" panose="020B0604020202020204" pitchFamily="34" charset="0"/>
            </a:endParaRPr>
          </a:p>
          <a:p>
            <a:endParaRPr lang="en-GB" sz="2000" dirty="0"/>
          </a:p>
        </p:txBody>
      </p:sp>
      <p:sp>
        <p:nvSpPr>
          <p:cNvPr id="4" name="Pladsholder til dato 3">
            <a:extLst>
              <a:ext uri="{FF2B5EF4-FFF2-40B4-BE49-F238E27FC236}">
                <a16:creationId xmlns:a16="http://schemas.microsoft.com/office/drawing/2014/main" id="{226AE2BD-11F8-580A-B03C-E3EDAB4F1D37}"/>
              </a:ext>
            </a:extLst>
          </p:cNvPr>
          <p:cNvSpPr>
            <a:spLocks noGrp="1"/>
          </p:cNvSpPr>
          <p:nvPr>
            <p:ph type="dt" sz="half" idx="10"/>
          </p:nvPr>
        </p:nvSpPr>
        <p:spPr/>
        <p:txBody>
          <a:bodyPr/>
          <a:lstStyle/>
          <a:p>
            <a:pPr>
              <a:defRPr/>
            </a:pPr>
            <a:r>
              <a:rPr lang="en-GB" dirty="0"/>
              <a:t>15 July 2023</a:t>
            </a:r>
          </a:p>
        </p:txBody>
      </p:sp>
      <p:sp>
        <p:nvSpPr>
          <p:cNvPr id="5" name="Pladsholder til slidenummer 4">
            <a:extLst>
              <a:ext uri="{FF2B5EF4-FFF2-40B4-BE49-F238E27FC236}">
                <a16:creationId xmlns:a16="http://schemas.microsoft.com/office/drawing/2014/main" id="{5AEA05E8-3FB8-A887-13BB-5A35B5DC5B25}"/>
              </a:ext>
            </a:extLst>
          </p:cNvPr>
          <p:cNvSpPr>
            <a:spLocks noGrp="1"/>
          </p:cNvSpPr>
          <p:nvPr>
            <p:ph type="sldNum" sz="quarter" idx="12"/>
          </p:nvPr>
        </p:nvSpPr>
        <p:spPr/>
        <p:txBody>
          <a:bodyPr/>
          <a:lstStyle/>
          <a:p>
            <a:pPr>
              <a:defRPr/>
            </a:pPr>
            <a:fld id="{6F22F84E-A190-402D-AE1D-93CA43AF0CC6}" type="slidenum">
              <a:rPr lang="en-GB" smtClean="0"/>
              <a:pPr>
                <a:defRPr/>
              </a:pPr>
              <a:t>15</a:t>
            </a:fld>
            <a:endParaRPr lang="en-GB" dirty="0"/>
          </a:p>
        </p:txBody>
      </p:sp>
      <p:sp>
        <p:nvSpPr>
          <p:cNvPr id="6" name="Rektangel 5">
            <a:extLst>
              <a:ext uri="{FF2B5EF4-FFF2-40B4-BE49-F238E27FC236}">
                <a16:creationId xmlns:a16="http://schemas.microsoft.com/office/drawing/2014/main" id="{0893A8C2-EE63-E17F-3274-012222D718C1}"/>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Tree>
    <p:extLst>
      <p:ext uri="{BB962C8B-B14F-4D97-AF65-F5344CB8AC3E}">
        <p14:creationId xmlns:p14="http://schemas.microsoft.com/office/powerpoint/2010/main" val="3033195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en-GB" dirty="0"/>
              <a:t>15 July 2023</a:t>
            </a:r>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16</a:t>
            </a:fld>
            <a:endParaRPr lang="en-GB" dirty="0"/>
          </a:p>
        </p:txBody>
      </p:sp>
      <p:sp>
        <p:nvSpPr>
          <p:cNvPr id="36869" name="Tekstboks 4"/>
          <p:cNvSpPr txBox="1">
            <a:spLocks noChangeArrowheads="1"/>
          </p:cNvSpPr>
          <p:nvPr/>
        </p:nvSpPr>
        <p:spPr bwMode="auto">
          <a:xfrm>
            <a:off x="144717" y="325596"/>
            <a:ext cx="9627957" cy="2000548"/>
          </a:xfrm>
          <a:prstGeom prst="rect">
            <a:avLst/>
          </a:prstGeom>
          <a:noFill/>
          <a:ln w="9525">
            <a:noFill/>
            <a:miter lim="800000"/>
            <a:headEnd/>
            <a:tailEnd/>
          </a:ln>
        </p:spPr>
        <p:txBody>
          <a:bodyPr wrap="none">
            <a:spAutoFit/>
          </a:bodyPr>
          <a:lstStyle/>
          <a:p>
            <a:pPr algn="ctr"/>
            <a:r>
              <a:rPr lang="en-GB" sz="8800" dirty="0">
                <a:solidFill>
                  <a:srgbClr val="000000"/>
                </a:solidFill>
              </a:rPr>
              <a:t>Appendix 1</a:t>
            </a:r>
          </a:p>
          <a:p>
            <a:pPr algn="ctr"/>
            <a:r>
              <a:rPr lang="en-GB" sz="3600" dirty="0">
                <a:solidFill>
                  <a:srgbClr val="000000"/>
                </a:solidFill>
              </a:rPr>
              <a:t>Getting close to the optimal solution</a:t>
            </a:r>
          </a:p>
        </p:txBody>
      </p:sp>
      <p:pic>
        <p:nvPicPr>
          <p:cNvPr id="3" name="Billede 2" descr="Et billede, der indeholder design&#10;&#10;Automatisk genereret beskrivelse med lav tillid">
            <a:extLst>
              <a:ext uri="{FF2B5EF4-FFF2-40B4-BE49-F238E27FC236}">
                <a16:creationId xmlns:a16="http://schemas.microsoft.com/office/drawing/2014/main" id="{9EC5A150-3B3D-6F40-4D08-84BEC9A7905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1081" y="2655526"/>
            <a:ext cx="7535228" cy="3986213"/>
          </a:xfrm>
          <a:prstGeom prst="rect">
            <a:avLst/>
          </a:prstGeom>
        </p:spPr>
      </p:pic>
    </p:spTree>
    <p:extLst>
      <p:ext uri="{BB962C8B-B14F-4D97-AF65-F5344CB8AC3E}">
        <p14:creationId xmlns:p14="http://schemas.microsoft.com/office/powerpoint/2010/main" val="567024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E6A39-4267-8467-07C5-61EEA8290895}"/>
              </a:ext>
            </a:extLst>
          </p:cNvPr>
          <p:cNvSpPr>
            <a:spLocks noGrp="1"/>
          </p:cNvSpPr>
          <p:nvPr>
            <p:ph type="title"/>
          </p:nvPr>
        </p:nvSpPr>
        <p:spPr>
          <a:xfrm>
            <a:off x="-1" y="0"/>
            <a:ext cx="8518359" cy="1143000"/>
          </a:xfrm>
        </p:spPr>
        <p:txBody>
          <a:bodyPr/>
          <a:lstStyle/>
          <a:p>
            <a:r>
              <a:rPr lang="en-GB" sz="3200" dirty="0"/>
              <a:t>The optimal solution – 1 </a:t>
            </a:r>
            <a:br>
              <a:rPr lang="en-GB" sz="3200" dirty="0"/>
            </a:br>
            <a:r>
              <a:rPr lang="en-GB" sz="2000" dirty="0"/>
              <a:t>Three proposals for improved emulating of the perfect bilateral trading system</a:t>
            </a:r>
          </a:p>
        </p:txBody>
      </p:sp>
      <p:sp>
        <p:nvSpPr>
          <p:cNvPr id="3" name="Pladsholder til indhold 2">
            <a:extLst>
              <a:ext uri="{FF2B5EF4-FFF2-40B4-BE49-F238E27FC236}">
                <a16:creationId xmlns:a16="http://schemas.microsoft.com/office/drawing/2014/main" id="{D9C3F391-10E4-C267-E0FE-75CA7F5B5C58}"/>
              </a:ext>
            </a:extLst>
          </p:cNvPr>
          <p:cNvSpPr>
            <a:spLocks noGrp="1"/>
          </p:cNvSpPr>
          <p:nvPr>
            <p:ph idx="1"/>
          </p:nvPr>
        </p:nvSpPr>
        <p:spPr>
          <a:xfrm>
            <a:off x="144331" y="1200754"/>
            <a:ext cx="8374027" cy="4555156"/>
          </a:xfrm>
        </p:spPr>
        <p:txBody>
          <a:bodyPr/>
          <a:lstStyle/>
          <a:p>
            <a:r>
              <a:rPr lang="en-GB" sz="2100" u="sng" dirty="0"/>
              <a:t>Block bids</a:t>
            </a:r>
            <a:r>
              <a:rPr lang="en-GB" sz="2100" dirty="0"/>
              <a:t>  It is necessary to allow market players to send block bids to the spot exchanges</a:t>
            </a:r>
          </a:p>
          <a:p>
            <a:pPr lvl="1"/>
            <a:r>
              <a:rPr lang="en-GB" sz="2100" dirty="0"/>
              <a:t>As thermal producers need this bid form.</a:t>
            </a:r>
          </a:p>
          <a:p>
            <a:r>
              <a:rPr lang="en-GB" sz="2100" dirty="0"/>
              <a:t>However, the introduction of ever more complicated  block bids pushes the market coupling software away from the optimal solution.</a:t>
            </a:r>
          </a:p>
          <a:p>
            <a:r>
              <a:rPr lang="en-GB" sz="2100" dirty="0"/>
              <a:t>We need a neutral organization, which can estimate if existing – and proposed new – bid forms move the solution closer to the optimum</a:t>
            </a:r>
          </a:p>
          <a:p>
            <a:pPr lvl="1"/>
            <a:r>
              <a:rPr lang="en-GB" sz="2100" dirty="0"/>
              <a:t>Or push the solution away from the optimum.</a:t>
            </a:r>
          </a:p>
          <a:p>
            <a:r>
              <a:rPr lang="en-GB" sz="2100" dirty="0"/>
              <a:t>Note: having Open Source Software means this task is also crowdsourced.</a:t>
            </a:r>
          </a:p>
        </p:txBody>
      </p:sp>
      <p:sp>
        <p:nvSpPr>
          <p:cNvPr id="4" name="Pladsholder til dato 3">
            <a:extLst>
              <a:ext uri="{FF2B5EF4-FFF2-40B4-BE49-F238E27FC236}">
                <a16:creationId xmlns:a16="http://schemas.microsoft.com/office/drawing/2014/main" id="{12F97792-A908-0FA7-A452-0CE493A699BC}"/>
              </a:ext>
            </a:extLst>
          </p:cNvPr>
          <p:cNvSpPr>
            <a:spLocks noGrp="1"/>
          </p:cNvSpPr>
          <p:nvPr>
            <p:ph type="dt" sz="half" idx="10"/>
          </p:nvPr>
        </p:nvSpPr>
        <p:spPr/>
        <p:txBody>
          <a:bodyPr/>
          <a:lstStyle/>
          <a:p>
            <a:pPr>
              <a:defRPr/>
            </a:pPr>
            <a:r>
              <a:rPr lang="en-US" dirty="0"/>
              <a:t>15 July 2023</a:t>
            </a:r>
            <a:endParaRPr lang="en-GB" dirty="0"/>
          </a:p>
        </p:txBody>
      </p:sp>
      <p:sp>
        <p:nvSpPr>
          <p:cNvPr id="5" name="Pladsholder til slidenummer 4">
            <a:extLst>
              <a:ext uri="{FF2B5EF4-FFF2-40B4-BE49-F238E27FC236}">
                <a16:creationId xmlns:a16="http://schemas.microsoft.com/office/drawing/2014/main" id="{73ADE169-607F-526E-C34F-020B052CF37E}"/>
              </a:ext>
            </a:extLst>
          </p:cNvPr>
          <p:cNvSpPr>
            <a:spLocks noGrp="1"/>
          </p:cNvSpPr>
          <p:nvPr>
            <p:ph type="sldNum" sz="quarter" idx="12"/>
          </p:nvPr>
        </p:nvSpPr>
        <p:spPr/>
        <p:txBody>
          <a:bodyPr/>
          <a:lstStyle/>
          <a:p>
            <a:pPr>
              <a:defRPr/>
            </a:pPr>
            <a:fld id="{6F22F84E-A190-402D-AE1D-93CA43AF0CC6}" type="slidenum">
              <a:rPr lang="en-GB" smtClean="0"/>
              <a:pPr>
                <a:defRPr/>
              </a:pPr>
              <a:t>17</a:t>
            </a:fld>
            <a:endParaRPr lang="en-GB" dirty="0"/>
          </a:p>
        </p:txBody>
      </p:sp>
      <p:pic>
        <p:nvPicPr>
          <p:cNvPr id="7" name="Picture 2">
            <a:extLst>
              <a:ext uri="{FF2B5EF4-FFF2-40B4-BE49-F238E27FC236}">
                <a16:creationId xmlns:a16="http://schemas.microsoft.com/office/drawing/2014/main" id="{6EA5621D-9141-B8C6-D501-5F297BC8F70C}"/>
              </a:ext>
            </a:extLst>
          </p:cNvPr>
          <p:cNvPicPr>
            <a:picLocks noChangeAspect="1" noChangeArrowheads="1"/>
          </p:cNvPicPr>
          <p:nvPr/>
        </p:nvPicPr>
        <p:blipFill>
          <a:blip r:embed="rId2" cstate="print"/>
          <a:srcRect/>
          <a:stretch>
            <a:fillRect/>
          </a:stretch>
        </p:blipFill>
        <p:spPr bwMode="auto">
          <a:xfrm>
            <a:off x="8189745" y="851887"/>
            <a:ext cx="1543050" cy="1460500"/>
          </a:xfrm>
          <a:prstGeom prst="rect">
            <a:avLst/>
          </a:prstGeom>
          <a:noFill/>
          <a:ln w="9525">
            <a:noFill/>
            <a:miter lim="800000"/>
            <a:headEnd/>
            <a:tailEnd/>
          </a:ln>
          <a:effectLst/>
        </p:spPr>
      </p:pic>
      <p:grpSp>
        <p:nvGrpSpPr>
          <p:cNvPr id="8" name="Gruppe 7">
            <a:extLst>
              <a:ext uri="{FF2B5EF4-FFF2-40B4-BE49-F238E27FC236}">
                <a16:creationId xmlns:a16="http://schemas.microsoft.com/office/drawing/2014/main" id="{CCDC5373-ADA7-A83F-3C77-C2274AEF3880}"/>
              </a:ext>
            </a:extLst>
          </p:cNvPr>
          <p:cNvGrpSpPr/>
          <p:nvPr/>
        </p:nvGrpSpPr>
        <p:grpSpPr>
          <a:xfrm>
            <a:off x="5379979" y="5334657"/>
            <a:ext cx="2108528" cy="1356955"/>
            <a:chOff x="7342188" y="1464033"/>
            <a:chExt cx="2108528" cy="1356955"/>
          </a:xfrm>
        </p:grpSpPr>
        <p:sp>
          <p:nvSpPr>
            <p:cNvPr id="9" name="Freeform 15">
              <a:extLst>
                <a:ext uri="{FF2B5EF4-FFF2-40B4-BE49-F238E27FC236}">
                  <a16:creationId xmlns:a16="http://schemas.microsoft.com/office/drawing/2014/main" id="{4F1553B4-29E5-0F6B-5FE5-C92D38610CE6}"/>
                </a:ext>
              </a:extLst>
            </p:cNvPr>
            <p:cNvSpPr>
              <a:spLocks/>
            </p:cNvSpPr>
            <p:nvPr/>
          </p:nvSpPr>
          <p:spPr bwMode="auto">
            <a:xfrm>
              <a:off x="8442688" y="1655486"/>
              <a:ext cx="134302" cy="232410"/>
            </a:xfrm>
            <a:custGeom>
              <a:avLst/>
              <a:gdLst/>
              <a:ahLst/>
              <a:cxnLst>
                <a:cxn ang="0">
                  <a:pos x="24" y="1"/>
                </a:cxn>
                <a:cxn ang="0">
                  <a:pos x="42" y="7"/>
                </a:cxn>
                <a:cxn ang="0">
                  <a:pos x="56" y="19"/>
                </a:cxn>
                <a:cxn ang="0">
                  <a:pos x="75" y="37"/>
                </a:cxn>
                <a:cxn ang="0">
                  <a:pos x="92" y="58"/>
                </a:cxn>
                <a:cxn ang="0">
                  <a:pos x="113" y="81"/>
                </a:cxn>
                <a:cxn ang="0">
                  <a:pos x="128" y="96"/>
                </a:cxn>
                <a:cxn ang="0">
                  <a:pos x="135" y="108"/>
                </a:cxn>
                <a:cxn ang="0">
                  <a:pos x="141" y="120"/>
                </a:cxn>
                <a:cxn ang="0">
                  <a:pos x="139" y="132"/>
                </a:cxn>
                <a:cxn ang="0">
                  <a:pos x="133" y="143"/>
                </a:cxn>
                <a:cxn ang="0">
                  <a:pos x="116" y="156"/>
                </a:cxn>
                <a:cxn ang="0">
                  <a:pos x="98" y="173"/>
                </a:cxn>
                <a:cxn ang="0">
                  <a:pos x="85" y="180"/>
                </a:cxn>
                <a:cxn ang="0">
                  <a:pos x="76" y="191"/>
                </a:cxn>
                <a:cxn ang="0">
                  <a:pos x="76" y="198"/>
                </a:cxn>
                <a:cxn ang="0">
                  <a:pos x="83" y="209"/>
                </a:cxn>
                <a:cxn ang="0">
                  <a:pos x="96" y="217"/>
                </a:cxn>
                <a:cxn ang="0">
                  <a:pos x="111" y="225"/>
                </a:cxn>
                <a:cxn ang="0">
                  <a:pos x="126" y="225"/>
                </a:cxn>
                <a:cxn ang="0">
                  <a:pos x="135" y="232"/>
                </a:cxn>
                <a:cxn ang="0">
                  <a:pos x="138" y="239"/>
                </a:cxn>
                <a:cxn ang="0">
                  <a:pos x="128" y="244"/>
                </a:cxn>
                <a:cxn ang="0">
                  <a:pos x="110" y="239"/>
                </a:cxn>
                <a:cxn ang="0">
                  <a:pos x="86" y="232"/>
                </a:cxn>
                <a:cxn ang="0">
                  <a:pos x="68" y="221"/>
                </a:cxn>
                <a:cxn ang="0">
                  <a:pos x="55" y="202"/>
                </a:cxn>
                <a:cxn ang="0">
                  <a:pos x="59" y="185"/>
                </a:cxn>
                <a:cxn ang="0">
                  <a:pos x="70" y="170"/>
                </a:cxn>
                <a:cxn ang="0">
                  <a:pos x="85" y="160"/>
                </a:cxn>
                <a:cxn ang="0">
                  <a:pos x="98" y="143"/>
                </a:cxn>
                <a:cxn ang="0">
                  <a:pos x="111" y="127"/>
                </a:cxn>
                <a:cxn ang="0">
                  <a:pos x="115" y="120"/>
                </a:cxn>
                <a:cxn ang="0">
                  <a:pos x="113" y="112"/>
                </a:cxn>
                <a:cxn ang="0">
                  <a:pos x="96" y="97"/>
                </a:cxn>
                <a:cxn ang="0">
                  <a:pos x="72" y="81"/>
                </a:cxn>
                <a:cxn ang="0">
                  <a:pos x="52" y="68"/>
                </a:cxn>
                <a:cxn ang="0">
                  <a:pos x="30" y="56"/>
                </a:cxn>
                <a:cxn ang="0">
                  <a:pos x="8" y="37"/>
                </a:cxn>
                <a:cxn ang="0">
                  <a:pos x="0" y="17"/>
                </a:cxn>
                <a:cxn ang="0">
                  <a:pos x="5" y="0"/>
                </a:cxn>
                <a:cxn ang="0">
                  <a:pos x="24" y="1"/>
                </a:cxn>
              </a:cxnLst>
              <a:rect l="0" t="0" r="r" b="b"/>
              <a:pathLst>
                <a:path w="141" h="244">
                  <a:moveTo>
                    <a:pt x="24" y="1"/>
                  </a:moveTo>
                  <a:lnTo>
                    <a:pt x="42" y="7"/>
                  </a:lnTo>
                  <a:lnTo>
                    <a:pt x="56" y="19"/>
                  </a:lnTo>
                  <a:lnTo>
                    <a:pt x="75" y="37"/>
                  </a:lnTo>
                  <a:lnTo>
                    <a:pt x="92" y="58"/>
                  </a:lnTo>
                  <a:lnTo>
                    <a:pt x="113" y="81"/>
                  </a:lnTo>
                  <a:lnTo>
                    <a:pt x="128" y="96"/>
                  </a:lnTo>
                  <a:lnTo>
                    <a:pt x="135" y="108"/>
                  </a:lnTo>
                  <a:lnTo>
                    <a:pt x="141" y="120"/>
                  </a:lnTo>
                  <a:lnTo>
                    <a:pt x="139" y="132"/>
                  </a:lnTo>
                  <a:lnTo>
                    <a:pt x="133" y="143"/>
                  </a:lnTo>
                  <a:lnTo>
                    <a:pt x="116" y="156"/>
                  </a:lnTo>
                  <a:lnTo>
                    <a:pt x="98" y="173"/>
                  </a:lnTo>
                  <a:lnTo>
                    <a:pt x="85" y="180"/>
                  </a:lnTo>
                  <a:lnTo>
                    <a:pt x="76" y="191"/>
                  </a:lnTo>
                  <a:lnTo>
                    <a:pt x="76" y="198"/>
                  </a:lnTo>
                  <a:lnTo>
                    <a:pt x="83" y="209"/>
                  </a:lnTo>
                  <a:lnTo>
                    <a:pt x="96" y="217"/>
                  </a:lnTo>
                  <a:lnTo>
                    <a:pt x="111" y="225"/>
                  </a:lnTo>
                  <a:lnTo>
                    <a:pt x="126" y="225"/>
                  </a:lnTo>
                  <a:lnTo>
                    <a:pt x="135" y="232"/>
                  </a:lnTo>
                  <a:lnTo>
                    <a:pt x="138" y="239"/>
                  </a:lnTo>
                  <a:lnTo>
                    <a:pt x="128" y="244"/>
                  </a:lnTo>
                  <a:lnTo>
                    <a:pt x="110" y="239"/>
                  </a:lnTo>
                  <a:lnTo>
                    <a:pt x="86" y="232"/>
                  </a:lnTo>
                  <a:lnTo>
                    <a:pt x="68" y="221"/>
                  </a:lnTo>
                  <a:lnTo>
                    <a:pt x="55" y="202"/>
                  </a:lnTo>
                  <a:lnTo>
                    <a:pt x="59" y="185"/>
                  </a:lnTo>
                  <a:lnTo>
                    <a:pt x="70" y="170"/>
                  </a:lnTo>
                  <a:lnTo>
                    <a:pt x="85" y="160"/>
                  </a:lnTo>
                  <a:lnTo>
                    <a:pt x="98" y="143"/>
                  </a:lnTo>
                  <a:lnTo>
                    <a:pt x="111" y="127"/>
                  </a:lnTo>
                  <a:lnTo>
                    <a:pt x="115" y="120"/>
                  </a:lnTo>
                  <a:lnTo>
                    <a:pt x="113" y="112"/>
                  </a:lnTo>
                  <a:lnTo>
                    <a:pt x="96" y="97"/>
                  </a:lnTo>
                  <a:lnTo>
                    <a:pt x="72" y="81"/>
                  </a:lnTo>
                  <a:lnTo>
                    <a:pt x="52" y="68"/>
                  </a:lnTo>
                  <a:lnTo>
                    <a:pt x="30" y="56"/>
                  </a:lnTo>
                  <a:lnTo>
                    <a:pt x="8" y="37"/>
                  </a:lnTo>
                  <a:lnTo>
                    <a:pt x="0" y="17"/>
                  </a:lnTo>
                  <a:lnTo>
                    <a:pt x="5" y="0"/>
                  </a:lnTo>
                  <a:lnTo>
                    <a:pt x="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4">
              <a:extLst>
                <a:ext uri="{FF2B5EF4-FFF2-40B4-BE49-F238E27FC236}">
                  <a16:creationId xmlns:a16="http://schemas.microsoft.com/office/drawing/2014/main" id="{77E6AC3E-F67E-C0AB-41A5-9598C39E0294}"/>
                </a:ext>
              </a:extLst>
            </p:cNvPr>
            <p:cNvSpPr>
              <a:spLocks/>
            </p:cNvSpPr>
            <p:nvPr/>
          </p:nvSpPr>
          <p:spPr bwMode="auto">
            <a:xfrm>
              <a:off x="8386490" y="1645008"/>
              <a:ext cx="135255" cy="260985"/>
            </a:xfrm>
            <a:custGeom>
              <a:avLst/>
              <a:gdLst/>
              <a:ahLst/>
              <a:cxnLst>
                <a:cxn ang="0">
                  <a:pos x="18" y="6"/>
                </a:cxn>
                <a:cxn ang="0">
                  <a:pos x="38" y="0"/>
                </a:cxn>
                <a:cxn ang="0">
                  <a:pos x="59" y="0"/>
                </a:cxn>
                <a:cxn ang="0">
                  <a:pos x="80" y="6"/>
                </a:cxn>
                <a:cxn ang="0">
                  <a:pos x="97" y="17"/>
                </a:cxn>
                <a:cxn ang="0">
                  <a:pos x="109" y="30"/>
                </a:cxn>
                <a:cxn ang="0">
                  <a:pos x="112" y="48"/>
                </a:cxn>
                <a:cxn ang="0">
                  <a:pos x="112" y="71"/>
                </a:cxn>
                <a:cxn ang="0">
                  <a:pos x="101" y="93"/>
                </a:cxn>
                <a:cxn ang="0">
                  <a:pos x="94" y="110"/>
                </a:cxn>
                <a:cxn ang="0">
                  <a:pos x="94" y="134"/>
                </a:cxn>
                <a:cxn ang="0">
                  <a:pos x="102" y="151"/>
                </a:cxn>
                <a:cxn ang="0">
                  <a:pos x="116" y="163"/>
                </a:cxn>
                <a:cxn ang="0">
                  <a:pos x="132" y="179"/>
                </a:cxn>
                <a:cxn ang="0">
                  <a:pos x="140" y="198"/>
                </a:cxn>
                <a:cxn ang="0">
                  <a:pos x="142" y="217"/>
                </a:cxn>
                <a:cxn ang="0">
                  <a:pos x="140" y="237"/>
                </a:cxn>
                <a:cxn ang="0">
                  <a:pos x="130" y="253"/>
                </a:cxn>
                <a:cxn ang="0">
                  <a:pos x="119" y="263"/>
                </a:cxn>
                <a:cxn ang="0">
                  <a:pos x="103" y="270"/>
                </a:cxn>
                <a:cxn ang="0">
                  <a:pos x="86" y="274"/>
                </a:cxn>
                <a:cxn ang="0">
                  <a:pos x="69" y="273"/>
                </a:cxn>
                <a:cxn ang="0">
                  <a:pos x="56" y="264"/>
                </a:cxn>
                <a:cxn ang="0">
                  <a:pos x="38" y="250"/>
                </a:cxn>
                <a:cxn ang="0">
                  <a:pos x="23" y="233"/>
                </a:cxn>
                <a:cxn ang="0">
                  <a:pos x="14" y="211"/>
                </a:cxn>
                <a:cxn ang="0">
                  <a:pos x="6" y="186"/>
                </a:cxn>
                <a:cxn ang="0">
                  <a:pos x="2" y="161"/>
                </a:cxn>
                <a:cxn ang="0">
                  <a:pos x="0" y="132"/>
                </a:cxn>
                <a:cxn ang="0">
                  <a:pos x="0" y="103"/>
                </a:cxn>
                <a:cxn ang="0">
                  <a:pos x="1" y="72"/>
                </a:cxn>
                <a:cxn ang="0">
                  <a:pos x="5" y="42"/>
                </a:cxn>
                <a:cxn ang="0">
                  <a:pos x="13" y="19"/>
                </a:cxn>
                <a:cxn ang="0">
                  <a:pos x="18" y="6"/>
                </a:cxn>
              </a:cxnLst>
              <a:rect l="0" t="0" r="r" b="b"/>
              <a:pathLst>
                <a:path w="142" h="274">
                  <a:moveTo>
                    <a:pt x="18" y="6"/>
                  </a:moveTo>
                  <a:lnTo>
                    <a:pt x="38" y="0"/>
                  </a:lnTo>
                  <a:lnTo>
                    <a:pt x="59" y="0"/>
                  </a:lnTo>
                  <a:lnTo>
                    <a:pt x="80" y="6"/>
                  </a:lnTo>
                  <a:lnTo>
                    <a:pt x="97" y="17"/>
                  </a:lnTo>
                  <a:lnTo>
                    <a:pt x="109" y="30"/>
                  </a:lnTo>
                  <a:lnTo>
                    <a:pt x="112" y="48"/>
                  </a:lnTo>
                  <a:lnTo>
                    <a:pt x="112" y="71"/>
                  </a:lnTo>
                  <a:lnTo>
                    <a:pt x="101" y="93"/>
                  </a:lnTo>
                  <a:lnTo>
                    <a:pt x="94" y="110"/>
                  </a:lnTo>
                  <a:lnTo>
                    <a:pt x="94" y="134"/>
                  </a:lnTo>
                  <a:lnTo>
                    <a:pt x="102" y="151"/>
                  </a:lnTo>
                  <a:lnTo>
                    <a:pt x="116" y="163"/>
                  </a:lnTo>
                  <a:lnTo>
                    <a:pt x="132" y="179"/>
                  </a:lnTo>
                  <a:lnTo>
                    <a:pt x="140" y="198"/>
                  </a:lnTo>
                  <a:lnTo>
                    <a:pt x="142" y="217"/>
                  </a:lnTo>
                  <a:lnTo>
                    <a:pt x="140" y="237"/>
                  </a:lnTo>
                  <a:lnTo>
                    <a:pt x="130" y="253"/>
                  </a:lnTo>
                  <a:lnTo>
                    <a:pt x="119" y="263"/>
                  </a:lnTo>
                  <a:lnTo>
                    <a:pt x="103" y="270"/>
                  </a:lnTo>
                  <a:lnTo>
                    <a:pt x="86" y="274"/>
                  </a:lnTo>
                  <a:lnTo>
                    <a:pt x="69" y="273"/>
                  </a:lnTo>
                  <a:lnTo>
                    <a:pt x="56" y="264"/>
                  </a:lnTo>
                  <a:lnTo>
                    <a:pt x="38" y="250"/>
                  </a:lnTo>
                  <a:lnTo>
                    <a:pt x="23" y="233"/>
                  </a:lnTo>
                  <a:lnTo>
                    <a:pt x="14" y="211"/>
                  </a:lnTo>
                  <a:lnTo>
                    <a:pt x="6" y="186"/>
                  </a:lnTo>
                  <a:lnTo>
                    <a:pt x="2" y="161"/>
                  </a:lnTo>
                  <a:lnTo>
                    <a:pt x="0" y="132"/>
                  </a:lnTo>
                  <a:lnTo>
                    <a:pt x="0" y="103"/>
                  </a:lnTo>
                  <a:lnTo>
                    <a:pt x="1" y="72"/>
                  </a:lnTo>
                  <a:lnTo>
                    <a:pt x="5" y="42"/>
                  </a:lnTo>
                  <a:lnTo>
                    <a:pt x="13" y="19"/>
                  </a:lnTo>
                  <a:lnTo>
                    <a:pt x="1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0">
              <a:extLst>
                <a:ext uri="{FF2B5EF4-FFF2-40B4-BE49-F238E27FC236}">
                  <a16:creationId xmlns:a16="http://schemas.microsoft.com/office/drawing/2014/main" id="{319F4587-658C-5DEE-D2BB-DD2F17BCF482}"/>
                </a:ext>
              </a:extLst>
            </p:cNvPr>
            <p:cNvSpPr>
              <a:spLocks/>
            </p:cNvSpPr>
            <p:nvPr/>
          </p:nvSpPr>
          <p:spPr bwMode="auto">
            <a:xfrm>
              <a:off x="8602708" y="1705016"/>
              <a:ext cx="79057" cy="277178"/>
            </a:xfrm>
            <a:custGeom>
              <a:avLst/>
              <a:gdLst/>
              <a:ahLst/>
              <a:cxnLst>
                <a:cxn ang="0">
                  <a:pos x="36" y="32"/>
                </a:cxn>
                <a:cxn ang="0">
                  <a:pos x="47" y="17"/>
                </a:cxn>
                <a:cxn ang="0">
                  <a:pos x="65" y="0"/>
                </a:cxn>
                <a:cxn ang="0">
                  <a:pos x="83" y="0"/>
                </a:cxn>
                <a:cxn ang="0">
                  <a:pos x="83" y="21"/>
                </a:cxn>
                <a:cxn ang="0">
                  <a:pos x="70" y="53"/>
                </a:cxn>
                <a:cxn ang="0">
                  <a:pos x="57" y="67"/>
                </a:cxn>
                <a:cxn ang="0">
                  <a:pos x="47" y="77"/>
                </a:cxn>
                <a:cxn ang="0">
                  <a:pos x="36" y="92"/>
                </a:cxn>
                <a:cxn ang="0">
                  <a:pos x="28" y="107"/>
                </a:cxn>
                <a:cxn ang="0">
                  <a:pos x="23" y="126"/>
                </a:cxn>
                <a:cxn ang="0">
                  <a:pos x="19" y="153"/>
                </a:cxn>
                <a:cxn ang="0">
                  <a:pos x="20" y="175"/>
                </a:cxn>
                <a:cxn ang="0">
                  <a:pos x="26" y="200"/>
                </a:cxn>
                <a:cxn ang="0">
                  <a:pos x="36" y="220"/>
                </a:cxn>
                <a:cxn ang="0">
                  <a:pos x="47" y="230"/>
                </a:cxn>
                <a:cxn ang="0">
                  <a:pos x="47" y="239"/>
                </a:cxn>
                <a:cxn ang="0">
                  <a:pos x="36" y="242"/>
                </a:cxn>
                <a:cxn ang="0">
                  <a:pos x="31" y="266"/>
                </a:cxn>
                <a:cxn ang="0">
                  <a:pos x="36" y="285"/>
                </a:cxn>
                <a:cxn ang="0">
                  <a:pos x="26" y="291"/>
                </a:cxn>
                <a:cxn ang="0">
                  <a:pos x="11" y="264"/>
                </a:cxn>
                <a:cxn ang="0">
                  <a:pos x="5" y="236"/>
                </a:cxn>
                <a:cxn ang="0">
                  <a:pos x="10" y="214"/>
                </a:cxn>
                <a:cxn ang="0">
                  <a:pos x="5" y="191"/>
                </a:cxn>
                <a:cxn ang="0">
                  <a:pos x="0" y="159"/>
                </a:cxn>
                <a:cxn ang="0">
                  <a:pos x="0" y="126"/>
                </a:cxn>
                <a:cxn ang="0">
                  <a:pos x="5" y="94"/>
                </a:cxn>
                <a:cxn ang="0">
                  <a:pos x="15" y="64"/>
                </a:cxn>
                <a:cxn ang="0">
                  <a:pos x="26" y="48"/>
                </a:cxn>
                <a:cxn ang="0">
                  <a:pos x="36" y="32"/>
                </a:cxn>
              </a:cxnLst>
              <a:rect l="0" t="0" r="r" b="b"/>
              <a:pathLst>
                <a:path w="83" h="291">
                  <a:moveTo>
                    <a:pt x="36" y="32"/>
                  </a:moveTo>
                  <a:lnTo>
                    <a:pt x="47" y="17"/>
                  </a:lnTo>
                  <a:lnTo>
                    <a:pt x="65" y="0"/>
                  </a:lnTo>
                  <a:lnTo>
                    <a:pt x="83" y="0"/>
                  </a:lnTo>
                  <a:lnTo>
                    <a:pt x="83" y="21"/>
                  </a:lnTo>
                  <a:lnTo>
                    <a:pt x="70" y="53"/>
                  </a:lnTo>
                  <a:lnTo>
                    <a:pt x="57" y="67"/>
                  </a:lnTo>
                  <a:lnTo>
                    <a:pt x="47" y="77"/>
                  </a:lnTo>
                  <a:lnTo>
                    <a:pt x="36" y="92"/>
                  </a:lnTo>
                  <a:lnTo>
                    <a:pt x="28" y="107"/>
                  </a:lnTo>
                  <a:lnTo>
                    <a:pt x="23" y="126"/>
                  </a:lnTo>
                  <a:lnTo>
                    <a:pt x="19" y="153"/>
                  </a:lnTo>
                  <a:lnTo>
                    <a:pt x="20" y="175"/>
                  </a:lnTo>
                  <a:lnTo>
                    <a:pt x="26" y="200"/>
                  </a:lnTo>
                  <a:lnTo>
                    <a:pt x="36" y="220"/>
                  </a:lnTo>
                  <a:lnTo>
                    <a:pt x="47" y="230"/>
                  </a:lnTo>
                  <a:lnTo>
                    <a:pt x="47" y="239"/>
                  </a:lnTo>
                  <a:lnTo>
                    <a:pt x="36" y="242"/>
                  </a:lnTo>
                  <a:lnTo>
                    <a:pt x="31" y="266"/>
                  </a:lnTo>
                  <a:lnTo>
                    <a:pt x="36" y="285"/>
                  </a:lnTo>
                  <a:lnTo>
                    <a:pt x="26" y="291"/>
                  </a:lnTo>
                  <a:lnTo>
                    <a:pt x="11" y="264"/>
                  </a:lnTo>
                  <a:lnTo>
                    <a:pt x="5" y="236"/>
                  </a:lnTo>
                  <a:lnTo>
                    <a:pt x="10" y="214"/>
                  </a:lnTo>
                  <a:lnTo>
                    <a:pt x="5" y="191"/>
                  </a:lnTo>
                  <a:lnTo>
                    <a:pt x="0" y="159"/>
                  </a:lnTo>
                  <a:lnTo>
                    <a:pt x="0" y="126"/>
                  </a:lnTo>
                  <a:lnTo>
                    <a:pt x="5" y="94"/>
                  </a:lnTo>
                  <a:lnTo>
                    <a:pt x="15" y="64"/>
                  </a:lnTo>
                  <a:lnTo>
                    <a:pt x="26" y="48"/>
                  </a:lnTo>
                  <a:lnTo>
                    <a:pt x="36"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7">
              <a:extLst>
                <a:ext uri="{FF2B5EF4-FFF2-40B4-BE49-F238E27FC236}">
                  <a16:creationId xmlns:a16="http://schemas.microsoft.com/office/drawing/2014/main" id="{CFD7CE8D-B8FE-3E55-7ABF-72ABBC509F2A}"/>
                </a:ext>
              </a:extLst>
            </p:cNvPr>
            <p:cNvSpPr>
              <a:spLocks/>
            </p:cNvSpPr>
            <p:nvPr/>
          </p:nvSpPr>
          <p:spPr bwMode="auto">
            <a:xfrm>
              <a:off x="8430306" y="1828841"/>
              <a:ext cx="98107" cy="348615"/>
            </a:xfrm>
            <a:custGeom>
              <a:avLst/>
              <a:gdLst/>
              <a:ahLst/>
              <a:cxnLst>
                <a:cxn ang="0">
                  <a:pos x="34" y="44"/>
                </a:cxn>
                <a:cxn ang="0">
                  <a:pos x="42" y="18"/>
                </a:cxn>
                <a:cxn ang="0">
                  <a:pos x="62" y="0"/>
                </a:cxn>
                <a:cxn ang="0">
                  <a:pos x="79" y="10"/>
                </a:cxn>
                <a:cxn ang="0">
                  <a:pos x="87" y="39"/>
                </a:cxn>
                <a:cxn ang="0">
                  <a:pos x="97" y="68"/>
                </a:cxn>
                <a:cxn ang="0">
                  <a:pos x="99" y="98"/>
                </a:cxn>
                <a:cxn ang="0">
                  <a:pos x="99" y="145"/>
                </a:cxn>
                <a:cxn ang="0">
                  <a:pos x="92" y="179"/>
                </a:cxn>
                <a:cxn ang="0">
                  <a:pos x="87" y="210"/>
                </a:cxn>
                <a:cxn ang="0">
                  <a:pos x="87" y="242"/>
                </a:cxn>
                <a:cxn ang="0">
                  <a:pos x="90" y="272"/>
                </a:cxn>
                <a:cxn ang="0">
                  <a:pos x="97" y="299"/>
                </a:cxn>
                <a:cxn ang="0">
                  <a:pos x="102" y="313"/>
                </a:cxn>
                <a:cxn ang="0">
                  <a:pos x="103" y="323"/>
                </a:cxn>
                <a:cxn ang="0">
                  <a:pos x="97" y="330"/>
                </a:cxn>
                <a:cxn ang="0">
                  <a:pos x="90" y="334"/>
                </a:cxn>
                <a:cxn ang="0">
                  <a:pos x="78" y="334"/>
                </a:cxn>
                <a:cxn ang="0">
                  <a:pos x="61" y="340"/>
                </a:cxn>
                <a:cxn ang="0">
                  <a:pos x="43" y="352"/>
                </a:cxn>
                <a:cxn ang="0">
                  <a:pos x="26" y="364"/>
                </a:cxn>
                <a:cxn ang="0">
                  <a:pos x="16" y="366"/>
                </a:cxn>
                <a:cxn ang="0">
                  <a:pos x="0" y="364"/>
                </a:cxn>
                <a:cxn ang="0">
                  <a:pos x="0" y="352"/>
                </a:cxn>
                <a:cxn ang="0">
                  <a:pos x="5" y="341"/>
                </a:cxn>
                <a:cxn ang="0">
                  <a:pos x="8" y="337"/>
                </a:cxn>
                <a:cxn ang="0">
                  <a:pos x="25" y="328"/>
                </a:cxn>
                <a:cxn ang="0">
                  <a:pos x="48" y="322"/>
                </a:cxn>
                <a:cxn ang="0">
                  <a:pos x="65" y="313"/>
                </a:cxn>
                <a:cxn ang="0">
                  <a:pos x="72" y="308"/>
                </a:cxn>
                <a:cxn ang="0">
                  <a:pos x="75" y="295"/>
                </a:cxn>
                <a:cxn ang="0">
                  <a:pos x="72" y="275"/>
                </a:cxn>
                <a:cxn ang="0">
                  <a:pos x="66" y="242"/>
                </a:cxn>
                <a:cxn ang="0">
                  <a:pos x="60" y="210"/>
                </a:cxn>
                <a:cxn ang="0">
                  <a:pos x="59" y="178"/>
                </a:cxn>
                <a:cxn ang="0">
                  <a:pos x="61" y="147"/>
                </a:cxn>
                <a:cxn ang="0">
                  <a:pos x="57" y="112"/>
                </a:cxn>
                <a:cxn ang="0">
                  <a:pos x="51" y="88"/>
                </a:cxn>
                <a:cxn ang="0">
                  <a:pos x="41" y="62"/>
                </a:cxn>
                <a:cxn ang="0">
                  <a:pos x="34" y="44"/>
                </a:cxn>
              </a:cxnLst>
              <a:rect l="0" t="0" r="r" b="b"/>
              <a:pathLst>
                <a:path w="103" h="366">
                  <a:moveTo>
                    <a:pt x="34" y="44"/>
                  </a:moveTo>
                  <a:lnTo>
                    <a:pt x="42" y="18"/>
                  </a:lnTo>
                  <a:lnTo>
                    <a:pt x="62" y="0"/>
                  </a:lnTo>
                  <a:lnTo>
                    <a:pt x="79" y="10"/>
                  </a:lnTo>
                  <a:lnTo>
                    <a:pt x="87" y="39"/>
                  </a:lnTo>
                  <a:lnTo>
                    <a:pt x="97" y="68"/>
                  </a:lnTo>
                  <a:lnTo>
                    <a:pt x="99" y="98"/>
                  </a:lnTo>
                  <a:lnTo>
                    <a:pt x="99" y="145"/>
                  </a:lnTo>
                  <a:lnTo>
                    <a:pt x="92" y="179"/>
                  </a:lnTo>
                  <a:lnTo>
                    <a:pt x="87" y="210"/>
                  </a:lnTo>
                  <a:lnTo>
                    <a:pt x="87" y="242"/>
                  </a:lnTo>
                  <a:lnTo>
                    <a:pt x="90" y="272"/>
                  </a:lnTo>
                  <a:lnTo>
                    <a:pt x="97" y="299"/>
                  </a:lnTo>
                  <a:lnTo>
                    <a:pt x="102" y="313"/>
                  </a:lnTo>
                  <a:lnTo>
                    <a:pt x="103" y="323"/>
                  </a:lnTo>
                  <a:lnTo>
                    <a:pt x="97" y="330"/>
                  </a:lnTo>
                  <a:lnTo>
                    <a:pt x="90" y="334"/>
                  </a:lnTo>
                  <a:lnTo>
                    <a:pt x="78" y="334"/>
                  </a:lnTo>
                  <a:lnTo>
                    <a:pt x="61" y="340"/>
                  </a:lnTo>
                  <a:lnTo>
                    <a:pt x="43" y="352"/>
                  </a:lnTo>
                  <a:lnTo>
                    <a:pt x="26" y="364"/>
                  </a:lnTo>
                  <a:lnTo>
                    <a:pt x="16" y="366"/>
                  </a:lnTo>
                  <a:lnTo>
                    <a:pt x="0" y="364"/>
                  </a:lnTo>
                  <a:lnTo>
                    <a:pt x="0" y="352"/>
                  </a:lnTo>
                  <a:lnTo>
                    <a:pt x="5" y="341"/>
                  </a:lnTo>
                  <a:lnTo>
                    <a:pt x="8" y="337"/>
                  </a:lnTo>
                  <a:lnTo>
                    <a:pt x="25" y="328"/>
                  </a:lnTo>
                  <a:lnTo>
                    <a:pt x="48" y="322"/>
                  </a:lnTo>
                  <a:lnTo>
                    <a:pt x="65" y="313"/>
                  </a:lnTo>
                  <a:lnTo>
                    <a:pt x="72" y="308"/>
                  </a:lnTo>
                  <a:lnTo>
                    <a:pt x="75" y="295"/>
                  </a:lnTo>
                  <a:lnTo>
                    <a:pt x="72" y="275"/>
                  </a:lnTo>
                  <a:lnTo>
                    <a:pt x="66" y="242"/>
                  </a:lnTo>
                  <a:lnTo>
                    <a:pt x="60" y="210"/>
                  </a:lnTo>
                  <a:lnTo>
                    <a:pt x="59" y="178"/>
                  </a:lnTo>
                  <a:lnTo>
                    <a:pt x="61" y="147"/>
                  </a:lnTo>
                  <a:lnTo>
                    <a:pt x="57" y="112"/>
                  </a:lnTo>
                  <a:lnTo>
                    <a:pt x="51" y="88"/>
                  </a:lnTo>
                  <a:lnTo>
                    <a:pt x="41" y="62"/>
                  </a:lnTo>
                  <a:lnTo>
                    <a:pt x="34"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6">
              <a:extLst>
                <a:ext uri="{FF2B5EF4-FFF2-40B4-BE49-F238E27FC236}">
                  <a16:creationId xmlns:a16="http://schemas.microsoft.com/office/drawing/2014/main" id="{DF98CFDB-FC0A-6576-8B44-EA78E26633C5}"/>
                </a:ext>
              </a:extLst>
            </p:cNvPr>
            <p:cNvSpPr>
              <a:spLocks/>
            </p:cNvSpPr>
            <p:nvPr/>
          </p:nvSpPr>
          <p:spPr bwMode="auto">
            <a:xfrm>
              <a:off x="8345532" y="1845986"/>
              <a:ext cx="141922" cy="287655"/>
            </a:xfrm>
            <a:custGeom>
              <a:avLst/>
              <a:gdLst/>
              <a:ahLst/>
              <a:cxnLst>
                <a:cxn ang="0">
                  <a:pos x="84" y="51"/>
                </a:cxn>
                <a:cxn ang="0">
                  <a:pos x="89" y="29"/>
                </a:cxn>
                <a:cxn ang="0">
                  <a:pos x="102" y="12"/>
                </a:cxn>
                <a:cxn ang="0">
                  <a:pos x="117" y="0"/>
                </a:cxn>
                <a:cxn ang="0">
                  <a:pos x="134" y="0"/>
                </a:cxn>
                <a:cxn ang="0">
                  <a:pos x="147" y="15"/>
                </a:cxn>
                <a:cxn ang="0">
                  <a:pos x="149" y="35"/>
                </a:cxn>
                <a:cxn ang="0">
                  <a:pos x="143" y="52"/>
                </a:cxn>
                <a:cxn ang="0">
                  <a:pos x="128" y="80"/>
                </a:cxn>
                <a:cxn ang="0">
                  <a:pos x="120" y="115"/>
                </a:cxn>
                <a:cxn ang="0">
                  <a:pos x="114" y="145"/>
                </a:cxn>
                <a:cxn ang="0">
                  <a:pos x="116" y="183"/>
                </a:cxn>
                <a:cxn ang="0">
                  <a:pos x="120" y="205"/>
                </a:cxn>
                <a:cxn ang="0">
                  <a:pos x="124" y="228"/>
                </a:cxn>
                <a:cxn ang="0">
                  <a:pos x="128" y="254"/>
                </a:cxn>
                <a:cxn ang="0">
                  <a:pos x="126" y="278"/>
                </a:cxn>
                <a:cxn ang="0">
                  <a:pos x="127" y="290"/>
                </a:cxn>
                <a:cxn ang="0">
                  <a:pos x="122" y="297"/>
                </a:cxn>
                <a:cxn ang="0">
                  <a:pos x="104" y="301"/>
                </a:cxn>
                <a:cxn ang="0">
                  <a:pos x="84" y="295"/>
                </a:cxn>
                <a:cxn ang="0">
                  <a:pos x="63" y="293"/>
                </a:cxn>
                <a:cxn ang="0">
                  <a:pos x="33" y="296"/>
                </a:cxn>
                <a:cxn ang="0">
                  <a:pos x="15" y="300"/>
                </a:cxn>
                <a:cxn ang="0">
                  <a:pos x="6" y="302"/>
                </a:cxn>
                <a:cxn ang="0">
                  <a:pos x="0" y="297"/>
                </a:cxn>
                <a:cxn ang="0">
                  <a:pos x="0" y="287"/>
                </a:cxn>
                <a:cxn ang="0">
                  <a:pos x="13" y="275"/>
                </a:cxn>
                <a:cxn ang="0">
                  <a:pos x="36" y="260"/>
                </a:cxn>
                <a:cxn ang="0">
                  <a:pos x="48" y="260"/>
                </a:cxn>
                <a:cxn ang="0">
                  <a:pos x="69" y="262"/>
                </a:cxn>
                <a:cxn ang="0">
                  <a:pos x="92" y="268"/>
                </a:cxn>
                <a:cxn ang="0">
                  <a:pos x="101" y="266"/>
                </a:cxn>
                <a:cxn ang="0">
                  <a:pos x="103" y="258"/>
                </a:cxn>
                <a:cxn ang="0">
                  <a:pos x="106" y="239"/>
                </a:cxn>
                <a:cxn ang="0">
                  <a:pos x="99" y="205"/>
                </a:cxn>
                <a:cxn ang="0">
                  <a:pos x="89" y="181"/>
                </a:cxn>
                <a:cxn ang="0">
                  <a:pos x="84" y="156"/>
                </a:cxn>
                <a:cxn ang="0">
                  <a:pos x="81" y="124"/>
                </a:cxn>
                <a:cxn ang="0">
                  <a:pos x="81" y="95"/>
                </a:cxn>
                <a:cxn ang="0">
                  <a:pos x="81" y="75"/>
                </a:cxn>
                <a:cxn ang="0">
                  <a:pos x="84" y="51"/>
                </a:cxn>
              </a:cxnLst>
              <a:rect l="0" t="0" r="r" b="b"/>
              <a:pathLst>
                <a:path w="149" h="302">
                  <a:moveTo>
                    <a:pt x="84" y="51"/>
                  </a:moveTo>
                  <a:lnTo>
                    <a:pt x="89" y="29"/>
                  </a:lnTo>
                  <a:lnTo>
                    <a:pt x="102" y="12"/>
                  </a:lnTo>
                  <a:lnTo>
                    <a:pt x="117" y="0"/>
                  </a:lnTo>
                  <a:lnTo>
                    <a:pt x="134" y="0"/>
                  </a:lnTo>
                  <a:lnTo>
                    <a:pt x="147" y="15"/>
                  </a:lnTo>
                  <a:lnTo>
                    <a:pt x="149" y="35"/>
                  </a:lnTo>
                  <a:lnTo>
                    <a:pt x="143" y="52"/>
                  </a:lnTo>
                  <a:lnTo>
                    <a:pt x="128" y="80"/>
                  </a:lnTo>
                  <a:lnTo>
                    <a:pt x="120" y="115"/>
                  </a:lnTo>
                  <a:lnTo>
                    <a:pt x="114" y="145"/>
                  </a:lnTo>
                  <a:lnTo>
                    <a:pt x="116" y="183"/>
                  </a:lnTo>
                  <a:lnTo>
                    <a:pt x="120" y="205"/>
                  </a:lnTo>
                  <a:lnTo>
                    <a:pt x="124" y="228"/>
                  </a:lnTo>
                  <a:lnTo>
                    <a:pt x="128" y="254"/>
                  </a:lnTo>
                  <a:lnTo>
                    <a:pt x="126" y="278"/>
                  </a:lnTo>
                  <a:lnTo>
                    <a:pt x="127" y="290"/>
                  </a:lnTo>
                  <a:lnTo>
                    <a:pt x="122" y="297"/>
                  </a:lnTo>
                  <a:lnTo>
                    <a:pt x="104" y="301"/>
                  </a:lnTo>
                  <a:lnTo>
                    <a:pt x="84" y="295"/>
                  </a:lnTo>
                  <a:lnTo>
                    <a:pt x="63" y="293"/>
                  </a:lnTo>
                  <a:lnTo>
                    <a:pt x="33" y="296"/>
                  </a:lnTo>
                  <a:lnTo>
                    <a:pt x="15" y="300"/>
                  </a:lnTo>
                  <a:lnTo>
                    <a:pt x="6" y="302"/>
                  </a:lnTo>
                  <a:lnTo>
                    <a:pt x="0" y="297"/>
                  </a:lnTo>
                  <a:lnTo>
                    <a:pt x="0" y="287"/>
                  </a:lnTo>
                  <a:lnTo>
                    <a:pt x="13" y="275"/>
                  </a:lnTo>
                  <a:lnTo>
                    <a:pt x="36" y="260"/>
                  </a:lnTo>
                  <a:lnTo>
                    <a:pt x="48" y="260"/>
                  </a:lnTo>
                  <a:lnTo>
                    <a:pt x="69" y="262"/>
                  </a:lnTo>
                  <a:lnTo>
                    <a:pt x="92" y="268"/>
                  </a:lnTo>
                  <a:lnTo>
                    <a:pt x="101" y="266"/>
                  </a:lnTo>
                  <a:lnTo>
                    <a:pt x="103" y="258"/>
                  </a:lnTo>
                  <a:lnTo>
                    <a:pt x="106" y="239"/>
                  </a:lnTo>
                  <a:lnTo>
                    <a:pt x="99" y="205"/>
                  </a:lnTo>
                  <a:lnTo>
                    <a:pt x="89" y="181"/>
                  </a:lnTo>
                  <a:lnTo>
                    <a:pt x="84" y="156"/>
                  </a:lnTo>
                  <a:lnTo>
                    <a:pt x="81" y="124"/>
                  </a:lnTo>
                  <a:lnTo>
                    <a:pt x="81" y="95"/>
                  </a:lnTo>
                  <a:lnTo>
                    <a:pt x="81" y="75"/>
                  </a:lnTo>
                  <a:lnTo>
                    <a:pt x="84"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 name="Gruppe 13">
              <a:extLst>
                <a:ext uri="{FF2B5EF4-FFF2-40B4-BE49-F238E27FC236}">
                  <a16:creationId xmlns:a16="http://schemas.microsoft.com/office/drawing/2014/main" id="{709773F9-688B-63B1-D1DD-6D654555577E}"/>
                </a:ext>
              </a:extLst>
            </p:cNvPr>
            <p:cNvGrpSpPr>
              <a:grpSpLocks noChangeAspect="1"/>
            </p:cNvGrpSpPr>
            <p:nvPr/>
          </p:nvGrpSpPr>
          <p:grpSpPr>
            <a:xfrm flipH="1">
              <a:off x="8775528" y="1753421"/>
              <a:ext cx="675188" cy="768351"/>
              <a:chOff x="1341438" y="968375"/>
              <a:chExt cx="1116012" cy="1270001"/>
            </a:xfrm>
          </p:grpSpPr>
          <p:sp>
            <p:nvSpPr>
              <p:cNvPr id="56" name="Freeform 73">
                <a:extLst>
                  <a:ext uri="{FF2B5EF4-FFF2-40B4-BE49-F238E27FC236}">
                    <a16:creationId xmlns:a16="http://schemas.microsoft.com/office/drawing/2014/main" id="{73CCB3D4-52E5-BD78-F40E-90A8FEB5F6AB}"/>
                  </a:ext>
                </a:extLst>
              </p:cNvPr>
              <p:cNvSpPr>
                <a:spLocks/>
              </p:cNvSpPr>
              <p:nvPr/>
            </p:nvSpPr>
            <p:spPr bwMode="auto">
              <a:xfrm>
                <a:off x="1690688" y="968375"/>
                <a:ext cx="336550" cy="274638"/>
              </a:xfrm>
              <a:custGeom>
                <a:avLst/>
                <a:gdLst/>
                <a:ahLst/>
                <a:cxnLst>
                  <a:cxn ang="0">
                    <a:pos x="134" y="75"/>
                  </a:cxn>
                  <a:cxn ang="0">
                    <a:pos x="121" y="43"/>
                  </a:cxn>
                  <a:cxn ang="0">
                    <a:pos x="103" y="22"/>
                  </a:cxn>
                  <a:cxn ang="0">
                    <a:pos x="85" y="9"/>
                  </a:cxn>
                  <a:cxn ang="0">
                    <a:pos x="70" y="1"/>
                  </a:cxn>
                  <a:cxn ang="0">
                    <a:pos x="53" y="0"/>
                  </a:cxn>
                  <a:cxn ang="0">
                    <a:pos x="32" y="6"/>
                  </a:cxn>
                  <a:cxn ang="0">
                    <a:pos x="17" y="16"/>
                  </a:cxn>
                  <a:cxn ang="0">
                    <a:pos x="6" y="31"/>
                  </a:cxn>
                  <a:cxn ang="0">
                    <a:pos x="0" y="51"/>
                  </a:cxn>
                  <a:cxn ang="0">
                    <a:pos x="0" y="75"/>
                  </a:cxn>
                  <a:cxn ang="0">
                    <a:pos x="5" y="96"/>
                  </a:cxn>
                  <a:cxn ang="0">
                    <a:pos x="15" y="122"/>
                  </a:cxn>
                  <a:cxn ang="0">
                    <a:pos x="32" y="143"/>
                  </a:cxn>
                  <a:cxn ang="0">
                    <a:pos x="53" y="161"/>
                  </a:cxn>
                  <a:cxn ang="0">
                    <a:pos x="68" y="170"/>
                  </a:cxn>
                  <a:cxn ang="0">
                    <a:pos x="86" y="173"/>
                  </a:cxn>
                  <a:cxn ang="0">
                    <a:pos x="100" y="167"/>
                  </a:cxn>
                  <a:cxn ang="0">
                    <a:pos x="122" y="158"/>
                  </a:cxn>
                  <a:cxn ang="0">
                    <a:pos x="131" y="143"/>
                  </a:cxn>
                  <a:cxn ang="0">
                    <a:pos x="138" y="119"/>
                  </a:cxn>
                  <a:cxn ang="0">
                    <a:pos x="138" y="101"/>
                  </a:cxn>
                  <a:cxn ang="0">
                    <a:pos x="171" y="105"/>
                  </a:cxn>
                  <a:cxn ang="0">
                    <a:pos x="194" y="116"/>
                  </a:cxn>
                  <a:cxn ang="0">
                    <a:pos x="207" y="114"/>
                  </a:cxn>
                  <a:cxn ang="0">
                    <a:pos x="212" y="105"/>
                  </a:cxn>
                  <a:cxn ang="0">
                    <a:pos x="207" y="90"/>
                  </a:cxn>
                  <a:cxn ang="0">
                    <a:pos x="194" y="84"/>
                  </a:cxn>
                  <a:cxn ang="0">
                    <a:pos x="166" y="81"/>
                  </a:cxn>
                  <a:cxn ang="0">
                    <a:pos x="143" y="81"/>
                  </a:cxn>
                  <a:cxn ang="0">
                    <a:pos x="134" y="75"/>
                  </a:cxn>
                </a:cxnLst>
                <a:rect l="0" t="0" r="r" b="b"/>
                <a:pathLst>
                  <a:path w="212" h="173">
                    <a:moveTo>
                      <a:pt x="134" y="75"/>
                    </a:moveTo>
                    <a:lnTo>
                      <a:pt x="121" y="43"/>
                    </a:lnTo>
                    <a:lnTo>
                      <a:pt x="103" y="22"/>
                    </a:lnTo>
                    <a:lnTo>
                      <a:pt x="85" y="9"/>
                    </a:lnTo>
                    <a:lnTo>
                      <a:pt x="70" y="1"/>
                    </a:lnTo>
                    <a:lnTo>
                      <a:pt x="53" y="0"/>
                    </a:lnTo>
                    <a:lnTo>
                      <a:pt x="32" y="6"/>
                    </a:lnTo>
                    <a:lnTo>
                      <a:pt x="17" y="16"/>
                    </a:lnTo>
                    <a:lnTo>
                      <a:pt x="6" y="31"/>
                    </a:lnTo>
                    <a:lnTo>
                      <a:pt x="0" y="51"/>
                    </a:lnTo>
                    <a:lnTo>
                      <a:pt x="0" y="75"/>
                    </a:lnTo>
                    <a:lnTo>
                      <a:pt x="5" y="96"/>
                    </a:lnTo>
                    <a:lnTo>
                      <a:pt x="15" y="122"/>
                    </a:lnTo>
                    <a:lnTo>
                      <a:pt x="32" y="143"/>
                    </a:lnTo>
                    <a:lnTo>
                      <a:pt x="53" y="161"/>
                    </a:lnTo>
                    <a:lnTo>
                      <a:pt x="68" y="170"/>
                    </a:lnTo>
                    <a:lnTo>
                      <a:pt x="86" y="173"/>
                    </a:lnTo>
                    <a:lnTo>
                      <a:pt x="100" y="167"/>
                    </a:lnTo>
                    <a:lnTo>
                      <a:pt x="122" y="158"/>
                    </a:lnTo>
                    <a:lnTo>
                      <a:pt x="131" y="143"/>
                    </a:lnTo>
                    <a:lnTo>
                      <a:pt x="138" y="119"/>
                    </a:lnTo>
                    <a:lnTo>
                      <a:pt x="138" y="101"/>
                    </a:lnTo>
                    <a:lnTo>
                      <a:pt x="171" y="105"/>
                    </a:lnTo>
                    <a:lnTo>
                      <a:pt x="194" y="116"/>
                    </a:lnTo>
                    <a:lnTo>
                      <a:pt x="207" y="114"/>
                    </a:lnTo>
                    <a:lnTo>
                      <a:pt x="212" y="105"/>
                    </a:lnTo>
                    <a:lnTo>
                      <a:pt x="207" y="90"/>
                    </a:lnTo>
                    <a:lnTo>
                      <a:pt x="194" y="84"/>
                    </a:lnTo>
                    <a:lnTo>
                      <a:pt x="166" y="81"/>
                    </a:lnTo>
                    <a:lnTo>
                      <a:pt x="143" y="81"/>
                    </a:lnTo>
                    <a:lnTo>
                      <a:pt x="134"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4">
                <a:extLst>
                  <a:ext uri="{FF2B5EF4-FFF2-40B4-BE49-F238E27FC236}">
                    <a16:creationId xmlns:a16="http://schemas.microsoft.com/office/drawing/2014/main" id="{46726E30-D02F-AD36-5DC1-3C284129EAC2}"/>
                  </a:ext>
                </a:extLst>
              </p:cNvPr>
              <p:cNvSpPr>
                <a:spLocks/>
              </p:cNvSpPr>
              <p:nvPr/>
            </p:nvSpPr>
            <p:spPr bwMode="auto">
              <a:xfrm>
                <a:off x="1789113" y="1266825"/>
                <a:ext cx="276225" cy="461963"/>
              </a:xfrm>
              <a:custGeom>
                <a:avLst/>
                <a:gdLst/>
                <a:ahLst/>
                <a:cxnLst>
                  <a:cxn ang="0">
                    <a:pos x="1" y="28"/>
                  </a:cxn>
                  <a:cxn ang="0">
                    <a:pos x="16" y="13"/>
                  </a:cxn>
                  <a:cxn ang="0">
                    <a:pos x="30" y="4"/>
                  </a:cxn>
                  <a:cxn ang="0">
                    <a:pos x="51" y="0"/>
                  </a:cxn>
                  <a:cxn ang="0">
                    <a:pos x="66" y="2"/>
                  </a:cxn>
                  <a:cxn ang="0">
                    <a:pos x="90" y="10"/>
                  </a:cxn>
                  <a:cxn ang="0">
                    <a:pos x="114" y="33"/>
                  </a:cxn>
                  <a:cxn ang="0">
                    <a:pos x="138" y="66"/>
                  </a:cxn>
                  <a:cxn ang="0">
                    <a:pos x="156" y="101"/>
                  </a:cxn>
                  <a:cxn ang="0">
                    <a:pos x="165" y="121"/>
                  </a:cxn>
                  <a:cxn ang="0">
                    <a:pos x="174" y="153"/>
                  </a:cxn>
                  <a:cxn ang="0">
                    <a:pos x="174" y="187"/>
                  </a:cxn>
                  <a:cxn ang="0">
                    <a:pos x="168" y="222"/>
                  </a:cxn>
                  <a:cxn ang="0">
                    <a:pos x="159" y="246"/>
                  </a:cxn>
                  <a:cxn ang="0">
                    <a:pos x="144" y="268"/>
                  </a:cxn>
                  <a:cxn ang="0">
                    <a:pos x="129" y="284"/>
                  </a:cxn>
                  <a:cxn ang="0">
                    <a:pos x="84" y="291"/>
                  </a:cxn>
                  <a:cxn ang="0">
                    <a:pos x="51" y="281"/>
                  </a:cxn>
                  <a:cxn ang="0">
                    <a:pos x="34" y="266"/>
                  </a:cxn>
                  <a:cxn ang="0">
                    <a:pos x="27" y="245"/>
                  </a:cxn>
                  <a:cxn ang="0">
                    <a:pos x="19" y="225"/>
                  </a:cxn>
                  <a:cxn ang="0">
                    <a:pos x="21" y="199"/>
                  </a:cxn>
                  <a:cxn ang="0">
                    <a:pos x="30" y="176"/>
                  </a:cxn>
                  <a:cxn ang="0">
                    <a:pos x="40" y="154"/>
                  </a:cxn>
                  <a:cxn ang="0">
                    <a:pos x="43" y="141"/>
                  </a:cxn>
                  <a:cxn ang="0">
                    <a:pos x="43" y="130"/>
                  </a:cxn>
                  <a:cxn ang="0">
                    <a:pos x="40" y="116"/>
                  </a:cxn>
                  <a:cxn ang="0">
                    <a:pos x="30" y="104"/>
                  </a:cxn>
                  <a:cxn ang="0">
                    <a:pos x="15" y="83"/>
                  </a:cxn>
                  <a:cxn ang="0">
                    <a:pos x="6" y="65"/>
                  </a:cxn>
                  <a:cxn ang="0">
                    <a:pos x="0" y="40"/>
                  </a:cxn>
                  <a:cxn ang="0">
                    <a:pos x="1" y="28"/>
                  </a:cxn>
                </a:cxnLst>
                <a:rect l="0" t="0" r="r" b="b"/>
                <a:pathLst>
                  <a:path w="174" h="291">
                    <a:moveTo>
                      <a:pt x="1" y="28"/>
                    </a:moveTo>
                    <a:lnTo>
                      <a:pt x="16" y="13"/>
                    </a:lnTo>
                    <a:lnTo>
                      <a:pt x="30" y="4"/>
                    </a:lnTo>
                    <a:lnTo>
                      <a:pt x="51" y="0"/>
                    </a:lnTo>
                    <a:lnTo>
                      <a:pt x="66" y="2"/>
                    </a:lnTo>
                    <a:lnTo>
                      <a:pt x="90" y="10"/>
                    </a:lnTo>
                    <a:lnTo>
                      <a:pt x="114" y="33"/>
                    </a:lnTo>
                    <a:lnTo>
                      <a:pt x="138" y="66"/>
                    </a:lnTo>
                    <a:lnTo>
                      <a:pt x="156" y="101"/>
                    </a:lnTo>
                    <a:lnTo>
                      <a:pt x="165" y="121"/>
                    </a:lnTo>
                    <a:lnTo>
                      <a:pt x="174" y="153"/>
                    </a:lnTo>
                    <a:lnTo>
                      <a:pt x="174" y="187"/>
                    </a:lnTo>
                    <a:lnTo>
                      <a:pt x="168" y="222"/>
                    </a:lnTo>
                    <a:lnTo>
                      <a:pt x="159" y="246"/>
                    </a:lnTo>
                    <a:lnTo>
                      <a:pt x="144" y="268"/>
                    </a:lnTo>
                    <a:lnTo>
                      <a:pt x="129" y="284"/>
                    </a:lnTo>
                    <a:lnTo>
                      <a:pt x="84" y="291"/>
                    </a:lnTo>
                    <a:lnTo>
                      <a:pt x="51" y="281"/>
                    </a:lnTo>
                    <a:lnTo>
                      <a:pt x="34" y="266"/>
                    </a:lnTo>
                    <a:lnTo>
                      <a:pt x="27" y="245"/>
                    </a:lnTo>
                    <a:lnTo>
                      <a:pt x="19" y="225"/>
                    </a:lnTo>
                    <a:lnTo>
                      <a:pt x="21" y="199"/>
                    </a:lnTo>
                    <a:lnTo>
                      <a:pt x="30" y="176"/>
                    </a:lnTo>
                    <a:lnTo>
                      <a:pt x="40" y="154"/>
                    </a:lnTo>
                    <a:lnTo>
                      <a:pt x="43" y="141"/>
                    </a:lnTo>
                    <a:lnTo>
                      <a:pt x="43" y="130"/>
                    </a:lnTo>
                    <a:lnTo>
                      <a:pt x="40" y="116"/>
                    </a:lnTo>
                    <a:lnTo>
                      <a:pt x="30" y="104"/>
                    </a:lnTo>
                    <a:lnTo>
                      <a:pt x="15" y="83"/>
                    </a:lnTo>
                    <a:lnTo>
                      <a:pt x="6" y="65"/>
                    </a:lnTo>
                    <a:lnTo>
                      <a:pt x="0" y="40"/>
                    </a:lnTo>
                    <a:lnTo>
                      <a:pt x="1"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75">
                <a:extLst>
                  <a:ext uri="{FF2B5EF4-FFF2-40B4-BE49-F238E27FC236}">
                    <a16:creationId xmlns:a16="http://schemas.microsoft.com/office/drawing/2014/main" id="{F8A3E242-FA01-EFEB-D483-323FF6E7668C}"/>
                  </a:ext>
                </a:extLst>
              </p:cNvPr>
              <p:cNvSpPr>
                <a:spLocks/>
              </p:cNvSpPr>
              <p:nvPr/>
            </p:nvSpPr>
            <p:spPr bwMode="auto">
              <a:xfrm>
                <a:off x="1885950" y="1274763"/>
                <a:ext cx="571500" cy="331788"/>
              </a:xfrm>
              <a:custGeom>
                <a:avLst/>
                <a:gdLst/>
                <a:ahLst/>
                <a:cxnLst>
                  <a:cxn ang="0">
                    <a:pos x="0" y="3"/>
                  </a:cxn>
                  <a:cxn ang="0">
                    <a:pos x="13" y="0"/>
                  </a:cxn>
                  <a:cxn ang="0">
                    <a:pos x="39" y="3"/>
                  </a:cxn>
                  <a:cxn ang="0">
                    <a:pos x="83" y="13"/>
                  </a:cxn>
                  <a:cxn ang="0">
                    <a:pos x="142" y="34"/>
                  </a:cxn>
                  <a:cxn ang="0">
                    <a:pos x="191" y="60"/>
                  </a:cxn>
                  <a:cxn ang="0">
                    <a:pos x="227" y="81"/>
                  </a:cxn>
                  <a:cxn ang="0">
                    <a:pos x="257" y="99"/>
                  </a:cxn>
                  <a:cxn ang="0">
                    <a:pos x="283" y="111"/>
                  </a:cxn>
                  <a:cxn ang="0">
                    <a:pos x="306" y="111"/>
                  </a:cxn>
                  <a:cxn ang="0">
                    <a:pos x="327" y="105"/>
                  </a:cxn>
                  <a:cxn ang="0">
                    <a:pos x="334" y="97"/>
                  </a:cxn>
                  <a:cxn ang="0">
                    <a:pos x="348" y="91"/>
                  </a:cxn>
                  <a:cxn ang="0">
                    <a:pos x="360" y="97"/>
                  </a:cxn>
                  <a:cxn ang="0">
                    <a:pos x="359" y="114"/>
                  </a:cxn>
                  <a:cxn ang="0">
                    <a:pos x="341" y="123"/>
                  </a:cxn>
                  <a:cxn ang="0">
                    <a:pos x="318" y="125"/>
                  </a:cxn>
                  <a:cxn ang="0">
                    <a:pos x="306" y="129"/>
                  </a:cxn>
                  <a:cxn ang="0">
                    <a:pos x="316" y="138"/>
                  </a:cxn>
                  <a:cxn ang="0">
                    <a:pos x="330" y="149"/>
                  </a:cxn>
                  <a:cxn ang="0">
                    <a:pos x="340" y="172"/>
                  </a:cxn>
                  <a:cxn ang="0">
                    <a:pos x="345" y="200"/>
                  </a:cxn>
                  <a:cxn ang="0">
                    <a:pos x="338" y="207"/>
                  </a:cxn>
                  <a:cxn ang="0">
                    <a:pos x="324" y="209"/>
                  </a:cxn>
                  <a:cxn ang="0">
                    <a:pos x="314" y="200"/>
                  </a:cxn>
                  <a:cxn ang="0">
                    <a:pos x="315" y="178"/>
                  </a:cxn>
                  <a:cxn ang="0">
                    <a:pos x="305" y="196"/>
                  </a:cxn>
                  <a:cxn ang="0">
                    <a:pos x="293" y="199"/>
                  </a:cxn>
                  <a:cxn ang="0">
                    <a:pos x="286" y="190"/>
                  </a:cxn>
                  <a:cxn ang="0">
                    <a:pos x="284" y="173"/>
                  </a:cxn>
                  <a:cxn ang="0">
                    <a:pos x="286" y="152"/>
                  </a:cxn>
                  <a:cxn ang="0">
                    <a:pos x="275" y="129"/>
                  </a:cxn>
                  <a:cxn ang="0">
                    <a:pos x="241" y="120"/>
                  </a:cxn>
                  <a:cxn ang="0">
                    <a:pos x="199" y="99"/>
                  </a:cxn>
                  <a:cxn ang="0">
                    <a:pos x="158" y="75"/>
                  </a:cxn>
                  <a:cxn ang="0">
                    <a:pos x="111" y="57"/>
                  </a:cxn>
                  <a:cxn ang="0">
                    <a:pos x="74" y="48"/>
                  </a:cxn>
                  <a:cxn ang="0">
                    <a:pos x="41" y="47"/>
                  </a:cxn>
                  <a:cxn ang="0">
                    <a:pos x="20" y="38"/>
                  </a:cxn>
                  <a:cxn ang="0">
                    <a:pos x="6" y="25"/>
                  </a:cxn>
                  <a:cxn ang="0">
                    <a:pos x="0" y="3"/>
                  </a:cxn>
                </a:cxnLst>
                <a:rect l="0" t="0" r="r" b="b"/>
                <a:pathLst>
                  <a:path w="360" h="209">
                    <a:moveTo>
                      <a:pt x="0" y="3"/>
                    </a:moveTo>
                    <a:lnTo>
                      <a:pt x="13" y="0"/>
                    </a:lnTo>
                    <a:lnTo>
                      <a:pt x="39" y="3"/>
                    </a:lnTo>
                    <a:lnTo>
                      <a:pt x="83" y="13"/>
                    </a:lnTo>
                    <a:lnTo>
                      <a:pt x="142" y="34"/>
                    </a:lnTo>
                    <a:lnTo>
                      <a:pt x="191" y="60"/>
                    </a:lnTo>
                    <a:lnTo>
                      <a:pt x="227" y="81"/>
                    </a:lnTo>
                    <a:lnTo>
                      <a:pt x="257" y="99"/>
                    </a:lnTo>
                    <a:lnTo>
                      <a:pt x="283" y="111"/>
                    </a:lnTo>
                    <a:lnTo>
                      <a:pt x="306" y="111"/>
                    </a:lnTo>
                    <a:lnTo>
                      <a:pt x="327" y="105"/>
                    </a:lnTo>
                    <a:lnTo>
                      <a:pt x="334" y="97"/>
                    </a:lnTo>
                    <a:lnTo>
                      <a:pt x="348" y="91"/>
                    </a:lnTo>
                    <a:lnTo>
                      <a:pt x="360" y="97"/>
                    </a:lnTo>
                    <a:lnTo>
                      <a:pt x="359" y="114"/>
                    </a:lnTo>
                    <a:lnTo>
                      <a:pt x="341" y="123"/>
                    </a:lnTo>
                    <a:lnTo>
                      <a:pt x="318" y="125"/>
                    </a:lnTo>
                    <a:lnTo>
                      <a:pt x="306" y="129"/>
                    </a:lnTo>
                    <a:lnTo>
                      <a:pt x="316" y="138"/>
                    </a:lnTo>
                    <a:lnTo>
                      <a:pt x="330" y="149"/>
                    </a:lnTo>
                    <a:lnTo>
                      <a:pt x="340" y="172"/>
                    </a:lnTo>
                    <a:lnTo>
                      <a:pt x="345" y="200"/>
                    </a:lnTo>
                    <a:lnTo>
                      <a:pt x="338" y="207"/>
                    </a:lnTo>
                    <a:lnTo>
                      <a:pt x="324" y="209"/>
                    </a:lnTo>
                    <a:lnTo>
                      <a:pt x="314" y="200"/>
                    </a:lnTo>
                    <a:lnTo>
                      <a:pt x="315" y="178"/>
                    </a:lnTo>
                    <a:lnTo>
                      <a:pt x="305" y="196"/>
                    </a:lnTo>
                    <a:lnTo>
                      <a:pt x="293" y="199"/>
                    </a:lnTo>
                    <a:lnTo>
                      <a:pt x="286" y="190"/>
                    </a:lnTo>
                    <a:lnTo>
                      <a:pt x="284" y="173"/>
                    </a:lnTo>
                    <a:lnTo>
                      <a:pt x="286" y="152"/>
                    </a:lnTo>
                    <a:lnTo>
                      <a:pt x="275" y="129"/>
                    </a:lnTo>
                    <a:lnTo>
                      <a:pt x="241" y="120"/>
                    </a:lnTo>
                    <a:lnTo>
                      <a:pt x="199" y="99"/>
                    </a:lnTo>
                    <a:lnTo>
                      <a:pt x="158" y="75"/>
                    </a:lnTo>
                    <a:lnTo>
                      <a:pt x="111" y="57"/>
                    </a:lnTo>
                    <a:lnTo>
                      <a:pt x="74" y="48"/>
                    </a:lnTo>
                    <a:lnTo>
                      <a:pt x="41" y="47"/>
                    </a:lnTo>
                    <a:lnTo>
                      <a:pt x="20" y="38"/>
                    </a:lnTo>
                    <a:lnTo>
                      <a:pt x="6" y="25"/>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6">
                <a:extLst>
                  <a:ext uri="{FF2B5EF4-FFF2-40B4-BE49-F238E27FC236}">
                    <a16:creationId xmlns:a16="http://schemas.microsoft.com/office/drawing/2014/main" id="{89C39651-B3E2-37B9-70E8-45AB780BFCEC}"/>
                  </a:ext>
                </a:extLst>
              </p:cNvPr>
              <p:cNvSpPr>
                <a:spLocks/>
              </p:cNvSpPr>
              <p:nvPr/>
            </p:nvSpPr>
            <p:spPr bwMode="auto">
              <a:xfrm>
                <a:off x="1917700" y="1635125"/>
                <a:ext cx="252413" cy="530225"/>
              </a:xfrm>
              <a:custGeom>
                <a:avLst/>
                <a:gdLst/>
                <a:ahLst/>
                <a:cxnLst>
                  <a:cxn ang="0">
                    <a:pos x="15" y="0"/>
                  </a:cxn>
                  <a:cxn ang="0">
                    <a:pos x="39" y="0"/>
                  </a:cxn>
                  <a:cxn ang="0">
                    <a:pos x="51" y="20"/>
                  </a:cxn>
                  <a:cxn ang="0">
                    <a:pos x="63" y="62"/>
                  </a:cxn>
                  <a:cxn ang="0">
                    <a:pos x="72" y="122"/>
                  </a:cxn>
                  <a:cxn ang="0">
                    <a:pos x="75" y="165"/>
                  </a:cxn>
                  <a:cxn ang="0">
                    <a:pos x="72" y="187"/>
                  </a:cxn>
                  <a:cxn ang="0">
                    <a:pos x="60" y="219"/>
                  </a:cxn>
                  <a:cxn ang="0">
                    <a:pos x="54" y="248"/>
                  </a:cxn>
                  <a:cxn ang="0">
                    <a:pos x="51" y="268"/>
                  </a:cxn>
                  <a:cxn ang="0">
                    <a:pos x="60" y="292"/>
                  </a:cxn>
                  <a:cxn ang="0">
                    <a:pos x="81" y="298"/>
                  </a:cxn>
                  <a:cxn ang="0">
                    <a:pos x="108" y="295"/>
                  </a:cxn>
                  <a:cxn ang="0">
                    <a:pos x="147" y="292"/>
                  </a:cxn>
                  <a:cxn ang="0">
                    <a:pos x="156" y="299"/>
                  </a:cxn>
                  <a:cxn ang="0">
                    <a:pos x="159" y="311"/>
                  </a:cxn>
                  <a:cxn ang="0">
                    <a:pos x="153" y="325"/>
                  </a:cxn>
                  <a:cxn ang="0">
                    <a:pos x="129" y="334"/>
                  </a:cxn>
                  <a:cxn ang="0">
                    <a:pos x="108" y="334"/>
                  </a:cxn>
                  <a:cxn ang="0">
                    <a:pos x="84" y="321"/>
                  </a:cxn>
                  <a:cxn ang="0">
                    <a:pos x="60" y="322"/>
                  </a:cxn>
                  <a:cxn ang="0">
                    <a:pos x="36" y="324"/>
                  </a:cxn>
                  <a:cxn ang="0">
                    <a:pos x="24" y="317"/>
                  </a:cxn>
                  <a:cxn ang="0">
                    <a:pos x="27" y="298"/>
                  </a:cxn>
                  <a:cxn ang="0">
                    <a:pos x="27" y="280"/>
                  </a:cxn>
                  <a:cxn ang="0">
                    <a:pos x="33" y="242"/>
                  </a:cxn>
                  <a:cxn ang="0">
                    <a:pos x="36" y="200"/>
                  </a:cxn>
                  <a:cxn ang="0">
                    <a:pos x="39" y="155"/>
                  </a:cxn>
                  <a:cxn ang="0">
                    <a:pos x="33" y="116"/>
                  </a:cxn>
                  <a:cxn ang="0">
                    <a:pos x="21" y="75"/>
                  </a:cxn>
                  <a:cxn ang="0">
                    <a:pos x="3" y="34"/>
                  </a:cxn>
                  <a:cxn ang="0">
                    <a:pos x="0" y="17"/>
                  </a:cxn>
                  <a:cxn ang="0">
                    <a:pos x="15" y="0"/>
                  </a:cxn>
                </a:cxnLst>
                <a:rect l="0" t="0" r="r" b="b"/>
                <a:pathLst>
                  <a:path w="159" h="334">
                    <a:moveTo>
                      <a:pt x="15" y="0"/>
                    </a:moveTo>
                    <a:lnTo>
                      <a:pt x="39" y="0"/>
                    </a:lnTo>
                    <a:lnTo>
                      <a:pt x="51" y="20"/>
                    </a:lnTo>
                    <a:lnTo>
                      <a:pt x="63" y="62"/>
                    </a:lnTo>
                    <a:lnTo>
                      <a:pt x="72" y="122"/>
                    </a:lnTo>
                    <a:lnTo>
                      <a:pt x="75" y="165"/>
                    </a:lnTo>
                    <a:lnTo>
                      <a:pt x="72" y="187"/>
                    </a:lnTo>
                    <a:lnTo>
                      <a:pt x="60" y="219"/>
                    </a:lnTo>
                    <a:lnTo>
                      <a:pt x="54" y="248"/>
                    </a:lnTo>
                    <a:lnTo>
                      <a:pt x="51" y="268"/>
                    </a:lnTo>
                    <a:lnTo>
                      <a:pt x="60" y="292"/>
                    </a:lnTo>
                    <a:lnTo>
                      <a:pt x="81" y="298"/>
                    </a:lnTo>
                    <a:lnTo>
                      <a:pt x="108" y="295"/>
                    </a:lnTo>
                    <a:lnTo>
                      <a:pt x="147" y="292"/>
                    </a:lnTo>
                    <a:lnTo>
                      <a:pt x="156" y="299"/>
                    </a:lnTo>
                    <a:lnTo>
                      <a:pt x="159" y="311"/>
                    </a:lnTo>
                    <a:lnTo>
                      <a:pt x="153" y="325"/>
                    </a:lnTo>
                    <a:lnTo>
                      <a:pt x="129" y="334"/>
                    </a:lnTo>
                    <a:lnTo>
                      <a:pt x="108" y="334"/>
                    </a:lnTo>
                    <a:lnTo>
                      <a:pt x="84" y="321"/>
                    </a:lnTo>
                    <a:lnTo>
                      <a:pt x="60" y="322"/>
                    </a:lnTo>
                    <a:lnTo>
                      <a:pt x="36" y="324"/>
                    </a:lnTo>
                    <a:lnTo>
                      <a:pt x="24" y="317"/>
                    </a:lnTo>
                    <a:lnTo>
                      <a:pt x="27" y="298"/>
                    </a:lnTo>
                    <a:lnTo>
                      <a:pt x="27" y="280"/>
                    </a:lnTo>
                    <a:lnTo>
                      <a:pt x="33" y="242"/>
                    </a:lnTo>
                    <a:lnTo>
                      <a:pt x="36" y="200"/>
                    </a:lnTo>
                    <a:lnTo>
                      <a:pt x="39" y="155"/>
                    </a:lnTo>
                    <a:lnTo>
                      <a:pt x="33" y="116"/>
                    </a:lnTo>
                    <a:lnTo>
                      <a:pt x="21" y="75"/>
                    </a:lnTo>
                    <a:lnTo>
                      <a:pt x="3" y="34"/>
                    </a:lnTo>
                    <a:lnTo>
                      <a:pt x="0" y="17"/>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77">
                <a:extLst>
                  <a:ext uri="{FF2B5EF4-FFF2-40B4-BE49-F238E27FC236}">
                    <a16:creationId xmlns:a16="http://schemas.microsoft.com/office/drawing/2014/main" id="{D2C3C91B-6757-9F33-00F8-9615E4DE7121}"/>
                  </a:ext>
                </a:extLst>
              </p:cNvPr>
              <p:cNvSpPr>
                <a:spLocks/>
              </p:cNvSpPr>
              <p:nvPr/>
            </p:nvSpPr>
            <p:spPr bwMode="auto">
              <a:xfrm>
                <a:off x="1827213" y="1627188"/>
                <a:ext cx="182563" cy="611188"/>
              </a:xfrm>
              <a:custGeom>
                <a:avLst/>
                <a:gdLst/>
                <a:ahLst/>
                <a:cxnLst>
                  <a:cxn ang="0">
                    <a:pos x="18" y="86"/>
                  </a:cxn>
                  <a:cxn ang="0">
                    <a:pos x="9" y="17"/>
                  </a:cxn>
                  <a:cxn ang="0">
                    <a:pos x="33" y="0"/>
                  </a:cxn>
                  <a:cxn ang="0">
                    <a:pos x="64" y="3"/>
                  </a:cxn>
                  <a:cxn ang="0">
                    <a:pos x="83" y="32"/>
                  </a:cxn>
                  <a:cxn ang="0">
                    <a:pos x="64" y="51"/>
                  </a:cxn>
                  <a:cxn ang="0">
                    <a:pos x="66" y="121"/>
                  </a:cxn>
                  <a:cxn ang="0">
                    <a:pos x="60" y="186"/>
                  </a:cxn>
                  <a:cxn ang="0">
                    <a:pos x="51" y="240"/>
                  </a:cxn>
                  <a:cxn ang="0">
                    <a:pos x="43" y="293"/>
                  </a:cxn>
                  <a:cxn ang="0">
                    <a:pos x="40" y="322"/>
                  </a:cxn>
                  <a:cxn ang="0">
                    <a:pos x="45" y="331"/>
                  </a:cxn>
                  <a:cxn ang="0">
                    <a:pos x="67" y="348"/>
                  </a:cxn>
                  <a:cxn ang="0">
                    <a:pos x="107" y="359"/>
                  </a:cxn>
                  <a:cxn ang="0">
                    <a:pos x="115" y="368"/>
                  </a:cxn>
                  <a:cxn ang="0">
                    <a:pos x="109" y="374"/>
                  </a:cxn>
                  <a:cxn ang="0">
                    <a:pos x="89" y="383"/>
                  </a:cxn>
                  <a:cxn ang="0">
                    <a:pos x="45" y="385"/>
                  </a:cxn>
                  <a:cxn ang="0">
                    <a:pos x="30" y="377"/>
                  </a:cxn>
                  <a:cxn ang="0">
                    <a:pos x="21" y="354"/>
                  </a:cxn>
                  <a:cxn ang="0">
                    <a:pos x="9" y="339"/>
                  </a:cxn>
                  <a:cxn ang="0">
                    <a:pos x="0" y="327"/>
                  </a:cxn>
                  <a:cxn ang="0">
                    <a:pos x="6" y="302"/>
                  </a:cxn>
                  <a:cxn ang="0">
                    <a:pos x="18" y="288"/>
                  </a:cxn>
                  <a:cxn ang="0">
                    <a:pos x="21" y="255"/>
                  </a:cxn>
                  <a:cxn ang="0">
                    <a:pos x="24" y="209"/>
                  </a:cxn>
                  <a:cxn ang="0">
                    <a:pos x="28" y="182"/>
                  </a:cxn>
                  <a:cxn ang="0">
                    <a:pos x="21" y="130"/>
                  </a:cxn>
                  <a:cxn ang="0">
                    <a:pos x="18" y="86"/>
                  </a:cxn>
                </a:cxnLst>
                <a:rect l="0" t="0" r="r" b="b"/>
                <a:pathLst>
                  <a:path w="115" h="385">
                    <a:moveTo>
                      <a:pt x="18" y="86"/>
                    </a:moveTo>
                    <a:lnTo>
                      <a:pt x="9" y="17"/>
                    </a:lnTo>
                    <a:lnTo>
                      <a:pt x="33" y="0"/>
                    </a:lnTo>
                    <a:lnTo>
                      <a:pt x="64" y="3"/>
                    </a:lnTo>
                    <a:lnTo>
                      <a:pt x="83" y="32"/>
                    </a:lnTo>
                    <a:lnTo>
                      <a:pt x="64" y="51"/>
                    </a:lnTo>
                    <a:lnTo>
                      <a:pt x="66" y="121"/>
                    </a:lnTo>
                    <a:lnTo>
                      <a:pt x="60" y="186"/>
                    </a:lnTo>
                    <a:lnTo>
                      <a:pt x="51" y="240"/>
                    </a:lnTo>
                    <a:lnTo>
                      <a:pt x="43" y="293"/>
                    </a:lnTo>
                    <a:lnTo>
                      <a:pt x="40" y="322"/>
                    </a:lnTo>
                    <a:lnTo>
                      <a:pt x="45" y="331"/>
                    </a:lnTo>
                    <a:lnTo>
                      <a:pt x="67" y="348"/>
                    </a:lnTo>
                    <a:lnTo>
                      <a:pt x="107" y="359"/>
                    </a:lnTo>
                    <a:lnTo>
                      <a:pt x="115" y="368"/>
                    </a:lnTo>
                    <a:lnTo>
                      <a:pt x="109" y="374"/>
                    </a:lnTo>
                    <a:lnTo>
                      <a:pt x="89" y="383"/>
                    </a:lnTo>
                    <a:lnTo>
                      <a:pt x="45" y="385"/>
                    </a:lnTo>
                    <a:lnTo>
                      <a:pt x="30" y="377"/>
                    </a:lnTo>
                    <a:lnTo>
                      <a:pt x="21" y="354"/>
                    </a:lnTo>
                    <a:lnTo>
                      <a:pt x="9" y="339"/>
                    </a:lnTo>
                    <a:lnTo>
                      <a:pt x="0" y="327"/>
                    </a:lnTo>
                    <a:lnTo>
                      <a:pt x="6" y="302"/>
                    </a:lnTo>
                    <a:lnTo>
                      <a:pt x="18" y="288"/>
                    </a:lnTo>
                    <a:lnTo>
                      <a:pt x="21" y="255"/>
                    </a:lnTo>
                    <a:lnTo>
                      <a:pt x="24" y="209"/>
                    </a:lnTo>
                    <a:lnTo>
                      <a:pt x="28" y="182"/>
                    </a:lnTo>
                    <a:lnTo>
                      <a:pt x="21" y="130"/>
                    </a:lnTo>
                    <a:lnTo>
                      <a:pt x="1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 name="Freeform 78">
                <a:extLst>
                  <a:ext uri="{FF2B5EF4-FFF2-40B4-BE49-F238E27FC236}">
                    <a16:creationId xmlns:a16="http://schemas.microsoft.com/office/drawing/2014/main" id="{98534683-D713-CC2C-2B09-450C613C2954}"/>
                  </a:ext>
                </a:extLst>
              </p:cNvPr>
              <p:cNvSpPr>
                <a:spLocks/>
              </p:cNvSpPr>
              <p:nvPr/>
            </p:nvSpPr>
            <p:spPr bwMode="auto">
              <a:xfrm>
                <a:off x="1350963" y="1238250"/>
                <a:ext cx="906463" cy="519113"/>
              </a:xfrm>
              <a:custGeom>
                <a:avLst/>
                <a:gdLst/>
                <a:ahLst/>
                <a:cxnLst>
                  <a:cxn ang="0">
                    <a:pos x="54" y="59"/>
                  </a:cxn>
                  <a:cxn ang="0">
                    <a:pos x="64" y="34"/>
                  </a:cxn>
                  <a:cxn ang="0">
                    <a:pos x="64" y="0"/>
                  </a:cxn>
                  <a:cxn ang="0">
                    <a:pos x="94" y="9"/>
                  </a:cxn>
                  <a:cxn ang="0">
                    <a:pos x="173" y="50"/>
                  </a:cxn>
                  <a:cxn ang="0">
                    <a:pos x="250" y="85"/>
                  </a:cxn>
                  <a:cxn ang="0">
                    <a:pos x="333" y="116"/>
                  </a:cxn>
                  <a:cxn ang="0">
                    <a:pos x="428" y="148"/>
                  </a:cxn>
                  <a:cxn ang="0">
                    <a:pos x="509" y="178"/>
                  </a:cxn>
                  <a:cxn ang="0">
                    <a:pos x="532" y="198"/>
                  </a:cxn>
                  <a:cxn ang="0">
                    <a:pos x="532" y="217"/>
                  </a:cxn>
                  <a:cxn ang="0">
                    <a:pos x="504" y="238"/>
                  </a:cxn>
                  <a:cxn ang="0">
                    <a:pos x="548" y="263"/>
                  </a:cxn>
                  <a:cxn ang="0">
                    <a:pos x="571" y="298"/>
                  </a:cxn>
                  <a:cxn ang="0">
                    <a:pos x="571" y="312"/>
                  </a:cxn>
                  <a:cxn ang="0">
                    <a:pos x="555" y="327"/>
                  </a:cxn>
                  <a:cxn ang="0">
                    <a:pos x="535" y="327"/>
                  </a:cxn>
                  <a:cxn ang="0">
                    <a:pos x="501" y="304"/>
                  </a:cxn>
                  <a:cxn ang="0">
                    <a:pos x="469" y="280"/>
                  </a:cxn>
                  <a:cxn ang="0">
                    <a:pos x="388" y="242"/>
                  </a:cxn>
                  <a:cxn ang="0">
                    <a:pos x="303" y="202"/>
                  </a:cxn>
                  <a:cxn ang="0">
                    <a:pos x="246" y="181"/>
                  </a:cxn>
                  <a:cxn ang="0">
                    <a:pos x="175" y="158"/>
                  </a:cxn>
                  <a:cxn ang="0">
                    <a:pos x="99" y="136"/>
                  </a:cxn>
                  <a:cxn ang="0">
                    <a:pos x="41" y="125"/>
                  </a:cxn>
                  <a:cxn ang="0">
                    <a:pos x="1" y="119"/>
                  </a:cxn>
                  <a:cxn ang="0">
                    <a:pos x="0" y="110"/>
                  </a:cxn>
                  <a:cxn ang="0">
                    <a:pos x="9" y="82"/>
                  </a:cxn>
                  <a:cxn ang="0">
                    <a:pos x="23" y="59"/>
                  </a:cxn>
                  <a:cxn ang="0">
                    <a:pos x="54" y="59"/>
                  </a:cxn>
                </a:cxnLst>
                <a:rect l="0" t="0" r="r" b="b"/>
                <a:pathLst>
                  <a:path w="571" h="327">
                    <a:moveTo>
                      <a:pt x="54" y="59"/>
                    </a:moveTo>
                    <a:lnTo>
                      <a:pt x="64" y="34"/>
                    </a:lnTo>
                    <a:lnTo>
                      <a:pt x="64" y="0"/>
                    </a:lnTo>
                    <a:lnTo>
                      <a:pt x="94" y="9"/>
                    </a:lnTo>
                    <a:lnTo>
                      <a:pt x="173" y="50"/>
                    </a:lnTo>
                    <a:lnTo>
                      <a:pt x="250" y="85"/>
                    </a:lnTo>
                    <a:lnTo>
                      <a:pt x="333" y="116"/>
                    </a:lnTo>
                    <a:lnTo>
                      <a:pt x="428" y="148"/>
                    </a:lnTo>
                    <a:lnTo>
                      <a:pt x="509" y="178"/>
                    </a:lnTo>
                    <a:lnTo>
                      <a:pt x="532" y="198"/>
                    </a:lnTo>
                    <a:lnTo>
                      <a:pt x="532" y="217"/>
                    </a:lnTo>
                    <a:lnTo>
                      <a:pt x="504" y="238"/>
                    </a:lnTo>
                    <a:lnTo>
                      <a:pt x="548" y="263"/>
                    </a:lnTo>
                    <a:lnTo>
                      <a:pt x="571" y="298"/>
                    </a:lnTo>
                    <a:lnTo>
                      <a:pt x="571" y="312"/>
                    </a:lnTo>
                    <a:lnTo>
                      <a:pt x="555" y="327"/>
                    </a:lnTo>
                    <a:lnTo>
                      <a:pt x="535" y="327"/>
                    </a:lnTo>
                    <a:lnTo>
                      <a:pt x="501" y="304"/>
                    </a:lnTo>
                    <a:lnTo>
                      <a:pt x="469" y="280"/>
                    </a:lnTo>
                    <a:lnTo>
                      <a:pt x="388" y="242"/>
                    </a:lnTo>
                    <a:lnTo>
                      <a:pt x="303" y="202"/>
                    </a:lnTo>
                    <a:lnTo>
                      <a:pt x="246" y="181"/>
                    </a:lnTo>
                    <a:lnTo>
                      <a:pt x="175" y="158"/>
                    </a:lnTo>
                    <a:lnTo>
                      <a:pt x="99" y="136"/>
                    </a:lnTo>
                    <a:lnTo>
                      <a:pt x="41" y="125"/>
                    </a:lnTo>
                    <a:lnTo>
                      <a:pt x="1" y="119"/>
                    </a:lnTo>
                    <a:lnTo>
                      <a:pt x="0" y="110"/>
                    </a:lnTo>
                    <a:lnTo>
                      <a:pt x="9" y="82"/>
                    </a:lnTo>
                    <a:lnTo>
                      <a:pt x="23" y="59"/>
                    </a:lnTo>
                    <a:lnTo>
                      <a:pt x="54"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79">
                <a:extLst>
                  <a:ext uri="{FF2B5EF4-FFF2-40B4-BE49-F238E27FC236}">
                    <a16:creationId xmlns:a16="http://schemas.microsoft.com/office/drawing/2014/main" id="{F1B6A114-7DF3-CB38-A7AB-E9560AAF0B82}"/>
                  </a:ext>
                </a:extLst>
              </p:cNvPr>
              <p:cNvSpPr>
                <a:spLocks/>
              </p:cNvSpPr>
              <p:nvPr/>
            </p:nvSpPr>
            <p:spPr bwMode="auto">
              <a:xfrm>
                <a:off x="1341438" y="1228725"/>
                <a:ext cx="901700" cy="530225"/>
              </a:xfrm>
              <a:custGeom>
                <a:avLst/>
                <a:gdLst/>
                <a:ahLst/>
                <a:cxnLst>
                  <a:cxn ang="0">
                    <a:pos x="64" y="40"/>
                  </a:cxn>
                  <a:cxn ang="0">
                    <a:pos x="64" y="0"/>
                  </a:cxn>
                  <a:cxn ang="0">
                    <a:pos x="172" y="44"/>
                  </a:cxn>
                  <a:cxn ang="0">
                    <a:pos x="287" y="96"/>
                  </a:cxn>
                  <a:cxn ang="0">
                    <a:pos x="447" y="154"/>
                  </a:cxn>
                  <a:cxn ang="0">
                    <a:pos x="534" y="189"/>
                  </a:cxn>
                  <a:cxn ang="0">
                    <a:pos x="546" y="223"/>
                  </a:cxn>
                  <a:cxn ang="0">
                    <a:pos x="501" y="235"/>
                  </a:cxn>
                  <a:cxn ang="0">
                    <a:pos x="528" y="217"/>
                  </a:cxn>
                  <a:cxn ang="0">
                    <a:pos x="516" y="196"/>
                  </a:cxn>
                  <a:cxn ang="0">
                    <a:pos x="502" y="207"/>
                  </a:cxn>
                  <a:cxn ang="0">
                    <a:pos x="498" y="235"/>
                  </a:cxn>
                  <a:cxn ang="0">
                    <a:pos x="483" y="215"/>
                  </a:cxn>
                  <a:cxn ang="0">
                    <a:pos x="504" y="184"/>
                  </a:cxn>
                  <a:cxn ang="0">
                    <a:pos x="379" y="143"/>
                  </a:cxn>
                  <a:cxn ang="0">
                    <a:pos x="246" y="91"/>
                  </a:cxn>
                  <a:cxn ang="0">
                    <a:pos x="132" y="39"/>
                  </a:cxn>
                  <a:cxn ang="0">
                    <a:pos x="77" y="36"/>
                  </a:cxn>
                  <a:cxn ang="0">
                    <a:pos x="73" y="70"/>
                  </a:cxn>
                  <a:cxn ang="0">
                    <a:pos x="29" y="70"/>
                  </a:cxn>
                  <a:cxn ang="0">
                    <a:pos x="20" y="110"/>
                  </a:cxn>
                  <a:cxn ang="0">
                    <a:pos x="82" y="131"/>
                  </a:cxn>
                  <a:cxn ang="0">
                    <a:pos x="207" y="165"/>
                  </a:cxn>
                  <a:cxn ang="0">
                    <a:pos x="330" y="210"/>
                  </a:cxn>
                  <a:cxn ang="0">
                    <a:pos x="457" y="268"/>
                  </a:cxn>
                  <a:cxn ang="0">
                    <a:pos x="519" y="304"/>
                  </a:cxn>
                  <a:cxn ang="0">
                    <a:pos x="536" y="281"/>
                  </a:cxn>
                  <a:cxn ang="0">
                    <a:pos x="562" y="278"/>
                  </a:cxn>
                  <a:cxn ang="0">
                    <a:pos x="561" y="294"/>
                  </a:cxn>
                  <a:cxn ang="0">
                    <a:pos x="534" y="308"/>
                  </a:cxn>
                  <a:cxn ang="0">
                    <a:pos x="545" y="325"/>
                  </a:cxn>
                  <a:cxn ang="0">
                    <a:pos x="533" y="334"/>
                  </a:cxn>
                  <a:cxn ang="0">
                    <a:pos x="486" y="299"/>
                  </a:cxn>
                  <a:cxn ang="0">
                    <a:pos x="396" y="253"/>
                  </a:cxn>
                  <a:cxn ang="0">
                    <a:pos x="288" y="204"/>
                  </a:cxn>
                  <a:cxn ang="0">
                    <a:pos x="172" y="168"/>
                  </a:cxn>
                  <a:cxn ang="0">
                    <a:pos x="73" y="142"/>
                  </a:cxn>
                  <a:cxn ang="0">
                    <a:pos x="0" y="125"/>
                  </a:cxn>
                  <a:cxn ang="0">
                    <a:pos x="9" y="81"/>
                  </a:cxn>
                  <a:cxn ang="0">
                    <a:pos x="56" y="65"/>
                  </a:cxn>
                </a:cxnLst>
                <a:rect l="0" t="0" r="r" b="b"/>
                <a:pathLst>
                  <a:path w="568" h="334">
                    <a:moveTo>
                      <a:pt x="56" y="65"/>
                    </a:moveTo>
                    <a:lnTo>
                      <a:pt x="64" y="40"/>
                    </a:lnTo>
                    <a:lnTo>
                      <a:pt x="64" y="18"/>
                    </a:lnTo>
                    <a:lnTo>
                      <a:pt x="64" y="0"/>
                    </a:lnTo>
                    <a:lnTo>
                      <a:pt x="99" y="8"/>
                    </a:lnTo>
                    <a:lnTo>
                      <a:pt x="172" y="44"/>
                    </a:lnTo>
                    <a:lnTo>
                      <a:pt x="234" y="73"/>
                    </a:lnTo>
                    <a:lnTo>
                      <a:pt x="287" y="96"/>
                    </a:lnTo>
                    <a:lnTo>
                      <a:pt x="353" y="119"/>
                    </a:lnTo>
                    <a:lnTo>
                      <a:pt x="447" y="154"/>
                    </a:lnTo>
                    <a:lnTo>
                      <a:pt x="514" y="178"/>
                    </a:lnTo>
                    <a:lnTo>
                      <a:pt x="534" y="189"/>
                    </a:lnTo>
                    <a:lnTo>
                      <a:pt x="545" y="201"/>
                    </a:lnTo>
                    <a:lnTo>
                      <a:pt x="546" y="223"/>
                    </a:lnTo>
                    <a:lnTo>
                      <a:pt x="519" y="246"/>
                    </a:lnTo>
                    <a:lnTo>
                      <a:pt x="501" y="235"/>
                    </a:lnTo>
                    <a:lnTo>
                      <a:pt x="519" y="223"/>
                    </a:lnTo>
                    <a:lnTo>
                      <a:pt x="528" y="217"/>
                    </a:lnTo>
                    <a:lnTo>
                      <a:pt x="528" y="204"/>
                    </a:lnTo>
                    <a:lnTo>
                      <a:pt x="516" y="196"/>
                    </a:lnTo>
                    <a:lnTo>
                      <a:pt x="507" y="197"/>
                    </a:lnTo>
                    <a:lnTo>
                      <a:pt x="502" y="207"/>
                    </a:lnTo>
                    <a:lnTo>
                      <a:pt x="499" y="226"/>
                    </a:lnTo>
                    <a:lnTo>
                      <a:pt x="498" y="235"/>
                    </a:lnTo>
                    <a:lnTo>
                      <a:pt x="483" y="229"/>
                    </a:lnTo>
                    <a:lnTo>
                      <a:pt x="483" y="215"/>
                    </a:lnTo>
                    <a:lnTo>
                      <a:pt x="489" y="196"/>
                    </a:lnTo>
                    <a:lnTo>
                      <a:pt x="504" y="184"/>
                    </a:lnTo>
                    <a:lnTo>
                      <a:pt x="450" y="167"/>
                    </a:lnTo>
                    <a:lnTo>
                      <a:pt x="379" y="143"/>
                    </a:lnTo>
                    <a:lnTo>
                      <a:pt x="309" y="116"/>
                    </a:lnTo>
                    <a:lnTo>
                      <a:pt x="246" y="91"/>
                    </a:lnTo>
                    <a:lnTo>
                      <a:pt x="199" y="72"/>
                    </a:lnTo>
                    <a:lnTo>
                      <a:pt x="132" y="39"/>
                    </a:lnTo>
                    <a:lnTo>
                      <a:pt x="77" y="14"/>
                    </a:lnTo>
                    <a:lnTo>
                      <a:pt x="77" y="36"/>
                    </a:lnTo>
                    <a:lnTo>
                      <a:pt x="73" y="53"/>
                    </a:lnTo>
                    <a:lnTo>
                      <a:pt x="73" y="70"/>
                    </a:lnTo>
                    <a:lnTo>
                      <a:pt x="70" y="81"/>
                    </a:lnTo>
                    <a:lnTo>
                      <a:pt x="29" y="70"/>
                    </a:lnTo>
                    <a:lnTo>
                      <a:pt x="26" y="92"/>
                    </a:lnTo>
                    <a:lnTo>
                      <a:pt x="20" y="110"/>
                    </a:lnTo>
                    <a:lnTo>
                      <a:pt x="17" y="122"/>
                    </a:lnTo>
                    <a:lnTo>
                      <a:pt x="82" y="131"/>
                    </a:lnTo>
                    <a:lnTo>
                      <a:pt x="156" y="151"/>
                    </a:lnTo>
                    <a:lnTo>
                      <a:pt x="207" y="165"/>
                    </a:lnTo>
                    <a:lnTo>
                      <a:pt x="269" y="186"/>
                    </a:lnTo>
                    <a:lnTo>
                      <a:pt x="330" y="210"/>
                    </a:lnTo>
                    <a:lnTo>
                      <a:pt x="405" y="244"/>
                    </a:lnTo>
                    <a:lnTo>
                      <a:pt x="457" y="268"/>
                    </a:lnTo>
                    <a:lnTo>
                      <a:pt x="501" y="291"/>
                    </a:lnTo>
                    <a:lnTo>
                      <a:pt x="519" y="304"/>
                    </a:lnTo>
                    <a:lnTo>
                      <a:pt x="528" y="289"/>
                    </a:lnTo>
                    <a:lnTo>
                      <a:pt x="536" y="281"/>
                    </a:lnTo>
                    <a:lnTo>
                      <a:pt x="549" y="278"/>
                    </a:lnTo>
                    <a:lnTo>
                      <a:pt x="562" y="278"/>
                    </a:lnTo>
                    <a:lnTo>
                      <a:pt x="568" y="285"/>
                    </a:lnTo>
                    <a:lnTo>
                      <a:pt x="561" y="294"/>
                    </a:lnTo>
                    <a:lnTo>
                      <a:pt x="542" y="294"/>
                    </a:lnTo>
                    <a:lnTo>
                      <a:pt x="534" y="308"/>
                    </a:lnTo>
                    <a:lnTo>
                      <a:pt x="533" y="318"/>
                    </a:lnTo>
                    <a:lnTo>
                      <a:pt x="545" y="325"/>
                    </a:lnTo>
                    <a:lnTo>
                      <a:pt x="549" y="328"/>
                    </a:lnTo>
                    <a:lnTo>
                      <a:pt x="533" y="334"/>
                    </a:lnTo>
                    <a:lnTo>
                      <a:pt x="511" y="320"/>
                    </a:lnTo>
                    <a:lnTo>
                      <a:pt x="486" y="299"/>
                    </a:lnTo>
                    <a:lnTo>
                      <a:pt x="450" y="279"/>
                    </a:lnTo>
                    <a:lnTo>
                      <a:pt x="396" y="253"/>
                    </a:lnTo>
                    <a:lnTo>
                      <a:pt x="348" y="232"/>
                    </a:lnTo>
                    <a:lnTo>
                      <a:pt x="288" y="204"/>
                    </a:lnTo>
                    <a:lnTo>
                      <a:pt x="228" y="187"/>
                    </a:lnTo>
                    <a:lnTo>
                      <a:pt x="172" y="168"/>
                    </a:lnTo>
                    <a:lnTo>
                      <a:pt x="126" y="155"/>
                    </a:lnTo>
                    <a:lnTo>
                      <a:pt x="73" y="142"/>
                    </a:lnTo>
                    <a:lnTo>
                      <a:pt x="13" y="131"/>
                    </a:lnTo>
                    <a:lnTo>
                      <a:pt x="0" y="125"/>
                    </a:lnTo>
                    <a:lnTo>
                      <a:pt x="3" y="108"/>
                    </a:lnTo>
                    <a:lnTo>
                      <a:pt x="9" y="81"/>
                    </a:lnTo>
                    <a:lnTo>
                      <a:pt x="26" y="57"/>
                    </a:lnTo>
                    <a:lnTo>
                      <a:pt x="56"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0">
                <a:extLst>
                  <a:ext uri="{FF2B5EF4-FFF2-40B4-BE49-F238E27FC236}">
                    <a16:creationId xmlns:a16="http://schemas.microsoft.com/office/drawing/2014/main" id="{69BB2AC6-D63F-DA9C-FE49-5993D7CB8BB3}"/>
                  </a:ext>
                </a:extLst>
              </p:cNvPr>
              <p:cNvSpPr>
                <a:spLocks/>
              </p:cNvSpPr>
              <p:nvPr/>
            </p:nvSpPr>
            <p:spPr bwMode="auto">
              <a:xfrm>
                <a:off x="1433513" y="1322388"/>
                <a:ext cx="838200" cy="444500"/>
              </a:xfrm>
              <a:custGeom>
                <a:avLst/>
                <a:gdLst/>
                <a:ahLst/>
                <a:cxnLst>
                  <a:cxn ang="0">
                    <a:pos x="7" y="0"/>
                  </a:cxn>
                  <a:cxn ang="0">
                    <a:pos x="138" y="47"/>
                  </a:cxn>
                  <a:cxn ang="0">
                    <a:pos x="227" y="85"/>
                  </a:cxn>
                  <a:cxn ang="0">
                    <a:pos x="321" y="123"/>
                  </a:cxn>
                  <a:cxn ang="0">
                    <a:pos x="408" y="157"/>
                  </a:cxn>
                  <a:cxn ang="0">
                    <a:pos x="458" y="180"/>
                  </a:cxn>
                  <a:cxn ang="0">
                    <a:pos x="502" y="205"/>
                  </a:cxn>
                  <a:cxn ang="0">
                    <a:pos x="518" y="222"/>
                  </a:cxn>
                  <a:cxn ang="0">
                    <a:pos x="528" y="250"/>
                  </a:cxn>
                  <a:cxn ang="0">
                    <a:pos x="518" y="268"/>
                  </a:cxn>
                  <a:cxn ang="0">
                    <a:pos x="507" y="277"/>
                  </a:cxn>
                  <a:cxn ang="0">
                    <a:pos x="488" y="280"/>
                  </a:cxn>
                  <a:cxn ang="0">
                    <a:pos x="473" y="274"/>
                  </a:cxn>
                  <a:cxn ang="0">
                    <a:pos x="476" y="262"/>
                  </a:cxn>
                  <a:cxn ang="0">
                    <a:pos x="493" y="265"/>
                  </a:cxn>
                  <a:cxn ang="0">
                    <a:pos x="508" y="262"/>
                  </a:cxn>
                  <a:cxn ang="0">
                    <a:pos x="514" y="247"/>
                  </a:cxn>
                  <a:cxn ang="0">
                    <a:pos x="508" y="237"/>
                  </a:cxn>
                  <a:cxn ang="0">
                    <a:pos x="499" y="228"/>
                  </a:cxn>
                  <a:cxn ang="0">
                    <a:pos x="492" y="215"/>
                  </a:cxn>
                  <a:cxn ang="0">
                    <a:pos x="476" y="205"/>
                  </a:cxn>
                  <a:cxn ang="0">
                    <a:pos x="452" y="192"/>
                  </a:cxn>
                  <a:cxn ang="0">
                    <a:pos x="403" y="170"/>
                  </a:cxn>
                  <a:cxn ang="0">
                    <a:pos x="311" y="131"/>
                  </a:cxn>
                  <a:cxn ang="0">
                    <a:pos x="225" y="97"/>
                  </a:cxn>
                  <a:cxn ang="0">
                    <a:pos x="163" y="72"/>
                  </a:cxn>
                  <a:cxn ang="0">
                    <a:pos x="111" y="50"/>
                  </a:cxn>
                  <a:cxn ang="0">
                    <a:pos x="36" y="27"/>
                  </a:cxn>
                  <a:cxn ang="0">
                    <a:pos x="0" y="12"/>
                  </a:cxn>
                  <a:cxn ang="0">
                    <a:pos x="7" y="0"/>
                  </a:cxn>
                </a:cxnLst>
                <a:rect l="0" t="0" r="r" b="b"/>
                <a:pathLst>
                  <a:path w="528" h="280">
                    <a:moveTo>
                      <a:pt x="7" y="0"/>
                    </a:moveTo>
                    <a:lnTo>
                      <a:pt x="138" y="47"/>
                    </a:lnTo>
                    <a:lnTo>
                      <a:pt x="227" y="85"/>
                    </a:lnTo>
                    <a:lnTo>
                      <a:pt x="321" y="123"/>
                    </a:lnTo>
                    <a:lnTo>
                      <a:pt x="408" y="157"/>
                    </a:lnTo>
                    <a:lnTo>
                      <a:pt x="458" y="180"/>
                    </a:lnTo>
                    <a:lnTo>
                      <a:pt x="502" y="205"/>
                    </a:lnTo>
                    <a:lnTo>
                      <a:pt x="518" y="222"/>
                    </a:lnTo>
                    <a:lnTo>
                      <a:pt x="528" y="250"/>
                    </a:lnTo>
                    <a:lnTo>
                      <a:pt x="518" y="268"/>
                    </a:lnTo>
                    <a:lnTo>
                      <a:pt x="507" y="277"/>
                    </a:lnTo>
                    <a:lnTo>
                      <a:pt x="488" y="280"/>
                    </a:lnTo>
                    <a:lnTo>
                      <a:pt x="473" y="274"/>
                    </a:lnTo>
                    <a:lnTo>
                      <a:pt x="476" y="262"/>
                    </a:lnTo>
                    <a:lnTo>
                      <a:pt x="493" y="265"/>
                    </a:lnTo>
                    <a:lnTo>
                      <a:pt x="508" y="262"/>
                    </a:lnTo>
                    <a:lnTo>
                      <a:pt x="514" y="247"/>
                    </a:lnTo>
                    <a:lnTo>
                      <a:pt x="508" y="237"/>
                    </a:lnTo>
                    <a:lnTo>
                      <a:pt x="499" y="228"/>
                    </a:lnTo>
                    <a:lnTo>
                      <a:pt x="492" y="215"/>
                    </a:lnTo>
                    <a:lnTo>
                      <a:pt x="476" y="205"/>
                    </a:lnTo>
                    <a:lnTo>
                      <a:pt x="452" y="192"/>
                    </a:lnTo>
                    <a:lnTo>
                      <a:pt x="403" y="170"/>
                    </a:lnTo>
                    <a:lnTo>
                      <a:pt x="311" y="131"/>
                    </a:lnTo>
                    <a:lnTo>
                      <a:pt x="225" y="97"/>
                    </a:lnTo>
                    <a:lnTo>
                      <a:pt x="163" y="72"/>
                    </a:lnTo>
                    <a:lnTo>
                      <a:pt x="111" y="50"/>
                    </a:lnTo>
                    <a:lnTo>
                      <a:pt x="36" y="27"/>
                    </a:lnTo>
                    <a:lnTo>
                      <a:pt x="0" y="12"/>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81">
                <a:extLst>
                  <a:ext uri="{FF2B5EF4-FFF2-40B4-BE49-F238E27FC236}">
                    <a16:creationId xmlns:a16="http://schemas.microsoft.com/office/drawing/2014/main" id="{531A1FED-1167-E569-C982-396CD9B62C2B}"/>
                  </a:ext>
                </a:extLst>
              </p:cNvPr>
              <p:cNvSpPr>
                <a:spLocks/>
              </p:cNvSpPr>
              <p:nvPr/>
            </p:nvSpPr>
            <p:spPr bwMode="auto">
              <a:xfrm>
                <a:off x="1630363" y="1281113"/>
                <a:ext cx="233363" cy="358775"/>
              </a:xfrm>
              <a:custGeom>
                <a:avLst/>
                <a:gdLst/>
                <a:ahLst/>
                <a:cxnLst>
                  <a:cxn ang="0">
                    <a:pos x="87" y="35"/>
                  </a:cxn>
                  <a:cxn ang="0">
                    <a:pos x="105" y="12"/>
                  </a:cxn>
                  <a:cxn ang="0">
                    <a:pos x="127" y="0"/>
                  </a:cxn>
                  <a:cxn ang="0">
                    <a:pos x="139" y="4"/>
                  </a:cxn>
                  <a:cxn ang="0">
                    <a:pos x="147" y="25"/>
                  </a:cxn>
                  <a:cxn ang="0">
                    <a:pos x="141" y="48"/>
                  </a:cxn>
                  <a:cxn ang="0">
                    <a:pos x="127" y="60"/>
                  </a:cxn>
                  <a:cxn ang="0">
                    <a:pos x="90" y="77"/>
                  </a:cxn>
                  <a:cxn ang="0">
                    <a:pos x="54" y="95"/>
                  </a:cxn>
                  <a:cxn ang="0">
                    <a:pos x="36" y="107"/>
                  </a:cxn>
                  <a:cxn ang="0">
                    <a:pos x="31" y="119"/>
                  </a:cxn>
                  <a:cxn ang="0">
                    <a:pos x="34" y="135"/>
                  </a:cxn>
                  <a:cxn ang="0">
                    <a:pos x="49" y="156"/>
                  </a:cxn>
                  <a:cxn ang="0">
                    <a:pos x="70" y="169"/>
                  </a:cxn>
                  <a:cxn ang="0">
                    <a:pos x="94" y="175"/>
                  </a:cxn>
                  <a:cxn ang="0">
                    <a:pos x="108" y="170"/>
                  </a:cxn>
                  <a:cxn ang="0">
                    <a:pos x="114" y="147"/>
                  </a:cxn>
                  <a:cxn ang="0">
                    <a:pos x="124" y="128"/>
                  </a:cxn>
                  <a:cxn ang="0">
                    <a:pos x="136" y="134"/>
                  </a:cxn>
                  <a:cxn ang="0">
                    <a:pos x="138" y="148"/>
                  </a:cxn>
                  <a:cxn ang="0">
                    <a:pos x="126" y="165"/>
                  </a:cxn>
                  <a:cxn ang="0">
                    <a:pos x="120" y="179"/>
                  </a:cxn>
                  <a:cxn ang="0">
                    <a:pos x="124" y="196"/>
                  </a:cxn>
                  <a:cxn ang="0">
                    <a:pos x="136" y="208"/>
                  </a:cxn>
                  <a:cxn ang="0">
                    <a:pos x="132" y="226"/>
                  </a:cxn>
                  <a:cxn ang="0">
                    <a:pos x="114" y="226"/>
                  </a:cxn>
                  <a:cxn ang="0">
                    <a:pos x="90" y="205"/>
                  </a:cxn>
                  <a:cxn ang="0">
                    <a:pos x="67" y="188"/>
                  </a:cxn>
                  <a:cxn ang="0">
                    <a:pos x="37" y="173"/>
                  </a:cxn>
                  <a:cxn ang="0">
                    <a:pos x="13" y="156"/>
                  </a:cxn>
                  <a:cxn ang="0">
                    <a:pos x="3" y="134"/>
                  </a:cxn>
                  <a:cxn ang="0">
                    <a:pos x="0" y="115"/>
                  </a:cxn>
                  <a:cxn ang="0">
                    <a:pos x="9" y="92"/>
                  </a:cxn>
                  <a:cxn ang="0">
                    <a:pos x="27" y="77"/>
                  </a:cxn>
                  <a:cxn ang="0">
                    <a:pos x="57" y="56"/>
                  </a:cxn>
                  <a:cxn ang="0">
                    <a:pos x="87" y="35"/>
                  </a:cxn>
                </a:cxnLst>
                <a:rect l="0" t="0" r="r" b="b"/>
                <a:pathLst>
                  <a:path w="147" h="226">
                    <a:moveTo>
                      <a:pt x="87" y="35"/>
                    </a:moveTo>
                    <a:lnTo>
                      <a:pt x="105" y="12"/>
                    </a:lnTo>
                    <a:lnTo>
                      <a:pt x="127" y="0"/>
                    </a:lnTo>
                    <a:lnTo>
                      <a:pt x="139" y="4"/>
                    </a:lnTo>
                    <a:lnTo>
                      <a:pt x="147" y="25"/>
                    </a:lnTo>
                    <a:lnTo>
                      <a:pt x="141" y="48"/>
                    </a:lnTo>
                    <a:lnTo>
                      <a:pt x="127" y="60"/>
                    </a:lnTo>
                    <a:lnTo>
                      <a:pt x="90" y="77"/>
                    </a:lnTo>
                    <a:lnTo>
                      <a:pt x="54" y="95"/>
                    </a:lnTo>
                    <a:lnTo>
                      <a:pt x="36" y="107"/>
                    </a:lnTo>
                    <a:lnTo>
                      <a:pt x="31" y="119"/>
                    </a:lnTo>
                    <a:lnTo>
                      <a:pt x="34" y="135"/>
                    </a:lnTo>
                    <a:lnTo>
                      <a:pt x="49" y="156"/>
                    </a:lnTo>
                    <a:lnTo>
                      <a:pt x="70" y="169"/>
                    </a:lnTo>
                    <a:lnTo>
                      <a:pt x="94" y="175"/>
                    </a:lnTo>
                    <a:lnTo>
                      <a:pt x="108" y="170"/>
                    </a:lnTo>
                    <a:lnTo>
                      <a:pt x="114" y="147"/>
                    </a:lnTo>
                    <a:lnTo>
                      <a:pt x="124" y="128"/>
                    </a:lnTo>
                    <a:lnTo>
                      <a:pt x="136" y="134"/>
                    </a:lnTo>
                    <a:lnTo>
                      <a:pt x="138" y="148"/>
                    </a:lnTo>
                    <a:lnTo>
                      <a:pt x="126" y="165"/>
                    </a:lnTo>
                    <a:lnTo>
                      <a:pt x="120" y="179"/>
                    </a:lnTo>
                    <a:lnTo>
                      <a:pt x="124" y="196"/>
                    </a:lnTo>
                    <a:lnTo>
                      <a:pt x="136" y="208"/>
                    </a:lnTo>
                    <a:lnTo>
                      <a:pt x="132" y="226"/>
                    </a:lnTo>
                    <a:lnTo>
                      <a:pt x="114" y="226"/>
                    </a:lnTo>
                    <a:lnTo>
                      <a:pt x="90" y="205"/>
                    </a:lnTo>
                    <a:lnTo>
                      <a:pt x="67" y="188"/>
                    </a:lnTo>
                    <a:lnTo>
                      <a:pt x="37" y="173"/>
                    </a:lnTo>
                    <a:lnTo>
                      <a:pt x="13" y="156"/>
                    </a:lnTo>
                    <a:lnTo>
                      <a:pt x="3" y="134"/>
                    </a:lnTo>
                    <a:lnTo>
                      <a:pt x="0" y="115"/>
                    </a:lnTo>
                    <a:lnTo>
                      <a:pt x="9" y="92"/>
                    </a:lnTo>
                    <a:lnTo>
                      <a:pt x="27" y="77"/>
                    </a:lnTo>
                    <a:lnTo>
                      <a:pt x="57" y="56"/>
                    </a:lnTo>
                    <a:lnTo>
                      <a:pt x="87"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 name="Freeform 12">
              <a:extLst>
                <a:ext uri="{FF2B5EF4-FFF2-40B4-BE49-F238E27FC236}">
                  <a16:creationId xmlns:a16="http://schemas.microsoft.com/office/drawing/2014/main" id="{6C8532D0-C266-8B54-E1B9-DA0939AC9F3C}"/>
                </a:ext>
              </a:extLst>
            </p:cNvPr>
            <p:cNvSpPr>
              <a:spLocks/>
            </p:cNvSpPr>
            <p:nvPr/>
          </p:nvSpPr>
          <p:spPr bwMode="auto">
            <a:xfrm>
              <a:off x="8311242" y="1464033"/>
              <a:ext cx="184785" cy="173355"/>
            </a:xfrm>
            <a:custGeom>
              <a:avLst/>
              <a:gdLst/>
              <a:ahLst/>
              <a:cxnLst>
                <a:cxn ang="0">
                  <a:pos x="75" y="92"/>
                </a:cxn>
                <a:cxn ang="0">
                  <a:pos x="75" y="70"/>
                </a:cxn>
                <a:cxn ang="0">
                  <a:pos x="80" y="48"/>
                </a:cxn>
                <a:cxn ang="0">
                  <a:pos x="87" y="23"/>
                </a:cxn>
                <a:cxn ang="0">
                  <a:pos x="99" y="12"/>
                </a:cxn>
                <a:cxn ang="0">
                  <a:pos x="116" y="4"/>
                </a:cxn>
                <a:cxn ang="0">
                  <a:pos x="134" y="0"/>
                </a:cxn>
                <a:cxn ang="0">
                  <a:pos x="156" y="2"/>
                </a:cxn>
                <a:cxn ang="0">
                  <a:pos x="169" y="13"/>
                </a:cxn>
                <a:cxn ang="0">
                  <a:pos x="177" y="25"/>
                </a:cxn>
                <a:cxn ang="0">
                  <a:pos x="187" y="42"/>
                </a:cxn>
                <a:cxn ang="0">
                  <a:pos x="192" y="60"/>
                </a:cxn>
                <a:cxn ang="0">
                  <a:pos x="194" y="78"/>
                </a:cxn>
                <a:cxn ang="0">
                  <a:pos x="194" y="102"/>
                </a:cxn>
                <a:cxn ang="0">
                  <a:pos x="192" y="126"/>
                </a:cxn>
                <a:cxn ang="0">
                  <a:pos x="188" y="145"/>
                </a:cxn>
                <a:cxn ang="0">
                  <a:pos x="176" y="162"/>
                </a:cxn>
                <a:cxn ang="0">
                  <a:pos x="161" y="176"/>
                </a:cxn>
                <a:cxn ang="0">
                  <a:pos x="141" y="182"/>
                </a:cxn>
                <a:cxn ang="0">
                  <a:pos x="121" y="178"/>
                </a:cxn>
                <a:cxn ang="0">
                  <a:pos x="108" y="170"/>
                </a:cxn>
                <a:cxn ang="0">
                  <a:pos x="96" y="160"/>
                </a:cxn>
                <a:cxn ang="0">
                  <a:pos x="85" y="142"/>
                </a:cxn>
                <a:cxn ang="0">
                  <a:pos x="79" y="124"/>
                </a:cxn>
                <a:cxn ang="0">
                  <a:pos x="54" y="126"/>
                </a:cxn>
                <a:cxn ang="0">
                  <a:pos x="29" y="134"/>
                </a:cxn>
                <a:cxn ang="0">
                  <a:pos x="18" y="140"/>
                </a:cxn>
                <a:cxn ang="0">
                  <a:pos x="6" y="140"/>
                </a:cxn>
                <a:cxn ang="0">
                  <a:pos x="0" y="126"/>
                </a:cxn>
                <a:cxn ang="0">
                  <a:pos x="8" y="116"/>
                </a:cxn>
                <a:cxn ang="0">
                  <a:pos x="25" y="112"/>
                </a:cxn>
                <a:cxn ang="0">
                  <a:pos x="51" y="107"/>
                </a:cxn>
                <a:cxn ang="0">
                  <a:pos x="66" y="101"/>
                </a:cxn>
                <a:cxn ang="0">
                  <a:pos x="75" y="92"/>
                </a:cxn>
              </a:cxnLst>
              <a:rect l="0" t="0" r="r" b="b"/>
              <a:pathLst>
                <a:path w="194" h="182">
                  <a:moveTo>
                    <a:pt x="75" y="92"/>
                  </a:moveTo>
                  <a:lnTo>
                    <a:pt x="75" y="70"/>
                  </a:lnTo>
                  <a:lnTo>
                    <a:pt x="80" y="48"/>
                  </a:lnTo>
                  <a:lnTo>
                    <a:pt x="87" y="23"/>
                  </a:lnTo>
                  <a:lnTo>
                    <a:pt x="99" y="12"/>
                  </a:lnTo>
                  <a:lnTo>
                    <a:pt x="116" y="4"/>
                  </a:lnTo>
                  <a:lnTo>
                    <a:pt x="134" y="0"/>
                  </a:lnTo>
                  <a:lnTo>
                    <a:pt x="156" y="2"/>
                  </a:lnTo>
                  <a:lnTo>
                    <a:pt x="169" y="13"/>
                  </a:lnTo>
                  <a:lnTo>
                    <a:pt x="177" y="25"/>
                  </a:lnTo>
                  <a:lnTo>
                    <a:pt x="187" y="42"/>
                  </a:lnTo>
                  <a:lnTo>
                    <a:pt x="192" y="60"/>
                  </a:lnTo>
                  <a:lnTo>
                    <a:pt x="194" y="78"/>
                  </a:lnTo>
                  <a:lnTo>
                    <a:pt x="194" y="102"/>
                  </a:lnTo>
                  <a:lnTo>
                    <a:pt x="192" y="126"/>
                  </a:lnTo>
                  <a:lnTo>
                    <a:pt x="188" y="145"/>
                  </a:lnTo>
                  <a:lnTo>
                    <a:pt x="176" y="162"/>
                  </a:lnTo>
                  <a:lnTo>
                    <a:pt x="161" y="176"/>
                  </a:lnTo>
                  <a:lnTo>
                    <a:pt x="141" y="182"/>
                  </a:lnTo>
                  <a:lnTo>
                    <a:pt x="121" y="178"/>
                  </a:lnTo>
                  <a:lnTo>
                    <a:pt x="108" y="170"/>
                  </a:lnTo>
                  <a:lnTo>
                    <a:pt x="96" y="160"/>
                  </a:lnTo>
                  <a:lnTo>
                    <a:pt x="85" y="142"/>
                  </a:lnTo>
                  <a:lnTo>
                    <a:pt x="79" y="124"/>
                  </a:lnTo>
                  <a:lnTo>
                    <a:pt x="54" y="126"/>
                  </a:lnTo>
                  <a:lnTo>
                    <a:pt x="29" y="134"/>
                  </a:lnTo>
                  <a:lnTo>
                    <a:pt x="18" y="140"/>
                  </a:lnTo>
                  <a:lnTo>
                    <a:pt x="6" y="140"/>
                  </a:lnTo>
                  <a:lnTo>
                    <a:pt x="0" y="126"/>
                  </a:lnTo>
                  <a:lnTo>
                    <a:pt x="8" y="116"/>
                  </a:lnTo>
                  <a:lnTo>
                    <a:pt x="25" y="112"/>
                  </a:lnTo>
                  <a:lnTo>
                    <a:pt x="51" y="107"/>
                  </a:lnTo>
                  <a:lnTo>
                    <a:pt x="66" y="101"/>
                  </a:lnTo>
                  <a:lnTo>
                    <a:pt x="75"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8">
              <a:extLst>
                <a:ext uri="{FF2B5EF4-FFF2-40B4-BE49-F238E27FC236}">
                  <a16:creationId xmlns:a16="http://schemas.microsoft.com/office/drawing/2014/main" id="{593C42D8-791A-A869-5E64-EAE9FF783A55}"/>
                </a:ext>
              </a:extLst>
            </p:cNvPr>
            <p:cNvSpPr>
              <a:spLocks/>
            </p:cNvSpPr>
            <p:nvPr/>
          </p:nvSpPr>
          <p:spPr bwMode="auto">
            <a:xfrm>
              <a:off x="8585563" y="1525946"/>
              <a:ext cx="179070" cy="165735"/>
            </a:xfrm>
            <a:custGeom>
              <a:avLst/>
              <a:gdLst/>
              <a:ahLst/>
              <a:cxnLst>
                <a:cxn ang="0">
                  <a:pos x="68" y="75"/>
                </a:cxn>
                <a:cxn ang="0">
                  <a:pos x="70" y="56"/>
                </a:cxn>
                <a:cxn ang="0">
                  <a:pos x="78" y="32"/>
                </a:cxn>
                <a:cxn ang="0">
                  <a:pos x="90" y="14"/>
                </a:cxn>
                <a:cxn ang="0">
                  <a:pos x="113" y="4"/>
                </a:cxn>
                <a:cxn ang="0">
                  <a:pos x="134" y="0"/>
                </a:cxn>
                <a:cxn ang="0">
                  <a:pos x="154" y="7"/>
                </a:cxn>
                <a:cxn ang="0">
                  <a:pos x="166" y="16"/>
                </a:cxn>
                <a:cxn ang="0">
                  <a:pos x="176" y="34"/>
                </a:cxn>
                <a:cxn ang="0">
                  <a:pos x="184" y="58"/>
                </a:cxn>
                <a:cxn ang="0">
                  <a:pos x="188" y="83"/>
                </a:cxn>
                <a:cxn ang="0">
                  <a:pos x="186" y="111"/>
                </a:cxn>
                <a:cxn ang="0">
                  <a:pos x="180" y="134"/>
                </a:cxn>
                <a:cxn ang="0">
                  <a:pos x="171" y="158"/>
                </a:cxn>
                <a:cxn ang="0">
                  <a:pos x="158" y="170"/>
                </a:cxn>
                <a:cxn ang="0">
                  <a:pos x="132" y="174"/>
                </a:cxn>
                <a:cxn ang="0">
                  <a:pos x="107" y="170"/>
                </a:cxn>
                <a:cxn ang="0">
                  <a:pos x="96" y="160"/>
                </a:cxn>
                <a:cxn ang="0">
                  <a:pos x="85" y="146"/>
                </a:cxn>
                <a:cxn ang="0">
                  <a:pos x="77" y="134"/>
                </a:cxn>
                <a:cxn ang="0">
                  <a:pos x="74" y="112"/>
                </a:cxn>
                <a:cxn ang="0">
                  <a:pos x="71" y="99"/>
                </a:cxn>
                <a:cxn ang="0">
                  <a:pos x="47" y="112"/>
                </a:cxn>
                <a:cxn ang="0">
                  <a:pos x="22" y="128"/>
                </a:cxn>
                <a:cxn ang="0">
                  <a:pos x="10" y="130"/>
                </a:cxn>
                <a:cxn ang="0">
                  <a:pos x="3" y="121"/>
                </a:cxn>
                <a:cxn ang="0">
                  <a:pos x="0" y="114"/>
                </a:cxn>
                <a:cxn ang="0">
                  <a:pos x="2" y="102"/>
                </a:cxn>
                <a:cxn ang="0">
                  <a:pos x="12" y="102"/>
                </a:cxn>
                <a:cxn ang="0">
                  <a:pos x="26" y="98"/>
                </a:cxn>
                <a:cxn ang="0">
                  <a:pos x="44" y="93"/>
                </a:cxn>
                <a:cxn ang="0">
                  <a:pos x="56" y="86"/>
                </a:cxn>
                <a:cxn ang="0">
                  <a:pos x="68" y="75"/>
                </a:cxn>
              </a:cxnLst>
              <a:rect l="0" t="0" r="r" b="b"/>
              <a:pathLst>
                <a:path w="188" h="174">
                  <a:moveTo>
                    <a:pt x="68" y="75"/>
                  </a:moveTo>
                  <a:lnTo>
                    <a:pt x="70" y="56"/>
                  </a:lnTo>
                  <a:lnTo>
                    <a:pt x="78" y="32"/>
                  </a:lnTo>
                  <a:lnTo>
                    <a:pt x="90" y="14"/>
                  </a:lnTo>
                  <a:lnTo>
                    <a:pt x="113" y="4"/>
                  </a:lnTo>
                  <a:lnTo>
                    <a:pt x="134" y="0"/>
                  </a:lnTo>
                  <a:lnTo>
                    <a:pt x="154" y="7"/>
                  </a:lnTo>
                  <a:lnTo>
                    <a:pt x="166" y="16"/>
                  </a:lnTo>
                  <a:lnTo>
                    <a:pt x="176" y="34"/>
                  </a:lnTo>
                  <a:lnTo>
                    <a:pt x="184" y="58"/>
                  </a:lnTo>
                  <a:lnTo>
                    <a:pt x="188" y="83"/>
                  </a:lnTo>
                  <a:lnTo>
                    <a:pt x="186" y="111"/>
                  </a:lnTo>
                  <a:lnTo>
                    <a:pt x="180" y="134"/>
                  </a:lnTo>
                  <a:lnTo>
                    <a:pt x="171" y="158"/>
                  </a:lnTo>
                  <a:lnTo>
                    <a:pt x="158" y="170"/>
                  </a:lnTo>
                  <a:lnTo>
                    <a:pt x="132" y="174"/>
                  </a:lnTo>
                  <a:lnTo>
                    <a:pt x="107" y="170"/>
                  </a:lnTo>
                  <a:lnTo>
                    <a:pt x="96" y="160"/>
                  </a:lnTo>
                  <a:lnTo>
                    <a:pt x="85" y="146"/>
                  </a:lnTo>
                  <a:lnTo>
                    <a:pt x="77" y="134"/>
                  </a:lnTo>
                  <a:lnTo>
                    <a:pt x="74" y="112"/>
                  </a:lnTo>
                  <a:lnTo>
                    <a:pt x="71" y="99"/>
                  </a:lnTo>
                  <a:lnTo>
                    <a:pt x="47" y="112"/>
                  </a:lnTo>
                  <a:lnTo>
                    <a:pt x="22" y="128"/>
                  </a:lnTo>
                  <a:lnTo>
                    <a:pt x="10" y="130"/>
                  </a:lnTo>
                  <a:lnTo>
                    <a:pt x="3" y="121"/>
                  </a:lnTo>
                  <a:lnTo>
                    <a:pt x="0" y="114"/>
                  </a:lnTo>
                  <a:lnTo>
                    <a:pt x="2" y="102"/>
                  </a:lnTo>
                  <a:lnTo>
                    <a:pt x="12" y="102"/>
                  </a:lnTo>
                  <a:lnTo>
                    <a:pt x="26" y="98"/>
                  </a:lnTo>
                  <a:lnTo>
                    <a:pt x="44" y="93"/>
                  </a:lnTo>
                  <a:lnTo>
                    <a:pt x="56" y="86"/>
                  </a:lnTo>
                  <a:lnTo>
                    <a:pt x="68"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9">
              <a:extLst>
                <a:ext uri="{FF2B5EF4-FFF2-40B4-BE49-F238E27FC236}">
                  <a16:creationId xmlns:a16="http://schemas.microsoft.com/office/drawing/2014/main" id="{7C6F8566-CE00-4DD6-CE72-45E0FC2C9EB6}"/>
                </a:ext>
              </a:extLst>
            </p:cNvPr>
            <p:cNvSpPr>
              <a:spLocks/>
            </p:cNvSpPr>
            <p:nvPr/>
          </p:nvSpPr>
          <p:spPr bwMode="auto">
            <a:xfrm>
              <a:off x="8638903" y="1696443"/>
              <a:ext cx="122872" cy="241935"/>
            </a:xfrm>
            <a:custGeom>
              <a:avLst/>
              <a:gdLst/>
              <a:ahLst/>
              <a:cxnLst>
                <a:cxn ang="0">
                  <a:pos x="8" y="47"/>
                </a:cxn>
                <a:cxn ang="0">
                  <a:pos x="18" y="26"/>
                </a:cxn>
                <a:cxn ang="0">
                  <a:pos x="32" y="9"/>
                </a:cxn>
                <a:cxn ang="0">
                  <a:pos x="51" y="0"/>
                </a:cxn>
                <a:cxn ang="0">
                  <a:pos x="71" y="1"/>
                </a:cxn>
                <a:cxn ang="0">
                  <a:pos x="96" y="6"/>
                </a:cxn>
                <a:cxn ang="0">
                  <a:pos x="110" y="18"/>
                </a:cxn>
                <a:cxn ang="0">
                  <a:pos x="119" y="34"/>
                </a:cxn>
                <a:cxn ang="0">
                  <a:pos x="119" y="48"/>
                </a:cxn>
                <a:cxn ang="0">
                  <a:pos x="115" y="64"/>
                </a:cxn>
                <a:cxn ang="0">
                  <a:pos x="109" y="86"/>
                </a:cxn>
                <a:cxn ang="0">
                  <a:pos x="107" y="102"/>
                </a:cxn>
                <a:cxn ang="0">
                  <a:pos x="107" y="121"/>
                </a:cxn>
                <a:cxn ang="0">
                  <a:pos x="111" y="136"/>
                </a:cxn>
                <a:cxn ang="0">
                  <a:pos x="117" y="155"/>
                </a:cxn>
                <a:cxn ang="0">
                  <a:pos x="125" y="174"/>
                </a:cxn>
                <a:cxn ang="0">
                  <a:pos x="129" y="188"/>
                </a:cxn>
                <a:cxn ang="0">
                  <a:pos x="128" y="204"/>
                </a:cxn>
                <a:cxn ang="0">
                  <a:pos x="122" y="218"/>
                </a:cxn>
                <a:cxn ang="0">
                  <a:pos x="116" y="231"/>
                </a:cxn>
                <a:cxn ang="0">
                  <a:pos x="104" y="244"/>
                </a:cxn>
                <a:cxn ang="0">
                  <a:pos x="90" y="251"/>
                </a:cxn>
                <a:cxn ang="0">
                  <a:pos x="75" y="254"/>
                </a:cxn>
                <a:cxn ang="0">
                  <a:pos x="57" y="254"/>
                </a:cxn>
                <a:cxn ang="0">
                  <a:pos x="39" y="246"/>
                </a:cxn>
                <a:cxn ang="0">
                  <a:pos x="24" y="228"/>
                </a:cxn>
                <a:cxn ang="0">
                  <a:pos x="14" y="203"/>
                </a:cxn>
                <a:cxn ang="0">
                  <a:pos x="6" y="180"/>
                </a:cxn>
                <a:cxn ang="0">
                  <a:pos x="3" y="151"/>
                </a:cxn>
                <a:cxn ang="0">
                  <a:pos x="1" y="126"/>
                </a:cxn>
                <a:cxn ang="0">
                  <a:pos x="0" y="100"/>
                </a:cxn>
                <a:cxn ang="0">
                  <a:pos x="3" y="77"/>
                </a:cxn>
                <a:cxn ang="0">
                  <a:pos x="6" y="60"/>
                </a:cxn>
                <a:cxn ang="0">
                  <a:pos x="8" y="47"/>
                </a:cxn>
              </a:cxnLst>
              <a:rect l="0" t="0" r="r" b="b"/>
              <a:pathLst>
                <a:path w="129" h="254">
                  <a:moveTo>
                    <a:pt x="8" y="47"/>
                  </a:moveTo>
                  <a:lnTo>
                    <a:pt x="18" y="26"/>
                  </a:lnTo>
                  <a:lnTo>
                    <a:pt x="32" y="9"/>
                  </a:lnTo>
                  <a:lnTo>
                    <a:pt x="51" y="0"/>
                  </a:lnTo>
                  <a:lnTo>
                    <a:pt x="71" y="1"/>
                  </a:lnTo>
                  <a:lnTo>
                    <a:pt x="96" y="6"/>
                  </a:lnTo>
                  <a:lnTo>
                    <a:pt x="110" y="18"/>
                  </a:lnTo>
                  <a:lnTo>
                    <a:pt x="119" y="34"/>
                  </a:lnTo>
                  <a:lnTo>
                    <a:pt x="119" y="48"/>
                  </a:lnTo>
                  <a:lnTo>
                    <a:pt x="115" y="64"/>
                  </a:lnTo>
                  <a:lnTo>
                    <a:pt x="109" y="86"/>
                  </a:lnTo>
                  <a:lnTo>
                    <a:pt x="107" y="102"/>
                  </a:lnTo>
                  <a:lnTo>
                    <a:pt x="107" y="121"/>
                  </a:lnTo>
                  <a:lnTo>
                    <a:pt x="111" y="136"/>
                  </a:lnTo>
                  <a:lnTo>
                    <a:pt x="117" y="155"/>
                  </a:lnTo>
                  <a:lnTo>
                    <a:pt x="125" y="174"/>
                  </a:lnTo>
                  <a:lnTo>
                    <a:pt x="129" y="188"/>
                  </a:lnTo>
                  <a:lnTo>
                    <a:pt x="128" y="204"/>
                  </a:lnTo>
                  <a:lnTo>
                    <a:pt x="122" y="218"/>
                  </a:lnTo>
                  <a:lnTo>
                    <a:pt x="116" y="231"/>
                  </a:lnTo>
                  <a:lnTo>
                    <a:pt x="104" y="244"/>
                  </a:lnTo>
                  <a:lnTo>
                    <a:pt x="90" y="251"/>
                  </a:lnTo>
                  <a:lnTo>
                    <a:pt x="75" y="254"/>
                  </a:lnTo>
                  <a:lnTo>
                    <a:pt x="57" y="254"/>
                  </a:lnTo>
                  <a:lnTo>
                    <a:pt x="39" y="246"/>
                  </a:lnTo>
                  <a:lnTo>
                    <a:pt x="24" y="228"/>
                  </a:lnTo>
                  <a:lnTo>
                    <a:pt x="14" y="203"/>
                  </a:lnTo>
                  <a:lnTo>
                    <a:pt x="6" y="180"/>
                  </a:lnTo>
                  <a:lnTo>
                    <a:pt x="3" y="151"/>
                  </a:lnTo>
                  <a:lnTo>
                    <a:pt x="1" y="126"/>
                  </a:lnTo>
                  <a:lnTo>
                    <a:pt x="0" y="100"/>
                  </a:lnTo>
                  <a:lnTo>
                    <a:pt x="3" y="77"/>
                  </a:lnTo>
                  <a:lnTo>
                    <a:pt x="6" y="60"/>
                  </a:lnTo>
                  <a:lnTo>
                    <a:pt x="8"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21">
              <a:extLst>
                <a:ext uri="{FF2B5EF4-FFF2-40B4-BE49-F238E27FC236}">
                  <a16:creationId xmlns:a16="http://schemas.microsoft.com/office/drawing/2014/main" id="{E9B484F5-D598-8278-3A77-435BB0A5A2AC}"/>
                </a:ext>
              </a:extLst>
            </p:cNvPr>
            <p:cNvSpPr>
              <a:spLocks/>
            </p:cNvSpPr>
            <p:nvPr/>
          </p:nvSpPr>
          <p:spPr bwMode="auto">
            <a:xfrm>
              <a:off x="8711293" y="1708826"/>
              <a:ext cx="127635" cy="216218"/>
            </a:xfrm>
            <a:custGeom>
              <a:avLst/>
              <a:gdLst/>
              <a:ahLst/>
              <a:cxnLst>
                <a:cxn ang="0">
                  <a:pos x="13" y="0"/>
                </a:cxn>
                <a:cxn ang="0">
                  <a:pos x="25" y="0"/>
                </a:cxn>
                <a:cxn ang="0">
                  <a:pos x="45" y="10"/>
                </a:cxn>
                <a:cxn ang="0">
                  <a:pos x="63" y="25"/>
                </a:cxn>
                <a:cxn ang="0">
                  <a:pos x="88" y="47"/>
                </a:cxn>
                <a:cxn ang="0">
                  <a:pos x="106" y="66"/>
                </a:cxn>
                <a:cxn ang="0">
                  <a:pos x="121" y="81"/>
                </a:cxn>
                <a:cxn ang="0">
                  <a:pos x="129" y="93"/>
                </a:cxn>
                <a:cxn ang="0">
                  <a:pos x="133" y="100"/>
                </a:cxn>
                <a:cxn ang="0">
                  <a:pos x="134" y="111"/>
                </a:cxn>
                <a:cxn ang="0">
                  <a:pos x="124" y="126"/>
                </a:cxn>
                <a:cxn ang="0">
                  <a:pos x="109" y="145"/>
                </a:cxn>
                <a:cxn ang="0">
                  <a:pos x="90" y="157"/>
                </a:cxn>
                <a:cxn ang="0">
                  <a:pos x="68" y="165"/>
                </a:cxn>
                <a:cxn ang="0">
                  <a:pos x="61" y="172"/>
                </a:cxn>
                <a:cxn ang="0">
                  <a:pos x="62" y="183"/>
                </a:cxn>
                <a:cxn ang="0">
                  <a:pos x="75" y="191"/>
                </a:cxn>
                <a:cxn ang="0">
                  <a:pos x="95" y="202"/>
                </a:cxn>
                <a:cxn ang="0">
                  <a:pos x="113" y="208"/>
                </a:cxn>
                <a:cxn ang="0">
                  <a:pos x="118" y="217"/>
                </a:cxn>
                <a:cxn ang="0">
                  <a:pos x="110" y="225"/>
                </a:cxn>
                <a:cxn ang="0">
                  <a:pos x="93" y="227"/>
                </a:cxn>
                <a:cxn ang="0">
                  <a:pos x="71" y="215"/>
                </a:cxn>
                <a:cxn ang="0">
                  <a:pos x="48" y="197"/>
                </a:cxn>
                <a:cxn ang="0">
                  <a:pos x="37" y="177"/>
                </a:cxn>
                <a:cxn ang="0">
                  <a:pos x="38" y="168"/>
                </a:cxn>
                <a:cxn ang="0">
                  <a:pos x="51" y="155"/>
                </a:cxn>
                <a:cxn ang="0">
                  <a:pos x="68" y="146"/>
                </a:cxn>
                <a:cxn ang="0">
                  <a:pos x="93" y="132"/>
                </a:cxn>
                <a:cxn ang="0">
                  <a:pos x="108" y="113"/>
                </a:cxn>
                <a:cxn ang="0">
                  <a:pos x="110" y="103"/>
                </a:cxn>
                <a:cxn ang="0">
                  <a:pos x="99" y="93"/>
                </a:cxn>
                <a:cxn ang="0">
                  <a:pos x="73" y="74"/>
                </a:cxn>
                <a:cxn ang="0">
                  <a:pos x="43" y="57"/>
                </a:cxn>
                <a:cxn ang="0">
                  <a:pos x="22" y="46"/>
                </a:cxn>
                <a:cxn ang="0">
                  <a:pos x="2" y="31"/>
                </a:cxn>
                <a:cxn ang="0">
                  <a:pos x="0" y="15"/>
                </a:cxn>
                <a:cxn ang="0">
                  <a:pos x="13" y="0"/>
                </a:cxn>
              </a:cxnLst>
              <a:rect l="0" t="0" r="r" b="b"/>
              <a:pathLst>
                <a:path w="134" h="227">
                  <a:moveTo>
                    <a:pt x="13" y="0"/>
                  </a:moveTo>
                  <a:lnTo>
                    <a:pt x="25" y="0"/>
                  </a:lnTo>
                  <a:lnTo>
                    <a:pt x="45" y="10"/>
                  </a:lnTo>
                  <a:lnTo>
                    <a:pt x="63" y="25"/>
                  </a:lnTo>
                  <a:lnTo>
                    <a:pt x="88" y="47"/>
                  </a:lnTo>
                  <a:lnTo>
                    <a:pt x="106" y="66"/>
                  </a:lnTo>
                  <a:lnTo>
                    <a:pt x="121" y="81"/>
                  </a:lnTo>
                  <a:lnTo>
                    <a:pt x="129" y="93"/>
                  </a:lnTo>
                  <a:lnTo>
                    <a:pt x="133" y="100"/>
                  </a:lnTo>
                  <a:lnTo>
                    <a:pt x="134" y="111"/>
                  </a:lnTo>
                  <a:lnTo>
                    <a:pt x="124" y="126"/>
                  </a:lnTo>
                  <a:lnTo>
                    <a:pt x="109" y="145"/>
                  </a:lnTo>
                  <a:lnTo>
                    <a:pt x="90" y="157"/>
                  </a:lnTo>
                  <a:lnTo>
                    <a:pt x="68" y="165"/>
                  </a:lnTo>
                  <a:lnTo>
                    <a:pt x="61" y="172"/>
                  </a:lnTo>
                  <a:lnTo>
                    <a:pt x="62" y="183"/>
                  </a:lnTo>
                  <a:lnTo>
                    <a:pt x="75" y="191"/>
                  </a:lnTo>
                  <a:lnTo>
                    <a:pt x="95" y="202"/>
                  </a:lnTo>
                  <a:lnTo>
                    <a:pt x="113" y="208"/>
                  </a:lnTo>
                  <a:lnTo>
                    <a:pt x="118" y="217"/>
                  </a:lnTo>
                  <a:lnTo>
                    <a:pt x="110" y="225"/>
                  </a:lnTo>
                  <a:lnTo>
                    <a:pt x="93" y="227"/>
                  </a:lnTo>
                  <a:lnTo>
                    <a:pt x="71" y="215"/>
                  </a:lnTo>
                  <a:lnTo>
                    <a:pt x="48" y="197"/>
                  </a:lnTo>
                  <a:lnTo>
                    <a:pt x="37" y="177"/>
                  </a:lnTo>
                  <a:lnTo>
                    <a:pt x="38" y="168"/>
                  </a:lnTo>
                  <a:lnTo>
                    <a:pt x="51" y="155"/>
                  </a:lnTo>
                  <a:lnTo>
                    <a:pt x="68" y="146"/>
                  </a:lnTo>
                  <a:lnTo>
                    <a:pt x="93" y="132"/>
                  </a:lnTo>
                  <a:lnTo>
                    <a:pt x="108" y="113"/>
                  </a:lnTo>
                  <a:lnTo>
                    <a:pt x="110" y="103"/>
                  </a:lnTo>
                  <a:lnTo>
                    <a:pt x="99" y="93"/>
                  </a:lnTo>
                  <a:lnTo>
                    <a:pt x="73" y="74"/>
                  </a:lnTo>
                  <a:lnTo>
                    <a:pt x="43" y="57"/>
                  </a:lnTo>
                  <a:lnTo>
                    <a:pt x="22" y="46"/>
                  </a:lnTo>
                  <a:lnTo>
                    <a:pt x="2" y="31"/>
                  </a:lnTo>
                  <a:lnTo>
                    <a:pt x="0" y="15"/>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22">
              <a:extLst>
                <a:ext uri="{FF2B5EF4-FFF2-40B4-BE49-F238E27FC236}">
                  <a16:creationId xmlns:a16="http://schemas.microsoft.com/office/drawing/2014/main" id="{CAB715AF-DC1D-3866-28A8-32D842C55197}"/>
                </a:ext>
              </a:extLst>
            </p:cNvPr>
            <p:cNvSpPr>
              <a:spLocks/>
            </p:cNvSpPr>
            <p:nvPr/>
          </p:nvSpPr>
          <p:spPr bwMode="auto">
            <a:xfrm>
              <a:off x="8602708" y="1884086"/>
              <a:ext cx="116205" cy="296228"/>
            </a:xfrm>
            <a:custGeom>
              <a:avLst/>
              <a:gdLst/>
              <a:ahLst/>
              <a:cxnLst>
                <a:cxn ang="0">
                  <a:pos x="79" y="40"/>
                </a:cxn>
                <a:cxn ang="0">
                  <a:pos x="79" y="19"/>
                </a:cxn>
                <a:cxn ang="0">
                  <a:pos x="92" y="2"/>
                </a:cxn>
                <a:cxn ang="0">
                  <a:pos x="106" y="0"/>
                </a:cxn>
                <a:cxn ang="0">
                  <a:pos x="122" y="11"/>
                </a:cxn>
                <a:cxn ang="0">
                  <a:pos x="122" y="36"/>
                </a:cxn>
                <a:cxn ang="0">
                  <a:pos x="120" y="71"/>
                </a:cxn>
                <a:cxn ang="0">
                  <a:pos x="115" y="105"/>
                </a:cxn>
                <a:cxn ang="0">
                  <a:pos x="102" y="140"/>
                </a:cxn>
                <a:cxn ang="0">
                  <a:pos x="96" y="156"/>
                </a:cxn>
                <a:cxn ang="0">
                  <a:pos x="95" y="182"/>
                </a:cxn>
                <a:cxn ang="0">
                  <a:pos x="92" y="218"/>
                </a:cxn>
                <a:cxn ang="0">
                  <a:pos x="91" y="244"/>
                </a:cxn>
                <a:cxn ang="0">
                  <a:pos x="95" y="260"/>
                </a:cxn>
                <a:cxn ang="0">
                  <a:pos x="96" y="267"/>
                </a:cxn>
                <a:cxn ang="0">
                  <a:pos x="94" y="280"/>
                </a:cxn>
                <a:cxn ang="0">
                  <a:pos x="86" y="285"/>
                </a:cxn>
                <a:cxn ang="0">
                  <a:pos x="73" y="291"/>
                </a:cxn>
                <a:cxn ang="0">
                  <a:pos x="58" y="294"/>
                </a:cxn>
                <a:cxn ang="0">
                  <a:pos x="41" y="305"/>
                </a:cxn>
                <a:cxn ang="0">
                  <a:pos x="32" y="311"/>
                </a:cxn>
                <a:cxn ang="0">
                  <a:pos x="20" y="309"/>
                </a:cxn>
                <a:cxn ang="0">
                  <a:pos x="4" y="303"/>
                </a:cxn>
                <a:cxn ang="0">
                  <a:pos x="0" y="294"/>
                </a:cxn>
                <a:cxn ang="0">
                  <a:pos x="2" y="289"/>
                </a:cxn>
                <a:cxn ang="0">
                  <a:pos x="14" y="285"/>
                </a:cxn>
                <a:cxn ang="0">
                  <a:pos x="33" y="277"/>
                </a:cxn>
                <a:cxn ang="0">
                  <a:pos x="56" y="267"/>
                </a:cxn>
                <a:cxn ang="0">
                  <a:pos x="68" y="256"/>
                </a:cxn>
                <a:cxn ang="0">
                  <a:pos x="74" y="240"/>
                </a:cxn>
                <a:cxn ang="0">
                  <a:pos x="73" y="217"/>
                </a:cxn>
                <a:cxn ang="0">
                  <a:pos x="72" y="186"/>
                </a:cxn>
                <a:cxn ang="0">
                  <a:pos x="70" y="155"/>
                </a:cxn>
                <a:cxn ang="0">
                  <a:pos x="72" y="133"/>
                </a:cxn>
                <a:cxn ang="0">
                  <a:pos x="76" y="104"/>
                </a:cxn>
                <a:cxn ang="0">
                  <a:pos x="79" y="80"/>
                </a:cxn>
                <a:cxn ang="0">
                  <a:pos x="81" y="54"/>
                </a:cxn>
                <a:cxn ang="0">
                  <a:pos x="79" y="40"/>
                </a:cxn>
              </a:cxnLst>
              <a:rect l="0" t="0" r="r" b="b"/>
              <a:pathLst>
                <a:path w="122" h="311">
                  <a:moveTo>
                    <a:pt x="79" y="40"/>
                  </a:moveTo>
                  <a:lnTo>
                    <a:pt x="79" y="19"/>
                  </a:lnTo>
                  <a:lnTo>
                    <a:pt x="92" y="2"/>
                  </a:lnTo>
                  <a:lnTo>
                    <a:pt x="106" y="0"/>
                  </a:lnTo>
                  <a:lnTo>
                    <a:pt x="122" y="11"/>
                  </a:lnTo>
                  <a:lnTo>
                    <a:pt x="122" y="36"/>
                  </a:lnTo>
                  <a:lnTo>
                    <a:pt x="120" y="71"/>
                  </a:lnTo>
                  <a:lnTo>
                    <a:pt x="115" y="105"/>
                  </a:lnTo>
                  <a:lnTo>
                    <a:pt x="102" y="140"/>
                  </a:lnTo>
                  <a:lnTo>
                    <a:pt x="96" y="156"/>
                  </a:lnTo>
                  <a:lnTo>
                    <a:pt x="95" y="182"/>
                  </a:lnTo>
                  <a:lnTo>
                    <a:pt x="92" y="218"/>
                  </a:lnTo>
                  <a:lnTo>
                    <a:pt x="91" y="244"/>
                  </a:lnTo>
                  <a:lnTo>
                    <a:pt x="95" y="260"/>
                  </a:lnTo>
                  <a:lnTo>
                    <a:pt x="96" y="267"/>
                  </a:lnTo>
                  <a:lnTo>
                    <a:pt x="94" y="280"/>
                  </a:lnTo>
                  <a:lnTo>
                    <a:pt x="86" y="285"/>
                  </a:lnTo>
                  <a:lnTo>
                    <a:pt x="73" y="291"/>
                  </a:lnTo>
                  <a:lnTo>
                    <a:pt x="58" y="294"/>
                  </a:lnTo>
                  <a:lnTo>
                    <a:pt x="41" y="305"/>
                  </a:lnTo>
                  <a:lnTo>
                    <a:pt x="32" y="311"/>
                  </a:lnTo>
                  <a:lnTo>
                    <a:pt x="20" y="309"/>
                  </a:lnTo>
                  <a:lnTo>
                    <a:pt x="4" y="303"/>
                  </a:lnTo>
                  <a:lnTo>
                    <a:pt x="0" y="294"/>
                  </a:lnTo>
                  <a:lnTo>
                    <a:pt x="2" y="289"/>
                  </a:lnTo>
                  <a:lnTo>
                    <a:pt x="14" y="285"/>
                  </a:lnTo>
                  <a:lnTo>
                    <a:pt x="33" y="277"/>
                  </a:lnTo>
                  <a:lnTo>
                    <a:pt x="56" y="267"/>
                  </a:lnTo>
                  <a:lnTo>
                    <a:pt x="68" y="256"/>
                  </a:lnTo>
                  <a:lnTo>
                    <a:pt x="74" y="240"/>
                  </a:lnTo>
                  <a:lnTo>
                    <a:pt x="73" y="217"/>
                  </a:lnTo>
                  <a:lnTo>
                    <a:pt x="72" y="186"/>
                  </a:lnTo>
                  <a:lnTo>
                    <a:pt x="70" y="155"/>
                  </a:lnTo>
                  <a:lnTo>
                    <a:pt x="72" y="133"/>
                  </a:lnTo>
                  <a:lnTo>
                    <a:pt x="76" y="104"/>
                  </a:lnTo>
                  <a:lnTo>
                    <a:pt x="79" y="80"/>
                  </a:lnTo>
                  <a:lnTo>
                    <a:pt x="81" y="54"/>
                  </a:lnTo>
                  <a:lnTo>
                    <a:pt x="79"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3">
              <a:extLst>
                <a:ext uri="{FF2B5EF4-FFF2-40B4-BE49-F238E27FC236}">
                  <a16:creationId xmlns:a16="http://schemas.microsoft.com/office/drawing/2014/main" id="{C0644BF0-E3B7-CE7D-0CB2-1FC51509936F}"/>
                </a:ext>
              </a:extLst>
            </p:cNvPr>
            <p:cNvSpPr>
              <a:spLocks/>
            </p:cNvSpPr>
            <p:nvPr/>
          </p:nvSpPr>
          <p:spPr bwMode="auto">
            <a:xfrm>
              <a:off x="8658906" y="1884086"/>
              <a:ext cx="100965" cy="333375"/>
            </a:xfrm>
            <a:custGeom>
              <a:avLst/>
              <a:gdLst/>
              <a:ahLst/>
              <a:cxnLst>
                <a:cxn ang="0">
                  <a:pos x="54" y="47"/>
                </a:cxn>
                <a:cxn ang="0">
                  <a:pos x="50" y="25"/>
                </a:cxn>
                <a:cxn ang="0">
                  <a:pos x="63" y="3"/>
                </a:cxn>
                <a:cxn ang="0">
                  <a:pos x="80" y="0"/>
                </a:cxn>
                <a:cxn ang="0">
                  <a:pos x="98" y="10"/>
                </a:cxn>
                <a:cxn ang="0">
                  <a:pos x="104" y="37"/>
                </a:cxn>
                <a:cxn ang="0">
                  <a:pos x="105" y="75"/>
                </a:cxn>
                <a:cxn ang="0">
                  <a:pos x="102" y="113"/>
                </a:cxn>
                <a:cxn ang="0">
                  <a:pos x="95" y="155"/>
                </a:cxn>
                <a:cxn ang="0">
                  <a:pos x="91" y="172"/>
                </a:cxn>
                <a:cxn ang="0">
                  <a:pos x="93" y="200"/>
                </a:cxn>
                <a:cxn ang="0">
                  <a:pos x="95" y="240"/>
                </a:cxn>
                <a:cxn ang="0">
                  <a:pos x="95" y="269"/>
                </a:cxn>
                <a:cxn ang="0">
                  <a:pos x="102" y="286"/>
                </a:cxn>
                <a:cxn ang="0">
                  <a:pos x="106" y="293"/>
                </a:cxn>
                <a:cxn ang="0">
                  <a:pos x="106" y="307"/>
                </a:cxn>
                <a:cxn ang="0">
                  <a:pos x="98" y="315"/>
                </a:cxn>
                <a:cxn ang="0">
                  <a:pos x="85" y="322"/>
                </a:cxn>
                <a:cxn ang="0">
                  <a:pos x="67" y="328"/>
                </a:cxn>
                <a:cxn ang="0">
                  <a:pos x="49" y="342"/>
                </a:cxn>
                <a:cxn ang="0">
                  <a:pos x="39" y="350"/>
                </a:cxn>
                <a:cxn ang="0">
                  <a:pos x="26" y="349"/>
                </a:cxn>
                <a:cxn ang="0">
                  <a:pos x="6" y="344"/>
                </a:cxn>
                <a:cxn ang="0">
                  <a:pos x="0" y="335"/>
                </a:cxn>
                <a:cxn ang="0">
                  <a:pos x="4" y="330"/>
                </a:cxn>
                <a:cxn ang="0">
                  <a:pos x="15" y="323"/>
                </a:cxn>
                <a:cxn ang="0">
                  <a:pos x="37" y="313"/>
                </a:cxn>
                <a:cxn ang="0">
                  <a:pos x="60" y="298"/>
                </a:cxn>
                <a:cxn ang="0">
                  <a:pos x="73" y="284"/>
                </a:cxn>
                <a:cxn ang="0">
                  <a:pos x="77" y="267"/>
                </a:cxn>
                <a:cxn ang="0">
                  <a:pos x="73" y="241"/>
                </a:cxn>
                <a:cxn ang="0">
                  <a:pos x="68" y="208"/>
                </a:cxn>
                <a:cxn ang="0">
                  <a:pos x="60" y="174"/>
                </a:cxn>
                <a:cxn ang="0">
                  <a:pos x="60" y="149"/>
                </a:cxn>
                <a:cxn ang="0">
                  <a:pos x="60" y="118"/>
                </a:cxn>
                <a:cxn ang="0">
                  <a:pos x="60" y="91"/>
                </a:cxn>
                <a:cxn ang="0">
                  <a:pos x="57" y="62"/>
                </a:cxn>
                <a:cxn ang="0">
                  <a:pos x="54" y="47"/>
                </a:cxn>
              </a:cxnLst>
              <a:rect l="0" t="0" r="r" b="b"/>
              <a:pathLst>
                <a:path w="106" h="350">
                  <a:moveTo>
                    <a:pt x="54" y="47"/>
                  </a:moveTo>
                  <a:lnTo>
                    <a:pt x="50" y="25"/>
                  </a:lnTo>
                  <a:lnTo>
                    <a:pt x="63" y="3"/>
                  </a:lnTo>
                  <a:lnTo>
                    <a:pt x="80" y="0"/>
                  </a:lnTo>
                  <a:lnTo>
                    <a:pt x="98" y="10"/>
                  </a:lnTo>
                  <a:lnTo>
                    <a:pt x="104" y="37"/>
                  </a:lnTo>
                  <a:lnTo>
                    <a:pt x="105" y="75"/>
                  </a:lnTo>
                  <a:lnTo>
                    <a:pt x="102" y="113"/>
                  </a:lnTo>
                  <a:lnTo>
                    <a:pt x="95" y="155"/>
                  </a:lnTo>
                  <a:lnTo>
                    <a:pt x="91" y="172"/>
                  </a:lnTo>
                  <a:lnTo>
                    <a:pt x="93" y="200"/>
                  </a:lnTo>
                  <a:lnTo>
                    <a:pt x="95" y="240"/>
                  </a:lnTo>
                  <a:lnTo>
                    <a:pt x="95" y="269"/>
                  </a:lnTo>
                  <a:lnTo>
                    <a:pt x="102" y="286"/>
                  </a:lnTo>
                  <a:lnTo>
                    <a:pt x="106" y="293"/>
                  </a:lnTo>
                  <a:lnTo>
                    <a:pt x="106" y="307"/>
                  </a:lnTo>
                  <a:lnTo>
                    <a:pt x="98" y="315"/>
                  </a:lnTo>
                  <a:lnTo>
                    <a:pt x="85" y="322"/>
                  </a:lnTo>
                  <a:lnTo>
                    <a:pt x="67" y="328"/>
                  </a:lnTo>
                  <a:lnTo>
                    <a:pt x="49" y="342"/>
                  </a:lnTo>
                  <a:lnTo>
                    <a:pt x="39" y="350"/>
                  </a:lnTo>
                  <a:lnTo>
                    <a:pt x="26" y="349"/>
                  </a:lnTo>
                  <a:lnTo>
                    <a:pt x="6" y="344"/>
                  </a:lnTo>
                  <a:lnTo>
                    <a:pt x="0" y="335"/>
                  </a:lnTo>
                  <a:lnTo>
                    <a:pt x="4" y="330"/>
                  </a:lnTo>
                  <a:lnTo>
                    <a:pt x="15" y="323"/>
                  </a:lnTo>
                  <a:lnTo>
                    <a:pt x="37" y="313"/>
                  </a:lnTo>
                  <a:lnTo>
                    <a:pt x="60" y="298"/>
                  </a:lnTo>
                  <a:lnTo>
                    <a:pt x="73" y="284"/>
                  </a:lnTo>
                  <a:lnTo>
                    <a:pt x="77" y="267"/>
                  </a:lnTo>
                  <a:lnTo>
                    <a:pt x="73" y="241"/>
                  </a:lnTo>
                  <a:lnTo>
                    <a:pt x="68" y="208"/>
                  </a:lnTo>
                  <a:lnTo>
                    <a:pt x="60" y="174"/>
                  </a:lnTo>
                  <a:lnTo>
                    <a:pt x="60" y="149"/>
                  </a:lnTo>
                  <a:lnTo>
                    <a:pt x="60" y="118"/>
                  </a:lnTo>
                  <a:lnTo>
                    <a:pt x="60" y="91"/>
                  </a:lnTo>
                  <a:lnTo>
                    <a:pt x="57" y="62"/>
                  </a:lnTo>
                  <a:lnTo>
                    <a:pt x="54"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0">
              <a:extLst>
                <a:ext uri="{FF2B5EF4-FFF2-40B4-BE49-F238E27FC236}">
                  <a16:creationId xmlns:a16="http://schemas.microsoft.com/office/drawing/2014/main" id="{D52A69B7-2AF5-9A7E-5012-AEF8BA0800C4}"/>
                </a:ext>
              </a:extLst>
            </p:cNvPr>
            <p:cNvSpPr>
              <a:spLocks noChangeAspect="1"/>
            </p:cNvSpPr>
            <p:nvPr/>
          </p:nvSpPr>
          <p:spPr bwMode="auto">
            <a:xfrm rot="18180000" flipV="1">
              <a:off x="8176375" y="1672661"/>
              <a:ext cx="262128" cy="135128"/>
            </a:xfrm>
            <a:custGeom>
              <a:avLst/>
              <a:gdLst/>
              <a:ahLst/>
              <a:cxnLst>
                <a:cxn ang="0">
                  <a:pos x="227" y="18"/>
                </a:cxn>
                <a:cxn ang="0">
                  <a:pos x="198" y="46"/>
                </a:cxn>
                <a:cxn ang="0">
                  <a:pos x="158" y="62"/>
                </a:cxn>
                <a:cxn ang="0">
                  <a:pos x="116" y="68"/>
                </a:cxn>
                <a:cxn ang="0">
                  <a:pos x="78" y="68"/>
                </a:cxn>
                <a:cxn ang="0">
                  <a:pos x="58" y="59"/>
                </a:cxn>
                <a:cxn ang="0">
                  <a:pos x="51" y="38"/>
                </a:cxn>
                <a:cxn ang="0">
                  <a:pos x="40" y="30"/>
                </a:cxn>
                <a:cxn ang="0">
                  <a:pos x="28" y="39"/>
                </a:cxn>
                <a:cxn ang="0">
                  <a:pos x="32" y="54"/>
                </a:cxn>
                <a:cxn ang="0">
                  <a:pos x="46" y="71"/>
                </a:cxn>
                <a:cxn ang="0">
                  <a:pos x="37" y="82"/>
                </a:cxn>
                <a:cxn ang="0">
                  <a:pos x="15" y="79"/>
                </a:cxn>
                <a:cxn ang="0">
                  <a:pos x="1" y="83"/>
                </a:cxn>
                <a:cxn ang="0">
                  <a:pos x="0" y="97"/>
                </a:cxn>
                <a:cxn ang="0">
                  <a:pos x="18" y="101"/>
                </a:cxn>
                <a:cxn ang="0">
                  <a:pos x="36" y="95"/>
                </a:cxn>
                <a:cxn ang="0">
                  <a:pos x="50" y="95"/>
                </a:cxn>
                <a:cxn ang="0">
                  <a:pos x="35" y="105"/>
                </a:cxn>
                <a:cxn ang="0">
                  <a:pos x="13" y="113"/>
                </a:cxn>
                <a:cxn ang="0">
                  <a:pos x="11" y="125"/>
                </a:cxn>
                <a:cxn ang="0">
                  <a:pos x="26" y="133"/>
                </a:cxn>
                <a:cxn ang="0">
                  <a:pos x="45" y="120"/>
                </a:cxn>
                <a:cxn ang="0">
                  <a:pos x="62" y="100"/>
                </a:cxn>
                <a:cxn ang="0">
                  <a:pos x="83" y="87"/>
                </a:cxn>
                <a:cxn ang="0">
                  <a:pos x="119" y="89"/>
                </a:cxn>
                <a:cxn ang="0">
                  <a:pos x="156" y="88"/>
                </a:cxn>
                <a:cxn ang="0">
                  <a:pos x="192" y="77"/>
                </a:cxn>
                <a:cxn ang="0">
                  <a:pos x="224" y="59"/>
                </a:cxn>
                <a:cxn ang="0">
                  <a:pos x="246" y="45"/>
                </a:cxn>
                <a:cxn ang="0">
                  <a:pos x="258" y="18"/>
                </a:cxn>
                <a:cxn ang="0">
                  <a:pos x="249" y="0"/>
                </a:cxn>
              </a:cxnLst>
              <a:rect l="0" t="0" r="r" b="b"/>
              <a:pathLst>
                <a:path w="258" h="133">
                  <a:moveTo>
                    <a:pt x="239" y="0"/>
                  </a:moveTo>
                  <a:lnTo>
                    <a:pt x="227" y="18"/>
                  </a:lnTo>
                  <a:lnTo>
                    <a:pt x="215" y="33"/>
                  </a:lnTo>
                  <a:lnTo>
                    <a:pt x="198" y="46"/>
                  </a:lnTo>
                  <a:lnTo>
                    <a:pt x="180" y="54"/>
                  </a:lnTo>
                  <a:lnTo>
                    <a:pt x="158" y="62"/>
                  </a:lnTo>
                  <a:lnTo>
                    <a:pt x="139" y="66"/>
                  </a:lnTo>
                  <a:lnTo>
                    <a:pt x="116" y="68"/>
                  </a:lnTo>
                  <a:lnTo>
                    <a:pt x="95" y="71"/>
                  </a:lnTo>
                  <a:lnTo>
                    <a:pt x="78" y="68"/>
                  </a:lnTo>
                  <a:lnTo>
                    <a:pt x="66" y="66"/>
                  </a:lnTo>
                  <a:lnTo>
                    <a:pt x="58" y="59"/>
                  </a:lnTo>
                  <a:lnTo>
                    <a:pt x="54" y="46"/>
                  </a:lnTo>
                  <a:lnTo>
                    <a:pt x="51" y="38"/>
                  </a:lnTo>
                  <a:lnTo>
                    <a:pt x="46" y="33"/>
                  </a:lnTo>
                  <a:lnTo>
                    <a:pt x="40" y="30"/>
                  </a:lnTo>
                  <a:lnTo>
                    <a:pt x="32" y="33"/>
                  </a:lnTo>
                  <a:lnTo>
                    <a:pt x="28" y="39"/>
                  </a:lnTo>
                  <a:lnTo>
                    <a:pt x="28" y="47"/>
                  </a:lnTo>
                  <a:lnTo>
                    <a:pt x="32" y="54"/>
                  </a:lnTo>
                  <a:lnTo>
                    <a:pt x="40" y="64"/>
                  </a:lnTo>
                  <a:lnTo>
                    <a:pt x="46" y="71"/>
                  </a:lnTo>
                  <a:lnTo>
                    <a:pt x="46" y="80"/>
                  </a:lnTo>
                  <a:lnTo>
                    <a:pt x="37" y="82"/>
                  </a:lnTo>
                  <a:lnTo>
                    <a:pt x="26" y="81"/>
                  </a:lnTo>
                  <a:lnTo>
                    <a:pt x="15" y="79"/>
                  </a:lnTo>
                  <a:lnTo>
                    <a:pt x="7" y="79"/>
                  </a:lnTo>
                  <a:lnTo>
                    <a:pt x="1" y="83"/>
                  </a:lnTo>
                  <a:lnTo>
                    <a:pt x="0" y="90"/>
                  </a:lnTo>
                  <a:lnTo>
                    <a:pt x="0" y="97"/>
                  </a:lnTo>
                  <a:lnTo>
                    <a:pt x="7" y="100"/>
                  </a:lnTo>
                  <a:lnTo>
                    <a:pt x="18" y="101"/>
                  </a:lnTo>
                  <a:lnTo>
                    <a:pt x="28" y="98"/>
                  </a:lnTo>
                  <a:lnTo>
                    <a:pt x="36" y="95"/>
                  </a:lnTo>
                  <a:lnTo>
                    <a:pt x="42" y="92"/>
                  </a:lnTo>
                  <a:lnTo>
                    <a:pt x="50" y="95"/>
                  </a:lnTo>
                  <a:lnTo>
                    <a:pt x="44" y="100"/>
                  </a:lnTo>
                  <a:lnTo>
                    <a:pt x="35" y="105"/>
                  </a:lnTo>
                  <a:lnTo>
                    <a:pt x="21" y="111"/>
                  </a:lnTo>
                  <a:lnTo>
                    <a:pt x="13" y="113"/>
                  </a:lnTo>
                  <a:lnTo>
                    <a:pt x="8" y="119"/>
                  </a:lnTo>
                  <a:lnTo>
                    <a:pt x="11" y="125"/>
                  </a:lnTo>
                  <a:lnTo>
                    <a:pt x="17" y="131"/>
                  </a:lnTo>
                  <a:lnTo>
                    <a:pt x="26" y="133"/>
                  </a:lnTo>
                  <a:lnTo>
                    <a:pt x="38" y="130"/>
                  </a:lnTo>
                  <a:lnTo>
                    <a:pt x="45" y="120"/>
                  </a:lnTo>
                  <a:lnTo>
                    <a:pt x="54" y="110"/>
                  </a:lnTo>
                  <a:lnTo>
                    <a:pt x="62" y="100"/>
                  </a:lnTo>
                  <a:lnTo>
                    <a:pt x="70" y="90"/>
                  </a:lnTo>
                  <a:lnTo>
                    <a:pt x="83" y="87"/>
                  </a:lnTo>
                  <a:lnTo>
                    <a:pt x="99" y="88"/>
                  </a:lnTo>
                  <a:lnTo>
                    <a:pt x="119" y="89"/>
                  </a:lnTo>
                  <a:lnTo>
                    <a:pt x="135" y="89"/>
                  </a:lnTo>
                  <a:lnTo>
                    <a:pt x="156" y="88"/>
                  </a:lnTo>
                  <a:lnTo>
                    <a:pt x="177" y="83"/>
                  </a:lnTo>
                  <a:lnTo>
                    <a:pt x="192" y="77"/>
                  </a:lnTo>
                  <a:lnTo>
                    <a:pt x="211" y="68"/>
                  </a:lnTo>
                  <a:lnTo>
                    <a:pt x="224" y="59"/>
                  </a:lnTo>
                  <a:lnTo>
                    <a:pt x="236" y="51"/>
                  </a:lnTo>
                  <a:lnTo>
                    <a:pt x="246" y="45"/>
                  </a:lnTo>
                  <a:lnTo>
                    <a:pt x="255" y="33"/>
                  </a:lnTo>
                  <a:lnTo>
                    <a:pt x="258" y="18"/>
                  </a:lnTo>
                  <a:lnTo>
                    <a:pt x="254" y="6"/>
                  </a:lnTo>
                  <a:lnTo>
                    <a:pt x="249" y="0"/>
                  </a:lnTo>
                  <a:lnTo>
                    <a:pt x="239"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14">
              <a:extLst>
                <a:ext uri="{FF2B5EF4-FFF2-40B4-BE49-F238E27FC236}">
                  <a16:creationId xmlns:a16="http://schemas.microsoft.com/office/drawing/2014/main" id="{75071E71-0AB8-D239-E672-7E08233382B8}"/>
                </a:ext>
              </a:extLst>
            </p:cNvPr>
            <p:cNvSpPr>
              <a:spLocks/>
            </p:cNvSpPr>
            <p:nvPr/>
          </p:nvSpPr>
          <p:spPr bwMode="auto">
            <a:xfrm>
              <a:off x="8089792" y="1879723"/>
              <a:ext cx="238919" cy="173038"/>
            </a:xfrm>
            <a:custGeom>
              <a:avLst/>
              <a:gdLst/>
              <a:ahLst/>
              <a:cxnLst>
                <a:cxn ang="0">
                  <a:pos x="106" y="124"/>
                </a:cxn>
                <a:cxn ang="0">
                  <a:pos x="96" y="95"/>
                </a:cxn>
                <a:cxn ang="0">
                  <a:pos x="91" y="68"/>
                </a:cxn>
                <a:cxn ang="0">
                  <a:pos x="94" y="43"/>
                </a:cxn>
                <a:cxn ang="0">
                  <a:pos x="103" y="23"/>
                </a:cxn>
                <a:cxn ang="0">
                  <a:pos x="115" y="11"/>
                </a:cxn>
                <a:cxn ang="0">
                  <a:pos x="132" y="2"/>
                </a:cxn>
                <a:cxn ang="0">
                  <a:pos x="154" y="0"/>
                </a:cxn>
                <a:cxn ang="0">
                  <a:pos x="181" y="0"/>
                </a:cxn>
                <a:cxn ang="0">
                  <a:pos x="211" y="9"/>
                </a:cxn>
                <a:cxn ang="0">
                  <a:pos x="232" y="19"/>
                </a:cxn>
                <a:cxn ang="0">
                  <a:pos x="253" y="36"/>
                </a:cxn>
                <a:cxn ang="0">
                  <a:pos x="271" y="55"/>
                </a:cxn>
                <a:cxn ang="0">
                  <a:pos x="285" y="79"/>
                </a:cxn>
                <a:cxn ang="0">
                  <a:pos x="295" y="112"/>
                </a:cxn>
                <a:cxn ang="0">
                  <a:pos x="301" y="139"/>
                </a:cxn>
                <a:cxn ang="0">
                  <a:pos x="301" y="163"/>
                </a:cxn>
                <a:cxn ang="0">
                  <a:pos x="295" y="184"/>
                </a:cxn>
                <a:cxn ang="0">
                  <a:pos x="284" y="196"/>
                </a:cxn>
                <a:cxn ang="0">
                  <a:pos x="265" y="209"/>
                </a:cxn>
                <a:cxn ang="0">
                  <a:pos x="233" y="218"/>
                </a:cxn>
                <a:cxn ang="0">
                  <a:pos x="213" y="218"/>
                </a:cxn>
                <a:cxn ang="0">
                  <a:pos x="184" y="208"/>
                </a:cxn>
                <a:cxn ang="0">
                  <a:pos x="157" y="189"/>
                </a:cxn>
                <a:cxn ang="0">
                  <a:pos x="135" y="169"/>
                </a:cxn>
                <a:cxn ang="0">
                  <a:pos x="123" y="153"/>
                </a:cxn>
                <a:cxn ang="0">
                  <a:pos x="70" y="173"/>
                </a:cxn>
                <a:cxn ang="0">
                  <a:pos x="36" y="192"/>
                </a:cxn>
                <a:cxn ang="0">
                  <a:pos x="10" y="196"/>
                </a:cxn>
                <a:cxn ang="0">
                  <a:pos x="0" y="177"/>
                </a:cxn>
                <a:cxn ang="0">
                  <a:pos x="7" y="157"/>
                </a:cxn>
                <a:cxn ang="0">
                  <a:pos x="31" y="149"/>
                </a:cxn>
                <a:cxn ang="0">
                  <a:pos x="71" y="137"/>
                </a:cxn>
                <a:cxn ang="0">
                  <a:pos x="106" y="124"/>
                </a:cxn>
              </a:cxnLst>
              <a:rect l="0" t="0" r="r" b="b"/>
              <a:pathLst>
                <a:path w="301" h="218">
                  <a:moveTo>
                    <a:pt x="106" y="124"/>
                  </a:moveTo>
                  <a:lnTo>
                    <a:pt x="96" y="95"/>
                  </a:lnTo>
                  <a:lnTo>
                    <a:pt x="91" y="68"/>
                  </a:lnTo>
                  <a:lnTo>
                    <a:pt x="94" y="43"/>
                  </a:lnTo>
                  <a:lnTo>
                    <a:pt x="103" y="23"/>
                  </a:lnTo>
                  <a:lnTo>
                    <a:pt x="115" y="11"/>
                  </a:lnTo>
                  <a:lnTo>
                    <a:pt x="132" y="2"/>
                  </a:lnTo>
                  <a:lnTo>
                    <a:pt x="154" y="0"/>
                  </a:lnTo>
                  <a:lnTo>
                    <a:pt x="181" y="0"/>
                  </a:lnTo>
                  <a:lnTo>
                    <a:pt x="211" y="9"/>
                  </a:lnTo>
                  <a:lnTo>
                    <a:pt x="232" y="19"/>
                  </a:lnTo>
                  <a:lnTo>
                    <a:pt x="253" y="36"/>
                  </a:lnTo>
                  <a:lnTo>
                    <a:pt x="271" y="55"/>
                  </a:lnTo>
                  <a:lnTo>
                    <a:pt x="285" y="79"/>
                  </a:lnTo>
                  <a:lnTo>
                    <a:pt x="295" y="112"/>
                  </a:lnTo>
                  <a:lnTo>
                    <a:pt x="301" y="139"/>
                  </a:lnTo>
                  <a:lnTo>
                    <a:pt x="301" y="163"/>
                  </a:lnTo>
                  <a:lnTo>
                    <a:pt x="295" y="184"/>
                  </a:lnTo>
                  <a:lnTo>
                    <a:pt x="284" y="196"/>
                  </a:lnTo>
                  <a:lnTo>
                    <a:pt x="265" y="209"/>
                  </a:lnTo>
                  <a:lnTo>
                    <a:pt x="233" y="218"/>
                  </a:lnTo>
                  <a:lnTo>
                    <a:pt x="213" y="218"/>
                  </a:lnTo>
                  <a:lnTo>
                    <a:pt x="184" y="208"/>
                  </a:lnTo>
                  <a:lnTo>
                    <a:pt x="157" y="189"/>
                  </a:lnTo>
                  <a:lnTo>
                    <a:pt x="135" y="169"/>
                  </a:lnTo>
                  <a:lnTo>
                    <a:pt x="123" y="153"/>
                  </a:lnTo>
                  <a:lnTo>
                    <a:pt x="70" y="173"/>
                  </a:lnTo>
                  <a:lnTo>
                    <a:pt x="36" y="192"/>
                  </a:lnTo>
                  <a:lnTo>
                    <a:pt x="10" y="196"/>
                  </a:lnTo>
                  <a:lnTo>
                    <a:pt x="0" y="177"/>
                  </a:lnTo>
                  <a:lnTo>
                    <a:pt x="7" y="157"/>
                  </a:lnTo>
                  <a:lnTo>
                    <a:pt x="31" y="149"/>
                  </a:lnTo>
                  <a:lnTo>
                    <a:pt x="71" y="137"/>
                  </a:lnTo>
                  <a:lnTo>
                    <a:pt x="106"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15">
              <a:extLst>
                <a:ext uri="{FF2B5EF4-FFF2-40B4-BE49-F238E27FC236}">
                  <a16:creationId xmlns:a16="http://schemas.microsoft.com/office/drawing/2014/main" id="{AAE7630E-BF05-A299-2AC9-35556C848FC8}"/>
                </a:ext>
              </a:extLst>
            </p:cNvPr>
            <p:cNvSpPr>
              <a:spLocks/>
            </p:cNvSpPr>
            <p:nvPr/>
          </p:nvSpPr>
          <p:spPr bwMode="auto">
            <a:xfrm>
              <a:off x="8258067" y="2067842"/>
              <a:ext cx="177800" cy="275432"/>
            </a:xfrm>
            <a:custGeom>
              <a:avLst/>
              <a:gdLst/>
              <a:ahLst/>
              <a:cxnLst>
                <a:cxn ang="0">
                  <a:pos x="19" y="22"/>
                </a:cxn>
                <a:cxn ang="0">
                  <a:pos x="38" y="6"/>
                </a:cxn>
                <a:cxn ang="0">
                  <a:pos x="59" y="3"/>
                </a:cxn>
                <a:cxn ang="0">
                  <a:pos x="90" y="0"/>
                </a:cxn>
                <a:cxn ang="0">
                  <a:pos x="118" y="7"/>
                </a:cxn>
                <a:cxn ang="0">
                  <a:pos x="140" y="17"/>
                </a:cxn>
                <a:cxn ang="0">
                  <a:pos x="166" y="38"/>
                </a:cxn>
                <a:cxn ang="0">
                  <a:pos x="185" y="64"/>
                </a:cxn>
                <a:cxn ang="0">
                  <a:pos x="202" y="90"/>
                </a:cxn>
                <a:cxn ang="0">
                  <a:pos x="212" y="119"/>
                </a:cxn>
                <a:cxn ang="0">
                  <a:pos x="219" y="146"/>
                </a:cxn>
                <a:cxn ang="0">
                  <a:pos x="222" y="179"/>
                </a:cxn>
                <a:cxn ang="0">
                  <a:pos x="224" y="216"/>
                </a:cxn>
                <a:cxn ang="0">
                  <a:pos x="219" y="250"/>
                </a:cxn>
                <a:cxn ang="0">
                  <a:pos x="208" y="280"/>
                </a:cxn>
                <a:cxn ang="0">
                  <a:pos x="195" y="305"/>
                </a:cxn>
                <a:cxn ang="0">
                  <a:pos x="179" y="321"/>
                </a:cxn>
                <a:cxn ang="0">
                  <a:pos x="164" y="336"/>
                </a:cxn>
                <a:cxn ang="0">
                  <a:pos x="140" y="344"/>
                </a:cxn>
                <a:cxn ang="0">
                  <a:pos x="124" y="347"/>
                </a:cxn>
                <a:cxn ang="0">
                  <a:pos x="97" y="347"/>
                </a:cxn>
                <a:cxn ang="0">
                  <a:pos x="77" y="342"/>
                </a:cxn>
                <a:cxn ang="0">
                  <a:pos x="62" y="330"/>
                </a:cxn>
                <a:cxn ang="0">
                  <a:pos x="51" y="318"/>
                </a:cxn>
                <a:cxn ang="0">
                  <a:pos x="45" y="298"/>
                </a:cxn>
                <a:cxn ang="0">
                  <a:pos x="38" y="273"/>
                </a:cxn>
                <a:cxn ang="0">
                  <a:pos x="41" y="241"/>
                </a:cxn>
                <a:cxn ang="0">
                  <a:pos x="49" y="210"/>
                </a:cxn>
                <a:cxn ang="0">
                  <a:pos x="56" y="193"/>
                </a:cxn>
                <a:cxn ang="0">
                  <a:pos x="68" y="171"/>
                </a:cxn>
                <a:cxn ang="0">
                  <a:pos x="68" y="154"/>
                </a:cxn>
                <a:cxn ang="0">
                  <a:pos x="61" y="136"/>
                </a:cxn>
                <a:cxn ang="0">
                  <a:pos x="41" y="119"/>
                </a:cxn>
                <a:cxn ang="0">
                  <a:pos x="15" y="100"/>
                </a:cxn>
                <a:cxn ang="0">
                  <a:pos x="2" y="81"/>
                </a:cxn>
                <a:cxn ang="0">
                  <a:pos x="0" y="62"/>
                </a:cxn>
                <a:cxn ang="0">
                  <a:pos x="5" y="38"/>
                </a:cxn>
                <a:cxn ang="0">
                  <a:pos x="19" y="22"/>
                </a:cxn>
              </a:cxnLst>
              <a:rect l="0" t="0" r="r" b="b"/>
              <a:pathLst>
                <a:path w="224" h="347">
                  <a:moveTo>
                    <a:pt x="19" y="22"/>
                  </a:moveTo>
                  <a:lnTo>
                    <a:pt x="38" y="6"/>
                  </a:lnTo>
                  <a:lnTo>
                    <a:pt x="59" y="3"/>
                  </a:lnTo>
                  <a:lnTo>
                    <a:pt x="90" y="0"/>
                  </a:lnTo>
                  <a:lnTo>
                    <a:pt x="118" y="7"/>
                  </a:lnTo>
                  <a:lnTo>
                    <a:pt x="140" y="17"/>
                  </a:lnTo>
                  <a:lnTo>
                    <a:pt x="166" y="38"/>
                  </a:lnTo>
                  <a:lnTo>
                    <a:pt x="185" y="64"/>
                  </a:lnTo>
                  <a:lnTo>
                    <a:pt x="202" y="90"/>
                  </a:lnTo>
                  <a:lnTo>
                    <a:pt x="212" y="119"/>
                  </a:lnTo>
                  <a:lnTo>
                    <a:pt x="219" y="146"/>
                  </a:lnTo>
                  <a:lnTo>
                    <a:pt x="222" y="179"/>
                  </a:lnTo>
                  <a:lnTo>
                    <a:pt x="224" y="216"/>
                  </a:lnTo>
                  <a:lnTo>
                    <a:pt x="219" y="250"/>
                  </a:lnTo>
                  <a:lnTo>
                    <a:pt x="208" y="280"/>
                  </a:lnTo>
                  <a:lnTo>
                    <a:pt x="195" y="305"/>
                  </a:lnTo>
                  <a:lnTo>
                    <a:pt x="179" y="321"/>
                  </a:lnTo>
                  <a:lnTo>
                    <a:pt x="164" y="336"/>
                  </a:lnTo>
                  <a:lnTo>
                    <a:pt x="140" y="344"/>
                  </a:lnTo>
                  <a:lnTo>
                    <a:pt x="124" y="347"/>
                  </a:lnTo>
                  <a:lnTo>
                    <a:pt x="97" y="347"/>
                  </a:lnTo>
                  <a:lnTo>
                    <a:pt x="77" y="342"/>
                  </a:lnTo>
                  <a:lnTo>
                    <a:pt x="62" y="330"/>
                  </a:lnTo>
                  <a:lnTo>
                    <a:pt x="51" y="318"/>
                  </a:lnTo>
                  <a:lnTo>
                    <a:pt x="45" y="298"/>
                  </a:lnTo>
                  <a:lnTo>
                    <a:pt x="38" y="273"/>
                  </a:lnTo>
                  <a:lnTo>
                    <a:pt x="41" y="241"/>
                  </a:lnTo>
                  <a:lnTo>
                    <a:pt x="49" y="210"/>
                  </a:lnTo>
                  <a:lnTo>
                    <a:pt x="56" y="193"/>
                  </a:lnTo>
                  <a:lnTo>
                    <a:pt x="68" y="171"/>
                  </a:lnTo>
                  <a:lnTo>
                    <a:pt x="68" y="154"/>
                  </a:lnTo>
                  <a:lnTo>
                    <a:pt x="61" y="136"/>
                  </a:lnTo>
                  <a:lnTo>
                    <a:pt x="41" y="119"/>
                  </a:lnTo>
                  <a:lnTo>
                    <a:pt x="15" y="100"/>
                  </a:lnTo>
                  <a:lnTo>
                    <a:pt x="2" y="81"/>
                  </a:lnTo>
                  <a:lnTo>
                    <a:pt x="0" y="62"/>
                  </a:lnTo>
                  <a:lnTo>
                    <a:pt x="5" y="38"/>
                  </a:lnTo>
                  <a:lnTo>
                    <a:pt x="19"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16">
              <a:extLst>
                <a:ext uri="{FF2B5EF4-FFF2-40B4-BE49-F238E27FC236}">
                  <a16:creationId xmlns:a16="http://schemas.microsoft.com/office/drawing/2014/main" id="{5BB715C3-991F-75F3-392C-AB35EDC8259B}"/>
                </a:ext>
              </a:extLst>
            </p:cNvPr>
            <p:cNvSpPr>
              <a:spLocks noChangeAspect="1"/>
            </p:cNvSpPr>
            <p:nvPr/>
          </p:nvSpPr>
          <p:spPr bwMode="auto">
            <a:xfrm rot="900000">
              <a:off x="7943346" y="2043637"/>
              <a:ext cx="350044" cy="204788"/>
            </a:xfrm>
            <a:custGeom>
              <a:avLst/>
              <a:gdLst/>
              <a:ahLst/>
              <a:cxnLst>
                <a:cxn ang="0">
                  <a:pos x="373" y="29"/>
                </a:cxn>
                <a:cxn ang="0">
                  <a:pos x="416" y="0"/>
                </a:cxn>
                <a:cxn ang="0">
                  <a:pos x="428" y="8"/>
                </a:cxn>
                <a:cxn ang="0">
                  <a:pos x="439" y="20"/>
                </a:cxn>
                <a:cxn ang="0">
                  <a:pos x="441" y="47"/>
                </a:cxn>
                <a:cxn ang="0">
                  <a:pos x="425" y="59"/>
                </a:cxn>
                <a:cxn ang="0">
                  <a:pos x="406" y="73"/>
                </a:cxn>
                <a:cxn ang="0">
                  <a:pos x="333" y="104"/>
                </a:cxn>
                <a:cxn ang="0">
                  <a:pos x="294" y="127"/>
                </a:cxn>
                <a:cxn ang="0">
                  <a:pos x="242" y="163"/>
                </a:cxn>
                <a:cxn ang="0">
                  <a:pos x="193" y="192"/>
                </a:cxn>
                <a:cxn ang="0">
                  <a:pos x="174" y="211"/>
                </a:cxn>
                <a:cxn ang="0">
                  <a:pos x="167" y="234"/>
                </a:cxn>
                <a:cxn ang="0">
                  <a:pos x="149" y="253"/>
                </a:cxn>
                <a:cxn ang="0">
                  <a:pos x="107" y="258"/>
                </a:cxn>
                <a:cxn ang="0">
                  <a:pos x="97" y="235"/>
                </a:cxn>
                <a:cxn ang="0">
                  <a:pos x="91" y="222"/>
                </a:cxn>
                <a:cxn ang="0">
                  <a:pos x="69" y="216"/>
                </a:cxn>
                <a:cxn ang="0">
                  <a:pos x="43" y="214"/>
                </a:cxn>
                <a:cxn ang="0">
                  <a:pos x="19" y="225"/>
                </a:cxn>
                <a:cxn ang="0">
                  <a:pos x="4" y="221"/>
                </a:cxn>
                <a:cxn ang="0">
                  <a:pos x="0" y="202"/>
                </a:cxn>
                <a:cxn ang="0">
                  <a:pos x="14" y="189"/>
                </a:cxn>
                <a:cxn ang="0">
                  <a:pos x="61" y="189"/>
                </a:cxn>
                <a:cxn ang="0">
                  <a:pos x="100" y="196"/>
                </a:cxn>
                <a:cxn ang="0">
                  <a:pos x="135" y="183"/>
                </a:cxn>
                <a:cxn ang="0">
                  <a:pos x="167" y="177"/>
                </a:cxn>
                <a:cxn ang="0">
                  <a:pos x="202" y="156"/>
                </a:cxn>
                <a:cxn ang="0">
                  <a:pos x="246" y="120"/>
                </a:cxn>
                <a:cxn ang="0">
                  <a:pos x="278" y="102"/>
                </a:cxn>
                <a:cxn ang="0">
                  <a:pos x="309" y="79"/>
                </a:cxn>
                <a:cxn ang="0">
                  <a:pos x="336" y="59"/>
                </a:cxn>
                <a:cxn ang="0">
                  <a:pos x="373" y="29"/>
                </a:cxn>
              </a:cxnLst>
              <a:rect l="0" t="0" r="r" b="b"/>
              <a:pathLst>
                <a:path w="441" h="258">
                  <a:moveTo>
                    <a:pt x="373" y="29"/>
                  </a:moveTo>
                  <a:lnTo>
                    <a:pt x="416" y="0"/>
                  </a:lnTo>
                  <a:lnTo>
                    <a:pt x="428" y="8"/>
                  </a:lnTo>
                  <a:lnTo>
                    <a:pt x="439" y="20"/>
                  </a:lnTo>
                  <a:lnTo>
                    <a:pt x="441" y="47"/>
                  </a:lnTo>
                  <a:lnTo>
                    <a:pt x="425" y="59"/>
                  </a:lnTo>
                  <a:lnTo>
                    <a:pt x="406" y="73"/>
                  </a:lnTo>
                  <a:lnTo>
                    <a:pt x="333" y="104"/>
                  </a:lnTo>
                  <a:lnTo>
                    <a:pt x="294" y="127"/>
                  </a:lnTo>
                  <a:lnTo>
                    <a:pt x="242" y="163"/>
                  </a:lnTo>
                  <a:lnTo>
                    <a:pt x="193" y="192"/>
                  </a:lnTo>
                  <a:lnTo>
                    <a:pt x="174" y="211"/>
                  </a:lnTo>
                  <a:lnTo>
                    <a:pt x="167" y="234"/>
                  </a:lnTo>
                  <a:lnTo>
                    <a:pt x="149" y="253"/>
                  </a:lnTo>
                  <a:lnTo>
                    <a:pt x="107" y="258"/>
                  </a:lnTo>
                  <a:lnTo>
                    <a:pt x="97" y="235"/>
                  </a:lnTo>
                  <a:lnTo>
                    <a:pt x="91" y="222"/>
                  </a:lnTo>
                  <a:lnTo>
                    <a:pt x="69" y="216"/>
                  </a:lnTo>
                  <a:lnTo>
                    <a:pt x="43" y="214"/>
                  </a:lnTo>
                  <a:lnTo>
                    <a:pt x="19" y="225"/>
                  </a:lnTo>
                  <a:lnTo>
                    <a:pt x="4" y="221"/>
                  </a:lnTo>
                  <a:lnTo>
                    <a:pt x="0" y="202"/>
                  </a:lnTo>
                  <a:lnTo>
                    <a:pt x="14" y="189"/>
                  </a:lnTo>
                  <a:lnTo>
                    <a:pt x="61" y="189"/>
                  </a:lnTo>
                  <a:lnTo>
                    <a:pt x="100" y="196"/>
                  </a:lnTo>
                  <a:lnTo>
                    <a:pt x="135" y="183"/>
                  </a:lnTo>
                  <a:lnTo>
                    <a:pt x="167" y="177"/>
                  </a:lnTo>
                  <a:lnTo>
                    <a:pt x="202" y="156"/>
                  </a:lnTo>
                  <a:lnTo>
                    <a:pt x="246" y="120"/>
                  </a:lnTo>
                  <a:lnTo>
                    <a:pt x="278" y="102"/>
                  </a:lnTo>
                  <a:lnTo>
                    <a:pt x="309" y="79"/>
                  </a:lnTo>
                  <a:lnTo>
                    <a:pt x="336" y="59"/>
                  </a:lnTo>
                  <a:lnTo>
                    <a:pt x="373"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17">
              <a:extLst>
                <a:ext uri="{FF2B5EF4-FFF2-40B4-BE49-F238E27FC236}">
                  <a16:creationId xmlns:a16="http://schemas.microsoft.com/office/drawing/2014/main" id="{4B9C578A-FB60-4A41-18D8-17A1B0C874DC}"/>
                </a:ext>
              </a:extLst>
            </p:cNvPr>
            <p:cNvSpPr>
              <a:spLocks/>
            </p:cNvSpPr>
            <p:nvPr/>
          </p:nvSpPr>
          <p:spPr bwMode="auto">
            <a:xfrm>
              <a:off x="8354904" y="2076573"/>
              <a:ext cx="176213" cy="273844"/>
            </a:xfrm>
            <a:custGeom>
              <a:avLst/>
              <a:gdLst/>
              <a:ahLst/>
              <a:cxnLst>
                <a:cxn ang="0">
                  <a:pos x="3" y="0"/>
                </a:cxn>
                <a:cxn ang="0">
                  <a:pos x="39" y="16"/>
                </a:cxn>
                <a:cxn ang="0">
                  <a:pos x="66" y="30"/>
                </a:cxn>
                <a:cxn ang="0">
                  <a:pos x="107" y="52"/>
                </a:cxn>
                <a:cxn ang="0">
                  <a:pos x="144" y="78"/>
                </a:cxn>
                <a:cxn ang="0">
                  <a:pos x="177" y="101"/>
                </a:cxn>
                <a:cxn ang="0">
                  <a:pos x="207" y="126"/>
                </a:cxn>
                <a:cxn ang="0">
                  <a:pos x="222" y="146"/>
                </a:cxn>
                <a:cxn ang="0">
                  <a:pos x="222" y="162"/>
                </a:cxn>
                <a:cxn ang="0">
                  <a:pos x="213" y="182"/>
                </a:cxn>
                <a:cxn ang="0">
                  <a:pos x="200" y="197"/>
                </a:cxn>
                <a:cxn ang="0">
                  <a:pos x="174" y="214"/>
                </a:cxn>
                <a:cxn ang="0">
                  <a:pos x="144" y="230"/>
                </a:cxn>
                <a:cxn ang="0">
                  <a:pos x="121" y="242"/>
                </a:cxn>
                <a:cxn ang="0">
                  <a:pos x="107" y="252"/>
                </a:cxn>
                <a:cxn ang="0">
                  <a:pos x="105" y="264"/>
                </a:cxn>
                <a:cxn ang="0">
                  <a:pos x="108" y="278"/>
                </a:cxn>
                <a:cxn ang="0">
                  <a:pos x="125" y="293"/>
                </a:cxn>
                <a:cxn ang="0">
                  <a:pos x="144" y="310"/>
                </a:cxn>
                <a:cxn ang="0">
                  <a:pos x="164" y="322"/>
                </a:cxn>
                <a:cxn ang="0">
                  <a:pos x="171" y="337"/>
                </a:cxn>
                <a:cxn ang="0">
                  <a:pos x="159" y="345"/>
                </a:cxn>
                <a:cxn ang="0">
                  <a:pos x="143" y="344"/>
                </a:cxn>
                <a:cxn ang="0">
                  <a:pos x="111" y="319"/>
                </a:cxn>
                <a:cxn ang="0">
                  <a:pos x="81" y="288"/>
                </a:cxn>
                <a:cxn ang="0">
                  <a:pos x="69" y="272"/>
                </a:cxn>
                <a:cxn ang="0">
                  <a:pos x="65" y="252"/>
                </a:cxn>
                <a:cxn ang="0">
                  <a:pos x="78" y="232"/>
                </a:cxn>
                <a:cxn ang="0">
                  <a:pos x="108" y="224"/>
                </a:cxn>
                <a:cxn ang="0">
                  <a:pos x="138" y="206"/>
                </a:cxn>
                <a:cxn ang="0">
                  <a:pos x="159" y="190"/>
                </a:cxn>
                <a:cxn ang="0">
                  <a:pos x="179" y="168"/>
                </a:cxn>
                <a:cxn ang="0">
                  <a:pos x="183" y="159"/>
                </a:cxn>
                <a:cxn ang="0">
                  <a:pos x="180" y="150"/>
                </a:cxn>
                <a:cxn ang="0">
                  <a:pos x="163" y="129"/>
                </a:cxn>
                <a:cxn ang="0">
                  <a:pos x="111" y="108"/>
                </a:cxn>
                <a:cxn ang="0">
                  <a:pos x="69" y="88"/>
                </a:cxn>
                <a:cxn ang="0">
                  <a:pos x="36" y="62"/>
                </a:cxn>
                <a:cxn ang="0">
                  <a:pos x="6" y="40"/>
                </a:cxn>
                <a:cxn ang="0">
                  <a:pos x="0" y="19"/>
                </a:cxn>
                <a:cxn ang="0">
                  <a:pos x="3" y="0"/>
                </a:cxn>
              </a:cxnLst>
              <a:rect l="0" t="0" r="r" b="b"/>
              <a:pathLst>
                <a:path w="222" h="345">
                  <a:moveTo>
                    <a:pt x="3" y="0"/>
                  </a:moveTo>
                  <a:lnTo>
                    <a:pt x="39" y="16"/>
                  </a:lnTo>
                  <a:lnTo>
                    <a:pt x="66" y="30"/>
                  </a:lnTo>
                  <a:lnTo>
                    <a:pt x="107" y="52"/>
                  </a:lnTo>
                  <a:lnTo>
                    <a:pt x="144" y="78"/>
                  </a:lnTo>
                  <a:lnTo>
                    <a:pt x="177" y="101"/>
                  </a:lnTo>
                  <a:lnTo>
                    <a:pt x="207" y="126"/>
                  </a:lnTo>
                  <a:lnTo>
                    <a:pt x="222" y="146"/>
                  </a:lnTo>
                  <a:lnTo>
                    <a:pt x="222" y="162"/>
                  </a:lnTo>
                  <a:lnTo>
                    <a:pt x="213" y="182"/>
                  </a:lnTo>
                  <a:lnTo>
                    <a:pt x="200" y="197"/>
                  </a:lnTo>
                  <a:lnTo>
                    <a:pt x="174" y="214"/>
                  </a:lnTo>
                  <a:lnTo>
                    <a:pt x="144" y="230"/>
                  </a:lnTo>
                  <a:lnTo>
                    <a:pt x="121" y="242"/>
                  </a:lnTo>
                  <a:lnTo>
                    <a:pt x="107" y="252"/>
                  </a:lnTo>
                  <a:lnTo>
                    <a:pt x="105" y="264"/>
                  </a:lnTo>
                  <a:lnTo>
                    <a:pt x="108" y="278"/>
                  </a:lnTo>
                  <a:lnTo>
                    <a:pt x="125" y="293"/>
                  </a:lnTo>
                  <a:lnTo>
                    <a:pt x="144" y="310"/>
                  </a:lnTo>
                  <a:lnTo>
                    <a:pt x="164" y="322"/>
                  </a:lnTo>
                  <a:lnTo>
                    <a:pt x="171" y="337"/>
                  </a:lnTo>
                  <a:lnTo>
                    <a:pt x="159" y="345"/>
                  </a:lnTo>
                  <a:lnTo>
                    <a:pt x="143" y="344"/>
                  </a:lnTo>
                  <a:lnTo>
                    <a:pt x="111" y="319"/>
                  </a:lnTo>
                  <a:lnTo>
                    <a:pt x="81" y="288"/>
                  </a:lnTo>
                  <a:lnTo>
                    <a:pt x="69" y="272"/>
                  </a:lnTo>
                  <a:lnTo>
                    <a:pt x="65" y="252"/>
                  </a:lnTo>
                  <a:lnTo>
                    <a:pt x="78" y="232"/>
                  </a:lnTo>
                  <a:lnTo>
                    <a:pt x="108" y="224"/>
                  </a:lnTo>
                  <a:lnTo>
                    <a:pt x="138" y="206"/>
                  </a:lnTo>
                  <a:lnTo>
                    <a:pt x="159" y="190"/>
                  </a:lnTo>
                  <a:lnTo>
                    <a:pt x="179" y="168"/>
                  </a:lnTo>
                  <a:lnTo>
                    <a:pt x="183" y="159"/>
                  </a:lnTo>
                  <a:lnTo>
                    <a:pt x="180" y="150"/>
                  </a:lnTo>
                  <a:lnTo>
                    <a:pt x="163" y="129"/>
                  </a:lnTo>
                  <a:lnTo>
                    <a:pt x="111" y="108"/>
                  </a:lnTo>
                  <a:lnTo>
                    <a:pt x="69" y="88"/>
                  </a:lnTo>
                  <a:lnTo>
                    <a:pt x="36" y="62"/>
                  </a:lnTo>
                  <a:lnTo>
                    <a:pt x="6" y="40"/>
                  </a:lnTo>
                  <a:lnTo>
                    <a:pt x="0" y="19"/>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5">
              <a:extLst>
                <a:ext uri="{FF2B5EF4-FFF2-40B4-BE49-F238E27FC236}">
                  <a16:creationId xmlns:a16="http://schemas.microsoft.com/office/drawing/2014/main" id="{81E6D2B4-4F6E-D4A8-771C-F055BB5398F1}"/>
                </a:ext>
              </a:extLst>
            </p:cNvPr>
            <p:cNvSpPr>
              <a:spLocks/>
            </p:cNvSpPr>
            <p:nvPr/>
          </p:nvSpPr>
          <p:spPr bwMode="auto">
            <a:xfrm>
              <a:off x="7689851" y="1905000"/>
              <a:ext cx="93663" cy="354013"/>
            </a:xfrm>
            <a:custGeom>
              <a:avLst/>
              <a:gdLst>
                <a:gd name="T0" fmla="*/ 9 w 59"/>
                <a:gd name="T1" fmla="*/ 60 h 223"/>
                <a:gd name="T2" fmla="*/ 5 w 59"/>
                <a:gd name="T3" fmla="*/ 27 h 223"/>
                <a:gd name="T4" fmla="*/ 0 w 59"/>
                <a:gd name="T5" fmla="*/ 5 h 223"/>
                <a:gd name="T6" fmla="*/ 11 w 59"/>
                <a:gd name="T7" fmla="*/ 0 h 223"/>
                <a:gd name="T8" fmla="*/ 25 w 59"/>
                <a:gd name="T9" fmla="*/ 10 h 223"/>
                <a:gd name="T10" fmla="*/ 29 w 59"/>
                <a:gd name="T11" fmla="*/ 25 h 223"/>
                <a:gd name="T12" fmla="*/ 31 w 59"/>
                <a:gd name="T13" fmla="*/ 56 h 223"/>
                <a:gd name="T14" fmla="*/ 25 w 59"/>
                <a:gd name="T15" fmla="*/ 106 h 223"/>
                <a:gd name="T16" fmla="*/ 20 w 59"/>
                <a:gd name="T17" fmla="*/ 158 h 223"/>
                <a:gd name="T18" fmla="*/ 18 w 59"/>
                <a:gd name="T19" fmla="*/ 176 h 223"/>
                <a:gd name="T20" fmla="*/ 27 w 59"/>
                <a:gd name="T21" fmla="*/ 188 h 223"/>
                <a:gd name="T22" fmla="*/ 55 w 59"/>
                <a:gd name="T23" fmla="*/ 201 h 223"/>
                <a:gd name="T24" fmla="*/ 59 w 59"/>
                <a:gd name="T25" fmla="*/ 213 h 223"/>
                <a:gd name="T26" fmla="*/ 49 w 59"/>
                <a:gd name="T27" fmla="*/ 223 h 223"/>
                <a:gd name="T28" fmla="*/ 19 w 59"/>
                <a:gd name="T29" fmla="*/ 218 h 223"/>
                <a:gd name="T30" fmla="*/ 10 w 59"/>
                <a:gd name="T31" fmla="*/ 193 h 223"/>
                <a:gd name="T32" fmla="*/ 5 w 59"/>
                <a:gd name="T33" fmla="*/ 174 h 223"/>
                <a:gd name="T34" fmla="*/ 5 w 59"/>
                <a:gd name="T35" fmla="*/ 142 h 223"/>
                <a:gd name="T36" fmla="*/ 8 w 59"/>
                <a:gd name="T37" fmla="*/ 79 h 223"/>
                <a:gd name="T38" fmla="*/ 9 w 59"/>
                <a:gd name="T39" fmla="*/ 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223">
                  <a:moveTo>
                    <a:pt x="9" y="60"/>
                  </a:moveTo>
                  <a:lnTo>
                    <a:pt x="5" y="27"/>
                  </a:lnTo>
                  <a:lnTo>
                    <a:pt x="0" y="5"/>
                  </a:lnTo>
                  <a:lnTo>
                    <a:pt x="11" y="0"/>
                  </a:lnTo>
                  <a:lnTo>
                    <a:pt x="25" y="10"/>
                  </a:lnTo>
                  <a:lnTo>
                    <a:pt x="29" y="25"/>
                  </a:lnTo>
                  <a:lnTo>
                    <a:pt x="31" y="56"/>
                  </a:lnTo>
                  <a:lnTo>
                    <a:pt x="25" y="106"/>
                  </a:lnTo>
                  <a:lnTo>
                    <a:pt x="20" y="158"/>
                  </a:lnTo>
                  <a:lnTo>
                    <a:pt x="18" y="176"/>
                  </a:lnTo>
                  <a:lnTo>
                    <a:pt x="27" y="188"/>
                  </a:lnTo>
                  <a:lnTo>
                    <a:pt x="55" y="201"/>
                  </a:lnTo>
                  <a:lnTo>
                    <a:pt x="59" y="213"/>
                  </a:lnTo>
                  <a:lnTo>
                    <a:pt x="49" y="223"/>
                  </a:lnTo>
                  <a:lnTo>
                    <a:pt x="19" y="218"/>
                  </a:lnTo>
                  <a:lnTo>
                    <a:pt x="10" y="193"/>
                  </a:lnTo>
                  <a:lnTo>
                    <a:pt x="5" y="174"/>
                  </a:lnTo>
                  <a:lnTo>
                    <a:pt x="5" y="142"/>
                  </a:lnTo>
                  <a:lnTo>
                    <a:pt x="8" y="79"/>
                  </a:lnTo>
                  <a:lnTo>
                    <a:pt x="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6">
              <a:extLst>
                <a:ext uri="{FF2B5EF4-FFF2-40B4-BE49-F238E27FC236}">
                  <a16:creationId xmlns:a16="http://schemas.microsoft.com/office/drawing/2014/main" id="{5F717245-1DEE-1A70-86D5-870F2164DCA0}"/>
                </a:ext>
              </a:extLst>
            </p:cNvPr>
            <p:cNvSpPr>
              <a:spLocks/>
            </p:cNvSpPr>
            <p:nvPr/>
          </p:nvSpPr>
          <p:spPr bwMode="auto">
            <a:xfrm>
              <a:off x="7642226" y="1917700"/>
              <a:ext cx="93663" cy="354013"/>
            </a:xfrm>
            <a:custGeom>
              <a:avLst/>
              <a:gdLst>
                <a:gd name="T0" fmla="*/ 9 w 59"/>
                <a:gd name="T1" fmla="*/ 60 h 223"/>
                <a:gd name="T2" fmla="*/ 5 w 59"/>
                <a:gd name="T3" fmla="*/ 27 h 223"/>
                <a:gd name="T4" fmla="*/ 0 w 59"/>
                <a:gd name="T5" fmla="*/ 5 h 223"/>
                <a:gd name="T6" fmla="*/ 11 w 59"/>
                <a:gd name="T7" fmla="*/ 0 h 223"/>
                <a:gd name="T8" fmla="*/ 25 w 59"/>
                <a:gd name="T9" fmla="*/ 10 h 223"/>
                <a:gd name="T10" fmla="*/ 29 w 59"/>
                <a:gd name="T11" fmla="*/ 25 h 223"/>
                <a:gd name="T12" fmla="*/ 30 w 59"/>
                <a:gd name="T13" fmla="*/ 56 h 223"/>
                <a:gd name="T14" fmla="*/ 25 w 59"/>
                <a:gd name="T15" fmla="*/ 106 h 223"/>
                <a:gd name="T16" fmla="*/ 20 w 59"/>
                <a:gd name="T17" fmla="*/ 159 h 223"/>
                <a:gd name="T18" fmla="*/ 17 w 59"/>
                <a:gd name="T19" fmla="*/ 177 h 223"/>
                <a:gd name="T20" fmla="*/ 26 w 59"/>
                <a:gd name="T21" fmla="*/ 189 h 223"/>
                <a:gd name="T22" fmla="*/ 54 w 59"/>
                <a:gd name="T23" fmla="*/ 201 h 223"/>
                <a:gd name="T24" fmla="*/ 59 w 59"/>
                <a:gd name="T25" fmla="*/ 213 h 223"/>
                <a:gd name="T26" fmla="*/ 49 w 59"/>
                <a:gd name="T27" fmla="*/ 223 h 223"/>
                <a:gd name="T28" fmla="*/ 19 w 59"/>
                <a:gd name="T29" fmla="*/ 218 h 223"/>
                <a:gd name="T30" fmla="*/ 10 w 59"/>
                <a:gd name="T31" fmla="*/ 194 h 223"/>
                <a:gd name="T32" fmla="*/ 5 w 59"/>
                <a:gd name="T33" fmla="*/ 174 h 223"/>
                <a:gd name="T34" fmla="*/ 5 w 59"/>
                <a:gd name="T35" fmla="*/ 143 h 223"/>
                <a:gd name="T36" fmla="*/ 7 w 59"/>
                <a:gd name="T37" fmla="*/ 80 h 223"/>
                <a:gd name="T38" fmla="*/ 9 w 59"/>
                <a:gd name="T39" fmla="*/ 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223">
                  <a:moveTo>
                    <a:pt x="9" y="60"/>
                  </a:moveTo>
                  <a:lnTo>
                    <a:pt x="5" y="27"/>
                  </a:lnTo>
                  <a:lnTo>
                    <a:pt x="0" y="5"/>
                  </a:lnTo>
                  <a:lnTo>
                    <a:pt x="11" y="0"/>
                  </a:lnTo>
                  <a:lnTo>
                    <a:pt x="25" y="10"/>
                  </a:lnTo>
                  <a:lnTo>
                    <a:pt x="29" y="25"/>
                  </a:lnTo>
                  <a:lnTo>
                    <a:pt x="30" y="56"/>
                  </a:lnTo>
                  <a:lnTo>
                    <a:pt x="25" y="106"/>
                  </a:lnTo>
                  <a:lnTo>
                    <a:pt x="20" y="159"/>
                  </a:lnTo>
                  <a:lnTo>
                    <a:pt x="17" y="177"/>
                  </a:lnTo>
                  <a:lnTo>
                    <a:pt x="26" y="189"/>
                  </a:lnTo>
                  <a:lnTo>
                    <a:pt x="54" y="201"/>
                  </a:lnTo>
                  <a:lnTo>
                    <a:pt x="59" y="213"/>
                  </a:lnTo>
                  <a:lnTo>
                    <a:pt x="49" y="223"/>
                  </a:lnTo>
                  <a:lnTo>
                    <a:pt x="19" y="218"/>
                  </a:lnTo>
                  <a:lnTo>
                    <a:pt x="10" y="194"/>
                  </a:lnTo>
                  <a:lnTo>
                    <a:pt x="5" y="174"/>
                  </a:lnTo>
                  <a:lnTo>
                    <a:pt x="5" y="143"/>
                  </a:lnTo>
                  <a:lnTo>
                    <a:pt x="7" y="80"/>
                  </a:lnTo>
                  <a:lnTo>
                    <a:pt x="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7">
              <a:extLst>
                <a:ext uri="{FF2B5EF4-FFF2-40B4-BE49-F238E27FC236}">
                  <a16:creationId xmlns:a16="http://schemas.microsoft.com/office/drawing/2014/main" id="{D2E9F78A-7600-C9BE-D0DE-418821B5843E}"/>
                </a:ext>
              </a:extLst>
            </p:cNvPr>
            <p:cNvSpPr>
              <a:spLocks/>
            </p:cNvSpPr>
            <p:nvPr/>
          </p:nvSpPr>
          <p:spPr bwMode="auto">
            <a:xfrm>
              <a:off x="7556501" y="2035175"/>
              <a:ext cx="95250" cy="352425"/>
            </a:xfrm>
            <a:custGeom>
              <a:avLst/>
              <a:gdLst>
                <a:gd name="T0" fmla="*/ 9 w 60"/>
                <a:gd name="T1" fmla="*/ 59 h 222"/>
                <a:gd name="T2" fmla="*/ 5 w 60"/>
                <a:gd name="T3" fmla="*/ 26 h 222"/>
                <a:gd name="T4" fmla="*/ 0 w 60"/>
                <a:gd name="T5" fmla="*/ 4 h 222"/>
                <a:gd name="T6" fmla="*/ 11 w 60"/>
                <a:gd name="T7" fmla="*/ 0 h 222"/>
                <a:gd name="T8" fmla="*/ 25 w 60"/>
                <a:gd name="T9" fmla="*/ 9 h 222"/>
                <a:gd name="T10" fmla="*/ 29 w 60"/>
                <a:gd name="T11" fmla="*/ 24 h 222"/>
                <a:gd name="T12" fmla="*/ 30 w 60"/>
                <a:gd name="T13" fmla="*/ 55 h 222"/>
                <a:gd name="T14" fmla="*/ 25 w 60"/>
                <a:gd name="T15" fmla="*/ 105 h 222"/>
                <a:gd name="T16" fmla="*/ 20 w 60"/>
                <a:gd name="T17" fmla="*/ 158 h 222"/>
                <a:gd name="T18" fmla="*/ 18 w 60"/>
                <a:gd name="T19" fmla="*/ 176 h 222"/>
                <a:gd name="T20" fmla="*/ 27 w 60"/>
                <a:gd name="T21" fmla="*/ 188 h 222"/>
                <a:gd name="T22" fmla="*/ 54 w 60"/>
                <a:gd name="T23" fmla="*/ 201 h 222"/>
                <a:gd name="T24" fmla="*/ 60 w 60"/>
                <a:gd name="T25" fmla="*/ 213 h 222"/>
                <a:gd name="T26" fmla="*/ 49 w 60"/>
                <a:gd name="T27" fmla="*/ 222 h 222"/>
                <a:gd name="T28" fmla="*/ 19 w 60"/>
                <a:gd name="T29" fmla="*/ 217 h 222"/>
                <a:gd name="T30" fmla="*/ 10 w 60"/>
                <a:gd name="T31" fmla="*/ 193 h 222"/>
                <a:gd name="T32" fmla="*/ 5 w 60"/>
                <a:gd name="T33" fmla="*/ 174 h 222"/>
                <a:gd name="T34" fmla="*/ 5 w 60"/>
                <a:gd name="T35" fmla="*/ 142 h 222"/>
                <a:gd name="T36" fmla="*/ 7 w 60"/>
                <a:gd name="T37" fmla="*/ 79 h 222"/>
                <a:gd name="T38" fmla="*/ 9 w 60"/>
                <a:gd name="T39" fmla="*/ 5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22">
                  <a:moveTo>
                    <a:pt x="9" y="59"/>
                  </a:moveTo>
                  <a:lnTo>
                    <a:pt x="5" y="26"/>
                  </a:lnTo>
                  <a:lnTo>
                    <a:pt x="0" y="4"/>
                  </a:lnTo>
                  <a:lnTo>
                    <a:pt x="11" y="0"/>
                  </a:lnTo>
                  <a:lnTo>
                    <a:pt x="25" y="9"/>
                  </a:lnTo>
                  <a:lnTo>
                    <a:pt x="29" y="24"/>
                  </a:lnTo>
                  <a:lnTo>
                    <a:pt x="30" y="55"/>
                  </a:lnTo>
                  <a:lnTo>
                    <a:pt x="25" y="105"/>
                  </a:lnTo>
                  <a:lnTo>
                    <a:pt x="20" y="158"/>
                  </a:lnTo>
                  <a:lnTo>
                    <a:pt x="18" y="176"/>
                  </a:lnTo>
                  <a:lnTo>
                    <a:pt x="27" y="188"/>
                  </a:lnTo>
                  <a:lnTo>
                    <a:pt x="54" y="201"/>
                  </a:lnTo>
                  <a:lnTo>
                    <a:pt x="60" y="213"/>
                  </a:lnTo>
                  <a:lnTo>
                    <a:pt x="49" y="222"/>
                  </a:lnTo>
                  <a:lnTo>
                    <a:pt x="19" y="217"/>
                  </a:lnTo>
                  <a:lnTo>
                    <a:pt x="10" y="193"/>
                  </a:lnTo>
                  <a:lnTo>
                    <a:pt x="5" y="174"/>
                  </a:lnTo>
                  <a:lnTo>
                    <a:pt x="5" y="142"/>
                  </a:lnTo>
                  <a:lnTo>
                    <a:pt x="7" y="79"/>
                  </a:lnTo>
                  <a:lnTo>
                    <a:pt x="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8">
              <a:extLst>
                <a:ext uri="{FF2B5EF4-FFF2-40B4-BE49-F238E27FC236}">
                  <a16:creationId xmlns:a16="http://schemas.microsoft.com/office/drawing/2014/main" id="{EF779D1A-844D-E784-2E87-548C8F0B8C02}"/>
                </a:ext>
              </a:extLst>
            </p:cNvPr>
            <p:cNvSpPr>
              <a:spLocks/>
            </p:cNvSpPr>
            <p:nvPr/>
          </p:nvSpPr>
          <p:spPr bwMode="auto">
            <a:xfrm>
              <a:off x="7516813" y="2084388"/>
              <a:ext cx="93663" cy="352425"/>
            </a:xfrm>
            <a:custGeom>
              <a:avLst/>
              <a:gdLst>
                <a:gd name="T0" fmla="*/ 9 w 59"/>
                <a:gd name="T1" fmla="*/ 59 h 222"/>
                <a:gd name="T2" fmla="*/ 5 w 59"/>
                <a:gd name="T3" fmla="*/ 26 h 222"/>
                <a:gd name="T4" fmla="*/ 0 w 59"/>
                <a:gd name="T5" fmla="*/ 5 h 222"/>
                <a:gd name="T6" fmla="*/ 11 w 59"/>
                <a:gd name="T7" fmla="*/ 0 h 222"/>
                <a:gd name="T8" fmla="*/ 25 w 59"/>
                <a:gd name="T9" fmla="*/ 9 h 222"/>
                <a:gd name="T10" fmla="*/ 29 w 59"/>
                <a:gd name="T11" fmla="*/ 24 h 222"/>
                <a:gd name="T12" fmla="*/ 30 w 59"/>
                <a:gd name="T13" fmla="*/ 56 h 222"/>
                <a:gd name="T14" fmla="*/ 25 w 59"/>
                <a:gd name="T15" fmla="*/ 105 h 222"/>
                <a:gd name="T16" fmla="*/ 20 w 59"/>
                <a:gd name="T17" fmla="*/ 158 h 222"/>
                <a:gd name="T18" fmla="*/ 17 w 59"/>
                <a:gd name="T19" fmla="*/ 176 h 222"/>
                <a:gd name="T20" fmla="*/ 26 w 59"/>
                <a:gd name="T21" fmla="*/ 188 h 222"/>
                <a:gd name="T22" fmla="*/ 54 w 59"/>
                <a:gd name="T23" fmla="*/ 201 h 222"/>
                <a:gd name="T24" fmla="*/ 59 w 59"/>
                <a:gd name="T25" fmla="*/ 213 h 222"/>
                <a:gd name="T26" fmla="*/ 49 w 59"/>
                <a:gd name="T27" fmla="*/ 222 h 222"/>
                <a:gd name="T28" fmla="*/ 19 w 59"/>
                <a:gd name="T29" fmla="*/ 218 h 222"/>
                <a:gd name="T30" fmla="*/ 10 w 59"/>
                <a:gd name="T31" fmla="*/ 193 h 222"/>
                <a:gd name="T32" fmla="*/ 5 w 59"/>
                <a:gd name="T33" fmla="*/ 174 h 222"/>
                <a:gd name="T34" fmla="*/ 5 w 59"/>
                <a:gd name="T35" fmla="*/ 142 h 222"/>
                <a:gd name="T36" fmla="*/ 7 w 59"/>
                <a:gd name="T37" fmla="*/ 79 h 222"/>
                <a:gd name="T38" fmla="*/ 9 w 59"/>
                <a:gd name="T39" fmla="*/ 5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222">
                  <a:moveTo>
                    <a:pt x="9" y="59"/>
                  </a:moveTo>
                  <a:lnTo>
                    <a:pt x="5" y="26"/>
                  </a:lnTo>
                  <a:lnTo>
                    <a:pt x="0" y="5"/>
                  </a:lnTo>
                  <a:lnTo>
                    <a:pt x="11" y="0"/>
                  </a:lnTo>
                  <a:lnTo>
                    <a:pt x="25" y="9"/>
                  </a:lnTo>
                  <a:lnTo>
                    <a:pt x="29" y="24"/>
                  </a:lnTo>
                  <a:lnTo>
                    <a:pt x="30" y="56"/>
                  </a:lnTo>
                  <a:lnTo>
                    <a:pt x="25" y="105"/>
                  </a:lnTo>
                  <a:lnTo>
                    <a:pt x="20" y="158"/>
                  </a:lnTo>
                  <a:lnTo>
                    <a:pt x="17" y="176"/>
                  </a:lnTo>
                  <a:lnTo>
                    <a:pt x="26" y="188"/>
                  </a:lnTo>
                  <a:lnTo>
                    <a:pt x="54" y="201"/>
                  </a:lnTo>
                  <a:lnTo>
                    <a:pt x="59" y="213"/>
                  </a:lnTo>
                  <a:lnTo>
                    <a:pt x="49" y="222"/>
                  </a:lnTo>
                  <a:lnTo>
                    <a:pt x="19" y="218"/>
                  </a:lnTo>
                  <a:lnTo>
                    <a:pt x="10" y="193"/>
                  </a:lnTo>
                  <a:lnTo>
                    <a:pt x="5" y="174"/>
                  </a:lnTo>
                  <a:lnTo>
                    <a:pt x="5" y="142"/>
                  </a:lnTo>
                  <a:lnTo>
                    <a:pt x="7" y="79"/>
                  </a:lnTo>
                  <a:lnTo>
                    <a:pt x="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9">
              <a:extLst>
                <a:ext uri="{FF2B5EF4-FFF2-40B4-BE49-F238E27FC236}">
                  <a16:creationId xmlns:a16="http://schemas.microsoft.com/office/drawing/2014/main" id="{45D6B362-8726-8605-63FF-FC9B36A3C98E}"/>
                </a:ext>
              </a:extLst>
            </p:cNvPr>
            <p:cNvSpPr>
              <a:spLocks/>
            </p:cNvSpPr>
            <p:nvPr/>
          </p:nvSpPr>
          <p:spPr bwMode="auto">
            <a:xfrm>
              <a:off x="7348538" y="1755775"/>
              <a:ext cx="1287463" cy="608013"/>
            </a:xfrm>
            <a:custGeom>
              <a:avLst/>
              <a:gdLst>
                <a:gd name="T0" fmla="*/ 77 w 811"/>
                <a:gd name="T1" fmla="*/ 252 h 383"/>
                <a:gd name="T2" fmla="*/ 0 w 811"/>
                <a:gd name="T3" fmla="*/ 303 h 383"/>
                <a:gd name="T4" fmla="*/ 53 w 811"/>
                <a:gd name="T5" fmla="*/ 317 h 383"/>
                <a:gd name="T6" fmla="*/ 108 w 811"/>
                <a:gd name="T7" fmla="*/ 330 h 383"/>
                <a:gd name="T8" fmla="*/ 216 w 811"/>
                <a:gd name="T9" fmla="*/ 356 h 383"/>
                <a:gd name="T10" fmla="*/ 299 w 811"/>
                <a:gd name="T11" fmla="*/ 372 h 383"/>
                <a:gd name="T12" fmla="*/ 337 w 811"/>
                <a:gd name="T13" fmla="*/ 383 h 383"/>
                <a:gd name="T14" fmla="*/ 402 w 811"/>
                <a:gd name="T15" fmla="*/ 344 h 383"/>
                <a:gd name="T16" fmla="*/ 462 w 811"/>
                <a:gd name="T17" fmla="*/ 305 h 383"/>
                <a:gd name="T18" fmla="*/ 501 w 811"/>
                <a:gd name="T19" fmla="*/ 279 h 383"/>
                <a:gd name="T20" fmla="*/ 557 w 811"/>
                <a:gd name="T21" fmla="*/ 253 h 383"/>
                <a:gd name="T22" fmla="*/ 611 w 811"/>
                <a:gd name="T23" fmla="*/ 221 h 383"/>
                <a:gd name="T24" fmla="*/ 654 w 811"/>
                <a:gd name="T25" fmla="*/ 189 h 383"/>
                <a:gd name="T26" fmla="*/ 694 w 811"/>
                <a:gd name="T27" fmla="*/ 161 h 383"/>
                <a:gd name="T28" fmla="*/ 731 w 811"/>
                <a:gd name="T29" fmla="*/ 130 h 383"/>
                <a:gd name="T30" fmla="*/ 764 w 811"/>
                <a:gd name="T31" fmla="*/ 109 h 383"/>
                <a:gd name="T32" fmla="*/ 806 w 811"/>
                <a:gd name="T33" fmla="*/ 85 h 383"/>
                <a:gd name="T34" fmla="*/ 811 w 811"/>
                <a:gd name="T35" fmla="*/ 83 h 383"/>
                <a:gd name="T36" fmla="*/ 776 w 811"/>
                <a:gd name="T37" fmla="*/ 72 h 383"/>
                <a:gd name="T38" fmla="*/ 710 w 811"/>
                <a:gd name="T39" fmla="*/ 56 h 383"/>
                <a:gd name="T40" fmla="*/ 595 w 811"/>
                <a:gd name="T41" fmla="*/ 28 h 383"/>
                <a:gd name="T42" fmla="*/ 523 w 811"/>
                <a:gd name="T43" fmla="*/ 17 h 383"/>
                <a:gd name="T44" fmla="*/ 455 w 811"/>
                <a:gd name="T45" fmla="*/ 0 h 383"/>
                <a:gd name="T46" fmla="*/ 418 w 811"/>
                <a:gd name="T47" fmla="*/ 18 h 383"/>
                <a:gd name="T48" fmla="*/ 386 w 811"/>
                <a:gd name="T49" fmla="*/ 38 h 383"/>
                <a:gd name="T50" fmla="*/ 445 w 811"/>
                <a:gd name="T51" fmla="*/ 48 h 383"/>
                <a:gd name="T52" fmla="*/ 504 w 811"/>
                <a:gd name="T53" fmla="*/ 61 h 383"/>
                <a:gd name="T54" fmla="*/ 557 w 811"/>
                <a:gd name="T55" fmla="*/ 74 h 383"/>
                <a:gd name="T56" fmla="*/ 629 w 811"/>
                <a:gd name="T57" fmla="*/ 90 h 383"/>
                <a:gd name="T58" fmla="*/ 660 w 811"/>
                <a:gd name="T59" fmla="*/ 96 h 383"/>
                <a:gd name="T60" fmla="*/ 665 w 811"/>
                <a:gd name="T61" fmla="*/ 109 h 383"/>
                <a:gd name="T62" fmla="*/ 660 w 811"/>
                <a:gd name="T63" fmla="*/ 120 h 383"/>
                <a:gd name="T64" fmla="*/ 647 w 811"/>
                <a:gd name="T65" fmla="*/ 132 h 383"/>
                <a:gd name="T66" fmla="*/ 619 w 811"/>
                <a:gd name="T67" fmla="*/ 150 h 383"/>
                <a:gd name="T68" fmla="*/ 586 w 811"/>
                <a:gd name="T69" fmla="*/ 170 h 383"/>
                <a:gd name="T70" fmla="*/ 555 w 811"/>
                <a:gd name="T71" fmla="*/ 194 h 383"/>
                <a:gd name="T72" fmla="*/ 527 w 811"/>
                <a:gd name="T73" fmla="*/ 217 h 383"/>
                <a:gd name="T74" fmla="*/ 512 w 811"/>
                <a:gd name="T75" fmla="*/ 227 h 383"/>
                <a:gd name="T76" fmla="*/ 475 w 811"/>
                <a:gd name="T77" fmla="*/ 247 h 383"/>
                <a:gd name="T78" fmla="*/ 432 w 811"/>
                <a:gd name="T79" fmla="*/ 273 h 383"/>
                <a:gd name="T80" fmla="*/ 397 w 811"/>
                <a:gd name="T81" fmla="*/ 296 h 383"/>
                <a:gd name="T82" fmla="*/ 341 w 811"/>
                <a:gd name="T83" fmla="*/ 324 h 383"/>
                <a:gd name="T84" fmla="*/ 323 w 811"/>
                <a:gd name="T85" fmla="*/ 323 h 383"/>
                <a:gd name="T86" fmla="*/ 262 w 811"/>
                <a:gd name="T87" fmla="*/ 302 h 383"/>
                <a:gd name="T88" fmla="*/ 205 w 811"/>
                <a:gd name="T89" fmla="*/ 288 h 383"/>
                <a:gd name="T90" fmla="*/ 149 w 811"/>
                <a:gd name="T91" fmla="*/ 271 h 383"/>
                <a:gd name="T92" fmla="*/ 102 w 811"/>
                <a:gd name="T93" fmla="*/ 260 h 383"/>
                <a:gd name="T94" fmla="*/ 77 w 811"/>
                <a:gd name="T95" fmla="*/ 25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1" h="383">
                  <a:moveTo>
                    <a:pt x="77" y="252"/>
                  </a:moveTo>
                  <a:lnTo>
                    <a:pt x="0" y="303"/>
                  </a:lnTo>
                  <a:lnTo>
                    <a:pt x="53" y="317"/>
                  </a:lnTo>
                  <a:lnTo>
                    <a:pt x="108" y="330"/>
                  </a:lnTo>
                  <a:lnTo>
                    <a:pt x="216" y="356"/>
                  </a:lnTo>
                  <a:lnTo>
                    <a:pt x="299" y="372"/>
                  </a:lnTo>
                  <a:lnTo>
                    <a:pt x="337" y="383"/>
                  </a:lnTo>
                  <a:lnTo>
                    <a:pt x="402" y="344"/>
                  </a:lnTo>
                  <a:lnTo>
                    <a:pt x="462" y="305"/>
                  </a:lnTo>
                  <a:lnTo>
                    <a:pt x="501" y="279"/>
                  </a:lnTo>
                  <a:lnTo>
                    <a:pt x="557" y="253"/>
                  </a:lnTo>
                  <a:lnTo>
                    <a:pt x="611" y="221"/>
                  </a:lnTo>
                  <a:lnTo>
                    <a:pt x="654" y="189"/>
                  </a:lnTo>
                  <a:lnTo>
                    <a:pt x="694" y="161"/>
                  </a:lnTo>
                  <a:lnTo>
                    <a:pt x="731" y="130"/>
                  </a:lnTo>
                  <a:lnTo>
                    <a:pt x="764" y="109"/>
                  </a:lnTo>
                  <a:lnTo>
                    <a:pt x="806" y="85"/>
                  </a:lnTo>
                  <a:lnTo>
                    <a:pt x="811" y="83"/>
                  </a:lnTo>
                  <a:lnTo>
                    <a:pt x="776" y="72"/>
                  </a:lnTo>
                  <a:lnTo>
                    <a:pt x="710" y="56"/>
                  </a:lnTo>
                  <a:lnTo>
                    <a:pt x="595" y="28"/>
                  </a:lnTo>
                  <a:lnTo>
                    <a:pt x="523" y="17"/>
                  </a:lnTo>
                  <a:lnTo>
                    <a:pt x="455" y="0"/>
                  </a:lnTo>
                  <a:lnTo>
                    <a:pt x="418" y="18"/>
                  </a:lnTo>
                  <a:lnTo>
                    <a:pt x="386" y="38"/>
                  </a:lnTo>
                  <a:lnTo>
                    <a:pt x="445" y="48"/>
                  </a:lnTo>
                  <a:lnTo>
                    <a:pt x="504" y="61"/>
                  </a:lnTo>
                  <a:lnTo>
                    <a:pt x="557" y="74"/>
                  </a:lnTo>
                  <a:lnTo>
                    <a:pt x="629" y="90"/>
                  </a:lnTo>
                  <a:lnTo>
                    <a:pt x="660" y="96"/>
                  </a:lnTo>
                  <a:lnTo>
                    <a:pt x="665" y="109"/>
                  </a:lnTo>
                  <a:lnTo>
                    <a:pt x="660" y="120"/>
                  </a:lnTo>
                  <a:lnTo>
                    <a:pt x="647" y="132"/>
                  </a:lnTo>
                  <a:lnTo>
                    <a:pt x="619" y="150"/>
                  </a:lnTo>
                  <a:lnTo>
                    <a:pt x="586" y="170"/>
                  </a:lnTo>
                  <a:lnTo>
                    <a:pt x="555" y="194"/>
                  </a:lnTo>
                  <a:lnTo>
                    <a:pt x="527" y="217"/>
                  </a:lnTo>
                  <a:lnTo>
                    <a:pt x="512" y="227"/>
                  </a:lnTo>
                  <a:lnTo>
                    <a:pt x="475" y="247"/>
                  </a:lnTo>
                  <a:lnTo>
                    <a:pt x="432" y="273"/>
                  </a:lnTo>
                  <a:lnTo>
                    <a:pt x="397" y="296"/>
                  </a:lnTo>
                  <a:lnTo>
                    <a:pt x="341" y="324"/>
                  </a:lnTo>
                  <a:lnTo>
                    <a:pt x="323" y="323"/>
                  </a:lnTo>
                  <a:lnTo>
                    <a:pt x="262" y="302"/>
                  </a:lnTo>
                  <a:lnTo>
                    <a:pt x="205" y="288"/>
                  </a:lnTo>
                  <a:lnTo>
                    <a:pt x="149" y="271"/>
                  </a:lnTo>
                  <a:lnTo>
                    <a:pt x="102" y="260"/>
                  </a:lnTo>
                  <a:lnTo>
                    <a:pt x="77" y="252"/>
                  </a:lnTo>
                  <a:close/>
                </a:path>
              </a:pathLst>
            </a:custGeom>
            <a:solidFill>
              <a:srgbClr val="BE8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0">
              <a:extLst>
                <a:ext uri="{FF2B5EF4-FFF2-40B4-BE49-F238E27FC236}">
                  <a16:creationId xmlns:a16="http://schemas.microsoft.com/office/drawing/2014/main" id="{8CF584A1-C0BD-BF99-B635-2EAEDD47AE25}"/>
                </a:ext>
              </a:extLst>
            </p:cNvPr>
            <p:cNvSpPr>
              <a:spLocks/>
            </p:cNvSpPr>
            <p:nvPr/>
          </p:nvSpPr>
          <p:spPr bwMode="auto">
            <a:xfrm>
              <a:off x="7880351" y="1889125"/>
              <a:ext cx="755650" cy="927100"/>
            </a:xfrm>
            <a:custGeom>
              <a:avLst/>
              <a:gdLst>
                <a:gd name="T0" fmla="*/ 0 w 476"/>
                <a:gd name="T1" fmla="*/ 299 h 584"/>
                <a:gd name="T2" fmla="*/ 110 w 476"/>
                <a:gd name="T3" fmla="*/ 231 h 584"/>
                <a:gd name="T4" fmla="*/ 156 w 476"/>
                <a:gd name="T5" fmla="*/ 201 h 584"/>
                <a:gd name="T6" fmla="*/ 202 w 476"/>
                <a:gd name="T7" fmla="*/ 177 h 584"/>
                <a:gd name="T8" fmla="*/ 260 w 476"/>
                <a:gd name="T9" fmla="*/ 145 h 584"/>
                <a:gd name="T10" fmla="*/ 275 w 476"/>
                <a:gd name="T11" fmla="*/ 135 h 584"/>
                <a:gd name="T12" fmla="*/ 325 w 476"/>
                <a:gd name="T13" fmla="*/ 102 h 584"/>
                <a:gd name="T14" fmla="*/ 362 w 476"/>
                <a:gd name="T15" fmla="*/ 73 h 584"/>
                <a:gd name="T16" fmla="*/ 395 w 476"/>
                <a:gd name="T17" fmla="*/ 47 h 584"/>
                <a:gd name="T18" fmla="*/ 425 w 476"/>
                <a:gd name="T19" fmla="*/ 29 h 584"/>
                <a:gd name="T20" fmla="*/ 443 w 476"/>
                <a:gd name="T21" fmla="*/ 17 h 584"/>
                <a:gd name="T22" fmla="*/ 472 w 476"/>
                <a:gd name="T23" fmla="*/ 0 h 584"/>
                <a:gd name="T24" fmla="*/ 474 w 476"/>
                <a:gd name="T25" fmla="*/ 10 h 584"/>
                <a:gd name="T26" fmla="*/ 474 w 476"/>
                <a:gd name="T27" fmla="*/ 45 h 584"/>
                <a:gd name="T28" fmla="*/ 471 w 476"/>
                <a:gd name="T29" fmla="*/ 99 h 584"/>
                <a:gd name="T30" fmla="*/ 471 w 476"/>
                <a:gd name="T31" fmla="*/ 152 h 584"/>
                <a:gd name="T32" fmla="*/ 472 w 476"/>
                <a:gd name="T33" fmla="*/ 196 h 584"/>
                <a:gd name="T34" fmla="*/ 472 w 476"/>
                <a:gd name="T35" fmla="*/ 242 h 584"/>
                <a:gd name="T36" fmla="*/ 476 w 476"/>
                <a:gd name="T37" fmla="*/ 288 h 584"/>
                <a:gd name="T38" fmla="*/ 476 w 476"/>
                <a:gd name="T39" fmla="*/ 309 h 584"/>
                <a:gd name="T40" fmla="*/ 435 w 476"/>
                <a:gd name="T41" fmla="*/ 326 h 584"/>
                <a:gd name="T42" fmla="*/ 412 w 476"/>
                <a:gd name="T43" fmla="*/ 336 h 584"/>
                <a:gd name="T44" fmla="*/ 411 w 476"/>
                <a:gd name="T45" fmla="*/ 301 h 584"/>
                <a:gd name="T46" fmla="*/ 377 w 476"/>
                <a:gd name="T47" fmla="*/ 323 h 584"/>
                <a:gd name="T48" fmla="*/ 328 w 476"/>
                <a:gd name="T49" fmla="*/ 351 h 584"/>
                <a:gd name="T50" fmla="*/ 274 w 476"/>
                <a:gd name="T51" fmla="*/ 382 h 584"/>
                <a:gd name="T52" fmla="*/ 211 w 476"/>
                <a:gd name="T53" fmla="*/ 422 h 584"/>
                <a:gd name="T54" fmla="*/ 180 w 476"/>
                <a:gd name="T55" fmla="*/ 442 h 584"/>
                <a:gd name="T56" fmla="*/ 127 w 476"/>
                <a:gd name="T57" fmla="*/ 472 h 584"/>
                <a:gd name="T58" fmla="*/ 74 w 476"/>
                <a:gd name="T59" fmla="*/ 506 h 584"/>
                <a:gd name="T60" fmla="*/ 72 w 476"/>
                <a:gd name="T61" fmla="*/ 561 h 584"/>
                <a:gd name="T62" fmla="*/ 16 w 476"/>
                <a:gd name="T63" fmla="*/ 584 h 584"/>
                <a:gd name="T64" fmla="*/ 15 w 476"/>
                <a:gd name="T65" fmla="*/ 519 h 584"/>
                <a:gd name="T66" fmla="*/ 9 w 476"/>
                <a:gd name="T67" fmla="*/ 428 h 584"/>
                <a:gd name="T68" fmla="*/ 2 w 476"/>
                <a:gd name="T69" fmla="*/ 345 h 584"/>
                <a:gd name="T70" fmla="*/ 0 w 476"/>
                <a:gd name="T71" fmla="*/ 299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 h="584">
                  <a:moveTo>
                    <a:pt x="0" y="299"/>
                  </a:moveTo>
                  <a:lnTo>
                    <a:pt x="110" y="231"/>
                  </a:lnTo>
                  <a:lnTo>
                    <a:pt x="156" y="201"/>
                  </a:lnTo>
                  <a:lnTo>
                    <a:pt x="202" y="177"/>
                  </a:lnTo>
                  <a:lnTo>
                    <a:pt x="260" y="145"/>
                  </a:lnTo>
                  <a:lnTo>
                    <a:pt x="275" y="135"/>
                  </a:lnTo>
                  <a:lnTo>
                    <a:pt x="325" y="102"/>
                  </a:lnTo>
                  <a:lnTo>
                    <a:pt x="362" y="73"/>
                  </a:lnTo>
                  <a:lnTo>
                    <a:pt x="395" y="47"/>
                  </a:lnTo>
                  <a:lnTo>
                    <a:pt x="425" y="29"/>
                  </a:lnTo>
                  <a:lnTo>
                    <a:pt x="443" y="17"/>
                  </a:lnTo>
                  <a:lnTo>
                    <a:pt x="472" y="0"/>
                  </a:lnTo>
                  <a:lnTo>
                    <a:pt x="474" y="10"/>
                  </a:lnTo>
                  <a:lnTo>
                    <a:pt x="474" y="45"/>
                  </a:lnTo>
                  <a:lnTo>
                    <a:pt x="471" y="99"/>
                  </a:lnTo>
                  <a:lnTo>
                    <a:pt x="471" y="152"/>
                  </a:lnTo>
                  <a:lnTo>
                    <a:pt x="472" y="196"/>
                  </a:lnTo>
                  <a:lnTo>
                    <a:pt x="472" y="242"/>
                  </a:lnTo>
                  <a:lnTo>
                    <a:pt x="476" y="288"/>
                  </a:lnTo>
                  <a:lnTo>
                    <a:pt x="476" y="309"/>
                  </a:lnTo>
                  <a:lnTo>
                    <a:pt x="435" y="326"/>
                  </a:lnTo>
                  <a:lnTo>
                    <a:pt x="412" y="336"/>
                  </a:lnTo>
                  <a:lnTo>
                    <a:pt x="411" y="301"/>
                  </a:lnTo>
                  <a:lnTo>
                    <a:pt x="377" y="323"/>
                  </a:lnTo>
                  <a:lnTo>
                    <a:pt x="328" y="351"/>
                  </a:lnTo>
                  <a:lnTo>
                    <a:pt x="274" y="382"/>
                  </a:lnTo>
                  <a:lnTo>
                    <a:pt x="211" y="422"/>
                  </a:lnTo>
                  <a:lnTo>
                    <a:pt x="180" y="442"/>
                  </a:lnTo>
                  <a:lnTo>
                    <a:pt x="127" y="472"/>
                  </a:lnTo>
                  <a:lnTo>
                    <a:pt x="74" y="506"/>
                  </a:lnTo>
                  <a:lnTo>
                    <a:pt x="72" y="561"/>
                  </a:lnTo>
                  <a:lnTo>
                    <a:pt x="16" y="584"/>
                  </a:lnTo>
                  <a:lnTo>
                    <a:pt x="15" y="519"/>
                  </a:lnTo>
                  <a:lnTo>
                    <a:pt x="9" y="428"/>
                  </a:lnTo>
                  <a:lnTo>
                    <a:pt x="2" y="345"/>
                  </a:lnTo>
                  <a:lnTo>
                    <a:pt x="0" y="299"/>
                  </a:lnTo>
                  <a:close/>
                </a:path>
              </a:pathLst>
            </a:custGeom>
            <a:solidFill>
              <a:srgbClr val="7165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1">
              <a:extLst>
                <a:ext uri="{FF2B5EF4-FFF2-40B4-BE49-F238E27FC236}">
                  <a16:creationId xmlns:a16="http://schemas.microsoft.com/office/drawing/2014/main" id="{3E2483A4-68C6-9467-3765-01C1C6BFABF2}"/>
                </a:ext>
              </a:extLst>
            </p:cNvPr>
            <p:cNvSpPr>
              <a:spLocks/>
            </p:cNvSpPr>
            <p:nvPr/>
          </p:nvSpPr>
          <p:spPr bwMode="auto">
            <a:xfrm>
              <a:off x="7350126" y="2238375"/>
              <a:ext cx="561975" cy="579438"/>
            </a:xfrm>
            <a:custGeom>
              <a:avLst/>
              <a:gdLst>
                <a:gd name="T0" fmla="*/ 0 w 354"/>
                <a:gd name="T1" fmla="*/ 0 h 365"/>
                <a:gd name="T2" fmla="*/ 106 w 354"/>
                <a:gd name="T3" fmla="*/ 23 h 365"/>
                <a:gd name="T4" fmla="*/ 178 w 354"/>
                <a:gd name="T5" fmla="*/ 40 h 365"/>
                <a:gd name="T6" fmla="*/ 260 w 354"/>
                <a:gd name="T7" fmla="*/ 59 h 365"/>
                <a:gd name="T8" fmla="*/ 338 w 354"/>
                <a:gd name="T9" fmla="*/ 77 h 365"/>
                <a:gd name="T10" fmla="*/ 343 w 354"/>
                <a:gd name="T11" fmla="*/ 150 h 365"/>
                <a:gd name="T12" fmla="*/ 349 w 354"/>
                <a:gd name="T13" fmla="*/ 221 h 365"/>
                <a:gd name="T14" fmla="*/ 350 w 354"/>
                <a:gd name="T15" fmla="*/ 281 h 365"/>
                <a:gd name="T16" fmla="*/ 354 w 354"/>
                <a:gd name="T17" fmla="*/ 365 h 365"/>
                <a:gd name="T18" fmla="*/ 293 w 354"/>
                <a:gd name="T19" fmla="*/ 349 h 365"/>
                <a:gd name="T20" fmla="*/ 295 w 354"/>
                <a:gd name="T21" fmla="*/ 304 h 365"/>
                <a:gd name="T22" fmla="*/ 215 w 354"/>
                <a:gd name="T23" fmla="*/ 270 h 365"/>
                <a:gd name="T24" fmla="*/ 143 w 354"/>
                <a:gd name="T25" fmla="*/ 243 h 365"/>
                <a:gd name="T26" fmla="*/ 100 w 354"/>
                <a:gd name="T27" fmla="*/ 225 h 365"/>
                <a:gd name="T28" fmla="*/ 61 w 354"/>
                <a:gd name="T29" fmla="*/ 209 h 365"/>
                <a:gd name="T30" fmla="*/ 67 w 354"/>
                <a:gd name="T31" fmla="*/ 270 h 365"/>
                <a:gd name="T32" fmla="*/ 11 w 354"/>
                <a:gd name="T33" fmla="*/ 243 h 365"/>
                <a:gd name="T34" fmla="*/ 7 w 354"/>
                <a:gd name="T35" fmla="*/ 185 h 365"/>
                <a:gd name="T36" fmla="*/ 4 w 354"/>
                <a:gd name="T37" fmla="*/ 114 h 365"/>
                <a:gd name="T38" fmla="*/ 3 w 354"/>
                <a:gd name="T39" fmla="*/ 56 h 365"/>
                <a:gd name="T40" fmla="*/ 0 w 354"/>
                <a:gd name="T4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365">
                  <a:moveTo>
                    <a:pt x="0" y="0"/>
                  </a:moveTo>
                  <a:lnTo>
                    <a:pt x="106" y="23"/>
                  </a:lnTo>
                  <a:lnTo>
                    <a:pt x="178" y="40"/>
                  </a:lnTo>
                  <a:lnTo>
                    <a:pt x="260" y="59"/>
                  </a:lnTo>
                  <a:lnTo>
                    <a:pt x="338" y="77"/>
                  </a:lnTo>
                  <a:lnTo>
                    <a:pt x="343" y="150"/>
                  </a:lnTo>
                  <a:lnTo>
                    <a:pt x="349" y="221"/>
                  </a:lnTo>
                  <a:lnTo>
                    <a:pt x="350" y="281"/>
                  </a:lnTo>
                  <a:lnTo>
                    <a:pt x="354" y="365"/>
                  </a:lnTo>
                  <a:lnTo>
                    <a:pt x="293" y="349"/>
                  </a:lnTo>
                  <a:lnTo>
                    <a:pt x="295" y="304"/>
                  </a:lnTo>
                  <a:lnTo>
                    <a:pt x="215" y="270"/>
                  </a:lnTo>
                  <a:lnTo>
                    <a:pt x="143" y="243"/>
                  </a:lnTo>
                  <a:lnTo>
                    <a:pt x="100" y="225"/>
                  </a:lnTo>
                  <a:lnTo>
                    <a:pt x="61" y="209"/>
                  </a:lnTo>
                  <a:lnTo>
                    <a:pt x="67" y="270"/>
                  </a:lnTo>
                  <a:lnTo>
                    <a:pt x="11" y="243"/>
                  </a:lnTo>
                  <a:lnTo>
                    <a:pt x="7" y="185"/>
                  </a:lnTo>
                  <a:lnTo>
                    <a:pt x="4" y="114"/>
                  </a:lnTo>
                  <a:lnTo>
                    <a:pt x="3" y="56"/>
                  </a:lnTo>
                  <a:lnTo>
                    <a:pt x="0" y="0"/>
                  </a:lnTo>
                  <a:close/>
                </a:path>
              </a:pathLst>
            </a:custGeom>
            <a:solidFill>
              <a:srgbClr val="916C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2">
              <a:extLst>
                <a:ext uri="{FF2B5EF4-FFF2-40B4-BE49-F238E27FC236}">
                  <a16:creationId xmlns:a16="http://schemas.microsoft.com/office/drawing/2014/main" id="{E2C39F14-A78C-D6FA-35A8-9ED753C7755C}"/>
                </a:ext>
              </a:extLst>
            </p:cNvPr>
            <p:cNvSpPr>
              <a:spLocks/>
            </p:cNvSpPr>
            <p:nvPr/>
          </p:nvSpPr>
          <p:spPr bwMode="auto">
            <a:xfrm>
              <a:off x="7342188" y="2154238"/>
              <a:ext cx="560388" cy="573088"/>
            </a:xfrm>
            <a:custGeom>
              <a:avLst/>
              <a:gdLst>
                <a:gd name="T0" fmla="*/ 0 w 353"/>
                <a:gd name="T1" fmla="*/ 48 h 361"/>
                <a:gd name="T2" fmla="*/ 74 w 353"/>
                <a:gd name="T3" fmla="*/ 0 h 361"/>
                <a:gd name="T4" fmla="*/ 85 w 353"/>
                <a:gd name="T5" fmla="*/ 2 h 361"/>
                <a:gd name="T6" fmla="*/ 15 w 353"/>
                <a:gd name="T7" fmla="*/ 48 h 361"/>
                <a:gd name="T8" fmla="*/ 105 w 353"/>
                <a:gd name="T9" fmla="*/ 71 h 361"/>
                <a:gd name="T10" fmla="*/ 215 w 353"/>
                <a:gd name="T11" fmla="*/ 98 h 361"/>
                <a:gd name="T12" fmla="*/ 301 w 353"/>
                <a:gd name="T13" fmla="*/ 114 h 361"/>
                <a:gd name="T14" fmla="*/ 350 w 353"/>
                <a:gd name="T15" fmla="*/ 127 h 361"/>
                <a:gd name="T16" fmla="*/ 353 w 353"/>
                <a:gd name="T17" fmla="*/ 126 h 361"/>
                <a:gd name="T18" fmla="*/ 336 w 353"/>
                <a:gd name="T19" fmla="*/ 135 h 361"/>
                <a:gd name="T20" fmla="*/ 249 w 353"/>
                <a:gd name="T21" fmla="*/ 114 h 361"/>
                <a:gd name="T22" fmla="*/ 145 w 353"/>
                <a:gd name="T23" fmla="*/ 91 h 361"/>
                <a:gd name="T24" fmla="*/ 54 w 353"/>
                <a:gd name="T25" fmla="*/ 67 h 361"/>
                <a:gd name="T26" fmla="*/ 10 w 353"/>
                <a:gd name="T27" fmla="*/ 58 h 361"/>
                <a:gd name="T28" fmla="*/ 13 w 353"/>
                <a:gd name="T29" fmla="*/ 129 h 361"/>
                <a:gd name="T30" fmla="*/ 17 w 353"/>
                <a:gd name="T31" fmla="*/ 213 h 361"/>
                <a:gd name="T32" fmla="*/ 24 w 353"/>
                <a:gd name="T33" fmla="*/ 296 h 361"/>
                <a:gd name="T34" fmla="*/ 67 w 353"/>
                <a:gd name="T35" fmla="*/ 315 h 361"/>
                <a:gd name="T36" fmla="*/ 65 w 353"/>
                <a:gd name="T37" fmla="*/ 256 h 361"/>
                <a:gd name="T38" fmla="*/ 138 w 353"/>
                <a:gd name="T39" fmla="*/ 288 h 361"/>
                <a:gd name="T40" fmla="*/ 229 w 353"/>
                <a:gd name="T41" fmla="*/ 323 h 361"/>
                <a:gd name="T42" fmla="*/ 305 w 353"/>
                <a:gd name="T43" fmla="*/ 355 h 361"/>
                <a:gd name="T44" fmla="*/ 294 w 353"/>
                <a:gd name="T45" fmla="*/ 361 h 361"/>
                <a:gd name="T46" fmla="*/ 230 w 353"/>
                <a:gd name="T47" fmla="*/ 331 h 361"/>
                <a:gd name="T48" fmla="*/ 181 w 353"/>
                <a:gd name="T49" fmla="*/ 311 h 361"/>
                <a:gd name="T50" fmla="*/ 121 w 353"/>
                <a:gd name="T51" fmla="*/ 289 h 361"/>
                <a:gd name="T52" fmla="*/ 72 w 353"/>
                <a:gd name="T53" fmla="*/ 265 h 361"/>
                <a:gd name="T54" fmla="*/ 78 w 353"/>
                <a:gd name="T55" fmla="*/ 328 h 361"/>
                <a:gd name="T56" fmla="*/ 14 w 353"/>
                <a:gd name="T57" fmla="*/ 302 h 361"/>
                <a:gd name="T58" fmla="*/ 13 w 353"/>
                <a:gd name="T59" fmla="*/ 260 h 361"/>
                <a:gd name="T60" fmla="*/ 9 w 353"/>
                <a:gd name="T61" fmla="*/ 201 h 361"/>
                <a:gd name="T62" fmla="*/ 6 w 353"/>
                <a:gd name="T63" fmla="*/ 149 h 361"/>
                <a:gd name="T64" fmla="*/ 4 w 353"/>
                <a:gd name="T65" fmla="*/ 79 h 361"/>
                <a:gd name="T66" fmla="*/ 0 w 353"/>
                <a:gd name="T67" fmla="*/ 4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3" h="361">
                  <a:moveTo>
                    <a:pt x="0" y="48"/>
                  </a:moveTo>
                  <a:lnTo>
                    <a:pt x="74" y="0"/>
                  </a:lnTo>
                  <a:lnTo>
                    <a:pt x="85" y="2"/>
                  </a:lnTo>
                  <a:lnTo>
                    <a:pt x="15" y="48"/>
                  </a:lnTo>
                  <a:lnTo>
                    <a:pt x="105" y="71"/>
                  </a:lnTo>
                  <a:lnTo>
                    <a:pt x="215" y="98"/>
                  </a:lnTo>
                  <a:lnTo>
                    <a:pt x="301" y="114"/>
                  </a:lnTo>
                  <a:lnTo>
                    <a:pt x="350" y="127"/>
                  </a:lnTo>
                  <a:lnTo>
                    <a:pt x="353" y="126"/>
                  </a:lnTo>
                  <a:lnTo>
                    <a:pt x="336" y="135"/>
                  </a:lnTo>
                  <a:lnTo>
                    <a:pt x="249" y="114"/>
                  </a:lnTo>
                  <a:lnTo>
                    <a:pt x="145" y="91"/>
                  </a:lnTo>
                  <a:lnTo>
                    <a:pt x="54" y="67"/>
                  </a:lnTo>
                  <a:lnTo>
                    <a:pt x="10" y="58"/>
                  </a:lnTo>
                  <a:lnTo>
                    <a:pt x="13" y="129"/>
                  </a:lnTo>
                  <a:lnTo>
                    <a:pt x="17" y="213"/>
                  </a:lnTo>
                  <a:lnTo>
                    <a:pt x="24" y="296"/>
                  </a:lnTo>
                  <a:lnTo>
                    <a:pt x="67" y="315"/>
                  </a:lnTo>
                  <a:lnTo>
                    <a:pt x="65" y="256"/>
                  </a:lnTo>
                  <a:lnTo>
                    <a:pt x="138" y="288"/>
                  </a:lnTo>
                  <a:lnTo>
                    <a:pt x="229" y="323"/>
                  </a:lnTo>
                  <a:lnTo>
                    <a:pt x="305" y="355"/>
                  </a:lnTo>
                  <a:lnTo>
                    <a:pt x="294" y="361"/>
                  </a:lnTo>
                  <a:lnTo>
                    <a:pt x="230" y="331"/>
                  </a:lnTo>
                  <a:lnTo>
                    <a:pt x="181" y="311"/>
                  </a:lnTo>
                  <a:lnTo>
                    <a:pt x="121" y="289"/>
                  </a:lnTo>
                  <a:lnTo>
                    <a:pt x="72" y="265"/>
                  </a:lnTo>
                  <a:lnTo>
                    <a:pt x="78" y="328"/>
                  </a:lnTo>
                  <a:lnTo>
                    <a:pt x="14" y="302"/>
                  </a:lnTo>
                  <a:lnTo>
                    <a:pt x="13" y="260"/>
                  </a:lnTo>
                  <a:lnTo>
                    <a:pt x="9" y="201"/>
                  </a:lnTo>
                  <a:lnTo>
                    <a:pt x="6" y="149"/>
                  </a:lnTo>
                  <a:lnTo>
                    <a:pt x="4" y="79"/>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3">
              <a:extLst>
                <a:ext uri="{FF2B5EF4-FFF2-40B4-BE49-F238E27FC236}">
                  <a16:creationId xmlns:a16="http://schemas.microsoft.com/office/drawing/2014/main" id="{A93140B6-F069-1DC8-8ED9-E7DFBA9FC45D}"/>
                </a:ext>
              </a:extLst>
            </p:cNvPr>
            <p:cNvSpPr>
              <a:spLocks/>
            </p:cNvSpPr>
            <p:nvPr/>
          </p:nvSpPr>
          <p:spPr bwMode="auto">
            <a:xfrm>
              <a:off x="7807326" y="2355850"/>
              <a:ext cx="204788" cy="465138"/>
            </a:xfrm>
            <a:custGeom>
              <a:avLst/>
              <a:gdLst>
                <a:gd name="T0" fmla="*/ 10 w 129"/>
                <a:gd name="T1" fmla="*/ 230 h 293"/>
                <a:gd name="T2" fmla="*/ 9 w 129"/>
                <a:gd name="T3" fmla="*/ 269 h 293"/>
                <a:gd name="T4" fmla="*/ 59 w 129"/>
                <a:gd name="T5" fmla="*/ 282 h 293"/>
                <a:gd name="T6" fmla="*/ 57 w 129"/>
                <a:gd name="T7" fmla="*/ 180 h 293"/>
                <a:gd name="T8" fmla="*/ 50 w 129"/>
                <a:gd name="T9" fmla="*/ 66 h 293"/>
                <a:gd name="T10" fmla="*/ 41 w 129"/>
                <a:gd name="T11" fmla="*/ 3 h 293"/>
                <a:gd name="T12" fmla="*/ 50 w 129"/>
                <a:gd name="T13" fmla="*/ 0 h 293"/>
                <a:gd name="T14" fmla="*/ 58 w 129"/>
                <a:gd name="T15" fmla="*/ 66 h 293"/>
                <a:gd name="T16" fmla="*/ 63 w 129"/>
                <a:gd name="T17" fmla="*/ 131 h 293"/>
                <a:gd name="T18" fmla="*/ 66 w 129"/>
                <a:gd name="T19" fmla="*/ 208 h 293"/>
                <a:gd name="T20" fmla="*/ 68 w 129"/>
                <a:gd name="T21" fmla="*/ 281 h 293"/>
                <a:gd name="T22" fmla="*/ 116 w 129"/>
                <a:gd name="T23" fmla="*/ 259 h 293"/>
                <a:gd name="T24" fmla="*/ 117 w 129"/>
                <a:gd name="T25" fmla="*/ 204 h 293"/>
                <a:gd name="T26" fmla="*/ 129 w 129"/>
                <a:gd name="T27" fmla="*/ 202 h 293"/>
                <a:gd name="T28" fmla="*/ 125 w 129"/>
                <a:gd name="T29" fmla="*/ 269 h 293"/>
                <a:gd name="T30" fmla="*/ 61 w 129"/>
                <a:gd name="T31" fmla="*/ 293 h 293"/>
                <a:gd name="T32" fmla="*/ 1 w 129"/>
                <a:gd name="T33" fmla="*/ 275 h 293"/>
                <a:gd name="T34" fmla="*/ 0 w 129"/>
                <a:gd name="T35" fmla="*/ 230 h 293"/>
                <a:gd name="T36" fmla="*/ 10 w 129"/>
                <a:gd name="T37" fmla="*/ 2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93">
                  <a:moveTo>
                    <a:pt x="10" y="230"/>
                  </a:moveTo>
                  <a:lnTo>
                    <a:pt x="9" y="269"/>
                  </a:lnTo>
                  <a:lnTo>
                    <a:pt x="59" y="282"/>
                  </a:lnTo>
                  <a:lnTo>
                    <a:pt x="57" y="180"/>
                  </a:lnTo>
                  <a:lnTo>
                    <a:pt x="50" y="66"/>
                  </a:lnTo>
                  <a:lnTo>
                    <a:pt x="41" y="3"/>
                  </a:lnTo>
                  <a:lnTo>
                    <a:pt x="50" y="0"/>
                  </a:lnTo>
                  <a:lnTo>
                    <a:pt x="58" y="66"/>
                  </a:lnTo>
                  <a:lnTo>
                    <a:pt x="63" y="131"/>
                  </a:lnTo>
                  <a:lnTo>
                    <a:pt x="66" y="208"/>
                  </a:lnTo>
                  <a:lnTo>
                    <a:pt x="68" y="281"/>
                  </a:lnTo>
                  <a:lnTo>
                    <a:pt x="116" y="259"/>
                  </a:lnTo>
                  <a:lnTo>
                    <a:pt x="117" y="204"/>
                  </a:lnTo>
                  <a:lnTo>
                    <a:pt x="129" y="202"/>
                  </a:lnTo>
                  <a:lnTo>
                    <a:pt x="125" y="269"/>
                  </a:lnTo>
                  <a:lnTo>
                    <a:pt x="61" y="293"/>
                  </a:lnTo>
                  <a:lnTo>
                    <a:pt x="1" y="275"/>
                  </a:lnTo>
                  <a:lnTo>
                    <a:pt x="0" y="230"/>
                  </a:lnTo>
                  <a:lnTo>
                    <a:pt x="10"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4">
              <a:extLst>
                <a:ext uri="{FF2B5EF4-FFF2-40B4-BE49-F238E27FC236}">
                  <a16:creationId xmlns:a16="http://schemas.microsoft.com/office/drawing/2014/main" id="{0167353C-EC19-ABB0-AF26-9643C14D489A}"/>
                </a:ext>
              </a:extLst>
            </p:cNvPr>
            <p:cNvSpPr>
              <a:spLocks/>
            </p:cNvSpPr>
            <p:nvPr/>
          </p:nvSpPr>
          <p:spPr bwMode="auto">
            <a:xfrm>
              <a:off x="7991476" y="2351088"/>
              <a:ext cx="650875" cy="347663"/>
            </a:xfrm>
            <a:custGeom>
              <a:avLst/>
              <a:gdLst>
                <a:gd name="T0" fmla="*/ 0 w 410"/>
                <a:gd name="T1" fmla="*/ 210 h 219"/>
                <a:gd name="T2" fmla="*/ 65 w 410"/>
                <a:gd name="T3" fmla="*/ 170 h 219"/>
                <a:gd name="T4" fmla="*/ 153 w 410"/>
                <a:gd name="T5" fmla="*/ 119 h 219"/>
                <a:gd name="T6" fmla="*/ 218 w 410"/>
                <a:gd name="T7" fmla="*/ 75 h 219"/>
                <a:gd name="T8" fmla="*/ 294 w 410"/>
                <a:gd name="T9" fmla="*/ 33 h 219"/>
                <a:gd name="T10" fmla="*/ 344 w 410"/>
                <a:gd name="T11" fmla="*/ 0 h 219"/>
                <a:gd name="T12" fmla="*/ 344 w 410"/>
                <a:gd name="T13" fmla="*/ 36 h 219"/>
                <a:gd name="T14" fmla="*/ 403 w 410"/>
                <a:gd name="T15" fmla="*/ 12 h 219"/>
                <a:gd name="T16" fmla="*/ 410 w 410"/>
                <a:gd name="T17" fmla="*/ 17 h 219"/>
                <a:gd name="T18" fmla="*/ 367 w 410"/>
                <a:gd name="T19" fmla="*/ 37 h 219"/>
                <a:gd name="T20" fmla="*/ 337 w 410"/>
                <a:gd name="T21" fmla="*/ 45 h 219"/>
                <a:gd name="T22" fmla="*/ 336 w 410"/>
                <a:gd name="T23" fmla="*/ 14 h 219"/>
                <a:gd name="T24" fmla="*/ 258 w 410"/>
                <a:gd name="T25" fmla="*/ 62 h 219"/>
                <a:gd name="T26" fmla="*/ 190 w 410"/>
                <a:gd name="T27" fmla="*/ 100 h 219"/>
                <a:gd name="T28" fmla="*/ 136 w 410"/>
                <a:gd name="T29" fmla="*/ 137 h 219"/>
                <a:gd name="T30" fmla="*/ 66 w 410"/>
                <a:gd name="T31" fmla="*/ 179 h 219"/>
                <a:gd name="T32" fmla="*/ 4 w 410"/>
                <a:gd name="T33" fmla="*/ 219 h 219"/>
                <a:gd name="T34" fmla="*/ 0 w 410"/>
                <a:gd name="T35" fmla="*/ 21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0" h="219">
                  <a:moveTo>
                    <a:pt x="0" y="210"/>
                  </a:moveTo>
                  <a:lnTo>
                    <a:pt x="65" y="170"/>
                  </a:lnTo>
                  <a:lnTo>
                    <a:pt x="153" y="119"/>
                  </a:lnTo>
                  <a:lnTo>
                    <a:pt x="218" y="75"/>
                  </a:lnTo>
                  <a:lnTo>
                    <a:pt x="294" y="33"/>
                  </a:lnTo>
                  <a:lnTo>
                    <a:pt x="344" y="0"/>
                  </a:lnTo>
                  <a:lnTo>
                    <a:pt x="344" y="36"/>
                  </a:lnTo>
                  <a:lnTo>
                    <a:pt x="403" y="12"/>
                  </a:lnTo>
                  <a:lnTo>
                    <a:pt x="410" y="17"/>
                  </a:lnTo>
                  <a:lnTo>
                    <a:pt x="367" y="37"/>
                  </a:lnTo>
                  <a:lnTo>
                    <a:pt x="337" y="45"/>
                  </a:lnTo>
                  <a:lnTo>
                    <a:pt x="336" y="14"/>
                  </a:lnTo>
                  <a:lnTo>
                    <a:pt x="258" y="62"/>
                  </a:lnTo>
                  <a:lnTo>
                    <a:pt x="190" y="100"/>
                  </a:lnTo>
                  <a:lnTo>
                    <a:pt x="136" y="137"/>
                  </a:lnTo>
                  <a:lnTo>
                    <a:pt x="66" y="179"/>
                  </a:lnTo>
                  <a:lnTo>
                    <a:pt x="4" y="219"/>
                  </a:lnTo>
                  <a:lnTo>
                    <a:pt x="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5">
              <a:extLst>
                <a:ext uri="{FF2B5EF4-FFF2-40B4-BE49-F238E27FC236}">
                  <a16:creationId xmlns:a16="http://schemas.microsoft.com/office/drawing/2014/main" id="{6C3079D0-D70B-3332-2493-203047FA74DE}"/>
                </a:ext>
              </a:extLst>
            </p:cNvPr>
            <p:cNvSpPr>
              <a:spLocks/>
            </p:cNvSpPr>
            <p:nvPr/>
          </p:nvSpPr>
          <p:spPr bwMode="auto">
            <a:xfrm>
              <a:off x="7870826" y="1879600"/>
              <a:ext cx="769938" cy="504825"/>
            </a:xfrm>
            <a:custGeom>
              <a:avLst/>
              <a:gdLst>
                <a:gd name="T0" fmla="*/ 0 w 485"/>
                <a:gd name="T1" fmla="*/ 302 h 318"/>
                <a:gd name="T2" fmla="*/ 74 w 485"/>
                <a:gd name="T3" fmla="*/ 258 h 318"/>
                <a:gd name="T4" fmla="*/ 132 w 485"/>
                <a:gd name="T5" fmla="*/ 220 h 318"/>
                <a:gd name="T6" fmla="*/ 179 w 485"/>
                <a:gd name="T7" fmla="*/ 192 h 318"/>
                <a:gd name="T8" fmla="*/ 242 w 485"/>
                <a:gd name="T9" fmla="*/ 161 h 318"/>
                <a:gd name="T10" fmla="*/ 285 w 485"/>
                <a:gd name="T11" fmla="*/ 134 h 318"/>
                <a:gd name="T12" fmla="*/ 340 w 485"/>
                <a:gd name="T13" fmla="*/ 95 h 318"/>
                <a:gd name="T14" fmla="*/ 394 w 485"/>
                <a:gd name="T15" fmla="*/ 54 h 318"/>
                <a:gd name="T16" fmla="*/ 443 w 485"/>
                <a:gd name="T17" fmla="*/ 21 h 318"/>
                <a:gd name="T18" fmla="*/ 481 w 485"/>
                <a:gd name="T19" fmla="*/ 0 h 318"/>
                <a:gd name="T20" fmla="*/ 484 w 485"/>
                <a:gd name="T21" fmla="*/ 4 h 318"/>
                <a:gd name="T22" fmla="*/ 483 w 485"/>
                <a:gd name="T23" fmla="*/ 31 h 318"/>
                <a:gd name="T24" fmla="*/ 481 w 485"/>
                <a:gd name="T25" fmla="*/ 79 h 318"/>
                <a:gd name="T26" fmla="*/ 479 w 485"/>
                <a:gd name="T27" fmla="*/ 137 h 318"/>
                <a:gd name="T28" fmla="*/ 481 w 485"/>
                <a:gd name="T29" fmla="*/ 193 h 318"/>
                <a:gd name="T30" fmla="*/ 483 w 485"/>
                <a:gd name="T31" fmla="*/ 260 h 318"/>
                <a:gd name="T32" fmla="*/ 485 w 485"/>
                <a:gd name="T33" fmla="*/ 318 h 318"/>
                <a:gd name="T34" fmla="*/ 476 w 485"/>
                <a:gd name="T35" fmla="*/ 316 h 318"/>
                <a:gd name="T36" fmla="*/ 477 w 485"/>
                <a:gd name="T37" fmla="*/ 272 h 318"/>
                <a:gd name="T38" fmla="*/ 473 w 485"/>
                <a:gd name="T39" fmla="*/ 200 h 318"/>
                <a:gd name="T40" fmla="*/ 472 w 485"/>
                <a:gd name="T41" fmla="*/ 143 h 318"/>
                <a:gd name="T42" fmla="*/ 472 w 485"/>
                <a:gd name="T43" fmla="*/ 81 h 318"/>
                <a:gd name="T44" fmla="*/ 475 w 485"/>
                <a:gd name="T45" fmla="*/ 31 h 318"/>
                <a:gd name="T46" fmla="*/ 476 w 485"/>
                <a:gd name="T47" fmla="*/ 13 h 318"/>
                <a:gd name="T48" fmla="*/ 449 w 485"/>
                <a:gd name="T49" fmla="*/ 26 h 318"/>
                <a:gd name="T50" fmla="*/ 417 w 485"/>
                <a:gd name="T51" fmla="*/ 48 h 318"/>
                <a:gd name="T52" fmla="*/ 390 w 485"/>
                <a:gd name="T53" fmla="*/ 66 h 318"/>
                <a:gd name="T54" fmla="*/ 359 w 485"/>
                <a:gd name="T55" fmla="*/ 90 h 318"/>
                <a:gd name="T56" fmla="*/ 329 w 485"/>
                <a:gd name="T57" fmla="*/ 112 h 318"/>
                <a:gd name="T58" fmla="*/ 298 w 485"/>
                <a:gd name="T59" fmla="*/ 133 h 318"/>
                <a:gd name="T60" fmla="*/ 271 w 485"/>
                <a:gd name="T61" fmla="*/ 153 h 318"/>
                <a:gd name="T62" fmla="*/ 240 w 485"/>
                <a:gd name="T63" fmla="*/ 170 h 318"/>
                <a:gd name="T64" fmla="*/ 198 w 485"/>
                <a:gd name="T65" fmla="*/ 192 h 318"/>
                <a:gd name="T66" fmla="*/ 164 w 485"/>
                <a:gd name="T67" fmla="*/ 210 h 318"/>
                <a:gd name="T68" fmla="*/ 135 w 485"/>
                <a:gd name="T69" fmla="*/ 228 h 318"/>
                <a:gd name="T70" fmla="*/ 106 w 485"/>
                <a:gd name="T71" fmla="*/ 247 h 318"/>
                <a:gd name="T72" fmla="*/ 66 w 485"/>
                <a:gd name="T73" fmla="*/ 272 h 318"/>
                <a:gd name="T74" fmla="*/ 27 w 485"/>
                <a:gd name="T75" fmla="*/ 294 h 318"/>
                <a:gd name="T76" fmla="*/ 3 w 485"/>
                <a:gd name="T77" fmla="*/ 311 h 318"/>
                <a:gd name="T78" fmla="*/ 0 w 485"/>
                <a:gd name="T79"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5" h="318">
                  <a:moveTo>
                    <a:pt x="0" y="302"/>
                  </a:moveTo>
                  <a:lnTo>
                    <a:pt x="74" y="258"/>
                  </a:lnTo>
                  <a:lnTo>
                    <a:pt x="132" y="220"/>
                  </a:lnTo>
                  <a:lnTo>
                    <a:pt x="179" y="192"/>
                  </a:lnTo>
                  <a:lnTo>
                    <a:pt x="242" y="161"/>
                  </a:lnTo>
                  <a:lnTo>
                    <a:pt x="285" y="134"/>
                  </a:lnTo>
                  <a:lnTo>
                    <a:pt x="340" y="95"/>
                  </a:lnTo>
                  <a:lnTo>
                    <a:pt x="394" y="54"/>
                  </a:lnTo>
                  <a:lnTo>
                    <a:pt x="443" y="21"/>
                  </a:lnTo>
                  <a:lnTo>
                    <a:pt x="481" y="0"/>
                  </a:lnTo>
                  <a:lnTo>
                    <a:pt x="484" y="4"/>
                  </a:lnTo>
                  <a:lnTo>
                    <a:pt x="483" y="31"/>
                  </a:lnTo>
                  <a:lnTo>
                    <a:pt x="481" y="79"/>
                  </a:lnTo>
                  <a:lnTo>
                    <a:pt x="479" y="137"/>
                  </a:lnTo>
                  <a:lnTo>
                    <a:pt x="481" y="193"/>
                  </a:lnTo>
                  <a:lnTo>
                    <a:pt x="483" y="260"/>
                  </a:lnTo>
                  <a:lnTo>
                    <a:pt x="485" y="318"/>
                  </a:lnTo>
                  <a:lnTo>
                    <a:pt x="476" y="316"/>
                  </a:lnTo>
                  <a:lnTo>
                    <a:pt x="477" y="272"/>
                  </a:lnTo>
                  <a:lnTo>
                    <a:pt x="473" y="200"/>
                  </a:lnTo>
                  <a:lnTo>
                    <a:pt x="472" y="143"/>
                  </a:lnTo>
                  <a:lnTo>
                    <a:pt x="472" y="81"/>
                  </a:lnTo>
                  <a:lnTo>
                    <a:pt x="475" y="31"/>
                  </a:lnTo>
                  <a:lnTo>
                    <a:pt x="476" y="13"/>
                  </a:lnTo>
                  <a:lnTo>
                    <a:pt x="449" y="26"/>
                  </a:lnTo>
                  <a:lnTo>
                    <a:pt x="417" y="48"/>
                  </a:lnTo>
                  <a:lnTo>
                    <a:pt x="390" y="66"/>
                  </a:lnTo>
                  <a:lnTo>
                    <a:pt x="359" y="90"/>
                  </a:lnTo>
                  <a:lnTo>
                    <a:pt x="329" y="112"/>
                  </a:lnTo>
                  <a:lnTo>
                    <a:pt x="298" y="133"/>
                  </a:lnTo>
                  <a:lnTo>
                    <a:pt x="271" y="153"/>
                  </a:lnTo>
                  <a:lnTo>
                    <a:pt x="240" y="170"/>
                  </a:lnTo>
                  <a:lnTo>
                    <a:pt x="198" y="192"/>
                  </a:lnTo>
                  <a:lnTo>
                    <a:pt x="164" y="210"/>
                  </a:lnTo>
                  <a:lnTo>
                    <a:pt x="135" y="228"/>
                  </a:lnTo>
                  <a:lnTo>
                    <a:pt x="106" y="247"/>
                  </a:lnTo>
                  <a:lnTo>
                    <a:pt x="66" y="272"/>
                  </a:lnTo>
                  <a:lnTo>
                    <a:pt x="27" y="294"/>
                  </a:lnTo>
                  <a:lnTo>
                    <a:pt x="3" y="311"/>
                  </a:lnTo>
                  <a:lnTo>
                    <a:pt x="0"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6">
              <a:extLst>
                <a:ext uri="{FF2B5EF4-FFF2-40B4-BE49-F238E27FC236}">
                  <a16:creationId xmlns:a16="http://schemas.microsoft.com/office/drawing/2014/main" id="{4E530076-7FD4-517B-7984-5613091CCC69}"/>
                </a:ext>
              </a:extLst>
            </p:cNvPr>
            <p:cNvSpPr>
              <a:spLocks/>
            </p:cNvSpPr>
            <p:nvPr/>
          </p:nvSpPr>
          <p:spPr bwMode="auto">
            <a:xfrm>
              <a:off x="7953376" y="1751013"/>
              <a:ext cx="684213" cy="141288"/>
            </a:xfrm>
            <a:custGeom>
              <a:avLst/>
              <a:gdLst>
                <a:gd name="T0" fmla="*/ 423 w 431"/>
                <a:gd name="T1" fmla="*/ 89 h 89"/>
                <a:gd name="T2" fmla="*/ 337 w 431"/>
                <a:gd name="T3" fmla="*/ 66 h 89"/>
                <a:gd name="T4" fmla="*/ 240 w 431"/>
                <a:gd name="T5" fmla="*/ 45 h 89"/>
                <a:gd name="T6" fmla="*/ 141 w 431"/>
                <a:gd name="T7" fmla="*/ 23 h 89"/>
                <a:gd name="T8" fmla="*/ 72 w 431"/>
                <a:gd name="T9" fmla="*/ 9 h 89"/>
                <a:gd name="T10" fmla="*/ 61 w 431"/>
                <a:gd name="T11" fmla="*/ 13 h 89"/>
                <a:gd name="T12" fmla="*/ 11 w 431"/>
                <a:gd name="T13" fmla="*/ 42 h 89"/>
                <a:gd name="T14" fmla="*/ 0 w 431"/>
                <a:gd name="T15" fmla="*/ 41 h 89"/>
                <a:gd name="T16" fmla="*/ 30 w 431"/>
                <a:gd name="T17" fmla="*/ 23 h 89"/>
                <a:gd name="T18" fmla="*/ 64 w 431"/>
                <a:gd name="T19" fmla="*/ 5 h 89"/>
                <a:gd name="T20" fmla="*/ 77 w 431"/>
                <a:gd name="T21" fmla="*/ 0 h 89"/>
                <a:gd name="T22" fmla="*/ 87 w 431"/>
                <a:gd name="T23" fmla="*/ 2 h 89"/>
                <a:gd name="T24" fmla="*/ 128 w 431"/>
                <a:gd name="T25" fmla="*/ 13 h 89"/>
                <a:gd name="T26" fmla="*/ 170 w 431"/>
                <a:gd name="T27" fmla="*/ 25 h 89"/>
                <a:gd name="T28" fmla="*/ 226 w 431"/>
                <a:gd name="T29" fmla="*/ 33 h 89"/>
                <a:gd name="T30" fmla="*/ 287 w 431"/>
                <a:gd name="T31" fmla="*/ 48 h 89"/>
                <a:gd name="T32" fmla="*/ 332 w 431"/>
                <a:gd name="T33" fmla="*/ 58 h 89"/>
                <a:gd name="T34" fmla="*/ 394 w 431"/>
                <a:gd name="T35" fmla="*/ 73 h 89"/>
                <a:gd name="T36" fmla="*/ 431 w 431"/>
                <a:gd name="T37" fmla="*/ 86 h 89"/>
                <a:gd name="T38" fmla="*/ 423 w 431"/>
                <a:gd name="T3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89">
                  <a:moveTo>
                    <a:pt x="423" y="89"/>
                  </a:moveTo>
                  <a:lnTo>
                    <a:pt x="337" y="66"/>
                  </a:lnTo>
                  <a:lnTo>
                    <a:pt x="240" y="45"/>
                  </a:lnTo>
                  <a:lnTo>
                    <a:pt x="141" y="23"/>
                  </a:lnTo>
                  <a:lnTo>
                    <a:pt x="72" y="9"/>
                  </a:lnTo>
                  <a:lnTo>
                    <a:pt x="61" y="13"/>
                  </a:lnTo>
                  <a:lnTo>
                    <a:pt x="11" y="42"/>
                  </a:lnTo>
                  <a:lnTo>
                    <a:pt x="0" y="41"/>
                  </a:lnTo>
                  <a:lnTo>
                    <a:pt x="30" y="23"/>
                  </a:lnTo>
                  <a:lnTo>
                    <a:pt x="64" y="5"/>
                  </a:lnTo>
                  <a:lnTo>
                    <a:pt x="77" y="0"/>
                  </a:lnTo>
                  <a:lnTo>
                    <a:pt x="87" y="2"/>
                  </a:lnTo>
                  <a:lnTo>
                    <a:pt x="128" y="13"/>
                  </a:lnTo>
                  <a:lnTo>
                    <a:pt x="170" y="25"/>
                  </a:lnTo>
                  <a:lnTo>
                    <a:pt x="226" y="33"/>
                  </a:lnTo>
                  <a:lnTo>
                    <a:pt x="287" y="48"/>
                  </a:lnTo>
                  <a:lnTo>
                    <a:pt x="332" y="58"/>
                  </a:lnTo>
                  <a:lnTo>
                    <a:pt x="394" y="73"/>
                  </a:lnTo>
                  <a:lnTo>
                    <a:pt x="431" y="86"/>
                  </a:lnTo>
                  <a:lnTo>
                    <a:pt x="42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7">
              <a:extLst>
                <a:ext uri="{FF2B5EF4-FFF2-40B4-BE49-F238E27FC236}">
                  <a16:creationId xmlns:a16="http://schemas.microsoft.com/office/drawing/2014/main" id="{8846252F-BE18-436C-D16F-4AFB3BA0F1D6}"/>
                </a:ext>
              </a:extLst>
            </p:cNvPr>
            <p:cNvSpPr>
              <a:spLocks/>
            </p:cNvSpPr>
            <p:nvPr/>
          </p:nvSpPr>
          <p:spPr bwMode="auto">
            <a:xfrm>
              <a:off x="7443788" y="1806575"/>
              <a:ext cx="962025" cy="466725"/>
            </a:xfrm>
            <a:custGeom>
              <a:avLst/>
              <a:gdLst>
                <a:gd name="T0" fmla="*/ 53 w 606"/>
                <a:gd name="T1" fmla="*/ 195 h 294"/>
                <a:gd name="T2" fmla="*/ 83 w 606"/>
                <a:gd name="T3" fmla="*/ 169 h 294"/>
                <a:gd name="T4" fmla="*/ 98 w 606"/>
                <a:gd name="T5" fmla="*/ 151 h 294"/>
                <a:gd name="T6" fmla="*/ 131 w 606"/>
                <a:gd name="T7" fmla="*/ 129 h 294"/>
                <a:gd name="T8" fmla="*/ 151 w 606"/>
                <a:gd name="T9" fmla="*/ 114 h 294"/>
                <a:gd name="T10" fmla="*/ 191 w 606"/>
                <a:gd name="T11" fmla="*/ 89 h 294"/>
                <a:gd name="T12" fmla="*/ 221 w 606"/>
                <a:gd name="T13" fmla="*/ 70 h 294"/>
                <a:gd name="T14" fmla="*/ 255 w 606"/>
                <a:gd name="T15" fmla="*/ 49 h 294"/>
                <a:gd name="T16" fmla="*/ 283 w 606"/>
                <a:gd name="T17" fmla="*/ 31 h 294"/>
                <a:gd name="T18" fmla="*/ 279 w 606"/>
                <a:gd name="T19" fmla="*/ 22 h 294"/>
                <a:gd name="T20" fmla="*/ 280 w 606"/>
                <a:gd name="T21" fmla="*/ 9 h 294"/>
                <a:gd name="T22" fmla="*/ 292 w 606"/>
                <a:gd name="T23" fmla="*/ 1 h 294"/>
                <a:gd name="T24" fmla="*/ 312 w 606"/>
                <a:gd name="T25" fmla="*/ 0 h 294"/>
                <a:gd name="T26" fmla="*/ 325 w 606"/>
                <a:gd name="T27" fmla="*/ 6 h 294"/>
                <a:gd name="T28" fmla="*/ 365 w 606"/>
                <a:gd name="T29" fmla="*/ 11 h 294"/>
                <a:gd name="T30" fmla="*/ 410 w 606"/>
                <a:gd name="T31" fmla="*/ 20 h 294"/>
                <a:gd name="T32" fmla="*/ 452 w 606"/>
                <a:gd name="T33" fmla="*/ 29 h 294"/>
                <a:gd name="T34" fmla="*/ 488 w 606"/>
                <a:gd name="T35" fmla="*/ 40 h 294"/>
                <a:gd name="T36" fmla="*/ 546 w 606"/>
                <a:gd name="T37" fmla="*/ 52 h 294"/>
                <a:gd name="T38" fmla="*/ 593 w 606"/>
                <a:gd name="T39" fmla="*/ 61 h 294"/>
                <a:gd name="T40" fmla="*/ 601 w 606"/>
                <a:gd name="T41" fmla="*/ 64 h 294"/>
                <a:gd name="T42" fmla="*/ 606 w 606"/>
                <a:gd name="T43" fmla="*/ 71 h 294"/>
                <a:gd name="T44" fmla="*/ 604 w 606"/>
                <a:gd name="T45" fmla="*/ 79 h 294"/>
                <a:gd name="T46" fmla="*/ 597 w 606"/>
                <a:gd name="T47" fmla="*/ 89 h 294"/>
                <a:gd name="T48" fmla="*/ 581 w 606"/>
                <a:gd name="T49" fmla="*/ 107 h 294"/>
                <a:gd name="T50" fmla="*/ 561 w 606"/>
                <a:gd name="T51" fmla="*/ 118 h 294"/>
                <a:gd name="T52" fmla="*/ 534 w 606"/>
                <a:gd name="T53" fmla="*/ 133 h 294"/>
                <a:gd name="T54" fmla="*/ 490 w 606"/>
                <a:gd name="T55" fmla="*/ 168 h 294"/>
                <a:gd name="T56" fmla="*/ 459 w 606"/>
                <a:gd name="T57" fmla="*/ 190 h 294"/>
                <a:gd name="T58" fmla="*/ 417 w 606"/>
                <a:gd name="T59" fmla="*/ 216 h 294"/>
                <a:gd name="T60" fmla="*/ 383 w 606"/>
                <a:gd name="T61" fmla="*/ 236 h 294"/>
                <a:gd name="T62" fmla="*/ 345 w 606"/>
                <a:gd name="T63" fmla="*/ 259 h 294"/>
                <a:gd name="T64" fmla="*/ 296 w 606"/>
                <a:gd name="T65" fmla="*/ 285 h 294"/>
                <a:gd name="T66" fmla="*/ 272 w 606"/>
                <a:gd name="T67" fmla="*/ 294 h 294"/>
                <a:gd name="T68" fmla="*/ 244 w 606"/>
                <a:gd name="T69" fmla="*/ 285 h 294"/>
                <a:gd name="T70" fmla="*/ 196 w 606"/>
                <a:gd name="T71" fmla="*/ 269 h 294"/>
                <a:gd name="T72" fmla="*/ 156 w 606"/>
                <a:gd name="T73" fmla="*/ 258 h 294"/>
                <a:gd name="T74" fmla="*/ 100 w 606"/>
                <a:gd name="T75" fmla="*/ 243 h 294"/>
                <a:gd name="T76" fmla="*/ 58 w 606"/>
                <a:gd name="T77" fmla="*/ 231 h 294"/>
                <a:gd name="T78" fmla="*/ 15 w 606"/>
                <a:gd name="T79" fmla="*/ 220 h 294"/>
                <a:gd name="T80" fmla="*/ 0 w 606"/>
                <a:gd name="T81" fmla="*/ 216 h 294"/>
                <a:gd name="T82" fmla="*/ 2 w 606"/>
                <a:gd name="T83" fmla="*/ 202 h 294"/>
                <a:gd name="T84" fmla="*/ 7 w 606"/>
                <a:gd name="T85" fmla="*/ 195 h 294"/>
                <a:gd name="T86" fmla="*/ 21 w 606"/>
                <a:gd name="T87" fmla="*/ 189 h 294"/>
                <a:gd name="T88" fmla="*/ 33 w 606"/>
                <a:gd name="T89" fmla="*/ 187 h 294"/>
                <a:gd name="T90" fmla="*/ 46 w 606"/>
                <a:gd name="T91" fmla="*/ 193 h 294"/>
                <a:gd name="T92" fmla="*/ 53 w 606"/>
                <a:gd name="T93" fmla="*/ 19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6" h="294">
                  <a:moveTo>
                    <a:pt x="53" y="195"/>
                  </a:moveTo>
                  <a:lnTo>
                    <a:pt x="83" y="169"/>
                  </a:lnTo>
                  <a:lnTo>
                    <a:pt x="98" y="151"/>
                  </a:lnTo>
                  <a:lnTo>
                    <a:pt x="131" y="129"/>
                  </a:lnTo>
                  <a:lnTo>
                    <a:pt x="151" y="114"/>
                  </a:lnTo>
                  <a:lnTo>
                    <a:pt x="191" y="89"/>
                  </a:lnTo>
                  <a:lnTo>
                    <a:pt x="221" y="70"/>
                  </a:lnTo>
                  <a:lnTo>
                    <a:pt x="255" y="49"/>
                  </a:lnTo>
                  <a:lnTo>
                    <a:pt x="283" y="31"/>
                  </a:lnTo>
                  <a:lnTo>
                    <a:pt x="279" y="22"/>
                  </a:lnTo>
                  <a:lnTo>
                    <a:pt x="280" y="9"/>
                  </a:lnTo>
                  <a:lnTo>
                    <a:pt x="292" y="1"/>
                  </a:lnTo>
                  <a:lnTo>
                    <a:pt x="312" y="0"/>
                  </a:lnTo>
                  <a:lnTo>
                    <a:pt x="325" y="6"/>
                  </a:lnTo>
                  <a:lnTo>
                    <a:pt x="365" y="11"/>
                  </a:lnTo>
                  <a:lnTo>
                    <a:pt x="410" y="20"/>
                  </a:lnTo>
                  <a:lnTo>
                    <a:pt x="452" y="29"/>
                  </a:lnTo>
                  <a:lnTo>
                    <a:pt x="488" y="40"/>
                  </a:lnTo>
                  <a:lnTo>
                    <a:pt x="546" y="52"/>
                  </a:lnTo>
                  <a:lnTo>
                    <a:pt x="593" y="61"/>
                  </a:lnTo>
                  <a:lnTo>
                    <a:pt x="601" y="64"/>
                  </a:lnTo>
                  <a:lnTo>
                    <a:pt x="606" y="71"/>
                  </a:lnTo>
                  <a:lnTo>
                    <a:pt x="604" y="79"/>
                  </a:lnTo>
                  <a:lnTo>
                    <a:pt x="597" y="89"/>
                  </a:lnTo>
                  <a:lnTo>
                    <a:pt x="581" y="107"/>
                  </a:lnTo>
                  <a:lnTo>
                    <a:pt x="561" y="118"/>
                  </a:lnTo>
                  <a:lnTo>
                    <a:pt x="534" y="133"/>
                  </a:lnTo>
                  <a:lnTo>
                    <a:pt x="490" y="168"/>
                  </a:lnTo>
                  <a:lnTo>
                    <a:pt x="459" y="190"/>
                  </a:lnTo>
                  <a:lnTo>
                    <a:pt x="417" y="216"/>
                  </a:lnTo>
                  <a:lnTo>
                    <a:pt x="383" y="236"/>
                  </a:lnTo>
                  <a:lnTo>
                    <a:pt x="345" y="259"/>
                  </a:lnTo>
                  <a:lnTo>
                    <a:pt x="296" y="285"/>
                  </a:lnTo>
                  <a:lnTo>
                    <a:pt x="272" y="294"/>
                  </a:lnTo>
                  <a:lnTo>
                    <a:pt x="244" y="285"/>
                  </a:lnTo>
                  <a:lnTo>
                    <a:pt x="196" y="269"/>
                  </a:lnTo>
                  <a:lnTo>
                    <a:pt x="156" y="258"/>
                  </a:lnTo>
                  <a:lnTo>
                    <a:pt x="100" y="243"/>
                  </a:lnTo>
                  <a:lnTo>
                    <a:pt x="58" y="231"/>
                  </a:lnTo>
                  <a:lnTo>
                    <a:pt x="15" y="220"/>
                  </a:lnTo>
                  <a:lnTo>
                    <a:pt x="0" y="216"/>
                  </a:lnTo>
                  <a:lnTo>
                    <a:pt x="2" y="202"/>
                  </a:lnTo>
                  <a:lnTo>
                    <a:pt x="7" y="195"/>
                  </a:lnTo>
                  <a:lnTo>
                    <a:pt x="21" y="189"/>
                  </a:lnTo>
                  <a:lnTo>
                    <a:pt x="33" y="187"/>
                  </a:lnTo>
                  <a:lnTo>
                    <a:pt x="46" y="193"/>
                  </a:lnTo>
                  <a:lnTo>
                    <a:pt x="53"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18">
              <a:extLst>
                <a:ext uri="{FF2B5EF4-FFF2-40B4-BE49-F238E27FC236}">
                  <a16:creationId xmlns:a16="http://schemas.microsoft.com/office/drawing/2014/main" id="{34EB626D-78DF-416F-0033-9B6D4BAE2F95}"/>
                </a:ext>
              </a:extLst>
            </p:cNvPr>
            <p:cNvSpPr>
              <a:spLocks/>
            </p:cNvSpPr>
            <p:nvPr/>
          </p:nvSpPr>
          <p:spPr bwMode="auto">
            <a:xfrm>
              <a:off x="7883526" y="1838325"/>
              <a:ext cx="523875" cy="120650"/>
            </a:xfrm>
            <a:custGeom>
              <a:avLst/>
              <a:gdLst>
                <a:gd name="T0" fmla="*/ 1 w 330"/>
                <a:gd name="T1" fmla="*/ 0 h 76"/>
                <a:gd name="T2" fmla="*/ 42 w 330"/>
                <a:gd name="T3" fmla="*/ 4 h 76"/>
                <a:gd name="T4" fmla="*/ 98 w 330"/>
                <a:gd name="T5" fmla="*/ 16 h 76"/>
                <a:gd name="T6" fmla="*/ 154 w 330"/>
                <a:gd name="T7" fmla="*/ 29 h 76"/>
                <a:gd name="T8" fmla="*/ 222 w 330"/>
                <a:gd name="T9" fmla="*/ 48 h 76"/>
                <a:gd name="T10" fmla="*/ 258 w 330"/>
                <a:gd name="T11" fmla="*/ 58 h 76"/>
                <a:gd name="T12" fmla="*/ 300 w 330"/>
                <a:gd name="T13" fmla="*/ 64 h 76"/>
                <a:gd name="T14" fmla="*/ 303 w 330"/>
                <a:gd name="T15" fmla="*/ 50 h 76"/>
                <a:gd name="T16" fmla="*/ 313 w 330"/>
                <a:gd name="T17" fmla="*/ 43 h 76"/>
                <a:gd name="T18" fmla="*/ 323 w 330"/>
                <a:gd name="T19" fmla="*/ 44 h 76"/>
                <a:gd name="T20" fmla="*/ 330 w 330"/>
                <a:gd name="T21" fmla="*/ 54 h 76"/>
                <a:gd name="T22" fmla="*/ 325 w 330"/>
                <a:gd name="T23" fmla="*/ 68 h 76"/>
                <a:gd name="T24" fmla="*/ 313 w 330"/>
                <a:gd name="T25" fmla="*/ 75 h 76"/>
                <a:gd name="T26" fmla="*/ 293 w 330"/>
                <a:gd name="T27" fmla="*/ 76 h 76"/>
                <a:gd name="T28" fmla="*/ 284 w 330"/>
                <a:gd name="T29" fmla="*/ 74 h 76"/>
                <a:gd name="T30" fmla="*/ 245 w 330"/>
                <a:gd name="T31" fmla="*/ 66 h 76"/>
                <a:gd name="T32" fmla="*/ 216 w 330"/>
                <a:gd name="T33" fmla="*/ 56 h 76"/>
                <a:gd name="T34" fmla="*/ 173 w 330"/>
                <a:gd name="T35" fmla="*/ 43 h 76"/>
                <a:gd name="T36" fmla="*/ 116 w 330"/>
                <a:gd name="T37" fmla="*/ 29 h 76"/>
                <a:gd name="T38" fmla="*/ 67 w 330"/>
                <a:gd name="T39" fmla="*/ 19 h 76"/>
                <a:gd name="T40" fmla="*/ 33 w 330"/>
                <a:gd name="T41" fmla="*/ 13 h 76"/>
                <a:gd name="T42" fmla="*/ 0 w 330"/>
                <a:gd name="T43" fmla="*/ 11 h 76"/>
                <a:gd name="T44" fmla="*/ 1 w 330"/>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0" h="76">
                  <a:moveTo>
                    <a:pt x="1" y="0"/>
                  </a:moveTo>
                  <a:lnTo>
                    <a:pt x="42" y="4"/>
                  </a:lnTo>
                  <a:lnTo>
                    <a:pt x="98" y="16"/>
                  </a:lnTo>
                  <a:lnTo>
                    <a:pt x="154" y="29"/>
                  </a:lnTo>
                  <a:lnTo>
                    <a:pt x="222" y="48"/>
                  </a:lnTo>
                  <a:lnTo>
                    <a:pt x="258" y="58"/>
                  </a:lnTo>
                  <a:lnTo>
                    <a:pt x="300" y="64"/>
                  </a:lnTo>
                  <a:lnTo>
                    <a:pt x="303" y="50"/>
                  </a:lnTo>
                  <a:lnTo>
                    <a:pt x="313" y="43"/>
                  </a:lnTo>
                  <a:lnTo>
                    <a:pt x="323" y="44"/>
                  </a:lnTo>
                  <a:lnTo>
                    <a:pt x="330" y="54"/>
                  </a:lnTo>
                  <a:lnTo>
                    <a:pt x="325" y="68"/>
                  </a:lnTo>
                  <a:lnTo>
                    <a:pt x="313" y="75"/>
                  </a:lnTo>
                  <a:lnTo>
                    <a:pt x="293" y="76"/>
                  </a:lnTo>
                  <a:lnTo>
                    <a:pt x="284" y="74"/>
                  </a:lnTo>
                  <a:lnTo>
                    <a:pt x="245" y="66"/>
                  </a:lnTo>
                  <a:lnTo>
                    <a:pt x="216" y="56"/>
                  </a:lnTo>
                  <a:lnTo>
                    <a:pt x="173" y="43"/>
                  </a:lnTo>
                  <a:lnTo>
                    <a:pt x="116" y="29"/>
                  </a:lnTo>
                  <a:lnTo>
                    <a:pt x="67" y="19"/>
                  </a:lnTo>
                  <a:lnTo>
                    <a:pt x="33" y="13"/>
                  </a:lnTo>
                  <a:lnTo>
                    <a:pt x="0" y="11"/>
                  </a:lnTo>
                  <a:lnTo>
                    <a:pt x="1" y="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19">
              <a:extLst>
                <a:ext uri="{FF2B5EF4-FFF2-40B4-BE49-F238E27FC236}">
                  <a16:creationId xmlns:a16="http://schemas.microsoft.com/office/drawing/2014/main" id="{6ACCF480-BCE7-7754-0241-57755466ADA5}"/>
                </a:ext>
              </a:extLst>
            </p:cNvPr>
            <p:cNvSpPr>
              <a:spLocks/>
            </p:cNvSpPr>
            <p:nvPr/>
          </p:nvSpPr>
          <p:spPr bwMode="auto">
            <a:xfrm>
              <a:off x="7442201" y="2125663"/>
              <a:ext cx="431800" cy="147638"/>
            </a:xfrm>
            <a:custGeom>
              <a:avLst/>
              <a:gdLst>
                <a:gd name="T0" fmla="*/ 5 w 272"/>
                <a:gd name="T1" fmla="*/ 0 h 93"/>
                <a:gd name="T2" fmla="*/ 49 w 272"/>
                <a:gd name="T3" fmla="*/ 16 h 93"/>
                <a:gd name="T4" fmla="*/ 109 w 272"/>
                <a:gd name="T5" fmla="*/ 31 h 93"/>
                <a:gd name="T6" fmla="*/ 151 w 272"/>
                <a:gd name="T7" fmla="*/ 42 h 93"/>
                <a:gd name="T8" fmla="*/ 214 w 272"/>
                <a:gd name="T9" fmla="*/ 58 h 93"/>
                <a:gd name="T10" fmla="*/ 272 w 272"/>
                <a:gd name="T11" fmla="*/ 74 h 93"/>
                <a:gd name="T12" fmla="*/ 272 w 272"/>
                <a:gd name="T13" fmla="*/ 93 h 93"/>
                <a:gd name="T14" fmla="*/ 234 w 272"/>
                <a:gd name="T15" fmla="*/ 78 h 93"/>
                <a:gd name="T16" fmla="*/ 185 w 272"/>
                <a:gd name="T17" fmla="*/ 61 h 93"/>
                <a:gd name="T18" fmla="*/ 148 w 272"/>
                <a:gd name="T19" fmla="*/ 52 h 93"/>
                <a:gd name="T20" fmla="*/ 107 w 272"/>
                <a:gd name="T21" fmla="*/ 40 h 93"/>
                <a:gd name="T22" fmla="*/ 72 w 272"/>
                <a:gd name="T23" fmla="*/ 31 h 93"/>
                <a:gd name="T24" fmla="*/ 26 w 272"/>
                <a:gd name="T25" fmla="*/ 19 h 93"/>
                <a:gd name="T26" fmla="*/ 0 w 272"/>
                <a:gd name="T27" fmla="*/ 13 h 93"/>
                <a:gd name="T28" fmla="*/ 5 w 272"/>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93">
                  <a:moveTo>
                    <a:pt x="5" y="0"/>
                  </a:moveTo>
                  <a:lnTo>
                    <a:pt x="49" y="16"/>
                  </a:lnTo>
                  <a:lnTo>
                    <a:pt x="109" y="31"/>
                  </a:lnTo>
                  <a:lnTo>
                    <a:pt x="151" y="42"/>
                  </a:lnTo>
                  <a:lnTo>
                    <a:pt x="214" y="58"/>
                  </a:lnTo>
                  <a:lnTo>
                    <a:pt x="272" y="74"/>
                  </a:lnTo>
                  <a:lnTo>
                    <a:pt x="272" y="93"/>
                  </a:lnTo>
                  <a:lnTo>
                    <a:pt x="234" y="78"/>
                  </a:lnTo>
                  <a:lnTo>
                    <a:pt x="185" y="61"/>
                  </a:lnTo>
                  <a:lnTo>
                    <a:pt x="148" y="52"/>
                  </a:lnTo>
                  <a:lnTo>
                    <a:pt x="107" y="40"/>
                  </a:lnTo>
                  <a:lnTo>
                    <a:pt x="72" y="31"/>
                  </a:lnTo>
                  <a:lnTo>
                    <a:pt x="26" y="19"/>
                  </a:lnTo>
                  <a:lnTo>
                    <a:pt x="0" y="13"/>
                  </a:lnTo>
                  <a:lnTo>
                    <a:pt x="5" y="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20">
              <a:extLst>
                <a:ext uri="{FF2B5EF4-FFF2-40B4-BE49-F238E27FC236}">
                  <a16:creationId xmlns:a16="http://schemas.microsoft.com/office/drawing/2014/main" id="{1184BB5B-2E40-521B-4932-4C753083C8F2}"/>
                </a:ext>
              </a:extLst>
            </p:cNvPr>
            <p:cNvSpPr>
              <a:spLocks/>
            </p:cNvSpPr>
            <p:nvPr/>
          </p:nvSpPr>
          <p:spPr bwMode="auto">
            <a:xfrm>
              <a:off x="7527926" y="2081213"/>
              <a:ext cx="452438" cy="179388"/>
            </a:xfrm>
            <a:custGeom>
              <a:avLst/>
              <a:gdLst>
                <a:gd name="T0" fmla="*/ 0 w 285"/>
                <a:gd name="T1" fmla="*/ 19 h 113"/>
                <a:gd name="T2" fmla="*/ 42 w 285"/>
                <a:gd name="T3" fmla="*/ 35 h 113"/>
                <a:gd name="T4" fmla="*/ 80 w 285"/>
                <a:gd name="T5" fmla="*/ 43 h 113"/>
                <a:gd name="T6" fmla="*/ 126 w 285"/>
                <a:gd name="T7" fmla="*/ 56 h 113"/>
                <a:gd name="T8" fmla="*/ 158 w 285"/>
                <a:gd name="T9" fmla="*/ 64 h 113"/>
                <a:gd name="T10" fmla="*/ 200 w 285"/>
                <a:gd name="T11" fmla="*/ 73 h 113"/>
                <a:gd name="T12" fmla="*/ 236 w 285"/>
                <a:gd name="T13" fmla="*/ 80 h 113"/>
                <a:gd name="T14" fmla="*/ 240 w 285"/>
                <a:gd name="T15" fmla="*/ 91 h 113"/>
                <a:gd name="T16" fmla="*/ 238 w 285"/>
                <a:gd name="T17" fmla="*/ 113 h 113"/>
                <a:gd name="T18" fmla="*/ 265 w 285"/>
                <a:gd name="T19" fmla="*/ 102 h 113"/>
                <a:gd name="T20" fmla="*/ 285 w 285"/>
                <a:gd name="T21" fmla="*/ 89 h 113"/>
                <a:gd name="T22" fmla="*/ 255 w 285"/>
                <a:gd name="T23" fmla="*/ 86 h 113"/>
                <a:gd name="T24" fmla="*/ 245 w 285"/>
                <a:gd name="T25" fmla="*/ 79 h 113"/>
                <a:gd name="T26" fmla="*/ 222 w 285"/>
                <a:gd name="T27" fmla="*/ 71 h 113"/>
                <a:gd name="T28" fmla="*/ 153 w 285"/>
                <a:gd name="T29" fmla="*/ 55 h 113"/>
                <a:gd name="T30" fmla="*/ 103 w 285"/>
                <a:gd name="T31" fmla="*/ 44 h 113"/>
                <a:gd name="T32" fmla="*/ 60 w 285"/>
                <a:gd name="T33" fmla="*/ 29 h 113"/>
                <a:gd name="T34" fmla="*/ 38 w 285"/>
                <a:gd name="T35" fmla="*/ 15 h 113"/>
                <a:gd name="T36" fmla="*/ 23 w 285"/>
                <a:gd name="T37" fmla="*/ 0 h 113"/>
                <a:gd name="T38" fmla="*/ 10 w 285"/>
                <a:gd name="T39" fmla="*/ 11 h 113"/>
                <a:gd name="T40" fmla="*/ 0 w 285"/>
                <a:gd name="T41"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113">
                  <a:moveTo>
                    <a:pt x="0" y="19"/>
                  </a:moveTo>
                  <a:lnTo>
                    <a:pt x="42" y="35"/>
                  </a:lnTo>
                  <a:lnTo>
                    <a:pt x="80" y="43"/>
                  </a:lnTo>
                  <a:lnTo>
                    <a:pt x="126" y="56"/>
                  </a:lnTo>
                  <a:lnTo>
                    <a:pt x="158" y="64"/>
                  </a:lnTo>
                  <a:lnTo>
                    <a:pt x="200" y="73"/>
                  </a:lnTo>
                  <a:lnTo>
                    <a:pt x="236" y="80"/>
                  </a:lnTo>
                  <a:lnTo>
                    <a:pt x="240" y="91"/>
                  </a:lnTo>
                  <a:lnTo>
                    <a:pt x="238" y="113"/>
                  </a:lnTo>
                  <a:lnTo>
                    <a:pt x="265" y="102"/>
                  </a:lnTo>
                  <a:lnTo>
                    <a:pt x="285" y="89"/>
                  </a:lnTo>
                  <a:lnTo>
                    <a:pt x="255" y="86"/>
                  </a:lnTo>
                  <a:lnTo>
                    <a:pt x="245" y="79"/>
                  </a:lnTo>
                  <a:lnTo>
                    <a:pt x="222" y="71"/>
                  </a:lnTo>
                  <a:lnTo>
                    <a:pt x="153" y="55"/>
                  </a:lnTo>
                  <a:lnTo>
                    <a:pt x="103" y="44"/>
                  </a:lnTo>
                  <a:lnTo>
                    <a:pt x="60" y="29"/>
                  </a:lnTo>
                  <a:lnTo>
                    <a:pt x="38" y="15"/>
                  </a:lnTo>
                  <a:lnTo>
                    <a:pt x="23" y="0"/>
                  </a:lnTo>
                  <a:lnTo>
                    <a:pt x="10" y="11"/>
                  </a:lnTo>
                  <a:lnTo>
                    <a:pt x="0" y="1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21">
              <a:extLst>
                <a:ext uri="{FF2B5EF4-FFF2-40B4-BE49-F238E27FC236}">
                  <a16:creationId xmlns:a16="http://schemas.microsoft.com/office/drawing/2014/main" id="{68DE2407-228A-60B8-6A81-E5A646220DFF}"/>
                </a:ext>
              </a:extLst>
            </p:cNvPr>
            <p:cNvSpPr>
              <a:spLocks/>
            </p:cNvSpPr>
            <p:nvPr/>
          </p:nvSpPr>
          <p:spPr bwMode="auto">
            <a:xfrm>
              <a:off x="7432676" y="2106613"/>
              <a:ext cx="584200" cy="171450"/>
            </a:xfrm>
            <a:custGeom>
              <a:avLst/>
              <a:gdLst>
                <a:gd name="T0" fmla="*/ 44 w 368"/>
                <a:gd name="T1" fmla="*/ 0 h 108"/>
                <a:gd name="T2" fmla="*/ 94 w 368"/>
                <a:gd name="T3" fmla="*/ 19 h 108"/>
                <a:gd name="T4" fmla="*/ 138 w 368"/>
                <a:gd name="T5" fmla="*/ 30 h 108"/>
                <a:gd name="T6" fmla="*/ 198 w 368"/>
                <a:gd name="T7" fmla="*/ 45 h 108"/>
                <a:gd name="T8" fmla="*/ 246 w 368"/>
                <a:gd name="T9" fmla="*/ 57 h 108"/>
                <a:gd name="T10" fmla="*/ 292 w 368"/>
                <a:gd name="T11" fmla="*/ 68 h 108"/>
                <a:gd name="T12" fmla="*/ 279 w 368"/>
                <a:gd name="T13" fmla="*/ 76 h 108"/>
                <a:gd name="T14" fmla="*/ 269 w 368"/>
                <a:gd name="T15" fmla="*/ 88 h 108"/>
                <a:gd name="T16" fmla="*/ 269 w 368"/>
                <a:gd name="T17" fmla="*/ 97 h 108"/>
                <a:gd name="T18" fmla="*/ 200 w 368"/>
                <a:gd name="T19" fmla="*/ 74 h 108"/>
                <a:gd name="T20" fmla="*/ 139 w 368"/>
                <a:gd name="T21" fmla="*/ 57 h 108"/>
                <a:gd name="T22" fmla="*/ 91 w 368"/>
                <a:gd name="T23" fmla="*/ 44 h 108"/>
                <a:gd name="T24" fmla="*/ 46 w 368"/>
                <a:gd name="T25" fmla="*/ 32 h 108"/>
                <a:gd name="T26" fmla="*/ 13 w 368"/>
                <a:gd name="T27" fmla="*/ 21 h 108"/>
                <a:gd name="T28" fmla="*/ 0 w 368"/>
                <a:gd name="T29" fmla="*/ 22 h 108"/>
                <a:gd name="T30" fmla="*/ 2 w 368"/>
                <a:gd name="T31" fmla="*/ 29 h 108"/>
                <a:gd name="T32" fmla="*/ 16 w 368"/>
                <a:gd name="T33" fmla="*/ 33 h 108"/>
                <a:gd name="T34" fmla="*/ 48 w 368"/>
                <a:gd name="T35" fmla="*/ 41 h 108"/>
                <a:gd name="T36" fmla="*/ 90 w 368"/>
                <a:gd name="T37" fmla="*/ 49 h 108"/>
                <a:gd name="T38" fmla="*/ 127 w 368"/>
                <a:gd name="T39" fmla="*/ 60 h 108"/>
                <a:gd name="T40" fmla="*/ 158 w 368"/>
                <a:gd name="T41" fmla="*/ 71 h 108"/>
                <a:gd name="T42" fmla="*/ 186 w 368"/>
                <a:gd name="T43" fmla="*/ 76 h 108"/>
                <a:gd name="T44" fmla="*/ 223 w 368"/>
                <a:gd name="T45" fmla="*/ 87 h 108"/>
                <a:gd name="T46" fmla="*/ 254 w 368"/>
                <a:gd name="T47" fmla="*/ 98 h 108"/>
                <a:gd name="T48" fmla="*/ 274 w 368"/>
                <a:gd name="T49" fmla="*/ 105 h 108"/>
                <a:gd name="T50" fmla="*/ 285 w 368"/>
                <a:gd name="T51" fmla="*/ 108 h 108"/>
                <a:gd name="T52" fmla="*/ 303 w 368"/>
                <a:gd name="T53" fmla="*/ 102 h 108"/>
                <a:gd name="T54" fmla="*/ 325 w 368"/>
                <a:gd name="T55" fmla="*/ 87 h 108"/>
                <a:gd name="T56" fmla="*/ 368 w 368"/>
                <a:gd name="T57" fmla="*/ 63 h 108"/>
                <a:gd name="T58" fmla="*/ 325 w 368"/>
                <a:gd name="T59" fmla="*/ 81 h 108"/>
                <a:gd name="T60" fmla="*/ 302 w 368"/>
                <a:gd name="T61" fmla="*/ 88 h 108"/>
                <a:gd name="T62" fmla="*/ 305 w 368"/>
                <a:gd name="T63" fmla="*/ 75 h 108"/>
                <a:gd name="T64" fmla="*/ 298 w 368"/>
                <a:gd name="T65" fmla="*/ 62 h 108"/>
                <a:gd name="T66" fmla="*/ 278 w 368"/>
                <a:gd name="T67" fmla="*/ 57 h 108"/>
                <a:gd name="T68" fmla="*/ 229 w 368"/>
                <a:gd name="T69" fmla="*/ 46 h 108"/>
                <a:gd name="T70" fmla="*/ 173 w 368"/>
                <a:gd name="T71" fmla="*/ 34 h 108"/>
                <a:gd name="T72" fmla="*/ 127 w 368"/>
                <a:gd name="T73" fmla="*/ 22 h 108"/>
                <a:gd name="T74" fmla="*/ 89 w 368"/>
                <a:gd name="T75" fmla="*/ 11 h 108"/>
                <a:gd name="T76" fmla="*/ 61 w 368"/>
                <a:gd name="T77" fmla="*/ 0 h 108"/>
                <a:gd name="T78" fmla="*/ 44 w 368"/>
                <a:gd name="T7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 h="108">
                  <a:moveTo>
                    <a:pt x="44" y="0"/>
                  </a:moveTo>
                  <a:lnTo>
                    <a:pt x="94" y="19"/>
                  </a:lnTo>
                  <a:lnTo>
                    <a:pt x="138" y="30"/>
                  </a:lnTo>
                  <a:lnTo>
                    <a:pt x="198" y="45"/>
                  </a:lnTo>
                  <a:lnTo>
                    <a:pt x="246" y="57"/>
                  </a:lnTo>
                  <a:lnTo>
                    <a:pt x="292" y="68"/>
                  </a:lnTo>
                  <a:lnTo>
                    <a:pt x="279" y="76"/>
                  </a:lnTo>
                  <a:lnTo>
                    <a:pt x="269" y="88"/>
                  </a:lnTo>
                  <a:lnTo>
                    <a:pt x="269" y="97"/>
                  </a:lnTo>
                  <a:lnTo>
                    <a:pt x="200" y="74"/>
                  </a:lnTo>
                  <a:lnTo>
                    <a:pt x="139" y="57"/>
                  </a:lnTo>
                  <a:lnTo>
                    <a:pt x="91" y="44"/>
                  </a:lnTo>
                  <a:lnTo>
                    <a:pt x="46" y="32"/>
                  </a:lnTo>
                  <a:lnTo>
                    <a:pt x="13" y="21"/>
                  </a:lnTo>
                  <a:lnTo>
                    <a:pt x="0" y="22"/>
                  </a:lnTo>
                  <a:lnTo>
                    <a:pt x="2" y="29"/>
                  </a:lnTo>
                  <a:lnTo>
                    <a:pt x="16" y="33"/>
                  </a:lnTo>
                  <a:lnTo>
                    <a:pt x="48" y="41"/>
                  </a:lnTo>
                  <a:lnTo>
                    <a:pt x="90" y="49"/>
                  </a:lnTo>
                  <a:lnTo>
                    <a:pt x="127" y="60"/>
                  </a:lnTo>
                  <a:lnTo>
                    <a:pt x="158" y="71"/>
                  </a:lnTo>
                  <a:lnTo>
                    <a:pt x="186" y="76"/>
                  </a:lnTo>
                  <a:lnTo>
                    <a:pt x="223" y="87"/>
                  </a:lnTo>
                  <a:lnTo>
                    <a:pt x="254" y="98"/>
                  </a:lnTo>
                  <a:lnTo>
                    <a:pt x="274" y="105"/>
                  </a:lnTo>
                  <a:lnTo>
                    <a:pt x="285" y="108"/>
                  </a:lnTo>
                  <a:lnTo>
                    <a:pt x="303" y="102"/>
                  </a:lnTo>
                  <a:lnTo>
                    <a:pt x="325" y="87"/>
                  </a:lnTo>
                  <a:lnTo>
                    <a:pt x="368" y="63"/>
                  </a:lnTo>
                  <a:lnTo>
                    <a:pt x="325" y="81"/>
                  </a:lnTo>
                  <a:lnTo>
                    <a:pt x="302" y="88"/>
                  </a:lnTo>
                  <a:lnTo>
                    <a:pt x="305" y="75"/>
                  </a:lnTo>
                  <a:lnTo>
                    <a:pt x="298" y="62"/>
                  </a:lnTo>
                  <a:lnTo>
                    <a:pt x="278" y="57"/>
                  </a:lnTo>
                  <a:lnTo>
                    <a:pt x="229" y="46"/>
                  </a:lnTo>
                  <a:lnTo>
                    <a:pt x="173" y="34"/>
                  </a:lnTo>
                  <a:lnTo>
                    <a:pt x="127" y="22"/>
                  </a:lnTo>
                  <a:lnTo>
                    <a:pt x="89" y="11"/>
                  </a:lnTo>
                  <a:lnTo>
                    <a:pt x="61"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22">
              <a:extLst>
                <a:ext uri="{FF2B5EF4-FFF2-40B4-BE49-F238E27FC236}">
                  <a16:creationId xmlns:a16="http://schemas.microsoft.com/office/drawing/2014/main" id="{71BDDB69-8E2E-3A80-9994-DB143E29EC6E}"/>
                </a:ext>
              </a:extLst>
            </p:cNvPr>
            <p:cNvSpPr>
              <a:spLocks/>
            </p:cNvSpPr>
            <p:nvPr/>
          </p:nvSpPr>
          <p:spPr bwMode="auto">
            <a:xfrm>
              <a:off x="7439026" y="1852613"/>
              <a:ext cx="466725" cy="301625"/>
            </a:xfrm>
            <a:custGeom>
              <a:avLst/>
              <a:gdLst>
                <a:gd name="T0" fmla="*/ 0 w 294"/>
                <a:gd name="T1" fmla="*/ 187 h 190"/>
                <a:gd name="T2" fmla="*/ 2 w 294"/>
                <a:gd name="T3" fmla="*/ 173 h 190"/>
                <a:gd name="T4" fmla="*/ 9 w 294"/>
                <a:gd name="T5" fmla="*/ 162 h 190"/>
                <a:gd name="T6" fmla="*/ 26 w 294"/>
                <a:gd name="T7" fmla="*/ 155 h 190"/>
                <a:gd name="T8" fmla="*/ 42 w 294"/>
                <a:gd name="T9" fmla="*/ 157 h 190"/>
                <a:gd name="T10" fmla="*/ 53 w 294"/>
                <a:gd name="T11" fmla="*/ 162 h 190"/>
                <a:gd name="T12" fmla="*/ 71 w 294"/>
                <a:gd name="T13" fmla="*/ 151 h 190"/>
                <a:gd name="T14" fmla="*/ 96 w 294"/>
                <a:gd name="T15" fmla="*/ 124 h 190"/>
                <a:gd name="T16" fmla="*/ 117 w 294"/>
                <a:gd name="T17" fmla="*/ 109 h 190"/>
                <a:gd name="T18" fmla="*/ 149 w 294"/>
                <a:gd name="T19" fmla="*/ 86 h 190"/>
                <a:gd name="T20" fmla="*/ 178 w 294"/>
                <a:gd name="T21" fmla="*/ 68 h 190"/>
                <a:gd name="T22" fmla="*/ 202 w 294"/>
                <a:gd name="T23" fmla="*/ 51 h 190"/>
                <a:gd name="T24" fmla="*/ 234 w 294"/>
                <a:gd name="T25" fmla="*/ 33 h 190"/>
                <a:gd name="T26" fmla="*/ 259 w 294"/>
                <a:gd name="T27" fmla="*/ 16 h 190"/>
                <a:gd name="T28" fmla="*/ 280 w 294"/>
                <a:gd name="T29" fmla="*/ 0 h 190"/>
                <a:gd name="T30" fmla="*/ 286 w 294"/>
                <a:gd name="T31" fmla="*/ 0 h 190"/>
                <a:gd name="T32" fmla="*/ 294 w 294"/>
                <a:gd name="T33" fmla="*/ 5 h 190"/>
                <a:gd name="T34" fmla="*/ 270 w 294"/>
                <a:gd name="T35" fmla="*/ 14 h 190"/>
                <a:gd name="T36" fmla="*/ 237 w 294"/>
                <a:gd name="T37" fmla="*/ 38 h 190"/>
                <a:gd name="T38" fmla="*/ 210 w 294"/>
                <a:gd name="T39" fmla="*/ 54 h 190"/>
                <a:gd name="T40" fmla="*/ 181 w 294"/>
                <a:gd name="T41" fmla="*/ 73 h 190"/>
                <a:gd name="T42" fmla="*/ 157 w 294"/>
                <a:gd name="T43" fmla="*/ 87 h 190"/>
                <a:gd name="T44" fmla="*/ 129 w 294"/>
                <a:gd name="T45" fmla="*/ 110 h 190"/>
                <a:gd name="T46" fmla="*/ 102 w 294"/>
                <a:gd name="T47" fmla="*/ 128 h 190"/>
                <a:gd name="T48" fmla="*/ 83 w 294"/>
                <a:gd name="T49" fmla="*/ 146 h 190"/>
                <a:gd name="T50" fmla="*/ 62 w 294"/>
                <a:gd name="T51" fmla="*/ 164 h 190"/>
                <a:gd name="T52" fmla="*/ 50 w 294"/>
                <a:gd name="T53" fmla="*/ 169 h 190"/>
                <a:gd name="T54" fmla="*/ 34 w 294"/>
                <a:gd name="T55" fmla="*/ 162 h 190"/>
                <a:gd name="T56" fmla="*/ 24 w 294"/>
                <a:gd name="T57" fmla="*/ 163 h 190"/>
                <a:gd name="T58" fmla="*/ 11 w 294"/>
                <a:gd name="T59" fmla="*/ 170 h 190"/>
                <a:gd name="T60" fmla="*/ 5 w 294"/>
                <a:gd name="T61" fmla="*/ 190 h 190"/>
                <a:gd name="T62" fmla="*/ 0 w 294"/>
                <a:gd name="T63" fmla="*/ 18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4" h="190">
                  <a:moveTo>
                    <a:pt x="0" y="187"/>
                  </a:moveTo>
                  <a:lnTo>
                    <a:pt x="2" y="173"/>
                  </a:lnTo>
                  <a:lnTo>
                    <a:pt x="9" y="162"/>
                  </a:lnTo>
                  <a:lnTo>
                    <a:pt x="26" y="155"/>
                  </a:lnTo>
                  <a:lnTo>
                    <a:pt x="42" y="157"/>
                  </a:lnTo>
                  <a:lnTo>
                    <a:pt x="53" y="162"/>
                  </a:lnTo>
                  <a:lnTo>
                    <a:pt x="71" y="151"/>
                  </a:lnTo>
                  <a:lnTo>
                    <a:pt x="96" y="124"/>
                  </a:lnTo>
                  <a:lnTo>
                    <a:pt x="117" y="109"/>
                  </a:lnTo>
                  <a:lnTo>
                    <a:pt x="149" y="86"/>
                  </a:lnTo>
                  <a:lnTo>
                    <a:pt x="178" y="68"/>
                  </a:lnTo>
                  <a:lnTo>
                    <a:pt x="202" y="51"/>
                  </a:lnTo>
                  <a:lnTo>
                    <a:pt x="234" y="33"/>
                  </a:lnTo>
                  <a:lnTo>
                    <a:pt x="259" y="16"/>
                  </a:lnTo>
                  <a:lnTo>
                    <a:pt x="280" y="0"/>
                  </a:lnTo>
                  <a:lnTo>
                    <a:pt x="286" y="0"/>
                  </a:lnTo>
                  <a:lnTo>
                    <a:pt x="294" y="5"/>
                  </a:lnTo>
                  <a:lnTo>
                    <a:pt x="270" y="14"/>
                  </a:lnTo>
                  <a:lnTo>
                    <a:pt x="237" y="38"/>
                  </a:lnTo>
                  <a:lnTo>
                    <a:pt x="210" y="54"/>
                  </a:lnTo>
                  <a:lnTo>
                    <a:pt x="181" y="73"/>
                  </a:lnTo>
                  <a:lnTo>
                    <a:pt x="157" y="87"/>
                  </a:lnTo>
                  <a:lnTo>
                    <a:pt x="129" y="110"/>
                  </a:lnTo>
                  <a:lnTo>
                    <a:pt x="102" y="128"/>
                  </a:lnTo>
                  <a:lnTo>
                    <a:pt x="83" y="146"/>
                  </a:lnTo>
                  <a:lnTo>
                    <a:pt x="62" y="164"/>
                  </a:lnTo>
                  <a:lnTo>
                    <a:pt x="50" y="169"/>
                  </a:lnTo>
                  <a:lnTo>
                    <a:pt x="34" y="162"/>
                  </a:lnTo>
                  <a:lnTo>
                    <a:pt x="24" y="163"/>
                  </a:lnTo>
                  <a:lnTo>
                    <a:pt x="11" y="170"/>
                  </a:lnTo>
                  <a:lnTo>
                    <a:pt x="5" y="190"/>
                  </a:lnTo>
                  <a:lnTo>
                    <a:pt x="0"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23">
              <a:extLst>
                <a:ext uri="{FF2B5EF4-FFF2-40B4-BE49-F238E27FC236}">
                  <a16:creationId xmlns:a16="http://schemas.microsoft.com/office/drawing/2014/main" id="{3128B4FA-25B1-BC4F-7C4B-8473F31070B8}"/>
                </a:ext>
              </a:extLst>
            </p:cNvPr>
            <p:cNvSpPr>
              <a:spLocks/>
            </p:cNvSpPr>
            <p:nvPr/>
          </p:nvSpPr>
          <p:spPr bwMode="auto">
            <a:xfrm>
              <a:off x="7913688" y="1798638"/>
              <a:ext cx="496888" cy="460375"/>
            </a:xfrm>
            <a:custGeom>
              <a:avLst/>
              <a:gdLst>
                <a:gd name="T0" fmla="*/ 9 w 313"/>
                <a:gd name="T1" fmla="*/ 281 h 290"/>
                <a:gd name="T2" fmla="*/ 50 w 313"/>
                <a:gd name="T3" fmla="*/ 259 h 290"/>
                <a:gd name="T4" fmla="*/ 84 w 313"/>
                <a:gd name="T5" fmla="*/ 236 h 290"/>
                <a:gd name="T6" fmla="*/ 119 w 313"/>
                <a:gd name="T7" fmla="*/ 216 h 290"/>
                <a:gd name="T8" fmla="*/ 153 w 313"/>
                <a:gd name="T9" fmla="*/ 196 h 290"/>
                <a:gd name="T10" fmla="*/ 176 w 313"/>
                <a:gd name="T11" fmla="*/ 179 h 290"/>
                <a:gd name="T12" fmla="*/ 193 w 313"/>
                <a:gd name="T13" fmla="*/ 164 h 290"/>
                <a:gd name="T14" fmla="*/ 210 w 313"/>
                <a:gd name="T15" fmla="*/ 155 h 290"/>
                <a:gd name="T16" fmla="*/ 236 w 313"/>
                <a:gd name="T17" fmla="*/ 134 h 290"/>
                <a:gd name="T18" fmla="*/ 266 w 313"/>
                <a:gd name="T19" fmla="*/ 117 h 290"/>
                <a:gd name="T20" fmla="*/ 290 w 313"/>
                <a:gd name="T21" fmla="*/ 100 h 290"/>
                <a:gd name="T22" fmla="*/ 301 w 313"/>
                <a:gd name="T23" fmla="*/ 91 h 290"/>
                <a:gd name="T24" fmla="*/ 305 w 313"/>
                <a:gd name="T25" fmla="*/ 77 h 290"/>
                <a:gd name="T26" fmla="*/ 298 w 313"/>
                <a:gd name="T27" fmla="*/ 70 h 290"/>
                <a:gd name="T28" fmla="*/ 281 w 313"/>
                <a:gd name="T29" fmla="*/ 68 h 290"/>
                <a:gd name="T30" fmla="*/ 243 w 313"/>
                <a:gd name="T31" fmla="*/ 60 h 290"/>
                <a:gd name="T32" fmla="*/ 191 w 313"/>
                <a:gd name="T33" fmla="*/ 48 h 290"/>
                <a:gd name="T34" fmla="*/ 112 w 313"/>
                <a:gd name="T35" fmla="*/ 29 h 290"/>
                <a:gd name="T36" fmla="*/ 27 w 313"/>
                <a:gd name="T37" fmla="*/ 14 h 290"/>
                <a:gd name="T38" fmla="*/ 9 w 313"/>
                <a:gd name="T39" fmla="*/ 7 h 290"/>
                <a:gd name="T40" fmla="*/ 6 w 313"/>
                <a:gd name="T41" fmla="*/ 3 h 290"/>
                <a:gd name="T42" fmla="*/ 16 w 313"/>
                <a:gd name="T43" fmla="*/ 0 h 290"/>
                <a:gd name="T44" fmla="*/ 29 w 313"/>
                <a:gd name="T45" fmla="*/ 8 h 290"/>
                <a:gd name="T46" fmla="*/ 64 w 313"/>
                <a:gd name="T47" fmla="*/ 14 h 290"/>
                <a:gd name="T48" fmla="*/ 103 w 313"/>
                <a:gd name="T49" fmla="*/ 21 h 290"/>
                <a:gd name="T50" fmla="*/ 142 w 313"/>
                <a:gd name="T51" fmla="*/ 28 h 290"/>
                <a:gd name="T52" fmla="*/ 181 w 313"/>
                <a:gd name="T53" fmla="*/ 40 h 290"/>
                <a:gd name="T54" fmla="*/ 224 w 313"/>
                <a:gd name="T55" fmla="*/ 48 h 290"/>
                <a:gd name="T56" fmla="*/ 263 w 313"/>
                <a:gd name="T57" fmla="*/ 57 h 290"/>
                <a:gd name="T58" fmla="*/ 292 w 313"/>
                <a:gd name="T59" fmla="*/ 62 h 290"/>
                <a:gd name="T60" fmla="*/ 308 w 313"/>
                <a:gd name="T61" fmla="*/ 66 h 290"/>
                <a:gd name="T62" fmla="*/ 312 w 313"/>
                <a:gd name="T63" fmla="*/ 74 h 290"/>
                <a:gd name="T64" fmla="*/ 313 w 313"/>
                <a:gd name="T65" fmla="*/ 81 h 290"/>
                <a:gd name="T66" fmla="*/ 308 w 313"/>
                <a:gd name="T67" fmla="*/ 92 h 290"/>
                <a:gd name="T68" fmla="*/ 301 w 313"/>
                <a:gd name="T69" fmla="*/ 99 h 290"/>
                <a:gd name="T70" fmla="*/ 293 w 313"/>
                <a:gd name="T71" fmla="*/ 107 h 290"/>
                <a:gd name="T72" fmla="*/ 275 w 313"/>
                <a:gd name="T73" fmla="*/ 119 h 290"/>
                <a:gd name="T74" fmla="*/ 236 w 313"/>
                <a:gd name="T75" fmla="*/ 143 h 290"/>
                <a:gd name="T76" fmla="*/ 199 w 313"/>
                <a:gd name="T77" fmla="*/ 170 h 290"/>
                <a:gd name="T78" fmla="*/ 166 w 313"/>
                <a:gd name="T79" fmla="*/ 197 h 290"/>
                <a:gd name="T80" fmla="*/ 124 w 313"/>
                <a:gd name="T81" fmla="*/ 222 h 290"/>
                <a:gd name="T82" fmla="*/ 90 w 313"/>
                <a:gd name="T83" fmla="*/ 241 h 290"/>
                <a:gd name="T84" fmla="*/ 53 w 313"/>
                <a:gd name="T85" fmla="*/ 263 h 290"/>
                <a:gd name="T86" fmla="*/ 0 w 313"/>
                <a:gd name="T87" fmla="*/ 290 h 290"/>
                <a:gd name="T88" fmla="*/ 9 w 313"/>
                <a:gd name="T89" fmla="*/ 2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3" h="290">
                  <a:moveTo>
                    <a:pt x="9" y="281"/>
                  </a:moveTo>
                  <a:lnTo>
                    <a:pt x="50" y="259"/>
                  </a:lnTo>
                  <a:lnTo>
                    <a:pt x="84" y="236"/>
                  </a:lnTo>
                  <a:lnTo>
                    <a:pt x="119" y="216"/>
                  </a:lnTo>
                  <a:lnTo>
                    <a:pt x="153" y="196"/>
                  </a:lnTo>
                  <a:lnTo>
                    <a:pt x="176" y="179"/>
                  </a:lnTo>
                  <a:lnTo>
                    <a:pt x="193" y="164"/>
                  </a:lnTo>
                  <a:lnTo>
                    <a:pt x="210" y="155"/>
                  </a:lnTo>
                  <a:lnTo>
                    <a:pt x="236" y="134"/>
                  </a:lnTo>
                  <a:lnTo>
                    <a:pt x="266" y="117"/>
                  </a:lnTo>
                  <a:lnTo>
                    <a:pt x="290" y="100"/>
                  </a:lnTo>
                  <a:lnTo>
                    <a:pt x="301" y="91"/>
                  </a:lnTo>
                  <a:lnTo>
                    <a:pt x="305" y="77"/>
                  </a:lnTo>
                  <a:lnTo>
                    <a:pt x="298" y="70"/>
                  </a:lnTo>
                  <a:lnTo>
                    <a:pt x="281" y="68"/>
                  </a:lnTo>
                  <a:lnTo>
                    <a:pt x="243" y="60"/>
                  </a:lnTo>
                  <a:lnTo>
                    <a:pt x="191" y="48"/>
                  </a:lnTo>
                  <a:lnTo>
                    <a:pt x="112" y="29"/>
                  </a:lnTo>
                  <a:lnTo>
                    <a:pt x="27" y="14"/>
                  </a:lnTo>
                  <a:lnTo>
                    <a:pt x="9" y="7"/>
                  </a:lnTo>
                  <a:lnTo>
                    <a:pt x="6" y="3"/>
                  </a:lnTo>
                  <a:lnTo>
                    <a:pt x="16" y="0"/>
                  </a:lnTo>
                  <a:lnTo>
                    <a:pt x="29" y="8"/>
                  </a:lnTo>
                  <a:lnTo>
                    <a:pt x="64" y="14"/>
                  </a:lnTo>
                  <a:lnTo>
                    <a:pt x="103" y="21"/>
                  </a:lnTo>
                  <a:lnTo>
                    <a:pt x="142" y="28"/>
                  </a:lnTo>
                  <a:lnTo>
                    <a:pt x="181" y="40"/>
                  </a:lnTo>
                  <a:lnTo>
                    <a:pt x="224" y="48"/>
                  </a:lnTo>
                  <a:lnTo>
                    <a:pt x="263" y="57"/>
                  </a:lnTo>
                  <a:lnTo>
                    <a:pt x="292" y="62"/>
                  </a:lnTo>
                  <a:lnTo>
                    <a:pt x="308" y="66"/>
                  </a:lnTo>
                  <a:lnTo>
                    <a:pt x="312" y="74"/>
                  </a:lnTo>
                  <a:lnTo>
                    <a:pt x="313" y="81"/>
                  </a:lnTo>
                  <a:lnTo>
                    <a:pt x="308" y="92"/>
                  </a:lnTo>
                  <a:lnTo>
                    <a:pt x="301" y="99"/>
                  </a:lnTo>
                  <a:lnTo>
                    <a:pt x="293" y="107"/>
                  </a:lnTo>
                  <a:lnTo>
                    <a:pt x="275" y="119"/>
                  </a:lnTo>
                  <a:lnTo>
                    <a:pt x="236" y="143"/>
                  </a:lnTo>
                  <a:lnTo>
                    <a:pt x="199" y="170"/>
                  </a:lnTo>
                  <a:lnTo>
                    <a:pt x="166" y="197"/>
                  </a:lnTo>
                  <a:lnTo>
                    <a:pt x="124" y="222"/>
                  </a:lnTo>
                  <a:lnTo>
                    <a:pt x="90" y="241"/>
                  </a:lnTo>
                  <a:lnTo>
                    <a:pt x="53" y="263"/>
                  </a:lnTo>
                  <a:lnTo>
                    <a:pt x="0" y="290"/>
                  </a:lnTo>
                  <a:lnTo>
                    <a:pt x="9"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24">
              <a:extLst>
                <a:ext uri="{FF2B5EF4-FFF2-40B4-BE49-F238E27FC236}">
                  <a16:creationId xmlns:a16="http://schemas.microsoft.com/office/drawing/2014/main" id="{55735577-60A6-92E2-2D53-ADEAE034B1E4}"/>
                </a:ext>
              </a:extLst>
            </p:cNvPr>
            <p:cNvSpPr>
              <a:spLocks/>
            </p:cNvSpPr>
            <p:nvPr/>
          </p:nvSpPr>
          <p:spPr bwMode="auto">
            <a:xfrm>
              <a:off x="7875588" y="1798638"/>
              <a:ext cx="525463" cy="165100"/>
            </a:xfrm>
            <a:custGeom>
              <a:avLst/>
              <a:gdLst>
                <a:gd name="T0" fmla="*/ 323 w 331"/>
                <a:gd name="T1" fmla="*/ 68 h 104"/>
                <a:gd name="T2" fmla="*/ 313 w 331"/>
                <a:gd name="T3" fmla="*/ 76 h 104"/>
                <a:gd name="T4" fmla="*/ 311 w 331"/>
                <a:gd name="T5" fmla="*/ 92 h 104"/>
                <a:gd name="T6" fmla="*/ 316 w 331"/>
                <a:gd name="T7" fmla="*/ 94 h 104"/>
                <a:gd name="T8" fmla="*/ 323 w 331"/>
                <a:gd name="T9" fmla="*/ 90 h 104"/>
                <a:gd name="T10" fmla="*/ 331 w 331"/>
                <a:gd name="T11" fmla="*/ 87 h 104"/>
                <a:gd name="T12" fmla="*/ 317 w 331"/>
                <a:gd name="T13" fmla="*/ 102 h 104"/>
                <a:gd name="T14" fmla="*/ 296 w 331"/>
                <a:gd name="T15" fmla="*/ 104 h 104"/>
                <a:gd name="T16" fmla="*/ 238 w 331"/>
                <a:gd name="T17" fmla="*/ 90 h 104"/>
                <a:gd name="T18" fmla="*/ 171 w 331"/>
                <a:gd name="T19" fmla="*/ 69 h 104"/>
                <a:gd name="T20" fmla="*/ 94 w 331"/>
                <a:gd name="T21" fmla="*/ 51 h 104"/>
                <a:gd name="T22" fmla="*/ 33 w 331"/>
                <a:gd name="T23" fmla="*/ 40 h 104"/>
                <a:gd name="T24" fmla="*/ 7 w 331"/>
                <a:gd name="T25" fmla="*/ 39 h 104"/>
                <a:gd name="T26" fmla="*/ 2 w 331"/>
                <a:gd name="T27" fmla="*/ 35 h 104"/>
                <a:gd name="T28" fmla="*/ 0 w 331"/>
                <a:gd name="T29" fmla="*/ 25 h 104"/>
                <a:gd name="T30" fmla="*/ 6 w 331"/>
                <a:gd name="T31" fmla="*/ 13 h 104"/>
                <a:gd name="T32" fmla="*/ 17 w 331"/>
                <a:gd name="T33" fmla="*/ 5 h 104"/>
                <a:gd name="T34" fmla="*/ 36 w 331"/>
                <a:gd name="T35" fmla="*/ 0 h 104"/>
                <a:gd name="T36" fmla="*/ 36 w 331"/>
                <a:gd name="T37" fmla="*/ 5 h 104"/>
                <a:gd name="T38" fmla="*/ 21 w 331"/>
                <a:gd name="T39" fmla="*/ 8 h 104"/>
                <a:gd name="T40" fmla="*/ 11 w 331"/>
                <a:gd name="T41" fmla="*/ 17 h 104"/>
                <a:gd name="T42" fmla="*/ 9 w 331"/>
                <a:gd name="T43" fmla="*/ 25 h 104"/>
                <a:gd name="T44" fmla="*/ 11 w 331"/>
                <a:gd name="T45" fmla="*/ 33 h 104"/>
                <a:gd name="T46" fmla="*/ 22 w 331"/>
                <a:gd name="T47" fmla="*/ 34 h 104"/>
                <a:gd name="T48" fmla="*/ 40 w 331"/>
                <a:gd name="T49" fmla="*/ 35 h 104"/>
                <a:gd name="T50" fmla="*/ 69 w 331"/>
                <a:gd name="T51" fmla="*/ 40 h 104"/>
                <a:gd name="T52" fmla="*/ 109 w 331"/>
                <a:gd name="T53" fmla="*/ 48 h 104"/>
                <a:gd name="T54" fmla="*/ 156 w 331"/>
                <a:gd name="T55" fmla="*/ 59 h 104"/>
                <a:gd name="T56" fmla="*/ 195 w 331"/>
                <a:gd name="T57" fmla="*/ 69 h 104"/>
                <a:gd name="T58" fmla="*/ 220 w 331"/>
                <a:gd name="T59" fmla="*/ 78 h 104"/>
                <a:gd name="T60" fmla="*/ 259 w 331"/>
                <a:gd name="T61" fmla="*/ 90 h 104"/>
                <a:gd name="T62" fmla="*/ 288 w 331"/>
                <a:gd name="T63" fmla="*/ 94 h 104"/>
                <a:gd name="T64" fmla="*/ 303 w 331"/>
                <a:gd name="T65" fmla="*/ 96 h 104"/>
                <a:gd name="T66" fmla="*/ 297 w 331"/>
                <a:gd name="T67" fmla="*/ 79 h 104"/>
                <a:gd name="T68" fmla="*/ 303 w 331"/>
                <a:gd name="T69" fmla="*/ 70 h 104"/>
                <a:gd name="T70" fmla="*/ 309 w 331"/>
                <a:gd name="T71" fmla="*/ 66 h 104"/>
                <a:gd name="T72" fmla="*/ 323 w 331"/>
                <a:gd name="T73"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104">
                  <a:moveTo>
                    <a:pt x="323" y="68"/>
                  </a:moveTo>
                  <a:lnTo>
                    <a:pt x="313" y="76"/>
                  </a:lnTo>
                  <a:lnTo>
                    <a:pt x="311" y="92"/>
                  </a:lnTo>
                  <a:lnTo>
                    <a:pt x="316" y="94"/>
                  </a:lnTo>
                  <a:lnTo>
                    <a:pt x="323" y="90"/>
                  </a:lnTo>
                  <a:lnTo>
                    <a:pt x="331" y="87"/>
                  </a:lnTo>
                  <a:lnTo>
                    <a:pt x="317" y="102"/>
                  </a:lnTo>
                  <a:lnTo>
                    <a:pt x="296" y="104"/>
                  </a:lnTo>
                  <a:lnTo>
                    <a:pt x="238" y="90"/>
                  </a:lnTo>
                  <a:lnTo>
                    <a:pt x="171" y="69"/>
                  </a:lnTo>
                  <a:lnTo>
                    <a:pt x="94" y="51"/>
                  </a:lnTo>
                  <a:lnTo>
                    <a:pt x="33" y="40"/>
                  </a:lnTo>
                  <a:lnTo>
                    <a:pt x="7" y="39"/>
                  </a:lnTo>
                  <a:lnTo>
                    <a:pt x="2" y="35"/>
                  </a:lnTo>
                  <a:lnTo>
                    <a:pt x="0" y="25"/>
                  </a:lnTo>
                  <a:lnTo>
                    <a:pt x="6" y="13"/>
                  </a:lnTo>
                  <a:lnTo>
                    <a:pt x="17" y="5"/>
                  </a:lnTo>
                  <a:lnTo>
                    <a:pt x="36" y="0"/>
                  </a:lnTo>
                  <a:lnTo>
                    <a:pt x="36" y="5"/>
                  </a:lnTo>
                  <a:lnTo>
                    <a:pt x="21" y="8"/>
                  </a:lnTo>
                  <a:lnTo>
                    <a:pt x="11" y="17"/>
                  </a:lnTo>
                  <a:lnTo>
                    <a:pt x="9" y="25"/>
                  </a:lnTo>
                  <a:lnTo>
                    <a:pt x="11" y="33"/>
                  </a:lnTo>
                  <a:lnTo>
                    <a:pt x="22" y="34"/>
                  </a:lnTo>
                  <a:lnTo>
                    <a:pt x="40" y="35"/>
                  </a:lnTo>
                  <a:lnTo>
                    <a:pt x="69" y="40"/>
                  </a:lnTo>
                  <a:lnTo>
                    <a:pt x="109" y="48"/>
                  </a:lnTo>
                  <a:lnTo>
                    <a:pt x="156" y="59"/>
                  </a:lnTo>
                  <a:lnTo>
                    <a:pt x="195" y="69"/>
                  </a:lnTo>
                  <a:lnTo>
                    <a:pt x="220" y="78"/>
                  </a:lnTo>
                  <a:lnTo>
                    <a:pt x="259" y="90"/>
                  </a:lnTo>
                  <a:lnTo>
                    <a:pt x="288" y="94"/>
                  </a:lnTo>
                  <a:lnTo>
                    <a:pt x="303" y="96"/>
                  </a:lnTo>
                  <a:lnTo>
                    <a:pt x="297" y="79"/>
                  </a:lnTo>
                  <a:lnTo>
                    <a:pt x="303" y="70"/>
                  </a:lnTo>
                  <a:lnTo>
                    <a:pt x="309" y="66"/>
                  </a:lnTo>
                  <a:lnTo>
                    <a:pt x="323"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25">
              <a:extLst>
                <a:ext uri="{FF2B5EF4-FFF2-40B4-BE49-F238E27FC236}">
                  <a16:creationId xmlns:a16="http://schemas.microsoft.com/office/drawing/2014/main" id="{6D8B2070-8F84-1953-351F-B3D6F6BBE72E}"/>
                </a:ext>
              </a:extLst>
            </p:cNvPr>
            <p:cNvSpPr>
              <a:spLocks/>
            </p:cNvSpPr>
            <p:nvPr/>
          </p:nvSpPr>
          <p:spPr bwMode="auto">
            <a:xfrm>
              <a:off x="7345363" y="1647825"/>
              <a:ext cx="201613" cy="173038"/>
            </a:xfrm>
            <a:custGeom>
              <a:avLst/>
              <a:gdLst>
                <a:gd name="T0" fmla="*/ 81 w 127"/>
                <a:gd name="T1" fmla="*/ 52 h 109"/>
                <a:gd name="T2" fmla="*/ 74 w 127"/>
                <a:gd name="T3" fmla="*/ 35 h 109"/>
                <a:gd name="T4" fmla="*/ 65 w 127"/>
                <a:gd name="T5" fmla="*/ 21 h 109"/>
                <a:gd name="T6" fmla="*/ 55 w 127"/>
                <a:gd name="T7" fmla="*/ 12 h 109"/>
                <a:gd name="T8" fmla="*/ 43 w 127"/>
                <a:gd name="T9" fmla="*/ 4 h 109"/>
                <a:gd name="T10" fmla="*/ 32 w 127"/>
                <a:gd name="T11" fmla="*/ 0 h 109"/>
                <a:gd name="T12" fmla="*/ 22 w 127"/>
                <a:gd name="T13" fmla="*/ 2 h 109"/>
                <a:gd name="T14" fmla="*/ 13 w 127"/>
                <a:gd name="T15" fmla="*/ 5 h 109"/>
                <a:gd name="T16" fmla="*/ 6 w 127"/>
                <a:gd name="T17" fmla="*/ 14 h 109"/>
                <a:gd name="T18" fmla="*/ 2 w 127"/>
                <a:gd name="T19" fmla="*/ 23 h 109"/>
                <a:gd name="T20" fmla="*/ 0 w 127"/>
                <a:gd name="T21" fmla="*/ 35 h 109"/>
                <a:gd name="T22" fmla="*/ 1 w 127"/>
                <a:gd name="T23" fmla="*/ 53 h 109"/>
                <a:gd name="T24" fmla="*/ 4 w 127"/>
                <a:gd name="T25" fmla="*/ 67 h 109"/>
                <a:gd name="T26" fmla="*/ 13 w 127"/>
                <a:gd name="T27" fmla="*/ 82 h 109"/>
                <a:gd name="T28" fmla="*/ 23 w 127"/>
                <a:gd name="T29" fmla="*/ 93 h 109"/>
                <a:gd name="T30" fmla="*/ 37 w 127"/>
                <a:gd name="T31" fmla="*/ 103 h 109"/>
                <a:gd name="T32" fmla="*/ 52 w 127"/>
                <a:gd name="T33" fmla="*/ 109 h 109"/>
                <a:gd name="T34" fmla="*/ 66 w 127"/>
                <a:gd name="T35" fmla="*/ 108 h 109"/>
                <a:gd name="T36" fmla="*/ 76 w 127"/>
                <a:gd name="T37" fmla="*/ 103 h 109"/>
                <a:gd name="T38" fmla="*/ 83 w 127"/>
                <a:gd name="T39" fmla="*/ 91 h 109"/>
                <a:gd name="T40" fmla="*/ 85 w 127"/>
                <a:gd name="T41" fmla="*/ 79 h 109"/>
                <a:gd name="T42" fmla="*/ 85 w 127"/>
                <a:gd name="T43" fmla="*/ 66 h 109"/>
                <a:gd name="T44" fmla="*/ 105 w 127"/>
                <a:gd name="T45" fmla="*/ 73 h 109"/>
                <a:gd name="T46" fmla="*/ 116 w 127"/>
                <a:gd name="T47" fmla="*/ 79 h 109"/>
                <a:gd name="T48" fmla="*/ 125 w 127"/>
                <a:gd name="T49" fmla="*/ 79 h 109"/>
                <a:gd name="T50" fmla="*/ 127 w 127"/>
                <a:gd name="T51" fmla="*/ 71 h 109"/>
                <a:gd name="T52" fmla="*/ 123 w 127"/>
                <a:gd name="T53" fmla="*/ 62 h 109"/>
                <a:gd name="T54" fmla="*/ 112 w 127"/>
                <a:gd name="T55" fmla="*/ 59 h 109"/>
                <a:gd name="T56" fmla="*/ 94 w 127"/>
                <a:gd name="T57" fmla="*/ 57 h 109"/>
                <a:gd name="T58" fmla="*/ 81 w 127"/>
                <a:gd name="T59" fmla="*/ 5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09">
                  <a:moveTo>
                    <a:pt x="81" y="52"/>
                  </a:moveTo>
                  <a:lnTo>
                    <a:pt x="74" y="35"/>
                  </a:lnTo>
                  <a:lnTo>
                    <a:pt x="65" y="21"/>
                  </a:lnTo>
                  <a:lnTo>
                    <a:pt x="55" y="12"/>
                  </a:lnTo>
                  <a:lnTo>
                    <a:pt x="43" y="4"/>
                  </a:lnTo>
                  <a:lnTo>
                    <a:pt x="32" y="0"/>
                  </a:lnTo>
                  <a:lnTo>
                    <a:pt x="22" y="2"/>
                  </a:lnTo>
                  <a:lnTo>
                    <a:pt x="13" y="5"/>
                  </a:lnTo>
                  <a:lnTo>
                    <a:pt x="6" y="14"/>
                  </a:lnTo>
                  <a:lnTo>
                    <a:pt x="2" y="23"/>
                  </a:lnTo>
                  <a:lnTo>
                    <a:pt x="0" y="35"/>
                  </a:lnTo>
                  <a:lnTo>
                    <a:pt x="1" y="53"/>
                  </a:lnTo>
                  <a:lnTo>
                    <a:pt x="4" y="67"/>
                  </a:lnTo>
                  <a:lnTo>
                    <a:pt x="13" y="82"/>
                  </a:lnTo>
                  <a:lnTo>
                    <a:pt x="23" y="93"/>
                  </a:lnTo>
                  <a:lnTo>
                    <a:pt x="37" y="103"/>
                  </a:lnTo>
                  <a:lnTo>
                    <a:pt x="52" y="109"/>
                  </a:lnTo>
                  <a:lnTo>
                    <a:pt x="66" y="108"/>
                  </a:lnTo>
                  <a:lnTo>
                    <a:pt x="76" y="103"/>
                  </a:lnTo>
                  <a:lnTo>
                    <a:pt x="83" y="91"/>
                  </a:lnTo>
                  <a:lnTo>
                    <a:pt x="85" y="79"/>
                  </a:lnTo>
                  <a:lnTo>
                    <a:pt x="85" y="66"/>
                  </a:lnTo>
                  <a:lnTo>
                    <a:pt x="105" y="73"/>
                  </a:lnTo>
                  <a:lnTo>
                    <a:pt x="116" y="79"/>
                  </a:lnTo>
                  <a:lnTo>
                    <a:pt x="125" y="79"/>
                  </a:lnTo>
                  <a:lnTo>
                    <a:pt x="127" y="71"/>
                  </a:lnTo>
                  <a:lnTo>
                    <a:pt x="123" y="62"/>
                  </a:lnTo>
                  <a:lnTo>
                    <a:pt x="112" y="59"/>
                  </a:lnTo>
                  <a:lnTo>
                    <a:pt x="94" y="57"/>
                  </a:lnTo>
                  <a:lnTo>
                    <a:pt x="81" y="5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9" name="Freeform 26">
              <a:extLst>
                <a:ext uri="{FF2B5EF4-FFF2-40B4-BE49-F238E27FC236}">
                  <a16:creationId xmlns:a16="http://schemas.microsoft.com/office/drawing/2014/main" id="{66ADE339-194E-7CDC-67EC-FD1BD0234016}"/>
                </a:ext>
              </a:extLst>
            </p:cNvPr>
            <p:cNvSpPr>
              <a:spLocks/>
            </p:cNvSpPr>
            <p:nvPr/>
          </p:nvSpPr>
          <p:spPr bwMode="auto">
            <a:xfrm>
              <a:off x="7439026" y="1828800"/>
              <a:ext cx="165100" cy="285750"/>
            </a:xfrm>
            <a:custGeom>
              <a:avLst/>
              <a:gdLst>
                <a:gd name="T0" fmla="*/ 6 w 104"/>
                <a:gd name="T1" fmla="*/ 13 h 180"/>
                <a:gd name="T2" fmla="*/ 15 w 104"/>
                <a:gd name="T3" fmla="*/ 4 h 180"/>
                <a:gd name="T4" fmla="*/ 26 w 104"/>
                <a:gd name="T5" fmla="*/ 1 h 180"/>
                <a:gd name="T6" fmla="*/ 37 w 104"/>
                <a:gd name="T7" fmla="*/ 0 h 180"/>
                <a:gd name="T8" fmla="*/ 50 w 104"/>
                <a:gd name="T9" fmla="*/ 2 h 180"/>
                <a:gd name="T10" fmla="*/ 63 w 104"/>
                <a:gd name="T11" fmla="*/ 11 h 180"/>
                <a:gd name="T12" fmla="*/ 74 w 104"/>
                <a:gd name="T13" fmla="*/ 24 h 180"/>
                <a:gd name="T14" fmla="*/ 78 w 104"/>
                <a:gd name="T15" fmla="*/ 35 h 180"/>
                <a:gd name="T16" fmla="*/ 86 w 104"/>
                <a:gd name="T17" fmla="*/ 52 h 180"/>
                <a:gd name="T18" fmla="*/ 91 w 104"/>
                <a:gd name="T19" fmla="*/ 66 h 180"/>
                <a:gd name="T20" fmla="*/ 96 w 104"/>
                <a:gd name="T21" fmla="*/ 85 h 180"/>
                <a:gd name="T22" fmla="*/ 99 w 104"/>
                <a:gd name="T23" fmla="*/ 106 h 180"/>
                <a:gd name="T24" fmla="*/ 103 w 104"/>
                <a:gd name="T25" fmla="*/ 120 h 180"/>
                <a:gd name="T26" fmla="*/ 104 w 104"/>
                <a:gd name="T27" fmla="*/ 134 h 180"/>
                <a:gd name="T28" fmla="*/ 89 w 104"/>
                <a:gd name="T29" fmla="*/ 150 h 180"/>
                <a:gd name="T30" fmla="*/ 70 w 104"/>
                <a:gd name="T31" fmla="*/ 169 h 180"/>
                <a:gd name="T32" fmla="*/ 54 w 104"/>
                <a:gd name="T33" fmla="*/ 180 h 180"/>
                <a:gd name="T34" fmla="*/ 46 w 104"/>
                <a:gd name="T35" fmla="*/ 169 h 180"/>
                <a:gd name="T36" fmla="*/ 39 w 104"/>
                <a:gd name="T37" fmla="*/ 153 h 180"/>
                <a:gd name="T38" fmla="*/ 39 w 104"/>
                <a:gd name="T39" fmla="*/ 134 h 180"/>
                <a:gd name="T40" fmla="*/ 42 w 104"/>
                <a:gd name="T41" fmla="*/ 123 h 180"/>
                <a:gd name="T42" fmla="*/ 44 w 104"/>
                <a:gd name="T43" fmla="*/ 110 h 180"/>
                <a:gd name="T44" fmla="*/ 41 w 104"/>
                <a:gd name="T45" fmla="*/ 99 h 180"/>
                <a:gd name="T46" fmla="*/ 33 w 104"/>
                <a:gd name="T47" fmla="*/ 84 h 180"/>
                <a:gd name="T48" fmla="*/ 24 w 104"/>
                <a:gd name="T49" fmla="*/ 72 h 180"/>
                <a:gd name="T50" fmla="*/ 11 w 104"/>
                <a:gd name="T51" fmla="*/ 65 h 180"/>
                <a:gd name="T52" fmla="*/ 4 w 104"/>
                <a:gd name="T53" fmla="*/ 53 h 180"/>
                <a:gd name="T54" fmla="*/ 0 w 104"/>
                <a:gd name="T55" fmla="*/ 40 h 180"/>
                <a:gd name="T56" fmla="*/ 0 w 104"/>
                <a:gd name="T57" fmla="*/ 26 h 180"/>
                <a:gd name="T58" fmla="*/ 6 w 104"/>
                <a:gd name="T59" fmla="*/ 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80">
                  <a:moveTo>
                    <a:pt x="6" y="13"/>
                  </a:moveTo>
                  <a:lnTo>
                    <a:pt x="15" y="4"/>
                  </a:lnTo>
                  <a:lnTo>
                    <a:pt x="26" y="1"/>
                  </a:lnTo>
                  <a:lnTo>
                    <a:pt x="37" y="0"/>
                  </a:lnTo>
                  <a:lnTo>
                    <a:pt x="50" y="2"/>
                  </a:lnTo>
                  <a:lnTo>
                    <a:pt x="63" y="11"/>
                  </a:lnTo>
                  <a:lnTo>
                    <a:pt x="74" y="24"/>
                  </a:lnTo>
                  <a:lnTo>
                    <a:pt x="78" y="35"/>
                  </a:lnTo>
                  <a:lnTo>
                    <a:pt x="86" y="52"/>
                  </a:lnTo>
                  <a:lnTo>
                    <a:pt x="91" y="66"/>
                  </a:lnTo>
                  <a:lnTo>
                    <a:pt x="96" y="85"/>
                  </a:lnTo>
                  <a:lnTo>
                    <a:pt x="99" y="106"/>
                  </a:lnTo>
                  <a:lnTo>
                    <a:pt x="103" y="120"/>
                  </a:lnTo>
                  <a:lnTo>
                    <a:pt x="104" y="134"/>
                  </a:lnTo>
                  <a:lnTo>
                    <a:pt x="89" y="150"/>
                  </a:lnTo>
                  <a:lnTo>
                    <a:pt x="70" y="169"/>
                  </a:lnTo>
                  <a:lnTo>
                    <a:pt x="54" y="180"/>
                  </a:lnTo>
                  <a:lnTo>
                    <a:pt x="46" y="169"/>
                  </a:lnTo>
                  <a:lnTo>
                    <a:pt x="39" y="153"/>
                  </a:lnTo>
                  <a:lnTo>
                    <a:pt x="39" y="134"/>
                  </a:lnTo>
                  <a:lnTo>
                    <a:pt x="42" y="123"/>
                  </a:lnTo>
                  <a:lnTo>
                    <a:pt x="44" y="110"/>
                  </a:lnTo>
                  <a:lnTo>
                    <a:pt x="41" y="99"/>
                  </a:lnTo>
                  <a:lnTo>
                    <a:pt x="33" y="84"/>
                  </a:lnTo>
                  <a:lnTo>
                    <a:pt x="24" y="72"/>
                  </a:lnTo>
                  <a:lnTo>
                    <a:pt x="11" y="65"/>
                  </a:lnTo>
                  <a:lnTo>
                    <a:pt x="4" y="53"/>
                  </a:lnTo>
                  <a:lnTo>
                    <a:pt x="0" y="40"/>
                  </a:lnTo>
                  <a:lnTo>
                    <a:pt x="0" y="26"/>
                  </a:lnTo>
                  <a:lnTo>
                    <a:pt x="6" y="13"/>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0" name="Freeform 27">
              <a:extLst>
                <a:ext uri="{FF2B5EF4-FFF2-40B4-BE49-F238E27FC236}">
                  <a16:creationId xmlns:a16="http://schemas.microsoft.com/office/drawing/2014/main" id="{0FAA0323-E23D-A65A-6C81-482D6A083A9D}"/>
                </a:ext>
              </a:extLst>
            </p:cNvPr>
            <p:cNvSpPr>
              <a:spLocks/>
            </p:cNvSpPr>
            <p:nvPr/>
          </p:nvSpPr>
          <p:spPr bwMode="auto">
            <a:xfrm>
              <a:off x="7434263" y="1852613"/>
              <a:ext cx="230188" cy="373063"/>
            </a:xfrm>
            <a:custGeom>
              <a:avLst/>
              <a:gdLst>
                <a:gd name="T0" fmla="*/ 1 w 145"/>
                <a:gd name="T1" fmla="*/ 30 h 235"/>
                <a:gd name="T2" fmla="*/ 3 w 145"/>
                <a:gd name="T3" fmla="*/ 16 h 235"/>
                <a:gd name="T4" fmla="*/ 11 w 145"/>
                <a:gd name="T5" fmla="*/ 0 h 235"/>
                <a:gd name="T6" fmla="*/ 19 w 145"/>
                <a:gd name="T7" fmla="*/ 2 h 235"/>
                <a:gd name="T8" fmla="*/ 30 w 145"/>
                <a:gd name="T9" fmla="*/ 12 h 235"/>
                <a:gd name="T10" fmla="*/ 29 w 145"/>
                <a:gd name="T11" fmla="*/ 30 h 235"/>
                <a:gd name="T12" fmla="*/ 23 w 145"/>
                <a:gd name="T13" fmla="*/ 49 h 235"/>
                <a:gd name="T14" fmla="*/ 25 w 145"/>
                <a:gd name="T15" fmla="*/ 84 h 235"/>
                <a:gd name="T16" fmla="*/ 31 w 145"/>
                <a:gd name="T17" fmla="*/ 113 h 235"/>
                <a:gd name="T18" fmla="*/ 40 w 145"/>
                <a:gd name="T19" fmla="*/ 148 h 235"/>
                <a:gd name="T20" fmla="*/ 59 w 145"/>
                <a:gd name="T21" fmla="*/ 171 h 235"/>
                <a:gd name="T22" fmla="*/ 84 w 145"/>
                <a:gd name="T23" fmla="*/ 186 h 235"/>
                <a:gd name="T24" fmla="*/ 106 w 145"/>
                <a:gd name="T25" fmla="*/ 193 h 235"/>
                <a:gd name="T26" fmla="*/ 111 w 145"/>
                <a:gd name="T27" fmla="*/ 191 h 235"/>
                <a:gd name="T28" fmla="*/ 119 w 145"/>
                <a:gd name="T29" fmla="*/ 184 h 235"/>
                <a:gd name="T30" fmla="*/ 126 w 145"/>
                <a:gd name="T31" fmla="*/ 181 h 235"/>
                <a:gd name="T32" fmla="*/ 135 w 145"/>
                <a:gd name="T33" fmla="*/ 178 h 235"/>
                <a:gd name="T34" fmla="*/ 143 w 145"/>
                <a:gd name="T35" fmla="*/ 182 h 235"/>
                <a:gd name="T36" fmla="*/ 137 w 145"/>
                <a:gd name="T37" fmla="*/ 191 h 235"/>
                <a:gd name="T38" fmla="*/ 124 w 145"/>
                <a:gd name="T39" fmla="*/ 196 h 235"/>
                <a:gd name="T40" fmla="*/ 119 w 145"/>
                <a:gd name="T41" fmla="*/ 202 h 235"/>
                <a:gd name="T42" fmla="*/ 123 w 145"/>
                <a:gd name="T43" fmla="*/ 211 h 235"/>
                <a:gd name="T44" fmla="*/ 130 w 145"/>
                <a:gd name="T45" fmla="*/ 216 h 235"/>
                <a:gd name="T46" fmla="*/ 141 w 145"/>
                <a:gd name="T47" fmla="*/ 218 h 235"/>
                <a:gd name="T48" fmla="*/ 145 w 145"/>
                <a:gd name="T49" fmla="*/ 222 h 235"/>
                <a:gd name="T50" fmla="*/ 143 w 145"/>
                <a:gd name="T51" fmla="*/ 231 h 235"/>
                <a:gd name="T52" fmla="*/ 131 w 145"/>
                <a:gd name="T53" fmla="*/ 235 h 235"/>
                <a:gd name="T54" fmla="*/ 122 w 145"/>
                <a:gd name="T55" fmla="*/ 231 h 235"/>
                <a:gd name="T56" fmla="*/ 112 w 145"/>
                <a:gd name="T57" fmla="*/ 226 h 235"/>
                <a:gd name="T58" fmla="*/ 104 w 145"/>
                <a:gd name="T59" fmla="*/ 214 h 235"/>
                <a:gd name="T60" fmla="*/ 100 w 145"/>
                <a:gd name="T61" fmla="*/ 202 h 235"/>
                <a:gd name="T62" fmla="*/ 84 w 145"/>
                <a:gd name="T63" fmla="*/ 196 h 235"/>
                <a:gd name="T64" fmla="*/ 60 w 145"/>
                <a:gd name="T65" fmla="*/ 188 h 235"/>
                <a:gd name="T66" fmla="*/ 40 w 145"/>
                <a:gd name="T67" fmla="*/ 173 h 235"/>
                <a:gd name="T68" fmla="*/ 29 w 145"/>
                <a:gd name="T69" fmla="*/ 157 h 235"/>
                <a:gd name="T70" fmla="*/ 15 w 145"/>
                <a:gd name="T71" fmla="*/ 135 h 235"/>
                <a:gd name="T72" fmla="*/ 8 w 145"/>
                <a:gd name="T73" fmla="*/ 100 h 235"/>
                <a:gd name="T74" fmla="*/ 3 w 145"/>
                <a:gd name="T75" fmla="*/ 71 h 235"/>
                <a:gd name="T76" fmla="*/ 0 w 145"/>
                <a:gd name="T77" fmla="*/ 45 h 235"/>
                <a:gd name="T78" fmla="*/ 1 w 145"/>
                <a:gd name="T79" fmla="*/ 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235">
                  <a:moveTo>
                    <a:pt x="1" y="30"/>
                  </a:moveTo>
                  <a:lnTo>
                    <a:pt x="3" y="16"/>
                  </a:lnTo>
                  <a:lnTo>
                    <a:pt x="11" y="0"/>
                  </a:lnTo>
                  <a:lnTo>
                    <a:pt x="19" y="2"/>
                  </a:lnTo>
                  <a:lnTo>
                    <a:pt x="30" y="12"/>
                  </a:lnTo>
                  <a:lnTo>
                    <a:pt x="29" y="30"/>
                  </a:lnTo>
                  <a:lnTo>
                    <a:pt x="23" y="49"/>
                  </a:lnTo>
                  <a:lnTo>
                    <a:pt x="25" y="84"/>
                  </a:lnTo>
                  <a:lnTo>
                    <a:pt x="31" y="113"/>
                  </a:lnTo>
                  <a:lnTo>
                    <a:pt x="40" y="148"/>
                  </a:lnTo>
                  <a:lnTo>
                    <a:pt x="59" y="171"/>
                  </a:lnTo>
                  <a:lnTo>
                    <a:pt x="84" y="186"/>
                  </a:lnTo>
                  <a:lnTo>
                    <a:pt x="106" y="193"/>
                  </a:lnTo>
                  <a:lnTo>
                    <a:pt x="111" y="191"/>
                  </a:lnTo>
                  <a:lnTo>
                    <a:pt x="119" y="184"/>
                  </a:lnTo>
                  <a:lnTo>
                    <a:pt x="126" y="181"/>
                  </a:lnTo>
                  <a:lnTo>
                    <a:pt x="135" y="178"/>
                  </a:lnTo>
                  <a:lnTo>
                    <a:pt x="143" y="182"/>
                  </a:lnTo>
                  <a:lnTo>
                    <a:pt x="137" y="191"/>
                  </a:lnTo>
                  <a:lnTo>
                    <a:pt x="124" y="196"/>
                  </a:lnTo>
                  <a:lnTo>
                    <a:pt x="119" y="202"/>
                  </a:lnTo>
                  <a:lnTo>
                    <a:pt x="123" y="211"/>
                  </a:lnTo>
                  <a:lnTo>
                    <a:pt x="130" y="216"/>
                  </a:lnTo>
                  <a:lnTo>
                    <a:pt x="141" y="218"/>
                  </a:lnTo>
                  <a:lnTo>
                    <a:pt x="145" y="222"/>
                  </a:lnTo>
                  <a:lnTo>
                    <a:pt x="143" y="231"/>
                  </a:lnTo>
                  <a:lnTo>
                    <a:pt x="131" y="235"/>
                  </a:lnTo>
                  <a:lnTo>
                    <a:pt x="122" y="231"/>
                  </a:lnTo>
                  <a:lnTo>
                    <a:pt x="112" y="226"/>
                  </a:lnTo>
                  <a:lnTo>
                    <a:pt x="104" y="214"/>
                  </a:lnTo>
                  <a:lnTo>
                    <a:pt x="100" y="202"/>
                  </a:lnTo>
                  <a:lnTo>
                    <a:pt x="84" y="196"/>
                  </a:lnTo>
                  <a:lnTo>
                    <a:pt x="60" y="188"/>
                  </a:lnTo>
                  <a:lnTo>
                    <a:pt x="40" y="173"/>
                  </a:lnTo>
                  <a:lnTo>
                    <a:pt x="29" y="157"/>
                  </a:lnTo>
                  <a:lnTo>
                    <a:pt x="15" y="135"/>
                  </a:lnTo>
                  <a:lnTo>
                    <a:pt x="8" y="100"/>
                  </a:lnTo>
                  <a:lnTo>
                    <a:pt x="3" y="71"/>
                  </a:lnTo>
                  <a:lnTo>
                    <a:pt x="0" y="45"/>
                  </a:lnTo>
                  <a:lnTo>
                    <a:pt x="1" y="3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 name="Freeform 29">
              <a:extLst>
                <a:ext uri="{FF2B5EF4-FFF2-40B4-BE49-F238E27FC236}">
                  <a16:creationId xmlns:a16="http://schemas.microsoft.com/office/drawing/2014/main" id="{902DA0AC-70A5-BE69-FA86-2316410DEFD7}"/>
                </a:ext>
              </a:extLst>
            </p:cNvPr>
            <p:cNvSpPr>
              <a:spLocks/>
            </p:cNvSpPr>
            <p:nvPr/>
          </p:nvSpPr>
          <p:spPr bwMode="auto">
            <a:xfrm>
              <a:off x="7677151" y="1533525"/>
              <a:ext cx="157163" cy="169863"/>
            </a:xfrm>
            <a:custGeom>
              <a:avLst/>
              <a:gdLst>
                <a:gd name="T0" fmla="*/ 76 w 99"/>
                <a:gd name="T1" fmla="*/ 67 h 107"/>
                <a:gd name="T2" fmla="*/ 81 w 99"/>
                <a:gd name="T3" fmla="*/ 58 h 107"/>
                <a:gd name="T4" fmla="*/ 85 w 99"/>
                <a:gd name="T5" fmla="*/ 44 h 107"/>
                <a:gd name="T6" fmla="*/ 89 w 99"/>
                <a:gd name="T7" fmla="*/ 31 h 107"/>
                <a:gd name="T8" fmla="*/ 87 w 99"/>
                <a:gd name="T9" fmla="*/ 17 h 107"/>
                <a:gd name="T10" fmla="*/ 81 w 99"/>
                <a:gd name="T11" fmla="*/ 10 h 107"/>
                <a:gd name="T12" fmla="*/ 73 w 99"/>
                <a:gd name="T13" fmla="*/ 3 h 107"/>
                <a:gd name="T14" fmla="*/ 61 w 99"/>
                <a:gd name="T15" fmla="*/ 0 h 107"/>
                <a:gd name="T16" fmla="*/ 50 w 99"/>
                <a:gd name="T17" fmla="*/ 1 h 107"/>
                <a:gd name="T18" fmla="*/ 37 w 99"/>
                <a:gd name="T19" fmla="*/ 8 h 107"/>
                <a:gd name="T20" fmla="*/ 26 w 99"/>
                <a:gd name="T21" fmla="*/ 15 h 107"/>
                <a:gd name="T22" fmla="*/ 15 w 99"/>
                <a:gd name="T23" fmla="*/ 28 h 107"/>
                <a:gd name="T24" fmla="*/ 9 w 99"/>
                <a:gd name="T25" fmla="*/ 40 h 107"/>
                <a:gd name="T26" fmla="*/ 3 w 99"/>
                <a:gd name="T27" fmla="*/ 52 h 107"/>
                <a:gd name="T28" fmla="*/ 1 w 99"/>
                <a:gd name="T29" fmla="*/ 66 h 107"/>
                <a:gd name="T30" fmla="*/ 0 w 99"/>
                <a:gd name="T31" fmla="*/ 76 h 107"/>
                <a:gd name="T32" fmla="*/ 4 w 99"/>
                <a:gd name="T33" fmla="*/ 87 h 107"/>
                <a:gd name="T34" fmla="*/ 15 w 99"/>
                <a:gd name="T35" fmla="*/ 95 h 107"/>
                <a:gd name="T36" fmla="*/ 28 w 99"/>
                <a:gd name="T37" fmla="*/ 97 h 107"/>
                <a:gd name="T38" fmla="*/ 41 w 99"/>
                <a:gd name="T39" fmla="*/ 97 h 107"/>
                <a:gd name="T40" fmla="*/ 54 w 99"/>
                <a:gd name="T41" fmla="*/ 91 h 107"/>
                <a:gd name="T42" fmla="*/ 63 w 99"/>
                <a:gd name="T43" fmla="*/ 84 h 107"/>
                <a:gd name="T44" fmla="*/ 69 w 99"/>
                <a:gd name="T45" fmla="*/ 80 h 107"/>
                <a:gd name="T46" fmla="*/ 76 w 99"/>
                <a:gd name="T47" fmla="*/ 84 h 107"/>
                <a:gd name="T48" fmla="*/ 84 w 99"/>
                <a:gd name="T49" fmla="*/ 95 h 107"/>
                <a:gd name="T50" fmla="*/ 87 w 99"/>
                <a:gd name="T51" fmla="*/ 105 h 107"/>
                <a:gd name="T52" fmla="*/ 91 w 99"/>
                <a:gd name="T53" fmla="*/ 107 h 107"/>
                <a:gd name="T54" fmla="*/ 98 w 99"/>
                <a:gd name="T55" fmla="*/ 104 h 107"/>
                <a:gd name="T56" fmla="*/ 99 w 99"/>
                <a:gd name="T57" fmla="*/ 97 h 107"/>
                <a:gd name="T58" fmla="*/ 97 w 99"/>
                <a:gd name="T59" fmla="*/ 90 h 107"/>
                <a:gd name="T60" fmla="*/ 91 w 99"/>
                <a:gd name="T61" fmla="*/ 81 h 107"/>
                <a:gd name="T62" fmla="*/ 84 w 99"/>
                <a:gd name="T63" fmla="*/ 73 h 107"/>
                <a:gd name="T64" fmla="*/ 76 w 99"/>
                <a:gd name="T65"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07">
                  <a:moveTo>
                    <a:pt x="76" y="67"/>
                  </a:moveTo>
                  <a:lnTo>
                    <a:pt x="81" y="58"/>
                  </a:lnTo>
                  <a:lnTo>
                    <a:pt x="85" y="44"/>
                  </a:lnTo>
                  <a:lnTo>
                    <a:pt x="89" y="31"/>
                  </a:lnTo>
                  <a:lnTo>
                    <a:pt x="87" y="17"/>
                  </a:lnTo>
                  <a:lnTo>
                    <a:pt x="81" y="10"/>
                  </a:lnTo>
                  <a:lnTo>
                    <a:pt x="73" y="3"/>
                  </a:lnTo>
                  <a:lnTo>
                    <a:pt x="61" y="0"/>
                  </a:lnTo>
                  <a:lnTo>
                    <a:pt x="50" y="1"/>
                  </a:lnTo>
                  <a:lnTo>
                    <a:pt x="37" y="8"/>
                  </a:lnTo>
                  <a:lnTo>
                    <a:pt x="26" y="15"/>
                  </a:lnTo>
                  <a:lnTo>
                    <a:pt x="15" y="28"/>
                  </a:lnTo>
                  <a:lnTo>
                    <a:pt x="9" y="40"/>
                  </a:lnTo>
                  <a:lnTo>
                    <a:pt x="3" y="52"/>
                  </a:lnTo>
                  <a:lnTo>
                    <a:pt x="1" y="66"/>
                  </a:lnTo>
                  <a:lnTo>
                    <a:pt x="0" y="76"/>
                  </a:lnTo>
                  <a:lnTo>
                    <a:pt x="4" y="87"/>
                  </a:lnTo>
                  <a:lnTo>
                    <a:pt x="15" y="95"/>
                  </a:lnTo>
                  <a:lnTo>
                    <a:pt x="28" y="97"/>
                  </a:lnTo>
                  <a:lnTo>
                    <a:pt x="41" y="97"/>
                  </a:lnTo>
                  <a:lnTo>
                    <a:pt x="54" y="91"/>
                  </a:lnTo>
                  <a:lnTo>
                    <a:pt x="63" y="84"/>
                  </a:lnTo>
                  <a:lnTo>
                    <a:pt x="69" y="80"/>
                  </a:lnTo>
                  <a:lnTo>
                    <a:pt x="76" y="84"/>
                  </a:lnTo>
                  <a:lnTo>
                    <a:pt x="84" y="95"/>
                  </a:lnTo>
                  <a:lnTo>
                    <a:pt x="87" y="105"/>
                  </a:lnTo>
                  <a:lnTo>
                    <a:pt x="91" y="107"/>
                  </a:lnTo>
                  <a:lnTo>
                    <a:pt x="98" y="104"/>
                  </a:lnTo>
                  <a:lnTo>
                    <a:pt x="99" y="97"/>
                  </a:lnTo>
                  <a:lnTo>
                    <a:pt x="97" y="90"/>
                  </a:lnTo>
                  <a:lnTo>
                    <a:pt x="91" y="81"/>
                  </a:lnTo>
                  <a:lnTo>
                    <a:pt x="84" y="73"/>
                  </a:lnTo>
                  <a:lnTo>
                    <a:pt x="7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30">
              <a:extLst>
                <a:ext uri="{FF2B5EF4-FFF2-40B4-BE49-F238E27FC236}">
                  <a16:creationId xmlns:a16="http://schemas.microsoft.com/office/drawing/2014/main" id="{73AC3EFC-F824-F47F-5A18-85DF21CBB540}"/>
                </a:ext>
              </a:extLst>
            </p:cNvPr>
            <p:cNvSpPr>
              <a:spLocks/>
            </p:cNvSpPr>
            <p:nvPr/>
          </p:nvSpPr>
          <p:spPr bwMode="auto">
            <a:xfrm>
              <a:off x="7629526" y="1698625"/>
              <a:ext cx="119063" cy="269875"/>
            </a:xfrm>
            <a:custGeom>
              <a:avLst/>
              <a:gdLst>
                <a:gd name="T0" fmla="*/ 15 w 75"/>
                <a:gd name="T1" fmla="*/ 21 h 170"/>
                <a:gd name="T2" fmla="*/ 24 w 75"/>
                <a:gd name="T3" fmla="*/ 8 h 170"/>
                <a:gd name="T4" fmla="*/ 37 w 75"/>
                <a:gd name="T5" fmla="*/ 1 h 170"/>
                <a:gd name="T6" fmla="*/ 46 w 75"/>
                <a:gd name="T7" fmla="*/ 0 h 170"/>
                <a:gd name="T8" fmla="*/ 58 w 75"/>
                <a:gd name="T9" fmla="*/ 3 h 170"/>
                <a:gd name="T10" fmla="*/ 65 w 75"/>
                <a:gd name="T11" fmla="*/ 8 h 170"/>
                <a:gd name="T12" fmla="*/ 72 w 75"/>
                <a:gd name="T13" fmla="*/ 17 h 170"/>
                <a:gd name="T14" fmla="*/ 75 w 75"/>
                <a:gd name="T15" fmla="*/ 28 h 170"/>
                <a:gd name="T16" fmla="*/ 75 w 75"/>
                <a:gd name="T17" fmla="*/ 39 h 170"/>
                <a:gd name="T18" fmla="*/ 72 w 75"/>
                <a:gd name="T19" fmla="*/ 55 h 170"/>
                <a:gd name="T20" fmla="*/ 67 w 75"/>
                <a:gd name="T21" fmla="*/ 68 h 170"/>
                <a:gd name="T22" fmla="*/ 65 w 75"/>
                <a:gd name="T23" fmla="*/ 83 h 170"/>
                <a:gd name="T24" fmla="*/ 67 w 75"/>
                <a:gd name="T25" fmla="*/ 97 h 170"/>
                <a:gd name="T26" fmla="*/ 70 w 75"/>
                <a:gd name="T27" fmla="*/ 113 h 170"/>
                <a:gd name="T28" fmla="*/ 73 w 75"/>
                <a:gd name="T29" fmla="*/ 128 h 170"/>
                <a:gd name="T30" fmla="*/ 73 w 75"/>
                <a:gd name="T31" fmla="*/ 142 h 170"/>
                <a:gd name="T32" fmla="*/ 70 w 75"/>
                <a:gd name="T33" fmla="*/ 156 h 170"/>
                <a:gd name="T34" fmla="*/ 61 w 75"/>
                <a:gd name="T35" fmla="*/ 164 h 170"/>
                <a:gd name="T36" fmla="*/ 50 w 75"/>
                <a:gd name="T37" fmla="*/ 170 h 170"/>
                <a:gd name="T38" fmla="*/ 32 w 75"/>
                <a:gd name="T39" fmla="*/ 168 h 170"/>
                <a:gd name="T40" fmla="*/ 24 w 75"/>
                <a:gd name="T41" fmla="*/ 164 h 170"/>
                <a:gd name="T42" fmla="*/ 14 w 75"/>
                <a:gd name="T43" fmla="*/ 156 h 170"/>
                <a:gd name="T44" fmla="*/ 2 w 75"/>
                <a:gd name="T45" fmla="*/ 139 h 170"/>
                <a:gd name="T46" fmla="*/ 0 w 75"/>
                <a:gd name="T47" fmla="*/ 119 h 170"/>
                <a:gd name="T48" fmla="*/ 2 w 75"/>
                <a:gd name="T49" fmla="*/ 93 h 170"/>
                <a:gd name="T50" fmla="*/ 2 w 75"/>
                <a:gd name="T51" fmla="*/ 67 h 170"/>
                <a:gd name="T52" fmla="*/ 6 w 75"/>
                <a:gd name="T53" fmla="*/ 48 h 170"/>
                <a:gd name="T54" fmla="*/ 10 w 75"/>
                <a:gd name="T55" fmla="*/ 32 h 170"/>
                <a:gd name="T56" fmla="*/ 15 w 75"/>
                <a:gd name="T57" fmla="*/ 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70">
                  <a:moveTo>
                    <a:pt x="15" y="21"/>
                  </a:moveTo>
                  <a:lnTo>
                    <a:pt x="24" y="8"/>
                  </a:lnTo>
                  <a:lnTo>
                    <a:pt x="37" y="1"/>
                  </a:lnTo>
                  <a:lnTo>
                    <a:pt x="46" y="0"/>
                  </a:lnTo>
                  <a:lnTo>
                    <a:pt x="58" y="3"/>
                  </a:lnTo>
                  <a:lnTo>
                    <a:pt x="65" y="8"/>
                  </a:lnTo>
                  <a:lnTo>
                    <a:pt x="72" y="17"/>
                  </a:lnTo>
                  <a:lnTo>
                    <a:pt x="75" y="28"/>
                  </a:lnTo>
                  <a:lnTo>
                    <a:pt x="75" y="39"/>
                  </a:lnTo>
                  <a:lnTo>
                    <a:pt x="72" y="55"/>
                  </a:lnTo>
                  <a:lnTo>
                    <a:pt x="67" y="68"/>
                  </a:lnTo>
                  <a:lnTo>
                    <a:pt x="65" y="83"/>
                  </a:lnTo>
                  <a:lnTo>
                    <a:pt x="67" y="97"/>
                  </a:lnTo>
                  <a:lnTo>
                    <a:pt x="70" y="113"/>
                  </a:lnTo>
                  <a:lnTo>
                    <a:pt x="73" y="128"/>
                  </a:lnTo>
                  <a:lnTo>
                    <a:pt x="73" y="142"/>
                  </a:lnTo>
                  <a:lnTo>
                    <a:pt x="70" y="156"/>
                  </a:lnTo>
                  <a:lnTo>
                    <a:pt x="61" y="164"/>
                  </a:lnTo>
                  <a:lnTo>
                    <a:pt x="50" y="170"/>
                  </a:lnTo>
                  <a:lnTo>
                    <a:pt x="32" y="168"/>
                  </a:lnTo>
                  <a:lnTo>
                    <a:pt x="24" y="164"/>
                  </a:lnTo>
                  <a:lnTo>
                    <a:pt x="14" y="156"/>
                  </a:lnTo>
                  <a:lnTo>
                    <a:pt x="2" y="139"/>
                  </a:lnTo>
                  <a:lnTo>
                    <a:pt x="0" y="119"/>
                  </a:lnTo>
                  <a:lnTo>
                    <a:pt x="2" y="93"/>
                  </a:lnTo>
                  <a:lnTo>
                    <a:pt x="2" y="67"/>
                  </a:lnTo>
                  <a:lnTo>
                    <a:pt x="6" y="48"/>
                  </a:lnTo>
                  <a:lnTo>
                    <a:pt x="10" y="32"/>
                  </a:lnTo>
                  <a:lnTo>
                    <a:pt x="1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31">
              <a:extLst>
                <a:ext uri="{FF2B5EF4-FFF2-40B4-BE49-F238E27FC236}">
                  <a16:creationId xmlns:a16="http://schemas.microsoft.com/office/drawing/2014/main" id="{D9C91427-4CB3-5BB8-5EDD-D8ABCA77BCF9}"/>
                </a:ext>
              </a:extLst>
            </p:cNvPr>
            <p:cNvSpPr>
              <a:spLocks/>
            </p:cNvSpPr>
            <p:nvPr/>
          </p:nvSpPr>
          <p:spPr bwMode="auto">
            <a:xfrm>
              <a:off x="7535863" y="1704975"/>
              <a:ext cx="155575" cy="244475"/>
            </a:xfrm>
            <a:custGeom>
              <a:avLst/>
              <a:gdLst>
                <a:gd name="T0" fmla="*/ 67 w 98"/>
                <a:gd name="T1" fmla="*/ 11 h 154"/>
                <a:gd name="T2" fmla="*/ 84 w 98"/>
                <a:gd name="T3" fmla="*/ 1 h 154"/>
                <a:gd name="T4" fmla="*/ 95 w 98"/>
                <a:gd name="T5" fmla="*/ 0 h 154"/>
                <a:gd name="T6" fmla="*/ 98 w 98"/>
                <a:gd name="T7" fmla="*/ 12 h 154"/>
                <a:gd name="T8" fmla="*/ 93 w 98"/>
                <a:gd name="T9" fmla="*/ 26 h 154"/>
                <a:gd name="T10" fmla="*/ 78 w 98"/>
                <a:gd name="T11" fmla="*/ 32 h 154"/>
                <a:gd name="T12" fmla="*/ 65 w 98"/>
                <a:gd name="T13" fmla="*/ 38 h 154"/>
                <a:gd name="T14" fmla="*/ 47 w 98"/>
                <a:gd name="T15" fmla="*/ 46 h 154"/>
                <a:gd name="T16" fmla="*/ 32 w 98"/>
                <a:gd name="T17" fmla="*/ 56 h 154"/>
                <a:gd name="T18" fmla="*/ 26 w 98"/>
                <a:gd name="T19" fmla="*/ 61 h 154"/>
                <a:gd name="T20" fmla="*/ 22 w 98"/>
                <a:gd name="T21" fmla="*/ 67 h 154"/>
                <a:gd name="T22" fmla="*/ 26 w 98"/>
                <a:gd name="T23" fmla="*/ 76 h 154"/>
                <a:gd name="T24" fmla="*/ 35 w 98"/>
                <a:gd name="T25" fmla="*/ 86 h 154"/>
                <a:gd name="T26" fmla="*/ 48 w 98"/>
                <a:gd name="T27" fmla="*/ 94 h 154"/>
                <a:gd name="T28" fmla="*/ 58 w 98"/>
                <a:gd name="T29" fmla="*/ 105 h 154"/>
                <a:gd name="T30" fmla="*/ 67 w 98"/>
                <a:gd name="T31" fmla="*/ 113 h 154"/>
                <a:gd name="T32" fmla="*/ 69 w 98"/>
                <a:gd name="T33" fmla="*/ 122 h 154"/>
                <a:gd name="T34" fmla="*/ 63 w 98"/>
                <a:gd name="T35" fmla="*/ 130 h 154"/>
                <a:gd name="T36" fmla="*/ 56 w 98"/>
                <a:gd name="T37" fmla="*/ 142 h 154"/>
                <a:gd name="T38" fmla="*/ 49 w 98"/>
                <a:gd name="T39" fmla="*/ 153 h 154"/>
                <a:gd name="T40" fmla="*/ 41 w 98"/>
                <a:gd name="T41" fmla="*/ 154 h 154"/>
                <a:gd name="T42" fmla="*/ 37 w 98"/>
                <a:gd name="T43" fmla="*/ 145 h 154"/>
                <a:gd name="T44" fmla="*/ 46 w 98"/>
                <a:gd name="T45" fmla="*/ 133 h 154"/>
                <a:gd name="T46" fmla="*/ 52 w 98"/>
                <a:gd name="T47" fmla="*/ 122 h 154"/>
                <a:gd name="T48" fmla="*/ 51 w 98"/>
                <a:gd name="T49" fmla="*/ 116 h 154"/>
                <a:gd name="T50" fmla="*/ 40 w 98"/>
                <a:gd name="T51" fmla="*/ 108 h 154"/>
                <a:gd name="T52" fmla="*/ 19 w 98"/>
                <a:gd name="T53" fmla="*/ 92 h 154"/>
                <a:gd name="T54" fmla="*/ 5 w 98"/>
                <a:gd name="T55" fmla="*/ 78 h 154"/>
                <a:gd name="T56" fmla="*/ 0 w 98"/>
                <a:gd name="T57" fmla="*/ 65 h 154"/>
                <a:gd name="T58" fmla="*/ 7 w 98"/>
                <a:gd name="T59" fmla="*/ 52 h 154"/>
                <a:gd name="T60" fmla="*/ 23 w 98"/>
                <a:gd name="T61" fmla="*/ 39 h 154"/>
                <a:gd name="T62" fmla="*/ 40 w 98"/>
                <a:gd name="T63" fmla="*/ 29 h 154"/>
                <a:gd name="T64" fmla="*/ 58 w 98"/>
                <a:gd name="T65" fmla="*/ 19 h 154"/>
                <a:gd name="T66" fmla="*/ 67 w 98"/>
                <a:gd name="T67"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54">
                  <a:moveTo>
                    <a:pt x="67" y="11"/>
                  </a:moveTo>
                  <a:lnTo>
                    <a:pt x="84" y="1"/>
                  </a:lnTo>
                  <a:lnTo>
                    <a:pt x="95" y="0"/>
                  </a:lnTo>
                  <a:lnTo>
                    <a:pt x="98" y="12"/>
                  </a:lnTo>
                  <a:lnTo>
                    <a:pt x="93" y="26"/>
                  </a:lnTo>
                  <a:lnTo>
                    <a:pt x="78" y="32"/>
                  </a:lnTo>
                  <a:lnTo>
                    <a:pt x="65" y="38"/>
                  </a:lnTo>
                  <a:lnTo>
                    <a:pt x="47" y="46"/>
                  </a:lnTo>
                  <a:lnTo>
                    <a:pt x="32" y="56"/>
                  </a:lnTo>
                  <a:lnTo>
                    <a:pt x="26" y="61"/>
                  </a:lnTo>
                  <a:lnTo>
                    <a:pt x="22" y="67"/>
                  </a:lnTo>
                  <a:lnTo>
                    <a:pt x="26" y="76"/>
                  </a:lnTo>
                  <a:lnTo>
                    <a:pt x="35" y="86"/>
                  </a:lnTo>
                  <a:lnTo>
                    <a:pt x="48" y="94"/>
                  </a:lnTo>
                  <a:lnTo>
                    <a:pt x="58" y="105"/>
                  </a:lnTo>
                  <a:lnTo>
                    <a:pt x="67" y="113"/>
                  </a:lnTo>
                  <a:lnTo>
                    <a:pt x="69" y="122"/>
                  </a:lnTo>
                  <a:lnTo>
                    <a:pt x="63" y="130"/>
                  </a:lnTo>
                  <a:lnTo>
                    <a:pt x="56" y="142"/>
                  </a:lnTo>
                  <a:lnTo>
                    <a:pt x="49" y="153"/>
                  </a:lnTo>
                  <a:lnTo>
                    <a:pt x="41" y="154"/>
                  </a:lnTo>
                  <a:lnTo>
                    <a:pt x="37" y="145"/>
                  </a:lnTo>
                  <a:lnTo>
                    <a:pt x="46" y="133"/>
                  </a:lnTo>
                  <a:lnTo>
                    <a:pt x="52" y="122"/>
                  </a:lnTo>
                  <a:lnTo>
                    <a:pt x="51" y="116"/>
                  </a:lnTo>
                  <a:lnTo>
                    <a:pt x="40" y="108"/>
                  </a:lnTo>
                  <a:lnTo>
                    <a:pt x="19" y="92"/>
                  </a:lnTo>
                  <a:lnTo>
                    <a:pt x="5" y="78"/>
                  </a:lnTo>
                  <a:lnTo>
                    <a:pt x="0" y="65"/>
                  </a:lnTo>
                  <a:lnTo>
                    <a:pt x="7" y="52"/>
                  </a:lnTo>
                  <a:lnTo>
                    <a:pt x="23" y="39"/>
                  </a:lnTo>
                  <a:lnTo>
                    <a:pt x="40" y="29"/>
                  </a:lnTo>
                  <a:lnTo>
                    <a:pt x="58" y="19"/>
                  </a:lnTo>
                  <a:lnTo>
                    <a:pt x="6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2">
              <a:extLst>
                <a:ext uri="{FF2B5EF4-FFF2-40B4-BE49-F238E27FC236}">
                  <a16:creationId xmlns:a16="http://schemas.microsoft.com/office/drawing/2014/main" id="{926C56EF-14AB-BFCE-F0C4-81D1516703A8}"/>
                </a:ext>
              </a:extLst>
            </p:cNvPr>
            <p:cNvSpPr>
              <a:spLocks/>
            </p:cNvSpPr>
            <p:nvPr/>
          </p:nvSpPr>
          <p:spPr bwMode="auto">
            <a:xfrm>
              <a:off x="7713663" y="1706563"/>
              <a:ext cx="311150" cy="309563"/>
            </a:xfrm>
            <a:custGeom>
              <a:avLst/>
              <a:gdLst>
                <a:gd name="T0" fmla="*/ 3 w 196"/>
                <a:gd name="T1" fmla="*/ 0 h 195"/>
                <a:gd name="T2" fmla="*/ 16 w 196"/>
                <a:gd name="T3" fmla="*/ 6 h 195"/>
                <a:gd name="T4" fmla="*/ 31 w 196"/>
                <a:gd name="T5" fmla="*/ 16 h 195"/>
                <a:gd name="T6" fmla="*/ 42 w 196"/>
                <a:gd name="T7" fmla="*/ 27 h 195"/>
                <a:gd name="T8" fmla="*/ 57 w 196"/>
                <a:gd name="T9" fmla="*/ 47 h 195"/>
                <a:gd name="T10" fmla="*/ 71 w 196"/>
                <a:gd name="T11" fmla="*/ 68 h 195"/>
                <a:gd name="T12" fmla="*/ 86 w 196"/>
                <a:gd name="T13" fmla="*/ 87 h 195"/>
                <a:gd name="T14" fmla="*/ 102 w 196"/>
                <a:gd name="T15" fmla="*/ 108 h 195"/>
                <a:gd name="T16" fmla="*/ 121 w 196"/>
                <a:gd name="T17" fmla="*/ 133 h 195"/>
                <a:gd name="T18" fmla="*/ 135 w 196"/>
                <a:gd name="T19" fmla="*/ 150 h 195"/>
                <a:gd name="T20" fmla="*/ 149 w 196"/>
                <a:gd name="T21" fmla="*/ 160 h 195"/>
                <a:gd name="T22" fmla="*/ 165 w 196"/>
                <a:gd name="T23" fmla="*/ 168 h 195"/>
                <a:gd name="T24" fmla="*/ 187 w 196"/>
                <a:gd name="T25" fmla="*/ 178 h 195"/>
                <a:gd name="T26" fmla="*/ 195 w 196"/>
                <a:gd name="T27" fmla="*/ 183 h 195"/>
                <a:gd name="T28" fmla="*/ 196 w 196"/>
                <a:gd name="T29" fmla="*/ 188 h 195"/>
                <a:gd name="T30" fmla="*/ 189 w 196"/>
                <a:gd name="T31" fmla="*/ 195 h 195"/>
                <a:gd name="T32" fmla="*/ 178 w 196"/>
                <a:gd name="T33" fmla="*/ 194 h 195"/>
                <a:gd name="T34" fmla="*/ 169 w 196"/>
                <a:gd name="T35" fmla="*/ 187 h 195"/>
                <a:gd name="T36" fmla="*/ 159 w 196"/>
                <a:gd name="T37" fmla="*/ 176 h 195"/>
                <a:gd name="T38" fmla="*/ 152 w 196"/>
                <a:gd name="T39" fmla="*/ 175 h 195"/>
                <a:gd name="T40" fmla="*/ 146 w 196"/>
                <a:gd name="T41" fmla="*/ 181 h 195"/>
                <a:gd name="T42" fmla="*/ 137 w 196"/>
                <a:gd name="T43" fmla="*/ 181 h 195"/>
                <a:gd name="T44" fmla="*/ 121 w 196"/>
                <a:gd name="T45" fmla="*/ 181 h 195"/>
                <a:gd name="T46" fmla="*/ 110 w 196"/>
                <a:gd name="T47" fmla="*/ 172 h 195"/>
                <a:gd name="T48" fmla="*/ 111 w 196"/>
                <a:gd name="T49" fmla="*/ 159 h 195"/>
                <a:gd name="T50" fmla="*/ 115 w 196"/>
                <a:gd name="T51" fmla="*/ 150 h 195"/>
                <a:gd name="T52" fmla="*/ 116 w 196"/>
                <a:gd name="T53" fmla="*/ 146 h 195"/>
                <a:gd name="T54" fmla="*/ 104 w 196"/>
                <a:gd name="T55" fmla="*/ 134 h 195"/>
                <a:gd name="T56" fmla="*/ 88 w 196"/>
                <a:gd name="T57" fmla="*/ 115 h 195"/>
                <a:gd name="T58" fmla="*/ 69 w 196"/>
                <a:gd name="T59" fmla="*/ 88 h 195"/>
                <a:gd name="T60" fmla="*/ 50 w 196"/>
                <a:gd name="T61" fmla="*/ 66 h 195"/>
                <a:gd name="T62" fmla="*/ 31 w 196"/>
                <a:gd name="T63" fmla="*/ 51 h 195"/>
                <a:gd name="T64" fmla="*/ 11 w 196"/>
                <a:gd name="T65" fmla="*/ 38 h 195"/>
                <a:gd name="T66" fmla="*/ 0 w 196"/>
                <a:gd name="T67" fmla="*/ 22 h 195"/>
                <a:gd name="T68" fmla="*/ 0 w 196"/>
                <a:gd name="T69" fmla="*/ 6 h 195"/>
                <a:gd name="T70" fmla="*/ 3 w 196"/>
                <a:gd name="T7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6" h="195">
                  <a:moveTo>
                    <a:pt x="3" y="0"/>
                  </a:moveTo>
                  <a:lnTo>
                    <a:pt x="16" y="6"/>
                  </a:lnTo>
                  <a:lnTo>
                    <a:pt x="31" y="16"/>
                  </a:lnTo>
                  <a:lnTo>
                    <a:pt x="42" y="27"/>
                  </a:lnTo>
                  <a:lnTo>
                    <a:pt x="57" y="47"/>
                  </a:lnTo>
                  <a:lnTo>
                    <a:pt x="71" y="68"/>
                  </a:lnTo>
                  <a:lnTo>
                    <a:pt x="86" y="87"/>
                  </a:lnTo>
                  <a:lnTo>
                    <a:pt x="102" y="108"/>
                  </a:lnTo>
                  <a:lnTo>
                    <a:pt x="121" y="133"/>
                  </a:lnTo>
                  <a:lnTo>
                    <a:pt x="135" y="150"/>
                  </a:lnTo>
                  <a:lnTo>
                    <a:pt x="149" y="160"/>
                  </a:lnTo>
                  <a:lnTo>
                    <a:pt x="165" y="168"/>
                  </a:lnTo>
                  <a:lnTo>
                    <a:pt x="187" y="178"/>
                  </a:lnTo>
                  <a:lnTo>
                    <a:pt x="195" y="183"/>
                  </a:lnTo>
                  <a:lnTo>
                    <a:pt x="196" y="188"/>
                  </a:lnTo>
                  <a:lnTo>
                    <a:pt x="189" y="195"/>
                  </a:lnTo>
                  <a:lnTo>
                    <a:pt x="178" y="194"/>
                  </a:lnTo>
                  <a:lnTo>
                    <a:pt x="169" y="187"/>
                  </a:lnTo>
                  <a:lnTo>
                    <a:pt x="159" y="176"/>
                  </a:lnTo>
                  <a:lnTo>
                    <a:pt x="152" y="175"/>
                  </a:lnTo>
                  <a:lnTo>
                    <a:pt x="146" y="181"/>
                  </a:lnTo>
                  <a:lnTo>
                    <a:pt x="137" y="181"/>
                  </a:lnTo>
                  <a:lnTo>
                    <a:pt x="121" y="181"/>
                  </a:lnTo>
                  <a:lnTo>
                    <a:pt x="110" y="172"/>
                  </a:lnTo>
                  <a:lnTo>
                    <a:pt x="111" y="159"/>
                  </a:lnTo>
                  <a:lnTo>
                    <a:pt x="115" y="150"/>
                  </a:lnTo>
                  <a:lnTo>
                    <a:pt x="116" y="146"/>
                  </a:lnTo>
                  <a:lnTo>
                    <a:pt x="104" y="134"/>
                  </a:lnTo>
                  <a:lnTo>
                    <a:pt x="88" y="115"/>
                  </a:lnTo>
                  <a:lnTo>
                    <a:pt x="69" y="88"/>
                  </a:lnTo>
                  <a:lnTo>
                    <a:pt x="50" y="66"/>
                  </a:lnTo>
                  <a:lnTo>
                    <a:pt x="31" y="51"/>
                  </a:lnTo>
                  <a:lnTo>
                    <a:pt x="11" y="38"/>
                  </a:lnTo>
                  <a:lnTo>
                    <a:pt x="0" y="22"/>
                  </a:lnTo>
                  <a:lnTo>
                    <a:pt x="0" y="6"/>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28">
              <a:extLst>
                <a:ext uri="{FF2B5EF4-FFF2-40B4-BE49-F238E27FC236}">
                  <a16:creationId xmlns:a16="http://schemas.microsoft.com/office/drawing/2014/main" id="{A792B863-C62A-8AE9-FF0A-5FE72CD8A247}"/>
                </a:ext>
              </a:extLst>
            </p:cNvPr>
            <p:cNvSpPr>
              <a:spLocks/>
            </p:cNvSpPr>
            <p:nvPr/>
          </p:nvSpPr>
          <p:spPr bwMode="auto">
            <a:xfrm>
              <a:off x="7505701" y="1835150"/>
              <a:ext cx="312738" cy="287338"/>
            </a:xfrm>
            <a:custGeom>
              <a:avLst/>
              <a:gdLst>
                <a:gd name="T0" fmla="*/ 5 w 197"/>
                <a:gd name="T1" fmla="*/ 0 h 181"/>
                <a:gd name="T2" fmla="*/ 25 w 197"/>
                <a:gd name="T3" fmla="*/ 5 h 181"/>
                <a:gd name="T4" fmla="*/ 47 w 197"/>
                <a:gd name="T5" fmla="*/ 23 h 181"/>
                <a:gd name="T6" fmla="*/ 64 w 197"/>
                <a:gd name="T7" fmla="*/ 44 h 181"/>
                <a:gd name="T8" fmla="*/ 80 w 197"/>
                <a:gd name="T9" fmla="*/ 69 h 181"/>
                <a:gd name="T10" fmla="*/ 94 w 197"/>
                <a:gd name="T11" fmla="*/ 93 h 181"/>
                <a:gd name="T12" fmla="*/ 111 w 197"/>
                <a:gd name="T13" fmla="*/ 108 h 181"/>
                <a:gd name="T14" fmla="*/ 127 w 197"/>
                <a:gd name="T15" fmla="*/ 120 h 181"/>
                <a:gd name="T16" fmla="*/ 144 w 197"/>
                <a:gd name="T17" fmla="*/ 128 h 181"/>
                <a:gd name="T18" fmla="*/ 158 w 197"/>
                <a:gd name="T19" fmla="*/ 133 h 181"/>
                <a:gd name="T20" fmla="*/ 172 w 197"/>
                <a:gd name="T21" fmla="*/ 128 h 181"/>
                <a:gd name="T22" fmla="*/ 180 w 197"/>
                <a:gd name="T23" fmla="*/ 122 h 181"/>
                <a:gd name="T24" fmla="*/ 187 w 197"/>
                <a:gd name="T25" fmla="*/ 123 h 181"/>
                <a:gd name="T26" fmla="*/ 189 w 197"/>
                <a:gd name="T27" fmla="*/ 130 h 181"/>
                <a:gd name="T28" fmla="*/ 173 w 197"/>
                <a:gd name="T29" fmla="*/ 137 h 181"/>
                <a:gd name="T30" fmla="*/ 164 w 197"/>
                <a:gd name="T31" fmla="*/ 143 h 181"/>
                <a:gd name="T32" fmla="*/ 172 w 197"/>
                <a:gd name="T33" fmla="*/ 145 h 181"/>
                <a:gd name="T34" fmla="*/ 192 w 197"/>
                <a:gd name="T35" fmla="*/ 143 h 181"/>
                <a:gd name="T36" fmla="*/ 197 w 197"/>
                <a:gd name="T37" fmla="*/ 150 h 181"/>
                <a:gd name="T38" fmla="*/ 195 w 197"/>
                <a:gd name="T39" fmla="*/ 161 h 181"/>
                <a:gd name="T40" fmla="*/ 174 w 197"/>
                <a:gd name="T41" fmla="*/ 159 h 181"/>
                <a:gd name="T42" fmla="*/ 158 w 197"/>
                <a:gd name="T43" fmla="*/ 152 h 181"/>
                <a:gd name="T44" fmla="*/ 155 w 197"/>
                <a:gd name="T45" fmla="*/ 159 h 181"/>
                <a:gd name="T46" fmla="*/ 158 w 197"/>
                <a:gd name="T47" fmla="*/ 177 h 181"/>
                <a:gd name="T48" fmla="*/ 149 w 197"/>
                <a:gd name="T49" fmla="*/ 181 h 181"/>
                <a:gd name="T50" fmla="*/ 142 w 197"/>
                <a:gd name="T51" fmla="*/ 179 h 181"/>
                <a:gd name="T52" fmla="*/ 140 w 197"/>
                <a:gd name="T53" fmla="*/ 167 h 181"/>
                <a:gd name="T54" fmla="*/ 148 w 197"/>
                <a:gd name="T55" fmla="*/ 150 h 181"/>
                <a:gd name="T56" fmla="*/ 144 w 197"/>
                <a:gd name="T57" fmla="*/ 142 h 181"/>
                <a:gd name="T58" fmla="*/ 127 w 197"/>
                <a:gd name="T59" fmla="*/ 132 h 181"/>
                <a:gd name="T60" fmla="*/ 103 w 197"/>
                <a:gd name="T61" fmla="*/ 119 h 181"/>
                <a:gd name="T62" fmla="*/ 85 w 197"/>
                <a:gd name="T63" fmla="*/ 106 h 181"/>
                <a:gd name="T64" fmla="*/ 74 w 197"/>
                <a:gd name="T65" fmla="*/ 88 h 181"/>
                <a:gd name="T66" fmla="*/ 58 w 197"/>
                <a:gd name="T67" fmla="*/ 64 h 181"/>
                <a:gd name="T68" fmla="*/ 36 w 197"/>
                <a:gd name="T69" fmla="*/ 45 h 181"/>
                <a:gd name="T70" fmla="*/ 12 w 197"/>
                <a:gd name="T71" fmla="*/ 31 h 181"/>
                <a:gd name="T72" fmla="*/ 5 w 197"/>
                <a:gd name="T73" fmla="*/ 20 h 181"/>
                <a:gd name="T74" fmla="*/ 0 w 197"/>
                <a:gd name="T75" fmla="*/ 9 h 181"/>
                <a:gd name="T76" fmla="*/ 5 w 197"/>
                <a:gd name="T7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181">
                  <a:moveTo>
                    <a:pt x="5" y="0"/>
                  </a:moveTo>
                  <a:lnTo>
                    <a:pt x="25" y="5"/>
                  </a:lnTo>
                  <a:lnTo>
                    <a:pt x="47" y="23"/>
                  </a:lnTo>
                  <a:lnTo>
                    <a:pt x="64" y="44"/>
                  </a:lnTo>
                  <a:lnTo>
                    <a:pt x="80" y="69"/>
                  </a:lnTo>
                  <a:lnTo>
                    <a:pt x="94" y="93"/>
                  </a:lnTo>
                  <a:lnTo>
                    <a:pt x="111" y="108"/>
                  </a:lnTo>
                  <a:lnTo>
                    <a:pt x="127" y="120"/>
                  </a:lnTo>
                  <a:lnTo>
                    <a:pt x="144" y="128"/>
                  </a:lnTo>
                  <a:lnTo>
                    <a:pt x="158" y="133"/>
                  </a:lnTo>
                  <a:lnTo>
                    <a:pt x="172" y="128"/>
                  </a:lnTo>
                  <a:lnTo>
                    <a:pt x="180" y="122"/>
                  </a:lnTo>
                  <a:lnTo>
                    <a:pt x="187" y="123"/>
                  </a:lnTo>
                  <a:lnTo>
                    <a:pt x="189" y="130"/>
                  </a:lnTo>
                  <a:lnTo>
                    <a:pt x="173" y="137"/>
                  </a:lnTo>
                  <a:lnTo>
                    <a:pt x="164" y="143"/>
                  </a:lnTo>
                  <a:lnTo>
                    <a:pt x="172" y="145"/>
                  </a:lnTo>
                  <a:lnTo>
                    <a:pt x="192" y="143"/>
                  </a:lnTo>
                  <a:lnTo>
                    <a:pt x="197" y="150"/>
                  </a:lnTo>
                  <a:lnTo>
                    <a:pt x="195" y="161"/>
                  </a:lnTo>
                  <a:lnTo>
                    <a:pt x="174" y="159"/>
                  </a:lnTo>
                  <a:lnTo>
                    <a:pt x="158" y="152"/>
                  </a:lnTo>
                  <a:lnTo>
                    <a:pt x="155" y="159"/>
                  </a:lnTo>
                  <a:lnTo>
                    <a:pt x="158" y="177"/>
                  </a:lnTo>
                  <a:lnTo>
                    <a:pt x="149" y="181"/>
                  </a:lnTo>
                  <a:lnTo>
                    <a:pt x="142" y="179"/>
                  </a:lnTo>
                  <a:lnTo>
                    <a:pt x="140" y="167"/>
                  </a:lnTo>
                  <a:lnTo>
                    <a:pt x="148" y="150"/>
                  </a:lnTo>
                  <a:lnTo>
                    <a:pt x="144" y="142"/>
                  </a:lnTo>
                  <a:lnTo>
                    <a:pt x="127" y="132"/>
                  </a:lnTo>
                  <a:lnTo>
                    <a:pt x="103" y="119"/>
                  </a:lnTo>
                  <a:lnTo>
                    <a:pt x="85" y="106"/>
                  </a:lnTo>
                  <a:lnTo>
                    <a:pt x="74" y="88"/>
                  </a:lnTo>
                  <a:lnTo>
                    <a:pt x="58" y="64"/>
                  </a:lnTo>
                  <a:lnTo>
                    <a:pt x="36" y="45"/>
                  </a:lnTo>
                  <a:lnTo>
                    <a:pt x="12" y="31"/>
                  </a:lnTo>
                  <a:lnTo>
                    <a:pt x="5" y="20"/>
                  </a:lnTo>
                  <a:lnTo>
                    <a:pt x="0" y="9"/>
                  </a:lnTo>
                  <a:lnTo>
                    <a:pt x="5"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871314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148BB-83A6-628B-0F3A-D80B4B52B522}"/>
              </a:ext>
            </a:extLst>
          </p:cNvPr>
          <p:cNvSpPr>
            <a:spLocks noGrp="1"/>
          </p:cNvSpPr>
          <p:nvPr>
            <p:ph type="title"/>
          </p:nvPr>
        </p:nvSpPr>
        <p:spPr>
          <a:xfrm>
            <a:off x="-1" y="0"/>
            <a:ext cx="8585735" cy="1143000"/>
          </a:xfrm>
        </p:spPr>
        <p:txBody>
          <a:bodyPr/>
          <a:lstStyle/>
          <a:p>
            <a:r>
              <a:rPr lang="en-GB" sz="3200" dirty="0"/>
              <a:t>The optimal solution – 2 </a:t>
            </a:r>
            <a:br>
              <a:rPr lang="en-GB" sz="3200" dirty="0"/>
            </a:br>
            <a:r>
              <a:rPr lang="en-GB" sz="2000" dirty="0"/>
              <a:t>Three proposals for improved emulating of the perfect bilateral trading system</a:t>
            </a:r>
          </a:p>
        </p:txBody>
      </p:sp>
      <p:sp>
        <p:nvSpPr>
          <p:cNvPr id="3" name="Pladsholder til dato 2">
            <a:extLst>
              <a:ext uri="{FF2B5EF4-FFF2-40B4-BE49-F238E27FC236}">
                <a16:creationId xmlns:a16="http://schemas.microsoft.com/office/drawing/2014/main" id="{64D48A38-469A-A37B-C3C0-7A4C315EEE7F}"/>
              </a:ext>
            </a:extLst>
          </p:cNvPr>
          <p:cNvSpPr>
            <a:spLocks noGrp="1"/>
          </p:cNvSpPr>
          <p:nvPr>
            <p:ph type="dt" sz="half" idx="10"/>
          </p:nvPr>
        </p:nvSpPr>
        <p:spPr/>
        <p:txBody>
          <a:bodyPr/>
          <a:lstStyle/>
          <a:p>
            <a:pPr>
              <a:defRPr/>
            </a:pPr>
            <a:r>
              <a:rPr lang="en-GB" dirty="0"/>
              <a:t>15 July 2023</a:t>
            </a:r>
          </a:p>
        </p:txBody>
      </p:sp>
      <p:sp>
        <p:nvSpPr>
          <p:cNvPr id="4" name="Pladsholder til slidenummer 3">
            <a:extLst>
              <a:ext uri="{FF2B5EF4-FFF2-40B4-BE49-F238E27FC236}">
                <a16:creationId xmlns:a16="http://schemas.microsoft.com/office/drawing/2014/main" id="{D8EFCACC-3DE9-D7C7-A644-A8A61453D9C7}"/>
              </a:ext>
            </a:extLst>
          </p:cNvPr>
          <p:cNvSpPr>
            <a:spLocks noGrp="1"/>
          </p:cNvSpPr>
          <p:nvPr>
            <p:ph type="sldNum" sz="quarter" idx="12"/>
          </p:nvPr>
        </p:nvSpPr>
        <p:spPr/>
        <p:txBody>
          <a:bodyPr/>
          <a:lstStyle/>
          <a:p>
            <a:pPr>
              <a:defRPr/>
            </a:pPr>
            <a:fld id="{FFB7089D-E423-4796-9152-6920A30E8A1C}" type="slidenum">
              <a:rPr lang="en-GB" smtClean="0"/>
              <a:pPr>
                <a:defRPr/>
              </a:pPr>
              <a:t>18</a:t>
            </a:fld>
            <a:endParaRPr lang="en-GB" dirty="0"/>
          </a:p>
        </p:txBody>
      </p:sp>
      <p:sp>
        <p:nvSpPr>
          <p:cNvPr id="5" name="Tekstfelt 4">
            <a:extLst>
              <a:ext uri="{FF2B5EF4-FFF2-40B4-BE49-F238E27FC236}">
                <a16:creationId xmlns:a16="http://schemas.microsoft.com/office/drawing/2014/main" id="{067962C6-397E-ED9E-80B6-EA5AFD36D16E}"/>
              </a:ext>
            </a:extLst>
          </p:cNvPr>
          <p:cNvSpPr txBox="1"/>
          <p:nvPr/>
        </p:nvSpPr>
        <p:spPr>
          <a:xfrm>
            <a:off x="55836" y="1229418"/>
            <a:ext cx="6498969" cy="1015663"/>
          </a:xfrm>
          <a:prstGeom prst="rect">
            <a:avLst/>
          </a:prstGeom>
          <a:noFill/>
        </p:spPr>
        <p:txBody>
          <a:bodyPr wrap="square" rtlCol="0">
            <a:spAutoFit/>
          </a:bodyPr>
          <a:lstStyle/>
          <a:p>
            <a:pPr marL="265113" indent="-265113">
              <a:buFont typeface="Wingdings" panose="05000000000000000000" pitchFamily="2" charset="2"/>
              <a:buChar char="Ø"/>
              <a:tabLst>
                <a:tab pos="265113" algn="l"/>
              </a:tabLst>
            </a:pPr>
            <a:r>
              <a:rPr lang="en-GB" sz="2000" u="sng" dirty="0">
                <a:solidFill>
                  <a:schemeClr val="tx1"/>
                </a:solidFill>
              </a:rPr>
              <a:t>Second auction</a:t>
            </a:r>
            <a:r>
              <a:rPr lang="en-GB" sz="2000" dirty="0">
                <a:solidFill>
                  <a:schemeClr val="tx1"/>
                </a:solidFill>
              </a:rPr>
              <a:t>  A bilateral trading</a:t>
            </a:r>
          </a:p>
          <a:p>
            <a:pPr>
              <a:tabLst>
                <a:tab pos="265113" algn="l"/>
              </a:tabLst>
            </a:pPr>
            <a:r>
              <a:rPr lang="en-GB" sz="2000" dirty="0">
                <a:solidFill>
                  <a:schemeClr val="tx1"/>
                </a:solidFill>
              </a:rPr>
              <a:t>	system will adjust immediately,</a:t>
            </a:r>
          </a:p>
          <a:p>
            <a:pPr>
              <a:tabLst>
                <a:tab pos="265113" algn="l"/>
              </a:tabLst>
            </a:pPr>
            <a:r>
              <a:rPr lang="en-GB" sz="2000" dirty="0">
                <a:solidFill>
                  <a:schemeClr val="tx1"/>
                </a:solidFill>
              </a:rPr>
              <a:t>	if the trading produces strange results</a:t>
            </a:r>
          </a:p>
        </p:txBody>
      </p:sp>
      <p:sp>
        <p:nvSpPr>
          <p:cNvPr id="6" name="Tekstfelt 5">
            <a:extLst>
              <a:ext uri="{FF2B5EF4-FFF2-40B4-BE49-F238E27FC236}">
                <a16:creationId xmlns:a16="http://schemas.microsoft.com/office/drawing/2014/main" id="{18CBA155-1997-C567-B226-B6D61E2064F2}"/>
              </a:ext>
            </a:extLst>
          </p:cNvPr>
          <p:cNvSpPr txBox="1"/>
          <p:nvPr/>
        </p:nvSpPr>
        <p:spPr>
          <a:xfrm>
            <a:off x="55836" y="4393160"/>
            <a:ext cx="6300123" cy="1323439"/>
          </a:xfrm>
          <a:prstGeom prst="rect">
            <a:avLst/>
          </a:prstGeom>
          <a:noFill/>
        </p:spPr>
        <p:txBody>
          <a:bodyPr wrap="none" rtlCol="0">
            <a:spAutoFit/>
          </a:bodyPr>
          <a:lstStyle/>
          <a:p>
            <a:pPr marL="342900" indent="-342900">
              <a:buFont typeface="Wingdings" panose="05000000000000000000" pitchFamily="2" charset="2"/>
              <a:buChar char="Ø"/>
              <a:tabLst>
                <a:tab pos="355600" algn="l"/>
              </a:tabLst>
            </a:pPr>
            <a:r>
              <a:rPr lang="en-GB" sz="2000" u="sng" dirty="0">
                <a:solidFill>
                  <a:schemeClr val="tx1"/>
                </a:solidFill>
              </a:rPr>
              <a:t>Changing the spot price limits</a:t>
            </a:r>
            <a:r>
              <a:rPr lang="en-GB" sz="2000" dirty="0">
                <a:solidFill>
                  <a:schemeClr val="tx1"/>
                </a:solidFill>
              </a:rPr>
              <a:t>  We must</a:t>
            </a:r>
          </a:p>
          <a:p>
            <a:pPr>
              <a:tabLst>
                <a:tab pos="355600" algn="l"/>
              </a:tabLst>
            </a:pPr>
            <a:r>
              <a:rPr lang="en-GB" sz="2000" dirty="0">
                <a:solidFill>
                  <a:schemeClr val="tx1"/>
                </a:solidFill>
              </a:rPr>
              <a:t>	have an organized, regulator-approved</a:t>
            </a:r>
          </a:p>
          <a:p>
            <a:pPr>
              <a:tabLst>
                <a:tab pos="355600" algn="l"/>
              </a:tabLst>
            </a:pPr>
            <a:r>
              <a:rPr lang="en-GB" sz="2000" dirty="0">
                <a:solidFill>
                  <a:schemeClr val="tx1"/>
                </a:solidFill>
              </a:rPr>
              <a:t>	way of </a:t>
            </a:r>
            <a:r>
              <a:rPr lang="en-GB" sz="2000" u="sng" dirty="0">
                <a:solidFill>
                  <a:schemeClr val="tx1"/>
                </a:solidFill>
              </a:rPr>
              <a:t>lowering</a:t>
            </a:r>
            <a:r>
              <a:rPr lang="en-GB" sz="2000" dirty="0">
                <a:solidFill>
                  <a:schemeClr val="tx1"/>
                </a:solidFill>
              </a:rPr>
              <a:t>	the spot market’s</a:t>
            </a:r>
          </a:p>
          <a:p>
            <a:pPr>
              <a:tabLst>
                <a:tab pos="355600" algn="l"/>
              </a:tabLst>
            </a:pPr>
            <a:r>
              <a:rPr lang="en-GB" sz="2000" dirty="0">
                <a:solidFill>
                  <a:schemeClr val="tx1"/>
                </a:solidFill>
              </a:rPr>
              <a:t>	price ceiling </a:t>
            </a:r>
          </a:p>
        </p:txBody>
      </p:sp>
      <p:sp>
        <p:nvSpPr>
          <p:cNvPr id="7" name="Tekstfelt 6">
            <a:extLst>
              <a:ext uri="{FF2B5EF4-FFF2-40B4-BE49-F238E27FC236}">
                <a16:creationId xmlns:a16="http://schemas.microsoft.com/office/drawing/2014/main" id="{33032158-1D2E-105B-F812-7FD0BF49A6F7}"/>
              </a:ext>
            </a:extLst>
          </p:cNvPr>
          <p:cNvSpPr txBox="1"/>
          <p:nvPr/>
        </p:nvSpPr>
        <p:spPr>
          <a:xfrm>
            <a:off x="479345" y="2657401"/>
            <a:ext cx="5382441" cy="1323439"/>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Hence, second auctions for the</a:t>
            </a:r>
          </a:p>
          <a:p>
            <a:pPr>
              <a:tabLst>
                <a:tab pos="360363" algn="l"/>
              </a:tabLst>
            </a:pPr>
            <a:r>
              <a:rPr lang="en-GB" sz="2000" dirty="0">
                <a:solidFill>
                  <a:schemeClr val="tx1"/>
                </a:solidFill>
              </a:rPr>
              <a:t>	whole coupled area will provide</a:t>
            </a:r>
          </a:p>
          <a:p>
            <a:pPr>
              <a:tabLst>
                <a:tab pos="360363" algn="l"/>
              </a:tabLst>
            </a:pPr>
            <a:r>
              <a:rPr lang="en-GB" sz="2000" dirty="0">
                <a:solidFill>
                  <a:schemeClr val="tx1"/>
                </a:solidFill>
              </a:rPr>
              <a:t>	a better emulation of the optimal</a:t>
            </a:r>
          </a:p>
          <a:p>
            <a:pPr>
              <a:tabLst>
                <a:tab pos="360363" algn="l"/>
              </a:tabLst>
            </a:pPr>
            <a:r>
              <a:rPr lang="en-GB" sz="2000" dirty="0">
                <a:solidFill>
                  <a:schemeClr val="tx1"/>
                </a:solidFill>
              </a:rPr>
              <a:t>	trading system.</a:t>
            </a:r>
          </a:p>
        </p:txBody>
      </p:sp>
      <p:sp>
        <p:nvSpPr>
          <p:cNvPr id="8" name="Tekstfelt 7">
            <a:extLst>
              <a:ext uri="{FF2B5EF4-FFF2-40B4-BE49-F238E27FC236}">
                <a16:creationId xmlns:a16="http://schemas.microsoft.com/office/drawing/2014/main" id="{442D154C-314D-9CDE-104F-6FCC34D971CE}"/>
              </a:ext>
            </a:extLst>
          </p:cNvPr>
          <p:cNvSpPr txBox="1"/>
          <p:nvPr/>
        </p:nvSpPr>
        <p:spPr>
          <a:xfrm>
            <a:off x="479345" y="6128920"/>
            <a:ext cx="5667411"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Same for changing the price floor.</a:t>
            </a:r>
          </a:p>
        </p:txBody>
      </p:sp>
      <p:grpSp>
        <p:nvGrpSpPr>
          <p:cNvPr id="12" name="Gruppe 11">
            <a:extLst>
              <a:ext uri="{FF2B5EF4-FFF2-40B4-BE49-F238E27FC236}">
                <a16:creationId xmlns:a16="http://schemas.microsoft.com/office/drawing/2014/main" id="{E99C389E-99F4-B74C-82EA-68D11AD448D6}"/>
              </a:ext>
            </a:extLst>
          </p:cNvPr>
          <p:cNvGrpSpPr/>
          <p:nvPr/>
        </p:nvGrpSpPr>
        <p:grpSpPr>
          <a:xfrm>
            <a:off x="6046362" y="1345862"/>
            <a:ext cx="3803904" cy="2999026"/>
            <a:chOff x="6084862" y="1345862"/>
            <a:chExt cx="3803904" cy="2999026"/>
          </a:xfrm>
        </p:grpSpPr>
        <p:pic>
          <p:nvPicPr>
            <p:cNvPr id="10" name="Billede 9" descr="Et billede, der indeholder træ, udendørs, Træstub, plante&#10;&#10;Automatisk genereret beskrivelse">
              <a:extLst>
                <a:ext uri="{FF2B5EF4-FFF2-40B4-BE49-F238E27FC236}">
                  <a16:creationId xmlns:a16="http://schemas.microsoft.com/office/drawing/2014/main" id="{EAB9C3C6-2F79-67D3-448E-C5C992FC9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862" y="1345862"/>
              <a:ext cx="3803904" cy="2659761"/>
            </a:xfrm>
            <a:prstGeom prst="rect">
              <a:avLst/>
            </a:prstGeom>
          </p:spPr>
        </p:pic>
        <p:sp>
          <p:nvSpPr>
            <p:cNvPr id="11" name="Tekstfelt 10">
              <a:extLst>
                <a:ext uri="{FF2B5EF4-FFF2-40B4-BE49-F238E27FC236}">
                  <a16:creationId xmlns:a16="http://schemas.microsoft.com/office/drawing/2014/main" id="{92FD797D-883A-D119-BB41-E2081757C3E3}"/>
                </a:ext>
              </a:extLst>
            </p:cNvPr>
            <p:cNvSpPr txBox="1"/>
            <p:nvPr/>
          </p:nvSpPr>
          <p:spPr>
            <a:xfrm>
              <a:off x="6944108" y="3975556"/>
              <a:ext cx="2113079" cy="369332"/>
            </a:xfrm>
            <a:prstGeom prst="rect">
              <a:avLst/>
            </a:prstGeom>
            <a:noFill/>
          </p:spPr>
          <p:txBody>
            <a:bodyPr wrap="none" rtlCol="0">
              <a:spAutoFit/>
            </a:bodyPr>
            <a:lstStyle/>
            <a:p>
              <a:pPr algn="ctr"/>
              <a:r>
                <a:rPr lang="en-GB" sz="1800" i="1" dirty="0">
                  <a:solidFill>
                    <a:schemeClr val="tx1"/>
                  </a:solidFill>
                </a:rPr>
                <a:t>Second chance</a:t>
              </a:r>
            </a:p>
          </p:txBody>
        </p:sp>
      </p:grpSp>
      <p:pic>
        <p:nvPicPr>
          <p:cNvPr id="15" name="Billede 14" descr="Et billede, der indeholder bygning, sky, person, udendørs&#10;&#10;Automatisk genereret beskrivelse">
            <a:extLst>
              <a:ext uri="{FF2B5EF4-FFF2-40B4-BE49-F238E27FC236}">
                <a16:creationId xmlns:a16="http://schemas.microsoft.com/office/drawing/2014/main" id="{97EAFECB-027F-105B-4CE8-1CA70B5AC6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072" y="4689373"/>
            <a:ext cx="3093720" cy="1485900"/>
          </a:xfrm>
          <a:prstGeom prst="rect">
            <a:avLst/>
          </a:prstGeom>
        </p:spPr>
      </p:pic>
      <p:sp>
        <p:nvSpPr>
          <p:cNvPr id="13" name="Rektangel 12">
            <a:extLst>
              <a:ext uri="{FF2B5EF4-FFF2-40B4-BE49-F238E27FC236}">
                <a16:creationId xmlns:a16="http://schemas.microsoft.com/office/drawing/2014/main" id="{55754846-58D7-54E1-8F1C-B2BEF41167DF}"/>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Tree>
    <p:extLst>
      <p:ext uri="{BB962C8B-B14F-4D97-AF65-F5344CB8AC3E}">
        <p14:creationId xmlns:p14="http://schemas.microsoft.com/office/powerpoint/2010/main" val="3060984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en-US" dirty="0"/>
              <a:t>15 July 2023</a:t>
            </a:r>
            <a:endParaRPr lang="en-GB" dirty="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19</a:t>
            </a:fld>
            <a:endParaRPr lang="en-GB" dirty="0"/>
          </a:p>
        </p:txBody>
      </p:sp>
      <p:sp>
        <p:nvSpPr>
          <p:cNvPr id="36869" name="Tekstboks 4"/>
          <p:cNvSpPr txBox="1">
            <a:spLocks noChangeArrowheads="1"/>
          </p:cNvSpPr>
          <p:nvPr/>
        </p:nvSpPr>
        <p:spPr bwMode="auto">
          <a:xfrm>
            <a:off x="173564" y="2249488"/>
            <a:ext cx="9570248" cy="2185214"/>
          </a:xfrm>
          <a:prstGeom prst="rect">
            <a:avLst/>
          </a:prstGeom>
          <a:noFill/>
          <a:ln w="9525">
            <a:noFill/>
            <a:miter lim="800000"/>
            <a:headEnd/>
            <a:tailEnd/>
          </a:ln>
        </p:spPr>
        <p:txBody>
          <a:bodyPr wrap="none">
            <a:spAutoFit/>
          </a:bodyPr>
          <a:lstStyle/>
          <a:p>
            <a:pPr algn="ctr"/>
            <a:r>
              <a:rPr lang="en-GB" sz="8800" dirty="0">
                <a:solidFill>
                  <a:srgbClr val="000000"/>
                </a:solidFill>
              </a:rPr>
              <a:t>Appendix 2</a:t>
            </a:r>
          </a:p>
          <a:p>
            <a:pPr algn="ctr"/>
            <a:r>
              <a:rPr lang="en-GB" sz="4800" dirty="0">
                <a:solidFill>
                  <a:srgbClr val="000000"/>
                </a:solidFill>
              </a:rPr>
              <a:t>Terminology and acronyms</a:t>
            </a:r>
          </a:p>
        </p:txBody>
      </p:sp>
      <p:pic>
        <p:nvPicPr>
          <p:cNvPr id="5" name="Picture 7">
            <a:extLst>
              <a:ext uri="{FF2B5EF4-FFF2-40B4-BE49-F238E27FC236}">
                <a16:creationId xmlns:a16="http://schemas.microsoft.com/office/drawing/2014/main" id="{6A985FD4-20D7-49FC-9371-00BF9B83838F}"/>
              </a:ext>
            </a:extLst>
          </p:cNvPr>
          <p:cNvPicPr>
            <a:picLocks noChangeAspect="1" noChangeArrowheads="1"/>
          </p:cNvPicPr>
          <p:nvPr/>
        </p:nvPicPr>
        <p:blipFill>
          <a:blip r:embed="rId2" cstate="print"/>
          <a:srcRect/>
          <a:stretch>
            <a:fillRect/>
          </a:stretch>
        </p:blipFill>
        <p:spPr bwMode="auto">
          <a:xfrm>
            <a:off x="3851407" y="819780"/>
            <a:ext cx="2214563" cy="13493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kort&#10;&#10;Automatisk genereret beskrivelse">
            <a:extLst>
              <a:ext uri="{FF2B5EF4-FFF2-40B4-BE49-F238E27FC236}">
                <a16:creationId xmlns:a16="http://schemas.microsoft.com/office/drawing/2014/main" id="{2744506C-A959-E260-6945-A7C0A3062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942" y="350175"/>
            <a:ext cx="2983031" cy="2974496"/>
          </a:xfrm>
          <a:prstGeom prst="rect">
            <a:avLst/>
          </a:prstGeom>
        </p:spPr>
      </p:pic>
      <p:sp>
        <p:nvSpPr>
          <p:cNvPr id="2" name="Titel 1">
            <a:extLst>
              <a:ext uri="{FF2B5EF4-FFF2-40B4-BE49-F238E27FC236}">
                <a16:creationId xmlns:a16="http://schemas.microsoft.com/office/drawing/2014/main" id="{4EA9AD61-DC1D-4D47-9F96-426CE8CCAB4F}"/>
              </a:ext>
            </a:extLst>
          </p:cNvPr>
          <p:cNvSpPr>
            <a:spLocks noGrp="1"/>
          </p:cNvSpPr>
          <p:nvPr>
            <p:ph type="title"/>
          </p:nvPr>
        </p:nvSpPr>
        <p:spPr>
          <a:xfrm>
            <a:off x="236216" y="37344"/>
            <a:ext cx="6422969" cy="353907"/>
          </a:xfrm>
          <a:solidFill>
            <a:srgbClr val="FFFFFF"/>
          </a:solidFill>
        </p:spPr>
        <p:txBody>
          <a:bodyPr/>
          <a:lstStyle/>
          <a:p>
            <a:r>
              <a:rPr lang="en-GB" sz="2800" dirty="0"/>
              <a:t>Market coupling in Europe</a:t>
            </a:r>
          </a:p>
        </p:txBody>
      </p:sp>
      <p:sp>
        <p:nvSpPr>
          <p:cNvPr id="11" name="Tekstfelt 10">
            <a:extLst>
              <a:ext uri="{FF2B5EF4-FFF2-40B4-BE49-F238E27FC236}">
                <a16:creationId xmlns:a16="http://schemas.microsoft.com/office/drawing/2014/main" id="{D35B2679-7130-423B-91D3-21304D5AE590}"/>
              </a:ext>
            </a:extLst>
          </p:cNvPr>
          <p:cNvSpPr txBox="1"/>
          <p:nvPr/>
        </p:nvSpPr>
        <p:spPr>
          <a:xfrm>
            <a:off x="17337" y="392019"/>
            <a:ext cx="6719053" cy="707886"/>
          </a:xfrm>
          <a:prstGeom prst="rect">
            <a:avLst/>
          </a:prstGeom>
          <a:noFill/>
        </p:spPr>
        <p:txBody>
          <a:bodyPr wrap="square" rtlCol="0">
            <a:spAutoFit/>
          </a:bodyPr>
          <a:lstStyle/>
          <a:p>
            <a:pPr marL="265113" indent="-265113">
              <a:buFont typeface="Wingdings" panose="05000000000000000000" pitchFamily="2" charset="2"/>
              <a:buChar char="Ø"/>
              <a:tabLst>
                <a:tab pos="265113" algn="l"/>
              </a:tabLst>
            </a:pPr>
            <a:r>
              <a:rPr lang="en-GB" sz="2000" dirty="0">
                <a:solidFill>
                  <a:schemeClr val="tx1"/>
                </a:solidFill>
              </a:rPr>
              <a:t>The current market coupling encompasses the map’s green area.</a:t>
            </a:r>
          </a:p>
        </p:txBody>
      </p:sp>
      <p:sp>
        <p:nvSpPr>
          <p:cNvPr id="12" name="Tekstfelt 11">
            <a:extLst>
              <a:ext uri="{FF2B5EF4-FFF2-40B4-BE49-F238E27FC236}">
                <a16:creationId xmlns:a16="http://schemas.microsoft.com/office/drawing/2014/main" id="{B76D95F2-20C6-48CF-AB4A-F3735E55D2D1}"/>
              </a:ext>
            </a:extLst>
          </p:cNvPr>
          <p:cNvSpPr txBox="1"/>
          <p:nvPr/>
        </p:nvSpPr>
        <p:spPr>
          <a:xfrm>
            <a:off x="17337" y="1082693"/>
            <a:ext cx="7151317" cy="707886"/>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Hopefully, the dark grey areas will join within</a:t>
            </a:r>
          </a:p>
          <a:p>
            <a:pPr>
              <a:tabLst>
                <a:tab pos="360363" algn="l"/>
              </a:tabLst>
            </a:pPr>
            <a:r>
              <a:rPr lang="en-GB" sz="2000" dirty="0">
                <a:solidFill>
                  <a:schemeClr val="tx1"/>
                </a:solidFill>
              </a:rPr>
              <a:t>	the foreseeable future.</a:t>
            </a:r>
          </a:p>
        </p:txBody>
      </p:sp>
      <p:sp>
        <p:nvSpPr>
          <p:cNvPr id="16" name="Tekstfelt 15">
            <a:extLst>
              <a:ext uri="{FF2B5EF4-FFF2-40B4-BE49-F238E27FC236}">
                <a16:creationId xmlns:a16="http://schemas.microsoft.com/office/drawing/2014/main" id="{33AB2EEF-8D1F-4E51-BB79-FEB2F2B683DC}"/>
              </a:ext>
            </a:extLst>
          </p:cNvPr>
          <p:cNvSpPr txBox="1"/>
          <p:nvPr/>
        </p:nvSpPr>
        <p:spPr>
          <a:xfrm>
            <a:off x="17337" y="1773367"/>
            <a:ext cx="6637073" cy="707886"/>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However, we need to improve the market</a:t>
            </a:r>
          </a:p>
          <a:p>
            <a:pPr>
              <a:tabLst>
                <a:tab pos="360363" algn="l"/>
              </a:tabLst>
            </a:pPr>
            <a:r>
              <a:rPr lang="en-GB" sz="2000" dirty="0">
                <a:solidFill>
                  <a:schemeClr val="tx1"/>
                </a:solidFill>
              </a:rPr>
              <a:t>	coupling’s governance &amp; operation.</a:t>
            </a:r>
          </a:p>
        </p:txBody>
      </p:sp>
      <p:sp>
        <p:nvSpPr>
          <p:cNvPr id="8" name="Tekstfelt 7">
            <a:extLst>
              <a:ext uri="{FF2B5EF4-FFF2-40B4-BE49-F238E27FC236}">
                <a16:creationId xmlns:a16="http://schemas.microsoft.com/office/drawing/2014/main" id="{4225BDFF-C4D3-47B5-8A72-CC8E824454E4}"/>
              </a:ext>
            </a:extLst>
          </p:cNvPr>
          <p:cNvSpPr txBox="1"/>
          <p:nvPr/>
        </p:nvSpPr>
        <p:spPr>
          <a:xfrm>
            <a:off x="17337" y="2464041"/>
            <a:ext cx="3796232" cy="400110"/>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This is needed anyway</a:t>
            </a:r>
          </a:p>
        </p:txBody>
      </p:sp>
      <p:sp>
        <p:nvSpPr>
          <p:cNvPr id="9" name="Tekstfelt 8">
            <a:extLst>
              <a:ext uri="{FF2B5EF4-FFF2-40B4-BE49-F238E27FC236}">
                <a16:creationId xmlns:a16="http://schemas.microsoft.com/office/drawing/2014/main" id="{D558FEF0-FFAA-456A-B1DB-99EA72522D18}"/>
              </a:ext>
            </a:extLst>
          </p:cNvPr>
          <p:cNvSpPr txBox="1"/>
          <p:nvPr/>
        </p:nvSpPr>
        <p:spPr>
          <a:xfrm>
            <a:off x="296473" y="2846939"/>
            <a:ext cx="7768473" cy="1015663"/>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However, it’s urgent as more	countries,</a:t>
            </a:r>
          </a:p>
          <a:p>
            <a:pPr>
              <a:tabLst>
                <a:tab pos="360363" algn="l"/>
              </a:tabLst>
            </a:pPr>
            <a:r>
              <a:rPr lang="en-GB" sz="2000" dirty="0">
                <a:solidFill>
                  <a:schemeClr val="tx1"/>
                </a:solidFill>
              </a:rPr>
              <a:t>	more TSOs and more power exchanges</a:t>
            </a:r>
          </a:p>
          <a:p>
            <a:pPr>
              <a:tabLst>
                <a:tab pos="360363" algn="l"/>
              </a:tabLst>
            </a:pPr>
            <a:r>
              <a:rPr lang="en-GB" sz="2000" dirty="0">
                <a:solidFill>
                  <a:schemeClr val="tx1"/>
                </a:solidFill>
              </a:rPr>
              <a:t>	join the market coupling.</a:t>
            </a:r>
          </a:p>
        </p:txBody>
      </p:sp>
      <p:sp>
        <p:nvSpPr>
          <p:cNvPr id="10" name="Tekstfelt 9">
            <a:extLst>
              <a:ext uri="{FF2B5EF4-FFF2-40B4-BE49-F238E27FC236}">
                <a16:creationId xmlns:a16="http://schemas.microsoft.com/office/drawing/2014/main" id="{8B1A2C5D-3FD6-C071-231F-F27848E90374}"/>
              </a:ext>
            </a:extLst>
          </p:cNvPr>
          <p:cNvSpPr txBox="1"/>
          <p:nvPr/>
        </p:nvSpPr>
        <p:spPr>
          <a:xfrm>
            <a:off x="296473" y="3845390"/>
            <a:ext cx="6673622"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And as we implement the green transition.</a:t>
            </a:r>
          </a:p>
        </p:txBody>
      </p:sp>
      <p:sp>
        <p:nvSpPr>
          <p:cNvPr id="13" name="Tekstfelt 12">
            <a:extLst>
              <a:ext uri="{FF2B5EF4-FFF2-40B4-BE49-F238E27FC236}">
                <a16:creationId xmlns:a16="http://schemas.microsoft.com/office/drawing/2014/main" id="{2BD86511-7F2B-28D1-2EEC-2FB8C128F68B}"/>
              </a:ext>
            </a:extLst>
          </p:cNvPr>
          <p:cNvSpPr txBox="1"/>
          <p:nvPr/>
        </p:nvSpPr>
        <p:spPr>
          <a:xfrm>
            <a:off x="17337" y="4228288"/>
            <a:ext cx="1883849" cy="400110"/>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We need:</a:t>
            </a:r>
          </a:p>
        </p:txBody>
      </p:sp>
      <p:sp>
        <p:nvSpPr>
          <p:cNvPr id="14" name="Tekstfelt 13">
            <a:extLst>
              <a:ext uri="{FF2B5EF4-FFF2-40B4-BE49-F238E27FC236}">
                <a16:creationId xmlns:a16="http://schemas.microsoft.com/office/drawing/2014/main" id="{C6ABE200-1527-4D3C-95A0-DBA5F4BA876D}"/>
              </a:ext>
            </a:extLst>
          </p:cNvPr>
          <p:cNvSpPr txBox="1"/>
          <p:nvPr/>
        </p:nvSpPr>
        <p:spPr>
          <a:xfrm>
            <a:off x="296473" y="4611186"/>
            <a:ext cx="7223452"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highlight>
                  <a:srgbClr val="FFFF00"/>
                </a:highlight>
              </a:rPr>
              <a:t>Fair competition among the power exchanges.</a:t>
            </a:r>
          </a:p>
        </p:txBody>
      </p:sp>
      <p:sp>
        <p:nvSpPr>
          <p:cNvPr id="17" name="Tekstfelt 16">
            <a:extLst>
              <a:ext uri="{FF2B5EF4-FFF2-40B4-BE49-F238E27FC236}">
                <a16:creationId xmlns:a16="http://schemas.microsoft.com/office/drawing/2014/main" id="{49DADE07-D8B6-4BFD-7550-26A8FA0E88F0}"/>
              </a:ext>
            </a:extLst>
          </p:cNvPr>
          <p:cNvSpPr txBox="1"/>
          <p:nvPr/>
        </p:nvSpPr>
        <p:spPr>
          <a:xfrm>
            <a:off x="296472" y="5376982"/>
            <a:ext cx="9559501" cy="707886"/>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highlight>
                  <a:srgbClr val="FFFF00"/>
                </a:highlight>
              </a:rPr>
              <a:t>Transparency of the system, which yearly distributes dozens of billions of euro between countries and market players.</a:t>
            </a:r>
          </a:p>
        </p:txBody>
      </p:sp>
      <p:sp>
        <p:nvSpPr>
          <p:cNvPr id="48" name="Tekstfelt 47">
            <a:extLst>
              <a:ext uri="{FF2B5EF4-FFF2-40B4-BE49-F238E27FC236}">
                <a16:creationId xmlns:a16="http://schemas.microsoft.com/office/drawing/2014/main" id="{EC534CC0-F3DF-AF41-DB3E-53010A60CF18}"/>
              </a:ext>
            </a:extLst>
          </p:cNvPr>
          <p:cNvSpPr txBox="1"/>
          <p:nvPr/>
        </p:nvSpPr>
        <p:spPr>
          <a:xfrm>
            <a:off x="296473" y="6067656"/>
            <a:ext cx="8994770"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highlight>
                  <a:srgbClr val="FFFF00"/>
                </a:highlight>
              </a:rPr>
              <a:t>Democratic control and fair influence for the stakeholders.</a:t>
            </a:r>
          </a:p>
        </p:txBody>
      </p:sp>
      <p:sp>
        <p:nvSpPr>
          <p:cNvPr id="52" name="Rektangel 51">
            <a:extLst>
              <a:ext uri="{FF2B5EF4-FFF2-40B4-BE49-F238E27FC236}">
                <a16:creationId xmlns:a16="http://schemas.microsoft.com/office/drawing/2014/main" id="{B88DA393-555B-4498-8E0F-D35322AD9D3D}"/>
              </a:ext>
            </a:extLst>
          </p:cNvPr>
          <p:cNvSpPr/>
          <p:nvPr/>
        </p:nvSpPr>
        <p:spPr bwMode="auto">
          <a:xfrm>
            <a:off x="9397" y="6648480"/>
            <a:ext cx="1264797" cy="2006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 name="Tekstfelt 2">
            <a:extLst>
              <a:ext uri="{FF2B5EF4-FFF2-40B4-BE49-F238E27FC236}">
                <a16:creationId xmlns:a16="http://schemas.microsoft.com/office/drawing/2014/main" id="{90DEA794-71CF-B620-D067-BF5943896889}"/>
              </a:ext>
            </a:extLst>
          </p:cNvPr>
          <p:cNvSpPr txBox="1"/>
          <p:nvPr/>
        </p:nvSpPr>
        <p:spPr>
          <a:xfrm>
            <a:off x="296473" y="4994084"/>
            <a:ext cx="9665677"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highlight>
                  <a:srgbClr val="FFFF00"/>
                </a:highlight>
              </a:rPr>
              <a:t>A neutral and service-minded Market Coupling Operator (MCO).</a:t>
            </a:r>
          </a:p>
        </p:txBody>
      </p:sp>
      <p:sp>
        <p:nvSpPr>
          <p:cNvPr id="5" name="Pladsholder til dato 4">
            <a:extLst>
              <a:ext uri="{FF2B5EF4-FFF2-40B4-BE49-F238E27FC236}">
                <a16:creationId xmlns:a16="http://schemas.microsoft.com/office/drawing/2014/main" id="{E059FEF6-9793-7EBC-D2FB-C8E2BAC37232}"/>
              </a:ext>
            </a:extLst>
          </p:cNvPr>
          <p:cNvSpPr>
            <a:spLocks noGrp="1"/>
          </p:cNvSpPr>
          <p:nvPr>
            <p:ph type="dt" sz="half" idx="10"/>
          </p:nvPr>
        </p:nvSpPr>
        <p:spPr/>
        <p:txBody>
          <a:bodyPr/>
          <a:lstStyle/>
          <a:p>
            <a:pPr>
              <a:defRPr/>
            </a:pPr>
            <a:r>
              <a:rPr lang="en-US" noProof="0" dirty="0"/>
              <a:t>15 July 2023</a:t>
            </a:r>
            <a:endParaRPr lang="en-GB" noProof="0" dirty="0"/>
          </a:p>
        </p:txBody>
      </p:sp>
      <p:sp>
        <p:nvSpPr>
          <p:cNvPr id="6" name="Pladsholder til slidenummer 5">
            <a:extLst>
              <a:ext uri="{FF2B5EF4-FFF2-40B4-BE49-F238E27FC236}">
                <a16:creationId xmlns:a16="http://schemas.microsoft.com/office/drawing/2014/main" id="{CF8C8EF6-3541-A989-06D2-D7E0DDF1AD87}"/>
              </a:ext>
            </a:extLst>
          </p:cNvPr>
          <p:cNvSpPr>
            <a:spLocks noGrp="1"/>
          </p:cNvSpPr>
          <p:nvPr>
            <p:ph type="sldNum" sz="quarter" idx="12"/>
          </p:nvPr>
        </p:nvSpPr>
        <p:spPr/>
        <p:txBody>
          <a:bodyPr/>
          <a:lstStyle/>
          <a:p>
            <a:pPr>
              <a:defRPr/>
            </a:pPr>
            <a:fld id="{6F22F84E-A190-402D-AE1D-93CA43AF0CC6}" type="slidenum">
              <a:rPr lang="en-GB" noProof="0" smtClean="0"/>
              <a:pPr>
                <a:defRPr/>
              </a:pPr>
              <a:t>2</a:t>
            </a:fld>
            <a:endParaRPr lang="en-GB" noProof="0" dirty="0"/>
          </a:p>
        </p:txBody>
      </p:sp>
      <p:sp>
        <p:nvSpPr>
          <p:cNvPr id="7" name="Rektangel 6">
            <a:extLst>
              <a:ext uri="{FF2B5EF4-FFF2-40B4-BE49-F238E27FC236}">
                <a16:creationId xmlns:a16="http://schemas.microsoft.com/office/drawing/2014/main" id="{8C2C1934-4E26-BEC8-8423-A2BB3601EE92}"/>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50" name="Tekstfelt 49">
            <a:extLst>
              <a:ext uri="{FF2B5EF4-FFF2-40B4-BE49-F238E27FC236}">
                <a16:creationId xmlns:a16="http://schemas.microsoft.com/office/drawing/2014/main" id="{9CF08288-3D26-FC6C-6350-29EA175BCF34}"/>
              </a:ext>
            </a:extLst>
          </p:cNvPr>
          <p:cNvSpPr txBox="1"/>
          <p:nvPr/>
        </p:nvSpPr>
        <p:spPr>
          <a:xfrm>
            <a:off x="296473" y="6450552"/>
            <a:ext cx="4851008"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highlight>
                  <a:srgbClr val="FFFF00"/>
                </a:highlight>
              </a:rPr>
              <a:t>Efficient market surveillance.</a:t>
            </a:r>
          </a:p>
        </p:txBody>
      </p:sp>
    </p:spTree>
    <p:extLst>
      <p:ext uri="{BB962C8B-B14F-4D97-AF65-F5344CB8AC3E}">
        <p14:creationId xmlns:p14="http://schemas.microsoft.com/office/powerpoint/2010/main" val="1136247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1+#ppt_w/2"/>
                                          </p:val>
                                        </p:tav>
                                        <p:tav tm="100000">
                                          <p:val>
                                            <p:strVal val="#ppt_x"/>
                                          </p:val>
                                        </p:tav>
                                      </p:tavLst>
                                    </p:anim>
                                    <p:anim calcmode="lin" valueType="num">
                                      <p:cBhvr additive="base">
                                        <p:cTn id="6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1+#ppt_w/2"/>
                                          </p:val>
                                        </p:tav>
                                        <p:tav tm="100000">
                                          <p:val>
                                            <p:strVal val="#ppt_x"/>
                                          </p:val>
                                        </p:tav>
                                      </p:tavLst>
                                    </p:anim>
                                    <p:anim calcmode="lin" valueType="num">
                                      <p:cBhvr additive="base">
                                        <p:cTn id="74"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8" grpId="0"/>
      <p:bldP spid="9" grpId="0"/>
      <p:bldP spid="10" grpId="0"/>
      <p:bldP spid="13" grpId="0"/>
      <p:bldP spid="14" grpId="0"/>
      <p:bldP spid="17" grpId="0"/>
      <p:bldP spid="48" grpId="0"/>
      <p:bldP spid="3"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14289"/>
            <a:ext cx="8919411" cy="783998"/>
          </a:xfrm>
          <a:noFill/>
        </p:spPr>
        <p:txBody>
          <a:bodyPr/>
          <a:lstStyle/>
          <a:p>
            <a:r>
              <a:rPr lang="en-GB" sz="2400" dirty="0"/>
              <a:t>Terminology and acronyms – 1</a:t>
            </a:r>
            <a:br>
              <a:rPr lang="en-GB" sz="2400" dirty="0"/>
            </a:br>
            <a:r>
              <a:rPr lang="en-GB" sz="2000" dirty="0"/>
              <a:t>As used in this presentation</a:t>
            </a:r>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20</a:t>
            </a:fld>
            <a:endParaRPr lang="en-GB" dirty="0"/>
          </a:p>
        </p:txBody>
      </p:sp>
      <p:sp>
        <p:nvSpPr>
          <p:cNvPr id="6" name="Pladsholder til dato 5"/>
          <p:cNvSpPr>
            <a:spLocks noGrp="1"/>
          </p:cNvSpPr>
          <p:nvPr>
            <p:ph type="dt" sz="half" idx="10"/>
          </p:nvPr>
        </p:nvSpPr>
        <p:spPr/>
        <p:txBody>
          <a:bodyPr/>
          <a:lstStyle/>
          <a:p>
            <a:pPr>
              <a:defRPr/>
            </a:pPr>
            <a:r>
              <a:rPr lang="en-US" dirty="0"/>
              <a:t>15 July 2023</a:t>
            </a:r>
            <a:endParaRPr lang="en-GB" dirty="0"/>
          </a:p>
        </p:txBody>
      </p:sp>
      <p:sp>
        <p:nvSpPr>
          <p:cNvPr id="2" name="Rektangel 1">
            <a:extLst>
              <a:ext uri="{FF2B5EF4-FFF2-40B4-BE49-F238E27FC236}">
                <a16:creationId xmlns:a16="http://schemas.microsoft.com/office/drawing/2014/main" id="{FCF9E448-F5F1-C88A-F315-0B971BBADBFF}"/>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7891" name="Pladsholder til indhold 2"/>
          <p:cNvSpPr>
            <a:spLocks noGrp="1"/>
          </p:cNvSpPr>
          <p:nvPr>
            <p:ph idx="1"/>
          </p:nvPr>
        </p:nvSpPr>
        <p:spPr>
          <a:xfrm>
            <a:off x="0" y="752062"/>
            <a:ext cx="9906000" cy="5761798"/>
          </a:xfrm>
        </p:spPr>
        <p:txBody>
          <a:bodyPr/>
          <a:lstStyle/>
          <a:p>
            <a:r>
              <a:rPr lang="en-GB" sz="1400" i="1" dirty="0"/>
              <a:t>ACER</a:t>
            </a:r>
            <a:r>
              <a:rPr lang="en-GB" sz="1400" dirty="0"/>
              <a:t>  See </a:t>
            </a:r>
            <a:r>
              <a:rPr lang="en-GB" sz="1400" dirty="0">
                <a:hlinkClick r:id="rId2"/>
              </a:rPr>
              <a:t>https://www.acer.europa.eu/en/The_agency/Pages/default.aspx</a:t>
            </a:r>
            <a:r>
              <a:rPr lang="en-GB" sz="1400" dirty="0"/>
              <a:t> </a:t>
            </a:r>
            <a:endParaRPr lang="en-GB" sz="1400" i="1" dirty="0"/>
          </a:p>
          <a:p>
            <a:r>
              <a:rPr lang="en-GB" sz="1400" i="1" dirty="0"/>
              <a:t>Ancillary services</a:t>
            </a:r>
            <a:r>
              <a:rPr lang="en-GB" sz="1400" dirty="0"/>
              <a:t>  Services the TSOs are buying to maintain the security of supply. See Wikipedia or see </a:t>
            </a:r>
            <a:r>
              <a:rPr lang="en-GB" sz="1400" dirty="0">
                <a:hlinkClick r:id="rId3"/>
              </a:rPr>
              <a:t>https://www.entsoe.eu/network_codes/eb/</a:t>
            </a:r>
            <a:r>
              <a:rPr lang="en-GB" sz="1400" dirty="0"/>
              <a:t> </a:t>
            </a:r>
            <a:endParaRPr lang="en-GB" sz="1400" i="1" dirty="0"/>
          </a:p>
          <a:p>
            <a:r>
              <a:rPr lang="en-GB" sz="1400" i="1" dirty="0"/>
              <a:t>Balancing markets</a:t>
            </a:r>
            <a:r>
              <a:rPr lang="en-GB" sz="1400" dirty="0"/>
              <a:t>  See </a:t>
            </a:r>
            <a:r>
              <a:rPr lang="en-GB" sz="1400" dirty="0">
                <a:hlinkClick r:id="rId3"/>
              </a:rPr>
              <a:t>https://www.entsoe.eu/network_codes/eb/</a:t>
            </a:r>
            <a:r>
              <a:rPr lang="en-GB" sz="1400" dirty="0"/>
              <a:t> </a:t>
            </a:r>
            <a:endParaRPr lang="en-GB" sz="1400" i="1" dirty="0"/>
          </a:p>
          <a:p>
            <a:r>
              <a:rPr lang="en-GB" sz="1400" i="1" dirty="0"/>
              <a:t>Bidding zone</a:t>
            </a:r>
            <a:r>
              <a:rPr lang="en-GB" sz="1400" dirty="0"/>
              <a:t>  A geographical area, within which the players can trade electricity day-ahead without considering grid bottlenecks.</a:t>
            </a:r>
            <a:endParaRPr lang="en-GB" sz="1400" i="1" dirty="0"/>
          </a:p>
          <a:p>
            <a:r>
              <a:rPr lang="en-GB" sz="1400" i="1" dirty="0"/>
              <a:t>Block bids</a:t>
            </a:r>
            <a:r>
              <a:rPr lang="en-GB" sz="1400" dirty="0"/>
              <a:t>  See appendix 1 of the PowerPoint presentation </a:t>
            </a:r>
            <a:r>
              <a:rPr lang="en-GB" sz="1400" i="1" dirty="0"/>
              <a:t>Market coupling – European price coupling</a:t>
            </a:r>
            <a:r>
              <a:rPr lang="en-GB" sz="1400" dirty="0"/>
              <a:t>.</a:t>
            </a:r>
            <a:endParaRPr lang="en-GB" sz="1400" i="1" dirty="0"/>
          </a:p>
          <a:p>
            <a:r>
              <a:rPr lang="en-GB" sz="1400" i="1" dirty="0"/>
              <a:t>Border</a:t>
            </a:r>
            <a:r>
              <a:rPr lang="en-GB" sz="1400" dirty="0"/>
              <a:t>  Means a border between two bidding zones. </a:t>
            </a:r>
          </a:p>
          <a:p>
            <a:pPr lvl="1"/>
            <a:r>
              <a:rPr lang="en-GB" sz="1400" dirty="0"/>
              <a:t>Hence, it need not be a border between two countries. It may be a border between two bidding zones inside a country.</a:t>
            </a:r>
          </a:p>
          <a:p>
            <a:r>
              <a:rPr lang="en-GB" sz="1400" i="1" dirty="0"/>
              <a:t>Day of Operation</a:t>
            </a:r>
            <a:r>
              <a:rPr lang="en-GB" sz="1400" dirty="0"/>
              <a:t>  The day where the electrical energy is produced and consumed.</a:t>
            </a:r>
            <a:endParaRPr lang="en-GB" sz="1400" i="1" dirty="0"/>
          </a:p>
          <a:p>
            <a:r>
              <a:rPr lang="en-GB" sz="1400" i="1" dirty="0"/>
              <a:t>Double auction</a:t>
            </a:r>
            <a:r>
              <a:rPr lang="en-GB" sz="1400" dirty="0"/>
              <a:t>  A calculation method whereby an exchange’s price is set by using the exchange’s supply curve and the exchange’s demand curve. See the PowerPoint presentation </a:t>
            </a:r>
            <a:r>
              <a:rPr lang="en-GB" sz="1400" i="1" dirty="0"/>
              <a:t>Maximizing the economic value of market coupling and spot trading</a:t>
            </a:r>
            <a:r>
              <a:rPr lang="en-GB" sz="1400" dirty="0"/>
              <a:t> and the PDF document </a:t>
            </a:r>
            <a:r>
              <a:rPr lang="en-GB" sz="1400" i="1" dirty="0"/>
              <a:t>The Liberalized Electricity Market</a:t>
            </a:r>
            <a:r>
              <a:rPr lang="en-GB" sz="1400" dirty="0"/>
              <a:t>.</a:t>
            </a:r>
          </a:p>
          <a:p>
            <a:r>
              <a:rPr lang="en-GB" sz="1400" i="1" dirty="0"/>
              <a:t>Electricity</a:t>
            </a:r>
            <a:r>
              <a:rPr lang="en-GB" sz="1400" dirty="0"/>
              <a:t>  Short for electrical energy.</a:t>
            </a:r>
          </a:p>
          <a:p>
            <a:r>
              <a:rPr lang="en-GB" sz="1400" i="1" dirty="0"/>
              <a:t>Energy</a:t>
            </a:r>
            <a:r>
              <a:rPr lang="en-GB" sz="1400" dirty="0"/>
              <a:t>  Short for electrical energy.</a:t>
            </a:r>
          </a:p>
          <a:p>
            <a:r>
              <a:rPr lang="en-GB" sz="1400" i="1" dirty="0"/>
              <a:t>Energy flow</a:t>
            </a:r>
            <a:r>
              <a:rPr lang="en-GB" sz="1400" dirty="0"/>
              <a:t>  In this document, this is short for “day-ahead plan for cross-border energy flow”.</a:t>
            </a:r>
          </a:p>
          <a:p>
            <a:r>
              <a:rPr lang="en-GB" sz="1400" i="1" dirty="0"/>
              <a:t>EUPHEMIA</a:t>
            </a:r>
            <a:r>
              <a:rPr lang="en-GB" sz="1400" dirty="0"/>
              <a:t>  The market coupling software. See </a:t>
            </a:r>
            <a:r>
              <a:rPr lang="en-GB" sz="1400" dirty="0">
                <a:hlinkClick r:id="rId4"/>
              </a:rPr>
              <a:t>https://www.entsoe.eu/network_codes/cacm/implementation/sdac/</a:t>
            </a:r>
            <a:r>
              <a:rPr lang="en-GB" sz="1400" dirty="0"/>
              <a:t> </a:t>
            </a:r>
          </a:p>
          <a:p>
            <a:r>
              <a:rPr lang="en-GB" sz="1400" i="1" dirty="0"/>
              <a:t>Flow</a:t>
            </a:r>
            <a:r>
              <a:rPr lang="en-GB" sz="1400" dirty="0"/>
              <a:t>  Short for </a:t>
            </a:r>
            <a:r>
              <a:rPr lang="en-GB" sz="1400" i="1" dirty="0"/>
              <a:t>energy flow</a:t>
            </a:r>
            <a:r>
              <a:rPr lang="en-GB" sz="1400" dirty="0"/>
              <a:t>.</a:t>
            </a:r>
            <a:endParaRPr lang="en-GB" sz="1400" i="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0" y="457"/>
            <a:ext cx="8518358" cy="841372"/>
          </a:xfrm>
          <a:noFill/>
        </p:spPr>
        <p:txBody>
          <a:bodyPr/>
          <a:lstStyle/>
          <a:p>
            <a:r>
              <a:rPr lang="en-GB" sz="2400" dirty="0"/>
              <a:t>Terminology and acronyms – 2</a:t>
            </a:r>
            <a:br>
              <a:rPr lang="en-GB" sz="2400" dirty="0"/>
            </a:br>
            <a:r>
              <a:rPr lang="en-GB" sz="2000" dirty="0"/>
              <a:t>As used in this presentation</a:t>
            </a:r>
          </a:p>
        </p:txBody>
      </p:sp>
      <p:sp>
        <p:nvSpPr>
          <p:cNvPr id="39940" name="Pladsholder til diasnummer 5"/>
          <p:cNvSpPr>
            <a:spLocks noGrp="1"/>
          </p:cNvSpPr>
          <p:nvPr>
            <p:ph type="sldNum" sz="quarter" idx="12"/>
          </p:nvPr>
        </p:nvSpPr>
        <p:spPr>
          <a:noFill/>
        </p:spPr>
        <p:txBody>
          <a:bodyPr/>
          <a:lstStyle/>
          <a:p>
            <a:fld id="{4F5B1527-E804-4EAF-B278-8A572FF2BD92}" type="slidenum">
              <a:rPr lang="en-GB" smtClean="0"/>
              <a:pPr/>
              <a:t>21</a:t>
            </a:fld>
            <a:endParaRPr lang="en-GB" dirty="0"/>
          </a:p>
        </p:txBody>
      </p:sp>
      <p:sp>
        <p:nvSpPr>
          <p:cNvPr id="39939" name="Pladsholder til indhold 2"/>
          <p:cNvSpPr>
            <a:spLocks noGrp="1"/>
          </p:cNvSpPr>
          <p:nvPr>
            <p:ph idx="1"/>
          </p:nvPr>
        </p:nvSpPr>
        <p:spPr>
          <a:xfrm>
            <a:off x="0" y="749325"/>
            <a:ext cx="9906000" cy="5212563"/>
          </a:xfrm>
        </p:spPr>
        <p:txBody>
          <a:bodyPr/>
          <a:lstStyle/>
          <a:p>
            <a:pPr marL="360363" indent="-360363">
              <a:tabLst>
                <a:tab pos="360363" algn="l"/>
              </a:tabLst>
            </a:pPr>
            <a:r>
              <a:rPr lang="en-GB" sz="1600" i="1" dirty="0"/>
              <a:t>Market coupling</a:t>
            </a:r>
            <a:r>
              <a:rPr lang="en-GB" sz="1600" dirty="0"/>
              <a:t>  A day-ahead congestion management system, you can have on a border, where you have spot exchanges at both sides of the border. The day-ahead plans for the cross-border energy flows are calculated using the market players’ spot bids and information on the day-ahead cross-border trading capacity. See the PowerPoint presentation </a:t>
            </a:r>
            <a:r>
              <a:rPr lang="en-GB" sz="1600" i="1" dirty="0"/>
              <a:t>Maximizing the economic value of market coupling and spot trading</a:t>
            </a:r>
            <a:r>
              <a:rPr lang="en-GB" sz="1600" dirty="0"/>
              <a:t> and the PDF document </a:t>
            </a:r>
            <a:r>
              <a:rPr lang="en-GB" sz="1600" i="1" dirty="0"/>
              <a:t>The Liberalized Electricity Market</a:t>
            </a:r>
            <a:r>
              <a:rPr lang="en-GB" sz="1600" dirty="0"/>
              <a:t>.</a:t>
            </a:r>
          </a:p>
          <a:p>
            <a:pPr>
              <a:tabLst>
                <a:tab pos="360363" algn="l"/>
              </a:tabLst>
            </a:pPr>
            <a:r>
              <a:rPr lang="en-GB" sz="1600" dirty="0"/>
              <a:t>	</a:t>
            </a:r>
            <a:r>
              <a:rPr lang="en-GB" sz="1600" i="1" dirty="0"/>
              <a:t>MCO</a:t>
            </a:r>
            <a:r>
              <a:rPr lang="en-GB" sz="1600" dirty="0"/>
              <a:t>  Market Coupling Operator. An organization operating the market coupling.</a:t>
            </a:r>
          </a:p>
          <a:p>
            <a:pPr>
              <a:tabLst>
                <a:tab pos="360363" algn="l"/>
              </a:tabLst>
            </a:pPr>
            <a:r>
              <a:rPr lang="en-GB" sz="1600" i="1" dirty="0"/>
              <a:t>NEMO</a:t>
            </a:r>
            <a:r>
              <a:rPr lang="en-GB" sz="1600" dirty="0"/>
              <a:t>  Nominated Electricity Market Operator. See </a:t>
            </a:r>
            <a:r>
              <a:rPr lang="en-GB" sz="1600" dirty="0">
                <a:hlinkClick r:id="rId2"/>
              </a:rPr>
              <a:t>https://www.acer.europa.eu/electricity/market-rules/capacity-allocation-and-congestion-management/market-coupling-development</a:t>
            </a:r>
            <a:r>
              <a:rPr lang="en-GB" sz="1600" dirty="0"/>
              <a:t> </a:t>
            </a:r>
          </a:p>
          <a:p>
            <a:pPr>
              <a:tabLst>
                <a:tab pos="360363" algn="l"/>
              </a:tabLst>
            </a:pPr>
            <a:r>
              <a:rPr lang="en-GB" sz="1600" i="1" dirty="0"/>
              <a:t>Nodal pricing</a:t>
            </a:r>
            <a:r>
              <a:rPr lang="en-GB" sz="1600" dirty="0"/>
              <a:t>  A market coupling system, where </a:t>
            </a:r>
            <a:r>
              <a:rPr lang="en-GB" sz="1600" u="sng" dirty="0"/>
              <a:t>the market</a:t>
            </a:r>
            <a:r>
              <a:rPr lang="en-GB" sz="1600" dirty="0"/>
              <a:t> decides, which geographical areas that will have the same spot prices.</a:t>
            </a:r>
          </a:p>
          <a:p>
            <a:pPr marL="0" indent="0">
              <a:buNone/>
              <a:tabLst>
                <a:tab pos="360363" algn="l"/>
              </a:tabLst>
            </a:pPr>
            <a:r>
              <a:rPr lang="en-GB" sz="1600" dirty="0"/>
              <a:t>	Nodal pricing contrasts with zonal pricing. With zonal pricing, there are pre-set 	geographical areas (so-called </a:t>
            </a:r>
            <a:r>
              <a:rPr lang="en-GB" sz="1600" i="1" dirty="0"/>
              <a:t>bidding zones</a:t>
            </a:r>
            <a:r>
              <a:rPr lang="en-GB" sz="1600" dirty="0"/>
              <a:t>). For each hour and each bidding 	zone, it has up front been decided, that the whole bidding zone </a:t>
            </a:r>
            <a:r>
              <a:rPr lang="en-GB" sz="1600" u="sng" dirty="0"/>
              <a:t>must</a:t>
            </a:r>
            <a:r>
              <a:rPr lang="en-GB" sz="1600" dirty="0"/>
              <a:t> have the 	same spot price – irrespective of the state of the market.</a:t>
            </a:r>
          </a:p>
          <a:p>
            <a:pPr marL="0" indent="0">
              <a:buNone/>
              <a:tabLst>
                <a:tab pos="360363" algn="l"/>
              </a:tabLst>
            </a:pPr>
            <a:r>
              <a:rPr lang="en-GB" sz="1600" dirty="0"/>
              <a:t>	For more information, see the PowerPoint presentation </a:t>
            </a:r>
            <a:r>
              <a:rPr lang="en-GB" sz="1600" i="1" dirty="0"/>
              <a:t>Nodal and zonal pricing</a:t>
            </a:r>
            <a:r>
              <a:rPr lang="en-GB" sz="1600" dirty="0"/>
              <a:t>.</a:t>
            </a:r>
          </a:p>
          <a:p>
            <a:pPr>
              <a:tabLst>
                <a:tab pos="360363" algn="l"/>
              </a:tabLst>
            </a:pPr>
            <a:r>
              <a:rPr lang="en-GB" sz="1600" i="1" dirty="0"/>
              <a:t>Open Source Software (OSS)</a:t>
            </a:r>
            <a:r>
              <a:rPr lang="en-GB" sz="1600" dirty="0"/>
              <a:t> This </a:t>
            </a:r>
            <a:r>
              <a:rPr lang="en-GB" sz="1600" i="0" dirty="0">
                <a:solidFill>
                  <a:srgbClr val="4D5156"/>
                </a:solidFill>
                <a:effectLst/>
              </a:rPr>
              <a:t>is </a:t>
            </a:r>
            <a:r>
              <a:rPr lang="en-GB" sz="1600" i="0" dirty="0">
                <a:solidFill>
                  <a:srgbClr val="040C28"/>
                </a:solidFill>
                <a:effectLst/>
              </a:rPr>
              <a:t>code that is designed to be publicly accessible. A</a:t>
            </a:r>
            <a:r>
              <a:rPr lang="en-GB" sz="1600" i="0" dirty="0">
                <a:solidFill>
                  <a:srgbClr val="4D5156"/>
                </a:solidFill>
                <a:effectLst/>
              </a:rPr>
              <a:t>nyone can see, modify, and distribute the code as they see fit.</a:t>
            </a:r>
            <a:endParaRPr lang="en-GB" sz="1600" dirty="0"/>
          </a:p>
          <a:p>
            <a:pPr>
              <a:tabLst>
                <a:tab pos="360363" algn="l"/>
              </a:tabLst>
            </a:pPr>
            <a:endParaRPr lang="en-GB" sz="1600" dirty="0"/>
          </a:p>
        </p:txBody>
      </p:sp>
      <p:sp>
        <p:nvSpPr>
          <p:cNvPr id="3" name="Pladsholder til dato 2">
            <a:extLst>
              <a:ext uri="{FF2B5EF4-FFF2-40B4-BE49-F238E27FC236}">
                <a16:creationId xmlns:a16="http://schemas.microsoft.com/office/drawing/2014/main" id="{C648AE1B-5A84-4EC2-B3A8-4397260C8742}"/>
              </a:ext>
            </a:extLst>
          </p:cNvPr>
          <p:cNvSpPr>
            <a:spLocks noGrp="1"/>
          </p:cNvSpPr>
          <p:nvPr>
            <p:ph type="dt" sz="half" idx="10"/>
          </p:nvPr>
        </p:nvSpPr>
        <p:spPr/>
        <p:txBody>
          <a:bodyPr/>
          <a:lstStyle/>
          <a:p>
            <a:pPr>
              <a:defRPr/>
            </a:pPr>
            <a:r>
              <a:rPr lang="en-US" dirty="0"/>
              <a:t>15 July 2023</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8494295" cy="1143000"/>
          </a:xfrm>
          <a:noFill/>
        </p:spPr>
        <p:txBody>
          <a:bodyPr/>
          <a:lstStyle/>
          <a:p>
            <a:r>
              <a:rPr lang="en-GB" sz="2400" dirty="0"/>
              <a:t>Terminology and acronyms – 3</a:t>
            </a:r>
            <a:br>
              <a:rPr lang="en-GB" sz="2400" dirty="0"/>
            </a:br>
            <a:r>
              <a:rPr lang="en-GB" sz="2000" dirty="0"/>
              <a:t>As used in this presentation</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22</a:t>
            </a:fld>
            <a:endParaRPr lang="en-GB" dirty="0"/>
          </a:p>
        </p:txBody>
      </p:sp>
      <p:sp>
        <p:nvSpPr>
          <p:cNvPr id="6" name="Rektangel 5">
            <a:extLst>
              <a:ext uri="{FF2B5EF4-FFF2-40B4-BE49-F238E27FC236}">
                <a16:creationId xmlns:a16="http://schemas.microsoft.com/office/drawing/2014/main" id="{FA38CEEC-7233-49C5-8142-1ABCCC8DD1D4}"/>
              </a:ext>
            </a:extLst>
          </p:cNvPr>
          <p:cNvSpPr/>
          <p:nvPr/>
        </p:nvSpPr>
        <p:spPr bwMode="auto">
          <a:xfrm>
            <a:off x="103125" y="6644155"/>
            <a:ext cx="1121229" cy="160488"/>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41987" name="Pladsholder til indhold 2"/>
          <p:cNvSpPr>
            <a:spLocks noGrp="1"/>
          </p:cNvSpPr>
          <p:nvPr>
            <p:ph idx="1"/>
          </p:nvPr>
        </p:nvSpPr>
        <p:spPr>
          <a:xfrm>
            <a:off x="57901" y="847475"/>
            <a:ext cx="9816014" cy="4916903"/>
          </a:xfrm>
        </p:spPr>
        <p:txBody>
          <a:bodyPr/>
          <a:lstStyle/>
          <a:p>
            <a:pPr>
              <a:tabLst>
                <a:tab pos="355600" algn="l"/>
                <a:tab pos="987425" algn="l"/>
              </a:tabLst>
            </a:pPr>
            <a:r>
              <a:rPr lang="en-GB" sz="1500" i="1" dirty="0"/>
              <a:t>Pareto optimum</a:t>
            </a:r>
            <a:r>
              <a:rPr lang="en-GB" sz="1500" dirty="0"/>
              <a:t>  For this presentation, this means a combination of the spot prices, traded spot volumes and market coupling flows with the following quality:</a:t>
            </a:r>
          </a:p>
          <a:p>
            <a:pPr marL="0" indent="0">
              <a:buNone/>
              <a:tabLst>
                <a:tab pos="355600" algn="l"/>
                <a:tab pos="987425" algn="l"/>
              </a:tabLst>
            </a:pPr>
            <a:r>
              <a:rPr lang="en-GB" sz="1500" dirty="0"/>
              <a:t>	If you change any of the prices, volumes or flows, then the gain this will give some 	players will be </a:t>
            </a:r>
            <a:r>
              <a:rPr lang="en-GB" sz="1500" u="sng" dirty="0"/>
              <a:t>smaller</a:t>
            </a:r>
            <a:r>
              <a:rPr lang="en-GB" sz="1500" dirty="0"/>
              <a:t> than the loss the change will inflict on other players.</a:t>
            </a:r>
          </a:p>
          <a:p>
            <a:pPr marL="0" indent="0">
              <a:buNone/>
              <a:tabLst>
                <a:tab pos="355600" algn="l"/>
                <a:tab pos="987425" algn="l"/>
              </a:tabLst>
            </a:pPr>
            <a:r>
              <a:rPr lang="en-GB" sz="1500" dirty="0"/>
              <a:t>	Naturally, this is an obvious definition of an economic optimum.</a:t>
            </a:r>
          </a:p>
          <a:p>
            <a:pPr marL="0" indent="0">
              <a:buNone/>
              <a:tabLst>
                <a:tab pos="355600" algn="l"/>
                <a:tab pos="987425" algn="l"/>
              </a:tabLst>
            </a:pPr>
            <a:r>
              <a:rPr lang="en-GB" sz="1500" dirty="0"/>
              <a:t>	For more information you may see Wikipedia, for example.</a:t>
            </a:r>
            <a:endParaRPr lang="en-GB" sz="1500" i="1" dirty="0"/>
          </a:p>
          <a:p>
            <a:pPr>
              <a:tabLst>
                <a:tab pos="355600" algn="l"/>
                <a:tab pos="987425" algn="l"/>
              </a:tabLst>
            </a:pPr>
            <a:r>
              <a:rPr lang="en-GB" sz="1500" i="1" dirty="0"/>
              <a:t>REMIT</a:t>
            </a:r>
            <a:r>
              <a:rPr lang="en-GB" sz="1500" dirty="0"/>
              <a:t>  See </a:t>
            </a:r>
            <a:r>
              <a:rPr lang="en-GB" sz="1500" dirty="0">
                <a:hlinkClick r:id="rId2"/>
              </a:rPr>
              <a:t>https://www.acer.europa.eu/remit/about-remit</a:t>
            </a:r>
            <a:endParaRPr lang="en-GB" sz="1500" i="1" dirty="0"/>
          </a:p>
          <a:p>
            <a:pPr>
              <a:tabLst>
                <a:tab pos="355600" algn="l"/>
                <a:tab pos="987425" algn="l"/>
              </a:tabLst>
            </a:pPr>
            <a:r>
              <a:rPr lang="en-GB" sz="1500" i="1" dirty="0"/>
              <a:t>Second auction</a:t>
            </a:r>
            <a:r>
              <a:rPr lang="en-GB" sz="1500" dirty="0"/>
              <a:t>  Normally, 12 o’clock the day before the Day of Operation is the deadline for submitting purchase bids and sales offers to the spot exchanges. However, if the calculation of the spot prices yields very high or very low prices, the order books can be re-opened. This gives market players an opportunity to send new spot bids.</a:t>
            </a:r>
            <a:endParaRPr lang="en-GB" sz="1500" i="1" dirty="0"/>
          </a:p>
          <a:p>
            <a:pPr>
              <a:tabLst>
                <a:tab pos="355600" algn="l"/>
                <a:tab pos="987425" algn="l"/>
              </a:tabLst>
            </a:pPr>
            <a:r>
              <a:rPr lang="en-GB" sz="1500" i="1" dirty="0"/>
              <a:t>Spot bid</a:t>
            </a:r>
            <a:r>
              <a:rPr lang="en-GB" sz="1500" dirty="0"/>
              <a:t>  A purchase bid or a sales offer submitted to a spot exchange.</a:t>
            </a:r>
          </a:p>
          <a:p>
            <a:pPr>
              <a:tabLst>
                <a:tab pos="355600" algn="l"/>
                <a:tab pos="987425" algn="l"/>
              </a:tabLst>
            </a:pPr>
            <a:r>
              <a:rPr lang="en-GB" sz="1500" i="1" dirty="0"/>
              <a:t>Spot calculation</a:t>
            </a:r>
            <a:r>
              <a:rPr lang="en-GB" sz="1500" dirty="0"/>
              <a:t>  The simultaneous calculation of spot prices and energy flows. See the PowerPoint presentation </a:t>
            </a:r>
            <a:r>
              <a:rPr lang="en-GB" sz="1500" i="1" dirty="0"/>
              <a:t>Maximizing the economic value of market coupling and spot trading</a:t>
            </a:r>
            <a:r>
              <a:rPr lang="en-GB" sz="1500" dirty="0"/>
              <a:t> and the PDF document </a:t>
            </a:r>
            <a:r>
              <a:rPr lang="en-GB" sz="1500" i="1" dirty="0"/>
              <a:t>The Liberalized Electricity Market</a:t>
            </a:r>
            <a:r>
              <a:rPr lang="en-GB" sz="1500" dirty="0"/>
              <a:t>.</a:t>
            </a:r>
          </a:p>
          <a:p>
            <a:pPr>
              <a:tabLst>
                <a:tab pos="355600" algn="l"/>
                <a:tab pos="987425" algn="l"/>
              </a:tabLst>
            </a:pPr>
            <a:r>
              <a:rPr lang="en-GB" sz="1500" i="1" dirty="0"/>
              <a:t>Spot exchange  </a:t>
            </a:r>
            <a:r>
              <a:rPr lang="en-GB" sz="1500" dirty="0"/>
              <a:t>In this document, a spot exchange is an electricity exchange where</a:t>
            </a:r>
          </a:p>
          <a:p>
            <a:pPr lvl="1">
              <a:tabLst>
                <a:tab pos="355600" algn="l"/>
                <a:tab pos="987425" algn="l"/>
              </a:tabLst>
            </a:pPr>
            <a:r>
              <a:rPr lang="en-GB" sz="1500" dirty="0"/>
              <a:t>Electrical energy is traded day-ahead.</a:t>
            </a:r>
          </a:p>
          <a:p>
            <a:pPr lvl="1">
              <a:tabLst>
                <a:tab pos="355600" algn="l"/>
                <a:tab pos="987425" algn="l"/>
              </a:tabLst>
            </a:pPr>
            <a:r>
              <a:rPr lang="en-GB" sz="1500" dirty="0"/>
              <a:t>The exchange’s day-ahead prices are calculated by means of double auction.</a:t>
            </a:r>
          </a:p>
          <a:p>
            <a:pPr marL="457200" lvl="1" indent="0">
              <a:buNone/>
              <a:tabLst>
                <a:tab pos="355600" algn="l"/>
                <a:tab pos="987425" algn="l"/>
              </a:tabLst>
            </a:pPr>
            <a:r>
              <a:rPr lang="en-GB" sz="1500" dirty="0"/>
              <a:t>See the PowerPoint presentation </a:t>
            </a:r>
            <a:r>
              <a:rPr lang="en-GB" sz="1500" i="1" dirty="0"/>
              <a:t>Maximizing the economic value of market coupling and spot trading</a:t>
            </a:r>
            <a:r>
              <a:rPr lang="en-GB" sz="1500" dirty="0"/>
              <a:t> and the PDF document </a:t>
            </a:r>
            <a:r>
              <a:rPr lang="en-GB" sz="1500" i="1" dirty="0"/>
              <a:t>The Liberalized Electricity Market</a:t>
            </a:r>
            <a:r>
              <a:rPr lang="en-GB" sz="1500" dirty="0"/>
              <a:t>.</a:t>
            </a:r>
          </a:p>
        </p:txBody>
      </p:sp>
      <p:sp>
        <p:nvSpPr>
          <p:cNvPr id="2" name="Pladsholder til dato 1">
            <a:extLst>
              <a:ext uri="{FF2B5EF4-FFF2-40B4-BE49-F238E27FC236}">
                <a16:creationId xmlns:a16="http://schemas.microsoft.com/office/drawing/2014/main" id="{AB5BFEC3-3F14-4C02-A2C0-629C1D25D5DD}"/>
              </a:ext>
            </a:extLst>
          </p:cNvPr>
          <p:cNvSpPr>
            <a:spLocks noGrp="1"/>
          </p:cNvSpPr>
          <p:nvPr>
            <p:ph type="dt" sz="half" idx="10"/>
          </p:nvPr>
        </p:nvSpPr>
        <p:spPr/>
        <p:txBody>
          <a:bodyPr/>
          <a:lstStyle/>
          <a:p>
            <a:pPr>
              <a:defRPr/>
            </a:pPr>
            <a:r>
              <a:rPr lang="en-US" dirty="0"/>
              <a:t>15 July 2023</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8229600" cy="1270687"/>
          </a:xfrm>
          <a:noFill/>
        </p:spPr>
        <p:txBody>
          <a:bodyPr/>
          <a:lstStyle/>
          <a:p>
            <a:r>
              <a:rPr lang="en-GB" sz="2400" dirty="0"/>
              <a:t>Terminology and acronyms – 4</a:t>
            </a:r>
            <a:br>
              <a:rPr lang="en-GB" sz="2400" dirty="0"/>
            </a:br>
            <a:r>
              <a:rPr lang="en-GB" sz="2000" dirty="0"/>
              <a:t>As used in this presentation</a:t>
            </a:r>
          </a:p>
        </p:txBody>
      </p:sp>
      <p:sp>
        <p:nvSpPr>
          <p:cNvPr id="41987" name="Pladsholder til indhold 2"/>
          <p:cNvSpPr>
            <a:spLocks noGrp="1"/>
          </p:cNvSpPr>
          <p:nvPr>
            <p:ph idx="1"/>
          </p:nvPr>
        </p:nvSpPr>
        <p:spPr>
          <a:xfrm>
            <a:off x="159654" y="842901"/>
            <a:ext cx="9622965" cy="5643624"/>
          </a:xfrm>
        </p:spPr>
        <p:txBody>
          <a:bodyPr/>
          <a:lstStyle/>
          <a:p>
            <a:pPr marL="360363" indent="-360363">
              <a:tabLst>
                <a:tab pos="355600" algn="l"/>
                <a:tab pos="987425" algn="l"/>
              </a:tabLst>
            </a:pPr>
            <a:r>
              <a:rPr lang="en-GB" sz="1800" i="1" dirty="0"/>
              <a:t>Spot price</a:t>
            </a:r>
            <a:r>
              <a:rPr lang="en-GB" sz="1800" dirty="0"/>
              <a:t>  A day-ahead price used by a spot exchange (or the spot exchange’s associated clearing house) to settle the participants’ trading at the exchange.</a:t>
            </a:r>
          </a:p>
          <a:p>
            <a:pPr marL="360363" indent="-360363">
              <a:buNone/>
              <a:tabLst>
                <a:tab pos="355600" algn="l"/>
                <a:tab pos="987425" algn="l"/>
              </a:tabLst>
            </a:pPr>
            <a:r>
              <a:rPr lang="en-GB" sz="1800" dirty="0"/>
              <a:t>	The spot price is calculated using double auction.</a:t>
            </a:r>
          </a:p>
          <a:p>
            <a:pPr marL="360363" indent="-360363">
              <a:buNone/>
              <a:tabLst>
                <a:tab pos="355600" algn="l"/>
                <a:tab pos="987425" algn="l"/>
              </a:tabLst>
            </a:pPr>
            <a:r>
              <a:rPr lang="en-GB" sz="1800" dirty="0"/>
              <a:t>	See the PowerPoint presentation </a:t>
            </a:r>
            <a:r>
              <a:rPr lang="en-GB" sz="1800" i="1" dirty="0"/>
              <a:t>Maximizing the economic value of market coupling and spot trading</a:t>
            </a:r>
            <a:r>
              <a:rPr lang="en-GB" sz="1800" dirty="0"/>
              <a:t> and the PDF document </a:t>
            </a:r>
            <a:r>
              <a:rPr lang="en-GB" sz="1800" i="1" dirty="0"/>
              <a:t>The Liberalized Electricity Market</a:t>
            </a:r>
            <a:r>
              <a:rPr lang="en-GB" sz="1800" dirty="0"/>
              <a:t>.</a:t>
            </a:r>
            <a:endParaRPr lang="en-GB" sz="1800" i="1" dirty="0"/>
          </a:p>
          <a:p>
            <a:pPr marL="360363" indent="-360363">
              <a:tabLst>
                <a:tab pos="711200" algn="l"/>
                <a:tab pos="987425" algn="l"/>
              </a:tabLst>
            </a:pPr>
            <a:r>
              <a:rPr lang="en-GB" sz="1800" i="1" dirty="0"/>
              <a:t>TSO</a:t>
            </a:r>
            <a:r>
              <a:rPr lang="en-GB" sz="1800" dirty="0"/>
              <a:t>  Transmission System Operator.</a:t>
            </a:r>
          </a:p>
          <a:p>
            <a:pPr marL="0" indent="0">
              <a:buNone/>
              <a:tabLst>
                <a:tab pos="360363" algn="l"/>
                <a:tab pos="711200" algn="l"/>
                <a:tab pos="987425" algn="l"/>
              </a:tabLst>
            </a:pPr>
            <a:r>
              <a:rPr lang="en-GB" sz="1800" dirty="0"/>
              <a:t>	In EU, each TSO has two tasks:</a:t>
            </a:r>
          </a:p>
          <a:p>
            <a:pPr marL="760413" lvl="1" indent="-360363">
              <a:tabLst>
                <a:tab pos="711200" algn="l"/>
                <a:tab pos="987425" algn="l"/>
              </a:tabLst>
            </a:pPr>
            <a:r>
              <a:rPr lang="en-GB" sz="1800" dirty="0"/>
              <a:t>Operate the high-voltage grid (the transmission grid) in the TSO’s so-called control area.</a:t>
            </a:r>
          </a:p>
          <a:p>
            <a:pPr marL="760413" lvl="1" indent="-360363">
              <a:tabLst>
                <a:tab pos="711200" algn="l"/>
                <a:tab pos="987425" algn="l"/>
              </a:tabLst>
            </a:pPr>
            <a:r>
              <a:rPr lang="en-GB" sz="1800" dirty="0"/>
              <a:t>Be responsible for the security of supply in the TSO’s control area.</a:t>
            </a:r>
          </a:p>
          <a:p>
            <a:pPr marL="360363" indent="-360363">
              <a:buNone/>
              <a:tabLst>
                <a:tab pos="711200" algn="l"/>
                <a:tab pos="987425" algn="l"/>
              </a:tabLst>
            </a:pPr>
            <a:r>
              <a:rPr lang="en-GB" sz="1800" dirty="0"/>
              <a:t>	Most EU Member States have only one TSO. Hence, the TSO’s control area is the whole country.</a:t>
            </a:r>
          </a:p>
          <a:p>
            <a:pPr marL="360363" indent="-360363">
              <a:buNone/>
              <a:tabLst>
                <a:tab pos="711200" algn="l"/>
                <a:tab pos="987425" algn="l"/>
              </a:tabLst>
            </a:pPr>
            <a:r>
              <a:rPr lang="en-GB" sz="1800" dirty="0"/>
              <a:t>	However, some Member States have more than one TSO (e.g. Germany).	</a:t>
            </a:r>
          </a:p>
          <a:p>
            <a:pPr marL="360363" indent="-360363">
              <a:tabLst>
                <a:tab pos="711200" algn="l"/>
                <a:tab pos="987425" algn="l"/>
              </a:tabLst>
            </a:pPr>
            <a:r>
              <a:rPr lang="en-GB" sz="1800" i="1" dirty="0"/>
              <a:t>Zone</a:t>
            </a:r>
            <a:r>
              <a:rPr lang="en-GB" sz="1800" dirty="0"/>
              <a:t>  Short for </a:t>
            </a:r>
            <a:r>
              <a:rPr lang="en-GB" sz="1800" i="1" dirty="0"/>
              <a:t>bidding zone</a:t>
            </a:r>
            <a:r>
              <a:rPr lang="en-GB" sz="1800" dirty="0"/>
              <a:t>.</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23</a:t>
            </a:fld>
            <a:endParaRPr lang="en-GB" dirty="0"/>
          </a:p>
        </p:txBody>
      </p:sp>
      <p:sp>
        <p:nvSpPr>
          <p:cNvPr id="2" name="Pladsholder til dato 1">
            <a:extLst>
              <a:ext uri="{FF2B5EF4-FFF2-40B4-BE49-F238E27FC236}">
                <a16:creationId xmlns:a16="http://schemas.microsoft.com/office/drawing/2014/main" id="{92E3818C-6086-4514-86C7-B433F9708879}"/>
              </a:ext>
            </a:extLst>
          </p:cNvPr>
          <p:cNvSpPr>
            <a:spLocks noGrp="1"/>
          </p:cNvSpPr>
          <p:nvPr>
            <p:ph type="dt" sz="half" idx="10"/>
          </p:nvPr>
        </p:nvSpPr>
        <p:spPr/>
        <p:txBody>
          <a:bodyPr/>
          <a:lstStyle/>
          <a:p>
            <a:pPr>
              <a:defRPr/>
            </a:pPr>
            <a:r>
              <a:rPr lang="en-US" dirty="0"/>
              <a:t>15 July 2023</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2291" name="Rectangle 91"/>
          <p:cNvSpPr>
            <a:spLocks noGrp="1" noChangeArrowheads="1"/>
          </p:cNvSpPr>
          <p:nvPr>
            <p:ph type="title"/>
          </p:nvPr>
        </p:nvSpPr>
        <p:spPr>
          <a:xfrm>
            <a:off x="0" y="595313"/>
            <a:ext cx="9906000" cy="1143000"/>
          </a:xfrm>
        </p:spPr>
        <p:txBody>
          <a:bodyPr/>
          <a:lstStyle/>
          <a:p>
            <a:r>
              <a:rPr lang="en-GB" sz="4500" dirty="0"/>
              <a:t>Thank you for your attention!</a:t>
            </a:r>
          </a:p>
        </p:txBody>
      </p:sp>
      <p:sp>
        <p:nvSpPr>
          <p:cNvPr id="12292" name="Pladsholder til diasnummer 4"/>
          <p:cNvSpPr>
            <a:spLocks noGrp="1"/>
          </p:cNvSpPr>
          <p:nvPr>
            <p:ph type="sldNum" sz="quarter" idx="12"/>
          </p:nvPr>
        </p:nvSpPr>
        <p:spPr>
          <a:noFill/>
        </p:spPr>
        <p:txBody>
          <a:bodyPr/>
          <a:lstStyle/>
          <a:p>
            <a:pPr defTabSz="762000"/>
            <a:fld id="{B2333CE1-98E1-4AA3-AF31-B6415263F296}" type="slidenum">
              <a:rPr lang="en-GB" smtClean="0"/>
              <a:pPr defTabSz="762000"/>
              <a:t>24</a:t>
            </a:fld>
            <a:endParaRPr lang="en-GB" dirty="0"/>
          </a:p>
        </p:txBody>
      </p:sp>
      <p:sp>
        <p:nvSpPr>
          <p:cNvPr id="12293" name="Tekstboks 98"/>
          <p:cNvSpPr txBox="1">
            <a:spLocks noChangeArrowheads="1"/>
          </p:cNvSpPr>
          <p:nvPr/>
        </p:nvSpPr>
        <p:spPr bwMode="auto">
          <a:xfrm>
            <a:off x="583314" y="2598738"/>
            <a:ext cx="8521885" cy="2862322"/>
          </a:xfrm>
          <a:prstGeom prst="rect">
            <a:avLst/>
          </a:prstGeom>
          <a:noFill/>
          <a:ln w="9525">
            <a:noFill/>
            <a:miter lim="800000"/>
            <a:headEnd/>
            <a:tailEnd/>
          </a:ln>
        </p:spPr>
        <p:txBody>
          <a:bodyPr wrap="none">
            <a:spAutoFit/>
          </a:bodyPr>
          <a:lstStyle/>
          <a:p>
            <a:pPr algn="ctr"/>
            <a:r>
              <a:rPr lang="en-GB" sz="3600" dirty="0">
                <a:solidFill>
                  <a:schemeClr val="tx1"/>
                </a:solidFill>
              </a:rPr>
              <a:t>Anders Plejdrup Houmøller</a:t>
            </a:r>
          </a:p>
          <a:p>
            <a:pPr algn="ctr"/>
            <a:r>
              <a:rPr lang="en-GB" sz="3600" i="1" dirty="0">
                <a:solidFill>
                  <a:schemeClr val="tx1"/>
                </a:solidFill>
              </a:rPr>
              <a:t>Houmoller Consulting ApS</a:t>
            </a:r>
          </a:p>
          <a:p>
            <a:pPr algn="ctr"/>
            <a:r>
              <a:rPr lang="en-GB" sz="3600" dirty="0">
                <a:solidFill>
                  <a:schemeClr val="tx1"/>
                </a:solidFill>
              </a:rPr>
              <a:t>Tel. +45  28 11 23 00</a:t>
            </a:r>
          </a:p>
          <a:p>
            <a:pPr algn="ctr"/>
            <a:r>
              <a:rPr lang="en-GB" sz="3600" dirty="0">
                <a:solidFill>
                  <a:schemeClr val="tx1"/>
                </a:solidFill>
              </a:rPr>
              <a:t>anders@houmollerconsulting.dk</a:t>
            </a:r>
          </a:p>
          <a:p>
            <a:pPr algn="ctr"/>
            <a:r>
              <a:rPr lang="en-GB" sz="3600" dirty="0">
                <a:solidFill>
                  <a:schemeClr val="tx1"/>
                </a:solidFill>
              </a:rPr>
              <a:t>Web houmollerconsulting.dk</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A3272-84B5-B2B5-B4BE-DA51EE2F1D10}"/>
              </a:ext>
            </a:extLst>
          </p:cNvPr>
          <p:cNvSpPr>
            <a:spLocks noGrp="1"/>
          </p:cNvSpPr>
          <p:nvPr>
            <p:ph type="title"/>
          </p:nvPr>
        </p:nvSpPr>
        <p:spPr>
          <a:xfrm>
            <a:off x="0" y="0"/>
            <a:ext cx="7131597" cy="665915"/>
          </a:xfrm>
        </p:spPr>
        <p:txBody>
          <a:bodyPr/>
          <a:lstStyle/>
          <a:p>
            <a:r>
              <a:rPr lang="en-GB" sz="3200" dirty="0"/>
              <a:t>The current market coupling</a:t>
            </a:r>
          </a:p>
        </p:txBody>
      </p:sp>
      <p:sp>
        <p:nvSpPr>
          <p:cNvPr id="5" name="Tekstfelt 4">
            <a:extLst>
              <a:ext uri="{FF2B5EF4-FFF2-40B4-BE49-F238E27FC236}">
                <a16:creationId xmlns:a16="http://schemas.microsoft.com/office/drawing/2014/main" id="{E48A38C2-2834-7C21-A9BF-A86642923C01}"/>
              </a:ext>
            </a:extLst>
          </p:cNvPr>
          <p:cNvSpPr txBox="1"/>
          <p:nvPr/>
        </p:nvSpPr>
        <p:spPr>
          <a:xfrm>
            <a:off x="363847" y="613400"/>
            <a:ext cx="6719053" cy="707886"/>
          </a:xfrm>
          <a:prstGeom prst="rect">
            <a:avLst/>
          </a:prstGeom>
          <a:noFill/>
        </p:spPr>
        <p:txBody>
          <a:bodyPr wrap="square" rtlCol="0">
            <a:spAutoFit/>
          </a:bodyPr>
          <a:lstStyle/>
          <a:p>
            <a:pPr marL="265113" indent="-265113">
              <a:buFont typeface="Wingdings" panose="05000000000000000000" pitchFamily="2" charset="2"/>
              <a:buChar char="Ø"/>
              <a:tabLst>
                <a:tab pos="265113" algn="l"/>
              </a:tabLst>
            </a:pPr>
            <a:r>
              <a:rPr lang="en-GB" sz="2000" dirty="0">
                <a:solidFill>
                  <a:schemeClr val="tx1"/>
                </a:solidFill>
              </a:rPr>
              <a:t>The current market coupling has serious flaws.</a:t>
            </a:r>
          </a:p>
        </p:txBody>
      </p:sp>
      <p:sp>
        <p:nvSpPr>
          <p:cNvPr id="6" name="Tekstfelt 5">
            <a:extLst>
              <a:ext uri="{FF2B5EF4-FFF2-40B4-BE49-F238E27FC236}">
                <a16:creationId xmlns:a16="http://schemas.microsoft.com/office/drawing/2014/main" id="{FC83FD20-CFB7-F0DF-FA9E-34206591178D}"/>
              </a:ext>
            </a:extLst>
          </p:cNvPr>
          <p:cNvSpPr txBox="1"/>
          <p:nvPr/>
        </p:nvSpPr>
        <p:spPr>
          <a:xfrm>
            <a:off x="363847" y="1387119"/>
            <a:ext cx="7511993" cy="707886"/>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rgbClr val="000000"/>
                </a:solidFill>
                <a:ea typeface="Calibri" panose="020F0502020204030204" pitchFamily="34" charset="0"/>
                <a:cs typeface="Times New Roman" panose="02020603050405020304" pitchFamily="18" charset="0"/>
              </a:rPr>
              <a:t>It requires unnecessarily high amount of human</a:t>
            </a:r>
          </a:p>
          <a:p>
            <a:pPr>
              <a:tabLst>
                <a:tab pos="360363" algn="l"/>
              </a:tabLst>
            </a:pPr>
            <a:r>
              <a:rPr lang="en-GB" sz="2000" dirty="0">
                <a:solidFill>
                  <a:srgbClr val="000000"/>
                </a:solidFill>
                <a:ea typeface="Calibri" panose="020F0502020204030204" pitchFamily="34" charset="0"/>
                <a:cs typeface="Times New Roman" panose="02020603050405020304" pitchFamily="18" charset="0"/>
              </a:rPr>
              <a:t>	and financial resources</a:t>
            </a:r>
            <a:endParaRPr lang="en-GB" sz="2000" dirty="0"/>
          </a:p>
        </p:txBody>
      </p:sp>
      <p:sp>
        <p:nvSpPr>
          <p:cNvPr id="7" name="Tekstfelt 6">
            <a:extLst>
              <a:ext uri="{FF2B5EF4-FFF2-40B4-BE49-F238E27FC236}">
                <a16:creationId xmlns:a16="http://schemas.microsoft.com/office/drawing/2014/main" id="{B53CEA29-9C9E-E8F6-490E-7E1A216523EB}"/>
              </a:ext>
            </a:extLst>
          </p:cNvPr>
          <p:cNvSpPr txBox="1"/>
          <p:nvPr/>
        </p:nvSpPr>
        <p:spPr>
          <a:xfrm>
            <a:off x="363847" y="3242334"/>
            <a:ext cx="6080511" cy="707886"/>
          </a:xfrm>
          <a:prstGeom prst="rect">
            <a:avLst/>
          </a:prstGeom>
          <a:noFill/>
        </p:spPr>
        <p:txBody>
          <a:bodyPr wrap="non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The daily market coupling operation is</a:t>
            </a:r>
          </a:p>
          <a:p>
            <a:pPr>
              <a:tabLst>
                <a:tab pos="360363" algn="l"/>
              </a:tabLst>
            </a:pPr>
            <a:r>
              <a:rPr lang="en-GB" sz="2000" dirty="0">
                <a:solidFill>
                  <a:schemeClr val="tx1"/>
                </a:solidFill>
              </a:rPr>
              <a:t>	too complex and risky</a:t>
            </a:r>
          </a:p>
        </p:txBody>
      </p:sp>
      <p:sp>
        <p:nvSpPr>
          <p:cNvPr id="9" name="Tekstfelt 8">
            <a:extLst>
              <a:ext uri="{FF2B5EF4-FFF2-40B4-BE49-F238E27FC236}">
                <a16:creationId xmlns:a16="http://schemas.microsoft.com/office/drawing/2014/main" id="{0392CEEA-D82B-7BF5-F176-ADFAF2E85331}"/>
              </a:ext>
            </a:extLst>
          </p:cNvPr>
          <p:cNvSpPr txBox="1"/>
          <p:nvPr/>
        </p:nvSpPr>
        <p:spPr>
          <a:xfrm>
            <a:off x="787358" y="2160838"/>
            <a:ext cx="8404767" cy="1015663"/>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For example: </a:t>
            </a:r>
            <a:r>
              <a:rPr lang="en-GB" sz="2000" u="sng" dirty="0">
                <a:solidFill>
                  <a:schemeClr val="tx1"/>
                </a:solidFill>
              </a:rPr>
              <a:t>many</a:t>
            </a:r>
            <a:r>
              <a:rPr lang="en-GB" sz="2000" dirty="0">
                <a:solidFill>
                  <a:schemeClr val="tx1"/>
                </a:solidFill>
              </a:rPr>
              <a:t> power exchanges making the </a:t>
            </a:r>
            <a:r>
              <a:rPr lang="en-GB" sz="2000" u="sng" dirty="0">
                <a:solidFill>
                  <a:schemeClr val="tx1"/>
                </a:solidFill>
              </a:rPr>
              <a:t>same</a:t>
            </a:r>
            <a:r>
              <a:rPr lang="en-GB" sz="2000" dirty="0">
                <a:solidFill>
                  <a:schemeClr val="tx1"/>
                </a:solidFill>
              </a:rPr>
              <a:t> daily calculation of spot prices and market coupling flows – using same input and same software.</a:t>
            </a:r>
          </a:p>
        </p:txBody>
      </p:sp>
      <p:pic>
        <p:nvPicPr>
          <p:cNvPr id="10" name="Billede 9" descr="Et billede, der indeholder skitse, tegning, Stregtegning, stregtegning&#10;&#10;Automatisk genereret beskrivelse">
            <a:extLst>
              <a:ext uri="{FF2B5EF4-FFF2-40B4-BE49-F238E27FC236}">
                <a16:creationId xmlns:a16="http://schemas.microsoft.com/office/drawing/2014/main" id="{4FF9C69A-1E97-D16B-4A48-3183B8B6E170}"/>
              </a:ext>
            </a:extLst>
          </p:cNvPr>
          <p:cNvPicPr>
            <a:picLocks noChangeAspect="1"/>
          </p:cNvPicPr>
          <p:nvPr/>
        </p:nvPicPr>
        <p:blipFill>
          <a:blip r:embed="rId2"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6979666" y="271197"/>
            <a:ext cx="2926334" cy="1394886"/>
          </a:xfrm>
          <a:prstGeom prst="rect">
            <a:avLst/>
          </a:prstGeom>
        </p:spPr>
      </p:pic>
      <p:sp>
        <p:nvSpPr>
          <p:cNvPr id="16" name="Tekstfelt 15">
            <a:extLst>
              <a:ext uri="{FF2B5EF4-FFF2-40B4-BE49-F238E27FC236}">
                <a16:creationId xmlns:a16="http://schemas.microsoft.com/office/drawing/2014/main" id="{67976DE2-DC0B-F170-6FF9-5225D0442A99}"/>
              </a:ext>
            </a:extLst>
          </p:cNvPr>
          <p:cNvSpPr txBox="1"/>
          <p:nvPr/>
        </p:nvSpPr>
        <p:spPr>
          <a:xfrm>
            <a:off x="787358" y="4481996"/>
            <a:ext cx="5815573" cy="707886"/>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This has repeatedly led to crashes of</a:t>
            </a:r>
          </a:p>
          <a:p>
            <a:pPr>
              <a:tabLst>
                <a:tab pos="360363" algn="l"/>
              </a:tabLst>
            </a:pPr>
            <a:r>
              <a:rPr lang="en-GB" sz="2000" dirty="0">
                <a:solidFill>
                  <a:schemeClr val="tx1"/>
                </a:solidFill>
              </a:rPr>
              <a:t>	Europe’s market coupling</a:t>
            </a:r>
          </a:p>
        </p:txBody>
      </p:sp>
      <p:grpSp>
        <p:nvGrpSpPr>
          <p:cNvPr id="114" name="Gruppe 113">
            <a:extLst>
              <a:ext uri="{FF2B5EF4-FFF2-40B4-BE49-F238E27FC236}">
                <a16:creationId xmlns:a16="http://schemas.microsoft.com/office/drawing/2014/main" id="{B70DC16F-18BB-D17F-C912-CC44DD0314EB}"/>
              </a:ext>
            </a:extLst>
          </p:cNvPr>
          <p:cNvGrpSpPr/>
          <p:nvPr/>
        </p:nvGrpSpPr>
        <p:grpSpPr>
          <a:xfrm>
            <a:off x="787358" y="3160038"/>
            <a:ext cx="9025114" cy="1865376"/>
            <a:chOff x="787358" y="3160038"/>
            <a:chExt cx="9025114" cy="1865376"/>
          </a:xfrm>
        </p:grpSpPr>
        <p:sp>
          <p:nvSpPr>
            <p:cNvPr id="115" name="Tekstfelt 114">
              <a:extLst>
                <a:ext uri="{FF2B5EF4-FFF2-40B4-BE49-F238E27FC236}">
                  <a16:creationId xmlns:a16="http://schemas.microsoft.com/office/drawing/2014/main" id="{94903503-E269-92CC-A1BB-8DB13E8370E9}"/>
                </a:ext>
              </a:extLst>
            </p:cNvPr>
            <p:cNvSpPr txBox="1"/>
            <p:nvPr/>
          </p:nvSpPr>
          <p:spPr>
            <a:xfrm>
              <a:off x="787358" y="4016053"/>
              <a:ext cx="6053741"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Far too many cooks to spoil the broth.</a:t>
              </a:r>
            </a:p>
          </p:txBody>
        </p:sp>
        <p:pic>
          <p:nvPicPr>
            <p:cNvPr id="116" name="Billede 115" descr="Et billede, der indeholder person, tøj, menneske, Lave mad/kokkere/kok&#10;&#10;Automatisk genereret beskrivelse">
              <a:extLst>
                <a:ext uri="{FF2B5EF4-FFF2-40B4-BE49-F238E27FC236}">
                  <a16:creationId xmlns:a16="http://schemas.microsoft.com/office/drawing/2014/main" id="{A45E95B6-110B-5F7C-C5B5-25124FB0C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435" y="3160038"/>
              <a:ext cx="2809037" cy="1865376"/>
            </a:xfrm>
            <a:prstGeom prst="rect">
              <a:avLst/>
            </a:prstGeom>
          </p:spPr>
        </p:pic>
      </p:grpSp>
      <p:sp>
        <p:nvSpPr>
          <p:cNvPr id="4" name="Pladsholder til dato 3">
            <a:extLst>
              <a:ext uri="{FF2B5EF4-FFF2-40B4-BE49-F238E27FC236}">
                <a16:creationId xmlns:a16="http://schemas.microsoft.com/office/drawing/2014/main" id="{4C60C5EB-D2B4-B14B-96F8-39E0D030109F}"/>
              </a:ext>
            </a:extLst>
          </p:cNvPr>
          <p:cNvSpPr>
            <a:spLocks noGrp="1"/>
          </p:cNvSpPr>
          <p:nvPr>
            <p:ph type="dt" sz="half" idx="10"/>
          </p:nvPr>
        </p:nvSpPr>
        <p:spPr/>
        <p:txBody>
          <a:bodyPr/>
          <a:lstStyle/>
          <a:p>
            <a:pPr>
              <a:defRPr/>
            </a:pPr>
            <a:r>
              <a:rPr lang="en-US" noProof="0" dirty="0"/>
              <a:t>15 July 2023</a:t>
            </a:r>
            <a:endParaRPr lang="en-GB" noProof="0" dirty="0"/>
          </a:p>
        </p:txBody>
      </p:sp>
      <p:sp>
        <p:nvSpPr>
          <p:cNvPr id="11" name="Pladsholder til slidenummer 10">
            <a:extLst>
              <a:ext uri="{FF2B5EF4-FFF2-40B4-BE49-F238E27FC236}">
                <a16:creationId xmlns:a16="http://schemas.microsoft.com/office/drawing/2014/main" id="{1A27686F-0129-C678-4896-B5CC7BC6DE8B}"/>
              </a:ext>
            </a:extLst>
          </p:cNvPr>
          <p:cNvSpPr>
            <a:spLocks noGrp="1"/>
          </p:cNvSpPr>
          <p:nvPr>
            <p:ph type="sldNum" sz="quarter" idx="12"/>
          </p:nvPr>
        </p:nvSpPr>
        <p:spPr/>
        <p:txBody>
          <a:bodyPr/>
          <a:lstStyle/>
          <a:p>
            <a:pPr>
              <a:defRPr/>
            </a:pPr>
            <a:fld id="{FFB7089D-E423-4796-9152-6920A30E8A1C}" type="slidenum">
              <a:rPr lang="en-GB" noProof="0" smtClean="0"/>
              <a:pPr>
                <a:defRPr/>
              </a:pPr>
              <a:t>3</a:t>
            </a:fld>
            <a:endParaRPr lang="en-GB" noProof="0" dirty="0"/>
          </a:p>
        </p:txBody>
      </p:sp>
      <p:sp>
        <p:nvSpPr>
          <p:cNvPr id="12" name="Rektangel 11">
            <a:extLst>
              <a:ext uri="{FF2B5EF4-FFF2-40B4-BE49-F238E27FC236}">
                <a16:creationId xmlns:a16="http://schemas.microsoft.com/office/drawing/2014/main" id="{B61A1C9F-1270-CF79-4688-D8E7A778F2EE}"/>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nvGrpSpPr>
          <p:cNvPr id="24" name="Gruppe 23">
            <a:extLst>
              <a:ext uri="{FF2B5EF4-FFF2-40B4-BE49-F238E27FC236}">
                <a16:creationId xmlns:a16="http://schemas.microsoft.com/office/drawing/2014/main" id="{8B8D1A2C-2C41-7304-EA8B-4949E4C69ED9}"/>
              </a:ext>
            </a:extLst>
          </p:cNvPr>
          <p:cNvGrpSpPr/>
          <p:nvPr/>
        </p:nvGrpSpPr>
        <p:grpSpPr>
          <a:xfrm>
            <a:off x="126572" y="5255715"/>
            <a:ext cx="7318037" cy="1397592"/>
            <a:chOff x="126572" y="5255715"/>
            <a:chExt cx="7318037" cy="1397592"/>
          </a:xfrm>
        </p:grpSpPr>
        <p:sp>
          <p:nvSpPr>
            <p:cNvPr id="25" name="Tekstfelt 24">
              <a:extLst>
                <a:ext uri="{FF2B5EF4-FFF2-40B4-BE49-F238E27FC236}">
                  <a16:creationId xmlns:a16="http://schemas.microsoft.com/office/drawing/2014/main" id="{F898F51D-9AB9-1094-82B3-549552CD2288}"/>
                </a:ext>
              </a:extLst>
            </p:cNvPr>
            <p:cNvSpPr txBox="1"/>
            <p:nvPr/>
          </p:nvSpPr>
          <p:spPr>
            <a:xfrm>
              <a:off x="1451499" y="5255715"/>
              <a:ext cx="5993110" cy="707886"/>
            </a:xfrm>
            <a:prstGeom prst="rect">
              <a:avLst/>
            </a:prstGeom>
            <a:noFill/>
          </p:spPr>
          <p:txBody>
            <a:bodyPr wrap="square" rtlCol="0">
              <a:spAutoFit/>
            </a:bodyPr>
            <a:lstStyle/>
            <a:p>
              <a:pPr marL="342900" indent="-342900">
                <a:buSzPct val="150000"/>
                <a:buFont typeface="Arial" panose="020B0604020202020204" pitchFamily="34" charset="0"/>
                <a:buChar char="•"/>
                <a:tabLst>
                  <a:tab pos="360363" algn="l"/>
                </a:tabLst>
              </a:pPr>
              <a:r>
                <a:rPr lang="en-GB" sz="2000" dirty="0">
                  <a:solidFill>
                    <a:schemeClr val="tx1"/>
                  </a:solidFill>
                </a:rPr>
                <a:t>Very expensive for both consumers</a:t>
              </a:r>
            </a:p>
            <a:p>
              <a:pPr>
                <a:buSzPct val="150000"/>
                <a:tabLst>
                  <a:tab pos="360363" algn="l"/>
                </a:tabLst>
              </a:pPr>
              <a:r>
                <a:rPr lang="en-GB" sz="2000" dirty="0">
                  <a:solidFill>
                    <a:schemeClr val="tx1"/>
                  </a:solidFill>
                </a:rPr>
                <a:t>	and players at the whole-sale market.</a:t>
              </a:r>
            </a:p>
          </p:txBody>
        </p:sp>
        <p:grpSp>
          <p:nvGrpSpPr>
            <p:cNvPr id="26" name="Gruppe 25">
              <a:extLst>
                <a:ext uri="{FF2B5EF4-FFF2-40B4-BE49-F238E27FC236}">
                  <a16:creationId xmlns:a16="http://schemas.microsoft.com/office/drawing/2014/main" id="{68008571-1A24-BE26-4101-3CBA7B04E7B4}"/>
                </a:ext>
              </a:extLst>
            </p:cNvPr>
            <p:cNvGrpSpPr/>
            <p:nvPr/>
          </p:nvGrpSpPr>
          <p:grpSpPr>
            <a:xfrm>
              <a:off x="126572" y="5299813"/>
              <a:ext cx="1300059" cy="1353494"/>
              <a:chOff x="126572" y="5155438"/>
              <a:chExt cx="1300059" cy="1353494"/>
            </a:xfrm>
          </p:grpSpPr>
          <p:grpSp>
            <p:nvGrpSpPr>
              <p:cNvPr id="27" name="Gruppe 179">
                <a:extLst>
                  <a:ext uri="{FF2B5EF4-FFF2-40B4-BE49-F238E27FC236}">
                    <a16:creationId xmlns:a16="http://schemas.microsoft.com/office/drawing/2014/main" id="{97545A84-0A7F-2679-E788-96A068C3553C}"/>
                  </a:ext>
                </a:extLst>
              </p:cNvPr>
              <p:cNvGrpSpPr/>
              <p:nvPr/>
            </p:nvGrpSpPr>
            <p:grpSpPr>
              <a:xfrm>
                <a:off x="126572" y="5723119"/>
                <a:ext cx="524669" cy="785813"/>
                <a:chOff x="3951288" y="3695700"/>
                <a:chExt cx="1049338" cy="1571625"/>
              </a:xfrm>
              <a:solidFill>
                <a:srgbClr val="003399"/>
              </a:solidFill>
            </p:grpSpPr>
            <p:sp>
              <p:nvSpPr>
                <p:cNvPr id="107" name="Freeform 73">
                  <a:extLst>
                    <a:ext uri="{FF2B5EF4-FFF2-40B4-BE49-F238E27FC236}">
                      <a16:creationId xmlns:a16="http://schemas.microsoft.com/office/drawing/2014/main" id="{A960A3F6-5206-7214-B9A1-543696AF4DFD}"/>
                    </a:ext>
                  </a:extLst>
                </p:cNvPr>
                <p:cNvSpPr>
                  <a:spLocks/>
                </p:cNvSpPr>
                <p:nvPr/>
              </p:nvSpPr>
              <p:spPr bwMode="auto">
                <a:xfrm>
                  <a:off x="4344988" y="4022725"/>
                  <a:ext cx="404813" cy="347663"/>
                </a:xfrm>
                <a:custGeom>
                  <a:avLst/>
                  <a:gdLst/>
                  <a:ahLst/>
                  <a:cxnLst>
                    <a:cxn ang="0">
                      <a:pos x="161" y="63"/>
                    </a:cxn>
                    <a:cxn ang="0">
                      <a:pos x="135" y="33"/>
                    </a:cxn>
                    <a:cxn ang="0">
                      <a:pos x="106" y="15"/>
                    </a:cxn>
                    <a:cxn ang="0">
                      <a:pos x="78" y="5"/>
                    </a:cxn>
                    <a:cxn ang="0">
                      <a:pos x="49" y="0"/>
                    </a:cxn>
                    <a:cxn ang="0">
                      <a:pos x="24" y="9"/>
                    </a:cxn>
                    <a:cxn ang="0">
                      <a:pos x="6" y="30"/>
                    </a:cxn>
                    <a:cxn ang="0">
                      <a:pos x="3" y="54"/>
                    </a:cxn>
                    <a:cxn ang="0">
                      <a:pos x="0" y="81"/>
                    </a:cxn>
                    <a:cxn ang="0">
                      <a:pos x="3" y="110"/>
                    </a:cxn>
                    <a:cxn ang="0">
                      <a:pos x="15" y="144"/>
                    </a:cxn>
                    <a:cxn ang="0">
                      <a:pos x="37" y="176"/>
                    </a:cxn>
                    <a:cxn ang="0">
                      <a:pos x="62" y="198"/>
                    </a:cxn>
                    <a:cxn ang="0">
                      <a:pos x="93" y="214"/>
                    </a:cxn>
                    <a:cxn ang="0">
                      <a:pos x="119" y="219"/>
                    </a:cxn>
                    <a:cxn ang="0">
                      <a:pos x="149" y="217"/>
                    </a:cxn>
                    <a:cxn ang="0">
                      <a:pos x="172" y="201"/>
                    </a:cxn>
                    <a:cxn ang="0">
                      <a:pos x="181" y="180"/>
                    </a:cxn>
                    <a:cxn ang="0">
                      <a:pos x="190" y="152"/>
                    </a:cxn>
                    <a:cxn ang="0">
                      <a:pos x="184" y="119"/>
                    </a:cxn>
                    <a:cxn ang="0">
                      <a:pos x="172" y="88"/>
                    </a:cxn>
                    <a:cxn ang="0">
                      <a:pos x="206" y="60"/>
                    </a:cxn>
                    <a:cxn ang="0">
                      <a:pos x="255" y="48"/>
                    </a:cxn>
                    <a:cxn ang="0">
                      <a:pos x="255" y="25"/>
                    </a:cxn>
                    <a:cxn ang="0">
                      <a:pos x="242" y="17"/>
                    </a:cxn>
                    <a:cxn ang="0">
                      <a:pos x="217" y="17"/>
                    </a:cxn>
                    <a:cxn ang="0">
                      <a:pos x="193" y="38"/>
                    </a:cxn>
                    <a:cxn ang="0">
                      <a:pos x="161" y="63"/>
                    </a:cxn>
                  </a:cxnLst>
                  <a:rect l="0" t="0" r="r" b="b"/>
                  <a:pathLst>
                    <a:path w="255" h="219">
                      <a:moveTo>
                        <a:pt x="161" y="63"/>
                      </a:moveTo>
                      <a:lnTo>
                        <a:pt x="135" y="33"/>
                      </a:lnTo>
                      <a:lnTo>
                        <a:pt x="106" y="15"/>
                      </a:lnTo>
                      <a:lnTo>
                        <a:pt x="78" y="5"/>
                      </a:lnTo>
                      <a:lnTo>
                        <a:pt x="49" y="0"/>
                      </a:lnTo>
                      <a:lnTo>
                        <a:pt x="24" y="9"/>
                      </a:lnTo>
                      <a:lnTo>
                        <a:pt x="6" y="30"/>
                      </a:lnTo>
                      <a:lnTo>
                        <a:pt x="3" y="54"/>
                      </a:lnTo>
                      <a:lnTo>
                        <a:pt x="0" y="81"/>
                      </a:lnTo>
                      <a:lnTo>
                        <a:pt x="3" y="110"/>
                      </a:lnTo>
                      <a:lnTo>
                        <a:pt x="15" y="144"/>
                      </a:lnTo>
                      <a:lnTo>
                        <a:pt x="37" y="176"/>
                      </a:lnTo>
                      <a:lnTo>
                        <a:pt x="62" y="198"/>
                      </a:lnTo>
                      <a:lnTo>
                        <a:pt x="93" y="214"/>
                      </a:lnTo>
                      <a:lnTo>
                        <a:pt x="119" y="219"/>
                      </a:lnTo>
                      <a:lnTo>
                        <a:pt x="149" y="217"/>
                      </a:lnTo>
                      <a:lnTo>
                        <a:pt x="172" y="201"/>
                      </a:lnTo>
                      <a:lnTo>
                        <a:pt x="181" y="180"/>
                      </a:lnTo>
                      <a:lnTo>
                        <a:pt x="190" y="152"/>
                      </a:lnTo>
                      <a:lnTo>
                        <a:pt x="184" y="119"/>
                      </a:lnTo>
                      <a:lnTo>
                        <a:pt x="172" y="88"/>
                      </a:lnTo>
                      <a:lnTo>
                        <a:pt x="206" y="60"/>
                      </a:lnTo>
                      <a:lnTo>
                        <a:pt x="255" y="48"/>
                      </a:lnTo>
                      <a:lnTo>
                        <a:pt x="255" y="25"/>
                      </a:lnTo>
                      <a:lnTo>
                        <a:pt x="242" y="17"/>
                      </a:lnTo>
                      <a:lnTo>
                        <a:pt x="217" y="17"/>
                      </a:lnTo>
                      <a:lnTo>
                        <a:pt x="193" y="38"/>
                      </a:lnTo>
                      <a:lnTo>
                        <a:pt x="161"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74">
                  <a:extLst>
                    <a:ext uri="{FF2B5EF4-FFF2-40B4-BE49-F238E27FC236}">
                      <a16:creationId xmlns:a16="http://schemas.microsoft.com/office/drawing/2014/main" id="{E3DB3D39-A48D-C494-B099-D380AE00E8CC}"/>
                    </a:ext>
                  </a:extLst>
                </p:cNvPr>
                <p:cNvSpPr>
                  <a:spLocks/>
                </p:cNvSpPr>
                <p:nvPr/>
              </p:nvSpPr>
              <p:spPr bwMode="auto">
                <a:xfrm>
                  <a:off x="4521200" y="4397375"/>
                  <a:ext cx="319088" cy="493713"/>
                </a:xfrm>
                <a:custGeom>
                  <a:avLst/>
                  <a:gdLst/>
                  <a:ahLst/>
                  <a:cxnLst>
                    <a:cxn ang="0">
                      <a:pos x="29" y="11"/>
                    </a:cxn>
                    <a:cxn ang="0">
                      <a:pos x="60" y="0"/>
                    </a:cxn>
                    <a:cxn ang="0">
                      <a:pos x="94" y="0"/>
                    </a:cxn>
                    <a:cxn ang="0">
                      <a:pos x="130" y="13"/>
                    </a:cxn>
                    <a:cxn ang="0">
                      <a:pos x="155" y="38"/>
                    </a:cxn>
                    <a:cxn ang="0">
                      <a:pos x="172" y="63"/>
                    </a:cxn>
                    <a:cxn ang="0">
                      <a:pos x="190" y="100"/>
                    </a:cxn>
                    <a:cxn ang="0">
                      <a:pos x="201" y="139"/>
                    </a:cxn>
                    <a:cxn ang="0">
                      <a:pos x="201" y="164"/>
                    </a:cxn>
                    <a:cxn ang="0">
                      <a:pos x="198" y="199"/>
                    </a:cxn>
                    <a:cxn ang="0">
                      <a:pos x="193" y="241"/>
                    </a:cxn>
                    <a:cxn ang="0">
                      <a:pos x="172" y="272"/>
                    </a:cxn>
                    <a:cxn ang="0">
                      <a:pos x="148" y="292"/>
                    </a:cxn>
                    <a:cxn ang="0">
                      <a:pos x="127" y="305"/>
                    </a:cxn>
                    <a:cxn ang="0">
                      <a:pos x="96" y="311"/>
                    </a:cxn>
                    <a:cxn ang="0">
                      <a:pos x="71" y="308"/>
                    </a:cxn>
                    <a:cxn ang="0">
                      <a:pos x="46" y="303"/>
                    </a:cxn>
                    <a:cxn ang="0">
                      <a:pos x="34" y="288"/>
                    </a:cxn>
                    <a:cxn ang="0">
                      <a:pos x="21" y="270"/>
                    </a:cxn>
                    <a:cxn ang="0">
                      <a:pos x="21" y="247"/>
                    </a:cxn>
                    <a:cxn ang="0">
                      <a:pos x="17" y="218"/>
                    </a:cxn>
                    <a:cxn ang="0">
                      <a:pos x="26" y="191"/>
                    </a:cxn>
                    <a:cxn ang="0">
                      <a:pos x="42" y="168"/>
                    </a:cxn>
                    <a:cxn ang="0">
                      <a:pos x="52" y="146"/>
                    </a:cxn>
                    <a:cxn ang="0">
                      <a:pos x="47" y="130"/>
                    </a:cxn>
                    <a:cxn ang="0">
                      <a:pos x="42" y="117"/>
                    </a:cxn>
                    <a:cxn ang="0">
                      <a:pos x="26" y="102"/>
                    </a:cxn>
                    <a:cxn ang="0">
                      <a:pos x="5" y="84"/>
                    </a:cxn>
                    <a:cxn ang="0">
                      <a:pos x="0" y="63"/>
                    </a:cxn>
                    <a:cxn ang="0">
                      <a:pos x="2" y="36"/>
                    </a:cxn>
                    <a:cxn ang="0">
                      <a:pos x="13" y="19"/>
                    </a:cxn>
                    <a:cxn ang="0">
                      <a:pos x="29" y="11"/>
                    </a:cxn>
                  </a:cxnLst>
                  <a:rect l="0" t="0" r="r" b="b"/>
                  <a:pathLst>
                    <a:path w="201" h="311">
                      <a:moveTo>
                        <a:pt x="29" y="11"/>
                      </a:moveTo>
                      <a:lnTo>
                        <a:pt x="60" y="0"/>
                      </a:lnTo>
                      <a:lnTo>
                        <a:pt x="94" y="0"/>
                      </a:lnTo>
                      <a:lnTo>
                        <a:pt x="130" y="13"/>
                      </a:lnTo>
                      <a:lnTo>
                        <a:pt x="155" y="38"/>
                      </a:lnTo>
                      <a:lnTo>
                        <a:pt x="172" y="63"/>
                      </a:lnTo>
                      <a:lnTo>
                        <a:pt x="190" y="100"/>
                      </a:lnTo>
                      <a:lnTo>
                        <a:pt x="201" y="139"/>
                      </a:lnTo>
                      <a:lnTo>
                        <a:pt x="201" y="164"/>
                      </a:lnTo>
                      <a:lnTo>
                        <a:pt x="198" y="199"/>
                      </a:lnTo>
                      <a:lnTo>
                        <a:pt x="193" y="241"/>
                      </a:lnTo>
                      <a:lnTo>
                        <a:pt x="172" y="272"/>
                      </a:lnTo>
                      <a:lnTo>
                        <a:pt x="148" y="292"/>
                      </a:lnTo>
                      <a:lnTo>
                        <a:pt x="127" y="305"/>
                      </a:lnTo>
                      <a:lnTo>
                        <a:pt x="96" y="311"/>
                      </a:lnTo>
                      <a:lnTo>
                        <a:pt x="71" y="308"/>
                      </a:lnTo>
                      <a:lnTo>
                        <a:pt x="46" y="303"/>
                      </a:lnTo>
                      <a:lnTo>
                        <a:pt x="34" y="288"/>
                      </a:lnTo>
                      <a:lnTo>
                        <a:pt x="21" y="270"/>
                      </a:lnTo>
                      <a:lnTo>
                        <a:pt x="21" y="247"/>
                      </a:lnTo>
                      <a:lnTo>
                        <a:pt x="17" y="218"/>
                      </a:lnTo>
                      <a:lnTo>
                        <a:pt x="26" y="191"/>
                      </a:lnTo>
                      <a:lnTo>
                        <a:pt x="42" y="168"/>
                      </a:lnTo>
                      <a:lnTo>
                        <a:pt x="52" y="146"/>
                      </a:lnTo>
                      <a:lnTo>
                        <a:pt x="47" y="130"/>
                      </a:lnTo>
                      <a:lnTo>
                        <a:pt x="42" y="117"/>
                      </a:lnTo>
                      <a:lnTo>
                        <a:pt x="26" y="102"/>
                      </a:lnTo>
                      <a:lnTo>
                        <a:pt x="5" y="84"/>
                      </a:lnTo>
                      <a:lnTo>
                        <a:pt x="0" y="63"/>
                      </a:lnTo>
                      <a:lnTo>
                        <a:pt x="2" y="36"/>
                      </a:lnTo>
                      <a:lnTo>
                        <a:pt x="13" y="19"/>
                      </a:lnTo>
                      <a:lnTo>
                        <a:pt x="2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75">
                  <a:extLst>
                    <a:ext uri="{FF2B5EF4-FFF2-40B4-BE49-F238E27FC236}">
                      <a16:creationId xmlns:a16="http://schemas.microsoft.com/office/drawing/2014/main" id="{0660D535-BABF-37A4-AD4D-6B416D8A7967}"/>
                    </a:ext>
                  </a:extLst>
                </p:cNvPr>
                <p:cNvSpPr>
                  <a:spLocks/>
                </p:cNvSpPr>
                <p:nvPr/>
              </p:nvSpPr>
              <p:spPr bwMode="auto">
                <a:xfrm>
                  <a:off x="3951288" y="4014788"/>
                  <a:ext cx="644525" cy="523875"/>
                </a:xfrm>
                <a:custGeom>
                  <a:avLst/>
                  <a:gdLst/>
                  <a:ahLst/>
                  <a:cxnLst>
                    <a:cxn ang="0">
                      <a:pos x="325" y="275"/>
                    </a:cxn>
                    <a:cxn ang="0">
                      <a:pos x="378" y="266"/>
                    </a:cxn>
                    <a:cxn ang="0">
                      <a:pos x="406" y="266"/>
                    </a:cxn>
                    <a:cxn ang="0">
                      <a:pos x="403" y="285"/>
                    </a:cxn>
                    <a:cxn ang="0">
                      <a:pos x="397" y="310"/>
                    </a:cxn>
                    <a:cxn ang="0">
                      <a:pos x="377" y="330"/>
                    </a:cxn>
                    <a:cxn ang="0">
                      <a:pos x="328" y="326"/>
                    </a:cxn>
                    <a:cxn ang="0">
                      <a:pos x="270" y="317"/>
                    </a:cxn>
                    <a:cxn ang="0">
                      <a:pos x="200" y="279"/>
                    </a:cxn>
                    <a:cxn ang="0">
                      <a:pos x="179" y="245"/>
                    </a:cxn>
                    <a:cxn ang="0">
                      <a:pos x="164" y="211"/>
                    </a:cxn>
                    <a:cxn ang="0">
                      <a:pos x="143" y="153"/>
                    </a:cxn>
                    <a:cxn ang="0">
                      <a:pos x="116" y="104"/>
                    </a:cxn>
                    <a:cxn ang="0">
                      <a:pos x="95" y="83"/>
                    </a:cxn>
                    <a:cxn ang="0">
                      <a:pos x="69" y="74"/>
                    </a:cxn>
                    <a:cxn ang="0">
                      <a:pos x="36" y="92"/>
                    </a:cxn>
                    <a:cxn ang="0">
                      <a:pos x="15" y="95"/>
                    </a:cxn>
                    <a:cxn ang="0">
                      <a:pos x="9" y="83"/>
                    </a:cxn>
                    <a:cxn ang="0">
                      <a:pos x="9" y="71"/>
                    </a:cxn>
                    <a:cxn ang="0">
                      <a:pos x="25" y="68"/>
                    </a:cxn>
                    <a:cxn ang="0">
                      <a:pos x="57" y="58"/>
                    </a:cxn>
                    <a:cxn ang="0">
                      <a:pos x="54" y="51"/>
                    </a:cxn>
                    <a:cxn ang="0">
                      <a:pos x="21" y="43"/>
                    </a:cxn>
                    <a:cxn ang="0">
                      <a:pos x="3" y="38"/>
                    </a:cxn>
                    <a:cxn ang="0">
                      <a:pos x="0" y="30"/>
                    </a:cxn>
                    <a:cxn ang="0">
                      <a:pos x="4" y="13"/>
                    </a:cxn>
                    <a:cxn ang="0">
                      <a:pos x="17" y="10"/>
                    </a:cxn>
                    <a:cxn ang="0">
                      <a:pos x="33" y="18"/>
                    </a:cxn>
                    <a:cxn ang="0">
                      <a:pos x="70" y="41"/>
                    </a:cxn>
                    <a:cxn ang="0">
                      <a:pos x="87" y="43"/>
                    </a:cxn>
                    <a:cxn ang="0">
                      <a:pos x="99" y="30"/>
                    </a:cxn>
                    <a:cxn ang="0">
                      <a:pos x="111" y="2"/>
                    </a:cxn>
                    <a:cxn ang="0">
                      <a:pos x="123" y="0"/>
                    </a:cxn>
                    <a:cxn ang="0">
                      <a:pos x="135" y="18"/>
                    </a:cxn>
                    <a:cxn ang="0">
                      <a:pos x="120" y="38"/>
                    </a:cxn>
                    <a:cxn ang="0">
                      <a:pos x="108" y="59"/>
                    </a:cxn>
                    <a:cxn ang="0">
                      <a:pos x="116" y="71"/>
                    </a:cxn>
                    <a:cxn ang="0">
                      <a:pos x="136" y="91"/>
                    </a:cxn>
                    <a:cxn ang="0">
                      <a:pos x="156" y="120"/>
                    </a:cxn>
                    <a:cxn ang="0">
                      <a:pos x="181" y="165"/>
                    </a:cxn>
                    <a:cxn ang="0">
                      <a:pos x="197" y="206"/>
                    </a:cxn>
                    <a:cxn ang="0">
                      <a:pos x="221" y="236"/>
                    </a:cxn>
                    <a:cxn ang="0">
                      <a:pos x="235" y="260"/>
                    </a:cxn>
                    <a:cxn ang="0">
                      <a:pos x="267" y="271"/>
                    </a:cxn>
                    <a:cxn ang="0">
                      <a:pos x="303" y="272"/>
                    </a:cxn>
                    <a:cxn ang="0">
                      <a:pos x="325" y="275"/>
                    </a:cxn>
                  </a:cxnLst>
                  <a:rect l="0" t="0" r="r" b="b"/>
                  <a:pathLst>
                    <a:path w="406" h="330">
                      <a:moveTo>
                        <a:pt x="325" y="275"/>
                      </a:moveTo>
                      <a:lnTo>
                        <a:pt x="378" y="266"/>
                      </a:lnTo>
                      <a:lnTo>
                        <a:pt x="406" y="266"/>
                      </a:lnTo>
                      <a:lnTo>
                        <a:pt x="403" y="285"/>
                      </a:lnTo>
                      <a:lnTo>
                        <a:pt x="397" y="310"/>
                      </a:lnTo>
                      <a:lnTo>
                        <a:pt x="377" y="330"/>
                      </a:lnTo>
                      <a:lnTo>
                        <a:pt x="328" y="326"/>
                      </a:lnTo>
                      <a:lnTo>
                        <a:pt x="270" y="317"/>
                      </a:lnTo>
                      <a:lnTo>
                        <a:pt x="200" y="279"/>
                      </a:lnTo>
                      <a:lnTo>
                        <a:pt x="179" y="245"/>
                      </a:lnTo>
                      <a:lnTo>
                        <a:pt x="164" y="211"/>
                      </a:lnTo>
                      <a:lnTo>
                        <a:pt x="143" y="153"/>
                      </a:lnTo>
                      <a:lnTo>
                        <a:pt x="116" y="104"/>
                      </a:lnTo>
                      <a:lnTo>
                        <a:pt x="95" y="83"/>
                      </a:lnTo>
                      <a:lnTo>
                        <a:pt x="69" y="74"/>
                      </a:lnTo>
                      <a:lnTo>
                        <a:pt x="36" y="92"/>
                      </a:lnTo>
                      <a:lnTo>
                        <a:pt x="15" y="95"/>
                      </a:lnTo>
                      <a:lnTo>
                        <a:pt x="9" y="83"/>
                      </a:lnTo>
                      <a:lnTo>
                        <a:pt x="9" y="71"/>
                      </a:lnTo>
                      <a:lnTo>
                        <a:pt x="25" y="68"/>
                      </a:lnTo>
                      <a:lnTo>
                        <a:pt x="57" y="58"/>
                      </a:lnTo>
                      <a:lnTo>
                        <a:pt x="54" y="51"/>
                      </a:lnTo>
                      <a:lnTo>
                        <a:pt x="21" y="43"/>
                      </a:lnTo>
                      <a:lnTo>
                        <a:pt x="3" y="38"/>
                      </a:lnTo>
                      <a:lnTo>
                        <a:pt x="0" y="30"/>
                      </a:lnTo>
                      <a:lnTo>
                        <a:pt x="4" y="13"/>
                      </a:lnTo>
                      <a:lnTo>
                        <a:pt x="17" y="10"/>
                      </a:lnTo>
                      <a:lnTo>
                        <a:pt x="33" y="18"/>
                      </a:lnTo>
                      <a:lnTo>
                        <a:pt x="70" y="41"/>
                      </a:lnTo>
                      <a:lnTo>
                        <a:pt x="87" y="43"/>
                      </a:lnTo>
                      <a:lnTo>
                        <a:pt x="99" y="30"/>
                      </a:lnTo>
                      <a:lnTo>
                        <a:pt x="111" y="2"/>
                      </a:lnTo>
                      <a:lnTo>
                        <a:pt x="123" y="0"/>
                      </a:lnTo>
                      <a:lnTo>
                        <a:pt x="135" y="18"/>
                      </a:lnTo>
                      <a:lnTo>
                        <a:pt x="120" y="38"/>
                      </a:lnTo>
                      <a:lnTo>
                        <a:pt x="108" y="59"/>
                      </a:lnTo>
                      <a:lnTo>
                        <a:pt x="116" y="71"/>
                      </a:lnTo>
                      <a:lnTo>
                        <a:pt x="136" y="91"/>
                      </a:lnTo>
                      <a:lnTo>
                        <a:pt x="156" y="120"/>
                      </a:lnTo>
                      <a:lnTo>
                        <a:pt x="181" y="165"/>
                      </a:lnTo>
                      <a:lnTo>
                        <a:pt x="197" y="206"/>
                      </a:lnTo>
                      <a:lnTo>
                        <a:pt x="221" y="236"/>
                      </a:lnTo>
                      <a:lnTo>
                        <a:pt x="235" y="260"/>
                      </a:lnTo>
                      <a:lnTo>
                        <a:pt x="267" y="271"/>
                      </a:lnTo>
                      <a:lnTo>
                        <a:pt x="303" y="272"/>
                      </a:lnTo>
                      <a:lnTo>
                        <a:pt x="325" y="2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76">
                  <a:extLst>
                    <a:ext uri="{FF2B5EF4-FFF2-40B4-BE49-F238E27FC236}">
                      <a16:creationId xmlns:a16="http://schemas.microsoft.com/office/drawing/2014/main" id="{83680013-434B-ADC1-4246-2AC3AFF3C71B}"/>
                    </a:ext>
                  </a:extLst>
                </p:cNvPr>
                <p:cNvSpPr>
                  <a:spLocks/>
                </p:cNvSpPr>
                <p:nvPr/>
              </p:nvSpPr>
              <p:spPr bwMode="auto">
                <a:xfrm>
                  <a:off x="4106863" y="4818063"/>
                  <a:ext cx="587375" cy="430213"/>
                </a:xfrm>
                <a:custGeom>
                  <a:avLst/>
                  <a:gdLst/>
                  <a:ahLst/>
                  <a:cxnLst>
                    <a:cxn ang="0">
                      <a:pos x="292" y="62"/>
                    </a:cxn>
                    <a:cxn ang="0">
                      <a:pos x="311" y="5"/>
                    </a:cxn>
                    <a:cxn ang="0">
                      <a:pos x="335" y="0"/>
                    </a:cxn>
                    <a:cxn ang="0">
                      <a:pos x="361" y="13"/>
                    </a:cxn>
                    <a:cxn ang="0">
                      <a:pos x="370" y="31"/>
                    </a:cxn>
                    <a:cxn ang="0">
                      <a:pos x="348" y="80"/>
                    </a:cxn>
                    <a:cxn ang="0">
                      <a:pos x="304" y="175"/>
                    </a:cxn>
                    <a:cxn ang="0">
                      <a:pos x="274" y="238"/>
                    </a:cxn>
                    <a:cxn ang="0">
                      <a:pos x="251" y="262"/>
                    </a:cxn>
                    <a:cxn ang="0">
                      <a:pos x="233" y="271"/>
                    </a:cxn>
                    <a:cxn ang="0">
                      <a:pos x="208" y="266"/>
                    </a:cxn>
                    <a:cxn ang="0">
                      <a:pos x="188" y="250"/>
                    </a:cxn>
                    <a:cxn ang="0">
                      <a:pos x="155" y="208"/>
                    </a:cxn>
                    <a:cxn ang="0">
                      <a:pos x="122" y="157"/>
                    </a:cxn>
                    <a:cxn ang="0">
                      <a:pos x="93" y="108"/>
                    </a:cxn>
                    <a:cxn ang="0">
                      <a:pos x="82" y="84"/>
                    </a:cxn>
                    <a:cxn ang="0">
                      <a:pos x="66" y="100"/>
                    </a:cxn>
                    <a:cxn ang="0">
                      <a:pos x="49" y="130"/>
                    </a:cxn>
                    <a:cxn ang="0">
                      <a:pos x="41" y="146"/>
                    </a:cxn>
                    <a:cxn ang="0">
                      <a:pos x="25" y="161"/>
                    </a:cxn>
                    <a:cxn ang="0">
                      <a:pos x="3" y="142"/>
                    </a:cxn>
                    <a:cxn ang="0">
                      <a:pos x="0" y="113"/>
                    </a:cxn>
                    <a:cxn ang="0">
                      <a:pos x="19" y="92"/>
                    </a:cxn>
                    <a:cxn ang="0">
                      <a:pos x="49" y="70"/>
                    </a:cxn>
                    <a:cxn ang="0">
                      <a:pos x="69" y="49"/>
                    </a:cxn>
                    <a:cxn ang="0">
                      <a:pos x="81" y="31"/>
                    </a:cxn>
                    <a:cxn ang="0">
                      <a:pos x="101" y="26"/>
                    </a:cxn>
                    <a:cxn ang="0">
                      <a:pos x="111" y="33"/>
                    </a:cxn>
                    <a:cxn ang="0">
                      <a:pos x="109" y="55"/>
                    </a:cxn>
                    <a:cxn ang="0">
                      <a:pos x="109" y="83"/>
                    </a:cxn>
                    <a:cxn ang="0">
                      <a:pos x="130" y="109"/>
                    </a:cxn>
                    <a:cxn ang="0">
                      <a:pos x="165" y="142"/>
                    </a:cxn>
                    <a:cxn ang="0">
                      <a:pos x="196" y="179"/>
                    </a:cxn>
                    <a:cxn ang="0">
                      <a:pos x="218" y="221"/>
                    </a:cxn>
                    <a:cxn ang="0">
                      <a:pos x="230" y="215"/>
                    </a:cxn>
                    <a:cxn ang="0">
                      <a:pos x="251" y="167"/>
                    </a:cxn>
                    <a:cxn ang="0">
                      <a:pos x="271" y="108"/>
                    </a:cxn>
                    <a:cxn ang="0">
                      <a:pos x="292" y="62"/>
                    </a:cxn>
                  </a:cxnLst>
                  <a:rect l="0" t="0" r="r" b="b"/>
                  <a:pathLst>
                    <a:path w="370" h="271">
                      <a:moveTo>
                        <a:pt x="292" y="62"/>
                      </a:moveTo>
                      <a:lnTo>
                        <a:pt x="311" y="5"/>
                      </a:lnTo>
                      <a:lnTo>
                        <a:pt x="335" y="0"/>
                      </a:lnTo>
                      <a:lnTo>
                        <a:pt x="361" y="13"/>
                      </a:lnTo>
                      <a:lnTo>
                        <a:pt x="370" y="31"/>
                      </a:lnTo>
                      <a:lnTo>
                        <a:pt x="348" y="80"/>
                      </a:lnTo>
                      <a:lnTo>
                        <a:pt x="304" y="175"/>
                      </a:lnTo>
                      <a:lnTo>
                        <a:pt x="274" y="238"/>
                      </a:lnTo>
                      <a:lnTo>
                        <a:pt x="251" y="262"/>
                      </a:lnTo>
                      <a:lnTo>
                        <a:pt x="233" y="271"/>
                      </a:lnTo>
                      <a:lnTo>
                        <a:pt x="208" y="266"/>
                      </a:lnTo>
                      <a:lnTo>
                        <a:pt x="188" y="250"/>
                      </a:lnTo>
                      <a:lnTo>
                        <a:pt x="155" y="208"/>
                      </a:lnTo>
                      <a:lnTo>
                        <a:pt x="122" y="157"/>
                      </a:lnTo>
                      <a:lnTo>
                        <a:pt x="93" y="108"/>
                      </a:lnTo>
                      <a:lnTo>
                        <a:pt x="82" y="84"/>
                      </a:lnTo>
                      <a:lnTo>
                        <a:pt x="66" y="100"/>
                      </a:lnTo>
                      <a:lnTo>
                        <a:pt x="49" y="130"/>
                      </a:lnTo>
                      <a:lnTo>
                        <a:pt x="41" y="146"/>
                      </a:lnTo>
                      <a:lnTo>
                        <a:pt x="25" y="161"/>
                      </a:lnTo>
                      <a:lnTo>
                        <a:pt x="3" y="142"/>
                      </a:lnTo>
                      <a:lnTo>
                        <a:pt x="0" y="113"/>
                      </a:lnTo>
                      <a:lnTo>
                        <a:pt x="19" y="92"/>
                      </a:lnTo>
                      <a:lnTo>
                        <a:pt x="49" y="70"/>
                      </a:lnTo>
                      <a:lnTo>
                        <a:pt x="69" y="49"/>
                      </a:lnTo>
                      <a:lnTo>
                        <a:pt x="81" y="31"/>
                      </a:lnTo>
                      <a:lnTo>
                        <a:pt x="101" y="26"/>
                      </a:lnTo>
                      <a:lnTo>
                        <a:pt x="111" y="33"/>
                      </a:lnTo>
                      <a:lnTo>
                        <a:pt x="109" y="55"/>
                      </a:lnTo>
                      <a:lnTo>
                        <a:pt x="109" y="83"/>
                      </a:lnTo>
                      <a:lnTo>
                        <a:pt x="130" y="109"/>
                      </a:lnTo>
                      <a:lnTo>
                        <a:pt x="165" y="142"/>
                      </a:lnTo>
                      <a:lnTo>
                        <a:pt x="196" y="179"/>
                      </a:lnTo>
                      <a:lnTo>
                        <a:pt x="218" y="221"/>
                      </a:lnTo>
                      <a:lnTo>
                        <a:pt x="230" y="215"/>
                      </a:lnTo>
                      <a:lnTo>
                        <a:pt x="251" y="167"/>
                      </a:lnTo>
                      <a:lnTo>
                        <a:pt x="271" y="108"/>
                      </a:lnTo>
                      <a:lnTo>
                        <a:pt x="29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77">
                  <a:extLst>
                    <a:ext uri="{FF2B5EF4-FFF2-40B4-BE49-F238E27FC236}">
                      <a16:creationId xmlns:a16="http://schemas.microsoft.com/office/drawing/2014/main" id="{A2D015BA-0747-E1A6-BBC6-77B2A1FC84BB}"/>
                    </a:ext>
                  </a:extLst>
                </p:cNvPr>
                <p:cNvSpPr>
                  <a:spLocks/>
                </p:cNvSpPr>
                <p:nvPr/>
              </p:nvSpPr>
              <p:spPr bwMode="auto">
                <a:xfrm>
                  <a:off x="4618038" y="4800600"/>
                  <a:ext cx="382588" cy="466725"/>
                </a:xfrm>
                <a:custGeom>
                  <a:avLst/>
                  <a:gdLst/>
                  <a:ahLst/>
                  <a:cxnLst>
                    <a:cxn ang="0">
                      <a:pos x="50" y="0"/>
                    </a:cxn>
                    <a:cxn ang="0">
                      <a:pos x="108" y="6"/>
                    </a:cxn>
                    <a:cxn ang="0">
                      <a:pos x="179" y="12"/>
                    </a:cxn>
                    <a:cxn ang="0">
                      <a:pos x="228" y="24"/>
                    </a:cxn>
                    <a:cxn ang="0">
                      <a:pos x="238" y="37"/>
                    </a:cxn>
                    <a:cxn ang="0">
                      <a:pos x="241" y="54"/>
                    </a:cxn>
                    <a:cxn ang="0">
                      <a:pos x="236" y="74"/>
                    </a:cxn>
                    <a:cxn ang="0">
                      <a:pos x="212" y="110"/>
                    </a:cxn>
                    <a:cxn ang="0">
                      <a:pos x="167" y="168"/>
                    </a:cxn>
                    <a:cxn ang="0">
                      <a:pos x="141" y="197"/>
                    </a:cxn>
                    <a:cxn ang="0">
                      <a:pos x="137" y="219"/>
                    </a:cxn>
                    <a:cxn ang="0">
                      <a:pos x="145" y="234"/>
                    </a:cxn>
                    <a:cxn ang="0">
                      <a:pos x="170" y="248"/>
                    </a:cxn>
                    <a:cxn ang="0">
                      <a:pos x="213" y="261"/>
                    </a:cxn>
                    <a:cxn ang="0">
                      <a:pos x="230" y="267"/>
                    </a:cxn>
                    <a:cxn ang="0">
                      <a:pos x="230" y="288"/>
                    </a:cxn>
                    <a:cxn ang="0">
                      <a:pos x="203" y="294"/>
                    </a:cxn>
                    <a:cxn ang="0">
                      <a:pos x="151" y="276"/>
                    </a:cxn>
                    <a:cxn ang="0">
                      <a:pos x="104" y="252"/>
                    </a:cxn>
                    <a:cxn ang="0">
                      <a:pos x="76" y="248"/>
                    </a:cxn>
                    <a:cxn ang="0">
                      <a:pos x="60" y="236"/>
                    </a:cxn>
                    <a:cxn ang="0">
                      <a:pos x="66" y="211"/>
                    </a:cxn>
                    <a:cxn ang="0">
                      <a:pos x="96" y="193"/>
                    </a:cxn>
                    <a:cxn ang="0">
                      <a:pos x="116" y="182"/>
                    </a:cxn>
                    <a:cxn ang="0">
                      <a:pos x="135" y="157"/>
                    </a:cxn>
                    <a:cxn ang="0">
                      <a:pos x="145" y="128"/>
                    </a:cxn>
                    <a:cxn ang="0">
                      <a:pos x="159" y="99"/>
                    </a:cxn>
                    <a:cxn ang="0">
                      <a:pos x="179" y="77"/>
                    </a:cxn>
                    <a:cxn ang="0">
                      <a:pos x="192" y="64"/>
                    </a:cxn>
                    <a:cxn ang="0">
                      <a:pos x="182" y="64"/>
                    </a:cxn>
                    <a:cxn ang="0">
                      <a:pos x="149" y="69"/>
                    </a:cxn>
                    <a:cxn ang="0">
                      <a:pos x="87" y="62"/>
                    </a:cxn>
                    <a:cxn ang="0">
                      <a:pos x="47" y="54"/>
                    </a:cxn>
                    <a:cxn ang="0">
                      <a:pos x="4" y="44"/>
                    </a:cxn>
                    <a:cxn ang="0">
                      <a:pos x="0" y="15"/>
                    </a:cxn>
                    <a:cxn ang="0">
                      <a:pos x="21" y="3"/>
                    </a:cxn>
                    <a:cxn ang="0">
                      <a:pos x="50" y="0"/>
                    </a:cxn>
                  </a:cxnLst>
                  <a:rect l="0" t="0" r="r" b="b"/>
                  <a:pathLst>
                    <a:path w="241" h="294">
                      <a:moveTo>
                        <a:pt x="50" y="0"/>
                      </a:moveTo>
                      <a:lnTo>
                        <a:pt x="108" y="6"/>
                      </a:lnTo>
                      <a:lnTo>
                        <a:pt x="179" y="12"/>
                      </a:lnTo>
                      <a:lnTo>
                        <a:pt x="228" y="24"/>
                      </a:lnTo>
                      <a:lnTo>
                        <a:pt x="238" y="37"/>
                      </a:lnTo>
                      <a:lnTo>
                        <a:pt x="241" y="54"/>
                      </a:lnTo>
                      <a:lnTo>
                        <a:pt x="236" y="74"/>
                      </a:lnTo>
                      <a:lnTo>
                        <a:pt x="212" y="110"/>
                      </a:lnTo>
                      <a:lnTo>
                        <a:pt x="167" y="168"/>
                      </a:lnTo>
                      <a:lnTo>
                        <a:pt x="141" y="197"/>
                      </a:lnTo>
                      <a:lnTo>
                        <a:pt x="137" y="219"/>
                      </a:lnTo>
                      <a:lnTo>
                        <a:pt x="145" y="234"/>
                      </a:lnTo>
                      <a:lnTo>
                        <a:pt x="170" y="248"/>
                      </a:lnTo>
                      <a:lnTo>
                        <a:pt x="213" y="261"/>
                      </a:lnTo>
                      <a:lnTo>
                        <a:pt x="230" y="267"/>
                      </a:lnTo>
                      <a:lnTo>
                        <a:pt x="230" y="288"/>
                      </a:lnTo>
                      <a:lnTo>
                        <a:pt x="203" y="294"/>
                      </a:lnTo>
                      <a:lnTo>
                        <a:pt x="151" y="276"/>
                      </a:lnTo>
                      <a:lnTo>
                        <a:pt x="104" y="252"/>
                      </a:lnTo>
                      <a:lnTo>
                        <a:pt x="76" y="248"/>
                      </a:lnTo>
                      <a:lnTo>
                        <a:pt x="60" y="236"/>
                      </a:lnTo>
                      <a:lnTo>
                        <a:pt x="66" y="211"/>
                      </a:lnTo>
                      <a:lnTo>
                        <a:pt x="96" y="193"/>
                      </a:lnTo>
                      <a:lnTo>
                        <a:pt x="116" y="182"/>
                      </a:lnTo>
                      <a:lnTo>
                        <a:pt x="135" y="157"/>
                      </a:lnTo>
                      <a:lnTo>
                        <a:pt x="145" y="128"/>
                      </a:lnTo>
                      <a:lnTo>
                        <a:pt x="159" y="99"/>
                      </a:lnTo>
                      <a:lnTo>
                        <a:pt x="179" y="77"/>
                      </a:lnTo>
                      <a:lnTo>
                        <a:pt x="192" y="64"/>
                      </a:lnTo>
                      <a:lnTo>
                        <a:pt x="182" y="64"/>
                      </a:lnTo>
                      <a:lnTo>
                        <a:pt x="149" y="69"/>
                      </a:lnTo>
                      <a:lnTo>
                        <a:pt x="87" y="62"/>
                      </a:lnTo>
                      <a:lnTo>
                        <a:pt x="47" y="54"/>
                      </a:lnTo>
                      <a:lnTo>
                        <a:pt x="4" y="44"/>
                      </a:lnTo>
                      <a:lnTo>
                        <a:pt x="0" y="15"/>
                      </a:lnTo>
                      <a:lnTo>
                        <a:pt x="21" y="3"/>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78">
                  <a:extLst>
                    <a:ext uri="{FF2B5EF4-FFF2-40B4-BE49-F238E27FC236}">
                      <a16:creationId xmlns:a16="http://schemas.microsoft.com/office/drawing/2014/main" id="{3E1E2DB2-6DD7-4266-A952-07B2D3996DC0}"/>
                    </a:ext>
                  </a:extLst>
                </p:cNvPr>
                <p:cNvSpPr>
                  <a:spLocks/>
                </p:cNvSpPr>
                <p:nvPr/>
              </p:nvSpPr>
              <p:spPr bwMode="auto">
                <a:xfrm>
                  <a:off x="4638675" y="3695700"/>
                  <a:ext cx="306388" cy="765175"/>
                </a:xfrm>
                <a:custGeom>
                  <a:avLst/>
                  <a:gdLst/>
                  <a:ahLst/>
                  <a:cxnLst>
                    <a:cxn ang="0">
                      <a:pos x="68" y="405"/>
                    </a:cxn>
                    <a:cxn ang="0">
                      <a:pos x="21" y="432"/>
                    </a:cxn>
                    <a:cxn ang="0">
                      <a:pos x="0" y="450"/>
                    </a:cxn>
                    <a:cxn ang="0">
                      <a:pos x="14" y="464"/>
                    </a:cxn>
                    <a:cxn ang="0">
                      <a:pos x="34" y="478"/>
                    </a:cxn>
                    <a:cxn ang="0">
                      <a:pos x="65" y="482"/>
                    </a:cxn>
                    <a:cxn ang="0">
                      <a:pos x="99" y="446"/>
                    </a:cxn>
                    <a:cxn ang="0">
                      <a:pos x="138" y="401"/>
                    </a:cxn>
                    <a:cxn ang="0">
                      <a:pos x="169" y="330"/>
                    </a:cxn>
                    <a:cxn ang="0">
                      <a:pos x="162" y="289"/>
                    </a:cxn>
                    <a:cxn ang="0">
                      <a:pos x="151" y="253"/>
                    </a:cxn>
                    <a:cxn ang="0">
                      <a:pos x="131" y="196"/>
                    </a:cxn>
                    <a:cxn ang="0">
                      <a:pos x="120" y="141"/>
                    </a:cxn>
                    <a:cxn ang="0">
                      <a:pos x="123" y="111"/>
                    </a:cxn>
                    <a:cxn ang="0">
                      <a:pos x="138" y="88"/>
                    </a:cxn>
                    <a:cxn ang="0">
                      <a:pos x="175" y="81"/>
                    </a:cxn>
                    <a:cxn ang="0">
                      <a:pos x="193" y="70"/>
                    </a:cxn>
                    <a:cxn ang="0">
                      <a:pos x="190" y="56"/>
                    </a:cxn>
                    <a:cxn ang="0">
                      <a:pos x="183" y="48"/>
                    </a:cxn>
                    <a:cxn ang="0">
                      <a:pos x="167" y="55"/>
                    </a:cxn>
                    <a:cxn ang="0">
                      <a:pos x="137" y="67"/>
                    </a:cxn>
                    <a:cxn ang="0">
                      <a:pos x="134" y="60"/>
                    </a:cxn>
                    <a:cxn ang="0">
                      <a:pos x="155" y="35"/>
                    </a:cxn>
                    <a:cxn ang="0">
                      <a:pos x="166" y="20"/>
                    </a:cxn>
                    <a:cxn ang="0">
                      <a:pos x="162" y="11"/>
                    </a:cxn>
                    <a:cxn ang="0">
                      <a:pos x="148" y="0"/>
                    </a:cxn>
                    <a:cxn ang="0">
                      <a:pos x="136" y="5"/>
                    </a:cxn>
                    <a:cxn ang="0">
                      <a:pos x="128" y="22"/>
                    </a:cxn>
                    <a:cxn ang="0">
                      <a:pos x="115" y="65"/>
                    </a:cxn>
                    <a:cxn ang="0">
                      <a:pos x="104" y="75"/>
                    </a:cxn>
                    <a:cxn ang="0">
                      <a:pos x="86" y="74"/>
                    </a:cxn>
                    <a:cxn ang="0">
                      <a:pos x="57" y="60"/>
                    </a:cxn>
                    <a:cxn ang="0">
                      <a:pos x="46" y="67"/>
                    </a:cxn>
                    <a:cxn ang="0">
                      <a:pos x="49" y="88"/>
                    </a:cxn>
                    <a:cxn ang="0">
                      <a:pos x="76" y="95"/>
                    </a:cxn>
                    <a:cxn ang="0">
                      <a:pos x="99" y="101"/>
                    </a:cxn>
                    <a:cxn ang="0">
                      <a:pos x="99" y="116"/>
                    </a:cxn>
                    <a:cxn ang="0">
                      <a:pos x="97" y="145"/>
                    </a:cxn>
                    <a:cxn ang="0">
                      <a:pos x="99" y="179"/>
                    </a:cxn>
                    <a:cxn ang="0">
                      <a:pos x="109" y="230"/>
                    </a:cxn>
                    <a:cxn ang="0">
                      <a:pos x="123" y="271"/>
                    </a:cxn>
                    <a:cxn ang="0">
                      <a:pos x="125" y="309"/>
                    </a:cxn>
                    <a:cxn ang="0">
                      <a:pos x="128" y="337"/>
                    </a:cxn>
                    <a:cxn ang="0">
                      <a:pos x="110" y="365"/>
                    </a:cxn>
                    <a:cxn ang="0">
                      <a:pos x="84" y="390"/>
                    </a:cxn>
                    <a:cxn ang="0">
                      <a:pos x="68" y="405"/>
                    </a:cxn>
                  </a:cxnLst>
                  <a:rect l="0" t="0" r="r" b="b"/>
                  <a:pathLst>
                    <a:path w="193" h="482">
                      <a:moveTo>
                        <a:pt x="68" y="405"/>
                      </a:moveTo>
                      <a:lnTo>
                        <a:pt x="21" y="432"/>
                      </a:lnTo>
                      <a:lnTo>
                        <a:pt x="0" y="450"/>
                      </a:lnTo>
                      <a:lnTo>
                        <a:pt x="14" y="464"/>
                      </a:lnTo>
                      <a:lnTo>
                        <a:pt x="34" y="478"/>
                      </a:lnTo>
                      <a:lnTo>
                        <a:pt x="65" y="482"/>
                      </a:lnTo>
                      <a:lnTo>
                        <a:pt x="99" y="446"/>
                      </a:lnTo>
                      <a:lnTo>
                        <a:pt x="138" y="401"/>
                      </a:lnTo>
                      <a:lnTo>
                        <a:pt x="169" y="330"/>
                      </a:lnTo>
                      <a:lnTo>
                        <a:pt x="162" y="289"/>
                      </a:lnTo>
                      <a:lnTo>
                        <a:pt x="151" y="253"/>
                      </a:lnTo>
                      <a:lnTo>
                        <a:pt x="131" y="196"/>
                      </a:lnTo>
                      <a:lnTo>
                        <a:pt x="120" y="141"/>
                      </a:lnTo>
                      <a:lnTo>
                        <a:pt x="123" y="111"/>
                      </a:lnTo>
                      <a:lnTo>
                        <a:pt x="138" y="88"/>
                      </a:lnTo>
                      <a:lnTo>
                        <a:pt x="175" y="81"/>
                      </a:lnTo>
                      <a:lnTo>
                        <a:pt x="193" y="70"/>
                      </a:lnTo>
                      <a:lnTo>
                        <a:pt x="190" y="56"/>
                      </a:lnTo>
                      <a:lnTo>
                        <a:pt x="183" y="48"/>
                      </a:lnTo>
                      <a:lnTo>
                        <a:pt x="167" y="55"/>
                      </a:lnTo>
                      <a:lnTo>
                        <a:pt x="137" y="67"/>
                      </a:lnTo>
                      <a:lnTo>
                        <a:pt x="134" y="60"/>
                      </a:lnTo>
                      <a:lnTo>
                        <a:pt x="155" y="35"/>
                      </a:lnTo>
                      <a:lnTo>
                        <a:pt x="166" y="20"/>
                      </a:lnTo>
                      <a:lnTo>
                        <a:pt x="162" y="11"/>
                      </a:lnTo>
                      <a:lnTo>
                        <a:pt x="148" y="0"/>
                      </a:lnTo>
                      <a:lnTo>
                        <a:pt x="136" y="5"/>
                      </a:lnTo>
                      <a:lnTo>
                        <a:pt x="128" y="22"/>
                      </a:lnTo>
                      <a:lnTo>
                        <a:pt x="115" y="65"/>
                      </a:lnTo>
                      <a:lnTo>
                        <a:pt x="104" y="75"/>
                      </a:lnTo>
                      <a:lnTo>
                        <a:pt x="86" y="74"/>
                      </a:lnTo>
                      <a:lnTo>
                        <a:pt x="57" y="60"/>
                      </a:lnTo>
                      <a:lnTo>
                        <a:pt x="46" y="67"/>
                      </a:lnTo>
                      <a:lnTo>
                        <a:pt x="49" y="88"/>
                      </a:lnTo>
                      <a:lnTo>
                        <a:pt x="76" y="95"/>
                      </a:lnTo>
                      <a:lnTo>
                        <a:pt x="99" y="101"/>
                      </a:lnTo>
                      <a:lnTo>
                        <a:pt x="99" y="116"/>
                      </a:lnTo>
                      <a:lnTo>
                        <a:pt x="97" y="145"/>
                      </a:lnTo>
                      <a:lnTo>
                        <a:pt x="99" y="179"/>
                      </a:lnTo>
                      <a:lnTo>
                        <a:pt x="109" y="230"/>
                      </a:lnTo>
                      <a:lnTo>
                        <a:pt x="123" y="271"/>
                      </a:lnTo>
                      <a:lnTo>
                        <a:pt x="125" y="309"/>
                      </a:lnTo>
                      <a:lnTo>
                        <a:pt x="128" y="337"/>
                      </a:lnTo>
                      <a:lnTo>
                        <a:pt x="110" y="365"/>
                      </a:lnTo>
                      <a:lnTo>
                        <a:pt x="84" y="390"/>
                      </a:lnTo>
                      <a:lnTo>
                        <a:pt x="68" y="4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8" name="Gruppe 27">
                <a:extLst>
                  <a:ext uri="{FF2B5EF4-FFF2-40B4-BE49-F238E27FC236}">
                    <a16:creationId xmlns:a16="http://schemas.microsoft.com/office/drawing/2014/main" id="{DA457E47-C378-279B-55A2-8B3D8D8EE9C9}"/>
                  </a:ext>
                </a:extLst>
              </p:cNvPr>
              <p:cNvGrpSpPr>
                <a:grpSpLocks noChangeAspect="1"/>
              </p:cNvGrpSpPr>
              <p:nvPr/>
            </p:nvGrpSpPr>
            <p:grpSpPr>
              <a:xfrm>
                <a:off x="500405" y="5155438"/>
                <a:ext cx="926226" cy="542548"/>
                <a:chOff x="644782" y="5030309"/>
                <a:chExt cx="1157782" cy="678185"/>
              </a:xfrm>
            </p:grpSpPr>
            <p:grpSp>
              <p:nvGrpSpPr>
                <p:cNvPr id="29" name="Gruppe 28">
                  <a:extLst>
                    <a:ext uri="{FF2B5EF4-FFF2-40B4-BE49-F238E27FC236}">
                      <a16:creationId xmlns:a16="http://schemas.microsoft.com/office/drawing/2014/main" id="{3EFF06F2-0E3F-066A-6DD7-D51965CEB1DD}"/>
                    </a:ext>
                  </a:extLst>
                </p:cNvPr>
                <p:cNvGrpSpPr/>
                <p:nvPr/>
              </p:nvGrpSpPr>
              <p:grpSpPr>
                <a:xfrm>
                  <a:off x="644782" y="5330272"/>
                  <a:ext cx="364332" cy="378222"/>
                  <a:chOff x="2074632" y="3050496"/>
                  <a:chExt cx="364332" cy="378222"/>
                </a:xfrm>
              </p:grpSpPr>
              <p:sp>
                <p:nvSpPr>
                  <p:cNvPr id="96" name="Freeform 5">
                    <a:extLst>
                      <a:ext uri="{FF2B5EF4-FFF2-40B4-BE49-F238E27FC236}">
                        <a16:creationId xmlns:a16="http://schemas.microsoft.com/office/drawing/2014/main" id="{578C1ACF-4EAB-7BB8-F514-D0D2E51AA4C7}"/>
                      </a:ext>
                    </a:extLst>
                  </p:cNvPr>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6">
                    <a:extLst>
                      <a:ext uri="{FF2B5EF4-FFF2-40B4-BE49-F238E27FC236}">
                        <a16:creationId xmlns:a16="http://schemas.microsoft.com/office/drawing/2014/main" id="{3B8D4FF8-C4FE-4868-526A-E52C94003B68}"/>
                      </a:ext>
                    </a:extLst>
                  </p:cNvPr>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7">
                    <a:extLst>
                      <a:ext uri="{FF2B5EF4-FFF2-40B4-BE49-F238E27FC236}">
                        <a16:creationId xmlns:a16="http://schemas.microsoft.com/office/drawing/2014/main" id="{E661B010-F21A-9356-512C-2C6B40233103}"/>
                      </a:ext>
                    </a:extLst>
                  </p:cNvPr>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8">
                    <a:extLst>
                      <a:ext uri="{FF2B5EF4-FFF2-40B4-BE49-F238E27FC236}">
                        <a16:creationId xmlns:a16="http://schemas.microsoft.com/office/drawing/2014/main" id="{91CE1B02-C070-09E5-95EF-E9BE2149296F}"/>
                      </a:ext>
                    </a:extLst>
                  </p:cNvPr>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9">
                    <a:extLst>
                      <a:ext uri="{FF2B5EF4-FFF2-40B4-BE49-F238E27FC236}">
                        <a16:creationId xmlns:a16="http://schemas.microsoft.com/office/drawing/2014/main" id="{BD6AF2E7-F8AB-12AF-7719-9A3EAD2A1C94}"/>
                      </a:ext>
                    </a:extLst>
                  </p:cNvPr>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10">
                    <a:extLst>
                      <a:ext uri="{FF2B5EF4-FFF2-40B4-BE49-F238E27FC236}">
                        <a16:creationId xmlns:a16="http://schemas.microsoft.com/office/drawing/2014/main" id="{5AE045A6-B9EA-CA3F-FF17-B2367B510A84}"/>
                      </a:ext>
                    </a:extLst>
                  </p:cNvPr>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11">
                    <a:extLst>
                      <a:ext uri="{FF2B5EF4-FFF2-40B4-BE49-F238E27FC236}">
                        <a16:creationId xmlns:a16="http://schemas.microsoft.com/office/drawing/2014/main" id="{F28FBBFC-5B0C-1472-DC21-86015D867196}"/>
                      </a:ext>
                    </a:extLst>
                  </p:cNvPr>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12">
                    <a:extLst>
                      <a:ext uri="{FF2B5EF4-FFF2-40B4-BE49-F238E27FC236}">
                        <a16:creationId xmlns:a16="http://schemas.microsoft.com/office/drawing/2014/main" id="{C3C667B0-69A1-6A6C-15FB-7D54234CF5D7}"/>
                      </a:ext>
                    </a:extLst>
                  </p:cNvPr>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13">
                    <a:extLst>
                      <a:ext uri="{FF2B5EF4-FFF2-40B4-BE49-F238E27FC236}">
                        <a16:creationId xmlns:a16="http://schemas.microsoft.com/office/drawing/2014/main" id="{59954978-0783-5ED2-3BD5-C6678A4B0339}"/>
                      </a:ext>
                    </a:extLst>
                  </p:cNvPr>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14">
                    <a:extLst>
                      <a:ext uri="{FF2B5EF4-FFF2-40B4-BE49-F238E27FC236}">
                        <a16:creationId xmlns:a16="http://schemas.microsoft.com/office/drawing/2014/main" id="{D2D25744-8710-AFD1-4550-5ED3F8C51CA0}"/>
                      </a:ext>
                    </a:extLst>
                  </p:cNvPr>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15">
                    <a:extLst>
                      <a:ext uri="{FF2B5EF4-FFF2-40B4-BE49-F238E27FC236}">
                        <a16:creationId xmlns:a16="http://schemas.microsoft.com/office/drawing/2014/main" id="{17391B6B-9262-B17C-0A1C-4A83AA4E710E}"/>
                      </a:ext>
                    </a:extLst>
                  </p:cNvPr>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uppe 29">
                  <a:extLst>
                    <a:ext uri="{FF2B5EF4-FFF2-40B4-BE49-F238E27FC236}">
                      <a16:creationId xmlns:a16="http://schemas.microsoft.com/office/drawing/2014/main" id="{7E98D59D-C1E9-5620-7095-C5ADB742F2BC}"/>
                    </a:ext>
                  </a:extLst>
                </p:cNvPr>
                <p:cNvGrpSpPr/>
                <p:nvPr/>
              </p:nvGrpSpPr>
              <p:grpSpPr>
                <a:xfrm>
                  <a:off x="1041507" y="5180290"/>
                  <a:ext cx="364332" cy="378222"/>
                  <a:chOff x="2074632" y="3050496"/>
                  <a:chExt cx="364332" cy="378222"/>
                </a:xfrm>
              </p:grpSpPr>
              <p:sp>
                <p:nvSpPr>
                  <p:cNvPr id="85" name="Freeform 5">
                    <a:extLst>
                      <a:ext uri="{FF2B5EF4-FFF2-40B4-BE49-F238E27FC236}">
                        <a16:creationId xmlns:a16="http://schemas.microsoft.com/office/drawing/2014/main" id="{81FF4FC8-FF69-145C-0B7C-7641550EB649}"/>
                      </a:ext>
                    </a:extLst>
                  </p:cNvPr>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6" name="Freeform 6">
                    <a:extLst>
                      <a:ext uri="{FF2B5EF4-FFF2-40B4-BE49-F238E27FC236}">
                        <a16:creationId xmlns:a16="http://schemas.microsoft.com/office/drawing/2014/main" id="{A653FE0D-DC5F-1364-F706-C8356AD07B1C}"/>
                      </a:ext>
                    </a:extLst>
                  </p:cNvPr>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7" name="Freeform 7">
                    <a:extLst>
                      <a:ext uri="{FF2B5EF4-FFF2-40B4-BE49-F238E27FC236}">
                        <a16:creationId xmlns:a16="http://schemas.microsoft.com/office/drawing/2014/main" id="{66C4D7D4-E64B-5F96-A99C-7D0E7BE13199}"/>
                      </a:ext>
                    </a:extLst>
                  </p:cNvPr>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8" name="Freeform 8">
                    <a:extLst>
                      <a:ext uri="{FF2B5EF4-FFF2-40B4-BE49-F238E27FC236}">
                        <a16:creationId xmlns:a16="http://schemas.microsoft.com/office/drawing/2014/main" id="{81EEFF6C-DA1F-A391-A507-D43ACF26BEF9}"/>
                      </a:ext>
                    </a:extLst>
                  </p:cNvPr>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9">
                    <a:extLst>
                      <a:ext uri="{FF2B5EF4-FFF2-40B4-BE49-F238E27FC236}">
                        <a16:creationId xmlns:a16="http://schemas.microsoft.com/office/drawing/2014/main" id="{4D77F091-0B12-D4E1-41A4-8AC15216AE2E}"/>
                      </a:ext>
                    </a:extLst>
                  </p:cNvPr>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10">
                    <a:extLst>
                      <a:ext uri="{FF2B5EF4-FFF2-40B4-BE49-F238E27FC236}">
                        <a16:creationId xmlns:a16="http://schemas.microsoft.com/office/drawing/2014/main" id="{D0008571-B258-E2D1-CEA8-6F4C1A6A8D3B}"/>
                      </a:ext>
                    </a:extLst>
                  </p:cNvPr>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1" name="Freeform 11">
                    <a:extLst>
                      <a:ext uri="{FF2B5EF4-FFF2-40B4-BE49-F238E27FC236}">
                        <a16:creationId xmlns:a16="http://schemas.microsoft.com/office/drawing/2014/main" id="{218BCFBE-BA31-632F-5C70-711081B69B1D}"/>
                      </a:ext>
                    </a:extLst>
                  </p:cNvPr>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 name="Freeform 12">
                    <a:extLst>
                      <a:ext uri="{FF2B5EF4-FFF2-40B4-BE49-F238E27FC236}">
                        <a16:creationId xmlns:a16="http://schemas.microsoft.com/office/drawing/2014/main" id="{60B493BE-1A48-3CA9-2403-14DE1D5CB13E}"/>
                      </a:ext>
                    </a:extLst>
                  </p:cNvPr>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13">
                    <a:extLst>
                      <a:ext uri="{FF2B5EF4-FFF2-40B4-BE49-F238E27FC236}">
                        <a16:creationId xmlns:a16="http://schemas.microsoft.com/office/drawing/2014/main" id="{B55AB78C-F104-7B6A-9FD2-B464E9C10EC4}"/>
                      </a:ext>
                    </a:extLst>
                  </p:cNvPr>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4" name="Freeform 14">
                    <a:extLst>
                      <a:ext uri="{FF2B5EF4-FFF2-40B4-BE49-F238E27FC236}">
                        <a16:creationId xmlns:a16="http://schemas.microsoft.com/office/drawing/2014/main" id="{23520AC5-89EA-C175-7494-32DE04EE9293}"/>
                      </a:ext>
                    </a:extLst>
                  </p:cNvPr>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15">
                    <a:extLst>
                      <a:ext uri="{FF2B5EF4-FFF2-40B4-BE49-F238E27FC236}">
                        <a16:creationId xmlns:a16="http://schemas.microsoft.com/office/drawing/2014/main" id="{E85B7E1A-D15D-F013-D1F8-9FEB464A1726}"/>
                      </a:ext>
                    </a:extLst>
                  </p:cNvPr>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1" name="Gruppe 30">
                  <a:extLst>
                    <a:ext uri="{FF2B5EF4-FFF2-40B4-BE49-F238E27FC236}">
                      <a16:creationId xmlns:a16="http://schemas.microsoft.com/office/drawing/2014/main" id="{6E8FDCBA-4B74-9666-8807-26CACCCB81AF}"/>
                    </a:ext>
                  </a:extLst>
                </p:cNvPr>
                <p:cNvGrpSpPr/>
                <p:nvPr/>
              </p:nvGrpSpPr>
              <p:grpSpPr>
                <a:xfrm>
                  <a:off x="1438232" y="5030309"/>
                  <a:ext cx="364332" cy="378222"/>
                  <a:chOff x="2074632" y="3050496"/>
                  <a:chExt cx="364332" cy="378222"/>
                </a:xfrm>
              </p:grpSpPr>
              <p:sp>
                <p:nvSpPr>
                  <p:cNvPr id="32" name="Freeform 5">
                    <a:extLst>
                      <a:ext uri="{FF2B5EF4-FFF2-40B4-BE49-F238E27FC236}">
                        <a16:creationId xmlns:a16="http://schemas.microsoft.com/office/drawing/2014/main" id="{10314D4A-4504-7405-A2E6-762CF2B97CB1}"/>
                      </a:ext>
                    </a:extLst>
                  </p:cNvPr>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6">
                    <a:extLst>
                      <a:ext uri="{FF2B5EF4-FFF2-40B4-BE49-F238E27FC236}">
                        <a16:creationId xmlns:a16="http://schemas.microsoft.com/office/drawing/2014/main" id="{233ADC75-ECD5-251E-B0E3-BC2C89DF15BD}"/>
                      </a:ext>
                    </a:extLst>
                  </p:cNvPr>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7">
                    <a:extLst>
                      <a:ext uri="{FF2B5EF4-FFF2-40B4-BE49-F238E27FC236}">
                        <a16:creationId xmlns:a16="http://schemas.microsoft.com/office/drawing/2014/main" id="{F8B98326-F3E5-3206-E04B-C766C082CC08}"/>
                      </a:ext>
                    </a:extLst>
                  </p:cNvPr>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Freeform 8">
                    <a:extLst>
                      <a:ext uri="{FF2B5EF4-FFF2-40B4-BE49-F238E27FC236}">
                        <a16:creationId xmlns:a16="http://schemas.microsoft.com/office/drawing/2014/main" id="{0B8A051E-3663-B9B4-720A-B64DBA97E7B4}"/>
                      </a:ext>
                    </a:extLst>
                  </p:cNvPr>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9">
                    <a:extLst>
                      <a:ext uri="{FF2B5EF4-FFF2-40B4-BE49-F238E27FC236}">
                        <a16:creationId xmlns:a16="http://schemas.microsoft.com/office/drawing/2014/main" id="{7725A22B-FD1E-ACCB-E5BA-105C888C728E}"/>
                      </a:ext>
                    </a:extLst>
                  </p:cNvPr>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10">
                    <a:extLst>
                      <a:ext uri="{FF2B5EF4-FFF2-40B4-BE49-F238E27FC236}">
                        <a16:creationId xmlns:a16="http://schemas.microsoft.com/office/drawing/2014/main" id="{E638EACF-C45B-95E1-EEAD-AFF8F7017F9F}"/>
                      </a:ext>
                    </a:extLst>
                  </p:cNvPr>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11">
                    <a:extLst>
                      <a:ext uri="{FF2B5EF4-FFF2-40B4-BE49-F238E27FC236}">
                        <a16:creationId xmlns:a16="http://schemas.microsoft.com/office/drawing/2014/main" id="{019F79C1-09B9-5A76-E851-BA8905CC230D}"/>
                      </a:ext>
                    </a:extLst>
                  </p:cNvPr>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12">
                    <a:extLst>
                      <a:ext uri="{FF2B5EF4-FFF2-40B4-BE49-F238E27FC236}">
                        <a16:creationId xmlns:a16="http://schemas.microsoft.com/office/drawing/2014/main" id="{BEDF47D1-4658-22A1-91B8-DCAC65CEEEA0}"/>
                      </a:ext>
                    </a:extLst>
                  </p:cNvPr>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13">
                    <a:extLst>
                      <a:ext uri="{FF2B5EF4-FFF2-40B4-BE49-F238E27FC236}">
                        <a16:creationId xmlns:a16="http://schemas.microsoft.com/office/drawing/2014/main" id="{08BC4EE1-5209-3B67-E190-F46EE42C0B76}"/>
                      </a:ext>
                    </a:extLst>
                  </p:cNvPr>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14">
                    <a:extLst>
                      <a:ext uri="{FF2B5EF4-FFF2-40B4-BE49-F238E27FC236}">
                        <a16:creationId xmlns:a16="http://schemas.microsoft.com/office/drawing/2014/main" id="{86A8CF47-7277-09A7-0D03-8BA77F114B76}"/>
                      </a:ext>
                    </a:extLst>
                  </p:cNvPr>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15">
                    <a:extLst>
                      <a:ext uri="{FF2B5EF4-FFF2-40B4-BE49-F238E27FC236}">
                        <a16:creationId xmlns:a16="http://schemas.microsoft.com/office/drawing/2014/main" id="{B2C920D2-1DC1-9B55-B5A4-31466FDD400A}"/>
                      </a:ext>
                    </a:extLst>
                  </p:cNvPr>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grpSp>
        <p:nvGrpSpPr>
          <p:cNvPr id="117" name="Gruppe 116">
            <a:extLst>
              <a:ext uri="{FF2B5EF4-FFF2-40B4-BE49-F238E27FC236}">
                <a16:creationId xmlns:a16="http://schemas.microsoft.com/office/drawing/2014/main" id="{D6663BBB-B0DC-44A3-0E62-8FF94DADDF2C}"/>
              </a:ext>
            </a:extLst>
          </p:cNvPr>
          <p:cNvGrpSpPr/>
          <p:nvPr/>
        </p:nvGrpSpPr>
        <p:grpSpPr>
          <a:xfrm>
            <a:off x="787358" y="5098067"/>
            <a:ext cx="8417633" cy="1639256"/>
            <a:chOff x="787358" y="5098067"/>
            <a:chExt cx="8417633" cy="1639256"/>
          </a:xfrm>
        </p:grpSpPr>
        <p:sp>
          <p:nvSpPr>
            <p:cNvPr id="3" name="Tekstfelt 2">
              <a:extLst>
                <a:ext uri="{FF2B5EF4-FFF2-40B4-BE49-F238E27FC236}">
                  <a16:creationId xmlns:a16="http://schemas.microsoft.com/office/drawing/2014/main" id="{846426C1-B6EF-98E0-A73A-DF6995518B5F}"/>
                </a:ext>
              </a:extLst>
            </p:cNvPr>
            <p:cNvSpPr txBox="1"/>
            <p:nvPr/>
          </p:nvSpPr>
          <p:spPr>
            <a:xfrm>
              <a:off x="787358" y="6029437"/>
              <a:ext cx="6210208" cy="707886"/>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An error at just one of the many cooks</a:t>
              </a:r>
            </a:p>
            <a:p>
              <a:pPr>
                <a:tabLst>
                  <a:tab pos="360363" algn="l"/>
                </a:tabLst>
              </a:pPr>
              <a:r>
                <a:rPr lang="en-GB" sz="2000" dirty="0">
                  <a:solidFill>
                    <a:schemeClr val="tx1"/>
                  </a:solidFill>
                </a:rPr>
                <a:t>	causes uncoupling of Europe.</a:t>
              </a:r>
            </a:p>
          </p:txBody>
        </p:sp>
        <p:grpSp>
          <p:nvGrpSpPr>
            <p:cNvPr id="8" name="Gruppe 7">
              <a:extLst>
                <a:ext uri="{FF2B5EF4-FFF2-40B4-BE49-F238E27FC236}">
                  <a16:creationId xmlns:a16="http://schemas.microsoft.com/office/drawing/2014/main" id="{51152F47-7555-15D7-1B59-535857FEB39A}"/>
                </a:ext>
              </a:extLst>
            </p:cNvPr>
            <p:cNvGrpSpPr>
              <a:grpSpLocks noChangeAspect="1"/>
            </p:cNvGrpSpPr>
            <p:nvPr/>
          </p:nvGrpSpPr>
          <p:grpSpPr>
            <a:xfrm>
              <a:off x="7713475" y="5098067"/>
              <a:ext cx="1491516" cy="1629076"/>
              <a:chOff x="2310566" y="1240801"/>
              <a:chExt cx="2983031" cy="3258152"/>
            </a:xfrm>
          </p:grpSpPr>
          <p:pic>
            <p:nvPicPr>
              <p:cNvPr id="13" name="Billede 12" descr="Et billede, der indeholder kort&#10;&#10;Automatisk genereret beskrivelse">
                <a:extLst>
                  <a:ext uri="{FF2B5EF4-FFF2-40B4-BE49-F238E27FC236}">
                    <a16:creationId xmlns:a16="http://schemas.microsoft.com/office/drawing/2014/main" id="{2251D81F-ED26-4A52-0606-7B63057E07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566" y="1524457"/>
                <a:ext cx="2983031" cy="2974496"/>
              </a:xfrm>
              <a:prstGeom prst="rect">
                <a:avLst/>
              </a:prstGeom>
            </p:spPr>
          </p:pic>
          <p:sp>
            <p:nvSpPr>
              <p:cNvPr id="15" name="Kombinationstegning: figur 14">
                <a:extLst>
                  <a:ext uri="{FF2B5EF4-FFF2-40B4-BE49-F238E27FC236}">
                    <a16:creationId xmlns:a16="http://schemas.microsoft.com/office/drawing/2014/main" id="{2D0186DA-518F-C47F-240E-D16EFE23C3E5}"/>
                  </a:ext>
                </a:extLst>
              </p:cNvPr>
              <p:cNvSpPr/>
              <p:nvPr/>
            </p:nvSpPr>
            <p:spPr bwMode="auto">
              <a:xfrm>
                <a:off x="2723949" y="1280160"/>
                <a:ext cx="2425567" cy="3128211"/>
              </a:xfrm>
              <a:custGeom>
                <a:avLst/>
                <a:gdLst>
                  <a:gd name="connsiteX0" fmla="*/ 0 w 2425567"/>
                  <a:gd name="connsiteY0" fmla="*/ 0 h 3128211"/>
                  <a:gd name="connsiteX1" fmla="*/ 0 w 2425567"/>
                  <a:gd name="connsiteY1" fmla="*/ 0 h 3128211"/>
                  <a:gd name="connsiteX2" fmla="*/ 115504 w 2425567"/>
                  <a:gd name="connsiteY2" fmla="*/ 105878 h 3128211"/>
                  <a:gd name="connsiteX3" fmla="*/ 163630 w 2425567"/>
                  <a:gd name="connsiteY3" fmla="*/ 144379 h 3128211"/>
                  <a:gd name="connsiteX4" fmla="*/ 221382 w 2425567"/>
                  <a:gd name="connsiteY4" fmla="*/ 192505 h 3128211"/>
                  <a:gd name="connsiteX5" fmla="*/ 221382 w 2425567"/>
                  <a:gd name="connsiteY5" fmla="*/ 192505 h 3128211"/>
                  <a:gd name="connsiteX6" fmla="*/ 134754 w 2425567"/>
                  <a:gd name="connsiteY6" fmla="*/ 375385 h 3128211"/>
                  <a:gd name="connsiteX7" fmla="*/ 105878 w 2425567"/>
                  <a:gd name="connsiteY7" fmla="*/ 423512 h 3128211"/>
                  <a:gd name="connsiteX8" fmla="*/ 105878 w 2425567"/>
                  <a:gd name="connsiteY8" fmla="*/ 423512 h 3128211"/>
                  <a:gd name="connsiteX9" fmla="*/ 221382 w 2425567"/>
                  <a:gd name="connsiteY9" fmla="*/ 471638 h 3128211"/>
                  <a:gd name="connsiteX10" fmla="*/ 356135 w 2425567"/>
                  <a:gd name="connsiteY10" fmla="*/ 490888 h 3128211"/>
                  <a:gd name="connsiteX11" fmla="*/ 452388 w 2425567"/>
                  <a:gd name="connsiteY11" fmla="*/ 510139 h 3128211"/>
                  <a:gd name="connsiteX12" fmla="*/ 510139 w 2425567"/>
                  <a:gd name="connsiteY12" fmla="*/ 519764 h 3128211"/>
                  <a:gd name="connsiteX13" fmla="*/ 510139 w 2425567"/>
                  <a:gd name="connsiteY13" fmla="*/ 519764 h 3128211"/>
                  <a:gd name="connsiteX14" fmla="*/ 481264 w 2425567"/>
                  <a:gd name="connsiteY14" fmla="*/ 673768 h 3128211"/>
                  <a:gd name="connsiteX15" fmla="*/ 442763 w 2425567"/>
                  <a:gd name="connsiteY15" fmla="*/ 770021 h 3128211"/>
                  <a:gd name="connsiteX16" fmla="*/ 423512 w 2425567"/>
                  <a:gd name="connsiteY16" fmla="*/ 924025 h 3128211"/>
                  <a:gd name="connsiteX17" fmla="*/ 423512 w 2425567"/>
                  <a:gd name="connsiteY17" fmla="*/ 924025 h 3128211"/>
                  <a:gd name="connsiteX18" fmla="*/ 577516 w 2425567"/>
                  <a:gd name="connsiteY18" fmla="*/ 981777 h 3128211"/>
                  <a:gd name="connsiteX19" fmla="*/ 779647 w 2425567"/>
                  <a:gd name="connsiteY19" fmla="*/ 1049154 h 3128211"/>
                  <a:gd name="connsiteX20" fmla="*/ 837398 w 2425567"/>
                  <a:gd name="connsiteY20" fmla="*/ 1049154 h 3128211"/>
                  <a:gd name="connsiteX21" fmla="*/ 837398 w 2425567"/>
                  <a:gd name="connsiteY21" fmla="*/ 1049154 h 3128211"/>
                  <a:gd name="connsiteX22" fmla="*/ 760396 w 2425567"/>
                  <a:gd name="connsiteY22" fmla="*/ 1337912 h 3128211"/>
                  <a:gd name="connsiteX23" fmla="*/ 721895 w 2425567"/>
                  <a:gd name="connsiteY23" fmla="*/ 1405288 h 3128211"/>
                  <a:gd name="connsiteX24" fmla="*/ 721895 w 2425567"/>
                  <a:gd name="connsiteY24" fmla="*/ 1405288 h 3128211"/>
                  <a:gd name="connsiteX25" fmla="*/ 904775 w 2425567"/>
                  <a:gd name="connsiteY25" fmla="*/ 1453415 h 3128211"/>
                  <a:gd name="connsiteX26" fmla="*/ 1039529 w 2425567"/>
                  <a:gd name="connsiteY26" fmla="*/ 1511166 h 3128211"/>
                  <a:gd name="connsiteX27" fmla="*/ 1232034 w 2425567"/>
                  <a:gd name="connsiteY27" fmla="*/ 1568918 h 3128211"/>
                  <a:gd name="connsiteX28" fmla="*/ 1232034 w 2425567"/>
                  <a:gd name="connsiteY28" fmla="*/ 1568918 h 3128211"/>
                  <a:gd name="connsiteX29" fmla="*/ 1183908 w 2425567"/>
                  <a:gd name="connsiteY29" fmla="*/ 1722922 h 3128211"/>
                  <a:gd name="connsiteX30" fmla="*/ 1029904 w 2425567"/>
                  <a:gd name="connsiteY30" fmla="*/ 2011680 h 3128211"/>
                  <a:gd name="connsiteX31" fmla="*/ 1029904 w 2425567"/>
                  <a:gd name="connsiteY31" fmla="*/ 2011680 h 3128211"/>
                  <a:gd name="connsiteX32" fmla="*/ 1174283 w 2425567"/>
                  <a:gd name="connsiteY32" fmla="*/ 2069432 h 3128211"/>
                  <a:gd name="connsiteX33" fmla="*/ 1395664 w 2425567"/>
                  <a:gd name="connsiteY33" fmla="*/ 2165684 h 3128211"/>
                  <a:gd name="connsiteX34" fmla="*/ 1607419 w 2425567"/>
                  <a:gd name="connsiteY34" fmla="*/ 2233061 h 3128211"/>
                  <a:gd name="connsiteX35" fmla="*/ 1607419 w 2425567"/>
                  <a:gd name="connsiteY35" fmla="*/ 2233061 h 3128211"/>
                  <a:gd name="connsiteX36" fmla="*/ 1530417 w 2425567"/>
                  <a:gd name="connsiteY36" fmla="*/ 2425566 h 3128211"/>
                  <a:gd name="connsiteX37" fmla="*/ 1463040 w 2425567"/>
                  <a:gd name="connsiteY37" fmla="*/ 2560320 h 3128211"/>
                  <a:gd name="connsiteX38" fmla="*/ 1443790 w 2425567"/>
                  <a:gd name="connsiteY38" fmla="*/ 2637322 h 3128211"/>
                  <a:gd name="connsiteX39" fmla="*/ 1434165 w 2425567"/>
                  <a:gd name="connsiteY39" fmla="*/ 2685448 h 3128211"/>
                  <a:gd name="connsiteX40" fmla="*/ 1434165 w 2425567"/>
                  <a:gd name="connsiteY40" fmla="*/ 2646947 h 3128211"/>
                  <a:gd name="connsiteX41" fmla="*/ 1434165 w 2425567"/>
                  <a:gd name="connsiteY41" fmla="*/ 2598821 h 3128211"/>
                  <a:gd name="connsiteX42" fmla="*/ 1703672 w 2425567"/>
                  <a:gd name="connsiteY42" fmla="*/ 2656573 h 3128211"/>
                  <a:gd name="connsiteX43" fmla="*/ 1838426 w 2425567"/>
                  <a:gd name="connsiteY43" fmla="*/ 2723949 h 3128211"/>
                  <a:gd name="connsiteX44" fmla="*/ 1934678 w 2425567"/>
                  <a:gd name="connsiteY44" fmla="*/ 2762451 h 3128211"/>
                  <a:gd name="connsiteX45" fmla="*/ 1944304 w 2425567"/>
                  <a:gd name="connsiteY45" fmla="*/ 2762451 h 3128211"/>
                  <a:gd name="connsiteX46" fmla="*/ 1925053 w 2425567"/>
                  <a:gd name="connsiteY46" fmla="*/ 2974206 h 3128211"/>
                  <a:gd name="connsiteX47" fmla="*/ 1905803 w 2425567"/>
                  <a:gd name="connsiteY47" fmla="*/ 3051208 h 3128211"/>
                  <a:gd name="connsiteX48" fmla="*/ 1896177 w 2425567"/>
                  <a:gd name="connsiteY48" fmla="*/ 3099335 h 3128211"/>
                  <a:gd name="connsiteX49" fmla="*/ 1896177 w 2425567"/>
                  <a:gd name="connsiteY49" fmla="*/ 3080084 h 3128211"/>
                  <a:gd name="connsiteX50" fmla="*/ 1896177 w 2425567"/>
                  <a:gd name="connsiteY50" fmla="*/ 3070459 h 3128211"/>
                  <a:gd name="connsiteX51" fmla="*/ 2098308 w 2425567"/>
                  <a:gd name="connsiteY51" fmla="*/ 3099335 h 3128211"/>
                  <a:gd name="connsiteX52" fmla="*/ 2300438 w 2425567"/>
                  <a:gd name="connsiteY52" fmla="*/ 3080084 h 3128211"/>
                  <a:gd name="connsiteX53" fmla="*/ 2319689 w 2425567"/>
                  <a:gd name="connsiteY53" fmla="*/ 3080084 h 3128211"/>
                  <a:gd name="connsiteX54" fmla="*/ 2425567 w 2425567"/>
                  <a:gd name="connsiteY54" fmla="*/ 3128211 h 3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25567" h="3128211">
                    <a:moveTo>
                      <a:pt x="0" y="0"/>
                    </a:moveTo>
                    <a:lnTo>
                      <a:pt x="0" y="0"/>
                    </a:lnTo>
                    <a:cubicBezTo>
                      <a:pt x="38501" y="35293"/>
                      <a:pt x="76340" y="71322"/>
                      <a:pt x="115504" y="105878"/>
                    </a:cubicBezTo>
                    <a:cubicBezTo>
                      <a:pt x="130909" y="119470"/>
                      <a:pt x="148275" y="130730"/>
                      <a:pt x="163630" y="144379"/>
                    </a:cubicBezTo>
                    <a:cubicBezTo>
                      <a:pt x="219653" y="194177"/>
                      <a:pt x="180977" y="172303"/>
                      <a:pt x="221382" y="192505"/>
                    </a:cubicBezTo>
                    <a:lnTo>
                      <a:pt x="221382" y="192505"/>
                    </a:lnTo>
                    <a:cubicBezTo>
                      <a:pt x="157672" y="351779"/>
                      <a:pt x="194730" y="295417"/>
                      <a:pt x="134754" y="375385"/>
                    </a:cubicBezTo>
                    <a:cubicBezTo>
                      <a:pt x="123389" y="420846"/>
                      <a:pt x="136961" y="407970"/>
                      <a:pt x="105878" y="423512"/>
                    </a:cubicBezTo>
                    <a:lnTo>
                      <a:pt x="105878" y="423512"/>
                    </a:lnTo>
                    <a:cubicBezTo>
                      <a:pt x="144379" y="439554"/>
                      <a:pt x="181813" y="458448"/>
                      <a:pt x="221382" y="471638"/>
                    </a:cubicBezTo>
                    <a:cubicBezTo>
                      <a:pt x="239559" y="477697"/>
                      <a:pt x="346040" y="489205"/>
                      <a:pt x="356135" y="490888"/>
                    </a:cubicBezTo>
                    <a:cubicBezTo>
                      <a:pt x="388410" y="496267"/>
                      <a:pt x="420229" y="504109"/>
                      <a:pt x="452388" y="510139"/>
                    </a:cubicBezTo>
                    <a:cubicBezTo>
                      <a:pt x="471570" y="513736"/>
                      <a:pt x="490889" y="516556"/>
                      <a:pt x="510139" y="519764"/>
                    </a:cubicBezTo>
                    <a:lnTo>
                      <a:pt x="510139" y="519764"/>
                    </a:lnTo>
                    <a:cubicBezTo>
                      <a:pt x="500514" y="571099"/>
                      <a:pt x="494842" y="623335"/>
                      <a:pt x="481264" y="673768"/>
                    </a:cubicBezTo>
                    <a:cubicBezTo>
                      <a:pt x="472281" y="707136"/>
                      <a:pt x="452256" y="736795"/>
                      <a:pt x="442763" y="770021"/>
                    </a:cubicBezTo>
                    <a:cubicBezTo>
                      <a:pt x="420642" y="847443"/>
                      <a:pt x="423512" y="859812"/>
                      <a:pt x="423512" y="924025"/>
                    </a:cubicBezTo>
                    <a:lnTo>
                      <a:pt x="423512" y="924025"/>
                    </a:lnTo>
                    <a:lnTo>
                      <a:pt x="577516" y="981777"/>
                    </a:lnTo>
                    <a:cubicBezTo>
                      <a:pt x="671923" y="1018865"/>
                      <a:pt x="686629" y="1036751"/>
                      <a:pt x="779647" y="1049154"/>
                    </a:cubicBezTo>
                    <a:cubicBezTo>
                      <a:pt x="798728" y="1051698"/>
                      <a:pt x="818148" y="1049154"/>
                      <a:pt x="837398" y="1049154"/>
                    </a:cubicBezTo>
                    <a:lnTo>
                      <a:pt x="837398" y="1049154"/>
                    </a:lnTo>
                    <a:cubicBezTo>
                      <a:pt x="792701" y="1362039"/>
                      <a:pt x="846988" y="1153905"/>
                      <a:pt x="760396" y="1337912"/>
                    </a:cubicBezTo>
                    <a:cubicBezTo>
                      <a:pt x="724646" y="1413881"/>
                      <a:pt x="751777" y="1435173"/>
                      <a:pt x="721895" y="1405288"/>
                    </a:cubicBezTo>
                    <a:lnTo>
                      <a:pt x="721895" y="1405288"/>
                    </a:lnTo>
                    <a:cubicBezTo>
                      <a:pt x="787215" y="1419804"/>
                      <a:pt x="841348" y="1429630"/>
                      <a:pt x="904775" y="1453415"/>
                    </a:cubicBezTo>
                    <a:cubicBezTo>
                      <a:pt x="950533" y="1470574"/>
                      <a:pt x="994155" y="1493016"/>
                      <a:pt x="1039529" y="1511166"/>
                    </a:cubicBezTo>
                    <a:cubicBezTo>
                      <a:pt x="1195175" y="1573424"/>
                      <a:pt x="1141136" y="1568918"/>
                      <a:pt x="1232034" y="1568918"/>
                    </a:cubicBezTo>
                    <a:lnTo>
                      <a:pt x="1232034" y="1568918"/>
                    </a:lnTo>
                    <a:cubicBezTo>
                      <a:pt x="1215992" y="1620253"/>
                      <a:pt x="1207463" y="1674572"/>
                      <a:pt x="1183908" y="1722922"/>
                    </a:cubicBezTo>
                    <a:cubicBezTo>
                      <a:pt x="995422" y="2109813"/>
                      <a:pt x="1084130" y="1821882"/>
                      <a:pt x="1029904" y="2011680"/>
                    </a:cubicBezTo>
                    <a:lnTo>
                      <a:pt x="1029904" y="2011680"/>
                    </a:lnTo>
                    <a:cubicBezTo>
                      <a:pt x="1078030" y="2030931"/>
                      <a:pt x="1126511" y="2049318"/>
                      <a:pt x="1174283" y="2069432"/>
                    </a:cubicBezTo>
                    <a:cubicBezTo>
                      <a:pt x="1248444" y="2100658"/>
                      <a:pt x="1319327" y="2140238"/>
                      <a:pt x="1395664" y="2165684"/>
                    </a:cubicBezTo>
                    <a:cubicBezTo>
                      <a:pt x="1581468" y="2227619"/>
                      <a:pt x="1509860" y="2208672"/>
                      <a:pt x="1607419" y="2233061"/>
                    </a:cubicBezTo>
                    <a:lnTo>
                      <a:pt x="1607419" y="2233061"/>
                    </a:lnTo>
                    <a:cubicBezTo>
                      <a:pt x="1581752" y="2297229"/>
                      <a:pt x="1558313" y="2362335"/>
                      <a:pt x="1530417" y="2425566"/>
                    </a:cubicBezTo>
                    <a:cubicBezTo>
                      <a:pt x="1510146" y="2471513"/>
                      <a:pt x="1482055" y="2513839"/>
                      <a:pt x="1463040" y="2560320"/>
                    </a:cubicBezTo>
                    <a:cubicBezTo>
                      <a:pt x="1453022" y="2584807"/>
                      <a:pt x="1449739" y="2611542"/>
                      <a:pt x="1443790" y="2637322"/>
                    </a:cubicBezTo>
                    <a:cubicBezTo>
                      <a:pt x="1440111" y="2653263"/>
                      <a:pt x="1445733" y="2673880"/>
                      <a:pt x="1434165" y="2685448"/>
                    </a:cubicBezTo>
                    <a:lnTo>
                      <a:pt x="1434165" y="2646947"/>
                    </a:lnTo>
                    <a:lnTo>
                      <a:pt x="1434165" y="2598821"/>
                    </a:lnTo>
                    <a:cubicBezTo>
                      <a:pt x="1565274" y="2615210"/>
                      <a:pt x="1588640" y="2607906"/>
                      <a:pt x="1703672" y="2656573"/>
                    </a:cubicBezTo>
                    <a:cubicBezTo>
                      <a:pt x="1749923" y="2676140"/>
                      <a:pt x="1792773" y="2703025"/>
                      <a:pt x="1838426" y="2723949"/>
                    </a:cubicBezTo>
                    <a:cubicBezTo>
                      <a:pt x="1869839" y="2738347"/>
                      <a:pt x="1934678" y="2762451"/>
                      <a:pt x="1934678" y="2762451"/>
                    </a:cubicBezTo>
                    <a:lnTo>
                      <a:pt x="1944304" y="2762451"/>
                    </a:lnTo>
                    <a:cubicBezTo>
                      <a:pt x="1937887" y="2833036"/>
                      <a:pt x="1934420" y="2903952"/>
                      <a:pt x="1925053" y="2974206"/>
                    </a:cubicBezTo>
                    <a:cubicBezTo>
                      <a:pt x="1921556" y="3000431"/>
                      <a:pt x="1911752" y="3025428"/>
                      <a:pt x="1905803" y="3051208"/>
                    </a:cubicBezTo>
                    <a:cubicBezTo>
                      <a:pt x="1902124" y="3067149"/>
                      <a:pt x="1901351" y="3083815"/>
                      <a:pt x="1896177" y="3099335"/>
                    </a:cubicBezTo>
                    <a:cubicBezTo>
                      <a:pt x="1894148" y="3105423"/>
                      <a:pt x="1896177" y="3086501"/>
                      <a:pt x="1896177" y="3080084"/>
                    </a:cubicBezTo>
                    <a:lnTo>
                      <a:pt x="1896177" y="3070459"/>
                    </a:lnTo>
                    <a:cubicBezTo>
                      <a:pt x="1918638" y="3074202"/>
                      <a:pt x="2063475" y="3100496"/>
                      <a:pt x="2098308" y="3099335"/>
                    </a:cubicBezTo>
                    <a:cubicBezTo>
                      <a:pt x="2165952" y="3097080"/>
                      <a:pt x="2233011" y="3085947"/>
                      <a:pt x="2300438" y="3080084"/>
                    </a:cubicBezTo>
                    <a:cubicBezTo>
                      <a:pt x="2306831" y="3079528"/>
                      <a:pt x="2313272" y="3080084"/>
                      <a:pt x="2319689" y="3080084"/>
                    </a:cubicBezTo>
                    <a:lnTo>
                      <a:pt x="2425567" y="3128211"/>
                    </a:lnTo>
                  </a:path>
                </a:pathLst>
              </a:cu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7" name="Kombinationstegning: figur 16">
                <a:extLst>
                  <a:ext uri="{FF2B5EF4-FFF2-40B4-BE49-F238E27FC236}">
                    <a16:creationId xmlns:a16="http://schemas.microsoft.com/office/drawing/2014/main" id="{550423FD-E3A3-7BD6-4294-73F73ED4416B}"/>
                  </a:ext>
                </a:extLst>
              </p:cNvPr>
              <p:cNvSpPr>
                <a:spLocks noChangeAspect="1"/>
              </p:cNvSpPr>
              <p:nvPr/>
            </p:nvSpPr>
            <p:spPr bwMode="auto">
              <a:xfrm rot="1440000" flipH="1">
                <a:off x="2464364" y="1240801"/>
                <a:ext cx="2425567" cy="3128211"/>
              </a:xfrm>
              <a:custGeom>
                <a:avLst/>
                <a:gdLst>
                  <a:gd name="connsiteX0" fmla="*/ 0 w 2425567"/>
                  <a:gd name="connsiteY0" fmla="*/ 0 h 3128211"/>
                  <a:gd name="connsiteX1" fmla="*/ 0 w 2425567"/>
                  <a:gd name="connsiteY1" fmla="*/ 0 h 3128211"/>
                  <a:gd name="connsiteX2" fmla="*/ 115504 w 2425567"/>
                  <a:gd name="connsiteY2" fmla="*/ 105878 h 3128211"/>
                  <a:gd name="connsiteX3" fmla="*/ 163630 w 2425567"/>
                  <a:gd name="connsiteY3" fmla="*/ 144379 h 3128211"/>
                  <a:gd name="connsiteX4" fmla="*/ 221382 w 2425567"/>
                  <a:gd name="connsiteY4" fmla="*/ 192505 h 3128211"/>
                  <a:gd name="connsiteX5" fmla="*/ 221382 w 2425567"/>
                  <a:gd name="connsiteY5" fmla="*/ 192505 h 3128211"/>
                  <a:gd name="connsiteX6" fmla="*/ 134754 w 2425567"/>
                  <a:gd name="connsiteY6" fmla="*/ 375385 h 3128211"/>
                  <a:gd name="connsiteX7" fmla="*/ 105878 w 2425567"/>
                  <a:gd name="connsiteY7" fmla="*/ 423512 h 3128211"/>
                  <a:gd name="connsiteX8" fmla="*/ 105878 w 2425567"/>
                  <a:gd name="connsiteY8" fmla="*/ 423512 h 3128211"/>
                  <a:gd name="connsiteX9" fmla="*/ 221382 w 2425567"/>
                  <a:gd name="connsiteY9" fmla="*/ 471638 h 3128211"/>
                  <a:gd name="connsiteX10" fmla="*/ 356135 w 2425567"/>
                  <a:gd name="connsiteY10" fmla="*/ 490888 h 3128211"/>
                  <a:gd name="connsiteX11" fmla="*/ 452388 w 2425567"/>
                  <a:gd name="connsiteY11" fmla="*/ 510139 h 3128211"/>
                  <a:gd name="connsiteX12" fmla="*/ 510139 w 2425567"/>
                  <a:gd name="connsiteY12" fmla="*/ 519764 h 3128211"/>
                  <a:gd name="connsiteX13" fmla="*/ 510139 w 2425567"/>
                  <a:gd name="connsiteY13" fmla="*/ 519764 h 3128211"/>
                  <a:gd name="connsiteX14" fmla="*/ 481264 w 2425567"/>
                  <a:gd name="connsiteY14" fmla="*/ 673768 h 3128211"/>
                  <a:gd name="connsiteX15" fmla="*/ 442763 w 2425567"/>
                  <a:gd name="connsiteY15" fmla="*/ 770021 h 3128211"/>
                  <a:gd name="connsiteX16" fmla="*/ 423512 w 2425567"/>
                  <a:gd name="connsiteY16" fmla="*/ 924025 h 3128211"/>
                  <a:gd name="connsiteX17" fmla="*/ 423512 w 2425567"/>
                  <a:gd name="connsiteY17" fmla="*/ 924025 h 3128211"/>
                  <a:gd name="connsiteX18" fmla="*/ 577516 w 2425567"/>
                  <a:gd name="connsiteY18" fmla="*/ 981777 h 3128211"/>
                  <a:gd name="connsiteX19" fmla="*/ 779647 w 2425567"/>
                  <a:gd name="connsiteY19" fmla="*/ 1049154 h 3128211"/>
                  <a:gd name="connsiteX20" fmla="*/ 837398 w 2425567"/>
                  <a:gd name="connsiteY20" fmla="*/ 1049154 h 3128211"/>
                  <a:gd name="connsiteX21" fmla="*/ 837398 w 2425567"/>
                  <a:gd name="connsiteY21" fmla="*/ 1049154 h 3128211"/>
                  <a:gd name="connsiteX22" fmla="*/ 760396 w 2425567"/>
                  <a:gd name="connsiteY22" fmla="*/ 1337912 h 3128211"/>
                  <a:gd name="connsiteX23" fmla="*/ 721895 w 2425567"/>
                  <a:gd name="connsiteY23" fmla="*/ 1405288 h 3128211"/>
                  <a:gd name="connsiteX24" fmla="*/ 721895 w 2425567"/>
                  <a:gd name="connsiteY24" fmla="*/ 1405288 h 3128211"/>
                  <a:gd name="connsiteX25" fmla="*/ 904775 w 2425567"/>
                  <a:gd name="connsiteY25" fmla="*/ 1453415 h 3128211"/>
                  <a:gd name="connsiteX26" fmla="*/ 1039529 w 2425567"/>
                  <a:gd name="connsiteY26" fmla="*/ 1511166 h 3128211"/>
                  <a:gd name="connsiteX27" fmla="*/ 1232034 w 2425567"/>
                  <a:gd name="connsiteY27" fmla="*/ 1568918 h 3128211"/>
                  <a:gd name="connsiteX28" fmla="*/ 1232034 w 2425567"/>
                  <a:gd name="connsiteY28" fmla="*/ 1568918 h 3128211"/>
                  <a:gd name="connsiteX29" fmla="*/ 1183908 w 2425567"/>
                  <a:gd name="connsiteY29" fmla="*/ 1722922 h 3128211"/>
                  <a:gd name="connsiteX30" fmla="*/ 1029904 w 2425567"/>
                  <a:gd name="connsiteY30" fmla="*/ 2011680 h 3128211"/>
                  <a:gd name="connsiteX31" fmla="*/ 1029904 w 2425567"/>
                  <a:gd name="connsiteY31" fmla="*/ 2011680 h 3128211"/>
                  <a:gd name="connsiteX32" fmla="*/ 1174283 w 2425567"/>
                  <a:gd name="connsiteY32" fmla="*/ 2069432 h 3128211"/>
                  <a:gd name="connsiteX33" fmla="*/ 1395664 w 2425567"/>
                  <a:gd name="connsiteY33" fmla="*/ 2165684 h 3128211"/>
                  <a:gd name="connsiteX34" fmla="*/ 1607419 w 2425567"/>
                  <a:gd name="connsiteY34" fmla="*/ 2233061 h 3128211"/>
                  <a:gd name="connsiteX35" fmla="*/ 1607419 w 2425567"/>
                  <a:gd name="connsiteY35" fmla="*/ 2233061 h 3128211"/>
                  <a:gd name="connsiteX36" fmla="*/ 1530417 w 2425567"/>
                  <a:gd name="connsiteY36" fmla="*/ 2425566 h 3128211"/>
                  <a:gd name="connsiteX37" fmla="*/ 1463040 w 2425567"/>
                  <a:gd name="connsiteY37" fmla="*/ 2560320 h 3128211"/>
                  <a:gd name="connsiteX38" fmla="*/ 1443790 w 2425567"/>
                  <a:gd name="connsiteY38" fmla="*/ 2637322 h 3128211"/>
                  <a:gd name="connsiteX39" fmla="*/ 1434165 w 2425567"/>
                  <a:gd name="connsiteY39" fmla="*/ 2685448 h 3128211"/>
                  <a:gd name="connsiteX40" fmla="*/ 1434165 w 2425567"/>
                  <a:gd name="connsiteY40" fmla="*/ 2646947 h 3128211"/>
                  <a:gd name="connsiteX41" fmla="*/ 1434165 w 2425567"/>
                  <a:gd name="connsiteY41" fmla="*/ 2598821 h 3128211"/>
                  <a:gd name="connsiteX42" fmla="*/ 1703672 w 2425567"/>
                  <a:gd name="connsiteY42" fmla="*/ 2656573 h 3128211"/>
                  <a:gd name="connsiteX43" fmla="*/ 1838426 w 2425567"/>
                  <a:gd name="connsiteY43" fmla="*/ 2723949 h 3128211"/>
                  <a:gd name="connsiteX44" fmla="*/ 1934678 w 2425567"/>
                  <a:gd name="connsiteY44" fmla="*/ 2762451 h 3128211"/>
                  <a:gd name="connsiteX45" fmla="*/ 1944304 w 2425567"/>
                  <a:gd name="connsiteY45" fmla="*/ 2762451 h 3128211"/>
                  <a:gd name="connsiteX46" fmla="*/ 1925053 w 2425567"/>
                  <a:gd name="connsiteY46" fmla="*/ 2974206 h 3128211"/>
                  <a:gd name="connsiteX47" fmla="*/ 1905803 w 2425567"/>
                  <a:gd name="connsiteY47" fmla="*/ 3051208 h 3128211"/>
                  <a:gd name="connsiteX48" fmla="*/ 1896177 w 2425567"/>
                  <a:gd name="connsiteY48" fmla="*/ 3099335 h 3128211"/>
                  <a:gd name="connsiteX49" fmla="*/ 1896177 w 2425567"/>
                  <a:gd name="connsiteY49" fmla="*/ 3080084 h 3128211"/>
                  <a:gd name="connsiteX50" fmla="*/ 1896177 w 2425567"/>
                  <a:gd name="connsiteY50" fmla="*/ 3070459 h 3128211"/>
                  <a:gd name="connsiteX51" fmla="*/ 2098308 w 2425567"/>
                  <a:gd name="connsiteY51" fmla="*/ 3099335 h 3128211"/>
                  <a:gd name="connsiteX52" fmla="*/ 2300438 w 2425567"/>
                  <a:gd name="connsiteY52" fmla="*/ 3080084 h 3128211"/>
                  <a:gd name="connsiteX53" fmla="*/ 2319689 w 2425567"/>
                  <a:gd name="connsiteY53" fmla="*/ 3080084 h 3128211"/>
                  <a:gd name="connsiteX54" fmla="*/ 2425567 w 2425567"/>
                  <a:gd name="connsiteY54" fmla="*/ 3128211 h 312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25567" h="3128211">
                    <a:moveTo>
                      <a:pt x="0" y="0"/>
                    </a:moveTo>
                    <a:lnTo>
                      <a:pt x="0" y="0"/>
                    </a:lnTo>
                    <a:cubicBezTo>
                      <a:pt x="38501" y="35293"/>
                      <a:pt x="76340" y="71322"/>
                      <a:pt x="115504" y="105878"/>
                    </a:cubicBezTo>
                    <a:cubicBezTo>
                      <a:pt x="130909" y="119470"/>
                      <a:pt x="148275" y="130730"/>
                      <a:pt x="163630" y="144379"/>
                    </a:cubicBezTo>
                    <a:cubicBezTo>
                      <a:pt x="219653" y="194177"/>
                      <a:pt x="180977" y="172303"/>
                      <a:pt x="221382" y="192505"/>
                    </a:cubicBezTo>
                    <a:lnTo>
                      <a:pt x="221382" y="192505"/>
                    </a:lnTo>
                    <a:cubicBezTo>
                      <a:pt x="157672" y="351779"/>
                      <a:pt x="194730" y="295417"/>
                      <a:pt x="134754" y="375385"/>
                    </a:cubicBezTo>
                    <a:cubicBezTo>
                      <a:pt x="123389" y="420846"/>
                      <a:pt x="136961" y="407970"/>
                      <a:pt x="105878" y="423512"/>
                    </a:cubicBezTo>
                    <a:lnTo>
                      <a:pt x="105878" y="423512"/>
                    </a:lnTo>
                    <a:cubicBezTo>
                      <a:pt x="144379" y="439554"/>
                      <a:pt x="181813" y="458448"/>
                      <a:pt x="221382" y="471638"/>
                    </a:cubicBezTo>
                    <a:cubicBezTo>
                      <a:pt x="239559" y="477697"/>
                      <a:pt x="346040" y="489205"/>
                      <a:pt x="356135" y="490888"/>
                    </a:cubicBezTo>
                    <a:cubicBezTo>
                      <a:pt x="388410" y="496267"/>
                      <a:pt x="420229" y="504109"/>
                      <a:pt x="452388" y="510139"/>
                    </a:cubicBezTo>
                    <a:cubicBezTo>
                      <a:pt x="471570" y="513736"/>
                      <a:pt x="490889" y="516556"/>
                      <a:pt x="510139" y="519764"/>
                    </a:cubicBezTo>
                    <a:lnTo>
                      <a:pt x="510139" y="519764"/>
                    </a:lnTo>
                    <a:cubicBezTo>
                      <a:pt x="500514" y="571099"/>
                      <a:pt x="494842" y="623335"/>
                      <a:pt x="481264" y="673768"/>
                    </a:cubicBezTo>
                    <a:cubicBezTo>
                      <a:pt x="472281" y="707136"/>
                      <a:pt x="452256" y="736795"/>
                      <a:pt x="442763" y="770021"/>
                    </a:cubicBezTo>
                    <a:cubicBezTo>
                      <a:pt x="420642" y="847443"/>
                      <a:pt x="423512" y="859812"/>
                      <a:pt x="423512" y="924025"/>
                    </a:cubicBezTo>
                    <a:lnTo>
                      <a:pt x="423512" y="924025"/>
                    </a:lnTo>
                    <a:lnTo>
                      <a:pt x="577516" y="981777"/>
                    </a:lnTo>
                    <a:cubicBezTo>
                      <a:pt x="671923" y="1018865"/>
                      <a:pt x="686629" y="1036751"/>
                      <a:pt x="779647" y="1049154"/>
                    </a:cubicBezTo>
                    <a:cubicBezTo>
                      <a:pt x="798728" y="1051698"/>
                      <a:pt x="818148" y="1049154"/>
                      <a:pt x="837398" y="1049154"/>
                    </a:cubicBezTo>
                    <a:lnTo>
                      <a:pt x="837398" y="1049154"/>
                    </a:lnTo>
                    <a:cubicBezTo>
                      <a:pt x="792701" y="1362039"/>
                      <a:pt x="846988" y="1153905"/>
                      <a:pt x="760396" y="1337912"/>
                    </a:cubicBezTo>
                    <a:cubicBezTo>
                      <a:pt x="724646" y="1413881"/>
                      <a:pt x="751777" y="1435173"/>
                      <a:pt x="721895" y="1405288"/>
                    </a:cubicBezTo>
                    <a:lnTo>
                      <a:pt x="721895" y="1405288"/>
                    </a:lnTo>
                    <a:cubicBezTo>
                      <a:pt x="787215" y="1419804"/>
                      <a:pt x="841348" y="1429630"/>
                      <a:pt x="904775" y="1453415"/>
                    </a:cubicBezTo>
                    <a:cubicBezTo>
                      <a:pt x="950533" y="1470574"/>
                      <a:pt x="994155" y="1493016"/>
                      <a:pt x="1039529" y="1511166"/>
                    </a:cubicBezTo>
                    <a:cubicBezTo>
                      <a:pt x="1195175" y="1573424"/>
                      <a:pt x="1141136" y="1568918"/>
                      <a:pt x="1232034" y="1568918"/>
                    </a:cubicBezTo>
                    <a:lnTo>
                      <a:pt x="1232034" y="1568918"/>
                    </a:lnTo>
                    <a:cubicBezTo>
                      <a:pt x="1215992" y="1620253"/>
                      <a:pt x="1207463" y="1674572"/>
                      <a:pt x="1183908" y="1722922"/>
                    </a:cubicBezTo>
                    <a:cubicBezTo>
                      <a:pt x="995422" y="2109813"/>
                      <a:pt x="1084130" y="1821882"/>
                      <a:pt x="1029904" y="2011680"/>
                    </a:cubicBezTo>
                    <a:lnTo>
                      <a:pt x="1029904" y="2011680"/>
                    </a:lnTo>
                    <a:cubicBezTo>
                      <a:pt x="1078030" y="2030931"/>
                      <a:pt x="1126511" y="2049318"/>
                      <a:pt x="1174283" y="2069432"/>
                    </a:cubicBezTo>
                    <a:cubicBezTo>
                      <a:pt x="1248444" y="2100658"/>
                      <a:pt x="1319327" y="2140238"/>
                      <a:pt x="1395664" y="2165684"/>
                    </a:cubicBezTo>
                    <a:cubicBezTo>
                      <a:pt x="1581468" y="2227619"/>
                      <a:pt x="1509860" y="2208672"/>
                      <a:pt x="1607419" y="2233061"/>
                    </a:cubicBezTo>
                    <a:lnTo>
                      <a:pt x="1607419" y="2233061"/>
                    </a:lnTo>
                    <a:cubicBezTo>
                      <a:pt x="1581752" y="2297229"/>
                      <a:pt x="1558313" y="2362335"/>
                      <a:pt x="1530417" y="2425566"/>
                    </a:cubicBezTo>
                    <a:cubicBezTo>
                      <a:pt x="1510146" y="2471513"/>
                      <a:pt x="1482055" y="2513839"/>
                      <a:pt x="1463040" y="2560320"/>
                    </a:cubicBezTo>
                    <a:cubicBezTo>
                      <a:pt x="1453022" y="2584807"/>
                      <a:pt x="1449739" y="2611542"/>
                      <a:pt x="1443790" y="2637322"/>
                    </a:cubicBezTo>
                    <a:cubicBezTo>
                      <a:pt x="1440111" y="2653263"/>
                      <a:pt x="1445733" y="2673880"/>
                      <a:pt x="1434165" y="2685448"/>
                    </a:cubicBezTo>
                    <a:lnTo>
                      <a:pt x="1434165" y="2646947"/>
                    </a:lnTo>
                    <a:lnTo>
                      <a:pt x="1434165" y="2598821"/>
                    </a:lnTo>
                    <a:cubicBezTo>
                      <a:pt x="1565274" y="2615210"/>
                      <a:pt x="1588640" y="2607906"/>
                      <a:pt x="1703672" y="2656573"/>
                    </a:cubicBezTo>
                    <a:cubicBezTo>
                      <a:pt x="1749923" y="2676140"/>
                      <a:pt x="1792773" y="2703025"/>
                      <a:pt x="1838426" y="2723949"/>
                    </a:cubicBezTo>
                    <a:cubicBezTo>
                      <a:pt x="1869839" y="2738347"/>
                      <a:pt x="1934678" y="2762451"/>
                      <a:pt x="1934678" y="2762451"/>
                    </a:cubicBezTo>
                    <a:lnTo>
                      <a:pt x="1944304" y="2762451"/>
                    </a:lnTo>
                    <a:cubicBezTo>
                      <a:pt x="1937887" y="2833036"/>
                      <a:pt x="1934420" y="2903952"/>
                      <a:pt x="1925053" y="2974206"/>
                    </a:cubicBezTo>
                    <a:cubicBezTo>
                      <a:pt x="1921556" y="3000431"/>
                      <a:pt x="1911752" y="3025428"/>
                      <a:pt x="1905803" y="3051208"/>
                    </a:cubicBezTo>
                    <a:cubicBezTo>
                      <a:pt x="1902124" y="3067149"/>
                      <a:pt x="1901351" y="3083815"/>
                      <a:pt x="1896177" y="3099335"/>
                    </a:cubicBezTo>
                    <a:cubicBezTo>
                      <a:pt x="1894148" y="3105423"/>
                      <a:pt x="1896177" y="3086501"/>
                      <a:pt x="1896177" y="3080084"/>
                    </a:cubicBezTo>
                    <a:lnTo>
                      <a:pt x="1896177" y="3070459"/>
                    </a:lnTo>
                    <a:cubicBezTo>
                      <a:pt x="1918638" y="3074202"/>
                      <a:pt x="2063475" y="3100496"/>
                      <a:pt x="2098308" y="3099335"/>
                    </a:cubicBezTo>
                    <a:cubicBezTo>
                      <a:pt x="2165952" y="3097080"/>
                      <a:pt x="2233011" y="3085947"/>
                      <a:pt x="2300438" y="3080084"/>
                    </a:cubicBezTo>
                    <a:cubicBezTo>
                      <a:pt x="2306831" y="3079528"/>
                      <a:pt x="2313272" y="3080084"/>
                      <a:pt x="2319689" y="3080084"/>
                    </a:cubicBezTo>
                    <a:lnTo>
                      <a:pt x="2425567" y="3128211"/>
                    </a:lnTo>
                  </a:path>
                </a:pathLst>
              </a:cu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grpSp>
    </p:spTree>
    <p:extLst>
      <p:ext uri="{BB962C8B-B14F-4D97-AF65-F5344CB8AC3E}">
        <p14:creationId xmlns:p14="http://schemas.microsoft.com/office/powerpoint/2010/main" val="1661357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1+#ppt_w/2"/>
                                          </p:val>
                                        </p:tav>
                                        <p:tav tm="100000">
                                          <p:val>
                                            <p:strVal val="#ppt_x"/>
                                          </p:val>
                                        </p:tav>
                                      </p:tavLst>
                                    </p:anim>
                                    <p:anim calcmode="lin" valueType="num">
                                      <p:cBhvr additive="base">
                                        <p:cTn id="32"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7"/>
                                        </p:tgtEl>
                                        <p:attrNameLst>
                                          <p:attrName>style.visibility</p:attrName>
                                        </p:attrNameLst>
                                      </p:cBhvr>
                                      <p:to>
                                        <p:strVal val="visible"/>
                                      </p:to>
                                    </p:set>
                                    <p:anim calcmode="lin" valueType="num">
                                      <p:cBhvr additive="base">
                                        <p:cTn id="49" dur="500" fill="hold"/>
                                        <p:tgtEl>
                                          <p:spTgt spid="117"/>
                                        </p:tgtEl>
                                        <p:attrNameLst>
                                          <p:attrName>ppt_x</p:attrName>
                                        </p:attrNameLst>
                                      </p:cBhvr>
                                      <p:tavLst>
                                        <p:tav tm="0">
                                          <p:val>
                                            <p:strVal val="1+#ppt_w/2"/>
                                          </p:val>
                                        </p:tav>
                                        <p:tav tm="100000">
                                          <p:val>
                                            <p:strVal val="#ppt_x"/>
                                          </p:val>
                                        </p:tav>
                                      </p:tavLst>
                                    </p:anim>
                                    <p:anim calcmode="lin" valueType="num">
                                      <p:cBhvr additive="base">
                                        <p:cTn id="5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A3272-84B5-B2B5-B4BE-DA51EE2F1D10}"/>
              </a:ext>
            </a:extLst>
          </p:cNvPr>
          <p:cNvSpPr>
            <a:spLocks noGrp="1"/>
          </p:cNvSpPr>
          <p:nvPr>
            <p:ph type="title"/>
          </p:nvPr>
        </p:nvSpPr>
        <p:spPr>
          <a:xfrm>
            <a:off x="1" y="0"/>
            <a:ext cx="7854950" cy="665915"/>
          </a:xfrm>
          <a:noFill/>
        </p:spPr>
        <p:txBody>
          <a:bodyPr/>
          <a:lstStyle/>
          <a:p>
            <a:pPr algn="l"/>
            <a:r>
              <a:rPr lang="en-GB" sz="2900" dirty="0"/>
              <a:t>Current market coupling: flaws – 1</a:t>
            </a:r>
          </a:p>
        </p:txBody>
      </p:sp>
      <p:sp>
        <p:nvSpPr>
          <p:cNvPr id="5" name="Tekstfelt 4">
            <a:extLst>
              <a:ext uri="{FF2B5EF4-FFF2-40B4-BE49-F238E27FC236}">
                <a16:creationId xmlns:a16="http://schemas.microsoft.com/office/drawing/2014/main" id="{E48A38C2-2834-7C21-A9BF-A86642923C01}"/>
              </a:ext>
            </a:extLst>
          </p:cNvPr>
          <p:cNvSpPr txBox="1"/>
          <p:nvPr/>
        </p:nvSpPr>
        <p:spPr>
          <a:xfrm>
            <a:off x="26991" y="554880"/>
            <a:ext cx="6719053" cy="707886"/>
          </a:xfrm>
          <a:prstGeom prst="rect">
            <a:avLst/>
          </a:prstGeom>
          <a:noFill/>
        </p:spPr>
        <p:txBody>
          <a:bodyPr wrap="square" rtlCol="0">
            <a:spAutoFit/>
          </a:bodyPr>
          <a:lstStyle/>
          <a:p>
            <a:pPr marL="265113" indent="-265113">
              <a:buFont typeface="Wingdings" panose="05000000000000000000" pitchFamily="2" charset="2"/>
              <a:buChar char="Ø"/>
              <a:tabLst>
                <a:tab pos="265113" algn="l"/>
              </a:tabLst>
            </a:pPr>
            <a:r>
              <a:rPr lang="en-GB" sz="2000" dirty="0">
                <a:solidFill>
                  <a:schemeClr val="tx1"/>
                </a:solidFill>
              </a:rPr>
              <a:t>Grid users have been forced to pay for the market coupling software EUPHEMIA</a:t>
            </a:r>
          </a:p>
        </p:txBody>
      </p:sp>
      <p:pic>
        <p:nvPicPr>
          <p:cNvPr id="10" name="Billede 9" descr="Et billede, der indeholder skitse, tegning, Stregtegning, stregtegning&#10;&#10;Automatisk genereret beskrivelse">
            <a:extLst>
              <a:ext uri="{FF2B5EF4-FFF2-40B4-BE49-F238E27FC236}">
                <a16:creationId xmlns:a16="http://schemas.microsoft.com/office/drawing/2014/main" id="{4FF9C69A-1E97-D16B-4A48-3183B8B6E170}"/>
              </a:ext>
            </a:extLst>
          </p:cNvPr>
          <p:cNvPicPr>
            <a:picLocks noChangeAspect="1"/>
          </p:cNvPicPr>
          <p:nvPr/>
        </p:nvPicPr>
        <p:blipFill>
          <a:blip r:embed="rId2"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8423211" y="472263"/>
            <a:ext cx="1463167" cy="697443"/>
          </a:xfrm>
          <a:prstGeom prst="rect">
            <a:avLst/>
          </a:prstGeom>
        </p:spPr>
      </p:pic>
      <p:sp>
        <p:nvSpPr>
          <p:cNvPr id="4" name="Tekstfelt 3">
            <a:extLst>
              <a:ext uri="{FF2B5EF4-FFF2-40B4-BE49-F238E27FC236}">
                <a16:creationId xmlns:a16="http://schemas.microsoft.com/office/drawing/2014/main" id="{2333379B-E797-A931-817A-665DAA61E996}"/>
              </a:ext>
            </a:extLst>
          </p:cNvPr>
          <p:cNvSpPr txBox="1"/>
          <p:nvPr/>
        </p:nvSpPr>
        <p:spPr>
          <a:xfrm>
            <a:off x="354249" y="2897514"/>
            <a:ext cx="9040032" cy="400110"/>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Further, it’s distorting the competition between NEMOs</a:t>
            </a:r>
          </a:p>
        </p:txBody>
      </p:sp>
      <p:grpSp>
        <p:nvGrpSpPr>
          <p:cNvPr id="13" name="Gruppe 12">
            <a:extLst>
              <a:ext uri="{FF2B5EF4-FFF2-40B4-BE49-F238E27FC236}">
                <a16:creationId xmlns:a16="http://schemas.microsoft.com/office/drawing/2014/main" id="{DAC9E70D-FB11-A446-7EC9-FF6CB92E1A23}"/>
              </a:ext>
            </a:extLst>
          </p:cNvPr>
          <p:cNvGrpSpPr/>
          <p:nvPr/>
        </p:nvGrpSpPr>
        <p:grpSpPr>
          <a:xfrm>
            <a:off x="354249" y="1031995"/>
            <a:ext cx="8871786" cy="1538288"/>
            <a:chOff x="354249" y="1031995"/>
            <a:chExt cx="8871786" cy="1538288"/>
          </a:xfrm>
        </p:grpSpPr>
        <p:sp>
          <p:nvSpPr>
            <p:cNvPr id="9" name="Tekstfelt 8">
              <a:extLst>
                <a:ext uri="{FF2B5EF4-FFF2-40B4-BE49-F238E27FC236}">
                  <a16:creationId xmlns:a16="http://schemas.microsoft.com/office/drawing/2014/main" id="{0392CEEA-D82B-7BF5-F176-ADFAF2E85331}"/>
                </a:ext>
              </a:extLst>
            </p:cNvPr>
            <p:cNvSpPr txBox="1"/>
            <p:nvPr/>
          </p:nvSpPr>
          <p:spPr>
            <a:xfrm>
              <a:off x="354249" y="1335758"/>
              <a:ext cx="8658646" cy="707886"/>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Nevertheless, some of the NEMOs claim ownership</a:t>
              </a:r>
            </a:p>
            <a:p>
              <a:pPr>
                <a:tabLst>
                  <a:tab pos="360363" algn="l"/>
                </a:tabLst>
              </a:pPr>
              <a:r>
                <a:rPr lang="en-GB" sz="2000" dirty="0">
                  <a:solidFill>
                    <a:schemeClr val="tx1"/>
                  </a:solidFill>
                </a:rPr>
                <a:t>	to EUPHEMIA – and the source code is kept secret.</a:t>
              </a:r>
            </a:p>
          </p:txBody>
        </p:sp>
        <p:pic>
          <p:nvPicPr>
            <p:cNvPr id="8" name="Picture 3">
              <a:extLst>
                <a:ext uri="{FF2B5EF4-FFF2-40B4-BE49-F238E27FC236}">
                  <a16:creationId xmlns:a16="http://schemas.microsoft.com/office/drawing/2014/main" id="{EFE6D1EF-3E8E-4972-0FD7-351D2EE05527}"/>
                </a:ext>
              </a:extLst>
            </p:cNvPr>
            <p:cNvPicPr>
              <a:picLocks noChangeAspect="1" noChangeArrowheads="1"/>
            </p:cNvPicPr>
            <p:nvPr/>
          </p:nvPicPr>
          <p:blipFill>
            <a:blip r:embed="rId3" cstate="print"/>
            <a:srcRect/>
            <a:stretch>
              <a:fillRect/>
            </a:stretch>
          </p:blipFill>
          <p:spPr bwMode="auto">
            <a:xfrm>
              <a:off x="8063985" y="1031995"/>
              <a:ext cx="1162050" cy="1538288"/>
            </a:xfrm>
            <a:prstGeom prst="rect">
              <a:avLst/>
            </a:prstGeom>
            <a:noFill/>
            <a:ln w="9525">
              <a:noFill/>
              <a:miter lim="800000"/>
              <a:headEnd/>
              <a:tailEnd/>
            </a:ln>
            <a:effectLst/>
          </p:spPr>
        </p:pic>
      </p:grpSp>
      <p:grpSp>
        <p:nvGrpSpPr>
          <p:cNvPr id="14" name="Gruppe 13">
            <a:extLst>
              <a:ext uri="{FF2B5EF4-FFF2-40B4-BE49-F238E27FC236}">
                <a16:creationId xmlns:a16="http://schemas.microsoft.com/office/drawing/2014/main" id="{450B4DFA-B576-0168-FC49-D519F1D95C1C}"/>
              </a:ext>
            </a:extLst>
          </p:cNvPr>
          <p:cNvGrpSpPr/>
          <p:nvPr/>
        </p:nvGrpSpPr>
        <p:grpSpPr>
          <a:xfrm>
            <a:off x="354249" y="1950924"/>
            <a:ext cx="9439622" cy="1109978"/>
            <a:chOff x="354249" y="1950924"/>
            <a:chExt cx="9439622" cy="1109978"/>
          </a:xfrm>
        </p:grpSpPr>
        <p:sp>
          <p:nvSpPr>
            <p:cNvPr id="3" name="Tekstfelt 2">
              <a:extLst>
                <a:ext uri="{FF2B5EF4-FFF2-40B4-BE49-F238E27FC236}">
                  <a16:creationId xmlns:a16="http://schemas.microsoft.com/office/drawing/2014/main" id="{899097FD-071A-AE8E-B8F8-1ACAF1E1E215}"/>
                </a:ext>
              </a:extLst>
            </p:cNvPr>
            <p:cNvSpPr txBox="1"/>
            <p:nvPr/>
          </p:nvSpPr>
          <p:spPr>
            <a:xfrm>
              <a:off x="354249" y="2116636"/>
              <a:ext cx="9040032" cy="707886"/>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Considering the financing of EUPHEMIA and the</a:t>
              </a:r>
            </a:p>
            <a:p>
              <a:pPr>
                <a:tabLst>
                  <a:tab pos="360363" algn="l"/>
                </a:tabLst>
              </a:pPr>
              <a:r>
                <a:rPr lang="en-GB" sz="2000" dirty="0">
                  <a:solidFill>
                    <a:schemeClr val="tx1"/>
                  </a:solidFill>
                </a:rPr>
                <a:t>	monopoly status of EUPHEMIA, this seems strange.</a:t>
              </a:r>
            </a:p>
          </p:txBody>
        </p:sp>
        <p:grpSp>
          <p:nvGrpSpPr>
            <p:cNvPr id="31" name="Gruppe 30">
              <a:extLst>
                <a:ext uri="{FF2B5EF4-FFF2-40B4-BE49-F238E27FC236}">
                  <a16:creationId xmlns:a16="http://schemas.microsoft.com/office/drawing/2014/main" id="{48FC543B-479B-2B2F-914C-91A96962F109}"/>
                </a:ext>
              </a:extLst>
            </p:cNvPr>
            <p:cNvGrpSpPr>
              <a:grpSpLocks noChangeAspect="1"/>
            </p:cNvGrpSpPr>
            <p:nvPr/>
          </p:nvGrpSpPr>
          <p:grpSpPr>
            <a:xfrm>
              <a:off x="9245230" y="1950924"/>
              <a:ext cx="548641" cy="1109978"/>
              <a:chOff x="10273969" y="2128354"/>
              <a:chExt cx="685801" cy="1734341"/>
            </a:xfrm>
          </p:grpSpPr>
          <p:grpSp>
            <p:nvGrpSpPr>
              <p:cNvPr id="30" name="Gruppe 29">
                <a:extLst>
                  <a:ext uri="{FF2B5EF4-FFF2-40B4-BE49-F238E27FC236}">
                    <a16:creationId xmlns:a16="http://schemas.microsoft.com/office/drawing/2014/main" id="{DC22B717-24BC-917E-60EA-7F86B87A3F93}"/>
                  </a:ext>
                </a:extLst>
              </p:cNvPr>
              <p:cNvGrpSpPr/>
              <p:nvPr/>
            </p:nvGrpSpPr>
            <p:grpSpPr>
              <a:xfrm>
                <a:off x="10651304" y="2128354"/>
                <a:ext cx="169863" cy="315585"/>
                <a:chOff x="10651304" y="2060979"/>
                <a:chExt cx="169863" cy="315585"/>
              </a:xfrm>
            </p:grpSpPr>
            <p:sp>
              <p:nvSpPr>
                <p:cNvPr id="15" name="Freeform 7">
                  <a:extLst>
                    <a:ext uri="{FF2B5EF4-FFF2-40B4-BE49-F238E27FC236}">
                      <a16:creationId xmlns:a16="http://schemas.microsoft.com/office/drawing/2014/main" id="{FA0BA924-C236-E9C1-7863-7993267BD162}"/>
                    </a:ext>
                  </a:extLst>
                </p:cNvPr>
                <p:cNvSpPr>
                  <a:spLocks/>
                </p:cNvSpPr>
                <p:nvPr/>
              </p:nvSpPr>
              <p:spPr bwMode="auto">
                <a:xfrm>
                  <a:off x="10651304" y="2060979"/>
                  <a:ext cx="169863" cy="217488"/>
                </a:xfrm>
                <a:custGeom>
                  <a:avLst/>
                  <a:gdLst/>
                  <a:ahLst/>
                  <a:cxnLst>
                    <a:cxn ang="0">
                      <a:pos x="41" y="2"/>
                    </a:cxn>
                    <a:cxn ang="0">
                      <a:pos x="18" y="14"/>
                    </a:cxn>
                    <a:cxn ang="0">
                      <a:pos x="6" y="27"/>
                    </a:cxn>
                    <a:cxn ang="0">
                      <a:pos x="0" y="41"/>
                    </a:cxn>
                    <a:cxn ang="0">
                      <a:pos x="3" y="51"/>
                    </a:cxn>
                    <a:cxn ang="0">
                      <a:pos x="9" y="59"/>
                    </a:cxn>
                    <a:cxn ang="0">
                      <a:pos x="21" y="60"/>
                    </a:cxn>
                    <a:cxn ang="0">
                      <a:pos x="33" y="57"/>
                    </a:cxn>
                    <a:cxn ang="0">
                      <a:pos x="41" y="45"/>
                    </a:cxn>
                    <a:cxn ang="0">
                      <a:pos x="50" y="38"/>
                    </a:cxn>
                    <a:cxn ang="0">
                      <a:pos x="59" y="32"/>
                    </a:cxn>
                    <a:cxn ang="0">
                      <a:pos x="72" y="30"/>
                    </a:cxn>
                    <a:cxn ang="0">
                      <a:pos x="81" y="35"/>
                    </a:cxn>
                    <a:cxn ang="0">
                      <a:pos x="83" y="45"/>
                    </a:cxn>
                    <a:cxn ang="0">
                      <a:pos x="77" y="59"/>
                    </a:cxn>
                    <a:cxn ang="0">
                      <a:pos x="68" y="66"/>
                    </a:cxn>
                    <a:cxn ang="0">
                      <a:pos x="50" y="74"/>
                    </a:cxn>
                    <a:cxn ang="0">
                      <a:pos x="41" y="86"/>
                    </a:cxn>
                    <a:cxn ang="0">
                      <a:pos x="36" y="98"/>
                    </a:cxn>
                    <a:cxn ang="0">
                      <a:pos x="38" y="114"/>
                    </a:cxn>
                    <a:cxn ang="0">
                      <a:pos x="38" y="129"/>
                    </a:cxn>
                    <a:cxn ang="0">
                      <a:pos x="50" y="137"/>
                    </a:cxn>
                    <a:cxn ang="0">
                      <a:pos x="63" y="131"/>
                    </a:cxn>
                    <a:cxn ang="0">
                      <a:pos x="74" y="128"/>
                    </a:cxn>
                    <a:cxn ang="0">
                      <a:pos x="78" y="120"/>
                    </a:cxn>
                    <a:cxn ang="0">
                      <a:pos x="75" y="105"/>
                    </a:cxn>
                    <a:cxn ang="0">
                      <a:pos x="71" y="93"/>
                    </a:cxn>
                    <a:cxn ang="0">
                      <a:pos x="72" y="86"/>
                    </a:cxn>
                    <a:cxn ang="0">
                      <a:pos x="87" y="77"/>
                    </a:cxn>
                    <a:cxn ang="0">
                      <a:pos x="99" y="65"/>
                    </a:cxn>
                    <a:cxn ang="0">
                      <a:pos x="107" y="53"/>
                    </a:cxn>
                    <a:cxn ang="0">
                      <a:pos x="107" y="30"/>
                    </a:cxn>
                    <a:cxn ang="0">
                      <a:pos x="107" y="18"/>
                    </a:cxn>
                    <a:cxn ang="0">
                      <a:pos x="96" y="6"/>
                    </a:cxn>
                    <a:cxn ang="0">
                      <a:pos x="87" y="3"/>
                    </a:cxn>
                    <a:cxn ang="0">
                      <a:pos x="71" y="0"/>
                    </a:cxn>
                    <a:cxn ang="0">
                      <a:pos x="59" y="0"/>
                    </a:cxn>
                    <a:cxn ang="0">
                      <a:pos x="41" y="2"/>
                    </a:cxn>
                  </a:cxnLst>
                  <a:rect l="0" t="0" r="r" b="b"/>
                  <a:pathLst>
                    <a:path w="107" h="137">
                      <a:moveTo>
                        <a:pt x="41" y="2"/>
                      </a:moveTo>
                      <a:lnTo>
                        <a:pt x="18" y="14"/>
                      </a:lnTo>
                      <a:lnTo>
                        <a:pt x="6" y="27"/>
                      </a:lnTo>
                      <a:lnTo>
                        <a:pt x="0" y="41"/>
                      </a:lnTo>
                      <a:lnTo>
                        <a:pt x="3" y="51"/>
                      </a:lnTo>
                      <a:lnTo>
                        <a:pt x="9" y="59"/>
                      </a:lnTo>
                      <a:lnTo>
                        <a:pt x="21" y="60"/>
                      </a:lnTo>
                      <a:lnTo>
                        <a:pt x="33" y="57"/>
                      </a:lnTo>
                      <a:lnTo>
                        <a:pt x="41" y="45"/>
                      </a:lnTo>
                      <a:lnTo>
                        <a:pt x="50" y="38"/>
                      </a:lnTo>
                      <a:lnTo>
                        <a:pt x="59" y="32"/>
                      </a:lnTo>
                      <a:lnTo>
                        <a:pt x="72" y="30"/>
                      </a:lnTo>
                      <a:lnTo>
                        <a:pt x="81" y="35"/>
                      </a:lnTo>
                      <a:lnTo>
                        <a:pt x="83" y="45"/>
                      </a:lnTo>
                      <a:lnTo>
                        <a:pt x="77" y="59"/>
                      </a:lnTo>
                      <a:lnTo>
                        <a:pt x="68" y="66"/>
                      </a:lnTo>
                      <a:lnTo>
                        <a:pt x="50" y="74"/>
                      </a:lnTo>
                      <a:lnTo>
                        <a:pt x="41" y="86"/>
                      </a:lnTo>
                      <a:lnTo>
                        <a:pt x="36" y="98"/>
                      </a:lnTo>
                      <a:lnTo>
                        <a:pt x="38" y="114"/>
                      </a:lnTo>
                      <a:lnTo>
                        <a:pt x="38" y="129"/>
                      </a:lnTo>
                      <a:lnTo>
                        <a:pt x="50" y="137"/>
                      </a:lnTo>
                      <a:lnTo>
                        <a:pt x="63" y="131"/>
                      </a:lnTo>
                      <a:lnTo>
                        <a:pt x="74" y="128"/>
                      </a:lnTo>
                      <a:lnTo>
                        <a:pt x="78" y="120"/>
                      </a:lnTo>
                      <a:lnTo>
                        <a:pt x="75" y="105"/>
                      </a:lnTo>
                      <a:lnTo>
                        <a:pt x="71" y="93"/>
                      </a:lnTo>
                      <a:lnTo>
                        <a:pt x="72" y="86"/>
                      </a:lnTo>
                      <a:lnTo>
                        <a:pt x="87" y="77"/>
                      </a:lnTo>
                      <a:lnTo>
                        <a:pt x="99" y="65"/>
                      </a:lnTo>
                      <a:lnTo>
                        <a:pt x="107" y="53"/>
                      </a:lnTo>
                      <a:lnTo>
                        <a:pt x="107" y="30"/>
                      </a:lnTo>
                      <a:lnTo>
                        <a:pt x="107" y="18"/>
                      </a:lnTo>
                      <a:lnTo>
                        <a:pt x="96" y="6"/>
                      </a:lnTo>
                      <a:lnTo>
                        <a:pt x="87" y="3"/>
                      </a:lnTo>
                      <a:lnTo>
                        <a:pt x="71" y="0"/>
                      </a:lnTo>
                      <a:lnTo>
                        <a:pt x="59" y="0"/>
                      </a:lnTo>
                      <a:lnTo>
                        <a:pt x="4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a:extLst>
                    <a:ext uri="{FF2B5EF4-FFF2-40B4-BE49-F238E27FC236}">
                      <a16:creationId xmlns:a16="http://schemas.microsoft.com/office/drawing/2014/main" id="{EBA169EB-42F7-E176-9EBB-712F15B1876D}"/>
                    </a:ext>
                  </a:extLst>
                </p:cNvPr>
                <p:cNvSpPr>
                  <a:spLocks/>
                </p:cNvSpPr>
                <p:nvPr/>
              </p:nvSpPr>
              <p:spPr bwMode="auto">
                <a:xfrm flipH="1">
                  <a:off x="10730804" y="2308301"/>
                  <a:ext cx="69850" cy="68263"/>
                </a:xfrm>
                <a:custGeom>
                  <a:avLst/>
                  <a:gdLst/>
                  <a:ahLst/>
                  <a:cxnLst>
                    <a:cxn ang="0">
                      <a:pos x="4" y="13"/>
                    </a:cxn>
                    <a:cxn ang="0">
                      <a:pos x="18" y="0"/>
                    </a:cxn>
                    <a:cxn ang="0">
                      <a:pos x="30" y="0"/>
                    </a:cxn>
                    <a:cxn ang="0">
                      <a:pos x="41" y="4"/>
                    </a:cxn>
                    <a:cxn ang="0">
                      <a:pos x="44" y="13"/>
                    </a:cxn>
                    <a:cxn ang="0">
                      <a:pos x="44" y="20"/>
                    </a:cxn>
                    <a:cxn ang="0">
                      <a:pos x="39" y="31"/>
                    </a:cxn>
                    <a:cxn ang="0">
                      <a:pos x="30" y="40"/>
                    </a:cxn>
                    <a:cxn ang="0">
                      <a:pos x="16" y="40"/>
                    </a:cxn>
                    <a:cxn ang="0">
                      <a:pos x="7" y="43"/>
                    </a:cxn>
                    <a:cxn ang="0">
                      <a:pos x="3" y="31"/>
                    </a:cxn>
                    <a:cxn ang="0">
                      <a:pos x="0" y="22"/>
                    </a:cxn>
                    <a:cxn ang="0">
                      <a:pos x="4" y="13"/>
                    </a:cxn>
                  </a:cxnLst>
                  <a:rect l="0" t="0" r="r" b="b"/>
                  <a:pathLst>
                    <a:path w="44" h="43">
                      <a:moveTo>
                        <a:pt x="4" y="13"/>
                      </a:moveTo>
                      <a:lnTo>
                        <a:pt x="18" y="0"/>
                      </a:lnTo>
                      <a:lnTo>
                        <a:pt x="30" y="0"/>
                      </a:lnTo>
                      <a:lnTo>
                        <a:pt x="41" y="4"/>
                      </a:lnTo>
                      <a:lnTo>
                        <a:pt x="44" y="13"/>
                      </a:lnTo>
                      <a:lnTo>
                        <a:pt x="44" y="20"/>
                      </a:lnTo>
                      <a:lnTo>
                        <a:pt x="39" y="31"/>
                      </a:lnTo>
                      <a:lnTo>
                        <a:pt x="30" y="40"/>
                      </a:lnTo>
                      <a:lnTo>
                        <a:pt x="16" y="40"/>
                      </a:lnTo>
                      <a:lnTo>
                        <a:pt x="7" y="43"/>
                      </a:lnTo>
                      <a:lnTo>
                        <a:pt x="3" y="31"/>
                      </a:lnTo>
                      <a:lnTo>
                        <a:pt x="0" y="22"/>
                      </a:lnTo>
                      <a:lnTo>
                        <a:pt x="4"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9" name="Gruppe 28">
                <a:extLst>
                  <a:ext uri="{FF2B5EF4-FFF2-40B4-BE49-F238E27FC236}">
                    <a16:creationId xmlns:a16="http://schemas.microsoft.com/office/drawing/2014/main" id="{39CADF19-9546-25A8-07EB-9385BF6428D6}"/>
                  </a:ext>
                </a:extLst>
              </p:cNvPr>
              <p:cNvGrpSpPr/>
              <p:nvPr/>
            </p:nvGrpSpPr>
            <p:grpSpPr>
              <a:xfrm>
                <a:off x="10273969" y="2524432"/>
                <a:ext cx="685801" cy="1338263"/>
                <a:chOff x="10273969" y="2524432"/>
                <a:chExt cx="685801" cy="1338263"/>
              </a:xfrm>
            </p:grpSpPr>
            <p:sp>
              <p:nvSpPr>
                <p:cNvPr id="19" name="Freeform 9">
                  <a:extLst>
                    <a:ext uri="{FF2B5EF4-FFF2-40B4-BE49-F238E27FC236}">
                      <a16:creationId xmlns:a16="http://schemas.microsoft.com/office/drawing/2014/main" id="{F8F85A90-AFD4-E3B8-56F0-4A88E8228CA0}"/>
                    </a:ext>
                  </a:extLst>
                </p:cNvPr>
                <p:cNvSpPr>
                  <a:spLocks/>
                </p:cNvSpPr>
                <p:nvPr/>
              </p:nvSpPr>
              <p:spPr bwMode="auto">
                <a:xfrm flipH="1">
                  <a:off x="10529557" y="2524432"/>
                  <a:ext cx="361950" cy="282575"/>
                </a:xfrm>
                <a:custGeom>
                  <a:avLst/>
                  <a:gdLst/>
                  <a:ahLst/>
                  <a:cxnLst>
                    <a:cxn ang="0">
                      <a:pos x="140" y="74"/>
                    </a:cxn>
                    <a:cxn ang="0">
                      <a:pos x="128" y="46"/>
                    </a:cxn>
                    <a:cxn ang="0">
                      <a:pos x="115" y="27"/>
                    </a:cxn>
                    <a:cxn ang="0">
                      <a:pos x="96" y="12"/>
                    </a:cxn>
                    <a:cxn ang="0">
                      <a:pos x="79" y="5"/>
                    </a:cxn>
                    <a:cxn ang="0">
                      <a:pos x="61" y="0"/>
                    </a:cxn>
                    <a:cxn ang="0">
                      <a:pos x="38" y="5"/>
                    </a:cxn>
                    <a:cxn ang="0">
                      <a:pos x="17" y="17"/>
                    </a:cxn>
                    <a:cxn ang="0">
                      <a:pos x="6" y="31"/>
                    </a:cxn>
                    <a:cxn ang="0">
                      <a:pos x="0" y="51"/>
                    </a:cxn>
                    <a:cxn ang="0">
                      <a:pos x="0" y="68"/>
                    </a:cxn>
                    <a:cxn ang="0">
                      <a:pos x="11" y="94"/>
                    </a:cxn>
                    <a:cxn ang="0">
                      <a:pos x="26" y="119"/>
                    </a:cxn>
                    <a:cxn ang="0">
                      <a:pos x="44" y="142"/>
                    </a:cxn>
                    <a:cxn ang="0">
                      <a:pos x="65" y="160"/>
                    </a:cxn>
                    <a:cxn ang="0">
                      <a:pos x="85" y="173"/>
                    </a:cxn>
                    <a:cxn ang="0">
                      <a:pos x="109" y="178"/>
                    </a:cxn>
                    <a:cxn ang="0">
                      <a:pos x="131" y="175"/>
                    </a:cxn>
                    <a:cxn ang="0">
                      <a:pos x="147" y="166"/>
                    </a:cxn>
                    <a:cxn ang="0">
                      <a:pos x="155" y="151"/>
                    </a:cxn>
                    <a:cxn ang="0">
                      <a:pos x="155" y="134"/>
                    </a:cxn>
                    <a:cxn ang="0">
                      <a:pos x="153" y="109"/>
                    </a:cxn>
                    <a:cxn ang="0">
                      <a:pos x="152" y="101"/>
                    </a:cxn>
                    <a:cxn ang="0">
                      <a:pos x="187" y="107"/>
                    </a:cxn>
                    <a:cxn ang="0">
                      <a:pos x="213" y="113"/>
                    </a:cxn>
                    <a:cxn ang="0">
                      <a:pos x="225" y="112"/>
                    </a:cxn>
                    <a:cxn ang="0">
                      <a:pos x="228" y="100"/>
                    </a:cxn>
                    <a:cxn ang="0">
                      <a:pos x="226" y="92"/>
                    </a:cxn>
                    <a:cxn ang="0">
                      <a:pos x="216" y="86"/>
                    </a:cxn>
                    <a:cxn ang="0">
                      <a:pos x="188" y="88"/>
                    </a:cxn>
                    <a:cxn ang="0">
                      <a:pos x="162" y="85"/>
                    </a:cxn>
                    <a:cxn ang="0">
                      <a:pos x="140" y="74"/>
                    </a:cxn>
                  </a:cxnLst>
                  <a:rect l="0" t="0" r="r" b="b"/>
                  <a:pathLst>
                    <a:path w="228" h="178">
                      <a:moveTo>
                        <a:pt x="140" y="74"/>
                      </a:moveTo>
                      <a:lnTo>
                        <a:pt x="128" y="46"/>
                      </a:lnTo>
                      <a:lnTo>
                        <a:pt x="115" y="27"/>
                      </a:lnTo>
                      <a:lnTo>
                        <a:pt x="96" y="12"/>
                      </a:lnTo>
                      <a:lnTo>
                        <a:pt x="79" y="5"/>
                      </a:lnTo>
                      <a:lnTo>
                        <a:pt x="61" y="0"/>
                      </a:lnTo>
                      <a:lnTo>
                        <a:pt x="38" y="5"/>
                      </a:lnTo>
                      <a:lnTo>
                        <a:pt x="17" y="17"/>
                      </a:lnTo>
                      <a:lnTo>
                        <a:pt x="6" y="31"/>
                      </a:lnTo>
                      <a:lnTo>
                        <a:pt x="0" y="51"/>
                      </a:lnTo>
                      <a:lnTo>
                        <a:pt x="0" y="68"/>
                      </a:lnTo>
                      <a:lnTo>
                        <a:pt x="11" y="94"/>
                      </a:lnTo>
                      <a:lnTo>
                        <a:pt x="26" y="119"/>
                      </a:lnTo>
                      <a:lnTo>
                        <a:pt x="44" y="142"/>
                      </a:lnTo>
                      <a:lnTo>
                        <a:pt x="65" y="160"/>
                      </a:lnTo>
                      <a:lnTo>
                        <a:pt x="85" y="173"/>
                      </a:lnTo>
                      <a:lnTo>
                        <a:pt x="109" y="178"/>
                      </a:lnTo>
                      <a:lnTo>
                        <a:pt x="131" y="175"/>
                      </a:lnTo>
                      <a:lnTo>
                        <a:pt x="147" y="166"/>
                      </a:lnTo>
                      <a:lnTo>
                        <a:pt x="155" y="151"/>
                      </a:lnTo>
                      <a:lnTo>
                        <a:pt x="155" y="134"/>
                      </a:lnTo>
                      <a:lnTo>
                        <a:pt x="153" y="109"/>
                      </a:lnTo>
                      <a:lnTo>
                        <a:pt x="152" y="101"/>
                      </a:lnTo>
                      <a:lnTo>
                        <a:pt x="187" y="107"/>
                      </a:lnTo>
                      <a:lnTo>
                        <a:pt x="213" y="113"/>
                      </a:lnTo>
                      <a:lnTo>
                        <a:pt x="225" y="112"/>
                      </a:lnTo>
                      <a:lnTo>
                        <a:pt x="228" y="100"/>
                      </a:lnTo>
                      <a:lnTo>
                        <a:pt x="226" y="92"/>
                      </a:lnTo>
                      <a:lnTo>
                        <a:pt x="216" y="86"/>
                      </a:lnTo>
                      <a:lnTo>
                        <a:pt x="188" y="88"/>
                      </a:lnTo>
                      <a:lnTo>
                        <a:pt x="162" y="85"/>
                      </a:lnTo>
                      <a:lnTo>
                        <a:pt x="14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0">
                  <a:extLst>
                    <a:ext uri="{FF2B5EF4-FFF2-40B4-BE49-F238E27FC236}">
                      <a16:creationId xmlns:a16="http://schemas.microsoft.com/office/drawing/2014/main" id="{E1CD6604-5B4A-50D9-0133-67ECC1FFF883}"/>
                    </a:ext>
                  </a:extLst>
                </p:cNvPr>
                <p:cNvSpPr>
                  <a:spLocks/>
                </p:cNvSpPr>
                <p:nvPr/>
              </p:nvSpPr>
              <p:spPr bwMode="auto">
                <a:xfrm flipH="1">
                  <a:off x="10442245" y="2808595"/>
                  <a:ext cx="307975" cy="439738"/>
                </a:xfrm>
                <a:custGeom>
                  <a:avLst/>
                  <a:gdLst/>
                  <a:ahLst/>
                  <a:cxnLst>
                    <a:cxn ang="0">
                      <a:pos x="23" y="9"/>
                    </a:cxn>
                    <a:cxn ang="0">
                      <a:pos x="38" y="2"/>
                    </a:cxn>
                    <a:cxn ang="0">
                      <a:pos x="58" y="0"/>
                    </a:cxn>
                    <a:cxn ang="0">
                      <a:pos x="79" y="3"/>
                    </a:cxn>
                    <a:cxn ang="0">
                      <a:pos x="103" y="12"/>
                    </a:cxn>
                    <a:cxn ang="0">
                      <a:pos x="120" y="23"/>
                    </a:cxn>
                    <a:cxn ang="0">
                      <a:pos x="141" y="44"/>
                    </a:cxn>
                    <a:cxn ang="0">
                      <a:pos x="156" y="67"/>
                    </a:cxn>
                    <a:cxn ang="0">
                      <a:pos x="165" y="87"/>
                    </a:cxn>
                    <a:cxn ang="0">
                      <a:pos x="174" y="113"/>
                    </a:cxn>
                    <a:cxn ang="0">
                      <a:pos x="182" y="142"/>
                    </a:cxn>
                    <a:cxn ang="0">
                      <a:pos x="188" y="174"/>
                    </a:cxn>
                    <a:cxn ang="0">
                      <a:pos x="191" y="198"/>
                    </a:cxn>
                    <a:cxn ang="0">
                      <a:pos x="194" y="219"/>
                    </a:cxn>
                    <a:cxn ang="0">
                      <a:pos x="191" y="239"/>
                    </a:cxn>
                    <a:cxn ang="0">
                      <a:pos x="185" y="254"/>
                    </a:cxn>
                    <a:cxn ang="0">
                      <a:pos x="173" y="264"/>
                    </a:cxn>
                    <a:cxn ang="0">
                      <a:pos x="159" y="271"/>
                    </a:cxn>
                    <a:cxn ang="0">
                      <a:pos x="141" y="275"/>
                    </a:cxn>
                    <a:cxn ang="0">
                      <a:pos x="123" y="277"/>
                    </a:cxn>
                    <a:cxn ang="0">
                      <a:pos x="103" y="272"/>
                    </a:cxn>
                    <a:cxn ang="0">
                      <a:pos x="91" y="265"/>
                    </a:cxn>
                    <a:cxn ang="0">
                      <a:pos x="82" y="252"/>
                    </a:cxn>
                    <a:cxn ang="0">
                      <a:pos x="76" y="235"/>
                    </a:cxn>
                    <a:cxn ang="0">
                      <a:pos x="70" y="216"/>
                    </a:cxn>
                    <a:cxn ang="0">
                      <a:pos x="71" y="192"/>
                    </a:cxn>
                    <a:cxn ang="0">
                      <a:pos x="71" y="167"/>
                    </a:cxn>
                    <a:cxn ang="0">
                      <a:pos x="76" y="151"/>
                    </a:cxn>
                    <a:cxn ang="0">
                      <a:pos x="74" y="141"/>
                    </a:cxn>
                    <a:cxn ang="0">
                      <a:pos x="70" y="125"/>
                    </a:cxn>
                    <a:cxn ang="0">
                      <a:pos x="59" y="113"/>
                    </a:cxn>
                    <a:cxn ang="0">
                      <a:pos x="47" y="96"/>
                    </a:cxn>
                    <a:cxn ang="0">
                      <a:pos x="29" y="84"/>
                    </a:cxn>
                    <a:cxn ang="0">
                      <a:pos x="15" y="70"/>
                    </a:cxn>
                    <a:cxn ang="0">
                      <a:pos x="3" y="49"/>
                    </a:cxn>
                    <a:cxn ang="0">
                      <a:pos x="0" y="31"/>
                    </a:cxn>
                    <a:cxn ang="0">
                      <a:pos x="9" y="16"/>
                    </a:cxn>
                    <a:cxn ang="0">
                      <a:pos x="23" y="9"/>
                    </a:cxn>
                  </a:cxnLst>
                  <a:rect l="0" t="0" r="r" b="b"/>
                  <a:pathLst>
                    <a:path w="194" h="277">
                      <a:moveTo>
                        <a:pt x="23" y="9"/>
                      </a:moveTo>
                      <a:lnTo>
                        <a:pt x="38" y="2"/>
                      </a:lnTo>
                      <a:lnTo>
                        <a:pt x="58" y="0"/>
                      </a:lnTo>
                      <a:lnTo>
                        <a:pt x="79" y="3"/>
                      </a:lnTo>
                      <a:lnTo>
                        <a:pt x="103" y="12"/>
                      </a:lnTo>
                      <a:lnTo>
                        <a:pt x="120" y="23"/>
                      </a:lnTo>
                      <a:lnTo>
                        <a:pt x="141" y="44"/>
                      </a:lnTo>
                      <a:lnTo>
                        <a:pt x="156" y="67"/>
                      </a:lnTo>
                      <a:lnTo>
                        <a:pt x="165" y="87"/>
                      </a:lnTo>
                      <a:lnTo>
                        <a:pt x="174" y="113"/>
                      </a:lnTo>
                      <a:lnTo>
                        <a:pt x="182" y="142"/>
                      </a:lnTo>
                      <a:lnTo>
                        <a:pt x="188" y="174"/>
                      </a:lnTo>
                      <a:lnTo>
                        <a:pt x="191" y="198"/>
                      </a:lnTo>
                      <a:lnTo>
                        <a:pt x="194" y="219"/>
                      </a:lnTo>
                      <a:lnTo>
                        <a:pt x="191" y="239"/>
                      </a:lnTo>
                      <a:lnTo>
                        <a:pt x="185" y="254"/>
                      </a:lnTo>
                      <a:lnTo>
                        <a:pt x="173" y="264"/>
                      </a:lnTo>
                      <a:lnTo>
                        <a:pt x="159" y="271"/>
                      </a:lnTo>
                      <a:lnTo>
                        <a:pt x="141" y="275"/>
                      </a:lnTo>
                      <a:lnTo>
                        <a:pt x="123" y="277"/>
                      </a:lnTo>
                      <a:lnTo>
                        <a:pt x="103" y="272"/>
                      </a:lnTo>
                      <a:lnTo>
                        <a:pt x="91" y="265"/>
                      </a:lnTo>
                      <a:lnTo>
                        <a:pt x="82" y="252"/>
                      </a:lnTo>
                      <a:lnTo>
                        <a:pt x="76" y="235"/>
                      </a:lnTo>
                      <a:lnTo>
                        <a:pt x="70" y="216"/>
                      </a:lnTo>
                      <a:lnTo>
                        <a:pt x="71" y="192"/>
                      </a:lnTo>
                      <a:lnTo>
                        <a:pt x="71" y="167"/>
                      </a:lnTo>
                      <a:lnTo>
                        <a:pt x="76" y="151"/>
                      </a:lnTo>
                      <a:lnTo>
                        <a:pt x="74" y="141"/>
                      </a:lnTo>
                      <a:lnTo>
                        <a:pt x="70" y="125"/>
                      </a:lnTo>
                      <a:lnTo>
                        <a:pt x="59" y="113"/>
                      </a:lnTo>
                      <a:lnTo>
                        <a:pt x="47" y="96"/>
                      </a:lnTo>
                      <a:lnTo>
                        <a:pt x="29" y="84"/>
                      </a:lnTo>
                      <a:lnTo>
                        <a:pt x="15" y="70"/>
                      </a:lnTo>
                      <a:lnTo>
                        <a:pt x="3" y="49"/>
                      </a:lnTo>
                      <a:lnTo>
                        <a:pt x="0" y="31"/>
                      </a:lnTo>
                      <a:lnTo>
                        <a:pt x="9" y="16"/>
                      </a:lnTo>
                      <a:lnTo>
                        <a:pt x="23"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CBEB5717-F581-FCE0-4DBD-1B630ADA12D3}"/>
                    </a:ext>
                  </a:extLst>
                </p:cNvPr>
                <p:cNvSpPr>
                  <a:spLocks/>
                </p:cNvSpPr>
                <p:nvPr/>
              </p:nvSpPr>
              <p:spPr bwMode="auto">
                <a:xfrm flipH="1">
                  <a:off x="10674020" y="2554595"/>
                  <a:ext cx="285750" cy="387350"/>
                </a:xfrm>
                <a:custGeom>
                  <a:avLst/>
                  <a:gdLst/>
                  <a:ahLst/>
                  <a:cxnLst>
                    <a:cxn ang="0">
                      <a:pos x="111" y="211"/>
                    </a:cxn>
                    <a:cxn ang="0">
                      <a:pos x="139" y="195"/>
                    </a:cxn>
                    <a:cxn ang="0">
                      <a:pos x="161" y="188"/>
                    </a:cxn>
                    <a:cxn ang="0">
                      <a:pos x="172" y="198"/>
                    </a:cxn>
                    <a:cxn ang="0">
                      <a:pos x="180" y="208"/>
                    </a:cxn>
                    <a:cxn ang="0">
                      <a:pos x="179" y="226"/>
                    </a:cxn>
                    <a:cxn ang="0">
                      <a:pos x="170" y="232"/>
                    </a:cxn>
                    <a:cxn ang="0">
                      <a:pos x="129" y="241"/>
                    </a:cxn>
                    <a:cxn ang="0">
                      <a:pos x="96" y="244"/>
                    </a:cxn>
                    <a:cxn ang="0">
                      <a:pos x="60" y="244"/>
                    </a:cxn>
                    <a:cxn ang="0">
                      <a:pos x="46" y="238"/>
                    </a:cxn>
                    <a:cxn ang="0">
                      <a:pos x="33" y="224"/>
                    </a:cxn>
                    <a:cxn ang="0">
                      <a:pos x="14" y="200"/>
                    </a:cxn>
                    <a:cxn ang="0">
                      <a:pos x="5" y="170"/>
                    </a:cxn>
                    <a:cxn ang="0">
                      <a:pos x="0" y="138"/>
                    </a:cxn>
                    <a:cxn ang="0">
                      <a:pos x="1" y="111"/>
                    </a:cxn>
                    <a:cxn ang="0">
                      <a:pos x="4" y="86"/>
                    </a:cxn>
                    <a:cxn ang="0">
                      <a:pos x="4" y="71"/>
                    </a:cxn>
                    <a:cxn ang="0">
                      <a:pos x="1" y="48"/>
                    </a:cxn>
                    <a:cxn ang="0">
                      <a:pos x="0" y="24"/>
                    </a:cxn>
                    <a:cxn ang="0">
                      <a:pos x="9" y="6"/>
                    </a:cxn>
                    <a:cxn ang="0">
                      <a:pos x="31" y="0"/>
                    </a:cxn>
                    <a:cxn ang="0">
                      <a:pos x="43" y="7"/>
                    </a:cxn>
                    <a:cxn ang="0">
                      <a:pos x="43" y="18"/>
                    </a:cxn>
                    <a:cxn ang="0">
                      <a:pos x="37" y="22"/>
                    </a:cxn>
                    <a:cxn ang="0">
                      <a:pos x="24" y="25"/>
                    </a:cxn>
                    <a:cxn ang="0">
                      <a:pos x="22" y="41"/>
                    </a:cxn>
                    <a:cxn ang="0">
                      <a:pos x="22" y="69"/>
                    </a:cxn>
                    <a:cxn ang="0">
                      <a:pos x="29" y="84"/>
                    </a:cxn>
                    <a:cxn ang="0">
                      <a:pos x="43" y="94"/>
                    </a:cxn>
                    <a:cxn ang="0">
                      <a:pos x="63" y="96"/>
                    </a:cxn>
                    <a:cxn ang="0">
                      <a:pos x="68" y="107"/>
                    </a:cxn>
                    <a:cxn ang="0">
                      <a:pos x="60" y="120"/>
                    </a:cxn>
                    <a:cxn ang="0">
                      <a:pos x="41" y="114"/>
                    </a:cxn>
                    <a:cxn ang="0">
                      <a:pos x="28" y="107"/>
                    </a:cxn>
                    <a:cxn ang="0">
                      <a:pos x="22" y="108"/>
                    </a:cxn>
                    <a:cxn ang="0">
                      <a:pos x="17" y="124"/>
                    </a:cxn>
                    <a:cxn ang="0">
                      <a:pos x="22" y="146"/>
                    </a:cxn>
                    <a:cxn ang="0">
                      <a:pos x="31" y="173"/>
                    </a:cxn>
                    <a:cxn ang="0">
                      <a:pos x="46" y="193"/>
                    </a:cxn>
                    <a:cxn ang="0">
                      <a:pos x="64" y="208"/>
                    </a:cxn>
                    <a:cxn ang="0">
                      <a:pos x="78" y="213"/>
                    </a:cxn>
                    <a:cxn ang="0">
                      <a:pos x="94" y="213"/>
                    </a:cxn>
                    <a:cxn ang="0">
                      <a:pos x="111" y="211"/>
                    </a:cxn>
                  </a:cxnLst>
                  <a:rect l="0" t="0" r="r" b="b"/>
                  <a:pathLst>
                    <a:path w="180" h="244">
                      <a:moveTo>
                        <a:pt x="111" y="211"/>
                      </a:moveTo>
                      <a:lnTo>
                        <a:pt x="139" y="195"/>
                      </a:lnTo>
                      <a:lnTo>
                        <a:pt x="161" y="188"/>
                      </a:lnTo>
                      <a:lnTo>
                        <a:pt x="172" y="198"/>
                      </a:lnTo>
                      <a:lnTo>
                        <a:pt x="180" y="208"/>
                      </a:lnTo>
                      <a:lnTo>
                        <a:pt x="179" y="226"/>
                      </a:lnTo>
                      <a:lnTo>
                        <a:pt x="170" y="232"/>
                      </a:lnTo>
                      <a:lnTo>
                        <a:pt x="129" y="241"/>
                      </a:lnTo>
                      <a:lnTo>
                        <a:pt x="96" y="244"/>
                      </a:lnTo>
                      <a:lnTo>
                        <a:pt x="60" y="244"/>
                      </a:lnTo>
                      <a:lnTo>
                        <a:pt x="46" y="238"/>
                      </a:lnTo>
                      <a:lnTo>
                        <a:pt x="33" y="224"/>
                      </a:lnTo>
                      <a:lnTo>
                        <a:pt x="14" y="200"/>
                      </a:lnTo>
                      <a:lnTo>
                        <a:pt x="5" y="170"/>
                      </a:lnTo>
                      <a:lnTo>
                        <a:pt x="0" y="138"/>
                      </a:lnTo>
                      <a:lnTo>
                        <a:pt x="1" y="111"/>
                      </a:lnTo>
                      <a:lnTo>
                        <a:pt x="4" y="86"/>
                      </a:lnTo>
                      <a:lnTo>
                        <a:pt x="4" y="71"/>
                      </a:lnTo>
                      <a:lnTo>
                        <a:pt x="1" y="48"/>
                      </a:lnTo>
                      <a:lnTo>
                        <a:pt x="0" y="24"/>
                      </a:lnTo>
                      <a:lnTo>
                        <a:pt x="9" y="6"/>
                      </a:lnTo>
                      <a:lnTo>
                        <a:pt x="31" y="0"/>
                      </a:lnTo>
                      <a:lnTo>
                        <a:pt x="43" y="7"/>
                      </a:lnTo>
                      <a:lnTo>
                        <a:pt x="43" y="18"/>
                      </a:lnTo>
                      <a:lnTo>
                        <a:pt x="37" y="22"/>
                      </a:lnTo>
                      <a:lnTo>
                        <a:pt x="24" y="25"/>
                      </a:lnTo>
                      <a:lnTo>
                        <a:pt x="22" y="41"/>
                      </a:lnTo>
                      <a:lnTo>
                        <a:pt x="22" y="69"/>
                      </a:lnTo>
                      <a:lnTo>
                        <a:pt x="29" y="84"/>
                      </a:lnTo>
                      <a:lnTo>
                        <a:pt x="43" y="94"/>
                      </a:lnTo>
                      <a:lnTo>
                        <a:pt x="63" y="96"/>
                      </a:lnTo>
                      <a:lnTo>
                        <a:pt x="68" y="107"/>
                      </a:lnTo>
                      <a:lnTo>
                        <a:pt x="60" y="120"/>
                      </a:lnTo>
                      <a:lnTo>
                        <a:pt x="41" y="114"/>
                      </a:lnTo>
                      <a:lnTo>
                        <a:pt x="28" y="107"/>
                      </a:lnTo>
                      <a:lnTo>
                        <a:pt x="22" y="108"/>
                      </a:lnTo>
                      <a:lnTo>
                        <a:pt x="17" y="124"/>
                      </a:lnTo>
                      <a:lnTo>
                        <a:pt x="22" y="146"/>
                      </a:lnTo>
                      <a:lnTo>
                        <a:pt x="31" y="173"/>
                      </a:lnTo>
                      <a:lnTo>
                        <a:pt x="46" y="193"/>
                      </a:lnTo>
                      <a:lnTo>
                        <a:pt x="64" y="208"/>
                      </a:lnTo>
                      <a:lnTo>
                        <a:pt x="78" y="213"/>
                      </a:lnTo>
                      <a:lnTo>
                        <a:pt x="94" y="213"/>
                      </a:lnTo>
                      <a:lnTo>
                        <a:pt x="111" y="2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3C64ADDB-6ACE-362E-FB10-7F27537EAE12}"/>
                    </a:ext>
                  </a:extLst>
                </p:cNvPr>
                <p:cNvSpPr>
                  <a:spLocks/>
                </p:cNvSpPr>
                <p:nvPr/>
              </p:nvSpPr>
              <p:spPr bwMode="auto">
                <a:xfrm flipH="1">
                  <a:off x="10273969" y="2810182"/>
                  <a:ext cx="388938" cy="395288"/>
                </a:xfrm>
                <a:custGeom>
                  <a:avLst/>
                  <a:gdLst/>
                  <a:ahLst/>
                  <a:cxnLst>
                    <a:cxn ang="0">
                      <a:pos x="18" y="4"/>
                    </a:cxn>
                    <a:cxn ang="0">
                      <a:pos x="37" y="0"/>
                    </a:cxn>
                    <a:cxn ang="0">
                      <a:pos x="60" y="1"/>
                    </a:cxn>
                    <a:cxn ang="0">
                      <a:pos x="107" y="10"/>
                    </a:cxn>
                    <a:cxn ang="0">
                      <a:pos x="151" y="26"/>
                    </a:cxn>
                    <a:cxn ang="0">
                      <a:pos x="179" y="44"/>
                    </a:cxn>
                    <a:cxn ang="0">
                      <a:pos x="204" y="65"/>
                    </a:cxn>
                    <a:cxn ang="0">
                      <a:pos x="220" y="82"/>
                    </a:cxn>
                    <a:cxn ang="0">
                      <a:pos x="226" y="94"/>
                    </a:cxn>
                    <a:cxn ang="0">
                      <a:pos x="226" y="103"/>
                    </a:cxn>
                    <a:cxn ang="0">
                      <a:pos x="222" y="119"/>
                    </a:cxn>
                    <a:cxn ang="0">
                      <a:pos x="207" y="143"/>
                    </a:cxn>
                    <a:cxn ang="0">
                      <a:pos x="192" y="165"/>
                    </a:cxn>
                    <a:cxn ang="0">
                      <a:pos x="168" y="182"/>
                    </a:cxn>
                    <a:cxn ang="0">
                      <a:pos x="160" y="188"/>
                    </a:cxn>
                    <a:cxn ang="0">
                      <a:pos x="159" y="197"/>
                    </a:cxn>
                    <a:cxn ang="0">
                      <a:pos x="166" y="200"/>
                    </a:cxn>
                    <a:cxn ang="0">
                      <a:pos x="182" y="200"/>
                    </a:cxn>
                    <a:cxn ang="0">
                      <a:pos x="210" y="203"/>
                    </a:cxn>
                    <a:cxn ang="0">
                      <a:pos x="232" y="215"/>
                    </a:cxn>
                    <a:cxn ang="0">
                      <a:pos x="245" y="234"/>
                    </a:cxn>
                    <a:cxn ang="0">
                      <a:pos x="244" y="242"/>
                    </a:cxn>
                    <a:cxn ang="0">
                      <a:pos x="232" y="249"/>
                    </a:cxn>
                    <a:cxn ang="0">
                      <a:pos x="223" y="249"/>
                    </a:cxn>
                    <a:cxn ang="0">
                      <a:pos x="217" y="240"/>
                    </a:cxn>
                    <a:cxn ang="0">
                      <a:pos x="204" y="230"/>
                    </a:cxn>
                    <a:cxn ang="0">
                      <a:pos x="185" y="221"/>
                    </a:cxn>
                    <a:cxn ang="0">
                      <a:pos x="162" y="218"/>
                    </a:cxn>
                    <a:cxn ang="0">
                      <a:pos x="145" y="224"/>
                    </a:cxn>
                    <a:cxn ang="0">
                      <a:pos x="133" y="220"/>
                    </a:cxn>
                    <a:cxn ang="0">
                      <a:pos x="130" y="211"/>
                    </a:cxn>
                    <a:cxn ang="0">
                      <a:pos x="131" y="197"/>
                    </a:cxn>
                    <a:cxn ang="0">
                      <a:pos x="140" y="182"/>
                    </a:cxn>
                    <a:cxn ang="0">
                      <a:pos x="156" y="164"/>
                    </a:cxn>
                    <a:cxn ang="0">
                      <a:pos x="177" y="143"/>
                    </a:cxn>
                    <a:cxn ang="0">
                      <a:pos x="189" y="117"/>
                    </a:cxn>
                    <a:cxn ang="0">
                      <a:pos x="194" y="101"/>
                    </a:cxn>
                    <a:cxn ang="0">
                      <a:pos x="191" y="94"/>
                    </a:cxn>
                    <a:cxn ang="0">
                      <a:pos x="175" y="82"/>
                    </a:cxn>
                    <a:cxn ang="0">
                      <a:pos x="142" y="71"/>
                    </a:cxn>
                    <a:cxn ang="0">
                      <a:pos x="114" y="59"/>
                    </a:cxn>
                    <a:cxn ang="0">
                      <a:pos x="85" y="51"/>
                    </a:cxn>
                    <a:cxn ang="0">
                      <a:pos x="47" y="47"/>
                    </a:cxn>
                    <a:cxn ang="0">
                      <a:pos x="25" y="45"/>
                    </a:cxn>
                    <a:cxn ang="0">
                      <a:pos x="9" y="41"/>
                    </a:cxn>
                    <a:cxn ang="0">
                      <a:pos x="0" y="23"/>
                    </a:cxn>
                    <a:cxn ang="0">
                      <a:pos x="2" y="15"/>
                    </a:cxn>
                    <a:cxn ang="0">
                      <a:pos x="18" y="4"/>
                    </a:cxn>
                  </a:cxnLst>
                  <a:rect l="0" t="0" r="r" b="b"/>
                  <a:pathLst>
                    <a:path w="245" h="249">
                      <a:moveTo>
                        <a:pt x="18" y="4"/>
                      </a:moveTo>
                      <a:lnTo>
                        <a:pt x="37" y="0"/>
                      </a:lnTo>
                      <a:lnTo>
                        <a:pt x="60" y="1"/>
                      </a:lnTo>
                      <a:lnTo>
                        <a:pt x="107" y="10"/>
                      </a:lnTo>
                      <a:lnTo>
                        <a:pt x="151" y="26"/>
                      </a:lnTo>
                      <a:lnTo>
                        <a:pt x="179" y="44"/>
                      </a:lnTo>
                      <a:lnTo>
                        <a:pt x="204" y="65"/>
                      </a:lnTo>
                      <a:lnTo>
                        <a:pt x="220" y="82"/>
                      </a:lnTo>
                      <a:lnTo>
                        <a:pt x="226" y="94"/>
                      </a:lnTo>
                      <a:lnTo>
                        <a:pt x="226" y="103"/>
                      </a:lnTo>
                      <a:lnTo>
                        <a:pt x="222" y="119"/>
                      </a:lnTo>
                      <a:lnTo>
                        <a:pt x="207" y="143"/>
                      </a:lnTo>
                      <a:lnTo>
                        <a:pt x="192" y="165"/>
                      </a:lnTo>
                      <a:lnTo>
                        <a:pt x="168" y="182"/>
                      </a:lnTo>
                      <a:lnTo>
                        <a:pt x="160" y="188"/>
                      </a:lnTo>
                      <a:lnTo>
                        <a:pt x="159" y="197"/>
                      </a:lnTo>
                      <a:lnTo>
                        <a:pt x="166" y="200"/>
                      </a:lnTo>
                      <a:lnTo>
                        <a:pt x="182" y="200"/>
                      </a:lnTo>
                      <a:lnTo>
                        <a:pt x="210" y="203"/>
                      </a:lnTo>
                      <a:lnTo>
                        <a:pt x="232" y="215"/>
                      </a:lnTo>
                      <a:lnTo>
                        <a:pt x="245" y="234"/>
                      </a:lnTo>
                      <a:lnTo>
                        <a:pt x="244" y="242"/>
                      </a:lnTo>
                      <a:lnTo>
                        <a:pt x="232" y="249"/>
                      </a:lnTo>
                      <a:lnTo>
                        <a:pt x="223" y="249"/>
                      </a:lnTo>
                      <a:lnTo>
                        <a:pt x="217" y="240"/>
                      </a:lnTo>
                      <a:lnTo>
                        <a:pt x="204" y="230"/>
                      </a:lnTo>
                      <a:lnTo>
                        <a:pt x="185" y="221"/>
                      </a:lnTo>
                      <a:lnTo>
                        <a:pt x="162" y="218"/>
                      </a:lnTo>
                      <a:lnTo>
                        <a:pt x="145" y="224"/>
                      </a:lnTo>
                      <a:lnTo>
                        <a:pt x="133" y="220"/>
                      </a:lnTo>
                      <a:lnTo>
                        <a:pt x="130" y="211"/>
                      </a:lnTo>
                      <a:lnTo>
                        <a:pt x="131" y="197"/>
                      </a:lnTo>
                      <a:lnTo>
                        <a:pt x="140" y="182"/>
                      </a:lnTo>
                      <a:lnTo>
                        <a:pt x="156" y="164"/>
                      </a:lnTo>
                      <a:lnTo>
                        <a:pt x="177" y="143"/>
                      </a:lnTo>
                      <a:lnTo>
                        <a:pt x="189" y="117"/>
                      </a:lnTo>
                      <a:lnTo>
                        <a:pt x="194" y="101"/>
                      </a:lnTo>
                      <a:lnTo>
                        <a:pt x="191" y="94"/>
                      </a:lnTo>
                      <a:lnTo>
                        <a:pt x="175" y="82"/>
                      </a:lnTo>
                      <a:lnTo>
                        <a:pt x="142" y="71"/>
                      </a:lnTo>
                      <a:lnTo>
                        <a:pt x="114" y="59"/>
                      </a:lnTo>
                      <a:lnTo>
                        <a:pt x="85" y="51"/>
                      </a:lnTo>
                      <a:lnTo>
                        <a:pt x="47" y="47"/>
                      </a:lnTo>
                      <a:lnTo>
                        <a:pt x="25" y="45"/>
                      </a:lnTo>
                      <a:lnTo>
                        <a:pt x="9" y="41"/>
                      </a:lnTo>
                      <a:lnTo>
                        <a:pt x="0" y="23"/>
                      </a:lnTo>
                      <a:lnTo>
                        <a:pt x="2" y="15"/>
                      </a:lnTo>
                      <a:lnTo>
                        <a:pt x="1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3">
                  <a:extLst>
                    <a:ext uri="{FF2B5EF4-FFF2-40B4-BE49-F238E27FC236}">
                      <a16:creationId xmlns:a16="http://schemas.microsoft.com/office/drawing/2014/main" id="{34CE0639-BDC1-0612-9977-8FB87DD2C895}"/>
                    </a:ext>
                  </a:extLst>
                </p:cNvPr>
                <p:cNvSpPr>
                  <a:spLocks/>
                </p:cNvSpPr>
                <p:nvPr/>
              </p:nvSpPr>
              <p:spPr bwMode="auto">
                <a:xfrm flipH="1">
                  <a:off x="10318420" y="3138795"/>
                  <a:ext cx="228600" cy="692150"/>
                </a:xfrm>
                <a:custGeom>
                  <a:avLst/>
                  <a:gdLst/>
                  <a:ahLst/>
                  <a:cxnLst>
                    <a:cxn ang="0">
                      <a:pos x="15" y="0"/>
                    </a:cxn>
                    <a:cxn ang="0">
                      <a:pos x="44" y="10"/>
                    </a:cxn>
                    <a:cxn ang="0">
                      <a:pos x="53" y="24"/>
                    </a:cxn>
                    <a:cxn ang="0">
                      <a:pos x="62" y="53"/>
                    </a:cxn>
                    <a:cxn ang="0">
                      <a:pos x="69" y="90"/>
                    </a:cxn>
                    <a:cxn ang="0">
                      <a:pos x="74" y="149"/>
                    </a:cxn>
                    <a:cxn ang="0">
                      <a:pos x="68" y="228"/>
                    </a:cxn>
                    <a:cxn ang="0">
                      <a:pos x="54" y="292"/>
                    </a:cxn>
                    <a:cxn ang="0">
                      <a:pos x="45" y="337"/>
                    </a:cxn>
                    <a:cxn ang="0">
                      <a:pos x="45" y="363"/>
                    </a:cxn>
                    <a:cxn ang="0">
                      <a:pos x="54" y="383"/>
                    </a:cxn>
                    <a:cxn ang="0">
                      <a:pos x="60" y="389"/>
                    </a:cxn>
                    <a:cxn ang="0">
                      <a:pos x="80" y="393"/>
                    </a:cxn>
                    <a:cxn ang="0">
                      <a:pos x="117" y="397"/>
                    </a:cxn>
                    <a:cxn ang="0">
                      <a:pos x="139" y="407"/>
                    </a:cxn>
                    <a:cxn ang="0">
                      <a:pos x="144" y="416"/>
                    </a:cxn>
                    <a:cxn ang="0">
                      <a:pos x="141" y="421"/>
                    </a:cxn>
                    <a:cxn ang="0">
                      <a:pos x="132" y="430"/>
                    </a:cxn>
                    <a:cxn ang="0">
                      <a:pos x="117" y="436"/>
                    </a:cxn>
                    <a:cxn ang="0">
                      <a:pos x="102" y="436"/>
                    </a:cxn>
                    <a:cxn ang="0">
                      <a:pos x="94" y="433"/>
                    </a:cxn>
                    <a:cxn ang="0">
                      <a:pos x="74" y="422"/>
                    </a:cxn>
                    <a:cxn ang="0">
                      <a:pos x="51" y="410"/>
                    </a:cxn>
                    <a:cxn ang="0">
                      <a:pos x="34" y="409"/>
                    </a:cxn>
                    <a:cxn ang="0">
                      <a:pos x="19" y="409"/>
                    </a:cxn>
                    <a:cxn ang="0">
                      <a:pos x="9" y="403"/>
                    </a:cxn>
                    <a:cxn ang="0">
                      <a:pos x="6" y="393"/>
                    </a:cxn>
                    <a:cxn ang="0">
                      <a:pos x="10" y="373"/>
                    </a:cxn>
                    <a:cxn ang="0">
                      <a:pos x="21" y="355"/>
                    </a:cxn>
                    <a:cxn ang="0">
                      <a:pos x="28" y="337"/>
                    </a:cxn>
                    <a:cxn ang="0">
                      <a:pos x="31" y="312"/>
                    </a:cxn>
                    <a:cxn ang="0">
                      <a:pos x="31" y="295"/>
                    </a:cxn>
                    <a:cxn ang="0">
                      <a:pos x="33" y="265"/>
                    </a:cxn>
                    <a:cxn ang="0">
                      <a:pos x="34" y="231"/>
                    </a:cxn>
                    <a:cxn ang="0">
                      <a:pos x="39" y="204"/>
                    </a:cxn>
                    <a:cxn ang="0">
                      <a:pos x="37" y="187"/>
                    </a:cxn>
                    <a:cxn ang="0">
                      <a:pos x="30" y="155"/>
                    </a:cxn>
                    <a:cxn ang="0">
                      <a:pos x="24" y="128"/>
                    </a:cxn>
                    <a:cxn ang="0">
                      <a:pos x="16" y="102"/>
                    </a:cxn>
                    <a:cxn ang="0">
                      <a:pos x="7" y="77"/>
                    </a:cxn>
                    <a:cxn ang="0">
                      <a:pos x="4" y="45"/>
                    </a:cxn>
                    <a:cxn ang="0">
                      <a:pos x="0" y="30"/>
                    </a:cxn>
                    <a:cxn ang="0">
                      <a:pos x="3" y="9"/>
                    </a:cxn>
                    <a:cxn ang="0">
                      <a:pos x="15" y="0"/>
                    </a:cxn>
                  </a:cxnLst>
                  <a:rect l="0" t="0" r="r" b="b"/>
                  <a:pathLst>
                    <a:path w="144" h="436">
                      <a:moveTo>
                        <a:pt x="15" y="0"/>
                      </a:moveTo>
                      <a:lnTo>
                        <a:pt x="44" y="10"/>
                      </a:lnTo>
                      <a:lnTo>
                        <a:pt x="53" y="24"/>
                      </a:lnTo>
                      <a:lnTo>
                        <a:pt x="62" y="53"/>
                      </a:lnTo>
                      <a:lnTo>
                        <a:pt x="69" y="90"/>
                      </a:lnTo>
                      <a:lnTo>
                        <a:pt x="74" y="149"/>
                      </a:lnTo>
                      <a:lnTo>
                        <a:pt x="68" y="228"/>
                      </a:lnTo>
                      <a:lnTo>
                        <a:pt x="54" y="292"/>
                      </a:lnTo>
                      <a:lnTo>
                        <a:pt x="45" y="337"/>
                      </a:lnTo>
                      <a:lnTo>
                        <a:pt x="45" y="363"/>
                      </a:lnTo>
                      <a:lnTo>
                        <a:pt x="54" y="383"/>
                      </a:lnTo>
                      <a:lnTo>
                        <a:pt x="60" y="389"/>
                      </a:lnTo>
                      <a:lnTo>
                        <a:pt x="80" y="393"/>
                      </a:lnTo>
                      <a:lnTo>
                        <a:pt x="117" y="397"/>
                      </a:lnTo>
                      <a:lnTo>
                        <a:pt x="139" y="407"/>
                      </a:lnTo>
                      <a:lnTo>
                        <a:pt x="144" y="416"/>
                      </a:lnTo>
                      <a:lnTo>
                        <a:pt x="141" y="421"/>
                      </a:lnTo>
                      <a:lnTo>
                        <a:pt x="132" y="430"/>
                      </a:lnTo>
                      <a:lnTo>
                        <a:pt x="117" y="436"/>
                      </a:lnTo>
                      <a:lnTo>
                        <a:pt x="102" y="436"/>
                      </a:lnTo>
                      <a:lnTo>
                        <a:pt x="94" y="433"/>
                      </a:lnTo>
                      <a:lnTo>
                        <a:pt x="74" y="422"/>
                      </a:lnTo>
                      <a:lnTo>
                        <a:pt x="51" y="410"/>
                      </a:lnTo>
                      <a:lnTo>
                        <a:pt x="34" y="409"/>
                      </a:lnTo>
                      <a:lnTo>
                        <a:pt x="19" y="409"/>
                      </a:lnTo>
                      <a:lnTo>
                        <a:pt x="9" y="403"/>
                      </a:lnTo>
                      <a:lnTo>
                        <a:pt x="6" y="393"/>
                      </a:lnTo>
                      <a:lnTo>
                        <a:pt x="10" y="373"/>
                      </a:lnTo>
                      <a:lnTo>
                        <a:pt x="21" y="355"/>
                      </a:lnTo>
                      <a:lnTo>
                        <a:pt x="28" y="337"/>
                      </a:lnTo>
                      <a:lnTo>
                        <a:pt x="31" y="312"/>
                      </a:lnTo>
                      <a:lnTo>
                        <a:pt x="31" y="295"/>
                      </a:lnTo>
                      <a:lnTo>
                        <a:pt x="33" y="265"/>
                      </a:lnTo>
                      <a:lnTo>
                        <a:pt x="34" y="231"/>
                      </a:lnTo>
                      <a:lnTo>
                        <a:pt x="39" y="204"/>
                      </a:lnTo>
                      <a:lnTo>
                        <a:pt x="37" y="187"/>
                      </a:lnTo>
                      <a:lnTo>
                        <a:pt x="30" y="155"/>
                      </a:lnTo>
                      <a:lnTo>
                        <a:pt x="24" y="128"/>
                      </a:lnTo>
                      <a:lnTo>
                        <a:pt x="16" y="102"/>
                      </a:lnTo>
                      <a:lnTo>
                        <a:pt x="7" y="77"/>
                      </a:lnTo>
                      <a:lnTo>
                        <a:pt x="4" y="45"/>
                      </a:lnTo>
                      <a:lnTo>
                        <a:pt x="0" y="30"/>
                      </a:lnTo>
                      <a:lnTo>
                        <a:pt x="3" y="9"/>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4">
                  <a:extLst>
                    <a:ext uri="{FF2B5EF4-FFF2-40B4-BE49-F238E27FC236}">
                      <a16:creationId xmlns:a16="http://schemas.microsoft.com/office/drawing/2014/main" id="{B734A202-3A25-3F4D-4FDE-B5B0BC7FF603}"/>
                    </a:ext>
                  </a:extLst>
                </p:cNvPr>
                <p:cNvSpPr>
                  <a:spLocks/>
                </p:cNvSpPr>
                <p:nvPr/>
              </p:nvSpPr>
              <p:spPr bwMode="auto">
                <a:xfrm flipH="1">
                  <a:off x="10516857" y="3145145"/>
                  <a:ext cx="155575" cy="717550"/>
                </a:xfrm>
                <a:custGeom>
                  <a:avLst/>
                  <a:gdLst/>
                  <a:ahLst/>
                  <a:cxnLst>
                    <a:cxn ang="0">
                      <a:pos x="33" y="53"/>
                    </a:cxn>
                    <a:cxn ang="0">
                      <a:pos x="33" y="20"/>
                    </a:cxn>
                    <a:cxn ang="0">
                      <a:pos x="42" y="0"/>
                    </a:cxn>
                    <a:cxn ang="0">
                      <a:pos x="57" y="0"/>
                    </a:cxn>
                    <a:cxn ang="0">
                      <a:pos x="69" y="6"/>
                    </a:cxn>
                    <a:cxn ang="0">
                      <a:pos x="86" y="17"/>
                    </a:cxn>
                    <a:cxn ang="0">
                      <a:pos x="90" y="40"/>
                    </a:cxn>
                    <a:cxn ang="0">
                      <a:pos x="92" y="104"/>
                    </a:cxn>
                    <a:cxn ang="0">
                      <a:pos x="89" y="138"/>
                    </a:cxn>
                    <a:cxn ang="0">
                      <a:pos x="83" y="188"/>
                    </a:cxn>
                    <a:cxn ang="0">
                      <a:pos x="76" y="225"/>
                    </a:cxn>
                    <a:cxn ang="0">
                      <a:pos x="67" y="264"/>
                    </a:cxn>
                    <a:cxn ang="0">
                      <a:pos x="57" y="302"/>
                    </a:cxn>
                    <a:cxn ang="0">
                      <a:pos x="49" y="336"/>
                    </a:cxn>
                    <a:cxn ang="0">
                      <a:pos x="42" y="365"/>
                    </a:cxn>
                    <a:cxn ang="0">
                      <a:pos x="42" y="382"/>
                    </a:cxn>
                    <a:cxn ang="0">
                      <a:pos x="49" y="394"/>
                    </a:cxn>
                    <a:cxn ang="0">
                      <a:pos x="52" y="405"/>
                    </a:cxn>
                    <a:cxn ang="0">
                      <a:pos x="61" y="417"/>
                    </a:cxn>
                    <a:cxn ang="0">
                      <a:pos x="84" y="429"/>
                    </a:cxn>
                    <a:cxn ang="0">
                      <a:pos x="94" y="432"/>
                    </a:cxn>
                    <a:cxn ang="0">
                      <a:pos x="98" y="441"/>
                    </a:cxn>
                    <a:cxn ang="0">
                      <a:pos x="95" y="446"/>
                    </a:cxn>
                    <a:cxn ang="0">
                      <a:pos x="79" y="450"/>
                    </a:cxn>
                    <a:cxn ang="0">
                      <a:pos x="45" y="452"/>
                    </a:cxn>
                    <a:cxn ang="0">
                      <a:pos x="33" y="447"/>
                    </a:cxn>
                    <a:cxn ang="0">
                      <a:pos x="26" y="441"/>
                    </a:cxn>
                    <a:cxn ang="0">
                      <a:pos x="21" y="429"/>
                    </a:cxn>
                    <a:cxn ang="0">
                      <a:pos x="12" y="414"/>
                    </a:cxn>
                    <a:cxn ang="0">
                      <a:pos x="2" y="409"/>
                    </a:cxn>
                    <a:cxn ang="0">
                      <a:pos x="0" y="395"/>
                    </a:cxn>
                    <a:cxn ang="0">
                      <a:pos x="6" y="385"/>
                    </a:cxn>
                    <a:cxn ang="0">
                      <a:pos x="18" y="362"/>
                    </a:cxn>
                    <a:cxn ang="0">
                      <a:pos x="30" y="328"/>
                    </a:cxn>
                    <a:cxn ang="0">
                      <a:pos x="33" y="295"/>
                    </a:cxn>
                    <a:cxn ang="0">
                      <a:pos x="33" y="261"/>
                    </a:cxn>
                    <a:cxn ang="0">
                      <a:pos x="33" y="241"/>
                    </a:cxn>
                    <a:cxn ang="0">
                      <a:pos x="36" y="221"/>
                    </a:cxn>
                    <a:cxn ang="0">
                      <a:pos x="36" y="197"/>
                    </a:cxn>
                    <a:cxn ang="0">
                      <a:pos x="36" y="163"/>
                    </a:cxn>
                    <a:cxn ang="0">
                      <a:pos x="36" y="113"/>
                    </a:cxn>
                    <a:cxn ang="0">
                      <a:pos x="33" y="78"/>
                    </a:cxn>
                    <a:cxn ang="0">
                      <a:pos x="33" y="53"/>
                    </a:cxn>
                  </a:cxnLst>
                  <a:rect l="0" t="0" r="r" b="b"/>
                  <a:pathLst>
                    <a:path w="98" h="452">
                      <a:moveTo>
                        <a:pt x="33" y="53"/>
                      </a:moveTo>
                      <a:lnTo>
                        <a:pt x="33" y="20"/>
                      </a:lnTo>
                      <a:lnTo>
                        <a:pt x="42" y="0"/>
                      </a:lnTo>
                      <a:lnTo>
                        <a:pt x="57" y="0"/>
                      </a:lnTo>
                      <a:lnTo>
                        <a:pt x="69" y="6"/>
                      </a:lnTo>
                      <a:lnTo>
                        <a:pt x="86" y="17"/>
                      </a:lnTo>
                      <a:lnTo>
                        <a:pt x="90" y="40"/>
                      </a:lnTo>
                      <a:lnTo>
                        <a:pt x="92" y="104"/>
                      </a:lnTo>
                      <a:lnTo>
                        <a:pt x="89" y="138"/>
                      </a:lnTo>
                      <a:lnTo>
                        <a:pt x="83" y="188"/>
                      </a:lnTo>
                      <a:lnTo>
                        <a:pt x="76" y="225"/>
                      </a:lnTo>
                      <a:lnTo>
                        <a:pt x="67" y="264"/>
                      </a:lnTo>
                      <a:lnTo>
                        <a:pt x="57" y="302"/>
                      </a:lnTo>
                      <a:lnTo>
                        <a:pt x="49" y="336"/>
                      </a:lnTo>
                      <a:lnTo>
                        <a:pt x="42" y="365"/>
                      </a:lnTo>
                      <a:lnTo>
                        <a:pt x="42" y="382"/>
                      </a:lnTo>
                      <a:lnTo>
                        <a:pt x="49" y="394"/>
                      </a:lnTo>
                      <a:lnTo>
                        <a:pt x="52" y="405"/>
                      </a:lnTo>
                      <a:lnTo>
                        <a:pt x="61" y="417"/>
                      </a:lnTo>
                      <a:lnTo>
                        <a:pt x="84" y="429"/>
                      </a:lnTo>
                      <a:lnTo>
                        <a:pt x="94" y="432"/>
                      </a:lnTo>
                      <a:lnTo>
                        <a:pt x="98" y="441"/>
                      </a:lnTo>
                      <a:lnTo>
                        <a:pt x="95" y="446"/>
                      </a:lnTo>
                      <a:lnTo>
                        <a:pt x="79" y="450"/>
                      </a:lnTo>
                      <a:lnTo>
                        <a:pt x="45" y="452"/>
                      </a:lnTo>
                      <a:lnTo>
                        <a:pt x="33" y="447"/>
                      </a:lnTo>
                      <a:lnTo>
                        <a:pt x="26" y="441"/>
                      </a:lnTo>
                      <a:lnTo>
                        <a:pt x="21" y="429"/>
                      </a:lnTo>
                      <a:lnTo>
                        <a:pt x="12" y="414"/>
                      </a:lnTo>
                      <a:lnTo>
                        <a:pt x="2" y="409"/>
                      </a:lnTo>
                      <a:lnTo>
                        <a:pt x="0" y="395"/>
                      </a:lnTo>
                      <a:lnTo>
                        <a:pt x="6" y="385"/>
                      </a:lnTo>
                      <a:lnTo>
                        <a:pt x="18" y="362"/>
                      </a:lnTo>
                      <a:lnTo>
                        <a:pt x="30" y="328"/>
                      </a:lnTo>
                      <a:lnTo>
                        <a:pt x="33" y="295"/>
                      </a:lnTo>
                      <a:lnTo>
                        <a:pt x="33" y="261"/>
                      </a:lnTo>
                      <a:lnTo>
                        <a:pt x="33" y="241"/>
                      </a:lnTo>
                      <a:lnTo>
                        <a:pt x="36" y="221"/>
                      </a:lnTo>
                      <a:lnTo>
                        <a:pt x="36" y="197"/>
                      </a:lnTo>
                      <a:lnTo>
                        <a:pt x="36" y="163"/>
                      </a:lnTo>
                      <a:lnTo>
                        <a:pt x="36" y="113"/>
                      </a:lnTo>
                      <a:lnTo>
                        <a:pt x="33" y="78"/>
                      </a:lnTo>
                      <a:lnTo>
                        <a:pt x="33"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16" name="Gruppe 15">
            <a:extLst>
              <a:ext uri="{FF2B5EF4-FFF2-40B4-BE49-F238E27FC236}">
                <a16:creationId xmlns:a16="http://schemas.microsoft.com/office/drawing/2014/main" id="{AE2DD676-831B-7D79-7457-8BC08F55F0BD}"/>
              </a:ext>
            </a:extLst>
          </p:cNvPr>
          <p:cNvGrpSpPr/>
          <p:nvPr/>
        </p:nvGrpSpPr>
        <p:grpSpPr>
          <a:xfrm>
            <a:off x="26991" y="4067927"/>
            <a:ext cx="9467164" cy="906780"/>
            <a:chOff x="26991" y="4067927"/>
            <a:chExt cx="9467164" cy="906780"/>
          </a:xfrm>
        </p:grpSpPr>
        <p:sp>
          <p:nvSpPr>
            <p:cNvPr id="33" name="Tekstfelt 32">
              <a:extLst>
                <a:ext uri="{FF2B5EF4-FFF2-40B4-BE49-F238E27FC236}">
                  <a16:creationId xmlns:a16="http://schemas.microsoft.com/office/drawing/2014/main" id="{B64C1610-BAF9-F981-C111-77F3D96B4F51}"/>
                </a:ext>
              </a:extLst>
            </p:cNvPr>
            <p:cNvSpPr txBox="1"/>
            <p:nvPr/>
          </p:nvSpPr>
          <p:spPr>
            <a:xfrm>
              <a:off x="26991" y="4151494"/>
              <a:ext cx="8158053" cy="707886"/>
            </a:xfrm>
            <a:prstGeom prst="rect">
              <a:avLst/>
            </a:prstGeom>
            <a:noFill/>
          </p:spPr>
          <p:txBody>
            <a:bodyPr wrap="square" rtlCol="0">
              <a:spAutoFit/>
            </a:bodyPr>
            <a:lstStyle/>
            <a:p>
              <a:pPr marL="342900" indent="-342900">
                <a:buSzPct val="100000"/>
                <a:buFont typeface="Wingdings" panose="05000000000000000000" pitchFamily="2" charset="2"/>
                <a:buChar char="Ø"/>
                <a:tabLst>
                  <a:tab pos="360363" algn="l"/>
                </a:tabLst>
              </a:pPr>
              <a:r>
                <a:rPr lang="en-GB" sz="2000" dirty="0">
                  <a:solidFill>
                    <a:schemeClr val="tx1"/>
                  </a:solidFill>
                </a:rPr>
                <a:t>Competitive NEMOs’ conflicts of interest</a:t>
              </a:r>
            </a:p>
            <a:p>
              <a:pPr>
                <a:buSzPct val="100000"/>
                <a:tabLst>
                  <a:tab pos="360363" algn="l"/>
                </a:tabLst>
              </a:pPr>
              <a:r>
                <a:rPr lang="en-GB" sz="2000" dirty="0">
                  <a:solidFill>
                    <a:schemeClr val="tx1"/>
                  </a:solidFill>
                </a:rPr>
                <a:t>	obstruct cooperation for market coupling.</a:t>
              </a:r>
              <a:endParaRPr lang="en-GB" sz="1800" dirty="0">
                <a:solidFill>
                  <a:schemeClr val="tx1"/>
                </a:solidFill>
              </a:endParaRPr>
            </a:p>
          </p:txBody>
        </p:sp>
        <p:pic>
          <p:nvPicPr>
            <p:cNvPr id="34" name="Picture 3">
              <a:extLst>
                <a:ext uri="{FF2B5EF4-FFF2-40B4-BE49-F238E27FC236}">
                  <a16:creationId xmlns:a16="http://schemas.microsoft.com/office/drawing/2014/main" id="{854A4041-6D40-045A-5A0F-C3E50268A126}"/>
                </a:ext>
              </a:extLst>
            </p:cNvPr>
            <p:cNvPicPr>
              <a:picLocks noChangeAspect="1" noChangeArrowheads="1"/>
            </p:cNvPicPr>
            <p:nvPr/>
          </p:nvPicPr>
          <p:blipFill>
            <a:blip r:embed="rId4" cstate="print"/>
            <a:srcRect/>
            <a:stretch>
              <a:fillRect/>
            </a:stretch>
          </p:blipFill>
          <p:spPr bwMode="auto">
            <a:xfrm>
              <a:off x="7074805" y="4067927"/>
              <a:ext cx="2419350" cy="906780"/>
            </a:xfrm>
            <a:prstGeom prst="rect">
              <a:avLst/>
            </a:prstGeom>
            <a:noFill/>
            <a:ln w="9525">
              <a:noFill/>
              <a:miter lim="800000"/>
              <a:headEnd/>
              <a:tailEnd/>
            </a:ln>
            <a:effectLst/>
          </p:spPr>
        </p:pic>
      </p:grpSp>
      <p:sp>
        <p:nvSpPr>
          <p:cNvPr id="78" name="Tekstfelt 77">
            <a:extLst>
              <a:ext uri="{FF2B5EF4-FFF2-40B4-BE49-F238E27FC236}">
                <a16:creationId xmlns:a16="http://schemas.microsoft.com/office/drawing/2014/main" id="{57F5F9F9-CA4C-B0E0-52FE-63320BE8CE1E}"/>
              </a:ext>
            </a:extLst>
          </p:cNvPr>
          <p:cNvSpPr txBox="1"/>
          <p:nvPr/>
        </p:nvSpPr>
        <p:spPr>
          <a:xfrm>
            <a:off x="700758" y="3370616"/>
            <a:ext cx="8158053" cy="707886"/>
          </a:xfrm>
          <a:prstGeom prst="rect">
            <a:avLst/>
          </a:prstGeom>
          <a:noFill/>
        </p:spPr>
        <p:txBody>
          <a:bodyPr wrap="square" rtlCol="0">
            <a:spAutoFit/>
          </a:bodyPr>
          <a:lstStyle/>
          <a:p>
            <a:pPr marL="342900" indent="-342900">
              <a:buSzPct val="150000"/>
              <a:buFont typeface="Arial" panose="020B0604020202020204" pitchFamily="34" charset="0"/>
              <a:buChar char="•"/>
              <a:tabLst>
                <a:tab pos="360363" algn="l"/>
              </a:tabLst>
            </a:pPr>
            <a:r>
              <a:rPr lang="en-GB" sz="2000" dirty="0">
                <a:solidFill>
                  <a:schemeClr val="tx1"/>
                </a:solidFill>
              </a:rPr>
              <a:t>Market coupling algorithms’ ownership hinders</a:t>
            </a:r>
          </a:p>
          <a:p>
            <a:pPr>
              <a:buSzPct val="150000"/>
              <a:tabLst>
                <a:tab pos="360363" algn="l"/>
              </a:tabLst>
            </a:pPr>
            <a:r>
              <a:rPr lang="en-GB" sz="2000" dirty="0">
                <a:solidFill>
                  <a:schemeClr val="tx1"/>
                </a:solidFill>
              </a:rPr>
              <a:t>	level playing field, transparency and innovation.</a:t>
            </a:r>
          </a:p>
        </p:txBody>
      </p:sp>
      <p:grpSp>
        <p:nvGrpSpPr>
          <p:cNvPr id="18" name="Gruppe 17">
            <a:extLst>
              <a:ext uri="{FF2B5EF4-FFF2-40B4-BE49-F238E27FC236}">
                <a16:creationId xmlns:a16="http://schemas.microsoft.com/office/drawing/2014/main" id="{5435D024-85EE-3101-4631-D7CB7C8F326E}"/>
              </a:ext>
            </a:extLst>
          </p:cNvPr>
          <p:cNvGrpSpPr/>
          <p:nvPr/>
        </p:nvGrpSpPr>
        <p:grpSpPr>
          <a:xfrm>
            <a:off x="26991" y="4932372"/>
            <a:ext cx="9631411" cy="1117198"/>
            <a:chOff x="26991" y="4932372"/>
            <a:chExt cx="9631411" cy="1117198"/>
          </a:xfrm>
        </p:grpSpPr>
        <p:sp>
          <p:nvSpPr>
            <p:cNvPr id="6" name="Tekstfelt 5">
              <a:extLst>
                <a:ext uri="{FF2B5EF4-FFF2-40B4-BE49-F238E27FC236}">
                  <a16:creationId xmlns:a16="http://schemas.microsoft.com/office/drawing/2014/main" id="{9F150315-E32B-C971-2289-7F03DC242046}"/>
                </a:ext>
              </a:extLst>
            </p:cNvPr>
            <p:cNvSpPr txBox="1"/>
            <p:nvPr/>
          </p:nvSpPr>
          <p:spPr>
            <a:xfrm>
              <a:off x="26991" y="4932372"/>
              <a:ext cx="9631411" cy="1015663"/>
            </a:xfrm>
            <a:prstGeom prst="rect">
              <a:avLst/>
            </a:prstGeom>
            <a:noFill/>
          </p:spPr>
          <p:txBody>
            <a:bodyPr wrap="square" rtlCol="0">
              <a:spAutoFit/>
            </a:bodyPr>
            <a:lstStyle/>
            <a:p>
              <a:pPr marL="342900" indent="-342900">
                <a:buSzPct val="100000"/>
                <a:buFont typeface="Wingdings" panose="05000000000000000000" pitchFamily="2" charset="2"/>
                <a:buChar char="Ø"/>
                <a:tabLst>
                  <a:tab pos="360363" algn="l"/>
                </a:tabLst>
              </a:pPr>
              <a:r>
                <a:rPr lang="en-GB" sz="2000" dirty="0">
                  <a:solidFill>
                    <a:schemeClr val="tx1"/>
                  </a:solidFill>
                  <a:latin typeface="+mn-lt"/>
                </a:rPr>
                <a:t>The market coupling’s convoluted organization</a:t>
              </a:r>
            </a:p>
            <a:p>
              <a:pPr>
                <a:buSzPct val="100000"/>
                <a:tabLst>
                  <a:tab pos="360363" algn="l"/>
                </a:tabLst>
              </a:pPr>
              <a:r>
                <a:rPr lang="en-GB" sz="2000" dirty="0">
                  <a:solidFill>
                    <a:schemeClr val="tx1"/>
                  </a:solidFill>
                  <a:latin typeface="+mn-lt"/>
                </a:rPr>
                <a:t>	&amp; operation makes it d</a:t>
              </a:r>
              <a:r>
                <a:rPr lang="en-GB" sz="2000" dirty="0">
                  <a:solidFill>
                    <a:srgbClr val="000000"/>
                  </a:solidFill>
                  <a:effectLst/>
                  <a:latin typeface="+mn-lt"/>
                  <a:ea typeface="Calibri" panose="020F0502020204030204" pitchFamily="34" charset="0"/>
                  <a:cs typeface="Times New Roman" panose="02020603050405020304" pitchFamily="18" charset="0"/>
                </a:rPr>
                <a:t>ifficult to establish</a:t>
              </a:r>
            </a:p>
            <a:p>
              <a:pPr>
                <a:buSzPct val="100000"/>
                <a:tabLst>
                  <a:tab pos="360363" algn="l"/>
                </a:tabLst>
              </a:pPr>
              <a:r>
                <a:rPr lang="en-GB" sz="2000" dirty="0">
                  <a:solidFill>
                    <a:srgbClr val="000000"/>
                  </a:solidFill>
                  <a:latin typeface="+mn-lt"/>
                  <a:ea typeface="Calibri" panose="020F0502020204030204" pitchFamily="34" charset="0"/>
                  <a:cs typeface="Times New Roman" panose="02020603050405020304" pitchFamily="18" charset="0"/>
                </a:rPr>
                <a:t>	</a:t>
              </a:r>
              <a:r>
                <a:rPr lang="en-GB" sz="2000" dirty="0">
                  <a:solidFill>
                    <a:srgbClr val="000000"/>
                  </a:solidFill>
                  <a:effectLst/>
                  <a:latin typeface="+mn-lt"/>
                  <a:ea typeface="Calibri" panose="020F0502020204030204" pitchFamily="34" charset="0"/>
                  <a:cs typeface="Times New Roman" panose="02020603050405020304" pitchFamily="18" charset="0"/>
                </a:rPr>
                <a:t>efficient regulatory oversight and cost regulation</a:t>
              </a:r>
              <a:endParaRPr lang="en-GB" sz="2000" dirty="0">
                <a:solidFill>
                  <a:schemeClr val="tx1"/>
                </a:solidFill>
                <a:latin typeface="+mn-lt"/>
              </a:endParaRPr>
            </a:p>
          </p:txBody>
        </p:sp>
        <p:pic>
          <p:nvPicPr>
            <p:cNvPr id="12" name="Billede 11" descr="Et billede, der indeholder skitse, Stregtegning, tegning, diagram&#10;&#10;Automatisk genereret beskrivelse">
              <a:extLst>
                <a:ext uri="{FF2B5EF4-FFF2-40B4-BE49-F238E27FC236}">
                  <a16:creationId xmlns:a16="http://schemas.microsoft.com/office/drawing/2014/main" id="{3041B043-136F-5B7D-7F6F-B8BDED01CFBC}"/>
                </a:ext>
              </a:extLst>
            </p:cNvPr>
            <p:cNvPicPr>
              <a:picLocks noChangeAspect="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90157" y="5217466"/>
              <a:ext cx="1539240" cy="832104"/>
            </a:xfrm>
            <a:prstGeom prst="rect">
              <a:avLst/>
            </a:prstGeom>
          </p:spPr>
        </p:pic>
      </p:grpSp>
      <p:sp>
        <p:nvSpPr>
          <p:cNvPr id="11" name="Pladsholder til dato 10">
            <a:extLst>
              <a:ext uri="{FF2B5EF4-FFF2-40B4-BE49-F238E27FC236}">
                <a16:creationId xmlns:a16="http://schemas.microsoft.com/office/drawing/2014/main" id="{F8D27324-8F0E-8108-B5BA-C3FD2C557863}"/>
              </a:ext>
            </a:extLst>
          </p:cNvPr>
          <p:cNvSpPr>
            <a:spLocks noGrp="1"/>
          </p:cNvSpPr>
          <p:nvPr>
            <p:ph type="dt" sz="half" idx="10"/>
          </p:nvPr>
        </p:nvSpPr>
        <p:spPr/>
        <p:txBody>
          <a:bodyPr/>
          <a:lstStyle/>
          <a:p>
            <a:pPr>
              <a:defRPr/>
            </a:pPr>
            <a:r>
              <a:rPr lang="en-US" noProof="0" dirty="0"/>
              <a:t>15 July 2023</a:t>
            </a:r>
            <a:endParaRPr lang="en-GB" noProof="0" dirty="0"/>
          </a:p>
        </p:txBody>
      </p:sp>
      <p:sp>
        <p:nvSpPr>
          <p:cNvPr id="20" name="Pladsholder til slidenummer 19">
            <a:extLst>
              <a:ext uri="{FF2B5EF4-FFF2-40B4-BE49-F238E27FC236}">
                <a16:creationId xmlns:a16="http://schemas.microsoft.com/office/drawing/2014/main" id="{44BE7B68-811E-7F49-BD1B-000D6619F51E}"/>
              </a:ext>
            </a:extLst>
          </p:cNvPr>
          <p:cNvSpPr>
            <a:spLocks noGrp="1"/>
          </p:cNvSpPr>
          <p:nvPr>
            <p:ph type="sldNum" sz="quarter" idx="12"/>
          </p:nvPr>
        </p:nvSpPr>
        <p:spPr/>
        <p:txBody>
          <a:bodyPr/>
          <a:lstStyle/>
          <a:p>
            <a:pPr>
              <a:defRPr/>
            </a:pPr>
            <a:fld id="{FFB7089D-E423-4796-9152-6920A30E8A1C}" type="slidenum">
              <a:rPr lang="en-GB" noProof="0" smtClean="0"/>
              <a:pPr>
                <a:defRPr/>
              </a:pPr>
              <a:t>4</a:t>
            </a:fld>
            <a:endParaRPr lang="en-GB" noProof="0" dirty="0"/>
          </a:p>
        </p:txBody>
      </p:sp>
      <p:sp>
        <p:nvSpPr>
          <p:cNvPr id="21" name="Rektangel 20">
            <a:extLst>
              <a:ext uri="{FF2B5EF4-FFF2-40B4-BE49-F238E27FC236}">
                <a16:creationId xmlns:a16="http://schemas.microsoft.com/office/drawing/2014/main" id="{304F2307-C69E-F5E9-E094-4BAA2D40A7E3}"/>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7" name="Tekstfelt 6">
            <a:extLst>
              <a:ext uri="{FF2B5EF4-FFF2-40B4-BE49-F238E27FC236}">
                <a16:creationId xmlns:a16="http://schemas.microsoft.com/office/drawing/2014/main" id="{6E05D8DE-6164-66F6-6C99-C85F6C10488D}"/>
              </a:ext>
            </a:extLst>
          </p:cNvPr>
          <p:cNvSpPr txBox="1"/>
          <p:nvPr/>
        </p:nvSpPr>
        <p:spPr>
          <a:xfrm>
            <a:off x="354249" y="6021027"/>
            <a:ext cx="8424686" cy="707886"/>
          </a:xfrm>
          <a:prstGeom prst="rect">
            <a:avLst/>
          </a:prstGeom>
          <a:noFill/>
        </p:spPr>
        <p:txBody>
          <a:bodyPr wrap="square" rtlCol="0">
            <a:spAutoFit/>
          </a:bodyPr>
          <a:lstStyle/>
          <a:p>
            <a:pPr marL="342900" indent="-342900">
              <a:buSzPct val="100000"/>
              <a:buFont typeface="Wingdings" panose="05000000000000000000" pitchFamily="2" charset="2"/>
              <a:buChar char="ü"/>
              <a:tabLst>
                <a:tab pos="360363" algn="l"/>
              </a:tabLst>
            </a:pPr>
            <a:r>
              <a:rPr lang="en-GB" sz="2000" dirty="0">
                <a:solidFill>
                  <a:schemeClr val="tx1"/>
                </a:solidFill>
                <a:effectLst/>
                <a:latin typeface="+mn-lt"/>
                <a:ea typeface="Calibri" panose="020F0502020204030204" pitchFamily="34" charset="0"/>
                <a:cs typeface="Times New Roman" panose="02020603050405020304" pitchFamily="18" charset="0"/>
              </a:rPr>
              <a:t>N</a:t>
            </a:r>
            <a:r>
              <a:rPr lang="en-GB" sz="2000" dirty="0">
                <a:solidFill>
                  <a:srgbClr val="000000"/>
                </a:solidFill>
                <a:effectLst/>
                <a:latin typeface="+mn-lt"/>
                <a:ea typeface="Calibri" panose="020F0502020204030204" pitchFamily="34" charset="0"/>
                <a:cs typeface="Times New Roman" panose="02020603050405020304" pitchFamily="18" charset="0"/>
              </a:rPr>
              <a:t>ot necessarily </a:t>
            </a:r>
            <a:r>
              <a:rPr lang="en-GB" sz="2000" dirty="0">
                <a:solidFill>
                  <a:srgbClr val="000000"/>
                </a:solidFill>
                <a:latin typeface="+mn-lt"/>
                <a:ea typeface="Calibri" panose="020F0502020204030204" pitchFamily="34" charset="0"/>
                <a:cs typeface="Times New Roman" panose="02020603050405020304" pitchFamily="18" charset="0"/>
              </a:rPr>
              <a:t>i</a:t>
            </a:r>
            <a:r>
              <a:rPr lang="en-GB" sz="2000" dirty="0">
                <a:solidFill>
                  <a:srgbClr val="000000"/>
                </a:solidFill>
                <a:effectLst/>
                <a:latin typeface="+mn-lt"/>
                <a:ea typeface="Calibri" panose="020F0502020204030204" pitchFamily="34" charset="0"/>
                <a:cs typeface="Times New Roman" panose="02020603050405020304" pitchFamily="18" charset="0"/>
              </a:rPr>
              <a:t>nconvenient for the NEMOs claiming ownership of the market coupling software.</a:t>
            </a:r>
            <a:endParaRPr lang="en-GB" sz="2000" dirty="0">
              <a:solidFill>
                <a:schemeClr val="tx1"/>
              </a:solidFill>
              <a:latin typeface="+mn-lt"/>
            </a:endParaRPr>
          </a:p>
        </p:txBody>
      </p:sp>
    </p:spTree>
    <p:extLst>
      <p:ext uri="{BB962C8B-B14F-4D97-AF65-F5344CB8AC3E}">
        <p14:creationId xmlns:p14="http://schemas.microsoft.com/office/powerpoint/2010/main" val="729135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1+#ppt_w/2"/>
                                          </p:val>
                                        </p:tav>
                                        <p:tav tm="100000">
                                          <p:val>
                                            <p:strVal val="#ppt_x"/>
                                          </p:val>
                                        </p:tav>
                                      </p:tavLst>
                                    </p:anim>
                                    <p:anim calcmode="lin" valueType="num">
                                      <p:cBhvr additive="base">
                                        <p:cTn id="3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A3272-84B5-B2B5-B4BE-DA51EE2F1D10}"/>
              </a:ext>
            </a:extLst>
          </p:cNvPr>
          <p:cNvSpPr>
            <a:spLocks noGrp="1"/>
          </p:cNvSpPr>
          <p:nvPr>
            <p:ph type="title"/>
          </p:nvPr>
        </p:nvSpPr>
        <p:spPr>
          <a:xfrm>
            <a:off x="0" y="0"/>
            <a:ext cx="7985003" cy="665915"/>
          </a:xfrm>
          <a:noFill/>
        </p:spPr>
        <p:txBody>
          <a:bodyPr/>
          <a:lstStyle/>
          <a:p>
            <a:pPr algn="l"/>
            <a:r>
              <a:rPr lang="en-GB" sz="2900" dirty="0"/>
              <a:t>Current market coupling: flaws – 2</a:t>
            </a:r>
          </a:p>
        </p:txBody>
      </p:sp>
      <p:sp>
        <p:nvSpPr>
          <p:cNvPr id="7" name="Tekstfelt 6">
            <a:extLst>
              <a:ext uri="{FF2B5EF4-FFF2-40B4-BE49-F238E27FC236}">
                <a16:creationId xmlns:a16="http://schemas.microsoft.com/office/drawing/2014/main" id="{023CC3D7-2C04-71B1-8E71-5EBE430638EB}"/>
              </a:ext>
            </a:extLst>
          </p:cNvPr>
          <p:cNvSpPr txBox="1"/>
          <p:nvPr/>
        </p:nvSpPr>
        <p:spPr>
          <a:xfrm>
            <a:off x="409066" y="2891035"/>
            <a:ext cx="8435224" cy="400110"/>
          </a:xfrm>
          <a:prstGeom prst="rect">
            <a:avLst/>
          </a:prstGeom>
          <a:noFill/>
        </p:spPr>
        <p:txBody>
          <a:bodyPr wrap="square" rtlCol="0">
            <a:spAutoFit/>
          </a:bodyPr>
          <a:lstStyle/>
          <a:p>
            <a:pPr marL="342900" indent="-342900">
              <a:buSzPct val="100000"/>
              <a:buFont typeface="Wingdings" panose="05000000000000000000" pitchFamily="2" charset="2"/>
              <a:buChar char="ü"/>
              <a:tabLst>
                <a:tab pos="360363" algn="l"/>
              </a:tabLst>
            </a:pPr>
            <a:r>
              <a:rPr lang="en-GB" sz="2000" dirty="0">
                <a:solidFill>
                  <a:schemeClr val="tx1"/>
                </a:solidFill>
              </a:rPr>
              <a:t>For example, NEMO resistance against nodal pricing.</a:t>
            </a:r>
          </a:p>
        </p:txBody>
      </p:sp>
      <p:sp>
        <p:nvSpPr>
          <p:cNvPr id="11" name="Tekstfelt 10">
            <a:extLst>
              <a:ext uri="{FF2B5EF4-FFF2-40B4-BE49-F238E27FC236}">
                <a16:creationId xmlns:a16="http://schemas.microsoft.com/office/drawing/2014/main" id="{762AC56E-954C-A5FF-979F-553D44D9D2AD}"/>
              </a:ext>
            </a:extLst>
          </p:cNvPr>
          <p:cNvSpPr txBox="1"/>
          <p:nvPr/>
        </p:nvSpPr>
        <p:spPr>
          <a:xfrm>
            <a:off x="409066" y="4247286"/>
            <a:ext cx="5878111" cy="707886"/>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A preference for small block bids</a:t>
            </a:r>
          </a:p>
          <a:p>
            <a:pPr>
              <a:tabLst>
                <a:tab pos="360363" algn="l"/>
              </a:tabLst>
            </a:pPr>
            <a:r>
              <a:rPr lang="en-GB" sz="2000" dirty="0">
                <a:solidFill>
                  <a:schemeClr val="tx1"/>
                </a:solidFill>
              </a:rPr>
              <a:t>	at the expense of bigger block bids.</a:t>
            </a:r>
          </a:p>
        </p:txBody>
      </p:sp>
      <p:sp>
        <p:nvSpPr>
          <p:cNvPr id="12" name="Tekstfelt 11">
            <a:extLst>
              <a:ext uri="{FF2B5EF4-FFF2-40B4-BE49-F238E27FC236}">
                <a16:creationId xmlns:a16="http://schemas.microsoft.com/office/drawing/2014/main" id="{6A71B559-1701-12B1-A98A-C0AD6A14ACA8}"/>
              </a:ext>
            </a:extLst>
          </p:cNvPr>
          <p:cNvSpPr txBox="1"/>
          <p:nvPr/>
        </p:nvSpPr>
        <p:spPr>
          <a:xfrm>
            <a:off x="409066" y="4925411"/>
            <a:ext cx="8445039" cy="1015663"/>
          </a:xfrm>
          <a:prstGeom prst="rect">
            <a:avLst/>
          </a:prstGeom>
          <a:noFill/>
        </p:spPr>
        <p:txBody>
          <a:bodyPr wrap="square" rtlCol="0">
            <a:spAutoFit/>
          </a:bodyPr>
          <a:lstStyle/>
          <a:p>
            <a:pPr marL="342900" indent="-342900">
              <a:buSzPct val="100000"/>
              <a:buFont typeface="Wingdings" panose="05000000000000000000" pitchFamily="2" charset="2"/>
              <a:buChar char="ü"/>
              <a:tabLst>
                <a:tab pos="360363" algn="l"/>
              </a:tabLst>
            </a:pPr>
            <a:r>
              <a:rPr lang="en-GB" sz="2000" dirty="0">
                <a:solidFill>
                  <a:schemeClr val="tx1"/>
                </a:solidFill>
              </a:rPr>
              <a:t>A requirement that neighbouring bidding zones </a:t>
            </a:r>
            <a:r>
              <a:rPr lang="en-GB" sz="2000" u="sng" dirty="0">
                <a:solidFill>
                  <a:schemeClr val="tx1"/>
                </a:solidFill>
              </a:rPr>
              <a:t>must</a:t>
            </a:r>
            <a:r>
              <a:rPr lang="en-GB" sz="2000" dirty="0">
                <a:solidFill>
                  <a:schemeClr val="tx1"/>
                </a:solidFill>
              </a:rPr>
              <a:t> have the same spot prices, if the interconnector connecting the two zones is not fully utilized.</a:t>
            </a:r>
          </a:p>
        </p:txBody>
      </p:sp>
      <p:sp>
        <p:nvSpPr>
          <p:cNvPr id="13" name="Tekstfelt 12">
            <a:extLst>
              <a:ext uri="{FF2B5EF4-FFF2-40B4-BE49-F238E27FC236}">
                <a16:creationId xmlns:a16="http://schemas.microsoft.com/office/drawing/2014/main" id="{BB7FF3A3-475A-7369-B203-845AABCA9118}"/>
              </a:ext>
            </a:extLst>
          </p:cNvPr>
          <p:cNvSpPr txBox="1"/>
          <p:nvPr/>
        </p:nvSpPr>
        <p:spPr>
          <a:xfrm>
            <a:off x="409066" y="1534785"/>
            <a:ext cx="8679077" cy="707886"/>
          </a:xfrm>
          <a:prstGeom prst="rect">
            <a:avLst/>
          </a:prstGeom>
          <a:noFill/>
        </p:spPr>
        <p:txBody>
          <a:bodyPr wrap="square" rtlCol="0">
            <a:spAutoFit/>
          </a:bodyPr>
          <a:lstStyle/>
          <a:p>
            <a:pPr marL="342900" indent="-342900">
              <a:buFont typeface="Wingdings" panose="05000000000000000000" pitchFamily="2" charset="2"/>
              <a:buChar char="ü"/>
              <a:tabLst>
                <a:tab pos="355600" algn="l"/>
              </a:tabLst>
            </a:pPr>
            <a:r>
              <a:rPr lang="en-GB" sz="2000" dirty="0">
                <a:solidFill>
                  <a:schemeClr val="tx1"/>
                </a:solidFill>
              </a:rPr>
              <a:t>For example: endless delays in the implementing</a:t>
            </a:r>
          </a:p>
          <a:p>
            <a:pPr>
              <a:tabLst>
                <a:tab pos="355600" algn="l"/>
              </a:tabLst>
            </a:pPr>
            <a:r>
              <a:rPr lang="en-GB" sz="2000" dirty="0">
                <a:solidFill>
                  <a:schemeClr val="tx1"/>
                </a:solidFill>
              </a:rPr>
              <a:t>	of a shift to 15-minutes trading across Europe.</a:t>
            </a:r>
          </a:p>
        </p:txBody>
      </p:sp>
      <p:pic>
        <p:nvPicPr>
          <p:cNvPr id="4" name="Billede 3" descr="Et billede, der indeholder skitse, tegning, Stregtegning, stregtegning&#10;&#10;Automatisk genereret beskrivelse">
            <a:extLst>
              <a:ext uri="{FF2B5EF4-FFF2-40B4-BE49-F238E27FC236}">
                <a16:creationId xmlns:a16="http://schemas.microsoft.com/office/drawing/2014/main" id="{C03B24C3-B83B-E17B-BA53-B36F76F93DA5}"/>
              </a:ext>
            </a:extLst>
          </p:cNvPr>
          <p:cNvPicPr>
            <a:picLocks noChangeAspect="1"/>
          </p:cNvPicPr>
          <p:nvPr/>
        </p:nvPicPr>
        <p:blipFill>
          <a:blip r:embed="rId2"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8398405" y="467529"/>
            <a:ext cx="1463167" cy="697443"/>
          </a:xfrm>
          <a:prstGeom prst="rect">
            <a:avLst/>
          </a:prstGeom>
        </p:spPr>
      </p:pic>
      <p:grpSp>
        <p:nvGrpSpPr>
          <p:cNvPr id="46" name="Gruppe 45">
            <a:extLst>
              <a:ext uri="{FF2B5EF4-FFF2-40B4-BE49-F238E27FC236}">
                <a16:creationId xmlns:a16="http://schemas.microsoft.com/office/drawing/2014/main" id="{5E6099A0-26C1-A2D9-F79E-911EECCEC40F}"/>
              </a:ext>
            </a:extLst>
          </p:cNvPr>
          <p:cNvGrpSpPr/>
          <p:nvPr/>
        </p:nvGrpSpPr>
        <p:grpSpPr>
          <a:xfrm>
            <a:off x="24057" y="548883"/>
            <a:ext cx="7960946" cy="1059310"/>
            <a:chOff x="51053" y="548883"/>
            <a:chExt cx="7960946" cy="1059310"/>
          </a:xfrm>
        </p:grpSpPr>
        <p:pic>
          <p:nvPicPr>
            <p:cNvPr id="5" name="Picture 8">
              <a:extLst>
                <a:ext uri="{FF2B5EF4-FFF2-40B4-BE49-F238E27FC236}">
                  <a16:creationId xmlns:a16="http://schemas.microsoft.com/office/drawing/2014/main" id="{80A43828-03A8-1B98-4756-BA04B8671D51}"/>
                </a:ext>
              </a:extLst>
            </p:cNvPr>
            <p:cNvPicPr>
              <a:picLocks noChangeAspect="1" noChangeArrowheads="1"/>
            </p:cNvPicPr>
            <p:nvPr/>
          </p:nvPicPr>
          <p:blipFill>
            <a:blip r:embed="rId3" cstate="print"/>
            <a:srcRect/>
            <a:stretch>
              <a:fillRect/>
            </a:stretch>
          </p:blipFill>
          <p:spPr bwMode="auto">
            <a:xfrm>
              <a:off x="6926149" y="568063"/>
              <a:ext cx="1085850" cy="1040130"/>
            </a:xfrm>
            <a:prstGeom prst="rect">
              <a:avLst/>
            </a:prstGeom>
            <a:noFill/>
            <a:ln w="9525">
              <a:noFill/>
              <a:miter lim="800000"/>
              <a:headEnd/>
              <a:tailEnd/>
            </a:ln>
            <a:effectLst/>
          </p:spPr>
        </p:pic>
        <p:sp>
          <p:nvSpPr>
            <p:cNvPr id="27" name="Tekstfelt 26">
              <a:extLst>
                <a:ext uri="{FF2B5EF4-FFF2-40B4-BE49-F238E27FC236}">
                  <a16:creationId xmlns:a16="http://schemas.microsoft.com/office/drawing/2014/main" id="{07D84FEB-1D17-9E89-82C0-AB3572B75579}"/>
                </a:ext>
              </a:extLst>
            </p:cNvPr>
            <p:cNvSpPr txBox="1"/>
            <p:nvPr/>
          </p:nvSpPr>
          <p:spPr>
            <a:xfrm>
              <a:off x="51053" y="548883"/>
              <a:ext cx="7206383" cy="1015663"/>
            </a:xfrm>
            <a:prstGeom prst="rect">
              <a:avLst/>
            </a:prstGeom>
            <a:noFill/>
          </p:spPr>
          <p:txBody>
            <a:bodyPr wrap="square" rtlCol="0">
              <a:spAutoFit/>
            </a:bodyPr>
            <a:lstStyle/>
            <a:p>
              <a:pPr marL="342900" indent="-342900">
                <a:buSzPct val="100000"/>
                <a:buFont typeface="Wingdings" panose="05000000000000000000" pitchFamily="2" charset="2"/>
                <a:buChar char="Ø"/>
                <a:tabLst>
                  <a:tab pos="360363" algn="l"/>
                </a:tabLst>
              </a:pPr>
              <a:r>
                <a:rPr lang="en-GB" sz="2000" dirty="0">
                  <a:solidFill>
                    <a:srgbClr val="000000"/>
                  </a:solidFill>
                  <a:effectLst/>
                  <a:latin typeface="+mn-lt"/>
                  <a:ea typeface="Calibri" panose="020F0502020204030204" pitchFamily="34" charset="0"/>
                  <a:cs typeface="Times New Roman" panose="02020603050405020304" pitchFamily="18" charset="0"/>
                </a:rPr>
                <a:t>Slow, complex and delayed implementation of changes. This has affected improvements</a:t>
              </a:r>
            </a:p>
            <a:p>
              <a:pPr>
                <a:buSzPct val="100000"/>
                <a:tabLst>
                  <a:tab pos="360363" algn="l"/>
                </a:tabLst>
              </a:pPr>
              <a:r>
                <a:rPr lang="en-GB" sz="2000" dirty="0">
                  <a:solidFill>
                    <a:srgbClr val="000000"/>
                  </a:solidFill>
                  <a:effectLst/>
                  <a:latin typeface="+mn-lt"/>
                  <a:ea typeface="Calibri" panose="020F0502020204030204" pitchFamily="34" charset="0"/>
                  <a:cs typeface="Times New Roman" panose="02020603050405020304" pitchFamily="18" charset="0"/>
                </a:rPr>
                <a:t>	necessitated by the green transition</a:t>
              </a:r>
              <a:endParaRPr lang="en-GB" sz="2000" dirty="0">
                <a:solidFill>
                  <a:schemeClr val="tx1"/>
                </a:solidFill>
                <a:latin typeface="+mn-lt"/>
              </a:endParaRPr>
            </a:p>
          </p:txBody>
        </p:sp>
      </p:grpSp>
      <p:grpSp>
        <p:nvGrpSpPr>
          <p:cNvPr id="99" name="Gruppe 98">
            <a:extLst>
              <a:ext uri="{FF2B5EF4-FFF2-40B4-BE49-F238E27FC236}">
                <a16:creationId xmlns:a16="http://schemas.microsoft.com/office/drawing/2014/main" id="{A3D53D68-BFEB-0DE8-F289-1F1B6214203A}"/>
              </a:ext>
            </a:extLst>
          </p:cNvPr>
          <p:cNvGrpSpPr/>
          <p:nvPr/>
        </p:nvGrpSpPr>
        <p:grpSpPr>
          <a:xfrm>
            <a:off x="24057" y="5174059"/>
            <a:ext cx="9865382" cy="1445141"/>
            <a:chOff x="24057" y="5174059"/>
            <a:chExt cx="9865382" cy="1445141"/>
          </a:xfrm>
        </p:grpSpPr>
        <p:sp>
          <p:nvSpPr>
            <p:cNvPr id="81" name="Tekstfelt 80">
              <a:extLst>
                <a:ext uri="{FF2B5EF4-FFF2-40B4-BE49-F238E27FC236}">
                  <a16:creationId xmlns:a16="http://schemas.microsoft.com/office/drawing/2014/main" id="{F195CBF5-4B6C-7FC1-83D8-2005479D59AF}"/>
                </a:ext>
              </a:extLst>
            </p:cNvPr>
            <p:cNvSpPr txBox="1"/>
            <p:nvPr/>
          </p:nvSpPr>
          <p:spPr>
            <a:xfrm>
              <a:off x="24057" y="5911314"/>
              <a:ext cx="9553888" cy="707886"/>
            </a:xfrm>
            <a:prstGeom prst="rect">
              <a:avLst/>
            </a:prstGeom>
            <a:noFill/>
          </p:spPr>
          <p:txBody>
            <a:bodyPr wrap="square" rtlCol="0">
              <a:spAutoFit/>
            </a:bodyPr>
            <a:lstStyle/>
            <a:p>
              <a:pPr marL="342900" indent="-342900">
                <a:buSzPct val="100000"/>
                <a:buFont typeface="Wingdings" panose="05000000000000000000" pitchFamily="2" charset="2"/>
                <a:buChar char="Ø"/>
                <a:tabLst>
                  <a:tab pos="360363" algn="l"/>
                </a:tabLst>
              </a:pPr>
              <a:r>
                <a:rPr lang="en-GB" sz="2000" dirty="0">
                  <a:solidFill>
                    <a:schemeClr val="tx1"/>
                  </a:solidFill>
                </a:rPr>
                <a:t>Such unrequested, extra requirements may have reduced the	value created by the European spot trading with 40%.</a:t>
              </a:r>
            </a:p>
          </p:txBody>
        </p:sp>
        <p:pic>
          <p:nvPicPr>
            <p:cNvPr id="98" name="Billede 97">
              <a:extLst>
                <a:ext uri="{FF2B5EF4-FFF2-40B4-BE49-F238E27FC236}">
                  <a16:creationId xmlns:a16="http://schemas.microsoft.com/office/drawing/2014/main" id="{408882F6-1A63-D581-E434-198F6429E943}"/>
                </a:ext>
              </a:extLst>
            </p:cNvPr>
            <p:cNvPicPr>
              <a:picLocks noChangeAspect="1"/>
            </p:cNvPicPr>
            <p:nvPr/>
          </p:nvPicPr>
          <p:blipFill>
            <a:blip r:embed="rId4">
              <a:clrChange>
                <a:clrFrom>
                  <a:srgbClr val="FFFFF7"/>
                </a:clrFrom>
                <a:clrTo>
                  <a:srgbClr val="FFFFF7">
                    <a:alpha val="0"/>
                  </a:srgbClr>
                </a:clrTo>
              </a:clrChange>
            </a:blip>
            <a:stretch>
              <a:fillRect/>
            </a:stretch>
          </p:blipFill>
          <p:spPr>
            <a:xfrm>
              <a:off x="8503551" y="5174059"/>
              <a:ext cx="1385888" cy="791528"/>
            </a:xfrm>
            <a:prstGeom prst="rect">
              <a:avLst/>
            </a:prstGeom>
          </p:spPr>
        </p:pic>
      </p:grpSp>
      <p:sp>
        <p:nvSpPr>
          <p:cNvPr id="3" name="Pladsholder til dato 2">
            <a:extLst>
              <a:ext uri="{FF2B5EF4-FFF2-40B4-BE49-F238E27FC236}">
                <a16:creationId xmlns:a16="http://schemas.microsoft.com/office/drawing/2014/main" id="{10FCF6C9-8740-D5F2-409C-C6038DE59604}"/>
              </a:ext>
            </a:extLst>
          </p:cNvPr>
          <p:cNvSpPr>
            <a:spLocks noGrp="1"/>
          </p:cNvSpPr>
          <p:nvPr>
            <p:ph type="dt" sz="half" idx="10"/>
          </p:nvPr>
        </p:nvSpPr>
        <p:spPr/>
        <p:txBody>
          <a:bodyPr/>
          <a:lstStyle/>
          <a:p>
            <a:pPr>
              <a:defRPr/>
            </a:pPr>
            <a:r>
              <a:rPr lang="en-US" noProof="0" dirty="0"/>
              <a:t>15 July 2023</a:t>
            </a:r>
            <a:endParaRPr lang="en-GB" noProof="0" dirty="0"/>
          </a:p>
        </p:txBody>
      </p:sp>
      <p:sp>
        <p:nvSpPr>
          <p:cNvPr id="6" name="Pladsholder til slidenummer 5">
            <a:extLst>
              <a:ext uri="{FF2B5EF4-FFF2-40B4-BE49-F238E27FC236}">
                <a16:creationId xmlns:a16="http://schemas.microsoft.com/office/drawing/2014/main" id="{B23598E8-C80F-CDA8-7869-7366A599B6C1}"/>
              </a:ext>
            </a:extLst>
          </p:cNvPr>
          <p:cNvSpPr>
            <a:spLocks noGrp="1"/>
          </p:cNvSpPr>
          <p:nvPr>
            <p:ph type="sldNum" sz="quarter" idx="12"/>
          </p:nvPr>
        </p:nvSpPr>
        <p:spPr/>
        <p:txBody>
          <a:bodyPr/>
          <a:lstStyle/>
          <a:p>
            <a:pPr>
              <a:defRPr/>
            </a:pPr>
            <a:fld id="{FFB7089D-E423-4796-9152-6920A30E8A1C}" type="slidenum">
              <a:rPr lang="en-GB" noProof="0" smtClean="0"/>
              <a:pPr>
                <a:defRPr/>
              </a:pPr>
              <a:t>5</a:t>
            </a:fld>
            <a:endParaRPr lang="en-GB" noProof="0" dirty="0"/>
          </a:p>
        </p:txBody>
      </p:sp>
      <p:grpSp>
        <p:nvGrpSpPr>
          <p:cNvPr id="8" name="Gruppe 7">
            <a:extLst>
              <a:ext uri="{FF2B5EF4-FFF2-40B4-BE49-F238E27FC236}">
                <a16:creationId xmlns:a16="http://schemas.microsoft.com/office/drawing/2014/main" id="{008313F2-5DAB-43DA-F2B4-82B68F4709EF}"/>
              </a:ext>
            </a:extLst>
          </p:cNvPr>
          <p:cNvGrpSpPr/>
          <p:nvPr/>
        </p:nvGrpSpPr>
        <p:grpSpPr>
          <a:xfrm>
            <a:off x="24057" y="2212910"/>
            <a:ext cx="9727185" cy="1108914"/>
            <a:chOff x="24057" y="2212910"/>
            <a:chExt cx="9727185" cy="1108914"/>
          </a:xfrm>
        </p:grpSpPr>
        <p:sp>
          <p:nvSpPr>
            <p:cNvPr id="9" name="Tekstfelt 8">
              <a:extLst>
                <a:ext uri="{FF2B5EF4-FFF2-40B4-BE49-F238E27FC236}">
                  <a16:creationId xmlns:a16="http://schemas.microsoft.com/office/drawing/2014/main" id="{6290F85B-2355-CA23-0A01-7E7B69AB5D19}"/>
                </a:ext>
              </a:extLst>
            </p:cNvPr>
            <p:cNvSpPr txBox="1"/>
            <p:nvPr/>
          </p:nvSpPr>
          <p:spPr>
            <a:xfrm>
              <a:off x="24057" y="2212910"/>
              <a:ext cx="7662564" cy="707886"/>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In some cases, active NEMO resistance against</a:t>
              </a:r>
            </a:p>
            <a:p>
              <a:pPr>
                <a:tabLst>
                  <a:tab pos="360363" algn="l"/>
                </a:tabLst>
              </a:pPr>
              <a:r>
                <a:rPr lang="en-GB" sz="2000" dirty="0">
                  <a:solidFill>
                    <a:schemeClr val="tx1"/>
                  </a:solidFill>
                </a:rPr>
                <a:t>	changes, which will further the green transition</a:t>
              </a:r>
            </a:p>
          </p:txBody>
        </p:sp>
        <p:grpSp>
          <p:nvGrpSpPr>
            <p:cNvPr id="10" name="Gruppe 9">
              <a:extLst>
                <a:ext uri="{FF2B5EF4-FFF2-40B4-BE49-F238E27FC236}">
                  <a16:creationId xmlns:a16="http://schemas.microsoft.com/office/drawing/2014/main" id="{E03677BA-084B-778A-520A-863DC4DE4AF3}"/>
                </a:ext>
              </a:extLst>
            </p:cNvPr>
            <p:cNvGrpSpPr>
              <a:grpSpLocks noChangeAspect="1"/>
            </p:cNvGrpSpPr>
            <p:nvPr/>
          </p:nvGrpSpPr>
          <p:grpSpPr>
            <a:xfrm>
              <a:off x="8567584" y="2302468"/>
              <a:ext cx="1183658" cy="1019356"/>
              <a:chOff x="261304" y="3082236"/>
              <a:chExt cx="2537777" cy="2185512"/>
            </a:xfrm>
          </p:grpSpPr>
          <p:grpSp>
            <p:nvGrpSpPr>
              <p:cNvPr id="14" name="Gruppe 13">
                <a:extLst>
                  <a:ext uri="{FF2B5EF4-FFF2-40B4-BE49-F238E27FC236}">
                    <a16:creationId xmlns:a16="http://schemas.microsoft.com/office/drawing/2014/main" id="{299ABEDC-AC19-8054-C51B-458C42930477}"/>
                  </a:ext>
                </a:extLst>
              </p:cNvPr>
              <p:cNvGrpSpPr>
                <a:grpSpLocks noChangeAspect="1"/>
              </p:cNvGrpSpPr>
              <p:nvPr/>
            </p:nvGrpSpPr>
            <p:grpSpPr>
              <a:xfrm>
                <a:off x="261304" y="3082236"/>
                <a:ext cx="1426052" cy="2185512"/>
                <a:chOff x="268288" y="3225800"/>
                <a:chExt cx="1096963" cy="1681163"/>
              </a:xfrm>
              <a:solidFill>
                <a:srgbClr val="008000"/>
              </a:solidFill>
            </p:grpSpPr>
            <p:sp>
              <p:nvSpPr>
                <p:cNvPr id="22" name="Freeform 12">
                  <a:extLst>
                    <a:ext uri="{FF2B5EF4-FFF2-40B4-BE49-F238E27FC236}">
                      <a16:creationId xmlns:a16="http://schemas.microsoft.com/office/drawing/2014/main" id="{BABA27EE-066E-0A1F-607C-A62283AB852C}"/>
                    </a:ext>
                  </a:extLst>
                </p:cNvPr>
                <p:cNvSpPr>
                  <a:spLocks/>
                </p:cNvSpPr>
                <p:nvPr/>
              </p:nvSpPr>
              <p:spPr bwMode="auto">
                <a:xfrm>
                  <a:off x="496888" y="3225800"/>
                  <a:ext cx="385763" cy="398463"/>
                </a:xfrm>
                <a:custGeom>
                  <a:avLst/>
                  <a:gdLst>
                    <a:gd name="T0" fmla="*/ 198 w 243"/>
                    <a:gd name="T1" fmla="*/ 169 h 251"/>
                    <a:gd name="T2" fmla="*/ 194 w 243"/>
                    <a:gd name="T3" fmla="*/ 221 h 251"/>
                    <a:gd name="T4" fmla="*/ 185 w 243"/>
                    <a:gd name="T5" fmla="*/ 238 h 251"/>
                    <a:gd name="T6" fmla="*/ 159 w 243"/>
                    <a:gd name="T7" fmla="*/ 251 h 251"/>
                    <a:gd name="T8" fmla="*/ 128 w 243"/>
                    <a:gd name="T9" fmla="*/ 251 h 251"/>
                    <a:gd name="T10" fmla="*/ 75 w 243"/>
                    <a:gd name="T11" fmla="*/ 229 h 251"/>
                    <a:gd name="T12" fmla="*/ 53 w 243"/>
                    <a:gd name="T13" fmla="*/ 164 h 251"/>
                    <a:gd name="T14" fmla="*/ 39 w 243"/>
                    <a:gd name="T15" fmla="*/ 117 h 251"/>
                    <a:gd name="T16" fmla="*/ 0 w 243"/>
                    <a:gd name="T17" fmla="*/ 74 h 251"/>
                    <a:gd name="T18" fmla="*/ 0 w 243"/>
                    <a:gd name="T19" fmla="*/ 35 h 251"/>
                    <a:gd name="T20" fmla="*/ 30 w 243"/>
                    <a:gd name="T21" fmla="*/ 5 h 251"/>
                    <a:gd name="T22" fmla="*/ 84 w 243"/>
                    <a:gd name="T23" fmla="*/ 0 h 251"/>
                    <a:gd name="T24" fmla="*/ 128 w 243"/>
                    <a:gd name="T25" fmla="*/ 27 h 251"/>
                    <a:gd name="T26" fmla="*/ 168 w 243"/>
                    <a:gd name="T27" fmla="*/ 69 h 251"/>
                    <a:gd name="T28" fmla="*/ 198 w 243"/>
                    <a:gd name="T29" fmla="*/ 130 h 251"/>
                    <a:gd name="T30" fmla="*/ 243 w 243"/>
                    <a:gd name="T31" fmla="*/ 138 h 251"/>
                    <a:gd name="T32" fmla="*/ 243 w 243"/>
                    <a:gd name="T33" fmla="*/ 160 h 251"/>
                    <a:gd name="T34" fmla="*/ 229 w 243"/>
                    <a:gd name="T35" fmla="*/ 177 h 251"/>
                    <a:gd name="T36" fmla="*/ 198 w 243"/>
                    <a:gd name="T37" fmla="*/ 16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251">
                      <a:moveTo>
                        <a:pt x="198" y="169"/>
                      </a:moveTo>
                      <a:lnTo>
                        <a:pt x="194" y="221"/>
                      </a:lnTo>
                      <a:lnTo>
                        <a:pt x="185" y="238"/>
                      </a:lnTo>
                      <a:lnTo>
                        <a:pt x="159" y="251"/>
                      </a:lnTo>
                      <a:lnTo>
                        <a:pt x="128" y="251"/>
                      </a:lnTo>
                      <a:lnTo>
                        <a:pt x="75" y="229"/>
                      </a:lnTo>
                      <a:lnTo>
                        <a:pt x="53" y="164"/>
                      </a:lnTo>
                      <a:lnTo>
                        <a:pt x="39" y="117"/>
                      </a:lnTo>
                      <a:lnTo>
                        <a:pt x="0" y="74"/>
                      </a:lnTo>
                      <a:lnTo>
                        <a:pt x="0" y="35"/>
                      </a:lnTo>
                      <a:lnTo>
                        <a:pt x="30" y="5"/>
                      </a:lnTo>
                      <a:lnTo>
                        <a:pt x="84" y="0"/>
                      </a:lnTo>
                      <a:lnTo>
                        <a:pt x="128" y="27"/>
                      </a:lnTo>
                      <a:lnTo>
                        <a:pt x="168" y="69"/>
                      </a:lnTo>
                      <a:lnTo>
                        <a:pt x="198" y="130"/>
                      </a:lnTo>
                      <a:lnTo>
                        <a:pt x="243" y="138"/>
                      </a:lnTo>
                      <a:lnTo>
                        <a:pt x="243" y="160"/>
                      </a:lnTo>
                      <a:lnTo>
                        <a:pt x="229" y="177"/>
                      </a:lnTo>
                      <a:lnTo>
                        <a:pt x="198"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3">
                  <a:extLst>
                    <a:ext uri="{FF2B5EF4-FFF2-40B4-BE49-F238E27FC236}">
                      <a16:creationId xmlns:a16="http://schemas.microsoft.com/office/drawing/2014/main" id="{61F31DC2-FED8-20D5-9B7E-6371F888F004}"/>
                    </a:ext>
                  </a:extLst>
                </p:cNvPr>
                <p:cNvSpPr>
                  <a:spLocks/>
                </p:cNvSpPr>
                <p:nvPr/>
              </p:nvSpPr>
              <p:spPr bwMode="auto">
                <a:xfrm>
                  <a:off x="720725" y="3646488"/>
                  <a:ext cx="349250" cy="623888"/>
                </a:xfrm>
                <a:custGeom>
                  <a:avLst/>
                  <a:gdLst>
                    <a:gd name="T0" fmla="*/ 76 w 220"/>
                    <a:gd name="T1" fmla="*/ 210 h 393"/>
                    <a:gd name="T2" fmla="*/ 67 w 220"/>
                    <a:gd name="T3" fmla="*/ 158 h 393"/>
                    <a:gd name="T4" fmla="*/ 45 w 220"/>
                    <a:gd name="T5" fmla="*/ 108 h 393"/>
                    <a:gd name="T6" fmla="*/ 9 w 220"/>
                    <a:gd name="T7" fmla="*/ 65 h 393"/>
                    <a:gd name="T8" fmla="*/ 0 w 220"/>
                    <a:gd name="T9" fmla="*/ 30 h 393"/>
                    <a:gd name="T10" fmla="*/ 32 w 220"/>
                    <a:gd name="T11" fmla="*/ 5 h 393"/>
                    <a:gd name="T12" fmla="*/ 90 w 220"/>
                    <a:gd name="T13" fmla="*/ 0 h 393"/>
                    <a:gd name="T14" fmla="*/ 144 w 220"/>
                    <a:gd name="T15" fmla="*/ 26 h 393"/>
                    <a:gd name="T16" fmla="*/ 179 w 220"/>
                    <a:gd name="T17" fmla="*/ 69 h 393"/>
                    <a:gd name="T18" fmla="*/ 202 w 220"/>
                    <a:gd name="T19" fmla="*/ 133 h 393"/>
                    <a:gd name="T20" fmla="*/ 215 w 220"/>
                    <a:gd name="T21" fmla="*/ 176 h 393"/>
                    <a:gd name="T22" fmla="*/ 220 w 220"/>
                    <a:gd name="T23" fmla="*/ 248 h 393"/>
                    <a:gd name="T24" fmla="*/ 206 w 220"/>
                    <a:gd name="T25" fmla="*/ 304 h 393"/>
                    <a:gd name="T26" fmla="*/ 175 w 220"/>
                    <a:gd name="T27" fmla="*/ 351 h 393"/>
                    <a:gd name="T28" fmla="*/ 130 w 220"/>
                    <a:gd name="T29" fmla="*/ 381 h 393"/>
                    <a:gd name="T30" fmla="*/ 94 w 220"/>
                    <a:gd name="T31" fmla="*/ 393 h 393"/>
                    <a:gd name="T32" fmla="*/ 54 w 220"/>
                    <a:gd name="T33" fmla="*/ 393 h 393"/>
                    <a:gd name="T34" fmla="*/ 36 w 220"/>
                    <a:gd name="T35" fmla="*/ 376 h 393"/>
                    <a:gd name="T36" fmla="*/ 36 w 220"/>
                    <a:gd name="T37" fmla="*/ 338 h 393"/>
                    <a:gd name="T38" fmla="*/ 54 w 220"/>
                    <a:gd name="T39" fmla="*/ 308 h 393"/>
                    <a:gd name="T40" fmla="*/ 76 w 220"/>
                    <a:gd name="T41" fmla="*/ 261 h 393"/>
                    <a:gd name="T42" fmla="*/ 76 w 220"/>
                    <a:gd name="T43" fmla="*/ 21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393">
                      <a:moveTo>
                        <a:pt x="76" y="210"/>
                      </a:moveTo>
                      <a:lnTo>
                        <a:pt x="67" y="158"/>
                      </a:lnTo>
                      <a:lnTo>
                        <a:pt x="45" y="108"/>
                      </a:lnTo>
                      <a:lnTo>
                        <a:pt x="9" y="65"/>
                      </a:lnTo>
                      <a:lnTo>
                        <a:pt x="0" y="30"/>
                      </a:lnTo>
                      <a:lnTo>
                        <a:pt x="32" y="5"/>
                      </a:lnTo>
                      <a:lnTo>
                        <a:pt x="90" y="0"/>
                      </a:lnTo>
                      <a:lnTo>
                        <a:pt x="144" y="26"/>
                      </a:lnTo>
                      <a:lnTo>
                        <a:pt x="179" y="69"/>
                      </a:lnTo>
                      <a:lnTo>
                        <a:pt x="202" y="133"/>
                      </a:lnTo>
                      <a:lnTo>
                        <a:pt x="215" y="176"/>
                      </a:lnTo>
                      <a:lnTo>
                        <a:pt x="220" y="248"/>
                      </a:lnTo>
                      <a:lnTo>
                        <a:pt x="206" y="304"/>
                      </a:lnTo>
                      <a:lnTo>
                        <a:pt x="175" y="351"/>
                      </a:lnTo>
                      <a:lnTo>
                        <a:pt x="130" y="381"/>
                      </a:lnTo>
                      <a:lnTo>
                        <a:pt x="94" y="393"/>
                      </a:lnTo>
                      <a:lnTo>
                        <a:pt x="54" y="393"/>
                      </a:lnTo>
                      <a:lnTo>
                        <a:pt x="36" y="376"/>
                      </a:lnTo>
                      <a:lnTo>
                        <a:pt x="36" y="338"/>
                      </a:lnTo>
                      <a:lnTo>
                        <a:pt x="54" y="308"/>
                      </a:lnTo>
                      <a:lnTo>
                        <a:pt x="76" y="261"/>
                      </a:lnTo>
                      <a:lnTo>
                        <a:pt x="76"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4">
                  <a:extLst>
                    <a:ext uri="{FF2B5EF4-FFF2-40B4-BE49-F238E27FC236}">
                      <a16:creationId xmlns:a16="http://schemas.microsoft.com/office/drawing/2014/main" id="{8D7043E6-2456-97AA-50BB-1AF71E034AE7}"/>
                    </a:ext>
                  </a:extLst>
                </p:cNvPr>
                <p:cNvSpPr>
                  <a:spLocks/>
                </p:cNvSpPr>
                <p:nvPr/>
              </p:nvSpPr>
              <p:spPr bwMode="auto">
                <a:xfrm>
                  <a:off x="268288" y="3713163"/>
                  <a:ext cx="525463" cy="525463"/>
                </a:xfrm>
                <a:custGeom>
                  <a:avLst/>
                  <a:gdLst>
                    <a:gd name="T0" fmla="*/ 93 w 331"/>
                    <a:gd name="T1" fmla="*/ 236 h 331"/>
                    <a:gd name="T2" fmla="*/ 168 w 331"/>
                    <a:gd name="T3" fmla="*/ 185 h 331"/>
                    <a:gd name="T4" fmla="*/ 229 w 331"/>
                    <a:gd name="T5" fmla="*/ 120 h 331"/>
                    <a:gd name="T6" fmla="*/ 252 w 331"/>
                    <a:gd name="T7" fmla="*/ 69 h 331"/>
                    <a:gd name="T8" fmla="*/ 287 w 331"/>
                    <a:gd name="T9" fmla="*/ 4 h 331"/>
                    <a:gd name="T10" fmla="*/ 313 w 331"/>
                    <a:gd name="T11" fmla="*/ 0 h 331"/>
                    <a:gd name="T12" fmla="*/ 331 w 331"/>
                    <a:gd name="T13" fmla="*/ 30 h 331"/>
                    <a:gd name="T14" fmla="*/ 327 w 331"/>
                    <a:gd name="T15" fmla="*/ 60 h 331"/>
                    <a:gd name="T16" fmla="*/ 282 w 331"/>
                    <a:gd name="T17" fmla="*/ 107 h 331"/>
                    <a:gd name="T18" fmla="*/ 225 w 331"/>
                    <a:gd name="T19" fmla="*/ 172 h 331"/>
                    <a:gd name="T20" fmla="*/ 159 w 331"/>
                    <a:gd name="T21" fmla="*/ 219 h 331"/>
                    <a:gd name="T22" fmla="*/ 102 w 331"/>
                    <a:gd name="T23" fmla="*/ 262 h 331"/>
                    <a:gd name="T24" fmla="*/ 105 w 331"/>
                    <a:gd name="T25" fmla="*/ 322 h 331"/>
                    <a:gd name="T26" fmla="*/ 93 w 331"/>
                    <a:gd name="T27" fmla="*/ 331 h 331"/>
                    <a:gd name="T28" fmla="*/ 79 w 331"/>
                    <a:gd name="T29" fmla="*/ 274 h 331"/>
                    <a:gd name="T30" fmla="*/ 57 w 331"/>
                    <a:gd name="T31" fmla="*/ 292 h 331"/>
                    <a:gd name="T32" fmla="*/ 21 w 331"/>
                    <a:gd name="T33" fmla="*/ 305 h 331"/>
                    <a:gd name="T34" fmla="*/ 13 w 331"/>
                    <a:gd name="T35" fmla="*/ 301 h 331"/>
                    <a:gd name="T36" fmla="*/ 62 w 331"/>
                    <a:gd name="T37" fmla="*/ 262 h 331"/>
                    <a:gd name="T38" fmla="*/ 39 w 331"/>
                    <a:gd name="T39" fmla="*/ 257 h 331"/>
                    <a:gd name="T40" fmla="*/ 0 w 331"/>
                    <a:gd name="T41" fmla="*/ 240 h 331"/>
                    <a:gd name="T42" fmla="*/ 4 w 331"/>
                    <a:gd name="T43" fmla="*/ 227 h 331"/>
                    <a:gd name="T44" fmla="*/ 93 w 331"/>
                    <a:gd name="T45" fmla="*/ 23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1" h="331">
                      <a:moveTo>
                        <a:pt x="93" y="236"/>
                      </a:moveTo>
                      <a:lnTo>
                        <a:pt x="168" y="185"/>
                      </a:lnTo>
                      <a:lnTo>
                        <a:pt x="229" y="120"/>
                      </a:lnTo>
                      <a:lnTo>
                        <a:pt x="252" y="69"/>
                      </a:lnTo>
                      <a:lnTo>
                        <a:pt x="287" y="4"/>
                      </a:lnTo>
                      <a:lnTo>
                        <a:pt x="313" y="0"/>
                      </a:lnTo>
                      <a:lnTo>
                        <a:pt x="331" y="30"/>
                      </a:lnTo>
                      <a:lnTo>
                        <a:pt x="327" y="60"/>
                      </a:lnTo>
                      <a:lnTo>
                        <a:pt x="282" y="107"/>
                      </a:lnTo>
                      <a:lnTo>
                        <a:pt x="225" y="172"/>
                      </a:lnTo>
                      <a:lnTo>
                        <a:pt x="159" y="219"/>
                      </a:lnTo>
                      <a:lnTo>
                        <a:pt x="102" y="262"/>
                      </a:lnTo>
                      <a:lnTo>
                        <a:pt x="105" y="322"/>
                      </a:lnTo>
                      <a:lnTo>
                        <a:pt x="93" y="331"/>
                      </a:lnTo>
                      <a:lnTo>
                        <a:pt x="79" y="274"/>
                      </a:lnTo>
                      <a:lnTo>
                        <a:pt x="57" y="292"/>
                      </a:lnTo>
                      <a:lnTo>
                        <a:pt x="21" y="305"/>
                      </a:lnTo>
                      <a:lnTo>
                        <a:pt x="13" y="301"/>
                      </a:lnTo>
                      <a:lnTo>
                        <a:pt x="62" y="262"/>
                      </a:lnTo>
                      <a:lnTo>
                        <a:pt x="39" y="257"/>
                      </a:lnTo>
                      <a:lnTo>
                        <a:pt x="0" y="240"/>
                      </a:lnTo>
                      <a:lnTo>
                        <a:pt x="4" y="227"/>
                      </a:lnTo>
                      <a:lnTo>
                        <a:pt x="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5">
                  <a:extLst>
                    <a:ext uri="{FF2B5EF4-FFF2-40B4-BE49-F238E27FC236}">
                      <a16:creationId xmlns:a16="http://schemas.microsoft.com/office/drawing/2014/main" id="{A132A268-DEA5-AE57-9837-D480CF3469CD}"/>
                    </a:ext>
                  </a:extLst>
                </p:cNvPr>
                <p:cNvSpPr>
                  <a:spLocks/>
                </p:cNvSpPr>
                <p:nvPr/>
              </p:nvSpPr>
              <p:spPr bwMode="auto">
                <a:xfrm>
                  <a:off x="839788" y="3660775"/>
                  <a:ext cx="525463" cy="522288"/>
                </a:xfrm>
                <a:custGeom>
                  <a:avLst/>
                  <a:gdLst>
                    <a:gd name="T0" fmla="*/ 238 w 331"/>
                    <a:gd name="T1" fmla="*/ 236 h 329"/>
                    <a:gd name="T2" fmla="*/ 163 w 331"/>
                    <a:gd name="T3" fmla="*/ 184 h 329"/>
                    <a:gd name="T4" fmla="*/ 101 w 331"/>
                    <a:gd name="T5" fmla="*/ 120 h 329"/>
                    <a:gd name="T6" fmla="*/ 79 w 331"/>
                    <a:gd name="T7" fmla="*/ 69 h 329"/>
                    <a:gd name="T8" fmla="*/ 44 w 331"/>
                    <a:gd name="T9" fmla="*/ 5 h 329"/>
                    <a:gd name="T10" fmla="*/ 18 w 331"/>
                    <a:gd name="T11" fmla="*/ 0 h 329"/>
                    <a:gd name="T12" fmla="*/ 0 w 331"/>
                    <a:gd name="T13" fmla="*/ 30 h 329"/>
                    <a:gd name="T14" fmla="*/ 4 w 331"/>
                    <a:gd name="T15" fmla="*/ 60 h 329"/>
                    <a:gd name="T16" fmla="*/ 49 w 331"/>
                    <a:gd name="T17" fmla="*/ 108 h 329"/>
                    <a:gd name="T18" fmla="*/ 106 w 331"/>
                    <a:gd name="T19" fmla="*/ 171 h 329"/>
                    <a:gd name="T20" fmla="*/ 172 w 331"/>
                    <a:gd name="T21" fmla="*/ 218 h 329"/>
                    <a:gd name="T22" fmla="*/ 229 w 331"/>
                    <a:gd name="T23" fmla="*/ 261 h 329"/>
                    <a:gd name="T24" fmla="*/ 225 w 331"/>
                    <a:gd name="T25" fmla="*/ 321 h 329"/>
                    <a:gd name="T26" fmla="*/ 238 w 331"/>
                    <a:gd name="T27" fmla="*/ 329 h 329"/>
                    <a:gd name="T28" fmla="*/ 251 w 331"/>
                    <a:gd name="T29" fmla="*/ 274 h 329"/>
                    <a:gd name="T30" fmla="*/ 274 w 331"/>
                    <a:gd name="T31" fmla="*/ 291 h 329"/>
                    <a:gd name="T32" fmla="*/ 309 w 331"/>
                    <a:gd name="T33" fmla="*/ 304 h 329"/>
                    <a:gd name="T34" fmla="*/ 317 w 331"/>
                    <a:gd name="T35" fmla="*/ 299 h 329"/>
                    <a:gd name="T36" fmla="*/ 269 w 331"/>
                    <a:gd name="T37" fmla="*/ 261 h 329"/>
                    <a:gd name="T38" fmla="*/ 291 w 331"/>
                    <a:gd name="T39" fmla="*/ 256 h 329"/>
                    <a:gd name="T40" fmla="*/ 331 w 331"/>
                    <a:gd name="T41" fmla="*/ 239 h 329"/>
                    <a:gd name="T42" fmla="*/ 326 w 331"/>
                    <a:gd name="T43" fmla="*/ 227 h 329"/>
                    <a:gd name="T44" fmla="*/ 238 w 331"/>
                    <a:gd name="T45" fmla="*/ 23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1" h="329">
                      <a:moveTo>
                        <a:pt x="238" y="236"/>
                      </a:moveTo>
                      <a:lnTo>
                        <a:pt x="163" y="184"/>
                      </a:lnTo>
                      <a:lnTo>
                        <a:pt x="101" y="120"/>
                      </a:lnTo>
                      <a:lnTo>
                        <a:pt x="79" y="69"/>
                      </a:lnTo>
                      <a:lnTo>
                        <a:pt x="44" y="5"/>
                      </a:lnTo>
                      <a:lnTo>
                        <a:pt x="18" y="0"/>
                      </a:lnTo>
                      <a:lnTo>
                        <a:pt x="0" y="30"/>
                      </a:lnTo>
                      <a:lnTo>
                        <a:pt x="4" y="60"/>
                      </a:lnTo>
                      <a:lnTo>
                        <a:pt x="49" y="108"/>
                      </a:lnTo>
                      <a:lnTo>
                        <a:pt x="106" y="171"/>
                      </a:lnTo>
                      <a:lnTo>
                        <a:pt x="172" y="218"/>
                      </a:lnTo>
                      <a:lnTo>
                        <a:pt x="229" y="261"/>
                      </a:lnTo>
                      <a:lnTo>
                        <a:pt x="225" y="321"/>
                      </a:lnTo>
                      <a:lnTo>
                        <a:pt x="238" y="329"/>
                      </a:lnTo>
                      <a:lnTo>
                        <a:pt x="251" y="274"/>
                      </a:lnTo>
                      <a:lnTo>
                        <a:pt x="274" y="291"/>
                      </a:lnTo>
                      <a:lnTo>
                        <a:pt x="309" y="304"/>
                      </a:lnTo>
                      <a:lnTo>
                        <a:pt x="317" y="299"/>
                      </a:lnTo>
                      <a:lnTo>
                        <a:pt x="269" y="261"/>
                      </a:lnTo>
                      <a:lnTo>
                        <a:pt x="291" y="256"/>
                      </a:lnTo>
                      <a:lnTo>
                        <a:pt x="331" y="239"/>
                      </a:lnTo>
                      <a:lnTo>
                        <a:pt x="326" y="227"/>
                      </a:lnTo>
                      <a:lnTo>
                        <a:pt x="238"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6">
                  <a:extLst>
                    <a:ext uri="{FF2B5EF4-FFF2-40B4-BE49-F238E27FC236}">
                      <a16:creationId xmlns:a16="http://schemas.microsoft.com/office/drawing/2014/main" id="{112C4EB0-4444-44F3-CF1D-1E745F25A8F5}"/>
                    </a:ext>
                  </a:extLst>
                </p:cNvPr>
                <p:cNvSpPr>
                  <a:spLocks/>
                </p:cNvSpPr>
                <p:nvPr/>
              </p:nvSpPr>
              <p:spPr bwMode="auto">
                <a:xfrm>
                  <a:off x="792163" y="4135438"/>
                  <a:ext cx="284163" cy="771525"/>
                </a:xfrm>
                <a:custGeom>
                  <a:avLst/>
                  <a:gdLst>
                    <a:gd name="T0" fmla="*/ 63 w 179"/>
                    <a:gd name="T1" fmla="*/ 0 h 486"/>
                    <a:gd name="T2" fmla="*/ 98 w 179"/>
                    <a:gd name="T3" fmla="*/ 21 h 486"/>
                    <a:gd name="T4" fmla="*/ 116 w 179"/>
                    <a:gd name="T5" fmla="*/ 47 h 486"/>
                    <a:gd name="T6" fmla="*/ 134 w 179"/>
                    <a:gd name="T7" fmla="*/ 119 h 486"/>
                    <a:gd name="T8" fmla="*/ 134 w 179"/>
                    <a:gd name="T9" fmla="*/ 175 h 486"/>
                    <a:gd name="T10" fmla="*/ 107 w 179"/>
                    <a:gd name="T11" fmla="*/ 243 h 486"/>
                    <a:gd name="T12" fmla="*/ 72 w 179"/>
                    <a:gd name="T13" fmla="*/ 299 h 486"/>
                    <a:gd name="T14" fmla="*/ 49 w 179"/>
                    <a:gd name="T15" fmla="*/ 358 h 486"/>
                    <a:gd name="T16" fmla="*/ 49 w 179"/>
                    <a:gd name="T17" fmla="*/ 401 h 486"/>
                    <a:gd name="T18" fmla="*/ 63 w 179"/>
                    <a:gd name="T19" fmla="*/ 410 h 486"/>
                    <a:gd name="T20" fmla="*/ 148 w 179"/>
                    <a:gd name="T21" fmla="*/ 426 h 486"/>
                    <a:gd name="T22" fmla="*/ 179 w 179"/>
                    <a:gd name="T23" fmla="*/ 452 h 486"/>
                    <a:gd name="T24" fmla="*/ 170 w 179"/>
                    <a:gd name="T25" fmla="*/ 465 h 486"/>
                    <a:gd name="T26" fmla="*/ 112 w 179"/>
                    <a:gd name="T27" fmla="*/ 486 h 486"/>
                    <a:gd name="T28" fmla="*/ 98 w 179"/>
                    <a:gd name="T29" fmla="*/ 481 h 486"/>
                    <a:gd name="T30" fmla="*/ 72 w 179"/>
                    <a:gd name="T31" fmla="*/ 439 h 486"/>
                    <a:gd name="T32" fmla="*/ 4 w 179"/>
                    <a:gd name="T33" fmla="*/ 418 h 486"/>
                    <a:gd name="T34" fmla="*/ 0 w 179"/>
                    <a:gd name="T35" fmla="*/ 396 h 486"/>
                    <a:gd name="T36" fmla="*/ 22 w 179"/>
                    <a:gd name="T37" fmla="*/ 341 h 486"/>
                    <a:gd name="T38" fmla="*/ 54 w 179"/>
                    <a:gd name="T39" fmla="*/ 285 h 486"/>
                    <a:gd name="T40" fmla="*/ 90 w 179"/>
                    <a:gd name="T41" fmla="*/ 222 h 486"/>
                    <a:gd name="T42" fmla="*/ 98 w 179"/>
                    <a:gd name="T43" fmla="*/ 162 h 486"/>
                    <a:gd name="T44" fmla="*/ 90 w 179"/>
                    <a:gd name="T45" fmla="*/ 94 h 486"/>
                    <a:gd name="T46" fmla="*/ 49 w 179"/>
                    <a:gd name="T47" fmla="*/ 47 h 486"/>
                    <a:gd name="T48" fmla="*/ 63 w 179"/>
                    <a:gd name="T49"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 h="486">
                      <a:moveTo>
                        <a:pt x="63" y="0"/>
                      </a:moveTo>
                      <a:lnTo>
                        <a:pt x="98" y="21"/>
                      </a:lnTo>
                      <a:lnTo>
                        <a:pt x="116" y="47"/>
                      </a:lnTo>
                      <a:lnTo>
                        <a:pt x="134" y="119"/>
                      </a:lnTo>
                      <a:lnTo>
                        <a:pt x="134" y="175"/>
                      </a:lnTo>
                      <a:lnTo>
                        <a:pt x="107" y="243"/>
                      </a:lnTo>
                      <a:lnTo>
                        <a:pt x="72" y="299"/>
                      </a:lnTo>
                      <a:lnTo>
                        <a:pt x="49" y="358"/>
                      </a:lnTo>
                      <a:lnTo>
                        <a:pt x="49" y="401"/>
                      </a:lnTo>
                      <a:lnTo>
                        <a:pt x="63" y="410"/>
                      </a:lnTo>
                      <a:lnTo>
                        <a:pt x="148" y="426"/>
                      </a:lnTo>
                      <a:lnTo>
                        <a:pt x="179" y="452"/>
                      </a:lnTo>
                      <a:lnTo>
                        <a:pt x="170" y="465"/>
                      </a:lnTo>
                      <a:lnTo>
                        <a:pt x="112" y="486"/>
                      </a:lnTo>
                      <a:lnTo>
                        <a:pt x="98" y="481"/>
                      </a:lnTo>
                      <a:lnTo>
                        <a:pt x="72" y="439"/>
                      </a:lnTo>
                      <a:lnTo>
                        <a:pt x="4" y="418"/>
                      </a:lnTo>
                      <a:lnTo>
                        <a:pt x="0" y="396"/>
                      </a:lnTo>
                      <a:lnTo>
                        <a:pt x="22" y="341"/>
                      </a:lnTo>
                      <a:lnTo>
                        <a:pt x="54" y="285"/>
                      </a:lnTo>
                      <a:lnTo>
                        <a:pt x="90" y="222"/>
                      </a:lnTo>
                      <a:lnTo>
                        <a:pt x="98" y="162"/>
                      </a:lnTo>
                      <a:lnTo>
                        <a:pt x="90" y="94"/>
                      </a:lnTo>
                      <a:lnTo>
                        <a:pt x="49" y="47"/>
                      </a:ln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7">
                  <a:extLst>
                    <a:ext uri="{FF2B5EF4-FFF2-40B4-BE49-F238E27FC236}">
                      <a16:creationId xmlns:a16="http://schemas.microsoft.com/office/drawing/2014/main" id="{6765A340-56F1-6678-1F6D-5F7AE461493E}"/>
                    </a:ext>
                  </a:extLst>
                </p:cNvPr>
                <p:cNvSpPr>
                  <a:spLocks/>
                </p:cNvSpPr>
                <p:nvPr/>
              </p:nvSpPr>
              <p:spPr bwMode="auto">
                <a:xfrm>
                  <a:off x="385763" y="4140200"/>
                  <a:ext cx="492125" cy="758825"/>
                </a:xfrm>
                <a:custGeom>
                  <a:avLst/>
                  <a:gdLst>
                    <a:gd name="T0" fmla="*/ 190 w 310"/>
                    <a:gd name="T1" fmla="*/ 73 h 478"/>
                    <a:gd name="T2" fmla="*/ 239 w 310"/>
                    <a:gd name="T3" fmla="*/ 30 h 478"/>
                    <a:gd name="T4" fmla="*/ 288 w 310"/>
                    <a:gd name="T5" fmla="*/ 0 h 478"/>
                    <a:gd name="T6" fmla="*/ 310 w 310"/>
                    <a:gd name="T7" fmla="*/ 26 h 478"/>
                    <a:gd name="T8" fmla="*/ 305 w 310"/>
                    <a:gd name="T9" fmla="*/ 65 h 478"/>
                    <a:gd name="T10" fmla="*/ 265 w 310"/>
                    <a:gd name="T11" fmla="*/ 85 h 478"/>
                    <a:gd name="T12" fmla="*/ 235 w 310"/>
                    <a:gd name="T13" fmla="*/ 98 h 478"/>
                    <a:gd name="T14" fmla="*/ 190 w 310"/>
                    <a:gd name="T15" fmla="*/ 141 h 478"/>
                    <a:gd name="T16" fmla="*/ 159 w 310"/>
                    <a:gd name="T17" fmla="*/ 196 h 478"/>
                    <a:gd name="T18" fmla="*/ 146 w 310"/>
                    <a:gd name="T19" fmla="*/ 282 h 478"/>
                    <a:gd name="T20" fmla="*/ 155 w 310"/>
                    <a:gd name="T21" fmla="*/ 371 h 478"/>
                    <a:gd name="T22" fmla="*/ 163 w 310"/>
                    <a:gd name="T23" fmla="*/ 419 h 478"/>
                    <a:gd name="T24" fmla="*/ 159 w 310"/>
                    <a:gd name="T25" fmla="*/ 431 h 478"/>
                    <a:gd name="T26" fmla="*/ 102 w 310"/>
                    <a:gd name="T27" fmla="*/ 440 h 478"/>
                    <a:gd name="T28" fmla="*/ 44 w 310"/>
                    <a:gd name="T29" fmla="*/ 478 h 478"/>
                    <a:gd name="T30" fmla="*/ 31 w 310"/>
                    <a:gd name="T31" fmla="*/ 470 h 478"/>
                    <a:gd name="T32" fmla="*/ 0 w 310"/>
                    <a:gd name="T33" fmla="*/ 444 h 478"/>
                    <a:gd name="T34" fmla="*/ 4 w 310"/>
                    <a:gd name="T35" fmla="*/ 428 h 478"/>
                    <a:gd name="T36" fmla="*/ 67 w 310"/>
                    <a:gd name="T37" fmla="*/ 406 h 478"/>
                    <a:gd name="T38" fmla="*/ 115 w 310"/>
                    <a:gd name="T39" fmla="*/ 401 h 478"/>
                    <a:gd name="T40" fmla="*/ 124 w 310"/>
                    <a:gd name="T41" fmla="*/ 389 h 478"/>
                    <a:gd name="T42" fmla="*/ 119 w 310"/>
                    <a:gd name="T43" fmla="*/ 312 h 478"/>
                    <a:gd name="T44" fmla="*/ 124 w 310"/>
                    <a:gd name="T45" fmla="*/ 240 h 478"/>
                    <a:gd name="T46" fmla="*/ 142 w 310"/>
                    <a:gd name="T47" fmla="*/ 163 h 478"/>
                    <a:gd name="T48" fmla="*/ 163 w 310"/>
                    <a:gd name="T49" fmla="*/ 107 h 478"/>
                    <a:gd name="T50" fmla="*/ 190 w 310"/>
                    <a:gd name="T51" fmla="*/ 73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478">
                      <a:moveTo>
                        <a:pt x="190" y="73"/>
                      </a:moveTo>
                      <a:lnTo>
                        <a:pt x="239" y="30"/>
                      </a:lnTo>
                      <a:lnTo>
                        <a:pt x="288" y="0"/>
                      </a:lnTo>
                      <a:lnTo>
                        <a:pt x="310" y="26"/>
                      </a:lnTo>
                      <a:lnTo>
                        <a:pt x="305" y="65"/>
                      </a:lnTo>
                      <a:lnTo>
                        <a:pt x="265" y="85"/>
                      </a:lnTo>
                      <a:lnTo>
                        <a:pt x="235" y="98"/>
                      </a:lnTo>
                      <a:lnTo>
                        <a:pt x="190" y="141"/>
                      </a:lnTo>
                      <a:lnTo>
                        <a:pt x="159" y="196"/>
                      </a:lnTo>
                      <a:lnTo>
                        <a:pt x="146" y="282"/>
                      </a:lnTo>
                      <a:lnTo>
                        <a:pt x="155" y="371"/>
                      </a:lnTo>
                      <a:lnTo>
                        <a:pt x="163" y="419"/>
                      </a:lnTo>
                      <a:lnTo>
                        <a:pt x="159" y="431"/>
                      </a:lnTo>
                      <a:lnTo>
                        <a:pt x="102" y="440"/>
                      </a:lnTo>
                      <a:lnTo>
                        <a:pt x="44" y="478"/>
                      </a:lnTo>
                      <a:lnTo>
                        <a:pt x="31" y="470"/>
                      </a:lnTo>
                      <a:lnTo>
                        <a:pt x="0" y="444"/>
                      </a:lnTo>
                      <a:lnTo>
                        <a:pt x="4" y="428"/>
                      </a:lnTo>
                      <a:lnTo>
                        <a:pt x="67" y="406"/>
                      </a:lnTo>
                      <a:lnTo>
                        <a:pt x="115" y="401"/>
                      </a:lnTo>
                      <a:lnTo>
                        <a:pt x="124" y="389"/>
                      </a:lnTo>
                      <a:lnTo>
                        <a:pt x="119" y="312"/>
                      </a:lnTo>
                      <a:lnTo>
                        <a:pt x="124" y="240"/>
                      </a:lnTo>
                      <a:lnTo>
                        <a:pt x="142" y="163"/>
                      </a:lnTo>
                      <a:lnTo>
                        <a:pt x="163" y="107"/>
                      </a:lnTo>
                      <a:lnTo>
                        <a:pt x="19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5" name="Gruppe 14">
                <a:extLst>
                  <a:ext uri="{FF2B5EF4-FFF2-40B4-BE49-F238E27FC236}">
                    <a16:creationId xmlns:a16="http://schemas.microsoft.com/office/drawing/2014/main" id="{A4D7A008-5FC2-8948-F1AC-0E3EE9E3CF0B}"/>
                  </a:ext>
                </a:extLst>
              </p:cNvPr>
              <p:cNvGrpSpPr>
                <a:grpSpLocks noChangeAspect="1"/>
              </p:cNvGrpSpPr>
              <p:nvPr/>
            </p:nvGrpSpPr>
            <p:grpSpPr>
              <a:xfrm>
                <a:off x="1831817" y="3215085"/>
                <a:ext cx="967264" cy="1884522"/>
                <a:chOff x="1336675" y="2959100"/>
                <a:chExt cx="1074738" cy="2093913"/>
              </a:xfrm>
            </p:grpSpPr>
            <p:sp>
              <p:nvSpPr>
                <p:cNvPr id="16" name="Freeform 5">
                  <a:extLst>
                    <a:ext uri="{FF2B5EF4-FFF2-40B4-BE49-F238E27FC236}">
                      <a16:creationId xmlns:a16="http://schemas.microsoft.com/office/drawing/2014/main" id="{1525207B-C773-57D5-C2AF-985A0E846EC1}"/>
                    </a:ext>
                  </a:extLst>
                </p:cNvPr>
                <p:cNvSpPr>
                  <a:spLocks/>
                </p:cNvSpPr>
                <p:nvPr/>
              </p:nvSpPr>
              <p:spPr bwMode="auto">
                <a:xfrm>
                  <a:off x="1981200" y="3413125"/>
                  <a:ext cx="368300" cy="796925"/>
                </a:xfrm>
                <a:custGeom>
                  <a:avLst/>
                  <a:gdLst>
                    <a:gd name="T0" fmla="*/ 90 w 232"/>
                    <a:gd name="T1" fmla="*/ 502 h 502"/>
                    <a:gd name="T2" fmla="*/ 40 w 232"/>
                    <a:gd name="T3" fmla="*/ 477 h 502"/>
                    <a:gd name="T4" fmla="*/ 18 w 232"/>
                    <a:gd name="T5" fmla="*/ 455 h 502"/>
                    <a:gd name="T6" fmla="*/ 0 w 232"/>
                    <a:gd name="T7" fmla="*/ 396 h 502"/>
                    <a:gd name="T8" fmla="*/ 18 w 232"/>
                    <a:gd name="T9" fmla="*/ 298 h 502"/>
                    <a:gd name="T10" fmla="*/ 45 w 232"/>
                    <a:gd name="T11" fmla="*/ 247 h 502"/>
                    <a:gd name="T12" fmla="*/ 58 w 232"/>
                    <a:gd name="T13" fmla="*/ 174 h 502"/>
                    <a:gd name="T14" fmla="*/ 54 w 232"/>
                    <a:gd name="T15" fmla="*/ 98 h 502"/>
                    <a:gd name="T16" fmla="*/ 63 w 232"/>
                    <a:gd name="T17" fmla="*/ 47 h 502"/>
                    <a:gd name="T18" fmla="*/ 94 w 232"/>
                    <a:gd name="T19" fmla="*/ 17 h 502"/>
                    <a:gd name="T20" fmla="*/ 143 w 232"/>
                    <a:gd name="T21" fmla="*/ 0 h 502"/>
                    <a:gd name="T22" fmla="*/ 193 w 232"/>
                    <a:gd name="T23" fmla="*/ 13 h 502"/>
                    <a:gd name="T24" fmla="*/ 219 w 232"/>
                    <a:gd name="T25" fmla="*/ 68 h 502"/>
                    <a:gd name="T26" fmla="*/ 228 w 232"/>
                    <a:gd name="T27" fmla="*/ 124 h 502"/>
                    <a:gd name="T28" fmla="*/ 210 w 232"/>
                    <a:gd name="T29" fmla="*/ 196 h 502"/>
                    <a:gd name="T30" fmla="*/ 210 w 232"/>
                    <a:gd name="T31" fmla="*/ 255 h 502"/>
                    <a:gd name="T32" fmla="*/ 228 w 232"/>
                    <a:gd name="T33" fmla="*/ 311 h 502"/>
                    <a:gd name="T34" fmla="*/ 232 w 232"/>
                    <a:gd name="T35" fmla="*/ 396 h 502"/>
                    <a:gd name="T36" fmla="*/ 205 w 232"/>
                    <a:gd name="T37" fmla="*/ 472 h 502"/>
                    <a:gd name="T38" fmla="*/ 175 w 232"/>
                    <a:gd name="T39" fmla="*/ 494 h 502"/>
                    <a:gd name="T40" fmla="*/ 143 w 232"/>
                    <a:gd name="T41" fmla="*/ 498 h 502"/>
                    <a:gd name="T42" fmla="*/ 117 w 232"/>
                    <a:gd name="T43" fmla="*/ 502 h 502"/>
                    <a:gd name="T44" fmla="*/ 90 w 232"/>
                    <a:gd name="T4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2" h="502">
                      <a:moveTo>
                        <a:pt x="90" y="502"/>
                      </a:moveTo>
                      <a:lnTo>
                        <a:pt x="40" y="477"/>
                      </a:lnTo>
                      <a:lnTo>
                        <a:pt x="18" y="455"/>
                      </a:lnTo>
                      <a:lnTo>
                        <a:pt x="0" y="396"/>
                      </a:lnTo>
                      <a:lnTo>
                        <a:pt x="18" y="298"/>
                      </a:lnTo>
                      <a:lnTo>
                        <a:pt x="45" y="247"/>
                      </a:lnTo>
                      <a:lnTo>
                        <a:pt x="58" y="174"/>
                      </a:lnTo>
                      <a:lnTo>
                        <a:pt x="54" y="98"/>
                      </a:lnTo>
                      <a:lnTo>
                        <a:pt x="63" y="47"/>
                      </a:lnTo>
                      <a:lnTo>
                        <a:pt x="94" y="17"/>
                      </a:lnTo>
                      <a:lnTo>
                        <a:pt x="143" y="0"/>
                      </a:lnTo>
                      <a:lnTo>
                        <a:pt x="193" y="13"/>
                      </a:lnTo>
                      <a:lnTo>
                        <a:pt x="219" y="68"/>
                      </a:lnTo>
                      <a:lnTo>
                        <a:pt x="228" y="124"/>
                      </a:lnTo>
                      <a:lnTo>
                        <a:pt x="210" y="196"/>
                      </a:lnTo>
                      <a:lnTo>
                        <a:pt x="210" y="255"/>
                      </a:lnTo>
                      <a:lnTo>
                        <a:pt x="228" y="311"/>
                      </a:lnTo>
                      <a:lnTo>
                        <a:pt x="232" y="396"/>
                      </a:lnTo>
                      <a:lnTo>
                        <a:pt x="205" y="472"/>
                      </a:lnTo>
                      <a:lnTo>
                        <a:pt x="175" y="494"/>
                      </a:lnTo>
                      <a:lnTo>
                        <a:pt x="143" y="498"/>
                      </a:lnTo>
                      <a:lnTo>
                        <a:pt x="117" y="502"/>
                      </a:lnTo>
                      <a:lnTo>
                        <a:pt x="90" y="5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6">
                  <a:extLst>
                    <a:ext uri="{FF2B5EF4-FFF2-40B4-BE49-F238E27FC236}">
                      <a16:creationId xmlns:a16="http://schemas.microsoft.com/office/drawing/2014/main" id="{0BDCD4DD-94F6-0058-DDDB-D164FA2BA134}"/>
                    </a:ext>
                  </a:extLst>
                </p:cNvPr>
                <p:cNvSpPr>
                  <a:spLocks/>
                </p:cNvSpPr>
                <p:nvPr/>
              </p:nvSpPr>
              <p:spPr bwMode="auto">
                <a:xfrm>
                  <a:off x="2092325" y="4052888"/>
                  <a:ext cx="319088" cy="1000125"/>
                </a:xfrm>
                <a:custGeom>
                  <a:avLst/>
                  <a:gdLst>
                    <a:gd name="T0" fmla="*/ 23 w 201"/>
                    <a:gd name="T1" fmla="*/ 21 h 630"/>
                    <a:gd name="T2" fmla="*/ 54 w 201"/>
                    <a:gd name="T3" fmla="*/ 0 h 630"/>
                    <a:gd name="T4" fmla="*/ 94 w 201"/>
                    <a:gd name="T5" fmla="*/ 21 h 630"/>
                    <a:gd name="T6" fmla="*/ 139 w 201"/>
                    <a:gd name="T7" fmla="*/ 175 h 630"/>
                    <a:gd name="T8" fmla="*/ 170 w 201"/>
                    <a:gd name="T9" fmla="*/ 281 h 630"/>
                    <a:gd name="T10" fmla="*/ 170 w 201"/>
                    <a:gd name="T11" fmla="*/ 324 h 630"/>
                    <a:gd name="T12" fmla="*/ 148 w 201"/>
                    <a:gd name="T13" fmla="*/ 383 h 630"/>
                    <a:gd name="T14" fmla="*/ 81 w 201"/>
                    <a:gd name="T15" fmla="*/ 464 h 630"/>
                    <a:gd name="T16" fmla="*/ 50 w 201"/>
                    <a:gd name="T17" fmla="*/ 519 h 630"/>
                    <a:gd name="T18" fmla="*/ 50 w 201"/>
                    <a:gd name="T19" fmla="*/ 541 h 630"/>
                    <a:gd name="T20" fmla="*/ 94 w 201"/>
                    <a:gd name="T21" fmla="*/ 545 h 630"/>
                    <a:gd name="T22" fmla="*/ 179 w 201"/>
                    <a:gd name="T23" fmla="*/ 575 h 630"/>
                    <a:gd name="T24" fmla="*/ 201 w 201"/>
                    <a:gd name="T25" fmla="*/ 596 h 630"/>
                    <a:gd name="T26" fmla="*/ 188 w 201"/>
                    <a:gd name="T27" fmla="*/ 613 h 630"/>
                    <a:gd name="T28" fmla="*/ 135 w 201"/>
                    <a:gd name="T29" fmla="*/ 630 h 630"/>
                    <a:gd name="T30" fmla="*/ 117 w 201"/>
                    <a:gd name="T31" fmla="*/ 622 h 630"/>
                    <a:gd name="T32" fmla="*/ 90 w 201"/>
                    <a:gd name="T33" fmla="*/ 587 h 630"/>
                    <a:gd name="T34" fmla="*/ 36 w 201"/>
                    <a:gd name="T35" fmla="*/ 566 h 630"/>
                    <a:gd name="T36" fmla="*/ 5 w 201"/>
                    <a:gd name="T37" fmla="*/ 570 h 630"/>
                    <a:gd name="T38" fmla="*/ 0 w 201"/>
                    <a:gd name="T39" fmla="*/ 562 h 630"/>
                    <a:gd name="T40" fmla="*/ 0 w 201"/>
                    <a:gd name="T41" fmla="*/ 536 h 630"/>
                    <a:gd name="T42" fmla="*/ 36 w 201"/>
                    <a:gd name="T43" fmla="*/ 477 h 630"/>
                    <a:gd name="T44" fmla="*/ 81 w 201"/>
                    <a:gd name="T45" fmla="*/ 426 h 630"/>
                    <a:gd name="T46" fmla="*/ 126 w 201"/>
                    <a:gd name="T47" fmla="*/ 375 h 630"/>
                    <a:gd name="T48" fmla="*/ 139 w 201"/>
                    <a:gd name="T49" fmla="*/ 324 h 630"/>
                    <a:gd name="T50" fmla="*/ 130 w 201"/>
                    <a:gd name="T51" fmla="*/ 268 h 630"/>
                    <a:gd name="T52" fmla="*/ 99 w 201"/>
                    <a:gd name="T53" fmla="*/ 192 h 630"/>
                    <a:gd name="T54" fmla="*/ 23 w 201"/>
                    <a:gd name="T55" fmla="*/ 69 h 630"/>
                    <a:gd name="T56" fmla="*/ 23 w 201"/>
                    <a:gd name="T57" fmla="*/ 2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1" h="630">
                      <a:moveTo>
                        <a:pt x="23" y="21"/>
                      </a:moveTo>
                      <a:lnTo>
                        <a:pt x="54" y="0"/>
                      </a:lnTo>
                      <a:lnTo>
                        <a:pt x="94" y="21"/>
                      </a:lnTo>
                      <a:lnTo>
                        <a:pt x="139" y="175"/>
                      </a:lnTo>
                      <a:lnTo>
                        <a:pt x="170" y="281"/>
                      </a:lnTo>
                      <a:lnTo>
                        <a:pt x="170" y="324"/>
                      </a:lnTo>
                      <a:lnTo>
                        <a:pt x="148" y="383"/>
                      </a:lnTo>
                      <a:lnTo>
                        <a:pt x="81" y="464"/>
                      </a:lnTo>
                      <a:lnTo>
                        <a:pt x="50" y="519"/>
                      </a:lnTo>
                      <a:lnTo>
                        <a:pt x="50" y="541"/>
                      </a:lnTo>
                      <a:lnTo>
                        <a:pt x="94" y="545"/>
                      </a:lnTo>
                      <a:lnTo>
                        <a:pt x="179" y="575"/>
                      </a:lnTo>
                      <a:lnTo>
                        <a:pt x="201" y="596"/>
                      </a:lnTo>
                      <a:lnTo>
                        <a:pt x="188" y="613"/>
                      </a:lnTo>
                      <a:lnTo>
                        <a:pt x="135" y="630"/>
                      </a:lnTo>
                      <a:lnTo>
                        <a:pt x="117" y="622"/>
                      </a:lnTo>
                      <a:lnTo>
                        <a:pt x="90" y="587"/>
                      </a:lnTo>
                      <a:lnTo>
                        <a:pt x="36" y="566"/>
                      </a:lnTo>
                      <a:lnTo>
                        <a:pt x="5" y="570"/>
                      </a:lnTo>
                      <a:lnTo>
                        <a:pt x="0" y="562"/>
                      </a:lnTo>
                      <a:lnTo>
                        <a:pt x="0" y="536"/>
                      </a:lnTo>
                      <a:lnTo>
                        <a:pt x="36" y="477"/>
                      </a:lnTo>
                      <a:lnTo>
                        <a:pt x="81" y="426"/>
                      </a:lnTo>
                      <a:lnTo>
                        <a:pt x="126" y="375"/>
                      </a:lnTo>
                      <a:lnTo>
                        <a:pt x="139" y="324"/>
                      </a:lnTo>
                      <a:lnTo>
                        <a:pt x="130" y="268"/>
                      </a:lnTo>
                      <a:lnTo>
                        <a:pt x="99" y="192"/>
                      </a:lnTo>
                      <a:lnTo>
                        <a:pt x="23" y="69"/>
                      </a:lnTo>
                      <a:lnTo>
                        <a:pt x="2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7">
                  <a:extLst>
                    <a:ext uri="{FF2B5EF4-FFF2-40B4-BE49-F238E27FC236}">
                      <a16:creationId xmlns:a16="http://schemas.microsoft.com/office/drawing/2014/main" id="{1A938815-9AB4-71C3-1A5F-AB9AC39F8E34}"/>
                    </a:ext>
                  </a:extLst>
                </p:cNvPr>
                <p:cNvSpPr>
                  <a:spLocks/>
                </p:cNvSpPr>
                <p:nvPr/>
              </p:nvSpPr>
              <p:spPr bwMode="auto">
                <a:xfrm>
                  <a:off x="1741488" y="4067175"/>
                  <a:ext cx="388938" cy="933450"/>
                </a:xfrm>
                <a:custGeom>
                  <a:avLst/>
                  <a:gdLst>
                    <a:gd name="T0" fmla="*/ 124 w 245"/>
                    <a:gd name="T1" fmla="*/ 140 h 588"/>
                    <a:gd name="T2" fmla="*/ 187 w 245"/>
                    <a:gd name="T3" fmla="*/ 21 h 588"/>
                    <a:gd name="T4" fmla="*/ 214 w 245"/>
                    <a:gd name="T5" fmla="*/ 0 h 588"/>
                    <a:gd name="T6" fmla="*/ 245 w 245"/>
                    <a:gd name="T7" fmla="*/ 12 h 588"/>
                    <a:gd name="T8" fmla="*/ 245 w 245"/>
                    <a:gd name="T9" fmla="*/ 55 h 588"/>
                    <a:gd name="T10" fmla="*/ 227 w 245"/>
                    <a:gd name="T11" fmla="*/ 111 h 588"/>
                    <a:gd name="T12" fmla="*/ 164 w 245"/>
                    <a:gd name="T13" fmla="*/ 188 h 588"/>
                    <a:gd name="T14" fmla="*/ 129 w 245"/>
                    <a:gd name="T15" fmla="*/ 234 h 588"/>
                    <a:gd name="T16" fmla="*/ 115 w 245"/>
                    <a:gd name="T17" fmla="*/ 294 h 588"/>
                    <a:gd name="T18" fmla="*/ 115 w 245"/>
                    <a:gd name="T19" fmla="*/ 315 h 588"/>
                    <a:gd name="T20" fmla="*/ 142 w 245"/>
                    <a:gd name="T21" fmla="*/ 371 h 588"/>
                    <a:gd name="T22" fmla="*/ 160 w 245"/>
                    <a:gd name="T23" fmla="*/ 439 h 588"/>
                    <a:gd name="T24" fmla="*/ 173 w 245"/>
                    <a:gd name="T25" fmla="*/ 515 h 588"/>
                    <a:gd name="T26" fmla="*/ 173 w 245"/>
                    <a:gd name="T27" fmla="*/ 550 h 588"/>
                    <a:gd name="T28" fmla="*/ 164 w 245"/>
                    <a:gd name="T29" fmla="*/ 563 h 588"/>
                    <a:gd name="T30" fmla="*/ 147 w 245"/>
                    <a:gd name="T31" fmla="*/ 567 h 588"/>
                    <a:gd name="T32" fmla="*/ 85 w 245"/>
                    <a:gd name="T33" fmla="*/ 567 h 588"/>
                    <a:gd name="T34" fmla="*/ 9 w 245"/>
                    <a:gd name="T35" fmla="*/ 588 h 588"/>
                    <a:gd name="T36" fmla="*/ 0 w 245"/>
                    <a:gd name="T37" fmla="*/ 580 h 588"/>
                    <a:gd name="T38" fmla="*/ 0 w 245"/>
                    <a:gd name="T39" fmla="*/ 537 h 588"/>
                    <a:gd name="T40" fmla="*/ 22 w 245"/>
                    <a:gd name="T41" fmla="*/ 520 h 588"/>
                    <a:gd name="T42" fmla="*/ 97 w 245"/>
                    <a:gd name="T43" fmla="*/ 515 h 588"/>
                    <a:gd name="T44" fmla="*/ 138 w 245"/>
                    <a:gd name="T45" fmla="*/ 524 h 588"/>
                    <a:gd name="T46" fmla="*/ 138 w 245"/>
                    <a:gd name="T47" fmla="*/ 507 h 588"/>
                    <a:gd name="T48" fmla="*/ 124 w 245"/>
                    <a:gd name="T49" fmla="*/ 435 h 588"/>
                    <a:gd name="T50" fmla="*/ 93 w 245"/>
                    <a:gd name="T51" fmla="*/ 358 h 588"/>
                    <a:gd name="T52" fmla="*/ 67 w 245"/>
                    <a:gd name="T53" fmla="*/ 311 h 588"/>
                    <a:gd name="T54" fmla="*/ 62 w 245"/>
                    <a:gd name="T55" fmla="*/ 281 h 588"/>
                    <a:gd name="T56" fmla="*/ 76 w 245"/>
                    <a:gd name="T57" fmla="*/ 234 h 588"/>
                    <a:gd name="T58" fmla="*/ 93 w 245"/>
                    <a:gd name="T59" fmla="*/ 183 h 588"/>
                    <a:gd name="T60" fmla="*/ 124 w 245"/>
                    <a:gd name="T61" fmla="*/ 14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588">
                      <a:moveTo>
                        <a:pt x="124" y="140"/>
                      </a:moveTo>
                      <a:lnTo>
                        <a:pt x="187" y="21"/>
                      </a:lnTo>
                      <a:lnTo>
                        <a:pt x="214" y="0"/>
                      </a:lnTo>
                      <a:lnTo>
                        <a:pt x="245" y="12"/>
                      </a:lnTo>
                      <a:lnTo>
                        <a:pt x="245" y="55"/>
                      </a:lnTo>
                      <a:lnTo>
                        <a:pt x="227" y="111"/>
                      </a:lnTo>
                      <a:lnTo>
                        <a:pt x="164" y="188"/>
                      </a:lnTo>
                      <a:lnTo>
                        <a:pt x="129" y="234"/>
                      </a:lnTo>
                      <a:lnTo>
                        <a:pt x="115" y="294"/>
                      </a:lnTo>
                      <a:lnTo>
                        <a:pt x="115" y="315"/>
                      </a:lnTo>
                      <a:lnTo>
                        <a:pt x="142" y="371"/>
                      </a:lnTo>
                      <a:lnTo>
                        <a:pt x="160" y="439"/>
                      </a:lnTo>
                      <a:lnTo>
                        <a:pt x="173" y="515"/>
                      </a:lnTo>
                      <a:lnTo>
                        <a:pt x="173" y="550"/>
                      </a:lnTo>
                      <a:lnTo>
                        <a:pt x="164" y="563"/>
                      </a:lnTo>
                      <a:lnTo>
                        <a:pt x="147" y="567"/>
                      </a:lnTo>
                      <a:lnTo>
                        <a:pt x="85" y="567"/>
                      </a:lnTo>
                      <a:lnTo>
                        <a:pt x="9" y="588"/>
                      </a:lnTo>
                      <a:lnTo>
                        <a:pt x="0" y="580"/>
                      </a:lnTo>
                      <a:lnTo>
                        <a:pt x="0" y="537"/>
                      </a:lnTo>
                      <a:lnTo>
                        <a:pt x="22" y="520"/>
                      </a:lnTo>
                      <a:lnTo>
                        <a:pt x="97" y="515"/>
                      </a:lnTo>
                      <a:lnTo>
                        <a:pt x="138" y="524"/>
                      </a:lnTo>
                      <a:lnTo>
                        <a:pt x="138" y="507"/>
                      </a:lnTo>
                      <a:lnTo>
                        <a:pt x="124" y="435"/>
                      </a:lnTo>
                      <a:lnTo>
                        <a:pt x="93" y="358"/>
                      </a:lnTo>
                      <a:lnTo>
                        <a:pt x="67" y="311"/>
                      </a:lnTo>
                      <a:lnTo>
                        <a:pt x="62" y="281"/>
                      </a:lnTo>
                      <a:lnTo>
                        <a:pt x="76" y="234"/>
                      </a:lnTo>
                      <a:lnTo>
                        <a:pt x="93" y="183"/>
                      </a:lnTo>
                      <a:lnTo>
                        <a:pt x="124"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9">
                  <a:extLst>
                    <a:ext uri="{FF2B5EF4-FFF2-40B4-BE49-F238E27FC236}">
                      <a16:creationId xmlns:a16="http://schemas.microsoft.com/office/drawing/2014/main" id="{9B029580-9D11-8214-EF2B-F4DB7C6D604C}"/>
                    </a:ext>
                  </a:extLst>
                </p:cNvPr>
                <p:cNvSpPr>
                  <a:spLocks/>
                </p:cNvSpPr>
                <p:nvPr/>
              </p:nvSpPr>
              <p:spPr bwMode="auto">
                <a:xfrm>
                  <a:off x="1752600" y="2959100"/>
                  <a:ext cx="473075" cy="481013"/>
                </a:xfrm>
                <a:custGeom>
                  <a:avLst/>
                  <a:gdLst>
                    <a:gd name="T0" fmla="*/ 105 w 298"/>
                    <a:gd name="T1" fmla="*/ 152 h 303"/>
                    <a:gd name="T2" fmla="*/ 105 w 298"/>
                    <a:gd name="T3" fmla="*/ 89 h 303"/>
                    <a:gd name="T4" fmla="*/ 123 w 298"/>
                    <a:gd name="T5" fmla="*/ 45 h 303"/>
                    <a:gd name="T6" fmla="*/ 160 w 298"/>
                    <a:gd name="T7" fmla="*/ 9 h 303"/>
                    <a:gd name="T8" fmla="*/ 207 w 298"/>
                    <a:gd name="T9" fmla="*/ 0 h 303"/>
                    <a:gd name="T10" fmla="*/ 253 w 298"/>
                    <a:gd name="T11" fmla="*/ 9 h 303"/>
                    <a:gd name="T12" fmla="*/ 275 w 298"/>
                    <a:gd name="T13" fmla="*/ 31 h 303"/>
                    <a:gd name="T14" fmla="*/ 294 w 298"/>
                    <a:gd name="T15" fmla="*/ 89 h 303"/>
                    <a:gd name="T16" fmla="*/ 298 w 298"/>
                    <a:gd name="T17" fmla="*/ 169 h 303"/>
                    <a:gd name="T18" fmla="*/ 285 w 298"/>
                    <a:gd name="T19" fmla="*/ 246 h 303"/>
                    <a:gd name="T20" fmla="*/ 248 w 298"/>
                    <a:gd name="T21" fmla="*/ 290 h 303"/>
                    <a:gd name="T22" fmla="*/ 211 w 298"/>
                    <a:gd name="T23" fmla="*/ 303 h 303"/>
                    <a:gd name="T24" fmla="*/ 193 w 298"/>
                    <a:gd name="T25" fmla="*/ 294 h 303"/>
                    <a:gd name="T26" fmla="*/ 147 w 298"/>
                    <a:gd name="T27" fmla="*/ 254 h 303"/>
                    <a:gd name="T28" fmla="*/ 119 w 298"/>
                    <a:gd name="T29" fmla="*/ 214 h 303"/>
                    <a:gd name="T30" fmla="*/ 119 w 298"/>
                    <a:gd name="T31" fmla="*/ 192 h 303"/>
                    <a:gd name="T32" fmla="*/ 36 w 298"/>
                    <a:gd name="T33" fmla="*/ 174 h 303"/>
                    <a:gd name="T34" fmla="*/ 0 w 298"/>
                    <a:gd name="T35" fmla="*/ 160 h 303"/>
                    <a:gd name="T36" fmla="*/ 0 w 298"/>
                    <a:gd name="T37" fmla="*/ 148 h 303"/>
                    <a:gd name="T38" fmla="*/ 13 w 298"/>
                    <a:gd name="T39" fmla="*/ 134 h 303"/>
                    <a:gd name="T40" fmla="*/ 105 w 298"/>
                    <a:gd name="T41" fmla="*/ 15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8" h="303">
                      <a:moveTo>
                        <a:pt x="105" y="152"/>
                      </a:moveTo>
                      <a:lnTo>
                        <a:pt x="105" y="89"/>
                      </a:lnTo>
                      <a:lnTo>
                        <a:pt x="123" y="45"/>
                      </a:lnTo>
                      <a:lnTo>
                        <a:pt x="160" y="9"/>
                      </a:lnTo>
                      <a:lnTo>
                        <a:pt x="207" y="0"/>
                      </a:lnTo>
                      <a:lnTo>
                        <a:pt x="253" y="9"/>
                      </a:lnTo>
                      <a:lnTo>
                        <a:pt x="275" y="31"/>
                      </a:lnTo>
                      <a:lnTo>
                        <a:pt x="294" y="89"/>
                      </a:lnTo>
                      <a:lnTo>
                        <a:pt x="298" y="169"/>
                      </a:lnTo>
                      <a:lnTo>
                        <a:pt x="285" y="246"/>
                      </a:lnTo>
                      <a:lnTo>
                        <a:pt x="248" y="290"/>
                      </a:lnTo>
                      <a:lnTo>
                        <a:pt x="211" y="303"/>
                      </a:lnTo>
                      <a:lnTo>
                        <a:pt x="193" y="294"/>
                      </a:lnTo>
                      <a:lnTo>
                        <a:pt x="147" y="254"/>
                      </a:lnTo>
                      <a:lnTo>
                        <a:pt x="119" y="214"/>
                      </a:lnTo>
                      <a:lnTo>
                        <a:pt x="119" y="192"/>
                      </a:lnTo>
                      <a:lnTo>
                        <a:pt x="36" y="174"/>
                      </a:lnTo>
                      <a:lnTo>
                        <a:pt x="0" y="160"/>
                      </a:lnTo>
                      <a:lnTo>
                        <a:pt x="0" y="148"/>
                      </a:lnTo>
                      <a:lnTo>
                        <a:pt x="13" y="134"/>
                      </a:lnTo>
                      <a:lnTo>
                        <a:pt x="10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0">
                  <a:extLst>
                    <a:ext uri="{FF2B5EF4-FFF2-40B4-BE49-F238E27FC236}">
                      <a16:creationId xmlns:a16="http://schemas.microsoft.com/office/drawing/2014/main" id="{043303C5-BA01-E4DA-A62B-703740A047BD}"/>
                    </a:ext>
                  </a:extLst>
                </p:cNvPr>
                <p:cNvSpPr>
                  <a:spLocks/>
                </p:cNvSpPr>
                <p:nvPr/>
              </p:nvSpPr>
              <p:spPr bwMode="auto">
                <a:xfrm>
                  <a:off x="1336675" y="3459163"/>
                  <a:ext cx="868363" cy="320675"/>
                </a:xfrm>
                <a:custGeom>
                  <a:avLst/>
                  <a:gdLst>
                    <a:gd name="T0" fmla="*/ 319 w 547"/>
                    <a:gd name="T1" fmla="*/ 104 h 202"/>
                    <a:gd name="T2" fmla="*/ 415 w 547"/>
                    <a:gd name="T3" fmla="*/ 45 h 202"/>
                    <a:gd name="T4" fmla="*/ 456 w 547"/>
                    <a:gd name="T5" fmla="*/ 9 h 202"/>
                    <a:gd name="T6" fmla="*/ 488 w 547"/>
                    <a:gd name="T7" fmla="*/ 0 h 202"/>
                    <a:gd name="T8" fmla="*/ 547 w 547"/>
                    <a:gd name="T9" fmla="*/ 27 h 202"/>
                    <a:gd name="T10" fmla="*/ 529 w 547"/>
                    <a:gd name="T11" fmla="*/ 63 h 202"/>
                    <a:gd name="T12" fmla="*/ 492 w 547"/>
                    <a:gd name="T13" fmla="*/ 95 h 202"/>
                    <a:gd name="T14" fmla="*/ 401 w 547"/>
                    <a:gd name="T15" fmla="*/ 126 h 202"/>
                    <a:gd name="T16" fmla="*/ 283 w 547"/>
                    <a:gd name="T17" fmla="*/ 166 h 202"/>
                    <a:gd name="T18" fmla="*/ 196 w 547"/>
                    <a:gd name="T19" fmla="*/ 184 h 202"/>
                    <a:gd name="T20" fmla="*/ 96 w 547"/>
                    <a:gd name="T21" fmla="*/ 202 h 202"/>
                    <a:gd name="T22" fmla="*/ 46 w 547"/>
                    <a:gd name="T23" fmla="*/ 202 h 202"/>
                    <a:gd name="T24" fmla="*/ 32 w 547"/>
                    <a:gd name="T25" fmla="*/ 189 h 202"/>
                    <a:gd name="T26" fmla="*/ 37 w 547"/>
                    <a:gd name="T27" fmla="*/ 144 h 202"/>
                    <a:gd name="T28" fmla="*/ 27 w 547"/>
                    <a:gd name="T29" fmla="*/ 95 h 202"/>
                    <a:gd name="T30" fmla="*/ 0 w 547"/>
                    <a:gd name="T31" fmla="*/ 63 h 202"/>
                    <a:gd name="T32" fmla="*/ 9 w 547"/>
                    <a:gd name="T33" fmla="*/ 41 h 202"/>
                    <a:gd name="T34" fmla="*/ 55 w 547"/>
                    <a:gd name="T35" fmla="*/ 23 h 202"/>
                    <a:gd name="T36" fmla="*/ 69 w 547"/>
                    <a:gd name="T37" fmla="*/ 32 h 202"/>
                    <a:gd name="T38" fmla="*/ 87 w 547"/>
                    <a:gd name="T39" fmla="*/ 77 h 202"/>
                    <a:gd name="T40" fmla="*/ 78 w 547"/>
                    <a:gd name="T41" fmla="*/ 139 h 202"/>
                    <a:gd name="T42" fmla="*/ 73 w 547"/>
                    <a:gd name="T43" fmla="*/ 162 h 202"/>
                    <a:gd name="T44" fmla="*/ 119 w 547"/>
                    <a:gd name="T45" fmla="*/ 108 h 202"/>
                    <a:gd name="T46" fmla="*/ 124 w 547"/>
                    <a:gd name="T47" fmla="*/ 126 h 202"/>
                    <a:gd name="T48" fmla="*/ 87 w 547"/>
                    <a:gd name="T49" fmla="*/ 171 h 202"/>
                    <a:gd name="T50" fmla="*/ 151 w 547"/>
                    <a:gd name="T51" fmla="*/ 162 h 202"/>
                    <a:gd name="T52" fmla="*/ 256 w 547"/>
                    <a:gd name="T53" fmla="*/ 139 h 202"/>
                    <a:gd name="T54" fmla="*/ 319 w 547"/>
                    <a:gd name="T55"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7" h="202">
                      <a:moveTo>
                        <a:pt x="319" y="104"/>
                      </a:moveTo>
                      <a:lnTo>
                        <a:pt x="415" y="45"/>
                      </a:lnTo>
                      <a:lnTo>
                        <a:pt x="456" y="9"/>
                      </a:lnTo>
                      <a:lnTo>
                        <a:pt x="488" y="0"/>
                      </a:lnTo>
                      <a:lnTo>
                        <a:pt x="547" y="27"/>
                      </a:lnTo>
                      <a:lnTo>
                        <a:pt x="529" y="63"/>
                      </a:lnTo>
                      <a:lnTo>
                        <a:pt x="492" y="95"/>
                      </a:lnTo>
                      <a:lnTo>
                        <a:pt x="401" y="126"/>
                      </a:lnTo>
                      <a:lnTo>
                        <a:pt x="283" y="166"/>
                      </a:lnTo>
                      <a:lnTo>
                        <a:pt x="196" y="184"/>
                      </a:lnTo>
                      <a:lnTo>
                        <a:pt x="96" y="202"/>
                      </a:lnTo>
                      <a:lnTo>
                        <a:pt x="46" y="202"/>
                      </a:lnTo>
                      <a:lnTo>
                        <a:pt x="32" y="189"/>
                      </a:lnTo>
                      <a:lnTo>
                        <a:pt x="37" y="144"/>
                      </a:lnTo>
                      <a:lnTo>
                        <a:pt x="27" y="95"/>
                      </a:lnTo>
                      <a:lnTo>
                        <a:pt x="0" y="63"/>
                      </a:lnTo>
                      <a:lnTo>
                        <a:pt x="9" y="41"/>
                      </a:lnTo>
                      <a:lnTo>
                        <a:pt x="55" y="23"/>
                      </a:lnTo>
                      <a:lnTo>
                        <a:pt x="69" y="32"/>
                      </a:lnTo>
                      <a:lnTo>
                        <a:pt x="87" y="77"/>
                      </a:lnTo>
                      <a:lnTo>
                        <a:pt x="78" y="139"/>
                      </a:lnTo>
                      <a:lnTo>
                        <a:pt x="73" y="162"/>
                      </a:lnTo>
                      <a:lnTo>
                        <a:pt x="119" y="108"/>
                      </a:lnTo>
                      <a:lnTo>
                        <a:pt x="124" y="126"/>
                      </a:lnTo>
                      <a:lnTo>
                        <a:pt x="87" y="171"/>
                      </a:lnTo>
                      <a:lnTo>
                        <a:pt x="151" y="162"/>
                      </a:lnTo>
                      <a:lnTo>
                        <a:pt x="256" y="139"/>
                      </a:lnTo>
                      <a:lnTo>
                        <a:pt x="31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0">
                  <a:extLst>
                    <a:ext uri="{FF2B5EF4-FFF2-40B4-BE49-F238E27FC236}">
                      <a16:creationId xmlns:a16="http://schemas.microsoft.com/office/drawing/2014/main" id="{9D6AE4F7-17FF-F096-6FB9-B0DB43A9F6E3}"/>
                    </a:ext>
                  </a:extLst>
                </p:cNvPr>
                <p:cNvSpPr>
                  <a:spLocks/>
                </p:cNvSpPr>
                <p:nvPr/>
              </p:nvSpPr>
              <p:spPr bwMode="auto">
                <a:xfrm>
                  <a:off x="1336675" y="3627437"/>
                  <a:ext cx="868363" cy="320675"/>
                </a:xfrm>
                <a:custGeom>
                  <a:avLst/>
                  <a:gdLst>
                    <a:gd name="T0" fmla="*/ 319 w 547"/>
                    <a:gd name="T1" fmla="*/ 104 h 202"/>
                    <a:gd name="T2" fmla="*/ 415 w 547"/>
                    <a:gd name="T3" fmla="*/ 45 h 202"/>
                    <a:gd name="T4" fmla="*/ 456 w 547"/>
                    <a:gd name="T5" fmla="*/ 9 h 202"/>
                    <a:gd name="T6" fmla="*/ 488 w 547"/>
                    <a:gd name="T7" fmla="*/ 0 h 202"/>
                    <a:gd name="T8" fmla="*/ 547 w 547"/>
                    <a:gd name="T9" fmla="*/ 27 h 202"/>
                    <a:gd name="T10" fmla="*/ 529 w 547"/>
                    <a:gd name="T11" fmla="*/ 63 h 202"/>
                    <a:gd name="T12" fmla="*/ 492 w 547"/>
                    <a:gd name="T13" fmla="*/ 95 h 202"/>
                    <a:gd name="T14" fmla="*/ 401 w 547"/>
                    <a:gd name="T15" fmla="*/ 126 h 202"/>
                    <a:gd name="T16" fmla="*/ 283 w 547"/>
                    <a:gd name="T17" fmla="*/ 166 h 202"/>
                    <a:gd name="T18" fmla="*/ 196 w 547"/>
                    <a:gd name="T19" fmla="*/ 184 h 202"/>
                    <a:gd name="T20" fmla="*/ 96 w 547"/>
                    <a:gd name="T21" fmla="*/ 202 h 202"/>
                    <a:gd name="T22" fmla="*/ 46 w 547"/>
                    <a:gd name="T23" fmla="*/ 202 h 202"/>
                    <a:gd name="T24" fmla="*/ 32 w 547"/>
                    <a:gd name="T25" fmla="*/ 189 h 202"/>
                    <a:gd name="T26" fmla="*/ 37 w 547"/>
                    <a:gd name="T27" fmla="*/ 144 h 202"/>
                    <a:gd name="T28" fmla="*/ 27 w 547"/>
                    <a:gd name="T29" fmla="*/ 95 h 202"/>
                    <a:gd name="T30" fmla="*/ 0 w 547"/>
                    <a:gd name="T31" fmla="*/ 63 h 202"/>
                    <a:gd name="T32" fmla="*/ 9 w 547"/>
                    <a:gd name="T33" fmla="*/ 41 h 202"/>
                    <a:gd name="T34" fmla="*/ 55 w 547"/>
                    <a:gd name="T35" fmla="*/ 23 h 202"/>
                    <a:gd name="T36" fmla="*/ 69 w 547"/>
                    <a:gd name="T37" fmla="*/ 32 h 202"/>
                    <a:gd name="T38" fmla="*/ 87 w 547"/>
                    <a:gd name="T39" fmla="*/ 77 h 202"/>
                    <a:gd name="T40" fmla="*/ 78 w 547"/>
                    <a:gd name="T41" fmla="*/ 139 h 202"/>
                    <a:gd name="T42" fmla="*/ 73 w 547"/>
                    <a:gd name="T43" fmla="*/ 162 h 202"/>
                    <a:gd name="T44" fmla="*/ 119 w 547"/>
                    <a:gd name="T45" fmla="*/ 108 h 202"/>
                    <a:gd name="T46" fmla="*/ 124 w 547"/>
                    <a:gd name="T47" fmla="*/ 126 h 202"/>
                    <a:gd name="T48" fmla="*/ 87 w 547"/>
                    <a:gd name="T49" fmla="*/ 171 h 202"/>
                    <a:gd name="T50" fmla="*/ 151 w 547"/>
                    <a:gd name="T51" fmla="*/ 162 h 202"/>
                    <a:gd name="T52" fmla="*/ 256 w 547"/>
                    <a:gd name="T53" fmla="*/ 139 h 202"/>
                    <a:gd name="T54" fmla="*/ 319 w 547"/>
                    <a:gd name="T55"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7" h="202">
                      <a:moveTo>
                        <a:pt x="319" y="104"/>
                      </a:moveTo>
                      <a:lnTo>
                        <a:pt x="415" y="45"/>
                      </a:lnTo>
                      <a:lnTo>
                        <a:pt x="456" y="9"/>
                      </a:lnTo>
                      <a:lnTo>
                        <a:pt x="488" y="0"/>
                      </a:lnTo>
                      <a:lnTo>
                        <a:pt x="547" y="27"/>
                      </a:lnTo>
                      <a:lnTo>
                        <a:pt x="529" y="63"/>
                      </a:lnTo>
                      <a:lnTo>
                        <a:pt x="492" y="95"/>
                      </a:lnTo>
                      <a:lnTo>
                        <a:pt x="401" y="126"/>
                      </a:lnTo>
                      <a:lnTo>
                        <a:pt x="283" y="166"/>
                      </a:lnTo>
                      <a:lnTo>
                        <a:pt x="196" y="184"/>
                      </a:lnTo>
                      <a:lnTo>
                        <a:pt x="96" y="202"/>
                      </a:lnTo>
                      <a:lnTo>
                        <a:pt x="46" y="202"/>
                      </a:lnTo>
                      <a:lnTo>
                        <a:pt x="32" y="189"/>
                      </a:lnTo>
                      <a:lnTo>
                        <a:pt x="37" y="144"/>
                      </a:lnTo>
                      <a:lnTo>
                        <a:pt x="27" y="95"/>
                      </a:lnTo>
                      <a:lnTo>
                        <a:pt x="0" y="63"/>
                      </a:lnTo>
                      <a:lnTo>
                        <a:pt x="9" y="41"/>
                      </a:lnTo>
                      <a:lnTo>
                        <a:pt x="55" y="23"/>
                      </a:lnTo>
                      <a:lnTo>
                        <a:pt x="69" y="32"/>
                      </a:lnTo>
                      <a:lnTo>
                        <a:pt x="87" y="77"/>
                      </a:lnTo>
                      <a:lnTo>
                        <a:pt x="78" y="139"/>
                      </a:lnTo>
                      <a:lnTo>
                        <a:pt x="73" y="162"/>
                      </a:lnTo>
                      <a:lnTo>
                        <a:pt x="119" y="108"/>
                      </a:lnTo>
                      <a:lnTo>
                        <a:pt x="124" y="126"/>
                      </a:lnTo>
                      <a:lnTo>
                        <a:pt x="87" y="171"/>
                      </a:lnTo>
                      <a:lnTo>
                        <a:pt x="151" y="162"/>
                      </a:lnTo>
                      <a:lnTo>
                        <a:pt x="256" y="139"/>
                      </a:lnTo>
                      <a:lnTo>
                        <a:pt x="31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29" name="Gruppe 28">
            <a:extLst>
              <a:ext uri="{FF2B5EF4-FFF2-40B4-BE49-F238E27FC236}">
                <a16:creationId xmlns:a16="http://schemas.microsoft.com/office/drawing/2014/main" id="{B2B55EFD-41D1-E98C-E8C7-E8058A86079B}"/>
              </a:ext>
            </a:extLst>
          </p:cNvPr>
          <p:cNvGrpSpPr/>
          <p:nvPr/>
        </p:nvGrpSpPr>
        <p:grpSpPr>
          <a:xfrm>
            <a:off x="24057" y="3261384"/>
            <a:ext cx="9553888" cy="1812703"/>
            <a:chOff x="24057" y="3261384"/>
            <a:chExt cx="9553888" cy="1812703"/>
          </a:xfrm>
        </p:grpSpPr>
        <p:sp>
          <p:nvSpPr>
            <p:cNvPr id="30" name="Tekstfelt 29">
              <a:extLst>
                <a:ext uri="{FF2B5EF4-FFF2-40B4-BE49-F238E27FC236}">
                  <a16:creationId xmlns:a16="http://schemas.microsoft.com/office/drawing/2014/main" id="{9425964E-36BF-2A62-5D82-516C510FACA9}"/>
                </a:ext>
              </a:extLst>
            </p:cNvPr>
            <p:cNvSpPr txBox="1"/>
            <p:nvPr/>
          </p:nvSpPr>
          <p:spPr>
            <a:xfrm>
              <a:off x="24057" y="3261384"/>
              <a:ext cx="9553888" cy="1015663"/>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NEMO-invented specifications for the EUPHEMIA software, which were </a:t>
              </a:r>
              <a:r>
                <a:rPr lang="en-GB" sz="2000" u="sng" dirty="0">
                  <a:solidFill>
                    <a:schemeClr val="tx1"/>
                  </a:solidFill>
                </a:rPr>
                <a:t>not</a:t>
              </a:r>
              <a:r>
                <a:rPr lang="en-GB" sz="2000" dirty="0">
                  <a:solidFill>
                    <a:schemeClr val="tx1"/>
                  </a:solidFill>
                </a:rPr>
                <a:t> requested by consumers (who are paying</a:t>
              </a:r>
            </a:p>
            <a:p>
              <a:pPr>
                <a:tabLst>
                  <a:tab pos="360363" algn="l"/>
                </a:tabLst>
              </a:pPr>
              <a:r>
                <a:rPr lang="en-GB" sz="2000" dirty="0">
                  <a:solidFill>
                    <a:schemeClr val="tx1"/>
                  </a:solidFill>
                </a:rPr>
                <a:t>	for the whole circus). For example:</a:t>
              </a:r>
            </a:p>
          </p:txBody>
        </p:sp>
        <p:grpSp>
          <p:nvGrpSpPr>
            <p:cNvPr id="31" name="Gruppe 30">
              <a:extLst>
                <a:ext uri="{FF2B5EF4-FFF2-40B4-BE49-F238E27FC236}">
                  <a16:creationId xmlns:a16="http://schemas.microsoft.com/office/drawing/2014/main" id="{A28A0B02-DD83-7CCA-E0B8-6F961FC0F3FE}"/>
                </a:ext>
              </a:extLst>
            </p:cNvPr>
            <p:cNvGrpSpPr>
              <a:grpSpLocks noChangeAspect="1"/>
            </p:cNvGrpSpPr>
            <p:nvPr/>
          </p:nvGrpSpPr>
          <p:grpSpPr>
            <a:xfrm>
              <a:off x="8651977" y="3656767"/>
              <a:ext cx="511049" cy="1417320"/>
              <a:chOff x="7115175" y="1331913"/>
              <a:chExt cx="798513" cy="2214562"/>
            </a:xfrm>
          </p:grpSpPr>
          <p:sp>
            <p:nvSpPr>
              <p:cNvPr id="32" name="Freeform 36">
                <a:extLst>
                  <a:ext uri="{FF2B5EF4-FFF2-40B4-BE49-F238E27FC236}">
                    <a16:creationId xmlns:a16="http://schemas.microsoft.com/office/drawing/2014/main" id="{BF76EADD-48A0-7166-B6BD-5B4C6CFFE7E5}"/>
                  </a:ext>
                </a:extLst>
              </p:cNvPr>
              <p:cNvSpPr>
                <a:spLocks/>
              </p:cNvSpPr>
              <p:nvPr/>
            </p:nvSpPr>
            <p:spPr bwMode="auto">
              <a:xfrm>
                <a:off x="7296150" y="1628775"/>
                <a:ext cx="414337" cy="407987"/>
              </a:xfrm>
              <a:custGeom>
                <a:avLst/>
                <a:gdLst>
                  <a:gd name="T0" fmla="*/ 83 w 261"/>
                  <a:gd name="T1" fmla="*/ 102 h 257"/>
                  <a:gd name="T2" fmla="*/ 91 w 261"/>
                  <a:gd name="T3" fmla="*/ 65 h 257"/>
                  <a:gd name="T4" fmla="*/ 113 w 261"/>
                  <a:gd name="T5" fmla="*/ 27 h 257"/>
                  <a:gd name="T6" fmla="*/ 166 w 261"/>
                  <a:gd name="T7" fmla="*/ 0 h 257"/>
                  <a:gd name="T8" fmla="*/ 215 w 261"/>
                  <a:gd name="T9" fmla="*/ 4 h 257"/>
                  <a:gd name="T10" fmla="*/ 246 w 261"/>
                  <a:gd name="T11" fmla="*/ 34 h 257"/>
                  <a:gd name="T12" fmla="*/ 261 w 261"/>
                  <a:gd name="T13" fmla="*/ 80 h 257"/>
                  <a:gd name="T14" fmla="*/ 261 w 261"/>
                  <a:gd name="T15" fmla="*/ 137 h 257"/>
                  <a:gd name="T16" fmla="*/ 238 w 261"/>
                  <a:gd name="T17" fmla="*/ 200 h 257"/>
                  <a:gd name="T18" fmla="*/ 208 w 261"/>
                  <a:gd name="T19" fmla="*/ 242 h 257"/>
                  <a:gd name="T20" fmla="*/ 174 w 261"/>
                  <a:gd name="T21" fmla="*/ 257 h 257"/>
                  <a:gd name="T22" fmla="*/ 140 w 261"/>
                  <a:gd name="T23" fmla="*/ 257 h 257"/>
                  <a:gd name="T24" fmla="*/ 109 w 261"/>
                  <a:gd name="T25" fmla="*/ 250 h 257"/>
                  <a:gd name="T26" fmla="*/ 91 w 261"/>
                  <a:gd name="T27" fmla="*/ 231 h 257"/>
                  <a:gd name="T28" fmla="*/ 80 w 261"/>
                  <a:gd name="T29" fmla="*/ 193 h 257"/>
                  <a:gd name="T30" fmla="*/ 80 w 261"/>
                  <a:gd name="T31" fmla="*/ 163 h 257"/>
                  <a:gd name="T32" fmla="*/ 46 w 261"/>
                  <a:gd name="T33" fmla="*/ 174 h 257"/>
                  <a:gd name="T34" fmla="*/ 23 w 261"/>
                  <a:gd name="T35" fmla="*/ 193 h 257"/>
                  <a:gd name="T36" fmla="*/ 0 w 261"/>
                  <a:gd name="T37" fmla="*/ 182 h 257"/>
                  <a:gd name="T38" fmla="*/ 0 w 261"/>
                  <a:gd name="T39" fmla="*/ 159 h 257"/>
                  <a:gd name="T40" fmla="*/ 50 w 261"/>
                  <a:gd name="T41" fmla="*/ 140 h 257"/>
                  <a:gd name="T42" fmla="*/ 87 w 261"/>
                  <a:gd name="T43" fmla="*/ 125 h 257"/>
                  <a:gd name="T44" fmla="*/ 83 w 261"/>
                  <a:gd name="T45" fmla="*/ 10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257">
                    <a:moveTo>
                      <a:pt x="83" y="102"/>
                    </a:moveTo>
                    <a:lnTo>
                      <a:pt x="91" y="65"/>
                    </a:lnTo>
                    <a:lnTo>
                      <a:pt x="113" y="27"/>
                    </a:lnTo>
                    <a:lnTo>
                      <a:pt x="166" y="0"/>
                    </a:lnTo>
                    <a:lnTo>
                      <a:pt x="215" y="4"/>
                    </a:lnTo>
                    <a:lnTo>
                      <a:pt x="246" y="34"/>
                    </a:lnTo>
                    <a:lnTo>
                      <a:pt x="261" y="80"/>
                    </a:lnTo>
                    <a:lnTo>
                      <a:pt x="261" y="137"/>
                    </a:lnTo>
                    <a:lnTo>
                      <a:pt x="238" y="200"/>
                    </a:lnTo>
                    <a:lnTo>
                      <a:pt x="208" y="242"/>
                    </a:lnTo>
                    <a:lnTo>
                      <a:pt x="174" y="257"/>
                    </a:lnTo>
                    <a:lnTo>
                      <a:pt x="140" y="257"/>
                    </a:lnTo>
                    <a:lnTo>
                      <a:pt x="109" y="250"/>
                    </a:lnTo>
                    <a:lnTo>
                      <a:pt x="91" y="231"/>
                    </a:lnTo>
                    <a:lnTo>
                      <a:pt x="80" y="193"/>
                    </a:lnTo>
                    <a:lnTo>
                      <a:pt x="80" y="163"/>
                    </a:lnTo>
                    <a:lnTo>
                      <a:pt x="46" y="174"/>
                    </a:lnTo>
                    <a:lnTo>
                      <a:pt x="23" y="193"/>
                    </a:lnTo>
                    <a:lnTo>
                      <a:pt x="0" y="182"/>
                    </a:lnTo>
                    <a:lnTo>
                      <a:pt x="0" y="159"/>
                    </a:lnTo>
                    <a:lnTo>
                      <a:pt x="50" y="140"/>
                    </a:lnTo>
                    <a:lnTo>
                      <a:pt x="87" y="125"/>
                    </a:lnTo>
                    <a:lnTo>
                      <a:pt x="83"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37">
                <a:extLst>
                  <a:ext uri="{FF2B5EF4-FFF2-40B4-BE49-F238E27FC236}">
                    <a16:creationId xmlns:a16="http://schemas.microsoft.com/office/drawing/2014/main" id="{4C9CD31F-2018-4308-1A4C-3ECA0947E037}"/>
                  </a:ext>
                </a:extLst>
              </p:cNvPr>
              <p:cNvSpPr>
                <a:spLocks/>
              </p:cNvSpPr>
              <p:nvPr/>
            </p:nvSpPr>
            <p:spPr bwMode="auto">
              <a:xfrm>
                <a:off x="7627938" y="1808163"/>
                <a:ext cx="285750" cy="166687"/>
              </a:xfrm>
              <a:custGeom>
                <a:avLst/>
                <a:gdLst>
                  <a:gd name="T0" fmla="*/ 2 w 180"/>
                  <a:gd name="T1" fmla="*/ 18 h 105"/>
                  <a:gd name="T2" fmla="*/ 15 w 180"/>
                  <a:gd name="T3" fmla="*/ 12 h 105"/>
                  <a:gd name="T4" fmla="*/ 25 w 180"/>
                  <a:gd name="T5" fmla="*/ 6 h 105"/>
                  <a:gd name="T6" fmla="*/ 34 w 180"/>
                  <a:gd name="T7" fmla="*/ 0 h 105"/>
                  <a:gd name="T8" fmla="*/ 49 w 180"/>
                  <a:gd name="T9" fmla="*/ 2 h 105"/>
                  <a:gd name="T10" fmla="*/ 57 w 180"/>
                  <a:gd name="T11" fmla="*/ 9 h 105"/>
                  <a:gd name="T12" fmla="*/ 64 w 180"/>
                  <a:gd name="T13" fmla="*/ 19 h 105"/>
                  <a:gd name="T14" fmla="*/ 70 w 180"/>
                  <a:gd name="T15" fmla="*/ 29 h 105"/>
                  <a:gd name="T16" fmla="*/ 76 w 180"/>
                  <a:gd name="T17" fmla="*/ 39 h 105"/>
                  <a:gd name="T18" fmla="*/ 84 w 180"/>
                  <a:gd name="T19" fmla="*/ 48 h 105"/>
                  <a:gd name="T20" fmla="*/ 97 w 180"/>
                  <a:gd name="T21" fmla="*/ 54 h 105"/>
                  <a:gd name="T22" fmla="*/ 106 w 180"/>
                  <a:gd name="T23" fmla="*/ 48 h 105"/>
                  <a:gd name="T24" fmla="*/ 116 w 180"/>
                  <a:gd name="T25" fmla="*/ 41 h 105"/>
                  <a:gd name="T26" fmla="*/ 127 w 180"/>
                  <a:gd name="T27" fmla="*/ 39 h 105"/>
                  <a:gd name="T28" fmla="*/ 135 w 180"/>
                  <a:gd name="T29" fmla="*/ 47 h 105"/>
                  <a:gd name="T30" fmla="*/ 150 w 180"/>
                  <a:gd name="T31" fmla="*/ 51 h 105"/>
                  <a:gd name="T32" fmla="*/ 162 w 180"/>
                  <a:gd name="T33" fmla="*/ 57 h 105"/>
                  <a:gd name="T34" fmla="*/ 173 w 180"/>
                  <a:gd name="T35" fmla="*/ 64 h 105"/>
                  <a:gd name="T36" fmla="*/ 174 w 180"/>
                  <a:gd name="T37" fmla="*/ 76 h 105"/>
                  <a:gd name="T38" fmla="*/ 180 w 180"/>
                  <a:gd name="T39" fmla="*/ 86 h 105"/>
                  <a:gd name="T40" fmla="*/ 173 w 180"/>
                  <a:gd name="T41" fmla="*/ 105 h 105"/>
                  <a:gd name="T42" fmla="*/ 166 w 180"/>
                  <a:gd name="T43" fmla="*/ 98 h 105"/>
                  <a:gd name="T44" fmla="*/ 160 w 180"/>
                  <a:gd name="T45" fmla="*/ 88 h 105"/>
                  <a:gd name="T46" fmla="*/ 154 w 180"/>
                  <a:gd name="T47" fmla="*/ 78 h 105"/>
                  <a:gd name="T48" fmla="*/ 142 w 180"/>
                  <a:gd name="T49" fmla="*/ 70 h 105"/>
                  <a:gd name="T50" fmla="*/ 127 w 180"/>
                  <a:gd name="T51" fmla="*/ 66 h 105"/>
                  <a:gd name="T52" fmla="*/ 116 w 180"/>
                  <a:gd name="T53" fmla="*/ 70 h 105"/>
                  <a:gd name="T54" fmla="*/ 106 w 180"/>
                  <a:gd name="T55" fmla="*/ 76 h 105"/>
                  <a:gd name="T56" fmla="*/ 97 w 180"/>
                  <a:gd name="T57" fmla="*/ 82 h 105"/>
                  <a:gd name="T58" fmla="*/ 84 w 180"/>
                  <a:gd name="T59" fmla="*/ 78 h 105"/>
                  <a:gd name="T60" fmla="*/ 70 w 180"/>
                  <a:gd name="T61" fmla="*/ 72 h 105"/>
                  <a:gd name="T62" fmla="*/ 68 w 180"/>
                  <a:gd name="T63" fmla="*/ 60 h 105"/>
                  <a:gd name="T64" fmla="*/ 61 w 180"/>
                  <a:gd name="T65" fmla="*/ 51 h 105"/>
                  <a:gd name="T66" fmla="*/ 51 w 180"/>
                  <a:gd name="T67" fmla="*/ 42 h 105"/>
                  <a:gd name="T68" fmla="*/ 43 w 180"/>
                  <a:gd name="T69" fmla="*/ 35 h 105"/>
                  <a:gd name="T70" fmla="*/ 31 w 180"/>
                  <a:gd name="T71" fmla="*/ 37 h 105"/>
                  <a:gd name="T72" fmla="*/ 19 w 180"/>
                  <a:gd name="T73" fmla="*/ 42 h 105"/>
                  <a:gd name="T74" fmla="*/ 10 w 180"/>
                  <a:gd name="T75" fmla="*/ 35 h 105"/>
                  <a:gd name="T76" fmla="*/ 0 w 180"/>
                  <a:gd name="T77" fmla="*/ 27 h 105"/>
                  <a:gd name="T78" fmla="*/ 2 w 180"/>
                  <a:gd name="T79"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05">
                    <a:moveTo>
                      <a:pt x="2" y="18"/>
                    </a:moveTo>
                    <a:lnTo>
                      <a:pt x="15" y="12"/>
                    </a:lnTo>
                    <a:lnTo>
                      <a:pt x="25" y="6"/>
                    </a:lnTo>
                    <a:lnTo>
                      <a:pt x="34" y="0"/>
                    </a:lnTo>
                    <a:lnTo>
                      <a:pt x="49" y="2"/>
                    </a:lnTo>
                    <a:lnTo>
                      <a:pt x="57" y="9"/>
                    </a:lnTo>
                    <a:lnTo>
                      <a:pt x="64" y="19"/>
                    </a:lnTo>
                    <a:lnTo>
                      <a:pt x="70" y="29"/>
                    </a:lnTo>
                    <a:lnTo>
                      <a:pt x="76" y="39"/>
                    </a:lnTo>
                    <a:lnTo>
                      <a:pt x="84" y="48"/>
                    </a:lnTo>
                    <a:lnTo>
                      <a:pt x="97" y="54"/>
                    </a:lnTo>
                    <a:lnTo>
                      <a:pt x="106" y="48"/>
                    </a:lnTo>
                    <a:lnTo>
                      <a:pt x="116" y="41"/>
                    </a:lnTo>
                    <a:lnTo>
                      <a:pt x="127" y="39"/>
                    </a:lnTo>
                    <a:lnTo>
                      <a:pt x="135" y="47"/>
                    </a:lnTo>
                    <a:lnTo>
                      <a:pt x="150" y="51"/>
                    </a:lnTo>
                    <a:lnTo>
                      <a:pt x="162" y="57"/>
                    </a:lnTo>
                    <a:lnTo>
                      <a:pt x="173" y="64"/>
                    </a:lnTo>
                    <a:lnTo>
                      <a:pt x="174" y="76"/>
                    </a:lnTo>
                    <a:lnTo>
                      <a:pt x="180" y="86"/>
                    </a:lnTo>
                    <a:lnTo>
                      <a:pt x="173" y="105"/>
                    </a:lnTo>
                    <a:lnTo>
                      <a:pt x="166" y="98"/>
                    </a:lnTo>
                    <a:lnTo>
                      <a:pt x="160" y="88"/>
                    </a:lnTo>
                    <a:lnTo>
                      <a:pt x="154" y="78"/>
                    </a:lnTo>
                    <a:lnTo>
                      <a:pt x="142" y="70"/>
                    </a:lnTo>
                    <a:lnTo>
                      <a:pt x="127" y="66"/>
                    </a:lnTo>
                    <a:lnTo>
                      <a:pt x="116" y="70"/>
                    </a:lnTo>
                    <a:lnTo>
                      <a:pt x="106" y="76"/>
                    </a:lnTo>
                    <a:lnTo>
                      <a:pt x="97" y="82"/>
                    </a:lnTo>
                    <a:lnTo>
                      <a:pt x="84" y="78"/>
                    </a:lnTo>
                    <a:lnTo>
                      <a:pt x="70" y="72"/>
                    </a:lnTo>
                    <a:lnTo>
                      <a:pt x="68" y="60"/>
                    </a:lnTo>
                    <a:lnTo>
                      <a:pt x="61" y="51"/>
                    </a:lnTo>
                    <a:lnTo>
                      <a:pt x="51" y="42"/>
                    </a:lnTo>
                    <a:lnTo>
                      <a:pt x="43" y="35"/>
                    </a:lnTo>
                    <a:lnTo>
                      <a:pt x="31" y="37"/>
                    </a:lnTo>
                    <a:lnTo>
                      <a:pt x="19" y="42"/>
                    </a:lnTo>
                    <a:lnTo>
                      <a:pt x="10" y="35"/>
                    </a:lnTo>
                    <a:lnTo>
                      <a:pt x="0" y="27"/>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38">
                <a:extLst>
                  <a:ext uri="{FF2B5EF4-FFF2-40B4-BE49-F238E27FC236}">
                    <a16:creationId xmlns:a16="http://schemas.microsoft.com/office/drawing/2014/main" id="{2A952D43-C895-0576-123A-966C757C6A3A}"/>
                  </a:ext>
                </a:extLst>
              </p:cNvPr>
              <p:cNvSpPr>
                <a:spLocks/>
              </p:cNvSpPr>
              <p:nvPr/>
            </p:nvSpPr>
            <p:spPr bwMode="auto">
              <a:xfrm>
                <a:off x="7624763" y="1851025"/>
                <a:ext cx="195262" cy="268287"/>
              </a:xfrm>
              <a:custGeom>
                <a:avLst/>
                <a:gdLst>
                  <a:gd name="T0" fmla="*/ 7 w 123"/>
                  <a:gd name="T1" fmla="*/ 0 h 169"/>
                  <a:gd name="T2" fmla="*/ 19 w 123"/>
                  <a:gd name="T3" fmla="*/ 4 h 169"/>
                  <a:gd name="T4" fmla="*/ 31 w 123"/>
                  <a:gd name="T5" fmla="*/ 4 h 169"/>
                  <a:gd name="T6" fmla="*/ 42 w 123"/>
                  <a:gd name="T7" fmla="*/ 4 h 169"/>
                  <a:gd name="T8" fmla="*/ 54 w 123"/>
                  <a:gd name="T9" fmla="*/ 15 h 169"/>
                  <a:gd name="T10" fmla="*/ 57 w 123"/>
                  <a:gd name="T11" fmla="*/ 27 h 169"/>
                  <a:gd name="T12" fmla="*/ 57 w 123"/>
                  <a:gd name="T13" fmla="*/ 39 h 169"/>
                  <a:gd name="T14" fmla="*/ 57 w 123"/>
                  <a:gd name="T15" fmla="*/ 50 h 169"/>
                  <a:gd name="T16" fmla="*/ 57 w 123"/>
                  <a:gd name="T17" fmla="*/ 62 h 169"/>
                  <a:gd name="T18" fmla="*/ 57 w 123"/>
                  <a:gd name="T19" fmla="*/ 73 h 169"/>
                  <a:gd name="T20" fmla="*/ 66 w 123"/>
                  <a:gd name="T21" fmla="*/ 85 h 169"/>
                  <a:gd name="T22" fmla="*/ 77 w 123"/>
                  <a:gd name="T23" fmla="*/ 85 h 169"/>
                  <a:gd name="T24" fmla="*/ 89 w 123"/>
                  <a:gd name="T25" fmla="*/ 85 h 169"/>
                  <a:gd name="T26" fmla="*/ 100 w 123"/>
                  <a:gd name="T27" fmla="*/ 89 h 169"/>
                  <a:gd name="T28" fmla="*/ 104 w 123"/>
                  <a:gd name="T29" fmla="*/ 100 h 169"/>
                  <a:gd name="T30" fmla="*/ 112 w 123"/>
                  <a:gd name="T31" fmla="*/ 111 h 169"/>
                  <a:gd name="T32" fmla="*/ 120 w 123"/>
                  <a:gd name="T33" fmla="*/ 123 h 169"/>
                  <a:gd name="T34" fmla="*/ 123 w 123"/>
                  <a:gd name="T35" fmla="*/ 134 h 169"/>
                  <a:gd name="T36" fmla="*/ 120 w 123"/>
                  <a:gd name="T37" fmla="*/ 146 h 169"/>
                  <a:gd name="T38" fmla="*/ 120 w 123"/>
                  <a:gd name="T39" fmla="*/ 158 h 169"/>
                  <a:gd name="T40" fmla="*/ 100 w 123"/>
                  <a:gd name="T41" fmla="*/ 169 h 169"/>
                  <a:gd name="T42" fmla="*/ 100 w 123"/>
                  <a:gd name="T43" fmla="*/ 158 h 169"/>
                  <a:gd name="T44" fmla="*/ 100 w 123"/>
                  <a:gd name="T45" fmla="*/ 146 h 169"/>
                  <a:gd name="T46" fmla="*/ 100 w 123"/>
                  <a:gd name="T47" fmla="*/ 134 h 169"/>
                  <a:gd name="T48" fmla="*/ 96 w 123"/>
                  <a:gd name="T49" fmla="*/ 123 h 169"/>
                  <a:gd name="T50" fmla="*/ 84 w 123"/>
                  <a:gd name="T51" fmla="*/ 111 h 169"/>
                  <a:gd name="T52" fmla="*/ 73 w 123"/>
                  <a:gd name="T53" fmla="*/ 108 h 169"/>
                  <a:gd name="T54" fmla="*/ 62 w 123"/>
                  <a:gd name="T55" fmla="*/ 108 h 169"/>
                  <a:gd name="T56" fmla="*/ 50 w 123"/>
                  <a:gd name="T57" fmla="*/ 108 h 169"/>
                  <a:gd name="T58" fmla="*/ 42 w 123"/>
                  <a:gd name="T59" fmla="*/ 96 h 169"/>
                  <a:gd name="T60" fmla="*/ 34 w 123"/>
                  <a:gd name="T61" fmla="*/ 85 h 169"/>
                  <a:gd name="T62" fmla="*/ 39 w 123"/>
                  <a:gd name="T63" fmla="*/ 73 h 169"/>
                  <a:gd name="T64" fmla="*/ 39 w 123"/>
                  <a:gd name="T65" fmla="*/ 62 h 169"/>
                  <a:gd name="T66" fmla="*/ 34 w 123"/>
                  <a:gd name="T67" fmla="*/ 50 h 169"/>
                  <a:gd name="T68" fmla="*/ 31 w 123"/>
                  <a:gd name="T69" fmla="*/ 39 h 169"/>
                  <a:gd name="T70" fmla="*/ 19 w 123"/>
                  <a:gd name="T71" fmla="*/ 35 h 169"/>
                  <a:gd name="T72" fmla="*/ 7 w 123"/>
                  <a:gd name="T73" fmla="*/ 31 h 169"/>
                  <a:gd name="T74" fmla="*/ 4 w 123"/>
                  <a:gd name="T75" fmla="*/ 20 h 169"/>
                  <a:gd name="T76" fmla="*/ 0 w 123"/>
                  <a:gd name="T77" fmla="*/ 8 h 169"/>
                  <a:gd name="T78" fmla="*/ 7 w 123"/>
                  <a:gd name="T7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69">
                    <a:moveTo>
                      <a:pt x="7" y="0"/>
                    </a:moveTo>
                    <a:lnTo>
                      <a:pt x="19" y="4"/>
                    </a:lnTo>
                    <a:lnTo>
                      <a:pt x="31" y="4"/>
                    </a:lnTo>
                    <a:lnTo>
                      <a:pt x="42" y="4"/>
                    </a:lnTo>
                    <a:lnTo>
                      <a:pt x="54" y="15"/>
                    </a:lnTo>
                    <a:lnTo>
                      <a:pt x="57" y="27"/>
                    </a:lnTo>
                    <a:lnTo>
                      <a:pt x="57" y="39"/>
                    </a:lnTo>
                    <a:lnTo>
                      <a:pt x="57" y="50"/>
                    </a:lnTo>
                    <a:lnTo>
                      <a:pt x="57" y="62"/>
                    </a:lnTo>
                    <a:lnTo>
                      <a:pt x="57" y="73"/>
                    </a:lnTo>
                    <a:lnTo>
                      <a:pt x="66" y="85"/>
                    </a:lnTo>
                    <a:lnTo>
                      <a:pt x="77" y="85"/>
                    </a:lnTo>
                    <a:lnTo>
                      <a:pt x="89" y="85"/>
                    </a:lnTo>
                    <a:lnTo>
                      <a:pt x="100" y="89"/>
                    </a:lnTo>
                    <a:lnTo>
                      <a:pt x="104" y="100"/>
                    </a:lnTo>
                    <a:lnTo>
                      <a:pt x="112" y="111"/>
                    </a:lnTo>
                    <a:lnTo>
                      <a:pt x="120" y="123"/>
                    </a:lnTo>
                    <a:lnTo>
                      <a:pt x="123" y="134"/>
                    </a:lnTo>
                    <a:lnTo>
                      <a:pt x="120" y="146"/>
                    </a:lnTo>
                    <a:lnTo>
                      <a:pt x="120" y="158"/>
                    </a:lnTo>
                    <a:lnTo>
                      <a:pt x="100" y="169"/>
                    </a:lnTo>
                    <a:lnTo>
                      <a:pt x="100" y="158"/>
                    </a:lnTo>
                    <a:lnTo>
                      <a:pt x="100" y="146"/>
                    </a:lnTo>
                    <a:lnTo>
                      <a:pt x="100" y="134"/>
                    </a:lnTo>
                    <a:lnTo>
                      <a:pt x="96" y="123"/>
                    </a:lnTo>
                    <a:lnTo>
                      <a:pt x="84" y="111"/>
                    </a:lnTo>
                    <a:lnTo>
                      <a:pt x="73" y="108"/>
                    </a:lnTo>
                    <a:lnTo>
                      <a:pt x="62" y="108"/>
                    </a:lnTo>
                    <a:lnTo>
                      <a:pt x="50" y="108"/>
                    </a:lnTo>
                    <a:lnTo>
                      <a:pt x="42" y="96"/>
                    </a:lnTo>
                    <a:lnTo>
                      <a:pt x="34" y="85"/>
                    </a:lnTo>
                    <a:lnTo>
                      <a:pt x="39" y="73"/>
                    </a:lnTo>
                    <a:lnTo>
                      <a:pt x="39" y="62"/>
                    </a:lnTo>
                    <a:lnTo>
                      <a:pt x="34" y="50"/>
                    </a:lnTo>
                    <a:lnTo>
                      <a:pt x="31" y="39"/>
                    </a:lnTo>
                    <a:lnTo>
                      <a:pt x="19" y="35"/>
                    </a:lnTo>
                    <a:lnTo>
                      <a:pt x="7" y="31"/>
                    </a:lnTo>
                    <a:lnTo>
                      <a:pt x="4" y="20"/>
                    </a:lnTo>
                    <a:lnTo>
                      <a:pt x="0" y="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39">
                <a:extLst>
                  <a:ext uri="{FF2B5EF4-FFF2-40B4-BE49-F238E27FC236}">
                    <a16:creationId xmlns:a16="http://schemas.microsoft.com/office/drawing/2014/main" id="{EF87A4C4-43B5-C821-0E80-071B4F512652}"/>
                  </a:ext>
                </a:extLst>
              </p:cNvPr>
              <p:cNvSpPr>
                <a:spLocks/>
              </p:cNvSpPr>
              <p:nvPr/>
            </p:nvSpPr>
            <p:spPr bwMode="auto">
              <a:xfrm>
                <a:off x="7366000" y="2068513"/>
                <a:ext cx="279400" cy="700087"/>
              </a:xfrm>
              <a:custGeom>
                <a:avLst/>
                <a:gdLst>
                  <a:gd name="T0" fmla="*/ 65 w 176"/>
                  <a:gd name="T1" fmla="*/ 15 h 441"/>
                  <a:gd name="T2" fmla="*/ 107 w 176"/>
                  <a:gd name="T3" fmla="*/ 0 h 441"/>
                  <a:gd name="T4" fmla="*/ 146 w 176"/>
                  <a:gd name="T5" fmla="*/ 3 h 441"/>
                  <a:gd name="T6" fmla="*/ 165 w 176"/>
                  <a:gd name="T7" fmla="*/ 15 h 441"/>
                  <a:gd name="T8" fmla="*/ 176 w 176"/>
                  <a:gd name="T9" fmla="*/ 48 h 441"/>
                  <a:gd name="T10" fmla="*/ 169 w 176"/>
                  <a:gd name="T11" fmla="*/ 86 h 441"/>
                  <a:gd name="T12" fmla="*/ 153 w 176"/>
                  <a:gd name="T13" fmla="*/ 120 h 441"/>
                  <a:gd name="T14" fmla="*/ 134 w 176"/>
                  <a:gd name="T15" fmla="*/ 149 h 441"/>
                  <a:gd name="T16" fmla="*/ 127 w 176"/>
                  <a:gd name="T17" fmla="*/ 179 h 441"/>
                  <a:gd name="T18" fmla="*/ 127 w 176"/>
                  <a:gd name="T19" fmla="*/ 202 h 441"/>
                  <a:gd name="T20" fmla="*/ 142 w 176"/>
                  <a:gd name="T21" fmla="*/ 254 h 441"/>
                  <a:gd name="T22" fmla="*/ 161 w 176"/>
                  <a:gd name="T23" fmla="*/ 317 h 441"/>
                  <a:gd name="T24" fmla="*/ 169 w 176"/>
                  <a:gd name="T25" fmla="*/ 358 h 441"/>
                  <a:gd name="T26" fmla="*/ 161 w 176"/>
                  <a:gd name="T27" fmla="*/ 403 h 441"/>
                  <a:gd name="T28" fmla="*/ 131 w 176"/>
                  <a:gd name="T29" fmla="*/ 433 h 441"/>
                  <a:gd name="T30" fmla="*/ 84 w 176"/>
                  <a:gd name="T31" fmla="*/ 441 h 441"/>
                  <a:gd name="T32" fmla="*/ 42 w 176"/>
                  <a:gd name="T33" fmla="*/ 433 h 441"/>
                  <a:gd name="T34" fmla="*/ 12 w 176"/>
                  <a:gd name="T35" fmla="*/ 411 h 441"/>
                  <a:gd name="T36" fmla="*/ 0 w 176"/>
                  <a:gd name="T37" fmla="*/ 366 h 441"/>
                  <a:gd name="T38" fmla="*/ 0 w 176"/>
                  <a:gd name="T39" fmla="*/ 295 h 441"/>
                  <a:gd name="T40" fmla="*/ 12 w 176"/>
                  <a:gd name="T41" fmla="*/ 198 h 441"/>
                  <a:gd name="T42" fmla="*/ 35 w 176"/>
                  <a:gd name="T43" fmla="*/ 134 h 441"/>
                  <a:gd name="T44" fmla="*/ 46 w 176"/>
                  <a:gd name="T45" fmla="*/ 86 h 441"/>
                  <a:gd name="T46" fmla="*/ 46 w 176"/>
                  <a:gd name="T47" fmla="*/ 48 h 441"/>
                  <a:gd name="T48" fmla="*/ 65 w 176"/>
                  <a:gd name="T49" fmla="*/ 1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441">
                    <a:moveTo>
                      <a:pt x="65" y="15"/>
                    </a:moveTo>
                    <a:lnTo>
                      <a:pt x="107" y="0"/>
                    </a:lnTo>
                    <a:lnTo>
                      <a:pt x="146" y="3"/>
                    </a:lnTo>
                    <a:lnTo>
                      <a:pt x="165" y="15"/>
                    </a:lnTo>
                    <a:lnTo>
                      <a:pt x="176" y="48"/>
                    </a:lnTo>
                    <a:lnTo>
                      <a:pt x="169" y="86"/>
                    </a:lnTo>
                    <a:lnTo>
                      <a:pt x="153" y="120"/>
                    </a:lnTo>
                    <a:lnTo>
                      <a:pt x="134" y="149"/>
                    </a:lnTo>
                    <a:lnTo>
                      <a:pt x="127" y="179"/>
                    </a:lnTo>
                    <a:lnTo>
                      <a:pt x="127" y="202"/>
                    </a:lnTo>
                    <a:lnTo>
                      <a:pt x="142" y="254"/>
                    </a:lnTo>
                    <a:lnTo>
                      <a:pt x="161" y="317"/>
                    </a:lnTo>
                    <a:lnTo>
                      <a:pt x="169" y="358"/>
                    </a:lnTo>
                    <a:lnTo>
                      <a:pt x="161" y="403"/>
                    </a:lnTo>
                    <a:lnTo>
                      <a:pt x="131" y="433"/>
                    </a:lnTo>
                    <a:lnTo>
                      <a:pt x="84" y="441"/>
                    </a:lnTo>
                    <a:lnTo>
                      <a:pt x="42" y="433"/>
                    </a:lnTo>
                    <a:lnTo>
                      <a:pt x="12" y="411"/>
                    </a:lnTo>
                    <a:lnTo>
                      <a:pt x="0" y="366"/>
                    </a:lnTo>
                    <a:lnTo>
                      <a:pt x="0" y="295"/>
                    </a:lnTo>
                    <a:lnTo>
                      <a:pt x="12" y="198"/>
                    </a:lnTo>
                    <a:lnTo>
                      <a:pt x="35" y="134"/>
                    </a:lnTo>
                    <a:lnTo>
                      <a:pt x="46" y="86"/>
                    </a:lnTo>
                    <a:lnTo>
                      <a:pt x="46" y="48"/>
                    </a:lnTo>
                    <a:lnTo>
                      <a:pt x="6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40">
                <a:extLst>
                  <a:ext uri="{FF2B5EF4-FFF2-40B4-BE49-F238E27FC236}">
                    <a16:creationId xmlns:a16="http://schemas.microsoft.com/office/drawing/2014/main" id="{F21FD4A4-1667-C634-A46E-7D45B7C6BB11}"/>
                  </a:ext>
                </a:extLst>
              </p:cNvPr>
              <p:cNvSpPr>
                <a:spLocks/>
              </p:cNvSpPr>
              <p:nvPr/>
            </p:nvSpPr>
            <p:spPr bwMode="auto">
              <a:xfrm>
                <a:off x="7583488" y="2120900"/>
                <a:ext cx="236537" cy="635000"/>
              </a:xfrm>
              <a:custGeom>
                <a:avLst/>
                <a:gdLst>
                  <a:gd name="T0" fmla="*/ 0 w 149"/>
                  <a:gd name="T1" fmla="*/ 11 h 400"/>
                  <a:gd name="T2" fmla="*/ 15 w 149"/>
                  <a:gd name="T3" fmla="*/ 0 h 400"/>
                  <a:gd name="T4" fmla="*/ 54 w 149"/>
                  <a:gd name="T5" fmla="*/ 11 h 400"/>
                  <a:gd name="T6" fmla="*/ 73 w 149"/>
                  <a:gd name="T7" fmla="*/ 56 h 400"/>
                  <a:gd name="T8" fmla="*/ 115 w 149"/>
                  <a:gd name="T9" fmla="*/ 149 h 400"/>
                  <a:gd name="T10" fmla="*/ 119 w 149"/>
                  <a:gd name="T11" fmla="*/ 191 h 400"/>
                  <a:gd name="T12" fmla="*/ 104 w 149"/>
                  <a:gd name="T13" fmla="*/ 239 h 400"/>
                  <a:gd name="T14" fmla="*/ 73 w 149"/>
                  <a:gd name="T15" fmla="*/ 292 h 400"/>
                  <a:gd name="T16" fmla="*/ 54 w 149"/>
                  <a:gd name="T17" fmla="*/ 307 h 400"/>
                  <a:gd name="T18" fmla="*/ 65 w 149"/>
                  <a:gd name="T19" fmla="*/ 322 h 400"/>
                  <a:gd name="T20" fmla="*/ 119 w 149"/>
                  <a:gd name="T21" fmla="*/ 344 h 400"/>
                  <a:gd name="T22" fmla="*/ 149 w 149"/>
                  <a:gd name="T23" fmla="*/ 389 h 400"/>
                  <a:gd name="T24" fmla="*/ 119 w 149"/>
                  <a:gd name="T25" fmla="*/ 400 h 400"/>
                  <a:gd name="T26" fmla="*/ 92 w 149"/>
                  <a:gd name="T27" fmla="*/ 363 h 400"/>
                  <a:gd name="T28" fmla="*/ 54 w 149"/>
                  <a:gd name="T29" fmla="*/ 344 h 400"/>
                  <a:gd name="T30" fmla="*/ 31 w 149"/>
                  <a:gd name="T31" fmla="*/ 325 h 400"/>
                  <a:gd name="T32" fmla="*/ 27 w 149"/>
                  <a:gd name="T33" fmla="*/ 299 h 400"/>
                  <a:gd name="T34" fmla="*/ 46 w 149"/>
                  <a:gd name="T35" fmla="*/ 277 h 400"/>
                  <a:gd name="T36" fmla="*/ 84 w 149"/>
                  <a:gd name="T37" fmla="*/ 243 h 400"/>
                  <a:gd name="T38" fmla="*/ 92 w 149"/>
                  <a:gd name="T39" fmla="*/ 202 h 400"/>
                  <a:gd name="T40" fmla="*/ 80 w 149"/>
                  <a:gd name="T41" fmla="*/ 153 h 400"/>
                  <a:gd name="T42" fmla="*/ 42 w 149"/>
                  <a:gd name="T43" fmla="*/ 104 h 400"/>
                  <a:gd name="T44" fmla="*/ 15 w 149"/>
                  <a:gd name="T45" fmla="*/ 67 h 400"/>
                  <a:gd name="T46" fmla="*/ 0 w 149"/>
                  <a:gd name="T47" fmla="*/ 1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 h="400">
                    <a:moveTo>
                      <a:pt x="0" y="11"/>
                    </a:moveTo>
                    <a:lnTo>
                      <a:pt x="15" y="0"/>
                    </a:lnTo>
                    <a:lnTo>
                      <a:pt x="54" y="11"/>
                    </a:lnTo>
                    <a:lnTo>
                      <a:pt x="73" y="56"/>
                    </a:lnTo>
                    <a:lnTo>
                      <a:pt x="115" y="149"/>
                    </a:lnTo>
                    <a:lnTo>
                      <a:pt x="119" y="191"/>
                    </a:lnTo>
                    <a:lnTo>
                      <a:pt x="104" y="239"/>
                    </a:lnTo>
                    <a:lnTo>
                      <a:pt x="73" y="292"/>
                    </a:lnTo>
                    <a:lnTo>
                      <a:pt x="54" y="307"/>
                    </a:lnTo>
                    <a:lnTo>
                      <a:pt x="65" y="322"/>
                    </a:lnTo>
                    <a:lnTo>
                      <a:pt x="119" y="344"/>
                    </a:lnTo>
                    <a:lnTo>
                      <a:pt x="149" y="389"/>
                    </a:lnTo>
                    <a:lnTo>
                      <a:pt x="119" y="400"/>
                    </a:lnTo>
                    <a:lnTo>
                      <a:pt x="92" y="363"/>
                    </a:lnTo>
                    <a:lnTo>
                      <a:pt x="54" y="344"/>
                    </a:lnTo>
                    <a:lnTo>
                      <a:pt x="31" y="325"/>
                    </a:lnTo>
                    <a:lnTo>
                      <a:pt x="27" y="299"/>
                    </a:lnTo>
                    <a:lnTo>
                      <a:pt x="46" y="277"/>
                    </a:lnTo>
                    <a:lnTo>
                      <a:pt x="84" y="243"/>
                    </a:lnTo>
                    <a:lnTo>
                      <a:pt x="92" y="202"/>
                    </a:lnTo>
                    <a:lnTo>
                      <a:pt x="80" y="153"/>
                    </a:lnTo>
                    <a:lnTo>
                      <a:pt x="42" y="104"/>
                    </a:lnTo>
                    <a:lnTo>
                      <a:pt x="15" y="6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42">
                <a:extLst>
                  <a:ext uri="{FF2B5EF4-FFF2-40B4-BE49-F238E27FC236}">
                    <a16:creationId xmlns:a16="http://schemas.microsoft.com/office/drawing/2014/main" id="{CD71CE38-2F64-6540-B2C6-1D7033EF5008}"/>
                  </a:ext>
                </a:extLst>
              </p:cNvPr>
              <p:cNvSpPr>
                <a:spLocks/>
              </p:cNvSpPr>
              <p:nvPr/>
            </p:nvSpPr>
            <p:spPr bwMode="auto">
              <a:xfrm>
                <a:off x="7489825" y="2652713"/>
                <a:ext cx="295275" cy="863600"/>
              </a:xfrm>
              <a:custGeom>
                <a:avLst/>
                <a:gdLst>
                  <a:gd name="T0" fmla="*/ 4 w 186"/>
                  <a:gd name="T1" fmla="*/ 8 h 544"/>
                  <a:gd name="T2" fmla="*/ 26 w 186"/>
                  <a:gd name="T3" fmla="*/ 0 h 544"/>
                  <a:gd name="T4" fmla="*/ 65 w 186"/>
                  <a:gd name="T5" fmla="*/ 11 h 544"/>
                  <a:gd name="T6" fmla="*/ 72 w 186"/>
                  <a:gd name="T7" fmla="*/ 38 h 544"/>
                  <a:gd name="T8" fmla="*/ 110 w 186"/>
                  <a:gd name="T9" fmla="*/ 145 h 544"/>
                  <a:gd name="T10" fmla="*/ 121 w 186"/>
                  <a:gd name="T11" fmla="*/ 246 h 544"/>
                  <a:gd name="T12" fmla="*/ 118 w 186"/>
                  <a:gd name="T13" fmla="*/ 317 h 544"/>
                  <a:gd name="T14" fmla="*/ 103 w 186"/>
                  <a:gd name="T15" fmla="*/ 377 h 544"/>
                  <a:gd name="T16" fmla="*/ 76 w 186"/>
                  <a:gd name="T17" fmla="*/ 418 h 544"/>
                  <a:gd name="T18" fmla="*/ 57 w 186"/>
                  <a:gd name="T19" fmla="*/ 452 h 544"/>
                  <a:gd name="T20" fmla="*/ 57 w 186"/>
                  <a:gd name="T21" fmla="*/ 466 h 544"/>
                  <a:gd name="T22" fmla="*/ 80 w 186"/>
                  <a:gd name="T23" fmla="*/ 473 h 544"/>
                  <a:gd name="T24" fmla="*/ 144 w 186"/>
                  <a:gd name="T25" fmla="*/ 488 h 544"/>
                  <a:gd name="T26" fmla="*/ 186 w 186"/>
                  <a:gd name="T27" fmla="*/ 511 h 544"/>
                  <a:gd name="T28" fmla="*/ 182 w 186"/>
                  <a:gd name="T29" fmla="*/ 522 h 544"/>
                  <a:gd name="T30" fmla="*/ 114 w 186"/>
                  <a:gd name="T31" fmla="*/ 544 h 544"/>
                  <a:gd name="T32" fmla="*/ 95 w 186"/>
                  <a:gd name="T33" fmla="*/ 537 h 544"/>
                  <a:gd name="T34" fmla="*/ 76 w 186"/>
                  <a:gd name="T35" fmla="*/ 511 h 544"/>
                  <a:gd name="T36" fmla="*/ 46 w 186"/>
                  <a:gd name="T37" fmla="*/ 492 h 544"/>
                  <a:gd name="T38" fmla="*/ 19 w 186"/>
                  <a:gd name="T39" fmla="*/ 488 h 544"/>
                  <a:gd name="T40" fmla="*/ 8 w 186"/>
                  <a:gd name="T41" fmla="*/ 477 h 544"/>
                  <a:gd name="T42" fmla="*/ 15 w 186"/>
                  <a:gd name="T43" fmla="*/ 458 h 544"/>
                  <a:gd name="T44" fmla="*/ 53 w 186"/>
                  <a:gd name="T45" fmla="*/ 410 h 544"/>
                  <a:gd name="T46" fmla="*/ 76 w 186"/>
                  <a:gd name="T47" fmla="*/ 373 h 544"/>
                  <a:gd name="T48" fmla="*/ 83 w 186"/>
                  <a:gd name="T49" fmla="*/ 321 h 544"/>
                  <a:gd name="T50" fmla="*/ 95 w 186"/>
                  <a:gd name="T51" fmla="*/ 265 h 544"/>
                  <a:gd name="T52" fmla="*/ 87 w 186"/>
                  <a:gd name="T53" fmla="*/ 213 h 544"/>
                  <a:gd name="T54" fmla="*/ 61 w 186"/>
                  <a:gd name="T55" fmla="*/ 138 h 544"/>
                  <a:gd name="T56" fmla="*/ 23 w 186"/>
                  <a:gd name="T57" fmla="*/ 82 h 544"/>
                  <a:gd name="T58" fmla="*/ 0 w 186"/>
                  <a:gd name="T59" fmla="*/ 41 h 544"/>
                  <a:gd name="T60" fmla="*/ 4 w 186"/>
                  <a:gd name="T61" fmla="*/ 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544">
                    <a:moveTo>
                      <a:pt x="4" y="8"/>
                    </a:moveTo>
                    <a:lnTo>
                      <a:pt x="26" y="0"/>
                    </a:lnTo>
                    <a:lnTo>
                      <a:pt x="65" y="11"/>
                    </a:lnTo>
                    <a:lnTo>
                      <a:pt x="72" y="38"/>
                    </a:lnTo>
                    <a:lnTo>
                      <a:pt x="110" y="145"/>
                    </a:lnTo>
                    <a:lnTo>
                      <a:pt x="121" y="246"/>
                    </a:lnTo>
                    <a:lnTo>
                      <a:pt x="118" y="317"/>
                    </a:lnTo>
                    <a:lnTo>
                      <a:pt x="103" y="377"/>
                    </a:lnTo>
                    <a:lnTo>
                      <a:pt x="76" y="418"/>
                    </a:lnTo>
                    <a:lnTo>
                      <a:pt x="57" y="452"/>
                    </a:lnTo>
                    <a:lnTo>
                      <a:pt x="57" y="466"/>
                    </a:lnTo>
                    <a:lnTo>
                      <a:pt x="80" y="473"/>
                    </a:lnTo>
                    <a:lnTo>
                      <a:pt x="144" y="488"/>
                    </a:lnTo>
                    <a:lnTo>
                      <a:pt x="186" y="511"/>
                    </a:lnTo>
                    <a:lnTo>
                      <a:pt x="182" y="522"/>
                    </a:lnTo>
                    <a:lnTo>
                      <a:pt x="114" y="544"/>
                    </a:lnTo>
                    <a:lnTo>
                      <a:pt x="95" y="537"/>
                    </a:lnTo>
                    <a:lnTo>
                      <a:pt x="76" y="511"/>
                    </a:lnTo>
                    <a:lnTo>
                      <a:pt x="46" y="492"/>
                    </a:lnTo>
                    <a:lnTo>
                      <a:pt x="19" y="488"/>
                    </a:lnTo>
                    <a:lnTo>
                      <a:pt x="8" y="477"/>
                    </a:lnTo>
                    <a:lnTo>
                      <a:pt x="15" y="458"/>
                    </a:lnTo>
                    <a:lnTo>
                      <a:pt x="53" y="410"/>
                    </a:lnTo>
                    <a:lnTo>
                      <a:pt x="76" y="373"/>
                    </a:lnTo>
                    <a:lnTo>
                      <a:pt x="83" y="321"/>
                    </a:lnTo>
                    <a:lnTo>
                      <a:pt x="95" y="265"/>
                    </a:lnTo>
                    <a:lnTo>
                      <a:pt x="87" y="213"/>
                    </a:lnTo>
                    <a:lnTo>
                      <a:pt x="61" y="138"/>
                    </a:lnTo>
                    <a:lnTo>
                      <a:pt x="23" y="82"/>
                    </a:lnTo>
                    <a:lnTo>
                      <a:pt x="0" y="41"/>
                    </a:ln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43">
                <a:extLst>
                  <a:ext uri="{FF2B5EF4-FFF2-40B4-BE49-F238E27FC236}">
                    <a16:creationId xmlns:a16="http://schemas.microsoft.com/office/drawing/2014/main" id="{415F58C4-F53E-48A5-C7A2-E23DD0A2CB12}"/>
                  </a:ext>
                </a:extLst>
              </p:cNvPr>
              <p:cNvSpPr>
                <a:spLocks/>
              </p:cNvSpPr>
              <p:nvPr/>
            </p:nvSpPr>
            <p:spPr bwMode="auto">
              <a:xfrm>
                <a:off x="7115175" y="2600325"/>
                <a:ext cx="377825" cy="946150"/>
              </a:xfrm>
              <a:custGeom>
                <a:avLst/>
                <a:gdLst>
                  <a:gd name="T0" fmla="*/ 148 w 238"/>
                  <a:gd name="T1" fmla="*/ 75 h 596"/>
                  <a:gd name="T2" fmla="*/ 182 w 238"/>
                  <a:gd name="T3" fmla="*/ 0 h 596"/>
                  <a:gd name="T4" fmla="*/ 205 w 238"/>
                  <a:gd name="T5" fmla="*/ 4 h 596"/>
                  <a:gd name="T6" fmla="*/ 238 w 238"/>
                  <a:gd name="T7" fmla="*/ 56 h 596"/>
                  <a:gd name="T8" fmla="*/ 209 w 238"/>
                  <a:gd name="T9" fmla="*/ 89 h 596"/>
                  <a:gd name="T10" fmla="*/ 167 w 238"/>
                  <a:gd name="T11" fmla="*/ 138 h 596"/>
                  <a:gd name="T12" fmla="*/ 148 w 238"/>
                  <a:gd name="T13" fmla="*/ 194 h 596"/>
                  <a:gd name="T14" fmla="*/ 144 w 238"/>
                  <a:gd name="T15" fmla="*/ 272 h 596"/>
                  <a:gd name="T16" fmla="*/ 152 w 238"/>
                  <a:gd name="T17" fmla="*/ 358 h 596"/>
                  <a:gd name="T18" fmla="*/ 159 w 238"/>
                  <a:gd name="T19" fmla="*/ 451 h 596"/>
                  <a:gd name="T20" fmla="*/ 174 w 238"/>
                  <a:gd name="T21" fmla="*/ 499 h 596"/>
                  <a:gd name="T22" fmla="*/ 189 w 238"/>
                  <a:gd name="T23" fmla="*/ 522 h 596"/>
                  <a:gd name="T24" fmla="*/ 174 w 238"/>
                  <a:gd name="T25" fmla="*/ 536 h 596"/>
                  <a:gd name="T26" fmla="*/ 144 w 238"/>
                  <a:gd name="T27" fmla="*/ 536 h 596"/>
                  <a:gd name="T28" fmla="*/ 98 w 238"/>
                  <a:gd name="T29" fmla="*/ 555 h 596"/>
                  <a:gd name="T30" fmla="*/ 54 w 238"/>
                  <a:gd name="T31" fmla="*/ 585 h 596"/>
                  <a:gd name="T32" fmla="*/ 42 w 238"/>
                  <a:gd name="T33" fmla="*/ 596 h 596"/>
                  <a:gd name="T34" fmla="*/ 0 w 238"/>
                  <a:gd name="T35" fmla="*/ 562 h 596"/>
                  <a:gd name="T36" fmla="*/ 8 w 238"/>
                  <a:gd name="T37" fmla="*/ 547 h 596"/>
                  <a:gd name="T38" fmla="*/ 65 w 238"/>
                  <a:gd name="T39" fmla="*/ 529 h 596"/>
                  <a:gd name="T40" fmla="*/ 133 w 238"/>
                  <a:gd name="T41" fmla="*/ 518 h 596"/>
                  <a:gd name="T42" fmla="*/ 144 w 238"/>
                  <a:gd name="T43" fmla="*/ 503 h 596"/>
                  <a:gd name="T44" fmla="*/ 140 w 238"/>
                  <a:gd name="T45" fmla="*/ 466 h 596"/>
                  <a:gd name="T46" fmla="*/ 129 w 238"/>
                  <a:gd name="T47" fmla="*/ 395 h 596"/>
                  <a:gd name="T48" fmla="*/ 122 w 238"/>
                  <a:gd name="T49" fmla="*/ 317 h 596"/>
                  <a:gd name="T50" fmla="*/ 113 w 238"/>
                  <a:gd name="T51" fmla="*/ 253 h 596"/>
                  <a:gd name="T52" fmla="*/ 113 w 238"/>
                  <a:gd name="T53" fmla="*/ 187 h 596"/>
                  <a:gd name="T54" fmla="*/ 125 w 238"/>
                  <a:gd name="T55" fmla="*/ 138 h 596"/>
                  <a:gd name="T56" fmla="*/ 140 w 238"/>
                  <a:gd name="T57" fmla="*/ 97 h 596"/>
                  <a:gd name="T58" fmla="*/ 148 w 238"/>
                  <a:gd name="T59" fmla="*/ 7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596">
                    <a:moveTo>
                      <a:pt x="148" y="75"/>
                    </a:moveTo>
                    <a:lnTo>
                      <a:pt x="182" y="0"/>
                    </a:lnTo>
                    <a:lnTo>
                      <a:pt x="205" y="4"/>
                    </a:lnTo>
                    <a:lnTo>
                      <a:pt x="238" y="56"/>
                    </a:lnTo>
                    <a:lnTo>
                      <a:pt x="209" y="89"/>
                    </a:lnTo>
                    <a:lnTo>
                      <a:pt x="167" y="138"/>
                    </a:lnTo>
                    <a:lnTo>
                      <a:pt x="148" y="194"/>
                    </a:lnTo>
                    <a:lnTo>
                      <a:pt x="144" y="272"/>
                    </a:lnTo>
                    <a:lnTo>
                      <a:pt x="152" y="358"/>
                    </a:lnTo>
                    <a:lnTo>
                      <a:pt x="159" y="451"/>
                    </a:lnTo>
                    <a:lnTo>
                      <a:pt x="174" y="499"/>
                    </a:lnTo>
                    <a:lnTo>
                      <a:pt x="189" y="522"/>
                    </a:lnTo>
                    <a:lnTo>
                      <a:pt x="174" y="536"/>
                    </a:lnTo>
                    <a:lnTo>
                      <a:pt x="144" y="536"/>
                    </a:lnTo>
                    <a:lnTo>
                      <a:pt x="98" y="555"/>
                    </a:lnTo>
                    <a:lnTo>
                      <a:pt x="54" y="585"/>
                    </a:lnTo>
                    <a:lnTo>
                      <a:pt x="42" y="596"/>
                    </a:lnTo>
                    <a:lnTo>
                      <a:pt x="0" y="562"/>
                    </a:lnTo>
                    <a:lnTo>
                      <a:pt x="8" y="547"/>
                    </a:lnTo>
                    <a:lnTo>
                      <a:pt x="65" y="529"/>
                    </a:lnTo>
                    <a:lnTo>
                      <a:pt x="133" y="518"/>
                    </a:lnTo>
                    <a:lnTo>
                      <a:pt x="144" y="503"/>
                    </a:lnTo>
                    <a:lnTo>
                      <a:pt x="140" y="466"/>
                    </a:lnTo>
                    <a:lnTo>
                      <a:pt x="129" y="395"/>
                    </a:lnTo>
                    <a:lnTo>
                      <a:pt x="122" y="317"/>
                    </a:lnTo>
                    <a:lnTo>
                      <a:pt x="113" y="253"/>
                    </a:lnTo>
                    <a:lnTo>
                      <a:pt x="113" y="187"/>
                    </a:lnTo>
                    <a:lnTo>
                      <a:pt x="125" y="138"/>
                    </a:lnTo>
                    <a:lnTo>
                      <a:pt x="140" y="97"/>
                    </a:lnTo>
                    <a:lnTo>
                      <a:pt x="148"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44">
                <a:extLst>
                  <a:ext uri="{FF2B5EF4-FFF2-40B4-BE49-F238E27FC236}">
                    <a16:creationId xmlns:a16="http://schemas.microsoft.com/office/drawing/2014/main" id="{2553D87E-4109-8E73-DA5A-C862BEC7CA13}"/>
                  </a:ext>
                </a:extLst>
              </p:cNvPr>
              <p:cNvSpPr>
                <a:spLocks/>
              </p:cNvSpPr>
              <p:nvPr/>
            </p:nvSpPr>
            <p:spPr bwMode="auto">
              <a:xfrm>
                <a:off x="7432675" y="1547813"/>
                <a:ext cx="312737" cy="261937"/>
              </a:xfrm>
              <a:custGeom>
                <a:avLst/>
                <a:gdLst>
                  <a:gd name="T0" fmla="*/ 0 w 197"/>
                  <a:gd name="T1" fmla="*/ 103 h 165"/>
                  <a:gd name="T2" fmla="*/ 0 w 197"/>
                  <a:gd name="T3" fmla="*/ 80 h 165"/>
                  <a:gd name="T4" fmla="*/ 11 w 197"/>
                  <a:gd name="T5" fmla="*/ 45 h 165"/>
                  <a:gd name="T6" fmla="*/ 34 w 197"/>
                  <a:gd name="T7" fmla="*/ 23 h 165"/>
                  <a:gd name="T8" fmla="*/ 68 w 197"/>
                  <a:gd name="T9" fmla="*/ 0 h 165"/>
                  <a:gd name="T10" fmla="*/ 98 w 197"/>
                  <a:gd name="T11" fmla="*/ 0 h 165"/>
                  <a:gd name="T12" fmla="*/ 121 w 197"/>
                  <a:gd name="T13" fmla="*/ 0 h 165"/>
                  <a:gd name="T14" fmla="*/ 148 w 197"/>
                  <a:gd name="T15" fmla="*/ 11 h 165"/>
                  <a:gd name="T16" fmla="*/ 175 w 197"/>
                  <a:gd name="T17" fmla="*/ 45 h 165"/>
                  <a:gd name="T18" fmla="*/ 197 w 197"/>
                  <a:gd name="T19" fmla="*/ 84 h 165"/>
                  <a:gd name="T20" fmla="*/ 197 w 197"/>
                  <a:gd name="T21" fmla="*/ 130 h 165"/>
                  <a:gd name="T22" fmla="*/ 186 w 197"/>
                  <a:gd name="T23" fmla="*/ 165 h 165"/>
                  <a:gd name="T24" fmla="*/ 121 w 197"/>
                  <a:gd name="T25" fmla="*/ 153 h 165"/>
                  <a:gd name="T26" fmla="*/ 87 w 197"/>
                  <a:gd name="T27" fmla="*/ 150 h 165"/>
                  <a:gd name="T28" fmla="*/ 45 w 197"/>
                  <a:gd name="T29" fmla="*/ 130 h 165"/>
                  <a:gd name="T30" fmla="*/ 0 w 197"/>
                  <a:gd name="T31" fmla="*/ 10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65">
                    <a:moveTo>
                      <a:pt x="0" y="103"/>
                    </a:moveTo>
                    <a:lnTo>
                      <a:pt x="0" y="80"/>
                    </a:lnTo>
                    <a:lnTo>
                      <a:pt x="11" y="45"/>
                    </a:lnTo>
                    <a:lnTo>
                      <a:pt x="34" y="23"/>
                    </a:lnTo>
                    <a:lnTo>
                      <a:pt x="68" y="0"/>
                    </a:lnTo>
                    <a:lnTo>
                      <a:pt x="98" y="0"/>
                    </a:lnTo>
                    <a:lnTo>
                      <a:pt x="121" y="0"/>
                    </a:lnTo>
                    <a:lnTo>
                      <a:pt x="148" y="11"/>
                    </a:lnTo>
                    <a:lnTo>
                      <a:pt x="175" y="45"/>
                    </a:lnTo>
                    <a:lnTo>
                      <a:pt x="197" y="84"/>
                    </a:lnTo>
                    <a:lnTo>
                      <a:pt x="197" y="130"/>
                    </a:lnTo>
                    <a:lnTo>
                      <a:pt x="186" y="165"/>
                    </a:lnTo>
                    <a:lnTo>
                      <a:pt x="121" y="153"/>
                    </a:lnTo>
                    <a:lnTo>
                      <a:pt x="87" y="150"/>
                    </a:lnTo>
                    <a:lnTo>
                      <a:pt x="45" y="130"/>
                    </a:lnTo>
                    <a:lnTo>
                      <a:pt x="0" y="103"/>
                    </a:lnTo>
                    <a:close/>
                  </a:path>
                </a:pathLst>
              </a:custGeom>
              <a:solidFill>
                <a:srgbClr val="CF0E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45">
                <a:extLst>
                  <a:ext uri="{FF2B5EF4-FFF2-40B4-BE49-F238E27FC236}">
                    <a16:creationId xmlns:a16="http://schemas.microsoft.com/office/drawing/2014/main" id="{7576AD29-465B-21D6-8D9B-BFB964EC08E7}"/>
                  </a:ext>
                </a:extLst>
              </p:cNvPr>
              <p:cNvSpPr>
                <a:spLocks/>
              </p:cNvSpPr>
              <p:nvPr/>
            </p:nvSpPr>
            <p:spPr bwMode="auto">
              <a:xfrm>
                <a:off x="7531100" y="1554163"/>
                <a:ext cx="127000" cy="236537"/>
              </a:xfrm>
              <a:custGeom>
                <a:avLst/>
                <a:gdLst>
                  <a:gd name="T0" fmla="*/ 0 w 80"/>
                  <a:gd name="T1" fmla="*/ 126 h 149"/>
                  <a:gd name="T2" fmla="*/ 16 w 80"/>
                  <a:gd name="T3" fmla="*/ 77 h 149"/>
                  <a:gd name="T4" fmla="*/ 56 w 80"/>
                  <a:gd name="T5" fmla="*/ 15 h 149"/>
                  <a:gd name="T6" fmla="*/ 68 w 80"/>
                  <a:gd name="T7" fmla="*/ 0 h 149"/>
                  <a:gd name="T8" fmla="*/ 80 w 80"/>
                  <a:gd name="T9" fmla="*/ 61 h 149"/>
                  <a:gd name="T10" fmla="*/ 64 w 80"/>
                  <a:gd name="T11" fmla="*/ 119 h 149"/>
                  <a:gd name="T12" fmla="*/ 60 w 80"/>
                  <a:gd name="T13" fmla="*/ 149 h 149"/>
                  <a:gd name="T14" fmla="*/ 21 w 80"/>
                  <a:gd name="T15" fmla="*/ 149 h 149"/>
                  <a:gd name="T16" fmla="*/ 0 w 80"/>
                  <a:gd name="T17" fmla="*/ 12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49">
                    <a:moveTo>
                      <a:pt x="0" y="126"/>
                    </a:moveTo>
                    <a:lnTo>
                      <a:pt x="16" y="77"/>
                    </a:lnTo>
                    <a:lnTo>
                      <a:pt x="56" y="15"/>
                    </a:lnTo>
                    <a:lnTo>
                      <a:pt x="68" y="0"/>
                    </a:lnTo>
                    <a:lnTo>
                      <a:pt x="80" y="61"/>
                    </a:lnTo>
                    <a:lnTo>
                      <a:pt x="64" y="119"/>
                    </a:lnTo>
                    <a:lnTo>
                      <a:pt x="60" y="149"/>
                    </a:lnTo>
                    <a:lnTo>
                      <a:pt x="21" y="149"/>
                    </a:lnTo>
                    <a:lnTo>
                      <a:pt x="0" y="126"/>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46">
                <a:extLst>
                  <a:ext uri="{FF2B5EF4-FFF2-40B4-BE49-F238E27FC236}">
                    <a16:creationId xmlns:a16="http://schemas.microsoft.com/office/drawing/2014/main" id="{FE813399-D90B-B306-799C-E2CC68E17E44}"/>
                  </a:ext>
                </a:extLst>
              </p:cNvPr>
              <p:cNvSpPr>
                <a:spLocks/>
              </p:cNvSpPr>
              <p:nvPr/>
            </p:nvSpPr>
            <p:spPr bwMode="auto">
              <a:xfrm>
                <a:off x="7483475" y="1343025"/>
                <a:ext cx="327025" cy="214312"/>
              </a:xfrm>
              <a:custGeom>
                <a:avLst/>
                <a:gdLst>
                  <a:gd name="T0" fmla="*/ 107 w 206"/>
                  <a:gd name="T1" fmla="*/ 70 h 135"/>
                  <a:gd name="T2" fmla="*/ 54 w 206"/>
                  <a:gd name="T3" fmla="*/ 65 h 135"/>
                  <a:gd name="T4" fmla="*/ 15 w 206"/>
                  <a:gd name="T5" fmla="*/ 46 h 135"/>
                  <a:gd name="T6" fmla="*/ 0 w 206"/>
                  <a:gd name="T7" fmla="*/ 31 h 135"/>
                  <a:gd name="T8" fmla="*/ 15 w 206"/>
                  <a:gd name="T9" fmla="*/ 4 h 135"/>
                  <a:gd name="T10" fmla="*/ 42 w 206"/>
                  <a:gd name="T11" fmla="*/ 0 h 135"/>
                  <a:gd name="T12" fmla="*/ 72 w 206"/>
                  <a:gd name="T13" fmla="*/ 0 h 135"/>
                  <a:gd name="T14" fmla="*/ 96 w 206"/>
                  <a:gd name="T15" fmla="*/ 34 h 135"/>
                  <a:gd name="T16" fmla="*/ 134 w 206"/>
                  <a:gd name="T17" fmla="*/ 65 h 135"/>
                  <a:gd name="T18" fmla="*/ 167 w 206"/>
                  <a:gd name="T19" fmla="*/ 70 h 135"/>
                  <a:gd name="T20" fmla="*/ 202 w 206"/>
                  <a:gd name="T21" fmla="*/ 88 h 135"/>
                  <a:gd name="T22" fmla="*/ 206 w 206"/>
                  <a:gd name="T23" fmla="*/ 131 h 135"/>
                  <a:gd name="T24" fmla="*/ 183 w 206"/>
                  <a:gd name="T25" fmla="*/ 135 h 135"/>
                  <a:gd name="T26" fmla="*/ 137 w 206"/>
                  <a:gd name="T27" fmla="*/ 119 h 135"/>
                  <a:gd name="T28" fmla="*/ 107 w 206"/>
                  <a:gd name="T2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135">
                    <a:moveTo>
                      <a:pt x="107" y="70"/>
                    </a:moveTo>
                    <a:lnTo>
                      <a:pt x="54" y="65"/>
                    </a:lnTo>
                    <a:lnTo>
                      <a:pt x="15" y="46"/>
                    </a:lnTo>
                    <a:lnTo>
                      <a:pt x="0" y="31"/>
                    </a:lnTo>
                    <a:lnTo>
                      <a:pt x="15" y="4"/>
                    </a:lnTo>
                    <a:lnTo>
                      <a:pt x="42" y="0"/>
                    </a:lnTo>
                    <a:lnTo>
                      <a:pt x="72" y="0"/>
                    </a:lnTo>
                    <a:lnTo>
                      <a:pt x="96" y="34"/>
                    </a:lnTo>
                    <a:lnTo>
                      <a:pt x="134" y="65"/>
                    </a:lnTo>
                    <a:lnTo>
                      <a:pt x="167" y="70"/>
                    </a:lnTo>
                    <a:lnTo>
                      <a:pt x="202" y="88"/>
                    </a:lnTo>
                    <a:lnTo>
                      <a:pt x="206" y="131"/>
                    </a:lnTo>
                    <a:lnTo>
                      <a:pt x="183" y="135"/>
                    </a:lnTo>
                    <a:lnTo>
                      <a:pt x="137" y="119"/>
                    </a:lnTo>
                    <a:lnTo>
                      <a:pt x="107" y="70"/>
                    </a:lnTo>
                    <a:close/>
                  </a:path>
                </a:pathLst>
              </a:custGeom>
              <a:solidFill>
                <a:srgbClr val="FAF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47">
                <a:extLst>
                  <a:ext uri="{FF2B5EF4-FFF2-40B4-BE49-F238E27FC236}">
                    <a16:creationId xmlns:a16="http://schemas.microsoft.com/office/drawing/2014/main" id="{5F9D2125-8B78-8D41-EC06-DEF3DA12EC7B}"/>
                  </a:ext>
                </a:extLst>
              </p:cNvPr>
              <p:cNvSpPr>
                <a:spLocks/>
              </p:cNvSpPr>
              <p:nvPr/>
            </p:nvSpPr>
            <p:spPr bwMode="auto">
              <a:xfrm>
                <a:off x="7413625" y="1331913"/>
                <a:ext cx="419100" cy="495300"/>
              </a:xfrm>
              <a:custGeom>
                <a:avLst/>
                <a:gdLst>
                  <a:gd name="T0" fmla="*/ 0 w 264"/>
                  <a:gd name="T1" fmla="*/ 210 h 312"/>
                  <a:gd name="T2" fmla="*/ 87 w 264"/>
                  <a:gd name="T3" fmla="*/ 124 h 312"/>
                  <a:gd name="T4" fmla="*/ 143 w 264"/>
                  <a:gd name="T5" fmla="*/ 98 h 312"/>
                  <a:gd name="T6" fmla="*/ 76 w 264"/>
                  <a:gd name="T7" fmla="*/ 74 h 312"/>
                  <a:gd name="T8" fmla="*/ 34 w 264"/>
                  <a:gd name="T9" fmla="*/ 26 h 312"/>
                  <a:gd name="T10" fmla="*/ 102 w 264"/>
                  <a:gd name="T11" fmla="*/ 0 h 312"/>
                  <a:gd name="T12" fmla="*/ 83 w 264"/>
                  <a:gd name="T13" fmla="*/ 15 h 312"/>
                  <a:gd name="T14" fmla="*/ 60 w 264"/>
                  <a:gd name="T15" fmla="*/ 41 h 312"/>
                  <a:gd name="T16" fmla="*/ 125 w 264"/>
                  <a:gd name="T17" fmla="*/ 67 h 312"/>
                  <a:gd name="T18" fmla="*/ 136 w 264"/>
                  <a:gd name="T19" fmla="*/ 44 h 312"/>
                  <a:gd name="T20" fmla="*/ 147 w 264"/>
                  <a:gd name="T21" fmla="*/ 37 h 312"/>
                  <a:gd name="T22" fmla="*/ 208 w 264"/>
                  <a:gd name="T23" fmla="*/ 63 h 312"/>
                  <a:gd name="T24" fmla="*/ 256 w 264"/>
                  <a:gd name="T25" fmla="*/ 105 h 312"/>
                  <a:gd name="T26" fmla="*/ 238 w 264"/>
                  <a:gd name="T27" fmla="*/ 146 h 312"/>
                  <a:gd name="T28" fmla="*/ 238 w 264"/>
                  <a:gd name="T29" fmla="*/ 124 h 312"/>
                  <a:gd name="T30" fmla="*/ 215 w 264"/>
                  <a:gd name="T31" fmla="*/ 86 h 312"/>
                  <a:gd name="T32" fmla="*/ 169 w 264"/>
                  <a:gd name="T33" fmla="*/ 83 h 312"/>
                  <a:gd name="T34" fmla="*/ 211 w 264"/>
                  <a:gd name="T35" fmla="*/ 124 h 312"/>
                  <a:gd name="T36" fmla="*/ 196 w 264"/>
                  <a:gd name="T37" fmla="*/ 131 h 312"/>
                  <a:gd name="T38" fmla="*/ 151 w 264"/>
                  <a:gd name="T39" fmla="*/ 120 h 312"/>
                  <a:gd name="T40" fmla="*/ 169 w 264"/>
                  <a:gd name="T41" fmla="*/ 150 h 312"/>
                  <a:gd name="T42" fmla="*/ 215 w 264"/>
                  <a:gd name="T43" fmla="*/ 206 h 312"/>
                  <a:gd name="T44" fmla="*/ 211 w 264"/>
                  <a:gd name="T45" fmla="*/ 293 h 312"/>
                  <a:gd name="T46" fmla="*/ 87 w 264"/>
                  <a:gd name="T47" fmla="*/ 289 h 312"/>
                  <a:gd name="T48" fmla="*/ 60 w 264"/>
                  <a:gd name="T49" fmla="*/ 252 h 312"/>
                  <a:gd name="T50" fmla="*/ 184 w 264"/>
                  <a:gd name="T51" fmla="*/ 282 h 312"/>
                  <a:gd name="T52" fmla="*/ 200 w 264"/>
                  <a:gd name="T53" fmla="*/ 256 h 312"/>
                  <a:gd name="T54" fmla="*/ 177 w 264"/>
                  <a:gd name="T55" fmla="*/ 187 h 312"/>
                  <a:gd name="T56" fmla="*/ 162 w 264"/>
                  <a:gd name="T57" fmla="*/ 206 h 312"/>
                  <a:gd name="T58" fmla="*/ 140 w 264"/>
                  <a:gd name="T59" fmla="*/ 214 h 312"/>
                  <a:gd name="T60" fmla="*/ 110 w 264"/>
                  <a:gd name="T61" fmla="*/ 202 h 312"/>
                  <a:gd name="T62" fmla="*/ 87 w 264"/>
                  <a:gd name="T63" fmla="*/ 191 h 312"/>
                  <a:gd name="T64" fmla="*/ 98 w 264"/>
                  <a:gd name="T65" fmla="*/ 146 h 312"/>
                  <a:gd name="T66" fmla="*/ 41 w 264"/>
                  <a:gd name="T67" fmla="*/ 176 h 312"/>
                  <a:gd name="T68" fmla="*/ 23 w 264"/>
                  <a:gd name="T69" fmla="*/ 229 h 312"/>
                  <a:gd name="T70" fmla="*/ 4 w 264"/>
                  <a:gd name="T71" fmla="*/ 2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 h="312">
                    <a:moveTo>
                      <a:pt x="4" y="256"/>
                    </a:moveTo>
                    <a:lnTo>
                      <a:pt x="0" y="210"/>
                    </a:lnTo>
                    <a:lnTo>
                      <a:pt x="27" y="161"/>
                    </a:lnTo>
                    <a:lnTo>
                      <a:pt x="87" y="124"/>
                    </a:lnTo>
                    <a:lnTo>
                      <a:pt x="128" y="124"/>
                    </a:lnTo>
                    <a:lnTo>
                      <a:pt x="143" y="98"/>
                    </a:lnTo>
                    <a:lnTo>
                      <a:pt x="117" y="86"/>
                    </a:lnTo>
                    <a:lnTo>
                      <a:pt x="76" y="74"/>
                    </a:lnTo>
                    <a:lnTo>
                      <a:pt x="45" y="59"/>
                    </a:lnTo>
                    <a:lnTo>
                      <a:pt x="34" y="26"/>
                    </a:lnTo>
                    <a:lnTo>
                      <a:pt x="60" y="0"/>
                    </a:lnTo>
                    <a:lnTo>
                      <a:pt x="102" y="0"/>
                    </a:lnTo>
                    <a:lnTo>
                      <a:pt x="125" y="18"/>
                    </a:lnTo>
                    <a:lnTo>
                      <a:pt x="83" y="15"/>
                    </a:lnTo>
                    <a:lnTo>
                      <a:pt x="60" y="18"/>
                    </a:lnTo>
                    <a:lnTo>
                      <a:pt x="60" y="41"/>
                    </a:lnTo>
                    <a:lnTo>
                      <a:pt x="87" y="56"/>
                    </a:lnTo>
                    <a:lnTo>
                      <a:pt x="125" y="67"/>
                    </a:lnTo>
                    <a:lnTo>
                      <a:pt x="143" y="67"/>
                    </a:lnTo>
                    <a:lnTo>
                      <a:pt x="136" y="44"/>
                    </a:lnTo>
                    <a:lnTo>
                      <a:pt x="128" y="29"/>
                    </a:lnTo>
                    <a:lnTo>
                      <a:pt x="147" y="37"/>
                    </a:lnTo>
                    <a:lnTo>
                      <a:pt x="169" y="63"/>
                    </a:lnTo>
                    <a:lnTo>
                      <a:pt x="208" y="63"/>
                    </a:lnTo>
                    <a:lnTo>
                      <a:pt x="241" y="71"/>
                    </a:lnTo>
                    <a:lnTo>
                      <a:pt x="256" y="105"/>
                    </a:lnTo>
                    <a:lnTo>
                      <a:pt x="264" y="135"/>
                    </a:lnTo>
                    <a:lnTo>
                      <a:pt x="238" y="146"/>
                    </a:lnTo>
                    <a:lnTo>
                      <a:pt x="219" y="143"/>
                    </a:lnTo>
                    <a:lnTo>
                      <a:pt x="238" y="124"/>
                    </a:lnTo>
                    <a:lnTo>
                      <a:pt x="238" y="101"/>
                    </a:lnTo>
                    <a:lnTo>
                      <a:pt x="215" y="86"/>
                    </a:lnTo>
                    <a:lnTo>
                      <a:pt x="181" y="83"/>
                    </a:lnTo>
                    <a:lnTo>
                      <a:pt x="169" y="83"/>
                    </a:lnTo>
                    <a:lnTo>
                      <a:pt x="181" y="105"/>
                    </a:lnTo>
                    <a:lnTo>
                      <a:pt x="211" y="124"/>
                    </a:lnTo>
                    <a:lnTo>
                      <a:pt x="226" y="124"/>
                    </a:lnTo>
                    <a:lnTo>
                      <a:pt x="196" y="131"/>
                    </a:lnTo>
                    <a:lnTo>
                      <a:pt x="166" y="120"/>
                    </a:lnTo>
                    <a:lnTo>
                      <a:pt x="151" y="120"/>
                    </a:lnTo>
                    <a:lnTo>
                      <a:pt x="147" y="135"/>
                    </a:lnTo>
                    <a:lnTo>
                      <a:pt x="169" y="150"/>
                    </a:lnTo>
                    <a:lnTo>
                      <a:pt x="192" y="165"/>
                    </a:lnTo>
                    <a:lnTo>
                      <a:pt x="215" y="206"/>
                    </a:lnTo>
                    <a:lnTo>
                      <a:pt x="219" y="252"/>
                    </a:lnTo>
                    <a:lnTo>
                      <a:pt x="211" y="293"/>
                    </a:lnTo>
                    <a:lnTo>
                      <a:pt x="204" y="312"/>
                    </a:lnTo>
                    <a:lnTo>
                      <a:pt x="87" y="289"/>
                    </a:lnTo>
                    <a:lnTo>
                      <a:pt x="38" y="256"/>
                    </a:lnTo>
                    <a:lnTo>
                      <a:pt x="60" y="252"/>
                    </a:lnTo>
                    <a:lnTo>
                      <a:pt x="102" y="274"/>
                    </a:lnTo>
                    <a:lnTo>
                      <a:pt x="184" y="282"/>
                    </a:lnTo>
                    <a:lnTo>
                      <a:pt x="192" y="282"/>
                    </a:lnTo>
                    <a:lnTo>
                      <a:pt x="200" y="256"/>
                    </a:lnTo>
                    <a:lnTo>
                      <a:pt x="196" y="221"/>
                    </a:lnTo>
                    <a:lnTo>
                      <a:pt x="177" y="187"/>
                    </a:lnTo>
                    <a:lnTo>
                      <a:pt x="155" y="161"/>
                    </a:lnTo>
                    <a:lnTo>
                      <a:pt x="162" y="206"/>
                    </a:lnTo>
                    <a:lnTo>
                      <a:pt x="136" y="263"/>
                    </a:lnTo>
                    <a:lnTo>
                      <a:pt x="140" y="214"/>
                    </a:lnTo>
                    <a:lnTo>
                      <a:pt x="136" y="158"/>
                    </a:lnTo>
                    <a:lnTo>
                      <a:pt x="110" y="202"/>
                    </a:lnTo>
                    <a:lnTo>
                      <a:pt x="87" y="244"/>
                    </a:lnTo>
                    <a:lnTo>
                      <a:pt x="87" y="191"/>
                    </a:lnTo>
                    <a:lnTo>
                      <a:pt x="121" y="150"/>
                    </a:lnTo>
                    <a:lnTo>
                      <a:pt x="98" y="146"/>
                    </a:lnTo>
                    <a:lnTo>
                      <a:pt x="64" y="158"/>
                    </a:lnTo>
                    <a:lnTo>
                      <a:pt x="41" y="176"/>
                    </a:lnTo>
                    <a:lnTo>
                      <a:pt x="23" y="206"/>
                    </a:lnTo>
                    <a:lnTo>
                      <a:pt x="23" y="229"/>
                    </a:lnTo>
                    <a:lnTo>
                      <a:pt x="34" y="232"/>
                    </a:lnTo>
                    <a:lnTo>
                      <a:pt x="4" y="2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40">
                <a:extLst>
                  <a:ext uri="{FF2B5EF4-FFF2-40B4-BE49-F238E27FC236}">
                    <a16:creationId xmlns:a16="http://schemas.microsoft.com/office/drawing/2014/main" id="{A56E5664-B938-A4C3-D606-9D72C08B2CBE}"/>
                  </a:ext>
                </a:extLst>
              </p:cNvPr>
              <p:cNvSpPr>
                <a:spLocks noChangeAspect="1"/>
              </p:cNvSpPr>
              <p:nvPr/>
            </p:nvSpPr>
            <p:spPr bwMode="auto">
              <a:xfrm rot="840000" flipH="1">
                <a:off x="7221129" y="2079650"/>
                <a:ext cx="236537" cy="635000"/>
              </a:xfrm>
              <a:custGeom>
                <a:avLst/>
                <a:gdLst>
                  <a:gd name="T0" fmla="*/ 0 w 149"/>
                  <a:gd name="T1" fmla="*/ 11 h 400"/>
                  <a:gd name="T2" fmla="*/ 15 w 149"/>
                  <a:gd name="T3" fmla="*/ 0 h 400"/>
                  <a:gd name="T4" fmla="*/ 54 w 149"/>
                  <a:gd name="T5" fmla="*/ 11 h 400"/>
                  <a:gd name="T6" fmla="*/ 73 w 149"/>
                  <a:gd name="T7" fmla="*/ 56 h 400"/>
                  <a:gd name="T8" fmla="*/ 115 w 149"/>
                  <a:gd name="T9" fmla="*/ 149 h 400"/>
                  <a:gd name="T10" fmla="*/ 119 w 149"/>
                  <a:gd name="T11" fmla="*/ 191 h 400"/>
                  <a:gd name="T12" fmla="*/ 104 w 149"/>
                  <a:gd name="T13" fmla="*/ 239 h 400"/>
                  <a:gd name="T14" fmla="*/ 73 w 149"/>
                  <a:gd name="T15" fmla="*/ 292 h 400"/>
                  <a:gd name="T16" fmla="*/ 54 w 149"/>
                  <a:gd name="T17" fmla="*/ 307 h 400"/>
                  <a:gd name="T18" fmla="*/ 65 w 149"/>
                  <a:gd name="T19" fmla="*/ 322 h 400"/>
                  <a:gd name="T20" fmla="*/ 119 w 149"/>
                  <a:gd name="T21" fmla="*/ 344 h 400"/>
                  <a:gd name="T22" fmla="*/ 149 w 149"/>
                  <a:gd name="T23" fmla="*/ 389 h 400"/>
                  <a:gd name="T24" fmla="*/ 119 w 149"/>
                  <a:gd name="T25" fmla="*/ 400 h 400"/>
                  <a:gd name="T26" fmla="*/ 92 w 149"/>
                  <a:gd name="T27" fmla="*/ 363 h 400"/>
                  <a:gd name="T28" fmla="*/ 54 w 149"/>
                  <a:gd name="T29" fmla="*/ 344 h 400"/>
                  <a:gd name="T30" fmla="*/ 31 w 149"/>
                  <a:gd name="T31" fmla="*/ 325 h 400"/>
                  <a:gd name="T32" fmla="*/ 27 w 149"/>
                  <a:gd name="T33" fmla="*/ 299 h 400"/>
                  <a:gd name="T34" fmla="*/ 46 w 149"/>
                  <a:gd name="T35" fmla="*/ 277 h 400"/>
                  <a:gd name="T36" fmla="*/ 84 w 149"/>
                  <a:gd name="T37" fmla="*/ 243 h 400"/>
                  <a:gd name="T38" fmla="*/ 92 w 149"/>
                  <a:gd name="T39" fmla="*/ 202 h 400"/>
                  <a:gd name="T40" fmla="*/ 80 w 149"/>
                  <a:gd name="T41" fmla="*/ 153 h 400"/>
                  <a:gd name="T42" fmla="*/ 42 w 149"/>
                  <a:gd name="T43" fmla="*/ 104 h 400"/>
                  <a:gd name="T44" fmla="*/ 15 w 149"/>
                  <a:gd name="T45" fmla="*/ 67 h 400"/>
                  <a:gd name="T46" fmla="*/ 0 w 149"/>
                  <a:gd name="T47" fmla="*/ 1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 h="400">
                    <a:moveTo>
                      <a:pt x="0" y="11"/>
                    </a:moveTo>
                    <a:lnTo>
                      <a:pt x="15" y="0"/>
                    </a:lnTo>
                    <a:lnTo>
                      <a:pt x="54" y="11"/>
                    </a:lnTo>
                    <a:lnTo>
                      <a:pt x="73" y="56"/>
                    </a:lnTo>
                    <a:lnTo>
                      <a:pt x="115" y="149"/>
                    </a:lnTo>
                    <a:lnTo>
                      <a:pt x="119" y="191"/>
                    </a:lnTo>
                    <a:lnTo>
                      <a:pt x="104" y="239"/>
                    </a:lnTo>
                    <a:lnTo>
                      <a:pt x="73" y="292"/>
                    </a:lnTo>
                    <a:lnTo>
                      <a:pt x="54" y="307"/>
                    </a:lnTo>
                    <a:lnTo>
                      <a:pt x="65" y="322"/>
                    </a:lnTo>
                    <a:lnTo>
                      <a:pt x="119" y="344"/>
                    </a:lnTo>
                    <a:lnTo>
                      <a:pt x="149" y="389"/>
                    </a:lnTo>
                    <a:lnTo>
                      <a:pt x="119" y="400"/>
                    </a:lnTo>
                    <a:lnTo>
                      <a:pt x="92" y="363"/>
                    </a:lnTo>
                    <a:lnTo>
                      <a:pt x="54" y="344"/>
                    </a:lnTo>
                    <a:lnTo>
                      <a:pt x="31" y="325"/>
                    </a:lnTo>
                    <a:lnTo>
                      <a:pt x="27" y="299"/>
                    </a:lnTo>
                    <a:lnTo>
                      <a:pt x="46" y="277"/>
                    </a:lnTo>
                    <a:lnTo>
                      <a:pt x="84" y="243"/>
                    </a:lnTo>
                    <a:lnTo>
                      <a:pt x="92" y="202"/>
                    </a:lnTo>
                    <a:lnTo>
                      <a:pt x="80" y="153"/>
                    </a:lnTo>
                    <a:lnTo>
                      <a:pt x="42" y="104"/>
                    </a:lnTo>
                    <a:lnTo>
                      <a:pt x="15" y="67"/>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44" name="Rektangel 43">
            <a:extLst>
              <a:ext uri="{FF2B5EF4-FFF2-40B4-BE49-F238E27FC236}">
                <a16:creationId xmlns:a16="http://schemas.microsoft.com/office/drawing/2014/main" id="{88110016-9DC8-1454-0DFD-8337B497EFE4}"/>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nvGrpSpPr>
          <p:cNvPr id="101" name="Gruppe 100">
            <a:extLst>
              <a:ext uri="{FF2B5EF4-FFF2-40B4-BE49-F238E27FC236}">
                <a16:creationId xmlns:a16="http://schemas.microsoft.com/office/drawing/2014/main" id="{630A4BBE-CA3E-F6C1-5933-D49F8FF95DBD}"/>
              </a:ext>
            </a:extLst>
          </p:cNvPr>
          <p:cNvGrpSpPr/>
          <p:nvPr/>
        </p:nvGrpSpPr>
        <p:grpSpPr>
          <a:xfrm>
            <a:off x="1577988" y="2817394"/>
            <a:ext cx="6962097" cy="4025634"/>
            <a:chOff x="1577988" y="2817394"/>
            <a:chExt cx="6962097" cy="4025634"/>
          </a:xfrm>
        </p:grpSpPr>
        <p:sp>
          <p:nvSpPr>
            <p:cNvPr id="102" name="Tekstfelt 101">
              <a:extLst>
                <a:ext uri="{FF2B5EF4-FFF2-40B4-BE49-F238E27FC236}">
                  <a16:creationId xmlns:a16="http://schemas.microsoft.com/office/drawing/2014/main" id="{F172F143-3579-6CB8-2315-6303E3AE466B}"/>
                </a:ext>
              </a:extLst>
            </p:cNvPr>
            <p:cNvSpPr txBox="1"/>
            <p:nvPr/>
          </p:nvSpPr>
          <p:spPr>
            <a:xfrm>
              <a:off x="8097335" y="2817394"/>
              <a:ext cx="442750" cy="338554"/>
            </a:xfrm>
            <a:prstGeom prst="rect">
              <a:avLst/>
            </a:prstGeom>
            <a:noFill/>
          </p:spPr>
          <p:txBody>
            <a:bodyPr wrap="none" rtlCol="0">
              <a:spAutoFit/>
            </a:bodyPr>
            <a:lstStyle/>
            <a:p>
              <a:r>
                <a:rPr lang="da-DK" sz="1600" dirty="0">
                  <a:solidFill>
                    <a:srgbClr val="FF0000"/>
                  </a:solidFill>
                </a:rPr>
                <a:t>*)</a:t>
              </a:r>
              <a:endParaRPr lang="en-GB" sz="1600" dirty="0">
                <a:solidFill>
                  <a:srgbClr val="FF0000"/>
                </a:solidFill>
              </a:endParaRPr>
            </a:p>
          </p:txBody>
        </p:sp>
        <p:sp>
          <p:nvSpPr>
            <p:cNvPr id="103" name="Tekstfelt 102">
              <a:extLst>
                <a:ext uri="{FF2B5EF4-FFF2-40B4-BE49-F238E27FC236}">
                  <a16:creationId xmlns:a16="http://schemas.microsoft.com/office/drawing/2014/main" id="{B459D1FE-7477-7481-E1EC-0C976D803A31}"/>
                </a:ext>
              </a:extLst>
            </p:cNvPr>
            <p:cNvSpPr txBox="1"/>
            <p:nvPr/>
          </p:nvSpPr>
          <p:spPr>
            <a:xfrm>
              <a:off x="1577988" y="6566029"/>
              <a:ext cx="5371983" cy="276999"/>
            </a:xfrm>
            <a:prstGeom prst="rect">
              <a:avLst/>
            </a:prstGeom>
            <a:noFill/>
          </p:spPr>
          <p:txBody>
            <a:bodyPr wrap="none" rtlCol="0">
              <a:spAutoFit/>
            </a:bodyPr>
            <a:lstStyle/>
            <a:p>
              <a:r>
                <a:rPr lang="en-GB" sz="1200" dirty="0">
                  <a:solidFill>
                    <a:srgbClr val="FF0000"/>
                  </a:solidFill>
                </a:rPr>
                <a:t>*) See the PowerPoint presentation </a:t>
              </a:r>
              <a:r>
                <a:rPr lang="en-GB" sz="1200" i="1" dirty="0">
                  <a:solidFill>
                    <a:srgbClr val="FF0000"/>
                  </a:solidFill>
                </a:rPr>
                <a:t>Nodal and zonal pricing</a:t>
              </a:r>
              <a:endParaRPr lang="en-GB" sz="1200" dirty="0">
                <a:solidFill>
                  <a:srgbClr val="FF0000"/>
                </a:solidFill>
              </a:endParaRPr>
            </a:p>
          </p:txBody>
        </p:sp>
      </p:grpSp>
    </p:spTree>
    <p:extLst>
      <p:ext uri="{BB962C8B-B14F-4D97-AF65-F5344CB8AC3E}">
        <p14:creationId xmlns:p14="http://schemas.microsoft.com/office/powerpoint/2010/main" val="312782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99"/>
                                        </p:tgtEl>
                                        <p:attrNameLst>
                                          <p:attrName>style.visibility</p:attrName>
                                        </p:attrNameLst>
                                      </p:cBhvr>
                                      <p:to>
                                        <p:strVal val="visible"/>
                                      </p:to>
                                    </p:set>
                                    <p:anim calcmode="lin" valueType="num">
                                      <p:cBhvr additive="base">
                                        <p:cTn id="49" dur="500" fill="hold"/>
                                        <p:tgtEl>
                                          <p:spTgt spid="99"/>
                                        </p:tgtEl>
                                        <p:attrNameLst>
                                          <p:attrName>ppt_x</p:attrName>
                                        </p:attrNameLst>
                                      </p:cBhvr>
                                      <p:tavLst>
                                        <p:tav tm="0">
                                          <p:val>
                                            <p:strVal val="1+#ppt_w/2"/>
                                          </p:val>
                                        </p:tav>
                                        <p:tav tm="100000">
                                          <p:val>
                                            <p:strVal val="#ppt_x"/>
                                          </p:val>
                                        </p:tav>
                                      </p:tavLst>
                                    </p:anim>
                                    <p:anim calcmode="lin" valueType="num">
                                      <p:cBhvr additive="base">
                                        <p:cTn id="50"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dissolve">
                                      <p:cBhvr>
                                        <p:cTn id="5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EF71C-22AF-9CB2-A427-94B85DAD4523}"/>
              </a:ext>
            </a:extLst>
          </p:cNvPr>
          <p:cNvSpPr>
            <a:spLocks noGrp="1"/>
          </p:cNvSpPr>
          <p:nvPr>
            <p:ph type="title"/>
          </p:nvPr>
        </p:nvSpPr>
        <p:spPr>
          <a:xfrm>
            <a:off x="0" y="0"/>
            <a:ext cx="9906000" cy="856840"/>
          </a:xfrm>
          <a:solidFill>
            <a:srgbClr val="FFFFFF"/>
          </a:solidFill>
        </p:spPr>
        <p:txBody>
          <a:bodyPr/>
          <a:lstStyle/>
          <a:p>
            <a:r>
              <a:rPr lang="en-GB" sz="2000" dirty="0"/>
              <a:t>A single, neutral, service-minded Market Coupling Operator (MCO)</a:t>
            </a:r>
          </a:p>
        </p:txBody>
      </p:sp>
      <p:grpSp>
        <p:nvGrpSpPr>
          <p:cNvPr id="5" name="Gruppe 4">
            <a:extLst>
              <a:ext uri="{FF2B5EF4-FFF2-40B4-BE49-F238E27FC236}">
                <a16:creationId xmlns:a16="http://schemas.microsoft.com/office/drawing/2014/main" id="{4EC21822-1782-46FB-0FAA-C022C22260B3}"/>
              </a:ext>
            </a:extLst>
          </p:cNvPr>
          <p:cNvGrpSpPr/>
          <p:nvPr/>
        </p:nvGrpSpPr>
        <p:grpSpPr>
          <a:xfrm>
            <a:off x="437502" y="2054163"/>
            <a:ext cx="9422932" cy="1046326"/>
            <a:chOff x="437502" y="2054163"/>
            <a:chExt cx="9422932" cy="1046326"/>
          </a:xfrm>
        </p:grpSpPr>
        <p:sp>
          <p:nvSpPr>
            <p:cNvPr id="6" name="Tekstfelt 5">
              <a:extLst>
                <a:ext uri="{FF2B5EF4-FFF2-40B4-BE49-F238E27FC236}">
                  <a16:creationId xmlns:a16="http://schemas.microsoft.com/office/drawing/2014/main" id="{F3E3267B-3AF7-D6ED-55A6-BC520EB0BF40}"/>
                </a:ext>
              </a:extLst>
            </p:cNvPr>
            <p:cNvSpPr txBox="1"/>
            <p:nvPr/>
          </p:nvSpPr>
          <p:spPr>
            <a:xfrm>
              <a:off x="437502" y="2054163"/>
              <a:ext cx="8445039" cy="1015663"/>
            </a:xfrm>
            <a:prstGeom prst="rect">
              <a:avLst/>
            </a:prstGeom>
            <a:noFill/>
          </p:spPr>
          <p:txBody>
            <a:bodyPr wrap="square" rtlCol="0">
              <a:spAutoFit/>
            </a:bodyPr>
            <a:lstStyle/>
            <a:p>
              <a:pPr marL="342900" indent="-342900">
                <a:buSzPct val="100000"/>
                <a:buFont typeface="Wingdings" panose="05000000000000000000" pitchFamily="2" charset="2"/>
                <a:buChar char="ü"/>
                <a:tabLst>
                  <a:tab pos="360363" algn="l"/>
                </a:tabLst>
              </a:pPr>
              <a:r>
                <a:rPr lang="en-GB" sz="2000" dirty="0">
                  <a:solidFill>
                    <a:schemeClr val="tx1"/>
                  </a:solidFill>
                </a:rPr>
                <a:t>A </a:t>
              </a:r>
              <a:r>
                <a:rPr lang="en-GB" sz="2000" u="sng" dirty="0">
                  <a:solidFill>
                    <a:schemeClr val="tx1"/>
                  </a:solidFill>
                </a:rPr>
                <a:t>service-minded</a:t>
              </a:r>
              <a:r>
                <a:rPr lang="en-GB" sz="2000" dirty="0">
                  <a:solidFill>
                    <a:schemeClr val="tx1"/>
                  </a:solidFill>
                </a:rPr>
                <a:t> MCO has the task of implementing what electricity consumers, electricity producers and other qualified stakeholders specify – without delay.</a:t>
              </a:r>
            </a:p>
          </p:txBody>
        </p:sp>
        <p:pic>
          <p:nvPicPr>
            <p:cNvPr id="8" name="Billede 7" descr="Et billede, der indeholder silhuet, clipart, tegning, skitse&#10;&#10;Automatisk genereret beskrivelse">
              <a:extLst>
                <a:ext uri="{FF2B5EF4-FFF2-40B4-BE49-F238E27FC236}">
                  <a16:creationId xmlns:a16="http://schemas.microsoft.com/office/drawing/2014/main" id="{7C30D4F2-0FB5-2F55-7606-9658889C4A6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5034" y="2064169"/>
              <a:ext cx="1295400" cy="1036320"/>
            </a:xfrm>
            <a:prstGeom prst="rect">
              <a:avLst/>
            </a:prstGeom>
          </p:spPr>
        </p:pic>
      </p:grpSp>
      <p:sp>
        <p:nvSpPr>
          <p:cNvPr id="13" name="Tekstfelt 12">
            <a:extLst>
              <a:ext uri="{FF2B5EF4-FFF2-40B4-BE49-F238E27FC236}">
                <a16:creationId xmlns:a16="http://schemas.microsoft.com/office/drawing/2014/main" id="{07A5C7D3-91C5-C948-3AFF-85CD76DB94BC}"/>
              </a:ext>
            </a:extLst>
          </p:cNvPr>
          <p:cNvSpPr txBox="1"/>
          <p:nvPr/>
        </p:nvSpPr>
        <p:spPr>
          <a:xfrm>
            <a:off x="42867" y="4358240"/>
            <a:ext cx="5909912" cy="1015663"/>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rgbClr val="000000"/>
                </a:solidFill>
              </a:rPr>
              <a:t>For more information, please see the</a:t>
            </a:r>
          </a:p>
          <a:p>
            <a:pPr>
              <a:tabLst>
                <a:tab pos="360363" algn="l"/>
              </a:tabLst>
            </a:pPr>
            <a:r>
              <a:rPr lang="en-GB" sz="2000" dirty="0">
                <a:solidFill>
                  <a:srgbClr val="000000"/>
                </a:solidFill>
              </a:rPr>
              <a:t>	PowerPoint presentation </a:t>
            </a:r>
            <a:r>
              <a:rPr lang="en-GB" sz="2000" i="1" dirty="0">
                <a:solidFill>
                  <a:srgbClr val="000000"/>
                </a:solidFill>
              </a:rPr>
              <a:t>Unbundling</a:t>
            </a:r>
          </a:p>
          <a:p>
            <a:pPr>
              <a:tabLst>
                <a:tab pos="360363" algn="l"/>
              </a:tabLst>
            </a:pPr>
            <a:r>
              <a:rPr lang="en-GB" sz="2000" i="1" dirty="0">
                <a:solidFill>
                  <a:srgbClr val="000000"/>
                </a:solidFill>
              </a:rPr>
              <a:t>	and EU’s Single Electricity Market</a:t>
            </a:r>
            <a:r>
              <a:rPr lang="en-GB" sz="2000" dirty="0">
                <a:solidFill>
                  <a:srgbClr val="000000"/>
                </a:solidFill>
              </a:rPr>
              <a:t>.</a:t>
            </a:r>
            <a:endParaRPr lang="en-GB" dirty="0">
              <a:solidFill>
                <a:srgbClr val="000000"/>
              </a:solidFill>
            </a:endParaRPr>
          </a:p>
        </p:txBody>
      </p:sp>
      <p:grpSp>
        <p:nvGrpSpPr>
          <p:cNvPr id="4" name="Gruppe 3">
            <a:extLst>
              <a:ext uri="{FF2B5EF4-FFF2-40B4-BE49-F238E27FC236}">
                <a16:creationId xmlns:a16="http://schemas.microsoft.com/office/drawing/2014/main" id="{D0849AAD-09F1-6582-7971-3DEC269750AC}"/>
              </a:ext>
            </a:extLst>
          </p:cNvPr>
          <p:cNvGrpSpPr/>
          <p:nvPr/>
        </p:nvGrpSpPr>
        <p:grpSpPr>
          <a:xfrm>
            <a:off x="42867" y="629028"/>
            <a:ext cx="8810274" cy="773811"/>
            <a:chOff x="42867" y="629028"/>
            <a:chExt cx="8810274" cy="773811"/>
          </a:xfrm>
        </p:grpSpPr>
        <p:sp>
          <p:nvSpPr>
            <p:cNvPr id="3" name="Tekstfelt 2">
              <a:extLst>
                <a:ext uri="{FF2B5EF4-FFF2-40B4-BE49-F238E27FC236}">
                  <a16:creationId xmlns:a16="http://schemas.microsoft.com/office/drawing/2014/main" id="{F663B259-E6C9-757B-F02A-2236B0868C90}"/>
                </a:ext>
              </a:extLst>
            </p:cNvPr>
            <p:cNvSpPr txBox="1"/>
            <p:nvPr/>
          </p:nvSpPr>
          <p:spPr>
            <a:xfrm>
              <a:off x="42867" y="673415"/>
              <a:ext cx="6637093" cy="400110"/>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The MCO must be neutral in all respects.</a:t>
              </a:r>
            </a:p>
          </p:txBody>
        </p:sp>
        <p:pic>
          <p:nvPicPr>
            <p:cNvPr id="11" name="Billede 10">
              <a:extLst>
                <a:ext uri="{FF2B5EF4-FFF2-40B4-BE49-F238E27FC236}">
                  <a16:creationId xmlns:a16="http://schemas.microsoft.com/office/drawing/2014/main" id="{5E2ADF8F-3E19-1BE7-78CB-3D0620EA55D0}"/>
                </a:ext>
              </a:extLst>
            </p:cNvPr>
            <p:cNvPicPr>
              <a:picLocks noChangeAspect="1"/>
            </p:cNvPicPr>
            <p:nvPr/>
          </p:nvPicPr>
          <p:blipFill>
            <a:blip r:embed="rId3"/>
            <a:stretch>
              <a:fillRect/>
            </a:stretch>
          </p:blipFill>
          <p:spPr>
            <a:xfrm>
              <a:off x="7139784" y="629028"/>
              <a:ext cx="1713357" cy="773811"/>
            </a:xfrm>
            <a:prstGeom prst="rect">
              <a:avLst/>
            </a:prstGeom>
          </p:spPr>
        </p:pic>
      </p:grpSp>
      <p:sp>
        <p:nvSpPr>
          <p:cNvPr id="9" name="Tekstfelt 8">
            <a:extLst>
              <a:ext uri="{FF2B5EF4-FFF2-40B4-BE49-F238E27FC236}">
                <a16:creationId xmlns:a16="http://schemas.microsoft.com/office/drawing/2014/main" id="{4EF7D53B-4043-2DB4-884C-2FC24721DDE5}"/>
              </a:ext>
            </a:extLst>
          </p:cNvPr>
          <p:cNvSpPr txBox="1"/>
          <p:nvPr/>
        </p:nvSpPr>
        <p:spPr>
          <a:xfrm>
            <a:off x="437502" y="1209901"/>
            <a:ext cx="9358935" cy="707886"/>
          </a:xfrm>
          <a:prstGeom prst="rect">
            <a:avLst/>
          </a:prstGeom>
          <a:noFill/>
        </p:spPr>
        <p:txBody>
          <a:bodyPr wrap="square" rtlCol="0">
            <a:spAutoFit/>
          </a:bodyPr>
          <a:lstStyle/>
          <a:p>
            <a:pPr marL="342900" indent="-342900">
              <a:buFont typeface="Wingdings" panose="05000000000000000000" pitchFamily="2" charset="2"/>
              <a:buChar char="ü"/>
              <a:tabLst>
                <a:tab pos="360363" algn="l"/>
              </a:tabLst>
            </a:pPr>
            <a:r>
              <a:rPr lang="en-GB" sz="2000" dirty="0">
                <a:solidFill>
                  <a:schemeClr val="tx1"/>
                </a:solidFill>
              </a:rPr>
              <a:t>For example: it’s </a:t>
            </a:r>
            <a:r>
              <a:rPr lang="en-GB" sz="2000" u="sng" dirty="0">
                <a:solidFill>
                  <a:schemeClr val="tx1"/>
                </a:solidFill>
              </a:rPr>
              <a:t>not</a:t>
            </a:r>
            <a:r>
              <a:rPr lang="en-GB" sz="2000" dirty="0">
                <a:solidFill>
                  <a:schemeClr val="tx1"/>
                </a:solidFill>
              </a:rPr>
              <a:t> the task of the MCO to</a:t>
            </a:r>
          </a:p>
          <a:p>
            <a:pPr>
              <a:tabLst>
                <a:tab pos="360363" algn="l"/>
              </a:tabLst>
            </a:pPr>
            <a:r>
              <a:rPr lang="en-GB" sz="2000" dirty="0">
                <a:solidFill>
                  <a:schemeClr val="tx1"/>
                </a:solidFill>
              </a:rPr>
              <a:t>	have opinions on how the spot market should be organized.</a:t>
            </a:r>
          </a:p>
        </p:txBody>
      </p:sp>
      <p:grpSp>
        <p:nvGrpSpPr>
          <p:cNvPr id="14" name="Gruppe 13">
            <a:extLst>
              <a:ext uri="{FF2B5EF4-FFF2-40B4-BE49-F238E27FC236}">
                <a16:creationId xmlns:a16="http://schemas.microsoft.com/office/drawing/2014/main" id="{1E854818-0979-56AE-E668-A14873F30B01}"/>
              </a:ext>
            </a:extLst>
          </p:cNvPr>
          <p:cNvGrpSpPr/>
          <p:nvPr/>
        </p:nvGrpSpPr>
        <p:grpSpPr>
          <a:xfrm>
            <a:off x="42867" y="3513978"/>
            <a:ext cx="9814912" cy="2483753"/>
            <a:chOff x="42867" y="3513978"/>
            <a:chExt cx="9814912" cy="2483753"/>
          </a:xfrm>
        </p:grpSpPr>
        <p:sp>
          <p:nvSpPr>
            <p:cNvPr id="15" name="Tekstfelt 14">
              <a:extLst>
                <a:ext uri="{FF2B5EF4-FFF2-40B4-BE49-F238E27FC236}">
                  <a16:creationId xmlns:a16="http://schemas.microsoft.com/office/drawing/2014/main" id="{9CE0AE10-82ED-F1E8-EDDC-085FE826B500}"/>
                </a:ext>
              </a:extLst>
            </p:cNvPr>
            <p:cNvSpPr txBox="1"/>
            <p:nvPr/>
          </p:nvSpPr>
          <p:spPr>
            <a:xfrm>
              <a:off x="42867" y="3513978"/>
              <a:ext cx="9040032" cy="707886"/>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We need a </a:t>
              </a:r>
              <a:r>
                <a:rPr lang="en-GB" sz="2000" dirty="0">
                  <a:solidFill>
                    <a:schemeClr val="tx1"/>
                  </a:solidFill>
                  <a:highlight>
                    <a:srgbClr val="FFFF00"/>
                  </a:highlight>
                </a:rPr>
                <a:t>well-regulated, cost-efficient single MCO for the Single Electricity Market</a:t>
              </a:r>
              <a:r>
                <a:rPr lang="en-GB" sz="2000" dirty="0">
                  <a:solidFill>
                    <a:schemeClr val="tx1"/>
                  </a:solidFill>
                </a:rPr>
                <a:t>.</a:t>
              </a:r>
            </a:p>
          </p:txBody>
        </p:sp>
        <p:pic>
          <p:nvPicPr>
            <p:cNvPr id="18" name="Pladsholder til indhold 6" descr="Et billede, der indeholder person, skærmbillede, indendørs, holde&#10;&#10;Automatisk genereret beskrivelse">
              <a:extLst>
                <a:ext uri="{FF2B5EF4-FFF2-40B4-BE49-F238E27FC236}">
                  <a16:creationId xmlns:a16="http://schemas.microsoft.com/office/drawing/2014/main" id="{CA515452-00D0-131D-E687-43EBF484B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901" y="3933328"/>
              <a:ext cx="3978878" cy="2064403"/>
            </a:xfrm>
            <a:prstGeom prst="rect">
              <a:avLst/>
            </a:prstGeom>
          </p:spPr>
        </p:pic>
      </p:grpSp>
      <p:sp>
        <p:nvSpPr>
          <p:cNvPr id="19" name="Pladsholder til dato 18">
            <a:extLst>
              <a:ext uri="{FF2B5EF4-FFF2-40B4-BE49-F238E27FC236}">
                <a16:creationId xmlns:a16="http://schemas.microsoft.com/office/drawing/2014/main" id="{8BF545AF-413E-0B65-BEEB-BD31E87C8451}"/>
              </a:ext>
            </a:extLst>
          </p:cNvPr>
          <p:cNvSpPr>
            <a:spLocks noGrp="1"/>
          </p:cNvSpPr>
          <p:nvPr>
            <p:ph type="dt" sz="half" idx="10"/>
          </p:nvPr>
        </p:nvSpPr>
        <p:spPr/>
        <p:txBody>
          <a:bodyPr/>
          <a:lstStyle/>
          <a:p>
            <a:pPr>
              <a:defRPr/>
            </a:pPr>
            <a:r>
              <a:rPr lang="en-US" noProof="0" dirty="0"/>
              <a:t>15 July 2023</a:t>
            </a:r>
            <a:endParaRPr lang="en-GB" noProof="0" dirty="0"/>
          </a:p>
        </p:txBody>
      </p:sp>
      <p:sp>
        <p:nvSpPr>
          <p:cNvPr id="20" name="Pladsholder til slidenummer 19">
            <a:extLst>
              <a:ext uri="{FF2B5EF4-FFF2-40B4-BE49-F238E27FC236}">
                <a16:creationId xmlns:a16="http://schemas.microsoft.com/office/drawing/2014/main" id="{5002907B-3DCC-C911-4216-7EEA049AFC68}"/>
              </a:ext>
            </a:extLst>
          </p:cNvPr>
          <p:cNvSpPr>
            <a:spLocks noGrp="1"/>
          </p:cNvSpPr>
          <p:nvPr>
            <p:ph type="sldNum" sz="quarter" idx="12"/>
          </p:nvPr>
        </p:nvSpPr>
        <p:spPr/>
        <p:txBody>
          <a:bodyPr/>
          <a:lstStyle/>
          <a:p>
            <a:pPr>
              <a:defRPr/>
            </a:pPr>
            <a:fld id="{6F22F84E-A190-402D-AE1D-93CA43AF0CC6}" type="slidenum">
              <a:rPr lang="en-GB" noProof="0" smtClean="0"/>
              <a:pPr>
                <a:defRPr/>
              </a:pPr>
              <a:t>6</a:t>
            </a:fld>
            <a:endParaRPr lang="en-GB" noProof="0" dirty="0"/>
          </a:p>
        </p:txBody>
      </p:sp>
      <p:sp>
        <p:nvSpPr>
          <p:cNvPr id="24" name="Rektangel 23">
            <a:extLst>
              <a:ext uri="{FF2B5EF4-FFF2-40B4-BE49-F238E27FC236}">
                <a16:creationId xmlns:a16="http://schemas.microsoft.com/office/drawing/2014/main" id="{C6467FDB-81A3-D1AF-BEF9-1AE6EB26920B}"/>
              </a:ext>
            </a:extLst>
          </p:cNvPr>
          <p:cNvSpPr/>
          <p:nvPr/>
        </p:nvSpPr>
        <p:spPr bwMode="auto">
          <a:xfrm>
            <a:off x="22226" y="6641002"/>
            <a:ext cx="1282702"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7" name="Tekstfelt 6">
            <a:extLst>
              <a:ext uri="{FF2B5EF4-FFF2-40B4-BE49-F238E27FC236}">
                <a16:creationId xmlns:a16="http://schemas.microsoft.com/office/drawing/2014/main" id="{1776FB02-43F8-8D85-C657-7DB43EDD3758}"/>
              </a:ext>
            </a:extLst>
          </p:cNvPr>
          <p:cNvSpPr txBox="1"/>
          <p:nvPr/>
        </p:nvSpPr>
        <p:spPr>
          <a:xfrm>
            <a:off x="42867" y="5510277"/>
            <a:ext cx="5909913" cy="1323439"/>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rgbClr val="000000"/>
                </a:solidFill>
              </a:rPr>
              <a:t>And see ACER’s paper </a:t>
            </a:r>
            <a:r>
              <a:rPr lang="en-GB" sz="2000" i="1" dirty="0">
                <a:solidFill>
                  <a:srgbClr val="000000"/>
                </a:solidFill>
              </a:rPr>
              <a:t>Initial impact assessment on the market	coupling organisation</a:t>
            </a:r>
            <a:r>
              <a:rPr lang="en-GB" sz="2000" dirty="0">
                <a:solidFill>
                  <a:srgbClr val="000000"/>
                </a:solidFill>
              </a:rPr>
              <a:t> </a:t>
            </a:r>
            <a:r>
              <a:rPr lang="en-GB" sz="1600" dirty="0">
                <a:solidFill>
                  <a:srgbClr val="000000"/>
                </a:solidFill>
              </a:rPr>
              <a:t>(search ACER’s home page)</a:t>
            </a:r>
            <a:r>
              <a:rPr lang="en-GB" sz="1800" dirty="0">
                <a:solidFill>
                  <a:srgbClr val="000000"/>
                </a:solidFill>
              </a:rPr>
              <a:t>.</a:t>
            </a:r>
          </a:p>
        </p:txBody>
      </p:sp>
    </p:spTree>
    <p:extLst>
      <p:ext uri="{BB962C8B-B14F-4D97-AF65-F5344CB8AC3E}">
        <p14:creationId xmlns:p14="http://schemas.microsoft.com/office/powerpoint/2010/main" val="389995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415AB68-DD45-1242-F282-CAE0C918637D}"/>
              </a:ext>
            </a:extLst>
          </p:cNvPr>
          <p:cNvSpPr>
            <a:spLocks noGrp="1"/>
          </p:cNvSpPr>
          <p:nvPr>
            <p:ph idx="1"/>
          </p:nvPr>
        </p:nvSpPr>
        <p:spPr>
          <a:xfrm>
            <a:off x="7397" y="758959"/>
            <a:ext cx="9279731" cy="5834345"/>
          </a:xfrm>
        </p:spPr>
        <p:txBody>
          <a:bodyPr/>
          <a:lstStyle/>
          <a:p>
            <a:r>
              <a:rPr lang="en-GB" sz="2000" dirty="0"/>
              <a:t>To maintain the security of supply, the European TSOs buy the so-called </a:t>
            </a:r>
            <a:r>
              <a:rPr lang="en-GB" sz="2000" i="1" dirty="0"/>
              <a:t>ancillary services</a:t>
            </a:r>
            <a:r>
              <a:rPr lang="en-GB" sz="2000" dirty="0"/>
              <a:t>.</a:t>
            </a:r>
          </a:p>
          <a:p>
            <a:pPr lvl="1"/>
            <a:r>
              <a:rPr lang="en-GB" sz="2000" dirty="0"/>
              <a:t>The TSOs buy different types of ancillary services.</a:t>
            </a:r>
          </a:p>
          <a:p>
            <a:pPr lvl="1"/>
            <a:r>
              <a:rPr lang="en-GB" sz="2000" dirty="0"/>
              <a:t>The services are bought at the </a:t>
            </a:r>
            <a:r>
              <a:rPr lang="en-GB" sz="2000" i="1" dirty="0"/>
              <a:t>balancing markets</a:t>
            </a:r>
            <a:r>
              <a:rPr lang="en-GB" sz="2000" dirty="0"/>
              <a:t>.</a:t>
            </a:r>
          </a:p>
          <a:p>
            <a:r>
              <a:rPr lang="en-GB" sz="2000" dirty="0"/>
              <a:t>For each type of ancillary service, we’ll have a single platform with a single operator</a:t>
            </a:r>
          </a:p>
          <a:p>
            <a:pPr lvl="1"/>
            <a:r>
              <a:rPr lang="en-GB" sz="2000" dirty="0"/>
              <a:t>We’ll </a:t>
            </a:r>
            <a:r>
              <a:rPr lang="en-GB" sz="2000" u="sng" dirty="0"/>
              <a:t>not</a:t>
            </a:r>
            <a:r>
              <a:rPr lang="en-GB" sz="2000" dirty="0"/>
              <a:t> have anything similar to the market coupling system, which has the flaws outlined previously.</a:t>
            </a:r>
          </a:p>
          <a:p>
            <a:r>
              <a:rPr lang="en-GB" sz="2000" dirty="0"/>
              <a:t>For the operation of the market coupling, we just need to establish the same system</a:t>
            </a:r>
          </a:p>
          <a:p>
            <a:pPr lvl="1"/>
            <a:r>
              <a:rPr lang="en-GB" sz="2000" dirty="0"/>
              <a:t>Note: the balancing markets is serious business</a:t>
            </a:r>
          </a:p>
          <a:p>
            <a:pPr lvl="2">
              <a:tabLst>
                <a:tab pos="900113" algn="l"/>
              </a:tabLst>
            </a:pPr>
            <a:r>
              <a:rPr lang="en-GB" sz="2000" dirty="0"/>
              <a:t>As it concerns the issue of keeping the lights on.</a:t>
            </a:r>
          </a:p>
          <a:p>
            <a:pPr lvl="2">
              <a:tabLst>
                <a:tab pos="900113" algn="l"/>
              </a:tabLst>
            </a:pPr>
            <a:r>
              <a:rPr lang="en-GB" sz="2000" dirty="0"/>
              <a:t>If we can use this system for the balancing markets,</a:t>
            </a:r>
          </a:p>
          <a:p>
            <a:pPr marL="914400" lvl="2" indent="0">
              <a:buNone/>
              <a:tabLst>
                <a:tab pos="900113" algn="l"/>
                <a:tab pos="1163638" algn="l"/>
              </a:tabLst>
            </a:pPr>
            <a:r>
              <a:rPr lang="en-GB" sz="2000" dirty="0"/>
              <a:t>	we can surely use it for the market coupling also.</a:t>
            </a:r>
          </a:p>
        </p:txBody>
      </p:sp>
      <p:sp>
        <p:nvSpPr>
          <p:cNvPr id="2" name="Titel 1">
            <a:extLst>
              <a:ext uri="{FF2B5EF4-FFF2-40B4-BE49-F238E27FC236}">
                <a16:creationId xmlns:a16="http://schemas.microsoft.com/office/drawing/2014/main" id="{C961AF18-1A5D-0D19-7257-C9FBE7E3F03D}"/>
              </a:ext>
            </a:extLst>
          </p:cNvPr>
          <p:cNvSpPr>
            <a:spLocks noGrp="1"/>
          </p:cNvSpPr>
          <p:nvPr>
            <p:ph type="title"/>
          </p:nvPr>
        </p:nvSpPr>
        <p:spPr>
          <a:xfrm>
            <a:off x="0" y="0"/>
            <a:ext cx="9906000" cy="1143000"/>
          </a:xfrm>
        </p:spPr>
        <p:txBody>
          <a:bodyPr/>
          <a:lstStyle/>
          <a:p>
            <a:r>
              <a:rPr lang="en-GB" sz="2800" dirty="0"/>
              <a:t>By way of comparison: the balancing platforms</a:t>
            </a:r>
          </a:p>
        </p:txBody>
      </p:sp>
      <p:sp>
        <p:nvSpPr>
          <p:cNvPr id="4" name="Pladsholder til dato 3">
            <a:extLst>
              <a:ext uri="{FF2B5EF4-FFF2-40B4-BE49-F238E27FC236}">
                <a16:creationId xmlns:a16="http://schemas.microsoft.com/office/drawing/2014/main" id="{0D9B2655-D9C5-40F4-EC82-21FAEDD976D8}"/>
              </a:ext>
            </a:extLst>
          </p:cNvPr>
          <p:cNvSpPr>
            <a:spLocks noGrp="1"/>
          </p:cNvSpPr>
          <p:nvPr>
            <p:ph type="dt" sz="half" idx="10"/>
          </p:nvPr>
        </p:nvSpPr>
        <p:spPr/>
        <p:txBody>
          <a:bodyPr/>
          <a:lstStyle/>
          <a:p>
            <a:pPr>
              <a:defRPr/>
            </a:pPr>
            <a:r>
              <a:rPr lang="en-US" dirty="0"/>
              <a:t>15 July 2023</a:t>
            </a:r>
            <a:endParaRPr lang="en-GB" dirty="0"/>
          </a:p>
        </p:txBody>
      </p:sp>
      <p:sp>
        <p:nvSpPr>
          <p:cNvPr id="5" name="Pladsholder til slidenummer 4">
            <a:extLst>
              <a:ext uri="{FF2B5EF4-FFF2-40B4-BE49-F238E27FC236}">
                <a16:creationId xmlns:a16="http://schemas.microsoft.com/office/drawing/2014/main" id="{43A5BE5A-3A20-FF50-FC9B-5236A881355B}"/>
              </a:ext>
            </a:extLst>
          </p:cNvPr>
          <p:cNvSpPr>
            <a:spLocks noGrp="1"/>
          </p:cNvSpPr>
          <p:nvPr>
            <p:ph type="sldNum" sz="quarter" idx="12"/>
          </p:nvPr>
        </p:nvSpPr>
        <p:spPr/>
        <p:txBody>
          <a:bodyPr/>
          <a:lstStyle/>
          <a:p>
            <a:pPr>
              <a:defRPr/>
            </a:pPr>
            <a:fld id="{6F22F84E-A190-402D-AE1D-93CA43AF0CC6}" type="slidenum">
              <a:rPr lang="en-GB" smtClean="0"/>
              <a:pPr>
                <a:defRPr/>
              </a:pPr>
              <a:t>7</a:t>
            </a:fld>
            <a:endParaRPr lang="en-GB" dirty="0"/>
          </a:p>
        </p:txBody>
      </p:sp>
      <p:sp>
        <p:nvSpPr>
          <p:cNvPr id="8" name="Tekstfelt 7">
            <a:extLst>
              <a:ext uri="{FF2B5EF4-FFF2-40B4-BE49-F238E27FC236}">
                <a16:creationId xmlns:a16="http://schemas.microsoft.com/office/drawing/2014/main" id="{E387CBFE-1A90-7857-9DF9-F7273131B765}"/>
              </a:ext>
            </a:extLst>
          </p:cNvPr>
          <p:cNvSpPr txBox="1"/>
          <p:nvPr/>
        </p:nvSpPr>
        <p:spPr>
          <a:xfrm>
            <a:off x="11107" y="5743412"/>
            <a:ext cx="8208920" cy="707886"/>
          </a:xfrm>
          <a:prstGeom prst="rect">
            <a:avLst/>
          </a:prstGeom>
          <a:noFill/>
        </p:spPr>
        <p:txBody>
          <a:bodyPr wrap="square" rtlCol="0">
            <a:spAutoFit/>
          </a:bodyPr>
          <a:lstStyle/>
          <a:p>
            <a:pPr marL="342900" indent="-342900">
              <a:buFont typeface="Wingdings" panose="05000000000000000000" pitchFamily="2" charset="2"/>
              <a:buChar char="Ø"/>
              <a:tabLst>
                <a:tab pos="360363" algn="l"/>
              </a:tabLst>
            </a:pPr>
            <a:r>
              <a:rPr lang="en-GB" sz="2000" dirty="0">
                <a:solidFill>
                  <a:schemeClr val="tx1"/>
                </a:solidFill>
              </a:rPr>
              <a:t>No one has in earnest suggested copying the current market coupling system to the balancing markets…</a:t>
            </a:r>
          </a:p>
        </p:txBody>
      </p:sp>
      <p:grpSp>
        <p:nvGrpSpPr>
          <p:cNvPr id="12" name="Gruppe 11">
            <a:extLst>
              <a:ext uri="{FF2B5EF4-FFF2-40B4-BE49-F238E27FC236}">
                <a16:creationId xmlns:a16="http://schemas.microsoft.com/office/drawing/2014/main" id="{D25D71FB-67EF-465A-9C59-17143AEAD7EC}"/>
              </a:ext>
            </a:extLst>
          </p:cNvPr>
          <p:cNvGrpSpPr/>
          <p:nvPr/>
        </p:nvGrpSpPr>
        <p:grpSpPr>
          <a:xfrm>
            <a:off x="8522085" y="3890387"/>
            <a:ext cx="1293945" cy="1190413"/>
            <a:chOff x="8589460" y="3919262"/>
            <a:chExt cx="1293945" cy="1190413"/>
          </a:xfrm>
        </p:grpSpPr>
        <p:pic>
          <p:nvPicPr>
            <p:cNvPr id="7" name="Billede 6">
              <a:extLst>
                <a:ext uri="{FF2B5EF4-FFF2-40B4-BE49-F238E27FC236}">
                  <a16:creationId xmlns:a16="http://schemas.microsoft.com/office/drawing/2014/main" id="{0A375B7C-E1F8-358C-CDAC-09404574DE0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50657" y="3919262"/>
              <a:ext cx="971550" cy="981075"/>
            </a:xfrm>
            <a:prstGeom prst="rect">
              <a:avLst/>
            </a:prstGeom>
          </p:spPr>
        </p:pic>
        <p:sp>
          <p:nvSpPr>
            <p:cNvPr id="11" name="Tekstfelt 10">
              <a:extLst>
                <a:ext uri="{FF2B5EF4-FFF2-40B4-BE49-F238E27FC236}">
                  <a16:creationId xmlns:a16="http://schemas.microsoft.com/office/drawing/2014/main" id="{ACD25CBA-36FA-F05F-520B-43B235963178}"/>
                </a:ext>
              </a:extLst>
            </p:cNvPr>
            <p:cNvSpPr txBox="1"/>
            <p:nvPr/>
          </p:nvSpPr>
          <p:spPr>
            <a:xfrm>
              <a:off x="8589460" y="4801898"/>
              <a:ext cx="1293945" cy="307777"/>
            </a:xfrm>
            <a:prstGeom prst="rect">
              <a:avLst/>
            </a:prstGeom>
            <a:noFill/>
          </p:spPr>
          <p:txBody>
            <a:bodyPr wrap="none" rtlCol="0">
              <a:spAutoFit/>
            </a:bodyPr>
            <a:lstStyle/>
            <a:p>
              <a:pPr algn="ctr"/>
              <a:r>
                <a:rPr lang="en-GB" sz="1400" i="1" dirty="0">
                  <a:solidFill>
                    <a:schemeClr val="tx1"/>
                  </a:solidFill>
                </a:rPr>
                <a:t>copy-paste</a:t>
              </a:r>
            </a:p>
          </p:txBody>
        </p:sp>
      </p:grpSp>
      <p:pic>
        <p:nvPicPr>
          <p:cNvPr id="13" name="Billede 12" descr="Et billede, der indeholder sky, elektricitet, højspændingsmast, tårn&#10;&#10;Automatisk genereret beskrivelse">
            <a:extLst>
              <a:ext uri="{FF2B5EF4-FFF2-40B4-BE49-F238E27FC236}">
                <a16:creationId xmlns:a16="http://schemas.microsoft.com/office/drawing/2014/main" id="{98D47B86-5A0F-D76F-DB1D-CECC887CA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851" y="1171702"/>
            <a:ext cx="1744980" cy="1301115"/>
          </a:xfrm>
          <a:prstGeom prst="rect">
            <a:avLst/>
          </a:prstGeom>
        </p:spPr>
      </p:pic>
    </p:spTree>
    <p:extLst>
      <p:ext uri="{BB962C8B-B14F-4D97-AF65-F5344CB8AC3E}">
        <p14:creationId xmlns:p14="http://schemas.microsoft.com/office/powerpoint/2010/main" val="3805301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379" y="0"/>
            <a:ext cx="7854950" cy="731520"/>
          </a:xfrm>
        </p:spPr>
        <p:txBody>
          <a:bodyPr/>
          <a:lstStyle/>
          <a:p>
            <a:r>
              <a:rPr lang="en-GB" sz="3600" dirty="0"/>
              <a:t>Why Market coupling?</a:t>
            </a:r>
          </a:p>
        </p:txBody>
      </p:sp>
      <p:sp>
        <p:nvSpPr>
          <p:cNvPr id="5" name="Tekstfelt 4"/>
          <p:cNvSpPr txBox="1"/>
          <p:nvPr/>
        </p:nvSpPr>
        <p:spPr>
          <a:xfrm>
            <a:off x="55712" y="596506"/>
            <a:ext cx="9752432" cy="707886"/>
          </a:xfrm>
          <a:prstGeom prst="rect">
            <a:avLst/>
          </a:prstGeom>
          <a:noFill/>
        </p:spPr>
        <p:txBody>
          <a:bodyPr wrap="square" rtlCol="0">
            <a:spAutoFit/>
          </a:bodyPr>
          <a:lstStyle/>
          <a:p>
            <a:pPr marL="342900" indent="-342900">
              <a:buFont typeface="Wingdings" panose="05000000000000000000" pitchFamily="2" charset="2"/>
              <a:buChar char="Ø"/>
              <a:tabLst>
                <a:tab pos="355600" algn="l"/>
                <a:tab pos="712788" algn="l"/>
                <a:tab pos="1076325" algn="l"/>
              </a:tabLst>
            </a:pPr>
            <a:r>
              <a:rPr lang="en-GB" sz="2000" dirty="0">
                <a:solidFill>
                  <a:schemeClr val="tx1"/>
                </a:solidFill>
                <a:latin typeface="+mn-lt"/>
              </a:rPr>
              <a:t>With market coupling, the day-ahead plans for the cross-border</a:t>
            </a:r>
          </a:p>
          <a:p>
            <a:pPr marL="268288" indent="-268288">
              <a:tabLst>
                <a:tab pos="355600" algn="l"/>
                <a:tab pos="712788" algn="l"/>
                <a:tab pos="1076325" algn="l"/>
              </a:tabLst>
            </a:pPr>
            <a:r>
              <a:rPr lang="en-GB" sz="2000" dirty="0">
                <a:solidFill>
                  <a:schemeClr val="tx1"/>
                </a:solidFill>
                <a:latin typeface="+mn-lt"/>
              </a:rPr>
              <a:t>		energy flows are calculated using:</a:t>
            </a:r>
          </a:p>
        </p:txBody>
      </p:sp>
      <p:pic>
        <p:nvPicPr>
          <p:cNvPr id="6" name="Picture 4"/>
          <p:cNvPicPr>
            <a:picLocks noChangeAspect="1" noChangeArrowheads="1"/>
          </p:cNvPicPr>
          <p:nvPr/>
        </p:nvPicPr>
        <p:blipFill>
          <a:blip r:embed="rId3" cstate="print"/>
          <a:srcRect/>
          <a:stretch>
            <a:fillRect/>
          </a:stretch>
        </p:blipFill>
        <p:spPr bwMode="auto">
          <a:xfrm>
            <a:off x="7953953" y="4408362"/>
            <a:ext cx="1463869" cy="1638703"/>
          </a:xfrm>
          <a:prstGeom prst="rect">
            <a:avLst/>
          </a:prstGeom>
          <a:noFill/>
          <a:ln w="9525">
            <a:noFill/>
            <a:miter lim="800000"/>
            <a:headEnd/>
            <a:tailEnd/>
          </a:ln>
          <a:effectLst/>
        </p:spPr>
      </p:pic>
      <p:sp>
        <p:nvSpPr>
          <p:cNvPr id="8" name="Tekstfelt 7"/>
          <p:cNvSpPr txBox="1"/>
          <p:nvPr/>
        </p:nvSpPr>
        <p:spPr>
          <a:xfrm>
            <a:off x="457198" y="1240855"/>
            <a:ext cx="4961615" cy="400110"/>
          </a:xfrm>
          <a:prstGeom prst="rect">
            <a:avLst/>
          </a:prstGeom>
          <a:noFill/>
        </p:spPr>
        <p:txBody>
          <a:bodyPr wrap="none" rtlCol="0">
            <a:spAutoFit/>
          </a:bodyPr>
          <a:lstStyle/>
          <a:p>
            <a:pPr marL="342900" indent="-342900">
              <a:buFont typeface="Wingdings" panose="05000000000000000000" pitchFamily="2" charset="2"/>
              <a:buChar char="ü"/>
              <a:tabLst>
                <a:tab pos="268288" algn="l"/>
                <a:tab pos="722313" algn="l"/>
                <a:tab pos="1076325" algn="l"/>
              </a:tabLst>
            </a:pPr>
            <a:r>
              <a:rPr lang="en-GB" sz="2000" dirty="0">
                <a:solidFill>
                  <a:srgbClr val="FF0000"/>
                </a:solidFill>
                <a:latin typeface="+mn-lt"/>
              </a:rPr>
              <a:t>The market players’ spot bids</a:t>
            </a:r>
          </a:p>
        </p:txBody>
      </p:sp>
      <p:sp>
        <p:nvSpPr>
          <p:cNvPr id="10" name="Tekstfelt 9"/>
          <p:cNvSpPr txBox="1"/>
          <p:nvPr/>
        </p:nvSpPr>
        <p:spPr>
          <a:xfrm>
            <a:off x="907138" y="1577428"/>
            <a:ext cx="8214108" cy="707886"/>
          </a:xfrm>
          <a:prstGeom prst="rect">
            <a:avLst/>
          </a:prstGeom>
          <a:noFill/>
        </p:spPr>
        <p:txBody>
          <a:bodyPr wrap="none" rtlCol="0">
            <a:spAutoFit/>
          </a:bodyPr>
          <a:lstStyle/>
          <a:p>
            <a:pPr marL="342900" indent="-342900">
              <a:buSzPct val="150000"/>
              <a:buFont typeface="Arial" panose="020B0604020202020204" pitchFamily="34" charset="0"/>
              <a:buChar char="•"/>
              <a:tabLst>
                <a:tab pos="355600" algn="l"/>
                <a:tab pos="901700" algn="l"/>
                <a:tab pos="1076325" algn="l"/>
              </a:tabLst>
            </a:pPr>
            <a:r>
              <a:rPr lang="en-GB" sz="2000" dirty="0">
                <a:solidFill>
                  <a:schemeClr val="tx1"/>
                </a:solidFill>
                <a:latin typeface="+mn-lt"/>
              </a:rPr>
              <a:t>i.e., the prices at which the players are willing to buy</a:t>
            </a:r>
          </a:p>
          <a:p>
            <a:pPr marL="268288" indent="-268288">
              <a:tabLst>
                <a:tab pos="355600" algn="l"/>
                <a:tab pos="901700" algn="l"/>
                <a:tab pos="1076325" algn="l"/>
              </a:tabLst>
            </a:pPr>
            <a:r>
              <a:rPr lang="en-GB" sz="2000" dirty="0">
                <a:solidFill>
                  <a:schemeClr val="tx1"/>
                </a:solidFill>
                <a:latin typeface="+mn-lt"/>
              </a:rPr>
              <a:t>		and sell at a spot exchange.</a:t>
            </a:r>
          </a:p>
        </p:txBody>
      </p:sp>
      <p:sp>
        <p:nvSpPr>
          <p:cNvPr id="11" name="Tekstfelt 10"/>
          <p:cNvSpPr txBox="1"/>
          <p:nvPr/>
        </p:nvSpPr>
        <p:spPr>
          <a:xfrm>
            <a:off x="457198" y="2221777"/>
            <a:ext cx="9012404" cy="400110"/>
          </a:xfrm>
          <a:prstGeom prst="rect">
            <a:avLst/>
          </a:prstGeom>
          <a:noFill/>
        </p:spPr>
        <p:txBody>
          <a:bodyPr wrap="none" rtlCol="0">
            <a:spAutoFit/>
          </a:bodyPr>
          <a:lstStyle/>
          <a:p>
            <a:pPr marL="342900" indent="-342900">
              <a:buFont typeface="Wingdings" panose="05000000000000000000" pitchFamily="2" charset="2"/>
              <a:buChar char="ü"/>
              <a:tabLst>
                <a:tab pos="268288" algn="l"/>
                <a:tab pos="901700" algn="l"/>
                <a:tab pos="1076325" algn="l"/>
              </a:tabLst>
            </a:pPr>
            <a:r>
              <a:rPr lang="en-GB" sz="2000" dirty="0">
                <a:solidFill>
                  <a:srgbClr val="FF0000"/>
                </a:solidFill>
                <a:latin typeface="+mn-lt"/>
              </a:rPr>
              <a:t>Information on the day-ahead cross-border grid capacity.</a:t>
            </a:r>
          </a:p>
        </p:txBody>
      </p:sp>
      <p:sp>
        <p:nvSpPr>
          <p:cNvPr id="12" name="Tekstfelt 11"/>
          <p:cNvSpPr txBox="1"/>
          <p:nvPr/>
        </p:nvSpPr>
        <p:spPr>
          <a:xfrm>
            <a:off x="0" y="2558350"/>
            <a:ext cx="8425705" cy="707886"/>
          </a:xfrm>
          <a:prstGeom prst="rect">
            <a:avLst/>
          </a:prstGeom>
          <a:noFill/>
        </p:spPr>
        <p:txBody>
          <a:bodyPr wrap="none" rtlCol="0">
            <a:spAutoFit/>
          </a:bodyPr>
          <a:lstStyle/>
          <a:p>
            <a:pPr marL="342900" indent="-342900">
              <a:buFont typeface="Wingdings" panose="05000000000000000000" pitchFamily="2" charset="2"/>
              <a:buChar char="Ø"/>
              <a:tabLst>
                <a:tab pos="355600" algn="l"/>
                <a:tab pos="712788" algn="l"/>
                <a:tab pos="1076325" algn="l"/>
              </a:tabLst>
            </a:pPr>
            <a:r>
              <a:rPr lang="en-GB" sz="2000" dirty="0">
                <a:solidFill>
                  <a:schemeClr val="tx1"/>
                </a:solidFill>
                <a:latin typeface="+mn-lt"/>
              </a:rPr>
              <a:t>Actually, market coupling is a step backwards towards</a:t>
            </a:r>
          </a:p>
          <a:p>
            <a:pPr marL="268288" indent="-268288">
              <a:tabLst>
                <a:tab pos="355600" algn="l"/>
                <a:tab pos="712788" algn="l"/>
                <a:tab pos="1076325" algn="l"/>
              </a:tabLst>
            </a:pPr>
            <a:r>
              <a:rPr lang="en-GB" sz="2000" dirty="0">
                <a:solidFill>
                  <a:schemeClr val="tx1"/>
                </a:solidFill>
                <a:latin typeface="+mn-lt"/>
              </a:rPr>
              <a:t>		planned economy.</a:t>
            </a:r>
          </a:p>
        </p:txBody>
      </p:sp>
      <p:sp>
        <p:nvSpPr>
          <p:cNvPr id="13" name="Tekstfelt 12"/>
          <p:cNvSpPr txBox="1"/>
          <p:nvPr/>
        </p:nvSpPr>
        <p:spPr>
          <a:xfrm>
            <a:off x="0" y="3202699"/>
            <a:ext cx="5210081" cy="400110"/>
          </a:xfrm>
          <a:prstGeom prst="rect">
            <a:avLst/>
          </a:prstGeom>
          <a:noFill/>
        </p:spPr>
        <p:txBody>
          <a:bodyPr wrap="none" rtlCol="0">
            <a:spAutoFit/>
          </a:bodyPr>
          <a:lstStyle/>
          <a:p>
            <a:pPr marL="342900" indent="-342900">
              <a:buFont typeface="Wingdings" panose="05000000000000000000" pitchFamily="2" charset="2"/>
              <a:buChar char="Ø"/>
              <a:tabLst>
                <a:tab pos="268288" algn="l"/>
                <a:tab pos="712788" algn="l"/>
                <a:tab pos="1076325" algn="l"/>
              </a:tabLst>
            </a:pPr>
            <a:r>
              <a:rPr lang="en-GB" sz="2000" dirty="0">
                <a:solidFill>
                  <a:schemeClr val="tx1"/>
                </a:solidFill>
                <a:latin typeface="+mn-lt"/>
                <a:cs typeface="Arial" panose="020B0604020202020204" pitchFamily="34" charset="0"/>
              </a:rPr>
              <a:t>The truly market-based method:</a:t>
            </a:r>
          </a:p>
        </p:txBody>
      </p:sp>
      <p:sp>
        <p:nvSpPr>
          <p:cNvPr id="14" name="Tekstfelt 13"/>
          <p:cNvSpPr txBox="1"/>
          <p:nvPr/>
        </p:nvSpPr>
        <p:spPr>
          <a:xfrm>
            <a:off x="457198" y="4183621"/>
            <a:ext cx="6633547" cy="1015663"/>
          </a:xfrm>
          <a:prstGeom prst="rect">
            <a:avLst/>
          </a:prstGeom>
          <a:noFill/>
        </p:spPr>
        <p:txBody>
          <a:bodyPr wrap="none" rtlCol="0">
            <a:spAutoFit/>
          </a:bodyPr>
          <a:lstStyle/>
          <a:p>
            <a:pPr marL="342900" indent="-342900">
              <a:buFont typeface="Wingdings" panose="05000000000000000000" pitchFamily="2" charset="2"/>
              <a:buChar char="ü"/>
              <a:tabLst>
                <a:tab pos="355600" algn="l"/>
                <a:tab pos="901700" algn="l"/>
                <a:tab pos="1076325" algn="l"/>
              </a:tabLst>
            </a:pPr>
            <a:r>
              <a:rPr lang="en-GB" sz="2000" dirty="0">
                <a:solidFill>
                  <a:schemeClr val="tx1"/>
                </a:solidFill>
                <a:latin typeface="+mn-lt"/>
              </a:rPr>
              <a:t>However, experience shows this gives</a:t>
            </a:r>
          </a:p>
          <a:p>
            <a:pPr marL="268288" indent="-268288">
              <a:tabLst>
                <a:tab pos="355600" algn="l"/>
                <a:tab pos="901700" algn="l"/>
                <a:tab pos="1076325" algn="l"/>
              </a:tabLst>
            </a:pPr>
            <a:r>
              <a:rPr lang="en-GB" sz="2000" dirty="0">
                <a:solidFill>
                  <a:schemeClr val="tx1"/>
                </a:solidFill>
                <a:latin typeface="+mn-lt"/>
              </a:rPr>
              <a:t>		many hours with energy flows, which are</a:t>
            </a:r>
          </a:p>
          <a:p>
            <a:pPr marL="268288" indent="-268288">
              <a:tabLst>
                <a:tab pos="355600" algn="l"/>
                <a:tab pos="901700" algn="l"/>
                <a:tab pos="1076325" algn="l"/>
              </a:tabLst>
            </a:pPr>
            <a:r>
              <a:rPr lang="en-GB" sz="2000" dirty="0">
                <a:solidFill>
                  <a:schemeClr val="tx1"/>
                </a:solidFill>
                <a:latin typeface="+mn-lt"/>
              </a:rPr>
              <a:t>		sub-optimal for society.</a:t>
            </a:r>
          </a:p>
        </p:txBody>
      </p:sp>
      <p:sp>
        <p:nvSpPr>
          <p:cNvPr id="15" name="Tekstfelt 14"/>
          <p:cNvSpPr txBox="1"/>
          <p:nvPr/>
        </p:nvSpPr>
        <p:spPr>
          <a:xfrm>
            <a:off x="457198" y="5135747"/>
            <a:ext cx="7063152" cy="1015663"/>
          </a:xfrm>
          <a:prstGeom prst="rect">
            <a:avLst/>
          </a:prstGeom>
          <a:noFill/>
        </p:spPr>
        <p:txBody>
          <a:bodyPr wrap="none" rtlCol="0">
            <a:spAutoFit/>
          </a:bodyPr>
          <a:lstStyle/>
          <a:p>
            <a:pPr marL="342900" indent="-342900">
              <a:buFont typeface="Wingdings" panose="05000000000000000000" pitchFamily="2" charset="2"/>
              <a:buChar char="ü"/>
              <a:tabLst>
                <a:tab pos="355600" algn="l"/>
                <a:tab pos="712788" algn="l"/>
                <a:tab pos="1076325" algn="l"/>
              </a:tabLst>
            </a:pPr>
            <a:r>
              <a:rPr lang="en-GB" sz="2000" dirty="0">
                <a:solidFill>
                  <a:schemeClr val="tx1"/>
                </a:solidFill>
                <a:latin typeface="+mn-lt"/>
              </a:rPr>
              <a:t>B</a:t>
            </a:r>
            <a:r>
              <a:rPr lang="en-GB" sz="2000" dirty="0">
                <a:solidFill>
                  <a:schemeClr val="tx1"/>
                </a:solidFill>
                <a:latin typeface="+mn-lt"/>
                <a:cs typeface="Arial" panose="020B0604020202020204" pitchFamily="34" charset="0"/>
              </a:rPr>
              <a:t>ecause it’s difficult for individual market</a:t>
            </a:r>
          </a:p>
          <a:p>
            <a:pPr>
              <a:tabLst>
                <a:tab pos="355600" algn="l"/>
                <a:tab pos="712788" algn="l"/>
                <a:tab pos="1076325" algn="l"/>
              </a:tabLst>
            </a:pPr>
            <a:r>
              <a:rPr lang="en-GB" sz="2000" dirty="0">
                <a:solidFill>
                  <a:schemeClr val="tx1"/>
                </a:solidFill>
                <a:latin typeface="+mn-lt"/>
              </a:rPr>
              <a:t>	</a:t>
            </a:r>
            <a:r>
              <a:rPr lang="en-GB" sz="2000" dirty="0">
                <a:solidFill>
                  <a:schemeClr val="tx1"/>
                </a:solidFill>
                <a:latin typeface="+mn-lt"/>
                <a:cs typeface="Arial" panose="020B0604020202020204" pitchFamily="34" charset="0"/>
              </a:rPr>
              <a:t>players to make optimal use of the monopoly</a:t>
            </a:r>
          </a:p>
          <a:p>
            <a:pPr>
              <a:tabLst>
                <a:tab pos="355600" algn="l"/>
                <a:tab pos="712788" algn="l"/>
                <a:tab pos="1076325" algn="l"/>
              </a:tabLst>
            </a:pPr>
            <a:r>
              <a:rPr lang="en-GB" sz="2000" dirty="0">
                <a:solidFill>
                  <a:schemeClr val="tx1"/>
                </a:solidFill>
                <a:latin typeface="+mn-lt"/>
              </a:rPr>
              <a:t>	</a:t>
            </a:r>
            <a:r>
              <a:rPr lang="en-GB" sz="2000" dirty="0">
                <a:solidFill>
                  <a:schemeClr val="tx1"/>
                </a:solidFill>
                <a:latin typeface="+mn-lt"/>
                <a:cs typeface="Arial" panose="020B0604020202020204" pitchFamily="34" charset="0"/>
              </a:rPr>
              <a:t>transportation system (i.e., the grid).</a:t>
            </a:r>
          </a:p>
        </p:txBody>
      </p:sp>
      <p:sp>
        <p:nvSpPr>
          <p:cNvPr id="17" name="Tekstfelt 16"/>
          <p:cNvSpPr txBox="1"/>
          <p:nvPr/>
        </p:nvSpPr>
        <p:spPr>
          <a:xfrm>
            <a:off x="457198" y="3539272"/>
            <a:ext cx="7141699" cy="707886"/>
          </a:xfrm>
          <a:prstGeom prst="rect">
            <a:avLst/>
          </a:prstGeom>
          <a:noFill/>
        </p:spPr>
        <p:txBody>
          <a:bodyPr wrap="none" rtlCol="0">
            <a:spAutoFit/>
          </a:bodyPr>
          <a:lstStyle/>
          <a:p>
            <a:pPr marL="342900" indent="-342900">
              <a:buFont typeface="Wingdings" panose="05000000000000000000" pitchFamily="2" charset="2"/>
              <a:buChar char="ü"/>
              <a:tabLst>
                <a:tab pos="355600" algn="l"/>
                <a:tab pos="712788" algn="l"/>
                <a:tab pos="1076325" algn="l"/>
              </a:tabLst>
            </a:pPr>
            <a:r>
              <a:rPr lang="en-GB" sz="2000" dirty="0">
                <a:solidFill>
                  <a:schemeClr val="tx1"/>
                </a:solidFill>
                <a:latin typeface="+mn-lt"/>
                <a:cs typeface="Arial" panose="020B0604020202020204" pitchFamily="34" charset="0"/>
              </a:rPr>
              <a:t>Allow the market players to do the day-ahead</a:t>
            </a:r>
          </a:p>
          <a:p>
            <a:pPr marL="268288" indent="-268288">
              <a:tabLst>
                <a:tab pos="355600" algn="l"/>
                <a:tab pos="712788" algn="l"/>
                <a:tab pos="1076325" algn="l"/>
              </a:tabLst>
            </a:pPr>
            <a:r>
              <a:rPr lang="en-GB" sz="2000" dirty="0">
                <a:solidFill>
                  <a:schemeClr val="tx1"/>
                </a:solidFill>
                <a:latin typeface="+mn-lt"/>
                <a:cs typeface="Arial" panose="020B0604020202020204" pitchFamily="34" charset="0"/>
              </a:rPr>
              <a:t>		cross-border trading themselves.</a:t>
            </a:r>
          </a:p>
        </p:txBody>
      </p:sp>
      <p:sp>
        <p:nvSpPr>
          <p:cNvPr id="3" name="Pladsholder til slidenummer 2"/>
          <p:cNvSpPr>
            <a:spLocks noGrp="1"/>
          </p:cNvSpPr>
          <p:nvPr>
            <p:ph type="sldNum" sz="quarter" idx="12"/>
          </p:nvPr>
        </p:nvSpPr>
        <p:spPr/>
        <p:txBody>
          <a:bodyPr/>
          <a:lstStyle/>
          <a:p>
            <a:pPr>
              <a:defRPr/>
            </a:pPr>
            <a:fld id="{C14A6505-6888-4AAA-A0F1-EA7F6140D7E6}" type="slidenum">
              <a:rPr lang="en-GB" smtClean="0"/>
              <a:pPr>
                <a:defRPr/>
              </a:pPr>
              <a:t>8</a:t>
            </a:fld>
            <a:endParaRPr lang="en-GB" dirty="0"/>
          </a:p>
        </p:txBody>
      </p:sp>
      <p:sp>
        <p:nvSpPr>
          <p:cNvPr id="4" name="Pladsholder til dato 3">
            <a:extLst>
              <a:ext uri="{FF2B5EF4-FFF2-40B4-BE49-F238E27FC236}">
                <a16:creationId xmlns:a16="http://schemas.microsoft.com/office/drawing/2014/main" id="{1805B3A0-DE24-FA53-BA4B-BC94F519141D}"/>
              </a:ext>
            </a:extLst>
          </p:cNvPr>
          <p:cNvSpPr>
            <a:spLocks noGrp="1"/>
          </p:cNvSpPr>
          <p:nvPr>
            <p:ph type="dt" sz="half" idx="10"/>
          </p:nvPr>
        </p:nvSpPr>
        <p:spPr/>
        <p:txBody>
          <a:bodyPr/>
          <a:lstStyle/>
          <a:p>
            <a:pPr>
              <a:defRPr/>
            </a:pPr>
            <a:r>
              <a:rPr lang="en-US" noProof="0" dirty="0"/>
              <a:t>15 July 2023</a:t>
            </a:r>
            <a:endParaRPr lang="en-GB" noProof="0" dirty="0"/>
          </a:p>
        </p:txBody>
      </p:sp>
      <p:sp>
        <p:nvSpPr>
          <p:cNvPr id="7" name="Rektangel 6">
            <a:extLst>
              <a:ext uri="{FF2B5EF4-FFF2-40B4-BE49-F238E27FC236}">
                <a16:creationId xmlns:a16="http://schemas.microsoft.com/office/drawing/2014/main" id="{1E17B7E8-E034-6484-A552-4375065CCDDD}"/>
              </a:ext>
            </a:extLst>
          </p:cNvPr>
          <p:cNvSpPr/>
          <p:nvPr/>
        </p:nvSpPr>
        <p:spPr bwMode="auto">
          <a:xfrm>
            <a:off x="14209" y="6640978"/>
            <a:ext cx="1280751" cy="20062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6" name="Tekstfelt 15"/>
          <p:cNvSpPr txBox="1"/>
          <p:nvPr/>
        </p:nvSpPr>
        <p:spPr>
          <a:xfrm>
            <a:off x="0" y="6087873"/>
            <a:ext cx="7861447" cy="707886"/>
          </a:xfrm>
          <a:prstGeom prst="rect">
            <a:avLst/>
          </a:prstGeom>
          <a:noFill/>
        </p:spPr>
        <p:txBody>
          <a:bodyPr wrap="none" rtlCol="0">
            <a:spAutoFit/>
          </a:bodyPr>
          <a:lstStyle/>
          <a:p>
            <a:pPr marL="342900" indent="-342900">
              <a:buFont typeface="Wingdings" panose="05000000000000000000" pitchFamily="2" charset="2"/>
              <a:buChar char="Ø"/>
              <a:tabLst>
                <a:tab pos="355600" algn="l"/>
                <a:tab pos="901700" algn="l"/>
                <a:tab pos="1076325" algn="l"/>
              </a:tabLst>
            </a:pPr>
            <a:r>
              <a:rPr lang="en-GB" sz="2000" dirty="0">
                <a:solidFill>
                  <a:schemeClr val="tx1"/>
                </a:solidFill>
                <a:latin typeface="+mn-lt"/>
              </a:rPr>
              <a:t>The </a:t>
            </a:r>
            <a:r>
              <a:rPr lang="en-GB" sz="2000" u="sng" dirty="0">
                <a:solidFill>
                  <a:schemeClr val="tx1"/>
                </a:solidFill>
                <a:latin typeface="+mn-lt"/>
              </a:rPr>
              <a:t>monopoly transportation system</a:t>
            </a:r>
            <a:r>
              <a:rPr lang="en-GB" sz="2000" dirty="0">
                <a:solidFill>
                  <a:schemeClr val="tx1"/>
                </a:solidFill>
                <a:latin typeface="+mn-lt"/>
              </a:rPr>
              <a:t> distinguishes</a:t>
            </a:r>
          </a:p>
          <a:p>
            <a:pPr marL="268288" indent="-268288">
              <a:tabLst>
                <a:tab pos="355600" algn="l"/>
                <a:tab pos="901700" algn="l"/>
                <a:tab pos="1076325" algn="l"/>
              </a:tabLst>
            </a:pPr>
            <a:r>
              <a:rPr lang="en-GB" sz="2000" dirty="0">
                <a:solidFill>
                  <a:schemeClr val="tx1"/>
                </a:solidFill>
                <a:latin typeface="+mn-lt"/>
              </a:rPr>
              <a:t>		electrical energy from most other commodities.</a:t>
            </a:r>
          </a:p>
        </p:txBody>
      </p:sp>
    </p:spTree>
    <p:extLst>
      <p:ext uri="{BB962C8B-B14F-4D97-AF65-F5344CB8AC3E}">
        <p14:creationId xmlns:p14="http://schemas.microsoft.com/office/powerpoint/2010/main" val="947167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1+#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1+#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P spid="13" grpId="0"/>
      <p:bldP spid="14" grpId="0"/>
      <p:bldP spid="15" grpId="0"/>
      <p:bldP spid="1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353701" cy="860612"/>
          </a:xfrm>
        </p:spPr>
        <p:txBody>
          <a:bodyPr/>
          <a:lstStyle/>
          <a:p>
            <a:r>
              <a:rPr lang="en-GB" sz="3200" dirty="0"/>
              <a:t>The task for market coupling</a:t>
            </a:r>
          </a:p>
        </p:txBody>
      </p:sp>
      <p:sp>
        <p:nvSpPr>
          <p:cNvPr id="3" name="Pladsholder til indhold 2"/>
          <p:cNvSpPr>
            <a:spLocks noGrp="1"/>
          </p:cNvSpPr>
          <p:nvPr>
            <p:ph idx="1"/>
          </p:nvPr>
        </p:nvSpPr>
        <p:spPr>
          <a:xfrm>
            <a:off x="67235" y="730911"/>
            <a:ext cx="8975165" cy="5994399"/>
          </a:xfrm>
        </p:spPr>
        <p:txBody>
          <a:bodyPr/>
          <a:lstStyle/>
          <a:p>
            <a:r>
              <a:rPr lang="en-GB" dirty="0"/>
              <a:t>A perfect bilateral cross-border trading system:</a:t>
            </a:r>
          </a:p>
          <a:p>
            <a:pPr lvl="1"/>
            <a:r>
              <a:rPr lang="en-GB" sz="2400" dirty="0"/>
              <a:t>A system where all players have perfect market oversight</a:t>
            </a:r>
          </a:p>
          <a:p>
            <a:pPr lvl="2"/>
            <a:r>
              <a:rPr lang="en-GB" sz="2400" dirty="0"/>
              <a:t>i.e., all players know the market price.</a:t>
            </a:r>
          </a:p>
          <a:p>
            <a:pPr lvl="1"/>
            <a:r>
              <a:rPr lang="en-GB" sz="2400" dirty="0"/>
              <a:t>No abuse of market power or any other foul play.</a:t>
            </a:r>
          </a:p>
          <a:p>
            <a:r>
              <a:rPr lang="en-GB" dirty="0"/>
              <a:t>Such a perfect bilateral bilateral cross-border trading system would automatically settle into the Pareto optimal state.</a:t>
            </a:r>
          </a:p>
          <a:p>
            <a:r>
              <a:rPr lang="en-GB" dirty="0"/>
              <a:t>The task for the market coupling algorithm:</a:t>
            </a:r>
          </a:p>
          <a:p>
            <a:r>
              <a:rPr lang="en-GB" dirty="0">
                <a:solidFill>
                  <a:srgbClr val="FF0000"/>
                </a:solidFill>
              </a:rPr>
              <a:t>As far as possible, reproduce the Pareto optimal  state, which a perfect bilateral trading system would automatically establish.</a:t>
            </a:r>
          </a:p>
        </p:txBody>
      </p:sp>
      <p:sp>
        <p:nvSpPr>
          <p:cNvPr id="4" name="Pladsholder til dato 3"/>
          <p:cNvSpPr>
            <a:spLocks noGrp="1"/>
          </p:cNvSpPr>
          <p:nvPr>
            <p:ph type="dt" sz="half" idx="10"/>
          </p:nvPr>
        </p:nvSpPr>
        <p:spPr/>
        <p:txBody>
          <a:bodyPr/>
          <a:lstStyle/>
          <a:p>
            <a:pPr>
              <a:defRPr/>
            </a:pPr>
            <a:r>
              <a:rPr lang="en-US" dirty="0"/>
              <a:t>15 July 2023</a:t>
            </a:r>
            <a:endParaRPr lang="en-GB" dirty="0"/>
          </a:p>
        </p:txBody>
      </p:sp>
      <p:sp>
        <p:nvSpPr>
          <p:cNvPr id="5" name="Pladsholder til slidenummer 4"/>
          <p:cNvSpPr>
            <a:spLocks noGrp="1"/>
          </p:cNvSpPr>
          <p:nvPr>
            <p:ph type="sldNum" sz="quarter" idx="12"/>
          </p:nvPr>
        </p:nvSpPr>
        <p:spPr/>
        <p:txBody>
          <a:bodyPr/>
          <a:lstStyle/>
          <a:p>
            <a:pPr>
              <a:defRPr/>
            </a:pPr>
            <a:fld id="{80AACB3E-9516-4558-9B4B-9689E2C51AB3}" type="slidenum">
              <a:rPr lang="en-GB" smtClean="0"/>
              <a:pPr>
                <a:defRPr/>
              </a:pPr>
              <a:t>9</a:t>
            </a:fld>
            <a:endParaRPr lang="en-GB" dirty="0"/>
          </a:p>
        </p:txBody>
      </p:sp>
      <p:grpSp>
        <p:nvGrpSpPr>
          <p:cNvPr id="30" name="Gruppe 29"/>
          <p:cNvGrpSpPr/>
          <p:nvPr/>
        </p:nvGrpSpPr>
        <p:grpSpPr>
          <a:xfrm>
            <a:off x="8144397" y="1278173"/>
            <a:ext cx="1607327" cy="1238785"/>
            <a:chOff x="8144397" y="1278173"/>
            <a:chExt cx="1607327" cy="1238785"/>
          </a:xfrm>
        </p:grpSpPr>
        <p:grpSp>
          <p:nvGrpSpPr>
            <p:cNvPr id="7" name="Gruppe 6"/>
            <p:cNvGrpSpPr/>
            <p:nvPr/>
          </p:nvGrpSpPr>
          <p:grpSpPr>
            <a:xfrm>
              <a:off x="8978906" y="1278173"/>
              <a:ext cx="772818" cy="1238785"/>
              <a:chOff x="4843009" y="3915456"/>
              <a:chExt cx="1120026" cy="1795339"/>
            </a:xfrm>
          </p:grpSpPr>
          <p:grpSp>
            <p:nvGrpSpPr>
              <p:cNvPr id="21" name="Gruppe 25"/>
              <p:cNvGrpSpPr/>
              <p:nvPr/>
            </p:nvGrpSpPr>
            <p:grpSpPr>
              <a:xfrm>
                <a:off x="4994912" y="3949241"/>
                <a:ext cx="968123" cy="1761554"/>
                <a:chOff x="4704624" y="3949244"/>
                <a:chExt cx="968122" cy="1761556"/>
              </a:xfrm>
            </p:grpSpPr>
            <p:sp>
              <p:nvSpPr>
                <p:cNvPr id="23" name="Freeform 9"/>
                <p:cNvSpPr>
                  <a:spLocks/>
                </p:cNvSpPr>
                <p:nvPr/>
              </p:nvSpPr>
              <p:spPr bwMode="auto">
                <a:xfrm>
                  <a:off x="5076672" y="3949244"/>
                  <a:ext cx="373380" cy="352044"/>
                </a:xfrm>
                <a:custGeom>
                  <a:avLst/>
                  <a:gdLst/>
                  <a:ahLst/>
                  <a:cxnLst>
                    <a:cxn ang="0">
                      <a:pos x="81" y="167"/>
                    </a:cxn>
                    <a:cxn ang="0">
                      <a:pos x="89" y="118"/>
                    </a:cxn>
                    <a:cxn ang="0">
                      <a:pos x="97" y="65"/>
                    </a:cxn>
                    <a:cxn ang="0">
                      <a:pos x="130" y="29"/>
                    </a:cxn>
                    <a:cxn ang="0">
                      <a:pos x="163" y="0"/>
                    </a:cxn>
                    <a:cxn ang="0">
                      <a:pos x="211" y="0"/>
                    </a:cxn>
                    <a:cxn ang="0">
                      <a:pos x="252" y="20"/>
                    </a:cxn>
                    <a:cxn ang="0">
                      <a:pos x="272" y="57"/>
                    </a:cxn>
                    <a:cxn ang="0">
                      <a:pos x="280" y="110"/>
                    </a:cxn>
                    <a:cxn ang="0">
                      <a:pos x="264" y="167"/>
                    </a:cxn>
                    <a:cxn ang="0">
                      <a:pos x="240" y="204"/>
                    </a:cxn>
                    <a:cxn ang="0">
                      <a:pos x="203" y="240"/>
                    </a:cxn>
                    <a:cxn ang="0">
                      <a:pos x="154" y="256"/>
                    </a:cxn>
                    <a:cxn ang="0">
                      <a:pos x="109" y="256"/>
                    </a:cxn>
                    <a:cxn ang="0">
                      <a:pos x="94" y="236"/>
                    </a:cxn>
                    <a:cxn ang="0">
                      <a:pos x="89" y="220"/>
                    </a:cxn>
                    <a:cxn ang="0">
                      <a:pos x="45" y="256"/>
                    </a:cxn>
                    <a:cxn ang="0">
                      <a:pos x="20" y="264"/>
                    </a:cxn>
                    <a:cxn ang="0">
                      <a:pos x="4" y="256"/>
                    </a:cxn>
                    <a:cxn ang="0">
                      <a:pos x="0" y="228"/>
                    </a:cxn>
                    <a:cxn ang="0">
                      <a:pos x="29" y="220"/>
                    </a:cxn>
                    <a:cxn ang="0">
                      <a:pos x="69" y="208"/>
                    </a:cxn>
                    <a:cxn ang="0">
                      <a:pos x="77" y="196"/>
                    </a:cxn>
                    <a:cxn ang="0">
                      <a:pos x="81" y="167"/>
                    </a:cxn>
                  </a:cxnLst>
                  <a:rect l="0" t="0" r="r" b="b"/>
                  <a:pathLst>
                    <a:path w="280" h="264">
                      <a:moveTo>
                        <a:pt x="81" y="167"/>
                      </a:moveTo>
                      <a:lnTo>
                        <a:pt x="89" y="118"/>
                      </a:lnTo>
                      <a:lnTo>
                        <a:pt x="97" y="65"/>
                      </a:lnTo>
                      <a:lnTo>
                        <a:pt x="130" y="29"/>
                      </a:lnTo>
                      <a:lnTo>
                        <a:pt x="163" y="0"/>
                      </a:lnTo>
                      <a:lnTo>
                        <a:pt x="211" y="0"/>
                      </a:lnTo>
                      <a:lnTo>
                        <a:pt x="252" y="20"/>
                      </a:lnTo>
                      <a:lnTo>
                        <a:pt x="272" y="57"/>
                      </a:lnTo>
                      <a:lnTo>
                        <a:pt x="280" y="110"/>
                      </a:lnTo>
                      <a:lnTo>
                        <a:pt x="264" y="167"/>
                      </a:lnTo>
                      <a:lnTo>
                        <a:pt x="240" y="204"/>
                      </a:lnTo>
                      <a:lnTo>
                        <a:pt x="203" y="240"/>
                      </a:lnTo>
                      <a:lnTo>
                        <a:pt x="154" y="256"/>
                      </a:lnTo>
                      <a:lnTo>
                        <a:pt x="109" y="256"/>
                      </a:lnTo>
                      <a:lnTo>
                        <a:pt x="94" y="236"/>
                      </a:lnTo>
                      <a:lnTo>
                        <a:pt x="89" y="220"/>
                      </a:lnTo>
                      <a:lnTo>
                        <a:pt x="45" y="256"/>
                      </a:lnTo>
                      <a:lnTo>
                        <a:pt x="20" y="264"/>
                      </a:lnTo>
                      <a:lnTo>
                        <a:pt x="4" y="256"/>
                      </a:lnTo>
                      <a:lnTo>
                        <a:pt x="0" y="228"/>
                      </a:lnTo>
                      <a:lnTo>
                        <a:pt x="29" y="220"/>
                      </a:lnTo>
                      <a:lnTo>
                        <a:pt x="69" y="208"/>
                      </a:lnTo>
                      <a:lnTo>
                        <a:pt x="77" y="196"/>
                      </a:lnTo>
                      <a:lnTo>
                        <a:pt x="81" y="1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p:nvSpPr>
              <p:spPr bwMode="auto">
                <a:xfrm>
                  <a:off x="5198020" y="4319956"/>
                  <a:ext cx="246698" cy="601410"/>
                </a:xfrm>
                <a:custGeom>
                  <a:avLst/>
                  <a:gdLst/>
                  <a:ahLst/>
                  <a:cxnLst>
                    <a:cxn ang="0">
                      <a:pos x="50" y="32"/>
                    </a:cxn>
                    <a:cxn ang="0">
                      <a:pos x="78" y="4"/>
                    </a:cxn>
                    <a:cxn ang="0">
                      <a:pos x="111" y="0"/>
                    </a:cxn>
                    <a:cxn ang="0">
                      <a:pos x="157" y="16"/>
                    </a:cxn>
                    <a:cxn ang="0">
                      <a:pos x="165" y="44"/>
                    </a:cxn>
                    <a:cxn ang="0">
                      <a:pos x="169" y="81"/>
                    </a:cxn>
                    <a:cxn ang="0">
                      <a:pos x="161" y="145"/>
                    </a:cxn>
                    <a:cxn ang="0">
                      <a:pos x="149" y="193"/>
                    </a:cxn>
                    <a:cxn ang="0">
                      <a:pos x="144" y="245"/>
                    </a:cxn>
                    <a:cxn ang="0">
                      <a:pos x="153" y="290"/>
                    </a:cxn>
                    <a:cxn ang="0">
                      <a:pos x="174" y="330"/>
                    </a:cxn>
                    <a:cxn ang="0">
                      <a:pos x="185" y="363"/>
                    </a:cxn>
                    <a:cxn ang="0">
                      <a:pos x="185" y="395"/>
                    </a:cxn>
                    <a:cxn ang="0">
                      <a:pos x="174" y="431"/>
                    </a:cxn>
                    <a:cxn ang="0">
                      <a:pos x="141" y="451"/>
                    </a:cxn>
                    <a:cxn ang="0">
                      <a:pos x="83" y="448"/>
                    </a:cxn>
                    <a:cxn ang="0">
                      <a:pos x="45" y="415"/>
                    </a:cxn>
                    <a:cxn ang="0">
                      <a:pos x="21" y="359"/>
                    </a:cxn>
                    <a:cxn ang="0">
                      <a:pos x="4" y="282"/>
                    </a:cxn>
                    <a:cxn ang="0">
                      <a:pos x="0" y="193"/>
                    </a:cxn>
                    <a:cxn ang="0">
                      <a:pos x="21" y="113"/>
                    </a:cxn>
                    <a:cxn ang="0">
                      <a:pos x="29" y="64"/>
                    </a:cxn>
                    <a:cxn ang="0">
                      <a:pos x="50" y="32"/>
                    </a:cxn>
                  </a:cxnLst>
                  <a:rect l="0" t="0" r="r" b="b"/>
                  <a:pathLst>
                    <a:path w="185" h="451">
                      <a:moveTo>
                        <a:pt x="50" y="32"/>
                      </a:moveTo>
                      <a:lnTo>
                        <a:pt x="78" y="4"/>
                      </a:lnTo>
                      <a:lnTo>
                        <a:pt x="111" y="0"/>
                      </a:lnTo>
                      <a:lnTo>
                        <a:pt x="157" y="16"/>
                      </a:lnTo>
                      <a:lnTo>
                        <a:pt x="165" y="44"/>
                      </a:lnTo>
                      <a:lnTo>
                        <a:pt x="169" y="81"/>
                      </a:lnTo>
                      <a:lnTo>
                        <a:pt x="161" y="145"/>
                      </a:lnTo>
                      <a:lnTo>
                        <a:pt x="149" y="193"/>
                      </a:lnTo>
                      <a:lnTo>
                        <a:pt x="144" y="245"/>
                      </a:lnTo>
                      <a:lnTo>
                        <a:pt x="153" y="290"/>
                      </a:lnTo>
                      <a:lnTo>
                        <a:pt x="174" y="330"/>
                      </a:lnTo>
                      <a:lnTo>
                        <a:pt x="185" y="363"/>
                      </a:lnTo>
                      <a:lnTo>
                        <a:pt x="185" y="395"/>
                      </a:lnTo>
                      <a:lnTo>
                        <a:pt x="174" y="431"/>
                      </a:lnTo>
                      <a:lnTo>
                        <a:pt x="141" y="451"/>
                      </a:lnTo>
                      <a:lnTo>
                        <a:pt x="83" y="448"/>
                      </a:lnTo>
                      <a:lnTo>
                        <a:pt x="45" y="415"/>
                      </a:lnTo>
                      <a:lnTo>
                        <a:pt x="21" y="359"/>
                      </a:lnTo>
                      <a:lnTo>
                        <a:pt x="4" y="282"/>
                      </a:lnTo>
                      <a:lnTo>
                        <a:pt x="0" y="193"/>
                      </a:lnTo>
                      <a:lnTo>
                        <a:pt x="21" y="113"/>
                      </a:lnTo>
                      <a:lnTo>
                        <a:pt x="29" y="64"/>
                      </a:lnTo>
                      <a:lnTo>
                        <a:pt x="5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1"/>
                <p:cNvSpPr>
                  <a:spLocks/>
                </p:cNvSpPr>
                <p:nvPr/>
              </p:nvSpPr>
              <p:spPr bwMode="auto">
                <a:xfrm>
                  <a:off x="5362040" y="4346626"/>
                  <a:ext cx="262700" cy="612078"/>
                </a:xfrm>
                <a:custGeom>
                  <a:avLst/>
                  <a:gdLst/>
                  <a:ahLst/>
                  <a:cxnLst>
                    <a:cxn ang="0">
                      <a:pos x="12" y="0"/>
                    </a:cxn>
                    <a:cxn ang="0">
                      <a:pos x="0" y="24"/>
                    </a:cxn>
                    <a:cxn ang="0">
                      <a:pos x="12" y="53"/>
                    </a:cxn>
                    <a:cxn ang="0">
                      <a:pos x="45" y="65"/>
                    </a:cxn>
                    <a:cxn ang="0">
                      <a:pos x="86" y="81"/>
                    </a:cxn>
                    <a:cxn ang="0">
                      <a:pos x="128" y="117"/>
                    </a:cxn>
                    <a:cxn ang="0">
                      <a:pos x="152" y="169"/>
                    </a:cxn>
                    <a:cxn ang="0">
                      <a:pos x="164" y="217"/>
                    </a:cxn>
                    <a:cxn ang="0">
                      <a:pos x="156" y="246"/>
                    </a:cxn>
                    <a:cxn ang="0">
                      <a:pos x="119" y="290"/>
                    </a:cxn>
                    <a:cxn ang="0">
                      <a:pos x="78" y="327"/>
                    </a:cxn>
                    <a:cxn ang="0">
                      <a:pos x="58" y="350"/>
                    </a:cxn>
                    <a:cxn ang="0">
                      <a:pos x="62" y="362"/>
                    </a:cxn>
                    <a:cxn ang="0">
                      <a:pos x="95" y="378"/>
                    </a:cxn>
                    <a:cxn ang="0">
                      <a:pos x="119" y="407"/>
                    </a:cxn>
                    <a:cxn ang="0">
                      <a:pos x="136" y="447"/>
                    </a:cxn>
                    <a:cxn ang="0">
                      <a:pos x="156" y="459"/>
                    </a:cxn>
                    <a:cxn ang="0">
                      <a:pos x="177" y="451"/>
                    </a:cxn>
                    <a:cxn ang="0">
                      <a:pos x="164" y="415"/>
                    </a:cxn>
                    <a:cxn ang="0">
                      <a:pos x="140" y="383"/>
                    </a:cxn>
                    <a:cxn ang="0">
                      <a:pos x="103" y="354"/>
                    </a:cxn>
                    <a:cxn ang="0">
                      <a:pos x="99" y="339"/>
                    </a:cxn>
                    <a:cxn ang="0">
                      <a:pos x="144" y="310"/>
                    </a:cxn>
                    <a:cxn ang="0">
                      <a:pos x="181" y="262"/>
                    </a:cxn>
                    <a:cxn ang="0">
                      <a:pos x="197" y="242"/>
                    </a:cxn>
                    <a:cxn ang="0">
                      <a:pos x="189" y="190"/>
                    </a:cxn>
                    <a:cxn ang="0">
                      <a:pos x="164" y="125"/>
                    </a:cxn>
                    <a:cxn ang="0">
                      <a:pos x="136" y="77"/>
                    </a:cxn>
                    <a:cxn ang="0">
                      <a:pos x="107" y="44"/>
                    </a:cxn>
                    <a:cxn ang="0">
                      <a:pos x="62" y="12"/>
                    </a:cxn>
                    <a:cxn ang="0">
                      <a:pos x="12" y="0"/>
                    </a:cxn>
                  </a:cxnLst>
                  <a:rect l="0" t="0" r="r" b="b"/>
                  <a:pathLst>
                    <a:path w="197" h="459">
                      <a:moveTo>
                        <a:pt x="12" y="0"/>
                      </a:moveTo>
                      <a:lnTo>
                        <a:pt x="0" y="24"/>
                      </a:lnTo>
                      <a:lnTo>
                        <a:pt x="12" y="53"/>
                      </a:lnTo>
                      <a:lnTo>
                        <a:pt x="45" y="65"/>
                      </a:lnTo>
                      <a:lnTo>
                        <a:pt x="86" y="81"/>
                      </a:lnTo>
                      <a:lnTo>
                        <a:pt x="128" y="117"/>
                      </a:lnTo>
                      <a:lnTo>
                        <a:pt x="152" y="169"/>
                      </a:lnTo>
                      <a:lnTo>
                        <a:pt x="164" y="217"/>
                      </a:lnTo>
                      <a:lnTo>
                        <a:pt x="156" y="246"/>
                      </a:lnTo>
                      <a:lnTo>
                        <a:pt x="119" y="290"/>
                      </a:lnTo>
                      <a:lnTo>
                        <a:pt x="78" y="327"/>
                      </a:lnTo>
                      <a:lnTo>
                        <a:pt x="58" y="350"/>
                      </a:lnTo>
                      <a:lnTo>
                        <a:pt x="62" y="362"/>
                      </a:lnTo>
                      <a:lnTo>
                        <a:pt x="95" y="378"/>
                      </a:lnTo>
                      <a:lnTo>
                        <a:pt x="119" y="407"/>
                      </a:lnTo>
                      <a:lnTo>
                        <a:pt x="136" y="447"/>
                      </a:lnTo>
                      <a:lnTo>
                        <a:pt x="156" y="459"/>
                      </a:lnTo>
                      <a:lnTo>
                        <a:pt x="177" y="451"/>
                      </a:lnTo>
                      <a:lnTo>
                        <a:pt x="164" y="415"/>
                      </a:lnTo>
                      <a:lnTo>
                        <a:pt x="140" y="383"/>
                      </a:lnTo>
                      <a:lnTo>
                        <a:pt x="103" y="354"/>
                      </a:lnTo>
                      <a:lnTo>
                        <a:pt x="99" y="339"/>
                      </a:lnTo>
                      <a:lnTo>
                        <a:pt x="144" y="310"/>
                      </a:lnTo>
                      <a:lnTo>
                        <a:pt x="181" y="262"/>
                      </a:lnTo>
                      <a:lnTo>
                        <a:pt x="197" y="242"/>
                      </a:lnTo>
                      <a:lnTo>
                        <a:pt x="189" y="190"/>
                      </a:lnTo>
                      <a:lnTo>
                        <a:pt x="164" y="125"/>
                      </a:lnTo>
                      <a:lnTo>
                        <a:pt x="136" y="77"/>
                      </a:lnTo>
                      <a:lnTo>
                        <a:pt x="107" y="44"/>
                      </a:lnTo>
                      <a:lnTo>
                        <a:pt x="62" y="12"/>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2"/>
                <p:cNvSpPr>
                  <a:spLocks/>
                </p:cNvSpPr>
                <p:nvPr/>
              </p:nvSpPr>
              <p:spPr bwMode="auto">
                <a:xfrm>
                  <a:off x="4704624" y="4330624"/>
                  <a:ext cx="618744" cy="309372"/>
                </a:xfrm>
                <a:custGeom>
                  <a:avLst/>
                  <a:gdLst/>
                  <a:ahLst/>
                  <a:cxnLst>
                    <a:cxn ang="0">
                      <a:pos x="395" y="37"/>
                    </a:cxn>
                    <a:cxn ang="0">
                      <a:pos x="436" y="0"/>
                    </a:cxn>
                    <a:cxn ang="0">
                      <a:pos x="460" y="8"/>
                    </a:cxn>
                    <a:cxn ang="0">
                      <a:pos x="464" y="49"/>
                    </a:cxn>
                    <a:cxn ang="0">
                      <a:pos x="440" y="77"/>
                    </a:cxn>
                    <a:cxn ang="0">
                      <a:pos x="400" y="94"/>
                    </a:cxn>
                    <a:cxn ang="0">
                      <a:pos x="351" y="142"/>
                    </a:cxn>
                    <a:cxn ang="0">
                      <a:pos x="303" y="199"/>
                    </a:cxn>
                    <a:cxn ang="0">
                      <a:pos x="271" y="229"/>
                    </a:cxn>
                    <a:cxn ang="0">
                      <a:pos x="242" y="232"/>
                    </a:cxn>
                    <a:cxn ang="0">
                      <a:pos x="222" y="212"/>
                    </a:cxn>
                    <a:cxn ang="0">
                      <a:pos x="178" y="171"/>
                    </a:cxn>
                    <a:cxn ang="0">
                      <a:pos x="137" y="134"/>
                    </a:cxn>
                    <a:cxn ang="0">
                      <a:pos x="93" y="118"/>
                    </a:cxn>
                    <a:cxn ang="0">
                      <a:pos x="65" y="127"/>
                    </a:cxn>
                    <a:cxn ang="0">
                      <a:pos x="36" y="151"/>
                    </a:cxn>
                    <a:cxn ang="0">
                      <a:pos x="0" y="134"/>
                    </a:cxn>
                    <a:cxn ang="0">
                      <a:pos x="21" y="98"/>
                    </a:cxn>
                    <a:cxn ang="0">
                      <a:pos x="65" y="82"/>
                    </a:cxn>
                    <a:cxn ang="0">
                      <a:pos x="105" y="94"/>
                    </a:cxn>
                    <a:cxn ang="0">
                      <a:pos x="105" y="53"/>
                    </a:cxn>
                    <a:cxn ang="0">
                      <a:pos x="129" y="53"/>
                    </a:cxn>
                    <a:cxn ang="0">
                      <a:pos x="129" y="94"/>
                    </a:cxn>
                    <a:cxn ang="0">
                      <a:pos x="154" y="122"/>
                    </a:cxn>
                    <a:cxn ang="0">
                      <a:pos x="198" y="151"/>
                    </a:cxn>
                    <a:cxn ang="0">
                      <a:pos x="234" y="179"/>
                    </a:cxn>
                    <a:cxn ang="0">
                      <a:pos x="258" y="192"/>
                    </a:cxn>
                    <a:cxn ang="0">
                      <a:pos x="278" y="171"/>
                    </a:cxn>
                    <a:cxn ang="0">
                      <a:pos x="311" y="134"/>
                    </a:cxn>
                    <a:cxn ang="0">
                      <a:pos x="359" y="74"/>
                    </a:cxn>
                    <a:cxn ang="0">
                      <a:pos x="395" y="37"/>
                    </a:cxn>
                  </a:cxnLst>
                  <a:rect l="0" t="0" r="r" b="b"/>
                  <a:pathLst>
                    <a:path w="464" h="232">
                      <a:moveTo>
                        <a:pt x="395" y="37"/>
                      </a:moveTo>
                      <a:lnTo>
                        <a:pt x="436" y="0"/>
                      </a:lnTo>
                      <a:lnTo>
                        <a:pt x="460" y="8"/>
                      </a:lnTo>
                      <a:lnTo>
                        <a:pt x="464" y="49"/>
                      </a:lnTo>
                      <a:lnTo>
                        <a:pt x="440" y="77"/>
                      </a:lnTo>
                      <a:lnTo>
                        <a:pt x="400" y="94"/>
                      </a:lnTo>
                      <a:lnTo>
                        <a:pt x="351" y="142"/>
                      </a:lnTo>
                      <a:lnTo>
                        <a:pt x="303" y="199"/>
                      </a:lnTo>
                      <a:lnTo>
                        <a:pt x="271" y="229"/>
                      </a:lnTo>
                      <a:lnTo>
                        <a:pt x="242" y="232"/>
                      </a:lnTo>
                      <a:lnTo>
                        <a:pt x="222" y="212"/>
                      </a:lnTo>
                      <a:lnTo>
                        <a:pt x="178" y="171"/>
                      </a:lnTo>
                      <a:lnTo>
                        <a:pt x="137" y="134"/>
                      </a:lnTo>
                      <a:lnTo>
                        <a:pt x="93" y="118"/>
                      </a:lnTo>
                      <a:lnTo>
                        <a:pt x="65" y="127"/>
                      </a:lnTo>
                      <a:lnTo>
                        <a:pt x="36" y="151"/>
                      </a:lnTo>
                      <a:lnTo>
                        <a:pt x="0" y="134"/>
                      </a:lnTo>
                      <a:lnTo>
                        <a:pt x="21" y="98"/>
                      </a:lnTo>
                      <a:lnTo>
                        <a:pt x="65" y="82"/>
                      </a:lnTo>
                      <a:lnTo>
                        <a:pt x="105" y="94"/>
                      </a:lnTo>
                      <a:lnTo>
                        <a:pt x="105" y="53"/>
                      </a:lnTo>
                      <a:lnTo>
                        <a:pt x="129" y="53"/>
                      </a:lnTo>
                      <a:lnTo>
                        <a:pt x="129" y="94"/>
                      </a:lnTo>
                      <a:lnTo>
                        <a:pt x="154" y="122"/>
                      </a:lnTo>
                      <a:lnTo>
                        <a:pt x="198" y="151"/>
                      </a:lnTo>
                      <a:lnTo>
                        <a:pt x="234" y="179"/>
                      </a:lnTo>
                      <a:lnTo>
                        <a:pt x="258" y="192"/>
                      </a:lnTo>
                      <a:lnTo>
                        <a:pt x="278" y="171"/>
                      </a:lnTo>
                      <a:lnTo>
                        <a:pt x="311" y="134"/>
                      </a:lnTo>
                      <a:lnTo>
                        <a:pt x="359" y="74"/>
                      </a:lnTo>
                      <a:lnTo>
                        <a:pt x="39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3"/>
                <p:cNvSpPr>
                  <a:spLocks/>
                </p:cNvSpPr>
                <p:nvPr/>
              </p:nvSpPr>
              <p:spPr bwMode="auto">
                <a:xfrm>
                  <a:off x="5352706" y="4829354"/>
                  <a:ext cx="320040" cy="833438"/>
                </a:xfrm>
                <a:custGeom>
                  <a:avLst/>
                  <a:gdLst/>
                  <a:ahLst/>
                  <a:cxnLst>
                    <a:cxn ang="0">
                      <a:pos x="33" y="0"/>
                    </a:cxn>
                    <a:cxn ang="0">
                      <a:pos x="0" y="3"/>
                    </a:cxn>
                    <a:cxn ang="0">
                      <a:pos x="4" y="27"/>
                    </a:cxn>
                    <a:cxn ang="0">
                      <a:pos x="4" y="56"/>
                    </a:cxn>
                    <a:cxn ang="0">
                      <a:pos x="57" y="104"/>
                    </a:cxn>
                    <a:cxn ang="0">
                      <a:pos x="90" y="164"/>
                    </a:cxn>
                    <a:cxn ang="0">
                      <a:pos x="102" y="224"/>
                    </a:cxn>
                    <a:cxn ang="0">
                      <a:pos x="102" y="280"/>
                    </a:cxn>
                    <a:cxn ang="0">
                      <a:pos x="81" y="373"/>
                    </a:cxn>
                    <a:cxn ang="0">
                      <a:pos x="61" y="468"/>
                    </a:cxn>
                    <a:cxn ang="0">
                      <a:pos x="40" y="541"/>
                    </a:cxn>
                    <a:cxn ang="0">
                      <a:pos x="40" y="581"/>
                    </a:cxn>
                    <a:cxn ang="0">
                      <a:pos x="49" y="593"/>
                    </a:cxn>
                    <a:cxn ang="0">
                      <a:pos x="90" y="593"/>
                    </a:cxn>
                    <a:cxn ang="0">
                      <a:pos x="135" y="597"/>
                    </a:cxn>
                    <a:cxn ang="0">
                      <a:pos x="192" y="625"/>
                    </a:cxn>
                    <a:cxn ang="0">
                      <a:pos x="207" y="613"/>
                    </a:cxn>
                    <a:cxn ang="0">
                      <a:pos x="240" y="581"/>
                    </a:cxn>
                    <a:cxn ang="0">
                      <a:pos x="224" y="569"/>
                    </a:cxn>
                    <a:cxn ang="0">
                      <a:pos x="155" y="560"/>
                    </a:cxn>
                    <a:cxn ang="0">
                      <a:pos x="98" y="569"/>
                    </a:cxn>
                    <a:cxn ang="0">
                      <a:pos x="65" y="560"/>
                    </a:cxn>
                    <a:cxn ang="0">
                      <a:pos x="73" y="529"/>
                    </a:cxn>
                    <a:cxn ang="0">
                      <a:pos x="93" y="448"/>
                    </a:cxn>
                    <a:cxn ang="0">
                      <a:pos x="126" y="352"/>
                    </a:cxn>
                    <a:cxn ang="0">
                      <a:pos x="142" y="280"/>
                    </a:cxn>
                    <a:cxn ang="0">
                      <a:pos x="135" y="216"/>
                    </a:cxn>
                    <a:cxn ang="0">
                      <a:pos x="126" y="148"/>
                    </a:cxn>
                    <a:cxn ang="0">
                      <a:pos x="98" y="68"/>
                    </a:cxn>
                    <a:cxn ang="0">
                      <a:pos x="57" y="15"/>
                    </a:cxn>
                    <a:cxn ang="0">
                      <a:pos x="33" y="0"/>
                    </a:cxn>
                  </a:cxnLst>
                  <a:rect l="0" t="0" r="r" b="b"/>
                  <a:pathLst>
                    <a:path w="240" h="625">
                      <a:moveTo>
                        <a:pt x="33" y="0"/>
                      </a:moveTo>
                      <a:lnTo>
                        <a:pt x="0" y="3"/>
                      </a:lnTo>
                      <a:lnTo>
                        <a:pt x="4" y="27"/>
                      </a:lnTo>
                      <a:lnTo>
                        <a:pt x="4" y="56"/>
                      </a:lnTo>
                      <a:lnTo>
                        <a:pt x="57" y="104"/>
                      </a:lnTo>
                      <a:lnTo>
                        <a:pt x="90" y="164"/>
                      </a:lnTo>
                      <a:lnTo>
                        <a:pt x="102" y="224"/>
                      </a:lnTo>
                      <a:lnTo>
                        <a:pt x="102" y="280"/>
                      </a:lnTo>
                      <a:lnTo>
                        <a:pt x="81" y="373"/>
                      </a:lnTo>
                      <a:lnTo>
                        <a:pt x="61" y="468"/>
                      </a:lnTo>
                      <a:lnTo>
                        <a:pt x="40" y="541"/>
                      </a:lnTo>
                      <a:lnTo>
                        <a:pt x="40" y="581"/>
                      </a:lnTo>
                      <a:lnTo>
                        <a:pt x="49" y="593"/>
                      </a:lnTo>
                      <a:lnTo>
                        <a:pt x="90" y="593"/>
                      </a:lnTo>
                      <a:lnTo>
                        <a:pt x="135" y="597"/>
                      </a:lnTo>
                      <a:lnTo>
                        <a:pt x="192" y="625"/>
                      </a:lnTo>
                      <a:lnTo>
                        <a:pt x="207" y="613"/>
                      </a:lnTo>
                      <a:lnTo>
                        <a:pt x="240" y="581"/>
                      </a:lnTo>
                      <a:lnTo>
                        <a:pt x="224" y="569"/>
                      </a:lnTo>
                      <a:lnTo>
                        <a:pt x="155" y="560"/>
                      </a:lnTo>
                      <a:lnTo>
                        <a:pt x="98" y="569"/>
                      </a:lnTo>
                      <a:lnTo>
                        <a:pt x="65" y="560"/>
                      </a:lnTo>
                      <a:lnTo>
                        <a:pt x="73" y="529"/>
                      </a:lnTo>
                      <a:lnTo>
                        <a:pt x="93" y="448"/>
                      </a:lnTo>
                      <a:lnTo>
                        <a:pt x="126" y="352"/>
                      </a:lnTo>
                      <a:lnTo>
                        <a:pt x="142" y="280"/>
                      </a:lnTo>
                      <a:lnTo>
                        <a:pt x="135" y="216"/>
                      </a:lnTo>
                      <a:lnTo>
                        <a:pt x="126" y="148"/>
                      </a:lnTo>
                      <a:lnTo>
                        <a:pt x="98" y="68"/>
                      </a:lnTo>
                      <a:lnTo>
                        <a:pt x="57" y="15"/>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14"/>
                <p:cNvSpPr>
                  <a:spLocks/>
                </p:cNvSpPr>
                <p:nvPr/>
              </p:nvSpPr>
              <p:spPr bwMode="auto">
                <a:xfrm>
                  <a:off x="5108676" y="4833356"/>
                  <a:ext cx="246698" cy="877444"/>
                </a:xfrm>
                <a:custGeom>
                  <a:avLst/>
                  <a:gdLst/>
                  <a:ahLst/>
                  <a:cxnLst>
                    <a:cxn ang="0">
                      <a:pos x="94" y="69"/>
                    </a:cxn>
                    <a:cxn ang="0">
                      <a:pos x="132" y="0"/>
                    </a:cxn>
                    <a:cxn ang="0">
                      <a:pos x="165" y="0"/>
                    </a:cxn>
                    <a:cxn ang="0">
                      <a:pos x="185" y="21"/>
                    </a:cxn>
                    <a:cxn ang="0">
                      <a:pos x="181" y="57"/>
                    </a:cxn>
                    <a:cxn ang="0">
                      <a:pos x="148" y="84"/>
                    </a:cxn>
                    <a:cxn ang="0">
                      <a:pos x="115" y="133"/>
                    </a:cxn>
                    <a:cxn ang="0">
                      <a:pos x="91" y="213"/>
                    </a:cxn>
                    <a:cxn ang="0">
                      <a:pos x="91" y="297"/>
                    </a:cxn>
                    <a:cxn ang="0">
                      <a:pos x="107" y="413"/>
                    </a:cxn>
                    <a:cxn ang="0">
                      <a:pos x="127" y="489"/>
                    </a:cxn>
                    <a:cxn ang="0">
                      <a:pos x="132" y="549"/>
                    </a:cxn>
                    <a:cxn ang="0">
                      <a:pos x="127" y="569"/>
                    </a:cxn>
                    <a:cxn ang="0">
                      <a:pos x="99" y="593"/>
                    </a:cxn>
                    <a:cxn ang="0">
                      <a:pos x="66" y="630"/>
                    </a:cxn>
                    <a:cxn ang="0">
                      <a:pos x="49" y="658"/>
                    </a:cxn>
                    <a:cxn ang="0">
                      <a:pos x="20" y="654"/>
                    </a:cxn>
                    <a:cxn ang="0">
                      <a:pos x="0" y="605"/>
                    </a:cxn>
                    <a:cxn ang="0">
                      <a:pos x="25" y="586"/>
                    </a:cxn>
                    <a:cxn ang="0">
                      <a:pos x="70" y="554"/>
                    </a:cxn>
                    <a:cxn ang="0">
                      <a:pos x="99" y="542"/>
                    </a:cxn>
                    <a:cxn ang="0">
                      <a:pos x="99" y="509"/>
                    </a:cxn>
                    <a:cxn ang="0">
                      <a:pos x="91" y="462"/>
                    </a:cxn>
                    <a:cxn ang="0">
                      <a:pos x="66" y="397"/>
                    </a:cxn>
                    <a:cxn ang="0">
                      <a:pos x="49" y="337"/>
                    </a:cxn>
                    <a:cxn ang="0">
                      <a:pos x="37" y="277"/>
                    </a:cxn>
                    <a:cxn ang="0">
                      <a:pos x="41" y="221"/>
                    </a:cxn>
                    <a:cxn ang="0">
                      <a:pos x="49" y="161"/>
                    </a:cxn>
                    <a:cxn ang="0">
                      <a:pos x="74" y="105"/>
                    </a:cxn>
                    <a:cxn ang="0">
                      <a:pos x="94" y="69"/>
                    </a:cxn>
                  </a:cxnLst>
                  <a:rect l="0" t="0" r="r" b="b"/>
                  <a:pathLst>
                    <a:path w="185" h="658">
                      <a:moveTo>
                        <a:pt x="94" y="69"/>
                      </a:moveTo>
                      <a:lnTo>
                        <a:pt x="132" y="0"/>
                      </a:lnTo>
                      <a:lnTo>
                        <a:pt x="165" y="0"/>
                      </a:lnTo>
                      <a:lnTo>
                        <a:pt x="185" y="21"/>
                      </a:lnTo>
                      <a:lnTo>
                        <a:pt x="181" y="57"/>
                      </a:lnTo>
                      <a:lnTo>
                        <a:pt x="148" y="84"/>
                      </a:lnTo>
                      <a:lnTo>
                        <a:pt x="115" y="133"/>
                      </a:lnTo>
                      <a:lnTo>
                        <a:pt x="91" y="213"/>
                      </a:lnTo>
                      <a:lnTo>
                        <a:pt x="91" y="297"/>
                      </a:lnTo>
                      <a:lnTo>
                        <a:pt x="107" y="413"/>
                      </a:lnTo>
                      <a:lnTo>
                        <a:pt x="127" y="489"/>
                      </a:lnTo>
                      <a:lnTo>
                        <a:pt x="132" y="549"/>
                      </a:lnTo>
                      <a:lnTo>
                        <a:pt x="127" y="569"/>
                      </a:lnTo>
                      <a:lnTo>
                        <a:pt x="99" y="593"/>
                      </a:lnTo>
                      <a:lnTo>
                        <a:pt x="66" y="630"/>
                      </a:lnTo>
                      <a:lnTo>
                        <a:pt x="49" y="658"/>
                      </a:lnTo>
                      <a:lnTo>
                        <a:pt x="20" y="654"/>
                      </a:lnTo>
                      <a:lnTo>
                        <a:pt x="0" y="605"/>
                      </a:lnTo>
                      <a:lnTo>
                        <a:pt x="25" y="586"/>
                      </a:lnTo>
                      <a:lnTo>
                        <a:pt x="70" y="554"/>
                      </a:lnTo>
                      <a:lnTo>
                        <a:pt x="99" y="542"/>
                      </a:lnTo>
                      <a:lnTo>
                        <a:pt x="99" y="509"/>
                      </a:lnTo>
                      <a:lnTo>
                        <a:pt x="91" y="462"/>
                      </a:lnTo>
                      <a:lnTo>
                        <a:pt x="66" y="397"/>
                      </a:lnTo>
                      <a:lnTo>
                        <a:pt x="49" y="337"/>
                      </a:lnTo>
                      <a:lnTo>
                        <a:pt x="37" y="277"/>
                      </a:lnTo>
                      <a:lnTo>
                        <a:pt x="41" y="221"/>
                      </a:lnTo>
                      <a:lnTo>
                        <a:pt x="49" y="161"/>
                      </a:lnTo>
                      <a:lnTo>
                        <a:pt x="74" y="105"/>
                      </a:lnTo>
                      <a:lnTo>
                        <a:pt x="94"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22" name="Object 5"/>
              <p:cNvGraphicFramePr>
                <a:graphicFrameLocks noChangeAspect="1"/>
              </p:cNvGraphicFramePr>
              <p:nvPr/>
            </p:nvGraphicFramePr>
            <p:xfrm>
              <a:off x="4843009" y="3915456"/>
              <a:ext cx="468313" cy="512762"/>
            </p:xfrm>
            <a:graphic>
              <a:graphicData uri="http://schemas.openxmlformats.org/presentationml/2006/ole">
                <mc:AlternateContent xmlns:mc="http://schemas.openxmlformats.org/markup-compatibility/2006">
                  <mc:Choice xmlns:v="urn:schemas-microsoft-com:vml" Requires="v">
                    <p:oleObj name="Multimedieklip" r:id="rId3" imgW="1255680" imgH="1374480" progId="">
                      <p:embed/>
                    </p:oleObj>
                  </mc:Choice>
                  <mc:Fallback>
                    <p:oleObj name="Multimedieklip" r:id="rId3" imgW="1255680" imgH="1374480" progId="">
                      <p:embed/>
                      <p:pic>
                        <p:nvPicPr>
                          <p:cNvPr id="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009" y="3915456"/>
                            <a:ext cx="468313"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 name="Kombinationstegning 8"/>
            <p:cNvSpPr/>
            <p:nvPr/>
          </p:nvSpPr>
          <p:spPr bwMode="auto">
            <a:xfrm>
              <a:off x="8639692" y="1509061"/>
              <a:ext cx="323005" cy="651752"/>
            </a:xfrm>
            <a:custGeom>
              <a:avLst/>
              <a:gdLst>
                <a:gd name="connsiteX0" fmla="*/ 418190 w 702185"/>
                <a:gd name="connsiteY0" fmla="*/ 0 h 1416852"/>
                <a:gd name="connsiteX1" fmla="*/ 246545 w 702185"/>
                <a:gd name="connsiteY1" fmla="*/ 12483 h 1416852"/>
                <a:gd name="connsiteX2" fmla="*/ 102988 w 702185"/>
                <a:gd name="connsiteY2" fmla="*/ 46812 h 1416852"/>
                <a:gd name="connsiteX3" fmla="*/ 53054 w 702185"/>
                <a:gd name="connsiteY3" fmla="*/ 87383 h 1416852"/>
                <a:gd name="connsiteX4" fmla="*/ 28088 w 702185"/>
                <a:gd name="connsiteY4" fmla="*/ 115470 h 1416852"/>
                <a:gd name="connsiteX5" fmla="*/ 49934 w 702185"/>
                <a:gd name="connsiteY5" fmla="*/ 165403 h 1416852"/>
                <a:gd name="connsiteX6" fmla="*/ 106108 w 702185"/>
                <a:gd name="connsiteY6" fmla="*/ 240303 h 1416852"/>
                <a:gd name="connsiteX7" fmla="*/ 140437 w 702185"/>
                <a:gd name="connsiteY7" fmla="*/ 305840 h 1416852"/>
                <a:gd name="connsiteX8" fmla="*/ 162283 w 702185"/>
                <a:gd name="connsiteY8" fmla="*/ 362015 h 1416852"/>
                <a:gd name="connsiteX9" fmla="*/ 171646 w 702185"/>
                <a:gd name="connsiteY9" fmla="*/ 443156 h 1416852"/>
                <a:gd name="connsiteX10" fmla="*/ 143558 w 702185"/>
                <a:gd name="connsiteY10" fmla="*/ 518056 h 1416852"/>
                <a:gd name="connsiteX11" fmla="*/ 109229 w 702185"/>
                <a:gd name="connsiteY11" fmla="*/ 592956 h 1416852"/>
                <a:gd name="connsiteX12" fmla="*/ 46813 w 702185"/>
                <a:gd name="connsiteY12" fmla="*/ 730272 h 1416852"/>
                <a:gd name="connsiteX13" fmla="*/ 0 w 702185"/>
                <a:gd name="connsiteY13" fmla="*/ 848863 h 1416852"/>
                <a:gd name="connsiteX14" fmla="*/ 0 w 702185"/>
                <a:gd name="connsiteY14" fmla="*/ 1017387 h 1416852"/>
                <a:gd name="connsiteX15" fmla="*/ 37450 w 702185"/>
                <a:gd name="connsiteY15" fmla="*/ 1235844 h 1416852"/>
                <a:gd name="connsiteX16" fmla="*/ 134196 w 702185"/>
                <a:gd name="connsiteY16" fmla="*/ 1338831 h 1416852"/>
                <a:gd name="connsiteX17" fmla="*/ 215337 w 702185"/>
                <a:gd name="connsiteY17" fmla="*/ 1391885 h 1416852"/>
                <a:gd name="connsiteX18" fmla="*/ 290237 w 702185"/>
                <a:gd name="connsiteY18" fmla="*/ 1416852 h 1416852"/>
                <a:gd name="connsiteX19" fmla="*/ 365136 w 702185"/>
                <a:gd name="connsiteY19" fmla="*/ 1416852 h 1416852"/>
                <a:gd name="connsiteX20" fmla="*/ 468123 w 702185"/>
                <a:gd name="connsiteY20" fmla="*/ 1391885 h 1416852"/>
                <a:gd name="connsiteX21" fmla="*/ 530540 w 702185"/>
                <a:gd name="connsiteY21" fmla="*/ 1373160 h 1416852"/>
                <a:gd name="connsiteX22" fmla="*/ 583594 w 702185"/>
                <a:gd name="connsiteY22" fmla="*/ 1332590 h 1416852"/>
                <a:gd name="connsiteX23" fmla="*/ 627285 w 702185"/>
                <a:gd name="connsiteY23" fmla="*/ 1260811 h 1416852"/>
                <a:gd name="connsiteX24" fmla="*/ 661614 w 702185"/>
                <a:gd name="connsiteY24" fmla="*/ 1185911 h 1416852"/>
                <a:gd name="connsiteX25" fmla="*/ 686581 w 702185"/>
                <a:gd name="connsiteY25" fmla="*/ 1095407 h 1416852"/>
                <a:gd name="connsiteX26" fmla="*/ 702185 w 702185"/>
                <a:gd name="connsiteY26" fmla="*/ 1023629 h 1416852"/>
                <a:gd name="connsiteX27" fmla="*/ 702185 w 702185"/>
                <a:gd name="connsiteY27" fmla="*/ 967454 h 1416852"/>
                <a:gd name="connsiteX28" fmla="*/ 702185 w 702185"/>
                <a:gd name="connsiteY28" fmla="*/ 861346 h 1416852"/>
                <a:gd name="connsiteX29" fmla="*/ 677218 w 702185"/>
                <a:gd name="connsiteY29" fmla="*/ 764601 h 1416852"/>
                <a:gd name="connsiteX30" fmla="*/ 639768 w 702185"/>
                <a:gd name="connsiteY30" fmla="*/ 667855 h 1416852"/>
                <a:gd name="connsiteX31" fmla="*/ 599198 w 702185"/>
                <a:gd name="connsiteY31" fmla="*/ 583593 h 1416852"/>
                <a:gd name="connsiteX32" fmla="*/ 549265 w 702185"/>
                <a:gd name="connsiteY32" fmla="*/ 508693 h 1416852"/>
                <a:gd name="connsiteX33" fmla="*/ 483727 w 702185"/>
                <a:gd name="connsiteY33" fmla="*/ 455639 h 1416852"/>
                <a:gd name="connsiteX34" fmla="*/ 427553 w 702185"/>
                <a:gd name="connsiteY34" fmla="*/ 408827 h 1416852"/>
                <a:gd name="connsiteX35" fmla="*/ 380740 w 702185"/>
                <a:gd name="connsiteY35" fmla="*/ 380740 h 1416852"/>
                <a:gd name="connsiteX36" fmla="*/ 349532 w 702185"/>
                <a:gd name="connsiteY36" fmla="*/ 355773 h 1416852"/>
                <a:gd name="connsiteX37" fmla="*/ 318324 w 702185"/>
                <a:gd name="connsiteY37" fmla="*/ 305840 h 1416852"/>
                <a:gd name="connsiteX38" fmla="*/ 296478 w 702185"/>
                <a:gd name="connsiteY38" fmla="*/ 280874 h 1416852"/>
                <a:gd name="connsiteX39" fmla="*/ 293357 w 702185"/>
                <a:gd name="connsiteY39" fmla="*/ 271511 h 1416852"/>
                <a:gd name="connsiteX40" fmla="*/ 337049 w 702185"/>
                <a:gd name="connsiteY40" fmla="*/ 196612 h 1416852"/>
                <a:gd name="connsiteX41" fmla="*/ 396345 w 702185"/>
                <a:gd name="connsiteY41" fmla="*/ 84262 h 1416852"/>
                <a:gd name="connsiteX42" fmla="*/ 418190 w 702185"/>
                <a:gd name="connsiteY42" fmla="*/ 0 h 14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02185" h="1416852">
                  <a:moveTo>
                    <a:pt x="418190" y="0"/>
                  </a:moveTo>
                  <a:lnTo>
                    <a:pt x="246545" y="12483"/>
                  </a:lnTo>
                  <a:lnTo>
                    <a:pt x="102988" y="46812"/>
                  </a:lnTo>
                  <a:lnTo>
                    <a:pt x="53054" y="87383"/>
                  </a:lnTo>
                  <a:lnTo>
                    <a:pt x="28088" y="115470"/>
                  </a:lnTo>
                  <a:lnTo>
                    <a:pt x="49934" y="165403"/>
                  </a:lnTo>
                  <a:lnTo>
                    <a:pt x="106108" y="240303"/>
                  </a:lnTo>
                  <a:lnTo>
                    <a:pt x="140437" y="305840"/>
                  </a:lnTo>
                  <a:lnTo>
                    <a:pt x="162283" y="362015"/>
                  </a:lnTo>
                  <a:lnTo>
                    <a:pt x="171646" y="443156"/>
                  </a:lnTo>
                  <a:lnTo>
                    <a:pt x="143558" y="518056"/>
                  </a:lnTo>
                  <a:lnTo>
                    <a:pt x="109229" y="592956"/>
                  </a:lnTo>
                  <a:lnTo>
                    <a:pt x="46813" y="730272"/>
                  </a:lnTo>
                  <a:lnTo>
                    <a:pt x="0" y="848863"/>
                  </a:lnTo>
                  <a:lnTo>
                    <a:pt x="0" y="1017387"/>
                  </a:lnTo>
                  <a:lnTo>
                    <a:pt x="37450" y="1235844"/>
                  </a:lnTo>
                  <a:lnTo>
                    <a:pt x="134196" y="1338831"/>
                  </a:lnTo>
                  <a:lnTo>
                    <a:pt x="215337" y="1391885"/>
                  </a:lnTo>
                  <a:lnTo>
                    <a:pt x="290237" y="1416852"/>
                  </a:lnTo>
                  <a:lnTo>
                    <a:pt x="365136" y="1416852"/>
                  </a:lnTo>
                  <a:lnTo>
                    <a:pt x="468123" y="1391885"/>
                  </a:lnTo>
                  <a:lnTo>
                    <a:pt x="530540" y="1373160"/>
                  </a:lnTo>
                  <a:lnTo>
                    <a:pt x="583594" y="1332590"/>
                  </a:lnTo>
                  <a:lnTo>
                    <a:pt x="627285" y="1260811"/>
                  </a:lnTo>
                  <a:lnTo>
                    <a:pt x="661614" y="1185911"/>
                  </a:lnTo>
                  <a:lnTo>
                    <a:pt x="686581" y="1095407"/>
                  </a:lnTo>
                  <a:lnTo>
                    <a:pt x="702185" y="1023629"/>
                  </a:lnTo>
                  <a:lnTo>
                    <a:pt x="702185" y="967454"/>
                  </a:lnTo>
                  <a:lnTo>
                    <a:pt x="702185" y="861346"/>
                  </a:lnTo>
                  <a:lnTo>
                    <a:pt x="677218" y="764601"/>
                  </a:lnTo>
                  <a:lnTo>
                    <a:pt x="639768" y="667855"/>
                  </a:lnTo>
                  <a:lnTo>
                    <a:pt x="599198" y="583593"/>
                  </a:lnTo>
                  <a:lnTo>
                    <a:pt x="549265" y="508693"/>
                  </a:lnTo>
                  <a:lnTo>
                    <a:pt x="483727" y="455639"/>
                  </a:lnTo>
                  <a:lnTo>
                    <a:pt x="427553" y="408827"/>
                  </a:lnTo>
                  <a:lnTo>
                    <a:pt x="380740" y="380740"/>
                  </a:lnTo>
                  <a:lnTo>
                    <a:pt x="349532" y="355773"/>
                  </a:lnTo>
                  <a:lnTo>
                    <a:pt x="318324" y="305840"/>
                  </a:lnTo>
                  <a:lnTo>
                    <a:pt x="296478" y="280874"/>
                  </a:lnTo>
                  <a:lnTo>
                    <a:pt x="293357" y="271511"/>
                  </a:lnTo>
                  <a:lnTo>
                    <a:pt x="337049" y="196612"/>
                  </a:lnTo>
                  <a:lnTo>
                    <a:pt x="396345" y="84262"/>
                  </a:lnTo>
                  <a:lnTo>
                    <a:pt x="418190" y="0"/>
                  </a:lnTo>
                  <a:close/>
                </a:path>
              </a:pathLst>
            </a:custGeom>
            <a:solidFill>
              <a:srgbClr val="9696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Verdana" pitchFamily="34" charset="0"/>
              </a:endParaRPr>
            </a:p>
          </p:txBody>
        </p:sp>
        <p:sp>
          <p:nvSpPr>
            <p:cNvPr id="10" name="Freeform 15"/>
            <p:cNvSpPr>
              <a:spLocks/>
            </p:cNvSpPr>
            <p:nvPr/>
          </p:nvSpPr>
          <p:spPr bwMode="auto">
            <a:xfrm>
              <a:off x="8144397" y="1356797"/>
              <a:ext cx="262233" cy="247511"/>
            </a:xfrm>
            <a:custGeom>
              <a:avLst/>
              <a:gdLst/>
              <a:ahLst/>
              <a:cxnLst>
                <a:cxn ang="0">
                  <a:pos x="179" y="114"/>
                </a:cxn>
                <a:cxn ang="0">
                  <a:pos x="154" y="54"/>
                </a:cxn>
                <a:cxn ang="0">
                  <a:pos x="130" y="25"/>
                </a:cxn>
                <a:cxn ang="0">
                  <a:pos x="110" y="9"/>
                </a:cxn>
                <a:cxn ang="0">
                  <a:pos x="82" y="0"/>
                </a:cxn>
                <a:cxn ang="0">
                  <a:pos x="49" y="4"/>
                </a:cxn>
                <a:cxn ang="0">
                  <a:pos x="16" y="29"/>
                </a:cxn>
                <a:cxn ang="0">
                  <a:pos x="4" y="65"/>
                </a:cxn>
                <a:cxn ang="0">
                  <a:pos x="0" y="119"/>
                </a:cxn>
                <a:cxn ang="0">
                  <a:pos x="16" y="192"/>
                </a:cxn>
                <a:cxn ang="0">
                  <a:pos x="53" y="232"/>
                </a:cxn>
                <a:cxn ang="0">
                  <a:pos x="94" y="265"/>
                </a:cxn>
                <a:cxn ang="0">
                  <a:pos x="126" y="269"/>
                </a:cxn>
                <a:cxn ang="0">
                  <a:pos x="163" y="244"/>
                </a:cxn>
                <a:cxn ang="0">
                  <a:pos x="179" y="188"/>
                </a:cxn>
                <a:cxn ang="0">
                  <a:pos x="183" y="147"/>
                </a:cxn>
                <a:cxn ang="0">
                  <a:pos x="244" y="159"/>
                </a:cxn>
                <a:cxn ang="0">
                  <a:pos x="268" y="167"/>
                </a:cxn>
                <a:cxn ang="0">
                  <a:pos x="285" y="151"/>
                </a:cxn>
                <a:cxn ang="0">
                  <a:pos x="276" y="131"/>
                </a:cxn>
                <a:cxn ang="0">
                  <a:pos x="231" y="131"/>
                </a:cxn>
                <a:cxn ang="0">
                  <a:pos x="179" y="114"/>
                </a:cxn>
              </a:cxnLst>
              <a:rect l="0" t="0" r="r" b="b"/>
              <a:pathLst>
                <a:path w="285" h="269">
                  <a:moveTo>
                    <a:pt x="179" y="114"/>
                  </a:moveTo>
                  <a:lnTo>
                    <a:pt x="154" y="54"/>
                  </a:lnTo>
                  <a:lnTo>
                    <a:pt x="130" y="25"/>
                  </a:lnTo>
                  <a:lnTo>
                    <a:pt x="110" y="9"/>
                  </a:lnTo>
                  <a:lnTo>
                    <a:pt x="82" y="0"/>
                  </a:lnTo>
                  <a:lnTo>
                    <a:pt x="49" y="4"/>
                  </a:lnTo>
                  <a:lnTo>
                    <a:pt x="16" y="29"/>
                  </a:lnTo>
                  <a:lnTo>
                    <a:pt x="4" y="65"/>
                  </a:lnTo>
                  <a:lnTo>
                    <a:pt x="0" y="119"/>
                  </a:lnTo>
                  <a:lnTo>
                    <a:pt x="16" y="192"/>
                  </a:lnTo>
                  <a:lnTo>
                    <a:pt x="53" y="232"/>
                  </a:lnTo>
                  <a:lnTo>
                    <a:pt x="94" y="265"/>
                  </a:lnTo>
                  <a:lnTo>
                    <a:pt x="126" y="269"/>
                  </a:lnTo>
                  <a:lnTo>
                    <a:pt x="163" y="244"/>
                  </a:lnTo>
                  <a:lnTo>
                    <a:pt x="179" y="188"/>
                  </a:lnTo>
                  <a:lnTo>
                    <a:pt x="183" y="147"/>
                  </a:lnTo>
                  <a:lnTo>
                    <a:pt x="244" y="159"/>
                  </a:lnTo>
                  <a:lnTo>
                    <a:pt x="268" y="167"/>
                  </a:lnTo>
                  <a:lnTo>
                    <a:pt x="285" y="151"/>
                  </a:lnTo>
                  <a:lnTo>
                    <a:pt x="276" y="131"/>
                  </a:lnTo>
                  <a:lnTo>
                    <a:pt x="231" y="131"/>
                  </a:lnTo>
                  <a:lnTo>
                    <a:pt x="179"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6"/>
            <p:cNvSpPr>
              <a:spLocks/>
            </p:cNvSpPr>
            <p:nvPr/>
          </p:nvSpPr>
          <p:spPr bwMode="auto">
            <a:xfrm>
              <a:off x="8228127" y="1624550"/>
              <a:ext cx="192304" cy="417733"/>
            </a:xfrm>
            <a:custGeom>
              <a:avLst/>
              <a:gdLst/>
              <a:ahLst/>
              <a:cxnLst>
                <a:cxn ang="0">
                  <a:pos x="0" y="72"/>
                </a:cxn>
                <a:cxn ang="0">
                  <a:pos x="12" y="24"/>
                </a:cxn>
                <a:cxn ang="0">
                  <a:pos x="37" y="4"/>
                </a:cxn>
                <a:cxn ang="0">
                  <a:pos x="87" y="0"/>
                </a:cxn>
                <a:cxn ang="0">
                  <a:pos x="128" y="16"/>
                </a:cxn>
                <a:cxn ang="0">
                  <a:pos x="164" y="68"/>
                </a:cxn>
                <a:cxn ang="0">
                  <a:pos x="185" y="141"/>
                </a:cxn>
                <a:cxn ang="0">
                  <a:pos x="206" y="229"/>
                </a:cxn>
                <a:cxn ang="0">
                  <a:pos x="209" y="317"/>
                </a:cxn>
                <a:cxn ang="0">
                  <a:pos x="197" y="386"/>
                </a:cxn>
                <a:cxn ang="0">
                  <a:pos x="181" y="422"/>
                </a:cxn>
                <a:cxn ang="0">
                  <a:pos x="140" y="450"/>
                </a:cxn>
                <a:cxn ang="0">
                  <a:pos x="82" y="454"/>
                </a:cxn>
                <a:cxn ang="0">
                  <a:pos x="50" y="430"/>
                </a:cxn>
                <a:cxn ang="0">
                  <a:pos x="33" y="386"/>
                </a:cxn>
                <a:cxn ang="0">
                  <a:pos x="33" y="354"/>
                </a:cxn>
                <a:cxn ang="0">
                  <a:pos x="54" y="313"/>
                </a:cxn>
                <a:cxn ang="0">
                  <a:pos x="58" y="266"/>
                </a:cxn>
                <a:cxn ang="0">
                  <a:pos x="58" y="213"/>
                </a:cxn>
                <a:cxn ang="0">
                  <a:pos x="45" y="144"/>
                </a:cxn>
                <a:cxn ang="0">
                  <a:pos x="17" y="112"/>
                </a:cxn>
                <a:cxn ang="0">
                  <a:pos x="0" y="72"/>
                </a:cxn>
              </a:cxnLst>
              <a:rect l="0" t="0" r="r" b="b"/>
              <a:pathLst>
                <a:path w="209" h="454">
                  <a:moveTo>
                    <a:pt x="0" y="72"/>
                  </a:moveTo>
                  <a:lnTo>
                    <a:pt x="12" y="24"/>
                  </a:lnTo>
                  <a:lnTo>
                    <a:pt x="37" y="4"/>
                  </a:lnTo>
                  <a:lnTo>
                    <a:pt x="87" y="0"/>
                  </a:lnTo>
                  <a:lnTo>
                    <a:pt x="128" y="16"/>
                  </a:lnTo>
                  <a:lnTo>
                    <a:pt x="164" y="68"/>
                  </a:lnTo>
                  <a:lnTo>
                    <a:pt x="185" y="141"/>
                  </a:lnTo>
                  <a:lnTo>
                    <a:pt x="206" y="229"/>
                  </a:lnTo>
                  <a:lnTo>
                    <a:pt x="209" y="317"/>
                  </a:lnTo>
                  <a:lnTo>
                    <a:pt x="197" y="386"/>
                  </a:lnTo>
                  <a:lnTo>
                    <a:pt x="181" y="422"/>
                  </a:lnTo>
                  <a:lnTo>
                    <a:pt x="140" y="450"/>
                  </a:lnTo>
                  <a:lnTo>
                    <a:pt x="82" y="454"/>
                  </a:lnTo>
                  <a:lnTo>
                    <a:pt x="50" y="430"/>
                  </a:lnTo>
                  <a:lnTo>
                    <a:pt x="33" y="386"/>
                  </a:lnTo>
                  <a:lnTo>
                    <a:pt x="33" y="354"/>
                  </a:lnTo>
                  <a:lnTo>
                    <a:pt x="54" y="313"/>
                  </a:lnTo>
                  <a:lnTo>
                    <a:pt x="58" y="266"/>
                  </a:lnTo>
                  <a:lnTo>
                    <a:pt x="58" y="213"/>
                  </a:lnTo>
                  <a:lnTo>
                    <a:pt x="45" y="144"/>
                  </a:lnTo>
                  <a:lnTo>
                    <a:pt x="17" y="112"/>
                  </a:lnTo>
                  <a:lnTo>
                    <a:pt x="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7"/>
            <p:cNvSpPr>
              <a:spLocks/>
            </p:cNvSpPr>
            <p:nvPr/>
          </p:nvSpPr>
          <p:spPr bwMode="auto">
            <a:xfrm>
              <a:off x="8298056" y="1565663"/>
              <a:ext cx="459137" cy="177582"/>
            </a:xfrm>
            <a:custGeom>
              <a:avLst/>
              <a:gdLst/>
              <a:ahLst/>
              <a:cxnLst>
                <a:cxn ang="0">
                  <a:pos x="20" y="78"/>
                </a:cxn>
                <a:cxn ang="0">
                  <a:pos x="0" y="106"/>
                </a:cxn>
                <a:cxn ang="0">
                  <a:pos x="20" y="131"/>
                </a:cxn>
                <a:cxn ang="0">
                  <a:pos x="56" y="143"/>
                </a:cxn>
                <a:cxn ang="0">
                  <a:pos x="137" y="172"/>
                </a:cxn>
                <a:cxn ang="0">
                  <a:pos x="197" y="193"/>
                </a:cxn>
                <a:cxn ang="0">
                  <a:pos x="234" y="193"/>
                </a:cxn>
                <a:cxn ang="0">
                  <a:pos x="273" y="181"/>
                </a:cxn>
                <a:cxn ang="0">
                  <a:pos x="350" y="127"/>
                </a:cxn>
                <a:cxn ang="0">
                  <a:pos x="399" y="90"/>
                </a:cxn>
                <a:cxn ang="0">
                  <a:pos x="426" y="70"/>
                </a:cxn>
                <a:cxn ang="0">
                  <a:pos x="467" y="62"/>
                </a:cxn>
                <a:cxn ang="0">
                  <a:pos x="495" y="58"/>
                </a:cxn>
                <a:cxn ang="0">
                  <a:pos x="499" y="25"/>
                </a:cxn>
                <a:cxn ang="0">
                  <a:pos x="483" y="0"/>
                </a:cxn>
                <a:cxn ang="0">
                  <a:pos x="438" y="17"/>
                </a:cxn>
                <a:cxn ang="0">
                  <a:pos x="411" y="50"/>
                </a:cxn>
                <a:cxn ang="0">
                  <a:pos x="346" y="90"/>
                </a:cxn>
                <a:cxn ang="0">
                  <a:pos x="285" y="143"/>
                </a:cxn>
                <a:cxn ang="0">
                  <a:pos x="238" y="168"/>
                </a:cxn>
                <a:cxn ang="0">
                  <a:pos x="193" y="168"/>
                </a:cxn>
                <a:cxn ang="0">
                  <a:pos x="121" y="131"/>
                </a:cxn>
                <a:cxn ang="0">
                  <a:pos x="64" y="90"/>
                </a:cxn>
                <a:cxn ang="0">
                  <a:pos x="20" y="78"/>
                </a:cxn>
              </a:cxnLst>
              <a:rect l="0" t="0" r="r" b="b"/>
              <a:pathLst>
                <a:path w="499" h="193">
                  <a:moveTo>
                    <a:pt x="20" y="78"/>
                  </a:moveTo>
                  <a:lnTo>
                    <a:pt x="0" y="106"/>
                  </a:lnTo>
                  <a:lnTo>
                    <a:pt x="20" y="131"/>
                  </a:lnTo>
                  <a:lnTo>
                    <a:pt x="56" y="143"/>
                  </a:lnTo>
                  <a:lnTo>
                    <a:pt x="137" y="172"/>
                  </a:lnTo>
                  <a:lnTo>
                    <a:pt x="197" y="193"/>
                  </a:lnTo>
                  <a:lnTo>
                    <a:pt x="234" y="193"/>
                  </a:lnTo>
                  <a:lnTo>
                    <a:pt x="273" y="181"/>
                  </a:lnTo>
                  <a:lnTo>
                    <a:pt x="350" y="127"/>
                  </a:lnTo>
                  <a:lnTo>
                    <a:pt x="399" y="90"/>
                  </a:lnTo>
                  <a:lnTo>
                    <a:pt x="426" y="70"/>
                  </a:lnTo>
                  <a:lnTo>
                    <a:pt x="467" y="62"/>
                  </a:lnTo>
                  <a:lnTo>
                    <a:pt x="495" y="58"/>
                  </a:lnTo>
                  <a:lnTo>
                    <a:pt x="499" y="25"/>
                  </a:lnTo>
                  <a:lnTo>
                    <a:pt x="483" y="0"/>
                  </a:lnTo>
                  <a:lnTo>
                    <a:pt x="438" y="17"/>
                  </a:lnTo>
                  <a:lnTo>
                    <a:pt x="411" y="50"/>
                  </a:lnTo>
                  <a:lnTo>
                    <a:pt x="346" y="90"/>
                  </a:lnTo>
                  <a:lnTo>
                    <a:pt x="285" y="143"/>
                  </a:lnTo>
                  <a:lnTo>
                    <a:pt x="238" y="168"/>
                  </a:lnTo>
                  <a:lnTo>
                    <a:pt x="193" y="168"/>
                  </a:lnTo>
                  <a:lnTo>
                    <a:pt x="121" y="131"/>
                  </a:lnTo>
                  <a:lnTo>
                    <a:pt x="64" y="90"/>
                  </a:lnTo>
                  <a:lnTo>
                    <a:pt x="2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8"/>
            <p:cNvSpPr>
              <a:spLocks/>
            </p:cNvSpPr>
            <p:nvPr/>
          </p:nvSpPr>
          <p:spPr bwMode="auto">
            <a:xfrm>
              <a:off x="8331180" y="1978796"/>
              <a:ext cx="228189" cy="451777"/>
            </a:xfrm>
            <a:custGeom>
              <a:avLst/>
              <a:gdLst/>
              <a:ahLst/>
              <a:cxnLst>
                <a:cxn ang="0">
                  <a:pos x="40" y="0"/>
                </a:cxn>
                <a:cxn ang="0">
                  <a:pos x="4" y="0"/>
                </a:cxn>
                <a:cxn ang="0">
                  <a:pos x="0" y="32"/>
                </a:cxn>
                <a:cxn ang="0">
                  <a:pos x="16" y="68"/>
                </a:cxn>
                <a:cxn ang="0">
                  <a:pos x="106" y="92"/>
                </a:cxn>
                <a:cxn ang="0">
                  <a:pos x="146" y="116"/>
                </a:cxn>
                <a:cxn ang="0">
                  <a:pos x="179" y="164"/>
                </a:cxn>
                <a:cxn ang="0">
                  <a:pos x="187" y="196"/>
                </a:cxn>
                <a:cxn ang="0">
                  <a:pos x="179" y="233"/>
                </a:cxn>
                <a:cxn ang="0">
                  <a:pos x="138" y="294"/>
                </a:cxn>
                <a:cxn ang="0">
                  <a:pos x="106" y="358"/>
                </a:cxn>
                <a:cxn ang="0">
                  <a:pos x="94" y="406"/>
                </a:cxn>
                <a:cxn ang="0">
                  <a:pos x="82" y="434"/>
                </a:cxn>
                <a:cxn ang="0">
                  <a:pos x="89" y="450"/>
                </a:cxn>
                <a:cxn ang="0">
                  <a:pos x="114" y="455"/>
                </a:cxn>
                <a:cxn ang="0">
                  <a:pos x="154" y="462"/>
                </a:cxn>
                <a:cxn ang="0">
                  <a:pos x="203" y="491"/>
                </a:cxn>
                <a:cxn ang="0">
                  <a:pos x="216" y="487"/>
                </a:cxn>
                <a:cxn ang="0">
                  <a:pos x="248" y="458"/>
                </a:cxn>
                <a:cxn ang="0">
                  <a:pos x="244" y="446"/>
                </a:cxn>
                <a:cxn ang="0">
                  <a:pos x="191" y="438"/>
                </a:cxn>
                <a:cxn ang="0">
                  <a:pos x="126" y="430"/>
                </a:cxn>
                <a:cxn ang="0">
                  <a:pos x="118" y="422"/>
                </a:cxn>
                <a:cxn ang="0">
                  <a:pos x="130" y="362"/>
                </a:cxn>
                <a:cxn ang="0">
                  <a:pos x="166" y="309"/>
                </a:cxn>
                <a:cxn ang="0">
                  <a:pos x="203" y="262"/>
                </a:cxn>
                <a:cxn ang="0">
                  <a:pos x="219" y="209"/>
                </a:cxn>
                <a:cxn ang="0">
                  <a:pos x="219" y="172"/>
                </a:cxn>
                <a:cxn ang="0">
                  <a:pos x="203" y="132"/>
                </a:cxn>
                <a:cxn ang="0">
                  <a:pos x="175" y="88"/>
                </a:cxn>
                <a:cxn ang="0">
                  <a:pos x="142" y="56"/>
                </a:cxn>
                <a:cxn ang="0">
                  <a:pos x="82" y="20"/>
                </a:cxn>
                <a:cxn ang="0">
                  <a:pos x="40" y="0"/>
                </a:cxn>
              </a:cxnLst>
              <a:rect l="0" t="0" r="r" b="b"/>
              <a:pathLst>
                <a:path w="248" h="491">
                  <a:moveTo>
                    <a:pt x="40" y="0"/>
                  </a:moveTo>
                  <a:lnTo>
                    <a:pt x="4" y="0"/>
                  </a:lnTo>
                  <a:lnTo>
                    <a:pt x="0" y="32"/>
                  </a:lnTo>
                  <a:lnTo>
                    <a:pt x="16" y="68"/>
                  </a:lnTo>
                  <a:lnTo>
                    <a:pt x="106" y="92"/>
                  </a:lnTo>
                  <a:lnTo>
                    <a:pt x="146" y="116"/>
                  </a:lnTo>
                  <a:lnTo>
                    <a:pt x="179" y="164"/>
                  </a:lnTo>
                  <a:lnTo>
                    <a:pt x="187" y="196"/>
                  </a:lnTo>
                  <a:lnTo>
                    <a:pt x="179" y="233"/>
                  </a:lnTo>
                  <a:lnTo>
                    <a:pt x="138" y="294"/>
                  </a:lnTo>
                  <a:lnTo>
                    <a:pt x="106" y="358"/>
                  </a:lnTo>
                  <a:lnTo>
                    <a:pt x="94" y="406"/>
                  </a:lnTo>
                  <a:lnTo>
                    <a:pt x="82" y="434"/>
                  </a:lnTo>
                  <a:lnTo>
                    <a:pt x="89" y="450"/>
                  </a:lnTo>
                  <a:lnTo>
                    <a:pt x="114" y="455"/>
                  </a:lnTo>
                  <a:lnTo>
                    <a:pt x="154" y="462"/>
                  </a:lnTo>
                  <a:lnTo>
                    <a:pt x="203" y="491"/>
                  </a:lnTo>
                  <a:lnTo>
                    <a:pt x="216" y="487"/>
                  </a:lnTo>
                  <a:lnTo>
                    <a:pt x="248" y="458"/>
                  </a:lnTo>
                  <a:lnTo>
                    <a:pt x="244" y="446"/>
                  </a:lnTo>
                  <a:lnTo>
                    <a:pt x="191" y="438"/>
                  </a:lnTo>
                  <a:lnTo>
                    <a:pt x="126" y="430"/>
                  </a:lnTo>
                  <a:lnTo>
                    <a:pt x="118" y="422"/>
                  </a:lnTo>
                  <a:lnTo>
                    <a:pt x="130" y="362"/>
                  </a:lnTo>
                  <a:lnTo>
                    <a:pt x="166" y="309"/>
                  </a:lnTo>
                  <a:lnTo>
                    <a:pt x="203" y="262"/>
                  </a:lnTo>
                  <a:lnTo>
                    <a:pt x="219" y="209"/>
                  </a:lnTo>
                  <a:lnTo>
                    <a:pt x="219" y="172"/>
                  </a:lnTo>
                  <a:lnTo>
                    <a:pt x="203" y="132"/>
                  </a:lnTo>
                  <a:lnTo>
                    <a:pt x="175" y="88"/>
                  </a:lnTo>
                  <a:lnTo>
                    <a:pt x="142" y="56"/>
                  </a:lnTo>
                  <a:lnTo>
                    <a:pt x="82" y="20"/>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9"/>
            <p:cNvSpPr>
              <a:spLocks/>
            </p:cNvSpPr>
            <p:nvPr/>
          </p:nvSpPr>
          <p:spPr bwMode="auto">
            <a:xfrm>
              <a:off x="8206044" y="1978796"/>
              <a:ext cx="137098" cy="495022"/>
            </a:xfrm>
            <a:custGeom>
              <a:avLst/>
              <a:gdLst/>
              <a:ahLst/>
              <a:cxnLst>
                <a:cxn ang="0">
                  <a:pos x="63" y="68"/>
                </a:cxn>
                <a:cxn ang="0">
                  <a:pos x="87" y="12"/>
                </a:cxn>
                <a:cxn ang="0">
                  <a:pos x="112" y="0"/>
                </a:cxn>
                <a:cxn ang="0">
                  <a:pos x="149" y="12"/>
                </a:cxn>
                <a:cxn ang="0">
                  <a:pos x="149" y="44"/>
                </a:cxn>
                <a:cxn ang="0">
                  <a:pos x="117" y="80"/>
                </a:cxn>
                <a:cxn ang="0">
                  <a:pos x="79" y="128"/>
                </a:cxn>
                <a:cxn ang="0">
                  <a:pos x="54" y="193"/>
                </a:cxn>
                <a:cxn ang="0">
                  <a:pos x="42" y="237"/>
                </a:cxn>
                <a:cxn ang="0">
                  <a:pos x="46" y="297"/>
                </a:cxn>
                <a:cxn ang="0">
                  <a:pos x="71" y="341"/>
                </a:cxn>
                <a:cxn ang="0">
                  <a:pos x="104" y="397"/>
                </a:cxn>
                <a:cxn ang="0">
                  <a:pos x="133" y="441"/>
                </a:cxn>
                <a:cxn ang="0">
                  <a:pos x="133" y="473"/>
                </a:cxn>
                <a:cxn ang="0">
                  <a:pos x="117" y="485"/>
                </a:cxn>
                <a:cxn ang="0">
                  <a:pos x="87" y="490"/>
                </a:cxn>
                <a:cxn ang="0">
                  <a:pos x="50" y="514"/>
                </a:cxn>
                <a:cxn ang="0">
                  <a:pos x="21" y="538"/>
                </a:cxn>
                <a:cxn ang="0">
                  <a:pos x="5" y="530"/>
                </a:cxn>
                <a:cxn ang="0">
                  <a:pos x="0" y="485"/>
                </a:cxn>
                <a:cxn ang="0">
                  <a:pos x="9" y="470"/>
                </a:cxn>
                <a:cxn ang="0">
                  <a:pos x="38" y="461"/>
                </a:cxn>
                <a:cxn ang="0">
                  <a:pos x="79" y="458"/>
                </a:cxn>
                <a:cxn ang="0">
                  <a:pos x="100" y="453"/>
                </a:cxn>
                <a:cxn ang="0">
                  <a:pos x="96" y="441"/>
                </a:cxn>
                <a:cxn ang="0">
                  <a:pos x="79" y="397"/>
                </a:cxn>
                <a:cxn ang="0">
                  <a:pos x="38" y="341"/>
                </a:cxn>
                <a:cxn ang="0">
                  <a:pos x="17" y="300"/>
                </a:cxn>
                <a:cxn ang="0">
                  <a:pos x="0" y="269"/>
                </a:cxn>
                <a:cxn ang="0">
                  <a:pos x="5" y="224"/>
                </a:cxn>
                <a:cxn ang="0">
                  <a:pos x="17" y="180"/>
                </a:cxn>
                <a:cxn ang="0">
                  <a:pos x="38" y="120"/>
                </a:cxn>
                <a:cxn ang="0">
                  <a:pos x="63" y="68"/>
                </a:cxn>
              </a:cxnLst>
              <a:rect l="0" t="0" r="r" b="b"/>
              <a:pathLst>
                <a:path w="149" h="538">
                  <a:moveTo>
                    <a:pt x="63" y="68"/>
                  </a:moveTo>
                  <a:lnTo>
                    <a:pt x="87" y="12"/>
                  </a:lnTo>
                  <a:lnTo>
                    <a:pt x="112" y="0"/>
                  </a:lnTo>
                  <a:lnTo>
                    <a:pt x="149" y="12"/>
                  </a:lnTo>
                  <a:lnTo>
                    <a:pt x="149" y="44"/>
                  </a:lnTo>
                  <a:lnTo>
                    <a:pt x="117" y="80"/>
                  </a:lnTo>
                  <a:lnTo>
                    <a:pt x="79" y="128"/>
                  </a:lnTo>
                  <a:lnTo>
                    <a:pt x="54" y="193"/>
                  </a:lnTo>
                  <a:lnTo>
                    <a:pt x="42" y="237"/>
                  </a:lnTo>
                  <a:lnTo>
                    <a:pt x="46" y="297"/>
                  </a:lnTo>
                  <a:lnTo>
                    <a:pt x="71" y="341"/>
                  </a:lnTo>
                  <a:lnTo>
                    <a:pt x="104" y="397"/>
                  </a:lnTo>
                  <a:lnTo>
                    <a:pt x="133" y="441"/>
                  </a:lnTo>
                  <a:lnTo>
                    <a:pt x="133" y="473"/>
                  </a:lnTo>
                  <a:lnTo>
                    <a:pt x="117" y="485"/>
                  </a:lnTo>
                  <a:lnTo>
                    <a:pt x="87" y="490"/>
                  </a:lnTo>
                  <a:lnTo>
                    <a:pt x="50" y="514"/>
                  </a:lnTo>
                  <a:lnTo>
                    <a:pt x="21" y="538"/>
                  </a:lnTo>
                  <a:lnTo>
                    <a:pt x="5" y="530"/>
                  </a:lnTo>
                  <a:lnTo>
                    <a:pt x="0" y="485"/>
                  </a:lnTo>
                  <a:lnTo>
                    <a:pt x="9" y="470"/>
                  </a:lnTo>
                  <a:lnTo>
                    <a:pt x="38" y="461"/>
                  </a:lnTo>
                  <a:lnTo>
                    <a:pt x="79" y="458"/>
                  </a:lnTo>
                  <a:lnTo>
                    <a:pt x="100" y="453"/>
                  </a:lnTo>
                  <a:lnTo>
                    <a:pt x="96" y="441"/>
                  </a:lnTo>
                  <a:lnTo>
                    <a:pt x="79" y="397"/>
                  </a:lnTo>
                  <a:lnTo>
                    <a:pt x="38" y="341"/>
                  </a:lnTo>
                  <a:lnTo>
                    <a:pt x="17" y="300"/>
                  </a:lnTo>
                  <a:lnTo>
                    <a:pt x="0" y="269"/>
                  </a:lnTo>
                  <a:lnTo>
                    <a:pt x="5" y="224"/>
                  </a:lnTo>
                  <a:lnTo>
                    <a:pt x="17" y="180"/>
                  </a:lnTo>
                  <a:lnTo>
                    <a:pt x="38" y="120"/>
                  </a:lnTo>
                  <a:lnTo>
                    <a:pt x="63"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5" name="Gruppe 42"/>
            <p:cNvGrpSpPr>
              <a:grpSpLocks noChangeAspect="1"/>
            </p:cNvGrpSpPr>
            <p:nvPr/>
          </p:nvGrpSpPr>
          <p:grpSpPr>
            <a:xfrm>
              <a:off x="8616414" y="1485612"/>
              <a:ext cx="367017" cy="696933"/>
              <a:chOff x="2741924" y="2972330"/>
              <a:chExt cx="221630" cy="420853"/>
            </a:xfrm>
          </p:grpSpPr>
          <p:sp>
            <p:nvSpPr>
              <p:cNvPr id="18" name="Freeform 6"/>
              <p:cNvSpPr>
                <a:spLocks/>
              </p:cNvSpPr>
              <p:nvPr/>
            </p:nvSpPr>
            <p:spPr bwMode="auto">
              <a:xfrm>
                <a:off x="2763155" y="2982331"/>
                <a:ext cx="165355" cy="332709"/>
              </a:xfrm>
              <a:custGeom>
                <a:avLst/>
                <a:gdLst/>
                <a:ahLst/>
                <a:cxnLst>
                  <a:cxn ang="0">
                    <a:pos x="61" y="121"/>
                  </a:cxn>
                  <a:cxn ang="0">
                    <a:pos x="45" y="93"/>
                  </a:cxn>
                  <a:cxn ang="0">
                    <a:pos x="4" y="33"/>
                  </a:cxn>
                  <a:cxn ang="0">
                    <a:pos x="49" y="12"/>
                  </a:cxn>
                  <a:cxn ang="0">
                    <a:pos x="126" y="0"/>
                  </a:cxn>
                  <a:cxn ang="0">
                    <a:pos x="159" y="4"/>
                  </a:cxn>
                  <a:cxn ang="0">
                    <a:pos x="134" y="61"/>
                  </a:cxn>
                  <a:cxn ang="0">
                    <a:pos x="114" y="105"/>
                  </a:cxn>
                  <a:cxn ang="0">
                    <a:pos x="114" y="125"/>
                  </a:cxn>
                  <a:cxn ang="0">
                    <a:pos x="163" y="149"/>
                  </a:cxn>
                  <a:cxn ang="0">
                    <a:pos x="211" y="193"/>
                  </a:cxn>
                  <a:cxn ang="0">
                    <a:pos x="232" y="250"/>
                  </a:cxn>
                  <a:cxn ang="0">
                    <a:pos x="248" y="310"/>
                  </a:cxn>
                  <a:cxn ang="0">
                    <a:pos x="248" y="382"/>
                  </a:cxn>
                  <a:cxn ang="0">
                    <a:pos x="220" y="451"/>
                  </a:cxn>
                  <a:cxn ang="0">
                    <a:pos x="183" y="483"/>
                  </a:cxn>
                  <a:cxn ang="0">
                    <a:pos x="114" y="499"/>
                  </a:cxn>
                  <a:cxn ang="0">
                    <a:pos x="49" y="479"/>
                  </a:cxn>
                  <a:cxn ang="0">
                    <a:pos x="12" y="434"/>
                  </a:cxn>
                  <a:cxn ang="0">
                    <a:pos x="0" y="375"/>
                  </a:cxn>
                  <a:cxn ang="0">
                    <a:pos x="4" y="297"/>
                  </a:cxn>
                  <a:cxn ang="0">
                    <a:pos x="37" y="205"/>
                  </a:cxn>
                  <a:cxn ang="0">
                    <a:pos x="61" y="165"/>
                  </a:cxn>
                  <a:cxn ang="0">
                    <a:pos x="61" y="121"/>
                  </a:cxn>
                </a:cxnLst>
                <a:rect l="0" t="0" r="r" b="b"/>
                <a:pathLst>
                  <a:path w="248" h="499">
                    <a:moveTo>
                      <a:pt x="61" y="121"/>
                    </a:moveTo>
                    <a:lnTo>
                      <a:pt x="45" y="93"/>
                    </a:lnTo>
                    <a:lnTo>
                      <a:pt x="4" y="33"/>
                    </a:lnTo>
                    <a:lnTo>
                      <a:pt x="49" y="12"/>
                    </a:lnTo>
                    <a:lnTo>
                      <a:pt x="126" y="0"/>
                    </a:lnTo>
                    <a:lnTo>
                      <a:pt x="159" y="4"/>
                    </a:lnTo>
                    <a:lnTo>
                      <a:pt x="134" y="61"/>
                    </a:lnTo>
                    <a:lnTo>
                      <a:pt x="114" y="105"/>
                    </a:lnTo>
                    <a:lnTo>
                      <a:pt x="114" y="125"/>
                    </a:lnTo>
                    <a:lnTo>
                      <a:pt x="163" y="149"/>
                    </a:lnTo>
                    <a:lnTo>
                      <a:pt x="211" y="193"/>
                    </a:lnTo>
                    <a:lnTo>
                      <a:pt x="232" y="250"/>
                    </a:lnTo>
                    <a:lnTo>
                      <a:pt x="248" y="310"/>
                    </a:lnTo>
                    <a:lnTo>
                      <a:pt x="248" y="382"/>
                    </a:lnTo>
                    <a:lnTo>
                      <a:pt x="220" y="451"/>
                    </a:lnTo>
                    <a:lnTo>
                      <a:pt x="183" y="483"/>
                    </a:lnTo>
                    <a:lnTo>
                      <a:pt x="114" y="499"/>
                    </a:lnTo>
                    <a:lnTo>
                      <a:pt x="49" y="479"/>
                    </a:lnTo>
                    <a:lnTo>
                      <a:pt x="12" y="434"/>
                    </a:lnTo>
                    <a:lnTo>
                      <a:pt x="0" y="375"/>
                    </a:lnTo>
                    <a:lnTo>
                      <a:pt x="4" y="297"/>
                    </a:lnTo>
                    <a:lnTo>
                      <a:pt x="37" y="205"/>
                    </a:lnTo>
                    <a:lnTo>
                      <a:pt x="61" y="165"/>
                    </a:lnTo>
                    <a:lnTo>
                      <a:pt x="61" y="121"/>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noChangeAspect="1"/>
              </p:cNvSpPr>
              <p:nvPr/>
            </p:nvSpPr>
            <p:spPr bwMode="auto">
              <a:xfrm>
                <a:off x="2741924" y="2972330"/>
                <a:ext cx="221630" cy="420853"/>
              </a:xfrm>
              <a:custGeom>
                <a:avLst/>
                <a:gdLst/>
                <a:ahLst/>
                <a:cxnLst>
                  <a:cxn ang="0">
                    <a:pos x="118" y="116"/>
                  </a:cxn>
                  <a:cxn ang="0">
                    <a:pos x="154" y="28"/>
                  </a:cxn>
                  <a:cxn ang="0">
                    <a:pos x="102" y="32"/>
                  </a:cxn>
                  <a:cxn ang="0">
                    <a:pos x="53" y="44"/>
                  </a:cxn>
                  <a:cxn ang="0">
                    <a:pos x="41" y="59"/>
                  </a:cxn>
                  <a:cxn ang="0">
                    <a:pos x="74" y="104"/>
                  </a:cxn>
                  <a:cxn ang="0">
                    <a:pos x="86" y="136"/>
                  </a:cxn>
                  <a:cxn ang="0">
                    <a:pos x="86" y="173"/>
                  </a:cxn>
                  <a:cxn ang="0">
                    <a:pos x="65" y="229"/>
                  </a:cxn>
                  <a:cxn ang="0">
                    <a:pos x="37" y="285"/>
                  </a:cxn>
                  <a:cxn ang="0">
                    <a:pos x="20" y="341"/>
                  </a:cxn>
                  <a:cxn ang="0">
                    <a:pos x="29" y="385"/>
                  </a:cxn>
                  <a:cxn ang="0">
                    <a:pos x="37" y="429"/>
                  </a:cxn>
                  <a:cxn ang="0">
                    <a:pos x="57" y="458"/>
                  </a:cxn>
                  <a:cxn ang="0">
                    <a:pos x="89" y="485"/>
                  </a:cxn>
                  <a:cxn ang="0">
                    <a:pos x="130" y="497"/>
                  </a:cxn>
                  <a:cxn ang="0">
                    <a:pos x="163" y="494"/>
                  </a:cxn>
                  <a:cxn ang="0">
                    <a:pos x="208" y="478"/>
                  </a:cxn>
                  <a:cxn ang="0">
                    <a:pos x="236" y="429"/>
                  </a:cxn>
                  <a:cxn ang="0">
                    <a:pos x="244" y="385"/>
                  </a:cxn>
                  <a:cxn ang="0">
                    <a:pos x="252" y="329"/>
                  </a:cxn>
                  <a:cxn ang="0">
                    <a:pos x="236" y="277"/>
                  </a:cxn>
                  <a:cxn ang="0">
                    <a:pos x="223" y="244"/>
                  </a:cxn>
                  <a:cxn ang="0">
                    <a:pos x="203" y="212"/>
                  </a:cxn>
                  <a:cxn ang="0">
                    <a:pos x="175" y="173"/>
                  </a:cxn>
                  <a:cxn ang="0">
                    <a:pos x="134" y="156"/>
                  </a:cxn>
                  <a:cxn ang="0">
                    <a:pos x="134" y="140"/>
                  </a:cxn>
                  <a:cxn ang="0">
                    <a:pos x="151" y="136"/>
                  </a:cxn>
                  <a:cxn ang="0">
                    <a:pos x="183" y="156"/>
                  </a:cxn>
                  <a:cxn ang="0">
                    <a:pos x="208" y="180"/>
                  </a:cxn>
                  <a:cxn ang="0">
                    <a:pos x="236" y="208"/>
                  </a:cxn>
                  <a:cxn ang="0">
                    <a:pos x="252" y="253"/>
                  </a:cxn>
                  <a:cxn ang="0">
                    <a:pos x="268" y="289"/>
                  </a:cxn>
                  <a:cxn ang="0">
                    <a:pos x="277" y="345"/>
                  </a:cxn>
                  <a:cxn ang="0">
                    <a:pos x="273" y="402"/>
                  </a:cxn>
                  <a:cxn ang="0">
                    <a:pos x="260" y="449"/>
                  </a:cxn>
                  <a:cxn ang="0">
                    <a:pos x="232" y="490"/>
                  </a:cxn>
                  <a:cxn ang="0">
                    <a:pos x="203" y="510"/>
                  </a:cxn>
                  <a:cxn ang="0">
                    <a:pos x="154" y="522"/>
                  </a:cxn>
                  <a:cxn ang="0">
                    <a:pos x="106" y="526"/>
                  </a:cxn>
                  <a:cxn ang="0">
                    <a:pos x="57" y="497"/>
                  </a:cxn>
                  <a:cxn ang="0">
                    <a:pos x="25" y="461"/>
                  </a:cxn>
                  <a:cxn ang="0">
                    <a:pos x="8" y="429"/>
                  </a:cxn>
                  <a:cxn ang="0">
                    <a:pos x="0" y="390"/>
                  </a:cxn>
                  <a:cxn ang="0">
                    <a:pos x="8" y="329"/>
                  </a:cxn>
                  <a:cxn ang="0">
                    <a:pos x="12" y="285"/>
                  </a:cxn>
                  <a:cxn ang="0">
                    <a:pos x="41" y="237"/>
                  </a:cxn>
                  <a:cxn ang="0">
                    <a:pos x="57" y="184"/>
                  </a:cxn>
                  <a:cxn ang="0">
                    <a:pos x="65" y="152"/>
                  </a:cxn>
                  <a:cxn ang="0">
                    <a:pos x="61" y="136"/>
                  </a:cxn>
                  <a:cxn ang="0">
                    <a:pos x="45" y="100"/>
                  </a:cxn>
                  <a:cxn ang="0">
                    <a:pos x="25" y="80"/>
                  </a:cxn>
                  <a:cxn ang="0">
                    <a:pos x="0" y="48"/>
                  </a:cxn>
                  <a:cxn ang="0">
                    <a:pos x="12" y="36"/>
                  </a:cxn>
                  <a:cxn ang="0">
                    <a:pos x="69" y="24"/>
                  </a:cxn>
                  <a:cxn ang="0">
                    <a:pos x="110" y="12"/>
                  </a:cxn>
                  <a:cxn ang="0">
                    <a:pos x="166" y="3"/>
                  </a:cxn>
                  <a:cxn ang="0">
                    <a:pos x="191" y="0"/>
                  </a:cxn>
                  <a:cxn ang="0">
                    <a:pos x="187" y="32"/>
                  </a:cxn>
                  <a:cxn ang="0">
                    <a:pos x="163" y="68"/>
                  </a:cxn>
                  <a:cxn ang="0">
                    <a:pos x="118" y="116"/>
                  </a:cxn>
                </a:cxnLst>
                <a:rect l="0" t="0" r="r" b="b"/>
                <a:pathLst>
                  <a:path w="277" h="526">
                    <a:moveTo>
                      <a:pt x="118" y="116"/>
                    </a:moveTo>
                    <a:lnTo>
                      <a:pt x="154" y="28"/>
                    </a:lnTo>
                    <a:lnTo>
                      <a:pt x="102" y="32"/>
                    </a:lnTo>
                    <a:lnTo>
                      <a:pt x="53" y="44"/>
                    </a:lnTo>
                    <a:lnTo>
                      <a:pt x="41" y="59"/>
                    </a:lnTo>
                    <a:lnTo>
                      <a:pt x="74" y="104"/>
                    </a:lnTo>
                    <a:lnTo>
                      <a:pt x="86" y="136"/>
                    </a:lnTo>
                    <a:lnTo>
                      <a:pt x="86" y="173"/>
                    </a:lnTo>
                    <a:lnTo>
                      <a:pt x="65" y="229"/>
                    </a:lnTo>
                    <a:lnTo>
                      <a:pt x="37" y="285"/>
                    </a:lnTo>
                    <a:lnTo>
                      <a:pt x="20" y="341"/>
                    </a:lnTo>
                    <a:lnTo>
                      <a:pt x="29" y="385"/>
                    </a:lnTo>
                    <a:lnTo>
                      <a:pt x="37" y="429"/>
                    </a:lnTo>
                    <a:lnTo>
                      <a:pt x="57" y="458"/>
                    </a:lnTo>
                    <a:lnTo>
                      <a:pt x="89" y="485"/>
                    </a:lnTo>
                    <a:lnTo>
                      <a:pt x="130" y="497"/>
                    </a:lnTo>
                    <a:lnTo>
                      <a:pt x="163" y="494"/>
                    </a:lnTo>
                    <a:lnTo>
                      <a:pt x="208" y="478"/>
                    </a:lnTo>
                    <a:lnTo>
                      <a:pt x="236" y="429"/>
                    </a:lnTo>
                    <a:lnTo>
                      <a:pt x="244" y="385"/>
                    </a:lnTo>
                    <a:lnTo>
                      <a:pt x="252" y="329"/>
                    </a:lnTo>
                    <a:lnTo>
                      <a:pt x="236" y="277"/>
                    </a:lnTo>
                    <a:lnTo>
                      <a:pt x="223" y="244"/>
                    </a:lnTo>
                    <a:lnTo>
                      <a:pt x="203" y="212"/>
                    </a:lnTo>
                    <a:lnTo>
                      <a:pt x="175" y="173"/>
                    </a:lnTo>
                    <a:lnTo>
                      <a:pt x="134" y="156"/>
                    </a:lnTo>
                    <a:lnTo>
                      <a:pt x="134" y="140"/>
                    </a:lnTo>
                    <a:lnTo>
                      <a:pt x="151" y="136"/>
                    </a:lnTo>
                    <a:lnTo>
                      <a:pt x="183" y="156"/>
                    </a:lnTo>
                    <a:lnTo>
                      <a:pt x="208" y="180"/>
                    </a:lnTo>
                    <a:lnTo>
                      <a:pt x="236" y="208"/>
                    </a:lnTo>
                    <a:lnTo>
                      <a:pt x="252" y="253"/>
                    </a:lnTo>
                    <a:lnTo>
                      <a:pt x="268" y="289"/>
                    </a:lnTo>
                    <a:lnTo>
                      <a:pt x="277" y="345"/>
                    </a:lnTo>
                    <a:lnTo>
                      <a:pt x="273" y="402"/>
                    </a:lnTo>
                    <a:lnTo>
                      <a:pt x="260" y="449"/>
                    </a:lnTo>
                    <a:lnTo>
                      <a:pt x="232" y="490"/>
                    </a:lnTo>
                    <a:lnTo>
                      <a:pt x="203" y="510"/>
                    </a:lnTo>
                    <a:lnTo>
                      <a:pt x="154" y="522"/>
                    </a:lnTo>
                    <a:lnTo>
                      <a:pt x="106" y="526"/>
                    </a:lnTo>
                    <a:lnTo>
                      <a:pt x="57" y="497"/>
                    </a:lnTo>
                    <a:lnTo>
                      <a:pt x="25" y="461"/>
                    </a:lnTo>
                    <a:lnTo>
                      <a:pt x="8" y="429"/>
                    </a:lnTo>
                    <a:lnTo>
                      <a:pt x="0" y="390"/>
                    </a:lnTo>
                    <a:lnTo>
                      <a:pt x="8" y="329"/>
                    </a:lnTo>
                    <a:lnTo>
                      <a:pt x="12" y="285"/>
                    </a:lnTo>
                    <a:lnTo>
                      <a:pt x="41" y="237"/>
                    </a:lnTo>
                    <a:lnTo>
                      <a:pt x="57" y="184"/>
                    </a:lnTo>
                    <a:lnTo>
                      <a:pt x="65" y="152"/>
                    </a:lnTo>
                    <a:lnTo>
                      <a:pt x="61" y="136"/>
                    </a:lnTo>
                    <a:lnTo>
                      <a:pt x="45" y="100"/>
                    </a:lnTo>
                    <a:lnTo>
                      <a:pt x="25" y="80"/>
                    </a:lnTo>
                    <a:lnTo>
                      <a:pt x="0" y="48"/>
                    </a:lnTo>
                    <a:lnTo>
                      <a:pt x="12" y="36"/>
                    </a:lnTo>
                    <a:lnTo>
                      <a:pt x="69" y="24"/>
                    </a:lnTo>
                    <a:lnTo>
                      <a:pt x="110" y="12"/>
                    </a:lnTo>
                    <a:lnTo>
                      <a:pt x="166" y="3"/>
                    </a:lnTo>
                    <a:lnTo>
                      <a:pt x="191" y="0"/>
                    </a:lnTo>
                    <a:lnTo>
                      <a:pt x="187" y="32"/>
                    </a:lnTo>
                    <a:lnTo>
                      <a:pt x="163" y="68"/>
                    </a:lnTo>
                    <a:lnTo>
                      <a:pt x="118"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20" name="Lige forbindelse 19"/>
              <p:cNvCxnSpPr/>
              <p:nvPr/>
            </p:nvCxnSpPr>
            <p:spPr bwMode="auto">
              <a:xfrm>
                <a:off x="2833915" y="3058885"/>
                <a:ext cx="23918" cy="36192"/>
              </a:xfrm>
              <a:prstGeom prst="line">
                <a:avLst/>
              </a:prstGeom>
              <a:solidFill>
                <a:schemeClr val="accent1"/>
              </a:solidFill>
              <a:ln w="57150" cap="flat" cmpd="sng" algn="ctr">
                <a:solidFill>
                  <a:srgbClr val="000000"/>
                </a:solidFill>
                <a:prstDash val="solid"/>
                <a:round/>
                <a:headEnd type="none" w="med" len="med"/>
                <a:tailEnd type="none" w="med" len="med"/>
              </a:ln>
              <a:effectLst/>
            </p:spPr>
          </p:cxnSp>
        </p:grpSp>
        <p:sp>
          <p:nvSpPr>
            <p:cNvPr id="16" name="Freeform 5"/>
            <p:cNvSpPr>
              <a:spLocks/>
            </p:cNvSpPr>
            <p:nvPr/>
          </p:nvSpPr>
          <p:spPr bwMode="auto">
            <a:xfrm>
              <a:off x="8275973" y="1642033"/>
              <a:ext cx="441655" cy="177582"/>
            </a:xfrm>
            <a:custGeom>
              <a:avLst/>
              <a:gdLst/>
              <a:ahLst/>
              <a:cxnLst>
                <a:cxn ang="0">
                  <a:pos x="12" y="37"/>
                </a:cxn>
                <a:cxn ang="0">
                  <a:pos x="0" y="50"/>
                </a:cxn>
                <a:cxn ang="0">
                  <a:pos x="12" y="86"/>
                </a:cxn>
                <a:cxn ang="0">
                  <a:pos x="49" y="107"/>
                </a:cxn>
                <a:cxn ang="0">
                  <a:pos x="113" y="136"/>
                </a:cxn>
                <a:cxn ang="0">
                  <a:pos x="193" y="173"/>
                </a:cxn>
                <a:cxn ang="0">
                  <a:pos x="270" y="193"/>
                </a:cxn>
                <a:cxn ang="0">
                  <a:pos x="290" y="193"/>
                </a:cxn>
                <a:cxn ang="0">
                  <a:pos x="322" y="165"/>
                </a:cxn>
                <a:cxn ang="0">
                  <a:pos x="363" y="119"/>
                </a:cxn>
                <a:cxn ang="0">
                  <a:pos x="403" y="83"/>
                </a:cxn>
                <a:cxn ang="0">
                  <a:pos x="471" y="50"/>
                </a:cxn>
                <a:cxn ang="0">
                  <a:pos x="480" y="25"/>
                </a:cxn>
                <a:cxn ang="0">
                  <a:pos x="471" y="0"/>
                </a:cxn>
                <a:cxn ang="0">
                  <a:pos x="444" y="12"/>
                </a:cxn>
                <a:cxn ang="0">
                  <a:pos x="407" y="45"/>
                </a:cxn>
                <a:cxn ang="0">
                  <a:pos x="363" y="83"/>
                </a:cxn>
                <a:cxn ang="0">
                  <a:pos x="302" y="148"/>
                </a:cxn>
                <a:cxn ang="0">
                  <a:pos x="274" y="165"/>
                </a:cxn>
                <a:cxn ang="0">
                  <a:pos x="242" y="160"/>
                </a:cxn>
                <a:cxn ang="0">
                  <a:pos x="169" y="128"/>
                </a:cxn>
                <a:cxn ang="0">
                  <a:pos x="97" y="83"/>
                </a:cxn>
                <a:cxn ang="0">
                  <a:pos x="56" y="50"/>
                </a:cxn>
                <a:cxn ang="0">
                  <a:pos x="12" y="37"/>
                </a:cxn>
              </a:cxnLst>
              <a:rect l="0" t="0" r="r" b="b"/>
              <a:pathLst>
                <a:path w="480" h="193">
                  <a:moveTo>
                    <a:pt x="12" y="37"/>
                  </a:moveTo>
                  <a:lnTo>
                    <a:pt x="0" y="50"/>
                  </a:lnTo>
                  <a:lnTo>
                    <a:pt x="12" y="86"/>
                  </a:lnTo>
                  <a:lnTo>
                    <a:pt x="49" y="107"/>
                  </a:lnTo>
                  <a:lnTo>
                    <a:pt x="113" y="136"/>
                  </a:lnTo>
                  <a:lnTo>
                    <a:pt x="193" y="173"/>
                  </a:lnTo>
                  <a:lnTo>
                    <a:pt x="270" y="193"/>
                  </a:lnTo>
                  <a:lnTo>
                    <a:pt x="290" y="193"/>
                  </a:lnTo>
                  <a:lnTo>
                    <a:pt x="322" y="165"/>
                  </a:lnTo>
                  <a:lnTo>
                    <a:pt x="363" y="119"/>
                  </a:lnTo>
                  <a:lnTo>
                    <a:pt x="403" y="83"/>
                  </a:lnTo>
                  <a:lnTo>
                    <a:pt x="471" y="50"/>
                  </a:lnTo>
                  <a:lnTo>
                    <a:pt x="480" y="25"/>
                  </a:lnTo>
                  <a:lnTo>
                    <a:pt x="471" y="0"/>
                  </a:lnTo>
                  <a:lnTo>
                    <a:pt x="444" y="12"/>
                  </a:lnTo>
                  <a:lnTo>
                    <a:pt x="407" y="45"/>
                  </a:lnTo>
                  <a:lnTo>
                    <a:pt x="363" y="83"/>
                  </a:lnTo>
                  <a:lnTo>
                    <a:pt x="302" y="148"/>
                  </a:lnTo>
                  <a:lnTo>
                    <a:pt x="274" y="165"/>
                  </a:lnTo>
                  <a:lnTo>
                    <a:pt x="242" y="160"/>
                  </a:lnTo>
                  <a:lnTo>
                    <a:pt x="169" y="128"/>
                  </a:lnTo>
                  <a:lnTo>
                    <a:pt x="97" y="83"/>
                  </a:lnTo>
                  <a:lnTo>
                    <a:pt x="56" y="50"/>
                  </a:lnTo>
                  <a:lnTo>
                    <a:pt x="12"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Tekstfelt 28"/>
            <p:cNvSpPr txBox="1"/>
            <p:nvPr/>
          </p:nvSpPr>
          <p:spPr>
            <a:xfrm>
              <a:off x="8585927" y="1698399"/>
              <a:ext cx="404278" cy="461665"/>
            </a:xfrm>
            <a:prstGeom prst="rect">
              <a:avLst/>
            </a:prstGeom>
            <a:noFill/>
          </p:spPr>
          <p:txBody>
            <a:bodyPr wrap="none" rtlCol="0">
              <a:spAutoFit/>
            </a:bodyPr>
            <a:lstStyle/>
            <a:p>
              <a:pPr algn="ctr"/>
              <a:r>
                <a:rPr lang="en-GB" sz="2400" dirty="0"/>
                <a:t>€</a:t>
              </a:r>
            </a:p>
          </p:txBody>
        </p:sp>
      </p:grpSp>
    </p:spTree>
    <p:extLst>
      <p:ext uri="{BB962C8B-B14F-4D97-AF65-F5344CB8AC3E}">
        <p14:creationId xmlns:p14="http://schemas.microsoft.com/office/powerpoint/2010/main" val="3748345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20421</TotalTime>
  <Words>3022</Words>
  <Application>Microsoft Office PowerPoint</Application>
  <PresentationFormat>A4-papir (210 x 297 mm)</PresentationFormat>
  <Paragraphs>301</Paragraphs>
  <Slides>24</Slides>
  <Notes>5</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24</vt:i4>
      </vt:variant>
    </vt:vector>
  </HeadingPairs>
  <TitlesOfParts>
    <vt:vector size="31" baseType="lpstr">
      <vt:lpstr>Arial</vt:lpstr>
      <vt:lpstr>Monotype Sorts</vt:lpstr>
      <vt:lpstr>Times New Roman</vt:lpstr>
      <vt:lpstr>Verdana</vt:lpstr>
      <vt:lpstr>Wingdings</vt:lpstr>
      <vt:lpstr>Standarddesign</vt:lpstr>
      <vt:lpstr>Multimedieklip</vt:lpstr>
      <vt:lpstr>Introduction</vt:lpstr>
      <vt:lpstr>Market coupling in Europe</vt:lpstr>
      <vt:lpstr>The current market coupling</vt:lpstr>
      <vt:lpstr>Current market coupling: flaws – 1</vt:lpstr>
      <vt:lpstr>Current market coupling: flaws – 2</vt:lpstr>
      <vt:lpstr>A single, neutral, service-minded Market Coupling Operator (MCO)</vt:lpstr>
      <vt:lpstr>By way of comparison: the balancing platforms</vt:lpstr>
      <vt:lpstr>Why Market coupling?</vt:lpstr>
      <vt:lpstr>The task for market coupling</vt:lpstr>
      <vt:lpstr>The algorithm calculating spot prices and market coupling flows</vt:lpstr>
      <vt:lpstr>Targeting the optimal solution Avoiding value-destroying specifications</vt:lpstr>
      <vt:lpstr>Transparency</vt:lpstr>
      <vt:lpstr>Market surveillance – 1 Enforcing the REMIT rules</vt:lpstr>
      <vt:lpstr>Market surveillance – 2 Enforcing the REMIT rules</vt:lpstr>
      <vt:lpstr>Market surveillance – 3 Enforcing REMIT rules using artificial intelligence</vt:lpstr>
      <vt:lpstr>PowerPoint-præsentation</vt:lpstr>
      <vt:lpstr>The optimal solution – 1  Three proposals for improved emulating of the perfect bilateral trading system</vt:lpstr>
      <vt:lpstr>The optimal solution – 2  Three proposals for improved emulating of the perfect bilateral trading system</vt:lpstr>
      <vt:lpstr>PowerPoint-præsentation</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 Plejdrup Houmøller</cp:lastModifiedBy>
  <cp:revision>1917</cp:revision>
  <cp:lastPrinted>2023-07-19T22:21:51Z</cp:lastPrinted>
  <dcterms:created xsi:type="dcterms:W3CDTF">1998-01-18T15:08:52Z</dcterms:created>
  <dcterms:modified xsi:type="dcterms:W3CDTF">2023-07-19T22:27:28Z</dcterms:modified>
</cp:coreProperties>
</file>