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5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705" r:id="rId2"/>
    <p:sldId id="721" r:id="rId3"/>
    <p:sldId id="713" r:id="rId4"/>
    <p:sldId id="706" r:id="rId5"/>
    <p:sldId id="711" r:id="rId6"/>
    <p:sldId id="714" r:id="rId7"/>
    <p:sldId id="719" r:id="rId8"/>
    <p:sldId id="715" r:id="rId9"/>
    <p:sldId id="716" r:id="rId10"/>
    <p:sldId id="717" r:id="rId11"/>
    <p:sldId id="720" r:id="rId12"/>
    <p:sldId id="730" r:id="rId13"/>
    <p:sldId id="732" r:id="rId14"/>
    <p:sldId id="735" r:id="rId15"/>
    <p:sldId id="734" r:id="rId16"/>
    <p:sldId id="736" r:id="rId17"/>
    <p:sldId id="737" r:id="rId18"/>
    <p:sldId id="738" r:id="rId19"/>
    <p:sldId id="722" r:id="rId20"/>
    <p:sldId id="723" r:id="rId21"/>
    <p:sldId id="725" r:id="rId22"/>
    <p:sldId id="726" r:id="rId23"/>
    <p:sldId id="727" r:id="rId24"/>
    <p:sldId id="739" r:id="rId25"/>
    <p:sldId id="704" r:id="rId26"/>
  </p:sldIdLst>
  <p:sldSz cx="9906000" cy="6858000" type="A4"/>
  <p:notesSz cx="7099300" cy="10234613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CC0000"/>
    <a:srgbClr val="008000"/>
    <a:srgbClr val="FFFFFF"/>
    <a:srgbClr val="003399"/>
    <a:srgbClr val="FF0000"/>
    <a:srgbClr val="003300"/>
    <a:srgbClr val="0000FF"/>
    <a:srgbClr val="FF0066"/>
    <a:srgbClr val="D60093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588" autoAdjust="0"/>
    <p:restoredTop sz="94624" autoAdjust="0"/>
  </p:normalViewPr>
  <p:slideViewPr>
    <p:cSldViewPr snapToGrid="0">
      <p:cViewPr>
        <p:scale>
          <a:sx n="66" d="100"/>
          <a:sy n="66" d="100"/>
        </p:scale>
        <p:origin x="-1902" y="-174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824" y="1518"/>
      </p:cViewPr>
      <p:guideLst>
        <p:guide orient="horz" pos="3222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6632" y="0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8" tIns="0" rIns="19818" bIns="0" numCol="1" anchor="t" anchorCtr="0" compatLnSpc="1">
            <a:prstTxWarp prst="textNoShape">
              <a:avLst/>
            </a:prstTxWarp>
          </a:bodyPr>
          <a:lstStyle>
            <a:lvl1pPr defTabSz="82256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8" tIns="0" rIns="19818" bIns="0" numCol="1" anchor="t" anchorCtr="0" compatLnSpc="1">
            <a:prstTxWarp prst="textNoShape">
              <a:avLst/>
            </a:prstTxWarp>
          </a:bodyPr>
          <a:lstStyle>
            <a:lvl1pPr algn="r" defTabSz="82256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12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7400" y="773113"/>
            <a:ext cx="5526088" cy="3825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0053" y="4860378"/>
            <a:ext cx="5219196" cy="460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441" tIns="49547" rIns="97441" bIns="495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teksttypografien på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6632" y="9715846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8" tIns="0" rIns="19818" bIns="0" numCol="1" anchor="b" anchorCtr="0" compatLnSpc="1">
            <a:prstTxWarp prst="textNoShape">
              <a:avLst/>
            </a:prstTxWarp>
          </a:bodyPr>
          <a:lstStyle>
            <a:lvl1pPr defTabSz="82256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15846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8" tIns="0" rIns="19818" bIns="0" numCol="1" anchor="b" anchorCtr="0" compatLnSpc="1">
            <a:prstTxWarp prst="textNoShape">
              <a:avLst/>
            </a:prstTxWarp>
          </a:bodyPr>
          <a:lstStyle>
            <a:lvl1pPr algn="r" defTabSz="82256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fld id="{A111FFE0-B12B-4FF1-8C17-864946D5FEC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8313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35038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04938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73250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325FF8-E7A8-484B-BA1B-576853B33F2C}" type="slidenum">
              <a:rPr lang="da-DK" smtClean="0"/>
              <a:pPr/>
              <a:t>25</a:t>
            </a:fld>
            <a:endParaRPr lang="da-DK" dirty="0" smtClean="0"/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smtClean="0"/>
              <a:t>Klik for at redigere undertiteltypografien i masteren</a:t>
            </a:r>
            <a:endParaRPr lang="en-GB" noProof="0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dirty="0" smtClean="0"/>
              <a:t>December 15, 2013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3E935-BB39-4D35-A391-09DC68D50B31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dirty="0" smtClean="0"/>
              <a:t>December 15, 2013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3B278-585C-4A4E-8896-34B7CA0E2F5B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872288" y="0"/>
            <a:ext cx="2290762" cy="5715000"/>
          </a:xfrm>
        </p:spPr>
        <p:txBody>
          <a:bodyPr vert="eaVert"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19888" cy="5715000"/>
          </a:xfrm>
        </p:spPr>
        <p:txBody>
          <a:bodyPr vert="eaVert"/>
          <a:lstStyle/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dirty="0" smtClean="0"/>
              <a:t>December 15, 2013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D0B21-4057-493B-A698-10FCA78EFF1B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og clipart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420100" cy="1143000"/>
          </a:xfrm>
        </p:spPr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742950" y="1600200"/>
            <a:ext cx="4133850" cy="4114800"/>
          </a:xfrm>
        </p:spPr>
        <p:txBody>
          <a:bodyPr/>
          <a:lstStyle/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Pladsholder til multimedieklip 3"/>
          <p:cNvSpPr>
            <a:spLocks noGrp="1"/>
          </p:cNvSpPr>
          <p:nvPr>
            <p:ph type="clipArt" sz="half" idx="2"/>
          </p:nvPr>
        </p:nvSpPr>
        <p:spPr>
          <a:xfrm>
            <a:off x="5029200" y="1600200"/>
            <a:ext cx="4133850" cy="4114800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dirty="0" smtClean="0"/>
              <a:t>December 15, 2013</a:t>
            </a:r>
            <a:endParaRPr lang="en-GB" noProof="0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384550" y="6486525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64A09-139B-4649-BBCA-8D6D587DC3CF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dirty="0" smtClean="0"/>
              <a:t>December 15, 2013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ACB3E-9516-4558-9B4B-9689E2C51AB3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dirty="0" smtClean="0"/>
              <a:t>December 15, 2013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46C31-610E-4A93-8D70-0CE6EE563055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42950" y="1600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dirty="0" smtClean="0"/>
              <a:t>December 15, 2013</a:t>
            </a:r>
            <a:endParaRPr lang="en-GB" noProof="0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41F91-B62D-4931-8F70-7A18122BEDDB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7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dirty="0" smtClean="0"/>
              <a:t>December 15, 2013</a:t>
            </a:r>
            <a:endParaRPr lang="en-GB" noProof="0" dirty="0"/>
          </a:p>
        </p:txBody>
      </p:sp>
      <p:sp>
        <p:nvSpPr>
          <p:cNvPr id="8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9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1E6AF-0AB8-466D-B772-9E4A6795CA87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dirty="0" smtClean="0"/>
              <a:t>December 15, 2013</a:t>
            </a:r>
            <a:endParaRPr lang="en-GB" noProof="0" dirty="0"/>
          </a:p>
        </p:txBody>
      </p:sp>
      <p:sp>
        <p:nvSpPr>
          <p:cNvPr id="4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5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A6505-6888-4AAA-A0F1-EA7F6140D7E6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dirty="0" smtClean="0"/>
              <a:t>December 15, 2013</a:t>
            </a:r>
            <a:endParaRPr lang="en-GB" noProof="0" dirty="0"/>
          </a:p>
        </p:txBody>
      </p:sp>
      <p:sp>
        <p:nvSpPr>
          <p:cNvPr id="3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4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98079-F33D-41F5-9C34-6A64457217A3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dirty="0" smtClean="0"/>
              <a:t>December 15, 2013</a:t>
            </a:r>
            <a:endParaRPr lang="en-GB" noProof="0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1D559-BFF3-454F-AF92-7E681F3B2221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dirty="0" smtClean="0"/>
              <a:t>December 15, 2013</a:t>
            </a:r>
            <a:endParaRPr lang="en-GB" noProof="0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F31F1-9989-4E76-8C83-D9089B27EEDC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Klik for at redigere titeltypografien på masteren</a:t>
            </a:r>
          </a:p>
        </p:txBody>
      </p:sp>
      <p:sp>
        <p:nvSpPr>
          <p:cNvPr id="1116" name="Rectangle 9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600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Klik for at redigere teksttypografien på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</a:p>
        </p:txBody>
      </p:sp>
      <p:sp>
        <p:nvSpPr>
          <p:cNvPr id="1117" name="Rectangle 9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86525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r>
              <a:rPr lang="da-DK" noProof="0" dirty="0" smtClean="0"/>
              <a:t>December 15, 2013</a:t>
            </a:r>
            <a:endParaRPr lang="en-GB" noProof="0" dirty="0"/>
          </a:p>
        </p:txBody>
      </p:sp>
      <p:sp>
        <p:nvSpPr>
          <p:cNvPr id="1118" name="Rectangle 9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1375" y="6486525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1119" name="Rectangle 9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2250" y="6486525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755A1711-984F-458C-938C-C317FC007E02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1237" name="Text Box 213"/>
          <p:cNvSpPr txBox="1">
            <a:spLocks noChangeArrowheads="1"/>
          </p:cNvSpPr>
          <p:nvPr userDrawn="1"/>
        </p:nvSpPr>
        <p:spPr bwMode="auto">
          <a:xfrm>
            <a:off x="7562850" y="6642100"/>
            <a:ext cx="19748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" b="0" noProof="0" dirty="0"/>
              <a:t>Copyright Houmoller Consulting </a:t>
            </a:r>
            <a:r>
              <a:rPr lang="en-GB" sz="800" b="0" noProof="0" dirty="0">
                <a:cs typeface="Arial" charset="0"/>
              </a:rPr>
              <a:t>©</a:t>
            </a:r>
          </a:p>
        </p:txBody>
      </p:sp>
      <p:pic>
        <p:nvPicPr>
          <p:cNvPr id="6152" name="Picture 3" descr="HoumøllerConsulting logo 2010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18400" y="42863"/>
            <a:ext cx="234473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  <p:sldLayoutId id="2147484202" r:id="rId12"/>
  </p:sldLayoutIdLst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" grpId="0" uiExpand="1" build="p" bldLvl="3" autoUpdateAnimBg="0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35000"/>
        </a:spcBef>
        <a:spcAft>
          <a:spcPct val="0"/>
        </a:spcAft>
        <a:buFont typeface="Monotype Sorts" pitchFamily="2" charset="2"/>
        <a:buChar char="ð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Font typeface="Monotype Sorts" pitchFamily="2" charset="2"/>
        <a:buChar char="ü"/>
        <a:defRPr sz="2000"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445829" cy="1495425"/>
          </a:xfrm>
        </p:spPr>
        <p:txBody>
          <a:bodyPr/>
          <a:lstStyle/>
          <a:p>
            <a:r>
              <a:rPr lang="en-GB" dirty="0" smtClean="0"/>
              <a:t>Introduction</a:t>
            </a:r>
            <a:br>
              <a:rPr lang="en-GB" dirty="0" smtClean="0"/>
            </a:br>
            <a:r>
              <a:rPr lang="en-GB" sz="2400" dirty="0" smtClean="0"/>
              <a:t>Anders Plejdrup Houmøller</a:t>
            </a:r>
            <a:br>
              <a:rPr lang="en-GB" sz="2400" dirty="0" smtClean="0"/>
            </a:br>
            <a:r>
              <a:rPr lang="en-GB" sz="2400" i="1" dirty="0" smtClean="0"/>
              <a:t>CEO, Houmoller Consulting ApS</a:t>
            </a:r>
            <a:endParaRPr lang="en-GB" sz="2400" dirty="0" smtClean="0"/>
          </a:p>
        </p:txBody>
      </p:sp>
      <p:sp>
        <p:nvSpPr>
          <p:cNvPr id="3075" name="Pladsholder til indhold 2"/>
          <p:cNvSpPr>
            <a:spLocks noGrp="1"/>
          </p:cNvSpPr>
          <p:nvPr>
            <p:ph idx="1"/>
          </p:nvPr>
        </p:nvSpPr>
        <p:spPr>
          <a:xfrm>
            <a:off x="0" y="1614713"/>
            <a:ext cx="9906000" cy="5023990"/>
          </a:xfrm>
        </p:spPr>
        <p:txBody>
          <a:bodyPr/>
          <a:lstStyle/>
          <a:p>
            <a:r>
              <a:rPr lang="en-GB" sz="2200" dirty="0" smtClean="0"/>
              <a:t>In the appendix, you’ll find a list of the terms and acronyms used in this PowerPoint presentation</a:t>
            </a:r>
            <a:r>
              <a:rPr lang="en-GB" sz="2200" dirty="0" smtClean="0"/>
              <a:t>.</a:t>
            </a:r>
          </a:p>
          <a:p>
            <a:r>
              <a:rPr lang="en-GB" sz="2200" dirty="0" smtClean="0"/>
              <a:t>Concerning the documents referred to in this presentation:</a:t>
            </a:r>
          </a:p>
          <a:p>
            <a:pPr lvl="1"/>
            <a:r>
              <a:rPr lang="en-GB" sz="2200" dirty="0" smtClean="0"/>
              <a:t>At </a:t>
            </a:r>
            <a:r>
              <a:rPr lang="en-GB" sz="2200" i="1" dirty="0" smtClean="0"/>
              <a:t>houmollerconsulting.dk</a:t>
            </a:r>
            <a:r>
              <a:rPr lang="en-GB" sz="2200" dirty="0" smtClean="0"/>
              <a:t>, you can download the presentations from the sub-page </a:t>
            </a:r>
            <a:r>
              <a:rPr lang="en-GB" sz="2200" i="1" dirty="0" smtClean="0"/>
              <a:t>Facts and findings</a:t>
            </a:r>
            <a:r>
              <a:rPr lang="en-GB" sz="2200" dirty="0" smtClean="0"/>
              <a:t>.</a:t>
            </a:r>
            <a:endParaRPr lang="en-GB" sz="2200" dirty="0" smtClean="0"/>
          </a:p>
          <a:p>
            <a:r>
              <a:rPr lang="en-GB" sz="2100" dirty="0" smtClean="0">
                <a:solidFill>
                  <a:srgbClr val="008000"/>
                </a:solidFill>
              </a:rPr>
              <a:t>This PowerPoint presentation is animated</a:t>
            </a:r>
          </a:p>
          <a:p>
            <a:pPr lvl="1"/>
            <a:r>
              <a:rPr lang="en-GB" sz="2100" dirty="0" smtClean="0">
                <a:solidFill>
                  <a:srgbClr val="008000"/>
                </a:solidFill>
              </a:rPr>
              <a:t>It’s recommended to run the animation when viewing the presentation.</a:t>
            </a:r>
          </a:p>
          <a:p>
            <a:r>
              <a:rPr lang="en-GB" sz="2100" dirty="0" smtClean="0">
                <a:solidFill>
                  <a:srgbClr val="008000"/>
                </a:solidFill>
              </a:rPr>
              <a:t>On most computers, you can start the animation by pressing </a:t>
            </a:r>
            <a:r>
              <a:rPr lang="en-GB" sz="2100" i="1" u="sng" dirty="0" smtClean="0">
                <a:solidFill>
                  <a:srgbClr val="008000"/>
                </a:solidFill>
              </a:rPr>
              <a:t>F5</a:t>
            </a:r>
            <a:r>
              <a:rPr lang="en-GB" sz="2100" i="1" dirty="0" smtClean="0">
                <a:solidFill>
                  <a:srgbClr val="008000"/>
                </a:solidFill>
              </a:rPr>
              <a:t>.</a:t>
            </a:r>
          </a:p>
          <a:p>
            <a:pPr lvl="1"/>
            <a:r>
              <a:rPr lang="en-GB" sz="2100" dirty="0" smtClean="0">
                <a:solidFill>
                  <a:srgbClr val="008000"/>
                </a:solidFill>
              </a:rPr>
              <a:t>Now the presentation moves one step forward, when you press </a:t>
            </a:r>
            <a:r>
              <a:rPr lang="en-GB" sz="2100" i="1" u="sng" dirty="0" smtClean="0">
                <a:solidFill>
                  <a:srgbClr val="008000"/>
                </a:solidFill>
              </a:rPr>
              <a:t>Page Down</a:t>
            </a:r>
            <a:r>
              <a:rPr lang="en-GB" sz="2100" dirty="0" smtClean="0">
                <a:solidFill>
                  <a:srgbClr val="008000"/>
                </a:solidFill>
              </a:rPr>
              <a:t>. It moves one step backward, when you press </a:t>
            </a:r>
            <a:r>
              <a:rPr lang="en-GB" sz="2100" i="1" u="sng" dirty="0" smtClean="0">
                <a:solidFill>
                  <a:srgbClr val="008000"/>
                </a:solidFill>
              </a:rPr>
              <a:t>Page Up</a:t>
            </a:r>
            <a:r>
              <a:rPr lang="en-GB" sz="2100" dirty="0" smtClean="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3076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a-DK" dirty="0" smtClean="0"/>
              <a:t>December 15, 2013</a:t>
            </a:r>
            <a:endParaRPr lang="en-GB" dirty="0" smtClean="0"/>
          </a:p>
        </p:txBody>
      </p:sp>
      <p:sp>
        <p:nvSpPr>
          <p:cNvPr id="3078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F01E3C-D094-4FA6-AEB9-C1BF68A5B652}" type="slidenum">
              <a:rPr lang="en-GB" smtClean="0"/>
              <a:pPr/>
              <a:t>1</a:t>
            </a:fld>
            <a:endParaRPr lang="en-GB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1958" y="370299"/>
            <a:ext cx="2763837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" y="0"/>
            <a:ext cx="9906001" cy="928914"/>
          </a:xfrm>
          <a:solidFill>
            <a:srgbClr val="FFFFFF"/>
          </a:solidFill>
        </p:spPr>
        <p:txBody>
          <a:bodyPr/>
          <a:lstStyle/>
          <a:p>
            <a:r>
              <a:rPr lang="en-GB" sz="2800" dirty="0" smtClean="0"/>
              <a:t>The Single Market requires harmonisation</a:t>
            </a:r>
            <a:br>
              <a:rPr lang="en-GB" sz="2800" dirty="0" smtClean="0"/>
            </a:br>
            <a:r>
              <a:rPr lang="en-GB" sz="2400" dirty="0" smtClean="0"/>
              <a:t>Fortunately, automatically enforced by price coupling</a:t>
            </a:r>
            <a:endParaRPr lang="en-GB" sz="2400" dirty="0"/>
          </a:p>
        </p:txBody>
      </p:sp>
      <p:sp>
        <p:nvSpPr>
          <p:cNvPr id="80" name="Tekstboks 79"/>
          <p:cNvSpPr txBox="1"/>
          <p:nvPr/>
        </p:nvSpPr>
        <p:spPr>
          <a:xfrm>
            <a:off x="14" y="856352"/>
            <a:ext cx="59202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Therefore, fortunately, local computers</a:t>
            </a:r>
          </a:p>
          <a:p>
            <a:r>
              <a:rPr lang="en-GB" dirty="0" smtClean="0"/>
              <a:t>do not give options for local differences</a:t>
            </a:r>
            <a:endParaRPr lang="en-GB" dirty="0"/>
          </a:p>
        </p:txBody>
      </p:sp>
      <p:sp>
        <p:nvSpPr>
          <p:cNvPr id="81" name="Tekstboks 80"/>
          <p:cNvSpPr txBox="1"/>
          <p:nvPr/>
        </p:nvSpPr>
        <p:spPr>
          <a:xfrm>
            <a:off x="504610" y="1595016"/>
            <a:ext cx="5197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dirty="0" smtClean="0"/>
              <a:t>When we introduce price coupling.</a:t>
            </a:r>
          </a:p>
        </p:txBody>
      </p:sp>
      <p:sp>
        <p:nvSpPr>
          <p:cNvPr id="83" name="Tekstboks 82"/>
          <p:cNvSpPr txBox="1"/>
          <p:nvPr/>
        </p:nvSpPr>
        <p:spPr>
          <a:xfrm>
            <a:off x="14" y="2764568"/>
            <a:ext cx="89017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For companies exposed to genuine competition, outsourcing</a:t>
            </a:r>
          </a:p>
          <a:p>
            <a:r>
              <a:rPr lang="en-GB" dirty="0" smtClean="0"/>
              <a:t>is imperative, when it reduces costs and increases quality</a:t>
            </a:r>
          </a:p>
        </p:txBody>
      </p:sp>
      <p:sp>
        <p:nvSpPr>
          <p:cNvPr id="84" name="Tekstboks 83"/>
          <p:cNvSpPr txBox="1"/>
          <p:nvPr/>
        </p:nvSpPr>
        <p:spPr>
          <a:xfrm>
            <a:off x="505952" y="3503232"/>
            <a:ext cx="92368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dirty="0" smtClean="0"/>
              <a:t>The situation would have been entirely different, if the current</a:t>
            </a:r>
          </a:p>
          <a:p>
            <a:pPr marL="0" lvl="1"/>
            <a:r>
              <a:rPr lang="en-GB" dirty="0" smtClean="0"/>
              <a:t>spot exchanges could be exposed to competition by new</a:t>
            </a:r>
          </a:p>
          <a:p>
            <a:pPr marL="0" lvl="1"/>
            <a:r>
              <a:rPr lang="en-GB" dirty="0" smtClean="0"/>
              <a:t>exchanges, which utilised a single spot price calculation.</a:t>
            </a:r>
          </a:p>
        </p:txBody>
      </p:sp>
      <p:sp>
        <p:nvSpPr>
          <p:cNvPr id="85" name="Tekstboks 84"/>
          <p:cNvSpPr txBox="1"/>
          <p:nvPr/>
        </p:nvSpPr>
        <p:spPr>
          <a:xfrm>
            <a:off x="14" y="4549673"/>
            <a:ext cx="57358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Unfortunately, market coupling makes</a:t>
            </a:r>
          </a:p>
          <a:p>
            <a:r>
              <a:rPr lang="en-GB" dirty="0" smtClean="0"/>
              <a:t>the spot exchanges monopolies</a:t>
            </a:r>
          </a:p>
        </p:txBody>
      </p:sp>
      <p:sp>
        <p:nvSpPr>
          <p:cNvPr id="86" name="Tekstboks 85"/>
          <p:cNvSpPr txBox="1"/>
          <p:nvPr/>
        </p:nvSpPr>
        <p:spPr>
          <a:xfrm>
            <a:off x="504610" y="5288337"/>
            <a:ext cx="7516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dirty="0" smtClean="0"/>
              <a:t>Making it possible for them to focus on computers.</a:t>
            </a:r>
          </a:p>
        </p:txBody>
      </p:sp>
      <p:sp>
        <p:nvSpPr>
          <p:cNvPr id="87" name="Tekstboks 86"/>
          <p:cNvSpPr txBox="1"/>
          <p:nvPr/>
        </p:nvSpPr>
        <p:spPr>
          <a:xfrm>
            <a:off x="505623" y="5719225"/>
            <a:ext cx="8795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GB" dirty="0" smtClean="0"/>
              <a:t>Instead of focusing on delivering high quality and low cost.</a:t>
            </a:r>
          </a:p>
        </p:txBody>
      </p:sp>
      <p:sp>
        <p:nvSpPr>
          <p:cNvPr id="88" name="Tekstboks 87"/>
          <p:cNvSpPr txBox="1"/>
          <p:nvPr/>
        </p:nvSpPr>
        <p:spPr>
          <a:xfrm>
            <a:off x="14" y="6124068"/>
            <a:ext cx="5293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Only though regulation can fix this.</a:t>
            </a:r>
            <a:endParaRPr lang="en-GB" dirty="0"/>
          </a:p>
        </p:txBody>
      </p:sp>
      <p:grpSp>
        <p:nvGrpSpPr>
          <p:cNvPr id="507" name="Gruppe 506"/>
          <p:cNvGrpSpPr/>
          <p:nvPr/>
        </p:nvGrpSpPr>
        <p:grpSpPr>
          <a:xfrm>
            <a:off x="14" y="933161"/>
            <a:ext cx="9876958" cy="1800629"/>
            <a:chOff x="14" y="933161"/>
            <a:chExt cx="9876958" cy="1800629"/>
          </a:xfrm>
        </p:grpSpPr>
        <p:grpSp>
          <p:nvGrpSpPr>
            <p:cNvPr id="508" name="Gruppe 406"/>
            <p:cNvGrpSpPr/>
            <p:nvPr/>
          </p:nvGrpSpPr>
          <p:grpSpPr>
            <a:xfrm>
              <a:off x="6045055" y="933161"/>
              <a:ext cx="3831917" cy="1618375"/>
              <a:chOff x="6045055" y="933161"/>
              <a:chExt cx="3831917" cy="1618375"/>
            </a:xfrm>
          </p:grpSpPr>
          <p:grpSp>
            <p:nvGrpSpPr>
              <p:cNvPr id="510" name="Gruppe 414"/>
              <p:cNvGrpSpPr/>
              <p:nvPr/>
            </p:nvGrpSpPr>
            <p:grpSpPr>
              <a:xfrm>
                <a:off x="6045055" y="933161"/>
                <a:ext cx="3831917" cy="296093"/>
                <a:chOff x="6045055" y="933161"/>
                <a:chExt cx="3831917" cy="296093"/>
              </a:xfrm>
            </p:grpSpPr>
            <p:grpSp>
              <p:nvGrpSpPr>
                <p:cNvPr id="549" name="Gruppe 329"/>
                <p:cNvGrpSpPr/>
                <p:nvPr/>
              </p:nvGrpSpPr>
              <p:grpSpPr>
                <a:xfrm>
                  <a:off x="6045055" y="933161"/>
                  <a:ext cx="353675" cy="296093"/>
                  <a:chOff x="2650902" y="2637677"/>
                  <a:chExt cx="353675" cy="296093"/>
                </a:xfrm>
              </p:grpSpPr>
              <p:grpSp>
                <p:nvGrpSpPr>
                  <p:cNvPr id="592" name="Gruppe 96"/>
                  <p:cNvGrpSpPr/>
                  <p:nvPr/>
                </p:nvGrpSpPr>
                <p:grpSpPr>
                  <a:xfrm>
                    <a:off x="2650902" y="2645802"/>
                    <a:ext cx="337281" cy="287968"/>
                    <a:chOff x="5589640" y="1637072"/>
                    <a:chExt cx="3716592" cy="3173199"/>
                  </a:xfrm>
                </p:grpSpPr>
                <p:pic>
                  <p:nvPicPr>
                    <p:cNvPr id="594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589640" y="2883617"/>
                      <a:ext cx="2286000" cy="161448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595" name="Picture 17" descr="C:\Users\andersho\Desktop\Computer bitmap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7056795" y="3652983"/>
                      <a:ext cx="1543050" cy="1157288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596" name="Skyformet billedforklaring 595"/>
                    <p:cNvSpPr/>
                    <p:nvPr/>
                  </p:nvSpPr>
                  <p:spPr bwMode="auto">
                    <a:xfrm>
                      <a:off x="6961224" y="1637072"/>
                      <a:ext cx="2345008" cy="1106132"/>
                    </a:xfrm>
                    <a:prstGeom prst="cloudCallout">
                      <a:avLst/>
                    </a:prstGeom>
                    <a:noFill/>
                    <a:ln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p:txBody>
                </p:sp>
              </p:grpSp>
              <p:sp>
                <p:nvSpPr>
                  <p:cNvPr id="593" name="Tekstboks 592"/>
                  <p:cNvSpPr txBox="1"/>
                  <p:nvPr/>
                </p:nvSpPr>
                <p:spPr>
                  <a:xfrm>
                    <a:off x="2731745" y="2637677"/>
                    <a:ext cx="272832" cy="12311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GB" sz="100" dirty="0" smtClean="0"/>
                      <a:t>My precious</a:t>
                    </a:r>
                  </a:p>
                  <a:p>
                    <a:pPr algn="ctr"/>
                    <a:r>
                      <a:rPr lang="en-GB" sz="100" dirty="0" smtClean="0"/>
                      <a:t>computer…</a:t>
                    </a:r>
                    <a:endParaRPr lang="en-GB" sz="100" dirty="0"/>
                  </a:p>
                </p:txBody>
              </p:sp>
            </p:grpSp>
            <p:grpSp>
              <p:nvGrpSpPr>
                <p:cNvPr id="550" name="Gruppe 335"/>
                <p:cNvGrpSpPr/>
                <p:nvPr/>
              </p:nvGrpSpPr>
              <p:grpSpPr>
                <a:xfrm>
                  <a:off x="6540287" y="933161"/>
                  <a:ext cx="350828" cy="296093"/>
                  <a:chOff x="3113332" y="2637677"/>
                  <a:chExt cx="350828" cy="296093"/>
                </a:xfrm>
              </p:grpSpPr>
              <p:grpSp>
                <p:nvGrpSpPr>
                  <p:cNvPr id="587" name="Gruppe 92"/>
                  <p:cNvGrpSpPr/>
                  <p:nvPr/>
                </p:nvGrpSpPr>
                <p:grpSpPr>
                  <a:xfrm>
                    <a:off x="3113332" y="2645802"/>
                    <a:ext cx="337281" cy="287968"/>
                    <a:chOff x="5589640" y="1637072"/>
                    <a:chExt cx="3716592" cy="3173199"/>
                  </a:xfrm>
                </p:grpSpPr>
                <p:pic>
                  <p:nvPicPr>
                    <p:cNvPr id="589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589640" y="2883617"/>
                      <a:ext cx="2286000" cy="161448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590" name="Picture 17" descr="C:\Users\andersho\Desktop\Computer bitmap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7056795" y="3652983"/>
                      <a:ext cx="1543050" cy="1157288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591" name="Skyformet billedforklaring 590"/>
                    <p:cNvSpPr/>
                    <p:nvPr/>
                  </p:nvSpPr>
                  <p:spPr bwMode="auto">
                    <a:xfrm>
                      <a:off x="6961224" y="1637072"/>
                      <a:ext cx="2345008" cy="1106132"/>
                    </a:xfrm>
                    <a:prstGeom prst="cloudCallout">
                      <a:avLst/>
                    </a:prstGeom>
                    <a:noFill/>
                    <a:ln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p:txBody>
                </p:sp>
              </p:grpSp>
              <p:sp>
                <p:nvSpPr>
                  <p:cNvPr id="588" name="Tekstboks 587"/>
                  <p:cNvSpPr txBox="1"/>
                  <p:nvPr/>
                </p:nvSpPr>
                <p:spPr>
                  <a:xfrm>
                    <a:off x="3191328" y="2637677"/>
                    <a:ext cx="272832" cy="12311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GB" sz="100" dirty="0" smtClean="0"/>
                      <a:t>My precious</a:t>
                    </a:r>
                  </a:p>
                  <a:p>
                    <a:pPr algn="ctr"/>
                    <a:r>
                      <a:rPr lang="en-GB" sz="100" dirty="0" smtClean="0"/>
                      <a:t>computer…</a:t>
                    </a:r>
                    <a:endParaRPr lang="en-GB" sz="100" dirty="0"/>
                  </a:p>
                </p:txBody>
              </p:sp>
            </p:grpSp>
            <p:grpSp>
              <p:nvGrpSpPr>
                <p:cNvPr id="551" name="Gruppe 341"/>
                <p:cNvGrpSpPr/>
                <p:nvPr/>
              </p:nvGrpSpPr>
              <p:grpSpPr>
                <a:xfrm>
                  <a:off x="7032672" y="933161"/>
                  <a:ext cx="361024" cy="296093"/>
                  <a:chOff x="3572243" y="2637677"/>
                  <a:chExt cx="361024" cy="296093"/>
                </a:xfrm>
              </p:grpSpPr>
              <p:grpSp>
                <p:nvGrpSpPr>
                  <p:cNvPr id="582" name="Gruppe 53"/>
                  <p:cNvGrpSpPr/>
                  <p:nvPr/>
                </p:nvGrpSpPr>
                <p:grpSpPr>
                  <a:xfrm>
                    <a:off x="3572243" y="2645802"/>
                    <a:ext cx="337281" cy="287968"/>
                    <a:chOff x="5589640" y="1637072"/>
                    <a:chExt cx="3716592" cy="3173199"/>
                  </a:xfrm>
                </p:grpSpPr>
                <p:pic>
                  <p:nvPicPr>
                    <p:cNvPr id="584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589640" y="2883617"/>
                      <a:ext cx="2286000" cy="161448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585" name="Picture 17" descr="C:\Users\andersho\Desktop\Computer bitmap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7056795" y="3652983"/>
                      <a:ext cx="1543050" cy="1157288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586" name="Skyformet billedforklaring 31"/>
                    <p:cNvSpPr/>
                    <p:nvPr/>
                  </p:nvSpPr>
                  <p:spPr bwMode="auto">
                    <a:xfrm>
                      <a:off x="6961224" y="1637072"/>
                      <a:ext cx="2345008" cy="1106132"/>
                    </a:xfrm>
                    <a:prstGeom prst="cloudCallout">
                      <a:avLst/>
                    </a:prstGeom>
                    <a:noFill/>
                    <a:ln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p:txBody>
                </p:sp>
              </p:grpSp>
              <p:sp>
                <p:nvSpPr>
                  <p:cNvPr id="583" name="Tekstboks 582"/>
                  <p:cNvSpPr txBox="1"/>
                  <p:nvPr/>
                </p:nvSpPr>
                <p:spPr>
                  <a:xfrm>
                    <a:off x="3660435" y="2637677"/>
                    <a:ext cx="272832" cy="12311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GB" sz="100" dirty="0" smtClean="0"/>
                      <a:t>My precious</a:t>
                    </a:r>
                  </a:p>
                  <a:p>
                    <a:pPr algn="ctr"/>
                    <a:r>
                      <a:rPr lang="en-GB" sz="100" dirty="0" smtClean="0"/>
                      <a:t>computer…</a:t>
                    </a:r>
                    <a:endParaRPr lang="en-GB" sz="100" dirty="0"/>
                  </a:p>
                </p:txBody>
              </p:sp>
            </p:grpSp>
            <p:grpSp>
              <p:nvGrpSpPr>
                <p:cNvPr id="552" name="Gruppe 347"/>
                <p:cNvGrpSpPr/>
                <p:nvPr/>
              </p:nvGrpSpPr>
              <p:grpSpPr>
                <a:xfrm>
                  <a:off x="7535253" y="933161"/>
                  <a:ext cx="354206" cy="296093"/>
                  <a:chOff x="4031504" y="2637677"/>
                  <a:chExt cx="354206" cy="296093"/>
                </a:xfrm>
              </p:grpSpPr>
              <p:grpSp>
                <p:nvGrpSpPr>
                  <p:cNvPr id="577" name="Gruppe 225"/>
                  <p:cNvGrpSpPr/>
                  <p:nvPr/>
                </p:nvGrpSpPr>
                <p:grpSpPr>
                  <a:xfrm>
                    <a:off x="4031504" y="2645802"/>
                    <a:ext cx="337281" cy="287968"/>
                    <a:chOff x="5589640" y="1637072"/>
                    <a:chExt cx="3716592" cy="3173199"/>
                  </a:xfrm>
                </p:grpSpPr>
                <p:pic>
                  <p:nvPicPr>
                    <p:cNvPr id="579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589640" y="2883617"/>
                      <a:ext cx="2286000" cy="161448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580" name="Picture 17" descr="C:\Users\andersho\Desktop\Computer bitmap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7056795" y="3652983"/>
                      <a:ext cx="1543050" cy="1157288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581" name="Skyformet billedforklaring 580"/>
                    <p:cNvSpPr/>
                    <p:nvPr/>
                  </p:nvSpPr>
                  <p:spPr bwMode="auto">
                    <a:xfrm>
                      <a:off x="6961224" y="1637072"/>
                      <a:ext cx="2345008" cy="1106132"/>
                    </a:xfrm>
                    <a:prstGeom prst="cloudCallout">
                      <a:avLst/>
                    </a:prstGeom>
                    <a:noFill/>
                    <a:ln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p:txBody>
                </p:sp>
              </p:grpSp>
              <p:sp>
                <p:nvSpPr>
                  <p:cNvPr id="578" name="Tekstboks 577"/>
                  <p:cNvSpPr txBox="1"/>
                  <p:nvPr/>
                </p:nvSpPr>
                <p:spPr>
                  <a:xfrm>
                    <a:off x="4112878" y="2637677"/>
                    <a:ext cx="272832" cy="12311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GB" sz="100" dirty="0" smtClean="0"/>
                      <a:t>My precious</a:t>
                    </a:r>
                  </a:p>
                  <a:p>
                    <a:pPr algn="ctr"/>
                    <a:r>
                      <a:rPr lang="en-GB" sz="100" dirty="0" smtClean="0"/>
                      <a:t>computer…</a:t>
                    </a:r>
                    <a:endParaRPr lang="en-GB" sz="100" dirty="0"/>
                  </a:p>
                </p:txBody>
              </p:sp>
            </p:grpSp>
            <p:grpSp>
              <p:nvGrpSpPr>
                <p:cNvPr id="553" name="Gruppe 353"/>
                <p:cNvGrpSpPr/>
                <p:nvPr/>
              </p:nvGrpSpPr>
              <p:grpSpPr>
                <a:xfrm>
                  <a:off x="8031016" y="933161"/>
                  <a:ext cx="355371" cy="296093"/>
                  <a:chOff x="4489923" y="2637677"/>
                  <a:chExt cx="355371" cy="296093"/>
                </a:xfrm>
              </p:grpSpPr>
              <p:grpSp>
                <p:nvGrpSpPr>
                  <p:cNvPr id="572" name="Gruppe 88"/>
                  <p:cNvGrpSpPr/>
                  <p:nvPr/>
                </p:nvGrpSpPr>
                <p:grpSpPr>
                  <a:xfrm>
                    <a:off x="4489923" y="2645802"/>
                    <a:ext cx="337281" cy="287968"/>
                    <a:chOff x="5589640" y="1637072"/>
                    <a:chExt cx="3716592" cy="3173199"/>
                  </a:xfrm>
                </p:grpSpPr>
                <p:pic>
                  <p:nvPicPr>
                    <p:cNvPr id="574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589640" y="2883617"/>
                      <a:ext cx="2286000" cy="161448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575" name="Picture 17" descr="C:\Users\andersho\Desktop\Computer bitmap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7056795" y="3652983"/>
                      <a:ext cx="1543050" cy="1157288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576" name="Skyformet billedforklaring 575"/>
                    <p:cNvSpPr/>
                    <p:nvPr/>
                  </p:nvSpPr>
                  <p:spPr bwMode="auto">
                    <a:xfrm>
                      <a:off x="6961224" y="1637072"/>
                      <a:ext cx="2345008" cy="1106132"/>
                    </a:xfrm>
                    <a:prstGeom prst="cloudCallout">
                      <a:avLst/>
                    </a:prstGeom>
                    <a:noFill/>
                    <a:ln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p:txBody>
                </p:sp>
              </p:grpSp>
              <p:sp>
                <p:nvSpPr>
                  <p:cNvPr id="573" name="Tekstboks 572"/>
                  <p:cNvSpPr txBox="1"/>
                  <p:nvPr/>
                </p:nvSpPr>
                <p:spPr>
                  <a:xfrm>
                    <a:off x="4572462" y="2637677"/>
                    <a:ext cx="272832" cy="12311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GB" sz="100" dirty="0" smtClean="0"/>
                      <a:t>My precious</a:t>
                    </a:r>
                  </a:p>
                  <a:p>
                    <a:pPr algn="ctr"/>
                    <a:r>
                      <a:rPr lang="en-GB" sz="100" dirty="0" smtClean="0"/>
                      <a:t>computer…</a:t>
                    </a:r>
                    <a:endParaRPr lang="en-GB" sz="100" dirty="0"/>
                  </a:p>
                </p:txBody>
              </p:sp>
            </p:grpSp>
            <p:grpSp>
              <p:nvGrpSpPr>
                <p:cNvPr id="554" name="Gruppe 359"/>
                <p:cNvGrpSpPr/>
                <p:nvPr/>
              </p:nvGrpSpPr>
              <p:grpSpPr>
                <a:xfrm>
                  <a:off x="8527944" y="933161"/>
                  <a:ext cx="356019" cy="296093"/>
                  <a:chOff x="4948857" y="2637677"/>
                  <a:chExt cx="356019" cy="296093"/>
                </a:xfrm>
              </p:grpSpPr>
              <p:grpSp>
                <p:nvGrpSpPr>
                  <p:cNvPr id="567" name="Gruppe 50"/>
                  <p:cNvGrpSpPr/>
                  <p:nvPr/>
                </p:nvGrpSpPr>
                <p:grpSpPr>
                  <a:xfrm>
                    <a:off x="4948857" y="2645802"/>
                    <a:ext cx="337281" cy="287968"/>
                    <a:chOff x="5589640" y="1637072"/>
                    <a:chExt cx="3716592" cy="3173199"/>
                  </a:xfrm>
                </p:grpSpPr>
                <p:pic>
                  <p:nvPicPr>
                    <p:cNvPr id="569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589640" y="2883617"/>
                      <a:ext cx="2286000" cy="161448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570" name="Picture 17" descr="C:\Users\andersho\Desktop\Computer bitmap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7056795" y="3652983"/>
                      <a:ext cx="1543050" cy="1157288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571" name="Skyformet billedforklaring 570"/>
                    <p:cNvSpPr/>
                    <p:nvPr/>
                  </p:nvSpPr>
                  <p:spPr bwMode="auto">
                    <a:xfrm>
                      <a:off x="6961224" y="1637072"/>
                      <a:ext cx="2345008" cy="1106132"/>
                    </a:xfrm>
                    <a:prstGeom prst="cloudCallout">
                      <a:avLst/>
                    </a:prstGeom>
                    <a:noFill/>
                    <a:ln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p:txBody>
                </p:sp>
              </p:grpSp>
              <p:sp>
                <p:nvSpPr>
                  <p:cNvPr id="568" name="Tekstboks 567"/>
                  <p:cNvSpPr txBox="1"/>
                  <p:nvPr/>
                </p:nvSpPr>
                <p:spPr>
                  <a:xfrm>
                    <a:off x="5032044" y="2637677"/>
                    <a:ext cx="272832" cy="12311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GB" sz="100" dirty="0" smtClean="0"/>
                      <a:t>My precious</a:t>
                    </a:r>
                  </a:p>
                  <a:p>
                    <a:pPr algn="ctr"/>
                    <a:r>
                      <a:rPr lang="en-GB" sz="100" dirty="0" smtClean="0"/>
                      <a:t>computer…</a:t>
                    </a:r>
                    <a:endParaRPr lang="en-GB" sz="100" dirty="0"/>
                  </a:p>
                </p:txBody>
              </p:sp>
            </p:grpSp>
            <p:grpSp>
              <p:nvGrpSpPr>
                <p:cNvPr id="555" name="Gruppe 365"/>
                <p:cNvGrpSpPr/>
                <p:nvPr/>
              </p:nvGrpSpPr>
              <p:grpSpPr>
                <a:xfrm>
                  <a:off x="9025520" y="933161"/>
                  <a:ext cx="353429" cy="296093"/>
                  <a:chOff x="5408636" y="2637677"/>
                  <a:chExt cx="353429" cy="296093"/>
                </a:xfrm>
              </p:grpSpPr>
              <p:grpSp>
                <p:nvGrpSpPr>
                  <p:cNvPr id="562" name="Gruppe 52"/>
                  <p:cNvGrpSpPr/>
                  <p:nvPr/>
                </p:nvGrpSpPr>
                <p:grpSpPr>
                  <a:xfrm>
                    <a:off x="5408636" y="2645802"/>
                    <a:ext cx="337281" cy="287968"/>
                    <a:chOff x="5589640" y="1637072"/>
                    <a:chExt cx="3716592" cy="3173199"/>
                  </a:xfrm>
                </p:grpSpPr>
                <p:pic>
                  <p:nvPicPr>
                    <p:cNvPr id="564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589640" y="2883617"/>
                      <a:ext cx="2286000" cy="161448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565" name="Picture 17" descr="C:\Users\andersho\Desktop\Computer bitmap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7056795" y="3652983"/>
                      <a:ext cx="1543050" cy="1157288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566" name="Skyformet billedforklaring 565"/>
                    <p:cNvSpPr/>
                    <p:nvPr/>
                  </p:nvSpPr>
                  <p:spPr bwMode="auto">
                    <a:xfrm>
                      <a:off x="6961224" y="1637072"/>
                      <a:ext cx="2345008" cy="1106132"/>
                    </a:xfrm>
                    <a:prstGeom prst="cloudCallout">
                      <a:avLst/>
                    </a:prstGeom>
                    <a:noFill/>
                    <a:ln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p:txBody>
                </p:sp>
              </p:grpSp>
              <p:sp>
                <p:nvSpPr>
                  <p:cNvPr id="563" name="Tekstboks 562"/>
                  <p:cNvSpPr txBox="1"/>
                  <p:nvPr/>
                </p:nvSpPr>
                <p:spPr>
                  <a:xfrm>
                    <a:off x="5489233" y="2637677"/>
                    <a:ext cx="272832" cy="12311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GB" sz="100" dirty="0" smtClean="0"/>
                      <a:t>My precious</a:t>
                    </a:r>
                  </a:p>
                  <a:p>
                    <a:pPr algn="ctr"/>
                    <a:r>
                      <a:rPr lang="en-GB" sz="100" dirty="0" smtClean="0"/>
                      <a:t>computer…</a:t>
                    </a:r>
                    <a:endParaRPr lang="en-GB" sz="100" dirty="0"/>
                  </a:p>
                </p:txBody>
              </p:sp>
            </p:grpSp>
            <p:grpSp>
              <p:nvGrpSpPr>
                <p:cNvPr id="556" name="Gruppe 371"/>
                <p:cNvGrpSpPr/>
                <p:nvPr/>
              </p:nvGrpSpPr>
              <p:grpSpPr>
                <a:xfrm>
                  <a:off x="9520503" y="933161"/>
                  <a:ext cx="356469" cy="296093"/>
                  <a:chOff x="5867573" y="2637677"/>
                  <a:chExt cx="356469" cy="296093"/>
                </a:xfrm>
              </p:grpSpPr>
              <p:grpSp>
                <p:nvGrpSpPr>
                  <p:cNvPr id="557" name="Gruppe 84"/>
                  <p:cNvGrpSpPr/>
                  <p:nvPr/>
                </p:nvGrpSpPr>
                <p:grpSpPr>
                  <a:xfrm>
                    <a:off x="5867573" y="2645802"/>
                    <a:ext cx="337281" cy="287968"/>
                    <a:chOff x="5589640" y="1637072"/>
                    <a:chExt cx="3716592" cy="3173199"/>
                  </a:xfrm>
                </p:grpSpPr>
                <p:pic>
                  <p:nvPicPr>
                    <p:cNvPr id="559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589640" y="2883617"/>
                      <a:ext cx="2286000" cy="161448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560" name="Picture 17" descr="C:\Users\andersho\Desktop\Computer bitmap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7056795" y="3652983"/>
                      <a:ext cx="1543050" cy="1157288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561" name="Skyformet billedforklaring 560"/>
                    <p:cNvSpPr/>
                    <p:nvPr/>
                  </p:nvSpPr>
                  <p:spPr bwMode="auto">
                    <a:xfrm>
                      <a:off x="6961224" y="1637072"/>
                      <a:ext cx="2345008" cy="1106132"/>
                    </a:xfrm>
                    <a:prstGeom prst="cloudCallout">
                      <a:avLst/>
                    </a:prstGeom>
                    <a:noFill/>
                    <a:ln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p:txBody>
                </p:sp>
              </p:grpSp>
              <p:sp>
                <p:nvSpPr>
                  <p:cNvPr id="558" name="Tekstboks 557"/>
                  <p:cNvSpPr txBox="1"/>
                  <p:nvPr/>
                </p:nvSpPr>
                <p:spPr>
                  <a:xfrm>
                    <a:off x="5951210" y="2637677"/>
                    <a:ext cx="272832" cy="12311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GB" sz="100" dirty="0" smtClean="0"/>
                      <a:t>My precious</a:t>
                    </a:r>
                  </a:p>
                  <a:p>
                    <a:pPr algn="ctr"/>
                    <a:r>
                      <a:rPr lang="en-GB" sz="100" dirty="0" smtClean="0"/>
                      <a:t>computer…</a:t>
                    </a:r>
                    <a:endParaRPr lang="en-GB" sz="100" dirty="0"/>
                  </a:p>
                </p:txBody>
              </p:sp>
            </p:grpSp>
          </p:grpSp>
          <p:grpSp>
            <p:nvGrpSpPr>
              <p:cNvPr id="511" name="Gruppe 416"/>
              <p:cNvGrpSpPr/>
              <p:nvPr/>
            </p:nvGrpSpPr>
            <p:grpSpPr>
              <a:xfrm>
                <a:off x="6222823" y="1179280"/>
                <a:ext cx="3476381" cy="575936"/>
                <a:chOff x="6352653" y="1179280"/>
                <a:chExt cx="3476381" cy="575936"/>
              </a:xfrm>
            </p:grpSpPr>
            <p:grpSp>
              <p:nvGrpSpPr>
                <p:cNvPr id="525" name="Gruppe 377"/>
                <p:cNvGrpSpPr/>
                <p:nvPr/>
              </p:nvGrpSpPr>
              <p:grpSpPr>
                <a:xfrm>
                  <a:off x="6352653" y="1179280"/>
                  <a:ext cx="674562" cy="575936"/>
                  <a:chOff x="2656181" y="2883796"/>
                  <a:chExt cx="674562" cy="575936"/>
                </a:xfrm>
              </p:grpSpPr>
              <p:grpSp>
                <p:nvGrpSpPr>
                  <p:cNvPr id="544" name="Gruppe 42"/>
                  <p:cNvGrpSpPr/>
                  <p:nvPr/>
                </p:nvGrpSpPr>
                <p:grpSpPr>
                  <a:xfrm>
                    <a:off x="2656181" y="2883796"/>
                    <a:ext cx="674562" cy="575936"/>
                    <a:chOff x="5589640" y="1637072"/>
                    <a:chExt cx="3716594" cy="3173200"/>
                  </a:xfrm>
                </p:grpSpPr>
                <p:pic>
                  <p:nvPicPr>
                    <p:cNvPr id="546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589640" y="2883618"/>
                      <a:ext cx="2286000" cy="161448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547" name="Picture 17" descr="C:\Users\andersho\Desktop\Computer bitmap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7056796" y="3652984"/>
                      <a:ext cx="1543050" cy="1157288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548" name="Skyformet billedforklaring 547"/>
                    <p:cNvSpPr/>
                    <p:nvPr/>
                  </p:nvSpPr>
                  <p:spPr bwMode="auto">
                    <a:xfrm>
                      <a:off x="6961227" y="1637072"/>
                      <a:ext cx="2345007" cy="1106130"/>
                    </a:xfrm>
                    <a:prstGeom prst="cloudCallou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p:txBody>
                </p:sp>
              </p:grpSp>
              <p:sp>
                <p:nvSpPr>
                  <p:cNvPr id="545" name="Tekstboks 544"/>
                  <p:cNvSpPr txBox="1"/>
                  <p:nvPr/>
                </p:nvSpPr>
                <p:spPr>
                  <a:xfrm>
                    <a:off x="2877775" y="2892476"/>
                    <a:ext cx="442750" cy="18466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GB" sz="300" dirty="0" smtClean="0"/>
                      <a:t>My precious</a:t>
                    </a:r>
                  </a:p>
                  <a:p>
                    <a:pPr algn="ctr"/>
                    <a:r>
                      <a:rPr lang="en-GB" sz="300" dirty="0" smtClean="0"/>
                      <a:t>computer…</a:t>
                    </a:r>
                    <a:endParaRPr lang="en-GB" sz="300" dirty="0"/>
                  </a:p>
                </p:txBody>
              </p:sp>
            </p:grpSp>
            <p:grpSp>
              <p:nvGrpSpPr>
                <p:cNvPr id="526" name="Gruppe 383"/>
                <p:cNvGrpSpPr/>
                <p:nvPr/>
              </p:nvGrpSpPr>
              <p:grpSpPr>
                <a:xfrm>
                  <a:off x="7286593" y="1179280"/>
                  <a:ext cx="674562" cy="575936"/>
                  <a:chOff x="3604634" y="2883796"/>
                  <a:chExt cx="674562" cy="575936"/>
                </a:xfrm>
              </p:grpSpPr>
              <p:grpSp>
                <p:nvGrpSpPr>
                  <p:cNvPr id="539" name="Gruppe 30"/>
                  <p:cNvGrpSpPr/>
                  <p:nvPr/>
                </p:nvGrpSpPr>
                <p:grpSpPr>
                  <a:xfrm>
                    <a:off x="3604634" y="2883796"/>
                    <a:ext cx="674562" cy="575936"/>
                    <a:chOff x="5589640" y="1637072"/>
                    <a:chExt cx="3716594" cy="3173199"/>
                  </a:xfrm>
                </p:grpSpPr>
                <p:pic>
                  <p:nvPicPr>
                    <p:cNvPr id="541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589640" y="2883617"/>
                      <a:ext cx="2286000" cy="161448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542" name="Picture 17" descr="C:\Users\andersho\Desktop\Computer bitmap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7056795" y="3652983"/>
                      <a:ext cx="1543050" cy="1157288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543" name="Skyformet billedforklaring 35"/>
                    <p:cNvSpPr/>
                    <p:nvPr/>
                  </p:nvSpPr>
                  <p:spPr bwMode="auto">
                    <a:xfrm>
                      <a:off x="6961226" y="1637072"/>
                      <a:ext cx="2345008" cy="1106130"/>
                    </a:xfrm>
                    <a:prstGeom prst="cloudCallou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p:txBody>
                </p:sp>
              </p:grpSp>
              <p:sp>
                <p:nvSpPr>
                  <p:cNvPr id="540" name="Tekstboks 539"/>
                  <p:cNvSpPr txBox="1"/>
                  <p:nvPr/>
                </p:nvSpPr>
                <p:spPr>
                  <a:xfrm>
                    <a:off x="3825506" y="2892476"/>
                    <a:ext cx="442750" cy="18466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GB" sz="300" dirty="0" smtClean="0"/>
                      <a:t>My precious</a:t>
                    </a:r>
                  </a:p>
                  <a:p>
                    <a:pPr algn="ctr"/>
                    <a:r>
                      <a:rPr lang="en-GB" sz="300" dirty="0" smtClean="0"/>
                      <a:t>computer…</a:t>
                    </a:r>
                    <a:endParaRPr lang="en-GB" sz="300" dirty="0"/>
                  </a:p>
                </p:txBody>
              </p:sp>
            </p:grpSp>
            <p:grpSp>
              <p:nvGrpSpPr>
                <p:cNvPr id="527" name="Gruppe 389"/>
                <p:cNvGrpSpPr/>
                <p:nvPr/>
              </p:nvGrpSpPr>
              <p:grpSpPr>
                <a:xfrm>
                  <a:off x="8220533" y="1179280"/>
                  <a:ext cx="674562" cy="575936"/>
                  <a:chOff x="4553088" y="2883796"/>
                  <a:chExt cx="674562" cy="575936"/>
                </a:xfrm>
              </p:grpSpPr>
              <p:grpSp>
                <p:nvGrpSpPr>
                  <p:cNvPr id="534" name="Gruppe 20"/>
                  <p:cNvGrpSpPr/>
                  <p:nvPr/>
                </p:nvGrpSpPr>
                <p:grpSpPr>
                  <a:xfrm>
                    <a:off x="4553088" y="2883796"/>
                    <a:ext cx="674562" cy="575936"/>
                    <a:chOff x="5589640" y="1637072"/>
                    <a:chExt cx="3716594" cy="3173199"/>
                  </a:xfrm>
                </p:grpSpPr>
                <p:pic>
                  <p:nvPicPr>
                    <p:cNvPr id="536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589640" y="2883617"/>
                      <a:ext cx="2286000" cy="161448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537" name="Picture 17" descr="C:\Users\andersho\Desktop\Computer bitmap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7056795" y="3652983"/>
                      <a:ext cx="1543050" cy="1157288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538" name="Skyformet billedforklaring 537"/>
                    <p:cNvSpPr/>
                    <p:nvPr/>
                  </p:nvSpPr>
                  <p:spPr bwMode="auto">
                    <a:xfrm>
                      <a:off x="6961226" y="1637072"/>
                      <a:ext cx="2345008" cy="1106130"/>
                    </a:xfrm>
                    <a:prstGeom prst="cloudCallou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p:txBody>
                </p:sp>
              </p:grpSp>
              <p:sp>
                <p:nvSpPr>
                  <p:cNvPr id="535" name="Tekstboks 534"/>
                  <p:cNvSpPr txBox="1"/>
                  <p:nvPr/>
                </p:nvSpPr>
                <p:spPr>
                  <a:xfrm>
                    <a:off x="4773236" y="2892476"/>
                    <a:ext cx="442750" cy="18466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GB" sz="300" dirty="0" smtClean="0"/>
                      <a:t>My precious</a:t>
                    </a:r>
                  </a:p>
                  <a:p>
                    <a:pPr algn="ctr"/>
                    <a:r>
                      <a:rPr lang="en-GB" sz="300" dirty="0" smtClean="0"/>
                      <a:t>computer…</a:t>
                    </a:r>
                    <a:endParaRPr lang="en-GB" sz="300" dirty="0"/>
                  </a:p>
                </p:txBody>
              </p:sp>
            </p:grpSp>
            <p:grpSp>
              <p:nvGrpSpPr>
                <p:cNvPr id="528" name="Gruppe 395"/>
                <p:cNvGrpSpPr/>
                <p:nvPr/>
              </p:nvGrpSpPr>
              <p:grpSpPr>
                <a:xfrm>
                  <a:off x="9154472" y="1179280"/>
                  <a:ext cx="674562" cy="575936"/>
                  <a:chOff x="5501542" y="2883796"/>
                  <a:chExt cx="674562" cy="575936"/>
                </a:xfrm>
              </p:grpSpPr>
              <p:grpSp>
                <p:nvGrpSpPr>
                  <p:cNvPr id="529" name="Gruppe 36"/>
                  <p:cNvGrpSpPr/>
                  <p:nvPr/>
                </p:nvGrpSpPr>
                <p:grpSpPr>
                  <a:xfrm>
                    <a:off x="5501542" y="2883796"/>
                    <a:ext cx="674562" cy="575936"/>
                    <a:chOff x="5589640" y="1637072"/>
                    <a:chExt cx="3716594" cy="3173199"/>
                  </a:xfrm>
                </p:grpSpPr>
                <p:pic>
                  <p:nvPicPr>
                    <p:cNvPr id="531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589640" y="2883617"/>
                      <a:ext cx="2286000" cy="161448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532" name="Picture 17" descr="C:\Users\andersho\Desktop\Computer bitmap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7056795" y="3652983"/>
                      <a:ext cx="1543050" cy="1157288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533" name="Skyformet billedforklaring 532"/>
                    <p:cNvSpPr/>
                    <p:nvPr/>
                  </p:nvSpPr>
                  <p:spPr bwMode="auto">
                    <a:xfrm>
                      <a:off x="6961226" y="1637072"/>
                      <a:ext cx="2345008" cy="1106130"/>
                    </a:xfrm>
                    <a:prstGeom prst="cloudCallou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p:txBody>
                </p:sp>
              </p:grpSp>
              <p:sp>
                <p:nvSpPr>
                  <p:cNvPr id="530" name="Tekstboks 529"/>
                  <p:cNvSpPr txBox="1"/>
                  <p:nvPr/>
                </p:nvSpPr>
                <p:spPr>
                  <a:xfrm>
                    <a:off x="5723347" y="2892476"/>
                    <a:ext cx="442750" cy="18466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GB" sz="300" dirty="0" smtClean="0"/>
                      <a:t>My precious</a:t>
                    </a:r>
                  </a:p>
                  <a:p>
                    <a:pPr algn="ctr"/>
                    <a:r>
                      <a:rPr lang="en-GB" sz="300" dirty="0" smtClean="0"/>
                      <a:t>computer…</a:t>
                    </a:r>
                    <a:endParaRPr lang="en-GB" sz="300" dirty="0"/>
                  </a:p>
                </p:txBody>
              </p:sp>
            </p:grpSp>
          </p:grpSp>
          <p:grpSp>
            <p:nvGrpSpPr>
              <p:cNvPr id="512" name="Gruppe 415"/>
              <p:cNvGrpSpPr/>
              <p:nvPr/>
            </p:nvGrpSpPr>
            <p:grpSpPr>
              <a:xfrm>
                <a:off x="6698991" y="1420738"/>
                <a:ext cx="2524045" cy="1130798"/>
                <a:chOff x="7052572" y="1420738"/>
                <a:chExt cx="2524045" cy="1130798"/>
              </a:xfrm>
            </p:grpSpPr>
            <p:grpSp>
              <p:nvGrpSpPr>
                <p:cNvPr id="513" name="Gruppe 401"/>
                <p:cNvGrpSpPr/>
                <p:nvPr/>
              </p:nvGrpSpPr>
              <p:grpSpPr>
                <a:xfrm>
                  <a:off x="7052572" y="1420738"/>
                  <a:ext cx="1349123" cy="1130798"/>
                  <a:chOff x="3399642" y="3125254"/>
                  <a:chExt cx="1349123" cy="1130798"/>
                </a:xfrm>
              </p:grpSpPr>
              <p:grpSp>
                <p:nvGrpSpPr>
                  <p:cNvPr id="520" name="Gruppe 83"/>
                  <p:cNvGrpSpPr/>
                  <p:nvPr/>
                </p:nvGrpSpPr>
                <p:grpSpPr>
                  <a:xfrm>
                    <a:off x="3399642" y="3125254"/>
                    <a:ext cx="1349123" cy="1130798"/>
                    <a:chOff x="1859458" y="3211866"/>
                    <a:chExt cx="3716592" cy="3115143"/>
                  </a:xfrm>
                </p:grpSpPr>
                <p:pic>
                  <p:nvPicPr>
                    <p:cNvPr id="522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859458" y="4400355"/>
                      <a:ext cx="2286000" cy="161448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523" name="Picture 17" descr="C:\Users\andersho\Desktop\Computer bitmap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3326613" y="5169721"/>
                      <a:ext cx="1543050" cy="1157288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524" name="Skyformet billedforklaring 523"/>
                    <p:cNvSpPr/>
                    <p:nvPr/>
                  </p:nvSpPr>
                  <p:spPr bwMode="auto">
                    <a:xfrm>
                      <a:off x="3231043" y="3211866"/>
                      <a:ext cx="2345007" cy="1106130"/>
                    </a:xfrm>
                    <a:prstGeom prst="cloudCallou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p:txBody>
                </p:sp>
              </p:grpSp>
              <p:sp>
                <p:nvSpPr>
                  <p:cNvPr id="521" name="Tekstboks 520"/>
                  <p:cNvSpPr txBox="1"/>
                  <p:nvPr/>
                </p:nvSpPr>
                <p:spPr>
                  <a:xfrm>
                    <a:off x="3911151" y="3169895"/>
                    <a:ext cx="78579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GB" sz="700" dirty="0" smtClean="0"/>
                      <a:t>My precious</a:t>
                    </a:r>
                  </a:p>
                  <a:p>
                    <a:pPr algn="ctr"/>
                    <a:r>
                      <a:rPr lang="en-GB" sz="700" dirty="0" smtClean="0"/>
                      <a:t>computer…</a:t>
                    </a:r>
                    <a:endParaRPr lang="en-GB" sz="700" dirty="0"/>
                  </a:p>
                </p:txBody>
              </p:sp>
            </p:grpSp>
            <p:grpSp>
              <p:nvGrpSpPr>
                <p:cNvPr id="514" name="Gruppe 407"/>
                <p:cNvGrpSpPr/>
                <p:nvPr/>
              </p:nvGrpSpPr>
              <p:grpSpPr>
                <a:xfrm>
                  <a:off x="8227494" y="1420738"/>
                  <a:ext cx="1349123" cy="1130798"/>
                  <a:chOff x="4574564" y="3125254"/>
                  <a:chExt cx="1349123" cy="1130798"/>
                </a:xfrm>
              </p:grpSpPr>
              <p:grpSp>
                <p:nvGrpSpPr>
                  <p:cNvPr id="515" name="Gruppe 29"/>
                  <p:cNvGrpSpPr/>
                  <p:nvPr/>
                </p:nvGrpSpPr>
                <p:grpSpPr>
                  <a:xfrm>
                    <a:off x="4574564" y="3125254"/>
                    <a:ext cx="1349123" cy="1130798"/>
                    <a:chOff x="5589640" y="1695128"/>
                    <a:chExt cx="3716592" cy="3115143"/>
                  </a:xfrm>
                </p:grpSpPr>
                <p:pic>
                  <p:nvPicPr>
                    <p:cNvPr id="517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589640" y="2883617"/>
                      <a:ext cx="2286000" cy="161448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518" name="Picture 17" descr="C:\Users\andersho\Desktop\Computer bitmap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7056795" y="3652983"/>
                      <a:ext cx="1543050" cy="1157288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519" name="Skyformet billedforklaring 518"/>
                    <p:cNvSpPr/>
                    <p:nvPr/>
                  </p:nvSpPr>
                  <p:spPr bwMode="auto">
                    <a:xfrm>
                      <a:off x="6961225" y="1695128"/>
                      <a:ext cx="2345007" cy="1106130"/>
                    </a:xfrm>
                    <a:prstGeom prst="cloudCallou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p:txBody>
                </p:sp>
              </p:grpSp>
              <p:sp>
                <p:nvSpPr>
                  <p:cNvPr id="516" name="Tekstboks 515"/>
                  <p:cNvSpPr txBox="1"/>
                  <p:nvPr/>
                </p:nvSpPr>
                <p:spPr>
                  <a:xfrm>
                    <a:off x="5085099" y="3169895"/>
                    <a:ext cx="785793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GB" sz="700" dirty="0" smtClean="0"/>
                      <a:t>My precious</a:t>
                    </a:r>
                  </a:p>
                  <a:p>
                    <a:pPr algn="ctr"/>
                    <a:r>
                      <a:rPr lang="en-GB" sz="700" dirty="0" smtClean="0"/>
                      <a:t>computer…</a:t>
                    </a:r>
                    <a:endParaRPr lang="en-GB" sz="700" dirty="0"/>
                  </a:p>
                </p:txBody>
              </p:sp>
            </p:grpSp>
          </p:grpSp>
        </p:grpSp>
        <p:sp>
          <p:nvSpPr>
            <p:cNvPr id="509" name="Tekstboks 508"/>
            <p:cNvSpPr txBox="1"/>
            <p:nvPr/>
          </p:nvSpPr>
          <p:spPr>
            <a:xfrm>
              <a:off x="14" y="2025904"/>
              <a:ext cx="742222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This makes it even more odd the exchanges</a:t>
              </a:r>
            </a:p>
            <a:p>
              <a:r>
                <a:rPr lang="en-GB" dirty="0" smtClean="0"/>
                <a:t>with the PCR model cling to their local computers.</a:t>
              </a:r>
            </a:p>
          </p:txBody>
        </p:sp>
      </p:grpSp>
      <p:sp>
        <p:nvSpPr>
          <p:cNvPr id="102" name="Pladsholder til diasnummer 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6505-6888-4AAA-A0F1-EA7F6140D7E6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103" name="Pladsholder til dato 10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noProof="0" dirty="0" smtClean="0"/>
              <a:t>December 15, 2013</a:t>
            </a:r>
            <a:endParaRPr lang="en-GB" noProof="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3" grpId="0"/>
      <p:bldP spid="84" grpId="0"/>
      <p:bldP spid="85" grpId="0"/>
      <p:bldP spid="86" grpId="0"/>
      <p:bldP spid="87" grpId="0"/>
      <p:bldP spid="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056" y="130627"/>
            <a:ext cx="5863771" cy="682174"/>
          </a:xfrm>
        </p:spPr>
        <p:txBody>
          <a:bodyPr/>
          <a:lstStyle/>
          <a:p>
            <a:r>
              <a:rPr lang="en-GB" sz="3000" dirty="0" smtClean="0"/>
              <a:t>Handling Europe’s crisis</a:t>
            </a:r>
            <a:endParaRPr lang="en-GB" sz="30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0" y="841829"/>
            <a:ext cx="9905999" cy="6001657"/>
          </a:xfrm>
        </p:spPr>
        <p:txBody>
          <a:bodyPr/>
          <a:lstStyle/>
          <a:p>
            <a:r>
              <a:rPr lang="en-GB" sz="2000" dirty="0" smtClean="0"/>
              <a:t>Commenting 12 November 2011 on Europe’s crisis, the newspaper The Economist wrote:</a:t>
            </a:r>
          </a:p>
          <a:p>
            <a:pPr lvl="1"/>
            <a:r>
              <a:rPr lang="en-GB" i="1" dirty="0" smtClean="0"/>
              <a:t>The chances are that Europe will (…) continue rather faster down the path of genteel decline</a:t>
            </a:r>
            <a:r>
              <a:rPr lang="en-GB" dirty="0" smtClean="0"/>
              <a:t>.</a:t>
            </a:r>
          </a:p>
          <a:p>
            <a:r>
              <a:rPr lang="en-GB" sz="2000" dirty="0" smtClean="0"/>
              <a:t>We better prove this wrong!</a:t>
            </a:r>
          </a:p>
          <a:p>
            <a:pPr lvl="1"/>
            <a:r>
              <a:rPr lang="en-GB" dirty="0" smtClean="0"/>
              <a:t>Naturally, the electricity supply industry is just a small corner of Europe’s economy</a:t>
            </a:r>
          </a:p>
          <a:p>
            <a:pPr lvl="2"/>
            <a:r>
              <a:rPr lang="en-GB" dirty="0" smtClean="0"/>
              <a:t>But it’s our corner, so it’s the corner we must fight.</a:t>
            </a:r>
          </a:p>
          <a:p>
            <a:r>
              <a:rPr lang="en-GB" sz="2000" dirty="0" smtClean="0"/>
              <a:t>In order to do this, we must create a well functioning Single European Electricity Market</a:t>
            </a:r>
          </a:p>
          <a:p>
            <a:pPr lvl="1"/>
            <a:r>
              <a:rPr lang="en-GB" dirty="0" smtClean="0"/>
              <a:t>With tough competition where it’s possible to have competition.</a:t>
            </a:r>
          </a:p>
          <a:p>
            <a:pPr lvl="1"/>
            <a:r>
              <a:rPr lang="en-GB" dirty="0" smtClean="0"/>
              <a:t>And tough regulation where competition is not possible.</a:t>
            </a:r>
          </a:p>
          <a:p>
            <a:pPr lvl="1"/>
            <a:r>
              <a:rPr lang="en-GB" dirty="0" smtClean="0"/>
              <a:t>Thereby for all services and products: ensuring strong customer focus by the suppliers, high quality and low costs.</a:t>
            </a:r>
          </a:p>
          <a:p>
            <a:r>
              <a:rPr lang="en-GB" sz="2000" dirty="0" smtClean="0"/>
              <a:t>However, we cannot get there without taking on vested interests!</a:t>
            </a:r>
            <a:endParaRPr lang="en-GB" sz="2000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5530" y="72571"/>
            <a:ext cx="1421441" cy="7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8682" y="1"/>
            <a:ext cx="8420100" cy="580570"/>
          </a:xfrm>
        </p:spPr>
        <p:txBody>
          <a:bodyPr/>
          <a:lstStyle/>
          <a:p>
            <a:r>
              <a:rPr lang="en-GB" sz="2800" dirty="0" smtClean="0"/>
              <a:t>The solution</a:t>
            </a:r>
            <a:endParaRPr lang="en-GB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0" y="478973"/>
            <a:ext cx="9906000" cy="6110514"/>
          </a:xfrm>
        </p:spPr>
        <p:txBody>
          <a:bodyPr/>
          <a:lstStyle/>
          <a:p>
            <a:r>
              <a:rPr lang="en-GB" sz="2000" dirty="0" smtClean="0"/>
              <a:t>In order to deal with the spot monopoly problem – and in order to create a truly European solution:</a:t>
            </a:r>
          </a:p>
          <a:p>
            <a:r>
              <a:rPr lang="en-GB" sz="2000" dirty="0" smtClean="0"/>
              <a:t>Let EMCC do the single price calculation</a:t>
            </a:r>
          </a:p>
          <a:p>
            <a:pPr lvl="1"/>
            <a:r>
              <a:rPr lang="en-GB" dirty="0" smtClean="0"/>
              <a:t>Having one primary calculation site and one disaster site.</a:t>
            </a:r>
          </a:p>
          <a:p>
            <a:r>
              <a:rPr lang="en-GB" sz="2000" dirty="0" smtClean="0"/>
              <a:t>Re-arrange the EMCC ownership, so EMCC is owned by the countries participating in the price coupling</a:t>
            </a:r>
          </a:p>
          <a:p>
            <a:pPr lvl="1"/>
            <a:r>
              <a:rPr lang="en-GB" dirty="0" smtClean="0"/>
              <a:t>With each country’s share determined by the Lisbon treaty’s voting weights</a:t>
            </a:r>
          </a:p>
          <a:p>
            <a:pPr lvl="2"/>
            <a:r>
              <a:rPr lang="en-GB" dirty="0" smtClean="0"/>
              <a:t>Each country’s government decides who will represent the country in EMCC’s board (subsidiarity principle).</a:t>
            </a:r>
          </a:p>
          <a:p>
            <a:r>
              <a:rPr lang="en-GB" sz="2000" dirty="0" smtClean="0"/>
              <a:t>Establish an EMCC market council with representatives for </a:t>
            </a:r>
            <a:r>
              <a:rPr lang="en-GB" sz="2000" dirty="0" smtClean="0"/>
              <a:t>consumers, </a:t>
            </a:r>
            <a:r>
              <a:rPr lang="en-GB" sz="2000" dirty="0" smtClean="0"/>
              <a:t>producers, market players and TSOs</a:t>
            </a:r>
          </a:p>
          <a:p>
            <a:pPr lvl="1"/>
            <a:r>
              <a:rPr lang="en-GB" dirty="0" smtClean="0"/>
              <a:t>And grant the council formal influence.</a:t>
            </a:r>
          </a:p>
          <a:p>
            <a:r>
              <a:rPr lang="en-GB" sz="2000" dirty="0" smtClean="0"/>
              <a:t>Give ACER and the European energy regulators a legal foundation for regulating EMCC and the spot exchanges</a:t>
            </a:r>
          </a:p>
          <a:p>
            <a:pPr lvl="1"/>
            <a:r>
              <a:rPr lang="en-GB" dirty="0" smtClean="0"/>
              <a:t>Note: having only local regulation would be pointless, as price coupling requires the same algorithm and the same daily price calculation procedures for the whole coupled area.</a:t>
            </a:r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7447" y="4473226"/>
            <a:ext cx="1648821" cy="120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30"/>
          <p:cNvGrpSpPr>
            <a:grpSpLocks/>
          </p:cNvGrpSpPr>
          <p:nvPr/>
        </p:nvGrpSpPr>
        <p:grpSpPr bwMode="auto">
          <a:xfrm>
            <a:off x="4357952" y="4704885"/>
            <a:ext cx="5333075" cy="1155700"/>
            <a:chOff x="4022770" y="4124748"/>
            <a:chExt cx="4922793" cy="1155744"/>
          </a:xfrm>
        </p:grpSpPr>
        <p:cxnSp>
          <p:nvCxnSpPr>
            <p:cNvPr id="13330" name="Lige forbindelse 19"/>
            <p:cNvCxnSpPr>
              <a:cxnSpLocks noChangeShapeType="1"/>
            </p:cNvCxnSpPr>
            <p:nvPr/>
          </p:nvCxnSpPr>
          <p:spPr bwMode="auto">
            <a:xfrm>
              <a:off x="4022770" y="4702614"/>
              <a:ext cx="1088555" cy="1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3" name="Gruppe 29"/>
            <p:cNvGrpSpPr>
              <a:grpSpLocks/>
            </p:cNvGrpSpPr>
            <p:nvPr/>
          </p:nvGrpSpPr>
          <p:grpSpPr bwMode="auto">
            <a:xfrm>
              <a:off x="5124111" y="4124748"/>
              <a:ext cx="3821452" cy="1155744"/>
              <a:chOff x="5124111" y="4069399"/>
              <a:chExt cx="3821452" cy="1155744"/>
            </a:xfrm>
          </p:grpSpPr>
          <p:sp>
            <p:nvSpPr>
              <p:cNvPr id="13332" name="Afrundet rektangel 16"/>
              <p:cNvSpPr>
                <a:spLocks noChangeArrowheads="1"/>
              </p:cNvSpPr>
              <p:nvPr/>
            </p:nvSpPr>
            <p:spPr bwMode="auto">
              <a:xfrm>
                <a:off x="5124111" y="4081236"/>
                <a:ext cx="3821452" cy="1143907"/>
              </a:xfrm>
              <a:prstGeom prst="roundRect">
                <a:avLst>
                  <a:gd name="adj" fmla="val 16667"/>
                </a:avLst>
              </a:prstGeom>
              <a:solidFill>
                <a:srgbClr val="00FF00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3333" name="Tekstboks 15"/>
              <p:cNvSpPr txBox="1">
                <a:spLocks noChangeArrowheads="1"/>
              </p:cNvSpPr>
              <p:nvPr/>
            </p:nvSpPr>
            <p:spPr bwMode="auto">
              <a:xfrm>
                <a:off x="5502206" y="4069399"/>
                <a:ext cx="2829447" cy="11388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400" dirty="0"/>
                  <a:t>Price Coupling</a:t>
                </a:r>
              </a:p>
              <a:p>
                <a:pPr algn="ctr"/>
                <a:r>
                  <a:rPr lang="en-GB" sz="2400" dirty="0"/>
                  <a:t>Council</a:t>
                </a:r>
                <a:endParaRPr lang="en-GB" dirty="0"/>
              </a:p>
              <a:p>
                <a:pPr algn="ctr"/>
                <a:r>
                  <a:rPr lang="en-GB" dirty="0"/>
                  <a:t>User representation</a:t>
                </a:r>
              </a:p>
            </p:txBody>
          </p:sp>
        </p:grpSp>
      </p:grpSp>
      <p:grpSp>
        <p:nvGrpSpPr>
          <p:cNvPr id="4" name="Gruppe 31"/>
          <p:cNvGrpSpPr>
            <a:grpSpLocks/>
          </p:cNvGrpSpPr>
          <p:nvPr/>
        </p:nvGrpSpPr>
        <p:grpSpPr bwMode="auto">
          <a:xfrm>
            <a:off x="589889" y="2844335"/>
            <a:ext cx="4134379" cy="1843088"/>
            <a:chOff x="544286" y="2264229"/>
            <a:chExt cx="3817256" cy="1843310"/>
          </a:xfrm>
        </p:grpSpPr>
        <p:cxnSp>
          <p:nvCxnSpPr>
            <p:cNvPr id="13326" name="Lige forbindelse 21"/>
            <p:cNvCxnSpPr>
              <a:cxnSpLocks noChangeShapeType="1"/>
            </p:cNvCxnSpPr>
            <p:nvPr/>
          </p:nvCxnSpPr>
          <p:spPr bwMode="auto">
            <a:xfrm rot="5400000">
              <a:off x="2032000" y="3686625"/>
              <a:ext cx="841828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5" name="Gruppe 28"/>
            <p:cNvGrpSpPr>
              <a:grpSpLocks/>
            </p:cNvGrpSpPr>
            <p:nvPr/>
          </p:nvGrpSpPr>
          <p:grpSpPr bwMode="auto">
            <a:xfrm>
              <a:off x="544286" y="2264229"/>
              <a:ext cx="3817256" cy="1146613"/>
              <a:chOff x="725715" y="2264229"/>
              <a:chExt cx="3817256" cy="1146613"/>
            </a:xfrm>
          </p:grpSpPr>
          <p:sp>
            <p:nvSpPr>
              <p:cNvPr id="13328" name="Rektangel 12"/>
              <p:cNvSpPr>
                <a:spLocks noChangeArrowheads="1"/>
              </p:cNvSpPr>
              <p:nvPr/>
            </p:nvSpPr>
            <p:spPr bwMode="auto">
              <a:xfrm>
                <a:off x="725715" y="2264229"/>
                <a:ext cx="3817256" cy="1146613"/>
              </a:xfrm>
              <a:prstGeom prst="rect">
                <a:avLst/>
              </a:prstGeom>
              <a:solidFill>
                <a:srgbClr val="99CCFF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3329" name="Tekstboks 11"/>
              <p:cNvSpPr txBox="1">
                <a:spLocks noChangeArrowheads="1"/>
              </p:cNvSpPr>
              <p:nvPr/>
            </p:nvSpPr>
            <p:spPr bwMode="auto">
              <a:xfrm>
                <a:off x="859297" y="2293241"/>
                <a:ext cx="3540567" cy="1077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400" dirty="0"/>
                  <a:t>Market </a:t>
                </a:r>
                <a:r>
                  <a:rPr lang="en-GB" sz="2400" dirty="0" smtClean="0"/>
                  <a:t>coupler EMCC</a:t>
                </a:r>
                <a:endParaRPr lang="en-GB" sz="2400" dirty="0"/>
              </a:p>
              <a:p>
                <a:pPr algn="ctr"/>
                <a:r>
                  <a:rPr lang="en-GB" dirty="0"/>
                  <a:t>Board</a:t>
                </a:r>
              </a:p>
              <a:p>
                <a:pPr algn="ctr"/>
                <a:r>
                  <a:rPr lang="en-GB" dirty="0"/>
                  <a:t>National representation</a:t>
                </a:r>
              </a:p>
            </p:txBody>
          </p:sp>
        </p:grpSp>
      </p:grpSp>
      <p:sp>
        <p:nvSpPr>
          <p:cNvPr id="13316" name="Titel 1"/>
          <p:cNvSpPr>
            <a:spLocks noGrp="1"/>
          </p:cNvSpPr>
          <p:nvPr>
            <p:ph type="title"/>
          </p:nvPr>
        </p:nvSpPr>
        <p:spPr>
          <a:xfrm>
            <a:off x="0" y="203196"/>
            <a:ext cx="8302171" cy="1143000"/>
          </a:xfrm>
        </p:spPr>
        <p:txBody>
          <a:bodyPr/>
          <a:lstStyle/>
          <a:p>
            <a:r>
              <a:rPr lang="en-GB" sz="2800" dirty="0" smtClean="0"/>
              <a:t>This gives us a solution meeting the four requirements listed on slide no. 2</a:t>
            </a:r>
          </a:p>
        </p:txBody>
      </p:sp>
      <p:sp>
        <p:nvSpPr>
          <p:cNvPr id="13319" name="Pladsholder til dias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25FDFC-DDC8-4599-8569-66ACA97F135F}" type="slidenum">
              <a:rPr lang="en-GB" smtClean="0"/>
              <a:pPr/>
              <a:t>13</a:t>
            </a:fld>
            <a:endParaRPr lang="en-GB" dirty="0" smtClean="0"/>
          </a:p>
        </p:txBody>
      </p:sp>
      <p:grpSp>
        <p:nvGrpSpPr>
          <p:cNvPr id="6" name="Gruppe 27"/>
          <p:cNvGrpSpPr>
            <a:grpSpLocks/>
          </p:cNvGrpSpPr>
          <p:nvPr/>
        </p:nvGrpSpPr>
        <p:grpSpPr bwMode="auto">
          <a:xfrm>
            <a:off x="409311" y="4514385"/>
            <a:ext cx="4497256" cy="1538288"/>
            <a:chOff x="362857" y="3933355"/>
            <a:chExt cx="4151086" cy="1538531"/>
          </a:xfrm>
        </p:grpSpPr>
        <p:sp>
          <p:nvSpPr>
            <p:cNvPr id="13324" name="Oval 22"/>
            <p:cNvSpPr>
              <a:spLocks noChangeArrowheads="1"/>
            </p:cNvSpPr>
            <p:nvPr/>
          </p:nvSpPr>
          <p:spPr bwMode="auto">
            <a:xfrm>
              <a:off x="362857" y="3933355"/>
              <a:ext cx="4151086" cy="1538531"/>
            </a:xfrm>
            <a:prstGeom prst="ellipse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GB" dirty="0"/>
            </a:p>
          </p:txBody>
        </p:sp>
        <p:sp>
          <p:nvSpPr>
            <p:cNvPr id="13325" name="Tekstboks 8"/>
            <p:cNvSpPr txBox="1">
              <a:spLocks noChangeArrowheads="1"/>
            </p:cNvSpPr>
            <p:nvPr/>
          </p:nvSpPr>
          <p:spPr bwMode="auto">
            <a:xfrm>
              <a:off x="668756" y="4303395"/>
              <a:ext cx="3539533" cy="769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 dirty="0"/>
                <a:t>Market </a:t>
              </a:r>
              <a:r>
                <a:rPr lang="en-GB" sz="2400" dirty="0" smtClean="0"/>
                <a:t>coupler EMCC</a:t>
              </a:r>
              <a:endParaRPr lang="en-GB" sz="2400" dirty="0"/>
            </a:p>
            <a:p>
              <a:pPr algn="ctr"/>
              <a:r>
                <a:rPr lang="en-GB" dirty="0"/>
                <a:t>Administration</a:t>
              </a:r>
            </a:p>
          </p:txBody>
        </p:sp>
      </p:grpSp>
      <p:grpSp>
        <p:nvGrpSpPr>
          <p:cNvPr id="7" name="Gruppe 32"/>
          <p:cNvGrpSpPr>
            <a:grpSpLocks/>
          </p:cNvGrpSpPr>
          <p:nvPr/>
        </p:nvGrpSpPr>
        <p:grpSpPr bwMode="auto">
          <a:xfrm>
            <a:off x="141024" y="1726735"/>
            <a:ext cx="9654910" cy="654050"/>
            <a:chOff x="130626" y="1146631"/>
            <a:chExt cx="8911771" cy="653143"/>
          </a:xfrm>
        </p:grpSpPr>
        <p:sp>
          <p:nvSpPr>
            <p:cNvPr id="13322" name="Rektangel 22"/>
            <p:cNvSpPr>
              <a:spLocks noChangeArrowheads="1"/>
            </p:cNvSpPr>
            <p:nvPr/>
          </p:nvSpPr>
          <p:spPr bwMode="auto">
            <a:xfrm>
              <a:off x="130626" y="1146631"/>
              <a:ext cx="8911771" cy="653143"/>
            </a:xfrm>
            <a:prstGeom prst="rect">
              <a:avLst/>
            </a:prstGeom>
            <a:solidFill>
              <a:srgbClr val="FFFF00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323" name="Tekstboks 23"/>
            <p:cNvSpPr txBox="1">
              <a:spLocks noChangeArrowheads="1"/>
            </p:cNvSpPr>
            <p:nvPr/>
          </p:nvSpPr>
          <p:spPr bwMode="auto">
            <a:xfrm>
              <a:off x="1959029" y="1242370"/>
              <a:ext cx="4850490" cy="46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 dirty="0"/>
                <a:t>ACER and national regulators</a:t>
              </a:r>
            </a:p>
          </p:txBody>
        </p:sp>
      </p:grpSp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5232" y="431780"/>
            <a:ext cx="1138170" cy="9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Pladsholder til dato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noProof="0" dirty="0" smtClean="0"/>
              <a:t>December 15, 2013</a:t>
            </a:r>
            <a:endParaRPr lang="en-GB" noProof="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90280"/>
            <a:ext cx="6850743" cy="841829"/>
          </a:xfrm>
        </p:spPr>
        <p:txBody>
          <a:bodyPr/>
          <a:lstStyle/>
          <a:p>
            <a:r>
              <a:rPr lang="en-GB" dirty="0" smtClean="0"/>
              <a:t>Cost effective solutions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06403" y="1901351"/>
            <a:ext cx="8911772" cy="4165606"/>
          </a:xfrm>
        </p:spPr>
        <p:txBody>
          <a:bodyPr/>
          <a:lstStyle/>
          <a:p>
            <a:r>
              <a:rPr lang="en-GB" dirty="0" smtClean="0"/>
              <a:t>In the age of the internet, competition for collecting the market players’ spot bids and the TSOs’ day-ahead cross-border capacity data would be nutty.</a:t>
            </a:r>
          </a:p>
          <a:p>
            <a:r>
              <a:rPr lang="en-GB" dirty="0" smtClean="0"/>
              <a:t>On the route from submitting spot bids and capacity data to price calculation, we do not need a lot of greasy hands.</a:t>
            </a:r>
          </a:p>
          <a:p>
            <a:r>
              <a:rPr lang="en-GB" dirty="0" smtClean="0"/>
              <a:t>Via the internet, the information can simply be sent directly to the market coupler.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December 15, 2013</a:t>
            </a:r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grpSp>
        <p:nvGrpSpPr>
          <p:cNvPr id="27" name="Gruppe 26"/>
          <p:cNvGrpSpPr/>
          <p:nvPr/>
        </p:nvGrpSpPr>
        <p:grpSpPr>
          <a:xfrm>
            <a:off x="6889299" y="198664"/>
            <a:ext cx="1530888" cy="1491022"/>
            <a:chOff x="6889299" y="198664"/>
            <a:chExt cx="1530888" cy="1491022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17619" y="778333"/>
              <a:ext cx="309880" cy="455168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53" y="9"/>
                </a:cxn>
                <a:cxn ang="0">
                  <a:pos x="53" y="49"/>
                </a:cxn>
                <a:cxn ang="0">
                  <a:pos x="60" y="126"/>
                </a:cxn>
                <a:cxn ang="0">
                  <a:pos x="77" y="202"/>
                </a:cxn>
                <a:cxn ang="0">
                  <a:pos x="94" y="246"/>
                </a:cxn>
                <a:cxn ang="0">
                  <a:pos x="140" y="299"/>
                </a:cxn>
                <a:cxn ang="0">
                  <a:pos x="174" y="362"/>
                </a:cxn>
                <a:cxn ang="0">
                  <a:pos x="215" y="402"/>
                </a:cxn>
                <a:cxn ang="0">
                  <a:pos x="221" y="375"/>
                </a:cxn>
                <a:cxn ang="0">
                  <a:pos x="254" y="375"/>
                </a:cxn>
                <a:cxn ang="0">
                  <a:pos x="295" y="392"/>
                </a:cxn>
                <a:cxn ang="0">
                  <a:pos x="305" y="415"/>
                </a:cxn>
                <a:cxn ang="0">
                  <a:pos x="284" y="448"/>
                </a:cxn>
                <a:cxn ang="0">
                  <a:pos x="248" y="448"/>
                </a:cxn>
                <a:cxn ang="0">
                  <a:pos x="208" y="441"/>
                </a:cxn>
                <a:cxn ang="0">
                  <a:pos x="177" y="411"/>
                </a:cxn>
                <a:cxn ang="0">
                  <a:pos x="147" y="365"/>
                </a:cxn>
                <a:cxn ang="0">
                  <a:pos x="117" y="315"/>
                </a:cxn>
                <a:cxn ang="0">
                  <a:pos x="77" y="272"/>
                </a:cxn>
                <a:cxn ang="0">
                  <a:pos x="53" y="229"/>
                </a:cxn>
                <a:cxn ang="0">
                  <a:pos x="37" y="159"/>
                </a:cxn>
                <a:cxn ang="0">
                  <a:pos x="10" y="79"/>
                </a:cxn>
                <a:cxn ang="0">
                  <a:pos x="0" y="33"/>
                </a:cxn>
                <a:cxn ang="0">
                  <a:pos x="17" y="0"/>
                </a:cxn>
              </a:cxnLst>
              <a:rect l="0" t="0" r="r" b="b"/>
              <a:pathLst>
                <a:path w="305" h="448">
                  <a:moveTo>
                    <a:pt x="17" y="0"/>
                  </a:moveTo>
                  <a:lnTo>
                    <a:pt x="53" y="9"/>
                  </a:lnTo>
                  <a:lnTo>
                    <a:pt x="53" y="49"/>
                  </a:lnTo>
                  <a:lnTo>
                    <a:pt x="60" y="126"/>
                  </a:lnTo>
                  <a:lnTo>
                    <a:pt x="77" y="202"/>
                  </a:lnTo>
                  <a:lnTo>
                    <a:pt x="94" y="246"/>
                  </a:lnTo>
                  <a:lnTo>
                    <a:pt x="140" y="299"/>
                  </a:lnTo>
                  <a:lnTo>
                    <a:pt x="174" y="362"/>
                  </a:lnTo>
                  <a:lnTo>
                    <a:pt x="215" y="402"/>
                  </a:lnTo>
                  <a:lnTo>
                    <a:pt x="221" y="375"/>
                  </a:lnTo>
                  <a:lnTo>
                    <a:pt x="254" y="375"/>
                  </a:lnTo>
                  <a:lnTo>
                    <a:pt x="295" y="392"/>
                  </a:lnTo>
                  <a:lnTo>
                    <a:pt x="305" y="415"/>
                  </a:lnTo>
                  <a:lnTo>
                    <a:pt x="284" y="448"/>
                  </a:lnTo>
                  <a:lnTo>
                    <a:pt x="248" y="448"/>
                  </a:lnTo>
                  <a:lnTo>
                    <a:pt x="208" y="441"/>
                  </a:lnTo>
                  <a:lnTo>
                    <a:pt x="177" y="411"/>
                  </a:lnTo>
                  <a:lnTo>
                    <a:pt x="147" y="365"/>
                  </a:lnTo>
                  <a:lnTo>
                    <a:pt x="117" y="315"/>
                  </a:lnTo>
                  <a:lnTo>
                    <a:pt x="77" y="272"/>
                  </a:lnTo>
                  <a:lnTo>
                    <a:pt x="53" y="229"/>
                  </a:lnTo>
                  <a:lnTo>
                    <a:pt x="37" y="159"/>
                  </a:lnTo>
                  <a:lnTo>
                    <a:pt x="10" y="79"/>
                  </a:lnTo>
                  <a:lnTo>
                    <a:pt x="0" y="3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7294683" y="751917"/>
              <a:ext cx="216408" cy="498856"/>
            </a:xfrm>
            <a:custGeom>
              <a:avLst/>
              <a:gdLst/>
              <a:ahLst/>
              <a:cxnLst>
                <a:cxn ang="0">
                  <a:pos x="17" y="113"/>
                </a:cxn>
                <a:cxn ang="0">
                  <a:pos x="37" y="60"/>
                </a:cxn>
                <a:cxn ang="0">
                  <a:pos x="78" y="20"/>
                </a:cxn>
                <a:cxn ang="0">
                  <a:pos x="118" y="0"/>
                </a:cxn>
                <a:cxn ang="0">
                  <a:pos x="149" y="3"/>
                </a:cxn>
                <a:cxn ang="0">
                  <a:pos x="176" y="23"/>
                </a:cxn>
                <a:cxn ang="0">
                  <a:pos x="179" y="60"/>
                </a:cxn>
                <a:cxn ang="0">
                  <a:pos x="169" y="103"/>
                </a:cxn>
                <a:cxn ang="0">
                  <a:pos x="149" y="146"/>
                </a:cxn>
                <a:cxn ang="0">
                  <a:pos x="135" y="192"/>
                </a:cxn>
                <a:cxn ang="0">
                  <a:pos x="138" y="259"/>
                </a:cxn>
                <a:cxn ang="0">
                  <a:pos x="159" y="299"/>
                </a:cxn>
                <a:cxn ang="0">
                  <a:pos x="186" y="348"/>
                </a:cxn>
                <a:cxn ang="0">
                  <a:pos x="206" y="395"/>
                </a:cxn>
                <a:cxn ang="0">
                  <a:pos x="213" y="458"/>
                </a:cxn>
                <a:cxn ang="0">
                  <a:pos x="199" y="474"/>
                </a:cxn>
                <a:cxn ang="0">
                  <a:pos x="159" y="491"/>
                </a:cxn>
                <a:cxn ang="0">
                  <a:pos x="118" y="484"/>
                </a:cxn>
                <a:cxn ang="0">
                  <a:pos x="75" y="467"/>
                </a:cxn>
                <a:cxn ang="0">
                  <a:pos x="41" y="425"/>
                </a:cxn>
                <a:cxn ang="0">
                  <a:pos x="14" y="358"/>
                </a:cxn>
                <a:cxn ang="0">
                  <a:pos x="7" y="292"/>
                </a:cxn>
                <a:cxn ang="0">
                  <a:pos x="0" y="229"/>
                </a:cxn>
                <a:cxn ang="0">
                  <a:pos x="3" y="169"/>
                </a:cxn>
                <a:cxn ang="0">
                  <a:pos x="17" y="113"/>
                </a:cxn>
              </a:cxnLst>
              <a:rect l="0" t="0" r="r" b="b"/>
              <a:pathLst>
                <a:path w="213" h="491">
                  <a:moveTo>
                    <a:pt x="17" y="113"/>
                  </a:moveTo>
                  <a:lnTo>
                    <a:pt x="37" y="60"/>
                  </a:lnTo>
                  <a:lnTo>
                    <a:pt x="78" y="20"/>
                  </a:lnTo>
                  <a:lnTo>
                    <a:pt x="118" y="0"/>
                  </a:lnTo>
                  <a:lnTo>
                    <a:pt x="149" y="3"/>
                  </a:lnTo>
                  <a:lnTo>
                    <a:pt x="176" y="23"/>
                  </a:lnTo>
                  <a:lnTo>
                    <a:pt x="179" y="60"/>
                  </a:lnTo>
                  <a:lnTo>
                    <a:pt x="169" y="103"/>
                  </a:lnTo>
                  <a:lnTo>
                    <a:pt x="149" y="146"/>
                  </a:lnTo>
                  <a:lnTo>
                    <a:pt x="135" y="192"/>
                  </a:lnTo>
                  <a:lnTo>
                    <a:pt x="138" y="259"/>
                  </a:lnTo>
                  <a:lnTo>
                    <a:pt x="159" y="299"/>
                  </a:lnTo>
                  <a:lnTo>
                    <a:pt x="186" y="348"/>
                  </a:lnTo>
                  <a:lnTo>
                    <a:pt x="206" y="395"/>
                  </a:lnTo>
                  <a:lnTo>
                    <a:pt x="213" y="458"/>
                  </a:lnTo>
                  <a:lnTo>
                    <a:pt x="199" y="474"/>
                  </a:lnTo>
                  <a:lnTo>
                    <a:pt x="159" y="491"/>
                  </a:lnTo>
                  <a:lnTo>
                    <a:pt x="118" y="484"/>
                  </a:lnTo>
                  <a:lnTo>
                    <a:pt x="75" y="467"/>
                  </a:lnTo>
                  <a:lnTo>
                    <a:pt x="41" y="425"/>
                  </a:lnTo>
                  <a:lnTo>
                    <a:pt x="14" y="358"/>
                  </a:lnTo>
                  <a:lnTo>
                    <a:pt x="7" y="292"/>
                  </a:lnTo>
                  <a:lnTo>
                    <a:pt x="0" y="229"/>
                  </a:lnTo>
                  <a:lnTo>
                    <a:pt x="3" y="169"/>
                  </a:lnTo>
                  <a:lnTo>
                    <a:pt x="17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7315003" y="773253"/>
              <a:ext cx="779272" cy="27635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49" y="207"/>
                </a:cxn>
                <a:cxn ang="0">
                  <a:pos x="114" y="156"/>
                </a:cxn>
                <a:cxn ang="0">
                  <a:pos x="188" y="106"/>
                </a:cxn>
                <a:cxn ang="0">
                  <a:pos x="267" y="65"/>
                </a:cxn>
                <a:cxn ang="0">
                  <a:pos x="346" y="30"/>
                </a:cxn>
                <a:cxn ang="0">
                  <a:pos x="436" y="15"/>
                </a:cxn>
                <a:cxn ang="0">
                  <a:pos x="520" y="5"/>
                </a:cxn>
                <a:cxn ang="0">
                  <a:pos x="604" y="0"/>
                </a:cxn>
                <a:cxn ang="0">
                  <a:pos x="678" y="0"/>
                </a:cxn>
                <a:cxn ang="0">
                  <a:pos x="767" y="26"/>
                </a:cxn>
                <a:cxn ang="0">
                  <a:pos x="708" y="56"/>
                </a:cxn>
                <a:cxn ang="0">
                  <a:pos x="634" y="91"/>
                </a:cxn>
                <a:cxn ang="0">
                  <a:pos x="535" y="131"/>
                </a:cxn>
                <a:cxn ang="0">
                  <a:pos x="451" y="167"/>
                </a:cxn>
                <a:cxn ang="0">
                  <a:pos x="356" y="197"/>
                </a:cxn>
                <a:cxn ang="0">
                  <a:pos x="277" y="217"/>
                </a:cxn>
                <a:cxn ang="0">
                  <a:pos x="213" y="242"/>
                </a:cxn>
                <a:cxn ang="0">
                  <a:pos x="129" y="257"/>
                </a:cxn>
                <a:cxn ang="0">
                  <a:pos x="74" y="267"/>
                </a:cxn>
                <a:cxn ang="0">
                  <a:pos x="0" y="272"/>
                </a:cxn>
              </a:cxnLst>
              <a:rect l="0" t="0" r="r" b="b"/>
              <a:pathLst>
                <a:path w="767" h="272">
                  <a:moveTo>
                    <a:pt x="0" y="272"/>
                  </a:moveTo>
                  <a:lnTo>
                    <a:pt x="49" y="207"/>
                  </a:lnTo>
                  <a:lnTo>
                    <a:pt x="114" y="156"/>
                  </a:lnTo>
                  <a:lnTo>
                    <a:pt x="188" y="106"/>
                  </a:lnTo>
                  <a:lnTo>
                    <a:pt x="267" y="65"/>
                  </a:lnTo>
                  <a:lnTo>
                    <a:pt x="346" y="30"/>
                  </a:lnTo>
                  <a:lnTo>
                    <a:pt x="436" y="15"/>
                  </a:lnTo>
                  <a:lnTo>
                    <a:pt x="520" y="5"/>
                  </a:lnTo>
                  <a:lnTo>
                    <a:pt x="604" y="0"/>
                  </a:lnTo>
                  <a:lnTo>
                    <a:pt x="678" y="0"/>
                  </a:lnTo>
                  <a:lnTo>
                    <a:pt x="767" y="26"/>
                  </a:lnTo>
                  <a:lnTo>
                    <a:pt x="708" y="56"/>
                  </a:lnTo>
                  <a:lnTo>
                    <a:pt x="634" y="91"/>
                  </a:lnTo>
                  <a:lnTo>
                    <a:pt x="535" y="131"/>
                  </a:lnTo>
                  <a:lnTo>
                    <a:pt x="451" y="167"/>
                  </a:lnTo>
                  <a:lnTo>
                    <a:pt x="356" y="197"/>
                  </a:lnTo>
                  <a:lnTo>
                    <a:pt x="277" y="217"/>
                  </a:lnTo>
                  <a:lnTo>
                    <a:pt x="213" y="242"/>
                  </a:lnTo>
                  <a:lnTo>
                    <a:pt x="129" y="257"/>
                  </a:lnTo>
                  <a:lnTo>
                    <a:pt x="74" y="267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DADAD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6890315" y="462357"/>
              <a:ext cx="1499616" cy="1225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6956355" y="1047573"/>
              <a:ext cx="341376" cy="402336"/>
            </a:xfrm>
            <a:custGeom>
              <a:avLst/>
              <a:gdLst/>
              <a:ahLst/>
              <a:cxnLst>
                <a:cxn ang="0">
                  <a:pos x="336" y="44"/>
                </a:cxn>
                <a:cxn ang="0">
                  <a:pos x="322" y="0"/>
                </a:cxn>
                <a:cxn ang="0">
                  <a:pos x="303" y="3"/>
                </a:cxn>
                <a:cxn ang="0">
                  <a:pos x="303" y="83"/>
                </a:cxn>
                <a:cxn ang="0">
                  <a:pos x="285" y="167"/>
                </a:cxn>
                <a:cxn ang="0">
                  <a:pos x="273" y="213"/>
                </a:cxn>
                <a:cxn ang="0">
                  <a:pos x="226" y="257"/>
                </a:cxn>
                <a:cxn ang="0">
                  <a:pos x="186" y="293"/>
                </a:cxn>
                <a:cxn ang="0">
                  <a:pos x="132" y="310"/>
                </a:cxn>
                <a:cxn ang="0">
                  <a:pos x="86" y="306"/>
                </a:cxn>
                <a:cxn ang="0">
                  <a:pos x="69" y="287"/>
                </a:cxn>
                <a:cxn ang="0">
                  <a:pos x="86" y="237"/>
                </a:cxn>
                <a:cxn ang="0">
                  <a:pos x="106" y="186"/>
                </a:cxn>
                <a:cxn ang="0">
                  <a:pos x="132" y="146"/>
                </a:cxn>
                <a:cxn ang="0">
                  <a:pos x="173" y="110"/>
                </a:cxn>
                <a:cxn ang="0">
                  <a:pos x="209" y="77"/>
                </a:cxn>
                <a:cxn ang="0">
                  <a:pos x="239" y="47"/>
                </a:cxn>
                <a:cxn ang="0">
                  <a:pos x="256" y="20"/>
                </a:cxn>
                <a:cxn ang="0">
                  <a:pos x="189" y="37"/>
                </a:cxn>
                <a:cxn ang="0">
                  <a:pos x="143" y="90"/>
                </a:cxn>
                <a:cxn ang="0">
                  <a:pos x="90" y="133"/>
                </a:cxn>
                <a:cxn ang="0">
                  <a:pos x="60" y="160"/>
                </a:cxn>
                <a:cxn ang="0">
                  <a:pos x="30" y="197"/>
                </a:cxn>
                <a:cxn ang="0">
                  <a:pos x="3" y="243"/>
                </a:cxn>
                <a:cxn ang="0">
                  <a:pos x="0" y="280"/>
                </a:cxn>
                <a:cxn ang="0">
                  <a:pos x="13" y="323"/>
                </a:cxn>
                <a:cxn ang="0">
                  <a:pos x="36" y="357"/>
                </a:cxn>
                <a:cxn ang="0">
                  <a:pos x="66" y="383"/>
                </a:cxn>
                <a:cxn ang="0">
                  <a:pos x="96" y="396"/>
                </a:cxn>
                <a:cxn ang="0">
                  <a:pos x="146" y="393"/>
                </a:cxn>
                <a:cxn ang="0">
                  <a:pos x="186" y="387"/>
                </a:cxn>
                <a:cxn ang="0">
                  <a:pos x="216" y="376"/>
                </a:cxn>
                <a:cxn ang="0">
                  <a:pos x="243" y="346"/>
                </a:cxn>
                <a:cxn ang="0">
                  <a:pos x="266" y="303"/>
                </a:cxn>
                <a:cxn ang="0">
                  <a:pos x="296" y="270"/>
                </a:cxn>
                <a:cxn ang="0">
                  <a:pos x="315" y="210"/>
                </a:cxn>
                <a:cxn ang="0">
                  <a:pos x="329" y="157"/>
                </a:cxn>
                <a:cxn ang="0">
                  <a:pos x="336" y="104"/>
                </a:cxn>
                <a:cxn ang="0">
                  <a:pos x="336" y="44"/>
                </a:cxn>
              </a:cxnLst>
              <a:rect l="0" t="0" r="r" b="b"/>
              <a:pathLst>
                <a:path w="336" h="396">
                  <a:moveTo>
                    <a:pt x="336" y="44"/>
                  </a:moveTo>
                  <a:lnTo>
                    <a:pt x="322" y="0"/>
                  </a:lnTo>
                  <a:lnTo>
                    <a:pt x="303" y="3"/>
                  </a:lnTo>
                  <a:lnTo>
                    <a:pt x="303" y="83"/>
                  </a:lnTo>
                  <a:lnTo>
                    <a:pt x="285" y="167"/>
                  </a:lnTo>
                  <a:lnTo>
                    <a:pt x="273" y="213"/>
                  </a:lnTo>
                  <a:lnTo>
                    <a:pt x="226" y="257"/>
                  </a:lnTo>
                  <a:lnTo>
                    <a:pt x="186" y="293"/>
                  </a:lnTo>
                  <a:lnTo>
                    <a:pt x="132" y="310"/>
                  </a:lnTo>
                  <a:lnTo>
                    <a:pt x="86" y="306"/>
                  </a:lnTo>
                  <a:lnTo>
                    <a:pt x="69" y="287"/>
                  </a:lnTo>
                  <a:lnTo>
                    <a:pt x="86" y="237"/>
                  </a:lnTo>
                  <a:lnTo>
                    <a:pt x="106" y="186"/>
                  </a:lnTo>
                  <a:lnTo>
                    <a:pt x="132" y="146"/>
                  </a:lnTo>
                  <a:lnTo>
                    <a:pt x="173" y="110"/>
                  </a:lnTo>
                  <a:lnTo>
                    <a:pt x="209" y="77"/>
                  </a:lnTo>
                  <a:lnTo>
                    <a:pt x="239" y="47"/>
                  </a:lnTo>
                  <a:lnTo>
                    <a:pt x="256" y="20"/>
                  </a:lnTo>
                  <a:lnTo>
                    <a:pt x="189" y="37"/>
                  </a:lnTo>
                  <a:lnTo>
                    <a:pt x="143" y="90"/>
                  </a:lnTo>
                  <a:lnTo>
                    <a:pt x="90" y="133"/>
                  </a:lnTo>
                  <a:lnTo>
                    <a:pt x="60" y="160"/>
                  </a:lnTo>
                  <a:lnTo>
                    <a:pt x="30" y="197"/>
                  </a:lnTo>
                  <a:lnTo>
                    <a:pt x="3" y="243"/>
                  </a:lnTo>
                  <a:lnTo>
                    <a:pt x="0" y="280"/>
                  </a:lnTo>
                  <a:lnTo>
                    <a:pt x="13" y="323"/>
                  </a:lnTo>
                  <a:lnTo>
                    <a:pt x="36" y="357"/>
                  </a:lnTo>
                  <a:lnTo>
                    <a:pt x="66" y="383"/>
                  </a:lnTo>
                  <a:lnTo>
                    <a:pt x="96" y="396"/>
                  </a:lnTo>
                  <a:lnTo>
                    <a:pt x="146" y="393"/>
                  </a:lnTo>
                  <a:lnTo>
                    <a:pt x="186" y="387"/>
                  </a:lnTo>
                  <a:lnTo>
                    <a:pt x="216" y="376"/>
                  </a:lnTo>
                  <a:lnTo>
                    <a:pt x="243" y="346"/>
                  </a:lnTo>
                  <a:lnTo>
                    <a:pt x="266" y="303"/>
                  </a:lnTo>
                  <a:lnTo>
                    <a:pt x="296" y="270"/>
                  </a:lnTo>
                  <a:lnTo>
                    <a:pt x="315" y="210"/>
                  </a:lnTo>
                  <a:lnTo>
                    <a:pt x="329" y="157"/>
                  </a:lnTo>
                  <a:lnTo>
                    <a:pt x="336" y="104"/>
                  </a:lnTo>
                  <a:lnTo>
                    <a:pt x="336" y="44"/>
                  </a:lnTo>
                  <a:close/>
                </a:path>
              </a:pathLst>
            </a:custGeom>
            <a:solidFill>
              <a:srgbClr val="CF0E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6898443" y="914478"/>
              <a:ext cx="378968" cy="259080"/>
            </a:xfrm>
            <a:custGeom>
              <a:avLst/>
              <a:gdLst/>
              <a:ahLst/>
              <a:cxnLst>
                <a:cxn ang="0">
                  <a:pos x="200" y="161"/>
                </a:cxn>
                <a:cxn ang="0">
                  <a:pos x="273" y="121"/>
                </a:cxn>
                <a:cxn ang="0">
                  <a:pos x="300" y="104"/>
                </a:cxn>
                <a:cxn ang="0">
                  <a:pos x="263" y="70"/>
                </a:cxn>
                <a:cxn ang="0">
                  <a:pos x="213" y="54"/>
                </a:cxn>
                <a:cxn ang="0">
                  <a:pos x="126" y="73"/>
                </a:cxn>
                <a:cxn ang="0">
                  <a:pos x="93" y="104"/>
                </a:cxn>
                <a:cxn ang="0">
                  <a:pos x="73" y="141"/>
                </a:cxn>
                <a:cxn ang="0">
                  <a:pos x="76" y="161"/>
                </a:cxn>
                <a:cxn ang="0">
                  <a:pos x="103" y="181"/>
                </a:cxn>
                <a:cxn ang="0">
                  <a:pos x="129" y="175"/>
                </a:cxn>
                <a:cxn ang="0">
                  <a:pos x="159" y="171"/>
                </a:cxn>
                <a:cxn ang="0">
                  <a:pos x="200" y="188"/>
                </a:cxn>
                <a:cxn ang="0">
                  <a:pos x="136" y="218"/>
                </a:cxn>
                <a:cxn ang="0">
                  <a:pos x="76" y="241"/>
                </a:cxn>
                <a:cxn ang="0">
                  <a:pos x="36" y="255"/>
                </a:cxn>
                <a:cxn ang="0">
                  <a:pos x="6" y="241"/>
                </a:cxn>
                <a:cxn ang="0">
                  <a:pos x="0" y="201"/>
                </a:cxn>
                <a:cxn ang="0">
                  <a:pos x="0" y="144"/>
                </a:cxn>
                <a:cxn ang="0">
                  <a:pos x="6" y="97"/>
                </a:cxn>
                <a:cxn ang="0">
                  <a:pos x="53" y="61"/>
                </a:cxn>
                <a:cxn ang="0">
                  <a:pos x="90" y="30"/>
                </a:cxn>
                <a:cxn ang="0">
                  <a:pos x="159" y="3"/>
                </a:cxn>
                <a:cxn ang="0">
                  <a:pos x="213" y="0"/>
                </a:cxn>
                <a:cxn ang="0">
                  <a:pos x="273" y="10"/>
                </a:cxn>
                <a:cxn ang="0">
                  <a:pos x="316" y="40"/>
                </a:cxn>
                <a:cxn ang="0">
                  <a:pos x="350" y="70"/>
                </a:cxn>
                <a:cxn ang="0">
                  <a:pos x="373" y="104"/>
                </a:cxn>
                <a:cxn ang="0">
                  <a:pos x="373" y="134"/>
                </a:cxn>
                <a:cxn ang="0">
                  <a:pos x="330" y="141"/>
                </a:cxn>
                <a:cxn ang="0">
                  <a:pos x="263" y="164"/>
                </a:cxn>
                <a:cxn ang="0">
                  <a:pos x="210" y="184"/>
                </a:cxn>
                <a:cxn ang="0">
                  <a:pos x="196" y="184"/>
                </a:cxn>
                <a:cxn ang="0">
                  <a:pos x="200" y="161"/>
                </a:cxn>
              </a:cxnLst>
              <a:rect l="0" t="0" r="r" b="b"/>
              <a:pathLst>
                <a:path w="373" h="255">
                  <a:moveTo>
                    <a:pt x="200" y="161"/>
                  </a:moveTo>
                  <a:lnTo>
                    <a:pt x="273" y="121"/>
                  </a:lnTo>
                  <a:lnTo>
                    <a:pt x="300" y="104"/>
                  </a:lnTo>
                  <a:lnTo>
                    <a:pt x="263" y="70"/>
                  </a:lnTo>
                  <a:lnTo>
                    <a:pt x="213" y="54"/>
                  </a:lnTo>
                  <a:lnTo>
                    <a:pt x="126" y="73"/>
                  </a:lnTo>
                  <a:lnTo>
                    <a:pt x="93" y="104"/>
                  </a:lnTo>
                  <a:lnTo>
                    <a:pt x="73" y="141"/>
                  </a:lnTo>
                  <a:lnTo>
                    <a:pt x="76" y="161"/>
                  </a:lnTo>
                  <a:lnTo>
                    <a:pt x="103" y="181"/>
                  </a:lnTo>
                  <a:lnTo>
                    <a:pt x="129" y="175"/>
                  </a:lnTo>
                  <a:lnTo>
                    <a:pt x="159" y="171"/>
                  </a:lnTo>
                  <a:lnTo>
                    <a:pt x="200" y="188"/>
                  </a:lnTo>
                  <a:lnTo>
                    <a:pt x="136" y="218"/>
                  </a:lnTo>
                  <a:lnTo>
                    <a:pt x="76" y="241"/>
                  </a:lnTo>
                  <a:lnTo>
                    <a:pt x="36" y="255"/>
                  </a:lnTo>
                  <a:lnTo>
                    <a:pt x="6" y="241"/>
                  </a:lnTo>
                  <a:lnTo>
                    <a:pt x="0" y="201"/>
                  </a:lnTo>
                  <a:lnTo>
                    <a:pt x="0" y="144"/>
                  </a:lnTo>
                  <a:lnTo>
                    <a:pt x="6" y="97"/>
                  </a:lnTo>
                  <a:lnTo>
                    <a:pt x="53" y="61"/>
                  </a:lnTo>
                  <a:lnTo>
                    <a:pt x="90" y="30"/>
                  </a:lnTo>
                  <a:lnTo>
                    <a:pt x="159" y="3"/>
                  </a:lnTo>
                  <a:lnTo>
                    <a:pt x="213" y="0"/>
                  </a:lnTo>
                  <a:lnTo>
                    <a:pt x="273" y="10"/>
                  </a:lnTo>
                  <a:lnTo>
                    <a:pt x="316" y="40"/>
                  </a:lnTo>
                  <a:lnTo>
                    <a:pt x="350" y="70"/>
                  </a:lnTo>
                  <a:lnTo>
                    <a:pt x="373" y="104"/>
                  </a:lnTo>
                  <a:lnTo>
                    <a:pt x="373" y="134"/>
                  </a:lnTo>
                  <a:lnTo>
                    <a:pt x="330" y="141"/>
                  </a:lnTo>
                  <a:lnTo>
                    <a:pt x="263" y="164"/>
                  </a:lnTo>
                  <a:lnTo>
                    <a:pt x="210" y="184"/>
                  </a:lnTo>
                  <a:lnTo>
                    <a:pt x="196" y="184"/>
                  </a:lnTo>
                  <a:lnTo>
                    <a:pt x="200" y="161"/>
                  </a:lnTo>
                  <a:close/>
                </a:path>
              </a:pathLst>
            </a:custGeom>
            <a:solidFill>
              <a:srgbClr val="CF0E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7361739" y="462357"/>
              <a:ext cx="262128" cy="245872"/>
            </a:xfrm>
            <a:custGeom>
              <a:avLst/>
              <a:gdLst/>
              <a:ahLst/>
              <a:cxnLst>
                <a:cxn ang="0">
                  <a:pos x="195" y="151"/>
                </a:cxn>
                <a:cxn ang="0">
                  <a:pos x="204" y="101"/>
                </a:cxn>
                <a:cxn ang="0">
                  <a:pos x="211" y="61"/>
                </a:cxn>
                <a:cxn ang="0">
                  <a:pos x="198" y="30"/>
                </a:cxn>
                <a:cxn ang="0">
                  <a:pos x="174" y="10"/>
                </a:cxn>
                <a:cxn ang="0">
                  <a:pos x="144" y="0"/>
                </a:cxn>
                <a:cxn ang="0">
                  <a:pos x="104" y="3"/>
                </a:cxn>
                <a:cxn ang="0">
                  <a:pos x="54" y="37"/>
                </a:cxn>
                <a:cxn ang="0">
                  <a:pos x="27" y="77"/>
                </a:cxn>
                <a:cxn ang="0">
                  <a:pos x="9" y="118"/>
                </a:cxn>
                <a:cxn ang="0">
                  <a:pos x="0" y="158"/>
                </a:cxn>
                <a:cxn ang="0">
                  <a:pos x="3" y="191"/>
                </a:cxn>
                <a:cxn ang="0">
                  <a:pos x="16" y="215"/>
                </a:cxn>
                <a:cxn ang="0">
                  <a:pos x="50" y="235"/>
                </a:cxn>
                <a:cxn ang="0">
                  <a:pos x="77" y="242"/>
                </a:cxn>
                <a:cxn ang="0">
                  <a:pos x="107" y="242"/>
                </a:cxn>
                <a:cxn ang="0">
                  <a:pos x="131" y="228"/>
                </a:cxn>
                <a:cxn ang="0">
                  <a:pos x="161" y="205"/>
                </a:cxn>
                <a:cxn ang="0">
                  <a:pos x="181" y="182"/>
                </a:cxn>
                <a:cxn ang="0">
                  <a:pos x="218" y="198"/>
                </a:cxn>
                <a:cxn ang="0">
                  <a:pos x="238" y="218"/>
                </a:cxn>
                <a:cxn ang="0">
                  <a:pos x="252" y="218"/>
                </a:cxn>
                <a:cxn ang="0">
                  <a:pos x="258" y="198"/>
                </a:cxn>
                <a:cxn ang="0">
                  <a:pos x="235" y="178"/>
                </a:cxn>
                <a:cxn ang="0">
                  <a:pos x="195" y="151"/>
                </a:cxn>
              </a:cxnLst>
              <a:rect l="0" t="0" r="r" b="b"/>
              <a:pathLst>
                <a:path w="258" h="242">
                  <a:moveTo>
                    <a:pt x="195" y="151"/>
                  </a:moveTo>
                  <a:lnTo>
                    <a:pt x="204" y="101"/>
                  </a:lnTo>
                  <a:lnTo>
                    <a:pt x="211" y="61"/>
                  </a:lnTo>
                  <a:lnTo>
                    <a:pt x="198" y="30"/>
                  </a:lnTo>
                  <a:lnTo>
                    <a:pt x="174" y="10"/>
                  </a:lnTo>
                  <a:lnTo>
                    <a:pt x="144" y="0"/>
                  </a:lnTo>
                  <a:lnTo>
                    <a:pt x="104" y="3"/>
                  </a:lnTo>
                  <a:lnTo>
                    <a:pt x="54" y="37"/>
                  </a:lnTo>
                  <a:lnTo>
                    <a:pt x="27" y="77"/>
                  </a:lnTo>
                  <a:lnTo>
                    <a:pt x="9" y="118"/>
                  </a:lnTo>
                  <a:lnTo>
                    <a:pt x="0" y="158"/>
                  </a:lnTo>
                  <a:lnTo>
                    <a:pt x="3" y="191"/>
                  </a:lnTo>
                  <a:lnTo>
                    <a:pt x="16" y="215"/>
                  </a:lnTo>
                  <a:lnTo>
                    <a:pt x="50" y="235"/>
                  </a:lnTo>
                  <a:lnTo>
                    <a:pt x="77" y="242"/>
                  </a:lnTo>
                  <a:lnTo>
                    <a:pt x="107" y="242"/>
                  </a:lnTo>
                  <a:lnTo>
                    <a:pt x="131" y="228"/>
                  </a:lnTo>
                  <a:lnTo>
                    <a:pt x="161" y="205"/>
                  </a:lnTo>
                  <a:lnTo>
                    <a:pt x="181" y="182"/>
                  </a:lnTo>
                  <a:lnTo>
                    <a:pt x="218" y="198"/>
                  </a:lnTo>
                  <a:lnTo>
                    <a:pt x="238" y="218"/>
                  </a:lnTo>
                  <a:lnTo>
                    <a:pt x="252" y="218"/>
                  </a:lnTo>
                  <a:lnTo>
                    <a:pt x="258" y="198"/>
                  </a:lnTo>
                  <a:lnTo>
                    <a:pt x="235" y="178"/>
                  </a:lnTo>
                  <a:lnTo>
                    <a:pt x="195" y="1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7414571" y="1154254"/>
              <a:ext cx="249936" cy="535432"/>
            </a:xfrm>
            <a:custGeom>
              <a:avLst/>
              <a:gdLst/>
              <a:ahLst/>
              <a:cxnLst>
                <a:cxn ang="0">
                  <a:pos x="27" y="56"/>
                </a:cxn>
                <a:cxn ang="0">
                  <a:pos x="0" y="37"/>
                </a:cxn>
                <a:cxn ang="0">
                  <a:pos x="17" y="0"/>
                </a:cxn>
                <a:cxn ang="0">
                  <a:pos x="50" y="10"/>
                </a:cxn>
                <a:cxn ang="0">
                  <a:pos x="84" y="30"/>
                </a:cxn>
                <a:cxn ang="0">
                  <a:pos x="138" y="90"/>
                </a:cxn>
                <a:cxn ang="0">
                  <a:pos x="185" y="169"/>
                </a:cxn>
                <a:cxn ang="0">
                  <a:pos x="196" y="219"/>
                </a:cxn>
                <a:cxn ang="0">
                  <a:pos x="189" y="282"/>
                </a:cxn>
                <a:cxn ang="0">
                  <a:pos x="158" y="365"/>
                </a:cxn>
                <a:cxn ang="0">
                  <a:pos x="149" y="424"/>
                </a:cxn>
                <a:cxn ang="0">
                  <a:pos x="158" y="447"/>
                </a:cxn>
                <a:cxn ang="0">
                  <a:pos x="239" y="490"/>
                </a:cxn>
                <a:cxn ang="0">
                  <a:pos x="246" y="507"/>
                </a:cxn>
                <a:cxn ang="0">
                  <a:pos x="199" y="527"/>
                </a:cxn>
                <a:cxn ang="0">
                  <a:pos x="182" y="520"/>
                </a:cxn>
                <a:cxn ang="0">
                  <a:pos x="162" y="490"/>
                </a:cxn>
                <a:cxn ang="0">
                  <a:pos x="118" y="454"/>
                </a:cxn>
                <a:cxn ang="0">
                  <a:pos x="95" y="438"/>
                </a:cxn>
                <a:cxn ang="0">
                  <a:pos x="108" y="405"/>
                </a:cxn>
                <a:cxn ang="0">
                  <a:pos x="128" y="388"/>
                </a:cxn>
                <a:cxn ang="0">
                  <a:pos x="142" y="335"/>
                </a:cxn>
                <a:cxn ang="0">
                  <a:pos x="162" y="285"/>
                </a:cxn>
                <a:cxn ang="0">
                  <a:pos x="165" y="232"/>
                </a:cxn>
                <a:cxn ang="0">
                  <a:pos x="158" y="186"/>
                </a:cxn>
                <a:cxn ang="0">
                  <a:pos x="125" y="136"/>
                </a:cxn>
                <a:cxn ang="0">
                  <a:pos x="74" y="96"/>
                </a:cxn>
                <a:cxn ang="0">
                  <a:pos x="27" y="56"/>
                </a:cxn>
              </a:cxnLst>
              <a:rect l="0" t="0" r="r" b="b"/>
              <a:pathLst>
                <a:path w="246" h="527">
                  <a:moveTo>
                    <a:pt x="27" y="56"/>
                  </a:moveTo>
                  <a:lnTo>
                    <a:pt x="0" y="37"/>
                  </a:lnTo>
                  <a:lnTo>
                    <a:pt x="17" y="0"/>
                  </a:lnTo>
                  <a:lnTo>
                    <a:pt x="50" y="10"/>
                  </a:lnTo>
                  <a:lnTo>
                    <a:pt x="84" y="30"/>
                  </a:lnTo>
                  <a:lnTo>
                    <a:pt x="138" y="90"/>
                  </a:lnTo>
                  <a:lnTo>
                    <a:pt x="185" y="169"/>
                  </a:lnTo>
                  <a:lnTo>
                    <a:pt x="196" y="219"/>
                  </a:lnTo>
                  <a:lnTo>
                    <a:pt x="189" y="282"/>
                  </a:lnTo>
                  <a:lnTo>
                    <a:pt x="158" y="365"/>
                  </a:lnTo>
                  <a:lnTo>
                    <a:pt x="149" y="424"/>
                  </a:lnTo>
                  <a:lnTo>
                    <a:pt x="158" y="447"/>
                  </a:lnTo>
                  <a:lnTo>
                    <a:pt x="239" y="490"/>
                  </a:lnTo>
                  <a:lnTo>
                    <a:pt x="246" y="507"/>
                  </a:lnTo>
                  <a:lnTo>
                    <a:pt x="199" y="527"/>
                  </a:lnTo>
                  <a:lnTo>
                    <a:pt x="182" y="520"/>
                  </a:lnTo>
                  <a:lnTo>
                    <a:pt x="162" y="490"/>
                  </a:lnTo>
                  <a:lnTo>
                    <a:pt x="118" y="454"/>
                  </a:lnTo>
                  <a:lnTo>
                    <a:pt x="95" y="438"/>
                  </a:lnTo>
                  <a:lnTo>
                    <a:pt x="108" y="405"/>
                  </a:lnTo>
                  <a:lnTo>
                    <a:pt x="128" y="388"/>
                  </a:lnTo>
                  <a:lnTo>
                    <a:pt x="142" y="335"/>
                  </a:lnTo>
                  <a:lnTo>
                    <a:pt x="162" y="285"/>
                  </a:lnTo>
                  <a:lnTo>
                    <a:pt x="165" y="232"/>
                  </a:lnTo>
                  <a:lnTo>
                    <a:pt x="158" y="186"/>
                  </a:lnTo>
                  <a:lnTo>
                    <a:pt x="125" y="136"/>
                  </a:lnTo>
                  <a:lnTo>
                    <a:pt x="74" y="96"/>
                  </a:lnTo>
                  <a:lnTo>
                    <a:pt x="27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7291635" y="1180670"/>
              <a:ext cx="158496" cy="479552"/>
            </a:xfrm>
            <a:custGeom>
              <a:avLst/>
              <a:gdLst/>
              <a:ahLst/>
              <a:cxnLst>
                <a:cxn ang="0">
                  <a:pos x="33" y="87"/>
                </a:cxn>
                <a:cxn ang="0">
                  <a:pos x="75" y="10"/>
                </a:cxn>
                <a:cxn ang="0">
                  <a:pos x="112" y="0"/>
                </a:cxn>
                <a:cxn ang="0">
                  <a:pos x="150" y="17"/>
                </a:cxn>
                <a:cxn ang="0">
                  <a:pos x="153" y="44"/>
                </a:cxn>
                <a:cxn ang="0">
                  <a:pos x="108" y="73"/>
                </a:cxn>
                <a:cxn ang="0">
                  <a:pos x="71" y="110"/>
                </a:cxn>
                <a:cxn ang="0">
                  <a:pos x="61" y="154"/>
                </a:cxn>
                <a:cxn ang="0">
                  <a:pos x="48" y="213"/>
                </a:cxn>
                <a:cxn ang="0">
                  <a:pos x="51" y="260"/>
                </a:cxn>
                <a:cxn ang="0">
                  <a:pos x="68" y="307"/>
                </a:cxn>
                <a:cxn ang="0">
                  <a:pos x="108" y="356"/>
                </a:cxn>
                <a:cxn ang="0">
                  <a:pos x="139" y="386"/>
                </a:cxn>
                <a:cxn ang="0">
                  <a:pos x="156" y="403"/>
                </a:cxn>
                <a:cxn ang="0">
                  <a:pos x="146" y="426"/>
                </a:cxn>
                <a:cxn ang="0">
                  <a:pos x="123" y="426"/>
                </a:cxn>
                <a:cxn ang="0">
                  <a:pos x="81" y="439"/>
                </a:cxn>
                <a:cxn ang="0">
                  <a:pos x="44" y="472"/>
                </a:cxn>
                <a:cxn ang="0">
                  <a:pos x="17" y="466"/>
                </a:cxn>
                <a:cxn ang="0">
                  <a:pos x="0" y="429"/>
                </a:cxn>
                <a:cxn ang="0">
                  <a:pos x="24" y="419"/>
                </a:cxn>
                <a:cxn ang="0">
                  <a:pos x="78" y="409"/>
                </a:cxn>
                <a:cxn ang="0">
                  <a:pos x="112" y="400"/>
                </a:cxn>
                <a:cxn ang="0">
                  <a:pos x="99" y="386"/>
                </a:cxn>
                <a:cxn ang="0">
                  <a:pos x="68" y="346"/>
                </a:cxn>
                <a:cxn ang="0">
                  <a:pos x="37" y="307"/>
                </a:cxn>
                <a:cxn ang="0">
                  <a:pos x="20" y="270"/>
                </a:cxn>
                <a:cxn ang="0">
                  <a:pos x="13" y="226"/>
                </a:cxn>
                <a:cxn ang="0">
                  <a:pos x="13" y="177"/>
                </a:cxn>
                <a:cxn ang="0">
                  <a:pos x="20" y="124"/>
                </a:cxn>
                <a:cxn ang="0">
                  <a:pos x="33" y="87"/>
                </a:cxn>
              </a:cxnLst>
              <a:rect l="0" t="0" r="r" b="b"/>
              <a:pathLst>
                <a:path w="156" h="472">
                  <a:moveTo>
                    <a:pt x="33" y="87"/>
                  </a:moveTo>
                  <a:lnTo>
                    <a:pt x="75" y="10"/>
                  </a:lnTo>
                  <a:lnTo>
                    <a:pt x="112" y="0"/>
                  </a:lnTo>
                  <a:lnTo>
                    <a:pt x="150" y="17"/>
                  </a:lnTo>
                  <a:lnTo>
                    <a:pt x="153" y="44"/>
                  </a:lnTo>
                  <a:lnTo>
                    <a:pt x="108" y="73"/>
                  </a:lnTo>
                  <a:lnTo>
                    <a:pt x="71" y="110"/>
                  </a:lnTo>
                  <a:lnTo>
                    <a:pt x="61" y="154"/>
                  </a:lnTo>
                  <a:lnTo>
                    <a:pt x="48" y="213"/>
                  </a:lnTo>
                  <a:lnTo>
                    <a:pt x="51" y="260"/>
                  </a:lnTo>
                  <a:lnTo>
                    <a:pt x="68" y="307"/>
                  </a:lnTo>
                  <a:lnTo>
                    <a:pt x="108" y="356"/>
                  </a:lnTo>
                  <a:lnTo>
                    <a:pt x="139" y="386"/>
                  </a:lnTo>
                  <a:lnTo>
                    <a:pt x="156" y="403"/>
                  </a:lnTo>
                  <a:lnTo>
                    <a:pt x="146" y="426"/>
                  </a:lnTo>
                  <a:lnTo>
                    <a:pt x="123" y="426"/>
                  </a:lnTo>
                  <a:lnTo>
                    <a:pt x="81" y="439"/>
                  </a:lnTo>
                  <a:lnTo>
                    <a:pt x="44" y="472"/>
                  </a:lnTo>
                  <a:lnTo>
                    <a:pt x="17" y="466"/>
                  </a:lnTo>
                  <a:lnTo>
                    <a:pt x="0" y="429"/>
                  </a:lnTo>
                  <a:lnTo>
                    <a:pt x="24" y="419"/>
                  </a:lnTo>
                  <a:lnTo>
                    <a:pt x="78" y="409"/>
                  </a:lnTo>
                  <a:lnTo>
                    <a:pt x="112" y="400"/>
                  </a:lnTo>
                  <a:lnTo>
                    <a:pt x="99" y="386"/>
                  </a:lnTo>
                  <a:lnTo>
                    <a:pt x="68" y="346"/>
                  </a:lnTo>
                  <a:lnTo>
                    <a:pt x="37" y="307"/>
                  </a:lnTo>
                  <a:lnTo>
                    <a:pt x="20" y="270"/>
                  </a:lnTo>
                  <a:lnTo>
                    <a:pt x="13" y="226"/>
                  </a:lnTo>
                  <a:lnTo>
                    <a:pt x="13" y="177"/>
                  </a:lnTo>
                  <a:lnTo>
                    <a:pt x="20" y="124"/>
                  </a:lnTo>
                  <a:lnTo>
                    <a:pt x="33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7307891" y="769189"/>
              <a:ext cx="811784" cy="271272"/>
            </a:xfrm>
            <a:custGeom>
              <a:avLst/>
              <a:gdLst/>
              <a:ahLst/>
              <a:cxnLst>
                <a:cxn ang="0">
                  <a:pos x="20" y="230"/>
                </a:cxn>
                <a:cxn ang="0">
                  <a:pos x="96" y="160"/>
                </a:cxn>
                <a:cxn ang="0">
                  <a:pos x="188" y="100"/>
                </a:cxn>
                <a:cxn ang="0">
                  <a:pos x="278" y="53"/>
                </a:cxn>
                <a:cxn ang="0">
                  <a:pos x="370" y="20"/>
                </a:cxn>
                <a:cxn ang="0">
                  <a:pos x="459" y="6"/>
                </a:cxn>
                <a:cxn ang="0">
                  <a:pos x="552" y="0"/>
                </a:cxn>
                <a:cxn ang="0">
                  <a:pos x="667" y="3"/>
                </a:cxn>
                <a:cxn ang="0">
                  <a:pos x="789" y="20"/>
                </a:cxn>
                <a:cxn ang="0">
                  <a:pos x="799" y="33"/>
                </a:cxn>
                <a:cxn ang="0">
                  <a:pos x="750" y="60"/>
                </a:cxn>
                <a:cxn ang="0">
                  <a:pos x="651" y="110"/>
                </a:cxn>
                <a:cxn ang="0">
                  <a:pos x="515" y="156"/>
                </a:cxn>
                <a:cxn ang="0">
                  <a:pos x="406" y="193"/>
                </a:cxn>
                <a:cxn ang="0">
                  <a:pos x="284" y="227"/>
                </a:cxn>
                <a:cxn ang="0">
                  <a:pos x="168" y="260"/>
                </a:cxn>
                <a:cxn ang="0">
                  <a:pos x="122" y="267"/>
                </a:cxn>
                <a:cxn ang="0">
                  <a:pos x="96" y="260"/>
                </a:cxn>
                <a:cxn ang="0">
                  <a:pos x="165" y="237"/>
                </a:cxn>
                <a:cxn ang="0">
                  <a:pos x="274" y="207"/>
                </a:cxn>
                <a:cxn ang="0">
                  <a:pos x="353" y="183"/>
                </a:cxn>
                <a:cxn ang="0">
                  <a:pos x="433" y="160"/>
                </a:cxn>
                <a:cxn ang="0">
                  <a:pos x="505" y="136"/>
                </a:cxn>
                <a:cxn ang="0">
                  <a:pos x="585" y="106"/>
                </a:cxn>
                <a:cxn ang="0">
                  <a:pos x="648" y="83"/>
                </a:cxn>
                <a:cxn ang="0">
                  <a:pos x="700" y="57"/>
                </a:cxn>
                <a:cxn ang="0">
                  <a:pos x="747" y="33"/>
                </a:cxn>
                <a:cxn ang="0">
                  <a:pos x="654" y="16"/>
                </a:cxn>
                <a:cxn ang="0">
                  <a:pos x="558" y="20"/>
                </a:cxn>
                <a:cxn ang="0">
                  <a:pos x="455" y="30"/>
                </a:cxn>
                <a:cxn ang="0">
                  <a:pos x="373" y="39"/>
                </a:cxn>
                <a:cxn ang="0">
                  <a:pos x="307" y="63"/>
                </a:cxn>
                <a:cxn ang="0">
                  <a:pos x="228" y="96"/>
                </a:cxn>
                <a:cxn ang="0">
                  <a:pos x="152" y="143"/>
                </a:cxn>
                <a:cxn ang="0">
                  <a:pos x="92" y="190"/>
                </a:cxn>
                <a:cxn ang="0">
                  <a:pos x="56" y="234"/>
                </a:cxn>
                <a:cxn ang="0">
                  <a:pos x="30" y="257"/>
                </a:cxn>
                <a:cxn ang="0">
                  <a:pos x="0" y="253"/>
                </a:cxn>
                <a:cxn ang="0">
                  <a:pos x="20" y="230"/>
                </a:cxn>
              </a:cxnLst>
              <a:rect l="0" t="0" r="r" b="b"/>
              <a:pathLst>
                <a:path w="799" h="267">
                  <a:moveTo>
                    <a:pt x="20" y="230"/>
                  </a:moveTo>
                  <a:lnTo>
                    <a:pt x="96" y="160"/>
                  </a:lnTo>
                  <a:lnTo>
                    <a:pt x="188" y="100"/>
                  </a:lnTo>
                  <a:lnTo>
                    <a:pt x="278" y="53"/>
                  </a:lnTo>
                  <a:lnTo>
                    <a:pt x="370" y="20"/>
                  </a:lnTo>
                  <a:lnTo>
                    <a:pt x="459" y="6"/>
                  </a:lnTo>
                  <a:lnTo>
                    <a:pt x="552" y="0"/>
                  </a:lnTo>
                  <a:lnTo>
                    <a:pt x="667" y="3"/>
                  </a:lnTo>
                  <a:lnTo>
                    <a:pt x="789" y="20"/>
                  </a:lnTo>
                  <a:lnTo>
                    <a:pt x="799" y="33"/>
                  </a:lnTo>
                  <a:lnTo>
                    <a:pt x="750" y="60"/>
                  </a:lnTo>
                  <a:lnTo>
                    <a:pt x="651" y="110"/>
                  </a:lnTo>
                  <a:lnTo>
                    <a:pt x="515" y="156"/>
                  </a:lnTo>
                  <a:lnTo>
                    <a:pt x="406" y="193"/>
                  </a:lnTo>
                  <a:lnTo>
                    <a:pt x="284" y="227"/>
                  </a:lnTo>
                  <a:lnTo>
                    <a:pt x="168" y="260"/>
                  </a:lnTo>
                  <a:lnTo>
                    <a:pt x="122" y="267"/>
                  </a:lnTo>
                  <a:lnTo>
                    <a:pt x="96" y="260"/>
                  </a:lnTo>
                  <a:lnTo>
                    <a:pt x="165" y="237"/>
                  </a:lnTo>
                  <a:lnTo>
                    <a:pt x="274" y="207"/>
                  </a:lnTo>
                  <a:lnTo>
                    <a:pt x="353" y="183"/>
                  </a:lnTo>
                  <a:lnTo>
                    <a:pt x="433" y="160"/>
                  </a:lnTo>
                  <a:lnTo>
                    <a:pt x="505" y="136"/>
                  </a:lnTo>
                  <a:lnTo>
                    <a:pt x="585" y="106"/>
                  </a:lnTo>
                  <a:lnTo>
                    <a:pt x="648" y="83"/>
                  </a:lnTo>
                  <a:lnTo>
                    <a:pt x="700" y="57"/>
                  </a:lnTo>
                  <a:lnTo>
                    <a:pt x="747" y="33"/>
                  </a:lnTo>
                  <a:lnTo>
                    <a:pt x="654" y="16"/>
                  </a:lnTo>
                  <a:lnTo>
                    <a:pt x="558" y="20"/>
                  </a:lnTo>
                  <a:lnTo>
                    <a:pt x="455" y="30"/>
                  </a:lnTo>
                  <a:lnTo>
                    <a:pt x="373" y="39"/>
                  </a:lnTo>
                  <a:lnTo>
                    <a:pt x="307" y="63"/>
                  </a:lnTo>
                  <a:lnTo>
                    <a:pt x="228" y="96"/>
                  </a:lnTo>
                  <a:lnTo>
                    <a:pt x="152" y="143"/>
                  </a:lnTo>
                  <a:lnTo>
                    <a:pt x="92" y="190"/>
                  </a:lnTo>
                  <a:lnTo>
                    <a:pt x="56" y="234"/>
                  </a:lnTo>
                  <a:lnTo>
                    <a:pt x="30" y="257"/>
                  </a:lnTo>
                  <a:lnTo>
                    <a:pt x="0" y="253"/>
                  </a:lnTo>
                  <a:lnTo>
                    <a:pt x="20" y="2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6951275" y="964261"/>
              <a:ext cx="260096" cy="143256"/>
            </a:xfrm>
            <a:custGeom>
              <a:avLst/>
              <a:gdLst/>
              <a:ahLst/>
              <a:cxnLst>
                <a:cxn ang="0">
                  <a:pos x="229" y="18"/>
                </a:cxn>
                <a:cxn ang="0">
                  <a:pos x="182" y="0"/>
                </a:cxn>
                <a:cxn ang="0">
                  <a:pos x="138" y="0"/>
                </a:cxn>
                <a:cxn ang="0">
                  <a:pos x="91" y="11"/>
                </a:cxn>
                <a:cxn ang="0">
                  <a:pos x="47" y="35"/>
                </a:cxn>
                <a:cxn ang="0">
                  <a:pos x="14" y="72"/>
                </a:cxn>
                <a:cxn ang="0">
                  <a:pos x="0" y="110"/>
                </a:cxn>
                <a:cxn ang="0">
                  <a:pos x="17" y="134"/>
                </a:cxn>
                <a:cxn ang="0">
                  <a:pos x="47" y="141"/>
                </a:cxn>
                <a:cxn ang="0">
                  <a:pos x="88" y="130"/>
                </a:cxn>
                <a:cxn ang="0">
                  <a:pos x="125" y="123"/>
                </a:cxn>
                <a:cxn ang="0">
                  <a:pos x="185" y="103"/>
                </a:cxn>
                <a:cxn ang="0">
                  <a:pos x="226" y="75"/>
                </a:cxn>
                <a:cxn ang="0">
                  <a:pos x="256" y="55"/>
                </a:cxn>
                <a:cxn ang="0">
                  <a:pos x="242" y="45"/>
                </a:cxn>
                <a:cxn ang="0">
                  <a:pos x="219" y="62"/>
                </a:cxn>
                <a:cxn ang="0">
                  <a:pos x="175" y="86"/>
                </a:cxn>
                <a:cxn ang="0">
                  <a:pos x="138" y="106"/>
                </a:cxn>
                <a:cxn ang="0">
                  <a:pos x="95" y="117"/>
                </a:cxn>
                <a:cxn ang="0">
                  <a:pos x="57" y="123"/>
                </a:cxn>
                <a:cxn ang="0">
                  <a:pos x="37" y="114"/>
                </a:cxn>
                <a:cxn ang="0">
                  <a:pos x="27" y="93"/>
                </a:cxn>
                <a:cxn ang="0">
                  <a:pos x="50" y="62"/>
                </a:cxn>
                <a:cxn ang="0">
                  <a:pos x="81" y="38"/>
                </a:cxn>
                <a:cxn ang="0">
                  <a:pos x="125" y="21"/>
                </a:cxn>
                <a:cxn ang="0">
                  <a:pos x="172" y="18"/>
                </a:cxn>
                <a:cxn ang="0">
                  <a:pos x="206" y="24"/>
                </a:cxn>
                <a:cxn ang="0">
                  <a:pos x="229" y="45"/>
                </a:cxn>
                <a:cxn ang="0">
                  <a:pos x="253" y="59"/>
                </a:cxn>
                <a:cxn ang="0">
                  <a:pos x="229" y="18"/>
                </a:cxn>
              </a:cxnLst>
              <a:rect l="0" t="0" r="r" b="b"/>
              <a:pathLst>
                <a:path w="256" h="141">
                  <a:moveTo>
                    <a:pt x="229" y="18"/>
                  </a:moveTo>
                  <a:lnTo>
                    <a:pt x="182" y="0"/>
                  </a:lnTo>
                  <a:lnTo>
                    <a:pt x="138" y="0"/>
                  </a:lnTo>
                  <a:lnTo>
                    <a:pt x="91" y="11"/>
                  </a:lnTo>
                  <a:lnTo>
                    <a:pt x="47" y="35"/>
                  </a:lnTo>
                  <a:lnTo>
                    <a:pt x="14" y="72"/>
                  </a:lnTo>
                  <a:lnTo>
                    <a:pt x="0" y="110"/>
                  </a:lnTo>
                  <a:lnTo>
                    <a:pt x="17" y="134"/>
                  </a:lnTo>
                  <a:lnTo>
                    <a:pt x="47" y="141"/>
                  </a:lnTo>
                  <a:lnTo>
                    <a:pt x="88" y="130"/>
                  </a:lnTo>
                  <a:lnTo>
                    <a:pt x="125" y="123"/>
                  </a:lnTo>
                  <a:lnTo>
                    <a:pt x="185" y="103"/>
                  </a:lnTo>
                  <a:lnTo>
                    <a:pt x="226" y="75"/>
                  </a:lnTo>
                  <a:lnTo>
                    <a:pt x="256" y="55"/>
                  </a:lnTo>
                  <a:lnTo>
                    <a:pt x="242" y="45"/>
                  </a:lnTo>
                  <a:lnTo>
                    <a:pt x="219" y="62"/>
                  </a:lnTo>
                  <a:lnTo>
                    <a:pt x="175" y="86"/>
                  </a:lnTo>
                  <a:lnTo>
                    <a:pt x="138" y="106"/>
                  </a:lnTo>
                  <a:lnTo>
                    <a:pt x="95" y="117"/>
                  </a:lnTo>
                  <a:lnTo>
                    <a:pt x="57" y="123"/>
                  </a:lnTo>
                  <a:lnTo>
                    <a:pt x="37" y="114"/>
                  </a:lnTo>
                  <a:lnTo>
                    <a:pt x="27" y="93"/>
                  </a:lnTo>
                  <a:lnTo>
                    <a:pt x="50" y="62"/>
                  </a:lnTo>
                  <a:lnTo>
                    <a:pt x="81" y="38"/>
                  </a:lnTo>
                  <a:lnTo>
                    <a:pt x="125" y="21"/>
                  </a:lnTo>
                  <a:lnTo>
                    <a:pt x="172" y="18"/>
                  </a:lnTo>
                  <a:lnTo>
                    <a:pt x="206" y="24"/>
                  </a:lnTo>
                  <a:lnTo>
                    <a:pt x="229" y="45"/>
                  </a:lnTo>
                  <a:lnTo>
                    <a:pt x="253" y="59"/>
                  </a:lnTo>
                  <a:lnTo>
                    <a:pt x="22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6945179" y="1054686"/>
              <a:ext cx="362712" cy="405384"/>
            </a:xfrm>
            <a:custGeom>
              <a:avLst/>
              <a:gdLst/>
              <a:ahLst/>
              <a:cxnLst>
                <a:cxn ang="0">
                  <a:pos x="207" y="33"/>
                </a:cxn>
                <a:cxn ang="0">
                  <a:pos x="143" y="79"/>
                </a:cxn>
                <a:cxn ang="0">
                  <a:pos x="80" y="130"/>
                </a:cxn>
                <a:cxn ang="0">
                  <a:pos x="37" y="183"/>
                </a:cxn>
                <a:cxn ang="0">
                  <a:pos x="3" y="226"/>
                </a:cxn>
                <a:cxn ang="0">
                  <a:pos x="0" y="276"/>
                </a:cxn>
                <a:cxn ang="0">
                  <a:pos x="17" y="323"/>
                </a:cxn>
                <a:cxn ang="0">
                  <a:pos x="50" y="369"/>
                </a:cxn>
                <a:cxn ang="0">
                  <a:pos x="97" y="396"/>
                </a:cxn>
                <a:cxn ang="0">
                  <a:pos x="161" y="399"/>
                </a:cxn>
                <a:cxn ang="0">
                  <a:pos x="224" y="379"/>
                </a:cxn>
                <a:cxn ang="0">
                  <a:pos x="270" y="332"/>
                </a:cxn>
                <a:cxn ang="0">
                  <a:pos x="311" y="269"/>
                </a:cxn>
                <a:cxn ang="0">
                  <a:pos x="334" y="197"/>
                </a:cxn>
                <a:cxn ang="0">
                  <a:pos x="354" y="130"/>
                </a:cxn>
                <a:cxn ang="0">
                  <a:pos x="357" y="67"/>
                </a:cxn>
                <a:cxn ang="0">
                  <a:pos x="347" y="0"/>
                </a:cxn>
                <a:cxn ang="0">
                  <a:pos x="330" y="7"/>
                </a:cxn>
                <a:cxn ang="0">
                  <a:pos x="344" y="76"/>
                </a:cxn>
                <a:cxn ang="0">
                  <a:pos x="334" y="126"/>
                </a:cxn>
                <a:cxn ang="0">
                  <a:pos x="324" y="183"/>
                </a:cxn>
                <a:cxn ang="0">
                  <a:pos x="300" y="239"/>
                </a:cxn>
                <a:cxn ang="0">
                  <a:pos x="277" y="290"/>
                </a:cxn>
                <a:cxn ang="0">
                  <a:pos x="244" y="336"/>
                </a:cxn>
                <a:cxn ang="0">
                  <a:pos x="214" y="362"/>
                </a:cxn>
                <a:cxn ang="0">
                  <a:pos x="170" y="376"/>
                </a:cxn>
                <a:cxn ang="0">
                  <a:pos x="127" y="379"/>
                </a:cxn>
                <a:cxn ang="0">
                  <a:pos x="94" y="373"/>
                </a:cxn>
                <a:cxn ang="0">
                  <a:pos x="64" y="353"/>
                </a:cxn>
                <a:cxn ang="0">
                  <a:pos x="44" y="320"/>
                </a:cxn>
                <a:cxn ang="0">
                  <a:pos x="27" y="283"/>
                </a:cxn>
                <a:cxn ang="0">
                  <a:pos x="23" y="256"/>
                </a:cxn>
                <a:cxn ang="0">
                  <a:pos x="33" y="223"/>
                </a:cxn>
                <a:cxn ang="0">
                  <a:pos x="57" y="190"/>
                </a:cxn>
                <a:cxn ang="0">
                  <a:pos x="90" y="143"/>
                </a:cxn>
                <a:cxn ang="0">
                  <a:pos x="137" y="109"/>
                </a:cxn>
                <a:cxn ang="0">
                  <a:pos x="177" y="67"/>
                </a:cxn>
                <a:cxn ang="0">
                  <a:pos x="207" y="33"/>
                </a:cxn>
              </a:cxnLst>
              <a:rect l="0" t="0" r="r" b="b"/>
              <a:pathLst>
                <a:path w="357" h="399">
                  <a:moveTo>
                    <a:pt x="207" y="33"/>
                  </a:moveTo>
                  <a:lnTo>
                    <a:pt x="143" y="79"/>
                  </a:lnTo>
                  <a:lnTo>
                    <a:pt x="80" y="130"/>
                  </a:lnTo>
                  <a:lnTo>
                    <a:pt x="37" y="183"/>
                  </a:lnTo>
                  <a:lnTo>
                    <a:pt x="3" y="226"/>
                  </a:lnTo>
                  <a:lnTo>
                    <a:pt x="0" y="276"/>
                  </a:lnTo>
                  <a:lnTo>
                    <a:pt x="17" y="323"/>
                  </a:lnTo>
                  <a:lnTo>
                    <a:pt x="50" y="369"/>
                  </a:lnTo>
                  <a:lnTo>
                    <a:pt x="97" y="396"/>
                  </a:lnTo>
                  <a:lnTo>
                    <a:pt x="161" y="399"/>
                  </a:lnTo>
                  <a:lnTo>
                    <a:pt x="224" y="379"/>
                  </a:lnTo>
                  <a:lnTo>
                    <a:pt x="270" y="332"/>
                  </a:lnTo>
                  <a:lnTo>
                    <a:pt x="311" y="269"/>
                  </a:lnTo>
                  <a:lnTo>
                    <a:pt x="334" y="197"/>
                  </a:lnTo>
                  <a:lnTo>
                    <a:pt x="354" y="130"/>
                  </a:lnTo>
                  <a:lnTo>
                    <a:pt x="357" y="67"/>
                  </a:lnTo>
                  <a:lnTo>
                    <a:pt x="347" y="0"/>
                  </a:lnTo>
                  <a:lnTo>
                    <a:pt x="330" y="7"/>
                  </a:lnTo>
                  <a:lnTo>
                    <a:pt x="344" y="76"/>
                  </a:lnTo>
                  <a:lnTo>
                    <a:pt x="334" y="126"/>
                  </a:lnTo>
                  <a:lnTo>
                    <a:pt x="324" y="183"/>
                  </a:lnTo>
                  <a:lnTo>
                    <a:pt x="300" y="239"/>
                  </a:lnTo>
                  <a:lnTo>
                    <a:pt x="277" y="290"/>
                  </a:lnTo>
                  <a:lnTo>
                    <a:pt x="244" y="336"/>
                  </a:lnTo>
                  <a:lnTo>
                    <a:pt x="214" y="362"/>
                  </a:lnTo>
                  <a:lnTo>
                    <a:pt x="170" y="376"/>
                  </a:lnTo>
                  <a:lnTo>
                    <a:pt x="127" y="379"/>
                  </a:lnTo>
                  <a:lnTo>
                    <a:pt x="94" y="373"/>
                  </a:lnTo>
                  <a:lnTo>
                    <a:pt x="64" y="353"/>
                  </a:lnTo>
                  <a:lnTo>
                    <a:pt x="44" y="320"/>
                  </a:lnTo>
                  <a:lnTo>
                    <a:pt x="27" y="283"/>
                  </a:lnTo>
                  <a:lnTo>
                    <a:pt x="23" y="256"/>
                  </a:lnTo>
                  <a:lnTo>
                    <a:pt x="33" y="223"/>
                  </a:lnTo>
                  <a:lnTo>
                    <a:pt x="57" y="190"/>
                  </a:lnTo>
                  <a:lnTo>
                    <a:pt x="90" y="143"/>
                  </a:lnTo>
                  <a:lnTo>
                    <a:pt x="137" y="109"/>
                  </a:lnTo>
                  <a:lnTo>
                    <a:pt x="177" y="67"/>
                  </a:lnTo>
                  <a:lnTo>
                    <a:pt x="207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7022395" y="1057733"/>
              <a:ext cx="255016" cy="315976"/>
            </a:xfrm>
            <a:custGeom>
              <a:avLst/>
              <a:gdLst/>
              <a:ahLst/>
              <a:cxnLst>
                <a:cxn ang="0">
                  <a:pos x="248" y="90"/>
                </a:cxn>
                <a:cxn ang="0">
                  <a:pos x="251" y="43"/>
                </a:cxn>
                <a:cxn ang="0">
                  <a:pos x="241" y="0"/>
                </a:cxn>
                <a:cxn ang="0">
                  <a:pos x="228" y="10"/>
                </a:cxn>
                <a:cxn ang="0">
                  <a:pos x="231" y="67"/>
                </a:cxn>
                <a:cxn ang="0">
                  <a:pos x="217" y="130"/>
                </a:cxn>
                <a:cxn ang="0">
                  <a:pos x="208" y="181"/>
                </a:cxn>
                <a:cxn ang="0">
                  <a:pos x="171" y="224"/>
                </a:cxn>
                <a:cxn ang="0">
                  <a:pos x="134" y="261"/>
                </a:cxn>
                <a:cxn ang="0">
                  <a:pos x="94" y="278"/>
                </a:cxn>
                <a:cxn ang="0">
                  <a:pos x="57" y="288"/>
                </a:cxn>
                <a:cxn ang="0">
                  <a:pos x="30" y="278"/>
                </a:cxn>
                <a:cxn ang="0">
                  <a:pos x="23" y="254"/>
                </a:cxn>
                <a:cxn ang="0">
                  <a:pos x="27" y="221"/>
                </a:cxn>
                <a:cxn ang="0">
                  <a:pos x="50" y="184"/>
                </a:cxn>
                <a:cxn ang="0">
                  <a:pos x="87" y="133"/>
                </a:cxn>
                <a:cxn ang="0">
                  <a:pos x="127" y="94"/>
                </a:cxn>
                <a:cxn ang="0">
                  <a:pos x="160" y="60"/>
                </a:cxn>
                <a:cxn ang="0">
                  <a:pos x="181" y="43"/>
                </a:cxn>
                <a:cxn ang="0">
                  <a:pos x="201" y="10"/>
                </a:cxn>
                <a:cxn ang="0">
                  <a:pos x="174" y="23"/>
                </a:cxn>
                <a:cxn ang="0">
                  <a:pos x="127" y="70"/>
                </a:cxn>
                <a:cxn ang="0">
                  <a:pos x="80" y="114"/>
                </a:cxn>
                <a:cxn ang="0">
                  <a:pos x="43" y="157"/>
                </a:cxn>
                <a:cxn ang="0">
                  <a:pos x="20" y="197"/>
                </a:cxn>
                <a:cxn ang="0">
                  <a:pos x="0" y="241"/>
                </a:cxn>
                <a:cxn ang="0">
                  <a:pos x="0" y="275"/>
                </a:cxn>
                <a:cxn ang="0">
                  <a:pos x="13" y="302"/>
                </a:cxn>
                <a:cxn ang="0">
                  <a:pos x="50" y="311"/>
                </a:cxn>
                <a:cxn ang="0">
                  <a:pos x="94" y="305"/>
                </a:cxn>
                <a:cxn ang="0">
                  <a:pos x="137" y="281"/>
                </a:cxn>
                <a:cxn ang="0">
                  <a:pos x="174" y="254"/>
                </a:cxn>
                <a:cxn ang="0">
                  <a:pos x="201" y="218"/>
                </a:cxn>
                <a:cxn ang="0">
                  <a:pos x="221" y="194"/>
                </a:cxn>
                <a:cxn ang="0">
                  <a:pos x="228" y="160"/>
                </a:cxn>
                <a:cxn ang="0">
                  <a:pos x="238" y="114"/>
                </a:cxn>
                <a:cxn ang="0">
                  <a:pos x="248" y="90"/>
                </a:cxn>
              </a:cxnLst>
              <a:rect l="0" t="0" r="r" b="b"/>
              <a:pathLst>
                <a:path w="251" h="311">
                  <a:moveTo>
                    <a:pt x="248" y="90"/>
                  </a:moveTo>
                  <a:lnTo>
                    <a:pt x="251" y="43"/>
                  </a:lnTo>
                  <a:lnTo>
                    <a:pt x="241" y="0"/>
                  </a:lnTo>
                  <a:lnTo>
                    <a:pt x="228" y="10"/>
                  </a:lnTo>
                  <a:lnTo>
                    <a:pt x="231" y="67"/>
                  </a:lnTo>
                  <a:lnTo>
                    <a:pt x="217" y="130"/>
                  </a:lnTo>
                  <a:lnTo>
                    <a:pt x="208" y="181"/>
                  </a:lnTo>
                  <a:lnTo>
                    <a:pt x="171" y="224"/>
                  </a:lnTo>
                  <a:lnTo>
                    <a:pt x="134" y="261"/>
                  </a:lnTo>
                  <a:lnTo>
                    <a:pt x="94" y="278"/>
                  </a:lnTo>
                  <a:lnTo>
                    <a:pt x="57" y="288"/>
                  </a:lnTo>
                  <a:lnTo>
                    <a:pt x="30" y="278"/>
                  </a:lnTo>
                  <a:lnTo>
                    <a:pt x="23" y="254"/>
                  </a:lnTo>
                  <a:lnTo>
                    <a:pt x="27" y="221"/>
                  </a:lnTo>
                  <a:lnTo>
                    <a:pt x="50" y="184"/>
                  </a:lnTo>
                  <a:lnTo>
                    <a:pt x="87" y="133"/>
                  </a:lnTo>
                  <a:lnTo>
                    <a:pt x="127" y="94"/>
                  </a:lnTo>
                  <a:lnTo>
                    <a:pt x="160" y="60"/>
                  </a:lnTo>
                  <a:lnTo>
                    <a:pt x="181" y="43"/>
                  </a:lnTo>
                  <a:lnTo>
                    <a:pt x="201" y="10"/>
                  </a:lnTo>
                  <a:lnTo>
                    <a:pt x="174" y="23"/>
                  </a:lnTo>
                  <a:lnTo>
                    <a:pt x="127" y="70"/>
                  </a:lnTo>
                  <a:lnTo>
                    <a:pt x="80" y="114"/>
                  </a:lnTo>
                  <a:lnTo>
                    <a:pt x="43" y="157"/>
                  </a:lnTo>
                  <a:lnTo>
                    <a:pt x="20" y="197"/>
                  </a:lnTo>
                  <a:lnTo>
                    <a:pt x="0" y="241"/>
                  </a:lnTo>
                  <a:lnTo>
                    <a:pt x="0" y="275"/>
                  </a:lnTo>
                  <a:lnTo>
                    <a:pt x="13" y="302"/>
                  </a:lnTo>
                  <a:lnTo>
                    <a:pt x="50" y="311"/>
                  </a:lnTo>
                  <a:lnTo>
                    <a:pt x="94" y="305"/>
                  </a:lnTo>
                  <a:lnTo>
                    <a:pt x="137" y="281"/>
                  </a:lnTo>
                  <a:lnTo>
                    <a:pt x="174" y="254"/>
                  </a:lnTo>
                  <a:lnTo>
                    <a:pt x="201" y="218"/>
                  </a:lnTo>
                  <a:lnTo>
                    <a:pt x="221" y="194"/>
                  </a:lnTo>
                  <a:lnTo>
                    <a:pt x="228" y="160"/>
                  </a:lnTo>
                  <a:lnTo>
                    <a:pt x="238" y="114"/>
                  </a:lnTo>
                  <a:lnTo>
                    <a:pt x="248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7128059" y="769189"/>
              <a:ext cx="272288" cy="481584"/>
            </a:xfrm>
            <a:custGeom>
              <a:avLst/>
              <a:gdLst/>
              <a:ahLst/>
              <a:cxnLst>
                <a:cxn ang="0">
                  <a:pos x="181" y="53"/>
                </a:cxn>
                <a:cxn ang="0">
                  <a:pos x="208" y="16"/>
                </a:cxn>
                <a:cxn ang="0">
                  <a:pos x="245" y="0"/>
                </a:cxn>
                <a:cxn ang="0">
                  <a:pos x="268" y="23"/>
                </a:cxn>
                <a:cxn ang="0">
                  <a:pos x="245" y="72"/>
                </a:cxn>
                <a:cxn ang="0">
                  <a:pos x="204" y="102"/>
                </a:cxn>
                <a:cxn ang="0">
                  <a:pos x="151" y="135"/>
                </a:cxn>
                <a:cxn ang="0">
                  <a:pos x="97" y="175"/>
                </a:cxn>
                <a:cxn ang="0">
                  <a:pos x="50" y="228"/>
                </a:cxn>
                <a:cxn ang="0">
                  <a:pos x="30" y="258"/>
                </a:cxn>
                <a:cxn ang="0">
                  <a:pos x="27" y="278"/>
                </a:cxn>
                <a:cxn ang="0">
                  <a:pos x="44" y="334"/>
                </a:cxn>
                <a:cxn ang="0">
                  <a:pos x="71" y="371"/>
                </a:cxn>
                <a:cxn ang="0">
                  <a:pos x="114" y="417"/>
                </a:cxn>
                <a:cxn ang="0">
                  <a:pos x="134" y="424"/>
                </a:cxn>
                <a:cxn ang="0">
                  <a:pos x="164" y="434"/>
                </a:cxn>
                <a:cxn ang="0">
                  <a:pos x="164" y="467"/>
                </a:cxn>
                <a:cxn ang="0">
                  <a:pos x="124" y="460"/>
                </a:cxn>
                <a:cxn ang="0">
                  <a:pos x="94" y="454"/>
                </a:cxn>
                <a:cxn ang="0">
                  <a:pos x="84" y="457"/>
                </a:cxn>
                <a:cxn ang="0">
                  <a:pos x="77" y="474"/>
                </a:cxn>
                <a:cxn ang="0">
                  <a:pos x="57" y="437"/>
                </a:cxn>
                <a:cxn ang="0">
                  <a:pos x="50" y="394"/>
                </a:cxn>
                <a:cxn ang="0">
                  <a:pos x="20" y="338"/>
                </a:cxn>
                <a:cxn ang="0">
                  <a:pos x="0" y="278"/>
                </a:cxn>
                <a:cxn ang="0">
                  <a:pos x="0" y="245"/>
                </a:cxn>
                <a:cxn ang="0">
                  <a:pos x="14" y="212"/>
                </a:cxn>
                <a:cxn ang="0">
                  <a:pos x="47" y="179"/>
                </a:cxn>
                <a:cxn ang="0">
                  <a:pos x="97" y="132"/>
                </a:cxn>
                <a:cxn ang="0">
                  <a:pos x="151" y="86"/>
                </a:cxn>
                <a:cxn ang="0">
                  <a:pos x="181" y="53"/>
                </a:cxn>
              </a:cxnLst>
              <a:rect l="0" t="0" r="r" b="b"/>
              <a:pathLst>
                <a:path w="268" h="474">
                  <a:moveTo>
                    <a:pt x="181" y="53"/>
                  </a:moveTo>
                  <a:lnTo>
                    <a:pt x="208" y="16"/>
                  </a:lnTo>
                  <a:lnTo>
                    <a:pt x="245" y="0"/>
                  </a:lnTo>
                  <a:lnTo>
                    <a:pt x="268" y="23"/>
                  </a:lnTo>
                  <a:lnTo>
                    <a:pt x="245" y="72"/>
                  </a:lnTo>
                  <a:lnTo>
                    <a:pt x="204" y="102"/>
                  </a:lnTo>
                  <a:lnTo>
                    <a:pt x="151" y="135"/>
                  </a:lnTo>
                  <a:lnTo>
                    <a:pt x="97" y="175"/>
                  </a:lnTo>
                  <a:lnTo>
                    <a:pt x="50" y="228"/>
                  </a:lnTo>
                  <a:lnTo>
                    <a:pt x="30" y="258"/>
                  </a:lnTo>
                  <a:lnTo>
                    <a:pt x="27" y="278"/>
                  </a:lnTo>
                  <a:lnTo>
                    <a:pt x="44" y="334"/>
                  </a:lnTo>
                  <a:lnTo>
                    <a:pt x="71" y="371"/>
                  </a:lnTo>
                  <a:lnTo>
                    <a:pt x="114" y="417"/>
                  </a:lnTo>
                  <a:lnTo>
                    <a:pt x="134" y="424"/>
                  </a:lnTo>
                  <a:lnTo>
                    <a:pt x="164" y="434"/>
                  </a:lnTo>
                  <a:lnTo>
                    <a:pt x="164" y="467"/>
                  </a:lnTo>
                  <a:lnTo>
                    <a:pt x="124" y="460"/>
                  </a:lnTo>
                  <a:lnTo>
                    <a:pt x="94" y="454"/>
                  </a:lnTo>
                  <a:lnTo>
                    <a:pt x="84" y="457"/>
                  </a:lnTo>
                  <a:lnTo>
                    <a:pt x="77" y="474"/>
                  </a:lnTo>
                  <a:lnTo>
                    <a:pt x="57" y="437"/>
                  </a:lnTo>
                  <a:lnTo>
                    <a:pt x="50" y="394"/>
                  </a:lnTo>
                  <a:lnTo>
                    <a:pt x="20" y="338"/>
                  </a:lnTo>
                  <a:lnTo>
                    <a:pt x="0" y="278"/>
                  </a:lnTo>
                  <a:lnTo>
                    <a:pt x="0" y="245"/>
                  </a:lnTo>
                  <a:lnTo>
                    <a:pt x="14" y="212"/>
                  </a:lnTo>
                  <a:lnTo>
                    <a:pt x="47" y="179"/>
                  </a:lnTo>
                  <a:lnTo>
                    <a:pt x="97" y="132"/>
                  </a:lnTo>
                  <a:lnTo>
                    <a:pt x="151" y="86"/>
                  </a:lnTo>
                  <a:lnTo>
                    <a:pt x="181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6889299" y="901269"/>
              <a:ext cx="1281176" cy="312928"/>
            </a:xfrm>
            <a:custGeom>
              <a:avLst/>
              <a:gdLst/>
              <a:ahLst/>
              <a:cxnLst>
                <a:cxn ang="0">
                  <a:pos x="628" y="131"/>
                </a:cxn>
                <a:cxn ang="0">
                  <a:pos x="1099" y="114"/>
                </a:cxn>
                <a:cxn ang="0">
                  <a:pos x="1237" y="164"/>
                </a:cxn>
                <a:cxn ang="0">
                  <a:pos x="1132" y="244"/>
                </a:cxn>
                <a:cxn ang="0">
                  <a:pos x="984" y="298"/>
                </a:cxn>
                <a:cxn ang="0">
                  <a:pos x="839" y="308"/>
                </a:cxn>
                <a:cxn ang="0">
                  <a:pos x="714" y="287"/>
                </a:cxn>
                <a:cxn ang="0">
                  <a:pos x="582" y="244"/>
                </a:cxn>
                <a:cxn ang="0">
                  <a:pos x="464" y="194"/>
                </a:cxn>
                <a:cxn ang="0">
                  <a:pos x="381" y="161"/>
                </a:cxn>
                <a:cxn ang="0">
                  <a:pos x="256" y="191"/>
                </a:cxn>
                <a:cxn ang="0">
                  <a:pos x="138" y="241"/>
                </a:cxn>
                <a:cxn ang="0">
                  <a:pos x="33" y="274"/>
                </a:cxn>
                <a:cxn ang="0">
                  <a:pos x="0" y="200"/>
                </a:cxn>
                <a:cxn ang="0">
                  <a:pos x="6" y="110"/>
                </a:cxn>
                <a:cxn ang="0">
                  <a:pos x="56" y="60"/>
                </a:cxn>
                <a:cxn ang="0">
                  <a:pos x="135" y="17"/>
                </a:cxn>
                <a:cxn ang="0">
                  <a:pos x="210" y="0"/>
                </a:cxn>
                <a:cxn ang="0">
                  <a:pos x="309" y="30"/>
                </a:cxn>
                <a:cxn ang="0">
                  <a:pos x="365" y="71"/>
                </a:cxn>
                <a:cxn ang="0">
                  <a:pos x="391" y="124"/>
                </a:cxn>
                <a:cxn ang="0">
                  <a:pos x="352" y="101"/>
                </a:cxn>
                <a:cxn ang="0">
                  <a:pos x="296" y="47"/>
                </a:cxn>
                <a:cxn ang="0">
                  <a:pos x="213" y="23"/>
                </a:cxn>
                <a:cxn ang="0">
                  <a:pos x="125" y="47"/>
                </a:cxn>
                <a:cxn ang="0">
                  <a:pos x="39" y="104"/>
                </a:cxn>
                <a:cxn ang="0">
                  <a:pos x="19" y="170"/>
                </a:cxn>
                <a:cxn ang="0">
                  <a:pos x="36" y="241"/>
                </a:cxn>
                <a:cxn ang="0">
                  <a:pos x="78" y="244"/>
                </a:cxn>
                <a:cxn ang="0">
                  <a:pos x="154" y="211"/>
                </a:cxn>
                <a:cxn ang="0">
                  <a:pos x="250" y="170"/>
                </a:cxn>
                <a:cxn ang="0">
                  <a:pos x="345" y="140"/>
                </a:cxn>
                <a:cxn ang="0">
                  <a:pos x="414" y="147"/>
                </a:cxn>
                <a:cxn ang="0">
                  <a:pos x="516" y="191"/>
                </a:cxn>
                <a:cxn ang="0">
                  <a:pos x="651" y="244"/>
                </a:cxn>
                <a:cxn ang="0">
                  <a:pos x="796" y="278"/>
                </a:cxn>
                <a:cxn ang="0">
                  <a:pos x="971" y="278"/>
                </a:cxn>
                <a:cxn ang="0">
                  <a:pos x="1080" y="237"/>
                </a:cxn>
                <a:cxn ang="0">
                  <a:pos x="1185" y="184"/>
                </a:cxn>
                <a:cxn ang="0">
                  <a:pos x="1231" y="120"/>
                </a:cxn>
                <a:cxn ang="0">
                  <a:pos x="1037" y="134"/>
                </a:cxn>
                <a:cxn ang="0">
                  <a:pos x="793" y="144"/>
                </a:cxn>
                <a:cxn ang="0">
                  <a:pos x="585" y="151"/>
                </a:cxn>
                <a:cxn ang="0">
                  <a:pos x="378" y="131"/>
                </a:cxn>
                <a:cxn ang="0">
                  <a:pos x="417" y="120"/>
                </a:cxn>
              </a:cxnLst>
              <a:rect l="0" t="0" r="r" b="b"/>
              <a:pathLst>
                <a:path w="1261" h="308">
                  <a:moveTo>
                    <a:pt x="417" y="120"/>
                  </a:moveTo>
                  <a:lnTo>
                    <a:pt x="628" y="131"/>
                  </a:lnTo>
                  <a:lnTo>
                    <a:pt x="855" y="127"/>
                  </a:lnTo>
                  <a:lnTo>
                    <a:pt x="1099" y="114"/>
                  </a:lnTo>
                  <a:lnTo>
                    <a:pt x="1261" y="104"/>
                  </a:lnTo>
                  <a:lnTo>
                    <a:pt x="1237" y="164"/>
                  </a:lnTo>
                  <a:lnTo>
                    <a:pt x="1192" y="207"/>
                  </a:lnTo>
                  <a:lnTo>
                    <a:pt x="1132" y="244"/>
                  </a:lnTo>
                  <a:lnTo>
                    <a:pt x="1053" y="274"/>
                  </a:lnTo>
                  <a:lnTo>
                    <a:pt x="984" y="298"/>
                  </a:lnTo>
                  <a:lnTo>
                    <a:pt x="912" y="308"/>
                  </a:lnTo>
                  <a:lnTo>
                    <a:pt x="839" y="308"/>
                  </a:lnTo>
                  <a:lnTo>
                    <a:pt x="773" y="294"/>
                  </a:lnTo>
                  <a:lnTo>
                    <a:pt x="714" y="287"/>
                  </a:lnTo>
                  <a:lnTo>
                    <a:pt x="654" y="271"/>
                  </a:lnTo>
                  <a:lnTo>
                    <a:pt x="582" y="244"/>
                  </a:lnTo>
                  <a:lnTo>
                    <a:pt x="513" y="218"/>
                  </a:lnTo>
                  <a:lnTo>
                    <a:pt x="464" y="194"/>
                  </a:lnTo>
                  <a:lnTo>
                    <a:pt x="417" y="177"/>
                  </a:lnTo>
                  <a:lnTo>
                    <a:pt x="381" y="161"/>
                  </a:lnTo>
                  <a:lnTo>
                    <a:pt x="339" y="174"/>
                  </a:lnTo>
                  <a:lnTo>
                    <a:pt x="256" y="191"/>
                  </a:lnTo>
                  <a:lnTo>
                    <a:pt x="184" y="218"/>
                  </a:lnTo>
                  <a:lnTo>
                    <a:pt x="138" y="241"/>
                  </a:lnTo>
                  <a:lnTo>
                    <a:pt x="82" y="268"/>
                  </a:lnTo>
                  <a:lnTo>
                    <a:pt x="33" y="274"/>
                  </a:lnTo>
                  <a:lnTo>
                    <a:pt x="6" y="248"/>
                  </a:lnTo>
                  <a:lnTo>
                    <a:pt x="0" y="200"/>
                  </a:lnTo>
                  <a:lnTo>
                    <a:pt x="0" y="157"/>
                  </a:lnTo>
                  <a:lnTo>
                    <a:pt x="6" y="110"/>
                  </a:lnTo>
                  <a:lnTo>
                    <a:pt x="30" y="80"/>
                  </a:lnTo>
                  <a:lnTo>
                    <a:pt x="56" y="60"/>
                  </a:lnTo>
                  <a:lnTo>
                    <a:pt x="82" y="37"/>
                  </a:lnTo>
                  <a:lnTo>
                    <a:pt x="135" y="17"/>
                  </a:lnTo>
                  <a:lnTo>
                    <a:pt x="164" y="7"/>
                  </a:lnTo>
                  <a:lnTo>
                    <a:pt x="210" y="0"/>
                  </a:lnTo>
                  <a:lnTo>
                    <a:pt x="260" y="14"/>
                  </a:lnTo>
                  <a:lnTo>
                    <a:pt x="309" y="30"/>
                  </a:lnTo>
                  <a:lnTo>
                    <a:pt x="348" y="57"/>
                  </a:lnTo>
                  <a:lnTo>
                    <a:pt x="365" y="71"/>
                  </a:lnTo>
                  <a:lnTo>
                    <a:pt x="388" y="97"/>
                  </a:lnTo>
                  <a:lnTo>
                    <a:pt x="391" y="124"/>
                  </a:lnTo>
                  <a:lnTo>
                    <a:pt x="372" y="131"/>
                  </a:lnTo>
                  <a:lnTo>
                    <a:pt x="352" y="101"/>
                  </a:lnTo>
                  <a:lnTo>
                    <a:pt x="326" y="64"/>
                  </a:lnTo>
                  <a:lnTo>
                    <a:pt x="296" y="47"/>
                  </a:lnTo>
                  <a:lnTo>
                    <a:pt x="253" y="34"/>
                  </a:lnTo>
                  <a:lnTo>
                    <a:pt x="213" y="23"/>
                  </a:lnTo>
                  <a:lnTo>
                    <a:pt x="177" y="30"/>
                  </a:lnTo>
                  <a:lnTo>
                    <a:pt x="125" y="47"/>
                  </a:lnTo>
                  <a:lnTo>
                    <a:pt x="69" y="74"/>
                  </a:lnTo>
                  <a:lnTo>
                    <a:pt x="39" y="104"/>
                  </a:lnTo>
                  <a:lnTo>
                    <a:pt x="26" y="127"/>
                  </a:lnTo>
                  <a:lnTo>
                    <a:pt x="19" y="170"/>
                  </a:lnTo>
                  <a:lnTo>
                    <a:pt x="26" y="221"/>
                  </a:lnTo>
                  <a:lnTo>
                    <a:pt x="36" y="241"/>
                  </a:lnTo>
                  <a:lnTo>
                    <a:pt x="52" y="251"/>
                  </a:lnTo>
                  <a:lnTo>
                    <a:pt x="78" y="244"/>
                  </a:lnTo>
                  <a:lnTo>
                    <a:pt x="115" y="231"/>
                  </a:lnTo>
                  <a:lnTo>
                    <a:pt x="154" y="211"/>
                  </a:lnTo>
                  <a:lnTo>
                    <a:pt x="194" y="191"/>
                  </a:lnTo>
                  <a:lnTo>
                    <a:pt x="250" y="170"/>
                  </a:lnTo>
                  <a:lnTo>
                    <a:pt x="306" y="157"/>
                  </a:lnTo>
                  <a:lnTo>
                    <a:pt x="345" y="140"/>
                  </a:lnTo>
                  <a:lnTo>
                    <a:pt x="372" y="134"/>
                  </a:lnTo>
                  <a:lnTo>
                    <a:pt x="414" y="147"/>
                  </a:lnTo>
                  <a:lnTo>
                    <a:pt x="464" y="170"/>
                  </a:lnTo>
                  <a:lnTo>
                    <a:pt x="516" y="191"/>
                  </a:lnTo>
                  <a:lnTo>
                    <a:pt x="589" y="224"/>
                  </a:lnTo>
                  <a:lnTo>
                    <a:pt x="651" y="244"/>
                  </a:lnTo>
                  <a:lnTo>
                    <a:pt x="734" y="268"/>
                  </a:lnTo>
                  <a:lnTo>
                    <a:pt x="796" y="278"/>
                  </a:lnTo>
                  <a:lnTo>
                    <a:pt x="879" y="281"/>
                  </a:lnTo>
                  <a:lnTo>
                    <a:pt x="971" y="278"/>
                  </a:lnTo>
                  <a:lnTo>
                    <a:pt x="1024" y="261"/>
                  </a:lnTo>
                  <a:lnTo>
                    <a:pt x="1080" y="237"/>
                  </a:lnTo>
                  <a:lnTo>
                    <a:pt x="1142" y="211"/>
                  </a:lnTo>
                  <a:lnTo>
                    <a:pt x="1185" y="184"/>
                  </a:lnTo>
                  <a:lnTo>
                    <a:pt x="1211" y="161"/>
                  </a:lnTo>
                  <a:lnTo>
                    <a:pt x="1231" y="120"/>
                  </a:lnTo>
                  <a:lnTo>
                    <a:pt x="1145" y="127"/>
                  </a:lnTo>
                  <a:lnTo>
                    <a:pt x="1037" y="134"/>
                  </a:lnTo>
                  <a:lnTo>
                    <a:pt x="898" y="140"/>
                  </a:lnTo>
                  <a:lnTo>
                    <a:pt x="793" y="144"/>
                  </a:lnTo>
                  <a:lnTo>
                    <a:pt x="697" y="147"/>
                  </a:lnTo>
                  <a:lnTo>
                    <a:pt x="585" y="151"/>
                  </a:lnTo>
                  <a:lnTo>
                    <a:pt x="474" y="140"/>
                  </a:lnTo>
                  <a:lnTo>
                    <a:pt x="378" y="131"/>
                  </a:lnTo>
                  <a:lnTo>
                    <a:pt x="395" y="114"/>
                  </a:lnTo>
                  <a:lnTo>
                    <a:pt x="417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5" name="Tekstboks 24"/>
            <p:cNvSpPr txBox="1"/>
            <p:nvPr/>
          </p:nvSpPr>
          <p:spPr>
            <a:xfrm>
              <a:off x="7506154" y="198664"/>
              <a:ext cx="91403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8000" dirty="0" smtClean="0">
                  <a:solidFill>
                    <a:srgbClr val="003399"/>
                  </a:solidFill>
                </a:rPr>
                <a:t>€</a:t>
              </a:r>
              <a:endParaRPr lang="da-DK" sz="8000" dirty="0">
                <a:solidFill>
                  <a:srgbClr val="003399"/>
                </a:solidFill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7258107" y="1019125"/>
              <a:ext cx="887984" cy="192024"/>
            </a:xfrm>
            <a:custGeom>
              <a:avLst/>
              <a:gdLst/>
              <a:ahLst/>
              <a:cxnLst>
                <a:cxn ang="0">
                  <a:pos x="23" y="3"/>
                </a:cxn>
                <a:cxn ang="0">
                  <a:pos x="63" y="3"/>
                </a:cxn>
                <a:cxn ang="0">
                  <a:pos x="158" y="20"/>
                </a:cxn>
                <a:cxn ang="0">
                  <a:pos x="306" y="20"/>
                </a:cxn>
                <a:cxn ang="0">
                  <a:pos x="481" y="17"/>
                </a:cxn>
                <a:cxn ang="0">
                  <a:pos x="613" y="13"/>
                </a:cxn>
                <a:cxn ang="0">
                  <a:pos x="772" y="3"/>
                </a:cxn>
                <a:cxn ang="0">
                  <a:pos x="874" y="0"/>
                </a:cxn>
                <a:cxn ang="0">
                  <a:pos x="855" y="57"/>
                </a:cxn>
                <a:cxn ang="0">
                  <a:pos x="815" y="87"/>
                </a:cxn>
                <a:cxn ang="0">
                  <a:pos x="769" y="121"/>
                </a:cxn>
                <a:cxn ang="0">
                  <a:pos x="693" y="155"/>
                </a:cxn>
                <a:cxn ang="0">
                  <a:pos x="594" y="182"/>
                </a:cxn>
                <a:cxn ang="0">
                  <a:pos x="508" y="189"/>
                </a:cxn>
                <a:cxn ang="0">
                  <a:pos x="435" y="182"/>
                </a:cxn>
                <a:cxn ang="0">
                  <a:pos x="369" y="165"/>
                </a:cxn>
                <a:cxn ang="0">
                  <a:pos x="273" y="145"/>
                </a:cxn>
                <a:cxn ang="0">
                  <a:pos x="171" y="101"/>
                </a:cxn>
                <a:cxn ang="0">
                  <a:pos x="85" y="64"/>
                </a:cxn>
                <a:cxn ang="0">
                  <a:pos x="0" y="20"/>
                </a:cxn>
                <a:cxn ang="0">
                  <a:pos x="23" y="3"/>
                </a:cxn>
              </a:cxnLst>
              <a:rect l="0" t="0" r="r" b="b"/>
              <a:pathLst>
                <a:path w="874" h="189">
                  <a:moveTo>
                    <a:pt x="23" y="3"/>
                  </a:moveTo>
                  <a:lnTo>
                    <a:pt x="63" y="3"/>
                  </a:lnTo>
                  <a:lnTo>
                    <a:pt x="158" y="20"/>
                  </a:lnTo>
                  <a:lnTo>
                    <a:pt x="306" y="20"/>
                  </a:lnTo>
                  <a:lnTo>
                    <a:pt x="481" y="17"/>
                  </a:lnTo>
                  <a:lnTo>
                    <a:pt x="613" y="13"/>
                  </a:lnTo>
                  <a:lnTo>
                    <a:pt x="772" y="3"/>
                  </a:lnTo>
                  <a:lnTo>
                    <a:pt x="874" y="0"/>
                  </a:lnTo>
                  <a:lnTo>
                    <a:pt x="855" y="57"/>
                  </a:lnTo>
                  <a:lnTo>
                    <a:pt x="815" y="87"/>
                  </a:lnTo>
                  <a:lnTo>
                    <a:pt x="769" y="121"/>
                  </a:lnTo>
                  <a:lnTo>
                    <a:pt x="693" y="155"/>
                  </a:lnTo>
                  <a:lnTo>
                    <a:pt x="594" y="182"/>
                  </a:lnTo>
                  <a:lnTo>
                    <a:pt x="508" y="189"/>
                  </a:lnTo>
                  <a:lnTo>
                    <a:pt x="435" y="182"/>
                  </a:lnTo>
                  <a:lnTo>
                    <a:pt x="369" y="165"/>
                  </a:lnTo>
                  <a:lnTo>
                    <a:pt x="273" y="145"/>
                  </a:lnTo>
                  <a:lnTo>
                    <a:pt x="171" y="101"/>
                  </a:lnTo>
                  <a:lnTo>
                    <a:pt x="85" y="64"/>
                  </a:lnTo>
                  <a:lnTo>
                    <a:pt x="0" y="20"/>
                  </a:lnTo>
                  <a:lnTo>
                    <a:pt x="23" y="3"/>
                  </a:lnTo>
                  <a:close/>
                </a:path>
              </a:pathLst>
            </a:custGeom>
            <a:solidFill>
              <a:srgbClr val="DADAD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0" y="-73025"/>
            <a:ext cx="8420100" cy="943882"/>
          </a:xfrm>
        </p:spPr>
        <p:txBody>
          <a:bodyPr/>
          <a:lstStyle/>
          <a:p>
            <a:r>
              <a:rPr lang="en-GB" dirty="0" smtClean="0"/>
              <a:t>Daily operation</a:t>
            </a:r>
          </a:p>
        </p:txBody>
      </p:sp>
      <p:sp>
        <p:nvSpPr>
          <p:cNvPr id="8196" name="Pladsholder til dias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D266C2-AAB8-4AA0-8293-92198C19BEAA}" type="slidenum">
              <a:rPr lang="en-GB" smtClean="0"/>
              <a:pPr/>
              <a:t>15</a:t>
            </a:fld>
            <a:endParaRPr lang="en-GB" dirty="0" smtClean="0"/>
          </a:p>
        </p:txBody>
      </p:sp>
      <p:grpSp>
        <p:nvGrpSpPr>
          <p:cNvPr id="8" name="Gruppe 36"/>
          <p:cNvGrpSpPr>
            <a:grpSpLocks/>
          </p:cNvGrpSpPr>
          <p:nvPr/>
        </p:nvGrpSpPr>
        <p:grpSpPr bwMode="auto">
          <a:xfrm>
            <a:off x="2727929" y="2228317"/>
            <a:ext cx="4399227" cy="2057735"/>
            <a:chOff x="-2512340" y="2006099"/>
            <a:chExt cx="4399208" cy="2057901"/>
          </a:xfrm>
        </p:grpSpPr>
        <p:sp>
          <p:nvSpPr>
            <p:cNvPr id="8201" name="Oval 22"/>
            <p:cNvSpPr>
              <a:spLocks noChangeArrowheads="1"/>
            </p:cNvSpPr>
            <p:nvPr/>
          </p:nvSpPr>
          <p:spPr bwMode="auto">
            <a:xfrm>
              <a:off x="-2512340" y="2006099"/>
              <a:ext cx="4399208" cy="2057901"/>
            </a:xfrm>
            <a:prstGeom prst="ellipse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GB" dirty="0"/>
            </a:p>
          </p:txBody>
        </p:sp>
        <p:sp>
          <p:nvSpPr>
            <p:cNvPr id="8202" name="Text Box 21"/>
            <p:cNvSpPr txBox="1">
              <a:spLocks noChangeArrowheads="1"/>
            </p:cNvSpPr>
            <p:nvPr/>
          </p:nvSpPr>
          <p:spPr bwMode="auto">
            <a:xfrm>
              <a:off x="-1984830" y="2227542"/>
              <a:ext cx="3344189" cy="1672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2600" dirty="0">
                  <a:solidFill>
                    <a:srgbClr val="000000"/>
                  </a:solidFill>
                  <a:ea typeface="Times New Roman" pitchFamily="18" charset="0"/>
                  <a:cs typeface="Verdana" pitchFamily="34" charset="0"/>
                </a:rPr>
                <a:t>Market coupler</a:t>
              </a:r>
              <a:r>
                <a:rPr lang="en-GB" sz="2400" dirty="0">
                  <a:solidFill>
                    <a:srgbClr val="000000"/>
                  </a:solidFill>
                  <a:ea typeface="Times New Roman" pitchFamily="18" charset="0"/>
                  <a:cs typeface="Verdana" pitchFamily="34" charset="0"/>
                </a:rPr>
                <a:t> </a:t>
              </a:r>
              <a:r>
                <a:rPr lang="en-GB" dirty="0">
                  <a:solidFill>
                    <a:srgbClr val="000000"/>
                  </a:solidFill>
                  <a:ea typeface="Times New Roman" pitchFamily="18" charset="0"/>
                  <a:cs typeface="Verdana" pitchFamily="34" charset="0"/>
                </a:rPr>
                <a:t>Calculation of spot </a:t>
              </a:r>
              <a:r>
                <a:rPr lang="en-GB" dirty="0" smtClean="0">
                  <a:solidFill>
                    <a:srgbClr val="000000"/>
                  </a:solidFill>
                  <a:ea typeface="Times New Roman" pitchFamily="18" charset="0"/>
                  <a:cs typeface="Verdana" pitchFamily="34" charset="0"/>
                </a:rPr>
                <a:t>prices, flows and each player’s spot trading</a:t>
              </a:r>
              <a:endParaRPr lang="en-GB" dirty="0">
                <a:ea typeface="Times New Roman" pitchFamily="18" charset="0"/>
                <a:cs typeface="Verdana" pitchFamily="34" charset="0"/>
              </a:endParaRPr>
            </a:p>
          </p:txBody>
        </p:sp>
      </p:grpSp>
      <p:grpSp>
        <p:nvGrpSpPr>
          <p:cNvPr id="35" name="Gruppe 34"/>
          <p:cNvGrpSpPr/>
          <p:nvPr/>
        </p:nvGrpSpPr>
        <p:grpSpPr>
          <a:xfrm>
            <a:off x="7539901" y="740231"/>
            <a:ext cx="2235200" cy="1320800"/>
            <a:chOff x="7489371" y="885371"/>
            <a:chExt cx="2235200" cy="1320800"/>
          </a:xfrm>
        </p:grpSpPr>
        <p:sp>
          <p:nvSpPr>
            <p:cNvPr id="32" name="Ellipse 31"/>
            <p:cNvSpPr/>
            <p:nvPr/>
          </p:nvSpPr>
          <p:spPr bwMode="auto">
            <a:xfrm>
              <a:off x="7489371" y="885371"/>
              <a:ext cx="2235200" cy="1320800"/>
            </a:xfrm>
            <a:prstGeom prst="ellipse">
              <a:avLst/>
            </a:prstGeom>
            <a:solidFill>
              <a:srgbClr val="33CC3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3" name="Tekstboks 32"/>
            <p:cNvSpPr txBox="1"/>
            <p:nvPr/>
          </p:nvSpPr>
          <p:spPr>
            <a:xfrm>
              <a:off x="7830156" y="1099495"/>
              <a:ext cx="1553630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600" dirty="0" smtClean="0"/>
                <a:t>Market</a:t>
              </a:r>
            </a:p>
            <a:p>
              <a:pPr algn="ctr"/>
              <a:r>
                <a:rPr lang="en-GB" sz="2600" dirty="0" smtClean="0"/>
                <a:t>players</a:t>
              </a:r>
              <a:endParaRPr lang="en-GB" sz="2600" dirty="0"/>
            </a:p>
          </p:txBody>
        </p:sp>
      </p:grpSp>
      <p:grpSp>
        <p:nvGrpSpPr>
          <p:cNvPr id="77" name="Gruppe 76"/>
          <p:cNvGrpSpPr/>
          <p:nvPr/>
        </p:nvGrpSpPr>
        <p:grpSpPr>
          <a:xfrm>
            <a:off x="7539901" y="4513931"/>
            <a:ext cx="2235200" cy="1320800"/>
            <a:chOff x="7539901" y="4513931"/>
            <a:chExt cx="2235200" cy="1320800"/>
          </a:xfrm>
        </p:grpSpPr>
        <p:sp>
          <p:nvSpPr>
            <p:cNvPr id="37" name="Ellipse 36"/>
            <p:cNvSpPr/>
            <p:nvPr/>
          </p:nvSpPr>
          <p:spPr bwMode="auto">
            <a:xfrm>
              <a:off x="7539901" y="4513931"/>
              <a:ext cx="2235200" cy="1320800"/>
            </a:xfrm>
            <a:prstGeom prst="ellipse">
              <a:avLst/>
            </a:prstGeom>
            <a:solidFill>
              <a:srgbClr val="FF0066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8" name="Tekstboks 37"/>
            <p:cNvSpPr txBox="1"/>
            <p:nvPr/>
          </p:nvSpPr>
          <p:spPr>
            <a:xfrm>
              <a:off x="8092282" y="4928110"/>
              <a:ext cx="113043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600" dirty="0" smtClean="0"/>
                <a:t>TSOs</a:t>
              </a:r>
              <a:endParaRPr lang="en-GB" sz="2600" dirty="0"/>
            </a:p>
          </p:txBody>
        </p:sp>
      </p:grpSp>
      <p:grpSp>
        <p:nvGrpSpPr>
          <p:cNvPr id="74" name="Gruppe 73"/>
          <p:cNvGrpSpPr/>
          <p:nvPr/>
        </p:nvGrpSpPr>
        <p:grpSpPr>
          <a:xfrm>
            <a:off x="6036744" y="957948"/>
            <a:ext cx="1612941" cy="1291766"/>
            <a:chOff x="6036744" y="957948"/>
            <a:chExt cx="1612941" cy="1291766"/>
          </a:xfrm>
        </p:grpSpPr>
        <p:sp>
          <p:nvSpPr>
            <p:cNvPr id="42" name="Tekstboks 41"/>
            <p:cNvSpPr txBox="1"/>
            <p:nvPr/>
          </p:nvSpPr>
          <p:spPr>
            <a:xfrm>
              <a:off x="6036744" y="957948"/>
              <a:ext cx="161294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8000"/>
                  </a:solidFill>
                </a:rPr>
                <a:t>Send spot</a:t>
              </a:r>
            </a:p>
            <a:p>
              <a:pPr algn="ctr"/>
              <a:r>
                <a:rPr lang="en-GB" dirty="0" smtClean="0">
                  <a:solidFill>
                    <a:srgbClr val="008000"/>
                  </a:solidFill>
                </a:rPr>
                <a:t>bids</a:t>
              </a:r>
              <a:endParaRPr lang="en-GB" dirty="0">
                <a:solidFill>
                  <a:srgbClr val="008000"/>
                </a:solidFill>
              </a:endParaRPr>
            </a:p>
          </p:txBody>
        </p:sp>
        <p:sp>
          <p:nvSpPr>
            <p:cNvPr id="69" name="Kombinationstegning 68"/>
            <p:cNvSpPr/>
            <p:nvPr/>
          </p:nvSpPr>
          <p:spPr bwMode="auto">
            <a:xfrm>
              <a:off x="6429823" y="1509486"/>
              <a:ext cx="1016000" cy="740228"/>
            </a:xfrm>
            <a:custGeom>
              <a:avLst/>
              <a:gdLst>
                <a:gd name="connsiteX0" fmla="*/ 1016000 w 1016000"/>
                <a:gd name="connsiteY0" fmla="*/ 0 h 740228"/>
                <a:gd name="connsiteX1" fmla="*/ 304800 w 1016000"/>
                <a:gd name="connsiteY1" fmla="*/ 304800 h 740228"/>
                <a:gd name="connsiteX2" fmla="*/ 0 w 1016000"/>
                <a:gd name="connsiteY2" fmla="*/ 740228 h 740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0" h="740228">
                  <a:moveTo>
                    <a:pt x="1016000" y="0"/>
                  </a:moveTo>
                  <a:cubicBezTo>
                    <a:pt x="745066" y="90714"/>
                    <a:pt x="474133" y="181429"/>
                    <a:pt x="304800" y="304800"/>
                  </a:cubicBezTo>
                  <a:cubicBezTo>
                    <a:pt x="135467" y="428171"/>
                    <a:pt x="67733" y="584199"/>
                    <a:pt x="0" y="740228"/>
                  </a:cubicBezTo>
                </a:path>
              </a:pathLst>
            </a:cu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75" name="Gruppe 74"/>
          <p:cNvGrpSpPr/>
          <p:nvPr/>
        </p:nvGrpSpPr>
        <p:grpSpPr>
          <a:xfrm>
            <a:off x="4691209" y="4383314"/>
            <a:ext cx="2754614" cy="1654306"/>
            <a:chOff x="4691209" y="4383314"/>
            <a:chExt cx="2754614" cy="1654306"/>
          </a:xfrm>
        </p:grpSpPr>
        <p:sp>
          <p:nvSpPr>
            <p:cNvPr id="44" name="Tekstboks 43"/>
            <p:cNvSpPr txBox="1"/>
            <p:nvPr/>
          </p:nvSpPr>
          <p:spPr>
            <a:xfrm>
              <a:off x="4691209" y="5021957"/>
              <a:ext cx="250421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FF0066"/>
                  </a:solidFill>
                </a:rPr>
                <a:t>Send day-ahead</a:t>
              </a:r>
            </a:p>
            <a:p>
              <a:pPr algn="ctr"/>
              <a:r>
                <a:rPr lang="en-GB" dirty="0" smtClean="0">
                  <a:solidFill>
                    <a:srgbClr val="FF0066"/>
                  </a:solidFill>
                </a:rPr>
                <a:t>cross-border</a:t>
              </a:r>
            </a:p>
            <a:p>
              <a:pPr algn="ctr"/>
              <a:r>
                <a:rPr lang="en-GB" dirty="0" smtClean="0">
                  <a:solidFill>
                    <a:srgbClr val="FF0066"/>
                  </a:solidFill>
                </a:rPr>
                <a:t>capacity data</a:t>
              </a:r>
              <a:endParaRPr lang="en-GB" dirty="0">
                <a:solidFill>
                  <a:srgbClr val="FF0066"/>
                </a:solidFill>
              </a:endParaRPr>
            </a:p>
          </p:txBody>
        </p:sp>
        <p:sp>
          <p:nvSpPr>
            <p:cNvPr id="70" name="Kombinationstegning 69"/>
            <p:cNvSpPr/>
            <p:nvPr/>
          </p:nvSpPr>
          <p:spPr bwMode="auto">
            <a:xfrm flipV="1">
              <a:off x="6429823" y="4383314"/>
              <a:ext cx="1016000" cy="740228"/>
            </a:xfrm>
            <a:custGeom>
              <a:avLst/>
              <a:gdLst>
                <a:gd name="connsiteX0" fmla="*/ 1016000 w 1016000"/>
                <a:gd name="connsiteY0" fmla="*/ 0 h 740228"/>
                <a:gd name="connsiteX1" fmla="*/ 304800 w 1016000"/>
                <a:gd name="connsiteY1" fmla="*/ 304800 h 740228"/>
                <a:gd name="connsiteX2" fmla="*/ 0 w 1016000"/>
                <a:gd name="connsiteY2" fmla="*/ 740228 h 740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0" h="740228">
                  <a:moveTo>
                    <a:pt x="1016000" y="0"/>
                  </a:moveTo>
                  <a:cubicBezTo>
                    <a:pt x="745066" y="90714"/>
                    <a:pt x="474133" y="181429"/>
                    <a:pt x="304800" y="304800"/>
                  </a:cubicBezTo>
                  <a:cubicBezTo>
                    <a:pt x="135467" y="428171"/>
                    <a:pt x="67733" y="584199"/>
                    <a:pt x="0" y="740228"/>
                  </a:cubicBezTo>
                </a:path>
              </a:pathLst>
            </a:custGeom>
            <a:noFill/>
            <a:ln w="3810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76" name="Gruppe 75"/>
          <p:cNvGrpSpPr/>
          <p:nvPr/>
        </p:nvGrpSpPr>
        <p:grpSpPr>
          <a:xfrm>
            <a:off x="7075975" y="3421967"/>
            <a:ext cx="2860794" cy="1174758"/>
            <a:chOff x="7075975" y="3421967"/>
            <a:chExt cx="2860794" cy="1174758"/>
          </a:xfrm>
        </p:grpSpPr>
        <p:cxnSp>
          <p:nvCxnSpPr>
            <p:cNvPr id="71" name="Lige pilforbindelse 70"/>
            <p:cNvCxnSpPr>
              <a:cxnSpLocks noChangeAspect="1"/>
            </p:cNvCxnSpPr>
            <p:nvPr/>
          </p:nvCxnSpPr>
          <p:spPr bwMode="auto">
            <a:xfrm rot="5160000" flipV="1">
              <a:off x="7025175" y="3849240"/>
              <a:ext cx="798285" cy="69668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73" name="Tekstboks 72"/>
            <p:cNvSpPr txBox="1"/>
            <p:nvPr/>
          </p:nvSpPr>
          <p:spPr>
            <a:xfrm>
              <a:off x="7192107" y="3421967"/>
              <a:ext cx="274466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00FF"/>
                  </a:solidFill>
                </a:rPr>
                <a:t>Send trading and</a:t>
              </a:r>
            </a:p>
            <a:p>
              <a:pPr algn="ctr"/>
              <a:r>
                <a:rPr lang="en-GB" dirty="0" smtClean="0">
                  <a:solidFill>
                    <a:srgbClr val="0000FF"/>
                  </a:solidFill>
                </a:rPr>
                <a:t>flow information</a:t>
              </a:r>
              <a:endParaRPr lang="en-GB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78" name="Gruppe 77"/>
          <p:cNvGrpSpPr/>
          <p:nvPr/>
        </p:nvGrpSpPr>
        <p:grpSpPr>
          <a:xfrm>
            <a:off x="65353" y="554491"/>
            <a:ext cx="8650125" cy="6057958"/>
            <a:chOff x="65353" y="554491"/>
            <a:chExt cx="8650125" cy="6057958"/>
          </a:xfrm>
        </p:grpSpPr>
        <p:grpSp>
          <p:nvGrpSpPr>
            <p:cNvPr id="79" name="Gruppe 9"/>
            <p:cNvGrpSpPr/>
            <p:nvPr/>
          </p:nvGrpSpPr>
          <p:grpSpPr>
            <a:xfrm>
              <a:off x="541906" y="554491"/>
              <a:ext cx="967084" cy="5452752"/>
              <a:chOff x="469336" y="612547"/>
              <a:chExt cx="967084" cy="5452752"/>
            </a:xfrm>
          </p:grpSpPr>
          <p:grpSp>
            <p:nvGrpSpPr>
              <p:cNvPr id="81" name="Gruppe 38"/>
              <p:cNvGrpSpPr>
                <a:grpSpLocks/>
              </p:cNvGrpSpPr>
              <p:nvPr/>
            </p:nvGrpSpPr>
            <p:grpSpPr bwMode="auto">
              <a:xfrm>
                <a:off x="469336" y="4161034"/>
                <a:ext cx="967084" cy="721437"/>
                <a:chOff x="6609407" y="4864897"/>
                <a:chExt cx="967053" cy="721564"/>
              </a:xfrm>
            </p:grpSpPr>
            <p:sp>
              <p:nvSpPr>
                <p:cNvPr id="94" name="Oval 4"/>
                <p:cNvSpPr>
                  <a:spLocks noChangeArrowheads="1"/>
                </p:cNvSpPr>
                <p:nvPr/>
              </p:nvSpPr>
              <p:spPr bwMode="auto">
                <a:xfrm>
                  <a:off x="6609407" y="4864897"/>
                  <a:ext cx="967053" cy="721564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 dirty="0"/>
                </a:p>
              </p:txBody>
            </p:sp>
            <p:sp>
              <p:nvSpPr>
                <p:cNvPr id="95" name="Tekstboks 37"/>
                <p:cNvSpPr txBox="1">
                  <a:spLocks noChangeArrowheads="1"/>
                </p:cNvSpPr>
                <p:nvPr/>
              </p:nvSpPr>
              <p:spPr bwMode="auto">
                <a:xfrm>
                  <a:off x="6687266" y="5025624"/>
                  <a:ext cx="748899" cy="4001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dirty="0"/>
                    <a:t>LCH</a:t>
                  </a:r>
                </a:p>
              </p:txBody>
            </p:sp>
          </p:grpSp>
          <p:grpSp>
            <p:nvGrpSpPr>
              <p:cNvPr id="82" name="Gruppe 40"/>
              <p:cNvGrpSpPr>
                <a:grpSpLocks/>
              </p:cNvGrpSpPr>
              <p:nvPr/>
            </p:nvGrpSpPr>
            <p:grpSpPr bwMode="auto">
              <a:xfrm>
                <a:off x="469336" y="5343862"/>
                <a:ext cx="967084" cy="721437"/>
                <a:chOff x="6609407" y="4864897"/>
                <a:chExt cx="967053" cy="721564"/>
              </a:xfrm>
            </p:grpSpPr>
            <p:sp>
              <p:nvSpPr>
                <p:cNvPr id="92" name="Oval 4"/>
                <p:cNvSpPr>
                  <a:spLocks noChangeArrowheads="1"/>
                </p:cNvSpPr>
                <p:nvPr/>
              </p:nvSpPr>
              <p:spPr bwMode="auto">
                <a:xfrm>
                  <a:off x="6609407" y="4864897"/>
                  <a:ext cx="967053" cy="721564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 dirty="0"/>
                </a:p>
              </p:txBody>
            </p:sp>
            <p:sp>
              <p:nvSpPr>
                <p:cNvPr id="93" name="Tekstboks 42"/>
                <p:cNvSpPr txBox="1">
                  <a:spLocks noChangeArrowheads="1"/>
                </p:cNvSpPr>
                <p:nvPr/>
              </p:nvSpPr>
              <p:spPr bwMode="auto">
                <a:xfrm>
                  <a:off x="6687266" y="5025624"/>
                  <a:ext cx="748899" cy="4001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dirty="0"/>
                    <a:t>LCH</a:t>
                  </a:r>
                </a:p>
              </p:txBody>
            </p:sp>
          </p:grpSp>
          <p:grpSp>
            <p:nvGrpSpPr>
              <p:cNvPr id="83" name="Gruppe 43"/>
              <p:cNvGrpSpPr>
                <a:grpSpLocks/>
              </p:cNvGrpSpPr>
              <p:nvPr/>
            </p:nvGrpSpPr>
            <p:grpSpPr bwMode="auto">
              <a:xfrm>
                <a:off x="469336" y="612547"/>
                <a:ext cx="967084" cy="721437"/>
                <a:chOff x="6609407" y="4864897"/>
                <a:chExt cx="967053" cy="721564"/>
              </a:xfrm>
            </p:grpSpPr>
            <p:sp>
              <p:nvSpPr>
                <p:cNvPr id="90" name="Oval 4"/>
                <p:cNvSpPr>
                  <a:spLocks noChangeArrowheads="1"/>
                </p:cNvSpPr>
                <p:nvPr/>
              </p:nvSpPr>
              <p:spPr bwMode="auto">
                <a:xfrm>
                  <a:off x="6609407" y="4864897"/>
                  <a:ext cx="967053" cy="721564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 dirty="0"/>
                </a:p>
              </p:txBody>
            </p:sp>
            <p:sp>
              <p:nvSpPr>
                <p:cNvPr id="91" name="Tekstboks 45"/>
                <p:cNvSpPr txBox="1">
                  <a:spLocks noChangeArrowheads="1"/>
                </p:cNvSpPr>
                <p:nvPr/>
              </p:nvSpPr>
              <p:spPr bwMode="auto">
                <a:xfrm>
                  <a:off x="6687266" y="5025624"/>
                  <a:ext cx="748899" cy="4001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dirty="0"/>
                    <a:t>LCH</a:t>
                  </a:r>
                </a:p>
              </p:txBody>
            </p:sp>
          </p:grpSp>
          <p:grpSp>
            <p:nvGrpSpPr>
              <p:cNvPr id="84" name="Gruppe 46"/>
              <p:cNvGrpSpPr>
                <a:grpSpLocks/>
              </p:cNvGrpSpPr>
              <p:nvPr/>
            </p:nvGrpSpPr>
            <p:grpSpPr bwMode="auto">
              <a:xfrm>
                <a:off x="469336" y="1795376"/>
                <a:ext cx="967084" cy="721437"/>
                <a:chOff x="6609407" y="4864897"/>
                <a:chExt cx="967053" cy="721564"/>
              </a:xfrm>
            </p:grpSpPr>
            <p:sp>
              <p:nvSpPr>
                <p:cNvPr id="88" name="Oval 4"/>
                <p:cNvSpPr>
                  <a:spLocks noChangeArrowheads="1"/>
                </p:cNvSpPr>
                <p:nvPr/>
              </p:nvSpPr>
              <p:spPr bwMode="auto">
                <a:xfrm>
                  <a:off x="6609407" y="4864897"/>
                  <a:ext cx="967053" cy="721564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 dirty="0"/>
                </a:p>
              </p:txBody>
            </p:sp>
            <p:sp>
              <p:nvSpPr>
                <p:cNvPr id="89" name="Tekstboks 48"/>
                <p:cNvSpPr txBox="1">
                  <a:spLocks noChangeArrowheads="1"/>
                </p:cNvSpPr>
                <p:nvPr/>
              </p:nvSpPr>
              <p:spPr bwMode="auto">
                <a:xfrm>
                  <a:off x="6687266" y="5025624"/>
                  <a:ext cx="748899" cy="4001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dirty="0"/>
                    <a:t>LCH</a:t>
                  </a:r>
                </a:p>
              </p:txBody>
            </p:sp>
          </p:grpSp>
          <p:grpSp>
            <p:nvGrpSpPr>
              <p:cNvPr id="85" name="Gruppe 49"/>
              <p:cNvGrpSpPr>
                <a:grpSpLocks/>
              </p:cNvGrpSpPr>
              <p:nvPr/>
            </p:nvGrpSpPr>
            <p:grpSpPr bwMode="auto">
              <a:xfrm>
                <a:off x="469336" y="2978205"/>
                <a:ext cx="967084" cy="721437"/>
                <a:chOff x="6609407" y="4864897"/>
                <a:chExt cx="967053" cy="721564"/>
              </a:xfrm>
            </p:grpSpPr>
            <p:sp>
              <p:nvSpPr>
                <p:cNvPr id="86" name="Oval 4"/>
                <p:cNvSpPr>
                  <a:spLocks noChangeArrowheads="1"/>
                </p:cNvSpPr>
                <p:nvPr/>
              </p:nvSpPr>
              <p:spPr bwMode="auto">
                <a:xfrm>
                  <a:off x="6609407" y="4864897"/>
                  <a:ext cx="967053" cy="721564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GB" dirty="0"/>
                </a:p>
              </p:txBody>
            </p:sp>
            <p:sp>
              <p:nvSpPr>
                <p:cNvPr id="87" name="Tekstboks 51"/>
                <p:cNvSpPr txBox="1">
                  <a:spLocks noChangeArrowheads="1"/>
                </p:cNvSpPr>
                <p:nvPr/>
              </p:nvSpPr>
              <p:spPr bwMode="auto">
                <a:xfrm>
                  <a:off x="6687266" y="5025624"/>
                  <a:ext cx="748899" cy="4001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dirty="0"/>
                    <a:t>LCH</a:t>
                  </a:r>
                </a:p>
              </p:txBody>
            </p:sp>
          </p:grpSp>
        </p:grpSp>
        <p:sp>
          <p:nvSpPr>
            <p:cNvPr id="80" name="Tekstboks 79"/>
            <p:cNvSpPr txBox="1">
              <a:spLocks noChangeArrowheads="1"/>
            </p:cNvSpPr>
            <p:nvPr/>
          </p:nvSpPr>
          <p:spPr bwMode="auto">
            <a:xfrm>
              <a:off x="65353" y="6212339"/>
              <a:ext cx="8650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/>
                <a:t>LCH: Local Clearing House – settlement of the spot trading</a:t>
              </a:r>
            </a:p>
          </p:txBody>
        </p:sp>
      </p:grpSp>
      <p:grpSp>
        <p:nvGrpSpPr>
          <p:cNvPr id="50" name="Gruppe 49"/>
          <p:cNvGrpSpPr/>
          <p:nvPr/>
        </p:nvGrpSpPr>
        <p:grpSpPr>
          <a:xfrm>
            <a:off x="1720107" y="1516749"/>
            <a:ext cx="6052553" cy="3628574"/>
            <a:chOff x="1720107" y="1516749"/>
            <a:chExt cx="6052553" cy="3628574"/>
          </a:xfrm>
        </p:grpSpPr>
        <p:cxnSp>
          <p:nvCxnSpPr>
            <p:cNvPr id="51" name="Lige pilforbindelse 50"/>
            <p:cNvCxnSpPr>
              <a:cxnSpLocks noChangeAspect="1"/>
            </p:cNvCxnSpPr>
            <p:nvPr/>
          </p:nvCxnSpPr>
          <p:spPr bwMode="auto">
            <a:xfrm rot="15960000" flipV="1">
              <a:off x="2061288" y="1567549"/>
              <a:ext cx="798285" cy="69668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52" name="Lige pilforbindelse 51"/>
            <p:cNvCxnSpPr>
              <a:cxnSpLocks noChangeAspect="1"/>
            </p:cNvCxnSpPr>
            <p:nvPr/>
          </p:nvCxnSpPr>
          <p:spPr bwMode="auto">
            <a:xfrm rot="5640000">
              <a:off x="2061288" y="4397838"/>
              <a:ext cx="798285" cy="69668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53" name="Lige pilforbindelse 52"/>
            <p:cNvCxnSpPr>
              <a:cxnSpLocks noChangeAspect="1"/>
            </p:cNvCxnSpPr>
            <p:nvPr/>
          </p:nvCxnSpPr>
          <p:spPr bwMode="auto">
            <a:xfrm rot="6600000">
              <a:off x="1767954" y="3677571"/>
              <a:ext cx="798285" cy="69668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54" name="Lige pilforbindelse 53"/>
            <p:cNvCxnSpPr>
              <a:cxnSpLocks noChangeAspect="1"/>
            </p:cNvCxnSpPr>
            <p:nvPr/>
          </p:nvCxnSpPr>
          <p:spPr bwMode="auto">
            <a:xfrm rot="15000000" flipV="1">
              <a:off x="1767954" y="2284201"/>
              <a:ext cx="798285" cy="69668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55" name="Lige pilforbindelse 54"/>
            <p:cNvCxnSpPr>
              <a:cxnSpLocks noChangeAspect="1"/>
            </p:cNvCxnSpPr>
            <p:nvPr/>
          </p:nvCxnSpPr>
          <p:spPr bwMode="auto">
            <a:xfrm rot="13260000" flipV="1">
              <a:off x="1720107" y="2928048"/>
              <a:ext cx="798285" cy="69668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56" name="Tekstboks 55"/>
            <p:cNvSpPr txBox="1"/>
            <p:nvPr/>
          </p:nvSpPr>
          <p:spPr>
            <a:xfrm>
              <a:off x="3933118" y="1553025"/>
              <a:ext cx="20345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33CC"/>
                  </a:solidFill>
                </a:rPr>
                <a:t>Send trading</a:t>
              </a:r>
            </a:p>
            <a:p>
              <a:pPr algn="ctr"/>
              <a:r>
                <a:rPr lang="en-GB" dirty="0" smtClean="0">
                  <a:solidFill>
                    <a:srgbClr val="0033CC"/>
                  </a:solidFill>
                </a:rPr>
                <a:t>information</a:t>
              </a:r>
              <a:endParaRPr lang="en-GB" dirty="0">
                <a:solidFill>
                  <a:srgbClr val="0033CC"/>
                </a:solidFill>
              </a:endParaRPr>
            </a:p>
          </p:txBody>
        </p:sp>
        <p:cxnSp>
          <p:nvCxnSpPr>
            <p:cNvPr id="57" name="Lige pilforbindelse 56"/>
            <p:cNvCxnSpPr>
              <a:cxnSpLocks noChangeAspect="1"/>
            </p:cNvCxnSpPr>
            <p:nvPr/>
          </p:nvCxnSpPr>
          <p:spPr bwMode="auto">
            <a:xfrm rot="16440000">
              <a:off x="7025175" y="2001583"/>
              <a:ext cx="798285" cy="69668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Spot clearing and settlement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" y="841829"/>
            <a:ext cx="9906000" cy="5733142"/>
          </a:xfrm>
        </p:spPr>
        <p:txBody>
          <a:bodyPr/>
          <a:lstStyle/>
          <a:p>
            <a:r>
              <a:rPr lang="en-GB" sz="2200" dirty="0" smtClean="0"/>
              <a:t>Eventually, the spot settlement must also be consolidated into a single spot clearing house</a:t>
            </a:r>
          </a:p>
          <a:p>
            <a:pPr lvl="1"/>
            <a:r>
              <a:rPr lang="en-GB" sz="2200" dirty="0" smtClean="0"/>
              <a:t>Thereby enabling the players to net their spot positions over a large, geographical area.</a:t>
            </a:r>
          </a:p>
          <a:p>
            <a:pPr lvl="1"/>
            <a:r>
              <a:rPr lang="en-GB" sz="2200" dirty="0" smtClean="0"/>
              <a:t>For example, cross-border traders (and the market coupler) will no longer face huge, redundant collateral calls</a:t>
            </a:r>
          </a:p>
          <a:p>
            <a:pPr lvl="2"/>
            <a:r>
              <a:rPr lang="en-GB" sz="2200" dirty="0" smtClean="0"/>
              <a:t>As you’ll have the same spot clearing house on both sides of all borders in the coupled area.</a:t>
            </a:r>
          </a:p>
          <a:p>
            <a:pPr lvl="2"/>
            <a:r>
              <a:rPr lang="en-GB" sz="2200" dirty="0" smtClean="0"/>
              <a:t>Thereby, we avoid this redundant binding of capital.</a:t>
            </a:r>
          </a:p>
          <a:p>
            <a:r>
              <a:rPr lang="en-GB" sz="2200" dirty="0" smtClean="0"/>
              <a:t>However, in order to keep things simple, it’ll probably be easier first to establish a single spot price calculation</a:t>
            </a:r>
          </a:p>
          <a:p>
            <a:pPr lvl="1"/>
            <a:r>
              <a:rPr lang="en-GB" sz="2200" dirty="0" smtClean="0"/>
              <a:t>Doing just this will be a huge leap towards The Single European Electricity Market.</a:t>
            </a:r>
          </a:p>
          <a:p>
            <a:endParaRPr lang="en-GB" sz="2200" dirty="0" smtClean="0"/>
          </a:p>
          <a:p>
            <a:endParaRPr lang="en-GB" sz="22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December 15, 2013</a:t>
            </a:r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01598"/>
            <a:ext cx="9906000" cy="1143000"/>
          </a:xfrm>
        </p:spPr>
        <p:txBody>
          <a:bodyPr/>
          <a:lstStyle/>
          <a:p>
            <a:r>
              <a:rPr lang="en-GB" sz="2600" dirty="0" smtClean="0"/>
              <a:t>Safe operation and safe route to the price coupling</a:t>
            </a:r>
            <a:br>
              <a:rPr lang="en-GB" sz="2600" dirty="0" smtClean="0"/>
            </a:br>
            <a:r>
              <a:rPr lang="en-GB" sz="2600" dirty="0" smtClean="0">
                <a:solidFill>
                  <a:srgbClr val="008000"/>
                </a:solidFill>
              </a:rPr>
              <a:t>How to</a:t>
            </a:r>
            <a:r>
              <a:rPr lang="en-GB" sz="2600" dirty="0" smtClean="0"/>
              <a:t> and how </a:t>
            </a:r>
            <a:r>
              <a:rPr lang="en-GB" sz="2600" u="sng" dirty="0" smtClean="0">
                <a:solidFill>
                  <a:srgbClr val="FF0000"/>
                </a:solidFill>
              </a:rPr>
              <a:t>not</a:t>
            </a:r>
            <a:r>
              <a:rPr lang="en-GB" sz="2600" dirty="0" smtClean="0"/>
              <a:t> to do it</a:t>
            </a:r>
            <a:endParaRPr lang="en-GB" sz="26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" y="1103083"/>
            <a:ext cx="9906000" cy="5704114"/>
          </a:xfrm>
        </p:spPr>
        <p:txBody>
          <a:bodyPr/>
          <a:lstStyle/>
          <a:p>
            <a:r>
              <a:rPr lang="en-GB" sz="2100" dirty="0" smtClean="0"/>
              <a:t>As a general IT rule:</a:t>
            </a:r>
            <a:r>
              <a:rPr lang="en-GB" sz="2100" dirty="0" smtClean="0">
                <a:solidFill>
                  <a:srgbClr val="FF0000"/>
                </a:solidFill>
              </a:rPr>
              <a:t> for vital IT operations, you should </a:t>
            </a:r>
            <a:r>
              <a:rPr lang="en-GB" sz="2100" u="sng" dirty="0" smtClean="0">
                <a:solidFill>
                  <a:srgbClr val="FF0000"/>
                </a:solidFill>
              </a:rPr>
              <a:t>not</a:t>
            </a:r>
            <a:r>
              <a:rPr lang="en-GB" sz="2100" dirty="0" smtClean="0">
                <a:solidFill>
                  <a:srgbClr val="FF0000"/>
                </a:solidFill>
              </a:rPr>
              <a:t> have a large number of semi-autonomous entities doing the job!</a:t>
            </a:r>
          </a:p>
          <a:p>
            <a:pPr lvl="1"/>
            <a:r>
              <a:rPr lang="en-GB" sz="2100" dirty="0" smtClean="0">
                <a:solidFill>
                  <a:srgbClr val="008000"/>
                </a:solidFill>
              </a:rPr>
              <a:t>The safe solution is a single operation site with a disaster site back-up.</a:t>
            </a:r>
          </a:p>
          <a:p>
            <a:pPr lvl="2"/>
            <a:r>
              <a:rPr lang="en-GB" i="1" dirty="0" smtClean="0">
                <a:solidFill>
                  <a:srgbClr val="008000"/>
                </a:solidFill>
              </a:rPr>
              <a:t>A case: in the Baltic-Nordic area there is </a:t>
            </a:r>
            <a:r>
              <a:rPr lang="en-GB" i="1" u="sng" dirty="0" smtClean="0">
                <a:solidFill>
                  <a:srgbClr val="008000"/>
                </a:solidFill>
              </a:rPr>
              <a:t>not</a:t>
            </a:r>
            <a:r>
              <a:rPr lang="en-GB" i="1" dirty="0" smtClean="0">
                <a:solidFill>
                  <a:srgbClr val="008000"/>
                </a:solidFill>
              </a:rPr>
              <a:t> a calculation site per country!</a:t>
            </a:r>
          </a:p>
          <a:p>
            <a:r>
              <a:rPr lang="en-GB" sz="2100" dirty="0" smtClean="0"/>
              <a:t>For the development of the price coupling software – </a:t>
            </a:r>
            <a:r>
              <a:rPr lang="en-GB" sz="2100" dirty="0" smtClean="0">
                <a:solidFill>
                  <a:srgbClr val="FF0000"/>
                </a:solidFill>
              </a:rPr>
              <a:t>if you want high risk of getting a software development scandal with long development time and unsecure result:</a:t>
            </a:r>
          </a:p>
          <a:p>
            <a:pPr lvl="1"/>
            <a:r>
              <a:rPr lang="en-GB" sz="2100" dirty="0" smtClean="0">
                <a:solidFill>
                  <a:srgbClr val="FF0000"/>
                </a:solidFill>
              </a:rPr>
              <a:t>Give the task to a group of bickering entities!</a:t>
            </a:r>
          </a:p>
          <a:p>
            <a:r>
              <a:rPr lang="en-GB" sz="2100" dirty="0" smtClean="0">
                <a:solidFill>
                  <a:srgbClr val="008000"/>
                </a:solidFill>
              </a:rPr>
              <a:t>In contrast: both for the development and the operation, the EMCC option is the safe option</a:t>
            </a:r>
          </a:p>
          <a:p>
            <a:pPr lvl="1"/>
            <a:r>
              <a:rPr lang="en-GB" sz="2100" dirty="0" smtClean="0">
                <a:solidFill>
                  <a:srgbClr val="008000"/>
                </a:solidFill>
              </a:rPr>
              <a:t>Among other things, because this solution allows a clear and fair governance for both the development and the operation phase.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Gradual implementation</a:t>
            </a:r>
            <a:br>
              <a:rPr lang="en-GB" dirty="0" smtClean="0"/>
            </a:br>
            <a:r>
              <a:rPr lang="en-GB" sz="2400" dirty="0" smtClean="0"/>
              <a:t>Terminology: PCA is the Price Coupled Area</a:t>
            </a:r>
            <a:endParaRPr lang="en-GB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" y="1175655"/>
            <a:ext cx="9906000" cy="5529943"/>
          </a:xfrm>
        </p:spPr>
        <p:txBody>
          <a:bodyPr/>
          <a:lstStyle/>
          <a:p>
            <a:r>
              <a:rPr lang="en-GB" dirty="0" smtClean="0"/>
              <a:t>The single price calculation needs not be implemented simultaneously across Europe.</a:t>
            </a:r>
          </a:p>
          <a:p>
            <a:r>
              <a:rPr lang="en-GB" dirty="0" smtClean="0"/>
              <a:t>If a region R is willing to live with the draw-backs of volume coupling during an initial phase, the region can have an interim market coupling with a daily operation like this:</a:t>
            </a:r>
          </a:p>
          <a:p>
            <a:pPr lvl="1"/>
            <a:r>
              <a:rPr lang="en-GB" sz="2200" dirty="0" smtClean="0"/>
              <a:t>First the market coupler calculates the flows between R and PCA.</a:t>
            </a:r>
          </a:p>
          <a:p>
            <a:pPr lvl="1"/>
            <a:r>
              <a:rPr lang="en-GB" sz="2200" dirty="0" smtClean="0"/>
              <a:t>In this single calculation, the market coupler </a:t>
            </a:r>
            <a:r>
              <a:rPr lang="en-GB" sz="2200" u="sng" dirty="0" smtClean="0"/>
              <a:t>also</a:t>
            </a:r>
            <a:r>
              <a:rPr lang="en-GB" sz="2200" dirty="0" smtClean="0"/>
              <a:t> calculates the final spot prices for PCA and the final flows internally in PCA.</a:t>
            </a:r>
          </a:p>
          <a:p>
            <a:pPr lvl="1"/>
            <a:r>
              <a:rPr lang="en-GB" sz="2200" dirty="0" smtClean="0"/>
              <a:t>When the market coupler’s calculation is completed, the prices and flows internally in R are re-calculated</a:t>
            </a:r>
          </a:p>
          <a:p>
            <a:pPr lvl="2"/>
            <a:r>
              <a:rPr lang="en-GB" sz="2200" dirty="0" smtClean="0"/>
              <a:t>By R’s local calculation system.</a:t>
            </a:r>
            <a:endParaRPr lang="en-GB" sz="22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December 15, 2013</a:t>
            </a:r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dsholder til dato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a-DK" dirty="0" smtClean="0"/>
              <a:t>December 15, 2013</a:t>
            </a:r>
            <a:endParaRPr lang="en-GB" dirty="0" smtClean="0"/>
          </a:p>
        </p:txBody>
      </p:sp>
      <p:sp>
        <p:nvSpPr>
          <p:cNvPr id="36868" name="Pladsholder til dias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A349F1-2BA1-4DA5-84BA-02AE05B29942}" type="slidenum">
              <a:rPr lang="en-GB" smtClean="0"/>
              <a:pPr/>
              <a:t>19</a:t>
            </a:fld>
            <a:endParaRPr lang="en-GB" dirty="0" smtClean="0"/>
          </a:p>
        </p:txBody>
      </p:sp>
      <p:sp>
        <p:nvSpPr>
          <p:cNvPr id="36869" name="Tekstboks 4"/>
          <p:cNvSpPr txBox="1">
            <a:spLocks noChangeArrowheads="1"/>
          </p:cNvSpPr>
          <p:nvPr/>
        </p:nvSpPr>
        <p:spPr bwMode="auto">
          <a:xfrm>
            <a:off x="117417" y="2249488"/>
            <a:ext cx="957024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6000" dirty="0" smtClean="0"/>
              <a:t>Appendix</a:t>
            </a:r>
            <a:endParaRPr lang="en-GB" sz="6000" dirty="0"/>
          </a:p>
          <a:p>
            <a:pPr algn="ctr"/>
            <a:r>
              <a:rPr lang="en-GB" sz="4800" dirty="0" smtClean="0"/>
              <a:t>Terminology </a:t>
            </a:r>
            <a:r>
              <a:rPr lang="en-GB" sz="4800" dirty="0"/>
              <a:t>and acronyms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" y="0"/>
            <a:ext cx="7445829" cy="1143000"/>
          </a:xfrm>
        </p:spPr>
        <p:txBody>
          <a:bodyPr/>
          <a:lstStyle/>
          <a:p>
            <a:r>
              <a:rPr lang="en-GB" dirty="0" smtClean="0"/>
              <a:t>European market coupling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7088" y="986969"/>
            <a:ext cx="8781141" cy="5733135"/>
          </a:xfrm>
        </p:spPr>
        <p:txBody>
          <a:bodyPr/>
          <a:lstStyle/>
          <a:p>
            <a:r>
              <a:rPr lang="en-GB" dirty="0" smtClean="0"/>
              <a:t>Preconditions for a well functioning Single European Electricity Market:</a:t>
            </a:r>
          </a:p>
          <a:p>
            <a:pPr lvl="1"/>
            <a:r>
              <a:rPr lang="en-GB" sz="2200" dirty="0" smtClean="0"/>
              <a:t>A well-functioning day-ahead congestion management system</a:t>
            </a:r>
          </a:p>
          <a:p>
            <a:pPr lvl="2"/>
            <a:r>
              <a:rPr lang="en-GB" sz="2200" dirty="0" smtClean="0"/>
              <a:t>Creating economical optimal energy flows.</a:t>
            </a:r>
          </a:p>
          <a:p>
            <a:pPr lvl="1"/>
            <a:r>
              <a:rPr lang="en-GB" sz="2200" dirty="0" smtClean="0"/>
              <a:t>Reliable spot prices.</a:t>
            </a:r>
          </a:p>
          <a:p>
            <a:pPr lvl="1"/>
            <a:r>
              <a:rPr lang="en-GB" sz="2200" dirty="0" smtClean="0"/>
              <a:t>Fair and secure influence for all stakeholders: nations, </a:t>
            </a:r>
            <a:r>
              <a:rPr lang="en-GB" sz="2200" dirty="0" smtClean="0"/>
              <a:t>consumers, </a:t>
            </a:r>
            <a:r>
              <a:rPr lang="en-GB" sz="2200" dirty="0" smtClean="0"/>
              <a:t>producers, market players and TSOs.</a:t>
            </a:r>
          </a:p>
          <a:p>
            <a:pPr lvl="1"/>
            <a:r>
              <a:rPr lang="en-GB" sz="2200" dirty="0" smtClean="0"/>
              <a:t>A cost-efficient way of achieving the three things mentioned above.</a:t>
            </a:r>
          </a:p>
          <a:p>
            <a:r>
              <a:rPr lang="en-GB" dirty="0" smtClean="0"/>
              <a:t>This presentation will argue, we need a </a:t>
            </a:r>
            <a:r>
              <a:rPr lang="en-GB" dirty="0" smtClean="0">
                <a:solidFill>
                  <a:srgbClr val="CC0000"/>
                </a:solidFill>
              </a:rPr>
              <a:t>single spot price calculation in order to have a well functioning Single </a:t>
            </a:r>
            <a:r>
              <a:rPr lang="en-GB" dirty="0" smtClean="0">
                <a:solidFill>
                  <a:srgbClr val="CC0000"/>
                </a:solidFill>
              </a:rPr>
              <a:t>European Electricity Market.</a:t>
            </a:r>
            <a:endParaRPr lang="en-GB" dirty="0">
              <a:solidFill>
                <a:srgbClr val="CC0000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December 15, 2013</a:t>
            </a:r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41" y="850873"/>
            <a:ext cx="1797054" cy="147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>
          <a:xfrm>
            <a:off x="0" y="14289"/>
            <a:ext cx="7576457" cy="609826"/>
          </a:xfrm>
        </p:spPr>
        <p:txBody>
          <a:bodyPr/>
          <a:lstStyle/>
          <a:p>
            <a:r>
              <a:rPr lang="en-GB" sz="2800" dirty="0" smtClean="0"/>
              <a:t>Terminology and acronyms – </a:t>
            </a:r>
            <a:r>
              <a:rPr lang="en-GB" sz="2800" dirty="0" smtClean="0"/>
              <a:t>1</a:t>
            </a:r>
            <a:endParaRPr lang="en-GB" sz="2800" dirty="0" smtClean="0"/>
          </a:p>
        </p:txBody>
      </p:sp>
      <p:sp>
        <p:nvSpPr>
          <p:cNvPr id="37891" name="Pladsholder til indhold 2"/>
          <p:cNvSpPr>
            <a:spLocks noGrp="1"/>
          </p:cNvSpPr>
          <p:nvPr>
            <p:ph idx="1"/>
          </p:nvPr>
        </p:nvSpPr>
        <p:spPr>
          <a:xfrm>
            <a:off x="0" y="551326"/>
            <a:ext cx="9906000" cy="6306674"/>
          </a:xfrm>
        </p:spPr>
        <p:txBody>
          <a:bodyPr/>
          <a:lstStyle/>
          <a:p>
            <a:r>
              <a:rPr lang="en-GB" sz="1900" i="1" dirty="0" smtClean="0"/>
              <a:t>ACER</a:t>
            </a:r>
            <a:r>
              <a:rPr lang="en-GB" sz="1900" dirty="0" smtClean="0"/>
              <a:t>  Agency for the Cooperation of Energy Regulators. An EU body established in 2010.</a:t>
            </a:r>
            <a:endParaRPr lang="en-GB" sz="1900" i="1" dirty="0" smtClean="0"/>
          </a:p>
          <a:p>
            <a:r>
              <a:rPr lang="en-GB" sz="1900" i="1" dirty="0" smtClean="0"/>
              <a:t>Border</a:t>
            </a:r>
            <a:r>
              <a:rPr lang="en-GB" sz="1900" dirty="0" smtClean="0"/>
              <a:t>  means a border between two price zones</a:t>
            </a:r>
          </a:p>
          <a:p>
            <a:pPr lvl="1"/>
            <a:r>
              <a:rPr lang="en-GB" sz="1900" dirty="0" smtClean="0"/>
              <a:t>Hence, it need not be a border between two countries. It may be a border between two price zones inside a country.</a:t>
            </a:r>
          </a:p>
          <a:p>
            <a:r>
              <a:rPr lang="en-GB" sz="1900" i="1" dirty="0" smtClean="0"/>
              <a:t>CWE</a:t>
            </a:r>
            <a:r>
              <a:rPr lang="en-GB" sz="1900" dirty="0" smtClean="0"/>
              <a:t>  Central Western Europe: Belgium, France, Germany, Luxembourg and the Netherlands.</a:t>
            </a:r>
          </a:p>
          <a:p>
            <a:r>
              <a:rPr lang="en-GB" sz="1900" i="1" dirty="0" smtClean="0"/>
              <a:t>Double auction</a:t>
            </a:r>
            <a:r>
              <a:rPr lang="en-GB" sz="1900" dirty="0" smtClean="0"/>
              <a:t>  A calculation method whereby an exchange’s price is set by </a:t>
            </a:r>
            <a:r>
              <a:rPr lang="en-GB" sz="1900" dirty="0" smtClean="0"/>
              <a:t>means of </a:t>
            </a:r>
            <a:r>
              <a:rPr lang="en-GB" sz="1900" dirty="0" smtClean="0"/>
              <a:t>the exchange’s supply curve and the exchange’s demand curve</a:t>
            </a:r>
            <a:r>
              <a:rPr lang="en-GB" sz="1900" dirty="0" smtClean="0"/>
              <a:t>. See the PowerPoint presentation </a:t>
            </a:r>
            <a:r>
              <a:rPr lang="en-GB" sz="1900" i="1" dirty="0" smtClean="0"/>
              <a:t>Maximizing the economic value of market coupling and spot trading</a:t>
            </a:r>
            <a:r>
              <a:rPr lang="en-GB" sz="1900" dirty="0" smtClean="0"/>
              <a:t>.</a:t>
            </a:r>
            <a:endParaRPr lang="en-GB" sz="1900" dirty="0" smtClean="0"/>
          </a:p>
          <a:p>
            <a:r>
              <a:rPr lang="en-GB" sz="1900" i="1" dirty="0" smtClean="0"/>
              <a:t>EMCC</a:t>
            </a:r>
            <a:r>
              <a:rPr lang="en-GB" sz="1900" dirty="0" smtClean="0"/>
              <a:t>  European Market Coupling Company</a:t>
            </a:r>
            <a:r>
              <a:rPr lang="en-GB" sz="1900" dirty="0" smtClean="0"/>
              <a:t>.</a:t>
            </a:r>
          </a:p>
          <a:p>
            <a:r>
              <a:rPr lang="en-GB" sz="1900" i="1" dirty="0" smtClean="0"/>
              <a:t>Energy flow</a:t>
            </a:r>
            <a:r>
              <a:rPr lang="en-GB" sz="1900" dirty="0" smtClean="0"/>
              <a:t>  Actually, in this presentation, “energy flow” means “day-ahead plans for cross-border energy flow”.</a:t>
            </a:r>
          </a:p>
          <a:p>
            <a:pPr>
              <a:buNone/>
            </a:pPr>
            <a:r>
              <a:rPr lang="en-GB" sz="1900" dirty="0" smtClean="0"/>
              <a:t>	Note that market coupling does not create energy flows. It merely creates day-ahead plans for the cross-border energy flows. Later, these plans my be modified by intra-day, cross-border trading and/or the TSOs’ cross-border trading of regulating energy</a:t>
            </a:r>
            <a:r>
              <a:rPr lang="en-GB" sz="1900" dirty="0" smtClean="0"/>
              <a:t>.</a:t>
            </a:r>
            <a:endParaRPr lang="en-GB" sz="1900" dirty="0" smtClean="0"/>
          </a:p>
        </p:txBody>
      </p:sp>
      <p:sp>
        <p:nvSpPr>
          <p:cNvPr id="37892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A053A7-E8F3-487D-AF41-6D033F8D579B}" type="slidenum">
              <a:rPr lang="en-GB" smtClean="0"/>
              <a:pPr/>
              <a:t>20</a:t>
            </a:fld>
            <a:endParaRPr lang="en-GB" dirty="0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/>
          <p:cNvSpPr>
            <a:spLocks noGrp="1"/>
          </p:cNvSpPr>
          <p:nvPr>
            <p:ph type="title"/>
          </p:nvPr>
        </p:nvSpPr>
        <p:spPr>
          <a:xfrm>
            <a:off x="0" y="145597"/>
            <a:ext cx="9172575" cy="1143000"/>
          </a:xfrm>
        </p:spPr>
        <p:txBody>
          <a:bodyPr/>
          <a:lstStyle/>
          <a:p>
            <a:r>
              <a:rPr lang="en-GB" dirty="0" smtClean="0"/>
              <a:t>Terminology and acronyms – 2</a:t>
            </a:r>
            <a:br>
              <a:rPr lang="en-GB" dirty="0" smtClean="0"/>
            </a:br>
            <a:r>
              <a:rPr lang="en-GB" sz="2400" dirty="0" smtClean="0"/>
              <a:t>As used in this presentation</a:t>
            </a:r>
          </a:p>
        </p:txBody>
      </p:sp>
      <p:sp>
        <p:nvSpPr>
          <p:cNvPr id="39939" name="Pladsholder til indhold 2"/>
          <p:cNvSpPr>
            <a:spLocks noGrp="1"/>
          </p:cNvSpPr>
          <p:nvPr>
            <p:ph idx="1"/>
          </p:nvPr>
        </p:nvSpPr>
        <p:spPr>
          <a:xfrm>
            <a:off x="-14288" y="1292455"/>
            <a:ext cx="9920288" cy="5311543"/>
          </a:xfrm>
        </p:spPr>
        <p:txBody>
          <a:bodyPr/>
          <a:lstStyle/>
          <a:p>
            <a:r>
              <a:rPr lang="en-GB" sz="2000" i="1" dirty="0" smtClean="0"/>
              <a:t>EU  </a:t>
            </a:r>
            <a:r>
              <a:rPr lang="en-GB" sz="2000" dirty="0" smtClean="0"/>
              <a:t>European Union.</a:t>
            </a:r>
          </a:p>
          <a:p>
            <a:r>
              <a:rPr lang="en-GB" sz="2000" i="1" dirty="0" smtClean="0"/>
              <a:t>Flow</a:t>
            </a:r>
            <a:r>
              <a:rPr lang="en-GB" sz="2000" dirty="0" smtClean="0"/>
              <a:t>  Short-term for </a:t>
            </a:r>
            <a:r>
              <a:rPr lang="en-GB" sz="2000" i="1" dirty="0" smtClean="0"/>
              <a:t>energy flow</a:t>
            </a:r>
            <a:r>
              <a:rPr lang="en-GB" sz="2000" dirty="0" smtClean="0"/>
              <a:t>.</a:t>
            </a:r>
          </a:p>
          <a:p>
            <a:r>
              <a:rPr lang="en-GB" sz="2000" i="1" dirty="0" smtClean="0"/>
              <a:t>ITVC</a:t>
            </a:r>
            <a:r>
              <a:rPr lang="en-GB" sz="2000" dirty="0" smtClean="0"/>
              <a:t>  Interim Tight Volume Coupling. The current volume coupling between CWE and the Baltic-Nordic area.</a:t>
            </a:r>
            <a:endParaRPr lang="en-GB" sz="2000" i="1" dirty="0" smtClean="0"/>
          </a:p>
          <a:p>
            <a:r>
              <a:rPr lang="en-GB" sz="2000" i="1" dirty="0" smtClean="0"/>
              <a:t>Market coupling</a:t>
            </a:r>
            <a:r>
              <a:rPr lang="en-GB" sz="2000" dirty="0" smtClean="0"/>
              <a:t>  A day-ahead congestion management system, you can have on a border, where two spot exchanges meet. The day-ahead plans for the cross-border energy flows are calculated using the two exchanges’ bids and information on the day-ahead cross-border trading capacity</a:t>
            </a:r>
            <a:r>
              <a:rPr lang="en-GB" sz="2000" dirty="0" smtClean="0"/>
              <a:t>.</a:t>
            </a:r>
          </a:p>
          <a:p>
            <a:r>
              <a:rPr lang="en-GB" sz="2000" i="1" dirty="0" smtClean="0"/>
              <a:t>Nordic</a:t>
            </a:r>
            <a:r>
              <a:rPr lang="en-GB" sz="2000" dirty="0" smtClean="0"/>
              <a:t> and </a:t>
            </a:r>
            <a:r>
              <a:rPr lang="en-GB" sz="2000" i="1" dirty="0" smtClean="0"/>
              <a:t>Nordic area</a:t>
            </a:r>
            <a:r>
              <a:rPr lang="en-GB" sz="2000" dirty="0" smtClean="0"/>
              <a:t>  refer to the countries Denmark, Finland, Norway and Sweden.</a:t>
            </a:r>
            <a:endParaRPr lang="en-GB" sz="2000" i="1" dirty="0" smtClean="0"/>
          </a:p>
          <a:p>
            <a:r>
              <a:rPr lang="en-GB" sz="2000" i="1" dirty="0" smtClean="0"/>
              <a:t>PCR</a:t>
            </a:r>
            <a:r>
              <a:rPr lang="en-GB" sz="2000" dirty="0" smtClean="0"/>
              <a:t>  Price Coupling Regions. A market coupling system proposed by some European spot exchanges. Unfortunately, PCR would mean market coupling with a lot of redundant staff, computers and software installations – financed by captive costumers</a:t>
            </a:r>
            <a:r>
              <a:rPr lang="en-GB" sz="2000" dirty="0" smtClean="0"/>
              <a:t>.</a:t>
            </a:r>
            <a:endParaRPr lang="en-GB" sz="2000" i="1" dirty="0" smtClean="0"/>
          </a:p>
        </p:txBody>
      </p:sp>
      <p:sp>
        <p:nvSpPr>
          <p:cNvPr id="39940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5B1527-E804-4EAF-B278-8A572FF2BD92}" type="slidenum">
              <a:rPr lang="en-GB" smtClean="0"/>
              <a:pPr/>
              <a:t>21</a:t>
            </a:fld>
            <a:endParaRPr lang="en-GB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noProof="0" dirty="0" smtClean="0"/>
              <a:t>December 15, 2013</a:t>
            </a:r>
            <a:endParaRPr lang="en-GB" noProof="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/>
          <p:cNvSpPr>
            <a:spLocks noGrp="1"/>
          </p:cNvSpPr>
          <p:nvPr>
            <p:ph type="title"/>
          </p:nvPr>
        </p:nvSpPr>
        <p:spPr>
          <a:xfrm>
            <a:off x="0" y="217485"/>
            <a:ext cx="9906000" cy="1161367"/>
          </a:xfrm>
          <a:noFill/>
        </p:spPr>
        <p:txBody>
          <a:bodyPr/>
          <a:lstStyle/>
          <a:p>
            <a:r>
              <a:rPr lang="en-GB" dirty="0" smtClean="0"/>
              <a:t>Terminology and acronyms – 3</a:t>
            </a:r>
            <a:br>
              <a:rPr lang="en-GB" dirty="0" smtClean="0"/>
            </a:br>
            <a:r>
              <a:rPr lang="en-GB" sz="2400" dirty="0" smtClean="0"/>
              <a:t>As used in this presentation</a:t>
            </a:r>
          </a:p>
        </p:txBody>
      </p:sp>
      <p:sp>
        <p:nvSpPr>
          <p:cNvPr id="40963" name="Pladsholder til indhold 2"/>
          <p:cNvSpPr>
            <a:spLocks noGrp="1"/>
          </p:cNvSpPr>
          <p:nvPr>
            <p:ph idx="1"/>
          </p:nvPr>
        </p:nvSpPr>
        <p:spPr>
          <a:xfrm>
            <a:off x="-14288" y="1364345"/>
            <a:ext cx="9920288" cy="5152572"/>
          </a:xfrm>
        </p:spPr>
        <p:txBody>
          <a:bodyPr/>
          <a:lstStyle/>
          <a:p>
            <a:r>
              <a:rPr lang="en-GB" sz="2000" i="1" dirty="0" smtClean="0"/>
              <a:t>Price </a:t>
            </a:r>
            <a:r>
              <a:rPr lang="en-GB" sz="2000" i="1" dirty="0" smtClean="0"/>
              <a:t>coupling</a:t>
            </a:r>
            <a:r>
              <a:rPr lang="en-GB" sz="2000" dirty="0" smtClean="0"/>
              <a:t>  A version of market </a:t>
            </a:r>
            <a:r>
              <a:rPr lang="en-GB" sz="2000" dirty="0" smtClean="0"/>
              <a:t>coupling, where there’s only one calculation of the spot prices (ie, no local re-calculations lacking full information from the whole coupled area). This contrasts with volume coupling.</a:t>
            </a:r>
          </a:p>
          <a:p>
            <a:pPr>
              <a:buNone/>
            </a:pPr>
            <a:r>
              <a:rPr lang="en-GB" sz="2000" dirty="0" smtClean="0"/>
              <a:t>	</a:t>
            </a:r>
            <a:r>
              <a:rPr lang="en-GB" sz="2000" dirty="0" smtClean="0"/>
              <a:t>With price coupling the spot prices and the day-ahead plans for the cross-border energy flows are calculated using the following information:</a:t>
            </a:r>
          </a:p>
          <a:p>
            <a:pPr lvl="1"/>
            <a:r>
              <a:rPr lang="en-GB" dirty="0" smtClean="0"/>
              <a:t>The spot bids submitted in the whole coupled area.</a:t>
            </a:r>
          </a:p>
          <a:p>
            <a:pPr lvl="1"/>
            <a:r>
              <a:rPr lang="en-GB" dirty="0" smtClean="0"/>
              <a:t>The day-ahead cross-border capacity for all borders in the coupled area.</a:t>
            </a:r>
          </a:p>
          <a:p>
            <a:pPr>
              <a:buNone/>
            </a:pPr>
            <a:r>
              <a:rPr lang="en-GB" sz="2000" dirty="0" smtClean="0"/>
              <a:t>	Also, for the whole coupled area, the same calculation algorithm is used.</a:t>
            </a:r>
          </a:p>
          <a:p>
            <a:pPr>
              <a:buNone/>
            </a:pPr>
            <a:r>
              <a:rPr lang="en-GB" sz="2000" dirty="0" smtClean="0"/>
              <a:t>	Hence, even if there are many calculations taking place (as the PRC model suggests), all the calculations have the same input and use the same software (!).</a:t>
            </a:r>
            <a:endParaRPr lang="en-GB" sz="2000" dirty="0" smtClean="0"/>
          </a:p>
        </p:txBody>
      </p:sp>
      <p:sp>
        <p:nvSpPr>
          <p:cNvPr id="40964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470ADD-4CFA-40B3-A018-91BEDE84F77D}" type="slidenum">
              <a:rPr lang="en-GB" smtClean="0"/>
              <a:pPr/>
              <a:t>22</a:t>
            </a:fld>
            <a:endParaRPr lang="en-GB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noProof="0" dirty="0" smtClean="0"/>
              <a:t>December 15, 2013</a:t>
            </a:r>
            <a:endParaRPr lang="en-GB" noProof="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/>
          </p:cNvSpPr>
          <p:nvPr>
            <p:ph type="title"/>
          </p:nvPr>
        </p:nvSpPr>
        <p:spPr>
          <a:xfrm>
            <a:off x="0" y="102055"/>
            <a:ext cx="9906000" cy="1143000"/>
          </a:xfrm>
          <a:noFill/>
        </p:spPr>
        <p:txBody>
          <a:bodyPr/>
          <a:lstStyle/>
          <a:p>
            <a:r>
              <a:rPr lang="en-GB" dirty="0" smtClean="0"/>
              <a:t>Terminology and acronyms – 4</a:t>
            </a:r>
            <a:br>
              <a:rPr lang="en-GB" dirty="0" smtClean="0"/>
            </a:br>
            <a:r>
              <a:rPr lang="en-GB" sz="2400" dirty="0" smtClean="0"/>
              <a:t>As used in this presentation</a:t>
            </a:r>
          </a:p>
        </p:txBody>
      </p:sp>
      <p:sp>
        <p:nvSpPr>
          <p:cNvPr id="41987" name="Pladsholder til indhold 2"/>
          <p:cNvSpPr>
            <a:spLocks noGrp="1"/>
          </p:cNvSpPr>
          <p:nvPr>
            <p:ph idx="1"/>
          </p:nvPr>
        </p:nvSpPr>
        <p:spPr>
          <a:xfrm>
            <a:off x="-14288" y="1190625"/>
            <a:ext cx="9920288" cy="5471429"/>
          </a:xfrm>
        </p:spPr>
        <p:txBody>
          <a:bodyPr/>
          <a:lstStyle/>
          <a:p>
            <a:pPr>
              <a:tabLst>
                <a:tab pos="711200" algn="l"/>
                <a:tab pos="987425" algn="l"/>
              </a:tabLst>
            </a:pPr>
            <a:r>
              <a:rPr lang="en-GB" sz="2000" i="1" dirty="0" smtClean="0"/>
              <a:t>Price zone</a:t>
            </a:r>
            <a:r>
              <a:rPr lang="en-GB" sz="2000" dirty="0" smtClean="0"/>
              <a:t>  A geographical area, within which the players can trade electrical energy day-ahead without considering grid bottlenecks.</a:t>
            </a:r>
            <a:endParaRPr lang="en-GB" sz="2000" i="1" dirty="0" smtClean="0"/>
          </a:p>
          <a:p>
            <a:pPr>
              <a:tabLst>
                <a:tab pos="711200" algn="l"/>
                <a:tab pos="987425" algn="l"/>
              </a:tabLst>
            </a:pPr>
            <a:r>
              <a:rPr lang="en-GB" sz="2000" i="1" dirty="0" smtClean="0"/>
              <a:t>Spot bid</a:t>
            </a:r>
            <a:r>
              <a:rPr lang="en-GB" sz="2000" dirty="0" smtClean="0"/>
              <a:t>  A purchase bid or a sales offer submitted to a spot exchange.</a:t>
            </a:r>
            <a:endParaRPr lang="en-GB" sz="2000" i="1" dirty="0" smtClean="0"/>
          </a:p>
          <a:p>
            <a:pPr>
              <a:tabLst>
                <a:tab pos="711200" algn="l"/>
                <a:tab pos="987425" algn="l"/>
              </a:tabLst>
            </a:pPr>
            <a:r>
              <a:rPr lang="en-GB" sz="2000" i="1" dirty="0" smtClean="0"/>
              <a:t>Spot exchange  </a:t>
            </a:r>
            <a:r>
              <a:rPr lang="en-GB" sz="2000" dirty="0" smtClean="0"/>
              <a:t>In this document, a spot exchange is an exchange where</a:t>
            </a:r>
          </a:p>
          <a:p>
            <a:pPr lvl="1">
              <a:tabLst>
                <a:tab pos="711200" algn="l"/>
                <a:tab pos="987425" algn="l"/>
              </a:tabLst>
            </a:pPr>
            <a:r>
              <a:rPr lang="en-GB" dirty="0" smtClean="0"/>
              <a:t>Electrical energy is traded day-ahead.</a:t>
            </a:r>
          </a:p>
          <a:p>
            <a:pPr lvl="1">
              <a:tabLst>
                <a:tab pos="711200" algn="l"/>
                <a:tab pos="987425" algn="l"/>
              </a:tabLst>
            </a:pPr>
            <a:r>
              <a:rPr lang="en-GB" dirty="0" smtClean="0"/>
              <a:t>The day-ahead prices are calculated by means of double auction.</a:t>
            </a:r>
          </a:p>
          <a:p>
            <a:pPr lvl="1">
              <a:tabLst>
                <a:tab pos="711200" algn="l"/>
                <a:tab pos="987425" algn="l"/>
              </a:tabLst>
            </a:pPr>
            <a:r>
              <a:rPr lang="en-GB" dirty="0" smtClean="0"/>
              <a:t>Note: this document strongly recommends the price calculation is outsourced to EMCC.</a:t>
            </a:r>
          </a:p>
          <a:p>
            <a:pPr>
              <a:tabLst>
                <a:tab pos="711200" algn="l"/>
                <a:tab pos="987425" algn="l"/>
              </a:tabLst>
            </a:pPr>
            <a:r>
              <a:rPr lang="en-GB" sz="2000" i="1" dirty="0" smtClean="0"/>
              <a:t>Spot price</a:t>
            </a:r>
            <a:r>
              <a:rPr lang="en-GB" sz="2000" dirty="0" smtClean="0"/>
              <a:t>  A price calculated by a spot exchange. Either by a calculation performed by the spot exchange itself, or by a calculation performed by a body, to which the calculation has been outsourced</a:t>
            </a:r>
            <a:r>
              <a:rPr lang="en-GB" sz="2000" dirty="0" smtClean="0"/>
              <a:t>.</a:t>
            </a:r>
            <a:endParaRPr lang="en-GB" sz="2000" dirty="0" smtClean="0"/>
          </a:p>
        </p:txBody>
      </p:sp>
      <p:sp>
        <p:nvSpPr>
          <p:cNvPr id="41988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83C09C-3BA0-45EC-AF30-898CFD2C77E9}" type="slidenum">
              <a:rPr lang="en-GB" smtClean="0"/>
              <a:pPr/>
              <a:t>23</a:t>
            </a:fld>
            <a:endParaRPr lang="en-GB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noProof="0" dirty="0" smtClean="0"/>
              <a:t>December 15, 2013</a:t>
            </a:r>
            <a:endParaRPr lang="en-GB" noProof="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/>
          </p:cNvSpPr>
          <p:nvPr>
            <p:ph type="title"/>
          </p:nvPr>
        </p:nvSpPr>
        <p:spPr>
          <a:xfrm>
            <a:off x="0" y="261709"/>
            <a:ext cx="9906000" cy="1143000"/>
          </a:xfrm>
          <a:noFill/>
        </p:spPr>
        <p:txBody>
          <a:bodyPr/>
          <a:lstStyle/>
          <a:p>
            <a:r>
              <a:rPr lang="en-GB" dirty="0" smtClean="0"/>
              <a:t>Terminology and acronyms – </a:t>
            </a:r>
            <a:r>
              <a:rPr lang="en-GB" dirty="0" smtClean="0"/>
              <a:t>5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dirty="0" smtClean="0"/>
              <a:t>As used in this presentation</a:t>
            </a:r>
          </a:p>
        </p:txBody>
      </p:sp>
      <p:sp>
        <p:nvSpPr>
          <p:cNvPr id="41987" name="Pladsholder til indhold 2"/>
          <p:cNvSpPr>
            <a:spLocks noGrp="1"/>
          </p:cNvSpPr>
          <p:nvPr>
            <p:ph idx="1"/>
          </p:nvPr>
        </p:nvSpPr>
        <p:spPr>
          <a:xfrm>
            <a:off x="-14288" y="1437363"/>
            <a:ext cx="9920288" cy="4557027"/>
          </a:xfrm>
        </p:spPr>
        <p:txBody>
          <a:bodyPr/>
          <a:lstStyle/>
          <a:p>
            <a:pPr>
              <a:tabLst>
                <a:tab pos="711200" algn="l"/>
                <a:tab pos="987425" algn="l"/>
              </a:tabLst>
            </a:pPr>
            <a:r>
              <a:rPr lang="en-GB" sz="2000" i="1" dirty="0" smtClean="0"/>
              <a:t>Volume coupling</a:t>
            </a:r>
            <a:r>
              <a:rPr lang="en-GB" sz="2000" dirty="0" smtClean="0"/>
              <a:t>  A version of market coupling, where the spot prices are calculated twice:</a:t>
            </a:r>
          </a:p>
          <a:p>
            <a:pPr>
              <a:buNone/>
              <a:tabLst>
                <a:tab pos="711200" algn="l"/>
                <a:tab pos="987425" algn="l"/>
              </a:tabLst>
            </a:pPr>
            <a:r>
              <a:rPr lang="en-GB" sz="2000" dirty="0" smtClean="0"/>
              <a:t>	F</a:t>
            </a:r>
            <a:r>
              <a:rPr lang="en-GB" sz="2000" dirty="0" smtClean="0"/>
              <a:t>irst there’s an initial calculation using all the information from the whole coupled area. However, the spot prices produced by the initial calculation are not used.</a:t>
            </a:r>
          </a:p>
          <a:p>
            <a:pPr>
              <a:buNone/>
              <a:tabLst>
                <a:tab pos="711200" algn="l"/>
                <a:tab pos="987425" algn="l"/>
              </a:tabLst>
            </a:pPr>
            <a:r>
              <a:rPr lang="en-GB" sz="2000" dirty="0" smtClean="0"/>
              <a:t>	</a:t>
            </a:r>
            <a:r>
              <a:rPr lang="en-GB" sz="2000" dirty="0" smtClean="0"/>
              <a:t>In the next step, there are local re-calculations of the spot prices. The spot prices used in the settlement of the spot trading are the locally calculated prices.</a:t>
            </a:r>
          </a:p>
          <a:p>
            <a:pPr>
              <a:buNone/>
              <a:tabLst>
                <a:tab pos="711200" algn="l"/>
                <a:tab pos="987425" algn="l"/>
              </a:tabLst>
            </a:pPr>
            <a:r>
              <a:rPr lang="en-GB" sz="2000" dirty="0" smtClean="0"/>
              <a:t>	</a:t>
            </a:r>
            <a:r>
              <a:rPr lang="en-GB" sz="2000" dirty="0" smtClean="0"/>
              <a:t>Because the local re-calculations do not have access to the full information from the whole coupled area, the local re-calculations can produce wrong spot prices.</a:t>
            </a:r>
            <a:endParaRPr lang="en-GB" sz="2000" dirty="0" smtClean="0"/>
          </a:p>
          <a:p>
            <a:pPr>
              <a:tabLst>
                <a:tab pos="711200" algn="l"/>
                <a:tab pos="987425" algn="l"/>
              </a:tabLst>
            </a:pPr>
            <a:r>
              <a:rPr lang="en-GB" sz="2000" i="1" dirty="0" smtClean="0"/>
              <a:t>TSO</a:t>
            </a:r>
            <a:r>
              <a:rPr lang="en-GB" sz="2000" dirty="0" smtClean="0"/>
              <a:t>  Transmission System Operator.</a:t>
            </a:r>
          </a:p>
        </p:txBody>
      </p:sp>
      <p:sp>
        <p:nvSpPr>
          <p:cNvPr id="41988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83C09C-3BA0-45EC-AF30-898CFD2C77E9}" type="slidenum">
              <a:rPr lang="en-GB" smtClean="0"/>
              <a:pPr/>
              <a:t>24</a:t>
            </a:fld>
            <a:endParaRPr lang="en-GB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noProof="0" dirty="0" smtClean="0"/>
              <a:t>December 15, 2013</a:t>
            </a:r>
            <a:endParaRPr lang="en-GB" noProof="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4" descr="HoumøllerConsulting cirk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73279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51" name="Rectangle 91"/>
          <p:cNvSpPr>
            <a:spLocks noGrp="1" noChangeArrowheads="1"/>
          </p:cNvSpPr>
          <p:nvPr>
            <p:ph type="title"/>
          </p:nvPr>
        </p:nvSpPr>
        <p:spPr>
          <a:xfrm>
            <a:off x="0" y="595313"/>
            <a:ext cx="9906000" cy="1143000"/>
          </a:xfrm>
        </p:spPr>
        <p:txBody>
          <a:bodyPr/>
          <a:lstStyle/>
          <a:p>
            <a:r>
              <a:rPr lang="en-GB" sz="4500" dirty="0" smtClean="0"/>
              <a:t>Thank you for your attention!</a:t>
            </a:r>
          </a:p>
        </p:txBody>
      </p:sp>
      <p:sp>
        <p:nvSpPr>
          <p:cNvPr id="206853" name="Pladsholder til dias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762000"/>
            <a:fld id="{6592CB76-0D76-474A-8A2A-7366BEAA1443}" type="slidenum">
              <a:rPr lang="en-GB" smtClean="0"/>
              <a:pPr defTabSz="762000"/>
              <a:t>25</a:t>
            </a:fld>
            <a:endParaRPr lang="en-GB" dirty="0" smtClean="0"/>
          </a:p>
        </p:txBody>
      </p:sp>
      <p:sp>
        <p:nvSpPr>
          <p:cNvPr id="206854" name="Tekstboks 98"/>
          <p:cNvSpPr txBox="1">
            <a:spLocks noChangeArrowheads="1"/>
          </p:cNvSpPr>
          <p:nvPr/>
        </p:nvSpPr>
        <p:spPr bwMode="auto">
          <a:xfrm>
            <a:off x="27072" y="2598738"/>
            <a:ext cx="963436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000" dirty="0"/>
              <a:t>Anders Plejdrup Houmøller</a:t>
            </a:r>
          </a:p>
          <a:p>
            <a:pPr algn="ctr"/>
            <a:r>
              <a:rPr lang="en-GB" sz="4000" i="1" dirty="0"/>
              <a:t>Houmoller </a:t>
            </a:r>
            <a:r>
              <a:rPr lang="en-GB" sz="4000" i="1" dirty="0" smtClean="0"/>
              <a:t>Consulting ApS</a:t>
            </a:r>
            <a:endParaRPr lang="en-GB" sz="4000" i="1" dirty="0"/>
          </a:p>
          <a:p>
            <a:pPr algn="ctr"/>
            <a:r>
              <a:rPr lang="en-GB" sz="4000" dirty="0"/>
              <a:t>Tel. +45  28 11 23 00</a:t>
            </a:r>
          </a:p>
          <a:p>
            <a:pPr algn="ctr"/>
            <a:r>
              <a:rPr lang="en-GB" sz="4000" dirty="0" smtClean="0"/>
              <a:t>anders@houmollerconsulting.dk</a:t>
            </a:r>
          </a:p>
          <a:p>
            <a:pPr algn="ctr"/>
            <a:r>
              <a:rPr lang="en-GB" sz="4000" dirty="0" smtClean="0"/>
              <a:t>Web houmollerconsulting.dk</a:t>
            </a:r>
            <a:endParaRPr lang="en-GB" sz="40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569" y="14514"/>
            <a:ext cx="9789889" cy="754743"/>
          </a:xfrm>
          <a:solidFill>
            <a:srgbClr val="FFFFFF"/>
          </a:solidFill>
        </p:spPr>
        <p:txBody>
          <a:bodyPr/>
          <a:lstStyle/>
          <a:p>
            <a:r>
              <a:rPr lang="en-GB" sz="2400" dirty="0" smtClean="0"/>
              <a:t>The exchanges seem to cling to the idea of a spot calculation per exchange (their PCR model)</a:t>
            </a:r>
            <a:endParaRPr lang="en-GB" sz="240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6505-6888-4AAA-A0F1-EA7F6140D7E6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73734" name="AutoShape 6" descr="data:image/jpeg;base64,/9j/4AAQSkZJRgABAQAAAQABAAD/2wCEAAkGBhAQEBQPEBAUEQ8QDxAQEA8UEBAUEBAQFBAWFRYUFRQXHCYfFx4jGhQUHy8gJCcpLCwsFR4xNTAqNSYrLCkBCQoKDgwODQwNDykYFBgpKSkpKSkpKSkpKSkpKSkpKSkpKSkpKSkpKSkpKSkpKSkpKSkpKSkpKSkpKSkpKSkpKf/AABEIAMkA+gMBIgACEQEDEQH/xAAcAAEAAgMBAQEAAAAAAAAAAAAABAUDBgcCAQj/xABHEAACAgEBBAUIBgcHAgcAAAABAgADEQQFEiExBhMiQVEHMmFxgZGhsRRCUnKSwQgjM2KistEVFjRDc4LCU7MkY2SDk+Hw/8QAFgEBAQEAAAAAAAAAAAAAAAAAAAEC/8QAFhEBAQEAAAAAAAAAAAAAAAAAABEB/9oADAMBAAIRAxEAPwDuMREBERAREQEREBERARGZGv2nSnn3Vp3dqxF4+0wJMSmu6Z7OTztfpR6PpNOfdvZkVvKJsvu1lb/6Yss/kUwNjiay3lE0P1fpFn3NDrT8TWBIz+Uqju0urb/2a0/7liwNviaU/lJJ8zQ2nl59+iX3hbGIng9PdWfN0NQ58X1rcPYlB+cDeImht0v2k3m1aRB97UWfkkxnb21H/wA6hPuaRife17fKB0CJqPR3bmqFwp1Ti1bchH6tUKvgnBC9xAPd7Zt0BERAREQEREBERAREQEREDTum3lQ0ey2FNga7UMu/1Kbo3EJ4M7HgucHA4n0Y4zTbf0i6/q6Enw3tTj5VGaT5baiu2NQT9ddK6/d+jBcfiUzQ1pY8gYHY7/0irfqaOoce+2xuH4VkRv0gtc3BKKBwPKm5z/3ROVronPd8RMi7Mc+A9sDpg8tW0W85in+npKh7c2MZiv8AK7rTz1Gp9QbZlXx6tjOersVjzZfcTM6bA8bPcv8A9ywbTqvKlqsZ67Utx5f2kBj2U1rwldb5Rr384WMOX6zX7Qfh4ftQJX19HU73b3KJJr6OUd++f939BEGRekxfzqKD95bLCf8A5HMm6Tai7y5rpVd5d/c0mmDbmRndJXnjPOeKNiUD6hPrZv6ywp0NQ5IPn85YPus22Q7dTa6r2Su6qooO6N7uBxnOMyG22NQ3PUWnu/a2f1lvVSg5Iv4RJdeByGPZEFBTZa5477eveaWmm0NrclsHqXHzEtKrJYaa2IIuk2JYeYsPrsI+REt9P0YU+dUp+85b8zJGmtlnp7Yg86fY5VQq7qqBgKM4HsxMw2Se9h7pLqeZoFSlfV6ioZ5XUnPLgzhT8zN7mi7VO7YreHVt+Cze/Kb1IEREgREQEREBERAREQERED89fpCaTd2jVZj9pok/El1gPwZZzvTt2R6p139I7S8dFb4rqqyfV1Tr/wApx7THh75cE1TMyNIqGZkaaEpGmdGkRGmdGgS0aZ0aREaZ0aETEaSK2kJGkhGgTUaSEaQkaSEaUTEaS6LJXo0kVtAu9NbLXT2zXdPbLXTXSC/oskxGlRp7ZYU2SKh7eXs5/wDLs+QM3el95Q3ioPvE5305/wAIWH1Hrb2LYrH+Wb3sZ97T0nxpr9+4JNEyIiQIiICIiAiIgIiICIiByz9ITSb2z6LO+vWKvqFlNg+YWcCo5e4+wifpXy2aTf2Nc3/Ss09nuvVT8GM/NKflj3MYwSVaZlaRlMyqZoSkaZkaRUaZkaUS0aZ0aREaZ0aES0aSEaQ0aZ0aBNRpIraQUaSa2lExGkhGkJGkhGgTqXllprZTo0mae2BsOmtlnRbNf01stNPbIJW16VspKON5GIDKe8HhNl6MtnSVfuhk9iuy/lNZ1T5qPowfiJf9ELc6bH2bbR723h8GEzqruIiQIiICIiAiIgIiICIiBrflI0nW7J1qf+ktf21rv/8AGflAecZ+x9saXrdPdV/1KLa/xVlfzn427x6h8oGdTMqmYFMyKZoSVaZVMjKZmVoEpGmZGkVGmZGlEtGmdGkRGmdGhExGmetpDRpnRoE1GkhGkJGkhGlE1Gkit5CRpIRoFrp7Za6a6a/TZLPTWyC7sfNbD90/KXfQS3NVo8L8++pP6TXKrMgjxBHwlt5O7s9ev+k384/ITOq3OIiQIiICIiAiIgIiICIiAn4121peq1NtXLq77q8fctZfyn7Kn5N8pOl6vausXx1dz+ywiz/lA14GZFMwgz2pmhIUzKpkdTMimBKVpmRpFVpmQyiWjTMjSIjTOjQJaNJCNIaNM6NCJiNJCNISNJCNAmo0kI0hI0kI0om1tJuntlajSTU8C+01ss/J1djU3p41A/hsx/zmvaa2WfQK/G0nX7VVo9uUb8j7pnVdPiImQiIgIiICIiAiIgIiICfmXy3aXc2xce6xaLPfSqn4oZ+mp+ff0hNLu6+qz7ekTw5rbYPkRA5XPSmeJ9E0MymZFMwAzIpgSVMyq0jKZmUwJKNM6NIimZ0aUS0aZkaREaZ0aETEaZ0aQ0aZ0aBNraSEaQkaSEaUTUaSEaVja6tPOsRfW6j855/vDph/mg/dBb5CQbBRZJvRK/d2vV+/vj30t/SaqvSWnuDN7APmZO6NbWD7S01gBX9fUnPPAndzw9DSarvkREyEREBERAREQEREBERATin6Rml/wlviuoQ8+41sPmZ2ucq/SE0udDRZ9jUlPx1Mf+ED8+ifZ8ESj0DMimYcz71kCSpmVTIqlzyUn2Ez1u2d5C+tlEUTkMyC0DmQPaJWrQW+vvehQ7fISTVsWxuVdh/2qn8xiiV9PrH1h7Mn5S22ls+7TVddbXhOsWvgyk7zBscjy7DDPiJX6Xole5wtIyftWE/ygTbruhutuXF16KpZSesdWGQCASCSM+nn74o0n+8PcteT6W/ICev7U1TebVgeO43zPCblX0EpT9rtAelagSP4QJKq6K7KXizX3N4nAB/FxijQTfq252hP99Y/l4zx9Asfz9Rn1F3+BxOsbP2JoeHU6DrD4nff4AES6r03VDhp6aB4sKqz/EQTIOMaXomz+al1mfsVHHvwZdaToBqjy0zD02Oo+G9+U6a2vB4HUpzxhA74OcEdhcfGRq9dVahdGsuCsyNkLWA681JduHtHfA1HR9AblZTbZSiAjeQMSxHoOBxmz7F2Dp6rketO2jhlffcnIOQwyZ8TWhk6ysVkgkFLLCWBVsFTuKAD8OXrknT2O7g1uxAxvKtTYwcZw29kEcfQfjA3jT7YsUjeO+O8HGffLnS61LB2Tx71PMTnQ207t1bh67U4qlrVIGHEBlKgCwc+GcjvElaPa7Kd2w9oEYsXn8Py90DoUSk2ftwkDfG8p5WKM8PEgc/WPdLpHBGQcg94gfYiICIiAiIgIiICaN5ZtlPqNk2bi7xpsruIAyd1SVY+wMT6gZvMq9tbcTTIWcEjHKB+Q6dBYxwqE+ngB7zwkuro/cee4vrYn+WbVtCpTYerBIZTZwHDmQ2McsY4j+kigwKvQ9ErbW3RZUp7hu2En2HnLdegqIB1msUHGcJuKR6D3gyx2Ns+u11FzOiMd1SiK7O5OAigsOPM8eQGZsX9k6CoEtTa+6rEC3W6WssQMhdysEjPrgaRX0co+sd77z2sf4cCT9LsrSqeFe8fAVIO7ubJM2XQ7W0prR69Lp0Z14qartSytxA42OFODg8pK0nSHVWUkVh6LVzVaK1o0oSwrzHY8CCOPfAqdJsC9x+r0VzjuJV9z3hVHxk5dh6msMWGm0ygZc2X0cFz9YFmOM45iRbNoPfWyamxM7qqL+uutFqn6wNZIBBGT3Z5RorW1HWr/iKgApRNOFdDnzWyMlcKCCeJgT7Nl7il7dd2Au8eop1Fg3SQM5wi44+OMTzfs7S1+d9IuIZA2H09eA31iMu2Bw9hkXSjcst39+sLWDuX6hOqK8ldSMbpABBQGYaQiXM7dSgaslbKltsB4jCMjZDnhkN7OECxTV6QWCuumlyD296/UWOqkcGCjdVuPMemev7YsFqJSi1r2mbGirrNigckt7WCvfn4yFoVexhdX1t9ZV1HV0LW9b4AKqy8hw7QInzT19o2FSrAmu2rUalcFgoIPNTgDkV4GBObad9lu7Y1hQIfP1QevJAPbVcFT9nxEiUagC5gGqINYDBFsZ13R2Tu2cGzyyDw5THpbKxi1jTU4JAsrR7a7VIByQ2cgcsHiDnEyaK8uCwa201vhXrqFVibw7QYDO6fVzEDJprH60qpuxaCd1q1qWxlUDKsuRwHAg+ifNOu7aWKqiOGO+bzbWTw4uqZIbwIGD3zBpDwdWTirD9XqLwSvDJ3WBUuDz9GccJ52fqUrLIXppZnXd3KzZW7YPmCwEIfEZ4nlnnAn7Nsy7XVstispXe09OLUII7DA43u/icMOXfLTZi2uzMTcy8nq1DbjV2HiOLYwMd2SPA4lRRa1e/1h1FidljfXX1eFVcb1+7ngOADYxjniXui2S9WRuAq271a33AlPHGGRmB8O7u8IGLalNPV4v6la94DJZm3GPJt5c7hH2uGPGR7L7aeDl9Tp90dquodfXjHAgftVxx3h2vENzk2rR63rt1qkbTPlTYlah6iFPNXJ6xSRjIORnw4ybR0asUqFscUDstQxVUVQDjqt0tucccOWM8AeYQdDqnRRfpnBqs7WCVNVnHicZGDwxkYPjnlNk2P0kVzgHq7TzrY5V/unhvfA+iQq+itav1incJJLqCzLYCCO0CQMjgd7GeHHI4STX0doDiwrvMuCucBFIIIIUcMgjOTkwNo020Fbgey3h3H1GS5r+JJ0+vZeB7S+HePUf6wLeJjpvVxlT6x3j1iZICIiAiIgJXbX2YtyFSO6WMQOBba2bbobXKA9pXUHhwJPA8RjgffylD1YuTrUXdIbFtQ+qxzhk8VO63pGCO7J730k6NpqFJx2ipB9OROMbQ2RbpL1Byq/SKHsbLcURjkcPFXb1j4hA0+yLbVICZRuByQFOPWe6WGksNBGntTT1hEG7qbQ7mxs+aQd4FuPDC4wvdg486LWiv9dWP1LMwvo5mlwcF08V4j3y512ir1VO6TlWGVYQI+lIANdd15Vmdmr01fVKWfzjwI3c/dmH6M1FWTphayse1dfu2mvPZArBUsRw9eDIek2g1bGjXNe77+7UEZVrZcfaOQPAAL3ewbDXspwOxoN3I4PqbHC57icmsGBV2WLSjhNRTQbLN5Vr07P+s3eQLr2FOO5uZ4enLbULKmd6tVqWKIbQp3VwBxO9hiQuOHI8PZJumqusqKXPp6QSyWU10h97dPPNSEMp5glp4TZoLN19+p1ADA1MWVCQeLB94sQQeRA5e6BG02mK1ABNMH3AVsvt3i2eILVh+eOHmeyedFqdyvqxqOp4EvVTSDZUXJOAxCjv4YJA7pPp2fQljOlK4cDKWPZYu/nJsG7ucSOBHKSQ+HWxQiOisqtXVUpCtjIzjJ5DmeECp02jstXHVajUOS2+RkI+TzI3W4kYzx5zJTsC6sbrV01gElevvTfVe5d0vk49K5lpfqHf8AaO7+hndh7icTFuDBA4ZBHDh8oEbSbHZchdWib7b7Lp6LT2iMZHZUd3IGT6uhyvlrDqXzglrNypW7vObf7pg1W2tWvDrmCnluYQe5MSua5nPEs7H0ljLBb6jo5olUgmlG4bth1NtlinPMCrgD7CDPt+o0e6yMysrgqy1aOoBge7ffDSsXZlx49UwHiw3R72xPNuiC/tLqa+Ge1YM4/wBoMC6r1b2sLUN1lCuos37WssHHJO4POXHcMn0Gbpp7EZQ1ZUowypXG6R6MTSej+1KKl6tTbeWfeLU6ex1AwBzA48pYNtG1CbNLpLhk71i2tRWlvidzfLBv3sce/Mg2qJBr2xV1a2WMKd4ZKWMqup8CMzAOkunJxWXuPhVVZZ8hKLWJWf2hqW/Z6Kz12vXV8GOZE1m0NQn7bU6LSj96wu49jYHxgX0ptp/Tt4iqymuvGRYydoeg7zEH8M1/UdKtFndfattx7009QQereO8Pj7ZVX9L9njJTR3Xkbva1GoZQc4xkKSvfniBnjzwcQbrV0lrpQfSdRSLgAC1bHBPjjuz4S66O9LK9WzVqGyoyHNbKrjvxnhwnKKen95ZV0mk0mnzntrUCV9JZT8wOR5jjOvdG7HalTaS9272rGVQTnwA4Aej5wLiIiAiIgIiICa10q6MJqazwGfV4HM2WfCIH591+z3014LAjq+uVM+awdD2WHeCSp9k+6W86cLaARp7QrPUTltM7dx/dJBxOs9LOiqahMgdoZM5Xdc+iFtdtW+GQjGASwXOFweB5n/8AcguSiuoJCup4jIDD4z6KwOQA9QAlFs3X9UgsQl9Fa2Fbiepf7Jz+fHuPEcb5WBGRxBgfYieXcLxYhcYPFgPnA9RPFVm/wrVrPuI7/wAokuvZWpb/ACSv+o9afAne+ECPAku3Zq1jN+qopHgSSf4t0fGQbttbKq8/VvcfCsYH8Kt/NA9EDvwfQQCPcZ8+lWHsjUOvduVrWpI9QU8fUJX3eUDZ6fsdC1p7jYeHuZn+UjWeVHWEbun09VI7sKx+C7q/CBdrsG1+PUX2Z77GdFP4mVfhJtPRa5RvbunoX7RIyPWa1+Zmj3dJdrX/AOe6A9yKtfxUZ+Mi/wB3dXec2O7k97MzH4wOgWa3S0cLtrrwz+rqVW49/ex96yt1fTnZSd+r1R9LsqH3FPlKLSeT2xuYMvdD5Mc81+ECtfymVqf/AAuy6VPc9mLG/lz/ABSPf5RdsXDCsKl8EqHD2vvGb3ofJmo5rL3SdBKV5gQOMWptPU/tL7mB7jY+7+EHEzaXyfX2edmd2o6OUr9X4SbXoa15KIHHNkeSjBycr4lSQT7Zs2g8ltC86wTw4nj850QKByE+wNa0vQqlAMIox6BLzRaIVLuqeHh4eqSYgIiICIiAiIgIiIHwjM1Ppd0UW9GIHaxwPeD3fGbbPjLmBwHQVrpDbp71VK7H3nLeYxwAeHpA7u/4fdBtLRg5+nsleMdUa1yuOHBt05nVOknQ2vUg9kcZy/WeTUo5GO+BJbpTsmvm2o1PiAzgH3BB85XWdP61z9G0KrkqVZhWGXGM8d1mOcce13mTtJ0A/dl3o+gA+z8IGpajp7tS3gpWtfBUJx+MmQbG2jf599pB7t9lX8K4E6tpOgQH1ZcabobWvPEDiOn6GWsckHPj3y30nk9Y8wZ2mno/UvdmTK9DWvJRA5NovJwPs/CX+j8nSjms6CFA5CfYGr6XoRUvMD3S0o6O0r3ZlpECPXoa15IJnCgchPsQEREBERAREQEREBERAREQEREBERAREQEjXaBGOSJJiBHr0Fa8lEzBAOQxPUQEREBERAREQEREBERAREQEREBERAREQERED//Z"/>
          <p:cNvSpPr>
            <a:spLocks noChangeAspect="1" noChangeArrowheads="1"/>
          </p:cNvSpPr>
          <p:nvPr/>
        </p:nvSpPr>
        <p:spPr bwMode="auto">
          <a:xfrm>
            <a:off x="63500" y="-927100"/>
            <a:ext cx="2381250" cy="191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3736" name="AutoShape 8" descr="data:image/jpeg;base64,/9j/4AAQSkZJRgABAQAAAQABAAD/2wCEAAkGBhAQEBQPEBAUEQ8QDxAQEA8UEBAUEBAQFBAWFRYUFRQXHCYfFx4jGhQUHy8gJCcpLCwsFR4xNTAqNSYrLCkBCQoKDgwODQwNDykYFBgpKSkpKSkpKSkpKSkpKSkpKSkpKSkpKSkpKSkpKSkpKSkpKSkpKSkpKSkpKSkpKSkpKf/AABEIAMkA+gMBIgACEQEDEQH/xAAcAAEAAgMBAQEAAAAAAAAAAAAABAUDBgcCAQj/xABHEAACAgEBBAUIBgcHAgcAAAABAgADEQQFEiExBhMiQVEHMmFxgZGhsRRCUnKSwQgjM2KistEVFjRDc4LCU7MkY2SDk+Hw/8QAFgEBAQEAAAAAAAAAAAAAAAAAAAEC/8QAFhEBAQEAAAAAAAAAAAAAAAAAABEB/9oADAMBAAIRAxEAPwDuMREBERAREQEREBERARGZGv2nSnn3Vp3dqxF4+0wJMSmu6Z7OTztfpR6PpNOfdvZkVvKJsvu1lb/6Yss/kUwNjiay3lE0P1fpFn3NDrT8TWBIz+Uqju0urb/2a0/7liwNviaU/lJJ8zQ2nl59+iX3hbGIng9PdWfN0NQ58X1rcPYlB+cDeImht0v2k3m1aRB97UWfkkxnb21H/wA6hPuaRife17fKB0CJqPR3bmqFwp1Ti1bchH6tUKvgnBC9xAPd7Zt0BERAREQEREBERAREQEREDTum3lQ0ey2FNga7UMu/1Kbo3EJ4M7HgucHA4n0Y4zTbf0i6/q6Enw3tTj5VGaT5baiu2NQT9ddK6/d+jBcfiUzQ1pY8gYHY7/0irfqaOoce+2xuH4VkRv0gtc3BKKBwPKm5z/3ROVronPd8RMi7Mc+A9sDpg8tW0W85in+npKh7c2MZiv8AK7rTz1Gp9QbZlXx6tjOersVjzZfcTM6bA8bPcv8A9ywbTqvKlqsZ67Utx5f2kBj2U1rwldb5Rr384WMOX6zX7Qfh4ftQJX19HU73b3KJJr6OUd++f939BEGRekxfzqKD95bLCf8A5HMm6Tai7y5rpVd5d/c0mmDbmRndJXnjPOeKNiUD6hPrZv6ywp0NQ5IPn85YPus22Q7dTa6r2Su6qooO6N7uBxnOMyG22NQ3PUWnu/a2f1lvVSg5Iv4RJdeByGPZEFBTZa5477eveaWmm0NrclsHqXHzEtKrJYaa2IIuk2JYeYsPrsI+REt9P0YU+dUp+85b8zJGmtlnp7Yg86fY5VQq7qqBgKM4HsxMw2Se9h7pLqeZoFSlfV6ioZ5XUnPLgzhT8zN7mi7VO7YreHVt+Cze/Kb1IEREgREQEREBERAREQERED89fpCaTd2jVZj9pok/El1gPwZZzvTt2R6p139I7S8dFb4rqqyfV1Tr/wApx7THh75cE1TMyNIqGZkaaEpGmdGkRGmdGgS0aZ0aREaZ0aETEaSK2kJGkhGgTUaSEaQkaSEaUTEaS6LJXo0kVtAu9NbLXT2zXdPbLXTXSC/oskxGlRp7ZYU2SKh7eXs5/wDLs+QM3el95Q3ioPvE5305/wAIWH1Hrb2LYrH+Wb3sZ97T0nxpr9+4JNEyIiQIiICIiAiIgIiICIiByz9ITSb2z6LO+vWKvqFlNg+YWcCo5e4+wifpXy2aTf2Nc3/Ss09nuvVT8GM/NKflj3MYwSVaZlaRlMyqZoSkaZkaRUaZkaUS0aZ0aREaZ0aES0aSEaQ0aZ0aBNRpIraQUaSa2lExGkhGkJGkhGgTqXllprZTo0mae2BsOmtlnRbNf01stNPbIJW16VspKON5GIDKe8HhNl6MtnSVfuhk9iuy/lNZ1T5qPowfiJf9ELc6bH2bbR723h8GEzqruIiQIiICIiAiIgIiICIiBrflI0nW7J1qf+ktf21rv/8AGflAecZ+x9saXrdPdV/1KLa/xVlfzn427x6h8oGdTMqmYFMyKZoSVaZVMjKZmVoEpGmZGkVGmZGlEtGmdGkRGmdGhExGmetpDRpnRoE1GkhGkJGkhGlE1Gkit5CRpIRoFrp7Za6a6a/TZLPTWyC7sfNbD90/KXfQS3NVo8L8++pP6TXKrMgjxBHwlt5O7s9ev+k384/ITOq3OIiQIiICIiAiIgIiICIiAn4121peq1NtXLq77q8fctZfyn7Kn5N8pOl6vausXx1dz+ywiz/lA14GZFMwgz2pmhIUzKpkdTMimBKVpmRpFVpmQyiWjTMjSIjTOjQJaNJCNIaNM6NCJiNJCNISNJCNAmo0kI0hI0kI0om1tJuntlajSTU8C+01ss/J1djU3p41A/hsx/zmvaa2WfQK/G0nX7VVo9uUb8j7pnVdPiImQiIgIiICIiAiIgIiICfmXy3aXc2xce6xaLPfSqn4oZ+mp+ff0hNLu6+qz7ekTw5rbYPkRA5XPSmeJ9E0MymZFMwAzIpgSVMyq0jKZmUwJKNM6NIimZ0aUS0aZkaREaZ0aETEaZ0aQ0aZ0aBNraSEaQkaSEaUTUaSEaVja6tPOsRfW6j855/vDph/mg/dBb5CQbBRZJvRK/d2vV+/vj30t/SaqvSWnuDN7APmZO6NbWD7S01gBX9fUnPPAndzw9DSarvkREyEREBERAREQEREBERATin6Rml/wlviuoQ8+41sPmZ2ucq/SE0udDRZ9jUlPx1Mf+ED8+ifZ8ESj0DMimYcz71kCSpmVTIqlzyUn2Ez1u2d5C+tlEUTkMyC0DmQPaJWrQW+vvehQ7fISTVsWxuVdh/2qn8xiiV9PrH1h7Mn5S22ls+7TVddbXhOsWvgyk7zBscjy7DDPiJX6Xole5wtIyftWE/ygTbruhutuXF16KpZSesdWGQCASCSM+nn74o0n+8PcteT6W/ICev7U1TebVgeO43zPCblX0EpT9rtAelagSP4QJKq6K7KXizX3N4nAB/FxijQTfq252hP99Y/l4zx9Asfz9Rn1F3+BxOsbP2JoeHU6DrD4nff4AES6r03VDhp6aB4sKqz/EQTIOMaXomz+al1mfsVHHvwZdaToBqjy0zD02Oo+G9+U6a2vB4HUpzxhA74OcEdhcfGRq9dVahdGsuCsyNkLWA681JduHtHfA1HR9AblZTbZSiAjeQMSxHoOBxmz7F2Dp6rketO2jhlffcnIOQwyZ8TWhk6ysVkgkFLLCWBVsFTuKAD8OXrknT2O7g1uxAxvKtTYwcZw29kEcfQfjA3jT7YsUjeO+O8HGffLnS61LB2Tx71PMTnQ207t1bh67U4qlrVIGHEBlKgCwc+GcjvElaPa7Kd2w9oEYsXn8Py90DoUSk2ftwkDfG8p5WKM8PEgc/WPdLpHBGQcg94gfYiICIiAiIgIiICaN5ZtlPqNk2bi7xpsruIAyd1SVY+wMT6gZvMq9tbcTTIWcEjHKB+Q6dBYxwqE+ngB7zwkuro/cee4vrYn+WbVtCpTYerBIZTZwHDmQ2McsY4j+kigwKvQ9ErbW3RZUp7hu2En2HnLdegqIB1msUHGcJuKR6D3gyx2Ns+u11FzOiMd1SiK7O5OAigsOPM8eQGZsX9k6CoEtTa+6rEC3W6WssQMhdysEjPrgaRX0co+sd77z2sf4cCT9LsrSqeFe8fAVIO7ubJM2XQ7W0prR69Lp0Z14qartSytxA42OFODg8pK0nSHVWUkVh6LVzVaK1o0oSwrzHY8CCOPfAqdJsC9x+r0VzjuJV9z3hVHxk5dh6msMWGm0ygZc2X0cFz9YFmOM45iRbNoPfWyamxM7qqL+uutFqn6wNZIBBGT3Z5RorW1HWr/iKgApRNOFdDnzWyMlcKCCeJgT7Nl7il7dd2Au8eop1Fg3SQM5wi44+OMTzfs7S1+d9IuIZA2H09eA31iMu2Bw9hkXSjcst39+sLWDuX6hOqK8ldSMbpABBQGYaQiXM7dSgaslbKltsB4jCMjZDnhkN7OECxTV6QWCuumlyD296/UWOqkcGCjdVuPMemev7YsFqJSi1r2mbGirrNigckt7WCvfn4yFoVexhdX1t9ZV1HV0LW9b4AKqy8hw7QInzT19o2FSrAmu2rUalcFgoIPNTgDkV4GBObad9lu7Y1hQIfP1QevJAPbVcFT9nxEiUagC5gGqINYDBFsZ13R2Tu2cGzyyDw5THpbKxi1jTU4JAsrR7a7VIByQ2cgcsHiDnEyaK8uCwa201vhXrqFVibw7QYDO6fVzEDJprH60qpuxaCd1q1qWxlUDKsuRwHAg+ifNOu7aWKqiOGO+bzbWTw4uqZIbwIGD3zBpDwdWTirD9XqLwSvDJ3WBUuDz9GccJ52fqUrLIXppZnXd3KzZW7YPmCwEIfEZ4nlnnAn7Nsy7XVstispXe09OLUII7DA43u/icMOXfLTZi2uzMTcy8nq1DbjV2HiOLYwMd2SPA4lRRa1e/1h1FidljfXX1eFVcb1+7ngOADYxjniXui2S9WRuAq271a33AlPHGGRmB8O7u8IGLalNPV4v6la94DJZm3GPJt5c7hH2uGPGR7L7aeDl9Tp90dquodfXjHAgftVxx3h2vENzk2rR63rt1qkbTPlTYlah6iFPNXJ6xSRjIORnw4ybR0asUqFscUDstQxVUVQDjqt0tucccOWM8AeYQdDqnRRfpnBqs7WCVNVnHicZGDwxkYPjnlNk2P0kVzgHq7TzrY5V/unhvfA+iQq+itav1incJJLqCzLYCCO0CQMjgd7GeHHI4STX0doDiwrvMuCucBFIIIIUcMgjOTkwNo020Fbgey3h3H1GS5r+JJ0+vZeB7S+HePUf6wLeJjpvVxlT6x3j1iZICIiAiIgJXbX2YtyFSO6WMQOBba2bbobXKA9pXUHhwJPA8RjgffylD1YuTrUXdIbFtQ+qxzhk8VO63pGCO7J730k6NpqFJx2ipB9OROMbQ2RbpL1Byq/SKHsbLcURjkcPFXb1j4hA0+yLbVICZRuByQFOPWe6WGksNBGntTT1hEG7qbQ7mxs+aQd4FuPDC4wvdg486LWiv9dWP1LMwvo5mlwcF08V4j3y512ir1VO6TlWGVYQI+lIANdd15Vmdmr01fVKWfzjwI3c/dmH6M1FWTphayse1dfu2mvPZArBUsRw9eDIek2g1bGjXNe77+7UEZVrZcfaOQPAAL3ewbDXspwOxoN3I4PqbHC57icmsGBV2WLSjhNRTQbLN5Vr07P+s3eQLr2FOO5uZ4enLbULKmd6tVqWKIbQp3VwBxO9hiQuOHI8PZJumqusqKXPp6QSyWU10h97dPPNSEMp5glp4TZoLN19+p1ADA1MWVCQeLB94sQQeRA5e6BG02mK1ABNMH3AVsvt3i2eILVh+eOHmeyedFqdyvqxqOp4EvVTSDZUXJOAxCjv4YJA7pPp2fQljOlK4cDKWPZYu/nJsG7ucSOBHKSQ+HWxQiOisqtXVUpCtjIzjJ5DmeECp02jstXHVajUOS2+RkI+TzI3W4kYzx5zJTsC6sbrV01gElevvTfVe5d0vk49K5lpfqHf8AaO7+hndh7icTFuDBA4ZBHDh8oEbSbHZchdWib7b7Lp6LT2iMZHZUd3IGT6uhyvlrDqXzglrNypW7vObf7pg1W2tWvDrmCnluYQe5MSua5nPEs7H0ljLBb6jo5olUgmlG4bth1NtlinPMCrgD7CDPt+o0e6yMysrgqy1aOoBge7ffDSsXZlx49UwHiw3R72xPNuiC/tLqa+Ge1YM4/wBoMC6r1b2sLUN1lCuos37WssHHJO4POXHcMn0Gbpp7EZQ1ZUowypXG6R6MTSej+1KKl6tTbeWfeLU6ex1AwBzA48pYNtG1CbNLpLhk71i2tRWlvidzfLBv3sce/Mg2qJBr2xV1a2WMKd4ZKWMqup8CMzAOkunJxWXuPhVVZZ8hKLWJWf2hqW/Z6Kz12vXV8GOZE1m0NQn7bU6LSj96wu49jYHxgX0ptp/Tt4iqymuvGRYydoeg7zEH8M1/UdKtFndfattx7009QQereO8Pj7ZVX9L9njJTR3Xkbva1GoZQc4xkKSvfniBnjzwcQbrV0lrpQfSdRSLgAC1bHBPjjuz4S66O9LK9WzVqGyoyHNbKrjvxnhwnKKen95ZV0mk0mnzntrUCV9JZT8wOR5jjOvdG7HalTaS9272rGVQTnwA4Aej5wLiIiAiIgIiICa10q6MJqazwGfV4HM2WfCIH591+z3014LAjq+uVM+awdD2WHeCSp9k+6W86cLaARp7QrPUTltM7dx/dJBxOs9LOiqahMgdoZM5Xdc+iFtdtW+GQjGASwXOFweB5n/8AcguSiuoJCup4jIDD4z6KwOQA9QAlFs3X9UgsQl9Fa2Fbiepf7Jz+fHuPEcb5WBGRxBgfYieXcLxYhcYPFgPnA9RPFVm/wrVrPuI7/wAokuvZWpb/ACSv+o9afAne+ECPAku3Zq1jN+qopHgSSf4t0fGQbttbKq8/VvcfCsYH8Kt/NA9EDvwfQQCPcZ8+lWHsjUOvduVrWpI9QU8fUJX3eUDZ6fsdC1p7jYeHuZn+UjWeVHWEbun09VI7sKx+C7q/CBdrsG1+PUX2Z77GdFP4mVfhJtPRa5RvbunoX7RIyPWa1+Zmj3dJdrX/AOe6A9yKtfxUZ+Mi/wB3dXec2O7k97MzH4wOgWa3S0cLtrrwz+rqVW49/ex96yt1fTnZSd+r1R9LsqH3FPlKLSeT2xuYMvdD5Mc81+ECtfymVqf/AAuy6VPc9mLG/lz/ABSPf5RdsXDCsKl8EqHD2vvGb3ofJmo5rL3SdBKV5gQOMWptPU/tL7mB7jY+7+EHEzaXyfX2edmd2o6OUr9X4SbXoa15KIHHNkeSjBycr4lSQT7Zs2g8ltC86wTw4nj850QKByE+wNa0vQqlAMIox6BLzRaIVLuqeHh4eqSYgIiICIiAiIgIiIHwjM1Ppd0UW9GIHaxwPeD3fGbbPjLmBwHQVrpDbp71VK7H3nLeYxwAeHpA7u/4fdBtLRg5+nsleMdUa1yuOHBt05nVOknQ2vUg9kcZy/WeTUo5GO+BJbpTsmvm2o1PiAzgH3BB85XWdP61z9G0KrkqVZhWGXGM8d1mOcce13mTtJ0A/dl3o+gA+z8IGpajp7tS3gpWtfBUJx+MmQbG2jf599pB7t9lX8K4E6tpOgQH1ZcabobWvPEDiOn6GWsckHPj3y30nk9Y8wZ2mno/UvdmTK9DWvJRA5NovJwPs/CX+j8nSjms6CFA5CfYGr6XoRUvMD3S0o6O0r3ZlpECPXoa15IJnCgchPsQEREBERAREQEREBERAREQEREBERAREQEjXaBGOSJJiBHr0Fa8lEzBAOQxPUQEREBERAREQEREBERAREQEREBERAREQERED//Z"/>
          <p:cNvSpPr>
            <a:spLocks noChangeAspect="1" noChangeArrowheads="1"/>
          </p:cNvSpPr>
          <p:nvPr/>
        </p:nvSpPr>
        <p:spPr bwMode="auto">
          <a:xfrm>
            <a:off x="63500" y="-927100"/>
            <a:ext cx="2381250" cy="191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3738" name="AutoShape 10" descr="data:image/jpeg;base64,/9j/4AAQSkZJRgABAQAAAQABAAD/2wCEAAkGBhAQEBQPEBAUEQ8QDxAQEA8UEBAUEBAQFBAWFRYUFRQXHCYfFx4jGhQUHy8gJCcpLCwsFR4xNTAqNSYrLCkBCQoKDgwODQwNDykYFBgpKSkpKSkpKSkpKSkpKSkpKSkpKSkpKSkpKSkpKSkpKSkpKSkpKSkpKSkpKSkpKSkpKf/AABEIAMkA+gMBIgACEQEDEQH/xAAcAAEAAgMBAQEAAAAAAAAAAAAABAUDBgcCAQj/xABHEAACAgEBBAUIBgcHAgcAAAABAgADEQQFEiExBhMiQVEHMmFxgZGhsRRCUnKSwQgjM2KistEVFjRDc4LCU7MkY2SDk+Hw/8QAFgEBAQEAAAAAAAAAAAAAAAAAAAEC/8QAFhEBAQEAAAAAAAAAAAAAAAAAABEB/9oADAMBAAIRAxEAPwDuMREBERAREQEREBERARGZGv2nSnn3Vp3dqxF4+0wJMSmu6Z7OTztfpR6PpNOfdvZkVvKJsvu1lb/6Yss/kUwNjiay3lE0P1fpFn3NDrT8TWBIz+Uqju0urb/2a0/7liwNviaU/lJJ8zQ2nl59+iX3hbGIng9PdWfN0NQ58X1rcPYlB+cDeImht0v2k3m1aRB97UWfkkxnb21H/wA6hPuaRife17fKB0CJqPR3bmqFwp1Ti1bchH6tUKvgnBC9xAPd7Zt0BERAREQEREBERAREQEREDTum3lQ0ey2FNga7UMu/1Kbo3EJ4M7HgucHA4n0Y4zTbf0i6/q6Enw3tTj5VGaT5baiu2NQT9ddK6/d+jBcfiUzQ1pY8gYHY7/0irfqaOoce+2xuH4VkRv0gtc3BKKBwPKm5z/3ROVronPd8RMi7Mc+A9sDpg8tW0W85in+npKh7c2MZiv8AK7rTz1Gp9QbZlXx6tjOersVjzZfcTM6bA8bPcv8A9ywbTqvKlqsZ67Utx5f2kBj2U1rwldb5Rr384WMOX6zX7Qfh4ftQJX19HU73b3KJJr6OUd++f939BEGRekxfzqKD95bLCf8A5HMm6Tai7y5rpVd5d/c0mmDbmRndJXnjPOeKNiUD6hPrZv6ywp0NQ5IPn85YPus22Q7dTa6r2Su6qooO6N7uBxnOMyG22NQ3PUWnu/a2f1lvVSg5Iv4RJdeByGPZEFBTZa5477eveaWmm0NrclsHqXHzEtKrJYaa2IIuk2JYeYsPrsI+REt9P0YU+dUp+85b8zJGmtlnp7Yg86fY5VQq7qqBgKM4HsxMw2Se9h7pLqeZoFSlfV6ioZ5XUnPLgzhT8zN7mi7VO7YreHVt+Cze/Kb1IEREgREQEREBERAREQERED89fpCaTd2jVZj9pok/El1gPwZZzvTt2R6p139I7S8dFb4rqqyfV1Tr/wApx7THh75cE1TMyNIqGZkaaEpGmdGkRGmdGgS0aZ0aREaZ0aETEaSK2kJGkhGgTUaSEaQkaSEaUTEaS6LJXo0kVtAu9NbLXT2zXdPbLXTXSC/oskxGlRp7ZYU2SKh7eXs5/wDLs+QM3el95Q3ioPvE5305/wAIWH1Hrb2LYrH+Wb3sZ97T0nxpr9+4JNEyIiQIiICIiAiIgIiICIiByz9ITSb2z6LO+vWKvqFlNg+YWcCo5e4+wifpXy2aTf2Nc3/Ss09nuvVT8GM/NKflj3MYwSVaZlaRlMyqZoSkaZkaRUaZkaUS0aZ0aREaZ0aES0aSEaQ0aZ0aBNRpIraQUaSa2lExGkhGkJGkhGgTqXllprZTo0mae2BsOmtlnRbNf01stNPbIJW16VspKON5GIDKe8HhNl6MtnSVfuhk9iuy/lNZ1T5qPowfiJf9ELc6bH2bbR723h8GEzqruIiQIiICIiAiIgIiICIiBrflI0nW7J1qf+ktf21rv/8AGflAecZ+x9saXrdPdV/1KLa/xVlfzn427x6h8oGdTMqmYFMyKZoSVaZVMjKZmVoEpGmZGkVGmZGlEtGmdGkRGmdGhExGmetpDRpnRoE1GkhGkJGkhGlE1Gkit5CRpIRoFrp7Za6a6a/TZLPTWyC7sfNbD90/KXfQS3NVo8L8++pP6TXKrMgjxBHwlt5O7s9ev+k384/ITOq3OIiQIiICIiAiIgIiICIiAn4121peq1NtXLq77q8fctZfyn7Kn5N8pOl6vausXx1dz+ywiz/lA14GZFMwgz2pmhIUzKpkdTMimBKVpmRpFVpmQyiWjTMjSIjTOjQJaNJCNIaNM6NCJiNJCNISNJCNAmo0kI0hI0kI0om1tJuntlajSTU8C+01ss/J1djU3p41A/hsx/zmvaa2WfQK/G0nX7VVo9uUb8j7pnVdPiImQiIgIiICIiAiIgIiICfmXy3aXc2xce6xaLPfSqn4oZ+mp+ff0hNLu6+qz7ekTw5rbYPkRA5XPSmeJ9E0MymZFMwAzIpgSVMyq0jKZmUwJKNM6NIimZ0aUS0aZkaREaZ0aETEaZ0aQ0aZ0aBNraSEaQkaSEaUTUaSEaVja6tPOsRfW6j855/vDph/mg/dBb5CQbBRZJvRK/d2vV+/vj30t/SaqvSWnuDN7APmZO6NbWD7S01gBX9fUnPPAndzw9DSarvkREyEREBERAREQEREBERATin6Rml/wlviuoQ8+41sPmZ2ucq/SE0udDRZ9jUlPx1Mf+ED8+ifZ8ESj0DMimYcz71kCSpmVTIqlzyUn2Ez1u2d5C+tlEUTkMyC0DmQPaJWrQW+vvehQ7fISTVsWxuVdh/2qn8xiiV9PrH1h7Mn5S22ls+7TVddbXhOsWvgyk7zBscjy7DDPiJX6Xole5wtIyftWE/ygTbruhutuXF16KpZSesdWGQCASCSM+nn74o0n+8PcteT6W/ICev7U1TebVgeO43zPCblX0EpT9rtAelagSP4QJKq6K7KXizX3N4nAB/FxijQTfq252hP99Y/l4zx9Asfz9Rn1F3+BxOsbP2JoeHU6DrD4nff4AES6r03VDhp6aB4sKqz/EQTIOMaXomz+al1mfsVHHvwZdaToBqjy0zD02Oo+G9+U6a2vB4HUpzxhA74OcEdhcfGRq9dVahdGsuCsyNkLWA681JduHtHfA1HR9AblZTbZSiAjeQMSxHoOBxmz7F2Dp6rketO2jhlffcnIOQwyZ8TWhk6ysVkgkFLLCWBVsFTuKAD8OXrknT2O7g1uxAxvKtTYwcZw29kEcfQfjA3jT7YsUjeO+O8HGffLnS61LB2Tx71PMTnQ207t1bh67U4qlrVIGHEBlKgCwc+GcjvElaPa7Kd2w9oEYsXn8Py90DoUSk2ftwkDfG8p5WKM8PEgc/WPdLpHBGQcg94gfYiICIiAiIgIiICaN5ZtlPqNk2bi7xpsruIAyd1SVY+wMT6gZvMq9tbcTTIWcEjHKB+Q6dBYxwqE+ngB7zwkuro/cee4vrYn+WbVtCpTYerBIZTZwHDmQ2McsY4j+kigwKvQ9ErbW3RZUp7hu2En2HnLdegqIB1msUHGcJuKR6D3gyx2Ns+u11FzOiMd1SiK7O5OAigsOPM8eQGZsX9k6CoEtTa+6rEC3W6WssQMhdysEjPrgaRX0co+sd77z2sf4cCT9LsrSqeFe8fAVIO7ubJM2XQ7W0prR69Lp0Z14qartSytxA42OFODg8pK0nSHVWUkVh6LVzVaK1o0oSwrzHY8CCOPfAqdJsC9x+r0VzjuJV9z3hVHxk5dh6msMWGm0ygZc2X0cFz9YFmOM45iRbNoPfWyamxM7qqL+uutFqn6wNZIBBGT3Z5RorW1HWr/iKgApRNOFdDnzWyMlcKCCeJgT7Nl7il7dd2Au8eop1Fg3SQM5wi44+OMTzfs7S1+d9IuIZA2H09eA31iMu2Bw9hkXSjcst39+sLWDuX6hOqK8ldSMbpABBQGYaQiXM7dSgaslbKltsB4jCMjZDnhkN7OECxTV6QWCuumlyD296/UWOqkcGCjdVuPMemev7YsFqJSi1r2mbGirrNigckt7WCvfn4yFoVexhdX1t9ZV1HV0LW9b4AKqy8hw7QInzT19o2FSrAmu2rUalcFgoIPNTgDkV4GBObad9lu7Y1hQIfP1QevJAPbVcFT9nxEiUagC5gGqINYDBFsZ13R2Tu2cGzyyDw5THpbKxi1jTU4JAsrR7a7VIByQ2cgcsHiDnEyaK8uCwa201vhXrqFVibw7QYDO6fVzEDJprH60qpuxaCd1q1qWxlUDKsuRwHAg+ifNOu7aWKqiOGO+bzbWTw4uqZIbwIGD3zBpDwdWTirD9XqLwSvDJ3WBUuDz9GccJ52fqUrLIXppZnXd3KzZW7YPmCwEIfEZ4nlnnAn7Nsy7XVstispXe09OLUII7DA43u/icMOXfLTZi2uzMTcy8nq1DbjV2HiOLYwMd2SPA4lRRa1e/1h1FidljfXX1eFVcb1+7ngOADYxjniXui2S9WRuAq271a33AlPHGGRmB8O7u8IGLalNPV4v6la94DJZm3GPJt5c7hH2uGPGR7L7aeDl9Tp90dquodfXjHAgftVxx3h2vENzk2rR63rt1qkbTPlTYlah6iFPNXJ6xSRjIORnw4ybR0asUqFscUDstQxVUVQDjqt0tucccOWM8AeYQdDqnRRfpnBqs7WCVNVnHicZGDwxkYPjnlNk2P0kVzgHq7TzrY5V/unhvfA+iQq+itav1incJJLqCzLYCCO0CQMjgd7GeHHI4STX0doDiwrvMuCucBFIIIIUcMgjOTkwNo020Fbgey3h3H1GS5r+JJ0+vZeB7S+HePUf6wLeJjpvVxlT6x3j1iZICIiAiIgJXbX2YtyFSO6WMQOBba2bbobXKA9pXUHhwJPA8RjgffylD1YuTrUXdIbFtQ+qxzhk8VO63pGCO7J730k6NpqFJx2ipB9OROMbQ2RbpL1Byq/SKHsbLcURjkcPFXb1j4hA0+yLbVICZRuByQFOPWe6WGksNBGntTT1hEG7qbQ7mxs+aQd4FuPDC4wvdg486LWiv9dWP1LMwvo5mlwcF08V4j3y512ir1VO6TlWGVYQI+lIANdd15Vmdmr01fVKWfzjwI3c/dmH6M1FWTphayse1dfu2mvPZArBUsRw9eDIek2g1bGjXNe77+7UEZVrZcfaOQPAAL3ewbDXspwOxoN3I4PqbHC57icmsGBV2WLSjhNRTQbLN5Vr07P+s3eQLr2FOO5uZ4enLbULKmd6tVqWKIbQp3VwBxO9hiQuOHI8PZJumqusqKXPp6QSyWU10h97dPPNSEMp5glp4TZoLN19+p1ADA1MWVCQeLB94sQQeRA5e6BG02mK1ABNMH3AVsvt3i2eILVh+eOHmeyedFqdyvqxqOp4EvVTSDZUXJOAxCjv4YJA7pPp2fQljOlK4cDKWPZYu/nJsG7ucSOBHKSQ+HWxQiOisqtXVUpCtjIzjJ5DmeECp02jstXHVajUOS2+RkI+TzI3W4kYzx5zJTsC6sbrV01gElevvTfVe5d0vk49K5lpfqHf8AaO7+hndh7icTFuDBA4ZBHDh8oEbSbHZchdWib7b7Lp6LT2iMZHZUd3IGT6uhyvlrDqXzglrNypW7vObf7pg1W2tWvDrmCnluYQe5MSua5nPEs7H0ljLBb6jo5olUgmlG4bth1NtlinPMCrgD7CDPt+o0e6yMysrgqy1aOoBge7ffDSsXZlx49UwHiw3R72xPNuiC/tLqa+Ge1YM4/wBoMC6r1b2sLUN1lCuos37WssHHJO4POXHcMn0Gbpp7EZQ1ZUowypXG6R6MTSej+1KKl6tTbeWfeLU6ex1AwBzA48pYNtG1CbNLpLhk71i2tRWlvidzfLBv3sce/Mg2qJBr2xV1a2WMKd4ZKWMqup8CMzAOkunJxWXuPhVVZZ8hKLWJWf2hqW/Z6Kz12vXV8GOZE1m0NQn7bU6LSj96wu49jYHxgX0ptp/Tt4iqymuvGRYydoeg7zEH8M1/UdKtFndfattx7009QQereO8Pj7ZVX9L9njJTR3Xkbva1GoZQc4xkKSvfniBnjzwcQbrV0lrpQfSdRSLgAC1bHBPjjuz4S66O9LK9WzVqGyoyHNbKrjvxnhwnKKen95ZV0mk0mnzntrUCV9JZT8wOR5jjOvdG7HalTaS9272rGVQTnwA4Aej5wLiIiAiIgIiICa10q6MJqazwGfV4HM2WfCIH591+z3014LAjq+uVM+awdD2WHeCSp9k+6W86cLaARp7QrPUTltM7dx/dJBxOs9LOiqahMgdoZM5Xdc+iFtdtW+GQjGASwXOFweB5n/8AcguSiuoJCup4jIDD4z6KwOQA9QAlFs3X9UgsQl9Fa2Fbiepf7Jz+fHuPEcb5WBGRxBgfYieXcLxYhcYPFgPnA9RPFVm/wrVrPuI7/wAokuvZWpb/ACSv+o9afAne+ECPAku3Zq1jN+qopHgSSf4t0fGQbttbKq8/VvcfCsYH8Kt/NA9EDvwfQQCPcZ8+lWHsjUOvduVrWpI9QU8fUJX3eUDZ6fsdC1p7jYeHuZn+UjWeVHWEbun09VI7sKx+C7q/CBdrsG1+PUX2Z77GdFP4mVfhJtPRa5RvbunoX7RIyPWa1+Zmj3dJdrX/AOe6A9yKtfxUZ+Mi/wB3dXec2O7k97MzH4wOgWa3S0cLtrrwz+rqVW49/ex96yt1fTnZSd+r1R9LsqH3FPlKLSeT2xuYMvdD5Mc81+ECtfymVqf/AAuy6VPc9mLG/lz/ABSPf5RdsXDCsKl8EqHD2vvGb3ofJmo5rL3SdBKV5gQOMWptPU/tL7mB7jY+7+EHEzaXyfX2edmd2o6OUr9X4SbXoa15KIHHNkeSjBycr4lSQT7Zs2g8ltC86wTw4nj850QKByE+wNa0vQqlAMIox6BLzRaIVLuqeHh4eqSYgIiICIiAiIgIiIHwjM1Ppd0UW9GIHaxwPeD3fGbbPjLmBwHQVrpDbp71VK7H3nLeYxwAeHpA7u/4fdBtLRg5+nsleMdUa1yuOHBt05nVOknQ2vUg9kcZy/WeTUo5GO+BJbpTsmvm2o1PiAzgH3BB85XWdP61z9G0KrkqVZhWGXGM8d1mOcce13mTtJ0A/dl3o+gA+z8IGpajp7tS3gpWtfBUJx+MmQbG2jf599pB7t9lX8K4E6tpOgQH1ZcabobWvPEDiOn6GWsckHPj3y30nk9Y8wZ2mno/UvdmTK9DWvJRA5NovJwPs/CX+j8nSjms6CFA5CfYGr6XoRUvMD3S0o6O0r3ZlpECPXoa15IJnCgchPsQEREBERAREQEREBERAREQEREBERAREQEjXaBGOSJJiBHr0Fa8lEzBAOQxPUQEREBERAREQEREBERAREQEREBERAREQERED//Z"/>
          <p:cNvSpPr>
            <a:spLocks noChangeAspect="1" noChangeArrowheads="1"/>
          </p:cNvSpPr>
          <p:nvPr/>
        </p:nvSpPr>
        <p:spPr bwMode="auto">
          <a:xfrm>
            <a:off x="63500" y="-927100"/>
            <a:ext cx="2381250" cy="191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117" name="Gruppe 116"/>
          <p:cNvGrpSpPr/>
          <p:nvPr/>
        </p:nvGrpSpPr>
        <p:grpSpPr>
          <a:xfrm>
            <a:off x="58066" y="1600781"/>
            <a:ext cx="9797167" cy="793300"/>
            <a:chOff x="58066" y="1600781"/>
            <a:chExt cx="9797167" cy="793300"/>
          </a:xfrm>
        </p:grpSpPr>
        <p:grpSp>
          <p:nvGrpSpPr>
            <p:cNvPr id="108" name="Gruppe 107"/>
            <p:cNvGrpSpPr/>
            <p:nvPr/>
          </p:nvGrpSpPr>
          <p:grpSpPr>
            <a:xfrm>
              <a:off x="8919416" y="1600781"/>
              <a:ext cx="935817" cy="793300"/>
              <a:chOff x="8817818" y="1600781"/>
              <a:chExt cx="935817" cy="793300"/>
            </a:xfrm>
          </p:grpSpPr>
          <p:grpSp>
            <p:nvGrpSpPr>
              <p:cNvPr id="12" name="Gruppe 84"/>
              <p:cNvGrpSpPr/>
              <p:nvPr/>
            </p:nvGrpSpPr>
            <p:grpSpPr>
              <a:xfrm>
                <a:off x="8817818" y="1600781"/>
                <a:ext cx="929148" cy="793300"/>
                <a:chOff x="5589640" y="1637072"/>
                <a:chExt cx="3716592" cy="3173199"/>
              </a:xfrm>
            </p:grpSpPr>
            <p:pic>
              <p:nvPicPr>
                <p:cNvPr id="86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89640" y="2883617"/>
                  <a:ext cx="2286000" cy="16144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7" name="Picture 17" descr="C:\Users\andersho\Desktop\Computer bitmap.gi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7056795" y="3652983"/>
                  <a:ext cx="1543050" cy="1157288"/>
                </a:xfrm>
                <a:prstGeom prst="rect">
                  <a:avLst/>
                </a:prstGeom>
                <a:noFill/>
              </p:spPr>
            </p:pic>
            <p:sp>
              <p:nvSpPr>
                <p:cNvPr id="88" name="Skyformet billedforklaring 87"/>
                <p:cNvSpPr/>
                <p:nvPr/>
              </p:nvSpPr>
              <p:spPr bwMode="auto">
                <a:xfrm>
                  <a:off x="6961224" y="1637072"/>
                  <a:ext cx="2345008" cy="1106132"/>
                </a:xfrm>
                <a:prstGeom prst="cloudCallout">
                  <a:avLst/>
                </a:prstGeom>
                <a:noFill/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  <p:sp>
            <p:nvSpPr>
              <p:cNvPr id="109" name="Tekstboks 108"/>
              <p:cNvSpPr txBox="1"/>
              <p:nvPr/>
            </p:nvSpPr>
            <p:spPr>
              <a:xfrm>
                <a:off x="9136158" y="1614597"/>
                <a:ext cx="61747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500" dirty="0" smtClean="0"/>
                  <a:t>My precious</a:t>
                </a:r>
              </a:p>
              <a:p>
                <a:pPr algn="ctr"/>
                <a:r>
                  <a:rPr lang="en-GB" sz="500" dirty="0" smtClean="0"/>
                  <a:t>computer…</a:t>
                </a:r>
              </a:p>
            </p:txBody>
          </p:sp>
        </p:grpSp>
        <p:grpSp>
          <p:nvGrpSpPr>
            <p:cNvPr id="107" name="Gruppe 106"/>
            <p:cNvGrpSpPr/>
            <p:nvPr/>
          </p:nvGrpSpPr>
          <p:grpSpPr>
            <a:xfrm>
              <a:off x="7655127" y="1600781"/>
              <a:ext cx="936101" cy="793300"/>
              <a:chOff x="7591306" y="1600781"/>
              <a:chExt cx="936101" cy="793300"/>
            </a:xfrm>
          </p:grpSpPr>
          <p:grpSp>
            <p:nvGrpSpPr>
              <p:cNvPr id="10" name="Gruppe 52"/>
              <p:cNvGrpSpPr/>
              <p:nvPr/>
            </p:nvGrpSpPr>
            <p:grpSpPr>
              <a:xfrm>
                <a:off x="7591306" y="1600781"/>
                <a:ext cx="929148" cy="793300"/>
                <a:chOff x="5589640" y="1637072"/>
                <a:chExt cx="3716592" cy="3173199"/>
              </a:xfrm>
            </p:grpSpPr>
            <p:pic>
              <p:nvPicPr>
                <p:cNvPr id="60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89640" y="2883617"/>
                  <a:ext cx="2286000" cy="16144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" name="Picture 17" descr="C:\Users\andersho\Desktop\Computer bitmap.gi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7056795" y="3652983"/>
                  <a:ext cx="1543050" cy="1157288"/>
                </a:xfrm>
                <a:prstGeom prst="rect">
                  <a:avLst/>
                </a:prstGeom>
                <a:noFill/>
              </p:spPr>
            </p:pic>
            <p:sp>
              <p:nvSpPr>
                <p:cNvPr id="64" name="Skyformet billedforklaring 63"/>
                <p:cNvSpPr/>
                <p:nvPr/>
              </p:nvSpPr>
              <p:spPr bwMode="auto">
                <a:xfrm>
                  <a:off x="6961224" y="1637072"/>
                  <a:ext cx="2345008" cy="1106132"/>
                </a:xfrm>
                <a:prstGeom prst="cloudCallout">
                  <a:avLst/>
                </a:prstGeom>
                <a:noFill/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  <p:sp>
            <p:nvSpPr>
              <p:cNvPr id="110" name="Tekstboks 109"/>
              <p:cNvSpPr txBox="1"/>
              <p:nvPr/>
            </p:nvSpPr>
            <p:spPr>
              <a:xfrm>
                <a:off x="7909930" y="1613803"/>
                <a:ext cx="61747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500" dirty="0" smtClean="0"/>
                  <a:t>My precious</a:t>
                </a:r>
              </a:p>
              <a:p>
                <a:pPr algn="ctr"/>
                <a:r>
                  <a:rPr lang="en-GB" sz="500" dirty="0" smtClean="0"/>
                  <a:t>computer…</a:t>
                </a:r>
              </a:p>
            </p:txBody>
          </p:sp>
        </p:grpSp>
        <p:grpSp>
          <p:nvGrpSpPr>
            <p:cNvPr id="106" name="Gruppe 105"/>
            <p:cNvGrpSpPr/>
            <p:nvPr/>
          </p:nvGrpSpPr>
          <p:grpSpPr>
            <a:xfrm>
              <a:off x="6388519" y="1600781"/>
              <a:ext cx="938421" cy="793300"/>
              <a:chOff x="6364794" y="1600781"/>
              <a:chExt cx="938421" cy="793300"/>
            </a:xfrm>
          </p:grpSpPr>
          <p:grpSp>
            <p:nvGrpSpPr>
              <p:cNvPr id="8" name="Gruppe 50"/>
              <p:cNvGrpSpPr/>
              <p:nvPr/>
            </p:nvGrpSpPr>
            <p:grpSpPr>
              <a:xfrm>
                <a:off x="6364794" y="1600781"/>
                <a:ext cx="929148" cy="793300"/>
                <a:chOff x="5589640" y="1637072"/>
                <a:chExt cx="3716592" cy="3173199"/>
              </a:xfrm>
            </p:grpSpPr>
            <p:pic>
              <p:nvPicPr>
                <p:cNvPr id="70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89640" y="2883617"/>
                  <a:ext cx="2286000" cy="16144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1" name="Picture 17" descr="C:\Users\andersho\Desktop\Computer bitmap.gi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7056795" y="3652983"/>
                  <a:ext cx="1543050" cy="1157288"/>
                </a:xfrm>
                <a:prstGeom prst="rect">
                  <a:avLst/>
                </a:prstGeom>
                <a:noFill/>
              </p:spPr>
            </p:pic>
            <p:sp>
              <p:nvSpPr>
                <p:cNvPr id="74" name="Skyformet billedforklaring 73"/>
                <p:cNvSpPr/>
                <p:nvPr/>
              </p:nvSpPr>
              <p:spPr bwMode="auto">
                <a:xfrm>
                  <a:off x="6961224" y="1637072"/>
                  <a:ext cx="2345008" cy="1106132"/>
                </a:xfrm>
                <a:prstGeom prst="cloudCallout">
                  <a:avLst/>
                </a:prstGeom>
                <a:noFill/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  <p:sp>
            <p:nvSpPr>
              <p:cNvPr id="111" name="Tekstboks 110"/>
              <p:cNvSpPr txBox="1"/>
              <p:nvPr/>
            </p:nvSpPr>
            <p:spPr>
              <a:xfrm>
                <a:off x="6685738" y="1613010"/>
                <a:ext cx="61747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500" dirty="0" smtClean="0"/>
                  <a:t>My precious</a:t>
                </a:r>
              </a:p>
              <a:p>
                <a:pPr algn="ctr"/>
                <a:r>
                  <a:rPr lang="en-GB" sz="500" dirty="0" smtClean="0"/>
                  <a:t>computer…</a:t>
                </a:r>
              </a:p>
            </p:txBody>
          </p:sp>
        </p:grpSp>
        <p:grpSp>
          <p:nvGrpSpPr>
            <p:cNvPr id="105" name="Gruppe 104"/>
            <p:cNvGrpSpPr/>
            <p:nvPr/>
          </p:nvGrpSpPr>
          <p:grpSpPr>
            <a:xfrm>
              <a:off x="5124237" y="1600781"/>
              <a:ext cx="936095" cy="793300"/>
              <a:chOff x="5138282" y="1600781"/>
              <a:chExt cx="936095" cy="793300"/>
            </a:xfrm>
          </p:grpSpPr>
          <p:grpSp>
            <p:nvGrpSpPr>
              <p:cNvPr id="13" name="Gruppe 88"/>
              <p:cNvGrpSpPr/>
              <p:nvPr/>
            </p:nvGrpSpPr>
            <p:grpSpPr>
              <a:xfrm>
                <a:off x="5138282" y="1600781"/>
                <a:ext cx="929148" cy="793300"/>
                <a:chOff x="5589640" y="1637072"/>
                <a:chExt cx="3716592" cy="3173199"/>
              </a:xfrm>
            </p:grpSpPr>
            <p:pic>
              <p:nvPicPr>
                <p:cNvPr id="90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89640" y="2883617"/>
                  <a:ext cx="2286000" cy="16144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1" name="Picture 17" descr="C:\Users\andersho\Desktop\Computer bitmap.gi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7056795" y="3652983"/>
                  <a:ext cx="1543050" cy="1157288"/>
                </a:xfrm>
                <a:prstGeom prst="rect">
                  <a:avLst/>
                </a:prstGeom>
                <a:noFill/>
              </p:spPr>
            </p:pic>
            <p:sp>
              <p:nvSpPr>
                <p:cNvPr id="92" name="Skyformet billedforklaring 91"/>
                <p:cNvSpPr/>
                <p:nvPr/>
              </p:nvSpPr>
              <p:spPr bwMode="auto">
                <a:xfrm>
                  <a:off x="6961224" y="1637072"/>
                  <a:ext cx="2345008" cy="1106132"/>
                </a:xfrm>
                <a:prstGeom prst="cloudCallout">
                  <a:avLst/>
                </a:prstGeom>
                <a:noFill/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  <p:sp>
            <p:nvSpPr>
              <p:cNvPr id="112" name="Tekstboks 111"/>
              <p:cNvSpPr txBox="1"/>
              <p:nvPr/>
            </p:nvSpPr>
            <p:spPr>
              <a:xfrm>
                <a:off x="5456900" y="1620155"/>
                <a:ext cx="61747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500" dirty="0" smtClean="0"/>
                  <a:t>My precious</a:t>
                </a:r>
              </a:p>
              <a:p>
                <a:pPr algn="ctr"/>
                <a:r>
                  <a:rPr lang="en-GB" sz="500" dirty="0" smtClean="0"/>
                  <a:t>computer…</a:t>
                </a:r>
              </a:p>
            </p:txBody>
          </p:sp>
        </p:grpSp>
        <p:grpSp>
          <p:nvGrpSpPr>
            <p:cNvPr id="104" name="Gruppe 103"/>
            <p:cNvGrpSpPr/>
            <p:nvPr/>
          </p:nvGrpSpPr>
          <p:grpSpPr>
            <a:xfrm>
              <a:off x="3861375" y="1600781"/>
              <a:ext cx="934675" cy="793300"/>
              <a:chOff x="3911770" y="1600781"/>
              <a:chExt cx="934675" cy="793300"/>
            </a:xfrm>
          </p:grpSpPr>
          <p:grpSp>
            <p:nvGrpSpPr>
              <p:cNvPr id="9" name="Gruppe 51"/>
              <p:cNvGrpSpPr/>
              <p:nvPr/>
            </p:nvGrpSpPr>
            <p:grpSpPr>
              <a:xfrm>
                <a:off x="3911770" y="1600781"/>
                <a:ext cx="929148" cy="793300"/>
                <a:chOff x="5589640" y="1637072"/>
                <a:chExt cx="3716592" cy="3173199"/>
              </a:xfrm>
            </p:grpSpPr>
            <p:pic>
              <p:nvPicPr>
                <p:cNvPr id="65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89640" y="2883617"/>
                  <a:ext cx="2286000" cy="16144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6" name="Picture 17" descr="C:\Users\andersho\Desktop\Computer bitmap.gi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7056795" y="3652983"/>
                  <a:ext cx="1543050" cy="1157288"/>
                </a:xfrm>
                <a:prstGeom prst="rect">
                  <a:avLst/>
                </a:prstGeom>
                <a:noFill/>
              </p:spPr>
            </p:pic>
            <p:sp>
              <p:nvSpPr>
                <p:cNvPr id="69" name="Skyformet billedforklaring 68"/>
                <p:cNvSpPr/>
                <p:nvPr/>
              </p:nvSpPr>
              <p:spPr bwMode="auto">
                <a:xfrm>
                  <a:off x="6961224" y="1637072"/>
                  <a:ext cx="2345008" cy="1106132"/>
                </a:xfrm>
                <a:prstGeom prst="cloudCallout">
                  <a:avLst/>
                </a:prstGeom>
                <a:noFill/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  <p:sp>
            <p:nvSpPr>
              <p:cNvPr id="113" name="Tekstboks 112"/>
              <p:cNvSpPr txBox="1"/>
              <p:nvPr/>
            </p:nvSpPr>
            <p:spPr>
              <a:xfrm>
                <a:off x="4228968" y="1618226"/>
                <a:ext cx="61747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500" dirty="0" smtClean="0"/>
                  <a:t>My precious</a:t>
                </a:r>
              </a:p>
              <a:p>
                <a:pPr algn="ctr"/>
                <a:r>
                  <a:rPr lang="en-GB" sz="500" dirty="0" smtClean="0"/>
                  <a:t>computer…</a:t>
                </a:r>
              </a:p>
            </p:txBody>
          </p:sp>
        </p:grpSp>
        <p:grpSp>
          <p:nvGrpSpPr>
            <p:cNvPr id="103" name="Gruppe 102"/>
            <p:cNvGrpSpPr/>
            <p:nvPr/>
          </p:nvGrpSpPr>
          <p:grpSpPr>
            <a:xfrm>
              <a:off x="2596194" y="1600781"/>
              <a:ext cx="936994" cy="793300"/>
              <a:chOff x="2685258" y="1600781"/>
              <a:chExt cx="936994" cy="793300"/>
            </a:xfrm>
          </p:grpSpPr>
          <p:grpSp>
            <p:nvGrpSpPr>
              <p:cNvPr id="11" name="Gruppe 53"/>
              <p:cNvGrpSpPr/>
              <p:nvPr/>
            </p:nvGrpSpPr>
            <p:grpSpPr>
              <a:xfrm>
                <a:off x="2685258" y="1600781"/>
                <a:ext cx="929148" cy="793300"/>
                <a:chOff x="5589640" y="1637072"/>
                <a:chExt cx="3716592" cy="3173199"/>
              </a:xfrm>
            </p:grpSpPr>
            <p:pic>
              <p:nvPicPr>
                <p:cNvPr id="55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89640" y="2883617"/>
                  <a:ext cx="2286000" cy="16144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6" name="Picture 17" descr="C:\Users\andersho\Desktop\Computer bitmap.gi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7056795" y="3652983"/>
                  <a:ext cx="1543050" cy="1157288"/>
                </a:xfrm>
                <a:prstGeom prst="rect">
                  <a:avLst/>
                </a:prstGeom>
                <a:noFill/>
              </p:spPr>
            </p:pic>
            <p:sp>
              <p:nvSpPr>
                <p:cNvPr id="59" name="Skyformet billedforklaring 58"/>
                <p:cNvSpPr/>
                <p:nvPr/>
              </p:nvSpPr>
              <p:spPr bwMode="auto">
                <a:xfrm>
                  <a:off x="6961224" y="1637072"/>
                  <a:ext cx="2345008" cy="1106132"/>
                </a:xfrm>
                <a:prstGeom prst="cloudCallout">
                  <a:avLst/>
                </a:prstGeom>
                <a:noFill/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  <p:sp>
            <p:nvSpPr>
              <p:cNvPr id="114" name="Tekstboks 113"/>
              <p:cNvSpPr txBox="1"/>
              <p:nvPr/>
            </p:nvSpPr>
            <p:spPr>
              <a:xfrm>
                <a:off x="3004775" y="1618680"/>
                <a:ext cx="61747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500" dirty="0" smtClean="0"/>
                  <a:t>My precious</a:t>
                </a:r>
              </a:p>
              <a:p>
                <a:pPr algn="ctr"/>
                <a:r>
                  <a:rPr lang="en-GB" sz="500" dirty="0" smtClean="0"/>
                  <a:t>computer…</a:t>
                </a:r>
              </a:p>
            </p:txBody>
          </p:sp>
        </p:grpSp>
        <p:grpSp>
          <p:nvGrpSpPr>
            <p:cNvPr id="102" name="Gruppe 101"/>
            <p:cNvGrpSpPr/>
            <p:nvPr/>
          </p:nvGrpSpPr>
          <p:grpSpPr>
            <a:xfrm>
              <a:off x="1331977" y="1600781"/>
              <a:ext cx="936030" cy="793300"/>
              <a:chOff x="1458746" y="1600781"/>
              <a:chExt cx="936030" cy="793300"/>
            </a:xfrm>
          </p:grpSpPr>
          <p:grpSp>
            <p:nvGrpSpPr>
              <p:cNvPr id="14" name="Gruppe 92"/>
              <p:cNvGrpSpPr/>
              <p:nvPr/>
            </p:nvGrpSpPr>
            <p:grpSpPr>
              <a:xfrm>
                <a:off x="1458746" y="1600781"/>
                <a:ext cx="929148" cy="793300"/>
                <a:chOff x="5589640" y="1637072"/>
                <a:chExt cx="3716592" cy="3173199"/>
              </a:xfrm>
            </p:grpSpPr>
            <p:pic>
              <p:nvPicPr>
                <p:cNvPr id="94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89640" y="2883617"/>
                  <a:ext cx="2286000" cy="16144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5" name="Picture 17" descr="C:\Users\andersho\Desktop\Computer bitmap.gi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7056795" y="3652983"/>
                  <a:ext cx="1543050" cy="1157288"/>
                </a:xfrm>
                <a:prstGeom prst="rect">
                  <a:avLst/>
                </a:prstGeom>
                <a:noFill/>
              </p:spPr>
            </p:pic>
            <p:sp>
              <p:nvSpPr>
                <p:cNvPr id="96" name="Skyformet billedforklaring 95"/>
                <p:cNvSpPr/>
                <p:nvPr/>
              </p:nvSpPr>
              <p:spPr bwMode="auto">
                <a:xfrm>
                  <a:off x="6961224" y="1637072"/>
                  <a:ext cx="2345008" cy="1106132"/>
                </a:xfrm>
                <a:prstGeom prst="cloudCallout">
                  <a:avLst/>
                </a:prstGeom>
                <a:noFill/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  <p:sp>
            <p:nvSpPr>
              <p:cNvPr id="115" name="Tekstboks 114"/>
              <p:cNvSpPr txBox="1"/>
              <p:nvPr/>
            </p:nvSpPr>
            <p:spPr>
              <a:xfrm>
                <a:off x="1777299" y="1620835"/>
                <a:ext cx="61747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500" dirty="0" smtClean="0"/>
                  <a:t>My precious</a:t>
                </a:r>
              </a:p>
              <a:p>
                <a:pPr algn="ctr"/>
                <a:r>
                  <a:rPr lang="en-GB" sz="500" dirty="0" smtClean="0"/>
                  <a:t>computer…</a:t>
                </a:r>
              </a:p>
            </p:txBody>
          </p:sp>
        </p:grpSp>
        <p:grpSp>
          <p:nvGrpSpPr>
            <p:cNvPr id="101" name="Gruppe 100"/>
            <p:cNvGrpSpPr/>
            <p:nvPr/>
          </p:nvGrpSpPr>
          <p:grpSpPr>
            <a:xfrm>
              <a:off x="58066" y="1600781"/>
              <a:ext cx="945724" cy="793300"/>
              <a:chOff x="232234" y="1600781"/>
              <a:chExt cx="945724" cy="793300"/>
            </a:xfrm>
          </p:grpSpPr>
          <p:grpSp>
            <p:nvGrpSpPr>
              <p:cNvPr id="15" name="Gruppe 96"/>
              <p:cNvGrpSpPr/>
              <p:nvPr/>
            </p:nvGrpSpPr>
            <p:grpSpPr>
              <a:xfrm>
                <a:off x="232234" y="1600781"/>
                <a:ext cx="929148" cy="793300"/>
                <a:chOff x="5589640" y="1637072"/>
                <a:chExt cx="3716592" cy="3173199"/>
              </a:xfrm>
            </p:grpSpPr>
            <p:pic>
              <p:nvPicPr>
                <p:cNvPr id="98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89640" y="2883617"/>
                  <a:ext cx="2286000" cy="16144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9" name="Picture 17" descr="C:\Users\andersho\Desktop\Computer bitmap.gi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7056795" y="3652983"/>
                  <a:ext cx="1543050" cy="1157288"/>
                </a:xfrm>
                <a:prstGeom prst="rect">
                  <a:avLst/>
                </a:prstGeom>
                <a:noFill/>
              </p:spPr>
            </p:pic>
            <p:sp>
              <p:nvSpPr>
                <p:cNvPr id="100" name="Skyformet billedforklaring 99"/>
                <p:cNvSpPr/>
                <p:nvPr/>
              </p:nvSpPr>
              <p:spPr bwMode="auto">
                <a:xfrm>
                  <a:off x="6961224" y="1637072"/>
                  <a:ext cx="2345008" cy="1106132"/>
                </a:xfrm>
                <a:prstGeom prst="cloudCallout">
                  <a:avLst/>
                </a:prstGeom>
                <a:noFill/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  <p:sp>
            <p:nvSpPr>
              <p:cNvPr id="116" name="Tekstboks 115"/>
              <p:cNvSpPr txBox="1"/>
              <p:nvPr/>
            </p:nvSpPr>
            <p:spPr>
              <a:xfrm>
                <a:off x="560481" y="1625371"/>
                <a:ext cx="61747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500" dirty="0" smtClean="0"/>
                  <a:t>My precious</a:t>
                </a:r>
              </a:p>
              <a:p>
                <a:pPr algn="ctr"/>
                <a:r>
                  <a:rPr lang="en-GB" sz="500" dirty="0" smtClean="0"/>
                  <a:t>computer…</a:t>
                </a:r>
              </a:p>
            </p:txBody>
          </p:sp>
        </p:grpSp>
      </p:grpSp>
      <p:grpSp>
        <p:nvGrpSpPr>
          <p:cNvPr id="119" name="Gruppe 118"/>
          <p:cNvGrpSpPr/>
          <p:nvPr/>
        </p:nvGrpSpPr>
        <p:grpSpPr>
          <a:xfrm>
            <a:off x="72609" y="2256411"/>
            <a:ext cx="9696753" cy="1586600"/>
            <a:chOff x="72609" y="2256411"/>
            <a:chExt cx="9696753" cy="1586600"/>
          </a:xfrm>
        </p:grpSpPr>
        <p:grpSp>
          <p:nvGrpSpPr>
            <p:cNvPr id="21" name="Gruppe 79"/>
            <p:cNvGrpSpPr/>
            <p:nvPr/>
          </p:nvGrpSpPr>
          <p:grpSpPr>
            <a:xfrm>
              <a:off x="7911065" y="2256411"/>
              <a:ext cx="1858297" cy="1586600"/>
              <a:chOff x="7243421" y="2108787"/>
              <a:chExt cx="1858297" cy="1586600"/>
            </a:xfrm>
          </p:grpSpPr>
          <p:grpSp>
            <p:nvGrpSpPr>
              <p:cNvPr id="26" name="Gruppe 36"/>
              <p:cNvGrpSpPr/>
              <p:nvPr/>
            </p:nvGrpSpPr>
            <p:grpSpPr>
              <a:xfrm>
                <a:off x="7243421" y="2108787"/>
                <a:ext cx="1858297" cy="1586600"/>
                <a:chOff x="5589640" y="1637072"/>
                <a:chExt cx="3716594" cy="3173199"/>
              </a:xfrm>
            </p:grpSpPr>
            <p:pic>
              <p:nvPicPr>
                <p:cNvPr id="38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89640" y="2883617"/>
                  <a:ext cx="2286000" cy="16144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17" descr="C:\Users\andersho\Desktop\Computer bitmap.gi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7056795" y="3652983"/>
                  <a:ext cx="1543050" cy="1157288"/>
                </a:xfrm>
                <a:prstGeom prst="rect">
                  <a:avLst/>
                </a:prstGeom>
                <a:noFill/>
              </p:spPr>
            </p:pic>
            <p:sp>
              <p:nvSpPr>
                <p:cNvPr id="42" name="Skyformet billedforklaring 41"/>
                <p:cNvSpPr/>
                <p:nvPr/>
              </p:nvSpPr>
              <p:spPr bwMode="auto">
                <a:xfrm>
                  <a:off x="6961226" y="1637072"/>
                  <a:ext cx="2345008" cy="1106130"/>
                </a:xfrm>
                <a:prstGeom prst="cloudCallout">
                  <a:avLst/>
                </a:prstGeom>
                <a:solidFill>
                  <a:srgbClr val="FFFFFF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  <p:sp>
            <p:nvSpPr>
              <p:cNvPr id="76" name="Tekstboks 75"/>
              <p:cNvSpPr txBox="1"/>
              <p:nvPr/>
            </p:nvSpPr>
            <p:spPr>
              <a:xfrm>
                <a:off x="8002426" y="2179064"/>
                <a:ext cx="10454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000" dirty="0" smtClean="0"/>
                  <a:t>My precious</a:t>
                </a:r>
              </a:p>
              <a:p>
                <a:pPr algn="ctr"/>
                <a:r>
                  <a:rPr lang="en-GB" sz="1000" dirty="0" smtClean="0"/>
                  <a:t>computer…</a:t>
                </a:r>
              </a:p>
            </p:txBody>
          </p:sp>
        </p:grpSp>
        <p:grpSp>
          <p:nvGrpSpPr>
            <p:cNvPr id="27" name="Gruppe 80"/>
            <p:cNvGrpSpPr/>
            <p:nvPr/>
          </p:nvGrpSpPr>
          <p:grpSpPr>
            <a:xfrm>
              <a:off x="5298246" y="2256411"/>
              <a:ext cx="1858297" cy="1586600"/>
              <a:chOff x="5225951" y="2282955"/>
              <a:chExt cx="1858297" cy="1586600"/>
            </a:xfrm>
          </p:grpSpPr>
          <p:grpSp>
            <p:nvGrpSpPr>
              <p:cNvPr id="28" name="Gruppe 20"/>
              <p:cNvGrpSpPr/>
              <p:nvPr/>
            </p:nvGrpSpPr>
            <p:grpSpPr>
              <a:xfrm>
                <a:off x="5225951" y="2282955"/>
                <a:ext cx="1858297" cy="1586600"/>
                <a:chOff x="5589640" y="1637072"/>
                <a:chExt cx="3716594" cy="3173199"/>
              </a:xfrm>
            </p:grpSpPr>
            <p:pic>
              <p:nvPicPr>
                <p:cNvPr id="22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89640" y="2883617"/>
                  <a:ext cx="2286000" cy="16144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17" descr="C:\Users\andersho\Desktop\Computer bitmap.gi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7056795" y="3652983"/>
                  <a:ext cx="1543050" cy="1157288"/>
                </a:xfrm>
                <a:prstGeom prst="rect">
                  <a:avLst/>
                </a:prstGeom>
                <a:noFill/>
              </p:spPr>
            </p:pic>
            <p:sp>
              <p:nvSpPr>
                <p:cNvPr id="29" name="Skyformet billedforklaring 28"/>
                <p:cNvSpPr/>
                <p:nvPr/>
              </p:nvSpPr>
              <p:spPr bwMode="auto">
                <a:xfrm>
                  <a:off x="6961226" y="1637072"/>
                  <a:ext cx="2345008" cy="1106130"/>
                </a:xfrm>
                <a:prstGeom prst="cloudCallout">
                  <a:avLst/>
                </a:prstGeom>
                <a:solidFill>
                  <a:srgbClr val="FFFFFF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  <p:sp>
            <p:nvSpPr>
              <p:cNvPr id="77" name="Tekstboks 76"/>
              <p:cNvSpPr txBox="1"/>
              <p:nvPr/>
            </p:nvSpPr>
            <p:spPr>
              <a:xfrm>
                <a:off x="5959312" y="2350514"/>
                <a:ext cx="10454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000" dirty="0" smtClean="0"/>
                  <a:t>My precious</a:t>
                </a:r>
              </a:p>
              <a:p>
                <a:pPr algn="ctr"/>
                <a:r>
                  <a:rPr lang="en-GB" sz="1000" dirty="0" smtClean="0"/>
                  <a:t>computer…</a:t>
                </a:r>
              </a:p>
            </p:txBody>
          </p:sp>
        </p:grpSp>
        <p:grpSp>
          <p:nvGrpSpPr>
            <p:cNvPr id="30" name="Gruppe 82"/>
            <p:cNvGrpSpPr/>
            <p:nvPr/>
          </p:nvGrpSpPr>
          <p:grpSpPr>
            <a:xfrm>
              <a:off x="2685427" y="2256411"/>
              <a:ext cx="1858297" cy="1586600"/>
              <a:chOff x="2649679" y="2486150"/>
              <a:chExt cx="1858297" cy="1586600"/>
            </a:xfrm>
          </p:grpSpPr>
          <p:grpSp>
            <p:nvGrpSpPr>
              <p:cNvPr id="31" name="Gruppe 30"/>
              <p:cNvGrpSpPr/>
              <p:nvPr/>
            </p:nvGrpSpPr>
            <p:grpSpPr>
              <a:xfrm>
                <a:off x="2649679" y="2486150"/>
                <a:ext cx="1858297" cy="1586600"/>
                <a:chOff x="5589640" y="1637072"/>
                <a:chExt cx="3716594" cy="3173199"/>
              </a:xfrm>
            </p:grpSpPr>
            <p:pic>
              <p:nvPicPr>
                <p:cNvPr id="32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89640" y="2883617"/>
                  <a:ext cx="2286000" cy="16144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17" descr="C:\Users\andersho\Desktop\Computer bitmap.gi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7056795" y="3652983"/>
                  <a:ext cx="1543050" cy="1157288"/>
                </a:xfrm>
                <a:prstGeom prst="rect">
                  <a:avLst/>
                </a:prstGeom>
                <a:noFill/>
              </p:spPr>
            </p:pic>
            <p:sp>
              <p:nvSpPr>
                <p:cNvPr id="36" name="Skyformet billedforklaring 35"/>
                <p:cNvSpPr/>
                <p:nvPr/>
              </p:nvSpPr>
              <p:spPr bwMode="auto">
                <a:xfrm>
                  <a:off x="6961226" y="1637072"/>
                  <a:ext cx="2345008" cy="1106130"/>
                </a:xfrm>
                <a:prstGeom prst="cloudCallout">
                  <a:avLst/>
                </a:prstGeom>
                <a:solidFill>
                  <a:srgbClr val="FFFFFF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  <p:sp>
            <p:nvSpPr>
              <p:cNvPr id="78" name="Tekstboks 77"/>
              <p:cNvSpPr txBox="1"/>
              <p:nvPr/>
            </p:nvSpPr>
            <p:spPr>
              <a:xfrm>
                <a:off x="3370912" y="2552916"/>
                <a:ext cx="10454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000" dirty="0" smtClean="0"/>
                  <a:t>My precious</a:t>
                </a:r>
              </a:p>
              <a:p>
                <a:pPr algn="ctr"/>
                <a:r>
                  <a:rPr lang="en-GB" sz="1000" dirty="0" smtClean="0"/>
                  <a:t>computer…</a:t>
                </a:r>
              </a:p>
            </p:txBody>
          </p:sp>
        </p:grpSp>
        <p:grpSp>
          <p:nvGrpSpPr>
            <p:cNvPr id="73728" name="Gruppe 81"/>
            <p:cNvGrpSpPr/>
            <p:nvPr/>
          </p:nvGrpSpPr>
          <p:grpSpPr>
            <a:xfrm>
              <a:off x="72609" y="2256411"/>
              <a:ext cx="1858296" cy="1586600"/>
              <a:chOff x="783795" y="2515179"/>
              <a:chExt cx="1858296" cy="1586600"/>
            </a:xfrm>
          </p:grpSpPr>
          <p:grpSp>
            <p:nvGrpSpPr>
              <p:cNvPr id="73729" name="Gruppe 42"/>
              <p:cNvGrpSpPr/>
              <p:nvPr/>
            </p:nvGrpSpPr>
            <p:grpSpPr>
              <a:xfrm>
                <a:off x="783795" y="2515179"/>
                <a:ext cx="1858296" cy="1586600"/>
                <a:chOff x="5589640" y="1637072"/>
                <a:chExt cx="3716594" cy="3173200"/>
              </a:xfrm>
            </p:grpSpPr>
            <p:pic>
              <p:nvPicPr>
                <p:cNvPr id="44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89640" y="2883618"/>
                  <a:ext cx="2286000" cy="1614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17" descr="C:\Users\andersho\Desktop\Computer bitmap.gi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7056796" y="3652984"/>
                  <a:ext cx="1543050" cy="1157288"/>
                </a:xfrm>
                <a:prstGeom prst="rect">
                  <a:avLst/>
                </a:prstGeom>
                <a:noFill/>
              </p:spPr>
            </p:pic>
            <p:sp>
              <p:nvSpPr>
                <p:cNvPr id="48" name="Skyformet billedforklaring 47"/>
                <p:cNvSpPr/>
                <p:nvPr/>
              </p:nvSpPr>
              <p:spPr bwMode="auto">
                <a:xfrm>
                  <a:off x="6961227" y="1637072"/>
                  <a:ext cx="2345007" cy="1106130"/>
                </a:xfrm>
                <a:prstGeom prst="cloudCallout">
                  <a:avLst/>
                </a:prstGeom>
                <a:solidFill>
                  <a:srgbClr val="FFFFFF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  <p:sp>
            <p:nvSpPr>
              <p:cNvPr id="79" name="Tekstboks 78"/>
              <p:cNvSpPr txBox="1"/>
              <p:nvPr/>
            </p:nvSpPr>
            <p:spPr>
              <a:xfrm>
                <a:off x="1525444" y="2588635"/>
                <a:ext cx="10454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000" dirty="0" smtClean="0"/>
                  <a:t>My precious</a:t>
                </a:r>
              </a:p>
              <a:p>
                <a:pPr algn="ctr"/>
                <a:r>
                  <a:rPr lang="en-GB" sz="1000" dirty="0" smtClean="0"/>
                  <a:t>computer…</a:t>
                </a:r>
              </a:p>
            </p:txBody>
          </p:sp>
        </p:grpSp>
      </p:grpSp>
      <p:grpSp>
        <p:nvGrpSpPr>
          <p:cNvPr id="73730" name="Gruppe 83"/>
          <p:cNvGrpSpPr/>
          <p:nvPr/>
        </p:nvGrpSpPr>
        <p:grpSpPr>
          <a:xfrm>
            <a:off x="2120710" y="2921586"/>
            <a:ext cx="3716592" cy="3115143"/>
            <a:chOff x="1859458" y="3211866"/>
            <a:chExt cx="3716592" cy="3115143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59458" y="4400355"/>
              <a:ext cx="2286000" cy="1614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7" descr="C:\Users\andersho\Desktop\Computer bitmap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3326613" y="5169721"/>
              <a:ext cx="1543050" cy="1157288"/>
            </a:xfrm>
            <a:prstGeom prst="rect">
              <a:avLst/>
            </a:prstGeom>
            <a:noFill/>
          </p:spPr>
        </p:pic>
        <p:grpSp>
          <p:nvGrpSpPr>
            <p:cNvPr id="73731" name="Gruppe 17"/>
            <p:cNvGrpSpPr/>
            <p:nvPr/>
          </p:nvGrpSpPr>
          <p:grpSpPr>
            <a:xfrm>
              <a:off x="3231043" y="3211866"/>
              <a:ext cx="2345007" cy="1106130"/>
              <a:chOff x="2315486" y="2138515"/>
              <a:chExt cx="2345007" cy="1253614"/>
            </a:xfrm>
          </p:grpSpPr>
          <p:sp>
            <p:nvSpPr>
              <p:cNvPr id="20" name="Skyformet billedforklaring 19"/>
              <p:cNvSpPr/>
              <p:nvPr/>
            </p:nvSpPr>
            <p:spPr bwMode="auto">
              <a:xfrm>
                <a:off x="2315486" y="2138515"/>
                <a:ext cx="2345007" cy="1253614"/>
              </a:xfrm>
              <a:prstGeom prst="cloudCallout">
                <a:avLst/>
              </a:prstGeom>
              <a:solidFill>
                <a:srgbClr val="FFFFFF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9" name="Tekstboks 18"/>
              <p:cNvSpPr txBox="1"/>
              <p:nvPr/>
            </p:nvSpPr>
            <p:spPr>
              <a:xfrm>
                <a:off x="2492470" y="2381375"/>
                <a:ext cx="1911100" cy="802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 smtClean="0"/>
                  <a:t>My precious</a:t>
                </a:r>
              </a:p>
              <a:p>
                <a:pPr algn="ctr"/>
                <a:r>
                  <a:rPr lang="en-GB" dirty="0" smtClean="0"/>
                  <a:t>computer…</a:t>
                </a:r>
                <a:endParaRPr lang="en-GB" dirty="0"/>
              </a:p>
            </p:txBody>
          </p:sp>
        </p:grpSp>
      </p:grpSp>
      <p:grpSp>
        <p:nvGrpSpPr>
          <p:cNvPr id="73732" name="Gruppe 29"/>
          <p:cNvGrpSpPr/>
          <p:nvPr/>
        </p:nvGrpSpPr>
        <p:grpSpPr>
          <a:xfrm>
            <a:off x="5357409" y="2921586"/>
            <a:ext cx="3716592" cy="3115143"/>
            <a:chOff x="5589640" y="1695128"/>
            <a:chExt cx="3716592" cy="3115143"/>
          </a:xfrm>
        </p:grpSpPr>
        <p:pic>
          <p:nvPicPr>
            <p:cNvPr id="7987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89640" y="2883617"/>
              <a:ext cx="2286000" cy="1614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889" name="Picture 17" descr="C:\Users\andersho\Desktop\Computer bitmap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7056795" y="3652983"/>
              <a:ext cx="1543050" cy="1157288"/>
            </a:xfrm>
            <a:prstGeom prst="rect">
              <a:avLst/>
            </a:prstGeom>
            <a:noFill/>
          </p:spPr>
        </p:pic>
        <p:grpSp>
          <p:nvGrpSpPr>
            <p:cNvPr id="73733" name="Gruppe 27"/>
            <p:cNvGrpSpPr/>
            <p:nvPr/>
          </p:nvGrpSpPr>
          <p:grpSpPr>
            <a:xfrm>
              <a:off x="6961225" y="1695128"/>
              <a:ext cx="2345007" cy="1106130"/>
              <a:chOff x="2315486" y="2204311"/>
              <a:chExt cx="2345007" cy="1253614"/>
            </a:xfrm>
          </p:grpSpPr>
          <p:sp>
            <p:nvSpPr>
              <p:cNvPr id="25" name="Skyformet billedforklaring 24"/>
              <p:cNvSpPr/>
              <p:nvPr/>
            </p:nvSpPr>
            <p:spPr bwMode="auto">
              <a:xfrm>
                <a:off x="2315486" y="2204311"/>
                <a:ext cx="2345007" cy="1253614"/>
              </a:xfrm>
              <a:prstGeom prst="cloudCallout">
                <a:avLst/>
              </a:prstGeom>
              <a:solidFill>
                <a:srgbClr val="FFFFFF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24" name="Tekstboks 23"/>
              <p:cNvSpPr txBox="1"/>
              <p:nvPr/>
            </p:nvSpPr>
            <p:spPr>
              <a:xfrm>
                <a:off x="2492470" y="2381375"/>
                <a:ext cx="1911100" cy="802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 smtClean="0"/>
                  <a:t>My precious</a:t>
                </a:r>
              </a:p>
              <a:p>
                <a:pPr algn="ctr"/>
                <a:r>
                  <a:rPr lang="en-GB" dirty="0" smtClean="0"/>
                  <a:t>computer…</a:t>
                </a:r>
                <a:endParaRPr lang="en-GB" dirty="0"/>
              </a:p>
            </p:txBody>
          </p:sp>
        </p:grpSp>
      </p:grpSp>
      <p:sp>
        <p:nvSpPr>
          <p:cNvPr id="118" name="Tekstboks 117"/>
          <p:cNvSpPr txBox="1"/>
          <p:nvPr/>
        </p:nvSpPr>
        <p:spPr>
          <a:xfrm>
            <a:off x="1509495" y="5834749"/>
            <a:ext cx="729719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CC0000"/>
                </a:solidFill>
              </a:rPr>
              <a:t>This is an  extremely expensive form of price coupling!</a:t>
            </a:r>
            <a:endParaRPr lang="en-GB" sz="1800" dirty="0">
              <a:solidFill>
                <a:srgbClr val="CC0000"/>
              </a:solidFill>
            </a:endParaRPr>
          </a:p>
        </p:txBody>
      </p:sp>
      <p:sp>
        <p:nvSpPr>
          <p:cNvPr id="89" name="Tekstboks 88"/>
          <p:cNvSpPr txBox="1"/>
          <p:nvPr/>
        </p:nvSpPr>
        <p:spPr>
          <a:xfrm>
            <a:off x="240437" y="711193"/>
            <a:ext cx="94099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 smtClean="0"/>
              <a:t>Lots of redundant calculations: based on all spot bids submitted in the</a:t>
            </a:r>
          </a:p>
          <a:p>
            <a:pPr algn="ctr"/>
            <a:r>
              <a:rPr lang="en-GB" sz="1800" dirty="0" smtClean="0"/>
              <a:t>whole, coupled area, each exchange calculates all the spot prices and</a:t>
            </a:r>
          </a:p>
          <a:p>
            <a:pPr algn="ctr"/>
            <a:r>
              <a:rPr lang="en-GB" sz="1800" dirty="0" smtClean="0"/>
              <a:t>all the flows for the whole coupled area – all using the same software.</a:t>
            </a:r>
            <a:endParaRPr lang="en-GB" sz="1800" dirty="0"/>
          </a:p>
        </p:txBody>
      </p:sp>
      <p:sp>
        <p:nvSpPr>
          <p:cNvPr id="93" name="Tekstboks 92"/>
          <p:cNvSpPr txBox="1"/>
          <p:nvPr/>
        </p:nvSpPr>
        <p:spPr>
          <a:xfrm>
            <a:off x="-72570" y="6122836"/>
            <a:ext cx="1006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 smtClean="0">
                <a:solidFill>
                  <a:srgbClr val="CC0000"/>
                </a:solidFill>
              </a:rPr>
              <a:t>And very dangerous, too: we have previously seen a local calculation centre</a:t>
            </a:r>
          </a:p>
          <a:p>
            <a:pPr algn="ctr"/>
            <a:r>
              <a:rPr lang="en-GB" sz="1800" dirty="0" smtClean="0">
                <a:solidFill>
                  <a:srgbClr val="CC0000"/>
                </a:solidFill>
              </a:rPr>
              <a:t>straying from the agreements – thereby producing unreliable spot prices</a:t>
            </a:r>
            <a:endParaRPr lang="en-GB" sz="18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89" grpId="0"/>
      <p:bldP spid="9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445829" cy="812800"/>
          </a:xfrm>
        </p:spPr>
        <p:txBody>
          <a:bodyPr/>
          <a:lstStyle/>
          <a:p>
            <a:r>
              <a:rPr lang="en-GB" sz="3200" dirty="0" smtClean="0"/>
              <a:t>The circular firing squad</a:t>
            </a:r>
            <a:endParaRPr lang="en-GB" sz="3200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43" name="Tekstboks 42"/>
          <p:cNvSpPr txBox="1"/>
          <p:nvPr/>
        </p:nvSpPr>
        <p:spPr>
          <a:xfrm>
            <a:off x="29044" y="682190"/>
            <a:ext cx="47131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However, apparently this is the</a:t>
            </a:r>
          </a:p>
          <a:p>
            <a:r>
              <a:rPr lang="en-GB" dirty="0" smtClean="0"/>
              <a:t>only thing the spot exchanges</a:t>
            </a:r>
          </a:p>
          <a:p>
            <a:r>
              <a:rPr lang="en-GB" dirty="0" smtClean="0"/>
              <a:t>can agree on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4" name="Tekstboks 43"/>
          <p:cNvSpPr txBox="1"/>
          <p:nvPr/>
        </p:nvSpPr>
        <p:spPr>
          <a:xfrm>
            <a:off x="29044" y="1672061"/>
            <a:ext cx="44358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During the last months of</a:t>
            </a:r>
          </a:p>
          <a:p>
            <a:r>
              <a:rPr lang="en-GB" dirty="0" smtClean="0"/>
              <a:t>2011, we witnessed a bizarre</a:t>
            </a:r>
          </a:p>
          <a:p>
            <a:r>
              <a:rPr lang="en-GB" dirty="0" smtClean="0"/>
              <a:t>upheaval</a:t>
            </a:r>
            <a:endParaRPr lang="en-GB" dirty="0"/>
          </a:p>
        </p:txBody>
      </p:sp>
      <p:sp>
        <p:nvSpPr>
          <p:cNvPr id="46" name="Tekstboks 45"/>
          <p:cNvSpPr txBox="1"/>
          <p:nvPr/>
        </p:nvSpPr>
        <p:spPr>
          <a:xfrm>
            <a:off x="333838" y="4267356"/>
            <a:ext cx="69188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dirty="0" smtClean="0"/>
              <a:t>This caused the European Commission to</a:t>
            </a:r>
            <a:endParaRPr lang="en-GB" dirty="0" smtClean="0"/>
          </a:p>
          <a:p>
            <a:pPr marL="0" lvl="1"/>
            <a:r>
              <a:rPr lang="en-GB" dirty="0" smtClean="0"/>
              <a:t>launch an investigation o</a:t>
            </a:r>
            <a:r>
              <a:rPr lang="en-GB" dirty="0" smtClean="0"/>
              <a:t>f the two exchanges.</a:t>
            </a:r>
            <a:endParaRPr lang="en-GB" dirty="0" smtClean="0"/>
          </a:p>
        </p:txBody>
      </p:sp>
      <p:grpSp>
        <p:nvGrpSpPr>
          <p:cNvPr id="48" name="Gruppe 4"/>
          <p:cNvGrpSpPr/>
          <p:nvPr/>
        </p:nvGrpSpPr>
        <p:grpSpPr>
          <a:xfrm>
            <a:off x="6083401" y="653154"/>
            <a:ext cx="3666963" cy="4424236"/>
            <a:chOff x="2150032" y="1799771"/>
            <a:chExt cx="3666963" cy="4424236"/>
          </a:xfrm>
        </p:grpSpPr>
        <p:grpSp>
          <p:nvGrpSpPr>
            <p:cNvPr id="50" name="Gruppe 46"/>
            <p:cNvGrpSpPr>
              <a:grpSpLocks noChangeAspect="1"/>
            </p:cNvGrpSpPr>
            <p:nvPr/>
          </p:nvGrpSpPr>
          <p:grpSpPr>
            <a:xfrm rot="1380000" flipV="1">
              <a:off x="3673144" y="5164464"/>
              <a:ext cx="705264" cy="1059543"/>
              <a:chOff x="5949272" y="4963886"/>
              <a:chExt cx="705264" cy="1059543"/>
            </a:xfrm>
          </p:grpSpPr>
          <p:pic>
            <p:nvPicPr>
              <p:cNvPr id="82" name="Picture 8" descr="C:\Dokumenter\Clipart\EU flag.bmp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949272" y="4963886"/>
                <a:ext cx="705264" cy="479197"/>
              </a:xfrm>
              <a:prstGeom prst="rect">
                <a:avLst/>
              </a:prstGeom>
              <a:noFill/>
            </p:spPr>
          </p:pic>
          <p:cxnSp>
            <p:nvCxnSpPr>
              <p:cNvPr id="83" name="Lige forbindelse 82"/>
              <p:cNvCxnSpPr/>
              <p:nvPr/>
            </p:nvCxnSpPr>
            <p:spPr bwMode="auto">
              <a:xfrm flipH="1">
                <a:off x="5965371" y="4963886"/>
                <a:ext cx="14515" cy="1059543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1" name="AutoShape 3"/>
            <p:cNvSpPr>
              <a:spLocks noChangeAspect="1" noChangeArrowheads="1" noTextEdit="1"/>
            </p:cNvSpPr>
            <p:nvPr/>
          </p:nvSpPr>
          <p:spPr bwMode="auto">
            <a:xfrm rot="5400000">
              <a:off x="2911980" y="2105675"/>
              <a:ext cx="2435658" cy="2824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52" name="Gruppe 37"/>
            <p:cNvGrpSpPr/>
            <p:nvPr/>
          </p:nvGrpSpPr>
          <p:grpSpPr>
            <a:xfrm>
              <a:off x="3574725" y="1801236"/>
              <a:ext cx="842961" cy="2060575"/>
              <a:chOff x="3574725" y="1801236"/>
              <a:chExt cx="842961" cy="2060575"/>
            </a:xfrm>
          </p:grpSpPr>
          <p:sp>
            <p:nvSpPr>
              <p:cNvPr id="76" name="Freeform 41"/>
              <p:cNvSpPr>
                <a:spLocks/>
              </p:cNvSpPr>
              <p:nvPr/>
            </p:nvSpPr>
            <p:spPr bwMode="auto">
              <a:xfrm>
                <a:off x="3803324" y="3126798"/>
                <a:ext cx="223837" cy="735013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53" y="0"/>
                  </a:cxn>
                  <a:cxn ang="0">
                    <a:pos x="72" y="23"/>
                  </a:cxn>
                  <a:cxn ang="0">
                    <a:pos x="84" y="58"/>
                  </a:cxn>
                  <a:cxn ang="0">
                    <a:pos x="99" y="124"/>
                  </a:cxn>
                  <a:cxn ang="0">
                    <a:pos x="109" y="206"/>
                  </a:cxn>
                  <a:cxn ang="0">
                    <a:pos x="95" y="255"/>
                  </a:cxn>
                  <a:cxn ang="0">
                    <a:pos x="67" y="339"/>
                  </a:cxn>
                  <a:cxn ang="0">
                    <a:pos x="57" y="389"/>
                  </a:cxn>
                  <a:cxn ang="0">
                    <a:pos x="63" y="406"/>
                  </a:cxn>
                  <a:cxn ang="0">
                    <a:pos x="118" y="428"/>
                  </a:cxn>
                  <a:cxn ang="0">
                    <a:pos x="141" y="443"/>
                  </a:cxn>
                  <a:cxn ang="0">
                    <a:pos x="130" y="453"/>
                  </a:cxn>
                  <a:cxn ang="0">
                    <a:pos x="78" y="463"/>
                  </a:cxn>
                  <a:cxn ang="0">
                    <a:pos x="67" y="453"/>
                  </a:cxn>
                  <a:cxn ang="0">
                    <a:pos x="53" y="427"/>
                  </a:cxn>
                  <a:cxn ang="0">
                    <a:pos x="34" y="410"/>
                  </a:cxn>
                  <a:cxn ang="0">
                    <a:pos x="19" y="402"/>
                  </a:cxn>
                  <a:cxn ang="0">
                    <a:pos x="16" y="379"/>
                  </a:cxn>
                  <a:cxn ang="0">
                    <a:pos x="34" y="356"/>
                  </a:cxn>
                  <a:cxn ang="0">
                    <a:pos x="53" y="309"/>
                  </a:cxn>
                  <a:cxn ang="0">
                    <a:pos x="67" y="253"/>
                  </a:cxn>
                  <a:cxn ang="0">
                    <a:pos x="74" y="212"/>
                  </a:cxn>
                  <a:cxn ang="0">
                    <a:pos x="67" y="171"/>
                  </a:cxn>
                  <a:cxn ang="0">
                    <a:pos x="51" y="111"/>
                  </a:cxn>
                  <a:cxn ang="0">
                    <a:pos x="23" y="58"/>
                  </a:cxn>
                  <a:cxn ang="0">
                    <a:pos x="0" y="31"/>
                  </a:cxn>
                  <a:cxn ang="0">
                    <a:pos x="2" y="12"/>
                  </a:cxn>
                  <a:cxn ang="0">
                    <a:pos x="19" y="4"/>
                  </a:cxn>
                </a:cxnLst>
                <a:rect l="0" t="0" r="r" b="b"/>
                <a:pathLst>
                  <a:path w="141" h="463">
                    <a:moveTo>
                      <a:pt x="19" y="4"/>
                    </a:moveTo>
                    <a:lnTo>
                      <a:pt x="53" y="0"/>
                    </a:lnTo>
                    <a:lnTo>
                      <a:pt x="72" y="23"/>
                    </a:lnTo>
                    <a:lnTo>
                      <a:pt x="84" y="58"/>
                    </a:lnTo>
                    <a:lnTo>
                      <a:pt x="99" y="124"/>
                    </a:lnTo>
                    <a:lnTo>
                      <a:pt x="109" y="206"/>
                    </a:lnTo>
                    <a:lnTo>
                      <a:pt x="95" y="255"/>
                    </a:lnTo>
                    <a:lnTo>
                      <a:pt x="67" y="339"/>
                    </a:lnTo>
                    <a:lnTo>
                      <a:pt x="57" y="389"/>
                    </a:lnTo>
                    <a:lnTo>
                      <a:pt x="63" y="406"/>
                    </a:lnTo>
                    <a:lnTo>
                      <a:pt x="118" y="428"/>
                    </a:lnTo>
                    <a:lnTo>
                      <a:pt x="141" y="443"/>
                    </a:lnTo>
                    <a:lnTo>
                      <a:pt x="130" y="453"/>
                    </a:lnTo>
                    <a:lnTo>
                      <a:pt x="78" y="463"/>
                    </a:lnTo>
                    <a:lnTo>
                      <a:pt x="67" y="453"/>
                    </a:lnTo>
                    <a:lnTo>
                      <a:pt x="53" y="427"/>
                    </a:lnTo>
                    <a:lnTo>
                      <a:pt x="34" y="410"/>
                    </a:lnTo>
                    <a:lnTo>
                      <a:pt x="19" y="402"/>
                    </a:lnTo>
                    <a:lnTo>
                      <a:pt x="16" y="379"/>
                    </a:lnTo>
                    <a:lnTo>
                      <a:pt x="34" y="356"/>
                    </a:lnTo>
                    <a:lnTo>
                      <a:pt x="53" y="309"/>
                    </a:lnTo>
                    <a:lnTo>
                      <a:pt x="67" y="253"/>
                    </a:lnTo>
                    <a:lnTo>
                      <a:pt x="74" y="212"/>
                    </a:lnTo>
                    <a:lnTo>
                      <a:pt x="67" y="171"/>
                    </a:lnTo>
                    <a:lnTo>
                      <a:pt x="51" y="111"/>
                    </a:lnTo>
                    <a:lnTo>
                      <a:pt x="23" y="58"/>
                    </a:lnTo>
                    <a:lnTo>
                      <a:pt x="0" y="31"/>
                    </a:lnTo>
                    <a:lnTo>
                      <a:pt x="2" y="1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7" name="Freeform 42"/>
              <p:cNvSpPr>
                <a:spLocks/>
              </p:cNvSpPr>
              <p:nvPr/>
            </p:nvSpPr>
            <p:spPr bwMode="auto">
              <a:xfrm>
                <a:off x="3663624" y="2440998"/>
                <a:ext cx="404812" cy="790575"/>
              </a:xfrm>
              <a:custGeom>
                <a:avLst/>
                <a:gdLst/>
                <a:ahLst/>
                <a:cxnLst>
                  <a:cxn ang="0">
                    <a:pos x="43" y="116"/>
                  </a:cxn>
                  <a:cxn ang="0">
                    <a:pos x="83" y="45"/>
                  </a:cxn>
                  <a:cxn ang="0">
                    <a:pos x="138" y="6"/>
                  </a:cxn>
                  <a:cxn ang="0">
                    <a:pos x="188" y="0"/>
                  </a:cxn>
                  <a:cxn ang="0">
                    <a:pos x="246" y="16"/>
                  </a:cxn>
                  <a:cxn ang="0">
                    <a:pos x="255" y="37"/>
                  </a:cxn>
                  <a:cxn ang="0">
                    <a:pos x="252" y="79"/>
                  </a:cxn>
                  <a:cxn ang="0">
                    <a:pos x="239" y="119"/>
                  </a:cxn>
                  <a:cxn ang="0">
                    <a:pos x="205" y="158"/>
                  </a:cxn>
                  <a:cxn ang="0">
                    <a:pos x="172" y="198"/>
                  </a:cxn>
                  <a:cxn ang="0">
                    <a:pos x="146" y="266"/>
                  </a:cxn>
                  <a:cxn ang="0">
                    <a:pos x="143" y="332"/>
                  </a:cxn>
                  <a:cxn ang="0">
                    <a:pos x="154" y="395"/>
                  </a:cxn>
                  <a:cxn ang="0">
                    <a:pos x="154" y="440"/>
                  </a:cxn>
                  <a:cxn ang="0">
                    <a:pos x="138" y="469"/>
                  </a:cxn>
                  <a:cxn ang="0">
                    <a:pos x="107" y="490"/>
                  </a:cxn>
                  <a:cxn ang="0">
                    <a:pos x="77" y="498"/>
                  </a:cxn>
                  <a:cxn ang="0">
                    <a:pos x="43" y="479"/>
                  </a:cxn>
                  <a:cxn ang="0">
                    <a:pos x="21" y="440"/>
                  </a:cxn>
                  <a:cxn ang="0">
                    <a:pos x="9" y="395"/>
                  </a:cxn>
                  <a:cxn ang="0">
                    <a:pos x="3" y="327"/>
                  </a:cxn>
                  <a:cxn ang="0">
                    <a:pos x="0" y="261"/>
                  </a:cxn>
                  <a:cxn ang="0">
                    <a:pos x="11" y="201"/>
                  </a:cxn>
                  <a:cxn ang="0">
                    <a:pos x="24" y="145"/>
                  </a:cxn>
                  <a:cxn ang="0">
                    <a:pos x="43" y="116"/>
                  </a:cxn>
                </a:cxnLst>
                <a:rect l="0" t="0" r="r" b="b"/>
                <a:pathLst>
                  <a:path w="255" h="498">
                    <a:moveTo>
                      <a:pt x="43" y="116"/>
                    </a:moveTo>
                    <a:lnTo>
                      <a:pt x="83" y="45"/>
                    </a:lnTo>
                    <a:lnTo>
                      <a:pt x="138" y="6"/>
                    </a:lnTo>
                    <a:lnTo>
                      <a:pt x="188" y="0"/>
                    </a:lnTo>
                    <a:lnTo>
                      <a:pt x="246" y="16"/>
                    </a:lnTo>
                    <a:lnTo>
                      <a:pt x="255" y="37"/>
                    </a:lnTo>
                    <a:lnTo>
                      <a:pt x="252" y="79"/>
                    </a:lnTo>
                    <a:lnTo>
                      <a:pt x="239" y="119"/>
                    </a:lnTo>
                    <a:lnTo>
                      <a:pt x="205" y="158"/>
                    </a:lnTo>
                    <a:lnTo>
                      <a:pt x="172" y="198"/>
                    </a:lnTo>
                    <a:lnTo>
                      <a:pt x="146" y="266"/>
                    </a:lnTo>
                    <a:lnTo>
                      <a:pt x="143" y="332"/>
                    </a:lnTo>
                    <a:lnTo>
                      <a:pt x="154" y="395"/>
                    </a:lnTo>
                    <a:lnTo>
                      <a:pt x="154" y="440"/>
                    </a:lnTo>
                    <a:lnTo>
                      <a:pt x="138" y="469"/>
                    </a:lnTo>
                    <a:lnTo>
                      <a:pt x="107" y="490"/>
                    </a:lnTo>
                    <a:lnTo>
                      <a:pt x="77" y="498"/>
                    </a:lnTo>
                    <a:lnTo>
                      <a:pt x="43" y="479"/>
                    </a:lnTo>
                    <a:lnTo>
                      <a:pt x="21" y="440"/>
                    </a:lnTo>
                    <a:lnTo>
                      <a:pt x="9" y="395"/>
                    </a:lnTo>
                    <a:lnTo>
                      <a:pt x="3" y="327"/>
                    </a:lnTo>
                    <a:lnTo>
                      <a:pt x="0" y="261"/>
                    </a:lnTo>
                    <a:lnTo>
                      <a:pt x="11" y="201"/>
                    </a:lnTo>
                    <a:lnTo>
                      <a:pt x="24" y="145"/>
                    </a:lnTo>
                    <a:lnTo>
                      <a:pt x="43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8" name="Freeform 43"/>
              <p:cNvSpPr>
                <a:spLocks/>
              </p:cNvSpPr>
              <p:nvPr/>
            </p:nvSpPr>
            <p:spPr bwMode="auto">
              <a:xfrm>
                <a:off x="3950962" y="2069523"/>
                <a:ext cx="350837" cy="368300"/>
              </a:xfrm>
              <a:custGeom>
                <a:avLst/>
                <a:gdLst/>
                <a:ahLst/>
                <a:cxnLst>
                  <a:cxn ang="0">
                    <a:pos x="149" y="112"/>
                  </a:cxn>
                  <a:cxn ang="0">
                    <a:pos x="152" y="72"/>
                  </a:cxn>
                  <a:cxn ang="0">
                    <a:pos x="144" y="32"/>
                  </a:cxn>
                  <a:cxn ang="0">
                    <a:pos x="136" y="14"/>
                  </a:cxn>
                  <a:cxn ang="0">
                    <a:pos x="112" y="0"/>
                  </a:cxn>
                  <a:cxn ang="0">
                    <a:pos x="83" y="3"/>
                  </a:cxn>
                  <a:cxn ang="0">
                    <a:pos x="59" y="16"/>
                  </a:cxn>
                  <a:cxn ang="0">
                    <a:pos x="33" y="38"/>
                  </a:cxn>
                  <a:cxn ang="0">
                    <a:pos x="16" y="69"/>
                  </a:cxn>
                  <a:cxn ang="0">
                    <a:pos x="0" y="117"/>
                  </a:cxn>
                  <a:cxn ang="0">
                    <a:pos x="0" y="171"/>
                  </a:cxn>
                  <a:cxn ang="0">
                    <a:pos x="9" y="205"/>
                  </a:cxn>
                  <a:cxn ang="0">
                    <a:pos x="27" y="222"/>
                  </a:cxn>
                  <a:cxn ang="0">
                    <a:pos x="56" y="232"/>
                  </a:cxn>
                  <a:cxn ang="0">
                    <a:pos x="91" y="224"/>
                  </a:cxn>
                  <a:cxn ang="0">
                    <a:pos x="122" y="192"/>
                  </a:cxn>
                  <a:cxn ang="0">
                    <a:pos x="141" y="158"/>
                  </a:cxn>
                  <a:cxn ang="0">
                    <a:pos x="163" y="174"/>
                  </a:cxn>
                  <a:cxn ang="0">
                    <a:pos x="194" y="189"/>
                  </a:cxn>
                  <a:cxn ang="0">
                    <a:pos x="216" y="189"/>
                  </a:cxn>
                  <a:cxn ang="0">
                    <a:pos x="221" y="171"/>
                  </a:cxn>
                  <a:cxn ang="0">
                    <a:pos x="200" y="165"/>
                  </a:cxn>
                  <a:cxn ang="0">
                    <a:pos x="168" y="158"/>
                  </a:cxn>
                  <a:cxn ang="0">
                    <a:pos x="154" y="139"/>
                  </a:cxn>
                  <a:cxn ang="0">
                    <a:pos x="146" y="139"/>
                  </a:cxn>
                  <a:cxn ang="0">
                    <a:pos x="149" y="112"/>
                  </a:cxn>
                </a:cxnLst>
                <a:rect l="0" t="0" r="r" b="b"/>
                <a:pathLst>
                  <a:path w="221" h="232">
                    <a:moveTo>
                      <a:pt x="149" y="112"/>
                    </a:moveTo>
                    <a:lnTo>
                      <a:pt x="152" y="72"/>
                    </a:lnTo>
                    <a:lnTo>
                      <a:pt x="144" y="32"/>
                    </a:lnTo>
                    <a:lnTo>
                      <a:pt x="136" y="14"/>
                    </a:lnTo>
                    <a:lnTo>
                      <a:pt x="112" y="0"/>
                    </a:lnTo>
                    <a:lnTo>
                      <a:pt x="83" y="3"/>
                    </a:lnTo>
                    <a:lnTo>
                      <a:pt x="59" y="16"/>
                    </a:lnTo>
                    <a:lnTo>
                      <a:pt x="33" y="38"/>
                    </a:lnTo>
                    <a:lnTo>
                      <a:pt x="16" y="69"/>
                    </a:lnTo>
                    <a:lnTo>
                      <a:pt x="0" y="117"/>
                    </a:lnTo>
                    <a:lnTo>
                      <a:pt x="0" y="171"/>
                    </a:lnTo>
                    <a:lnTo>
                      <a:pt x="9" y="205"/>
                    </a:lnTo>
                    <a:lnTo>
                      <a:pt x="27" y="222"/>
                    </a:lnTo>
                    <a:lnTo>
                      <a:pt x="56" y="232"/>
                    </a:lnTo>
                    <a:lnTo>
                      <a:pt x="91" y="224"/>
                    </a:lnTo>
                    <a:lnTo>
                      <a:pt x="122" y="192"/>
                    </a:lnTo>
                    <a:lnTo>
                      <a:pt x="141" y="158"/>
                    </a:lnTo>
                    <a:lnTo>
                      <a:pt x="163" y="174"/>
                    </a:lnTo>
                    <a:lnTo>
                      <a:pt x="194" y="189"/>
                    </a:lnTo>
                    <a:lnTo>
                      <a:pt x="216" y="189"/>
                    </a:lnTo>
                    <a:lnTo>
                      <a:pt x="221" y="171"/>
                    </a:lnTo>
                    <a:lnTo>
                      <a:pt x="200" y="165"/>
                    </a:lnTo>
                    <a:lnTo>
                      <a:pt x="168" y="158"/>
                    </a:lnTo>
                    <a:lnTo>
                      <a:pt x="154" y="139"/>
                    </a:lnTo>
                    <a:lnTo>
                      <a:pt x="146" y="139"/>
                    </a:lnTo>
                    <a:lnTo>
                      <a:pt x="149" y="1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9" name="Freeform 44"/>
              <p:cNvSpPr>
                <a:spLocks/>
              </p:cNvSpPr>
              <p:nvPr/>
            </p:nvSpPr>
            <p:spPr bwMode="auto">
              <a:xfrm>
                <a:off x="3642987" y="1801236"/>
                <a:ext cx="647700" cy="760413"/>
              </a:xfrm>
              <a:custGeom>
                <a:avLst/>
                <a:gdLst/>
                <a:ahLst/>
                <a:cxnLst>
                  <a:cxn ang="0">
                    <a:pos x="192" y="416"/>
                  </a:cxn>
                  <a:cxn ang="0">
                    <a:pos x="205" y="437"/>
                  </a:cxn>
                  <a:cxn ang="0">
                    <a:pos x="197" y="460"/>
                  </a:cxn>
                  <a:cxn ang="0">
                    <a:pos x="166" y="479"/>
                  </a:cxn>
                  <a:cxn ang="0">
                    <a:pos x="134" y="471"/>
                  </a:cxn>
                  <a:cxn ang="0">
                    <a:pos x="108" y="445"/>
                  </a:cxn>
                  <a:cxn ang="0">
                    <a:pos x="50" y="361"/>
                  </a:cxn>
                  <a:cxn ang="0">
                    <a:pos x="5" y="234"/>
                  </a:cxn>
                  <a:cxn ang="0">
                    <a:pos x="0" y="156"/>
                  </a:cxn>
                  <a:cxn ang="0">
                    <a:pos x="3" y="132"/>
                  </a:cxn>
                  <a:cxn ang="0">
                    <a:pos x="63" y="87"/>
                  </a:cxn>
                  <a:cxn ang="0">
                    <a:pos x="179" y="45"/>
                  </a:cxn>
                  <a:cxn ang="0">
                    <a:pos x="268" y="35"/>
                  </a:cxn>
                  <a:cxn ang="0">
                    <a:pos x="326" y="27"/>
                  </a:cxn>
                  <a:cxn ang="0">
                    <a:pos x="350" y="6"/>
                  </a:cxn>
                  <a:cxn ang="0">
                    <a:pos x="389" y="0"/>
                  </a:cxn>
                  <a:cxn ang="0">
                    <a:pos x="408" y="21"/>
                  </a:cxn>
                  <a:cxn ang="0">
                    <a:pos x="381" y="53"/>
                  </a:cxn>
                  <a:cxn ang="0">
                    <a:pos x="342" y="61"/>
                  </a:cxn>
                  <a:cxn ang="0">
                    <a:pos x="336" y="82"/>
                  </a:cxn>
                  <a:cxn ang="0">
                    <a:pos x="307" y="69"/>
                  </a:cxn>
                  <a:cxn ang="0">
                    <a:pos x="265" y="63"/>
                  </a:cxn>
                  <a:cxn ang="0">
                    <a:pos x="197" y="69"/>
                  </a:cxn>
                  <a:cxn ang="0">
                    <a:pos x="137" y="84"/>
                  </a:cxn>
                  <a:cxn ang="0">
                    <a:pos x="73" y="121"/>
                  </a:cxn>
                  <a:cxn ang="0">
                    <a:pos x="42" y="156"/>
                  </a:cxn>
                  <a:cxn ang="0">
                    <a:pos x="42" y="177"/>
                  </a:cxn>
                  <a:cxn ang="0">
                    <a:pos x="52" y="229"/>
                  </a:cxn>
                  <a:cxn ang="0">
                    <a:pos x="76" y="303"/>
                  </a:cxn>
                  <a:cxn ang="0">
                    <a:pos x="116" y="358"/>
                  </a:cxn>
                  <a:cxn ang="0">
                    <a:pos x="163" y="411"/>
                  </a:cxn>
                  <a:cxn ang="0">
                    <a:pos x="192" y="416"/>
                  </a:cxn>
                </a:cxnLst>
                <a:rect l="0" t="0" r="r" b="b"/>
                <a:pathLst>
                  <a:path w="408" h="479">
                    <a:moveTo>
                      <a:pt x="192" y="416"/>
                    </a:moveTo>
                    <a:lnTo>
                      <a:pt x="205" y="437"/>
                    </a:lnTo>
                    <a:lnTo>
                      <a:pt x="197" y="460"/>
                    </a:lnTo>
                    <a:lnTo>
                      <a:pt x="166" y="479"/>
                    </a:lnTo>
                    <a:lnTo>
                      <a:pt x="134" y="471"/>
                    </a:lnTo>
                    <a:lnTo>
                      <a:pt x="108" y="445"/>
                    </a:lnTo>
                    <a:lnTo>
                      <a:pt x="50" y="361"/>
                    </a:lnTo>
                    <a:lnTo>
                      <a:pt x="5" y="234"/>
                    </a:lnTo>
                    <a:lnTo>
                      <a:pt x="0" y="156"/>
                    </a:lnTo>
                    <a:lnTo>
                      <a:pt x="3" y="132"/>
                    </a:lnTo>
                    <a:lnTo>
                      <a:pt x="63" y="87"/>
                    </a:lnTo>
                    <a:lnTo>
                      <a:pt x="179" y="45"/>
                    </a:lnTo>
                    <a:lnTo>
                      <a:pt x="268" y="35"/>
                    </a:lnTo>
                    <a:lnTo>
                      <a:pt x="326" y="27"/>
                    </a:lnTo>
                    <a:lnTo>
                      <a:pt x="350" y="6"/>
                    </a:lnTo>
                    <a:lnTo>
                      <a:pt x="389" y="0"/>
                    </a:lnTo>
                    <a:lnTo>
                      <a:pt x="408" y="21"/>
                    </a:lnTo>
                    <a:lnTo>
                      <a:pt x="381" y="53"/>
                    </a:lnTo>
                    <a:lnTo>
                      <a:pt x="342" y="61"/>
                    </a:lnTo>
                    <a:lnTo>
                      <a:pt x="336" y="82"/>
                    </a:lnTo>
                    <a:lnTo>
                      <a:pt x="307" y="69"/>
                    </a:lnTo>
                    <a:lnTo>
                      <a:pt x="265" y="63"/>
                    </a:lnTo>
                    <a:lnTo>
                      <a:pt x="197" y="69"/>
                    </a:lnTo>
                    <a:lnTo>
                      <a:pt x="137" y="84"/>
                    </a:lnTo>
                    <a:lnTo>
                      <a:pt x="73" y="121"/>
                    </a:lnTo>
                    <a:lnTo>
                      <a:pt x="42" y="156"/>
                    </a:lnTo>
                    <a:lnTo>
                      <a:pt x="42" y="177"/>
                    </a:lnTo>
                    <a:lnTo>
                      <a:pt x="52" y="229"/>
                    </a:lnTo>
                    <a:lnTo>
                      <a:pt x="76" y="303"/>
                    </a:lnTo>
                    <a:lnTo>
                      <a:pt x="116" y="358"/>
                    </a:lnTo>
                    <a:lnTo>
                      <a:pt x="163" y="411"/>
                    </a:lnTo>
                    <a:lnTo>
                      <a:pt x="192" y="4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0" name="Freeform 45"/>
              <p:cNvSpPr>
                <a:spLocks/>
              </p:cNvSpPr>
              <p:nvPr/>
            </p:nvSpPr>
            <p:spPr bwMode="auto">
              <a:xfrm>
                <a:off x="3955724" y="1839336"/>
                <a:ext cx="461962" cy="776288"/>
              </a:xfrm>
              <a:custGeom>
                <a:avLst/>
                <a:gdLst/>
                <a:ahLst/>
                <a:cxnLst>
                  <a:cxn ang="0">
                    <a:pos x="40" y="428"/>
                  </a:cxn>
                  <a:cxn ang="0">
                    <a:pos x="6" y="426"/>
                  </a:cxn>
                  <a:cxn ang="0">
                    <a:pos x="0" y="460"/>
                  </a:cxn>
                  <a:cxn ang="0">
                    <a:pos x="16" y="489"/>
                  </a:cxn>
                  <a:cxn ang="0">
                    <a:pos x="50" y="486"/>
                  </a:cxn>
                  <a:cxn ang="0">
                    <a:pos x="137" y="447"/>
                  </a:cxn>
                  <a:cxn ang="0">
                    <a:pos x="235" y="381"/>
                  </a:cxn>
                  <a:cxn ang="0">
                    <a:pos x="280" y="337"/>
                  </a:cxn>
                  <a:cxn ang="0">
                    <a:pos x="291" y="316"/>
                  </a:cxn>
                  <a:cxn ang="0">
                    <a:pos x="288" y="276"/>
                  </a:cxn>
                  <a:cxn ang="0">
                    <a:pos x="282" y="176"/>
                  </a:cxn>
                  <a:cxn ang="0">
                    <a:pos x="256" y="73"/>
                  </a:cxn>
                  <a:cxn ang="0">
                    <a:pos x="237" y="29"/>
                  </a:cxn>
                  <a:cxn ang="0">
                    <a:pos x="222" y="0"/>
                  </a:cxn>
                  <a:cxn ang="0">
                    <a:pos x="201" y="10"/>
                  </a:cxn>
                  <a:cxn ang="0">
                    <a:pos x="175" y="34"/>
                  </a:cxn>
                  <a:cxn ang="0">
                    <a:pos x="193" y="52"/>
                  </a:cxn>
                  <a:cxn ang="0">
                    <a:pos x="151" y="76"/>
                  </a:cxn>
                  <a:cxn ang="0">
                    <a:pos x="172" y="94"/>
                  </a:cxn>
                  <a:cxn ang="0">
                    <a:pos x="214" y="99"/>
                  </a:cxn>
                  <a:cxn ang="0">
                    <a:pos x="232" y="110"/>
                  </a:cxn>
                  <a:cxn ang="0">
                    <a:pos x="251" y="157"/>
                  </a:cxn>
                  <a:cxn ang="0">
                    <a:pos x="256" y="199"/>
                  </a:cxn>
                  <a:cxn ang="0">
                    <a:pos x="259" y="260"/>
                  </a:cxn>
                  <a:cxn ang="0">
                    <a:pos x="259" y="316"/>
                  </a:cxn>
                  <a:cxn ang="0">
                    <a:pos x="232" y="339"/>
                  </a:cxn>
                  <a:cxn ang="0">
                    <a:pos x="177" y="370"/>
                  </a:cxn>
                  <a:cxn ang="0">
                    <a:pos x="127" y="400"/>
                  </a:cxn>
                  <a:cxn ang="0">
                    <a:pos x="85" y="415"/>
                  </a:cxn>
                  <a:cxn ang="0">
                    <a:pos x="40" y="428"/>
                  </a:cxn>
                </a:cxnLst>
                <a:rect l="0" t="0" r="r" b="b"/>
                <a:pathLst>
                  <a:path w="291" h="489">
                    <a:moveTo>
                      <a:pt x="40" y="428"/>
                    </a:moveTo>
                    <a:lnTo>
                      <a:pt x="6" y="426"/>
                    </a:lnTo>
                    <a:lnTo>
                      <a:pt x="0" y="460"/>
                    </a:lnTo>
                    <a:lnTo>
                      <a:pt x="16" y="489"/>
                    </a:lnTo>
                    <a:lnTo>
                      <a:pt x="50" y="486"/>
                    </a:lnTo>
                    <a:lnTo>
                      <a:pt x="137" y="447"/>
                    </a:lnTo>
                    <a:lnTo>
                      <a:pt x="235" y="381"/>
                    </a:lnTo>
                    <a:lnTo>
                      <a:pt x="280" y="337"/>
                    </a:lnTo>
                    <a:lnTo>
                      <a:pt x="291" y="316"/>
                    </a:lnTo>
                    <a:lnTo>
                      <a:pt x="288" y="276"/>
                    </a:lnTo>
                    <a:lnTo>
                      <a:pt x="282" y="176"/>
                    </a:lnTo>
                    <a:lnTo>
                      <a:pt x="256" y="73"/>
                    </a:lnTo>
                    <a:lnTo>
                      <a:pt x="237" y="29"/>
                    </a:lnTo>
                    <a:lnTo>
                      <a:pt x="222" y="0"/>
                    </a:lnTo>
                    <a:lnTo>
                      <a:pt x="201" y="10"/>
                    </a:lnTo>
                    <a:lnTo>
                      <a:pt x="175" y="34"/>
                    </a:lnTo>
                    <a:lnTo>
                      <a:pt x="193" y="52"/>
                    </a:lnTo>
                    <a:lnTo>
                      <a:pt x="151" y="76"/>
                    </a:lnTo>
                    <a:lnTo>
                      <a:pt x="172" y="94"/>
                    </a:lnTo>
                    <a:lnTo>
                      <a:pt x="214" y="99"/>
                    </a:lnTo>
                    <a:lnTo>
                      <a:pt x="232" y="110"/>
                    </a:lnTo>
                    <a:lnTo>
                      <a:pt x="251" y="157"/>
                    </a:lnTo>
                    <a:lnTo>
                      <a:pt x="256" y="199"/>
                    </a:lnTo>
                    <a:lnTo>
                      <a:pt x="259" y="260"/>
                    </a:lnTo>
                    <a:lnTo>
                      <a:pt x="259" y="316"/>
                    </a:lnTo>
                    <a:lnTo>
                      <a:pt x="232" y="339"/>
                    </a:lnTo>
                    <a:lnTo>
                      <a:pt x="177" y="370"/>
                    </a:lnTo>
                    <a:lnTo>
                      <a:pt x="127" y="400"/>
                    </a:lnTo>
                    <a:lnTo>
                      <a:pt x="85" y="415"/>
                    </a:lnTo>
                    <a:lnTo>
                      <a:pt x="40" y="4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1" name="Freeform 46"/>
              <p:cNvSpPr>
                <a:spLocks/>
              </p:cNvSpPr>
              <p:nvPr/>
            </p:nvSpPr>
            <p:spPr bwMode="auto">
              <a:xfrm>
                <a:off x="3574725" y="3096636"/>
                <a:ext cx="234950" cy="733425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34" y="3"/>
                  </a:cxn>
                  <a:cxn ang="0">
                    <a:pos x="148" y="30"/>
                  </a:cxn>
                  <a:cxn ang="0">
                    <a:pos x="148" y="67"/>
                  </a:cxn>
                  <a:cxn ang="0">
                    <a:pos x="148" y="135"/>
                  </a:cxn>
                  <a:cxn ang="0">
                    <a:pos x="137" y="217"/>
                  </a:cxn>
                  <a:cxn ang="0">
                    <a:pos x="111" y="262"/>
                  </a:cxn>
                  <a:cxn ang="0">
                    <a:pos x="64" y="337"/>
                  </a:cxn>
                  <a:cxn ang="0">
                    <a:pos x="44" y="383"/>
                  </a:cxn>
                  <a:cxn ang="0">
                    <a:pos x="42" y="400"/>
                  </a:cxn>
                  <a:cxn ang="0">
                    <a:pos x="89" y="434"/>
                  </a:cxn>
                  <a:cxn ang="0">
                    <a:pos x="109" y="454"/>
                  </a:cxn>
                  <a:cxn ang="0">
                    <a:pos x="95" y="462"/>
                  </a:cxn>
                  <a:cxn ang="0">
                    <a:pos x="44" y="459"/>
                  </a:cxn>
                  <a:cxn ang="0">
                    <a:pos x="34" y="446"/>
                  </a:cxn>
                  <a:cxn ang="0">
                    <a:pos x="29" y="418"/>
                  </a:cxn>
                  <a:cxn ang="0">
                    <a:pos x="15" y="396"/>
                  </a:cxn>
                  <a:cxn ang="0">
                    <a:pos x="0" y="385"/>
                  </a:cxn>
                  <a:cxn ang="0">
                    <a:pos x="4" y="363"/>
                  </a:cxn>
                  <a:cxn ang="0">
                    <a:pos x="29" y="346"/>
                  </a:cxn>
                  <a:cxn ang="0">
                    <a:pos x="56" y="305"/>
                  </a:cxn>
                  <a:cxn ang="0">
                    <a:pos x="84" y="253"/>
                  </a:cxn>
                  <a:cxn ang="0">
                    <a:pos x="102" y="214"/>
                  </a:cxn>
                  <a:cxn ang="0">
                    <a:pos x="104" y="172"/>
                  </a:cxn>
                  <a:cxn ang="0">
                    <a:pos x="106" y="111"/>
                  </a:cxn>
                  <a:cxn ang="0">
                    <a:pos x="91" y="52"/>
                  </a:cxn>
                  <a:cxn ang="0">
                    <a:pos x="74" y="21"/>
                  </a:cxn>
                  <a:cxn ang="0">
                    <a:pos x="83" y="3"/>
                  </a:cxn>
                  <a:cxn ang="0">
                    <a:pos x="100" y="0"/>
                  </a:cxn>
                </a:cxnLst>
                <a:rect l="0" t="0" r="r" b="b"/>
                <a:pathLst>
                  <a:path w="148" h="462">
                    <a:moveTo>
                      <a:pt x="100" y="0"/>
                    </a:moveTo>
                    <a:lnTo>
                      <a:pt x="134" y="3"/>
                    </a:lnTo>
                    <a:lnTo>
                      <a:pt x="148" y="30"/>
                    </a:lnTo>
                    <a:lnTo>
                      <a:pt x="148" y="67"/>
                    </a:lnTo>
                    <a:lnTo>
                      <a:pt x="148" y="135"/>
                    </a:lnTo>
                    <a:lnTo>
                      <a:pt x="137" y="217"/>
                    </a:lnTo>
                    <a:lnTo>
                      <a:pt x="111" y="262"/>
                    </a:lnTo>
                    <a:lnTo>
                      <a:pt x="64" y="337"/>
                    </a:lnTo>
                    <a:lnTo>
                      <a:pt x="44" y="383"/>
                    </a:lnTo>
                    <a:lnTo>
                      <a:pt x="42" y="400"/>
                    </a:lnTo>
                    <a:lnTo>
                      <a:pt x="89" y="434"/>
                    </a:lnTo>
                    <a:lnTo>
                      <a:pt x="109" y="454"/>
                    </a:lnTo>
                    <a:lnTo>
                      <a:pt x="95" y="462"/>
                    </a:lnTo>
                    <a:lnTo>
                      <a:pt x="44" y="459"/>
                    </a:lnTo>
                    <a:lnTo>
                      <a:pt x="34" y="446"/>
                    </a:lnTo>
                    <a:lnTo>
                      <a:pt x="29" y="418"/>
                    </a:lnTo>
                    <a:lnTo>
                      <a:pt x="15" y="396"/>
                    </a:lnTo>
                    <a:lnTo>
                      <a:pt x="0" y="385"/>
                    </a:lnTo>
                    <a:lnTo>
                      <a:pt x="4" y="363"/>
                    </a:lnTo>
                    <a:lnTo>
                      <a:pt x="29" y="346"/>
                    </a:lnTo>
                    <a:lnTo>
                      <a:pt x="56" y="305"/>
                    </a:lnTo>
                    <a:lnTo>
                      <a:pt x="84" y="253"/>
                    </a:lnTo>
                    <a:lnTo>
                      <a:pt x="102" y="214"/>
                    </a:lnTo>
                    <a:lnTo>
                      <a:pt x="104" y="172"/>
                    </a:lnTo>
                    <a:lnTo>
                      <a:pt x="106" y="111"/>
                    </a:lnTo>
                    <a:lnTo>
                      <a:pt x="91" y="52"/>
                    </a:lnTo>
                    <a:lnTo>
                      <a:pt x="74" y="21"/>
                    </a:lnTo>
                    <a:lnTo>
                      <a:pt x="83" y="3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53" name="Gruppe 38"/>
            <p:cNvGrpSpPr/>
            <p:nvPr/>
          </p:nvGrpSpPr>
          <p:grpSpPr>
            <a:xfrm>
              <a:off x="4974034" y="1801236"/>
              <a:ext cx="842961" cy="2060575"/>
              <a:chOff x="4974034" y="1801236"/>
              <a:chExt cx="842961" cy="2060575"/>
            </a:xfrm>
          </p:grpSpPr>
          <p:sp>
            <p:nvSpPr>
              <p:cNvPr id="70" name="Freeform 41"/>
              <p:cNvSpPr>
                <a:spLocks/>
              </p:cNvSpPr>
              <p:nvPr/>
            </p:nvSpPr>
            <p:spPr bwMode="auto">
              <a:xfrm flipH="1">
                <a:off x="5364559" y="3126798"/>
                <a:ext cx="223837" cy="735013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53" y="0"/>
                  </a:cxn>
                  <a:cxn ang="0">
                    <a:pos x="72" y="23"/>
                  </a:cxn>
                  <a:cxn ang="0">
                    <a:pos x="84" y="58"/>
                  </a:cxn>
                  <a:cxn ang="0">
                    <a:pos x="99" y="124"/>
                  </a:cxn>
                  <a:cxn ang="0">
                    <a:pos x="109" y="206"/>
                  </a:cxn>
                  <a:cxn ang="0">
                    <a:pos x="95" y="255"/>
                  </a:cxn>
                  <a:cxn ang="0">
                    <a:pos x="67" y="339"/>
                  </a:cxn>
                  <a:cxn ang="0">
                    <a:pos x="57" y="389"/>
                  </a:cxn>
                  <a:cxn ang="0">
                    <a:pos x="63" y="406"/>
                  </a:cxn>
                  <a:cxn ang="0">
                    <a:pos x="118" y="428"/>
                  </a:cxn>
                  <a:cxn ang="0">
                    <a:pos x="141" y="443"/>
                  </a:cxn>
                  <a:cxn ang="0">
                    <a:pos x="130" y="453"/>
                  </a:cxn>
                  <a:cxn ang="0">
                    <a:pos x="78" y="463"/>
                  </a:cxn>
                  <a:cxn ang="0">
                    <a:pos x="67" y="453"/>
                  </a:cxn>
                  <a:cxn ang="0">
                    <a:pos x="53" y="427"/>
                  </a:cxn>
                  <a:cxn ang="0">
                    <a:pos x="34" y="410"/>
                  </a:cxn>
                  <a:cxn ang="0">
                    <a:pos x="19" y="402"/>
                  </a:cxn>
                  <a:cxn ang="0">
                    <a:pos x="16" y="379"/>
                  </a:cxn>
                  <a:cxn ang="0">
                    <a:pos x="34" y="356"/>
                  </a:cxn>
                  <a:cxn ang="0">
                    <a:pos x="53" y="309"/>
                  </a:cxn>
                  <a:cxn ang="0">
                    <a:pos x="67" y="253"/>
                  </a:cxn>
                  <a:cxn ang="0">
                    <a:pos x="74" y="212"/>
                  </a:cxn>
                  <a:cxn ang="0">
                    <a:pos x="67" y="171"/>
                  </a:cxn>
                  <a:cxn ang="0">
                    <a:pos x="51" y="111"/>
                  </a:cxn>
                  <a:cxn ang="0">
                    <a:pos x="23" y="58"/>
                  </a:cxn>
                  <a:cxn ang="0">
                    <a:pos x="0" y="31"/>
                  </a:cxn>
                  <a:cxn ang="0">
                    <a:pos x="2" y="12"/>
                  </a:cxn>
                  <a:cxn ang="0">
                    <a:pos x="19" y="4"/>
                  </a:cxn>
                </a:cxnLst>
                <a:rect l="0" t="0" r="r" b="b"/>
                <a:pathLst>
                  <a:path w="141" h="463">
                    <a:moveTo>
                      <a:pt x="19" y="4"/>
                    </a:moveTo>
                    <a:lnTo>
                      <a:pt x="53" y="0"/>
                    </a:lnTo>
                    <a:lnTo>
                      <a:pt x="72" y="23"/>
                    </a:lnTo>
                    <a:lnTo>
                      <a:pt x="84" y="58"/>
                    </a:lnTo>
                    <a:lnTo>
                      <a:pt x="99" y="124"/>
                    </a:lnTo>
                    <a:lnTo>
                      <a:pt x="109" y="206"/>
                    </a:lnTo>
                    <a:lnTo>
                      <a:pt x="95" y="255"/>
                    </a:lnTo>
                    <a:lnTo>
                      <a:pt x="67" y="339"/>
                    </a:lnTo>
                    <a:lnTo>
                      <a:pt x="57" y="389"/>
                    </a:lnTo>
                    <a:lnTo>
                      <a:pt x="63" y="406"/>
                    </a:lnTo>
                    <a:lnTo>
                      <a:pt x="118" y="428"/>
                    </a:lnTo>
                    <a:lnTo>
                      <a:pt x="141" y="443"/>
                    </a:lnTo>
                    <a:lnTo>
                      <a:pt x="130" y="453"/>
                    </a:lnTo>
                    <a:lnTo>
                      <a:pt x="78" y="463"/>
                    </a:lnTo>
                    <a:lnTo>
                      <a:pt x="67" y="453"/>
                    </a:lnTo>
                    <a:lnTo>
                      <a:pt x="53" y="427"/>
                    </a:lnTo>
                    <a:lnTo>
                      <a:pt x="34" y="410"/>
                    </a:lnTo>
                    <a:lnTo>
                      <a:pt x="19" y="402"/>
                    </a:lnTo>
                    <a:lnTo>
                      <a:pt x="16" y="379"/>
                    </a:lnTo>
                    <a:lnTo>
                      <a:pt x="34" y="356"/>
                    </a:lnTo>
                    <a:lnTo>
                      <a:pt x="53" y="309"/>
                    </a:lnTo>
                    <a:lnTo>
                      <a:pt x="67" y="253"/>
                    </a:lnTo>
                    <a:lnTo>
                      <a:pt x="74" y="212"/>
                    </a:lnTo>
                    <a:lnTo>
                      <a:pt x="67" y="171"/>
                    </a:lnTo>
                    <a:lnTo>
                      <a:pt x="51" y="111"/>
                    </a:lnTo>
                    <a:lnTo>
                      <a:pt x="23" y="58"/>
                    </a:lnTo>
                    <a:lnTo>
                      <a:pt x="0" y="31"/>
                    </a:lnTo>
                    <a:lnTo>
                      <a:pt x="2" y="1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1" name="Freeform 42"/>
              <p:cNvSpPr>
                <a:spLocks/>
              </p:cNvSpPr>
              <p:nvPr/>
            </p:nvSpPr>
            <p:spPr bwMode="auto">
              <a:xfrm flipH="1">
                <a:off x="5323284" y="2440998"/>
                <a:ext cx="404812" cy="790575"/>
              </a:xfrm>
              <a:custGeom>
                <a:avLst/>
                <a:gdLst/>
                <a:ahLst/>
                <a:cxnLst>
                  <a:cxn ang="0">
                    <a:pos x="43" y="116"/>
                  </a:cxn>
                  <a:cxn ang="0">
                    <a:pos x="83" y="45"/>
                  </a:cxn>
                  <a:cxn ang="0">
                    <a:pos x="138" y="6"/>
                  </a:cxn>
                  <a:cxn ang="0">
                    <a:pos x="188" y="0"/>
                  </a:cxn>
                  <a:cxn ang="0">
                    <a:pos x="246" y="16"/>
                  </a:cxn>
                  <a:cxn ang="0">
                    <a:pos x="255" y="37"/>
                  </a:cxn>
                  <a:cxn ang="0">
                    <a:pos x="252" y="79"/>
                  </a:cxn>
                  <a:cxn ang="0">
                    <a:pos x="239" y="119"/>
                  </a:cxn>
                  <a:cxn ang="0">
                    <a:pos x="205" y="158"/>
                  </a:cxn>
                  <a:cxn ang="0">
                    <a:pos x="172" y="198"/>
                  </a:cxn>
                  <a:cxn ang="0">
                    <a:pos x="146" y="266"/>
                  </a:cxn>
                  <a:cxn ang="0">
                    <a:pos x="143" y="332"/>
                  </a:cxn>
                  <a:cxn ang="0">
                    <a:pos x="154" y="395"/>
                  </a:cxn>
                  <a:cxn ang="0">
                    <a:pos x="154" y="440"/>
                  </a:cxn>
                  <a:cxn ang="0">
                    <a:pos x="138" y="469"/>
                  </a:cxn>
                  <a:cxn ang="0">
                    <a:pos x="107" y="490"/>
                  </a:cxn>
                  <a:cxn ang="0">
                    <a:pos x="77" y="498"/>
                  </a:cxn>
                  <a:cxn ang="0">
                    <a:pos x="43" y="479"/>
                  </a:cxn>
                  <a:cxn ang="0">
                    <a:pos x="21" y="440"/>
                  </a:cxn>
                  <a:cxn ang="0">
                    <a:pos x="9" y="395"/>
                  </a:cxn>
                  <a:cxn ang="0">
                    <a:pos x="3" y="327"/>
                  </a:cxn>
                  <a:cxn ang="0">
                    <a:pos x="0" y="261"/>
                  </a:cxn>
                  <a:cxn ang="0">
                    <a:pos x="11" y="201"/>
                  </a:cxn>
                  <a:cxn ang="0">
                    <a:pos x="24" y="145"/>
                  </a:cxn>
                  <a:cxn ang="0">
                    <a:pos x="43" y="116"/>
                  </a:cxn>
                </a:cxnLst>
                <a:rect l="0" t="0" r="r" b="b"/>
                <a:pathLst>
                  <a:path w="255" h="498">
                    <a:moveTo>
                      <a:pt x="43" y="116"/>
                    </a:moveTo>
                    <a:lnTo>
                      <a:pt x="83" y="45"/>
                    </a:lnTo>
                    <a:lnTo>
                      <a:pt x="138" y="6"/>
                    </a:lnTo>
                    <a:lnTo>
                      <a:pt x="188" y="0"/>
                    </a:lnTo>
                    <a:lnTo>
                      <a:pt x="246" y="16"/>
                    </a:lnTo>
                    <a:lnTo>
                      <a:pt x="255" y="37"/>
                    </a:lnTo>
                    <a:lnTo>
                      <a:pt x="252" y="79"/>
                    </a:lnTo>
                    <a:lnTo>
                      <a:pt x="239" y="119"/>
                    </a:lnTo>
                    <a:lnTo>
                      <a:pt x="205" y="158"/>
                    </a:lnTo>
                    <a:lnTo>
                      <a:pt x="172" y="198"/>
                    </a:lnTo>
                    <a:lnTo>
                      <a:pt x="146" y="266"/>
                    </a:lnTo>
                    <a:lnTo>
                      <a:pt x="143" y="332"/>
                    </a:lnTo>
                    <a:lnTo>
                      <a:pt x="154" y="395"/>
                    </a:lnTo>
                    <a:lnTo>
                      <a:pt x="154" y="440"/>
                    </a:lnTo>
                    <a:lnTo>
                      <a:pt x="138" y="469"/>
                    </a:lnTo>
                    <a:lnTo>
                      <a:pt x="107" y="490"/>
                    </a:lnTo>
                    <a:lnTo>
                      <a:pt x="77" y="498"/>
                    </a:lnTo>
                    <a:lnTo>
                      <a:pt x="43" y="479"/>
                    </a:lnTo>
                    <a:lnTo>
                      <a:pt x="21" y="440"/>
                    </a:lnTo>
                    <a:lnTo>
                      <a:pt x="9" y="395"/>
                    </a:lnTo>
                    <a:lnTo>
                      <a:pt x="3" y="327"/>
                    </a:lnTo>
                    <a:lnTo>
                      <a:pt x="0" y="261"/>
                    </a:lnTo>
                    <a:lnTo>
                      <a:pt x="11" y="201"/>
                    </a:lnTo>
                    <a:lnTo>
                      <a:pt x="24" y="145"/>
                    </a:lnTo>
                    <a:lnTo>
                      <a:pt x="43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2" name="Freeform 43"/>
              <p:cNvSpPr>
                <a:spLocks/>
              </p:cNvSpPr>
              <p:nvPr/>
            </p:nvSpPr>
            <p:spPr bwMode="auto">
              <a:xfrm flipH="1">
                <a:off x="5089921" y="2069523"/>
                <a:ext cx="350837" cy="368300"/>
              </a:xfrm>
              <a:custGeom>
                <a:avLst/>
                <a:gdLst/>
                <a:ahLst/>
                <a:cxnLst>
                  <a:cxn ang="0">
                    <a:pos x="149" y="112"/>
                  </a:cxn>
                  <a:cxn ang="0">
                    <a:pos x="152" y="72"/>
                  </a:cxn>
                  <a:cxn ang="0">
                    <a:pos x="144" y="32"/>
                  </a:cxn>
                  <a:cxn ang="0">
                    <a:pos x="136" y="14"/>
                  </a:cxn>
                  <a:cxn ang="0">
                    <a:pos x="112" y="0"/>
                  </a:cxn>
                  <a:cxn ang="0">
                    <a:pos x="83" y="3"/>
                  </a:cxn>
                  <a:cxn ang="0">
                    <a:pos x="59" y="16"/>
                  </a:cxn>
                  <a:cxn ang="0">
                    <a:pos x="33" y="38"/>
                  </a:cxn>
                  <a:cxn ang="0">
                    <a:pos x="16" y="69"/>
                  </a:cxn>
                  <a:cxn ang="0">
                    <a:pos x="0" y="117"/>
                  </a:cxn>
                  <a:cxn ang="0">
                    <a:pos x="0" y="171"/>
                  </a:cxn>
                  <a:cxn ang="0">
                    <a:pos x="9" y="205"/>
                  </a:cxn>
                  <a:cxn ang="0">
                    <a:pos x="27" y="222"/>
                  </a:cxn>
                  <a:cxn ang="0">
                    <a:pos x="56" y="232"/>
                  </a:cxn>
                  <a:cxn ang="0">
                    <a:pos x="91" y="224"/>
                  </a:cxn>
                  <a:cxn ang="0">
                    <a:pos x="122" y="192"/>
                  </a:cxn>
                  <a:cxn ang="0">
                    <a:pos x="141" y="158"/>
                  </a:cxn>
                  <a:cxn ang="0">
                    <a:pos x="163" y="174"/>
                  </a:cxn>
                  <a:cxn ang="0">
                    <a:pos x="194" y="189"/>
                  </a:cxn>
                  <a:cxn ang="0">
                    <a:pos x="216" y="189"/>
                  </a:cxn>
                  <a:cxn ang="0">
                    <a:pos x="221" y="171"/>
                  </a:cxn>
                  <a:cxn ang="0">
                    <a:pos x="200" y="165"/>
                  </a:cxn>
                  <a:cxn ang="0">
                    <a:pos x="168" y="158"/>
                  </a:cxn>
                  <a:cxn ang="0">
                    <a:pos x="154" y="139"/>
                  </a:cxn>
                  <a:cxn ang="0">
                    <a:pos x="146" y="139"/>
                  </a:cxn>
                  <a:cxn ang="0">
                    <a:pos x="149" y="112"/>
                  </a:cxn>
                </a:cxnLst>
                <a:rect l="0" t="0" r="r" b="b"/>
                <a:pathLst>
                  <a:path w="221" h="232">
                    <a:moveTo>
                      <a:pt x="149" y="112"/>
                    </a:moveTo>
                    <a:lnTo>
                      <a:pt x="152" y="72"/>
                    </a:lnTo>
                    <a:lnTo>
                      <a:pt x="144" y="32"/>
                    </a:lnTo>
                    <a:lnTo>
                      <a:pt x="136" y="14"/>
                    </a:lnTo>
                    <a:lnTo>
                      <a:pt x="112" y="0"/>
                    </a:lnTo>
                    <a:lnTo>
                      <a:pt x="83" y="3"/>
                    </a:lnTo>
                    <a:lnTo>
                      <a:pt x="59" y="16"/>
                    </a:lnTo>
                    <a:lnTo>
                      <a:pt x="33" y="38"/>
                    </a:lnTo>
                    <a:lnTo>
                      <a:pt x="16" y="69"/>
                    </a:lnTo>
                    <a:lnTo>
                      <a:pt x="0" y="117"/>
                    </a:lnTo>
                    <a:lnTo>
                      <a:pt x="0" y="171"/>
                    </a:lnTo>
                    <a:lnTo>
                      <a:pt x="9" y="205"/>
                    </a:lnTo>
                    <a:lnTo>
                      <a:pt x="27" y="222"/>
                    </a:lnTo>
                    <a:lnTo>
                      <a:pt x="56" y="232"/>
                    </a:lnTo>
                    <a:lnTo>
                      <a:pt x="91" y="224"/>
                    </a:lnTo>
                    <a:lnTo>
                      <a:pt x="122" y="192"/>
                    </a:lnTo>
                    <a:lnTo>
                      <a:pt x="141" y="158"/>
                    </a:lnTo>
                    <a:lnTo>
                      <a:pt x="163" y="174"/>
                    </a:lnTo>
                    <a:lnTo>
                      <a:pt x="194" y="189"/>
                    </a:lnTo>
                    <a:lnTo>
                      <a:pt x="216" y="189"/>
                    </a:lnTo>
                    <a:lnTo>
                      <a:pt x="221" y="171"/>
                    </a:lnTo>
                    <a:lnTo>
                      <a:pt x="200" y="165"/>
                    </a:lnTo>
                    <a:lnTo>
                      <a:pt x="168" y="158"/>
                    </a:lnTo>
                    <a:lnTo>
                      <a:pt x="154" y="139"/>
                    </a:lnTo>
                    <a:lnTo>
                      <a:pt x="146" y="139"/>
                    </a:lnTo>
                    <a:lnTo>
                      <a:pt x="149" y="1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3" name="Freeform 44"/>
              <p:cNvSpPr>
                <a:spLocks/>
              </p:cNvSpPr>
              <p:nvPr/>
            </p:nvSpPr>
            <p:spPr bwMode="auto">
              <a:xfrm flipH="1">
                <a:off x="5101033" y="1801236"/>
                <a:ext cx="647700" cy="760413"/>
              </a:xfrm>
              <a:custGeom>
                <a:avLst/>
                <a:gdLst/>
                <a:ahLst/>
                <a:cxnLst>
                  <a:cxn ang="0">
                    <a:pos x="192" y="416"/>
                  </a:cxn>
                  <a:cxn ang="0">
                    <a:pos x="205" y="437"/>
                  </a:cxn>
                  <a:cxn ang="0">
                    <a:pos x="197" y="460"/>
                  </a:cxn>
                  <a:cxn ang="0">
                    <a:pos x="166" y="479"/>
                  </a:cxn>
                  <a:cxn ang="0">
                    <a:pos x="134" y="471"/>
                  </a:cxn>
                  <a:cxn ang="0">
                    <a:pos x="108" y="445"/>
                  </a:cxn>
                  <a:cxn ang="0">
                    <a:pos x="50" y="361"/>
                  </a:cxn>
                  <a:cxn ang="0">
                    <a:pos x="5" y="234"/>
                  </a:cxn>
                  <a:cxn ang="0">
                    <a:pos x="0" y="156"/>
                  </a:cxn>
                  <a:cxn ang="0">
                    <a:pos x="3" y="132"/>
                  </a:cxn>
                  <a:cxn ang="0">
                    <a:pos x="63" y="87"/>
                  </a:cxn>
                  <a:cxn ang="0">
                    <a:pos x="179" y="45"/>
                  </a:cxn>
                  <a:cxn ang="0">
                    <a:pos x="268" y="35"/>
                  </a:cxn>
                  <a:cxn ang="0">
                    <a:pos x="326" y="27"/>
                  </a:cxn>
                  <a:cxn ang="0">
                    <a:pos x="350" y="6"/>
                  </a:cxn>
                  <a:cxn ang="0">
                    <a:pos x="389" y="0"/>
                  </a:cxn>
                  <a:cxn ang="0">
                    <a:pos x="408" y="21"/>
                  </a:cxn>
                  <a:cxn ang="0">
                    <a:pos x="381" y="53"/>
                  </a:cxn>
                  <a:cxn ang="0">
                    <a:pos x="342" y="61"/>
                  </a:cxn>
                  <a:cxn ang="0">
                    <a:pos x="336" y="82"/>
                  </a:cxn>
                  <a:cxn ang="0">
                    <a:pos x="307" y="69"/>
                  </a:cxn>
                  <a:cxn ang="0">
                    <a:pos x="265" y="63"/>
                  </a:cxn>
                  <a:cxn ang="0">
                    <a:pos x="197" y="69"/>
                  </a:cxn>
                  <a:cxn ang="0">
                    <a:pos x="137" y="84"/>
                  </a:cxn>
                  <a:cxn ang="0">
                    <a:pos x="73" y="121"/>
                  </a:cxn>
                  <a:cxn ang="0">
                    <a:pos x="42" y="156"/>
                  </a:cxn>
                  <a:cxn ang="0">
                    <a:pos x="42" y="177"/>
                  </a:cxn>
                  <a:cxn ang="0">
                    <a:pos x="52" y="229"/>
                  </a:cxn>
                  <a:cxn ang="0">
                    <a:pos x="76" y="303"/>
                  </a:cxn>
                  <a:cxn ang="0">
                    <a:pos x="116" y="358"/>
                  </a:cxn>
                  <a:cxn ang="0">
                    <a:pos x="163" y="411"/>
                  </a:cxn>
                  <a:cxn ang="0">
                    <a:pos x="192" y="416"/>
                  </a:cxn>
                </a:cxnLst>
                <a:rect l="0" t="0" r="r" b="b"/>
                <a:pathLst>
                  <a:path w="408" h="479">
                    <a:moveTo>
                      <a:pt x="192" y="416"/>
                    </a:moveTo>
                    <a:lnTo>
                      <a:pt x="205" y="437"/>
                    </a:lnTo>
                    <a:lnTo>
                      <a:pt x="197" y="460"/>
                    </a:lnTo>
                    <a:lnTo>
                      <a:pt x="166" y="479"/>
                    </a:lnTo>
                    <a:lnTo>
                      <a:pt x="134" y="471"/>
                    </a:lnTo>
                    <a:lnTo>
                      <a:pt x="108" y="445"/>
                    </a:lnTo>
                    <a:lnTo>
                      <a:pt x="50" y="361"/>
                    </a:lnTo>
                    <a:lnTo>
                      <a:pt x="5" y="234"/>
                    </a:lnTo>
                    <a:lnTo>
                      <a:pt x="0" y="156"/>
                    </a:lnTo>
                    <a:lnTo>
                      <a:pt x="3" y="132"/>
                    </a:lnTo>
                    <a:lnTo>
                      <a:pt x="63" y="87"/>
                    </a:lnTo>
                    <a:lnTo>
                      <a:pt x="179" y="45"/>
                    </a:lnTo>
                    <a:lnTo>
                      <a:pt x="268" y="35"/>
                    </a:lnTo>
                    <a:lnTo>
                      <a:pt x="326" y="27"/>
                    </a:lnTo>
                    <a:lnTo>
                      <a:pt x="350" y="6"/>
                    </a:lnTo>
                    <a:lnTo>
                      <a:pt x="389" y="0"/>
                    </a:lnTo>
                    <a:lnTo>
                      <a:pt x="408" y="21"/>
                    </a:lnTo>
                    <a:lnTo>
                      <a:pt x="381" y="53"/>
                    </a:lnTo>
                    <a:lnTo>
                      <a:pt x="342" y="61"/>
                    </a:lnTo>
                    <a:lnTo>
                      <a:pt x="336" y="82"/>
                    </a:lnTo>
                    <a:lnTo>
                      <a:pt x="307" y="69"/>
                    </a:lnTo>
                    <a:lnTo>
                      <a:pt x="265" y="63"/>
                    </a:lnTo>
                    <a:lnTo>
                      <a:pt x="197" y="69"/>
                    </a:lnTo>
                    <a:lnTo>
                      <a:pt x="137" y="84"/>
                    </a:lnTo>
                    <a:lnTo>
                      <a:pt x="73" y="121"/>
                    </a:lnTo>
                    <a:lnTo>
                      <a:pt x="42" y="156"/>
                    </a:lnTo>
                    <a:lnTo>
                      <a:pt x="42" y="177"/>
                    </a:lnTo>
                    <a:lnTo>
                      <a:pt x="52" y="229"/>
                    </a:lnTo>
                    <a:lnTo>
                      <a:pt x="76" y="303"/>
                    </a:lnTo>
                    <a:lnTo>
                      <a:pt x="116" y="358"/>
                    </a:lnTo>
                    <a:lnTo>
                      <a:pt x="163" y="411"/>
                    </a:lnTo>
                    <a:lnTo>
                      <a:pt x="192" y="4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4" name="Freeform 45"/>
              <p:cNvSpPr>
                <a:spLocks/>
              </p:cNvSpPr>
              <p:nvPr/>
            </p:nvSpPr>
            <p:spPr bwMode="auto">
              <a:xfrm flipH="1">
                <a:off x="4974034" y="1839336"/>
                <a:ext cx="461962" cy="776288"/>
              </a:xfrm>
              <a:custGeom>
                <a:avLst/>
                <a:gdLst/>
                <a:ahLst/>
                <a:cxnLst>
                  <a:cxn ang="0">
                    <a:pos x="40" y="428"/>
                  </a:cxn>
                  <a:cxn ang="0">
                    <a:pos x="6" y="426"/>
                  </a:cxn>
                  <a:cxn ang="0">
                    <a:pos x="0" y="460"/>
                  </a:cxn>
                  <a:cxn ang="0">
                    <a:pos x="16" y="489"/>
                  </a:cxn>
                  <a:cxn ang="0">
                    <a:pos x="50" y="486"/>
                  </a:cxn>
                  <a:cxn ang="0">
                    <a:pos x="137" y="447"/>
                  </a:cxn>
                  <a:cxn ang="0">
                    <a:pos x="235" y="381"/>
                  </a:cxn>
                  <a:cxn ang="0">
                    <a:pos x="280" y="337"/>
                  </a:cxn>
                  <a:cxn ang="0">
                    <a:pos x="291" y="316"/>
                  </a:cxn>
                  <a:cxn ang="0">
                    <a:pos x="288" y="276"/>
                  </a:cxn>
                  <a:cxn ang="0">
                    <a:pos x="282" y="176"/>
                  </a:cxn>
                  <a:cxn ang="0">
                    <a:pos x="256" y="73"/>
                  </a:cxn>
                  <a:cxn ang="0">
                    <a:pos x="237" y="29"/>
                  </a:cxn>
                  <a:cxn ang="0">
                    <a:pos x="222" y="0"/>
                  </a:cxn>
                  <a:cxn ang="0">
                    <a:pos x="201" y="10"/>
                  </a:cxn>
                  <a:cxn ang="0">
                    <a:pos x="175" y="34"/>
                  </a:cxn>
                  <a:cxn ang="0">
                    <a:pos x="193" y="52"/>
                  </a:cxn>
                  <a:cxn ang="0">
                    <a:pos x="151" y="76"/>
                  </a:cxn>
                  <a:cxn ang="0">
                    <a:pos x="172" y="94"/>
                  </a:cxn>
                  <a:cxn ang="0">
                    <a:pos x="214" y="99"/>
                  </a:cxn>
                  <a:cxn ang="0">
                    <a:pos x="232" y="110"/>
                  </a:cxn>
                  <a:cxn ang="0">
                    <a:pos x="251" y="157"/>
                  </a:cxn>
                  <a:cxn ang="0">
                    <a:pos x="256" y="199"/>
                  </a:cxn>
                  <a:cxn ang="0">
                    <a:pos x="259" y="260"/>
                  </a:cxn>
                  <a:cxn ang="0">
                    <a:pos x="259" y="316"/>
                  </a:cxn>
                  <a:cxn ang="0">
                    <a:pos x="232" y="339"/>
                  </a:cxn>
                  <a:cxn ang="0">
                    <a:pos x="177" y="370"/>
                  </a:cxn>
                  <a:cxn ang="0">
                    <a:pos x="127" y="400"/>
                  </a:cxn>
                  <a:cxn ang="0">
                    <a:pos x="85" y="415"/>
                  </a:cxn>
                  <a:cxn ang="0">
                    <a:pos x="40" y="428"/>
                  </a:cxn>
                </a:cxnLst>
                <a:rect l="0" t="0" r="r" b="b"/>
                <a:pathLst>
                  <a:path w="291" h="489">
                    <a:moveTo>
                      <a:pt x="40" y="428"/>
                    </a:moveTo>
                    <a:lnTo>
                      <a:pt x="6" y="426"/>
                    </a:lnTo>
                    <a:lnTo>
                      <a:pt x="0" y="460"/>
                    </a:lnTo>
                    <a:lnTo>
                      <a:pt x="16" y="489"/>
                    </a:lnTo>
                    <a:lnTo>
                      <a:pt x="50" y="486"/>
                    </a:lnTo>
                    <a:lnTo>
                      <a:pt x="137" y="447"/>
                    </a:lnTo>
                    <a:lnTo>
                      <a:pt x="235" y="381"/>
                    </a:lnTo>
                    <a:lnTo>
                      <a:pt x="280" y="337"/>
                    </a:lnTo>
                    <a:lnTo>
                      <a:pt x="291" y="316"/>
                    </a:lnTo>
                    <a:lnTo>
                      <a:pt x="288" y="276"/>
                    </a:lnTo>
                    <a:lnTo>
                      <a:pt x="282" y="176"/>
                    </a:lnTo>
                    <a:lnTo>
                      <a:pt x="256" y="73"/>
                    </a:lnTo>
                    <a:lnTo>
                      <a:pt x="237" y="29"/>
                    </a:lnTo>
                    <a:lnTo>
                      <a:pt x="222" y="0"/>
                    </a:lnTo>
                    <a:lnTo>
                      <a:pt x="201" y="10"/>
                    </a:lnTo>
                    <a:lnTo>
                      <a:pt x="175" y="34"/>
                    </a:lnTo>
                    <a:lnTo>
                      <a:pt x="193" y="52"/>
                    </a:lnTo>
                    <a:lnTo>
                      <a:pt x="151" y="76"/>
                    </a:lnTo>
                    <a:lnTo>
                      <a:pt x="172" y="94"/>
                    </a:lnTo>
                    <a:lnTo>
                      <a:pt x="214" y="99"/>
                    </a:lnTo>
                    <a:lnTo>
                      <a:pt x="232" y="110"/>
                    </a:lnTo>
                    <a:lnTo>
                      <a:pt x="251" y="157"/>
                    </a:lnTo>
                    <a:lnTo>
                      <a:pt x="256" y="199"/>
                    </a:lnTo>
                    <a:lnTo>
                      <a:pt x="259" y="260"/>
                    </a:lnTo>
                    <a:lnTo>
                      <a:pt x="259" y="316"/>
                    </a:lnTo>
                    <a:lnTo>
                      <a:pt x="232" y="339"/>
                    </a:lnTo>
                    <a:lnTo>
                      <a:pt x="177" y="370"/>
                    </a:lnTo>
                    <a:lnTo>
                      <a:pt x="127" y="400"/>
                    </a:lnTo>
                    <a:lnTo>
                      <a:pt x="85" y="415"/>
                    </a:lnTo>
                    <a:lnTo>
                      <a:pt x="40" y="4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5" name="Freeform 46"/>
              <p:cNvSpPr>
                <a:spLocks/>
              </p:cNvSpPr>
              <p:nvPr/>
            </p:nvSpPr>
            <p:spPr bwMode="auto">
              <a:xfrm flipH="1">
                <a:off x="5582045" y="3096636"/>
                <a:ext cx="234950" cy="733425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34" y="3"/>
                  </a:cxn>
                  <a:cxn ang="0">
                    <a:pos x="148" y="30"/>
                  </a:cxn>
                  <a:cxn ang="0">
                    <a:pos x="148" y="67"/>
                  </a:cxn>
                  <a:cxn ang="0">
                    <a:pos x="148" y="135"/>
                  </a:cxn>
                  <a:cxn ang="0">
                    <a:pos x="137" y="217"/>
                  </a:cxn>
                  <a:cxn ang="0">
                    <a:pos x="111" y="262"/>
                  </a:cxn>
                  <a:cxn ang="0">
                    <a:pos x="64" y="337"/>
                  </a:cxn>
                  <a:cxn ang="0">
                    <a:pos x="44" y="383"/>
                  </a:cxn>
                  <a:cxn ang="0">
                    <a:pos x="42" y="400"/>
                  </a:cxn>
                  <a:cxn ang="0">
                    <a:pos x="89" y="434"/>
                  </a:cxn>
                  <a:cxn ang="0">
                    <a:pos x="109" y="454"/>
                  </a:cxn>
                  <a:cxn ang="0">
                    <a:pos x="95" y="462"/>
                  </a:cxn>
                  <a:cxn ang="0">
                    <a:pos x="44" y="459"/>
                  </a:cxn>
                  <a:cxn ang="0">
                    <a:pos x="34" y="446"/>
                  </a:cxn>
                  <a:cxn ang="0">
                    <a:pos x="29" y="418"/>
                  </a:cxn>
                  <a:cxn ang="0">
                    <a:pos x="15" y="396"/>
                  </a:cxn>
                  <a:cxn ang="0">
                    <a:pos x="0" y="385"/>
                  </a:cxn>
                  <a:cxn ang="0">
                    <a:pos x="4" y="363"/>
                  </a:cxn>
                  <a:cxn ang="0">
                    <a:pos x="29" y="346"/>
                  </a:cxn>
                  <a:cxn ang="0">
                    <a:pos x="56" y="305"/>
                  </a:cxn>
                  <a:cxn ang="0">
                    <a:pos x="84" y="253"/>
                  </a:cxn>
                  <a:cxn ang="0">
                    <a:pos x="102" y="214"/>
                  </a:cxn>
                  <a:cxn ang="0">
                    <a:pos x="104" y="172"/>
                  </a:cxn>
                  <a:cxn ang="0">
                    <a:pos x="106" y="111"/>
                  </a:cxn>
                  <a:cxn ang="0">
                    <a:pos x="91" y="52"/>
                  </a:cxn>
                  <a:cxn ang="0">
                    <a:pos x="74" y="21"/>
                  </a:cxn>
                  <a:cxn ang="0">
                    <a:pos x="83" y="3"/>
                  </a:cxn>
                  <a:cxn ang="0">
                    <a:pos x="100" y="0"/>
                  </a:cxn>
                </a:cxnLst>
                <a:rect l="0" t="0" r="r" b="b"/>
                <a:pathLst>
                  <a:path w="148" h="462">
                    <a:moveTo>
                      <a:pt x="100" y="0"/>
                    </a:moveTo>
                    <a:lnTo>
                      <a:pt x="134" y="3"/>
                    </a:lnTo>
                    <a:lnTo>
                      <a:pt x="148" y="30"/>
                    </a:lnTo>
                    <a:lnTo>
                      <a:pt x="148" y="67"/>
                    </a:lnTo>
                    <a:lnTo>
                      <a:pt x="148" y="135"/>
                    </a:lnTo>
                    <a:lnTo>
                      <a:pt x="137" y="217"/>
                    </a:lnTo>
                    <a:lnTo>
                      <a:pt x="111" y="262"/>
                    </a:lnTo>
                    <a:lnTo>
                      <a:pt x="64" y="337"/>
                    </a:lnTo>
                    <a:lnTo>
                      <a:pt x="44" y="383"/>
                    </a:lnTo>
                    <a:lnTo>
                      <a:pt x="42" y="400"/>
                    </a:lnTo>
                    <a:lnTo>
                      <a:pt x="89" y="434"/>
                    </a:lnTo>
                    <a:lnTo>
                      <a:pt x="109" y="454"/>
                    </a:lnTo>
                    <a:lnTo>
                      <a:pt x="95" y="462"/>
                    </a:lnTo>
                    <a:lnTo>
                      <a:pt x="44" y="459"/>
                    </a:lnTo>
                    <a:lnTo>
                      <a:pt x="34" y="446"/>
                    </a:lnTo>
                    <a:lnTo>
                      <a:pt x="29" y="418"/>
                    </a:lnTo>
                    <a:lnTo>
                      <a:pt x="15" y="396"/>
                    </a:lnTo>
                    <a:lnTo>
                      <a:pt x="0" y="385"/>
                    </a:lnTo>
                    <a:lnTo>
                      <a:pt x="4" y="363"/>
                    </a:lnTo>
                    <a:lnTo>
                      <a:pt x="29" y="346"/>
                    </a:lnTo>
                    <a:lnTo>
                      <a:pt x="56" y="305"/>
                    </a:lnTo>
                    <a:lnTo>
                      <a:pt x="84" y="253"/>
                    </a:lnTo>
                    <a:lnTo>
                      <a:pt x="102" y="214"/>
                    </a:lnTo>
                    <a:lnTo>
                      <a:pt x="104" y="172"/>
                    </a:lnTo>
                    <a:lnTo>
                      <a:pt x="106" y="111"/>
                    </a:lnTo>
                    <a:lnTo>
                      <a:pt x="91" y="52"/>
                    </a:lnTo>
                    <a:lnTo>
                      <a:pt x="74" y="21"/>
                    </a:lnTo>
                    <a:lnTo>
                      <a:pt x="83" y="3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54" name="Gruppe 47"/>
            <p:cNvGrpSpPr>
              <a:grpSpLocks noChangeAspect="1"/>
            </p:cNvGrpSpPr>
            <p:nvPr/>
          </p:nvGrpSpPr>
          <p:grpSpPr>
            <a:xfrm>
              <a:off x="2150032" y="3447233"/>
              <a:ext cx="3456542" cy="1948710"/>
              <a:chOff x="2861235" y="3432719"/>
              <a:chExt cx="2304361" cy="1299140"/>
            </a:xfrm>
          </p:grpSpPr>
          <p:sp>
            <p:nvSpPr>
              <p:cNvPr id="61" name="Freeform 11"/>
              <p:cNvSpPr>
                <a:spLocks/>
              </p:cNvSpPr>
              <p:nvPr/>
            </p:nvSpPr>
            <p:spPr bwMode="auto">
              <a:xfrm rot="5400000">
                <a:off x="4587625" y="4421586"/>
                <a:ext cx="175411" cy="87002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83" y="37"/>
                  </a:cxn>
                  <a:cxn ang="0">
                    <a:pos x="96" y="0"/>
                  </a:cxn>
                  <a:cxn ang="0">
                    <a:pos x="0" y="15"/>
                  </a:cxn>
                </a:cxnLst>
                <a:rect l="0" t="0" r="r" b="b"/>
                <a:pathLst>
                  <a:path w="96" h="37">
                    <a:moveTo>
                      <a:pt x="0" y="15"/>
                    </a:moveTo>
                    <a:lnTo>
                      <a:pt x="83" y="37"/>
                    </a:lnTo>
                    <a:lnTo>
                      <a:pt x="96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2" name="Freeform 12"/>
              <p:cNvSpPr>
                <a:spLocks/>
              </p:cNvSpPr>
              <p:nvPr/>
            </p:nvSpPr>
            <p:spPr bwMode="auto">
              <a:xfrm rot="5400000">
                <a:off x="5012028" y="4276804"/>
                <a:ext cx="126077" cy="181058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69" y="20"/>
                  </a:cxn>
                  <a:cxn ang="0">
                    <a:pos x="46" y="0"/>
                  </a:cxn>
                  <a:cxn ang="0">
                    <a:pos x="0" y="77"/>
                  </a:cxn>
                </a:cxnLst>
                <a:rect l="0" t="0" r="r" b="b"/>
                <a:pathLst>
                  <a:path w="69" h="77">
                    <a:moveTo>
                      <a:pt x="0" y="77"/>
                    </a:moveTo>
                    <a:lnTo>
                      <a:pt x="69" y="20"/>
                    </a:lnTo>
                    <a:lnTo>
                      <a:pt x="46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3" name="Freeform 13"/>
              <p:cNvSpPr>
                <a:spLocks/>
              </p:cNvSpPr>
              <p:nvPr/>
            </p:nvSpPr>
            <p:spPr bwMode="auto">
              <a:xfrm rot="5400000">
                <a:off x="4983677" y="3896342"/>
                <a:ext cx="116941" cy="209274"/>
              </a:xfrm>
              <a:custGeom>
                <a:avLst/>
                <a:gdLst/>
                <a:ahLst/>
                <a:cxnLst>
                  <a:cxn ang="0">
                    <a:pos x="64" y="89"/>
                  </a:cxn>
                  <a:cxn ang="0">
                    <a:pos x="35" y="0"/>
                  </a:cxn>
                  <a:cxn ang="0">
                    <a:pos x="0" y="33"/>
                  </a:cxn>
                  <a:cxn ang="0">
                    <a:pos x="64" y="89"/>
                  </a:cxn>
                </a:cxnLst>
                <a:rect l="0" t="0" r="r" b="b"/>
                <a:pathLst>
                  <a:path w="64" h="89">
                    <a:moveTo>
                      <a:pt x="64" y="89"/>
                    </a:moveTo>
                    <a:lnTo>
                      <a:pt x="35" y="0"/>
                    </a:lnTo>
                    <a:lnTo>
                      <a:pt x="0" y="33"/>
                    </a:lnTo>
                    <a:lnTo>
                      <a:pt x="64" y="89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4" name="Freeform 14"/>
              <p:cNvSpPr>
                <a:spLocks/>
              </p:cNvSpPr>
              <p:nvPr/>
            </p:nvSpPr>
            <p:spPr bwMode="auto">
              <a:xfrm rot="5400000">
                <a:off x="4439068" y="3865953"/>
                <a:ext cx="401984" cy="449116"/>
              </a:xfrm>
              <a:custGeom>
                <a:avLst/>
                <a:gdLst/>
                <a:ahLst/>
                <a:cxnLst>
                  <a:cxn ang="0">
                    <a:pos x="63" y="110"/>
                  </a:cxn>
                  <a:cxn ang="0">
                    <a:pos x="81" y="71"/>
                  </a:cxn>
                  <a:cxn ang="0">
                    <a:pos x="99" y="40"/>
                  </a:cxn>
                  <a:cxn ang="0">
                    <a:pos x="125" y="18"/>
                  </a:cxn>
                  <a:cxn ang="0">
                    <a:pos x="149" y="7"/>
                  </a:cxn>
                  <a:cxn ang="0">
                    <a:pos x="175" y="0"/>
                  </a:cxn>
                  <a:cxn ang="0">
                    <a:pos x="197" y="6"/>
                  </a:cxn>
                  <a:cxn ang="0">
                    <a:pos x="208" y="18"/>
                  </a:cxn>
                  <a:cxn ang="0">
                    <a:pos x="216" y="37"/>
                  </a:cxn>
                  <a:cxn ang="0">
                    <a:pos x="219" y="54"/>
                  </a:cxn>
                  <a:cxn ang="0">
                    <a:pos x="220" y="74"/>
                  </a:cxn>
                  <a:cxn ang="0">
                    <a:pos x="217" y="102"/>
                  </a:cxn>
                  <a:cxn ang="0">
                    <a:pos x="211" y="122"/>
                  </a:cxn>
                  <a:cxn ang="0">
                    <a:pos x="203" y="141"/>
                  </a:cxn>
                  <a:cxn ang="0">
                    <a:pos x="188" y="160"/>
                  </a:cxn>
                  <a:cxn ang="0">
                    <a:pos x="172" y="176"/>
                  </a:cxn>
                  <a:cxn ang="0">
                    <a:pos x="155" y="185"/>
                  </a:cxn>
                  <a:cxn ang="0">
                    <a:pos x="136" y="191"/>
                  </a:cxn>
                  <a:cxn ang="0">
                    <a:pos x="114" y="191"/>
                  </a:cxn>
                  <a:cxn ang="0">
                    <a:pos x="99" y="183"/>
                  </a:cxn>
                  <a:cxn ang="0">
                    <a:pos x="86" y="174"/>
                  </a:cxn>
                  <a:cxn ang="0">
                    <a:pos x="75" y="162"/>
                  </a:cxn>
                  <a:cxn ang="0">
                    <a:pos x="66" y="143"/>
                  </a:cxn>
                  <a:cxn ang="0">
                    <a:pos x="58" y="143"/>
                  </a:cxn>
                  <a:cxn ang="0">
                    <a:pos x="42" y="149"/>
                  </a:cxn>
                  <a:cxn ang="0">
                    <a:pos x="24" y="164"/>
                  </a:cxn>
                  <a:cxn ang="0">
                    <a:pos x="13" y="166"/>
                  </a:cxn>
                  <a:cxn ang="0">
                    <a:pos x="5" y="162"/>
                  </a:cxn>
                  <a:cxn ang="0">
                    <a:pos x="0" y="149"/>
                  </a:cxn>
                  <a:cxn ang="0">
                    <a:pos x="3" y="140"/>
                  </a:cxn>
                  <a:cxn ang="0">
                    <a:pos x="11" y="131"/>
                  </a:cxn>
                  <a:cxn ang="0">
                    <a:pos x="30" y="124"/>
                  </a:cxn>
                  <a:cxn ang="0">
                    <a:pos x="50" y="118"/>
                  </a:cxn>
                  <a:cxn ang="0">
                    <a:pos x="63" y="110"/>
                  </a:cxn>
                </a:cxnLst>
                <a:rect l="0" t="0" r="r" b="b"/>
                <a:pathLst>
                  <a:path w="220" h="191">
                    <a:moveTo>
                      <a:pt x="63" y="110"/>
                    </a:moveTo>
                    <a:lnTo>
                      <a:pt x="81" y="71"/>
                    </a:lnTo>
                    <a:lnTo>
                      <a:pt x="99" y="40"/>
                    </a:lnTo>
                    <a:lnTo>
                      <a:pt x="125" y="18"/>
                    </a:lnTo>
                    <a:lnTo>
                      <a:pt x="149" y="7"/>
                    </a:lnTo>
                    <a:lnTo>
                      <a:pt x="175" y="0"/>
                    </a:lnTo>
                    <a:lnTo>
                      <a:pt x="197" y="6"/>
                    </a:lnTo>
                    <a:lnTo>
                      <a:pt x="208" y="18"/>
                    </a:lnTo>
                    <a:lnTo>
                      <a:pt x="216" y="37"/>
                    </a:lnTo>
                    <a:lnTo>
                      <a:pt x="219" y="54"/>
                    </a:lnTo>
                    <a:lnTo>
                      <a:pt x="220" y="74"/>
                    </a:lnTo>
                    <a:lnTo>
                      <a:pt x="217" y="102"/>
                    </a:lnTo>
                    <a:lnTo>
                      <a:pt x="211" y="122"/>
                    </a:lnTo>
                    <a:lnTo>
                      <a:pt x="203" y="141"/>
                    </a:lnTo>
                    <a:lnTo>
                      <a:pt x="188" y="160"/>
                    </a:lnTo>
                    <a:lnTo>
                      <a:pt x="172" y="176"/>
                    </a:lnTo>
                    <a:lnTo>
                      <a:pt x="155" y="185"/>
                    </a:lnTo>
                    <a:lnTo>
                      <a:pt x="136" y="191"/>
                    </a:lnTo>
                    <a:lnTo>
                      <a:pt x="114" y="191"/>
                    </a:lnTo>
                    <a:lnTo>
                      <a:pt x="99" y="183"/>
                    </a:lnTo>
                    <a:lnTo>
                      <a:pt x="86" y="174"/>
                    </a:lnTo>
                    <a:lnTo>
                      <a:pt x="75" y="162"/>
                    </a:lnTo>
                    <a:lnTo>
                      <a:pt x="66" y="143"/>
                    </a:lnTo>
                    <a:lnTo>
                      <a:pt x="58" y="143"/>
                    </a:lnTo>
                    <a:lnTo>
                      <a:pt x="42" y="149"/>
                    </a:lnTo>
                    <a:lnTo>
                      <a:pt x="24" y="164"/>
                    </a:lnTo>
                    <a:lnTo>
                      <a:pt x="13" y="166"/>
                    </a:lnTo>
                    <a:lnTo>
                      <a:pt x="5" y="162"/>
                    </a:lnTo>
                    <a:lnTo>
                      <a:pt x="0" y="149"/>
                    </a:lnTo>
                    <a:lnTo>
                      <a:pt x="3" y="140"/>
                    </a:lnTo>
                    <a:lnTo>
                      <a:pt x="11" y="131"/>
                    </a:lnTo>
                    <a:lnTo>
                      <a:pt x="30" y="124"/>
                    </a:lnTo>
                    <a:lnTo>
                      <a:pt x="50" y="118"/>
                    </a:lnTo>
                    <a:lnTo>
                      <a:pt x="63" y="110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5" name="Freeform 15"/>
              <p:cNvSpPr>
                <a:spLocks/>
              </p:cNvSpPr>
              <p:nvPr/>
            </p:nvSpPr>
            <p:spPr bwMode="auto">
              <a:xfrm rot="5400000">
                <a:off x="3845601" y="3737366"/>
                <a:ext cx="363844" cy="710119"/>
              </a:xfrm>
              <a:custGeom>
                <a:avLst/>
                <a:gdLst/>
                <a:ahLst/>
                <a:cxnLst>
                  <a:cxn ang="0">
                    <a:pos x="59" y="13"/>
                  </a:cxn>
                  <a:cxn ang="0">
                    <a:pos x="80" y="3"/>
                  </a:cxn>
                  <a:cxn ang="0">
                    <a:pos x="107" y="0"/>
                  </a:cxn>
                  <a:cxn ang="0">
                    <a:pos x="126" y="1"/>
                  </a:cxn>
                  <a:cxn ang="0">
                    <a:pos x="146" y="8"/>
                  </a:cxn>
                  <a:cxn ang="0">
                    <a:pos x="158" y="19"/>
                  </a:cxn>
                  <a:cxn ang="0">
                    <a:pos x="165" y="33"/>
                  </a:cxn>
                  <a:cxn ang="0">
                    <a:pos x="166" y="53"/>
                  </a:cxn>
                  <a:cxn ang="0">
                    <a:pos x="162" y="69"/>
                  </a:cxn>
                  <a:cxn ang="0">
                    <a:pos x="157" y="87"/>
                  </a:cxn>
                  <a:cxn ang="0">
                    <a:pos x="143" y="106"/>
                  </a:cxn>
                  <a:cxn ang="0">
                    <a:pos x="138" y="122"/>
                  </a:cxn>
                  <a:cxn ang="0">
                    <a:pos x="138" y="135"/>
                  </a:cxn>
                  <a:cxn ang="0">
                    <a:pos x="141" y="149"/>
                  </a:cxn>
                  <a:cxn ang="0">
                    <a:pos x="151" y="161"/>
                  </a:cxn>
                  <a:cxn ang="0">
                    <a:pos x="170" y="182"/>
                  </a:cxn>
                  <a:cxn ang="0">
                    <a:pos x="185" y="200"/>
                  </a:cxn>
                  <a:cxn ang="0">
                    <a:pos x="191" y="218"/>
                  </a:cxn>
                  <a:cxn ang="0">
                    <a:pos x="193" y="234"/>
                  </a:cxn>
                  <a:cxn ang="0">
                    <a:pos x="190" y="251"/>
                  </a:cxn>
                  <a:cxn ang="0">
                    <a:pos x="180" y="266"/>
                  </a:cxn>
                  <a:cxn ang="0">
                    <a:pos x="172" y="279"/>
                  </a:cxn>
                  <a:cxn ang="0">
                    <a:pos x="158" y="290"/>
                  </a:cxn>
                  <a:cxn ang="0">
                    <a:pos x="143" y="299"/>
                  </a:cxn>
                  <a:cxn ang="0">
                    <a:pos x="118" y="302"/>
                  </a:cxn>
                  <a:cxn ang="0">
                    <a:pos x="96" y="302"/>
                  </a:cxn>
                  <a:cxn ang="0">
                    <a:pos x="78" y="296"/>
                  </a:cxn>
                  <a:cxn ang="0">
                    <a:pos x="62" y="288"/>
                  </a:cxn>
                  <a:cxn ang="0">
                    <a:pos x="45" y="275"/>
                  </a:cxn>
                  <a:cxn ang="0">
                    <a:pos x="28" y="251"/>
                  </a:cxn>
                  <a:cxn ang="0">
                    <a:pos x="15" y="227"/>
                  </a:cxn>
                  <a:cxn ang="0">
                    <a:pos x="6" y="200"/>
                  </a:cxn>
                  <a:cxn ang="0">
                    <a:pos x="0" y="169"/>
                  </a:cxn>
                  <a:cxn ang="0">
                    <a:pos x="0" y="133"/>
                  </a:cxn>
                  <a:cxn ang="0">
                    <a:pos x="6" y="100"/>
                  </a:cxn>
                  <a:cxn ang="0">
                    <a:pos x="15" y="72"/>
                  </a:cxn>
                  <a:cxn ang="0">
                    <a:pos x="26" y="50"/>
                  </a:cxn>
                  <a:cxn ang="0">
                    <a:pos x="39" y="33"/>
                  </a:cxn>
                  <a:cxn ang="0">
                    <a:pos x="57" y="19"/>
                  </a:cxn>
                  <a:cxn ang="0">
                    <a:pos x="59" y="13"/>
                  </a:cxn>
                </a:cxnLst>
                <a:rect l="0" t="0" r="r" b="b"/>
                <a:pathLst>
                  <a:path w="193" h="302">
                    <a:moveTo>
                      <a:pt x="59" y="13"/>
                    </a:moveTo>
                    <a:lnTo>
                      <a:pt x="80" y="3"/>
                    </a:lnTo>
                    <a:lnTo>
                      <a:pt x="107" y="0"/>
                    </a:lnTo>
                    <a:lnTo>
                      <a:pt x="126" y="1"/>
                    </a:lnTo>
                    <a:lnTo>
                      <a:pt x="146" y="8"/>
                    </a:lnTo>
                    <a:lnTo>
                      <a:pt x="158" y="19"/>
                    </a:lnTo>
                    <a:lnTo>
                      <a:pt x="165" y="33"/>
                    </a:lnTo>
                    <a:lnTo>
                      <a:pt x="166" y="53"/>
                    </a:lnTo>
                    <a:lnTo>
                      <a:pt x="162" y="69"/>
                    </a:lnTo>
                    <a:lnTo>
                      <a:pt x="157" y="87"/>
                    </a:lnTo>
                    <a:lnTo>
                      <a:pt x="143" y="106"/>
                    </a:lnTo>
                    <a:lnTo>
                      <a:pt x="138" y="122"/>
                    </a:lnTo>
                    <a:lnTo>
                      <a:pt x="138" y="135"/>
                    </a:lnTo>
                    <a:lnTo>
                      <a:pt x="141" y="149"/>
                    </a:lnTo>
                    <a:lnTo>
                      <a:pt x="151" y="161"/>
                    </a:lnTo>
                    <a:lnTo>
                      <a:pt x="170" y="182"/>
                    </a:lnTo>
                    <a:lnTo>
                      <a:pt x="185" y="200"/>
                    </a:lnTo>
                    <a:lnTo>
                      <a:pt x="191" y="218"/>
                    </a:lnTo>
                    <a:lnTo>
                      <a:pt x="193" y="234"/>
                    </a:lnTo>
                    <a:lnTo>
                      <a:pt x="190" y="251"/>
                    </a:lnTo>
                    <a:lnTo>
                      <a:pt x="180" y="266"/>
                    </a:lnTo>
                    <a:lnTo>
                      <a:pt x="172" y="279"/>
                    </a:lnTo>
                    <a:lnTo>
                      <a:pt x="158" y="290"/>
                    </a:lnTo>
                    <a:lnTo>
                      <a:pt x="143" y="299"/>
                    </a:lnTo>
                    <a:lnTo>
                      <a:pt x="118" y="302"/>
                    </a:lnTo>
                    <a:lnTo>
                      <a:pt x="96" y="302"/>
                    </a:lnTo>
                    <a:lnTo>
                      <a:pt x="78" y="296"/>
                    </a:lnTo>
                    <a:lnTo>
                      <a:pt x="62" y="288"/>
                    </a:lnTo>
                    <a:lnTo>
                      <a:pt x="45" y="275"/>
                    </a:lnTo>
                    <a:lnTo>
                      <a:pt x="28" y="251"/>
                    </a:lnTo>
                    <a:lnTo>
                      <a:pt x="15" y="227"/>
                    </a:lnTo>
                    <a:lnTo>
                      <a:pt x="6" y="200"/>
                    </a:lnTo>
                    <a:lnTo>
                      <a:pt x="0" y="169"/>
                    </a:lnTo>
                    <a:lnTo>
                      <a:pt x="0" y="133"/>
                    </a:lnTo>
                    <a:lnTo>
                      <a:pt x="6" y="100"/>
                    </a:lnTo>
                    <a:lnTo>
                      <a:pt x="15" y="72"/>
                    </a:lnTo>
                    <a:lnTo>
                      <a:pt x="26" y="50"/>
                    </a:lnTo>
                    <a:lnTo>
                      <a:pt x="39" y="33"/>
                    </a:lnTo>
                    <a:lnTo>
                      <a:pt x="57" y="19"/>
                    </a:lnTo>
                    <a:lnTo>
                      <a:pt x="59" y="13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6" name="Freeform 17"/>
              <p:cNvSpPr>
                <a:spLocks/>
              </p:cNvSpPr>
              <p:nvPr/>
            </p:nvSpPr>
            <p:spPr bwMode="auto">
              <a:xfrm rot="5400000">
                <a:off x="3867134" y="4176436"/>
                <a:ext cx="635866" cy="474980"/>
              </a:xfrm>
              <a:custGeom>
                <a:avLst/>
                <a:gdLst/>
                <a:ahLst/>
                <a:cxnLst>
                  <a:cxn ang="0">
                    <a:pos x="36" y="36"/>
                  </a:cxn>
                  <a:cxn ang="0">
                    <a:pos x="15" y="48"/>
                  </a:cxn>
                  <a:cxn ang="0">
                    <a:pos x="0" y="69"/>
                  </a:cxn>
                  <a:cxn ang="0">
                    <a:pos x="8" y="89"/>
                  </a:cxn>
                  <a:cxn ang="0">
                    <a:pos x="33" y="98"/>
                  </a:cxn>
                  <a:cxn ang="0">
                    <a:pos x="59" y="92"/>
                  </a:cxn>
                  <a:cxn ang="0">
                    <a:pos x="95" y="73"/>
                  </a:cxn>
                  <a:cxn ang="0">
                    <a:pos x="131" y="54"/>
                  </a:cxn>
                  <a:cxn ang="0">
                    <a:pos x="165" y="39"/>
                  </a:cxn>
                  <a:cxn ang="0">
                    <a:pos x="184" y="39"/>
                  </a:cxn>
                  <a:cxn ang="0">
                    <a:pos x="201" y="39"/>
                  </a:cxn>
                  <a:cxn ang="0">
                    <a:pos x="210" y="53"/>
                  </a:cxn>
                  <a:cxn ang="0">
                    <a:pos x="225" y="72"/>
                  </a:cxn>
                  <a:cxn ang="0">
                    <a:pos x="239" y="97"/>
                  </a:cxn>
                  <a:cxn ang="0">
                    <a:pos x="245" y="117"/>
                  </a:cxn>
                  <a:cxn ang="0">
                    <a:pos x="246" y="136"/>
                  </a:cxn>
                  <a:cxn ang="0">
                    <a:pos x="242" y="150"/>
                  </a:cxn>
                  <a:cxn ang="0">
                    <a:pos x="232" y="161"/>
                  </a:cxn>
                  <a:cxn ang="0">
                    <a:pos x="217" y="167"/>
                  </a:cxn>
                  <a:cxn ang="0">
                    <a:pos x="204" y="177"/>
                  </a:cxn>
                  <a:cxn ang="0">
                    <a:pos x="198" y="188"/>
                  </a:cxn>
                  <a:cxn ang="0">
                    <a:pos x="204" y="197"/>
                  </a:cxn>
                  <a:cxn ang="0">
                    <a:pos x="212" y="199"/>
                  </a:cxn>
                  <a:cxn ang="0">
                    <a:pos x="225" y="202"/>
                  </a:cxn>
                  <a:cxn ang="0">
                    <a:pos x="236" y="191"/>
                  </a:cxn>
                  <a:cxn ang="0">
                    <a:pos x="248" y="177"/>
                  </a:cxn>
                  <a:cxn ang="0">
                    <a:pos x="251" y="167"/>
                  </a:cxn>
                  <a:cxn ang="0">
                    <a:pos x="257" y="164"/>
                  </a:cxn>
                  <a:cxn ang="0">
                    <a:pos x="263" y="164"/>
                  </a:cxn>
                  <a:cxn ang="0">
                    <a:pos x="281" y="171"/>
                  </a:cxn>
                  <a:cxn ang="0">
                    <a:pos x="293" y="191"/>
                  </a:cxn>
                  <a:cxn ang="0">
                    <a:pos x="313" y="202"/>
                  </a:cxn>
                  <a:cxn ang="0">
                    <a:pos x="327" y="197"/>
                  </a:cxn>
                  <a:cxn ang="0">
                    <a:pos x="329" y="189"/>
                  </a:cxn>
                  <a:cxn ang="0">
                    <a:pos x="321" y="175"/>
                  </a:cxn>
                  <a:cxn ang="0">
                    <a:pos x="335" y="178"/>
                  </a:cxn>
                  <a:cxn ang="0">
                    <a:pos x="348" y="170"/>
                  </a:cxn>
                  <a:cxn ang="0">
                    <a:pos x="345" y="155"/>
                  </a:cxn>
                  <a:cxn ang="0">
                    <a:pos x="326" y="147"/>
                  </a:cxn>
                  <a:cxn ang="0">
                    <a:pos x="305" y="146"/>
                  </a:cxn>
                  <a:cxn ang="0">
                    <a:pos x="282" y="143"/>
                  </a:cxn>
                  <a:cxn ang="0">
                    <a:pos x="271" y="132"/>
                  </a:cxn>
                  <a:cxn ang="0">
                    <a:pos x="266" y="111"/>
                  </a:cxn>
                  <a:cxn ang="0">
                    <a:pos x="260" y="81"/>
                  </a:cxn>
                  <a:cxn ang="0">
                    <a:pos x="251" y="62"/>
                  </a:cxn>
                  <a:cxn ang="0">
                    <a:pos x="242" y="39"/>
                  </a:cxn>
                  <a:cxn ang="0">
                    <a:pos x="224" y="19"/>
                  </a:cxn>
                  <a:cxn ang="0">
                    <a:pos x="201" y="3"/>
                  </a:cxn>
                  <a:cxn ang="0">
                    <a:pos x="190" y="0"/>
                  </a:cxn>
                  <a:cxn ang="0">
                    <a:pos x="174" y="0"/>
                  </a:cxn>
                  <a:cxn ang="0">
                    <a:pos x="142" y="9"/>
                  </a:cxn>
                  <a:cxn ang="0">
                    <a:pos x="111" y="16"/>
                  </a:cxn>
                  <a:cxn ang="0">
                    <a:pos x="76" y="26"/>
                  </a:cxn>
                  <a:cxn ang="0">
                    <a:pos x="48" y="34"/>
                  </a:cxn>
                  <a:cxn ang="0">
                    <a:pos x="36" y="36"/>
                  </a:cxn>
                </a:cxnLst>
                <a:rect l="0" t="0" r="r" b="b"/>
                <a:pathLst>
                  <a:path w="348" h="202">
                    <a:moveTo>
                      <a:pt x="36" y="36"/>
                    </a:moveTo>
                    <a:lnTo>
                      <a:pt x="15" y="48"/>
                    </a:lnTo>
                    <a:lnTo>
                      <a:pt x="0" y="69"/>
                    </a:lnTo>
                    <a:lnTo>
                      <a:pt x="8" y="89"/>
                    </a:lnTo>
                    <a:lnTo>
                      <a:pt x="33" y="98"/>
                    </a:lnTo>
                    <a:lnTo>
                      <a:pt x="59" y="92"/>
                    </a:lnTo>
                    <a:lnTo>
                      <a:pt x="95" y="73"/>
                    </a:lnTo>
                    <a:lnTo>
                      <a:pt x="131" y="54"/>
                    </a:lnTo>
                    <a:lnTo>
                      <a:pt x="165" y="39"/>
                    </a:lnTo>
                    <a:lnTo>
                      <a:pt x="184" y="39"/>
                    </a:lnTo>
                    <a:lnTo>
                      <a:pt x="201" y="39"/>
                    </a:lnTo>
                    <a:lnTo>
                      <a:pt x="210" y="53"/>
                    </a:lnTo>
                    <a:lnTo>
                      <a:pt x="225" y="72"/>
                    </a:lnTo>
                    <a:lnTo>
                      <a:pt x="239" y="97"/>
                    </a:lnTo>
                    <a:lnTo>
                      <a:pt x="245" y="117"/>
                    </a:lnTo>
                    <a:lnTo>
                      <a:pt x="246" y="136"/>
                    </a:lnTo>
                    <a:lnTo>
                      <a:pt x="242" y="150"/>
                    </a:lnTo>
                    <a:lnTo>
                      <a:pt x="232" y="161"/>
                    </a:lnTo>
                    <a:lnTo>
                      <a:pt x="217" y="167"/>
                    </a:lnTo>
                    <a:lnTo>
                      <a:pt x="204" y="177"/>
                    </a:lnTo>
                    <a:lnTo>
                      <a:pt x="198" y="188"/>
                    </a:lnTo>
                    <a:lnTo>
                      <a:pt x="204" y="197"/>
                    </a:lnTo>
                    <a:lnTo>
                      <a:pt x="212" y="199"/>
                    </a:lnTo>
                    <a:lnTo>
                      <a:pt x="225" y="202"/>
                    </a:lnTo>
                    <a:lnTo>
                      <a:pt x="236" y="191"/>
                    </a:lnTo>
                    <a:lnTo>
                      <a:pt x="248" y="177"/>
                    </a:lnTo>
                    <a:lnTo>
                      <a:pt x="251" y="167"/>
                    </a:lnTo>
                    <a:lnTo>
                      <a:pt x="257" y="164"/>
                    </a:lnTo>
                    <a:lnTo>
                      <a:pt x="263" y="164"/>
                    </a:lnTo>
                    <a:lnTo>
                      <a:pt x="281" y="171"/>
                    </a:lnTo>
                    <a:lnTo>
                      <a:pt x="293" y="191"/>
                    </a:lnTo>
                    <a:lnTo>
                      <a:pt x="313" y="202"/>
                    </a:lnTo>
                    <a:lnTo>
                      <a:pt x="327" y="197"/>
                    </a:lnTo>
                    <a:lnTo>
                      <a:pt x="329" y="189"/>
                    </a:lnTo>
                    <a:lnTo>
                      <a:pt x="321" y="175"/>
                    </a:lnTo>
                    <a:lnTo>
                      <a:pt x="335" y="178"/>
                    </a:lnTo>
                    <a:lnTo>
                      <a:pt x="348" y="170"/>
                    </a:lnTo>
                    <a:lnTo>
                      <a:pt x="345" y="155"/>
                    </a:lnTo>
                    <a:lnTo>
                      <a:pt x="326" y="147"/>
                    </a:lnTo>
                    <a:lnTo>
                      <a:pt x="305" y="146"/>
                    </a:lnTo>
                    <a:lnTo>
                      <a:pt x="282" y="143"/>
                    </a:lnTo>
                    <a:lnTo>
                      <a:pt x="271" y="132"/>
                    </a:lnTo>
                    <a:lnTo>
                      <a:pt x="266" y="111"/>
                    </a:lnTo>
                    <a:lnTo>
                      <a:pt x="260" y="81"/>
                    </a:lnTo>
                    <a:lnTo>
                      <a:pt x="251" y="62"/>
                    </a:lnTo>
                    <a:lnTo>
                      <a:pt x="242" y="39"/>
                    </a:lnTo>
                    <a:lnTo>
                      <a:pt x="224" y="19"/>
                    </a:lnTo>
                    <a:lnTo>
                      <a:pt x="201" y="3"/>
                    </a:lnTo>
                    <a:lnTo>
                      <a:pt x="190" y="0"/>
                    </a:lnTo>
                    <a:lnTo>
                      <a:pt x="174" y="0"/>
                    </a:lnTo>
                    <a:lnTo>
                      <a:pt x="142" y="9"/>
                    </a:lnTo>
                    <a:lnTo>
                      <a:pt x="111" y="16"/>
                    </a:lnTo>
                    <a:lnTo>
                      <a:pt x="76" y="26"/>
                    </a:lnTo>
                    <a:lnTo>
                      <a:pt x="48" y="34"/>
                    </a:lnTo>
                    <a:lnTo>
                      <a:pt x="36" y="36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7" name="Freeform 18"/>
              <p:cNvSpPr>
                <a:spLocks/>
              </p:cNvSpPr>
              <p:nvPr/>
            </p:nvSpPr>
            <p:spPr bwMode="auto">
              <a:xfrm rot="5400000">
                <a:off x="3190451" y="3790529"/>
                <a:ext cx="336205" cy="994638"/>
              </a:xfrm>
              <a:custGeom>
                <a:avLst/>
                <a:gdLst/>
                <a:ahLst/>
                <a:cxnLst>
                  <a:cxn ang="0">
                    <a:pos x="38" y="9"/>
                  </a:cxn>
                  <a:cxn ang="0">
                    <a:pos x="56" y="27"/>
                  </a:cxn>
                  <a:cxn ang="0">
                    <a:pos x="75" y="47"/>
                  </a:cxn>
                  <a:cxn ang="0">
                    <a:pos x="91" y="70"/>
                  </a:cxn>
                  <a:cxn ang="0">
                    <a:pos x="100" y="95"/>
                  </a:cxn>
                  <a:cxn ang="0">
                    <a:pos x="107" y="127"/>
                  </a:cxn>
                  <a:cxn ang="0">
                    <a:pos x="107" y="158"/>
                  </a:cxn>
                  <a:cxn ang="0">
                    <a:pos x="105" y="186"/>
                  </a:cxn>
                  <a:cxn ang="0">
                    <a:pos x="98" y="215"/>
                  </a:cxn>
                  <a:cxn ang="0">
                    <a:pos x="89" y="242"/>
                  </a:cxn>
                  <a:cxn ang="0">
                    <a:pos x="74" y="273"/>
                  </a:cxn>
                  <a:cxn ang="0">
                    <a:pos x="64" y="300"/>
                  </a:cxn>
                  <a:cxn ang="0">
                    <a:pos x="57" y="326"/>
                  </a:cxn>
                  <a:cxn ang="0">
                    <a:pos x="57" y="339"/>
                  </a:cxn>
                  <a:cxn ang="0">
                    <a:pos x="61" y="348"/>
                  </a:cxn>
                  <a:cxn ang="0">
                    <a:pos x="74" y="353"/>
                  </a:cxn>
                  <a:cxn ang="0">
                    <a:pos x="99" y="356"/>
                  </a:cxn>
                  <a:cxn ang="0">
                    <a:pos x="138" y="362"/>
                  </a:cxn>
                  <a:cxn ang="0">
                    <a:pos x="169" y="375"/>
                  </a:cxn>
                  <a:cxn ang="0">
                    <a:pos x="184" y="390"/>
                  </a:cxn>
                  <a:cxn ang="0">
                    <a:pos x="184" y="398"/>
                  </a:cxn>
                  <a:cxn ang="0">
                    <a:pos x="184" y="403"/>
                  </a:cxn>
                  <a:cxn ang="0">
                    <a:pos x="178" y="409"/>
                  </a:cxn>
                  <a:cxn ang="0">
                    <a:pos x="156" y="423"/>
                  </a:cxn>
                  <a:cxn ang="0">
                    <a:pos x="142" y="418"/>
                  </a:cxn>
                  <a:cxn ang="0">
                    <a:pos x="131" y="406"/>
                  </a:cxn>
                  <a:cxn ang="0">
                    <a:pos x="116" y="393"/>
                  </a:cxn>
                  <a:cxn ang="0">
                    <a:pos x="80" y="376"/>
                  </a:cxn>
                  <a:cxn ang="0">
                    <a:pos x="56" y="373"/>
                  </a:cxn>
                  <a:cxn ang="0">
                    <a:pos x="44" y="379"/>
                  </a:cxn>
                  <a:cxn ang="0">
                    <a:pos x="31" y="381"/>
                  </a:cxn>
                  <a:cxn ang="0">
                    <a:pos x="21" y="373"/>
                  </a:cxn>
                  <a:cxn ang="0">
                    <a:pos x="13" y="362"/>
                  </a:cxn>
                  <a:cxn ang="0">
                    <a:pos x="16" y="344"/>
                  </a:cxn>
                  <a:cxn ang="0">
                    <a:pos x="23" y="328"/>
                  </a:cxn>
                  <a:cxn ang="0">
                    <a:pos x="36" y="307"/>
                  </a:cxn>
                  <a:cxn ang="0">
                    <a:pos x="44" y="278"/>
                  </a:cxn>
                  <a:cxn ang="0">
                    <a:pos x="49" y="245"/>
                  </a:cxn>
                  <a:cxn ang="0">
                    <a:pos x="56" y="218"/>
                  </a:cxn>
                  <a:cxn ang="0">
                    <a:pos x="66" y="198"/>
                  </a:cxn>
                  <a:cxn ang="0">
                    <a:pos x="70" y="175"/>
                  </a:cxn>
                  <a:cxn ang="0">
                    <a:pos x="64" y="144"/>
                  </a:cxn>
                  <a:cxn ang="0">
                    <a:pos x="55" y="111"/>
                  </a:cxn>
                  <a:cxn ang="0">
                    <a:pos x="36" y="84"/>
                  </a:cxn>
                  <a:cxn ang="0">
                    <a:pos x="16" y="64"/>
                  </a:cxn>
                  <a:cxn ang="0">
                    <a:pos x="0" y="41"/>
                  </a:cxn>
                  <a:cxn ang="0">
                    <a:pos x="0" y="14"/>
                  </a:cxn>
                  <a:cxn ang="0">
                    <a:pos x="13" y="2"/>
                  </a:cxn>
                  <a:cxn ang="0">
                    <a:pos x="28" y="0"/>
                  </a:cxn>
                  <a:cxn ang="0">
                    <a:pos x="38" y="9"/>
                  </a:cxn>
                </a:cxnLst>
                <a:rect l="0" t="0" r="r" b="b"/>
                <a:pathLst>
                  <a:path w="184" h="423">
                    <a:moveTo>
                      <a:pt x="38" y="9"/>
                    </a:moveTo>
                    <a:lnTo>
                      <a:pt x="56" y="27"/>
                    </a:lnTo>
                    <a:lnTo>
                      <a:pt x="75" y="47"/>
                    </a:lnTo>
                    <a:lnTo>
                      <a:pt x="91" y="70"/>
                    </a:lnTo>
                    <a:lnTo>
                      <a:pt x="100" y="95"/>
                    </a:lnTo>
                    <a:lnTo>
                      <a:pt x="107" y="127"/>
                    </a:lnTo>
                    <a:lnTo>
                      <a:pt x="107" y="158"/>
                    </a:lnTo>
                    <a:lnTo>
                      <a:pt x="105" y="186"/>
                    </a:lnTo>
                    <a:lnTo>
                      <a:pt x="98" y="215"/>
                    </a:lnTo>
                    <a:lnTo>
                      <a:pt x="89" y="242"/>
                    </a:lnTo>
                    <a:lnTo>
                      <a:pt x="74" y="273"/>
                    </a:lnTo>
                    <a:lnTo>
                      <a:pt x="64" y="300"/>
                    </a:lnTo>
                    <a:lnTo>
                      <a:pt x="57" y="326"/>
                    </a:lnTo>
                    <a:lnTo>
                      <a:pt x="57" y="339"/>
                    </a:lnTo>
                    <a:lnTo>
                      <a:pt x="61" y="348"/>
                    </a:lnTo>
                    <a:lnTo>
                      <a:pt x="74" y="353"/>
                    </a:lnTo>
                    <a:lnTo>
                      <a:pt x="99" y="356"/>
                    </a:lnTo>
                    <a:lnTo>
                      <a:pt x="138" y="362"/>
                    </a:lnTo>
                    <a:lnTo>
                      <a:pt x="169" y="375"/>
                    </a:lnTo>
                    <a:lnTo>
                      <a:pt x="184" y="390"/>
                    </a:lnTo>
                    <a:lnTo>
                      <a:pt x="184" y="398"/>
                    </a:lnTo>
                    <a:lnTo>
                      <a:pt x="184" y="403"/>
                    </a:lnTo>
                    <a:lnTo>
                      <a:pt x="178" y="409"/>
                    </a:lnTo>
                    <a:lnTo>
                      <a:pt x="156" y="423"/>
                    </a:lnTo>
                    <a:lnTo>
                      <a:pt x="142" y="418"/>
                    </a:lnTo>
                    <a:lnTo>
                      <a:pt x="131" y="406"/>
                    </a:lnTo>
                    <a:lnTo>
                      <a:pt x="116" y="393"/>
                    </a:lnTo>
                    <a:lnTo>
                      <a:pt x="80" y="376"/>
                    </a:lnTo>
                    <a:lnTo>
                      <a:pt x="56" y="373"/>
                    </a:lnTo>
                    <a:lnTo>
                      <a:pt x="44" y="379"/>
                    </a:lnTo>
                    <a:lnTo>
                      <a:pt x="31" y="381"/>
                    </a:lnTo>
                    <a:lnTo>
                      <a:pt x="21" y="373"/>
                    </a:lnTo>
                    <a:lnTo>
                      <a:pt x="13" y="362"/>
                    </a:lnTo>
                    <a:lnTo>
                      <a:pt x="16" y="344"/>
                    </a:lnTo>
                    <a:lnTo>
                      <a:pt x="23" y="328"/>
                    </a:lnTo>
                    <a:lnTo>
                      <a:pt x="36" y="307"/>
                    </a:lnTo>
                    <a:lnTo>
                      <a:pt x="44" y="278"/>
                    </a:lnTo>
                    <a:lnTo>
                      <a:pt x="49" y="245"/>
                    </a:lnTo>
                    <a:lnTo>
                      <a:pt x="56" y="218"/>
                    </a:lnTo>
                    <a:lnTo>
                      <a:pt x="66" y="198"/>
                    </a:lnTo>
                    <a:lnTo>
                      <a:pt x="70" y="175"/>
                    </a:lnTo>
                    <a:lnTo>
                      <a:pt x="64" y="144"/>
                    </a:lnTo>
                    <a:lnTo>
                      <a:pt x="55" y="111"/>
                    </a:lnTo>
                    <a:lnTo>
                      <a:pt x="36" y="84"/>
                    </a:lnTo>
                    <a:lnTo>
                      <a:pt x="16" y="64"/>
                    </a:lnTo>
                    <a:lnTo>
                      <a:pt x="0" y="41"/>
                    </a:lnTo>
                    <a:lnTo>
                      <a:pt x="0" y="14"/>
                    </a:lnTo>
                    <a:lnTo>
                      <a:pt x="13" y="2"/>
                    </a:lnTo>
                    <a:lnTo>
                      <a:pt x="28" y="0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8" name="Freeform 19"/>
              <p:cNvSpPr>
                <a:spLocks/>
              </p:cNvSpPr>
              <p:nvPr/>
            </p:nvSpPr>
            <p:spPr bwMode="auto">
              <a:xfrm rot="5400000">
                <a:off x="3203788" y="3490397"/>
                <a:ext cx="363613" cy="884122"/>
              </a:xfrm>
              <a:custGeom>
                <a:avLst/>
                <a:gdLst/>
                <a:ahLst/>
                <a:cxnLst>
                  <a:cxn ang="0">
                    <a:pos x="117" y="60"/>
                  </a:cxn>
                  <a:cxn ang="0">
                    <a:pos x="139" y="17"/>
                  </a:cxn>
                  <a:cxn ang="0">
                    <a:pos x="162" y="0"/>
                  </a:cxn>
                  <a:cxn ang="0">
                    <a:pos x="190" y="6"/>
                  </a:cxn>
                  <a:cxn ang="0">
                    <a:pos x="199" y="30"/>
                  </a:cxn>
                  <a:cxn ang="0">
                    <a:pos x="196" y="55"/>
                  </a:cxn>
                  <a:cxn ang="0">
                    <a:pos x="186" y="63"/>
                  </a:cxn>
                  <a:cxn ang="0">
                    <a:pos x="161" y="92"/>
                  </a:cxn>
                  <a:cxn ang="0">
                    <a:pos x="145" y="117"/>
                  </a:cxn>
                  <a:cxn ang="0">
                    <a:pos x="134" y="144"/>
                  </a:cxn>
                  <a:cxn ang="0">
                    <a:pos x="129" y="170"/>
                  </a:cxn>
                  <a:cxn ang="0">
                    <a:pos x="129" y="200"/>
                  </a:cxn>
                  <a:cxn ang="0">
                    <a:pos x="139" y="239"/>
                  </a:cxn>
                  <a:cxn ang="0">
                    <a:pos x="145" y="259"/>
                  </a:cxn>
                  <a:cxn ang="0">
                    <a:pos x="147" y="286"/>
                  </a:cxn>
                  <a:cxn ang="0">
                    <a:pos x="145" y="314"/>
                  </a:cxn>
                  <a:cxn ang="0">
                    <a:pos x="151" y="339"/>
                  </a:cxn>
                  <a:cxn ang="0">
                    <a:pos x="154" y="353"/>
                  </a:cxn>
                  <a:cxn ang="0">
                    <a:pos x="148" y="364"/>
                  </a:cxn>
                  <a:cxn ang="0">
                    <a:pos x="131" y="367"/>
                  </a:cxn>
                  <a:cxn ang="0">
                    <a:pos x="103" y="364"/>
                  </a:cxn>
                  <a:cxn ang="0">
                    <a:pos x="69" y="361"/>
                  </a:cxn>
                  <a:cxn ang="0">
                    <a:pos x="41" y="367"/>
                  </a:cxn>
                  <a:cxn ang="0">
                    <a:pos x="22" y="373"/>
                  </a:cxn>
                  <a:cxn ang="0">
                    <a:pos x="8" y="376"/>
                  </a:cxn>
                  <a:cxn ang="0">
                    <a:pos x="1" y="367"/>
                  </a:cxn>
                  <a:cxn ang="0">
                    <a:pos x="0" y="357"/>
                  </a:cxn>
                  <a:cxn ang="0">
                    <a:pos x="8" y="339"/>
                  </a:cxn>
                  <a:cxn ang="0">
                    <a:pos x="30" y="326"/>
                  </a:cxn>
                  <a:cxn ang="0">
                    <a:pos x="48" y="326"/>
                  </a:cxn>
                  <a:cxn ang="0">
                    <a:pos x="79" y="329"/>
                  </a:cxn>
                  <a:cxn ang="0">
                    <a:pos x="103" y="334"/>
                  </a:cxn>
                  <a:cxn ang="0">
                    <a:pos x="115" y="326"/>
                  </a:cxn>
                  <a:cxn ang="0">
                    <a:pos x="122" y="309"/>
                  </a:cxn>
                  <a:cxn ang="0">
                    <a:pos x="118" y="284"/>
                  </a:cxn>
                  <a:cxn ang="0">
                    <a:pos x="106" y="247"/>
                  </a:cxn>
                  <a:cxn ang="0">
                    <a:pos x="94" y="215"/>
                  </a:cxn>
                  <a:cxn ang="0">
                    <a:pos x="90" y="191"/>
                  </a:cxn>
                  <a:cxn ang="0">
                    <a:pos x="90" y="169"/>
                  </a:cxn>
                  <a:cxn ang="0">
                    <a:pos x="92" y="150"/>
                  </a:cxn>
                  <a:cxn ang="0">
                    <a:pos x="100" y="123"/>
                  </a:cxn>
                  <a:cxn ang="0">
                    <a:pos x="106" y="91"/>
                  </a:cxn>
                  <a:cxn ang="0">
                    <a:pos x="112" y="72"/>
                  </a:cxn>
                  <a:cxn ang="0">
                    <a:pos x="117" y="60"/>
                  </a:cxn>
                </a:cxnLst>
                <a:rect l="0" t="0" r="r" b="b"/>
                <a:pathLst>
                  <a:path w="199" h="376">
                    <a:moveTo>
                      <a:pt x="117" y="60"/>
                    </a:moveTo>
                    <a:lnTo>
                      <a:pt x="139" y="17"/>
                    </a:lnTo>
                    <a:lnTo>
                      <a:pt x="162" y="0"/>
                    </a:lnTo>
                    <a:lnTo>
                      <a:pt x="190" y="6"/>
                    </a:lnTo>
                    <a:lnTo>
                      <a:pt x="199" y="30"/>
                    </a:lnTo>
                    <a:lnTo>
                      <a:pt x="196" y="55"/>
                    </a:lnTo>
                    <a:lnTo>
                      <a:pt x="186" y="63"/>
                    </a:lnTo>
                    <a:lnTo>
                      <a:pt x="161" y="92"/>
                    </a:lnTo>
                    <a:lnTo>
                      <a:pt x="145" y="117"/>
                    </a:lnTo>
                    <a:lnTo>
                      <a:pt x="134" y="144"/>
                    </a:lnTo>
                    <a:lnTo>
                      <a:pt x="129" y="170"/>
                    </a:lnTo>
                    <a:lnTo>
                      <a:pt x="129" y="200"/>
                    </a:lnTo>
                    <a:lnTo>
                      <a:pt x="139" y="239"/>
                    </a:lnTo>
                    <a:lnTo>
                      <a:pt x="145" y="259"/>
                    </a:lnTo>
                    <a:lnTo>
                      <a:pt x="147" y="286"/>
                    </a:lnTo>
                    <a:lnTo>
                      <a:pt x="145" y="314"/>
                    </a:lnTo>
                    <a:lnTo>
                      <a:pt x="151" y="339"/>
                    </a:lnTo>
                    <a:lnTo>
                      <a:pt x="154" y="353"/>
                    </a:lnTo>
                    <a:lnTo>
                      <a:pt x="148" y="364"/>
                    </a:lnTo>
                    <a:lnTo>
                      <a:pt x="131" y="367"/>
                    </a:lnTo>
                    <a:lnTo>
                      <a:pt x="103" y="364"/>
                    </a:lnTo>
                    <a:lnTo>
                      <a:pt x="69" y="361"/>
                    </a:lnTo>
                    <a:lnTo>
                      <a:pt x="41" y="367"/>
                    </a:lnTo>
                    <a:lnTo>
                      <a:pt x="22" y="373"/>
                    </a:lnTo>
                    <a:lnTo>
                      <a:pt x="8" y="376"/>
                    </a:lnTo>
                    <a:lnTo>
                      <a:pt x="1" y="367"/>
                    </a:lnTo>
                    <a:lnTo>
                      <a:pt x="0" y="357"/>
                    </a:lnTo>
                    <a:lnTo>
                      <a:pt x="8" y="339"/>
                    </a:lnTo>
                    <a:lnTo>
                      <a:pt x="30" y="326"/>
                    </a:lnTo>
                    <a:lnTo>
                      <a:pt x="48" y="326"/>
                    </a:lnTo>
                    <a:lnTo>
                      <a:pt x="79" y="329"/>
                    </a:lnTo>
                    <a:lnTo>
                      <a:pt x="103" y="334"/>
                    </a:lnTo>
                    <a:lnTo>
                      <a:pt x="115" y="326"/>
                    </a:lnTo>
                    <a:lnTo>
                      <a:pt x="122" y="309"/>
                    </a:lnTo>
                    <a:lnTo>
                      <a:pt x="118" y="284"/>
                    </a:lnTo>
                    <a:lnTo>
                      <a:pt x="106" y="247"/>
                    </a:lnTo>
                    <a:lnTo>
                      <a:pt x="94" y="215"/>
                    </a:lnTo>
                    <a:lnTo>
                      <a:pt x="90" y="191"/>
                    </a:lnTo>
                    <a:lnTo>
                      <a:pt x="90" y="169"/>
                    </a:lnTo>
                    <a:lnTo>
                      <a:pt x="92" y="150"/>
                    </a:lnTo>
                    <a:lnTo>
                      <a:pt x="100" y="123"/>
                    </a:lnTo>
                    <a:lnTo>
                      <a:pt x="106" y="91"/>
                    </a:lnTo>
                    <a:lnTo>
                      <a:pt x="112" y="72"/>
                    </a:lnTo>
                    <a:lnTo>
                      <a:pt x="117" y="60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9" name="Freeform 16"/>
              <p:cNvSpPr>
                <a:spLocks/>
              </p:cNvSpPr>
              <p:nvPr/>
            </p:nvSpPr>
            <p:spPr bwMode="auto">
              <a:xfrm rot="5400000">
                <a:off x="3983415" y="3592045"/>
                <a:ext cx="676064" cy="357411"/>
              </a:xfrm>
              <a:custGeom>
                <a:avLst/>
                <a:gdLst/>
                <a:ahLst/>
                <a:cxnLst>
                  <a:cxn ang="0">
                    <a:pos x="277" y="67"/>
                  </a:cxn>
                  <a:cxn ang="0">
                    <a:pos x="322" y="83"/>
                  </a:cxn>
                  <a:cxn ang="0">
                    <a:pos x="355" y="97"/>
                  </a:cxn>
                  <a:cxn ang="0">
                    <a:pos x="370" y="116"/>
                  </a:cxn>
                  <a:cxn ang="0">
                    <a:pos x="361" y="142"/>
                  </a:cxn>
                  <a:cxn ang="0">
                    <a:pos x="325" y="152"/>
                  </a:cxn>
                  <a:cxn ang="0">
                    <a:pos x="297" y="135"/>
                  </a:cxn>
                  <a:cxn ang="0">
                    <a:pos x="263" y="94"/>
                  </a:cxn>
                  <a:cxn ang="0">
                    <a:pos x="224" y="60"/>
                  </a:cxn>
                  <a:cxn ang="0">
                    <a:pos x="192" y="33"/>
                  </a:cxn>
                  <a:cxn ang="0">
                    <a:pos x="169" y="28"/>
                  </a:cxn>
                  <a:cxn ang="0">
                    <a:pos x="145" y="38"/>
                  </a:cxn>
                  <a:cxn ang="0">
                    <a:pos x="119" y="53"/>
                  </a:cxn>
                  <a:cxn ang="0">
                    <a:pos x="101" y="69"/>
                  </a:cxn>
                  <a:cxn ang="0">
                    <a:pos x="94" y="88"/>
                  </a:cxn>
                  <a:cxn ang="0">
                    <a:pos x="94" y="92"/>
                  </a:cxn>
                  <a:cxn ang="0">
                    <a:pos x="105" y="116"/>
                  </a:cxn>
                  <a:cxn ang="0">
                    <a:pos x="107" y="133"/>
                  </a:cxn>
                  <a:cxn ang="0">
                    <a:pos x="97" y="138"/>
                  </a:cxn>
                  <a:cxn ang="0">
                    <a:pos x="80" y="135"/>
                  </a:cxn>
                  <a:cxn ang="0">
                    <a:pos x="71" y="124"/>
                  </a:cxn>
                  <a:cxn ang="0">
                    <a:pos x="71" y="106"/>
                  </a:cxn>
                  <a:cxn ang="0">
                    <a:pos x="75" y="83"/>
                  </a:cxn>
                  <a:cxn ang="0">
                    <a:pos x="74" y="64"/>
                  </a:cxn>
                  <a:cxn ang="0">
                    <a:pos x="64" y="58"/>
                  </a:cxn>
                  <a:cxn ang="0">
                    <a:pos x="44" y="56"/>
                  </a:cxn>
                  <a:cxn ang="0">
                    <a:pos x="23" y="60"/>
                  </a:cxn>
                  <a:cxn ang="0">
                    <a:pos x="7" y="58"/>
                  </a:cxn>
                  <a:cxn ang="0">
                    <a:pos x="0" y="48"/>
                  </a:cxn>
                  <a:cxn ang="0">
                    <a:pos x="0" y="36"/>
                  </a:cxn>
                  <a:cxn ang="0">
                    <a:pos x="12" y="28"/>
                  </a:cxn>
                  <a:cxn ang="0">
                    <a:pos x="28" y="27"/>
                  </a:cxn>
                  <a:cxn ang="0">
                    <a:pos x="26" y="16"/>
                  </a:cxn>
                  <a:cxn ang="0">
                    <a:pos x="35" y="10"/>
                  </a:cxn>
                  <a:cxn ang="0">
                    <a:pos x="52" y="13"/>
                  </a:cxn>
                  <a:cxn ang="0">
                    <a:pos x="64" y="25"/>
                  </a:cxn>
                  <a:cxn ang="0">
                    <a:pos x="80" y="36"/>
                  </a:cxn>
                  <a:cxn ang="0">
                    <a:pos x="95" y="39"/>
                  </a:cxn>
                  <a:cxn ang="0">
                    <a:pos x="120" y="33"/>
                  </a:cxn>
                  <a:cxn ang="0">
                    <a:pos x="146" y="18"/>
                  </a:cxn>
                  <a:cxn ang="0">
                    <a:pos x="174" y="5"/>
                  </a:cxn>
                  <a:cxn ang="0">
                    <a:pos x="196" y="0"/>
                  </a:cxn>
                  <a:cxn ang="0">
                    <a:pos x="211" y="7"/>
                  </a:cxn>
                  <a:cxn ang="0">
                    <a:pos x="230" y="24"/>
                  </a:cxn>
                  <a:cxn ang="0">
                    <a:pos x="250" y="42"/>
                  </a:cxn>
                  <a:cxn ang="0">
                    <a:pos x="267" y="57"/>
                  </a:cxn>
                  <a:cxn ang="0">
                    <a:pos x="277" y="67"/>
                  </a:cxn>
                </a:cxnLst>
                <a:rect l="0" t="0" r="r" b="b"/>
                <a:pathLst>
                  <a:path w="370" h="152">
                    <a:moveTo>
                      <a:pt x="277" y="67"/>
                    </a:moveTo>
                    <a:lnTo>
                      <a:pt x="322" y="83"/>
                    </a:lnTo>
                    <a:lnTo>
                      <a:pt x="355" y="97"/>
                    </a:lnTo>
                    <a:lnTo>
                      <a:pt x="370" y="116"/>
                    </a:lnTo>
                    <a:lnTo>
                      <a:pt x="361" y="142"/>
                    </a:lnTo>
                    <a:lnTo>
                      <a:pt x="325" y="152"/>
                    </a:lnTo>
                    <a:lnTo>
                      <a:pt x="297" y="135"/>
                    </a:lnTo>
                    <a:lnTo>
                      <a:pt x="263" y="94"/>
                    </a:lnTo>
                    <a:lnTo>
                      <a:pt x="224" y="60"/>
                    </a:lnTo>
                    <a:lnTo>
                      <a:pt x="192" y="33"/>
                    </a:lnTo>
                    <a:lnTo>
                      <a:pt x="169" y="28"/>
                    </a:lnTo>
                    <a:lnTo>
                      <a:pt x="145" y="38"/>
                    </a:lnTo>
                    <a:lnTo>
                      <a:pt x="119" y="53"/>
                    </a:lnTo>
                    <a:lnTo>
                      <a:pt x="101" y="69"/>
                    </a:lnTo>
                    <a:lnTo>
                      <a:pt x="94" y="88"/>
                    </a:lnTo>
                    <a:lnTo>
                      <a:pt x="94" y="92"/>
                    </a:lnTo>
                    <a:lnTo>
                      <a:pt x="105" y="116"/>
                    </a:lnTo>
                    <a:lnTo>
                      <a:pt x="107" y="133"/>
                    </a:lnTo>
                    <a:lnTo>
                      <a:pt x="97" y="138"/>
                    </a:lnTo>
                    <a:lnTo>
                      <a:pt x="80" y="135"/>
                    </a:lnTo>
                    <a:lnTo>
                      <a:pt x="71" y="124"/>
                    </a:lnTo>
                    <a:lnTo>
                      <a:pt x="71" y="106"/>
                    </a:lnTo>
                    <a:lnTo>
                      <a:pt x="75" y="83"/>
                    </a:lnTo>
                    <a:lnTo>
                      <a:pt x="74" y="64"/>
                    </a:lnTo>
                    <a:lnTo>
                      <a:pt x="64" y="58"/>
                    </a:lnTo>
                    <a:lnTo>
                      <a:pt x="44" y="56"/>
                    </a:lnTo>
                    <a:lnTo>
                      <a:pt x="23" y="60"/>
                    </a:lnTo>
                    <a:lnTo>
                      <a:pt x="7" y="58"/>
                    </a:lnTo>
                    <a:lnTo>
                      <a:pt x="0" y="48"/>
                    </a:lnTo>
                    <a:lnTo>
                      <a:pt x="0" y="36"/>
                    </a:lnTo>
                    <a:lnTo>
                      <a:pt x="12" y="28"/>
                    </a:lnTo>
                    <a:lnTo>
                      <a:pt x="28" y="27"/>
                    </a:lnTo>
                    <a:lnTo>
                      <a:pt x="26" y="16"/>
                    </a:lnTo>
                    <a:lnTo>
                      <a:pt x="35" y="10"/>
                    </a:lnTo>
                    <a:lnTo>
                      <a:pt x="52" y="13"/>
                    </a:lnTo>
                    <a:lnTo>
                      <a:pt x="64" y="25"/>
                    </a:lnTo>
                    <a:lnTo>
                      <a:pt x="80" y="36"/>
                    </a:lnTo>
                    <a:lnTo>
                      <a:pt x="95" y="39"/>
                    </a:lnTo>
                    <a:lnTo>
                      <a:pt x="120" y="33"/>
                    </a:lnTo>
                    <a:lnTo>
                      <a:pt x="146" y="18"/>
                    </a:lnTo>
                    <a:lnTo>
                      <a:pt x="174" y="5"/>
                    </a:lnTo>
                    <a:lnTo>
                      <a:pt x="196" y="0"/>
                    </a:lnTo>
                    <a:lnTo>
                      <a:pt x="211" y="7"/>
                    </a:lnTo>
                    <a:lnTo>
                      <a:pt x="230" y="24"/>
                    </a:lnTo>
                    <a:lnTo>
                      <a:pt x="250" y="42"/>
                    </a:lnTo>
                    <a:lnTo>
                      <a:pt x="267" y="57"/>
                    </a:lnTo>
                    <a:lnTo>
                      <a:pt x="277" y="67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55" name="Gruppe 42"/>
            <p:cNvGrpSpPr/>
            <p:nvPr/>
          </p:nvGrpSpPr>
          <p:grpSpPr>
            <a:xfrm>
              <a:off x="4198611" y="1799771"/>
              <a:ext cx="994498" cy="2013083"/>
              <a:chOff x="4198611" y="1799771"/>
              <a:chExt cx="994498" cy="2013083"/>
            </a:xfrm>
          </p:grpSpPr>
          <p:sp>
            <p:nvSpPr>
              <p:cNvPr id="56" name="Ligebenet trekant 55"/>
              <p:cNvSpPr/>
              <p:nvPr/>
            </p:nvSpPr>
            <p:spPr bwMode="auto">
              <a:xfrm flipV="1">
                <a:off x="4606874" y="3655238"/>
                <a:ext cx="178369" cy="157616"/>
              </a:xfrm>
              <a:prstGeom prst="triangle">
                <a:avLst/>
              </a:prstGeom>
              <a:solidFill>
                <a:srgbClr val="FF0000"/>
              </a:soli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57" name="Rektangel 56"/>
              <p:cNvSpPr/>
              <p:nvPr/>
            </p:nvSpPr>
            <p:spPr>
              <a:xfrm>
                <a:off x="4606003" y="1953258"/>
                <a:ext cx="180110" cy="1704109"/>
              </a:xfrm>
              <a:prstGeom prst="rect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8" name="Rektangel 57"/>
              <p:cNvSpPr/>
              <p:nvPr/>
            </p:nvSpPr>
            <p:spPr>
              <a:xfrm rot="16200000">
                <a:off x="4612733" y="1385649"/>
                <a:ext cx="166254" cy="994498"/>
              </a:xfrm>
              <a:prstGeom prst="rect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9" name="Rektangel 58"/>
              <p:cNvSpPr/>
              <p:nvPr/>
            </p:nvSpPr>
            <p:spPr>
              <a:xfrm>
                <a:off x="4611524" y="1857375"/>
                <a:ext cx="169068" cy="1146849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0" name="Rektangel 59"/>
              <p:cNvSpPr/>
              <p:nvPr/>
            </p:nvSpPr>
            <p:spPr>
              <a:xfrm>
                <a:off x="4612209" y="2530022"/>
                <a:ext cx="169068" cy="1146849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49" name="Tekstboks 48"/>
          <p:cNvSpPr txBox="1"/>
          <p:nvPr/>
        </p:nvSpPr>
        <p:spPr>
          <a:xfrm>
            <a:off x="333838" y="2661932"/>
            <a:ext cx="425148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dirty="0" smtClean="0"/>
              <a:t>When Nord Pool Spot and</a:t>
            </a:r>
          </a:p>
          <a:p>
            <a:pPr marL="0" lvl="1"/>
            <a:r>
              <a:rPr lang="en-GB" dirty="0" smtClean="0"/>
              <a:t>EPEX Spot tried to force</a:t>
            </a:r>
          </a:p>
          <a:p>
            <a:pPr marL="0" lvl="1"/>
            <a:r>
              <a:rPr lang="en-GB" dirty="0" smtClean="0"/>
              <a:t>their spot price calculation</a:t>
            </a:r>
          </a:p>
          <a:p>
            <a:pPr marL="0" lvl="1"/>
            <a:r>
              <a:rPr lang="en-GB" dirty="0" smtClean="0"/>
              <a:t>software down the throat of</a:t>
            </a:r>
          </a:p>
          <a:p>
            <a:pPr marL="0" lvl="1"/>
            <a:r>
              <a:rPr lang="en-GB" dirty="0" smtClean="0"/>
              <a:t>Europe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84" name="Tekstboks 83"/>
          <p:cNvSpPr txBox="1"/>
          <p:nvPr/>
        </p:nvSpPr>
        <p:spPr>
          <a:xfrm>
            <a:off x="333838" y="4949450"/>
            <a:ext cx="7351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Unfortunately, the spot exchanges become</a:t>
            </a:r>
          </a:p>
          <a:p>
            <a:r>
              <a:rPr lang="en-GB" dirty="0" smtClean="0"/>
              <a:t>m</a:t>
            </a:r>
            <a:r>
              <a:rPr lang="en-GB" dirty="0" smtClean="0"/>
              <a:t>onopolies, when we introduce market coupling. </a:t>
            </a:r>
            <a:endParaRPr lang="en-GB" dirty="0"/>
          </a:p>
        </p:txBody>
      </p:sp>
      <p:sp>
        <p:nvSpPr>
          <p:cNvPr id="85" name="Tekstboks 84"/>
          <p:cNvSpPr txBox="1"/>
          <p:nvPr/>
        </p:nvSpPr>
        <p:spPr>
          <a:xfrm>
            <a:off x="333838" y="5631546"/>
            <a:ext cx="9175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However, the monopoly should not be abused</a:t>
            </a:r>
          </a:p>
          <a:p>
            <a:r>
              <a:rPr lang="en-GB" dirty="0" smtClean="0"/>
              <a:t>(eg, by trying to force-feed Europe a given trading system).</a:t>
            </a:r>
            <a:endParaRPr lang="en-GB" dirty="0"/>
          </a:p>
        </p:txBody>
      </p:sp>
      <p:grpSp>
        <p:nvGrpSpPr>
          <p:cNvPr id="88" name="Gruppe 87"/>
          <p:cNvGrpSpPr/>
          <p:nvPr/>
        </p:nvGrpSpPr>
        <p:grpSpPr>
          <a:xfrm>
            <a:off x="26876" y="5152573"/>
            <a:ext cx="9714519" cy="1675215"/>
            <a:chOff x="26876" y="5152573"/>
            <a:chExt cx="9714519" cy="1675215"/>
          </a:xfrm>
        </p:grpSpPr>
        <p:sp>
          <p:nvSpPr>
            <p:cNvPr id="89" name="Tekstboks 88"/>
            <p:cNvSpPr txBox="1"/>
            <p:nvPr/>
          </p:nvSpPr>
          <p:spPr>
            <a:xfrm>
              <a:off x="26876" y="6396901"/>
              <a:ext cx="971451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/>
                <a:t>*)  Please refer to the PowerPoint presentation </a:t>
              </a:r>
              <a:r>
                <a:rPr lang="en-GB" sz="1100" i="1" dirty="0" smtClean="0"/>
                <a:t>Market coupling makes real competition </a:t>
              </a:r>
              <a:r>
                <a:rPr lang="en-GB" sz="1100" i="1" dirty="0" smtClean="0"/>
                <a:t>betw</a:t>
              </a:r>
              <a:r>
                <a:rPr lang="en-GB" sz="1100" i="1" dirty="0" smtClean="0"/>
                <a:t> spot exchanges unfeasible</a:t>
              </a:r>
              <a:endParaRPr lang="en-GB" sz="1100" dirty="0" smtClean="0"/>
            </a:p>
            <a:p>
              <a:r>
                <a:rPr lang="en-GB" sz="1100" dirty="0" smtClean="0"/>
                <a:t>      and the PDF document </a:t>
              </a:r>
              <a:r>
                <a:rPr lang="en-GB" sz="1100" i="1" dirty="0" smtClean="0"/>
                <a:t>Unbundling of spot exchanges and associated clearing houses</a:t>
              </a:r>
              <a:r>
                <a:rPr lang="en-GB" sz="1100" dirty="0" smtClean="0"/>
                <a:t>.</a:t>
              </a:r>
              <a:endParaRPr lang="en-GB" sz="1100" dirty="0"/>
            </a:p>
          </p:txBody>
        </p:sp>
        <p:sp>
          <p:nvSpPr>
            <p:cNvPr id="90" name="Tekstboks 89"/>
            <p:cNvSpPr txBox="1"/>
            <p:nvPr/>
          </p:nvSpPr>
          <p:spPr>
            <a:xfrm>
              <a:off x="7358744" y="5152573"/>
              <a:ext cx="5068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*)</a:t>
              </a:r>
              <a:endParaRPr lang="en-GB" dirty="0"/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6" grpId="0"/>
      <p:bldP spid="49" grpId="0"/>
      <p:bldP spid="84" grpId="0"/>
      <p:bldP spid="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98079-F33D-41F5-9C34-6A64457217A3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grpSp>
        <p:nvGrpSpPr>
          <p:cNvPr id="85" name="Gruppe 84"/>
          <p:cNvGrpSpPr/>
          <p:nvPr/>
        </p:nvGrpSpPr>
        <p:grpSpPr>
          <a:xfrm>
            <a:off x="3499525" y="2061024"/>
            <a:ext cx="767671" cy="690564"/>
            <a:chOff x="-4164013" y="1682751"/>
            <a:chExt cx="1498600" cy="1446213"/>
          </a:xfrm>
        </p:grpSpPr>
        <p:sp>
          <p:nvSpPr>
            <p:cNvPr id="24581" name="Freeform 5"/>
            <p:cNvSpPr>
              <a:spLocks/>
            </p:cNvSpPr>
            <p:nvPr/>
          </p:nvSpPr>
          <p:spPr bwMode="auto">
            <a:xfrm>
              <a:off x="-3741738" y="1682751"/>
              <a:ext cx="322263" cy="392113"/>
            </a:xfrm>
            <a:custGeom>
              <a:avLst/>
              <a:gdLst/>
              <a:ahLst/>
              <a:cxnLst>
                <a:cxn ang="0">
                  <a:pos x="164" y="178"/>
                </a:cxn>
                <a:cxn ang="0">
                  <a:pos x="194" y="128"/>
                </a:cxn>
                <a:cxn ang="0">
                  <a:pos x="203" y="94"/>
                </a:cxn>
                <a:cxn ang="0">
                  <a:pos x="203" y="49"/>
                </a:cxn>
                <a:cxn ang="0">
                  <a:pos x="184" y="10"/>
                </a:cxn>
                <a:cxn ang="0">
                  <a:pos x="154" y="0"/>
                </a:cxn>
                <a:cxn ang="0">
                  <a:pos x="119" y="0"/>
                </a:cxn>
                <a:cxn ang="0">
                  <a:pos x="80" y="19"/>
                </a:cxn>
                <a:cxn ang="0">
                  <a:pos x="35" y="69"/>
                </a:cxn>
                <a:cxn ang="0">
                  <a:pos x="10" y="109"/>
                </a:cxn>
                <a:cxn ang="0">
                  <a:pos x="0" y="148"/>
                </a:cxn>
                <a:cxn ang="0">
                  <a:pos x="6" y="187"/>
                </a:cxn>
                <a:cxn ang="0">
                  <a:pos x="15" y="217"/>
                </a:cxn>
                <a:cxn ang="0">
                  <a:pos x="45" y="227"/>
                </a:cxn>
                <a:cxn ang="0">
                  <a:pos x="80" y="222"/>
                </a:cxn>
                <a:cxn ang="0">
                  <a:pos x="109" y="207"/>
                </a:cxn>
                <a:cxn ang="0">
                  <a:pos x="134" y="197"/>
                </a:cxn>
                <a:cxn ang="0">
                  <a:pos x="139" y="247"/>
                </a:cxn>
                <a:cxn ang="0">
                  <a:pos x="154" y="247"/>
                </a:cxn>
                <a:cxn ang="0">
                  <a:pos x="164" y="227"/>
                </a:cxn>
                <a:cxn ang="0">
                  <a:pos x="164" y="178"/>
                </a:cxn>
              </a:cxnLst>
              <a:rect l="0" t="0" r="r" b="b"/>
              <a:pathLst>
                <a:path w="203" h="247">
                  <a:moveTo>
                    <a:pt x="164" y="178"/>
                  </a:moveTo>
                  <a:lnTo>
                    <a:pt x="194" y="128"/>
                  </a:lnTo>
                  <a:lnTo>
                    <a:pt x="203" y="94"/>
                  </a:lnTo>
                  <a:lnTo>
                    <a:pt x="203" y="49"/>
                  </a:lnTo>
                  <a:lnTo>
                    <a:pt x="184" y="10"/>
                  </a:lnTo>
                  <a:lnTo>
                    <a:pt x="154" y="0"/>
                  </a:lnTo>
                  <a:lnTo>
                    <a:pt x="119" y="0"/>
                  </a:lnTo>
                  <a:lnTo>
                    <a:pt x="80" y="19"/>
                  </a:lnTo>
                  <a:lnTo>
                    <a:pt x="35" y="69"/>
                  </a:lnTo>
                  <a:lnTo>
                    <a:pt x="10" y="109"/>
                  </a:lnTo>
                  <a:lnTo>
                    <a:pt x="0" y="148"/>
                  </a:lnTo>
                  <a:lnTo>
                    <a:pt x="6" y="187"/>
                  </a:lnTo>
                  <a:lnTo>
                    <a:pt x="15" y="217"/>
                  </a:lnTo>
                  <a:lnTo>
                    <a:pt x="45" y="227"/>
                  </a:lnTo>
                  <a:lnTo>
                    <a:pt x="80" y="222"/>
                  </a:lnTo>
                  <a:lnTo>
                    <a:pt x="109" y="207"/>
                  </a:lnTo>
                  <a:lnTo>
                    <a:pt x="134" y="197"/>
                  </a:lnTo>
                  <a:lnTo>
                    <a:pt x="139" y="247"/>
                  </a:lnTo>
                  <a:lnTo>
                    <a:pt x="154" y="247"/>
                  </a:lnTo>
                  <a:lnTo>
                    <a:pt x="164" y="227"/>
                  </a:lnTo>
                  <a:lnTo>
                    <a:pt x="164" y="1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582" name="Freeform 6"/>
            <p:cNvSpPr>
              <a:spLocks/>
            </p:cNvSpPr>
            <p:nvPr/>
          </p:nvSpPr>
          <p:spPr bwMode="auto">
            <a:xfrm>
              <a:off x="-4148138" y="2035176"/>
              <a:ext cx="387350" cy="619125"/>
            </a:xfrm>
            <a:custGeom>
              <a:avLst/>
              <a:gdLst/>
              <a:ahLst/>
              <a:cxnLst>
                <a:cxn ang="0">
                  <a:pos x="79" y="73"/>
                </a:cxn>
                <a:cxn ang="0">
                  <a:pos x="139" y="10"/>
                </a:cxn>
                <a:cxn ang="0">
                  <a:pos x="204" y="0"/>
                </a:cxn>
                <a:cxn ang="0">
                  <a:pos x="234" y="10"/>
                </a:cxn>
                <a:cxn ang="0">
                  <a:pos x="244" y="44"/>
                </a:cxn>
                <a:cxn ang="0">
                  <a:pos x="223" y="64"/>
                </a:cxn>
                <a:cxn ang="0">
                  <a:pos x="174" y="97"/>
                </a:cxn>
                <a:cxn ang="0">
                  <a:pos x="154" y="151"/>
                </a:cxn>
                <a:cxn ang="0">
                  <a:pos x="139" y="220"/>
                </a:cxn>
                <a:cxn ang="0">
                  <a:pos x="159" y="273"/>
                </a:cxn>
                <a:cxn ang="0">
                  <a:pos x="194" y="293"/>
                </a:cxn>
                <a:cxn ang="0">
                  <a:pos x="223" y="308"/>
                </a:cxn>
                <a:cxn ang="0">
                  <a:pos x="223" y="347"/>
                </a:cxn>
                <a:cxn ang="0">
                  <a:pos x="199" y="380"/>
                </a:cxn>
                <a:cxn ang="0">
                  <a:pos x="129" y="390"/>
                </a:cxn>
                <a:cxn ang="0">
                  <a:pos x="45" y="351"/>
                </a:cxn>
                <a:cxn ang="0">
                  <a:pos x="5" y="302"/>
                </a:cxn>
                <a:cxn ang="0">
                  <a:pos x="0" y="249"/>
                </a:cxn>
                <a:cxn ang="0">
                  <a:pos x="5" y="181"/>
                </a:cxn>
                <a:cxn ang="0">
                  <a:pos x="15" y="142"/>
                </a:cxn>
                <a:cxn ang="0">
                  <a:pos x="49" y="103"/>
                </a:cxn>
                <a:cxn ang="0">
                  <a:pos x="79" y="73"/>
                </a:cxn>
              </a:cxnLst>
              <a:rect l="0" t="0" r="r" b="b"/>
              <a:pathLst>
                <a:path w="244" h="390">
                  <a:moveTo>
                    <a:pt x="79" y="73"/>
                  </a:moveTo>
                  <a:lnTo>
                    <a:pt x="139" y="10"/>
                  </a:lnTo>
                  <a:lnTo>
                    <a:pt x="204" y="0"/>
                  </a:lnTo>
                  <a:lnTo>
                    <a:pt x="234" y="10"/>
                  </a:lnTo>
                  <a:lnTo>
                    <a:pt x="244" y="44"/>
                  </a:lnTo>
                  <a:lnTo>
                    <a:pt x="223" y="64"/>
                  </a:lnTo>
                  <a:lnTo>
                    <a:pt x="174" y="97"/>
                  </a:lnTo>
                  <a:lnTo>
                    <a:pt x="154" y="151"/>
                  </a:lnTo>
                  <a:lnTo>
                    <a:pt x="139" y="220"/>
                  </a:lnTo>
                  <a:lnTo>
                    <a:pt x="159" y="273"/>
                  </a:lnTo>
                  <a:lnTo>
                    <a:pt x="194" y="293"/>
                  </a:lnTo>
                  <a:lnTo>
                    <a:pt x="223" y="308"/>
                  </a:lnTo>
                  <a:lnTo>
                    <a:pt x="223" y="347"/>
                  </a:lnTo>
                  <a:lnTo>
                    <a:pt x="199" y="380"/>
                  </a:lnTo>
                  <a:lnTo>
                    <a:pt x="129" y="390"/>
                  </a:lnTo>
                  <a:lnTo>
                    <a:pt x="45" y="351"/>
                  </a:lnTo>
                  <a:lnTo>
                    <a:pt x="5" y="302"/>
                  </a:lnTo>
                  <a:lnTo>
                    <a:pt x="0" y="249"/>
                  </a:lnTo>
                  <a:lnTo>
                    <a:pt x="5" y="181"/>
                  </a:lnTo>
                  <a:lnTo>
                    <a:pt x="15" y="142"/>
                  </a:lnTo>
                  <a:lnTo>
                    <a:pt x="49" y="103"/>
                  </a:lnTo>
                  <a:lnTo>
                    <a:pt x="79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583" name="Freeform 7"/>
            <p:cNvSpPr>
              <a:spLocks/>
            </p:cNvSpPr>
            <p:nvPr/>
          </p:nvSpPr>
          <p:spPr bwMode="auto">
            <a:xfrm>
              <a:off x="-3902075" y="2079626"/>
              <a:ext cx="792163" cy="34607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20"/>
                </a:cxn>
                <a:cxn ang="0">
                  <a:pos x="5" y="45"/>
                </a:cxn>
                <a:cxn ang="0">
                  <a:pos x="29" y="79"/>
                </a:cxn>
                <a:cxn ang="0">
                  <a:pos x="118" y="139"/>
                </a:cxn>
                <a:cxn ang="0">
                  <a:pos x="176" y="178"/>
                </a:cxn>
                <a:cxn ang="0">
                  <a:pos x="225" y="213"/>
                </a:cxn>
                <a:cxn ang="0">
                  <a:pos x="269" y="218"/>
                </a:cxn>
                <a:cxn ang="0">
                  <a:pos x="362" y="203"/>
                </a:cxn>
                <a:cxn ang="0">
                  <a:pos x="426" y="188"/>
                </a:cxn>
                <a:cxn ang="0">
                  <a:pos x="470" y="188"/>
                </a:cxn>
                <a:cxn ang="0">
                  <a:pos x="470" y="164"/>
                </a:cxn>
                <a:cxn ang="0">
                  <a:pos x="489" y="154"/>
                </a:cxn>
                <a:cxn ang="0">
                  <a:pos x="499" y="104"/>
                </a:cxn>
                <a:cxn ang="0">
                  <a:pos x="460" y="99"/>
                </a:cxn>
                <a:cxn ang="0">
                  <a:pos x="431" y="109"/>
                </a:cxn>
                <a:cxn ang="0">
                  <a:pos x="401" y="134"/>
                </a:cxn>
                <a:cxn ang="0">
                  <a:pos x="397" y="164"/>
                </a:cxn>
                <a:cxn ang="0">
                  <a:pos x="348" y="174"/>
                </a:cxn>
                <a:cxn ang="0">
                  <a:pos x="294" y="184"/>
                </a:cxn>
                <a:cxn ang="0">
                  <a:pos x="250" y="184"/>
                </a:cxn>
                <a:cxn ang="0">
                  <a:pos x="211" y="159"/>
                </a:cxn>
                <a:cxn ang="0">
                  <a:pos x="147" y="114"/>
                </a:cxn>
                <a:cxn ang="0">
                  <a:pos x="103" y="75"/>
                </a:cxn>
                <a:cxn ang="0">
                  <a:pos x="74" y="30"/>
                </a:cxn>
                <a:cxn ang="0">
                  <a:pos x="54" y="15"/>
                </a:cxn>
                <a:cxn ang="0">
                  <a:pos x="15" y="0"/>
                </a:cxn>
              </a:cxnLst>
              <a:rect l="0" t="0" r="r" b="b"/>
              <a:pathLst>
                <a:path w="499" h="218">
                  <a:moveTo>
                    <a:pt x="15" y="0"/>
                  </a:moveTo>
                  <a:lnTo>
                    <a:pt x="0" y="20"/>
                  </a:lnTo>
                  <a:lnTo>
                    <a:pt x="5" y="45"/>
                  </a:lnTo>
                  <a:lnTo>
                    <a:pt x="29" y="79"/>
                  </a:lnTo>
                  <a:lnTo>
                    <a:pt x="118" y="139"/>
                  </a:lnTo>
                  <a:lnTo>
                    <a:pt x="176" y="178"/>
                  </a:lnTo>
                  <a:lnTo>
                    <a:pt x="225" y="213"/>
                  </a:lnTo>
                  <a:lnTo>
                    <a:pt x="269" y="218"/>
                  </a:lnTo>
                  <a:lnTo>
                    <a:pt x="362" y="203"/>
                  </a:lnTo>
                  <a:lnTo>
                    <a:pt x="426" y="188"/>
                  </a:lnTo>
                  <a:lnTo>
                    <a:pt x="470" y="188"/>
                  </a:lnTo>
                  <a:lnTo>
                    <a:pt x="470" y="164"/>
                  </a:lnTo>
                  <a:lnTo>
                    <a:pt x="489" y="154"/>
                  </a:lnTo>
                  <a:lnTo>
                    <a:pt x="499" y="104"/>
                  </a:lnTo>
                  <a:lnTo>
                    <a:pt x="460" y="99"/>
                  </a:lnTo>
                  <a:lnTo>
                    <a:pt x="431" y="109"/>
                  </a:lnTo>
                  <a:lnTo>
                    <a:pt x="401" y="134"/>
                  </a:lnTo>
                  <a:lnTo>
                    <a:pt x="397" y="164"/>
                  </a:lnTo>
                  <a:lnTo>
                    <a:pt x="348" y="174"/>
                  </a:lnTo>
                  <a:lnTo>
                    <a:pt x="294" y="184"/>
                  </a:lnTo>
                  <a:lnTo>
                    <a:pt x="250" y="184"/>
                  </a:lnTo>
                  <a:lnTo>
                    <a:pt x="211" y="159"/>
                  </a:lnTo>
                  <a:lnTo>
                    <a:pt x="147" y="114"/>
                  </a:lnTo>
                  <a:lnTo>
                    <a:pt x="103" y="75"/>
                  </a:lnTo>
                  <a:lnTo>
                    <a:pt x="74" y="30"/>
                  </a:lnTo>
                  <a:lnTo>
                    <a:pt x="54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584" name="Freeform 8"/>
            <p:cNvSpPr>
              <a:spLocks/>
            </p:cNvSpPr>
            <p:nvPr/>
          </p:nvSpPr>
          <p:spPr bwMode="auto">
            <a:xfrm>
              <a:off x="-3871913" y="2065338"/>
              <a:ext cx="315913" cy="530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79" y="19"/>
                </a:cxn>
                <a:cxn ang="0">
                  <a:pos x="130" y="59"/>
                </a:cxn>
                <a:cxn ang="0">
                  <a:pos x="174" y="108"/>
                </a:cxn>
                <a:cxn ang="0">
                  <a:pos x="199" y="152"/>
                </a:cxn>
                <a:cxn ang="0">
                  <a:pos x="199" y="196"/>
                </a:cxn>
                <a:cxn ang="0">
                  <a:pos x="169" y="231"/>
                </a:cxn>
                <a:cxn ang="0">
                  <a:pos x="154" y="260"/>
                </a:cxn>
                <a:cxn ang="0">
                  <a:pos x="130" y="289"/>
                </a:cxn>
                <a:cxn ang="0">
                  <a:pos x="145" y="314"/>
                </a:cxn>
                <a:cxn ang="0">
                  <a:pos x="139" y="334"/>
                </a:cxn>
                <a:cxn ang="0">
                  <a:pos x="90" y="334"/>
                </a:cxn>
                <a:cxn ang="0">
                  <a:pos x="90" y="304"/>
                </a:cxn>
                <a:cxn ang="0">
                  <a:pos x="120" y="255"/>
                </a:cxn>
                <a:cxn ang="0">
                  <a:pos x="139" y="220"/>
                </a:cxn>
                <a:cxn ang="0">
                  <a:pos x="154" y="196"/>
                </a:cxn>
                <a:cxn ang="0">
                  <a:pos x="164" y="156"/>
                </a:cxn>
                <a:cxn ang="0">
                  <a:pos x="154" y="117"/>
                </a:cxn>
                <a:cxn ang="0">
                  <a:pos x="100" y="73"/>
                </a:cxn>
                <a:cxn ang="0">
                  <a:pos x="50" y="48"/>
                </a:cxn>
                <a:cxn ang="0">
                  <a:pos x="10" y="39"/>
                </a:cxn>
                <a:cxn ang="0">
                  <a:pos x="0" y="0"/>
                </a:cxn>
              </a:cxnLst>
              <a:rect l="0" t="0" r="r" b="b"/>
              <a:pathLst>
                <a:path w="199" h="334">
                  <a:moveTo>
                    <a:pt x="0" y="0"/>
                  </a:moveTo>
                  <a:lnTo>
                    <a:pt x="35" y="0"/>
                  </a:lnTo>
                  <a:lnTo>
                    <a:pt x="79" y="19"/>
                  </a:lnTo>
                  <a:lnTo>
                    <a:pt x="130" y="59"/>
                  </a:lnTo>
                  <a:lnTo>
                    <a:pt x="174" y="108"/>
                  </a:lnTo>
                  <a:lnTo>
                    <a:pt x="199" y="152"/>
                  </a:lnTo>
                  <a:lnTo>
                    <a:pt x="199" y="196"/>
                  </a:lnTo>
                  <a:lnTo>
                    <a:pt x="169" y="231"/>
                  </a:lnTo>
                  <a:lnTo>
                    <a:pt x="154" y="260"/>
                  </a:lnTo>
                  <a:lnTo>
                    <a:pt x="130" y="289"/>
                  </a:lnTo>
                  <a:lnTo>
                    <a:pt x="145" y="314"/>
                  </a:lnTo>
                  <a:lnTo>
                    <a:pt x="139" y="334"/>
                  </a:lnTo>
                  <a:lnTo>
                    <a:pt x="90" y="334"/>
                  </a:lnTo>
                  <a:lnTo>
                    <a:pt x="90" y="304"/>
                  </a:lnTo>
                  <a:lnTo>
                    <a:pt x="120" y="255"/>
                  </a:lnTo>
                  <a:lnTo>
                    <a:pt x="139" y="220"/>
                  </a:lnTo>
                  <a:lnTo>
                    <a:pt x="154" y="196"/>
                  </a:lnTo>
                  <a:lnTo>
                    <a:pt x="164" y="156"/>
                  </a:lnTo>
                  <a:lnTo>
                    <a:pt x="154" y="117"/>
                  </a:lnTo>
                  <a:lnTo>
                    <a:pt x="100" y="73"/>
                  </a:lnTo>
                  <a:lnTo>
                    <a:pt x="50" y="48"/>
                  </a:lnTo>
                  <a:lnTo>
                    <a:pt x="1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585" name="Freeform 9"/>
            <p:cNvSpPr>
              <a:spLocks/>
            </p:cNvSpPr>
            <p:nvPr/>
          </p:nvSpPr>
          <p:spPr bwMode="auto">
            <a:xfrm>
              <a:off x="-3971925" y="2532063"/>
              <a:ext cx="523875" cy="506413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5" y="54"/>
                </a:cxn>
                <a:cxn ang="0">
                  <a:pos x="44" y="58"/>
                </a:cxn>
                <a:cxn ang="0">
                  <a:pos x="79" y="58"/>
                </a:cxn>
                <a:cxn ang="0">
                  <a:pos x="138" y="54"/>
                </a:cxn>
                <a:cxn ang="0">
                  <a:pos x="207" y="49"/>
                </a:cxn>
                <a:cxn ang="0">
                  <a:pos x="261" y="49"/>
                </a:cxn>
                <a:cxn ang="0">
                  <a:pos x="285" y="58"/>
                </a:cxn>
                <a:cxn ang="0">
                  <a:pos x="280" y="79"/>
                </a:cxn>
                <a:cxn ang="0">
                  <a:pos x="211" y="122"/>
                </a:cxn>
                <a:cxn ang="0">
                  <a:pos x="133" y="181"/>
                </a:cxn>
                <a:cxn ang="0">
                  <a:pos x="88" y="206"/>
                </a:cxn>
                <a:cxn ang="0">
                  <a:pos x="49" y="220"/>
                </a:cxn>
                <a:cxn ang="0">
                  <a:pos x="44" y="235"/>
                </a:cxn>
                <a:cxn ang="0">
                  <a:pos x="69" y="255"/>
                </a:cxn>
                <a:cxn ang="0">
                  <a:pos x="128" y="280"/>
                </a:cxn>
                <a:cxn ang="0">
                  <a:pos x="157" y="313"/>
                </a:cxn>
                <a:cxn ang="0">
                  <a:pos x="187" y="319"/>
                </a:cxn>
                <a:cxn ang="0">
                  <a:pos x="216" y="304"/>
                </a:cxn>
                <a:cxn ang="0">
                  <a:pos x="192" y="289"/>
                </a:cxn>
                <a:cxn ang="0">
                  <a:pos x="153" y="260"/>
                </a:cxn>
                <a:cxn ang="0">
                  <a:pos x="103" y="240"/>
                </a:cxn>
                <a:cxn ang="0">
                  <a:pos x="103" y="230"/>
                </a:cxn>
                <a:cxn ang="0">
                  <a:pos x="148" y="201"/>
                </a:cxn>
                <a:cxn ang="0">
                  <a:pos x="222" y="162"/>
                </a:cxn>
                <a:cxn ang="0">
                  <a:pos x="280" y="118"/>
                </a:cxn>
                <a:cxn ang="0">
                  <a:pos x="320" y="79"/>
                </a:cxn>
                <a:cxn ang="0">
                  <a:pos x="330" y="44"/>
                </a:cxn>
                <a:cxn ang="0">
                  <a:pos x="305" y="19"/>
                </a:cxn>
                <a:cxn ang="0">
                  <a:pos x="251" y="10"/>
                </a:cxn>
                <a:cxn ang="0">
                  <a:pos x="167" y="10"/>
                </a:cxn>
                <a:cxn ang="0">
                  <a:pos x="54" y="0"/>
                </a:cxn>
                <a:cxn ang="0">
                  <a:pos x="0" y="25"/>
                </a:cxn>
              </a:cxnLst>
              <a:rect l="0" t="0" r="r" b="b"/>
              <a:pathLst>
                <a:path w="330" h="319">
                  <a:moveTo>
                    <a:pt x="0" y="25"/>
                  </a:moveTo>
                  <a:lnTo>
                    <a:pt x="15" y="54"/>
                  </a:lnTo>
                  <a:lnTo>
                    <a:pt x="44" y="58"/>
                  </a:lnTo>
                  <a:lnTo>
                    <a:pt x="79" y="58"/>
                  </a:lnTo>
                  <a:lnTo>
                    <a:pt x="138" y="54"/>
                  </a:lnTo>
                  <a:lnTo>
                    <a:pt x="207" y="49"/>
                  </a:lnTo>
                  <a:lnTo>
                    <a:pt x="261" y="49"/>
                  </a:lnTo>
                  <a:lnTo>
                    <a:pt x="285" y="58"/>
                  </a:lnTo>
                  <a:lnTo>
                    <a:pt x="280" y="79"/>
                  </a:lnTo>
                  <a:lnTo>
                    <a:pt x="211" y="122"/>
                  </a:lnTo>
                  <a:lnTo>
                    <a:pt x="133" y="181"/>
                  </a:lnTo>
                  <a:lnTo>
                    <a:pt x="88" y="206"/>
                  </a:lnTo>
                  <a:lnTo>
                    <a:pt x="49" y="220"/>
                  </a:lnTo>
                  <a:lnTo>
                    <a:pt x="44" y="235"/>
                  </a:lnTo>
                  <a:lnTo>
                    <a:pt x="69" y="255"/>
                  </a:lnTo>
                  <a:lnTo>
                    <a:pt x="128" y="280"/>
                  </a:lnTo>
                  <a:lnTo>
                    <a:pt x="157" y="313"/>
                  </a:lnTo>
                  <a:lnTo>
                    <a:pt x="187" y="319"/>
                  </a:lnTo>
                  <a:lnTo>
                    <a:pt x="216" y="304"/>
                  </a:lnTo>
                  <a:lnTo>
                    <a:pt x="192" y="289"/>
                  </a:lnTo>
                  <a:lnTo>
                    <a:pt x="153" y="260"/>
                  </a:lnTo>
                  <a:lnTo>
                    <a:pt x="103" y="240"/>
                  </a:lnTo>
                  <a:lnTo>
                    <a:pt x="103" y="230"/>
                  </a:lnTo>
                  <a:lnTo>
                    <a:pt x="148" y="201"/>
                  </a:lnTo>
                  <a:lnTo>
                    <a:pt x="222" y="162"/>
                  </a:lnTo>
                  <a:lnTo>
                    <a:pt x="280" y="118"/>
                  </a:lnTo>
                  <a:lnTo>
                    <a:pt x="320" y="79"/>
                  </a:lnTo>
                  <a:lnTo>
                    <a:pt x="330" y="44"/>
                  </a:lnTo>
                  <a:lnTo>
                    <a:pt x="305" y="19"/>
                  </a:lnTo>
                  <a:lnTo>
                    <a:pt x="251" y="10"/>
                  </a:lnTo>
                  <a:lnTo>
                    <a:pt x="167" y="10"/>
                  </a:lnTo>
                  <a:lnTo>
                    <a:pt x="5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586" name="Freeform 10"/>
            <p:cNvSpPr>
              <a:spLocks/>
            </p:cNvSpPr>
            <p:nvPr/>
          </p:nvSpPr>
          <p:spPr bwMode="auto">
            <a:xfrm>
              <a:off x="-4164013" y="2501901"/>
              <a:ext cx="584200" cy="588963"/>
            </a:xfrm>
            <a:custGeom>
              <a:avLst/>
              <a:gdLst/>
              <a:ahLst/>
              <a:cxnLst>
                <a:cxn ang="0">
                  <a:pos x="113" y="15"/>
                </a:cxn>
                <a:cxn ang="0">
                  <a:pos x="118" y="59"/>
                </a:cxn>
                <a:cxn ang="0">
                  <a:pos x="143" y="83"/>
                </a:cxn>
                <a:cxn ang="0">
                  <a:pos x="197" y="83"/>
                </a:cxn>
                <a:cxn ang="0">
                  <a:pos x="285" y="74"/>
                </a:cxn>
                <a:cxn ang="0">
                  <a:pos x="324" y="74"/>
                </a:cxn>
                <a:cxn ang="0">
                  <a:pos x="329" y="88"/>
                </a:cxn>
                <a:cxn ang="0">
                  <a:pos x="299" y="107"/>
                </a:cxn>
                <a:cxn ang="0">
                  <a:pos x="187" y="137"/>
                </a:cxn>
                <a:cxn ang="0">
                  <a:pos x="93" y="166"/>
                </a:cxn>
                <a:cxn ang="0">
                  <a:pos x="39" y="206"/>
                </a:cxn>
                <a:cxn ang="0">
                  <a:pos x="0" y="254"/>
                </a:cxn>
                <a:cxn ang="0">
                  <a:pos x="0" y="278"/>
                </a:cxn>
                <a:cxn ang="0">
                  <a:pos x="39" y="313"/>
                </a:cxn>
                <a:cxn ang="0">
                  <a:pos x="64" y="356"/>
                </a:cxn>
                <a:cxn ang="0">
                  <a:pos x="103" y="371"/>
                </a:cxn>
                <a:cxn ang="0">
                  <a:pos x="133" y="366"/>
                </a:cxn>
                <a:cxn ang="0">
                  <a:pos x="137" y="342"/>
                </a:cxn>
                <a:cxn ang="0">
                  <a:pos x="103" y="332"/>
                </a:cxn>
                <a:cxn ang="0">
                  <a:pos x="74" y="298"/>
                </a:cxn>
                <a:cxn ang="0">
                  <a:pos x="39" y="254"/>
                </a:cxn>
                <a:cxn ang="0">
                  <a:pos x="59" y="225"/>
                </a:cxn>
                <a:cxn ang="0">
                  <a:pos x="118" y="186"/>
                </a:cxn>
                <a:cxn ang="0">
                  <a:pos x="172" y="166"/>
                </a:cxn>
                <a:cxn ang="0">
                  <a:pos x="280" y="146"/>
                </a:cxn>
                <a:cxn ang="0">
                  <a:pos x="339" y="117"/>
                </a:cxn>
                <a:cxn ang="0">
                  <a:pos x="368" y="88"/>
                </a:cxn>
                <a:cxn ang="0">
                  <a:pos x="368" y="59"/>
                </a:cxn>
                <a:cxn ang="0">
                  <a:pos x="334" y="29"/>
                </a:cxn>
                <a:cxn ang="0">
                  <a:pos x="270" y="25"/>
                </a:cxn>
                <a:cxn ang="0">
                  <a:pos x="177" y="0"/>
                </a:cxn>
                <a:cxn ang="0">
                  <a:pos x="113" y="15"/>
                </a:cxn>
              </a:cxnLst>
              <a:rect l="0" t="0" r="r" b="b"/>
              <a:pathLst>
                <a:path w="368" h="371">
                  <a:moveTo>
                    <a:pt x="113" y="15"/>
                  </a:moveTo>
                  <a:lnTo>
                    <a:pt x="118" y="59"/>
                  </a:lnTo>
                  <a:lnTo>
                    <a:pt x="143" y="83"/>
                  </a:lnTo>
                  <a:lnTo>
                    <a:pt x="197" y="83"/>
                  </a:lnTo>
                  <a:lnTo>
                    <a:pt x="285" y="74"/>
                  </a:lnTo>
                  <a:lnTo>
                    <a:pt x="324" y="74"/>
                  </a:lnTo>
                  <a:lnTo>
                    <a:pt x="329" y="88"/>
                  </a:lnTo>
                  <a:lnTo>
                    <a:pt x="299" y="107"/>
                  </a:lnTo>
                  <a:lnTo>
                    <a:pt x="187" y="137"/>
                  </a:lnTo>
                  <a:lnTo>
                    <a:pt x="93" y="166"/>
                  </a:lnTo>
                  <a:lnTo>
                    <a:pt x="39" y="206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39" y="313"/>
                  </a:lnTo>
                  <a:lnTo>
                    <a:pt x="64" y="356"/>
                  </a:lnTo>
                  <a:lnTo>
                    <a:pt x="103" y="371"/>
                  </a:lnTo>
                  <a:lnTo>
                    <a:pt x="133" y="366"/>
                  </a:lnTo>
                  <a:lnTo>
                    <a:pt x="137" y="342"/>
                  </a:lnTo>
                  <a:lnTo>
                    <a:pt x="103" y="332"/>
                  </a:lnTo>
                  <a:lnTo>
                    <a:pt x="74" y="298"/>
                  </a:lnTo>
                  <a:lnTo>
                    <a:pt x="39" y="254"/>
                  </a:lnTo>
                  <a:lnTo>
                    <a:pt x="59" y="225"/>
                  </a:lnTo>
                  <a:lnTo>
                    <a:pt x="118" y="186"/>
                  </a:lnTo>
                  <a:lnTo>
                    <a:pt x="172" y="166"/>
                  </a:lnTo>
                  <a:lnTo>
                    <a:pt x="280" y="146"/>
                  </a:lnTo>
                  <a:lnTo>
                    <a:pt x="339" y="117"/>
                  </a:lnTo>
                  <a:lnTo>
                    <a:pt x="368" y="88"/>
                  </a:lnTo>
                  <a:lnTo>
                    <a:pt x="368" y="59"/>
                  </a:lnTo>
                  <a:lnTo>
                    <a:pt x="334" y="29"/>
                  </a:lnTo>
                  <a:lnTo>
                    <a:pt x="270" y="25"/>
                  </a:lnTo>
                  <a:lnTo>
                    <a:pt x="177" y="0"/>
                  </a:lnTo>
                  <a:lnTo>
                    <a:pt x="113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587" name="Freeform 11"/>
            <p:cNvSpPr>
              <a:spLocks/>
            </p:cNvSpPr>
            <p:nvPr/>
          </p:nvSpPr>
          <p:spPr bwMode="auto">
            <a:xfrm>
              <a:off x="-3157538" y="2470151"/>
              <a:ext cx="492125" cy="658813"/>
            </a:xfrm>
            <a:custGeom>
              <a:avLst/>
              <a:gdLst/>
              <a:ahLst/>
              <a:cxnLst>
                <a:cxn ang="0">
                  <a:pos x="118" y="127"/>
                </a:cxn>
                <a:cxn ang="0">
                  <a:pos x="118" y="39"/>
                </a:cxn>
                <a:cxn ang="0">
                  <a:pos x="63" y="44"/>
                </a:cxn>
                <a:cxn ang="0">
                  <a:pos x="132" y="0"/>
                </a:cxn>
                <a:cxn ang="0">
                  <a:pos x="147" y="107"/>
                </a:cxn>
                <a:cxn ang="0">
                  <a:pos x="197" y="112"/>
                </a:cxn>
                <a:cxn ang="0">
                  <a:pos x="251" y="142"/>
                </a:cxn>
                <a:cxn ang="0">
                  <a:pos x="285" y="176"/>
                </a:cxn>
                <a:cxn ang="0">
                  <a:pos x="305" y="205"/>
                </a:cxn>
                <a:cxn ang="0">
                  <a:pos x="310" y="254"/>
                </a:cxn>
                <a:cxn ang="0">
                  <a:pos x="310" y="303"/>
                </a:cxn>
                <a:cxn ang="0">
                  <a:pos x="295" y="342"/>
                </a:cxn>
                <a:cxn ang="0">
                  <a:pos x="256" y="376"/>
                </a:cxn>
                <a:cxn ang="0">
                  <a:pos x="231" y="400"/>
                </a:cxn>
                <a:cxn ang="0">
                  <a:pos x="187" y="415"/>
                </a:cxn>
                <a:cxn ang="0">
                  <a:pos x="132" y="415"/>
                </a:cxn>
                <a:cxn ang="0">
                  <a:pos x="93" y="406"/>
                </a:cxn>
                <a:cxn ang="0">
                  <a:pos x="53" y="381"/>
                </a:cxn>
                <a:cxn ang="0">
                  <a:pos x="34" y="357"/>
                </a:cxn>
                <a:cxn ang="0">
                  <a:pos x="14" y="318"/>
                </a:cxn>
                <a:cxn ang="0">
                  <a:pos x="5" y="283"/>
                </a:cxn>
                <a:cxn ang="0">
                  <a:pos x="0" y="229"/>
                </a:cxn>
                <a:cxn ang="0">
                  <a:pos x="14" y="171"/>
                </a:cxn>
                <a:cxn ang="0">
                  <a:pos x="39" y="142"/>
                </a:cxn>
                <a:cxn ang="0">
                  <a:pos x="59" y="127"/>
                </a:cxn>
                <a:cxn ang="0">
                  <a:pos x="24" y="39"/>
                </a:cxn>
                <a:cxn ang="0">
                  <a:pos x="49" y="25"/>
                </a:cxn>
                <a:cxn ang="0">
                  <a:pos x="88" y="142"/>
                </a:cxn>
                <a:cxn ang="0">
                  <a:pos x="53" y="171"/>
                </a:cxn>
                <a:cxn ang="0">
                  <a:pos x="34" y="196"/>
                </a:cxn>
                <a:cxn ang="0">
                  <a:pos x="34" y="235"/>
                </a:cxn>
                <a:cxn ang="0">
                  <a:pos x="44" y="279"/>
                </a:cxn>
                <a:cxn ang="0">
                  <a:pos x="53" y="318"/>
                </a:cxn>
                <a:cxn ang="0">
                  <a:pos x="78" y="347"/>
                </a:cxn>
                <a:cxn ang="0">
                  <a:pos x="103" y="367"/>
                </a:cxn>
                <a:cxn ang="0">
                  <a:pos x="143" y="376"/>
                </a:cxn>
                <a:cxn ang="0">
                  <a:pos x="187" y="376"/>
                </a:cxn>
                <a:cxn ang="0">
                  <a:pos x="231" y="361"/>
                </a:cxn>
                <a:cxn ang="0">
                  <a:pos x="256" y="342"/>
                </a:cxn>
                <a:cxn ang="0">
                  <a:pos x="270" y="313"/>
                </a:cxn>
                <a:cxn ang="0">
                  <a:pos x="275" y="289"/>
                </a:cxn>
                <a:cxn ang="0">
                  <a:pos x="281" y="259"/>
                </a:cxn>
                <a:cxn ang="0">
                  <a:pos x="281" y="225"/>
                </a:cxn>
                <a:cxn ang="0">
                  <a:pos x="260" y="190"/>
                </a:cxn>
                <a:cxn ang="0">
                  <a:pos x="236" y="166"/>
                </a:cxn>
                <a:cxn ang="0">
                  <a:pos x="206" y="151"/>
                </a:cxn>
                <a:cxn ang="0">
                  <a:pos x="162" y="136"/>
                </a:cxn>
                <a:cxn ang="0">
                  <a:pos x="118" y="127"/>
                </a:cxn>
              </a:cxnLst>
              <a:rect l="0" t="0" r="r" b="b"/>
              <a:pathLst>
                <a:path w="310" h="415">
                  <a:moveTo>
                    <a:pt x="118" y="127"/>
                  </a:moveTo>
                  <a:lnTo>
                    <a:pt x="118" y="39"/>
                  </a:lnTo>
                  <a:lnTo>
                    <a:pt x="63" y="44"/>
                  </a:lnTo>
                  <a:lnTo>
                    <a:pt x="132" y="0"/>
                  </a:lnTo>
                  <a:lnTo>
                    <a:pt x="147" y="107"/>
                  </a:lnTo>
                  <a:lnTo>
                    <a:pt x="197" y="112"/>
                  </a:lnTo>
                  <a:lnTo>
                    <a:pt x="251" y="142"/>
                  </a:lnTo>
                  <a:lnTo>
                    <a:pt x="285" y="176"/>
                  </a:lnTo>
                  <a:lnTo>
                    <a:pt x="305" y="205"/>
                  </a:lnTo>
                  <a:lnTo>
                    <a:pt x="310" y="254"/>
                  </a:lnTo>
                  <a:lnTo>
                    <a:pt x="310" y="303"/>
                  </a:lnTo>
                  <a:lnTo>
                    <a:pt x="295" y="342"/>
                  </a:lnTo>
                  <a:lnTo>
                    <a:pt x="256" y="376"/>
                  </a:lnTo>
                  <a:lnTo>
                    <a:pt x="231" y="400"/>
                  </a:lnTo>
                  <a:lnTo>
                    <a:pt x="187" y="415"/>
                  </a:lnTo>
                  <a:lnTo>
                    <a:pt x="132" y="415"/>
                  </a:lnTo>
                  <a:lnTo>
                    <a:pt x="93" y="406"/>
                  </a:lnTo>
                  <a:lnTo>
                    <a:pt x="53" y="381"/>
                  </a:lnTo>
                  <a:lnTo>
                    <a:pt x="34" y="357"/>
                  </a:lnTo>
                  <a:lnTo>
                    <a:pt x="14" y="318"/>
                  </a:lnTo>
                  <a:lnTo>
                    <a:pt x="5" y="283"/>
                  </a:lnTo>
                  <a:lnTo>
                    <a:pt x="0" y="229"/>
                  </a:lnTo>
                  <a:lnTo>
                    <a:pt x="14" y="171"/>
                  </a:lnTo>
                  <a:lnTo>
                    <a:pt x="39" y="142"/>
                  </a:lnTo>
                  <a:lnTo>
                    <a:pt x="59" y="127"/>
                  </a:lnTo>
                  <a:lnTo>
                    <a:pt x="24" y="39"/>
                  </a:lnTo>
                  <a:lnTo>
                    <a:pt x="49" y="25"/>
                  </a:lnTo>
                  <a:lnTo>
                    <a:pt x="88" y="142"/>
                  </a:lnTo>
                  <a:lnTo>
                    <a:pt x="53" y="171"/>
                  </a:lnTo>
                  <a:lnTo>
                    <a:pt x="34" y="196"/>
                  </a:lnTo>
                  <a:lnTo>
                    <a:pt x="34" y="235"/>
                  </a:lnTo>
                  <a:lnTo>
                    <a:pt x="44" y="279"/>
                  </a:lnTo>
                  <a:lnTo>
                    <a:pt x="53" y="318"/>
                  </a:lnTo>
                  <a:lnTo>
                    <a:pt x="78" y="347"/>
                  </a:lnTo>
                  <a:lnTo>
                    <a:pt x="103" y="367"/>
                  </a:lnTo>
                  <a:lnTo>
                    <a:pt x="143" y="376"/>
                  </a:lnTo>
                  <a:lnTo>
                    <a:pt x="187" y="376"/>
                  </a:lnTo>
                  <a:lnTo>
                    <a:pt x="231" y="361"/>
                  </a:lnTo>
                  <a:lnTo>
                    <a:pt x="256" y="342"/>
                  </a:lnTo>
                  <a:lnTo>
                    <a:pt x="270" y="313"/>
                  </a:lnTo>
                  <a:lnTo>
                    <a:pt x="275" y="289"/>
                  </a:lnTo>
                  <a:lnTo>
                    <a:pt x="281" y="259"/>
                  </a:lnTo>
                  <a:lnTo>
                    <a:pt x="281" y="225"/>
                  </a:lnTo>
                  <a:lnTo>
                    <a:pt x="260" y="190"/>
                  </a:lnTo>
                  <a:lnTo>
                    <a:pt x="236" y="166"/>
                  </a:lnTo>
                  <a:lnTo>
                    <a:pt x="206" y="151"/>
                  </a:lnTo>
                  <a:lnTo>
                    <a:pt x="162" y="136"/>
                  </a:lnTo>
                  <a:lnTo>
                    <a:pt x="118" y="1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588" name="Freeform 12"/>
            <p:cNvSpPr>
              <a:spLocks/>
            </p:cNvSpPr>
            <p:nvPr/>
          </p:nvSpPr>
          <p:spPr bwMode="auto">
            <a:xfrm>
              <a:off x="-3082925" y="2279651"/>
              <a:ext cx="85725" cy="231775"/>
            </a:xfrm>
            <a:custGeom>
              <a:avLst/>
              <a:gdLst/>
              <a:ahLst/>
              <a:cxnLst>
                <a:cxn ang="0">
                  <a:pos x="27" y="146"/>
                </a:cxn>
                <a:cxn ang="0">
                  <a:pos x="11" y="116"/>
                </a:cxn>
                <a:cxn ang="0">
                  <a:pos x="0" y="76"/>
                </a:cxn>
                <a:cxn ang="0">
                  <a:pos x="11" y="35"/>
                </a:cxn>
                <a:cxn ang="0">
                  <a:pos x="27" y="0"/>
                </a:cxn>
                <a:cxn ang="0">
                  <a:pos x="54" y="9"/>
                </a:cxn>
                <a:cxn ang="0">
                  <a:pos x="43" y="35"/>
                </a:cxn>
                <a:cxn ang="0">
                  <a:pos x="21" y="70"/>
                </a:cxn>
                <a:cxn ang="0">
                  <a:pos x="27" y="116"/>
                </a:cxn>
                <a:cxn ang="0">
                  <a:pos x="27" y="146"/>
                </a:cxn>
              </a:cxnLst>
              <a:rect l="0" t="0" r="r" b="b"/>
              <a:pathLst>
                <a:path w="54" h="146">
                  <a:moveTo>
                    <a:pt x="27" y="146"/>
                  </a:moveTo>
                  <a:lnTo>
                    <a:pt x="11" y="116"/>
                  </a:lnTo>
                  <a:lnTo>
                    <a:pt x="0" y="76"/>
                  </a:lnTo>
                  <a:lnTo>
                    <a:pt x="11" y="35"/>
                  </a:lnTo>
                  <a:lnTo>
                    <a:pt x="27" y="0"/>
                  </a:lnTo>
                  <a:lnTo>
                    <a:pt x="54" y="9"/>
                  </a:lnTo>
                  <a:lnTo>
                    <a:pt x="43" y="35"/>
                  </a:lnTo>
                  <a:lnTo>
                    <a:pt x="21" y="70"/>
                  </a:lnTo>
                  <a:lnTo>
                    <a:pt x="27" y="116"/>
                  </a:lnTo>
                  <a:lnTo>
                    <a:pt x="27" y="1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589" name="Freeform 13"/>
            <p:cNvSpPr>
              <a:spLocks/>
            </p:cNvSpPr>
            <p:nvPr/>
          </p:nvSpPr>
          <p:spPr bwMode="auto">
            <a:xfrm>
              <a:off x="-2952750" y="2333626"/>
              <a:ext cx="117475" cy="12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72"/>
                </a:cxn>
                <a:cxn ang="0">
                  <a:pos x="64" y="78"/>
                </a:cxn>
                <a:cxn ang="0">
                  <a:pos x="74" y="46"/>
                </a:cxn>
                <a:cxn ang="0">
                  <a:pos x="0" y="0"/>
                </a:cxn>
              </a:cxnLst>
              <a:rect l="0" t="0" r="r" b="b"/>
              <a:pathLst>
                <a:path w="74" h="78">
                  <a:moveTo>
                    <a:pt x="0" y="0"/>
                  </a:moveTo>
                  <a:lnTo>
                    <a:pt x="48" y="72"/>
                  </a:lnTo>
                  <a:lnTo>
                    <a:pt x="64" y="78"/>
                  </a:lnTo>
                  <a:lnTo>
                    <a:pt x="74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590" name="Freeform 14"/>
            <p:cNvSpPr>
              <a:spLocks/>
            </p:cNvSpPr>
            <p:nvPr/>
          </p:nvSpPr>
          <p:spPr bwMode="auto">
            <a:xfrm>
              <a:off x="-2928938" y="2201863"/>
              <a:ext cx="147638" cy="6350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88" y="40"/>
                </a:cxn>
                <a:cxn ang="0">
                  <a:pos x="93" y="17"/>
                </a:cxn>
                <a:cxn ang="0">
                  <a:pos x="72" y="0"/>
                </a:cxn>
                <a:cxn ang="0">
                  <a:pos x="0" y="40"/>
                </a:cxn>
              </a:cxnLst>
              <a:rect l="0" t="0" r="r" b="b"/>
              <a:pathLst>
                <a:path w="93" h="40">
                  <a:moveTo>
                    <a:pt x="0" y="40"/>
                  </a:moveTo>
                  <a:lnTo>
                    <a:pt x="88" y="40"/>
                  </a:lnTo>
                  <a:lnTo>
                    <a:pt x="93" y="17"/>
                  </a:lnTo>
                  <a:lnTo>
                    <a:pt x="72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591" name="Freeform 15"/>
            <p:cNvSpPr>
              <a:spLocks/>
            </p:cNvSpPr>
            <p:nvPr/>
          </p:nvSpPr>
          <p:spPr bwMode="auto">
            <a:xfrm>
              <a:off x="-2989263" y="2071688"/>
              <a:ext cx="84138" cy="13970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53" y="11"/>
                </a:cxn>
                <a:cxn ang="0">
                  <a:pos x="37" y="0"/>
                </a:cxn>
                <a:cxn ang="0">
                  <a:pos x="21" y="0"/>
                </a:cxn>
                <a:cxn ang="0">
                  <a:pos x="0" y="88"/>
                </a:cxn>
              </a:cxnLst>
              <a:rect l="0" t="0" r="r" b="b"/>
              <a:pathLst>
                <a:path w="53" h="88">
                  <a:moveTo>
                    <a:pt x="0" y="88"/>
                  </a:moveTo>
                  <a:lnTo>
                    <a:pt x="53" y="11"/>
                  </a:lnTo>
                  <a:lnTo>
                    <a:pt x="37" y="0"/>
                  </a:lnTo>
                  <a:lnTo>
                    <a:pt x="21" y="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592" name="Freeform 16"/>
            <p:cNvSpPr>
              <a:spLocks/>
            </p:cNvSpPr>
            <p:nvPr/>
          </p:nvSpPr>
          <p:spPr bwMode="auto">
            <a:xfrm>
              <a:off x="-3151188" y="2071688"/>
              <a:ext cx="95250" cy="109538"/>
            </a:xfrm>
            <a:custGeom>
              <a:avLst/>
              <a:gdLst/>
              <a:ahLst/>
              <a:cxnLst>
                <a:cxn ang="0">
                  <a:pos x="60" y="69"/>
                </a:cxn>
                <a:cxn ang="0">
                  <a:pos x="27" y="5"/>
                </a:cxn>
                <a:cxn ang="0">
                  <a:pos x="5" y="0"/>
                </a:cxn>
                <a:cxn ang="0">
                  <a:pos x="0" y="21"/>
                </a:cxn>
                <a:cxn ang="0">
                  <a:pos x="16" y="38"/>
                </a:cxn>
                <a:cxn ang="0">
                  <a:pos x="60" y="69"/>
                </a:cxn>
              </a:cxnLst>
              <a:rect l="0" t="0" r="r" b="b"/>
              <a:pathLst>
                <a:path w="60" h="69">
                  <a:moveTo>
                    <a:pt x="60" y="69"/>
                  </a:moveTo>
                  <a:lnTo>
                    <a:pt x="27" y="5"/>
                  </a:lnTo>
                  <a:lnTo>
                    <a:pt x="5" y="0"/>
                  </a:lnTo>
                  <a:lnTo>
                    <a:pt x="0" y="21"/>
                  </a:lnTo>
                  <a:lnTo>
                    <a:pt x="16" y="38"/>
                  </a:lnTo>
                  <a:lnTo>
                    <a:pt x="6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83" name="Gruppe 82"/>
          <p:cNvGrpSpPr>
            <a:grpSpLocks noChangeAspect="1"/>
          </p:cNvGrpSpPr>
          <p:nvPr/>
        </p:nvGrpSpPr>
        <p:grpSpPr>
          <a:xfrm>
            <a:off x="8208962" y="2525477"/>
            <a:ext cx="1355492" cy="1023373"/>
            <a:chOff x="-833438" y="1382713"/>
            <a:chExt cx="2708276" cy="2044701"/>
          </a:xfrm>
        </p:grpSpPr>
        <p:sp>
          <p:nvSpPr>
            <p:cNvPr id="24601" name="Freeform 25"/>
            <p:cNvSpPr>
              <a:spLocks/>
            </p:cNvSpPr>
            <p:nvPr/>
          </p:nvSpPr>
          <p:spPr bwMode="auto">
            <a:xfrm>
              <a:off x="-673100" y="1987551"/>
              <a:ext cx="952500" cy="78898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171" y="19"/>
                </a:cxn>
                <a:cxn ang="0">
                  <a:pos x="313" y="49"/>
                </a:cxn>
                <a:cxn ang="0">
                  <a:pos x="390" y="68"/>
                </a:cxn>
                <a:cxn ang="0">
                  <a:pos x="464" y="82"/>
                </a:cxn>
                <a:cxn ang="0">
                  <a:pos x="527" y="121"/>
                </a:cxn>
                <a:cxn ang="0">
                  <a:pos x="571" y="160"/>
                </a:cxn>
                <a:cxn ang="0">
                  <a:pos x="585" y="199"/>
                </a:cxn>
                <a:cxn ang="0">
                  <a:pos x="600" y="253"/>
                </a:cxn>
                <a:cxn ang="0">
                  <a:pos x="595" y="326"/>
                </a:cxn>
                <a:cxn ang="0">
                  <a:pos x="576" y="395"/>
                </a:cxn>
                <a:cxn ang="0">
                  <a:pos x="542" y="443"/>
                </a:cxn>
                <a:cxn ang="0">
                  <a:pos x="493" y="482"/>
                </a:cxn>
                <a:cxn ang="0">
                  <a:pos x="435" y="497"/>
                </a:cxn>
                <a:cxn ang="0">
                  <a:pos x="415" y="497"/>
                </a:cxn>
                <a:cxn ang="0">
                  <a:pos x="400" y="463"/>
                </a:cxn>
                <a:cxn ang="0">
                  <a:pos x="356" y="424"/>
                </a:cxn>
                <a:cxn ang="0">
                  <a:pos x="322" y="414"/>
                </a:cxn>
                <a:cxn ang="0">
                  <a:pos x="278" y="414"/>
                </a:cxn>
                <a:cxn ang="0">
                  <a:pos x="235" y="424"/>
                </a:cxn>
                <a:cxn ang="0">
                  <a:pos x="210" y="453"/>
                </a:cxn>
                <a:cxn ang="0">
                  <a:pos x="166" y="434"/>
                </a:cxn>
                <a:cxn ang="0">
                  <a:pos x="127" y="404"/>
                </a:cxn>
                <a:cxn ang="0">
                  <a:pos x="64" y="350"/>
                </a:cxn>
                <a:cxn ang="0">
                  <a:pos x="19" y="311"/>
                </a:cxn>
                <a:cxn ang="0">
                  <a:pos x="0" y="297"/>
                </a:cxn>
                <a:cxn ang="0">
                  <a:pos x="49" y="258"/>
                </a:cxn>
                <a:cxn ang="0">
                  <a:pos x="78" y="215"/>
                </a:cxn>
                <a:cxn ang="0">
                  <a:pos x="93" y="136"/>
                </a:cxn>
                <a:cxn ang="0">
                  <a:pos x="93" y="68"/>
                </a:cxn>
                <a:cxn ang="0">
                  <a:pos x="58" y="0"/>
                </a:cxn>
              </a:cxnLst>
              <a:rect l="0" t="0" r="r" b="b"/>
              <a:pathLst>
                <a:path w="600" h="497">
                  <a:moveTo>
                    <a:pt x="58" y="0"/>
                  </a:moveTo>
                  <a:lnTo>
                    <a:pt x="171" y="19"/>
                  </a:lnTo>
                  <a:lnTo>
                    <a:pt x="313" y="49"/>
                  </a:lnTo>
                  <a:lnTo>
                    <a:pt x="390" y="68"/>
                  </a:lnTo>
                  <a:lnTo>
                    <a:pt x="464" y="82"/>
                  </a:lnTo>
                  <a:lnTo>
                    <a:pt x="527" y="121"/>
                  </a:lnTo>
                  <a:lnTo>
                    <a:pt x="571" y="160"/>
                  </a:lnTo>
                  <a:lnTo>
                    <a:pt x="585" y="199"/>
                  </a:lnTo>
                  <a:lnTo>
                    <a:pt x="600" y="253"/>
                  </a:lnTo>
                  <a:lnTo>
                    <a:pt x="595" y="326"/>
                  </a:lnTo>
                  <a:lnTo>
                    <a:pt x="576" y="395"/>
                  </a:lnTo>
                  <a:lnTo>
                    <a:pt x="542" y="443"/>
                  </a:lnTo>
                  <a:lnTo>
                    <a:pt x="493" y="482"/>
                  </a:lnTo>
                  <a:lnTo>
                    <a:pt x="435" y="497"/>
                  </a:lnTo>
                  <a:lnTo>
                    <a:pt x="415" y="497"/>
                  </a:lnTo>
                  <a:lnTo>
                    <a:pt x="400" y="463"/>
                  </a:lnTo>
                  <a:lnTo>
                    <a:pt x="356" y="424"/>
                  </a:lnTo>
                  <a:lnTo>
                    <a:pt x="322" y="414"/>
                  </a:lnTo>
                  <a:lnTo>
                    <a:pt x="278" y="414"/>
                  </a:lnTo>
                  <a:lnTo>
                    <a:pt x="235" y="424"/>
                  </a:lnTo>
                  <a:lnTo>
                    <a:pt x="210" y="453"/>
                  </a:lnTo>
                  <a:lnTo>
                    <a:pt x="166" y="434"/>
                  </a:lnTo>
                  <a:lnTo>
                    <a:pt x="127" y="404"/>
                  </a:lnTo>
                  <a:lnTo>
                    <a:pt x="64" y="350"/>
                  </a:lnTo>
                  <a:lnTo>
                    <a:pt x="19" y="311"/>
                  </a:lnTo>
                  <a:lnTo>
                    <a:pt x="0" y="297"/>
                  </a:lnTo>
                  <a:lnTo>
                    <a:pt x="49" y="258"/>
                  </a:lnTo>
                  <a:lnTo>
                    <a:pt x="78" y="215"/>
                  </a:lnTo>
                  <a:lnTo>
                    <a:pt x="93" y="136"/>
                  </a:lnTo>
                  <a:lnTo>
                    <a:pt x="93" y="68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6C6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602" name="Freeform 26"/>
            <p:cNvSpPr>
              <a:spLocks/>
            </p:cNvSpPr>
            <p:nvPr/>
          </p:nvSpPr>
          <p:spPr bwMode="auto">
            <a:xfrm>
              <a:off x="-819150" y="1965326"/>
              <a:ext cx="301625" cy="506413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45" y="5"/>
                </a:cxn>
                <a:cxn ang="0">
                  <a:pos x="175" y="34"/>
                </a:cxn>
                <a:cxn ang="0">
                  <a:pos x="190" y="78"/>
                </a:cxn>
                <a:cxn ang="0">
                  <a:pos x="190" y="127"/>
                </a:cxn>
                <a:cxn ang="0">
                  <a:pos x="190" y="191"/>
                </a:cxn>
                <a:cxn ang="0">
                  <a:pos x="175" y="240"/>
                </a:cxn>
                <a:cxn ang="0">
                  <a:pos x="135" y="289"/>
                </a:cxn>
                <a:cxn ang="0">
                  <a:pos x="90" y="319"/>
                </a:cxn>
                <a:cxn ang="0">
                  <a:pos x="55" y="319"/>
                </a:cxn>
                <a:cxn ang="0">
                  <a:pos x="25" y="289"/>
                </a:cxn>
                <a:cxn ang="0">
                  <a:pos x="10" y="240"/>
                </a:cxn>
                <a:cxn ang="0">
                  <a:pos x="0" y="201"/>
                </a:cxn>
                <a:cxn ang="0">
                  <a:pos x="0" y="152"/>
                </a:cxn>
                <a:cxn ang="0">
                  <a:pos x="20" y="98"/>
                </a:cxn>
                <a:cxn ang="0">
                  <a:pos x="55" y="44"/>
                </a:cxn>
                <a:cxn ang="0">
                  <a:pos x="75" y="19"/>
                </a:cxn>
                <a:cxn ang="0">
                  <a:pos x="110" y="0"/>
                </a:cxn>
              </a:cxnLst>
              <a:rect l="0" t="0" r="r" b="b"/>
              <a:pathLst>
                <a:path w="190" h="319">
                  <a:moveTo>
                    <a:pt x="110" y="0"/>
                  </a:moveTo>
                  <a:lnTo>
                    <a:pt x="145" y="5"/>
                  </a:lnTo>
                  <a:lnTo>
                    <a:pt x="175" y="34"/>
                  </a:lnTo>
                  <a:lnTo>
                    <a:pt x="190" y="78"/>
                  </a:lnTo>
                  <a:lnTo>
                    <a:pt x="190" y="127"/>
                  </a:lnTo>
                  <a:lnTo>
                    <a:pt x="190" y="191"/>
                  </a:lnTo>
                  <a:lnTo>
                    <a:pt x="175" y="240"/>
                  </a:lnTo>
                  <a:lnTo>
                    <a:pt x="135" y="289"/>
                  </a:lnTo>
                  <a:lnTo>
                    <a:pt x="90" y="319"/>
                  </a:lnTo>
                  <a:lnTo>
                    <a:pt x="55" y="319"/>
                  </a:lnTo>
                  <a:lnTo>
                    <a:pt x="25" y="289"/>
                  </a:lnTo>
                  <a:lnTo>
                    <a:pt x="10" y="240"/>
                  </a:lnTo>
                  <a:lnTo>
                    <a:pt x="0" y="201"/>
                  </a:lnTo>
                  <a:lnTo>
                    <a:pt x="0" y="152"/>
                  </a:lnTo>
                  <a:lnTo>
                    <a:pt x="20" y="98"/>
                  </a:lnTo>
                  <a:lnTo>
                    <a:pt x="55" y="44"/>
                  </a:lnTo>
                  <a:lnTo>
                    <a:pt x="75" y="19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91919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603" name="Freeform 27"/>
            <p:cNvSpPr>
              <a:spLocks/>
            </p:cNvSpPr>
            <p:nvPr/>
          </p:nvSpPr>
          <p:spPr bwMode="auto">
            <a:xfrm>
              <a:off x="-731838" y="2127251"/>
              <a:ext cx="109538" cy="188913"/>
            </a:xfrm>
            <a:custGeom>
              <a:avLst/>
              <a:gdLst/>
              <a:ahLst/>
              <a:cxnLst>
                <a:cxn ang="0">
                  <a:pos x="65" y="68"/>
                </a:cxn>
                <a:cxn ang="0">
                  <a:pos x="68" y="58"/>
                </a:cxn>
                <a:cxn ang="0">
                  <a:pos x="69" y="48"/>
                </a:cxn>
                <a:cxn ang="0">
                  <a:pos x="69" y="38"/>
                </a:cxn>
                <a:cxn ang="0">
                  <a:pos x="69" y="29"/>
                </a:cxn>
                <a:cxn ang="0">
                  <a:pos x="67" y="20"/>
                </a:cxn>
                <a:cxn ang="0">
                  <a:pos x="64" y="13"/>
                </a:cxn>
                <a:cxn ang="0">
                  <a:pos x="61" y="9"/>
                </a:cxn>
                <a:cxn ang="0">
                  <a:pos x="58" y="3"/>
                </a:cxn>
                <a:cxn ang="0">
                  <a:pos x="52" y="1"/>
                </a:cxn>
                <a:cxn ang="0">
                  <a:pos x="46" y="0"/>
                </a:cxn>
                <a:cxn ang="0">
                  <a:pos x="42" y="2"/>
                </a:cxn>
                <a:cxn ang="0">
                  <a:pos x="35" y="5"/>
                </a:cxn>
                <a:cxn ang="0">
                  <a:pos x="29" y="9"/>
                </a:cxn>
                <a:cxn ang="0">
                  <a:pos x="24" y="16"/>
                </a:cxn>
                <a:cxn ang="0">
                  <a:pos x="17" y="24"/>
                </a:cxn>
                <a:cxn ang="0">
                  <a:pos x="12" y="32"/>
                </a:cxn>
                <a:cxn ang="0">
                  <a:pos x="9" y="42"/>
                </a:cxn>
                <a:cxn ang="0">
                  <a:pos x="4" y="51"/>
                </a:cxn>
                <a:cxn ang="0">
                  <a:pos x="2" y="61"/>
                </a:cxn>
                <a:cxn ang="0">
                  <a:pos x="0" y="72"/>
                </a:cxn>
                <a:cxn ang="0">
                  <a:pos x="0" y="81"/>
                </a:cxn>
                <a:cxn ang="0">
                  <a:pos x="0" y="90"/>
                </a:cxn>
                <a:cxn ang="0">
                  <a:pos x="3" y="99"/>
                </a:cxn>
                <a:cxn ang="0">
                  <a:pos x="6" y="106"/>
                </a:cxn>
                <a:cxn ang="0">
                  <a:pos x="9" y="111"/>
                </a:cxn>
                <a:cxn ang="0">
                  <a:pos x="12" y="116"/>
                </a:cxn>
                <a:cxn ang="0">
                  <a:pos x="18" y="118"/>
                </a:cxn>
                <a:cxn ang="0">
                  <a:pos x="24" y="119"/>
                </a:cxn>
                <a:cxn ang="0">
                  <a:pos x="28" y="117"/>
                </a:cxn>
                <a:cxn ang="0">
                  <a:pos x="35" y="114"/>
                </a:cxn>
                <a:cxn ang="0">
                  <a:pos x="41" y="110"/>
                </a:cxn>
                <a:cxn ang="0">
                  <a:pos x="46" y="103"/>
                </a:cxn>
                <a:cxn ang="0">
                  <a:pos x="53" y="96"/>
                </a:cxn>
                <a:cxn ang="0">
                  <a:pos x="58" y="87"/>
                </a:cxn>
                <a:cxn ang="0">
                  <a:pos x="61" y="77"/>
                </a:cxn>
                <a:cxn ang="0">
                  <a:pos x="65" y="68"/>
                </a:cxn>
              </a:cxnLst>
              <a:rect l="0" t="0" r="r" b="b"/>
              <a:pathLst>
                <a:path w="69" h="119">
                  <a:moveTo>
                    <a:pt x="65" y="68"/>
                  </a:moveTo>
                  <a:lnTo>
                    <a:pt x="68" y="58"/>
                  </a:lnTo>
                  <a:lnTo>
                    <a:pt x="69" y="48"/>
                  </a:lnTo>
                  <a:lnTo>
                    <a:pt x="69" y="38"/>
                  </a:lnTo>
                  <a:lnTo>
                    <a:pt x="69" y="29"/>
                  </a:lnTo>
                  <a:lnTo>
                    <a:pt x="67" y="20"/>
                  </a:lnTo>
                  <a:lnTo>
                    <a:pt x="64" y="13"/>
                  </a:lnTo>
                  <a:lnTo>
                    <a:pt x="61" y="9"/>
                  </a:lnTo>
                  <a:lnTo>
                    <a:pt x="58" y="3"/>
                  </a:lnTo>
                  <a:lnTo>
                    <a:pt x="52" y="1"/>
                  </a:lnTo>
                  <a:lnTo>
                    <a:pt x="46" y="0"/>
                  </a:lnTo>
                  <a:lnTo>
                    <a:pt x="42" y="2"/>
                  </a:lnTo>
                  <a:lnTo>
                    <a:pt x="35" y="5"/>
                  </a:lnTo>
                  <a:lnTo>
                    <a:pt x="29" y="9"/>
                  </a:lnTo>
                  <a:lnTo>
                    <a:pt x="24" y="16"/>
                  </a:lnTo>
                  <a:lnTo>
                    <a:pt x="17" y="24"/>
                  </a:lnTo>
                  <a:lnTo>
                    <a:pt x="12" y="32"/>
                  </a:lnTo>
                  <a:lnTo>
                    <a:pt x="9" y="42"/>
                  </a:lnTo>
                  <a:lnTo>
                    <a:pt x="4" y="51"/>
                  </a:lnTo>
                  <a:lnTo>
                    <a:pt x="2" y="61"/>
                  </a:lnTo>
                  <a:lnTo>
                    <a:pt x="0" y="72"/>
                  </a:lnTo>
                  <a:lnTo>
                    <a:pt x="0" y="81"/>
                  </a:lnTo>
                  <a:lnTo>
                    <a:pt x="0" y="90"/>
                  </a:lnTo>
                  <a:lnTo>
                    <a:pt x="3" y="99"/>
                  </a:lnTo>
                  <a:lnTo>
                    <a:pt x="6" y="106"/>
                  </a:lnTo>
                  <a:lnTo>
                    <a:pt x="9" y="111"/>
                  </a:lnTo>
                  <a:lnTo>
                    <a:pt x="12" y="116"/>
                  </a:lnTo>
                  <a:lnTo>
                    <a:pt x="18" y="118"/>
                  </a:lnTo>
                  <a:lnTo>
                    <a:pt x="24" y="119"/>
                  </a:lnTo>
                  <a:lnTo>
                    <a:pt x="28" y="117"/>
                  </a:lnTo>
                  <a:lnTo>
                    <a:pt x="35" y="114"/>
                  </a:lnTo>
                  <a:lnTo>
                    <a:pt x="41" y="110"/>
                  </a:lnTo>
                  <a:lnTo>
                    <a:pt x="46" y="103"/>
                  </a:lnTo>
                  <a:lnTo>
                    <a:pt x="53" y="96"/>
                  </a:lnTo>
                  <a:lnTo>
                    <a:pt x="58" y="87"/>
                  </a:lnTo>
                  <a:lnTo>
                    <a:pt x="61" y="77"/>
                  </a:lnTo>
                  <a:lnTo>
                    <a:pt x="65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604" name="Freeform 28"/>
            <p:cNvSpPr>
              <a:spLocks/>
            </p:cNvSpPr>
            <p:nvPr/>
          </p:nvSpPr>
          <p:spPr bwMode="auto">
            <a:xfrm>
              <a:off x="-833438" y="1947863"/>
              <a:ext cx="1127125" cy="852488"/>
            </a:xfrm>
            <a:custGeom>
              <a:avLst/>
              <a:gdLst/>
              <a:ahLst/>
              <a:cxnLst>
                <a:cxn ang="0">
                  <a:pos x="185" y="74"/>
                </a:cxn>
                <a:cxn ang="0">
                  <a:pos x="141" y="35"/>
                </a:cxn>
                <a:cxn ang="0">
                  <a:pos x="82" y="49"/>
                </a:cxn>
                <a:cxn ang="0">
                  <a:pos x="29" y="161"/>
                </a:cxn>
                <a:cxn ang="0">
                  <a:pos x="29" y="259"/>
                </a:cxn>
                <a:cxn ang="0">
                  <a:pos x="92" y="308"/>
                </a:cxn>
                <a:cxn ang="0">
                  <a:pos x="150" y="254"/>
                </a:cxn>
                <a:cxn ang="0">
                  <a:pos x="189" y="244"/>
                </a:cxn>
                <a:cxn ang="0">
                  <a:pos x="146" y="312"/>
                </a:cxn>
                <a:cxn ang="0">
                  <a:pos x="175" y="361"/>
                </a:cxn>
                <a:cxn ang="0">
                  <a:pos x="312" y="449"/>
                </a:cxn>
                <a:cxn ang="0">
                  <a:pos x="457" y="503"/>
                </a:cxn>
                <a:cxn ang="0">
                  <a:pos x="560" y="498"/>
                </a:cxn>
                <a:cxn ang="0">
                  <a:pos x="657" y="415"/>
                </a:cxn>
                <a:cxn ang="0">
                  <a:pos x="677" y="288"/>
                </a:cxn>
                <a:cxn ang="0">
                  <a:pos x="638" y="181"/>
                </a:cxn>
                <a:cxn ang="0">
                  <a:pos x="579" y="142"/>
                </a:cxn>
                <a:cxn ang="0">
                  <a:pos x="437" y="98"/>
                </a:cxn>
                <a:cxn ang="0">
                  <a:pos x="277" y="64"/>
                </a:cxn>
                <a:cxn ang="0">
                  <a:pos x="189" y="15"/>
                </a:cxn>
                <a:cxn ang="0">
                  <a:pos x="452" y="74"/>
                </a:cxn>
                <a:cxn ang="0">
                  <a:pos x="593" y="107"/>
                </a:cxn>
                <a:cxn ang="0">
                  <a:pos x="647" y="25"/>
                </a:cxn>
                <a:cxn ang="0">
                  <a:pos x="681" y="39"/>
                </a:cxn>
                <a:cxn ang="0">
                  <a:pos x="623" y="88"/>
                </a:cxn>
                <a:cxn ang="0">
                  <a:pos x="652" y="161"/>
                </a:cxn>
                <a:cxn ang="0">
                  <a:pos x="706" y="234"/>
                </a:cxn>
                <a:cxn ang="0">
                  <a:pos x="706" y="361"/>
                </a:cxn>
                <a:cxn ang="0">
                  <a:pos x="662" y="464"/>
                </a:cxn>
                <a:cxn ang="0">
                  <a:pos x="560" y="527"/>
                </a:cxn>
                <a:cxn ang="0">
                  <a:pos x="433" y="532"/>
                </a:cxn>
                <a:cxn ang="0">
                  <a:pos x="292" y="483"/>
                </a:cxn>
                <a:cxn ang="0">
                  <a:pos x="156" y="381"/>
                </a:cxn>
                <a:cxn ang="0">
                  <a:pos x="68" y="337"/>
                </a:cxn>
                <a:cxn ang="0">
                  <a:pos x="10" y="249"/>
                </a:cxn>
                <a:cxn ang="0">
                  <a:pos x="24" y="98"/>
                </a:cxn>
                <a:cxn ang="0">
                  <a:pos x="97" y="0"/>
                </a:cxn>
                <a:cxn ang="0">
                  <a:pos x="165" y="0"/>
                </a:cxn>
                <a:cxn ang="0">
                  <a:pos x="209" y="59"/>
                </a:cxn>
                <a:cxn ang="0">
                  <a:pos x="185" y="152"/>
                </a:cxn>
              </a:cxnLst>
              <a:rect l="0" t="0" r="r" b="b"/>
              <a:pathLst>
                <a:path w="710" h="537">
                  <a:moveTo>
                    <a:pt x="185" y="152"/>
                  </a:moveTo>
                  <a:lnTo>
                    <a:pt x="185" y="74"/>
                  </a:lnTo>
                  <a:lnTo>
                    <a:pt x="165" y="44"/>
                  </a:lnTo>
                  <a:lnTo>
                    <a:pt x="141" y="35"/>
                  </a:lnTo>
                  <a:lnTo>
                    <a:pt x="117" y="35"/>
                  </a:lnTo>
                  <a:lnTo>
                    <a:pt x="82" y="49"/>
                  </a:lnTo>
                  <a:lnTo>
                    <a:pt x="49" y="107"/>
                  </a:lnTo>
                  <a:lnTo>
                    <a:pt x="29" y="161"/>
                  </a:lnTo>
                  <a:lnTo>
                    <a:pt x="24" y="210"/>
                  </a:lnTo>
                  <a:lnTo>
                    <a:pt x="29" y="259"/>
                  </a:lnTo>
                  <a:lnTo>
                    <a:pt x="53" y="293"/>
                  </a:lnTo>
                  <a:lnTo>
                    <a:pt x="92" y="308"/>
                  </a:lnTo>
                  <a:lnTo>
                    <a:pt x="121" y="298"/>
                  </a:lnTo>
                  <a:lnTo>
                    <a:pt x="150" y="254"/>
                  </a:lnTo>
                  <a:lnTo>
                    <a:pt x="189" y="215"/>
                  </a:lnTo>
                  <a:lnTo>
                    <a:pt x="189" y="244"/>
                  </a:lnTo>
                  <a:lnTo>
                    <a:pt x="170" y="283"/>
                  </a:lnTo>
                  <a:lnTo>
                    <a:pt x="146" y="312"/>
                  </a:lnTo>
                  <a:lnTo>
                    <a:pt x="141" y="322"/>
                  </a:lnTo>
                  <a:lnTo>
                    <a:pt x="175" y="361"/>
                  </a:lnTo>
                  <a:lnTo>
                    <a:pt x="267" y="435"/>
                  </a:lnTo>
                  <a:lnTo>
                    <a:pt x="312" y="449"/>
                  </a:lnTo>
                  <a:lnTo>
                    <a:pt x="369" y="474"/>
                  </a:lnTo>
                  <a:lnTo>
                    <a:pt x="457" y="503"/>
                  </a:lnTo>
                  <a:lnTo>
                    <a:pt x="511" y="503"/>
                  </a:lnTo>
                  <a:lnTo>
                    <a:pt x="560" y="498"/>
                  </a:lnTo>
                  <a:lnTo>
                    <a:pt x="608" y="474"/>
                  </a:lnTo>
                  <a:lnTo>
                    <a:pt x="657" y="415"/>
                  </a:lnTo>
                  <a:lnTo>
                    <a:pt x="671" y="332"/>
                  </a:lnTo>
                  <a:lnTo>
                    <a:pt x="677" y="288"/>
                  </a:lnTo>
                  <a:lnTo>
                    <a:pt x="671" y="215"/>
                  </a:lnTo>
                  <a:lnTo>
                    <a:pt x="638" y="181"/>
                  </a:lnTo>
                  <a:lnTo>
                    <a:pt x="618" y="161"/>
                  </a:lnTo>
                  <a:lnTo>
                    <a:pt x="579" y="142"/>
                  </a:lnTo>
                  <a:lnTo>
                    <a:pt x="525" y="117"/>
                  </a:lnTo>
                  <a:lnTo>
                    <a:pt x="437" y="98"/>
                  </a:lnTo>
                  <a:lnTo>
                    <a:pt x="355" y="78"/>
                  </a:lnTo>
                  <a:lnTo>
                    <a:pt x="277" y="64"/>
                  </a:lnTo>
                  <a:lnTo>
                    <a:pt x="199" y="49"/>
                  </a:lnTo>
                  <a:lnTo>
                    <a:pt x="189" y="15"/>
                  </a:lnTo>
                  <a:lnTo>
                    <a:pt x="345" y="44"/>
                  </a:lnTo>
                  <a:lnTo>
                    <a:pt x="452" y="74"/>
                  </a:lnTo>
                  <a:lnTo>
                    <a:pt x="579" y="103"/>
                  </a:lnTo>
                  <a:lnTo>
                    <a:pt x="593" y="107"/>
                  </a:lnTo>
                  <a:lnTo>
                    <a:pt x="618" y="59"/>
                  </a:lnTo>
                  <a:lnTo>
                    <a:pt x="647" y="25"/>
                  </a:lnTo>
                  <a:lnTo>
                    <a:pt x="677" y="20"/>
                  </a:lnTo>
                  <a:lnTo>
                    <a:pt x="681" y="39"/>
                  </a:lnTo>
                  <a:lnTo>
                    <a:pt x="662" y="59"/>
                  </a:lnTo>
                  <a:lnTo>
                    <a:pt x="623" y="88"/>
                  </a:lnTo>
                  <a:lnTo>
                    <a:pt x="608" y="122"/>
                  </a:lnTo>
                  <a:lnTo>
                    <a:pt x="652" y="161"/>
                  </a:lnTo>
                  <a:lnTo>
                    <a:pt x="691" y="191"/>
                  </a:lnTo>
                  <a:lnTo>
                    <a:pt x="706" y="234"/>
                  </a:lnTo>
                  <a:lnTo>
                    <a:pt x="710" y="283"/>
                  </a:lnTo>
                  <a:lnTo>
                    <a:pt x="706" y="361"/>
                  </a:lnTo>
                  <a:lnTo>
                    <a:pt x="686" y="415"/>
                  </a:lnTo>
                  <a:lnTo>
                    <a:pt x="662" y="464"/>
                  </a:lnTo>
                  <a:lnTo>
                    <a:pt x="623" y="503"/>
                  </a:lnTo>
                  <a:lnTo>
                    <a:pt x="560" y="527"/>
                  </a:lnTo>
                  <a:lnTo>
                    <a:pt x="511" y="537"/>
                  </a:lnTo>
                  <a:lnTo>
                    <a:pt x="433" y="532"/>
                  </a:lnTo>
                  <a:lnTo>
                    <a:pt x="365" y="513"/>
                  </a:lnTo>
                  <a:lnTo>
                    <a:pt x="292" y="483"/>
                  </a:lnTo>
                  <a:lnTo>
                    <a:pt x="238" y="449"/>
                  </a:lnTo>
                  <a:lnTo>
                    <a:pt x="156" y="381"/>
                  </a:lnTo>
                  <a:lnTo>
                    <a:pt x="111" y="351"/>
                  </a:lnTo>
                  <a:lnTo>
                    <a:pt x="68" y="337"/>
                  </a:lnTo>
                  <a:lnTo>
                    <a:pt x="24" y="298"/>
                  </a:lnTo>
                  <a:lnTo>
                    <a:pt x="10" y="249"/>
                  </a:lnTo>
                  <a:lnTo>
                    <a:pt x="0" y="166"/>
                  </a:lnTo>
                  <a:lnTo>
                    <a:pt x="24" y="98"/>
                  </a:lnTo>
                  <a:lnTo>
                    <a:pt x="63" y="35"/>
                  </a:lnTo>
                  <a:lnTo>
                    <a:pt x="97" y="0"/>
                  </a:lnTo>
                  <a:lnTo>
                    <a:pt x="141" y="0"/>
                  </a:lnTo>
                  <a:lnTo>
                    <a:pt x="165" y="0"/>
                  </a:lnTo>
                  <a:lnTo>
                    <a:pt x="195" y="25"/>
                  </a:lnTo>
                  <a:lnTo>
                    <a:pt x="209" y="59"/>
                  </a:lnTo>
                  <a:lnTo>
                    <a:pt x="209" y="107"/>
                  </a:lnTo>
                  <a:lnTo>
                    <a:pt x="185" y="1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605" name="Oval 29"/>
            <p:cNvSpPr>
              <a:spLocks noChangeArrowheads="1"/>
            </p:cNvSpPr>
            <p:nvPr/>
          </p:nvSpPr>
          <p:spPr bwMode="auto">
            <a:xfrm>
              <a:off x="-366713" y="2624138"/>
              <a:ext cx="355600" cy="366713"/>
            </a:xfrm>
            <a:prstGeom prst="ellipse">
              <a:avLst/>
            </a:prstGeom>
            <a:solidFill>
              <a:srgbClr val="C6C6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606" name="Freeform 30"/>
            <p:cNvSpPr>
              <a:spLocks/>
            </p:cNvSpPr>
            <p:nvPr/>
          </p:nvSpPr>
          <p:spPr bwMode="auto">
            <a:xfrm>
              <a:off x="-390525" y="2608263"/>
              <a:ext cx="401638" cy="398463"/>
            </a:xfrm>
            <a:custGeom>
              <a:avLst/>
              <a:gdLst/>
              <a:ahLst/>
              <a:cxnLst>
                <a:cxn ang="0">
                  <a:pos x="173" y="49"/>
                </a:cxn>
                <a:cxn ang="0">
                  <a:pos x="213" y="74"/>
                </a:cxn>
                <a:cxn ang="0">
                  <a:pos x="233" y="118"/>
                </a:cxn>
                <a:cxn ang="0">
                  <a:pos x="243" y="79"/>
                </a:cxn>
                <a:cxn ang="0">
                  <a:pos x="218" y="44"/>
                </a:cxn>
                <a:cxn ang="0">
                  <a:pos x="194" y="15"/>
                </a:cxn>
                <a:cxn ang="0">
                  <a:pos x="154" y="0"/>
                </a:cxn>
                <a:cxn ang="0">
                  <a:pos x="105" y="0"/>
                </a:cxn>
                <a:cxn ang="0">
                  <a:pos x="60" y="15"/>
                </a:cxn>
                <a:cxn ang="0">
                  <a:pos x="30" y="40"/>
                </a:cxn>
                <a:cxn ang="0">
                  <a:pos x="6" y="84"/>
                </a:cxn>
                <a:cxn ang="0">
                  <a:pos x="0" y="138"/>
                </a:cxn>
                <a:cxn ang="0">
                  <a:pos x="15" y="202"/>
                </a:cxn>
                <a:cxn ang="0">
                  <a:pos x="65" y="246"/>
                </a:cxn>
                <a:cxn ang="0">
                  <a:pos x="149" y="251"/>
                </a:cxn>
                <a:cxn ang="0">
                  <a:pos x="218" y="236"/>
                </a:cxn>
                <a:cxn ang="0">
                  <a:pos x="248" y="197"/>
                </a:cxn>
                <a:cxn ang="0">
                  <a:pos x="253" y="153"/>
                </a:cxn>
                <a:cxn ang="0">
                  <a:pos x="248" y="98"/>
                </a:cxn>
                <a:cxn ang="0">
                  <a:pos x="233" y="133"/>
                </a:cxn>
                <a:cxn ang="0">
                  <a:pos x="218" y="177"/>
                </a:cxn>
                <a:cxn ang="0">
                  <a:pos x="203" y="207"/>
                </a:cxn>
                <a:cxn ang="0">
                  <a:pos x="179" y="222"/>
                </a:cxn>
                <a:cxn ang="0">
                  <a:pos x="144" y="232"/>
                </a:cxn>
                <a:cxn ang="0">
                  <a:pos x="105" y="226"/>
                </a:cxn>
                <a:cxn ang="0">
                  <a:pos x="75" y="217"/>
                </a:cxn>
                <a:cxn ang="0">
                  <a:pos x="50" y="192"/>
                </a:cxn>
                <a:cxn ang="0">
                  <a:pos x="40" y="163"/>
                </a:cxn>
                <a:cxn ang="0">
                  <a:pos x="35" y="123"/>
                </a:cxn>
                <a:cxn ang="0">
                  <a:pos x="40" y="88"/>
                </a:cxn>
                <a:cxn ang="0">
                  <a:pos x="60" y="54"/>
                </a:cxn>
                <a:cxn ang="0">
                  <a:pos x="95" y="34"/>
                </a:cxn>
                <a:cxn ang="0">
                  <a:pos x="120" y="29"/>
                </a:cxn>
                <a:cxn ang="0">
                  <a:pos x="173" y="49"/>
                </a:cxn>
              </a:cxnLst>
              <a:rect l="0" t="0" r="r" b="b"/>
              <a:pathLst>
                <a:path w="253" h="251">
                  <a:moveTo>
                    <a:pt x="173" y="49"/>
                  </a:moveTo>
                  <a:lnTo>
                    <a:pt x="213" y="74"/>
                  </a:lnTo>
                  <a:lnTo>
                    <a:pt x="233" y="118"/>
                  </a:lnTo>
                  <a:lnTo>
                    <a:pt x="243" y="79"/>
                  </a:lnTo>
                  <a:lnTo>
                    <a:pt x="218" y="44"/>
                  </a:lnTo>
                  <a:lnTo>
                    <a:pt x="194" y="15"/>
                  </a:lnTo>
                  <a:lnTo>
                    <a:pt x="154" y="0"/>
                  </a:lnTo>
                  <a:lnTo>
                    <a:pt x="105" y="0"/>
                  </a:lnTo>
                  <a:lnTo>
                    <a:pt x="60" y="15"/>
                  </a:lnTo>
                  <a:lnTo>
                    <a:pt x="30" y="40"/>
                  </a:lnTo>
                  <a:lnTo>
                    <a:pt x="6" y="84"/>
                  </a:lnTo>
                  <a:lnTo>
                    <a:pt x="0" y="138"/>
                  </a:lnTo>
                  <a:lnTo>
                    <a:pt x="15" y="202"/>
                  </a:lnTo>
                  <a:lnTo>
                    <a:pt x="65" y="246"/>
                  </a:lnTo>
                  <a:lnTo>
                    <a:pt x="149" y="251"/>
                  </a:lnTo>
                  <a:lnTo>
                    <a:pt x="218" y="236"/>
                  </a:lnTo>
                  <a:lnTo>
                    <a:pt x="248" y="197"/>
                  </a:lnTo>
                  <a:lnTo>
                    <a:pt x="253" y="153"/>
                  </a:lnTo>
                  <a:lnTo>
                    <a:pt x="248" y="98"/>
                  </a:lnTo>
                  <a:lnTo>
                    <a:pt x="233" y="133"/>
                  </a:lnTo>
                  <a:lnTo>
                    <a:pt x="218" y="177"/>
                  </a:lnTo>
                  <a:lnTo>
                    <a:pt x="203" y="207"/>
                  </a:lnTo>
                  <a:lnTo>
                    <a:pt x="179" y="222"/>
                  </a:lnTo>
                  <a:lnTo>
                    <a:pt x="144" y="232"/>
                  </a:lnTo>
                  <a:lnTo>
                    <a:pt x="105" y="226"/>
                  </a:lnTo>
                  <a:lnTo>
                    <a:pt x="75" y="217"/>
                  </a:lnTo>
                  <a:lnTo>
                    <a:pt x="50" y="192"/>
                  </a:lnTo>
                  <a:lnTo>
                    <a:pt x="40" y="163"/>
                  </a:lnTo>
                  <a:lnTo>
                    <a:pt x="35" y="123"/>
                  </a:lnTo>
                  <a:lnTo>
                    <a:pt x="40" y="88"/>
                  </a:lnTo>
                  <a:lnTo>
                    <a:pt x="60" y="54"/>
                  </a:lnTo>
                  <a:lnTo>
                    <a:pt x="95" y="34"/>
                  </a:lnTo>
                  <a:lnTo>
                    <a:pt x="120" y="29"/>
                  </a:lnTo>
                  <a:lnTo>
                    <a:pt x="173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607" name="Freeform 31"/>
            <p:cNvSpPr>
              <a:spLocks/>
            </p:cNvSpPr>
            <p:nvPr/>
          </p:nvSpPr>
          <p:spPr bwMode="auto">
            <a:xfrm>
              <a:off x="-30163" y="1911351"/>
              <a:ext cx="133350" cy="55563"/>
            </a:xfrm>
            <a:custGeom>
              <a:avLst/>
              <a:gdLst/>
              <a:ahLst/>
              <a:cxnLst>
                <a:cxn ang="0">
                  <a:pos x="84" y="18"/>
                </a:cxn>
                <a:cxn ang="0">
                  <a:pos x="15" y="35"/>
                </a:cxn>
                <a:cxn ang="0">
                  <a:pos x="0" y="23"/>
                </a:cxn>
                <a:cxn ang="0">
                  <a:pos x="5" y="6"/>
                </a:cxn>
                <a:cxn ang="0">
                  <a:pos x="26" y="0"/>
                </a:cxn>
                <a:cxn ang="0">
                  <a:pos x="84" y="18"/>
                </a:cxn>
              </a:cxnLst>
              <a:rect l="0" t="0" r="r" b="b"/>
              <a:pathLst>
                <a:path w="84" h="35">
                  <a:moveTo>
                    <a:pt x="84" y="18"/>
                  </a:moveTo>
                  <a:lnTo>
                    <a:pt x="15" y="35"/>
                  </a:lnTo>
                  <a:lnTo>
                    <a:pt x="0" y="23"/>
                  </a:lnTo>
                  <a:lnTo>
                    <a:pt x="5" y="6"/>
                  </a:lnTo>
                  <a:lnTo>
                    <a:pt x="26" y="0"/>
                  </a:lnTo>
                  <a:lnTo>
                    <a:pt x="84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608" name="Freeform 32"/>
            <p:cNvSpPr>
              <a:spLocks/>
            </p:cNvSpPr>
            <p:nvPr/>
          </p:nvSpPr>
          <p:spPr bwMode="auto">
            <a:xfrm>
              <a:off x="85725" y="1751013"/>
              <a:ext cx="71438" cy="117475"/>
            </a:xfrm>
            <a:custGeom>
              <a:avLst/>
              <a:gdLst/>
              <a:ahLst/>
              <a:cxnLst>
                <a:cxn ang="0">
                  <a:pos x="45" y="74"/>
                </a:cxn>
                <a:cxn ang="0">
                  <a:pos x="0" y="32"/>
                </a:cxn>
                <a:cxn ang="0">
                  <a:pos x="0" y="11"/>
                </a:cxn>
                <a:cxn ang="0">
                  <a:pos x="17" y="0"/>
                </a:cxn>
                <a:cxn ang="0">
                  <a:pos x="34" y="11"/>
                </a:cxn>
                <a:cxn ang="0">
                  <a:pos x="45" y="74"/>
                </a:cxn>
              </a:cxnLst>
              <a:rect l="0" t="0" r="r" b="b"/>
              <a:pathLst>
                <a:path w="45" h="74">
                  <a:moveTo>
                    <a:pt x="45" y="74"/>
                  </a:moveTo>
                  <a:lnTo>
                    <a:pt x="0" y="32"/>
                  </a:lnTo>
                  <a:lnTo>
                    <a:pt x="0" y="11"/>
                  </a:lnTo>
                  <a:lnTo>
                    <a:pt x="17" y="0"/>
                  </a:lnTo>
                  <a:lnTo>
                    <a:pt x="34" y="11"/>
                  </a:lnTo>
                  <a:lnTo>
                    <a:pt x="45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609" name="Freeform 33"/>
            <p:cNvSpPr>
              <a:spLocks/>
            </p:cNvSpPr>
            <p:nvPr/>
          </p:nvSpPr>
          <p:spPr bwMode="auto">
            <a:xfrm>
              <a:off x="269875" y="1717676"/>
              <a:ext cx="69850" cy="150813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12" y="16"/>
                </a:cxn>
                <a:cxn ang="0">
                  <a:pos x="33" y="0"/>
                </a:cxn>
                <a:cxn ang="0">
                  <a:pos x="44" y="11"/>
                </a:cxn>
                <a:cxn ang="0">
                  <a:pos x="44" y="27"/>
                </a:cxn>
                <a:cxn ang="0">
                  <a:pos x="0" y="95"/>
                </a:cxn>
              </a:cxnLst>
              <a:rect l="0" t="0" r="r" b="b"/>
              <a:pathLst>
                <a:path w="44" h="95">
                  <a:moveTo>
                    <a:pt x="0" y="95"/>
                  </a:moveTo>
                  <a:lnTo>
                    <a:pt x="12" y="16"/>
                  </a:lnTo>
                  <a:lnTo>
                    <a:pt x="33" y="0"/>
                  </a:lnTo>
                  <a:lnTo>
                    <a:pt x="44" y="11"/>
                  </a:lnTo>
                  <a:lnTo>
                    <a:pt x="44" y="27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610" name="Freeform 34"/>
            <p:cNvSpPr>
              <a:spLocks/>
            </p:cNvSpPr>
            <p:nvPr/>
          </p:nvSpPr>
          <p:spPr bwMode="auto">
            <a:xfrm>
              <a:off x="323850" y="1903413"/>
              <a:ext cx="161925" cy="63500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71" y="0"/>
                </a:cxn>
                <a:cxn ang="0">
                  <a:pos x="102" y="17"/>
                </a:cxn>
                <a:cxn ang="0">
                  <a:pos x="91" y="40"/>
                </a:cxn>
                <a:cxn ang="0">
                  <a:pos x="0" y="29"/>
                </a:cxn>
              </a:cxnLst>
              <a:rect l="0" t="0" r="r" b="b"/>
              <a:pathLst>
                <a:path w="102" h="40">
                  <a:moveTo>
                    <a:pt x="0" y="29"/>
                  </a:moveTo>
                  <a:lnTo>
                    <a:pt x="71" y="0"/>
                  </a:lnTo>
                  <a:lnTo>
                    <a:pt x="102" y="17"/>
                  </a:lnTo>
                  <a:lnTo>
                    <a:pt x="91" y="4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611" name="Freeform 35"/>
            <p:cNvSpPr>
              <a:spLocks/>
            </p:cNvSpPr>
            <p:nvPr/>
          </p:nvSpPr>
          <p:spPr bwMode="auto">
            <a:xfrm>
              <a:off x="301625" y="2027238"/>
              <a:ext cx="100013" cy="76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" y="21"/>
                </a:cxn>
                <a:cxn ang="0">
                  <a:pos x="63" y="38"/>
                </a:cxn>
                <a:cxn ang="0">
                  <a:pos x="42" y="48"/>
                </a:cxn>
                <a:cxn ang="0">
                  <a:pos x="21" y="48"/>
                </a:cxn>
                <a:cxn ang="0">
                  <a:pos x="0" y="0"/>
                </a:cxn>
              </a:cxnLst>
              <a:rect l="0" t="0" r="r" b="b"/>
              <a:pathLst>
                <a:path w="63" h="48">
                  <a:moveTo>
                    <a:pt x="0" y="0"/>
                  </a:moveTo>
                  <a:lnTo>
                    <a:pt x="53" y="21"/>
                  </a:lnTo>
                  <a:lnTo>
                    <a:pt x="63" y="38"/>
                  </a:lnTo>
                  <a:lnTo>
                    <a:pt x="42" y="48"/>
                  </a:lnTo>
                  <a:lnTo>
                    <a:pt x="21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612" name="Freeform 36"/>
            <p:cNvSpPr>
              <a:spLocks/>
            </p:cNvSpPr>
            <p:nvPr/>
          </p:nvSpPr>
          <p:spPr bwMode="auto">
            <a:xfrm>
              <a:off x="868363" y="2125663"/>
              <a:ext cx="307975" cy="681038"/>
            </a:xfrm>
            <a:custGeom>
              <a:avLst/>
              <a:gdLst/>
              <a:ahLst/>
              <a:cxnLst>
                <a:cxn ang="0">
                  <a:pos x="30" y="25"/>
                </a:cxn>
                <a:cxn ang="0">
                  <a:pos x="70" y="0"/>
                </a:cxn>
                <a:cxn ang="0">
                  <a:pos x="115" y="10"/>
                </a:cxn>
                <a:cxn ang="0">
                  <a:pos x="145" y="64"/>
                </a:cxn>
                <a:cxn ang="0">
                  <a:pos x="179" y="137"/>
                </a:cxn>
                <a:cxn ang="0">
                  <a:pos x="189" y="200"/>
                </a:cxn>
                <a:cxn ang="0">
                  <a:pos x="194" y="273"/>
                </a:cxn>
                <a:cxn ang="0">
                  <a:pos x="174" y="341"/>
                </a:cxn>
                <a:cxn ang="0">
                  <a:pos x="145" y="386"/>
                </a:cxn>
                <a:cxn ang="0">
                  <a:pos x="110" y="425"/>
                </a:cxn>
                <a:cxn ang="0">
                  <a:pos x="55" y="429"/>
                </a:cxn>
                <a:cxn ang="0">
                  <a:pos x="5" y="405"/>
                </a:cxn>
                <a:cxn ang="0">
                  <a:pos x="0" y="361"/>
                </a:cxn>
                <a:cxn ang="0">
                  <a:pos x="15" y="302"/>
                </a:cxn>
                <a:cxn ang="0">
                  <a:pos x="40" y="234"/>
                </a:cxn>
                <a:cxn ang="0">
                  <a:pos x="70" y="200"/>
                </a:cxn>
                <a:cxn ang="0">
                  <a:pos x="65" y="146"/>
                </a:cxn>
                <a:cxn ang="0">
                  <a:pos x="30" y="107"/>
                </a:cxn>
                <a:cxn ang="0">
                  <a:pos x="15" y="64"/>
                </a:cxn>
                <a:cxn ang="0">
                  <a:pos x="30" y="25"/>
                </a:cxn>
              </a:cxnLst>
              <a:rect l="0" t="0" r="r" b="b"/>
              <a:pathLst>
                <a:path w="194" h="429">
                  <a:moveTo>
                    <a:pt x="30" y="25"/>
                  </a:moveTo>
                  <a:lnTo>
                    <a:pt x="70" y="0"/>
                  </a:lnTo>
                  <a:lnTo>
                    <a:pt x="115" y="10"/>
                  </a:lnTo>
                  <a:lnTo>
                    <a:pt x="145" y="64"/>
                  </a:lnTo>
                  <a:lnTo>
                    <a:pt x="179" y="137"/>
                  </a:lnTo>
                  <a:lnTo>
                    <a:pt x="189" y="200"/>
                  </a:lnTo>
                  <a:lnTo>
                    <a:pt x="194" y="273"/>
                  </a:lnTo>
                  <a:lnTo>
                    <a:pt x="174" y="341"/>
                  </a:lnTo>
                  <a:lnTo>
                    <a:pt x="145" y="386"/>
                  </a:lnTo>
                  <a:lnTo>
                    <a:pt x="110" y="425"/>
                  </a:lnTo>
                  <a:lnTo>
                    <a:pt x="55" y="429"/>
                  </a:lnTo>
                  <a:lnTo>
                    <a:pt x="5" y="405"/>
                  </a:lnTo>
                  <a:lnTo>
                    <a:pt x="0" y="361"/>
                  </a:lnTo>
                  <a:lnTo>
                    <a:pt x="15" y="302"/>
                  </a:lnTo>
                  <a:lnTo>
                    <a:pt x="40" y="234"/>
                  </a:lnTo>
                  <a:lnTo>
                    <a:pt x="70" y="200"/>
                  </a:lnTo>
                  <a:lnTo>
                    <a:pt x="65" y="146"/>
                  </a:lnTo>
                  <a:lnTo>
                    <a:pt x="30" y="107"/>
                  </a:lnTo>
                  <a:lnTo>
                    <a:pt x="15" y="64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613" name="Freeform 37"/>
            <p:cNvSpPr>
              <a:spLocks/>
            </p:cNvSpPr>
            <p:nvPr/>
          </p:nvSpPr>
          <p:spPr bwMode="auto">
            <a:xfrm>
              <a:off x="981075" y="1382713"/>
              <a:ext cx="311150" cy="828675"/>
            </a:xfrm>
            <a:custGeom>
              <a:avLst/>
              <a:gdLst/>
              <a:ahLst/>
              <a:cxnLst>
                <a:cxn ang="0">
                  <a:pos x="36" y="522"/>
                </a:cxn>
                <a:cxn ang="0">
                  <a:pos x="6" y="522"/>
                </a:cxn>
                <a:cxn ang="0">
                  <a:pos x="0" y="493"/>
                </a:cxn>
                <a:cxn ang="0">
                  <a:pos x="21" y="448"/>
                </a:cxn>
                <a:cxn ang="0">
                  <a:pos x="86" y="385"/>
                </a:cxn>
                <a:cxn ang="0">
                  <a:pos x="131" y="337"/>
                </a:cxn>
                <a:cxn ang="0">
                  <a:pos x="156" y="298"/>
                </a:cxn>
                <a:cxn ang="0">
                  <a:pos x="156" y="253"/>
                </a:cxn>
                <a:cxn ang="0">
                  <a:pos x="141" y="214"/>
                </a:cxn>
                <a:cxn ang="0">
                  <a:pos x="116" y="166"/>
                </a:cxn>
                <a:cxn ang="0">
                  <a:pos x="60" y="136"/>
                </a:cxn>
                <a:cxn ang="0">
                  <a:pos x="41" y="117"/>
                </a:cxn>
                <a:cxn ang="0">
                  <a:pos x="30" y="88"/>
                </a:cxn>
                <a:cxn ang="0">
                  <a:pos x="0" y="54"/>
                </a:cxn>
                <a:cxn ang="0">
                  <a:pos x="15" y="25"/>
                </a:cxn>
                <a:cxn ang="0">
                  <a:pos x="41" y="0"/>
                </a:cxn>
                <a:cxn ang="0">
                  <a:pos x="71" y="10"/>
                </a:cxn>
                <a:cxn ang="0">
                  <a:pos x="90" y="34"/>
                </a:cxn>
                <a:cxn ang="0">
                  <a:pos x="86" y="64"/>
                </a:cxn>
                <a:cxn ang="0">
                  <a:pos x="75" y="83"/>
                </a:cxn>
                <a:cxn ang="0">
                  <a:pos x="66" y="107"/>
                </a:cxn>
                <a:cxn ang="0">
                  <a:pos x="96" y="127"/>
                </a:cxn>
                <a:cxn ang="0">
                  <a:pos x="131" y="136"/>
                </a:cxn>
                <a:cxn ang="0">
                  <a:pos x="156" y="166"/>
                </a:cxn>
                <a:cxn ang="0">
                  <a:pos x="176" y="224"/>
                </a:cxn>
                <a:cxn ang="0">
                  <a:pos x="191" y="263"/>
                </a:cxn>
                <a:cxn ang="0">
                  <a:pos x="196" y="302"/>
                </a:cxn>
                <a:cxn ang="0">
                  <a:pos x="196" y="322"/>
                </a:cxn>
                <a:cxn ang="0">
                  <a:pos x="151" y="366"/>
                </a:cxn>
                <a:cxn ang="0">
                  <a:pos x="101" y="424"/>
                </a:cxn>
                <a:cxn ang="0">
                  <a:pos x="71" y="478"/>
                </a:cxn>
                <a:cxn ang="0">
                  <a:pos x="36" y="522"/>
                </a:cxn>
              </a:cxnLst>
              <a:rect l="0" t="0" r="r" b="b"/>
              <a:pathLst>
                <a:path w="196" h="522">
                  <a:moveTo>
                    <a:pt x="36" y="522"/>
                  </a:moveTo>
                  <a:lnTo>
                    <a:pt x="6" y="522"/>
                  </a:lnTo>
                  <a:lnTo>
                    <a:pt x="0" y="493"/>
                  </a:lnTo>
                  <a:lnTo>
                    <a:pt x="21" y="448"/>
                  </a:lnTo>
                  <a:lnTo>
                    <a:pt x="86" y="385"/>
                  </a:lnTo>
                  <a:lnTo>
                    <a:pt x="131" y="337"/>
                  </a:lnTo>
                  <a:lnTo>
                    <a:pt x="156" y="298"/>
                  </a:lnTo>
                  <a:lnTo>
                    <a:pt x="156" y="253"/>
                  </a:lnTo>
                  <a:lnTo>
                    <a:pt x="141" y="214"/>
                  </a:lnTo>
                  <a:lnTo>
                    <a:pt x="116" y="166"/>
                  </a:lnTo>
                  <a:lnTo>
                    <a:pt x="60" y="136"/>
                  </a:lnTo>
                  <a:lnTo>
                    <a:pt x="41" y="117"/>
                  </a:lnTo>
                  <a:lnTo>
                    <a:pt x="30" y="88"/>
                  </a:lnTo>
                  <a:lnTo>
                    <a:pt x="0" y="54"/>
                  </a:lnTo>
                  <a:lnTo>
                    <a:pt x="15" y="25"/>
                  </a:lnTo>
                  <a:lnTo>
                    <a:pt x="41" y="0"/>
                  </a:lnTo>
                  <a:lnTo>
                    <a:pt x="71" y="10"/>
                  </a:lnTo>
                  <a:lnTo>
                    <a:pt x="90" y="34"/>
                  </a:lnTo>
                  <a:lnTo>
                    <a:pt x="86" y="64"/>
                  </a:lnTo>
                  <a:lnTo>
                    <a:pt x="75" y="83"/>
                  </a:lnTo>
                  <a:lnTo>
                    <a:pt x="66" y="107"/>
                  </a:lnTo>
                  <a:lnTo>
                    <a:pt x="96" y="127"/>
                  </a:lnTo>
                  <a:lnTo>
                    <a:pt x="131" y="136"/>
                  </a:lnTo>
                  <a:lnTo>
                    <a:pt x="156" y="166"/>
                  </a:lnTo>
                  <a:lnTo>
                    <a:pt x="176" y="224"/>
                  </a:lnTo>
                  <a:lnTo>
                    <a:pt x="191" y="263"/>
                  </a:lnTo>
                  <a:lnTo>
                    <a:pt x="196" y="302"/>
                  </a:lnTo>
                  <a:lnTo>
                    <a:pt x="196" y="322"/>
                  </a:lnTo>
                  <a:lnTo>
                    <a:pt x="151" y="366"/>
                  </a:lnTo>
                  <a:lnTo>
                    <a:pt x="101" y="424"/>
                  </a:lnTo>
                  <a:lnTo>
                    <a:pt x="71" y="478"/>
                  </a:lnTo>
                  <a:lnTo>
                    <a:pt x="36" y="5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614" name="Freeform 38"/>
            <p:cNvSpPr>
              <a:spLocks/>
            </p:cNvSpPr>
            <p:nvPr/>
          </p:nvSpPr>
          <p:spPr bwMode="auto">
            <a:xfrm>
              <a:off x="187325" y="2146301"/>
              <a:ext cx="758825" cy="209550"/>
            </a:xfrm>
            <a:custGeom>
              <a:avLst/>
              <a:gdLst/>
              <a:ahLst/>
              <a:cxnLst>
                <a:cxn ang="0">
                  <a:pos x="400" y="21"/>
                </a:cxn>
                <a:cxn ang="0">
                  <a:pos x="453" y="6"/>
                </a:cxn>
                <a:cxn ang="0">
                  <a:pos x="478" y="30"/>
                </a:cxn>
                <a:cxn ang="0">
                  <a:pos x="468" y="66"/>
                </a:cxn>
                <a:cxn ang="0">
                  <a:pos x="414" y="96"/>
                </a:cxn>
                <a:cxn ang="0">
                  <a:pos x="351" y="122"/>
                </a:cxn>
                <a:cxn ang="0">
                  <a:pos x="264" y="132"/>
                </a:cxn>
                <a:cxn ang="0">
                  <a:pos x="204" y="117"/>
                </a:cxn>
                <a:cxn ang="0">
                  <a:pos x="132" y="86"/>
                </a:cxn>
                <a:cxn ang="0">
                  <a:pos x="97" y="81"/>
                </a:cxn>
                <a:cxn ang="0">
                  <a:pos x="54" y="112"/>
                </a:cxn>
                <a:cxn ang="0">
                  <a:pos x="29" y="86"/>
                </a:cxn>
                <a:cxn ang="0">
                  <a:pos x="0" y="36"/>
                </a:cxn>
                <a:cxn ang="0">
                  <a:pos x="19" y="0"/>
                </a:cxn>
                <a:cxn ang="0">
                  <a:pos x="68" y="0"/>
                </a:cxn>
                <a:cxn ang="0">
                  <a:pos x="122" y="26"/>
                </a:cxn>
                <a:cxn ang="0">
                  <a:pos x="156" y="56"/>
                </a:cxn>
                <a:cxn ang="0">
                  <a:pos x="204" y="91"/>
                </a:cxn>
                <a:cxn ang="0">
                  <a:pos x="264" y="106"/>
                </a:cxn>
                <a:cxn ang="0">
                  <a:pos x="307" y="106"/>
                </a:cxn>
                <a:cxn ang="0">
                  <a:pos x="361" y="81"/>
                </a:cxn>
                <a:cxn ang="0">
                  <a:pos x="381" y="56"/>
                </a:cxn>
                <a:cxn ang="0">
                  <a:pos x="400" y="21"/>
                </a:cxn>
              </a:cxnLst>
              <a:rect l="0" t="0" r="r" b="b"/>
              <a:pathLst>
                <a:path w="478" h="132">
                  <a:moveTo>
                    <a:pt x="400" y="21"/>
                  </a:moveTo>
                  <a:lnTo>
                    <a:pt x="453" y="6"/>
                  </a:lnTo>
                  <a:lnTo>
                    <a:pt x="478" y="30"/>
                  </a:lnTo>
                  <a:lnTo>
                    <a:pt x="468" y="66"/>
                  </a:lnTo>
                  <a:lnTo>
                    <a:pt x="414" y="96"/>
                  </a:lnTo>
                  <a:lnTo>
                    <a:pt x="351" y="122"/>
                  </a:lnTo>
                  <a:lnTo>
                    <a:pt x="264" y="132"/>
                  </a:lnTo>
                  <a:lnTo>
                    <a:pt x="204" y="117"/>
                  </a:lnTo>
                  <a:lnTo>
                    <a:pt x="132" y="86"/>
                  </a:lnTo>
                  <a:lnTo>
                    <a:pt x="97" y="81"/>
                  </a:lnTo>
                  <a:lnTo>
                    <a:pt x="54" y="112"/>
                  </a:lnTo>
                  <a:lnTo>
                    <a:pt x="29" y="86"/>
                  </a:lnTo>
                  <a:lnTo>
                    <a:pt x="0" y="36"/>
                  </a:lnTo>
                  <a:lnTo>
                    <a:pt x="19" y="0"/>
                  </a:lnTo>
                  <a:lnTo>
                    <a:pt x="68" y="0"/>
                  </a:lnTo>
                  <a:lnTo>
                    <a:pt x="122" y="26"/>
                  </a:lnTo>
                  <a:lnTo>
                    <a:pt x="156" y="56"/>
                  </a:lnTo>
                  <a:lnTo>
                    <a:pt x="204" y="91"/>
                  </a:lnTo>
                  <a:lnTo>
                    <a:pt x="264" y="106"/>
                  </a:lnTo>
                  <a:lnTo>
                    <a:pt x="307" y="106"/>
                  </a:lnTo>
                  <a:lnTo>
                    <a:pt x="361" y="81"/>
                  </a:lnTo>
                  <a:lnTo>
                    <a:pt x="381" y="56"/>
                  </a:lnTo>
                  <a:lnTo>
                    <a:pt x="40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615" name="Freeform 39"/>
            <p:cNvSpPr>
              <a:spLocks/>
            </p:cNvSpPr>
            <p:nvPr/>
          </p:nvSpPr>
          <p:spPr bwMode="auto">
            <a:xfrm>
              <a:off x="630238" y="1674813"/>
              <a:ext cx="417513" cy="422275"/>
            </a:xfrm>
            <a:custGeom>
              <a:avLst/>
              <a:gdLst/>
              <a:ahLst/>
              <a:cxnLst>
                <a:cxn ang="0">
                  <a:pos x="69" y="113"/>
                </a:cxn>
                <a:cxn ang="0">
                  <a:pos x="80" y="69"/>
                </a:cxn>
                <a:cxn ang="0">
                  <a:pos x="99" y="19"/>
                </a:cxn>
                <a:cxn ang="0">
                  <a:pos x="119" y="5"/>
                </a:cxn>
                <a:cxn ang="0">
                  <a:pos x="154" y="0"/>
                </a:cxn>
                <a:cxn ang="0">
                  <a:pos x="183" y="0"/>
                </a:cxn>
                <a:cxn ang="0">
                  <a:pos x="213" y="15"/>
                </a:cxn>
                <a:cxn ang="0">
                  <a:pos x="243" y="54"/>
                </a:cxn>
                <a:cxn ang="0">
                  <a:pos x="257" y="98"/>
                </a:cxn>
                <a:cxn ang="0">
                  <a:pos x="263" y="168"/>
                </a:cxn>
                <a:cxn ang="0">
                  <a:pos x="253" y="216"/>
                </a:cxn>
                <a:cxn ang="0">
                  <a:pos x="228" y="251"/>
                </a:cxn>
                <a:cxn ang="0">
                  <a:pos x="194" y="266"/>
                </a:cxn>
                <a:cxn ang="0">
                  <a:pos x="149" y="266"/>
                </a:cxn>
                <a:cxn ang="0">
                  <a:pos x="119" y="251"/>
                </a:cxn>
                <a:cxn ang="0">
                  <a:pos x="94" y="222"/>
                </a:cxn>
                <a:cxn ang="0">
                  <a:pos x="80" y="182"/>
                </a:cxn>
                <a:cxn ang="0">
                  <a:pos x="80" y="157"/>
                </a:cxn>
                <a:cxn ang="0">
                  <a:pos x="15" y="157"/>
                </a:cxn>
                <a:cxn ang="0">
                  <a:pos x="0" y="123"/>
                </a:cxn>
                <a:cxn ang="0">
                  <a:pos x="69" y="113"/>
                </a:cxn>
              </a:cxnLst>
              <a:rect l="0" t="0" r="r" b="b"/>
              <a:pathLst>
                <a:path w="263" h="266">
                  <a:moveTo>
                    <a:pt x="69" y="113"/>
                  </a:moveTo>
                  <a:lnTo>
                    <a:pt x="80" y="69"/>
                  </a:lnTo>
                  <a:lnTo>
                    <a:pt x="99" y="19"/>
                  </a:lnTo>
                  <a:lnTo>
                    <a:pt x="119" y="5"/>
                  </a:lnTo>
                  <a:lnTo>
                    <a:pt x="154" y="0"/>
                  </a:lnTo>
                  <a:lnTo>
                    <a:pt x="183" y="0"/>
                  </a:lnTo>
                  <a:lnTo>
                    <a:pt x="213" y="15"/>
                  </a:lnTo>
                  <a:lnTo>
                    <a:pt x="243" y="54"/>
                  </a:lnTo>
                  <a:lnTo>
                    <a:pt x="257" y="98"/>
                  </a:lnTo>
                  <a:lnTo>
                    <a:pt x="263" y="168"/>
                  </a:lnTo>
                  <a:lnTo>
                    <a:pt x="253" y="216"/>
                  </a:lnTo>
                  <a:lnTo>
                    <a:pt x="228" y="251"/>
                  </a:lnTo>
                  <a:lnTo>
                    <a:pt x="194" y="266"/>
                  </a:lnTo>
                  <a:lnTo>
                    <a:pt x="149" y="266"/>
                  </a:lnTo>
                  <a:lnTo>
                    <a:pt x="119" y="251"/>
                  </a:lnTo>
                  <a:lnTo>
                    <a:pt x="94" y="222"/>
                  </a:lnTo>
                  <a:lnTo>
                    <a:pt x="80" y="182"/>
                  </a:lnTo>
                  <a:lnTo>
                    <a:pt x="80" y="157"/>
                  </a:lnTo>
                  <a:lnTo>
                    <a:pt x="15" y="157"/>
                  </a:lnTo>
                  <a:lnTo>
                    <a:pt x="0" y="123"/>
                  </a:lnTo>
                  <a:lnTo>
                    <a:pt x="69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616" name="Freeform 40"/>
            <p:cNvSpPr>
              <a:spLocks/>
            </p:cNvSpPr>
            <p:nvPr/>
          </p:nvSpPr>
          <p:spPr bwMode="auto">
            <a:xfrm>
              <a:off x="900113" y="2682876"/>
              <a:ext cx="300038" cy="744538"/>
            </a:xfrm>
            <a:custGeom>
              <a:avLst/>
              <a:gdLst/>
              <a:ahLst/>
              <a:cxnLst>
                <a:cxn ang="0">
                  <a:pos x="30" y="15"/>
                </a:cxn>
                <a:cxn ang="0">
                  <a:pos x="65" y="0"/>
                </a:cxn>
                <a:cxn ang="0">
                  <a:pos x="99" y="44"/>
                </a:cxn>
                <a:cxn ang="0">
                  <a:pos x="124" y="117"/>
                </a:cxn>
                <a:cxn ang="0">
                  <a:pos x="139" y="171"/>
                </a:cxn>
                <a:cxn ang="0">
                  <a:pos x="139" y="224"/>
                </a:cxn>
                <a:cxn ang="0">
                  <a:pos x="124" y="264"/>
                </a:cxn>
                <a:cxn ang="0">
                  <a:pos x="95" y="298"/>
                </a:cxn>
                <a:cxn ang="0">
                  <a:pos x="54" y="342"/>
                </a:cxn>
                <a:cxn ang="0">
                  <a:pos x="45" y="362"/>
                </a:cxn>
                <a:cxn ang="0">
                  <a:pos x="54" y="376"/>
                </a:cxn>
                <a:cxn ang="0">
                  <a:pos x="99" y="376"/>
                </a:cxn>
                <a:cxn ang="0">
                  <a:pos x="159" y="401"/>
                </a:cxn>
                <a:cxn ang="0">
                  <a:pos x="189" y="430"/>
                </a:cxn>
                <a:cxn ang="0">
                  <a:pos x="189" y="444"/>
                </a:cxn>
                <a:cxn ang="0">
                  <a:pos x="129" y="469"/>
                </a:cxn>
                <a:cxn ang="0">
                  <a:pos x="124" y="464"/>
                </a:cxn>
                <a:cxn ang="0">
                  <a:pos x="95" y="420"/>
                </a:cxn>
                <a:cxn ang="0">
                  <a:pos x="45" y="401"/>
                </a:cxn>
                <a:cxn ang="0">
                  <a:pos x="0" y="381"/>
                </a:cxn>
                <a:cxn ang="0">
                  <a:pos x="0" y="347"/>
                </a:cxn>
                <a:cxn ang="0">
                  <a:pos x="30" y="327"/>
                </a:cxn>
                <a:cxn ang="0">
                  <a:pos x="60" y="298"/>
                </a:cxn>
                <a:cxn ang="0">
                  <a:pos x="84" y="264"/>
                </a:cxn>
                <a:cxn ang="0">
                  <a:pos x="109" y="200"/>
                </a:cxn>
                <a:cxn ang="0">
                  <a:pos x="99" y="152"/>
                </a:cxn>
                <a:cxn ang="0">
                  <a:pos x="69" y="103"/>
                </a:cxn>
                <a:cxn ang="0">
                  <a:pos x="35" y="64"/>
                </a:cxn>
                <a:cxn ang="0">
                  <a:pos x="30" y="15"/>
                </a:cxn>
              </a:cxnLst>
              <a:rect l="0" t="0" r="r" b="b"/>
              <a:pathLst>
                <a:path w="189" h="469">
                  <a:moveTo>
                    <a:pt x="30" y="15"/>
                  </a:moveTo>
                  <a:lnTo>
                    <a:pt x="65" y="0"/>
                  </a:lnTo>
                  <a:lnTo>
                    <a:pt x="99" y="44"/>
                  </a:lnTo>
                  <a:lnTo>
                    <a:pt x="124" y="117"/>
                  </a:lnTo>
                  <a:lnTo>
                    <a:pt x="139" y="171"/>
                  </a:lnTo>
                  <a:lnTo>
                    <a:pt x="139" y="224"/>
                  </a:lnTo>
                  <a:lnTo>
                    <a:pt x="124" y="264"/>
                  </a:lnTo>
                  <a:lnTo>
                    <a:pt x="95" y="298"/>
                  </a:lnTo>
                  <a:lnTo>
                    <a:pt x="54" y="342"/>
                  </a:lnTo>
                  <a:lnTo>
                    <a:pt x="45" y="362"/>
                  </a:lnTo>
                  <a:lnTo>
                    <a:pt x="54" y="376"/>
                  </a:lnTo>
                  <a:lnTo>
                    <a:pt x="99" y="376"/>
                  </a:lnTo>
                  <a:lnTo>
                    <a:pt x="159" y="401"/>
                  </a:lnTo>
                  <a:lnTo>
                    <a:pt x="189" y="430"/>
                  </a:lnTo>
                  <a:lnTo>
                    <a:pt x="189" y="444"/>
                  </a:lnTo>
                  <a:lnTo>
                    <a:pt x="129" y="469"/>
                  </a:lnTo>
                  <a:lnTo>
                    <a:pt x="124" y="464"/>
                  </a:lnTo>
                  <a:lnTo>
                    <a:pt x="95" y="420"/>
                  </a:lnTo>
                  <a:lnTo>
                    <a:pt x="45" y="401"/>
                  </a:lnTo>
                  <a:lnTo>
                    <a:pt x="0" y="381"/>
                  </a:lnTo>
                  <a:lnTo>
                    <a:pt x="0" y="347"/>
                  </a:lnTo>
                  <a:lnTo>
                    <a:pt x="30" y="327"/>
                  </a:lnTo>
                  <a:lnTo>
                    <a:pt x="60" y="298"/>
                  </a:lnTo>
                  <a:lnTo>
                    <a:pt x="84" y="264"/>
                  </a:lnTo>
                  <a:lnTo>
                    <a:pt x="109" y="200"/>
                  </a:lnTo>
                  <a:lnTo>
                    <a:pt x="99" y="152"/>
                  </a:lnTo>
                  <a:lnTo>
                    <a:pt x="69" y="103"/>
                  </a:lnTo>
                  <a:lnTo>
                    <a:pt x="35" y="64"/>
                  </a:lnTo>
                  <a:lnTo>
                    <a:pt x="3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617" name="Freeform 41"/>
            <p:cNvSpPr>
              <a:spLocks/>
            </p:cNvSpPr>
            <p:nvPr/>
          </p:nvSpPr>
          <p:spPr bwMode="auto">
            <a:xfrm>
              <a:off x="530225" y="2676526"/>
              <a:ext cx="455613" cy="628650"/>
            </a:xfrm>
            <a:custGeom>
              <a:avLst/>
              <a:gdLst/>
              <a:ahLst/>
              <a:cxnLst>
                <a:cxn ang="0">
                  <a:pos x="168" y="54"/>
                </a:cxn>
                <a:cxn ang="0">
                  <a:pos x="222" y="9"/>
                </a:cxn>
                <a:cxn ang="0">
                  <a:pos x="277" y="0"/>
                </a:cxn>
                <a:cxn ang="0">
                  <a:pos x="287" y="44"/>
                </a:cxn>
                <a:cxn ang="0">
                  <a:pos x="272" y="58"/>
                </a:cxn>
                <a:cxn ang="0">
                  <a:pos x="218" y="78"/>
                </a:cxn>
                <a:cxn ang="0">
                  <a:pos x="178" y="102"/>
                </a:cxn>
                <a:cxn ang="0">
                  <a:pos x="148" y="127"/>
                </a:cxn>
                <a:cxn ang="0">
                  <a:pos x="138" y="151"/>
                </a:cxn>
                <a:cxn ang="0">
                  <a:pos x="138" y="171"/>
                </a:cxn>
                <a:cxn ang="0">
                  <a:pos x="158" y="255"/>
                </a:cxn>
                <a:cxn ang="0">
                  <a:pos x="183" y="328"/>
                </a:cxn>
                <a:cxn ang="0">
                  <a:pos x="197" y="342"/>
                </a:cxn>
                <a:cxn ang="0">
                  <a:pos x="193" y="362"/>
                </a:cxn>
                <a:cxn ang="0">
                  <a:pos x="173" y="367"/>
                </a:cxn>
                <a:cxn ang="0">
                  <a:pos x="138" y="362"/>
                </a:cxn>
                <a:cxn ang="0">
                  <a:pos x="79" y="367"/>
                </a:cxn>
                <a:cxn ang="0">
                  <a:pos x="30" y="396"/>
                </a:cxn>
                <a:cxn ang="0">
                  <a:pos x="19" y="391"/>
                </a:cxn>
                <a:cxn ang="0">
                  <a:pos x="0" y="357"/>
                </a:cxn>
                <a:cxn ang="0">
                  <a:pos x="9" y="342"/>
                </a:cxn>
                <a:cxn ang="0">
                  <a:pos x="64" y="323"/>
                </a:cxn>
                <a:cxn ang="0">
                  <a:pos x="118" y="323"/>
                </a:cxn>
                <a:cxn ang="0">
                  <a:pos x="148" y="328"/>
                </a:cxn>
                <a:cxn ang="0">
                  <a:pos x="129" y="249"/>
                </a:cxn>
                <a:cxn ang="0">
                  <a:pos x="104" y="162"/>
                </a:cxn>
                <a:cxn ang="0">
                  <a:pos x="99" y="132"/>
                </a:cxn>
                <a:cxn ang="0">
                  <a:pos x="104" y="102"/>
                </a:cxn>
                <a:cxn ang="0">
                  <a:pos x="168" y="54"/>
                </a:cxn>
              </a:cxnLst>
              <a:rect l="0" t="0" r="r" b="b"/>
              <a:pathLst>
                <a:path w="287" h="396">
                  <a:moveTo>
                    <a:pt x="168" y="54"/>
                  </a:moveTo>
                  <a:lnTo>
                    <a:pt x="222" y="9"/>
                  </a:lnTo>
                  <a:lnTo>
                    <a:pt x="277" y="0"/>
                  </a:lnTo>
                  <a:lnTo>
                    <a:pt x="287" y="44"/>
                  </a:lnTo>
                  <a:lnTo>
                    <a:pt x="272" y="58"/>
                  </a:lnTo>
                  <a:lnTo>
                    <a:pt x="218" y="78"/>
                  </a:lnTo>
                  <a:lnTo>
                    <a:pt x="178" y="102"/>
                  </a:lnTo>
                  <a:lnTo>
                    <a:pt x="148" y="127"/>
                  </a:lnTo>
                  <a:lnTo>
                    <a:pt x="138" y="151"/>
                  </a:lnTo>
                  <a:lnTo>
                    <a:pt x="138" y="171"/>
                  </a:lnTo>
                  <a:lnTo>
                    <a:pt x="158" y="255"/>
                  </a:lnTo>
                  <a:lnTo>
                    <a:pt x="183" y="328"/>
                  </a:lnTo>
                  <a:lnTo>
                    <a:pt x="197" y="342"/>
                  </a:lnTo>
                  <a:lnTo>
                    <a:pt x="193" y="362"/>
                  </a:lnTo>
                  <a:lnTo>
                    <a:pt x="173" y="367"/>
                  </a:lnTo>
                  <a:lnTo>
                    <a:pt x="138" y="362"/>
                  </a:lnTo>
                  <a:lnTo>
                    <a:pt x="79" y="367"/>
                  </a:lnTo>
                  <a:lnTo>
                    <a:pt x="30" y="396"/>
                  </a:lnTo>
                  <a:lnTo>
                    <a:pt x="19" y="391"/>
                  </a:lnTo>
                  <a:lnTo>
                    <a:pt x="0" y="357"/>
                  </a:lnTo>
                  <a:lnTo>
                    <a:pt x="9" y="342"/>
                  </a:lnTo>
                  <a:lnTo>
                    <a:pt x="64" y="323"/>
                  </a:lnTo>
                  <a:lnTo>
                    <a:pt x="118" y="323"/>
                  </a:lnTo>
                  <a:lnTo>
                    <a:pt x="148" y="328"/>
                  </a:lnTo>
                  <a:lnTo>
                    <a:pt x="129" y="249"/>
                  </a:lnTo>
                  <a:lnTo>
                    <a:pt x="104" y="162"/>
                  </a:lnTo>
                  <a:lnTo>
                    <a:pt x="99" y="132"/>
                  </a:lnTo>
                  <a:lnTo>
                    <a:pt x="104" y="102"/>
                  </a:lnTo>
                  <a:lnTo>
                    <a:pt x="168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618" name="Freeform 42"/>
            <p:cNvSpPr>
              <a:spLocks/>
            </p:cNvSpPr>
            <p:nvPr/>
          </p:nvSpPr>
          <p:spPr bwMode="auto">
            <a:xfrm>
              <a:off x="1260475" y="2517776"/>
              <a:ext cx="584200" cy="534988"/>
            </a:xfrm>
            <a:custGeom>
              <a:avLst/>
              <a:gdLst/>
              <a:ahLst/>
              <a:cxnLst>
                <a:cxn ang="0">
                  <a:pos x="113" y="103"/>
                </a:cxn>
                <a:cxn ang="0">
                  <a:pos x="108" y="73"/>
                </a:cxn>
                <a:cxn ang="0">
                  <a:pos x="113" y="39"/>
                </a:cxn>
                <a:cxn ang="0">
                  <a:pos x="152" y="10"/>
                </a:cxn>
                <a:cxn ang="0">
                  <a:pos x="186" y="0"/>
                </a:cxn>
                <a:cxn ang="0">
                  <a:pos x="216" y="0"/>
                </a:cxn>
                <a:cxn ang="0">
                  <a:pos x="251" y="15"/>
                </a:cxn>
                <a:cxn ang="0">
                  <a:pos x="265" y="44"/>
                </a:cxn>
                <a:cxn ang="0">
                  <a:pos x="261" y="73"/>
                </a:cxn>
                <a:cxn ang="0">
                  <a:pos x="240" y="122"/>
                </a:cxn>
                <a:cxn ang="0">
                  <a:pos x="270" y="122"/>
                </a:cxn>
                <a:cxn ang="0">
                  <a:pos x="305" y="136"/>
                </a:cxn>
                <a:cxn ang="0">
                  <a:pos x="330" y="161"/>
                </a:cxn>
                <a:cxn ang="0">
                  <a:pos x="330" y="190"/>
                </a:cxn>
                <a:cxn ang="0">
                  <a:pos x="324" y="214"/>
                </a:cxn>
                <a:cxn ang="0">
                  <a:pos x="344" y="234"/>
                </a:cxn>
                <a:cxn ang="0">
                  <a:pos x="368" y="263"/>
                </a:cxn>
                <a:cxn ang="0">
                  <a:pos x="368" y="302"/>
                </a:cxn>
                <a:cxn ang="0">
                  <a:pos x="363" y="327"/>
                </a:cxn>
                <a:cxn ang="0">
                  <a:pos x="334" y="337"/>
                </a:cxn>
                <a:cxn ang="0">
                  <a:pos x="300" y="337"/>
                </a:cxn>
                <a:cxn ang="0">
                  <a:pos x="261" y="331"/>
                </a:cxn>
                <a:cxn ang="0">
                  <a:pos x="236" y="317"/>
                </a:cxn>
                <a:cxn ang="0">
                  <a:pos x="207" y="331"/>
                </a:cxn>
                <a:cxn ang="0">
                  <a:pos x="177" y="337"/>
                </a:cxn>
                <a:cxn ang="0">
                  <a:pos x="142" y="331"/>
                </a:cxn>
                <a:cxn ang="0">
                  <a:pos x="117" y="312"/>
                </a:cxn>
                <a:cxn ang="0">
                  <a:pos x="88" y="331"/>
                </a:cxn>
                <a:cxn ang="0">
                  <a:pos x="44" y="331"/>
                </a:cxn>
                <a:cxn ang="0">
                  <a:pos x="10" y="307"/>
                </a:cxn>
                <a:cxn ang="0">
                  <a:pos x="0" y="278"/>
                </a:cxn>
                <a:cxn ang="0">
                  <a:pos x="10" y="234"/>
                </a:cxn>
                <a:cxn ang="0">
                  <a:pos x="49" y="200"/>
                </a:cxn>
                <a:cxn ang="0">
                  <a:pos x="44" y="161"/>
                </a:cxn>
                <a:cxn ang="0">
                  <a:pos x="63" y="122"/>
                </a:cxn>
                <a:cxn ang="0">
                  <a:pos x="113" y="103"/>
                </a:cxn>
              </a:cxnLst>
              <a:rect l="0" t="0" r="r" b="b"/>
              <a:pathLst>
                <a:path w="368" h="337">
                  <a:moveTo>
                    <a:pt x="113" y="103"/>
                  </a:moveTo>
                  <a:lnTo>
                    <a:pt x="108" y="73"/>
                  </a:lnTo>
                  <a:lnTo>
                    <a:pt x="113" y="39"/>
                  </a:lnTo>
                  <a:lnTo>
                    <a:pt x="152" y="10"/>
                  </a:lnTo>
                  <a:lnTo>
                    <a:pt x="186" y="0"/>
                  </a:lnTo>
                  <a:lnTo>
                    <a:pt x="216" y="0"/>
                  </a:lnTo>
                  <a:lnTo>
                    <a:pt x="251" y="15"/>
                  </a:lnTo>
                  <a:lnTo>
                    <a:pt x="265" y="44"/>
                  </a:lnTo>
                  <a:lnTo>
                    <a:pt x="261" y="73"/>
                  </a:lnTo>
                  <a:lnTo>
                    <a:pt x="240" y="122"/>
                  </a:lnTo>
                  <a:lnTo>
                    <a:pt x="270" y="122"/>
                  </a:lnTo>
                  <a:lnTo>
                    <a:pt x="305" y="136"/>
                  </a:lnTo>
                  <a:lnTo>
                    <a:pt x="330" y="161"/>
                  </a:lnTo>
                  <a:lnTo>
                    <a:pt x="330" y="190"/>
                  </a:lnTo>
                  <a:lnTo>
                    <a:pt x="324" y="214"/>
                  </a:lnTo>
                  <a:lnTo>
                    <a:pt x="344" y="234"/>
                  </a:lnTo>
                  <a:lnTo>
                    <a:pt x="368" y="263"/>
                  </a:lnTo>
                  <a:lnTo>
                    <a:pt x="368" y="302"/>
                  </a:lnTo>
                  <a:lnTo>
                    <a:pt x="363" y="327"/>
                  </a:lnTo>
                  <a:lnTo>
                    <a:pt x="334" y="337"/>
                  </a:lnTo>
                  <a:lnTo>
                    <a:pt x="300" y="337"/>
                  </a:lnTo>
                  <a:lnTo>
                    <a:pt x="261" y="331"/>
                  </a:lnTo>
                  <a:lnTo>
                    <a:pt x="236" y="317"/>
                  </a:lnTo>
                  <a:lnTo>
                    <a:pt x="207" y="331"/>
                  </a:lnTo>
                  <a:lnTo>
                    <a:pt x="177" y="337"/>
                  </a:lnTo>
                  <a:lnTo>
                    <a:pt x="142" y="331"/>
                  </a:lnTo>
                  <a:lnTo>
                    <a:pt x="117" y="312"/>
                  </a:lnTo>
                  <a:lnTo>
                    <a:pt x="88" y="331"/>
                  </a:lnTo>
                  <a:lnTo>
                    <a:pt x="44" y="331"/>
                  </a:lnTo>
                  <a:lnTo>
                    <a:pt x="10" y="307"/>
                  </a:lnTo>
                  <a:lnTo>
                    <a:pt x="0" y="278"/>
                  </a:lnTo>
                  <a:lnTo>
                    <a:pt x="10" y="234"/>
                  </a:lnTo>
                  <a:lnTo>
                    <a:pt x="49" y="200"/>
                  </a:lnTo>
                  <a:lnTo>
                    <a:pt x="44" y="161"/>
                  </a:lnTo>
                  <a:lnTo>
                    <a:pt x="63" y="122"/>
                  </a:lnTo>
                  <a:lnTo>
                    <a:pt x="113" y="103"/>
                  </a:lnTo>
                  <a:close/>
                </a:path>
              </a:pathLst>
            </a:custGeom>
            <a:solidFill>
              <a:srgbClr val="91919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619" name="Freeform 43"/>
            <p:cNvSpPr>
              <a:spLocks/>
            </p:cNvSpPr>
            <p:nvPr/>
          </p:nvSpPr>
          <p:spPr bwMode="auto">
            <a:xfrm>
              <a:off x="1365250" y="2493963"/>
              <a:ext cx="447675" cy="420688"/>
            </a:xfrm>
            <a:custGeom>
              <a:avLst/>
              <a:gdLst/>
              <a:ahLst/>
              <a:cxnLst>
                <a:cxn ang="0">
                  <a:pos x="129" y="34"/>
                </a:cxn>
                <a:cxn ang="0">
                  <a:pos x="94" y="39"/>
                </a:cxn>
                <a:cxn ang="0">
                  <a:pos x="60" y="64"/>
                </a:cxn>
                <a:cxn ang="0">
                  <a:pos x="50" y="112"/>
                </a:cxn>
                <a:cxn ang="0">
                  <a:pos x="30" y="112"/>
                </a:cxn>
                <a:cxn ang="0">
                  <a:pos x="35" y="54"/>
                </a:cxn>
                <a:cxn ang="0">
                  <a:pos x="75" y="19"/>
                </a:cxn>
                <a:cxn ang="0">
                  <a:pos x="124" y="0"/>
                </a:cxn>
                <a:cxn ang="0">
                  <a:pos x="153" y="0"/>
                </a:cxn>
                <a:cxn ang="0">
                  <a:pos x="193" y="25"/>
                </a:cxn>
                <a:cxn ang="0">
                  <a:pos x="208" y="69"/>
                </a:cxn>
                <a:cxn ang="0">
                  <a:pos x="203" y="93"/>
                </a:cxn>
                <a:cxn ang="0">
                  <a:pos x="193" y="118"/>
                </a:cxn>
                <a:cxn ang="0">
                  <a:pos x="223" y="122"/>
                </a:cxn>
                <a:cxn ang="0">
                  <a:pos x="252" y="142"/>
                </a:cxn>
                <a:cxn ang="0">
                  <a:pos x="277" y="166"/>
                </a:cxn>
                <a:cxn ang="0">
                  <a:pos x="282" y="196"/>
                </a:cxn>
                <a:cxn ang="0">
                  <a:pos x="263" y="235"/>
                </a:cxn>
                <a:cxn ang="0">
                  <a:pos x="233" y="235"/>
                </a:cxn>
                <a:cxn ang="0">
                  <a:pos x="248" y="211"/>
                </a:cxn>
                <a:cxn ang="0">
                  <a:pos x="248" y="186"/>
                </a:cxn>
                <a:cxn ang="0">
                  <a:pos x="233" y="157"/>
                </a:cxn>
                <a:cxn ang="0">
                  <a:pos x="213" y="147"/>
                </a:cxn>
                <a:cxn ang="0">
                  <a:pos x="193" y="147"/>
                </a:cxn>
                <a:cxn ang="0">
                  <a:pos x="168" y="152"/>
                </a:cxn>
                <a:cxn ang="0">
                  <a:pos x="153" y="166"/>
                </a:cxn>
                <a:cxn ang="0">
                  <a:pos x="139" y="191"/>
                </a:cxn>
                <a:cxn ang="0">
                  <a:pos x="149" y="226"/>
                </a:cxn>
                <a:cxn ang="0">
                  <a:pos x="168" y="240"/>
                </a:cxn>
                <a:cxn ang="0">
                  <a:pos x="193" y="240"/>
                </a:cxn>
                <a:cxn ang="0">
                  <a:pos x="228" y="226"/>
                </a:cxn>
                <a:cxn ang="0">
                  <a:pos x="228" y="245"/>
                </a:cxn>
                <a:cxn ang="0">
                  <a:pos x="193" y="265"/>
                </a:cxn>
                <a:cxn ang="0">
                  <a:pos x="153" y="259"/>
                </a:cxn>
                <a:cxn ang="0">
                  <a:pos x="134" y="245"/>
                </a:cxn>
                <a:cxn ang="0">
                  <a:pos x="109" y="226"/>
                </a:cxn>
                <a:cxn ang="0">
                  <a:pos x="94" y="250"/>
                </a:cxn>
                <a:cxn ang="0">
                  <a:pos x="45" y="259"/>
                </a:cxn>
                <a:cxn ang="0">
                  <a:pos x="15" y="245"/>
                </a:cxn>
                <a:cxn ang="0">
                  <a:pos x="0" y="211"/>
                </a:cxn>
                <a:cxn ang="0">
                  <a:pos x="40" y="230"/>
                </a:cxn>
                <a:cxn ang="0">
                  <a:pos x="75" y="230"/>
                </a:cxn>
                <a:cxn ang="0">
                  <a:pos x="99" y="206"/>
                </a:cxn>
                <a:cxn ang="0">
                  <a:pos x="105" y="172"/>
                </a:cxn>
                <a:cxn ang="0">
                  <a:pos x="75" y="152"/>
                </a:cxn>
                <a:cxn ang="0">
                  <a:pos x="45" y="127"/>
                </a:cxn>
                <a:cxn ang="0">
                  <a:pos x="75" y="112"/>
                </a:cxn>
                <a:cxn ang="0">
                  <a:pos x="99" y="137"/>
                </a:cxn>
                <a:cxn ang="0">
                  <a:pos x="124" y="133"/>
                </a:cxn>
                <a:cxn ang="0">
                  <a:pos x="159" y="118"/>
                </a:cxn>
                <a:cxn ang="0">
                  <a:pos x="178" y="88"/>
                </a:cxn>
                <a:cxn ang="0">
                  <a:pos x="183" y="54"/>
                </a:cxn>
                <a:cxn ang="0">
                  <a:pos x="164" y="29"/>
                </a:cxn>
                <a:cxn ang="0">
                  <a:pos x="129" y="34"/>
                </a:cxn>
              </a:cxnLst>
              <a:rect l="0" t="0" r="r" b="b"/>
              <a:pathLst>
                <a:path w="282" h="265">
                  <a:moveTo>
                    <a:pt x="129" y="34"/>
                  </a:moveTo>
                  <a:lnTo>
                    <a:pt x="94" y="39"/>
                  </a:lnTo>
                  <a:lnTo>
                    <a:pt x="60" y="64"/>
                  </a:lnTo>
                  <a:lnTo>
                    <a:pt x="50" y="112"/>
                  </a:lnTo>
                  <a:lnTo>
                    <a:pt x="30" y="112"/>
                  </a:lnTo>
                  <a:lnTo>
                    <a:pt x="35" y="54"/>
                  </a:lnTo>
                  <a:lnTo>
                    <a:pt x="75" y="19"/>
                  </a:lnTo>
                  <a:lnTo>
                    <a:pt x="124" y="0"/>
                  </a:lnTo>
                  <a:lnTo>
                    <a:pt x="153" y="0"/>
                  </a:lnTo>
                  <a:lnTo>
                    <a:pt x="193" y="25"/>
                  </a:lnTo>
                  <a:lnTo>
                    <a:pt x="208" y="69"/>
                  </a:lnTo>
                  <a:lnTo>
                    <a:pt x="203" y="93"/>
                  </a:lnTo>
                  <a:lnTo>
                    <a:pt x="193" y="118"/>
                  </a:lnTo>
                  <a:lnTo>
                    <a:pt x="223" y="122"/>
                  </a:lnTo>
                  <a:lnTo>
                    <a:pt x="252" y="142"/>
                  </a:lnTo>
                  <a:lnTo>
                    <a:pt x="277" y="166"/>
                  </a:lnTo>
                  <a:lnTo>
                    <a:pt x="282" y="196"/>
                  </a:lnTo>
                  <a:lnTo>
                    <a:pt x="263" y="235"/>
                  </a:lnTo>
                  <a:lnTo>
                    <a:pt x="233" y="235"/>
                  </a:lnTo>
                  <a:lnTo>
                    <a:pt x="248" y="211"/>
                  </a:lnTo>
                  <a:lnTo>
                    <a:pt x="248" y="186"/>
                  </a:lnTo>
                  <a:lnTo>
                    <a:pt x="233" y="157"/>
                  </a:lnTo>
                  <a:lnTo>
                    <a:pt x="213" y="147"/>
                  </a:lnTo>
                  <a:lnTo>
                    <a:pt x="193" y="147"/>
                  </a:lnTo>
                  <a:lnTo>
                    <a:pt x="168" y="152"/>
                  </a:lnTo>
                  <a:lnTo>
                    <a:pt x="153" y="166"/>
                  </a:lnTo>
                  <a:lnTo>
                    <a:pt x="139" y="191"/>
                  </a:lnTo>
                  <a:lnTo>
                    <a:pt x="149" y="226"/>
                  </a:lnTo>
                  <a:lnTo>
                    <a:pt x="168" y="240"/>
                  </a:lnTo>
                  <a:lnTo>
                    <a:pt x="193" y="240"/>
                  </a:lnTo>
                  <a:lnTo>
                    <a:pt x="228" y="226"/>
                  </a:lnTo>
                  <a:lnTo>
                    <a:pt x="228" y="245"/>
                  </a:lnTo>
                  <a:lnTo>
                    <a:pt x="193" y="265"/>
                  </a:lnTo>
                  <a:lnTo>
                    <a:pt x="153" y="259"/>
                  </a:lnTo>
                  <a:lnTo>
                    <a:pt x="134" y="245"/>
                  </a:lnTo>
                  <a:lnTo>
                    <a:pt x="109" y="226"/>
                  </a:lnTo>
                  <a:lnTo>
                    <a:pt x="94" y="250"/>
                  </a:lnTo>
                  <a:lnTo>
                    <a:pt x="45" y="259"/>
                  </a:lnTo>
                  <a:lnTo>
                    <a:pt x="15" y="245"/>
                  </a:lnTo>
                  <a:lnTo>
                    <a:pt x="0" y="211"/>
                  </a:lnTo>
                  <a:lnTo>
                    <a:pt x="40" y="230"/>
                  </a:lnTo>
                  <a:lnTo>
                    <a:pt x="75" y="230"/>
                  </a:lnTo>
                  <a:lnTo>
                    <a:pt x="99" y="206"/>
                  </a:lnTo>
                  <a:lnTo>
                    <a:pt x="105" y="172"/>
                  </a:lnTo>
                  <a:lnTo>
                    <a:pt x="75" y="152"/>
                  </a:lnTo>
                  <a:lnTo>
                    <a:pt x="45" y="127"/>
                  </a:lnTo>
                  <a:lnTo>
                    <a:pt x="75" y="112"/>
                  </a:lnTo>
                  <a:lnTo>
                    <a:pt x="99" y="137"/>
                  </a:lnTo>
                  <a:lnTo>
                    <a:pt x="124" y="133"/>
                  </a:lnTo>
                  <a:lnTo>
                    <a:pt x="159" y="118"/>
                  </a:lnTo>
                  <a:lnTo>
                    <a:pt x="178" y="88"/>
                  </a:lnTo>
                  <a:lnTo>
                    <a:pt x="183" y="54"/>
                  </a:lnTo>
                  <a:lnTo>
                    <a:pt x="164" y="29"/>
                  </a:lnTo>
                  <a:lnTo>
                    <a:pt x="129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620" name="Freeform 44"/>
            <p:cNvSpPr>
              <a:spLocks/>
            </p:cNvSpPr>
            <p:nvPr/>
          </p:nvSpPr>
          <p:spPr bwMode="auto">
            <a:xfrm>
              <a:off x="1243013" y="2682876"/>
              <a:ext cx="631825" cy="398463"/>
            </a:xfrm>
            <a:custGeom>
              <a:avLst/>
              <a:gdLst/>
              <a:ahLst/>
              <a:cxnLst>
                <a:cxn ang="0">
                  <a:pos x="79" y="64"/>
                </a:cxn>
                <a:cxn ang="0">
                  <a:pos x="83" y="29"/>
                </a:cxn>
                <a:cxn ang="0">
                  <a:pos x="104" y="0"/>
                </a:cxn>
                <a:cxn ang="0">
                  <a:pos x="69" y="20"/>
                </a:cxn>
                <a:cxn ang="0">
                  <a:pos x="50" y="69"/>
                </a:cxn>
                <a:cxn ang="0">
                  <a:pos x="50" y="98"/>
                </a:cxn>
                <a:cxn ang="0">
                  <a:pos x="10" y="123"/>
                </a:cxn>
                <a:cxn ang="0">
                  <a:pos x="0" y="177"/>
                </a:cxn>
                <a:cxn ang="0">
                  <a:pos x="15" y="232"/>
                </a:cxn>
                <a:cxn ang="0">
                  <a:pos x="69" y="251"/>
                </a:cxn>
                <a:cxn ang="0">
                  <a:pos x="113" y="251"/>
                </a:cxn>
                <a:cxn ang="0">
                  <a:pos x="133" y="227"/>
                </a:cxn>
                <a:cxn ang="0">
                  <a:pos x="158" y="242"/>
                </a:cxn>
                <a:cxn ang="0">
                  <a:pos x="197" y="242"/>
                </a:cxn>
                <a:cxn ang="0">
                  <a:pos x="227" y="242"/>
                </a:cxn>
                <a:cxn ang="0">
                  <a:pos x="246" y="222"/>
                </a:cxn>
                <a:cxn ang="0">
                  <a:pos x="285" y="236"/>
                </a:cxn>
                <a:cxn ang="0">
                  <a:pos x="329" y="246"/>
                </a:cxn>
                <a:cxn ang="0">
                  <a:pos x="369" y="236"/>
                </a:cxn>
                <a:cxn ang="0">
                  <a:pos x="393" y="212"/>
                </a:cxn>
                <a:cxn ang="0">
                  <a:pos x="398" y="177"/>
                </a:cxn>
                <a:cxn ang="0">
                  <a:pos x="388" y="133"/>
                </a:cxn>
                <a:cxn ang="0">
                  <a:pos x="373" y="113"/>
                </a:cxn>
                <a:cxn ang="0">
                  <a:pos x="335" y="98"/>
                </a:cxn>
                <a:cxn ang="0">
                  <a:pos x="310" y="123"/>
                </a:cxn>
                <a:cxn ang="0">
                  <a:pos x="344" y="133"/>
                </a:cxn>
                <a:cxn ang="0">
                  <a:pos x="364" y="158"/>
                </a:cxn>
                <a:cxn ang="0">
                  <a:pos x="369" y="192"/>
                </a:cxn>
                <a:cxn ang="0">
                  <a:pos x="364" y="217"/>
                </a:cxn>
                <a:cxn ang="0">
                  <a:pos x="339" y="232"/>
                </a:cxn>
                <a:cxn ang="0">
                  <a:pos x="290" y="227"/>
                </a:cxn>
                <a:cxn ang="0">
                  <a:pos x="271" y="202"/>
                </a:cxn>
                <a:cxn ang="0">
                  <a:pos x="266" y="138"/>
                </a:cxn>
                <a:cxn ang="0">
                  <a:pos x="236" y="128"/>
                </a:cxn>
                <a:cxn ang="0">
                  <a:pos x="236" y="192"/>
                </a:cxn>
                <a:cxn ang="0">
                  <a:pos x="221" y="212"/>
                </a:cxn>
                <a:cxn ang="0">
                  <a:pos x="197" y="222"/>
                </a:cxn>
                <a:cxn ang="0">
                  <a:pos x="167" y="222"/>
                </a:cxn>
                <a:cxn ang="0">
                  <a:pos x="143" y="202"/>
                </a:cxn>
                <a:cxn ang="0">
                  <a:pos x="143" y="167"/>
                </a:cxn>
                <a:cxn ang="0">
                  <a:pos x="158" y="128"/>
                </a:cxn>
                <a:cxn ang="0">
                  <a:pos x="98" y="119"/>
                </a:cxn>
                <a:cxn ang="0">
                  <a:pos x="118" y="153"/>
                </a:cxn>
                <a:cxn ang="0">
                  <a:pos x="118" y="188"/>
                </a:cxn>
                <a:cxn ang="0">
                  <a:pos x="104" y="222"/>
                </a:cxn>
                <a:cxn ang="0">
                  <a:pos x="74" y="222"/>
                </a:cxn>
                <a:cxn ang="0">
                  <a:pos x="45" y="217"/>
                </a:cxn>
                <a:cxn ang="0">
                  <a:pos x="30" y="188"/>
                </a:cxn>
                <a:cxn ang="0">
                  <a:pos x="30" y="153"/>
                </a:cxn>
                <a:cxn ang="0">
                  <a:pos x="39" y="133"/>
                </a:cxn>
                <a:cxn ang="0">
                  <a:pos x="64" y="113"/>
                </a:cxn>
                <a:cxn ang="0">
                  <a:pos x="89" y="104"/>
                </a:cxn>
                <a:cxn ang="0">
                  <a:pos x="79" y="64"/>
                </a:cxn>
              </a:cxnLst>
              <a:rect l="0" t="0" r="r" b="b"/>
              <a:pathLst>
                <a:path w="398" h="251">
                  <a:moveTo>
                    <a:pt x="79" y="64"/>
                  </a:moveTo>
                  <a:lnTo>
                    <a:pt x="83" y="29"/>
                  </a:lnTo>
                  <a:lnTo>
                    <a:pt x="104" y="0"/>
                  </a:lnTo>
                  <a:lnTo>
                    <a:pt x="69" y="20"/>
                  </a:lnTo>
                  <a:lnTo>
                    <a:pt x="50" y="69"/>
                  </a:lnTo>
                  <a:lnTo>
                    <a:pt x="50" y="98"/>
                  </a:lnTo>
                  <a:lnTo>
                    <a:pt x="10" y="123"/>
                  </a:lnTo>
                  <a:lnTo>
                    <a:pt x="0" y="177"/>
                  </a:lnTo>
                  <a:lnTo>
                    <a:pt x="15" y="232"/>
                  </a:lnTo>
                  <a:lnTo>
                    <a:pt x="69" y="251"/>
                  </a:lnTo>
                  <a:lnTo>
                    <a:pt x="113" y="251"/>
                  </a:lnTo>
                  <a:lnTo>
                    <a:pt x="133" y="227"/>
                  </a:lnTo>
                  <a:lnTo>
                    <a:pt x="158" y="242"/>
                  </a:lnTo>
                  <a:lnTo>
                    <a:pt x="197" y="242"/>
                  </a:lnTo>
                  <a:lnTo>
                    <a:pt x="227" y="242"/>
                  </a:lnTo>
                  <a:lnTo>
                    <a:pt x="246" y="222"/>
                  </a:lnTo>
                  <a:lnTo>
                    <a:pt x="285" y="236"/>
                  </a:lnTo>
                  <a:lnTo>
                    <a:pt x="329" y="246"/>
                  </a:lnTo>
                  <a:lnTo>
                    <a:pt x="369" y="236"/>
                  </a:lnTo>
                  <a:lnTo>
                    <a:pt x="393" y="212"/>
                  </a:lnTo>
                  <a:lnTo>
                    <a:pt x="398" y="177"/>
                  </a:lnTo>
                  <a:lnTo>
                    <a:pt x="388" y="133"/>
                  </a:lnTo>
                  <a:lnTo>
                    <a:pt x="373" y="113"/>
                  </a:lnTo>
                  <a:lnTo>
                    <a:pt x="335" y="98"/>
                  </a:lnTo>
                  <a:lnTo>
                    <a:pt x="310" y="123"/>
                  </a:lnTo>
                  <a:lnTo>
                    <a:pt x="344" y="133"/>
                  </a:lnTo>
                  <a:lnTo>
                    <a:pt x="364" y="158"/>
                  </a:lnTo>
                  <a:lnTo>
                    <a:pt x="369" y="192"/>
                  </a:lnTo>
                  <a:lnTo>
                    <a:pt x="364" y="217"/>
                  </a:lnTo>
                  <a:lnTo>
                    <a:pt x="339" y="232"/>
                  </a:lnTo>
                  <a:lnTo>
                    <a:pt x="290" y="227"/>
                  </a:lnTo>
                  <a:lnTo>
                    <a:pt x="271" y="202"/>
                  </a:lnTo>
                  <a:lnTo>
                    <a:pt x="266" y="138"/>
                  </a:lnTo>
                  <a:lnTo>
                    <a:pt x="236" y="128"/>
                  </a:lnTo>
                  <a:lnTo>
                    <a:pt x="236" y="192"/>
                  </a:lnTo>
                  <a:lnTo>
                    <a:pt x="221" y="212"/>
                  </a:lnTo>
                  <a:lnTo>
                    <a:pt x="197" y="222"/>
                  </a:lnTo>
                  <a:lnTo>
                    <a:pt x="167" y="222"/>
                  </a:lnTo>
                  <a:lnTo>
                    <a:pt x="143" y="202"/>
                  </a:lnTo>
                  <a:lnTo>
                    <a:pt x="143" y="167"/>
                  </a:lnTo>
                  <a:lnTo>
                    <a:pt x="158" y="128"/>
                  </a:lnTo>
                  <a:lnTo>
                    <a:pt x="98" y="119"/>
                  </a:lnTo>
                  <a:lnTo>
                    <a:pt x="118" y="153"/>
                  </a:lnTo>
                  <a:lnTo>
                    <a:pt x="118" y="188"/>
                  </a:lnTo>
                  <a:lnTo>
                    <a:pt x="104" y="222"/>
                  </a:lnTo>
                  <a:lnTo>
                    <a:pt x="74" y="222"/>
                  </a:lnTo>
                  <a:lnTo>
                    <a:pt x="45" y="217"/>
                  </a:lnTo>
                  <a:lnTo>
                    <a:pt x="30" y="188"/>
                  </a:lnTo>
                  <a:lnTo>
                    <a:pt x="30" y="153"/>
                  </a:lnTo>
                  <a:lnTo>
                    <a:pt x="39" y="133"/>
                  </a:lnTo>
                  <a:lnTo>
                    <a:pt x="64" y="113"/>
                  </a:lnTo>
                  <a:lnTo>
                    <a:pt x="89" y="104"/>
                  </a:lnTo>
                  <a:lnTo>
                    <a:pt x="79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104" name="Gruppe 103"/>
          <p:cNvGrpSpPr>
            <a:grpSpLocks noChangeAspect="1"/>
          </p:cNvGrpSpPr>
          <p:nvPr/>
        </p:nvGrpSpPr>
        <p:grpSpPr>
          <a:xfrm flipH="1">
            <a:off x="6576101" y="2206167"/>
            <a:ext cx="570192" cy="750026"/>
            <a:chOff x="436563" y="3497263"/>
            <a:chExt cx="1252537" cy="1943100"/>
          </a:xfrm>
        </p:grpSpPr>
        <p:sp>
          <p:nvSpPr>
            <p:cNvPr id="24630" name="Freeform 54"/>
            <p:cNvSpPr>
              <a:spLocks/>
            </p:cNvSpPr>
            <p:nvPr/>
          </p:nvSpPr>
          <p:spPr bwMode="auto">
            <a:xfrm>
              <a:off x="933450" y="3497263"/>
              <a:ext cx="406400" cy="385763"/>
            </a:xfrm>
            <a:custGeom>
              <a:avLst/>
              <a:gdLst/>
              <a:ahLst/>
              <a:cxnLst>
                <a:cxn ang="0">
                  <a:pos x="188" y="139"/>
                </a:cxn>
                <a:cxn ang="0">
                  <a:pos x="202" y="68"/>
                </a:cxn>
                <a:cxn ang="0">
                  <a:pos x="199" y="41"/>
                </a:cxn>
                <a:cxn ang="0">
                  <a:pos x="192" y="11"/>
                </a:cxn>
                <a:cxn ang="0">
                  <a:pos x="165" y="0"/>
                </a:cxn>
                <a:cxn ang="0">
                  <a:pos x="121" y="0"/>
                </a:cxn>
                <a:cxn ang="0">
                  <a:pos x="71" y="14"/>
                </a:cxn>
                <a:cxn ang="0">
                  <a:pos x="33" y="58"/>
                </a:cxn>
                <a:cxn ang="0">
                  <a:pos x="13" y="108"/>
                </a:cxn>
                <a:cxn ang="0">
                  <a:pos x="0" y="169"/>
                </a:cxn>
                <a:cxn ang="0">
                  <a:pos x="6" y="213"/>
                </a:cxn>
                <a:cxn ang="0">
                  <a:pos x="27" y="236"/>
                </a:cxn>
                <a:cxn ang="0">
                  <a:pos x="60" y="243"/>
                </a:cxn>
                <a:cxn ang="0">
                  <a:pos x="101" y="240"/>
                </a:cxn>
                <a:cxn ang="0">
                  <a:pos x="145" y="216"/>
                </a:cxn>
                <a:cxn ang="0">
                  <a:pos x="172" y="186"/>
                </a:cxn>
                <a:cxn ang="0">
                  <a:pos x="182" y="166"/>
                </a:cxn>
                <a:cxn ang="0">
                  <a:pos x="236" y="189"/>
                </a:cxn>
                <a:cxn ang="0">
                  <a:pos x="249" y="186"/>
                </a:cxn>
                <a:cxn ang="0">
                  <a:pos x="256" y="166"/>
                </a:cxn>
                <a:cxn ang="0">
                  <a:pos x="239" y="155"/>
                </a:cxn>
                <a:cxn ang="0">
                  <a:pos x="188" y="139"/>
                </a:cxn>
              </a:cxnLst>
              <a:rect l="0" t="0" r="r" b="b"/>
              <a:pathLst>
                <a:path w="256" h="243">
                  <a:moveTo>
                    <a:pt x="188" y="139"/>
                  </a:moveTo>
                  <a:lnTo>
                    <a:pt x="202" y="68"/>
                  </a:lnTo>
                  <a:lnTo>
                    <a:pt x="199" y="41"/>
                  </a:lnTo>
                  <a:lnTo>
                    <a:pt x="192" y="11"/>
                  </a:lnTo>
                  <a:lnTo>
                    <a:pt x="165" y="0"/>
                  </a:lnTo>
                  <a:lnTo>
                    <a:pt x="121" y="0"/>
                  </a:lnTo>
                  <a:lnTo>
                    <a:pt x="71" y="14"/>
                  </a:lnTo>
                  <a:lnTo>
                    <a:pt x="33" y="58"/>
                  </a:lnTo>
                  <a:lnTo>
                    <a:pt x="13" y="108"/>
                  </a:lnTo>
                  <a:lnTo>
                    <a:pt x="0" y="169"/>
                  </a:lnTo>
                  <a:lnTo>
                    <a:pt x="6" y="213"/>
                  </a:lnTo>
                  <a:lnTo>
                    <a:pt x="27" y="236"/>
                  </a:lnTo>
                  <a:lnTo>
                    <a:pt x="60" y="243"/>
                  </a:lnTo>
                  <a:lnTo>
                    <a:pt x="101" y="240"/>
                  </a:lnTo>
                  <a:lnTo>
                    <a:pt x="145" y="216"/>
                  </a:lnTo>
                  <a:lnTo>
                    <a:pt x="172" y="186"/>
                  </a:lnTo>
                  <a:lnTo>
                    <a:pt x="182" y="166"/>
                  </a:lnTo>
                  <a:lnTo>
                    <a:pt x="236" y="189"/>
                  </a:lnTo>
                  <a:lnTo>
                    <a:pt x="249" y="186"/>
                  </a:lnTo>
                  <a:lnTo>
                    <a:pt x="256" y="166"/>
                  </a:lnTo>
                  <a:lnTo>
                    <a:pt x="239" y="155"/>
                  </a:lnTo>
                  <a:lnTo>
                    <a:pt x="188" y="1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631" name="Freeform 55"/>
            <p:cNvSpPr>
              <a:spLocks/>
            </p:cNvSpPr>
            <p:nvPr/>
          </p:nvSpPr>
          <p:spPr bwMode="auto">
            <a:xfrm>
              <a:off x="660400" y="3917950"/>
              <a:ext cx="434975" cy="741363"/>
            </a:xfrm>
            <a:custGeom>
              <a:avLst/>
              <a:gdLst/>
              <a:ahLst/>
              <a:cxnLst>
                <a:cxn ang="0">
                  <a:pos x="68" y="44"/>
                </a:cxn>
                <a:cxn ang="0">
                  <a:pos x="119" y="3"/>
                </a:cxn>
                <a:cxn ang="0">
                  <a:pos x="159" y="0"/>
                </a:cxn>
                <a:cxn ang="0">
                  <a:pos x="190" y="21"/>
                </a:cxn>
                <a:cxn ang="0">
                  <a:pos x="193" y="44"/>
                </a:cxn>
                <a:cxn ang="0">
                  <a:pos x="187" y="77"/>
                </a:cxn>
                <a:cxn ang="0">
                  <a:pos x="163" y="111"/>
                </a:cxn>
                <a:cxn ang="0">
                  <a:pos x="129" y="157"/>
                </a:cxn>
                <a:cxn ang="0">
                  <a:pos x="116" y="194"/>
                </a:cxn>
                <a:cxn ang="0">
                  <a:pos x="112" y="240"/>
                </a:cxn>
                <a:cxn ang="0">
                  <a:pos x="129" y="287"/>
                </a:cxn>
                <a:cxn ang="0">
                  <a:pos x="163" y="324"/>
                </a:cxn>
                <a:cxn ang="0">
                  <a:pos x="207" y="341"/>
                </a:cxn>
                <a:cxn ang="0">
                  <a:pos x="247" y="361"/>
                </a:cxn>
                <a:cxn ang="0">
                  <a:pos x="274" y="398"/>
                </a:cxn>
                <a:cxn ang="0">
                  <a:pos x="271" y="430"/>
                </a:cxn>
                <a:cxn ang="0">
                  <a:pos x="250" y="451"/>
                </a:cxn>
                <a:cxn ang="0">
                  <a:pos x="220" y="464"/>
                </a:cxn>
                <a:cxn ang="0">
                  <a:pos x="172" y="467"/>
                </a:cxn>
                <a:cxn ang="0">
                  <a:pos x="132" y="467"/>
                </a:cxn>
                <a:cxn ang="0">
                  <a:pos x="85" y="447"/>
                </a:cxn>
                <a:cxn ang="0">
                  <a:pos x="58" y="424"/>
                </a:cxn>
                <a:cxn ang="0">
                  <a:pos x="31" y="394"/>
                </a:cxn>
                <a:cxn ang="0">
                  <a:pos x="14" y="361"/>
                </a:cxn>
                <a:cxn ang="0">
                  <a:pos x="7" y="314"/>
                </a:cxn>
                <a:cxn ang="0">
                  <a:pos x="0" y="247"/>
                </a:cxn>
                <a:cxn ang="0">
                  <a:pos x="4" y="184"/>
                </a:cxn>
                <a:cxn ang="0">
                  <a:pos x="20" y="131"/>
                </a:cxn>
                <a:cxn ang="0">
                  <a:pos x="47" y="81"/>
                </a:cxn>
                <a:cxn ang="0">
                  <a:pos x="68" y="44"/>
                </a:cxn>
              </a:cxnLst>
              <a:rect l="0" t="0" r="r" b="b"/>
              <a:pathLst>
                <a:path w="274" h="467">
                  <a:moveTo>
                    <a:pt x="68" y="44"/>
                  </a:moveTo>
                  <a:lnTo>
                    <a:pt x="119" y="3"/>
                  </a:lnTo>
                  <a:lnTo>
                    <a:pt x="159" y="0"/>
                  </a:lnTo>
                  <a:lnTo>
                    <a:pt x="190" y="21"/>
                  </a:lnTo>
                  <a:lnTo>
                    <a:pt x="193" y="44"/>
                  </a:lnTo>
                  <a:lnTo>
                    <a:pt x="187" y="77"/>
                  </a:lnTo>
                  <a:lnTo>
                    <a:pt x="163" y="111"/>
                  </a:lnTo>
                  <a:lnTo>
                    <a:pt x="129" y="157"/>
                  </a:lnTo>
                  <a:lnTo>
                    <a:pt x="116" y="194"/>
                  </a:lnTo>
                  <a:lnTo>
                    <a:pt x="112" y="240"/>
                  </a:lnTo>
                  <a:lnTo>
                    <a:pt x="129" y="287"/>
                  </a:lnTo>
                  <a:lnTo>
                    <a:pt x="163" y="324"/>
                  </a:lnTo>
                  <a:lnTo>
                    <a:pt x="207" y="341"/>
                  </a:lnTo>
                  <a:lnTo>
                    <a:pt x="247" y="361"/>
                  </a:lnTo>
                  <a:lnTo>
                    <a:pt x="274" y="398"/>
                  </a:lnTo>
                  <a:lnTo>
                    <a:pt x="271" y="430"/>
                  </a:lnTo>
                  <a:lnTo>
                    <a:pt x="250" y="451"/>
                  </a:lnTo>
                  <a:lnTo>
                    <a:pt x="220" y="464"/>
                  </a:lnTo>
                  <a:lnTo>
                    <a:pt x="172" y="467"/>
                  </a:lnTo>
                  <a:lnTo>
                    <a:pt x="132" y="467"/>
                  </a:lnTo>
                  <a:lnTo>
                    <a:pt x="85" y="447"/>
                  </a:lnTo>
                  <a:lnTo>
                    <a:pt x="58" y="424"/>
                  </a:lnTo>
                  <a:lnTo>
                    <a:pt x="31" y="394"/>
                  </a:lnTo>
                  <a:lnTo>
                    <a:pt x="14" y="361"/>
                  </a:lnTo>
                  <a:lnTo>
                    <a:pt x="7" y="314"/>
                  </a:lnTo>
                  <a:lnTo>
                    <a:pt x="0" y="247"/>
                  </a:lnTo>
                  <a:lnTo>
                    <a:pt x="4" y="184"/>
                  </a:lnTo>
                  <a:lnTo>
                    <a:pt x="20" y="131"/>
                  </a:lnTo>
                  <a:lnTo>
                    <a:pt x="47" y="81"/>
                  </a:lnTo>
                  <a:lnTo>
                    <a:pt x="68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632" name="Freeform 56"/>
            <p:cNvSpPr>
              <a:spLocks/>
            </p:cNvSpPr>
            <p:nvPr/>
          </p:nvSpPr>
          <p:spPr bwMode="auto">
            <a:xfrm>
              <a:off x="436563" y="3933825"/>
              <a:ext cx="422275" cy="752475"/>
            </a:xfrm>
            <a:custGeom>
              <a:avLst/>
              <a:gdLst/>
              <a:ahLst/>
              <a:cxnLst>
                <a:cxn ang="0">
                  <a:pos x="164" y="37"/>
                </a:cxn>
                <a:cxn ang="0">
                  <a:pos x="225" y="0"/>
                </a:cxn>
                <a:cxn ang="0">
                  <a:pos x="263" y="0"/>
                </a:cxn>
                <a:cxn ang="0">
                  <a:pos x="266" y="27"/>
                </a:cxn>
                <a:cxn ang="0">
                  <a:pos x="239" y="60"/>
                </a:cxn>
                <a:cxn ang="0">
                  <a:pos x="212" y="101"/>
                </a:cxn>
                <a:cxn ang="0">
                  <a:pos x="168" y="107"/>
                </a:cxn>
                <a:cxn ang="0">
                  <a:pos x="117" y="137"/>
                </a:cxn>
                <a:cxn ang="0">
                  <a:pos x="74" y="181"/>
                </a:cxn>
                <a:cxn ang="0">
                  <a:pos x="43" y="220"/>
                </a:cxn>
                <a:cxn ang="0">
                  <a:pos x="27" y="264"/>
                </a:cxn>
                <a:cxn ang="0">
                  <a:pos x="30" y="317"/>
                </a:cxn>
                <a:cxn ang="0">
                  <a:pos x="47" y="378"/>
                </a:cxn>
                <a:cxn ang="0">
                  <a:pos x="70" y="401"/>
                </a:cxn>
                <a:cxn ang="0">
                  <a:pos x="90" y="394"/>
                </a:cxn>
                <a:cxn ang="0">
                  <a:pos x="108" y="391"/>
                </a:cxn>
                <a:cxn ang="0">
                  <a:pos x="141" y="417"/>
                </a:cxn>
                <a:cxn ang="0">
                  <a:pos x="155" y="451"/>
                </a:cxn>
                <a:cxn ang="0">
                  <a:pos x="117" y="474"/>
                </a:cxn>
                <a:cxn ang="0">
                  <a:pos x="77" y="468"/>
                </a:cxn>
                <a:cxn ang="0">
                  <a:pos x="27" y="394"/>
                </a:cxn>
                <a:cxn ang="0">
                  <a:pos x="3" y="331"/>
                </a:cxn>
                <a:cxn ang="0">
                  <a:pos x="0" y="280"/>
                </a:cxn>
                <a:cxn ang="0">
                  <a:pos x="6" y="227"/>
                </a:cxn>
                <a:cxn ang="0">
                  <a:pos x="27" y="181"/>
                </a:cxn>
                <a:cxn ang="0">
                  <a:pos x="57" y="144"/>
                </a:cxn>
                <a:cxn ang="0">
                  <a:pos x="94" y="114"/>
                </a:cxn>
                <a:cxn ang="0">
                  <a:pos x="128" y="77"/>
                </a:cxn>
                <a:cxn ang="0">
                  <a:pos x="164" y="37"/>
                </a:cxn>
              </a:cxnLst>
              <a:rect l="0" t="0" r="r" b="b"/>
              <a:pathLst>
                <a:path w="266" h="474">
                  <a:moveTo>
                    <a:pt x="164" y="37"/>
                  </a:moveTo>
                  <a:lnTo>
                    <a:pt x="225" y="0"/>
                  </a:lnTo>
                  <a:lnTo>
                    <a:pt x="263" y="0"/>
                  </a:lnTo>
                  <a:lnTo>
                    <a:pt x="266" y="27"/>
                  </a:lnTo>
                  <a:lnTo>
                    <a:pt x="239" y="60"/>
                  </a:lnTo>
                  <a:lnTo>
                    <a:pt x="212" y="101"/>
                  </a:lnTo>
                  <a:lnTo>
                    <a:pt x="168" y="107"/>
                  </a:lnTo>
                  <a:lnTo>
                    <a:pt x="117" y="137"/>
                  </a:lnTo>
                  <a:lnTo>
                    <a:pt x="74" y="181"/>
                  </a:lnTo>
                  <a:lnTo>
                    <a:pt x="43" y="220"/>
                  </a:lnTo>
                  <a:lnTo>
                    <a:pt x="27" y="264"/>
                  </a:lnTo>
                  <a:lnTo>
                    <a:pt x="30" y="317"/>
                  </a:lnTo>
                  <a:lnTo>
                    <a:pt x="47" y="378"/>
                  </a:lnTo>
                  <a:lnTo>
                    <a:pt x="70" y="401"/>
                  </a:lnTo>
                  <a:lnTo>
                    <a:pt x="90" y="394"/>
                  </a:lnTo>
                  <a:lnTo>
                    <a:pt x="108" y="391"/>
                  </a:lnTo>
                  <a:lnTo>
                    <a:pt x="141" y="417"/>
                  </a:lnTo>
                  <a:lnTo>
                    <a:pt x="155" y="451"/>
                  </a:lnTo>
                  <a:lnTo>
                    <a:pt x="117" y="474"/>
                  </a:lnTo>
                  <a:lnTo>
                    <a:pt x="77" y="468"/>
                  </a:lnTo>
                  <a:lnTo>
                    <a:pt x="27" y="394"/>
                  </a:lnTo>
                  <a:lnTo>
                    <a:pt x="3" y="331"/>
                  </a:lnTo>
                  <a:lnTo>
                    <a:pt x="0" y="280"/>
                  </a:lnTo>
                  <a:lnTo>
                    <a:pt x="6" y="227"/>
                  </a:lnTo>
                  <a:lnTo>
                    <a:pt x="27" y="181"/>
                  </a:lnTo>
                  <a:lnTo>
                    <a:pt x="57" y="144"/>
                  </a:lnTo>
                  <a:lnTo>
                    <a:pt x="94" y="114"/>
                  </a:lnTo>
                  <a:lnTo>
                    <a:pt x="128" y="77"/>
                  </a:lnTo>
                  <a:lnTo>
                    <a:pt x="164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633" name="Freeform 57"/>
            <p:cNvSpPr>
              <a:spLocks/>
            </p:cNvSpPr>
            <p:nvPr/>
          </p:nvSpPr>
          <p:spPr bwMode="auto">
            <a:xfrm>
              <a:off x="881063" y="3910013"/>
              <a:ext cx="447675" cy="406400"/>
            </a:xfrm>
            <a:custGeom>
              <a:avLst/>
              <a:gdLst/>
              <a:ahLst/>
              <a:cxnLst>
                <a:cxn ang="0">
                  <a:pos x="7" y="53"/>
                </a:cxn>
                <a:cxn ang="0">
                  <a:pos x="30" y="47"/>
                </a:cxn>
                <a:cxn ang="0">
                  <a:pos x="54" y="60"/>
                </a:cxn>
                <a:cxn ang="0">
                  <a:pos x="54" y="98"/>
                </a:cxn>
                <a:cxn ang="0">
                  <a:pos x="40" y="131"/>
                </a:cxn>
                <a:cxn ang="0">
                  <a:pos x="27" y="162"/>
                </a:cxn>
                <a:cxn ang="0">
                  <a:pos x="30" y="205"/>
                </a:cxn>
                <a:cxn ang="0">
                  <a:pos x="47" y="229"/>
                </a:cxn>
                <a:cxn ang="0">
                  <a:pos x="81" y="229"/>
                </a:cxn>
                <a:cxn ang="0">
                  <a:pos x="135" y="216"/>
                </a:cxn>
                <a:cxn ang="0">
                  <a:pos x="165" y="179"/>
                </a:cxn>
                <a:cxn ang="0">
                  <a:pos x="208" y="125"/>
                </a:cxn>
                <a:cxn ang="0">
                  <a:pos x="212" y="84"/>
                </a:cxn>
                <a:cxn ang="0">
                  <a:pos x="205" y="64"/>
                </a:cxn>
                <a:cxn ang="0">
                  <a:pos x="185" y="60"/>
                </a:cxn>
                <a:cxn ang="0">
                  <a:pos x="181" y="37"/>
                </a:cxn>
                <a:cxn ang="0">
                  <a:pos x="198" y="13"/>
                </a:cxn>
                <a:cxn ang="0">
                  <a:pos x="248" y="0"/>
                </a:cxn>
                <a:cxn ang="0">
                  <a:pos x="269" y="17"/>
                </a:cxn>
                <a:cxn ang="0">
                  <a:pos x="282" y="60"/>
                </a:cxn>
                <a:cxn ang="0">
                  <a:pos x="262" y="94"/>
                </a:cxn>
                <a:cxn ang="0">
                  <a:pos x="235" y="138"/>
                </a:cxn>
                <a:cxn ang="0">
                  <a:pos x="185" y="196"/>
                </a:cxn>
                <a:cxn ang="0">
                  <a:pos x="141" y="243"/>
                </a:cxn>
                <a:cxn ang="0">
                  <a:pos x="90" y="256"/>
                </a:cxn>
                <a:cxn ang="0">
                  <a:pos x="30" y="256"/>
                </a:cxn>
                <a:cxn ang="0">
                  <a:pos x="10" y="239"/>
                </a:cxn>
                <a:cxn ang="0">
                  <a:pos x="0" y="205"/>
                </a:cxn>
                <a:cxn ang="0">
                  <a:pos x="0" y="176"/>
                </a:cxn>
                <a:cxn ang="0">
                  <a:pos x="3" y="131"/>
                </a:cxn>
                <a:cxn ang="0">
                  <a:pos x="3" y="91"/>
                </a:cxn>
                <a:cxn ang="0">
                  <a:pos x="7" y="53"/>
                </a:cxn>
              </a:cxnLst>
              <a:rect l="0" t="0" r="r" b="b"/>
              <a:pathLst>
                <a:path w="282" h="256">
                  <a:moveTo>
                    <a:pt x="7" y="53"/>
                  </a:moveTo>
                  <a:lnTo>
                    <a:pt x="30" y="47"/>
                  </a:lnTo>
                  <a:lnTo>
                    <a:pt x="54" y="60"/>
                  </a:lnTo>
                  <a:lnTo>
                    <a:pt x="54" y="98"/>
                  </a:lnTo>
                  <a:lnTo>
                    <a:pt x="40" y="131"/>
                  </a:lnTo>
                  <a:lnTo>
                    <a:pt x="27" y="162"/>
                  </a:lnTo>
                  <a:lnTo>
                    <a:pt x="30" y="205"/>
                  </a:lnTo>
                  <a:lnTo>
                    <a:pt x="47" y="229"/>
                  </a:lnTo>
                  <a:lnTo>
                    <a:pt x="81" y="229"/>
                  </a:lnTo>
                  <a:lnTo>
                    <a:pt x="135" y="216"/>
                  </a:lnTo>
                  <a:lnTo>
                    <a:pt x="165" y="179"/>
                  </a:lnTo>
                  <a:lnTo>
                    <a:pt x="208" y="125"/>
                  </a:lnTo>
                  <a:lnTo>
                    <a:pt x="212" y="84"/>
                  </a:lnTo>
                  <a:lnTo>
                    <a:pt x="205" y="64"/>
                  </a:lnTo>
                  <a:lnTo>
                    <a:pt x="185" y="60"/>
                  </a:lnTo>
                  <a:lnTo>
                    <a:pt x="181" y="37"/>
                  </a:lnTo>
                  <a:lnTo>
                    <a:pt x="198" y="13"/>
                  </a:lnTo>
                  <a:lnTo>
                    <a:pt x="248" y="0"/>
                  </a:lnTo>
                  <a:lnTo>
                    <a:pt x="269" y="17"/>
                  </a:lnTo>
                  <a:lnTo>
                    <a:pt x="282" y="60"/>
                  </a:lnTo>
                  <a:lnTo>
                    <a:pt x="262" y="94"/>
                  </a:lnTo>
                  <a:lnTo>
                    <a:pt x="235" y="138"/>
                  </a:lnTo>
                  <a:lnTo>
                    <a:pt x="185" y="196"/>
                  </a:lnTo>
                  <a:lnTo>
                    <a:pt x="141" y="243"/>
                  </a:lnTo>
                  <a:lnTo>
                    <a:pt x="90" y="256"/>
                  </a:lnTo>
                  <a:lnTo>
                    <a:pt x="30" y="256"/>
                  </a:lnTo>
                  <a:lnTo>
                    <a:pt x="10" y="239"/>
                  </a:lnTo>
                  <a:lnTo>
                    <a:pt x="0" y="205"/>
                  </a:lnTo>
                  <a:lnTo>
                    <a:pt x="0" y="176"/>
                  </a:lnTo>
                  <a:lnTo>
                    <a:pt x="3" y="131"/>
                  </a:lnTo>
                  <a:lnTo>
                    <a:pt x="3" y="91"/>
                  </a:lnTo>
                  <a:lnTo>
                    <a:pt x="7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634" name="Freeform 58"/>
            <p:cNvSpPr>
              <a:spLocks/>
            </p:cNvSpPr>
            <p:nvPr/>
          </p:nvSpPr>
          <p:spPr bwMode="auto">
            <a:xfrm>
              <a:off x="936625" y="4383088"/>
              <a:ext cx="752475" cy="530225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7" y="140"/>
                </a:cxn>
                <a:cxn ang="0">
                  <a:pos x="50" y="157"/>
                </a:cxn>
                <a:cxn ang="0">
                  <a:pos x="130" y="150"/>
                </a:cxn>
                <a:cxn ang="0">
                  <a:pos x="183" y="120"/>
                </a:cxn>
                <a:cxn ang="0">
                  <a:pos x="237" y="77"/>
                </a:cxn>
                <a:cxn ang="0">
                  <a:pos x="257" y="50"/>
                </a:cxn>
                <a:cxn ang="0">
                  <a:pos x="274" y="54"/>
                </a:cxn>
                <a:cxn ang="0">
                  <a:pos x="280" y="84"/>
                </a:cxn>
                <a:cxn ang="0">
                  <a:pos x="287" y="147"/>
                </a:cxn>
                <a:cxn ang="0">
                  <a:pos x="314" y="244"/>
                </a:cxn>
                <a:cxn ang="0">
                  <a:pos x="350" y="318"/>
                </a:cxn>
                <a:cxn ang="0">
                  <a:pos x="377" y="334"/>
                </a:cxn>
                <a:cxn ang="0">
                  <a:pos x="394" y="331"/>
                </a:cxn>
                <a:cxn ang="0">
                  <a:pos x="404" y="314"/>
                </a:cxn>
                <a:cxn ang="0">
                  <a:pos x="401" y="294"/>
                </a:cxn>
                <a:cxn ang="0">
                  <a:pos x="414" y="251"/>
                </a:cxn>
                <a:cxn ang="0">
                  <a:pos x="447" y="218"/>
                </a:cxn>
                <a:cxn ang="0">
                  <a:pos x="474" y="200"/>
                </a:cxn>
                <a:cxn ang="0">
                  <a:pos x="474" y="180"/>
                </a:cxn>
                <a:cxn ang="0">
                  <a:pos x="440" y="143"/>
                </a:cxn>
                <a:cxn ang="0">
                  <a:pos x="428" y="154"/>
                </a:cxn>
                <a:cxn ang="0">
                  <a:pos x="410" y="191"/>
                </a:cxn>
                <a:cxn ang="0">
                  <a:pos x="394" y="234"/>
                </a:cxn>
                <a:cxn ang="0">
                  <a:pos x="384" y="275"/>
                </a:cxn>
                <a:cxn ang="0">
                  <a:pos x="380" y="294"/>
                </a:cxn>
                <a:cxn ang="0">
                  <a:pos x="367" y="284"/>
                </a:cxn>
                <a:cxn ang="0">
                  <a:pos x="341" y="234"/>
                </a:cxn>
                <a:cxn ang="0">
                  <a:pos x="323" y="170"/>
                </a:cxn>
                <a:cxn ang="0">
                  <a:pos x="317" y="104"/>
                </a:cxn>
                <a:cxn ang="0">
                  <a:pos x="311" y="40"/>
                </a:cxn>
                <a:cxn ang="0">
                  <a:pos x="300" y="13"/>
                </a:cxn>
                <a:cxn ang="0">
                  <a:pos x="284" y="3"/>
                </a:cxn>
                <a:cxn ang="0">
                  <a:pos x="261" y="0"/>
                </a:cxn>
                <a:cxn ang="0">
                  <a:pos x="237" y="6"/>
                </a:cxn>
                <a:cxn ang="0">
                  <a:pos x="217" y="33"/>
                </a:cxn>
                <a:cxn ang="0">
                  <a:pos x="194" y="57"/>
                </a:cxn>
                <a:cxn ang="0">
                  <a:pos x="163" y="77"/>
                </a:cxn>
                <a:cxn ang="0">
                  <a:pos x="127" y="90"/>
                </a:cxn>
                <a:cxn ang="0">
                  <a:pos x="70" y="90"/>
                </a:cxn>
                <a:cxn ang="0">
                  <a:pos x="27" y="93"/>
                </a:cxn>
                <a:cxn ang="0">
                  <a:pos x="0" y="97"/>
                </a:cxn>
              </a:cxnLst>
              <a:rect l="0" t="0" r="r" b="b"/>
              <a:pathLst>
                <a:path w="474" h="334">
                  <a:moveTo>
                    <a:pt x="0" y="97"/>
                  </a:moveTo>
                  <a:lnTo>
                    <a:pt x="7" y="140"/>
                  </a:lnTo>
                  <a:lnTo>
                    <a:pt x="50" y="157"/>
                  </a:lnTo>
                  <a:lnTo>
                    <a:pt x="130" y="150"/>
                  </a:lnTo>
                  <a:lnTo>
                    <a:pt x="183" y="120"/>
                  </a:lnTo>
                  <a:lnTo>
                    <a:pt x="237" y="77"/>
                  </a:lnTo>
                  <a:lnTo>
                    <a:pt x="257" y="50"/>
                  </a:lnTo>
                  <a:lnTo>
                    <a:pt x="274" y="54"/>
                  </a:lnTo>
                  <a:lnTo>
                    <a:pt x="280" y="84"/>
                  </a:lnTo>
                  <a:lnTo>
                    <a:pt x="287" y="147"/>
                  </a:lnTo>
                  <a:lnTo>
                    <a:pt x="314" y="244"/>
                  </a:lnTo>
                  <a:lnTo>
                    <a:pt x="350" y="318"/>
                  </a:lnTo>
                  <a:lnTo>
                    <a:pt x="377" y="334"/>
                  </a:lnTo>
                  <a:lnTo>
                    <a:pt x="394" y="331"/>
                  </a:lnTo>
                  <a:lnTo>
                    <a:pt x="404" y="314"/>
                  </a:lnTo>
                  <a:lnTo>
                    <a:pt x="401" y="294"/>
                  </a:lnTo>
                  <a:lnTo>
                    <a:pt x="414" y="251"/>
                  </a:lnTo>
                  <a:lnTo>
                    <a:pt x="447" y="218"/>
                  </a:lnTo>
                  <a:lnTo>
                    <a:pt x="474" y="200"/>
                  </a:lnTo>
                  <a:lnTo>
                    <a:pt x="474" y="180"/>
                  </a:lnTo>
                  <a:lnTo>
                    <a:pt x="440" y="143"/>
                  </a:lnTo>
                  <a:lnTo>
                    <a:pt x="428" y="154"/>
                  </a:lnTo>
                  <a:lnTo>
                    <a:pt x="410" y="191"/>
                  </a:lnTo>
                  <a:lnTo>
                    <a:pt x="394" y="234"/>
                  </a:lnTo>
                  <a:lnTo>
                    <a:pt x="384" y="275"/>
                  </a:lnTo>
                  <a:lnTo>
                    <a:pt x="380" y="294"/>
                  </a:lnTo>
                  <a:lnTo>
                    <a:pt x="367" y="284"/>
                  </a:lnTo>
                  <a:lnTo>
                    <a:pt x="341" y="234"/>
                  </a:lnTo>
                  <a:lnTo>
                    <a:pt x="323" y="170"/>
                  </a:lnTo>
                  <a:lnTo>
                    <a:pt x="317" y="104"/>
                  </a:lnTo>
                  <a:lnTo>
                    <a:pt x="311" y="40"/>
                  </a:lnTo>
                  <a:lnTo>
                    <a:pt x="300" y="13"/>
                  </a:lnTo>
                  <a:lnTo>
                    <a:pt x="284" y="3"/>
                  </a:lnTo>
                  <a:lnTo>
                    <a:pt x="261" y="0"/>
                  </a:lnTo>
                  <a:lnTo>
                    <a:pt x="237" y="6"/>
                  </a:lnTo>
                  <a:lnTo>
                    <a:pt x="217" y="33"/>
                  </a:lnTo>
                  <a:lnTo>
                    <a:pt x="194" y="57"/>
                  </a:lnTo>
                  <a:lnTo>
                    <a:pt x="163" y="77"/>
                  </a:lnTo>
                  <a:lnTo>
                    <a:pt x="127" y="90"/>
                  </a:lnTo>
                  <a:lnTo>
                    <a:pt x="70" y="90"/>
                  </a:lnTo>
                  <a:lnTo>
                    <a:pt x="27" y="93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635" name="Freeform 59"/>
            <p:cNvSpPr>
              <a:spLocks/>
            </p:cNvSpPr>
            <p:nvPr/>
          </p:nvSpPr>
          <p:spPr bwMode="auto">
            <a:xfrm>
              <a:off x="854075" y="4525963"/>
              <a:ext cx="392113" cy="914400"/>
            </a:xfrm>
            <a:custGeom>
              <a:avLst/>
              <a:gdLst/>
              <a:ahLst/>
              <a:cxnLst>
                <a:cxn ang="0">
                  <a:pos x="7" y="32"/>
                </a:cxn>
                <a:cxn ang="0">
                  <a:pos x="11" y="3"/>
                </a:cxn>
                <a:cxn ang="0">
                  <a:pos x="44" y="0"/>
                </a:cxn>
                <a:cxn ang="0">
                  <a:pos x="61" y="9"/>
                </a:cxn>
                <a:cxn ang="0">
                  <a:pos x="116" y="89"/>
                </a:cxn>
                <a:cxn ang="0">
                  <a:pos x="159" y="162"/>
                </a:cxn>
                <a:cxn ang="0">
                  <a:pos x="167" y="209"/>
                </a:cxn>
                <a:cxn ang="0">
                  <a:pos x="163" y="235"/>
                </a:cxn>
                <a:cxn ang="0">
                  <a:pos x="139" y="295"/>
                </a:cxn>
                <a:cxn ang="0">
                  <a:pos x="102" y="400"/>
                </a:cxn>
                <a:cxn ang="0">
                  <a:pos x="89" y="483"/>
                </a:cxn>
                <a:cxn ang="0">
                  <a:pos x="89" y="510"/>
                </a:cxn>
                <a:cxn ang="0">
                  <a:pos x="129" y="510"/>
                </a:cxn>
                <a:cxn ang="0">
                  <a:pos x="230" y="523"/>
                </a:cxn>
                <a:cxn ang="0">
                  <a:pos x="247" y="550"/>
                </a:cxn>
                <a:cxn ang="0">
                  <a:pos x="203" y="576"/>
                </a:cxn>
                <a:cxn ang="0">
                  <a:pos x="173" y="563"/>
                </a:cxn>
                <a:cxn ang="0">
                  <a:pos x="125" y="550"/>
                </a:cxn>
                <a:cxn ang="0">
                  <a:pos x="65" y="543"/>
                </a:cxn>
                <a:cxn ang="0">
                  <a:pos x="34" y="546"/>
                </a:cxn>
                <a:cxn ang="0">
                  <a:pos x="24" y="537"/>
                </a:cxn>
                <a:cxn ang="0">
                  <a:pos x="31" y="504"/>
                </a:cxn>
                <a:cxn ang="0">
                  <a:pos x="54" y="457"/>
                </a:cxn>
                <a:cxn ang="0">
                  <a:pos x="78" y="377"/>
                </a:cxn>
                <a:cxn ang="0">
                  <a:pos x="105" y="295"/>
                </a:cxn>
                <a:cxn ang="0">
                  <a:pos x="129" y="244"/>
                </a:cxn>
                <a:cxn ang="0">
                  <a:pos x="129" y="209"/>
                </a:cxn>
                <a:cxn ang="0">
                  <a:pos x="129" y="188"/>
                </a:cxn>
                <a:cxn ang="0">
                  <a:pos x="105" y="149"/>
                </a:cxn>
                <a:cxn ang="0">
                  <a:pos x="58" y="112"/>
                </a:cxn>
                <a:cxn ang="0">
                  <a:pos x="0" y="79"/>
                </a:cxn>
                <a:cxn ang="0">
                  <a:pos x="7" y="32"/>
                </a:cxn>
              </a:cxnLst>
              <a:rect l="0" t="0" r="r" b="b"/>
              <a:pathLst>
                <a:path w="247" h="576">
                  <a:moveTo>
                    <a:pt x="7" y="32"/>
                  </a:moveTo>
                  <a:lnTo>
                    <a:pt x="11" y="3"/>
                  </a:lnTo>
                  <a:lnTo>
                    <a:pt x="44" y="0"/>
                  </a:lnTo>
                  <a:lnTo>
                    <a:pt x="61" y="9"/>
                  </a:lnTo>
                  <a:lnTo>
                    <a:pt x="116" y="89"/>
                  </a:lnTo>
                  <a:lnTo>
                    <a:pt x="159" y="162"/>
                  </a:lnTo>
                  <a:lnTo>
                    <a:pt x="167" y="209"/>
                  </a:lnTo>
                  <a:lnTo>
                    <a:pt x="163" y="235"/>
                  </a:lnTo>
                  <a:lnTo>
                    <a:pt x="139" y="295"/>
                  </a:lnTo>
                  <a:lnTo>
                    <a:pt x="102" y="400"/>
                  </a:lnTo>
                  <a:lnTo>
                    <a:pt x="89" y="483"/>
                  </a:lnTo>
                  <a:lnTo>
                    <a:pt x="89" y="510"/>
                  </a:lnTo>
                  <a:lnTo>
                    <a:pt x="129" y="510"/>
                  </a:lnTo>
                  <a:lnTo>
                    <a:pt x="230" y="523"/>
                  </a:lnTo>
                  <a:lnTo>
                    <a:pt x="247" y="550"/>
                  </a:lnTo>
                  <a:lnTo>
                    <a:pt x="203" y="576"/>
                  </a:lnTo>
                  <a:lnTo>
                    <a:pt x="173" y="563"/>
                  </a:lnTo>
                  <a:lnTo>
                    <a:pt x="125" y="550"/>
                  </a:lnTo>
                  <a:lnTo>
                    <a:pt x="65" y="543"/>
                  </a:lnTo>
                  <a:lnTo>
                    <a:pt x="34" y="546"/>
                  </a:lnTo>
                  <a:lnTo>
                    <a:pt x="24" y="537"/>
                  </a:lnTo>
                  <a:lnTo>
                    <a:pt x="31" y="504"/>
                  </a:lnTo>
                  <a:lnTo>
                    <a:pt x="54" y="457"/>
                  </a:lnTo>
                  <a:lnTo>
                    <a:pt x="78" y="377"/>
                  </a:lnTo>
                  <a:lnTo>
                    <a:pt x="105" y="295"/>
                  </a:lnTo>
                  <a:lnTo>
                    <a:pt x="129" y="244"/>
                  </a:lnTo>
                  <a:lnTo>
                    <a:pt x="129" y="209"/>
                  </a:lnTo>
                  <a:lnTo>
                    <a:pt x="129" y="188"/>
                  </a:lnTo>
                  <a:lnTo>
                    <a:pt x="105" y="149"/>
                  </a:lnTo>
                  <a:lnTo>
                    <a:pt x="58" y="112"/>
                  </a:lnTo>
                  <a:lnTo>
                    <a:pt x="0" y="79"/>
                  </a:lnTo>
                  <a:lnTo>
                    <a:pt x="7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122" name="Gruppe 121"/>
          <p:cNvGrpSpPr/>
          <p:nvPr/>
        </p:nvGrpSpPr>
        <p:grpSpPr>
          <a:xfrm>
            <a:off x="5089294" y="2002968"/>
            <a:ext cx="527730" cy="878342"/>
            <a:chOff x="7440612" y="4051300"/>
            <a:chExt cx="1085851" cy="2081213"/>
          </a:xfrm>
        </p:grpSpPr>
        <p:sp>
          <p:nvSpPr>
            <p:cNvPr id="24645" name="Freeform 69"/>
            <p:cNvSpPr>
              <a:spLocks/>
            </p:cNvSpPr>
            <p:nvPr/>
          </p:nvSpPr>
          <p:spPr bwMode="auto">
            <a:xfrm>
              <a:off x="7669213" y="5397500"/>
              <a:ext cx="223838" cy="7350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53" y="0"/>
                </a:cxn>
                <a:cxn ang="0">
                  <a:pos x="72" y="23"/>
                </a:cxn>
                <a:cxn ang="0">
                  <a:pos x="84" y="58"/>
                </a:cxn>
                <a:cxn ang="0">
                  <a:pos x="99" y="124"/>
                </a:cxn>
                <a:cxn ang="0">
                  <a:pos x="109" y="206"/>
                </a:cxn>
                <a:cxn ang="0">
                  <a:pos x="95" y="255"/>
                </a:cxn>
                <a:cxn ang="0">
                  <a:pos x="67" y="339"/>
                </a:cxn>
                <a:cxn ang="0">
                  <a:pos x="57" y="389"/>
                </a:cxn>
                <a:cxn ang="0">
                  <a:pos x="63" y="406"/>
                </a:cxn>
                <a:cxn ang="0">
                  <a:pos x="118" y="428"/>
                </a:cxn>
                <a:cxn ang="0">
                  <a:pos x="141" y="443"/>
                </a:cxn>
                <a:cxn ang="0">
                  <a:pos x="130" y="453"/>
                </a:cxn>
                <a:cxn ang="0">
                  <a:pos x="78" y="463"/>
                </a:cxn>
                <a:cxn ang="0">
                  <a:pos x="67" y="453"/>
                </a:cxn>
                <a:cxn ang="0">
                  <a:pos x="53" y="427"/>
                </a:cxn>
                <a:cxn ang="0">
                  <a:pos x="34" y="410"/>
                </a:cxn>
                <a:cxn ang="0">
                  <a:pos x="19" y="402"/>
                </a:cxn>
                <a:cxn ang="0">
                  <a:pos x="16" y="379"/>
                </a:cxn>
                <a:cxn ang="0">
                  <a:pos x="34" y="356"/>
                </a:cxn>
                <a:cxn ang="0">
                  <a:pos x="53" y="309"/>
                </a:cxn>
                <a:cxn ang="0">
                  <a:pos x="67" y="253"/>
                </a:cxn>
                <a:cxn ang="0">
                  <a:pos x="74" y="212"/>
                </a:cxn>
                <a:cxn ang="0">
                  <a:pos x="67" y="171"/>
                </a:cxn>
                <a:cxn ang="0">
                  <a:pos x="51" y="111"/>
                </a:cxn>
                <a:cxn ang="0">
                  <a:pos x="23" y="58"/>
                </a:cxn>
                <a:cxn ang="0">
                  <a:pos x="0" y="31"/>
                </a:cxn>
                <a:cxn ang="0">
                  <a:pos x="2" y="12"/>
                </a:cxn>
                <a:cxn ang="0">
                  <a:pos x="19" y="4"/>
                </a:cxn>
              </a:cxnLst>
              <a:rect l="0" t="0" r="r" b="b"/>
              <a:pathLst>
                <a:path w="141" h="463">
                  <a:moveTo>
                    <a:pt x="19" y="4"/>
                  </a:moveTo>
                  <a:lnTo>
                    <a:pt x="53" y="0"/>
                  </a:lnTo>
                  <a:lnTo>
                    <a:pt x="72" y="23"/>
                  </a:lnTo>
                  <a:lnTo>
                    <a:pt x="84" y="58"/>
                  </a:lnTo>
                  <a:lnTo>
                    <a:pt x="99" y="124"/>
                  </a:lnTo>
                  <a:lnTo>
                    <a:pt x="109" y="206"/>
                  </a:lnTo>
                  <a:lnTo>
                    <a:pt x="95" y="255"/>
                  </a:lnTo>
                  <a:lnTo>
                    <a:pt x="67" y="339"/>
                  </a:lnTo>
                  <a:lnTo>
                    <a:pt x="57" y="389"/>
                  </a:lnTo>
                  <a:lnTo>
                    <a:pt x="63" y="406"/>
                  </a:lnTo>
                  <a:lnTo>
                    <a:pt x="118" y="428"/>
                  </a:lnTo>
                  <a:lnTo>
                    <a:pt x="141" y="443"/>
                  </a:lnTo>
                  <a:lnTo>
                    <a:pt x="130" y="453"/>
                  </a:lnTo>
                  <a:lnTo>
                    <a:pt x="78" y="463"/>
                  </a:lnTo>
                  <a:lnTo>
                    <a:pt x="67" y="453"/>
                  </a:lnTo>
                  <a:lnTo>
                    <a:pt x="53" y="427"/>
                  </a:lnTo>
                  <a:lnTo>
                    <a:pt x="34" y="410"/>
                  </a:lnTo>
                  <a:lnTo>
                    <a:pt x="19" y="402"/>
                  </a:lnTo>
                  <a:lnTo>
                    <a:pt x="16" y="379"/>
                  </a:lnTo>
                  <a:lnTo>
                    <a:pt x="34" y="356"/>
                  </a:lnTo>
                  <a:lnTo>
                    <a:pt x="53" y="309"/>
                  </a:lnTo>
                  <a:lnTo>
                    <a:pt x="67" y="253"/>
                  </a:lnTo>
                  <a:lnTo>
                    <a:pt x="74" y="212"/>
                  </a:lnTo>
                  <a:lnTo>
                    <a:pt x="67" y="171"/>
                  </a:lnTo>
                  <a:lnTo>
                    <a:pt x="51" y="111"/>
                  </a:lnTo>
                  <a:lnTo>
                    <a:pt x="23" y="58"/>
                  </a:lnTo>
                  <a:lnTo>
                    <a:pt x="0" y="31"/>
                  </a:lnTo>
                  <a:lnTo>
                    <a:pt x="2" y="1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646" name="Freeform 70"/>
            <p:cNvSpPr>
              <a:spLocks/>
            </p:cNvSpPr>
            <p:nvPr/>
          </p:nvSpPr>
          <p:spPr bwMode="auto">
            <a:xfrm>
              <a:off x="7529513" y="4711700"/>
              <a:ext cx="404813" cy="790575"/>
            </a:xfrm>
            <a:custGeom>
              <a:avLst/>
              <a:gdLst/>
              <a:ahLst/>
              <a:cxnLst>
                <a:cxn ang="0">
                  <a:pos x="43" y="116"/>
                </a:cxn>
                <a:cxn ang="0">
                  <a:pos x="83" y="45"/>
                </a:cxn>
                <a:cxn ang="0">
                  <a:pos x="138" y="6"/>
                </a:cxn>
                <a:cxn ang="0">
                  <a:pos x="188" y="0"/>
                </a:cxn>
                <a:cxn ang="0">
                  <a:pos x="246" y="16"/>
                </a:cxn>
                <a:cxn ang="0">
                  <a:pos x="255" y="37"/>
                </a:cxn>
                <a:cxn ang="0">
                  <a:pos x="252" y="79"/>
                </a:cxn>
                <a:cxn ang="0">
                  <a:pos x="239" y="119"/>
                </a:cxn>
                <a:cxn ang="0">
                  <a:pos x="205" y="158"/>
                </a:cxn>
                <a:cxn ang="0">
                  <a:pos x="172" y="198"/>
                </a:cxn>
                <a:cxn ang="0">
                  <a:pos x="146" y="266"/>
                </a:cxn>
                <a:cxn ang="0">
                  <a:pos x="143" y="332"/>
                </a:cxn>
                <a:cxn ang="0">
                  <a:pos x="154" y="395"/>
                </a:cxn>
                <a:cxn ang="0">
                  <a:pos x="154" y="440"/>
                </a:cxn>
                <a:cxn ang="0">
                  <a:pos x="138" y="469"/>
                </a:cxn>
                <a:cxn ang="0">
                  <a:pos x="107" y="490"/>
                </a:cxn>
                <a:cxn ang="0">
                  <a:pos x="77" y="498"/>
                </a:cxn>
                <a:cxn ang="0">
                  <a:pos x="43" y="479"/>
                </a:cxn>
                <a:cxn ang="0">
                  <a:pos x="21" y="440"/>
                </a:cxn>
                <a:cxn ang="0">
                  <a:pos x="9" y="395"/>
                </a:cxn>
                <a:cxn ang="0">
                  <a:pos x="3" y="327"/>
                </a:cxn>
                <a:cxn ang="0">
                  <a:pos x="0" y="261"/>
                </a:cxn>
                <a:cxn ang="0">
                  <a:pos x="11" y="201"/>
                </a:cxn>
                <a:cxn ang="0">
                  <a:pos x="24" y="145"/>
                </a:cxn>
                <a:cxn ang="0">
                  <a:pos x="43" y="116"/>
                </a:cxn>
              </a:cxnLst>
              <a:rect l="0" t="0" r="r" b="b"/>
              <a:pathLst>
                <a:path w="255" h="498">
                  <a:moveTo>
                    <a:pt x="43" y="116"/>
                  </a:moveTo>
                  <a:lnTo>
                    <a:pt x="83" y="45"/>
                  </a:lnTo>
                  <a:lnTo>
                    <a:pt x="138" y="6"/>
                  </a:lnTo>
                  <a:lnTo>
                    <a:pt x="188" y="0"/>
                  </a:lnTo>
                  <a:lnTo>
                    <a:pt x="246" y="16"/>
                  </a:lnTo>
                  <a:lnTo>
                    <a:pt x="255" y="37"/>
                  </a:lnTo>
                  <a:lnTo>
                    <a:pt x="252" y="79"/>
                  </a:lnTo>
                  <a:lnTo>
                    <a:pt x="239" y="119"/>
                  </a:lnTo>
                  <a:lnTo>
                    <a:pt x="205" y="158"/>
                  </a:lnTo>
                  <a:lnTo>
                    <a:pt x="172" y="198"/>
                  </a:lnTo>
                  <a:lnTo>
                    <a:pt x="146" y="266"/>
                  </a:lnTo>
                  <a:lnTo>
                    <a:pt x="143" y="332"/>
                  </a:lnTo>
                  <a:lnTo>
                    <a:pt x="154" y="395"/>
                  </a:lnTo>
                  <a:lnTo>
                    <a:pt x="154" y="440"/>
                  </a:lnTo>
                  <a:lnTo>
                    <a:pt x="138" y="469"/>
                  </a:lnTo>
                  <a:lnTo>
                    <a:pt x="107" y="490"/>
                  </a:lnTo>
                  <a:lnTo>
                    <a:pt x="77" y="498"/>
                  </a:lnTo>
                  <a:lnTo>
                    <a:pt x="43" y="479"/>
                  </a:lnTo>
                  <a:lnTo>
                    <a:pt x="21" y="440"/>
                  </a:lnTo>
                  <a:lnTo>
                    <a:pt x="9" y="395"/>
                  </a:lnTo>
                  <a:lnTo>
                    <a:pt x="3" y="327"/>
                  </a:lnTo>
                  <a:lnTo>
                    <a:pt x="0" y="261"/>
                  </a:lnTo>
                  <a:lnTo>
                    <a:pt x="11" y="201"/>
                  </a:lnTo>
                  <a:lnTo>
                    <a:pt x="24" y="145"/>
                  </a:lnTo>
                  <a:lnTo>
                    <a:pt x="43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647" name="Freeform 71"/>
            <p:cNvSpPr>
              <a:spLocks/>
            </p:cNvSpPr>
            <p:nvPr/>
          </p:nvSpPr>
          <p:spPr bwMode="auto">
            <a:xfrm>
              <a:off x="7816850" y="4340225"/>
              <a:ext cx="350838" cy="368300"/>
            </a:xfrm>
            <a:custGeom>
              <a:avLst/>
              <a:gdLst/>
              <a:ahLst/>
              <a:cxnLst>
                <a:cxn ang="0">
                  <a:pos x="149" y="112"/>
                </a:cxn>
                <a:cxn ang="0">
                  <a:pos x="152" y="72"/>
                </a:cxn>
                <a:cxn ang="0">
                  <a:pos x="144" y="32"/>
                </a:cxn>
                <a:cxn ang="0">
                  <a:pos x="136" y="14"/>
                </a:cxn>
                <a:cxn ang="0">
                  <a:pos x="112" y="0"/>
                </a:cxn>
                <a:cxn ang="0">
                  <a:pos x="83" y="3"/>
                </a:cxn>
                <a:cxn ang="0">
                  <a:pos x="59" y="16"/>
                </a:cxn>
                <a:cxn ang="0">
                  <a:pos x="33" y="38"/>
                </a:cxn>
                <a:cxn ang="0">
                  <a:pos x="16" y="69"/>
                </a:cxn>
                <a:cxn ang="0">
                  <a:pos x="0" y="117"/>
                </a:cxn>
                <a:cxn ang="0">
                  <a:pos x="0" y="171"/>
                </a:cxn>
                <a:cxn ang="0">
                  <a:pos x="9" y="205"/>
                </a:cxn>
                <a:cxn ang="0">
                  <a:pos x="27" y="222"/>
                </a:cxn>
                <a:cxn ang="0">
                  <a:pos x="56" y="232"/>
                </a:cxn>
                <a:cxn ang="0">
                  <a:pos x="91" y="224"/>
                </a:cxn>
                <a:cxn ang="0">
                  <a:pos x="122" y="192"/>
                </a:cxn>
                <a:cxn ang="0">
                  <a:pos x="141" y="158"/>
                </a:cxn>
                <a:cxn ang="0">
                  <a:pos x="163" y="174"/>
                </a:cxn>
                <a:cxn ang="0">
                  <a:pos x="194" y="189"/>
                </a:cxn>
                <a:cxn ang="0">
                  <a:pos x="216" y="189"/>
                </a:cxn>
                <a:cxn ang="0">
                  <a:pos x="221" y="171"/>
                </a:cxn>
                <a:cxn ang="0">
                  <a:pos x="200" y="165"/>
                </a:cxn>
                <a:cxn ang="0">
                  <a:pos x="168" y="158"/>
                </a:cxn>
                <a:cxn ang="0">
                  <a:pos x="154" y="139"/>
                </a:cxn>
                <a:cxn ang="0">
                  <a:pos x="146" y="139"/>
                </a:cxn>
                <a:cxn ang="0">
                  <a:pos x="149" y="112"/>
                </a:cxn>
              </a:cxnLst>
              <a:rect l="0" t="0" r="r" b="b"/>
              <a:pathLst>
                <a:path w="221" h="232">
                  <a:moveTo>
                    <a:pt x="149" y="112"/>
                  </a:moveTo>
                  <a:lnTo>
                    <a:pt x="152" y="72"/>
                  </a:lnTo>
                  <a:lnTo>
                    <a:pt x="144" y="32"/>
                  </a:lnTo>
                  <a:lnTo>
                    <a:pt x="136" y="14"/>
                  </a:lnTo>
                  <a:lnTo>
                    <a:pt x="112" y="0"/>
                  </a:lnTo>
                  <a:lnTo>
                    <a:pt x="83" y="3"/>
                  </a:lnTo>
                  <a:lnTo>
                    <a:pt x="59" y="16"/>
                  </a:lnTo>
                  <a:lnTo>
                    <a:pt x="33" y="38"/>
                  </a:lnTo>
                  <a:lnTo>
                    <a:pt x="16" y="69"/>
                  </a:lnTo>
                  <a:lnTo>
                    <a:pt x="0" y="117"/>
                  </a:lnTo>
                  <a:lnTo>
                    <a:pt x="0" y="171"/>
                  </a:lnTo>
                  <a:lnTo>
                    <a:pt x="9" y="205"/>
                  </a:lnTo>
                  <a:lnTo>
                    <a:pt x="27" y="222"/>
                  </a:lnTo>
                  <a:lnTo>
                    <a:pt x="56" y="232"/>
                  </a:lnTo>
                  <a:lnTo>
                    <a:pt x="91" y="224"/>
                  </a:lnTo>
                  <a:lnTo>
                    <a:pt x="122" y="192"/>
                  </a:lnTo>
                  <a:lnTo>
                    <a:pt x="141" y="158"/>
                  </a:lnTo>
                  <a:lnTo>
                    <a:pt x="163" y="174"/>
                  </a:lnTo>
                  <a:lnTo>
                    <a:pt x="194" y="189"/>
                  </a:lnTo>
                  <a:lnTo>
                    <a:pt x="216" y="189"/>
                  </a:lnTo>
                  <a:lnTo>
                    <a:pt x="221" y="171"/>
                  </a:lnTo>
                  <a:lnTo>
                    <a:pt x="200" y="165"/>
                  </a:lnTo>
                  <a:lnTo>
                    <a:pt x="168" y="158"/>
                  </a:lnTo>
                  <a:lnTo>
                    <a:pt x="154" y="139"/>
                  </a:lnTo>
                  <a:lnTo>
                    <a:pt x="146" y="139"/>
                  </a:lnTo>
                  <a:lnTo>
                    <a:pt x="149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648" name="Freeform 72"/>
            <p:cNvSpPr>
              <a:spLocks/>
            </p:cNvSpPr>
            <p:nvPr/>
          </p:nvSpPr>
          <p:spPr bwMode="auto">
            <a:xfrm>
              <a:off x="7508875" y="4071938"/>
              <a:ext cx="647700" cy="760413"/>
            </a:xfrm>
            <a:custGeom>
              <a:avLst/>
              <a:gdLst/>
              <a:ahLst/>
              <a:cxnLst>
                <a:cxn ang="0">
                  <a:pos x="192" y="416"/>
                </a:cxn>
                <a:cxn ang="0">
                  <a:pos x="205" y="437"/>
                </a:cxn>
                <a:cxn ang="0">
                  <a:pos x="197" y="460"/>
                </a:cxn>
                <a:cxn ang="0">
                  <a:pos x="166" y="479"/>
                </a:cxn>
                <a:cxn ang="0">
                  <a:pos x="134" y="471"/>
                </a:cxn>
                <a:cxn ang="0">
                  <a:pos x="108" y="445"/>
                </a:cxn>
                <a:cxn ang="0">
                  <a:pos x="50" y="361"/>
                </a:cxn>
                <a:cxn ang="0">
                  <a:pos x="5" y="234"/>
                </a:cxn>
                <a:cxn ang="0">
                  <a:pos x="0" y="156"/>
                </a:cxn>
                <a:cxn ang="0">
                  <a:pos x="3" y="132"/>
                </a:cxn>
                <a:cxn ang="0">
                  <a:pos x="63" y="87"/>
                </a:cxn>
                <a:cxn ang="0">
                  <a:pos x="179" y="45"/>
                </a:cxn>
                <a:cxn ang="0">
                  <a:pos x="268" y="35"/>
                </a:cxn>
                <a:cxn ang="0">
                  <a:pos x="326" y="27"/>
                </a:cxn>
                <a:cxn ang="0">
                  <a:pos x="350" y="6"/>
                </a:cxn>
                <a:cxn ang="0">
                  <a:pos x="389" y="0"/>
                </a:cxn>
                <a:cxn ang="0">
                  <a:pos x="408" y="21"/>
                </a:cxn>
                <a:cxn ang="0">
                  <a:pos x="381" y="53"/>
                </a:cxn>
                <a:cxn ang="0">
                  <a:pos x="342" y="61"/>
                </a:cxn>
                <a:cxn ang="0">
                  <a:pos x="336" y="82"/>
                </a:cxn>
                <a:cxn ang="0">
                  <a:pos x="307" y="69"/>
                </a:cxn>
                <a:cxn ang="0">
                  <a:pos x="265" y="63"/>
                </a:cxn>
                <a:cxn ang="0">
                  <a:pos x="197" y="69"/>
                </a:cxn>
                <a:cxn ang="0">
                  <a:pos x="137" y="84"/>
                </a:cxn>
                <a:cxn ang="0">
                  <a:pos x="73" y="121"/>
                </a:cxn>
                <a:cxn ang="0">
                  <a:pos x="42" y="156"/>
                </a:cxn>
                <a:cxn ang="0">
                  <a:pos x="42" y="177"/>
                </a:cxn>
                <a:cxn ang="0">
                  <a:pos x="52" y="229"/>
                </a:cxn>
                <a:cxn ang="0">
                  <a:pos x="76" y="303"/>
                </a:cxn>
                <a:cxn ang="0">
                  <a:pos x="116" y="358"/>
                </a:cxn>
                <a:cxn ang="0">
                  <a:pos x="163" y="411"/>
                </a:cxn>
                <a:cxn ang="0">
                  <a:pos x="192" y="416"/>
                </a:cxn>
              </a:cxnLst>
              <a:rect l="0" t="0" r="r" b="b"/>
              <a:pathLst>
                <a:path w="408" h="479">
                  <a:moveTo>
                    <a:pt x="192" y="416"/>
                  </a:moveTo>
                  <a:lnTo>
                    <a:pt x="205" y="437"/>
                  </a:lnTo>
                  <a:lnTo>
                    <a:pt x="197" y="460"/>
                  </a:lnTo>
                  <a:lnTo>
                    <a:pt x="166" y="479"/>
                  </a:lnTo>
                  <a:lnTo>
                    <a:pt x="134" y="471"/>
                  </a:lnTo>
                  <a:lnTo>
                    <a:pt x="108" y="445"/>
                  </a:lnTo>
                  <a:lnTo>
                    <a:pt x="50" y="361"/>
                  </a:lnTo>
                  <a:lnTo>
                    <a:pt x="5" y="234"/>
                  </a:lnTo>
                  <a:lnTo>
                    <a:pt x="0" y="156"/>
                  </a:lnTo>
                  <a:lnTo>
                    <a:pt x="3" y="132"/>
                  </a:lnTo>
                  <a:lnTo>
                    <a:pt x="63" y="87"/>
                  </a:lnTo>
                  <a:lnTo>
                    <a:pt x="179" y="45"/>
                  </a:lnTo>
                  <a:lnTo>
                    <a:pt x="268" y="35"/>
                  </a:lnTo>
                  <a:lnTo>
                    <a:pt x="326" y="27"/>
                  </a:lnTo>
                  <a:lnTo>
                    <a:pt x="350" y="6"/>
                  </a:lnTo>
                  <a:lnTo>
                    <a:pt x="389" y="0"/>
                  </a:lnTo>
                  <a:lnTo>
                    <a:pt x="408" y="21"/>
                  </a:lnTo>
                  <a:lnTo>
                    <a:pt x="381" y="53"/>
                  </a:lnTo>
                  <a:lnTo>
                    <a:pt x="342" y="61"/>
                  </a:lnTo>
                  <a:lnTo>
                    <a:pt x="336" y="82"/>
                  </a:lnTo>
                  <a:lnTo>
                    <a:pt x="307" y="69"/>
                  </a:lnTo>
                  <a:lnTo>
                    <a:pt x="265" y="63"/>
                  </a:lnTo>
                  <a:lnTo>
                    <a:pt x="197" y="69"/>
                  </a:lnTo>
                  <a:lnTo>
                    <a:pt x="137" y="84"/>
                  </a:lnTo>
                  <a:lnTo>
                    <a:pt x="73" y="121"/>
                  </a:lnTo>
                  <a:lnTo>
                    <a:pt x="42" y="156"/>
                  </a:lnTo>
                  <a:lnTo>
                    <a:pt x="42" y="177"/>
                  </a:lnTo>
                  <a:lnTo>
                    <a:pt x="52" y="229"/>
                  </a:lnTo>
                  <a:lnTo>
                    <a:pt x="76" y="303"/>
                  </a:lnTo>
                  <a:lnTo>
                    <a:pt x="116" y="358"/>
                  </a:lnTo>
                  <a:lnTo>
                    <a:pt x="163" y="411"/>
                  </a:lnTo>
                  <a:lnTo>
                    <a:pt x="192" y="4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649" name="Freeform 73"/>
            <p:cNvSpPr>
              <a:spLocks/>
            </p:cNvSpPr>
            <p:nvPr/>
          </p:nvSpPr>
          <p:spPr bwMode="auto">
            <a:xfrm>
              <a:off x="7821613" y="4110038"/>
              <a:ext cx="461963" cy="776288"/>
            </a:xfrm>
            <a:custGeom>
              <a:avLst/>
              <a:gdLst/>
              <a:ahLst/>
              <a:cxnLst>
                <a:cxn ang="0">
                  <a:pos x="40" y="428"/>
                </a:cxn>
                <a:cxn ang="0">
                  <a:pos x="6" y="426"/>
                </a:cxn>
                <a:cxn ang="0">
                  <a:pos x="0" y="460"/>
                </a:cxn>
                <a:cxn ang="0">
                  <a:pos x="16" y="489"/>
                </a:cxn>
                <a:cxn ang="0">
                  <a:pos x="50" y="486"/>
                </a:cxn>
                <a:cxn ang="0">
                  <a:pos x="137" y="447"/>
                </a:cxn>
                <a:cxn ang="0">
                  <a:pos x="235" y="381"/>
                </a:cxn>
                <a:cxn ang="0">
                  <a:pos x="280" y="337"/>
                </a:cxn>
                <a:cxn ang="0">
                  <a:pos x="291" y="316"/>
                </a:cxn>
                <a:cxn ang="0">
                  <a:pos x="288" y="276"/>
                </a:cxn>
                <a:cxn ang="0">
                  <a:pos x="282" y="176"/>
                </a:cxn>
                <a:cxn ang="0">
                  <a:pos x="256" y="73"/>
                </a:cxn>
                <a:cxn ang="0">
                  <a:pos x="237" y="29"/>
                </a:cxn>
                <a:cxn ang="0">
                  <a:pos x="222" y="0"/>
                </a:cxn>
                <a:cxn ang="0">
                  <a:pos x="201" y="10"/>
                </a:cxn>
                <a:cxn ang="0">
                  <a:pos x="175" y="34"/>
                </a:cxn>
                <a:cxn ang="0">
                  <a:pos x="193" y="52"/>
                </a:cxn>
                <a:cxn ang="0">
                  <a:pos x="151" y="76"/>
                </a:cxn>
                <a:cxn ang="0">
                  <a:pos x="172" y="94"/>
                </a:cxn>
                <a:cxn ang="0">
                  <a:pos x="214" y="99"/>
                </a:cxn>
                <a:cxn ang="0">
                  <a:pos x="232" y="110"/>
                </a:cxn>
                <a:cxn ang="0">
                  <a:pos x="251" y="157"/>
                </a:cxn>
                <a:cxn ang="0">
                  <a:pos x="256" y="199"/>
                </a:cxn>
                <a:cxn ang="0">
                  <a:pos x="259" y="260"/>
                </a:cxn>
                <a:cxn ang="0">
                  <a:pos x="259" y="316"/>
                </a:cxn>
                <a:cxn ang="0">
                  <a:pos x="232" y="339"/>
                </a:cxn>
                <a:cxn ang="0">
                  <a:pos x="177" y="370"/>
                </a:cxn>
                <a:cxn ang="0">
                  <a:pos x="127" y="400"/>
                </a:cxn>
                <a:cxn ang="0">
                  <a:pos x="85" y="415"/>
                </a:cxn>
                <a:cxn ang="0">
                  <a:pos x="40" y="428"/>
                </a:cxn>
              </a:cxnLst>
              <a:rect l="0" t="0" r="r" b="b"/>
              <a:pathLst>
                <a:path w="291" h="489">
                  <a:moveTo>
                    <a:pt x="40" y="428"/>
                  </a:moveTo>
                  <a:lnTo>
                    <a:pt x="6" y="426"/>
                  </a:lnTo>
                  <a:lnTo>
                    <a:pt x="0" y="460"/>
                  </a:lnTo>
                  <a:lnTo>
                    <a:pt x="16" y="489"/>
                  </a:lnTo>
                  <a:lnTo>
                    <a:pt x="50" y="486"/>
                  </a:lnTo>
                  <a:lnTo>
                    <a:pt x="137" y="447"/>
                  </a:lnTo>
                  <a:lnTo>
                    <a:pt x="235" y="381"/>
                  </a:lnTo>
                  <a:lnTo>
                    <a:pt x="280" y="337"/>
                  </a:lnTo>
                  <a:lnTo>
                    <a:pt x="291" y="316"/>
                  </a:lnTo>
                  <a:lnTo>
                    <a:pt x="288" y="276"/>
                  </a:lnTo>
                  <a:lnTo>
                    <a:pt x="282" y="176"/>
                  </a:lnTo>
                  <a:lnTo>
                    <a:pt x="256" y="73"/>
                  </a:lnTo>
                  <a:lnTo>
                    <a:pt x="237" y="29"/>
                  </a:lnTo>
                  <a:lnTo>
                    <a:pt x="222" y="0"/>
                  </a:lnTo>
                  <a:lnTo>
                    <a:pt x="201" y="10"/>
                  </a:lnTo>
                  <a:lnTo>
                    <a:pt x="175" y="34"/>
                  </a:lnTo>
                  <a:lnTo>
                    <a:pt x="193" y="52"/>
                  </a:lnTo>
                  <a:lnTo>
                    <a:pt x="151" y="76"/>
                  </a:lnTo>
                  <a:lnTo>
                    <a:pt x="172" y="94"/>
                  </a:lnTo>
                  <a:lnTo>
                    <a:pt x="214" y="99"/>
                  </a:lnTo>
                  <a:lnTo>
                    <a:pt x="232" y="110"/>
                  </a:lnTo>
                  <a:lnTo>
                    <a:pt x="251" y="157"/>
                  </a:lnTo>
                  <a:lnTo>
                    <a:pt x="256" y="199"/>
                  </a:lnTo>
                  <a:lnTo>
                    <a:pt x="259" y="260"/>
                  </a:lnTo>
                  <a:lnTo>
                    <a:pt x="259" y="316"/>
                  </a:lnTo>
                  <a:lnTo>
                    <a:pt x="232" y="339"/>
                  </a:lnTo>
                  <a:lnTo>
                    <a:pt x="177" y="370"/>
                  </a:lnTo>
                  <a:lnTo>
                    <a:pt x="127" y="400"/>
                  </a:lnTo>
                  <a:lnTo>
                    <a:pt x="85" y="415"/>
                  </a:lnTo>
                  <a:lnTo>
                    <a:pt x="40" y="4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650" name="Freeform 74"/>
            <p:cNvSpPr>
              <a:spLocks/>
            </p:cNvSpPr>
            <p:nvPr/>
          </p:nvSpPr>
          <p:spPr bwMode="auto">
            <a:xfrm>
              <a:off x="7440612" y="5367338"/>
              <a:ext cx="234950" cy="733425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134" y="3"/>
                </a:cxn>
                <a:cxn ang="0">
                  <a:pos x="148" y="30"/>
                </a:cxn>
                <a:cxn ang="0">
                  <a:pos x="148" y="67"/>
                </a:cxn>
                <a:cxn ang="0">
                  <a:pos x="148" y="135"/>
                </a:cxn>
                <a:cxn ang="0">
                  <a:pos x="137" y="217"/>
                </a:cxn>
                <a:cxn ang="0">
                  <a:pos x="111" y="262"/>
                </a:cxn>
                <a:cxn ang="0">
                  <a:pos x="64" y="337"/>
                </a:cxn>
                <a:cxn ang="0">
                  <a:pos x="44" y="383"/>
                </a:cxn>
                <a:cxn ang="0">
                  <a:pos x="42" y="400"/>
                </a:cxn>
                <a:cxn ang="0">
                  <a:pos x="89" y="434"/>
                </a:cxn>
                <a:cxn ang="0">
                  <a:pos x="109" y="454"/>
                </a:cxn>
                <a:cxn ang="0">
                  <a:pos x="95" y="462"/>
                </a:cxn>
                <a:cxn ang="0">
                  <a:pos x="44" y="459"/>
                </a:cxn>
                <a:cxn ang="0">
                  <a:pos x="34" y="446"/>
                </a:cxn>
                <a:cxn ang="0">
                  <a:pos x="29" y="418"/>
                </a:cxn>
                <a:cxn ang="0">
                  <a:pos x="15" y="396"/>
                </a:cxn>
                <a:cxn ang="0">
                  <a:pos x="0" y="385"/>
                </a:cxn>
                <a:cxn ang="0">
                  <a:pos x="4" y="363"/>
                </a:cxn>
                <a:cxn ang="0">
                  <a:pos x="29" y="346"/>
                </a:cxn>
                <a:cxn ang="0">
                  <a:pos x="56" y="305"/>
                </a:cxn>
                <a:cxn ang="0">
                  <a:pos x="84" y="253"/>
                </a:cxn>
                <a:cxn ang="0">
                  <a:pos x="102" y="214"/>
                </a:cxn>
                <a:cxn ang="0">
                  <a:pos x="104" y="172"/>
                </a:cxn>
                <a:cxn ang="0">
                  <a:pos x="106" y="111"/>
                </a:cxn>
                <a:cxn ang="0">
                  <a:pos x="91" y="52"/>
                </a:cxn>
                <a:cxn ang="0">
                  <a:pos x="74" y="21"/>
                </a:cxn>
                <a:cxn ang="0">
                  <a:pos x="83" y="3"/>
                </a:cxn>
                <a:cxn ang="0">
                  <a:pos x="100" y="0"/>
                </a:cxn>
              </a:cxnLst>
              <a:rect l="0" t="0" r="r" b="b"/>
              <a:pathLst>
                <a:path w="148" h="462">
                  <a:moveTo>
                    <a:pt x="100" y="0"/>
                  </a:moveTo>
                  <a:lnTo>
                    <a:pt x="134" y="3"/>
                  </a:lnTo>
                  <a:lnTo>
                    <a:pt x="148" y="30"/>
                  </a:lnTo>
                  <a:lnTo>
                    <a:pt x="148" y="67"/>
                  </a:lnTo>
                  <a:lnTo>
                    <a:pt x="148" y="135"/>
                  </a:lnTo>
                  <a:lnTo>
                    <a:pt x="137" y="217"/>
                  </a:lnTo>
                  <a:lnTo>
                    <a:pt x="111" y="262"/>
                  </a:lnTo>
                  <a:lnTo>
                    <a:pt x="64" y="337"/>
                  </a:lnTo>
                  <a:lnTo>
                    <a:pt x="44" y="383"/>
                  </a:lnTo>
                  <a:lnTo>
                    <a:pt x="42" y="400"/>
                  </a:lnTo>
                  <a:lnTo>
                    <a:pt x="89" y="434"/>
                  </a:lnTo>
                  <a:lnTo>
                    <a:pt x="109" y="454"/>
                  </a:lnTo>
                  <a:lnTo>
                    <a:pt x="95" y="462"/>
                  </a:lnTo>
                  <a:lnTo>
                    <a:pt x="44" y="459"/>
                  </a:lnTo>
                  <a:lnTo>
                    <a:pt x="34" y="446"/>
                  </a:lnTo>
                  <a:lnTo>
                    <a:pt x="29" y="418"/>
                  </a:lnTo>
                  <a:lnTo>
                    <a:pt x="15" y="396"/>
                  </a:lnTo>
                  <a:lnTo>
                    <a:pt x="0" y="385"/>
                  </a:lnTo>
                  <a:lnTo>
                    <a:pt x="4" y="363"/>
                  </a:lnTo>
                  <a:lnTo>
                    <a:pt x="29" y="346"/>
                  </a:lnTo>
                  <a:lnTo>
                    <a:pt x="56" y="305"/>
                  </a:lnTo>
                  <a:lnTo>
                    <a:pt x="84" y="253"/>
                  </a:lnTo>
                  <a:lnTo>
                    <a:pt x="102" y="214"/>
                  </a:lnTo>
                  <a:lnTo>
                    <a:pt x="104" y="172"/>
                  </a:lnTo>
                  <a:lnTo>
                    <a:pt x="106" y="111"/>
                  </a:lnTo>
                  <a:lnTo>
                    <a:pt x="91" y="52"/>
                  </a:lnTo>
                  <a:lnTo>
                    <a:pt x="74" y="21"/>
                  </a:lnTo>
                  <a:lnTo>
                    <a:pt x="83" y="3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651" name="Freeform 75"/>
            <p:cNvSpPr>
              <a:spLocks/>
            </p:cNvSpPr>
            <p:nvPr/>
          </p:nvSpPr>
          <p:spPr bwMode="auto">
            <a:xfrm>
              <a:off x="8123238" y="4287838"/>
              <a:ext cx="403225" cy="428625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47" y="0"/>
                </a:cxn>
                <a:cxn ang="0">
                  <a:pos x="106" y="42"/>
                </a:cxn>
                <a:cxn ang="0">
                  <a:pos x="156" y="87"/>
                </a:cxn>
                <a:cxn ang="0">
                  <a:pos x="201" y="156"/>
                </a:cxn>
                <a:cxn ang="0">
                  <a:pos x="225" y="212"/>
                </a:cxn>
                <a:cxn ang="0">
                  <a:pos x="254" y="270"/>
                </a:cxn>
                <a:cxn ang="0">
                  <a:pos x="204" y="241"/>
                </a:cxn>
                <a:cxn ang="0">
                  <a:pos x="130" y="189"/>
                </a:cxn>
                <a:cxn ang="0">
                  <a:pos x="103" y="162"/>
                </a:cxn>
                <a:cxn ang="0">
                  <a:pos x="32" y="135"/>
                </a:cxn>
                <a:cxn ang="0">
                  <a:pos x="0" y="117"/>
                </a:cxn>
              </a:cxnLst>
              <a:rect l="0" t="0" r="r" b="b"/>
              <a:pathLst>
                <a:path w="254" h="270">
                  <a:moveTo>
                    <a:pt x="0" y="117"/>
                  </a:moveTo>
                  <a:lnTo>
                    <a:pt x="47" y="0"/>
                  </a:lnTo>
                  <a:lnTo>
                    <a:pt x="106" y="42"/>
                  </a:lnTo>
                  <a:lnTo>
                    <a:pt x="156" y="87"/>
                  </a:lnTo>
                  <a:lnTo>
                    <a:pt x="201" y="156"/>
                  </a:lnTo>
                  <a:lnTo>
                    <a:pt x="225" y="212"/>
                  </a:lnTo>
                  <a:lnTo>
                    <a:pt x="254" y="270"/>
                  </a:lnTo>
                  <a:lnTo>
                    <a:pt x="204" y="241"/>
                  </a:lnTo>
                  <a:lnTo>
                    <a:pt x="130" y="189"/>
                  </a:lnTo>
                  <a:lnTo>
                    <a:pt x="103" y="162"/>
                  </a:lnTo>
                  <a:lnTo>
                    <a:pt x="32" y="135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DADAD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652" name="Freeform 76"/>
            <p:cNvSpPr>
              <a:spLocks/>
            </p:cNvSpPr>
            <p:nvPr/>
          </p:nvSpPr>
          <p:spPr bwMode="auto">
            <a:xfrm>
              <a:off x="7981950" y="4051300"/>
              <a:ext cx="544513" cy="685800"/>
            </a:xfrm>
            <a:custGeom>
              <a:avLst/>
              <a:gdLst/>
              <a:ahLst/>
              <a:cxnLst>
                <a:cxn ang="0">
                  <a:pos x="134" y="184"/>
                </a:cxn>
                <a:cxn ang="0">
                  <a:pos x="100" y="250"/>
                </a:cxn>
                <a:cxn ang="0">
                  <a:pos x="163" y="277"/>
                </a:cxn>
                <a:cxn ang="0">
                  <a:pos x="222" y="308"/>
                </a:cxn>
                <a:cxn ang="0">
                  <a:pos x="269" y="348"/>
                </a:cxn>
                <a:cxn ang="0">
                  <a:pos x="314" y="385"/>
                </a:cxn>
                <a:cxn ang="0">
                  <a:pos x="288" y="327"/>
                </a:cxn>
                <a:cxn ang="0">
                  <a:pos x="240" y="261"/>
                </a:cxn>
                <a:cxn ang="0">
                  <a:pos x="182" y="198"/>
                </a:cxn>
                <a:cxn ang="0">
                  <a:pos x="145" y="166"/>
                </a:cxn>
                <a:cxn ang="0">
                  <a:pos x="126" y="163"/>
                </a:cxn>
                <a:cxn ang="0">
                  <a:pos x="98" y="172"/>
                </a:cxn>
                <a:cxn ang="0">
                  <a:pos x="50" y="137"/>
                </a:cxn>
                <a:cxn ang="0">
                  <a:pos x="13" y="88"/>
                </a:cxn>
                <a:cxn ang="0">
                  <a:pos x="0" y="35"/>
                </a:cxn>
                <a:cxn ang="0">
                  <a:pos x="3" y="9"/>
                </a:cxn>
                <a:cxn ang="0">
                  <a:pos x="26" y="0"/>
                </a:cxn>
                <a:cxn ang="0">
                  <a:pos x="65" y="30"/>
                </a:cxn>
                <a:cxn ang="0">
                  <a:pos x="121" y="88"/>
                </a:cxn>
                <a:cxn ang="0">
                  <a:pos x="169" y="140"/>
                </a:cxn>
                <a:cxn ang="0">
                  <a:pos x="219" y="190"/>
                </a:cxn>
                <a:cxn ang="0">
                  <a:pos x="277" y="264"/>
                </a:cxn>
                <a:cxn ang="0">
                  <a:pos x="301" y="311"/>
                </a:cxn>
                <a:cxn ang="0">
                  <a:pos x="327" y="364"/>
                </a:cxn>
                <a:cxn ang="0">
                  <a:pos x="338" y="411"/>
                </a:cxn>
                <a:cxn ang="0">
                  <a:pos x="343" y="432"/>
                </a:cxn>
                <a:cxn ang="0">
                  <a:pos x="295" y="398"/>
                </a:cxn>
                <a:cxn ang="0">
                  <a:pos x="248" y="361"/>
                </a:cxn>
                <a:cxn ang="0">
                  <a:pos x="203" y="324"/>
                </a:cxn>
                <a:cxn ang="0">
                  <a:pos x="158" y="303"/>
                </a:cxn>
                <a:cxn ang="0">
                  <a:pos x="124" y="285"/>
                </a:cxn>
                <a:cxn ang="0">
                  <a:pos x="89" y="277"/>
                </a:cxn>
                <a:cxn ang="0">
                  <a:pos x="60" y="266"/>
                </a:cxn>
                <a:cxn ang="0">
                  <a:pos x="89" y="208"/>
                </a:cxn>
                <a:cxn ang="0">
                  <a:pos x="105" y="166"/>
                </a:cxn>
                <a:cxn ang="0">
                  <a:pos x="134" y="184"/>
                </a:cxn>
              </a:cxnLst>
              <a:rect l="0" t="0" r="r" b="b"/>
              <a:pathLst>
                <a:path w="343" h="432">
                  <a:moveTo>
                    <a:pt x="134" y="184"/>
                  </a:moveTo>
                  <a:lnTo>
                    <a:pt x="100" y="250"/>
                  </a:lnTo>
                  <a:lnTo>
                    <a:pt x="163" y="277"/>
                  </a:lnTo>
                  <a:lnTo>
                    <a:pt x="222" y="308"/>
                  </a:lnTo>
                  <a:lnTo>
                    <a:pt x="269" y="348"/>
                  </a:lnTo>
                  <a:lnTo>
                    <a:pt x="314" y="385"/>
                  </a:lnTo>
                  <a:lnTo>
                    <a:pt x="288" y="327"/>
                  </a:lnTo>
                  <a:lnTo>
                    <a:pt x="240" y="261"/>
                  </a:lnTo>
                  <a:lnTo>
                    <a:pt x="182" y="198"/>
                  </a:lnTo>
                  <a:lnTo>
                    <a:pt x="145" y="166"/>
                  </a:lnTo>
                  <a:lnTo>
                    <a:pt x="126" y="163"/>
                  </a:lnTo>
                  <a:lnTo>
                    <a:pt x="98" y="172"/>
                  </a:lnTo>
                  <a:lnTo>
                    <a:pt x="50" y="137"/>
                  </a:lnTo>
                  <a:lnTo>
                    <a:pt x="13" y="88"/>
                  </a:lnTo>
                  <a:lnTo>
                    <a:pt x="0" y="35"/>
                  </a:lnTo>
                  <a:lnTo>
                    <a:pt x="3" y="9"/>
                  </a:lnTo>
                  <a:lnTo>
                    <a:pt x="26" y="0"/>
                  </a:lnTo>
                  <a:lnTo>
                    <a:pt x="65" y="30"/>
                  </a:lnTo>
                  <a:lnTo>
                    <a:pt x="121" y="88"/>
                  </a:lnTo>
                  <a:lnTo>
                    <a:pt x="169" y="140"/>
                  </a:lnTo>
                  <a:lnTo>
                    <a:pt x="219" y="190"/>
                  </a:lnTo>
                  <a:lnTo>
                    <a:pt x="277" y="264"/>
                  </a:lnTo>
                  <a:lnTo>
                    <a:pt x="301" y="311"/>
                  </a:lnTo>
                  <a:lnTo>
                    <a:pt x="327" y="364"/>
                  </a:lnTo>
                  <a:lnTo>
                    <a:pt x="338" y="411"/>
                  </a:lnTo>
                  <a:lnTo>
                    <a:pt x="343" y="432"/>
                  </a:lnTo>
                  <a:lnTo>
                    <a:pt x="295" y="398"/>
                  </a:lnTo>
                  <a:lnTo>
                    <a:pt x="248" y="361"/>
                  </a:lnTo>
                  <a:lnTo>
                    <a:pt x="203" y="324"/>
                  </a:lnTo>
                  <a:lnTo>
                    <a:pt x="158" y="303"/>
                  </a:lnTo>
                  <a:lnTo>
                    <a:pt x="124" y="285"/>
                  </a:lnTo>
                  <a:lnTo>
                    <a:pt x="89" y="277"/>
                  </a:lnTo>
                  <a:lnTo>
                    <a:pt x="60" y="266"/>
                  </a:lnTo>
                  <a:lnTo>
                    <a:pt x="89" y="208"/>
                  </a:lnTo>
                  <a:lnTo>
                    <a:pt x="105" y="166"/>
                  </a:lnTo>
                  <a:lnTo>
                    <a:pt x="134" y="1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pic>
        <p:nvPicPr>
          <p:cNvPr id="12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6989" y="1949541"/>
            <a:ext cx="527235" cy="90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0" name="Gruppe 149"/>
          <p:cNvGrpSpPr/>
          <p:nvPr/>
        </p:nvGrpSpPr>
        <p:grpSpPr>
          <a:xfrm>
            <a:off x="7351931" y="2119079"/>
            <a:ext cx="529318" cy="989467"/>
            <a:chOff x="1546225" y="3497263"/>
            <a:chExt cx="1185863" cy="1730375"/>
          </a:xfrm>
        </p:grpSpPr>
        <p:sp>
          <p:nvSpPr>
            <p:cNvPr id="24667" name="Freeform 91"/>
            <p:cNvSpPr>
              <a:spLocks/>
            </p:cNvSpPr>
            <p:nvPr/>
          </p:nvSpPr>
          <p:spPr bwMode="auto">
            <a:xfrm>
              <a:off x="1973263" y="3722688"/>
              <a:ext cx="511175" cy="401637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185" y="65"/>
                </a:cxn>
                <a:cxn ang="0">
                  <a:pos x="92" y="113"/>
                </a:cxn>
                <a:cxn ang="0">
                  <a:pos x="46" y="147"/>
                </a:cxn>
                <a:cxn ang="0">
                  <a:pos x="9" y="188"/>
                </a:cxn>
                <a:cxn ang="0">
                  <a:pos x="0" y="215"/>
                </a:cxn>
                <a:cxn ang="0">
                  <a:pos x="16" y="241"/>
                </a:cxn>
                <a:cxn ang="0">
                  <a:pos x="48" y="253"/>
                </a:cxn>
                <a:cxn ang="0">
                  <a:pos x="93" y="199"/>
                </a:cxn>
                <a:cxn ang="0">
                  <a:pos x="136" y="158"/>
                </a:cxn>
                <a:cxn ang="0">
                  <a:pos x="199" y="120"/>
                </a:cxn>
                <a:cxn ang="0">
                  <a:pos x="254" y="91"/>
                </a:cxn>
                <a:cxn ang="0">
                  <a:pos x="322" y="55"/>
                </a:cxn>
                <a:cxn ang="0">
                  <a:pos x="311" y="26"/>
                </a:cxn>
                <a:cxn ang="0">
                  <a:pos x="286" y="0"/>
                </a:cxn>
              </a:cxnLst>
              <a:rect l="0" t="0" r="r" b="b"/>
              <a:pathLst>
                <a:path w="322" h="253">
                  <a:moveTo>
                    <a:pt x="286" y="0"/>
                  </a:moveTo>
                  <a:lnTo>
                    <a:pt x="185" y="65"/>
                  </a:lnTo>
                  <a:lnTo>
                    <a:pt x="92" y="113"/>
                  </a:lnTo>
                  <a:lnTo>
                    <a:pt x="46" y="147"/>
                  </a:lnTo>
                  <a:lnTo>
                    <a:pt x="9" y="188"/>
                  </a:lnTo>
                  <a:lnTo>
                    <a:pt x="0" y="215"/>
                  </a:lnTo>
                  <a:lnTo>
                    <a:pt x="16" y="241"/>
                  </a:lnTo>
                  <a:lnTo>
                    <a:pt x="48" y="253"/>
                  </a:lnTo>
                  <a:lnTo>
                    <a:pt x="93" y="199"/>
                  </a:lnTo>
                  <a:lnTo>
                    <a:pt x="136" y="158"/>
                  </a:lnTo>
                  <a:lnTo>
                    <a:pt x="199" y="120"/>
                  </a:lnTo>
                  <a:lnTo>
                    <a:pt x="254" y="91"/>
                  </a:lnTo>
                  <a:lnTo>
                    <a:pt x="322" y="55"/>
                  </a:lnTo>
                  <a:lnTo>
                    <a:pt x="311" y="26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D8C8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668" name="Freeform 92"/>
            <p:cNvSpPr>
              <a:spLocks/>
            </p:cNvSpPr>
            <p:nvPr/>
          </p:nvSpPr>
          <p:spPr bwMode="auto">
            <a:xfrm>
              <a:off x="2327275" y="3508375"/>
              <a:ext cx="395288" cy="531812"/>
            </a:xfrm>
            <a:custGeom>
              <a:avLst/>
              <a:gdLst/>
              <a:ahLst/>
              <a:cxnLst>
                <a:cxn ang="0">
                  <a:pos x="131" y="241"/>
                </a:cxn>
                <a:cxn ang="0">
                  <a:pos x="52" y="131"/>
                </a:cxn>
                <a:cxn ang="0">
                  <a:pos x="36" y="106"/>
                </a:cxn>
                <a:cxn ang="0">
                  <a:pos x="40" y="88"/>
                </a:cxn>
                <a:cxn ang="0">
                  <a:pos x="14" y="85"/>
                </a:cxn>
                <a:cxn ang="0">
                  <a:pos x="0" y="71"/>
                </a:cxn>
                <a:cxn ang="0">
                  <a:pos x="16" y="32"/>
                </a:cxn>
                <a:cxn ang="0">
                  <a:pos x="44" y="10"/>
                </a:cxn>
                <a:cxn ang="0">
                  <a:pos x="79" y="0"/>
                </a:cxn>
                <a:cxn ang="0">
                  <a:pos x="102" y="6"/>
                </a:cxn>
                <a:cxn ang="0">
                  <a:pos x="108" y="42"/>
                </a:cxn>
                <a:cxn ang="0">
                  <a:pos x="127" y="46"/>
                </a:cxn>
                <a:cxn ang="0">
                  <a:pos x="173" y="99"/>
                </a:cxn>
                <a:cxn ang="0">
                  <a:pos x="217" y="163"/>
                </a:cxn>
                <a:cxn ang="0">
                  <a:pos x="242" y="204"/>
                </a:cxn>
                <a:cxn ang="0">
                  <a:pos x="249" y="253"/>
                </a:cxn>
                <a:cxn ang="0">
                  <a:pos x="237" y="295"/>
                </a:cxn>
                <a:cxn ang="0">
                  <a:pos x="219" y="325"/>
                </a:cxn>
                <a:cxn ang="0">
                  <a:pos x="210" y="331"/>
                </a:cxn>
                <a:cxn ang="0">
                  <a:pos x="188" y="320"/>
                </a:cxn>
                <a:cxn ang="0">
                  <a:pos x="198" y="271"/>
                </a:cxn>
                <a:cxn ang="0">
                  <a:pos x="167" y="309"/>
                </a:cxn>
                <a:cxn ang="0">
                  <a:pos x="145" y="335"/>
                </a:cxn>
                <a:cxn ang="0">
                  <a:pos x="129" y="328"/>
                </a:cxn>
                <a:cxn ang="0">
                  <a:pos x="141" y="277"/>
                </a:cxn>
                <a:cxn ang="0">
                  <a:pos x="131" y="241"/>
                </a:cxn>
              </a:cxnLst>
              <a:rect l="0" t="0" r="r" b="b"/>
              <a:pathLst>
                <a:path w="249" h="335">
                  <a:moveTo>
                    <a:pt x="131" y="241"/>
                  </a:moveTo>
                  <a:lnTo>
                    <a:pt x="52" y="131"/>
                  </a:lnTo>
                  <a:lnTo>
                    <a:pt x="36" y="106"/>
                  </a:lnTo>
                  <a:lnTo>
                    <a:pt x="40" y="88"/>
                  </a:lnTo>
                  <a:lnTo>
                    <a:pt x="14" y="85"/>
                  </a:lnTo>
                  <a:lnTo>
                    <a:pt x="0" y="71"/>
                  </a:lnTo>
                  <a:lnTo>
                    <a:pt x="16" y="32"/>
                  </a:lnTo>
                  <a:lnTo>
                    <a:pt x="44" y="10"/>
                  </a:lnTo>
                  <a:lnTo>
                    <a:pt x="79" y="0"/>
                  </a:lnTo>
                  <a:lnTo>
                    <a:pt x="102" y="6"/>
                  </a:lnTo>
                  <a:lnTo>
                    <a:pt x="108" y="42"/>
                  </a:lnTo>
                  <a:lnTo>
                    <a:pt x="127" y="46"/>
                  </a:lnTo>
                  <a:lnTo>
                    <a:pt x="173" y="99"/>
                  </a:lnTo>
                  <a:lnTo>
                    <a:pt x="217" y="163"/>
                  </a:lnTo>
                  <a:lnTo>
                    <a:pt x="242" y="204"/>
                  </a:lnTo>
                  <a:lnTo>
                    <a:pt x="249" y="253"/>
                  </a:lnTo>
                  <a:lnTo>
                    <a:pt x="237" y="295"/>
                  </a:lnTo>
                  <a:lnTo>
                    <a:pt x="219" y="325"/>
                  </a:lnTo>
                  <a:lnTo>
                    <a:pt x="210" y="331"/>
                  </a:lnTo>
                  <a:lnTo>
                    <a:pt x="188" y="320"/>
                  </a:lnTo>
                  <a:lnTo>
                    <a:pt x="198" y="271"/>
                  </a:lnTo>
                  <a:lnTo>
                    <a:pt x="167" y="309"/>
                  </a:lnTo>
                  <a:lnTo>
                    <a:pt x="145" y="335"/>
                  </a:lnTo>
                  <a:lnTo>
                    <a:pt x="129" y="328"/>
                  </a:lnTo>
                  <a:lnTo>
                    <a:pt x="141" y="277"/>
                  </a:lnTo>
                  <a:lnTo>
                    <a:pt x="131" y="24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669" name="Freeform 93"/>
            <p:cNvSpPr>
              <a:spLocks/>
            </p:cNvSpPr>
            <p:nvPr/>
          </p:nvSpPr>
          <p:spPr bwMode="auto">
            <a:xfrm>
              <a:off x="1955800" y="3497263"/>
              <a:ext cx="776288" cy="646112"/>
            </a:xfrm>
            <a:custGeom>
              <a:avLst/>
              <a:gdLst/>
              <a:ahLst/>
              <a:cxnLst>
                <a:cxn ang="0">
                  <a:pos x="326" y="53"/>
                </a:cxn>
                <a:cxn ang="0">
                  <a:pos x="331" y="25"/>
                </a:cxn>
                <a:cxn ang="0">
                  <a:pos x="298" y="20"/>
                </a:cxn>
                <a:cxn ang="0">
                  <a:pos x="259" y="50"/>
                </a:cxn>
                <a:cxn ang="0">
                  <a:pos x="253" y="84"/>
                </a:cxn>
                <a:cxn ang="0">
                  <a:pos x="280" y="88"/>
                </a:cxn>
                <a:cxn ang="0">
                  <a:pos x="283" y="110"/>
                </a:cxn>
                <a:cxn ang="0">
                  <a:pos x="242" y="184"/>
                </a:cxn>
                <a:cxn ang="0">
                  <a:pos x="89" y="269"/>
                </a:cxn>
                <a:cxn ang="0">
                  <a:pos x="25" y="338"/>
                </a:cxn>
                <a:cxn ang="0">
                  <a:pos x="43" y="373"/>
                </a:cxn>
                <a:cxn ang="0">
                  <a:pos x="77" y="355"/>
                </a:cxn>
                <a:cxn ang="0">
                  <a:pos x="159" y="279"/>
                </a:cxn>
                <a:cxn ang="0">
                  <a:pos x="269" y="220"/>
                </a:cxn>
                <a:cxn ang="0">
                  <a:pos x="301" y="169"/>
                </a:cxn>
                <a:cxn ang="0">
                  <a:pos x="340" y="196"/>
                </a:cxn>
                <a:cxn ang="0">
                  <a:pos x="381" y="259"/>
                </a:cxn>
                <a:cxn ang="0">
                  <a:pos x="375" y="330"/>
                </a:cxn>
                <a:cxn ang="0">
                  <a:pos x="422" y="276"/>
                </a:cxn>
                <a:cxn ang="0">
                  <a:pos x="422" y="214"/>
                </a:cxn>
                <a:cxn ang="0">
                  <a:pos x="441" y="273"/>
                </a:cxn>
                <a:cxn ang="0">
                  <a:pos x="448" y="322"/>
                </a:cxn>
                <a:cxn ang="0">
                  <a:pos x="471" y="273"/>
                </a:cxn>
                <a:cxn ang="0">
                  <a:pos x="465" y="208"/>
                </a:cxn>
                <a:cxn ang="0">
                  <a:pos x="426" y="148"/>
                </a:cxn>
                <a:cxn ang="0">
                  <a:pos x="373" y="84"/>
                </a:cxn>
                <a:cxn ang="0">
                  <a:pos x="351" y="56"/>
                </a:cxn>
                <a:cxn ang="0">
                  <a:pos x="405" y="92"/>
                </a:cxn>
                <a:cxn ang="0">
                  <a:pos x="471" y="185"/>
                </a:cxn>
                <a:cxn ang="0">
                  <a:pos x="489" y="251"/>
                </a:cxn>
                <a:cxn ang="0">
                  <a:pos x="468" y="330"/>
                </a:cxn>
                <a:cxn ang="0">
                  <a:pos x="414" y="330"/>
                </a:cxn>
                <a:cxn ang="0">
                  <a:pos x="383" y="358"/>
                </a:cxn>
                <a:cxn ang="0">
                  <a:pos x="363" y="304"/>
                </a:cxn>
                <a:cxn ang="0">
                  <a:pos x="355" y="242"/>
                </a:cxn>
                <a:cxn ang="0">
                  <a:pos x="267" y="240"/>
                </a:cxn>
                <a:cxn ang="0">
                  <a:pos x="178" y="288"/>
                </a:cxn>
                <a:cxn ang="0">
                  <a:pos x="109" y="348"/>
                </a:cxn>
                <a:cxn ang="0">
                  <a:pos x="61" y="407"/>
                </a:cxn>
                <a:cxn ang="0">
                  <a:pos x="7" y="375"/>
                </a:cxn>
                <a:cxn ang="0">
                  <a:pos x="14" y="324"/>
                </a:cxn>
                <a:cxn ang="0">
                  <a:pos x="107" y="245"/>
                </a:cxn>
                <a:cxn ang="0">
                  <a:pos x="230" y="177"/>
                </a:cxn>
                <a:cxn ang="0">
                  <a:pos x="267" y="116"/>
                </a:cxn>
                <a:cxn ang="0">
                  <a:pos x="241" y="100"/>
                </a:cxn>
                <a:cxn ang="0">
                  <a:pos x="238" y="53"/>
                </a:cxn>
                <a:cxn ang="0">
                  <a:pos x="280" y="11"/>
                </a:cxn>
                <a:cxn ang="0">
                  <a:pos x="330" y="0"/>
                </a:cxn>
                <a:cxn ang="0">
                  <a:pos x="354" y="27"/>
                </a:cxn>
                <a:cxn ang="0">
                  <a:pos x="334" y="64"/>
                </a:cxn>
                <a:cxn ang="0">
                  <a:pos x="290" y="86"/>
                </a:cxn>
              </a:cxnLst>
              <a:rect l="0" t="0" r="r" b="b"/>
              <a:pathLst>
                <a:path w="489" h="407">
                  <a:moveTo>
                    <a:pt x="306" y="71"/>
                  </a:moveTo>
                  <a:lnTo>
                    <a:pt x="326" y="53"/>
                  </a:lnTo>
                  <a:lnTo>
                    <a:pt x="334" y="35"/>
                  </a:lnTo>
                  <a:lnTo>
                    <a:pt x="331" y="25"/>
                  </a:lnTo>
                  <a:lnTo>
                    <a:pt x="320" y="13"/>
                  </a:lnTo>
                  <a:lnTo>
                    <a:pt x="298" y="20"/>
                  </a:lnTo>
                  <a:lnTo>
                    <a:pt x="274" y="29"/>
                  </a:lnTo>
                  <a:lnTo>
                    <a:pt x="259" y="50"/>
                  </a:lnTo>
                  <a:lnTo>
                    <a:pt x="253" y="67"/>
                  </a:lnTo>
                  <a:lnTo>
                    <a:pt x="253" y="84"/>
                  </a:lnTo>
                  <a:lnTo>
                    <a:pt x="265" y="89"/>
                  </a:lnTo>
                  <a:lnTo>
                    <a:pt x="280" y="88"/>
                  </a:lnTo>
                  <a:lnTo>
                    <a:pt x="283" y="100"/>
                  </a:lnTo>
                  <a:lnTo>
                    <a:pt x="283" y="110"/>
                  </a:lnTo>
                  <a:lnTo>
                    <a:pt x="301" y="146"/>
                  </a:lnTo>
                  <a:lnTo>
                    <a:pt x="242" y="184"/>
                  </a:lnTo>
                  <a:lnTo>
                    <a:pt x="173" y="228"/>
                  </a:lnTo>
                  <a:lnTo>
                    <a:pt x="89" y="269"/>
                  </a:lnTo>
                  <a:lnTo>
                    <a:pt x="49" y="309"/>
                  </a:lnTo>
                  <a:lnTo>
                    <a:pt x="25" y="338"/>
                  </a:lnTo>
                  <a:lnTo>
                    <a:pt x="24" y="359"/>
                  </a:lnTo>
                  <a:lnTo>
                    <a:pt x="43" y="373"/>
                  </a:lnTo>
                  <a:lnTo>
                    <a:pt x="59" y="379"/>
                  </a:lnTo>
                  <a:lnTo>
                    <a:pt x="77" y="355"/>
                  </a:lnTo>
                  <a:lnTo>
                    <a:pt x="114" y="312"/>
                  </a:lnTo>
                  <a:lnTo>
                    <a:pt x="159" y="279"/>
                  </a:lnTo>
                  <a:lnTo>
                    <a:pt x="214" y="251"/>
                  </a:lnTo>
                  <a:lnTo>
                    <a:pt x="269" y="220"/>
                  </a:lnTo>
                  <a:lnTo>
                    <a:pt x="316" y="196"/>
                  </a:lnTo>
                  <a:lnTo>
                    <a:pt x="301" y="169"/>
                  </a:lnTo>
                  <a:lnTo>
                    <a:pt x="308" y="155"/>
                  </a:lnTo>
                  <a:lnTo>
                    <a:pt x="340" y="196"/>
                  </a:lnTo>
                  <a:lnTo>
                    <a:pt x="366" y="234"/>
                  </a:lnTo>
                  <a:lnTo>
                    <a:pt x="381" y="259"/>
                  </a:lnTo>
                  <a:lnTo>
                    <a:pt x="386" y="287"/>
                  </a:lnTo>
                  <a:lnTo>
                    <a:pt x="375" y="330"/>
                  </a:lnTo>
                  <a:lnTo>
                    <a:pt x="397" y="309"/>
                  </a:lnTo>
                  <a:lnTo>
                    <a:pt x="422" y="276"/>
                  </a:lnTo>
                  <a:lnTo>
                    <a:pt x="423" y="237"/>
                  </a:lnTo>
                  <a:lnTo>
                    <a:pt x="422" y="214"/>
                  </a:lnTo>
                  <a:lnTo>
                    <a:pt x="436" y="240"/>
                  </a:lnTo>
                  <a:lnTo>
                    <a:pt x="441" y="273"/>
                  </a:lnTo>
                  <a:lnTo>
                    <a:pt x="434" y="312"/>
                  </a:lnTo>
                  <a:lnTo>
                    <a:pt x="448" y="322"/>
                  </a:lnTo>
                  <a:lnTo>
                    <a:pt x="455" y="315"/>
                  </a:lnTo>
                  <a:lnTo>
                    <a:pt x="471" y="273"/>
                  </a:lnTo>
                  <a:lnTo>
                    <a:pt x="473" y="237"/>
                  </a:lnTo>
                  <a:lnTo>
                    <a:pt x="465" y="208"/>
                  </a:lnTo>
                  <a:lnTo>
                    <a:pt x="455" y="184"/>
                  </a:lnTo>
                  <a:lnTo>
                    <a:pt x="426" y="148"/>
                  </a:lnTo>
                  <a:lnTo>
                    <a:pt x="400" y="109"/>
                  </a:lnTo>
                  <a:lnTo>
                    <a:pt x="373" y="84"/>
                  </a:lnTo>
                  <a:lnTo>
                    <a:pt x="357" y="68"/>
                  </a:lnTo>
                  <a:lnTo>
                    <a:pt x="351" y="56"/>
                  </a:lnTo>
                  <a:lnTo>
                    <a:pt x="357" y="41"/>
                  </a:lnTo>
                  <a:lnTo>
                    <a:pt x="405" y="92"/>
                  </a:lnTo>
                  <a:lnTo>
                    <a:pt x="443" y="141"/>
                  </a:lnTo>
                  <a:lnTo>
                    <a:pt x="471" y="185"/>
                  </a:lnTo>
                  <a:lnTo>
                    <a:pt x="486" y="220"/>
                  </a:lnTo>
                  <a:lnTo>
                    <a:pt x="489" y="251"/>
                  </a:lnTo>
                  <a:lnTo>
                    <a:pt x="487" y="285"/>
                  </a:lnTo>
                  <a:lnTo>
                    <a:pt x="468" y="330"/>
                  </a:lnTo>
                  <a:lnTo>
                    <a:pt x="444" y="352"/>
                  </a:lnTo>
                  <a:lnTo>
                    <a:pt x="414" y="330"/>
                  </a:lnTo>
                  <a:lnTo>
                    <a:pt x="422" y="295"/>
                  </a:lnTo>
                  <a:lnTo>
                    <a:pt x="383" y="358"/>
                  </a:lnTo>
                  <a:lnTo>
                    <a:pt x="352" y="341"/>
                  </a:lnTo>
                  <a:lnTo>
                    <a:pt x="363" y="304"/>
                  </a:lnTo>
                  <a:lnTo>
                    <a:pt x="365" y="269"/>
                  </a:lnTo>
                  <a:lnTo>
                    <a:pt x="355" y="242"/>
                  </a:lnTo>
                  <a:lnTo>
                    <a:pt x="327" y="208"/>
                  </a:lnTo>
                  <a:lnTo>
                    <a:pt x="267" y="240"/>
                  </a:lnTo>
                  <a:lnTo>
                    <a:pt x="224" y="261"/>
                  </a:lnTo>
                  <a:lnTo>
                    <a:pt x="178" y="288"/>
                  </a:lnTo>
                  <a:lnTo>
                    <a:pt x="135" y="315"/>
                  </a:lnTo>
                  <a:lnTo>
                    <a:pt x="109" y="348"/>
                  </a:lnTo>
                  <a:lnTo>
                    <a:pt x="82" y="377"/>
                  </a:lnTo>
                  <a:lnTo>
                    <a:pt x="61" y="407"/>
                  </a:lnTo>
                  <a:lnTo>
                    <a:pt x="29" y="395"/>
                  </a:lnTo>
                  <a:lnTo>
                    <a:pt x="7" y="375"/>
                  </a:lnTo>
                  <a:lnTo>
                    <a:pt x="0" y="352"/>
                  </a:lnTo>
                  <a:lnTo>
                    <a:pt x="14" y="324"/>
                  </a:lnTo>
                  <a:lnTo>
                    <a:pt x="59" y="277"/>
                  </a:lnTo>
                  <a:lnTo>
                    <a:pt x="107" y="245"/>
                  </a:lnTo>
                  <a:lnTo>
                    <a:pt x="159" y="212"/>
                  </a:lnTo>
                  <a:lnTo>
                    <a:pt x="230" y="177"/>
                  </a:lnTo>
                  <a:lnTo>
                    <a:pt x="280" y="139"/>
                  </a:lnTo>
                  <a:lnTo>
                    <a:pt x="267" y="116"/>
                  </a:lnTo>
                  <a:lnTo>
                    <a:pt x="269" y="102"/>
                  </a:lnTo>
                  <a:lnTo>
                    <a:pt x="241" y="100"/>
                  </a:lnTo>
                  <a:lnTo>
                    <a:pt x="231" y="78"/>
                  </a:lnTo>
                  <a:lnTo>
                    <a:pt x="238" y="53"/>
                  </a:lnTo>
                  <a:lnTo>
                    <a:pt x="253" y="31"/>
                  </a:lnTo>
                  <a:lnTo>
                    <a:pt x="280" y="11"/>
                  </a:lnTo>
                  <a:lnTo>
                    <a:pt x="308" y="3"/>
                  </a:lnTo>
                  <a:lnTo>
                    <a:pt x="330" y="0"/>
                  </a:lnTo>
                  <a:lnTo>
                    <a:pt x="345" y="13"/>
                  </a:lnTo>
                  <a:lnTo>
                    <a:pt x="354" y="27"/>
                  </a:lnTo>
                  <a:lnTo>
                    <a:pt x="347" y="45"/>
                  </a:lnTo>
                  <a:lnTo>
                    <a:pt x="334" y="64"/>
                  </a:lnTo>
                  <a:lnTo>
                    <a:pt x="313" y="84"/>
                  </a:lnTo>
                  <a:lnTo>
                    <a:pt x="290" y="86"/>
                  </a:lnTo>
                  <a:lnTo>
                    <a:pt x="306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670" name="Freeform 94"/>
            <p:cNvSpPr>
              <a:spLocks/>
            </p:cNvSpPr>
            <p:nvPr/>
          </p:nvSpPr>
          <p:spPr bwMode="auto">
            <a:xfrm>
              <a:off x="2513013" y="3657600"/>
              <a:ext cx="90488" cy="8255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8" y="13"/>
                </a:cxn>
                <a:cxn ang="0">
                  <a:pos x="55" y="32"/>
                </a:cxn>
                <a:cxn ang="0">
                  <a:pos x="57" y="50"/>
                </a:cxn>
                <a:cxn ang="0">
                  <a:pos x="39" y="52"/>
                </a:cxn>
                <a:cxn ang="0">
                  <a:pos x="12" y="29"/>
                </a:cxn>
                <a:cxn ang="0">
                  <a:pos x="0" y="1"/>
                </a:cxn>
                <a:cxn ang="0">
                  <a:pos x="18" y="0"/>
                </a:cxn>
              </a:cxnLst>
              <a:rect l="0" t="0" r="r" b="b"/>
              <a:pathLst>
                <a:path w="57" h="52">
                  <a:moveTo>
                    <a:pt x="18" y="0"/>
                  </a:moveTo>
                  <a:lnTo>
                    <a:pt x="38" y="13"/>
                  </a:lnTo>
                  <a:lnTo>
                    <a:pt x="55" y="32"/>
                  </a:lnTo>
                  <a:lnTo>
                    <a:pt x="57" y="50"/>
                  </a:lnTo>
                  <a:lnTo>
                    <a:pt x="39" y="52"/>
                  </a:lnTo>
                  <a:lnTo>
                    <a:pt x="12" y="29"/>
                  </a:lnTo>
                  <a:lnTo>
                    <a:pt x="0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671" name="Freeform 95"/>
            <p:cNvSpPr>
              <a:spLocks/>
            </p:cNvSpPr>
            <p:nvPr/>
          </p:nvSpPr>
          <p:spPr bwMode="auto">
            <a:xfrm>
              <a:off x="1636713" y="4119563"/>
              <a:ext cx="365125" cy="249237"/>
            </a:xfrm>
            <a:custGeom>
              <a:avLst/>
              <a:gdLst/>
              <a:ahLst/>
              <a:cxnLst>
                <a:cxn ang="0">
                  <a:pos x="82" y="49"/>
                </a:cxn>
                <a:cxn ang="0">
                  <a:pos x="104" y="24"/>
                </a:cxn>
                <a:cxn ang="0">
                  <a:pos x="132" y="5"/>
                </a:cxn>
                <a:cxn ang="0">
                  <a:pos x="161" y="0"/>
                </a:cxn>
                <a:cxn ang="0">
                  <a:pos x="191" y="0"/>
                </a:cxn>
                <a:cxn ang="0">
                  <a:pos x="211" y="9"/>
                </a:cxn>
                <a:cxn ang="0">
                  <a:pos x="222" y="24"/>
                </a:cxn>
                <a:cxn ang="0">
                  <a:pos x="229" y="44"/>
                </a:cxn>
                <a:cxn ang="0">
                  <a:pos x="230" y="65"/>
                </a:cxn>
                <a:cxn ang="0">
                  <a:pos x="226" y="87"/>
                </a:cxn>
                <a:cxn ang="0">
                  <a:pos x="208" y="110"/>
                </a:cxn>
                <a:cxn ang="0">
                  <a:pos x="184" y="131"/>
                </a:cxn>
                <a:cxn ang="0">
                  <a:pos x="155" y="146"/>
                </a:cxn>
                <a:cxn ang="0">
                  <a:pos x="128" y="157"/>
                </a:cxn>
                <a:cxn ang="0">
                  <a:pos x="104" y="156"/>
                </a:cxn>
                <a:cxn ang="0">
                  <a:pos x="90" y="150"/>
                </a:cxn>
                <a:cxn ang="0">
                  <a:pos x="80" y="143"/>
                </a:cxn>
                <a:cxn ang="0">
                  <a:pos x="68" y="131"/>
                </a:cxn>
                <a:cxn ang="0">
                  <a:pos x="60" y="103"/>
                </a:cxn>
                <a:cxn ang="0">
                  <a:pos x="65" y="80"/>
                </a:cxn>
                <a:cxn ang="0">
                  <a:pos x="46" y="91"/>
                </a:cxn>
                <a:cxn ang="0">
                  <a:pos x="22" y="99"/>
                </a:cxn>
                <a:cxn ang="0">
                  <a:pos x="9" y="99"/>
                </a:cxn>
                <a:cxn ang="0">
                  <a:pos x="0" y="91"/>
                </a:cxn>
                <a:cxn ang="0">
                  <a:pos x="0" y="80"/>
                </a:cxn>
                <a:cxn ang="0">
                  <a:pos x="17" y="77"/>
                </a:cxn>
                <a:cxn ang="0">
                  <a:pos x="36" y="71"/>
                </a:cxn>
                <a:cxn ang="0">
                  <a:pos x="62" y="59"/>
                </a:cxn>
                <a:cxn ang="0">
                  <a:pos x="82" y="49"/>
                </a:cxn>
              </a:cxnLst>
              <a:rect l="0" t="0" r="r" b="b"/>
              <a:pathLst>
                <a:path w="230" h="157">
                  <a:moveTo>
                    <a:pt x="82" y="49"/>
                  </a:moveTo>
                  <a:lnTo>
                    <a:pt x="104" y="24"/>
                  </a:lnTo>
                  <a:lnTo>
                    <a:pt x="132" y="5"/>
                  </a:lnTo>
                  <a:lnTo>
                    <a:pt x="161" y="0"/>
                  </a:lnTo>
                  <a:lnTo>
                    <a:pt x="191" y="0"/>
                  </a:lnTo>
                  <a:lnTo>
                    <a:pt x="211" y="9"/>
                  </a:lnTo>
                  <a:lnTo>
                    <a:pt x="222" y="24"/>
                  </a:lnTo>
                  <a:lnTo>
                    <a:pt x="229" y="44"/>
                  </a:lnTo>
                  <a:lnTo>
                    <a:pt x="230" y="65"/>
                  </a:lnTo>
                  <a:lnTo>
                    <a:pt x="226" y="87"/>
                  </a:lnTo>
                  <a:lnTo>
                    <a:pt x="208" y="110"/>
                  </a:lnTo>
                  <a:lnTo>
                    <a:pt x="184" y="131"/>
                  </a:lnTo>
                  <a:lnTo>
                    <a:pt x="155" y="146"/>
                  </a:lnTo>
                  <a:lnTo>
                    <a:pt x="128" y="157"/>
                  </a:lnTo>
                  <a:lnTo>
                    <a:pt x="104" y="156"/>
                  </a:lnTo>
                  <a:lnTo>
                    <a:pt x="90" y="150"/>
                  </a:lnTo>
                  <a:lnTo>
                    <a:pt x="80" y="143"/>
                  </a:lnTo>
                  <a:lnTo>
                    <a:pt x="68" y="131"/>
                  </a:lnTo>
                  <a:lnTo>
                    <a:pt x="60" y="103"/>
                  </a:lnTo>
                  <a:lnTo>
                    <a:pt x="65" y="80"/>
                  </a:lnTo>
                  <a:lnTo>
                    <a:pt x="46" y="91"/>
                  </a:lnTo>
                  <a:lnTo>
                    <a:pt x="22" y="99"/>
                  </a:lnTo>
                  <a:lnTo>
                    <a:pt x="9" y="99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17" y="77"/>
                  </a:lnTo>
                  <a:lnTo>
                    <a:pt x="36" y="71"/>
                  </a:lnTo>
                  <a:lnTo>
                    <a:pt x="62" y="59"/>
                  </a:lnTo>
                  <a:lnTo>
                    <a:pt x="82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672" name="Freeform 96"/>
            <p:cNvSpPr>
              <a:spLocks/>
            </p:cNvSpPr>
            <p:nvPr/>
          </p:nvSpPr>
          <p:spPr bwMode="auto">
            <a:xfrm>
              <a:off x="1593850" y="4373563"/>
              <a:ext cx="242888" cy="390525"/>
            </a:xfrm>
            <a:custGeom>
              <a:avLst/>
              <a:gdLst/>
              <a:ahLst/>
              <a:cxnLst>
                <a:cxn ang="0">
                  <a:pos x="43" y="25"/>
                </a:cxn>
                <a:cxn ang="0">
                  <a:pos x="63" y="8"/>
                </a:cxn>
                <a:cxn ang="0">
                  <a:pos x="88" y="0"/>
                </a:cxn>
                <a:cxn ang="0">
                  <a:pos x="110" y="1"/>
                </a:cxn>
                <a:cxn ang="0">
                  <a:pos x="134" y="7"/>
                </a:cxn>
                <a:cxn ang="0">
                  <a:pos x="149" y="19"/>
                </a:cxn>
                <a:cxn ang="0">
                  <a:pos x="153" y="37"/>
                </a:cxn>
                <a:cxn ang="0">
                  <a:pos x="142" y="60"/>
                </a:cxn>
                <a:cxn ang="0">
                  <a:pos x="123" y="81"/>
                </a:cxn>
                <a:cxn ang="0">
                  <a:pos x="114" y="107"/>
                </a:cxn>
                <a:cxn ang="0">
                  <a:pos x="114" y="131"/>
                </a:cxn>
                <a:cxn ang="0">
                  <a:pos x="123" y="149"/>
                </a:cxn>
                <a:cxn ang="0">
                  <a:pos x="135" y="160"/>
                </a:cxn>
                <a:cxn ang="0">
                  <a:pos x="145" y="174"/>
                </a:cxn>
                <a:cxn ang="0">
                  <a:pos x="146" y="192"/>
                </a:cxn>
                <a:cxn ang="0">
                  <a:pos x="141" y="214"/>
                </a:cxn>
                <a:cxn ang="0">
                  <a:pos x="131" y="228"/>
                </a:cxn>
                <a:cxn ang="0">
                  <a:pos x="110" y="240"/>
                </a:cxn>
                <a:cxn ang="0">
                  <a:pos x="87" y="246"/>
                </a:cxn>
                <a:cxn ang="0">
                  <a:pos x="66" y="242"/>
                </a:cxn>
                <a:cxn ang="0">
                  <a:pos x="43" y="235"/>
                </a:cxn>
                <a:cxn ang="0">
                  <a:pos x="24" y="217"/>
                </a:cxn>
                <a:cxn ang="0">
                  <a:pos x="12" y="196"/>
                </a:cxn>
                <a:cxn ang="0">
                  <a:pos x="3" y="167"/>
                </a:cxn>
                <a:cxn ang="0">
                  <a:pos x="0" y="134"/>
                </a:cxn>
                <a:cxn ang="0">
                  <a:pos x="4" y="99"/>
                </a:cxn>
                <a:cxn ang="0">
                  <a:pos x="14" y="72"/>
                </a:cxn>
                <a:cxn ang="0">
                  <a:pos x="26" y="42"/>
                </a:cxn>
                <a:cxn ang="0">
                  <a:pos x="43" y="25"/>
                </a:cxn>
              </a:cxnLst>
              <a:rect l="0" t="0" r="r" b="b"/>
              <a:pathLst>
                <a:path w="153" h="246">
                  <a:moveTo>
                    <a:pt x="43" y="25"/>
                  </a:moveTo>
                  <a:lnTo>
                    <a:pt x="63" y="8"/>
                  </a:lnTo>
                  <a:lnTo>
                    <a:pt x="88" y="0"/>
                  </a:lnTo>
                  <a:lnTo>
                    <a:pt x="110" y="1"/>
                  </a:lnTo>
                  <a:lnTo>
                    <a:pt x="134" y="7"/>
                  </a:lnTo>
                  <a:lnTo>
                    <a:pt x="149" y="19"/>
                  </a:lnTo>
                  <a:lnTo>
                    <a:pt x="153" y="37"/>
                  </a:lnTo>
                  <a:lnTo>
                    <a:pt x="142" y="60"/>
                  </a:lnTo>
                  <a:lnTo>
                    <a:pt x="123" y="81"/>
                  </a:lnTo>
                  <a:lnTo>
                    <a:pt x="114" y="107"/>
                  </a:lnTo>
                  <a:lnTo>
                    <a:pt x="114" y="131"/>
                  </a:lnTo>
                  <a:lnTo>
                    <a:pt x="123" y="149"/>
                  </a:lnTo>
                  <a:lnTo>
                    <a:pt x="135" y="160"/>
                  </a:lnTo>
                  <a:lnTo>
                    <a:pt x="145" y="174"/>
                  </a:lnTo>
                  <a:lnTo>
                    <a:pt x="146" y="192"/>
                  </a:lnTo>
                  <a:lnTo>
                    <a:pt x="141" y="214"/>
                  </a:lnTo>
                  <a:lnTo>
                    <a:pt x="131" y="228"/>
                  </a:lnTo>
                  <a:lnTo>
                    <a:pt x="110" y="240"/>
                  </a:lnTo>
                  <a:lnTo>
                    <a:pt x="87" y="246"/>
                  </a:lnTo>
                  <a:lnTo>
                    <a:pt x="66" y="242"/>
                  </a:lnTo>
                  <a:lnTo>
                    <a:pt x="43" y="235"/>
                  </a:lnTo>
                  <a:lnTo>
                    <a:pt x="24" y="217"/>
                  </a:lnTo>
                  <a:lnTo>
                    <a:pt x="12" y="196"/>
                  </a:lnTo>
                  <a:lnTo>
                    <a:pt x="3" y="167"/>
                  </a:lnTo>
                  <a:lnTo>
                    <a:pt x="0" y="134"/>
                  </a:lnTo>
                  <a:lnTo>
                    <a:pt x="4" y="99"/>
                  </a:lnTo>
                  <a:lnTo>
                    <a:pt x="14" y="72"/>
                  </a:lnTo>
                  <a:lnTo>
                    <a:pt x="26" y="42"/>
                  </a:lnTo>
                  <a:lnTo>
                    <a:pt x="43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673" name="Freeform 97"/>
            <p:cNvSpPr>
              <a:spLocks/>
            </p:cNvSpPr>
            <p:nvPr/>
          </p:nvSpPr>
          <p:spPr bwMode="auto">
            <a:xfrm>
              <a:off x="1727200" y="4684713"/>
              <a:ext cx="255588" cy="542925"/>
            </a:xfrm>
            <a:custGeom>
              <a:avLst/>
              <a:gdLst/>
              <a:ahLst/>
              <a:cxnLst>
                <a:cxn ang="0">
                  <a:pos x="12" y="78"/>
                </a:cxn>
                <a:cxn ang="0">
                  <a:pos x="0" y="36"/>
                </a:cxn>
                <a:cxn ang="0">
                  <a:pos x="1" y="7"/>
                </a:cxn>
                <a:cxn ang="0">
                  <a:pos x="18" y="0"/>
                </a:cxn>
                <a:cxn ang="0">
                  <a:pos x="39" y="4"/>
                </a:cxn>
                <a:cxn ang="0">
                  <a:pos x="50" y="18"/>
                </a:cxn>
                <a:cxn ang="0">
                  <a:pos x="54" y="66"/>
                </a:cxn>
                <a:cxn ang="0">
                  <a:pos x="65" y="114"/>
                </a:cxn>
                <a:cxn ang="0">
                  <a:pos x="77" y="155"/>
                </a:cxn>
                <a:cxn ang="0">
                  <a:pos x="94" y="188"/>
                </a:cxn>
                <a:cxn ang="0">
                  <a:pos x="113" y="209"/>
                </a:cxn>
                <a:cxn ang="0">
                  <a:pos x="128" y="238"/>
                </a:cxn>
                <a:cxn ang="0">
                  <a:pos x="141" y="260"/>
                </a:cxn>
                <a:cxn ang="0">
                  <a:pos x="152" y="271"/>
                </a:cxn>
                <a:cxn ang="0">
                  <a:pos x="161" y="285"/>
                </a:cxn>
                <a:cxn ang="0">
                  <a:pos x="157" y="299"/>
                </a:cxn>
                <a:cxn ang="0">
                  <a:pos x="149" y="303"/>
                </a:cxn>
                <a:cxn ang="0">
                  <a:pos x="131" y="309"/>
                </a:cxn>
                <a:cxn ang="0">
                  <a:pos x="106" y="313"/>
                </a:cxn>
                <a:cxn ang="0">
                  <a:pos x="76" y="334"/>
                </a:cxn>
                <a:cxn ang="0">
                  <a:pos x="66" y="342"/>
                </a:cxn>
                <a:cxn ang="0">
                  <a:pos x="54" y="338"/>
                </a:cxn>
                <a:cxn ang="0">
                  <a:pos x="44" y="324"/>
                </a:cxn>
                <a:cxn ang="0">
                  <a:pos x="48" y="312"/>
                </a:cxn>
                <a:cxn ang="0">
                  <a:pos x="66" y="299"/>
                </a:cxn>
                <a:cxn ang="0">
                  <a:pos x="105" y="287"/>
                </a:cxn>
                <a:cxn ang="0">
                  <a:pos x="117" y="283"/>
                </a:cxn>
                <a:cxn ang="0">
                  <a:pos x="123" y="271"/>
                </a:cxn>
                <a:cxn ang="0">
                  <a:pos x="117" y="263"/>
                </a:cxn>
                <a:cxn ang="0">
                  <a:pos x="99" y="238"/>
                </a:cxn>
                <a:cxn ang="0">
                  <a:pos x="80" y="210"/>
                </a:cxn>
                <a:cxn ang="0">
                  <a:pos x="59" y="180"/>
                </a:cxn>
                <a:cxn ang="0">
                  <a:pos x="43" y="148"/>
                </a:cxn>
                <a:cxn ang="0">
                  <a:pos x="27" y="114"/>
                </a:cxn>
                <a:cxn ang="0">
                  <a:pos x="12" y="78"/>
                </a:cxn>
              </a:cxnLst>
              <a:rect l="0" t="0" r="r" b="b"/>
              <a:pathLst>
                <a:path w="161" h="342">
                  <a:moveTo>
                    <a:pt x="12" y="78"/>
                  </a:moveTo>
                  <a:lnTo>
                    <a:pt x="0" y="36"/>
                  </a:lnTo>
                  <a:lnTo>
                    <a:pt x="1" y="7"/>
                  </a:lnTo>
                  <a:lnTo>
                    <a:pt x="18" y="0"/>
                  </a:lnTo>
                  <a:lnTo>
                    <a:pt x="39" y="4"/>
                  </a:lnTo>
                  <a:lnTo>
                    <a:pt x="50" y="18"/>
                  </a:lnTo>
                  <a:lnTo>
                    <a:pt x="54" y="66"/>
                  </a:lnTo>
                  <a:lnTo>
                    <a:pt x="65" y="114"/>
                  </a:lnTo>
                  <a:lnTo>
                    <a:pt x="77" y="155"/>
                  </a:lnTo>
                  <a:lnTo>
                    <a:pt x="94" y="188"/>
                  </a:lnTo>
                  <a:lnTo>
                    <a:pt x="113" y="209"/>
                  </a:lnTo>
                  <a:lnTo>
                    <a:pt x="128" y="238"/>
                  </a:lnTo>
                  <a:lnTo>
                    <a:pt x="141" y="260"/>
                  </a:lnTo>
                  <a:lnTo>
                    <a:pt x="152" y="271"/>
                  </a:lnTo>
                  <a:lnTo>
                    <a:pt x="161" y="285"/>
                  </a:lnTo>
                  <a:lnTo>
                    <a:pt x="157" y="299"/>
                  </a:lnTo>
                  <a:lnTo>
                    <a:pt x="149" y="303"/>
                  </a:lnTo>
                  <a:lnTo>
                    <a:pt x="131" y="309"/>
                  </a:lnTo>
                  <a:lnTo>
                    <a:pt x="106" y="313"/>
                  </a:lnTo>
                  <a:lnTo>
                    <a:pt x="76" y="334"/>
                  </a:lnTo>
                  <a:lnTo>
                    <a:pt x="66" y="342"/>
                  </a:lnTo>
                  <a:lnTo>
                    <a:pt x="54" y="338"/>
                  </a:lnTo>
                  <a:lnTo>
                    <a:pt x="44" y="324"/>
                  </a:lnTo>
                  <a:lnTo>
                    <a:pt x="48" y="312"/>
                  </a:lnTo>
                  <a:lnTo>
                    <a:pt x="66" y="299"/>
                  </a:lnTo>
                  <a:lnTo>
                    <a:pt x="105" y="287"/>
                  </a:lnTo>
                  <a:lnTo>
                    <a:pt x="117" y="283"/>
                  </a:lnTo>
                  <a:lnTo>
                    <a:pt x="123" y="271"/>
                  </a:lnTo>
                  <a:lnTo>
                    <a:pt x="117" y="263"/>
                  </a:lnTo>
                  <a:lnTo>
                    <a:pt x="99" y="238"/>
                  </a:lnTo>
                  <a:lnTo>
                    <a:pt x="80" y="210"/>
                  </a:lnTo>
                  <a:lnTo>
                    <a:pt x="59" y="180"/>
                  </a:lnTo>
                  <a:lnTo>
                    <a:pt x="43" y="148"/>
                  </a:lnTo>
                  <a:lnTo>
                    <a:pt x="27" y="114"/>
                  </a:lnTo>
                  <a:lnTo>
                    <a:pt x="12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674" name="Freeform 98"/>
            <p:cNvSpPr>
              <a:spLocks/>
            </p:cNvSpPr>
            <p:nvPr/>
          </p:nvSpPr>
          <p:spPr bwMode="auto">
            <a:xfrm>
              <a:off x="1546225" y="4672013"/>
              <a:ext cx="177800" cy="533400"/>
            </a:xfrm>
            <a:custGeom>
              <a:avLst/>
              <a:gdLst/>
              <a:ahLst/>
              <a:cxnLst>
                <a:cxn ang="0">
                  <a:pos x="45" y="96"/>
                </a:cxn>
                <a:cxn ang="0">
                  <a:pos x="53" y="47"/>
                </a:cxn>
                <a:cxn ang="0">
                  <a:pos x="69" y="10"/>
                </a:cxn>
                <a:cxn ang="0">
                  <a:pos x="99" y="0"/>
                </a:cxn>
                <a:cxn ang="0">
                  <a:pos x="112" y="15"/>
                </a:cxn>
                <a:cxn ang="0">
                  <a:pos x="108" y="47"/>
                </a:cxn>
                <a:cxn ang="0">
                  <a:pos x="84" y="89"/>
                </a:cxn>
                <a:cxn ang="0">
                  <a:pos x="72" y="139"/>
                </a:cxn>
                <a:cxn ang="0">
                  <a:pos x="68" y="179"/>
                </a:cxn>
                <a:cxn ang="0">
                  <a:pos x="69" y="196"/>
                </a:cxn>
                <a:cxn ang="0">
                  <a:pos x="82" y="224"/>
                </a:cxn>
                <a:cxn ang="0">
                  <a:pos x="90" y="250"/>
                </a:cxn>
                <a:cxn ang="0">
                  <a:pos x="90" y="281"/>
                </a:cxn>
                <a:cxn ang="0">
                  <a:pos x="87" y="295"/>
                </a:cxn>
                <a:cxn ang="0">
                  <a:pos x="91" y="307"/>
                </a:cxn>
                <a:cxn ang="0">
                  <a:pos x="90" y="320"/>
                </a:cxn>
                <a:cxn ang="0">
                  <a:pos x="76" y="321"/>
                </a:cxn>
                <a:cxn ang="0">
                  <a:pos x="51" y="321"/>
                </a:cxn>
                <a:cxn ang="0">
                  <a:pos x="22" y="327"/>
                </a:cxn>
                <a:cxn ang="0">
                  <a:pos x="7" y="336"/>
                </a:cxn>
                <a:cxn ang="0">
                  <a:pos x="0" y="324"/>
                </a:cxn>
                <a:cxn ang="0">
                  <a:pos x="6" y="306"/>
                </a:cxn>
                <a:cxn ang="0">
                  <a:pos x="24" y="297"/>
                </a:cxn>
                <a:cxn ang="0">
                  <a:pos x="45" y="297"/>
                </a:cxn>
                <a:cxn ang="0">
                  <a:pos x="64" y="293"/>
                </a:cxn>
                <a:cxn ang="0">
                  <a:pos x="69" y="282"/>
                </a:cxn>
                <a:cxn ang="0">
                  <a:pos x="65" y="257"/>
                </a:cxn>
                <a:cxn ang="0">
                  <a:pos x="57" y="220"/>
                </a:cxn>
                <a:cxn ang="0">
                  <a:pos x="42" y="193"/>
                </a:cxn>
                <a:cxn ang="0">
                  <a:pos x="39" y="165"/>
                </a:cxn>
                <a:cxn ang="0">
                  <a:pos x="42" y="139"/>
                </a:cxn>
                <a:cxn ang="0">
                  <a:pos x="45" y="96"/>
                </a:cxn>
              </a:cxnLst>
              <a:rect l="0" t="0" r="r" b="b"/>
              <a:pathLst>
                <a:path w="112" h="336">
                  <a:moveTo>
                    <a:pt x="45" y="96"/>
                  </a:moveTo>
                  <a:lnTo>
                    <a:pt x="53" y="47"/>
                  </a:lnTo>
                  <a:lnTo>
                    <a:pt x="69" y="10"/>
                  </a:lnTo>
                  <a:lnTo>
                    <a:pt x="99" y="0"/>
                  </a:lnTo>
                  <a:lnTo>
                    <a:pt x="112" y="15"/>
                  </a:lnTo>
                  <a:lnTo>
                    <a:pt x="108" y="47"/>
                  </a:lnTo>
                  <a:lnTo>
                    <a:pt x="84" y="89"/>
                  </a:lnTo>
                  <a:lnTo>
                    <a:pt x="72" y="139"/>
                  </a:lnTo>
                  <a:lnTo>
                    <a:pt x="68" y="179"/>
                  </a:lnTo>
                  <a:lnTo>
                    <a:pt x="69" y="196"/>
                  </a:lnTo>
                  <a:lnTo>
                    <a:pt x="82" y="224"/>
                  </a:lnTo>
                  <a:lnTo>
                    <a:pt x="90" y="250"/>
                  </a:lnTo>
                  <a:lnTo>
                    <a:pt x="90" y="281"/>
                  </a:lnTo>
                  <a:lnTo>
                    <a:pt x="87" y="295"/>
                  </a:lnTo>
                  <a:lnTo>
                    <a:pt x="91" y="307"/>
                  </a:lnTo>
                  <a:lnTo>
                    <a:pt x="90" y="320"/>
                  </a:lnTo>
                  <a:lnTo>
                    <a:pt x="76" y="321"/>
                  </a:lnTo>
                  <a:lnTo>
                    <a:pt x="51" y="321"/>
                  </a:lnTo>
                  <a:lnTo>
                    <a:pt x="22" y="327"/>
                  </a:lnTo>
                  <a:lnTo>
                    <a:pt x="7" y="336"/>
                  </a:lnTo>
                  <a:lnTo>
                    <a:pt x="0" y="324"/>
                  </a:lnTo>
                  <a:lnTo>
                    <a:pt x="6" y="306"/>
                  </a:lnTo>
                  <a:lnTo>
                    <a:pt x="24" y="297"/>
                  </a:lnTo>
                  <a:lnTo>
                    <a:pt x="45" y="297"/>
                  </a:lnTo>
                  <a:lnTo>
                    <a:pt x="64" y="293"/>
                  </a:lnTo>
                  <a:lnTo>
                    <a:pt x="69" y="282"/>
                  </a:lnTo>
                  <a:lnTo>
                    <a:pt x="65" y="257"/>
                  </a:lnTo>
                  <a:lnTo>
                    <a:pt x="57" y="220"/>
                  </a:lnTo>
                  <a:lnTo>
                    <a:pt x="42" y="193"/>
                  </a:lnTo>
                  <a:lnTo>
                    <a:pt x="39" y="165"/>
                  </a:lnTo>
                  <a:lnTo>
                    <a:pt x="42" y="139"/>
                  </a:lnTo>
                  <a:lnTo>
                    <a:pt x="45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675" name="Freeform 99"/>
            <p:cNvSpPr>
              <a:spLocks/>
            </p:cNvSpPr>
            <p:nvPr/>
          </p:nvSpPr>
          <p:spPr bwMode="auto">
            <a:xfrm>
              <a:off x="1760538" y="3984625"/>
              <a:ext cx="411163" cy="517525"/>
            </a:xfrm>
            <a:custGeom>
              <a:avLst/>
              <a:gdLst/>
              <a:ahLst/>
              <a:cxnLst>
                <a:cxn ang="0">
                  <a:pos x="68" y="261"/>
                </a:cxn>
                <a:cxn ang="0">
                  <a:pos x="32" y="261"/>
                </a:cxn>
                <a:cxn ang="0">
                  <a:pos x="0" y="272"/>
                </a:cxn>
                <a:cxn ang="0">
                  <a:pos x="6" y="299"/>
                </a:cxn>
                <a:cxn ang="0">
                  <a:pos x="28" y="305"/>
                </a:cxn>
                <a:cxn ang="0">
                  <a:pos x="71" y="302"/>
                </a:cxn>
                <a:cxn ang="0">
                  <a:pos x="118" y="308"/>
                </a:cxn>
                <a:cxn ang="0">
                  <a:pos x="183" y="324"/>
                </a:cxn>
                <a:cxn ang="0">
                  <a:pos x="204" y="326"/>
                </a:cxn>
                <a:cxn ang="0">
                  <a:pos x="215" y="314"/>
                </a:cxn>
                <a:cxn ang="0">
                  <a:pos x="223" y="282"/>
                </a:cxn>
                <a:cxn ang="0">
                  <a:pos x="229" y="168"/>
                </a:cxn>
                <a:cxn ang="0">
                  <a:pos x="229" y="119"/>
                </a:cxn>
                <a:cxn ang="0">
                  <a:pos x="227" y="82"/>
                </a:cxn>
                <a:cxn ang="0">
                  <a:pos x="241" y="65"/>
                </a:cxn>
                <a:cxn ang="0">
                  <a:pos x="255" y="44"/>
                </a:cxn>
                <a:cxn ang="0">
                  <a:pos x="257" y="28"/>
                </a:cxn>
                <a:cxn ang="0">
                  <a:pos x="259" y="0"/>
                </a:cxn>
                <a:cxn ang="0">
                  <a:pos x="205" y="51"/>
                </a:cxn>
                <a:cxn ang="0">
                  <a:pos x="197" y="79"/>
                </a:cxn>
                <a:cxn ang="0">
                  <a:pos x="211" y="100"/>
                </a:cxn>
                <a:cxn ang="0">
                  <a:pos x="211" y="164"/>
                </a:cxn>
                <a:cxn ang="0">
                  <a:pos x="204" y="211"/>
                </a:cxn>
                <a:cxn ang="0">
                  <a:pos x="198" y="253"/>
                </a:cxn>
                <a:cxn ang="0">
                  <a:pos x="189" y="281"/>
                </a:cxn>
                <a:cxn ang="0">
                  <a:pos x="179" y="299"/>
                </a:cxn>
                <a:cxn ang="0">
                  <a:pos x="150" y="288"/>
                </a:cxn>
                <a:cxn ang="0">
                  <a:pos x="110" y="274"/>
                </a:cxn>
                <a:cxn ang="0">
                  <a:pos x="68" y="261"/>
                </a:cxn>
              </a:cxnLst>
              <a:rect l="0" t="0" r="r" b="b"/>
              <a:pathLst>
                <a:path w="259" h="326">
                  <a:moveTo>
                    <a:pt x="68" y="261"/>
                  </a:moveTo>
                  <a:lnTo>
                    <a:pt x="32" y="261"/>
                  </a:lnTo>
                  <a:lnTo>
                    <a:pt x="0" y="272"/>
                  </a:lnTo>
                  <a:lnTo>
                    <a:pt x="6" y="299"/>
                  </a:lnTo>
                  <a:lnTo>
                    <a:pt x="28" y="305"/>
                  </a:lnTo>
                  <a:lnTo>
                    <a:pt x="71" y="302"/>
                  </a:lnTo>
                  <a:lnTo>
                    <a:pt x="118" y="308"/>
                  </a:lnTo>
                  <a:lnTo>
                    <a:pt x="183" y="324"/>
                  </a:lnTo>
                  <a:lnTo>
                    <a:pt x="204" y="326"/>
                  </a:lnTo>
                  <a:lnTo>
                    <a:pt x="215" y="314"/>
                  </a:lnTo>
                  <a:lnTo>
                    <a:pt x="223" y="282"/>
                  </a:lnTo>
                  <a:lnTo>
                    <a:pt x="229" y="168"/>
                  </a:lnTo>
                  <a:lnTo>
                    <a:pt x="229" y="119"/>
                  </a:lnTo>
                  <a:lnTo>
                    <a:pt x="227" y="82"/>
                  </a:lnTo>
                  <a:lnTo>
                    <a:pt x="241" y="65"/>
                  </a:lnTo>
                  <a:lnTo>
                    <a:pt x="255" y="44"/>
                  </a:lnTo>
                  <a:lnTo>
                    <a:pt x="257" y="28"/>
                  </a:lnTo>
                  <a:lnTo>
                    <a:pt x="259" y="0"/>
                  </a:lnTo>
                  <a:lnTo>
                    <a:pt x="205" y="51"/>
                  </a:lnTo>
                  <a:lnTo>
                    <a:pt x="197" y="79"/>
                  </a:lnTo>
                  <a:lnTo>
                    <a:pt x="211" y="100"/>
                  </a:lnTo>
                  <a:lnTo>
                    <a:pt x="211" y="164"/>
                  </a:lnTo>
                  <a:lnTo>
                    <a:pt x="204" y="211"/>
                  </a:lnTo>
                  <a:lnTo>
                    <a:pt x="198" y="253"/>
                  </a:lnTo>
                  <a:lnTo>
                    <a:pt x="189" y="281"/>
                  </a:lnTo>
                  <a:lnTo>
                    <a:pt x="179" y="299"/>
                  </a:lnTo>
                  <a:lnTo>
                    <a:pt x="150" y="288"/>
                  </a:lnTo>
                  <a:lnTo>
                    <a:pt x="110" y="274"/>
                  </a:lnTo>
                  <a:lnTo>
                    <a:pt x="68" y="2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676" name="Freeform 100"/>
            <p:cNvSpPr>
              <a:spLocks/>
            </p:cNvSpPr>
            <p:nvPr/>
          </p:nvSpPr>
          <p:spPr bwMode="auto">
            <a:xfrm>
              <a:off x="1577975" y="3914775"/>
              <a:ext cx="542925" cy="557212"/>
            </a:xfrm>
            <a:custGeom>
              <a:avLst/>
              <a:gdLst/>
              <a:ahLst/>
              <a:cxnLst>
                <a:cxn ang="0">
                  <a:pos x="95" y="313"/>
                </a:cxn>
                <a:cxn ang="0">
                  <a:pos x="103" y="329"/>
                </a:cxn>
                <a:cxn ang="0">
                  <a:pos x="95" y="346"/>
                </a:cxn>
                <a:cxn ang="0">
                  <a:pos x="63" y="351"/>
                </a:cxn>
                <a:cxn ang="0">
                  <a:pos x="56" y="322"/>
                </a:cxn>
                <a:cxn ang="0">
                  <a:pos x="36" y="270"/>
                </a:cxn>
                <a:cxn ang="0">
                  <a:pos x="18" y="212"/>
                </a:cxn>
                <a:cxn ang="0">
                  <a:pos x="4" y="166"/>
                </a:cxn>
                <a:cxn ang="0">
                  <a:pos x="0" y="127"/>
                </a:cxn>
                <a:cxn ang="0">
                  <a:pos x="10" y="103"/>
                </a:cxn>
                <a:cxn ang="0">
                  <a:pos x="34" y="81"/>
                </a:cxn>
                <a:cxn ang="0">
                  <a:pos x="117" y="55"/>
                </a:cxn>
                <a:cxn ang="0">
                  <a:pos x="192" y="43"/>
                </a:cxn>
                <a:cxn ang="0">
                  <a:pos x="246" y="31"/>
                </a:cxn>
                <a:cxn ang="0">
                  <a:pos x="281" y="20"/>
                </a:cxn>
                <a:cxn ang="0">
                  <a:pos x="300" y="10"/>
                </a:cxn>
                <a:cxn ang="0">
                  <a:pos x="324" y="0"/>
                </a:cxn>
                <a:cxn ang="0">
                  <a:pos x="342" y="10"/>
                </a:cxn>
                <a:cxn ang="0">
                  <a:pos x="338" y="31"/>
                </a:cxn>
                <a:cxn ang="0">
                  <a:pos x="321" y="50"/>
                </a:cxn>
                <a:cxn ang="0">
                  <a:pos x="300" y="59"/>
                </a:cxn>
                <a:cxn ang="0">
                  <a:pos x="277" y="50"/>
                </a:cxn>
                <a:cxn ang="0">
                  <a:pos x="259" y="45"/>
                </a:cxn>
                <a:cxn ang="0">
                  <a:pos x="214" y="57"/>
                </a:cxn>
                <a:cxn ang="0">
                  <a:pos x="143" y="73"/>
                </a:cxn>
                <a:cxn ang="0">
                  <a:pos x="85" y="91"/>
                </a:cxn>
                <a:cxn ang="0">
                  <a:pos x="42" y="107"/>
                </a:cxn>
                <a:cxn ang="0">
                  <a:pos x="31" y="121"/>
                </a:cxn>
                <a:cxn ang="0">
                  <a:pos x="28" y="138"/>
                </a:cxn>
                <a:cxn ang="0">
                  <a:pos x="38" y="176"/>
                </a:cxn>
                <a:cxn ang="0">
                  <a:pos x="59" y="233"/>
                </a:cxn>
                <a:cxn ang="0">
                  <a:pos x="85" y="284"/>
                </a:cxn>
                <a:cxn ang="0">
                  <a:pos x="95" y="313"/>
                </a:cxn>
              </a:cxnLst>
              <a:rect l="0" t="0" r="r" b="b"/>
              <a:pathLst>
                <a:path w="342" h="351">
                  <a:moveTo>
                    <a:pt x="95" y="313"/>
                  </a:moveTo>
                  <a:lnTo>
                    <a:pt x="103" y="329"/>
                  </a:lnTo>
                  <a:lnTo>
                    <a:pt x="95" y="346"/>
                  </a:lnTo>
                  <a:lnTo>
                    <a:pt x="63" y="351"/>
                  </a:lnTo>
                  <a:lnTo>
                    <a:pt x="56" y="322"/>
                  </a:lnTo>
                  <a:lnTo>
                    <a:pt x="36" y="270"/>
                  </a:lnTo>
                  <a:lnTo>
                    <a:pt x="18" y="212"/>
                  </a:lnTo>
                  <a:lnTo>
                    <a:pt x="4" y="166"/>
                  </a:lnTo>
                  <a:lnTo>
                    <a:pt x="0" y="127"/>
                  </a:lnTo>
                  <a:lnTo>
                    <a:pt x="10" y="103"/>
                  </a:lnTo>
                  <a:lnTo>
                    <a:pt x="34" y="81"/>
                  </a:lnTo>
                  <a:lnTo>
                    <a:pt x="117" y="55"/>
                  </a:lnTo>
                  <a:lnTo>
                    <a:pt x="192" y="43"/>
                  </a:lnTo>
                  <a:lnTo>
                    <a:pt x="246" y="31"/>
                  </a:lnTo>
                  <a:lnTo>
                    <a:pt x="281" y="20"/>
                  </a:lnTo>
                  <a:lnTo>
                    <a:pt x="300" y="10"/>
                  </a:lnTo>
                  <a:lnTo>
                    <a:pt x="324" y="0"/>
                  </a:lnTo>
                  <a:lnTo>
                    <a:pt x="342" y="10"/>
                  </a:lnTo>
                  <a:lnTo>
                    <a:pt x="338" y="31"/>
                  </a:lnTo>
                  <a:lnTo>
                    <a:pt x="321" y="50"/>
                  </a:lnTo>
                  <a:lnTo>
                    <a:pt x="300" y="59"/>
                  </a:lnTo>
                  <a:lnTo>
                    <a:pt x="277" y="50"/>
                  </a:lnTo>
                  <a:lnTo>
                    <a:pt x="259" y="45"/>
                  </a:lnTo>
                  <a:lnTo>
                    <a:pt x="214" y="57"/>
                  </a:lnTo>
                  <a:lnTo>
                    <a:pt x="143" y="73"/>
                  </a:lnTo>
                  <a:lnTo>
                    <a:pt x="85" y="91"/>
                  </a:lnTo>
                  <a:lnTo>
                    <a:pt x="42" y="107"/>
                  </a:lnTo>
                  <a:lnTo>
                    <a:pt x="31" y="121"/>
                  </a:lnTo>
                  <a:lnTo>
                    <a:pt x="28" y="138"/>
                  </a:lnTo>
                  <a:lnTo>
                    <a:pt x="38" y="176"/>
                  </a:lnTo>
                  <a:lnTo>
                    <a:pt x="59" y="233"/>
                  </a:lnTo>
                  <a:lnTo>
                    <a:pt x="85" y="284"/>
                  </a:lnTo>
                  <a:lnTo>
                    <a:pt x="95" y="3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192" name="Gruppe 191"/>
          <p:cNvGrpSpPr/>
          <p:nvPr/>
        </p:nvGrpSpPr>
        <p:grpSpPr>
          <a:xfrm>
            <a:off x="2386008" y="1886853"/>
            <a:ext cx="792616" cy="910772"/>
            <a:chOff x="557213" y="3308351"/>
            <a:chExt cx="762000" cy="1187450"/>
          </a:xfrm>
        </p:grpSpPr>
        <p:sp>
          <p:nvSpPr>
            <p:cNvPr id="24706" name="Freeform 130"/>
            <p:cNvSpPr>
              <a:spLocks/>
            </p:cNvSpPr>
            <p:nvPr/>
          </p:nvSpPr>
          <p:spPr bwMode="auto">
            <a:xfrm>
              <a:off x="706438" y="3606801"/>
              <a:ext cx="266700" cy="193675"/>
            </a:xfrm>
            <a:custGeom>
              <a:avLst/>
              <a:gdLst/>
              <a:ahLst/>
              <a:cxnLst>
                <a:cxn ang="0">
                  <a:pos x="109" y="52"/>
                </a:cxn>
                <a:cxn ang="0">
                  <a:pos x="100" y="38"/>
                </a:cxn>
                <a:cxn ang="0">
                  <a:pos x="89" y="25"/>
                </a:cxn>
                <a:cxn ang="0">
                  <a:pos x="77" y="14"/>
                </a:cxn>
                <a:cxn ang="0">
                  <a:pos x="64" y="7"/>
                </a:cxn>
                <a:cxn ang="0">
                  <a:pos x="51" y="2"/>
                </a:cxn>
                <a:cxn ang="0">
                  <a:pos x="40" y="0"/>
                </a:cxn>
                <a:cxn ang="0">
                  <a:pos x="28" y="0"/>
                </a:cxn>
                <a:cxn ang="0">
                  <a:pos x="18" y="2"/>
                </a:cxn>
                <a:cxn ang="0">
                  <a:pos x="10" y="10"/>
                </a:cxn>
                <a:cxn ang="0">
                  <a:pos x="4" y="20"/>
                </a:cxn>
                <a:cxn ang="0">
                  <a:pos x="0" y="34"/>
                </a:cxn>
                <a:cxn ang="0">
                  <a:pos x="0" y="54"/>
                </a:cxn>
                <a:cxn ang="0">
                  <a:pos x="2" y="69"/>
                </a:cxn>
                <a:cxn ang="0">
                  <a:pos x="7" y="82"/>
                </a:cxn>
                <a:cxn ang="0">
                  <a:pos x="15" y="95"/>
                </a:cxn>
                <a:cxn ang="0">
                  <a:pos x="27" y="108"/>
                </a:cxn>
                <a:cxn ang="0">
                  <a:pos x="39" y="113"/>
                </a:cxn>
                <a:cxn ang="0">
                  <a:pos x="51" y="118"/>
                </a:cxn>
                <a:cxn ang="0">
                  <a:pos x="67" y="122"/>
                </a:cxn>
                <a:cxn ang="0">
                  <a:pos x="81" y="120"/>
                </a:cxn>
                <a:cxn ang="0">
                  <a:pos x="90" y="117"/>
                </a:cxn>
                <a:cxn ang="0">
                  <a:pos x="98" y="111"/>
                </a:cxn>
                <a:cxn ang="0">
                  <a:pos x="106" y="105"/>
                </a:cxn>
                <a:cxn ang="0">
                  <a:pos x="111" y="92"/>
                </a:cxn>
                <a:cxn ang="0">
                  <a:pos x="113" y="79"/>
                </a:cxn>
                <a:cxn ang="0">
                  <a:pos x="114" y="69"/>
                </a:cxn>
                <a:cxn ang="0">
                  <a:pos x="135" y="73"/>
                </a:cxn>
                <a:cxn ang="0">
                  <a:pos x="152" y="79"/>
                </a:cxn>
                <a:cxn ang="0">
                  <a:pos x="162" y="82"/>
                </a:cxn>
                <a:cxn ang="0">
                  <a:pos x="168" y="77"/>
                </a:cxn>
                <a:cxn ang="0">
                  <a:pos x="168" y="71"/>
                </a:cxn>
                <a:cxn ang="0">
                  <a:pos x="163" y="64"/>
                </a:cxn>
                <a:cxn ang="0">
                  <a:pos x="155" y="61"/>
                </a:cxn>
                <a:cxn ang="0">
                  <a:pos x="153" y="62"/>
                </a:cxn>
                <a:cxn ang="0">
                  <a:pos x="139" y="62"/>
                </a:cxn>
                <a:cxn ang="0">
                  <a:pos x="119" y="59"/>
                </a:cxn>
                <a:cxn ang="0">
                  <a:pos x="109" y="52"/>
                </a:cxn>
              </a:cxnLst>
              <a:rect l="0" t="0" r="r" b="b"/>
              <a:pathLst>
                <a:path w="168" h="122">
                  <a:moveTo>
                    <a:pt x="109" y="52"/>
                  </a:moveTo>
                  <a:lnTo>
                    <a:pt x="100" y="38"/>
                  </a:lnTo>
                  <a:lnTo>
                    <a:pt x="89" y="25"/>
                  </a:lnTo>
                  <a:lnTo>
                    <a:pt x="77" y="14"/>
                  </a:lnTo>
                  <a:lnTo>
                    <a:pt x="64" y="7"/>
                  </a:lnTo>
                  <a:lnTo>
                    <a:pt x="51" y="2"/>
                  </a:lnTo>
                  <a:lnTo>
                    <a:pt x="40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0" y="10"/>
                  </a:lnTo>
                  <a:lnTo>
                    <a:pt x="4" y="20"/>
                  </a:lnTo>
                  <a:lnTo>
                    <a:pt x="0" y="34"/>
                  </a:lnTo>
                  <a:lnTo>
                    <a:pt x="0" y="54"/>
                  </a:lnTo>
                  <a:lnTo>
                    <a:pt x="2" y="69"/>
                  </a:lnTo>
                  <a:lnTo>
                    <a:pt x="7" y="82"/>
                  </a:lnTo>
                  <a:lnTo>
                    <a:pt x="15" y="95"/>
                  </a:lnTo>
                  <a:lnTo>
                    <a:pt x="27" y="108"/>
                  </a:lnTo>
                  <a:lnTo>
                    <a:pt x="39" y="113"/>
                  </a:lnTo>
                  <a:lnTo>
                    <a:pt x="51" y="118"/>
                  </a:lnTo>
                  <a:lnTo>
                    <a:pt x="67" y="122"/>
                  </a:lnTo>
                  <a:lnTo>
                    <a:pt x="81" y="120"/>
                  </a:lnTo>
                  <a:lnTo>
                    <a:pt x="90" y="117"/>
                  </a:lnTo>
                  <a:lnTo>
                    <a:pt x="98" y="111"/>
                  </a:lnTo>
                  <a:lnTo>
                    <a:pt x="106" y="105"/>
                  </a:lnTo>
                  <a:lnTo>
                    <a:pt x="111" y="92"/>
                  </a:lnTo>
                  <a:lnTo>
                    <a:pt x="113" y="79"/>
                  </a:lnTo>
                  <a:lnTo>
                    <a:pt x="114" y="69"/>
                  </a:lnTo>
                  <a:lnTo>
                    <a:pt x="135" y="73"/>
                  </a:lnTo>
                  <a:lnTo>
                    <a:pt x="152" y="79"/>
                  </a:lnTo>
                  <a:lnTo>
                    <a:pt x="162" y="82"/>
                  </a:lnTo>
                  <a:lnTo>
                    <a:pt x="168" y="77"/>
                  </a:lnTo>
                  <a:lnTo>
                    <a:pt x="168" y="71"/>
                  </a:lnTo>
                  <a:lnTo>
                    <a:pt x="163" y="64"/>
                  </a:lnTo>
                  <a:lnTo>
                    <a:pt x="155" y="61"/>
                  </a:lnTo>
                  <a:lnTo>
                    <a:pt x="153" y="62"/>
                  </a:lnTo>
                  <a:lnTo>
                    <a:pt x="139" y="62"/>
                  </a:lnTo>
                  <a:lnTo>
                    <a:pt x="119" y="59"/>
                  </a:lnTo>
                  <a:lnTo>
                    <a:pt x="109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707" name="Freeform 131"/>
            <p:cNvSpPr>
              <a:spLocks/>
            </p:cNvSpPr>
            <p:nvPr/>
          </p:nvSpPr>
          <p:spPr bwMode="auto">
            <a:xfrm>
              <a:off x="800101" y="3814763"/>
              <a:ext cx="192088" cy="323850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21" y="2"/>
                </a:cxn>
                <a:cxn ang="0">
                  <a:pos x="32" y="0"/>
                </a:cxn>
                <a:cxn ang="0">
                  <a:pos x="46" y="0"/>
                </a:cxn>
                <a:cxn ang="0">
                  <a:pos x="57" y="0"/>
                </a:cxn>
                <a:cxn ang="0">
                  <a:pos x="66" y="5"/>
                </a:cxn>
                <a:cxn ang="0">
                  <a:pos x="77" y="13"/>
                </a:cxn>
                <a:cxn ang="0">
                  <a:pos x="88" y="23"/>
                </a:cxn>
                <a:cxn ang="0">
                  <a:pos x="95" y="34"/>
                </a:cxn>
                <a:cxn ang="0">
                  <a:pos x="104" y="48"/>
                </a:cxn>
                <a:cxn ang="0">
                  <a:pos x="111" y="63"/>
                </a:cxn>
                <a:cxn ang="0">
                  <a:pos x="116" y="77"/>
                </a:cxn>
                <a:cxn ang="0">
                  <a:pos x="120" y="95"/>
                </a:cxn>
                <a:cxn ang="0">
                  <a:pos x="121" y="110"/>
                </a:cxn>
                <a:cxn ang="0">
                  <a:pos x="120" y="128"/>
                </a:cxn>
                <a:cxn ang="0">
                  <a:pos x="118" y="144"/>
                </a:cxn>
                <a:cxn ang="0">
                  <a:pos x="111" y="161"/>
                </a:cxn>
                <a:cxn ang="0">
                  <a:pos x="101" y="174"/>
                </a:cxn>
                <a:cxn ang="0">
                  <a:pos x="90" y="186"/>
                </a:cxn>
                <a:cxn ang="0">
                  <a:pos x="80" y="195"/>
                </a:cxn>
                <a:cxn ang="0">
                  <a:pos x="70" y="200"/>
                </a:cxn>
                <a:cxn ang="0">
                  <a:pos x="66" y="201"/>
                </a:cxn>
                <a:cxn ang="0">
                  <a:pos x="57" y="204"/>
                </a:cxn>
                <a:cxn ang="0">
                  <a:pos x="52" y="204"/>
                </a:cxn>
                <a:cxn ang="0">
                  <a:pos x="42" y="201"/>
                </a:cxn>
                <a:cxn ang="0">
                  <a:pos x="29" y="199"/>
                </a:cxn>
                <a:cxn ang="0">
                  <a:pos x="18" y="193"/>
                </a:cxn>
                <a:cxn ang="0">
                  <a:pos x="10" y="182"/>
                </a:cxn>
                <a:cxn ang="0">
                  <a:pos x="4" y="170"/>
                </a:cxn>
                <a:cxn ang="0">
                  <a:pos x="0" y="149"/>
                </a:cxn>
                <a:cxn ang="0">
                  <a:pos x="2" y="135"/>
                </a:cxn>
                <a:cxn ang="0">
                  <a:pos x="6" y="121"/>
                </a:cxn>
                <a:cxn ang="0">
                  <a:pos x="15" y="110"/>
                </a:cxn>
                <a:cxn ang="0">
                  <a:pos x="21" y="103"/>
                </a:cxn>
                <a:cxn ang="0">
                  <a:pos x="24" y="92"/>
                </a:cxn>
                <a:cxn ang="0">
                  <a:pos x="22" y="82"/>
                </a:cxn>
                <a:cxn ang="0">
                  <a:pos x="16" y="75"/>
                </a:cxn>
                <a:cxn ang="0">
                  <a:pos x="6" y="63"/>
                </a:cxn>
                <a:cxn ang="0">
                  <a:pos x="2" y="51"/>
                </a:cxn>
                <a:cxn ang="0">
                  <a:pos x="0" y="39"/>
                </a:cxn>
                <a:cxn ang="0">
                  <a:pos x="0" y="25"/>
                </a:cxn>
                <a:cxn ang="0">
                  <a:pos x="4" y="16"/>
                </a:cxn>
                <a:cxn ang="0">
                  <a:pos x="6" y="11"/>
                </a:cxn>
                <a:cxn ang="0">
                  <a:pos x="10" y="5"/>
                </a:cxn>
              </a:cxnLst>
              <a:rect l="0" t="0" r="r" b="b"/>
              <a:pathLst>
                <a:path w="121" h="204">
                  <a:moveTo>
                    <a:pt x="10" y="5"/>
                  </a:moveTo>
                  <a:lnTo>
                    <a:pt x="21" y="2"/>
                  </a:lnTo>
                  <a:lnTo>
                    <a:pt x="32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6" y="5"/>
                  </a:lnTo>
                  <a:lnTo>
                    <a:pt x="77" y="13"/>
                  </a:lnTo>
                  <a:lnTo>
                    <a:pt x="88" y="23"/>
                  </a:lnTo>
                  <a:lnTo>
                    <a:pt x="95" y="34"/>
                  </a:lnTo>
                  <a:lnTo>
                    <a:pt x="104" y="48"/>
                  </a:lnTo>
                  <a:lnTo>
                    <a:pt x="111" y="63"/>
                  </a:lnTo>
                  <a:lnTo>
                    <a:pt x="116" y="77"/>
                  </a:lnTo>
                  <a:lnTo>
                    <a:pt x="120" y="95"/>
                  </a:lnTo>
                  <a:lnTo>
                    <a:pt x="121" y="110"/>
                  </a:lnTo>
                  <a:lnTo>
                    <a:pt x="120" y="128"/>
                  </a:lnTo>
                  <a:lnTo>
                    <a:pt x="118" y="144"/>
                  </a:lnTo>
                  <a:lnTo>
                    <a:pt x="111" y="161"/>
                  </a:lnTo>
                  <a:lnTo>
                    <a:pt x="101" y="174"/>
                  </a:lnTo>
                  <a:lnTo>
                    <a:pt x="90" y="186"/>
                  </a:lnTo>
                  <a:lnTo>
                    <a:pt x="80" y="195"/>
                  </a:lnTo>
                  <a:lnTo>
                    <a:pt x="70" y="200"/>
                  </a:lnTo>
                  <a:lnTo>
                    <a:pt x="66" y="201"/>
                  </a:lnTo>
                  <a:lnTo>
                    <a:pt x="57" y="204"/>
                  </a:lnTo>
                  <a:lnTo>
                    <a:pt x="52" y="204"/>
                  </a:lnTo>
                  <a:lnTo>
                    <a:pt x="42" y="201"/>
                  </a:lnTo>
                  <a:lnTo>
                    <a:pt x="29" y="199"/>
                  </a:lnTo>
                  <a:lnTo>
                    <a:pt x="18" y="193"/>
                  </a:lnTo>
                  <a:lnTo>
                    <a:pt x="10" y="182"/>
                  </a:lnTo>
                  <a:lnTo>
                    <a:pt x="4" y="170"/>
                  </a:lnTo>
                  <a:lnTo>
                    <a:pt x="0" y="149"/>
                  </a:lnTo>
                  <a:lnTo>
                    <a:pt x="2" y="135"/>
                  </a:lnTo>
                  <a:lnTo>
                    <a:pt x="6" y="121"/>
                  </a:lnTo>
                  <a:lnTo>
                    <a:pt x="15" y="110"/>
                  </a:lnTo>
                  <a:lnTo>
                    <a:pt x="21" y="103"/>
                  </a:lnTo>
                  <a:lnTo>
                    <a:pt x="24" y="92"/>
                  </a:lnTo>
                  <a:lnTo>
                    <a:pt x="22" y="82"/>
                  </a:lnTo>
                  <a:lnTo>
                    <a:pt x="16" y="75"/>
                  </a:lnTo>
                  <a:lnTo>
                    <a:pt x="6" y="63"/>
                  </a:lnTo>
                  <a:lnTo>
                    <a:pt x="2" y="51"/>
                  </a:lnTo>
                  <a:lnTo>
                    <a:pt x="0" y="39"/>
                  </a:lnTo>
                  <a:lnTo>
                    <a:pt x="0" y="25"/>
                  </a:lnTo>
                  <a:lnTo>
                    <a:pt x="4" y="16"/>
                  </a:lnTo>
                  <a:lnTo>
                    <a:pt x="6" y="11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708" name="Freeform 132"/>
            <p:cNvSpPr>
              <a:spLocks/>
            </p:cNvSpPr>
            <p:nvPr/>
          </p:nvSpPr>
          <p:spPr bwMode="auto">
            <a:xfrm>
              <a:off x="557213" y="3802063"/>
              <a:ext cx="304800" cy="136525"/>
            </a:xfrm>
            <a:custGeom>
              <a:avLst/>
              <a:gdLst/>
              <a:ahLst/>
              <a:cxnLst>
                <a:cxn ang="0">
                  <a:pos x="173" y="13"/>
                </a:cxn>
                <a:cxn ang="0">
                  <a:pos x="192" y="23"/>
                </a:cxn>
                <a:cxn ang="0">
                  <a:pos x="174" y="44"/>
                </a:cxn>
                <a:cxn ang="0">
                  <a:pos x="152" y="47"/>
                </a:cxn>
                <a:cxn ang="0">
                  <a:pos x="109" y="26"/>
                </a:cxn>
                <a:cxn ang="0">
                  <a:pos x="53" y="15"/>
                </a:cxn>
                <a:cxn ang="0">
                  <a:pos x="33" y="15"/>
                </a:cxn>
                <a:cxn ang="0">
                  <a:pos x="24" y="20"/>
                </a:cxn>
                <a:cxn ang="0">
                  <a:pos x="30" y="31"/>
                </a:cxn>
                <a:cxn ang="0">
                  <a:pos x="71" y="41"/>
                </a:cxn>
                <a:cxn ang="0">
                  <a:pos x="90" y="41"/>
                </a:cxn>
                <a:cxn ang="0">
                  <a:pos x="95" y="40"/>
                </a:cxn>
                <a:cxn ang="0">
                  <a:pos x="101" y="38"/>
                </a:cxn>
                <a:cxn ang="0">
                  <a:pos x="105" y="34"/>
                </a:cxn>
                <a:cxn ang="0">
                  <a:pos x="111" y="33"/>
                </a:cxn>
                <a:cxn ang="0">
                  <a:pos x="118" y="29"/>
                </a:cxn>
                <a:cxn ang="0">
                  <a:pos x="123" y="30"/>
                </a:cxn>
                <a:cxn ang="0">
                  <a:pos x="129" y="31"/>
                </a:cxn>
                <a:cxn ang="0">
                  <a:pos x="130" y="37"/>
                </a:cxn>
                <a:cxn ang="0">
                  <a:pos x="130" y="42"/>
                </a:cxn>
                <a:cxn ang="0">
                  <a:pos x="125" y="44"/>
                </a:cxn>
                <a:cxn ang="0">
                  <a:pos x="120" y="44"/>
                </a:cxn>
                <a:cxn ang="0">
                  <a:pos x="125" y="46"/>
                </a:cxn>
                <a:cxn ang="0">
                  <a:pos x="130" y="49"/>
                </a:cxn>
                <a:cxn ang="0">
                  <a:pos x="133" y="55"/>
                </a:cxn>
                <a:cxn ang="0">
                  <a:pos x="133" y="61"/>
                </a:cxn>
                <a:cxn ang="0">
                  <a:pos x="127" y="64"/>
                </a:cxn>
                <a:cxn ang="0">
                  <a:pos x="122" y="64"/>
                </a:cxn>
                <a:cxn ang="0">
                  <a:pos x="125" y="68"/>
                </a:cxn>
                <a:cxn ang="0">
                  <a:pos x="127" y="74"/>
                </a:cxn>
                <a:cxn ang="0">
                  <a:pos x="126" y="80"/>
                </a:cxn>
                <a:cxn ang="0">
                  <a:pos x="123" y="84"/>
                </a:cxn>
                <a:cxn ang="0">
                  <a:pos x="117" y="86"/>
                </a:cxn>
                <a:cxn ang="0">
                  <a:pos x="113" y="85"/>
                </a:cxn>
                <a:cxn ang="0">
                  <a:pos x="107" y="83"/>
                </a:cxn>
                <a:cxn ang="0">
                  <a:pos x="103" y="80"/>
                </a:cxn>
                <a:cxn ang="0">
                  <a:pos x="98" y="75"/>
                </a:cxn>
                <a:cxn ang="0">
                  <a:pos x="95" y="72"/>
                </a:cxn>
                <a:cxn ang="0">
                  <a:pos x="93" y="64"/>
                </a:cxn>
                <a:cxn ang="0">
                  <a:pos x="89" y="61"/>
                </a:cxn>
                <a:cxn ang="0">
                  <a:pos x="50" y="51"/>
                </a:cxn>
                <a:cxn ang="0">
                  <a:pos x="25" y="46"/>
                </a:cxn>
                <a:cxn ang="0">
                  <a:pos x="3" y="31"/>
                </a:cxn>
                <a:cxn ang="0">
                  <a:pos x="3" y="15"/>
                </a:cxn>
                <a:cxn ang="0">
                  <a:pos x="19" y="3"/>
                </a:cxn>
                <a:cxn ang="0">
                  <a:pos x="68" y="1"/>
                </a:cxn>
                <a:cxn ang="0">
                  <a:pos x="117" y="8"/>
                </a:cxn>
                <a:cxn ang="0">
                  <a:pos x="149" y="10"/>
                </a:cxn>
              </a:cxnLst>
              <a:rect l="0" t="0" r="r" b="b"/>
              <a:pathLst>
                <a:path w="192" h="86">
                  <a:moveTo>
                    <a:pt x="161" y="12"/>
                  </a:moveTo>
                  <a:lnTo>
                    <a:pt x="173" y="13"/>
                  </a:lnTo>
                  <a:lnTo>
                    <a:pt x="186" y="15"/>
                  </a:lnTo>
                  <a:lnTo>
                    <a:pt x="192" y="23"/>
                  </a:lnTo>
                  <a:lnTo>
                    <a:pt x="187" y="32"/>
                  </a:lnTo>
                  <a:lnTo>
                    <a:pt x="174" y="44"/>
                  </a:lnTo>
                  <a:lnTo>
                    <a:pt x="162" y="50"/>
                  </a:lnTo>
                  <a:lnTo>
                    <a:pt x="152" y="47"/>
                  </a:lnTo>
                  <a:lnTo>
                    <a:pt x="133" y="37"/>
                  </a:lnTo>
                  <a:lnTo>
                    <a:pt x="109" y="26"/>
                  </a:lnTo>
                  <a:lnTo>
                    <a:pt x="78" y="20"/>
                  </a:lnTo>
                  <a:lnTo>
                    <a:pt x="53" y="15"/>
                  </a:lnTo>
                  <a:lnTo>
                    <a:pt x="50" y="15"/>
                  </a:lnTo>
                  <a:lnTo>
                    <a:pt x="33" y="15"/>
                  </a:lnTo>
                  <a:lnTo>
                    <a:pt x="32" y="15"/>
                  </a:lnTo>
                  <a:lnTo>
                    <a:pt x="24" y="20"/>
                  </a:lnTo>
                  <a:lnTo>
                    <a:pt x="23" y="26"/>
                  </a:lnTo>
                  <a:lnTo>
                    <a:pt x="30" y="31"/>
                  </a:lnTo>
                  <a:lnTo>
                    <a:pt x="48" y="36"/>
                  </a:lnTo>
                  <a:lnTo>
                    <a:pt x="71" y="41"/>
                  </a:lnTo>
                  <a:lnTo>
                    <a:pt x="87" y="41"/>
                  </a:lnTo>
                  <a:lnTo>
                    <a:pt x="90" y="41"/>
                  </a:lnTo>
                  <a:lnTo>
                    <a:pt x="93" y="40"/>
                  </a:lnTo>
                  <a:lnTo>
                    <a:pt x="95" y="40"/>
                  </a:lnTo>
                  <a:lnTo>
                    <a:pt x="97" y="40"/>
                  </a:lnTo>
                  <a:lnTo>
                    <a:pt x="101" y="38"/>
                  </a:lnTo>
                  <a:lnTo>
                    <a:pt x="103" y="36"/>
                  </a:lnTo>
                  <a:lnTo>
                    <a:pt x="105" y="34"/>
                  </a:lnTo>
                  <a:lnTo>
                    <a:pt x="109" y="34"/>
                  </a:lnTo>
                  <a:lnTo>
                    <a:pt x="111" y="33"/>
                  </a:lnTo>
                  <a:lnTo>
                    <a:pt x="115" y="31"/>
                  </a:lnTo>
                  <a:lnTo>
                    <a:pt x="118" y="29"/>
                  </a:lnTo>
                  <a:lnTo>
                    <a:pt x="120" y="29"/>
                  </a:lnTo>
                  <a:lnTo>
                    <a:pt x="123" y="30"/>
                  </a:lnTo>
                  <a:lnTo>
                    <a:pt x="126" y="31"/>
                  </a:lnTo>
                  <a:lnTo>
                    <a:pt x="129" y="31"/>
                  </a:lnTo>
                  <a:lnTo>
                    <a:pt x="130" y="34"/>
                  </a:lnTo>
                  <a:lnTo>
                    <a:pt x="130" y="37"/>
                  </a:lnTo>
                  <a:lnTo>
                    <a:pt x="130" y="40"/>
                  </a:lnTo>
                  <a:lnTo>
                    <a:pt x="130" y="42"/>
                  </a:lnTo>
                  <a:lnTo>
                    <a:pt x="127" y="44"/>
                  </a:lnTo>
                  <a:lnTo>
                    <a:pt x="125" y="44"/>
                  </a:lnTo>
                  <a:lnTo>
                    <a:pt x="123" y="43"/>
                  </a:lnTo>
                  <a:lnTo>
                    <a:pt x="120" y="44"/>
                  </a:lnTo>
                  <a:lnTo>
                    <a:pt x="122" y="46"/>
                  </a:lnTo>
                  <a:lnTo>
                    <a:pt x="125" y="46"/>
                  </a:lnTo>
                  <a:lnTo>
                    <a:pt x="127" y="46"/>
                  </a:lnTo>
                  <a:lnTo>
                    <a:pt x="130" y="49"/>
                  </a:lnTo>
                  <a:lnTo>
                    <a:pt x="130" y="53"/>
                  </a:lnTo>
                  <a:lnTo>
                    <a:pt x="133" y="55"/>
                  </a:lnTo>
                  <a:lnTo>
                    <a:pt x="133" y="57"/>
                  </a:lnTo>
                  <a:lnTo>
                    <a:pt x="133" y="61"/>
                  </a:lnTo>
                  <a:lnTo>
                    <a:pt x="130" y="63"/>
                  </a:lnTo>
                  <a:lnTo>
                    <a:pt x="127" y="64"/>
                  </a:lnTo>
                  <a:lnTo>
                    <a:pt x="124" y="64"/>
                  </a:lnTo>
                  <a:lnTo>
                    <a:pt x="122" y="64"/>
                  </a:lnTo>
                  <a:lnTo>
                    <a:pt x="123" y="65"/>
                  </a:lnTo>
                  <a:lnTo>
                    <a:pt x="125" y="68"/>
                  </a:lnTo>
                  <a:lnTo>
                    <a:pt x="127" y="72"/>
                  </a:lnTo>
                  <a:lnTo>
                    <a:pt x="127" y="74"/>
                  </a:lnTo>
                  <a:lnTo>
                    <a:pt x="127" y="77"/>
                  </a:lnTo>
                  <a:lnTo>
                    <a:pt x="126" y="80"/>
                  </a:lnTo>
                  <a:lnTo>
                    <a:pt x="125" y="82"/>
                  </a:lnTo>
                  <a:lnTo>
                    <a:pt x="123" y="84"/>
                  </a:lnTo>
                  <a:lnTo>
                    <a:pt x="120" y="85"/>
                  </a:lnTo>
                  <a:lnTo>
                    <a:pt x="117" y="86"/>
                  </a:lnTo>
                  <a:lnTo>
                    <a:pt x="115" y="85"/>
                  </a:lnTo>
                  <a:lnTo>
                    <a:pt x="113" y="85"/>
                  </a:lnTo>
                  <a:lnTo>
                    <a:pt x="110" y="84"/>
                  </a:lnTo>
                  <a:lnTo>
                    <a:pt x="107" y="83"/>
                  </a:lnTo>
                  <a:lnTo>
                    <a:pt x="104" y="82"/>
                  </a:lnTo>
                  <a:lnTo>
                    <a:pt x="103" y="80"/>
                  </a:lnTo>
                  <a:lnTo>
                    <a:pt x="101" y="79"/>
                  </a:lnTo>
                  <a:lnTo>
                    <a:pt x="98" y="75"/>
                  </a:lnTo>
                  <a:lnTo>
                    <a:pt x="97" y="74"/>
                  </a:lnTo>
                  <a:lnTo>
                    <a:pt x="95" y="72"/>
                  </a:lnTo>
                  <a:lnTo>
                    <a:pt x="94" y="67"/>
                  </a:lnTo>
                  <a:lnTo>
                    <a:pt x="93" y="64"/>
                  </a:lnTo>
                  <a:lnTo>
                    <a:pt x="91" y="63"/>
                  </a:lnTo>
                  <a:lnTo>
                    <a:pt x="89" y="61"/>
                  </a:lnTo>
                  <a:lnTo>
                    <a:pt x="79" y="55"/>
                  </a:lnTo>
                  <a:lnTo>
                    <a:pt x="50" y="51"/>
                  </a:lnTo>
                  <a:lnTo>
                    <a:pt x="48" y="51"/>
                  </a:lnTo>
                  <a:lnTo>
                    <a:pt x="25" y="46"/>
                  </a:lnTo>
                  <a:lnTo>
                    <a:pt x="10" y="40"/>
                  </a:lnTo>
                  <a:lnTo>
                    <a:pt x="3" y="31"/>
                  </a:lnTo>
                  <a:lnTo>
                    <a:pt x="0" y="23"/>
                  </a:lnTo>
                  <a:lnTo>
                    <a:pt x="3" y="15"/>
                  </a:lnTo>
                  <a:lnTo>
                    <a:pt x="7" y="8"/>
                  </a:lnTo>
                  <a:lnTo>
                    <a:pt x="19" y="3"/>
                  </a:lnTo>
                  <a:lnTo>
                    <a:pt x="42" y="0"/>
                  </a:lnTo>
                  <a:lnTo>
                    <a:pt x="68" y="1"/>
                  </a:lnTo>
                  <a:lnTo>
                    <a:pt x="96" y="4"/>
                  </a:lnTo>
                  <a:lnTo>
                    <a:pt x="117" y="8"/>
                  </a:lnTo>
                  <a:lnTo>
                    <a:pt x="134" y="10"/>
                  </a:lnTo>
                  <a:lnTo>
                    <a:pt x="149" y="10"/>
                  </a:lnTo>
                  <a:lnTo>
                    <a:pt x="161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709" name="Freeform 133"/>
            <p:cNvSpPr>
              <a:spLocks/>
            </p:cNvSpPr>
            <p:nvPr/>
          </p:nvSpPr>
          <p:spPr bwMode="auto">
            <a:xfrm>
              <a:off x="860426" y="3778251"/>
              <a:ext cx="384175" cy="138113"/>
            </a:xfrm>
            <a:custGeom>
              <a:avLst/>
              <a:gdLst/>
              <a:ahLst/>
              <a:cxnLst>
                <a:cxn ang="0">
                  <a:pos x="23" y="33"/>
                </a:cxn>
                <a:cxn ang="0">
                  <a:pos x="66" y="45"/>
                </a:cxn>
                <a:cxn ang="0">
                  <a:pos x="113" y="56"/>
                </a:cxn>
                <a:cxn ang="0">
                  <a:pos x="158" y="53"/>
                </a:cxn>
                <a:cxn ang="0">
                  <a:pos x="202" y="39"/>
                </a:cxn>
                <a:cxn ang="0">
                  <a:pos x="215" y="35"/>
                </a:cxn>
                <a:cxn ang="0">
                  <a:pos x="217" y="30"/>
                </a:cxn>
                <a:cxn ang="0">
                  <a:pos x="217" y="24"/>
                </a:cxn>
                <a:cxn ang="0">
                  <a:pos x="213" y="20"/>
                </a:cxn>
                <a:cxn ang="0">
                  <a:pos x="210" y="15"/>
                </a:cxn>
                <a:cxn ang="0">
                  <a:pos x="210" y="9"/>
                </a:cxn>
                <a:cxn ang="0">
                  <a:pos x="212" y="4"/>
                </a:cxn>
                <a:cxn ang="0">
                  <a:pos x="217" y="0"/>
                </a:cxn>
                <a:cxn ang="0">
                  <a:pos x="222" y="0"/>
                </a:cxn>
                <a:cxn ang="0">
                  <a:pos x="227" y="2"/>
                </a:cxn>
                <a:cxn ang="0">
                  <a:pos x="232" y="5"/>
                </a:cxn>
                <a:cxn ang="0">
                  <a:pos x="232" y="10"/>
                </a:cxn>
                <a:cxn ang="0">
                  <a:pos x="235" y="15"/>
                </a:cxn>
                <a:cxn ang="0">
                  <a:pos x="235" y="21"/>
                </a:cxn>
                <a:cxn ang="0">
                  <a:pos x="234" y="25"/>
                </a:cxn>
                <a:cxn ang="0">
                  <a:pos x="231" y="32"/>
                </a:cxn>
                <a:cxn ang="0">
                  <a:pos x="232" y="36"/>
                </a:cxn>
                <a:cxn ang="0">
                  <a:pos x="237" y="42"/>
                </a:cxn>
                <a:cxn ang="0">
                  <a:pos x="240" y="46"/>
                </a:cxn>
                <a:cxn ang="0">
                  <a:pos x="242" y="52"/>
                </a:cxn>
                <a:cxn ang="0">
                  <a:pos x="240" y="56"/>
                </a:cxn>
                <a:cxn ang="0">
                  <a:pos x="239" y="62"/>
                </a:cxn>
                <a:cxn ang="0">
                  <a:pos x="237" y="67"/>
                </a:cxn>
                <a:cxn ang="0">
                  <a:pos x="234" y="71"/>
                </a:cxn>
                <a:cxn ang="0">
                  <a:pos x="229" y="77"/>
                </a:cxn>
                <a:cxn ang="0">
                  <a:pos x="222" y="82"/>
                </a:cxn>
                <a:cxn ang="0">
                  <a:pos x="217" y="87"/>
                </a:cxn>
                <a:cxn ang="0">
                  <a:pos x="211" y="87"/>
                </a:cxn>
                <a:cxn ang="0">
                  <a:pos x="205" y="85"/>
                </a:cxn>
                <a:cxn ang="0">
                  <a:pos x="203" y="80"/>
                </a:cxn>
                <a:cxn ang="0">
                  <a:pos x="205" y="74"/>
                </a:cxn>
                <a:cxn ang="0">
                  <a:pos x="209" y="72"/>
                </a:cxn>
                <a:cxn ang="0">
                  <a:pos x="209" y="67"/>
                </a:cxn>
                <a:cxn ang="0">
                  <a:pos x="207" y="62"/>
                </a:cxn>
                <a:cxn ang="0">
                  <a:pos x="209" y="56"/>
                </a:cxn>
                <a:cxn ang="0">
                  <a:pos x="191" y="58"/>
                </a:cxn>
                <a:cxn ang="0">
                  <a:pos x="144" y="74"/>
                </a:cxn>
                <a:cxn ang="0">
                  <a:pos x="109" y="74"/>
                </a:cxn>
                <a:cxn ang="0">
                  <a:pos x="68" y="64"/>
                </a:cxn>
                <a:cxn ang="0">
                  <a:pos x="23" y="61"/>
                </a:cxn>
                <a:cxn ang="0">
                  <a:pos x="3" y="52"/>
                </a:cxn>
                <a:cxn ang="0">
                  <a:pos x="2" y="36"/>
                </a:cxn>
              </a:cxnLst>
              <a:rect l="0" t="0" r="r" b="b"/>
              <a:pathLst>
                <a:path w="242" h="87">
                  <a:moveTo>
                    <a:pt x="7" y="30"/>
                  </a:moveTo>
                  <a:lnTo>
                    <a:pt x="23" y="33"/>
                  </a:lnTo>
                  <a:lnTo>
                    <a:pt x="39" y="36"/>
                  </a:lnTo>
                  <a:lnTo>
                    <a:pt x="66" y="45"/>
                  </a:lnTo>
                  <a:lnTo>
                    <a:pt x="95" y="52"/>
                  </a:lnTo>
                  <a:lnTo>
                    <a:pt x="113" y="56"/>
                  </a:lnTo>
                  <a:lnTo>
                    <a:pt x="134" y="56"/>
                  </a:lnTo>
                  <a:lnTo>
                    <a:pt x="158" y="53"/>
                  </a:lnTo>
                  <a:lnTo>
                    <a:pt x="178" y="46"/>
                  </a:lnTo>
                  <a:lnTo>
                    <a:pt x="202" y="39"/>
                  </a:lnTo>
                  <a:lnTo>
                    <a:pt x="212" y="36"/>
                  </a:lnTo>
                  <a:lnTo>
                    <a:pt x="215" y="35"/>
                  </a:lnTo>
                  <a:lnTo>
                    <a:pt x="217" y="33"/>
                  </a:lnTo>
                  <a:lnTo>
                    <a:pt x="217" y="30"/>
                  </a:lnTo>
                  <a:lnTo>
                    <a:pt x="217" y="26"/>
                  </a:lnTo>
                  <a:lnTo>
                    <a:pt x="217" y="24"/>
                  </a:lnTo>
                  <a:lnTo>
                    <a:pt x="214" y="22"/>
                  </a:lnTo>
                  <a:lnTo>
                    <a:pt x="213" y="20"/>
                  </a:lnTo>
                  <a:lnTo>
                    <a:pt x="210" y="18"/>
                  </a:lnTo>
                  <a:lnTo>
                    <a:pt x="210" y="15"/>
                  </a:lnTo>
                  <a:lnTo>
                    <a:pt x="210" y="12"/>
                  </a:lnTo>
                  <a:lnTo>
                    <a:pt x="210" y="9"/>
                  </a:lnTo>
                  <a:lnTo>
                    <a:pt x="210" y="7"/>
                  </a:lnTo>
                  <a:lnTo>
                    <a:pt x="212" y="4"/>
                  </a:lnTo>
                  <a:lnTo>
                    <a:pt x="215" y="2"/>
                  </a:lnTo>
                  <a:lnTo>
                    <a:pt x="217" y="0"/>
                  </a:lnTo>
                  <a:lnTo>
                    <a:pt x="219" y="0"/>
                  </a:lnTo>
                  <a:lnTo>
                    <a:pt x="222" y="0"/>
                  </a:lnTo>
                  <a:lnTo>
                    <a:pt x="224" y="0"/>
                  </a:lnTo>
                  <a:lnTo>
                    <a:pt x="227" y="2"/>
                  </a:lnTo>
                  <a:lnTo>
                    <a:pt x="229" y="4"/>
                  </a:lnTo>
                  <a:lnTo>
                    <a:pt x="232" y="5"/>
                  </a:lnTo>
                  <a:lnTo>
                    <a:pt x="232" y="7"/>
                  </a:lnTo>
                  <a:lnTo>
                    <a:pt x="232" y="10"/>
                  </a:lnTo>
                  <a:lnTo>
                    <a:pt x="234" y="12"/>
                  </a:lnTo>
                  <a:lnTo>
                    <a:pt x="235" y="15"/>
                  </a:lnTo>
                  <a:lnTo>
                    <a:pt x="235" y="18"/>
                  </a:lnTo>
                  <a:lnTo>
                    <a:pt x="235" y="21"/>
                  </a:lnTo>
                  <a:lnTo>
                    <a:pt x="235" y="23"/>
                  </a:lnTo>
                  <a:lnTo>
                    <a:pt x="234" y="25"/>
                  </a:lnTo>
                  <a:lnTo>
                    <a:pt x="232" y="28"/>
                  </a:lnTo>
                  <a:lnTo>
                    <a:pt x="231" y="32"/>
                  </a:lnTo>
                  <a:lnTo>
                    <a:pt x="232" y="34"/>
                  </a:lnTo>
                  <a:lnTo>
                    <a:pt x="232" y="36"/>
                  </a:lnTo>
                  <a:lnTo>
                    <a:pt x="234" y="39"/>
                  </a:lnTo>
                  <a:lnTo>
                    <a:pt x="237" y="42"/>
                  </a:lnTo>
                  <a:lnTo>
                    <a:pt x="239" y="43"/>
                  </a:lnTo>
                  <a:lnTo>
                    <a:pt x="240" y="46"/>
                  </a:lnTo>
                  <a:lnTo>
                    <a:pt x="242" y="50"/>
                  </a:lnTo>
                  <a:lnTo>
                    <a:pt x="242" y="52"/>
                  </a:lnTo>
                  <a:lnTo>
                    <a:pt x="240" y="54"/>
                  </a:lnTo>
                  <a:lnTo>
                    <a:pt x="240" y="56"/>
                  </a:lnTo>
                  <a:lnTo>
                    <a:pt x="240" y="59"/>
                  </a:lnTo>
                  <a:lnTo>
                    <a:pt x="239" y="62"/>
                  </a:lnTo>
                  <a:lnTo>
                    <a:pt x="237" y="65"/>
                  </a:lnTo>
                  <a:lnTo>
                    <a:pt x="237" y="67"/>
                  </a:lnTo>
                  <a:lnTo>
                    <a:pt x="236" y="70"/>
                  </a:lnTo>
                  <a:lnTo>
                    <a:pt x="234" y="71"/>
                  </a:lnTo>
                  <a:lnTo>
                    <a:pt x="232" y="74"/>
                  </a:lnTo>
                  <a:lnTo>
                    <a:pt x="229" y="77"/>
                  </a:lnTo>
                  <a:lnTo>
                    <a:pt x="224" y="80"/>
                  </a:lnTo>
                  <a:lnTo>
                    <a:pt x="222" y="82"/>
                  </a:lnTo>
                  <a:lnTo>
                    <a:pt x="219" y="85"/>
                  </a:lnTo>
                  <a:lnTo>
                    <a:pt x="217" y="87"/>
                  </a:lnTo>
                  <a:lnTo>
                    <a:pt x="214" y="87"/>
                  </a:lnTo>
                  <a:lnTo>
                    <a:pt x="211" y="87"/>
                  </a:lnTo>
                  <a:lnTo>
                    <a:pt x="209" y="87"/>
                  </a:lnTo>
                  <a:lnTo>
                    <a:pt x="205" y="85"/>
                  </a:lnTo>
                  <a:lnTo>
                    <a:pt x="203" y="83"/>
                  </a:lnTo>
                  <a:lnTo>
                    <a:pt x="203" y="80"/>
                  </a:lnTo>
                  <a:lnTo>
                    <a:pt x="203" y="78"/>
                  </a:lnTo>
                  <a:lnTo>
                    <a:pt x="205" y="74"/>
                  </a:lnTo>
                  <a:lnTo>
                    <a:pt x="207" y="74"/>
                  </a:lnTo>
                  <a:lnTo>
                    <a:pt x="209" y="72"/>
                  </a:lnTo>
                  <a:lnTo>
                    <a:pt x="211" y="69"/>
                  </a:lnTo>
                  <a:lnTo>
                    <a:pt x="209" y="67"/>
                  </a:lnTo>
                  <a:lnTo>
                    <a:pt x="207" y="65"/>
                  </a:lnTo>
                  <a:lnTo>
                    <a:pt x="207" y="62"/>
                  </a:lnTo>
                  <a:lnTo>
                    <a:pt x="207" y="59"/>
                  </a:lnTo>
                  <a:lnTo>
                    <a:pt x="209" y="56"/>
                  </a:lnTo>
                  <a:lnTo>
                    <a:pt x="209" y="54"/>
                  </a:lnTo>
                  <a:lnTo>
                    <a:pt x="191" y="58"/>
                  </a:lnTo>
                  <a:lnTo>
                    <a:pt x="161" y="69"/>
                  </a:lnTo>
                  <a:lnTo>
                    <a:pt x="144" y="74"/>
                  </a:lnTo>
                  <a:lnTo>
                    <a:pt x="125" y="74"/>
                  </a:lnTo>
                  <a:lnTo>
                    <a:pt x="109" y="74"/>
                  </a:lnTo>
                  <a:lnTo>
                    <a:pt x="88" y="69"/>
                  </a:lnTo>
                  <a:lnTo>
                    <a:pt x="68" y="64"/>
                  </a:lnTo>
                  <a:lnTo>
                    <a:pt x="47" y="62"/>
                  </a:lnTo>
                  <a:lnTo>
                    <a:pt x="23" y="61"/>
                  </a:lnTo>
                  <a:lnTo>
                    <a:pt x="11" y="58"/>
                  </a:lnTo>
                  <a:lnTo>
                    <a:pt x="3" y="52"/>
                  </a:lnTo>
                  <a:lnTo>
                    <a:pt x="0" y="43"/>
                  </a:lnTo>
                  <a:lnTo>
                    <a:pt x="2" y="36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710" name="Freeform 134"/>
            <p:cNvSpPr>
              <a:spLocks/>
            </p:cNvSpPr>
            <p:nvPr/>
          </p:nvSpPr>
          <p:spPr bwMode="auto">
            <a:xfrm>
              <a:off x="885826" y="4062413"/>
              <a:ext cx="214313" cy="433388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25" y="7"/>
                </a:cxn>
                <a:cxn ang="0">
                  <a:pos x="36" y="18"/>
                </a:cxn>
                <a:cxn ang="0">
                  <a:pos x="47" y="33"/>
                </a:cxn>
                <a:cxn ang="0">
                  <a:pos x="63" y="50"/>
                </a:cxn>
                <a:cxn ang="0">
                  <a:pos x="77" y="67"/>
                </a:cxn>
                <a:cxn ang="0">
                  <a:pos x="85" y="77"/>
                </a:cxn>
                <a:cxn ang="0">
                  <a:pos x="90" y="86"/>
                </a:cxn>
                <a:cxn ang="0">
                  <a:pos x="92" y="93"/>
                </a:cxn>
                <a:cxn ang="0">
                  <a:pos x="92" y="102"/>
                </a:cxn>
                <a:cxn ang="0">
                  <a:pos x="88" y="108"/>
                </a:cxn>
                <a:cxn ang="0">
                  <a:pos x="82" y="119"/>
                </a:cxn>
                <a:cxn ang="0">
                  <a:pos x="70" y="135"/>
                </a:cxn>
                <a:cxn ang="0">
                  <a:pos x="57" y="152"/>
                </a:cxn>
                <a:cxn ang="0">
                  <a:pos x="49" y="169"/>
                </a:cxn>
                <a:cxn ang="0">
                  <a:pos x="44" y="183"/>
                </a:cxn>
                <a:cxn ang="0">
                  <a:pos x="41" y="198"/>
                </a:cxn>
                <a:cxn ang="0">
                  <a:pos x="41" y="211"/>
                </a:cxn>
                <a:cxn ang="0">
                  <a:pos x="43" y="219"/>
                </a:cxn>
                <a:cxn ang="0">
                  <a:pos x="51" y="226"/>
                </a:cxn>
                <a:cxn ang="0">
                  <a:pos x="62" y="227"/>
                </a:cxn>
                <a:cxn ang="0">
                  <a:pos x="79" y="228"/>
                </a:cxn>
                <a:cxn ang="0">
                  <a:pos x="99" y="230"/>
                </a:cxn>
                <a:cxn ang="0">
                  <a:pos x="114" y="236"/>
                </a:cxn>
                <a:cxn ang="0">
                  <a:pos x="128" y="244"/>
                </a:cxn>
                <a:cxn ang="0">
                  <a:pos x="134" y="250"/>
                </a:cxn>
                <a:cxn ang="0">
                  <a:pos x="135" y="257"/>
                </a:cxn>
                <a:cxn ang="0">
                  <a:pos x="130" y="266"/>
                </a:cxn>
                <a:cxn ang="0">
                  <a:pos x="119" y="273"/>
                </a:cxn>
                <a:cxn ang="0">
                  <a:pos x="113" y="272"/>
                </a:cxn>
                <a:cxn ang="0">
                  <a:pos x="109" y="265"/>
                </a:cxn>
                <a:cxn ang="0">
                  <a:pos x="103" y="256"/>
                </a:cxn>
                <a:cxn ang="0">
                  <a:pos x="90" y="248"/>
                </a:cxn>
                <a:cxn ang="0">
                  <a:pos x="75" y="242"/>
                </a:cxn>
                <a:cxn ang="0">
                  <a:pos x="58" y="242"/>
                </a:cxn>
                <a:cxn ang="0">
                  <a:pos x="43" y="246"/>
                </a:cxn>
                <a:cxn ang="0">
                  <a:pos x="36" y="247"/>
                </a:cxn>
                <a:cxn ang="0">
                  <a:pos x="27" y="246"/>
                </a:cxn>
                <a:cxn ang="0">
                  <a:pos x="21" y="239"/>
                </a:cxn>
                <a:cxn ang="0">
                  <a:pos x="18" y="234"/>
                </a:cxn>
                <a:cxn ang="0">
                  <a:pos x="21" y="226"/>
                </a:cxn>
                <a:cxn ang="0">
                  <a:pos x="24" y="209"/>
                </a:cxn>
                <a:cxn ang="0">
                  <a:pos x="28" y="187"/>
                </a:cxn>
                <a:cxn ang="0">
                  <a:pos x="34" y="162"/>
                </a:cxn>
                <a:cxn ang="0">
                  <a:pos x="39" y="142"/>
                </a:cxn>
                <a:cxn ang="0">
                  <a:pos x="46" y="126"/>
                </a:cxn>
                <a:cxn ang="0">
                  <a:pos x="56" y="111"/>
                </a:cxn>
                <a:cxn ang="0">
                  <a:pos x="62" y="101"/>
                </a:cxn>
                <a:cxn ang="0">
                  <a:pos x="66" y="94"/>
                </a:cxn>
                <a:cxn ang="0">
                  <a:pos x="64" y="89"/>
                </a:cxn>
                <a:cxn ang="0">
                  <a:pos x="52" y="77"/>
                </a:cxn>
                <a:cxn ang="0">
                  <a:pos x="36" y="65"/>
                </a:cxn>
                <a:cxn ang="0">
                  <a:pos x="23" y="54"/>
                </a:cxn>
                <a:cxn ang="0">
                  <a:pos x="13" y="44"/>
                </a:cxn>
                <a:cxn ang="0">
                  <a:pos x="5" y="31"/>
                </a:cxn>
                <a:cxn ang="0">
                  <a:pos x="0" y="15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16" y="2"/>
                </a:cxn>
              </a:cxnLst>
              <a:rect l="0" t="0" r="r" b="b"/>
              <a:pathLst>
                <a:path w="135" h="273">
                  <a:moveTo>
                    <a:pt x="16" y="2"/>
                  </a:moveTo>
                  <a:lnTo>
                    <a:pt x="25" y="7"/>
                  </a:lnTo>
                  <a:lnTo>
                    <a:pt x="36" y="18"/>
                  </a:lnTo>
                  <a:lnTo>
                    <a:pt x="47" y="33"/>
                  </a:lnTo>
                  <a:lnTo>
                    <a:pt x="63" y="50"/>
                  </a:lnTo>
                  <a:lnTo>
                    <a:pt x="77" y="67"/>
                  </a:lnTo>
                  <a:lnTo>
                    <a:pt x="85" y="77"/>
                  </a:lnTo>
                  <a:lnTo>
                    <a:pt x="90" y="86"/>
                  </a:lnTo>
                  <a:lnTo>
                    <a:pt x="92" y="93"/>
                  </a:lnTo>
                  <a:lnTo>
                    <a:pt x="92" y="102"/>
                  </a:lnTo>
                  <a:lnTo>
                    <a:pt x="88" y="108"/>
                  </a:lnTo>
                  <a:lnTo>
                    <a:pt x="82" y="119"/>
                  </a:lnTo>
                  <a:lnTo>
                    <a:pt x="70" y="135"/>
                  </a:lnTo>
                  <a:lnTo>
                    <a:pt x="57" y="152"/>
                  </a:lnTo>
                  <a:lnTo>
                    <a:pt x="49" y="169"/>
                  </a:lnTo>
                  <a:lnTo>
                    <a:pt x="44" y="183"/>
                  </a:lnTo>
                  <a:lnTo>
                    <a:pt x="41" y="198"/>
                  </a:lnTo>
                  <a:lnTo>
                    <a:pt x="41" y="211"/>
                  </a:lnTo>
                  <a:lnTo>
                    <a:pt x="43" y="219"/>
                  </a:lnTo>
                  <a:lnTo>
                    <a:pt x="51" y="226"/>
                  </a:lnTo>
                  <a:lnTo>
                    <a:pt x="62" y="227"/>
                  </a:lnTo>
                  <a:lnTo>
                    <a:pt x="79" y="228"/>
                  </a:lnTo>
                  <a:lnTo>
                    <a:pt x="99" y="230"/>
                  </a:lnTo>
                  <a:lnTo>
                    <a:pt x="114" y="236"/>
                  </a:lnTo>
                  <a:lnTo>
                    <a:pt x="128" y="244"/>
                  </a:lnTo>
                  <a:lnTo>
                    <a:pt x="134" y="250"/>
                  </a:lnTo>
                  <a:lnTo>
                    <a:pt x="135" y="257"/>
                  </a:lnTo>
                  <a:lnTo>
                    <a:pt x="130" y="266"/>
                  </a:lnTo>
                  <a:lnTo>
                    <a:pt x="119" y="273"/>
                  </a:lnTo>
                  <a:lnTo>
                    <a:pt x="113" y="272"/>
                  </a:lnTo>
                  <a:lnTo>
                    <a:pt x="109" y="265"/>
                  </a:lnTo>
                  <a:lnTo>
                    <a:pt x="103" y="256"/>
                  </a:lnTo>
                  <a:lnTo>
                    <a:pt x="90" y="248"/>
                  </a:lnTo>
                  <a:lnTo>
                    <a:pt x="75" y="242"/>
                  </a:lnTo>
                  <a:lnTo>
                    <a:pt x="58" y="242"/>
                  </a:lnTo>
                  <a:lnTo>
                    <a:pt x="43" y="246"/>
                  </a:lnTo>
                  <a:lnTo>
                    <a:pt x="36" y="247"/>
                  </a:lnTo>
                  <a:lnTo>
                    <a:pt x="27" y="246"/>
                  </a:lnTo>
                  <a:lnTo>
                    <a:pt x="21" y="239"/>
                  </a:lnTo>
                  <a:lnTo>
                    <a:pt x="18" y="234"/>
                  </a:lnTo>
                  <a:lnTo>
                    <a:pt x="21" y="226"/>
                  </a:lnTo>
                  <a:lnTo>
                    <a:pt x="24" y="209"/>
                  </a:lnTo>
                  <a:lnTo>
                    <a:pt x="28" y="187"/>
                  </a:lnTo>
                  <a:lnTo>
                    <a:pt x="34" y="162"/>
                  </a:lnTo>
                  <a:lnTo>
                    <a:pt x="39" y="142"/>
                  </a:lnTo>
                  <a:lnTo>
                    <a:pt x="46" y="126"/>
                  </a:lnTo>
                  <a:lnTo>
                    <a:pt x="56" y="111"/>
                  </a:lnTo>
                  <a:lnTo>
                    <a:pt x="62" y="101"/>
                  </a:lnTo>
                  <a:lnTo>
                    <a:pt x="66" y="94"/>
                  </a:lnTo>
                  <a:lnTo>
                    <a:pt x="64" y="89"/>
                  </a:lnTo>
                  <a:lnTo>
                    <a:pt x="52" y="77"/>
                  </a:lnTo>
                  <a:lnTo>
                    <a:pt x="36" y="65"/>
                  </a:lnTo>
                  <a:lnTo>
                    <a:pt x="23" y="54"/>
                  </a:lnTo>
                  <a:lnTo>
                    <a:pt x="13" y="44"/>
                  </a:lnTo>
                  <a:lnTo>
                    <a:pt x="5" y="31"/>
                  </a:lnTo>
                  <a:lnTo>
                    <a:pt x="0" y="15"/>
                  </a:lnTo>
                  <a:lnTo>
                    <a:pt x="4" y="4"/>
                  </a:lnTo>
                  <a:lnTo>
                    <a:pt x="8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711" name="Freeform 135"/>
            <p:cNvSpPr>
              <a:spLocks/>
            </p:cNvSpPr>
            <p:nvPr/>
          </p:nvSpPr>
          <p:spPr bwMode="auto">
            <a:xfrm>
              <a:off x="681038" y="4046538"/>
              <a:ext cx="192088" cy="427038"/>
            </a:xfrm>
            <a:custGeom>
              <a:avLst/>
              <a:gdLst/>
              <a:ahLst/>
              <a:cxnLst>
                <a:cxn ang="0">
                  <a:pos x="90" y="10"/>
                </a:cxn>
                <a:cxn ang="0">
                  <a:pos x="100" y="2"/>
                </a:cxn>
                <a:cxn ang="0">
                  <a:pos x="109" y="0"/>
                </a:cxn>
                <a:cxn ang="0">
                  <a:pos x="119" y="5"/>
                </a:cxn>
                <a:cxn ang="0">
                  <a:pos x="121" y="13"/>
                </a:cxn>
                <a:cxn ang="0">
                  <a:pos x="120" y="26"/>
                </a:cxn>
                <a:cxn ang="0">
                  <a:pos x="115" y="34"/>
                </a:cxn>
                <a:cxn ang="0">
                  <a:pos x="98" y="46"/>
                </a:cxn>
                <a:cxn ang="0">
                  <a:pos x="87" y="58"/>
                </a:cxn>
                <a:cxn ang="0">
                  <a:pos x="77" y="69"/>
                </a:cxn>
                <a:cxn ang="0">
                  <a:pos x="69" y="83"/>
                </a:cxn>
                <a:cxn ang="0">
                  <a:pos x="65" y="98"/>
                </a:cxn>
                <a:cxn ang="0">
                  <a:pos x="67" y="109"/>
                </a:cxn>
                <a:cxn ang="0">
                  <a:pos x="73" y="121"/>
                </a:cxn>
                <a:cxn ang="0">
                  <a:pos x="87" y="134"/>
                </a:cxn>
                <a:cxn ang="0">
                  <a:pos x="98" y="149"/>
                </a:cxn>
                <a:cxn ang="0">
                  <a:pos x="105" y="159"/>
                </a:cxn>
                <a:cxn ang="0">
                  <a:pos x="108" y="177"/>
                </a:cxn>
                <a:cxn ang="0">
                  <a:pos x="111" y="198"/>
                </a:cxn>
                <a:cxn ang="0">
                  <a:pos x="109" y="217"/>
                </a:cxn>
                <a:cxn ang="0">
                  <a:pos x="108" y="232"/>
                </a:cxn>
                <a:cxn ang="0">
                  <a:pos x="106" y="242"/>
                </a:cxn>
                <a:cxn ang="0">
                  <a:pos x="101" y="247"/>
                </a:cxn>
                <a:cxn ang="0">
                  <a:pos x="98" y="247"/>
                </a:cxn>
                <a:cxn ang="0">
                  <a:pos x="94" y="249"/>
                </a:cxn>
                <a:cxn ang="0">
                  <a:pos x="80" y="247"/>
                </a:cxn>
                <a:cxn ang="0">
                  <a:pos x="67" y="247"/>
                </a:cxn>
                <a:cxn ang="0">
                  <a:pos x="65" y="248"/>
                </a:cxn>
                <a:cxn ang="0">
                  <a:pos x="48" y="251"/>
                </a:cxn>
                <a:cxn ang="0">
                  <a:pos x="34" y="260"/>
                </a:cxn>
                <a:cxn ang="0">
                  <a:pos x="25" y="269"/>
                </a:cxn>
                <a:cxn ang="0">
                  <a:pos x="17" y="268"/>
                </a:cxn>
                <a:cxn ang="0">
                  <a:pos x="6" y="260"/>
                </a:cxn>
                <a:cxn ang="0">
                  <a:pos x="0" y="245"/>
                </a:cxn>
                <a:cxn ang="0">
                  <a:pos x="3" y="241"/>
                </a:cxn>
                <a:cxn ang="0">
                  <a:pos x="22" y="233"/>
                </a:cxn>
                <a:cxn ang="0">
                  <a:pos x="55" y="229"/>
                </a:cxn>
                <a:cxn ang="0">
                  <a:pos x="80" y="229"/>
                </a:cxn>
                <a:cxn ang="0">
                  <a:pos x="89" y="225"/>
                </a:cxn>
                <a:cxn ang="0">
                  <a:pos x="95" y="217"/>
                </a:cxn>
                <a:cxn ang="0">
                  <a:pos x="97" y="206"/>
                </a:cxn>
                <a:cxn ang="0">
                  <a:pos x="97" y="190"/>
                </a:cxn>
                <a:cxn ang="0">
                  <a:pos x="93" y="174"/>
                </a:cxn>
                <a:cxn ang="0">
                  <a:pos x="80" y="159"/>
                </a:cxn>
                <a:cxn ang="0">
                  <a:pos x="70" y="145"/>
                </a:cxn>
                <a:cxn ang="0">
                  <a:pos x="60" y="135"/>
                </a:cxn>
                <a:cxn ang="0">
                  <a:pos x="51" y="123"/>
                </a:cxn>
                <a:cxn ang="0">
                  <a:pos x="47" y="111"/>
                </a:cxn>
                <a:cxn ang="0">
                  <a:pos x="46" y="100"/>
                </a:cxn>
                <a:cxn ang="0">
                  <a:pos x="47" y="85"/>
                </a:cxn>
                <a:cxn ang="0">
                  <a:pos x="51" y="72"/>
                </a:cxn>
                <a:cxn ang="0">
                  <a:pos x="57" y="60"/>
                </a:cxn>
                <a:cxn ang="0">
                  <a:pos x="63" y="45"/>
                </a:cxn>
                <a:cxn ang="0">
                  <a:pos x="72" y="32"/>
                </a:cxn>
                <a:cxn ang="0">
                  <a:pos x="82" y="21"/>
                </a:cxn>
                <a:cxn ang="0">
                  <a:pos x="90" y="10"/>
                </a:cxn>
              </a:cxnLst>
              <a:rect l="0" t="0" r="r" b="b"/>
              <a:pathLst>
                <a:path w="121" h="269">
                  <a:moveTo>
                    <a:pt x="90" y="10"/>
                  </a:moveTo>
                  <a:lnTo>
                    <a:pt x="100" y="2"/>
                  </a:lnTo>
                  <a:lnTo>
                    <a:pt x="109" y="0"/>
                  </a:lnTo>
                  <a:lnTo>
                    <a:pt x="119" y="5"/>
                  </a:lnTo>
                  <a:lnTo>
                    <a:pt x="121" y="13"/>
                  </a:lnTo>
                  <a:lnTo>
                    <a:pt x="120" y="26"/>
                  </a:lnTo>
                  <a:lnTo>
                    <a:pt x="115" y="34"/>
                  </a:lnTo>
                  <a:lnTo>
                    <a:pt x="98" y="46"/>
                  </a:lnTo>
                  <a:lnTo>
                    <a:pt x="87" y="58"/>
                  </a:lnTo>
                  <a:lnTo>
                    <a:pt x="77" y="69"/>
                  </a:lnTo>
                  <a:lnTo>
                    <a:pt x="69" y="83"/>
                  </a:lnTo>
                  <a:lnTo>
                    <a:pt x="65" y="98"/>
                  </a:lnTo>
                  <a:lnTo>
                    <a:pt x="67" y="109"/>
                  </a:lnTo>
                  <a:lnTo>
                    <a:pt x="73" y="121"/>
                  </a:lnTo>
                  <a:lnTo>
                    <a:pt x="87" y="134"/>
                  </a:lnTo>
                  <a:lnTo>
                    <a:pt x="98" y="149"/>
                  </a:lnTo>
                  <a:lnTo>
                    <a:pt x="105" y="159"/>
                  </a:lnTo>
                  <a:lnTo>
                    <a:pt x="108" y="177"/>
                  </a:lnTo>
                  <a:lnTo>
                    <a:pt x="111" y="198"/>
                  </a:lnTo>
                  <a:lnTo>
                    <a:pt x="109" y="217"/>
                  </a:lnTo>
                  <a:lnTo>
                    <a:pt x="108" y="232"/>
                  </a:lnTo>
                  <a:lnTo>
                    <a:pt x="106" y="242"/>
                  </a:lnTo>
                  <a:lnTo>
                    <a:pt x="101" y="247"/>
                  </a:lnTo>
                  <a:lnTo>
                    <a:pt x="98" y="247"/>
                  </a:lnTo>
                  <a:lnTo>
                    <a:pt x="94" y="249"/>
                  </a:lnTo>
                  <a:lnTo>
                    <a:pt x="80" y="247"/>
                  </a:lnTo>
                  <a:lnTo>
                    <a:pt x="67" y="247"/>
                  </a:lnTo>
                  <a:lnTo>
                    <a:pt x="65" y="248"/>
                  </a:lnTo>
                  <a:lnTo>
                    <a:pt x="48" y="251"/>
                  </a:lnTo>
                  <a:lnTo>
                    <a:pt x="34" y="260"/>
                  </a:lnTo>
                  <a:lnTo>
                    <a:pt x="25" y="269"/>
                  </a:lnTo>
                  <a:lnTo>
                    <a:pt x="17" y="268"/>
                  </a:lnTo>
                  <a:lnTo>
                    <a:pt x="6" y="260"/>
                  </a:lnTo>
                  <a:lnTo>
                    <a:pt x="0" y="245"/>
                  </a:lnTo>
                  <a:lnTo>
                    <a:pt x="3" y="241"/>
                  </a:lnTo>
                  <a:lnTo>
                    <a:pt x="22" y="233"/>
                  </a:lnTo>
                  <a:lnTo>
                    <a:pt x="55" y="229"/>
                  </a:lnTo>
                  <a:lnTo>
                    <a:pt x="80" y="229"/>
                  </a:lnTo>
                  <a:lnTo>
                    <a:pt x="89" y="225"/>
                  </a:lnTo>
                  <a:lnTo>
                    <a:pt x="95" y="217"/>
                  </a:lnTo>
                  <a:lnTo>
                    <a:pt x="97" y="206"/>
                  </a:lnTo>
                  <a:lnTo>
                    <a:pt x="97" y="190"/>
                  </a:lnTo>
                  <a:lnTo>
                    <a:pt x="93" y="174"/>
                  </a:lnTo>
                  <a:lnTo>
                    <a:pt x="80" y="159"/>
                  </a:lnTo>
                  <a:lnTo>
                    <a:pt x="70" y="145"/>
                  </a:lnTo>
                  <a:lnTo>
                    <a:pt x="60" y="135"/>
                  </a:lnTo>
                  <a:lnTo>
                    <a:pt x="51" y="123"/>
                  </a:lnTo>
                  <a:lnTo>
                    <a:pt x="47" y="111"/>
                  </a:lnTo>
                  <a:lnTo>
                    <a:pt x="46" y="100"/>
                  </a:lnTo>
                  <a:lnTo>
                    <a:pt x="47" y="85"/>
                  </a:lnTo>
                  <a:lnTo>
                    <a:pt x="51" y="72"/>
                  </a:lnTo>
                  <a:lnTo>
                    <a:pt x="57" y="60"/>
                  </a:lnTo>
                  <a:lnTo>
                    <a:pt x="63" y="45"/>
                  </a:lnTo>
                  <a:lnTo>
                    <a:pt x="72" y="32"/>
                  </a:lnTo>
                  <a:lnTo>
                    <a:pt x="82" y="21"/>
                  </a:lnTo>
                  <a:lnTo>
                    <a:pt x="9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712" name="Freeform 136"/>
            <p:cNvSpPr>
              <a:spLocks/>
            </p:cNvSpPr>
            <p:nvPr/>
          </p:nvSpPr>
          <p:spPr bwMode="auto">
            <a:xfrm>
              <a:off x="723901" y="3373438"/>
              <a:ext cx="211138" cy="873125"/>
            </a:xfrm>
            <a:custGeom>
              <a:avLst/>
              <a:gdLst/>
              <a:ahLst/>
              <a:cxnLst>
                <a:cxn ang="0">
                  <a:pos x="10" y="334"/>
                </a:cxn>
                <a:cxn ang="0">
                  <a:pos x="133" y="543"/>
                </a:cxn>
                <a:cxn ang="0">
                  <a:pos x="127" y="550"/>
                </a:cxn>
                <a:cxn ang="0">
                  <a:pos x="0" y="333"/>
                </a:cxn>
                <a:cxn ang="0">
                  <a:pos x="90" y="0"/>
                </a:cxn>
                <a:cxn ang="0">
                  <a:pos x="98" y="5"/>
                </a:cxn>
                <a:cxn ang="0">
                  <a:pos x="10" y="334"/>
                </a:cxn>
              </a:cxnLst>
              <a:rect l="0" t="0" r="r" b="b"/>
              <a:pathLst>
                <a:path w="133" h="550">
                  <a:moveTo>
                    <a:pt x="10" y="334"/>
                  </a:moveTo>
                  <a:lnTo>
                    <a:pt x="133" y="543"/>
                  </a:lnTo>
                  <a:lnTo>
                    <a:pt x="127" y="550"/>
                  </a:lnTo>
                  <a:lnTo>
                    <a:pt x="0" y="333"/>
                  </a:lnTo>
                  <a:lnTo>
                    <a:pt x="90" y="0"/>
                  </a:lnTo>
                  <a:lnTo>
                    <a:pt x="98" y="5"/>
                  </a:lnTo>
                  <a:lnTo>
                    <a:pt x="10" y="334"/>
                  </a:lnTo>
                  <a:close/>
                </a:path>
              </a:pathLst>
            </a:cu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713" name="Freeform 137"/>
            <p:cNvSpPr>
              <a:spLocks/>
            </p:cNvSpPr>
            <p:nvPr/>
          </p:nvSpPr>
          <p:spPr bwMode="auto">
            <a:xfrm>
              <a:off x="833438" y="3308351"/>
              <a:ext cx="393700" cy="1000125"/>
            </a:xfrm>
            <a:custGeom>
              <a:avLst/>
              <a:gdLst/>
              <a:ahLst/>
              <a:cxnLst>
                <a:cxn ang="0">
                  <a:pos x="3" y="36"/>
                </a:cxn>
                <a:cxn ang="0">
                  <a:pos x="0" y="19"/>
                </a:cxn>
                <a:cxn ang="0">
                  <a:pos x="18" y="5"/>
                </a:cxn>
                <a:cxn ang="0">
                  <a:pos x="33" y="1"/>
                </a:cxn>
                <a:cxn ang="0">
                  <a:pos x="22" y="13"/>
                </a:cxn>
                <a:cxn ang="0">
                  <a:pos x="18" y="29"/>
                </a:cxn>
                <a:cxn ang="0">
                  <a:pos x="33" y="43"/>
                </a:cxn>
                <a:cxn ang="0">
                  <a:pos x="77" y="67"/>
                </a:cxn>
                <a:cxn ang="0">
                  <a:pos x="117" y="94"/>
                </a:cxn>
                <a:cxn ang="0">
                  <a:pos x="155" y="144"/>
                </a:cxn>
                <a:cxn ang="0">
                  <a:pos x="189" y="190"/>
                </a:cxn>
                <a:cxn ang="0">
                  <a:pos x="216" y="239"/>
                </a:cxn>
                <a:cxn ang="0">
                  <a:pos x="244" y="303"/>
                </a:cxn>
                <a:cxn ang="0">
                  <a:pos x="246" y="342"/>
                </a:cxn>
                <a:cxn ang="0">
                  <a:pos x="223" y="397"/>
                </a:cxn>
                <a:cxn ang="0">
                  <a:pos x="182" y="465"/>
                </a:cxn>
                <a:cxn ang="0">
                  <a:pos x="138" y="522"/>
                </a:cxn>
                <a:cxn ang="0">
                  <a:pos x="87" y="567"/>
                </a:cxn>
                <a:cxn ang="0">
                  <a:pos x="53" y="600"/>
                </a:cxn>
                <a:cxn ang="0">
                  <a:pos x="49" y="609"/>
                </a:cxn>
                <a:cxn ang="0">
                  <a:pos x="56" y="619"/>
                </a:cxn>
                <a:cxn ang="0">
                  <a:pos x="65" y="627"/>
                </a:cxn>
                <a:cxn ang="0">
                  <a:pos x="48" y="629"/>
                </a:cxn>
                <a:cxn ang="0">
                  <a:pos x="38" y="612"/>
                </a:cxn>
                <a:cxn ang="0">
                  <a:pos x="45" y="586"/>
                </a:cxn>
                <a:cxn ang="0">
                  <a:pos x="89" y="548"/>
                </a:cxn>
                <a:cxn ang="0">
                  <a:pos x="130" y="506"/>
                </a:cxn>
                <a:cxn ang="0">
                  <a:pos x="174" y="445"/>
                </a:cxn>
                <a:cxn ang="0">
                  <a:pos x="200" y="385"/>
                </a:cxn>
                <a:cxn ang="0">
                  <a:pos x="216" y="346"/>
                </a:cxn>
                <a:cxn ang="0">
                  <a:pos x="218" y="305"/>
                </a:cxn>
                <a:cxn ang="0">
                  <a:pos x="200" y="259"/>
                </a:cxn>
                <a:cxn ang="0">
                  <a:pos x="175" y="206"/>
                </a:cxn>
                <a:cxn ang="0">
                  <a:pos x="132" y="139"/>
                </a:cxn>
                <a:cxn ang="0">
                  <a:pos x="79" y="82"/>
                </a:cxn>
                <a:cxn ang="0">
                  <a:pos x="27" y="55"/>
                </a:cxn>
              </a:cxnLst>
              <a:rect l="0" t="0" r="r" b="b"/>
              <a:pathLst>
                <a:path w="248" h="630">
                  <a:moveTo>
                    <a:pt x="12" y="46"/>
                  </a:moveTo>
                  <a:lnTo>
                    <a:pt x="3" y="36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2"/>
                  </a:lnTo>
                  <a:lnTo>
                    <a:pt x="18" y="5"/>
                  </a:lnTo>
                  <a:lnTo>
                    <a:pt x="29" y="0"/>
                  </a:lnTo>
                  <a:lnTo>
                    <a:pt x="33" y="1"/>
                  </a:lnTo>
                  <a:lnTo>
                    <a:pt x="29" y="7"/>
                  </a:lnTo>
                  <a:lnTo>
                    <a:pt x="22" y="13"/>
                  </a:lnTo>
                  <a:lnTo>
                    <a:pt x="16" y="22"/>
                  </a:lnTo>
                  <a:lnTo>
                    <a:pt x="18" y="29"/>
                  </a:lnTo>
                  <a:lnTo>
                    <a:pt x="21" y="35"/>
                  </a:lnTo>
                  <a:lnTo>
                    <a:pt x="33" y="43"/>
                  </a:lnTo>
                  <a:lnTo>
                    <a:pt x="54" y="55"/>
                  </a:lnTo>
                  <a:lnTo>
                    <a:pt x="77" y="67"/>
                  </a:lnTo>
                  <a:lnTo>
                    <a:pt x="97" y="80"/>
                  </a:lnTo>
                  <a:lnTo>
                    <a:pt x="117" y="94"/>
                  </a:lnTo>
                  <a:lnTo>
                    <a:pt x="136" y="117"/>
                  </a:lnTo>
                  <a:lnTo>
                    <a:pt x="155" y="144"/>
                  </a:lnTo>
                  <a:lnTo>
                    <a:pt x="172" y="166"/>
                  </a:lnTo>
                  <a:lnTo>
                    <a:pt x="189" y="190"/>
                  </a:lnTo>
                  <a:lnTo>
                    <a:pt x="203" y="211"/>
                  </a:lnTo>
                  <a:lnTo>
                    <a:pt x="216" y="239"/>
                  </a:lnTo>
                  <a:lnTo>
                    <a:pt x="231" y="270"/>
                  </a:lnTo>
                  <a:lnTo>
                    <a:pt x="244" y="303"/>
                  </a:lnTo>
                  <a:lnTo>
                    <a:pt x="248" y="321"/>
                  </a:lnTo>
                  <a:lnTo>
                    <a:pt x="246" y="342"/>
                  </a:lnTo>
                  <a:lnTo>
                    <a:pt x="239" y="368"/>
                  </a:lnTo>
                  <a:lnTo>
                    <a:pt x="223" y="397"/>
                  </a:lnTo>
                  <a:lnTo>
                    <a:pt x="204" y="434"/>
                  </a:lnTo>
                  <a:lnTo>
                    <a:pt x="182" y="465"/>
                  </a:lnTo>
                  <a:lnTo>
                    <a:pt x="162" y="495"/>
                  </a:lnTo>
                  <a:lnTo>
                    <a:pt x="138" y="522"/>
                  </a:lnTo>
                  <a:lnTo>
                    <a:pt x="114" y="545"/>
                  </a:lnTo>
                  <a:lnTo>
                    <a:pt x="87" y="567"/>
                  </a:lnTo>
                  <a:lnTo>
                    <a:pt x="65" y="586"/>
                  </a:lnTo>
                  <a:lnTo>
                    <a:pt x="53" y="600"/>
                  </a:lnTo>
                  <a:lnTo>
                    <a:pt x="49" y="607"/>
                  </a:lnTo>
                  <a:lnTo>
                    <a:pt x="49" y="609"/>
                  </a:lnTo>
                  <a:lnTo>
                    <a:pt x="51" y="615"/>
                  </a:lnTo>
                  <a:lnTo>
                    <a:pt x="56" y="619"/>
                  </a:lnTo>
                  <a:lnTo>
                    <a:pt x="64" y="622"/>
                  </a:lnTo>
                  <a:lnTo>
                    <a:pt x="65" y="627"/>
                  </a:lnTo>
                  <a:lnTo>
                    <a:pt x="57" y="630"/>
                  </a:lnTo>
                  <a:lnTo>
                    <a:pt x="48" y="629"/>
                  </a:lnTo>
                  <a:lnTo>
                    <a:pt x="39" y="620"/>
                  </a:lnTo>
                  <a:lnTo>
                    <a:pt x="38" y="612"/>
                  </a:lnTo>
                  <a:lnTo>
                    <a:pt x="39" y="599"/>
                  </a:lnTo>
                  <a:lnTo>
                    <a:pt x="45" y="586"/>
                  </a:lnTo>
                  <a:lnTo>
                    <a:pt x="61" y="570"/>
                  </a:lnTo>
                  <a:lnTo>
                    <a:pt x="89" y="548"/>
                  </a:lnTo>
                  <a:lnTo>
                    <a:pt x="113" y="527"/>
                  </a:lnTo>
                  <a:lnTo>
                    <a:pt x="130" y="506"/>
                  </a:lnTo>
                  <a:lnTo>
                    <a:pt x="154" y="475"/>
                  </a:lnTo>
                  <a:lnTo>
                    <a:pt x="174" y="445"/>
                  </a:lnTo>
                  <a:lnTo>
                    <a:pt x="185" y="419"/>
                  </a:lnTo>
                  <a:lnTo>
                    <a:pt x="200" y="385"/>
                  </a:lnTo>
                  <a:lnTo>
                    <a:pt x="209" y="365"/>
                  </a:lnTo>
                  <a:lnTo>
                    <a:pt x="216" y="346"/>
                  </a:lnTo>
                  <a:lnTo>
                    <a:pt x="218" y="324"/>
                  </a:lnTo>
                  <a:lnTo>
                    <a:pt x="218" y="305"/>
                  </a:lnTo>
                  <a:lnTo>
                    <a:pt x="211" y="283"/>
                  </a:lnTo>
                  <a:lnTo>
                    <a:pt x="200" y="259"/>
                  </a:lnTo>
                  <a:lnTo>
                    <a:pt x="190" y="233"/>
                  </a:lnTo>
                  <a:lnTo>
                    <a:pt x="175" y="206"/>
                  </a:lnTo>
                  <a:lnTo>
                    <a:pt x="154" y="170"/>
                  </a:lnTo>
                  <a:lnTo>
                    <a:pt x="132" y="139"/>
                  </a:lnTo>
                  <a:lnTo>
                    <a:pt x="106" y="104"/>
                  </a:lnTo>
                  <a:lnTo>
                    <a:pt x="79" y="82"/>
                  </a:lnTo>
                  <a:lnTo>
                    <a:pt x="52" y="67"/>
                  </a:lnTo>
                  <a:lnTo>
                    <a:pt x="27" y="55"/>
                  </a:lnTo>
                  <a:lnTo>
                    <a:pt x="12" y="46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714" name="Freeform 138"/>
            <p:cNvSpPr>
              <a:spLocks/>
            </p:cNvSpPr>
            <p:nvPr/>
          </p:nvSpPr>
          <p:spPr bwMode="auto">
            <a:xfrm>
              <a:off x="661988" y="3822701"/>
              <a:ext cx="657225" cy="76200"/>
            </a:xfrm>
            <a:custGeom>
              <a:avLst/>
              <a:gdLst/>
              <a:ahLst/>
              <a:cxnLst>
                <a:cxn ang="0">
                  <a:pos x="61" y="19"/>
                </a:cxn>
                <a:cxn ang="0">
                  <a:pos x="49" y="8"/>
                </a:cxn>
                <a:cxn ang="0">
                  <a:pos x="0" y="8"/>
                </a:cxn>
                <a:cxn ang="0">
                  <a:pos x="12" y="28"/>
                </a:cxn>
                <a:cxn ang="0">
                  <a:pos x="0" y="46"/>
                </a:cxn>
                <a:cxn ang="0">
                  <a:pos x="54" y="43"/>
                </a:cxn>
                <a:cxn ang="0">
                  <a:pos x="61" y="28"/>
                </a:cxn>
                <a:cxn ang="0">
                  <a:pos x="367" y="28"/>
                </a:cxn>
                <a:cxn ang="0">
                  <a:pos x="361" y="48"/>
                </a:cxn>
                <a:cxn ang="0">
                  <a:pos x="373" y="38"/>
                </a:cxn>
                <a:cxn ang="0">
                  <a:pos x="390" y="31"/>
                </a:cxn>
                <a:cxn ang="0">
                  <a:pos x="414" y="26"/>
                </a:cxn>
                <a:cxn ang="0">
                  <a:pos x="413" y="21"/>
                </a:cxn>
                <a:cxn ang="0">
                  <a:pos x="404" y="19"/>
                </a:cxn>
                <a:cxn ang="0">
                  <a:pos x="378" y="10"/>
                </a:cxn>
                <a:cxn ang="0">
                  <a:pos x="360" y="0"/>
                </a:cxn>
                <a:cxn ang="0">
                  <a:pos x="360" y="2"/>
                </a:cxn>
                <a:cxn ang="0">
                  <a:pos x="367" y="18"/>
                </a:cxn>
                <a:cxn ang="0">
                  <a:pos x="61" y="19"/>
                </a:cxn>
              </a:cxnLst>
              <a:rect l="0" t="0" r="r" b="b"/>
              <a:pathLst>
                <a:path w="414" h="48">
                  <a:moveTo>
                    <a:pt x="61" y="19"/>
                  </a:moveTo>
                  <a:lnTo>
                    <a:pt x="49" y="8"/>
                  </a:lnTo>
                  <a:lnTo>
                    <a:pt x="0" y="8"/>
                  </a:lnTo>
                  <a:lnTo>
                    <a:pt x="12" y="28"/>
                  </a:lnTo>
                  <a:lnTo>
                    <a:pt x="0" y="46"/>
                  </a:lnTo>
                  <a:lnTo>
                    <a:pt x="54" y="43"/>
                  </a:lnTo>
                  <a:lnTo>
                    <a:pt x="61" y="28"/>
                  </a:lnTo>
                  <a:lnTo>
                    <a:pt x="367" y="28"/>
                  </a:lnTo>
                  <a:lnTo>
                    <a:pt x="361" y="48"/>
                  </a:lnTo>
                  <a:lnTo>
                    <a:pt x="373" y="38"/>
                  </a:lnTo>
                  <a:lnTo>
                    <a:pt x="390" y="31"/>
                  </a:lnTo>
                  <a:lnTo>
                    <a:pt x="414" y="26"/>
                  </a:lnTo>
                  <a:lnTo>
                    <a:pt x="413" y="21"/>
                  </a:lnTo>
                  <a:lnTo>
                    <a:pt x="404" y="19"/>
                  </a:lnTo>
                  <a:lnTo>
                    <a:pt x="378" y="10"/>
                  </a:lnTo>
                  <a:lnTo>
                    <a:pt x="360" y="0"/>
                  </a:lnTo>
                  <a:lnTo>
                    <a:pt x="360" y="2"/>
                  </a:lnTo>
                  <a:lnTo>
                    <a:pt x="367" y="18"/>
                  </a:lnTo>
                  <a:lnTo>
                    <a:pt x="61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715" name="Freeform 139"/>
            <p:cNvSpPr>
              <a:spLocks/>
            </p:cNvSpPr>
            <p:nvPr/>
          </p:nvSpPr>
          <p:spPr bwMode="auto">
            <a:xfrm>
              <a:off x="677863" y="3838576"/>
              <a:ext cx="80963" cy="49213"/>
            </a:xfrm>
            <a:custGeom>
              <a:avLst/>
              <a:gdLst/>
              <a:ahLst/>
              <a:cxnLst>
                <a:cxn ang="0">
                  <a:pos x="51" y="11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8" y="11"/>
                </a:cxn>
                <a:cxn ang="0">
                  <a:pos x="43" y="14"/>
                </a:cxn>
                <a:cxn ang="0">
                  <a:pos x="11" y="18"/>
                </a:cxn>
                <a:cxn ang="0">
                  <a:pos x="0" y="31"/>
                </a:cxn>
                <a:cxn ang="0">
                  <a:pos x="45" y="31"/>
                </a:cxn>
                <a:cxn ang="0">
                  <a:pos x="51" y="11"/>
                </a:cxn>
              </a:cxnLst>
              <a:rect l="0" t="0" r="r" b="b"/>
              <a:pathLst>
                <a:path w="51" h="31">
                  <a:moveTo>
                    <a:pt x="51" y="11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8" y="11"/>
                  </a:lnTo>
                  <a:lnTo>
                    <a:pt x="43" y="14"/>
                  </a:lnTo>
                  <a:lnTo>
                    <a:pt x="11" y="18"/>
                  </a:lnTo>
                  <a:lnTo>
                    <a:pt x="0" y="31"/>
                  </a:lnTo>
                  <a:lnTo>
                    <a:pt x="45" y="31"/>
                  </a:lnTo>
                  <a:lnTo>
                    <a:pt x="51" y="11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716" name="Freeform 140"/>
            <p:cNvSpPr>
              <a:spLocks/>
            </p:cNvSpPr>
            <p:nvPr/>
          </p:nvSpPr>
          <p:spPr bwMode="auto">
            <a:xfrm>
              <a:off x="700088" y="3849688"/>
              <a:ext cx="73025" cy="84138"/>
            </a:xfrm>
            <a:custGeom>
              <a:avLst/>
              <a:gdLst/>
              <a:ahLst/>
              <a:cxnLst>
                <a:cxn ang="0">
                  <a:pos x="21" y="1"/>
                </a:cxn>
                <a:cxn ang="0">
                  <a:pos x="26" y="1"/>
                </a:cxn>
                <a:cxn ang="0">
                  <a:pos x="32" y="0"/>
                </a:cxn>
                <a:cxn ang="0">
                  <a:pos x="39" y="0"/>
                </a:cxn>
                <a:cxn ang="0">
                  <a:pos x="41" y="1"/>
                </a:cxn>
                <a:cxn ang="0">
                  <a:pos x="43" y="8"/>
                </a:cxn>
                <a:cxn ang="0">
                  <a:pos x="35" y="11"/>
                </a:cxn>
                <a:cxn ang="0">
                  <a:pos x="30" y="11"/>
                </a:cxn>
                <a:cxn ang="0">
                  <a:pos x="24" y="9"/>
                </a:cxn>
                <a:cxn ang="0">
                  <a:pos x="22" y="13"/>
                </a:cxn>
                <a:cxn ang="0">
                  <a:pos x="29" y="15"/>
                </a:cxn>
                <a:cxn ang="0">
                  <a:pos x="34" y="16"/>
                </a:cxn>
                <a:cxn ang="0">
                  <a:pos x="40" y="19"/>
                </a:cxn>
                <a:cxn ang="0">
                  <a:pos x="43" y="24"/>
                </a:cxn>
                <a:cxn ang="0">
                  <a:pos x="46" y="29"/>
                </a:cxn>
                <a:cxn ang="0">
                  <a:pos x="40" y="33"/>
                </a:cxn>
                <a:cxn ang="0">
                  <a:pos x="34" y="33"/>
                </a:cxn>
                <a:cxn ang="0">
                  <a:pos x="29" y="33"/>
                </a:cxn>
                <a:cxn ang="0">
                  <a:pos x="22" y="31"/>
                </a:cxn>
                <a:cxn ang="0">
                  <a:pos x="17" y="28"/>
                </a:cxn>
                <a:cxn ang="0">
                  <a:pos x="22" y="31"/>
                </a:cxn>
                <a:cxn ang="0">
                  <a:pos x="28" y="33"/>
                </a:cxn>
                <a:cxn ang="0">
                  <a:pos x="34" y="35"/>
                </a:cxn>
                <a:cxn ang="0">
                  <a:pos x="39" y="39"/>
                </a:cxn>
                <a:cxn ang="0">
                  <a:pos x="40" y="44"/>
                </a:cxn>
                <a:cxn ang="0">
                  <a:pos x="37" y="50"/>
                </a:cxn>
                <a:cxn ang="0">
                  <a:pos x="31" y="53"/>
                </a:cxn>
                <a:cxn ang="0">
                  <a:pos x="23" y="53"/>
                </a:cxn>
                <a:cxn ang="0">
                  <a:pos x="17" y="51"/>
                </a:cxn>
                <a:cxn ang="0">
                  <a:pos x="12" y="46"/>
                </a:cxn>
                <a:cxn ang="0">
                  <a:pos x="9" y="41"/>
                </a:cxn>
                <a:cxn ang="0">
                  <a:pos x="4" y="35"/>
                </a:cxn>
                <a:cxn ang="0">
                  <a:pos x="0" y="29"/>
                </a:cxn>
                <a:cxn ang="0">
                  <a:pos x="17" y="5"/>
                </a:cxn>
              </a:cxnLst>
              <a:rect l="0" t="0" r="r" b="b"/>
              <a:pathLst>
                <a:path w="46" h="53">
                  <a:moveTo>
                    <a:pt x="17" y="5"/>
                  </a:moveTo>
                  <a:lnTo>
                    <a:pt x="21" y="1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1" y="1"/>
                  </a:lnTo>
                  <a:lnTo>
                    <a:pt x="43" y="6"/>
                  </a:lnTo>
                  <a:lnTo>
                    <a:pt x="43" y="8"/>
                  </a:lnTo>
                  <a:lnTo>
                    <a:pt x="40" y="9"/>
                  </a:lnTo>
                  <a:lnTo>
                    <a:pt x="35" y="11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28" y="9"/>
                  </a:lnTo>
                  <a:lnTo>
                    <a:pt x="24" y="9"/>
                  </a:lnTo>
                  <a:lnTo>
                    <a:pt x="22" y="11"/>
                  </a:lnTo>
                  <a:lnTo>
                    <a:pt x="22" y="13"/>
                  </a:lnTo>
                  <a:lnTo>
                    <a:pt x="26" y="14"/>
                  </a:lnTo>
                  <a:lnTo>
                    <a:pt x="29" y="15"/>
                  </a:lnTo>
                  <a:lnTo>
                    <a:pt x="31" y="15"/>
                  </a:lnTo>
                  <a:lnTo>
                    <a:pt x="34" y="16"/>
                  </a:lnTo>
                  <a:lnTo>
                    <a:pt x="37" y="17"/>
                  </a:lnTo>
                  <a:lnTo>
                    <a:pt x="40" y="19"/>
                  </a:lnTo>
                  <a:lnTo>
                    <a:pt x="41" y="22"/>
                  </a:lnTo>
                  <a:lnTo>
                    <a:pt x="43" y="24"/>
                  </a:lnTo>
                  <a:lnTo>
                    <a:pt x="46" y="27"/>
                  </a:lnTo>
                  <a:lnTo>
                    <a:pt x="46" y="29"/>
                  </a:lnTo>
                  <a:lnTo>
                    <a:pt x="43" y="32"/>
                  </a:lnTo>
                  <a:lnTo>
                    <a:pt x="40" y="33"/>
                  </a:lnTo>
                  <a:lnTo>
                    <a:pt x="37" y="33"/>
                  </a:lnTo>
                  <a:lnTo>
                    <a:pt x="34" y="33"/>
                  </a:lnTo>
                  <a:lnTo>
                    <a:pt x="31" y="33"/>
                  </a:lnTo>
                  <a:lnTo>
                    <a:pt x="29" y="33"/>
                  </a:lnTo>
                  <a:lnTo>
                    <a:pt x="26" y="31"/>
                  </a:lnTo>
                  <a:lnTo>
                    <a:pt x="22" y="31"/>
                  </a:lnTo>
                  <a:lnTo>
                    <a:pt x="19" y="29"/>
                  </a:lnTo>
                  <a:lnTo>
                    <a:pt x="17" y="28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4" y="32"/>
                  </a:lnTo>
                  <a:lnTo>
                    <a:pt x="28" y="33"/>
                  </a:lnTo>
                  <a:lnTo>
                    <a:pt x="30" y="33"/>
                  </a:lnTo>
                  <a:lnTo>
                    <a:pt x="34" y="35"/>
                  </a:lnTo>
                  <a:lnTo>
                    <a:pt x="35" y="37"/>
                  </a:lnTo>
                  <a:lnTo>
                    <a:pt x="39" y="39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39" y="47"/>
                  </a:lnTo>
                  <a:lnTo>
                    <a:pt x="37" y="50"/>
                  </a:lnTo>
                  <a:lnTo>
                    <a:pt x="34" y="51"/>
                  </a:lnTo>
                  <a:lnTo>
                    <a:pt x="31" y="53"/>
                  </a:lnTo>
                  <a:lnTo>
                    <a:pt x="29" y="53"/>
                  </a:lnTo>
                  <a:lnTo>
                    <a:pt x="23" y="53"/>
                  </a:lnTo>
                  <a:lnTo>
                    <a:pt x="21" y="52"/>
                  </a:lnTo>
                  <a:lnTo>
                    <a:pt x="17" y="51"/>
                  </a:lnTo>
                  <a:lnTo>
                    <a:pt x="15" y="48"/>
                  </a:lnTo>
                  <a:lnTo>
                    <a:pt x="12" y="46"/>
                  </a:lnTo>
                  <a:lnTo>
                    <a:pt x="12" y="42"/>
                  </a:lnTo>
                  <a:lnTo>
                    <a:pt x="9" y="41"/>
                  </a:lnTo>
                  <a:lnTo>
                    <a:pt x="5" y="38"/>
                  </a:lnTo>
                  <a:lnTo>
                    <a:pt x="4" y="35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717" name="Freeform 141"/>
            <p:cNvSpPr>
              <a:spLocks/>
            </p:cNvSpPr>
            <p:nvPr/>
          </p:nvSpPr>
          <p:spPr bwMode="auto">
            <a:xfrm>
              <a:off x="1179513" y="3843338"/>
              <a:ext cx="49213" cy="7937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1" y="3"/>
                </a:cxn>
                <a:cxn ang="0">
                  <a:pos x="30" y="5"/>
                </a:cxn>
                <a:cxn ang="0">
                  <a:pos x="27" y="8"/>
                </a:cxn>
                <a:cxn ang="0">
                  <a:pos x="26" y="11"/>
                </a:cxn>
                <a:cxn ang="0">
                  <a:pos x="24" y="14"/>
                </a:cxn>
                <a:cxn ang="0">
                  <a:pos x="22" y="14"/>
                </a:cxn>
                <a:cxn ang="0">
                  <a:pos x="17" y="14"/>
                </a:cxn>
                <a:cxn ang="0">
                  <a:pos x="14" y="14"/>
                </a:cxn>
                <a:cxn ang="0">
                  <a:pos x="10" y="14"/>
                </a:cxn>
                <a:cxn ang="0">
                  <a:pos x="7" y="14"/>
                </a:cxn>
                <a:cxn ang="0">
                  <a:pos x="3" y="16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0" y="23"/>
                </a:cxn>
                <a:cxn ang="0">
                  <a:pos x="1" y="27"/>
                </a:cxn>
                <a:cxn ang="0">
                  <a:pos x="3" y="28"/>
                </a:cxn>
                <a:cxn ang="0">
                  <a:pos x="7" y="29"/>
                </a:cxn>
                <a:cxn ang="0">
                  <a:pos x="10" y="30"/>
                </a:cxn>
                <a:cxn ang="0">
                  <a:pos x="6" y="31"/>
                </a:cxn>
                <a:cxn ang="0">
                  <a:pos x="3" y="35"/>
                </a:cxn>
                <a:cxn ang="0">
                  <a:pos x="1" y="36"/>
                </a:cxn>
                <a:cxn ang="0">
                  <a:pos x="0" y="39"/>
                </a:cxn>
                <a:cxn ang="0">
                  <a:pos x="0" y="42"/>
                </a:cxn>
                <a:cxn ang="0">
                  <a:pos x="0" y="45"/>
                </a:cxn>
                <a:cxn ang="0">
                  <a:pos x="0" y="48"/>
                </a:cxn>
                <a:cxn ang="0">
                  <a:pos x="3" y="50"/>
                </a:cxn>
                <a:cxn ang="0">
                  <a:pos x="7" y="49"/>
                </a:cxn>
                <a:cxn ang="0">
                  <a:pos x="10" y="48"/>
                </a:cxn>
                <a:cxn ang="0">
                  <a:pos x="13" y="45"/>
                </a:cxn>
                <a:cxn ang="0">
                  <a:pos x="16" y="42"/>
                </a:cxn>
                <a:cxn ang="0">
                  <a:pos x="17" y="39"/>
                </a:cxn>
                <a:cxn ang="0">
                  <a:pos x="19" y="36"/>
                </a:cxn>
                <a:cxn ang="0">
                  <a:pos x="22" y="35"/>
                </a:cxn>
                <a:cxn ang="0">
                  <a:pos x="23" y="31"/>
                </a:cxn>
                <a:cxn ang="0">
                  <a:pos x="26" y="29"/>
                </a:cxn>
                <a:cxn ang="0">
                  <a:pos x="27" y="25"/>
                </a:cxn>
                <a:cxn ang="0">
                  <a:pos x="27" y="23"/>
                </a:cxn>
                <a:cxn ang="0">
                  <a:pos x="28" y="20"/>
                </a:cxn>
                <a:cxn ang="0">
                  <a:pos x="30" y="17"/>
                </a:cxn>
                <a:cxn ang="0">
                  <a:pos x="28" y="12"/>
                </a:cxn>
                <a:cxn ang="0">
                  <a:pos x="27" y="10"/>
                </a:cxn>
                <a:cxn ang="0">
                  <a:pos x="28" y="0"/>
                </a:cxn>
              </a:cxnLst>
              <a:rect l="0" t="0" r="r" b="b"/>
              <a:pathLst>
                <a:path w="31" h="50">
                  <a:moveTo>
                    <a:pt x="28" y="0"/>
                  </a:moveTo>
                  <a:lnTo>
                    <a:pt x="31" y="3"/>
                  </a:lnTo>
                  <a:lnTo>
                    <a:pt x="30" y="5"/>
                  </a:lnTo>
                  <a:lnTo>
                    <a:pt x="27" y="8"/>
                  </a:lnTo>
                  <a:lnTo>
                    <a:pt x="26" y="11"/>
                  </a:lnTo>
                  <a:lnTo>
                    <a:pt x="24" y="14"/>
                  </a:lnTo>
                  <a:lnTo>
                    <a:pt x="22" y="14"/>
                  </a:lnTo>
                  <a:lnTo>
                    <a:pt x="17" y="14"/>
                  </a:lnTo>
                  <a:lnTo>
                    <a:pt x="14" y="14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3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3" y="28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6" y="31"/>
                  </a:lnTo>
                  <a:lnTo>
                    <a:pt x="3" y="35"/>
                  </a:lnTo>
                  <a:lnTo>
                    <a:pt x="1" y="36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3" y="50"/>
                  </a:lnTo>
                  <a:lnTo>
                    <a:pt x="7" y="49"/>
                  </a:lnTo>
                  <a:lnTo>
                    <a:pt x="10" y="48"/>
                  </a:lnTo>
                  <a:lnTo>
                    <a:pt x="13" y="45"/>
                  </a:lnTo>
                  <a:lnTo>
                    <a:pt x="16" y="42"/>
                  </a:lnTo>
                  <a:lnTo>
                    <a:pt x="17" y="39"/>
                  </a:lnTo>
                  <a:lnTo>
                    <a:pt x="19" y="36"/>
                  </a:lnTo>
                  <a:lnTo>
                    <a:pt x="22" y="35"/>
                  </a:lnTo>
                  <a:lnTo>
                    <a:pt x="23" y="31"/>
                  </a:lnTo>
                  <a:lnTo>
                    <a:pt x="26" y="29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8" y="20"/>
                  </a:lnTo>
                  <a:lnTo>
                    <a:pt x="30" y="17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00" name="Gruppe 199"/>
          <p:cNvGrpSpPr/>
          <p:nvPr/>
        </p:nvGrpSpPr>
        <p:grpSpPr>
          <a:xfrm>
            <a:off x="1902718" y="1799768"/>
            <a:ext cx="535668" cy="1188811"/>
            <a:chOff x="1757578" y="1799768"/>
            <a:chExt cx="535668" cy="1188811"/>
          </a:xfrm>
        </p:grpSpPr>
        <p:sp>
          <p:nvSpPr>
            <p:cNvPr id="24719" name="AutoShape 143"/>
            <p:cNvSpPr>
              <a:spLocks noChangeAspect="1" noChangeArrowheads="1" noTextEdit="1"/>
            </p:cNvSpPr>
            <p:nvPr/>
          </p:nvSpPr>
          <p:spPr bwMode="auto">
            <a:xfrm>
              <a:off x="1757578" y="1799768"/>
              <a:ext cx="535668" cy="1188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721" name="Freeform 145"/>
            <p:cNvSpPr>
              <a:spLocks/>
            </p:cNvSpPr>
            <p:nvPr/>
          </p:nvSpPr>
          <p:spPr bwMode="auto">
            <a:xfrm>
              <a:off x="1757578" y="1799768"/>
              <a:ext cx="382620" cy="492922"/>
            </a:xfrm>
            <a:custGeom>
              <a:avLst/>
              <a:gdLst/>
              <a:ahLst/>
              <a:cxnLst>
                <a:cxn ang="0">
                  <a:pos x="19" y="361"/>
                </a:cxn>
                <a:cxn ang="0">
                  <a:pos x="98" y="277"/>
                </a:cxn>
                <a:cxn ang="0">
                  <a:pos x="152" y="206"/>
                </a:cxn>
                <a:cxn ang="0">
                  <a:pos x="194" y="149"/>
                </a:cxn>
                <a:cxn ang="0">
                  <a:pos x="268" y="56"/>
                </a:cxn>
                <a:cxn ang="0">
                  <a:pos x="305" y="15"/>
                </a:cxn>
                <a:cxn ang="0">
                  <a:pos x="326" y="2"/>
                </a:cxn>
                <a:cxn ang="0">
                  <a:pos x="336" y="0"/>
                </a:cxn>
                <a:cxn ang="0">
                  <a:pos x="345" y="1"/>
                </a:cxn>
                <a:cxn ang="0">
                  <a:pos x="355" y="7"/>
                </a:cxn>
                <a:cxn ang="0">
                  <a:pos x="363" y="15"/>
                </a:cxn>
                <a:cxn ang="0">
                  <a:pos x="370" y="29"/>
                </a:cxn>
                <a:cxn ang="0">
                  <a:pos x="370" y="46"/>
                </a:cxn>
                <a:cxn ang="0">
                  <a:pos x="365" y="54"/>
                </a:cxn>
                <a:cxn ang="0">
                  <a:pos x="356" y="65"/>
                </a:cxn>
                <a:cxn ang="0">
                  <a:pos x="339" y="83"/>
                </a:cxn>
                <a:cxn ang="0">
                  <a:pos x="265" y="159"/>
                </a:cxn>
                <a:cxn ang="0">
                  <a:pos x="203" y="219"/>
                </a:cxn>
                <a:cxn ang="0">
                  <a:pos x="202" y="220"/>
                </a:cxn>
                <a:cxn ang="0">
                  <a:pos x="147" y="285"/>
                </a:cxn>
                <a:cxn ang="0">
                  <a:pos x="87" y="343"/>
                </a:cxn>
                <a:cxn ang="0">
                  <a:pos x="49" y="389"/>
                </a:cxn>
                <a:cxn ang="0">
                  <a:pos x="43" y="397"/>
                </a:cxn>
                <a:cxn ang="0">
                  <a:pos x="43" y="404"/>
                </a:cxn>
                <a:cxn ang="0">
                  <a:pos x="38" y="408"/>
                </a:cxn>
                <a:cxn ang="0">
                  <a:pos x="28" y="408"/>
                </a:cxn>
                <a:cxn ang="0">
                  <a:pos x="11" y="400"/>
                </a:cxn>
                <a:cxn ang="0">
                  <a:pos x="1" y="383"/>
                </a:cxn>
                <a:cxn ang="0">
                  <a:pos x="0" y="372"/>
                </a:cxn>
                <a:cxn ang="0">
                  <a:pos x="4" y="364"/>
                </a:cxn>
                <a:cxn ang="0">
                  <a:pos x="10" y="361"/>
                </a:cxn>
                <a:cxn ang="0">
                  <a:pos x="19" y="361"/>
                </a:cxn>
              </a:cxnLst>
              <a:rect l="0" t="0" r="r" b="b"/>
              <a:pathLst>
                <a:path w="370" h="408">
                  <a:moveTo>
                    <a:pt x="19" y="361"/>
                  </a:moveTo>
                  <a:lnTo>
                    <a:pt x="98" y="277"/>
                  </a:lnTo>
                  <a:lnTo>
                    <a:pt x="152" y="206"/>
                  </a:lnTo>
                  <a:lnTo>
                    <a:pt x="194" y="149"/>
                  </a:lnTo>
                  <a:lnTo>
                    <a:pt x="268" y="56"/>
                  </a:lnTo>
                  <a:lnTo>
                    <a:pt x="305" y="15"/>
                  </a:lnTo>
                  <a:lnTo>
                    <a:pt x="326" y="2"/>
                  </a:lnTo>
                  <a:lnTo>
                    <a:pt x="336" y="0"/>
                  </a:lnTo>
                  <a:lnTo>
                    <a:pt x="345" y="1"/>
                  </a:lnTo>
                  <a:lnTo>
                    <a:pt x="355" y="7"/>
                  </a:lnTo>
                  <a:lnTo>
                    <a:pt x="363" y="15"/>
                  </a:lnTo>
                  <a:lnTo>
                    <a:pt x="370" y="29"/>
                  </a:lnTo>
                  <a:lnTo>
                    <a:pt x="370" y="46"/>
                  </a:lnTo>
                  <a:lnTo>
                    <a:pt x="365" y="54"/>
                  </a:lnTo>
                  <a:lnTo>
                    <a:pt x="356" y="65"/>
                  </a:lnTo>
                  <a:lnTo>
                    <a:pt x="339" y="83"/>
                  </a:lnTo>
                  <a:lnTo>
                    <a:pt x="265" y="159"/>
                  </a:lnTo>
                  <a:lnTo>
                    <a:pt x="203" y="219"/>
                  </a:lnTo>
                  <a:lnTo>
                    <a:pt x="202" y="220"/>
                  </a:lnTo>
                  <a:lnTo>
                    <a:pt x="147" y="285"/>
                  </a:lnTo>
                  <a:lnTo>
                    <a:pt x="87" y="343"/>
                  </a:lnTo>
                  <a:lnTo>
                    <a:pt x="49" y="389"/>
                  </a:lnTo>
                  <a:lnTo>
                    <a:pt x="43" y="397"/>
                  </a:lnTo>
                  <a:lnTo>
                    <a:pt x="43" y="404"/>
                  </a:lnTo>
                  <a:lnTo>
                    <a:pt x="38" y="408"/>
                  </a:lnTo>
                  <a:lnTo>
                    <a:pt x="28" y="408"/>
                  </a:lnTo>
                  <a:lnTo>
                    <a:pt x="11" y="400"/>
                  </a:lnTo>
                  <a:lnTo>
                    <a:pt x="1" y="383"/>
                  </a:lnTo>
                  <a:lnTo>
                    <a:pt x="0" y="372"/>
                  </a:lnTo>
                  <a:lnTo>
                    <a:pt x="4" y="364"/>
                  </a:lnTo>
                  <a:lnTo>
                    <a:pt x="10" y="361"/>
                  </a:lnTo>
                  <a:lnTo>
                    <a:pt x="19" y="361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722" name="Freeform 146"/>
            <p:cNvSpPr>
              <a:spLocks/>
            </p:cNvSpPr>
            <p:nvPr/>
          </p:nvSpPr>
          <p:spPr bwMode="auto">
            <a:xfrm>
              <a:off x="1764817" y="1811849"/>
              <a:ext cx="366074" cy="471175"/>
            </a:xfrm>
            <a:custGeom>
              <a:avLst/>
              <a:gdLst/>
              <a:ahLst/>
              <a:cxnLst>
                <a:cxn ang="0">
                  <a:pos x="12" y="358"/>
                </a:cxn>
                <a:cxn ang="0">
                  <a:pos x="3" y="360"/>
                </a:cxn>
                <a:cxn ang="0">
                  <a:pos x="0" y="363"/>
                </a:cxn>
                <a:cxn ang="0">
                  <a:pos x="6" y="378"/>
                </a:cxn>
                <a:cxn ang="0">
                  <a:pos x="14" y="385"/>
                </a:cxn>
                <a:cxn ang="0">
                  <a:pos x="21" y="390"/>
                </a:cxn>
                <a:cxn ang="0">
                  <a:pos x="29" y="390"/>
                </a:cxn>
                <a:cxn ang="0">
                  <a:pos x="22" y="380"/>
                </a:cxn>
                <a:cxn ang="0">
                  <a:pos x="9" y="369"/>
                </a:cxn>
                <a:cxn ang="0">
                  <a:pos x="19" y="372"/>
                </a:cxn>
                <a:cxn ang="0">
                  <a:pos x="30" y="378"/>
                </a:cxn>
                <a:cxn ang="0">
                  <a:pos x="32" y="381"/>
                </a:cxn>
                <a:cxn ang="0">
                  <a:pos x="46" y="360"/>
                </a:cxn>
                <a:cxn ang="0">
                  <a:pos x="67" y="336"/>
                </a:cxn>
                <a:cxn ang="0">
                  <a:pos x="89" y="312"/>
                </a:cxn>
                <a:cxn ang="0">
                  <a:pos x="110" y="291"/>
                </a:cxn>
                <a:cxn ang="0">
                  <a:pos x="148" y="251"/>
                </a:cxn>
                <a:cxn ang="0">
                  <a:pos x="202" y="188"/>
                </a:cxn>
                <a:cxn ang="0">
                  <a:pos x="248" y="147"/>
                </a:cxn>
                <a:cxn ang="0">
                  <a:pos x="289" y="104"/>
                </a:cxn>
                <a:cxn ang="0">
                  <a:pos x="347" y="43"/>
                </a:cxn>
                <a:cxn ang="0">
                  <a:pos x="354" y="30"/>
                </a:cxn>
                <a:cxn ang="0">
                  <a:pos x="353" y="22"/>
                </a:cxn>
                <a:cxn ang="0">
                  <a:pos x="349" y="13"/>
                </a:cxn>
                <a:cxn ang="0">
                  <a:pos x="343" y="4"/>
                </a:cxn>
                <a:cxn ang="0">
                  <a:pos x="334" y="0"/>
                </a:cxn>
                <a:cxn ang="0">
                  <a:pos x="323" y="0"/>
                </a:cxn>
                <a:cxn ang="0">
                  <a:pos x="314" y="7"/>
                </a:cxn>
                <a:cxn ang="0">
                  <a:pos x="300" y="18"/>
                </a:cxn>
                <a:cxn ang="0">
                  <a:pos x="278" y="43"/>
                </a:cxn>
                <a:cxn ang="0">
                  <a:pos x="252" y="73"/>
                </a:cxn>
                <a:cxn ang="0">
                  <a:pos x="222" y="111"/>
                </a:cxn>
                <a:cxn ang="0">
                  <a:pos x="193" y="152"/>
                </a:cxn>
                <a:cxn ang="0">
                  <a:pos x="160" y="192"/>
                </a:cxn>
                <a:cxn ang="0">
                  <a:pos x="128" y="234"/>
                </a:cxn>
                <a:cxn ang="0">
                  <a:pos x="87" y="284"/>
                </a:cxn>
                <a:cxn ang="0">
                  <a:pos x="51" y="321"/>
                </a:cxn>
                <a:cxn ang="0">
                  <a:pos x="22" y="353"/>
                </a:cxn>
                <a:cxn ang="0">
                  <a:pos x="17" y="360"/>
                </a:cxn>
                <a:cxn ang="0">
                  <a:pos x="12" y="358"/>
                </a:cxn>
              </a:cxnLst>
              <a:rect l="0" t="0" r="r" b="b"/>
              <a:pathLst>
                <a:path w="354" h="390">
                  <a:moveTo>
                    <a:pt x="12" y="358"/>
                  </a:moveTo>
                  <a:lnTo>
                    <a:pt x="3" y="360"/>
                  </a:lnTo>
                  <a:lnTo>
                    <a:pt x="0" y="363"/>
                  </a:lnTo>
                  <a:lnTo>
                    <a:pt x="6" y="378"/>
                  </a:lnTo>
                  <a:lnTo>
                    <a:pt x="14" y="385"/>
                  </a:lnTo>
                  <a:lnTo>
                    <a:pt x="21" y="390"/>
                  </a:lnTo>
                  <a:lnTo>
                    <a:pt x="29" y="390"/>
                  </a:lnTo>
                  <a:lnTo>
                    <a:pt x="22" y="380"/>
                  </a:lnTo>
                  <a:lnTo>
                    <a:pt x="9" y="369"/>
                  </a:lnTo>
                  <a:lnTo>
                    <a:pt x="19" y="372"/>
                  </a:lnTo>
                  <a:lnTo>
                    <a:pt x="30" y="378"/>
                  </a:lnTo>
                  <a:lnTo>
                    <a:pt x="32" y="381"/>
                  </a:lnTo>
                  <a:lnTo>
                    <a:pt x="46" y="360"/>
                  </a:lnTo>
                  <a:lnTo>
                    <a:pt x="67" y="336"/>
                  </a:lnTo>
                  <a:lnTo>
                    <a:pt x="89" y="312"/>
                  </a:lnTo>
                  <a:lnTo>
                    <a:pt x="110" y="291"/>
                  </a:lnTo>
                  <a:lnTo>
                    <a:pt x="148" y="251"/>
                  </a:lnTo>
                  <a:lnTo>
                    <a:pt x="202" y="188"/>
                  </a:lnTo>
                  <a:lnTo>
                    <a:pt x="248" y="147"/>
                  </a:lnTo>
                  <a:lnTo>
                    <a:pt x="289" y="104"/>
                  </a:lnTo>
                  <a:lnTo>
                    <a:pt x="347" y="43"/>
                  </a:lnTo>
                  <a:lnTo>
                    <a:pt x="354" y="30"/>
                  </a:lnTo>
                  <a:lnTo>
                    <a:pt x="353" y="22"/>
                  </a:lnTo>
                  <a:lnTo>
                    <a:pt x="349" y="13"/>
                  </a:lnTo>
                  <a:lnTo>
                    <a:pt x="343" y="4"/>
                  </a:lnTo>
                  <a:lnTo>
                    <a:pt x="334" y="0"/>
                  </a:lnTo>
                  <a:lnTo>
                    <a:pt x="323" y="0"/>
                  </a:lnTo>
                  <a:lnTo>
                    <a:pt x="314" y="7"/>
                  </a:lnTo>
                  <a:lnTo>
                    <a:pt x="300" y="18"/>
                  </a:lnTo>
                  <a:lnTo>
                    <a:pt x="278" y="43"/>
                  </a:lnTo>
                  <a:lnTo>
                    <a:pt x="252" y="73"/>
                  </a:lnTo>
                  <a:lnTo>
                    <a:pt x="222" y="111"/>
                  </a:lnTo>
                  <a:lnTo>
                    <a:pt x="193" y="152"/>
                  </a:lnTo>
                  <a:lnTo>
                    <a:pt x="160" y="192"/>
                  </a:lnTo>
                  <a:lnTo>
                    <a:pt x="128" y="234"/>
                  </a:lnTo>
                  <a:lnTo>
                    <a:pt x="87" y="284"/>
                  </a:lnTo>
                  <a:lnTo>
                    <a:pt x="51" y="321"/>
                  </a:lnTo>
                  <a:lnTo>
                    <a:pt x="22" y="353"/>
                  </a:lnTo>
                  <a:lnTo>
                    <a:pt x="17" y="360"/>
                  </a:lnTo>
                  <a:lnTo>
                    <a:pt x="12" y="358"/>
                  </a:lnTo>
                  <a:close/>
                </a:path>
              </a:pathLst>
            </a:cu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727" name="Freeform 151"/>
            <p:cNvSpPr>
              <a:spLocks/>
            </p:cNvSpPr>
            <p:nvPr/>
          </p:nvSpPr>
          <p:spPr bwMode="auto">
            <a:xfrm>
              <a:off x="1971639" y="2165835"/>
              <a:ext cx="180969" cy="244045"/>
            </a:xfrm>
            <a:custGeom>
              <a:avLst/>
              <a:gdLst/>
              <a:ahLst/>
              <a:cxnLst>
                <a:cxn ang="0">
                  <a:pos x="11" y="20"/>
                </a:cxn>
                <a:cxn ang="0">
                  <a:pos x="21" y="10"/>
                </a:cxn>
                <a:cxn ang="0">
                  <a:pos x="36" y="4"/>
                </a:cxn>
                <a:cxn ang="0">
                  <a:pos x="59" y="0"/>
                </a:cxn>
                <a:cxn ang="0">
                  <a:pos x="82" y="4"/>
                </a:cxn>
                <a:cxn ang="0">
                  <a:pos x="100" y="10"/>
                </a:cxn>
                <a:cxn ang="0">
                  <a:pos x="111" y="20"/>
                </a:cxn>
                <a:cxn ang="0">
                  <a:pos x="116" y="33"/>
                </a:cxn>
                <a:cxn ang="0">
                  <a:pos x="118" y="43"/>
                </a:cxn>
                <a:cxn ang="0">
                  <a:pos x="116" y="56"/>
                </a:cxn>
                <a:cxn ang="0">
                  <a:pos x="114" y="70"/>
                </a:cxn>
                <a:cxn ang="0">
                  <a:pos x="114" y="87"/>
                </a:cxn>
                <a:cxn ang="0">
                  <a:pos x="118" y="98"/>
                </a:cxn>
                <a:cxn ang="0">
                  <a:pos x="125" y="106"/>
                </a:cxn>
                <a:cxn ang="0">
                  <a:pos x="136" y="111"/>
                </a:cxn>
                <a:cxn ang="0">
                  <a:pos x="153" y="115"/>
                </a:cxn>
                <a:cxn ang="0">
                  <a:pos x="162" y="119"/>
                </a:cxn>
                <a:cxn ang="0">
                  <a:pos x="170" y="127"/>
                </a:cxn>
                <a:cxn ang="0">
                  <a:pos x="173" y="136"/>
                </a:cxn>
                <a:cxn ang="0">
                  <a:pos x="175" y="145"/>
                </a:cxn>
                <a:cxn ang="0">
                  <a:pos x="173" y="155"/>
                </a:cxn>
                <a:cxn ang="0">
                  <a:pos x="170" y="169"/>
                </a:cxn>
                <a:cxn ang="0">
                  <a:pos x="163" y="179"/>
                </a:cxn>
                <a:cxn ang="0">
                  <a:pos x="157" y="186"/>
                </a:cxn>
                <a:cxn ang="0">
                  <a:pos x="147" y="192"/>
                </a:cxn>
                <a:cxn ang="0">
                  <a:pos x="135" y="197"/>
                </a:cxn>
                <a:cxn ang="0">
                  <a:pos x="123" y="200"/>
                </a:cxn>
                <a:cxn ang="0">
                  <a:pos x="105" y="202"/>
                </a:cxn>
                <a:cxn ang="0">
                  <a:pos x="88" y="201"/>
                </a:cxn>
                <a:cxn ang="0">
                  <a:pos x="73" y="200"/>
                </a:cxn>
                <a:cxn ang="0">
                  <a:pos x="59" y="194"/>
                </a:cxn>
                <a:cxn ang="0">
                  <a:pos x="47" y="183"/>
                </a:cxn>
                <a:cxn ang="0">
                  <a:pos x="37" y="170"/>
                </a:cxn>
                <a:cxn ang="0">
                  <a:pos x="26" y="152"/>
                </a:cxn>
                <a:cxn ang="0">
                  <a:pos x="16" y="134"/>
                </a:cxn>
                <a:cxn ang="0">
                  <a:pos x="10" y="118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2" y="56"/>
                </a:cxn>
                <a:cxn ang="0">
                  <a:pos x="4" y="37"/>
                </a:cxn>
                <a:cxn ang="0">
                  <a:pos x="11" y="20"/>
                </a:cxn>
              </a:cxnLst>
              <a:rect l="0" t="0" r="r" b="b"/>
              <a:pathLst>
                <a:path w="175" h="202">
                  <a:moveTo>
                    <a:pt x="11" y="20"/>
                  </a:moveTo>
                  <a:lnTo>
                    <a:pt x="21" y="10"/>
                  </a:lnTo>
                  <a:lnTo>
                    <a:pt x="36" y="4"/>
                  </a:lnTo>
                  <a:lnTo>
                    <a:pt x="59" y="0"/>
                  </a:lnTo>
                  <a:lnTo>
                    <a:pt x="82" y="4"/>
                  </a:lnTo>
                  <a:lnTo>
                    <a:pt x="100" y="10"/>
                  </a:lnTo>
                  <a:lnTo>
                    <a:pt x="111" y="20"/>
                  </a:lnTo>
                  <a:lnTo>
                    <a:pt x="116" y="33"/>
                  </a:lnTo>
                  <a:lnTo>
                    <a:pt x="118" y="43"/>
                  </a:lnTo>
                  <a:lnTo>
                    <a:pt x="116" y="56"/>
                  </a:lnTo>
                  <a:lnTo>
                    <a:pt x="114" y="70"/>
                  </a:lnTo>
                  <a:lnTo>
                    <a:pt x="114" y="87"/>
                  </a:lnTo>
                  <a:lnTo>
                    <a:pt x="118" y="98"/>
                  </a:lnTo>
                  <a:lnTo>
                    <a:pt x="125" y="106"/>
                  </a:lnTo>
                  <a:lnTo>
                    <a:pt x="136" y="111"/>
                  </a:lnTo>
                  <a:lnTo>
                    <a:pt x="153" y="115"/>
                  </a:lnTo>
                  <a:lnTo>
                    <a:pt x="162" y="119"/>
                  </a:lnTo>
                  <a:lnTo>
                    <a:pt x="170" y="127"/>
                  </a:lnTo>
                  <a:lnTo>
                    <a:pt x="173" y="136"/>
                  </a:lnTo>
                  <a:lnTo>
                    <a:pt x="175" y="145"/>
                  </a:lnTo>
                  <a:lnTo>
                    <a:pt x="173" y="155"/>
                  </a:lnTo>
                  <a:lnTo>
                    <a:pt x="170" y="169"/>
                  </a:lnTo>
                  <a:lnTo>
                    <a:pt x="163" y="179"/>
                  </a:lnTo>
                  <a:lnTo>
                    <a:pt x="157" y="186"/>
                  </a:lnTo>
                  <a:lnTo>
                    <a:pt x="147" y="192"/>
                  </a:lnTo>
                  <a:lnTo>
                    <a:pt x="135" y="197"/>
                  </a:lnTo>
                  <a:lnTo>
                    <a:pt x="123" y="200"/>
                  </a:lnTo>
                  <a:lnTo>
                    <a:pt x="105" y="202"/>
                  </a:lnTo>
                  <a:lnTo>
                    <a:pt x="88" y="201"/>
                  </a:lnTo>
                  <a:lnTo>
                    <a:pt x="73" y="200"/>
                  </a:lnTo>
                  <a:lnTo>
                    <a:pt x="59" y="194"/>
                  </a:lnTo>
                  <a:lnTo>
                    <a:pt x="47" y="183"/>
                  </a:lnTo>
                  <a:lnTo>
                    <a:pt x="37" y="170"/>
                  </a:lnTo>
                  <a:lnTo>
                    <a:pt x="26" y="152"/>
                  </a:lnTo>
                  <a:lnTo>
                    <a:pt x="16" y="134"/>
                  </a:lnTo>
                  <a:lnTo>
                    <a:pt x="10" y="118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2" y="56"/>
                  </a:lnTo>
                  <a:lnTo>
                    <a:pt x="4" y="37"/>
                  </a:lnTo>
                  <a:lnTo>
                    <a:pt x="11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728" name="Freeform 152"/>
            <p:cNvSpPr>
              <a:spLocks/>
            </p:cNvSpPr>
            <p:nvPr/>
          </p:nvSpPr>
          <p:spPr bwMode="auto">
            <a:xfrm>
              <a:off x="1787567" y="2170668"/>
              <a:ext cx="237845" cy="196927"/>
            </a:xfrm>
            <a:custGeom>
              <a:avLst/>
              <a:gdLst/>
              <a:ahLst/>
              <a:cxnLst>
                <a:cxn ang="0">
                  <a:pos x="183" y="19"/>
                </a:cxn>
                <a:cxn ang="0">
                  <a:pos x="209" y="3"/>
                </a:cxn>
                <a:cxn ang="0">
                  <a:pos x="230" y="15"/>
                </a:cxn>
                <a:cxn ang="0">
                  <a:pos x="225" y="32"/>
                </a:cxn>
                <a:cxn ang="0">
                  <a:pos x="211" y="50"/>
                </a:cxn>
                <a:cxn ang="0">
                  <a:pos x="160" y="99"/>
                </a:cxn>
                <a:cxn ang="0">
                  <a:pos x="116" y="149"/>
                </a:cxn>
                <a:cxn ang="0">
                  <a:pos x="102" y="159"/>
                </a:cxn>
                <a:cxn ang="0">
                  <a:pos x="85" y="160"/>
                </a:cxn>
                <a:cxn ang="0">
                  <a:pos x="65" y="137"/>
                </a:cxn>
                <a:cxn ang="0">
                  <a:pos x="32" y="75"/>
                </a:cxn>
                <a:cxn ang="0">
                  <a:pos x="21" y="67"/>
                </a:cxn>
                <a:cxn ang="0">
                  <a:pos x="17" y="65"/>
                </a:cxn>
                <a:cxn ang="0">
                  <a:pos x="11" y="64"/>
                </a:cxn>
                <a:cxn ang="0">
                  <a:pos x="7" y="61"/>
                </a:cxn>
                <a:cxn ang="0">
                  <a:pos x="3" y="56"/>
                </a:cxn>
                <a:cxn ang="0">
                  <a:pos x="1" y="51"/>
                </a:cxn>
                <a:cxn ang="0">
                  <a:pos x="0" y="46"/>
                </a:cxn>
                <a:cxn ang="0">
                  <a:pos x="1" y="40"/>
                </a:cxn>
                <a:cxn ang="0">
                  <a:pos x="3" y="35"/>
                </a:cxn>
                <a:cxn ang="0">
                  <a:pos x="8" y="32"/>
                </a:cxn>
                <a:cxn ang="0">
                  <a:pos x="14" y="28"/>
                </a:cxn>
                <a:cxn ang="0">
                  <a:pos x="19" y="32"/>
                </a:cxn>
                <a:cxn ang="0">
                  <a:pos x="18" y="33"/>
                </a:cxn>
                <a:cxn ang="0">
                  <a:pos x="17" y="27"/>
                </a:cxn>
                <a:cxn ang="0">
                  <a:pos x="14" y="22"/>
                </a:cxn>
                <a:cxn ang="0">
                  <a:pos x="18" y="17"/>
                </a:cxn>
                <a:cxn ang="0">
                  <a:pos x="24" y="15"/>
                </a:cxn>
                <a:cxn ang="0">
                  <a:pos x="29" y="20"/>
                </a:cxn>
                <a:cxn ang="0">
                  <a:pos x="29" y="15"/>
                </a:cxn>
                <a:cxn ang="0">
                  <a:pos x="29" y="10"/>
                </a:cxn>
                <a:cxn ang="0">
                  <a:pos x="34" y="5"/>
                </a:cxn>
                <a:cxn ang="0">
                  <a:pos x="39" y="1"/>
                </a:cxn>
                <a:cxn ang="0">
                  <a:pos x="44" y="0"/>
                </a:cxn>
                <a:cxn ang="0">
                  <a:pos x="49" y="3"/>
                </a:cxn>
                <a:cxn ang="0">
                  <a:pos x="51" y="8"/>
                </a:cxn>
                <a:cxn ang="0">
                  <a:pos x="44" y="57"/>
                </a:cxn>
                <a:cxn ang="0">
                  <a:pos x="65" y="100"/>
                </a:cxn>
                <a:cxn ang="0">
                  <a:pos x="94" y="133"/>
                </a:cxn>
                <a:cxn ang="0">
                  <a:pos x="113" y="121"/>
                </a:cxn>
                <a:cxn ang="0">
                  <a:pos x="145" y="72"/>
                </a:cxn>
                <a:cxn ang="0">
                  <a:pos x="173" y="36"/>
                </a:cxn>
              </a:cxnLst>
              <a:rect l="0" t="0" r="r" b="b"/>
              <a:pathLst>
                <a:path w="230" h="163">
                  <a:moveTo>
                    <a:pt x="173" y="36"/>
                  </a:moveTo>
                  <a:lnTo>
                    <a:pt x="183" y="19"/>
                  </a:lnTo>
                  <a:lnTo>
                    <a:pt x="194" y="8"/>
                  </a:lnTo>
                  <a:lnTo>
                    <a:pt x="209" y="3"/>
                  </a:lnTo>
                  <a:lnTo>
                    <a:pt x="224" y="4"/>
                  </a:lnTo>
                  <a:lnTo>
                    <a:pt x="230" y="15"/>
                  </a:lnTo>
                  <a:lnTo>
                    <a:pt x="228" y="18"/>
                  </a:lnTo>
                  <a:lnTo>
                    <a:pt x="225" y="32"/>
                  </a:lnTo>
                  <a:lnTo>
                    <a:pt x="212" y="47"/>
                  </a:lnTo>
                  <a:lnTo>
                    <a:pt x="211" y="50"/>
                  </a:lnTo>
                  <a:lnTo>
                    <a:pt x="186" y="71"/>
                  </a:lnTo>
                  <a:lnTo>
                    <a:pt x="160" y="99"/>
                  </a:lnTo>
                  <a:lnTo>
                    <a:pt x="137" y="126"/>
                  </a:lnTo>
                  <a:lnTo>
                    <a:pt x="116" y="149"/>
                  </a:lnTo>
                  <a:lnTo>
                    <a:pt x="104" y="159"/>
                  </a:lnTo>
                  <a:lnTo>
                    <a:pt x="102" y="159"/>
                  </a:lnTo>
                  <a:lnTo>
                    <a:pt x="95" y="163"/>
                  </a:lnTo>
                  <a:lnTo>
                    <a:pt x="85" y="160"/>
                  </a:lnTo>
                  <a:lnTo>
                    <a:pt x="76" y="155"/>
                  </a:lnTo>
                  <a:lnTo>
                    <a:pt x="65" y="137"/>
                  </a:lnTo>
                  <a:lnTo>
                    <a:pt x="50" y="105"/>
                  </a:lnTo>
                  <a:lnTo>
                    <a:pt x="32" y="75"/>
                  </a:lnTo>
                  <a:lnTo>
                    <a:pt x="24" y="66"/>
                  </a:lnTo>
                  <a:lnTo>
                    <a:pt x="21" y="67"/>
                  </a:lnTo>
                  <a:lnTo>
                    <a:pt x="19" y="66"/>
                  </a:lnTo>
                  <a:lnTo>
                    <a:pt x="17" y="65"/>
                  </a:lnTo>
                  <a:lnTo>
                    <a:pt x="14" y="65"/>
                  </a:lnTo>
                  <a:lnTo>
                    <a:pt x="11" y="64"/>
                  </a:lnTo>
                  <a:lnTo>
                    <a:pt x="9" y="63"/>
                  </a:lnTo>
                  <a:lnTo>
                    <a:pt x="7" y="61"/>
                  </a:lnTo>
                  <a:lnTo>
                    <a:pt x="5" y="58"/>
                  </a:lnTo>
                  <a:lnTo>
                    <a:pt x="3" y="56"/>
                  </a:lnTo>
                  <a:lnTo>
                    <a:pt x="2" y="53"/>
                  </a:lnTo>
                  <a:lnTo>
                    <a:pt x="1" y="51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1" y="40"/>
                  </a:lnTo>
                  <a:lnTo>
                    <a:pt x="2" y="37"/>
                  </a:lnTo>
                  <a:lnTo>
                    <a:pt x="3" y="35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1" y="30"/>
                  </a:lnTo>
                  <a:lnTo>
                    <a:pt x="14" y="28"/>
                  </a:lnTo>
                  <a:lnTo>
                    <a:pt x="17" y="30"/>
                  </a:lnTo>
                  <a:lnTo>
                    <a:pt x="19" y="32"/>
                  </a:lnTo>
                  <a:lnTo>
                    <a:pt x="20" y="34"/>
                  </a:lnTo>
                  <a:lnTo>
                    <a:pt x="18" y="33"/>
                  </a:lnTo>
                  <a:lnTo>
                    <a:pt x="18" y="30"/>
                  </a:lnTo>
                  <a:lnTo>
                    <a:pt x="17" y="27"/>
                  </a:lnTo>
                  <a:lnTo>
                    <a:pt x="16" y="25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8" y="17"/>
                  </a:lnTo>
                  <a:lnTo>
                    <a:pt x="21" y="15"/>
                  </a:lnTo>
                  <a:lnTo>
                    <a:pt x="24" y="15"/>
                  </a:lnTo>
                  <a:lnTo>
                    <a:pt x="27" y="18"/>
                  </a:lnTo>
                  <a:lnTo>
                    <a:pt x="29" y="20"/>
                  </a:lnTo>
                  <a:lnTo>
                    <a:pt x="29" y="18"/>
                  </a:lnTo>
                  <a:lnTo>
                    <a:pt x="29" y="15"/>
                  </a:lnTo>
                  <a:lnTo>
                    <a:pt x="29" y="12"/>
                  </a:lnTo>
                  <a:lnTo>
                    <a:pt x="29" y="10"/>
                  </a:lnTo>
                  <a:lnTo>
                    <a:pt x="32" y="7"/>
                  </a:lnTo>
                  <a:lnTo>
                    <a:pt x="34" y="5"/>
                  </a:lnTo>
                  <a:lnTo>
                    <a:pt x="37" y="3"/>
                  </a:lnTo>
                  <a:lnTo>
                    <a:pt x="39" y="1"/>
                  </a:lnTo>
                  <a:lnTo>
                    <a:pt x="41" y="0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51" y="8"/>
                  </a:lnTo>
                  <a:lnTo>
                    <a:pt x="52" y="35"/>
                  </a:lnTo>
                  <a:lnTo>
                    <a:pt x="44" y="57"/>
                  </a:lnTo>
                  <a:lnTo>
                    <a:pt x="47" y="78"/>
                  </a:lnTo>
                  <a:lnTo>
                    <a:pt x="65" y="100"/>
                  </a:lnTo>
                  <a:lnTo>
                    <a:pt x="81" y="123"/>
                  </a:lnTo>
                  <a:lnTo>
                    <a:pt x="94" y="133"/>
                  </a:lnTo>
                  <a:lnTo>
                    <a:pt x="100" y="133"/>
                  </a:lnTo>
                  <a:lnTo>
                    <a:pt x="113" y="121"/>
                  </a:lnTo>
                  <a:lnTo>
                    <a:pt x="129" y="96"/>
                  </a:lnTo>
                  <a:lnTo>
                    <a:pt x="145" y="72"/>
                  </a:lnTo>
                  <a:lnTo>
                    <a:pt x="160" y="50"/>
                  </a:lnTo>
                  <a:lnTo>
                    <a:pt x="1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729" name="Freeform 153"/>
            <p:cNvSpPr>
              <a:spLocks/>
            </p:cNvSpPr>
            <p:nvPr/>
          </p:nvSpPr>
          <p:spPr bwMode="auto">
            <a:xfrm>
              <a:off x="1805147" y="2146505"/>
              <a:ext cx="281277" cy="151018"/>
            </a:xfrm>
            <a:custGeom>
              <a:avLst/>
              <a:gdLst/>
              <a:ahLst/>
              <a:cxnLst>
                <a:cxn ang="0">
                  <a:pos x="235" y="48"/>
                </a:cxn>
                <a:cxn ang="0">
                  <a:pos x="265" y="35"/>
                </a:cxn>
                <a:cxn ang="0">
                  <a:pos x="272" y="59"/>
                </a:cxn>
                <a:cxn ang="0">
                  <a:pos x="261" y="87"/>
                </a:cxn>
                <a:cxn ang="0">
                  <a:pos x="196" y="114"/>
                </a:cxn>
                <a:cxn ang="0">
                  <a:pos x="169" y="122"/>
                </a:cxn>
                <a:cxn ang="0">
                  <a:pos x="115" y="122"/>
                </a:cxn>
                <a:cxn ang="0">
                  <a:pos x="103" y="117"/>
                </a:cxn>
                <a:cxn ang="0">
                  <a:pos x="65" y="77"/>
                </a:cxn>
                <a:cxn ang="0">
                  <a:pos x="46" y="59"/>
                </a:cxn>
                <a:cxn ang="0">
                  <a:pos x="40" y="56"/>
                </a:cxn>
                <a:cxn ang="0">
                  <a:pos x="35" y="56"/>
                </a:cxn>
                <a:cxn ang="0">
                  <a:pos x="29" y="57"/>
                </a:cxn>
                <a:cxn ang="0">
                  <a:pos x="22" y="57"/>
                </a:cxn>
                <a:cxn ang="0">
                  <a:pos x="17" y="56"/>
                </a:cxn>
                <a:cxn ang="0">
                  <a:pos x="11" y="55"/>
                </a:cxn>
                <a:cxn ang="0">
                  <a:pos x="6" y="52"/>
                </a:cxn>
                <a:cxn ang="0">
                  <a:pos x="3" y="47"/>
                </a:cxn>
                <a:cxn ang="0">
                  <a:pos x="1" y="42"/>
                </a:cxn>
                <a:cxn ang="0">
                  <a:pos x="3" y="37"/>
                </a:cxn>
                <a:cxn ang="0">
                  <a:pos x="9" y="34"/>
                </a:cxn>
                <a:cxn ang="0">
                  <a:pos x="15" y="34"/>
                </a:cxn>
                <a:cxn ang="0">
                  <a:pos x="20" y="35"/>
                </a:cxn>
                <a:cxn ang="0">
                  <a:pos x="25" y="38"/>
                </a:cxn>
                <a:cxn ang="0">
                  <a:pos x="30" y="39"/>
                </a:cxn>
                <a:cxn ang="0">
                  <a:pos x="25" y="35"/>
                </a:cxn>
                <a:cxn ang="0">
                  <a:pos x="22" y="29"/>
                </a:cxn>
                <a:cxn ang="0">
                  <a:pos x="20" y="24"/>
                </a:cxn>
                <a:cxn ang="0">
                  <a:pos x="20" y="19"/>
                </a:cxn>
                <a:cxn ang="0">
                  <a:pos x="24" y="14"/>
                </a:cxn>
                <a:cxn ang="0">
                  <a:pos x="28" y="14"/>
                </a:cxn>
                <a:cxn ang="0">
                  <a:pos x="32" y="18"/>
                </a:cxn>
                <a:cxn ang="0">
                  <a:pos x="34" y="23"/>
                </a:cxn>
                <a:cxn ang="0">
                  <a:pos x="32" y="18"/>
                </a:cxn>
                <a:cxn ang="0">
                  <a:pos x="30" y="11"/>
                </a:cxn>
                <a:cxn ang="0">
                  <a:pos x="30" y="7"/>
                </a:cxn>
                <a:cxn ang="0">
                  <a:pos x="35" y="3"/>
                </a:cxn>
                <a:cxn ang="0">
                  <a:pos x="40" y="0"/>
                </a:cxn>
                <a:cxn ang="0">
                  <a:pos x="45" y="1"/>
                </a:cxn>
                <a:cxn ang="0">
                  <a:pos x="48" y="7"/>
                </a:cxn>
                <a:cxn ang="0">
                  <a:pos x="51" y="11"/>
                </a:cxn>
                <a:cxn ang="0">
                  <a:pos x="51" y="17"/>
                </a:cxn>
                <a:cxn ang="0">
                  <a:pos x="50" y="23"/>
                </a:cxn>
                <a:cxn ang="0">
                  <a:pos x="50" y="28"/>
                </a:cxn>
                <a:cxn ang="0">
                  <a:pos x="51" y="32"/>
                </a:cxn>
                <a:cxn ang="0">
                  <a:pos x="61" y="52"/>
                </a:cxn>
                <a:cxn ang="0">
                  <a:pos x="102" y="91"/>
                </a:cxn>
                <a:cxn ang="0">
                  <a:pos x="126" y="102"/>
                </a:cxn>
                <a:cxn ang="0">
                  <a:pos x="163" y="97"/>
                </a:cxn>
                <a:cxn ang="0">
                  <a:pos x="202" y="78"/>
                </a:cxn>
              </a:cxnLst>
              <a:rect l="0" t="0" r="r" b="b"/>
              <a:pathLst>
                <a:path w="272" h="125">
                  <a:moveTo>
                    <a:pt x="213" y="70"/>
                  </a:moveTo>
                  <a:lnTo>
                    <a:pt x="235" y="48"/>
                  </a:lnTo>
                  <a:lnTo>
                    <a:pt x="251" y="36"/>
                  </a:lnTo>
                  <a:lnTo>
                    <a:pt x="265" y="35"/>
                  </a:lnTo>
                  <a:lnTo>
                    <a:pt x="272" y="45"/>
                  </a:lnTo>
                  <a:lnTo>
                    <a:pt x="272" y="59"/>
                  </a:lnTo>
                  <a:lnTo>
                    <a:pt x="269" y="77"/>
                  </a:lnTo>
                  <a:lnTo>
                    <a:pt x="261" y="87"/>
                  </a:lnTo>
                  <a:lnTo>
                    <a:pt x="233" y="101"/>
                  </a:lnTo>
                  <a:lnTo>
                    <a:pt x="196" y="114"/>
                  </a:lnTo>
                  <a:lnTo>
                    <a:pt x="192" y="116"/>
                  </a:lnTo>
                  <a:lnTo>
                    <a:pt x="169" y="122"/>
                  </a:lnTo>
                  <a:lnTo>
                    <a:pt x="141" y="125"/>
                  </a:lnTo>
                  <a:lnTo>
                    <a:pt x="115" y="122"/>
                  </a:lnTo>
                  <a:lnTo>
                    <a:pt x="112" y="122"/>
                  </a:lnTo>
                  <a:lnTo>
                    <a:pt x="103" y="117"/>
                  </a:lnTo>
                  <a:lnTo>
                    <a:pt x="92" y="104"/>
                  </a:lnTo>
                  <a:lnTo>
                    <a:pt x="65" y="77"/>
                  </a:lnTo>
                  <a:lnTo>
                    <a:pt x="48" y="59"/>
                  </a:lnTo>
                  <a:lnTo>
                    <a:pt x="46" y="59"/>
                  </a:lnTo>
                  <a:lnTo>
                    <a:pt x="44" y="57"/>
                  </a:lnTo>
                  <a:lnTo>
                    <a:pt x="40" y="56"/>
                  </a:lnTo>
                  <a:lnTo>
                    <a:pt x="38" y="56"/>
                  </a:lnTo>
                  <a:lnTo>
                    <a:pt x="35" y="56"/>
                  </a:lnTo>
                  <a:lnTo>
                    <a:pt x="32" y="56"/>
                  </a:lnTo>
                  <a:lnTo>
                    <a:pt x="29" y="57"/>
                  </a:lnTo>
                  <a:lnTo>
                    <a:pt x="26" y="57"/>
                  </a:lnTo>
                  <a:lnTo>
                    <a:pt x="22" y="57"/>
                  </a:lnTo>
                  <a:lnTo>
                    <a:pt x="19" y="57"/>
                  </a:lnTo>
                  <a:lnTo>
                    <a:pt x="17" y="56"/>
                  </a:lnTo>
                  <a:lnTo>
                    <a:pt x="14" y="56"/>
                  </a:lnTo>
                  <a:lnTo>
                    <a:pt x="11" y="55"/>
                  </a:lnTo>
                  <a:lnTo>
                    <a:pt x="9" y="53"/>
                  </a:lnTo>
                  <a:lnTo>
                    <a:pt x="6" y="52"/>
                  </a:lnTo>
                  <a:lnTo>
                    <a:pt x="6" y="49"/>
                  </a:lnTo>
                  <a:lnTo>
                    <a:pt x="3" y="47"/>
                  </a:lnTo>
                  <a:lnTo>
                    <a:pt x="1" y="44"/>
                  </a:lnTo>
                  <a:lnTo>
                    <a:pt x="1" y="42"/>
                  </a:lnTo>
                  <a:lnTo>
                    <a:pt x="0" y="39"/>
                  </a:lnTo>
                  <a:lnTo>
                    <a:pt x="3" y="37"/>
                  </a:lnTo>
                  <a:lnTo>
                    <a:pt x="6" y="35"/>
                  </a:lnTo>
                  <a:lnTo>
                    <a:pt x="9" y="34"/>
                  </a:lnTo>
                  <a:lnTo>
                    <a:pt x="12" y="34"/>
                  </a:lnTo>
                  <a:lnTo>
                    <a:pt x="15" y="34"/>
                  </a:lnTo>
                  <a:lnTo>
                    <a:pt x="18" y="34"/>
                  </a:lnTo>
                  <a:lnTo>
                    <a:pt x="20" y="35"/>
                  </a:lnTo>
                  <a:lnTo>
                    <a:pt x="22" y="37"/>
                  </a:lnTo>
                  <a:lnTo>
                    <a:pt x="25" y="38"/>
                  </a:lnTo>
                  <a:lnTo>
                    <a:pt x="27" y="39"/>
                  </a:lnTo>
                  <a:lnTo>
                    <a:pt x="30" y="39"/>
                  </a:lnTo>
                  <a:lnTo>
                    <a:pt x="27" y="38"/>
                  </a:lnTo>
                  <a:lnTo>
                    <a:pt x="25" y="35"/>
                  </a:lnTo>
                  <a:lnTo>
                    <a:pt x="24" y="32"/>
                  </a:lnTo>
                  <a:lnTo>
                    <a:pt x="22" y="29"/>
                  </a:lnTo>
                  <a:lnTo>
                    <a:pt x="21" y="26"/>
                  </a:lnTo>
                  <a:lnTo>
                    <a:pt x="20" y="24"/>
                  </a:lnTo>
                  <a:lnTo>
                    <a:pt x="20" y="21"/>
                  </a:lnTo>
                  <a:lnTo>
                    <a:pt x="20" y="19"/>
                  </a:lnTo>
                  <a:lnTo>
                    <a:pt x="21" y="16"/>
                  </a:lnTo>
                  <a:lnTo>
                    <a:pt x="24" y="14"/>
                  </a:lnTo>
                  <a:lnTo>
                    <a:pt x="26" y="14"/>
                  </a:lnTo>
                  <a:lnTo>
                    <a:pt x="28" y="14"/>
                  </a:lnTo>
                  <a:lnTo>
                    <a:pt x="30" y="16"/>
                  </a:lnTo>
                  <a:lnTo>
                    <a:pt x="32" y="18"/>
                  </a:lnTo>
                  <a:lnTo>
                    <a:pt x="33" y="20"/>
                  </a:lnTo>
                  <a:lnTo>
                    <a:pt x="34" y="23"/>
                  </a:lnTo>
                  <a:lnTo>
                    <a:pt x="34" y="20"/>
                  </a:lnTo>
                  <a:lnTo>
                    <a:pt x="32" y="18"/>
                  </a:lnTo>
                  <a:lnTo>
                    <a:pt x="30" y="14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30" y="7"/>
                  </a:lnTo>
                  <a:lnTo>
                    <a:pt x="33" y="4"/>
                  </a:lnTo>
                  <a:lnTo>
                    <a:pt x="35" y="3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5" y="1"/>
                  </a:lnTo>
                  <a:lnTo>
                    <a:pt x="47" y="3"/>
                  </a:lnTo>
                  <a:lnTo>
                    <a:pt x="48" y="7"/>
                  </a:lnTo>
                  <a:lnTo>
                    <a:pt x="50" y="9"/>
                  </a:lnTo>
                  <a:lnTo>
                    <a:pt x="51" y="11"/>
                  </a:lnTo>
                  <a:lnTo>
                    <a:pt x="51" y="14"/>
                  </a:lnTo>
                  <a:lnTo>
                    <a:pt x="51" y="17"/>
                  </a:lnTo>
                  <a:lnTo>
                    <a:pt x="51" y="20"/>
                  </a:lnTo>
                  <a:lnTo>
                    <a:pt x="50" y="23"/>
                  </a:lnTo>
                  <a:lnTo>
                    <a:pt x="50" y="26"/>
                  </a:lnTo>
                  <a:lnTo>
                    <a:pt x="50" y="28"/>
                  </a:lnTo>
                  <a:lnTo>
                    <a:pt x="51" y="30"/>
                  </a:lnTo>
                  <a:lnTo>
                    <a:pt x="51" y="32"/>
                  </a:lnTo>
                  <a:lnTo>
                    <a:pt x="53" y="35"/>
                  </a:lnTo>
                  <a:lnTo>
                    <a:pt x="61" y="52"/>
                  </a:lnTo>
                  <a:lnTo>
                    <a:pt x="80" y="73"/>
                  </a:lnTo>
                  <a:lnTo>
                    <a:pt x="102" y="91"/>
                  </a:lnTo>
                  <a:lnTo>
                    <a:pt x="116" y="101"/>
                  </a:lnTo>
                  <a:lnTo>
                    <a:pt x="126" y="102"/>
                  </a:lnTo>
                  <a:lnTo>
                    <a:pt x="147" y="102"/>
                  </a:lnTo>
                  <a:lnTo>
                    <a:pt x="163" y="97"/>
                  </a:lnTo>
                  <a:lnTo>
                    <a:pt x="186" y="88"/>
                  </a:lnTo>
                  <a:lnTo>
                    <a:pt x="202" y="78"/>
                  </a:lnTo>
                  <a:lnTo>
                    <a:pt x="213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730" name="Freeform 154"/>
            <p:cNvSpPr>
              <a:spLocks/>
            </p:cNvSpPr>
            <p:nvPr/>
          </p:nvSpPr>
          <p:spPr bwMode="auto">
            <a:xfrm>
              <a:off x="1985082" y="2001528"/>
              <a:ext cx="180969" cy="153434"/>
            </a:xfrm>
            <a:custGeom>
              <a:avLst/>
              <a:gdLst/>
              <a:ahLst/>
              <a:cxnLst>
                <a:cxn ang="0">
                  <a:pos x="119" y="44"/>
                </a:cxn>
                <a:cxn ang="0">
                  <a:pos x="118" y="31"/>
                </a:cxn>
                <a:cxn ang="0">
                  <a:pos x="113" y="21"/>
                </a:cxn>
                <a:cxn ang="0">
                  <a:pos x="108" y="11"/>
                </a:cxn>
                <a:cxn ang="0">
                  <a:pos x="97" y="5"/>
                </a:cxn>
                <a:cxn ang="0">
                  <a:pos x="85" y="1"/>
                </a:cxn>
                <a:cxn ang="0">
                  <a:pos x="71" y="0"/>
                </a:cxn>
                <a:cxn ang="0">
                  <a:pos x="57" y="1"/>
                </a:cxn>
                <a:cxn ang="0">
                  <a:pos x="37" y="7"/>
                </a:cxn>
                <a:cxn ang="0">
                  <a:pos x="25" y="15"/>
                </a:cxn>
                <a:cxn ang="0">
                  <a:pos x="15" y="28"/>
                </a:cxn>
                <a:cxn ang="0">
                  <a:pos x="8" y="42"/>
                </a:cxn>
                <a:cxn ang="0">
                  <a:pos x="2" y="57"/>
                </a:cxn>
                <a:cxn ang="0">
                  <a:pos x="0" y="73"/>
                </a:cxn>
                <a:cxn ang="0">
                  <a:pos x="1" y="89"/>
                </a:cxn>
                <a:cxn ang="0">
                  <a:pos x="3" y="103"/>
                </a:cxn>
                <a:cxn ang="0">
                  <a:pos x="8" y="114"/>
                </a:cxn>
                <a:cxn ang="0">
                  <a:pos x="16" y="121"/>
                </a:cxn>
                <a:cxn ang="0">
                  <a:pos x="29" y="126"/>
                </a:cxn>
                <a:cxn ang="0">
                  <a:pos x="44" y="127"/>
                </a:cxn>
                <a:cxn ang="0">
                  <a:pos x="58" y="124"/>
                </a:cxn>
                <a:cxn ang="0">
                  <a:pos x="72" y="119"/>
                </a:cxn>
                <a:cxn ang="0">
                  <a:pos x="82" y="109"/>
                </a:cxn>
                <a:cxn ang="0">
                  <a:pos x="94" y="97"/>
                </a:cxn>
                <a:cxn ang="0">
                  <a:pos x="104" y="83"/>
                </a:cxn>
                <a:cxn ang="0">
                  <a:pos x="110" y="71"/>
                </a:cxn>
                <a:cxn ang="0">
                  <a:pos x="116" y="62"/>
                </a:cxn>
                <a:cxn ang="0">
                  <a:pos x="122" y="58"/>
                </a:cxn>
                <a:cxn ang="0">
                  <a:pos x="143" y="58"/>
                </a:cxn>
                <a:cxn ang="0">
                  <a:pos x="163" y="62"/>
                </a:cxn>
                <a:cxn ang="0">
                  <a:pos x="168" y="61"/>
                </a:cxn>
                <a:cxn ang="0">
                  <a:pos x="175" y="57"/>
                </a:cxn>
                <a:cxn ang="0">
                  <a:pos x="175" y="50"/>
                </a:cxn>
                <a:cxn ang="0">
                  <a:pos x="172" y="44"/>
                </a:cxn>
                <a:cxn ang="0">
                  <a:pos x="166" y="40"/>
                </a:cxn>
                <a:cxn ang="0">
                  <a:pos x="154" y="39"/>
                </a:cxn>
                <a:cxn ang="0">
                  <a:pos x="137" y="42"/>
                </a:cxn>
                <a:cxn ang="0">
                  <a:pos x="119" y="44"/>
                </a:cxn>
              </a:cxnLst>
              <a:rect l="0" t="0" r="r" b="b"/>
              <a:pathLst>
                <a:path w="175" h="127">
                  <a:moveTo>
                    <a:pt x="119" y="44"/>
                  </a:moveTo>
                  <a:lnTo>
                    <a:pt x="118" y="31"/>
                  </a:lnTo>
                  <a:lnTo>
                    <a:pt x="113" y="21"/>
                  </a:lnTo>
                  <a:lnTo>
                    <a:pt x="108" y="11"/>
                  </a:lnTo>
                  <a:lnTo>
                    <a:pt x="97" y="5"/>
                  </a:lnTo>
                  <a:lnTo>
                    <a:pt x="85" y="1"/>
                  </a:lnTo>
                  <a:lnTo>
                    <a:pt x="71" y="0"/>
                  </a:lnTo>
                  <a:lnTo>
                    <a:pt x="57" y="1"/>
                  </a:lnTo>
                  <a:lnTo>
                    <a:pt x="37" y="7"/>
                  </a:lnTo>
                  <a:lnTo>
                    <a:pt x="25" y="15"/>
                  </a:lnTo>
                  <a:lnTo>
                    <a:pt x="15" y="28"/>
                  </a:lnTo>
                  <a:lnTo>
                    <a:pt x="8" y="42"/>
                  </a:lnTo>
                  <a:lnTo>
                    <a:pt x="2" y="57"/>
                  </a:lnTo>
                  <a:lnTo>
                    <a:pt x="0" y="73"/>
                  </a:lnTo>
                  <a:lnTo>
                    <a:pt x="1" y="89"/>
                  </a:lnTo>
                  <a:lnTo>
                    <a:pt x="3" y="103"/>
                  </a:lnTo>
                  <a:lnTo>
                    <a:pt x="8" y="114"/>
                  </a:lnTo>
                  <a:lnTo>
                    <a:pt x="16" y="121"/>
                  </a:lnTo>
                  <a:lnTo>
                    <a:pt x="29" y="126"/>
                  </a:lnTo>
                  <a:lnTo>
                    <a:pt x="44" y="127"/>
                  </a:lnTo>
                  <a:lnTo>
                    <a:pt x="58" y="124"/>
                  </a:lnTo>
                  <a:lnTo>
                    <a:pt x="72" y="119"/>
                  </a:lnTo>
                  <a:lnTo>
                    <a:pt x="82" y="109"/>
                  </a:lnTo>
                  <a:lnTo>
                    <a:pt x="94" y="97"/>
                  </a:lnTo>
                  <a:lnTo>
                    <a:pt x="104" y="83"/>
                  </a:lnTo>
                  <a:lnTo>
                    <a:pt x="110" y="71"/>
                  </a:lnTo>
                  <a:lnTo>
                    <a:pt x="116" y="62"/>
                  </a:lnTo>
                  <a:lnTo>
                    <a:pt x="122" y="58"/>
                  </a:lnTo>
                  <a:lnTo>
                    <a:pt x="143" y="58"/>
                  </a:lnTo>
                  <a:lnTo>
                    <a:pt x="163" y="62"/>
                  </a:lnTo>
                  <a:lnTo>
                    <a:pt x="168" y="61"/>
                  </a:lnTo>
                  <a:lnTo>
                    <a:pt x="175" y="57"/>
                  </a:lnTo>
                  <a:lnTo>
                    <a:pt x="175" y="50"/>
                  </a:lnTo>
                  <a:lnTo>
                    <a:pt x="172" y="44"/>
                  </a:lnTo>
                  <a:lnTo>
                    <a:pt x="166" y="40"/>
                  </a:lnTo>
                  <a:lnTo>
                    <a:pt x="154" y="39"/>
                  </a:lnTo>
                  <a:lnTo>
                    <a:pt x="137" y="42"/>
                  </a:lnTo>
                  <a:lnTo>
                    <a:pt x="119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731" name="Freeform 155"/>
            <p:cNvSpPr>
              <a:spLocks/>
            </p:cNvSpPr>
            <p:nvPr/>
          </p:nvSpPr>
          <p:spPr bwMode="auto">
            <a:xfrm>
              <a:off x="1878109" y="2345848"/>
              <a:ext cx="170628" cy="401103"/>
            </a:xfrm>
            <a:custGeom>
              <a:avLst/>
              <a:gdLst/>
              <a:ahLst/>
              <a:cxnLst>
                <a:cxn ang="0">
                  <a:pos x="89" y="56"/>
                </a:cxn>
                <a:cxn ang="0">
                  <a:pos x="105" y="23"/>
                </a:cxn>
                <a:cxn ang="0">
                  <a:pos x="119" y="7"/>
                </a:cxn>
                <a:cxn ang="0">
                  <a:pos x="138" y="0"/>
                </a:cxn>
                <a:cxn ang="0">
                  <a:pos x="154" y="2"/>
                </a:cxn>
                <a:cxn ang="0">
                  <a:pos x="163" y="13"/>
                </a:cxn>
                <a:cxn ang="0">
                  <a:pos x="165" y="28"/>
                </a:cxn>
                <a:cxn ang="0">
                  <a:pos x="160" y="42"/>
                </a:cxn>
                <a:cxn ang="0">
                  <a:pos x="144" y="57"/>
                </a:cxn>
                <a:cxn ang="0">
                  <a:pos x="109" y="93"/>
                </a:cxn>
                <a:cxn ang="0">
                  <a:pos x="82" y="116"/>
                </a:cxn>
                <a:cxn ang="0">
                  <a:pos x="52" y="138"/>
                </a:cxn>
                <a:cxn ang="0">
                  <a:pos x="34" y="154"/>
                </a:cxn>
                <a:cxn ang="0">
                  <a:pos x="29" y="160"/>
                </a:cxn>
                <a:cxn ang="0">
                  <a:pos x="27" y="166"/>
                </a:cxn>
                <a:cxn ang="0">
                  <a:pos x="33" y="193"/>
                </a:cxn>
                <a:cxn ang="0">
                  <a:pos x="37" y="221"/>
                </a:cxn>
                <a:cxn ang="0">
                  <a:pos x="38" y="250"/>
                </a:cxn>
                <a:cxn ang="0">
                  <a:pos x="35" y="267"/>
                </a:cxn>
                <a:cxn ang="0">
                  <a:pos x="39" y="274"/>
                </a:cxn>
                <a:cxn ang="0">
                  <a:pos x="51" y="282"/>
                </a:cxn>
                <a:cxn ang="0">
                  <a:pos x="78" y="296"/>
                </a:cxn>
                <a:cxn ang="0">
                  <a:pos x="93" y="309"/>
                </a:cxn>
                <a:cxn ang="0">
                  <a:pos x="98" y="320"/>
                </a:cxn>
                <a:cxn ang="0">
                  <a:pos x="95" y="328"/>
                </a:cxn>
                <a:cxn ang="0">
                  <a:pos x="93" y="329"/>
                </a:cxn>
                <a:cxn ang="0">
                  <a:pos x="83" y="331"/>
                </a:cxn>
                <a:cxn ang="0">
                  <a:pos x="60" y="331"/>
                </a:cxn>
                <a:cxn ang="0">
                  <a:pos x="58" y="332"/>
                </a:cxn>
                <a:cxn ang="0">
                  <a:pos x="49" y="328"/>
                </a:cxn>
                <a:cxn ang="0">
                  <a:pos x="44" y="308"/>
                </a:cxn>
                <a:cxn ang="0">
                  <a:pos x="31" y="295"/>
                </a:cxn>
                <a:cxn ang="0">
                  <a:pos x="13" y="288"/>
                </a:cxn>
                <a:cxn ang="0">
                  <a:pos x="2" y="282"/>
                </a:cxn>
                <a:cxn ang="0">
                  <a:pos x="0" y="280"/>
                </a:cxn>
                <a:cxn ang="0">
                  <a:pos x="0" y="268"/>
                </a:cxn>
                <a:cxn ang="0">
                  <a:pos x="15" y="244"/>
                </a:cxn>
                <a:cxn ang="0">
                  <a:pos x="15" y="223"/>
                </a:cxn>
                <a:cxn ang="0">
                  <a:pos x="12" y="194"/>
                </a:cxn>
                <a:cxn ang="0">
                  <a:pos x="6" y="164"/>
                </a:cxn>
                <a:cxn ang="0">
                  <a:pos x="7" y="144"/>
                </a:cxn>
                <a:cxn ang="0">
                  <a:pos x="12" y="135"/>
                </a:cxn>
                <a:cxn ang="0">
                  <a:pos x="56" y="93"/>
                </a:cxn>
                <a:cxn ang="0">
                  <a:pos x="78" y="71"/>
                </a:cxn>
                <a:cxn ang="0">
                  <a:pos x="89" y="56"/>
                </a:cxn>
              </a:cxnLst>
              <a:rect l="0" t="0" r="r" b="b"/>
              <a:pathLst>
                <a:path w="165" h="332">
                  <a:moveTo>
                    <a:pt x="89" y="56"/>
                  </a:moveTo>
                  <a:lnTo>
                    <a:pt x="105" y="23"/>
                  </a:lnTo>
                  <a:lnTo>
                    <a:pt x="119" y="7"/>
                  </a:lnTo>
                  <a:lnTo>
                    <a:pt x="138" y="0"/>
                  </a:lnTo>
                  <a:lnTo>
                    <a:pt x="154" y="2"/>
                  </a:lnTo>
                  <a:lnTo>
                    <a:pt x="163" y="13"/>
                  </a:lnTo>
                  <a:lnTo>
                    <a:pt x="165" y="28"/>
                  </a:lnTo>
                  <a:lnTo>
                    <a:pt x="160" y="42"/>
                  </a:lnTo>
                  <a:lnTo>
                    <a:pt x="144" y="57"/>
                  </a:lnTo>
                  <a:lnTo>
                    <a:pt x="109" y="93"/>
                  </a:lnTo>
                  <a:lnTo>
                    <a:pt x="82" y="116"/>
                  </a:lnTo>
                  <a:lnTo>
                    <a:pt x="52" y="138"/>
                  </a:lnTo>
                  <a:lnTo>
                    <a:pt x="34" y="154"/>
                  </a:lnTo>
                  <a:lnTo>
                    <a:pt x="29" y="160"/>
                  </a:lnTo>
                  <a:lnTo>
                    <a:pt x="27" y="166"/>
                  </a:lnTo>
                  <a:lnTo>
                    <a:pt x="33" y="193"/>
                  </a:lnTo>
                  <a:lnTo>
                    <a:pt x="37" y="221"/>
                  </a:lnTo>
                  <a:lnTo>
                    <a:pt x="38" y="250"/>
                  </a:lnTo>
                  <a:lnTo>
                    <a:pt x="35" y="267"/>
                  </a:lnTo>
                  <a:lnTo>
                    <a:pt x="39" y="274"/>
                  </a:lnTo>
                  <a:lnTo>
                    <a:pt x="51" y="282"/>
                  </a:lnTo>
                  <a:lnTo>
                    <a:pt x="78" y="296"/>
                  </a:lnTo>
                  <a:lnTo>
                    <a:pt x="93" y="309"/>
                  </a:lnTo>
                  <a:lnTo>
                    <a:pt x="98" y="320"/>
                  </a:lnTo>
                  <a:lnTo>
                    <a:pt x="95" y="328"/>
                  </a:lnTo>
                  <a:lnTo>
                    <a:pt x="93" y="329"/>
                  </a:lnTo>
                  <a:lnTo>
                    <a:pt x="83" y="331"/>
                  </a:lnTo>
                  <a:lnTo>
                    <a:pt x="60" y="331"/>
                  </a:lnTo>
                  <a:lnTo>
                    <a:pt x="58" y="332"/>
                  </a:lnTo>
                  <a:lnTo>
                    <a:pt x="49" y="328"/>
                  </a:lnTo>
                  <a:lnTo>
                    <a:pt x="44" y="308"/>
                  </a:lnTo>
                  <a:lnTo>
                    <a:pt x="31" y="295"/>
                  </a:lnTo>
                  <a:lnTo>
                    <a:pt x="13" y="288"/>
                  </a:lnTo>
                  <a:lnTo>
                    <a:pt x="2" y="282"/>
                  </a:lnTo>
                  <a:lnTo>
                    <a:pt x="0" y="280"/>
                  </a:lnTo>
                  <a:lnTo>
                    <a:pt x="0" y="268"/>
                  </a:lnTo>
                  <a:lnTo>
                    <a:pt x="15" y="244"/>
                  </a:lnTo>
                  <a:lnTo>
                    <a:pt x="15" y="223"/>
                  </a:lnTo>
                  <a:lnTo>
                    <a:pt x="12" y="194"/>
                  </a:lnTo>
                  <a:lnTo>
                    <a:pt x="6" y="164"/>
                  </a:lnTo>
                  <a:lnTo>
                    <a:pt x="7" y="144"/>
                  </a:lnTo>
                  <a:lnTo>
                    <a:pt x="12" y="135"/>
                  </a:lnTo>
                  <a:lnTo>
                    <a:pt x="56" y="93"/>
                  </a:lnTo>
                  <a:lnTo>
                    <a:pt x="78" y="71"/>
                  </a:lnTo>
                  <a:lnTo>
                    <a:pt x="89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732" name="Freeform 156"/>
            <p:cNvSpPr>
              <a:spLocks/>
            </p:cNvSpPr>
            <p:nvPr/>
          </p:nvSpPr>
          <p:spPr bwMode="auto">
            <a:xfrm flipH="1">
              <a:off x="1949599" y="2346704"/>
              <a:ext cx="193379" cy="407144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18" y="3"/>
                </a:cxn>
                <a:cxn ang="0">
                  <a:pos x="32" y="0"/>
                </a:cxn>
                <a:cxn ang="0">
                  <a:pos x="43" y="3"/>
                </a:cxn>
                <a:cxn ang="0">
                  <a:pos x="49" y="7"/>
                </a:cxn>
                <a:cxn ang="0">
                  <a:pos x="53" y="16"/>
                </a:cxn>
                <a:cxn ang="0">
                  <a:pos x="57" y="40"/>
                </a:cxn>
                <a:cxn ang="0">
                  <a:pos x="60" y="65"/>
                </a:cxn>
                <a:cxn ang="0">
                  <a:pos x="61" y="94"/>
                </a:cxn>
                <a:cxn ang="0">
                  <a:pos x="58" y="122"/>
                </a:cxn>
                <a:cxn ang="0">
                  <a:pos x="52" y="147"/>
                </a:cxn>
                <a:cxn ang="0">
                  <a:pos x="51" y="163"/>
                </a:cxn>
                <a:cxn ang="0">
                  <a:pos x="52" y="175"/>
                </a:cxn>
                <a:cxn ang="0">
                  <a:pos x="55" y="183"/>
                </a:cxn>
                <a:cxn ang="0">
                  <a:pos x="67" y="193"/>
                </a:cxn>
                <a:cxn ang="0">
                  <a:pos x="82" y="205"/>
                </a:cxn>
                <a:cxn ang="0">
                  <a:pos x="109" y="223"/>
                </a:cxn>
                <a:cxn ang="0">
                  <a:pos x="135" y="239"/>
                </a:cxn>
                <a:cxn ang="0">
                  <a:pos x="156" y="250"/>
                </a:cxn>
                <a:cxn ang="0">
                  <a:pos x="171" y="257"/>
                </a:cxn>
                <a:cxn ang="0">
                  <a:pos x="180" y="258"/>
                </a:cxn>
                <a:cxn ang="0">
                  <a:pos x="185" y="263"/>
                </a:cxn>
                <a:cxn ang="0">
                  <a:pos x="187" y="269"/>
                </a:cxn>
                <a:cxn ang="0">
                  <a:pos x="187" y="272"/>
                </a:cxn>
                <a:cxn ang="0">
                  <a:pos x="184" y="278"/>
                </a:cxn>
                <a:cxn ang="0">
                  <a:pos x="177" y="285"/>
                </a:cxn>
                <a:cxn ang="0">
                  <a:pos x="163" y="292"/>
                </a:cxn>
                <a:cxn ang="0">
                  <a:pos x="147" y="297"/>
                </a:cxn>
                <a:cxn ang="0">
                  <a:pos x="134" y="307"/>
                </a:cxn>
                <a:cxn ang="0">
                  <a:pos x="124" y="323"/>
                </a:cxn>
                <a:cxn ang="0">
                  <a:pos x="115" y="336"/>
                </a:cxn>
                <a:cxn ang="0">
                  <a:pos x="106" y="337"/>
                </a:cxn>
                <a:cxn ang="0">
                  <a:pos x="94" y="334"/>
                </a:cxn>
                <a:cxn ang="0">
                  <a:pos x="89" y="328"/>
                </a:cxn>
                <a:cxn ang="0">
                  <a:pos x="97" y="307"/>
                </a:cxn>
                <a:cxn ang="0">
                  <a:pos x="112" y="302"/>
                </a:cxn>
                <a:cxn ang="0">
                  <a:pos x="124" y="293"/>
                </a:cxn>
                <a:cxn ang="0">
                  <a:pos x="135" y="284"/>
                </a:cxn>
                <a:cxn ang="0">
                  <a:pos x="140" y="272"/>
                </a:cxn>
                <a:cxn ang="0">
                  <a:pos x="137" y="262"/>
                </a:cxn>
                <a:cxn ang="0">
                  <a:pos x="129" y="253"/>
                </a:cxn>
                <a:cxn ang="0">
                  <a:pos x="106" y="245"/>
                </a:cxn>
                <a:cxn ang="0">
                  <a:pos x="85" y="233"/>
                </a:cxn>
                <a:cxn ang="0">
                  <a:pos x="63" y="222"/>
                </a:cxn>
                <a:cxn ang="0">
                  <a:pos x="47" y="210"/>
                </a:cxn>
                <a:cxn ang="0">
                  <a:pos x="32" y="196"/>
                </a:cxn>
                <a:cxn ang="0">
                  <a:pos x="24" y="184"/>
                </a:cxn>
                <a:cxn ang="0">
                  <a:pos x="20" y="170"/>
                </a:cxn>
                <a:cxn ang="0">
                  <a:pos x="17" y="148"/>
                </a:cxn>
                <a:cxn ang="0">
                  <a:pos x="15" y="119"/>
                </a:cxn>
                <a:cxn ang="0">
                  <a:pos x="15" y="87"/>
                </a:cxn>
                <a:cxn ang="0">
                  <a:pos x="15" y="89"/>
                </a:cxn>
                <a:cxn ang="0">
                  <a:pos x="6" y="48"/>
                </a:cxn>
                <a:cxn ang="0">
                  <a:pos x="0" y="24"/>
                </a:cxn>
                <a:cxn ang="0">
                  <a:pos x="5" y="8"/>
                </a:cxn>
              </a:cxnLst>
              <a:rect l="0" t="0" r="r" b="b"/>
              <a:pathLst>
                <a:path w="187" h="337">
                  <a:moveTo>
                    <a:pt x="5" y="8"/>
                  </a:moveTo>
                  <a:lnTo>
                    <a:pt x="18" y="3"/>
                  </a:lnTo>
                  <a:lnTo>
                    <a:pt x="32" y="0"/>
                  </a:lnTo>
                  <a:lnTo>
                    <a:pt x="43" y="3"/>
                  </a:lnTo>
                  <a:lnTo>
                    <a:pt x="49" y="7"/>
                  </a:lnTo>
                  <a:lnTo>
                    <a:pt x="53" y="16"/>
                  </a:lnTo>
                  <a:lnTo>
                    <a:pt x="57" y="40"/>
                  </a:lnTo>
                  <a:lnTo>
                    <a:pt x="60" y="65"/>
                  </a:lnTo>
                  <a:lnTo>
                    <a:pt x="61" y="94"/>
                  </a:lnTo>
                  <a:lnTo>
                    <a:pt x="58" y="122"/>
                  </a:lnTo>
                  <a:lnTo>
                    <a:pt x="52" y="147"/>
                  </a:lnTo>
                  <a:lnTo>
                    <a:pt x="51" y="163"/>
                  </a:lnTo>
                  <a:lnTo>
                    <a:pt x="52" y="175"/>
                  </a:lnTo>
                  <a:lnTo>
                    <a:pt x="55" y="183"/>
                  </a:lnTo>
                  <a:lnTo>
                    <a:pt x="67" y="193"/>
                  </a:lnTo>
                  <a:lnTo>
                    <a:pt x="82" y="205"/>
                  </a:lnTo>
                  <a:lnTo>
                    <a:pt x="109" y="223"/>
                  </a:lnTo>
                  <a:lnTo>
                    <a:pt x="135" y="239"/>
                  </a:lnTo>
                  <a:lnTo>
                    <a:pt x="156" y="250"/>
                  </a:lnTo>
                  <a:lnTo>
                    <a:pt x="171" y="257"/>
                  </a:lnTo>
                  <a:lnTo>
                    <a:pt x="180" y="258"/>
                  </a:lnTo>
                  <a:lnTo>
                    <a:pt x="185" y="263"/>
                  </a:lnTo>
                  <a:lnTo>
                    <a:pt x="187" y="269"/>
                  </a:lnTo>
                  <a:lnTo>
                    <a:pt x="187" y="272"/>
                  </a:lnTo>
                  <a:lnTo>
                    <a:pt x="184" y="278"/>
                  </a:lnTo>
                  <a:lnTo>
                    <a:pt x="177" y="285"/>
                  </a:lnTo>
                  <a:lnTo>
                    <a:pt x="163" y="292"/>
                  </a:lnTo>
                  <a:lnTo>
                    <a:pt x="147" y="297"/>
                  </a:lnTo>
                  <a:lnTo>
                    <a:pt x="134" y="307"/>
                  </a:lnTo>
                  <a:lnTo>
                    <a:pt x="124" y="323"/>
                  </a:lnTo>
                  <a:lnTo>
                    <a:pt x="115" y="336"/>
                  </a:lnTo>
                  <a:lnTo>
                    <a:pt x="106" y="337"/>
                  </a:lnTo>
                  <a:lnTo>
                    <a:pt x="94" y="334"/>
                  </a:lnTo>
                  <a:lnTo>
                    <a:pt x="89" y="328"/>
                  </a:lnTo>
                  <a:lnTo>
                    <a:pt x="97" y="307"/>
                  </a:lnTo>
                  <a:lnTo>
                    <a:pt x="112" y="302"/>
                  </a:lnTo>
                  <a:lnTo>
                    <a:pt x="124" y="293"/>
                  </a:lnTo>
                  <a:lnTo>
                    <a:pt x="135" y="284"/>
                  </a:lnTo>
                  <a:lnTo>
                    <a:pt x="140" y="272"/>
                  </a:lnTo>
                  <a:lnTo>
                    <a:pt x="137" y="262"/>
                  </a:lnTo>
                  <a:lnTo>
                    <a:pt x="129" y="253"/>
                  </a:lnTo>
                  <a:lnTo>
                    <a:pt x="106" y="245"/>
                  </a:lnTo>
                  <a:lnTo>
                    <a:pt x="85" y="233"/>
                  </a:lnTo>
                  <a:lnTo>
                    <a:pt x="63" y="222"/>
                  </a:lnTo>
                  <a:lnTo>
                    <a:pt x="47" y="210"/>
                  </a:lnTo>
                  <a:lnTo>
                    <a:pt x="32" y="196"/>
                  </a:lnTo>
                  <a:lnTo>
                    <a:pt x="24" y="184"/>
                  </a:lnTo>
                  <a:lnTo>
                    <a:pt x="20" y="170"/>
                  </a:lnTo>
                  <a:lnTo>
                    <a:pt x="17" y="148"/>
                  </a:lnTo>
                  <a:lnTo>
                    <a:pt x="15" y="119"/>
                  </a:lnTo>
                  <a:lnTo>
                    <a:pt x="15" y="87"/>
                  </a:lnTo>
                  <a:lnTo>
                    <a:pt x="15" y="89"/>
                  </a:lnTo>
                  <a:lnTo>
                    <a:pt x="6" y="48"/>
                  </a:lnTo>
                  <a:lnTo>
                    <a:pt x="0" y="24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62" name="Gruppe 261"/>
          <p:cNvGrpSpPr/>
          <p:nvPr/>
        </p:nvGrpSpPr>
        <p:grpSpPr>
          <a:xfrm flipH="1">
            <a:off x="4681214" y="275770"/>
            <a:ext cx="500380" cy="1267460"/>
            <a:chOff x="3035300" y="3995738"/>
            <a:chExt cx="625475" cy="1347787"/>
          </a:xfrm>
          <a:solidFill>
            <a:srgbClr val="003399"/>
          </a:solidFill>
        </p:grpSpPr>
        <p:sp>
          <p:nvSpPr>
            <p:cNvPr id="24749" name="Freeform 173"/>
            <p:cNvSpPr>
              <a:spLocks/>
            </p:cNvSpPr>
            <p:nvPr/>
          </p:nvSpPr>
          <p:spPr bwMode="auto">
            <a:xfrm>
              <a:off x="3105150" y="3995738"/>
              <a:ext cx="460375" cy="323850"/>
            </a:xfrm>
            <a:custGeom>
              <a:avLst/>
              <a:gdLst/>
              <a:ahLst/>
              <a:cxnLst>
                <a:cxn ang="0">
                  <a:pos x="92" y="118"/>
                </a:cxn>
                <a:cxn ang="0">
                  <a:pos x="103" y="78"/>
                </a:cxn>
                <a:cxn ang="0">
                  <a:pos x="118" y="49"/>
                </a:cxn>
                <a:cxn ang="0">
                  <a:pos x="149" y="22"/>
                </a:cxn>
                <a:cxn ang="0">
                  <a:pos x="179" y="6"/>
                </a:cxn>
                <a:cxn ang="0">
                  <a:pos x="210" y="0"/>
                </a:cxn>
                <a:cxn ang="0">
                  <a:pos x="230" y="4"/>
                </a:cxn>
                <a:cxn ang="0">
                  <a:pos x="261" y="19"/>
                </a:cxn>
                <a:cxn ang="0">
                  <a:pos x="280" y="42"/>
                </a:cxn>
                <a:cxn ang="0">
                  <a:pos x="290" y="67"/>
                </a:cxn>
                <a:cxn ang="0">
                  <a:pos x="290" y="87"/>
                </a:cxn>
                <a:cxn ang="0">
                  <a:pos x="280" y="118"/>
                </a:cxn>
                <a:cxn ang="0">
                  <a:pos x="265" y="149"/>
                </a:cxn>
                <a:cxn ang="0">
                  <a:pos x="234" y="173"/>
                </a:cxn>
                <a:cxn ang="0">
                  <a:pos x="198" y="194"/>
                </a:cxn>
                <a:cxn ang="0">
                  <a:pos x="157" y="204"/>
                </a:cxn>
                <a:cxn ang="0">
                  <a:pos x="118" y="203"/>
                </a:cxn>
                <a:cxn ang="0">
                  <a:pos x="95" y="185"/>
                </a:cxn>
                <a:cxn ang="0">
                  <a:pos x="91" y="162"/>
                </a:cxn>
                <a:cxn ang="0">
                  <a:pos x="55" y="180"/>
                </a:cxn>
                <a:cxn ang="0">
                  <a:pos x="29" y="195"/>
                </a:cxn>
                <a:cxn ang="0">
                  <a:pos x="11" y="198"/>
                </a:cxn>
                <a:cxn ang="0">
                  <a:pos x="0" y="176"/>
                </a:cxn>
                <a:cxn ang="0">
                  <a:pos x="14" y="164"/>
                </a:cxn>
                <a:cxn ang="0">
                  <a:pos x="35" y="150"/>
                </a:cxn>
                <a:cxn ang="0">
                  <a:pos x="70" y="136"/>
                </a:cxn>
                <a:cxn ang="0">
                  <a:pos x="92" y="118"/>
                </a:cxn>
              </a:cxnLst>
              <a:rect l="0" t="0" r="r" b="b"/>
              <a:pathLst>
                <a:path w="290" h="204">
                  <a:moveTo>
                    <a:pt x="92" y="118"/>
                  </a:moveTo>
                  <a:lnTo>
                    <a:pt x="103" y="78"/>
                  </a:lnTo>
                  <a:lnTo>
                    <a:pt x="118" y="49"/>
                  </a:lnTo>
                  <a:lnTo>
                    <a:pt x="149" y="22"/>
                  </a:lnTo>
                  <a:lnTo>
                    <a:pt x="179" y="6"/>
                  </a:lnTo>
                  <a:lnTo>
                    <a:pt x="210" y="0"/>
                  </a:lnTo>
                  <a:lnTo>
                    <a:pt x="230" y="4"/>
                  </a:lnTo>
                  <a:lnTo>
                    <a:pt x="261" y="19"/>
                  </a:lnTo>
                  <a:lnTo>
                    <a:pt x="280" y="42"/>
                  </a:lnTo>
                  <a:lnTo>
                    <a:pt x="290" y="67"/>
                  </a:lnTo>
                  <a:lnTo>
                    <a:pt x="290" y="87"/>
                  </a:lnTo>
                  <a:lnTo>
                    <a:pt x="280" y="118"/>
                  </a:lnTo>
                  <a:lnTo>
                    <a:pt x="265" y="149"/>
                  </a:lnTo>
                  <a:lnTo>
                    <a:pt x="234" y="173"/>
                  </a:lnTo>
                  <a:lnTo>
                    <a:pt x="198" y="194"/>
                  </a:lnTo>
                  <a:lnTo>
                    <a:pt x="157" y="204"/>
                  </a:lnTo>
                  <a:lnTo>
                    <a:pt x="118" y="203"/>
                  </a:lnTo>
                  <a:lnTo>
                    <a:pt x="95" y="185"/>
                  </a:lnTo>
                  <a:lnTo>
                    <a:pt x="91" y="162"/>
                  </a:lnTo>
                  <a:lnTo>
                    <a:pt x="55" y="180"/>
                  </a:lnTo>
                  <a:lnTo>
                    <a:pt x="29" y="195"/>
                  </a:lnTo>
                  <a:lnTo>
                    <a:pt x="11" y="198"/>
                  </a:lnTo>
                  <a:lnTo>
                    <a:pt x="0" y="176"/>
                  </a:lnTo>
                  <a:lnTo>
                    <a:pt x="14" y="164"/>
                  </a:lnTo>
                  <a:lnTo>
                    <a:pt x="35" y="150"/>
                  </a:lnTo>
                  <a:lnTo>
                    <a:pt x="70" y="136"/>
                  </a:lnTo>
                  <a:lnTo>
                    <a:pt x="92" y="1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750" name="Freeform 174"/>
            <p:cNvSpPr>
              <a:spLocks/>
            </p:cNvSpPr>
            <p:nvPr/>
          </p:nvSpPr>
          <p:spPr bwMode="auto">
            <a:xfrm>
              <a:off x="3225800" y="4343400"/>
              <a:ext cx="331788" cy="539750"/>
            </a:xfrm>
            <a:custGeom>
              <a:avLst/>
              <a:gdLst/>
              <a:ahLst/>
              <a:cxnLst>
                <a:cxn ang="0">
                  <a:pos x="29" y="41"/>
                </a:cxn>
                <a:cxn ang="0">
                  <a:pos x="55" y="15"/>
                </a:cxn>
                <a:cxn ang="0">
                  <a:pos x="88" y="5"/>
                </a:cxn>
                <a:cxn ang="0">
                  <a:pos x="113" y="0"/>
                </a:cxn>
                <a:cxn ang="0">
                  <a:pos x="142" y="5"/>
                </a:cxn>
                <a:cxn ang="0">
                  <a:pos x="162" y="18"/>
                </a:cxn>
                <a:cxn ang="0">
                  <a:pos x="169" y="31"/>
                </a:cxn>
                <a:cxn ang="0">
                  <a:pos x="178" y="50"/>
                </a:cxn>
                <a:cxn ang="0">
                  <a:pos x="169" y="71"/>
                </a:cxn>
                <a:cxn ang="0">
                  <a:pos x="159" y="93"/>
                </a:cxn>
                <a:cxn ang="0">
                  <a:pos x="144" y="130"/>
                </a:cxn>
                <a:cxn ang="0">
                  <a:pos x="142" y="151"/>
                </a:cxn>
                <a:cxn ang="0">
                  <a:pos x="144" y="173"/>
                </a:cxn>
                <a:cxn ang="0">
                  <a:pos x="149" y="195"/>
                </a:cxn>
                <a:cxn ang="0">
                  <a:pos x="169" y="215"/>
                </a:cxn>
                <a:cxn ang="0">
                  <a:pos x="195" y="235"/>
                </a:cxn>
                <a:cxn ang="0">
                  <a:pos x="205" y="259"/>
                </a:cxn>
                <a:cxn ang="0">
                  <a:pos x="209" y="280"/>
                </a:cxn>
                <a:cxn ang="0">
                  <a:pos x="204" y="301"/>
                </a:cxn>
                <a:cxn ang="0">
                  <a:pos x="193" y="319"/>
                </a:cxn>
                <a:cxn ang="0">
                  <a:pos x="173" y="336"/>
                </a:cxn>
                <a:cxn ang="0">
                  <a:pos x="154" y="340"/>
                </a:cxn>
                <a:cxn ang="0">
                  <a:pos x="121" y="340"/>
                </a:cxn>
                <a:cxn ang="0">
                  <a:pos x="90" y="333"/>
                </a:cxn>
                <a:cxn ang="0">
                  <a:pos x="61" y="319"/>
                </a:cxn>
                <a:cxn ang="0">
                  <a:pos x="41" y="301"/>
                </a:cxn>
                <a:cxn ang="0">
                  <a:pos x="24" y="265"/>
                </a:cxn>
                <a:cxn ang="0">
                  <a:pos x="8" y="228"/>
                </a:cxn>
                <a:cxn ang="0">
                  <a:pos x="0" y="183"/>
                </a:cxn>
                <a:cxn ang="0">
                  <a:pos x="0" y="148"/>
                </a:cxn>
                <a:cxn ang="0">
                  <a:pos x="4" y="113"/>
                </a:cxn>
                <a:cxn ang="0">
                  <a:pos x="10" y="77"/>
                </a:cxn>
                <a:cxn ang="0">
                  <a:pos x="29" y="41"/>
                </a:cxn>
              </a:cxnLst>
              <a:rect l="0" t="0" r="r" b="b"/>
              <a:pathLst>
                <a:path w="209" h="340">
                  <a:moveTo>
                    <a:pt x="29" y="41"/>
                  </a:moveTo>
                  <a:lnTo>
                    <a:pt x="55" y="15"/>
                  </a:lnTo>
                  <a:lnTo>
                    <a:pt x="88" y="5"/>
                  </a:lnTo>
                  <a:lnTo>
                    <a:pt x="113" y="0"/>
                  </a:lnTo>
                  <a:lnTo>
                    <a:pt x="142" y="5"/>
                  </a:lnTo>
                  <a:lnTo>
                    <a:pt x="162" y="18"/>
                  </a:lnTo>
                  <a:lnTo>
                    <a:pt x="169" y="31"/>
                  </a:lnTo>
                  <a:lnTo>
                    <a:pt x="178" y="50"/>
                  </a:lnTo>
                  <a:lnTo>
                    <a:pt x="169" y="71"/>
                  </a:lnTo>
                  <a:lnTo>
                    <a:pt x="159" y="93"/>
                  </a:lnTo>
                  <a:lnTo>
                    <a:pt x="144" y="130"/>
                  </a:lnTo>
                  <a:lnTo>
                    <a:pt x="142" y="151"/>
                  </a:lnTo>
                  <a:lnTo>
                    <a:pt x="144" y="173"/>
                  </a:lnTo>
                  <a:lnTo>
                    <a:pt x="149" y="195"/>
                  </a:lnTo>
                  <a:lnTo>
                    <a:pt x="169" y="215"/>
                  </a:lnTo>
                  <a:lnTo>
                    <a:pt x="195" y="235"/>
                  </a:lnTo>
                  <a:lnTo>
                    <a:pt x="205" y="259"/>
                  </a:lnTo>
                  <a:lnTo>
                    <a:pt x="209" y="280"/>
                  </a:lnTo>
                  <a:lnTo>
                    <a:pt x="204" y="301"/>
                  </a:lnTo>
                  <a:lnTo>
                    <a:pt x="193" y="319"/>
                  </a:lnTo>
                  <a:lnTo>
                    <a:pt x="173" y="336"/>
                  </a:lnTo>
                  <a:lnTo>
                    <a:pt x="154" y="340"/>
                  </a:lnTo>
                  <a:lnTo>
                    <a:pt x="121" y="340"/>
                  </a:lnTo>
                  <a:lnTo>
                    <a:pt x="90" y="333"/>
                  </a:lnTo>
                  <a:lnTo>
                    <a:pt x="61" y="319"/>
                  </a:lnTo>
                  <a:lnTo>
                    <a:pt x="41" y="301"/>
                  </a:lnTo>
                  <a:lnTo>
                    <a:pt x="24" y="265"/>
                  </a:lnTo>
                  <a:lnTo>
                    <a:pt x="8" y="228"/>
                  </a:lnTo>
                  <a:lnTo>
                    <a:pt x="0" y="183"/>
                  </a:lnTo>
                  <a:lnTo>
                    <a:pt x="0" y="148"/>
                  </a:lnTo>
                  <a:lnTo>
                    <a:pt x="4" y="113"/>
                  </a:lnTo>
                  <a:lnTo>
                    <a:pt x="10" y="77"/>
                  </a:lnTo>
                  <a:lnTo>
                    <a:pt x="29" y="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751" name="Freeform 175"/>
            <p:cNvSpPr>
              <a:spLocks/>
            </p:cNvSpPr>
            <p:nvPr/>
          </p:nvSpPr>
          <p:spPr bwMode="auto">
            <a:xfrm>
              <a:off x="3035300" y="4359275"/>
              <a:ext cx="342900" cy="347663"/>
            </a:xfrm>
            <a:custGeom>
              <a:avLst/>
              <a:gdLst/>
              <a:ahLst/>
              <a:cxnLst>
                <a:cxn ang="0">
                  <a:pos x="137" y="22"/>
                </a:cxn>
                <a:cxn ang="0">
                  <a:pos x="196" y="0"/>
                </a:cxn>
                <a:cxn ang="0">
                  <a:pos x="214" y="7"/>
                </a:cxn>
                <a:cxn ang="0">
                  <a:pos x="216" y="36"/>
                </a:cxn>
                <a:cxn ang="0">
                  <a:pos x="173" y="54"/>
                </a:cxn>
                <a:cxn ang="0">
                  <a:pos x="139" y="70"/>
                </a:cxn>
                <a:cxn ang="0">
                  <a:pos x="91" y="85"/>
                </a:cxn>
                <a:cxn ang="0">
                  <a:pos x="55" y="104"/>
                </a:cxn>
                <a:cxn ang="0">
                  <a:pos x="40" y="117"/>
                </a:cxn>
                <a:cxn ang="0">
                  <a:pos x="56" y="131"/>
                </a:cxn>
                <a:cxn ang="0">
                  <a:pos x="85" y="153"/>
                </a:cxn>
                <a:cxn ang="0">
                  <a:pos x="113" y="167"/>
                </a:cxn>
                <a:cxn ang="0">
                  <a:pos x="163" y="170"/>
                </a:cxn>
                <a:cxn ang="0">
                  <a:pos x="180" y="171"/>
                </a:cxn>
                <a:cxn ang="0">
                  <a:pos x="204" y="170"/>
                </a:cxn>
                <a:cxn ang="0">
                  <a:pos x="210" y="189"/>
                </a:cxn>
                <a:cxn ang="0">
                  <a:pos x="196" y="203"/>
                </a:cxn>
                <a:cxn ang="0">
                  <a:pos x="200" y="219"/>
                </a:cxn>
                <a:cxn ang="0">
                  <a:pos x="160" y="210"/>
                </a:cxn>
                <a:cxn ang="0">
                  <a:pos x="103" y="201"/>
                </a:cxn>
                <a:cxn ang="0">
                  <a:pos x="52" y="171"/>
                </a:cxn>
                <a:cxn ang="0">
                  <a:pos x="14" y="147"/>
                </a:cxn>
                <a:cxn ang="0">
                  <a:pos x="0" y="117"/>
                </a:cxn>
                <a:cxn ang="0">
                  <a:pos x="24" y="84"/>
                </a:cxn>
                <a:cxn ang="0">
                  <a:pos x="60" y="57"/>
                </a:cxn>
                <a:cxn ang="0">
                  <a:pos x="103" y="39"/>
                </a:cxn>
                <a:cxn ang="0">
                  <a:pos x="137" y="22"/>
                </a:cxn>
              </a:cxnLst>
              <a:rect l="0" t="0" r="r" b="b"/>
              <a:pathLst>
                <a:path w="216" h="219">
                  <a:moveTo>
                    <a:pt x="137" y="22"/>
                  </a:moveTo>
                  <a:lnTo>
                    <a:pt x="196" y="0"/>
                  </a:lnTo>
                  <a:lnTo>
                    <a:pt x="214" y="7"/>
                  </a:lnTo>
                  <a:lnTo>
                    <a:pt x="216" y="36"/>
                  </a:lnTo>
                  <a:lnTo>
                    <a:pt x="173" y="54"/>
                  </a:lnTo>
                  <a:lnTo>
                    <a:pt x="139" y="70"/>
                  </a:lnTo>
                  <a:lnTo>
                    <a:pt x="91" y="85"/>
                  </a:lnTo>
                  <a:lnTo>
                    <a:pt x="55" y="104"/>
                  </a:lnTo>
                  <a:lnTo>
                    <a:pt x="40" y="117"/>
                  </a:lnTo>
                  <a:lnTo>
                    <a:pt x="56" y="131"/>
                  </a:lnTo>
                  <a:lnTo>
                    <a:pt x="85" y="153"/>
                  </a:lnTo>
                  <a:lnTo>
                    <a:pt x="113" y="167"/>
                  </a:lnTo>
                  <a:lnTo>
                    <a:pt x="163" y="170"/>
                  </a:lnTo>
                  <a:lnTo>
                    <a:pt x="180" y="171"/>
                  </a:lnTo>
                  <a:lnTo>
                    <a:pt x="204" y="170"/>
                  </a:lnTo>
                  <a:lnTo>
                    <a:pt x="210" y="189"/>
                  </a:lnTo>
                  <a:lnTo>
                    <a:pt x="196" y="203"/>
                  </a:lnTo>
                  <a:lnTo>
                    <a:pt x="200" y="219"/>
                  </a:lnTo>
                  <a:lnTo>
                    <a:pt x="160" y="210"/>
                  </a:lnTo>
                  <a:lnTo>
                    <a:pt x="103" y="201"/>
                  </a:lnTo>
                  <a:lnTo>
                    <a:pt x="52" y="171"/>
                  </a:lnTo>
                  <a:lnTo>
                    <a:pt x="14" y="147"/>
                  </a:lnTo>
                  <a:lnTo>
                    <a:pt x="0" y="117"/>
                  </a:lnTo>
                  <a:lnTo>
                    <a:pt x="24" y="84"/>
                  </a:lnTo>
                  <a:lnTo>
                    <a:pt x="60" y="57"/>
                  </a:lnTo>
                  <a:lnTo>
                    <a:pt x="103" y="39"/>
                  </a:lnTo>
                  <a:lnTo>
                    <a:pt x="137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752" name="Freeform 176"/>
            <p:cNvSpPr>
              <a:spLocks/>
            </p:cNvSpPr>
            <p:nvPr/>
          </p:nvSpPr>
          <p:spPr bwMode="auto">
            <a:xfrm>
              <a:off x="3336925" y="4365625"/>
              <a:ext cx="323850" cy="314325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96" y="7"/>
                </a:cxn>
                <a:cxn ang="0">
                  <a:pos x="122" y="25"/>
                </a:cxn>
                <a:cxn ang="0">
                  <a:pos x="149" y="52"/>
                </a:cxn>
                <a:cxn ang="0">
                  <a:pos x="175" y="85"/>
                </a:cxn>
                <a:cxn ang="0">
                  <a:pos x="196" y="124"/>
                </a:cxn>
                <a:cxn ang="0">
                  <a:pos x="204" y="139"/>
                </a:cxn>
                <a:cxn ang="0">
                  <a:pos x="204" y="153"/>
                </a:cxn>
                <a:cxn ang="0">
                  <a:pos x="193" y="165"/>
                </a:cxn>
                <a:cxn ang="0">
                  <a:pos x="155" y="183"/>
                </a:cxn>
                <a:cxn ang="0">
                  <a:pos x="101" y="187"/>
                </a:cxn>
                <a:cxn ang="0">
                  <a:pos x="60" y="193"/>
                </a:cxn>
                <a:cxn ang="0">
                  <a:pos x="29" y="198"/>
                </a:cxn>
                <a:cxn ang="0">
                  <a:pos x="14" y="196"/>
                </a:cxn>
                <a:cxn ang="0">
                  <a:pos x="9" y="180"/>
                </a:cxn>
                <a:cxn ang="0">
                  <a:pos x="0" y="162"/>
                </a:cxn>
                <a:cxn ang="0">
                  <a:pos x="26" y="156"/>
                </a:cxn>
                <a:cxn ang="0">
                  <a:pos x="65" y="162"/>
                </a:cxn>
                <a:cxn ang="0">
                  <a:pos x="103" y="160"/>
                </a:cxn>
                <a:cxn ang="0">
                  <a:pos x="152" y="156"/>
                </a:cxn>
                <a:cxn ang="0">
                  <a:pos x="168" y="144"/>
                </a:cxn>
                <a:cxn ang="0">
                  <a:pos x="168" y="135"/>
                </a:cxn>
                <a:cxn ang="0">
                  <a:pos x="149" y="108"/>
                </a:cxn>
                <a:cxn ang="0">
                  <a:pos x="116" y="81"/>
                </a:cxn>
                <a:cxn ang="0">
                  <a:pos x="83" y="57"/>
                </a:cxn>
                <a:cxn ang="0">
                  <a:pos x="44" y="36"/>
                </a:cxn>
                <a:cxn ang="0">
                  <a:pos x="41" y="18"/>
                </a:cxn>
                <a:cxn ang="0">
                  <a:pos x="67" y="0"/>
                </a:cxn>
              </a:cxnLst>
              <a:rect l="0" t="0" r="r" b="b"/>
              <a:pathLst>
                <a:path w="204" h="198">
                  <a:moveTo>
                    <a:pt x="67" y="0"/>
                  </a:moveTo>
                  <a:lnTo>
                    <a:pt x="96" y="7"/>
                  </a:lnTo>
                  <a:lnTo>
                    <a:pt x="122" y="25"/>
                  </a:lnTo>
                  <a:lnTo>
                    <a:pt x="149" y="52"/>
                  </a:lnTo>
                  <a:lnTo>
                    <a:pt x="175" y="85"/>
                  </a:lnTo>
                  <a:lnTo>
                    <a:pt x="196" y="124"/>
                  </a:lnTo>
                  <a:lnTo>
                    <a:pt x="204" y="139"/>
                  </a:lnTo>
                  <a:lnTo>
                    <a:pt x="204" y="153"/>
                  </a:lnTo>
                  <a:lnTo>
                    <a:pt x="193" y="165"/>
                  </a:lnTo>
                  <a:lnTo>
                    <a:pt x="155" y="183"/>
                  </a:lnTo>
                  <a:lnTo>
                    <a:pt x="101" y="187"/>
                  </a:lnTo>
                  <a:lnTo>
                    <a:pt x="60" y="193"/>
                  </a:lnTo>
                  <a:lnTo>
                    <a:pt x="29" y="198"/>
                  </a:lnTo>
                  <a:lnTo>
                    <a:pt x="14" y="196"/>
                  </a:lnTo>
                  <a:lnTo>
                    <a:pt x="9" y="180"/>
                  </a:lnTo>
                  <a:lnTo>
                    <a:pt x="0" y="162"/>
                  </a:lnTo>
                  <a:lnTo>
                    <a:pt x="26" y="156"/>
                  </a:lnTo>
                  <a:lnTo>
                    <a:pt x="65" y="162"/>
                  </a:lnTo>
                  <a:lnTo>
                    <a:pt x="103" y="160"/>
                  </a:lnTo>
                  <a:lnTo>
                    <a:pt x="152" y="156"/>
                  </a:lnTo>
                  <a:lnTo>
                    <a:pt x="168" y="144"/>
                  </a:lnTo>
                  <a:lnTo>
                    <a:pt x="168" y="135"/>
                  </a:lnTo>
                  <a:lnTo>
                    <a:pt x="149" y="108"/>
                  </a:lnTo>
                  <a:lnTo>
                    <a:pt x="116" y="81"/>
                  </a:lnTo>
                  <a:lnTo>
                    <a:pt x="83" y="57"/>
                  </a:lnTo>
                  <a:lnTo>
                    <a:pt x="44" y="36"/>
                  </a:lnTo>
                  <a:lnTo>
                    <a:pt x="41" y="18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753" name="Freeform 177"/>
            <p:cNvSpPr>
              <a:spLocks/>
            </p:cNvSpPr>
            <p:nvPr/>
          </p:nvSpPr>
          <p:spPr bwMode="auto">
            <a:xfrm>
              <a:off x="3328988" y="4762500"/>
              <a:ext cx="223838" cy="581025"/>
            </a:xfrm>
            <a:custGeom>
              <a:avLst/>
              <a:gdLst/>
              <a:ahLst/>
              <a:cxnLst>
                <a:cxn ang="0">
                  <a:pos x="76" y="55"/>
                </a:cxn>
                <a:cxn ang="0">
                  <a:pos x="82" y="27"/>
                </a:cxn>
                <a:cxn ang="0">
                  <a:pos x="88" y="2"/>
                </a:cxn>
                <a:cxn ang="0">
                  <a:pos x="109" y="0"/>
                </a:cxn>
                <a:cxn ang="0">
                  <a:pos x="141" y="11"/>
                </a:cxn>
                <a:cxn ang="0">
                  <a:pos x="141" y="36"/>
                </a:cxn>
                <a:cxn ang="0">
                  <a:pos x="125" y="95"/>
                </a:cxn>
                <a:cxn ang="0">
                  <a:pos x="108" y="138"/>
                </a:cxn>
                <a:cxn ang="0">
                  <a:pos x="103" y="175"/>
                </a:cxn>
                <a:cxn ang="0">
                  <a:pos x="104" y="215"/>
                </a:cxn>
                <a:cxn ang="0">
                  <a:pos x="113" y="255"/>
                </a:cxn>
                <a:cxn ang="0">
                  <a:pos x="125" y="285"/>
                </a:cxn>
                <a:cxn ang="0">
                  <a:pos x="139" y="308"/>
                </a:cxn>
                <a:cxn ang="0">
                  <a:pos x="139" y="317"/>
                </a:cxn>
                <a:cxn ang="0">
                  <a:pos x="136" y="334"/>
                </a:cxn>
                <a:cxn ang="0">
                  <a:pos x="108" y="340"/>
                </a:cxn>
                <a:cxn ang="0">
                  <a:pos x="68" y="347"/>
                </a:cxn>
                <a:cxn ang="0">
                  <a:pos x="31" y="366"/>
                </a:cxn>
                <a:cxn ang="0">
                  <a:pos x="16" y="366"/>
                </a:cxn>
                <a:cxn ang="0">
                  <a:pos x="0" y="340"/>
                </a:cxn>
                <a:cxn ang="0">
                  <a:pos x="11" y="325"/>
                </a:cxn>
                <a:cxn ang="0">
                  <a:pos x="47" y="317"/>
                </a:cxn>
                <a:cxn ang="0">
                  <a:pos x="87" y="311"/>
                </a:cxn>
                <a:cxn ang="0">
                  <a:pos x="103" y="302"/>
                </a:cxn>
                <a:cxn ang="0">
                  <a:pos x="99" y="281"/>
                </a:cxn>
                <a:cxn ang="0">
                  <a:pos x="87" y="245"/>
                </a:cxn>
                <a:cxn ang="0">
                  <a:pos x="71" y="220"/>
                </a:cxn>
                <a:cxn ang="0">
                  <a:pos x="63" y="187"/>
                </a:cxn>
                <a:cxn ang="0">
                  <a:pos x="66" y="148"/>
                </a:cxn>
                <a:cxn ang="0">
                  <a:pos x="66" y="112"/>
                </a:cxn>
                <a:cxn ang="0">
                  <a:pos x="71" y="72"/>
                </a:cxn>
                <a:cxn ang="0">
                  <a:pos x="76" y="55"/>
                </a:cxn>
              </a:cxnLst>
              <a:rect l="0" t="0" r="r" b="b"/>
              <a:pathLst>
                <a:path w="141" h="366">
                  <a:moveTo>
                    <a:pt x="76" y="55"/>
                  </a:moveTo>
                  <a:lnTo>
                    <a:pt x="82" y="27"/>
                  </a:lnTo>
                  <a:lnTo>
                    <a:pt x="88" y="2"/>
                  </a:lnTo>
                  <a:lnTo>
                    <a:pt x="109" y="0"/>
                  </a:lnTo>
                  <a:lnTo>
                    <a:pt x="141" y="11"/>
                  </a:lnTo>
                  <a:lnTo>
                    <a:pt x="141" y="36"/>
                  </a:lnTo>
                  <a:lnTo>
                    <a:pt x="125" y="95"/>
                  </a:lnTo>
                  <a:lnTo>
                    <a:pt x="108" y="138"/>
                  </a:lnTo>
                  <a:lnTo>
                    <a:pt x="103" y="175"/>
                  </a:lnTo>
                  <a:lnTo>
                    <a:pt x="104" y="215"/>
                  </a:lnTo>
                  <a:lnTo>
                    <a:pt x="113" y="255"/>
                  </a:lnTo>
                  <a:lnTo>
                    <a:pt x="125" y="285"/>
                  </a:lnTo>
                  <a:lnTo>
                    <a:pt x="139" y="308"/>
                  </a:lnTo>
                  <a:lnTo>
                    <a:pt x="139" y="317"/>
                  </a:lnTo>
                  <a:lnTo>
                    <a:pt x="136" y="334"/>
                  </a:lnTo>
                  <a:lnTo>
                    <a:pt x="108" y="340"/>
                  </a:lnTo>
                  <a:lnTo>
                    <a:pt x="68" y="347"/>
                  </a:lnTo>
                  <a:lnTo>
                    <a:pt x="31" y="366"/>
                  </a:lnTo>
                  <a:lnTo>
                    <a:pt x="16" y="366"/>
                  </a:lnTo>
                  <a:lnTo>
                    <a:pt x="0" y="340"/>
                  </a:lnTo>
                  <a:lnTo>
                    <a:pt x="11" y="325"/>
                  </a:lnTo>
                  <a:lnTo>
                    <a:pt x="47" y="317"/>
                  </a:lnTo>
                  <a:lnTo>
                    <a:pt x="87" y="311"/>
                  </a:lnTo>
                  <a:lnTo>
                    <a:pt x="103" y="302"/>
                  </a:lnTo>
                  <a:lnTo>
                    <a:pt x="99" y="281"/>
                  </a:lnTo>
                  <a:lnTo>
                    <a:pt x="87" y="245"/>
                  </a:lnTo>
                  <a:lnTo>
                    <a:pt x="71" y="220"/>
                  </a:lnTo>
                  <a:lnTo>
                    <a:pt x="63" y="187"/>
                  </a:lnTo>
                  <a:lnTo>
                    <a:pt x="66" y="148"/>
                  </a:lnTo>
                  <a:lnTo>
                    <a:pt x="66" y="112"/>
                  </a:lnTo>
                  <a:lnTo>
                    <a:pt x="71" y="72"/>
                  </a:lnTo>
                  <a:lnTo>
                    <a:pt x="76" y="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754" name="Freeform 178"/>
            <p:cNvSpPr>
              <a:spLocks/>
            </p:cNvSpPr>
            <p:nvPr/>
          </p:nvSpPr>
          <p:spPr bwMode="auto">
            <a:xfrm>
              <a:off x="3090863" y="4754563"/>
              <a:ext cx="293688" cy="565150"/>
            </a:xfrm>
            <a:custGeom>
              <a:avLst/>
              <a:gdLst/>
              <a:ahLst/>
              <a:cxnLst>
                <a:cxn ang="0">
                  <a:pos x="115" y="52"/>
                </a:cxn>
                <a:cxn ang="0">
                  <a:pos x="125" y="26"/>
                </a:cxn>
                <a:cxn ang="0">
                  <a:pos x="135" y="0"/>
                </a:cxn>
                <a:cxn ang="0">
                  <a:pos x="156" y="2"/>
                </a:cxn>
                <a:cxn ang="0">
                  <a:pos x="185" y="15"/>
                </a:cxn>
                <a:cxn ang="0">
                  <a:pos x="181" y="40"/>
                </a:cxn>
                <a:cxn ang="0">
                  <a:pos x="158" y="96"/>
                </a:cxn>
                <a:cxn ang="0">
                  <a:pos x="135" y="138"/>
                </a:cxn>
                <a:cxn ang="0">
                  <a:pos x="125" y="174"/>
                </a:cxn>
                <a:cxn ang="0">
                  <a:pos x="120" y="214"/>
                </a:cxn>
                <a:cxn ang="0">
                  <a:pos x="123" y="256"/>
                </a:cxn>
                <a:cxn ang="0">
                  <a:pos x="132" y="285"/>
                </a:cxn>
                <a:cxn ang="0">
                  <a:pos x="143" y="310"/>
                </a:cxn>
                <a:cxn ang="0">
                  <a:pos x="140" y="319"/>
                </a:cxn>
                <a:cxn ang="0">
                  <a:pos x="135" y="335"/>
                </a:cxn>
                <a:cxn ang="0">
                  <a:pos x="106" y="338"/>
                </a:cxn>
                <a:cxn ang="0">
                  <a:pos x="65" y="341"/>
                </a:cxn>
                <a:cxn ang="0">
                  <a:pos x="27" y="356"/>
                </a:cxn>
                <a:cxn ang="0">
                  <a:pos x="12" y="355"/>
                </a:cxn>
                <a:cxn ang="0">
                  <a:pos x="0" y="327"/>
                </a:cxn>
                <a:cxn ang="0">
                  <a:pos x="12" y="313"/>
                </a:cxn>
                <a:cxn ang="0">
                  <a:pos x="50" y="309"/>
                </a:cxn>
                <a:cxn ang="0">
                  <a:pos x="89" y="307"/>
                </a:cxn>
                <a:cxn ang="0">
                  <a:pos x="106" y="300"/>
                </a:cxn>
                <a:cxn ang="0">
                  <a:pos x="106" y="279"/>
                </a:cxn>
                <a:cxn ang="0">
                  <a:pos x="99" y="242"/>
                </a:cxn>
                <a:cxn ang="0">
                  <a:pos x="87" y="215"/>
                </a:cxn>
                <a:cxn ang="0">
                  <a:pos x="84" y="183"/>
                </a:cxn>
                <a:cxn ang="0">
                  <a:pos x="92" y="144"/>
                </a:cxn>
                <a:cxn ang="0">
                  <a:pos x="98" y="107"/>
                </a:cxn>
                <a:cxn ang="0">
                  <a:pos x="108" y="69"/>
                </a:cxn>
                <a:cxn ang="0">
                  <a:pos x="115" y="52"/>
                </a:cxn>
              </a:cxnLst>
              <a:rect l="0" t="0" r="r" b="b"/>
              <a:pathLst>
                <a:path w="185" h="356">
                  <a:moveTo>
                    <a:pt x="115" y="52"/>
                  </a:moveTo>
                  <a:lnTo>
                    <a:pt x="125" y="26"/>
                  </a:lnTo>
                  <a:lnTo>
                    <a:pt x="135" y="0"/>
                  </a:lnTo>
                  <a:lnTo>
                    <a:pt x="156" y="2"/>
                  </a:lnTo>
                  <a:lnTo>
                    <a:pt x="185" y="15"/>
                  </a:lnTo>
                  <a:lnTo>
                    <a:pt x="181" y="40"/>
                  </a:lnTo>
                  <a:lnTo>
                    <a:pt x="158" y="96"/>
                  </a:lnTo>
                  <a:lnTo>
                    <a:pt x="135" y="138"/>
                  </a:lnTo>
                  <a:lnTo>
                    <a:pt x="125" y="174"/>
                  </a:lnTo>
                  <a:lnTo>
                    <a:pt x="120" y="214"/>
                  </a:lnTo>
                  <a:lnTo>
                    <a:pt x="123" y="256"/>
                  </a:lnTo>
                  <a:lnTo>
                    <a:pt x="132" y="285"/>
                  </a:lnTo>
                  <a:lnTo>
                    <a:pt x="143" y="310"/>
                  </a:lnTo>
                  <a:lnTo>
                    <a:pt x="140" y="319"/>
                  </a:lnTo>
                  <a:lnTo>
                    <a:pt x="135" y="335"/>
                  </a:lnTo>
                  <a:lnTo>
                    <a:pt x="106" y="338"/>
                  </a:lnTo>
                  <a:lnTo>
                    <a:pt x="65" y="341"/>
                  </a:lnTo>
                  <a:lnTo>
                    <a:pt x="27" y="356"/>
                  </a:lnTo>
                  <a:lnTo>
                    <a:pt x="12" y="355"/>
                  </a:lnTo>
                  <a:lnTo>
                    <a:pt x="0" y="327"/>
                  </a:lnTo>
                  <a:lnTo>
                    <a:pt x="12" y="313"/>
                  </a:lnTo>
                  <a:lnTo>
                    <a:pt x="50" y="309"/>
                  </a:lnTo>
                  <a:lnTo>
                    <a:pt x="89" y="307"/>
                  </a:lnTo>
                  <a:lnTo>
                    <a:pt x="106" y="300"/>
                  </a:lnTo>
                  <a:lnTo>
                    <a:pt x="106" y="279"/>
                  </a:lnTo>
                  <a:lnTo>
                    <a:pt x="99" y="242"/>
                  </a:lnTo>
                  <a:lnTo>
                    <a:pt x="87" y="215"/>
                  </a:lnTo>
                  <a:lnTo>
                    <a:pt x="84" y="183"/>
                  </a:lnTo>
                  <a:lnTo>
                    <a:pt x="92" y="144"/>
                  </a:lnTo>
                  <a:lnTo>
                    <a:pt x="98" y="107"/>
                  </a:lnTo>
                  <a:lnTo>
                    <a:pt x="108" y="69"/>
                  </a:lnTo>
                  <a:lnTo>
                    <a:pt x="115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79" name="Tekstboks 278"/>
          <p:cNvSpPr txBox="1"/>
          <p:nvPr/>
        </p:nvSpPr>
        <p:spPr>
          <a:xfrm>
            <a:off x="2880679" y="595086"/>
            <a:ext cx="19287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003399"/>
                </a:solidFill>
              </a:rPr>
              <a:t>European</a:t>
            </a:r>
          </a:p>
          <a:p>
            <a:pPr algn="ctr"/>
            <a:r>
              <a:rPr lang="en-GB" dirty="0" smtClean="0">
                <a:solidFill>
                  <a:srgbClr val="003399"/>
                </a:solidFill>
              </a:rPr>
              <a:t>Commission</a:t>
            </a:r>
            <a:endParaRPr lang="en-GB" dirty="0">
              <a:solidFill>
                <a:srgbClr val="003399"/>
              </a:solidFill>
            </a:endParaRPr>
          </a:p>
        </p:txBody>
      </p:sp>
      <p:sp>
        <p:nvSpPr>
          <p:cNvPr id="280" name="Rektangel 279"/>
          <p:cNvSpPr/>
          <p:nvPr/>
        </p:nvSpPr>
        <p:spPr>
          <a:xfrm>
            <a:off x="400953" y="4381152"/>
            <a:ext cx="86995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dirty="0" smtClean="0"/>
              <a:t>The scheming and bickering among the spot exchanges look like a re-run of The Muppet Show.</a:t>
            </a:r>
            <a:endParaRPr lang="en-GB" sz="2200" dirty="0"/>
          </a:p>
        </p:txBody>
      </p:sp>
      <p:grpSp>
        <p:nvGrpSpPr>
          <p:cNvPr id="152" name="Gruppe 151"/>
          <p:cNvGrpSpPr>
            <a:grpSpLocks noChangeAspect="1"/>
          </p:cNvGrpSpPr>
          <p:nvPr/>
        </p:nvGrpSpPr>
        <p:grpSpPr>
          <a:xfrm>
            <a:off x="5038375" y="2075544"/>
            <a:ext cx="1540124" cy="1858179"/>
            <a:chOff x="2150032" y="1799771"/>
            <a:chExt cx="3666963" cy="4424236"/>
          </a:xfrm>
        </p:grpSpPr>
        <p:grpSp>
          <p:nvGrpSpPr>
            <p:cNvPr id="153" name="Gruppe 46"/>
            <p:cNvGrpSpPr>
              <a:grpSpLocks noChangeAspect="1"/>
            </p:cNvGrpSpPr>
            <p:nvPr/>
          </p:nvGrpSpPr>
          <p:grpSpPr>
            <a:xfrm rot="1380000" flipV="1">
              <a:off x="3673144" y="5164464"/>
              <a:ext cx="705264" cy="1059543"/>
              <a:chOff x="5949272" y="4963886"/>
              <a:chExt cx="705264" cy="1059543"/>
            </a:xfrm>
          </p:grpSpPr>
          <p:pic>
            <p:nvPicPr>
              <p:cNvPr id="185" name="Picture 8" descr="C:\Dokumenter\Clipart\EU flag.bm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949272" y="4963886"/>
                <a:ext cx="705264" cy="479197"/>
              </a:xfrm>
              <a:prstGeom prst="rect">
                <a:avLst/>
              </a:prstGeom>
              <a:noFill/>
            </p:spPr>
          </p:pic>
          <p:cxnSp>
            <p:nvCxnSpPr>
              <p:cNvPr id="186" name="Lige forbindelse 185"/>
              <p:cNvCxnSpPr/>
              <p:nvPr/>
            </p:nvCxnSpPr>
            <p:spPr bwMode="auto">
              <a:xfrm flipH="1">
                <a:off x="5965371" y="4963886"/>
                <a:ext cx="14515" cy="1059543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54" name="AutoShape 3"/>
            <p:cNvSpPr>
              <a:spLocks noChangeAspect="1" noChangeArrowheads="1" noTextEdit="1"/>
            </p:cNvSpPr>
            <p:nvPr/>
          </p:nvSpPr>
          <p:spPr bwMode="auto">
            <a:xfrm rot="5400000">
              <a:off x="2911980" y="2105675"/>
              <a:ext cx="2435658" cy="2824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155" name="Gruppe 37"/>
            <p:cNvGrpSpPr/>
            <p:nvPr/>
          </p:nvGrpSpPr>
          <p:grpSpPr>
            <a:xfrm>
              <a:off x="3574725" y="1801236"/>
              <a:ext cx="842961" cy="2060575"/>
              <a:chOff x="3574725" y="1801236"/>
              <a:chExt cx="842961" cy="2060575"/>
            </a:xfrm>
          </p:grpSpPr>
          <p:sp>
            <p:nvSpPr>
              <p:cNvPr id="179" name="Freeform 41"/>
              <p:cNvSpPr>
                <a:spLocks/>
              </p:cNvSpPr>
              <p:nvPr/>
            </p:nvSpPr>
            <p:spPr bwMode="auto">
              <a:xfrm>
                <a:off x="3803324" y="3126798"/>
                <a:ext cx="223837" cy="735013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53" y="0"/>
                  </a:cxn>
                  <a:cxn ang="0">
                    <a:pos x="72" y="23"/>
                  </a:cxn>
                  <a:cxn ang="0">
                    <a:pos x="84" y="58"/>
                  </a:cxn>
                  <a:cxn ang="0">
                    <a:pos x="99" y="124"/>
                  </a:cxn>
                  <a:cxn ang="0">
                    <a:pos x="109" y="206"/>
                  </a:cxn>
                  <a:cxn ang="0">
                    <a:pos x="95" y="255"/>
                  </a:cxn>
                  <a:cxn ang="0">
                    <a:pos x="67" y="339"/>
                  </a:cxn>
                  <a:cxn ang="0">
                    <a:pos x="57" y="389"/>
                  </a:cxn>
                  <a:cxn ang="0">
                    <a:pos x="63" y="406"/>
                  </a:cxn>
                  <a:cxn ang="0">
                    <a:pos x="118" y="428"/>
                  </a:cxn>
                  <a:cxn ang="0">
                    <a:pos x="141" y="443"/>
                  </a:cxn>
                  <a:cxn ang="0">
                    <a:pos x="130" y="453"/>
                  </a:cxn>
                  <a:cxn ang="0">
                    <a:pos x="78" y="463"/>
                  </a:cxn>
                  <a:cxn ang="0">
                    <a:pos x="67" y="453"/>
                  </a:cxn>
                  <a:cxn ang="0">
                    <a:pos x="53" y="427"/>
                  </a:cxn>
                  <a:cxn ang="0">
                    <a:pos x="34" y="410"/>
                  </a:cxn>
                  <a:cxn ang="0">
                    <a:pos x="19" y="402"/>
                  </a:cxn>
                  <a:cxn ang="0">
                    <a:pos x="16" y="379"/>
                  </a:cxn>
                  <a:cxn ang="0">
                    <a:pos x="34" y="356"/>
                  </a:cxn>
                  <a:cxn ang="0">
                    <a:pos x="53" y="309"/>
                  </a:cxn>
                  <a:cxn ang="0">
                    <a:pos x="67" y="253"/>
                  </a:cxn>
                  <a:cxn ang="0">
                    <a:pos x="74" y="212"/>
                  </a:cxn>
                  <a:cxn ang="0">
                    <a:pos x="67" y="171"/>
                  </a:cxn>
                  <a:cxn ang="0">
                    <a:pos x="51" y="111"/>
                  </a:cxn>
                  <a:cxn ang="0">
                    <a:pos x="23" y="58"/>
                  </a:cxn>
                  <a:cxn ang="0">
                    <a:pos x="0" y="31"/>
                  </a:cxn>
                  <a:cxn ang="0">
                    <a:pos x="2" y="12"/>
                  </a:cxn>
                  <a:cxn ang="0">
                    <a:pos x="19" y="4"/>
                  </a:cxn>
                </a:cxnLst>
                <a:rect l="0" t="0" r="r" b="b"/>
                <a:pathLst>
                  <a:path w="141" h="463">
                    <a:moveTo>
                      <a:pt x="19" y="4"/>
                    </a:moveTo>
                    <a:lnTo>
                      <a:pt x="53" y="0"/>
                    </a:lnTo>
                    <a:lnTo>
                      <a:pt x="72" y="23"/>
                    </a:lnTo>
                    <a:lnTo>
                      <a:pt x="84" y="58"/>
                    </a:lnTo>
                    <a:lnTo>
                      <a:pt x="99" y="124"/>
                    </a:lnTo>
                    <a:lnTo>
                      <a:pt x="109" y="206"/>
                    </a:lnTo>
                    <a:lnTo>
                      <a:pt x="95" y="255"/>
                    </a:lnTo>
                    <a:lnTo>
                      <a:pt x="67" y="339"/>
                    </a:lnTo>
                    <a:lnTo>
                      <a:pt x="57" y="389"/>
                    </a:lnTo>
                    <a:lnTo>
                      <a:pt x="63" y="406"/>
                    </a:lnTo>
                    <a:lnTo>
                      <a:pt x="118" y="428"/>
                    </a:lnTo>
                    <a:lnTo>
                      <a:pt x="141" y="443"/>
                    </a:lnTo>
                    <a:lnTo>
                      <a:pt x="130" y="453"/>
                    </a:lnTo>
                    <a:lnTo>
                      <a:pt x="78" y="463"/>
                    </a:lnTo>
                    <a:lnTo>
                      <a:pt x="67" y="453"/>
                    </a:lnTo>
                    <a:lnTo>
                      <a:pt x="53" y="427"/>
                    </a:lnTo>
                    <a:lnTo>
                      <a:pt x="34" y="410"/>
                    </a:lnTo>
                    <a:lnTo>
                      <a:pt x="19" y="402"/>
                    </a:lnTo>
                    <a:lnTo>
                      <a:pt x="16" y="379"/>
                    </a:lnTo>
                    <a:lnTo>
                      <a:pt x="34" y="356"/>
                    </a:lnTo>
                    <a:lnTo>
                      <a:pt x="53" y="309"/>
                    </a:lnTo>
                    <a:lnTo>
                      <a:pt x="67" y="253"/>
                    </a:lnTo>
                    <a:lnTo>
                      <a:pt x="74" y="212"/>
                    </a:lnTo>
                    <a:lnTo>
                      <a:pt x="67" y="171"/>
                    </a:lnTo>
                    <a:lnTo>
                      <a:pt x="51" y="111"/>
                    </a:lnTo>
                    <a:lnTo>
                      <a:pt x="23" y="58"/>
                    </a:lnTo>
                    <a:lnTo>
                      <a:pt x="0" y="31"/>
                    </a:lnTo>
                    <a:lnTo>
                      <a:pt x="2" y="1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0" name="Freeform 42"/>
              <p:cNvSpPr>
                <a:spLocks/>
              </p:cNvSpPr>
              <p:nvPr/>
            </p:nvSpPr>
            <p:spPr bwMode="auto">
              <a:xfrm>
                <a:off x="3663624" y="2440998"/>
                <a:ext cx="404812" cy="790575"/>
              </a:xfrm>
              <a:custGeom>
                <a:avLst/>
                <a:gdLst/>
                <a:ahLst/>
                <a:cxnLst>
                  <a:cxn ang="0">
                    <a:pos x="43" y="116"/>
                  </a:cxn>
                  <a:cxn ang="0">
                    <a:pos x="83" y="45"/>
                  </a:cxn>
                  <a:cxn ang="0">
                    <a:pos x="138" y="6"/>
                  </a:cxn>
                  <a:cxn ang="0">
                    <a:pos x="188" y="0"/>
                  </a:cxn>
                  <a:cxn ang="0">
                    <a:pos x="246" y="16"/>
                  </a:cxn>
                  <a:cxn ang="0">
                    <a:pos x="255" y="37"/>
                  </a:cxn>
                  <a:cxn ang="0">
                    <a:pos x="252" y="79"/>
                  </a:cxn>
                  <a:cxn ang="0">
                    <a:pos x="239" y="119"/>
                  </a:cxn>
                  <a:cxn ang="0">
                    <a:pos x="205" y="158"/>
                  </a:cxn>
                  <a:cxn ang="0">
                    <a:pos x="172" y="198"/>
                  </a:cxn>
                  <a:cxn ang="0">
                    <a:pos x="146" y="266"/>
                  </a:cxn>
                  <a:cxn ang="0">
                    <a:pos x="143" y="332"/>
                  </a:cxn>
                  <a:cxn ang="0">
                    <a:pos x="154" y="395"/>
                  </a:cxn>
                  <a:cxn ang="0">
                    <a:pos x="154" y="440"/>
                  </a:cxn>
                  <a:cxn ang="0">
                    <a:pos x="138" y="469"/>
                  </a:cxn>
                  <a:cxn ang="0">
                    <a:pos x="107" y="490"/>
                  </a:cxn>
                  <a:cxn ang="0">
                    <a:pos x="77" y="498"/>
                  </a:cxn>
                  <a:cxn ang="0">
                    <a:pos x="43" y="479"/>
                  </a:cxn>
                  <a:cxn ang="0">
                    <a:pos x="21" y="440"/>
                  </a:cxn>
                  <a:cxn ang="0">
                    <a:pos x="9" y="395"/>
                  </a:cxn>
                  <a:cxn ang="0">
                    <a:pos x="3" y="327"/>
                  </a:cxn>
                  <a:cxn ang="0">
                    <a:pos x="0" y="261"/>
                  </a:cxn>
                  <a:cxn ang="0">
                    <a:pos x="11" y="201"/>
                  </a:cxn>
                  <a:cxn ang="0">
                    <a:pos x="24" y="145"/>
                  </a:cxn>
                  <a:cxn ang="0">
                    <a:pos x="43" y="116"/>
                  </a:cxn>
                </a:cxnLst>
                <a:rect l="0" t="0" r="r" b="b"/>
                <a:pathLst>
                  <a:path w="255" h="498">
                    <a:moveTo>
                      <a:pt x="43" y="116"/>
                    </a:moveTo>
                    <a:lnTo>
                      <a:pt x="83" y="45"/>
                    </a:lnTo>
                    <a:lnTo>
                      <a:pt x="138" y="6"/>
                    </a:lnTo>
                    <a:lnTo>
                      <a:pt x="188" y="0"/>
                    </a:lnTo>
                    <a:lnTo>
                      <a:pt x="246" y="16"/>
                    </a:lnTo>
                    <a:lnTo>
                      <a:pt x="255" y="37"/>
                    </a:lnTo>
                    <a:lnTo>
                      <a:pt x="252" y="79"/>
                    </a:lnTo>
                    <a:lnTo>
                      <a:pt x="239" y="119"/>
                    </a:lnTo>
                    <a:lnTo>
                      <a:pt x="205" y="158"/>
                    </a:lnTo>
                    <a:lnTo>
                      <a:pt x="172" y="198"/>
                    </a:lnTo>
                    <a:lnTo>
                      <a:pt x="146" y="266"/>
                    </a:lnTo>
                    <a:lnTo>
                      <a:pt x="143" y="332"/>
                    </a:lnTo>
                    <a:lnTo>
                      <a:pt x="154" y="395"/>
                    </a:lnTo>
                    <a:lnTo>
                      <a:pt x="154" y="440"/>
                    </a:lnTo>
                    <a:lnTo>
                      <a:pt x="138" y="469"/>
                    </a:lnTo>
                    <a:lnTo>
                      <a:pt x="107" y="490"/>
                    </a:lnTo>
                    <a:lnTo>
                      <a:pt x="77" y="498"/>
                    </a:lnTo>
                    <a:lnTo>
                      <a:pt x="43" y="479"/>
                    </a:lnTo>
                    <a:lnTo>
                      <a:pt x="21" y="440"/>
                    </a:lnTo>
                    <a:lnTo>
                      <a:pt x="9" y="395"/>
                    </a:lnTo>
                    <a:lnTo>
                      <a:pt x="3" y="327"/>
                    </a:lnTo>
                    <a:lnTo>
                      <a:pt x="0" y="261"/>
                    </a:lnTo>
                    <a:lnTo>
                      <a:pt x="11" y="201"/>
                    </a:lnTo>
                    <a:lnTo>
                      <a:pt x="24" y="145"/>
                    </a:lnTo>
                    <a:lnTo>
                      <a:pt x="43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1" name="Freeform 43"/>
              <p:cNvSpPr>
                <a:spLocks/>
              </p:cNvSpPr>
              <p:nvPr/>
            </p:nvSpPr>
            <p:spPr bwMode="auto">
              <a:xfrm>
                <a:off x="3950962" y="2069523"/>
                <a:ext cx="350837" cy="368300"/>
              </a:xfrm>
              <a:custGeom>
                <a:avLst/>
                <a:gdLst/>
                <a:ahLst/>
                <a:cxnLst>
                  <a:cxn ang="0">
                    <a:pos x="149" y="112"/>
                  </a:cxn>
                  <a:cxn ang="0">
                    <a:pos x="152" y="72"/>
                  </a:cxn>
                  <a:cxn ang="0">
                    <a:pos x="144" y="32"/>
                  </a:cxn>
                  <a:cxn ang="0">
                    <a:pos x="136" y="14"/>
                  </a:cxn>
                  <a:cxn ang="0">
                    <a:pos x="112" y="0"/>
                  </a:cxn>
                  <a:cxn ang="0">
                    <a:pos x="83" y="3"/>
                  </a:cxn>
                  <a:cxn ang="0">
                    <a:pos x="59" y="16"/>
                  </a:cxn>
                  <a:cxn ang="0">
                    <a:pos x="33" y="38"/>
                  </a:cxn>
                  <a:cxn ang="0">
                    <a:pos x="16" y="69"/>
                  </a:cxn>
                  <a:cxn ang="0">
                    <a:pos x="0" y="117"/>
                  </a:cxn>
                  <a:cxn ang="0">
                    <a:pos x="0" y="171"/>
                  </a:cxn>
                  <a:cxn ang="0">
                    <a:pos x="9" y="205"/>
                  </a:cxn>
                  <a:cxn ang="0">
                    <a:pos x="27" y="222"/>
                  </a:cxn>
                  <a:cxn ang="0">
                    <a:pos x="56" y="232"/>
                  </a:cxn>
                  <a:cxn ang="0">
                    <a:pos x="91" y="224"/>
                  </a:cxn>
                  <a:cxn ang="0">
                    <a:pos x="122" y="192"/>
                  </a:cxn>
                  <a:cxn ang="0">
                    <a:pos x="141" y="158"/>
                  </a:cxn>
                  <a:cxn ang="0">
                    <a:pos x="163" y="174"/>
                  </a:cxn>
                  <a:cxn ang="0">
                    <a:pos x="194" y="189"/>
                  </a:cxn>
                  <a:cxn ang="0">
                    <a:pos x="216" y="189"/>
                  </a:cxn>
                  <a:cxn ang="0">
                    <a:pos x="221" y="171"/>
                  </a:cxn>
                  <a:cxn ang="0">
                    <a:pos x="200" y="165"/>
                  </a:cxn>
                  <a:cxn ang="0">
                    <a:pos x="168" y="158"/>
                  </a:cxn>
                  <a:cxn ang="0">
                    <a:pos x="154" y="139"/>
                  </a:cxn>
                  <a:cxn ang="0">
                    <a:pos x="146" y="139"/>
                  </a:cxn>
                  <a:cxn ang="0">
                    <a:pos x="149" y="112"/>
                  </a:cxn>
                </a:cxnLst>
                <a:rect l="0" t="0" r="r" b="b"/>
                <a:pathLst>
                  <a:path w="221" h="232">
                    <a:moveTo>
                      <a:pt x="149" y="112"/>
                    </a:moveTo>
                    <a:lnTo>
                      <a:pt x="152" y="72"/>
                    </a:lnTo>
                    <a:lnTo>
                      <a:pt x="144" y="32"/>
                    </a:lnTo>
                    <a:lnTo>
                      <a:pt x="136" y="14"/>
                    </a:lnTo>
                    <a:lnTo>
                      <a:pt x="112" y="0"/>
                    </a:lnTo>
                    <a:lnTo>
                      <a:pt x="83" y="3"/>
                    </a:lnTo>
                    <a:lnTo>
                      <a:pt x="59" y="16"/>
                    </a:lnTo>
                    <a:lnTo>
                      <a:pt x="33" y="38"/>
                    </a:lnTo>
                    <a:lnTo>
                      <a:pt x="16" y="69"/>
                    </a:lnTo>
                    <a:lnTo>
                      <a:pt x="0" y="117"/>
                    </a:lnTo>
                    <a:lnTo>
                      <a:pt x="0" y="171"/>
                    </a:lnTo>
                    <a:lnTo>
                      <a:pt x="9" y="205"/>
                    </a:lnTo>
                    <a:lnTo>
                      <a:pt x="27" y="222"/>
                    </a:lnTo>
                    <a:lnTo>
                      <a:pt x="56" y="232"/>
                    </a:lnTo>
                    <a:lnTo>
                      <a:pt x="91" y="224"/>
                    </a:lnTo>
                    <a:lnTo>
                      <a:pt x="122" y="192"/>
                    </a:lnTo>
                    <a:lnTo>
                      <a:pt x="141" y="158"/>
                    </a:lnTo>
                    <a:lnTo>
                      <a:pt x="163" y="174"/>
                    </a:lnTo>
                    <a:lnTo>
                      <a:pt x="194" y="189"/>
                    </a:lnTo>
                    <a:lnTo>
                      <a:pt x="216" y="189"/>
                    </a:lnTo>
                    <a:lnTo>
                      <a:pt x="221" y="171"/>
                    </a:lnTo>
                    <a:lnTo>
                      <a:pt x="200" y="165"/>
                    </a:lnTo>
                    <a:lnTo>
                      <a:pt x="168" y="158"/>
                    </a:lnTo>
                    <a:lnTo>
                      <a:pt x="154" y="139"/>
                    </a:lnTo>
                    <a:lnTo>
                      <a:pt x="146" y="139"/>
                    </a:lnTo>
                    <a:lnTo>
                      <a:pt x="149" y="1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2" name="Freeform 44"/>
              <p:cNvSpPr>
                <a:spLocks/>
              </p:cNvSpPr>
              <p:nvPr/>
            </p:nvSpPr>
            <p:spPr bwMode="auto">
              <a:xfrm>
                <a:off x="3642987" y="1801236"/>
                <a:ext cx="647700" cy="760413"/>
              </a:xfrm>
              <a:custGeom>
                <a:avLst/>
                <a:gdLst/>
                <a:ahLst/>
                <a:cxnLst>
                  <a:cxn ang="0">
                    <a:pos x="192" y="416"/>
                  </a:cxn>
                  <a:cxn ang="0">
                    <a:pos x="205" y="437"/>
                  </a:cxn>
                  <a:cxn ang="0">
                    <a:pos x="197" y="460"/>
                  </a:cxn>
                  <a:cxn ang="0">
                    <a:pos x="166" y="479"/>
                  </a:cxn>
                  <a:cxn ang="0">
                    <a:pos x="134" y="471"/>
                  </a:cxn>
                  <a:cxn ang="0">
                    <a:pos x="108" y="445"/>
                  </a:cxn>
                  <a:cxn ang="0">
                    <a:pos x="50" y="361"/>
                  </a:cxn>
                  <a:cxn ang="0">
                    <a:pos x="5" y="234"/>
                  </a:cxn>
                  <a:cxn ang="0">
                    <a:pos x="0" y="156"/>
                  </a:cxn>
                  <a:cxn ang="0">
                    <a:pos x="3" y="132"/>
                  </a:cxn>
                  <a:cxn ang="0">
                    <a:pos x="63" y="87"/>
                  </a:cxn>
                  <a:cxn ang="0">
                    <a:pos x="179" y="45"/>
                  </a:cxn>
                  <a:cxn ang="0">
                    <a:pos x="268" y="35"/>
                  </a:cxn>
                  <a:cxn ang="0">
                    <a:pos x="326" y="27"/>
                  </a:cxn>
                  <a:cxn ang="0">
                    <a:pos x="350" y="6"/>
                  </a:cxn>
                  <a:cxn ang="0">
                    <a:pos x="389" y="0"/>
                  </a:cxn>
                  <a:cxn ang="0">
                    <a:pos x="408" y="21"/>
                  </a:cxn>
                  <a:cxn ang="0">
                    <a:pos x="381" y="53"/>
                  </a:cxn>
                  <a:cxn ang="0">
                    <a:pos x="342" y="61"/>
                  </a:cxn>
                  <a:cxn ang="0">
                    <a:pos x="336" y="82"/>
                  </a:cxn>
                  <a:cxn ang="0">
                    <a:pos x="307" y="69"/>
                  </a:cxn>
                  <a:cxn ang="0">
                    <a:pos x="265" y="63"/>
                  </a:cxn>
                  <a:cxn ang="0">
                    <a:pos x="197" y="69"/>
                  </a:cxn>
                  <a:cxn ang="0">
                    <a:pos x="137" y="84"/>
                  </a:cxn>
                  <a:cxn ang="0">
                    <a:pos x="73" y="121"/>
                  </a:cxn>
                  <a:cxn ang="0">
                    <a:pos x="42" y="156"/>
                  </a:cxn>
                  <a:cxn ang="0">
                    <a:pos x="42" y="177"/>
                  </a:cxn>
                  <a:cxn ang="0">
                    <a:pos x="52" y="229"/>
                  </a:cxn>
                  <a:cxn ang="0">
                    <a:pos x="76" y="303"/>
                  </a:cxn>
                  <a:cxn ang="0">
                    <a:pos x="116" y="358"/>
                  </a:cxn>
                  <a:cxn ang="0">
                    <a:pos x="163" y="411"/>
                  </a:cxn>
                  <a:cxn ang="0">
                    <a:pos x="192" y="416"/>
                  </a:cxn>
                </a:cxnLst>
                <a:rect l="0" t="0" r="r" b="b"/>
                <a:pathLst>
                  <a:path w="408" h="479">
                    <a:moveTo>
                      <a:pt x="192" y="416"/>
                    </a:moveTo>
                    <a:lnTo>
                      <a:pt x="205" y="437"/>
                    </a:lnTo>
                    <a:lnTo>
                      <a:pt x="197" y="460"/>
                    </a:lnTo>
                    <a:lnTo>
                      <a:pt x="166" y="479"/>
                    </a:lnTo>
                    <a:lnTo>
                      <a:pt x="134" y="471"/>
                    </a:lnTo>
                    <a:lnTo>
                      <a:pt x="108" y="445"/>
                    </a:lnTo>
                    <a:lnTo>
                      <a:pt x="50" y="361"/>
                    </a:lnTo>
                    <a:lnTo>
                      <a:pt x="5" y="234"/>
                    </a:lnTo>
                    <a:lnTo>
                      <a:pt x="0" y="156"/>
                    </a:lnTo>
                    <a:lnTo>
                      <a:pt x="3" y="132"/>
                    </a:lnTo>
                    <a:lnTo>
                      <a:pt x="63" y="87"/>
                    </a:lnTo>
                    <a:lnTo>
                      <a:pt x="179" y="45"/>
                    </a:lnTo>
                    <a:lnTo>
                      <a:pt x="268" y="35"/>
                    </a:lnTo>
                    <a:lnTo>
                      <a:pt x="326" y="27"/>
                    </a:lnTo>
                    <a:lnTo>
                      <a:pt x="350" y="6"/>
                    </a:lnTo>
                    <a:lnTo>
                      <a:pt x="389" y="0"/>
                    </a:lnTo>
                    <a:lnTo>
                      <a:pt x="408" y="21"/>
                    </a:lnTo>
                    <a:lnTo>
                      <a:pt x="381" y="53"/>
                    </a:lnTo>
                    <a:lnTo>
                      <a:pt x="342" y="61"/>
                    </a:lnTo>
                    <a:lnTo>
                      <a:pt x="336" y="82"/>
                    </a:lnTo>
                    <a:lnTo>
                      <a:pt x="307" y="69"/>
                    </a:lnTo>
                    <a:lnTo>
                      <a:pt x="265" y="63"/>
                    </a:lnTo>
                    <a:lnTo>
                      <a:pt x="197" y="69"/>
                    </a:lnTo>
                    <a:lnTo>
                      <a:pt x="137" y="84"/>
                    </a:lnTo>
                    <a:lnTo>
                      <a:pt x="73" y="121"/>
                    </a:lnTo>
                    <a:lnTo>
                      <a:pt x="42" y="156"/>
                    </a:lnTo>
                    <a:lnTo>
                      <a:pt x="42" y="177"/>
                    </a:lnTo>
                    <a:lnTo>
                      <a:pt x="52" y="229"/>
                    </a:lnTo>
                    <a:lnTo>
                      <a:pt x="76" y="303"/>
                    </a:lnTo>
                    <a:lnTo>
                      <a:pt x="116" y="358"/>
                    </a:lnTo>
                    <a:lnTo>
                      <a:pt x="163" y="411"/>
                    </a:lnTo>
                    <a:lnTo>
                      <a:pt x="192" y="4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3" name="Freeform 45"/>
              <p:cNvSpPr>
                <a:spLocks/>
              </p:cNvSpPr>
              <p:nvPr/>
            </p:nvSpPr>
            <p:spPr bwMode="auto">
              <a:xfrm>
                <a:off x="3955724" y="1839336"/>
                <a:ext cx="461962" cy="776288"/>
              </a:xfrm>
              <a:custGeom>
                <a:avLst/>
                <a:gdLst/>
                <a:ahLst/>
                <a:cxnLst>
                  <a:cxn ang="0">
                    <a:pos x="40" y="428"/>
                  </a:cxn>
                  <a:cxn ang="0">
                    <a:pos x="6" y="426"/>
                  </a:cxn>
                  <a:cxn ang="0">
                    <a:pos x="0" y="460"/>
                  </a:cxn>
                  <a:cxn ang="0">
                    <a:pos x="16" y="489"/>
                  </a:cxn>
                  <a:cxn ang="0">
                    <a:pos x="50" y="486"/>
                  </a:cxn>
                  <a:cxn ang="0">
                    <a:pos x="137" y="447"/>
                  </a:cxn>
                  <a:cxn ang="0">
                    <a:pos x="235" y="381"/>
                  </a:cxn>
                  <a:cxn ang="0">
                    <a:pos x="280" y="337"/>
                  </a:cxn>
                  <a:cxn ang="0">
                    <a:pos x="291" y="316"/>
                  </a:cxn>
                  <a:cxn ang="0">
                    <a:pos x="288" y="276"/>
                  </a:cxn>
                  <a:cxn ang="0">
                    <a:pos x="282" y="176"/>
                  </a:cxn>
                  <a:cxn ang="0">
                    <a:pos x="256" y="73"/>
                  </a:cxn>
                  <a:cxn ang="0">
                    <a:pos x="237" y="29"/>
                  </a:cxn>
                  <a:cxn ang="0">
                    <a:pos x="222" y="0"/>
                  </a:cxn>
                  <a:cxn ang="0">
                    <a:pos x="201" y="10"/>
                  </a:cxn>
                  <a:cxn ang="0">
                    <a:pos x="175" y="34"/>
                  </a:cxn>
                  <a:cxn ang="0">
                    <a:pos x="193" y="52"/>
                  </a:cxn>
                  <a:cxn ang="0">
                    <a:pos x="151" y="76"/>
                  </a:cxn>
                  <a:cxn ang="0">
                    <a:pos x="172" y="94"/>
                  </a:cxn>
                  <a:cxn ang="0">
                    <a:pos x="214" y="99"/>
                  </a:cxn>
                  <a:cxn ang="0">
                    <a:pos x="232" y="110"/>
                  </a:cxn>
                  <a:cxn ang="0">
                    <a:pos x="251" y="157"/>
                  </a:cxn>
                  <a:cxn ang="0">
                    <a:pos x="256" y="199"/>
                  </a:cxn>
                  <a:cxn ang="0">
                    <a:pos x="259" y="260"/>
                  </a:cxn>
                  <a:cxn ang="0">
                    <a:pos x="259" y="316"/>
                  </a:cxn>
                  <a:cxn ang="0">
                    <a:pos x="232" y="339"/>
                  </a:cxn>
                  <a:cxn ang="0">
                    <a:pos x="177" y="370"/>
                  </a:cxn>
                  <a:cxn ang="0">
                    <a:pos x="127" y="400"/>
                  </a:cxn>
                  <a:cxn ang="0">
                    <a:pos x="85" y="415"/>
                  </a:cxn>
                  <a:cxn ang="0">
                    <a:pos x="40" y="428"/>
                  </a:cxn>
                </a:cxnLst>
                <a:rect l="0" t="0" r="r" b="b"/>
                <a:pathLst>
                  <a:path w="291" h="489">
                    <a:moveTo>
                      <a:pt x="40" y="428"/>
                    </a:moveTo>
                    <a:lnTo>
                      <a:pt x="6" y="426"/>
                    </a:lnTo>
                    <a:lnTo>
                      <a:pt x="0" y="460"/>
                    </a:lnTo>
                    <a:lnTo>
                      <a:pt x="16" y="489"/>
                    </a:lnTo>
                    <a:lnTo>
                      <a:pt x="50" y="486"/>
                    </a:lnTo>
                    <a:lnTo>
                      <a:pt x="137" y="447"/>
                    </a:lnTo>
                    <a:lnTo>
                      <a:pt x="235" y="381"/>
                    </a:lnTo>
                    <a:lnTo>
                      <a:pt x="280" y="337"/>
                    </a:lnTo>
                    <a:lnTo>
                      <a:pt x="291" y="316"/>
                    </a:lnTo>
                    <a:lnTo>
                      <a:pt x="288" y="276"/>
                    </a:lnTo>
                    <a:lnTo>
                      <a:pt x="282" y="176"/>
                    </a:lnTo>
                    <a:lnTo>
                      <a:pt x="256" y="73"/>
                    </a:lnTo>
                    <a:lnTo>
                      <a:pt x="237" y="29"/>
                    </a:lnTo>
                    <a:lnTo>
                      <a:pt x="222" y="0"/>
                    </a:lnTo>
                    <a:lnTo>
                      <a:pt x="201" y="10"/>
                    </a:lnTo>
                    <a:lnTo>
                      <a:pt x="175" y="34"/>
                    </a:lnTo>
                    <a:lnTo>
                      <a:pt x="193" y="52"/>
                    </a:lnTo>
                    <a:lnTo>
                      <a:pt x="151" y="76"/>
                    </a:lnTo>
                    <a:lnTo>
                      <a:pt x="172" y="94"/>
                    </a:lnTo>
                    <a:lnTo>
                      <a:pt x="214" y="99"/>
                    </a:lnTo>
                    <a:lnTo>
                      <a:pt x="232" y="110"/>
                    </a:lnTo>
                    <a:lnTo>
                      <a:pt x="251" y="157"/>
                    </a:lnTo>
                    <a:lnTo>
                      <a:pt x="256" y="199"/>
                    </a:lnTo>
                    <a:lnTo>
                      <a:pt x="259" y="260"/>
                    </a:lnTo>
                    <a:lnTo>
                      <a:pt x="259" y="316"/>
                    </a:lnTo>
                    <a:lnTo>
                      <a:pt x="232" y="339"/>
                    </a:lnTo>
                    <a:lnTo>
                      <a:pt x="177" y="370"/>
                    </a:lnTo>
                    <a:lnTo>
                      <a:pt x="127" y="400"/>
                    </a:lnTo>
                    <a:lnTo>
                      <a:pt x="85" y="415"/>
                    </a:lnTo>
                    <a:lnTo>
                      <a:pt x="40" y="4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4" name="Freeform 46"/>
              <p:cNvSpPr>
                <a:spLocks/>
              </p:cNvSpPr>
              <p:nvPr/>
            </p:nvSpPr>
            <p:spPr bwMode="auto">
              <a:xfrm>
                <a:off x="3574725" y="3096636"/>
                <a:ext cx="234950" cy="733425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34" y="3"/>
                  </a:cxn>
                  <a:cxn ang="0">
                    <a:pos x="148" y="30"/>
                  </a:cxn>
                  <a:cxn ang="0">
                    <a:pos x="148" y="67"/>
                  </a:cxn>
                  <a:cxn ang="0">
                    <a:pos x="148" y="135"/>
                  </a:cxn>
                  <a:cxn ang="0">
                    <a:pos x="137" y="217"/>
                  </a:cxn>
                  <a:cxn ang="0">
                    <a:pos x="111" y="262"/>
                  </a:cxn>
                  <a:cxn ang="0">
                    <a:pos x="64" y="337"/>
                  </a:cxn>
                  <a:cxn ang="0">
                    <a:pos x="44" y="383"/>
                  </a:cxn>
                  <a:cxn ang="0">
                    <a:pos x="42" y="400"/>
                  </a:cxn>
                  <a:cxn ang="0">
                    <a:pos x="89" y="434"/>
                  </a:cxn>
                  <a:cxn ang="0">
                    <a:pos x="109" y="454"/>
                  </a:cxn>
                  <a:cxn ang="0">
                    <a:pos x="95" y="462"/>
                  </a:cxn>
                  <a:cxn ang="0">
                    <a:pos x="44" y="459"/>
                  </a:cxn>
                  <a:cxn ang="0">
                    <a:pos x="34" y="446"/>
                  </a:cxn>
                  <a:cxn ang="0">
                    <a:pos x="29" y="418"/>
                  </a:cxn>
                  <a:cxn ang="0">
                    <a:pos x="15" y="396"/>
                  </a:cxn>
                  <a:cxn ang="0">
                    <a:pos x="0" y="385"/>
                  </a:cxn>
                  <a:cxn ang="0">
                    <a:pos x="4" y="363"/>
                  </a:cxn>
                  <a:cxn ang="0">
                    <a:pos x="29" y="346"/>
                  </a:cxn>
                  <a:cxn ang="0">
                    <a:pos x="56" y="305"/>
                  </a:cxn>
                  <a:cxn ang="0">
                    <a:pos x="84" y="253"/>
                  </a:cxn>
                  <a:cxn ang="0">
                    <a:pos x="102" y="214"/>
                  </a:cxn>
                  <a:cxn ang="0">
                    <a:pos x="104" y="172"/>
                  </a:cxn>
                  <a:cxn ang="0">
                    <a:pos x="106" y="111"/>
                  </a:cxn>
                  <a:cxn ang="0">
                    <a:pos x="91" y="52"/>
                  </a:cxn>
                  <a:cxn ang="0">
                    <a:pos x="74" y="21"/>
                  </a:cxn>
                  <a:cxn ang="0">
                    <a:pos x="83" y="3"/>
                  </a:cxn>
                  <a:cxn ang="0">
                    <a:pos x="100" y="0"/>
                  </a:cxn>
                </a:cxnLst>
                <a:rect l="0" t="0" r="r" b="b"/>
                <a:pathLst>
                  <a:path w="148" h="462">
                    <a:moveTo>
                      <a:pt x="100" y="0"/>
                    </a:moveTo>
                    <a:lnTo>
                      <a:pt x="134" y="3"/>
                    </a:lnTo>
                    <a:lnTo>
                      <a:pt x="148" y="30"/>
                    </a:lnTo>
                    <a:lnTo>
                      <a:pt x="148" y="67"/>
                    </a:lnTo>
                    <a:lnTo>
                      <a:pt x="148" y="135"/>
                    </a:lnTo>
                    <a:lnTo>
                      <a:pt x="137" y="217"/>
                    </a:lnTo>
                    <a:lnTo>
                      <a:pt x="111" y="262"/>
                    </a:lnTo>
                    <a:lnTo>
                      <a:pt x="64" y="337"/>
                    </a:lnTo>
                    <a:lnTo>
                      <a:pt x="44" y="383"/>
                    </a:lnTo>
                    <a:lnTo>
                      <a:pt x="42" y="400"/>
                    </a:lnTo>
                    <a:lnTo>
                      <a:pt x="89" y="434"/>
                    </a:lnTo>
                    <a:lnTo>
                      <a:pt x="109" y="454"/>
                    </a:lnTo>
                    <a:lnTo>
                      <a:pt x="95" y="462"/>
                    </a:lnTo>
                    <a:lnTo>
                      <a:pt x="44" y="459"/>
                    </a:lnTo>
                    <a:lnTo>
                      <a:pt x="34" y="446"/>
                    </a:lnTo>
                    <a:lnTo>
                      <a:pt x="29" y="418"/>
                    </a:lnTo>
                    <a:lnTo>
                      <a:pt x="15" y="396"/>
                    </a:lnTo>
                    <a:lnTo>
                      <a:pt x="0" y="385"/>
                    </a:lnTo>
                    <a:lnTo>
                      <a:pt x="4" y="363"/>
                    </a:lnTo>
                    <a:lnTo>
                      <a:pt x="29" y="346"/>
                    </a:lnTo>
                    <a:lnTo>
                      <a:pt x="56" y="305"/>
                    </a:lnTo>
                    <a:lnTo>
                      <a:pt x="84" y="253"/>
                    </a:lnTo>
                    <a:lnTo>
                      <a:pt x="102" y="214"/>
                    </a:lnTo>
                    <a:lnTo>
                      <a:pt x="104" y="172"/>
                    </a:lnTo>
                    <a:lnTo>
                      <a:pt x="106" y="111"/>
                    </a:lnTo>
                    <a:lnTo>
                      <a:pt x="91" y="52"/>
                    </a:lnTo>
                    <a:lnTo>
                      <a:pt x="74" y="21"/>
                    </a:lnTo>
                    <a:lnTo>
                      <a:pt x="83" y="3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156" name="Gruppe 38"/>
            <p:cNvGrpSpPr/>
            <p:nvPr/>
          </p:nvGrpSpPr>
          <p:grpSpPr>
            <a:xfrm>
              <a:off x="4974034" y="1801236"/>
              <a:ext cx="842961" cy="2060575"/>
              <a:chOff x="4974034" y="1801236"/>
              <a:chExt cx="842961" cy="2060575"/>
            </a:xfrm>
          </p:grpSpPr>
          <p:sp>
            <p:nvSpPr>
              <p:cNvPr id="173" name="Freeform 41"/>
              <p:cNvSpPr>
                <a:spLocks/>
              </p:cNvSpPr>
              <p:nvPr/>
            </p:nvSpPr>
            <p:spPr bwMode="auto">
              <a:xfrm flipH="1">
                <a:off x="5364559" y="3126798"/>
                <a:ext cx="223837" cy="735013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53" y="0"/>
                  </a:cxn>
                  <a:cxn ang="0">
                    <a:pos x="72" y="23"/>
                  </a:cxn>
                  <a:cxn ang="0">
                    <a:pos x="84" y="58"/>
                  </a:cxn>
                  <a:cxn ang="0">
                    <a:pos x="99" y="124"/>
                  </a:cxn>
                  <a:cxn ang="0">
                    <a:pos x="109" y="206"/>
                  </a:cxn>
                  <a:cxn ang="0">
                    <a:pos x="95" y="255"/>
                  </a:cxn>
                  <a:cxn ang="0">
                    <a:pos x="67" y="339"/>
                  </a:cxn>
                  <a:cxn ang="0">
                    <a:pos x="57" y="389"/>
                  </a:cxn>
                  <a:cxn ang="0">
                    <a:pos x="63" y="406"/>
                  </a:cxn>
                  <a:cxn ang="0">
                    <a:pos x="118" y="428"/>
                  </a:cxn>
                  <a:cxn ang="0">
                    <a:pos x="141" y="443"/>
                  </a:cxn>
                  <a:cxn ang="0">
                    <a:pos x="130" y="453"/>
                  </a:cxn>
                  <a:cxn ang="0">
                    <a:pos x="78" y="463"/>
                  </a:cxn>
                  <a:cxn ang="0">
                    <a:pos x="67" y="453"/>
                  </a:cxn>
                  <a:cxn ang="0">
                    <a:pos x="53" y="427"/>
                  </a:cxn>
                  <a:cxn ang="0">
                    <a:pos x="34" y="410"/>
                  </a:cxn>
                  <a:cxn ang="0">
                    <a:pos x="19" y="402"/>
                  </a:cxn>
                  <a:cxn ang="0">
                    <a:pos x="16" y="379"/>
                  </a:cxn>
                  <a:cxn ang="0">
                    <a:pos x="34" y="356"/>
                  </a:cxn>
                  <a:cxn ang="0">
                    <a:pos x="53" y="309"/>
                  </a:cxn>
                  <a:cxn ang="0">
                    <a:pos x="67" y="253"/>
                  </a:cxn>
                  <a:cxn ang="0">
                    <a:pos x="74" y="212"/>
                  </a:cxn>
                  <a:cxn ang="0">
                    <a:pos x="67" y="171"/>
                  </a:cxn>
                  <a:cxn ang="0">
                    <a:pos x="51" y="111"/>
                  </a:cxn>
                  <a:cxn ang="0">
                    <a:pos x="23" y="58"/>
                  </a:cxn>
                  <a:cxn ang="0">
                    <a:pos x="0" y="31"/>
                  </a:cxn>
                  <a:cxn ang="0">
                    <a:pos x="2" y="12"/>
                  </a:cxn>
                  <a:cxn ang="0">
                    <a:pos x="19" y="4"/>
                  </a:cxn>
                </a:cxnLst>
                <a:rect l="0" t="0" r="r" b="b"/>
                <a:pathLst>
                  <a:path w="141" h="463">
                    <a:moveTo>
                      <a:pt x="19" y="4"/>
                    </a:moveTo>
                    <a:lnTo>
                      <a:pt x="53" y="0"/>
                    </a:lnTo>
                    <a:lnTo>
                      <a:pt x="72" y="23"/>
                    </a:lnTo>
                    <a:lnTo>
                      <a:pt x="84" y="58"/>
                    </a:lnTo>
                    <a:lnTo>
                      <a:pt x="99" y="124"/>
                    </a:lnTo>
                    <a:lnTo>
                      <a:pt x="109" y="206"/>
                    </a:lnTo>
                    <a:lnTo>
                      <a:pt x="95" y="255"/>
                    </a:lnTo>
                    <a:lnTo>
                      <a:pt x="67" y="339"/>
                    </a:lnTo>
                    <a:lnTo>
                      <a:pt x="57" y="389"/>
                    </a:lnTo>
                    <a:lnTo>
                      <a:pt x="63" y="406"/>
                    </a:lnTo>
                    <a:lnTo>
                      <a:pt x="118" y="428"/>
                    </a:lnTo>
                    <a:lnTo>
                      <a:pt x="141" y="443"/>
                    </a:lnTo>
                    <a:lnTo>
                      <a:pt x="130" y="453"/>
                    </a:lnTo>
                    <a:lnTo>
                      <a:pt x="78" y="463"/>
                    </a:lnTo>
                    <a:lnTo>
                      <a:pt x="67" y="453"/>
                    </a:lnTo>
                    <a:lnTo>
                      <a:pt x="53" y="427"/>
                    </a:lnTo>
                    <a:lnTo>
                      <a:pt x="34" y="410"/>
                    </a:lnTo>
                    <a:lnTo>
                      <a:pt x="19" y="402"/>
                    </a:lnTo>
                    <a:lnTo>
                      <a:pt x="16" y="379"/>
                    </a:lnTo>
                    <a:lnTo>
                      <a:pt x="34" y="356"/>
                    </a:lnTo>
                    <a:lnTo>
                      <a:pt x="53" y="309"/>
                    </a:lnTo>
                    <a:lnTo>
                      <a:pt x="67" y="253"/>
                    </a:lnTo>
                    <a:lnTo>
                      <a:pt x="74" y="212"/>
                    </a:lnTo>
                    <a:lnTo>
                      <a:pt x="67" y="171"/>
                    </a:lnTo>
                    <a:lnTo>
                      <a:pt x="51" y="111"/>
                    </a:lnTo>
                    <a:lnTo>
                      <a:pt x="23" y="58"/>
                    </a:lnTo>
                    <a:lnTo>
                      <a:pt x="0" y="31"/>
                    </a:lnTo>
                    <a:lnTo>
                      <a:pt x="2" y="1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4" name="Freeform 42"/>
              <p:cNvSpPr>
                <a:spLocks/>
              </p:cNvSpPr>
              <p:nvPr/>
            </p:nvSpPr>
            <p:spPr bwMode="auto">
              <a:xfrm flipH="1">
                <a:off x="5323284" y="2440998"/>
                <a:ext cx="404812" cy="790575"/>
              </a:xfrm>
              <a:custGeom>
                <a:avLst/>
                <a:gdLst/>
                <a:ahLst/>
                <a:cxnLst>
                  <a:cxn ang="0">
                    <a:pos x="43" y="116"/>
                  </a:cxn>
                  <a:cxn ang="0">
                    <a:pos x="83" y="45"/>
                  </a:cxn>
                  <a:cxn ang="0">
                    <a:pos x="138" y="6"/>
                  </a:cxn>
                  <a:cxn ang="0">
                    <a:pos x="188" y="0"/>
                  </a:cxn>
                  <a:cxn ang="0">
                    <a:pos x="246" y="16"/>
                  </a:cxn>
                  <a:cxn ang="0">
                    <a:pos x="255" y="37"/>
                  </a:cxn>
                  <a:cxn ang="0">
                    <a:pos x="252" y="79"/>
                  </a:cxn>
                  <a:cxn ang="0">
                    <a:pos x="239" y="119"/>
                  </a:cxn>
                  <a:cxn ang="0">
                    <a:pos x="205" y="158"/>
                  </a:cxn>
                  <a:cxn ang="0">
                    <a:pos x="172" y="198"/>
                  </a:cxn>
                  <a:cxn ang="0">
                    <a:pos x="146" y="266"/>
                  </a:cxn>
                  <a:cxn ang="0">
                    <a:pos x="143" y="332"/>
                  </a:cxn>
                  <a:cxn ang="0">
                    <a:pos x="154" y="395"/>
                  </a:cxn>
                  <a:cxn ang="0">
                    <a:pos x="154" y="440"/>
                  </a:cxn>
                  <a:cxn ang="0">
                    <a:pos x="138" y="469"/>
                  </a:cxn>
                  <a:cxn ang="0">
                    <a:pos x="107" y="490"/>
                  </a:cxn>
                  <a:cxn ang="0">
                    <a:pos x="77" y="498"/>
                  </a:cxn>
                  <a:cxn ang="0">
                    <a:pos x="43" y="479"/>
                  </a:cxn>
                  <a:cxn ang="0">
                    <a:pos x="21" y="440"/>
                  </a:cxn>
                  <a:cxn ang="0">
                    <a:pos x="9" y="395"/>
                  </a:cxn>
                  <a:cxn ang="0">
                    <a:pos x="3" y="327"/>
                  </a:cxn>
                  <a:cxn ang="0">
                    <a:pos x="0" y="261"/>
                  </a:cxn>
                  <a:cxn ang="0">
                    <a:pos x="11" y="201"/>
                  </a:cxn>
                  <a:cxn ang="0">
                    <a:pos x="24" y="145"/>
                  </a:cxn>
                  <a:cxn ang="0">
                    <a:pos x="43" y="116"/>
                  </a:cxn>
                </a:cxnLst>
                <a:rect l="0" t="0" r="r" b="b"/>
                <a:pathLst>
                  <a:path w="255" h="498">
                    <a:moveTo>
                      <a:pt x="43" y="116"/>
                    </a:moveTo>
                    <a:lnTo>
                      <a:pt x="83" y="45"/>
                    </a:lnTo>
                    <a:lnTo>
                      <a:pt x="138" y="6"/>
                    </a:lnTo>
                    <a:lnTo>
                      <a:pt x="188" y="0"/>
                    </a:lnTo>
                    <a:lnTo>
                      <a:pt x="246" y="16"/>
                    </a:lnTo>
                    <a:lnTo>
                      <a:pt x="255" y="37"/>
                    </a:lnTo>
                    <a:lnTo>
                      <a:pt x="252" y="79"/>
                    </a:lnTo>
                    <a:lnTo>
                      <a:pt x="239" y="119"/>
                    </a:lnTo>
                    <a:lnTo>
                      <a:pt x="205" y="158"/>
                    </a:lnTo>
                    <a:lnTo>
                      <a:pt x="172" y="198"/>
                    </a:lnTo>
                    <a:lnTo>
                      <a:pt x="146" y="266"/>
                    </a:lnTo>
                    <a:lnTo>
                      <a:pt x="143" y="332"/>
                    </a:lnTo>
                    <a:lnTo>
                      <a:pt x="154" y="395"/>
                    </a:lnTo>
                    <a:lnTo>
                      <a:pt x="154" y="440"/>
                    </a:lnTo>
                    <a:lnTo>
                      <a:pt x="138" y="469"/>
                    </a:lnTo>
                    <a:lnTo>
                      <a:pt x="107" y="490"/>
                    </a:lnTo>
                    <a:lnTo>
                      <a:pt x="77" y="498"/>
                    </a:lnTo>
                    <a:lnTo>
                      <a:pt x="43" y="479"/>
                    </a:lnTo>
                    <a:lnTo>
                      <a:pt x="21" y="440"/>
                    </a:lnTo>
                    <a:lnTo>
                      <a:pt x="9" y="395"/>
                    </a:lnTo>
                    <a:lnTo>
                      <a:pt x="3" y="327"/>
                    </a:lnTo>
                    <a:lnTo>
                      <a:pt x="0" y="261"/>
                    </a:lnTo>
                    <a:lnTo>
                      <a:pt x="11" y="201"/>
                    </a:lnTo>
                    <a:lnTo>
                      <a:pt x="24" y="145"/>
                    </a:lnTo>
                    <a:lnTo>
                      <a:pt x="43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5" name="Freeform 43"/>
              <p:cNvSpPr>
                <a:spLocks/>
              </p:cNvSpPr>
              <p:nvPr/>
            </p:nvSpPr>
            <p:spPr bwMode="auto">
              <a:xfrm flipH="1">
                <a:off x="5089921" y="2069523"/>
                <a:ext cx="350837" cy="368300"/>
              </a:xfrm>
              <a:custGeom>
                <a:avLst/>
                <a:gdLst/>
                <a:ahLst/>
                <a:cxnLst>
                  <a:cxn ang="0">
                    <a:pos x="149" y="112"/>
                  </a:cxn>
                  <a:cxn ang="0">
                    <a:pos x="152" y="72"/>
                  </a:cxn>
                  <a:cxn ang="0">
                    <a:pos x="144" y="32"/>
                  </a:cxn>
                  <a:cxn ang="0">
                    <a:pos x="136" y="14"/>
                  </a:cxn>
                  <a:cxn ang="0">
                    <a:pos x="112" y="0"/>
                  </a:cxn>
                  <a:cxn ang="0">
                    <a:pos x="83" y="3"/>
                  </a:cxn>
                  <a:cxn ang="0">
                    <a:pos x="59" y="16"/>
                  </a:cxn>
                  <a:cxn ang="0">
                    <a:pos x="33" y="38"/>
                  </a:cxn>
                  <a:cxn ang="0">
                    <a:pos x="16" y="69"/>
                  </a:cxn>
                  <a:cxn ang="0">
                    <a:pos x="0" y="117"/>
                  </a:cxn>
                  <a:cxn ang="0">
                    <a:pos x="0" y="171"/>
                  </a:cxn>
                  <a:cxn ang="0">
                    <a:pos x="9" y="205"/>
                  </a:cxn>
                  <a:cxn ang="0">
                    <a:pos x="27" y="222"/>
                  </a:cxn>
                  <a:cxn ang="0">
                    <a:pos x="56" y="232"/>
                  </a:cxn>
                  <a:cxn ang="0">
                    <a:pos x="91" y="224"/>
                  </a:cxn>
                  <a:cxn ang="0">
                    <a:pos x="122" y="192"/>
                  </a:cxn>
                  <a:cxn ang="0">
                    <a:pos x="141" y="158"/>
                  </a:cxn>
                  <a:cxn ang="0">
                    <a:pos x="163" y="174"/>
                  </a:cxn>
                  <a:cxn ang="0">
                    <a:pos x="194" y="189"/>
                  </a:cxn>
                  <a:cxn ang="0">
                    <a:pos x="216" y="189"/>
                  </a:cxn>
                  <a:cxn ang="0">
                    <a:pos x="221" y="171"/>
                  </a:cxn>
                  <a:cxn ang="0">
                    <a:pos x="200" y="165"/>
                  </a:cxn>
                  <a:cxn ang="0">
                    <a:pos x="168" y="158"/>
                  </a:cxn>
                  <a:cxn ang="0">
                    <a:pos x="154" y="139"/>
                  </a:cxn>
                  <a:cxn ang="0">
                    <a:pos x="146" y="139"/>
                  </a:cxn>
                  <a:cxn ang="0">
                    <a:pos x="149" y="112"/>
                  </a:cxn>
                </a:cxnLst>
                <a:rect l="0" t="0" r="r" b="b"/>
                <a:pathLst>
                  <a:path w="221" h="232">
                    <a:moveTo>
                      <a:pt x="149" y="112"/>
                    </a:moveTo>
                    <a:lnTo>
                      <a:pt x="152" y="72"/>
                    </a:lnTo>
                    <a:lnTo>
                      <a:pt x="144" y="32"/>
                    </a:lnTo>
                    <a:lnTo>
                      <a:pt x="136" y="14"/>
                    </a:lnTo>
                    <a:lnTo>
                      <a:pt x="112" y="0"/>
                    </a:lnTo>
                    <a:lnTo>
                      <a:pt x="83" y="3"/>
                    </a:lnTo>
                    <a:lnTo>
                      <a:pt x="59" y="16"/>
                    </a:lnTo>
                    <a:lnTo>
                      <a:pt x="33" y="38"/>
                    </a:lnTo>
                    <a:lnTo>
                      <a:pt x="16" y="69"/>
                    </a:lnTo>
                    <a:lnTo>
                      <a:pt x="0" y="117"/>
                    </a:lnTo>
                    <a:lnTo>
                      <a:pt x="0" y="171"/>
                    </a:lnTo>
                    <a:lnTo>
                      <a:pt x="9" y="205"/>
                    </a:lnTo>
                    <a:lnTo>
                      <a:pt x="27" y="222"/>
                    </a:lnTo>
                    <a:lnTo>
                      <a:pt x="56" y="232"/>
                    </a:lnTo>
                    <a:lnTo>
                      <a:pt x="91" y="224"/>
                    </a:lnTo>
                    <a:lnTo>
                      <a:pt x="122" y="192"/>
                    </a:lnTo>
                    <a:lnTo>
                      <a:pt x="141" y="158"/>
                    </a:lnTo>
                    <a:lnTo>
                      <a:pt x="163" y="174"/>
                    </a:lnTo>
                    <a:lnTo>
                      <a:pt x="194" y="189"/>
                    </a:lnTo>
                    <a:lnTo>
                      <a:pt x="216" y="189"/>
                    </a:lnTo>
                    <a:lnTo>
                      <a:pt x="221" y="171"/>
                    </a:lnTo>
                    <a:lnTo>
                      <a:pt x="200" y="165"/>
                    </a:lnTo>
                    <a:lnTo>
                      <a:pt x="168" y="158"/>
                    </a:lnTo>
                    <a:lnTo>
                      <a:pt x="154" y="139"/>
                    </a:lnTo>
                    <a:lnTo>
                      <a:pt x="146" y="139"/>
                    </a:lnTo>
                    <a:lnTo>
                      <a:pt x="149" y="1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6" name="Freeform 44"/>
              <p:cNvSpPr>
                <a:spLocks/>
              </p:cNvSpPr>
              <p:nvPr/>
            </p:nvSpPr>
            <p:spPr bwMode="auto">
              <a:xfrm flipH="1">
                <a:off x="5101033" y="1801236"/>
                <a:ext cx="647700" cy="760413"/>
              </a:xfrm>
              <a:custGeom>
                <a:avLst/>
                <a:gdLst/>
                <a:ahLst/>
                <a:cxnLst>
                  <a:cxn ang="0">
                    <a:pos x="192" y="416"/>
                  </a:cxn>
                  <a:cxn ang="0">
                    <a:pos x="205" y="437"/>
                  </a:cxn>
                  <a:cxn ang="0">
                    <a:pos x="197" y="460"/>
                  </a:cxn>
                  <a:cxn ang="0">
                    <a:pos x="166" y="479"/>
                  </a:cxn>
                  <a:cxn ang="0">
                    <a:pos x="134" y="471"/>
                  </a:cxn>
                  <a:cxn ang="0">
                    <a:pos x="108" y="445"/>
                  </a:cxn>
                  <a:cxn ang="0">
                    <a:pos x="50" y="361"/>
                  </a:cxn>
                  <a:cxn ang="0">
                    <a:pos x="5" y="234"/>
                  </a:cxn>
                  <a:cxn ang="0">
                    <a:pos x="0" y="156"/>
                  </a:cxn>
                  <a:cxn ang="0">
                    <a:pos x="3" y="132"/>
                  </a:cxn>
                  <a:cxn ang="0">
                    <a:pos x="63" y="87"/>
                  </a:cxn>
                  <a:cxn ang="0">
                    <a:pos x="179" y="45"/>
                  </a:cxn>
                  <a:cxn ang="0">
                    <a:pos x="268" y="35"/>
                  </a:cxn>
                  <a:cxn ang="0">
                    <a:pos x="326" y="27"/>
                  </a:cxn>
                  <a:cxn ang="0">
                    <a:pos x="350" y="6"/>
                  </a:cxn>
                  <a:cxn ang="0">
                    <a:pos x="389" y="0"/>
                  </a:cxn>
                  <a:cxn ang="0">
                    <a:pos x="408" y="21"/>
                  </a:cxn>
                  <a:cxn ang="0">
                    <a:pos x="381" y="53"/>
                  </a:cxn>
                  <a:cxn ang="0">
                    <a:pos x="342" y="61"/>
                  </a:cxn>
                  <a:cxn ang="0">
                    <a:pos x="336" y="82"/>
                  </a:cxn>
                  <a:cxn ang="0">
                    <a:pos x="307" y="69"/>
                  </a:cxn>
                  <a:cxn ang="0">
                    <a:pos x="265" y="63"/>
                  </a:cxn>
                  <a:cxn ang="0">
                    <a:pos x="197" y="69"/>
                  </a:cxn>
                  <a:cxn ang="0">
                    <a:pos x="137" y="84"/>
                  </a:cxn>
                  <a:cxn ang="0">
                    <a:pos x="73" y="121"/>
                  </a:cxn>
                  <a:cxn ang="0">
                    <a:pos x="42" y="156"/>
                  </a:cxn>
                  <a:cxn ang="0">
                    <a:pos x="42" y="177"/>
                  </a:cxn>
                  <a:cxn ang="0">
                    <a:pos x="52" y="229"/>
                  </a:cxn>
                  <a:cxn ang="0">
                    <a:pos x="76" y="303"/>
                  </a:cxn>
                  <a:cxn ang="0">
                    <a:pos x="116" y="358"/>
                  </a:cxn>
                  <a:cxn ang="0">
                    <a:pos x="163" y="411"/>
                  </a:cxn>
                  <a:cxn ang="0">
                    <a:pos x="192" y="416"/>
                  </a:cxn>
                </a:cxnLst>
                <a:rect l="0" t="0" r="r" b="b"/>
                <a:pathLst>
                  <a:path w="408" h="479">
                    <a:moveTo>
                      <a:pt x="192" y="416"/>
                    </a:moveTo>
                    <a:lnTo>
                      <a:pt x="205" y="437"/>
                    </a:lnTo>
                    <a:lnTo>
                      <a:pt x="197" y="460"/>
                    </a:lnTo>
                    <a:lnTo>
                      <a:pt x="166" y="479"/>
                    </a:lnTo>
                    <a:lnTo>
                      <a:pt x="134" y="471"/>
                    </a:lnTo>
                    <a:lnTo>
                      <a:pt x="108" y="445"/>
                    </a:lnTo>
                    <a:lnTo>
                      <a:pt x="50" y="361"/>
                    </a:lnTo>
                    <a:lnTo>
                      <a:pt x="5" y="234"/>
                    </a:lnTo>
                    <a:lnTo>
                      <a:pt x="0" y="156"/>
                    </a:lnTo>
                    <a:lnTo>
                      <a:pt x="3" y="132"/>
                    </a:lnTo>
                    <a:lnTo>
                      <a:pt x="63" y="87"/>
                    </a:lnTo>
                    <a:lnTo>
                      <a:pt x="179" y="45"/>
                    </a:lnTo>
                    <a:lnTo>
                      <a:pt x="268" y="35"/>
                    </a:lnTo>
                    <a:lnTo>
                      <a:pt x="326" y="27"/>
                    </a:lnTo>
                    <a:lnTo>
                      <a:pt x="350" y="6"/>
                    </a:lnTo>
                    <a:lnTo>
                      <a:pt x="389" y="0"/>
                    </a:lnTo>
                    <a:lnTo>
                      <a:pt x="408" y="21"/>
                    </a:lnTo>
                    <a:lnTo>
                      <a:pt x="381" y="53"/>
                    </a:lnTo>
                    <a:lnTo>
                      <a:pt x="342" y="61"/>
                    </a:lnTo>
                    <a:lnTo>
                      <a:pt x="336" y="82"/>
                    </a:lnTo>
                    <a:lnTo>
                      <a:pt x="307" y="69"/>
                    </a:lnTo>
                    <a:lnTo>
                      <a:pt x="265" y="63"/>
                    </a:lnTo>
                    <a:lnTo>
                      <a:pt x="197" y="69"/>
                    </a:lnTo>
                    <a:lnTo>
                      <a:pt x="137" y="84"/>
                    </a:lnTo>
                    <a:lnTo>
                      <a:pt x="73" y="121"/>
                    </a:lnTo>
                    <a:lnTo>
                      <a:pt x="42" y="156"/>
                    </a:lnTo>
                    <a:lnTo>
                      <a:pt x="42" y="177"/>
                    </a:lnTo>
                    <a:lnTo>
                      <a:pt x="52" y="229"/>
                    </a:lnTo>
                    <a:lnTo>
                      <a:pt x="76" y="303"/>
                    </a:lnTo>
                    <a:lnTo>
                      <a:pt x="116" y="358"/>
                    </a:lnTo>
                    <a:lnTo>
                      <a:pt x="163" y="411"/>
                    </a:lnTo>
                    <a:lnTo>
                      <a:pt x="192" y="4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7" name="Freeform 45"/>
              <p:cNvSpPr>
                <a:spLocks/>
              </p:cNvSpPr>
              <p:nvPr/>
            </p:nvSpPr>
            <p:spPr bwMode="auto">
              <a:xfrm flipH="1">
                <a:off x="4974034" y="1839336"/>
                <a:ext cx="461962" cy="776288"/>
              </a:xfrm>
              <a:custGeom>
                <a:avLst/>
                <a:gdLst/>
                <a:ahLst/>
                <a:cxnLst>
                  <a:cxn ang="0">
                    <a:pos x="40" y="428"/>
                  </a:cxn>
                  <a:cxn ang="0">
                    <a:pos x="6" y="426"/>
                  </a:cxn>
                  <a:cxn ang="0">
                    <a:pos x="0" y="460"/>
                  </a:cxn>
                  <a:cxn ang="0">
                    <a:pos x="16" y="489"/>
                  </a:cxn>
                  <a:cxn ang="0">
                    <a:pos x="50" y="486"/>
                  </a:cxn>
                  <a:cxn ang="0">
                    <a:pos x="137" y="447"/>
                  </a:cxn>
                  <a:cxn ang="0">
                    <a:pos x="235" y="381"/>
                  </a:cxn>
                  <a:cxn ang="0">
                    <a:pos x="280" y="337"/>
                  </a:cxn>
                  <a:cxn ang="0">
                    <a:pos x="291" y="316"/>
                  </a:cxn>
                  <a:cxn ang="0">
                    <a:pos x="288" y="276"/>
                  </a:cxn>
                  <a:cxn ang="0">
                    <a:pos x="282" y="176"/>
                  </a:cxn>
                  <a:cxn ang="0">
                    <a:pos x="256" y="73"/>
                  </a:cxn>
                  <a:cxn ang="0">
                    <a:pos x="237" y="29"/>
                  </a:cxn>
                  <a:cxn ang="0">
                    <a:pos x="222" y="0"/>
                  </a:cxn>
                  <a:cxn ang="0">
                    <a:pos x="201" y="10"/>
                  </a:cxn>
                  <a:cxn ang="0">
                    <a:pos x="175" y="34"/>
                  </a:cxn>
                  <a:cxn ang="0">
                    <a:pos x="193" y="52"/>
                  </a:cxn>
                  <a:cxn ang="0">
                    <a:pos x="151" y="76"/>
                  </a:cxn>
                  <a:cxn ang="0">
                    <a:pos x="172" y="94"/>
                  </a:cxn>
                  <a:cxn ang="0">
                    <a:pos x="214" y="99"/>
                  </a:cxn>
                  <a:cxn ang="0">
                    <a:pos x="232" y="110"/>
                  </a:cxn>
                  <a:cxn ang="0">
                    <a:pos x="251" y="157"/>
                  </a:cxn>
                  <a:cxn ang="0">
                    <a:pos x="256" y="199"/>
                  </a:cxn>
                  <a:cxn ang="0">
                    <a:pos x="259" y="260"/>
                  </a:cxn>
                  <a:cxn ang="0">
                    <a:pos x="259" y="316"/>
                  </a:cxn>
                  <a:cxn ang="0">
                    <a:pos x="232" y="339"/>
                  </a:cxn>
                  <a:cxn ang="0">
                    <a:pos x="177" y="370"/>
                  </a:cxn>
                  <a:cxn ang="0">
                    <a:pos x="127" y="400"/>
                  </a:cxn>
                  <a:cxn ang="0">
                    <a:pos x="85" y="415"/>
                  </a:cxn>
                  <a:cxn ang="0">
                    <a:pos x="40" y="428"/>
                  </a:cxn>
                </a:cxnLst>
                <a:rect l="0" t="0" r="r" b="b"/>
                <a:pathLst>
                  <a:path w="291" h="489">
                    <a:moveTo>
                      <a:pt x="40" y="428"/>
                    </a:moveTo>
                    <a:lnTo>
                      <a:pt x="6" y="426"/>
                    </a:lnTo>
                    <a:lnTo>
                      <a:pt x="0" y="460"/>
                    </a:lnTo>
                    <a:lnTo>
                      <a:pt x="16" y="489"/>
                    </a:lnTo>
                    <a:lnTo>
                      <a:pt x="50" y="486"/>
                    </a:lnTo>
                    <a:lnTo>
                      <a:pt x="137" y="447"/>
                    </a:lnTo>
                    <a:lnTo>
                      <a:pt x="235" y="381"/>
                    </a:lnTo>
                    <a:lnTo>
                      <a:pt x="280" y="337"/>
                    </a:lnTo>
                    <a:lnTo>
                      <a:pt x="291" y="316"/>
                    </a:lnTo>
                    <a:lnTo>
                      <a:pt x="288" y="276"/>
                    </a:lnTo>
                    <a:lnTo>
                      <a:pt x="282" y="176"/>
                    </a:lnTo>
                    <a:lnTo>
                      <a:pt x="256" y="73"/>
                    </a:lnTo>
                    <a:lnTo>
                      <a:pt x="237" y="29"/>
                    </a:lnTo>
                    <a:lnTo>
                      <a:pt x="222" y="0"/>
                    </a:lnTo>
                    <a:lnTo>
                      <a:pt x="201" y="10"/>
                    </a:lnTo>
                    <a:lnTo>
                      <a:pt x="175" y="34"/>
                    </a:lnTo>
                    <a:lnTo>
                      <a:pt x="193" y="52"/>
                    </a:lnTo>
                    <a:lnTo>
                      <a:pt x="151" y="76"/>
                    </a:lnTo>
                    <a:lnTo>
                      <a:pt x="172" y="94"/>
                    </a:lnTo>
                    <a:lnTo>
                      <a:pt x="214" y="99"/>
                    </a:lnTo>
                    <a:lnTo>
                      <a:pt x="232" y="110"/>
                    </a:lnTo>
                    <a:lnTo>
                      <a:pt x="251" y="157"/>
                    </a:lnTo>
                    <a:lnTo>
                      <a:pt x="256" y="199"/>
                    </a:lnTo>
                    <a:lnTo>
                      <a:pt x="259" y="260"/>
                    </a:lnTo>
                    <a:lnTo>
                      <a:pt x="259" y="316"/>
                    </a:lnTo>
                    <a:lnTo>
                      <a:pt x="232" y="339"/>
                    </a:lnTo>
                    <a:lnTo>
                      <a:pt x="177" y="370"/>
                    </a:lnTo>
                    <a:lnTo>
                      <a:pt x="127" y="400"/>
                    </a:lnTo>
                    <a:lnTo>
                      <a:pt x="85" y="415"/>
                    </a:lnTo>
                    <a:lnTo>
                      <a:pt x="40" y="4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8" name="Freeform 46"/>
              <p:cNvSpPr>
                <a:spLocks/>
              </p:cNvSpPr>
              <p:nvPr/>
            </p:nvSpPr>
            <p:spPr bwMode="auto">
              <a:xfrm flipH="1">
                <a:off x="5582045" y="3096636"/>
                <a:ext cx="234950" cy="733425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34" y="3"/>
                  </a:cxn>
                  <a:cxn ang="0">
                    <a:pos x="148" y="30"/>
                  </a:cxn>
                  <a:cxn ang="0">
                    <a:pos x="148" y="67"/>
                  </a:cxn>
                  <a:cxn ang="0">
                    <a:pos x="148" y="135"/>
                  </a:cxn>
                  <a:cxn ang="0">
                    <a:pos x="137" y="217"/>
                  </a:cxn>
                  <a:cxn ang="0">
                    <a:pos x="111" y="262"/>
                  </a:cxn>
                  <a:cxn ang="0">
                    <a:pos x="64" y="337"/>
                  </a:cxn>
                  <a:cxn ang="0">
                    <a:pos x="44" y="383"/>
                  </a:cxn>
                  <a:cxn ang="0">
                    <a:pos x="42" y="400"/>
                  </a:cxn>
                  <a:cxn ang="0">
                    <a:pos x="89" y="434"/>
                  </a:cxn>
                  <a:cxn ang="0">
                    <a:pos x="109" y="454"/>
                  </a:cxn>
                  <a:cxn ang="0">
                    <a:pos x="95" y="462"/>
                  </a:cxn>
                  <a:cxn ang="0">
                    <a:pos x="44" y="459"/>
                  </a:cxn>
                  <a:cxn ang="0">
                    <a:pos x="34" y="446"/>
                  </a:cxn>
                  <a:cxn ang="0">
                    <a:pos x="29" y="418"/>
                  </a:cxn>
                  <a:cxn ang="0">
                    <a:pos x="15" y="396"/>
                  </a:cxn>
                  <a:cxn ang="0">
                    <a:pos x="0" y="385"/>
                  </a:cxn>
                  <a:cxn ang="0">
                    <a:pos x="4" y="363"/>
                  </a:cxn>
                  <a:cxn ang="0">
                    <a:pos x="29" y="346"/>
                  </a:cxn>
                  <a:cxn ang="0">
                    <a:pos x="56" y="305"/>
                  </a:cxn>
                  <a:cxn ang="0">
                    <a:pos x="84" y="253"/>
                  </a:cxn>
                  <a:cxn ang="0">
                    <a:pos x="102" y="214"/>
                  </a:cxn>
                  <a:cxn ang="0">
                    <a:pos x="104" y="172"/>
                  </a:cxn>
                  <a:cxn ang="0">
                    <a:pos x="106" y="111"/>
                  </a:cxn>
                  <a:cxn ang="0">
                    <a:pos x="91" y="52"/>
                  </a:cxn>
                  <a:cxn ang="0">
                    <a:pos x="74" y="21"/>
                  </a:cxn>
                  <a:cxn ang="0">
                    <a:pos x="83" y="3"/>
                  </a:cxn>
                  <a:cxn ang="0">
                    <a:pos x="100" y="0"/>
                  </a:cxn>
                </a:cxnLst>
                <a:rect l="0" t="0" r="r" b="b"/>
                <a:pathLst>
                  <a:path w="148" h="462">
                    <a:moveTo>
                      <a:pt x="100" y="0"/>
                    </a:moveTo>
                    <a:lnTo>
                      <a:pt x="134" y="3"/>
                    </a:lnTo>
                    <a:lnTo>
                      <a:pt x="148" y="30"/>
                    </a:lnTo>
                    <a:lnTo>
                      <a:pt x="148" y="67"/>
                    </a:lnTo>
                    <a:lnTo>
                      <a:pt x="148" y="135"/>
                    </a:lnTo>
                    <a:lnTo>
                      <a:pt x="137" y="217"/>
                    </a:lnTo>
                    <a:lnTo>
                      <a:pt x="111" y="262"/>
                    </a:lnTo>
                    <a:lnTo>
                      <a:pt x="64" y="337"/>
                    </a:lnTo>
                    <a:lnTo>
                      <a:pt x="44" y="383"/>
                    </a:lnTo>
                    <a:lnTo>
                      <a:pt x="42" y="400"/>
                    </a:lnTo>
                    <a:lnTo>
                      <a:pt x="89" y="434"/>
                    </a:lnTo>
                    <a:lnTo>
                      <a:pt x="109" y="454"/>
                    </a:lnTo>
                    <a:lnTo>
                      <a:pt x="95" y="462"/>
                    </a:lnTo>
                    <a:lnTo>
                      <a:pt x="44" y="459"/>
                    </a:lnTo>
                    <a:lnTo>
                      <a:pt x="34" y="446"/>
                    </a:lnTo>
                    <a:lnTo>
                      <a:pt x="29" y="418"/>
                    </a:lnTo>
                    <a:lnTo>
                      <a:pt x="15" y="396"/>
                    </a:lnTo>
                    <a:lnTo>
                      <a:pt x="0" y="385"/>
                    </a:lnTo>
                    <a:lnTo>
                      <a:pt x="4" y="363"/>
                    </a:lnTo>
                    <a:lnTo>
                      <a:pt x="29" y="346"/>
                    </a:lnTo>
                    <a:lnTo>
                      <a:pt x="56" y="305"/>
                    </a:lnTo>
                    <a:lnTo>
                      <a:pt x="84" y="253"/>
                    </a:lnTo>
                    <a:lnTo>
                      <a:pt x="102" y="214"/>
                    </a:lnTo>
                    <a:lnTo>
                      <a:pt x="104" y="172"/>
                    </a:lnTo>
                    <a:lnTo>
                      <a:pt x="106" y="111"/>
                    </a:lnTo>
                    <a:lnTo>
                      <a:pt x="91" y="52"/>
                    </a:lnTo>
                    <a:lnTo>
                      <a:pt x="74" y="21"/>
                    </a:lnTo>
                    <a:lnTo>
                      <a:pt x="83" y="3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157" name="Gruppe 47"/>
            <p:cNvGrpSpPr>
              <a:grpSpLocks noChangeAspect="1"/>
            </p:cNvGrpSpPr>
            <p:nvPr/>
          </p:nvGrpSpPr>
          <p:grpSpPr>
            <a:xfrm>
              <a:off x="2150032" y="3447233"/>
              <a:ext cx="3456542" cy="1948710"/>
              <a:chOff x="2861235" y="3432719"/>
              <a:chExt cx="2304361" cy="1299140"/>
            </a:xfrm>
          </p:grpSpPr>
          <p:sp>
            <p:nvSpPr>
              <p:cNvPr id="164" name="Freeform 11"/>
              <p:cNvSpPr>
                <a:spLocks/>
              </p:cNvSpPr>
              <p:nvPr/>
            </p:nvSpPr>
            <p:spPr bwMode="auto">
              <a:xfrm rot="5400000">
                <a:off x="4587625" y="4421586"/>
                <a:ext cx="175411" cy="87002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83" y="37"/>
                  </a:cxn>
                  <a:cxn ang="0">
                    <a:pos x="96" y="0"/>
                  </a:cxn>
                  <a:cxn ang="0">
                    <a:pos x="0" y="15"/>
                  </a:cxn>
                </a:cxnLst>
                <a:rect l="0" t="0" r="r" b="b"/>
                <a:pathLst>
                  <a:path w="96" h="37">
                    <a:moveTo>
                      <a:pt x="0" y="15"/>
                    </a:moveTo>
                    <a:lnTo>
                      <a:pt x="83" y="37"/>
                    </a:lnTo>
                    <a:lnTo>
                      <a:pt x="96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5" name="Freeform 12"/>
              <p:cNvSpPr>
                <a:spLocks/>
              </p:cNvSpPr>
              <p:nvPr/>
            </p:nvSpPr>
            <p:spPr bwMode="auto">
              <a:xfrm rot="5400000">
                <a:off x="5012028" y="4276804"/>
                <a:ext cx="126077" cy="181058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69" y="20"/>
                  </a:cxn>
                  <a:cxn ang="0">
                    <a:pos x="46" y="0"/>
                  </a:cxn>
                  <a:cxn ang="0">
                    <a:pos x="0" y="77"/>
                  </a:cxn>
                </a:cxnLst>
                <a:rect l="0" t="0" r="r" b="b"/>
                <a:pathLst>
                  <a:path w="69" h="77">
                    <a:moveTo>
                      <a:pt x="0" y="77"/>
                    </a:moveTo>
                    <a:lnTo>
                      <a:pt x="69" y="20"/>
                    </a:lnTo>
                    <a:lnTo>
                      <a:pt x="46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6" name="Freeform 13"/>
              <p:cNvSpPr>
                <a:spLocks/>
              </p:cNvSpPr>
              <p:nvPr/>
            </p:nvSpPr>
            <p:spPr bwMode="auto">
              <a:xfrm rot="5400000">
                <a:off x="4983677" y="3896342"/>
                <a:ext cx="116941" cy="209274"/>
              </a:xfrm>
              <a:custGeom>
                <a:avLst/>
                <a:gdLst/>
                <a:ahLst/>
                <a:cxnLst>
                  <a:cxn ang="0">
                    <a:pos x="64" y="89"/>
                  </a:cxn>
                  <a:cxn ang="0">
                    <a:pos x="35" y="0"/>
                  </a:cxn>
                  <a:cxn ang="0">
                    <a:pos x="0" y="33"/>
                  </a:cxn>
                  <a:cxn ang="0">
                    <a:pos x="64" y="89"/>
                  </a:cxn>
                </a:cxnLst>
                <a:rect l="0" t="0" r="r" b="b"/>
                <a:pathLst>
                  <a:path w="64" h="89">
                    <a:moveTo>
                      <a:pt x="64" y="89"/>
                    </a:moveTo>
                    <a:lnTo>
                      <a:pt x="35" y="0"/>
                    </a:lnTo>
                    <a:lnTo>
                      <a:pt x="0" y="33"/>
                    </a:lnTo>
                    <a:lnTo>
                      <a:pt x="64" y="89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7" name="Freeform 14"/>
              <p:cNvSpPr>
                <a:spLocks/>
              </p:cNvSpPr>
              <p:nvPr/>
            </p:nvSpPr>
            <p:spPr bwMode="auto">
              <a:xfrm rot="5400000">
                <a:off x="4439068" y="3865953"/>
                <a:ext cx="401984" cy="449116"/>
              </a:xfrm>
              <a:custGeom>
                <a:avLst/>
                <a:gdLst/>
                <a:ahLst/>
                <a:cxnLst>
                  <a:cxn ang="0">
                    <a:pos x="63" y="110"/>
                  </a:cxn>
                  <a:cxn ang="0">
                    <a:pos x="81" y="71"/>
                  </a:cxn>
                  <a:cxn ang="0">
                    <a:pos x="99" y="40"/>
                  </a:cxn>
                  <a:cxn ang="0">
                    <a:pos x="125" y="18"/>
                  </a:cxn>
                  <a:cxn ang="0">
                    <a:pos x="149" y="7"/>
                  </a:cxn>
                  <a:cxn ang="0">
                    <a:pos x="175" y="0"/>
                  </a:cxn>
                  <a:cxn ang="0">
                    <a:pos x="197" y="6"/>
                  </a:cxn>
                  <a:cxn ang="0">
                    <a:pos x="208" y="18"/>
                  </a:cxn>
                  <a:cxn ang="0">
                    <a:pos x="216" y="37"/>
                  </a:cxn>
                  <a:cxn ang="0">
                    <a:pos x="219" y="54"/>
                  </a:cxn>
                  <a:cxn ang="0">
                    <a:pos x="220" y="74"/>
                  </a:cxn>
                  <a:cxn ang="0">
                    <a:pos x="217" y="102"/>
                  </a:cxn>
                  <a:cxn ang="0">
                    <a:pos x="211" y="122"/>
                  </a:cxn>
                  <a:cxn ang="0">
                    <a:pos x="203" y="141"/>
                  </a:cxn>
                  <a:cxn ang="0">
                    <a:pos x="188" y="160"/>
                  </a:cxn>
                  <a:cxn ang="0">
                    <a:pos x="172" y="176"/>
                  </a:cxn>
                  <a:cxn ang="0">
                    <a:pos x="155" y="185"/>
                  </a:cxn>
                  <a:cxn ang="0">
                    <a:pos x="136" y="191"/>
                  </a:cxn>
                  <a:cxn ang="0">
                    <a:pos x="114" y="191"/>
                  </a:cxn>
                  <a:cxn ang="0">
                    <a:pos x="99" y="183"/>
                  </a:cxn>
                  <a:cxn ang="0">
                    <a:pos x="86" y="174"/>
                  </a:cxn>
                  <a:cxn ang="0">
                    <a:pos x="75" y="162"/>
                  </a:cxn>
                  <a:cxn ang="0">
                    <a:pos x="66" y="143"/>
                  </a:cxn>
                  <a:cxn ang="0">
                    <a:pos x="58" y="143"/>
                  </a:cxn>
                  <a:cxn ang="0">
                    <a:pos x="42" y="149"/>
                  </a:cxn>
                  <a:cxn ang="0">
                    <a:pos x="24" y="164"/>
                  </a:cxn>
                  <a:cxn ang="0">
                    <a:pos x="13" y="166"/>
                  </a:cxn>
                  <a:cxn ang="0">
                    <a:pos x="5" y="162"/>
                  </a:cxn>
                  <a:cxn ang="0">
                    <a:pos x="0" y="149"/>
                  </a:cxn>
                  <a:cxn ang="0">
                    <a:pos x="3" y="140"/>
                  </a:cxn>
                  <a:cxn ang="0">
                    <a:pos x="11" y="131"/>
                  </a:cxn>
                  <a:cxn ang="0">
                    <a:pos x="30" y="124"/>
                  </a:cxn>
                  <a:cxn ang="0">
                    <a:pos x="50" y="118"/>
                  </a:cxn>
                  <a:cxn ang="0">
                    <a:pos x="63" y="110"/>
                  </a:cxn>
                </a:cxnLst>
                <a:rect l="0" t="0" r="r" b="b"/>
                <a:pathLst>
                  <a:path w="220" h="191">
                    <a:moveTo>
                      <a:pt x="63" y="110"/>
                    </a:moveTo>
                    <a:lnTo>
                      <a:pt x="81" y="71"/>
                    </a:lnTo>
                    <a:lnTo>
                      <a:pt x="99" y="40"/>
                    </a:lnTo>
                    <a:lnTo>
                      <a:pt x="125" y="18"/>
                    </a:lnTo>
                    <a:lnTo>
                      <a:pt x="149" y="7"/>
                    </a:lnTo>
                    <a:lnTo>
                      <a:pt x="175" y="0"/>
                    </a:lnTo>
                    <a:lnTo>
                      <a:pt x="197" y="6"/>
                    </a:lnTo>
                    <a:lnTo>
                      <a:pt x="208" y="18"/>
                    </a:lnTo>
                    <a:lnTo>
                      <a:pt x="216" y="37"/>
                    </a:lnTo>
                    <a:lnTo>
                      <a:pt x="219" y="54"/>
                    </a:lnTo>
                    <a:lnTo>
                      <a:pt x="220" y="74"/>
                    </a:lnTo>
                    <a:lnTo>
                      <a:pt x="217" y="102"/>
                    </a:lnTo>
                    <a:lnTo>
                      <a:pt x="211" y="122"/>
                    </a:lnTo>
                    <a:lnTo>
                      <a:pt x="203" y="141"/>
                    </a:lnTo>
                    <a:lnTo>
                      <a:pt x="188" y="160"/>
                    </a:lnTo>
                    <a:lnTo>
                      <a:pt x="172" y="176"/>
                    </a:lnTo>
                    <a:lnTo>
                      <a:pt x="155" y="185"/>
                    </a:lnTo>
                    <a:lnTo>
                      <a:pt x="136" y="191"/>
                    </a:lnTo>
                    <a:lnTo>
                      <a:pt x="114" y="191"/>
                    </a:lnTo>
                    <a:lnTo>
                      <a:pt x="99" y="183"/>
                    </a:lnTo>
                    <a:lnTo>
                      <a:pt x="86" y="174"/>
                    </a:lnTo>
                    <a:lnTo>
                      <a:pt x="75" y="162"/>
                    </a:lnTo>
                    <a:lnTo>
                      <a:pt x="66" y="143"/>
                    </a:lnTo>
                    <a:lnTo>
                      <a:pt x="58" y="143"/>
                    </a:lnTo>
                    <a:lnTo>
                      <a:pt x="42" y="149"/>
                    </a:lnTo>
                    <a:lnTo>
                      <a:pt x="24" y="164"/>
                    </a:lnTo>
                    <a:lnTo>
                      <a:pt x="13" y="166"/>
                    </a:lnTo>
                    <a:lnTo>
                      <a:pt x="5" y="162"/>
                    </a:lnTo>
                    <a:lnTo>
                      <a:pt x="0" y="149"/>
                    </a:lnTo>
                    <a:lnTo>
                      <a:pt x="3" y="140"/>
                    </a:lnTo>
                    <a:lnTo>
                      <a:pt x="11" y="131"/>
                    </a:lnTo>
                    <a:lnTo>
                      <a:pt x="30" y="124"/>
                    </a:lnTo>
                    <a:lnTo>
                      <a:pt x="50" y="118"/>
                    </a:lnTo>
                    <a:lnTo>
                      <a:pt x="63" y="110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8" name="Freeform 15"/>
              <p:cNvSpPr>
                <a:spLocks/>
              </p:cNvSpPr>
              <p:nvPr/>
            </p:nvSpPr>
            <p:spPr bwMode="auto">
              <a:xfrm rot="5400000">
                <a:off x="3845601" y="3737366"/>
                <a:ext cx="363844" cy="710119"/>
              </a:xfrm>
              <a:custGeom>
                <a:avLst/>
                <a:gdLst/>
                <a:ahLst/>
                <a:cxnLst>
                  <a:cxn ang="0">
                    <a:pos x="59" y="13"/>
                  </a:cxn>
                  <a:cxn ang="0">
                    <a:pos x="80" y="3"/>
                  </a:cxn>
                  <a:cxn ang="0">
                    <a:pos x="107" y="0"/>
                  </a:cxn>
                  <a:cxn ang="0">
                    <a:pos x="126" y="1"/>
                  </a:cxn>
                  <a:cxn ang="0">
                    <a:pos x="146" y="8"/>
                  </a:cxn>
                  <a:cxn ang="0">
                    <a:pos x="158" y="19"/>
                  </a:cxn>
                  <a:cxn ang="0">
                    <a:pos x="165" y="33"/>
                  </a:cxn>
                  <a:cxn ang="0">
                    <a:pos x="166" y="53"/>
                  </a:cxn>
                  <a:cxn ang="0">
                    <a:pos x="162" y="69"/>
                  </a:cxn>
                  <a:cxn ang="0">
                    <a:pos x="157" y="87"/>
                  </a:cxn>
                  <a:cxn ang="0">
                    <a:pos x="143" y="106"/>
                  </a:cxn>
                  <a:cxn ang="0">
                    <a:pos x="138" y="122"/>
                  </a:cxn>
                  <a:cxn ang="0">
                    <a:pos x="138" y="135"/>
                  </a:cxn>
                  <a:cxn ang="0">
                    <a:pos x="141" y="149"/>
                  </a:cxn>
                  <a:cxn ang="0">
                    <a:pos x="151" y="161"/>
                  </a:cxn>
                  <a:cxn ang="0">
                    <a:pos x="170" y="182"/>
                  </a:cxn>
                  <a:cxn ang="0">
                    <a:pos x="185" y="200"/>
                  </a:cxn>
                  <a:cxn ang="0">
                    <a:pos x="191" y="218"/>
                  </a:cxn>
                  <a:cxn ang="0">
                    <a:pos x="193" y="234"/>
                  </a:cxn>
                  <a:cxn ang="0">
                    <a:pos x="190" y="251"/>
                  </a:cxn>
                  <a:cxn ang="0">
                    <a:pos x="180" y="266"/>
                  </a:cxn>
                  <a:cxn ang="0">
                    <a:pos x="172" y="279"/>
                  </a:cxn>
                  <a:cxn ang="0">
                    <a:pos x="158" y="290"/>
                  </a:cxn>
                  <a:cxn ang="0">
                    <a:pos x="143" y="299"/>
                  </a:cxn>
                  <a:cxn ang="0">
                    <a:pos x="118" y="302"/>
                  </a:cxn>
                  <a:cxn ang="0">
                    <a:pos x="96" y="302"/>
                  </a:cxn>
                  <a:cxn ang="0">
                    <a:pos x="78" y="296"/>
                  </a:cxn>
                  <a:cxn ang="0">
                    <a:pos x="62" y="288"/>
                  </a:cxn>
                  <a:cxn ang="0">
                    <a:pos x="45" y="275"/>
                  </a:cxn>
                  <a:cxn ang="0">
                    <a:pos x="28" y="251"/>
                  </a:cxn>
                  <a:cxn ang="0">
                    <a:pos x="15" y="227"/>
                  </a:cxn>
                  <a:cxn ang="0">
                    <a:pos x="6" y="200"/>
                  </a:cxn>
                  <a:cxn ang="0">
                    <a:pos x="0" y="169"/>
                  </a:cxn>
                  <a:cxn ang="0">
                    <a:pos x="0" y="133"/>
                  </a:cxn>
                  <a:cxn ang="0">
                    <a:pos x="6" y="100"/>
                  </a:cxn>
                  <a:cxn ang="0">
                    <a:pos x="15" y="72"/>
                  </a:cxn>
                  <a:cxn ang="0">
                    <a:pos x="26" y="50"/>
                  </a:cxn>
                  <a:cxn ang="0">
                    <a:pos x="39" y="33"/>
                  </a:cxn>
                  <a:cxn ang="0">
                    <a:pos x="57" y="19"/>
                  </a:cxn>
                  <a:cxn ang="0">
                    <a:pos x="59" y="13"/>
                  </a:cxn>
                </a:cxnLst>
                <a:rect l="0" t="0" r="r" b="b"/>
                <a:pathLst>
                  <a:path w="193" h="302">
                    <a:moveTo>
                      <a:pt x="59" y="13"/>
                    </a:moveTo>
                    <a:lnTo>
                      <a:pt x="80" y="3"/>
                    </a:lnTo>
                    <a:lnTo>
                      <a:pt x="107" y="0"/>
                    </a:lnTo>
                    <a:lnTo>
                      <a:pt x="126" y="1"/>
                    </a:lnTo>
                    <a:lnTo>
                      <a:pt x="146" y="8"/>
                    </a:lnTo>
                    <a:lnTo>
                      <a:pt x="158" y="19"/>
                    </a:lnTo>
                    <a:lnTo>
                      <a:pt x="165" y="33"/>
                    </a:lnTo>
                    <a:lnTo>
                      <a:pt x="166" y="53"/>
                    </a:lnTo>
                    <a:lnTo>
                      <a:pt x="162" y="69"/>
                    </a:lnTo>
                    <a:lnTo>
                      <a:pt x="157" y="87"/>
                    </a:lnTo>
                    <a:lnTo>
                      <a:pt x="143" y="106"/>
                    </a:lnTo>
                    <a:lnTo>
                      <a:pt x="138" y="122"/>
                    </a:lnTo>
                    <a:lnTo>
                      <a:pt x="138" y="135"/>
                    </a:lnTo>
                    <a:lnTo>
                      <a:pt x="141" y="149"/>
                    </a:lnTo>
                    <a:lnTo>
                      <a:pt x="151" y="161"/>
                    </a:lnTo>
                    <a:lnTo>
                      <a:pt x="170" y="182"/>
                    </a:lnTo>
                    <a:lnTo>
                      <a:pt x="185" y="200"/>
                    </a:lnTo>
                    <a:lnTo>
                      <a:pt x="191" y="218"/>
                    </a:lnTo>
                    <a:lnTo>
                      <a:pt x="193" y="234"/>
                    </a:lnTo>
                    <a:lnTo>
                      <a:pt x="190" y="251"/>
                    </a:lnTo>
                    <a:lnTo>
                      <a:pt x="180" y="266"/>
                    </a:lnTo>
                    <a:lnTo>
                      <a:pt x="172" y="279"/>
                    </a:lnTo>
                    <a:lnTo>
                      <a:pt x="158" y="290"/>
                    </a:lnTo>
                    <a:lnTo>
                      <a:pt x="143" y="299"/>
                    </a:lnTo>
                    <a:lnTo>
                      <a:pt x="118" y="302"/>
                    </a:lnTo>
                    <a:lnTo>
                      <a:pt x="96" y="302"/>
                    </a:lnTo>
                    <a:lnTo>
                      <a:pt x="78" y="296"/>
                    </a:lnTo>
                    <a:lnTo>
                      <a:pt x="62" y="288"/>
                    </a:lnTo>
                    <a:lnTo>
                      <a:pt x="45" y="275"/>
                    </a:lnTo>
                    <a:lnTo>
                      <a:pt x="28" y="251"/>
                    </a:lnTo>
                    <a:lnTo>
                      <a:pt x="15" y="227"/>
                    </a:lnTo>
                    <a:lnTo>
                      <a:pt x="6" y="200"/>
                    </a:lnTo>
                    <a:lnTo>
                      <a:pt x="0" y="169"/>
                    </a:lnTo>
                    <a:lnTo>
                      <a:pt x="0" y="133"/>
                    </a:lnTo>
                    <a:lnTo>
                      <a:pt x="6" y="100"/>
                    </a:lnTo>
                    <a:lnTo>
                      <a:pt x="15" y="72"/>
                    </a:lnTo>
                    <a:lnTo>
                      <a:pt x="26" y="50"/>
                    </a:lnTo>
                    <a:lnTo>
                      <a:pt x="39" y="33"/>
                    </a:lnTo>
                    <a:lnTo>
                      <a:pt x="57" y="19"/>
                    </a:lnTo>
                    <a:lnTo>
                      <a:pt x="59" y="13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9" name="Freeform 17"/>
              <p:cNvSpPr>
                <a:spLocks/>
              </p:cNvSpPr>
              <p:nvPr/>
            </p:nvSpPr>
            <p:spPr bwMode="auto">
              <a:xfrm rot="5400000">
                <a:off x="3867134" y="4176436"/>
                <a:ext cx="635866" cy="474980"/>
              </a:xfrm>
              <a:custGeom>
                <a:avLst/>
                <a:gdLst/>
                <a:ahLst/>
                <a:cxnLst>
                  <a:cxn ang="0">
                    <a:pos x="36" y="36"/>
                  </a:cxn>
                  <a:cxn ang="0">
                    <a:pos x="15" y="48"/>
                  </a:cxn>
                  <a:cxn ang="0">
                    <a:pos x="0" y="69"/>
                  </a:cxn>
                  <a:cxn ang="0">
                    <a:pos x="8" y="89"/>
                  </a:cxn>
                  <a:cxn ang="0">
                    <a:pos x="33" y="98"/>
                  </a:cxn>
                  <a:cxn ang="0">
                    <a:pos x="59" y="92"/>
                  </a:cxn>
                  <a:cxn ang="0">
                    <a:pos x="95" y="73"/>
                  </a:cxn>
                  <a:cxn ang="0">
                    <a:pos x="131" y="54"/>
                  </a:cxn>
                  <a:cxn ang="0">
                    <a:pos x="165" y="39"/>
                  </a:cxn>
                  <a:cxn ang="0">
                    <a:pos x="184" y="39"/>
                  </a:cxn>
                  <a:cxn ang="0">
                    <a:pos x="201" y="39"/>
                  </a:cxn>
                  <a:cxn ang="0">
                    <a:pos x="210" y="53"/>
                  </a:cxn>
                  <a:cxn ang="0">
                    <a:pos x="225" y="72"/>
                  </a:cxn>
                  <a:cxn ang="0">
                    <a:pos x="239" y="97"/>
                  </a:cxn>
                  <a:cxn ang="0">
                    <a:pos x="245" y="117"/>
                  </a:cxn>
                  <a:cxn ang="0">
                    <a:pos x="246" y="136"/>
                  </a:cxn>
                  <a:cxn ang="0">
                    <a:pos x="242" y="150"/>
                  </a:cxn>
                  <a:cxn ang="0">
                    <a:pos x="232" y="161"/>
                  </a:cxn>
                  <a:cxn ang="0">
                    <a:pos x="217" y="167"/>
                  </a:cxn>
                  <a:cxn ang="0">
                    <a:pos x="204" y="177"/>
                  </a:cxn>
                  <a:cxn ang="0">
                    <a:pos x="198" y="188"/>
                  </a:cxn>
                  <a:cxn ang="0">
                    <a:pos x="204" y="197"/>
                  </a:cxn>
                  <a:cxn ang="0">
                    <a:pos x="212" y="199"/>
                  </a:cxn>
                  <a:cxn ang="0">
                    <a:pos x="225" y="202"/>
                  </a:cxn>
                  <a:cxn ang="0">
                    <a:pos x="236" y="191"/>
                  </a:cxn>
                  <a:cxn ang="0">
                    <a:pos x="248" y="177"/>
                  </a:cxn>
                  <a:cxn ang="0">
                    <a:pos x="251" y="167"/>
                  </a:cxn>
                  <a:cxn ang="0">
                    <a:pos x="257" y="164"/>
                  </a:cxn>
                  <a:cxn ang="0">
                    <a:pos x="263" y="164"/>
                  </a:cxn>
                  <a:cxn ang="0">
                    <a:pos x="281" y="171"/>
                  </a:cxn>
                  <a:cxn ang="0">
                    <a:pos x="293" y="191"/>
                  </a:cxn>
                  <a:cxn ang="0">
                    <a:pos x="313" y="202"/>
                  </a:cxn>
                  <a:cxn ang="0">
                    <a:pos x="327" y="197"/>
                  </a:cxn>
                  <a:cxn ang="0">
                    <a:pos x="329" y="189"/>
                  </a:cxn>
                  <a:cxn ang="0">
                    <a:pos x="321" y="175"/>
                  </a:cxn>
                  <a:cxn ang="0">
                    <a:pos x="335" y="178"/>
                  </a:cxn>
                  <a:cxn ang="0">
                    <a:pos x="348" y="170"/>
                  </a:cxn>
                  <a:cxn ang="0">
                    <a:pos x="345" y="155"/>
                  </a:cxn>
                  <a:cxn ang="0">
                    <a:pos x="326" y="147"/>
                  </a:cxn>
                  <a:cxn ang="0">
                    <a:pos x="305" y="146"/>
                  </a:cxn>
                  <a:cxn ang="0">
                    <a:pos x="282" y="143"/>
                  </a:cxn>
                  <a:cxn ang="0">
                    <a:pos x="271" y="132"/>
                  </a:cxn>
                  <a:cxn ang="0">
                    <a:pos x="266" y="111"/>
                  </a:cxn>
                  <a:cxn ang="0">
                    <a:pos x="260" y="81"/>
                  </a:cxn>
                  <a:cxn ang="0">
                    <a:pos x="251" y="62"/>
                  </a:cxn>
                  <a:cxn ang="0">
                    <a:pos x="242" y="39"/>
                  </a:cxn>
                  <a:cxn ang="0">
                    <a:pos x="224" y="19"/>
                  </a:cxn>
                  <a:cxn ang="0">
                    <a:pos x="201" y="3"/>
                  </a:cxn>
                  <a:cxn ang="0">
                    <a:pos x="190" y="0"/>
                  </a:cxn>
                  <a:cxn ang="0">
                    <a:pos x="174" y="0"/>
                  </a:cxn>
                  <a:cxn ang="0">
                    <a:pos x="142" y="9"/>
                  </a:cxn>
                  <a:cxn ang="0">
                    <a:pos x="111" y="16"/>
                  </a:cxn>
                  <a:cxn ang="0">
                    <a:pos x="76" y="26"/>
                  </a:cxn>
                  <a:cxn ang="0">
                    <a:pos x="48" y="34"/>
                  </a:cxn>
                  <a:cxn ang="0">
                    <a:pos x="36" y="36"/>
                  </a:cxn>
                </a:cxnLst>
                <a:rect l="0" t="0" r="r" b="b"/>
                <a:pathLst>
                  <a:path w="348" h="202">
                    <a:moveTo>
                      <a:pt x="36" y="36"/>
                    </a:moveTo>
                    <a:lnTo>
                      <a:pt x="15" y="48"/>
                    </a:lnTo>
                    <a:lnTo>
                      <a:pt x="0" y="69"/>
                    </a:lnTo>
                    <a:lnTo>
                      <a:pt x="8" y="89"/>
                    </a:lnTo>
                    <a:lnTo>
                      <a:pt x="33" y="98"/>
                    </a:lnTo>
                    <a:lnTo>
                      <a:pt x="59" y="92"/>
                    </a:lnTo>
                    <a:lnTo>
                      <a:pt x="95" y="73"/>
                    </a:lnTo>
                    <a:lnTo>
                      <a:pt x="131" y="54"/>
                    </a:lnTo>
                    <a:lnTo>
                      <a:pt x="165" y="39"/>
                    </a:lnTo>
                    <a:lnTo>
                      <a:pt x="184" y="39"/>
                    </a:lnTo>
                    <a:lnTo>
                      <a:pt x="201" y="39"/>
                    </a:lnTo>
                    <a:lnTo>
                      <a:pt x="210" y="53"/>
                    </a:lnTo>
                    <a:lnTo>
                      <a:pt x="225" y="72"/>
                    </a:lnTo>
                    <a:lnTo>
                      <a:pt x="239" y="97"/>
                    </a:lnTo>
                    <a:lnTo>
                      <a:pt x="245" y="117"/>
                    </a:lnTo>
                    <a:lnTo>
                      <a:pt x="246" y="136"/>
                    </a:lnTo>
                    <a:lnTo>
                      <a:pt x="242" y="150"/>
                    </a:lnTo>
                    <a:lnTo>
                      <a:pt x="232" y="161"/>
                    </a:lnTo>
                    <a:lnTo>
                      <a:pt x="217" y="167"/>
                    </a:lnTo>
                    <a:lnTo>
                      <a:pt x="204" y="177"/>
                    </a:lnTo>
                    <a:lnTo>
                      <a:pt x="198" y="188"/>
                    </a:lnTo>
                    <a:lnTo>
                      <a:pt x="204" y="197"/>
                    </a:lnTo>
                    <a:lnTo>
                      <a:pt x="212" y="199"/>
                    </a:lnTo>
                    <a:lnTo>
                      <a:pt x="225" y="202"/>
                    </a:lnTo>
                    <a:lnTo>
                      <a:pt x="236" y="191"/>
                    </a:lnTo>
                    <a:lnTo>
                      <a:pt x="248" y="177"/>
                    </a:lnTo>
                    <a:lnTo>
                      <a:pt x="251" y="167"/>
                    </a:lnTo>
                    <a:lnTo>
                      <a:pt x="257" y="164"/>
                    </a:lnTo>
                    <a:lnTo>
                      <a:pt x="263" y="164"/>
                    </a:lnTo>
                    <a:lnTo>
                      <a:pt x="281" y="171"/>
                    </a:lnTo>
                    <a:lnTo>
                      <a:pt x="293" y="191"/>
                    </a:lnTo>
                    <a:lnTo>
                      <a:pt x="313" y="202"/>
                    </a:lnTo>
                    <a:lnTo>
                      <a:pt x="327" y="197"/>
                    </a:lnTo>
                    <a:lnTo>
                      <a:pt x="329" y="189"/>
                    </a:lnTo>
                    <a:lnTo>
                      <a:pt x="321" y="175"/>
                    </a:lnTo>
                    <a:lnTo>
                      <a:pt x="335" y="178"/>
                    </a:lnTo>
                    <a:lnTo>
                      <a:pt x="348" y="170"/>
                    </a:lnTo>
                    <a:lnTo>
                      <a:pt x="345" y="155"/>
                    </a:lnTo>
                    <a:lnTo>
                      <a:pt x="326" y="147"/>
                    </a:lnTo>
                    <a:lnTo>
                      <a:pt x="305" y="146"/>
                    </a:lnTo>
                    <a:lnTo>
                      <a:pt x="282" y="143"/>
                    </a:lnTo>
                    <a:lnTo>
                      <a:pt x="271" y="132"/>
                    </a:lnTo>
                    <a:lnTo>
                      <a:pt x="266" y="111"/>
                    </a:lnTo>
                    <a:lnTo>
                      <a:pt x="260" y="81"/>
                    </a:lnTo>
                    <a:lnTo>
                      <a:pt x="251" y="62"/>
                    </a:lnTo>
                    <a:lnTo>
                      <a:pt x="242" y="39"/>
                    </a:lnTo>
                    <a:lnTo>
                      <a:pt x="224" y="19"/>
                    </a:lnTo>
                    <a:lnTo>
                      <a:pt x="201" y="3"/>
                    </a:lnTo>
                    <a:lnTo>
                      <a:pt x="190" y="0"/>
                    </a:lnTo>
                    <a:lnTo>
                      <a:pt x="174" y="0"/>
                    </a:lnTo>
                    <a:lnTo>
                      <a:pt x="142" y="9"/>
                    </a:lnTo>
                    <a:lnTo>
                      <a:pt x="111" y="16"/>
                    </a:lnTo>
                    <a:lnTo>
                      <a:pt x="76" y="26"/>
                    </a:lnTo>
                    <a:lnTo>
                      <a:pt x="48" y="34"/>
                    </a:lnTo>
                    <a:lnTo>
                      <a:pt x="36" y="36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0" name="Freeform 18"/>
              <p:cNvSpPr>
                <a:spLocks/>
              </p:cNvSpPr>
              <p:nvPr/>
            </p:nvSpPr>
            <p:spPr bwMode="auto">
              <a:xfrm rot="5400000">
                <a:off x="3190451" y="3790529"/>
                <a:ext cx="336205" cy="994638"/>
              </a:xfrm>
              <a:custGeom>
                <a:avLst/>
                <a:gdLst/>
                <a:ahLst/>
                <a:cxnLst>
                  <a:cxn ang="0">
                    <a:pos x="38" y="9"/>
                  </a:cxn>
                  <a:cxn ang="0">
                    <a:pos x="56" y="27"/>
                  </a:cxn>
                  <a:cxn ang="0">
                    <a:pos x="75" y="47"/>
                  </a:cxn>
                  <a:cxn ang="0">
                    <a:pos x="91" y="70"/>
                  </a:cxn>
                  <a:cxn ang="0">
                    <a:pos x="100" y="95"/>
                  </a:cxn>
                  <a:cxn ang="0">
                    <a:pos x="107" y="127"/>
                  </a:cxn>
                  <a:cxn ang="0">
                    <a:pos x="107" y="158"/>
                  </a:cxn>
                  <a:cxn ang="0">
                    <a:pos x="105" y="186"/>
                  </a:cxn>
                  <a:cxn ang="0">
                    <a:pos x="98" y="215"/>
                  </a:cxn>
                  <a:cxn ang="0">
                    <a:pos x="89" y="242"/>
                  </a:cxn>
                  <a:cxn ang="0">
                    <a:pos x="74" y="273"/>
                  </a:cxn>
                  <a:cxn ang="0">
                    <a:pos x="64" y="300"/>
                  </a:cxn>
                  <a:cxn ang="0">
                    <a:pos x="57" y="326"/>
                  </a:cxn>
                  <a:cxn ang="0">
                    <a:pos x="57" y="339"/>
                  </a:cxn>
                  <a:cxn ang="0">
                    <a:pos x="61" y="348"/>
                  </a:cxn>
                  <a:cxn ang="0">
                    <a:pos x="74" y="353"/>
                  </a:cxn>
                  <a:cxn ang="0">
                    <a:pos x="99" y="356"/>
                  </a:cxn>
                  <a:cxn ang="0">
                    <a:pos x="138" y="362"/>
                  </a:cxn>
                  <a:cxn ang="0">
                    <a:pos x="169" y="375"/>
                  </a:cxn>
                  <a:cxn ang="0">
                    <a:pos x="184" y="390"/>
                  </a:cxn>
                  <a:cxn ang="0">
                    <a:pos x="184" y="398"/>
                  </a:cxn>
                  <a:cxn ang="0">
                    <a:pos x="184" y="403"/>
                  </a:cxn>
                  <a:cxn ang="0">
                    <a:pos x="178" y="409"/>
                  </a:cxn>
                  <a:cxn ang="0">
                    <a:pos x="156" y="423"/>
                  </a:cxn>
                  <a:cxn ang="0">
                    <a:pos x="142" y="418"/>
                  </a:cxn>
                  <a:cxn ang="0">
                    <a:pos x="131" y="406"/>
                  </a:cxn>
                  <a:cxn ang="0">
                    <a:pos x="116" y="393"/>
                  </a:cxn>
                  <a:cxn ang="0">
                    <a:pos x="80" y="376"/>
                  </a:cxn>
                  <a:cxn ang="0">
                    <a:pos x="56" y="373"/>
                  </a:cxn>
                  <a:cxn ang="0">
                    <a:pos x="44" y="379"/>
                  </a:cxn>
                  <a:cxn ang="0">
                    <a:pos x="31" y="381"/>
                  </a:cxn>
                  <a:cxn ang="0">
                    <a:pos x="21" y="373"/>
                  </a:cxn>
                  <a:cxn ang="0">
                    <a:pos x="13" y="362"/>
                  </a:cxn>
                  <a:cxn ang="0">
                    <a:pos x="16" y="344"/>
                  </a:cxn>
                  <a:cxn ang="0">
                    <a:pos x="23" y="328"/>
                  </a:cxn>
                  <a:cxn ang="0">
                    <a:pos x="36" y="307"/>
                  </a:cxn>
                  <a:cxn ang="0">
                    <a:pos x="44" y="278"/>
                  </a:cxn>
                  <a:cxn ang="0">
                    <a:pos x="49" y="245"/>
                  </a:cxn>
                  <a:cxn ang="0">
                    <a:pos x="56" y="218"/>
                  </a:cxn>
                  <a:cxn ang="0">
                    <a:pos x="66" y="198"/>
                  </a:cxn>
                  <a:cxn ang="0">
                    <a:pos x="70" y="175"/>
                  </a:cxn>
                  <a:cxn ang="0">
                    <a:pos x="64" y="144"/>
                  </a:cxn>
                  <a:cxn ang="0">
                    <a:pos x="55" y="111"/>
                  </a:cxn>
                  <a:cxn ang="0">
                    <a:pos x="36" y="84"/>
                  </a:cxn>
                  <a:cxn ang="0">
                    <a:pos x="16" y="64"/>
                  </a:cxn>
                  <a:cxn ang="0">
                    <a:pos x="0" y="41"/>
                  </a:cxn>
                  <a:cxn ang="0">
                    <a:pos x="0" y="14"/>
                  </a:cxn>
                  <a:cxn ang="0">
                    <a:pos x="13" y="2"/>
                  </a:cxn>
                  <a:cxn ang="0">
                    <a:pos x="28" y="0"/>
                  </a:cxn>
                  <a:cxn ang="0">
                    <a:pos x="38" y="9"/>
                  </a:cxn>
                </a:cxnLst>
                <a:rect l="0" t="0" r="r" b="b"/>
                <a:pathLst>
                  <a:path w="184" h="423">
                    <a:moveTo>
                      <a:pt x="38" y="9"/>
                    </a:moveTo>
                    <a:lnTo>
                      <a:pt x="56" y="27"/>
                    </a:lnTo>
                    <a:lnTo>
                      <a:pt x="75" y="47"/>
                    </a:lnTo>
                    <a:lnTo>
                      <a:pt x="91" y="70"/>
                    </a:lnTo>
                    <a:lnTo>
                      <a:pt x="100" y="95"/>
                    </a:lnTo>
                    <a:lnTo>
                      <a:pt x="107" y="127"/>
                    </a:lnTo>
                    <a:lnTo>
                      <a:pt x="107" y="158"/>
                    </a:lnTo>
                    <a:lnTo>
                      <a:pt x="105" y="186"/>
                    </a:lnTo>
                    <a:lnTo>
                      <a:pt x="98" y="215"/>
                    </a:lnTo>
                    <a:lnTo>
                      <a:pt x="89" y="242"/>
                    </a:lnTo>
                    <a:lnTo>
                      <a:pt x="74" y="273"/>
                    </a:lnTo>
                    <a:lnTo>
                      <a:pt x="64" y="300"/>
                    </a:lnTo>
                    <a:lnTo>
                      <a:pt x="57" y="326"/>
                    </a:lnTo>
                    <a:lnTo>
                      <a:pt x="57" y="339"/>
                    </a:lnTo>
                    <a:lnTo>
                      <a:pt x="61" y="348"/>
                    </a:lnTo>
                    <a:lnTo>
                      <a:pt x="74" y="353"/>
                    </a:lnTo>
                    <a:lnTo>
                      <a:pt x="99" y="356"/>
                    </a:lnTo>
                    <a:lnTo>
                      <a:pt x="138" y="362"/>
                    </a:lnTo>
                    <a:lnTo>
                      <a:pt x="169" y="375"/>
                    </a:lnTo>
                    <a:lnTo>
                      <a:pt x="184" y="390"/>
                    </a:lnTo>
                    <a:lnTo>
                      <a:pt x="184" y="398"/>
                    </a:lnTo>
                    <a:lnTo>
                      <a:pt x="184" y="403"/>
                    </a:lnTo>
                    <a:lnTo>
                      <a:pt x="178" y="409"/>
                    </a:lnTo>
                    <a:lnTo>
                      <a:pt x="156" y="423"/>
                    </a:lnTo>
                    <a:lnTo>
                      <a:pt x="142" y="418"/>
                    </a:lnTo>
                    <a:lnTo>
                      <a:pt x="131" y="406"/>
                    </a:lnTo>
                    <a:lnTo>
                      <a:pt x="116" y="393"/>
                    </a:lnTo>
                    <a:lnTo>
                      <a:pt x="80" y="376"/>
                    </a:lnTo>
                    <a:lnTo>
                      <a:pt x="56" y="373"/>
                    </a:lnTo>
                    <a:lnTo>
                      <a:pt x="44" y="379"/>
                    </a:lnTo>
                    <a:lnTo>
                      <a:pt x="31" y="381"/>
                    </a:lnTo>
                    <a:lnTo>
                      <a:pt x="21" y="373"/>
                    </a:lnTo>
                    <a:lnTo>
                      <a:pt x="13" y="362"/>
                    </a:lnTo>
                    <a:lnTo>
                      <a:pt x="16" y="344"/>
                    </a:lnTo>
                    <a:lnTo>
                      <a:pt x="23" y="328"/>
                    </a:lnTo>
                    <a:lnTo>
                      <a:pt x="36" y="307"/>
                    </a:lnTo>
                    <a:lnTo>
                      <a:pt x="44" y="278"/>
                    </a:lnTo>
                    <a:lnTo>
                      <a:pt x="49" y="245"/>
                    </a:lnTo>
                    <a:lnTo>
                      <a:pt x="56" y="218"/>
                    </a:lnTo>
                    <a:lnTo>
                      <a:pt x="66" y="198"/>
                    </a:lnTo>
                    <a:lnTo>
                      <a:pt x="70" y="175"/>
                    </a:lnTo>
                    <a:lnTo>
                      <a:pt x="64" y="144"/>
                    </a:lnTo>
                    <a:lnTo>
                      <a:pt x="55" y="111"/>
                    </a:lnTo>
                    <a:lnTo>
                      <a:pt x="36" y="84"/>
                    </a:lnTo>
                    <a:lnTo>
                      <a:pt x="16" y="64"/>
                    </a:lnTo>
                    <a:lnTo>
                      <a:pt x="0" y="41"/>
                    </a:lnTo>
                    <a:lnTo>
                      <a:pt x="0" y="14"/>
                    </a:lnTo>
                    <a:lnTo>
                      <a:pt x="13" y="2"/>
                    </a:lnTo>
                    <a:lnTo>
                      <a:pt x="28" y="0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1" name="Freeform 19"/>
              <p:cNvSpPr>
                <a:spLocks/>
              </p:cNvSpPr>
              <p:nvPr/>
            </p:nvSpPr>
            <p:spPr bwMode="auto">
              <a:xfrm rot="5400000">
                <a:off x="3203788" y="3490397"/>
                <a:ext cx="363613" cy="884122"/>
              </a:xfrm>
              <a:custGeom>
                <a:avLst/>
                <a:gdLst/>
                <a:ahLst/>
                <a:cxnLst>
                  <a:cxn ang="0">
                    <a:pos x="117" y="60"/>
                  </a:cxn>
                  <a:cxn ang="0">
                    <a:pos x="139" y="17"/>
                  </a:cxn>
                  <a:cxn ang="0">
                    <a:pos x="162" y="0"/>
                  </a:cxn>
                  <a:cxn ang="0">
                    <a:pos x="190" y="6"/>
                  </a:cxn>
                  <a:cxn ang="0">
                    <a:pos x="199" y="30"/>
                  </a:cxn>
                  <a:cxn ang="0">
                    <a:pos x="196" y="55"/>
                  </a:cxn>
                  <a:cxn ang="0">
                    <a:pos x="186" y="63"/>
                  </a:cxn>
                  <a:cxn ang="0">
                    <a:pos x="161" y="92"/>
                  </a:cxn>
                  <a:cxn ang="0">
                    <a:pos x="145" y="117"/>
                  </a:cxn>
                  <a:cxn ang="0">
                    <a:pos x="134" y="144"/>
                  </a:cxn>
                  <a:cxn ang="0">
                    <a:pos x="129" y="170"/>
                  </a:cxn>
                  <a:cxn ang="0">
                    <a:pos x="129" y="200"/>
                  </a:cxn>
                  <a:cxn ang="0">
                    <a:pos x="139" y="239"/>
                  </a:cxn>
                  <a:cxn ang="0">
                    <a:pos x="145" y="259"/>
                  </a:cxn>
                  <a:cxn ang="0">
                    <a:pos x="147" y="286"/>
                  </a:cxn>
                  <a:cxn ang="0">
                    <a:pos x="145" y="314"/>
                  </a:cxn>
                  <a:cxn ang="0">
                    <a:pos x="151" y="339"/>
                  </a:cxn>
                  <a:cxn ang="0">
                    <a:pos x="154" y="353"/>
                  </a:cxn>
                  <a:cxn ang="0">
                    <a:pos x="148" y="364"/>
                  </a:cxn>
                  <a:cxn ang="0">
                    <a:pos x="131" y="367"/>
                  </a:cxn>
                  <a:cxn ang="0">
                    <a:pos x="103" y="364"/>
                  </a:cxn>
                  <a:cxn ang="0">
                    <a:pos x="69" y="361"/>
                  </a:cxn>
                  <a:cxn ang="0">
                    <a:pos x="41" y="367"/>
                  </a:cxn>
                  <a:cxn ang="0">
                    <a:pos x="22" y="373"/>
                  </a:cxn>
                  <a:cxn ang="0">
                    <a:pos x="8" y="376"/>
                  </a:cxn>
                  <a:cxn ang="0">
                    <a:pos x="1" y="367"/>
                  </a:cxn>
                  <a:cxn ang="0">
                    <a:pos x="0" y="357"/>
                  </a:cxn>
                  <a:cxn ang="0">
                    <a:pos x="8" y="339"/>
                  </a:cxn>
                  <a:cxn ang="0">
                    <a:pos x="30" y="326"/>
                  </a:cxn>
                  <a:cxn ang="0">
                    <a:pos x="48" y="326"/>
                  </a:cxn>
                  <a:cxn ang="0">
                    <a:pos x="79" y="329"/>
                  </a:cxn>
                  <a:cxn ang="0">
                    <a:pos x="103" y="334"/>
                  </a:cxn>
                  <a:cxn ang="0">
                    <a:pos x="115" y="326"/>
                  </a:cxn>
                  <a:cxn ang="0">
                    <a:pos x="122" y="309"/>
                  </a:cxn>
                  <a:cxn ang="0">
                    <a:pos x="118" y="284"/>
                  </a:cxn>
                  <a:cxn ang="0">
                    <a:pos x="106" y="247"/>
                  </a:cxn>
                  <a:cxn ang="0">
                    <a:pos x="94" y="215"/>
                  </a:cxn>
                  <a:cxn ang="0">
                    <a:pos x="90" y="191"/>
                  </a:cxn>
                  <a:cxn ang="0">
                    <a:pos x="90" y="169"/>
                  </a:cxn>
                  <a:cxn ang="0">
                    <a:pos x="92" y="150"/>
                  </a:cxn>
                  <a:cxn ang="0">
                    <a:pos x="100" y="123"/>
                  </a:cxn>
                  <a:cxn ang="0">
                    <a:pos x="106" y="91"/>
                  </a:cxn>
                  <a:cxn ang="0">
                    <a:pos x="112" y="72"/>
                  </a:cxn>
                  <a:cxn ang="0">
                    <a:pos x="117" y="60"/>
                  </a:cxn>
                </a:cxnLst>
                <a:rect l="0" t="0" r="r" b="b"/>
                <a:pathLst>
                  <a:path w="199" h="376">
                    <a:moveTo>
                      <a:pt x="117" y="60"/>
                    </a:moveTo>
                    <a:lnTo>
                      <a:pt x="139" y="17"/>
                    </a:lnTo>
                    <a:lnTo>
                      <a:pt x="162" y="0"/>
                    </a:lnTo>
                    <a:lnTo>
                      <a:pt x="190" y="6"/>
                    </a:lnTo>
                    <a:lnTo>
                      <a:pt x="199" y="30"/>
                    </a:lnTo>
                    <a:lnTo>
                      <a:pt x="196" y="55"/>
                    </a:lnTo>
                    <a:lnTo>
                      <a:pt x="186" y="63"/>
                    </a:lnTo>
                    <a:lnTo>
                      <a:pt x="161" y="92"/>
                    </a:lnTo>
                    <a:lnTo>
                      <a:pt x="145" y="117"/>
                    </a:lnTo>
                    <a:lnTo>
                      <a:pt x="134" y="144"/>
                    </a:lnTo>
                    <a:lnTo>
                      <a:pt x="129" y="170"/>
                    </a:lnTo>
                    <a:lnTo>
                      <a:pt x="129" y="200"/>
                    </a:lnTo>
                    <a:lnTo>
                      <a:pt x="139" y="239"/>
                    </a:lnTo>
                    <a:lnTo>
                      <a:pt x="145" y="259"/>
                    </a:lnTo>
                    <a:lnTo>
                      <a:pt x="147" y="286"/>
                    </a:lnTo>
                    <a:lnTo>
                      <a:pt x="145" y="314"/>
                    </a:lnTo>
                    <a:lnTo>
                      <a:pt x="151" y="339"/>
                    </a:lnTo>
                    <a:lnTo>
                      <a:pt x="154" y="353"/>
                    </a:lnTo>
                    <a:lnTo>
                      <a:pt x="148" y="364"/>
                    </a:lnTo>
                    <a:lnTo>
                      <a:pt x="131" y="367"/>
                    </a:lnTo>
                    <a:lnTo>
                      <a:pt x="103" y="364"/>
                    </a:lnTo>
                    <a:lnTo>
                      <a:pt x="69" y="361"/>
                    </a:lnTo>
                    <a:lnTo>
                      <a:pt x="41" y="367"/>
                    </a:lnTo>
                    <a:lnTo>
                      <a:pt x="22" y="373"/>
                    </a:lnTo>
                    <a:lnTo>
                      <a:pt x="8" y="376"/>
                    </a:lnTo>
                    <a:lnTo>
                      <a:pt x="1" y="367"/>
                    </a:lnTo>
                    <a:lnTo>
                      <a:pt x="0" y="357"/>
                    </a:lnTo>
                    <a:lnTo>
                      <a:pt x="8" y="339"/>
                    </a:lnTo>
                    <a:lnTo>
                      <a:pt x="30" y="326"/>
                    </a:lnTo>
                    <a:lnTo>
                      <a:pt x="48" y="326"/>
                    </a:lnTo>
                    <a:lnTo>
                      <a:pt x="79" y="329"/>
                    </a:lnTo>
                    <a:lnTo>
                      <a:pt x="103" y="334"/>
                    </a:lnTo>
                    <a:lnTo>
                      <a:pt x="115" y="326"/>
                    </a:lnTo>
                    <a:lnTo>
                      <a:pt x="122" y="309"/>
                    </a:lnTo>
                    <a:lnTo>
                      <a:pt x="118" y="284"/>
                    </a:lnTo>
                    <a:lnTo>
                      <a:pt x="106" y="247"/>
                    </a:lnTo>
                    <a:lnTo>
                      <a:pt x="94" y="215"/>
                    </a:lnTo>
                    <a:lnTo>
                      <a:pt x="90" y="191"/>
                    </a:lnTo>
                    <a:lnTo>
                      <a:pt x="90" y="169"/>
                    </a:lnTo>
                    <a:lnTo>
                      <a:pt x="92" y="150"/>
                    </a:lnTo>
                    <a:lnTo>
                      <a:pt x="100" y="123"/>
                    </a:lnTo>
                    <a:lnTo>
                      <a:pt x="106" y="91"/>
                    </a:lnTo>
                    <a:lnTo>
                      <a:pt x="112" y="72"/>
                    </a:lnTo>
                    <a:lnTo>
                      <a:pt x="117" y="60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2" name="Freeform 16"/>
              <p:cNvSpPr>
                <a:spLocks/>
              </p:cNvSpPr>
              <p:nvPr/>
            </p:nvSpPr>
            <p:spPr bwMode="auto">
              <a:xfrm rot="5400000">
                <a:off x="3983415" y="3592045"/>
                <a:ext cx="676064" cy="357411"/>
              </a:xfrm>
              <a:custGeom>
                <a:avLst/>
                <a:gdLst/>
                <a:ahLst/>
                <a:cxnLst>
                  <a:cxn ang="0">
                    <a:pos x="277" y="67"/>
                  </a:cxn>
                  <a:cxn ang="0">
                    <a:pos x="322" y="83"/>
                  </a:cxn>
                  <a:cxn ang="0">
                    <a:pos x="355" y="97"/>
                  </a:cxn>
                  <a:cxn ang="0">
                    <a:pos x="370" y="116"/>
                  </a:cxn>
                  <a:cxn ang="0">
                    <a:pos x="361" y="142"/>
                  </a:cxn>
                  <a:cxn ang="0">
                    <a:pos x="325" y="152"/>
                  </a:cxn>
                  <a:cxn ang="0">
                    <a:pos x="297" y="135"/>
                  </a:cxn>
                  <a:cxn ang="0">
                    <a:pos x="263" y="94"/>
                  </a:cxn>
                  <a:cxn ang="0">
                    <a:pos x="224" y="60"/>
                  </a:cxn>
                  <a:cxn ang="0">
                    <a:pos x="192" y="33"/>
                  </a:cxn>
                  <a:cxn ang="0">
                    <a:pos x="169" y="28"/>
                  </a:cxn>
                  <a:cxn ang="0">
                    <a:pos x="145" y="38"/>
                  </a:cxn>
                  <a:cxn ang="0">
                    <a:pos x="119" y="53"/>
                  </a:cxn>
                  <a:cxn ang="0">
                    <a:pos x="101" y="69"/>
                  </a:cxn>
                  <a:cxn ang="0">
                    <a:pos x="94" y="88"/>
                  </a:cxn>
                  <a:cxn ang="0">
                    <a:pos x="94" y="92"/>
                  </a:cxn>
                  <a:cxn ang="0">
                    <a:pos x="105" y="116"/>
                  </a:cxn>
                  <a:cxn ang="0">
                    <a:pos x="107" y="133"/>
                  </a:cxn>
                  <a:cxn ang="0">
                    <a:pos x="97" y="138"/>
                  </a:cxn>
                  <a:cxn ang="0">
                    <a:pos x="80" y="135"/>
                  </a:cxn>
                  <a:cxn ang="0">
                    <a:pos x="71" y="124"/>
                  </a:cxn>
                  <a:cxn ang="0">
                    <a:pos x="71" y="106"/>
                  </a:cxn>
                  <a:cxn ang="0">
                    <a:pos x="75" y="83"/>
                  </a:cxn>
                  <a:cxn ang="0">
                    <a:pos x="74" y="64"/>
                  </a:cxn>
                  <a:cxn ang="0">
                    <a:pos x="64" y="58"/>
                  </a:cxn>
                  <a:cxn ang="0">
                    <a:pos x="44" y="56"/>
                  </a:cxn>
                  <a:cxn ang="0">
                    <a:pos x="23" y="60"/>
                  </a:cxn>
                  <a:cxn ang="0">
                    <a:pos x="7" y="58"/>
                  </a:cxn>
                  <a:cxn ang="0">
                    <a:pos x="0" y="48"/>
                  </a:cxn>
                  <a:cxn ang="0">
                    <a:pos x="0" y="36"/>
                  </a:cxn>
                  <a:cxn ang="0">
                    <a:pos x="12" y="28"/>
                  </a:cxn>
                  <a:cxn ang="0">
                    <a:pos x="28" y="27"/>
                  </a:cxn>
                  <a:cxn ang="0">
                    <a:pos x="26" y="16"/>
                  </a:cxn>
                  <a:cxn ang="0">
                    <a:pos x="35" y="10"/>
                  </a:cxn>
                  <a:cxn ang="0">
                    <a:pos x="52" y="13"/>
                  </a:cxn>
                  <a:cxn ang="0">
                    <a:pos x="64" y="25"/>
                  </a:cxn>
                  <a:cxn ang="0">
                    <a:pos x="80" y="36"/>
                  </a:cxn>
                  <a:cxn ang="0">
                    <a:pos x="95" y="39"/>
                  </a:cxn>
                  <a:cxn ang="0">
                    <a:pos x="120" y="33"/>
                  </a:cxn>
                  <a:cxn ang="0">
                    <a:pos x="146" y="18"/>
                  </a:cxn>
                  <a:cxn ang="0">
                    <a:pos x="174" y="5"/>
                  </a:cxn>
                  <a:cxn ang="0">
                    <a:pos x="196" y="0"/>
                  </a:cxn>
                  <a:cxn ang="0">
                    <a:pos x="211" y="7"/>
                  </a:cxn>
                  <a:cxn ang="0">
                    <a:pos x="230" y="24"/>
                  </a:cxn>
                  <a:cxn ang="0">
                    <a:pos x="250" y="42"/>
                  </a:cxn>
                  <a:cxn ang="0">
                    <a:pos x="267" y="57"/>
                  </a:cxn>
                  <a:cxn ang="0">
                    <a:pos x="277" y="67"/>
                  </a:cxn>
                </a:cxnLst>
                <a:rect l="0" t="0" r="r" b="b"/>
                <a:pathLst>
                  <a:path w="370" h="152">
                    <a:moveTo>
                      <a:pt x="277" y="67"/>
                    </a:moveTo>
                    <a:lnTo>
                      <a:pt x="322" y="83"/>
                    </a:lnTo>
                    <a:lnTo>
                      <a:pt x="355" y="97"/>
                    </a:lnTo>
                    <a:lnTo>
                      <a:pt x="370" y="116"/>
                    </a:lnTo>
                    <a:lnTo>
                      <a:pt x="361" y="142"/>
                    </a:lnTo>
                    <a:lnTo>
                      <a:pt x="325" y="152"/>
                    </a:lnTo>
                    <a:lnTo>
                      <a:pt x="297" y="135"/>
                    </a:lnTo>
                    <a:lnTo>
                      <a:pt x="263" y="94"/>
                    </a:lnTo>
                    <a:lnTo>
                      <a:pt x="224" y="60"/>
                    </a:lnTo>
                    <a:lnTo>
                      <a:pt x="192" y="33"/>
                    </a:lnTo>
                    <a:lnTo>
                      <a:pt x="169" y="28"/>
                    </a:lnTo>
                    <a:lnTo>
                      <a:pt x="145" y="38"/>
                    </a:lnTo>
                    <a:lnTo>
                      <a:pt x="119" y="53"/>
                    </a:lnTo>
                    <a:lnTo>
                      <a:pt x="101" y="69"/>
                    </a:lnTo>
                    <a:lnTo>
                      <a:pt x="94" y="88"/>
                    </a:lnTo>
                    <a:lnTo>
                      <a:pt x="94" y="92"/>
                    </a:lnTo>
                    <a:lnTo>
                      <a:pt x="105" y="116"/>
                    </a:lnTo>
                    <a:lnTo>
                      <a:pt x="107" y="133"/>
                    </a:lnTo>
                    <a:lnTo>
                      <a:pt x="97" y="138"/>
                    </a:lnTo>
                    <a:lnTo>
                      <a:pt x="80" y="135"/>
                    </a:lnTo>
                    <a:lnTo>
                      <a:pt x="71" y="124"/>
                    </a:lnTo>
                    <a:lnTo>
                      <a:pt x="71" y="106"/>
                    </a:lnTo>
                    <a:lnTo>
                      <a:pt x="75" y="83"/>
                    </a:lnTo>
                    <a:lnTo>
                      <a:pt x="74" y="64"/>
                    </a:lnTo>
                    <a:lnTo>
                      <a:pt x="64" y="58"/>
                    </a:lnTo>
                    <a:lnTo>
                      <a:pt x="44" y="56"/>
                    </a:lnTo>
                    <a:lnTo>
                      <a:pt x="23" y="60"/>
                    </a:lnTo>
                    <a:lnTo>
                      <a:pt x="7" y="58"/>
                    </a:lnTo>
                    <a:lnTo>
                      <a:pt x="0" y="48"/>
                    </a:lnTo>
                    <a:lnTo>
                      <a:pt x="0" y="36"/>
                    </a:lnTo>
                    <a:lnTo>
                      <a:pt x="12" y="28"/>
                    </a:lnTo>
                    <a:lnTo>
                      <a:pt x="28" y="27"/>
                    </a:lnTo>
                    <a:lnTo>
                      <a:pt x="26" y="16"/>
                    </a:lnTo>
                    <a:lnTo>
                      <a:pt x="35" y="10"/>
                    </a:lnTo>
                    <a:lnTo>
                      <a:pt x="52" y="13"/>
                    </a:lnTo>
                    <a:lnTo>
                      <a:pt x="64" y="25"/>
                    </a:lnTo>
                    <a:lnTo>
                      <a:pt x="80" y="36"/>
                    </a:lnTo>
                    <a:lnTo>
                      <a:pt x="95" y="39"/>
                    </a:lnTo>
                    <a:lnTo>
                      <a:pt x="120" y="33"/>
                    </a:lnTo>
                    <a:lnTo>
                      <a:pt x="146" y="18"/>
                    </a:lnTo>
                    <a:lnTo>
                      <a:pt x="174" y="5"/>
                    </a:lnTo>
                    <a:lnTo>
                      <a:pt x="196" y="0"/>
                    </a:lnTo>
                    <a:lnTo>
                      <a:pt x="211" y="7"/>
                    </a:lnTo>
                    <a:lnTo>
                      <a:pt x="230" y="24"/>
                    </a:lnTo>
                    <a:lnTo>
                      <a:pt x="250" y="42"/>
                    </a:lnTo>
                    <a:lnTo>
                      <a:pt x="267" y="57"/>
                    </a:lnTo>
                    <a:lnTo>
                      <a:pt x="277" y="67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158" name="Gruppe 42"/>
            <p:cNvGrpSpPr/>
            <p:nvPr/>
          </p:nvGrpSpPr>
          <p:grpSpPr>
            <a:xfrm>
              <a:off x="4198611" y="1799771"/>
              <a:ext cx="994498" cy="2013083"/>
              <a:chOff x="4198611" y="1799771"/>
              <a:chExt cx="994498" cy="2013083"/>
            </a:xfrm>
          </p:grpSpPr>
          <p:sp>
            <p:nvSpPr>
              <p:cNvPr id="159" name="Ligebenet trekant 158"/>
              <p:cNvSpPr/>
              <p:nvPr/>
            </p:nvSpPr>
            <p:spPr bwMode="auto">
              <a:xfrm flipV="1">
                <a:off x="4606874" y="3655238"/>
                <a:ext cx="178369" cy="157616"/>
              </a:xfrm>
              <a:prstGeom prst="triangle">
                <a:avLst/>
              </a:prstGeom>
              <a:solidFill>
                <a:srgbClr val="FF0000"/>
              </a:soli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60" name="Rektangel 159"/>
              <p:cNvSpPr/>
              <p:nvPr/>
            </p:nvSpPr>
            <p:spPr>
              <a:xfrm>
                <a:off x="4606003" y="1953258"/>
                <a:ext cx="180110" cy="1704109"/>
              </a:xfrm>
              <a:prstGeom prst="rect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1" name="Rektangel 160"/>
              <p:cNvSpPr/>
              <p:nvPr/>
            </p:nvSpPr>
            <p:spPr>
              <a:xfrm rot="16200000">
                <a:off x="4612733" y="1385649"/>
                <a:ext cx="166254" cy="994498"/>
              </a:xfrm>
              <a:prstGeom prst="rect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2" name="Rektangel 161"/>
              <p:cNvSpPr/>
              <p:nvPr/>
            </p:nvSpPr>
            <p:spPr>
              <a:xfrm>
                <a:off x="4611524" y="1857375"/>
                <a:ext cx="169068" cy="1146849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3" name="Rektangel 162"/>
              <p:cNvSpPr/>
              <p:nvPr/>
            </p:nvSpPr>
            <p:spPr>
              <a:xfrm>
                <a:off x="4612209" y="2530022"/>
                <a:ext cx="169068" cy="1146849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87" name="Gruppe 186"/>
          <p:cNvGrpSpPr/>
          <p:nvPr/>
        </p:nvGrpSpPr>
        <p:grpSpPr>
          <a:xfrm>
            <a:off x="174174" y="1829319"/>
            <a:ext cx="7542246" cy="4295888"/>
            <a:chOff x="174174" y="1829319"/>
            <a:chExt cx="7542246" cy="4295888"/>
          </a:xfrm>
        </p:grpSpPr>
        <p:sp>
          <p:nvSpPr>
            <p:cNvPr id="188" name="Tekstboks 187"/>
            <p:cNvSpPr txBox="1"/>
            <p:nvPr/>
          </p:nvSpPr>
          <p:spPr>
            <a:xfrm>
              <a:off x="1784988" y="5355766"/>
              <a:ext cx="593143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200" dirty="0" smtClean="0"/>
                <a:t>This is </a:t>
              </a:r>
              <a:r>
                <a:rPr lang="en-GB" sz="2200" u="sng" dirty="0" smtClean="0"/>
                <a:t>not</a:t>
              </a:r>
              <a:r>
                <a:rPr lang="en-GB" sz="2200" dirty="0" smtClean="0"/>
                <a:t> the way to create The</a:t>
              </a:r>
            </a:p>
            <a:p>
              <a:pPr algn="ctr"/>
              <a:r>
                <a:rPr lang="en-GB" sz="2200" dirty="0" smtClean="0"/>
                <a:t>Single European Electricity Market…</a:t>
              </a:r>
              <a:endParaRPr lang="en-GB" sz="2200" dirty="0"/>
            </a:p>
          </p:txBody>
        </p:sp>
        <p:grpSp>
          <p:nvGrpSpPr>
            <p:cNvPr id="189" name="Gruppe 10"/>
            <p:cNvGrpSpPr>
              <a:grpSpLocks noChangeAspect="1"/>
            </p:cNvGrpSpPr>
            <p:nvPr/>
          </p:nvGrpSpPr>
          <p:grpSpPr>
            <a:xfrm rot="21000000">
              <a:off x="364286" y="1829319"/>
              <a:ext cx="622362" cy="1609218"/>
              <a:chOff x="674688" y="3408359"/>
              <a:chExt cx="685799" cy="1773242"/>
            </a:xfrm>
            <a:solidFill>
              <a:srgbClr val="008000"/>
            </a:solidFill>
          </p:grpSpPr>
          <p:sp>
            <p:nvSpPr>
              <p:cNvPr id="191" name="Freeform 162"/>
              <p:cNvSpPr>
                <a:spLocks/>
              </p:cNvSpPr>
              <p:nvPr/>
            </p:nvSpPr>
            <p:spPr bwMode="auto">
              <a:xfrm>
                <a:off x="761555" y="3408359"/>
                <a:ext cx="169862" cy="217488"/>
              </a:xfrm>
              <a:custGeom>
                <a:avLst/>
                <a:gdLst/>
                <a:ahLst/>
                <a:cxnLst>
                  <a:cxn ang="0">
                    <a:pos x="41" y="2"/>
                  </a:cxn>
                  <a:cxn ang="0">
                    <a:pos x="18" y="14"/>
                  </a:cxn>
                  <a:cxn ang="0">
                    <a:pos x="6" y="27"/>
                  </a:cxn>
                  <a:cxn ang="0">
                    <a:pos x="0" y="41"/>
                  </a:cxn>
                  <a:cxn ang="0">
                    <a:pos x="3" y="51"/>
                  </a:cxn>
                  <a:cxn ang="0">
                    <a:pos x="9" y="59"/>
                  </a:cxn>
                  <a:cxn ang="0">
                    <a:pos x="21" y="60"/>
                  </a:cxn>
                  <a:cxn ang="0">
                    <a:pos x="33" y="57"/>
                  </a:cxn>
                  <a:cxn ang="0">
                    <a:pos x="41" y="45"/>
                  </a:cxn>
                  <a:cxn ang="0">
                    <a:pos x="50" y="38"/>
                  </a:cxn>
                  <a:cxn ang="0">
                    <a:pos x="59" y="32"/>
                  </a:cxn>
                  <a:cxn ang="0">
                    <a:pos x="72" y="30"/>
                  </a:cxn>
                  <a:cxn ang="0">
                    <a:pos x="81" y="35"/>
                  </a:cxn>
                  <a:cxn ang="0">
                    <a:pos x="83" y="45"/>
                  </a:cxn>
                  <a:cxn ang="0">
                    <a:pos x="77" y="59"/>
                  </a:cxn>
                  <a:cxn ang="0">
                    <a:pos x="68" y="66"/>
                  </a:cxn>
                  <a:cxn ang="0">
                    <a:pos x="50" y="74"/>
                  </a:cxn>
                  <a:cxn ang="0">
                    <a:pos x="41" y="86"/>
                  </a:cxn>
                  <a:cxn ang="0">
                    <a:pos x="36" y="98"/>
                  </a:cxn>
                  <a:cxn ang="0">
                    <a:pos x="38" y="114"/>
                  </a:cxn>
                  <a:cxn ang="0">
                    <a:pos x="38" y="129"/>
                  </a:cxn>
                  <a:cxn ang="0">
                    <a:pos x="50" y="137"/>
                  </a:cxn>
                  <a:cxn ang="0">
                    <a:pos x="63" y="131"/>
                  </a:cxn>
                  <a:cxn ang="0">
                    <a:pos x="74" y="128"/>
                  </a:cxn>
                  <a:cxn ang="0">
                    <a:pos x="78" y="120"/>
                  </a:cxn>
                  <a:cxn ang="0">
                    <a:pos x="75" y="105"/>
                  </a:cxn>
                  <a:cxn ang="0">
                    <a:pos x="71" y="93"/>
                  </a:cxn>
                  <a:cxn ang="0">
                    <a:pos x="72" y="86"/>
                  </a:cxn>
                  <a:cxn ang="0">
                    <a:pos x="87" y="77"/>
                  </a:cxn>
                  <a:cxn ang="0">
                    <a:pos x="99" y="65"/>
                  </a:cxn>
                  <a:cxn ang="0">
                    <a:pos x="107" y="53"/>
                  </a:cxn>
                  <a:cxn ang="0">
                    <a:pos x="107" y="30"/>
                  </a:cxn>
                  <a:cxn ang="0">
                    <a:pos x="107" y="18"/>
                  </a:cxn>
                  <a:cxn ang="0">
                    <a:pos x="96" y="6"/>
                  </a:cxn>
                  <a:cxn ang="0">
                    <a:pos x="87" y="3"/>
                  </a:cxn>
                  <a:cxn ang="0">
                    <a:pos x="71" y="0"/>
                  </a:cxn>
                  <a:cxn ang="0">
                    <a:pos x="59" y="0"/>
                  </a:cxn>
                  <a:cxn ang="0">
                    <a:pos x="41" y="2"/>
                  </a:cxn>
                </a:cxnLst>
                <a:rect l="0" t="0" r="r" b="b"/>
                <a:pathLst>
                  <a:path w="107" h="137">
                    <a:moveTo>
                      <a:pt x="41" y="2"/>
                    </a:moveTo>
                    <a:lnTo>
                      <a:pt x="18" y="14"/>
                    </a:lnTo>
                    <a:lnTo>
                      <a:pt x="6" y="27"/>
                    </a:lnTo>
                    <a:lnTo>
                      <a:pt x="0" y="41"/>
                    </a:lnTo>
                    <a:lnTo>
                      <a:pt x="3" y="51"/>
                    </a:lnTo>
                    <a:lnTo>
                      <a:pt x="9" y="59"/>
                    </a:lnTo>
                    <a:lnTo>
                      <a:pt x="21" y="60"/>
                    </a:lnTo>
                    <a:lnTo>
                      <a:pt x="33" y="57"/>
                    </a:lnTo>
                    <a:lnTo>
                      <a:pt x="41" y="45"/>
                    </a:lnTo>
                    <a:lnTo>
                      <a:pt x="50" y="38"/>
                    </a:lnTo>
                    <a:lnTo>
                      <a:pt x="59" y="32"/>
                    </a:lnTo>
                    <a:lnTo>
                      <a:pt x="72" y="30"/>
                    </a:lnTo>
                    <a:lnTo>
                      <a:pt x="81" y="35"/>
                    </a:lnTo>
                    <a:lnTo>
                      <a:pt x="83" y="45"/>
                    </a:lnTo>
                    <a:lnTo>
                      <a:pt x="77" y="59"/>
                    </a:lnTo>
                    <a:lnTo>
                      <a:pt x="68" y="66"/>
                    </a:lnTo>
                    <a:lnTo>
                      <a:pt x="50" y="74"/>
                    </a:lnTo>
                    <a:lnTo>
                      <a:pt x="41" y="86"/>
                    </a:lnTo>
                    <a:lnTo>
                      <a:pt x="36" y="98"/>
                    </a:lnTo>
                    <a:lnTo>
                      <a:pt x="38" y="114"/>
                    </a:lnTo>
                    <a:lnTo>
                      <a:pt x="38" y="129"/>
                    </a:lnTo>
                    <a:lnTo>
                      <a:pt x="50" y="137"/>
                    </a:lnTo>
                    <a:lnTo>
                      <a:pt x="63" y="131"/>
                    </a:lnTo>
                    <a:lnTo>
                      <a:pt x="74" y="128"/>
                    </a:lnTo>
                    <a:lnTo>
                      <a:pt x="78" y="120"/>
                    </a:lnTo>
                    <a:lnTo>
                      <a:pt x="75" y="105"/>
                    </a:lnTo>
                    <a:lnTo>
                      <a:pt x="71" y="93"/>
                    </a:lnTo>
                    <a:lnTo>
                      <a:pt x="72" y="86"/>
                    </a:lnTo>
                    <a:lnTo>
                      <a:pt x="87" y="77"/>
                    </a:lnTo>
                    <a:lnTo>
                      <a:pt x="99" y="65"/>
                    </a:lnTo>
                    <a:lnTo>
                      <a:pt x="107" y="53"/>
                    </a:lnTo>
                    <a:lnTo>
                      <a:pt x="107" y="30"/>
                    </a:lnTo>
                    <a:lnTo>
                      <a:pt x="107" y="18"/>
                    </a:lnTo>
                    <a:lnTo>
                      <a:pt x="96" y="6"/>
                    </a:lnTo>
                    <a:lnTo>
                      <a:pt x="87" y="3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4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3" name="Freeform 163"/>
              <p:cNvSpPr>
                <a:spLocks/>
              </p:cNvSpPr>
              <p:nvPr/>
            </p:nvSpPr>
            <p:spPr bwMode="auto">
              <a:xfrm>
                <a:off x="836168" y="3644897"/>
                <a:ext cx="69850" cy="68263"/>
              </a:xfrm>
              <a:custGeom>
                <a:avLst/>
                <a:gdLst/>
                <a:ahLst/>
                <a:cxnLst>
                  <a:cxn ang="0">
                    <a:pos x="4" y="13"/>
                  </a:cxn>
                  <a:cxn ang="0">
                    <a:pos x="18" y="0"/>
                  </a:cxn>
                  <a:cxn ang="0">
                    <a:pos x="30" y="0"/>
                  </a:cxn>
                  <a:cxn ang="0">
                    <a:pos x="41" y="4"/>
                  </a:cxn>
                  <a:cxn ang="0">
                    <a:pos x="44" y="13"/>
                  </a:cxn>
                  <a:cxn ang="0">
                    <a:pos x="44" y="20"/>
                  </a:cxn>
                  <a:cxn ang="0">
                    <a:pos x="39" y="31"/>
                  </a:cxn>
                  <a:cxn ang="0">
                    <a:pos x="30" y="40"/>
                  </a:cxn>
                  <a:cxn ang="0">
                    <a:pos x="16" y="40"/>
                  </a:cxn>
                  <a:cxn ang="0">
                    <a:pos x="7" y="43"/>
                  </a:cxn>
                  <a:cxn ang="0">
                    <a:pos x="3" y="31"/>
                  </a:cxn>
                  <a:cxn ang="0">
                    <a:pos x="0" y="22"/>
                  </a:cxn>
                  <a:cxn ang="0">
                    <a:pos x="4" y="13"/>
                  </a:cxn>
                </a:cxnLst>
                <a:rect l="0" t="0" r="r" b="b"/>
                <a:pathLst>
                  <a:path w="44" h="43">
                    <a:moveTo>
                      <a:pt x="4" y="13"/>
                    </a:moveTo>
                    <a:lnTo>
                      <a:pt x="18" y="0"/>
                    </a:lnTo>
                    <a:lnTo>
                      <a:pt x="30" y="0"/>
                    </a:lnTo>
                    <a:lnTo>
                      <a:pt x="41" y="4"/>
                    </a:lnTo>
                    <a:lnTo>
                      <a:pt x="44" y="13"/>
                    </a:lnTo>
                    <a:lnTo>
                      <a:pt x="44" y="20"/>
                    </a:lnTo>
                    <a:lnTo>
                      <a:pt x="39" y="31"/>
                    </a:lnTo>
                    <a:lnTo>
                      <a:pt x="30" y="40"/>
                    </a:lnTo>
                    <a:lnTo>
                      <a:pt x="16" y="40"/>
                    </a:lnTo>
                    <a:lnTo>
                      <a:pt x="7" y="43"/>
                    </a:lnTo>
                    <a:lnTo>
                      <a:pt x="3" y="31"/>
                    </a:lnTo>
                    <a:lnTo>
                      <a:pt x="0" y="22"/>
                    </a:lnTo>
                    <a:lnTo>
                      <a:pt x="4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4" name="Freeform 164"/>
              <p:cNvSpPr>
                <a:spLocks/>
              </p:cNvSpPr>
              <p:nvPr/>
            </p:nvSpPr>
            <p:spPr bwMode="auto">
              <a:xfrm>
                <a:off x="742950" y="3843338"/>
                <a:ext cx="361950" cy="282575"/>
              </a:xfrm>
              <a:custGeom>
                <a:avLst/>
                <a:gdLst/>
                <a:ahLst/>
                <a:cxnLst>
                  <a:cxn ang="0">
                    <a:pos x="140" y="74"/>
                  </a:cxn>
                  <a:cxn ang="0">
                    <a:pos x="128" y="46"/>
                  </a:cxn>
                  <a:cxn ang="0">
                    <a:pos x="115" y="27"/>
                  </a:cxn>
                  <a:cxn ang="0">
                    <a:pos x="96" y="12"/>
                  </a:cxn>
                  <a:cxn ang="0">
                    <a:pos x="79" y="5"/>
                  </a:cxn>
                  <a:cxn ang="0">
                    <a:pos x="61" y="0"/>
                  </a:cxn>
                  <a:cxn ang="0">
                    <a:pos x="38" y="5"/>
                  </a:cxn>
                  <a:cxn ang="0">
                    <a:pos x="17" y="17"/>
                  </a:cxn>
                  <a:cxn ang="0">
                    <a:pos x="6" y="31"/>
                  </a:cxn>
                  <a:cxn ang="0">
                    <a:pos x="0" y="51"/>
                  </a:cxn>
                  <a:cxn ang="0">
                    <a:pos x="0" y="68"/>
                  </a:cxn>
                  <a:cxn ang="0">
                    <a:pos x="11" y="94"/>
                  </a:cxn>
                  <a:cxn ang="0">
                    <a:pos x="26" y="119"/>
                  </a:cxn>
                  <a:cxn ang="0">
                    <a:pos x="44" y="142"/>
                  </a:cxn>
                  <a:cxn ang="0">
                    <a:pos x="65" y="160"/>
                  </a:cxn>
                  <a:cxn ang="0">
                    <a:pos x="85" y="173"/>
                  </a:cxn>
                  <a:cxn ang="0">
                    <a:pos x="109" y="178"/>
                  </a:cxn>
                  <a:cxn ang="0">
                    <a:pos x="131" y="175"/>
                  </a:cxn>
                  <a:cxn ang="0">
                    <a:pos x="147" y="166"/>
                  </a:cxn>
                  <a:cxn ang="0">
                    <a:pos x="155" y="151"/>
                  </a:cxn>
                  <a:cxn ang="0">
                    <a:pos x="155" y="134"/>
                  </a:cxn>
                  <a:cxn ang="0">
                    <a:pos x="153" y="109"/>
                  </a:cxn>
                  <a:cxn ang="0">
                    <a:pos x="152" y="101"/>
                  </a:cxn>
                  <a:cxn ang="0">
                    <a:pos x="187" y="107"/>
                  </a:cxn>
                  <a:cxn ang="0">
                    <a:pos x="213" y="113"/>
                  </a:cxn>
                  <a:cxn ang="0">
                    <a:pos x="225" y="112"/>
                  </a:cxn>
                  <a:cxn ang="0">
                    <a:pos x="228" y="100"/>
                  </a:cxn>
                  <a:cxn ang="0">
                    <a:pos x="226" y="92"/>
                  </a:cxn>
                  <a:cxn ang="0">
                    <a:pos x="216" y="86"/>
                  </a:cxn>
                  <a:cxn ang="0">
                    <a:pos x="188" y="88"/>
                  </a:cxn>
                  <a:cxn ang="0">
                    <a:pos x="162" y="85"/>
                  </a:cxn>
                  <a:cxn ang="0">
                    <a:pos x="140" y="74"/>
                  </a:cxn>
                </a:cxnLst>
                <a:rect l="0" t="0" r="r" b="b"/>
                <a:pathLst>
                  <a:path w="228" h="178">
                    <a:moveTo>
                      <a:pt x="140" y="74"/>
                    </a:moveTo>
                    <a:lnTo>
                      <a:pt x="128" y="46"/>
                    </a:lnTo>
                    <a:lnTo>
                      <a:pt x="115" y="27"/>
                    </a:lnTo>
                    <a:lnTo>
                      <a:pt x="96" y="12"/>
                    </a:lnTo>
                    <a:lnTo>
                      <a:pt x="79" y="5"/>
                    </a:lnTo>
                    <a:lnTo>
                      <a:pt x="61" y="0"/>
                    </a:lnTo>
                    <a:lnTo>
                      <a:pt x="38" y="5"/>
                    </a:lnTo>
                    <a:lnTo>
                      <a:pt x="17" y="17"/>
                    </a:lnTo>
                    <a:lnTo>
                      <a:pt x="6" y="31"/>
                    </a:lnTo>
                    <a:lnTo>
                      <a:pt x="0" y="51"/>
                    </a:lnTo>
                    <a:lnTo>
                      <a:pt x="0" y="68"/>
                    </a:lnTo>
                    <a:lnTo>
                      <a:pt x="11" y="94"/>
                    </a:lnTo>
                    <a:lnTo>
                      <a:pt x="26" y="119"/>
                    </a:lnTo>
                    <a:lnTo>
                      <a:pt x="44" y="142"/>
                    </a:lnTo>
                    <a:lnTo>
                      <a:pt x="65" y="160"/>
                    </a:lnTo>
                    <a:lnTo>
                      <a:pt x="85" y="173"/>
                    </a:lnTo>
                    <a:lnTo>
                      <a:pt x="109" y="178"/>
                    </a:lnTo>
                    <a:lnTo>
                      <a:pt x="131" y="175"/>
                    </a:lnTo>
                    <a:lnTo>
                      <a:pt x="147" y="166"/>
                    </a:lnTo>
                    <a:lnTo>
                      <a:pt x="155" y="151"/>
                    </a:lnTo>
                    <a:lnTo>
                      <a:pt x="155" y="134"/>
                    </a:lnTo>
                    <a:lnTo>
                      <a:pt x="153" y="109"/>
                    </a:lnTo>
                    <a:lnTo>
                      <a:pt x="152" y="101"/>
                    </a:lnTo>
                    <a:lnTo>
                      <a:pt x="187" y="107"/>
                    </a:lnTo>
                    <a:lnTo>
                      <a:pt x="213" y="113"/>
                    </a:lnTo>
                    <a:lnTo>
                      <a:pt x="225" y="112"/>
                    </a:lnTo>
                    <a:lnTo>
                      <a:pt x="228" y="100"/>
                    </a:lnTo>
                    <a:lnTo>
                      <a:pt x="226" y="92"/>
                    </a:lnTo>
                    <a:lnTo>
                      <a:pt x="216" y="86"/>
                    </a:lnTo>
                    <a:lnTo>
                      <a:pt x="188" y="88"/>
                    </a:lnTo>
                    <a:lnTo>
                      <a:pt x="162" y="85"/>
                    </a:lnTo>
                    <a:lnTo>
                      <a:pt x="140" y="7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" name="Freeform 165"/>
              <p:cNvSpPr>
                <a:spLocks/>
              </p:cNvSpPr>
              <p:nvPr/>
            </p:nvSpPr>
            <p:spPr bwMode="auto">
              <a:xfrm>
                <a:off x="884238" y="4127501"/>
                <a:ext cx="307975" cy="439738"/>
              </a:xfrm>
              <a:custGeom>
                <a:avLst/>
                <a:gdLst/>
                <a:ahLst/>
                <a:cxnLst>
                  <a:cxn ang="0">
                    <a:pos x="23" y="9"/>
                  </a:cxn>
                  <a:cxn ang="0">
                    <a:pos x="38" y="2"/>
                  </a:cxn>
                  <a:cxn ang="0">
                    <a:pos x="58" y="0"/>
                  </a:cxn>
                  <a:cxn ang="0">
                    <a:pos x="79" y="3"/>
                  </a:cxn>
                  <a:cxn ang="0">
                    <a:pos x="103" y="12"/>
                  </a:cxn>
                  <a:cxn ang="0">
                    <a:pos x="120" y="23"/>
                  </a:cxn>
                  <a:cxn ang="0">
                    <a:pos x="141" y="44"/>
                  </a:cxn>
                  <a:cxn ang="0">
                    <a:pos x="156" y="67"/>
                  </a:cxn>
                  <a:cxn ang="0">
                    <a:pos x="165" y="87"/>
                  </a:cxn>
                  <a:cxn ang="0">
                    <a:pos x="174" y="113"/>
                  </a:cxn>
                  <a:cxn ang="0">
                    <a:pos x="182" y="142"/>
                  </a:cxn>
                  <a:cxn ang="0">
                    <a:pos x="188" y="174"/>
                  </a:cxn>
                  <a:cxn ang="0">
                    <a:pos x="191" y="198"/>
                  </a:cxn>
                  <a:cxn ang="0">
                    <a:pos x="194" y="219"/>
                  </a:cxn>
                  <a:cxn ang="0">
                    <a:pos x="191" y="239"/>
                  </a:cxn>
                  <a:cxn ang="0">
                    <a:pos x="185" y="254"/>
                  </a:cxn>
                  <a:cxn ang="0">
                    <a:pos x="173" y="264"/>
                  </a:cxn>
                  <a:cxn ang="0">
                    <a:pos x="159" y="271"/>
                  </a:cxn>
                  <a:cxn ang="0">
                    <a:pos x="141" y="275"/>
                  </a:cxn>
                  <a:cxn ang="0">
                    <a:pos x="123" y="277"/>
                  </a:cxn>
                  <a:cxn ang="0">
                    <a:pos x="103" y="272"/>
                  </a:cxn>
                  <a:cxn ang="0">
                    <a:pos x="91" y="265"/>
                  </a:cxn>
                  <a:cxn ang="0">
                    <a:pos x="82" y="252"/>
                  </a:cxn>
                  <a:cxn ang="0">
                    <a:pos x="76" y="235"/>
                  </a:cxn>
                  <a:cxn ang="0">
                    <a:pos x="70" y="216"/>
                  </a:cxn>
                  <a:cxn ang="0">
                    <a:pos x="71" y="192"/>
                  </a:cxn>
                  <a:cxn ang="0">
                    <a:pos x="71" y="167"/>
                  </a:cxn>
                  <a:cxn ang="0">
                    <a:pos x="76" y="151"/>
                  </a:cxn>
                  <a:cxn ang="0">
                    <a:pos x="74" y="141"/>
                  </a:cxn>
                  <a:cxn ang="0">
                    <a:pos x="70" y="125"/>
                  </a:cxn>
                  <a:cxn ang="0">
                    <a:pos x="59" y="113"/>
                  </a:cxn>
                  <a:cxn ang="0">
                    <a:pos x="47" y="96"/>
                  </a:cxn>
                  <a:cxn ang="0">
                    <a:pos x="29" y="84"/>
                  </a:cxn>
                  <a:cxn ang="0">
                    <a:pos x="15" y="70"/>
                  </a:cxn>
                  <a:cxn ang="0">
                    <a:pos x="3" y="49"/>
                  </a:cxn>
                  <a:cxn ang="0">
                    <a:pos x="0" y="31"/>
                  </a:cxn>
                  <a:cxn ang="0">
                    <a:pos x="9" y="16"/>
                  </a:cxn>
                  <a:cxn ang="0">
                    <a:pos x="23" y="9"/>
                  </a:cxn>
                </a:cxnLst>
                <a:rect l="0" t="0" r="r" b="b"/>
                <a:pathLst>
                  <a:path w="194" h="277">
                    <a:moveTo>
                      <a:pt x="23" y="9"/>
                    </a:moveTo>
                    <a:lnTo>
                      <a:pt x="38" y="2"/>
                    </a:lnTo>
                    <a:lnTo>
                      <a:pt x="58" y="0"/>
                    </a:lnTo>
                    <a:lnTo>
                      <a:pt x="79" y="3"/>
                    </a:lnTo>
                    <a:lnTo>
                      <a:pt x="103" y="12"/>
                    </a:lnTo>
                    <a:lnTo>
                      <a:pt x="120" y="23"/>
                    </a:lnTo>
                    <a:lnTo>
                      <a:pt x="141" y="44"/>
                    </a:lnTo>
                    <a:lnTo>
                      <a:pt x="156" y="67"/>
                    </a:lnTo>
                    <a:lnTo>
                      <a:pt x="165" y="87"/>
                    </a:lnTo>
                    <a:lnTo>
                      <a:pt x="174" y="113"/>
                    </a:lnTo>
                    <a:lnTo>
                      <a:pt x="182" y="142"/>
                    </a:lnTo>
                    <a:lnTo>
                      <a:pt x="188" y="174"/>
                    </a:lnTo>
                    <a:lnTo>
                      <a:pt x="191" y="198"/>
                    </a:lnTo>
                    <a:lnTo>
                      <a:pt x="194" y="219"/>
                    </a:lnTo>
                    <a:lnTo>
                      <a:pt x="191" y="239"/>
                    </a:lnTo>
                    <a:lnTo>
                      <a:pt x="185" y="254"/>
                    </a:lnTo>
                    <a:lnTo>
                      <a:pt x="173" y="264"/>
                    </a:lnTo>
                    <a:lnTo>
                      <a:pt x="159" y="271"/>
                    </a:lnTo>
                    <a:lnTo>
                      <a:pt x="141" y="275"/>
                    </a:lnTo>
                    <a:lnTo>
                      <a:pt x="123" y="277"/>
                    </a:lnTo>
                    <a:lnTo>
                      <a:pt x="103" y="272"/>
                    </a:lnTo>
                    <a:lnTo>
                      <a:pt x="91" y="265"/>
                    </a:lnTo>
                    <a:lnTo>
                      <a:pt x="82" y="252"/>
                    </a:lnTo>
                    <a:lnTo>
                      <a:pt x="76" y="235"/>
                    </a:lnTo>
                    <a:lnTo>
                      <a:pt x="70" y="216"/>
                    </a:lnTo>
                    <a:lnTo>
                      <a:pt x="71" y="192"/>
                    </a:lnTo>
                    <a:lnTo>
                      <a:pt x="71" y="167"/>
                    </a:lnTo>
                    <a:lnTo>
                      <a:pt x="76" y="151"/>
                    </a:lnTo>
                    <a:lnTo>
                      <a:pt x="74" y="141"/>
                    </a:lnTo>
                    <a:lnTo>
                      <a:pt x="70" y="125"/>
                    </a:lnTo>
                    <a:lnTo>
                      <a:pt x="59" y="113"/>
                    </a:lnTo>
                    <a:lnTo>
                      <a:pt x="47" y="96"/>
                    </a:lnTo>
                    <a:lnTo>
                      <a:pt x="29" y="84"/>
                    </a:lnTo>
                    <a:lnTo>
                      <a:pt x="15" y="70"/>
                    </a:lnTo>
                    <a:lnTo>
                      <a:pt x="3" y="49"/>
                    </a:lnTo>
                    <a:lnTo>
                      <a:pt x="0" y="31"/>
                    </a:lnTo>
                    <a:lnTo>
                      <a:pt x="9" y="16"/>
                    </a:lnTo>
                    <a:lnTo>
                      <a:pt x="23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" name="Freeform 166"/>
              <p:cNvSpPr>
                <a:spLocks/>
              </p:cNvSpPr>
              <p:nvPr/>
            </p:nvSpPr>
            <p:spPr bwMode="auto">
              <a:xfrm>
                <a:off x="674688" y="3873501"/>
                <a:ext cx="285750" cy="387350"/>
              </a:xfrm>
              <a:custGeom>
                <a:avLst/>
                <a:gdLst/>
                <a:ahLst/>
                <a:cxnLst>
                  <a:cxn ang="0">
                    <a:pos x="111" y="211"/>
                  </a:cxn>
                  <a:cxn ang="0">
                    <a:pos x="139" y="195"/>
                  </a:cxn>
                  <a:cxn ang="0">
                    <a:pos x="161" y="188"/>
                  </a:cxn>
                  <a:cxn ang="0">
                    <a:pos x="172" y="198"/>
                  </a:cxn>
                  <a:cxn ang="0">
                    <a:pos x="180" y="208"/>
                  </a:cxn>
                  <a:cxn ang="0">
                    <a:pos x="179" y="226"/>
                  </a:cxn>
                  <a:cxn ang="0">
                    <a:pos x="170" y="232"/>
                  </a:cxn>
                  <a:cxn ang="0">
                    <a:pos x="129" y="241"/>
                  </a:cxn>
                  <a:cxn ang="0">
                    <a:pos x="96" y="244"/>
                  </a:cxn>
                  <a:cxn ang="0">
                    <a:pos x="60" y="244"/>
                  </a:cxn>
                  <a:cxn ang="0">
                    <a:pos x="46" y="238"/>
                  </a:cxn>
                  <a:cxn ang="0">
                    <a:pos x="33" y="224"/>
                  </a:cxn>
                  <a:cxn ang="0">
                    <a:pos x="14" y="200"/>
                  </a:cxn>
                  <a:cxn ang="0">
                    <a:pos x="5" y="170"/>
                  </a:cxn>
                  <a:cxn ang="0">
                    <a:pos x="0" y="138"/>
                  </a:cxn>
                  <a:cxn ang="0">
                    <a:pos x="1" y="111"/>
                  </a:cxn>
                  <a:cxn ang="0">
                    <a:pos x="4" y="86"/>
                  </a:cxn>
                  <a:cxn ang="0">
                    <a:pos x="4" y="71"/>
                  </a:cxn>
                  <a:cxn ang="0">
                    <a:pos x="1" y="48"/>
                  </a:cxn>
                  <a:cxn ang="0">
                    <a:pos x="0" y="24"/>
                  </a:cxn>
                  <a:cxn ang="0">
                    <a:pos x="9" y="6"/>
                  </a:cxn>
                  <a:cxn ang="0">
                    <a:pos x="31" y="0"/>
                  </a:cxn>
                  <a:cxn ang="0">
                    <a:pos x="43" y="7"/>
                  </a:cxn>
                  <a:cxn ang="0">
                    <a:pos x="43" y="18"/>
                  </a:cxn>
                  <a:cxn ang="0">
                    <a:pos x="37" y="22"/>
                  </a:cxn>
                  <a:cxn ang="0">
                    <a:pos x="24" y="25"/>
                  </a:cxn>
                  <a:cxn ang="0">
                    <a:pos x="22" y="41"/>
                  </a:cxn>
                  <a:cxn ang="0">
                    <a:pos x="22" y="69"/>
                  </a:cxn>
                  <a:cxn ang="0">
                    <a:pos x="29" y="84"/>
                  </a:cxn>
                  <a:cxn ang="0">
                    <a:pos x="43" y="94"/>
                  </a:cxn>
                  <a:cxn ang="0">
                    <a:pos x="63" y="96"/>
                  </a:cxn>
                  <a:cxn ang="0">
                    <a:pos x="68" y="107"/>
                  </a:cxn>
                  <a:cxn ang="0">
                    <a:pos x="60" y="120"/>
                  </a:cxn>
                  <a:cxn ang="0">
                    <a:pos x="41" y="114"/>
                  </a:cxn>
                  <a:cxn ang="0">
                    <a:pos x="28" y="107"/>
                  </a:cxn>
                  <a:cxn ang="0">
                    <a:pos x="22" y="108"/>
                  </a:cxn>
                  <a:cxn ang="0">
                    <a:pos x="17" y="124"/>
                  </a:cxn>
                  <a:cxn ang="0">
                    <a:pos x="22" y="146"/>
                  </a:cxn>
                  <a:cxn ang="0">
                    <a:pos x="31" y="173"/>
                  </a:cxn>
                  <a:cxn ang="0">
                    <a:pos x="46" y="193"/>
                  </a:cxn>
                  <a:cxn ang="0">
                    <a:pos x="64" y="208"/>
                  </a:cxn>
                  <a:cxn ang="0">
                    <a:pos x="78" y="213"/>
                  </a:cxn>
                  <a:cxn ang="0">
                    <a:pos x="94" y="213"/>
                  </a:cxn>
                  <a:cxn ang="0">
                    <a:pos x="111" y="211"/>
                  </a:cxn>
                </a:cxnLst>
                <a:rect l="0" t="0" r="r" b="b"/>
                <a:pathLst>
                  <a:path w="180" h="244">
                    <a:moveTo>
                      <a:pt x="111" y="211"/>
                    </a:moveTo>
                    <a:lnTo>
                      <a:pt x="139" y="195"/>
                    </a:lnTo>
                    <a:lnTo>
                      <a:pt x="161" y="188"/>
                    </a:lnTo>
                    <a:lnTo>
                      <a:pt x="172" y="198"/>
                    </a:lnTo>
                    <a:lnTo>
                      <a:pt x="180" y="208"/>
                    </a:lnTo>
                    <a:lnTo>
                      <a:pt x="179" y="226"/>
                    </a:lnTo>
                    <a:lnTo>
                      <a:pt x="170" y="232"/>
                    </a:lnTo>
                    <a:lnTo>
                      <a:pt x="129" y="241"/>
                    </a:lnTo>
                    <a:lnTo>
                      <a:pt x="96" y="244"/>
                    </a:lnTo>
                    <a:lnTo>
                      <a:pt x="60" y="244"/>
                    </a:lnTo>
                    <a:lnTo>
                      <a:pt x="46" y="238"/>
                    </a:lnTo>
                    <a:lnTo>
                      <a:pt x="33" y="224"/>
                    </a:lnTo>
                    <a:lnTo>
                      <a:pt x="14" y="200"/>
                    </a:lnTo>
                    <a:lnTo>
                      <a:pt x="5" y="170"/>
                    </a:lnTo>
                    <a:lnTo>
                      <a:pt x="0" y="138"/>
                    </a:lnTo>
                    <a:lnTo>
                      <a:pt x="1" y="111"/>
                    </a:lnTo>
                    <a:lnTo>
                      <a:pt x="4" y="86"/>
                    </a:lnTo>
                    <a:lnTo>
                      <a:pt x="4" y="71"/>
                    </a:lnTo>
                    <a:lnTo>
                      <a:pt x="1" y="48"/>
                    </a:lnTo>
                    <a:lnTo>
                      <a:pt x="0" y="24"/>
                    </a:lnTo>
                    <a:lnTo>
                      <a:pt x="9" y="6"/>
                    </a:lnTo>
                    <a:lnTo>
                      <a:pt x="31" y="0"/>
                    </a:lnTo>
                    <a:lnTo>
                      <a:pt x="43" y="7"/>
                    </a:lnTo>
                    <a:lnTo>
                      <a:pt x="43" y="18"/>
                    </a:lnTo>
                    <a:lnTo>
                      <a:pt x="37" y="22"/>
                    </a:lnTo>
                    <a:lnTo>
                      <a:pt x="24" y="25"/>
                    </a:lnTo>
                    <a:lnTo>
                      <a:pt x="22" y="41"/>
                    </a:lnTo>
                    <a:lnTo>
                      <a:pt x="22" y="69"/>
                    </a:lnTo>
                    <a:lnTo>
                      <a:pt x="29" y="84"/>
                    </a:lnTo>
                    <a:lnTo>
                      <a:pt x="43" y="94"/>
                    </a:lnTo>
                    <a:lnTo>
                      <a:pt x="63" y="96"/>
                    </a:lnTo>
                    <a:lnTo>
                      <a:pt x="68" y="107"/>
                    </a:lnTo>
                    <a:lnTo>
                      <a:pt x="60" y="120"/>
                    </a:lnTo>
                    <a:lnTo>
                      <a:pt x="41" y="114"/>
                    </a:lnTo>
                    <a:lnTo>
                      <a:pt x="28" y="107"/>
                    </a:lnTo>
                    <a:lnTo>
                      <a:pt x="22" y="108"/>
                    </a:lnTo>
                    <a:lnTo>
                      <a:pt x="17" y="124"/>
                    </a:lnTo>
                    <a:lnTo>
                      <a:pt x="22" y="146"/>
                    </a:lnTo>
                    <a:lnTo>
                      <a:pt x="31" y="173"/>
                    </a:lnTo>
                    <a:lnTo>
                      <a:pt x="46" y="193"/>
                    </a:lnTo>
                    <a:lnTo>
                      <a:pt x="64" y="208"/>
                    </a:lnTo>
                    <a:lnTo>
                      <a:pt x="78" y="213"/>
                    </a:lnTo>
                    <a:lnTo>
                      <a:pt x="94" y="213"/>
                    </a:lnTo>
                    <a:lnTo>
                      <a:pt x="111" y="2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7" name="Freeform 167"/>
              <p:cNvSpPr>
                <a:spLocks/>
              </p:cNvSpPr>
              <p:nvPr/>
            </p:nvSpPr>
            <p:spPr bwMode="auto">
              <a:xfrm>
                <a:off x="971550" y="4129088"/>
                <a:ext cx="388937" cy="39528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37" y="0"/>
                  </a:cxn>
                  <a:cxn ang="0">
                    <a:pos x="60" y="1"/>
                  </a:cxn>
                  <a:cxn ang="0">
                    <a:pos x="107" y="10"/>
                  </a:cxn>
                  <a:cxn ang="0">
                    <a:pos x="151" y="26"/>
                  </a:cxn>
                  <a:cxn ang="0">
                    <a:pos x="179" y="44"/>
                  </a:cxn>
                  <a:cxn ang="0">
                    <a:pos x="204" y="65"/>
                  </a:cxn>
                  <a:cxn ang="0">
                    <a:pos x="220" y="82"/>
                  </a:cxn>
                  <a:cxn ang="0">
                    <a:pos x="226" y="94"/>
                  </a:cxn>
                  <a:cxn ang="0">
                    <a:pos x="226" y="103"/>
                  </a:cxn>
                  <a:cxn ang="0">
                    <a:pos x="222" y="119"/>
                  </a:cxn>
                  <a:cxn ang="0">
                    <a:pos x="207" y="143"/>
                  </a:cxn>
                  <a:cxn ang="0">
                    <a:pos x="192" y="165"/>
                  </a:cxn>
                  <a:cxn ang="0">
                    <a:pos x="168" y="182"/>
                  </a:cxn>
                  <a:cxn ang="0">
                    <a:pos x="160" y="188"/>
                  </a:cxn>
                  <a:cxn ang="0">
                    <a:pos x="159" y="197"/>
                  </a:cxn>
                  <a:cxn ang="0">
                    <a:pos x="166" y="200"/>
                  </a:cxn>
                  <a:cxn ang="0">
                    <a:pos x="182" y="200"/>
                  </a:cxn>
                  <a:cxn ang="0">
                    <a:pos x="210" y="203"/>
                  </a:cxn>
                  <a:cxn ang="0">
                    <a:pos x="232" y="215"/>
                  </a:cxn>
                  <a:cxn ang="0">
                    <a:pos x="245" y="234"/>
                  </a:cxn>
                  <a:cxn ang="0">
                    <a:pos x="244" y="242"/>
                  </a:cxn>
                  <a:cxn ang="0">
                    <a:pos x="232" y="249"/>
                  </a:cxn>
                  <a:cxn ang="0">
                    <a:pos x="223" y="249"/>
                  </a:cxn>
                  <a:cxn ang="0">
                    <a:pos x="217" y="240"/>
                  </a:cxn>
                  <a:cxn ang="0">
                    <a:pos x="204" y="230"/>
                  </a:cxn>
                  <a:cxn ang="0">
                    <a:pos x="185" y="221"/>
                  </a:cxn>
                  <a:cxn ang="0">
                    <a:pos x="162" y="218"/>
                  </a:cxn>
                  <a:cxn ang="0">
                    <a:pos x="145" y="224"/>
                  </a:cxn>
                  <a:cxn ang="0">
                    <a:pos x="133" y="220"/>
                  </a:cxn>
                  <a:cxn ang="0">
                    <a:pos x="130" y="211"/>
                  </a:cxn>
                  <a:cxn ang="0">
                    <a:pos x="131" y="197"/>
                  </a:cxn>
                  <a:cxn ang="0">
                    <a:pos x="140" y="182"/>
                  </a:cxn>
                  <a:cxn ang="0">
                    <a:pos x="156" y="164"/>
                  </a:cxn>
                  <a:cxn ang="0">
                    <a:pos x="177" y="143"/>
                  </a:cxn>
                  <a:cxn ang="0">
                    <a:pos x="189" y="117"/>
                  </a:cxn>
                  <a:cxn ang="0">
                    <a:pos x="194" y="101"/>
                  </a:cxn>
                  <a:cxn ang="0">
                    <a:pos x="191" y="94"/>
                  </a:cxn>
                  <a:cxn ang="0">
                    <a:pos x="175" y="82"/>
                  </a:cxn>
                  <a:cxn ang="0">
                    <a:pos x="142" y="71"/>
                  </a:cxn>
                  <a:cxn ang="0">
                    <a:pos x="114" y="59"/>
                  </a:cxn>
                  <a:cxn ang="0">
                    <a:pos x="85" y="51"/>
                  </a:cxn>
                  <a:cxn ang="0">
                    <a:pos x="47" y="47"/>
                  </a:cxn>
                  <a:cxn ang="0">
                    <a:pos x="25" y="45"/>
                  </a:cxn>
                  <a:cxn ang="0">
                    <a:pos x="9" y="41"/>
                  </a:cxn>
                  <a:cxn ang="0">
                    <a:pos x="0" y="23"/>
                  </a:cxn>
                  <a:cxn ang="0">
                    <a:pos x="2" y="15"/>
                  </a:cxn>
                  <a:cxn ang="0">
                    <a:pos x="18" y="4"/>
                  </a:cxn>
                </a:cxnLst>
                <a:rect l="0" t="0" r="r" b="b"/>
                <a:pathLst>
                  <a:path w="245" h="249">
                    <a:moveTo>
                      <a:pt x="18" y="4"/>
                    </a:moveTo>
                    <a:lnTo>
                      <a:pt x="37" y="0"/>
                    </a:lnTo>
                    <a:lnTo>
                      <a:pt x="60" y="1"/>
                    </a:lnTo>
                    <a:lnTo>
                      <a:pt x="107" y="10"/>
                    </a:lnTo>
                    <a:lnTo>
                      <a:pt x="151" y="26"/>
                    </a:lnTo>
                    <a:lnTo>
                      <a:pt x="179" y="44"/>
                    </a:lnTo>
                    <a:lnTo>
                      <a:pt x="204" y="65"/>
                    </a:lnTo>
                    <a:lnTo>
                      <a:pt x="220" y="82"/>
                    </a:lnTo>
                    <a:lnTo>
                      <a:pt x="226" y="94"/>
                    </a:lnTo>
                    <a:lnTo>
                      <a:pt x="226" y="103"/>
                    </a:lnTo>
                    <a:lnTo>
                      <a:pt x="222" y="119"/>
                    </a:lnTo>
                    <a:lnTo>
                      <a:pt x="207" y="143"/>
                    </a:lnTo>
                    <a:lnTo>
                      <a:pt x="192" y="165"/>
                    </a:lnTo>
                    <a:lnTo>
                      <a:pt x="168" y="182"/>
                    </a:lnTo>
                    <a:lnTo>
                      <a:pt x="160" y="188"/>
                    </a:lnTo>
                    <a:lnTo>
                      <a:pt x="159" y="197"/>
                    </a:lnTo>
                    <a:lnTo>
                      <a:pt x="166" y="200"/>
                    </a:lnTo>
                    <a:lnTo>
                      <a:pt x="182" y="200"/>
                    </a:lnTo>
                    <a:lnTo>
                      <a:pt x="210" y="203"/>
                    </a:lnTo>
                    <a:lnTo>
                      <a:pt x="232" y="215"/>
                    </a:lnTo>
                    <a:lnTo>
                      <a:pt x="245" y="234"/>
                    </a:lnTo>
                    <a:lnTo>
                      <a:pt x="244" y="242"/>
                    </a:lnTo>
                    <a:lnTo>
                      <a:pt x="232" y="249"/>
                    </a:lnTo>
                    <a:lnTo>
                      <a:pt x="223" y="249"/>
                    </a:lnTo>
                    <a:lnTo>
                      <a:pt x="217" y="240"/>
                    </a:lnTo>
                    <a:lnTo>
                      <a:pt x="204" y="230"/>
                    </a:lnTo>
                    <a:lnTo>
                      <a:pt x="185" y="221"/>
                    </a:lnTo>
                    <a:lnTo>
                      <a:pt x="162" y="218"/>
                    </a:lnTo>
                    <a:lnTo>
                      <a:pt x="145" y="224"/>
                    </a:lnTo>
                    <a:lnTo>
                      <a:pt x="133" y="220"/>
                    </a:lnTo>
                    <a:lnTo>
                      <a:pt x="130" y="211"/>
                    </a:lnTo>
                    <a:lnTo>
                      <a:pt x="131" y="197"/>
                    </a:lnTo>
                    <a:lnTo>
                      <a:pt x="140" y="182"/>
                    </a:lnTo>
                    <a:lnTo>
                      <a:pt x="156" y="164"/>
                    </a:lnTo>
                    <a:lnTo>
                      <a:pt x="177" y="143"/>
                    </a:lnTo>
                    <a:lnTo>
                      <a:pt x="189" y="117"/>
                    </a:lnTo>
                    <a:lnTo>
                      <a:pt x="194" y="101"/>
                    </a:lnTo>
                    <a:lnTo>
                      <a:pt x="191" y="94"/>
                    </a:lnTo>
                    <a:lnTo>
                      <a:pt x="175" y="82"/>
                    </a:lnTo>
                    <a:lnTo>
                      <a:pt x="142" y="71"/>
                    </a:lnTo>
                    <a:lnTo>
                      <a:pt x="114" y="59"/>
                    </a:lnTo>
                    <a:lnTo>
                      <a:pt x="85" y="51"/>
                    </a:lnTo>
                    <a:lnTo>
                      <a:pt x="47" y="47"/>
                    </a:lnTo>
                    <a:lnTo>
                      <a:pt x="25" y="45"/>
                    </a:lnTo>
                    <a:lnTo>
                      <a:pt x="9" y="41"/>
                    </a:lnTo>
                    <a:lnTo>
                      <a:pt x="0" y="23"/>
                    </a:lnTo>
                    <a:lnTo>
                      <a:pt x="2" y="15"/>
                    </a:ln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8" name="Freeform 168"/>
              <p:cNvSpPr>
                <a:spLocks/>
              </p:cNvSpPr>
              <p:nvPr/>
            </p:nvSpPr>
            <p:spPr bwMode="auto">
              <a:xfrm>
                <a:off x="1087438" y="4457701"/>
                <a:ext cx="228600" cy="69215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44" y="10"/>
                  </a:cxn>
                  <a:cxn ang="0">
                    <a:pos x="53" y="24"/>
                  </a:cxn>
                  <a:cxn ang="0">
                    <a:pos x="62" y="53"/>
                  </a:cxn>
                  <a:cxn ang="0">
                    <a:pos x="69" y="90"/>
                  </a:cxn>
                  <a:cxn ang="0">
                    <a:pos x="74" y="149"/>
                  </a:cxn>
                  <a:cxn ang="0">
                    <a:pos x="68" y="228"/>
                  </a:cxn>
                  <a:cxn ang="0">
                    <a:pos x="54" y="292"/>
                  </a:cxn>
                  <a:cxn ang="0">
                    <a:pos x="45" y="337"/>
                  </a:cxn>
                  <a:cxn ang="0">
                    <a:pos x="45" y="363"/>
                  </a:cxn>
                  <a:cxn ang="0">
                    <a:pos x="54" y="383"/>
                  </a:cxn>
                  <a:cxn ang="0">
                    <a:pos x="60" y="389"/>
                  </a:cxn>
                  <a:cxn ang="0">
                    <a:pos x="80" y="393"/>
                  </a:cxn>
                  <a:cxn ang="0">
                    <a:pos x="117" y="397"/>
                  </a:cxn>
                  <a:cxn ang="0">
                    <a:pos x="139" y="407"/>
                  </a:cxn>
                  <a:cxn ang="0">
                    <a:pos x="144" y="416"/>
                  </a:cxn>
                  <a:cxn ang="0">
                    <a:pos x="141" y="421"/>
                  </a:cxn>
                  <a:cxn ang="0">
                    <a:pos x="132" y="430"/>
                  </a:cxn>
                  <a:cxn ang="0">
                    <a:pos x="117" y="436"/>
                  </a:cxn>
                  <a:cxn ang="0">
                    <a:pos x="102" y="436"/>
                  </a:cxn>
                  <a:cxn ang="0">
                    <a:pos x="94" y="433"/>
                  </a:cxn>
                  <a:cxn ang="0">
                    <a:pos x="74" y="422"/>
                  </a:cxn>
                  <a:cxn ang="0">
                    <a:pos x="51" y="410"/>
                  </a:cxn>
                  <a:cxn ang="0">
                    <a:pos x="34" y="409"/>
                  </a:cxn>
                  <a:cxn ang="0">
                    <a:pos x="19" y="409"/>
                  </a:cxn>
                  <a:cxn ang="0">
                    <a:pos x="9" y="403"/>
                  </a:cxn>
                  <a:cxn ang="0">
                    <a:pos x="6" y="393"/>
                  </a:cxn>
                  <a:cxn ang="0">
                    <a:pos x="10" y="373"/>
                  </a:cxn>
                  <a:cxn ang="0">
                    <a:pos x="21" y="355"/>
                  </a:cxn>
                  <a:cxn ang="0">
                    <a:pos x="28" y="337"/>
                  </a:cxn>
                  <a:cxn ang="0">
                    <a:pos x="31" y="312"/>
                  </a:cxn>
                  <a:cxn ang="0">
                    <a:pos x="31" y="295"/>
                  </a:cxn>
                  <a:cxn ang="0">
                    <a:pos x="33" y="265"/>
                  </a:cxn>
                  <a:cxn ang="0">
                    <a:pos x="34" y="231"/>
                  </a:cxn>
                  <a:cxn ang="0">
                    <a:pos x="39" y="204"/>
                  </a:cxn>
                  <a:cxn ang="0">
                    <a:pos x="37" y="187"/>
                  </a:cxn>
                  <a:cxn ang="0">
                    <a:pos x="30" y="155"/>
                  </a:cxn>
                  <a:cxn ang="0">
                    <a:pos x="24" y="128"/>
                  </a:cxn>
                  <a:cxn ang="0">
                    <a:pos x="16" y="102"/>
                  </a:cxn>
                  <a:cxn ang="0">
                    <a:pos x="7" y="77"/>
                  </a:cxn>
                  <a:cxn ang="0">
                    <a:pos x="4" y="45"/>
                  </a:cxn>
                  <a:cxn ang="0">
                    <a:pos x="0" y="30"/>
                  </a:cxn>
                  <a:cxn ang="0">
                    <a:pos x="3" y="9"/>
                  </a:cxn>
                  <a:cxn ang="0">
                    <a:pos x="15" y="0"/>
                  </a:cxn>
                </a:cxnLst>
                <a:rect l="0" t="0" r="r" b="b"/>
                <a:pathLst>
                  <a:path w="144" h="436">
                    <a:moveTo>
                      <a:pt x="15" y="0"/>
                    </a:moveTo>
                    <a:lnTo>
                      <a:pt x="44" y="10"/>
                    </a:lnTo>
                    <a:lnTo>
                      <a:pt x="53" y="24"/>
                    </a:lnTo>
                    <a:lnTo>
                      <a:pt x="62" y="53"/>
                    </a:lnTo>
                    <a:lnTo>
                      <a:pt x="69" y="90"/>
                    </a:lnTo>
                    <a:lnTo>
                      <a:pt x="74" y="149"/>
                    </a:lnTo>
                    <a:lnTo>
                      <a:pt x="68" y="228"/>
                    </a:lnTo>
                    <a:lnTo>
                      <a:pt x="54" y="292"/>
                    </a:lnTo>
                    <a:lnTo>
                      <a:pt x="45" y="337"/>
                    </a:lnTo>
                    <a:lnTo>
                      <a:pt x="45" y="363"/>
                    </a:lnTo>
                    <a:lnTo>
                      <a:pt x="54" y="383"/>
                    </a:lnTo>
                    <a:lnTo>
                      <a:pt x="60" y="389"/>
                    </a:lnTo>
                    <a:lnTo>
                      <a:pt x="80" y="393"/>
                    </a:lnTo>
                    <a:lnTo>
                      <a:pt x="117" y="397"/>
                    </a:lnTo>
                    <a:lnTo>
                      <a:pt x="139" y="407"/>
                    </a:lnTo>
                    <a:lnTo>
                      <a:pt x="144" y="416"/>
                    </a:lnTo>
                    <a:lnTo>
                      <a:pt x="141" y="421"/>
                    </a:lnTo>
                    <a:lnTo>
                      <a:pt x="132" y="430"/>
                    </a:lnTo>
                    <a:lnTo>
                      <a:pt x="117" y="436"/>
                    </a:lnTo>
                    <a:lnTo>
                      <a:pt x="102" y="436"/>
                    </a:lnTo>
                    <a:lnTo>
                      <a:pt x="94" y="433"/>
                    </a:lnTo>
                    <a:lnTo>
                      <a:pt x="74" y="422"/>
                    </a:lnTo>
                    <a:lnTo>
                      <a:pt x="51" y="410"/>
                    </a:lnTo>
                    <a:lnTo>
                      <a:pt x="34" y="409"/>
                    </a:lnTo>
                    <a:lnTo>
                      <a:pt x="19" y="409"/>
                    </a:lnTo>
                    <a:lnTo>
                      <a:pt x="9" y="403"/>
                    </a:lnTo>
                    <a:lnTo>
                      <a:pt x="6" y="393"/>
                    </a:lnTo>
                    <a:lnTo>
                      <a:pt x="10" y="373"/>
                    </a:lnTo>
                    <a:lnTo>
                      <a:pt x="21" y="355"/>
                    </a:lnTo>
                    <a:lnTo>
                      <a:pt x="28" y="337"/>
                    </a:lnTo>
                    <a:lnTo>
                      <a:pt x="31" y="312"/>
                    </a:lnTo>
                    <a:lnTo>
                      <a:pt x="31" y="295"/>
                    </a:lnTo>
                    <a:lnTo>
                      <a:pt x="33" y="265"/>
                    </a:lnTo>
                    <a:lnTo>
                      <a:pt x="34" y="231"/>
                    </a:lnTo>
                    <a:lnTo>
                      <a:pt x="39" y="204"/>
                    </a:lnTo>
                    <a:lnTo>
                      <a:pt x="37" y="187"/>
                    </a:lnTo>
                    <a:lnTo>
                      <a:pt x="30" y="155"/>
                    </a:lnTo>
                    <a:lnTo>
                      <a:pt x="24" y="128"/>
                    </a:lnTo>
                    <a:lnTo>
                      <a:pt x="16" y="102"/>
                    </a:lnTo>
                    <a:lnTo>
                      <a:pt x="7" y="77"/>
                    </a:lnTo>
                    <a:lnTo>
                      <a:pt x="4" y="45"/>
                    </a:lnTo>
                    <a:lnTo>
                      <a:pt x="0" y="30"/>
                    </a:lnTo>
                    <a:lnTo>
                      <a:pt x="3" y="9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9" name="Freeform 169"/>
              <p:cNvSpPr>
                <a:spLocks/>
              </p:cNvSpPr>
              <p:nvPr/>
            </p:nvSpPr>
            <p:spPr bwMode="auto">
              <a:xfrm>
                <a:off x="962025" y="4464051"/>
                <a:ext cx="155575" cy="717550"/>
              </a:xfrm>
              <a:custGeom>
                <a:avLst/>
                <a:gdLst/>
                <a:ahLst/>
                <a:cxnLst>
                  <a:cxn ang="0">
                    <a:pos x="33" y="53"/>
                  </a:cxn>
                  <a:cxn ang="0">
                    <a:pos x="33" y="20"/>
                  </a:cxn>
                  <a:cxn ang="0">
                    <a:pos x="42" y="0"/>
                  </a:cxn>
                  <a:cxn ang="0">
                    <a:pos x="57" y="0"/>
                  </a:cxn>
                  <a:cxn ang="0">
                    <a:pos x="69" y="6"/>
                  </a:cxn>
                  <a:cxn ang="0">
                    <a:pos x="86" y="17"/>
                  </a:cxn>
                  <a:cxn ang="0">
                    <a:pos x="90" y="40"/>
                  </a:cxn>
                  <a:cxn ang="0">
                    <a:pos x="92" y="104"/>
                  </a:cxn>
                  <a:cxn ang="0">
                    <a:pos x="89" y="138"/>
                  </a:cxn>
                  <a:cxn ang="0">
                    <a:pos x="83" y="188"/>
                  </a:cxn>
                  <a:cxn ang="0">
                    <a:pos x="76" y="225"/>
                  </a:cxn>
                  <a:cxn ang="0">
                    <a:pos x="67" y="264"/>
                  </a:cxn>
                  <a:cxn ang="0">
                    <a:pos x="57" y="302"/>
                  </a:cxn>
                  <a:cxn ang="0">
                    <a:pos x="49" y="336"/>
                  </a:cxn>
                  <a:cxn ang="0">
                    <a:pos x="42" y="365"/>
                  </a:cxn>
                  <a:cxn ang="0">
                    <a:pos x="42" y="382"/>
                  </a:cxn>
                  <a:cxn ang="0">
                    <a:pos x="49" y="394"/>
                  </a:cxn>
                  <a:cxn ang="0">
                    <a:pos x="52" y="405"/>
                  </a:cxn>
                  <a:cxn ang="0">
                    <a:pos x="61" y="417"/>
                  </a:cxn>
                  <a:cxn ang="0">
                    <a:pos x="84" y="429"/>
                  </a:cxn>
                  <a:cxn ang="0">
                    <a:pos x="94" y="432"/>
                  </a:cxn>
                  <a:cxn ang="0">
                    <a:pos x="98" y="441"/>
                  </a:cxn>
                  <a:cxn ang="0">
                    <a:pos x="95" y="446"/>
                  </a:cxn>
                  <a:cxn ang="0">
                    <a:pos x="79" y="450"/>
                  </a:cxn>
                  <a:cxn ang="0">
                    <a:pos x="45" y="452"/>
                  </a:cxn>
                  <a:cxn ang="0">
                    <a:pos x="33" y="447"/>
                  </a:cxn>
                  <a:cxn ang="0">
                    <a:pos x="26" y="441"/>
                  </a:cxn>
                  <a:cxn ang="0">
                    <a:pos x="21" y="429"/>
                  </a:cxn>
                  <a:cxn ang="0">
                    <a:pos x="12" y="414"/>
                  </a:cxn>
                  <a:cxn ang="0">
                    <a:pos x="2" y="409"/>
                  </a:cxn>
                  <a:cxn ang="0">
                    <a:pos x="0" y="395"/>
                  </a:cxn>
                  <a:cxn ang="0">
                    <a:pos x="6" y="385"/>
                  </a:cxn>
                  <a:cxn ang="0">
                    <a:pos x="18" y="362"/>
                  </a:cxn>
                  <a:cxn ang="0">
                    <a:pos x="30" y="328"/>
                  </a:cxn>
                  <a:cxn ang="0">
                    <a:pos x="33" y="295"/>
                  </a:cxn>
                  <a:cxn ang="0">
                    <a:pos x="33" y="261"/>
                  </a:cxn>
                  <a:cxn ang="0">
                    <a:pos x="33" y="241"/>
                  </a:cxn>
                  <a:cxn ang="0">
                    <a:pos x="36" y="221"/>
                  </a:cxn>
                  <a:cxn ang="0">
                    <a:pos x="36" y="197"/>
                  </a:cxn>
                  <a:cxn ang="0">
                    <a:pos x="36" y="163"/>
                  </a:cxn>
                  <a:cxn ang="0">
                    <a:pos x="36" y="113"/>
                  </a:cxn>
                  <a:cxn ang="0">
                    <a:pos x="33" y="78"/>
                  </a:cxn>
                  <a:cxn ang="0">
                    <a:pos x="33" y="53"/>
                  </a:cxn>
                </a:cxnLst>
                <a:rect l="0" t="0" r="r" b="b"/>
                <a:pathLst>
                  <a:path w="98" h="452">
                    <a:moveTo>
                      <a:pt x="33" y="53"/>
                    </a:moveTo>
                    <a:lnTo>
                      <a:pt x="33" y="20"/>
                    </a:lnTo>
                    <a:lnTo>
                      <a:pt x="42" y="0"/>
                    </a:lnTo>
                    <a:lnTo>
                      <a:pt x="57" y="0"/>
                    </a:lnTo>
                    <a:lnTo>
                      <a:pt x="69" y="6"/>
                    </a:lnTo>
                    <a:lnTo>
                      <a:pt x="86" y="17"/>
                    </a:lnTo>
                    <a:lnTo>
                      <a:pt x="90" y="40"/>
                    </a:lnTo>
                    <a:lnTo>
                      <a:pt x="92" y="104"/>
                    </a:lnTo>
                    <a:lnTo>
                      <a:pt x="89" y="138"/>
                    </a:lnTo>
                    <a:lnTo>
                      <a:pt x="83" y="188"/>
                    </a:lnTo>
                    <a:lnTo>
                      <a:pt x="76" y="225"/>
                    </a:lnTo>
                    <a:lnTo>
                      <a:pt x="67" y="264"/>
                    </a:lnTo>
                    <a:lnTo>
                      <a:pt x="57" y="302"/>
                    </a:lnTo>
                    <a:lnTo>
                      <a:pt x="49" y="336"/>
                    </a:lnTo>
                    <a:lnTo>
                      <a:pt x="42" y="365"/>
                    </a:lnTo>
                    <a:lnTo>
                      <a:pt x="42" y="382"/>
                    </a:lnTo>
                    <a:lnTo>
                      <a:pt x="49" y="394"/>
                    </a:lnTo>
                    <a:lnTo>
                      <a:pt x="52" y="405"/>
                    </a:lnTo>
                    <a:lnTo>
                      <a:pt x="61" y="417"/>
                    </a:lnTo>
                    <a:lnTo>
                      <a:pt x="84" y="429"/>
                    </a:lnTo>
                    <a:lnTo>
                      <a:pt x="94" y="432"/>
                    </a:lnTo>
                    <a:lnTo>
                      <a:pt x="98" y="441"/>
                    </a:lnTo>
                    <a:lnTo>
                      <a:pt x="95" y="446"/>
                    </a:lnTo>
                    <a:lnTo>
                      <a:pt x="79" y="450"/>
                    </a:lnTo>
                    <a:lnTo>
                      <a:pt x="45" y="452"/>
                    </a:lnTo>
                    <a:lnTo>
                      <a:pt x="33" y="447"/>
                    </a:lnTo>
                    <a:lnTo>
                      <a:pt x="26" y="441"/>
                    </a:lnTo>
                    <a:lnTo>
                      <a:pt x="21" y="429"/>
                    </a:lnTo>
                    <a:lnTo>
                      <a:pt x="12" y="414"/>
                    </a:lnTo>
                    <a:lnTo>
                      <a:pt x="2" y="409"/>
                    </a:lnTo>
                    <a:lnTo>
                      <a:pt x="0" y="395"/>
                    </a:lnTo>
                    <a:lnTo>
                      <a:pt x="6" y="385"/>
                    </a:lnTo>
                    <a:lnTo>
                      <a:pt x="18" y="362"/>
                    </a:lnTo>
                    <a:lnTo>
                      <a:pt x="30" y="328"/>
                    </a:lnTo>
                    <a:lnTo>
                      <a:pt x="33" y="295"/>
                    </a:lnTo>
                    <a:lnTo>
                      <a:pt x="33" y="261"/>
                    </a:lnTo>
                    <a:lnTo>
                      <a:pt x="33" y="241"/>
                    </a:lnTo>
                    <a:lnTo>
                      <a:pt x="36" y="221"/>
                    </a:lnTo>
                    <a:lnTo>
                      <a:pt x="36" y="197"/>
                    </a:lnTo>
                    <a:lnTo>
                      <a:pt x="36" y="163"/>
                    </a:lnTo>
                    <a:lnTo>
                      <a:pt x="36" y="113"/>
                    </a:lnTo>
                    <a:lnTo>
                      <a:pt x="33" y="78"/>
                    </a:lnTo>
                    <a:lnTo>
                      <a:pt x="33" y="5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190" name="Tekstboks 189"/>
            <p:cNvSpPr txBox="1"/>
            <p:nvPr/>
          </p:nvSpPr>
          <p:spPr>
            <a:xfrm>
              <a:off x="174174" y="3381829"/>
              <a:ext cx="14430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8000"/>
                  </a:solidFill>
                </a:rPr>
                <a:t>End user</a:t>
              </a:r>
              <a:endParaRPr lang="en-GB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71" name="Gruppe 270"/>
          <p:cNvGrpSpPr/>
          <p:nvPr/>
        </p:nvGrpSpPr>
        <p:grpSpPr>
          <a:xfrm>
            <a:off x="5102688" y="783770"/>
            <a:ext cx="443330" cy="742950"/>
            <a:chOff x="4623726" y="740228"/>
            <a:chExt cx="443330" cy="742950"/>
          </a:xfrm>
        </p:grpSpPr>
        <p:sp>
          <p:nvSpPr>
            <p:cNvPr id="24593" name="Freeform 17"/>
            <p:cNvSpPr>
              <a:spLocks/>
            </p:cNvSpPr>
            <p:nvPr/>
          </p:nvSpPr>
          <p:spPr bwMode="auto">
            <a:xfrm>
              <a:off x="4795212" y="776560"/>
              <a:ext cx="179001" cy="200196"/>
            </a:xfrm>
            <a:custGeom>
              <a:avLst/>
              <a:gdLst/>
              <a:ahLst/>
              <a:cxnLst>
                <a:cxn ang="0">
                  <a:pos x="197" y="118"/>
                </a:cxn>
                <a:cxn ang="0">
                  <a:pos x="207" y="83"/>
                </a:cxn>
                <a:cxn ang="0">
                  <a:pos x="203" y="25"/>
                </a:cxn>
                <a:cxn ang="0">
                  <a:pos x="178" y="5"/>
                </a:cxn>
                <a:cxn ang="0">
                  <a:pos x="153" y="0"/>
                </a:cxn>
                <a:cxn ang="0">
                  <a:pos x="108" y="10"/>
                </a:cxn>
                <a:cxn ang="0">
                  <a:pos x="54" y="39"/>
                </a:cxn>
                <a:cxn ang="0">
                  <a:pos x="19" y="88"/>
                </a:cxn>
                <a:cxn ang="0">
                  <a:pos x="0" y="137"/>
                </a:cxn>
                <a:cxn ang="0">
                  <a:pos x="0" y="191"/>
                </a:cxn>
                <a:cxn ang="0">
                  <a:pos x="5" y="235"/>
                </a:cxn>
                <a:cxn ang="0">
                  <a:pos x="34" y="260"/>
                </a:cxn>
                <a:cxn ang="0">
                  <a:pos x="59" y="270"/>
                </a:cxn>
                <a:cxn ang="0">
                  <a:pos x="99" y="270"/>
                </a:cxn>
                <a:cxn ang="0">
                  <a:pos x="144" y="231"/>
                </a:cxn>
                <a:cxn ang="0">
                  <a:pos x="173" y="196"/>
                </a:cxn>
                <a:cxn ang="0">
                  <a:pos x="188" y="162"/>
                </a:cxn>
                <a:cxn ang="0">
                  <a:pos x="252" y="162"/>
                </a:cxn>
                <a:cxn ang="0">
                  <a:pos x="262" y="147"/>
                </a:cxn>
                <a:cxn ang="0">
                  <a:pos x="227" y="133"/>
                </a:cxn>
                <a:cxn ang="0">
                  <a:pos x="197" y="118"/>
                </a:cxn>
              </a:cxnLst>
              <a:rect l="0" t="0" r="r" b="b"/>
              <a:pathLst>
                <a:path w="262" h="270">
                  <a:moveTo>
                    <a:pt x="197" y="118"/>
                  </a:moveTo>
                  <a:lnTo>
                    <a:pt x="207" y="83"/>
                  </a:lnTo>
                  <a:lnTo>
                    <a:pt x="203" y="25"/>
                  </a:lnTo>
                  <a:lnTo>
                    <a:pt x="178" y="5"/>
                  </a:lnTo>
                  <a:lnTo>
                    <a:pt x="153" y="0"/>
                  </a:lnTo>
                  <a:lnTo>
                    <a:pt x="108" y="10"/>
                  </a:lnTo>
                  <a:lnTo>
                    <a:pt x="54" y="39"/>
                  </a:lnTo>
                  <a:lnTo>
                    <a:pt x="19" y="88"/>
                  </a:lnTo>
                  <a:lnTo>
                    <a:pt x="0" y="137"/>
                  </a:lnTo>
                  <a:lnTo>
                    <a:pt x="0" y="191"/>
                  </a:lnTo>
                  <a:lnTo>
                    <a:pt x="5" y="235"/>
                  </a:lnTo>
                  <a:lnTo>
                    <a:pt x="34" y="260"/>
                  </a:lnTo>
                  <a:lnTo>
                    <a:pt x="59" y="270"/>
                  </a:lnTo>
                  <a:lnTo>
                    <a:pt x="99" y="270"/>
                  </a:lnTo>
                  <a:lnTo>
                    <a:pt x="144" y="231"/>
                  </a:lnTo>
                  <a:lnTo>
                    <a:pt x="173" y="196"/>
                  </a:lnTo>
                  <a:lnTo>
                    <a:pt x="188" y="162"/>
                  </a:lnTo>
                  <a:lnTo>
                    <a:pt x="252" y="162"/>
                  </a:lnTo>
                  <a:lnTo>
                    <a:pt x="262" y="147"/>
                  </a:lnTo>
                  <a:lnTo>
                    <a:pt x="227" y="133"/>
                  </a:lnTo>
                  <a:lnTo>
                    <a:pt x="197" y="1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594" name="Freeform 18"/>
            <p:cNvSpPr>
              <a:spLocks/>
            </p:cNvSpPr>
            <p:nvPr/>
          </p:nvSpPr>
          <p:spPr bwMode="auto">
            <a:xfrm>
              <a:off x="4735772" y="1004931"/>
              <a:ext cx="145524" cy="275826"/>
            </a:xfrm>
            <a:custGeom>
              <a:avLst/>
              <a:gdLst/>
              <a:ahLst/>
              <a:cxnLst>
                <a:cxn ang="0">
                  <a:pos x="9" y="113"/>
                </a:cxn>
                <a:cxn ang="0">
                  <a:pos x="49" y="59"/>
                </a:cxn>
                <a:cxn ang="0">
                  <a:pos x="99" y="15"/>
                </a:cxn>
                <a:cxn ang="0">
                  <a:pos x="134" y="0"/>
                </a:cxn>
                <a:cxn ang="0">
                  <a:pos x="159" y="5"/>
                </a:cxn>
                <a:cxn ang="0">
                  <a:pos x="183" y="25"/>
                </a:cxn>
                <a:cxn ang="0">
                  <a:pos x="179" y="49"/>
                </a:cxn>
                <a:cxn ang="0">
                  <a:pos x="149" y="88"/>
                </a:cxn>
                <a:cxn ang="0">
                  <a:pos x="129" y="122"/>
                </a:cxn>
                <a:cxn ang="0">
                  <a:pos x="129" y="161"/>
                </a:cxn>
                <a:cxn ang="0">
                  <a:pos x="129" y="201"/>
                </a:cxn>
                <a:cxn ang="0">
                  <a:pos x="159" y="235"/>
                </a:cxn>
                <a:cxn ang="0">
                  <a:pos x="198" y="264"/>
                </a:cxn>
                <a:cxn ang="0">
                  <a:pos x="213" y="288"/>
                </a:cxn>
                <a:cxn ang="0">
                  <a:pos x="213" y="327"/>
                </a:cxn>
                <a:cxn ang="0">
                  <a:pos x="183" y="362"/>
                </a:cxn>
                <a:cxn ang="0">
                  <a:pos x="153" y="372"/>
                </a:cxn>
                <a:cxn ang="0">
                  <a:pos x="104" y="372"/>
                </a:cxn>
                <a:cxn ang="0">
                  <a:pos x="74" y="362"/>
                </a:cxn>
                <a:cxn ang="0">
                  <a:pos x="34" y="337"/>
                </a:cxn>
                <a:cxn ang="0">
                  <a:pos x="5" y="284"/>
                </a:cxn>
                <a:cxn ang="0">
                  <a:pos x="0" y="245"/>
                </a:cxn>
                <a:cxn ang="0">
                  <a:pos x="0" y="186"/>
                </a:cxn>
                <a:cxn ang="0">
                  <a:pos x="0" y="142"/>
                </a:cxn>
                <a:cxn ang="0">
                  <a:pos x="9" y="113"/>
                </a:cxn>
              </a:cxnLst>
              <a:rect l="0" t="0" r="r" b="b"/>
              <a:pathLst>
                <a:path w="213" h="372">
                  <a:moveTo>
                    <a:pt x="9" y="113"/>
                  </a:moveTo>
                  <a:lnTo>
                    <a:pt x="49" y="59"/>
                  </a:lnTo>
                  <a:lnTo>
                    <a:pt x="99" y="15"/>
                  </a:lnTo>
                  <a:lnTo>
                    <a:pt x="134" y="0"/>
                  </a:lnTo>
                  <a:lnTo>
                    <a:pt x="159" y="5"/>
                  </a:lnTo>
                  <a:lnTo>
                    <a:pt x="183" y="25"/>
                  </a:lnTo>
                  <a:lnTo>
                    <a:pt x="179" y="49"/>
                  </a:lnTo>
                  <a:lnTo>
                    <a:pt x="149" y="88"/>
                  </a:lnTo>
                  <a:lnTo>
                    <a:pt x="129" y="122"/>
                  </a:lnTo>
                  <a:lnTo>
                    <a:pt x="129" y="161"/>
                  </a:lnTo>
                  <a:lnTo>
                    <a:pt x="129" y="201"/>
                  </a:lnTo>
                  <a:lnTo>
                    <a:pt x="159" y="235"/>
                  </a:lnTo>
                  <a:lnTo>
                    <a:pt x="198" y="264"/>
                  </a:lnTo>
                  <a:lnTo>
                    <a:pt x="213" y="288"/>
                  </a:lnTo>
                  <a:lnTo>
                    <a:pt x="213" y="327"/>
                  </a:lnTo>
                  <a:lnTo>
                    <a:pt x="183" y="362"/>
                  </a:lnTo>
                  <a:lnTo>
                    <a:pt x="153" y="372"/>
                  </a:lnTo>
                  <a:lnTo>
                    <a:pt x="104" y="372"/>
                  </a:lnTo>
                  <a:lnTo>
                    <a:pt x="74" y="362"/>
                  </a:lnTo>
                  <a:lnTo>
                    <a:pt x="34" y="337"/>
                  </a:lnTo>
                  <a:lnTo>
                    <a:pt x="5" y="284"/>
                  </a:lnTo>
                  <a:lnTo>
                    <a:pt x="0" y="245"/>
                  </a:lnTo>
                  <a:lnTo>
                    <a:pt x="0" y="186"/>
                  </a:lnTo>
                  <a:lnTo>
                    <a:pt x="0" y="142"/>
                  </a:lnTo>
                  <a:lnTo>
                    <a:pt x="9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595" name="Freeform 19"/>
            <p:cNvSpPr>
              <a:spLocks noChangeAspect="1"/>
            </p:cNvSpPr>
            <p:nvPr/>
          </p:nvSpPr>
          <p:spPr bwMode="auto">
            <a:xfrm rot="4320000">
              <a:off x="4793074" y="1066378"/>
              <a:ext cx="355630" cy="192335"/>
            </a:xfrm>
            <a:custGeom>
              <a:avLst/>
              <a:gdLst/>
              <a:ahLst/>
              <a:cxnLst>
                <a:cxn ang="0">
                  <a:pos x="5" y="192"/>
                </a:cxn>
                <a:cxn ang="0">
                  <a:pos x="0" y="222"/>
                </a:cxn>
                <a:cxn ang="0">
                  <a:pos x="20" y="232"/>
                </a:cxn>
                <a:cxn ang="0">
                  <a:pos x="54" y="232"/>
                </a:cxn>
                <a:cxn ang="0">
                  <a:pos x="122" y="192"/>
                </a:cxn>
                <a:cxn ang="0">
                  <a:pos x="205" y="143"/>
                </a:cxn>
                <a:cxn ang="0">
                  <a:pos x="298" y="103"/>
                </a:cxn>
                <a:cxn ang="0">
                  <a:pos x="337" y="98"/>
                </a:cxn>
                <a:cxn ang="0">
                  <a:pos x="342" y="123"/>
                </a:cxn>
                <a:cxn ang="0">
                  <a:pos x="372" y="138"/>
                </a:cxn>
                <a:cxn ang="0">
                  <a:pos x="415" y="123"/>
                </a:cxn>
                <a:cxn ang="0">
                  <a:pos x="454" y="88"/>
                </a:cxn>
                <a:cxn ang="0">
                  <a:pos x="464" y="49"/>
                </a:cxn>
                <a:cxn ang="0">
                  <a:pos x="567" y="34"/>
                </a:cxn>
                <a:cxn ang="0">
                  <a:pos x="582" y="15"/>
                </a:cxn>
                <a:cxn ang="0">
                  <a:pos x="567" y="0"/>
                </a:cxn>
                <a:cxn ang="0">
                  <a:pos x="460" y="25"/>
                </a:cxn>
                <a:cxn ang="0">
                  <a:pos x="401" y="29"/>
                </a:cxn>
                <a:cxn ang="0">
                  <a:pos x="332" y="59"/>
                </a:cxn>
                <a:cxn ang="0">
                  <a:pos x="313" y="74"/>
                </a:cxn>
                <a:cxn ang="0">
                  <a:pos x="240" y="98"/>
                </a:cxn>
                <a:cxn ang="0">
                  <a:pos x="176" y="118"/>
                </a:cxn>
                <a:cxn ang="0">
                  <a:pos x="88" y="163"/>
                </a:cxn>
                <a:cxn ang="0">
                  <a:pos x="5" y="192"/>
                </a:cxn>
              </a:cxnLst>
              <a:rect l="0" t="0" r="r" b="b"/>
              <a:pathLst>
                <a:path w="582" h="232">
                  <a:moveTo>
                    <a:pt x="5" y="192"/>
                  </a:moveTo>
                  <a:lnTo>
                    <a:pt x="0" y="222"/>
                  </a:lnTo>
                  <a:lnTo>
                    <a:pt x="20" y="232"/>
                  </a:lnTo>
                  <a:lnTo>
                    <a:pt x="54" y="232"/>
                  </a:lnTo>
                  <a:lnTo>
                    <a:pt x="122" y="192"/>
                  </a:lnTo>
                  <a:lnTo>
                    <a:pt x="205" y="143"/>
                  </a:lnTo>
                  <a:lnTo>
                    <a:pt x="298" y="103"/>
                  </a:lnTo>
                  <a:lnTo>
                    <a:pt x="337" y="98"/>
                  </a:lnTo>
                  <a:lnTo>
                    <a:pt x="342" y="123"/>
                  </a:lnTo>
                  <a:lnTo>
                    <a:pt x="372" y="138"/>
                  </a:lnTo>
                  <a:lnTo>
                    <a:pt x="415" y="123"/>
                  </a:lnTo>
                  <a:lnTo>
                    <a:pt x="454" y="88"/>
                  </a:lnTo>
                  <a:lnTo>
                    <a:pt x="464" y="49"/>
                  </a:lnTo>
                  <a:lnTo>
                    <a:pt x="567" y="34"/>
                  </a:lnTo>
                  <a:lnTo>
                    <a:pt x="582" y="15"/>
                  </a:lnTo>
                  <a:lnTo>
                    <a:pt x="567" y="0"/>
                  </a:lnTo>
                  <a:lnTo>
                    <a:pt x="460" y="25"/>
                  </a:lnTo>
                  <a:lnTo>
                    <a:pt x="401" y="29"/>
                  </a:lnTo>
                  <a:lnTo>
                    <a:pt x="332" y="59"/>
                  </a:lnTo>
                  <a:lnTo>
                    <a:pt x="313" y="74"/>
                  </a:lnTo>
                  <a:lnTo>
                    <a:pt x="240" y="98"/>
                  </a:lnTo>
                  <a:lnTo>
                    <a:pt x="176" y="118"/>
                  </a:lnTo>
                  <a:lnTo>
                    <a:pt x="88" y="163"/>
                  </a:lnTo>
                  <a:lnTo>
                    <a:pt x="5" y="1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596" name="Freeform 20"/>
            <p:cNvSpPr>
              <a:spLocks/>
            </p:cNvSpPr>
            <p:nvPr/>
          </p:nvSpPr>
          <p:spPr bwMode="auto">
            <a:xfrm>
              <a:off x="4623726" y="740228"/>
              <a:ext cx="206329" cy="319572"/>
            </a:xfrm>
            <a:custGeom>
              <a:avLst/>
              <a:gdLst/>
              <a:ahLst/>
              <a:cxnLst>
                <a:cxn ang="0">
                  <a:pos x="237" y="431"/>
                </a:cxn>
                <a:cxn ang="0">
                  <a:pos x="193" y="421"/>
                </a:cxn>
                <a:cxn ang="0">
                  <a:pos x="134" y="406"/>
                </a:cxn>
                <a:cxn ang="0">
                  <a:pos x="65" y="372"/>
                </a:cxn>
                <a:cxn ang="0">
                  <a:pos x="25" y="347"/>
                </a:cxn>
                <a:cxn ang="0">
                  <a:pos x="6" y="308"/>
                </a:cxn>
                <a:cxn ang="0">
                  <a:pos x="0" y="254"/>
                </a:cxn>
                <a:cxn ang="0">
                  <a:pos x="15" y="196"/>
                </a:cxn>
                <a:cxn ang="0">
                  <a:pos x="40" y="167"/>
                </a:cxn>
                <a:cxn ang="0">
                  <a:pos x="30" y="142"/>
                </a:cxn>
                <a:cxn ang="0">
                  <a:pos x="0" y="88"/>
                </a:cxn>
                <a:cxn ang="0">
                  <a:pos x="30" y="39"/>
                </a:cxn>
                <a:cxn ang="0">
                  <a:pos x="79" y="0"/>
                </a:cxn>
                <a:cxn ang="0">
                  <a:pos x="114" y="5"/>
                </a:cxn>
                <a:cxn ang="0">
                  <a:pos x="139" y="35"/>
                </a:cxn>
                <a:cxn ang="0">
                  <a:pos x="139" y="83"/>
                </a:cxn>
                <a:cxn ang="0">
                  <a:pos x="109" y="128"/>
                </a:cxn>
                <a:cxn ang="0">
                  <a:pos x="65" y="186"/>
                </a:cxn>
                <a:cxn ang="0">
                  <a:pos x="45" y="221"/>
                </a:cxn>
                <a:cxn ang="0">
                  <a:pos x="40" y="254"/>
                </a:cxn>
                <a:cxn ang="0">
                  <a:pos x="40" y="284"/>
                </a:cxn>
                <a:cxn ang="0">
                  <a:pos x="45" y="318"/>
                </a:cxn>
                <a:cxn ang="0">
                  <a:pos x="75" y="343"/>
                </a:cxn>
                <a:cxn ang="0">
                  <a:pos x="119" y="367"/>
                </a:cxn>
                <a:cxn ang="0">
                  <a:pos x="158" y="382"/>
                </a:cxn>
                <a:cxn ang="0">
                  <a:pos x="198" y="382"/>
                </a:cxn>
                <a:cxn ang="0">
                  <a:pos x="223" y="377"/>
                </a:cxn>
                <a:cxn ang="0">
                  <a:pos x="262" y="372"/>
                </a:cxn>
                <a:cxn ang="0">
                  <a:pos x="292" y="377"/>
                </a:cxn>
                <a:cxn ang="0">
                  <a:pos x="302" y="406"/>
                </a:cxn>
                <a:cxn ang="0">
                  <a:pos x="287" y="431"/>
                </a:cxn>
                <a:cxn ang="0">
                  <a:pos x="237" y="431"/>
                </a:cxn>
              </a:cxnLst>
              <a:rect l="0" t="0" r="r" b="b"/>
              <a:pathLst>
                <a:path w="302" h="431">
                  <a:moveTo>
                    <a:pt x="237" y="431"/>
                  </a:moveTo>
                  <a:lnTo>
                    <a:pt x="193" y="421"/>
                  </a:lnTo>
                  <a:lnTo>
                    <a:pt x="134" y="406"/>
                  </a:lnTo>
                  <a:lnTo>
                    <a:pt x="65" y="372"/>
                  </a:lnTo>
                  <a:lnTo>
                    <a:pt x="25" y="347"/>
                  </a:lnTo>
                  <a:lnTo>
                    <a:pt x="6" y="308"/>
                  </a:lnTo>
                  <a:lnTo>
                    <a:pt x="0" y="254"/>
                  </a:lnTo>
                  <a:lnTo>
                    <a:pt x="15" y="196"/>
                  </a:lnTo>
                  <a:lnTo>
                    <a:pt x="40" y="167"/>
                  </a:lnTo>
                  <a:lnTo>
                    <a:pt x="30" y="142"/>
                  </a:lnTo>
                  <a:lnTo>
                    <a:pt x="0" y="88"/>
                  </a:lnTo>
                  <a:lnTo>
                    <a:pt x="30" y="39"/>
                  </a:lnTo>
                  <a:lnTo>
                    <a:pt x="79" y="0"/>
                  </a:lnTo>
                  <a:lnTo>
                    <a:pt x="114" y="5"/>
                  </a:lnTo>
                  <a:lnTo>
                    <a:pt x="139" y="35"/>
                  </a:lnTo>
                  <a:lnTo>
                    <a:pt x="139" y="83"/>
                  </a:lnTo>
                  <a:lnTo>
                    <a:pt x="109" y="128"/>
                  </a:lnTo>
                  <a:lnTo>
                    <a:pt x="65" y="186"/>
                  </a:lnTo>
                  <a:lnTo>
                    <a:pt x="45" y="221"/>
                  </a:lnTo>
                  <a:lnTo>
                    <a:pt x="40" y="254"/>
                  </a:lnTo>
                  <a:lnTo>
                    <a:pt x="40" y="284"/>
                  </a:lnTo>
                  <a:lnTo>
                    <a:pt x="45" y="318"/>
                  </a:lnTo>
                  <a:lnTo>
                    <a:pt x="75" y="343"/>
                  </a:lnTo>
                  <a:lnTo>
                    <a:pt x="119" y="367"/>
                  </a:lnTo>
                  <a:lnTo>
                    <a:pt x="158" y="382"/>
                  </a:lnTo>
                  <a:lnTo>
                    <a:pt x="198" y="382"/>
                  </a:lnTo>
                  <a:lnTo>
                    <a:pt x="223" y="377"/>
                  </a:lnTo>
                  <a:lnTo>
                    <a:pt x="262" y="372"/>
                  </a:lnTo>
                  <a:lnTo>
                    <a:pt x="292" y="377"/>
                  </a:lnTo>
                  <a:lnTo>
                    <a:pt x="302" y="406"/>
                  </a:lnTo>
                  <a:lnTo>
                    <a:pt x="287" y="431"/>
                  </a:lnTo>
                  <a:lnTo>
                    <a:pt x="237" y="4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597" name="Freeform 21"/>
            <p:cNvSpPr>
              <a:spLocks/>
            </p:cNvSpPr>
            <p:nvPr/>
          </p:nvSpPr>
          <p:spPr bwMode="auto">
            <a:xfrm>
              <a:off x="4821174" y="1200679"/>
              <a:ext cx="176268" cy="272860"/>
            </a:xfrm>
            <a:custGeom>
              <a:avLst/>
              <a:gdLst/>
              <a:ahLst/>
              <a:cxnLst>
                <a:cxn ang="0">
                  <a:pos x="5" y="25"/>
                </a:cxn>
                <a:cxn ang="0">
                  <a:pos x="0" y="49"/>
                </a:cxn>
                <a:cxn ang="0">
                  <a:pos x="10" y="79"/>
                </a:cxn>
                <a:cxn ang="0">
                  <a:pos x="34" y="99"/>
                </a:cxn>
                <a:cxn ang="0">
                  <a:pos x="74" y="84"/>
                </a:cxn>
                <a:cxn ang="0">
                  <a:pos x="124" y="49"/>
                </a:cxn>
                <a:cxn ang="0">
                  <a:pos x="148" y="45"/>
                </a:cxn>
                <a:cxn ang="0">
                  <a:pos x="163" y="49"/>
                </a:cxn>
                <a:cxn ang="0">
                  <a:pos x="159" y="84"/>
                </a:cxn>
                <a:cxn ang="0">
                  <a:pos x="124" y="157"/>
                </a:cxn>
                <a:cxn ang="0">
                  <a:pos x="94" y="255"/>
                </a:cxn>
                <a:cxn ang="0">
                  <a:pos x="79" y="343"/>
                </a:cxn>
                <a:cxn ang="0">
                  <a:pos x="89" y="363"/>
                </a:cxn>
                <a:cxn ang="0">
                  <a:pos x="114" y="358"/>
                </a:cxn>
                <a:cxn ang="0">
                  <a:pos x="148" y="343"/>
                </a:cxn>
                <a:cxn ang="0">
                  <a:pos x="183" y="343"/>
                </a:cxn>
                <a:cxn ang="0">
                  <a:pos x="218" y="358"/>
                </a:cxn>
                <a:cxn ang="0">
                  <a:pos x="233" y="368"/>
                </a:cxn>
                <a:cxn ang="0">
                  <a:pos x="258" y="358"/>
                </a:cxn>
                <a:cxn ang="0">
                  <a:pos x="258" y="343"/>
                </a:cxn>
                <a:cxn ang="0">
                  <a:pos x="218" y="324"/>
                </a:cxn>
                <a:cxn ang="0">
                  <a:pos x="178" y="319"/>
                </a:cxn>
                <a:cxn ang="0">
                  <a:pos x="129" y="324"/>
                </a:cxn>
                <a:cxn ang="0">
                  <a:pos x="114" y="329"/>
                </a:cxn>
                <a:cxn ang="0">
                  <a:pos x="109" y="304"/>
                </a:cxn>
                <a:cxn ang="0">
                  <a:pos x="139" y="216"/>
                </a:cxn>
                <a:cxn ang="0">
                  <a:pos x="174" y="142"/>
                </a:cxn>
                <a:cxn ang="0">
                  <a:pos x="193" y="64"/>
                </a:cxn>
                <a:cxn ang="0">
                  <a:pos x="198" y="30"/>
                </a:cxn>
                <a:cxn ang="0">
                  <a:pos x="183" y="10"/>
                </a:cxn>
                <a:cxn ang="0">
                  <a:pos x="163" y="0"/>
                </a:cxn>
                <a:cxn ang="0">
                  <a:pos x="124" y="6"/>
                </a:cxn>
                <a:cxn ang="0">
                  <a:pos x="59" y="25"/>
                </a:cxn>
                <a:cxn ang="0">
                  <a:pos x="5" y="25"/>
                </a:cxn>
              </a:cxnLst>
              <a:rect l="0" t="0" r="r" b="b"/>
              <a:pathLst>
                <a:path w="258" h="368">
                  <a:moveTo>
                    <a:pt x="5" y="25"/>
                  </a:moveTo>
                  <a:lnTo>
                    <a:pt x="0" y="49"/>
                  </a:lnTo>
                  <a:lnTo>
                    <a:pt x="10" y="79"/>
                  </a:lnTo>
                  <a:lnTo>
                    <a:pt x="34" y="99"/>
                  </a:lnTo>
                  <a:lnTo>
                    <a:pt x="74" y="84"/>
                  </a:lnTo>
                  <a:lnTo>
                    <a:pt x="124" y="49"/>
                  </a:lnTo>
                  <a:lnTo>
                    <a:pt x="148" y="45"/>
                  </a:lnTo>
                  <a:lnTo>
                    <a:pt x="163" y="49"/>
                  </a:lnTo>
                  <a:lnTo>
                    <a:pt x="159" y="84"/>
                  </a:lnTo>
                  <a:lnTo>
                    <a:pt x="124" y="157"/>
                  </a:lnTo>
                  <a:lnTo>
                    <a:pt x="94" y="255"/>
                  </a:lnTo>
                  <a:lnTo>
                    <a:pt x="79" y="343"/>
                  </a:lnTo>
                  <a:lnTo>
                    <a:pt x="89" y="363"/>
                  </a:lnTo>
                  <a:lnTo>
                    <a:pt x="114" y="358"/>
                  </a:lnTo>
                  <a:lnTo>
                    <a:pt x="148" y="343"/>
                  </a:lnTo>
                  <a:lnTo>
                    <a:pt x="183" y="343"/>
                  </a:lnTo>
                  <a:lnTo>
                    <a:pt x="218" y="358"/>
                  </a:lnTo>
                  <a:lnTo>
                    <a:pt x="233" y="368"/>
                  </a:lnTo>
                  <a:lnTo>
                    <a:pt x="258" y="358"/>
                  </a:lnTo>
                  <a:lnTo>
                    <a:pt x="258" y="343"/>
                  </a:lnTo>
                  <a:lnTo>
                    <a:pt x="218" y="324"/>
                  </a:lnTo>
                  <a:lnTo>
                    <a:pt x="178" y="319"/>
                  </a:lnTo>
                  <a:lnTo>
                    <a:pt x="129" y="324"/>
                  </a:lnTo>
                  <a:lnTo>
                    <a:pt x="114" y="329"/>
                  </a:lnTo>
                  <a:lnTo>
                    <a:pt x="109" y="304"/>
                  </a:lnTo>
                  <a:lnTo>
                    <a:pt x="139" y="216"/>
                  </a:lnTo>
                  <a:lnTo>
                    <a:pt x="174" y="142"/>
                  </a:lnTo>
                  <a:lnTo>
                    <a:pt x="193" y="64"/>
                  </a:lnTo>
                  <a:lnTo>
                    <a:pt x="198" y="30"/>
                  </a:lnTo>
                  <a:lnTo>
                    <a:pt x="183" y="10"/>
                  </a:lnTo>
                  <a:lnTo>
                    <a:pt x="163" y="0"/>
                  </a:lnTo>
                  <a:lnTo>
                    <a:pt x="124" y="6"/>
                  </a:lnTo>
                  <a:lnTo>
                    <a:pt x="59" y="25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598" name="Freeform 22"/>
            <p:cNvSpPr>
              <a:spLocks/>
            </p:cNvSpPr>
            <p:nvPr/>
          </p:nvSpPr>
          <p:spPr bwMode="auto">
            <a:xfrm>
              <a:off x="4659936" y="1208094"/>
              <a:ext cx="148257" cy="275084"/>
            </a:xfrm>
            <a:custGeom>
              <a:avLst/>
              <a:gdLst/>
              <a:ahLst/>
              <a:cxnLst>
                <a:cxn ang="0">
                  <a:pos x="93" y="59"/>
                </a:cxn>
                <a:cxn ang="0">
                  <a:pos x="168" y="0"/>
                </a:cxn>
                <a:cxn ang="0">
                  <a:pos x="212" y="5"/>
                </a:cxn>
                <a:cxn ang="0">
                  <a:pos x="217" y="39"/>
                </a:cxn>
                <a:cxn ang="0">
                  <a:pos x="187" y="74"/>
                </a:cxn>
                <a:cxn ang="0">
                  <a:pos x="128" y="103"/>
                </a:cxn>
                <a:cxn ang="0">
                  <a:pos x="99" y="127"/>
                </a:cxn>
                <a:cxn ang="0">
                  <a:pos x="99" y="146"/>
                </a:cxn>
                <a:cxn ang="0">
                  <a:pos x="108" y="186"/>
                </a:cxn>
                <a:cxn ang="0">
                  <a:pos x="143" y="235"/>
                </a:cxn>
                <a:cxn ang="0">
                  <a:pos x="183" y="278"/>
                </a:cxn>
                <a:cxn ang="0">
                  <a:pos x="192" y="308"/>
                </a:cxn>
                <a:cxn ang="0">
                  <a:pos x="173" y="323"/>
                </a:cxn>
                <a:cxn ang="0">
                  <a:pos x="138" y="317"/>
                </a:cxn>
                <a:cxn ang="0">
                  <a:pos x="103" y="323"/>
                </a:cxn>
                <a:cxn ang="0">
                  <a:pos x="49" y="352"/>
                </a:cxn>
                <a:cxn ang="0">
                  <a:pos x="34" y="371"/>
                </a:cxn>
                <a:cxn ang="0">
                  <a:pos x="15" y="371"/>
                </a:cxn>
                <a:cxn ang="0">
                  <a:pos x="0" y="332"/>
                </a:cxn>
                <a:cxn ang="0">
                  <a:pos x="25" y="313"/>
                </a:cxn>
                <a:cxn ang="0">
                  <a:pos x="74" y="303"/>
                </a:cxn>
                <a:cxn ang="0">
                  <a:pos x="128" y="288"/>
                </a:cxn>
                <a:cxn ang="0">
                  <a:pos x="143" y="284"/>
                </a:cxn>
                <a:cxn ang="0">
                  <a:pos x="133" y="269"/>
                </a:cxn>
                <a:cxn ang="0">
                  <a:pos x="99" y="215"/>
                </a:cxn>
                <a:cxn ang="0">
                  <a:pos x="69" y="166"/>
                </a:cxn>
                <a:cxn ang="0">
                  <a:pos x="55" y="122"/>
                </a:cxn>
                <a:cxn ang="0">
                  <a:pos x="59" y="98"/>
                </a:cxn>
                <a:cxn ang="0">
                  <a:pos x="93" y="59"/>
                </a:cxn>
              </a:cxnLst>
              <a:rect l="0" t="0" r="r" b="b"/>
              <a:pathLst>
                <a:path w="217" h="371">
                  <a:moveTo>
                    <a:pt x="93" y="59"/>
                  </a:moveTo>
                  <a:lnTo>
                    <a:pt x="168" y="0"/>
                  </a:lnTo>
                  <a:lnTo>
                    <a:pt x="212" y="5"/>
                  </a:lnTo>
                  <a:lnTo>
                    <a:pt x="217" y="39"/>
                  </a:lnTo>
                  <a:lnTo>
                    <a:pt x="187" y="74"/>
                  </a:lnTo>
                  <a:lnTo>
                    <a:pt x="128" y="103"/>
                  </a:lnTo>
                  <a:lnTo>
                    <a:pt x="99" y="127"/>
                  </a:lnTo>
                  <a:lnTo>
                    <a:pt x="99" y="146"/>
                  </a:lnTo>
                  <a:lnTo>
                    <a:pt x="108" y="186"/>
                  </a:lnTo>
                  <a:lnTo>
                    <a:pt x="143" y="235"/>
                  </a:lnTo>
                  <a:lnTo>
                    <a:pt x="183" y="278"/>
                  </a:lnTo>
                  <a:lnTo>
                    <a:pt x="192" y="308"/>
                  </a:lnTo>
                  <a:lnTo>
                    <a:pt x="173" y="323"/>
                  </a:lnTo>
                  <a:lnTo>
                    <a:pt x="138" y="317"/>
                  </a:lnTo>
                  <a:lnTo>
                    <a:pt x="103" y="323"/>
                  </a:lnTo>
                  <a:lnTo>
                    <a:pt x="49" y="352"/>
                  </a:lnTo>
                  <a:lnTo>
                    <a:pt x="34" y="371"/>
                  </a:lnTo>
                  <a:lnTo>
                    <a:pt x="15" y="371"/>
                  </a:lnTo>
                  <a:lnTo>
                    <a:pt x="0" y="332"/>
                  </a:lnTo>
                  <a:lnTo>
                    <a:pt x="25" y="313"/>
                  </a:lnTo>
                  <a:lnTo>
                    <a:pt x="74" y="303"/>
                  </a:lnTo>
                  <a:lnTo>
                    <a:pt x="128" y="288"/>
                  </a:lnTo>
                  <a:lnTo>
                    <a:pt x="143" y="284"/>
                  </a:lnTo>
                  <a:lnTo>
                    <a:pt x="133" y="269"/>
                  </a:lnTo>
                  <a:lnTo>
                    <a:pt x="99" y="215"/>
                  </a:lnTo>
                  <a:lnTo>
                    <a:pt x="69" y="166"/>
                  </a:lnTo>
                  <a:lnTo>
                    <a:pt x="55" y="122"/>
                  </a:lnTo>
                  <a:lnTo>
                    <a:pt x="59" y="98"/>
                  </a:lnTo>
                  <a:lnTo>
                    <a:pt x="93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51" name="Pladsholder til dato 15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noProof="0" dirty="0" smtClean="0"/>
              <a:t>December 15, 2013</a:t>
            </a:r>
            <a:endParaRPr lang="en-GB" noProof="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304794"/>
            <a:ext cx="9906000" cy="1143000"/>
          </a:xfrm>
        </p:spPr>
        <p:txBody>
          <a:bodyPr/>
          <a:lstStyle/>
          <a:p>
            <a:r>
              <a:rPr lang="en-GB" sz="2800" dirty="0" smtClean="0"/>
              <a:t>Harmonisation and market coupling – 1</a:t>
            </a:r>
            <a:br>
              <a:rPr lang="en-GB" sz="2800" dirty="0" smtClean="0"/>
            </a:br>
            <a:r>
              <a:rPr lang="en-GB" sz="2000" dirty="0" smtClean="0"/>
              <a:t>With market coupling, no exchange can single-handed introduce new products. Everything has to be agreed across the coupled area</a:t>
            </a:r>
            <a:endParaRPr lang="en-GB" sz="20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0" y="1523995"/>
            <a:ext cx="9906000" cy="4963891"/>
          </a:xfrm>
        </p:spPr>
        <p:txBody>
          <a:bodyPr/>
          <a:lstStyle/>
          <a:p>
            <a:r>
              <a:rPr lang="en-GB" dirty="0" smtClean="0"/>
              <a:t>Even with the </a:t>
            </a:r>
            <a:r>
              <a:rPr lang="en-GB" dirty="0" smtClean="0"/>
              <a:t>current ITVC coupling </a:t>
            </a:r>
            <a:r>
              <a:rPr lang="en-GB" dirty="0" smtClean="0"/>
              <a:t>between CWE and the Baltic-Nordic area, the individual spot exchanges cannot have their own product development</a:t>
            </a:r>
          </a:p>
          <a:p>
            <a:pPr lvl="1"/>
            <a:r>
              <a:rPr lang="en-GB" sz="2200" dirty="0" smtClean="0"/>
              <a:t>For example: a new, </a:t>
            </a:r>
            <a:r>
              <a:rPr lang="en-GB" sz="2200" dirty="0" smtClean="0"/>
              <a:t>complicated </a:t>
            </a:r>
            <a:r>
              <a:rPr lang="en-GB" sz="2200" dirty="0" smtClean="0"/>
              <a:t>bid </a:t>
            </a:r>
            <a:r>
              <a:rPr lang="en-GB" sz="2200" dirty="0" smtClean="0"/>
              <a:t>type cannot </a:t>
            </a:r>
            <a:r>
              <a:rPr lang="en-GB" sz="2200" dirty="0" smtClean="0"/>
              <a:t>be introduced by a spot exchange, before the bid is installed in the EMCC market coupling software</a:t>
            </a:r>
          </a:p>
          <a:p>
            <a:pPr lvl="2"/>
            <a:r>
              <a:rPr lang="en-GB" sz="2200" dirty="0" smtClean="0"/>
              <a:t>And if the new bid increases the calculation time of the EMCC software a lot, the other parties in the coupling may refuse to install the bid in the market coupler’s software</a:t>
            </a:r>
          </a:p>
          <a:p>
            <a:pPr lvl="3"/>
            <a:r>
              <a:rPr lang="en-GB" sz="2200" dirty="0" smtClean="0"/>
              <a:t>Thereby making it impossible for the spot exchange in question to introduce the bid.</a:t>
            </a:r>
            <a:endParaRPr lang="en-GB" sz="2200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grpSp>
        <p:nvGrpSpPr>
          <p:cNvPr id="7" name="Gruppe 6"/>
          <p:cNvGrpSpPr>
            <a:grpSpLocks noChangeAspect="1"/>
          </p:cNvGrpSpPr>
          <p:nvPr/>
        </p:nvGrpSpPr>
        <p:grpSpPr>
          <a:xfrm>
            <a:off x="237671" y="5615211"/>
            <a:ext cx="1072357" cy="1046957"/>
            <a:chOff x="266700" y="2959100"/>
            <a:chExt cx="2144713" cy="2093913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981200" y="3413125"/>
              <a:ext cx="368300" cy="796925"/>
            </a:xfrm>
            <a:custGeom>
              <a:avLst/>
              <a:gdLst/>
              <a:ahLst/>
              <a:cxnLst>
                <a:cxn ang="0">
                  <a:pos x="90" y="502"/>
                </a:cxn>
                <a:cxn ang="0">
                  <a:pos x="40" y="477"/>
                </a:cxn>
                <a:cxn ang="0">
                  <a:pos x="18" y="455"/>
                </a:cxn>
                <a:cxn ang="0">
                  <a:pos x="0" y="396"/>
                </a:cxn>
                <a:cxn ang="0">
                  <a:pos x="18" y="298"/>
                </a:cxn>
                <a:cxn ang="0">
                  <a:pos x="45" y="247"/>
                </a:cxn>
                <a:cxn ang="0">
                  <a:pos x="58" y="174"/>
                </a:cxn>
                <a:cxn ang="0">
                  <a:pos x="54" y="98"/>
                </a:cxn>
                <a:cxn ang="0">
                  <a:pos x="63" y="47"/>
                </a:cxn>
                <a:cxn ang="0">
                  <a:pos x="94" y="17"/>
                </a:cxn>
                <a:cxn ang="0">
                  <a:pos x="143" y="0"/>
                </a:cxn>
                <a:cxn ang="0">
                  <a:pos x="193" y="13"/>
                </a:cxn>
                <a:cxn ang="0">
                  <a:pos x="219" y="68"/>
                </a:cxn>
                <a:cxn ang="0">
                  <a:pos x="228" y="123"/>
                </a:cxn>
                <a:cxn ang="0">
                  <a:pos x="210" y="196"/>
                </a:cxn>
                <a:cxn ang="0">
                  <a:pos x="210" y="255"/>
                </a:cxn>
                <a:cxn ang="0">
                  <a:pos x="228" y="311"/>
                </a:cxn>
                <a:cxn ang="0">
                  <a:pos x="232" y="396"/>
                </a:cxn>
                <a:cxn ang="0">
                  <a:pos x="205" y="472"/>
                </a:cxn>
                <a:cxn ang="0">
                  <a:pos x="175" y="494"/>
                </a:cxn>
                <a:cxn ang="0">
                  <a:pos x="143" y="498"/>
                </a:cxn>
                <a:cxn ang="0">
                  <a:pos x="117" y="502"/>
                </a:cxn>
                <a:cxn ang="0">
                  <a:pos x="90" y="502"/>
                </a:cxn>
              </a:cxnLst>
              <a:rect l="0" t="0" r="r" b="b"/>
              <a:pathLst>
                <a:path w="232" h="502">
                  <a:moveTo>
                    <a:pt x="90" y="502"/>
                  </a:moveTo>
                  <a:lnTo>
                    <a:pt x="40" y="477"/>
                  </a:lnTo>
                  <a:lnTo>
                    <a:pt x="18" y="455"/>
                  </a:lnTo>
                  <a:lnTo>
                    <a:pt x="0" y="396"/>
                  </a:lnTo>
                  <a:lnTo>
                    <a:pt x="18" y="298"/>
                  </a:lnTo>
                  <a:lnTo>
                    <a:pt x="45" y="247"/>
                  </a:lnTo>
                  <a:lnTo>
                    <a:pt x="58" y="174"/>
                  </a:lnTo>
                  <a:lnTo>
                    <a:pt x="54" y="98"/>
                  </a:lnTo>
                  <a:lnTo>
                    <a:pt x="63" y="47"/>
                  </a:lnTo>
                  <a:lnTo>
                    <a:pt x="94" y="17"/>
                  </a:lnTo>
                  <a:lnTo>
                    <a:pt x="143" y="0"/>
                  </a:lnTo>
                  <a:lnTo>
                    <a:pt x="193" y="13"/>
                  </a:lnTo>
                  <a:lnTo>
                    <a:pt x="219" y="68"/>
                  </a:lnTo>
                  <a:lnTo>
                    <a:pt x="228" y="123"/>
                  </a:lnTo>
                  <a:lnTo>
                    <a:pt x="210" y="196"/>
                  </a:lnTo>
                  <a:lnTo>
                    <a:pt x="210" y="255"/>
                  </a:lnTo>
                  <a:lnTo>
                    <a:pt x="228" y="311"/>
                  </a:lnTo>
                  <a:lnTo>
                    <a:pt x="232" y="396"/>
                  </a:lnTo>
                  <a:lnTo>
                    <a:pt x="205" y="472"/>
                  </a:lnTo>
                  <a:lnTo>
                    <a:pt x="175" y="494"/>
                  </a:lnTo>
                  <a:lnTo>
                    <a:pt x="143" y="498"/>
                  </a:lnTo>
                  <a:lnTo>
                    <a:pt x="117" y="502"/>
                  </a:lnTo>
                  <a:lnTo>
                    <a:pt x="90" y="5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092325" y="4052888"/>
              <a:ext cx="319088" cy="1000125"/>
            </a:xfrm>
            <a:custGeom>
              <a:avLst/>
              <a:gdLst/>
              <a:ahLst/>
              <a:cxnLst>
                <a:cxn ang="0">
                  <a:pos x="23" y="21"/>
                </a:cxn>
                <a:cxn ang="0">
                  <a:pos x="54" y="0"/>
                </a:cxn>
                <a:cxn ang="0">
                  <a:pos x="94" y="21"/>
                </a:cxn>
                <a:cxn ang="0">
                  <a:pos x="139" y="175"/>
                </a:cxn>
                <a:cxn ang="0">
                  <a:pos x="170" y="281"/>
                </a:cxn>
                <a:cxn ang="0">
                  <a:pos x="170" y="324"/>
                </a:cxn>
                <a:cxn ang="0">
                  <a:pos x="148" y="383"/>
                </a:cxn>
                <a:cxn ang="0">
                  <a:pos x="81" y="464"/>
                </a:cxn>
                <a:cxn ang="0">
                  <a:pos x="50" y="519"/>
                </a:cxn>
                <a:cxn ang="0">
                  <a:pos x="50" y="541"/>
                </a:cxn>
                <a:cxn ang="0">
                  <a:pos x="94" y="545"/>
                </a:cxn>
                <a:cxn ang="0">
                  <a:pos x="179" y="575"/>
                </a:cxn>
                <a:cxn ang="0">
                  <a:pos x="201" y="596"/>
                </a:cxn>
                <a:cxn ang="0">
                  <a:pos x="188" y="613"/>
                </a:cxn>
                <a:cxn ang="0">
                  <a:pos x="135" y="630"/>
                </a:cxn>
                <a:cxn ang="0">
                  <a:pos x="117" y="622"/>
                </a:cxn>
                <a:cxn ang="0">
                  <a:pos x="90" y="587"/>
                </a:cxn>
                <a:cxn ang="0">
                  <a:pos x="36" y="566"/>
                </a:cxn>
                <a:cxn ang="0">
                  <a:pos x="5" y="570"/>
                </a:cxn>
                <a:cxn ang="0">
                  <a:pos x="0" y="562"/>
                </a:cxn>
                <a:cxn ang="0">
                  <a:pos x="0" y="536"/>
                </a:cxn>
                <a:cxn ang="0">
                  <a:pos x="36" y="477"/>
                </a:cxn>
                <a:cxn ang="0">
                  <a:pos x="81" y="426"/>
                </a:cxn>
                <a:cxn ang="0">
                  <a:pos x="126" y="375"/>
                </a:cxn>
                <a:cxn ang="0">
                  <a:pos x="139" y="324"/>
                </a:cxn>
                <a:cxn ang="0">
                  <a:pos x="130" y="268"/>
                </a:cxn>
                <a:cxn ang="0">
                  <a:pos x="99" y="192"/>
                </a:cxn>
                <a:cxn ang="0">
                  <a:pos x="23" y="69"/>
                </a:cxn>
                <a:cxn ang="0">
                  <a:pos x="23" y="21"/>
                </a:cxn>
              </a:cxnLst>
              <a:rect l="0" t="0" r="r" b="b"/>
              <a:pathLst>
                <a:path w="201" h="630">
                  <a:moveTo>
                    <a:pt x="23" y="21"/>
                  </a:moveTo>
                  <a:lnTo>
                    <a:pt x="54" y="0"/>
                  </a:lnTo>
                  <a:lnTo>
                    <a:pt x="94" y="21"/>
                  </a:lnTo>
                  <a:lnTo>
                    <a:pt x="139" y="175"/>
                  </a:lnTo>
                  <a:lnTo>
                    <a:pt x="170" y="281"/>
                  </a:lnTo>
                  <a:lnTo>
                    <a:pt x="170" y="324"/>
                  </a:lnTo>
                  <a:lnTo>
                    <a:pt x="148" y="383"/>
                  </a:lnTo>
                  <a:lnTo>
                    <a:pt x="81" y="464"/>
                  </a:lnTo>
                  <a:lnTo>
                    <a:pt x="50" y="519"/>
                  </a:lnTo>
                  <a:lnTo>
                    <a:pt x="50" y="541"/>
                  </a:lnTo>
                  <a:lnTo>
                    <a:pt x="94" y="545"/>
                  </a:lnTo>
                  <a:lnTo>
                    <a:pt x="179" y="575"/>
                  </a:lnTo>
                  <a:lnTo>
                    <a:pt x="201" y="596"/>
                  </a:lnTo>
                  <a:lnTo>
                    <a:pt x="188" y="613"/>
                  </a:lnTo>
                  <a:lnTo>
                    <a:pt x="135" y="630"/>
                  </a:lnTo>
                  <a:lnTo>
                    <a:pt x="117" y="622"/>
                  </a:lnTo>
                  <a:lnTo>
                    <a:pt x="90" y="587"/>
                  </a:lnTo>
                  <a:lnTo>
                    <a:pt x="36" y="566"/>
                  </a:lnTo>
                  <a:lnTo>
                    <a:pt x="5" y="570"/>
                  </a:lnTo>
                  <a:lnTo>
                    <a:pt x="0" y="562"/>
                  </a:lnTo>
                  <a:lnTo>
                    <a:pt x="0" y="536"/>
                  </a:lnTo>
                  <a:lnTo>
                    <a:pt x="36" y="477"/>
                  </a:lnTo>
                  <a:lnTo>
                    <a:pt x="81" y="426"/>
                  </a:lnTo>
                  <a:lnTo>
                    <a:pt x="126" y="375"/>
                  </a:lnTo>
                  <a:lnTo>
                    <a:pt x="139" y="324"/>
                  </a:lnTo>
                  <a:lnTo>
                    <a:pt x="130" y="268"/>
                  </a:lnTo>
                  <a:lnTo>
                    <a:pt x="99" y="192"/>
                  </a:lnTo>
                  <a:lnTo>
                    <a:pt x="23" y="69"/>
                  </a:lnTo>
                  <a:lnTo>
                    <a:pt x="23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741488" y="4067175"/>
              <a:ext cx="388938" cy="933450"/>
            </a:xfrm>
            <a:custGeom>
              <a:avLst/>
              <a:gdLst/>
              <a:ahLst/>
              <a:cxnLst>
                <a:cxn ang="0">
                  <a:pos x="124" y="140"/>
                </a:cxn>
                <a:cxn ang="0">
                  <a:pos x="187" y="21"/>
                </a:cxn>
                <a:cxn ang="0">
                  <a:pos x="214" y="0"/>
                </a:cxn>
                <a:cxn ang="0">
                  <a:pos x="245" y="12"/>
                </a:cxn>
                <a:cxn ang="0">
                  <a:pos x="245" y="55"/>
                </a:cxn>
                <a:cxn ang="0">
                  <a:pos x="226" y="110"/>
                </a:cxn>
                <a:cxn ang="0">
                  <a:pos x="164" y="188"/>
                </a:cxn>
                <a:cxn ang="0">
                  <a:pos x="129" y="234"/>
                </a:cxn>
                <a:cxn ang="0">
                  <a:pos x="115" y="294"/>
                </a:cxn>
                <a:cxn ang="0">
                  <a:pos x="115" y="315"/>
                </a:cxn>
                <a:cxn ang="0">
                  <a:pos x="142" y="371"/>
                </a:cxn>
                <a:cxn ang="0">
                  <a:pos x="160" y="439"/>
                </a:cxn>
                <a:cxn ang="0">
                  <a:pos x="173" y="515"/>
                </a:cxn>
                <a:cxn ang="0">
                  <a:pos x="173" y="550"/>
                </a:cxn>
                <a:cxn ang="0">
                  <a:pos x="164" y="563"/>
                </a:cxn>
                <a:cxn ang="0">
                  <a:pos x="147" y="567"/>
                </a:cxn>
                <a:cxn ang="0">
                  <a:pos x="85" y="567"/>
                </a:cxn>
                <a:cxn ang="0">
                  <a:pos x="9" y="588"/>
                </a:cxn>
                <a:cxn ang="0">
                  <a:pos x="0" y="580"/>
                </a:cxn>
                <a:cxn ang="0">
                  <a:pos x="0" y="537"/>
                </a:cxn>
                <a:cxn ang="0">
                  <a:pos x="22" y="520"/>
                </a:cxn>
                <a:cxn ang="0">
                  <a:pos x="97" y="515"/>
                </a:cxn>
                <a:cxn ang="0">
                  <a:pos x="138" y="524"/>
                </a:cxn>
                <a:cxn ang="0">
                  <a:pos x="138" y="507"/>
                </a:cxn>
                <a:cxn ang="0">
                  <a:pos x="124" y="435"/>
                </a:cxn>
                <a:cxn ang="0">
                  <a:pos x="93" y="357"/>
                </a:cxn>
                <a:cxn ang="0">
                  <a:pos x="67" y="311"/>
                </a:cxn>
                <a:cxn ang="0">
                  <a:pos x="62" y="281"/>
                </a:cxn>
                <a:cxn ang="0">
                  <a:pos x="76" y="234"/>
                </a:cxn>
                <a:cxn ang="0">
                  <a:pos x="93" y="183"/>
                </a:cxn>
                <a:cxn ang="0">
                  <a:pos x="124" y="140"/>
                </a:cxn>
              </a:cxnLst>
              <a:rect l="0" t="0" r="r" b="b"/>
              <a:pathLst>
                <a:path w="245" h="588">
                  <a:moveTo>
                    <a:pt x="124" y="140"/>
                  </a:moveTo>
                  <a:lnTo>
                    <a:pt x="187" y="21"/>
                  </a:lnTo>
                  <a:lnTo>
                    <a:pt x="214" y="0"/>
                  </a:lnTo>
                  <a:lnTo>
                    <a:pt x="245" y="12"/>
                  </a:lnTo>
                  <a:lnTo>
                    <a:pt x="245" y="55"/>
                  </a:lnTo>
                  <a:lnTo>
                    <a:pt x="226" y="110"/>
                  </a:lnTo>
                  <a:lnTo>
                    <a:pt x="164" y="188"/>
                  </a:lnTo>
                  <a:lnTo>
                    <a:pt x="129" y="234"/>
                  </a:lnTo>
                  <a:lnTo>
                    <a:pt x="115" y="294"/>
                  </a:lnTo>
                  <a:lnTo>
                    <a:pt x="115" y="315"/>
                  </a:lnTo>
                  <a:lnTo>
                    <a:pt x="142" y="371"/>
                  </a:lnTo>
                  <a:lnTo>
                    <a:pt x="160" y="439"/>
                  </a:lnTo>
                  <a:lnTo>
                    <a:pt x="173" y="515"/>
                  </a:lnTo>
                  <a:lnTo>
                    <a:pt x="173" y="550"/>
                  </a:lnTo>
                  <a:lnTo>
                    <a:pt x="164" y="563"/>
                  </a:lnTo>
                  <a:lnTo>
                    <a:pt x="147" y="567"/>
                  </a:lnTo>
                  <a:lnTo>
                    <a:pt x="85" y="567"/>
                  </a:lnTo>
                  <a:lnTo>
                    <a:pt x="9" y="588"/>
                  </a:lnTo>
                  <a:lnTo>
                    <a:pt x="0" y="580"/>
                  </a:lnTo>
                  <a:lnTo>
                    <a:pt x="0" y="537"/>
                  </a:lnTo>
                  <a:lnTo>
                    <a:pt x="22" y="520"/>
                  </a:lnTo>
                  <a:lnTo>
                    <a:pt x="97" y="515"/>
                  </a:lnTo>
                  <a:lnTo>
                    <a:pt x="138" y="524"/>
                  </a:lnTo>
                  <a:lnTo>
                    <a:pt x="138" y="507"/>
                  </a:lnTo>
                  <a:lnTo>
                    <a:pt x="124" y="435"/>
                  </a:lnTo>
                  <a:lnTo>
                    <a:pt x="93" y="357"/>
                  </a:lnTo>
                  <a:lnTo>
                    <a:pt x="67" y="311"/>
                  </a:lnTo>
                  <a:lnTo>
                    <a:pt x="62" y="281"/>
                  </a:lnTo>
                  <a:lnTo>
                    <a:pt x="76" y="234"/>
                  </a:lnTo>
                  <a:lnTo>
                    <a:pt x="93" y="183"/>
                  </a:lnTo>
                  <a:lnTo>
                    <a:pt x="124" y="1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752600" y="2959100"/>
              <a:ext cx="473075" cy="481013"/>
            </a:xfrm>
            <a:custGeom>
              <a:avLst/>
              <a:gdLst/>
              <a:ahLst/>
              <a:cxnLst>
                <a:cxn ang="0">
                  <a:pos x="105" y="152"/>
                </a:cxn>
                <a:cxn ang="0">
                  <a:pos x="105" y="89"/>
                </a:cxn>
                <a:cxn ang="0">
                  <a:pos x="123" y="45"/>
                </a:cxn>
                <a:cxn ang="0">
                  <a:pos x="160" y="9"/>
                </a:cxn>
                <a:cxn ang="0">
                  <a:pos x="207" y="0"/>
                </a:cxn>
                <a:cxn ang="0">
                  <a:pos x="253" y="9"/>
                </a:cxn>
                <a:cxn ang="0">
                  <a:pos x="275" y="31"/>
                </a:cxn>
                <a:cxn ang="0">
                  <a:pos x="294" y="89"/>
                </a:cxn>
                <a:cxn ang="0">
                  <a:pos x="298" y="169"/>
                </a:cxn>
                <a:cxn ang="0">
                  <a:pos x="285" y="246"/>
                </a:cxn>
                <a:cxn ang="0">
                  <a:pos x="248" y="290"/>
                </a:cxn>
                <a:cxn ang="0">
                  <a:pos x="211" y="303"/>
                </a:cxn>
                <a:cxn ang="0">
                  <a:pos x="192" y="294"/>
                </a:cxn>
                <a:cxn ang="0">
                  <a:pos x="147" y="254"/>
                </a:cxn>
                <a:cxn ang="0">
                  <a:pos x="119" y="214"/>
                </a:cxn>
                <a:cxn ang="0">
                  <a:pos x="119" y="192"/>
                </a:cxn>
                <a:cxn ang="0">
                  <a:pos x="36" y="174"/>
                </a:cxn>
                <a:cxn ang="0">
                  <a:pos x="0" y="160"/>
                </a:cxn>
                <a:cxn ang="0">
                  <a:pos x="0" y="147"/>
                </a:cxn>
                <a:cxn ang="0">
                  <a:pos x="13" y="134"/>
                </a:cxn>
                <a:cxn ang="0">
                  <a:pos x="105" y="152"/>
                </a:cxn>
              </a:cxnLst>
              <a:rect l="0" t="0" r="r" b="b"/>
              <a:pathLst>
                <a:path w="298" h="303">
                  <a:moveTo>
                    <a:pt x="105" y="152"/>
                  </a:moveTo>
                  <a:lnTo>
                    <a:pt x="105" y="89"/>
                  </a:lnTo>
                  <a:lnTo>
                    <a:pt x="123" y="45"/>
                  </a:lnTo>
                  <a:lnTo>
                    <a:pt x="160" y="9"/>
                  </a:lnTo>
                  <a:lnTo>
                    <a:pt x="207" y="0"/>
                  </a:lnTo>
                  <a:lnTo>
                    <a:pt x="253" y="9"/>
                  </a:lnTo>
                  <a:lnTo>
                    <a:pt x="275" y="31"/>
                  </a:lnTo>
                  <a:lnTo>
                    <a:pt x="294" y="89"/>
                  </a:lnTo>
                  <a:lnTo>
                    <a:pt x="298" y="169"/>
                  </a:lnTo>
                  <a:lnTo>
                    <a:pt x="285" y="246"/>
                  </a:lnTo>
                  <a:lnTo>
                    <a:pt x="248" y="290"/>
                  </a:lnTo>
                  <a:lnTo>
                    <a:pt x="211" y="303"/>
                  </a:lnTo>
                  <a:lnTo>
                    <a:pt x="192" y="294"/>
                  </a:lnTo>
                  <a:lnTo>
                    <a:pt x="147" y="254"/>
                  </a:lnTo>
                  <a:lnTo>
                    <a:pt x="119" y="214"/>
                  </a:lnTo>
                  <a:lnTo>
                    <a:pt x="119" y="192"/>
                  </a:lnTo>
                  <a:lnTo>
                    <a:pt x="36" y="174"/>
                  </a:lnTo>
                  <a:lnTo>
                    <a:pt x="0" y="160"/>
                  </a:lnTo>
                  <a:lnTo>
                    <a:pt x="0" y="147"/>
                  </a:lnTo>
                  <a:lnTo>
                    <a:pt x="13" y="134"/>
                  </a:lnTo>
                  <a:lnTo>
                    <a:pt x="105" y="1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336675" y="3459163"/>
              <a:ext cx="868363" cy="320675"/>
            </a:xfrm>
            <a:custGeom>
              <a:avLst/>
              <a:gdLst/>
              <a:ahLst/>
              <a:cxnLst>
                <a:cxn ang="0">
                  <a:pos x="319" y="103"/>
                </a:cxn>
                <a:cxn ang="0">
                  <a:pos x="415" y="45"/>
                </a:cxn>
                <a:cxn ang="0">
                  <a:pos x="456" y="9"/>
                </a:cxn>
                <a:cxn ang="0">
                  <a:pos x="487" y="0"/>
                </a:cxn>
                <a:cxn ang="0">
                  <a:pos x="547" y="27"/>
                </a:cxn>
                <a:cxn ang="0">
                  <a:pos x="529" y="63"/>
                </a:cxn>
                <a:cxn ang="0">
                  <a:pos x="492" y="94"/>
                </a:cxn>
                <a:cxn ang="0">
                  <a:pos x="401" y="126"/>
                </a:cxn>
                <a:cxn ang="0">
                  <a:pos x="283" y="166"/>
                </a:cxn>
                <a:cxn ang="0">
                  <a:pos x="196" y="184"/>
                </a:cxn>
                <a:cxn ang="0">
                  <a:pos x="96" y="202"/>
                </a:cxn>
                <a:cxn ang="0">
                  <a:pos x="46" y="202"/>
                </a:cxn>
                <a:cxn ang="0">
                  <a:pos x="32" y="189"/>
                </a:cxn>
                <a:cxn ang="0">
                  <a:pos x="37" y="144"/>
                </a:cxn>
                <a:cxn ang="0">
                  <a:pos x="27" y="94"/>
                </a:cxn>
                <a:cxn ang="0">
                  <a:pos x="0" y="63"/>
                </a:cxn>
                <a:cxn ang="0">
                  <a:pos x="9" y="41"/>
                </a:cxn>
                <a:cxn ang="0">
                  <a:pos x="55" y="23"/>
                </a:cxn>
                <a:cxn ang="0">
                  <a:pos x="69" y="32"/>
                </a:cxn>
                <a:cxn ang="0">
                  <a:pos x="87" y="77"/>
                </a:cxn>
                <a:cxn ang="0">
                  <a:pos x="78" y="139"/>
                </a:cxn>
                <a:cxn ang="0">
                  <a:pos x="73" y="162"/>
                </a:cxn>
                <a:cxn ang="0">
                  <a:pos x="119" y="108"/>
                </a:cxn>
                <a:cxn ang="0">
                  <a:pos x="124" y="126"/>
                </a:cxn>
                <a:cxn ang="0">
                  <a:pos x="87" y="171"/>
                </a:cxn>
                <a:cxn ang="0">
                  <a:pos x="151" y="162"/>
                </a:cxn>
                <a:cxn ang="0">
                  <a:pos x="256" y="139"/>
                </a:cxn>
                <a:cxn ang="0">
                  <a:pos x="319" y="103"/>
                </a:cxn>
              </a:cxnLst>
              <a:rect l="0" t="0" r="r" b="b"/>
              <a:pathLst>
                <a:path w="547" h="202">
                  <a:moveTo>
                    <a:pt x="319" y="103"/>
                  </a:moveTo>
                  <a:lnTo>
                    <a:pt x="415" y="45"/>
                  </a:lnTo>
                  <a:lnTo>
                    <a:pt x="456" y="9"/>
                  </a:lnTo>
                  <a:lnTo>
                    <a:pt x="487" y="0"/>
                  </a:lnTo>
                  <a:lnTo>
                    <a:pt x="547" y="27"/>
                  </a:lnTo>
                  <a:lnTo>
                    <a:pt x="529" y="63"/>
                  </a:lnTo>
                  <a:lnTo>
                    <a:pt x="492" y="94"/>
                  </a:lnTo>
                  <a:lnTo>
                    <a:pt x="401" y="126"/>
                  </a:lnTo>
                  <a:lnTo>
                    <a:pt x="283" y="166"/>
                  </a:lnTo>
                  <a:lnTo>
                    <a:pt x="196" y="184"/>
                  </a:lnTo>
                  <a:lnTo>
                    <a:pt x="96" y="202"/>
                  </a:lnTo>
                  <a:lnTo>
                    <a:pt x="46" y="202"/>
                  </a:lnTo>
                  <a:lnTo>
                    <a:pt x="32" y="189"/>
                  </a:lnTo>
                  <a:lnTo>
                    <a:pt x="37" y="144"/>
                  </a:lnTo>
                  <a:lnTo>
                    <a:pt x="27" y="94"/>
                  </a:lnTo>
                  <a:lnTo>
                    <a:pt x="0" y="63"/>
                  </a:lnTo>
                  <a:lnTo>
                    <a:pt x="9" y="41"/>
                  </a:lnTo>
                  <a:lnTo>
                    <a:pt x="55" y="23"/>
                  </a:lnTo>
                  <a:lnTo>
                    <a:pt x="69" y="32"/>
                  </a:lnTo>
                  <a:lnTo>
                    <a:pt x="87" y="77"/>
                  </a:lnTo>
                  <a:lnTo>
                    <a:pt x="78" y="139"/>
                  </a:lnTo>
                  <a:lnTo>
                    <a:pt x="73" y="162"/>
                  </a:lnTo>
                  <a:lnTo>
                    <a:pt x="119" y="108"/>
                  </a:lnTo>
                  <a:lnTo>
                    <a:pt x="124" y="126"/>
                  </a:lnTo>
                  <a:lnTo>
                    <a:pt x="87" y="171"/>
                  </a:lnTo>
                  <a:lnTo>
                    <a:pt x="151" y="162"/>
                  </a:lnTo>
                  <a:lnTo>
                    <a:pt x="256" y="139"/>
                  </a:lnTo>
                  <a:lnTo>
                    <a:pt x="319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96888" y="3225800"/>
              <a:ext cx="385763" cy="396875"/>
            </a:xfrm>
            <a:custGeom>
              <a:avLst/>
              <a:gdLst/>
              <a:ahLst/>
              <a:cxnLst>
                <a:cxn ang="0">
                  <a:pos x="198" y="169"/>
                </a:cxn>
                <a:cxn ang="0">
                  <a:pos x="194" y="221"/>
                </a:cxn>
                <a:cxn ang="0">
                  <a:pos x="185" y="238"/>
                </a:cxn>
                <a:cxn ang="0">
                  <a:pos x="159" y="250"/>
                </a:cxn>
                <a:cxn ang="0">
                  <a:pos x="128" y="250"/>
                </a:cxn>
                <a:cxn ang="0">
                  <a:pos x="75" y="229"/>
                </a:cxn>
                <a:cxn ang="0">
                  <a:pos x="53" y="164"/>
                </a:cxn>
                <a:cxn ang="0">
                  <a:pos x="39" y="116"/>
                </a:cxn>
                <a:cxn ang="0">
                  <a:pos x="0" y="74"/>
                </a:cxn>
                <a:cxn ang="0">
                  <a:pos x="0" y="35"/>
                </a:cxn>
                <a:cxn ang="0">
                  <a:pos x="30" y="5"/>
                </a:cxn>
                <a:cxn ang="0">
                  <a:pos x="84" y="0"/>
                </a:cxn>
                <a:cxn ang="0">
                  <a:pos x="128" y="27"/>
                </a:cxn>
                <a:cxn ang="0">
                  <a:pos x="168" y="69"/>
                </a:cxn>
                <a:cxn ang="0">
                  <a:pos x="198" y="130"/>
                </a:cxn>
                <a:cxn ang="0">
                  <a:pos x="243" y="138"/>
                </a:cxn>
                <a:cxn ang="0">
                  <a:pos x="243" y="160"/>
                </a:cxn>
                <a:cxn ang="0">
                  <a:pos x="229" y="177"/>
                </a:cxn>
                <a:cxn ang="0">
                  <a:pos x="198" y="169"/>
                </a:cxn>
              </a:cxnLst>
              <a:rect l="0" t="0" r="r" b="b"/>
              <a:pathLst>
                <a:path w="243" h="250">
                  <a:moveTo>
                    <a:pt x="198" y="169"/>
                  </a:moveTo>
                  <a:lnTo>
                    <a:pt x="194" y="221"/>
                  </a:lnTo>
                  <a:lnTo>
                    <a:pt x="185" y="238"/>
                  </a:lnTo>
                  <a:lnTo>
                    <a:pt x="159" y="250"/>
                  </a:lnTo>
                  <a:lnTo>
                    <a:pt x="128" y="250"/>
                  </a:lnTo>
                  <a:lnTo>
                    <a:pt x="75" y="229"/>
                  </a:lnTo>
                  <a:lnTo>
                    <a:pt x="53" y="164"/>
                  </a:lnTo>
                  <a:lnTo>
                    <a:pt x="39" y="116"/>
                  </a:lnTo>
                  <a:lnTo>
                    <a:pt x="0" y="74"/>
                  </a:lnTo>
                  <a:lnTo>
                    <a:pt x="0" y="35"/>
                  </a:lnTo>
                  <a:lnTo>
                    <a:pt x="30" y="5"/>
                  </a:lnTo>
                  <a:lnTo>
                    <a:pt x="84" y="0"/>
                  </a:lnTo>
                  <a:lnTo>
                    <a:pt x="128" y="27"/>
                  </a:lnTo>
                  <a:lnTo>
                    <a:pt x="168" y="69"/>
                  </a:lnTo>
                  <a:lnTo>
                    <a:pt x="198" y="130"/>
                  </a:lnTo>
                  <a:lnTo>
                    <a:pt x="243" y="138"/>
                  </a:lnTo>
                  <a:lnTo>
                    <a:pt x="243" y="160"/>
                  </a:lnTo>
                  <a:lnTo>
                    <a:pt x="229" y="177"/>
                  </a:lnTo>
                  <a:lnTo>
                    <a:pt x="198" y="1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720725" y="3646488"/>
              <a:ext cx="349250" cy="623888"/>
            </a:xfrm>
            <a:custGeom>
              <a:avLst/>
              <a:gdLst/>
              <a:ahLst/>
              <a:cxnLst>
                <a:cxn ang="0">
                  <a:pos x="76" y="210"/>
                </a:cxn>
                <a:cxn ang="0">
                  <a:pos x="67" y="158"/>
                </a:cxn>
                <a:cxn ang="0">
                  <a:pos x="45" y="107"/>
                </a:cxn>
                <a:cxn ang="0">
                  <a:pos x="9" y="65"/>
                </a:cxn>
                <a:cxn ang="0">
                  <a:pos x="0" y="30"/>
                </a:cxn>
                <a:cxn ang="0">
                  <a:pos x="32" y="5"/>
                </a:cxn>
                <a:cxn ang="0">
                  <a:pos x="90" y="0"/>
                </a:cxn>
                <a:cxn ang="0">
                  <a:pos x="144" y="26"/>
                </a:cxn>
                <a:cxn ang="0">
                  <a:pos x="179" y="69"/>
                </a:cxn>
                <a:cxn ang="0">
                  <a:pos x="202" y="133"/>
                </a:cxn>
                <a:cxn ang="0">
                  <a:pos x="215" y="176"/>
                </a:cxn>
                <a:cxn ang="0">
                  <a:pos x="220" y="248"/>
                </a:cxn>
                <a:cxn ang="0">
                  <a:pos x="206" y="304"/>
                </a:cxn>
                <a:cxn ang="0">
                  <a:pos x="175" y="351"/>
                </a:cxn>
                <a:cxn ang="0">
                  <a:pos x="130" y="381"/>
                </a:cxn>
                <a:cxn ang="0">
                  <a:pos x="94" y="393"/>
                </a:cxn>
                <a:cxn ang="0">
                  <a:pos x="54" y="393"/>
                </a:cxn>
                <a:cxn ang="0">
                  <a:pos x="36" y="376"/>
                </a:cxn>
                <a:cxn ang="0">
                  <a:pos x="36" y="338"/>
                </a:cxn>
                <a:cxn ang="0">
                  <a:pos x="54" y="308"/>
                </a:cxn>
                <a:cxn ang="0">
                  <a:pos x="76" y="261"/>
                </a:cxn>
                <a:cxn ang="0">
                  <a:pos x="76" y="210"/>
                </a:cxn>
              </a:cxnLst>
              <a:rect l="0" t="0" r="r" b="b"/>
              <a:pathLst>
                <a:path w="220" h="393">
                  <a:moveTo>
                    <a:pt x="76" y="210"/>
                  </a:moveTo>
                  <a:lnTo>
                    <a:pt x="67" y="158"/>
                  </a:lnTo>
                  <a:lnTo>
                    <a:pt x="45" y="107"/>
                  </a:lnTo>
                  <a:lnTo>
                    <a:pt x="9" y="65"/>
                  </a:lnTo>
                  <a:lnTo>
                    <a:pt x="0" y="30"/>
                  </a:lnTo>
                  <a:lnTo>
                    <a:pt x="32" y="5"/>
                  </a:lnTo>
                  <a:lnTo>
                    <a:pt x="90" y="0"/>
                  </a:lnTo>
                  <a:lnTo>
                    <a:pt x="144" y="26"/>
                  </a:lnTo>
                  <a:lnTo>
                    <a:pt x="179" y="69"/>
                  </a:lnTo>
                  <a:lnTo>
                    <a:pt x="202" y="133"/>
                  </a:lnTo>
                  <a:lnTo>
                    <a:pt x="215" y="176"/>
                  </a:lnTo>
                  <a:lnTo>
                    <a:pt x="220" y="248"/>
                  </a:lnTo>
                  <a:lnTo>
                    <a:pt x="206" y="304"/>
                  </a:lnTo>
                  <a:lnTo>
                    <a:pt x="175" y="351"/>
                  </a:lnTo>
                  <a:lnTo>
                    <a:pt x="130" y="381"/>
                  </a:lnTo>
                  <a:lnTo>
                    <a:pt x="94" y="393"/>
                  </a:lnTo>
                  <a:lnTo>
                    <a:pt x="54" y="393"/>
                  </a:lnTo>
                  <a:lnTo>
                    <a:pt x="36" y="376"/>
                  </a:lnTo>
                  <a:lnTo>
                    <a:pt x="36" y="338"/>
                  </a:lnTo>
                  <a:lnTo>
                    <a:pt x="54" y="308"/>
                  </a:lnTo>
                  <a:lnTo>
                    <a:pt x="76" y="261"/>
                  </a:lnTo>
                  <a:lnTo>
                    <a:pt x="76" y="2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66700" y="3713163"/>
              <a:ext cx="527050" cy="523875"/>
            </a:xfrm>
            <a:custGeom>
              <a:avLst/>
              <a:gdLst/>
              <a:ahLst/>
              <a:cxnLst>
                <a:cxn ang="0">
                  <a:pos x="94" y="236"/>
                </a:cxn>
                <a:cxn ang="0">
                  <a:pos x="169" y="185"/>
                </a:cxn>
                <a:cxn ang="0">
                  <a:pos x="230" y="120"/>
                </a:cxn>
                <a:cxn ang="0">
                  <a:pos x="253" y="68"/>
                </a:cxn>
                <a:cxn ang="0">
                  <a:pos x="288" y="4"/>
                </a:cxn>
                <a:cxn ang="0">
                  <a:pos x="314" y="0"/>
                </a:cxn>
                <a:cxn ang="0">
                  <a:pos x="332" y="30"/>
                </a:cxn>
                <a:cxn ang="0">
                  <a:pos x="328" y="59"/>
                </a:cxn>
                <a:cxn ang="0">
                  <a:pos x="283" y="107"/>
                </a:cxn>
                <a:cxn ang="0">
                  <a:pos x="226" y="172"/>
                </a:cxn>
                <a:cxn ang="0">
                  <a:pos x="160" y="219"/>
                </a:cxn>
                <a:cxn ang="0">
                  <a:pos x="103" y="262"/>
                </a:cxn>
                <a:cxn ang="0">
                  <a:pos x="106" y="322"/>
                </a:cxn>
                <a:cxn ang="0">
                  <a:pos x="94" y="330"/>
                </a:cxn>
                <a:cxn ang="0">
                  <a:pos x="80" y="274"/>
                </a:cxn>
                <a:cxn ang="0">
                  <a:pos x="58" y="292"/>
                </a:cxn>
                <a:cxn ang="0">
                  <a:pos x="22" y="305"/>
                </a:cxn>
                <a:cxn ang="0">
                  <a:pos x="14" y="301"/>
                </a:cxn>
                <a:cxn ang="0">
                  <a:pos x="63" y="262"/>
                </a:cxn>
                <a:cxn ang="0">
                  <a:pos x="40" y="257"/>
                </a:cxn>
                <a:cxn ang="0">
                  <a:pos x="0" y="240"/>
                </a:cxn>
                <a:cxn ang="0">
                  <a:pos x="5" y="227"/>
                </a:cxn>
                <a:cxn ang="0">
                  <a:pos x="94" y="236"/>
                </a:cxn>
              </a:cxnLst>
              <a:rect l="0" t="0" r="r" b="b"/>
              <a:pathLst>
                <a:path w="332" h="330">
                  <a:moveTo>
                    <a:pt x="94" y="236"/>
                  </a:moveTo>
                  <a:lnTo>
                    <a:pt x="169" y="185"/>
                  </a:lnTo>
                  <a:lnTo>
                    <a:pt x="230" y="120"/>
                  </a:lnTo>
                  <a:lnTo>
                    <a:pt x="253" y="68"/>
                  </a:lnTo>
                  <a:lnTo>
                    <a:pt x="288" y="4"/>
                  </a:lnTo>
                  <a:lnTo>
                    <a:pt x="314" y="0"/>
                  </a:lnTo>
                  <a:lnTo>
                    <a:pt x="332" y="30"/>
                  </a:lnTo>
                  <a:lnTo>
                    <a:pt x="328" y="59"/>
                  </a:lnTo>
                  <a:lnTo>
                    <a:pt x="283" y="107"/>
                  </a:lnTo>
                  <a:lnTo>
                    <a:pt x="226" y="172"/>
                  </a:lnTo>
                  <a:lnTo>
                    <a:pt x="160" y="219"/>
                  </a:lnTo>
                  <a:lnTo>
                    <a:pt x="103" y="262"/>
                  </a:lnTo>
                  <a:lnTo>
                    <a:pt x="106" y="322"/>
                  </a:lnTo>
                  <a:lnTo>
                    <a:pt x="94" y="330"/>
                  </a:lnTo>
                  <a:lnTo>
                    <a:pt x="80" y="274"/>
                  </a:lnTo>
                  <a:lnTo>
                    <a:pt x="58" y="292"/>
                  </a:lnTo>
                  <a:lnTo>
                    <a:pt x="22" y="305"/>
                  </a:lnTo>
                  <a:lnTo>
                    <a:pt x="14" y="301"/>
                  </a:lnTo>
                  <a:lnTo>
                    <a:pt x="63" y="262"/>
                  </a:lnTo>
                  <a:lnTo>
                    <a:pt x="40" y="257"/>
                  </a:lnTo>
                  <a:lnTo>
                    <a:pt x="0" y="240"/>
                  </a:lnTo>
                  <a:lnTo>
                    <a:pt x="5" y="227"/>
                  </a:lnTo>
                  <a:lnTo>
                    <a:pt x="94" y="2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839788" y="3660775"/>
              <a:ext cx="525463" cy="522288"/>
            </a:xfrm>
            <a:custGeom>
              <a:avLst/>
              <a:gdLst/>
              <a:ahLst/>
              <a:cxnLst>
                <a:cxn ang="0">
                  <a:pos x="238" y="235"/>
                </a:cxn>
                <a:cxn ang="0">
                  <a:pos x="163" y="184"/>
                </a:cxn>
                <a:cxn ang="0">
                  <a:pos x="101" y="120"/>
                </a:cxn>
                <a:cxn ang="0">
                  <a:pos x="79" y="69"/>
                </a:cxn>
                <a:cxn ang="0">
                  <a:pos x="44" y="5"/>
                </a:cxn>
                <a:cxn ang="0">
                  <a:pos x="18" y="0"/>
                </a:cxn>
                <a:cxn ang="0">
                  <a:pos x="0" y="30"/>
                </a:cxn>
                <a:cxn ang="0">
                  <a:pos x="4" y="60"/>
                </a:cxn>
                <a:cxn ang="0">
                  <a:pos x="48" y="107"/>
                </a:cxn>
                <a:cxn ang="0">
                  <a:pos x="106" y="171"/>
                </a:cxn>
                <a:cxn ang="0">
                  <a:pos x="172" y="218"/>
                </a:cxn>
                <a:cxn ang="0">
                  <a:pos x="229" y="261"/>
                </a:cxn>
                <a:cxn ang="0">
                  <a:pos x="225" y="321"/>
                </a:cxn>
                <a:cxn ang="0">
                  <a:pos x="238" y="329"/>
                </a:cxn>
                <a:cxn ang="0">
                  <a:pos x="251" y="274"/>
                </a:cxn>
                <a:cxn ang="0">
                  <a:pos x="274" y="291"/>
                </a:cxn>
                <a:cxn ang="0">
                  <a:pos x="309" y="304"/>
                </a:cxn>
                <a:cxn ang="0">
                  <a:pos x="317" y="299"/>
                </a:cxn>
                <a:cxn ang="0">
                  <a:pos x="269" y="261"/>
                </a:cxn>
                <a:cxn ang="0">
                  <a:pos x="291" y="256"/>
                </a:cxn>
                <a:cxn ang="0">
                  <a:pos x="331" y="239"/>
                </a:cxn>
                <a:cxn ang="0">
                  <a:pos x="326" y="226"/>
                </a:cxn>
                <a:cxn ang="0">
                  <a:pos x="238" y="235"/>
                </a:cxn>
              </a:cxnLst>
              <a:rect l="0" t="0" r="r" b="b"/>
              <a:pathLst>
                <a:path w="331" h="329">
                  <a:moveTo>
                    <a:pt x="238" y="235"/>
                  </a:moveTo>
                  <a:lnTo>
                    <a:pt x="163" y="184"/>
                  </a:lnTo>
                  <a:lnTo>
                    <a:pt x="101" y="120"/>
                  </a:lnTo>
                  <a:lnTo>
                    <a:pt x="79" y="69"/>
                  </a:lnTo>
                  <a:lnTo>
                    <a:pt x="44" y="5"/>
                  </a:lnTo>
                  <a:lnTo>
                    <a:pt x="18" y="0"/>
                  </a:lnTo>
                  <a:lnTo>
                    <a:pt x="0" y="30"/>
                  </a:lnTo>
                  <a:lnTo>
                    <a:pt x="4" y="60"/>
                  </a:lnTo>
                  <a:lnTo>
                    <a:pt x="48" y="107"/>
                  </a:lnTo>
                  <a:lnTo>
                    <a:pt x="106" y="171"/>
                  </a:lnTo>
                  <a:lnTo>
                    <a:pt x="172" y="218"/>
                  </a:lnTo>
                  <a:lnTo>
                    <a:pt x="229" y="261"/>
                  </a:lnTo>
                  <a:lnTo>
                    <a:pt x="225" y="321"/>
                  </a:lnTo>
                  <a:lnTo>
                    <a:pt x="238" y="329"/>
                  </a:lnTo>
                  <a:lnTo>
                    <a:pt x="251" y="274"/>
                  </a:lnTo>
                  <a:lnTo>
                    <a:pt x="274" y="291"/>
                  </a:lnTo>
                  <a:lnTo>
                    <a:pt x="309" y="304"/>
                  </a:lnTo>
                  <a:lnTo>
                    <a:pt x="317" y="299"/>
                  </a:lnTo>
                  <a:lnTo>
                    <a:pt x="269" y="261"/>
                  </a:lnTo>
                  <a:lnTo>
                    <a:pt x="291" y="256"/>
                  </a:lnTo>
                  <a:lnTo>
                    <a:pt x="331" y="239"/>
                  </a:lnTo>
                  <a:lnTo>
                    <a:pt x="326" y="226"/>
                  </a:lnTo>
                  <a:lnTo>
                    <a:pt x="238" y="2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792163" y="4135438"/>
              <a:ext cx="284163" cy="771525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98" y="21"/>
                </a:cxn>
                <a:cxn ang="0">
                  <a:pos x="116" y="47"/>
                </a:cxn>
                <a:cxn ang="0">
                  <a:pos x="134" y="119"/>
                </a:cxn>
                <a:cxn ang="0">
                  <a:pos x="134" y="175"/>
                </a:cxn>
                <a:cxn ang="0">
                  <a:pos x="107" y="243"/>
                </a:cxn>
                <a:cxn ang="0">
                  <a:pos x="72" y="299"/>
                </a:cxn>
                <a:cxn ang="0">
                  <a:pos x="49" y="358"/>
                </a:cxn>
                <a:cxn ang="0">
                  <a:pos x="49" y="401"/>
                </a:cxn>
                <a:cxn ang="0">
                  <a:pos x="63" y="410"/>
                </a:cxn>
                <a:cxn ang="0">
                  <a:pos x="148" y="426"/>
                </a:cxn>
                <a:cxn ang="0">
                  <a:pos x="179" y="451"/>
                </a:cxn>
                <a:cxn ang="0">
                  <a:pos x="170" y="465"/>
                </a:cxn>
                <a:cxn ang="0">
                  <a:pos x="112" y="486"/>
                </a:cxn>
                <a:cxn ang="0">
                  <a:pos x="98" y="481"/>
                </a:cxn>
                <a:cxn ang="0">
                  <a:pos x="72" y="439"/>
                </a:cxn>
                <a:cxn ang="0">
                  <a:pos x="4" y="418"/>
                </a:cxn>
                <a:cxn ang="0">
                  <a:pos x="0" y="396"/>
                </a:cxn>
                <a:cxn ang="0">
                  <a:pos x="22" y="341"/>
                </a:cxn>
                <a:cxn ang="0">
                  <a:pos x="54" y="285"/>
                </a:cxn>
                <a:cxn ang="0">
                  <a:pos x="90" y="222"/>
                </a:cxn>
                <a:cxn ang="0">
                  <a:pos x="98" y="162"/>
                </a:cxn>
                <a:cxn ang="0">
                  <a:pos x="90" y="94"/>
                </a:cxn>
                <a:cxn ang="0">
                  <a:pos x="49" y="47"/>
                </a:cxn>
                <a:cxn ang="0">
                  <a:pos x="63" y="0"/>
                </a:cxn>
              </a:cxnLst>
              <a:rect l="0" t="0" r="r" b="b"/>
              <a:pathLst>
                <a:path w="179" h="486">
                  <a:moveTo>
                    <a:pt x="63" y="0"/>
                  </a:moveTo>
                  <a:lnTo>
                    <a:pt x="98" y="21"/>
                  </a:lnTo>
                  <a:lnTo>
                    <a:pt x="116" y="47"/>
                  </a:lnTo>
                  <a:lnTo>
                    <a:pt x="134" y="119"/>
                  </a:lnTo>
                  <a:lnTo>
                    <a:pt x="134" y="175"/>
                  </a:lnTo>
                  <a:lnTo>
                    <a:pt x="107" y="243"/>
                  </a:lnTo>
                  <a:lnTo>
                    <a:pt x="72" y="299"/>
                  </a:lnTo>
                  <a:lnTo>
                    <a:pt x="49" y="358"/>
                  </a:lnTo>
                  <a:lnTo>
                    <a:pt x="49" y="401"/>
                  </a:lnTo>
                  <a:lnTo>
                    <a:pt x="63" y="410"/>
                  </a:lnTo>
                  <a:lnTo>
                    <a:pt x="148" y="426"/>
                  </a:lnTo>
                  <a:lnTo>
                    <a:pt x="179" y="451"/>
                  </a:lnTo>
                  <a:lnTo>
                    <a:pt x="170" y="465"/>
                  </a:lnTo>
                  <a:lnTo>
                    <a:pt x="112" y="486"/>
                  </a:lnTo>
                  <a:lnTo>
                    <a:pt x="98" y="481"/>
                  </a:lnTo>
                  <a:lnTo>
                    <a:pt x="72" y="439"/>
                  </a:lnTo>
                  <a:lnTo>
                    <a:pt x="4" y="418"/>
                  </a:lnTo>
                  <a:lnTo>
                    <a:pt x="0" y="396"/>
                  </a:lnTo>
                  <a:lnTo>
                    <a:pt x="22" y="341"/>
                  </a:lnTo>
                  <a:lnTo>
                    <a:pt x="54" y="285"/>
                  </a:lnTo>
                  <a:lnTo>
                    <a:pt x="90" y="222"/>
                  </a:lnTo>
                  <a:lnTo>
                    <a:pt x="98" y="162"/>
                  </a:lnTo>
                  <a:lnTo>
                    <a:pt x="90" y="94"/>
                  </a:lnTo>
                  <a:lnTo>
                    <a:pt x="49" y="47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385763" y="4140200"/>
              <a:ext cx="492125" cy="758825"/>
            </a:xfrm>
            <a:custGeom>
              <a:avLst/>
              <a:gdLst/>
              <a:ahLst/>
              <a:cxnLst>
                <a:cxn ang="0">
                  <a:pos x="190" y="73"/>
                </a:cxn>
                <a:cxn ang="0">
                  <a:pos x="239" y="30"/>
                </a:cxn>
                <a:cxn ang="0">
                  <a:pos x="288" y="0"/>
                </a:cxn>
                <a:cxn ang="0">
                  <a:pos x="310" y="26"/>
                </a:cxn>
                <a:cxn ang="0">
                  <a:pos x="305" y="64"/>
                </a:cxn>
                <a:cxn ang="0">
                  <a:pos x="265" y="85"/>
                </a:cxn>
                <a:cxn ang="0">
                  <a:pos x="235" y="98"/>
                </a:cxn>
                <a:cxn ang="0">
                  <a:pos x="190" y="141"/>
                </a:cxn>
                <a:cxn ang="0">
                  <a:pos x="159" y="196"/>
                </a:cxn>
                <a:cxn ang="0">
                  <a:pos x="146" y="282"/>
                </a:cxn>
                <a:cxn ang="0">
                  <a:pos x="155" y="371"/>
                </a:cxn>
                <a:cxn ang="0">
                  <a:pos x="163" y="419"/>
                </a:cxn>
                <a:cxn ang="0">
                  <a:pos x="159" y="431"/>
                </a:cxn>
                <a:cxn ang="0">
                  <a:pos x="102" y="440"/>
                </a:cxn>
                <a:cxn ang="0">
                  <a:pos x="44" y="478"/>
                </a:cxn>
                <a:cxn ang="0">
                  <a:pos x="31" y="470"/>
                </a:cxn>
                <a:cxn ang="0">
                  <a:pos x="0" y="444"/>
                </a:cxn>
                <a:cxn ang="0">
                  <a:pos x="4" y="428"/>
                </a:cxn>
                <a:cxn ang="0">
                  <a:pos x="67" y="406"/>
                </a:cxn>
                <a:cxn ang="0">
                  <a:pos x="115" y="401"/>
                </a:cxn>
                <a:cxn ang="0">
                  <a:pos x="124" y="389"/>
                </a:cxn>
                <a:cxn ang="0">
                  <a:pos x="119" y="311"/>
                </a:cxn>
                <a:cxn ang="0">
                  <a:pos x="124" y="240"/>
                </a:cxn>
                <a:cxn ang="0">
                  <a:pos x="142" y="163"/>
                </a:cxn>
                <a:cxn ang="0">
                  <a:pos x="163" y="107"/>
                </a:cxn>
                <a:cxn ang="0">
                  <a:pos x="190" y="73"/>
                </a:cxn>
              </a:cxnLst>
              <a:rect l="0" t="0" r="r" b="b"/>
              <a:pathLst>
                <a:path w="310" h="478">
                  <a:moveTo>
                    <a:pt x="190" y="73"/>
                  </a:moveTo>
                  <a:lnTo>
                    <a:pt x="239" y="30"/>
                  </a:lnTo>
                  <a:lnTo>
                    <a:pt x="288" y="0"/>
                  </a:lnTo>
                  <a:lnTo>
                    <a:pt x="310" y="26"/>
                  </a:lnTo>
                  <a:lnTo>
                    <a:pt x="305" y="64"/>
                  </a:lnTo>
                  <a:lnTo>
                    <a:pt x="265" y="85"/>
                  </a:lnTo>
                  <a:lnTo>
                    <a:pt x="235" y="98"/>
                  </a:lnTo>
                  <a:lnTo>
                    <a:pt x="190" y="141"/>
                  </a:lnTo>
                  <a:lnTo>
                    <a:pt x="159" y="196"/>
                  </a:lnTo>
                  <a:lnTo>
                    <a:pt x="146" y="282"/>
                  </a:lnTo>
                  <a:lnTo>
                    <a:pt x="155" y="371"/>
                  </a:lnTo>
                  <a:lnTo>
                    <a:pt x="163" y="419"/>
                  </a:lnTo>
                  <a:lnTo>
                    <a:pt x="159" y="431"/>
                  </a:lnTo>
                  <a:lnTo>
                    <a:pt x="102" y="440"/>
                  </a:lnTo>
                  <a:lnTo>
                    <a:pt x="44" y="478"/>
                  </a:lnTo>
                  <a:lnTo>
                    <a:pt x="31" y="470"/>
                  </a:lnTo>
                  <a:lnTo>
                    <a:pt x="0" y="444"/>
                  </a:lnTo>
                  <a:lnTo>
                    <a:pt x="4" y="428"/>
                  </a:lnTo>
                  <a:lnTo>
                    <a:pt x="67" y="406"/>
                  </a:lnTo>
                  <a:lnTo>
                    <a:pt x="115" y="401"/>
                  </a:lnTo>
                  <a:lnTo>
                    <a:pt x="124" y="389"/>
                  </a:lnTo>
                  <a:lnTo>
                    <a:pt x="119" y="311"/>
                  </a:lnTo>
                  <a:lnTo>
                    <a:pt x="124" y="240"/>
                  </a:lnTo>
                  <a:lnTo>
                    <a:pt x="142" y="163"/>
                  </a:lnTo>
                  <a:lnTo>
                    <a:pt x="163" y="107"/>
                  </a:lnTo>
                  <a:lnTo>
                    <a:pt x="190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304794"/>
            <a:ext cx="9906000" cy="1143000"/>
          </a:xfrm>
        </p:spPr>
        <p:txBody>
          <a:bodyPr/>
          <a:lstStyle/>
          <a:p>
            <a:r>
              <a:rPr lang="en-GB" sz="2800" dirty="0" smtClean="0"/>
              <a:t>Harmonisation and market coupling – 2</a:t>
            </a:r>
            <a:br>
              <a:rPr lang="en-GB" sz="2800" dirty="0" smtClean="0"/>
            </a:br>
            <a:r>
              <a:rPr lang="en-GB" sz="2000" dirty="0" smtClean="0"/>
              <a:t>With market coupling, no exchange can single-handed introduce new products. Everything has to be agreed across the coupled area</a:t>
            </a:r>
            <a:endParaRPr lang="en-GB" sz="20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0" y="1494967"/>
            <a:ext cx="9906000" cy="4963889"/>
          </a:xfrm>
        </p:spPr>
        <p:txBody>
          <a:bodyPr/>
          <a:lstStyle/>
          <a:p>
            <a:r>
              <a:rPr lang="en-GB" dirty="0" smtClean="0"/>
              <a:t>When we move to price coupling the harmonisation will be even stronger</a:t>
            </a:r>
          </a:p>
          <a:p>
            <a:pPr lvl="1"/>
            <a:r>
              <a:rPr lang="en-GB" sz="2200" dirty="0" smtClean="0"/>
              <a:t>Among other things, price coupling means using the same spot price calculation algorithm for the whole, price coupled area</a:t>
            </a:r>
          </a:p>
          <a:p>
            <a:pPr lvl="2"/>
            <a:r>
              <a:rPr lang="en-GB" sz="2200" dirty="0" smtClean="0"/>
              <a:t>Therefore: if a spot exchange introduces a new type of bid, this bid must be included in the common price calculation algorithm</a:t>
            </a:r>
          </a:p>
          <a:p>
            <a:pPr lvl="3"/>
            <a:r>
              <a:rPr lang="en-GB" sz="2200" dirty="0" smtClean="0"/>
              <a:t>Actually, this means the bid will automatically be available for all players in the price coupled area!</a:t>
            </a:r>
          </a:p>
          <a:p>
            <a:pPr lvl="3"/>
            <a:r>
              <a:rPr lang="en-GB" sz="2200" dirty="0" smtClean="0"/>
              <a:t>Hence, price coupling automatically imposes a common spot exchange product development</a:t>
            </a:r>
          </a:p>
          <a:p>
            <a:pPr lvl="4"/>
            <a:r>
              <a:rPr lang="en-GB" sz="2200" dirty="0" smtClean="0"/>
              <a:t>Across the whole, price coupled area.</a:t>
            </a:r>
            <a:endParaRPr lang="en-GB" sz="2200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26" y="3759419"/>
            <a:ext cx="800276" cy="302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43542"/>
            <a:ext cx="9906000" cy="1143000"/>
          </a:xfrm>
          <a:solidFill>
            <a:srgbClr val="FFFFFF"/>
          </a:solidFill>
        </p:spPr>
        <p:txBody>
          <a:bodyPr/>
          <a:lstStyle/>
          <a:p>
            <a:r>
              <a:rPr lang="en-GB" sz="2800" dirty="0" smtClean="0"/>
              <a:t>Harmonisation and market coupling – 3</a:t>
            </a:r>
            <a:br>
              <a:rPr lang="en-GB" sz="2800" dirty="0" smtClean="0"/>
            </a:br>
            <a:r>
              <a:rPr lang="en-GB" sz="2000" dirty="0" smtClean="0"/>
              <a:t>With market coupling, no exchange can have own procedures for the daily price calculation</a:t>
            </a:r>
            <a:endParaRPr lang="en-GB" sz="20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0" y="1219202"/>
            <a:ext cx="9906000" cy="5413824"/>
          </a:xfrm>
        </p:spPr>
        <p:txBody>
          <a:bodyPr/>
          <a:lstStyle/>
          <a:p>
            <a:r>
              <a:rPr lang="en-GB" sz="2000" dirty="0" smtClean="0"/>
              <a:t>Even with the current </a:t>
            </a:r>
            <a:r>
              <a:rPr lang="en-GB" sz="2000" dirty="0" smtClean="0"/>
              <a:t>ITVC </a:t>
            </a:r>
            <a:r>
              <a:rPr lang="en-GB" sz="2000" dirty="0" smtClean="0"/>
              <a:t>coupling between CWE and the Baltic-Nordic area, the individual spot exchanges cannot have their own procedures for the spot price calculation</a:t>
            </a:r>
          </a:p>
          <a:p>
            <a:pPr lvl="1"/>
            <a:r>
              <a:rPr lang="en-GB" dirty="0" smtClean="0"/>
              <a:t>If a crisis erupts during the price calculation, everybody must painstakingly do exactly as agreed in advance</a:t>
            </a:r>
          </a:p>
          <a:p>
            <a:pPr lvl="2"/>
            <a:r>
              <a:rPr lang="en-GB" dirty="0" smtClean="0"/>
              <a:t>As can be seem in the extremely complicated ITVC emergency decision tree.</a:t>
            </a:r>
          </a:p>
          <a:p>
            <a:pPr lvl="2"/>
            <a:r>
              <a:rPr lang="en-GB" dirty="0" smtClean="0"/>
              <a:t>Because: otherwise the spot price calculation will go down the drain – leaving the market with unreliable spot prices.</a:t>
            </a:r>
          </a:p>
          <a:p>
            <a:r>
              <a:rPr lang="en-GB" sz="2000" dirty="0" smtClean="0"/>
              <a:t>Naturally, when we move to price coupling this will be the same</a:t>
            </a:r>
          </a:p>
          <a:p>
            <a:pPr lvl="1"/>
            <a:r>
              <a:rPr lang="en-GB" dirty="0" smtClean="0"/>
              <a:t>Even if each spot exchange has a local computer, the individual exchanges cannot take own decisions in the daily price calculation (eg, if a crisis erupts during the price calculation)</a:t>
            </a:r>
          </a:p>
          <a:p>
            <a:pPr lvl="2"/>
            <a:r>
              <a:rPr lang="en-GB" dirty="0" smtClean="0"/>
              <a:t>As this would cause the different calculations to yield different results.</a:t>
            </a:r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noProof="0" dirty="0" smtClean="0"/>
              <a:t>December 15, 2013</a:t>
            </a:r>
            <a:endParaRPr lang="en-GB" noProof="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"/>
            <a:ext cx="9906000" cy="595083"/>
          </a:xfrm>
          <a:solidFill>
            <a:srgbClr val="FFFFFF"/>
          </a:solidFill>
        </p:spPr>
        <p:txBody>
          <a:bodyPr/>
          <a:lstStyle/>
          <a:p>
            <a:r>
              <a:rPr lang="en-GB" sz="2600" dirty="0" smtClean="0"/>
              <a:t>Creating the Single European Electricity Market</a:t>
            </a:r>
            <a:endParaRPr lang="en-GB" sz="26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" y="493494"/>
            <a:ext cx="8665027" cy="6219366"/>
          </a:xfrm>
        </p:spPr>
        <p:txBody>
          <a:bodyPr/>
          <a:lstStyle/>
          <a:p>
            <a:r>
              <a:rPr lang="en-GB" sz="2200" dirty="0" smtClean="0"/>
              <a:t>Actually, it’s very fortunate price coupling introduces this harmonisation.</a:t>
            </a:r>
          </a:p>
          <a:p>
            <a:r>
              <a:rPr lang="en-GB" sz="2200" dirty="0" smtClean="0">
                <a:solidFill>
                  <a:srgbClr val="C00000"/>
                </a:solidFill>
              </a:rPr>
              <a:t>A necessary condition for a </a:t>
            </a:r>
            <a:r>
              <a:rPr lang="en-GB" sz="2200" u="sng" dirty="0" smtClean="0">
                <a:solidFill>
                  <a:srgbClr val="C00000"/>
                </a:solidFill>
              </a:rPr>
              <a:t>Single Market for Electricity</a:t>
            </a:r>
            <a:r>
              <a:rPr lang="en-GB" sz="2200" dirty="0" smtClean="0">
                <a:solidFill>
                  <a:srgbClr val="C00000"/>
                </a:solidFill>
              </a:rPr>
              <a:t> is a </a:t>
            </a:r>
            <a:r>
              <a:rPr lang="en-GB" sz="2200" u="sng" dirty="0" smtClean="0">
                <a:solidFill>
                  <a:srgbClr val="C00000"/>
                </a:solidFill>
              </a:rPr>
              <a:t>single set of spot exchange products</a:t>
            </a:r>
            <a:r>
              <a:rPr lang="en-GB" sz="2200" dirty="0" smtClean="0">
                <a:solidFill>
                  <a:srgbClr val="C00000"/>
                </a:solidFill>
              </a:rPr>
              <a:t> across the whole market</a:t>
            </a:r>
          </a:p>
          <a:p>
            <a:pPr lvl="1"/>
            <a:r>
              <a:rPr lang="en-GB" sz="2200" dirty="0" smtClean="0"/>
              <a:t>All players must have access to the same products</a:t>
            </a:r>
          </a:p>
          <a:p>
            <a:pPr lvl="2"/>
            <a:r>
              <a:rPr lang="en-GB" sz="2200" dirty="0" smtClean="0"/>
              <a:t>Otherwise we’ll not have </a:t>
            </a:r>
            <a:r>
              <a:rPr lang="en-GB" sz="2200" u="sng" dirty="0" smtClean="0"/>
              <a:t>a level playing field for the competition</a:t>
            </a:r>
            <a:r>
              <a:rPr lang="en-GB" sz="2200" dirty="0" smtClean="0"/>
              <a:t> on the whole-sale market.</a:t>
            </a:r>
          </a:p>
          <a:p>
            <a:r>
              <a:rPr lang="en-GB" sz="2200" dirty="0" smtClean="0"/>
              <a:t>Also, in order to have a level playing field for the competition, the procedures used in the daily spot price calculation must be the same across the whole market.</a:t>
            </a:r>
          </a:p>
          <a:p>
            <a:r>
              <a:rPr lang="en-GB" sz="2000" i="1" dirty="0" smtClean="0"/>
              <a:t>A case: the Baltic-Nordic area has a harmonised set of spot exchange products</a:t>
            </a:r>
          </a:p>
          <a:p>
            <a:pPr lvl="1"/>
            <a:r>
              <a:rPr lang="en-GB" i="1" dirty="0" smtClean="0"/>
              <a:t>Although the Baltic-Nordic countries have very different electricity production portfolios.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grpSp>
        <p:nvGrpSpPr>
          <p:cNvPr id="12" name="Gruppe 11"/>
          <p:cNvGrpSpPr>
            <a:grpSpLocks noChangeAspect="1"/>
          </p:cNvGrpSpPr>
          <p:nvPr/>
        </p:nvGrpSpPr>
        <p:grpSpPr>
          <a:xfrm>
            <a:off x="8489885" y="2167900"/>
            <a:ext cx="1241943" cy="1856223"/>
            <a:chOff x="7620868" y="890602"/>
            <a:chExt cx="2483886" cy="3712446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868" y="890602"/>
              <a:ext cx="1957387" cy="160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96368" y="1592567"/>
              <a:ext cx="1957387" cy="160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71868" y="2294532"/>
              <a:ext cx="1957387" cy="160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47367" y="2996498"/>
              <a:ext cx="1957387" cy="160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">
      <a:dk1>
        <a:srgbClr val="000000"/>
      </a:dk1>
      <a:lt1>
        <a:srgbClr val="99FFFF"/>
      </a:lt1>
      <a:dk2>
        <a:srgbClr val="999933"/>
      </a:dk2>
      <a:lt2>
        <a:srgbClr val="808000"/>
      </a:lt2>
      <a:accent1>
        <a:srgbClr val="339933"/>
      </a:accent1>
      <a:accent2>
        <a:srgbClr val="800000"/>
      </a:accent2>
      <a:accent3>
        <a:srgbClr val="CA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302B8147B09E240B766556B8EEB420B" ma:contentTypeVersion="13" ma:contentTypeDescription="Opret et nyt dokument." ma:contentTypeScope="" ma:versionID="634c4ab936842b4daa338f07614aea16">
  <xsd:schema xmlns:xsd="http://www.w3.org/2001/XMLSchema" xmlns:xs="http://www.w3.org/2001/XMLSchema" xmlns:p="http://schemas.microsoft.com/office/2006/metadata/properties" xmlns:ns2="393c2793-96ab-4a74-9691-efa4efff0d23" xmlns:ns3="b4f9bdb0-a78f-4782-98e3-c52de5cf030d" targetNamespace="http://schemas.microsoft.com/office/2006/metadata/properties" ma:root="true" ma:fieldsID="fd8ec0fb6ff90b7270e62344a24b74d9" ns2:_="" ns3:_="">
    <xsd:import namespace="393c2793-96ab-4a74-9691-efa4efff0d23"/>
    <xsd:import namespace="b4f9bdb0-a78f-4782-98e3-c52de5cf03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3c2793-96ab-4a74-9691-efa4efff0d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f9bdb0-a78f-4782-98e3-c52de5cf030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648C30F-0C76-48D7-A26E-62358B952387}"/>
</file>

<file path=customXml/itemProps2.xml><?xml version="1.0" encoding="utf-8"?>
<ds:datastoreItem xmlns:ds="http://schemas.openxmlformats.org/officeDocument/2006/customXml" ds:itemID="{8AF4AEB2-8449-40A2-ADBE-474D13853C23}"/>
</file>

<file path=customXml/itemProps3.xml><?xml version="1.0" encoding="utf-8"?>
<ds:datastoreItem xmlns:ds="http://schemas.openxmlformats.org/officeDocument/2006/customXml" ds:itemID="{416E09C2-DAA1-4DC3-8053-0E571CFB816C}"/>
</file>

<file path=docProps/app.xml><?xml version="1.0" encoding="utf-8"?>
<Properties xmlns="http://schemas.openxmlformats.org/officeDocument/2006/extended-properties" xmlns:vt="http://schemas.openxmlformats.org/officeDocument/2006/docPropsVTypes">
  <TotalTime>10645</TotalTime>
  <Words>2530</Words>
  <Application>Microsoft Office PowerPoint</Application>
  <PresentationFormat>A4 (210 x 297 mm)</PresentationFormat>
  <Paragraphs>315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25</vt:i4>
      </vt:variant>
    </vt:vector>
  </HeadingPairs>
  <TitlesOfParts>
    <vt:vector size="26" baseType="lpstr">
      <vt:lpstr>Standarddesign</vt:lpstr>
      <vt:lpstr>Introduction Anders Plejdrup Houmøller CEO, Houmoller Consulting ApS</vt:lpstr>
      <vt:lpstr>European market coupling</vt:lpstr>
      <vt:lpstr>The exchanges seem to cling to the idea of a spot calculation per exchange (their PCR model)</vt:lpstr>
      <vt:lpstr>The circular firing squad</vt:lpstr>
      <vt:lpstr>Dias nummer 5</vt:lpstr>
      <vt:lpstr>Harmonisation and market coupling – 1 With market coupling, no exchange can single-handed introduce new products. Everything has to be agreed across the coupled area</vt:lpstr>
      <vt:lpstr>Harmonisation and market coupling – 2 With market coupling, no exchange can single-handed introduce new products. Everything has to be agreed across the coupled area</vt:lpstr>
      <vt:lpstr>Harmonisation and market coupling – 3 With market coupling, no exchange can have own procedures for the daily price calculation</vt:lpstr>
      <vt:lpstr>Creating the Single European Electricity Market</vt:lpstr>
      <vt:lpstr>The Single Market requires harmonisation Fortunately, automatically enforced by price coupling</vt:lpstr>
      <vt:lpstr>Handling Europe’s crisis</vt:lpstr>
      <vt:lpstr>The solution</vt:lpstr>
      <vt:lpstr>This gives us a solution meeting the four requirements listed on slide no. 2</vt:lpstr>
      <vt:lpstr>Cost effective solutions</vt:lpstr>
      <vt:lpstr>Daily operation</vt:lpstr>
      <vt:lpstr>Spot clearing and settlement</vt:lpstr>
      <vt:lpstr>Safe operation and safe route to the price coupling How to and how not to do it</vt:lpstr>
      <vt:lpstr>Gradual implementation Terminology: PCA is the Price Coupled Area</vt:lpstr>
      <vt:lpstr>Dias nummer 19</vt:lpstr>
      <vt:lpstr>Terminology and acronyms – 1</vt:lpstr>
      <vt:lpstr>Terminology and acronyms – 2 As used in this presentation</vt:lpstr>
      <vt:lpstr>Terminology and acronyms – 3 As used in this presentation</vt:lpstr>
      <vt:lpstr>Terminology and acronyms – 4 As used in this presentation</vt:lpstr>
      <vt:lpstr>Terminology and acronyms – 5 As used in this presentation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Ingen diastitel</dc:title>
  <dc:creator>APH</dc:creator>
  <cp:lastModifiedBy>Houmoller</cp:lastModifiedBy>
  <cp:revision>1664</cp:revision>
  <cp:lastPrinted>2001-03-05T16:13:52Z</cp:lastPrinted>
  <dcterms:created xsi:type="dcterms:W3CDTF">1998-01-18T15:08:52Z</dcterms:created>
  <dcterms:modified xsi:type="dcterms:W3CDTF">2013-12-17T11:48:46Z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0x010100B302B8147B09E240B766556B8EEB420B</vt:lpwstr>
  </property>
</Properties>
</file>