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5.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4.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notesSlides/notesSlide5.xml" ContentType="application/vnd.openxmlformats-officedocument.presentationml.notesSlide+xml"/>
  <Override PartName="/ppt/notesSlides/notesSlide2.xml" ContentType="application/vnd.openxmlformats-officedocument.presentationml.notesSlide+xml"/>
  <Override PartName="/ppt/notesSlides/notesSlide7.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0.xml" ContentType="application/vnd.openxmlformats-officedocument.presentationml.notesSlide+xml"/>
  <Override PartName="/ppt/notesSlides/notesSlide13.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theme/theme2.xml" ContentType="application/vnd.openxmlformats-officedocument.them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1.xml" ContentType="application/vnd.openxmlformats-officedocument.theme+xml"/>
  <Override PartName="/ppt/theme/theme3.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7"/>
  </p:notesMasterIdLst>
  <p:handoutMasterIdLst>
    <p:handoutMasterId r:id="rId18"/>
  </p:handoutMasterIdLst>
  <p:sldIdLst>
    <p:sldId id="737" r:id="rId2"/>
    <p:sldId id="738" r:id="rId3"/>
    <p:sldId id="739" r:id="rId4"/>
    <p:sldId id="740" r:id="rId5"/>
    <p:sldId id="741" r:id="rId6"/>
    <p:sldId id="742" r:id="rId7"/>
    <p:sldId id="743" r:id="rId8"/>
    <p:sldId id="744" r:id="rId9"/>
    <p:sldId id="745" r:id="rId10"/>
    <p:sldId id="746" r:id="rId11"/>
    <p:sldId id="747" r:id="rId12"/>
    <p:sldId id="727" r:id="rId13"/>
    <p:sldId id="749" r:id="rId14"/>
    <p:sldId id="748" r:id="rId15"/>
    <p:sldId id="704" r:id="rId16"/>
  </p:sldIdLst>
  <p:sldSz cx="9906000" cy="6858000" type="A4"/>
  <p:notesSz cx="7099300" cy="10234613"/>
  <p:defaultTextStyle>
    <a:defPPr>
      <a:defRPr lang="da-DK"/>
    </a:defPPr>
    <a:lvl1pPr algn="l" rtl="0" fontAlgn="base">
      <a:spcBef>
        <a:spcPct val="0"/>
      </a:spcBef>
      <a:spcAft>
        <a:spcPct val="0"/>
      </a:spcAft>
      <a:defRPr sz="2000" b="1" kern="1200">
        <a:solidFill>
          <a:schemeClr val="tx1"/>
        </a:solidFill>
        <a:latin typeface="Verdana" pitchFamily="34" charset="0"/>
        <a:ea typeface="+mn-ea"/>
        <a:cs typeface="Arial" charset="0"/>
      </a:defRPr>
    </a:lvl1pPr>
    <a:lvl2pPr marL="457200" algn="l" rtl="0" fontAlgn="base">
      <a:spcBef>
        <a:spcPct val="0"/>
      </a:spcBef>
      <a:spcAft>
        <a:spcPct val="0"/>
      </a:spcAft>
      <a:defRPr sz="2000" b="1" kern="1200">
        <a:solidFill>
          <a:schemeClr val="tx1"/>
        </a:solidFill>
        <a:latin typeface="Verdana" pitchFamily="34" charset="0"/>
        <a:ea typeface="+mn-ea"/>
        <a:cs typeface="Arial" charset="0"/>
      </a:defRPr>
    </a:lvl2pPr>
    <a:lvl3pPr marL="914400" algn="l" rtl="0" fontAlgn="base">
      <a:spcBef>
        <a:spcPct val="0"/>
      </a:spcBef>
      <a:spcAft>
        <a:spcPct val="0"/>
      </a:spcAft>
      <a:defRPr sz="2000" b="1" kern="1200">
        <a:solidFill>
          <a:schemeClr val="tx1"/>
        </a:solidFill>
        <a:latin typeface="Verdana" pitchFamily="34" charset="0"/>
        <a:ea typeface="+mn-ea"/>
        <a:cs typeface="Arial" charset="0"/>
      </a:defRPr>
    </a:lvl3pPr>
    <a:lvl4pPr marL="1371600" algn="l" rtl="0" fontAlgn="base">
      <a:spcBef>
        <a:spcPct val="0"/>
      </a:spcBef>
      <a:spcAft>
        <a:spcPct val="0"/>
      </a:spcAft>
      <a:defRPr sz="2000" b="1" kern="1200">
        <a:solidFill>
          <a:schemeClr val="tx1"/>
        </a:solidFill>
        <a:latin typeface="Verdana" pitchFamily="34" charset="0"/>
        <a:ea typeface="+mn-ea"/>
        <a:cs typeface="Arial" charset="0"/>
      </a:defRPr>
    </a:lvl4pPr>
    <a:lvl5pPr marL="1828800" algn="l" rtl="0" fontAlgn="base">
      <a:spcBef>
        <a:spcPct val="0"/>
      </a:spcBef>
      <a:spcAft>
        <a:spcPct val="0"/>
      </a:spcAft>
      <a:defRPr sz="2000" b="1" kern="1200">
        <a:solidFill>
          <a:schemeClr val="tx1"/>
        </a:solidFill>
        <a:latin typeface="Verdana" pitchFamily="34" charset="0"/>
        <a:ea typeface="+mn-ea"/>
        <a:cs typeface="Arial" charset="0"/>
      </a:defRPr>
    </a:lvl5pPr>
    <a:lvl6pPr marL="2286000" algn="l" defTabSz="914400" rtl="0" eaLnBrk="1" latinLnBrk="0" hangingPunct="1">
      <a:defRPr sz="2000" b="1" kern="1200">
        <a:solidFill>
          <a:schemeClr val="tx1"/>
        </a:solidFill>
        <a:latin typeface="Verdana" pitchFamily="34" charset="0"/>
        <a:ea typeface="+mn-ea"/>
        <a:cs typeface="Arial" charset="0"/>
      </a:defRPr>
    </a:lvl6pPr>
    <a:lvl7pPr marL="2743200" algn="l" defTabSz="914400" rtl="0" eaLnBrk="1" latinLnBrk="0" hangingPunct="1">
      <a:defRPr sz="2000" b="1" kern="1200">
        <a:solidFill>
          <a:schemeClr val="tx1"/>
        </a:solidFill>
        <a:latin typeface="Verdana" pitchFamily="34" charset="0"/>
        <a:ea typeface="+mn-ea"/>
        <a:cs typeface="Arial" charset="0"/>
      </a:defRPr>
    </a:lvl7pPr>
    <a:lvl8pPr marL="3200400" algn="l" defTabSz="914400" rtl="0" eaLnBrk="1" latinLnBrk="0" hangingPunct="1">
      <a:defRPr sz="2000" b="1" kern="1200">
        <a:solidFill>
          <a:schemeClr val="tx1"/>
        </a:solidFill>
        <a:latin typeface="Verdana" pitchFamily="34" charset="0"/>
        <a:ea typeface="+mn-ea"/>
        <a:cs typeface="Arial" charset="0"/>
      </a:defRPr>
    </a:lvl8pPr>
    <a:lvl9pPr marL="3657600" algn="l" defTabSz="914400" rtl="0" eaLnBrk="1" latinLnBrk="0" hangingPunct="1">
      <a:defRPr sz="2000" b="1" kern="1200">
        <a:solidFill>
          <a:schemeClr val="tx1"/>
        </a:solidFill>
        <a:latin typeface="Verdana"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clrMru>
    <a:srgbClr val="FFFFFF"/>
    <a:srgbClr val="003399"/>
    <a:srgbClr val="008000"/>
    <a:srgbClr val="FF0000"/>
    <a:srgbClr val="003300"/>
    <a:srgbClr val="0000FF"/>
    <a:srgbClr val="FF0066"/>
    <a:srgbClr val="D6009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napVertSplitter="1" vertBarState="minimized" horzBarState="maximized">
    <p:restoredLeft sz="15588" autoAdjust="0"/>
    <p:restoredTop sz="94624" autoAdjust="0"/>
  </p:normalViewPr>
  <p:slideViewPr>
    <p:cSldViewPr snapToGrid="0">
      <p:cViewPr>
        <p:scale>
          <a:sx n="66" d="100"/>
          <a:sy n="66" d="100"/>
        </p:scale>
        <p:origin x="-1902" y="-174"/>
      </p:cViewPr>
      <p:guideLst>
        <p:guide orient="horz"/>
        <p:guide/>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p:scale>
          <a:sx n="100" d="100"/>
          <a:sy n="100" d="100"/>
        </p:scale>
        <p:origin x="-1824" y="1518"/>
      </p:cViewPr>
      <p:guideLst>
        <p:guide orient="horz" pos="3222"/>
        <p:guide pos="2236"/>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6350" y="0"/>
            <a:ext cx="3082925" cy="517525"/>
          </a:xfrm>
          <a:prstGeom prst="rect">
            <a:avLst/>
          </a:prstGeom>
          <a:noFill/>
          <a:ln w="9525">
            <a:noFill/>
            <a:miter lim="800000"/>
            <a:headEnd/>
            <a:tailEnd/>
          </a:ln>
          <a:effectLst/>
        </p:spPr>
        <p:txBody>
          <a:bodyPr vert="horz" wrap="square" lIns="19818" tIns="0" rIns="19818" bIns="0" numCol="1" anchor="t" anchorCtr="0" compatLnSpc="1">
            <a:prstTxWarp prst="textNoShape">
              <a:avLst/>
            </a:prstTxWarp>
          </a:bodyPr>
          <a:lstStyle>
            <a:lvl1pPr defTabSz="822563" eaLnBrk="0" hangingPunct="0">
              <a:defRPr sz="1000" b="0" i="1" dirty="0">
                <a:latin typeface="Times New Roman" pitchFamily="18" charset="0"/>
                <a:cs typeface="+mn-cs"/>
              </a:defRPr>
            </a:lvl1pPr>
          </a:lstStyle>
          <a:p>
            <a:pPr>
              <a:defRPr/>
            </a:pPr>
            <a:endParaRPr lang="da-DK" dirty="0"/>
          </a:p>
        </p:txBody>
      </p:sp>
      <p:sp>
        <p:nvSpPr>
          <p:cNvPr id="2051" name="Rectangle 3"/>
          <p:cNvSpPr>
            <a:spLocks noGrp="1" noChangeArrowheads="1"/>
          </p:cNvSpPr>
          <p:nvPr>
            <p:ph type="dt" idx="1"/>
          </p:nvPr>
        </p:nvSpPr>
        <p:spPr bwMode="auto">
          <a:xfrm>
            <a:off x="4022725" y="0"/>
            <a:ext cx="3082925" cy="517525"/>
          </a:xfrm>
          <a:prstGeom prst="rect">
            <a:avLst/>
          </a:prstGeom>
          <a:noFill/>
          <a:ln w="9525">
            <a:noFill/>
            <a:miter lim="800000"/>
            <a:headEnd/>
            <a:tailEnd/>
          </a:ln>
          <a:effectLst/>
        </p:spPr>
        <p:txBody>
          <a:bodyPr vert="horz" wrap="square" lIns="19818" tIns="0" rIns="19818" bIns="0" numCol="1" anchor="t" anchorCtr="0" compatLnSpc="1">
            <a:prstTxWarp prst="textNoShape">
              <a:avLst/>
            </a:prstTxWarp>
          </a:bodyPr>
          <a:lstStyle>
            <a:lvl1pPr algn="r" defTabSz="822563" eaLnBrk="0" hangingPunct="0">
              <a:defRPr sz="1000" b="0" i="1" dirty="0">
                <a:latin typeface="Times New Roman" pitchFamily="18" charset="0"/>
                <a:cs typeface="+mn-cs"/>
              </a:defRPr>
            </a:lvl1pPr>
          </a:lstStyle>
          <a:p>
            <a:pPr>
              <a:defRPr/>
            </a:pPr>
            <a:endParaRPr lang="da-DK" dirty="0"/>
          </a:p>
        </p:txBody>
      </p:sp>
      <p:sp>
        <p:nvSpPr>
          <p:cNvPr id="14340" name="Rectangle 4"/>
          <p:cNvSpPr>
            <a:spLocks noGrp="1" noRot="1" noChangeAspect="1" noChangeArrowheads="1" noTextEdit="1"/>
          </p:cNvSpPr>
          <p:nvPr>
            <p:ph type="sldImg" idx="2"/>
          </p:nvPr>
        </p:nvSpPr>
        <p:spPr bwMode="auto">
          <a:xfrm>
            <a:off x="787400" y="773113"/>
            <a:ext cx="5526088" cy="3825875"/>
          </a:xfrm>
          <a:prstGeom prst="rect">
            <a:avLst/>
          </a:prstGeom>
          <a:noFill/>
          <a:ln w="12700">
            <a:solidFill>
              <a:schemeClr val="tx1"/>
            </a:solidFill>
            <a:miter lim="800000"/>
            <a:headEnd/>
            <a:tailEnd/>
          </a:ln>
        </p:spPr>
      </p:sp>
      <p:sp>
        <p:nvSpPr>
          <p:cNvPr id="2053" name="Rectangle 5"/>
          <p:cNvSpPr>
            <a:spLocks noGrp="1" noChangeArrowheads="1"/>
          </p:cNvSpPr>
          <p:nvPr>
            <p:ph type="body" sz="quarter" idx="3"/>
          </p:nvPr>
        </p:nvSpPr>
        <p:spPr bwMode="auto">
          <a:xfrm>
            <a:off x="939800" y="4860925"/>
            <a:ext cx="5219700" cy="4606925"/>
          </a:xfrm>
          <a:prstGeom prst="rect">
            <a:avLst/>
          </a:prstGeom>
          <a:noFill/>
          <a:ln w="9525">
            <a:noFill/>
            <a:miter lim="800000"/>
            <a:headEnd/>
            <a:tailEnd/>
          </a:ln>
          <a:effectLst/>
        </p:spPr>
        <p:txBody>
          <a:bodyPr vert="horz" wrap="square" lIns="97441" tIns="49547" rIns="97441" bIns="49547" numCol="1" anchor="t" anchorCtr="0" compatLnSpc="1">
            <a:prstTxWarp prst="textNoShape">
              <a:avLst/>
            </a:prstTxWarp>
          </a:bodyPr>
          <a:lstStyle/>
          <a:p>
            <a:pPr lvl="0"/>
            <a:r>
              <a:rPr lang="da-DK" noProof="0" smtClean="0"/>
              <a:t>Klik for at redigere teksttypografien på masteren</a:t>
            </a:r>
          </a:p>
          <a:p>
            <a:pPr lvl="1"/>
            <a:r>
              <a:rPr lang="da-DK" noProof="0" smtClean="0"/>
              <a:t>Andet niveau</a:t>
            </a:r>
          </a:p>
          <a:p>
            <a:pPr lvl="2"/>
            <a:r>
              <a:rPr lang="da-DK" noProof="0" smtClean="0"/>
              <a:t>Tredje niveau</a:t>
            </a:r>
          </a:p>
          <a:p>
            <a:pPr lvl="3"/>
            <a:r>
              <a:rPr lang="da-DK" noProof="0" smtClean="0"/>
              <a:t>Fjerde niveau</a:t>
            </a:r>
          </a:p>
          <a:p>
            <a:pPr lvl="4"/>
            <a:r>
              <a:rPr lang="da-DK" noProof="0" smtClean="0"/>
              <a:t>Femte niveau</a:t>
            </a:r>
          </a:p>
        </p:txBody>
      </p:sp>
      <p:sp>
        <p:nvSpPr>
          <p:cNvPr id="2054" name="Rectangle 6"/>
          <p:cNvSpPr>
            <a:spLocks noGrp="1" noChangeArrowheads="1"/>
          </p:cNvSpPr>
          <p:nvPr>
            <p:ph type="ftr" sz="quarter" idx="4"/>
          </p:nvPr>
        </p:nvSpPr>
        <p:spPr bwMode="auto">
          <a:xfrm>
            <a:off x="-6350" y="9715500"/>
            <a:ext cx="3082925" cy="517525"/>
          </a:xfrm>
          <a:prstGeom prst="rect">
            <a:avLst/>
          </a:prstGeom>
          <a:noFill/>
          <a:ln w="9525">
            <a:noFill/>
            <a:miter lim="800000"/>
            <a:headEnd/>
            <a:tailEnd/>
          </a:ln>
          <a:effectLst/>
        </p:spPr>
        <p:txBody>
          <a:bodyPr vert="horz" wrap="square" lIns="19818" tIns="0" rIns="19818" bIns="0" numCol="1" anchor="b" anchorCtr="0" compatLnSpc="1">
            <a:prstTxWarp prst="textNoShape">
              <a:avLst/>
            </a:prstTxWarp>
          </a:bodyPr>
          <a:lstStyle>
            <a:lvl1pPr defTabSz="822563" eaLnBrk="0" hangingPunct="0">
              <a:defRPr sz="1000" b="0" i="1" dirty="0">
                <a:latin typeface="Times New Roman" pitchFamily="18" charset="0"/>
                <a:cs typeface="+mn-cs"/>
              </a:defRPr>
            </a:lvl1pPr>
          </a:lstStyle>
          <a:p>
            <a:pPr>
              <a:defRPr/>
            </a:pPr>
            <a:endParaRPr lang="da-DK" dirty="0"/>
          </a:p>
        </p:txBody>
      </p:sp>
      <p:sp>
        <p:nvSpPr>
          <p:cNvPr id="2055" name="Rectangle 7"/>
          <p:cNvSpPr>
            <a:spLocks noGrp="1" noChangeArrowheads="1"/>
          </p:cNvSpPr>
          <p:nvPr>
            <p:ph type="sldNum" sz="quarter" idx="5"/>
          </p:nvPr>
        </p:nvSpPr>
        <p:spPr bwMode="auto">
          <a:xfrm>
            <a:off x="4022725" y="9715500"/>
            <a:ext cx="3082925" cy="517525"/>
          </a:xfrm>
          <a:prstGeom prst="rect">
            <a:avLst/>
          </a:prstGeom>
          <a:noFill/>
          <a:ln w="9525">
            <a:noFill/>
            <a:miter lim="800000"/>
            <a:headEnd/>
            <a:tailEnd/>
          </a:ln>
          <a:effectLst/>
        </p:spPr>
        <p:txBody>
          <a:bodyPr vert="horz" wrap="square" lIns="19818" tIns="0" rIns="19818" bIns="0" numCol="1" anchor="b" anchorCtr="0" compatLnSpc="1">
            <a:prstTxWarp prst="textNoShape">
              <a:avLst/>
            </a:prstTxWarp>
          </a:bodyPr>
          <a:lstStyle>
            <a:lvl1pPr algn="r" defTabSz="822563" eaLnBrk="0" hangingPunct="0">
              <a:defRPr sz="1000" b="0" i="1">
                <a:latin typeface="Times New Roman" pitchFamily="18" charset="0"/>
                <a:cs typeface="+mn-cs"/>
              </a:defRPr>
            </a:lvl1pPr>
          </a:lstStyle>
          <a:p>
            <a:pPr>
              <a:defRPr/>
            </a:pPr>
            <a:fld id="{E741B2F0-998E-4403-8012-0DCDED1D4E5F}" type="slidenum">
              <a:rPr lang="da-DK"/>
              <a:pPr>
                <a:defRPr/>
              </a:pPr>
              <a:t>‹nr.›</a:t>
            </a:fld>
            <a:endParaRPr lang="da-DK" dirty="0"/>
          </a:p>
        </p:txBody>
      </p:sp>
    </p:spTree>
  </p:cSld>
  <p:clrMap bg1="lt1" tx1="dk1" bg2="lt2" tx2="dk2" accent1="accent1" accent2="accent2" accent3="accent3" accent4="accent4" accent5="accent5" accent6="accent6" hlink="hlink" folHlink="folHlink"/>
  <p:notesStyle>
    <a:lvl1pPr algn="l" defTabSz="790575"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68313" algn="l" defTabSz="790575"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35038" algn="l" defTabSz="790575"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404938" algn="l" defTabSz="790575"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73250" algn="l" defTabSz="790575"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p:spPr>
        <p:txBody>
          <a:bodyPr/>
          <a:lstStyle/>
          <a:p>
            <a:endParaRPr lang="da-DK"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Rot="1" noChangeAspect="1" noChangeArrowheads="1" noTextEdit="1"/>
          </p:cNvSpPr>
          <p:nvPr>
            <p:ph type="sldImg"/>
          </p:nvPr>
        </p:nvSpPr>
        <p:spPr>
          <a:xfrm>
            <a:off x="777875" y="766763"/>
            <a:ext cx="5543550" cy="3838575"/>
          </a:xfrm>
          <a:ln/>
        </p:spPr>
      </p:sp>
      <p:sp>
        <p:nvSpPr>
          <p:cNvPr id="34818" name="Rectangle 3"/>
          <p:cNvSpPr>
            <a:spLocks noGrp="1" noChangeArrowheads="1"/>
          </p:cNvSpPr>
          <p:nvPr>
            <p:ph type="body" idx="1"/>
          </p:nvPr>
        </p:nvSpPr>
        <p:spPr>
          <a:noFill/>
          <a:ln/>
        </p:spPr>
        <p:txBody>
          <a:bodyPr/>
          <a:lstStyle/>
          <a:p>
            <a:endParaRPr lang="da-DK"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Rot="1" noChangeAspect="1" noChangeArrowheads="1" noTextEdit="1"/>
          </p:cNvSpPr>
          <p:nvPr>
            <p:ph type="sldImg"/>
          </p:nvPr>
        </p:nvSpPr>
        <p:spPr>
          <a:xfrm>
            <a:off x="777875" y="766763"/>
            <a:ext cx="5543550" cy="3838575"/>
          </a:xfrm>
          <a:ln/>
        </p:spPr>
      </p:sp>
      <p:sp>
        <p:nvSpPr>
          <p:cNvPr id="36866" name="Rectangle 3"/>
          <p:cNvSpPr>
            <a:spLocks noGrp="1" noChangeArrowheads="1"/>
          </p:cNvSpPr>
          <p:nvPr>
            <p:ph type="body" idx="1"/>
          </p:nvPr>
        </p:nvSpPr>
        <p:spPr>
          <a:noFill/>
          <a:ln/>
        </p:spPr>
        <p:txBody>
          <a:bodyPr/>
          <a:lstStyle/>
          <a:p>
            <a:endParaRPr lang="da-DK"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p:spPr>
        <p:txBody>
          <a:bodyPr/>
          <a:lstStyle/>
          <a:p>
            <a:endParaRPr lang="da-DK"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p:spPr>
        <p:txBody>
          <a:bodyPr/>
          <a:lstStyle/>
          <a:p>
            <a:endParaRPr lang="da-DK"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Rot="1" noChangeAspect="1" noChangeArrowheads="1" noTextEdit="1"/>
          </p:cNvSpPr>
          <p:nvPr>
            <p:ph type="sldImg"/>
          </p:nvPr>
        </p:nvSpPr>
        <p:spPr>
          <a:xfrm>
            <a:off x="777875" y="766763"/>
            <a:ext cx="5543550" cy="3838575"/>
          </a:xfrm>
          <a:ln/>
        </p:spPr>
      </p:sp>
      <p:sp>
        <p:nvSpPr>
          <p:cNvPr id="38914" name="Rectangle 3"/>
          <p:cNvSpPr>
            <a:spLocks noGrp="1" noChangeArrowheads="1"/>
          </p:cNvSpPr>
          <p:nvPr>
            <p:ph type="body" idx="1"/>
          </p:nvPr>
        </p:nvSpPr>
        <p:spPr>
          <a:noFill/>
          <a:ln/>
        </p:spPr>
        <p:txBody>
          <a:bodyPr/>
          <a:lstStyle/>
          <a:p>
            <a:endParaRPr lang="da-DK"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a:noFill/>
        </p:spPr>
        <p:txBody>
          <a:bodyPr/>
          <a:lstStyle/>
          <a:p>
            <a:pPr defTabSz="822325"/>
            <a:fld id="{6B64DABD-16BD-495B-9EE7-9C8F7152E5B3}" type="slidenum">
              <a:rPr lang="da-DK" smtClean="0">
                <a:cs typeface="Arial" charset="0"/>
              </a:rPr>
              <a:pPr defTabSz="822325"/>
              <a:t>15</a:t>
            </a:fld>
            <a:endParaRPr lang="da-DK" dirty="0" smtClean="0">
              <a:cs typeface="Arial" charset="0"/>
            </a:endParaRPr>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p:spPr>
        <p:txBody>
          <a:bodyPr/>
          <a:lstStyle/>
          <a:p>
            <a:endParaRPr lang="fi-FI"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ChangeArrowheads="1" noTextEdit="1"/>
          </p:cNvSpPr>
          <p:nvPr>
            <p:ph type="sldImg"/>
          </p:nvPr>
        </p:nvSpPr>
        <p:spPr>
          <a:xfrm>
            <a:off x="777875" y="766763"/>
            <a:ext cx="5543550" cy="3838575"/>
          </a:xfrm>
          <a:ln/>
        </p:spPr>
      </p:sp>
      <p:sp>
        <p:nvSpPr>
          <p:cNvPr id="18434" name="Rectangle 3"/>
          <p:cNvSpPr>
            <a:spLocks noGrp="1" noChangeArrowheads="1"/>
          </p:cNvSpPr>
          <p:nvPr>
            <p:ph type="body" idx="1"/>
          </p:nvPr>
        </p:nvSpPr>
        <p:spPr>
          <a:noFill/>
          <a:ln/>
        </p:spPr>
        <p:txBody>
          <a:bodyPr/>
          <a:lstStyle/>
          <a:p>
            <a:endParaRPr lang="da-DK"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p:spPr>
        <p:txBody>
          <a:bodyPr/>
          <a:lstStyle/>
          <a:p>
            <a:pPr defTabSz="822325"/>
            <a:fld id="{C29C1021-E780-47A8-A4E8-317D62405F43}" type="slidenum">
              <a:rPr lang="da-DK" smtClean="0">
                <a:cs typeface="Arial" charset="0"/>
              </a:rPr>
              <a:pPr defTabSz="822325"/>
              <a:t>3</a:t>
            </a:fld>
            <a:endParaRPr lang="da-DK" dirty="0" smtClean="0">
              <a:cs typeface="Arial" charset="0"/>
            </a:endParaRPr>
          </a:p>
        </p:txBody>
      </p:sp>
      <p:sp>
        <p:nvSpPr>
          <p:cNvPr id="20482" name="Rectangle 2"/>
          <p:cNvSpPr>
            <a:spLocks noGrp="1" noRot="1" noChangeAspect="1" noChangeArrowheads="1" noTextEdit="1"/>
          </p:cNvSpPr>
          <p:nvPr>
            <p:ph type="sldImg"/>
          </p:nvPr>
        </p:nvSpPr>
        <p:spPr>
          <a:xfrm>
            <a:off x="777875" y="766763"/>
            <a:ext cx="5543550" cy="3838575"/>
          </a:xfrm>
          <a:ln/>
        </p:spPr>
      </p:sp>
      <p:sp>
        <p:nvSpPr>
          <p:cNvPr id="20483" name="Rectangle 3"/>
          <p:cNvSpPr>
            <a:spLocks noGrp="1" noChangeArrowheads="1"/>
          </p:cNvSpPr>
          <p:nvPr>
            <p:ph type="body" idx="1"/>
          </p:nvPr>
        </p:nvSpPr>
        <p:spPr>
          <a:noFill/>
          <a:ln/>
        </p:spPr>
        <p:txBody>
          <a:bodyPr/>
          <a:lstStyle/>
          <a:p>
            <a:pPr eaLnBrk="1" hangingPunct="1"/>
            <a:endParaRPr lang="da-DK"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p:spPr>
        <p:txBody>
          <a:bodyPr/>
          <a:lstStyle/>
          <a:p>
            <a:pPr defTabSz="822325"/>
            <a:fld id="{93DD1224-98E0-4AF5-975C-D1BB58E8148D}" type="slidenum">
              <a:rPr lang="da-DK" smtClean="0">
                <a:cs typeface="Arial" charset="0"/>
              </a:rPr>
              <a:pPr defTabSz="822325"/>
              <a:t>4</a:t>
            </a:fld>
            <a:endParaRPr lang="da-DK" dirty="0" smtClean="0">
              <a:cs typeface="Arial" charset="0"/>
            </a:endParaRPr>
          </a:p>
        </p:txBody>
      </p:sp>
      <p:sp>
        <p:nvSpPr>
          <p:cNvPr id="22530" name="Rectangle 2"/>
          <p:cNvSpPr>
            <a:spLocks noGrp="1" noRot="1" noChangeAspect="1" noChangeArrowheads="1" noTextEdit="1"/>
          </p:cNvSpPr>
          <p:nvPr>
            <p:ph type="sldImg"/>
          </p:nvPr>
        </p:nvSpPr>
        <p:spPr>
          <a:xfrm>
            <a:off x="777875" y="766763"/>
            <a:ext cx="5543550" cy="3838575"/>
          </a:xfrm>
          <a:ln/>
        </p:spPr>
      </p:sp>
      <p:sp>
        <p:nvSpPr>
          <p:cNvPr id="22531" name="Rectangle 3"/>
          <p:cNvSpPr>
            <a:spLocks noGrp="1" noChangeArrowheads="1"/>
          </p:cNvSpPr>
          <p:nvPr>
            <p:ph type="body" idx="1"/>
          </p:nvPr>
        </p:nvSpPr>
        <p:spPr>
          <a:noFill/>
          <a:ln/>
        </p:spPr>
        <p:txBody>
          <a:bodyPr/>
          <a:lstStyle/>
          <a:p>
            <a:pPr eaLnBrk="1" hangingPunct="1"/>
            <a:endParaRPr lang="da-DK"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a:noFill/>
        </p:spPr>
        <p:txBody>
          <a:bodyPr/>
          <a:lstStyle/>
          <a:p>
            <a:pPr defTabSz="822325"/>
            <a:fld id="{8CF736C8-D323-4EF3-AC7D-B9B7977BCFF2}" type="slidenum">
              <a:rPr lang="da-DK" smtClean="0">
                <a:cs typeface="Arial" charset="0"/>
              </a:rPr>
              <a:pPr defTabSz="822325"/>
              <a:t>5</a:t>
            </a:fld>
            <a:endParaRPr lang="da-DK" dirty="0" smtClean="0">
              <a:cs typeface="Arial" charset="0"/>
            </a:endParaRPr>
          </a:p>
        </p:txBody>
      </p:sp>
      <p:sp>
        <p:nvSpPr>
          <p:cNvPr id="24578" name="Rectangle 2"/>
          <p:cNvSpPr>
            <a:spLocks noGrp="1" noRot="1" noChangeAspect="1" noChangeArrowheads="1" noTextEdit="1"/>
          </p:cNvSpPr>
          <p:nvPr>
            <p:ph type="sldImg"/>
          </p:nvPr>
        </p:nvSpPr>
        <p:spPr>
          <a:xfrm>
            <a:off x="777875" y="766763"/>
            <a:ext cx="5543550" cy="3838575"/>
          </a:xfrm>
          <a:ln/>
        </p:spPr>
      </p:sp>
      <p:sp>
        <p:nvSpPr>
          <p:cNvPr id="24579" name="Rectangle 3"/>
          <p:cNvSpPr>
            <a:spLocks noGrp="1" noChangeArrowheads="1"/>
          </p:cNvSpPr>
          <p:nvPr>
            <p:ph type="body" idx="1"/>
          </p:nvPr>
        </p:nvSpPr>
        <p:spPr>
          <a:noFill/>
          <a:ln/>
        </p:spPr>
        <p:txBody>
          <a:bodyPr/>
          <a:lstStyle/>
          <a:p>
            <a:pPr eaLnBrk="1" hangingPunct="1"/>
            <a:endParaRPr lang="da-DK"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Rot="1" noChangeAspect="1" noChangeArrowheads="1" noTextEdit="1"/>
          </p:cNvSpPr>
          <p:nvPr>
            <p:ph type="sldImg"/>
          </p:nvPr>
        </p:nvSpPr>
        <p:spPr>
          <a:xfrm>
            <a:off x="777875" y="766763"/>
            <a:ext cx="5543550" cy="3838575"/>
          </a:xfrm>
          <a:ln/>
        </p:spPr>
      </p:sp>
      <p:sp>
        <p:nvSpPr>
          <p:cNvPr id="26626" name="Rectangle 3"/>
          <p:cNvSpPr>
            <a:spLocks noGrp="1" noChangeArrowheads="1"/>
          </p:cNvSpPr>
          <p:nvPr>
            <p:ph type="body" idx="1"/>
          </p:nvPr>
        </p:nvSpPr>
        <p:spPr>
          <a:noFill/>
          <a:ln/>
        </p:spPr>
        <p:txBody>
          <a:bodyPr/>
          <a:lstStyle/>
          <a:p>
            <a:endParaRPr lang="da-DK"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Rot="1" noChangeAspect="1" noChangeArrowheads="1" noTextEdit="1"/>
          </p:cNvSpPr>
          <p:nvPr>
            <p:ph type="sldImg"/>
          </p:nvPr>
        </p:nvSpPr>
        <p:spPr>
          <a:xfrm>
            <a:off x="777875" y="766763"/>
            <a:ext cx="5543550" cy="3838575"/>
          </a:xfrm>
          <a:ln/>
        </p:spPr>
      </p:sp>
      <p:sp>
        <p:nvSpPr>
          <p:cNvPr id="28674" name="Rectangle 3"/>
          <p:cNvSpPr>
            <a:spLocks noGrp="1" noChangeArrowheads="1"/>
          </p:cNvSpPr>
          <p:nvPr>
            <p:ph type="body" idx="1"/>
          </p:nvPr>
        </p:nvSpPr>
        <p:spPr>
          <a:noFill/>
          <a:ln/>
        </p:spPr>
        <p:txBody>
          <a:bodyPr/>
          <a:lstStyle/>
          <a:p>
            <a:endParaRPr lang="da-DK"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ChangeArrowheads="1" noTextEdit="1"/>
          </p:cNvSpPr>
          <p:nvPr>
            <p:ph type="sldImg"/>
          </p:nvPr>
        </p:nvSpPr>
        <p:spPr>
          <a:xfrm>
            <a:off x="777875" y="766763"/>
            <a:ext cx="5543550" cy="3838575"/>
          </a:xfrm>
          <a:ln/>
        </p:spPr>
      </p:sp>
      <p:sp>
        <p:nvSpPr>
          <p:cNvPr id="30722" name="Rectangle 3"/>
          <p:cNvSpPr>
            <a:spLocks noGrp="1" noChangeArrowheads="1"/>
          </p:cNvSpPr>
          <p:nvPr>
            <p:ph type="body" idx="1"/>
          </p:nvPr>
        </p:nvSpPr>
        <p:spPr>
          <a:noFill/>
          <a:ln/>
        </p:spPr>
        <p:txBody>
          <a:bodyPr/>
          <a:lstStyle/>
          <a:p>
            <a:endParaRPr lang="da-DK"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Rot="1" noChangeAspect="1" noChangeArrowheads="1" noTextEdit="1"/>
          </p:cNvSpPr>
          <p:nvPr>
            <p:ph type="sldImg"/>
          </p:nvPr>
        </p:nvSpPr>
        <p:spPr>
          <a:xfrm>
            <a:off x="777875" y="766763"/>
            <a:ext cx="5543550" cy="3838575"/>
          </a:xfrm>
          <a:ln/>
        </p:spPr>
      </p:sp>
      <p:sp>
        <p:nvSpPr>
          <p:cNvPr id="32770" name="Rectangle 3"/>
          <p:cNvSpPr>
            <a:spLocks noGrp="1" noChangeArrowheads="1"/>
          </p:cNvSpPr>
          <p:nvPr>
            <p:ph type="body" idx="1"/>
          </p:nvPr>
        </p:nvSpPr>
        <p:spPr>
          <a:noFill/>
          <a:ln/>
        </p:spPr>
        <p:txBody>
          <a:bodyPr/>
          <a:lstStyle/>
          <a:p>
            <a:endParaRPr lang="da-DK"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742950" y="2130425"/>
            <a:ext cx="8420100" cy="1470025"/>
          </a:xfrm>
        </p:spPr>
        <p:txBody>
          <a:bodyPr/>
          <a:lstStyle/>
          <a:p>
            <a:r>
              <a:rPr lang="en-GB" noProof="0" smtClean="0"/>
              <a:t>Klik for at redigere titeltypografi i masteren</a:t>
            </a:r>
            <a:endParaRPr lang="en-GB" noProof="0"/>
          </a:p>
        </p:txBody>
      </p:sp>
      <p:sp>
        <p:nvSpPr>
          <p:cNvPr id="3" name="Undertitel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noProof="0" smtClean="0"/>
              <a:t>Klik for at redigere undertiteltypografien i masteren</a:t>
            </a:r>
            <a:endParaRPr lang="en-GB" noProof="0"/>
          </a:p>
        </p:txBody>
      </p:sp>
      <p:sp>
        <p:nvSpPr>
          <p:cNvPr id="4" name="Rectangle 93"/>
          <p:cNvSpPr>
            <a:spLocks noGrp="1" noChangeArrowheads="1"/>
          </p:cNvSpPr>
          <p:nvPr>
            <p:ph type="dt" sz="half" idx="10"/>
          </p:nvPr>
        </p:nvSpPr>
        <p:spPr>
          <a:ln/>
        </p:spPr>
        <p:txBody>
          <a:bodyPr/>
          <a:lstStyle>
            <a:lvl1pPr>
              <a:defRPr/>
            </a:lvl1pPr>
          </a:lstStyle>
          <a:p>
            <a:pPr>
              <a:defRPr/>
            </a:pPr>
            <a:r>
              <a:rPr lang="da-DK" dirty="0"/>
              <a:t>Aug. 1, 2012</a:t>
            </a:r>
            <a:endParaRPr lang="en-GB" dirty="0"/>
          </a:p>
        </p:txBody>
      </p:sp>
      <p:sp>
        <p:nvSpPr>
          <p:cNvPr id="5" name="Rectangle 94"/>
          <p:cNvSpPr>
            <a:spLocks noGrp="1" noChangeArrowheads="1"/>
          </p:cNvSpPr>
          <p:nvPr>
            <p:ph type="ftr" sz="quarter" idx="11"/>
          </p:nvPr>
        </p:nvSpPr>
        <p:spPr>
          <a:ln/>
        </p:spPr>
        <p:txBody>
          <a:bodyPr/>
          <a:lstStyle>
            <a:lvl1pPr>
              <a:defRPr/>
            </a:lvl1pPr>
          </a:lstStyle>
          <a:p>
            <a:pPr>
              <a:defRPr/>
            </a:pPr>
            <a:r>
              <a:rPr lang="en-GB" dirty="0"/>
              <a:t>Anders Plejdrup Houmøller</a:t>
            </a:r>
          </a:p>
        </p:txBody>
      </p:sp>
      <p:sp>
        <p:nvSpPr>
          <p:cNvPr id="6" name="Rectangle 95"/>
          <p:cNvSpPr>
            <a:spLocks noGrp="1" noChangeArrowheads="1"/>
          </p:cNvSpPr>
          <p:nvPr>
            <p:ph type="sldNum" sz="quarter" idx="12"/>
          </p:nvPr>
        </p:nvSpPr>
        <p:spPr>
          <a:ln/>
        </p:spPr>
        <p:txBody>
          <a:bodyPr/>
          <a:lstStyle>
            <a:lvl1pPr>
              <a:defRPr/>
            </a:lvl1pPr>
          </a:lstStyle>
          <a:p>
            <a:pPr>
              <a:defRPr/>
            </a:pPr>
            <a:fld id="{608E9426-79AF-4DA8-B632-C432A70AB592}" type="slidenum">
              <a:rPr lang="en-GB"/>
              <a:pPr>
                <a:defRPr/>
              </a:pPr>
              <a:t>‹nr.›</a:t>
            </a:fld>
            <a:endParaRPr lang="en-GB" dirty="0"/>
          </a:p>
        </p:txBody>
      </p:sp>
    </p:spTree>
  </p:cSld>
  <p:clrMapOvr>
    <a:masterClrMapping/>
  </p:clrMapOvr>
  <p:transition spd="med">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noProof="0" smtClean="0"/>
              <a:t>Klik for at redigere titeltypografi i masteren</a:t>
            </a:r>
            <a:endParaRPr lang="en-GB" noProof="0"/>
          </a:p>
        </p:txBody>
      </p:sp>
      <p:sp>
        <p:nvSpPr>
          <p:cNvPr id="3" name="Pladsholder til lodret titel 2"/>
          <p:cNvSpPr>
            <a:spLocks noGrp="1"/>
          </p:cNvSpPr>
          <p:nvPr>
            <p:ph type="body" orient="vert" idx="1"/>
          </p:nvPr>
        </p:nvSpPr>
        <p:spPr/>
        <p:txBody>
          <a:bodyPr vert="eaVert"/>
          <a:lstStyle/>
          <a:p>
            <a:pPr lvl="0"/>
            <a:r>
              <a:rPr lang="en-GB" noProof="0" smtClean="0"/>
              <a:t>Klik for at redigere typografi i masteren</a:t>
            </a:r>
          </a:p>
          <a:p>
            <a:pPr lvl="1"/>
            <a:r>
              <a:rPr lang="en-GB" noProof="0" smtClean="0"/>
              <a:t>Andet niveau</a:t>
            </a:r>
          </a:p>
          <a:p>
            <a:pPr lvl="2"/>
            <a:r>
              <a:rPr lang="en-GB" noProof="0" smtClean="0"/>
              <a:t>Tredje niveau</a:t>
            </a:r>
          </a:p>
          <a:p>
            <a:pPr lvl="3"/>
            <a:r>
              <a:rPr lang="en-GB" noProof="0" smtClean="0"/>
              <a:t>Fjerde niveau</a:t>
            </a:r>
          </a:p>
          <a:p>
            <a:pPr lvl="4"/>
            <a:r>
              <a:rPr lang="en-GB" noProof="0" smtClean="0"/>
              <a:t>Femte niveau</a:t>
            </a:r>
            <a:endParaRPr lang="en-GB" noProof="0"/>
          </a:p>
        </p:txBody>
      </p:sp>
      <p:sp>
        <p:nvSpPr>
          <p:cNvPr id="4" name="Rectangle 93"/>
          <p:cNvSpPr>
            <a:spLocks noGrp="1" noChangeArrowheads="1"/>
          </p:cNvSpPr>
          <p:nvPr>
            <p:ph type="dt" sz="half" idx="10"/>
          </p:nvPr>
        </p:nvSpPr>
        <p:spPr>
          <a:ln/>
        </p:spPr>
        <p:txBody>
          <a:bodyPr/>
          <a:lstStyle>
            <a:lvl1pPr>
              <a:defRPr/>
            </a:lvl1pPr>
          </a:lstStyle>
          <a:p>
            <a:pPr>
              <a:defRPr/>
            </a:pPr>
            <a:r>
              <a:rPr lang="da-DK" dirty="0"/>
              <a:t>Aug. 1, 2012</a:t>
            </a:r>
            <a:endParaRPr lang="en-GB" dirty="0"/>
          </a:p>
        </p:txBody>
      </p:sp>
      <p:sp>
        <p:nvSpPr>
          <p:cNvPr id="5" name="Rectangle 94"/>
          <p:cNvSpPr>
            <a:spLocks noGrp="1" noChangeArrowheads="1"/>
          </p:cNvSpPr>
          <p:nvPr>
            <p:ph type="ftr" sz="quarter" idx="11"/>
          </p:nvPr>
        </p:nvSpPr>
        <p:spPr>
          <a:ln/>
        </p:spPr>
        <p:txBody>
          <a:bodyPr/>
          <a:lstStyle>
            <a:lvl1pPr>
              <a:defRPr/>
            </a:lvl1pPr>
          </a:lstStyle>
          <a:p>
            <a:pPr>
              <a:defRPr/>
            </a:pPr>
            <a:r>
              <a:rPr lang="en-GB" dirty="0"/>
              <a:t>Anders Plejdrup Houmøller</a:t>
            </a:r>
          </a:p>
        </p:txBody>
      </p:sp>
      <p:sp>
        <p:nvSpPr>
          <p:cNvPr id="6" name="Rectangle 95"/>
          <p:cNvSpPr>
            <a:spLocks noGrp="1" noChangeArrowheads="1"/>
          </p:cNvSpPr>
          <p:nvPr>
            <p:ph type="sldNum" sz="quarter" idx="12"/>
          </p:nvPr>
        </p:nvSpPr>
        <p:spPr>
          <a:ln/>
        </p:spPr>
        <p:txBody>
          <a:bodyPr/>
          <a:lstStyle>
            <a:lvl1pPr>
              <a:defRPr/>
            </a:lvl1pPr>
          </a:lstStyle>
          <a:p>
            <a:pPr>
              <a:defRPr/>
            </a:pPr>
            <a:fld id="{0FCBCD60-4771-40DD-9177-E6BC25CE047B}" type="slidenum">
              <a:rPr lang="en-GB"/>
              <a:pPr>
                <a:defRPr/>
              </a:pPr>
              <a:t>‹nr.›</a:t>
            </a:fld>
            <a:endParaRPr lang="en-GB" dirty="0"/>
          </a:p>
        </p:txBody>
      </p:sp>
    </p:spTree>
  </p:cSld>
  <p:clrMapOvr>
    <a:masterClrMapping/>
  </p:clrMapOvr>
  <p:transition spd="med">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872288" y="0"/>
            <a:ext cx="2290762" cy="5715000"/>
          </a:xfrm>
        </p:spPr>
        <p:txBody>
          <a:bodyPr vert="eaVert"/>
          <a:lstStyle/>
          <a:p>
            <a:r>
              <a:rPr lang="en-GB" noProof="0" smtClean="0"/>
              <a:t>Klik for at redigere titeltypografi i masteren</a:t>
            </a:r>
            <a:endParaRPr lang="en-GB" noProof="0"/>
          </a:p>
        </p:txBody>
      </p:sp>
      <p:sp>
        <p:nvSpPr>
          <p:cNvPr id="3" name="Pladsholder til lodret titel 2"/>
          <p:cNvSpPr>
            <a:spLocks noGrp="1"/>
          </p:cNvSpPr>
          <p:nvPr>
            <p:ph type="body" orient="vert" idx="1"/>
          </p:nvPr>
        </p:nvSpPr>
        <p:spPr>
          <a:xfrm>
            <a:off x="0" y="0"/>
            <a:ext cx="6719888" cy="5715000"/>
          </a:xfrm>
        </p:spPr>
        <p:txBody>
          <a:bodyPr vert="eaVert"/>
          <a:lstStyle/>
          <a:p>
            <a:pPr lvl="0"/>
            <a:r>
              <a:rPr lang="en-GB" noProof="0" smtClean="0"/>
              <a:t>Klik for at redigere typografi i masteren</a:t>
            </a:r>
          </a:p>
          <a:p>
            <a:pPr lvl="1"/>
            <a:r>
              <a:rPr lang="en-GB" noProof="0" smtClean="0"/>
              <a:t>Andet niveau</a:t>
            </a:r>
          </a:p>
          <a:p>
            <a:pPr lvl="2"/>
            <a:r>
              <a:rPr lang="en-GB" noProof="0" smtClean="0"/>
              <a:t>Tredje niveau</a:t>
            </a:r>
          </a:p>
          <a:p>
            <a:pPr lvl="3"/>
            <a:r>
              <a:rPr lang="en-GB" noProof="0" smtClean="0"/>
              <a:t>Fjerde niveau</a:t>
            </a:r>
          </a:p>
          <a:p>
            <a:pPr lvl="4"/>
            <a:r>
              <a:rPr lang="en-GB" noProof="0" smtClean="0"/>
              <a:t>Femte niveau</a:t>
            </a:r>
            <a:endParaRPr lang="en-GB" noProof="0"/>
          </a:p>
        </p:txBody>
      </p:sp>
      <p:sp>
        <p:nvSpPr>
          <p:cNvPr id="4" name="Rectangle 93"/>
          <p:cNvSpPr>
            <a:spLocks noGrp="1" noChangeArrowheads="1"/>
          </p:cNvSpPr>
          <p:nvPr>
            <p:ph type="dt" sz="half" idx="10"/>
          </p:nvPr>
        </p:nvSpPr>
        <p:spPr>
          <a:ln/>
        </p:spPr>
        <p:txBody>
          <a:bodyPr/>
          <a:lstStyle>
            <a:lvl1pPr>
              <a:defRPr/>
            </a:lvl1pPr>
          </a:lstStyle>
          <a:p>
            <a:pPr>
              <a:defRPr/>
            </a:pPr>
            <a:r>
              <a:rPr lang="da-DK" dirty="0"/>
              <a:t>Aug. 1, 2012</a:t>
            </a:r>
            <a:endParaRPr lang="en-GB" dirty="0"/>
          </a:p>
        </p:txBody>
      </p:sp>
      <p:sp>
        <p:nvSpPr>
          <p:cNvPr id="5" name="Rectangle 94"/>
          <p:cNvSpPr>
            <a:spLocks noGrp="1" noChangeArrowheads="1"/>
          </p:cNvSpPr>
          <p:nvPr>
            <p:ph type="ftr" sz="quarter" idx="11"/>
          </p:nvPr>
        </p:nvSpPr>
        <p:spPr>
          <a:ln/>
        </p:spPr>
        <p:txBody>
          <a:bodyPr/>
          <a:lstStyle>
            <a:lvl1pPr>
              <a:defRPr/>
            </a:lvl1pPr>
          </a:lstStyle>
          <a:p>
            <a:pPr>
              <a:defRPr/>
            </a:pPr>
            <a:r>
              <a:rPr lang="en-GB" dirty="0"/>
              <a:t>Anders Plejdrup Houmøller</a:t>
            </a:r>
          </a:p>
        </p:txBody>
      </p:sp>
      <p:sp>
        <p:nvSpPr>
          <p:cNvPr id="6" name="Rectangle 95"/>
          <p:cNvSpPr>
            <a:spLocks noGrp="1" noChangeArrowheads="1"/>
          </p:cNvSpPr>
          <p:nvPr>
            <p:ph type="sldNum" sz="quarter" idx="12"/>
          </p:nvPr>
        </p:nvSpPr>
        <p:spPr>
          <a:ln/>
        </p:spPr>
        <p:txBody>
          <a:bodyPr/>
          <a:lstStyle>
            <a:lvl1pPr>
              <a:defRPr/>
            </a:lvl1pPr>
          </a:lstStyle>
          <a:p>
            <a:pPr>
              <a:defRPr/>
            </a:pPr>
            <a:fld id="{A1140436-D315-41A4-984E-728201AEC9BC}" type="slidenum">
              <a:rPr lang="en-GB"/>
              <a:pPr>
                <a:defRPr/>
              </a:pPr>
              <a:t>‹nr.›</a:t>
            </a:fld>
            <a:endParaRPr lang="en-GB" dirty="0"/>
          </a:p>
        </p:txBody>
      </p:sp>
    </p:spTree>
  </p:cSld>
  <p:clrMapOvr>
    <a:masterClrMapping/>
  </p:clrMapOvr>
  <p:transition spd="med">
    <p:dissolv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showMasterPhAnim="0" type="txAndClipArt" preserve="1">
  <p:cSld name="Titel, tekst og clipartbillede">
    <p:spTree>
      <p:nvGrpSpPr>
        <p:cNvPr id="1" name=""/>
        <p:cNvGrpSpPr/>
        <p:nvPr/>
      </p:nvGrpSpPr>
      <p:grpSpPr>
        <a:xfrm>
          <a:off x="0" y="0"/>
          <a:ext cx="0" cy="0"/>
          <a:chOff x="0" y="0"/>
          <a:chExt cx="0" cy="0"/>
        </a:xfrm>
      </p:grpSpPr>
      <p:sp>
        <p:nvSpPr>
          <p:cNvPr id="5" name="Text Box 213"/>
          <p:cNvSpPr txBox="1">
            <a:spLocks noChangeArrowheads="1"/>
          </p:cNvSpPr>
          <p:nvPr userDrawn="1"/>
        </p:nvSpPr>
        <p:spPr bwMode="auto">
          <a:xfrm>
            <a:off x="7562850" y="6642100"/>
            <a:ext cx="1974850" cy="215900"/>
          </a:xfrm>
          <a:prstGeom prst="rect">
            <a:avLst/>
          </a:prstGeom>
          <a:noFill/>
          <a:ln w="9525">
            <a:noFill/>
            <a:miter lim="800000"/>
            <a:headEnd/>
            <a:tailEnd/>
          </a:ln>
          <a:effectLst/>
        </p:spPr>
        <p:txBody>
          <a:bodyPr wrap="none">
            <a:spAutoFit/>
          </a:bodyPr>
          <a:lstStyle/>
          <a:p>
            <a:pPr eaLnBrk="0" hangingPunct="0">
              <a:defRPr/>
            </a:pPr>
            <a:r>
              <a:rPr lang="en-GB" sz="800" b="0" dirty="0">
                <a:cs typeface="+mn-cs"/>
              </a:rPr>
              <a:t>Copyright Houmoller Consulting </a:t>
            </a:r>
            <a:r>
              <a:rPr lang="en-GB" sz="800" b="0" dirty="0"/>
              <a:t>©</a:t>
            </a:r>
          </a:p>
        </p:txBody>
      </p:sp>
      <p:pic>
        <p:nvPicPr>
          <p:cNvPr id="6" name="Picture 3" descr="HoumøllerConsulting logo 2010"/>
          <p:cNvPicPr>
            <a:picLocks noChangeAspect="1" noChangeArrowheads="1"/>
          </p:cNvPicPr>
          <p:nvPr userDrawn="1"/>
        </p:nvPicPr>
        <p:blipFill>
          <a:blip r:embed="rId2" cstate="print"/>
          <a:srcRect/>
          <a:stretch>
            <a:fillRect/>
          </a:stretch>
        </p:blipFill>
        <p:spPr bwMode="auto">
          <a:xfrm>
            <a:off x="7518400" y="42863"/>
            <a:ext cx="2344738" cy="293687"/>
          </a:xfrm>
          <a:prstGeom prst="rect">
            <a:avLst/>
          </a:prstGeom>
          <a:noFill/>
          <a:ln w="9525">
            <a:noFill/>
            <a:miter lim="800000"/>
            <a:headEnd/>
            <a:tailEnd/>
          </a:ln>
        </p:spPr>
      </p:pic>
      <p:sp>
        <p:nvSpPr>
          <p:cNvPr id="2" name="Titel 1"/>
          <p:cNvSpPr>
            <a:spLocks noGrp="1"/>
          </p:cNvSpPr>
          <p:nvPr>
            <p:ph type="title"/>
          </p:nvPr>
        </p:nvSpPr>
        <p:spPr>
          <a:xfrm>
            <a:off x="0" y="0"/>
            <a:ext cx="8420100" cy="1143000"/>
          </a:xfrm>
        </p:spPr>
        <p:txBody>
          <a:bodyPr/>
          <a:lstStyle/>
          <a:p>
            <a:r>
              <a:rPr lang="en-GB" noProof="0" smtClean="0"/>
              <a:t>Klik for at redigere titeltypografi i masteren</a:t>
            </a:r>
            <a:endParaRPr lang="en-GB" noProof="0"/>
          </a:p>
        </p:txBody>
      </p:sp>
      <p:sp>
        <p:nvSpPr>
          <p:cNvPr id="3" name="Pladsholder til tekst 2"/>
          <p:cNvSpPr>
            <a:spLocks noGrp="1"/>
          </p:cNvSpPr>
          <p:nvPr>
            <p:ph type="body" sz="half" idx="1"/>
          </p:nvPr>
        </p:nvSpPr>
        <p:spPr>
          <a:xfrm>
            <a:off x="742950" y="1600200"/>
            <a:ext cx="4133850" cy="4114800"/>
          </a:xfrm>
        </p:spPr>
        <p:txBody>
          <a:bodyPr/>
          <a:lstStyle/>
          <a:p>
            <a:pPr lvl="0"/>
            <a:r>
              <a:rPr lang="en-GB" noProof="0" smtClean="0"/>
              <a:t>Klik for at redigere typografi i masteren</a:t>
            </a:r>
          </a:p>
          <a:p>
            <a:pPr lvl="1"/>
            <a:r>
              <a:rPr lang="en-GB" noProof="0" smtClean="0"/>
              <a:t>Andet niveau</a:t>
            </a:r>
          </a:p>
          <a:p>
            <a:pPr lvl="2"/>
            <a:r>
              <a:rPr lang="en-GB" noProof="0" smtClean="0"/>
              <a:t>Tredje niveau</a:t>
            </a:r>
          </a:p>
          <a:p>
            <a:pPr lvl="3"/>
            <a:r>
              <a:rPr lang="en-GB" noProof="0" smtClean="0"/>
              <a:t>Fjerde niveau</a:t>
            </a:r>
          </a:p>
          <a:p>
            <a:pPr lvl="4"/>
            <a:r>
              <a:rPr lang="en-GB" noProof="0" smtClean="0"/>
              <a:t>Femte niveau</a:t>
            </a:r>
            <a:endParaRPr lang="en-GB" noProof="0"/>
          </a:p>
        </p:txBody>
      </p:sp>
      <p:sp>
        <p:nvSpPr>
          <p:cNvPr id="4" name="Pladsholder til multimedieklip 3"/>
          <p:cNvSpPr>
            <a:spLocks noGrp="1"/>
          </p:cNvSpPr>
          <p:nvPr>
            <p:ph type="clipArt" sz="half" idx="2"/>
          </p:nvPr>
        </p:nvSpPr>
        <p:spPr>
          <a:xfrm>
            <a:off x="5029200" y="1600200"/>
            <a:ext cx="4133850" cy="4114800"/>
          </a:xfrm>
        </p:spPr>
        <p:txBody>
          <a:bodyPr/>
          <a:lstStyle/>
          <a:p>
            <a:pPr lvl="0"/>
            <a:endParaRPr lang="en-GB" noProof="0" dirty="0" smtClean="0"/>
          </a:p>
        </p:txBody>
      </p:sp>
      <p:sp>
        <p:nvSpPr>
          <p:cNvPr id="7" name="Pladsholder til dato 4"/>
          <p:cNvSpPr>
            <a:spLocks noGrp="1"/>
          </p:cNvSpPr>
          <p:nvPr>
            <p:ph type="dt" sz="half" idx="10"/>
          </p:nvPr>
        </p:nvSpPr>
        <p:spPr/>
        <p:txBody>
          <a:bodyPr/>
          <a:lstStyle>
            <a:lvl1pPr>
              <a:defRPr dirty="0" smtClean="0"/>
            </a:lvl1pPr>
          </a:lstStyle>
          <a:p>
            <a:pPr>
              <a:defRPr/>
            </a:pPr>
            <a:r>
              <a:rPr lang="da-DK" dirty="0"/>
              <a:t>Aug. 1, 2012</a:t>
            </a:r>
            <a:endParaRPr lang="en-GB" dirty="0"/>
          </a:p>
        </p:txBody>
      </p:sp>
      <p:sp>
        <p:nvSpPr>
          <p:cNvPr id="8" name="Pladsholder til sidefod 5"/>
          <p:cNvSpPr>
            <a:spLocks noGrp="1"/>
          </p:cNvSpPr>
          <p:nvPr>
            <p:ph type="ftr" sz="quarter" idx="11"/>
          </p:nvPr>
        </p:nvSpPr>
        <p:spPr>
          <a:xfrm>
            <a:off x="3384550" y="6486525"/>
            <a:ext cx="3136900" cy="457200"/>
          </a:xfrm>
        </p:spPr>
        <p:txBody>
          <a:bodyPr/>
          <a:lstStyle>
            <a:lvl1pPr>
              <a:defRPr dirty="0"/>
            </a:lvl1pPr>
          </a:lstStyle>
          <a:p>
            <a:pPr>
              <a:defRPr/>
            </a:pPr>
            <a:r>
              <a:rPr lang="en-GB" dirty="0"/>
              <a:t>Anders Plejdrup Houmøller</a:t>
            </a:r>
          </a:p>
        </p:txBody>
      </p:sp>
      <p:sp>
        <p:nvSpPr>
          <p:cNvPr id="9" name="Pladsholder til diasnummer 6"/>
          <p:cNvSpPr>
            <a:spLocks noGrp="1"/>
          </p:cNvSpPr>
          <p:nvPr>
            <p:ph type="sldNum" sz="quarter" idx="12"/>
          </p:nvPr>
        </p:nvSpPr>
        <p:spPr/>
        <p:txBody>
          <a:bodyPr/>
          <a:lstStyle>
            <a:lvl1pPr>
              <a:defRPr/>
            </a:lvl1pPr>
          </a:lstStyle>
          <a:p>
            <a:pPr>
              <a:defRPr/>
            </a:pPr>
            <a:fld id="{717828C9-22A7-413C-A241-9FA84E5AC0DC}" type="slidenum">
              <a:rPr lang="en-GB"/>
              <a:pPr>
                <a:defRPr/>
              </a:pPr>
              <a:t>‹nr.›</a:t>
            </a:fld>
            <a:endParaRPr lang="en-GB" dirty="0"/>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2"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nodePh="1">
                                  <p:stCondLst>
                                    <p:cond delay="0"/>
                                  </p:stCondLst>
                                  <p:endCondLst>
                                    <p:cond evt="begin" delay="0">
                                      <p:tn val="29"/>
                                    </p:cond>
                                  </p:endCondLst>
                                  <p:childTnLst>
                                    <p:set>
                                      <p:cBhvr>
                                        <p:cTn id="30" dur="1" fill="hold">
                                          <p:stCondLst>
                                            <p:cond delay="0"/>
                                          </p:stCondLst>
                                        </p:cTn>
                                        <p:tgtEl>
                                          <p:spTgt spid="4">
                                            <p:txEl>
                                              <p:pRg st="0" end="0"/>
                                            </p:txEl>
                                          </p:spTgt>
                                        </p:tgtEl>
                                        <p:attrNameLst>
                                          <p:attrName>style.visibility</p:attrName>
                                        </p:attrNameLst>
                                      </p:cBhvr>
                                      <p:to>
                                        <p:strVal val="visible"/>
                                      </p:to>
                                    </p:set>
                                    <p:anim calcmode="lin" valueType="num">
                                      <p:cBhvr additive="base">
                                        <p:cTn id="31"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autoUpdateAnimBg="0"/>
      <p:bldP spid="4" grpId="0" build="p" bldLvl="3" autoUpdateAnimBg="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noProof="0" smtClean="0"/>
              <a:t>Klik for at redigere titeltypografi i masteren</a:t>
            </a:r>
            <a:endParaRPr lang="en-GB" noProof="0"/>
          </a:p>
        </p:txBody>
      </p:sp>
      <p:sp>
        <p:nvSpPr>
          <p:cNvPr id="4" name="Rectangle 93"/>
          <p:cNvSpPr>
            <a:spLocks noGrp="1" noChangeArrowheads="1"/>
          </p:cNvSpPr>
          <p:nvPr>
            <p:ph type="dt" sz="half" idx="10"/>
          </p:nvPr>
        </p:nvSpPr>
        <p:spPr>
          <a:ln/>
        </p:spPr>
        <p:txBody>
          <a:bodyPr/>
          <a:lstStyle>
            <a:lvl1pPr>
              <a:defRPr/>
            </a:lvl1pPr>
          </a:lstStyle>
          <a:p>
            <a:pPr>
              <a:defRPr/>
            </a:pPr>
            <a:r>
              <a:rPr lang="da-DK" dirty="0"/>
              <a:t>Aug. 1, 2012</a:t>
            </a:r>
            <a:endParaRPr lang="en-GB" dirty="0"/>
          </a:p>
        </p:txBody>
      </p:sp>
      <p:sp>
        <p:nvSpPr>
          <p:cNvPr id="5" name="Rectangle 94"/>
          <p:cNvSpPr>
            <a:spLocks noGrp="1" noChangeArrowheads="1"/>
          </p:cNvSpPr>
          <p:nvPr>
            <p:ph type="ftr" sz="quarter" idx="11"/>
          </p:nvPr>
        </p:nvSpPr>
        <p:spPr>
          <a:ln/>
        </p:spPr>
        <p:txBody>
          <a:bodyPr/>
          <a:lstStyle>
            <a:lvl1pPr>
              <a:defRPr/>
            </a:lvl1pPr>
          </a:lstStyle>
          <a:p>
            <a:pPr>
              <a:defRPr/>
            </a:pPr>
            <a:r>
              <a:rPr lang="en-GB" dirty="0"/>
              <a:t>Anders Plejdrup Houmøller</a:t>
            </a:r>
          </a:p>
        </p:txBody>
      </p:sp>
      <p:sp>
        <p:nvSpPr>
          <p:cNvPr id="6" name="Rectangle 95"/>
          <p:cNvSpPr>
            <a:spLocks noGrp="1" noChangeArrowheads="1"/>
          </p:cNvSpPr>
          <p:nvPr>
            <p:ph type="sldNum" sz="quarter" idx="12"/>
          </p:nvPr>
        </p:nvSpPr>
        <p:spPr>
          <a:ln/>
        </p:spPr>
        <p:txBody>
          <a:bodyPr/>
          <a:lstStyle>
            <a:lvl1pPr>
              <a:defRPr/>
            </a:lvl1pPr>
          </a:lstStyle>
          <a:p>
            <a:pPr>
              <a:defRPr/>
            </a:pPr>
            <a:fld id="{F0C0DACF-E362-4DB8-8B1E-BD84D25E9763}" type="slidenum">
              <a:rPr lang="en-GB"/>
              <a:pPr>
                <a:defRPr/>
              </a:pPr>
              <a:t>‹nr.›</a:t>
            </a:fld>
            <a:endParaRPr lang="en-GB" dirty="0"/>
          </a:p>
        </p:txBody>
      </p:sp>
    </p:spTree>
  </p:cSld>
  <p:clrMapOvr>
    <a:masterClrMapping/>
  </p:clrMapOvr>
  <p:transition spd="med">
    <p:dissolv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82638" y="4406900"/>
            <a:ext cx="8420100" cy="1362075"/>
          </a:xfrm>
        </p:spPr>
        <p:txBody>
          <a:bodyPr anchor="t"/>
          <a:lstStyle>
            <a:lvl1pPr algn="l">
              <a:defRPr sz="4000" b="1" cap="all"/>
            </a:lvl1pPr>
          </a:lstStyle>
          <a:p>
            <a:r>
              <a:rPr lang="en-GB" noProof="0" smtClean="0"/>
              <a:t>Klik for at redigere titeltypografi i masteren</a:t>
            </a:r>
            <a:endParaRPr lang="en-GB" noProof="0"/>
          </a:p>
        </p:txBody>
      </p:sp>
      <p:sp>
        <p:nvSpPr>
          <p:cNvPr id="3" name="Pladsholder til tekst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noProof="0" smtClean="0"/>
              <a:t>Klik for at redigere typografi i masteren</a:t>
            </a:r>
          </a:p>
        </p:txBody>
      </p:sp>
      <p:sp>
        <p:nvSpPr>
          <p:cNvPr id="4" name="Rectangle 93"/>
          <p:cNvSpPr>
            <a:spLocks noGrp="1" noChangeArrowheads="1"/>
          </p:cNvSpPr>
          <p:nvPr>
            <p:ph type="dt" sz="half" idx="10"/>
          </p:nvPr>
        </p:nvSpPr>
        <p:spPr>
          <a:ln/>
        </p:spPr>
        <p:txBody>
          <a:bodyPr/>
          <a:lstStyle>
            <a:lvl1pPr>
              <a:defRPr/>
            </a:lvl1pPr>
          </a:lstStyle>
          <a:p>
            <a:pPr>
              <a:defRPr/>
            </a:pPr>
            <a:r>
              <a:rPr lang="da-DK" dirty="0"/>
              <a:t>Aug. 1, 2012</a:t>
            </a:r>
            <a:endParaRPr lang="en-GB" dirty="0"/>
          </a:p>
        </p:txBody>
      </p:sp>
      <p:sp>
        <p:nvSpPr>
          <p:cNvPr id="5" name="Rectangle 94"/>
          <p:cNvSpPr>
            <a:spLocks noGrp="1" noChangeArrowheads="1"/>
          </p:cNvSpPr>
          <p:nvPr>
            <p:ph type="ftr" sz="quarter" idx="11"/>
          </p:nvPr>
        </p:nvSpPr>
        <p:spPr>
          <a:ln/>
        </p:spPr>
        <p:txBody>
          <a:bodyPr/>
          <a:lstStyle>
            <a:lvl1pPr>
              <a:defRPr/>
            </a:lvl1pPr>
          </a:lstStyle>
          <a:p>
            <a:pPr>
              <a:defRPr/>
            </a:pPr>
            <a:r>
              <a:rPr lang="en-GB" dirty="0"/>
              <a:t>Anders Plejdrup Houmøller</a:t>
            </a:r>
          </a:p>
        </p:txBody>
      </p:sp>
      <p:sp>
        <p:nvSpPr>
          <p:cNvPr id="6" name="Rectangle 95"/>
          <p:cNvSpPr>
            <a:spLocks noGrp="1" noChangeArrowheads="1"/>
          </p:cNvSpPr>
          <p:nvPr>
            <p:ph type="sldNum" sz="quarter" idx="12"/>
          </p:nvPr>
        </p:nvSpPr>
        <p:spPr>
          <a:ln/>
        </p:spPr>
        <p:txBody>
          <a:bodyPr/>
          <a:lstStyle>
            <a:lvl1pPr>
              <a:defRPr/>
            </a:lvl1pPr>
          </a:lstStyle>
          <a:p>
            <a:pPr>
              <a:defRPr/>
            </a:pPr>
            <a:fld id="{AEDD1869-9ADB-4A8A-A94B-B351F8FE791B}" type="slidenum">
              <a:rPr lang="en-GB"/>
              <a:pPr>
                <a:defRPr/>
              </a:pPr>
              <a:t>‹nr.›</a:t>
            </a:fld>
            <a:endParaRPr lang="en-GB" dirty="0"/>
          </a:p>
        </p:txBody>
      </p:sp>
    </p:spTree>
  </p:cSld>
  <p:clrMapOvr>
    <a:masterClrMapping/>
  </p:clrMapOvr>
  <p:transition spd="med">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noProof="0" smtClean="0"/>
              <a:t>Klik for at redigere titeltypografi i masteren</a:t>
            </a:r>
            <a:endParaRPr lang="en-GB" noProof="0"/>
          </a:p>
        </p:txBody>
      </p:sp>
      <p:sp>
        <p:nvSpPr>
          <p:cNvPr id="3" name="Pladsholder til indhold 2"/>
          <p:cNvSpPr>
            <a:spLocks noGrp="1"/>
          </p:cNvSpPr>
          <p:nvPr>
            <p:ph sz="half" idx="1"/>
          </p:nvPr>
        </p:nvSpPr>
        <p:spPr>
          <a:xfrm>
            <a:off x="742950" y="1600200"/>
            <a:ext cx="41338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noProof="0" smtClean="0"/>
              <a:t>Klik for at redigere typografi i masteren</a:t>
            </a:r>
          </a:p>
          <a:p>
            <a:pPr lvl="1"/>
            <a:r>
              <a:rPr lang="en-GB" noProof="0" smtClean="0"/>
              <a:t>Andet niveau</a:t>
            </a:r>
          </a:p>
          <a:p>
            <a:pPr lvl="2"/>
            <a:r>
              <a:rPr lang="en-GB" noProof="0" smtClean="0"/>
              <a:t>Tredje niveau</a:t>
            </a:r>
          </a:p>
          <a:p>
            <a:pPr lvl="3"/>
            <a:r>
              <a:rPr lang="en-GB" noProof="0" smtClean="0"/>
              <a:t>Fjerde niveau</a:t>
            </a:r>
          </a:p>
          <a:p>
            <a:pPr lvl="4"/>
            <a:r>
              <a:rPr lang="en-GB" noProof="0" smtClean="0"/>
              <a:t>Femte niveau</a:t>
            </a:r>
            <a:endParaRPr lang="en-GB" noProof="0"/>
          </a:p>
        </p:txBody>
      </p:sp>
      <p:sp>
        <p:nvSpPr>
          <p:cNvPr id="4" name="Pladsholder til indhold 3"/>
          <p:cNvSpPr>
            <a:spLocks noGrp="1"/>
          </p:cNvSpPr>
          <p:nvPr>
            <p:ph sz="half" idx="2"/>
          </p:nvPr>
        </p:nvSpPr>
        <p:spPr>
          <a:xfrm>
            <a:off x="5029200" y="1600200"/>
            <a:ext cx="41338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noProof="0" smtClean="0"/>
              <a:t>Klik for at redigere typografi i masteren</a:t>
            </a:r>
          </a:p>
          <a:p>
            <a:pPr lvl="1"/>
            <a:r>
              <a:rPr lang="en-GB" noProof="0" smtClean="0"/>
              <a:t>Andet niveau</a:t>
            </a:r>
          </a:p>
          <a:p>
            <a:pPr lvl="2"/>
            <a:r>
              <a:rPr lang="en-GB" noProof="0" smtClean="0"/>
              <a:t>Tredje niveau</a:t>
            </a:r>
          </a:p>
          <a:p>
            <a:pPr lvl="3"/>
            <a:r>
              <a:rPr lang="en-GB" noProof="0" smtClean="0"/>
              <a:t>Fjerde niveau</a:t>
            </a:r>
          </a:p>
          <a:p>
            <a:pPr lvl="4"/>
            <a:r>
              <a:rPr lang="en-GB" noProof="0" smtClean="0"/>
              <a:t>Femte niveau</a:t>
            </a:r>
            <a:endParaRPr lang="en-GB" noProof="0"/>
          </a:p>
        </p:txBody>
      </p:sp>
      <p:sp>
        <p:nvSpPr>
          <p:cNvPr id="5" name="Rectangle 93"/>
          <p:cNvSpPr>
            <a:spLocks noGrp="1" noChangeArrowheads="1"/>
          </p:cNvSpPr>
          <p:nvPr>
            <p:ph type="dt" sz="half" idx="10"/>
          </p:nvPr>
        </p:nvSpPr>
        <p:spPr>
          <a:ln/>
        </p:spPr>
        <p:txBody>
          <a:bodyPr/>
          <a:lstStyle>
            <a:lvl1pPr>
              <a:defRPr/>
            </a:lvl1pPr>
          </a:lstStyle>
          <a:p>
            <a:pPr>
              <a:defRPr/>
            </a:pPr>
            <a:r>
              <a:rPr lang="da-DK" dirty="0"/>
              <a:t>Aug. 1, 2012</a:t>
            </a:r>
            <a:endParaRPr lang="en-GB" dirty="0"/>
          </a:p>
        </p:txBody>
      </p:sp>
      <p:sp>
        <p:nvSpPr>
          <p:cNvPr id="6" name="Rectangle 94"/>
          <p:cNvSpPr>
            <a:spLocks noGrp="1" noChangeArrowheads="1"/>
          </p:cNvSpPr>
          <p:nvPr>
            <p:ph type="ftr" sz="quarter" idx="11"/>
          </p:nvPr>
        </p:nvSpPr>
        <p:spPr>
          <a:ln/>
        </p:spPr>
        <p:txBody>
          <a:bodyPr/>
          <a:lstStyle>
            <a:lvl1pPr>
              <a:defRPr/>
            </a:lvl1pPr>
          </a:lstStyle>
          <a:p>
            <a:pPr>
              <a:defRPr/>
            </a:pPr>
            <a:r>
              <a:rPr lang="en-GB" dirty="0"/>
              <a:t>Anders Plejdrup Houmøller</a:t>
            </a:r>
          </a:p>
        </p:txBody>
      </p:sp>
      <p:sp>
        <p:nvSpPr>
          <p:cNvPr id="7" name="Rectangle 95"/>
          <p:cNvSpPr>
            <a:spLocks noGrp="1" noChangeArrowheads="1"/>
          </p:cNvSpPr>
          <p:nvPr>
            <p:ph type="sldNum" sz="quarter" idx="12"/>
          </p:nvPr>
        </p:nvSpPr>
        <p:spPr>
          <a:ln/>
        </p:spPr>
        <p:txBody>
          <a:bodyPr/>
          <a:lstStyle>
            <a:lvl1pPr>
              <a:defRPr/>
            </a:lvl1pPr>
          </a:lstStyle>
          <a:p>
            <a:pPr>
              <a:defRPr/>
            </a:pPr>
            <a:fld id="{5A3B77F4-90D6-4155-A732-C7FDFEE2D4E9}" type="slidenum">
              <a:rPr lang="en-GB"/>
              <a:pPr>
                <a:defRPr/>
              </a:pPr>
              <a:t>‹nr.›</a:t>
            </a:fld>
            <a:endParaRPr lang="en-GB" dirty="0"/>
          </a:p>
        </p:txBody>
      </p:sp>
    </p:spTree>
  </p:cSld>
  <p:clrMapOvr>
    <a:masterClrMapping/>
  </p:clrMapOvr>
  <p:transition spd="med">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495300" y="274638"/>
            <a:ext cx="8915400" cy="1143000"/>
          </a:xfrm>
        </p:spPr>
        <p:txBody>
          <a:bodyPr/>
          <a:lstStyle>
            <a:lvl1pPr>
              <a:defRPr/>
            </a:lvl1pPr>
          </a:lstStyle>
          <a:p>
            <a:r>
              <a:rPr lang="en-GB" noProof="0" smtClean="0"/>
              <a:t>Klik for at redigere titeltypografi i masteren</a:t>
            </a:r>
            <a:endParaRPr lang="en-GB" noProof="0"/>
          </a:p>
        </p:txBody>
      </p:sp>
      <p:sp>
        <p:nvSpPr>
          <p:cNvPr id="3" name="Pladsholder til tekst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smtClean="0"/>
              <a:t>Klik for at redigere typografi i masteren</a:t>
            </a:r>
          </a:p>
        </p:txBody>
      </p:sp>
      <p:sp>
        <p:nvSpPr>
          <p:cNvPr id="4" name="Pladsholder til indhold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noProof="0" smtClean="0"/>
              <a:t>Klik for at redigere typografi i masteren</a:t>
            </a:r>
          </a:p>
          <a:p>
            <a:pPr lvl="1"/>
            <a:r>
              <a:rPr lang="en-GB" noProof="0" smtClean="0"/>
              <a:t>Andet niveau</a:t>
            </a:r>
          </a:p>
          <a:p>
            <a:pPr lvl="2"/>
            <a:r>
              <a:rPr lang="en-GB" noProof="0" smtClean="0"/>
              <a:t>Tredje niveau</a:t>
            </a:r>
          </a:p>
          <a:p>
            <a:pPr lvl="3"/>
            <a:r>
              <a:rPr lang="en-GB" noProof="0" smtClean="0"/>
              <a:t>Fjerde niveau</a:t>
            </a:r>
          </a:p>
          <a:p>
            <a:pPr lvl="4"/>
            <a:r>
              <a:rPr lang="en-GB" noProof="0" smtClean="0"/>
              <a:t>Femte niveau</a:t>
            </a:r>
            <a:endParaRPr lang="en-GB" noProof="0"/>
          </a:p>
        </p:txBody>
      </p:sp>
      <p:sp>
        <p:nvSpPr>
          <p:cNvPr id="5" name="Pladsholder til tekst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smtClean="0"/>
              <a:t>Klik for at redigere typografi i masteren</a:t>
            </a:r>
          </a:p>
        </p:txBody>
      </p:sp>
      <p:sp>
        <p:nvSpPr>
          <p:cNvPr id="6" name="Pladsholder til indhold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noProof="0" smtClean="0"/>
              <a:t>Klik for at redigere typografi i masteren</a:t>
            </a:r>
          </a:p>
          <a:p>
            <a:pPr lvl="1"/>
            <a:r>
              <a:rPr lang="en-GB" noProof="0" smtClean="0"/>
              <a:t>Andet niveau</a:t>
            </a:r>
          </a:p>
          <a:p>
            <a:pPr lvl="2"/>
            <a:r>
              <a:rPr lang="en-GB" noProof="0" smtClean="0"/>
              <a:t>Tredje niveau</a:t>
            </a:r>
          </a:p>
          <a:p>
            <a:pPr lvl="3"/>
            <a:r>
              <a:rPr lang="en-GB" noProof="0" smtClean="0"/>
              <a:t>Fjerde niveau</a:t>
            </a:r>
          </a:p>
          <a:p>
            <a:pPr lvl="4"/>
            <a:r>
              <a:rPr lang="en-GB" noProof="0" smtClean="0"/>
              <a:t>Femte niveau</a:t>
            </a:r>
            <a:endParaRPr lang="en-GB" noProof="0"/>
          </a:p>
        </p:txBody>
      </p:sp>
      <p:sp>
        <p:nvSpPr>
          <p:cNvPr id="7" name="Rectangle 93"/>
          <p:cNvSpPr>
            <a:spLocks noGrp="1" noChangeArrowheads="1"/>
          </p:cNvSpPr>
          <p:nvPr>
            <p:ph type="dt" sz="half" idx="10"/>
          </p:nvPr>
        </p:nvSpPr>
        <p:spPr>
          <a:ln/>
        </p:spPr>
        <p:txBody>
          <a:bodyPr/>
          <a:lstStyle>
            <a:lvl1pPr>
              <a:defRPr/>
            </a:lvl1pPr>
          </a:lstStyle>
          <a:p>
            <a:pPr>
              <a:defRPr/>
            </a:pPr>
            <a:r>
              <a:rPr lang="da-DK" dirty="0"/>
              <a:t>Aug. 1, 2012</a:t>
            </a:r>
            <a:endParaRPr lang="en-GB" dirty="0"/>
          </a:p>
        </p:txBody>
      </p:sp>
      <p:sp>
        <p:nvSpPr>
          <p:cNvPr id="8" name="Rectangle 94"/>
          <p:cNvSpPr>
            <a:spLocks noGrp="1" noChangeArrowheads="1"/>
          </p:cNvSpPr>
          <p:nvPr>
            <p:ph type="ftr" sz="quarter" idx="11"/>
          </p:nvPr>
        </p:nvSpPr>
        <p:spPr>
          <a:ln/>
        </p:spPr>
        <p:txBody>
          <a:bodyPr/>
          <a:lstStyle>
            <a:lvl1pPr>
              <a:defRPr/>
            </a:lvl1pPr>
          </a:lstStyle>
          <a:p>
            <a:pPr>
              <a:defRPr/>
            </a:pPr>
            <a:r>
              <a:rPr lang="en-GB" dirty="0"/>
              <a:t>Anders Plejdrup Houmøller</a:t>
            </a:r>
          </a:p>
        </p:txBody>
      </p:sp>
      <p:sp>
        <p:nvSpPr>
          <p:cNvPr id="9" name="Rectangle 95"/>
          <p:cNvSpPr>
            <a:spLocks noGrp="1" noChangeArrowheads="1"/>
          </p:cNvSpPr>
          <p:nvPr>
            <p:ph type="sldNum" sz="quarter" idx="12"/>
          </p:nvPr>
        </p:nvSpPr>
        <p:spPr>
          <a:ln/>
        </p:spPr>
        <p:txBody>
          <a:bodyPr/>
          <a:lstStyle>
            <a:lvl1pPr>
              <a:defRPr/>
            </a:lvl1pPr>
          </a:lstStyle>
          <a:p>
            <a:pPr>
              <a:defRPr/>
            </a:pPr>
            <a:fld id="{C29C27F4-A97A-4DC7-BE2D-754070229250}" type="slidenum">
              <a:rPr lang="en-GB"/>
              <a:pPr>
                <a:defRPr/>
              </a:pPr>
              <a:t>‹nr.›</a:t>
            </a:fld>
            <a:endParaRPr lang="en-GB" dirty="0"/>
          </a:p>
        </p:txBody>
      </p:sp>
    </p:spTree>
  </p:cSld>
  <p:clrMapOvr>
    <a:masterClrMapping/>
  </p:clrMapOvr>
  <p:transition spd="med">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noProof="0" smtClean="0"/>
              <a:t>Klik for at redigere titeltypografi i masteren</a:t>
            </a:r>
            <a:endParaRPr lang="en-GB" noProof="0"/>
          </a:p>
        </p:txBody>
      </p:sp>
      <p:sp>
        <p:nvSpPr>
          <p:cNvPr id="3" name="Rectangle 93"/>
          <p:cNvSpPr>
            <a:spLocks noGrp="1" noChangeArrowheads="1"/>
          </p:cNvSpPr>
          <p:nvPr>
            <p:ph type="dt" sz="half" idx="10"/>
          </p:nvPr>
        </p:nvSpPr>
        <p:spPr>
          <a:ln/>
        </p:spPr>
        <p:txBody>
          <a:bodyPr/>
          <a:lstStyle>
            <a:lvl1pPr>
              <a:defRPr/>
            </a:lvl1pPr>
          </a:lstStyle>
          <a:p>
            <a:pPr>
              <a:defRPr/>
            </a:pPr>
            <a:r>
              <a:rPr lang="da-DK" dirty="0"/>
              <a:t>Aug. 1, 2012</a:t>
            </a:r>
            <a:endParaRPr lang="en-GB" dirty="0"/>
          </a:p>
        </p:txBody>
      </p:sp>
      <p:sp>
        <p:nvSpPr>
          <p:cNvPr id="4" name="Rectangle 94"/>
          <p:cNvSpPr>
            <a:spLocks noGrp="1" noChangeArrowheads="1"/>
          </p:cNvSpPr>
          <p:nvPr>
            <p:ph type="ftr" sz="quarter" idx="11"/>
          </p:nvPr>
        </p:nvSpPr>
        <p:spPr>
          <a:ln/>
        </p:spPr>
        <p:txBody>
          <a:bodyPr/>
          <a:lstStyle>
            <a:lvl1pPr>
              <a:defRPr/>
            </a:lvl1pPr>
          </a:lstStyle>
          <a:p>
            <a:pPr>
              <a:defRPr/>
            </a:pPr>
            <a:r>
              <a:rPr lang="en-GB" dirty="0"/>
              <a:t>Anders Plejdrup Houmøller</a:t>
            </a:r>
          </a:p>
        </p:txBody>
      </p:sp>
      <p:sp>
        <p:nvSpPr>
          <p:cNvPr id="5" name="Rectangle 95"/>
          <p:cNvSpPr>
            <a:spLocks noGrp="1" noChangeArrowheads="1"/>
          </p:cNvSpPr>
          <p:nvPr>
            <p:ph type="sldNum" sz="quarter" idx="12"/>
          </p:nvPr>
        </p:nvSpPr>
        <p:spPr>
          <a:ln/>
        </p:spPr>
        <p:txBody>
          <a:bodyPr/>
          <a:lstStyle>
            <a:lvl1pPr>
              <a:defRPr/>
            </a:lvl1pPr>
          </a:lstStyle>
          <a:p>
            <a:pPr>
              <a:defRPr/>
            </a:pPr>
            <a:fld id="{430F1CE2-3478-496B-B080-AA1BFD84B434}" type="slidenum">
              <a:rPr lang="en-GB"/>
              <a:pPr>
                <a:defRPr/>
              </a:pPr>
              <a:t>‹nr.›</a:t>
            </a:fld>
            <a:endParaRPr lang="en-GB" dirty="0"/>
          </a:p>
        </p:txBody>
      </p:sp>
    </p:spTree>
  </p:cSld>
  <p:clrMapOvr>
    <a:masterClrMapping/>
  </p:clrMapOvr>
  <p:transition spd="med">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Rectangle 93"/>
          <p:cNvSpPr>
            <a:spLocks noGrp="1" noChangeArrowheads="1"/>
          </p:cNvSpPr>
          <p:nvPr>
            <p:ph type="dt" sz="half" idx="10"/>
          </p:nvPr>
        </p:nvSpPr>
        <p:spPr>
          <a:ln/>
        </p:spPr>
        <p:txBody>
          <a:bodyPr/>
          <a:lstStyle>
            <a:lvl1pPr>
              <a:defRPr/>
            </a:lvl1pPr>
          </a:lstStyle>
          <a:p>
            <a:pPr>
              <a:defRPr/>
            </a:pPr>
            <a:r>
              <a:rPr lang="da-DK" dirty="0"/>
              <a:t>Aug. 1, 2012</a:t>
            </a:r>
            <a:endParaRPr lang="en-GB" dirty="0"/>
          </a:p>
        </p:txBody>
      </p:sp>
      <p:sp>
        <p:nvSpPr>
          <p:cNvPr id="3" name="Rectangle 94"/>
          <p:cNvSpPr>
            <a:spLocks noGrp="1" noChangeArrowheads="1"/>
          </p:cNvSpPr>
          <p:nvPr>
            <p:ph type="ftr" sz="quarter" idx="11"/>
          </p:nvPr>
        </p:nvSpPr>
        <p:spPr>
          <a:ln/>
        </p:spPr>
        <p:txBody>
          <a:bodyPr/>
          <a:lstStyle>
            <a:lvl1pPr>
              <a:defRPr/>
            </a:lvl1pPr>
          </a:lstStyle>
          <a:p>
            <a:pPr>
              <a:defRPr/>
            </a:pPr>
            <a:r>
              <a:rPr lang="en-GB" dirty="0"/>
              <a:t>Anders Plejdrup Houmøller</a:t>
            </a:r>
          </a:p>
        </p:txBody>
      </p:sp>
      <p:sp>
        <p:nvSpPr>
          <p:cNvPr id="4" name="Rectangle 95"/>
          <p:cNvSpPr>
            <a:spLocks noGrp="1" noChangeArrowheads="1"/>
          </p:cNvSpPr>
          <p:nvPr>
            <p:ph type="sldNum" sz="quarter" idx="12"/>
          </p:nvPr>
        </p:nvSpPr>
        <p:spPr>
          <a:ln/>
        </p:spPr>
        <p:txBody>
          <a:bodyPr/>
          <a:lstStyle>
            <a:lvl1pPr>
              <a:defRPr/>
            </a:lvl1pPr>
          </a:lstStyle>
          <a:p>
            <a:pPr>
              <a:defRPr/>
            </a:pPr>
            <a:fld id="{004A3C5B-7CF9-471A-8B05-010F3582BFA8}" type="slidenum">
              <a:rPr lang="en-GB"/>
              <a:pPr>
                <a:defRPr/>
              </a:pPr>
              <a:t>‹nr.›</a:t>
            </a:fld>
            <a:endParaRPr lang="en-GB" dirty="0"/>
          </a:p>
        </p:txBody>
      </p:sp>
    </p:spTree>
  </p:cSld>
  <p:clrMapOvr>
    <a:masterClrMapping/>
  </p:clrMapOvr>
  <p:transition spd="med">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95300" y="273050"/>
            <a:ext cx="3259138" cy="1162050"/>
          </a:xfrm>
        </p:spPr>
        <p:txBody>
          <a:bodyPr anchor="b"/>
          <a:lstStyle>
            <a:lvl1pPr algn="l">
              <a:defRPr sz="2000" b="1"/>
            </a:lvl1pPr>
          </a:lstStyle>
          <a:p>
            <a:r>
              <a:rPr lang="en-GB" noProof="0" smtClean="0"/>
              <a:t>Klik for at redigere titeltypografi i masteren</a:t>
            </a:r>
            <a:endParaRPr lang="en-GB" noProof="0"/>
          </a:p>
        </p:txBody>
      </p:sp>
      <p:sp>
        <p:nvSpPr>
          <p:cNvPr id="3" name="Pladsholder til indhold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noProof="0" smtClean="0"/>
              <a:t>Klik for at redigere typografi i masteren</a:t>
            </a:r>
          </a:p>
          <a:p>
            <a:pPr lvl="1"/>
            <a:r>
              <a:rPr lang="en-GB" noProof="0" smtClean="0"/>
              <a:t>Andet niveau</a:t>
            </a:r>
          </a:p>
          <a:p>
            <a:pPr lvl="2"/>
            <a:r>
              <a:rPr lang="en-GB" noProof="0" smtClean="0"/>
              <a:t>Tredje niveau</a:t>
            </a:r>
          </a:p>
          <a:p>
            <a:pPr lvl="3"/>
            <a:r>
              <a:rPr lang="en-GB" noProof="0" smtClean="0"/>
              <a:t>Fjerde niveau</a:t>
            </a:r>
          </a:p>
          <a:p>
            <a:pPr lvl="4"/>
            <a:r>
              <a:rPr lang="en-GB" noProof="0" smtClean="0"/>
              <a:t>Femte niveau</a:t>
            </a:r>
            <a:endParaRPr lang="en-GB" noProof="0"/>
          </a:p>
        </p:txBody>
      </p:sp>
      <p:sp>
        <p:nvSpPr>
          <p:cNvPr id="4" name="Pladsholder til tekst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noProof="0" smtClean="0"/>
              <a:t>Klik for at redigere typografi i masteren</a:t>
            </a:r>
          </a:p>
        </p:txBody>
      </p:sp>
      <p:sp>
        <p:nvSpPr>
          <p:cNvPr id="5" name="Rectangle 93"/>
          <p:cNvSpPr>
            <a:spLocks noGrp="1" noChangeArrowheads="1"/>
          </p:cNvSpPr>
          <p:nvPr>
            <p:ph type="dt" sz="half" idx="10"/>
          </p:nvPr>
        </p:nvSpPr>
        <p:spPr>
          <a:ln/>
        </p:spPr>
        <p:txBody>
          <a:bodyPr/>
          <a:lstStyle>
            <a:lvl1pPr>
              <a:defRPr/>
            </a:lvl1pPr>
          </a:lstStyle>
          <a:p>
            <a:pPr>
              <a:defRPr/>
            </a:pPr>
            <a:r>
              <a:rPr lang="da-DK" dirty="0"/>
              <a:t>Aug. 1, 2012</a:t>
            </a:r>
            <a:endParaRPr lang="en-GB" dirty="0"/>
          </a:p>
        </p:txBody>
      </p:sp>
      <p:sp>
        <p:nvSpPr>
          <p:cNvPr id="6" name="Rectangle 94"/>
          <p:cNvSpPr>
            <a:spLocks noGrp="1" noChangeArrowheads="1"/>
          </p:cNvSpPr>
          <p:nvPr>
            <p:ph type="ftr" sz="quarter" idx="11"/>
          </p:nvPr>
        </p:nvSpPr>
        <p:spPr>
          <a:ln/>
        </p:spPr>
        <p:txBody>
          <a:bodyPr/>
          <a:lstStyle>
            <a:lvl1pPr>
              <a:defRPr/>
            </a:lvl1pPr>
          </a:lstStyle>
          <a:p>
            <a:pPr>
              <a:defRPr/>
            </a:pPr>
            <a:r>
              <a:rPr lang="en-GB" dirty="0"/>
              <a:t>Anders Plejdrup Houmøller</a:t>
            </a:r>
          </a:p>
        </p:txBody>
      </p:sp>
      <p:sp>
        <p:nvSpPr>
          <p:cNvPr id="7" name="Rectangle 95"/>
          <p:cNvSpPr>
            <a:spLocks noGrp="1" noChangeArrowheads="1"/>
          </p:cNvSpPr>
          <p:nvPr>
            <p:ph type="sldNum" sz="quarter" idx="12"/>
          </p:nvPr>
        </p:nvSpPr>
        <p:spPr>
          <a:ln/>
        </p:spPr>
        <p:txBody>
          <a:bodyPr/>
          <a:lstStyle>
            <a:lvl1pPr>
              <a:defRPr/>
            </a:lvl1pPr>
          </a:lstStyle>
          <a:p>
            <a:pPr>
              <a:defRPr/>
            </a:pPr>
            <a:fld id="{109E9850-91AE-4B3C-94D8-A8B99AA516E5}" type="slidenum">
              <a:rPr lang="en-GB"/>
              <a:pPr>
                <a:defRPr/>
              </a:pPr>
              <a:t>‹nr.›</a:t>
            </a:fld>
            <a:endParaRPr lang="en-GB" dirty="0"/>
          </a:p>
        </p:txBody>
      </p:sp>
    </p:spTree>
  </p:cSld>
  <p:clrMapOvr>
    <a:masterClrMapping/>
  </p:clrMapOvr>
  <p:transition spd="med">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941513" y="4800600"/>
            <a:ext cx="5943600" cy="566738"/>
          </a:xfrm>
        </p:spPr>
        <p:txBody>
          <a:bodyPr anchor="b"/>
          <a:lstStyle>
            <a:lvl1pPr algn="l">
              <a:defRPr sz="2000" b="1"/>
            </a:lvl1pPr>
          </a:lstStyle>
          <a:p>
            <a:r>
              <a:rPr lang="en-GB" noProof="0" smtClean="0"/>
              <a:t>Klik for at redigere titeltypografi i masteren</a:t>
            </a:r>
            <a:endParaRPr lang="en-GB" noProof="0"/>
          </a:p>
        </p:txBody>
      </p:sp>
      <p:sp>
        <p:nvSpPr>
          <p:cNvPr id="3" name="Pladsholder til billede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Pladsholder til tekst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noProof="0" smtClean="0"/>
              <a:t>Klik for at redigere typografi i masteren</a:t>
            </a:r>
          </a:p>
        </p:txBody>
      </p:sp>
      <p:sp>
        <p:nvSpPr>
          <p:cNvPr id="5" name="Rectangle 93"/>
          <p:cNvSpPr>
            <a:spLocks noGrp="1" noChangeArrowheads="1"/>
          </p:cNvSpPr>
          <p:nvPr>
            <p:ph type="dt" sz="half" idx="10"/>
          </p:nvPr>
        </p:nvSpPr>
        <p:spPr>
          <a:ln/>
        </p:spPr>
        <p:txBody>
          <a:bodyPr/>
          <a:lstStyle>
            <a:lvl1pPr>
              <a:defRPr/>
            </a:lvl1pPr>
          </a:lstStyle>
          <a:p>
            <a:pPr>
              <a:defRPr/>
            </a:pPr>
            <a:r>
              <a:rPr lang="da-DK" dirty="0"/>
              <a:t>Aug. 1, 2012</a:t>
            </a:r>
            <a:endParaRPr lang="en-GB" dirty="0"/>
          </a:p>
        </p:txBody>
      </p:sp>
      <p:sp>
        <p:nvSpPr>
          <p:cNvPr id="6" name="Rectangle 94"/>
          <p:cNvSpPr>
            <a:spLocks noGrp="1" noChangeArrowheads="1"/>
          </p:cNvSpPr>
          <p:nvPr>
            <p:ph type="ftr" sz="quarter" idx="11"/>
          </p:nvPr>
        </p:nvSpPr>
        <p:spPr>
          <a:ln/>
        </p:spPr>
        <p:txBody>
          <a:bodyPr/>
          <a:lstStyle>
            <a:lvl1pPr>
              <a:defRPr/>
            </a:lvl1pPr>
          </a:lstStyle>
          <a:p>
            <a:pPr>
              <a:defRPr/>
            </a:pPr>
            <a:r>
              <a:rPr lang="en-GB" dirty="0"/>
              <a:t>Anders Plejdrup Houmøller</a:t>
            </a:r>
          </a:p>
        </p:txBody>
      </p:sp>
      <p:sp>
        <p:nvSpPr>
          <p:cNvPr id="7" name="Rectangle 95"/>
          <p:cNvSpPr>
            <a:spLocks noGrp="1" noChangeArrowheads="1"/>
          </p:cNvSpPr>
          <p:nvPr>
            <p:ph type="sldNum" sz="quarter" idx="12"/>
          </p:nvPr>
        </p:nvSpPr>
        <p:spPr>
          <a:ln/>
        </p:spPr>
        <p:txBody>
          <a:bodyPr/>
          <a:lstStyle>
            <a:lvl1pPr>
              <a:defRPr/>
            </a:lvl1pPr>
          </a:lstStyle>
          <a:p>
            <a:pPr>
              <a:defRPr/>
            </a:pPr>
            <a:fld id="{748FA2BC-3024-4D4F-8ED6-8598D9D8B8A4}" type="slidenum">
              <a:rPr lang="en-GB"/>
              <a:pPr>
                <a:defRPr/>
              </a:pPr>
              <a:t>‹nr.›</a:t>
            </a:fld>
            <a:endParaRPr lang="en-GB" dirty="0"/>
          </a:p>
        </p:txBody>
      </p:sp>
    </p:spTree>
  </p:cSld>
  <p:clrMapOvr>
    <a:masterClrMapping/>
  </p:clrMapOvr>
  <p:transition spd="med">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91"/>
          <p:cNvSpPr>
            <a:spLocks noGrp="1" noChangeArrowheads="1"/>
          </p:cNvSpPr>
          <p:nvPr>
            <p:ph type="title"/>
          </p:nvPr>
        </p:nvSpPr>
        <p:spPr bwMode="auto">
          <a:xfrm>
            <a:off x="0" y="0"/>
            <a:ext cx="84201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GB" smtClean="0"/>
              <a:t>Klik for at redigere titeltypografien på masteren</a:t>
            </a:r>
          </a:p>
        </p:txBody>
      </p:sp>
      <p:sp>
        <p:nvSpPr>
          <p:cNvPr id="1116" name="Rectangle 92"/>
          <p:cNvSpPr>
            <a:spLocks noGrp="1" noChangeArrowheads="1"/>
          </p:cNvSpPr>
          <p:nvPr>
            <p:ph type="body" idx="1"/>
          </p:nvPr>
        </p:nvSpPr>
        <p:spPr bwMode="auto">
          <a:xfrm>
            <a:off x="742950" y="1600200"/>
            <a:ext cx="84201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GB" dirty="0" err="1" smtClean="0"/>
              <a:t>Klik</a:t>
            </a:r>
            <a:r>
              <a:rPr lang="en-GB" dirty="0" smtClean="0"/>
              <a:t> for at </a:t>
            </a:r>
            <a:r>
              <a:rPr lang="en-GB" dirty="0" err="1" smtClean="0"/>
              <a:t>redigere</a:t>
            </a:r>
            <a:r>
              <a:rPr lang="en-GB" dirty="0" smtClean="0"/>
              <a:t> </a:t>
            </a:r>
            <a:r>
              <a:rPr lang="en-GB" dirty="0" err="1" smtClean="0"/>
              <a:t>teksttypografien</a:t>
            </a:r>
            <a:r>
              <a:rPr lang="en-GB" dirty="0" smtClean="0"/>
              <a:t> </a:t>
            </a:r>
            <a:r>
              <a:rPr lang="en-GB" dirty="0" err="1" smtClean="0"/>
              <a:t>på</a:t>
            </a:r>
            <a:r>
              <a:rPr lang="en-GB" dirty="0" smtClean="0"/>
              <a:t> </a:t>
            </a:r>
            <a:r>
              <a:rPr lang="en-GB" dirty="0" err="1" smtClean="0"/>
              <a:t>masteren</a:t>
            </a:r>
            <a:endParaRPr lang="en-GB" dirty="0" smtClean="0"/>
          </a:p>
          <a:p>
            <a:pPr lvl="1"/>
            <a:r>
              <a:rPr lang="en-GB" dirty="0" err="1" smtClean="0"/>
              <a:t>Andet</a:t>
            </a:r>
            <a:r>
              <a:rPr lang="en-GB" dirty="0" smtClean="0"/>
              <a:t> </a:t>
            </a:r>
            <a:r>
              <a:rPr lang="en-GB" dirty="0" err="1" smtClean="0"/>
              <a:t>niveau</a:t>
            </a:r>
            <a:endParaRPr lang="en-GB" dirty="0" smtClean="0"/>
          </a:p>
          <a:p>
            <a:pPr lvl="2"/>
            <a:r>
              <a:rPr lang="en-GB" dirty="0" err="1" smtClean="0"/>
              <a:t>Tredje</a:t>
            </a:r>
            <a:r>
              <a:rPr lang="en-GB" dirty="0" smtClean="0"/>
              <a:t> </a:t>
            </a:r>
            <a:r>
              <a:rPr lang="en-GB" dirty="0" err="1" smtClean="0"/>
              <a:t>niveau</a:t>
            </a:r>
            <a:endParaRPr lang="en-GB" dirty="0" smtClean="0"/>
          </a:p>
          <a:p>
            <a:pPr lvl="3"/>
            <a:r>
              <a:rPr lang="en-GB" dirty="0" err="1" smtClean="0"/>
              <a:t>Fjerde</a:t>
            </a:r>
            <a:r>
              <a:rPr lang="en-GB" dirty="0" smtClean="0"/>
              <a:t> </a:t>
            </a:r>
            <a:r>
              <a:rPr lang="en-GB" dirty="0" err="1" smtClean="0"/>
              <a:t>niveau</a:t>
            </a:r>
            <a:endParaRPr lang="en-GB" dirty="0" smtClean="0"/>
          </a:p>
          <a:p>
            <a:pPr lvl="4"/>
            <a:r>
              <a:rPr lang="en-GB" dirty="0" err="1" smtClean="0"/>
              <a:t>Femte</a:t>
            </a:r>
            <a:r>
              <a:rPr lang="en-GB" dirty="0" smtClean="0"/>
              <a:t> </a:t>
            </a:r>
            <a:r>
              <a:rPr lang="en-GB" dirty="0" err="1" smtClean="0"/>
              <a:t>niveau</a:t>
            </a:r>
            <a:endParaRPr lang="en-GB" dirty="0" smtClean="0"/>
          </a:p>
        </p:txBody>
      </p:sp>
      <p:sp>
        <p:nvSpPr>
          <p:cNvPr id="1117" name="Rectangle 93"/>
          <p:cNvSpPr>
            <a:spLocks noGrp="1" noChangeArrowheads="1"/>
          </p:cNvSpPr>
          <p:nvPr>
            <p:ph type="dt" sz="half" idx="2"/>
          </p:nvPr>
        </p:nvSpPr>
        <p:spPr bwMode="auto">
          <a:xfrm>
            <a:off x="0" y="6486525"/>
            <a:ext cx="206375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l" eaLnBrk="0" hangingPunct="0">
              <a:defRPr sz="1400" b="0" dirty="0" smtClean="0">
                <a:cs typeface="+mn-cs"/>
              </a:defRPr>
            </a:lvl1pPr>
          </a:lstStyle>
          <a:p>
            <a:pPr>
              <a:defRPr/>
            </a:pPr>
            <a:r>
              <a:rPr lang="da-DK" dirty="0"/>
              <a:t>Aug. 1, 2012</a:t>
            </a:r>
            <a:endParaRPr lang="en-GB" dirty="0"/>
          </a:p>
        </p:txBody>
      </p:sp>
      <p:sp>
        <p:nvSpPr>
          <p:cNvPr id="1118" name="Rectangle 94"/>
          <p:cNvSpPr>
            <a:spLocks noGrp="1" noChangeArrowheads="1"/>
          </p:cNvSpPr>
          <p:nvPr>
            <p:ph type="ftr" sz="quarter" idx="3"/>
          </p:nvPr>
        </p:nvSpPr>
        <p:spPr bwMode="auto">
          <a:xfrm>
            <a:off x="3381375" y="6486525"/>
            <a:ext cx="31369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eaLnBrk="0" hangingPunct="0">
              <a:defRPr sz="1400" b="0" dirty="0">
                <a:cs typeface="+mn-cs"/>
              </a:defRPr>
            </a:lvl1pPr>
          </a:lstStyle>
          <a:p>
            <a:pPr>
              <a:defRPr/>
            </a:pPr>
            <a:r>
              <a:rPr lang="en-GB" dirty="0"/>
              <a:t>Anders Plejdrup Houmøller</a:t>
            </a:r>
          </a:p>
        </p:txBody>
      </p:sp>
      <p:sp>
        <p:nvSpPr>
          <p:cNvPr id="1119" name="Rectangle 95"/>
          <p:cNvSpPr>
            <a:spLocks noGrp="1" noChangeArrowheads="1"/>
          </p:cNvSpPr>
          <p:nvPr>
            <p:ph type="sldNum" sz="quarter" idx="4"/>
          </p:nvPr>
        </p:nvSpPr>
        <p:spPr bwMode="auto">
          <a:xfrm>
            <a:off x="7842250" y="6486525"/>
            <a:ext cx="206375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eaLnBrk="0" hangingPunct="0">
              <a:defRPr sz="1400" b="0">
                <a:cs typeface="+mn-cs"/>
              </a:defRPr>
            </a:lvl1pPr>
          </a:lstStyle>
          <a:p>
            <a:pPr>
              <a:defRPr/>
            </a:pPr>
            <a:fld id="{FA4200BD-629B-49F3-A8DE-2422D6312C30}" type="slidenum">
              <a:rPr lang="en-GB"/>
              <a:pPr>
                <a:defRPr/>
              </a:pPr>
              <a:t>‹nr.›</a:t>
            </a:fld>
            <a:endParaRPr lang="en-GB" dirty="0"/>
          </a:p>
        </p:txBody>
      </p:sp>
      <p:sp>
        <p:nvSpPr>
          <p:cNvPr id="1237" name="Text Box 213"/>
          <p:cNvSpPr txBox="1">
            <a:spLocks noChangeArrowheads="1"/>
          </p:cNvSpPr>
          <p:nvPr userDrawn="1"/>
        </p:nvSpPr>
        <p:spPr bwMode="auto">
          <a:xfrm>
            <a:off x="7562850" y="6642100"/>
            <a:ext cx="1974850" cy="215900"/>
          </a:xfrm>
          <a:prstGeom prst="rect">
            <a:avLst/>
          </a:prstGeom>
          <a:noFill/>
          <a:ln w="9525">
            <a:noFill/>
            <a:miter lim="800000"/>
            <a:headEnd/>
            <a:tailEnd/>
          </a:ln>
          <a:effectLst/>
        </p:spPr>
        <p:txBody>
          <a:bodyPr wrap="none">
            <a:spAutoFit/>
          </a:bodyPr>
          <a:lstStyle/>
          <a:p>
            <a:pPr eaLnBrk="0" hangingPunct="0">
              <a:defRPr/>
            </a:pPr>
            <a:r>
              <a:rPr lang="en-GB" sz="800" b="0" dirty="0">
                <a:cs typeface="+mn-cs"/>
              </a:rPr>
              <a:t>Copyright Houmoller Consulting </a:t>
            </a:r>
            <a:r>
              <a:rPr lang="en-GB" sz="800" b="0" dirty="0"/>
              <a:t>©</a:t>
            </a:r>
          </a:p>
        </p:txBody>
      </p:sp>
      <p:pic>
        <p:nvPicPr>
          <p:cNvPr id="1032" name="Picture 3" descr="HoumøllerConsulting logo 2010"/>
          <p:cNvPicPr>
            <a:picLocks noChangeAspect="1" noChangeArrowheads="1"/>
          </p:cNvPicPr>
          <p:nvPr userDrawn="1"/>
        </p:nvPicPr>
        <p:blipFill>
          <a:blip r:embed="rId14" cstate="print"/>
          <a:srcRect/>
          <a:stretch>
            <a:fillRect/>
          </a:stretch>
        </p:blipFill>
        <p:spPr bwMode="auto">
          <a:xfrm>
            <a:off x="7518400" y="42863"/>
            <a:ext cx="2344738" cy="2936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116">
                                            <p:txEl>
                                              <p:pRg st="0" end="0"/>
                                            </p:txEl>
                                          </p:spTgt>
                                        </p:tgtEl>
                                        <p:attrNameLst>
                                          <p:attrName>style.visibility</p:attrName>
                                        </p:attrNameLst>
                                      </p:cBhvr>
                                      <p:to>
                                        <p:strVal val="visible"/>
                                      </p:to>
                                    </p:set>
                                    <p:anim calcmode="lin" valueType="num">
                                      <p:cBhvr additive="base">
                                        <p:cTn id="7" dur="500" fill="hold"/>
                                        <p:tgtEl>
                                          <p:spTgt spid="1116">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11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116">
                                            <p:txEl>
                                              <p:pRg st="1" end="1"/>
                                            </p:txEl>
                                          </p:spTgt>
                                        </p:tgtEl>
                                        <p:attrNameLst>
                                          <p:attrName>style.visibility</p:attrName>
                                        </p:attrNameLst>
                                      </p:cBhvr>
                                      <p:to>
                                        <p:strVal val="visible"/>
                                      </p:to>
                                    </p:set>
                                    <p:anim calcmode="lin" valueType="num">
                                      <p:cBhvr additive="base">
                                        <p:cTn id="13" dur="500" fill="hold"/>
                                        <p:tgtEl>
                                          <p:spTgt spid="1116">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11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116">
                                            <p:txEl>
                                              <p:pRg st="2" end="2"/>
                                            </p:txEl>
                                          </p:spTgt>
                                        </p:tgtEl>
                                        <p:attrNameLst>
                                          <p:attrName>style.visibility</p:attrName>
                                        </p:attrNameLst>
                                      </p:cBhvr>
                                      <p:to>
                                        <p:strVal val="visible"/>
                                      </p:to>
                                    </p:set>
                                    <p:anim calcmode="lin" valueType="num">
                                      <p:cBhvr additive="base">
                                        <p:cTn id="19" dur="500" fill="hold"/>
                                        <p:tgtEl>
                                          <p:spTgt spid="1116">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11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116">
                                            <p:txEl>
                                              <p:pRg st="3" end="3"/>
                                            </p:txEl>
                                          </p:spTgt>
                                        </p:tgtEl>
                                        <p:attrNameLst>
                                          <p:attrName>style.visibility</p:attrName>
                                        </p:attrNameLst>
                                      </p:cBhvr>
                                      <p:to>
                                        <p:strVal val="visible"/>
                                      </p:to>
                                    </p:set>
                                    <p:anim calcmode="lin" valueType="num">
                                      <p:cBhvr additive="base">
                                        <p:cTn id="25" dur="500" fill="hold"/>
                                        <p:tgtEl>
                                          <p:spTgt spid="1116">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116">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116">
                                            <p:txEl>
                                              <p:pRg st="4" end="4"/>
                                            </p:txEl>
                                          </p:spTgt>
                                        </p:tgtEl>
                                        <p:attrNameLst>
                                          <p:attrName>style.visibility</p:attrName>
                                        </p:attrNameLst>
                                      </p:cBhvr>
                                      <p:to>
                                        <p:strVal val="visible"/>
                                      </p:to>
                                    </p:set>
                                    <p:anim calcmode="lin" valueType="num">
                                      <p:cBhvr additive="base">
                                        <p:cTn id="31" dur="500" fill="hold"/>
                                        <p:tgtEl>
                                          <p:spTgt spid="1116">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116">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 grpId="0" uiExpand="1" build="p" bldLvl="3" autoUpdateAnimBg="0">
        <p:tmplLst>
          <p:tmpl lvl="1">
            <p:tnLst>
              <p:par>
                <p:cTn presetID="2" presetClass="entr" presetSubtype="2" fill="hold" nodeType="clickEffect">
                  <p:stCondLst>
                    <p:cond delay="0"/>
                  </p:stCondLst>
                  <p:childTnLst>
                    <p:set>
                      <p:cBhvr>
                        <p:cTn dur="1" fill="hold">
                          <p:stCondLst>
                            <p:cond delay="0"/>
                          </p:stCondLst>
                        </p:cTn>
                        <p:tgtEl>
                          <p:spTgt spid="1116"/>
                        </p:tgtEl>
                        <p:attrNameLst>
                          <p:attrName>style.visibility</p:attrName>
                        </p:attrNameLst>
                      </p:cBhvr>
                      <p:to>
                        <p:strVal val="visible"/>
                      </p:to>
                    </p:set>
                    <p:anim calcmode="lin" valueType="num">
                      <p:cBhvr additive="base">
                        <p:cTn dur="500" fill="hold"/>
                        <p:tgtEl>
                          <p:spTgt spid="1116"/>
                        </p:tgtEl>
                        <p:attrNameLst>
                          <p:attrName>ppt_x</p:attrName>
                        </p:attrNameLst>
                      </p:cBhvr>
                      <p:tavLst>
                        <p:tav tm="0">
                          <p:val>
                            <p:strVal val="1+#ppt_w/2"/>
                          </p:val>
                        </p:tav>
                        <p:tav tm="100000">
                          <p:val>
                            <p:strVal val="#ppt_x"/>
                          </p:val>
                        </p:tav>
                      </p:tavLst>
                    </p:anim>
                    <p:anim calcmode="lin" valueType="num">
                      <p:cBhvr additive="base">
                        <p:cTn dur="500" fill="hold"/>
                        <p:tgtEl>
                          <p:spTgt spid="1116"/>
                        </p:tgtEl>
                        <p:attrNameLst>
                          <p:attrName>ppt_y</p:attrName>
                        </p:attrNameLst>
                      </p:cBhvr>
                      <p:tavLst>
                        <p:tav tm="0">
                          <p:val>
                            <p:strVal val="#ppt_y"/>
                          </p:val>
                        </p:tav>
                        <p:tav tm="100000">
                          <p:val>
                            <p:strVal val="#ppt_y"/>
                          </p:val>
                        </p:tav>
                      </p:tavLst>
                    </p:anim>
                  </p:childTnLst>
                </p:cTn>
              </p:par>
            </p:tnLst>
          </p:tmpl>
          <p:tmpl lvl="2">
            <p:tnLst>
              <p:par>
                <p:cTn presetID="2" presetClass="entr" presetSubtype="2" fill="hold" nodeType="clickEffect">
                  <p:stCondLst>
                    <p:cond delay="0"/>
                  </p:stCondLst>
                  <p:childTnLst>
                    <p:set>
                      <p:cBhvr>
                        <p:cTn dur="1" fill="hold">
                          <p:stCondLst>
                            <p:cond delay="0"/>
                          </p:stCondLst>
                        </p:cTn>
                        <p:tgtEl>
                          <p:spTgt spid="1116"/>
                        </p:tgtEl>
                        <p:attrNameLst>
                          <p:attrName>style.visibility</p:attrName>
                        </p:attrNameLst>
                      </p:cBhvr>
                      <p:to>
                        <p:strVal val="visible"/>
                      </p:to>
                    </p:set>
                    <p:anim calcmode="lin" valueType="num">
                      <p:cBhvr additive="base">
                        <p:cTn dur="500" fill="hold"/>
                        <p:tgtEl>
                          <p:spTgt spid="1116"/>
                        </p:tgtEl>
                        <p:attrNameLst>
                          <p:attrName>ppt_x</p:attrName>
                        </p:attrNameLst>
                      </p:cBhvr>
                      <p:tavLst>
                        <p:tav tm="0">
                          <p:val>
                            <p:strVal val="1+#ppt_w/2"/>
                          </p:val>
                        </p:tav>
                        <p:tav tm="100000">
                          <p:val>
                            <p:strVal val="#ppt_x"/>
                          </p:val>
                        </p:tav>
                      </p:tavLst>
                    </p:anim>
                    <p:anim calcmode="lin" valueType="num">
                      <p:cBhvr additive="base">
                        <p:cTn dur="500" fill="hold"/>
                        <p:tgtEl>
                          <p:spTgt spid="1116"/>
                        </p:tgtEl>
                        <p:attrNameLst>
                          <p:attrName>ppt_y</p:attrName>
                        </p:attrNameLst>
                      </p:cBhvr>
                      <p:tavLst>
                        <p:tav tm="0">
                          <p:val>
                            <p:strVal val="#ppt_y"/>
                          </p:val>
                        </p:tav>
                        <p:tav tm="100000">
                          <p:val>
                            <p:strVal val="#ppt_y"/>
                          </p:val>
                        </p:tav>
                      </p:tavLst>
                    </p:anim>
                  </p:childTnLst>
                </p:cTn>
              </p:par>
            </p:tnLst>
          </p:tmpl>
          <p:tmpl lvl="3">
            <p:tnLst>
              <p:par>
                <p:cTn presetID="2" presetClass="entr" presetSubtype="2" fill="hold" nodeType="clickEffect">
                  <p:stCondLst>
                    <p:cond delay="0"/>
                  </p:stCondLst>
                  <p:childTnLst>
                    <p:set>
                      <p:cBhvr>
                        <p:cTn dur="1" fill="hold">
                          <p:stCondLst>
                            <p:cond delay="0"/>
                          </p:stCondLst>
                        </p:cTn>
                        <p:tgtEl>
                          <p:spTgt spid="1116"/>
                        </p:tgtEl>
                        <p:attrNameLst>
                          <p:attrName>style.visibility</p:attrName>
                        </p:attrNameLst>
                      </p:cBhvr>
                      <p:to>
                        <p:strVal val="visible"/>
                      </p:to>
                    </p:set>
                    <p:anim calcmode="lin" valueType="num">
                      <p:cBhvr additive="base">
                        <p:cTn dur="500" fill="hold"/>
                        <p:tgtEl>
                          <p:spTgt spid="1116"/>
                        </p:tgtEl>
                        <p:attrNameLst>
                          <p:attrName>ppt_x</p:attrName>
                        </p:attrNameLst>
                      </p:cBhvr>
                      <p:tavLst>
                        <p:tav tm="0">
                          <p:val>
                            <p:strVal val="1+#ppt_w/2"/>
                          </p:val>
                        </p:tav>
                        <p:tav tm="100000">
                          <p:val>
                            <p:strVal val="#ppt_x"/>
                          </p:val>
                        </p:tav>
                      </p:tavLst>
                    </p:anim>
                    <p:anim calcmode="lin" valueType="num">
                      <p:cBhvr additive="base">
                        <p:cTn dur="500" fill="hold"/>
                        <p:tgtEl>
                          <p:spTgt spid="1116"/>
                        </p:tgtEl>
                        <p:attrNameLst>
                          <p:attrName>ppt_y</p:attrName>
                        </p:attrNameLst>
                      </p:cBhvr>
                      <p:tavLst>
                        <p:tav tm="0">
                          <p:val>
                            <p:strVal val="#ppt_y"/>
                          </p:val>
                        </p:tav>
                        <p:tav tm="100000">
                          <p:val>
                            <p:strVal val="#ppt_y"/>
                          </p:val>
                        </p:tav>
                      </p:tavLst>
                    </p:anim>
                  </p:childTnLst>
                </p:cTn>
              </p:par>
            </p:tnLst>
          </p:tmpl>
          <p:tmpl lvl="4">
            <p:tnLst>
              <p:par>
                <p:cTn presetID="2" presetClass="entr" presetSubtype="2" fill="hold" nodeType="clickEffect">
                  <p:stCondLst>
                    <p:cond delay="0"/>
                  </p:stCondLst>
                  <p:childTnLst>
                    <p:set>
                      <p:cBhvr>
                        <p:cTn dur="1" fill="hold">
                          <p:stCondLst>
                            <p:cond delay="0"/>
                          </p:stCondLst>
                        </p:cTn>
                        <p:tgtEl>
                          <p:spTgt spid="1116"/>
                        </p:tgtEl>
                        <p:attrNameLst>
                          <p:attrName>style.visibility</p:attrName>
                        </p:attrNameLst>
                      </p:cBhvr>
                      <p:to>
                        <p:strVal val="visible"/>
                      </p:to>
                    </p:set>
                    <p:anim calcmode="lin" valueType="num">
                      <p:cBhvr additive="base">
                        <p:cTn dur="500" fill="hold"/>
                        <p:tgtEl>
                          <p:spTgt spid="1116"/>
                        </p:tgtEl>
                        <p:attrNameLst>
                          <p:attrName>ppt_x</p:attrName>
                        </p:attrNameLst>
                      </p:cBhvr>
                      <p:tavLst>
                        <p:tav tm="0">
                          <p:val>
                            <p:strVal val="1+#ppt_w/2"/>
                          </p:val>
                        </p:tav>
                        <p:tav tm="100000">
                          <p:val>
                            <p:strVal val="#ppt_x"/>
                          </p:val>
                        </p:tav>
                      </p:tavLst>
                    </p:anim>
                    <p:anim calcmode="lin" valueType="num">
                      <p:cBhvr additive="base">
                        <p:cTn dur="500" fill="hold"/>
                        <p:tgtEl>
                          <p:spTgt spid="1116"/>
                        </p:tgtEl>
                        <p:attrNameLst>
                          <p:attrName>ppt_y</p:attrName>
                        </p:attrNameLst>
                      </p:cBhvr>
                      <p:tavLst>
                        <p:tav tm="0">
                          <p:val>
                            <p:strVal val="#ppt_y"/>
                          </p:val>
                        </p:tav>
                        <p:tav tm="100000">
                          <p:val>
                            <p:strVal val="#ppt_y"/>
                          </p:val>
                        </p:tav>
                      </p:tavLst>
                    </p:anim>
                  </p:childTnLst>
                </p:cTn>
              </p:par>
            </p:tnLst>
          </p:tmpl>
          <p:tmpl lvl="5">
            <p:tnLst>
              <p:par>
                <p:cTn presetID="2" presetClass="entr" presetSubtype="2" fill="hold" nodeType="clickEffect">
                  <p:stCondLst>
                    <p:cond delay="0"/>
                  </p:stCondLst>
                  <p:childTnLst>
                    <p:set>
                      <p:cBhvr>
                        <p:cTn dur="1" fill="hold">
                          <p:stCondLst>
                            <p:cond delay="0"/>
                          </p:stCondLst>
                        </p:cTn>
                        <p:tgtEl>
                          <p:spTgt spid="1116"/>
                        </p:tgtEl>
                        <p:attrNameLst>
                          <p:attrName>style.visibility</p:attrName>
                        </p:attrNameLst>
                      </p:cBhvr>
                      <p:to>
                        <p:strVal val="visible"/>
                      </p:to>
                    </p:set>
                    <p:anim calcmode="lin" valueType="num">
                      <p:cBhvr additive="base">
                        <p:cTn dur="500" fill="hold"/>
                        <p:tgtEl>
                          <p:spTgt spid="1116"/>
                        </p:tgtEl>
                        <p:attrNameLst>
                          <p:attrName>ppt_x</p:attrName>
                        </p:attrNameLst>
                      </p:cBhvr>
                      <p:tavLst>
                        <p:tav tm="0">
                          <p:val>
                            <p:strVal val="1+#ppt_w/2"/>
                          </p:val>
                        </p:tav>
                        <p:tav tm="100000">
                          <p:val>
                            <p:strVal val="#ppt_x"/>
                          </p:val>
                        </p:tav>
                      </p:tavLst>
                    </p:anim>
                    <p:anim calcmode="lin" valueType="num">
                      <p:cBhvr additive="base">
                        <p:cTn dur="500" fill="hold"/>
                        <p:tgtEl>
                          <p:spTgt spid="1116"/>
                        </p:tgtEl>
                        <p:attrNameLst>
                          <p:attrName>ppt_y</p:attrName>
                        </p:attrNameLst>
                      </p:cBhvr>
                      <p:tavLst>
                        <p:tav tm="0">
                          <p:val>
                            <p:strVal val="#ppt_y"/>
                          </p:val>
                        </p:tav>
                        <p:tav tm="100000">
                          <p:val>
                            <p:strVal val="#ppt_y"/>
                          </p:val>
                        </p:tav>
                      </p:tavLst>
                    </p:anim>
                  </p:childTnLst>
                </p:cTn>
              </p:par>
            </p:tnLst>
          </p:tmpl>
        </p:tmplLst>
      </p:bldP>
    </p:bldLst>
  </p:timing>
  <p:hf hdr="0"/>
  <p:txStyles>
    <p:titleStyle>
      <a:lvl1pPr algn="ctr" defTabSz="762000" rtl="0" eaLnBrk="0" fontAlgn="base" hangingPunct="0">
        <a:spcBef>
          <a:spcPct val="0"/>
        </a:spcBef>
        <a:spcAft>
          <a:spcPct val="0"/>
        </a:spcAft>
        <a:defRPr sz="3600" b="1">
          <a:solidFill>
            <a:schemeClr val="tx1"/>
          </a:solidFill>
          <a:latin typeface="+mj-lt"/>
          <a:ea typeface="+mj-ea"/>
          <a:cs typeface="+mj-cs"/>
        </a:defRPr>
      </a:lvl1pPr>
      <a:lvl2pPr algn="ctr" defTabSz="762000" rtl="0" eaLnBrk="0" fontAlgn="base" hangingPunct="0">
        <a:spcBef>
          <a:spcPct val="0"/>
        </a:spcBef>
        <a:spcAft>
          <a:spcPct val="0"/>
        </a:spcAft>
        <a:defRPr sz="3600" b="1">
          <a:solidFill>
            <a:schemeClr val="tx1"/>
          </a:solidFill>
          <a:latin typeface="Verdana" pitchFamily="34" charset="0"/>
        </a:defRPr>
      </a:lvl2pPr>
      <a:lvl3pPr algn="ctr" defTabSz="762000" rtl="0" eaLnBrk="0" fontAlgn="base" hangingPunct="0">
        <a:spcBef>
          <a:spcPct val="0"/>
        </a:spcBef>
        <a:spcAft>
          <a:spcPct val="0"/>
        </a:spcAft>
        <a:defRPr sz="3600" b="1">
          <a:solidFill>
            <a:schemeClr val="tx1"/>
          </a:solidFill>
          <a:latin typeface="Verdana" pitchFamily="34" charset="0"/>
        </a:defRPr>
      </a:lvl3pPr>
      <a:lvl4pPr algn="ctr" defTabSz="762000" rtl="0" eaLnBrk="0" fontAlgn="base" hangingPunct="0">
        <a:spcBef>
          <a:spcPct val="0"/>
        </a:spcBef>
        <a:spcAft>
          <a:spcPct val="0"/>
        </a:spcAft>
        <a:defRPr sz="3600" b="1">
          <a:solidFill>
            <a:schemeClr val="tx1"/>
          </a:solidFill>
          <a:latin typeface="Verdana" pitchFamily="34" charset="0"/>
        </a:defRPr>
      </a:lvl4pPr>
      <a:lvl5pPr algn="ctr" defTabSz="762000" rtl="0" eaLnBrk="0" fontAlgn="base" hangingPunct="0">
        <a:spcBef>
          <a:spcPct val="0"/>
        </a:spcBef>
        <a:spcAft>
          <a:spcPct val="0"/>
        </a:spcAft>
        <a:defRPr sz="3600" b="1">
          <a:solidFill>
            <a:schemeClr val="tx1"/>
          </a:solidFill>
          <a:latin typeface="Verdana" pitchFamily="34" charset="0"/>
        </a:defRPr>
      </a:lvl5pPr>
      <a:lvl6pPr marL="457200" algn="ctr" defTabSz="762000" rtl="0" eaLnBrk="0" fontAlgn="base" hangingPunct="0">
        <a:spcBef>
          <a:spcPct val="0"/>
        </a:spcBef>
        <a:spcAft>
          <a:spcPct val="0"/>
        </a:spcAft>
        <a:defRPr sz="3600" b="1">
          <a:solidFill>
            <a:schemeClr val="tx1"/>
          </a:solidFill>
          <a:latin typeface="Verdana" pitchFamily="34" charset="0"/>
        </a:defRPr>
      </a:lvl6pPr>
      <a:lvl7pPr marL="914400" algn="ctr" defTabSz="762000" rtl="0" eaLnBrk="0" fontAlgn="base" hangingPunct="0">
        <a:spcBef>
          <a:spcPct val="0"/>
        </a:spcBef>
        <a:spcAft>
          <a:spcPct val="0"/>
        </a:spcAft>
        <a:defRPr sz="3600" b="1">
          <a:solidFill>
            <a:schemeClr val="tx1"/>
          </a:solidFill>
          <a:latin typeface="Verdana" pitchFamily="34" charset="0"/>
        </a:defRPr>
      </a:lvl7pPr>
      <a:lvl8pPr marL="1371600" algn="ctr" defTabSz="762000" rtl="0" eaLnBrk="0" fontAlgn="base" hangingPunct="0">
        <a:spcBef>
          <a:spcPct val="0"/>
        </a:spcBef>
        <a:spcAft>
          <a:spcPct val="0"/>
        </a:spcAft>
        <a:defRPr sz="3600" b="1">
          <a:solidFill>
            <a:schemeClr val="tx1"/>
          </a:solidFill>
          <a:latin typeface="Verdana" pitchFamily="34" charset="0"/>
        </a:defRPr>
      </a:lvl8pPr>
      <a:lvl9pPr marL="1828800" algn="ctr" defTabSz="762000" rtl="0" eaLnBrk="0" fontAlgn="base" hangingPunct="0">
        <a:spcBef>
          <a:spcPct val="0"/>
        </a:spcBef>
        <a:spcAft>
          <a:spcPct val="0"/>
        </a:spcAft>
        <a:defRPr sz="3600" b="1">
          <a:solidFill>
            <a:schemeClr val="tx1"/>
          </a:solidFill>
          <a:latin typeface="Verdana" pitchFamily="34" charset="0"/>
        </a:defRPr>
      </a:lvl9pPr>
    </p:titleStyle>
    <p:bodyStyle>
      <a:lvl1pPr marL="342900" indent="-342900" algn="l" defTabSz="762000" rtl="0" eaLnBrk="0" fontAlgn="base" hangingPunct="0">
        <a:spcBef>
          <a:spcPct val="35000"/>
        </a:spcBef>
        <a:spcAft>
          <a:spcPct val="0"/>
        </a:spcAft>
        <a:buSzPct val="150000"/>
        <a:buFont typeface="Arial" pitchFamily="34" charset="0"/>
        <a:buChar char="•"/>
        <a:defRPr sz="2400" b="1">
          <a:solidFill>
            <a:schemeClr val="tx1"/>
          </a:solidFill>
          <a:latin typeface="+mn-lt"/>
          <a:ea typeface="+mn-ea"/>
          <a:cs typeface="+mn-cs"/>
        </a:defRPr>
      </a:lvl1pPr>
      <a:lvl2pPr marL="742950" indent="-285750" algn="l" defTabSz="762000" rtl="0" eaLnBrk="0" fontAlgn="base" hangingPunct="0">
        <a:spcBef>
          <a:spcPct val="20000"/>
        </a:spcBef>
        <a:spcAft>
          <a:spcPct val="0"/>
        </a:spcAft>
        <a:buFont typeface="Wingdings" pitchFamily="2" charset="2"/>
        <a:buChar char="Ø"/>
        <a:defRPr sz="2000" b="1">
          <a:solidFill>
            <a:schemeClr val="tx1"/>
          </a:solidFill>
          <a:latin typeface="+mn-lt"/>
        </a:defRPr>
      </a:lvl2pPr>
      <a:lvl3pPr marL="1143000" indent="-228600" algn="l" defTabSz="762000" rtl="0" eaLnBrk="0" fontAlgn="base" hangingPunct="0">
        <a:spcBef>
          <a:spcPct val="20000"/>
        </a:spcBef>
        <a:spcAft>
          <a:spcPct val="0"/>
        </a:spcAft>
        <a:buChar char="•"/>
        <a:defRPr sz="2000" b="1">
          <a:solidFill>
            <a:schemeClr val="tx1"/>
          </a:solidFill>
          <a:latin typeface="+mn-lt"/>
        </a:defRPr>
      </a:lvl3pPr>
      <a:lvl4pPr marL="1600200" indent="-228600" algn="l" defTabSz="762000" rtl="0" eaLnBrk="0" fontAlgn="base" hangingPunct="0">
        <a:spcBef>
          <a:spcPct val="20000"/>
        </a:spcBef>
        <a:spcAft>
          <a:spcPct val="0"/>
        </a:spcAft>
        <a:buChar char="–"/>
        <a:defRPr sz="2000" b="1">
          <a:solidFill>
            <a:schemeClr val="tx1"/>
          </a:solidFill>
          <a:latin typeface="+mn-lt"/>
        </a:defRPr>
      </a:lvl4pPr>
      <a:lvl5pPr marL="2057400" indent="-228600" algn="l" defTabSz="762000" rtl="0" eaLnBrk="0" fontAlgn="base" hangingPunct="0">
        <a:spcBef>
          <a:spcPct val="20000"/>
        </a:spcBef>
        <a:spcAft>
          <a:spcPct val="0"/>
        </a:spcAft>
        <a:buChar char="•"/>
        <a:defRPr sz="2000" b="1">
          <a:solidFill>
            <a:schemeClr val="tx1"/>
          </a:solidFill>
          <a:latin typeface="+mn-lt"/>
        </a:defRPr>
      </a:lvl5pPr>
      <a:lvl6pPr marL="2514600" indent="-228600" algn="l" defTabSz="762000" rtl="0" eaLnBrk="0" fontAlgn="base" hangingPunct="0">
        <a:spcBef>
          <a:spcPct val="20000"/>
        </a:spcBef>
        <a:spcAft>
          <a:spcPct val="0"/>
        </a:spcAft>
        <a:buChar char="•"/>
        <a:defRPr sz="2000" b="1">
          <a:solidFill>
            <a:schemeClr val="tx1"/>
          </a:solidFill>
          <a:latin typeface="+mn-lt"/>
        </a:defRPr>
      </a:lvl6pPr>
      <a:lvl7pPr marL="2971800" indent="-228600" algn="l" defTabSz="762000" rtl="0" eaLnBrk="0" fontAlgn="base" hangingPunct="0">
        <a:spcBef>
          <a:spcPct val="20000"/>
        </a:spcBef>
        <a:spcAft>
          <a:spcPct val="0"/>
        </a:spcAft>
        <a:buChar char="•"/>
        <a:defRPr sz="2000" b="1">
          <a:solidFill>
            <a:schemeClr val="tx1"/>
          </a:solidFill>
          <a:latin typeface="+mn-lt"/>
        </a:defRPr>
      </a:lvl7pPr>
      <a:lvl8pPr marL="3429000" indent="-228600" algn="l" defTabSz="762000" rtl="0" eaLnBrk="0" fontAlgn="base" hangingPunct="0">
        <a:spcBef>
          <a:spcPct val="20000"/>
        </a:spcBef>
        <a:spcAft>
          <a:spcPct val="0"/>
        </a:spcAft>
        <a:buChar char="•"/>
        <a:defRPr sz="2000" b="1">
          <a:solidFill>
            <a:schemeClr val="tx1"/>
          </a:solidFill>
          <a:latin typeface="+mn-lt"/>
        </a:defRPr>
      </a:lvl8pPr>
      <a:lvl9pPr marL="3886200" indent="-228600" algn="l" defTabSz="762000" rtl="0" eaLnBrk="0" fontAlgn="base" hangingPunct="0">
        <a:spcBef>
          <a:spcPct val="20000"/>
        </a:spcBef>
        <a:spcAft>
          <a:spcPct val="0"/>
        </a:spcAft>
        <a:buChar char="•"/>
        <a:defRPr sz="2000" b="1">
          <a:solidFill>
            <a:schemeClr val="tx1"/>
          </a:solidFill>
          <a:latin typeface="+mn-lt"/>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el 1"/>
          <p:cNvSpPr>
            <a:spLocks noGrp="1"/>
          </p:cNvSpPr>
          <p:nvPr>
            <p:ph type="title"/>
          </p:nvPr>
        </p:nvSpPr>
        <p:spPr>
          <a:xfrm>
            <a:off x="495300" y="60325"/>
            <a:ext cx="6800850" cy="1143000"/>
          </a:xfrm>
        </p:spPr>
        <p:txBody>
          <a:bodyPr/>
          <a:lstStyle/>
          <a:p>
            <a:r>
              <a:rPr lang="en-GB" dirty="0" smtClean="0"/>
              <a:t>Introduction</a:t>
            </a:r>
          </a:p>
        </p:txBody>
      </p:sp>
      <p:sp>
        <p:nvSpPr>
          <p:cNvPr id="16386" name="Pladsholder til indhold 2"/>
          <p:cNvSpPr>
            <a:spLocks noGrp="1"/>
          </p:cNvSpPr>
          <p:nvPr>
            <p:ph idx="4294967295"/>
          </p:nvPr>
        </p:nvSpPr>
        <p:spPr>
          <a:xfrm>
            <a:off x="495300" y="1600200"/>
            <a:ext cx="8915400" cy="4800600"/>
          </a:xfrm>
        </p:spPr>
        <p:txBody>
          <a:bodyPr/>
          <a:lstStyle/>
          <a:p>
            <a:r>
              <a:rPr lang="en-GB" dirty="0" smtClean="0"/>
              <a:t>In the appendix, you’ll find a list of the terms and acronyms used in this PowerPoint presentation.</a:t>
            </a:r>
          </a:p>
          <a:p>
            <a:r>
              <a:rPr lang="en-GB" dirty="0" smtClean="0"/>
              <a:t>This PowerPoint presentation is animated</a:t>
            </a:r>
          </a:p>
          <a:p>
            <a:pPr lvl="1"/>
            <a:r>
              <a:rPr lang="en-GB" sz="2400" dirty="0" smtClean="0"/>
              <a:t>It’s strongly recommended to run the animation when viewing the presentation.</a:t>
            </a:r>
          </a:p>
          <a:p>
            <a:r>
              <a:rPr lang="en-GB" dirty="0" smtClean="0"/>
              <a:t>On most computers, you can start the animation by pressing </a:t>
            </a:r>
            <a:r>
              <a:rPr lang="en-GB" i="1" u="sng" dirty="0" smtClean="0"/>
              <a:t>F5</a:t>
            </a:r>
            <a:r>
              <a:rPr lang="en-GB" i="1" dirty="0" smtClean="0"/>
              <a:t>.</a:t>
            </a:r>
          </a:p>
          <a:p>
            <a:pPr lvl="1"/>
            <a:r>
              <a:rPr lang="en-GB" sz="2400" dirty="0" smtClean="0"/>
              <a:t>Now the presentation moves one step forward, when you press </a:t>
            </a:r>
            <a:r>
              <a:rPr lang="en-GB" sz="2400" i="1" u="sng" dirty="0" smtClean="0"/>
              <a:t>Page Down</a:t>
            </a:r>
            <a:r>
              <a:rPr lang="en-GB" sz="2400" dirty="0" smtClean="0"/>
              <a:t>. It moves one step backward, when you press </a:t>
            </a:r>
            <a:r>
              <a:rPr lang="en-GB" sz="2400" i="1" u="sng" dirty="0" smtClean="0"/>
              <a:t>Page Up</a:t>
            </a:r>
            <a:r>
              <a:rPr lang="en-GB" sz="2400" dirty="0" smtClean="0"/>
              <a:t>.</a:t>
            </a:r>
          </a:p>
        </p:txBody>
      </p:sp>
      <p:sp>
        <p:nvSpPr>
          <p:cNvPr id="16387" name="Pladsholder til dato 3"/>
          <p:cNvSpPr>
            <a:spLocks noGrp="1"/>
          </p:cNvSpPr>
          <p:nvPr>
            <p:ph type="dt" sz="quarter" idx="10"/>
          </p:nvPr>
        </p:nvSpPr>
        <p:spPr>
          <a:noFill/>
        </p:spPr>
        <p:txBody>
          <a:bodyPr/>
          <a:lstStyle/>
          <a:p>
            <a:r>
              <a:rPr lang="da-DK" dirty="0">
                <a:cs typeface="Arial" charset="0"/>
              </a:rPr>
              <a:t>Aug. 1, 2012</a:t>
            </a:r>
            <a:endParaRPr lang="en-GB" dirty="0">
              <a:cs typeface="Arial" charset="0"/>
            </a:endParaRPr>
          </a:p>
        </p:txBody>
      </p:sp>
      <p:sp>
        <p:nvSpPr>
          <p:cNvPr id="16388" name="Pladsholder til sidefod 4"/>
          <p:cNvSpPr>
            <a:spLocks noGrp="1"/>
          </p:cNvSpPr>
          <p:nvPr>
            <p:ph type="ftr" sz="quarter" idx="11"/>
          </p:nvPr>
        </p:nvSpPr>
        <p:spPr>
          <a:noFill/>
        </p:spPr>
        <p:txBody>
          <a:bodyPr/>
          <a:lstStyle/>
          <a:p>
            <a:r>
              <a:rPr lang="en-GB" dirty="0" smtClean="0">
                <a:cs typeface="Arial" charset="0"/>
              </a:rPr>
              <a:t>Anders Plejdrup Houmøller</a:t>
            </a:r>
          </a:p>
        </p:txBody>
      </p:sp>
      <p:sp>
        <p:nvSpPr>
          <p:cNvPr id="16389" name="Pladsholder til diasnummer 5"/>
          <p:cNvSpPr>
            <a:spLocks noGrp="1"/>
          </p:cNvSpPr>
          <p:nvPr>
            <p:ph type="sldNum" sz="quarter" idx="12"/>
          </p:nvPr>
        </p:nvSpPr>
        <p:spPr>
          <a:noFill/>
        </p:spPr>
        <p:txBody>
          <a:bodyPr/>
          <a:lstStyle/>
          <a:p>
            <a:fld id="{E1B0C908-D26A-415C-BA04-610AFAA0B39B}" type="slidenum">
              <a:rPr lang="en-GB" smtClean="0">
                <a:cs typeface="Arial" charset="0"/>
              </a:rPr>
              <a:pPr/>
              <a:t>1</a:t>
            </a:fld>
            <a:endParaRPr lang="en-GB" dirty="0" smtClean="0">
              <a:cs typeface="Arial" charset="0"/>
            </a:endParaRPr>
          </a:p>
        </p:txBody>
      </p:sp>
      <p:pic>
        <p:nvPicPr>
          <p:cNvPr id="16390" name="Picture 2"/>
          <p:cNvPicPr>
            <a:picLocks noChangeAspect="1" noChangeArrowheads="1"/>
          </p:cNvPicPr>
          <p:nvPr/>
        </p:nvPicPr>
        <p:blipFill>
          <a:blip r:embed="rId3" cstate="print"/>
          <a:srcRect/>
          <a:stretch>
            <a:fillRect/>
          </a:stretch>
        </p:blipFill>
        <p:spPr bwMode="auto">
          <a:xfrm>
            <a:off x="6580188" y="355600"/>
            <a:ext cx="2994025" cy="1328738"/>
          </a:xfrm>
          <a:prstGeom prst="rect">
            <a:avLst/>
          </a:prstGeom>
          <a:noFill/>
          <a:ln w="9525">
            <a:noFill/>
            <a:miter lim="800000"/>
            <a:headEnd/>
            <a:tailEnd/>
          </a:ln>
        </p:spPr>
      </p:pic>
    </p:spTree>
  </p:cSld>
  <p:clrMapOvr>
    <a:masterClrMapping/>
  </p:clrMapOvr>
  <p:transition spd="med">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Pladsholder til diasnummer 4"/>
          <p:cNvSpPr>
            <a:spLocks noGrp="1"/>
          </p:cNvSpPr>
          <p:nvPr>
            <p:ph type="sldNum" sz="quarter" idx="12"/>
          </p:nvPr>
        </p:nvSpPr>
        <p:spPr>
          <a:noFill/>
        </p:spPr>
        <p:txBody>
          <a:bodyPr/>
          <a:lstStyle/>
          <a:p>
            <a:fld id="{0AD2984F-00EA-4A73-AC58-636D20B9F7E4}" type="slidenum">
              <a:rPr lang="en-GB" smtClean="0">
                <a:cs typeface="Arial" charset="0"/>
              </a:rPr>
              <a:pPr/>
              <a:t>10</a:t>
            </a:fld>
            <a:endParaRPr lang="en-GB" dirty="0" smtClean="0">
              <a:cs typeface="Arial" charset="0"/>
            </a:endParaRPr>
          </a:p>
        </p:txBody>
      </p:sp>
      <p:sp>
        <p:nvSpPr>
          <p:cNvPr id="33794" name="Rectangle 24"/>
          <p:cNvSpPr>
            <a:spLocks noGrp="1" noChangeArrowheads="1"/>
          </p:cNvSpPr>
          <p:nvPr>
            <p:ph type="title"/>
          </p:nvPr>
        </p:nvSpPr>
        <p:spPr>
          <a:xfrm>
            <a:off x="495300" y="-254000"/>
            <a:ext cx="8915400" cy="1143000"/>
          </a:xfrm>
        </p:spPr>
        <p:txBody>
          <a:bodyPr/>
          <a:lstStyle/>
          <a:p>
            <a:pPr eaLnBrk="1" hangingPunct="1"/>
            <a:r>
              <a:rPr lang="en-GB" dirty="0" smtClean="0"/>
              <a:t>Optimization – 2</a:t>
            </a:r>
          </a:p>
        </p:txBody>
      </p:sp>
      <p:grpSp>
        <p:nvGrpSpPr>
          <p:cNvPr id="2" name="Group 48"/>
          <p:cNvGrpSpPr>
            <a:grpSpLocks/>
          </p:cNvGrpSpPr>
          <p:nvPr/>
        </p:nvGrpSpPr>
        <p:grpSpPr bwMode="auto">
          <a:xfrm>
            <a:off x="285750" y="2946400"/>
            <a:ext cx="9458325" cy="1196975"/>
            <a:chOff x="-18" y="3457"/>
            <a:chExt cx="5500" cy="754"/>
          </a:xfrm>
        </p:grpSpPr>
        <p:sp>
          <p:nvSpPr>
            <p:cNvPr id="33809" name="Text Box 49"/>
            <p:cNvSpPr txBox="1">
              <a:spLocks noChangeArrowheads="1"/>
            </p:cNvSpPr>
            <p:nvPr/>
          </p:nvSpPr>
          <p:spPr bwMode="auto">
            <a:xfrm>
              <a:off x="153" y="3457"/>
              <a:ext cx="5329" cy="446"/>
            </a:xfrm>
            <a:prstGeom prst="rect">
              <a:avLst/>
            </a:prstGeom>
            <a:noFill/>
            <a:ln w="9525">
              <a:noFill/>
              <a:miter lim="800000"/>
              <a:headEnd/>
              <a:tailEnd/>
            </a:ln>
          </p:spPr>
          <p:txBody>
            <a:bodyPr wrap="none">
              <a:spAutoFit/>
            </a:bodyPr>
            <a:lstStyle/>
            <a:p>
              <a:pPr eaLnBrk="0" hangingPunct="0"/>
              <a:r>
                <a:rPr lang="en-GB" sz="4000" b="0" dirty="0"/>
                <a:t>Σ [ Σ</a:t>
              </a:r>
              <a:r>
                <a:rPr lang="en-GB" sz="2400" b="0" dirty="0"/>
                <a:t> </a:t>
              </a:r>
              <a:r>
                <a:rPr lang="en-GB" sz="2400" dirty="0"/>
                <a:t>(congestion rent)</a:t>
              </a:r>
              <a:r>
                <a:rPr lang="en-GB" sz="4000" b="0" dirty="0"/>
                <a:t> + Σ</a:t>
              </a:r>
              <a:r>
                <a:rPr lang="en-GB" sz="2400" b="0" dirty="0"/>
                <a:t> </a:t>
              </a:r>
              <a:r>
                <a:rPr lang="en-GB" sz="2400" dirty="0"/>
                <a:t>(traders’ surplus)</a:t>
              </a:r>
              <a:r>
                <a:rPr lang="en-GB" sz="4000" b="0" dirty="0"/>
                <a:t>]</a:t>
              </a:r>
            </a:p>
          </p:txBody>
        </p:sp>
        <p:sp>
          <p:nvSpPr>
            <p:cNvPr id="33810" name="Text Box 50"/>
            <p:cNvSpPr txBox="1">
              <a:spLocks noChangeArrowheads="1"/>
            </p:cNvSpPr>
            <p:nvPr/>
          </p:nvSpPr>
          <p:spPr bwMode="auto">
            <a:xfrm>
              <a:off x="-18" y="3804"/>
              <a:ext cx="551" cy="174"/>
            </a:xfrm>
            <a:prstGeom prst="rect">
              <a:avLst/>
            </a:prstGeom>
            <a:noFill/>
            <a:ln w="9525">
              <a:noFill/>
              <a:miter lim="800000"/>
              <a:headEnd/>
              <a:tailEnd/>
            </a:ln>
          </p:spPr>
          <p:txBody>
            <a:bodyPr wrap="none">
              <a:spAutoFit/>
            </a:bodyPr>
            <a:lstStyle/>
            <a:p>
              <a:pPr eaLnBrk="0" hangingPunct="0"/>
              <a:r>
                <a:rPr lang="en-GB" sz="1200" dirty="0"/>
                <a:t>24 hours</a:t>
              </a:r>
            </a:p>
          </p:txBody>
        </p:sp>
        <p:sp>
          <p:nvSpPr>
            <p:cNvPr id="33811" name="Text Box 51"/>
            <p:cNvSpPr txBox="1">
              <a:spLocks noChangeArrowheads="1"/>
            </p:cNvSpPr>
            <p:nvPr/>
          </p:nvSpPr>
          <p:spPr bwMode="auto">
            <a:xfrm>
              <a:off x="579" y="3804"/>
              <a:ext cx="679" cy="407"/>
            </a:xfrm>
            <a:prstGeom prst="rect">
              <a:avLst/>
            </a:prstGeom>
            <a:noFill/>
            <a:ln w="9525">
              <a:noFill/>
              <a:miter lim="800000"/>
              <a:headEnd/>
              <a:tailEnd/>
            </a:ln>
          </p:spPr>
          <p:txBody>
            <a:bodyPr wrap="none">
              <a:spAutoFit/>
            </a:bodyPr>
            <a:lstStyle/>
            <a:p>
              <a:pPr algn="ctr" eaLnBrk="0" hangingPunct="0"/>
              <a:r>
                <a:rPr lang="en-GB" sz="1200" dirty="0"/>
                <a:t>All links</a:t>
              </a:r>
            </a:p>
            <a:p>
              <a:pPr algn="ctr" eaLnBrk="0" hangingPunct="0"/>
              <a:r>
                <a:rPr lang="en-GB" sz="1200" dirty="0"/>
                <a:t>between</a:t>
              </a:r>
            </a:p>
            <a:p>
              <a:pPr algn="ctr" eaLnBrk="0" hangingPunct="0"/>
              <a:r>
                <a:rPr lang="en-GB" sz="1200" dirty="0"/>
                <a:t>price zones</a:t>
              </a:r>
            </a:p>
          </p:txBody>
        </p:sp>
        <p:sp>
          <p:nvSpPr>
            <p:cNvPr id="33812" name="Text Box 52"/>
            <p:cNvSpPr txBox="1">
              <a:spLocks noChangeArrowheads="1"/>
            </p:cNvSpPr>
            <p:nvPr/>
          </p:nvSpPr>
          <p:spPr bwMode="auto">
            <a:xfrm>
              <a:off x="3374" y="3804"/>
              <a:ext cx="398" cy="407"/>
            </a:xfrm>
            <a:prstGeom prst="rect">
              <a:avLst/>
            </a:prstGeom>
            <a:noFill/>
            <a:ln w="9525">
              <a:noFill/>
              <a:miter lim="800000"/>
              <a:headEnd/>
              <a:tailEnd/>
            </a:ln>
          </p:spPr>
          <p:txBody>
            <a:bodyPr wrap="none">
              <a:spAutoFit/>
            </a:bodyPr>
            <a:lstStyle/>
            <a:p>
              <a:pPr algn="ctr" eaLnBrk="0" hangingPunct="0"/>
              <a:r>
                <a:rPr lang="en-GB" sz="1200" dirty="0"/>
                <a:t>All</a:t>
              </a:r>
            </a:p>
            <a:p>
              <a:pPr algn="ctr" eaLnBrk="0" hangingPunct="0"/>
              <a:r>
                <a:rPr lang="en-GB" sz="1200" dirty="0"/>
                <a:t>price</a:t>
              </a:r>
            </a:p>
            <a:p>
              <a:pPr algn="ctr" eaLnBrk="0" hangingPunct="0"/>
              <a:r>
                <a:rPr lang="en-GB" sz="1200" dirty="0"/>
                <a:t>zones</a:t>
              </a:r>
            </a:p>
          </p:txBody>
        </p:sp>
      </p:grpSp>
      <p:grpSp>
        <p:nvGrpSpPr>
          <p:cNvPr id="3" name="Group 58"/>
          <p:cNvGrpSpPr>
            <a:grpSpLocks/>
          </p:cNvGrpSpPr>
          <p:nvPr/>
        </p:nvGrpSpPr>
        <p:grpSpPr bwMode="auto">
          <a:xfrm>
            <a:off x="285750" y="1320800"/>
            <a:ext cx="8628063" cy="1196975"/>
            <a:chOff x="0" y="1551"/>
            <a:chExt cx="5017" cy="754"/>
          </a:xfrm>
        </p:grpSpPr>
        <p:sp>
          <p:nvSpPr>
            <p:cNvPr id="33806" name="Text Box 54"/>
            <p:cNvSpPr txBox="1">
              <a:spLocks noChangeArrowheads="1"/>
            </p:cNvSpPr>
            <p:nvPr/>
          </p:nvSpPr>
          <p:spPr bwMode="auto">
            <a:xfrm>
              <a:off x="171" y="1551"/>
              <a:ext cx="4846" cy="446"/>
            </a:xfrm>
            <a:prstGeom prst="rect">
              <a:avLst/>
            </a:prstGeom>
            <a:noFill/>
            <a:ln w="9525">
              <a:noFill/>
              <a:miter lim="800000"/>
              <a:headEnd/>
              <a:tailEnd/>
            </a:ln>
          </p:spPr>
          <p:txBody>
            <a:bodyPr wrap="none">
              <a:spAutoFit/>
            </a:bodyPr>
            <a:lstStyle/>
            <a:p>
              <a:pPr eaLnBrk="0" hangingPunct="0"/>
              <a:r>
                <a:rPr lang="en-GB" sz="4000" b="0" dirty="0"/>
                <a:t>Σ  Σ</a:t>
              </a:r>
              <a:r>
                <a:rPr lang="en-GB" sz="2400" b="0" dirty="0"/>
                <a:t> </a:t>
              </a:r>
              <a:r>
                <a:rPr lang="en-GB" sz="4000" b="0" dirty="0"/>
                <a:t>[</a:t>
              </a:r>
              <a:r>
                <a:rPr lang="en-GB" sz="2400" dirty="0"/>
                <a:t>(buyers’ utility) – (sellers’ cost)</a:t>
              </a:r>
              <a:r>
                <a:rPr lang="en-GB" sz="4000" b="0" dirty="0"/>
                <a:t>]   =</a:t>
              </a:r>
            </a:p>
          </p:txBody>
        </p:sp>
        <p:sp>
          <p:nvSpPr>
            <p:cNvPr id="33807" name="Text Box 55"/>
            <p:cNvSpPr txBox="1">
              <a:spLocks noChangeArrowheads="1"/>
            </p:cNvSpPr>
            <p:nvPr/>
          </p:nvSpPr>
          <p:spPr bwMode="auto">
            <a:xfrm>
              <a:off x="0" y="1898"/>
              <a:ext cx="551" cy="174"/>
            </a:xfrm>
            <a:prstGeom prst="rect">
              <a:avLst/>
            </a:prstGeom>
            <a:noFill/>
            <a:ln w="9525">
              <a:noFill/>
              <a:miter lim="800000"/>
              <a:headEnd/>
              <a:tailEnd/>
            </a:ln>
          </p:spPr>
          <p:txBody>
            <a:bodyPr wrap="none">
              <a:spAutoFit/>
            </a:bodyPr>
            <a:lstStyle/>
            <a:p>
              <a:pPr eaLnBrk="0" hangingPunct="0"/>
              <a:r>
                <a:rPr lang="en-GB" sz="1200" dirty="0"/>
                <a:t>24 hours</a:t>
              </a:r>
            </a:p>
          </p:txBody>
        </p:sp>
        <p:sp>
          <p:nvSpPr>
            <p:cNvPr id="33808" name="Text Box 57"/>
            <p:cNvSpPr txBox="1">
              <a:spLocks noChangeArrowheads="1"/>
            </p:cNvSpPr>
            <p:nvPr/>
          </p:nvSpPr>
          <p:spPr bwMode="auto">
            <a:xfrm>
              <a:off x="584" y="1898"/>
              <a:ext cx="398" cy="407"/>
            </a:xfrm>
            <a:prstGeom prst="rect">
              <a:avLst/>
            </a:prstGeom>
            <a:noFill/>
            <a:ln w="9525">
              <a:noFill/>
              <a:miter lim="800000"/>
              <a:headEnd/>
              <a:tailEnd/>
            </a:ln>
          </p:spPr>
          <p:txBody>
            <a:bodyPr wrap="none">
              <a:spAutoFit/>
            </a:bodyPr>
            <a:lstStyle/>
            <a:p>
              <a:pPr algn="ctr" eaLnBrk="0" hangingPunct="0"/>
              <a:r>
                <a:rPr lang="en-GB" sz="1200" dirty="0"/>
                <a:t>All</a:t>
              </a:r>
            </a:p>
            <a:p>
              <a:pPr algn="ctr" eaLnBrk="0" hangingPunct="0"/>
              <a:r>
                <a:rPr lang="en-GB" sz="1200" dirty="0"/>
                <a:t>price</a:t>
              </a:r>
            </a:p>
            <a:p>
              <a:pPr algn="ctr" eaLnBrk="0" hangingPunct="0"/>
              <a:r>
                <a:rPr lang="en-GB" sz="1200" dirty="0"/>
                <a:t>zones</a:t>
              </a:r>
            </a:p>
          </p:txBody>
        </p:sp>
      </p:grpSp>
      <p:sp>
        <p:nvSpPr>
          <p:cNvPr id="46142" name="Text Box 62"/>
          <p:cNvSpPr txBox="1">
            <a:spLocks noChangeArrowheads="1"/>
          </p:cNvSpPr>
          <p:nvPr/>
        </p:nvSpPr>
        <p:spPr bwMode="auto">
          <a:xfrm>
            <a:off x="100013" y="766763"/>
            <a:ext cx="5575300" cy="400050"/>
          </a:xfrm>
          <a:prstGeom prst="rect">
            <a:avLst/>
          </a:prstGeom>
          <a:noFill/>
          <a:ln w="9525">
            <a:noFill/>
            <a:miter lim="800000"/>
            <a:headEnd/>
            <a:tailEnd/>
          </a:ln>
        </p:spPr>
        <p:txBody>
          <a:bodyPr wrap="none">
            <a:spAutoFit/>
          </a:bodyPr>
          <a:lstStyle/>
          <a:p>
            <a:pPr eaLnBrk="0" hangingPunct="0"/>
            <a:r>
              <a:rPr lang="en-GB" dirty="0"/>
              <a:t>You can prove the following equality:</a:t>
            </a:r>
          </a:p>
        </p:txBody>
      </p:sp>
      <p:sp>
        <p:nvSpPr>
          <p:cNvPr id="46143" name="Text Box 63"/>
          <p:cNvSpPr txBox="1">
            <a:spLocks noChangeArrowheads="1"/>
          </p:cNvSpPr>
          <p:nvPr/>
        </p:nvSpPr>
        <p:spPr bwMode="auto">
          <a:xfrm>
            <a:off x="221793" y="4446588"/>
            <a:ext cx="9174163" cy="708025"/>
          </a:xfrm>
          <a:prstGeom prst="rect">
            <a:avLst/>
          </a:prstGeom>
          <a:noFill/>
          <a:ln w="9525">
            <a:noFill/>
            <a:miter lim="800000"/>
            <a:headEnd/>
            <a:tailEnd/>
          </a:ln>
        </p:spPr>
        <p:txBody>
          <a:bodyPr wrap="none">
            <a:spAutoFit/>
          </a:bodyPr>
          <a:lstStyle/>
          <a:p>
            <a:pPr eaLnBrk="0" hangingPunct="0"/>
            <a:r>
              <a:rPr lang="en-GB" dirty="0"/>
              <a:t>Therefore, </a:t>
            </a:r>
            <a:r>
              <a:rPr lang="en-GB" u="sng" dirty="0"/>
              <a:t>the ”welfare criterion” also aims at maximising the</a:t>
            </a:r>
          </a:p>
          <a:p>
            <a:pPr eaLnBrk="0" hangingPunct="0"/>
            <a:r>
              <a:rPr lang="en-GB" u="sng" dirty="0"/>
              <a:t>difference between the buyers’ utility and the sellers’ cost</a:t>
            </a:r>
            <a:r>
              <a:rPr lang="en-GB" dirty="0"/>
              <a:t>.</a:t>
            </a:r>
          </a:p>
        </p:txBody>
      </p:sp>
      <p:sp>
        <p:nvSpPr>
          <p:cNvPr id="46144" name="Text Box 64"/>
          <p:cNvSpPr txBox="1">
            <a:spLocks noChangeArrowheads="1"/>
          </p:cNvSpPr>
          <p:nvPr/>
        </p:nvSpPr>
        <p:spPr bwMode="auto">
          <a:xfrm>
            <a:off x="221793" y="5280025"/>
            <a:ext cx="5248553" cy="707886"/>
          </a:xfrm>
          <a:prstGeom prst="rect">
            <a:avLst/>
          </a:prstGeom>
          <a:noFill/>
          <a:ln w="9525">
            <a:noFill/>
            <a:miter lim="800000"/>
            <a:headEnd/>
            <a:tailEnd/>
          </a:ln>
        </p:spPr>
        <p:txBody>
          <a:bodyPr wrap="none">
            <a:spAutoFit/>
          </a:bodyPr>
          <a:lstStyle/>
          <a:p>
            <a:pPr eaLnBrk="0" hangingPunct="0"/>
            <a:r>
              <a:rPr lang="en-GB" dirty="0"/>
              <a:t>Which precisely means </a:t>
            </a:r>
            <a:r>
              <a:rPr lang="en-GB" dirty="0" smtClean="0"/>
              <a:t>maximising</a:t>
            </a:r>
          </a:p>
          <a:p>
            <a:pPr eaLnBrk="0" hangingPunct="0"/>
            <a:r>
              <a:rPr lang="en-GB" dirty="0" smtClean="0"/>
              <a:t>the value of the spot </a:t>
            </a:r>
            <a:r>
              <a:rPr lang="en-GB" dirty="0"/>
              <a:t>trading.</a:t>
            </a:r>
          </a:p>
        </p:txBody>
      </p:sp>
      <p:grpSp>
        <p:nvGrpSpPr>
          <p:cNvPr id="4" name="Group 78"/>
          <p:cNvGrpSpPr>
            <a:grpSpLocks/>
          </p:cNvGrpSpPr>
          <p:nvPr/>
        </p:nvGrpSpPr>
        <p:grpSpPr bwMode="auto">
          <a:xfrm>
            <a:off x="180975" y="628650"/>
            <a:ext cx="5888038" cy="6192838"/>
            <a:chOff x="105" y="396"/>
            <a:chExt cx="3424" cy="3901"/>
          </a:xfrm>
        </p:grpSpPr>
        <p:sp>
          <p:nvSpPr>
            <p:cNvPr id="33804" name="Text Box 79"/>
            <p:cNvSpPr txBox="1">
              <a:spLocks noChangeArrowheads="1"/>
            </p:cNvSpPr>
            <p:nvPr/>
          </p:nvSpPr>
          <p:spPr bwMode="auto">
            <a:xfrm>
              <a:off x="105" y="3832"/>
              <a:ext cx="2046" cy="465"/>
            </a:xfrm>
            <a:prstGeom prst="rect">
              <a:avLst/>
            </a:prstGeom>
            <a:noFill/>
            <a:ln w="9525" algn="ctr">
              <a:noFill/>
              <a:miter lim="800000"/>
              <a:headEnd/>
              <a:tailEnd/>
            </a:ln>
          </p:spPr>
          <p:txBody>
            <a:bodyPr wrap="none">
              <a:spAutoFit/>
            </a:bodyPr>
            <a:lstStyle/>
            <a:p>
              <a:pPr eaLnBrk="0" hangingPunct="0"/>
              <a:r>
                <a:rPr lang="en-GB" sz="1400" i="1" dirty="0"/>
                <a:t>*) For the mathematically</a:t>
              </a:r>
            </a:p>
            <a:p>
              <a:pPr eaLnBrk="0" hangingPunct="0"/>
              <a:r>
                <a:rPr lang="en-GB" sz="1400" i="1" dirty="0"/>
                <a:t>interested, Houmoller Consulting</a:t>
              </a:r>
            </a:p>
            <a:p>
              <a:pPr eaLnBrk="0" hangingPunct="0"/>
              <a:r>
                <a:rPr lang="en-GB" sz="1400" i="1" dirty="0"/>
                <a:t>has a paper proving the equality.</a:t>
              </a:r>
            </a:p>
          </p:txBody>
        </p:sp>
        <p:sp>
          <p:nvSpPr>
            <p:cNvPr id="33805" name="Text Box 80"/>
            <p:cNvSpPr txBox="1">
              <a:spLocks noChangeArrowheads="1"/>
            </p:cNvSpPr>
            <p:nvPr/>
          </p:nvSpPr>
          <p:spPr bwMode="auto">
            <a:xfrm>
              <a:off x="3234" y="396"/>
              <a:ext cx="295" cy="252"/>
            </a:xfrm>
            <a:prstGeom prst="rect">
              <a:avLst/>
            </a:prstGeom>
            <a:noFill/>
            <a:ln w="9525" algn="ctr">
              <a:noFill/>
              <a:miter lim="800000"/>
              <a:headEnd/>
              <a:tailEnd/>
            </a:ln>
          </p:spPr>
          <p:txBody>
            <a:bodyPr wrap="none">
              <a:spAutoFit/>
            </a:bodyPr>
            <a:lstStyle/>
            <a:p>
              <a:pPr algn="ctr" eaLnBrk="0" hangingPunct="0"/>
              <a:r>
                <a:rPr lang="en-GB" i="1" dirty="0"/>
                <a:t>*)</a:t>
              </a:r>
            </a:p>
          </p:txBody>
        </p:sp>
      </p:grpSp>
      <p:grpSp>
        <p:nvGrpSpPr>
          <p:cNvPr id="5" name="Group 81"/>
          <p:cNvGrpSpPr>
            <a:grpSpLocks/>
          </p:cNvGrpSpPr>
          <p:nvPr/>
        </p:nvGrpSpPr>
        <p:grpSpPr bwMode="auto">
          <a:xfrm>
            <a:off x="4210050" y="628650"/>
            <a:ext cx="4237038" cy="6192838"/>
            <a:chOff x="2448" y="396"/>
            <a:chExt cx="2464" cy="3901"/>
          </a:xfrm>
        </p:grpSpPr>
        <p:sp>
          <p:nvSpPr>
            <p:cNvPr id="33802" name="Text Box 82"/>
            <p:cNvSpPr txBox="1">
              <a:spLocks noChangeArrowheads="1"/>
            </p:cNvSpPr>
            <p:nvPr/>
          </p:nvSpPr>
          <p:spPr bwMode="auto">
            <a:xfrm>
              <a:off x="2448" y="3832"/>
              <a:ext cx="2464" cy="465"/>
            </a:xfrm>
            <a:prstGeom prst="rect">
              <a:avLst/>
            </a:prstGeom>
            <a:noFill/>
            <a:ln w="9525" algn="ctr">
              <a:noFill/>
              <a:miter lim="800000"/>
              <a:headEnd/>
              <a:tailEnd/>
            </a:ln>
          </p:spPr>
          <p:txBody>
            <a:bodyPr wrap="none">
              <a:spAutoFit/>
            </a:bodyPr>
            <a:lstStyle/>
            <a:p>
              <a:pPr eaLnBrk="0" hangingPunct="0"/>
              <a:r>
                <a:rPr lang="en-GB" sz="1400" i="1" dirty="0"/>
                <a:t>**) Slide no. </a:t>
              </a:r>
              <a:r>
                <a:rPr lang="en-GB" sz="1400" i="1" dirty="0" smtClean="0"/>
                <a:t>9 </a:t>
              </a:r>
              <a:r>
                <a:rPr lang="en-GB" sz="1400" i="1" dirty="0"/>
                <a:t>illustrates the equation’s</a:t>
              </a:r>
            </a:p>
            <a:p>
              <a:pPr eaLnBrk="0" hangingPunct="0"/>
              <a:r>
                <a:rPr lang="en-GB" sz="1400" i="1" dirty="0"/>
                <a:t>left-hand side. Slide no. </a:t>
              </a:r>
              <a:r>
                <a:rPr lang="en-GB" sz="1400" i="1" dirty="0" smtClean="0"/>
                <a:t>8 </a:t>
              </a:r>
              <a:r>
                <a:rPr lang="en-GB" sz="1400" i="1" dirty="0"/>
                <a:t>illustrates</a:t>
              </a:r>
            </a:p>
            <a:p>
              <a:pPr eaLnBrk="0" hangingPunct="0"/>
              <a:r>
                <a:rPr lang="en-GB" sz="1400" i="1" dirty="0"/>
                <a:t>the equation’s right-hand side.</a:t>
              </a:r>
            </a:p>
          </p:txBody>
        </p:sp>
        <p:sp>
          <p:nvSpPr>
            <p:cNvPr id="33803" name="Text Box 83"/>
            <p:cNvSpPr txBox="1">
              <a:spLocks noChangeArrowheads="1"/>
            </p:cNvSpPr>
            <p:nvPr/>
          </p:nvSpPr>
          <p:spPr bwMode="auto">
            <a:xfrm>
              <a:off x="3540" y="396"/>
              <a:ext cx="401" cy="252"/>
            </a:xfrm>
            <a:prstGeom prst="rect">
              <a:avLst/>
            </a:prstGeom>
            <a:noFill/>
            <a:ln w="9525" algn="ctr">
              <a:noFill/>
              <a:miter lim="800000"/>
              <a:headEnd/>
              <a:tailEnd/>
            </a:ln>
          </p:spPr>
          <p:txBody>
            <a:bodyPr wrap="none">
              <a:spAutoFit/>
            </a:bodyPr>
            <a:lstStyle/>
            <a:p>
              <a:pPr algn="ctr" eaLnBrk="0" hangingPunct="0"/>
              <a:r>
                <a:rPr lang="en-GB" i="1" dirty="0"/>
                <a:t>**)</a:t>
              </a:r>
            </a:p>
          </p:txBody>
        </p:sp>
      </p:gr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6142"/>
                                        </p:tgtEl>
                                        <p:attrNameLst>
                                          <p:attrName>style.visibility</p:attrName>
                                        </p:attrNameLst>
                                      </p:cBhvr>
                                      <p:to>
                                        <p:strVal val="visible"/>
                                      </p:to>
                                    </p:set>
                                    <p:anim calcmode="lin" valueType="num">
                                      <p:cBhvr additive="base">
                                        <p:cTn id="7" dur="500" fill="hold"/>
                                        <p:tgtEl>
                                          <p:spTgt spid="46142"/>
                                        </p:tgtEl>
                                        <p:attrNameLst>
                                          <p:attrName>ppt_x</p:attrName>
                                        </p:attrNameLst>
                                      </p:cBhvr>
                                      <p:tavLst>
                                        <p:tav tm="0">
                                          <p:val>
                                            <p:strVal val="1+#ppt_w/2"/>
                                          </p:val>
                                        </p:tav>
                                        <p:tav tm="100000">
                                          <p:val>
                                            <p:strVal val="#ppt_x"/>
                                          </p:val>
                                        </p:tav>
                                      </p:tavLst>
                                    </p:anim>
                                    <p:anim calcmode="lin" valueType="num">
                                      <p:cBhvr additive="base">
                                        <p:cTn id="8" dur="500" fill="hold"/>
                                        <p:tgtEl>
                                          <p:spTgt spid="4614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1+#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1+#ppt_w/2"/>
                                          </p:val>
                                        </p:tav>
                                        <p:tav tm="100000">
                                          <p:val>
                                            <p:strVal val="#ppt_x"/>
                                          </p:val>
                                        </p:tav>
                                      </p:tavLst>
                                    </p:anim>
                                    <p:anim calcmode="lin" valueType="num">
                                      <p:cBhvr additive="base">
                                        <p:cTn id="20"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46143"/>
                                        </p:tgtEl>
                                        <p:attrNameLst>
                                          <p:attrName>style.visibility</p:attrName>
                                        </p:attrNameLst>
                                      </p:cBhvr>
                                      <p:to>
                                        <p:strVal val="visible"/>
                                      </p:to>
                                    </p:set>
                                    <p:anim calcmode="lin" valueType="num">
                                      <p:cBhvr additive="base">
                                        <p:cTn id="25" dur="500" fill="hold"/>
                                        <p:tgtEl>
                                          <p:spTgt spid="46143"/>
                                        </p:tgtEl>
                                        <p:attrNameLst>
                                          <p:attrName>ppt_x</p:attrName>
                                        </p:attrNameLst>
                                      </p:cBhvr>
                                      <p:tavLst>
                                        <p:tav tm="0">
                                          <p:val>
                                            <p:strVal val="1+#ppt_w/2"/>
                                          </p:val>
                                        </p:tav>
                                        <p:tav tm="100000">
                                          <p:val>
                                            <p:strVal val="#ppt_x"/>
                                          </p:val>
                                        </p:tav>
                                      </p:tavLst>
                                    </p:anim>
                                    <p:anim calcmode="lin" valueType="num">
                                      <p:cBhvr additive="base">
                                        <p:cTn id="26" dur="500" fill="hold"/>
                                        <p:tgtEl>
                                          <p:spTgt spid="46143"/>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46144"/>
                                        </p:tgtEl>
                                        <p:attrNameLst>
                                          <p:attrName>style.visibility</p:attrName>
                                        </p:attrNameLst>
                                      </p:cBhvr>
                                      <p:to>
                                        <p:strVal val="visible"/>
                                      </p:to>
                                    </p:set>
                                    <p:anim calcmode="lin" valueType="num">
                                      <p:cBhvr additive="base">
                                        <p:cTn id="31" dur="500" fill="hold"/>
                                        <p:tgtEl>
                                          <p:spTgt spid="46144"/>
                                        </p:tgtEl>
                                        <p:attrNameLst>
                                          <p:attrName>ppt_x</p:attrName>
                                        </p:attrNameLst>
                                      </p:cBhvr>
                                      <p:tavLst>
                                        <p:tav tm="0">
                                          <p:val>
                                            <p:strVal val="1+#ppt_w/2"/>
                                          </p:val>
                                        </p:tav>
                                        <p:tav tm="100000">
                                          <p:val>
                                            <p:strVal val="#ppt_x"/>
                                          </p:val>
                                        </p:tav>
                                      </p:tavLst>
                                    </p:anim>
                                    <p:anim calcmode="lin" valueType="num">
                                      <p:cBhvr additive="base">
                                        <p:cTn id="32" dur="500" fill="hold"/>
                                        <p:tgtEl>
                                          <p:spTgt spid="46144"/>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dissolve">
                                      <p:cBhvr>
                                        <p:cTn id="37" dur="5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dissolve">
                                      <p:cBhvr>
                                        <p:cTn id="4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142" grpId="0"/>
      <p:bldP spid="46143" grpId="0"/>
      <p:bldP spid="4614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Pladsholder til dato 3"/>
          <p:cNvSpPr>
            <a:spLocks noGrp="1"/>
          </p:cNvSpPr>
          <p:nvPr>
            <p:ph type="dt" sz="quarter" idx="10"/>
          </p:nvPr>
        </p:nvSpPr>
        <p:spPr>
          <a:noFill/>
        </p:spPr>
        <p:txBody>
          <a:bodyPr/>
          <a:lstStyle/>
          <a:p>
            <a:r>
              <a:rPr lang="da-DK" dirty="0">
                <a:cs typeface="Arial" charset="0"/>
              </a:rPr>
              <a:t>Aug. 1, 2012</a:t>
            </a:r>
            <a:endParaRPr lang="en-GB" dirty="0">
              <a:cs typeface="Arial" charset="0"/>
            </a:endParaRPr>
          </a:p>
        </p:txBody>
      </p:sp>
      <p:sp>
        <p:nvSpPr>
          <p:cNvPr id="35842" name="Pladsholder til sidefod 4"/>
          <p:cNvSpPr>
            <a:spLocks noGrp="1"/>
          </p:cNvSpPr>
          <p:nvPr>
            <p:ph type="ftr" sz="quarter" idx="11"/>
          </p:nvPr>
        </p:nvSpPr>
        <p:spPr>
          <a:noFill/>
        </p:spPr>
        <p:txBody>
          <a:bodyPr/>
          <a:lstStyle/>
          <a:p>
            <a:r>
              <a:rPr lang="en-GB" dirty="0" smtClean="0">
                <a:cs typeface="Arial" charset="0"/>
              </a:rPr>
              <a:t>Anders Plejdrup Houmøller</a:t>
            </a:r>
          </a:p>
        </p:txBody>
      </p:sp>
      <p:sp>
        <p:nvSpPr>
          <p:cNvPr id="35843" name="Pladsholder til diasnummer 5"/>
          <p:cNvSpPr>
            <a:spLocks noGrp="1"/>
          </p:cNvSpPr>
          <p:nvPr>
            <p:ph type="sldNum" sz="quarter" idx="12"/>
          </p:nvPr>
        </p:nvSpPr>
        <p:spPr>
          <a:noFill/>
        </p:spPr>
        <p:txBody>
          <a:bodyPr/>
          <a:lstStyle/>
          <a:p>
            <a:fld id="{B8A0580B-BB35-410B-AF74-2C7FF500F9C2}" type="slidenum">
              <a:rPr lang="en-GB" smtClean="0">
                <a:cs typeface="Arial" charset="0"/>
              </a:rPr>
              <a:pPr/>
              <a:t>11</a:t>
            </a:fld>
            <a:endParaRPr lang="en-GB" dirty="0" smtClean="0">
              <a:cs typeface="Arial" charset="0"/>
            </a:endParaRPr>
          </a:p>
        </p:txBody>
      </p:sp>
      <p:sp>
        <p:nvSpPr>
          <p:cNvPr id="35844" name="Rectangle 25"/>
          <p:cNvSpPr>
            <a:spLocks noGrp="1" noChangeArrowheads="1"/>
          </p:cNvSpPr>
          <p:nvPr>
            <p:ph type="title"/>
          </p:nvPr>
        </p:nvSpPr>
        <p:spPr/>
        <p:txBody>
          <a:bodyPr/>
          <a:lstStyle/>
          <a:p>
            <a:pPr eaLnBrk="1" hangingPunct="1"/>
            <a:r>
              <a:rPr lang="en-GB" sz="4000" dirty="0" smtClean="0"/>
              <a:t>Notes</a:t>
            </a:r>
          </a:p>
        </p:txBody>
      </p:sp>
      <p:sp>
        <p:nvSpPr>
          <p:cNvPr id="35845" name="Rectangle 26"/>
          <p:cNvSpPr>
            <a:spLocks noGrp="1" noChangeArrowheads="1"/>
          </p:cNvSpPr>
          <p:nvPr>
            <p:ph type="body" idx="4294967295"/>
          </p:nvPr>
        </p:nvSpPr>
        <p:spPr>
          <a:xfrm>
            <a:off x="277813" y="1803400"/>
            <a:ext cx="9151937" cy="4932363"/>
          </a:xfrm>
        </p:spPr>
        <p:txBody>
          <a:bodyPr/>
          <a:lstStyle/>
          <a:p>
            <a:pPr eaLnBrk="1" hangingPunct="1">
              <a:lnSpc>
                <a:spcPct val="90000"/>
              </a:lnSpc>
            </a:pPr>
            <a:r>
              <a:rPr lang="en-GB" dirty="0" smtClean="0"/>
              <a:t>The </a:t>
            </a:r>
            <a:r>
              <a:rPr lang="en-GB" u="sng" dirty="0" smtClean="0"/>
              <a:t>absolute value</a:t>
            </a:r>
            <a:r>
              <a:rPr lang="en-GB" dirty="0" smtClean="0"/>
              <a:t> of the red/green areas should not be considered important</a:t>
            </a:r>
          </a:p>
          <a:p>
            <a:pPr lvl="1" eaLnBrk="1" hangingPunct="1">
              <a:lnSpc>
                <a:spcPct val="90000"/>
              </a:lnSpc>
            </a:pPr>
            <a:r>
              <a:rPr lang="en-GB" dirty="0" smtClean="0"/>
              <a:t>As it’s heavily dependent upon the spot exchange’s </a:t>
            </a:r>
            <a:r>
              <a:rPr lang="en-GB" u="sng" dirty="0" smtClean="0"/>
              <a:t>choice</a:t>
            </a:r>
            <a:r>
              <a:rPr lang="en-GB" dirty="0" smtClean="0"/>
              <a:t> of maximum price and minimum price.</a:t>
            </a:r>
          </a:p>
          <a:p>
            <a:pPr eaLnBrk="1" hangingPunct="1">
              <a:lnSpc>
                <a:spcPct val="90000"/>
              </a:lnSpc>
            </a:pPr>
            <a:r>
              <a:rPr lang="en-GB" dirty="0" smtClean="0"/>
              <a:t>However, when comparing different solutions, the </a:t>
            </a:r>
            <a:r>
              <a:rPr lang="en-GB" u="sng" dirty="0" smtClean="0"/>
              <a:t>relative size</a:t>
            </a:r>
            <a:r>
              <a:rPr lang="en-GB" dirty="0" smtClean="0"/>
              <a:t> of the areas can be used to select the best solution.</a:t>
            </a:r>
          </a:p>
          <a:p>
            <a:pPr eaLnBrk="1" hangingPunct="1">
              <a:lnSpc>
                <a:spcPct val="90000"/>
              </a:lnSpc>
            </a:pPr>
            <a:r>
              <a:rPr lang="en-GB" dirty="0" smtClean="0"/>
              <a:t>When this is used to select the preferred solution, the value of the </a:t>
            </a:r>
            <a:r>
              <a:rPr lang="en-GB" u="sng" dirty="0" smtClean="0"/>
              <a:t>spot trading</a:t>
            </a:r>
            <a:r>
              <a:rPr lang="en-GB" dirty="0" smtClean="0"/>
              <a:t> is maximised</a:t>
            </a:r>
          </a:p>
          <a:p>
            <a:pPr lvl="1" eaLnBrk="1" hangingPunct="1">
              <a:lnSpc>
                <a:spcPct val="90000"/>
              </a:lnSpc>
            </a:pPr>
            <a:r>
              <a:rPr lang="en-GB" dirty="0" smtClean="0"/>
              <a:t>The bilateral trading and the exchange intra-day trading is invisible for the spot trading software. Therefore this cannot be included in the optimization.</a:t>
            </a:r>
          </a:p>
        </p:txBody>
      </p:sp>
      <p:grpSp>
        <p:nvGrpSpPr>
          <p:cNvPr id="35846" name="Gruppe 76"/>
          <p:cNvGrpSpPr>
            <a:grpSpLocks/>
          </p:cNvGrpSpPr>
          <p:nvPr/>
        </p:nvGrpSpPr>
        <p:grpSpPr bwMode="auto">
          <a:xfrm>
            <a:off x="6048375" y="287338"/>
            <a:ext cx="2868613" cy="1230312"/>
            <a:chOff x="6048375" y="288015"/>
            <a:chExt cx="2868613" cy="1230313"/>
          </a:xfrm>
        </p:grpSpPr>
        <p:sp>
          <p:nvSpPr>
            <p:cNvPr id="35864" name="Freeform 86" descr="Outlined diamond"/>
            <p:cNvSpPr>
              <a:spLocks/>
            </p:cNvSpPr>
            <p:nvPr/>
          </p:nvSpPr>
          <p:spPr bwMode="auto">
            <a:xfrm>
              <a:off x="8166434" y="843280"/>
              <a:ext cx="267845" cy="312806"/>
            </a:xfrm>
            <a:custGeom>
              <a:avLst/>
              <a:gdLst>
                <a:gd name="T0" fmla="*/ 0 w 364"/>
                <a:gd name="T1" fmla="*/ 0 h 458"/>
                <a:gd name="T2" fmla="*/ 197090531 w 364"/>
                <a:gd name="T3" fmla="*/ 0 h 458"/>
                <a:gd name="T4" fmla="*/ 193841808 w 364"/>
                <a:gd name="T5" fmla="*/ 7463634 h 458"/>
                <a:gd name="T6" fmla="*/ 182470863 w 364"/>
                <a:gd name="T7" fmla="*/ 29853852 h 458"/>
                <a:gd name="T8" fmla="*/ 177598146 w 364"/>
                <a:gd name="T9" fmla="*/ 52244073 h 458"/>
                <a:gd name="T10" fmla="*/ 171100699 w 364"/>
                <a:gd name="T11" fmla="*/ 60174181 h 458"/>
                <a:gd name="T12" fmla="*/ 165685670 w 364"/>
                <a:gd name="T13" fmla="*/ 65771905 h 458"/>
                <a:gd name="T14" fmla="*/ 156481076 w 364"/>
                <a:gd name="T15" fmla="*/ 80232007 h 458"/>
                <a:gd name="T16" fmla="*/ 149442053 w 364"/>
                <a:gd name="T17" fmla="*/ 96558038 h 458"/>
                <a:gd name="T18" fmla="*/ 145110913 w 364"/>
                <a:gd name="T19" fmla="*/ 103555193 h 458"/>
                <a:gd name="T20" fmla="*/ 133740013 w 364"/>
                <a:gd name="T21" fmla="*/ 127344834 h 458"/>
                <a:gd name="T22" fmla="*/ 125617837 w 364"/>
                <a:gd name="T23" fmla="*/ 141339142 h 458"/>
                <a:gd name="T24" fmla="*/ 120745120 w 364"/>
                <a:gd name="T25" fmla="*/ 151134475 h 458"/>
                <a:gd name="T26" fmla="*/ 109374221 w 364"/>
                <a:gd name="T27" fmla="*/ 166528214 h 458"/>
                <a:gd name="T28" fmla="*/ 102876774 w 364"/>
                <a:gd name="T29" fmla="*/ 175390593 h 458"/>
                <a:gd name="T30" fmla="*/ 98004057 w 364"/>
                <a:gd name="T31" fmla="*/ 185186652 h 458"/>
                <a:gd name="T32" fmla="*/ 93130581 w 364"/>
                <a:gd name="T33" fmla="*/ 194982668 h 458"/>
                <a:gd name="T34" fmla="*/ 89340281 w 364"/>
                <a:gd name="T35" fmla="*/ 201512662 h 458"/>
                <a:gd name="T36" fmla="*/ 88257864 w 364"/>
                <a:gd name="T37" fmla="*/ 203378570 h 458"/>
                <a:gd name="T38" fmla="*/ 87716288 w 364"/>
                <a:gd name="T39" fmla="*/ 205710954 h 458"/>
                <a:gd name="T40" fmla="*/ 84467564 w 364"/>
                <a:gd name="T41" fmla="*/ 210375724 h 458"/>
                <a:gd name="T42" fmla="*/ 83384411 w 364"/>
                <a:gd name="T43" fmla="*/ 212708109 h 458"/>
                <a:gd name="T44" fmla="*/ 84467564 w 364"/>
                <a:gd name="T45" fmla="*/ 210375724 h 458"/>
                <a:gd name="T46" fmla="*/ 85009141 w 364"/>
                <a:gd name="T47" fmla="*/ 201512662 h 458"/>
                <a:gd name="T48" fmla="*/ 80135688 w 364"/>
                <a:gd name="T49" fmla="*/ 191717329 h 458"/>
                <a:gd name="T50" fmla="*/ 72013512 w 364"/>
                <a:gd name="T51" fmla="*/ 184720175 h 458"/>
                <a:gd name="T52" fmla="*/ 67140795 w 364"/>
                <a:gd name="T53" fmla="*/ 176323547 h 458"/>
                <a:gd name="T54" fmla="*/ 62267342 w 364"/>
                <a:gd name="T55" fmla="*/ 167927645 h 458"/>
                <a:gd name="T56" fmla="*/ 58477042 w 364"/>
                <a:gd name="T57" fmla="*/ 162329922 h 458"/>
                <a:gd name="T58" fmla="*/ 54145902 w 364"/>
                <a:gd name="T59" fmla="*/ 156732198 h 458"/>
                <a:gd name="T60" fmla="*/ 50897178 w 364"/>
                <a:gd name="T61" fmla="*/ 146936866 h 458"/>
                <a:gd name="T62" fmla="*/ 42774991 w 364"/>
                <a:gd name="T63" fmla="*/ 134341988 h 458"/>
                <a:gd name="T64" fmla="*/ 40609421 w 364"/>
                <a:gd name="T65" fmla="*/ 127811311 h 458"/>
                <a:gd name="T66" fmla="*/ 39526268 w 364"/>
                <a:gd name="T67" fmla="*/ 120348363 h 458"/>
                <a:gd name="T68" fmla="*/ 33028821 w 364"/>
                <a:gd name="T69" fmla="*/ 109619393 h 458"/>
                <a:gd name="T70" fmla="*/ 30863251 w 364"/>
                <a:gd name="T71" fmla="*/ 101222808 h 458"/>
                <a:gd name="T72" fmla="*/ 28156104 w 364"/>
                <a:gd name="T73" fmla="*/ 96558038 h 458"/>
                <a:gd name="T74" fmla="*/ 24907381 w 364"/>
                <a:gd name="T75" fmla="*/ 87229161 h 458"/>
                <a:gd name="T76" fmla="*/ 21658652 w 364"/>
                <a:gd name="T77" fmla="*/ 81631438 h 458"/>
                <a:gd name="T78" fmla="*/ 15160469 w 364"/>
                <a:gd name="T79" fmla="*/ 67171336 h 458"/>
                <a:gd name="T80" fmla="*/ 10287749 w 364"/>
                <a:gd name="T81" fmla="*/ 48978735 h 458"/>
                <a:gd name="T82" fmla="*/ 7039026 w 364"/>
                <a:gd name="T83" fmla="*/ 27987944 h 458"/>
                <a:gd name="T84" fmla="*/ 3790301 w 364"/>
                <a:gd name="T85" fmla="*/ 18191923 h 458"/>
                <a:gd name="T86" fmla="*/ 0 w 364"/>
                <a:gd name="T87" fmla="*/ 0 h 45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64"/>
                <a:gd name="T133" fmla="*/ 0 h 458"/>
                <a:gd name="T134" fmla="*/ 364 w 364"/>
                <a:gd name="T135" fmla="*/ 458 h 45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64" h="458">
                  <a:moveTo>
                    <a:pt x="0" y="0"/>
                  </a:moveTo>
                  <a:lnTo>
                    <a:pt x="364" y="0"/>
                  </a:lnTo>
                  <a:cubicBezTo>
                    <a:pt x="360" y="5"/>
                    <a:pt x="361" y="10"/>
                    <a:pt x="358" y="16"/>
                  </a:cubicBezTo>
                  <a:cubicBezTo>
                    <a:pt x="355" y="31"/>
                    <a:pt x="346" y="52"/>
                    <a:pt x="337" y="64"/>
                  </a:cubicBezTo>
                  <a:cubicBezTo>
                    <a:pt x="335" y="79"/>
                    <a:pt x="335" y="98"/>
                    <a:pt x="328" y="112"/>
                  </a:cubicBezTo>
                  <a:cubicBezTo>
                    <a:pt x="327" y="119"/>
                    <a:pt x="322" y="125"/>
                    <a:pt x="316" y="129"/>
                  </a:cubicBezTo>
                  <a:cubicBezTo>
                    <a:pt x="313" y="134"/>
                    <a:pt x="311" y="138"/>
                    <a:pt x="306" y="141"/>
                  </a:cubicBezTo>
                  <a:cubicBezTo>
                    <a:pt x="301" y="152"/>
                    <a:pt x="296" y="162"/>
                    <a:pt x="289" y="172"/>
                  </a:cubicBezTo>
                  <a:cubicBezTo>
                    <a:pt x="287" y="184"/>
                    <a:pt x="281" y="196"/>
                    <a:pt x="276" y="207"/>
                  </a:cubicBezTo>
                  <a:cubicBezTo>
                    <a:pt x="274" y="212"/>
                    <a:pt x="268" y="222"/>
                    <a:pt x="268" y="222"/>
                  </a:cubicBezTo>
                  <a:cubicBezTo>
                    <a:pt x="264" y="240"/>
                    <a:pt x="253" y="256"/>
                    <a:pt x="247" y="273"/>
                  </a:cubicBezTo>
                  <a:cubicBezTo>
                    <a:pt x="245" y="283"/>
                    <a:pt x="237" y="293"/>
                    <a:pt x="232" y="303"/>
                  </a:cubicBezTo>
                  <a:cubicBezTo>
                    <a:pt x="231" y="310"/>
                    <a:pt x="227" y="318"/>
                    <a:pt x="223" y="324"/>
                  </a:cubicBezTo>
                  <a:cubicBezTo>
                    <a:pt x="221" y="336"/>
                    <a:pt x="212" y="351"/>
                    <a:pt x="202" y="357"/>
                  </a:cubicBezTo>
                  <a:cubicBezTo>
                    <a:pt x="198" y="363"/>
                    <a:pt x="194" y="370"/>
                    <a:pt x="190" y="376"/>
                  </a:cubicBezTo>
                  <a:cubicBezTo>
                    <a:pt x="189" y="383"/>
                    <a:pt x="181" y="397"/>
                    <a:pt x="181" y="397"/>
                  </a:cubicBezTo>
                  <a:cubicBezTo>
                    <a:pt x="180" y="404"/>
                    <a:pt x="175" y="411"/>
                    <a:pt x="172" y="418"/>
                  </a:cubicBezTo>
                  <a:cubicBezTo>
                    <a:pt x="170" y="423"/>
                    <a:pt x="167" y="427"/>
                    <a:pt x="165" y="432"/>
                  </a:cubicBezTo>
                  <a:cubicBezTo>
                    <a:pt x="164" y="433"/>
                    <a:pt x="163" y="436"/>
                    <a:pt x="163" y="436"/>
                  </a:cubicBezTo>
                  <a:cubicBezTo>
                    <a:pt x="163" y="438"/>
                    <a:pt x="163" y="439"/>
                    <a:pt x="162" y="441"/>
                  </a:cubicBezTo>
                  <a:cubicBezTo>
                    <a:pt x="160" y="445"/>
                    <a:pt x="158" y="447"/>
                    <a:pt x="156" y="451"/>
                  </a:cubicBezTo>
                  <a:cubicBezTo>
                    <a:pt x="155" y="453"/>
                    <a:pt x="153" y="458"/>
                    <a:pt x="154" y="456"/>
                  </a:cubicBezTo>
                  <a:cubicBezTo>
                    <a:pt x="155" y="454"/>
                    <a:pt x="155" y="453"/>
                    <a:pt x="156" y="451"/>
                  </a:cubicBezTo>
                  <a:cubicBezTo>
                    <a:pt x="158" y="441"/>
                    <a:pt x="157" y="447"/>
                    <a:pt x="157" y="432"/>
                  </a:cubicBezTo>
                  <a:cubicBezTo>
                    <a:pt x="160" y="424"/>
                    <a:pt x="157" y="413"/>
                    <a:pt x="148" y="411"/>
                  </a:cubicBezTo>
                  <a:cubicBezTo>
                    <a:pt x="141" y="406"/>
                    <a:pt x="138" y="403"/>
                    <a:pt x="133" y="396"/>
                  </a:cubicBezTo>
                  <a:cubicBezTo>
                    <a:pt x="132" y="389"/>
                    <a:pt x="127" y="384"/>
                    <a:pt x="124" y="378"/>
                  </a:cubicBezTo>
                  <a:cubicBezTo>
                    <a:pt x="123" y="371"/>
                    <a:pt x="119" y="366"/>
                    <a:pt x="115" y="360"/>
                  </a:cubicBezTo>
                  <a:cubicBezTo>
                    <a:pt x="114" y="354"/>
                    <a:pt x="113" y="352"/>
                    <a:pt x="108" y="348"/>
                  </a:cubicBezTo>
                  <a:cubicBezTo>
                    <a:pt x="106" y="343"/>
                    <a:pt x="103" y="341"/>
                    <a:pt x="100" y="336"/>
                  </a:cubicBezTo>
                  <a:cubicBezTo>
                    <a:pt x="99" y="329"/>
                    <a:pt x="97" y="321"/>
                    <a:pt x="94" y="315"/>
                  </a:cubicBezTo>
                  <a:cubicBezTo>
                    <a:pt x="92" y="305"/>
                    <a:pt x="85" y="296"/>
                    <a:pt x="79" y="288"/>
                  </a:cubicBezTo>
                  <a:cubicBezTo>
                    <a:pt x="78" y="283"/>
                    <a:pt x="76" y="279"/>
                    <a:pt x="75" y="274"/>
                  </a:cubicBezTo>
                  <a:cubicBezTo>
                    <a:pt x="76" y="268"/>
                    <a:pt x="76" y="264"/>
                    <a:pt x="73" y="258"/>
                  </a:cubicBezTo>
                  <a:cubicBezTo>
                    <a:pt x="72" y="252"/>
                    <a:pt x="64" y="243"/>
                    <a:pt x="61" y="235"/>
                  </a:cubicBezTo>
                  <a:cubicBezTo>
                    <a:pt x="60" y="229"/>
                    <a:pt x="59" y="222"/>
                    <a:pt x="57" y="217"/>
                  </a:cubicBezTo>
                  <a:cubicBezTo>
                    <a:pt x="56" y="214"/>
                    <a:pt x="52" y="207"/>
                    <a:pt x="52" y="207"/>
                  </a:cubicBezTo>
                  <a:cubicBezTo>
                    <a:pt x="51" y="201"/>
                    <a:pt x="49" y="193"/>
                    <a:pt x="46" y="187"/>
                  </a:cubicBezTo>
                  <a:cubicBezTo>
                    <a:pt x="44" y="183"/>
                    <a:pt x="40" y="175"/>
                    <a:pt x="40" y="175"/>
                  </a:cubicBezTo>
                  <a:cubicBezTo>
                    <a:pt x="38" y="165"/>
                    <a:pt x="33" y="153"/>
                    <a:pt x="28" y="144"/>
                  </a:cubicBezTo>
                  <a:cubicBezTo>
                    <a:pt x="25" y="131"/>
                    <a:pt x="24" y="118"/>
                    <a:pt x="19" y="105"/>
                  </a:cubicBezTo>
                  <a:cubicBezTo>
                    <a:pt x="17" y="91"/>
                    <a:pt x="19" y="71"/>
                    <a:pt x="13" y="60"/>
                  </a:cubicBezTo>
                  <a:cubicBezTo>
                    <a:pt x="12" y="53"/>
                    <a:pt x="10" y="45"/>
                    <a:pt x="7" y="39"/>
                  </a:cubicBezTo>
                  <a:cubicBezTo>
                    <a:pt x="6" y="26"/>
                    <a:pt x="6" y="12"/>
                    <a:pt x="0" y="0"/>
                  </a:cubicBezTo>
                  <a:close/>
                </a:path>
              </a:pathLst>
            </a:custGeom>
            <a:pattFill prst="openDmnd">
              <a:fgClr>
                <a:srgbClr val="008000"/>
              </a:fgClr>
              <a:bgClr>
                <a:schemeClr val="bg1"/>
              </a:bgClr>
            </a:pattFill>
            <a:ln w="9525">
              <a:noFill/>
              <a:round/>
              <a:headEnd/>
              <a:tailEnd/>
            </a:ln>
          </p:spPr>
          <p:txBody>
            <a:bodyPr/>
            <a:lstStyle/>
            <a:p>
              <a:endParaRPr lang="da-DK" dirty="0"/>
            </a:p>
          </p:txBody>
        </p:sp>
        <p:sp>
          <p:nvSpPr>
            <p:cNvPr id="35865" name="Freeform 87" descr="Mørk diagonalt opadgående"/>
            <p:cNvSpPr>
              <a:spLocks/>
            </p:cNvSpPr>
            <p:nvPr/>
          </p:nvSpPr>
          <p:spPr bwMode="auto">
            <a:xfrm>
              <a:off x="7374674" y="628823"/>
              <a:ext cx="788081" cy="212408"/>
            </a:xfrm>
            <a:custGeom>
              <a:avLst/>
              <a:gdLst>
                <a:gd name="T0" fmla="*/ 0 w 1071"/>
                <a:gd name="T1" fmla="*/ 0 h 305"/>
                <a:gd name="T2" fmla="*/ 0 w 1071"/>
                <a:gd name="T3" fmla="*/ 156655408 h 305"/>
                <a:gd name="T4" fmla="*/ 579898764 w 1071"/>
                <a:gd name="T5" fmla="*/ 156655408 h 305"/>
                <a:gd name="T6" fmla="*/ 575025321 w 1071"/>
                <a:gd name="T7" fmla="*/ 146470274 h 305"/>
                <a:gd name="T8" fmla="*/ 570152613 w 1071"/>
                <a:gd name="T9" fmla="*/ 93120370 h 305"/>
                <a:gd name="T10" fmla="*/ 566903896 w 1071"/>
                <a:gd name="T11" fmla="*/ 84390035 h 305"/>
                <a:gd name="T12" fmla="*/ 563655179 w 1071"/>
                <a:gd name="T13" fmla="*/ 71295261 h 305"/>
                <a:gd name="T14" fmla="*/ 564738330 w 1071"/>
                <a:gd name="T15" fmla="*/ 49470173 h 305"/>
                <a:gd name="T16" fmla="*/ 562030452 w 1071"/>
                <a:gd name="T17" fmla="*/ 43650186 h 305"/>
                <a:gd name="T18" fmla="*/ 556616169 w 1071"/>
                <a:gd name="T19" fmla="*/ 14064892 h 305"/>
                <a:gd name="T20" fmla="*/ 553909027 w 1071"/>
                <a:gd name="T21" fmla="*/ 1454821 h 305"/>
                <a:gd name="T22" fmla="*/ 0 w 1071"/>
                <a:gd name="T23" fmla="*/ 0 h 3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71"/>
                <a:gd name="T37" fmla="*/ 0 h 305"/>
                <a:gd name="T38" fmla="*/ 1071 w 1071"/>
                <a:gd name="T39" fmla="*/ 305 h 30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71" h="305">
                  <a:moveTo>
                    <a:pt x="0" y="0"/>
                  </a:moveTo>
                  <a:lnTo>
                    <a:pt x="0" y="305"/>
                  </a:lnTo>
                  <a:lnTo>
                    <a:pt x="1071" y="305"/>
                  </a:lnTo>
                  <a:cubicBezTo>
                    <a:pt x="1070" y="298"/>
                    <a:pt x="1065" y="291"/>
                    <a:pt x="1062" y="284"/>
                  </a:cubicBezTo>
                  <a:cubicBezTo>
                    <a:pt x="1057" y="251"/>
                    <a:pt x="1066" y="212"/>
                    <a:pt x="1053" y="180"/>
                  </a:cubicBezTo>
                  <a:cubicBezTo>
                    <a:pt x="1052" y="174"/>
                    <a:pt x="1050" y="171"/>
                    <a:pt x="1047" y="165"/>
                  </a:cubicBezTo>
                  <a:cubicBezTo>
                    <a:pt x="1046" y="156"/>
                    <a:pt x="1044" y="146"/>
                    <a:pt x="1041" y="138"/>
                  </a:cubicBezTo>
                  <a:cubicBezTo>
                    <a:pt x="1039" y="124"/>
                    <a:pt x="1038" y="109"/>
                    <a:pt x="1043" y="96"/>
                  </a:cubicBezTo>
                  <a:cubicBezTo>
                    <a:pt x="1045" y="74"/>
                    <a:pt x="1035" y="100"/>
                    <a:pt x="1038" y="84"/>
                  </a:cubicBezTo>
                  <a:cubicBezTo>
                    <a:pt x="1030" y="65"/>
                    <a:pt x="1032" y="46"/>
                    <a:pt x="1028" y="26"/>
                  </a:cubicBezTo>
                  <a:cubicBezTo>
                    <a:pt x="1027" y="19"/>
                    <a:pt x="1023" y="10"/>
                    <a:pt x="1023" y="3"/>
                  </a:cubicBezTo>
                  <a:lnTo>
                    <a:pt x="0" y="0"/>
                  </a:lnTo>
                  <a:close/>
                </a:path>
              </a:pathLst>
            </a:custGeom>
            <a:pattFill prst="dkUpDiag">
              <a:fgClr>
                <a:srgbClr val="CC0000"/>
              </a:fgClr>
              <a:bgClr>
                <a:schemeClr val="bg1"/>
              </a:bgClr>
            </a:pattFill>
            <a:ln w="9525" cap="flat" cmpd="sng">
              <a:noFill/>
              <a:prstDash val="solid"/>
              <a:round/>
              <a:headEnd type="none" w="med" len="med"/>
              <a:tailEnd type="none" w="med" len="med"/>
            </a:ln>
          </p:spPr>
          <p:txBody>
            <a:bodyPr/>
            <a:lstStyle/>
            <a:p>
              <a:endParaRPr lang="da-DK" dirty="0"/>
            </a:p>
          </p:txBody>
        </p:sp>
        <p:sp>
          <p:nvSpPr>
            <p:cNvPr id="35866" name="Freeform 88" descr="Light horizontal"/>
            <p:cNvSpPr>
              <a:spLocks/>
            </p:cNvSpPr>
            <p:nvPr/>
          </p:nvSpPr>
          <p:spPr bwMode="auto">
            <a:xfrm>
              <a:off x="7376146" y="839865"/>
              <a:ext cx="907287" cy="299146"/>
            </a:xfrm>
            <a:custGeom>
              <a:avLst/>
              <a:gdLst>
                <a:gd name="T0" fmla="*/ 0 w 1233"/>
                <a:gd name="T1" fmla="*/ 0 h 432"/>
                <a:gd name="T2" fmla="*/ 0 w 1233"/>
                <a:gd name="T3" fmla="*/ 211464395 h 432"/>
                <a:gd name="T4" fmla="*/ 667615248 w 1233"/>
                <a:gd name="T5" fmla="*/ 215779852 h 432"/>
                <a:gd name="T6" fmla="*/ 656785940 w 1233"/>
                <a:gd name="T7" fmla="*/ 205230804 h 432"/>
                <a:gd name="T8" fmla="*/ 646498207 w 1233"/>
                <a:gd name="T9" fmla="*/ 189886419 h 432"/>
                <a:gd name="T10" fmla="*/ 637293626 w 1233"/>
                <a:gd name="T11" fmla="*/ 173582923 h 432"/>
                <a:gd name="T12" fmla="*/ 632420915 w 1233"/>
                <a:gd name="T13" fmla="*/ 162554687 h 432"/>
                <a:gd name="T14" fmla="*/ 629172196 w 1233"/>
                <a:gd name="T15" fmla="*/ 153923081 h 432"/>
                <a:gd name="T16" fmla="*/ 622133182 w 1233"/>
                <a:gd name="T17" fmla="*/ 141935086 h 432"/>
                <a:gd name="T18" fmla="*/ 616177320 w 1233"/>
                <a:gd name="T19" fmla="*/ 128988715 h 432"/>
                <a:gd name="T20" fmla="*/ 609679146 w 1233"/>
                <a:gd name="T21" fmla="*/ 109328873 h 432"/>
                <a:gd name="T22" fmla="*/ 606430427 w 1233"/>
                <a:gd name="T23" fmla="*/ 100218080 h 432"/>
                <a:gd name="T24" fmla="*/ 603181708 w 1233"/>
                <a:gd name="T25" fmla="*/ 82955538 h 432"/>
                <a:gd name="T26" fmla="*/ 596684270 w 1233"/>
                <a:gd name="T27" fmla="*/ 70008475 h 432"/>
                <a:gd name="T28" fmla="*/ 591269984 w 1233"/>
                <a:gd name="T29" fmla="*/ 51307701 h 432"/>
                <a:gd name="T30" fmla="*/ 588562841 w 1233"/>
                <a:gd name="T31" fmla="*/ 38360627 h 432"/>
                <a:gd name="T32" fmla="*/ 585314122 w 1233"/>
                <a:gd name="T33" fmla="*/ 25414257 h 432"/>
                <a:gd name="T34" fmla="*/ 582065403 w 1233"/>
                <a:gd name="T35" fmla="*/ 11028931 h 432"/>
                <a:gd name="T36" fmla="*/ 580440675 w 1233"/>
                <a:gd name="T37" fmla="*/ 1438255 h 432"/>
                <a:gd name="T38" fmla="*/ 0 w 1233"/>
                <a:gd name="T39" fmla="*/ 0 h 43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33"/>
                <a:gd name="T61" fmla="*/ 0 h 432"/>
                <a:gd name="T62" fmla="*/ 1233 w 1233"/>
                <a:gd name="T63" fmla="*/ 432 h 43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33" h="432">
                  <a:moveTo>
                    <a:pt x="0" y="0"/>
                  </a:moveTo>
                  <a:lnTo>
                    <a:pt x="0" y="423"/>
                  </a:lnTo>
                  <a:lnTo>
                    <a:pt x="1233" y="432"/>
                  </a:lnTo>
                  <a:cubicBezTo>
                    <a:pt x="1224" y="430"/>
                    <a:pt x="1217" y="418"/>
                    <a:pt x="1213" y="410"/>
                  </a:cubicBezTo>
                  <a:cubicBezTo>
                    <a:pt x="1211" y="402"/>
                    <a:pt x="1202" y="385"/>
                    <a:pt x="1194" y="381"/>
                  </a:cubicBezTo>
                  <a:cubicBezTo>
                    <a:pt x="1188" y="369"/>
                    <a:pt x="1185" y="358"/>
                    <a:pt x="1177" y="347"/>
                  </a:cubicBezTo>
                  <a:cubicBezTo>
                    <a:pt x="1175" y="339"/>
                    <a:pt x="1168" y="324"/>
                    <a:pt x="1168" y="324"/>
                  </a:cubicBezTo>
                  <a:cubicBezTo>
                    <a:pt x="1167" y="318"/>
                    <a:pt x="1164" y="315"/>
                    <a:pt x="1162" y="309"/>
                  </a:cubicBezTo>
                  <a:cubicBezTo>
                    <a:pt x="1161" y="300"/>
                    <a:pt x="1155" y="290"/>
                    <a:pt x="1149" y="284"/>
                  </a:cubicBezTo>
                  <a:cubicBezTo>
                    <a:pt x="1147" y="275"/>
                    <a:pt x="1144" y="264"/>
                    <a:pt x="1138" y="257"/>
                  </a:cubicBezTo>
                  <a:cubicBezTo>
                    <a:pt x="1136" y="245"/>
                    <a:pt x="1132" y="230"/>
                    <a:pt x="1126" y="219"/>
                  </a:cubicBezTo>
                  <a:cubicBezTo>
                    <a:pt x="1125" y="212"/>
                    <a:pt x="1124" y="206"/>
                    <a:pt x="1120" y="200"/>
                  </a:cubicBezTo>
                  <a:cubicBezTo>
                    <a:pt x="1119" y="190"/>
                    <a:pt x="1119" y="176"/>
                    <a:pt x="1114" y="167"/>
                  </a:cubicBezTo>
                  <a:cubicBezTo>
                    <a:pt x="1112" y="158"/>
                    <a:pt x="1106" y="149"/>
                    <a:pt x="1102" y="140"/>
                  </a:cubicBezTo>
                  <a:cubicBezTo>
                    <a:pt x="1101" y="128"/>
                    <a:pt x="1099" y="113"/>
                    <a:pt x="1092" y="104"/>
                  </a:cubicBezTo>
                  <a:cubicBezTo>
                    <a:pt x="1091" y="96"/>
                    <a:pt x="1091" y="85"/>
                    <a:pt x="1087" y="77"/>
                  </a:cubicBezTo>
                  <a:cubicBezTo>
                    <a:pt x="1086" y="68"/>
                    <a:pt x="1084" y="59"/>
                    <a:pt x="1081" y="50"/>
                  </a:cubicBezTo>
                  <a:cubicBezTo>
                    <a:pt x="1080" y="41"/>
                    <a:pt x="1077" y="32"/>
                    <a:pt x="1075" y="23"/>
                  </a:cubicBezTo>
                  <a:cubicBezTo>
                    <a:pt x="1074" y="16"/>
                    <a:pt x="1072" y="3"/>
                    <a:pt x="1072" y="3"/>
                  </a:cubicBezTo>
                  <a:lnTo>
                    <a:pt x="0" y="0"/>
                  </a:lnTo>
                  <a:close/>
                </a:path>
              </a:pathLst>
            </a:custGeom>
            <a:pattFill prst="ltHorz">
              <a:fgClr>
                <a:srgbClr val="008000"/>
              </a:fgClr>
              <a:bgClr>
                <a:schemeClr val="bg1"/>
              </a:bgClr>
            </a:pattFill>
            <a:ln w="9525">
              <a:noFill/>
              <a:round/>
              <a:headEnd/>
              <a:tailEnd/>
            </a:ln>
          </p:spPr>
          <p:txBody>
            <a:bodyPr/>
            <a:lstStyle/>
            <a:p>
              <a:endParaRPr lang="da-DK" dirty="0"/>
            </a:p>
          </p:txBody>
        </p:sp>
        <p:sp>
          <p:nvSpPr>
            <p:cNvPr id="35867" name="Freeform 89" descr="Lys diagonalt nedadgående"/>
            <p:cNvSpPr>
              <a:spLocks/>
            </p:cNvSpPr>
            <p:nvPr/>
          </p:nvSpPr>
          <p:spPr bwMode="auto">
            <a:xfrm>
              <a:off x="7374674" y="1132182"/>
              <a:ext cx="910966" cy="217188"/>
            </a:xfrm>
            <a:custGeom>
              <a:avLst/>
              <a:gdLst>
                <a:gd name="T0" fmla="*/ 0 w 1242"/>
                <a:gd name="T1" fmla="*/ 0 h 323"/>
                <a:gd name="T2" fmla="*/ 537631 w 1242"/>
                <a:gd name="T3" fmla="*/ 136544002 h 323"/>
                <a:gd name="T4" fmla="*/ 374967339 w 1242"/>
                <a:gd name="T5" fmla="*/ 139257170 h 323"/>
                <a:gd name="T6" fmla="*/ 383036940 w 1242"/>
                <a:gd name="T7" fmla="*/ 139257170 h 323"/>
                <a:gd name="T8" fmla="*/ 411549816 w 1242"/>
                <a:gd name="T9" fmla="*/ 136544002 h 323"/>
                <a:gd name="T10" fmla="*/ 442752223 w 1242"/>
                <a:gd name="T11" fmla="*/ 135640285 h 323"/>
                <a:gd name="T12" fmla="*/ 453512179 w 1242"/>
                <a:gd name="T13" fmla="*/ 132475258 h 323"/>
                <a:gd name="T14" fmla="*/ 471265007 w 1242"/>
                <a:gd name="T15" fmla="*/ 131119010 h 323"/>
                <a:gd name="T16" fmla="*/ 495473809 w 1242"/>
                <a:gd name="T17" fmla="*/ 127501453 h 323"/>
                <a:gd name="T18" fmla="*/ 504081041 w 1242"/>
                <a:gd name="T19" fmla="*/ 125693347 h 323"/>
                <a:gd name="T20" fmla="*/ 511613010 w 1242"/>
                <a:gd name="T21" fmla="*/ 122980179 h 323"/>
                <a:gd name="T22" fmla="*/ 521296238 w 1242"/>
                <a:gd name="T23" fmla="*/ 120267683 h 323"/>
                <a:gd name="T24" fmla="*/ 530980199 w 1242"/>
                <a:gd name="T25" fmla="*/ 116198268 h 323"/>
                <a:gd name="T26" fmla="*/ 540663426 w 1242"/>
                <a:gd name="T27" fmla="*/ 109868215 h 323"/>
                <a:gd name="T28" fmla="*/ 549271391 w 1242"/>
                <a:gd name="T29" fmla="*/ 105799472 h 323"/>
                <a:gd name="T30" fmla="*/ 558954619 w 1242"/>
                <a:gd name="T31" fmla="*/ 100825667 h 323"/>
                <a:gd name="T32" fmla="*/ 561644975 w 1242"/>
                <a:gd name="T33" fmla="*/ 97660640 h 323"/>
                <a:gd name="T34" fmla="*/ 566486588 w 1242"/>
                <a:gd name="T35" fmla="*/ 97208782 h 323"/>
                <a:gd name="T36" fmla="*/ 573480193 w 1242"/>
                <a:gd name="T37" fmla="*/ 93139366 h 323"/>
                <a:gd name="T38" fmla="*/ 583163421 w 1242"/>
                <a:gd name="T39" fmla="*/ 85453044 h 323"/>
                <a:gd name="T40" fmla="*/ 589619394 w 1242"/>
                <a:gd name="T41" fmla="*/ 81384301 h 323"/>
                <a:gd name="T42" fmla="*/ 603606604 w 1242"/>
                <a:gd name="T43" fmla="*/ 70984833 h 323"/>
                <a:gd name="T44" fmla="*/ 610600209 w 1242"/>
                <a:gd name="T45" fmla="*/ 63751063 h 323"/>
                <a:gd name="T46" fmla="*/ 621897797 w 1242"/>
                <a:gd name="T47" fmla="*/ 48830320 h 323"/>
                <a:gd name="T48" fmla="*/ 629429033 w 1242"/>
                <a:gd name="T49" fmla="*/ 42500257 h 323"/>
                <a:gd name="T50" fmla="*/ 647720226 w 1242"/>
                <a:gd name="T51" fmla="*/ 21250128 h 323"/>
                <a:gd name="T52" fmla="*/ 656865822 w 1242"/>
                <a:gd name="T53" fmla="*/ 8138162 h 323"/>
                <a:gd name="T54" fmla="*/ 660093809 w 1242"/>
                <a:gd name="T55" fmla="*/ 2712496 h 323"/>
                <a:gd name="T56" fmla="*/ 657404187 w 1242"/>
                <a:gd name="T57" fmla="*/ 5425665 h 323"/>
                <a:gd name="T58" fmla="*/ 0 w 1242"/>
                <a:gd name="T59" fmla="*/ 0 h 32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242"/>
                <a:gd name="T91" fmla="*/ 0 h 323"/>
                <a:gd name="T92" fmla="*/ 1242 w 1242"/>
                <a:gd name="T93" fmla="*/ 323 h 32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242" h="323">
                  <a:moveTo>
                    <a:pt x="0" y="0"/>
                  </a:moveTo>
                  <a:lnTo>
                    <a:pt x="1" y="317"/>
                  </a:lnTo>
                  <a:lnTo>
                    <a:pt x="703" y="323"/>
                  </a:lnTo>
                  <a:cubicBezTo>
                    <a:pt x="709" y="319"/>
                    <a:pt x="712" y="320"/>
                    <a:pt x="718" y="323"/>
                  </a:cubicBezTo>
                  <a:cubicBezTo>
                    <a:pt x="736" y="321"/>
                    <a:pt x="754" y="320"/>
                    <a:pt x="771" y="317"/>
                  </a:cubicBezTo>
                  <a:cubicBezTo>
                    <a:pt x="791" y="319"/>
                    <a:pt x="812" y="316"/>
                    <a:pt x="832" y="315"/>
                  </a:cubicBezTo>
                  <a:cubicBezTo>
                    <a:pt x="839" y="314"/>
                    <a:pt x="845" y="309"/>
                    <a:pt x="852" y="308"/>
                  </a:cubicBezTo>
                  <a:cubicBezTo>
                    <a:pt x="863" y="307"/>
                    <a:pt x="885" y="305"/>
                    <a:pt x="885" y="305"/>
                  </a:cubicBezTo>
                  <a:cubicBezTo>
                    <a:pt x="888" y="303"/>
                    <a:pt x="921" y="298"/>
                    <a:pt x="930" y="296"/>
                  </a:cubicBezTo>
                  <a:cubicBezTo>
                    <a:pt x="936" y="293"/>
                    <a:pt x="939" y="291"/>
                    <a:pt x="946" y="290"/>
                  </a:cubicBezTo>
                  <a:cubicBezTo>
                    <a:pt x="951" y="287"/>
                    <a:pt x="954" y="285"/>
                    <a:pt x="960" y="284"/>
                  </a:cubicBezTo>
                  <a:cubicBezTo>
                    <a:pt x="966" y="279"/>
                    <a:pt x="970" y="279"/>
                    <a:pt x="978" y="278"/>
                  </a:cubicBezTo>
                  <a:cubicBezTo>
                    <a:pt x="985" y="274"/>
                    <a:pt x="987" y="270"/>
                    <a:pt x="996" y="269"/>
                  </a:cubicBezTo>
                  <a:cubicBezTo>
                    <a:pt x="1000" y="263"/>
                    <a:pt x="1008" y="258"/>
                    <a:pt x="1014" y="255"/>
                  </a:cubicBezTo>
                  <a:cubicBezTo>
                    <a:pt x="1019" y="248"/>
                    <a:pt x="1021" y="248"/>
                    <a:pt x="1030" y="246"/>
                  </a:cubicBezTo>
                  <a:cubicBezTo>
                    <a:pt x="1036" y="242"/>
                    <a:pt x="1043" y="239"/>
                    <a:pt x="1048" y="234"/>
                  </a:cubicBezTo>
                  <a:cubicBezTo>
                    <a:pt x="1050" y="232"/>
                    <a:pt x="1050" y="227"/>
                    <a:pt x="1053" y="225"/>
                  </a:cubicBezTo>
                  <a:cubicBezTo>
                    <a:pt x="1056" y="224"/>
                    <a:pt x="1059" y="224"/>
                    <a:pt x="1062" y="224"/>
                  </a:cubicBezTo>
                  <a:cubicBezTo>
                    <a:pt x="1066" y="221"/>
                    <a:pt x="1071" y="218"/>
                    <a:pt x="1075" y="215"/>
                  </a:cubicBezTo>
                  <a:cubicBezTo>
                    <a:pt x="1079" y="209"/>
                    <a:pt x="1089" y="202"/>
                    <a:pt x="1096" y="198"/>
                  </a:cubicBezTo>
                  <a:cubicBezTo>
                    <a:pt x="1100" y="193"/>
                    <a:pt x="1103" y="192"/>
                    <a:pt x="1108" y="189"/>
                  </a:cubicBezTo>
                  <a:cubicBezTo>
                    <a:pt x="1113" y="180"/>
                    <a:pt x="1125" y="170"/>
                    <a:pt x="1134" y="164"/>
                  </a:cubicBezTo>
                  <a:cubicBezTo>
                    <a:pt x="1138" y="158"/>
                    <a:pt x="1143" y="154"/>
                    <a:pt x="1147" y="147"/>
                  </a:cubicBezTo>
                  <a:cubicBezTo>
                    <a:pt x="1151" y="133"/>
                    <a:pt x="1156" y="123"/>
                    <a:pt x="1168" y="114"/>
                  </a:cubicBezTo>
                  <a:cubicBezTo>
                    <a:pt x="1171" y="108"/>
                    <a:pt x="1176" y="102"/>
                    <a:pt x="1182" y="99"/>
                  </a:cubicBezTo>
                  <a:cubicBezTo>
                    <a:pt x="1193" y="84"/>
                    <a:pt x="1202" y="64"/>
                    <a:pt x="1216" y="50"/>
                  </a:cubicBezTo>
                  <a:cubicBezTo>
                    <a:pt x="1221" y="38"/>
                    <a:pt x="1223" y="26"/>
                    <a:pt x="1233" y="18"/>
                  </a:cubicBezTo>
                  <a:cubicBezTo>
                    <a:pt x="1235" y="14"/>
                    <a:pt x="1235" y="6"/>
                    <a:pt x="1239" y="6"/>
                  </a:cubicBezTo>
                  <a:cubicBezTo>
                    <a:pt x="1242" y="6"/>
                    <a:pt x="1236" y="11"/>
                    <a:pt x="1234" y="12"/>
                  </a:cubicBezTo>
                  <a:lnTo>
                    <a:pt x="0" y="0"/>
                  </a:lnTo>
                  <a:close/>
                </a:path>
              </a:pathLst>
            </a:custGeom>
            <a:pattFill prst="ltDnDiag">
              <a:fgClr>
                <a:srgbClr val="008000"/>
              </a:fgClr>
              <a:bgClr>
                <a:schemeClr val="bg1"/>
              </a:bgClr>
            </a:pattFill>
            <a:ln w="9525" cap="flat" cmpd="sng">
              <a:noFill/>
              <a:prstDash val="solid"/>
              <a:round/>
              <a:headEnd type="none" w="med" len="med"/>
              <a:tailEnd type="none" w="med" len="med"/>
            </a:ln>
          </p:spPr>
          <p:txBody>
            <a:bodyPr/>
            <a:lstStyle/>
            <a:p>
              <a:endParaRPr lang="da-DK" dirty="0"/>
            </a:p>
          </p:txBody>
        </p:sp>
        <p:sp>
          <p:nvSpPr>
            <p:cNvPr id="35868" name="Line 90"/>
            <p:cNvSpPr>
              <a:spLocks noChangeShapeType="1"/>
            </p:cNvSpPr>
            <p:nvPr/>
          </p:nvSpPr>
          <p:spPr bwMode="auto">
            <a:xfrm flipV="1">
              <a:off x="7375410" y="1304105"/>
              <a:ext cx="1541578" cy="5464"/>
            </a:xfrm>
            <a:prstGeom prst="line">
              <a:avLst/>
            </a:prstGeom>
            <a:noFill/>
            <a:ln w="19050">
              <a:solidFill>
                <a:schemeClr val="tx1"/>
              </a:solidFill>
              <a:round/>
              <a:headEnd type="none" w="sm" len="sm"/>
              <a:tailEnd type="stealth" w="med" len="med"/>
            </a:ln>
          </p:spPr>
          <p:txBody>
            <a:bodyPr wrap="none" anchor="ctr"/>
            <a:lstStyle/>
            <a:p>
              <a:endParaRPr lang="da-DK" dirty="0"/>
            </a:p>
          </p:txBody>
        </p:sp>
        <p:sp>
          <p:nvSpPr>
            <p:cNvPr id="35869" name="Line 91"/>
            <p:cNvSpPr>
              <a:spLocks noChangeShapeType="1"/>
            </p:cNvSpPr>
            <p:nvPr/>
          </p:nvSpPr>
          <p:spPr bwMode="auto">
            <a:xfrm flipV="1">
              <a:off x="7374674" y="628823"/>
              <a:ext cx="761591" cy="1366"/>
            </a:xfrm>
            <a:prstGeom prst="line">
              <a:avLst/>
            </a:prstGeom>
            <a:noFill/>
            <a:ln w="38100">
              <a:solidFill>
                <a:srgbClr val="FF0000"/>
              </a:solidFill>
              <a:round/>
              <a:headEnd/>
              <a:tailEnd/>
            </a:ln>
          </p:spPr>
          <p:txBody>
            <a:bodyPr/>
            <a:lstStyle/>
            <a:p>
              <a:endParaRPr lang="da-DK" dirty="0"/>
            </a:p>
          </p:txBody>
        </p:sp>
        <p:sp>
          <p:nvSpPr>
            <p:cNvPr id="35870" name="Freeform 92"/>
            <p:cNvSpPr>
              <a:spLocks/>
            </p:cNvSpPr>
            <p:nvPr/>
          </p:nvSpPr>
          <p:spPr bwMode="auto">
            <a:xfrm>
              <a:off x="8127435" y="622676"/>
              <a:ext cx="330391" cy="727377"/>
            </a:xfrm>
            <a:custGeom>
              <a:avLst/>
              <a:gdLst>
                <a:gd name="T0" fmla="*/ 0 w 729"/>
                <a:gd name="T1" fmla="*/ 0 h 1874"/>
                <a:gd name="T2" fmla="*/ 10886134 w 729"/>
                <a:gd name="T3" fmla="*/ 30432231 h 1874"/>
                <a:gd name="T4" fmla="*/ 35123421 w 729"/>
                <a:gd name="T5" fmla="*/ 51825040 h 1874"/>
                <a:gd name="T6" fmla="*/ 0 60000 65536"/>
                <a:gd name="T7" fmla="*/ 0 60000 65536"/>
                <a:gd name="T8" fmla="*/ 0 60000 65536"/>
                <a:gd name="T9" fmla="*/ 0 w 729"/>
                <a:gd name="T10" fmla="*/ 0 h 1874"/>
                <a:gd name="T11" fmla="*/ 729 w 729"/>
                <a:gd name="T12" fmla="*/ 1874 h 1874"/>
              </a:gdLst>
              <a:ahLst/>
              <a:cxnLst>
                <a:cxn ang="T6">
                  <a:pos x="T0" y="T1"/>
                </a:cxn>
                <a:cxn ang="T7">
                  <a:pos x="T2" y="T3"/>
                </a:cxn>
                <a:cxn ang="T8">
                  <a:pos x="T4" y="T5"/>
                </a:cxn>
              </a:cxnLst>
              <a:rect l="T9" t="T10" r="T11" b="T12"/>
              <a:pathLst>
                <a:path w="729" h="1874">
                  <a:moveTo>
                    <a:pt x="0" y="0"/>
                  </a:moveTo>
                  <a:cubicBezTo>
                    <a:pt x="52" y="394"/>
                    <a:pt x="104" y="789"/>
                    <a:pt x="226" y="1101"/>
                  </a:cubicBezTo>
                  <a:cubicBezTo>
                    <a:pt x="348" y="1413"/>
                    <a:pt x="646" y="1748"/>
                    <a:pt x="729" y="1874"/>
                  </a:cubicBezTo>
                </a:path>
              </a:pathLst>
            </a:custGeom>
            <a:noFill/>
            <a:ln w="38100" cap="flat" cmpd="sng">
              <a:solidFill>
                <a:srgbClr val="FF0000"/>
              </a:solidFill>
              <a:prstDash val="solid"/>
              <a:round/>
              <a:headEnd/>
              <a:tailEnd/>
            </a:ln>
          </p:spPr>
          <p:txBody>
            <a:bodyPr wrap="none"/>
            <a:lstStyle/>
            <a:p>
              <a:endParaRPr lang="da-DK" dirty="0"/>
            </a:p>
          </p:txBody>
        </p:sp>
        <p:sp>
          <p:nvSpPr>
            <p:cNvPr id="35871" name="Line 93"/>
            <p:cNvSpPr>
              <a:spLocks noChangeShapeType="1"/>
            </p:cNvSpPr>
            <p:nvPr/>
          </p:nvSpPr>
          <p:spPr bwMode="auto">
            <a:xfrm flipH="1" flipV="1">
              <a:off x="7375410" y="839865"/>
              <a:ext cx="1061813" cy="683"/>
            </a:xfrm>
            <a:prstGeom prst="line">
              <a:avLst/>
            </a:prstGeom>
            <a:noFill/>
            <a:ln w="28575">
              <a:solidFill>
                <a:schemeClr val="tx1"/>
              </a:solidFill>
              <a:prstDash val="lgDash"/>
              <a:round/>
              <a:headEnd type="none" w="sm" len="sm"/>
              <a:tailEnd type="none" w="sm" len="sm"/>
            </a:ln>
          </p:spPr>
          <p:txBody>
            <a:bodyPr wrap="none" anchor="ctr"/>
            <a:lstStyle/>
            <a:p>
              <a:endParaRPr lang="da-DK" dirty="0"/>
            </a:p>
          </p:txBody>
        </p:sp>
        <p:sp>
          <p:nvSpPr>
            <p:cNvPr id="35872" name="Line 94"/>
            <p:cNvSpPr>
              <a:spLocks noChangeShapeType="1"/>
            </p:cNvSpPr>
            <p:nvPr/>
          </p:nvSpPr>
          <p:spPr bwMode="auto">
            <a:xfrm>
              <a:off x="7375410" y="288015"/>
              <a:ext cx="0" cy="1062038"/>
            </a:xfrm>
            <a:prstGeom prst="line">
              <a:avLst/>
            </a:prstGeom>
            <a:noFill/>
            <a:ln w="19050">
              <a:solidFill>
                <a:schemeClr val="tx1"/>
              </a:solidFill>
              <a:round/>
              <a:headEnd type="stealth" w="med" len="med"/>
              <a:tailEnd type="none" w="sm" len="sm"/>
            </a:ln>
          </p:spPr>
          <p:txBody>
            <a:bodyPr wrap="none" anchor="ctr"/>
            <a:lstStyle/>
            <a:p>
              <a:endParaRPr lang="da-DK" dirty="0"/>
            </a:p>
          </p:txBody>
        </p:sp>
        <p:sp>
          <p:nvSpPr>
            <p:cNvPr id="35873" name="Line 95"/>
            <p:cNvSpPr>
              <a:spLocks noChangeShapeType="1"/>
            </p:cNvSpPr>
            <p:nvPr/>
          </p:nvSpPr>
          <p:spPr bwMode="auto">
            <a:xfrm>
              <a:off x="8524787" y="629506"/>
              <a:ext cx="345108" cy="0"/>
            </a:xfrm>
            <a:prstGeom prst="line">
              <a:avLst/>
            </a:prstGeom>
            <a:noFill/>
            <a:ln w="38100">
              <a:solidFill>
                <a:srgbClr val="008000"/>
              </a:solidFill>
              <a:round/>
              <a:headEnd/>
              <a:tailEnd/>
            </a:ln>
          </p:spPr>
          <p:txBody>
            <a:bodyPr lIns="0" tIns="0" rIns="0" bIns="0" anchor="ctr">
              <a:spAutoFit/>
            </a:bodyPr>
            <a:lstStyle/>
            <a:p>
              <a:endParaRPr lang="da-DK" dirty="0"/>
            </a:p>
          </p:txBody>
        </p:sp>
        <p:sp>
          <p:nvSpPr>
            <p:cNvPr id="35874" name="Line 96"/>
            <p:cNvSpPr>
              <a:spLocks noChangeShapeType="1"/>
            </p:cNvSpPr>
            <p:nvPr/>
          </p:nvSpPr>
          <p:spPr bwMode="auto">
            <a:xfrm>
              <a:off x="7373938" y="1348687"/>
              <a:ext cx="497426" cy="683"/>
            </a:xfrm>
            <a:prstGeom prst="line">
              <a:avLst/>
            </a:prstGeom>
            <a:noFill/>
            <a:ln w="38100">
              <a:solidFill>
                <a:srgbClr val="008000"/>
              </a:solidFill>
              <a:round/>
              <a:headEnd/>
              <a:tailEnd/>
            </a:ln>
          </p:spPr>
          <p:txBody>
            <a:bodyPr wrap="none"/>
            <a:lstStyle/>
            <a:p>
              <a:endParaRPr lang="da-DK" dirty="0"/>
            </a:p>
          </p:txBody>
        </p:sp>
        <p:sp>
          <p:nvSpPr>
            <p:cNvPr id="35875" name="Line 97"/>
            <p:cNvSpPr>
              <a:spLocks noChangeShapeType="1"/>
            </p:cNvSpPr>
            <p:nvPr/>
          </p:nvSpPr>
          <p:spPr bwMode="auto">
            <a:xfrm>
              <a:off x="8444060" y="1344257"/>
              <a:ext cx="194261" cy="0"/>
            </a:xfrm>
            <a:prstGeom prst="line">
              <a:avLst/>
            </a:prstGeom>
            <a:noFill/>
            <a:ln w="38100">
              <a:solidFill>
                <a:srgbClr val="FF0000"/>
              </a:solidFill>
              <a:round/>
              <a:headEnd/>
              <a:tailEnd/>
            </a:ln>
          </p:spPr>
          <p:txBody>
            <a:bodyPr/>
            <a:lstStyle/>
            <a:p>
              <a:endParaRPr lang="da-DK" dirty="0"/>
            </a:p>
          </p:txBody>
        </p:sp>
        <p:sp>
          <p:nvSpPr>
            <p:cNvPr id="35876" name="Line 98"/>
            <p:cNvSpPr>
              <a:spLocks noChangeShapeType="1"/>
            </p:cNvSpPr>
            <p:nvPr/>
          </p:nvSpPr>
          <p:spPr bwMode="auto">
            <a:xfrm>
              <a:off x="7376146" y="1134913"/>
              <a:ext cx="905815" cy="683"/>
            </a:xfrm>
            <a:prstGeom prst="line">
              <a:avLst/>
            </a:prstGeom>
            <a:noFill/>
            <a:ln w="9525">
              <a:solidFill>
                <a:schemeClr val="tx1"/>
              </a:solidFill>
              <a:prstDash val="dash"/>
              <a:round/>
              <a:headEnd/>
              <a:tailEnd/>
            </a:ln>
          </p:spPr>
          <p:txBody>
            <a:bodyPr/>
            <a:lstStyle/>
            <a:p>
              <a:endParaRPr lang="da-DK" dirty="0"/>
            </a:p>
          </p:txBody>
        </p:sp>
        <p:sp>
          <p:nvSpPr>
            <p:cNvPr id="35877" name="Freeform 99"/>
            <p:cNvSpPr>
              <a:spLocks/>
            </p:cNvSpPr>
            <p:nvPr/>
          </p:nvSpPr>
          <p:spPr bwMode="auto">
            <a:xfrm>
              <a:off x="7856647" y="622676"/>
              <a:ext cx="675498" cy="726694"/>
            </a:xfrm>
            <a:custGeom>
              <a:avLst/>
              <a:gdLst>
                <a:gd name="T0" fmla="*/ 0 w 922"/>
                <a:gd name="T1" fmla="*/ 689522874 h 980"/>
                <a:gd name="T2" fmla="*/ 259795674 w 922"/>
                <a:gd name="T3" fmla="*/ 574052709 h 980"/>
                <a:gd name="T4" fmla="*/ 488458372 w 922"/>
                <a:gd name="T5" fmla="*/ 0 h 980"/>
                <a:gd name="T6" fmla="*/ 0 60000 65536"/>
                <a:gd name="T7" fmla="*/ 0 60000 65536"/>
                <a:gd name="T8" fmla="*/ 0 60000 65536"/>
                <a:gd name="T9" fmla="*/ 0 w 922"/>
                <a:gd name="T10" fmla="*/ 0 h 980"/>
                <a:gd name="T11" fmla="*/ 922 w 922"/>
                <a:gd name="T12" fmla="*/ 980 h 980"/>
              </a:gdLst>
              <a:ahLst/>
              <a:cxnLst>
                <a:cxn ang="T6">
                  <a:pos x="T0" y="T1"/>
                </a:cxn>
                <a:cxn ang="T7">
                  <a:pos x="T2" y="T3"/>
                </a:cxn>
                <a:cxn ang="T8">
                  <a:pos x="T4" y="T5"/>
                </a:cxn>
              </a:cxnLst>
              <a:rect l="T9" t="T10" r="T11" b="T12"/>
              <a:pathLst>
                <a:path w="922" h="980">
                  <a:moveTo>
                    <a:pt x="0" y="980"/>
                  </a:moveTo>
                  <a:cubicBezTo>
                    <a:pt x="168" y="979"/>
                    <a:pt x="336" y="979"/>
                    <a:pt x="490" y="816"/>
                  </a:cubicBezTo>
                  <a:cubicBezTo>
                    <a:pt x="644" y="653"/>
                    <a:pt x="783" y="326"/>
                    <a:pt x="922" y="0"/>
                  </a:cubicBezTo>
                </a:path>
              </a:pathLst>
            </a:custGeom>
            <a:noFill/>
            <a:ln w="38100" cap="flat" cmpd="sng">
              <a:solidFill>
                <a:srgbClr val="008000"/>
              </a:solidFill>
              <a:prstDash val="solid"/>
              <a:round/>
              <a:headEnd/>
              <a:tailEnd/>
            </a:ln>
          </p:spPr>
          <p:txBody>
            <a:bodyPr lIns="0" tIns="0" rIns="0" bIns="0" anchor="ctr">
              <a:spAutoFit/>
            </a:bodyPr>
            <a:lstStyle/>
            <a:p>
              <a:endParaRPr lang="da-DK" dirty="0"/>
            </a:p>
          </p:txBody>
        </p:sp>
        <p:grpSp>
          <p:nvGrpSpPr>
            <p:cNvPr id="35878" name="Group 100"/>
            <p:cNvGrpSpPr>
              <a:grpSpLocks/>
            </p:cNvGrpSpPr>
            <p:nvPr/>
          </p:nvGrpSpPr>
          <p:grpSpPr bwMode="auto">
            <a:xfrm>
              <a:off x="6048375" y="461053"/>
              <a:ext cx="1360488" cy="1057275"/>
              <a:chOff x="3972" y="335"/>
              <a:chExt cx="857" cy="666"/>
            </a:xfrm>
          </p:grpSpPr>
          <p:sp>
            <p:nvSpPr>
              <p:cNvPr id="35879" name="Text Box 101"/>
              <p:cNvSpPr txBox="1">
                <a:spLocks noChangeArrowheads="1"/>
              </p:cNvSpPr>
              <p:nvPr/>
            </p:nvSpPr>
            <p:spPr bwMode="auto">
              <a:xfrm>
                <a:off x="3972" y="335"/>
                <a:ext cx="857" cy="212"/>
              </a:xfrm>
              <a:prstGeom prst="rect">
                <a:avLst/>
              </a:prstGeom>
              <a:noFill/>
              <a:ln w="9525" algn="ctr">
                <a:noFill/>
                <a:miter lim="800000"/>
                <a:headEnd/>
                <a:tailEnd/>
              </a:ln>
            </p:spPr>
            <p:txBody>
              <a:bodyPr wrap="none">
                <a:spAutoFit/>
              </a:bodyPr>
              <a:lstStyle/>
              <a:p>
                <a:pPr algn="ctr" eaLnBrk="0" hangingPunct="0"/>
                <a:r>
                  <a:rPr lang="en-GB" sz="1600" dirty="0"/>
                  <a:t>Max. price</a:t>
                </a:r>
              </a:p>
            </p:txBody>
          </p:sp>
          <p:sp>
            <p:nvSpPr>
              <p:cNvPr id="35880" name="Text Box 102"/>
              <p:cNvSpPr txBox="1">
                <a:spLocks noChangeArrowheads="1"/>
              </p:cNvSpPr>
              <p:nvPr/>
            </p:nvSpPr>
            <p:spPr bwMode="auto">
              <a:xfrm>
                <a:off x="3972" y="789"/>
                <a:ext cx="820" cy="212"/>
              </a:xfrm>
              <a:prstGeom prst="rect">
                <a:avLst/>
              </a:prstGeom>
              <a:noFill/>
              <a:ln w="9525" algn="ctr">
                <a:noFill/>
                <a:miter lim="800000"/>
                <a:headEnd/>
                <a:tailEnd/>
              </a:ln>
            </p:spPr>
            <p:txBody>
              <a:bodyPr wrap="none">
                <a:spAutoFit/>
              </a:bodyPr>
              <a:lstStyle/>
              <a:p>
                <a:pPr algn="ctr" eaLnBrk="0" hangingPunct="0"/>
                <a:r>
                  <a:rPr lang="en-GB" sz="1600" dirty="0"/>
                  <a:t>Min. price</a:t>
                </a:r>
              </a:p>
            </p:txBody>
          </p:sp>
        </p:grpSp>
      </p:grpSp>
      <p:grpSp>
        <p:nvGrpSpPr>
          <p:cNvPr id="35847" name="Gruppe 44"/>
          <p:cNvGrpSpPr>
            <a:grpSpLocks/>
          </p:cNvGrpSpPr>
          <p:nvPr/>
        </p:nvGrpSpPr>
        <p:grpSpPr bwMode="auto">
          <a:xfrm>
            <a:off x="92075" y="287338"/>
            <a:ext cx="2882900" cy="1228725"/>
            <a:chOff x="92075" y="147638"/>
            <a:chExt cx="2882900" cy="1228725"/>
          </a:xfrm>
        </p:grpSpPr>
        <p:sp>
          <p:nvSpPr>
            <p:cNvPr id="35848" name="Freeform 67" descr="Outlined diamond"/>
            <p:cNvSpPr>
              <a:spLocks/>
            </p:cNvSpPr>
            <p:nvPr/>
          </p:nvSpPr>
          <p:spPr bwMode="auto">
            <a:xfrm>
              <a:off x="2187071" y="994406"/>
              <a:ext cx="246761" cy="145528"/>
            </a:xfrm>
            <a:custGeom>
              <a:avLst/>
              <a:gdLst>
                <a:gd name="T0" fmla="*/ 4164633 w 342"/>
                <a:gd name="T1" fmla="*/ 94838921 h 215"/>
                <a:gd name="T2" fmla="*/ 176481718 w 342"/>
                <a:gd name="T3" fmla="*/ 94838921 h 215"/>
                <a:gd name="T4" fmla="*/ 169714552 w 342"/>
                <a:gd name="T5" fmla="*/ 85217809 h 215"/>
                <a:gd name="T6" fmla="*/ 159302252 w 342"/>
                <a:gd name="T7" fmla="*/ 73305500 h 215"/>
                <a:gd name="T8" fmla="*/ 152534365 w 342"/>
                <a:gd name="T9" fmla="*/ 63226166 h 215"/>
                <a:gd name="T10" fmla="*/ 140560688 w 342"/>
                <a:gd name="T11" fmla="*/ 53604399 h 215"/>
                <a:gd name="T12" fmla="*/ 135354899 w 342"/>
                <a:gd name="T13" fmla="*/ 48565070 h 215"/>
                <a:gd name="T14" fmla="*/ 131190267 w 342"/>
                <a:gd name="T15" fmla="*/ 45815607 h 215"/>
                <a:gd name="T16" fmla="*/ 128066794 w 342"/>
                <a:gd name="T17" fmla="*/ 38943292 h 215"/>
                <a:gd name="T18" fmla="*/ 117134275 w 342"/>
                <a:gd name="T19" fmla="*/ 24740440 h 215"/>
                <a:gd name="T20" fmla="*/ 96830614 w 342"/>
                <a:gd name="T21" fmla="*/ 2748787 h 215"/>
                <a:gd name="T22" fmla="*/ 95269238 w 342"/>
                <a:gd name="T23" fmla="*/ 0 h 215"/>
                <a:gd name="T24" fmla="*/ 90063426 w 342"/>
                <a:gd name="T25" fmla="*/ 6872307 h 215"/>
                <a:gd name="T26" fmla="*/ 85898073 w 342"/>
                <a:gd name="T27" fmla="*/ 10079337 h 215"/>
                <a:gd name="T28" fmla="*/ 81213223 w 342"/>
                <a:gd name="T29" fmla="*/ 15577589 h 215"/>
                <a:gd name="T30" fmla="*/ 74965555 w 342"/>
                <a:gd name="T31" fmla="*/ 27947471 h 215"/>
                <a:gd name="T32" fmla="*/ 65595134 w 342"/>
                <a:gd name="T33" fmla="*/ 36194506 h 215"/>
                <a:gd name="T34" fmla="*/ 58827247 w 342"/>
                <a:gd name="T35" fmla="*/ 43066810 h 215"/>
                <a:gd name="T36" fmla="*/ 51539142 w 342"/>
                <a:gd name="T37" fmla="*/ 50855612 h 215"/>
                <a:gd name="T38" fmla="*/ 43209146 w 342"/>
                <a:gd name="T39" fmla="*/ 61851434 h 215"/>
                <a:gd name="T40" fmla="*/ 24988522 w 342"/>
                <a:gd name="T41" fmla="*/ 76970774 h 215"/>
                <a:gd name="T42" fmla="*/ 15097156 w 342"/>
                <a:gd name="T43" fmla="*/ 83843078 h 215"/>
                <a:gd name="T44" fmla="*/ 7288108 w 342"/>
                <a:gd name="T45" fmla="*/ 89341348 h 215"/>
                <a:gd name="T46" fmla="*/ 0 w 342"/>
                <a:gd name="T47" fmla="*/ 96671896 h 215"/>
                <a:gd name="T48" fmla="*/ 4164633 w 342"/>
                <a:gd name="T49" fmla="*/ 94838921 h 21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42"/>
                <a:gd name="T76" fmla="*/ 0 h 215"/>
                <a:gd name="T77" fmla="*/ 342 w 342"/>
                <a:gd name="T78" fmla="*/ 215 h 21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42" h="215">
                  <a:moveTo>
                    <a:pt x="8" y="207"/>
                  </a:moveTo>
                  <a:lnTo>
                    <a:pt x="339" y="207"/>
                  </a:lnTo>
                  <a:cubicBezTo>
                    <a:pt x="342" y="200"/>
                    <a:pt x="332" y="191"/>
                    <a:pt x="326" y="186"/>
                  </a:cubicBezTo>
                  <a:cubicBezTo>
                    <a:pt x="323" y="178"/>
                    <a:pt x="314" y="165"/>
                    <a:pt x="306" y="160"/>
                  </a:cubicBezTo>
                  <a:cubicBezTo>
                    <a:pt x="305" y="152"/>
                    <a:pt x="300" y="143"/>
                    <a:pt x="293" y="138"/>
                  </a:cubicBezTo>
                  <a:cubicBezTo>
                    <a:pt x="292" y="134"/>
                    <a:pt x="275" y="120"/>
                    <a:pt x="270" y="117"/>
                  </a:cubicBezTo>
                  <a:cubicBezTo>
                    <a:pt x="267" y="112"/>
                    <a:pt x="265" y="109"/>
                    <a:pt x="260" y="106"/>
                  </a:cubicBezTo>
                  <a:cubicBezTo>
                    <a:pt x="258" y="103"/>
                    <a:pt x="254" y="103"/>
                    <a:pt x="252" y="100"/>
                  </a:cubicBezTo>
                  <a:cubicBezTo>
                    <a:pt x="250" y="97"/>
                    <a:pt x="248" y="89"/>
                    <a:pt x="246" y="85"/>
                  </a:cubicBezTo>
                  <a:cubicBezTo>
                    <a:pt x="240" y="74"/>
                    <a:pt x="232" y="64"/>
                    <a:pt x="225" y="54"/>
                  </a:cubicBezTo>
                  <a:cubicBezTo>
                    <a:pt x="222" y="37"/>
                    <a:pt x="204" y="10"/>
                    <a:pt x="186" y="6"/>
                  </a:cubicBezTo>
                  <a:cubicBezTo>
                    <a:pt x="185" y="0"/>
                    <a:pt x="187" y="2"/>
                    <a:pt x="183" y="0"/>
                  </a:cubicBezTo>
                  <a:cubicBezTo>
                    <a:pt x="179" y="6"/>
                    <a:pt x="180" y="12"/>
                    <a:pt x="173" y="15"/>
                  </a:cubicBezTo>
                  <a:cubicBezTo>
                    <a:pt x="171" y="18"/>
                    <a:pt x="167" y="19"/>
                    <a:pt x="165" y="22"/>
                  </a:cubicBezTo>
                  <a:cubicBezTo>
                    <a:pt x="161" y="28"/>
                    <a:pt x="163" y="30"/>
                    <a:pt x="156" y="34"/>
                  </a:cubicBezTo>
                  <a:cubicBezTo>
                    <a:pt x="154" y="44"/>
                    <a:pt x="150" y="53"/>
                    <a:pt x="144" y="61"/>
                  </a:cubicBezTo>
                  <a:cubicBezTo>
                    <a:pt x="143" y="68"/>
                    <a:pt x="134" y="77"/>
                    <a:pt x="126" y="79"/>
                  </a:cubicBezTo>
                  <a:cubicBezTo>
                    <a:pt x="123" y="84"/>
                    <a:pt x="118" y="90"/>
                    <a:pt x="113" y="94"/>
                  </a:cubicBezTo>
                  <a:cubicBezTo>
                    <a:pt x="111" y="104"/>
                    <a:pt x="108" y="107"/>
                    <a:pt x="99" y="111"/>
                  </a:cubicBezTo>
                  <a:cubicBezTo>
                    <a:pt x="93" y="119"/>
                    <a:pt x="93" y="130"/>
                    <a:pt x="83" y="135"/>
                  </a:cubicBezTo>
                  <a:cubicBezTo>
                    <a:pt x="76" y="149"/>
                    <a:pt x="62" y="160"/>
                    <a:pt x="48" y="168"/>
                  </a:cubicBezTo>
                  <a:cubicBezTo>
                    <a:pt x="43" y="174"/>
                    <a:pt x="36" y="179"/>
                    <a:pt x="29" y="183"/>
                  </a:cubicBezTo>
                  <a:cubicBezTo>
                    <a:pt x="26" y="189"/>
                    <a:pt x="19" y="191"/>
                    <a:pt x="14" y="195"/>
                  </a:cubicBezTo>
                  <a:cubicBezTo>
                    <a:pt x="10" y="204"/>
                    <a:pt x="9" y="206"/>
                    <a:pt x="0" y="211"/>
                  </a:cubicBezTo>
                  <a:cubicBezTo>
                    <a:pt x="5" y="213"/>
                    <a:pt x="8" y="215"/>
                    <a:pt x="8" y="207"/>
                  </a:cubicBezTo>
                  <a:close/>
                </a:path>
              </a:pathLst>
            </a:custGeom>
            <a:pattFill prst="openDmnd">
              <a:fgClr>
                <a:srgbClr val="CC0000"/>
              </a:fgClr>
              <a:bgClr>
                <a:srgbClr val="FFFFFF"/>
              </a:bgClr>
            </a:pattFill>
            <a:ln w="9525">
              <a:noFill/>
              <a:round/>
              <a:headEnd/>
              <a:tailEnd/>
            </a:ln>
          </p:spPr>
          <p:txBody>
            <a:bodyPr/>
            <a:lstStyle/>
            <a:p>
              <a:endParaRPr lang="da-DK" dirty="0"/>
            </a:p>
          </p:txBody>
        </p:sp>
        <p:sp>
          <p:nvSpPr>
            <p:cNvPr id="35849" name="Freeform 68" descr="Light vertical"/>
            <p:cNvSpPr>
              <a:spLocks/>
            </p:cNvSpPr>
            <p:nvPr/>
          </p:nvSpPr>
          <p:spPr bwMode="auto">
            <a:xfrm>
              <a:off x="1429472" y="982899"/>
              <a:ext cx="891082" cy="155681"/>
            </a:xfrm>
            <a:custGeom>
              <a:avLst/>
              <a:gdLst>
                <a:gd name="T0" fmla="*/ 0 w 1235"/>
                <a:gd name="T1" fmla="*/ 0 h 230"/>
                <a:gd name="T2" fmla="*/ 0 w 1235"/>
                <a:gd name="T3" fmla="*/ 103085881 h 230"/>
                <a:gd name="T4" fmla="*/ 548188559 w 1235"/>
                <a:gd name="T5" fmla="*/ 103085881 h 230"/>
                <a:gd name="T6" fmla="*/ 554435511 w 1235"/>
                <a:gd name="T7" fmla="*/ 103085881 h 230"/>
                <a:gd name="T8" fmla="*/ 563805938 w 1235"/>
                <a:gd name="T9" fmla="*/ 94380608 h 230"/>
                <a:gd name="T10" fmla="*/ 574218245 w 1235"/>
                <a:gd name="T11" fmla="*/ 87508288 h 230"/>
                <a:gd name="T12" fmla="*/ 580465196 w 1235"/>
                <a:gd name="T13" fmla="*/ 82468286 h 230"/>
                <a:gd name="T14" fmla="*/ 591397722 w 1235"/>
                <a:gd name="T15" fmla="*/ 68265445 h 230"/>
                <a:gd name="T16" fmla="*/ 600768870 w 1235"/>
                <a:gd name="T17" fmla="*/ 60019092 h 230"/>
                <a:gd name="T18" fmla="*/ 612221614 w 1235"/>
                <a:gd name="T19" fmla="*/ 46732061 h 230"/>
                <a:gd name="T20" fmla="*/ 621071823 w 1235"/>
                <a:gd name="T21" fmla="*/ 38027454 h 230"/>
                <a:gd name="T22" fmla="*/ 635127824 w 1235"/>
                <a:gd name="T23" fmla="*/ 19242849 h 230"/>
                <a:gd name="T24" fmla="*/ 642936874 w 1235"/>
                <a:gd name="T25" fmla="*/ 3665273 h 230"/>
                <a:gd name="T26" fmla="*/ 0 w 1235"/>
                <a:gd name="T27" fmla="*/ 0 h 23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35"/>
                <a:gd name="T43" fmla="*/ 0 h 230"/>
                <a:gd name="T44" fmla="*/ 1235 w 1235"/>
                <a:gd name="T45" fmla="*/ 230 h 23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35" h="230">
                  <a:moveTo>
                    <a:pt x="0" y="0"/>
                  </a:moveTo>
                  <a:lnTo>
                    <a:pt x="0" y="225"/>
                  </a:lnTo>
                  <a:lnTo>
                    <a:pt x="1053" y="225"/>
                  </a:lnTo>
                  <a:cubicBezTo>
                    <a:pt x="1063" y="219"/>
                    <a:pt x="1056" y="230"/>
                    <a:pt x="1065" y="225"/>
                  </a:cubicBezTo>
                  <a:cubicBezTo>
                    <a:pt x="1070" y="219"/>
                    <a:pt x="1077" y="211"/>
                    <a:pt x="1083" y="206"/>
                  </a:cubicBezTo>
                  <a:cubicBezTo>
                    <a:pt x="1087" y="196"/>
                    <a:pt x="1093" y="193"/>
                    <a:pt x="1103" y="191"/>
                  </a:cubicBezTo>
                  <a:cubicBezTo>
                    <a:pt x="1106" y="185"/>
                    <a:pt x="1109" y="183"/>
                    <a:pt x="1115" y="180"/>
                  </a:cubicBezTo>
                  <a:cubicBezTo>
                    <a:pt x="1120" y="169"/>
                    <a:pt x="1122" y="152"/>
                    <a:pt x="1136" y="149"/>
                  </a:cubicBezTo>
                  <a:cubicBezTo>
                    <a:pt x="1144" y="145"/>
                    <a:pt x="1146" y="136"/>
                    <a:pt x="1154" y="131"/>
                  </a:cubicBezTo>
                  <a:cubicBezTo>
                    <a:pt x="1159" y="122"/>
                    <a:pt x="1168" y="108"/>
                    <a:pt x="1176" y="102"/>
                  </a:cubicBezTo>
                  <a:cubicBezTo>
                    <a:pt x="1179" y="95"/>
                    <a:pt x="1186" y="87"/>
                    <a:pt x="1193" y="83"/>
                  </a:cubicBezTo>
                  <a:cubicBezTo>
                    <a:pt x="1196" y="70"/>
                    <a:pt x="1213" y="54"/>
                    <a:pt x="1220" y="42"/>
                  </a:cubicBezTo>
                  <a:cubicBezTo>
                    <a:pt x="1222" y="29"/>
                    <a:pt x="1235" y="21"/>
                    <a:pt x="1235" y="8"/>
                  </a:cubicBezTo>
                  <a:lnTo>
                    <a:pt x="0" y="0"/>
                  </a:lnTo>
                  <a:close/>
                </a:path>
              </a:pathLst>
            </a:custGeom>
            <a:pattFill prst="ltVert">
              <a:fgClr>
                <a:srgbClr val="CC0000"/>
              </a:fgClr>
              <a:bgClr>
                <a:srgbClr val="FFFFFF"/>
              </a:bgClr>
            </a:pattFill>
            <a:ln w="9525">
              <a:noFill/>
              <a:round/>
              <a:headEnd/>
              <a:tailEnd/>
            </a:ln>
          </p:spPr>
          <p:txBody>
            <a:bodyPr/>
            <a:lstStyle/>
            <a:p>
              <a:endParaRPr lang="da-DK" dirty="0"/>
            </a:p>
          </p:txBody>
        </p:sp>
        <p:sp>
          <p:nvSpPr>
            <p:cNvPr id="35850" name="Freeform 69" descr="Lys diagonalt nedadgående"/>
            <p:cNvSpPr>
              <a:spLocks/>
            </p:cNvSpPr>
            <p:nvPr/>
          </p:nvSpPr>
          <p:spPr bwMode="auto">
            <a:xfrm>
              <a:off x="1429472" y="1134518"/>
              <a:ext cx="761929" cy="70395"/>
            </a:xfrm>
            <a:custGeom>
              <a:avLst/>
              <a:gdLst>
                <a:gd name="T0" fmla="*/ 0 w 1056"/>
                <a:gd name="T1" fmla="*/ 0 h 104"/>
                <a:gd name="T2" fmla="*/ 0 w 1056"/>
                <a:gd name="T3" fmla="*/ 41692791 h 104"/>
                <a:gd name="T4" fmla="*/ 396173495 w 1056"/>
                <a:gd name="T5" fmla="*/ 42608602 h 104"/>
                <a:gd name="T6" fmla="*/ 407626956 w 1056"/>
                <a:gd name="T7" fmla="*/ 44441590 h 104"/>
                <a:gd name="T8" fmla="*/ 407626956 w 1056"/>
                <a:gd name="T9" fmla="*/ 46732134 h 104"/>
                <a:gd name="T10" fmla="*/ 410230212 w 1056"/>
                <a:gd name="T11" fmla="*/ 45816323 h 104"/>
                <a:gd name="T12" fmla="*/ 416477162 w 1056"/>
                <a:gd name="T13" fmla="*/ 41692791 h 104"/>
                <a:gd name="T14" fmla="*/ 435738949 w 1056"/>
                <a:gd name="T15" fmla="*/ 38943325 h 104"/>
                <a:gd name="T16" fmla="*/ 453960299 w 1056"/>
                <a:gd name="T17" fmla="*/ 37111025 h 104"/>
                <a:gd name="T18" fmla="*/ 463330723 w 1056"/>
                <a:gd name="T19" fmla="*/ 34362237 h 104"/>
                <a:gd name="T20" fmla="*/ 471659988 w 1056"/>
                <a:gd name="T21" fmla="*/ 31612771 h 104"/>
                <a:gd name="T22" fmla="*/ 485715984 w 1056"/>
                <a:gd name="T23" fmla="*/ 28863983 h 104"/>
                <a:gd name="T24" fmla="*/ 517993331 w 1056"/>
                <a:gd name="T25" fmla="*/ 20616935 h 104"/>
                <a:gd name="T26" fmla="*/ 532049327 w 1056"/>
                <a:gd name="T27" fmla="*/ 14202869 h 104"/>
                <a:gd name="T28" fmla="*/ 538817216 w 1056"/>
                <a:gd name="T29" fmla="*/ 8705289 h 104"/>
                <a:gd name="T30" fmla="*/ 544543947 w 1056"/>
                <a:gd name="T31" fmla="*/ 5498255 h 104"/>
                <a:gd name="T32" fmla="*/ 545064165 w 1056"/>
                <a:gd name="T33" fmla="*/ 1832978 h 104"/>
                <a:gd name="T34" fmla="*/ 549749738 w 1056"/>
                <a:gd name="T35" fmla="*/ 458244 h 104"/>
                <a:gd name="T36" fmla="*/ 0 w 1056"/>
                <a:gd name="T37" fmla="*/ 0 h 10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56"/>
                <a:gd name="T58" fmla="*/ 0 h 104"/>
                <a:gd name="T59" fmla="*/ 1056 w 1056"/>
                <a:gd name="T60" fmla="*/ 104 h 10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56" h="104">
                  <a:moveTo>
                    <a:pt x="0" y="0"/>
                  </a:moveTo>
                  <a:lnTo>
                    <a:pt x="0" y="91"/>
                  </a:lnTo>
                  <a:lnTo>
                    <a:pt x="761" y="93"/>
                  </a:lnTo>
                  <a:cubicBezTo>
                    <a:pt x="769" y="94"/>
                    <a:pt x="775" y="96"/>
                    <a:pt x="783" y="97"/>
                  </a:cubicBezTo>
                  <a:cubicBezTo>
                    <a:pt x="796" y="102"/>
                    <a:pt x="783" y="95"/>
                    <a:pt x="783" y="102"/>
                  </a:cubicBezTo>
                  <a:cubicBezTo>
                    <a:pt x="783" y="104"/>
                    <a:pt x="786" y="101"/>
                    <a:pt x="788" y="100"/>
                  </a:cubicBezTo>
                  <a:cubicBezTo>
                    <a:pt x="793" y="97"/>
                    <a:pt x="794" y="94"/>
                    <a:pt x="800" y="91"/>
                  </a:cubicBezTo>
                  <a:cubicBezTo>
                    <a:pt x="813" y="85"/>
                    <a:pt x="821" y="86"/>
                    <a:pt x="837" y="85"/>
                  </a:cubicBezTo>
                  <a:cubicBezTo>
                    <a:pt x="849" y="83"/>
                    <a:pt x="858" y="82"/>
                    <a:pt x="872" y="81"/>
                  </a:cubicBezTo>
                  <a:cubicBezTo>
                    <a:pt x="878" y="78"/>
                    <a:pt x="884" y="76"/>
                    <a:pt x="890" y="75"/>
                  </a:cubicBezTo>
                  <a:cubicBezTo>
                    <a:pt x="902" y="69"/>
                    <a:pt x="896" y="71"/>
                    <a:pt x="906" y="69"/>
                  </a:cubicBezTo>
                  <a:cubicBezTo>
                    <a:pt x="914" y="66"/>
                    <a:pt x="924" y="64"/>
                    <a:pt x="933" y="63"/>
                  </a:cubicBezTo>
                  <a:cubicBezTo>
                    <a:pt x="952" y="55"/>
                    <a:pt x="974" y="49"/>
                    <a:pt x="995" y="45"/>
                  </a:cubicBezTo>
                  <a:cubicBezTo>
                    <a:pt x="1004" y="40"/>
                    <a:pt x="1013" y="36"/>
                    <a:pt x="1022" y="31"/>
                  </a:cubicBezTo>
                  <a:cubicBezTo>
                    <a:pt x="1026" y="26"/>
                    <a:pt x="1030" y="22"/>
                    <a:pt x="1035" y="19"/>
                  </a:cubicBezTo>
                  <a:cubicBezTo>
                    <a:pt x="1039" y="17"/>
                    <a:pt x="1046" y="12"/>
                    <a:pt x="1046" y="12"/>
                  </a:cubicBezTo>
                  <a:cubicBezTo>
                    <a:pt x="1047" y="6"/>
                    <a:pt x="1047" y="9"/>
                    <a:pt x="1047" y="4"/>
                  </a:cubicBezTo>
                  <a:cubicBezTo>
                    <a:pt x="1050" y="3"/>
                    <a:pt x="1056" y="1"/>
                    <a:pt x="1056" y="1"/>
                  </a:cubicBezTo>
                  <a:lnTo>
                    <a:pt x="0" y="0"/>
                  </a:lnTo>
                  <a:close/>
                </a:path>
              </a:pathLst>
            </a:custGeom>
            <a:pattFill prst="ltDnDiag">
              <a:fgClr>
                <a:srgbClr val="008000"/>
              </a:fgClr>
              <a:bgClr>
                <a:schemeClr val="bg1"/>
              </a:bgClr>
            </a:pattFill>
            <a:ln w="9525" cap="flat" cmpd="sng">
              <a:noFill/>
              <a:prstDash val="solid"/>
              <a:round/>
              <a:headEnd type="none" w="med" len="med"/>
              <a:tailEnd type="none" w="med" len="med"/>
            </a:ln>
          </p:spPr>
          <p:txBody>
            <a:bodyPr/>
            <a:lstStyle/>
            <a:p>
              <a:endParaRPr lang="da-DK" dirty="0"/>
            </a:p>
          </p:txBody>
        </p:sp>
        <p:sp>
          <p:nvSpPr>
            <p:cNvPr id="35851" name="Freeform 70" descr="Mørk diagonalt opadgående"/>
            <p:cNvSpPr>
              <a:spLocks/>
            </p:cNvSpPr>
            <p:nvPr/>
          </p:nvSpPr>
          <p:spPr bwMode="auto">
            <a:xfrm>
              <a:off x="1428750" y="483367"/>
              <a:ext cx="888196" cy="505624"/>
            </a:xfrm>
            <a:custGeom>
              <a:avLst/>
              <a:gdLst>
                <a:gd name="T0" fmla="*/ 0 w 1231"/>
                <a:gd name="T1" fmla="*/ 337661367 h 747"/>
                <a:gd name="T2" fmla="*/ 0 w 1231"/>
                <a:gd name="T3" fmla="*/ 0 h 747"/>
                <a:gd name="T4" fmla="*/ 534132615 w 1231"/>
                <a:gd name="T5" fmla="*/ 1374729 h 747"/>
                <a:gd name="T6" fmla="*/ 540379567 w 1231"/>
                <a:gd name="T7" fmla="*/ 35736177 h 747"/>
                <a:gd name="T8" fmla="*/ 543503043 w 1231"/>
                <a:gd name="T9" fmla="*/ 57269535 h 747"/>
                <a:gd name="T10" fmla="*/ 546626519 w 1231"/>
                <a:gd name="T11" fmla="*/ 72847081 h 747"/>
                <a:gd name="T12" fmla="*/ 549749995 w 1231"/>
                <a:gd name="T13" fmla="*/ 88882214 h 747"/>
                <a:gd name="T14" fmla="*/ 554435570 w 1231"/>
                <a:gd name="T15" fmla="*/ 113622585 h 747"/>
                <a:gd name="T16" fmla="*/ 556517887 w 1231"/>
                <a:gd name="T17" fmla="*/ 123244329 h 747"/>
                <a:gd name="T18" fmla="*/ 557559046 w 1231"/>
                <a:gd name="T19" fmla="*/ 127367837 h 747"/>
                <a:gd name="T20" fmla="*/ 560682522 w 1231"/>
                <a:gd name="T21" fmla="*/ 149816994 h 747"/>
                <a:gd name="T22" fmla="*/ 563805998 w 1231"/>
                <a:gd name="T23" fmla="*/ 160354546 h 747"/>
                <a:gd name="T24" fmla="*/ 566930195 w 1231"/>
                <a:gd name="T25" fmla="*/ 172725070 h 747"/>
                <a:gd name="T26" fmla="*/ 571615048 w 1231"/>
                <a:gd name="T27" fmla="*/ 187844416 h 747"/>
                <a:gd name="T28" fmla="*/ 576300623 w 1231"/>
                <a:gd name="T29" fmla="*/ 204796013 h 747"/>
                <a:gd name="T30" fmla="*/ 580986198 w 1231"/>
                <a:gd name="T31" fmla="*/ 221290045 h 747"/>
                <a:gd name="T32" fmla="*/ 584109674 w 1231"/>
                <a:gd name="T33" fmla="*/ 230452869 h 747"/>
                <a:gd name="T34" fmla="*/ 587233150 w 1231"/>
                <a:gd name="T35" fmla="*/ 239158128 h 747"/>
                <a:gd name="T36" fmla="*/ 591918725 w 1231"/>
                <a:gd name="T37" fmla="*/ 252444460 h 747"/>
                <a:gd name="T38" fmla="*/ 596603578 w 1231"/>
                <a:gd name="T39" fmla="*/ 266189035 h 747"/>
                <a:gd name="T40" fmla="*/ 599727775 w 1231"/>
                <a:gd name="T41" fmla="*/ 273061323 h 747"/>
                <a:gd name="T42" fmla="*/ 604412629 w 1231"/>
                <a:gd name="T43" fmla="*/ 283140633 h 747"/>
                <a:gd name="T44" fmla="*/ 609098203 w 1231"/>
                <a:gd name="T45" fmla="*/ 291387649 h 747"/>
                <a:gd name="T46" fmla="*/ 622113048 w 1231"/>
                <a:gd name="T47" fmla="*/ 311546945 h 747"/>
                <a:gd name="T48" fmla="*/ 627839781 w 1231"/>
                <a:gd name="T49" fmla="*/ 324375035 h 747"/>
                <a:gd name="T50" fmla="*/ 635648832 w 1231"/>
                <a:gd name="T51" fmla="*/ 335370830 h 747"/>
                <a:gd name="T52" fmla="*/ 640854625 w 1231"/>
                <a:gd name="T53" fmla="*/ 342243118 h 747"/>
                <a:gd name="T54" fmla="*/ 0 w 1231"/>
                <a:gd name="T55" fmla="*/ 337661367 h 74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231"/>
                <a:gd name="T85" fmla="*/ 0 h 747"/>
                <a:gd name="T86" fmla="*/ 1231 w 1231"/>
                <a:gd name="T87" fmla="*/ 747 h 74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231" h="747">
                  <a:moveTo>
                    <a:pt x="0" y="737"/>
                  </a:moveTo>
                  <a:lnTo>
                    <a:pt x="0" y="0"/>
                  </a:lnTo>
                  <a:lnTo>
                    <a:pt x="1026" y="3"/>
                  </a:lnTo>
                  <a:cubicBezTo>
                    <a:pt x="1029" y="26"/>
                    <a:pt x="1031" y="56"/>
                    <a:pt x="1038" y="78"/>
                  </a:cubicBezTo>
                  <a:cubicBezTo>
                    <a:pt x="1040" y="94"/>
                    <a:pt x="1038" y="110"/>
                    <a:pt x="1044" y="125"/>
                  </a:cubicBezTo>
                  <a:cubicBezTo>
                    <a:pt x="1045" y="136"/>
                    <a:pt x="1045" y="150"/>
                    <a:pt x="1050" y="159"/>
                  </a:cubicBezTo>
                  <a:cubicBezTo>
                    <a:pt x="1051" y="170"/>
                    <a:pt x="1052" y="183"/>
                    <a:pt x="1056" y="194"/>
                  </a:cubicBezTo>
                  <a:cubicBezTo>
                    <a:pt x="1058" y="211"/>
                    <a:pt x="1059" y="232"/>
                    <a:pt x="1065" y="248"/>
                  </a:cubicBezTo>
                  <a:cubicBezTo>
                    <a:pt x="1067" y="258"/>
                    <a:pt x="1066" y="255"/>
                    <a:pt x="1069" y="269"/>
                  </a:cubicBezTo>
                  <a:cubicBezTo>
                    <a:pt x="1070" y="272"/>
                    <a:pt x="1071" y="278"/>
                    <a:pt x="1071" y="278"/>
                  </a:cubicBezTo>
                  <a:cubicBezTo>
                    <a:pt x="1072" y="292"/>
                    <a:pt x="1071" y="314"/>
                    <a:pt x="1077" y="327"/>
                  </a:cubicBezTo>
                  <a:cubicBezTo>
                    <a:pt x="1079" y="335"/>
                    <a:pt x="1080" y="343"/>
                    <a:pt x="1083" y="350"/>
                  </a:cubicBezTo>
                  <a:cubicBezTo>
                    <a:pt x="1084" y="359"/>
                    <a:pt x="1086" y="369"/>
                    <a:pt x="1089" y="377"/>
                  </a:cubicBezTo>
                  <a:cubicBezTo>
                    <a:pt x="1091" y="389"/>
                    <a:pt x="1093" y="399"/>
                    <a:pt x="1098" y="410"/>
                  </a:cubicBezTo>
                  <a:cubicBezTo>
                    <a:pt x="1100" y="421"/>
                    <a:pt x="1102" y="437"/>
                    <a:pt x="1107" y="447"/>
                  </a:cubicBezTo>
                  <a:cubicBezTo>
                    <a:pt x="1108" y="458"/>
                    <a:pt x="1111" y="473"/>
                    <a:pt x="1116" y="483"/>
                  </a:cubicBezTo>
                  <a:cubicBezTo>
                    <a:pt x="1117" y="490"/>
                    <a:pt x="1119" y="497"/>
                    <a:pt x="1122" y="503"/>
                  </a:cubicBezTo>
                  <a:cubicBezTo>
                    <a:pt x="1123" y="509"/>
                    <a:pt x="1125" y="516"/>
                    <a:pt x="1128" y="522"/>
                  </a:cubicBezTo>
                  <a:cubicBezTo>
                    <a:pt x="1129" y="533"/>
                    <a:pt x="1133" y="541"/>
                    <a:pt x="1137" y="551"/>
                  </a:cubicBezTo>
                  <a:cubicBezTo>
                    <a:pt x="1139" y="560"/>
                    <a:pt x="1142" y="572"/>
                    <a:pt x="1146" y="581"/>
                  </a:cubicBezTo>
                  <a:cubicBezTo>
                    <a:pt x="1147" y="587"/>
                    <a:pt x="1150" y="590"/>
                    <a:pt x="1152" y="596"/>
                  </a:cubicBezTo>
                  <a:cubicBezTo>
                    <a:pt x="1153" y="604"/>
                    <a:pt x="1156" y="612"/>
                    <a:pt x="1161" y="618"/>
                  </a:cubicBezTo>
                  <a:cubicBezTo>
                    <a:pt x="1162" y="624"/>
                    <a:pt x="1166" y="631"/>
                    <a:pt x="1170" y="636"/>
                  </a:cubicBezTo>
                  <a:cubicBezTo>
                    <a:pt x="1173" y="653"/>
                    <a:pt x="1186" y="665"/>
                    <a:pt x="1195" y="680"/>
                  </a:cubicBezTo>
                  <a:cubicBezTo>
                    <a:pt x="1197" y="692"/>
                    <a:pt x="1199" y="698"/>
                    <a:pt x="1206" y="708"/>
                  </a:cubicBezTo>
                  <a:cubicBezTo>
                    <a:pt x="1208" y="718"/>
                    <a:pt x="1217" y="723"/>
                    <a:pt x="1221" y="732"/>
                  </a:cubicBezTo>
                  <a:cubicBezTo>
                    <a:pt x="1223" y="740"/>
                    <a:pt x="1231" y="740"/>
                    <a:pt x="1231" y="747"/>
                  </a:cubicBezTo>
                  <a:lnTo>
                    <a:pt x="0" y="737"/>
                  </a:lnTo>
                  <a:close/>
                </a:path>
              </a:pathLst>
            </a:custGeom>
            <a:pattFill prst="dkUpDiag">
              <a:fgClr>
                <a:srgbClr val="CC0000"/>
              </a:fgClr>
              <a:bgClr>
                <a:schemeClr val="bg1"/>
              </a:bgClr>
            </a:pattFill>
            <a:ln w="9525" cap="flat" cmpd="sng">
              <a:noFill/>
              <a:prstDash val="solid"/>
              <a:round/>
              <a:headEnd type="none" w="med" len="med"/>
              <a:tailEnd type="none" w="med" len="med"/>
            </a:ln>
          </p:spPr>
          <p:txBody>
            <a:bodyPr/>
            <a:lstStyle/>
            <a:p>
              <a:endParaRPr lang="da-DK" dirty="0"/>
            </a:p>
          </p:txBody>
        </p:sp>
        <p:sp>
          <p:nvSpPr>
            <p:cNvPr id="35852" name="Line 71"/>
            <p:cNvSpPr>
              <a:spLocks noChangeShapeType="1"/>
            </p:cNvSpPr>
            <p:nvPr/>
          </p:nvSpPr>
          <p:spPr bwMode="auto">
            <a:xfrm>
              <a:off x="1430193" y="1163776"/>
              <a:ext cx="1544782" cy="677"/>
            </a:xfrm>
            <a:prstGeom prst="line">
              <a:avLst/>
            </a:prstGeom>
            <a:noFill/>
            <a:ln w="19050">
              <a:solidFill>
                <a:schemeClr val="tx1"/>
              </a:solidFill>
              <a:round/>
              <a:headEnd type="none" w="sm" len="sm"/>
              <a:tailEnd type="stealth" w="med" len="med"/>
            </a:ln>
          </p:spPr>
          <p:txBody>
            <a:bodyPr wrap="none" anchor="ctr"/>
            <a:lstStyle/>
            <a:p>
              <a:endParaRPr lang="da-DK" dirty="0"/>
            </a:p>
          </p:txBody>
        </p:sp>
        <p:sp>
          <p:nvSpPr>
            <p:cNvPr id="35853" name="Line 72"/>
            <p:cNvSpPr>
              <a:spLocks noChangeShapeType="1"/>
            </p:cNvSpPr>
            <p:nvPr/>
          </p:nvSpPr>
          <p:spPr bwMode="auto">
            <a:xfrm flipV="1">
              <a:off x="1429472" y="485397"/>
              <a:ext cx="746777" cy="1354"/>
            </a:xfrm>
            <a:prstGeom prst="line">
              <a:avLst/>
            </a:prstGeom>
            <a:noFill/>
            <a:ln w="38100">
              <a:solidFill>
                <a:srgbClr val="FF0000"/>
              </a:solidFill>
              <a:round/>
              <a:headEnd/>
              <a:tailEnd/>
            </a:ln>
          </p:spPr>
          <p:txBody>
            <a:bodyPr/>
            <a:lstStyle/>
            <a:p>
              <a:endParaRPr lang="da-DK" dirty="0"/>
            </a:p>
          </p:txBody>
        </p:sp>
        <p:sp>
          <p:nvSpPr>
            <p:cNvPr id="35854" name="Line 73"/>
            <p:cNvSpPr>
              <a:spLocks noChangeShapeType="1"/>
            </p:cNvSpPr>
            <p:nvPr/>
          </p:nvSpPr>
          <p:spPr bwMode="auto">
            <a:xfrm flipH="1" flipV="1">
              <a:off x="1430193" y="1134518"/>
              <a:ext cx="1002918" cy="677"/>
            </a:xfrm>
            <a:prstGeom prst="line">
              <a:avLst/>
            </a:prstGeom>
            <a:noFill/>
            <a:ln w="28575">
              <a:solidFill>
                <a:schemeClr val="tx1"/>
              </a:solidFill>
              <a:prstDash val="lgDash"/>
              <a:round/>
              <a:headEnd type="none" w="sm" len="sm"/>
              <a:tailEnd type="none" w="sm" len="sm"/>
            </a:ln>
          </p:spPr>
          <p:txBody>
            <a:bodyPr wrap="none" anchor="ctr"/>
            <a:lstStyle/>
            <a:p>
              <a:endParaRPr lang="da-DK" dirty="0"/>
            </a:p>
          </p:txBody>
        </p:sp>
        <p:sp>
          <p:nvSpPr>
            <p:cNvPr id="35855" name="Line 74"/>
            <p:cNvSpPr>
              <a:spLocks noChangeShapeType="1"/>
            </p:cNvSpPr>
            <p:nvPr/>
          </p:nvSpPr>
          <p:spPr bwMode="auto">
            <a:xfrm>
              <a:off x="1430193" y="147638"/>
              <a:ext cx="0" cy="1052537"/>
            </a:xfrm>
            <a:prstGeom prst="line">
              <a:avLst/>
            </a:prstGeom>
            <a:noFill/>
            <a:ln w="19050">
              <a:solidFill>
                <a:schemeClr val="tx1"/>
              </a:solidFill>
              <a:round/>
              <a:headEnd type="stealth" w="med" len="med"/>
              <a:tailEnd type="none" w="sm" len="sm"/>
            </a:ln>
          </p:spPr>
          <p:txBody>
            <a:bodyPr wrap="none" anchor="ctr"/>
            <a:lstStyle/>
            <a:p>
              <a:endParaRPr lang="da-DK" dirty="0"/>
            </a:p>
          </p:txBody>
        </p:sp>
        <p:sp>
          <p:nvSpPr>
            <p:cNvPr id="35856" name="Line 75"/>
            <p:cNvSpPr>
              <a:spLocks noChangeShapeType="1"/>
            </p:cNvSpPr>
            <p:nvPr/>
          </p:nvSpPr>
          <p:spPr bwMode="auto">
            <a:xfrm>
              <a:off x="2557213" y="486074"/>
              <a:ext cx="338395" cy="0"/>
            </a:xfrm>
            <a:prstGeom prst="line">
              <a:avLst/>
            </a:prstGeom>
            <a:noFill/>
            <a:ln w="38100">
              <a:solidFill>
                <a:srgbClr val="008000"/>
              </a:solidFill>
              <a:round/>
              <a:headEnd/>
              <a:tailEnd/>
            </a:ln>
          </p:spPr>
          <p:txBody>
            <a:bodyPr lIns="0" tIns="0" rIns="0" bIns="0" anchor="ctr">
              <a:spAutoFit/>
            </a:bodyPr>
            <a:lstStyle/>
            <a:p>
              <a:endParaRPr lang="da-DK" dirty="0"/>
            </a:p>
          </p:txBody>
        </p:sp>
        <p:sp>
          <p:nvSpPr>
            <p:cNvPr id="35857" name="Freeform 76"/>
            <p:cNvSpPr>
              <a:spLocks/>
            </p:cNvSpPr>
            <p:nvPr/>
          </p:nvSpPr>
          <p:spPr bwMode="auto">
            <a:xfrm>
              <a:off x="1902069" y="479306"/>
              <a:ext cx="662359" cy="720192"/>
            </a:xfrm>
            <a:custGeom>
              <a:avLst/>
              <a:gdLst>
                <a:gd name="T0" fmla="*/ 0 w 922"/>
                <a:gd name="T1" fmla="*/ 677239176 h 980"/>
                <a:gd name="T2" fmla="*/ 249787672 w 922"/>
                <a:gd name="T3" fmla="*/ 563825867 h 980"/>
                <a:gd name="T4" fmla="*/ 469641322 w 922"/>
                <a:gd name="T5" fmla="*/ 0 h 980"/>
                <a:gd name="T6" fmla="*/ 0 60000 65536"/>
                <a:gd name="T7" fmla="*/ 0 60000 65536"/>
                <a:gd name="T8" fmla="*/ 0 60000 65536"/>
                <a:gd name="T9" fmla="*/ 0 w 922"/>
                <a:gd name="T10" fmla="*/ 0 h 980"/>
                <a:gd name="T11" fmla="*/ 922 w 922"/>
                <a:gd name="T12" fmla="*/ 980 h 980"/>
              </a:gdLst>
              <a:ahLst/>
              <a:cxnLst>
                <a:cxn ang="T6">
                  <a:pos x="T0" y="T1"/>
                </a:cxn>
                <a:cxn ang="T7">
                  <a:pos x="T2" y="T3"/>
                </a:cxn>
                <a:cxn ang="T8">
                  <a:pos x="T4" y="T5"/>
                </a:cxn>
              </a:cxnLst>
              <a:rect l="T9" t="T10" r="T11" b="T12"/>
              <a:pathLst>
                <a:path w="922" h="980">
                  <a:moveTo>
                    <a:pt x="0" y="980"/>
                  </a:moveTo>
                  <a:cubicBezTo>
                    <a:pt x="168" y="979"/>
                    <a:pt x="336" y="979"/>
                    <a:pt x="490" y="816"/>
                  </a:cubicBezTo>
                  <a:cubicBezTo>
                    <a:pt x="644" y="653"/>
                    <a:pt x="783" y="326"/>
                    <a:pt x="922" y="0"/>
                  </a:cubicBezTo>
                </a:path>
              </a:pathLst>
            </a:custGeom>
            <a:noFill/>
            <a:ln w="38100" cap="flat" cmpd="sng">
              <a:solidFill>
                <a:srgbClr val="008000"/>
              </a:solidFill>
              <a:prstDash val="solid"/>
              <a:round/>
              <a:headEnd/>
              <a:tailEnd/>
            </a:ln>
          </p:spPr>
          <p:txBody>
            <a:bodyPr lIns="0" tIns="0" rIns="0" bIns="0" anchor="ctr">
              <a:spAutoFit/>
            </a:bodyPr>
            <a:lstStyle/>
            <a:p>
              <a:endParaRPr lang="da-DK" dirty="0"/>
            </a:p>
          </p:txBody>
        </p:sp>
        <p:sp>
          <p:nvSpPr>
            <p:cNvPr id="35858" name="Line 77"/>
            <p:cNvSpPr>
              <a:spLocks noChangeShapeType="1"/>
            </p:cNvSpPr>
            <p:nvPr/>
          </p:nvSpPr>
          <p:spPr bwMode="auto">
            <a:xfrm>
              <a:off x="1428750" y="1198821"/>
              <a:ext cx="487750" cy="677"/>
            </a:xfrm>
            <a:prstGeom prst="line">
              <a:avLst/>
            </a:prstGeom>
            <a:noFill/>
            <a:ln w="38100">
              <a:solidFill>
                <a:srgbClr val="008000"/>
              </a:solidFill>
              <a:round/>
              <a:headEnd/>
              <a:tailEnd/>
            </a:ln>
          </p:spPr>
          <p:txBody>
            <a:bodyPr wrap="none"/>
            <a:lstStyle/>
            <a:p>
              <a:endParaRPr lang="da-DK" dirty="0"/>
            </a:p>
          </p:txBody>
        </p:sp>
        <p:sp>
          <p:nvSpPr>
            <p:cNvPr id="35859" name="Line 78"/>
            <p:cNvSpPr>
              <a:spLocks noChangeShapeType="1"/>
            </p:cNvSpPr>
            <p:nvPr/>
          </p:nvSpPr>
          <p:spPr bwMode="auto">
            <a:xfrm>
              <a:off x="2473155" y="1196791"/>
              <a:ext cx="190482" cy="0"/>
            </a:xfrm>
            <a:prstGeom prst="line">
              <a:avLst/>
            </a:prstGeom>
            <a:noFill/>
            <a:ln w="38100">
              <a:solidFill>
                <a:srgbClr val="FF0000"/>
              </a:solidFill>
              <a:round/>
              <a:headEnd/>
              <a:tailEnd/>
            </a:ln>
          </p:spPr>
          <p:txBody>
            <a:bodyPr/>
            <a:lstStyle/>
            <a:p>
              <a:endParaRPr lang="da-DK" dirty="0"/>
            </a:p>
          </p:txBody>
        </p:sp>
        <p:sp>
          <p:nvSpPr>
            <p:cNvPr id="35860" name="Line 79"/>
            <p:cNvSpPr>
              <a:spLocks noChangeShapeType="1"/>
            </p:cNvSpPr>
            <p:nvPr/>
          </p:nvSpPr>
          <p:spPr bwMode="auto">
            <a:xfrm>
              <a:off x="1429472" y="985606"/>
              <a:ext cx="888196" cy="677"/>
            </a:xfrm>
            <a:prstGeom prst="line">
              <a:avLst/>
            </a:prstGeom>
            <a:noFill/>
            <a:ln w="9525">
              <a:solidFill>
                <a:schemeClr val="tx1"/>
              </a:solidFill>
              <a:prstDash val="dash"/>
              <a:round/>
              <a:headEnd/>
              <a:tailEnd/>
            </a:ln>
          </p:spPr>
          <p:txBody>
            <a:bodyPr/>
            <a:lstStyle/>
            <a:p>
              <a:endParaRPr lang="da-DK" dirty="0"/>
            </a:p>
          </p:txBody>
        </p:sp>
        <p:sp>
          <p:nvSpPr>
            <p:cNvPr id="35861" name="Freeform 80"/>
            <p:cNvSpPr>
              <a:spLocks/>
            </p:cNvSpPr>
            <p:nvPr/>
          </p:nvSpPr>
          <p:spPr bwMode="auto">
            <a:xfrm>
              <a:off x="2167590" y="479306"/>
              <a:ext cx="323964" cy="725607"/>
            </a:xfrm>
            <a:custGeom>
              <a:avLst/>
              <a:gdLst>
                <a:gd name="T0" fmla="*/ 0 w 729"/>
                <a:gd name="T1" fmla="*/ 0 h 1874"/>
                <a:gd name="T2" fmla="*/ 10466837 w 729"/>
                <a:gd name="T3" fmla="*/ 30284223 h 1874"/>
                <a:gd name="T4" fmla="*/ 33770472 w 729"/>
                <a:gd name="T5" fmla="*/ 51573090 h 1874"/>
                <a:gd name="T6" fmla="*/ 0 60000 65536"/>
                <a:gd name="T7" fmla="*/ 0 60000 65536"/>
                <a:gd name="T8" fmla="*/ 0 60000 65536"/>
                <a:gd name="T9" fmla="*/ 0 w 729"/>
                <a:gd name="T10" fmla="*/ 0 h 1874"/>
                <a:gd name="T11" fmla="*/ 729 w 729"/>
                <a:gd name="T12" fmla="*/ 1874 h 1874"/>
              </a:gdLst>
              <a:ahLst/>
              <a:cxnLst>
                <a:cxn ang="T6">
                  <a:pos x="T0" y="T1"/>
                </a:cxn>
                <a:cxn ang="T7">
                  <a:pos x="T2" y="T3"/>
                </a:cxn>
                <a:cxn ang="T8">
                  <a:pos x="T4" y="T5"/>
                </a:cxn>
              </a:cxnLst>
              <a:rect l="T9" t="T10" r="T11" b="T12"/>
              <a:pathLst>
                <a:path w="729" h="1874">
                  <a:moveTo>
                    <a:pt x="0" y="0"/>
                  </a:moveTo>
                  <a:cubicBezTo>
                    <a:pt x="52" y="394"/>
                    <a:pt x="104" y="789"/>
                    <a:pt x="226" y="1101"/>
                  </a:cubicBezTo>
                  <a:cubicBezTo>
                    <a:pt x="348" y="1413"/>
                    <a:pt x="646" y="1748"/>
                    <a:pt x="729" y="1874"/>
                  </a:cubicBezTo>
                </a:path>
              </a:pathLst>
            </a:custGeom>
            <a:noFill/>
            <a:ln w="38100" cap="flat" cmpd="sng">
              <a:solidFill>
                <a:srgbClr val="FF0000"/>
              </a:solidFill>
              <a:prstDash val="solid"/>
              <a:round/>
              <a:headEnd/>
              <a:tailEnd/>
            </a:ln>
          </p:spPr>
          <p:txBody>
            <a:bodyPr wrap="none"/>
            <a:lstStyle/>
            <a:p>
              <a:endParaRPr lang="da-DK" dirty="0"/>
            </a:p>
          </p:txBody>
        </p:sp>
        <p:sp>
          <p:nvSpPr>
            <p:cNvPr id="35862" name="Text Box 82"/>
            <p:cNvSpPr txBox="1">
              <a:spLocks noChangeArrowheads="1"/>
            </p:cNvSpPr>
            <p:nvPr/>
          </p:nvSpPr>
          <p:spPr bwMode="auto">
            <a:xfrm>
              <a:off x="92075" y="319088"/>
              <a:ext cx="1360488" cy="336550"/>
            </a:xfrm>
            <a:prstGeom prst="rect">
              <a:avLst/>
            </a:prstGeom>
            <a:noFill/>
            <a:ln w="9525" algn="ctr">
              <a:noFill/>
              <a:miter lim="800000"/>
              <a:headEnd/>
              <a:tailEnd/>
            </a:ln>
          </p:spPr>
          <p:txBody>
            <a:bodyPr wrap="none">
              <a:spAutoFit/>
            </a:bodyPr>
            <a:lstStyle/>
            <a:p>
              <a:pPr algn="ctr" eaLnBrk="0" hangingPunct="0"/>
              <a:r>
                <a:rPr lang="en-GB" sz="1600" dirty="0"/>
                <a:t>Max. price</a:t>
              </a:r>
            </a:p>
          </p:txBody>
        </p:sp>
        <p:sp>
          <p:nvSpPr>
            <p:cNvPr id="35863" name="Text Box 83"/>
            <p:cNvSpPr txBox="1">
              <a:spLocks noChangeArrowheads="1"/>
            </p:cNvSpPr>
            <p:nvPr/>
          </p:nvSpPr>
          <p:spPr bwMode="auto">
            <a:xfrm>
              <a:off x="92075" y="1039813"/>
              <a:ext cx="1301750" cy="336550"/>
            </a:xfrm>
            <a:prstGeom prst="rect">
              <a:avLst/>
            </a:prstGeom>
            <a:noFill/>
            <a:ln w="9525" algn="ctr">
              <a:noFill/>
              <a:miter lim="800000"/>
              <a:headEnd/>
              <a:tailEnd/>
            </a:ln>
          </p:spPr>
          <p:txBody>
            <a:bodyPr wrap="none">
              <a:spAutoFit/>
            </a:bodyPr>
            <a:lstStyle/>
            <a:p>
              <a:pPr algn="ctr" eaLnBrk="0" hangingPunct="0"/>
              <a:r>
                <a:rPr lang="en-GB" sz="1600" dirty="0"/>
                <a:t>Min. price</a:t>
              </a:r>
            </a:p>
          </p:txBody>
        </p:sp>
      </p:grpSp>
    </p:spTree>
  </p:cSld>
  <p:clrMapOvr>
    <a:masterClrMapping/>
  </p:clrMapOvr>
  <p:transition spd="med">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el 1"/>
          <p:cNvSpPr>
            <a:spLocks noGrp="1"/>
          </p:cNvSpPr>
          <p:nvPr>
            <p:ph type="title"/>
          </p:nvPr>
        </p:nvSpPr>
        <p:spPr>
          <a:xfrm>
            <a:off x="0" y="14738"/>
            <a:ext cx="9906000" cy="942976"/>
          </a:xfrm>
          <a:solidFill>
            <a:srgbClr val="FFFFFF"/>
          </a:solidFill>
        </p:spPr>
        <p:txBody>
          <a:bodyPr/>
          <a:lstStyle/>
          <a:p>
            <a:r>
              <a:rPr lang="en-GB" sz="3200" dirty="0" smtClean="0"/>
              <a:t>Appendix – terminology and acronyms – 1</a:t>
            </a:r>
            <a:br>
              <a:rPr lang="en-GB" sz="3200" dirty="0" smtClean="0"/>
            </a:br>
            <a:r>
              <a:rPr lang="en-GB" sz="2400" dirty="0" smtClean="0"/>
              <a:t>As used in this presentation</a:t>
            </a:r>
          </a:p>
        </p:txBody>
      </p:sp>
      <p:sp>
        <p:nvSpPr>
          <p:cNvPr id="39938" name="Pladsholder til indhold 2"/>
          <p:cNvSpPr>
            <a:spLocks noGrp="1"/>
          </p:cNvSpPr>
          <p:nvPr>
            <p:ph idx="4294967295"/>
          </p:nvPr>
        </p:nvSpPr>
        <p:spPr>
          <a:xfrm>
            <a:off x="-14288" y="900566"/>
            <a:ext cx="9920288" cy="5805487"/>
          </a:xfrm>
        </p:spPr>
        <p:txBody>
          <a:bodyPr/>
          <a:lstStyle/>
          <a:p>
            <a:pPr>
              <a:tabLst>
                <a:tab pos="711200" algn="l"/>
                <a:tab pos="987425" algn="l"/>
              </a:tabLst>
            </a:pPr>
            <a:r>
              <a:rPr lang="en-GB" sz="2100" i="1" dirty="0" smtClean="0"/>
              <a:t>Double auction</a:t>
            </a:r>
            <a:r>
              <a:rPr lang="en-GB" sz="2100" dirty="0" smtClean="0"/>
              <a:t>  A calculation method whereby an exchange’s price is set by calculating the intersection between the exchange’s supply curve and the exchange’s demand curve.</a:t>
            </a:r>
          </a:p>
          <a:p>
            <a:pPr>
              <a:tabLst>
                <a:tab pos="711200" algn="l"/>
                <a:tab pos="987425" algn="l"/>
              </a:tabLst>
            </a:pPr>
            <a:r>
              <a:rPr lang="en-GB" sz="2100" i="1" dirty="0" smtClean="0"/>
              <a:t>Implicit auction</a:t>
            </a:r>
            <a:r>
              <a:rPr lang="en-GB" sz="2100" dirty="0" smtClean="0"/>
              <a:t>  The common term for market coupling and market splitting.</a:t>
            </a:r>
          </a:p>
          <a:p>
            <a:pPr>
              <a:tabLst>
                <a:tab pos="711200" algn="l"/>
                <a:tab pos="987425" algn="l"/>
              </a:tabLst>
            </a:pPr>
            <a:r>
              <a:rPr lang="en-GB" sz="2100" i="1" dirty="0" smtClean="0"/>
              <a:t>Market coupling</a:t>
            </a:r>
            <a:r>
              <a:rPr lang="en-GB" sz="2100" dirty="0" smtClean="0"/>
              <a:t>  A day-ahead congestion management system, you can have on a border, where two electricity exchanges meet. The day-ahead plans for the cross-border energy flows are calculated using the two exchanges’ bids and information on the day-ahead cross-border trading capacity.</a:t>
            </a:r>
          </a:p>
          <a:p>
            <a:pPr>
              <a:tabLst>
                <a:tab pos="711200" algn="l"/>
                <a:tab pos="987425" algn="l"/>
              </a:tabLst>
            </a:pPr>
            <a:r>
              <a:rPr lang="en-GB" sz="2100" i="1" dirty="0" smtClean="0"/>
              <a:t>Market splitting</a:t>
            </a:r>
            <a:r>
              <a:rPr lang="en-GB" sz="2100" dirty="0" smtClean="0"/>
              <a:t>  A day-ahead congestion management system, you can have on a border, where you have the same electricity exchange on both sides of the border. The day-ahead plans for the cross-border energy flows are calculated using the exchange’s bids and information on the day-ahead cross-border trading capacity. </a:t>
            </a:r>
            <a:endParaRPr lang="en-GB" sz="2100" i="1" dirty="0" smtClean="0"/>
          </a:p>
        </p:txBody>
      </p:sp>
      <p:sp>
        <p:nvSpPr>
          <p:cNvPr id="39939" name="Pladsholder til diasnummer 5"/>
          <p:cNvSpPr>
            <a:spLocks noGrp="1"/>
          </p:cNvSpPr>
          <p:nvPr>
            <p:ph type="sldNum" sz="quarter" idx="12"/>
          </p:nvPr>
        </p:nvSpPr>
        <p:spPr>
          <a:noFill/>
        </p:spPr>
        <p:txBody>
          <a:bodyPr/>
          <a:lstStyle/>
          <a:p>
            <a:fld id="{B4A14FA9-3586-4AB6-ABC6-4FF70A90AA1F}" type="slidenum">
              <a:rPr lang="en-GB" smtClean="0">
                <a:cs typeface="Arial" charset="0"/>
              </a:rPr>
              <a:pPr/>
              <a:t>12</a:t>
            </a:fld>
            <a:endParaRPr lang="en-GB" dirty="0" smtClean="0">
              <a:cs typeface="Arial" charset="0"/>
            </a:endParaRPr>
          </a:p>
        </p:txBody>
      </p:sp>
    </p:spTree>
  </p:cSld>
  <p:clrMapOvr>
    <a:masterClrMapping/>
  </p:clrMapOvr>
  <p:transition spd="med">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el 1"/>
          <p:cNvSpPr>
            <a:spLocks noGrp="1"/>
          </p:cNvSpPr>
          <p:nvPr>
            <p:ph type="title"/>
          </p:nvPr>
        </p:nvSpPr>
        <p:spPr>
          <a:xfrm>
            <a:off x="0" y="14738"/>
            <a:ext cx="9906000" cy="942976"/>
          </a:xfrm>
          <a:solidFill>
            <a:srgbClr val="FFFFFF"/>
          </a:solidFill>
        </p:spPr>
        <p:txBody>
          <a:bodyPr/>
          <a:lstStyle/>
          <a:p>
            <a:r>
              <a:rPr lang="en-GB" sz="3200" dirty="0" smtClean="0"/>
              <a:t>Appendix – terminology and acronyms – 2</a:t>
            </a:r>
            <a:br>
              <a:rPr lang="en-GB" sz="3200" dirty="0" smtClean="0"/>
            </a:br>
            <a:r>
              <a:rPr lang="en-GB" sz="2400" dirty="0" smtClean="0"/>
              <a:t>As used in this presentation</a:t>
            </a:r>
          </a:p>
        </p:txBody>
      </p:sp>
      <p:sp>
        <p:nvSpPr>
          <p:cNvPr id="40962" name="Pladsholder til indhold 2"/>
          <p:cNvSpPr>
            <a:spLocks noGrp="1"/>
          </p:cNvSpPr>
          <p:nvPr>
            <p:ph idx="4294967295"/>
          </p:nvPr>
        </p:nvSpPr>
        <p:spPr>
          <a:xfrm>
            <a:off x="0" y="1002617"/>
            <a:ext cx="9906000" cy="5572125"/>
          </a:xfrm>
        </p:spPr>
        <p:txBody>
          <a:bodyPr/>
          <a:lstStyle/>
          <a:p>
            <a:pPr>
              <a:tabLst>
                <a:tab pos="711200" algn="l"/>
                <a:tab pos="987425" algn="l"/>
              </a:tabLst>
            </a:pPr>
            <a:r>
              <a:rPr lang="en-GB" sz="2000" i="1" dirty="0" smtClean="0"/>
              <a:t>Price zone</a:t>
            </a:r>
            <a:r>
              <a:rPr lang="en-GB" sz="2000" dirty="0" smtClean="0"/>
              <a:t>  A geographical area, within which the players can trade electrical energy day-ahead without considering grid bottlenecks.</a:t>
            </a:r>
            <a:endParaRPr lang="en-GB" sz="2000" i="1" dirty="0" smtClean="0"/>
          </a:p>
          <a:p>
            <a:pPr>
              <a:tabLst>
                <a:tab pos="711200" algn="l"/>
                <a:tab pos="987425" algn="l"/>
              </a:tabLst>
            </a:pPr>
            <a:r>
              <a:rPr lang="en-GB" sz="2000" i="1" dirty="0" smtClean="0"/>
              <a:t>Spot bid</a:t>
            </a:r>
            <a:r>
              <a:rPr lang="en-GB" sz="2000" dirty="0" smtClean="0"/>
              <a:t>  A purchase bid or a sales offer submitted to a spot exchange.</a:t>
            </a:r>
            <a:endParaRPr lang="en-GB" sz="2000" i="1" dirty="0" smtClean="0"/>
          </a:p>
          <a:p>
            <a:pPr>
              <a:tabLst>
                <a:tab pos="711200" algn="l"/>
                <a:tab pos="987425" algn="l"/>
              </a:tabLst>
            </a:pPr>
            <a:r>
              <a:rPr lang="en-GB" sz="2000" i="1" dirty="0" smtClean="0"/>
              <a:t>Spot exchange  </a:t>
            </a:r>
            <a:r>
              <a:rPr lang="en-GB" sz="2000" dirty="0" smtClean="0"/>
              <a:t>In this document, a spot exchange is an exchange where</a:t>
            </a:r>
          </a:p>
          <a:p>
            <a:pPr lvl="1">
              <a:tabLst>
                <a:tab pos="711200" algn="l"/>
                <a:tab pos="987425" algn="l"/>
              </a:tabLst>
            </a:pPr>
            <a:r>
              <a:rPr lang="en-GB" dirty="0" smtClean="0"/>
              <a:t>Electrical energy is traded day-ahead.</a:t>
            </a:r>
          </a:p>
          <a:p>
            <a:pPr lvl="1">
              <a:tabLst>
                <a:tab pos="711200" algn="l"/>
                <a:tab pos="987425" algn="l"/>
              </a:tabLst>
            </a:pPr>
            <a:r>
              <a:rPr lang="en-GB" dirty="0" smtClean="0"/>
              <a:t>The exchange’s day-ahead prices are calculated by means of double auction.</a:t>
            </a:r>
          </a:p>
          <a:p>
            <a:pPr>
              <a:tabLst>
                <a:tab pos="711200" algn="l"/>
                <a:tab pos="987425" algn="l"/>
              </a:tabLst>
            </a:pPr>
            <a:r>
              <a:rPr lang="en-GB" sz="2000" i="1" dirty="0" smtClean="0"/>
              <a:t>Spot price</a:t>
            </a:r>
            <a:r>
              <a:rPr lang="en-GB" sz="2000" dirty="0" smtClean="0"/>
              <a:t>  A price calculated by a spot exchange. Either by a calculation performed by the spot exchange itself, or by a calculation performed by a body, to which the calculation has been outsourced.</a:t>
            </a:r>
          </a:p>
          <a:p>
            <a:pPr>
              <a:tabLst>
                <a:tab pos="711200" algn="l"/>
                <a:tab pos="987425" algn="l"/>
              </a:tabLst>
            </a:pPr>
            <a:r>
              <a:rPr lang="en-GB" sz="2000" i="1" dirty="0" smtClean="0"/>
              <a:t>Spot trading software</a:t>
            </a:r>
            <a:r>
              <a:rPr lang="en-GB" sz="2000" dirty="0" smtClean="0"/>
              <a:t>  The software calculating the spot prices and the day-ahead plans for the cross-border energy flows.</a:t>
            </a:r>
          </a:p>
        </p:txBody>
      </p:sp>
      <p:sp>
        <p:nvSpPr>
          <p:cNvPr id="40963" name="Pladsholder til diasnummer 5"/>
          <p:cNvSpPr>
            <a:spLocks noGrp="1"/>
          </p:cNvSpPr>
          <p:nvPr>
            <p:ph type="sldNum" sz="quarter" idx="12"/>
          </p:nvPr>
        </p:nvSpPr>
        <p:spPr>
          <a:noFill/>
        </p:spPr>
        <p:txBody>
          <a:bodyPr/>
          <a:lstStyle/>
          <a:p>
            <a:fld id="{829625AD-993A-4772-9874-75312471998D}" type="slidenum">
              <a:rPr lang="en-GB" smtClean="0">
                <a:cs typeface="Arial" charset="0"/>
              </a:rPr>
              <a:pPr/>
              <a:t>13</a:t>
            </a:fld>
            <a:endParaRPr lang="en-GB" dirty="0" smtClean="0">
              <a:cs typeface="Arial" charset="0"/>
            </a:endParaRPr>
          </a:p>
        </p:txBody>
      </p:sp>
      <p:sp>
        <p:nvSpPr>
          <p:cNvPr id="40964" name="Pladsholder til dato 4"/>
          <p:cNvSpPr>
            <a:spLocks noGrp="1"/>
          </p:cNvSpPr>
          <p:nvPr>
            <p:ph type="dt" sz="quarter" idx="10"/>
          </p:nvPr>
        </p:nvSpPr>
        <p:spPr>
          <a:noFill/>
        </p:spPr>
        <p:txBody>
          <a:bodyPr/>
          <a:lstStyle/>
          <a:p>
            <a:r>
              <a:rPr lang="da-DK" dirty="0">
                <a:cs typeface="Arial" charset="0"/>
              </a:rPr>
              <a:t>Aug. 1, 2012</a:t>
            </a:r>
            <a:endParaRPr lang="en-GB" dirty="0">
              <a:cs typeface="Arial" charset="0"/>
            </a:endParaRPr>
          </a:p>
        </p:txBody>
      </p:sp>
      <p:sp>
        <p:nvSpPr>
          <p:cNvPr id="40965" name="Pladsholder til sidefod 5"/>
          <p:cNvSpPr>
            <a:spLocks noGrp="1"/>
          </p:cNvSpPr>
          <p:nvPr>
            <p:ph type="ftr" sz="quarter" idx="11"/>
          </p:nvPr>
        </p:nvSpPr>
        <p:spPr>
          <a:noFill/>
        </p:spPr>
        <p:txBody>
          <a:bodyPr/>
          <a:lstStyle/>
          <a:p>
            <a:r>
              <a:rPr lang="en-GB" dirty="0" smtClean="0">
                <a:cs typeface="Arial" charset="0"/>
              </a:rPr>
              <a:t>Anders Plejdrup Houmøller</a:t>
            </a:r>
          </a:p>
        </p:txBody>
      </p:sp>
    </p:spTree>
  </p:cSld>
  <p:clrMapOvr>
    <a:masterClrMapping/>
  </p:clrMapOvr>
  <p:transition spd="med">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Pladsholder til diasnummer 4"/>
          <p:cNvSpPr>
            <a:spLocks noGrp="1"/>
          </p:cNvSpPr>
          <p:nvPr>
            <p:ph type="sldNum" sz="quarter" idx="12"/>
          </p:nvPr>
        </p:nvSpPr>
        <p:spPr>
          <a:noFill/>
        </p:spPr>
        <p:txBody>
          <a:bodyPr/>
          <a:lstStyle/>
          <a:p>
            <a:fld id="{5EDE910C-4F65-4287-AABF-6F9C0361C8D2}" type="slidenum">
              <a:rPr lang="en-GB" smtClean="0">
                <a:cs typeface="Arial" charset="0"/>
              </a:rPr>
              <a:pPr/>
              <a:t>14</a:t>
            </a:fld>
            <a:endParaRPr lang="en-GB" dirty="0" smtClean="0">
              <a:cs typeface="Arial" charset="0"/>
            </a:endParaRPr>
          </a:p>
        </p:txBody>
      </p:sp>
      <p:sp>
        <p:nvSpPr>
          <p:cNvPr id="37890" name="Text Box 5"/>
          <p:cNvSpPr txBox="1">
            <a:spLocks noChangeArrowheads="1"/>
          </p:cNvSpPr>
          <p:nvPr/>
        </p:nvSpPr>
        <p:spPr bwMode="auto">
          <a:xfrm>
            <a:off x="58738" y="3079750"/>
            <a:ext cx="9831387" cy="3540125"/>
          </a:xfrm>
          <a:prstGeom prst="rect">
            <a:avLst/>
          </a:prstGeom>
          <a:noFill/>
          <a:ln w="9525">
            <a:noFill/>
            <a:miter lim="800000"/>
            <a:headEnd/>
            <a:tailEnd/>
          </a:ln>
        </p:spPr>
        <p:txBody>
          <a:bodyPr>
            <a:spAutoFit/>
          </a:bodyPr>
          <a:lstStyle/>
          <a:p>
            <a:pPr eaLnBrk="0" hangingPunct="0">
              <a:tabLst>
                <a:tab pos="363538" algn="l"/>
                <a:tab pos="711200" algn="l"/>
                <a:tab pos="1074738" algn="l"/>
              </a:tabLst>
            </a:pPr>
            <a:r>
              <a:rPr lang="en-GB" sz="1400" dirty="0"/>
              <a:t>Please refer to the figure above. Here, we consider the buyers’ and the sellers’ surplus for one MWh.</a:t>
            </a:r>
          </a:p>
          <a:p>
            <a:pPr eaLnBrk="0" hangingPunct="0">
              <a:tabLst>
                <a:tab pos="363538" algn="l"/>
                <a:tab pos="711200" algn="l"/>
                <a:tab pos="1074738" algn="l"/>
              </a:tabLst>
            </a:pPr>
            <a:endParaRPr lang="en-GB" sz="1400" dirty="0"/>
          </a:p>
          <a:p>
            <a:pPr eaLnBrk="0" hangingPunct="0">
              <a:tabLst>
                <a:tab pos="363538" algn="l"/>
                <a:tab pos="711200" algn="l"/>
                <a:tab pos="1074738" algn="l"/>
              </a:tabLst>
            </a:pPr>
            <a:r>
              <a:rPr lang="en-GB" sz="1400" dirty="0"/>
              <a:t>The buyers are willing to pay a rather high price for this MWh. However, also for this MWh, the buyers will pay the </a:t>
            </a:r>
            <a:r>
              <a:rPr lang="en-GB" sz="1400" dirty="0" smtClean="0"/>
              <a:t>spot </a:t>
            </a:r>
            <a:r>
              <a:rPr lang="en-GB" sz="1400" dirty="0"/>
              <a:t>price.</a:t>
            </a:r>
          </a:p>
          <a:p>
            <a:pPr eaLnBrk="0" hangingPunct="0">
              <a:tabLst>
                <a:tab pos="363538" algn="l"/>
                <a:tab pos="711200" algn="l"/>
                <a:tab pos="1074738" algn="l"/>
              </a:tabLst>
            </a:pPr>
            <a:r>
              <a:rPr lang="en-GB" sz="1400" dirty="0"/>
              <a:t>Hence the buyers’ surplus for this MWh is the red area:</a:t>
            </a:r>
            <a:endParaRPr lang="en-GB" sz="1400" i="1" dirty="0"/>
          </a:p>
          <a:p>
            <a:pPr eaLnBrk="0" hangingPunct="0">
              <a:tabLst>
                <a:tab pos="363538" algn="l"/>
                <a:tab pos="711200" algn="l"/>
                <a:tab pos="1074738" algn="l"/>
              </a:tabLst>
            </a:pPr>
            <a:r>
              <a:rPr lang="en-GB" sz="1400" i="1" dirty="0"/>
              <a:t>	[(The buyers’ bid price for this MWh)  –  (The </a:t>
            </a:r>
            <a:r>
              <a:rPr lang="en-GB" sz="1400" i="1" dirty="0" smtClean="0"/>
              <a:t>spot </a:t>
            </a:r>
            <a:r>
              <a:rPr lang="en-GB" sz="1400" i="1" dirty="0"/>
              <a:t>price)]  *  1 MWh</a:t>
            </a:r>
            <a:endParaRPr lang="en-GB" sz="1400" dirty="0"/>
          </a:p>
          <a:p>
            <a:pPr eaLnBrk="0" hangingPunct="0">
              <a:tabLst>
                <a:tab pos="363538" algn="l"/>
                <a:tab pos="711200" algn="l"/>
                <a:tab pos="1074738" algn="l"/>
              </a:tabLst>
            </a:pPr>
            <a:endParaRPr lang="en-GB" sz="1400" dirty="0"/>
          </a:p>
          <a:p>
            <a:pPr eaLnBrk="0" hangingPunct="0">
              <a:tabLst>
                <a:tab pos="363538" algn="l"/>
                <a:tab pos="711200" algn="l"/>
                <a:tab pos="1074738" algn="l"/>
              </a:tabLst>
            </a:pPr>
            <a:r>
              <a:rPr lang="en-GB" sz="1400" dirty="0"/>
              <a:t>For the MWh in question, the sellers are willing to sell at a rather low price. However, also for this MWh, the sellers will get the </a:t>
            </a:r>
            <a:r>
              <a:rPr lang="en-GB" sz="1400" dirty="0" smtClean="0"/>
              <a:t>spot </a:t>
            </a:r>
            <a:r>
              <a:rPr lang="en-GB" sz="1400" dirty="0"/>
              <a:t>price.</a:t>
            </a:r>
          </a:p>
          <a:p>
            <a:pPr eaLnBrk="0" hangingPunct="0">
              <a:tabLst>
                <a:tab pos="363538" algn="l"/>
                <a:tab pos="711200" algn="l"/>
                <a:tab pos="1074738" algn="l"/>
              </a:tabLst>
            </a:pPr>
            <a:r>
              <a:rPr lang="en-GB" sz="1400" dirty="0"/>
              <a:t>Hence the sellers’ surplus for this MWh is the green area:</a:t>
            </a:r>
          </a:p>
          <a:p>
            <a:pPr eaLnBrk="0" hangingPunct="0">
              <a:tabLst>
                <a:tab pos="363538" algn="l"/>
                <a:tab pos="711200" algn="l"/>
                <a:tab pos="1074738" algn="l"/>
              </a:tabLst>
            </a:pPr>
            <a:r>
              <a:rPr lang="en-GB" sz="1400" dirty="0"/>
              <a:t>	</a:t>
            </a:r>
            <a:r>
              <a:rPr lang="en-GB" sz="1400" i="1" dirty="0"/>
              <a:t>[(The </a:t>
            </a:r>
            <a:r>
              <a:rPr lang="en-GB" sz="1400" i="1" dirty="0" smtClean="0"/>
              <a:t>spot </a:t>
            </a:r>
            <a:r>
              <a:rPr lang="en-GB" sz="1400" i="1" dirty="0"/>
              <a:t>price)  –  (The sellers’ offer price for this MWh)]  *  1 MWh</a:t>
            </a:r>
          </a:p>
          <a:p>
            <a:pPr eaLnBrk="0" hangingPunct="0">
              <a:tabLst>
                <a:tab pos="363538" algn="l"/>
                <a:tab pos="711200" algn="l"/>
                <a:tab pos="1074738" algn="l"/>
              </a:tabLst>
            </a:pPr>
            <a:endParaRPr lang="en-GB" sz="1400" i="1" dirty="0"/>
          </a:p>
          <a:p>
            <a:pPr eaLnBrk="0" hangingPunct="0">
              <a:tabLst>
                <a:tab pos="363538" algn="l"/>
                <a:tab pos="711200" algn="l"/>
                <a:tab pos="1074738" algn="l"/>
              </a:tabLst>
            </a:pPr>
            <a:r>
              <a:rPr lang="en-GB" sz="1400" dirty="0"/>
              <a:t>Now please refer to the picture on slide no. </a:t>
            </a:r>
            <a:r>
              <a:rPr lang="en-GB" sz="1400" dirty="0" smtClean="0"/>
              <a:t>3 </a:t>
            </a:r>
            <a:r>
              <a:rPr lang="en-GB" sz="1400" dirty="0"/>
              <a:t>in this PowerPoint presentation: by considering all the energy traded, we conclude from the argument above that the total surplus for both the sellers and the buyers is the area between the supply curve and the demand curve.</a:t>
            </a:r>
          </a:p>
        </p:txBody>
      </p:sp>
      <p:sp>
        <p:nvSpPr>
          <p:cNvPr id="37891" name="Line 8"/>
          <p:cNvSpPr>
            <a:spLocks noChangeShapeType="1"/>
          </p:cNvSpPr>
          <p:nvPr/>
        </p:nvSpPr>
        <p:spPr bwMode="auto">
          <a:xfrm>
            <a:off x="3840163" y="2235200"/>
            <a:ext cx="890587" cy="531813"/>
          </a:xfrm>
          <a:prstGeom prst="line">
            <a:avLst/>
          </a:prstGeom>
          <a:noFill/>
          <a:ln w="9525">
            <a:solidFill>
              <a:srgbClr val="000000"/>
            </a:solidFill>
            <a:round/>
            <a:headEnd/>
            <a:tailEnd/>
          </a:ln>
        </p:spPr>
        <p:txBody>
          <a:bodyPr/>
          <a:lstStyle/>
          <a:p>
            <a:endParaRPr lang="da-DK" dirty="0"/>
          </a:p>
        </p:txBody>
      </p:sp>
      <p:sp>
        <p:nvSpPr>
          <p:cNvPr id="37892" name="Line 9"/>
          <p:cNvSpPr>
            <a:spLocks noChangeShapeType="1"/>
          </p:cNvSpPr>
          <p:nvPr/>
        </p:nvSpPr>
        <p:spPr bwMode="auto">
          <a:xfrm flipV="1">
            <a:off x="3835400" y="1279525"/>
            <a:ext cx="574675" cy="723900"/>
          </a:xfrm>
          <a:prstGeom prst="line">
            <a:avLst/>
          </a:prstGeom>
          <a:noFill/>
          <a:ln w="9525">
            <a:solidFill>
              <a:srgbClr val="000000"/>
            </a:solidFill>
            <a:round/>
            <a:headEnd/>
            <a:tailEnd/>
          </a:ln>
        </p:spPr>
        <p:txBody>
          <a:bodyPr/>
          <a:lstStyle/>
          <a:p>
            <a:endParaRPr lang="da-DK" dirty="0"/>
          </a:p>
        </p:txBody>
      </p:sp>
      <p:sp>
        <p:nvSpPr>
          <p:cNvPr id="37893" name="Freeform 10" descr="Lys diagonalt nedadgående"/>
          <p:cNvSpPr>
            <a:spLocks/>
          </p:cNvSpPr>
          <p:nvPr/>
        </p:nvSpPr>
        <p:spPr bwMode="auto">
          <a:xfrm>
            <a:off x="3811588" y="2157413"/>
            <a:ext cx="55562" cy="227012"/>
          </a:xfrm>
          <a:custGeom>
            <a:avLst/>
            <a:gdLst>
              <a:gd name="T0" fmla="*/ 2147483647 w 37"/>
              <a:gd name="T1" fmla="*/ 0 h 159"/>
              <a:gd name="T2" fmla="*/ 2147483647 w 37"/>
              <a:gd name="T3" fmla="*/ 2147483647 h 159"/>
              <a:gd name="T4" fmla="*/ 2147483647 w 37"/>
              <a:gd name="T5" fmla="*/ 2147483647 h 159"/>
              <a:gd name="T6" fmla="*/ 0 w 37"/>
              <a:gd name="T7" fmla="*/ 2147483647 h 159"/>
              <a:gd name="T8" fmla="*/ 2147483647 w 37"/>
              <a:gd name="T9" fmla="*/ 0 h 159"/>
              <a:gd name="T10" fmla="*/ 0 60000 65536"/>
              <a:gd name="T11" fmla="*/ 0 60000 65536"/>
              <a:gd name="T12" fmla="*/ 0 60000 65536"/>
              <a:gd name="T13" fmla="*/ 0 60000 65536"/>
              <a:gd name="T14" fmla="*/ 0 60000 65536"/>
              <a:gd name="T15" fmla="*/ 0 w 37"/>
              <a:gd name="T16" fmla="*/ 0 h 159"/>
              <a:gd name="T17" fmla="*/ 37 w 37"/>
              <a:gd name="T18" fmla="*/ 159 h 159"/>
            </a:gdLst>
            <a:ahLst/>
            <a:cxnLst>
              <a:cxn ang="T10">
                <a:pos x="T0" y="T1"/>
              </a:cxn>
              <a:cxn ang="T11">
                <a:pos x="T2" y="T3"/>
              </a:cxn>
              <a:cxn ang="T12">
                <a:pos x="T4" y="T5"/>
              </a:cxn>
              <a:cxn ang="T13">
                <a:pos x="T6" y="T7"/>
              </a:cxn>
              <a:cxn ang="T14">
                <a:pos x="T8" y="T9"/>
              </a:cxn>
            </a:cxnLst>
            <a:rect l="T15" t="T16" r="T17" b="T18"/>
            <a:pathLst>
              <a:path w="37" h="159">
                <a:moveTo>
                  <a:pt x="1" y="0"/>
                </a:moveTo>
                <a:lnTo>
                  <a:pt x="37" y="2"/>
                </a:lnTo>
                <a:lnTo>
                  <a:pt x="37" y="146"/>
                </a:lnTo>
                <a:lnTo>
                  <a:pt x="0" y="159"/>
                </a:lnTo>
                <a:lnTo>
                  <a:pt x="1" y="0"/>
                </a:lnTo>
                <a:close/>
              </a:path>
            </a:pathLst>
          </a:custGeom>
          <a:pattFill prst="ltDnDiag">
            <a:fgClr>
              <a:srgbClr val="008000"/>
            </a:fgClr>
            <a:bgClr>
              <a:srgbClr val="FFFFFF"/>
            </a:bgClr>
          </a:pattFill>
          <a:ln w="9525">
            <a:noFill/>
            <a:round/>
            <a:headEnd/>
            <a:tailEnd/>
          </a:ln>
        </p:spPr>
        <p:txBody>
          <a:bodyPr/>
          <a:lstStyle/>
          <a:p>
            <a:endParaRPr lang="da-DK" dirty="0"/>
          </a:p>
        </p:txBody>
      </p:sp>
      <p:sp>
        <p:nvSpPr>
          <p:cNvPr id="37894" name="Freeform 11" descr="Lys diagonalt opadgående"/>
          <p:cNvSpPr>
            <a:spLocks/>
          </p:cNvSpPr>
          <p:nvPr/>
        </p:nvSpPr>
        <p:spPr bwMode="auto">
          <a:xfrm>
            <a:off x="3813175" y="1811338"/>
            <a:ext cx="52388" cy="349250"/>
          </a:xfrm>
          <a:custGeom>
            <a:avLst/>
            <a:gdLst>
              <a:gd name="T0" fmla="*/ 0 w 35"/>
              <a:gd name="T1" fmla="*/ 0 h 246"/>
              <a:gd name="T2" fmla="*/ 2147483647 w 35"/>
              <a:gd name="T3" fmla="*/ 2147483647 h 246"/>
              <a:gd name="T4" fmla="*/ 2147483647 w 35"/>
              <a:gd name="T5" fmla="*/ 2147483647 h 246"/>
              <a:gd name="T6" fmla="*/ 0 w 35"/>
              <a:gd name="T7" fmla="*/ 2147483647 h 246"/>
              <a:gd name="T8" fmla="*/ 0 w 35"/>
              <a:gd name="T9" fmla="*/ 0 h 246"/>
              <a:gd name="T10" fmla="*/ 0 60000 65536"/>
              <a:gd name="T11" fmla="*/ 0 60000 65536"/>
              <a:gd name="T12" fmla="*/ 0 60000 65536"/>
              <a:gd name="T13" fmla="*/ 0 60000 65536"/>
              <a:gd name="T14" fmla="*/ 0 60000 65536"/>
              <a:gd name="T15" fmla="*/ 0 w 35"/>
              <a:gd name="T16" fmla="*/ 0 h 246"/>
              <a:gd name="T17" fmla="*/ 35 w 35"/>
              <a:gd name="T18" fmla="*/ 246 h 246"/>
            </a:gdLst>
            <a:ahLst/>
            <a:cxnLst>
              <a:cxn ang="T10">
                <a:pos x="T0" y="T1"/>
              </a:cxn>
              <a:cxn ang="T11">
                <a:pos x="T2" y="T3"/>
              </a:cxn>
              <a:cxn ang="T12">
                <a:pos x="T4" y="T5"/>
              </a:cxn>
              <a:cxn ang="T13">
                <a:pos x="T6" y="T7"/>
              </a:cxn>
              <a:cxn ang="T14">
                <a:pos x="T8" y="T9"/>
              </a:cxn>
            </a:cxnLst>
            <a:rect l="T15" t="T16" r="T17" b="T18"/>
            <a:pathLst>
              <a:path w="35" h="246">
                <a:moveTo>
                  <a:pt x="0" y="0"/>
                </a:moveTo>
                <a:lnTo>
                  <a:pt x="35" y="42"/>
                </a:lnTo>
                <a:lnTo>
                  <a:pt x="35" y="243"/>
                </a:lnTo>
                <a:lnTo>
                  <a:pt x="0" y="246"/>
                </a:lnTo>
                <a:lnTo>
                  <a:pt x="0" y="0"/>
                </a:lnTo>
                <a:close/>
              </a:path>
            </a:pathLst>
          </a:custGeom>
          <a:pattFill prst="ltUpDiag">
            <a:fgClr>
              <a:srgbClr val="CC0000"/>
            </a:fgClr>
            <a:bgClr>
              <a:srgbClr val="FFFFFF"/>
            </a:bgClr>
          </a:pattFill>
          <a:ln w="9525">
            <a:noFill/>
            <a:round/>
            <a:headEnd/>
            <a:tailEnd/>
          </a:ln>
        </p:spPr>
        <p:txBody>
          <a:bodyPr/>
          <a:lstStyle/>
          <a:p>
            <a:endParaRPr lang="da-DK" dirty="0"/>
          </a:p>
        </p:txBody>
      </p:sp>
      <p:sp>
        <p:nvSpPr>
          <p:cNvPr id="37895" name="Line 12"/>
          <p:cNvSpPr>
            <a:spLocks noChangeShapeType="1"/>
          </p:cNvSpPr>
          <p:nvPr/>
        </p:nvSpPr>
        <p:spPr bwMode="auto">
          <a:xfrm>
            <a:off x="3473450" y="1844675"/>
            <a:ext cx="369888" cy="0"/>
          </a:xfrm>
          <a:prstGeom prst="line">
            <a:avLst/>
          </a:prstGeom>
          <a:noFill/>
          <a:ln w="9525">
            <a:solidFill>
              <a:srgbClr val="000000"/>
            </a:solidFill>
            <a:prstDash val="sysDot"/>
            <a:round/>
            <a:headEnd/>
            <a:tailEnd/>
          </a:ln>
        </p:spPr>
        <p:txBody>
          <a:bodyPr/>
          <a:lstStyle/>
          <a:p>
            <a:endParaRPr lang="da-DK" dirty="0"/>
          </a:p>
        </p:txBody>
      </p:sp>
      <p:sp>
        <p:nvSpPr>
          <p:cNvPr id="37896" name="Line 13"/>
          <p:cNvSpPr>
            <a:spLocks noChangeShapeType="1"/>
          </p:cNvSpPr>
          <p:nvPr/>
        </p:nvSpPr>
        <p:spPr bwMode="auto">
          <a:xfrm flipV="1">
            <a:off x="3478213" y="2373313"/>
            <a:ext cx="363537" cy="3175"/>
          </a:xfrm>
          <a:prstGeom prst="line">
            <a:avLst/>
          </a:prstGeom>
          <a:noFill/>
          <a:ln w="9525">
            <a:solidFill>
              <a:srgbClr val="000000"/>
            </a:solidFill>
            <a:prstDash val="sysDot"/>
            <a:round/>
            <a:headEnd/>
            <a:tailEnd/>
          </a:ln>
        </p:spPr>
        <p:txBody>
          <a:bodyPr/>
          <a:lstStyle/>
          <a:p>
            <a:endParaRPr lang="da-DK" dirty="0"/>
          </a:p>
        </p:txBody>
      </p:sp>
      <p:sp>
        <p:nvSpPr>
          <p:cNvPr id="37897" name="Line 14"/>
          <p:cNvSpPr>
            <a:spLocks noChangeShapeType="1"/>
          </p:cNvSpPr>
          <p:nvPr/>
        </p:nvSpPr>
        <p:spPr bwMode="auto">
          <a:xfrm>
            <a:off x="3813175" y="1811338"/>
            <a:ext cx="3175" cy="688975"/>
          </a:xfrm>
          <a:prstGeom prst="line">
            <a:avLst/>
          </a:prstGeom>
          <a:noFill/>
          <a:ln w="9525">
            <a:solidFill>
              <a:srgbClr val="000000"/>
            </a:solidFill>
            <a:round/>
            <a:headEnd/>
            <a:tailEnd/>
          </a:ln>
        </p:spPr>
        <p:txBody>
          <a:bodyPr/>
          <a:lstStyle/>
          <a:p>
            <a:endParaRPr lang="da-DK" dirty="0"/>
          </a:p>
        </p:txBody>
      </p:sp>
      <p:sp>
        <p:nvSpPr>
          <p:cNvPr id="37898" name="Line 15"/>
          <p:cNvSpPr>
            <a:spLocks noChangeShapeType="1"/>
          </p:cNvSpPr>
          <p:nvPr/>
        </p:nvSpPr>
        <p:spPr bwMode="auto">
          <a:xfrm>
            <a:off x="3865563" y="1866900"/>
            <a:ext cx="7937" cy="635000"/>
          </a:xfrm>
          <a:prstGeom prst="line">
            <a:avLst/>
          </a:prstGeom>
          <a:noFill/>
          <a:ln w="9525">
            <a:solidFill>
              <a:srgbClr val="000000"/>
            </a:solidFill>
            <a:round/>
            <a:headEnd/>
            <a:tailEnd/>
          </a:ln>
        </p:spPr>
        <p:txBody>
          <a:bodyPr/>
          <a:lstStyle/>
          <a:p>
            <a:endParaRPr lang="da-DK" dirty="0"/>
          </a:p>
        </p:txBody>
      </p:sp>
      <p:sp>
        <p:nvSpPr>
          <p:cNvPr id="37899" name="Line 16"/>
          <p:cNvSpPr>
            <a:spLocks noChangeShapeType="1"/>
          </p:cNvSpPr>
          <p:nvPr/>
        </p:nvSpPr>
        <p:spPr bwMode="auto">
          <a:xfrm>
            <a:off x="3473450" y="2155825"/>
            <a:ext cx="838200" cy="1588"/>
          </a:xfrm>
          <a:prstGeom prst="line">
            <a:avLst/>
          </a:prstGeom>
          <a:noFill/>
          <a:ln w="9525">
            <a:solidFill>
              <a:srgbClr val="000000"/>
            </a:solidFill>
            <a:prstDash val="dash"/>
            <a:round/>
            <a:headEnd/>
            <a:tailEnd/>
          </a:ln>
        </p:spPr>
        <p:txBody>
          <a:bodyPr/>
          <a:lstStyle/>
          <a:p>
            <a:endParaRPr lang="da-DK" dirty="0"/>
          </a:p>
        </p:txBody>
      </p:sp>
      <p:sp>
        <p:nvSpPr>
          <p:cNvPr id="37900" name="Line 17"/>
          <p:cNvSpPr>
            <a:spLocks noChangeShapeType="1"/>
          </p:cNvSpPr>
          <p:nvPr/>
        </p:nvSpPr>
        <p:spPr bwMode="auto">
          <a:xfrm rot="5400000">
            <a:off x="4500563" y="1457325"/>
            <a:ext cx="0" cy="2095500"/>
          </a:xfrm>
          <a:prstGeom prst="line">
            <a:avLst/>
          </a:prstGeom>
          <a:noFill/>
          <a:ln w="9525">
            <a:solidFill>
              <a:srgbClr val="000000"/>
            </a:solidFill>
            <a:round/>
            <a:headEnd type="triangle" w="lg" len="lg"/>
            <a:tailEnd/>
          </a:ln>
        </p:spPr>
        <p:txBody>
          <a:bodyPr/>
          <a:lstStyle/>
          <a:p>
            <a:endParaRPr lang="da-DK" dirty="0"/>
          </a:p>
        </p:txBody>
      </p:sp>
      <p:sp>
        <p:nvSpPr>
          <p:cNvPr id="37901" name="Freeform 18"/>
          <p:cNvSpPr>
            <a:spLocks/>
          </p:cNvSpPr>
          <p:nvPr/>
        </p:nvSpPr>
        <p:spPr bwMode="auto">
          <a:xfrm>
            <a:off x="3592513" y="1470025"/>
            <a:ext cx="1257300" cy="903288"/>
          </a:xfrm>
          <a:custGeom>
            <a:avLst/>
            <a:gdLst>
              <a:gd name="T0" fmla="*/ 0 w 817"/>
              <a:gd name="T1" fmla="*/ 0 h 635"/>
              <a:gd name="T2" fmla="*/ 2147483647 w 817"/>
              <a:gd name="T3" fmla="*/ 2147483647 h 635"/>
              <a:gd name="T4" fmla="*/ 2147483647 w 817"/>
              <a:gd name="T5" fmla="*/ 2147483647 h 635"/>
              <a:gd name="T6" fmla="*/ 0 60000 65536"/>
              <a:gd name="T7" fmla="*/ 0 60000 65536"/>
              <a:gd name="T8" fmla="*/ 0 60000 65536"/>
              <a:gd name="T9" fmla="*/ 0 w 817"/>
              <a:gd name="T10" fmla="*/ 0 h 635"/>
              <a:gd name="T11" fmla="*/ 817 w 817"/>
              <a:gd name="T12" fmla="*/ 635 h 635"/>
            </a:gdLst>
            <a:ahLst/>
            <a:cxnLst>
              <a:cxn ang="T6">
                <a:pos x="T0" y="T1"/>
              </a:cxn>
              <a:cxn ang="T7">
                <a:pos x="T2" y="T3"/>
              </a:cxn>
              <a:cxn ang="T8">
                <a:pos x="T4" y="T5"/>
              </a:cxn>
            </a:cxnLst>
            <a:rect l="T9" t="T10" r="T11" b="T12"/>
            <a:pathLst>
              <a:path w="817" h="635">
                <a:moveTo>
                  <a:pt x="0" y="0"/>
                </a:moveTo>
                <a:cubicBezTo>
                  <a:pt x="68" y="128"/>
                  <a:pt x="137" y="257"/>
                  <a:pt x="273" y="363"/>
                </a:cubicBezTo>
                <a:cubicBezTo>
                  <a:pt x="409" y="469"/>
                  <a:pt x="613" y="552"/>
                  <a:pt x="817" y="635"/>
                </a:cubicBezTo>
              </a:path>
            </a:pathLst>
          </a:custGeom>
          <a:noFill/>
          <a:ln w="28575" cmpd="sng">
            <a:solidFill>
              <a:srgbClr val="CC0000"/>
            </a:solidFill>
            <a:round/>
            <a:headEnd/>
            <a:tailEnd/>
          </a:ln>
        </p:spPr>
        <p:txBody>
          <a:bodyPr/>
          <a:lstStyle/>
          <a:p>
            <a:endParaRPr lang="da-DK" dirty="0"/>
          </a:p>
        </p:txBody>
      </p:sp>
      <p:sp>
        <p:nvSpPr>
          <p:cNvPr id="37902" name="Freeform 19"/>
          <p:cNvSpPr>
            <a:spLocks/>
          </p:cNvSpPr>
          <p:nvPr/>
        </p:nvSpPr>
        <p:spPr bwMode="auto">
          <a:xfrm flipH="1">
            <a:off x="3590925" y="1563688"/>
            <a:ext cx="1266825" cy="903287"/>
          </a:xfrm>
          <a:custGeom>
            <a:avLst/>
            <a:gdLst>
              <a:gd name="T0" fmla="*/ 0 w 817"/>
              <a:gd name="T1" fmla="*/ 0 h 635"/>
              <a:gd name="T2" fmla="*/ 2147483647 w 817"/>
              <a:gd name="T3" fmla="*/ 2147483647 h 635"/>
              <a:gd name="T4" fmla="*/ 2147483647 w 817"/>
              <a:gd name="T5" fmla="*/ 2147483647 h 635"/>
              <a:gd name="T6" fmla="*/ 0 60000 65536"/>
              <a:gd name="T7" fmla="*/ 0 60000 65536"/>
              <a:gd name="T8" fmla="*/ 0 60000 65536"/>
              <a:gd name="T9" fmla="*/ 0 w 817"/>
              <a:gd name="T10" fmla="*/ 0 h 635"/>
              <a:gd name="T11" fmla="*/ 817 w 817"/>
              <a:gd name="T12" fmla="*/ 635 h 635"/>
            </a:gdLst>
            <a:ahLst/>
            <a:cxnLst>
              <a:cxn ang="T6">
                <a:pos x="T0" y="T1"/>
              </a:cxn>
              <a:cxn ang="T7">
                <a:pos x="T2" y="T3"/>
              </a:cxn>
              <a:cxn ang="T8">
                <a:pos x="T4" y="T5"/>
              </a:cxn>
            </a:cxnLst>
            <a:rect l="T9" t="T10" r="T11" b="T12"/>
            <a:pathLst>
              <a:path w="817" h="635">
                <a:moveTo>
                  <a:pt x="0" y="0"/>
                </a:moveTo>
                <a:cubicBezTo>
                  <a:pt x="68" y="128"/>
                  <a:pt x="137" y="257"/>
                  <a:pt x="273" y="363"/>
                </a:cubicBezTo>
                <a:cubicBezTo>
                  <a:pt x="409" y="469"/>
                  <a:pt x="613" y="552"/>
                  <a:pt x="817" y="635"/>
                </a:cubicBezTo>
              </a:path>
            </a:pathLst>
          </a:custGeom>
          <a:noFill/>
          <a:ln w="28575" cmpd="sng">
            <a:solidFill>
              <a:srgbClr val="008000"/>
            </a:solidFill>
            <a:round/>
            <a:headEnd/>
            <a:tailEnd/>
          </a:ln>
        </p:spPr>
        <p:txBody>
          <a:bodyPr/>
          <a:lstStyle/>
          <a:p>
            <a:endParaRPr lang="da-DK" dirty="0"/>
          </a:p>
        </p:txBody>
      </p:sp>
      <p:sp>
        <p:nvSpPr>
          <p:cNvPr id="37903" name="Text Box 20"/>
          <p:cNvSpPr txBox="1">
            <a:spLocks noChangeArrowheads="1"/>
          </p:cNvSpPr>
          <p:nvPr/>
        </p:nvSpPr>
        <p:spPr bwMode="auto">
          <a:xfrm>
            <a:off x="4786313" y="2247900"/>
            <a:ext cx="1628775" cy="244475"/>
          </a:xfrm>
          <a:prstGeom prst="rect">
            <a:avLst/>
          </a:prstGeom>
          <a:noFill/>
          <a:ln w="9525">
            <a:noFill/>
            <a:miter lim="800000"/>
            <a:headEnd/>
            <a:tailEnd/>
          </a:ln>
        </p:spPr>
        <p:txBody>
          <a:bodyPr lIns="81382" tIns="40691" rIns="81382" bIns="40691"/>
          <a:lstStyle/>
          <a:p>
            <a:pPr eaLnBrk="0" hangingPunct="0"/>
            <a:r>
              <a:rPr lang="en-GB" sz="1000" b="0" dirty="0">
                <a:solidFill>
                  <a:srgbClr val="CC0000"/>
                </a:solidFill>
                <a:latin typeface="Arial" charset="0"/>
              </a:rPr>
              <a:t>Demand</a:t>
            </a:r>
            <a:endParaRPr lang="en-GB" sz="1000" b="0" dirty="0"/>
          </a:p>
        </p:txBody>
      </p:sp>
      <p:sp>
        <p:nvSpPr>
          <p:cNvPr id="37904" name="Text Box 21"/>
          <p:cNvSpPr txBox="1">
            <a:spLocks noChangeArrowheads="1"/>
          </p:cNvSpPr>
          <p:nvPr/>
        </p:nvSpPr>
        <p:spPr bwMode="auto">
          <a:xfrm>
            <a:off x="4775200" y="1395413"/>
            <a:ext cx="1441450" cy="244475"/>
          </a:xfrm>
          <a:prstGeom prst="rect">
            <a:avLst/>
          </a:prstGeom>
          <a:noFill/>
          <a:ln w="9525">
            <a:noFill/>
            <a:miter lim="800000"/>
            <a:headEnd/>
            <a:tailEnd/>
          </a:ln>
        </p:spPr>
        <p:txBody>
          <a:bodyPr lIns="81382" tIns="40691" rIns="81382" bIns="40691"/>
          <a:lstStyle/>
          <a:p>
            <a:pPr eaLnBrk="0" hangingPunct="0"/>
            <a:r>
              <a:rPr lang="en-GB" sz="1000" b="0" dirty="0">
                <a:solidFill>
                  <a:srgbClr val="008000"/>
                </a:solidFill>
                <a:latin typeface="Arial" charset="0"/>
              </a:rPr>
              <a:t>Supply</a:t>
            </a:r>
            <a:endParaRPr lang="en-GB" sz="1000" b="0" dirty="0"/>
          </a:p>
        </p:txBody>
      </p:sp>
      <p:sp>
        <p:nvSpPr>
          <p:cNvPr id="37905" name="Text Box 22"/>
          <p:cNvSpPr txBox="1">
            <a:spLocks noChangeArrowheads="1"/>
          </p:cNvSpPr>
          <p:nvPr/>
        </p:nvSpPr>
        <p:spPr bwMode="auto">
          <a:xfrm>
            <a:off x="2538413" y="2030413"/>
            <a:ext cx="2181225" cy="246062"/>
          </a:xfrm>
          <a:prstGeom prst="rect">
            <a:avLst/>
          </a:prstGeom>
          <a:noFill/>
          <a:ln w="9525">
            <a:noFill/>
            <a:miter lim="800000"/>
            <a:headEnd/>
            <a:tailEnd/>
          </a:ln>
        </p:spPr>
        <p:txBody>
          <a:bodyPr lIns="81382" tIns="40691" rIns="81382" bIns="40691"/>
          <a:lstStyle/>
          <a:p>
            <a:pPr eaLnBrk="0" hangingPunct="0"/>
            <a:r>
              <a:rPr lang="en-GB" sz="1000" b="0" dirty="0" smtClean="0">
                <a:solidFill>
                  <a:srgbClr val="000000"/>
                </a:solidFill>
                <a:latin typeface="Arial" charset="0"/>
              </a:rPr>
              <a:t>Spot </a:t>
            </a:r>
            <a:r>
              <a:rPr lang="en-GB" sz="1000" b="0" dirty="0">
                <a:solidFill>
                  <a:srgbClr val="000000"/>
                </a:solidFill>
                <a:latin typeface="Arial" charset="0"/>
              </a:rPr>
              <a:t>price</a:t>
            </a:r>
            <a:endParaRPr lang="en-GB" sz="1000" b="0" dirty="0"/>
          </a:p>
        </p:txBody>
      </p:sp>
      <p:sp>
        <p:nvSpPr>
          <p:cNvPr id="37906" name="Text Box 24"/>
          <p:cNvSpPr txBox="1">
            <a:spLocks noChangeArrowheads="1"/>
          </p:cNvSpPr>
          <p:nvPr/>
        </p:nvSpPr>
        <p:spPr bwMode="auto">
          <a:xfrm>
            <a:off x="1439863" y="1581150"/>
            <a:ext cx="3559175" cy="409575"/>
          </a:xfrm>
          <a:prstGeom prst="rect">
            <a:avLst/>
          </a:prstGeom>
          <a:noFill/>
          <a:ln w="9525">
            <a:noFill/>
            <a:miter lim="800000"/>
            <a:headEnd/>
            <a:tailEnd/>
          </a:ln>
        </p:spPr>
        <p:txBody>
          <a:bodyPr lIns="81382" tIns="40691" rIns="81382" bIns="40691"/>
          <a:lstStyle/>
          <a:p>
            <a:pPr eaLnBrk="0" hangingPunct="0"/>
            <a:r>
              <a:rPr lang="en-GB" sz="1000" b="0" i="1" dirty="0" smtClean="0">
                <a:solidFill>
                  <a:srgbClr val="000000"/>
                </a:solidFill>
                <a:latin typeface="Arial" charset="0"/>
              </a:rPr>
              <a:t>Buyers </a:t>
            </a:r>
            <a:r>
              <a:rPr lang="en-GB" sz="1000" b="0" i="1" dirty="0">
                <a:solidFill>
                  <a:srgbClr val="000000"/>
                </a:solidFill>
                <a:latin typeface="Arial" charset="0"/>
              </a:rPr>
              <a:t>are willing to</a:t>
            </a:r>
          </a:p>
          <a:p>
            <a:pPr eaLnBrk="0" hangingPunct="0"/>
            <a:r>
              <a:rPr lang="en-GB" sz="1000" b="0" i="1" dirty="0">
                <a:solidFill>
                  <a:srgbClr val="000000"/>
                </a:solidFill>
                <a:latin typeface="Arial" charset="0"/>
              </a:rPr>
              <a:t>pay this price for this MWh</a:t>
            </a:r>
            <a:endParaRPr lang="en-GB" sz="1000" b="0" dirty="0"/>
          </a:p>
        </p:txBody>
      </p:sp>
      <p:sp>
        <p:nvSpPr>
          <p:cNvPr id="37907" name="Line 25"/>
          <p:cNvSpPr>
            <a:spLocks noChangeShapeType="1"/>
          </p:cNvSpPr>
          <p:nvPr/>
        </p:nvSpPr>
        <p:spPr bwMode="auto">
          <a:xfrm flipH="1" flipV="1">
            <a:off x="3081338" y="1700213"/>
            <a:ext cx="366712" cy="147637"/>
          </a:xfrm>
          <a:prstGeom prst="line">
            <a:avLst/>
          </a:prstGeom>
          <a:noFill/>
          <a:ln w="9525">
            <a:solidFill>
              <a:srgbClr val="000000"/>
            </a:solidFill>
            <a:round/>
            <a:headEnd/>
            <a:tailEnd/>
          </a:ln>
        </p:spPr>
        <p:txBody>
          <a:bodyPr/>
          <a:lstStyle/>
          <a:p>
            <a:endParaRPr lang="da-DK" dirty="0"/>
          </a:p>
        </p:txBody>
      </p:sp>
      <p:sp>
        <p:nvSpPr>
          <p:cNvPr id="37908" name="Line 26"/>
          <p:cNvSpPr>
            <a:spLocks noChangeShapeType="1"/>
          </p:cNvSpPr>
          <p:nvPr/>
        </p:nvSpPr>
        <p:spPr bwMode="auto">
          <a:xfrm flipH="1">
            <a:off x="3208338" y="2374900"/>
            <a:ext cx="220662" cy="53975"/>
          </a:xfrm>
          <a:prstGeom prst="line">
            <a:avLst/>
          </a:prstGeom>
          <a:noFill/>
          <a:ln w="9525">
            <a:solidFill>
              <a:srgbClr val="000000"/>
            </a:solidFill>
            <a:round/>
            <a:headEnd/>
            <a:tailEnd/>
          </a:ln>
        </p:spPr>
        <p:txBody>
          <a:bodyPr/>
          <a:lstStyle/>
          <a:p>
            <a:endParaRPr lang="da-DK" dirty="0"/>
          </a:p>
        </p:txBody>
      </p:sp>
      <p:sp>
        <p:nvSpPr>
          <p:cNvPr id="37909" name="Line 27"/>
          <p:cNvSpPr>
            <a:spLocks noChangeShapeType="1"/>
          </p:cNvSpPr>
          <p:nvPr/>
        </p:nvSpPr>
        <p:spPr bwMode="auto">
          <a:xfrm>
            <a:off x="3813175" y="2157413"/>
            <a:ext cx="53975" cy="0"/>
          </a:xfrm>
          <a:prstGeom prst="line">
            <a:avLst/>
          </a:prstGeom>
          <a:noFill/>
          <a:ln w="9525">
            <a:solidFill>
              <a:srgbClr val="000000"/>
            </a:solidFill>
            <a:round/>
            <a:headEnd/>
            <a:tailEnd/>
          </a:ln>
        </p:spPr>
        <p:txBody>
          <a:bodyPr/>
          <a:lstStyle/>
          <a:p>
            <a:endParaRPr lang="da-DK" dirty="0"/>
          </a:p>
        </p:txBody>
      </p:sp>
      <p:sp>
        <p:nvSpPr>
          <p:cNvPr id="37910" name="Text Box 28"/>
          <p:cNvSpPr txBox="1">
            <a:spLocks noChangeArrowheads="1"/>
          </p:cNvSpPr>
          <p:nvPr/>
        </p:nvSpPr>
        <p:spPr bwMode="auto">
          <a:xfrm>
            <a:off x="3862388" y="930275"/>
            <a:ext cx="3984625" cy="409575"/>
          </a:xfrm>
          <a:prstGeom prst="rect">
            <a:avLst/>
          </a:prstGeom>
          <a:noFill/>
          <a:ln w="9525">
            <a:noFill/>
            <a:miter lim="800000"/>
            <a:headEnd/>
            <a:tailEnd/>
          </a:ln>
        </p:spPr>
        <p:txBody>
          <a:bodyPr lIns="81382" tIns="40691" rIns="81382" bIns="40691"/>
          <a:lstStyle/>
          <a:p>
            <a:pPr eaLnBrk="0" hangingPunct="0"/>
            <a:r>
              <a:rPr lang="en-GB" sz="1000" b="0" i="1" dirty="0">
                <a:solidFill>
                  <a:srgbClr val="CC0000"/>
                </a:solidFill>
                <a:latin typeface="Arial" charset="0"/>
              </a:rPr>
              <a:t>Buyers’ surplus for this MWh: The difference</a:t>
            </a:r>
          </a:p>
          <a:p>
            <a:pPr eaLnBrk="0" hangingPunct="0"/>
            <a:r>
              <a:rPr lang="en-GB" sz="1000" b="0" i="1" dirty="0">
                <a:solidFill>
                  <a:srgbClr val="CC0000"/>
                </a:solidFill>
                <a:latin typeface="Arial" charset="0"/>
              </a:rPr>
              <a:t>between the </a:t>
            </a:r>
            <a:r>
              <a:rPr lang="en-GB" sz="1000" b="0" i="1" dirty="0" smtClean="0">
                <a:solidFill>
                  <a:srgbClr val="CC0000"/>
                </a:solidFill>
                <a:latin typeface="Arial" charset="0"/>
              </a:rPr>
              <a:t>spot </a:t>
            </a:r>
            <a:r>
              <a:rPr lang="en-GB" sz="1000" b="0" i="1" dirty="0">
                <a:solidFill>
                  <a:srgbClr val="CC0000"/>
                </a:solidFill>
                <a:latin typeface="Arial" charset="0"/>
              </a:rPr>
              <a:t>price and the bid price</a:t>
            </a:r>
            <a:endParaRPr lang="en-GB" sz="1000" b="0" dirty="0"/>
          </a:p>
        </p:txBody>
      </p:sp>
      <p:sp>
        <p:nvSpPr>
          <p:cNvPr id="37911" name="Text Box 29"/>
          <p:cNvSpPr txBox="1">
            <a:spLocks noChangeArrowheads="1"/>
          </p:cNvSpPr>
          <p:nvPr/>
        </p:nvSpPr>
        <p:spPr bwMode="auto">
          <a:xfrm>
            <a:off x="4619625" y="2608263"/>
            <a:ext cx="3605213" cy="407987"/>
          </a:xfrm>
          <a:prstGeom prst="rect">
            <a:avLst/>
          </a:prstGeom>
          <a:noFill/>
          <a:ln w="9525">
            <a:noFill/>
            <a:miter lim="800000"/>
            <a:headEnd/>
            <a:tailEnd/>
          </a:ln>
        </p:spPr>
        <p:txBody>
          <a:bodyPr lIns="81382" tIns="40691" rIns="81382" bIns="40691"/>
          <a:lstStyle/>
          <a:p>
            <a:pPr eaLnBrk="0" hangingPunct="0"/>
            <a:r>
              <a:rPr lang="en-GB" sz="1000" b="0" dirty="0">
                <a:solidFill>
                  <a:srgbClr val="008000"/>
                </a:solidFill>
                <a:latin typeface="Arial" charset="0"/>
              </a:rPr>
              <a:t>Sellers’ surplus for this MWh: The difference</a:t>
            </a:r>
          </a:p>
          <a:p>
            <a:pPr eaLnBrk="0" hangingPunct="0"/>
            <a:r>
              <a:rPr lang="en-GB" sz="1000" b="0" dirty="0">
                <a:solidFill>
                  <a:srgbClr val="008000"/>
                </a:solidFill>
                <a:latin typeface="Arial" charset="0"/>
              </a:rPr>
              <a:t>between the offer price and the </a:t>
            </a:r>
            <a:r>
              <a:rPr lang="en-GB" sz="1000" b="0" dirty="0" smtClean="0">
                <a:solidFill>
                  <a:srgbClr val="008000"/>
                </a:solidFill>
                <a:latin typeface="Arial" charset="0"/>
              </a:rPr>
              <a:t>spot </a:t>
            </a:r>
            <a:r>
              <a:rPr lang="en-GB" sz="1000" b="0" dirty="0">
                <a:solidFill>
                  <a:srgbClr val="008000"/>
                </a:solidFill>
                <a:latin typeface="Arial" charset="0"/>
              </a:rPr>
              <a:t>price</a:t>
            </a:r>
            <a:endParaRPr lang="en-GB" sz="1000" b="0" dirty="0"/>
          </a:p>
        </p:txBody>
      </p:sp>
      <p:sp>
        <p:nvSpPr>
          <p:cNvPr id="37912" name="Text Box 32"/>
          <p:cNvSpPr txBox="1">
            <a:spLocks noChangeArrowheads="1"/>
          </p:cNvSpPr>
          <p:nvPr/>
        </p:nvSpPr>
        <p:spPr bwMode="auto">
          <a:xfrm>
            <a:off x="5491163" y="2382838"/>
            <a:ext cx="1474787" cy="244475"/>
          </a:xfrm>
          <a:prstGeom prst="rect">
            <a:avLst/>
          </a:prstGeom>
          <a:noFill/>
          <a:ln w="9525">
            <a:noFill/>
            <a:miter lim="800000"/>
            <a:headEnd/>
            <a:tailEnd/>
          </a:ln>
        </p:spPr>
        <p:txBody>
          <a:bodyPr lIns="81382" tIns="40691" rIns="81382" bIns="40691"/>
          <a:lstStyle/>
          <a:p>
            <a:pPr eaLnBrk="0" hangingPunct="0"/>
            <a:r>
              <a:rPr lang="en-GB" sz="1000" b="0" dirty="0">
                <a:solidFill>
                  <a:srgbClr val="000000"/>
                </a:solidFill>
                <a:latin typeface="Arial" charset="0"/>
              </a:rPr>
              <a:t>MWh</a:t>
            </a:r>
            <a:endParaRPr lang="en-GB" sz="1000" b="0" dirty="0"/>
          </a:p>
        </p:txBody>
      </p:sp>
      <p:sp>
        <p:nvSpPr>
          <p:cNvPr id="37913" name="Text Box 33"/>
          <p:cNvSpPr txBox="1">
            <a:spLocks noChangeArrowheads="1"/>
          </p:cNvSpPr>
          <p:nvPr/>
        </p:nvSpPr>
        <p:spPr bwMode="auto">
          <a:xfrm>
            <a:off x="3090863" y="1079500"/>
            <a:ext cx="1473200" cy="246063"/>
          </a:xfrm>
          <a:prstGeom prst="rect">
            <a:avLst/>
          </a:prstGeom>
          <a:noFill/>
          <a:ln w="9525">
            <a:noFill/>
            <a:miter lim="800000"/>
            <a:headEnd/>
            <a:tailEnd/>
          </a:ln>
        </p:spPr>
        <p:txBody>
          <a:bodyPr lIns="81382" tIns="40691" rIns="81382" bIns="40691"/>
          <a:lstStyle/>
          <a:p>
            <a:pPr eaLnBrk="0" hangingPunct="0"/>
            <a:r>
              <a:rPr lang="en-GB" sz="1000" b="0" dirty="0">
                <a:solidFill>
                  <a:srgbClr val="000000"/>
                </a:solidFill>
                <a:latin typeface="Arial" charset="0"/>
              </a:rPr>
              <a:t>EUR/MWh</a:t>
            </a:r>
            <a:endParaRPr lang="en-GB" sz="1000" b="0" dirty="0"/>
          </a:p>
        </p:txBody>
      </p:sp>
      <p:sp>
        <p:nvSpPr>
          <p:cNvPr id="37914" name="Text Box 34"/>
          <p:cNvSpPr txBox="1">
            <a:spLocks noChangeArrowheads="1"/>
          </p:cNvSpPr>
          <p:nvPr/>
        </p:nvSpPr>
        <p:spPr bwMode="auto">
          <a:xfrm>
            <a:off x="1552575" y="2290763"/>
            <a:ext cx="3560763" cy="409575"/>
          </a:xfrm>
          <a:prstGeom prst="rect">
            <a:avLst/>
          </a:prstGeom>
          <a:noFill/>
          <a:ln w="9525">
            <a:noFill/>
            <a:miter lim="800000"/>
            <a:headEnd/>
            <a:tailEnd/>
          </a:ln>
        </p:spPr>
        <p:txBody>
          <a:bodyPr lIns="81382" tIns="40691" rIns="81382" bIns="40691"/>
          <a:lstStyle/>
          <a:p>
            <a:pPr eaLnBrk="0" hangingPunct="0"/>
            <a:r>
              <a:rPr lang="en-GB" sz="1000" b="0" i="1" dirty="0" smtClean="0">
                <a:solidFill>
                  <a:srgbClr val="000000"/>
                </a:solidFill>
                <a:latin typeface="Arial" charset="0"/>
              </a:rPr>
              <a:t>Sellers </a:t>
            </a:r>
            <a:r>
              <a:rPr lang="en-GB" sz="1000" b="0" i="1" dirty="0">
                <a:solidFill>
                  <a:srgbClr val="000000"/>
                </a:solidFill>
                <a:latin typeface="Arial" charset="0"/>
              </a:rPr>
              <a:t>are willing to sell</a:t>
            </a:r>
          </a:p>
          <a:p>
            <a:pPr eaLnBrk="0" hangingPunct="0"/>
            <a:r>
              <a:rPr lang="en-GB" sz="1000" b="0" i="1" dirty="0">
                <a:solidFill>
                  <a:srgbClr val="000000"/>
                </a:solidFill>
                <a:latin typeface="Arial" charset="0"/>
              </a:rPr>
              <a:t>this MWh at this price</a:t>
            </a:r>
            <a:endParaRPr lang="en-GB" sz="1000" b="0" dirty="0"/>
          </a:p>
        </p:txBody>
      </p:sp>
      <p:sp>
        <p:nvSpPr>
          <p:cNvPr id="37915" name="Line 35"/>
          <p:cNvSpPr>
            <a:spLocks noChangeShapeType="1"/>
          </p:cNvSpPr>
          <p:nvPr/>
        </p:nvSpPr>
        <p:spPr bwMode="auto">
          <a:xfrm>
            <a:off x="3471863" y="1276350"/>
            <a:ext cx="0" cy="1263650"/>
          </a:xfrm>
          <a:prstGeom prst="line">
            <a:avLst/>
          </a:prstGeom>
          <a:noFill/>
          <a:ln w="9525">
            <a:solidFill>
              <a:srgbClr val="000000"/>
            </a:solidFill>
            <a:round/>
            <a:headEnd type="triangle" w="lg" len="lg"/>
            <a:tailEnd/>
          </a:ln>
        </p:spPr>
        <p:txBody>
          <a:bodyPr/>
          <a:lstStyle/>
          <a:p>
            <a:endParaRPr lang="da-DK" dirty="0"/>
          </a:p>
        </p:txBody>
      </p:sp>
      <p:sp>
        <p:nvSpPr>
          <p:cNvPr id="37916" name="Rectangle 36"/>
          <p:cNvSpPr>
            <a:spLocks noGrp="1" noChangeArrowheads="1"/>
          </p:cNvSpPr>
          <p:nvPr>
            <p:ph type="title"/>
          </p:nvPr>
        </p:nvSpPr>
        <p:spPr>
          <a:xfrm>
            <a:off x="-604838" y="4763"/>
            <a:ext cx="9693276" cy="1143000"/>
          </a:xfrm>
        </p:spPr>
        <p:txBody>
          <a:bodyPr/>
          <a:lstStyle/>
          <a:p>
            <a:pPr eaLnBrk="1" hangingPunct="1"/>
            <a:r>
              <a:rPr lang="en-GB" sz="2800" dirty="0" smtClean="0"/>
              <a:t>Welfare criterion explained in detail</a:t>
            </a:r>
            <a:br>
              <a:rPr lang="en-GB" sz="2800" dirty="0" smtClean="0"/>
            </a:br>
            <a:r>
              <a:rPr lang="en-GB" sz="1800" dirty="0" smtClean="0"/>
              <a:t>No exchange of energy with other price zones</a:t>
            </a:r>
          </a:p>
        </p:txBody>
      </p:sp>
      <p:sp>
        <p:nvSpPr>
          <p:cNvPr id="37917" name="Text Box 39"/>
          <p:cNvSpPr txBox="1">
            <a:spLocks noChangeArrowheads="1"/>
          </p:cNvSpPr>
          <p:nvPr/>
        </p:nvSpPr>
        <p:spPr bwMode="auto">
          <a:xfrm rot="5400000">
            <a:off x="3731419" y="2505869"/>
            <a:ext cx="238125" cy="185737"/>
          </a:xfrm>
          <a:prstGeom prst="rect">
            <a:avLst/>
          </a:prstGeom>
          <a:noFill/>
          <a:ln w="9525">
            <a:noFill/>
            <a:miter lim="800000"/>
            <a:headEnd/>
            <a:tailEnd/>
          </a:ln>
        </p:spPr>
        <p:txBody>
          <a:bodyPr wrap="none">
            <a:spAutoFit/>
          </a:bodyPr>
          <a:lstStyle/>
          <a:p>
            <a:pPr eaLnBrk="0" hangingPunct="0"/>
            <a:r>
              <a:rPr lang="en-GB" sz="600" dirty="0"/>
              <a:t>}</a:t>
            </a:r>
          </a:p>
        </p:txBody>
      </p:sp>
      <p:sp>
        <p:nvSpPr>
          <p:cNvPr id="37918" name="Text Box 41"/>
          <p:cNvSpPr txBox="1">
            <a:spLocks noChangeArrowheads="1"/>
          </p:cNvSpPr>
          <p:nvPr/>
        </p:nvSpPr>
        <p:spPr bwMode="auto">
          <a:xfrm>
            <a:off x="3511550" y="2647950"/>
            <a:ext cx="627063" cy="246063"/>
          </a:xfrm>
          <a:prstGeom prst="rect">
            <a:avLst/>
          </a:prstGeom>
          <a:noFill/>
          <a:ln w="9525">
            <a:noFill/>
            <a:miter lim="800000"/>
            <a:headEnd/>
            <a:tailEnd/>
          </a:ln>
        </p:spPr>
        <p:txBody>
          <a:bodyPr wrap="none">
            <a:spAutoFit/>
          </a:bodyPr>
          <a:lstStyle/>
          <a:p>
            <a:pPr eaLnBrk="0" hangingPunct="0"/>
            <a:r>
              <a:rPr lang="en-GB" sz="1000" b="0" dirty="0"/>
              <a:t>1 MWh</a:t>
            </a:r>
          </a:p>
        </p:txBody>
      </p:sp>
    </p:spTree>
  </p:cSld>
  <p:clrMapOvr>
    <a:masterClrMapping/>
  </p:clrMapOvr>
  <p:transition spd="med">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Picture 4" descr="HoumøllerConsulting cirkler"/>
          <p:cNvPicPr>
            <a:picLocks noChangeAspect="1" noChangeArrowheads="1"/>
          </p:cNvPicPr>
          <p:nvPr/>
        </p:nvPicPr>
        <p:blipFill>
          <a:blip r:embed="rId3" cstate="print"/>
          <a:srcRect/>
          <a:stretch>
            <a:fillRect/>
          </a:stretch>
        </p:blipFill>
        <p:spPr bwMode="auto">
          <a:xfrm>
            <a:off x="0" y="152400"/>
            <a:ext cx="7327900" cy="6705600"/>
          </a:xfrm>
          <a:prstGeom prst="rect">
            <a:avLst/>
          </a:prstGeom>
          <a:noFill/>
          <a:ln w="9525">
            <a:noFill/>
            <a:miter lim="800000"/>
            <a:headEnd/>
            <a:tailEnd/>
          </a:ln>
        </p:spPr>
      </p:pic>
      <p:sp>
        <p:nvSpPr>
          <p:cNvPr id="41986" name="Rectangle 91"/>
          <p:cNvSpPr>
            <a:spLocks noGrp="1" noChangeArrowheads="1"/>
          </p:cNvSpPr>
          <p:nvPr>
            <p:ph type="title"/>
          </p:nvPr>
        </p:nvSpPr>
        <p:spPr>
          <a:xfrm>
            <a:off x="0" y="595313"/>
            <a:ext cx="9906000" cy="1143000"/>
          </a:xfrm>
        </p:spPr>
        <p:txBody>
          <a:bodyPr/>
          <a:lstStyle/>
          <a:p>
            <a:r>
              <a:rPr lang="en-GB" sz="4500" dirty="0" smtClean="0"/>
              <a:t>Thank you for your attention!</a:t>
            </a:r>
          </a:p>
        </p:txBody>
      </p:sp>
      <p:sp>
        <p:nvSpPr>
          <p:cNvPr id="41987" name="Pladsholder til diasnummer 4"/>
          <p:cNvSpPr>
            <a:spLocks noGrp="1"/>
          </p:cNvSpPr>
          <p:nvPr>
            <p:ph type="sldNum" sz="quarter" idx="12"/>
          </p:nvPr>
        </p:nvSpPr>
        <p:spPr>
          <a:noFill/>
        </p:spPr>
        <p:txBody>
          <a:bodyPr/>
          <a:lstStyle/>
          <a:p>
            <a:pPr defTabSz="762000"/>
            <a:fld id="{A98A9A1B-A1F0-46DB-8735-56C574E38215}" type="slidenum">
              <a:rPr lang="en-GB" smtClean="0">
                <a:cs typeface="Arial" charset="0"/>
              </a:rPr>
              <a:pPr defTabSz="762000"/>
              <a:t>15</a:t>
            </a:fld>
            <a:endParaRPr lang="en-GB" dirty="0" smtClean="0">
              <a:cs typeface="Arial" charset="0"/>
            </a:endParaRPr>
          </a:p>
        </p:txBody>
      </p:sp>
      <p:sp>
        <p:nvSpPr>
          <p:cNvPr id="41988" name="Tekstboks 98"/>
          <p:cNvSpPr txBox="1">
            <a:spLocks noChangeArrowheads="1"/>
          </p:cNvSpPr>
          <p:nvPr/>
        </p:nvSpPr>
        <p:spPr bwMode="auto">
          <a:xfrm>
            <a:off x="26988" y="2598738"/>
            <a:ext cx="9634537" cy="3170237"/>
          </a:xfrm>
          <a:prstGeom prst="rect">
            <a:avLst/>
          </a:prstGeom>
          <a:noFill/>
          <a:ln w="9525">
            <a:noFill/>
            <a:miter lim="800000"/>
            <a:headEnd/>
            <a:tailEnd/>
          </a:ln>
        </p:spPr>
        <p:txBody>
          <a:bodyPr wrap="none">
            <a:spAutoFit/>
          </a:bodyPr>
          <a:lstStyle/>
          <a:p>
            <a:pPr algn="ctr" eaLnBrk="0" hangingPunct="0"/>
            <a:r>
              <a:rPr lang="en-GB" sz="4000" dirty="0"/>
              <a:t>Anders Plejdrup Houmøller</a:t>
            </a:r>
          </a:p>
          <a:p>
            <a:pPr algn="ctr" eaLnBrk="0" hangingPunct="0"/>
            <a:r>
              <a:rPr lang="en-GB" sz="4000" i="1" dirty="0"/>
              <a:t>Houmoller Consulting ApS</a:t>
            </a:r>
          </a:p>
          <a:p>
            <a:pPr algn="ctr" eaLnBrk="0" hangingPunct="0"/>
            <a:r>
              <a:rPr lang="en-GB" sz="4000" dirty="0"/>
              <a:t>Tel. +45  28 11 23 00</a:t>
            </a:r>
          </a:p>
          <a:p>
            <a:pPr algn="ctr" eaLnBrk="0" hangingPunct="0"/>
            <a:r>
              <a:rPr lang="en-GB" sz="4000" dirty="0"/>
              <a:t>anders@houmollerconsulting.dk</a:t>
            </a:r>
          </a:p>
          <a:p>
            <a:pPr algn="ctr" eaLnBrk="0" hangingPunct="0"/>
            <a:r>
              <a:rPr lang="en-GB" sz="4000" dirty="0"/>
              <a:t>Web houmollerconsulting.dk</a:t>
            </a:r>
          </a:p>
        </p:txBody>
      </p:sp>
    </p:spTree>
  </p:cSld>
  <p:clrMapOvr>
    <a:masterClrMapping/>
  </p:clrMapOvr>
  <p:transition spd="med">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Pladsholder til dato 3"/>
          <p:cNvSpPr>
            <a:spLocks noGrp="1"/>
          </p:cNvSpPr>
          <p:nvPr>
            <p:ph type="dt" sz="quarter" idx="10"/>
          </p:nvPr>
        </p:nvSpPr>
        <p:spPr>
          <a:noFill/>
        </p:spPr>
        <p:txBody>
          <a:bodyPr/>
          <a:lstStyle/>
          <a:p>
            <a:r>
              <a:rPr lang="da-DK" dirty="0">
                <a:cs typeface="Arial" charset="0"/>
              </a:rPr>
              <a:t>Aug. 1, 2012</a:t>
            </a:r>
            <a:endParaRPr lang="en-GB" dirty="0">
              <a:cs typeface="Arial" charset="0"/>
            </a:endParaRPr>
          </a:p>
        </p:txBody>
      </p:sp>
      <p:sp>
        <p:nvSpPr>
          <p:cNvPr id="17410" name="Pladsholder til sidefod 4"/>
          <p:cNvSpPr>
            <a:spLocks noGrp="1"/>
          </p:cNvSpPr>
          <p:nvPr>
            <p:ph type="ftr" sz="quarter" idx="11"/>
          </p:nvPr>
        </p:nvSpPr>
        <p:spPr>
          <a:noFill/>
        </p:spPr>
        <p:txBody>
          <a:bodyPr/>
          <a:lstStyle/>
          <a:p>
            <a:r>
              <a:rPr lang="en-GB" dirty="0" smtClean="0">
                <a:cs typeface="Arial" charset="0"/>
              </a:rPr>
              <a:t>Anders Plejdrup Houmøller</a:t>
            </a:r>
          </a:p>
        </p:txBody>
      </p:sp>
      <p:sp>
        <p:nvSpPr>
          <p:cNvPr id="17411" name="Pladsholder til diasnummer 5"/>
          <p:cNvSpPr>
            <a:spLocks noGrp="1"/>
          </p:cNvSpPr>
          <p:nvPr>
            <p:ph type="sldNum" sz="quarter" idx="12"/>
          </p:nvPr>
        </p:nvSpPr>
        <p:spPr>
          <a:noFill/>
        </p:spPr>
        <p:txBody>
          <a:bodyPr/>
          <a:lstStyle/>
          <a:p>
            <a:fld id="{BEA95592-5FE6-4DA1-B4BC-32D268B1777D}" type="slidenum">
              <a:rPr lang="en-GB" smtClean="0">
                <a:cs typeface="Arial" charset="0"/>
              </a:rPr>
              <a:pPr/>
              <a:t>2</a:t>
            </a:fld>
            <a:endParaRPr lang="en-GB" dirty="0" smtClean="0">
              <a:cs typeface="Arial" charset="0"/>
            </a:endParaRPr>
          </a:p>
        </p:txBody>
      </p:sp>
      <p:sp>
        <p:nvSpPr>
          <p:cNvPr id="17412" name="Rectangle 2"/>
          <p:cNvSpPr>
            <a:spLocks noGrp="1" noChangeArrowheads="1"/>
          </p:cNvSpPr>
          <p:nvPr>
            <p:ph type="title"/>
          </p:nvPr>
        </p:nvSpPr>
        <p:spPr>
          <a:xfrm>
            <a:off x="495300" y="50800"/>
            <a:ext cx="8915400" cy="1143000"/>
          </a:xfrm>
        </p:spPr>
        <p:txBody>
          <a:bodyPr/>
          <a:lstStyle/>
          <a:p>
            <a:pPr eaLnBrk="1" hangingPunct="1"/>
            <a:r>
              <a:rPr lang="en-GB" dirty="0" smtClean="0"/>
              <a:t>Welfare criterion</a:t>
            </a:r>
          </a:p>
        </p:txBody>
      </p:sp>
      <p:sp>
        <p:nvSpPr>
          <p:cNvPr id="17413" name="Rectangle 3"/>
          <p:cNvSpPr>
            <a:spLocks noGrp="1" noChangeArrowheads="1"/>
          </p:cNvSpPr>
          <p:nvPr>
            <p:ph type="body" idx="4294967295"/>
          </p:nvPr>
        </p:nvSpPr>
        <p:spPr>
          <a:xfrm>
            <a:off x="87313" y="1263650"/>
            <a:ext cx="9710737" cy="4759325"/>
          </a:xfrm>
        </p:spPr>
        <p:txBody>
          <a:bodyPr/>
          <a:lstStyle/>
          <a:p>
            <a:pPr eaLnBrk="1" hangingPunct="1"/>
            <a:r>
              <a:rPr lang="en-GB" dirty="0" smtClean="0"/>
              <a:t>This PowerPoint presentation explains the so-called “welfare criterion”.</a:t>
            </a:r>
          </a:p>
          <a:p>
            <a:pPr eaLnBrk="1" hangingPunct="1"/>
            <a:r>
              <a:rPr lang="en-GB" dirty="0" smtClean="0"/>
              <a:t>Actually, the name is misleading, as the criterion does not aim at maximising society’s welfare.</a:t>
            </a:r>
          </a:p>
          <a:p>
            <a:pPr eaLnBrk="1" hangingPunct="1"/>
            <a:r>
              <a:rPr lang="en-GB" dirty="0" smtClean="0"/>
              <a:t>More modest, </a:t>
            </a:r>
            <a:r>
              <a:rPr lang="en-GB" u="sng" dirty="0" smtClean="0"/>
              <a:t>the criterion aims at maximising the economic value of the spot trading</a:t>
            </a:r>
            <a:r>
              <a:rPr lang="en-GB" dirty="0" smtClean="0"/>
              <a:t>.</a:t>
            </a:r>
          </a:p>
          <a:p>
            <a:pPr eaLnBrk="1" hangingPunct="1"/>
            <a:r>
              <a:rPr lang="en-GB" dirty="0" smtClean="0"/>
              <a:t>Referring to the figure on the next slide:</a:t>
            </a:r>
          </a:p>
          <a:p>
            <a:pPr lvl="1" eaLnBrk="1" hangingPunct="1"/>
            <a:r>
              <a:rPr lang="en-GB" sz="2400" dirty="0" smtClean="0"/>
              <a:t>On slide no. 14 it’s explained in detail why the area between the supply curve and the demand curve is the traders’ total surplus.</a:t>
            </a:r>
            <a:endParaRPr lang="en-GB" dirty="0" smtClean="0"/>
          </a:p>
        </p:txBody>
      </p:sp>
    </p:spTree>
  </p:cSld>
  <p:clrMapOvr>
    <a:masterClrMapping/>
  </p:clrMapOvr>
  <p:transition spd="med">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Pladsholder til dato 2"/>
          <p:cNvSpPr>
            <a:spLocks noGrp="1"/>
          </p:cNvSpPr>
          <p:nvPr>
            <p:ph type="dt" sz="quarter" idx="10"/>
          </p:nvPr>
        </p:nvSpPr>
        <p:spPr>
          <a:noFill/>
        </p:spPr>
        <p:txBody>
          <a:bodyPr/>
          <a:lstStyle/>
          <a:p>
            <a:r>
              <a:rPr lang="da-DK" dirty="0">
                <a:cs typeface="Arial" charset="0"/>
              </a:rPr>
              <a:t>Aug. 1, 2012</a:t>
            </a:r>
            <a:endParaRPr lang="en-GB" dirty="0">
              <a:cs typeface="Arial" charset="0"/>
            </a:endParaRPr>
          </a:p>
        </p:txBody>
      </p:sp>
      <p:sp>
        <p:nvSpPr>
          <p:cNvPr id="19458" name="Pladsholder til sidefod 3"/>
          <p:cNvSpPr>
            <a:spLocks noGrp="1"/>
          </p:cNvSpPr>
          <p:nvPr>
            <p:ph type="ftr" sz="quarter" idx="11"/>
          </p:nvPr>
        </p:nvSpPr>
        <p:spPr>
          <a:noFill/>
        </p:spPr>
        <p:txBody>
          <a:bodyPr/>
          <a:lstStyle/>
          <a:p>
            <a:r>
              <a:rPr lang="en-GB" dirty="0" smtClean="0">
                <a:cs typeface="Arial" charset="0"/>
              </a:rPr>
              <a:t>Anders Plejdrup Houmøller</a:t>
            </a:r>
          </a:p>
        </p:txBody>
      </p:sp>
      <p:sp>
        <p:nvSpPr>
          <p:cNvPr id="19459" name="Pladsholder til diasnummer 4"/>
          <p:cNvSpPr>
            <a:spLocks noGrp="1"/>
          </p:cNvSpPr>
          <p:nvPr>
            <p:ph type="sldNum" sz="quarter" idx="12"/>
          </p:nvPr>
        </p:nvSpPr>
        <p:spPr>
          <a:noFill/>
        </p:spPr>
        <p:txBody>
          <a:bodyPr/>
          <a:lstStyle/>
          <a:p>
            <a:fld id="{0D9D162F-205C-4FD8-969C-043D16F466D1}" type="slidenum">
              <a:rPr lang="en-GB" smtClean="0">
                <a:cs typeface="Arial" charset="0"/>
              </a:rPr>
              <a:pPr/>
              <a:t>3</a:t>
            </a:fld>
            <a:endParaRPr lang="en-GB" dirty="0" smtClean="0">
              <a:cs typeface="Arial" charset="0"/>
            </a:endParaRPr>
          </a:p>
        </p:txBody>
      </p:sp>
      <p:sp>
        <p:nvSpPr>
          <p:cNvPr id="5146" name="Text Box 26"/>
          <p:cNvSpPr txBox="1">
            <a:spLocks noChangeArrowheads="1"/>
          </p:cNvSpPr>
          <p:nvPr/>
        </p:nvSpPr>
        <p:spPr bwMode="auto">
          <a:xfrm>
            <a:off x="125413" y="4806950"/>
            <a:ext cx="9669462" cy="1323975"/>
          </a:xfrm>
          <a:prstGeom prst="rect">
            <a:avLst/>
          </a:prstGeom>
          <a:noFill/>
          <a:ln w="9525">
            <a:noFill/>
            <a:miter lim="800000"/>
            <a:headEnd/>
            <a:tailEnd/>
          </a:ln>
        </p:spPr>
        <p:txBody>
          <a:bodyPr>
            <a:spAutoFit/>
          </a:bodyPr>
          <a:lstStyle/>
          <a:p>
            <a:pPr eaLnBrk="0" hangingPunct="0">
              <a:tabLst>
                <a:tab pos="442913" algn="l"/>
              </a:tabLst>
            </a:pPr>
            <a:r>
              <a:rPr lang="en-GB" dirty="0"/>
              <a:t>For one hour for one price zone: The buyers’ and the sellers’ total surplus from the spot trading is the area between the spot exchange’s supply curve and the spot exchange’s demand curve (the red/green area A).</a:t>
            </a:r>
          </a:p>
        </p:txBody>
      </p:sp>
      <p:sp>
        <p:nvSpPr>
          <p:cNvPr id="19461" name="Rectangle 41"/>
          <p:cNvSpPr>
            <a:spLocks noGrp="1" noChangeArrowheads="1"/>
          </p:cNvSpPr>
          <p:nvPr>
            <p:ph type="title"/>
          </p:nvPr>
        </p:nvSpPr>
        <p:spPr>
          <a:xfrm>
            <a:off x="-69850" y="-76200"/>
            <a:ext cx="8915400" cy="1143000"/>
          </a:xfrm>
        </p:spPr>
        <p:txBody>
          <a:bodyPr/>
          <a:lstStyle/>
          <a:p>
            <a:pPr eaLnBrk="1" hangingPunct="1"/>
            <a:r>
              <a:rPr lang="en-GB" sz="2800" dirty="0" smtClean="0"/>
              <a:t>Traders’ surplus: no import/export</a:t>
            </a:r>
          </a:p>
        </p:txBody>
      </p:sp>
      <p:grpSp>
        <p:nvGrpSpPr>
          <p:cNvPr id="36" name="Group 78"/>
          <p:cNvGrpSpPr>
            <a:grpSpLocks/>
          </p:cNvGrpSpPr>
          <p:nvPr/>
        </p:nvGrpSpPr>
        <p:grpSpPr bwMode="auto">
          <a:xfrm>
            <a:off x="371475" y="1427163"/>
            <a:ext cx="4573588" cy="1758950"/>
            <a:chOff x="-4" y="899"/>
            <a:chExt cx="2881" cy="1108"/>
          </a:xfrm>
        </p:grpSpPr>
        <p:sp>
          <p:nvSpPr>
            <p:cNvPr id="19489" name="Freeform 79" descr="Mørk diagonalt opadgående"/>
            <p:cNvSpPr>
              <a:spLocks/>
            </p:cNvSpPr>
            <p:nvPr/>
          </p:nvSpPr>
          <p:spPr bwMode="auto">
            <a:xfrm>
              <a:off x="1646" y="1260"/>
              <a:ext cx="1231" cy="747"/>
            </a:xfrm>
            <a:custGeom>
              <a:avLst/>
              <a:gdLst>
                <a:gd name="T0" fmla="*/ 0 w 1231"/>
                <a:gd name="T1" fmla="*/ 737 h 747"/>
                <a:gd name="T2" fmla="*/ 0 w 1231"/>
                <a:gd name="T3" fmla="*/ 0 h 747"/>
                <a:gd name="T4" fmla="*/ 1026 w 1231"/>
                <a:gd name="T5" fmla="*/ 3 h 747"/>
                <a:gd name="T6" fmla="*/ 1038 w 1231"/>
                <a:gd name="T7" fmla="*/ 78 h 747"/>
                <a:gd name="T8" fmla="*/ 1044 w 1231"/>
                <a:gd name="T9" fmla="*/ 125 h 747"/>
                <a:gd name="T10" fmla="*/ 1050 w 1231"/>
                <a:gd name="T11" fmla="*/ 159 h 747"/>
                <a:gd name="T12" fmla="*/ 1056 w 1231"/>
                <a:gd name="T13" fmla="*/ 194 h 747"/>
                <a:gd name="T14" fmla="*/ 1065 w 1231"/>
                <a:gd name="T15" fmla="*/ 248 h 747"/>
                <a:gd name="T16" fmla="*/ 1069 w 1231"/>
                <a:gd name="T17" fmla="*/ 269 h 747"/>
                <a:gd name="T18" fmla="*/ 1071 w 1231"/>
                <a:gd name="T19" fmla="*/ 278 h 747"/>
                <a:gd name="T20" fmla="*/ 1077 w 1231"/>
                <a:gd name="T21" fmla="*/ 327 h 747"/>
                <a:gd name="T22" fmla="*/ 1083 w 1231"/>
                <a:gd name="T23" fmla="*/ 350 h 747"/>
                <a:gd name="T24" fmla="*/ 1089 w 1231"/>
                <a:gd name="T25" fmla="*/ 377 h 747"/>
                <a:gd name="T26" fmla="*/ 1098 w 1231"/>
                <a:gd name="T27" fmla="*/ 410 h 747"/>
                <a:gd name="T28" fmla="*/ 1107 w 1231"/>
                <a:gd name="T29" fmla="*/ 447 h 747"/>
                <a:gd name="T30" fmla="*/ 1116 w 1231"/>
                <a:gd name="T31" fmla="*/ 483 h 747"/>
                <a:gd name="T32" fmla="*/ 1122 w 1231"/>
                <a:gd name="T33" fmla="*/ 503 h 747"/>
                <a:gd name="T34" fmla="*/ 1128 w 1231"/>
                <a:gd name="T35" fmla="*/ 522 h 747"/>
                <a:gd name="T36" fmla="*/ 1137 w 1231"/>
                <a:gd name="T37" fmla="*/ 551 h 747"/>
                <a:gd name="T38" fmla="*/ 1146 w 1231"/>
                <a:gd name="T39" fmla="*/ 581 h 747"/>
                <a:gd name="T40" fmla="*/ 1152 w 1231"/>
                <a:gd name="T41" fmla="*/ 596 h 747"/>
                <a:gd name="T42" fmla="*/ 1161 w 1231"/>
                <a:gd name="T43" fmla="*/ 618 h 747"/>
                <a:gd name="T44" fmla="*/ 1170 w 1231"/>
                <a:gd name="T45" fmla="*/ 636 h 747"/>
                <a:gd name="T46" fmla="*/ 1195 w 1231"/>
                <a:gd name="T47" fmla="*/ 680 h 747"/>
                <a:gd name="T48" fmla="*/ 1206 w 1231"/>
                <a:gd name="T49" fmla="*/ 708 h 747"/>
                <a:gd name="T50" fmla="*/ 1221 w 1231"/>
                <a:gd name="T51" fmla="*/ 732 h 747"/>
                <a:gd name="T52" fmla="*/ 1231 w 1231"/>
                <a:gd name="T53" fmla="*/ 747 h 747"/>
                <a:gd name="T54" fmla="*/ 0 w 1231"/>
                <a:gd name="T55" fmla="*/ 737 h 74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231"/>
                <a:gd name="T85" fmla="*/ 0 h 747"/>
                <a:gd name="T86" fmla="*/ 1231 w 1231"/>
                <a:gd name="T87" fmla="*/ 747 h 74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231" h="747">
                  <a:moveTo>
                    <a:pt x="0" y="737"/>
                  </a:moveTo>
                  <a:lnTo>
                    <a:pt x="0" y="0"/>
                  </a:lnTo>
                  <a:lnTo>
                    <a:pt x="1026" y="3"/>
                  </a:lnTo>
                  <a:cubicBezTo>
                    <a:pt x="1029" y="26"/>
                    <a:pt x="1031" y="56"/>
                    <a:pt x="1038" y="78"/>
                  </a:cubicBezTo>
                  <a:cubicBezTo>
                    <a:pt x="1040" y="94"/>
                    <a:pt x="1038" y="110"/>
                    <a:pt x="1044" y="125"/>
                  </a:cubicBezTo>
                  <a:cubicBezTo>
                    <a:pt x="1045" y="136"/>
                    <a:pt x="1045" y="150"/>
                    <a:pt x="1050" y="159"/>
                  </a:cubicBezTo>
                  <a:cubicBezTo>
                    <a:pt x="1051" y="170"/>
                    <a:pt x="1052" y="183"/>
                    <a:pt x="1056" y="194"/>
                  </a:cubicBezTo>
                  <a:cubicBezTo>
                    <a:pt x="1058" y="211"/>
                    <a:pt x="1059" y="232"/>
                    <a:pt x="1065" y="248"/>
                  </a:cubicBezTo>
                  <a:cubicBezTo>
                    <a:pt x="1067" y="258"/>
                    <a:pt x="1066" y="255"/>
                    <a:pt x="1069" y="269"/>
                  </a:cubicBezTo>
                  <a:cubicBezTo>
                    <a:pt x="1070" y="272"/>
                    <a:pt x="1071" y="278"/>
                    <a:pt x="1071" y="278"/>
                  </a:cubicBezTo>
                  <a:cubicBezTo>
                    <a:pt x="1072" y="292"/>
                    <a:pt x="1071" y="314"/>
                    <a:pt x="1077" y="327"/>
                  </a:cubicBezTo>
                  <a:cubicBezTo>
                    <a:pt x="1079" y="335"/>
                    <a:pt x="1080" y="343"/>
                    <a:pt x="1083" y="350"/>
                  </a:cubicBezTo>
                  <a:cubicBezTo>
                    <a:pt x="1084" y="359"/>
                    <a:pt x="1086" y="369"/>
                    <a:pt x="1089" y="377"/>
                  </a:cubicBezTo>
                  <a:cubicBezTo>
                    <a:pt x="1091" y="389"/>
                    <a:pt x="1093" y="399"/>
                    <a:pt x="1098" y="410"/>
                  </a:cubicBezTo>
                  <a:cubicBezTo>
                    <a:pt x="1100" y="421"/>
                    <a:pt x="1102" y="437"/>
                    <a:pt x="1107" y="447"/>
                  </a:cubicBezTo>
                  <a:cubicBezTo>
                    <a:pt x="1108" y="458"/>
                    <a:pt x="1111" y="473"/>
                    <a:pt x="1116" y="483"/>
                  </a:cubicBezTo>
                  <a:cubicBezTo>
                    <a:pt x="1117" y="490"/>
                    <a:pt x="1119" y="497"/>
                    <a:pt x="1122" y="503"/>
                  </a:cubicBezTo>
                  <a:cubicBezTo>
                    <a:pt x="1123" y="509"/>
                    <a:pt x="1125" y="516"/>
                    <a:pt x="1128" y="522"/>
                  </a:cubicBezTo>
                  <a:cubicBezTo>
                    <a:pt x="1129" y="533"/>
                    <a:pt x="1133" y="541"/>
                    <a:pt x="1137" y="551"/>
                  </a:cubicBezTo>
                  <a:cubicBezTo>
                    <a:pt x="1139" y="560"/>
                    <a:pt x="1142" y="572"/>
                    <a:pt x="1146" y="581"/>
                  </a:cubicBezTo>
                  <a:cubicBezTo>
                    <a:pt x="1147" y="587"/>
                    <a:pt x="1150" y="590"/>
                    <a:pt x="1152" y="596"/>
                  </a:cubicBezTo>
                  <a:cubicBezTo>
                    <a:pt x="1153" y="604"/>
                    <a:pt x="1156" y="612"/>
                    <a:pt x="1161" y="618"/>
                  </a:cubicBezTo>
                  <a:cubicBezTo>
                    <a:pt x="1162" y="624"/>
                    <a:pt x="1166" y="631"/>
                    <a:pt x="1170" y="636"/>
                  </a:cubicBezTo>
                  <a:cubicBezTo>
                    <a:pt x="1173" y="653"/>
                    <a:pt x="1186" y="665"/>
                    <a:pt x="1195" y="680"/>
                  </a:cubicBezTo>
                  <a:cubicBezTo>
                    <a:pt x="1197" y="692"/>
                    <a:pt x="1199" y="698"/>
                    <a:pt x="1206" y="708"/>
                  </a:cubicBezTo>
                  <a:cubicBezTo>
                    <a:pt x="1208" y="718"/>
                    <a:pt x="1217" y="723"/>
                    <a:pt x="1221" y="732"/>
                  </a:cubicBezTo>
                  <a:cubicBezTo>
                    <a:pt x="1223" y="740"/>
                    <a:pt x="1231" y="740"/>
                    <a:pt x="1231" y="747"/>
                  </a:cubicBezTo>
                  <a:lnTo>
                    <a:pt x="0" y="737"/>
                  </a:lnTo>
                  <a:close/>
                </a:path>
              </a:pathLst>
            </a:custGeom>
            <a:pattFill prst="dkUpDiag">
              <a:fgClr>
                <a:srgbClr val="CC0000"/>
              </a:fgClr>
              <a:bgClr>
                <a:schemeClr val="bg1"/>
              </a:bgClr>
            </a:pattFill>
            <a:ln w="9525" cap="flat" cmpd="sng">
              <a:noFill/>
              <a:prstDash val="solid"/>
              <a:round/>
              <a:headEnd type="none" w="med" len="med"/>
              <a:tailEnd type="none" w="med" len="med"/>
            </a:ln>
          </p:spPr>
          <p:txBody>
            <a:bodyPr/>
            <a:lstStyle/>
            <a:p>
              <a:endParaRPr lang="da-DK" dirty="0"/>
            </a:p>
          </p:txBody>
        </p:sp>
        <p:sp>
          <p:nvSpPr>
            <p:cNvPr id="19490" name="Text Box 80"/>
            <p:cNvSpPr txBox="1">
              <a:spLocks noChangeArrowheads="1"/>
            </p:cNvSpPr>
            <p:nvPr/>
          </p:nvSpPr>
          <p:spPr bwMode="auto">
            <a:xfrm>
              <a:off x="-4" y="899"/>
              <a:ext cx="1510" cy="442"/>
            </a:xfrm>
            <a:prstGeom prst="rect">
              <a:avLst/>
            </a:prstGeom>
            <a:noFill/>
            <a:ln w="9525">
              <a:noFill/>
              <a:miter lim="800000"/>
              <a:headEnd/>
              <a:tailEnd/>
            </a:ln>
          </p:spPr>
          <p:txBody>
            <a:bodyPr wrap="none">
              <a:spAutoFit/>
            </a:bodyPr>
            <a:lstStyle/>
            <a:p>
              <a:pPr algn="ctr" eaLnBrk="0" hangingPunct="0"/>
              <a:r>
                <a:rPr lang="en-GB" dirty="0"/>
                <a:t>Buyers’ surplus</a:t>
              </a:r>
            </a:p>
            <a:p>
              <a:pPr algn="ctr" eaLnBrk="0" hangingPunct="0"/>
              <a:r>
                <a:rPr lang="en-GB" dirty="0"/>
                <a:t>(red area)</a:t>
              </a:r>
            </a:p>
          </p:txBody>
        </p:sp>
        <p:sp>
          <p:nvSpPr>
            <p:cNvPr id="19491" name="Line 81"/>
            <p:cNvSpPr>
              <a:spLocks noChangeShapeType="1"/>
            </p:cNvSpPr>
            <p:nvPr/>
          </p:nvSpPr>
          <p:spPr bwMode="auto">
            <a:xfrm>
              <a:off x="1216" y="1134"/>
              <a:ext cx="576" cy="320"/>
            </a:xfrm>
            <a:prstGeom prst="line">
              <a:avLst/>
            </a:prstGeom>
            <a:noFill/>
            <a:ln w="9525">
              <a:solidFill>
                <a:schemeClr val="tx1"/>
              </a:solidFill>
              <a:round/>
              <a:headEnd/>
              <a:tailEnd type="oval" w="med" len="med"/>
            </a:ln>
          </p:spPr>
          <p:txBody>
            <a:bodyPr/>
            <a:lstStyle/>
            <a:p>
              <a:endParaRPr lang="da-DK" dirty="0"/>
            </a:p>
          </p:txBody>
        </p:sp>
      </p:grpSp>
      <p:grpSp>
        <p:nvGrpSpPr>
          <p:cNvPr id="45" name="Gruppe 44"/>
          <p:cNvGrpSpPr>
            <a:grpSpLocks/>
          </p:cNvGrpSpPr>
          <p:nvPr/>
        </p:nvGrpSpPr>
        <p:grpSpPr bwMode="auto">
          <a:xfrm>
            <a:off x="2300288" y="850900"/>
            <a:ext cx="5106987" cy="2876550"/>
            <a:chOff x="1936750" y="850900"/>
            <a:chExt cx="5106988" cy="2876326"/>
          </a:xfrm>
        </p:grpSpPr>
        <p:sp>
          <p:nvSpPr>
            <p:cNvPr id="19485" name="Text Box 56"/>
            <p:cNvSpPr txBox="1">
              <a:spLocks noChangeArrowheads="1"/>
            </p:cNvSpPr>
            <p:nvPr/>
          </p:nvSpPr>
          <p:spPr bwMode="auto">
            <a:xfrm>
              <a:off x="1936750" y="850900"/>
              <a:ext cx="1350963" cy="336550"/>
            </a:xfrm>
            <a:prstGeom prst="rect">
              <a:avLst/>
            </a:prstGeom>
            <a:noFill/>
            <a:ln w="9525">
              <a:noFill/>
              <a:miter lim="800000"/>
              <a:headEnd/>
              <a:tailEnd/>
            </a:ln>
          </p:spPr>
          <p:txBody>
            <a:bodyPr wrap="none">
              <a:spAutoFit/>
            </a:bodyPr>
            <a:lstStyle/>
            <a:p>
              <a:pPr eaLnBrk="0" hangingPunct="0"/>
              <a:r>
                <a:rPr lang="en-GB" sz="1600" dirty="0"/>
                <a:t>EUR/MWh</a:t>
              </a:r>
            </a:p>
          </p:txBody>
        </p:sp>
        <p:sp>
          <p:nvSpPr>
            <p:cNvPr id="19486" name="Line 57"/>
            <p:cNvSpPr>
              <a:spLocks noChangeShapeType="1"/>
            </p:cNvSpPr>
            <p:nvPr/>
          </p:nvSpPr>
          <p:spPr bwMode="auto">
            <a:xfrm flipV="1">
              <a:off x="2616200" y="3552601"/>
              <a:ext cx="3703638" cy="12700"/>
            </a:xfrm>
            <a:prstGeom prst="line">
              <a:avLst/>
            </a:prstGeom>
            <a:noFill/>
            <a:ln w="19050">
              <a:solidFill>
                <a:schemeClr val="tx1"/>
              </a:solidFill>
              <a:round/>
              <a:headEnd type="none" w="sm" len="sm"/>
              <a:tailEnd type="stealth" w="med" len="med"/>
            </a:ln>
          </p:spPr>
          <p:txBody>
            <a:bodyPr wrap="none" anchor="ctr"/>
            <a:lstStyle/>
            <a:p>
              <a:endParaRPr lang="da-DK" dirty="0"/>
            </a:p>
          </p:txBody>
        </p:sp>
        <p:sp>
          <p:nvSpPr>
            <p:cNvPr id="19487" name="Text Box 58"/>
            <p:cNvSpPr txBox="1">
              <a:spLocks noChangeArrowheads="1"/>
            </p:cNvSpPr>
            <p:nvPr/>
          </p:nvSpPr>
          <p:spPr bwMode="auto">
            <a:xfrm>
              <a:off x="6294438" y="3390676"/>
              <a:ext cx="749300" cy="336550"/>
            </a:xfrm>
            <a:prstGeom prst="rect">
              <a:avLst/>
            </a:prstGeom>
            <a:noFill/>
            <a:ln w="9525">
              <a:noFill/>
              <a:miter lim="800000"/>
              <a:headEnd/>
              <a:tailEnd/>
            </a:ln>
          </p:spPr>
          <p:txBody>
            <a:bodyPr wrap="none">
              <a:spAutoFit/>
            </a:bodyPr>
            <a:lstStyle/>
            <a:p>
              <a:pPr eaLnBrk="0" hangingPunct="0"/>
              <a:r>
                <a:rPr lang="en-GB" sz="1600" dirty="0"/>
                <a:t>MWh</a:t>
              </a:r>
            </a:p>
          </p:txBody>
        </p:sp>
        <p:sp>
          <p:nvSpPr>
            <p:cNvPr id="19488" name="Line 55"/>
            <p:cNvSpPr>
              <a:spLocks noChangeShapeType="1"/>
            </p:cNvSpPr>
            <p:nvPr/>
          </p:nvSpPr>
          <p:spPr bwMode="auto">
            <a:xfrm>
              <a:off x="2618353" y="1212850"/>
              <a:ext cx="0" cy="2468563"/>
            </a:xfrm>
            <a:prstGeom prst="line">
              <a:avLst/>
            </a:prstGeom>
            <a:noFill/>
            <a:ln w="19050">
              <a:solidFill>
                <a:schemeClr val="tx1"/>
              </a:solidFill>
              <a:round/>
              <a:headEnd type="stealth" w="med" len="med"/>
              <a:tailEnd type="none" w="sm" len="sm"/>
            </a:ln>
          </p:spPr>
          <p:txBody>
            <a:bodyPr wrap="none" anchor="ctr"/>
            <a:lstStyle/>
            <a:p>
              <a:endParaRPr lang="da-DK" dirty="0"/>
            </a:p>
          </p:txBody>
        </p:sp>
      </p:grpSp>
      <p:grpSp>
        <p:nvGrpSpPr>
          <p:cNvPr id="50" name="Group 82"/>
          <p:cNvGrpSpPr>
            <a:grpSpLocks/>
          </p:cNvGrpSpPr>
          <p:nvPr/>
        </p:nvGrpSpPr>
        <p:grpSpPr bwMode="auto">
          <a:xfrm>
            <a:off x="358775" y="3167063"/>
            <a:ext cx="4603750" cy="950912"/>
            <a:chOff x="-12" y="1995"/>
            <a:chExt cx="2900" cy="599"/>
          </a:xfrm>
        </p:grpSpPr>
        <p:sp>
          <p:nvSpPr>
            <p:cNvPr id="19482" name="Text Box 83"/>
            <p:cNvSpPr txBox="1">
              <a:spLocks noChangeArrowheads="1"/>
            </p:cNvSpPr>
            <p:nvPr/>
          </p:nvSpPr>
          <p:spPr bwMode="auto">
            <a:xfrm>
              <a:off x="-12" y="2152"/>
              <a:ext cx="1500" cy="442"/>
            </a:xfrm>
            <a:prstGeom prst="rect">
              <a:avLst/>
            </a:prstGeom>
            <a:noFill/>
            <a:ln w="9525">
              <a:noFill/>
              <a:miter lim="800000"/>
              <a:headEnd/>
              <a:tailEnd/>
            </a:ln>
          </p:spPr>
          <p:txBody>
            <a:bodyPr wrap="none">
              <a:spAutoFit/>
            </a:bodyPr>
            <a:lstStyle/>
            <a:p>
              <a:pPr algn="ctr" eaLnBrk="0" hangingPunct="0"/>
              <a:r>
                <a:rPr lang="en-GB" dirty="0"/>
                <a:t>Sellers’ surplus</a:t>
              </a:r>
            </a:p>
            <a:p>
              <a:pPr algn="ctr" eaLnBrk="0" hangingPunct="0"/>
              <a:r>
                <a:rPr lang="en-GB" dirty="0"/>
                <a:t>(green area)</a:t>
              </a:r>
            </a:p>
          </p:txBody>
        </p:sp>
        <p:sp>
          <p:nvSpPr>
            <p:cNvPr id="19483" name="Freeform 84" descr="Lys diagonalt nedadgående"/>
            <p:cNvSpPr>
              <a:spLocks/>
            </p:cNvSpPr>
            <p:nvPr/>
          </p:nvSpPr>
          <p:spPr bwMode="auto">
            <a:xfrm>
              <a:off x="1646" y="1995"/>
              <a:ext cx="1242" cy="323"/>
            </a:xfrm>
            <a:custGeom>
              <a:avLst/>
              <a:gdLst>
                <a:gd name="T0" fmla="*/ 0 w 1242"/>
                <a:gd name="T1" fmla="*/ 0 h 323"/>
                <a:gd name="T2" fmla="*/ 1 w 1242"/>
                <a:gd name="T3" fmla="*/ 317 h 323"/>
                <a:gd name="T4" fmla="*/ 703 w 1242"/>
                <a:gd name="T5" fmla="*/ 323 h 323"/>
                <a:gd name="T6" fmla="*/ 718 w 1242"/>
                <a:gd name="T7" fmla="*/ 323 h 323"/>
                <a:gd name="T8" fmla="*/ 771 w 1242"/>
                <a:gd name="T9" fmla="*/ 317 h 323"/>
                <a:gd name="T10" fmla="*/ 832 w 1242"/>
                <a:gd name="T11" fmla="*/ 315 h 323"/>
                <a:gd name="T12" fmla="*/ 852 w 1242"/>
                <a:gd name="T13" fmla="*/ 308 h 323"/>
                <a:gd name="T14" fmla="*/ 885 w 1242"/>
                <a:gd name="T15" fmla="*/ 305 h 323"/>
                <a:gd name="T16" fmla="*/ 930 w 1242"/>
                <a:gd name="T17" fmla="*/ 296 h 323"/>
                <a:gd name="T18" fmla="*/ 946 w 1242"/>
                <a:gd name="T19" fmla="*/ 290 h 323"/>
                <a:gd name="T20" fmla="*/ 960 w 1242"/>
                <a:gd name="T21" fmla="*/ 284 h 323"/>
                <a:gd name="T22" fmla="*/ 978 w 1242"/>
                <a:gd name="T23" fmla="*/ 278 h 323"/>
                <a:gd name="T24" fmla="*/ 996 w 1242"/>
                <a:gd name="T25" fmla="*/ 269 h 323"/>
                <a:gd name="T26" fmla="*/ 1014 w 1242"/>
                <a:gd name="T27" fmla="*/ 255 h 323"/>
                <a:gd name="T28" fmla="*/ 1030 w 1242"/>
                <a:gd name="T29" fmla="*/ 246 h 323"/>
                <a:gd name="T30" fmla="*/ 1048 w 1242"/>
                <a:gd name="T31" fmla="*/ 234 h 323"/>
                <a:gd name="T32" fmla="*/ 1053 w 1242"/>
                <a:gd name="T33" fmla="*/ 225 h 323"/>
                <a:gd name="T34" fmla="*/ 1062 w 1242"/>
                <a:gd name="T35" fmla="*/ 224 h 323"/>
                <a:gd name="T36" fmla="*/ 1075 w 1242"/>
                <a:gd name="T37" fmla="*/ 215 h 323"/>
                <a:gd name="T38" fmla="*/ 1096 w 1242"/>
                <a:gd name="T39" fmla="*/ 198 h 323"/>
                <a:gd name="T40" fmla="*/ 1108 w 1242"/>
                <a:gd name="T41" fmla="*/ 189 h 323"/>
                <a:gd name="T42" fmla="*/ 1134 w 1242"/>
                <a:gd name="T43" fmla="*/ 164 h 323"/>
                <a:gd name="T44" fmla="*/ 1147 w 1242"/>
                <a:gd name="T45" fmla="*/ 147 h 323"/>
                <a:gd name="T46" fmla="*/ 1168 w 1242"/>
                <a:gd name="T47" fmla="*/ 114 h 323"/>
                <a:gd name="T48" fmla="*/ 1182 w 1242"/>
                <a:gd name="T49" fmla="*/ 99 h 323"/>
                <a:gd name="T50" fmla="*/ 1216 w 1242"/>
                <a:gd name="T51" fmla="*/ 50 h 323"/>
                <a:gd name="T52" fmla="*/ 1233 w 1242"/>
                <a:gd name="T53" fmla="*/ 18 h 323"/>
                <a:gd name="T54" fmla="*/ 1239 w 1242"/>
                <a:gd name="T55" fmla="*/ 6 h 323"/>
                <a:gd name="T56" fmla="*/ 1234 w 1242"/>
                <a:gd name="T57" fmla="*/ 12 h 323"/>
                <a:gd name="T58" fmla="*/ 0 w 1242"/>
                <a:gd name="T59" fmla="*/ 0 h 32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242"/>
                <a:gd name="T91" fmla="*/ 0 h 323"/>
                <a:gd name="T92" fmla="*/ 1242 w 1242"/>
                <a:gd name="T93" fmla="*/ 323 h 32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242" h="323">
                  <a:moveTo>
                    <a:pt x="0" y="0"/>
                  </a:moveTo>
                  <a:lnTo>
                    <a:pt x="1" y="317"/>
                  </a:lnTo>
                  <a:lnTo>
                    <a:pt x="703" y="323"/>
                  </a:lnTo>
                  <a:cubicBezTo>
                    <a:pt x="709" y="319"/>
                    <a:pt x="712" y="320"/>
                    <a:pt x="718" y="323"/>
                  </a:cubicBezTo>
                  <a:cubicBezTo>
                    <a:pt x="736" y="321"/>
                    <a:pt x="754" y="320"/>
                    <a:pt x="771" y="317"/>
                  </a:cubicBezTo>
                  <a:cubicBezTo>
                    <a:pt x="791" y="319"/>
                    <a:pt x="812" y="316"/>
                    <a:pt x="832" y="315"/>
                  </a:cubicBezTo>
                  <a:cubicBezTo>
                    <a:pt x="839" y="314"/>
                    <a:pt x="845" y="309"/>
                    <a:pt x="852" y="308"/>
                  </a:cubicBezTo>
                  <a:cubicBezTo>
                    <a:pt x="863" y="307"/>
                    <a:pt x="885" y="305"/>
                    <a:pt x="885" y="305"/>
                  </a:cubicBezTo>
                  <a:cubicBezTo>
                    <a:pt x="888" y="303"/>
                    <a:pt x="921" y="298"/>
                    <a:pt x="930" y="296"/>
                  </a:cubicBezTo>
                  <a:cubicBezTo>
                    <a:pt x="936" y="293"/>
                    <a:pt x="939" y="291"/>
                    <a:pt x="946" y="290"/>
                  </a:cubicBezTo>
                  <a:cubicBezTo>
                    <a:pt x="951" y="287"/>
                    <a:pt x="954" y="285"/>
                    <a:pt x="960" y="284"/>
                  </a:cubicBezTo>
                  <a:cubicBezTo>
                    <a:pt x="966" y="279"/>
                    <a:pt x="970" y="279"/>
                    <a:pt x="978" y="278"/>
                  </a:cubicBezTo>
                  <a:cubicBezTo>
                    <a:pt x="985" y="274"/>
                    <a:pt x="987" y="270"/>
                    <a:pt x="996" y="269"/>
                  </a:cubicBezTo>
                  <a:cubicBezTo>
                    <a:pt x="1000" y="263"/>
                    <a:pt x="1008" y="258"/>
                    <a:pt x="1014" y="255"/>
                  </a:cubicBezTo>
                  <a:cubicBezTo>
                    <a:pt x="1019" y="248"/>
                    <a:pt x="1021" y="248"/>
                    <a:pt x="1030" y="246"/>
                  </a:cubicBezTo>
                  <a:cubicBezTo>
                    <a:pt x="1036" y="242"/>
                    <a:pt x="1043" y="239"/>
                    <a:pt x="1048" y="234"/>
                  </a:cubicBezTo>
                  <a:cubicBezTo>
                    <a:pt x="1050" y="232"/>
                    <a:pt x="1050" y="227"/>
                    <a:pt x="1053" y="225"/>
                  </a:cubicBezTo>
                  <a:cubicBezTo>
                    <a:pt x="1056" y="224"/>
                    <a:pt x="1059" y="224"/>
                    <a:pt x="1062" y="224"/>
                  </a:cubicBezTo>
                  <a:cubicBezTo>
                    <a:pt x="1066" y="221"/>
                    <a:pt x="1071" y="218"/>
                    <a:pt x="1075" y="215"/>
                  </a:cubicBezTo>
                  <a:cubicBezTo>
                    <a:pt x="1079" y="209"/>
                    <a:pt x="1089" y="202"/>
                    <a:pt x="1096" y="198"/>
                  </a:cubicBezTo>
                  <a:cubicBezTo>
                    <a:pt x="1100" y="193"/>
                    <a:pt x="1103" y="192"/>
                    <a:pt x="1108" y="189"/>
                  </a:cubicBezTo>
                  <a:cubicBezTo>
                    <a:pt x="1113" y="180"/>
                    <a:pt x="1125" y="170"/>
                    <a:pt x="1134" y="164"/>
                  </a:cubicBezTo>
                  <a:cubicBezTo>
                    <a:pt x="1138" y="158"/>
                    <a:pt x="1143" y="154"/>
                    <a:pt x="1147" y="147"/>
                  </a:cubicBezTo>
                  <a:cubicBezTo>
                    <a:pt x="1151" y="133"/>
                    <a:pt x="1156" y="123"/>
                    <a:pt x="1168" y="114"/>
                  </a:cubicBezTo>
                  <a:cubicBezTo>
                    <a:pt x="1171" y="108"/>
                    <a:pt x="1176" y="102"/>
                    <a:pt x="1182" y="99"/>
                  </a:cubicBezTo>
                  <a:cubicBezTo>
                    <a:pt x="1193" y="84"/>
                    <a:pt x="1202" y="64"/>
                    <a:pt x="1216" y="50"/>
                  </a:cubicBezTo>
                  <a:cubicBezTo>
                    <a:pt x="1221" y="38"/>
                    <a:pt x="1223" y="26"/>
                    <a:pt x="1233" y="18"/>
                  </a:cubicBezTo>
                  <a:cubicBezTo>
                    <a:pt x="1235" y="14"/>
                    <a:pt x="1235" y="6"/>
                    <a:pt x="1239" y="6"/>
                  </a:cubicBezTo>
                  <a:cubicBezTo>
                    <a:pt x="1242" y="6"/>
                    <a:pt x="1236" y="11"/>
                    <a:pt x="1234" y="12"/>
                  </a:cubicBezTo>
                  <a:lnTo>
                    <a:pt x="0" y="0"/>
                  </a:lnTo>
                  <a:close/>
                </a:path>
              </a:pathLst>
            </a:custGeom>
            <a:pattFill prst="ltDnDiag">
              <a:fgClr>
                <a:srgbClr val="008000"/>
              </a:fgClr>
              <a:bgClr>
                <a:schemeClr val="bg1"/>
              </a:bgClr>
            </a:pattFill>
            <a:ln w="9525" cap="flat" cmpd="sng">
              <a:noFill/>
              <a:prstDash val="solid"/>
              <a:round/>
              <a:headEnd type="none" w="med" len="med"/>
              <a:tailEnd type="none" w="med" len="med"/>
            </a:ln>
          </p:spPr>
          <p:txBody>
            <a:bodyPr/>
            <a:lstStyle/>
            <a:p>
              <a:endParaRPr lang="da-DK" dirty="0"/>
            </a:p>
          </p:txBody>
        </p:sp>
        <p:sp>
          <p:nvSpPr>
            <p:cNvPr id="19484" name="Line 85"/>
            <p:cNvSpPr>
              <a:spLocks noChangeShapeType="1"/>
            </p:cNvSpPr>
            <p:nvPr/>
          </p:nvSpPr>
          <p:spPr bwMode="auto">
            <a:xfrm flipV="1">
              <a:off x="1335" y="2176"/>
              <a:ext cx="448" cy="219"/>
            </a:xfrm>
            <a:prstGeom prst="line">
              <a:avLst/>
            </a:prstGeom>
            <a:noFill/>
            <a:ln w="9525">
              <a:solidFill>
                <a:schemeClr val="tx1"/>
              </a:solidFill>
              <a:round/>
              <a:headEnd/>
              <a:tailEnd type="oval" w="med" len="med"/>
            </a:ln>
          </p:spPr>
          <p:txBody>
            <a:bodyPr/>
            <a:lstStyle/>
            <a:p>
              <a:endParaRPr lang="da-DK" dirty="0"/>
            </a:p>
          </p:txBody>
        </p:sp>
      </p:grpSp>
      <p:grpSp>
        <p:nvGrpSpPr>
          <p:cNvPr id="54" name="Group 64"/>
          <p:cNvGrpSpPr>
            <a:grpSpLocks/>
          </p:cNvGrpSpPr>
          <p:nvPr/>
        </p:nvGrpSpPr>
        <p:grpSpPr bwMode="auto">
          <a:xfrm>
            <a:off x="2990850" y="1522413"/>
            <a:ext cx="4511675" cy="2157412"/>
            <a:chOff x="1646" y="959"/>
            <a:chExt cx="2842" cy="1359"/>
          </a:xfrm>
        </p:grpSpPr>
        <p:sp>
          <p:nvSpPr>
            <p:cNvPr id="19478" name="Line 65"/>
            <p:cNvSpPr>
              <a:spLocks noChangeShapeType="1"/>
            </p:cNvSpPr>
            <p:nvPr/>
          </p:nvSpPr>
          <p:spPr bwMode="auto">
            <a:xfrm>
              <a:off x="3210" y="1264"/>
              <a:ext cx="469" cy="0"/>
            </a:xfrm>
            <a:prstGeom prst="line">
              <a:avLst/>
            </a:prstGeom>
            <a:noFill/>
            <a:ln w="38100">
              <a:solidFill>
                <a:srgbClr val="008000"/>
              </a:solidFill>
              <a:round/>
              <a:headEnd/>
              <a:tailEnd/>
            </a:ln>
          </p:spPr>
          <p:txBody>
            <a:bodyPr lIns="0" tIns="0" rIns="0" bIns="0" anchor="ctr">
              <a:spAutoFit/>
            </a:bodyPr>
            <a:lstStyle/>
            <a:p>
              <a:endParaRPr lang="da-DK" dirty="0"/>
            </a:p>
          </p:txBody>
        </p:sp>
        <p:sp>
          <p:nvSpPr>
            <p:cNvPr id="19479" name="Text Box 66"/>
            <p:cNvSpPr txBox="1">
              <a:spLocks noChangeArrowheads="1"/>
            </p:cNvSpPr>
            <p:nvPr/>
          </p:nvSpPr>
          <p:spPr bwMode="auto">
            <a:xfrm>
              <a:off x="3208" y="959"/>
              <a:ext cx="1280" cy="250"/>
            </a:xfrm>
            <a:prstGeom prst="rect">
              <a:avLst/>
            </a:prstGeom>
            <a:noFill/>
            <a:ln w="9525">
              <a:noFill/>
              <a:miter lim="800000"/>
              <a:headEnd/>
              <a:tailEnd/>
            </a:ln>
          </p:spPr>
          <p:txBody>
            <a:bodyPr wrap="none">
              <a:spAutoFit/>
            </a:bodyPr>
            <a:lstStyle/>
            <a:p>
              <a:pPr eaLnBrk="0" hangingPunct="0"/>
              <a:r>
                <a:rPr lang="en-GB" dirty="0">
                  <a:solidFill>
                    <a:srgbClr val="008000"/>
                  </a:solidFill>
                </a:rPr>
                <a:t>Supply curve</a:t>
              </a:r>
            </a:p>
          </p:txBody>
        </p:sp>
        <p:sp>
          <p:nvSpPr>
            <p:cNvPr id="19480" name="Freeform 67"/>
            <p:cNvSpPr>
              <a:spLocks/>
            </p:cNvSpPr>
            <p:nvPr/>
          </p:nvSpPr>
          <p:spPr bwMode="auto">
            <a:xfrm>
              <a:off x="2302" y="1254"/>
              <a:ext cx="918" cy="1064"/>
            </a:xfrm>
            <a:custGeom>
              <a:avLst/>
              <a:gdLst>
                <a:gd name="T0" fmla="*/ 0 w 922"/>
                <a:gd name="T1" fmla="*/ 1478 h 980"/>
                <a:gd name="T2" fmla="*/ 480 w 922"/>
                <a:gd name="T3" fmla="*/ 1230 h 980"/>
                <a:gd name="T4" fmla="*/ 902 w 922"/>
                <a:gd name="T5" fmla="*/ 0 h 980"/>
                <a:gd name="T6" fmla="*/ 0 60000 65536"/>
                <a:gd name="T7" fmla="*/ 0 60000 65536"/>
                <a:gd name="T8" fmla="*/ 0 60000 65536"/>
                <a:gd name="T9" fmla="*/ 0 w 922"/>
                <a:gd name="T10" fmla="*/ 0 h 980"/>
                <a:gd name="T11" fmla="*/ 922 w 922"/>
                <a:gd name="T12" fmla="*/ 980 h 980"/>
              </a:gdLst>
              <a:ahLst/>
              <a:cxnLst>
                <a:cxn ang="T6">
                  <a:pos x="T0" y="T1"/>
                </a:cxn>
                <a:cxn ang="T7">
                  <a:pos x="T2" y="T3"/>
                </a:cxn>
                <a:cxn ang="T8">
                  <a:pos x="T4" y="T5"/>
                </a:cxn>
              </a:cxnLst>
              <a:rect l="T9" t="T10" r="T11" b="T12"/>
              <a:pathLst>
                <a:path w="922" h="980">
                  <a:moveTo>
                    <a:pt x="0" y="980"/>
                  </a:moveTo>
                  <a:cubicBezTo>
                    <a:pt x="168" y="979"/>
                    <a:pt x="336" y="979"/>
                    <a:pt x="490" y="816"/>
                  </a:cubicBezTo>
                  <a:cubicBezTo>
                    <a:pt x="644" y="653"/>
                    <a:pt x="783" y="326"/>
                    <a:pt x="922" y="0"/>
                  </a:cubicBezTo>
                </a:path>
              </a:pathLst>
            </a:custGeom>
            <a:noFill/>
            <a:ln w="38100" cap="flat" cmpd="sng">
              <a:solidFill>
                <a:srgbClr val="008000"/>
              </a:solidFill>
              <a:prstDash val="solid"/>
              <a:round/>
              <a:headEnd/>
              <a:tailEnd/>
            </a:ln>
          </p:spPr>
          <p:txBody>
            <a:bodyPr lIns="0" tIns="0" rIns="0" bIns="0" anchor="ctr">
              <a:spAutoFit/>
            </a:bodyPr>
            <a:lstStyle/>
            <a:p>
              <a:endParaRPr lang="da-DK" dirty="0"/>
            </a:p>
          </p:txBody>
        </p:sp>
        <p:sp>
          <p:nvSpPr>
            <p:cNvPr id="19481" name="Line 68"/>
            <p:cNvSpPr>
              <a:spLocks noChangeShapeType="1"/>
            </p:cNvSpPr>
            <p:nvPr/>
          </p:nvSpPr>
          <p:spPr bwMode="auto">
            <a:xfrm>
              <a:off x="1646" y="2317"/>
              <a:ext cx="676" cy="1"/>
            </a:xfrm>
            <a:prstGeom prst="line">
              <a:avLst/>
            </a:prstGeom>
            <a:noFill/>
            <a:ln w="38100">
              <a:solidFill>
                <a:srgbClr val="008000"/>
              </a:solidFill>
              <a:round/>
              <a:headEnd/>
              <a:tailEnd/>
            </a:ln>
          </p:spPr>
          <p:txBody>
            <a:bodyPr wrap="none"/>
            <a:lstStyle/>
            <a:p>
              <a:endParaRPr lang="da-DK" dirty="0"/>
            </a:p>
          </p:txBody>
        </p:sp>
      </p:grpSp>
      <p:grpSp>
        <p:nvGrpSpPr>
          <p:cNvPr id="59" name="Group 69"/>
          <p:cNvGrpSpPr>
            <a:grpSpLocks/>
          </p:cNvGrpSpPr>
          <p:nvPr/>
        </p:nvGrpSpPr>
        <p:grpSpPr bwMode="auto">
          <a:xfrm>
            <a:off x="1230313" y="2971800"/>
            <a:ext cx="3722687" cy="400050"/>
            <a:chOff x="537" y="1872"/>
            <a:chExt cx="2345" cy="252"/>
          </a:xfrm>
        </p:grpSpPr>
        <p:sp>
          <p:nvSpPr>
            <p:cNvPr id="19476" name="Line 14"/>
            <p:cNvSpPr>
              <a:spLocks noChangeShapeType="1"/>
            </p:cNvSpPr>
            <p:nvPr/>
          </p:nvSpPr>
          <p:spPr bwMode="auto">
            <a:xfrm flipH="1" flipV="1">
              <a:off x="1648" y="1998"/>
              <a:ext cx="1234" cy="7"/>
            </a:xfrm>
            <a:prstGeom prst="line">
              <a:avLst/>
            </a:prstGeom>
            <a:noFill/>
            <a:ln w="28575">
              <a:solidFill>
                <a:schemeClr val="tx1"/>
              </a:solidFill>
              <a:prstDash val="lgDash"/>
              <a:round/>
              <a:headEnd type="none" w="sm" len="sm"/>
              <a:tailEnd type="none" w="sm" len="sm"/>
            </a:ln>
          </p:spPr>
          <p:txBody>
            <a:bodyPr wrap="none" anchor="ctr"/>
            <a:lstStyle/>
            <a:p>
              <a:endParaRPr lang="da-DK" dirty="0"/>
            </a:p>
          </p:txBody>
        </p:sp>
        <p:sp>
          <p:nvSpPr>
            <p:cNvPr id="19477" name="Text Box 43"/>
            <p:cNvSpPr txBox="1">
              <a:spLocks noChangeArrowheads="1"/>
            </p:cNvSpPr>
            <p:nvPr/>
          </p:nvSpPr>
          <p:spPr bwMode="auto">
            <a:xfrm>
              <a:off x="537" y="1872"/>
              <a:ext cx="1036" cy="252"/>
            </a:xfrm>
            <a:prstGeom prst="rect">
              <a:avLst/>
            </a:prstGeom>
            <a:noFill/>
            <a:ln w="9525">
              <a:noFill/>
              <a:miter lim="800000"/>
              <a:headEnd/>
              <a:tailEnd/>
            </a:ln>
          </p:spPr>
          <p:txBody>
            <a:bodyPr wrap="none">
              <a:spAutoFit/>
            </a:bodyPr>
            <a:lstStyle/>
            <a:p>
              <a:pPr eaLnBrk="0" hangingPunct="0"/>
              <a:r>
                <a:rPr lang="en-GB" dirty="0"/>
                <a:t>Spot price</a:t>
              </a:r>
            </a:p>
          </p:txBody>
        </p:sp>
      </p:grpSp>
      <p:grpSp>
        <p:nvGrpSpPr>
          <p:cNvPr id="62" name="Group 75"/>
          <p:cNvGrpSpPr>
            <a:grpSpLocks/>
          </p:cNvGrpSpPr>
          <p:nvPr/>
        </p:nvGrpSpPr>
        <p:grpSpPr bwMode="auto">
          <a:xfrm>
            <a:off x="3738563" y="2544763"/>
            <a:ext cx="5846762" cy="701675"/>
            <a:chOff x="2117" y="1603"/>
            <a:chExt cx="3683" cy="442"/>
          </a:xfrm>
        </p:grpSpPr>
        <p:sp>
          <p:nvSpPr>
            <p:cNvPr id="19474" name="Line 38"/>
            <p:cNvSpPr>
              <a:spLocks noChangeShapeType="1"/>
            </p:cNvSpPr>
            <p:nvPr/>
          </p:nvSpPr>
          <p:spPr bwMode="auto">
            <a:xfrm flipV="1">
              <a:off x="2117" y="1854"/>
              <a:ext cx="1252" cy="153"/>
            </a:xfrm>
            <a:prstGeom prst="line">
              <a:avLst/>
            </a:prstGeom>
            <a:noFill/>
            <a:ln w="9525">
              <a:solidFill>
                <a:schemeClr val="tx1"/>
              </a:solidFill>
              <a:round/>
              <a:headEnd type="oval" w="med" len="med"/>
              <a:tailEnd type="none" w="lg" len="lg"/>
            </a:ln>
          </p:spPr>
          <p:txBody>
            <a:bodyPr/>
            <a:lstStyle/>
            <a:p>
              <a:endParaRPr lang="da-DK" dirty="0"/>
            </a:p>
          </p:txBody>
        </p:sp>
        <p:sp>
          <p:nvSpPr>
            <p:cNvPr id="19475" name="Text Box 39"/>
            <p:cNvSpPr txBox="1">
              <a:spLocks noChangeArrowheads="1"/>
            </p:cNvSpPr>
            <p:nvPr/>
          </p:nvSpPr>
          <p:spPr bwMode="auto">
            <a:xfrm>
              <a:off x="3304" y="1603"/>
              <a:ext cx="2496" cy="442"/>
            </a:xfrm>
            <a:prstGeom prst="rect">
              <a:avLst/>
            </a:prstGeom>
            <a:noFill/>
            <a:ln w="9525">
              <a:noFill/>
              <a:miter lim="800000"/>
              <a:headEnd/>
              <a:tailEnd/>
            </a:ln>
          </p:spPr>
          <p:txBody>
            <a:bodyPr>
              <a:spAutoFit/>
            </a:bodyPr>
            <a:lstStyle/>
            <a:p>
              <a:pPr eaLnBrk="0" hangingPunct="0"/>
              <a:r>
                <a:rPr lang="en-GB" dirty="0"/>
                <a:t>Area A: The sum of the</a:t>
              </a:r>
            </a:p>
            <a:p>
              <a:pPr eaLnBrk="0" hangingPunct="0"/>
              <a:r>
                <a:rPr lang="en-GB" dirty="0"/>
                <a:t>red and the green areas</a:t>
              </a:r>
            </a:p>
          </p:txBody>
        </p:sp>
      </p:grpSp>
      <p:grpSp>
        <p:nvGrpSpPr>
          <p:cNvPr id="40" name="Group 86"/>
          <p:cNvGrpSpPr>
            <a:grpSpLocks/>
          </p:cNvGrpSpPr>
          <p:nvPr/>
        </p:nvGrpSpPr>
        <p:grpSpPr bwMode="auto">
          <a:xfrm>
            <a:off x="2968625" y="1522413"/>
            <a:ext cx="2765425" cy="2159000"/>
            <a:chOff x="1632" y="959"/>
            <a:chExt cx="1742" cy="1360"/>
          </a:xfrm>
        </p:grpSpPr>
        <p:sp>
          <p:nvSpPr>
            <p:cNvPr id="19470" name="Line 87"/>
            <p:cNvSpPr>
              <a:spLocks noChangeShapeType="1"/>
            </p:cNvSpPr>
            <p:nvPr/>
          </p:nvSpPr>
          <p:spPr bwMode="auto">
            <a:xfrm flipV="1">
              <a:off x="1647" y="1263"/>
              <a:ext cx="1035" cy="2"/>
            </a:xfrm>
            <a:prstGeom prst="line">
              <a:avLst/>
            </a:prstGeom>
            <a:noFill/>
            <a:ln w="38100">
              <a:solidFill>
                <a:srgbClr val="FF0000"/>
              </a:solidFill>
              <a:round/>
              <a:headEnd/>
              <a:tailEnd/>
            </a:ln>
          </p:spPr>
          <p:txBody>
            <a:bodyPr/>
            <a:lstStyle/>
            <a:p>
              <a:endParaRPr lang="da-DK" dirty="0"/>
            </a:p>
          </p:txBody>
        </p:sp>
        <p:sp>
          <p:nvSpPr>
            <p:cNvPr id="19471" name="Text Box 88"/>
            <p:cNvSpPr txBox="1">
              <a:spLocks noChangeArrowheads="1"/>
            </p:cNvSpPr>
            <p:nvPr/>
          </p:nvSpPr>
          <p:spPr bwMode="auto">
            <a:xfrm>
              <a:off x="1632" y="959"/>
              <a:ext cx="1410" cy="250"/>
            </a:xfrm>
            <a:prstGeom prst="rect">
              <a:avLst/>
            </a:prstGeom>
            <a:noFill/>
            <a:ln w="9525">
              <a:noFill/>
              <a:miter lim="800000"/>
              <a:headEnd/>
              <a:tailEnd/>
            </a:ln>
          </p:spPr>
          <p:txBody>
            <a:bodyPr wrap="none">
              <a:spAutoFit/>
            </a:bodyPr>
            <a:lstStyle/>
            <a:p>
              <a:pPr eaLnBrk="0" hangingPunct="0"/>
              <a:r>
                <a:rPr lang="en-GB" dirty="0">
                  <a:solidFill>
                    <a:srgbClr val="CC0000"/>
                  </a:solidFill>
                </a:rPr>
                <a:t>Demand curve</a:t>
              </a:r>
            </a:p>
          </p:txBody>
        </p:sp>
        <p:sp>
          <p:nvSpPr>
            <p:cNvPr id="19472" name="Freeform 89"/>
            <p:cNvSpPr>
              <a:spLocks/>
            </p:cNvSpPr>
            <p:nvPr/>
          </p:nvSpPr>
          <p:spPr bwMode="auto">
            <a:xfrm>
              <a:off x="2670" y="1254"/>
              <a:ext cx="449" cy="1065"/>
            </a:xfrm>
            <a:custGeom>
              <a:avLst/>
              <a:gdLst>
                <a:gd name="T0" fmla="*/ 0 w 729"/>
                <a:gd name="T1" fmla="*/ 0 h 1874"/>
                <a:gd name="T2" fmla="*/ 20 w 729"/>
                <a:gd name="T3" fmla="*/ 65 h 1874"/>
                <a:gd name="T4" fmla="*/ 65 w 729"/>
                <a:gd name="T5" fmla="*/ 111 h 1874"/>
                <a:gd name="T6" fmla="*/ 0 60000 65536"/>
                <a:gd name="T7" fmla="*/ 0 60000 65536"/>
                <a:gd name="T8" fmla="*/ 0 60000 65536"/>
                <a:gd name="T9" fmla="*/ 0 w 729"/>
                <a:gd name="T10" fmla="*/ 0 h 1874"/>
                <a:gd name="T11" fmla="*/ 729 w 729"/>
                <a:gd name="T12" fmla="*/ 1874 h 1874"/>
              </a:gdLst>
              <a:ahLst/>
              <a:cxnLst>
                <a:cxn ang="T6">
                  <a:pos x="T0" y="T1"/>
                </a:cxn>
                <a:cxn ang="T7">
                  <a:pos x="T2" y="T3"/>
                </a:cxn>
                <a:cxn ang="T8">
                  <a:pos x="T4" y="T5"/>
                </a:cxn>
              </a:cxnLst>
              <a:rect l="T9" t="T10" r="T11" b="T12"/>
              <a:pathLst>
                <a:path w="729" h="1874">
                  <a:moveTo>
                    <a:pt x="0" y="0"/>
                  </a:moveTo>
                  <a:cubicBezTo>
                    <a:pt x="52" y="394"/>
                    <a:pt x="104" y="789"/>
                    <a:pt x="226" y="1101"/>
                  </a:cubicBezTo>
                  <a:cubicBezTo>
                    <a:pt x="348" y="1413"/>
                    <a:pt x="646" y="1748"/>
                    <a:pt x="729" y="1874"/>
                  </a:cubicBezTo>
                </a:path>
              </a:pathLst>
            </a:custGeom>
            <a:noFill/>
            <a:ln w="38100" cap="flat" cmpd="sng">
              <a:solidFill>
                <a:srgbClr val="FF0000"/>
              </a:solidFill>
              <a:prstDash val="solid"/>
              <a:round/>
              <a:headEnd/>
              <a:tailEnd/>
            </a:ln>
          </p:spPr>
          <p:txBody>
            <a:bodyPr wrap="none"/>
            <a:lstStyle/>
            <a:p>
              <a:endParaRPr lang="da-DK" dirty="0"/>
            </a:p>
          </p:txBody>
        </p:sp>
        <p:sp>
          <p:nvSpPr>
            <p:cNvPr id="19473" name="Line 90"/>
            <p:cNvSpPr>
              <a:spLocks noChangeShapeType="1"/>
            </p:cNvSpPr>
            <p:nvPr/>
          </p:nvSpPr>
          <p:spPr bwMode="auto">
            <a:xfrm>
              <a:off x="3110" y="2314"/>
              <a:ext cx="264" cy="0"/>
            </a:xfrm>
            <a:prstGeom prst="line">
              <a:avLst/>
            </a:prstGeom>
            <a:noFill/>
            <a:ln w="38100">
              <a:solidFill>
                <a:srgbClr val="FF0000"/>
              </a:solidFill>
              <a:round/>
              <a:headEnd/>
              <a:tailEnd/>
            </a:ln>
          </p:spPr>
          <p:txBody>
            <a:bodyPr/>
            <a:lstStyle/>
            <a:p>
              <a:endParaRPr lang="da-DK" dirty="0"/>
            </a:p>
          </p:txBody>
        </p:sp>
      </p:grpSp>
      <p:pic>
        <p:nvPicPr>
          <p:cNvPr id="19469" name="Picture 2"/>
          <p:cNvPicPr>
            <a:picLocks noChangeAspect="1" noChangeArrowheads="1"/>
          </p:cNvPicPr>
          <p:nvPr/>
        </p:nvPicPr>
        <p:blipFill>
          <a:blip r:embed="rId3" cstate="print"/>
          <a:srcRect/>
          <a:stretch>
            <a:fillRect/>
          </a:stretch>
        </p:blipFill>
        <p:spPr bwMode="auto">
          <a:xfrm>
            <a:off x="8085138" y="406400"/>
            <a:ext cx="1527175" cy="1446213"/>
          </a:xfrm>
          <a:prstGeom prst="rect">
            <a:avLst/>
          </a:prstGeom>
          <a:noFill/>
          <a:ln w="9525">
            <a:noFill/>
            <a:miter lim="800000"/>
            <a:headEnd/>
            <a:tailEnd/>
          </a:ln>
        </p:spPr>
      </p:pic>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dissolve">
                                      <p:cBhvr>
                                        <p:cTn id="7" dur="5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additive="base">
                                        <p:cTn id="12" dur="500" fill="hold"/>
                                        <p:tgtEl>
                                          <p:spTgt spid="40"/>
                                        </p:tgtEl>
                                        <p:attrNameLst>
                                          <p:attrName>ppt_x</p:attrName>
                                        </p:attrNameLst>
                                      </p:cBhvr>
                                      <p:tavLst>
                                        <p:tav tm="0">
                                          <p:val>
                                            <p:strVal val="1+#ppt_w/2"/>
                                          </p:val>
                                        </p:tav>
                                        <p:tav tm="100000">
                                          <p:val>
                                            <p:strVal val="#ppt_x"/>
                                          </p:val>
                                        </p:tav>
                                      </p:tavLst>
                                    </p:anim>
                                    <p:anim calcmode="lin" valueType="num">
                                      <p:cBhvr additive="base">
                                        <p:cTn id="13" dur="500" fill="hold"/>
                                        <p:tgtEl>
                                          <p:spTgt spid="40"/>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54"/>
                                        </p:tgtEl>
                                        <p:attrNameLst>
                                          <p:attrName>style.visibility</p:attrName>
                                        </p:attrNameLst>
                                      </p:cBhvr>
                                      <p:to>
                                        <p:strVal val="visible"/>
                                      </p:to>
                                    </p:set>
                                    <p:anim calcmode="lin" valueType="num">
                                      <p:cBhvr additive="base">
                                        <p:cTn id="18" dur="500" fill="hold"/>
                                        <p:tgtEl>
                                          <p:spTgt spid="54"/>
                                        </p:tgtEl>
                                        <p:attrNameLst>
                                          <p:attrName>ppt_x</p:attrName>
                                        </p:attrNameLst>
                                      </p:cBhvr>
                                      <p:tavLst>
                                        <p:tav tm="0">
                                          <p:val>
                                            <p:strVal val="0-#ppt_w/2"/>
                                          </p:val>
                                        </p:tav>
                                        <p:tav tm="100000">
                                          <p:val>
                                            <p:strVal val="#ppt_x"/>
                                          </p:val>
                                        </p:tav>
                                      </p:tavLst>
                                    </p:anim>
                                    <p:anim calcmode="lin" valueType="num">
                                      <p:cBhvr additive="base">
                                        <p:cTn id="19" dur="500" fill="hold"/>
                                        <p:tgtEl>
                                          <p:spTgt spid="54"/>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2" fill="hold" nodeType="click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right)">
                                      <p:cBhvr>
                                        <p:cTn id="24" dur="2000"/>
                                        <p:tgtEl>
                                          <p:spTgt spid="59"/>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nodeType="click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dissolve">
                                      <p:cBhvr>
                                        <p:cTn id="29" dur="500"/>
                                        <p:tgtEl>
                                          <p:spTgt spid="36"/>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nodeType="clickEffect">
                                  <p:stCondLst>
                                    <p:cond delay="0"/>
                                  </p:stCondLst>
                                  <p:childTnLst>
                                    <p:set>
                                      <p:cBhvr>
                                        <p:cTn id="33" dur="1" fill="hold">
                                          <p:stCondLst>
                                            <p:cond delay="0"/>
                                          </p:stCondLst>
                                        </p:cTn>
                                        <p:tgtEl>
                                          <p:spTgt spid="50"/>
                                        </p:tgtEl>
                                        <p:attrNameLst>
                                          <p:attrName>style.visibility</p:attrName>
                                        </p:attrNameLst>
                                      </p:cBhvr>
                                      <p:to>
                                        <p:strVal val="visible"/>
                                      </p:to>
                                    </p:set>
                                    <p:animEffect transition="in" filter="dissolve">
                                      <p:cBhvr>
                                        <p:cTn id="34" dur="500"/>
                                        <p:tgtEl>
                                          <p:spTgt spid="50"/>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nodeType="clickEffect">
                                  <p:stCondLst>
                                    <p:cond delay="0"/>
                                  </p:stCondLst>
                                  <p:childTnLst>
                                    <p:set>
                                      <p:cBhvr>
                                        <p:cTn id="38" dur="1" fill="hold">
                                          <p:stCondLst>
                                            <p:cond delay="0"/>
                                          </p:stCondLst>
                                        </p:cTn>
                                        <p:tgtEl>
                                          <p:spTgt spid="62"/>
                                        </p:tgtEl>
                                        <p:attrNameLst>
                                          <p:attrName>style.visibility</p:attrName>
                                        </p:attrNameLst>
                                      </p:cBhvr>
                                      <p:to>
                                        <p:strVal val="visible"/>
                                      </p:to>
                                    </p:set>
                                    <p:animEffect transition="in" filter="dissolve">
                                      <p:cBhvr>
                                        <p:cTn id="39" dur="500"/>
                                        <p:tgtEl>
                                          <p:spTgt spid="62"/>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2" fill="hold" grpId="0" nodeType="clickEffect">
                                  <p:stCondLst>
                                    <p:cond delay="0"/>
                                  </p:stCondLst>
                                  <p:childTnLst>
                                    <p:set>
                                      <p:cBhvr>
                                        <p:cTn id="43" dur="1" fill="hold">
                                          <p:stCondLst>
                                            <p:cond delay="0"/>
                                          </p:stCondLst>
                                        </p:cTn>
                                        <p:tgtEl>
                                          <p:spTgt spid="5146"/>
                                        </p:tgtEl>
                                        <p:attrNameLst>
                                          <p:attrName>style.visibility</p:attrName>
                                        </p:attrNameLst>
                                      </p:cBhvr>
                                      <p:to>
                                        <p:strVal val="visible"/>
                                      </p:to>
                                    </p:set>
                                    <p:anim calcmode="lin" valueType="num">
                                      <p:cBhvr additive="base">
                                        <p:cTn id="44" dur="500" fill="hold"/>
                                        <p:tgtEl>
                                          <p:spTgt spid="5146"/>
                                        </p:tgtEl>
                                        <p:attrNameLst>
                                          <p:attrName>ppt_x</p:attrName>
                                        </p:attrNameLst>
                                      </p:cBhvr>
                                      <p:tavLst>
                                        <p:tav tm="0">
                                          <p:val>
                                            <p:strVal val="1+#ppt_w/2"/>
                                          </p:val>
                                        </p:tav>
                                        <p:tav tm="100000">
                                          <p:val>
                                            <p:strVal val="#ppt_x"/>
                                          </p:val>
                                        </p:tav>
                                      </p:tavLst>
                                    </p:anim>
                                    <p:anim calcmode="lin" valueType="num">
                                      <p:cBhvr additive="base">
                                        <p:cTn id="45" dur="500" fill="hold"/>
                                        <p:tgtEl>
                                          <p:spTgt spid="51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Pladsholder til diasnummer 4"/>
          <p:cNvSpPr>
            <a:spLocks noGrp="1"/>
          </p:cNvSpPr>
          <p:nvPr>
            <p:ph type="sldNum" sz="quarter" idx="12"/>
          </p:nvPr>
        </p:nvSpPr>
        <p:spPr>
          <a:noFill/>
        </p:spPr>
        <p:txBody>
          <a:bodyPr/>
          <a:lstStyle/>
          <a:p>
            <a:fld id="{FD6B1118-1B03-42FD-A159-1E0CA25616C2}" type="slidenum">
              <a:rPr lang="en-GB" smtClean="0">
                <a:cs typeface="Arial" charset="0"/>
              </a:rPr>
              <a:pPr/>
              <a:t>4</a:t>
            </a:fld>
            <a:endParaRPr lang="en-GB" dirty="0" smtClean="0">
              <a:cs typeface="Arial" charset="0"/>
            </a:endParaRPr>
          </a:p>
        </p:txBody>
      </p:sp>
      <p:sp>
        <p:nvSpPr>
          <p:cNvPr id="21506" name="Rectangle 19"/>
          <p:cNvSpPr>
            <a:spLocks noGrp="1" noChangeArrowheads="1"/>
          </p:cNvSpPr>
          <p:nvPr>
            <p:ph type="title"/>
          </p:nvPr>
        </p:nvSpPr>
        <p:spPr>
          <a:xfrm>
            <a:off x="39688" y="-104775"/>
            <a:ext cx="8915400" cy="1143000"/>
          </a:xfrm>
        </p:spPr>
        <p:txBody>
          <a:bodyPr/>
          <a:lstStyle/>
          <a:p>
            <a:pPr eaLnBrk="1" hangingPunct="1"/>
            <a:r>
              <a:rPr lang="en-GB" sz="2800" dirty="0" smtClean="0"/>
              <a:t>Traders’ surplus if the zone is exporting</a:t>
            </a:r>
          </a:p>
        </p:txBody>
      </p:sp>
      <p:sp>
        <p:nvSpPr>
          <p:cNvPr id="19520" name="Text Box 64"/>
          <p:cNvSpPr txBox="1">
            <a:spLocks noChangeArrowheads="1"/>
          </p:cNvSpPr>
          <p:nvPr/>
        </p:nvSpPr>
        <p:spPr bwMode="auto">
          <a:xfrm>
            <a:off x="117475" y="4135438"/>
            <a:ext cx="9685338" cy="336550"/>
          </a:xfrm>
          <a:prstGeom prst="rect">
            <a:avLst/>
          </a:prstGeom>
          <a:noFill/>
          <a:ln w="9525">
            <a:noFill/>
            <a:miter lim="800000"/>
            <a:headEnd/>
            <a:tailEnd/>
          </a:ln>
        </p:spPr>
        <p:txBody>
          <a:bodyPr>
            <a:spAutoFit/>
          </a:bodyPr>
          <a:lstStyle/>
          <a:p>
            <a:pPr eaLnBrk="0" hangingPunct="0">
              <a:tabLst>
                <a:tab pos="442913" algn="l"/>
              </a:tabLst>
            </a:pPr>
            <a:r>
              <a:rPr lang="en-GB" sz="1600" dirty="0"/>
              <a:t>For one hour for an exporting price zone:</a:t>
            </a:r>
          </a:p>
        </p:txBody>
      </p:sp>
      <p:sp>
        <p:nvSpPr>
          <p:cNvPr id="19532" name="Text Box 76"/>
          <p:cNvSpPr txBox="1">
            <a:spLocks noChangeArrowheads="1"/>
          </p:cNvSpPr>
          <p:nvPr/>
        </p:nvSpPr>
        <p:spPr bwMode="auto">
          <a:xfrm>
            <a:off x="117475" y="4429125"/>
            <a:ext cx="9721850" cy="830263"/>
          </a:xfrm>
          <a:prstGeom prst="rect">
            <a:avLst/>
          </a:prstGeom>
          <a:noFill/>
          <a:ln w="9525">
            <a:noFill/>
            <a:miter lim="800000"/>
            <a:headEnd/>
            <a:tailEnd/>
          </a:ln>
        </p:spPr>
        <p:txBody>
          <a:bodyPr>
            <a:spAutoFit/>
          </a:bodyPr>
          <a:lstStyle/>
          <a:p>
            <a:pPr eaLnBrk="0" hangingPunct="0"/>
            <a:r>
              <a:rPr lang="en-GB" sz="1600" dirty="0"/>
              <a:t>The difference between the local purchase from the exchange and the local sale to the exchange is the energy exported by the implicit auction system (this energy needs to be exported, as it is sold to the exchange; but not bought locally).</a:t>
            </a:r>
          </a:p>
        </p:txBody>
      </p:sp>
      <p:sp>
        <p:nvSpPr>
          <p:cNvPr id="19533" name="Text Box 77"/>
          <p:cNvSpPr txBox="1">
            <a:spLocks noChangeArrowheads="1"/>
          </p:cNvSpPr>
          <p:nvPr/>
        </p:nvSpPr>
        <p:spPr bwMode="auto">
          <a:xfrm>
            <a:off x="117475" y="5454650"/>
            <a:ext cx="5954713" cy="338138"/>
          </a:xfrm>
          <a:prstGeom prst="rect">
            <a:avLst/>
          </a:prstGeom>
          <a:noFill/>
          <a:ln w="9525">
            <a:noFill/>
            <a:miter lim="800000"/>
            <a:headEnd/>
            <a:tailEnd/>
          </a:ln>
        </p:spPr>
        <p:txBody>
          <a:bodyPr wrap="none">
            <a:spAutoFit/>
          </a:bodyPr>
          <a:lstStyle/>
          <a:p>
            <a:pPr eaLnBrk="0" hangingPunct="0"/>
            <a:r>
              <a:rPr lang="en-GB" sz="1600" dirty="0"/>
              <a:t>The export drives up the local price. Furthermore:</a:t>
            </a:r>
          </a:p>
        </p:txBody>
      </p:sp>
      <p:sp>
        <p:nvSpPr>
          <p:cNvPr id="19534" name="Text Box 78"/>
          <p:cNvSpPr txBox="1">
            <a:spLocks noChangeArrowheads="1"/>
          </p:cNvSpPr>
          <p:nvPr/>
        </p:nvSpPr>
        <p:spPr bwMode="auto">
          <a:xfrm>
            <a:off x="117475" y="5746750"/>
            <a:ext cx="9404350" cy="581025"/>
          </a:xfrm>
          <a:prstGeom prst="rect">
            <a:avLst/>
          </a:prstGeom>
          <a:noFill/>
          <a:ln w="9525">
            <a:noFill/>
            <a:miter lim="800000"/>
            <a:headEnd/>
            <a:tailEnd/>
          </a:ln>
        </p:spPr>
        <p:txBody>
          <a:bodyPr>
            <a:spAutoFit/>
          </a:bodyPr>
          <a:lstStyle/>
          <a:p>
            <a:pPr eaLnBrk="0" hangingPunct="0">
              <a:tabLst>
                <a:tab pos="363538" algn="l"/>
              </a:tabLst>
            </a:pPr>
            <a:r>
              <a:rPr lang="en-GB" sz="1600" dirty="0"/>
              <a:t>A.	The increase in spot price redistributes some of the local surplus to sellers</a:t>
            </a:r>
          </a:p>
          <a:p>
            <a:pPr eaLnBrk="0" hangingPunct="0">
              <a:tabLst>
                <a:tab pos="363538" algn="l"/>
              </a:tabLst>
            </a:pPr>
            <a:r>
              <a:rPr lang="en-GB" sz="1600" dirty="0"/>
              <a:t>	from buyers.</a:t>
            </a:r>
          </a:p>
        </p:txBody>
      </p:sp>
      <p:sp>
        <p:nvSpPr>
          <p:cNvPr id="19535" name="Text Box 79"/>
          <p:cNvSpPr txBox="1">
            <a:spLocks noChangeArrowheads="1"/>
          </p:cNvSpPr>
          <p:nvPr/>
        </p:nvSpPr>
        <p:spPr bwMode="auto">
          <a:xfrm>
            <a:off x="117475" y="6283325"/>
            <a:ext cx="8794750" cy="338138"/>
          </a:xfrm>
          <a:prstGeom prst="rect">
            <a:avLst/>
          </a:prstGeom>
          <a:noFill/>
          <a:ln w="9525">
            <a:noFill/>
            <a:miter lim="800000"/>
            <a:headEnd/>
            <a:tailEnd/>
          </a:ln>
        </p:spPr>
        <p:txBody>
          <a:bodyPr wrap="none">
            <a:spAutoFit/>
          </a:bodyPr>
          <a:lstStyle/>
          <a:p>
            <a:pPr eaLnBrk="0" hangingPunct="0">
              <a:tabLst>
                <a:tab pos="363538" algn="l"/>
              </a:tabLst>
            </a:pPr>
            <a:r>
              <a:rPr lang="en-GB" sz="1600" dirty="0"/>
              <a:t>B.	There is an increase in the total surplus. This is allocated to the sellers.</a:t>
            </a:r>
          </a:p>
        </p:txBody>
      </p:sp>
      <p:sp>
        <p:nvSpPr>
          <p:cNvPr id="55" name="Line 65"/>
          <p:cNvSpPr>
            <a:spLocks noChangeShapeType="1"/>
          </p:cNvSpPr>
          <p:nvPr/>
        </p:nvSpPr>
        <p:spPr bwMode="auto">
          <a:xfrm flipH="1">
            <a:off x="5284788" y="2290763"/>
            <a:ext cx="1587" cy="1111250"/>
          </a:xfrm>
          <a:prstGeom prst="line">
            <a:avLst/>
          </a:prstGeom>
          <a:noFill/>
          <a:ln w="28575">
            <a:solidFill>
              <a:schemeClr val="tx1"/>
            </a:solidFill>
            <a:prstDash val="sysDot"/>
            <a:round/>
            <a:headEnd/>
            <a:tailEnd/>
          </a:ln>
        </p:spPr>
        <p:txBody>
          <a:bodyPr/>
          <a:lstStyle/>
          <a:p>
            <a:endParaRPr lang="da-DK" dirty="0"/>
          </a:p>
        </p:txBody>
      </p:sp>
      <p:grpSp>
        <p:nvGrpSpPr>
          <p:cNvPr id="56" name="Group 80"/>
          <p:cNvGrpSpPr>
            <a:grpSpLocks/>
          </p:cNvGrpSpPr>
          <p:nvPr/>
        </p:nvGrpSpPr>
        <p:grpSpPr bwMode="auto">
          <a:xfrm>
            <a:off x="4700588" y="2117725"/>
            <a:ext cx="4808537" cy="912813"/>
            <a:chOff x="2731" y="1334"/>
            <a:chExt cx="3029" cy="575"/>
          </a:xfrm>
        </p:grpSpPr>
        <p:sp>
          <p:nvSpPr>
            <p:cNvPr id="21552" name="Freeform 81" descr="Outlined diamond"/>
            <p:cNvSpPr>
              <a:spLocks/>
            </p:cNvSpPr>
            <p:nvPr/>
          </p:nvSpPr>
          <p:spPr bwMode="auto">
            <a:xfrm>
              <a:off x="2731" y="1451"/>
              <a:ext cx="364" cy="458"/>
            </a:xfrm>
            <a:custGeom>
              <a:avLst/>
              <a:gdLst>
                <a:gd name="T0" fmla="*/ 0 w 364"/>
                <a:gd name="T1" fmla="*/ 0 h 458"/>
                <a:gd name="T2" fmla="*/ 364 w 364"/>
                <a:gd name="T3" fmla="*/ 0 h 458"/>
                <a:gd name="T4" fmla="*/ 358 w 364"/>
                <a:gd name="T5" fmla="*/ 16 h 458"/>
                <a:gd name="T6" fmla="*/ 337 w 364"/>
                <a:gd name="T7" fmla="*/ 64 h 458"/>
                <a:gd name="T8" fmla="*/ 328 w 364"/>
                <a:gd name="T9" fmla="*/ 112 h 458"/>
                <a:gd name="T10" fmla="*/ 316 w 364"/>
                <a:gd name="T11" fmla="*/ 129 h 458"/>
                <a:gd name="T12" fmla="*/ 306 w 364"/>
                <a:gd name="T13" fmla="*/ 141 h 458"/>
                <a:gd name="T14" fmla="*/ 289 w 364"/>
                <a:gd name="T15" fmla="*/ 172 h 458"/>
                <a:gd name="T16" fmla="*/ 276 w 364"/>
                <a:gd name="T17" fmla="*/ 207 h 458"/>
                <a:gd name="T18" fmla="*/ 268 w 364"/>
                <a:gd name="T19" fmla="*/ 222 h 458"/>
                <a:gd name="T20" fmla="*/ 247 w 364"/>
                <a:gd name="T21" fmla="*/ 273 h 458"/>
                <a:gd name="T22" fmla="*/ 232 w 364"/>
                <a:gd name="T23" fmla="*/ 303 h 458"/>
                <a:gd name="T24" fmla="*/ 223 w 364"/>
                <a:gd name="T25" fmla="*/ 324 h 458"/>
                <a:gd name="T26" fmla="*/ 202 w 364"/>
                <a:gd name="T27" fmla="*/ 357 h 458"/>
                <a:gd name="T28" fmla="*/ 190 w 364"/>
                <a:gd name="T29" fmla="*/ 376 h 458"/>
                <a:gd name="T30" fmla="*/ 181 w 364"/>
                <a:gd name="T31" fmla="*/ 397 h 458"/>
                <a:gd name="T32" fmla="*/ 172 w 364"/>
                <a:gd name="T33" fmla="*/ 418 h 458"/>
                <a:gd name="T34" fmla="*/ 165 w 364"/>
                <a:gd name="T35" fmla="*/ 432 h 458"/>
                <a:gd name="T36" fmla="*/ 163 w 364"/>
                <a:gd name="T37" fmla="*/ 436 h 458"/>
                <a:gd name="T38" fmla="*/ 162 w 364"/>
                <a:gd name="T39" fmla="*/ 441 h 458"/>
                <a:gd name="T40" fmla="*/ 156 w 364"/>
                <a:gd name="T41" fmla="*/ 451 h 458"/>
                <a:gd name="T42" fmla="*/ 154 w 364"/>
                <a:gd name="T43" fmla="*/ 456 h 458"/>
                <a:gd name="T44" fmla="*/ 156 w 364"/>
                <a:gd name="T45" fmla="*/ 451 h 458"/>
                <a:gd name="T46" fmla="*/ 157 w 364"/>
                <a:gd name="T47" fmla="*/ 432 h 458"/>
                <a:gd name="T48" fmla="*/ 148 w 364"/>
                <a:gd name="T49" fmla="*/ 411 h 458"/>
                <a:gd name="T50" fmla="*/ 133 w 364"/>
                <a:gd name="T51" fmla="*/ 396 h 458"/>
                <a:gd name="T52" fmla="*/ 124 w 364"/>
                <a:gd name="T53" fmla="*/ 378 h 458"/>
                <a:gd name="T54" fmla="*/ 115 w 364"/>
                <a:gd name="T55" fmla="*/ 360 h 458"/>
                <a:gd name="T56" fmla="*/ 108 w 364"/>
                <a:gd name="T57" fmla="*/ 348 h 458"/>
                <a:gd name="T58" fmla="*/ 100 w 364"/>
                <a:gd name="T59" fmla="*/ 336 h 458"/>
                <a:gd name="T60" fmla="*/ 94 w 364"/>
                <a:gd name="T61" fmla="*/ 315 h 458"/>
                <a:gd name="T62" fmla="*/ 79 w 364"/>
                <a:gd name="T63" fmla="*/ 288 h 458"/>
                <a:gd name="T64" fmla="*/ 75 w 364"/>
                <a:gd name="T65" fmla="*/ 274 h 458"/>
                <a:gd name="T66" fmla="*/ 73 w 364"/>
                <a:gd name="T67" fmla="*/ 258 h 458"/>
                <a:gd name="T68" fmla="*/ 61 w 364"/>
                <a:gd name="T69" fmla="*/ 235 h 458"/>
                <a:gd name="T70" fmla="*/ 57 w 364"/>
                <a:gd name="T71" fmla="*/ 217 h 458"/>
                <a:gd name="T72" fmla="*/ 52 w 364"/>
                <a:gd name="T73" fmla="*/ 207 h 458"/>
                <a:gd name="T74" fmla="*/ 46 w 364"/>
                <a:gd name="T75" fmla="*/ 187 h 458"/>
                <a:gd name="T76" fmla="*/ 40 w 364"/>
                <a:gd name="T77" fmla="*/ 175 h 458"/>
                <a:gd name="T78" fmla="*/ 28 w 364"/>
                <a:gd name="T79" fmla="*/ 144 h 458"/>
                <a:gd name="T80" fmla="*/ 19 w 364"/>
                <a:gd name="T81" fmla="*/ 105 h 458"/>
                <a:gd name="T82" fmla="*/ 13 w 364"/>
                <a:gd name="T83" fmla="*/ 60 h 458"/>
                <a:gd name="T84" fmla="*/ 7 w 364"/>
                <a:gd name="T85" fmla="*/ 39 h 458"/>
                <a:gd name="T86" fmla="*/ 0 w 364"/>
                <a:gd name="T87" fmla="*/ 0 h 45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64"/>
                <a:gd name="T133" fmla="*/ 0 h 458"/>
                <a:gd name="T134" fmla="*/ 364 w 364"/>
                <a:gd name="T135" fmla="*/ 458 h 45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64" h="458">
                  <a:moveTo>
                    <a:pt x="0" y="0"/>
                  </a:moveTo>
                  <a:lnTo>
                    <a:pt x="364" y="0"/>
                  </a:lnTo>
                  <a:cubicBezTo>
                    <a:pt x="360" y="5"/>
                    <a:pt x="361" y="10"/>
                    <a:pt x="358" y="16"/>
                  </a:cubicBezTo>
                  <a:cubicBezTo>
                    <a:pt x="355" y="31"/>
                    <a:pt x="346" y="52"/>
                    <a:pt x="337" y="64"/>
                  </a:cubicBezTo>
                  <a:cubicBezTo>
                    <a:pt x="335" y="79"/>
                    <a:pt x="335" y="98"/>
                    <a:pt x="328" y="112"/>
                  </a:cubicBezTo>
                  <a:cubicBezTo>
                    <a:pt x="327" y="119"/>
                    <a:pt x="322" y="125"/>
                    <a:pt x="316" y="129"/>
                  </a:cubicBezTo>
                  <a:cubicBezTo>
                    <a:pt x="313" y="134"/>
                    <a:pt x="311" y="138"/>
                    <a:pt x="306" y="141"/>
                  </a:cubicBezTo>
                  <a:cubicBezTo>
                    <a:pt x="301" y="152"/>
                    <a:pt x="296" y="162"/>
                    <a:pt x="289" y="172"/>
                  </a:cubicBezTo>
                  <a:cubicBezTo>
                    <a:pt x="287" y="184"/>
                    <a:pt x="281" y="196"/>
                    <a:pt x="276" y="207"/>
                  </a:cubicBezTo>
                  <a:cubicBezTo>
                    <a:pt x="274" y="212"/>
                    <a:pt x="268" y="222"/>
                    <a:pt x="268" y="222"/>
                  </a:cubicBezTo>
                  <a:cubicBezTo>
                    <a:pt x="264" y="240"/>
                    <a:pt x="253" y="256"/>
                    <a:pt x="247" y="273"/>
                  </a:cubicBezTo>
                  <a:cubicBezTo>
                    <a:pt x="245" y="283"/>
                    <a:pt x="237" y="293"/>
                    <a:pt x="232" y="303"/>
                  </a:cubicBezTo>
                  <a:cubicBezTo>
                    <a:pt x="231" y="310"/>
                    <a:pt x="227" y="318"/>
                    <a:pt x="223" y="324"/>
                  </a:cubicBezTo>
                  <a:cubicBezTo>
                    <a:pt x="221" y="336"/>
                    <a:pt x="212" y="351"/>
                    <a:pt x="202" y="357"/>
                  </a:cubicBezTo>
                  <a:cubicBezTo>
                    <a:pt x="198" y="363"/>
                    <a:pt x="194" y="370"/>
                    <a:pt x="190" y="376"/>
                  </a:cubicBezTo>
                  <a:cubicBezTo>
                    <a:pt x="189" y="383"/>
                    <a:pt x="181" y="397"/>
                    <a:pt x="181" y="397"/>
                  </a:cubicBezTo>
                  <a:cubicBezTo>
                    <a:pt x="180" y="404"/>
                    <a:pt x="175" y="411"/>
                    <a:pt x="172" y="418"/>
                  </a:cubicBezTo>
                  <a:cubicBezTo>
                    <a:pt x="170" y="423"/>
                    <a:pt x="167" y="427"/>
                    <a:pt x="165" y="432"/>
                  </a:cubicBezTo>
                  <a:cubicBezTo>
                    <a:pt x="164" y="433"/>
                    <a:pt x="163" y="436"/>
                    <a:pt x="163" y="436"/>
                  </a:cubicBezTo>
                  <a:cubicBezTo>
                    <a:pt x="163" y="438"/>
                    <a:pt x="163" y="439"/>
                    <a:pt x="162" y="441"/>
                  </a:cubicBezTo>
                  <a:cubicBezTo>
                    <a:pt x="160" y="445"/>
                    <a:pt x="158" y="447"/>
                    <a:pt x="156" y="451"/>
                  </a:cubicBezTo>
                  <a:cubicBezTo>
                    <a:pt x="155" y="453"/>
                    <a:pt x="153" y="458"/>
                    <a:pt x="154" y="456"/>
                  </a:cubicBezTo>
                  <a:cubicBezTo>
                    <a:pt x="155" y="454"/>
                    <a:pt x="155" y="453"/>
                    <a:pt x="156" y="451"/>
                  </a:cubicBezTo>
                  <a:cubicBezTo>
                    <a:pt x="158" y="441"/>
                    <a:pt x="157" y="447"/>
                    <a:pt x="157" y="432"/>
                  </a:cubicBezTo>
                  <a:cubicBezTo>
                    <a:pt x="160" y="424"/>
                    <a:pt x="157" y="413"/>
                    <a:pt x="148" y="411"/>
                  </a:cubicBezTo>
                  <a:cubicBezTo>
                    <a:pt x="141" y="406"/>
                    <a:pt x="138" y="403"/>
                    <a:pt x="133" y="396"/>
                  </a:cubicBezTo>
                  <a:cubicBezTo>
                    <a:pt x="132" y="389"/>
                    <a:pt x="127" y="384"/>
                    <a:pt x="124" y="378"/>
                  </a:cubicBezTo>
                  <a:cubicBezTo>
                    <a:pt x="123" y="371"/>
                    <a:pt x="119" y="366"/>
                    <a:pt x="115" y="360"/>
                  </a:cubicBezTo>
                  <a:cubicBezTo>
                    <a:pt x="114" y="354"/>
                    <a:pt x="113" y="352"/>
                    <a:pt x="108" y="348"/>
                  </a:cubicBezTo>
                  <a:cubicBezTo>
                    <a:pt x="106" y="343"/>
                    <a:pt x="103" y="341"/>
                    <a:pt x="100" y="336"/>
                  </a:cubicBezTo>
                  <a:cubicBezTo>
                    <a:pt x="99" y="329"/>
                    <a:pt x="97" y="321"/>
                    <a:pt x="94" y="315"/>
                  </a:cubicBezTo>
                  <a:cubicBezTo>
                    <a:pt x="92" y="305"/>
                    <a:pt x="85" y="296"/>
                    <a:pt x="79" y="288"/>
                  </a:cubicBezTo>
                  <a:cubicBezTo>
                    <a:pt x="78" y="283"/>
                    <a:pt x="76" y="279"/>
                    <a:pt x="75" y="274"/>
                  </a:cubicBezTo>
                  <a:cubicBezTo>
                    <a:pt x="76" y="268"/>
                    <a:pt x="76" y="264"/>
                    <a:pt x="73" y="258"/>
                  </a:cubicBezTo>
                  <a:cubicBezTo>
                    <a:pt x="72" y="252"/>
                    <a:pt x="64" y="243"/>
                    <a:pt x="61" y="235"/>
                  </a:cubicBezTo>
                  <a:cubicBezTo>
                    <a:pt x="60" y="229"/>
                    <a:pt x="59" y="222"/>
                    <a:pt x="57" y="217"/>
                  </a:cubicBezTo>
                  <a:cubicBezTo>
                    <a:pt x="56" y="214"/>
                    <a:pt x="52" y="207"/>
                    <a:pt x="52" y="207"/>
                  </a:cubicBezTo>
                  <a:cubicBezTo>
                    <a:pt x="51" y="201"/>
                    <a:pt x="49" y="193"/>
                    <a:pt x="46" y="187"/>
                  </a:cubicBezTo>
                  <a:cubicBezTo>
                    <a:pt x="44" y="183"/>
                    <a:pt x="40" y="175"/>
                    <a:pt x="40" y="175"/>
                  </a:cubicBezTo>
                  <a:cubicBezTo>
                    <a:pt x="38" y="165"/>
                    <a:pt x="33" y="153"/>
                    <a:pt x="28" y="144"/>
                  </a:cubicBezTo>
                  <a:cubicBezTo>
                    <a:pt x="25" y="131"/>
                    <a:pt x="24" y="118"/>
                    <a:pt x="19" y="105"/>
                  </a:cubicBezTo>
                  <a:cubicBezTo>
                    <a:pt x="17" y="91"/>
                    <a:pt x="19" y="71"/>
                    <a:pt x="13" y="60"/>
                  </a:cubicBezTo>
                  <a:cubicBezTo>
                    <a:pt x="12" y="53"/>
                    <a:pt x="10" y="45"/>
                    <a:pt x="7" y="39"/>
                  </a:cubicBezTo>
                  <a:cubicBezTo>
                    <a:pt x="6" y="26"/>
                    <a:pt x="6" y="12"/>
                    <a:pt x="0" y="0"/>
                  </a:cubicBezTo>
                  <a:close/>
                </a:path>
              </a:pathLst>
            </a:custGeom>
            <a:pattFill prst="openDmnd">
              <a:fgClr>
                <a:srgbClr val="008000"/>
              </a:fgClr>
              <a:bgClr>
                <a:schemeClr val="bg1"/>
              </a:bgClr>
            </a:pattFill>
            <a:ln w="9525">
              <a:noFill/>
              <a:round/>
              <a:headEnd/>
              <a:tailEnd/>
            </a:ln>
          </p:spPr>
          <p:txBody>
            <a:bodyPr/>
            <a:lstStyle/>
            <a:p>
              <a:endParaRPr lang="da-DK" dirty="0"/>
            </a:p>
          </p:txBody>
        </p:sp>
        <p:sp>
          <p:nvSpPr>
            <p:cNvPr id="21553" name="Text Box 82"/>
            <p:cNvSpPr txBox="1">
              <a:spLocks noChangeArrowheads="1"/>
            </p:cNvSpPr>
            <p:nvPr/>
          </p:nvSpPr>
          <p:spPr bwMode="auto">
            <a:xfrm>
              <a:off x="3319" y="1334"/>
              <a:ext cx="2441" cy="442"/>
            </a:xfrm>
            <a:prstGeom prst="rect">
              <a:avLst/>
            </a:prstGeom>
            <a:noFill/>
            <a:ln w="9525">
              <a:noFill/>
              <a:miter lim="800000"/>
              <a:headEnd/>
              <a:tailEnd/>
            </a:ln>
          </p:spPr>
          <p:txBody>
            <a:bodyPr wrap="none">
              <a:spAutoFit/>
            </a:bodyPr>
            <a:lstStyle/>
            <a:p>
              <a:pPr algn="ctr" eaLnBrk="0" hangingPunct="0"/>
              <a:r>
                <a:rPr lang="en-GB" i="1" dirty="0"/>
                <a:t>Extra surplus from expor-</a:t>
              </a:r>
            </a:p>
            <a:p>
              <a:pPr algn="ctr" eaLnBrk="0" hangingPunct="0"/>
              <a:r>
                <a:rPr lang="en-GB" i="1" dirty="0"/>
                <a:t>ting (allocated to sellers)</a:t>
              </a:r>
            </a:p>
          </p:txBody>
        </p:sp>
        <p:sp>
          <p:nvSpPr>
            <p:cNvPr id="21554" name="Line 83"/>
            <p:cNvSpPr>
              <a:spLocks noChangeShapeType="1"/>
            </p:cNvSpPr>
            <p:nvPr/>
          </p:nvSpPr>
          <p:spPr bwMode="auto">
            <a:xfrm>
              <a:off x="2906" y="1602"/>
              <a:ext cx="466" cy="0"/>
            </a:xfrm>
            <a:prstGeom prst="line">
              <a:avLst/>
            </a:prstGeom>
            <a:noFill/>
            <a:ln w="9525">
              <a:solidFill>
                <a:schemeClr val="tx1"/>
              </a:solidFill>
              <a:round/>
              <a:headEnd type="oval" w="med" len="med"/>
              <a:tailEnd/>
            </a:ln>
          </p:spPr>
          <p:txBody>
            <a:bodyPr/>
            <a:lstStyle/>
            <a:p>
              <a:endParaRPr lang="da-DK" dirty="0"/>
            </a:p>
          </p:txBody>
        </p:sp>
      </p:grpSp>
      <p:sp>
        <p:nvSpPr>
          <p:cNvPr id="60" name="Freeform 26" descr="Mørk diagonalt opadgående"/>
          <p:cNvSpPr>
            <a:spLocks/>
          </p:cNvSpPr>
          <p:nvPr/>
        </p:nvSpPr>
        <p:spPr bwMode="auto">
          <a:xfrm>
            <a:off x="2992438" y="1804988"/>
            <a:ext cx="1700212" cy="493712"/>
          </a:xfrm>
          <a:custGeom>
            <a:avLst/>
            <a:gdLst>
              <a:gd name="T0" fmla="*/ 0 w 1071"/>
              <a:gd name="T1" fmla="*/ 0 h 305"/>
              <a:gd name="T2" fmla="*/ 0 w 1071"/>
              <a:gd name="T3" fmla="*/ 2147483647 h 305"/>
              <a:gd name="T4" fmla="*/ 2147483647 w 1071"/>
              <a:gd name="T5" fmla="*/ 2147483647 h 305"/>
              <a:gd name="T6" fmla="*/ 2147483647 w 1071"/>
              <a:gd name="T7" fmla="*/ 2147483647 h 305"/>
              <a:gd name="T8" fmla="*/ 2147483647 w 1071"/>
              <a:gd name="T9" fmla="*/ 2147483647 h 305"/>
              <a:gd name="T10" fmla="*/ 2147483647 w 1071"/>
              <a:gd name="T11" fmla="*/ 2147483647 h 305"/>
              <a:gd name="T12" fmla="*/ 2147483647 w 1071"/>
              <a:gd name="T13" fmla="*/ 2147483647 h 305"/>
              <a:gd name="T14" fmla="*/ 2147483647 w 1071"/>
              <a:gd name="T15" fmla="*/ 2147483647 h 305"/>
              <a:gd name="T16" fmla="*/ 2147483647 w 1071"/>
              <a:gd name="T17" fmla="*/ 2147483647 h 305"/>
              <a:gd name="T18" fmla="*/ 2147483647 w 1071"/>
              <a:gd name="T19" fmla="*/ 2147483647 h 305"/>
              <a:gd name="T20" fmla="*/ 2147483647 w 1071"/>
              <a:gd name="T21" fmla="*/ 2147483647 h 305"/>
              <a:gd name="T22" fmla="*/ 0 w 1071"/>
              <a:gd name="T23" fmla="*/ 0 h 3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71"/>
              <a:gd name="T37" fmla="*/ 0 h 305"/>
              <a:gd name="T38" fmla="*/ 1071 w 1071"/>
              <a:gd name="T39" fmla="*/ 305 h 30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71" h="305">
                <a:moveTo>
                  <a:pt x="0" y="0"/>
                </a:moveTo>
                <a:lnTo>
                  <a:pt x="0" y="305"/>
                </a:lnTo>
                <a:lnTo>
                  <a:pt x="1071" y="305"/>
                </a:lnTo>
                <a:cubicBezTo>
                  <a:pt x="1070" y="298"/>
                  <a:pt x="1065" y="291"/>
                  <a:pt x="1062" y="284"/>
                </a:cubicBezTo>
                <a:cubicBezTo>
                  <a:pt x="1057" y="251"/>
                  <a:pt x="1066" y="212"/>
                  <a:pt x="1053" y="180"/>
                </a:cubicBezTo>
                <a:cubicBezTo>
                  <a:pt x="1052" y="174"/>
                  <a:pt x="1050" y="171"/>
                  <a:pt x="1047" y="165"/>
                </a:cubicBezTo>
                <a:cubicBezTo>
                  <a:pt x="1046" y="156"/>
                  <a:pt x="1044" y="146"/>
                  <a:pt x="1041" y="138"/>
                </a:cubicBezTo>
                <a:cubicBezTo>
                  <a:pt x="1039" y="124"/>
                  <a:pt x="1038" y="109"/>
                  <a:pt x="1043" y="96"/>
                </a:cubicBezTo>
                <a:cubicBezTo>
                  <a:pt x="1045" y="74"/>
                  <a:pt x="1035" y="100"/>
                  <a:pt x="1038" y="84"/>
                </a:cubicBezTo>
                <a:cubicBezTo>
                  <a:pt x="1030" y="65"/>
                  <a:pt x="1032" y="46"/>
                  <a:pt x="1028" y="26"/>
                </a:cubicBezTo>
                <a:cubicBezTo>
                  <a:pt x="1027" y="19"/>
                  <a:pt x="1023" y="10"/>
                  <a:pt x="1023" y="3"/>
                </a:cubicBezTo>
                <a:lnTo>
                  <a:pt x="0" y="0"/>
                </a:lnTo>
                <a:close/>
              </a:path>
            </a:pathLst>
          </a:custGeom>
          <a:pattFill prst="dkUpDiag">
            <a:fgClr>
              <a:srgbClr val="CC0000"/>
            </a:fgClr>
            <a:bgClr>
              <a:schemeClr val="bg1"/>
            </a:bgClr>
          </a:pattFill>
          <a:ln w="9525" cap="flat" cmpd="sng">
            <a:noFill/>
            <a:prstDash val="solid"/>
            <a:round/>
            <a:headEnd type="none" w="med" len="med"/>
            <a:tailEnd type="none" w="med" len="med"/>
          </a:ln>
        </p:spPr>
        <p:txBody>
          <a:bodyPr/>
          <a:lstStyle/>
          <a:p>
            <a:endParaRPr lang="da-DK" dirty="0"/>
          </a:p>
        </p:txBody>
      </p:sp>
      <p:grpSp>
        <p:nvGrpSpPr>
          <p:cNvPr id="61" name="Group 73"/>
          <p:cNvGrpSpPr>
            <a:grpSpLocks/>
          </p:cNvGrpSpPr>
          <p:nvPr/>
        </p:nvGrpSpPr>
        <p:grpSpPr bwMode="auto">
          <a:xfrm>
            <a:off x="827088" y="3498850"/>
            <a:ext cx="3865562" cy="519113"/>
            <a:chOff x="283" y="2204"/>
            <a:chExt cx="2435" cy="327"/>
          </a:xfrm>
        </p:grpSpPr>
        <p:sp>
          <p:nvSpPr>
            <p:cNvPr id="21550" name="Text Box 69"/>
            <p:cNvSpPr txBox="1">
              <a:spLocks noChangeArrowheads="1"/>
            </p:cNvSpPr>
            <p:nvPr/>
          </p:nvSpPr>
          <p:spPr bwMode="auto">
            <a:xfrm>
              <a:off x="283" y="2281"/>
              <a:ext cx="2158" cy="250"/>
            </a:xfrm>
            <a:prstGeom prst="rect">
              <a:avLst/>
            </a:prstGeom>
            <a:noFill/>
            <a:ln w="9525">
              <a:noFill/>
              <a:miter lim="800000"/>
              <a:headEnd/>
              <a:tailEnd/>
            </a:ln>
          </p:spPr>
          <p:txBody>
            <a:bodyPr wrap="none">
              <a:spAutoFit/>
            </a:bodyPr>
            <a:lstStyle/>
            <a:p>
              <a:pPr eaLnBrk="0" hangingPunct="0"/>
              <a:r>
                <a:rPr lang="en-GB" dirty="0">
                  <a:solidFill>
                    <a:srgbClr val="CC0000"/>
                  </a:solidFill>
                </a:rPr>
                <a:t>Bought from exchange</a:t>
              </a:r>
            </a:p>
          </p:txBody>
        </p:sp>
        <p:sp>
          <p:nvSpPr>
            <p:cNvPr id="21551" name="Line 71"/>
            <p:cNvSpPr>
              <a:spLocks noChangeShapeType="1"/>
            </p:cNvSpPr>
            <p:nvPr/>
          </p:nvSpPr>
          <p:spPr bwMode="auto">
            <a:xfrm flipH="1">
              <a:off x="2368" y="2204"/>
              <a:ext cx="350" cy="155"/>
            </a:xfrm>
            <a:prstGeom prst="line">
              <a:avLst/>
            </a:prstGeom>
            <a:noFill/>
            <a:ln w="9525">
              <a:solidFill>
                <a:srgbClr val="CC0000"/>
              </a:solidFill>
              <a:round/>
              <a:headEnd/>
              <a:tailEnd/>
            </a:ln>
          </p:spPr>
          <p:txBody>
            <a:bodyPr/>
            <a:lstStyle/>
            <a:p>
              <a:endParaRPr lang="da-DK" dirty="0"/>
            </a:p>
          </p:txBody>
        </p:sp>
      </p:grpSp>
      <p:grpSp>
        <p:nvGrpSpPr>
          <p:cNvPr id="64" name="Group 74"/>
          <p:cNvGrpSpPr>
            <a:grpSpLocks/>
          </p:cNvGrpSpPr>
          <p:nvPr/>
        </p:nvGrpSpPr>
        <p:grpSpPr bwMode="auto">
          <a:xfrm>
            <a:off x="5286375" y="3495675"/>
            <a:ext cx="3151188" cy="522288"/>
            <a:chOff x="3092" y="2202"/>
            <a:chExt cx="1985" cy="329"/>
          </a:xfrm>
        </p:grpSpPr>
        <p:sp>
          <p:nvSpPr>
            <p:cNvPr id="21548" name="Text Box 70"/>
            <p:cNvSpPr txBox="1">
              <a:spLocks noChangeArrowheads="1"/>
            </p:cNvSpPr>
            <p:nvPr/>
          </p:nvSpPr>
          <p:spPr bwMode="auto">
            <a:xfrm>
              <a:off x="3417" y="2281"/>
              <a:ext cx="1660" cy="250"/>
            </a:xfrm>
            <a:prstGeom prst="rect">
              <a:avLst/>
            </a:prstGeom>
            <a:noFill/>
            <a:ln w="9525">
              <a:noFill/>
              <a:miter lim="800000"/>
              <a:headEnd/>
              <a:tailEnd/>
            </a:ln>
          </p:spPr>
          <p:txBody>
            <a:bodyPr wrap="none">
              <a:spAutoFit/>
            </a:bodyPr>
            <a:lstStyle/>
            <a:p>
              <a:pPr eaLnBrk="0" hangingPunct="0"/>
              <a:r>
                <a:rPr lang="en-GB" dirty="0">
                  <a:solidFill>
                    <a:srgbClr val="008000"/>
                  </a:solidFill>
                </a:rPr>
                <a:t>Sold to exchange</a:t>
              </a:r>
            </a:p>
          </p:txBody>
        </p:sp>
        <p:sp>
          <p:nvSpPr>
            <p:cNvPr id="21549" name="Line 72"/>
            <p:cNvSpPr>
              <a:spLocks noChangeShapeType="1"/>
            </p:cNvSpPr>
            <p:nvPr/>
          </p:nvSpPr>
          <p:spPr bwMode="auto">
            <a:xfrm>
              <a:off x="3092" y="2202"/>
              <a:ext cx="382" cy="166"/>
            </a:xfrm>
            <a:prstGeom prst="line">
              <a:avLst/>
            </a:prstGeom>
            <a:noFill/>
            <a:ln w="9525">
              <a:solidFill>
                <a:srgbClr val="008000"/>
              </a:solidFill>
              <a:round/>
              <a:headEnd/>
              <a:tailEnd/>
            </a:ln>
          </p:spPr>
          <p:txBody>
            <a:bodyPr/>
            <a:lstStyle/>
            <a:p>
              <a:endParaRPr lang="da-DK" dirty="0"/>
            </a:p>
          </p:txBody>
        </p:sp>
      </p:grpSp>
      <p:grpSp>
        <p:nvGrpSpPr>
          <p:cNvPr id="67" name="Gruppe 66"/>
          <p:cNvGrpSpPr>
            <a:grpSpLocks/>
          </p:cNvGrpSpPr>
          <p:nvPr/>
        </p:nvGrpSpPr>
        <p:grpSpPr bwMode="auto">
          <a:xfrm>
            <a:off x="2314575" y="679450"/>
            <a:ext cx="5083175" cy="2886075"/>
            <a:chOff x="1936750" y="679450"/>
            <a:chExt cx="5083178" cy="2886757"/>
          </a:xfrm>
        </p:grpSpPr>
        <p:sp>
          <p:nvSpPr>
            <p:cNvPr id="21544" name="Text Box 38"/>
            <p:cNvSpPr txBox="1">
              <a:spLocks noChangeArrowheads="1"/>
            </p:cNvSpPr>
            <p:nvPr/>
          </p:nvSpPr>
          <p:spPr bwMode="auto">
            <a:xfrm>
              <a:off x="6270628" y="3229657"/>
              <a:ext cx="749300" cy="336550"/>
            </a:xfrm>
            <a:prstGeom prst="rect">
              <a:avLst/>
            </a:prstGeom>
            <a:noFill/>
            <a:ln w="9525">
              <a:noFill/>
              <a:miter lim="800000"/>
              <a:headEnd/>
              <a:tailEnd/>
            </a:ln>
          </p:spPr>
          <p:txBody>
            <a:bodyPr wrap="none">
              <a:spAutoFit/>
            </a:bodyPr>
            <a:lstStyle/>
            <a:p>
              <a:pPr eaLnBrk="0" hangingPunct="0"/>
              <a:r>
                <a:rPr lang="en-GB" sz="1600" dirty="0"/>
                <a:t>MWh</a:t>
              </a:r>
            </a:p>
          </p:txBody>
        </p:sp>
        <p:sp>
          <p:nvSpPr>
            <p:cNvPr id="21545" name="Line 39"/>
            <p:cNvSpPr>
              <a:spLocks noChangeShapeType="1"/>
            </p:cNvSpPr>
            <p:nvPr/>
          </p:nvSpPr>
          <p:spPr bwMode="auto">
            <a:xfrm flipV="1">
              <a:off x="2616200" y="3396344"/>
              <a:ext cx="3703638" cy="12700"/>
            </a:xfrm>
            <a:prstGeom prst="line">
              <a:avLst/>
            </a:prstGeom>
            <a:noFill/>
            <a:ln w="19050">
              <a:solidFill>
                <a:schemeClr val="tx1"/>
              </a:solidFill>
              <a:round/>
              <a:headEnd type="none" w="sm" len="sm"/>
              <a:tailEnd type="stealth" w="med" len="med"/>
            </a:ln>
          </p:spPr>
          <p:txBody>
            <a:bodyPr wrap="none" anchor="ctr"/>
            <a:lstStyle/>
            <a:p>
              <a:endParaRPr lang="da-DK" dirty="0"/>
            </a:p>
          </p:txBody>
        </p:sp>
        <p:sp>
          <p:nvSpPr>
            <p:cNvPr id="21546" name="Text Box 37"/>
            <p:cNvSpPr txBox="1">
              <a:spLocks noChangeArrowheads="1"/>
            </p:cNvSpPr>
            <p:nvPr/>
          </p:nvSpPr>
          <p:spPr bwMode="auto">
            <a:xfrm>
              <a:off x="1936750" y="679450"/>
              <a:ext cx="1350963" cy="336550"/>
            </a:xfrm>
            <a:prstGeom prst="rect">
              <a:avLst/>
            </a:prstGeom>
            <a:noFill/>
            <a:ln w="9525">
              <a:noFill/>
              <a:miter lim="800000"/>
              <a:headEnd/>
              <a:tailEnd/>
            </a:ln>
          </p:spPr>
          <p:txBody>
            <a:bodyPr wrap="none">
              <a:spAutoFit/>
            </a:bodyPr>
            <a:lstStyle/>
            <a:p>
              <a:pPr eaLnBrk="0" hangingPunct="0"/>
              <a:r>
                <a:rPr lang="en-GB" sz="1600" dirty="0"/>
                <a:t>EUR/MWh</a:t>
              </a:r>
            </a:p>
          </p:txBody>
        </p:sp>
        <p:sp>
          <p:nvSpPr>
            <p:cNvPr id="21547" name="Line 36"/>
            <p:cNvSpPr>
              <a:spLocks noChangeShapeType="1"/>
            </p:cNvSpPr>
            <p:nvPr/>
          </p:nvSpPr>
          <p:spPr bwMode="auto">
            <a:xfrm>
              <a:off x="2609057" y="998538"/>
              <a:ext cx="0" cy="2468563"/>
            </a:xfrm>
            <a:prstGeom prst="line">
              <a:avLst/>
            </a:prstGeom>
            <a:noFill/>
            <a:ln w="19050">
              <a:solidFill>
                <a:schemeClr val="tx1"/>
              </a:solidFill>
              <a:round/>
              <a:headEnd type="stealth" w="med" len="med"/>
              <a:tailEnd type="none" w="sm" len="sm"/>
            </a:ln>
          </p:spPr>
          <p:txBody>
            <a:bodyPr wrap="none" anchor="ctr"/>
            <a:lstStyle/>
            <a:p>
              <a:endParaRPr lang="da-DK" dirty="0"/>
            </a:p>
          </p:txBody>
        </p:sp>
      </p:grpSp>
      <p:grpSp>
        <p:nvGrpSpPr>
          <p:cNvPr id="72" name="Group 56"/>
          <p:cNvGrpSpPr>
            <a:grpSpLocks/>
          </p:cNvGrpSpPr>
          <p:nvPr/>
        </p:nvGrpSpPr>
        <p:grpSpPr bwMode="auto">
          <a:xfrm>
            <a:off x="2997200" y="2295525"/>
            <a:ext cx="1960563" cy="1184275"/>
            <a:chOff x="1650" y="1572"/>
            <a:chExt cx="1235" cy="746"/>
          </a:xfrm>
        </p:grpSpPr>
        <p:sp>
          <p:nvSpPr>
            <p:cNvPr id="21542" name="Freeform 53" descr="Light horizontal"/>
            <p:cNvSpPr>
              <a:spLocks/>
            </p:cNvSpPr>
            <p:nvPr/>
          </p:nvSpPr>
          <p:spPr bwMode="auto">
            <a:xfrm>
              <a:off x="1651" y="1572"/>
              <a:ext cx="1233" cy="438"/>
            </a:xfrm>
            <a:custGeom>
              <a:avLst/>
              <a:gdLst>
                <a:gd name="T0" fmla="*/ 0 w 1233"/>
                <a:gd name="T1" fmla="*/ 0 h 432"/>
                <a:gd name="T2" fmla="*/ 0 w 1233"/>
                <a:gd name="T3" fmla="*/ 453 h 432"/>
                <a:gd name="T4" fmla="*/ 1233 w 1233"/>
                <a:gd name="T5" fmla="*/ 462 h 432"/>
                <a:gd name="T6" fmla="*/ 1213 w 1233"/>
                <a:gd name="T7" fmla="*/ 440 h 432"/>
                <a:gd name="T8" fmla="*/ 1194 w 1233"/>
                <a:gd name="T9" fmla="*/ 408 h 432"/>
                <a:gd name="T10" fmla="*/ 1177 w 1233"/>
                <a:gd name="T11" fmla="*/ 372 h 432"/>
                <a:gd name="T12" fmla="*/ 1168 w 1233"/>
                <a:gd name="T13" fmla="*/ 349 h 432"/>
                <a:gd name="T14" fmla="*/ 1162 w 1233"/>
                <a:gd name="T15" fmla="*/ 330 h 432"/>
                <a:gd name="T16" fmla="*/ 1149 w 1233"/>
                <a:gd name="T17" fmla="*/ 304 h 432"/>
                <a:gd name="T18" fmla="*/ 1138 w 1233"/>
                <a:gd name="T19" fmla="*/ 277 h 432"/>
                <a:gd name="T20" fmla="*/ 1126 w 1233"/>
                <a:gd name="T21" fmla="*/ 234 h 432"/>
                <a:gd name="T22" fmla="*/ 1120 w 1233"/>
                <a:gd name="T23" fmla="*/ 215 h 432"/>
                <a:gd name="T24" fmla="*/ 1114 w 1233"/>
                <a:gd name="T25" fmla="*/ 177 h 432"/>
                <a:gd name="T26" fmla="*/ 1102 w 1233"/>
                <a:gd name="T27" fmla="*/ 150 h 432"/>
                <a:gd name="T28" fmla="*/ 1092 w 1233"/>
                <a:gd name="T29" fmla="*/ 109 h 432"/>
                <a:gd name="T30" fmla="*/ 1087 w 1233"/>
                <a:gd name="T31" fmla="*/ 82 h 432"/>
                <a:gd name="T32" fmla="*/ 1081 w 1233"/>
                <a:gd name="T33" fmla="*/ 55 h 432"/>
                <a:gd name="T34" fmla="*/ 1075 w 1233"/>
                <a:gd name="T35" fmla="*/ 23 h 432"/>
                <a:gd name="T36" fmla="*/ 1072 w 1233"/>
                <a:gd name="T37" fmla="*/ 3 h 432"/>
                <a:gd name="T38" fmla="*/ 0 w 1233"/>
                <a:gd name="T39" fmla="*/ 0 h 43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33"/>
                <a:gd name="T61" fmla="*/ 0 h 432"/>
                <a:gd name="T62" fmla="*/ 1233 w 1233"/>
                <a:gd name="T63" fmla="*/ 432 h 43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33" h="432">
                  <a:moveTo>
                    <a:pt x="0" y="0"/>
                  </a:moveTo>
                  <a:lnTo>
                    <a:pt x="0" y="423"/>
                  </a:lnTo>
                  <a:lnTo>
                    <a:pt x="1233" y="432"/>
                  </a:lnTo>
                  <a:cubicBezTo>
                    <a:pt x="1224" y="430"/>
                    <a:pt x="1217" y="418"/>
                    <a:pt x="1213" y="410"/>
                  </a:cubicBezTo>
                  <a:cubicBezTo>
                    <a:pt x="1211" y="402"/>
                    <a:pt x="1202" y="385"/>
                    <a:pt x="1194" y="381"/>
                  </a:cubicBezTo>
                  <a:cubicBezTo>
                    <a:pt x="1188" y="369"/>
                    <a:pt x="1185" y="358"/>
                    <a:pt x="1177" y="347"/>
                  </a:cubicBezTo>
                  <a:cubicBezTo>
                    <a:pt x="1175" y="339"/>
                    <a:pt x="1168" y="324"/>
                    <a:pt x="1168" y="324"/>
                  </a:cubicBezTo>
                  <a:cubicBezTo>
                    <a:pt x="1167" y="318"/>
                    <a:pt x="1164" y="315"/>
                    <a:pt x="1162" y="309"/>
                  </a:cubicBezTo>
                  <a:cubicBezTo>
                    <a:pt x="1161" y="300"/>
                    <a:pt x="1155" y="290"/>
                    <a:pt x="1149" y="284"/>
                  </a:cubicBezTo>
                  <a:cubicBezTo>
                    <a:pt x="1147" y="275"/>
                    <a:pt x="1144" y="264"/>
                    <a:pt x="1138" y="257"/>
                  </a:cubicBezTo>
                  <a:cubicBezTo>
                    <a:pt x="1136" y="245"/>
                    <a:pt x="1132" y="230"/>
                    <a:pt x="1126" y="219"/>
                  </a:cubicBezTo>
                  <a:cubicBezTo>
                    <a:pt x="1125" y="212"/>
                    <a:pt x="1124" y="206"/>
                    <a:pt x="1120" y="200"/>
                  </a:cubicBezTo>
                  <a:cubicBezTo>
                    <a:pt x="1119" y="190"/>
                    <a:pt x="1119" y="176"/>
                    <a:pt x="1114" y="167"/>
                  </a:cubicBezTo>
                  <a:cubicBezTo>
                    <a:pt x="1112" y="158"/>
                    <a:pt x="1106" y="149"/>
                    <a:pt x="1102" y="140"/>
                  </a:cubicBezTo>
                  <a:cubicBezTo>
                    <a:pt x="1101" y="128"/>
                    <a:pt x="1099" y="113"/>
                    <a:pt x="1092" y="104"/>
                  </a:cubicBezTo>
                  <a:cubicBezTo>
                    <a:pt x="1091" y="96"/>
                    <a:pt x="1091" y="85"/>
                    <a:pt x="1087" y="77"/>
                  </a:cubicBezTo>
                  <a:cubicBezTo>
                    <a:pt x="1086" y="68"/>
                    <a:pt x="1084" y="59"/>
                    <a:pt x="1081" y="50"/>
                  </a:cubicBezTo>
                  <a:cubicBezTo>
                    <a:pt x="1080" y="41"/>
                    <a:pt x="1077" y="32"/>
                    <a:pt x="1075" y="23"/>
                  </a:cubicBezTo>
                  <a:cubicBezTo>
                    <a:pt x="1074" y="16"/>
                    <a:pt x="1072" y="3"/>
                    <a:pt x="1072" y="3"/>
                  </a:cubicBezTo>
                  <a:lnTo>
                    <a:pt x="0" y="0"/>
                  </a:lnTo>
                  <a:close/>
                </a:path>
              </a:pathLst>
            </a:custGeom>
            <a:pattFill prst="ltHorz">
              <a:fgClr>
                <a:srgbClr val="008000"/>
              </a:fgClr>
              <a:bgClr>
                <a:schemeClr val="bg1"/>
              </a:bgClr>
            </a:pattFill>
            <a:ln w="9525">
              <a:noFill/>
              <a:round/>
              <a:headEnd/>
              <a:tailEnd/>
            </a:ln>
          </p:spPr>
          <p:txBody>
            <a:bodyPr/>
            <a:lstStyle/>
            <a:p>
              <a:endParaRPr lang="da-DK" dirty="0"/>
            </a:p>
          </p:txBody>
        </p:sp>
        <p:sp>
          <p:nvSpPr>
            <p:cNvPr id="21543" name="Freeform 2" descr="Lys diagonalt nedadgående"/>
            <p:cNvSpPr>
              <a:spLocks/>
            </p:cNvSpPr>
            <p:nvPr/>
          </p:nvSpPr>
          <p:spPr bwMode="auto">
            <a:xfrm>
              <a:off x="1650" y="2000"/>
              <a:ext cx="1235" cy="318"/>
            </a:xfrm>
            <a:custGeom>
              <a:avLst/>
              <a:gdLst>
                <a:gd name="T0" fmla="*/ 0 w 1242"/>
                <a:gd name="T1" fmla="*/ 0 h 323"/>
                <a:gd name="T2" fmla="*/ 1 w 1242"/>
                <a:gd name="T3" fmla="*/ 292 h 323"/>
                <a:gd name="T4" fmla="*/ 691 w 1242"/>
                <a:gd name="T5" fmla="*/ 298 h 323"/>
                <a:gd name="T6" fmla="*/ 706 w 1242"/>
                <a:gd name="T7" fmla="*/ 298 h 323"/>
                <a:gd name="T8" fmla="*/ 759 w 1242"/>
                <a:gd name="T9" fmla="*/ 292 h 323"/>
                <a:gd name="T10" fmla="*/ 815 w 1242"/>
                <a:gd name="T11" fmla="*/ 290 h 323"/>
                <a:gd name="T12" fmla="*/ 835 w 1242"/>
                <a:gd name="T13" fmla="*/ 284 h 323"/>
                <a:gd name="T14" fmla="*/ 868 w 1242"/>
                <a:gd name="T15" fmla="*/ 282 h 323"/>
                <a:gd name="T16" fmla="*/ 913 w 1242"/>
                <a:gd name="T17" fmla="*/ 274 h 323"/>
                <a:gd name="T18" fmla="*/ 929 w 1242"/>
                <a:gd name="T19" fmla="*/ 270 h 323"/>
                <a:gd name="T20" fmla="*/ 943 w 1242"/>
                <a:gd name="T21" fmla="*/ 264 h 323"/>
                <a:gd name="T22" fmla="*/ 961 w 1242"/>
                <a:gd name="T23" fmla="*/ 258 h 323"/>
                <a:gd name="T24" fmla="*/ 978 w 1242"/>
                <a:gd name="T25" fmla="*/ 249 h 323"/>
                <a:gd name="T26" fmla="*/ 996 w 1242"/>
                <a:gd name="T27" fmla="*/ 235 h 323"/>
                <a:gd name="T28" fmla="*/ 1012 w 1242"/>
                <a:gd name="T29" fmla="*/ 226 h 323"/>
                <a:gd name="T30" fmla="*/ 1030 w 1242"/>
                <a:gd name="T31" fmla="*/ 217 h 323"/>
                <a:gd name="T32" fmla="*/ 1035 w 1242"/>
                <a:gd name="T33" fmla="*/ 210 h 323"/>
                <a:gd name="T34" fmla="*/ 1044 w 1242"/>
                <a:gd name="T35" fmla="*/ 209 h 323"/>
                <a:gd name="T36" fmla="*/ 1057 w 1242"/>
                <a:gd name="T37" fmla="*/ 200 h 323"/>
                <a:gd name="T38" fmla="*/ 1075 w 1242"/>
                <a:gd name="T39" fmla="*/ 183 h 323"/>
                <a:gd name="T40" fmla="*/ 1086 w 1242"/>
                <a:gd name="T41" fmla="*/ 174 h 323"/>
                <a:gd name="T42" fmla="*/ 1112 w 1242"/>
                <a:gd name="T43" fmla="*/ 153 h 323"/>
                <a:gd name="T44" fmla="*/ 1125 w 1242"/>
                <a:gd name="T45" fmla="*/ 137 h 323"/>
                <a:gd name="T46" fmla="*/ 1146 w 1242"/>
                <a:gd name="T47" fmla="*/ 104 h 323"/>
                <a:gd name="T48" fmla="*/ 1159 w 1242"/>
                <a:gd name="T49" fmla="*/ 92 h 323"/>
                <a:gd name="T50" fmla="*/ 1193 w 1242"/>
                <a:gd name="T51" fmla="*/ 45 h 323"/>
                <a:gd name="T52" fmla="*/ 1210 w 1242"/>
                <a:gd name="T53" fmla="*/ 18 h 323"/>
                <a:gd name="T54" fmla="*/ 1216 w 1242"/>
                <a:gd name="T55" fmla="*/ 6 h 323"/>
                <a:gd name="T56" fmla="*/ 1211 w 1242"/>
                <a:gd name="T57" fmla="*/ 12 h 323"/>
                <a:gd name="T58" fmla="*/ 0 w 1242"/>
                <a:gd name="T59" fmla="*/ 0 h 32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242"/>
                <a:gd name="T91" fmla="*/ 0 h 323"/>
                <a:gd name="T92" fmla="*/ 1242 w 1242"/>
                <a:gd name="T93" fmla="*/ 323 h 32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242" h="323">
                  <a:moveTo>
                    <a:pt x="0" y="0"/>
                  </a:moveTo>
                  <a:lnTo>
                    <a:pt x="1" y="317"/>
                  </a:lnTo>
                  <a:lnTo>
                    <a:pt x="703" y="323"/>
                  </a:lnTo>
                  <a:cubicBezTo>
                    <a:pt x="709" y="319"/>
                    <a:pt x="712" y="320"/>
                    <a:pt x="718" y="323"/>
                  </a:cubicBezTo>
                  <a:cubicBezTo>
                    <a:pt x="736" y="321"/>
                    <a:pt x="754" y="320"/>
                    <a:pt x="771" y="317"/>
                  </a:cubicBezTo>
                  <a:cubicBezTo>
                    <a:pt x="791" y="319"/>
                    <a:pt x="812" y="316"/>
                    <a:pt x="832" y="315"/>
                  </a:cubicBezTo>
                  <a:cubicBezTo>
                    <a:pt x="839" y="314"/>
                    <a:pt x="845" y="309"/>
                    <a:pt x="852" y="308"/>
                  </a:cubicBezTo>
                  <a:cubicBezTo>
                    <a:pt x="863" y="307"/>
                    <a:pt x="885" y="305"/>
                    <a:pt x="885" y="305"/>
                  </a:cubicBezTo>
                  <a:cubicBezTo>
                    <a:pt x="888" y="303"/>
                    <a:pt x="921" y="298"/>
                    <a:pt x="930" y="296"/>
                  </a:cubicBezTo>
                  <a:cubicBezTo>
                    <a:pt x="936" y="293"/>
                    <a:pt x="939" y="291"/>
                    <a:pt x="946" y="290"/>
                  </a:cubicBezTo>
                  <a:cubicBezTo>
                    <a:pt x="951" y="287"/>
                    <a:pt x="954" y="285"/>
                    <a:pt x="960" y="284"/>
                  </a:cubicBezTo>
                  <a:cubicBezTo>
                    <a:pt x="966" y="279"/>
                    <a:pt x="970" y="279"/>
                    <a:pt x="978" y="278"/>
                  </a:cubicBezTo>
                  <a:cubicBezTo>
                    <a:pt x="985" y="274"/>
                    <a:pt x="987" y="270"/>
                    <a:pt x="996" y="269"/>
                  </a:cubicBezTo>
                  <a:cubicBezTo>
                    <a:pt x="1000" y="263"/>
                    <a:pt x="1008" y="258"/>
                    <a:pt x="1014" y="255"/>
                  </a:cubicBezTo>
                  <a:cubicBezTo>
                    <a:pt x="1019" y="248"/>
                    <a:pt x="1021" y="248"/>
                    <a:pt x="1030" y="246"/>
                  </a:cubicBezTo>
                  <a:cubicBezTo>
                    <a:pt x="1036" y="242"/>
                    <a:pt x="1043" y="239"/>
                    <a:pt x="1048" y="234"/>
                  </a:cubicBezTo>
                  <a:cubicBezTo>
                    <a:pt x="1050" y="232"/>
                    <a:pt x="1050" y="227"/>
                    <a:pt x="1053" y="225"/>
                  </a:cubicBezTo>
                  <a:cubicBezTo>
                    <a:pt x="1056" y="224"/>
                    <a:pt x="1059" y="224"/>
                    <a:pt x="1062" y="224"/>
                  </a:cubicBezTo>
                  <a:cubicBezTo>
                    <a:pt x="1066" y="221"/>
                    <a:pt x="1071" y="218"/>
                    <a:pt x="1075" y="215"/>
                  </a:cubicBezTo>
                  <a:cubicBezTo>
                    <a:pt x="1079" y="209"/>
                    <a:pt x="1089" y="202"/>
                    <a:pt x="1096" y="198"/>
                  </a:cubicBezTo>
                  <a:cubicBezTo>
                    <a:pt x="1100" y="193"/>
                    <a:pt x="1103" y="192"/>
                    <a:pt x="1108" y="189"/>
                  </a:cubicBezTo>
                  <a:cubicBezTo>
                    <a:pt x="1113" y="180"/>
                    <a:pt x="1125" y="170"/>
                    <a:pt x="1134" y="164"/>
                  </a:cubicBezTo>
                  <a:cubicBezTo>
                    <a:pt x="1138" y="158"/>
                    <a:pt x="1143" y="154"/>
                    <a:pt x="1147" y="147"/>
                  </a:cubicBezTo>
                  <a:cubicBezTo>
                    <a:pt x="1151" y="133"/>
                    <a:pt x="1156" y="123"/>
                    <a:pt x="1168" y="114"/>
                  </a:cubicBezTo>
                  <a:cubicBezTo>
                    <a:pt x="1171" y="108"/>
                    <a:pt x="1176" y="102"/>
                    <a:pt x="1182" y="99"/>
                  </a:cubicBezTo>
                  <a:cubicBezTo>
                    <a:pt x="1193" y="84"/>
                    <a:pt x="1202" y="64"/>
                    <a:pt x="1216" y="50"/>
                  </a:cubicBezTo>
                  <a:cubicBezTo>
                    <a:pt x="1221" y="38"/>
                    <a:pt x="1223" y="26"/>
                    <a:pt x="1233" y="18"/>
                  </a:cubicBezTo>
                  <a:cubicBezTo>
                    <a:pt x="1235" y="14"/>
                    <a:pt x="1235" y="6"/>
                    <a:pt x="1239" y="6"/>
                  </a:cubicBezTo>
                  <a:cubicBezTo>
                    <a:pt x="1242" y="6"/>
                    <a:pt x="1236" y="11"/>
                    <a:pt x="1234" y="12"/>
                  </a:cubicBezTo>
                  <a:lnTo>
                    <a:pt x="0" y="0"/>
                  </a:lnTo>
                  <a:close/>
                </a:path>
              </a:pathLst>
            </a:custGeom>
            <a:pattFill prst="ltDnDiag">
              <a:fgClr>
                <a:srgbClr val="008000"/>
              </a:fgClr>
              <a:bgClr>
                <a:schemeClr val="bg1"/>
              </a:bgClr>
            </a:pattFill>
            <a:ln w="9525" cap="flat" cmpd="sng">
              <a:noFill/>
              <a:prstDash val="solid"/>
              <a:round/>
              <a:headEnd type="none" w="med" len="med"/>
              <a:tailEnd type="none" w="med" len="med"/>
            </a:ln>
          </p:spPr>
          <p:txBody>
            <a:bodyPr/>
            <a:lstStyle/>
            <a:p>
              <a:endParaRPr lang="da-DK" dirty="0"/>
            </a:p>
          </p:txBody>
        </p:sp>
      </p:grpSp>
      <p:grpSp>
        <p:nvGrpSpPr>
          <p:cNvPr id="75" name="Group 44"/>
          <p:cNvGrpSpPr>
            <a:grpSpLocks/>
          </p:cNvGrpSpPr>
          <p:nvPr/>
        </p:nvGrpSpPr>
        <p:grpSpPr bwMode="auto">
          <a:xfrm>
            <a:off x="2990850" y="1322388"/>
            <a:ext cx="4511675" cy="2157412"/>
            <a:chOff x="1646" y="959"/>
            <a:chExt cx="2842" cy="1359"/>
          </a:xfrm>
        </p:grpSpPr>
        <p:sp>
          <p:nvSpPr>
            <p:cNvPr id="21538" name="Line 45"/>
            <p:cNvSpPr>
              <a:spLocks noChangeShapeType="1"/>
            </p:cNvSpPr>
            <p:nvPr/>
          </p:nvSpPr>
          <p:spPr bwMode="auto">
            <a:xfrm>
              <a:off x="3210" y="1264"/>
              <a:ext cx="469" cy="0"/>
            </a:xfrm>
            <a:prstGeom prst="line">
              <a:avLst/>
            </a:prstGeom>
            <a:noFill/>
            <a:ln w="38100">
              <a:solidFill>
                <a:srgbClr val="008000"/>
              </a:solidFill>
              <a:round/>
              <a:headEnd/>
              <a:tailEnd/>
            </a:ln>
          </p:spPr>
          <p:txBody>
            <a:bodyPr lIns="0" tIns="0" rIns="0" bIns="0" anchor="ctr">
              <a:spAutoFit/>
            </a:bodyPr>
            <a:lstStyle/>
            <a:p>
              <a:endParaRPr lang="da-DK" dirty="0"/>
            </a:p>
          </p:txBody>
        </p:sp>
        <p:sp>
          <p:nvSpPr>
            <p:cNvPr id="21539" name="Text Box 46"/>
            <p:cNvSpPr txBox="1">
              <a:spLocks noChangeArrowheads="1"/>
            </p:cNvSpPr>
            <p:nvPr/>
          </p:nvSpPr>
          <p:spPr bwMode="auto">
            <a:xfrm>
              <a:off x="3208" y="959"/>
              <a:ext cx="1280" cy="250"/>
            </a:xfrm>
            <a:prstGeom prst="rect">
              <a:avLst/>
            </a:prstGeom>
            <a:noFill/>
            <a:ln w="9525">
              <a:noFill/>
              <a:miter lim="800000"/>
              <a:headEnd/>
              <a:tailEnd/>
            </a:ln>
          </p:spPr>
          <p:txBody>
            <a:bodyPr wrap="none">
              <a:spAutoFit/>
            </a:bodyPr>
            <a:lstStyle/>
            <a:p>
              <a:pPr eaLnBrk="0" hangingPunct="0"/>
              <a:r>
                <a:rPr lang="en-GB" dirty="0">
                  <a:solidFill>
                    <a:srgbClr val="008000"/>
                  </a:solidFill>
                </a:rPr>
                <a:t>Supply curve</a:t>
              </a:r>
            </a:p>
          </p:txBody>
        </p:sp>
        <p:sp>
          <p:nvSpPr>
            <p:cNvPr id="21540" name="Freeform 47"/>
            <p:cNvSpPr>
              <a:spLocks/>
            </p:cNvSpPr>
            <p:nvPr/>
          </p:nvSpPr>
          <p:spPr bwMode="auto">
            <a:xfrm>
              <a:off x="2302" y="1254"/>
              <a:ext cx="918" cy="1064"/>
            </a:xfrm>
            <a:custGeom>
              <a:avLst/>
              <a:gdLst>
                <a:gd name="T0" fmla="*/ 0 w 922"/>
                <a:gd name="T1" fmla="*/ 1478 h 980"/>
                <a:gd name="T2" fmla="*/ 480 w 922"/>
                <a:gd name="T3" fmla="*/ 1230 h 980"/>
                <a:gd name="T4" fmla="*/ 902 w 922"/>
                <a:gd name="T5" fmla="*/ 0 h 980"/>
                <a:gd name="T6" fmla="*/ 0 60000 65536"/>
                <a:gd name="T7" fmla="*/ 0 60000 65536"/>
                <a:gd name="T8" fmla="*/ 0 60000 65536"/>
                <a:gd name="T9" fmla="*/ 0 w 922"/>
                <a:gd name="T10" fmla="*/ 0 h 980"/>
                <a:gd name="T11" fmla="*/ 922 w 922"/>
                <a:gd name="T12" fmla="*/ 980 h 980"/>
              </a:gdLst>
              <a:ahLst/>
              <a:cxnLst>
                <a:cxn ang="T6">
                  <a:pos x="T0" y="T1"/>
                </a:cxn>
                <a:cxn ang="T7">
                  <a:pos x="T2" y="T3"/>
                </a:cxn>
                <a:cxn ang="T8">
                  <a:pos x="T4" y="T5"/>
                </a:cxn>
              </a:cxnLst>
              <a:rect l="T9" t="T10" r="T11" b="T12"/>
              <a:pathLst>
                <a:path w="922" h="980">
                  <a:moveTo>
                    <a:pt x="0" y="980"/>
                  </a:moveTo>
                  <a:cubicBezTo>
                    <a:pt x="168" y="979"/>
                    <a:pt x="336" y="979"/>
                    <a:pt x="490" y="816"/>
                  </a:cubicBezTo>
                  <a:cubicBezTo>
                    <a:pt x="644" y="653"/>
                    <a:pt x="783" y="326"/>
                    <a:pt x="922" y="0"/>
                  </a:cubicBezTo>
                </a:path>
              </a:pathLst>
            </a:custGeom>
            <a:noFill/>
            <a:ln w="38100" cap="flat" cmpd="sng">
              <a:solidFill>
                <a:srgbClr val="008000"/>
              </a:solidFill>
              <a:prstDash val="solid"/>
              <a:round/>
              <a:headEnd/>
              <a:tailEnd/>
            </a:ln>
          </p:spPr>
          <p:txBody>
            <a:bodyPr lIns="0" tIns="0" rIns="0" bIns="0" anchor="ctr">
              <a:spAutoFit/>
            </a:bodyPr>
            <a:lstStyle/>
            <a:p>
              <a:endParaRPr lang="da-DK" dirty="0"/>
            </a:p>
          </p:txBody>
        </p:sp>
        <p:sp>
          <p:nvSpPr>
            <p:cNvPr id="21541" name="Line 48"/>
            <p:cNvSpPr>
              <a:spLocks noChangeShapeType="1"/>
            </p:cNvSpPr>
            <p:nvPr/>
          </p:nvSpPr>
          <p:spPr bwMode="auto">
            <a:xfrm>
              <a:off x="1646" y="2317"/>
              <a:ext cx="676" cy="1"/>
            </a:xfrm>
            <a:prstGeom prst="line">
              <a:avLst/>
            </a:prstGeom>
            <a:noFill/>
            <a:ln w="38100">
              <a:solidFill>
                <a:srgbClr val="008000"/>
              </a:solidFill>
              <a:round/>
              <a:headEnd/>
              <a:tailEnd/>
            </a:ln>
          </p:spPr>
          <p:txBody>
            <a:bodyPr wrap="none"/>
            <a:lstStyle/>
            <a:p>
              <a:endParaRPr lang="da-DK" dirty="0"/>
            </a:p>
          </p:txBody>
        </p:sp>
      </p:grpSp>
      <p:grpSp>
        <p:nvGrpSpPr>
          <p:cNvPr id="80" name="Group 75"/>
          <p:cNvGrpSpPr>
            <a:grpSpLocks/>
          </p:cNvGrpSpPr>
          <p:nvPr/>
        </p:nvGrpSpPr>
        <p:grpSpPr bwMode="auto">
          <a:xfrm>
            <a:off x="4424363" y="3384550"/>
            <a:ext cx="1122362" cy="762000"/>
            <a:chOff x="2549" y="2132"/>
            <a:chExt cx="707" cy="480"/>
          </a:xfrm>
        </p:grpSpPr>
        <p:sp>
          <p:nvSpPr>
            <p:cNvPr id="21536" name="Text Box 67"/>
            <p:cNvSpPr txBox="1">
              <a:spLocks noChangeArrowheads="1"/>
            </p:cNvSpPr>
            <p:nvPr/>
          </p:nvSpPr>
          <p:spPr bwMode="auto">
            <a:xfrm rot="5400000">
              <a:off x="2767" y="2052"/>
              <a:ext cx="360" cy="519"/>
            </a:xfrm>
            <a:prstGeom prst="rect">
              <a:avLst/>
            </a:prstGeom>
            <a:noFill/>
            <a:ln w="9525">
              <a:noFill/>
              <a:miter lim="800000"/>
              <a:headEnd/>
              <a:tailEnd/>
            </a:ln>
          </p:spPr>
          <p:txBody>
            <a:bodyPr wrap="none">
              <a:spAutoFit/>
            </a:bodyPr>
            <a:lstStyle/>
            <a:p>
              <a:pPr eaLnBrk="0" hangingPunct="0"/>
              <a:r>
                <a:rPr lang="en-GB" sz="4800" b="0" dirty="0"/>
                <a:t>}</a:t>
              </a:r>
            </a:p>
          </p:txBody>
        </p:sp>
        <p:sp>
          <p:nvSpPr>
            <p:cNvPr id="21537" name="Text Box 68"/>
            <p:cNvSpPr txBox="1">
              <a:spLocks noChangeArrowheads="1"/>
            </p:cNvSpPr>
            <p:nvPr/>
          </p:nvSpPr>
          <p:spPr bwMode="auto">
            <a:xfrm>
              <a:off x="2549" y="2362"/>
              <a:ext cx="707" cy="250"/>
            </a:xfrm>
            <a:prstGeom prst="rect">
              <a:avLst/>
            </a:prstGeom>
            <a:noFill/>
            <a:ln w="9525">
              <a:noFill/>
              <a:miter lim="800000"/>
              <a:headEnd/>
              <a:tailEnd/>
            </a:ln>
          </p:spPr>
          <p:txBody>
            <a:bodyPr wrap="none">
              <a:spAutoFit/>
            </a:bodyPr>
            <a:lstStyle/>
            <a:p>
              <a:pPr eaLnBrk="0" hangingPunct="0"/>
              <a:r>
                <a:rPr lang="en-GB" dirty="0"/>
                <a:t>Export</a:t>
              </a:r>
            </a:p>
          </p:txBody>
        </p:sp>
      </p:grpSp>
      <p:sp>
        <p:nvSpPr>
          <p:cNvPr id="83" name="Line 66"/>
          <p:cNvSpPr>
            <a:spLocks noChangeShapeType="1"/>
          </p:cNvSpPr>
          <p:nvPr/>
        </p:nvSpPr>
        <p:spPr bwMode="auto">
          <a:xfrm>
            <a:off x="4697413" y="2297113"/>
            <a:ext cx="1587" cy="1108075"/>
          </a:xfrm>
          <a:prstGeom prst="line">
            <a:avLst/>
          </a:prstGeom>
          <a:noFill/>
          <a:ln w="28575">
            <a:solidFill>
              <a:schemeClr val="tx1"/>
            </a:solidFill>
            <a:prstDash val="sysDot"/>
            <a:round/>
            <a:headEnd/>
            <a:tailEnd/>
          </a:ln>
        </p:spPr>
        <p:txBody>
          <a:bodyPr/>
          <a:lstStyle/>
          <a:p>
            <a:endParaRPr lang="da-DK" dirty="0"/>
          </a:p>
        </p:txBody>
      </p:sp>
      <p:grpSp>
        <p:nvGrpSpPr>
          <p:cNvPr id="84" name="Group 50"/>
          <p:cNvGrpSpPr>
            <a:grpSpLocks/>
          </p:cNvGrpSpPr>
          <p:nvPr/>
        </p:nvGrpSpPr>
        <p:grpSpPr bwMode="auto">
          <a:xfrm>
            <a:off x="260350" y="2089150"/>
            <a:ext cx="5024438" cy="396875"/>
            <a:chOff x="-74" y="1442"/>
            <a:chExt cx="3165" cy="250"/>
          </a:xfrm>
        </p:grpSpPr>
        <p:sp>
          <p:nvSpPr>
            <p:cNvPr id="21534" name="Line 7"/>
            <p:cNvSpPr>
              <a:spLocks noChangeShapeType="1"/>
            </p:cNvSpPr>
            <p:nvPr/>
          </p:nvSpPr>
          <p:spPr bwMode="auto">
            <a:xfrm flipH="1" flipV="1">
              <a:off x="1648" y="1572"/>
              <a:ext cx="1443" cy="1"/>
            </a:xfrm>
            <a:prstGeom prst="line">
              <a:avLst/>
            </a:prstGeom>
            <a:noFill/>
            <a:ln w="28575">
              <a:solidFill>
                <a:schemeClr val="tx1"/>
              </a:solidFill>
              <a:prstDash val="lgDash"/>
              <a:round/>
              <a:headEnd type="none" w="sm" len="sm"/>
              <a:tailEnd type="none" w="sm" len="sm"/>
            </a:ln>
          </p:spPr>
          <p:txBody>
            <a:bodyPr wrap="none" anchor="ctr"/>
            <a:lstStyle/>
            <a:p>
              <a:endParaRPr lang="da-DK" dirty="0"/>
            </a:p>
          </p:txBody>
        </p:sp>
        <p:sp>
          <p:nvSpPr>
            <p:cNvPr id="21535" name="Text Box 21"/>
            <p:cNvSpPr txBox="1">
              <a:spLocks noChangeArrowheads="1"/>
            </p:cNvSpPr>
            <p:nvPr/>
          </p:nvSpPr>
          <p:spPr bwMode="auto">
            <a:xfrm>
              <a:off x="-74" y="1442"/>
              <a:ext cx="1720" cy="250"/>
            </a:xfrm>
            <a:prstGeom prst="rect">
              <a:avLst/>
            </a:prstGeom>
            <a:noFill/>
            <a:ln w="9525">
              <a:noFill/>
              <a:miter lim="800000"/>
              <a:headEnd/>
              <a:tailEnd/>
            </a:ln>
          </p:spPr>
          <p:txBody>
            <a:bodyPr wrap="none">
              <a:spAutoFit/>
            </a:bodyPr>
            <a:lstStyle/>
            <a:p>
              <a:pPr eaLnBrk="0" hangingPunct="0"/>
              <a:r>
                <a:rPr lang="en-GB" dirty="0"/>
                <a:t> Price with export</a:t>
              </a:r>
            </a:p>
          </p:txBody>
        </p:sp>
      </p:grpSp>
      <p:grpSp>
        <p:nvGrpSpPr>
          <p:cNvPr id="87" name="Group 49"/>
          <p:cNvGrpSpPr>
            <a:grpSpLocks/>
          </p:cNvGrpSpPr>
          <p:nvPr/>
        </p:nvGrpSpPr>
        <p:grpSpPr bwMode="auto">
          <a:xfrm>
            <a:off x="463550" y="2795588"/>
            <a:ext cx="4486275" cy="336550"/>
            <a:chOff x="54" y="1893"/>
            <a:chExt cx="2826" cy="212"/>
          </a:xfrm>
        </p:grpSpPr>
        <p:sp>
          <p:nvSpPr>
            <p:cNvPr id="21532" name="Line 22"/>
            <p:cNvSpPr>
              <a:spLocks noChangeShapeType="1"/>
            </p:cNvSpPr>
            <p:nvPr/>
          </p:nvSpPr>
          <p:spPr bwMode="auto">
            <a:xfrm>
              <a:off x="1649" y="2004"/>
              <a:ext cx="1231" cy="1"/>
            </a:xfrm>
            <a:prstGeom prst="line">
              <a:avLst/>
            </a:prstGeom>
            <a:noFill/>
            <a:ln w="9525">
              <a:solidFill>
                <a:schemeClr val="tx1"/>
              </a:solidFill>
              <a:prstDash val="dash"/>
              <a:round/>
              <a:headEnd/>
              <a:tailEnd/>
            </a:ln>
          </p:spPr>
          <p:txBody>
            <a:bodyPr/>
            <a:lstStyle/>
            <a:p>
              <a:endParaRPr lang="da-DK" dirty="0"/>
            </a:p>
          </p:txBody>
        </p:sp>
        <p:sp>
          <p:nvSpPr>
            <p:cNvPr id="21533" name="Text Box 24"/>
            <p:cNvSpPr txBox="1">
              <a:spLocks noChangeArrowheads="1"/>
            </p:cNvSpPr>
            <p:nvPr/>
          </p:nvSpPr>
          <p:spPr bwMode="auto">
            <a:xfrm>
              <a:off x="54" y="1893"/>
              <a:ext cx="1592" cy="212"/>
            </a:xfrm>
            <a:prstGeom prst="rect">
              <a:avLst/>
            </a:prstGeom>
            <a:noFill/>
            <a:ln w="9525">
              <a:noFill/>
              <a:miter lim="800000"/>
              <a:headEnd/>
              <a:tailEnd/>
            </a:ln>
          </p:spPr>
          <p:txBody>
            <a:bodyPr wrap="none">
              <a:spAutoFit/>
            </a:bodyPr>
            <a:lstStyle/>
            <a:p>
              <a:pPr algn="ctr" eaLnBrk="0" hangingPunct="0"/>
              <a:r>
                <a:rPr lang="en-GB" sz="1600" dirty="0"/>
                <a:t>Price without export</a:t>
              </a:r>
            </a:p>
          </p:txBody>
        </p:sp>
      </p:grpSp>
      <p:grpSp>
        <p:nvGrpSpPr>
          <p:cNvPr id="90" name="Group 57"/>
          <p:cNvGrpSpPr>
            <a:grpSpLocks/>
          </p:cNvGrpSpPr>
          <p:nvPr/>
        </p:nvGrpSpPr>
        <p:grpSpPr bwMode="auto">
          <a:xfrm>
            <a:off x="322263" y="981075"/>
            <a:ext cx="3295650" cy="1649413"/>
            <a:chOff x="-35" y="744"/>
            <a:chExt cx="2076" cy="1039"/>
          </a:xfrm>
        </p:grpSpPr>
        <p:sp>
          <p:nvSpPr>
            <p:cNvPr id="21530" name="Text Box 58"/>
            <p:cNvSpPr txBox="1">
              <a:spLocks noChangeArrowheads="1"/>
            </p:cNvSpPr>
            <p:nvPr/>
          </p:nvSpPr>
          <p:spPr bwMode="auto">
            <a:xfrm>
              <a:off x="-35" y="744"/>
              <a:ext cx="1588" cy="634"/>
            </a:xfrm>
            <a:prstGeom prst="rect">
              <a:avLst/>
            </a:prstGeom>
            <a:noFill/>
            <a:ln w="9525">
              <a:noFill/>
              <a:miter lim="800000"/>
              <a:headEnd/>
              <a:tailEnd/>
            </a:ln>
          </p:spPr>
          <p:txBody>
            <a:bodyPr wrap="none">
              <a:spAutoFit/>
            </a:bodyPr>
            <a:lstStyle/>
            <a:p>
              <a:pPr algn="ctr" eaLnBrk="0" hangingPunct="0"/>
              <a:r>
                <a:rPr lang="en-GB" i="1" dirty="0"/>
                <a:t>Surplus redistri-</a:t>
              </a:r>
            </a:p>
            <a:p>
              <a:pPr algn="ctr" eaLnBrk="0" hangingPunct="0"/>
              <a:r>
                <a:rPr lang="en-GB" i="1" dirty="0"/>
                <a:t>buted to sellers</a:t>
              </a:r>
            </a:p>
            <a:p>
              <a:pPr algn="ctr" eaLnBrk="0" hangingPunct="0"/>
              <a:r>
                <a:rPr lang="en-GB" i="1" dirty="0"/>
                <a:t>from buyers</a:t>
              </a:r>
            </a:p>
          </p:txBody>
        </p:sp>
        <p:sp>
          <p:nvSpPr>
            <p:cNvPr id="21531" name="Line 59"/>
            <p:cNvSpPr>
              <a:spLocks noChangeShapeType="1"/>
            </p:cNvSpPr>
            <p:nvPr/>
          </p:nvSpPr>
          <p:spPr bwMode="auto">
            <a:xfrm flipH="1" flipV="1">
              <a:off x="1346" y="1161"/>
              <a:ext cx="695" cy="622"/>
            </a:xfrm>
            <a:prstGeom prst="line">
              <a:avLst/>
            </a:prstGeom>
            <a:noFill/>
            <a:ln w="9525">
              <a:solidFill>
                <a:schemeClr val="tx1"/>
              </a:solidFill>
              <a:round/>
              <a:headEnd type="oval" w="med" len="med"/>
              <a:tailEnd/>
            </a:ln>
          </p:spPr>
          <p:txBody>
            <a:bodyPr/>
            <a:lstStyle/>
            <a:p>
              <a:endParaRPr lang="da-DK" dirty="0"/>
            </a:p>
          </p:txBody>
        </p:sp>
      </p:grpSp>
      <p:grpSp>
        <p:nvGrpSpPr>
          <p:cNvPr id="93" name="Group 84"/>
          <p:cNvGrpSpPr>
            <a:grpSpLocks/>
          </p:cNvGrpSpPr>
          <p:nvPr/>
        </p:nvGrpSpPr>
        <p:grpSpPr bwMode="auto">
          <a:xfrm>
            <a:off x="2968625" y="1322388"/>
            <a:ext cx="2765425" cy="2159000"/>
            <a:chOff x="1632" y="833"/>
            <a:chExt cx="1742" cy="1360"/>
          </a:xfrm>
        </p:grpSpPr>
        <p:sp>
          <p:nvSpPr>
            <p:cNvPr id="21526" name="Text Box 85"/>
            <p:cNvSpPr txBox="1">
              <a:spLocks noChangeArrowheads="1"/>
            </p:cNvSpPr>
            <p:nvPr/>
          </p:nvSpPr>
          <p:spPr bwMode="auto">
            <a:xfrm>
              <a:off x="1632" y="833"/>
              <a:ext cx="1410" cy="250"/>
            </a:xfrm>
            <a:prstGeom prst="rect">
              <a:avLst/>
            </a:prstGeom>
            <a:noFill/>
            <a:ln w="9525">
              <a:noFill/>
              <a:miter lim="800000"/>
              <a:headEnd/>
              <a:tailEnd/>
            </a:ln>
          </p:spPr>
          <p:txBody>
            <a:bodyPr wrap="none">
              <a:spAutoFit/>
            </a:bodyPr>
            <a:lstStyle/>
            <a:p>
              <a:pPr eaLnBrk="0" hangingPunct="0"/>
              <a:r>
                <a:rPr lang="en-GB" dirty="0">
                  <a:solidFill>
                    <a:srgbClr val="CC0000"/>
                  </a:solidFill>
                </a:rPr>
                <a:t>Demand curve</a:t>
              </a:r>
            </a:p>
          </p:txBody>
        </p:sp>
        <p:sp>
          <p:nvSpPr>
            <p:cNvPr id="21527" name="Line 86"/>
            <p:cNvSpPr>
              <a:spLocks noChangeShapeType="1"/>
            </p:cNvSpPr>
            <p:nvPr/>
          </p:nvSpPr>
          <p:spPr bwMode="auto">
            <a:xfrm flipV="1">
              <a:off x="1647" y="1137"/>
              <a:ext cx="1035" cy="2"/>
            </a:xfrm>
            <a:prstGeom prst="line">
              <a:avLst/>
            </a:prstGeom>
            <a:noFill/>
            <a:ln w="38100">
              <a:solidFill>
                <a:srgbClr val="FF0000"/>
              </a:solidFill>
              <a:round/>
              <a:headEnd/>
              <a:tailEnd/>
            </a:ln>
          </p:spPr>
          <p:txBody>
            <a:bodyPr/>
            <a:lstStyle/>
            <a:p>
              <a:endParaRPr lang="da-DK" dirty="0"/>
            </a:p>
          </p:txBody>
        </p:sp>
        <p:sp>
          <p:nvSpPr>
            <p:cNvPr id="21528" name="Freeform 87"/>
            <p:cNvSpPr>
              <a:spLocks/>
            </p:cNvSpPr>
            <p:nvPr/>
          </p:nvSpPr>
          <p:spPr bwMode="auto">
            <a:xfrm>
              <a:off x="2670" y="1128"/>
              <a:ext cx="449" cy="1065"/>
            </a:xfrm>
            <a:custGeom>
              <a:avLst/>
              <a:gdLst>
                <a:gd name="T0" fmla="*/ 0 w 729"/>
                <a:gd name="T1" fmla="*/ 0 h 1874"/>
                <a:gd name="T2" fmla="*/ 20 w 729"/>
                <a:gd name="T3" fmla="*/ 65 h 1874"/>
                <a:gd name="T4" fmla="*/ 65 w 729"/>
                <a:gd name="T5" fmla="*/ 111 h 1874"/>
                <a:gd name="T6" fmla="*/ 0 60000 65536"/>
                <a:gd name="T7" fmla="*/ 0 60000 65536"/>
                <a:gd name="T8" fmla="*/ 0 60000 65536"/>
                <a:gd name="T9" fmla="*/ 0 w 729"/>
                <a:gd name="T10" fmla="*/ 0 h 1874"/>
                <a:gd name="T11" fmla="*/ 729 w 729"/>
                <a:gd name="T12" fmla="*/ 1874 h 1874"/>
              </a:gdLst>
              <a:ahLst/>
              <a:cxnLst>
                <a:cxn ang="T6">
                  <a:pos x="T0" y="T1"/>
                </a:cxn>
                <a:cxn ang="T7">
                  <a:pos x="T2" y="T3"/>
                </a:cxn>
                <a:cxn ang="T8">
                  <a:pos x="T4" y="T5"/>
                </a:cxn>
              </a:cxnLst>
              <a:rect l="T9" t="T10" r="T11" b="T12"/>
              <a:pathLst>
                <a:path w="729" h="1874">
                  <a:moveTo>
                    <a:pt x="0" y="0"/>
                  </a:moveTo>
                  <a:cubicBezTo>
                    <a:pt x="52" y="394"/>
                    <a:pt x="104" y="789"/>
                    <a:pt x="226" y="1101"/>
                  </a:cubicBezTo>
                  <a:cubicBezTo>
                    <a:pt x="348" y="1413"/>
                    <a:pt x="646" y="1748"/>
                    <a:pt x="729" y="1874"/>
                  </a:cubicBezTo>
                </a:path>
              </a:pathLst>
            </a:custGeom>
            <a:noFill/>
            <a:ln w="38100" cap="flat" cmpd="sng">
              <a:solidFill>
                <a:srgbClr val="FF0000"/>
              </a:solidFill>
              <a:prstDash val="solid"/>
              <a:round/>
              <a:headEnd/>
              <a:tailEnd/>
            </a:ln>
          </p:spPr>
          <p:txBody>
            <a:bodyPr wrap="none"/>
            <a:lstStyle/>
            <a:p>
              <a:endParaRPr lang="da-DK" dirty="0"/>
            </a:p>
          </p:txBody>
        </p:sp>
        <p:sp>
          <p:nvSpPr>
            <p:cNvPr id="21529" name="Line 88"/>
            <p:cNvSpPr>
              <a:spLocks noChangeShapeType="1"/>
            </p:cNvSpPr>
            <p:nvPr/>
          </p:nvSpPr>
          <p:spPr bwMode="auto">
            <a:xfrm>
              <a:off x="3110" y="2188"/>
              <a:ext cx="264" cy="0"/>
            </a:xfrm>
            <a:prstGeom prst="line">
              <a:avLst/>
            </a:prstGeom>
            <a:noFill/>
            <a:ln w="38100">
              <a:solidFill>
                <a:srgbClr val="FF0000"/>
              </a:solidFill>
              <a:round/>
              <a:headEnd/>
              <a:tailEnd/>
            </a:ln>
          </p:spPr>
          <p:txBody>
            <a:bodyPr/>
            <a:lstStyle/>
            <a:p>
              <a:endParaRPr lang="da-DK" dirty="0"/>
            </a:p>
          </p:txBody>
        </p:sp>
      </p:gr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dissolve">
                                      <p:cBhvr>
                                        <p:cTn id="7" dur="500"/>
                                        <p:tgtEl>
                                          <p:spTgt spid="6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93"/>
                                        </p:tgtEl>
                                        <p:attrNameLst>
                                          <p:attrName>style.visibility</p:attrName>
                                        </p:attrNameLst>
                                      </p:cBhvr>
                                      <p:to>
                                        <p:strVal val="visible"/>
                                      </p:to>
                                    </p:set>
                                    <p:anim calcmode="lin" valueType="num">
                                      <p:cBhvr additive="base">
                                        <p:cTn id="12" dur="500" fill="hold"/>
                                        <p:tgtEl>
                                          <p:spTgt spid="93"/>
                                        </p:tgtEl>
                                        <p:attrNameLst>
                                          <p:attrName>ppt_x</p:attrName>
                                        </p:attrNameLst>
                                      </p:cBhvr>
                                      <p:tavLst>
                                        <p:tav tm="0">
                                          <p:val>
                                            <p:strVal val="1+#ppt_w/2"/>
                                          </p:val>
                                        </p:tav>
                                        <p:tav tm="100000">
                                          <p:val>
                                            <p:strVal val="#ppt_x"/>
                                          </p:val>
                                        </p:tav>
                                      </p:tavLst>
                                    </p:anim>
                                    <p:anim calcmode="lin" valueType="num">
                                      <p:cBhvr additive="base">
                                        <p:cTn id="13" dur="500" fill="hold"/>
                                        <p:tgtEl>
                                          <p:spTgt spid="9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75"/>
                                        </p:tgtEl>
                                        <p:attrNameLst>
                                          <p:attrName>style.visibility</p:attrName>
                                        </p:attrNameLst>
                                      </p:cBhvr>
                                      <p:to>
                                        <p:strVal val="visible"/>
                                      </p:to>
                                    </p:set>
                                    <p:anim calcmode="lin" valueType="num">
                                      <p:cBhvr additive="base">
                                        <p:cTn id="18" dur="500" fill="hold"/>
                                        <p:tgtEl>
                                          <p:spTgt spid="75"/>
                                        </p:tgtEl>
                                        <p:attrNameLst>
                                          <p:attrName>ppt_x</p:attrName>
                                        </p:attrNameLst>
                                      </p:cBhvr>
                                      <p:tavLst>
                                        <p:tav tm="0">
                                          <p:val>
                                            <p:strVal val="0-#ppt_w/2"/>
                                          </p:val>
                                        </p:tav>
                                        <p:tav tm="100000">
                                          <p:val>
                                            <p:strVal val="#ppt_x"/>
                                          </p:val>
                                        </p:tav>
                                      </p:tavLst>
                                    </p:anim>
                                    <p:anim calcmode="lin" valueType="num">
                                      <p:cBhvr additive="base">
                                        <p:cTn id="19" dur="500" fill="hold"/>
                                        <p:tgtEl>
                                          <p:spTgt spid="75"/>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2" fill="hold" nodeType="clickEffect">
                                  <p:stCondLst>
                                    <p:cond delay="0"/>
                                  </p:stCondLst>
                                  <p:childTnLst>
                                    <p:set>
                                      <p:cBhvr>
                                        <p:cTn id="23" dur="1" fill="hold">
                                          <p:stCondLst>
                                            <p:cond delay="0"/>
                                          </p:stCondLst>
                                        </p:cTn>
                                        <p:tgtEl>
                                          <p:spTgt spid="87"/>
                                        </p:tgtEl>
                                        <p:attrNameLst>
                                          <p:attrName>style.visibility</p:attrName>
                                        </p:attrNameLst>
                                      </p:cBhvr>
                                      <p:to>
                                        <p:strVal val="visible"/>
                                      </p:to>
                                    </p:set>
                                    <p:animEffect transition="in" filter="wipe(right)">
                                      <p:cBhvr>
                                        <p:cTn id="24" dur="2000"/>
                                        <p:tgtEl>
                                          <p:spTgt spid="87"/>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2" fill="hold" nodeType="clickEffect">
                                  <p:stCondLst>
                                    <p:cond delay="0"/>
                                  </p:stCondLst>
                                  <p:childTnLst>
                                    <p:set>
                                      <p:cBhvr>
                                        <p:cTn id="28" dur="1" fill="hold">
                                          <p:stCondLst>
                                            <p:cond delay="0"/>
                                          </p:stCondLst>
                                        </p:cTn>
                                        <p:tgtEl>
                                          <p:spTgt spid="84"/>
                                        </p:tgtEl>
                                        <p:attrNameLst>
                                          <p:attrName>style.visibility</p:attrName>
                                        </p:attrNameLst>
                                      </p:cBhvr>
                                      <p:to>
                                        <p:strVal val="visible"/>
                                      </p:to>
                                    </p:set>
                                    <p:animEffect transition="in" filter="wipe(right)">
                                      <p:cBhvr>
                                        <p:cTn id="29" dur="2000"/>
                                        <p:tgtEl>
                                          <p:spTgt spid="84"/>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dissolve">
                                      <p:cBhvr>
                                        <p:cTn id="34" dur="500"/>
                                        <p:tgtEl>
                                          <p:spTgt spid="60"/>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nodeType="clickEffect">
                                  <p:stCondLst>
                                    <p:cond delay="0"/>
                                  </p:stCondLst>
                                  <p:childTnLst>
                                    <p:set>
                                      <p:cBhvr>
                                        <p:cTn id="38" dur="1" fill="hold">
                                          <p:stCondLst>
                                            <p:cond delay="0"/>
                                          </p:stCondLst>
                                        </p:cTn>
                                        <p:tgtEl>
                                          <p:spTgt spid="72"/>
                                        </p:tgtEl>
                                        <p:attrNameLst>
                                          <p:attrName>style.visibility</p:attrName>
                                        </p:attrNameLst>
                                      </p:cBhvr>
                                      <p:to>
                                        <p:strVal val="visible"/>
                                      </p:to>
                                    </p:set>
                                    <p:animEffect transition="in" filter="dissolve">
                                      <p:cBhvr>
                                        <p:cTn id="39" dur="500"/>
                                        <p:tgtEl>
                                          <p:spTgt spid="72"/>
                                        </p:tgtEl>
                                      </p:cBhvr>
                                    </p:animEffect>
                                  </p:childTnLst>
                                </p:cTn>
                              </p:par>
                            </p:childTnLst>
                          </p:cTn>
                        </p:par>
                      </p:childTnLst>
                    </p:cTn>
                  </p:par>
                  <p:par>
                    <p:cTn id="40" fill="hold">
                      <p:stCondLst>
                        <p:cond delay="indefinite"/>
                      </p:stCondLst>
                      <p:childTnLst>
                        <p:par>
                          <p:cTn id="41" fill="hold">
                            <p:stCondLst>
                              <p:cond delay="0"/>
                            </p:stCondLst>
                            <p:childTnLst>
                              <p:par>
                                <p:cTn id="42" presetID="9" presetClass="entr" presetSubtype="0" fill="hold" nodeType="clickEffect">
                                  <p:stCondLst>
                                    <p:cond delay="0"/>
                                  </p:stCondLst>
                                  <p:childTnLst>
                                    <p:set>
                                      <p:cBhvr>
                                        <p:cTn id="43" dur="1" fill="hold">
                                          <p:stCondLst>
                                            <p:cond delay="0"/>
                                          </p:stCondLst>
                                        </p:cTn>
                                        <p:tgtEl>
                                          <p:spTgt spid="90"/>
                                        </p:tgtEl>
                                        <p:attrNameLst>
                                          <p:attrName>style.visibility</p:attrName>
                                        </p:attrNameLst>
                                      </p:cBhvr>
                                      <p:to>
                                        <p:strVal val="visible"/>
                                      </p:to>
                                    </p:set>
                                    <p:animEffect transition="in" filter="dissolve">
                                      <p:cBhvr>
                                        <p:cTn id="44" dur="500"/>
                                        <p:tgtEl>
                                          <p:spTgt spid="90"/>
                                        </p:tgtEl>
                                      </p:cBhvr>
                                    </p:animEffect>
                                  </p:childTnLst>
                                </p:cTn>
                              </p:par>
                            </p:childTnLst>
                          </p:cTn>
                        </p:par>
                      </p:childTnLst>
                    </p:cTn>
                  </p:par>
                  <p:par>
                    <p:cTn id="45" fill="hold">
                      <p:stCondLst>
                        <p:cond delay="indefinite"/>
                      </p:stCondLst>
                      <p:childTnLst>
                        <p:par>
                          <p:cTn id="46" fill="hold">
                            <p:stCondLst>
                              <p:cond delay="0"/>
                            </p:stCondLst>
                            <p:childTnLst>
                              <p:par>
                                <p:cTn id="47" presetID="9" presetClass="entr" presetSubtype="0" fill="hold" nodeType="clickEffect">
                                  <p:stCondLst>
                                    <p:cond delay="0"/>
                                  </p:stCondLst>
                                  <p:childTnLst>
                                    <p:set>
                                      <p:cBhvr>
                                        <p:cTn id="48" dur="1" fill="hold">
                                          <p:stCondLst>
                                            <p:cond delay="0"/>
                                          </p:stCondLst>
                                        </p:cTn>
                                        <p:tgtEl>
                                          <p:spTgt spid="56"/>
                                        </p:tgtEl>
                                        <p:attrNameLst>
                                          <p:attrName>style.visibility</p:attrName>
                                        </p:attrNameLst>
                                      </p:cBhvr>
                                      <p:to>
                                        <p:strVal val="visible"/>
                                      </p:to>
                                    </p:set>
                                    <p:animEffect transition="in" filter="dissolve">
                                      <p:cBhvr>
                                        <p:cTn id="49" dur="500"/>
                                        <p:tgtEl>
                                          <p:spTgt spid="56"/>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1" fill="hold" grpId="0" nodeType="clickEffect">
                                  <p:stCondLst>
                                    <p:cond delay="0"/>
                                  </p:stCondLst>
                                  <p:childTnLst>
                                    <p:set>
                                      <p:cBhvr>
                                        <p:cTn id="53" dur="1" fill="hold">
                                          <p:stCondLst>
                                            <p:cond delay="0"/>
                                          </p:stCondLst>
                                        </p:cTn>
                                        <p:tgtEl>
                                          <p:spTgt spid="83"/>
                                        </p:tgtEl>
                                        <p:attrNameLst>
                                          <p:attrName>style.visibility</p:attrName>
                                        </p:attrNameLst>
                                      </p:cBhvr>
                                      <p:to>
                                        <p:strVal val="visible"/>
                                      </p:to>
                                    </p:set>
                                    <p:animEffect transition="in" filter="wipe(up)">
                                      <p:cBhvr>
                                        <p:cTn id="54" dur="1000"/>
                                        <p:tgtEl>
                                          <p:spTgt spid="83"/>
                                        </p:tgtEl>
                                      </p:cBhvr>
                                    </p:animEffect>
                                  </p:childTnLst>
                                </p:cTn>
                              </p:par>
                            </p:childTnLst>
                          </p:cTn>
                        </p:par>
                      </p:childTnLst>
                    </p:cTn>
                  </p:par>
                  <p:par>
                    <p:cTn id="55" fill="hold">
                      <p:stCondLst>
                        <p:cond delay="indefinite"/>
                      </p:stCondLst>
                      <p:childTnLst>
                        <p:par>
                          <p:cTn id="56" fill="hold">
                            <p:stCondLst>
                              <p:cond delay="0"/>
                            </p:stCondLst>
                            <p:childTnLst>
                              <p:par>
                                <p:cTn id="57" presetID="9" presetClass="entr" presetSubtype="0" fill="hold" nodeType="clickEffect">
                                  <p:stCondLst>
                                    <p:cond delay="0"/>
                                  </p:stCondLst>
                                  <p:childTnLst>
                                    <p:set>
                                      <p:cBhvr>
                                        <p:cTn id="58" dur="1" fill="hold">
                                          <p:stCondLst>
                                            <p:cond delay="0"/>
                                          </p:stCondLst>
                                        </p:cTn>
                                        <p:tgtEl>
                                          <p:spTgt spid="61"/>
                                        </p:tgtEl>
                                        <p:attrNameLst>
                                          <p:attrName>style.visibility</p:attrName>
                                        </p:attrNameLst>
                                      </p:cBhvr>
                                      <p:to>
                                        <p:strVal val="visible"/>
                                      </p:to>
                                    </p:set>
                                    <p:animEffect transition="in" filter="dissolve">
                                      <p:cBhvr>
                                        <p:cTn id="59" dur="500"/>
                                        <p:tgtEl>
                                          <p:spTgt spid="61"/>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1" fill="hold" grpId="0" nodeType="clickEffect">
                                  <p:stCondLst>
                                    <p:cond delay="0"/>
                                  </p:stCondLst>
                                  <p:childTnLst>
                                    <p:set>
                                      <p:cBhvr>
                                        <p:cTn id="63" dur="1" fill="hold">
                                          <p:stCondLst>
                                            <p:cond delay="0"/>
                                          </p:stCondLst>
                                        </p:cTn>
                                        <p:tgtEl>
                                          <p:spTgt spid="55"/>
                                        </p:tgtEl>
                                        <p:attrNameLst>
                                          <p:attrName>style.visibility</p:attrName>
                                        </p:attrNameLst>
                                      </p:cBhvr>
                                      <p:to>
                                        <p:strVal val="visible"/>
                                      </p:to>
                                    </p:set>
                                    <p:animEffect transition="in" filter="wipe(up)">
                                      <p:cBhvr>
                                        <p:cTn id="64" dur="1000"/>
                                        <p:tgtEl>
                                          <p:spTgt spid="55"/>
                                        </p:tgtEl>
                                      </p:cBhvr>
                                    </p:animEffect>
                                  </p:childTnLst>
                                </p:cTn>
                              </p:par>
                            </p:childTnLst>
                          </p:cTn>
                        </p:par>
                      </p:childTnLst>
                    </p:cTn>
                  </p:par>
                  <p:par>
                    <p:cTn id="65" fill="hold">
                      <p:stCondLst>
                        <p:cond delay="indefinite"/>
                      </p:stCondLst>
                      <p:childTnLst>
                        <p:par>
                          <p:cTn id="66" fill="hold">
                            <p:stCondLst>
                              <p:cond delay="0"/>
                            </p:stCondLst>
                            <p:childTnLst>
                              <p:par>
                                <p:cTn id="67" presetID="9" presetClass="entr" presetSubtype="0" fill="hold" nodeType="click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dissolve">
                                      <p:cBhvr>
                                        <p:cTn id="69" dur="500"/>
                                        <p:tgtEl>
                                          <p:spTgt spid="64"/>
                                        </p:tgtEl>
                                      </p:cBhvr>
                                    </p:animEffect>
                                  </p:childTnLst>
                                </p:cTn>
                              </p:par>
                            </p:childTnLst>
                          </p:cTn>
                        </p:par>
                      </p:childTnLst>
                    </p:cTn>
                  </p:par>
                  <p:par>
                    <p:cTn id="70" fill="hold">
                      <p:stCondLst>
                        <p:cond delay="indefinite"/>
                      </p:stCondLst>
                      <p:childTnLst>
                        <p:par>
                          <p:cTn id="71" fill="hold">
                            <p:stCondLst>
                              <p:cond delay="0"/>
                            </p:stCondLst>
                            <p:childTnLst>
                              <p:par>
                                <p:cTn id="72" presetID="9" presetClass="entr" presetSubtype="0" fill="hold" nodeType="clickEffect">
                                  <p:stCondLst>
                                    <p:cond delay="0"/>
                                  </p:stCondLst>
                                  <p:childTnLst>
                                    <p:set>
                                      <p:cBhvr>
                                        <p:cTn id="73" dur="1" fill="hold">
                                          <p:stCondLst>
                                            <p:cond delay="0"/>
                                          </p:stCondLst>
                                        </p:cTn>
                                        <p:tgtEl>
                                          <p:spTgt spid="80"/>
                                        </p:tgtEl>
                                        <p:attrNameLst>
                                          <p:attrName>style.visibility</p:attrName>
                                        </p:attrNameLst>
                                      </p:cBhvr>
                                      <p:to>
                                        <p:strVal val="visible"/>
                                      </p:to>
                                    </p:set>
                                    <p:animEffect transition="in" filter="dissolve">
                                      <p:cBhvr>
                                        <p:cTn id="74" dur="500"/>
                                        <p:tgtEl>
                                          <p:spTgt spid="80"/>
                                        </p:tgtEl>
                                      </p:cBhvr>
                                    </p:animEffect>
                                  </p:childTnLst>
                                </p:cTn>
                              </p:par>
                            </p:childTnLst>
                          </p:cTn>
                        </p:par>
                      </p:childTnLst>
                    </p:cTn>
                  </p:par>
                  <p:par>
                    <p:cTn id="75" fill="hold">
                      <p:stCondLst>
                        <p:cond delay="indefinite"/>
                      </p:stCondLst>
                      <p:childTnLst>
                        <p:par>
                          <p:cTn id="76" fill="hold">
                            <p:stCondLst>
                              <p:cond delay="0"/>
                            </p:stCondLst>
                            <p:childTnLst>
                              <p:par>
                                <p:cTn id="77" presetID="2" presetClass="entr" presetSubtype="2" fill="hold" grpId="0" nodeType="clickEffect">
                                  <p:stCondLst>
                                    <p:cond delay="0"/>
                                  </p:stCondLst>
                                  <p:childTnLst>
                                    <p:set>
                                      <p:cBhvr>
                                        <p:cTn id="78" dur="1" fill="hold">
                                          <p:stCondLst>
                                            <p:cond delay="0"/>
                                          </p:stCondLst>
                                        </p:cTn>
                                        <p:tgtEl>
                                          <p:spTgt spid="19520"/>
                                        </p:tgtEl>
                                        <p:attrNameLst>
                                          <p:attrName>style.visibility</p:attrName>
                                        </p:attrNameLst>
                                      </p:cBhvr>
                                      <p:to>
                                        <p:strVal val="visible"/>
                                      </p:to>
                                    </p:set>
                                    <p:anim calcmode="lin" valueType="num">
                                      <p:cBhvr additive="base">
                                        <p:cTn id="79" dur="500" fill="hold"/>
                                        <p:tgtEl>
                                          <p:spTgt spid="19520"/>
                                        </p:tgtEl>
                                        <p:attrNameLst>
                                          <p:attrName>ppt_x</p:attrName>
                                        </p:attrNameLst>
                                      </p:cBhvr>
                                      <p:tavLst>
                                        <p:tav tm="0">
                                          <p:val>
                                            <p:strVal val="1+#ppt_w/2"/>
                                          </p:val>
                                        </p:tav>
                                        <p:tav tm="100000">
                                          <p:val>
                                            <p:strVal val="#ppt_x"/>
                                          </p:val>
                                        </p:tav>
                                      </p:tavLst>
                                    </p:anim>
                                    <p:anim calcmode="lin" valueType="num">
                                      <p:cBhvr additive="base">
                                        <p:cTn id="80" dur="500" fill="hold"/>
                                        <p:tgtEl>
                                          <p:spTgt spid="19520"/>
                                        </p:tgtEl>
                                        <p:attrNameLst>
                                          <p:attrName>ppt_y</p:attrName>
                                        </p:attrNameLst>
                                      </p:cBhvr>
                                      <p:tavLst>
                                        <p:tav tm="0">
                                          <p:val>
                                            <p:strVal val="#ppt_y"/>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2" fill="hold" grpId="0" nodeType="clickEffect">
                                  <p:stCondLst>
                                    <p:cond delay="0"/>
                                  </p:stCondLst>
                                  <p:childTnLst>
                                    <p:set>
                                      <p:cBhvr>
                                        <p:cTn id="84" dur="1" fill="hold">
                                          <p:stCondLst>
                                            <p:cond delay="0"/>
                                          </p:stCondLst>
                                        </p:cTn>
                                        <p:tgtEl>
                                          <p:spTgt spid="19532"/>
                                        </p:tgtEl>
                                        <p:attrNameLst>
                                          <p:attrName>style.visibility</p:attrName>
                                        </p:attrNameLst>
                                      </p:cBhvr>
                                      <p:to>
                                        <p:strVal val="visible"/>
                                      </p:to>
                                    </p:set>
                                    <p:anim calcmode="lin" valueType="num">
                                      <p:cBhvr additive="base">
                                        <p:cTn id="85" dur="500" fill="hold"/>
                                        <p:tgtEl>
                                          <p:spTgt spid="19532"/>
                                        </p:tgtEl>
                                        <p:attrNameLst>
                                          <p:attrName>ppt_x</p:attrName>
                                        </p:attrNameLst>
                                      </p:cBhvr>
                                      <p:tavLst>
                                        <p:tav tm="0">
                                          <p:val>
                                            <p:strVal val="1+#ppt_w/2"/>
                                          </p:val>
                                        </p:tav>
                                        <p:tav tm="100000">
                                          <p:val>
                                            <p:strVal val="#ppt_x"/>
                                          </p:val>
                                        </p:tav>
                                      </p:tavLst>
                                    </p:anim>
                                    <p:anim calcmode="lin" valueType="num">
                                      <p:cBhvr additive="base">
                                        <p:cTn id="86" dur="500" fill="hold"/>
                                        <p:tgtEl>
                                          <p:spTgt spid="19532"/>
                                        </p:tgtEl>
                                        <p:attrNameLst>
                                          <p:attrName>ppt_y</p:attrName>
                                        </p:attrNameLst>
                                      </p:cBhvr>
                                      <p:tavLst>
                                        <p:tav tm="0">
                                          <p:val>
                                            <p:strVal val="#ppt_y"/>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2" fill="hold" grpId="0" nodeType="clickEffect">
                                  <p:stCondLst>
                                    <p:cond delay="0"/>
                                  </p:stCondLst>
                                  <p:childTnLst>
                                    <p:set>
                                      <p:cBhvr>
                                        <p:cTn id="90" dur="1" fill="hold">
                                          <p:stCondLst>
                                            <p:cond delay="0"/>
                                          </p:stCondLst>
                                        </p:cTn>
                                        <p:tgtEl>
                                          <p:spTgt spid="19533"/>
                                        </p:tgtEl>
                                        <p:attrNameLst>
                                          <p:attrName>style.visibility</p:attrName>
                                        </p:attrNameLst>
                                      </p:cBhvr>
                                      <p:to>
                                        <p:strVal val="visible"/>
                                      </p:to>
                                    </p:set>
                                    <p:anim calcmode="lin" valueType="num">
                                      <p:cBhvr additive="base">
                                        <p:cTn id="91" dur="500" fill="hold"/>
                                        <p:tgtEl>
                                          <p:spTgt spid="19533"/>
                                        </p:tgtEl>
                                        <p:attrNameLst>
                                          <p:attrName>ppt_x</p:attrName>
                                        </p:attrNameLst>
                                      </p:cBhvr>
                                      <p:tavLst>
                                        <p:tav tm="0">
                                          <p:val>
                                            <p:strVal val="1+#ppt_w/2"/>
                                          </p:val>
                                        </p:tav>
                                        <p:tav tm="100000">
                                          <p:val>
                                            <p:strVal val="#ppt_x"/>
                                          </p:val>
                                        </p:tav>
                                      </p:tavLst>
                                    </p:anim>
                                    <p:anim calcmode="lin" valueType="num">
                                      <p:cBhvr additive="base">
                                        <p:cTn id="92" dur="500" fill="hold"/>
                                        <p:tgtEl>
                                          <p:spTgt spid="19533"/>
                                        </p:tgtEl>
                                        <p:attrNameLst>
                                          <p:attrName>ppt_y</p:attrName>
                                        </p:attrNameLst>
                                      </p:cBhvr>
                                      <p:tavLst>
                                        <p:tav tm="0">
                                          <p:val>
                                            <p:strVal val="#ppt_y"/>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2" fill="hold" grpId="0" nodeType="clickEffect">
                                  <p:stCondLst>
                                    <p:cond delay="0"/>
                                  </p:stCondLst>
                                  <p:childTnLst>
                                    <p:set>
                                      <p:cBhvr>
                                        <p:cTn id="96" dur="1" fill="hold">
                                          <p:stCondLst>
                                            <p:cond delay="0"/>
                                          </p:stCondLst>
                                        </p:cTn>
                                        <p:tgtEl>
                                          <p:spTgt spid="19534"/>
                                        </p:tgtEl>
                                        <p:attrNameLst>
                                          <p:attrName>style.visibility</p:attrName>
                                        </p:attrNameLst>
                                      </p:cBhvr>
                                      <p:to>
                                        <p:strVal val="visible"/>
                                      </p:to>
                                    </p:set>
                                    <p:anim calcmode="lin" valueType="num">
                                      <p:cBhvr additive="base">
                                        <p:cTn id="97" dur="500" fill="hold"/>
                                        <p:tgtEl>
                                          <p:spTgt spid="19534"/>
                                        </p:tgtEl>
                                        <p:attrNameLst>
                                          <p:attrName>ppt_x</p:attrName>
                                        </p:attrNameLst>
                                      </p:cBhvr>
                                      <p:tavLst>
                                        <p:tav tm="0">
                                          <p:val>
                                            <p:strVal val="1+#ppt_w/2"/>
                                          </p:val>
                                        </p:tav>
                                        <p:tav tm="100000">
                                          <p:val>
                                            <p:strVal val="#ppt_x"/>
                                          </p:val>
                                        </p:tav>
                                      </p:tavLst>
                                    </p:anim>
                                    <p:anim calcmode="lin" valueType="num">
                                      <p:cBhvr additive="base">
                                        <p:cTn id="98" dur="500" fill="hold"/>
                                        <p:tgtEl>
                                          <p:spTgt spid="19534"/>
                                        </p:tgtEl>
                                        <p:attrNameLst>
                                          <p:attrName>ppt_y</p:attrName>
                                        </p:attrNameLst>
                                      </p:cBhvr>
                                      <p:tavLst>
                                        <p:tav tm="0">
                                          <p:val>
                                            <p:strVal val="#ppt_y"/>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2" fill="hold" grpId="0" nodeType="clickEffect">
                                  <p:stCondLst>
                                    <p:cond delay="0"/>
                                  </p:stCondLst>
                                  <p:childTnLst>
                                    <p:set>
                                      <p:cBhvr>
                                        <p:cTn id="102" dur="1" fill="hold">
                                          <p:stCondLst>
                                            <p:cond delay="0"/>
                                          </p:stCondLst>
                                        </p:cTn>
                                        <p:tgtEl>
                                          <p:spTgt spid="19535"/>
                                        </p:tgtEl>
                                        <p:attrNameLst>
                                          <p:attrName>style.visibility</p:attrName>
                                        </p:attrNameLst>
                                      </p:cBhvr>
                                      <p:to>
                                        <p:strVal val="visible"/>
                                      </p:to>
                                    </p:set>
                                    <p:anim calcmode="lin" valueType="num">
                                      <p:cBhvr additive="base">
                                        <p:cTn id="103" dur="500" fill="hold"/>
                                        <p:tgtEl>
                                          <p:spTgt spid="19535"/>
                                        </p:tgtEl>
                                        <p:attrNameLst>
                                          <p:attrName>ppt_x</p:attrName>
                                        </p:attrNameLst>
                                      </p:cBhvr>
                                      <p:tavLst>
                                        <p:tav tm="0">
                                          <p:val>
                                            <p:strVal val="1+#ppt_w/2"/>
                                          </p:val>
                                        </p:tav>
                                        <p:tav tm="100000">
                                          <p:val>
                                            <p:strVal val="#ppt_x"/>
                                          </p:val>
                                        </p:tav>
                                      </p:tavLst>
                                    </p:anim>
                                    <p:anim calcmode="lin" valueType="num">
                                      <p:cBhvr additive="base">
                                        <p:cTn id="104" dur="500" fill="hold"/>
                                        <p:tgtEl>
                                          <p:spTgt spid="195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20" grpId="0"/>
      <p:bldP spid="19532" grpId="0"/>
      <p:bldP spid="19533" grpId="0"/>
      <p:bldP spid="19534" grpId="0"/>
      <p:bldP spid="19535" grpId="0"/>
      <p:bldP spid="55" grpId="0" animBg="1"/>
      <p:bldP spid="60" grpId="0" animBg="1"/>
      <p:bldP spid="8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Pladsholder til diasnummer 4"/>
          <p:cNvSpPr>
            <a:spLocks noGrp="1"/>
          </p:cNvSpPr>
          <p:nvPr>
            <p:ph type="sldNum" sz="quarter" idx="12"/>
          </p:nvPr>
        </p:nvSpPr>
        <p:spPr>
          <a:noFill/>
        </p:spPr>
        <p:txBody>
          <a:bodyPr/>
          <a:lstStyle/>
          <a:p>
            <a:fld id="{66C14195-347E-4C15-A2E3-ADDF2C10D45B}" type="slidenum">
              <a:rPr lang="en-GB" smtClean="0">
                <a:cs typeface="Arial" charset="0"/>
              </a:rPr>
              <a:pPr/>
              <a:t>5</a:t>
            </a:fld>
            <a:endParaRPr lang="en-GB" dirty="0" smtClean="0">
              <a:cs typeface="Arial" charset="0"/>
            </a:endParaRPr>
          </a:p>
        </p:txBody>
      </p:sp>
      <p:sp>
        <p:nvSpPr>
          <p:cNvPr id="23554" name="Rectangle 19"/>
          <p:cNvSpPr>
            <a:spLocks noGrp="1" noChangeArrowheads="1"/>
          </p:cNvSpPr>
          <p:nvPr>
            <p:ph type="title"/>
          </p:nvPr>
        </p:nvSpPr>
        <p:spPr>
          <a:xfrm>
            <a:off x="69850" y="-76200"/>
            <a:ext cx="8915400" cy="1143000"/>
          </a:xfrm>
        </p:spPr>
        <p:txBody>
          <a:bodyPr/>
          <a:lstStyle/>
          <a:p>
            <a:pPr eaLnBrk="1" hangingPunct="1"/>
            <a:r>
              <a:rPr lang="en-GB" sz="2800" dirty="0" smtClean="0"/>
              <a:t>Traders’ surplus if the zone is importing</a:t>
            </a:r>
          </a:p>
        </p:txBody>
      </p:sp>
      <p:sp>
        <p:nvSpPr>
          <p:cNvPr id="21576" name="Text Box 72"/>
          <p:cNvSpPr txBox="1">
            <a:spLocks noChangeArrowheads="1"/>
          </p:cNvSpPr>
          <p:nvPr/>
        </p:nvSpPr>
        <p:spPr bwMode="auto">
          <a:xfrm>
            <a:off x="111125" y="4184650"/>
            <a:ext cx="4959350" cy="338138"/>
          </a:xfrm>
          <a:prstGeom prst="rect">
            <a:avLst/>
          </a:prstGeom>
          <a:noFill/>
          <a:ln w="9525">
            <a:noFill/>
            <a:miter lim="800000"/>
            <a:headEnd/>
            <a:tailEnd/>
          </a:ln>
        </p:spPr>
        <p:txBody>
          <a:bodyPr wrap="none">
            <a:spAutoFit/>
          </a:bodyPr>
          <a:lstStyle/>
          <a:p>
            <a:pPr eaLnBrk="0" hangingPunct="0"/>
            <a:r>
              <a:rPr lang="en-GB" sz="1600" dirty="0"/>
              <a:t>For one hour for an importing price zone:</a:t>
            </a:r>
          </a:p>
        </p:txBody>
      </p:sp>
      <p:sp>
        <p:nvSpPr>
          <p:cNvPr id="21577" name="Text Box 73"/>
          <p:cNvSpPr txBox="1">
            <a:spLocks noChangeArrowheads="1"/>
          </p:cNvSpPr>
          <p:nvPr/>
        </p:nvSpPr>
        <p:spPr bwMode="auto">
          <a:xfrm>
            <a:off x="111125" y="4476750"/>
            <a:ext cx="9480550" cy="1069975"/>
          </a:xfrm>
          <a:prstGeom prst="rect">
            <a:avLst/>
          </a:prstGeom>
          <a:noFill/>
          <a:ln w="9525">
            <a:noFill/>
            <a:miter lim="800000"/>
            <a:headEnd/>
            <a:tailEnd/>
          </a:ln>
        </p:spPr>
        <p:txBody>
          <a:bodyPr>
            <a:spAutoFit/>
          </a:bodyPr>
          <a:lstStyle/>
          <a:p>
            <a:pPr eaLnBrk="0" hangingPunct="0"/>
            <a:r>
              <a:rPr lang="en-GB" sz="1600" dirty="0"/>
              <a:t>The difference between the local purchase from the exchange and the local sale to the exchange is the energy imported by the implicit auction system (this energy needs to be imported, as it is bought from the exchange; but not sold locally).</a:t>
            </a:r>
          </a:p>
        </p:txBody>
      </p:sp>
      <p:sp>
        <p:nvSpPr>
          <p:cNvPr id="21578" name="Text Box 74"/>
          <p:cNvSpPr txBox="1">
            <a:spLocks noChangeArrowheads="1"/>
          </p:cNvSpPr>
          <p:nvPr/>
        </p:nvSpPr>
        <p:spPr bwMode="auto">
          <a:xfrm>
            <a:off x="111125" y="5500688"/>
            <a:ext cx="6310313" cy="338137"/>
          </a:xfrm>
          <a:prstGeom prst="rect">
            <a:avLst/>
          </a:prstGeom>
          <a:noFill/>
          <a:ln w="9525">
            <a:noFill/>
            <a:miter lim="800000"/>
            <a:headEnd/>
            <a:tailEnd/>
          </a:ln>
        </p:spPr>
        <p:txBody>
          <a:bodyPr wrap="none">
            <a:spAutoFit/>
          </a:bodyPr>
          <a:lstStyle/>
          <a:p>
            <a:pPr eaLnBrk="0" hangingPunct="0"/>
            <a:r>
              <a:rPr lang="en-GB" sz="1600" dirty="0"/>
              <a:t>The import drives down the local price. Furthermore:</a:t>
            </a:r>
          </a:p>
        </p:txBody>
      </p:sp>
      <p:sp>
        <p:nvSpPr>
          <p:cNvPr id="21579" name="Text Box 75"/>
          <p:cNvSpPr txBox="1">
            <a:spLocks noChangeArrowheads="1"/>
          </p:cNvSpPr>
          <p:nvPr/>
        </p:nvSpPr>
        <p:spPr bwMode="auto">
          <a:xfrm>
            <a:off x="111125" y="5791200"/>
            <a:ext cx="9405938" cy="581025"/>
          </a:xfrm>
          <a:prstGeom prst="rect">
            <a:avLst/>
          </a:prstGeom>
          <a:noFill/>
          <a:ln w="9525">
            <a:noFill/>
            <a:miter lim="800000"/>
            <a:headEnd/>
            <a:tailEnd/>
          </a:ln>
        </p:spPr>
        <p:txBody>
          <a:bodyPr>
            <a:spAutoFit/>
          </a:bodyPr>
          <a:lstStyle/>
          <a:p>
            <a:pPr eaLnBrk="0" hangingPunct="0">
              <a:tabLst>
                <a:tab pos="363538" algn="l"/>
              </a:tabLst>
            </a:pPr>
            <a:r>
              <a:rPr lang="en-GB" sz="1600" dirty="0"/>
              <a:t>A.	The decrease in spot price redistributes some of the local surplus to buyers</a:t>
            </a:r>
          </a:p>
          <a:p>
            <a:pPr eaLnBrk="0" hangingPunct="0">
              <a:tabLst>
                <a:tab pos="363538" algn="l"/>
              </a:tabLst>
            </a:pPr>
            <a:r>
              <a:rPr lang="en-GB" sz="1600" dirty="0"/>
              <a:t>	from sellers.</a:t>
            </a:r>
          </a:p>
        </p:txBody>
      </p:sp>
      <p:sp>
        <p:nvSpPr>
          <p:cNvPr id="21580" name="Text Box 76"/>
          <p:cNvSpPr txBox="1">
            <a:spLocks noChangeArrowheads="1"/>
          </p:cNvSpPr>
          <p:nvPr/>
        </p:nvSpPr>
        <p:spPr bwMode="auto">
          <a:xfrm>
            <a:off x="111125" y="6326188"/>
            <a:ext cx="8820150" cy="338137"/>
          </a:xfrm>
          <a:prstGeom prst="rect">
            <a:avLst/>
          </a:prstGeom>
          <a:noFill/>
          <a:ln w="9525">
            <a:noFill/>
            <a:miter lim="800000"/>
            <a:headEnd/>
            <a:tailEnd/>
          </a:ln>
        </p:spPr>
        <p:txBody>
          <a:bodyPr wrap="none">
            <a:spAutoFit/>
          </a:bodyPr>
          <a:lstStyle/>
          <a:p>
            <a:pPr eaLnBrk="0" hangingPunct="0">
              <a:tabLst>
                <a:tab pos="363538" algn="l"/>
              </a:tabLst>
            </a:pPr>
            <a:r>
              <a:rPr lang="en-GB" sz="1600" dirty="0"/>
              <a:t>B.	There is an increase in the total surplus. This is allocated to the buyers.</a:t>
            </a:r>
          </a:p>
        </p:txBody>
      </p:sp>
      <p:grpSp>
        <p:nvGrpSpPr>
          <p:cNvPr id="55" name="Group 78"/>
          <p:cNvGrpSpPr>
            <a:grpSpLocks/>
          </p:cNvGrpSpPr>
          <p:nvPr/>
        </p:nvGrpSpPr>
        <p:grpSpPr bwMode="auto">
          <a:xfrm>
            <a:off x="4687888" y="2360613"/>
            <a:ext cx="4787900" cy="965200"/>
            <a:chOff x="2697" y="1487"/>
            <a:chExt cx="3016" cy="608"/>
          </a:xfrm>
        </p:grpSpPr>
        <p:sp>
          <p:nvSpPr>
            <p:cNvPr id="23600" name="Freeform 79" descr="Outlined diamond"/>
            <p:cNvSpPr>
              <a:spLocks/>
            </p:cNvSpPr>
            <p:nvPr/>
          </p:nvSpPr>
          <p:spPr bwMode="auto">
            <a:xfrm>
              <a:off x="2697" y="1880"/>
              <a:ext cx="342" cy="215"/>
            </a:xfrm>
            <a:custGeom>
              <a:avLst/>
              <a:gdLst>
                <a:gd name="T0" fmla="*/ 8 w 342"/>
                <a:gd name="T1" fmla="*/ 207 h 215"/>
                <a:gd name="T2" fmla="*/ 339 w 342"/>
                <a:gd name="T3" fmla="*/ 207 h 215"/>
                <a:gd name="T4" fmla="*/ 326 w 342"/>
                <a:gd name="T5" fmla="*/ 186 h 215"/>
                <a:gd name="T6" fmla="*/ 306 w 342"/>
                <a:gd name="T7" fmla="*/ 160 h 215"/>
                <a:gd name="T8" fmla="*/ 293 w 342"/>
                <a:gd name="T9" fmla="*/ 138 h 215"/>
                <a:gd name="T10" fmla="*/ 270 w 342"/>
                <a:gd name="T11" fmla="*/ 117 h 215"/>
                <a:gd name="T12" fmla="*/ 260 w 342"/>
                <a:gd name="T13" fmla="*/ 106 h 215"/>
                <a:gd name="T14" fmla="*/ 252 w 342"/>
                <a:gd name="T15" fmla="*/ 100 h 215"/>
                <a:gd name="T16" fmla="*/ 246 w 342"/>
                <a:gd name="T17" fmla="*/ 85 h 215"/>
                <a:gd name="T18" fmla="*/ 225 w 342"/>
                <a:gd name="T19" fmla="*/ 54 h 215"/>
                <a:gd name="T20" fmla="*/ 186 w 342"/>
                <a:gd name="T21" fmla="*/ 6 h 215"/>
                <a:gd name="T22" fmla="*/ 183 w 342"/>
                <a:gd name="T23" fmla="*/ 0 h 215"/>
                <a:gd name="T24" fmla="*/ 173 w 342"/>
                <a:gd name="T25" fmla="*/ 15 h 215"/>
                <a:gd name="T26" fmla="*/ 165 w 342"/>
                <a:gd name="T27" fmla="*/ 22 h 215"/>
                <a:gd name="T28" fmla="*/ 156 w 342"/>
                <a:gd name="T29" fmla="*/ 34 h 215"/>
                <a:gd name="T30" fmla="*/ 144 w 342"/>
                <a:gd name="T31" fmla="*/ 61 h 215"/>
                <a:gd name="T32" fmla="*/ 126 w 342"/>
                <a:gd name="T33" fmla="*/ 79 h 215"/>
                <a:gd name="T34" fmla="*/ 113 w 342"/>
                <a:gd name="T35" fmla="*/ 94 h 215"/>
                <a:gd name="T36" fmla="*/ 99 w 342"/>
                <a:gd name="T37" fmla="*/ 111 h 215"/>
                <a:gd name="T38" fmla="*/ 83 w 342"/>
                <a:gd name="T39" fmla="*/ 135 h 215"/>
                <a:gd name="T40" fmla="*/ 48 w 342"/>
                <a:gd name="T41" fmla="*/ 168 h 215"/>
                <a:gd name="T42" fmla="*/ 29 w 342"/>
                <a:gd name="T43" fmla="*/ 183 h 215"/>
                <a:gd name="T44" fmla="*/ 14 w 342"/>
                <a:gd name="T45" fmla="*/ 195 h 215"/>
                <a:gd name="T46" fmla="*/ 0 w 342"/>
                <a:gd name="T47" fmla="*/ 211 h 215"/>
                <a:gd name="T48" fmla="*/ 8 w 342"/>
                <a:gd name="T49" fmla="*/ 207 h 21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42"/>
                <a:gd name="T76" fmla="*/ 0 h 215"/>
                <a:gd name="T77" fmla="*/ 342 w 342"/>
                <a:gd name="T78" fmla="*/ 215 h 21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42" h="215">
                  <a:moveTo>
                    <a:pt x="8" y="207"/>
                  </a:moveTo>
                  <a:lnTo>
                    <a:pt x="339" y="207"/>
                  </a:lnTo>
                  <a:cubicBezTo>
                    <a:pt x="342" y="200"/>
                    <a:pt x="332" y="191"/>
                    <a:pt x="326" y="186"/>
                  </a:cubicBezTo>
                  <a:cubicBezTo>
                    <a:pt x="323" y="178"/>
                    <a:pt x="314" y="165"/>
                    <a:pt x="306" y="160"/>
                  </a:cubicBezTo>
                  <a:cubicBezTo>
                    <a:pt x="305" y="152"/>
                    <a:pt x="300" y="143"/>
                    <a:pt x="293" y="138"/>
                  </a:cubicBezTo>
                  <a:cubicBezTo>
                    <a:pt x="292" y="134"/>
                    <a:pt x="275" y="120"/>
                    <a:pt x="270" y="117"/>
                  </a:cubicBezTo>
                  <a:cubicBezTo>
                    <a:pt x="267" y="112"/>
                    <a:pt x="265" y="109"/>
                    <a:pt x="260" y="106"/>
                  </a:cubicBezTo>
                  <a:cubicBezTo>
                    <a:pt x="258" y="103"/>
                    <a:pt x="254" y="103"/>
                    <a:pt x="252" y="100"/>
                  </a:cubicBezTo>
                  <a:cubicBezTo>
                    <a:pt x="250" y="97"/>
                    <a:pt x="248" y="89"/>
                    <a:pt x="246" y="85"/>
                  </a:cubicBezTo>
                  <a:cubicBezTo>
                    <a:pt x="240" y="74"/>
                    <a:pt x="232" y="64"/>
                    <a:pt x="225" y="54"/>
                  </a:cubicBezTo>
                  <a:cubicBezTo>
                    <a:pt x="222" y="37"/>
                    <a:pt x="204" y="10"/>
                    <a:pt x="186" y="6"/>
                  </a:cubicBezTo>
                  <a:cubicBezTo>
                    <a:pt x="185" y="0"/>
                    <a:pt x="187" y="2"/>
                    <a:pt x="183" y="0"/>
                  </a:cubicBezTo>
                  <a:cubicBezTo>
                    <a:pt x="179" y="6"/>
                    <a:pt x="180" y="12"/>
                    <a:pt x="173" y="15"/>
                  </a:cubicBezTo>
                  <a:cubicBezTo>
                    <a:pt x="171" y="18"/>
                    <a:pt x="167" y="19"/>
                    <a:pt x="165" y="22"/>
                  </a:cubicBezTo>
                  <a:cubicBezTo>
                    <a:pt x="161" y="28"/>
                    <a:pt x="163" y="30"/>
                    <a:pt x="156" y="34"/>
                  </a:cubicBezTo>
                  <a:cubicBezTo>
                    <a:pt x="154" y="44"/>
                    <a:pt x="150" y="53"/>
                    <a:pt x="144" y="61"/>
                  </a:cubicBezTo>
                  <a:cubicBezTo>
                    <a:pt x="143" y="68"/>
                    <a:pt x="134" y="77"/>
                    <a:pt x="126" y="79"/>
                  </a:cubicBezTo>
                  <a:cubicBezTo>
                    <a:pt x="123" y="84"/>
                    <a:pt x="118" y="90"/>
                    <a:pt x="113" y="94"/>
                  </a:cubicBezTo>
                  <a:cubicBezTo>
                    <a:pt x="111" y="104"/>
                    <a:pt x="108" y="107"/>
                    <a:pt x="99" y="111"/>
                  </a:cubicBezTo>
                  <a:cubicBezTo>
                    <a:pt x="93" y="119"/>
                    <a:pt x="93" y="130"/>
                    <a:pt x="83" y="135"/>
                  </a:cubicBezTo>
                  <a:cubicBezTo>
                    <a:pt x="76" y="149"/>
                    <a:pt x="62" y="160"/>
                    <a:pt x="48" y="168"/>
                  </a:cubicBezTo>
                  <a:cubicBezTo>
                    <a:pt x="43" y="174"/>
                    <a:pt x="36" y="179"/>
                    <a:pt x="29" y="183"/>
                  </a:cubicBezTo>
                  <a:cubicBezTo>
                    <a:pt x="26" y="189"/>
                    <a:pt x="19" y="191"/>
                    <a:pt x="14" y="195"/>
                  </a:cubicBezTo>
                  <a:cubicBezTo>
                    <a:pt x="10" y="204"/>
                    <a:pt x="9" y="206"/>
                    <a:pt x="0" y="211"/>
                  </a:cubicBezTo>
                  <a:cubicBezTo>
                    <a:pt x="5" y="213"/>
                    <a:pt x="8" y="215"/>
                    <a:pt x="8" y="207"/>
                  </a:cubicBezTo>
                  <a:close/>
                </a:path>
              </a:pathLst>
            </a:custGeom>
            <a:pattFill prst="openDmnd">
              <a:fgClr>
                <a:srgbClr val="CC0000"/>
              </a:fgClr>
              <a:bgClr>
                <a:srgbClr val="FFFFFF"/>
              </a:bgClr>
            </a:pattFill>
            <a:ln w="9525">
              <a:noFill/>
              <a:round/>
              <a:headEnd/>
              <a:tailEnd/>
            </a:ln>
          </p:spPr>
          <p:txBody>
            <a:bodyPr/>
            <a:lstStyle/>
            <a:p>
              <a:endParaRPr lang="da-DK" dirty="0"/>
            </a:p>
          </p:txBody>
        </p:sp>
        <p:sp>
          <p:nvSpPr>
            <p:cNvPr id="23601" name="Text Box 80"/>
            <p:cNvSpPr txBox="1">
              <a:spLocks noChangeArrowheads="1"/>
            </p:cNvSpPr>
            <p:nvPr/>
          </p:nvSpPr>
          <p:spPr bwMode="auto">
            <a:xfrm>
              <a:off x="3261" y="1487"/>
              <a:ext cx="2452" cy="442"/>
            </a:xfrm>
            <a:prstGeom prst="rect">
              <a:avLst/>
            </a:prstGeom>
            <a:noFill/>
            <a:ln w="9525">
              <a:noFill/>
              <a:miter lim="800000"/>
              <a:headEnd/>
              <a:tailEnd/>
            </a:ln>
          </p:spPr>
          <p:txBody>
            <a:bodyPr wrap="none">
              <a:spAutoFit/>
            </a:bodyPr>
            <a:lstStyle/>
            <a:p>
              <a:pPr algn="ctr" eaLnBrk="0" hangingPunct="0"/>
              <a:r>
                <a:rPr lang="en-GB" i="1" dirty="0"/>
                <a:t>Extra surplus from impor-</a:t>
              </a:r>
            </a:p>
            <a:p>
              <a:pPr algn="ctr" eaLnBrk="0" hangingPunct="0"/>
              <a:r>
                <a:rPr lang="en-GB" i="1" dirty="0"/>
                <a:t>ting (allocated to buyers)</a:t>
              </a:r>
            </a:p>
          </p:txBody>
        </p:sp>
        <p:sp>
          <p:nvSpPr>
            <p:cNvPr id="23602" name="Line 81"/>
            <p:cNvSpPr>
              <a:spLocks noChangeShapeType="1"/>
            </p:cNvSpPr>
            <p:nvPr/>
          </p:nvSpPr>
          <p:spPr bwMode="auto">
            <a:xfrm flipV="1">
              <a:off x="2877" y="1722"/>
              <a:ext cx="438" cy="288"/>
            </a:xfrm>
            <a:prstGeom prst="line">
              <a:avLst/>
            </a:prstGeom>
            <a:noFill/>
            <a:ln w="9525">
              <a:solidFill>
                <a:schemeClr val="tx1"/>
              </a:solidFill>
              <a:round/>
              <a:headEnd type="oval" w="med" len="med"/>
              <a:tailEnd/>
            </a:ln>
          </p:spPr>
          <p:txBody>
            <a:bodyPr/>
            <a:lstStyle/>
            <a:p>
              <a:endParaRPr lang="da-DK" dirty="0"/>
            </a:p>
          </p:txBody>
        </p:sp>
      </p:grpSp>
      <p:grpSp>
        <p:nvGrpSpPr>
          <p:cNvPr id="59" name="Group 54"/>
          <p:cNvGrpSpPr>
            <a:grpSpLocks/>
          </p:cNvGrpSpPr>
          <p:nvPr/>
        </p:nvGrpSpPr>
        <p:grpSpPr bwMode="auto">
          <a:xfrm>
            <a:off x="3019425" y="1785938"/>
            <a:ext cx="1962150" cy="1536700"/>
            <a:chOff x="1646" y="1260"/>
            <a:chExt cx="1236" cy="968"/>
          </a:xfrm>
        </p:grpSpPr>
        <p:sp>
          <p:nvSpPr>
            <p:cNvPr id="23598" name="Freeform 55" descr="Mørk diagonalt opadgående"/>
            <p:cNvSpPr>
              <a:spLocks/>
            </p:cNvSpPr>
            <p:nvPr/>
          </p:nvSpPr>
          <p:spPr bwMode="auto">
            <a:xfrm>
              <a:off x="1646" y="1260"/>
              <a:ext cx="1231" cy="747"/>
            </a:xfrm>
            <a:custGeom>
              <a:avLst/>
              <a:gdLst>
                <a:gd name="T0" fmla="*/ 0 w 1231"/>
                <a:gd name="T1" fmla="*/ 737 h 747"/>
                <a:gd name="T2" fmla="*/ 0 w 1231"/>
                <a:gd name="T3" fmla="*/ 0 h 747"/>
                <a:gd name="T4" fmla="*/ 1026 w 1231"/>
                <a:gd name="T5" fmla="*/ 3 h 747"/>
                <a:gd name="T6" fmla="*/ 1038 w 1231"/>
                <a:gd name="T7" fmla="*/ 78 h 747"/>
                <a:gd name="T8" fmla="*/ 1044 w 1231"/>
                <a:gd name="T9" fmla="*/ 125 h 747"/>
                <a:gd name="T10" fmla="*/ 1050 w 1231"/>
                <a:gd name="T11" fmla="*/ 159 h 747"/>
                <a:gd name="T12" fmla="*/ 1056 w 1231"/>
                <a:gd name="T13" fmla="*/ 194 h 747"/>
                <a:gd name="T14" fmla="*/ 1065 w 1231"/>
                <a:gd name="T15" fmla="*/ 248 h 747"/>
                <a:gd name="T16" fmla="*/ 1069 w 1231"/>
                <a:gd name="T17" fmla="*/ 269 h 747"/>
                <a:gd name="T18" fmla="*/ 1071 w 1231"/>
                <a:gd name="T19" fmla="*/ 278 h 747"/>
                <a:gd name="T20" fmla="*/ 1077 w 1231"/>
                <a:gd name="T21" fmla="*/ 327 h 747"/>
                <a:gd name="T22" fmla="*/ 1083 w 1231"/>
                <a:gd name="T23" fmla="*/ 350 h 747"/>
                <a:gd name="T24" fmla="*/ 1089 w 1231"/>
                <a:gd name="T25" fmla="*/ 377 h 747"/>
                <a:gd name="T26" fmla="*/ 1098 w 1231"/>
                <a:gd name="T27" fmla="*/ 410 h 747"/>
                <a:gd name="T28" fmla="*/ 1107 w 1231"/>
                <a:gd name="T29" fmla="*/ 447 h 747"/>
                <a:gd name="T30" fmla="*/ 1116 w 1231"/>
                <a:gd name="T31" fmla="*/ 483 h 747"/>
                <a:gd name="T32" fmla="*/ 1122 w 1231"/>
                <a:gd name="T33" fmla="*/ 503 h 747"/>
                <a:gd name="T34" fmla="*/ 1128 w 1231"/>
                <a:gd name="T35" fmla="*/ 522 h 747"/>
                <a:gd name="T36" fmla="*/ 1137 w 1231"/>
                <a:gd name="T37" fmla="*/ 551 h 747"/>
                <a:gd name="T38" fmla="*/ 1146 w 1231"/>
                <a:gd name="T39" fmla="*/ 581 h 747"/>
                <a:gd name="T40" fmla="*/ 1152 w 1231"/>
                <a:gd name="T41" fmla="*/ 596 h 747"/>
                <a:gd name="T42" fmla="*/ 1161 w 1231"/>
                <a:gd name="T43" fmla="*/ 618 h 747"/>
                <a:gd name="T44" fmla="*/ 1170 w 1231"/>
                <a:gd name="T45" fmla="*/ 636 h 747"/>
                <a:gd name="T46" fmla="*/ 1195 w 1231"/>
                <a:gd name="T47" fmla="*/ 680 h 747"/>
                <a:gd name="T48" fmla="*/ 1206 w 1231"/>
                <a:gd name="T49" fmla="*/ 708 h 747"/>
                <a:gd name="T50" fmla="*/ 1221 w 1231"/>
                <a:gd name="T51" fmla="*/ 732 h 747"/>
                <a:gd name="T52" fmla="*/ 1231 w 1231"/>
                <a:gd name="T53" fmla="*/ 747 h 747"/>
                <a:gd name="T54" fmla="*/ 0 w 1231"/>
                <a:gd name="T55" fmla="*/ 737 h 74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231"/>
                <a:gd name="T85" fmla="*/ 0 h 747"/>
                <a:gd name="T86" fmla="*/ 1231 w 1231"/>
                <a:gd name="T87" fmla="*/ 747 h 74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231" h="747">
                  <a:moveTo>
                    <a:pt x="0" y="737"/>
                  </a:moveTo>
                  <a:lnTo>
                    <a:pt x="0" y="0"/>
                  </a:lnTo>
                  <a:lnTo>
                    <a:pt x="1026" y="3"/>
                  </a:lnTo>
                  <a:cubicBezTo>
                    <a:pt x="1029" y="26"/>
                    <a:pt x="1031" y="56"/>
                    <a:pt x="1038" y="78"/>
                  </a:cubicBezTo>
                  <a:cubicBezTo>
                    <a:pt x="1040" y="94"/>
                    <a:pt x="1038" y="110"/>
                    <a:pt x="1044" y="125"/>
                  </a:cubicBezTo>
                  <a:cubicBezTo>
                    <a:pt x="1045" y="136"/>
                    <a:pt x="1045" y="150"/>
                    <a:pt x="1050" y="159"/>
                  </a:cubicBezTo>
                  <a:cubicBezTo>
                    <a:pt x="1051" y="170"/>
                    <a:pt x="1052" y="183"/>
                    <a:pt x="1056" y="194"/>
                  </a:cubicBezTo>
                  <a:cubicBezTo>
                    <a:pt x="1058" y="211"/>
                    <a:pt x="1059" y="232"/>
                    <a:pt x="1065" y="248"/>
                  </a:cubicBezTo>
                  <a:cubicBezTo>
                    <a:pt x="1067" y="258"/>
                    <a:pt x="1066" y="255"/>
                    <a:pt x="1069" y="269"/>
                  </a:cubicBezTo>
                  <a:cubicBezTo>
                    <a:pt x="1070" y="272"/>
                    <a:pt x="1071" y="278"/>
                    <a:pt x="1071" y="278"/>
                  </a:cubicBezTo>
                  <a:cubicBezTo>
                    <a:pt x="1072" y="292"/>
                    <a:pt x="1071" y="314"/>
                    <a:pt x="1077" y="327"/>
                  </a:cubicBezTo>
                  <a:cubicBezTo>
                    <a:pt x="1079" y="335"/>
                    <a:pt x="1080" y="343"/>
                    <a:pt x="1083" y="350"/>
                  </a:cubicBezTo>
                  <a:cubicBezTo>
                    <a:pt x="1084" y="359"/>
                    <a:pt x="1086" y="369"/>
                    <a:pt x="1089" y="377"/>
                  </a:cubicBezTo>
                  <a:cubicBezTo>
                    <a:pt x="1091" y="389"/>
                    <a:pt x="1093" y="399"/>
                    <a:pt x="1098" y="410"/>
                  </a:cubicBezTo>
                  <a:cubicBezTo>
                    <a:pt x="1100" y="421"/>
                    <a:pt x="1102" y="437"/>
                    <a:pt x="1107" y="447"/>
                  </a:cubicBezTo>
                  <a:cubicBezTo>
                    <a:pt x="1108" y="458"/>
                    <a:pt x="1111" y="473"/>
                    <a:pt x="1116" y="483"/>
                  </a:cubicBezTo>
                  <a:cubicBezTo>
                    <a:pt x="1117" y="490"/>
                    <a:pt x="1119" y="497"/>
                    <a:pt x="1122" y="503"/>
                  </a:cubicBezTo>
                  <a:cubicBezTo>
                    <a:pt x="1123" y="509"/>
                    <a:pt x="1125" y="516"/>
                    <a:pt x="1128" y="522"/>
                  </a:cubicBezTo>
                  <a:cubicBezTo>
                    <a:pt x="1129" y="533"/>
                    <a:pt x="1133" y="541"/>
                    <a:pt x="1137" y="551"/>
                  </a:cubicBezTo>
                  <a:cubicBezTo>
                    <a:pt x="1139" y="560"/>
                    <a:pt x="1142" y="572"/>
                    <a:pt x="1146" y="581"/>
                  </a:cubicBezTo>
                  <a:cubicBezTo>
                    <a:pt x="1147" y="587"/>
                    <a:pt x="1150" y="590"/>
                    <a:pt x="1152" y="596"/>
                  </a:cubicBezTo>
                  <a:cubicBezTo>
                    <a:pt x="1153" y="604"/>
                    <a:pt x="1156" y="612"/>
                    <a:pt x="1161" y="618"/>
                  </a:cubicBezTo>
                  <a:cubicBezTo>
                    <a:pt x="1162" y="624"/>
                    <a:pt x="1166" y="631"/>
                    <a:pt x="1170" y="636"/>
                  </a:cubicBezTo>
                  <a:cubicBezTo>
                    <a:pt x="1173" y="653"/>
                    <a:pt x="1186" y="665"/>
                    <a:pt x="1195" y="680"/>
                  </a:cubicBezTo>
                  <a:cubicBezTo>
                    <a:pt x="1197" y="692"/>
                    <a:pt x="1199" y="698"/>
                    <a:pt x="1206" y="708"/>
                  </a:cubicBezTo>
                  <a:cubicBezTo>
                    <a:pt x="1208" y="718"/>
                    <a:pt x="1217" y="723"/>
                    <a:pt x="1221" y="732"/>
                  </a:cubicBezTo>
                  <a:cubicBezTo>
                    <a:pt x="1223" y="740"/>
                    <a:pt x="1231" y="740"/>
                    <a:pt x="1231" y="747"/>
                  </a:cubicBezTo>
                  <a:lnTo>
                    <a:pt x="0" y="737"/>
                  </a:lnTo>
                  <a:close/>
                </a:path>
              </a:pathLst>
            </a:custGeom>
            <a:pattFill prst="dkUpDiag">
              <a:fgClr>
                <a:srgbClr val="CC0000"/>
              </a:fgClr>
              <a:bgClr>
                <a:schemeClr val="bg1"/>
              </a:bgClr>
            </a:pattFill>
            <a:ln w="9525" cap="flat" cmpd="sng">
              <a:noFill/>
              <a:prstDash val="solid"/>
              <a:round/>
              <a:headEnd type="none" w="med" len="med"/>
              <a:tailEnd type="none" w="med" len="med"/>
            </a:ln>
          </p:spPr>
          <p:txBody>
            <a:bodyPr/>
            <a:lstStyle/>
            <a:p>
              <a:endParaRPr lang="da-DK" dirty="0"/>
            </a:p>
          </p:txBody>
        </p:sp>
        <p:sp>
          <p:nvSpPr>
            <p:cNvPr id="23599" name="Freeform 56" descr="Light vertical"/>
            <p:cNvSpPr>
              <a:spLocks/>
            </p:cNvSpPr>
            <p:nvPr/>
          </p:nvSpPr>
          <p:spPr bwMode="auto">
            <a:xfrm>
              <a:off x="1647" y="1998"/>
              <a:ext cx="1235" cy="230"/>
            </a:xfrm>
            <a:custGeom>
              <a:avLst/>
              <a:gdLst>
                <a:gd name="T0" fmla="*/ 0 w 1235"/>
                <a:gd name="T1" fmla="*/ 0 h 230"/>
                <a:gd name="T2" fmla="*/ 0 w 1235"/>
                <a:gd name="T3" fmla="*/ 225 h 230"/>
                <a:gd name="T4" fmla="*/ 1053 w 1235"/>
                <a:gd name="T5" fmla="*/ 225 h 230"/>
                <a:gd name="T6" fmla="*/ 1065 w 1235"/>
                <a:gd name="T7" fmla="*/ 225 h 230"/>
                <a:gd name="T8" fmla="*/ 1083 w 1235"/>
                <a:gd name="T9" fmla="*/ 206 h 230"/>
                <a:gd name="T10" fmla="*/ 1103 w 1235"/>
                <a:gd name="T11" fmla="*/ 191 h 230"/>
                <a:gd name="T12" fmla="*/ 1115 w 1235"/>
                <a:gd name="T13" fmla="*/ 180 h 230"/>
                <a:gd name="T14" fmla="*/ 1136 w 1235"/>
                <a:gd name="T15" fmla="*/ 149 h 230"/>
                <a:gd name="T16" fmla="*/ 1154 w 1235"/>
                <a:gd name="T17" fmla="*/ 131 h 230"/>
                <a:gd name="T18" fmla="*/ 1176 w 1235"/>
                <a:gd name="T19" fmla="*/ 102 h 230"/>
                <a:gd name="T20" fmla="*/ 1193 w 1235"/>
                <a:gd name="T21" fmla="*/ 83 h 230"/>
                <a:gd name="T22" fmla="*/ 1220 w 1235"/>
                <a:gd name="T23" fmla="*/ 42 h 230"/>
                <a:gd name="T24" fmla="*/ 1235 w 1235"/>
                <a:gd name="T25" fmla="*/ 8 h 230"/>
                <a:gd name="T26" fmla="*/ 0 w 1235"/>
                <a:gd name="T27" fmla="*/ 0 h 23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35"/>
                <a:gd name="T43" fmla="*/ 0 h 230"/>
                <a:gd name="T44" fmla="*/ 1235 w 1235"/>
                <a:gd name="T45" fmla="*/ 230 h 23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35" h="230">
                  <a:moveTo>
                    <a:pt x="0" y="0"/>
                  </a:moveTo>
                  <a:lnTo>
                    <a:pt x="0" y="225"/>
                  </a:lnTo>
                  <a:lnTo>
                    <a:pt x="1053" y="225"/>
                  </a:lnTo>
                  <a:cubicBezTo>
                    <a:pt x="1063" y="219"/>
                    <a:pt x="1056" y="230"/>
                    <a:pt x="1065" y="225"/>
                  </a:cubicBezTo>
                  <a:cubicBezTo>
                    <a:pt x="1070" y="219"/>
                    <a:pt x="1077" y="211"/>
                    <a:pt x="1083" y="206"/>
                  </a:cubicBezTo>
                  <a:cubicBezTo>
                    <a:pt x="1087" y="196"/>
                    <a:pt x="1093" y="193"/>
                    <a:pt x="1103" y="191"/>
                  </a:cubicBezTo>
                  <a:cubicBezTo>
                    <a:pt x="1106" y="185"/>
                    <a:pt x="1109" y="183"/>
                    <a:pt x="1115" y="180"/>
                  </a:cubicBezTo>
                  <a:cubicBezTo>
                    <a:pt x="1120" y="169"/>
                    <a:pt x="1122" y="152"/>
                    <a:pt x="1136" y="149"/>
                  </a:cubicBezTo>
                  <a:cubicBezTo>
                    <a:pt x="1144" y="145"/>
                    <a:pt x="1146" y="136"/>
                    <a:pt x="1154" y="131"/>
                  </a:cubicBezTo>
                  <a:cubicBezTo>
                    <a:pt x="1159" y="122"/>
                    <a:pt x="1168" y="108"/>
                    <a:pt x="1176" y="102"/>
                  </a:cubicBezTo>
                  <a:cubicBezTo>
                    <a:pt x="1179" y="95"/>
                    <a:pt x="1186" y="87"/>
                    <a:pt x="1193" y="83"/>
                  </a:cubicBezTo>
                  <a:cubicBezTo>
                    <a:pt x="1196" y="70"/>
                    <a:pt x="1213" y="54"/>
                    <a:pt x="1220" y="42"/>
                  </a:cubicBezTo>
                  <a:cubicBezTo>
                    <a:pt x="1222" y="29"/>
                    <a:pt x="1235" y="21"/>
                    <a:pt x="1235" y="8"/>
                  </a:cubicBezTo>
                  <a:lnTo>
                    <a:pt x="0" y="0"/>
                  </a:lnTo>
                  <a:close/>
                </a:path>
              </a:pathLst>
            </a:custGeom>
            <a:pattFill prst="ltVert">
              <a:fgClr>
                <a:srgbClr val="CC0000"/>
              </a:fgClr>
              <a:bgClr>
                <a:srgbClr val="FFFFFF"/>
              </a:bgClr>
            </a:pattFill>
            <a:ln w="9525">
              <a:noFill/>
              <a:round/>
              <a:headEnd/>
              <a:tailEnd/>
            </a:ln>
          </p:spPr>
          <p:txBody>
            <a:bodyPr/>
            <a:lstStyle/>
            <a:p>
              <a:endParaRPr lang="da-DK" dirty="0"/>
            </a:p>
          </p:txBody>
        </p:sp>
      </p:grpSp>
      <p:grpSp>
        <p:nvGrpSpPr>
          <p:cNvPr id="62" name="Group 50"/>
          <p:cNvGrpSpPr>
            <a:grpSpLocks/>
          </p:cNvGrpSpPr>
          <p:nvPr/>
        </p:nvGrpSpPr>
        <p:grpSpPr bwMode="auto">
          <a:xfrm>
            <a:off x="514350" y="2789238"/>
            <a:ext cx="4460875" cy="336550"/>
            <a:chOff x="68" y="1896"/>
            <a:chExt cx="2810" cy="212"/>
          </a:xfrm>
        </p:grpSpPr>
        <p:sp>
          <p:nvSpPr>
            <p:cNvPr id="23596" name="Line 26"/>
            <p:cNvSpPr>
              <a:spLocks noChangeShapeType="1"/>
            </p:cNvSpPr>
            <p:nvPr/>
          </p:nvSpPr>
          <p:spPr bwMode="auto">
            <a:xfrm>
              <a:off x="1647" y="2002"/>
              <a:ext cx="1231" cy="1"/>
            </a:xfrm>
            <a:prstGeom prst="line">
              <a:avLst/>
            </a:prstGeom>
            <a:noFill/>
            <a:ln w="9525">
              <a:solidFill>
                <a:schemeClr val="tx1"/>
              </a:solidFill>
              <a:prstDash val="dash"/>
              <a:round/>
              <a:headEnd/>
              <a:tailEnd/>
            </a:ln>
          </p:spPr>
          <p:txBody>
            <a:bodyPr/>
            <a:lstStyle/>
            <a:p>
              <a:endParaRPr lang="da-DK" dirty="0"/>
            </a:p>
          </p:txBody>
        </p:sp>
        <p:sp>
          <p:nvSpPr>
            <p:cNvPr id="23597" name="Text Box 27"/>
            <p:cNvSpPr txBox="1">
              <a:spLocks noChangeArrowheads="1"/>
            </p:cNvSpPr>
            <p:nvPr/>
          </p:nvSpPr>
          <p:spPr bwMode="auto">
            <a:xfrm>
              <a:off x="68" y="1896"/>
              <a:ext cx="1600" cy="212"/>
            </a:xfrm>
            <a:prstGeom prst="rect">
              <a:avLst/>
            </a:prstGeom>
            <a:noFill/>
            <a:ln w="9525">
              <a:noFill/>
              <a:miter lim="800000"/>
              <a:headEnd/>
              <a:tailEnd/>
            </a:ln>
          </p:spPr>
          <p:txBody>
            <a:bodyPr wrap="none">
              <a:spAutoFit/>
            </a:bodyPr>
            <a:lstStyle/>
            <a:p>
              <a:pPr algn="ctr" eaLnBrk="0" hangingPunct="0"/>
              <a:r>
                <a:rPr lang="en-GB" sz="1600" dirty="0"/>
                <a:t>Price without import</a:t>
              </a:r>
            </a:p>
          </p:txBody>
        </p:sp>
      </p:grpSp>
      <p:grpSp>
        <p:nvGrpSpPr>
          <p:cNvPr id="65" name="Group 57"/>
          <p:cNvGrpSpPr>
            <a:grpSpLocks/>
          </p:cNvGrpSpPr>
          <p:nvPr/>
        </p:nvGrpSpPr>
        <p:grpSpPr bwMode="auto">
          <a:xfrm>
            <a:off x="433388" y="1127125"/>
            <a:ext cx="3194050" cy="2028825"/>
            <a:chOff x="17" y="845"/>
            <a:chExt cx="2012" cy="1278"/>
          </a:xfrm>
        </p:grpSpPr>
        <p:sp>
          <p:nvSpPr>
            <p:cNvPr id="23594" name="Line 17"/>
            <p:cNvSpPr>
              <a:spLocks noChangeShapeType="1"/>
            </p:cNvSpPr>
            <p:nvPr/>
          </p:nvSpPr>
          <p:spPr bwMode="auto">
            <a:xfrm flipH="1" flipV="1">
              <a:off x="1476" y="1242"/>
              <a:ext cx="553" cy="881"/>
            </a:xfrm>
            <a:prstGeom prst="line">
              <a:avLst/>
            </a:prstGeom>
            <a:noFill/>
            <a:ln w="9525">
              <a:solidFill>
                <a:schemeClr val="tx1"/>
              </a:solidFill>
              <a:round/>
              <a:headEnd type="oval" w="med" len="med"/>
              <a:tailEnd type="none" w="lg" len="lg"/>
            </a:ln>
          </p:spPr>
          <p:txBody>
            <a:bodyPr/>
            <a:lstStyle/>
            <a:p>
              <a:endParaRPr lang="da-DK" dirty="0"/>
            </a:p>
          </p:txBody>
        </p:sp>
        <p:sp>
          <p:nvSpPr>
            <p:cNvPr id="23595" name="Text Box 30"/>
            <p:cNvSpPr txBox="1">
              <a:spLocks noChangeArrowheads="1"/>
            </p:cNvSpPr>
            <p:nvPr/>
          </p:nvSpPr>
          <p:spPr bwMode="auto">
            <a:xfrm>
              <a:off x="17" y="845"/>
              <a:ext cx="1588" cy="634"/>
            </a:xfrm>
            <a:prstGeom prst="rect">
              <a:avLst/>
            </a:prstGeom>
            <a:noFill/>
            <a:ln w="9525">
              <a:noFill/>
              <a:miter lim="800000"/>
              <a:headEnd/>
              <a:tailEnd/>
            </a:ln>
          </p:spPr>
          <p:txBody>
            <a:bodyPr wrap="none">
              <a:spAutoFit/>
            </a:bodyPr>
            <a:lstStyle/>
            <a:p>
              <a:pPr algn="ctr" eaLnBrk="0" hangingPunct="0"/>
              <a:r>
                <a:rPr lang="en-GB" i="1" dirty="0"/>
                <a:t>Surplus redistri-</a:t>
              </a:r>
            </a:p>
            <a:p>
              <a:pPr algn="ctr" eaLnBrk="0" hangingPunct="0"/>
              <a:r>
                <a:rPr lang="en-GB" i="1" dirty="0"/>
                <a:t>buted to buyers</a:t>
              </a:r>
            </a:p>
            <a:p>
              <a:pPr algn="ctr" eaLnBrk="0" hangingPunct="0"/>
              <a:r>
                <a:rPr lang="en-GB" i="1" dirty="0"/>
                <a:t>from sellers</a:t>
              </a:r>
            </a:p>
          </p:txBody>
        </p:sp>
      </p:grpSp>
      <p:grpSp>
        <p:nvGrpSpPr>
          <p:cNvPr id="68" name="Group 65"/>
          <p:cNvGrpSpPr>
            <a:grpSpLocks/>
          </p:cNvGrpSpPr>
          <p:nvPr/>
        </p:nvGrpSpPr>
        <p:grpSpPr bwMode="auto">
          <a:xfrm>
            <a:off x="4402138" y="3379788"/>
            <a:ext cx="1185862" cy="812800"/>
            <a:chOff x="2517" y="2264"/>
            <a:chExt cx="747" cy="512"/>
          </a:xfrm>
        </p:grpSpPr>
        <p:sp>
          <p:nvSpPr>
            <p:cNvPr id="23592" name="Text Box 62"/>
            <p:cNvSpPr txBox="1">
              <a:spLocks noChangeArrowheads="1"/>
            </p:cNvSpPr>
            <p:nvPr/>
          </p:nvSpPr>
          <p:spPr bwMode="auto">
            <a:xfrm rot="5400000">
              <a:off x="2743" y="2195"/>
              <a:ext cx="334" cy="471"/>
            </a:xfrm>
            <a:prstGeom prst="rect">
              <a:avLst/>
            </a:prstGeom>
            <a:noFill/>
            <a:ln w="9525">
              <a:noFill/>
              <a:miter lim="800000"/>
              <a:headEnd/>
              <a:tailEnd/>
            </a:ln>
          </p:spPr>
          <p:txBody>
            <a:bodyPr wrap="none">
              <a:spAutoFit/>
            </a:bodyPr>
            <a:lstStyle/>
            <a:p>
              <a:pPr eaLnBrk="0" hangingPunct="0"/>
              <a:r>
                <a:rPr lang="en-GB" sz="4300" b="0" dirty="0"/>
                <a:t>}</a:t>
              </a:r>
            </a:p>
          </p:txBody>
        </p:sp>
        <p:sp>
          <p:nvSpPr>
            <p:cNvPr id="23593" name="Text Box 63"/>
            <p:cNvSpPr txBox="1">
              <a:spLocks noChangeArrowheads="1"/>
            </p:cNvSpPr>
            <p:nvPr/>
          </p:nvSpPr>
          <p:spPr bwMode="auto">
            <a:xfrm>
              <a:off x="2517" y="2526"/>
              <a:ext cx="747" cy="250"/>
            </a:xfrm>
            <a:prstGeom prst="rect">
              <a:avLst/>
            </a:prstGeom>
            <a:noFill/>
            <a:ln w="9525">
              <a:noFill/>
              <a:miter lim="800000"/>
              <a:headEnd/>
              <a:tailEnd/>
            </a:ln>
          </p:spPr>
          <p:txBody>
            <a:bodyPr wrap="none">
              <a:spAutoFit/>
            </a:bodyPr>
            <a:lstStyle/>
            <a:p>
              <a:pPr eaLnBrk="0" hangingPunct="0"/>
              <a:r>
                <a:rPr lang="en-GB" dirty="0"/>
                <a:t>Import</a:t>
              </a:r>
            </a:p>
          </p:txBody>
        </p:sp>
      </p:grpSp>
      <p:sp>
        <p:nvSpPr>
          <p:cNvPr id="71" name="Line 64"/>
          <p:cNvSpPr>
            <a:spLocks noChangeShapeType="1"/>
          </p:cNvSpPr>
          <p:nvPr/>
        </p:nvSpPr>
        <p:spPr bwMode="auto">
          <a:xfrm>
            <a:off x="4697413" y="3309144"/>
            <a:ext cx="1587" cy="96838"/>
          </a:xfrm>
          <a:prstGeom prst="line">
            <a:avLst/>
          </a:prstGeom>
          <a:noFill/>
          <a:ln w="28575">
            <a:solidFill>
              <a:schemeClr val="tx1"/>
            </a:solidFill>
            <a:prstDash val="solid"/>
            <a:round/>
            <a:headEnd/>
            <a:tailEnd/>
          </a:ln>
        </p:spPr>
        <p:txBody>
          <a:bodyPr/>
          <a:lstStyle/>
          <a:p>
            <a:endParaRPr lang="da-DK" dirty="0"/>
          </a:p>
        </p:txBody>
      </p:sp>
      <p:grpSp>
        <p:nvGrpSpPr>
          <p:cNvPr id="72" name="Group 70"/>
          <p:cNvGrpSpPr>
            <a:grpSpLocks/>
          </p:cNvGrpSpPr>
          <p:nvPr/>
        </p:nvGrpSpPr>
        <p:grpSpPr bwMode="auto">
          <a:xfrm>
            <a:off x="1458913" y="3486150"/>
            <a:ext cx="3232150" cy="617538"/>
            <a:chOff x="663" y="2196"/>
            <a:chExt cx="2036" cy="389"/>
          </a:xfrm>
        </p:grpSpPr>
        <p:sp>
          <p:nvSpPr>
            <p:cNvPr id="23590" name="Text Box 67"/>
            <p:cNvSpPr txBox="1">
              <a:spLocks noChangeArrowheads="1"/>
            </p:cNvSpPr>
            <p:nvPr/>
          </p:nvSpPr>
          <p:spPr bwMode="auto">
            <a:xfrm>
              <a:off x="663" y="2335"/>
              <a:ext cx="1660" cy="250"/>
            </a:xfrm>
            <a:prstGeom prst="rect">
              <a:avLst/>
            </a:prstGeom>
            <a:noFill/>
            <a:ln w="9525">
              <a:noFill/>
              <a:miter lim="800000"/>
              <a:headEnd/>
              <a:tailEnd/>
            </a:ln>
          </p:spPr>
          <p:txBody>
            <a:bodyPr wrap="none">
              <a:spAutoFit/>
            </a:bodyPr>
            <a:lstStyle/>
            <a:p>
              <a:pPr eaLnBrk="0" hangingPunct="0"/>
              <a:r>
                <a:rPr lang="en-GB" dirty="0">
                  <a:solidFill>
                    <a:srgbClr val="008000"/>
                  </a:solidFill>
                </a:rPr>
                <a:t>Sold to exchange</a:t>
              </a:r>
            </a:p>
          </p:txBody>
        </p:sp>
        <p:sp>
          <p:nvSpPr>
            <p:cNvPr id="23591" name="Line 68"/>
            <p:cNvSpPr>
              <a:spLocks noChangeShapeType="1"/>
            </p:cNvSpPr>
            <p:nvPr/>
          </p:nvSpPr>
          <p:spPr bwMode="auto">
            <a:xfrm flipH="1">
              <a:off x="2281" y="2196"/>
              <a:ext cx="418" cy="230"/>
            </a:xfrm>
            <a:prstGeom prst="line">
              <a:avLst/>
            </a:prstGeom>
            <a:noFill/>
            <a:ln w="9525">
              <a:solidFill>
                <a:srgbClr val="008000"/>
              </a:solidFill>
              <a:round/>
              <a:headEnd/>
              <a:tailEnd/>
            </a:ln>
          </p:spPr>
          <p:txBody>
            <a:bodyPr/>
            <a:lstStyle/>
            <a:p>
              <a:endParaRPr lang="da-DK" dirty="0"/>
            </a:p>
          </p:txBody>
        </p:sp>
      </p:grpSp>
      <p:grpSp>
        <p:nvGrpSpPr>
          <p:cNvPr id="75" name="Group 71"/>
          <p:cNvGrpSpPr>
            <a:grpSpLocks/>
          </p:cNvGrpSpPr>
          <p:nvPr/>
        </p:nvGrpSpPr>
        <p:grpSpPr bwMode="auto">
          <a:xfrm>
            <a:off x="5230813" y="3481388"/>
            <a:ext cx="3951287" cy="622300"/>
            <a:chOff x="3039" y="2193"/>
            <a:chExt cx="2489" cy="392"/>
          </a:xfrm>
        </p:grpSpPr>
        <p:sp>
          <p:nvSpPr>
            <p:cNvPr id="23588" name="Text Box 66"/>
            <p:cNvSpPr txBox="1">
              <a:spLocks noChangeArrowheads="1"/>
            </p:cNvSpPr>
            <p:nvPr/>
          </p:nvSpPr>
          <p:spPr bwMode="auto">
            <a:xfrm>
              <a:off x="3370" y="2335"/>
              <a:ext cx="2158" cy="250"/>
            </a:xfrm>
            <a:prstGeom prst="rect">
              <a:avLst/>
            </a:prstGeom>
            <a:noFill/>
            <a:ln w="9525">
              <a:noFill/>
              <a:miter lim="800000"/>
              <a:headEnd/>
              <a:tailEnd/>
            </a:ln>
          </p:spPr>
          <p:txBody>
            <a:bodyPr wrap="none">
              <a:spAutoFit/>
            </a:bodyPr>
            <a:lstStyle/>
            <a:p>
              <a:pPr eaLnBrk="0" hangingPunct="0"/>
              <a:r>
                <a:rPr lang="en-GB" dirty="0">
                  <a:solidFill>
                    <a:srgbClr val="CC0000"/>
                  </a:solidFill>
                </a:rPr>
                <a:t>Bought from exchange</a:t>
              </a:r>
            </a:p>
          </p:txBody>
        </p:sp>
        <p:sp>
          <p:nvSpPr>
            <p:cNvPr id="23589" name="Line 69"/>
            <p:cNvSpPr>
              <a:spLocks noChangeShapeType="1"/>
            </p:cNvSpPr>
            <p:nvPr/>
          </p:nvSpPr>
          <p:spPr bwMode="auto">
            <a:xfrm>
              <a:off x="3039" y="2193"/>
              <a:ext cx="371" cy="215"/>
            </a:xfrm>
            <a:prstGeom prst="line">
              <a:avLst/>
            </a:prstGeom>
            <a:noFill/>
            <a:ln w="9525">
              <a:solidFill>
                <a:srgbClr val="CC0000"/>
              </a:solidFill>
              <a:round/>
              <a:headEnd/>
              <a:tailEnd/>
            </a:ln>
          </p:spPr>
          <p:txBody>
            <a:bodyPr/>
            <a:lstStyle/>
            <a:p>
              <a:endParaRPr lang="da-DK" dirty="0"/>
            </a:p>
          </p:txBody>
        </p:sp>
      </p:grpSp>
      <p:sp>
        <p:nvSpPr>
          <p:cNvPr id="83" name="Line 59"/>
          <p:cNvSpPr>
            <a:spLocks noChangeShapeType="1"/>
          </p:cNvSpPr>
          <p:nvPr/>
        </p:nvSpPr>
        <p:spPr bwMode="auto">
          <a:xfrm flipH="1">
            <a:off x="5230813" y="3311525"/>
            <a:ext cx="0" cy="84138"/>
          </a:xfrm>
          <a:prstGeom prst="line">
            <a:avLst/>
          </a:prstGeom>
          <a:noFill/>
          <a:ln w="28575">
            <a:solidFill>
              <a:schemeClr val="tx1"/>
            </a:solidFill>
            <a:prstDash val="solid"/>
            <a:round/>
            <a:headEnd/>
            <a:tailEnd/>
          </a:ln>
        </p:spPr>
        <p:txBody>
          <a:bodyPr/>
          <a:lstStyle/>
          <a:p>
            <a:endParaRPr lang="da-DK" dirty="0"/>
          </a:p>
        </p:txBody>
      </p:sp>
      <p:grpSp>
        <p:nvGrpSpPr>
          <p:cNvPr id="84" name="Gruppe 83"/>
          <p:cNvGrpSpPr>
            <a:grpSpLocks/>
          </p:cNvGrpSpPr>
          <p:nvPr/>
        </p:nvGrpSpPr>
        <p:grpSpPr bwMode="auto">
          <a:xfrm>
            <a:off x="2343150" y="679450"/>
            <a:ext cx="5083175" cy="2886075"/>
            <a:chOff x="1936750" y="679450"/>
            <a:chExt cx="5083178" cy="2886757"/>
          </a:xfrm>
        </p:grpSpPr>
        <p:sp>
          <p:nvSpPr>
            <p:cNvPr id="23580" name="Text Box 38"/>
            <p:cNvSpPr txBox="1">
              <a:spLocks noChangeArrowheads="1"/>
            </p:cNvSpPr>
            <p:nvPr/>
          </p:nvSpPr>
          <p:spPr bwMode="auto">
            <a:xfrm>
              <a:off x="6270628" y="3229657"/>
              <a:ext cx="749300" cy="336550"/>
            </a:xfrm>
            <a:prstGeom prst="rect">
              <a:avLst/>
            </a:prstGeom>
            <a:noFill/>
            <a:ln w="9525">
              <a:noFill/>
              <a:miter lim="800000"/>
              <a:headEnd/>
              <a:tailEnd/>
            </a:ln>
          </p:spPr>
          <p:txBody>
            <a:bodyPr wrap="none">
              <a:spAutoFit/>
            </a:bodyPr>
            <a:lstStyle/>
            <a:p>
              <a:pPr eaLnBrk="0" hangingPunct="0"/>
              <a:r>
                <a:rPr lang="en-GB" sz="1600" dirty="0"/>
                <a:t>MWh</a:t>
              </a:r>
            </a:p>
          </p:txBody>
        </p:sp>
        <p:sp>
          <p:nvSpPr>
            <p:cNvPr id="23581" name="Line 39"/>
            <p:cNvSpPr>
              <a:spLocks noChangeShapeType="1"/>
            </p:cNvSpPr>
            <p:nvPr/>
          </p:nvSpPr>
          <p:spPr bwMode="auto">
            <a:xfrm flipV="1">
              <a:off x="2616200" y="3396344"/>
              <a:ext cx="3703638" cy="12700"/>
            </a:xfrm>
            <a:prstGeom prst="line">
              <a:avLst/>
            </a:prstGeom>
            <a:noFill/>
            <a:ln w="19050">
              <a:solidFill>
                <a:schemeClr val="tx1"/>
              </a:solidFill>
              <a:round/>
              <a:headEnd type="none" w="sm" len="sm"/>
              <a:tailEnd type="stealth" w="med" len="med"/>
            </a:ln>
          </p:spPr>
          <p:txBody>
            <a:bodyPr wrap="none" anchor="ctr"/>
            <a:lstStyle/>
            <a:p>
              <a:endParaRPr lang="da-DK" dirty="0"/>
            </a:p>
          </p:txBody>
        </p:sp>
        <p:sp>
          <p:nvSpPr>
            <p:cNvPr id="23582" name="Text Box 37"/>
            <p:cNvSpPr txBox="1">
              <a:spLocks noChangeArrowheads="1"/>
            </p:cNvSpPr>
            <p:nvPr/>
          </p:nvSpPr>
          <p:spPr bwMode="auto">
            <a:xfrm>
              <a:off x="1936750" y="679450"/>
              <a:ext cx="1350963" cy="336550"/>
            </a:xfrm>
            <a:prstGeom prst="rect">
              <a:avLst/>
            </a:prstGeom>
            <a:noFill/>
            <a:ln w="9525">
              <a:noFill/>
              <a:miter lim="800000"/>
              <a:headEnd/>
              <a:tailEnd/>
            </a:ln>
          </p:spPr>
          <p:txBody>
            <a:bodyPr wrap="none">
              <a:spAutoFit/>
            </a:bodyPr>
            <a:lstStyle/>
            <a:p>
              <a:pPr eaLnBrk="0" hangingPunct="0"/>
              <a:r>
                <a:rPr lang="en-GB" sz="1600" dirty="0"/>
                <a:t>EUR/MWh</a:t>
              </a:r>
            </a:p>
          </p:txBody>
        </p:sp>
        <p:sp>
          <p:nvSpPr>
            <p:cNvPr id="23583" name="Line 36"/>
            <p:cNvSpPr>
              <a:spLocks noChangeShapeType="1"/>
            </p:cNvSpPr>
            <p:nvPr/>
          </p:nvSpPr>
          <p:spPr bwMode="auto">
            <a:xfrm>
              <a:off x="2604295" y="998538"/>
              <a:ext cx="0" cy="2468563"/>
            </a:xfrm>
            <a:prstGeom prst="line">
              <a:avLst/>
            </a:prstGeom>
            <a:noFill/>
            <a:ln w="19050">
              <a:solidFill>
                <a:schemeClr val="tx1"/>
              </a:solidFill>
              <a:round/>
              <a:headEnd type="stealth" w="med" len="med"/>
              <a:tailEnd type="none" w="sm" len="sm"/>
            </a:ln>
          </p:spPr>
          <p:txBody>
            <a:bodyPr wrap="none" anchor="ctr"/>
            <a:lstStyle/>
            <a:p>
              <a:endParaRPr lang="da-DK" dirty="0"/>
            </a:p>
          </p:txBody>
        </p:sp>
      </p:grpSp>
      <p:sp>
        <p:nvSpPr>
          <p:cNvPr id="89" name="Freeform 28" descr="Lys diagonalt nedadgående"/>
          <p:cNvSpPr>
            <a:spLocks/>
          </p:cNvSpPr>
          <p:nvPr/>
        </p:nvSpPr>
        <p:spPr bwMode="auto">
          <a:xfrm>
            <a:off x="3021013" y="3313113"/>
            <a:ext cx="1676400" cy="165100"/>
          </a:xfrm>
          <a:custGeom>
            <a:avLst/>
            <a:gdLst>
              <a:gd name="T0" fmla="*/ 0 w 1056"/>
              <a:gd name="T1" fmla="*/ 0 h 104"/>
              <a:gd name="T2" fmla="*/ 0 w 1056"/>
              <a:gd name="T3" fmla="*/ 2147483647 h 104"/>
              <a:gd name="T4" fmla="*/ 2147483647 w 1056"/>
              <a:gd name="T5" fmla="*/ 2147483647 h 104"/>
              <a:gd name="T6" fmla="*/ 2147483647 w 1056"/>
              <a:gd name="T7" fmla="*/ 2147483647 h 104"/>
              <a:gd name="T8" fmla="*/ 2147483647 w 1056"/>
              <a:gd name="T9" fmla="*/ 2147483647 h 104"/>
              <a:gd name="T10" fmla="*/ 2147483647 w 1056"/>
              <a:gd name="T11" fmla="*/ 2147483647 h 104"/>
              <a:gd name="T12" fmla="*/ 2147483647 w 1056"/>
              <a:gd name="T13" fmla="*/ 2147483647 h 104"/>
              <a:gd name="T14" fmla="*/ 2147483647 w 1056"/>
              <a:gd name="T15" fmla="*/ 2147483647 h 104"/>
              <a:gd name="T16" fmla="*/ 2147483647 w 1056"/>
              <a:gd name="T17" fmla="*/ 2147483647 h 104"/>
              <a:gd name="T18" fmla="*/ 2147483647 w 1056"/>
              <a:gd name="T19" fmla="*/ 2147483647 h 104"/>
              <a:gd name="T20" fmla="*/ 2147483647 w 1056"/>
              <a:gd name="T21" fmla="*/ 2147483647 h 104"/>
              <a:gd name="T22" fmla="*/ 2147483647 w 1056"/>
              <a:gd name="T23" fmla="*/ 2147483647 h 104"/>
              <a:gd name="T24" fmla="*/ 2147483647 w 1056"/>
              <a:gd name="T25" fmla="*/ 2147483647 h 104"/>
              <a:gd name="T26" fmla="*/ 2147483647 w 1056"/>
              <a:gd name="T27" fmla="*/ 2147483647 h 104"/>
              <a:gd name="T28" fmla="*/ 2147483647 w 1056"/>
              <a:gd name="T29" fmla="*/ 2147483647 h 104"/>
              <a:gd name="T30" fmla="*/ 2147483647 w 1056"/>
              <a:gd name="T31" fmla="*/ 2147483647 h 104"/>
              <a:gd name="T32" fmla="*/ 2147483647 w 1056"/>
              <a:gd name="T33" fmla="*/ 2147483647 h 104"/>
              <a:gd name="T34" fmla="*/ 2147483647 w 1056"/>
              <a:gd name="T35" fmla="*/ 2147483647 h 104"/>
              <a:gd name="T36" fmla="*/ 0 w 1056"/>
              <a:gd name="T37" fmla="*/ 0 h 10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56"/>
              <a:gd name="T58" fmla="*/ 0 h 104"/>
              <a:gd name="T59" fmla="*/ 1056 w 1056"/>
              <a:gd name="T60" fmla="*/ 104 h 10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56" h="104">
                <a:moveTo>
                  <a:pt x="0" y="0"/>
                </a:moveTo>
                <a:lnTo>
                  <a:pt x="0" y="91"/>
                </a:lnTo>
                <a:lnTo>
                  <a:pt x="761" y="93"/>
                </a:lnTo>
                <a:cubicBezTo>
                  <a:pt x="769" y="94"/>
                  <a:pt x="775" y="96"/>
                  <a:pt x="783" y="97"/>
                </a:cubicBezTo>
                <a:cubicBezTo>
                  <a:pt x="796" y="102"/>
                  <a:pt x="783" y="95"/>
                  <a:pt x="783" y="102"/>
                </a:cubicBezTo>
                <a:cubicBezTo>
                  <a:pt x="783" y="104"/>
                  <a:pt x="786" y="101"/>
                  <a:pt x="788" y="100"/>
                </a:cubicBezTo>
                <a:cubicBezTo>
                  <a:pt x="793" y="97"/>
                  <a:pt x="794" y="94"/>
                  <a:pt x="800" y="91"/>
                </a:cubicBezTo>
                <a:cubicBezTo>
                  <a:pt x="813" y="85"/>
                  <a:pt x="821" y="86"/>
                  <a:pt x="837" y="85"/>
                </a:cubicBezTo>
                <a:cubicBezTo>
                  <a:pt x="849" y="83"/>
                  <a:pt x="858" y="82"/>
                  <a:pt x="872" y="81"/>
                </a:cubicBezTo>
                <a:cubicBezTo>
                  <a:pt x="878" y="78"/>
                  <a:pt x="884" y="76"/>
                  <a:pt x="890" y="75"/>
                </a:cubicBezTo>
                <a:cubicBezTo>
                  <a:pt x="902" y="69"/>
                  <a:pt x="896" y="71"/>
                  <a:pt x="906" y="69"/>
                </a:cubicBezTo>
                <a:cubicBezTo>
                  <a:pt x="914" y="66"/>
                  <a:pt x="924" y="64"/>
                  <a:pt x="933" y="63"/>
                </a:cubicBezTo>
                <a:cubicBezTo>
                  <a:pt x="952" y="55"/>
                  <a:pt x="974" y="49"/>
                  <a:pt x="995" y="45"/>
                </a:cubicBezTo>
                <a:cubicBezTo>
                  <a:pt x="1004" y="40"/>
                  <a:pt x="1013" y="36"/>
                  <a:pt x="1022" y="31"/>
                </a:cubicBezTo>
                <a:cubicBezTo>
                  <a:pt x="1026" y="26"/>
                  <a:pt x="1030" y="22"/>
                  <a:pt x="1035" y="19"/>
                </a:cubicBezTo>
                <a:cubicBezTo>
                  <a:pt x="1039" y="17"/>
                  <a:pt x="1046" y="12"/>
                  <a:pt x="1046" y="12"/>
                </a:cubicBezTo>
                <a:cubicBezTo>
                  <a:pt x="1047" y="6"/>
                  <a:pt x="1047" y="9"/>
                  <a:pt x="1047" y="4"/>
                </a:cubicBezTo>
                <a:cubicBezTo>
                  <a:pt x="1050" y="3"/>
                  <a:pt x="1056" y="1"/>
                  <a:pt x="1056" y="1"/>
                </a:cubicBezTo>
                <a:lnTo>
                  <a:pt x="0" y="0"/>
                </a:lnTo>
                <a:close/>
              </a:path>
            </a:pathLst>
          </a:custGeom>
          <a:pattFill prst="ltDnDiag">
            <a:fgClr>
              <a:srgbClr val="008000"/>
            </a:fgClr>
            <a:bgClr>
              <a:schemeClr val="bg1"/>
            </a:bgClr>
          </a:pattFill>
          <a:ln w="9525" cap="flat" cmpd="sng">
            <a:noFill/>
            <a:prstDash val="solid"/>
            <a:round/>
            <a:headEnd type="none" w="med" len="med"/>
            <a:tailEnd type="none" w="med" len="med"/>
          </a:ln>
        </p:spPr>
        <p:txBody>
          <a:bodyPr/>
          <a:lstStyle/>
          <a:p>
            <a:endParaRPr lang="da-DK" dirty="0"/>
          </a:p>
        </p:txBody>
      </p:sp>
      <p:grpSp>
        <p:nvGrpSpPr>
          <p:cNvPr id="95" name="Group 51"/>
          <p:cNvGrpSpPr>
            <a:grpSpLocks/>
          </p:cNvGrpSpPr>
          <p:nvPr/>
        </p:nvGrpSpPr>
        <p:grpSpPr bwMode="auto">
          <a:xfrm>
            <a:off x="393700" y="3119438"/>
            <a:ext cx="4835525" cy="396875"/>
            <a:chOff x="-8" y="2100"/>
            <a:chExt cx="3046" cy="250"/>
          </a:xfrm>
        </p:grpSpPr>
        <p:sp>
          <p:nvSpPr>
            <p:cNvPr id="23574" name="Text Box 52"/>
            <p:cNvSpPr txBox="1">
              <a:spLocks noChangeArrowheads="1"/>
            </p:cNvSpPr>
            <p:nvPr/>
          </p:nvSpPr>
          <p:spPr bwMode="auto">
            <a:xfrm>
              <a:off x="-8" y="2100"/>
              <a:ext cx="1676" cy="250"/>
            </a:xfrm>
            <a:prstGeom prst="rect">
              <a:avLst/>
            </a:prstGeom>
            <a:noFill/>
            <a:ln w="9525">
              <a:noFill/>
              <a:miter lim="800000"/>
              <a:headEnd/>
              <a:tailEnd/>
            </a:ln>
          </p:spPr>
          <p:txBody>
            <a:bodyPr wrap="none">
              <a:spAutoFit/>
            </a:bodyPr>
            <a:lstStyle/>
            <a:p>
              <a:pPr eaLnBrk="0" hangingPunct="0"/>
              <a:r>
                <a:rPr lang="en-GB" dirty="0"/>
                <a:t>Price with import</a:t>
              </a:r>
            </a:p>
          </p:txBody>
        </p:sp>
        <p:sp>
          <p:nvSpPr>
            <p:cNvPr id="23575" name="Line 53"/>
            <p:cNvSpPr>
              <a:spLocks noChangeShapeType="1"/>
            </p:cNvSpPr>
            <p:nvPr/>
          </p:nvSpPr>
          <p:spPr bwMode="auto">
            <a:xfrm flipH="1" flipV="1">
              <a:off x="1648" y="2222"/>
              <a:ext cx="1390" cy="1"/>
            </a:xfrm>
            <a:prstGeom prst="line">
              <a:avLst/>
            </a:prstGeom>
            <a:noFill/>
            <a:ln w="28575">
              <a:solidFill>
                <a:schemeClr val="tx1"/>
              </a:solidFill>
              <a:prstDash val="lgDash"/>
              <a:round/>
              <a:headEnd type="none" w="sm" len="sm"/>
              <a:tailEnd type="none" w="sm" len="sm"/>
            </a:ln>
          </p:spPr>
          <p:txBody>
            <a:bodyPr wrap="none" anchor="ctr"/>
            <a:lstStyle/>
            <a:p>
              <a:endParaRPr lang="da-DK" dirty="0"/>
            </a:p>
          </p:txBody>
        </p:sp>
      </p:grpSp>
      <p:grpSp>
        <p:nvGrpSpPr>
          <p:cNvPr id="78" name="Group 82"/>
          <p:cNvGrpSpPr>
            <a:grpSpLocks/>
          </p:cNvGrpSpPr>
          <p:nvPr/>
        </p:nvGrpSpPr>
        <p:grpSpPr bwMode="auto">
          <a:xfrm>
            <a:off x="2997200" y="1308100"/>
            <a:ext cx="2765425" cy="2159000"/>
            <a:chOff x="1632" y="824"/>
            <a:chExt cx="1742" cy="1360"/>
          </a:xfrm>
        </p:grpSpPr>
        <p:sp>
          <p:nvSpPr>
            <p:cNvPr id="23584" name="Line 83"/>
            <p:cNvSpPr>
              <a:spLocks noChangeShapeType="1"/>
            </p:cNvSpPr>
            <p:nvPr/>
          </p:nvSpPr>
          <p:spPr bwMode="auto">
            <a:xfrm>
              <a:off x="3110" y="2179"/>
              <a:ext cx="264" cy="0"/>
            </a:xfrm>
            <a:prstGeom prst="line">
              <a:avLst/>
            </a:prstGeom>
            <a:noFill/>
            <a:ln w="38100">
              <a:solidFill>
                <a:srgbClr val="FF0000"/>
              </a:solidFill>
              <a:round/>
              <a:headEnd/>
              <a:tailEnd/>
            </a:ln>
          </p:spPr>
          <p:txBody>
            <a:bodyPr/>
            <a:lstStyle/>
            <a:p>
              <a:endParaRPr lang="da-DK" dirty="0"/>
            </a:p>
          </p:txBody>
        </p:sp>
        <p:sp>
          <p:nvSpPr>
            <p:cNvPr id="23585" name="Text Box 84"/>
            <p:cNvSpPr txBox="1">
              <a:spLocks noChangeArrowheads="1"/>
            </p:cNvSpPr>
            <p:nvPr/>
          </p:nvSpPr>
          <p:spPr bwMode="auto">
            <a:xfrm>
              <a:off x="1632" y="824"/>
              <a:ext cx="1410" cy="250"/>
            </a:xfrm>
            <a:prstGeom prst="rect">
              <a:avLst/>
            </a:prstGeom>
            <a:noFill/>
            <a:ln w="9525">
              <a:noFill/>
              <a:miter lim="800000"/>
              <a:headEnd/>
              <a:tailEnd/>
            </a:ln>
          </p:spPr>
          <p:txBody>
            <a:bodyPr wrap="none">
              <a:spAutoFit/>
            </a:bodyPr>
            <a:lstStyle/>
            <a:p>
              <a:pPr eaLnBrk="0" hangingPunct="0"/>
              <a:r>
                <a:rPr lang="en-GB" dirty="0">
                  <a:solidFill>
                    <a:srgbClr val="CC0000"/>
                  </a:solidFill>
                </a:rPr>
                <a:t>Demand curve</a:t>
              </a:r>
            </a:p>
          </p:txBody>
        </p:sp>
        <p:sp>
          <p:nvSpPr>
            <p:cNvPr id="23586" name="Line 85"/>
            <p:cNvSpPr>
              <a:spLocks noChangeShapeType="1"/>
            </p:cNvSpPr>
            <p:nvPr/>
          </p:nvSpPr>
          <p:spPr bwMode="auto">
            <a:xfrm flipV="1">
              <a:off x="1647" y="1128"/>
              <a:ext cx="1035" cy="2"/>
            </a:xfrm>
            <a:prstGeom prst="line">
              <a:avLst/>
            </a:prstGeom>
            <a:noFill/>
            <a:ln w="38100">
              <a:solidFill>
                <a:srgbClr val="FF0000"/>
              </a:solidFill>
              <a:round/>
              <a:headEnd/>
              <a:tailEnd/>
            </a:ln>
          </p:spPr>
          <p:txBody>
            <a:bodyPr/>
            <a:lstStyle/>
            <a:p>
              <a:endParaRPr lang="da-DK" dirty="0"/>
            </a:p>
          </p:txBody>
        </p:sp>
        <p:sp>
          <p:nvSpPr>
            <p:cNvPr id="23587" name="Freeform 86"/>
            <p:cNvSpPr>
              <a:spLocks/>
            </p:cNvSpPr>
            <p:nvPr/>
          </p:nvSpPr>
          <p:spPr bwMode="auto">
            <a:xfrm>
              <a:off x="2670" y="1119"/>
              <a:ext cx="449" cy="1065"/>
            </a:xfrm>
            <a:custGeom>
              <a:avLst/>
              <a:gdLst>
                <a:gd name="T0" fmla="*/ 0 w 729"/>
                <a:gd name="T1" fmla="*/ 0 h 1874"/>
                <a:gd name="T2" fmla="*/ 20 w 729"/>
                <a:gd name="T3" fmla="*/ 65 h 1874"/>
                <a:gd name="T4" fmla="*/ 65 w 729"/>
                <a:gd name="T5" fmla="*/ 111 h 1874"/>
                <a:gd name="T6" fmla="*/ 0 60000 65536"/>
                <a:gd name="T7" fmla="*/ 0 60000 65536"/>
                <a:gd name="T8" fmla="*/ 0 60000 65536"/>
                <a:gd name="T9" fmla="*/ 0 w 729"/>
                <a:gd name="T10" fmla="*/ 0 h 1874"/>
                <a:gd name="T11" fmla="*/ 729 w 729"/>
                <a:gd name="T12" fmla="*/ 1874 h 1874"/>
              </a:gdLst>
              <a:ahLst/>
              <a:cxnLst>
                <a:cxn ang="T6">
                  <a:pos x="T0" y="T1"/>
                </a:cxn>
                <a:cxn ang="T7">
                  <a:pos x="T2" y="T3"/>
                </a:cxn>
                <a:cxn ang="T8">
                  <a:pos x="T4" y="T5"/>
                </a:cxn>
              </a:cxnLst>
              <a:rect l="T9" t="T10" r="T11" b="T12"/>
              <a:pathLst>
                <a:path w="729" h="1874">
                  <a:moveTo>
                    <a:pt x="0" y="0"/>
                  </a:moveTo>
                  <a:cubicBezTo>
                    <a:pt x="52" y="394"/>
                    <a:pt x="104" y="789"/>
                    <a:pt x="226" y="1101"/>
                  </a:cubicBezTo>
                  <a:cubicBezTo>
                    <a:pt x="348" y="1413"/>
                    <a:pt x="646" y="1748"/>
                    <a:pt x="729" y="1874"/>
                  </a:cubicBezTo>
                </a:path>
              </a:pathLst>
            </a:custGeom>
            <a:noFill/>
            <a:ln w="38100" cap="flat" cmpd="sng">
              <a:solidFill>
                <a:srgbClr val="FF0000"/>
              </a:solidFill>
              <a:prstDash val="solid"/>
              <a:round/>
              <a:headEnd/>
              <a:tailEnd/>
            </a:ln>
          </p:spPr>
          <p:txBody>
            <a:bodyPr wrap="none"/>
            <a:lstStyle/>
            <a:p>
              <a:endParaRPr lang="da-DK" dirty="0"/>
            </a:p>
          </p:txBody>
        </p:sp>
      </p:grpSp>
      <p:grpSp>
        <p:nvGrpSpPr>
          <p:cNvPr id="90" name="Group 45"/>
          <p:cNvGrpSpPr>
            <a:grpSpLocks/>
          </p:cNvGrpSpPr>
          <p:nvPr/>
        </p:nvGrpSpPr>
        <p:grpSpPr bwMode="auto">
          <a:xfrm>
            <a:off x="3019425" y="1308100"/>
            <a:ext cx="4511675" cy="2157413"/>
            <a:chOff x="1646" y="959"/>
            <a:chExt cx="2842" cy="1359"/>
          </a:xfrm>
        </p:grpSpPr>
        <p:sp>
          <p:nvSpPr>
            <p:cNvPr id="23576" name="Text Box 46"/>
            <p:cNvSpPr txBox="1">
              <a:spLocks noChangeArrowheads="1"/>
            </p:cNvSpPr>
            <p:nvPr/>
          </p:nvSpPr>
          <p:spPr bwMode="auto">
            <a:xfrm>
              <a:off x="3208" y="959"/>
              <a:ext cx="1280" cy="250"/>
            </a:xfrm>
            <a:prstGeom prst="rect">
              <a:avLst/>
            </a:prstGeom>
            <a:noFill/>
            <a:ln w="9525">
              <a:noFill/>
              <a:miter lim="800000"/>
              <a:headEnd/>
              <a:tailEnd/>
            </a:ln>
          </p:spPr>
          <p:txBody>
            <a:bodyPr wrap="none">
              <a:spAutoFit/>
            </a:bodyPr>
            <a:lstStyle/>
            <a:p>
              <a:pPr eaLnBrk="0" hangingPunct="0"/>
              <a:r>
                <a:rPr lang="en-GB" dirty="0">
                  <a:solidFill>
                    <a:srgbClr val="008000"/>
                  </a:solidFill>
                </a:rPr>
                <a:t>Supply curve</a:t>
              </a:r>
            </a:p>
          </p:txBody>
        </p:sp>
        <p:sp>
          <p:nvSpPr>
            <p:cNvPr id="23577" name="Line 47"/>
            <p:cNvSpPr>
              <a:spLocks noChangeShapeType="1"/>
            </p:cNvSpPr>
            <p:nvPr/>
          </p:nvSpPr>
          <p:spPr bwMode="auto">
            <a:xfrm>
              <a:off x="3210" y="1264"/>
              <a:ext cx="469" cy="0"/>
            </a:xfrm>
            <a:prstGeom prst="line">
              <a:avLst/>
            </a:prstGeom>
            <a:noFill/>
            <a:ln w="38100">
              <a:solidFill>
                <a:srgbClr val="008000"/>
              </a:solidFill>
              <a:round/>
              <a:headEnd/>
              <a:tailEnd/>
            </a:ln>
          </p:spPr>
          <p:txBody>
            <a:bodyPr lIns="0" tIns="0" rIns="0" bIns="0" anchor="ctr">
              <a:spAutoFit/>
            </a:bodyPr>
            <a:lstStyle/>
            <a:p>
              <a:endParaRPr lang="da-DK" dirty="0"/>
            </a:p>
          </p:txBody>
        </p:sp>
        <p:sp>
          <p:nvSpPr>
            <p:cNvPr id="23578" name="Freeform 48"/>
            <p:cNvSpPr>
              <a:spLocks/>
            </p:cNvSpPr>
            <p:nvPr/>
          </p:nvSpPr>
          <p:spPr bwMode="auto">
            <a:xfrm>
              <a:off x="2302" y="1254"/>
              <a:ext cx="918" cy="1064"/>
            </a:xfrm>
            <a:custGeom>
              <a:avLst/>
              <a:gdLst>
                <a:gd name="T0" fmla="*/ 0 w 922"/>
                <a:gd name="T1" fmla="*/ 1478 h 980"/>
                <a:gd name="T2" fmla="*/ 480 w 922"/>
                <a:gd name="T3" fmla="*/ 1230 h 980"/>
                <a:gd name="T4" fmla="*/ 902 w 922"/>
                <a:gd name="T5" fmla="*/ 0 h 980"/>
                <a:gd name="T6" fmla="*/ 0 60000 65536"/>
                <a:gd name="T7" fmla="*/ 0 60000 65536"/>
                <a:gd name="T8" fmla="*/ 0 60000 65536"/>
                <a:gd name="T9" fmla="*/ 0 w 922"/>
                <a:gd name="T10" fmla="*/ 0 h 980"/>
                <a:gd name="T11" fmla="*/ 922 w 922"/>
                <a:gd name="T12" fmla="*/ 980 h 980"/>
              </a:gdLst>
              <a:ahLst/>
              <a:cxnLst>
                <a:cxn ang="T6">
                  <a:pos x="T0" y="T1"/>
                </a:cxn>
                <a:cxn ang="T7">
                  <a:pos x="T2" y="T3"/>
                </a:cxn>
                <a:cxn ang="T8">
                  <a:pos x="T4" y="T5"/>
                </a:cxn>
              </a:cxnLst>
              <a:rect l="T9" t="T10" r="T11" b="T12"/>
              <a:pathLst>
                <a:path w="922" h="980">
                  <a:moveTo>
                    <a:pt x="0" y="980"/>
                  </a:moveTo>
                  <a:cubicBezTo>
                    <a:pt x="168" y="979"/>
                    <a:pt x="336" y="979"/>
                    <a:pt x="490" y="816"/>
                  </a:cubicBezTo>
                  <a:cubicBezTo>
                    <a:pt x="644" y="653"/>
                    <a:pt x="783" y="326"/>
                    <a:pt x="922" y="0"/>
                  </a:cubicBezTo>
                </a:path>
              </a:pathLst>
            </a:custGeom>
            <a:noFill/>
            <a:ln w="38100" cap="flat" cmpd="sng">
              <a:solidFill>
                <a:srgbClr val="008000"/>
              </a:solidFill>
              <a:prstDash val="solid"/>
              <a:round/>
              <a:headEnd/>
              <a:tailEnd/>
            </a:ln>
          </p:spPr>
          <p:txBody>
            <a:bodyPr lIns="0" tIns="0" rIns="0" bIns="0" anchor="ctr">
              <a:spAutoFit/>
            </a:bodyPr>
            <a:lstStyle/>
            <a:p>
              <a:endParaRPr lang="da-DK" dirty="0"/>
            </a:p>
          </p:txBody>
        </p:sp>
        <p:sp>
          <p:nvSpPr>
            <p:cNvPr id="23579" name="Line 49"/>
            <p:cNvSpPr>
              <a:spLocks noChangeShapeType="1"/>
            </p:cNvSpPr>
            <p:nvPr/>
          </p:nvSpPr>
          <p:spPr bwMode="auto">
            <a:xfrm>
              <a:off x="1646" y="2317"/>
              <a:ext cx="676" cy="1"/>
            </a:xfrm>
            <a:prstGeom prst="line">
              <a:avLst/>
            </a:prstGeom>
            <a:noFill/>
            <a:ln w="38100">
              <a:solidFill>
                <a:srgbClr val="008000"/>
              </a:solidFill>
              <a:round/>
              <a:headEnd/>
              <a:tailEnd/>
            </a:ln>
          </p:spPr>
          <p:txBody>
            <a:bodyPr wrap="none"/>
            <a:lstStyle/>
            <a:p>
              <a:endParaRPr lang="da-DK" dirty="0"/>
            </a:p>
          </p:txBody>
        </p:sp>
      </p:gr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dissolve">
                                      <p:cBhvr>
                                        <p:cTn id="7" dur="500"/>
                                        <p:tgtEl>
                                          <p:spTgt spid="8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78"/>
                                        </p:tgtEl>
                                        <p:attrNameLst>
                                          <p:attrName>style.visibility</p:attrName>
                                        </p:attrNameLst>
                                      </p:cBhvr>
                                      <p:to>
                                        <p:strVal val="visible"/>
                                      </p:to>
                                    </p:set>
                                    <p:anim calcmode="lin" valueType="num">
                                      <p:cBhvr additive="base">
                                        <p:cTn id="12" dur="500" fill="hold"/>
                                        <p:tgtEl>
                                          <p:spTgt spid="78"/>
                                        </p:tgtEl>
                                        <p:attrNameLst>
                                          <p:attrName>ppt_x</p:attrName>
                                        </p:attrNameLst>
                                      </p:cBhvr>
                                      <p:tavLst>
                                        <p:tav tm="0">
                                          <p:val>
                                            <p:strVal val="1+#ppt_w/2"/>
                                          </p:val>
                                        </p:tav>
                                        <p:tav tm="100000">
                                          <p:val>
                                            <p:strVal val="#ppt_x"/>
                                          </p:val>
                                        </p:tav>
                                      </p:tavLst>
                                    </p:anim>
                                    <p:anim calcmode="lin" valueType="num">
                                      <p:cBhvr additive="base">
                                        <p:cTn id="13" dur="500" fill="hold"/>
                                        <p:tgtEl>
                                          <p:spTgt spid="78"/>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90"/>
                                        </p:tgtEl>
                                        <p:attrNameLst>
                                          <p:attrName>style.visibility</p:attrName>
                                        </p:attrNameLst>
                                      </p:cBhvr>
                                      <p:to>
                                        <p:strVal val="visible"/>
                                      </p:to>
                                    </p:set>
                                    <p:anim calcmode="lin" valueType="num">
                                      <p:cBhvr additive="base">
                                        <p:cTn id="18" dur="500" fill="hold"/>
                                        <p:tgtEl>
                                          <p:spTgt spid="90"/>
                                        </p:tgtEl>
                                        <p:attrNameLst>
                                          <p:attrName>ppt_x</p:attrName>
                                        </p:attrNameLst>
                                      </p:cBhvr>
                                      <p:tavLst>
                                        <p:tav tm="0">
                                          <p:val>
                                            <p:strVal val="0-#ppt_w/2"/>
                                          </p:val>
                                        </p:tav>
                                        <p:tav tm="100000">
                                          <p:val>
                                            <p:strVal val="#ppt_x"/>
                                          </p:val>
                                        </p:tav>
                                      </p:tavLst>
                                    </p:anim>
                                    <p:anim calcmode="lin" valueType="num">
                                      <p:cBhvr additive="base">
                                        <p:cTn id="19" dur="500" fill="hold"/>
                                        <p:tgtEl>
                                          <p:spTgt spid="90"/>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2" fill="hold" nodeType="click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wipe(right)">
                                      <p:cBhvr>
                                        <p:cTn id="24" dur="2000"/>
                                        <p:tgtEl>
                                          <p:spTgt spid="6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2" fill="hold" nodeType="clickEffect">
                                  <p:stCondLst>
                                    <p:cond delay="0"/>
                                  </p:stCondLst>
                                  <p:childTnLst>
                                    <p:set>
                                      <p:cBhvr>
                                        <p:cTn id="28" dur="1" fill="hold">
                                          <p:stCondLst>
                                            <p:cond delay="0"/>
                                          </p:stCondLst>
                                        </p:cTn>
                                        <p:tgtEl>
                                          <p:spTgt spid="95"/>
                                        </p:tgtEl>
                                        <p:attrNameLst>
                                          <p:attrName>style.visibility</p:attrName>
                                        </p:attrNameLst>
                                      </p:cBhvr>
                                      <p:to>
                                        <p:strVal val="visible"/>
                                      </p:to>
                                    </p:set>
                                    <p:animEffect transition="in" filter="wipe(right)">
                                      <p:cBhvr>
                                        <p:cTn id="29" dur="2000"/>
                                        <p:tgtEl>
                                          <p:spTgt spid="95"/>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89"/>
                                        </p:tgtEl>
                                        <p:attrNameLst>
                                          <p:attrName>style.visibility</p:attrName>
                                        </p:attrNameLst>
                                      </p:cBhvr>
                                      <p:to>
                                        <p:strVal val="visible"/>
                                      </p:to>
                                    </p:set>
                                    <p:animEffect transition="in" filter="dissolve">
                                      <p:cBhvr>
                                        <p:cTn id="34" dur="500"/>
                                        <p:tgtEl>
                                          <p:spTgt spid="89"/>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nodeType="clickEffect">
                                  <p:stCondLst>
                                    <p:cond delay="0"/>
                                  </p:stCondLst>
                                  <p:childTnLst>
                                    <p:set>
                                      <p:cBhvr>
                                        <p:cTn id="38" dur="1" fill="hold">
                                          <p:stCondLst>
                                            <p:cond delay="0"/>
                                          </p:stCondLst>
                                        </p:cTn>
                                        <p:tgtEl>
                                          <p:spTgt spid="59"/>
                                        </p:tgtEl>
                                        <p:attrNameLst>
                                          <p:attrName>style.visibility</p:attrName>
                                        </p:attrNameLst>
                                      </p:cBhvr>
                                      <p:to>
                                        <p:strVal val="visible"/>
                                      </p:to>
                                    </p:set>
                                    <p:animEffect transition="in" filter="dissolve">
                                      <p:cBhvr>
                                        <p:cTn id="39" dur="500"/>
                                        <p:tgtEl>
                                          <p:spTgt spid="59"/>
                                        </p:tgtEl>
                                      </p:cBhvr>
                                    </p:animEffect>
                                  </p:childTnLst>
                                </p:cTn>
                              </p:par>
                            </p:childTnLst>
                          </p:cTn>
                        </p:par>
                      </p:childTnLst>
                    </p:cTn>
                  </p:par>
                  <p:par>
                    <p:cTn id="40" fill="hold">
                      <p:stCondLst>
                        <p:cond delay="indefinite"/>
                      </p:stCondLst>
                      <p:childTnLst>
                        <p:par>
                          <p:cTn id="41" fill="hold">
                            <p:stCondLst>
                              <p:cond delay="0"/>
                            </p:stCondLst>
                            <p:childTnLst>
                              <p:par>
                                <p:cTn id="42" presetID="9" presetClass="entr" presetSubtype="0" fill="hold" nodeType="clickEffect">
                                  <p:stCondLst>
                                    <p:cond delay="0"/>
                                  </p:stCondLst>
                                  <p:childTnLst>
                                    <p:set>
                                      <p:cBhvr>
                                        <p:cTn id="43" dur="1" fill="hold">
                                          <p:stCondLst>
                                            <p:cond delay="0"/>
                                          </p:stCondLst>
                                        </p:cTn>
                                        <p:tgtEl>
                                          <p:spTgt spid="65"/>
                                        </p:tgtEl>
                                        <p:attrNameLst>
                                          <p:attrName>style.visibility</p:attrName>
                                        </p:attrNameLst>
                                      </p:cBhvr>
                                      <p:to>
                                        <p:strVal val="visible"/>
                                      </p:to>
                                    </p:set>
                                    <p:animEffect transition="in" filter="dissolve">
                                      <p:cBhvr>
                                        <p:cTn id="44" dur="500"/>
                                        <p:tgtEl>
                                          <p:spTgt spid="65"/>
                                        </p:tgtEl>
                                      </p:cBhvr>
                                    </p:animEffect>
                                  </p:childTnLst>
                                </p:cTn>
                              </p:par>
                            </p:childTnLst>
                          </p:cTn>
                        </p:par>
                      </p:childTnLst>
                    </p:cTn>
                  </p:par>
                  <p:par>
                    <p:cTn id="45" fill="hold">
                      <p:stCondLst>
                        <p:cond delay="indefinite"/>
                      </p:stCondLst>
                      <p:childTnLst>
                        <p:par>
                          <p:cTn id="46" fill="hold">
                            <p:stCondLst>
                              <p:cond delay="0"/>
                            </p:stCondLst>
                            <p:childTnLst>
                              <p:par>
                                <p:cTn id="47" presetID="9" presetClass="entr" presetSubtype="0" fill="hold" nodeType="clickEffect">
                                  <p:stCondLst>
                                    <p:cond delay="0"/>
                                  </p:stCondLst>
                                  <p:childTnLst>
                                    <p:set>
                                      <p:cBhvr>
                                        <p:cTn id="48" dur="1" fill="hold">
                                          <p:stCondLst>
                                            <p:cond delay="0"/>
                                          </p:stCondLst>
                                        </p:cTn>
                                        <p:tgtEl>
                                          <p:spTgt spid="55"/>
                                        </p:tgtEl>
                                        <p:attrNameLst>
                                          <p:attrName>style.visibility</p:attrName>
                                        </p:attrNameLst>
                                      </p:cBhvr>
                                      <p:to>
                                        <p:strVal val="visible"/>
                                      </p:to>
                                    </p:set>
                                    <p:animEffect transition="in" filter="dissolve">
                                      <p:cBhvr>
                                        <p:cTn id="49" dur="500"/>
                                        <p:tgtEl>
                                          <p:spTgt spid="55"/>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1" fill="hold" grpId="0" nodeType="clickEffect">
                                  <p:stCondLst>
                                    <p:cond delay="0"/>
                                  </p:stCondLst>
                                  <p:childTnLst>
                                    <p:set>
                                      <p:cBhvr>
                                        <p:cTn id="53" dur="1" fill="hold">
                                          <p:stCondLst>
                                            <p:cond delay="0"/>
                                          </p:stCondLst>
                                        </p:cTn>
                                        <p:tgtEl>
                                          <p:spTgt spid="83"/>
                                        </p:tgtEl>
                                        <p:attrNameLst>
                                          <p:attrName>style.visibility</p:attrName>
                                        </p:attrNameLst>
                                      </p:cBhvr>
                                      <p:to>
                                        <p:strVal val="visible"/>
                                      </p:to>
                                    </p:set>
                                    <p:animEffect transition="in" filter="wipe(up)">
                                      <p:cBhvr>
                                        <p:cTn id="54" dur="1000"/>
                                        <p:tgtEl>
                                          <p:spTgt spid="83"/>
                                        </p:tgtEl>
                                      </p:cBhvr>
                                    </p:animEffect>
                                  </p:childTnLst>
                                </p:cTn>
                              </p:par>
                            </p:childTnLst>
                          </p:cTn>
                        </p:par>
                      </p:childTnLst>
                    </p:cTn>
                  </p:par>
                  <p:par>
                    <p:cTn id="55" fill="hold">
                      <p:stCondLst>
                        <p:cond delay="indefinite"/>
                      </p:stCondLst>
                      <p:childTnLst>
                        <p:par>
                          <p:cTn id="56" fill="hold">
                            <p:stCondLst>
                              <p:cond delay="0"/>
                            </p:stCondLst>
                            <p:childTnLst>
                              <p:par>
                                <p:cTn id="57" presetID="9" presetClass="entr" presetSubtype="0" fill="hold" nodeType="clickEffect">
                                  <p:stCondLst>
                                    <p:cond delay="0"/>
                                  </p:stCondLst>
                                  <p:childTnLst>
                                    <p:set>
                                      <p:cBhvr>
                                        <p:cTn id="58" dur="1" fill="hold">
                                          <p:stCondLst>
                                            <p:cond delay="0"/>
                                          </p:stCondLst>
                                        </p:cTn>
                                        <p:tgtEl>
                                          <p:spTgt spid="75"/>
                                        </p:tgtEl>
                                        <p:attrNameLst>
                                          <p:attrName>style.visibility</p:attrName>
                                        </p:attrNameLst>
                                      </p:cBhvr>
                                      <p:to>
                                        <p:strVal val="visible"/>
                                      </p:to>
                                    </p:set>
                                    <p:animEffect transition="in" filter="dissolve">
                                      <p:cBhvr>
                                        <p:cTn id="59" dur="500"/>
                                        <p:tgtEl>
                                          <p:spTgt spid="75"/>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1" fill="hold" grpId="0" nodeType="clickEffect">
                                  <p:stCondLst>
                                    <p:cond delay="0"/>
                                  </p:stCondLst>
                                  <p:childTnLst>
                                    <p:set>
                                      <p:cBhvr>
                                        <p:cTn id="63" dur="1" fill="hold">
                                          <p:stCondLst>
                                            <p:cond delay="0"/>
                                          </p:stCondLst>
                                        </p:cTn>
                                        <p:tgtEl>
                                          <p:spTgt spid="71"/>
                                        </p:tgtEl>
                                        <p:attrNameLst>
                                          <p:attrName>style.visibility</p:attrName>
                                        </p:attrNameLst>
                                      </p:cBhvr>
                                      <p:to>
                                        <p:strVal val="visible"/>
                                      </p:to>
                                    </p:set>
                                    <p:animEffect transition="in" filter="wipe(up)">
                                      <p:cBhvr>
                                        <p:cTn id="64" dur="1000"/>
                                        <p:tgtEl>
                                          <p:spTgt spid="71"/>
                                        </p:tgtEl>
                                      </p:cBhvr>
                                    </p:animEffect>
                                  </p:childTnLst>
                                </p:cTn>
                              </p:par>
                            </p:childTnLst>
                          </p:cTn>
                        </p:par>
                      </p:childTnLst>
                    </p:cTn>
                  </p:par>
                  <p:par>
                    <p:cTn id="65" fill="hold">
                      <p:stCondLst>
                        <p:cond delay="indefinite"/>
                      </p:stCondLst>
                      <p:childTnLst>
                        <p:par>
                          <p:cTn id="66" fill="hold">
                            <p:stCondLst>
                              <p:cond delay="0"/>
                            </p:stCondLst>
                            <p:childTnLst>
                              <p:par>
                                <p:cTn id="67" presetID="9" presetClass="entr" presetSubtype="0" fill="hold" nodeType="clickEffect">
                                  <p:stCondLst>
                                    <p:cond delay="0"/>
                                  </p:stCondLst>
                                  <p:childTnLst>
                                    <p:set>
                                      <p:cBhvr>
                                        <p:cTn id="68" dur="1" fill="hold">
                                          <p:stCondLst>
                                            <p:cond delay="0"/>
                                          </p:stCondLst>
                                        </p:cTn>
                                        <p:tgtEl>
                                          <p:spTgt spid="72"/>
                                        </p:tgtEl>
                                        <p:attrNameLst>
                                          <p:attrName>style.visibility</p:attrName>
                                        </p:attrNameLst>
                                      </p:cBhvr>
                                      <p:to>
                                        <p:strVal val="visible"/>
                                      </p:to>
                                    </p:set>
                                    <p:animEffect transition="in" filter="dissolve">
                                      <p:cBhvr>
                                        <p:cTn id="69" dur="500"/>
                                        <p:tgtEl>
                                          <p:spTgt spid="72"/>
                                        </p:tgtEl>
                                      </p:cBhvr>
                                    </p:animEffect>
                                  </p:childTnLst>
                                </p:cTn>
                              </p:par>
                            </p:childTnLst>
                          </p:cTn>
                        </p:par>
                      </p:childTnLst>
                    </p:cTn>
                  </p:par>
                  <p:par>
                    <p:cTn id="70" fill="hold">
                      <p:stCondLst>
                        <p:cond delay="indefinite"/>
                      </p:stCondLst>
                      <p:childTnLst>
                        <p:par>
                          <p:cTn id="71" fill="hold">
                            <p:stCondLst>
                              <p:cond delay="0"/>
                            </p:stCondLst>
                            <p:childTnLst>
                              <p:par>
                                <p:cTn id="72" presetID="9" presetClass="entr" presetSubtype="0" fill="hold" nodeType="click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dissolve">
                                      <p:cBhvr>
                                        <p:cTn id="74" dur="500"/>
                                        <p:tgtEl>
                                          <p:spTgt spid="68"/>
                                        </p:tgtEl>
                                      </p:cBhvr>
                                    </p:animEffect>
                                  </p:childTnLst>
                                </p:cTn>
                              </p:par>
                            </p:childTnLst>
                          </p:cTn>
                        </p:par>
                      </p:childTnLst>
                    </p:cTn>
                  </p:par>
                  <p:par>
                    <p:cTn id="75" fill="hold">
                      <p:stCondLst>
                        <p:cond delay="indefinite"/>
                      </p:stCondLst>
                      <p:childTnLst>
                        <p:par>
                          <p:cTn id="76" fill="hold">
                            <p:stCondLst>
                              <p:cond delay="0"/>
                            </p:stCondLst>
                            <p:childTnLst>
                              <p:par>
                                <p:cTn id="77" presetID="2" presetClass="entr" presetSubtype="2" fill="hold" grpId="0" nodeType="clickEffect">
                                  <p:stCondLst>
                                    <p:cond delay="0"/>
                                  </p:stCondLst>
                                  <p:childTnLst>
                                    <p:set>
                                      <p:cBhvr>
                                        <p:cTn id="78" dur="1" fill="hold">
                                          <p:stCondLst>
                                            <p:cond delay="0"/>
                                          </p:stCondLst>
                                        </p:cTn>
                                        <p:tgtEl>
                                          <p:spTgt spid="21576"/>
                                        </p:tgtEl>
                                        <p:attrNameLst>
                                          <p:attrName>style.visibility</p:attrName>
                                        </p:attrNameLst>
                                      </p:cBhvr>
                                      <p:to>
                                        <p:strVal val="visible"/>
                                      </p:to>
                                    </p:set>
                                    <p:anim calcmode="lin" valueType="num">
                                      <p:cBhvr additive="base">
                                        <p:cTn id="79" dur="500" fill="hold"/>
                                        <p:tgtEl>
                                          <p:spTgt spid="21576"/>
                                        </p:tgtEl>
                                        <p:attrNameLst>
                                          <p:attrName>ppt_x</p:attrName>
                                        </p:attrNameLst>
                                      </p:cBhvr>
                                      <p:tavLst>
                                        <p:tav tm="0">
                                          <p:val>
                                            <p:strVal val="1+#ppt_w/2"/>
                                          </p:val>
                                        </p:tav>
                                        <p:tav tm="100000">
                                          <p:val>
                                            <p:strVal val="#ppt_x"/>
                                          </p:val>
                                        </p:tav>
                                      </p:tavLst>
                                    </p:anim>
                                    <p:anim calcmode="lin" valueType="num">
                                      <p:cBhvr additive="base">
                                        <p:cTn id="80" dur="500" fill="hold"/>
                                        <p:tgtEl>
                                          <p:spTgt spid="21576"/>
                                        </p:tgtEl>
                                        <p:attrNameLst>
                                          <p:attrName>ppt_y</p:attrName>
                                        </p:attrNameLst>
                                      </p:cBhvr>
                                      <p:tavLst>
                                        <p:tav tm="0">
                                          <p:val>
                                            <p:strVal val="#ppt_y"/>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2" fill="hold" grpId="0" nodeType="clickEffect">
                                  <p:stCondLst>
                                    <p:cond delay="0"/>
                                  </p:stCondLst>
                                  <p:childTnLst>
                                    <p:set>
                                      <p:cBhvr>
                                        <p:cTn id="84" dur="1" fill="hold">
                                          <p:stCondLst>
                                            <p:cond delay="0"/>
                                          </p:stCondLst>
                                        </p:cTn>
                                        <p:tgtEl>
                                          <p:spTgt spid="21577"/>
                                        </p:tgtEl>
                                        <p:attrNameLst>
                                          <p:attrName>style.visibility</p:attrName>
                                        </p:attrNameLst>
                                      </p:cBhvr>
                                      <p:to>
                                        <p:strVal val="visible"/>
                                      </p:to>
                                    </p:set>
                                    <p:anim calcmode="lin" valueType="num">
                                      <p:cBhvr additive="base">
                                        <p:cTn id="85" dur="500" fill="hold"/>
                                        <p:tgtEl>
                                          <p:spTgt spid="21577"/>
                                        </p:tgtEl>
                                        <p:attrNameLst>
                                          <p:attrName>ppt_x</p:attrName>
                                        </p:attrNameLst>
                                      </p:cBhvr>
                                      <p:tavLst>
                                        <p:tav tm="0">
                                          <p:val>
                                            <p:strVal val="1+#ppt_w/2"/>
                                          </p:val>
                                        </p:tav>
                                        <p:tav tm="100000">
                                          <p:val>
                                            <p:strVal val="#ppt_x"/>
                                          </p:val>
                                        </p:tav>
                                      </p:tavLst>
                                    </p:anim>
                                    <p:anim calcmode="lin" valueType="num">
                                      <p:cBhvr additive="base">
                                        <p:cTn id="86" dur="500" fill="hold"/>
                                        <p:tgtEl>
                                          <p:spTgt spid="21577"/>
                                        </p:tgtEl>
                                        <p:attrNameLst>
                                          <p:attrName>ppt_y</p:attrName>
                                        </p:attrNameLst>
                                      </p:cBhvr>
                                      <p:tavLst>
                                        <p:tav tm="0">
                                          <p:val>
                                            <p:strVal val="#ppt_y"/>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2" fill="hold" grpId="0" nodeType="clickEffect">
                                  <p:stCondLst>
                                    <p:cond delay="0"/>
                                  </p:stCondLst>
                                  <p:childTnLst>
                                    <p:set>
                                      <p:cBhvr>
                                        <p:cTn id="90" dur="1" fill="hold">
                                          <p:stCondLst>
                                            <p:cond delay="0"/>
                                          </p:stCondLst>
                                        </p:cTn>
                                        <p:tgtEl>
                                          <p:spTgt spid="21578"/>
                                        </p:tgtEl>
                                        <p:attrNameLst>
                                          <p:attrName>style.visibility</p:attrName>
                                        </p:attrNameLst>
                                      </p:cBhvr>
                                      <p:to>
                                        <p:strVal val="visible"/>
                                      </p:to>
                                    </p:set>
                                    <p:anim calcmode="lin" valueType="num">
                                      <p:cBhvr additive="base">
                                        <p:cTn id="91" dur="500" fill="hold"/>
                                        <p:tgtEl>
                                          <p:spTgt spid="21578"/>
                                        </p:tgtEl>
                                        <p:attrNameLst>
                                          <p:attrName>ppt_x</p:attrName>
                                        </p:attrNameLst>
                                      </p:cBhvr>
                                      <p:tavLst>
                                        <p:tav tm="0">
                                          <p:val>
                                            <p:strVal val="1+#ppt_w/2"/>
                                          </p:val>
                                        </p:tav>
                                        <p:tav tm="100000">
                                          <p:val>
                                            <p:strVal val="#ppt_x"/>
                                          </p:val>
                                        </p:tav>
                                      </p:tavLst>
                                    </p:anim>
                                    <p:anim calcmode="lin" valueType="num">
                                      <p:cBhvr additive="base">
                                        <p:cTn id="92" dur="500" fill="hold"/>
                                        <p:tgtEl>
                                          <p:spTgt spid="21578"/>
                                        </p:tgtEl>
                                        <p:attrNameLst>
                                          <p:attrName>ppt_y</p:attrName>
                                        </p:attrNameLst>
                                      </p:cBhvr>
                                      <p:tavLst>
                                        <p:tav tm="0">
                                          <p:val>
                                            <p:strVal val="#ppt_y"/>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2" fill="hold" grpId="0" nodeType="clickEffect">
                                  <p:stCondLst>
                                    <p:cond delay="0"/>
                                  </p:stCondLst>
                                  <p:childTnLst>
                                    <p:set>
                                      <p:cBhvr>
                                        <p:cTn id="96" dur="1" fill="hold">
                                          <p:stCondLst>
                                            <p:cond delay="0"/>
                                          </p:stCondLst>
                                        </p:cTn>
                                        <p:tgtEl>
                                          <p:spTgt spid="21579"/>
                                        </p:tgtEl>
                                        <p:attrNameLst>
                                          <p:attrName>style.visibility</p:attrName>
                                        </p:attrNameLst>
                                      </p:cBhvr>
                                      <p:to>
                                        <p:strVal val="visible"/>
                                      </p:to>
                                    </p:set>
                                    <p:anim calcmode="lin" valueType="num">
                                      <p:cBhvr additive="base">
                                        <p:cTn id="97" dur="500" fill="hold"/>
                                        <p:tgtEl>
                                          <p:spTgt spid="21579"/>
                                        </p:tgtEl>
                                        <p:attrNameLst>
                                          <p:attrName>ppt_x</p:attrName>
                                        </p:attrNameLst>
                                      </p:cBhvr>
                                      <p:tavLst>
                                        <p:tav tm="0">
                                          <p:val>
                                            <p:strVal val="1+#ppt_w/2"/>
                                          </p:val>
                                        </p:tav>
                                        <p:tav tm="100000">
                                          <p:val>
                                            <p:strVal val="#ppt_x"/>
                                          </p:val>
                                        </p:tav>
                                      </p:tavLst>
                                    </p:anim>
                                    <p:anim calcmode="lin" valueType="num">
                                      <p:cBhvr additive="base">
                                        <p:cTn id="98" dur="500" fill="hold"/>
                                        <p:tgtEl>
                                          <p:spTgt spid="21579"/>
                                        </p:tgtEl>
                                        <p:attrNameLst>
                                          <p:attrName>ppt_y</p:attrName>
                                        </p:attrNameLst>
                                      </p:cBhvr>
                                      <p:tavLst>
                                        <p:tav tm="0">
                                          <p:val>
                                            <p:strVal val="#ppt_y"/>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2" fill="hold" grpId="0" nodeType="clickEffect">
                                  <p:stCondLst>
                                    <p:cond delay="0"/>
                                  </p:stCondLst>
                                  <p:childTnLst>
                                    <p:set>
                                      <p:cBhvr>
                                        <p:cTn id="102" dur="1" fill="hold">
                                          <p:stCondLst>
                                            <p:cond delay="0"/>
                                          </p:stCondLst>
                                        </p:cTn>
                                        <p:tgtEl>
                                          <p:spTgt spid="21580"/>
                                        </p:tgtEl>
                                        <p:attrNameLst>
                                          <p:attrName>style.visibility</p:attrName>
                                        </p:attrNameLst>
                                      </p:cBhvr>
                                      <p:to>
                                        <p:strVal val="visible"/>
                                      </p:to>
                                    </p:set>
                                    <p:anim calcmode="lin" valueType="num">
                                      <p:cBhvr additive="base">
                                        <p:cTn id="103" dur="500" fill="hold"/>
                                        <p:tgtEl>
                                          <p:spTgt spid="21580"/>
                                        </p:tgtEl>
                                        <p:attrNameLst>
                                          <p:attrName>ppt_x</p:attrName>
                                        </p:attrNameLst>
                                      </p:cBhvr>
                                      <p:tavLst>
                                        <p:tav tm="0">
                                          <p:val>
                                            <p:strVal val="1+#ppt_w/2"/>
                                          </p:val>
                                        </p:tav>
                                        <p:tav tm="100000">
                                          <p:val>
                                            <p:strVal val="#ppt_x"/>
                                          </p:val>
                                        </p:tav>
                                      </p:tavLst>
                                    </p:anim>
                                    <p:anim calcmode="lin" valueType="num">
                                      <p:cBhvr additive="base">
                                        <p:cTn id="104" dur="500" fill="hold"/>
                                        <p:tgtEl>
                                          <p:spTgt spid="2158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76" grpId="0"/>
      <p:bldP spid="21577" grpId="0"/>
      <p:bldP spid="21578" grpId="0"/>
      <p:bldP spid="21579" grpId="0"/>
      <p:bldP spid="21580" grpId="0"/>
      <p:bldP spid="71" grpId="0" animBg="1"/>
      <p:bldP spid="83" grpId="0" animBg="1"/>
      <p:bldP spid="8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Pladsholder til dato 3"/>
          <p:cNvSpPr>
            <a:spLocks noGrp="1"/>
          </p:cNvSpPr>
          <p:nvPr>
            <p:ph type="dt" sz="quarter" idx="10"/>
          </p:nvPr>
        </p:nvSpPr>
        <p:spPr>
          <a:noFill/>
        </p:spPr>
        <p:txBody>
          <a:bodyPr/>
          <a:lstStyle/>
          <a:p>
            <a:r>
              <a:rPr lang="da-DK" dirty="0">
                <a:cs typeface="Arial" charset="0"/>
              </a:rPr>
              <a:t>Aug. 1, 2012</a:t>
            </a:r>
            <a:endParaRPr lang="en-GB" dirty="0">
              <a:cs typeface="Arial" charset="0"/>
            </a:endParaRPr>
          </a:p>
        </p:txBody>
      </p:sp>
      <p:sp>
        <p:nvSpPr>
          <p:cNvPr id="25602" name="Pladsholder til sidefod 4"/>
          <p:cNvSpPr>
            <a:spLocks noGrp="1"/>
          </p:cNvSpPr>
          <p:nvPr>
            <p:ph type="ftr" sz="quarter" idx="11"/>
          </p:nvPr>
        </p:nvSpPr>
        <p:spPr>
          <a:noFill/>
        </p:spPr>
        <p:txBody>
          <a:bodyPr/>
          <a:lstStyle/>
          <a:p>
            <a:r>
              <a:rPr lang="en-GB" dirty="0" smtClean="0">
                <a:cs typeface="Arial" charset="0"/>
              </a:rPr>
              <a:t>Anders Plejdrup Houmøller</a:t>
            </a:r>
          </a:p>
        </p:txBody>
      </p:sp>
      <p:sp>
        <p:nvSpPr>
          <p:cNvPr id="25603" name="Pladsholder til diasnummer 5"/>
          <p:cNvSpPr>
            <a:spLocks noGrp="1"/>
          </p:cNvSpPr>
          <p:nvPr>
            <p:ph type="sldNum" sz="quarter" idx="12"/>
          </p:nvPr>
        </p:nvSpPr>
        <p:spPr>
          <a:noFill/>
        </p:spPr>
        <p:txBody>
          <a:bodyPr/>
          <a:lstStyle/>
          <a:p>
            <a:fld id="{ACFD34E8-25A1-4597-B015-2FF6959A1BDE}" type="slidenum">
              <a:rPr lang="en-GB" smtClean="0">
                <a:cs typeface="Arial" charset="0"/>
              </a:rPr>
              <a:pPr/>
              <a:t>6</a:t>
            </a:fld>
            <a:endParaRPr lang="en-GB" dirty="0" smtClean="0">
              <a:cs typeface="Arial" charset="0"/>
            </a:endParaRPr>
          </a:p>
        </p:txBody>
      </p:sp>
      <p:sp>
        <p:nvSpPr>
          <p:cNvPr id="25604" name="Rectangle 2"/>
          <p:cNvSpPr>
            <a:spLocks noGrp="1" noChangeArrowheads="1"/>
          </p:cNvSpPr>
          <p:nvPr>
            <p:ph type="title"/>
          </p:nvPr>
        </p:nvSpPr>
        <p:spPr>
          <a:xfrm>
            <a:off x="103188" y="15875"/>
            <a:ext cx="8915400" cy="1143000"/>
          </a:xfrm>
        </p:spPr>
        <p:txBody>
          <a:bodyPr/>
          <a:lstStyle/>
          <a:p>
            <a:pPr eaLnBrk="1" hangingPunct="1"/>
            <a:r>
              <a:rPr lang="en-GB" dirty="0" smtClean="0"/>
              <a:t>Value created by the trading</a:t>
            </a:r>
          </a:p>
        </p:txBody>
      </p:sp>
      <p:sp>
        <p:nvSpPr>
          <p:cNvPr id="25605" name="Rectangle 3"/>
          <p:cNvSpPr>
            <a:spLocks noGrp="1" noChangeArrowheads="1"/>
          </p:cNvSpPr>
          <p:nvPr>
            <p:ph type="body" idx="4294967295"/>
          </p:nvPr>
        </p:nvSpPr>
        <p:spPr>
          <a:xfrm>
            <a:off x="41275" y="889000"/>
            <a:ext cx="9818688" cy="6213475"/>
          </a:xfrm>
        </p:spPr>
        <p:txBody>
          <a:bodyPr/>
          <a:lstStyle/>
          <a:p>
            <a:pPr eaLnBrk="1" hangingPunct="1"/>
            <a:r>
              <a:rPr lang="en-GB" dirty="0" smtClean="0"/>
              <a:t>For one hour of the next day: consider two neighbouring price zones with different prices P</a:t>
            </a:r>
            <a:r>
              <a:rPr lang="en-GB" baseline="-25000" dirty="0" smtClean="0"/>
              <a:t>low</a:t>
            </a:r>
            <a:r>
              <a:rPr lang="en-GB" dirty="0" smtClean="0"/>
              <a:t> and P</a:t>
            </a:r>
            <a:r>
              <a:rPr lang="en-GB" baseline="-25000" dirty="0" smtClean="0"/>
              <a:t>high</a:t>
            </a:r>
            <a:r>
              <a:rPr lang="en-GB" dirty="0" smtClean="0"/>
              <a:t>.</a:t>
            </a:r>
          </a:p>
          <a:p>
            <a:pPr eaLnBrk="1" hangingPunct="1"/>
            <a:r>
              <a:rPr lang="en-GB" dirty="0" smtClean="0"/>
              <a:t>If the implicit auction sends the energy E from the low-price zone to the high-price zone, the so-called congestion revenue (or congestion rent) is</a:t>
            </a:r>
          </a:p>
          <a:p>
            <a:pPr lvl="1" eaLnBrk="1" hangingPunct="1"/>
            <a:r>
              <a:rPr lang="en-GB" dirty="0" smtClean="0"/>
              <a:t>E  *  (P</a:t>
            </a:r>
            <a:r>
              <a:rPr lang="en-GB" baseline="-25000" dirty="0" smtClean="0"/>
              <a:t>high</a:t>
            </a:r>
            <a:r>
              <a:rPr lang="en-GB" dirty="0" smtClean="0"/>
              <a:t> – P</a:t>
            </a:r>
            <a:r>
              <a:rPr lang="en-GB" baseline="-25000" dirty="0" smtClean="0"/>
              <a:t>low</a:t>
            </a:r>
            <a:r>
              <a:rPr lang="en-GB" dirty="0" smtClean="0"/>
              <a:t>).</a:t>
            </a:r>
          </a:p>
          <a:p>
            <a:pPr eaLnBrk="1" hangingPunct="1"/>
            <a:r>
              <a:rPr lang="en-GB" dirty="0" smtClean="0"/>
              <a:t>Normally, the congestion rent is given to the capacity owners.</a:t>
            </a:r>
          </a:p>
          <a:p>
            <a:pPr eaLnBrk="1" hangingPunct="1"/>
            <a:r>
              <a:rPr lang="en-GB" dirty="0" smtClean="0"/>
              <a:t>Actually, the total value created by the spot trading is the sum of the following two components:</a:t>
            </a:r>
          </a:p>
          <a:p>
            <a:pPr lvl="1" eaLnBrk="1" hangingPunct="1"/>
            <a:r>
              <a:rPr lang="en-GB" dirty="0" smtClean="0"/>
              <a:t>The sum of all the red/green areas (the traders’ surplus).</a:t>
            </a:r>
          </a:p>
          <a:p>
            <a:pPr lvl="1" eaLnBrk="1" hangingPunct="1"/>
            <a:r>
              <a:rPr lang="en-GB" dirty="0" smtClean="0"/>
              <a:t>The congestion rent (the capacity owners’ gain).</a:t>
            </a:r>
          </a:p>
        </p:txBody>
      </p:sp>
    </p:spTree>
  </p:cSld>
  <p:clrMapOvr>
    <a:masterClrMapping/>
  </p:clrMapOvr>
  <p:transition spd="med">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Pladsholder til diasnummer 5"/>
          <p:cNvSpPr>
            <a:spLocks noGrp="1"/>
          </p:cNvSpPr>
          <p:nvPr>
            <p:ph type="sldNum" sz="quarter" idx="12"/>
          </p:nvPr>
        </p:nvSpPr>
        <p:spPr>
          <a:noFill/>
        </p:spPr>
        <p:txBody>
          <a:bodyPr/>
          <a:lstStyle/>
          <a:p>
            <a:fld id="{A20EEDEB-409F-46F0-BE37-ACF735BE9A38}" type="slidenum">
              <a:rPr lang="en-GB" smtClean="0">
                <a:cs typeface="Arial" charset="0"/>
              </a:rPr>
              <a:pPr/>
              <a:t>7</a:t>
            </a:fld>
            <a:endParaRPr lang="en-GB" dirty="0" smtClean="0">
              <a:cs typeface="Arial" charset="0"/>
            </a:endParaRPr>
          </a:p>
        </p:txBody>
      </p:sp>
      <p:sp>
        <p:nvSpPr>
          <p:cNvPr id="27650" name="Rectangle 2"/>
          <p:cNvSpPr>
            <a:spLocks noGrp="1" noChangeArrowheads="1"/>
          </p:cNvSpPr>
          <p:nvPr>
            <p:ph type="title"/>
          </p:nvPr>
        </p:nvSpPr>
        <p:spPr>
          <a:xfrm>
            <a:off x="465138" y="0"/>
            <a:ext cx="8915400" cy="1143000"/>
          </a:xfrm>
        </p:spPr>
        <p:txBody>
          <a:bodyPr/>
          <a:lstStyle/>
          <a:p>
            <a:pPr eaLnBrk="1" hangingPunct="1"/>
            <a:r>
              <a:rPr lang="en-GB" dirty="0" smtClean="0"/>
              <a:t>Optimization – 1</a:t>
            </a:r>
          </a:p>
        </p:txBody>
      </p:sp>
      <p:sp>
        <p:nvSpPr>
          <p:cNvPr id="27651" name="Rectangle 3"/>
          <p:cNvSpPr>
            <a:spLocks noGrp="1" noChangeArrowheads="1"/>
          </p:cNvSpPr>
          <p:nvPr>
            <p:ph type="body" idx="4294967295"/>
          </p:nvPr>
        </p:nvSpPr>
        <p:spPr>
          <a:xfrm>
            <a:off x="227013" y="1370013"/>
            <a:ext cx="9678987" cy="4525962"/>
          </a:xfrm>
        </p:spPr>
        <p:txBody>
          <a:bodyPr/>
          <a:lstStyle/>
          <a:p>
            <a:pPr eaLnBrk="1" hangingPunct="1">
              <a:lnSpc>
                <a:spcPct val="90000"/>
              </a:lnSpc>
            </a:pPr>
            <a:r>
              <a:rPr lang="en-GB" dirty="0" smtClean="0"/>
              <a:t>When selecting the preferred solution, the spot trading software </a:t>
            </a:r>
            <a:r>
              <a:rPr lang="en-GB" u="sng" dirty="0" smtClean="0"/>
              <a:t>aims at maximising the value of the spot trading</a:t>
            </a:r>
            <a:r>
              <a:rPr lang="en-GB" dirty="0" smtClean="0"/>
              <a:t>.</a:t>
            </a:r>
          </a:p>
          <a:p>
            <a:pPr eaLnBrk="1" hangingPunct="1">
              <a:lnSpc>
                <a:spcPct val="90000"/>
              </a:lnSpc>
            </a:pPr>
            <a:r>
              <a:rPr lang="en-GB" dirty="0" smtClean="0"/>
              <a:t>With reference to the previous slides: it aims at maximising the sum of</a:t>
            </a:r>
          </a:p>
          <a:p>
            <a:pPr lvl="1" eaLnBrk="1" hangingPunct="1">
              <a:lnSpc>
                <a:spcPct val="90000"/>
              </a:lnSpc>
            </a:pPr>
            <a:r>
              <a:rPr lang="en-GB" dirty="0" smtClean="0"/>
              <a:t>The traders’ surplus (all the red/green areas).</a:t>
            </a:r>
          </a:p>
          <a:p>
            <a:pPr lvl="1" eaLnBrk="1" hangingPunct="1">
              <a:lnSpc>
                <a:spcPct val="90000"/>
              </a:lnSpc>
            </a:pPr>
            <a:r>
              <a:rPr lang="en-GB" dirty="0" smtClean="0"/>
              <a:t>The congestion rent.</a:t>
            </a:r>
          </a:p>
          <a:p>
            <a:pPr eaLnBrk="1" hangingPunct="1">
              <a:lnSpc>
                <a:spcPct val="90000"/>
              </a:lnSpc>
            </a:pPr>
            <a:r>
              <a:rPr lang="en-GB" dirty="0" smtClean="0"/>
              <a:t>The maximization runs over all links, all price zones and all 24 hours of the next day.</a:t>
            </a:r>
          </a:p>
          <a:p>
            <a:pPr eaLnBrk="1" hangingPunct="1">
              <a:lnSpc>
                <a:spcPct val="90000"/>
              </a:lnSpc>
            </a:pPr>
            <a:r>
              <a:rPr lang="en-GB" dirty="0" smtClean="0"/>
              <a:t>Hence, the software aims at maximising the following sum:</a:t>
            </a:r>
          </a:p>
        </p:txBody>
      </p:sp>
      <p:grpSp>
        <p:nvGrpSpPr>
          <p:cNvPr id="2" name="Group 81"/>
          <p:cNvGrpSpPr>
            <a:grpSpLocks/>
          </p:cNvGrpSpPr>
          <p:nvPr/>
        </p:nvGrpSpPr>
        <p:grpSpPr bwMode="auto">
          <a:xfrm>
            <a:off x="271463" y="5581650"/>
            <a:ext cx="9458325" cy="1196975"/>
            <a:chOff x="-18" y="3457"/>
            <a:chExt cx="5500" cy="754"/>
          </a:xfrm>
        </p:grpSpPr>
        <p:sp>
          <p:nvSpPr>
            <p:cNvPr id="27683" name="Text Box 77"/>
            <p:cNvSpPr txBox="1">
              <a:spLocks noChangeArrowheads="1"/>
            </p:cNvSpPr>
            <p:nvPr/>
          </p:nvSpPr>
          <p:spPr bwMode="auto">
            <a:xfrm>
              <a:off x="153" y="3457"/>
              <a:ext cx="5329" cy="446"/>
            </a:xfrm>
            <a:prstGeom prst="rect">
              <a:avLst/>
            </a:prstGeom>
            <a:noFill/>
            <a:ln w="9525">
              <a:noFill/>
              <a:miter lim="800000"/>
              <a:headEnd/>
              <a:tailEnd/>
            </a:ln>
          </p:spPr>
          <p:txBody>
            <a:bodyPr wrap="none">
              <a:spAutoFit/>
            </a:bodyPr>
            <a:lstStyle/>
            <a:p>
              <a:pPr eaLnBrk="0" hangingPunct="0"/>
              <a:r>
                <a:rPr lang="en-GB" sz="4000" b="0" dirty="0"/>
                <a:t>Σ [ Σ</a:t>
              </a:r>
              <a:r>
                <a:rPr lang="en-GB" sz="2400" b="0" dirty="0"/>
                <a:t> </a:t>
              </a:r>
              <a:r>
                <a:rPr lang="en-GB" sz="2400" dirty="0"/>
                <a:t>(congestion rent)</a:t>
              </a:r>
              <a:r>
                <a:rPr lang="en-GB" sz="4000" b="0" dirty="0"/>
                <a:t> + Σ</a:t>
              </a:r>
              <a:r>
                <a:rPr lang="en-GB" sz="2400" b="0" dirty="0"/>
                <a:t> </a:t>
              </a:r>
              <a:r>
                <a:rPr lang="en-GB" sz="2400" dirty="0"/>
                <a:t>(traders’ surplus)</a:t>
              </a:r>
              <a:r>
                <a:rPr lang="en-GB" sz="4000" b="0" dirty="0"/>
                <a:t>]</a:t>
              </a:r>
            </a:p>
          </p:txBody>
        </p:sp>
        <p:sp>
          <p:nvSpPr>
            <p:cNvPr id="27684" name="Text Box 78"/>
            <p:cNvSpPr txBox="1">
              <a:spLocks noChangeArrowheads="1"/>
            </p:cNvSpPr>
            <p:nvPr/>
          </p:nvSpPr>
          <p:spPr bwMode="auto">
            <a:xfrm>
              <a:off x="-18" y="3804"/>
              <a:ext cx="551" cy="174"/>
            </a:xfrm>
            <a:prstGeom prst="rect">
              <a:avLst/>
            </a:prstGeom>
            <a:noFill/>
            <a:ln w="9525">
              <a:noFill/>
              <a:miter lim="800000"/>
              <a:headEnd/>
              <a:tailEnd/>
            </a:ln>
          </p:spPr>
          <p:txBody>
            <a:bodyPr wrap="none">
              <a:spAutoFit/>
            </a:bodyPr>
            <a:lstStyle/>
            <a:p>
              <a:pPr eaLnBrk="0" hangingPunct="0"/>
              <a:r>
                <a:rPr lang="en-GB" sz="1200" dirty="0"/>
                <a:t>24 hours</a:t>
              </a:r>
            </a:p>
          </p:txBody>
        </p:sp>
        <p:sp>
          <p:nvSpPr>
            <p:cNvPr id="27685" name="Text Box 79"/>
            <p:cNvSpPr txBox="1">
              <a:spLocks noChangeArrowheads="1"/>
            </p:cNvSpPr>
            <p:nvPr/>
          </p:nvSpPr>
          <p:spPr bwMode="auto">
            <a:xfrm>
              <a:off x="512" y="3804"/>
              <a:ext cx="679" cy="407"/>
            </a:xfrm>
            <a:prstGeom prst="rect">
              <a:avLst/>
            </a:prstGeom>
            <a:noFill/>
            <a:ln w="9525">
              <a:noFill/>
              <a:miter lim="800000"/>
              <a:headEnd/>
              <a:tailEnd/>
            </a:ln>
          </p:spPr>
          <p:txBody>
            <a:bodyPr wrap="none">
              <a:spAutoFit/>
            </a:bodyPr>
            <a:lstStyle/>
            <a:p>
              <a:pPr algn="ctr" eaLnBrk="0" hangingPunct="0"/>
              <a:r>
                <a:rPr lang="en-GB" sz="1200" dirty="0"/>
                <a:t>All links</a:t>
              </a:r>
            </a:p>
            <a:p>
              <a:pPr algn="ctr" eaLnBrk="0" hangingPunct="0"/>
              <a:r>
                <a:rPr lang="en-GB" sz="1200" dirty="0"/>
                <a:t>between</a:t>
              </a:r>
            </a:p>
            <a:p>
              <a:pPr algn="ctr" eaLnBrk="0" hangingPunct="0"/>
              <a:r>
                <a:rPr lang="en-GB" sz="1200" dirty="0"/>
                <a:t>price zones</a:t>
              </a:r>
            </a:p>
          </p:txBody>
        </p:sp>
        <p:sp>
          <p:nvSpPr>
            <p:cNvPr id="27686" name="Text Box 80"/>
            <p:cNvSpPr txBox="1">
              <a:spLocks noChangeArrowheads="1"/>
            </p:cNvSpPr>
            <p:nvPr/>
          </p:nvSpPr>
          <p:spPr bwMode="auto">
            <a:xfrm>
              <a:off x="3121" y="3804"/>
              <a:ext cx="398" cy="407"/>
            </a:xfrm>
            <a:prstGeom prst="rect">
              <a:avLst/>
            </a:prstGeom>
            <a:noFill/>
            <a:ln w="9525">
              <a:noFill/>
              <a:miter lim="800000"/>
              <a:headEnd/>
              <a:tailEnd/>
            </a:ln>
          </p:spPr>
          <p:txBody>
            <a:bodyPr wrap="none">
              <a:spAutoFit/>
            </a:bodyPr>
            <a:lstStyle/>
            <a:p>
              <a:pPr algn="ctr" eaLnBrk="0" hangingPunct="0"/>
              <a:r>
                <a:rPr lang="en-GB" sz="1200" dirty="0"/>
                <a:t>All</a:t>
              </a:r>
            </a:p>
            <a:p>
              <a:pPr algn="ctr" eaLnBrk="0" hangingPunct="0"/>
              <a:r>
                <a:rPr lang="en-GB" sz="1200" dirty="0"/>
                <a:t>price</a:t>
              </a:r>
            </a:p>
            <a:p>
              <a:pPr algn="ctr" eaLnBrk="0" hangingPunct="0"/>
              <a:r>
                <a:rPr lang="en-GB" sz="1200" dirty="0"/>
                <a:t>zones</a:t>
              </a:r>
            </a:p>
          </p:txBody>
        </p:sp>
      </p:grpSp>
      <p:grpSp>
        <p:nvGrpSpPr>
          <p:cNvPr id="27653" name="Gruppe 41"/>
          <p:cNvGrpSpPr>
            <a:grpSpLocks/>
          </p:cNvGrpSpPr>
          <p:nvPr/>
        </p:nvGrpSpPr>
        <p:grpSpPr bwMode="auto">
          <a:xfrm>
            <a:off x="7356475" y="244475"/>
            <a:ext cx="1543050" cy="1062038"/>
            <a:chOff x="7415213" y="142875"/>
            <a:chExt cx="1543050" cy="1062038"/>
          </a:xfrm>
        </p:grpSpPr>
        <p:sp>
          <p:nvSpPr>
            <p:cNvPr id="27669" name="Line 62"/>
            <p:cNvSpPr>
              <a:spLocks noChangeShapeType="1"/>
            </p:cNvSpPr>
            <p:nvPr/>
          </p:nvSpPr>
          <p:spPr bwMode="auto">
            <a:xfrm>
              <a:off x="8566062" y="484366"/>
              <a:ext cx="345108" cy="0"/>
            </a:xfrm>
            <a:prstGeom prst="line">
              <a:avLst/>
            </a:prstGeom>
            <a:noFill/>
            <a:ln w="38100">
              <a:solidFill>
                <a:srgbClr val="008000"/>
              </a:solidFill>
              <a:round/>
              <a:headEnd/>
              <a:tailEnd/>
            </a:ln>
          </p:spPr>
          <p:txBody>
            <a:bodyPr lIns="0" tIns="0" rIns="0" bIns="0" anchor="ctr">
              <a:spAutoFit/>
            </a:bodyPr>
            <a:lstStyle/>
            <a:p>
              <a:endParaRPr lang="da-DK" dirty="0"/>
            </a:p>
          </p:txBody>
        </p:sp>
        <p:sp>
          <p:nvSpPr>
            <p:cNvPr id="27670" name="Freeform 53" descr="Outlined diamond"/>
            <p:cNvSpPr>
              <a:spLocks/>
            </p:cNvSpPr>
            <p:nvPr/>
          </p:nvSpPr>
          <p:spPr bwMode="auto">
            <a:xfrm>
              <a:off x="8207709" y="698140"/>
              <a:ext cx="267845" cy="312806"/>
            </a:xfrm>
            <a:custGeom>
              <a:avLst/>
              <a:gdLst>
                <a:gd name="T0" fmla="*/ 0 w 364"/>
                <a:gd name="T1" fmla="*/ 0 h 458"/>
                <a:gd name="T2" fmla="*/ 197090531 w 364"/>
                <a:gd name="T3" fmla="*/ 0 h 458"/>
                <a:gd name="T4" fmla="*/ 193841808 w 364"/>
                <a:gd name="T5" fmla="*/ 7463634 h 458"/>
                <a:gd name="T6" fmla="*/ 182470863 w 364"/>
                <a:gd name="T7" fmla="*/ 29853852 h 458"/>
                <a:gd name="T8" fmla="*/ 177598146 w 364"/>
                <a:gd name="T9" fmla="*/ 52244073 h 458"/>
                <a:gd name="T10" fmla="*/ 171100699 w 364"/>
                <a:gd name="T11" fmla="*/ 60174181 h 458"/>
                <a:gd name="T12" fmla="*/ 165685670 w 364"/>
                <a:gd name="T13" fmla="*/ 65771905 h 458"/>
                <a:gd name="T14" fmla="*/ 156481076 w 364"/>
                <a:gd name="T15" fmla="*/ 80232007 h 458"/>
                <a:gd name="T16" fmla="*/ 149442053 w 364"/>
                <a:gd name="T17" fmla="*/ 96558038 h 458"/>
                <a:gd name="T18" fmla="*/ 145110913 w 364"/>
                <a:gd name="T19" fmla="*/ 103555193 h 458"/>
                <a:gd name="T20" fmla="*/ 133740013 w 364"/>
                <a:gd name="T21" fmla="*/ 127344834 h 458"/>
                <a:gd name="T22" fmla="*/ 125617837 w 364"/>
                <a:gd name="T23" fmla="*/ 141339142 h 458"/>
                <a:gd name="T24" fmla="*/ 120745120 w 364"/>
                <a:gd name="T25" fmla="*/ 151134475 h 458"/>
                <a:gd name="T26" fmla="*/ 109374221 w 364"/>
                <a:gd name="T27" fmla="*/ 166528214 h 458"/>
                <a:gd name="T28" fmla="*/ 102876774 w 364"/>
                <a:gd name="T29" fmla="*/ 175390593 h 458"/>
                <a:gd name="T30" fmla="*/ 98004057 w 364"/>
                <a:gd name="T31" fmla="*/ 185186652 h 458"/>
                <a:gd name="T32" fmla="*/ 93130581 w 364"/>
                <a:gd name="T33" fmla="*/ 194982668 h 458"/>
                <a:gd name="T34" fmla="*/ 89340281 w 364"/>
                <a:gd name="T35" fmla="*/ 201512662 h 458"/>
                <a:gd name="T36" fmla="*/ 88257864 w 364"/>
                <a:gd name="T37" fmla="*/ 203378570 h 458"/>
                <a:gd name="T38" fmla="*/ 87716288 w 364"/>
                <a:gd name="T39" fmla="*/ 205710954 h 458"/>
                <a:gd name="T40" fmla="*/ 84467564 w 364"/>
                <a:gd name="T41" fmla="*/ 210375724 h 458"/>
                <a:gd name="T42" fmla="*/ 83384411 w 364"/>
                <a:gd name="T43" fmla="*/ 212708109 h 458"/>
                <a:gd name="T44" fmla="*/ 84467564 w 364"/>
                <a:gd name="T45" fmla="*/ 210375724 h 458"/>
                <a:gd name="T46" fmla="*/ 85009141 w 364"/>
                <a:gd name="T47" fmla="*/ 201512662 h 458"/>
                <a:gd name="T48" fmla="*/ 80135688 w 364"/>
                <a:gd name="T49" fmla="*/ 191717329 h 458"/>
                <a:gd name="T50" fmla="*/ 72013512 w 364"/>
                <a:gd name="T51" fmla="*/ 184720175 h 458"/>
                <a:gd name="T52" fmla="*/ 67140795 w 364"/>
                <a:gd name="T53" fmla="*/ 176323547 h 458"/>
                <a:gd name="T54" fmla="*/ 62267342 w 364"/>
                <a:gd name="T55" fmla="*/ 167927645 h 458"/>
                <a:gd name="T56" fmla="*/ 58477042 w 364"/>
                <a:gd name="T57" fmla="*/ 162329922 h 458"/>
                <a:gd name="T58" fmla="*/ 54145902 w 364"/>
                <a:gd name="T59" fmla="*/ 156732198 h 458"/>
                <a:gd name="T60" fmla="*/ 50897178 w 364"/>
                <a:gd name="T61" fmla="*/ 146936866 h 458"/>
                <a:gd name="T62" fmla="*/ 42774991 w 364"/>
                <a:gd name="T63" fmla="*/ 134341988 h 458"/>
                <a:gd name="T64" fmla="*/ 40609421 w 364"/>
                <a:gd name="T65" fmla="*/ 127811311 h 458"/>
                <a:gd name="T66" fmla="*/ 39526268 w 364"/>
                <a:gd name="T67" fmla="*/ 120348363 h 458"/>
                <a:gd name="T68" fmla="*/ 33028821 w 364"/>
                <a:gd name="T69" fmla="*/ 109619393 h 458"/>
                <a:gd name="T70" fmla="*/ 30863251 w 364"/>
                <a:gd name="T71" fmla="*/ 101222808 h 458"/>
                <a:gd name="T72" fmla="*/ 28156104 w 364"/>
                <a:gd name="T73" fmla="*/ 96558038 h 458"/>
                <a:gd name="T74" fmla="*/ 24907381 w 364"/>
                <a:gd name="T75" fmla="*/ 87229161 h 458"/>
                <a:gd name="T76" fmla="*/ 21658652 w 364"/>
                <a:gd name="T77" fmla="*/ 81631438 h 458"/>
                <a:gd name="T78" fmla="*/ 15160469 w 364"/>
                <a:gd name="T79" fmla="*/ 67171336 h 458"/>
                <a:gd name="T80" fmla="*/ 10287749 w 364"/>
                <a:gd name="T81" fmla="*/ 48978735 h 458"/>
                <a:gd name="T82" fmla="*/ 7039026 w 364"/>
                <a:gd name="T83" fmla="*/ 27987944 h 458"/>
                <a:gd name="T84" fmla="*/ 3790301 w 364"/>
                <a:gd name="T85" fmla="*/ 18191923 h 458"/>
                <a:gd name="T86" fmla="*/ 0 w 364"/>
                <a:gd name="T87" fmla="*/ 0 h 45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64"/>
                <a:gd name="T133" fmla="*/ 0 h 458"/>
                <a:gd name="T134" fmla="*/ 364 w 364"/>
                <a:gd name="T135" fmla="*/ 458 h 45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64" h="458">
                  <a:moveTo>
                    <a:pt x="0" y="0"/>
                  </a:moveTo>
                  <a:lnTo>
                    <a:pt x="364" y="0"/>
                  </a:lnTo>
                  <a:cubicBezTo>
                    <a:pt x="360" y="5"/>
                    <a:pt x="361" y="10"/>
                    <a:pt x="358" y="16"/>
                  </a:cubicBezTo>
                  <a:cubicBezTo>
                    <a:pt x="355" y="31"/>
                    <a:pt x="346" y="52"/>
                    <a:pt x="337" y="64"/>
                  </a:cubicBezTo>
                  <a:cubicBezTo>
                    <a:pt x="335" y="79"/>
                    <a:pt x="335" y="98"/>
                    <a:pt x="328" y="112"/>
                  </a:cubicBezTo>
                  <a:cubicBezTo>
                    <a:pt x="327" y="119"/>
                    <a:pt x="322" y="125"/>
                    <a:pt x="316" y="129"/>
                  </a:cubicBezTo>
                  <a:cubicBezTo>
                    <a:pt x="313" y="134"/>
                    <a:pt x="311" y="138"/>
                    <a:pt x="306" y="141"/>
                  </a:cubicBezTo>
                  <a:cubicBezTo>
                    <a:pt x="301" y="152"/>
                    <a:pt x="296" y="162"/>
                    <a:pt x="289" y="172"/>
                  </a:cubicBezTo>
                  <a:cubicBezTo>
                    <a:pt x="287" y="184"/>
                    <a:pt x="281" y="196"/>
                    <a:pt x="276" y="207"/>
                  </a:cubicBezTo>
                  <a:cubicBezTo>
                    <a:pt x="274" y="212"/>
                    <a:pt x="268" y="222"/>
                    <a:pt x="268" y="222"/>
                  </a:cubicBezTo>
                  <a:cubicBezTo>
                    <a:pt x="264" y="240"/>
                    <a:pt x="253" y="256"/>
                    <a:pt x="247" y="273"/>
                  </a:cubicBezTo>
                  <a:cubicBezTo>
                    <a:pt x="245" y="283"/>
                    <a:pt x="237" y="293"/>
                    <a:pt x="232" y="303"/>
                  </a:cubicBezTo>
                  <a:cubicBezTo>
                    <a:pt x="231" y="310"/>
                    <a:pt x="227" y="318"/>
                    <a:pt x="223" y="324"/>
                  </a:cubicBezTo>
                  <a:cubicBezTo>
                    <a:pt x="221" y="336"/>
                    <a:pt x="212" y="351"/>
                    <a:pt x="202" y="357"/>
                  </a:cubicBezTo>
                  <a:cubicBezTo>
                    <a:pt x="198" y="363"/>
                    <a:pt x="194" y="370"/>
                    <a:pt x="190" y="376"/>
                  </a:cubicBezTo>
                  <a:cubicBezTo>
                    <a:pt x="189" y="383"/>
                    <a:pt x="181" y="397"/>
                    <a:pt x="181" y="397"/>
                  </a:cubicBezTo>
                  <a:cubicBezTo>
                    <a:pt x="180" y="404"/>
                    <a:pt x="175" y="411"/>
                    <a:pt x="172" y="418"/>
                  </a:cubicBezTo>
                  <a:cubicBezTo>
                    <a:pt x="170" y="423"/>
                    <a:pt x="167" y="427"/>
                    <a:pt x="165" y="432"/>
                  </a:cubicBezTo>
                  <a:cubicBezTo>
                    <a:pt x="164" y="433"/>
                    <a:pt x="163" y="436"/>
                    <a:pt x="163" y="436"/>
                  </a:cubicBezTo>
                  <a:cubicBezTo>
                    <a:pt x="163" y="438"/>
                    <a:pt x="163" y="439"/>
                    <a:pt x="162" y="441"/>
                  </a:cubicBezTo>
                  <a:cubicBezTo>
                    <a:pt x="160" y="445"/>
                    <a:pt x="158" y="447"/>
                    <a:pt x="156" y="451"/>
                  </a:cubicBezTo>
                  <a:cubicBezTo>
                    <a:pt x="155" y="453"/>
                    <a:pt x="153" y="458"/>
                    <a:pt x="154" y="456"/>
                  </a:cubicBezTo>
                  <a:cubicBezTo>
                    <a:pt x="155" y="454"/>
                    <a:pt x="155" y="453"/>
                    <a:pt x="156" y="451"/>
                  </a:cubicBezTo>
                  <a:cubicBezTo>
                    <a:pt x="158" y="441"/>
                    <a:pt x="157" y="447"/>
                    <a:pt x="157" y="432"/>
                  </a:cubicBezTo>
                  <a:cubicBezTo>
                    <a:pt x="160" y="424"/>
                    <a:pt x="157" y="413"/>
                    <a:pt x="148" y="411"/>
                  </a:cubicBezTo>
                  <a:cubicBezTo>
                    <a:pt x="141" y="406"/>
                    <a:pt x="138" y="403"/>
                    <a:pt x="133" y="396"/>
                  </a:cubicBezTo>
                  <a:cubicBezTo>
                    <a:pt x="132" y="389"/>
                    <a:pt x="127" y="384"/>
                    <a:pt x="124" y="378"/>
                  </a:cubicBezTo>
                  <a:cubicBezTo>
                    <a:pt x="123" y="371"/>
                    <a:pt x="119" y="366"/>
                    <a:pt x="115" y="360"/>
                  </a:cubicBezTo>
                  <a:cubicBezTo>
                    <a:pt x="114" y="354"/>
                    <a:pt x="113" y="352"/>
                    <a:pt x="108" y="348"/>
                  </a:cubicBezTo>
                  <a:cubicBezTo>
                    <a:pt x="106" y="343"/>
                    <a:pt x="103" y="341"/>
                    <a:pt x="100" y="336"/>
                  </a:cubicBezTo>
                  <a:cubicBezTo>
                    <a:pt x="99" y="329"/>
                    <a:pt x="97" y="321"/>
                    <a:pt x="94" y="315"/>
                  </a:cubicBezTo>
                  <a:cubicBezTo>
                    <a:pt x="92" y="305"/>
                    <a:pt x="85" y="296"/>
                    <a:pt x="79" y="288"/>
                  </a:cubicBezTo>
                  <a:cubicBezTo>
                    <a:pt x="78" y="283"/>
                    <a:pt x="76" y="279"/>
                    <a:pt x="75" y="274"/>
                  </a:cubicBezTo>
                  <a:cubicBezTo>
                    <a:pt x="76" y="268"/>
                    <a:pt x="76" y="264"/>
                    <a:pt x="73" y="258"/>
                  </a:cubicBezTo>
                  <a:cubicBezTo>
                    <a:pt x="72" y="252"/>
                    <a:pt x="64" y="243"/>
                    <a:pt x="61" y="235"/>
                  </a:cubicBezTo>
                  <a:cubicBezTo>
                    <a:pt x="60" y="229"/>
                    <a:pt x="59" y="222"/>
                    <a:pt x="57" y="217"/>
                  </a:cubicBezTo>
                  <a:cubicBezTo>
                    <a:pt x="56" y="214"/>
                    <a:pt x="52" y="207"/>
                    <a:pt x="52" y="207"/>
                  </a:cubicBezTo>
                  <a:cubicBezTo>
                    <a:pt x="51" y="201"/>
                    <a:pt x="49" y="193"/>
                    <a:pt x="46" y="187"/>
                  </a:cubicBezTo>
                  <a:cubicBezTo>
                    <a:pt x="44" y="183"/>
                    <a:pt x="40" y="175"/>
                    <a:pt x="40" y="175"/>
                  </a:cubicBezTo>
                  <a:cubicBezTo>
                    <a:pt x="38" y="165"/>
                    <a:pt x="33" y="153"/>
                    <a:pt x="28" y="144"/>
                  </a:cubicBezTo>
                  <a:cubicBezTo>
                    <a:pt x="25" y="131"/>
                    <a:pt x="24" y="118"/>
                    <a:pt x="19" y="105"/>
                  </a:cubicBezTo>
                  <a:cubicBezTo>
                    <a:pt x="17" y="91"/>
                    <a:pt x="19" y="71"/>
                    <a:pt x="13" y="60"/>
                  </a:cubicBezTo>
                  <a:cubicBezTo>
                    <a:pt x="12" y="53"/>
                    <a:pt x="10" y="45"/>
                    <a:pt x="7" y="39"/>
                  </a:cubicBezTo>
                  <a:cubicBezTo>
                    <a:pt x="6" y="26"/>
                    <a:pt x="6" y="12"/>
                    <a:pt x="0" y="0"/>
                  </a:cubicBezTo>
                  <a:close/>
                </a:path>
              </a:pathLst>
            </a:custGeom>
            <a:pattFill prst="openDmnd">
              <a:fgClr>
                <a:srgbClr val="008000"/>
              </a:fgClr>
              <a:bgClr>
                <a:schemeClr val="bg1"/>
              </a:bgClr>
            </a:pattFill>
            <a:ln w="9525">
              <a:noFill/>
              <a:round/>
              <a:headEnd/>
              <a:tailEnd/>
            </a:ln>
          </p:spPr>
          <p:txBody>
            <a:bodyPr/>
            <a:lstStyle/>
            <a:p>
              <a:endParaRPr lang="da-DK" dirty="0"/>
            </a:p>
          </p:txBody>
        </p:sp>
        <p:sp>
          <p:nvSpPr>
            <p:cNvPr id="27671" name="Freeform 54" descr="Mørk diagonalt opadgående"/>
            <p:cNvSpPr>
              <a:spLocks/>
            </p:cNvSpPr>
            <p:nvPr/>
          </p:nvSpPr>
          <p:spPr bwMode="auto">
            <a:xfrm>
              <a:off x="7415949" y="483683"/>
              <a:ext cx="788081" cy="212408"/>
            </a:xfrm>
            <a:custGeom>
              <a:avLst/>
              <a:gdLst>
                <a:gd name="T0" fmla="*/ 0 w 1071"/>
                <a:gd name="T1" fmla="*/ 0 h 305"/>
                <a:gd name="T2" fmla="*/ 0 w 1071"/>
                <a:gd name="T3" fmla="*/ 156655408 h 305"/>
                <a:gd name="T4" fmla="*/ 579898764 w 1071"/>
                <a:gd name="T5" fmla="*/ 156655408 h 305"/>
                <a:gd name="T6" fmla="*/ 575025321 w 1071"/>
                <a:gd name="T7" fmla="*/ 146470274 h 305"/>
                <a:gd name="T8" fmla="*/ 570152613 w 1071"/>
                <a:gd name="T9" fmla="*/ 93120370 h 305"/>
                <a:gd name="T10" fmla="*/ 566903896 w 1071"/>
                <a:gd name="T11" fmla="*/ 84390035 h 305"/>
                <a:gd name="T12" fmla="*/ 563655179 w 1071"/>
                <a:gd name="T13" fmla="*/ 71295261 h 305"/>
                <a:gd name="T14" fmla="*/ 564738330 w 1071"/>
                <a:gd name="T15" fmla="*/ 49470173 h 305"/>
                <a:gd name="T16" fmla="*/ 562030452 w 1071"/>
                <a:gd name="T17" fmla="*/ 43650186 h 305"/>
                <a:gd name="T18" fmla="*/ 556616169 w 1071"/>
                <a:gd name="T19" fmla="*/ 14064892 h 305"/>
                <a:gd name="T20" fmla="*/ 553909027 w 1071"/>
                <a:gd name="T21" fmla="*/ 1454821 h 305"/>
                <a:gd name="T22" fmla="*/ 0 w 1071"/>
                <a:gd name="T23" fmla="*/ 0 h 3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71"/>
                <a:gd name="T37" fmla="*/ 0 h 305"/>
                <a:gd name="T38" fmla="*/ 1071 w 1071"/>
                <a:gd name="T39" fmla="*/ 305 h 30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71" h="305">
                  <a:moveTo>
                    <a:pt x="0" y="0"/>
                  </a:moveTo>
                  <a:lnTo>
                    <a:pt x="0" y="305"/>
                  </a:lnTo>
                  <a:lnTo>
                    <a:pt x="1071" y="305"/>
                  </a:lnTo>
                  <a:cubicBezTo>
                    <a:pt x="1070" y="298"/>
                    <a:pt x="1065" y="291"/>
                    <a:pt x="1062" y="284"/>
                  </a:cubicBezTo>
                  <a:cubicBezTo>
                    <a:pt x="1057" y="251"/>
                    <a:pt x="1066" y="212"/>
                    <a:pt x="1053" y="180"/>
                  </a:cubicBezTo>
                  <a:cubicBezTo>
                    <a:pt x="1052" y="174"/>
                    <a:pt x="1050" y="171"/>
                    <a:pt x="1047" y="165"/>
                  </a:cubicBezTo>
                  <a:cubicBezTo>
                    <a:pt x="1046" y="156"/>
                    <a:pt x="1044" y="146"/>
                    <a:pt x="1041" y="138"/>
                  </a:cubicBezTo>
                  <a:cubicBezTo>
                    <a:pt x="1039" y="124"/>
                    <a:pt x="1038" y="109"/>
                    <a:pt x="1043" y="96"/>
                  </a:cubicBezTo>
                  <a:cubicBezTo>
                    <a:pt x="1045" y="74"/>
                    <a:pt x="1035" y="100"/>
                    <a:pt x="1038" y="84"/>
                  </a:cubicBezTo>
                  <a:cubicBezTo>
                    <a:pt x="1030" y="65"/>
                    <a:pt x="1032" y="46"/>
                    <a:pt x="1028" y="26"/>
                  </a:cubicBezTo>
                  <a:cubicBezTo>
                    <a:pt x="1027" y="19"/>
                    <a:pt x="1023" y="10"/>
                    <a:pt x="1023" y="3"/>
                  </a:cubicBezTo>
                  <a:lnTo>
                    <a:pt x="0" y="0"/>
                  </a:lnTo>
                  <a:close/>
                </a:path>
              </a:pathLst>
            </a:custGeom>
            <a:pattFill prst="dkUpDiag">
              <a:fgClr>
                <a:srgbClr val="CC0000"/>
              </a:fgClr>
              <a:bgClr>
                <a:schemeClr val="bg1"/>
              </a:bgClr>
            </a:pattFill>
            <a:ln w="9525" cap="flat" cmpd="sng">
              <a:noFill/>
              <a:prstDash val="solid"/>
              <a:round/>
              <a:headEnd type="none" w="med" len="med"/>
              <a:tailEnd type="none" w="med" len="med"/>
            </a:ln>
          </p:spPr>
          <p:txBody>
            <a:bodyPr/>
            <a:lstStyle/>
            <a:p>
              <a:endParaRPr lang="da-DK" dirty="0"/>
            </a:p>
          </p:txBody>
        </p:sp>
        <p:sp>
          <p:nvSpPr>
            <p:cNvPr id="27672" name="Freeform 55" descr="Light horizontal"/>
            <p:cNvSpPr>
              <a:spLocks/>
            </p:cNvSpPr>
            <p:nvPr/>
          </p:nvSpPr>
          <p:spPr bwMode="auto">
            <a:xfrm>
              <a:off x="7417421" y="694725"/>
              <a:ext cx="907287" cy="299146"/>
            </a:xfrm>
            <a:custGeom>
              <a:avLst/>
              <a:gdLst>
                <a:gd name="T0" fmla="*/ 0 w 1233"/>
                <a:gd name="T1" fmla="*/ 0 h 432"/>
                <a:gd name="T2" fmla="*/ 0 w 1233"/>
                <a:gd name="T3" fmla="*/ 211464395 h 432"/>
                <a:gd name="T4" fmla="*/ 667615248 w 1233"/>
                <a:gd name="T5" fmla="*/ 215779852 h 432"/>
                <a:gd name="T6" fmla="*/ 656785940 w 1233"/>
                <a:gd name="T7" fmla="*/ 205230804 h 432"/>
                <a:gd name="T8" fmla="*/ 646498207 w 1233"/>
                <a:gd name="T9" fmla="*/ 189886419 h 432"/>
                <a:gd name="T10" fmla="*/ 637293626 w 1233"/>
                <a:gd name="T11" fmla="*/ 173582923 h 432"/>
                <a:gd name="T12" fmla="*/ 632420915 w 1233"/>
                <a:gd name="T13" fmla="*/ 162554687 h 432"/>
                <a:gd name="T14" fmla="*/ 629172196 w 1233"/>
                <a:gd name="T15" fmla="*/ 153923081 h 432"/>
                <a:gd name="T16" fmla="*/ 622133182 w 1233"/>
                <a:gd name="T17" fmla="*/ 141935086 h 432"/>
                <a:gd name="T18" fmla="*/ 616177320 w 1233"/>
                <a:gd name="T19" fmla="*/ 128988715 h 432"/>
                <a:gd name="T20" fmla="*/ 609679146 w 1233"/>
                <a:gd name="T21" fmla="*/ 109328873 h 432"/>
                <a:gd name="T22" fmla="*/ 606430427 w 1233"/>
                <a:gd name="T23" fmla="*/ 100218080 h 432"/>
                <a:gd name="T24" fmla="*/ 603181708 w 1233"/>
                <a:gd name="T25" fmla="*/ 82955538 h 432"/>
                <a:gd name="T26" fmla="*/ 596684270 w 1233"/>
                <a:gd name="T27" fmla="*/ 70008475 h 432"/>
                <a:gd name="T28" fmla="*/ 591269984 w 1233"/>
                <a:gd name="T29" fmla="*/ 51307701 h 432"/>
                <a:gd name="T30" fmla="*/ 588562841 w 1233"/>
                <a:gd name="T31" fmla="*/ 38360627 h 432"/>
                <a:gd name="T32" fmla="*/ 585314122 w 1233"/>
                <a:gd name="T33" fmla="*/ 25414257 h 432"/>
                <a:gd name="T34" fmla="*/ 582065403 w 1233"/>
                <a:gd name="T35" fmla="*/ 11028931 h 432"/>
                <a:gd name="T36" fmla="*/ 580440675 w 1233"/>
                <a:gd name="T37" fmla="*/ 1438255 h 432"/>
                <a:gd name="T38" fmla="*/ 0 w 1233"/>
                <a:gd name="T39" fmla="*/ 0 h 43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33"/>
                <a:gd name="T61" fmla="*/ 0 h 432"/>
                <a:gd name="T62" fmla="*/ 1233 w 1233"/>
                <a:gd name="T63" fmla="*/ 432 h 43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33" h="432">
                  <a:moveTo>
                    <a:pt x="0" y="0"/>
                  </a:moveTo>
                  <a:lnTo>
                    <a:pt x="0" y="423"/>
                  </a:lnTo>
                  <a:lnTo>
                    <a:pt x="1233" y="432"/>
                  </a:lnTo>
                  <a:cubicBezTo>
                    <a:pt x="1224" y="430"/>
                    <a:pt x="1217" y="418"/>
                    <a:pt x="1213" y="410"/>
                  </a:cubicBezTo>
                  <a:cubicBezTo>
                    <a:pt x="1211" y="402"/>
                    <a:pt x="1202" y="385"/>
                    <a:pt x="1194" y="381"/>
                  </a:cubicBezTo>
                  <a:cubicBezTo>
                    <a:pt x="1188" y="369"/>
                    <a:pt x="1185" y="358"/>
                    <a:pt x="1177" y="347"/>
                  </a:cubicBezTo>
                  <a:cubicBezTo>
                    <a:pt x="1175" y="339"/>
                    <a:pt x="1168" y="324"/>
                    <a:pt x="1168" y="324"/>
                  </a:cubicBezTo>
                  <a:cubicBezTo>
                    <a:pt x="1167" y="318"/>
                    <a:pt x="1164" y="315"/>
                    <a:pt x="1162" y="309"/>
                  </a:cubicBezTo>
                  <a:cubicBezTo>
                    <a:pt x="1161" y="300"/>
                    <a:pt x="1155" y="290"/>
                    <a:pt x="1149" y="284"/>
                  </a:cubicBezTo>
                  <a:cubicBezTo>
                    <a:pt x="1147" y="275"/>
                    <a:pt x="1144" y="264"/>
                    <a:pt x="1138" y="257"/>
                  </a:cubicBezTo>
                  <a:cubicBezTo>
                    <a:pt x="1136" y="245"/>
                    <a:pt x="1132" y="230"/>
                    <a:pt x="1126" y="219"/>
                  </a:cubicBezTo>
                  <a:cubicBezTo>
                    <a:pt x="1125" y="212"/>
                    <a:pt x="1124" y="206"/>
                    <a:pt x="1120" y="200"/>
                  </a:cubicBezTo>
                  <a:cubicBezTo>
                    <a:pt x="1119" y="190"/>
                    <a:pt x="1119" y="176"/>
                    <a:pt x="1114" y="167"/>
                  </a:cubicBezTo>
                  <a:cubicBezTo>
                    <a:pt x="1112" y="158"/>
                    <a:pt x="1106" y="149"/>
                    <a:pt x="1102" y="140"/>
                  </a:cubicBezTo>
                  <a:cubicBezTo>
                    <a:pt x="1101" y="128"/>
                    <a:pt x="1099" y="113"/>
                    <a:pt x="1092" y="104"/>
                  </a:cubicBezTo>
                  <a:cubicBezTo>
                    <a:pt x="1091" y="96"/>
                    <a:pt x="1091" y="85"/>
                    <a:pt x="1087" y="77"/>
                  </a:cubicBezTo>
                  <a:cubicBezTo>
                    <a:pt x="1086" y="68"/>
                    <a:pt x="1084" y="59"/>
                    <a:pt x="1081" y="50"/>
                  </a:cubicBezTo>
                  <a:cubicBezTo>
                    <a:pt x="1080" y="41"/>
                    <a:pt x="1077" y="32"/>
                    <a:pt x="1075" y="23"/>
                  </a:cubicBezTo>
                  <a:cubicBezTo>
                    <a:pt x="1074" y="16"/>
                    <a:pt x="1072" y="3"/>
                    <a:pt x="1072" y="3"/>
                  </a:cubicBezTo>
                  <a:lnTo>
                    <a:pt x="0" y="0"/>
                  </a:lnTo>
                  <a:close/>
                </a:path>
              </a:pathLst>
            </a:custGeom>
            <a:pattFill prst="ltHorz">
              <a:fgClr>
                <a:srgbClr val="008000"/>
              </a:fgClr>
              <a:bgClr>
                <a:schemeClr val="bg1"/>
              </a:bgClr>
            </a:pattFill>
            <a:ln w="9525">
              <a:noFill/>
              <a:round/>
              <a:headEnd/>
              <a:tailEnd/>
            </a:ln>
          </p:spPr>
          <p:txBody>
            <a:bodyPr/>
            <a:lstStyle/>
            <a:p>
              <a:endParaRPr lang="da-DK" dirty="0"/>
            </a:p>
          </p:txBody>
        </p:sp>
        <p:sp>
          <p:nvSpPr>
            <p:cNvPr id="27673" name="Freeform 56" descr="Lys diagonalt nedadgående"/>
            <p:cNvSpPr>
              <a:spLocks/>
            </p:cNvSpPr>
            <p:nvPr/>
          </p:nvSpPr>
          <p:spPr bwMode="auto">
            <a:xfrm>
              <a:off x="7415949" y="987042"/>
              <a:ext cx="910966" cy="217188"/>
            </a:xfrm>
            <a:custGeom>
              <a:avLst/>
              <a:gdLst>
                <a:gd name="T0" fmla="*/ 0 w 1242"/>
                <a:gd name="T1" fmla="*/ 0 h 323"/>
                <a:gd name="T2" fmla="*/ 537631 w 1242"/>
                <a:gd name="T3" fmla="*/ 136544002 h 323"/>
                <a:gd name="T4" fmla="*/ 374967339 w 1242"/>
                <a:gd name="T5" fmla="*/ 139257170 h 323"/>
                <a:gd name="T6" fmla="*/ 383036940 w 1242"/>
                <a:gd name="T7" fmla="*/ 139257170 h 323"/>
                <a:gd name="T8" fmla="*/ 411549816 w 1242"/>
                <a:gd name="T9" fmla="*/ 136544002 h 323"/>
                <a:gd name="T10" fmla="*/ 442752223 w 1242"/>
                <a:gd name="T11" fmla="*/ 135640285 h 323"/>
                <a:gd name="T12" fmla="*/ 453512179 w 1242"/>
                <a:gd name="T13" fmla="*/ 132475258 h 323"/>
                <a:gd name="T14" fmla="*/ 471265007 w 1242"/>
                <a:gd name="T15" fmla="*/ 131119010 h 323"/>
                <a:gd name="T16" fmla="*/ 495473809 w 1242"/>
                <a:gd name="T17" fmla="*/ 127501453 h 323"/>
                <a:gd name="T18" fmla="*/ 504081041 w 1242"/>
                <a:gd name="T19" fmla="*/ 125693347 h 323"/>
                <a:gd name="T20" fmla="*/ 511613010 w 1242"/>
                <a:gd name="T21" fmla="*/ 122980179 h 323"/>
                <a:gd name="T22" fmla="*/ 521296238 w 1242"/>
                <a:gd name="T23" fmla="*/ 120267683 h 323"/>
                <a:gd name="T24" fmla="*/ 530980199 w 1242"/>
                <a:gd name="T25" fmla="*/ 116198268 h 323"/>
                <a:gd name="T26" fmla="*/ 540663426 w 1242"/>
                <a:gd name="T27" fmla="*/ 109868215 h 323"/>
                <a:gd name="T28" fmla="*/ 549271391 w 1242"/>
                <a:gd name="T29" fmla="*/ 105799472 h 323"/>
                <a:gd name="T30" fmla="*/ 558954619 w 1242"/>
                <a:gd name="T31" fmla="*/ 100825667 h 323"/>
                <a:gd name="T32" fmla="*/ 561644975 w 1242"/>
                <a:gd name="T33" fmla="*/ 97660640 h 323"/>
                <a:gd name="T34" fmla="*/ 566486588 w 1242"/>
                <a:gd name="T35" fmla="*/ 97208782 h 323"/>
                <a:gd name="T36" fmla="*/ 573480193 w 1242"/>
                <a:gd name="T37" fmla="*/ 93139366 h 323"/>
                <a:gd name="T38" fmla="*/ 583163421 w 1242"/>
                <a:gd name="T39" fmla="*/ 85453044 h 323"/>
                <a:gd name="T40" fmla="*/ 589619394 w 1242"/>
                <a:gd name="T41" fmla="*/ 81384301 h 323"/>
                <a:gd name="T42" fmla="*/ 603606604 w 1242"/>
                <a:gd name="T43" fmla="*/ 70984833 h 323"/>
                <a:gd name="T44" fmla="*/ 610600209 w 1242"/>
                <a:gd name="T45" fmla="*/ 63751063 h 323"/>
                <a:gd name="T46" fmla="*/ 621897797 w 1242"/>
                <a:gd name="T47" fmla="*/ 48830320 h 323"/>
                <a:gd name="T48" fmla="*/ 629429033 w 1242"/>
                <a:gd name="T49" fmla="*/ 42500257 h 323"/>
                <a:gd name="T50" fmla="*/ 647720226 w 1242"/>
                <a:gd name="T51" fmla="*/ 21250128 h 323"/>
                <a:gd name="T52" fmla="*/ 656865822 w 1242"/>
                <a:gd name="T53" fmla="*/ 8138162 h 323"/>
                <a:gd name="T54" fmla="*/ 660093809 w 1242"/>
                <a:gd name="T55" fmla="*/ 2712496 h 323"/>
                <a:gd name="T56" fmla="*/ 657404187 w 1242"/>
                <a:gd name="T57" fmla="*/ 5425665 h 323"/>
                <a:gd name="T58" fmla="*/ 0 w 1242"/>
                <a:gd name="T59" fmla="*/ 0 h 32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242"/>
                <a:gd name="T91" fmla="*/ 0 h 323"/>
                <a:gd name="T92" fmla="*/ 1242 w 1242"/>
                <a:gd name="T93" fmla="*/ 323 h 32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242" h="323">
                  <a:moveTo>
                    <a:pt x="0" y="0"/>
                  </a:moveTo>
                  <a:lnTo>
                    <a:pt x="1" y="317"/>
                  </a:lnTo>
                  <a:lnTo>
                    <a:pt x="703" y="323"/>
                  </a:lnTo>
                  <a:cubicBezTo>
                    <a:pt x="709" y="319"/>
                    <a:pt x="712" y="320"/>
                    <a:pt x="718" y="323"/>
                  </a:cubicBezTo>
                  <a:cubicBezTo>
                    <a:pt x="736" y="321"/>
                    <a:pt x="754" y="320"/>
                    <a:pt x="771" y="317"/>
                  </a:cubicBezTo>
                  <a:cubicBezTo>
                    <a:pt x="791" y="319"/>
                    <a:pt x="812" y="316"/>
                    <a:pt x="832" y="315"/>
                  </a:cubicBezTo>
                  <a:cubicBezTo>
                    <a:pt x="839" y="314"/>
                    <a:pt x="845" y="309"/>
                    <a:pt x="852" y="308"/>
                  </a:cubicBezTo>
                  <a:cubicBezTo>
                    <a:pt x="863" y="307"/>
                    <a:pt x="885" y="305"/>
                    <a:pt x="885" y="305"/>
                  </a:cubicBezTo>
                  <a:cubicBezTo>
                    <a:pt x="888" y="303"/>
                    <a:pt x="921" y="298"/>
                    <a:pt x="930" y="296"/>
                  </a:cubicBezTo>
                  <a:cubicBezTo>
                    <a:pt x="936" y="293"/>
                    <a:pt x="939" y="291"/>
                    <a:pt x="946" y="290"/>
                  </a:cubicBezTo>
                  <a:cubicBezTo>
                    <a:pt x="951" y="287"/>
                    <a:pt x="954" y="285"/>
                    <a:pt x="960" y="284"/>
                  </a:cubicBezTo>
                  <a:cubicBezTo>
                    <a:pt x="966" y="279"/>
                    <a:pt x="970" y="279"/>
                    <a:pt x="978" y="278"/>
                  </a:cubicBezTo>
                  <a:cubicBezTo>
                    <a:pt x="985" y="274"/>
                    <a:pt x="987" y="270"/>
                    <a:pt x="996" y="269"/>
                  </a:cubicBezTo>
                  <a:cubicBezTo>
                    <a:pt x="1000" y="263"/>
                    <a:pt x="1008" y="258"/>
                    <a:pt x="1014" y="255"/>
                  </a:cubicBezTo>
                  <a:cubicBezTo>
                    <a:pt x="1019" y="248"/>
                    <a:pt x="1021" y="248"/>
                    <a:pt x="1030" y="246"/>
                  </a:cubicBezTo>
                  <a:cubicBezTo>
                    <a:pt x="1036" y="242"/>
                    <a:pt x="1043" y="239"/>
                    <a:pt x="1048" y="234"/>
                  </a:cubicBezTo>
                  <a:cubicBezTo>
                    <a:pt x="1050" y="232"/>
                    <a:pt x="1050" y="227"/>
                    <a:pt x="1053" y="225"/>
                  </a:cubicBezTo>
                  <a:cubicBezTo>
                    <a:pt x="1056" y="224"/>
                    <a:pt x="1059" y="224"/>
                    <a:pt x="1062" y="224"/>
                  </a:cubicBezTo>
                  <a:cubicBezTo>
                    <a:pt x="1066" y="221"/>
                    <a:pt x="1071" y="218"/>
                    <a:pt x="1075" y="215"/>
                  </a:cubicBezTo>
                  <a:cubicBezTo>
                    <a:pt x="1079" y="209"/>
                    <a:pt x="1089" y="202"/>
                    <a:pt x="1096" y="198"/>
                  </a:cubicBezTo>
                  <a:cubicBezTo>
                    <a:pt x="1100" y="193"/>
                    <a:pt x="1103" y="192"/>
                    <a:pt x="1108" y="189"/>
                  </a:cubicBezTo>
                  <a:cubicBezTo>
                    <a:pt x="1113" y="180"/>
                    <a:pt x="1125" y="170"/>
                    <a:pt x="1134" y="164"/>
                  </a:cubicBezTo>
                  <a:cubicBezTo>
                    <a:pt x="1138" y="158"/>
                    <a:pt x="1143" y="154"/>
                    <a:pt x="1147" y="147"/>
                  </a:cubicBezTo>
                  <a:cubicBezTo>
                    <a:pt x="1151" y="133"/>
                    <a:pt x="1156" y="123"/>
                    <a:pt x="1168" y="114"/>
                  </a:cubicBezTo>
                  <a:cubicBezTo>
                    <a:pt x="1171" y="108"/>
                    <a:pt x="1176" y="102"/>
                    <a:pt x="1182" y="99"/>
                  </a:cubicBezTo>
                  <a:cubicBezTo>
                    <a:pt x="1193" y="84"/>
                    <a:pt x="1202" y="64"/>
                    <a:pt x="1216" y="50"/>
                  </a:cubicBezTo>
                  <a:cubicBezTo>
                    <a:pt x="1221" y="38"/>
                    <a:pt x="1223" y="26"/>
                    <a:pt x="1233" y="18"/>
                  </a:cubicBezTo>
                  <a:cubicBezTo>
                    <a:pt x="1235" y="14"/>
                    <a:pt x="1235" y="6"/>
                    <a:pt x="1239" y="6"/>
                  </a:cubicBezTo>
                  <a:cubicBezTo>
                    <a:pt x="1242" y="6"/>
                    <a:pt x="1236" y="11"/>
                    <a:pt x="1234" y="12"/>
                  </a:cubicBezTo>
                  <a:lnTo>
                    <a:pt x="0" y="0"/>
                  </a:lnTo>
                  <a:close/>
                </a:path>
              </a:pathLst>
            </a:custGeom>
            <a:pattFill prst="ltDnDiag">
              <a:fgClr>
                <a:srgbClr val="008000"/>
              </a:fgClr>
              <a:bgClr>
                <a:schemeClr val="bg1"/>
              </a:bgClr>
            </a:pattFill>
            <a:ln w="9525" cap="flat" cmpd="sng">
              <a:noFill/>
              <a:prstDash val="solid"/>
              <a:round/>
              <a:headEnd type="none" w="med" len="med"/>
              <a:tailEnd type="none" w="med" len="med"/>
            </a:ln>
          </p:spPr>
          <p:txBody>
            <a:bodyPr/>
            <a:lstStyle/>
            <a:p>
              <a:endParaRPr lang="da-DK" dirty="0"/>
            </a:p>
          </p:txBody>
        </p:sp>
        <p:sp>
          <p:nvSpPr>
            <p:cNvPr id="27674" name="Line 58"/>
            <p:cNvSpPr>
              <a:spLocks noChangeShapeType="1"/>
            </p:cNvSpPr>
            <p:nvPr/>
          </p:nvSpPr>
          <p:spPr bwMode="auto">
            <a:xfrm flipV="1">
              <a:off x="7415949" y="483683"/>
              <a:ext cx="761591" cy="1366"/>
            </a:xfrm>
            <a:prstGeom prst="line">
              <a:avLst/>
            </a:prstGeom>
            <a:noFill/>
            <a:ln w="38100">
              <a:solidFill>
                <a:srgbClr val="FF0000"/>
              </a:solidFill>
              <a:round/>
              <a:headEnd/>
              <a:tailEnd/>
            </a:ln>
          </p:spPr>
          <p:txBody>
            <a:bodyPr/>
            <a:lstStyle/>
            <a:p>
              <a:endParaRPr lang="da-DK" dirty="0"/>
            </a:p>
          </p:txBody>
        </p:sp>
        <p:sp>
          <p:nvSpPr>
            <p:cNvPr id="27675" name="Freeform 59"/>
            <p:cNvSpPr>
              <a:spLocks/>
            </p:cNvSpPr>
            <p:nvPr/>
          </p:nvSpPr>
          <p:spPr bwMode="auto">
            <a:xfrm>
              <a:off x="8168710" y="477536"/>
              <a:ext cx="330391" cy="727377"/>
            </a:xfrm>
            <a:custGeom>
              <a:avLst/>
              <a:gdLst>
                <a:gd name="T0" fmla="*/ 0 w 729"/>
                <a:gd name="T1" fmla="*/ 0 h 1874"/>
                <a:gd name="T2" fmla="*/ 10886134 w 729"/>
                <a:gd name="T3" fmla="*/ 30432231 h 1874"/>
                <a:gd name="T4" fmla="*/ 35123421 w 729"/>
                <a:gd name="T5" fmla="*/ 51825040 h 1874"/>
                <a:gd name="T6" fmla="*/ 0 60000 65536"/>
                <a:gd name="T7" fmla="*/ 0 60000 65536"/>
                <a:gd name="T8" fmla="*/ 0 60000 65536"/>
                <a:gd name="T9" fmla="*/ 0 w 729"/>
                <a:gd name="T10" fmla="*/ 0 h 1874"/>
                <a:gd name="T11" fmla="*/ 729 w 729"/>
                <a:gd name="T12" fmla="*/ 1874 h 1874"/>
              </a:gdLst>
              <a:ahLst/>
              <a:cxnLst>
                <a:cxn ang="T6">
                  <a:pos x="T0" y="T1"/>
                </a:cxn>
                <a:cxn ang="T7">
                  <a:pos x="T2" y="T3"/>
                </a:cxn>
                <a:cxn ang="T8">
                  <a:pos x="T4" y="T5"/>
                </a:cxn>
              </a:cxnLst>
              <a:rect l="T9" t="T10" r="T11" b="T12"/>
              <a:pathLst>
                <a:path w="729" h="1874">
                  <a:moveTo>
                    <a:pt x="0" y="0"/>
                  </a:moveTo>
                  <a:cubicBezTo>
                    <a:pt x="52" y="394"/>
                    <a:pt x="104" y="789"/>
                    <a:pt x="226" y="1101"/>
                  </a:cubicBezTo>
                  <a:cubicBezTo>
                    <a:pt x="348" y="1413"/>
                    <a:pt x="646" y="1748"/>
                    <a:pt x="729" y="1874"/>
                  </a:cubicBezTo>
                </a:path>
              </a:pathLst>
            </a:custGeom>
            <a:noFill/>
            <a:ln w="38100" cap="flat" cmpd="sng">
              <a:solidFill>
                <a:srgbClr val="FF0000"/>
              </a:solidFill>
              <a:prstDash val="solid"/>
              <a:round/>
              <a:headEnd/>
              <a:tailEnd/>
            </a:ln>
          </p:spPr>
          <p:txBody>
            <a:bodyPr wrap="none"/>
            <a:lstStyle/>
            <a:p>
              <a:endParaRPr lang="da-DK" dirty="0"/>
            </a:p>
          </p:txBody>
        </p:sp>
        <p:sp>
          <p:nvSpPr>
            <p:cNvPr id="27676" name="Line 60"/>
            <p:cNvSpPr>
              <a:spLocks noChangeShapeType="1"/>
            </p:cNvSpPr>
            <p:nvPr/>
          </p:nvSpPr>
          <p:spPr bwMode="auto">
            <a:xfrm flipH="1" flipV="1">
              <a:off x="7416685" y="694725"/>
              <a:ext cx="1061813" cy="683"/>
            </a:xfrm>
            <a:prstGeom prst="line">
              <a:avLst/>
            </a:prstGeom>
            <a:noFill/>
            <a:ln w="28575">
              <a:solidFill>
                <a:schemeClr val="tx1"/>
              </a:solidFill>
              <a:prstDash val="lgDash"/>
              <a:round/>
              <a:headEnd type="none" w="sm" len="sm"/>
              <a:tailEnd type="none" w="sm" len="sm"/>
            </a:ln>
          </p:spPr>
          <p:txBody>
            <a:bodyPr wrap="none" anchor="ctr"/>
            <a:lstStyle/>
            <a:p>
              <a:endParaRPr lang="da-DK" dirty="0"/>
            </a:p>
          </p:txBody>
        </p:sp>
        <p:sp>
          <p:nvSpPr>
            <p:cNvPr id="27677" name="Line 61"/>
            <p:cNvSpPr>
              <a:spLocks noChangeShapeType="1"/>
            </p:cNvSpPr>
            <p:nvPr/>
          </p:nvSpPr>
          <p:spPr bwMode="auto">
            <a:xfrm>
              <a:off x="7416685" y="142875"/>
              <a:ext cx="0" cy="1062038"/>
            </a:xfrm>
            <a:prstGeom prst="line">
              <a:avLst/>
            </a:prstGeom>
            <a:noFill/>
            <a:ln w="19050">
              <a:solidFill>
                <a:schemeClr val="tx1"/>
              </a:solidFill>
              <a:round/>
              <a:headEnd type="stealth" w="med" len="med"/>
              <a:tailEnd type="none" w="sm" len="sm"/>
            </a:ln>
          </p:spPr>
          <p:txBody>
            <a:bodyPr wrap="none" anchor="ctr"/>
            <a:lstStyle/>
            <a:p>
              <a:endParaRPr lang="da-DK" dirty="0"/>
            </a:p>
          </p:txBody>
        </p:sp>
        <p:sp>
          <p:nvSpPr>
            <p:cNvPr id="27678" name="Line 63"/>
            <p:cNvSpPr>
              <a:spLocks noChangeShapeType="1"/>
            </p:cNvSpPr>
            <p:nvPr/>
          </p:nvSpPr>
          <p:spPr bwMode="auto">
            <a:xfrm>
              <a:off x="7415213" y="1203547"/>
              <a:ext cx="497426" cy="683"/>
            </a:xfrm>
            <a:prstGeom prst="line">
              <a:avLst/>
            </a:prstGeom>
            <a:noFill/>
            <a:ln w="38100">
              <a:solidFill>
                <a:srgbClr val="008000"/>
              </a:solidFill>
              <a:round/>
              <a:headEnd/>
              <a:tailEnd/>
            </a:ln>
          </p:spPr>
          <p:txBody>
            <a:bodyPr wrap="none"/>
            <a:lstStyle/>
            <a:p>
              <a:endParaRPr lang="da-DK" dirty="0"/>
            </a:p>
          </p:txBody>
        </p:sp>
        <p:sp>
          <p:nvSpPr>
            <p:cNvPr id="27679" name="Line 64"/>
            <p:cNvSpPr>
              <a:spLocks noChangeShapeType="1"/>
            </p:cNvSpPr>
            <p:nvPr/>
          </p:nvSpPr>
          <p:spPr bwMode="auto">
            <a:xfrm>
              <a:off x="8485335" y="1199117"/>
              <a:ext cx="194261" cy="0"/>
            </a:xfrm>
            <a:prstGeom prst="line">
              <a:avLst/>
            </a:prstGeom>
            <a:noFill/>
            <a:ln w="38100">
              <a:solidFill>
                <a:srgbClr val="FF0000"/>
              </a:solidFill>
              <a:round/>
              <a:headEnd/>
              <a:tailEnd/>
            </a:ln>
          </p:spPr>
          <p:txBody>
            <a:bodyPr/>
            <a:lstStyle/>
            <a:p>
              <a:endParaRPr lang="da-DK" dirty="0"/>
            </a:p>
          </p:txBody>
        </p:sp>
        <p:sp>
          <p:nvSpPr>
            <p:cNvPr id="27680" name="Line 65"/>
            <p:cNvSpPr>
              <a:spLocks noChangeShapeType="1"/>
            </p:cNvSpPr>
            <p:nvPr/>
          </p:nvSpPr>
          <p:spPr bwMode="auto">
            <a:xfrm>
              <a:off x="7417421" y="989773"/>
              <a:ext cx="905815" cy="683"/>
            </a:xfrm>
            <a:prstGeom prst="line">
              <a:avLst/>
            </a:prstGeom>
            <a:noFill/>
            <a:ln w="9525">
              <a:solidFill>
                <a:schemeClr val="tx1"/>
              </a:solidFill>
              <a:prstDash val="dash"/>
              <a:round/>
              <a:headEnd/>
              <a:tailEnd/>
            </a:ln>
          </p:spPr>
          <p:txBody>
            <a:bodyPr/>
            <a:lstStyle/>
            <a:p>
              <a:endParaRPr lang="da-DK" dirty="0"/>
            </a:p>
          </p:txBody>
        </p:sp>
        <p:sp>
          <p:nvSpPr>
            <p:cNvPr id="27681" name="Freeform 66"/>
            <p:cNvSpPr>
              <a:spLocks/>
            </p:cNvSpPr>
            <p:nvPr/>
          </p:nvSpPr>
          <p:spPr bwMode="auto">
            <a:xfrm>
              <a:off x="7897922" y="477536"/>
              <a:ext cx="675498" cy="726694"/>
            </a:xfrm>
            <a:custGeom>
              <a:avLst/>
              <a:gdLst>
                <a:gd name="T0" fmla="*/ 0 w 922"/>
                <a:gd name="T1" fmla="*/ 689522874 h 980"/>
                <a:gd name="T2" fmla="*/ 259795674 w 922"/>
                <a:gd name="T3" fmla="*/ 574052709 h 980"/>
                <a:gd name="T4" fmla="*/ 488458372 w 922"/>
                <a:gd name="T5" fmla="*/ 0 h 980"/>
                <a:gd name="T6" fmla="*/ 0 60000 65536"/>
                <a:gd name="T7" fmla="*/ 0 60000 65536"/>
                <a:gd name="T8" fmla="*/ 0 60000 65536"/>
                <a:gd name="T9" fmla="*/ 0 w 922"/>
                <a:gd name="T10" fmla="*/ 0 h 980"/>
                <a:gd name="T11" fmla="*/ 922 w 922"/>
                <a:gd name="T12" fmla="*/ 980 h 980"/>
              </a:gdLst>
              <a:ahLst/>
              <a:cxnLst>
                <a:cxn ang="T6">
                  <a:pos x="T0" y="T1"/>
                </a:cxn>
                <a:cxn ang="T7">
                  <a:pos x="T2" y="T3"/>
                </a:cxn>
                <a:cxn ang="T8">
                  <a:pos x="T4" y="T5"/>
                </a:cxn>
              </a:cxnLst>
              <a:rect l="T9" t="T10" r="T11" b="T12"/>
              <a:pathLst>
                <a:path w="922" h="980">
                  <a:moveTo>
                    <a:pt x="0" y="980"/>
                  </a:moveTo>
                  <a:cubicBezTo>
                    <a:pt x="168" y="979"/>
                    <a:pt x="336" y="979"/>
                    <a:pt x="490" y="816"/>
                  </a:cubicBezTo>
                  <a:cubicBezTo>
                    <a:pt x="644" y="653"/>
                    <a:pt x="783" y="326"/>
                    <a:pt x="922" y="0"/>
                  </a:cubicBezTo>
                </a:path>
              </a:pathLst>
            </a:custGeom>
            <a:noFill/>
            <a:ln w="38100" cap="flat" cmpd="sng">
              <a:solidFill>
                <a:srgbClr val="008000"/>
              </a:solidFill>
              <a:prstDash val="solid"/>
              <a:round/>
              <a:headEnd/>
              <a:tailEnd/>
            </a:ln>
          </p:spPr>
          <p:txBody>
            <a:bodyPr lIns="0" tIns="0" rIns="0" bIns="0" anchor="ctr">
              <a:spAutoFit/>
            </a:bodyPr>
            <a:lstStyle/>
            <a:p>
              <a:endParaRPr lang="da-DK" dirty="0"/>
            </a:p>
          </p:txBody>
        </p:sp>
        <p:sp>
          <p:nvSpPr>
            <p:cNvPr id="27682" name="Line 57"/>
            <p:cNvSpPr>
              <a:spLocks noChangeShapeType="1"/>
            </p:cNvSpPr>
            <p:nvPr/>
          </p:nvSpPr>
          <p:spPr bwMode="auto">
            <a:xfrm flipV="1">
              <a:off x="7416685" y="1170874"/>
              <a:ext cx="1541578" cy="5464"/>
            </a:xfrm>
            <a:prstGeom prst="line">
              <a:avLst/>
            </a:prstGeom>
            <a:noFill/>
            <a:ln w="19050">
              <a:solidFill>
                <a:schemeClr val="tx1"/>
              </a:solidFill>
              <a:round/>
              <a:headEnd type="none" w="sm" len="sm"/>
              <a:tailEnd type="stealth" w="med" len="med"/>
            </a:ln>
          </p:spPr>
          <p:txBody>
            <a:bodyPr wrap="none" anchor="ctr"/>
            <a:lstStyle/>
            <a:p>
              <a:endParaRPr lang="da-DK" dirty="0"/>
            </a:p>
          </p:txBody>
        </p:sp>
      </p:grpSp>
      <p:grpSp>
        <p:nvGrpSpPr>
          <p:cNvPr id="27654" name="Gruppe 42"/>
          <p:cNvGrpSpPr>
            <a:grpSpLocks/>
          </p:cNvGrpSpPr>
          <p:nvPr/>
        </p:nvGrpSpPr>
        <p:grpSpPr bwMode="auto">
          <a:xfrm>
            <a:off x="342900" y="250825"/>
            <a:ext cx="1546225" cy="1057275"/>
            <a:chOff x="342900" y="147638"/>
            <a:chExt cx="1546225" cy="1057275"/>
          </a:xfrm>
        </p:grpSpPr>
        <p:sp>
          <p:nvSpPr>
            <p:cNvPr id="27655" name="Line 46"/>
            <p:cNvSpPr>
              <a:spLocks noChangeShapeType="1"/>
            </p:cNvSpPr>
            <p:nvPr/>
          </p:nvSpPr>
          <p:spPr bwMode="auto">
            <a:xfrm>
              <a:off x="1471363" y="486074"/>
              <a:ext cx="338395" cy="0"/>
            </a:xfrm>
            <a:prstGeom prst="line">
              <a:avLst/>
            </a:prstGeom>
            <a:noFill/>
            <a:ln w="38100">
              <a:solidFill>
                <a:srgbClr val="008000"/>
              </a:solidFill>
              <a:round/>
              <a:headEnd/>
              <a:tailEnd/>
            </a:ln>
          </p:spPr>
          <p:txBody>
            <a:bodyPr lIns="0" tIns="0" rIns="0" bIns="0" anchor="ctr">
              <a:spAutoFit/>
            </a:bodyPr>
            <a:lstStyle/>
            <a:p>
              <a:endParaRPr lang="da-DK" dirty="0"/>
            </a:p>
          </p:txBody>
        </p:sp>
        <p:sp>
          <p:nvSpPr>
            <p:cNvPr id="27656" name="Freeform 38" descr="Outlined diamond"/>
            <p:cNvSpPr>
              <a:spLocks/>
            </p:cNvSpPr>
            <p:nvPr/>
          </p:nvSpPr>
          <p:spPr bwMode="auto">
            <a:xfrm>
              <a:off x="1101221" y="994406"/>
              <a:ext cx="246761" cy="145528"/>
            </a:xfrm>
            <a:custGeom>
              <a:avLst/>
              <a:gdLst>
                <a:gd name="T0" fmla="*/ 4164633 w 342"/>
                <a:gd name="T1" fmla="*/ 94838921 h 215"/>
                <a:gd name="T2" fmla="*/ 176481718 w 342"/>
                <a:gd name="T3" fmla="*/ 94838921 h 215"/>
                <a:gd name="T4" fmla="*/ 169714552 w 342"/>
                <a:gd name="T5" fmla="*/ 85217809 h 215"/>
                <a:gd name="T6" fmla="*/ 159302252 w 342"/>
                <a:gd name="T7" fmla="*/ 73305500 h 215"/>
                <a:gd name="T8" fmla="*/ 152534365 w 342"/>
                <a:gd name="T9" fmla="*/ 63226166 h 215"/>
                <a:gd name="T10" fmla="*/ 140560688 w 342"/>
                <a:gd name="T11" fmla="*/ 53604399 h 215"/>
                <a:gd name="T12" fmla="*/ 135354899 w 342"/>
                <a:gd name="T13" fmla="*/ 48565070 h 215"/>
                <a:gd name="T14" fmla="*/ 131190267 w 342"/>
                <a:gd name="T15" fmla="*/ 45815607 h 215"/>
                <a:gd name="T16" fmla="*/ 128066794 w 342"/>
                <a:gd name="T17" fmla="*/ 38943292 h 215"/>
                <a:gd name="T18" fmla="*/ 117134275 w 342"/>
                <a:gd name="T19" fmla="*/ 24740440 h 215"/>
                <a:gd name="T20" fmla="*/ 96830614 w 342"/>
                <a:gd name="T21" fmla="*/ 2748787 h 215"/>
                <a:gd name="T22" fmla="*/ 95269238 w 342"/>
                <a:gd name="T23" fmla="*/ 0 h 215"/>
                <a:gd name="T24" fmla="*/ 90063426 w 342"/>
                <a:gd name="T25" fmla="*/ 6872307 h 215"/>
                <a:gd name="T26" fmla="*/ 85898073 w 342"/>
                <a:gd name="T27" fmla="*/ 10079337 h 215"/>
                <a:gd name="T28" fmla="*/ 81213223 w 342"/>
                <a:gd name="T29" fmla="*/ 15577589 h 215"/>
                <a:gd name="T30" fmla="*/ 74965555 w 342"/>
                <a:gd name="T31" fmla="*/ 27947471 h 215"/>
                <a:gd name="T32" fmla="*/ 65595134 w 342"/>
                <a:gd name="T33" fmla="*/ 36194506 h 215"/>
                <a:gd name="T34" fmla="*/ 58827247 w 342"/>
                <a:gd name="T35" fmla="*/ 43066810 h 215"/>
                <a:gd name="T36" fmla="*/ 51539142 w 342"/>
                <a:gd name="T37" fmla="*/ 50855612 h 215"/>
                <a:gd name="T38" fmla="*/ 43209146 w 342"/>
                <a:gd name="T39" fmla="*/ 61851434 h 215"/>
                <a:gd name="T40" fmla="*/ 24988522 w 342"/>
                <a:gd name="T41" fmla="*/ 76970774 h 215"/>
                <a:gd name="T42" fmla="*/ 15097156 w 342"/>
                <a:gd name="T43" fmla="*/ 83843078 h 215"/>
                <a:gd name="T44" fmla="*/ 7288108 w 342"/>
                <a:gd name="T45" fmla="*/ 89341348 h 215"/>
                <a:gd name="T46" fmla="*/ 0 w 342"/>
                <a:gd name="T47" fmla="*/ 96671896 h 215"/>
                <a:gd name="T48" fmla="*/ 4164633 w 342"/>
                <a:gd name="T49" fmla="*/ 94838921 h 21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42"/>
                <a:gd name="T76" fmla="*/ 0 h 215"/>
                <a:gd name="T77" fmla="*/ 342 w 342"/>
                <a:gd name="T78" fmla="*/ 215 h 21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42" h="215">
                  <a:moveTo>
                    <a:pt x="8" y="207"/>
                  </a:moveTo>
                  <a:lnTo>
                    <a:pt x="339" y="207"/>
                  </a:lnTo>
                  <a:cubicBezTo>
                    <a:pt x="342" y="200"/>
                    <a:pt x="332" y="191"/>
                    <a:pt x="326" y="186"/>
                  </a:cubicBezTo>
                  <a:cubicBezTo>
                    <a:pt x="323" y="178"/>
                    <a:pt x="314" y="165"/>
                    <a:pt x="306" y="160"/>
                  </a:cubicBezTo>
                  <a:cubicBezTo>
                    <a:pt x="305" y="152"/>
                    <a:pt x="300" y="143"/>
                    <a:pt x="293" y="138"/>
                  </a:cubicBezTo>
                  <a:cubicBezTo>
                    <a:pt x="292" y="134"/>
                    <a:pt x="275" y="120"/>
                    <a:pt x="270" y="117"/>
                  </a:cubicBezTo>
                  <a:cubicBezTo>
                    <a:pt x="267" y="112"/>
                    <a:pt x="265" y="109"/>
                    <a:pt x="260" y="106"/>
                  </a:cubicBezTo>
                  <a:cubicBezTo>
                    <a:pt x="258" y="103"/>
                    <a:pt x="254" y="103"/>
                    <a:pt x="252" y="100"/>
                  </a:cubicBezTo>
                  <a:cubicBezTo>
                    <a:pt x="250" y="97"/>
                    <a:pt x="248" y="89"/>
                    <a:pt x="246" y="85"/>
                  </a:cubicBezTo>
                  <a:cubicBezTo>
                    <a:pt x="240" y="74"/>
                    <a:pt x="232" y="64"/>
                    <a:pt x="225" y="54"/>
                  </a:cubicBezTo>
                  <a:cubicBezTo>
                    <a:pt x="222" y="37"/>
                    <a:pt x="204" y="10"/>
                    <a:pt x="186" y="6"/>
                  </a:cubicBezTo>
                  <a:cubicBezTo>
                    <a:pt x="185" y="0"/>
                    <a:pt x="187" y="2"/>
                    <a:pt x="183" y="0"/>
                  </a:cubicBezTo>
                  <a:cubicBezTo>
                    <a:pt x="179" y="6"/>
                    <a:pt x="180" y="12"/>
                    <a:pt x="173" y="15"/>
                  </a:cubicBezTo>
                  <a:cubicBezTo>
                    <a:pt x="171" y="18"/>
                    <a:pt x="167" y="19"/>
                    <a:pt x="165" y="22"/>
                  </a:cubicBezTo>
                  <a:cubicBezTo>
                    <a:pt x="161" y="28"/>
                    <a:pt x="163" y="30"/>
                    <a:pt x="156" y="34"/>
                  </a:cubicBezTo>
                  <a:cubicBezTo>
                    <a:pt x="154" y="44"/>
                    <a:pt x="150" y="53"/>
                    <a:pt x="144" y="61"/>
                  </a:cubicBezTo>
                  <a:cubicBezTo>
                    <a:pt x="143" y="68"/>
                    <a:pt x="134" y="77"/>
                    <a:pt x="126" y="79"/>
                  </a:cubicBezTo>
                  <a:cubicBezTo>
                    <a:pt x="123" y="84"/>
                    <a:pt x="118" y="90"/>
                    <a:pt x="113" y="94"/>
                  </a:cubicBezTo>
                  <a:cubicBezTo>
                    <a:pt x="111" y="104"/>
                    <a:pt x="108" y="107"/>
                    <a:pt x="99" y="111"/>
                  </a:cubicBezTo>
                  <a:cubicBezTo>
                    <a:pt x="93" y="119"/>
                    <a:pt x="93" y="130"/>
                    <a:pt x="83" y="135"/>
                  </a:cubicBezTo>
                  <a:cubicBezTo>
                    <a:pt x="76" y="149"/>
                    <a:pt x="62" y="160"/>
                    <a:pt x="48" y="168"/>
                  </a:cubicBezTo>
                  <a:cubicBezTo>
                    <a:pt x="43" y="174"/>
                    <a:pt x="36" y="179"/>
                    <a:pt x="29" y="183"/>
                  </a:cubicBezTo>
                  <a:cubicBezTo>
                    <a:pt x="26" y="189"/>
                    <a:pt x="19" y="191"/>
                    <a:pt x="14" y="195"/>
                  </a:cubicBezTo>
                  <a:cubicBezTo>
                    <a:pt x="10" y="204"/>
                    <a:pt x="9" y="206"/>
                    <a:pt x="0" y="211"/>
                  </a:cubicBezTo>
                  <a:cubicBezTo>
                    <a:pt x="5" y="213"/>
                    <a:pt x="8" y="215"/>
                    <a:pt x="8" y="207"/>
                  </a:cubicBezTo>
                  <a:close/>
                </a:path>
              </a:pathLst>
            </a:custGeom>
            <a:pattFill prst="openDmnd">
              <a:fgClr>
                <a:srgbClr val="CC0000"/>
              </a:fgClr>
              <a:bgClr>
                <a:srgbClr val="FFFFFF"/>
              </a:bgClr>
            </a:pattFill>
            <a:ln w="9525">
              <a:noFill/>
              <a:round/>
              <a:headEnd/>
              <a:tailEnd/>
            </a:ln>
          </p:spPr>
          <p:txBody>
            <a:bodyPr/>
            <a:lstStyle/>
            <a:p>
              <a:endParaRPr lang="da-DK" dirty="0"/>
            </a:p>
          </p:txBody>
        </p:sp>
        <p:sp>
          <p:nvSpPr>
            <p:cNvPr id="27657" name="Freeform 39" descr="Light vertical"/>
            <p:cNvSpPr>
              <a:spLocks/>
            </p:cNvSpPr>
            <p:nvPr/>
          </p:nvSpPr>
          <p:spPr bwMode="auto">
            <a:xfrm>
              <a:off x="343622" y="982899"/>
              <a:ext cx="891082" cy="155681"/>
            </a:xfrm>
            <a:custGeom>
              <a:avLst/>
              <a:gdLst>
                <a:gd name="T0" fmla="*/ 0 w 1235"/>
                <a:gd name="T1" fmla="*/ 0 h 230"/>
                <a:gd name="T2" fmla="*/ 0 w 1235"/>
                <a:gd name="T3" fmla="*/ 103085881 h 230"/>
                <a:gd name="T4" fmla="*/ 548188559 w 1235"/>
                <a:gd name="T5" fmla="*/ 103085881 h 230"/>
                <a:gd name="T6" fmla="*/ 554435511 w 1235"/>
                <a:gd name="T7" fmla="*/ 103085881 h 230"/>
                <a:gd name="T8" fmla="*/ 563805938 w 1235"/>
                <a:gd name="T9" fmla="*/ 94380608 h 230"/>
                <a:gd name="T10" fmla="*/ 574218245 w 1235"/>
                <a:gd name="T11" fmla="*/ 87508288 h 230"/>
                <a:gd name="T12" fmla="*/ 580465196 w 1235"/>
                <a:gd name="T13" fmla="*/ 82468286 h 230"/>
                <a:gd name="T14" fmla="*/ 591397722 w 1235"/>
                <a:gd name="T15" fmla="*/ 68265445 h 230"/>
                <a:gd name="T16" fmla="*/ 600768870 w 1235"/>
                <a:gd name="T17" fmla="*/ 60019092 h 230"/>
                <a:gd name="T18" fmla="*/ 612221614 w 1235"/>
                <a:gd name="T19" fmla="*/ 46732061 h 230"/>
                <a:gd name="T20" fmla="*/ 621071823 w 1235"/>
                <a:gd name="T21" fmla="*/ 38027454 h 230"/>
                <a:gd name="T22" fmla="*/ 635127824 w 1235"/>
                <a:gd name="T23" fmla="*/ 19242849 h 230"/>
                <a:gd name="T24" fmla="*/ 642936874 w 1235"/>
                <a:gd name="T25" fmla="*/ 3665273 h 230"/>
                <a:gd name="T26" fmla="*/ 0 w 1235"/>
                <a:gd name="T27" fmla="*/ 0 h 23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35"/>
                <a:gd name="T43" fmla="*/ 0 h 230"/>
                <a:gd name="T44" fmla="*/ 1235 w 1235"/>
                <a:gd name="T45" fmla="*/ 230 h 23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35" h="230">
                  <a:moveTo>
                    <a:pt x="0" y="0"/>
                  </a:moveTo>
                  <a:lnTo>
                    <a:pt x="0" y="225"/>
                  </a:lnTo>
                  <a:lnTo>
                    <a:pt x="1053" y="225"/>
                  </a:lnTo>
                  <a:cubicBezTo>
                    <a:pt x="1063" y="219"/>
                    <a:pt x="1056" y="230"/>
                    <a:pt x="1065" y="225"/>
                  </a:cubicBezTo>
                  <a:cubicBezTo>
                    <a:pt x="1070" y="219"/>
                    <a:pt x="1077" y="211"/>
                    <a:pt x="1083" y="206"/>
                  </a:cubicBezTo>
                  <a:cubicBezTo>
                    <a:pt x="1087" y="196"/>
                    <a:pt x="1093" y="193"/>
                    <a:pt x="1103" y="191"/>
                  </a:cubicBezTo>
                  <a:cubicBezTo>
                    <a:pt x="1106" y="185"/>
                    <a:pt x="1109" y="183"/>
                    <a:pt x="1115" y="180"/>
                  </a:cubicBezTo>
                  <a:cubicBezTo>
                    <a:pt x="1120" y="169"/>
                    <a:pt x="1122" y="152"/>
                    <a:pt x="1136" y="149"/>
                  </a:cubicBezTo>
                  <a:cubicBezTo>
                    <a:pt x="1144" y="145"/>
                    <a:pt x="1146" y="136"/>
                    <a:pt x="1154" y="131"/>
                  </a:cubicBezTo>
                  <a:cubicBezTo>
                    <a:pt x="1159" y="122"/>
                    <a:pt x="1168" y="108"/>
                    <a:pt x="1176" y="102"/>
                  </a:cubicBezTo>
                  <a:cubicBezTo>
                    <a:pt x="1179" y="95"/>
                    <a:pt x="1186" y="87"/>
                    <a:pt x="1193" y="83"/>
                  </a:cubicBezTo>
                  <a:cubicBezTo>
                    <a:pt x="1196" y="70"/>
                    <a:pt x="1213" y="54"/>
                    <a:pt x="1220" y="42"/>
                  </a:cubicBezTo>
                  <a:cubicBezTo>
                    <a:pt x="1222" y="29"/>
                    <a:pt x="1235" y="21"/>
                    <a:pt x="1235" y="8"/>
                  </a:cubicBezTo>
                  <a:lnTo>
                    <a:pt x="0" y="0"/>
                  </a:lnTo>
                  <a:close/>
                </a:path>
              </a:pathLst>
            </a:custGeom>
            <a:pattFill prst="ltVert">
              <a:fgClr>
                <a:srgbClr val="CC0000"/>
              </a:fgClr>
              <a:bgClr>
                <a:srgbClr val="FFFFFF"/>
              </a:bgClr>
            </a:pattFill>
            <a:ln w="9525">
              <a:noFill/>
              <a:round/>
              <a:headEnd/>
              <a:tailEnd/>
            </a:ln>
          </p:spPr>
          <p:txBody>
            <a:bodyPr/>
            <a:lstStyle/>
            <a:p>
              <a:endParaRPr lang="da-DK" dirty="0"/>
            </a:p>
          </p:txBody>
        </p:sp>
        <p:sp>
          <p:nvSpPr>
            <p:cNvPr id="27658" name="Freeform 40" descr="Lys diagonalt nedadgående"/>
            <p:cNvSpPr>
              <a:spLocks/>
            </p:cNvSpPr>
            <p:nvPr/>
          </p:nvSpPr>
          <p:spPr bwMode="auto">
            <a:xfrm>
              <a:off x="343622" y="1134518"/>
              <a:ext cx="761929" cy="70395"/>
            </a:xfrm>
            <a:custGeom>
              <a:avLst/>
              <a:gdLst>
                <a:gd name="T0" fmla="*/ 0 w 1056"/>
                <a:gd name="T1" fmla="*/ 0 h 104"/>
                <a:gd name="T2" fmla="*/ 0 w 1056"/>
                <a:gd name="T3" fmla="*/ 41692791 h 104"/>
                <a:gd name="T4" fmla="*/ 396173495 w 1056"/>
                <a:gd name="T5" fmla="*/ 42608602 h 104"/>
                <a:gd name="T6" fmla="*/ 407626956 w 1056"/>
                <a:gd name="T7" fmla="*/ 44441590 h 104"/>
                <a:gd name="T8" fmla="*/ 407626956 w 1056"/>
                <a:gd name="T9" fmla="*/ 46732134 h 104"/>
                <a:gd name="T10" fmla="*/ 410230212 w 1056"/>
                <a:gd name="T11" fmla="*/ 45816323 h 104"/>
                <a:gd name="T12" fmla="*/ 416477162 w 1056"/>
                <a:gd name="T13" fmla="*/ 41692791 h 104"/>
                <a:gd name="T14" fmla="*/ 435738949 w 1056"/>
                <a:gd name="T15" fmla="*/ 38943325 h 104"/>
                <a:gd name="T16" fmla="*/ 453960299 w 1056"/>
                <a:gd name="T17" fmla="*/ 37111025 h 104"/>
                <a:gd name="T18" fmla="*/ 463330723 w 1056"/>
                <a:gd name="T19" fmla="*/ 34362237 h 104"/>
                <a:gd name="T20" fmla="*/ 471659988 w 1056"/>
                <a:gd name="T21" fmla="*/ 31612771 h 104"/>
                <a:gd name="T22" fmla="*/ 485715984 w 1056"/>
                <a:gd name="T23" fmla="*/ 28863983 h 104"/>
                <a:gd name="T24" fmla="*/ 517993331 w 1056"/>
                <a:gd name="T25" fmla="*/ 20616935 h 104"/>
                <a:gd name="T26" fmla="*/ 532049327 w 1056"/>
                <a:gd name="T27" fmla="*/ 14202869 h 104"/>
                <a:gd name="T28" fmla="*/ 538817216 w 1056"/>
                <a:gd name="T29" fmla="*/ 8705289 h 104"/>
                <a:gd name="T30" fmla="*/ 544543947 w 1056"/>
                <a:gd name="T31" fmla="*/ 5498255 h 104"/>
                <a:gd name="T32" fmla="*/ 545064165 w 1056"/>
                <a:gd name="T33" fmla="*/ 1832978 h 104"/>
                <a:gd name="T34" fmla="*/ 549749738 w 1056"/>
                <a:gd name="T35" fmla="*/ 458244 h 104"/>
                <a:gd name="T36" fmla="*/ 0 w 1056"/>
                <a:gd name="T37" fmla="*/ 0 h 10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56"/>
                <a:gd name="T58" fmla="*/ 0 h 104"/>
                <a:gd name="T59" fmla="*/ 1056 w 1056"/>
                <a:gd name="T60" fmla="*/ 104 h 10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56" h="104">
                  <a:moveTo>
                    <a:pt x="0" y="0"/>
                  </a:moveTo>
                  <a:lnTo>
                    <a:pt x="0" y="91"/>
                  </a:lnTo>
                  <a:lnTo>
                    <a:pt x="761" y="93"/>
                  </a:lnTo>
                  <a:cubicBezTo>
                    <a:pt x="769" y="94"/>
                    <a:pt x="775" y="96"/>
                    <a:pt x="783" y="97"/>
                  </a:cubicBezTo>
                  <a:cubicBezTo>
                    <a:pt x="796" y="102"/>
                    <a:pt x="783" y="95"/>
                    <a:pt x="783" y="102"/>
                  </a:cubicBezTo>
                  <a:cubicBezTo>
                    <a:pt x="783" y="104"/>
                    <a:pt x="786" y="101"/>
                    <a:pt x="788" y="100"/>
                  </a:cubicBezTo>
                  <a:cubicBezTo>
                    <a:pt x="793" y="97"/>
                    <a:pt x="794" y="94"/>
                    <a:pt x="800" y="91"/>
                  </a:cubicBezTo>
                  <a:cubicBezTo>
                    <a:pt x="813" y="85"/>
                    <a:pt x="821" y="86"/>
                    <a:pt x="837" y="85"/>
                  </a:cubicBezTo>
                  <a:cubicBezTo>
                    <a:pt x="849" y="83"/>
                    <a:pt x="858" y="82"/>
                    <a:pt x="872" y="81"/>
                  </a:cubicBezTo>
                  <a:cubicBezTo>
                    <a:pt x="878" y="78"/>
                    <a:pt x="884" y="76"/>
                    <a:pt x="890" y="75"/>
                  </a:cubicBezTo>
                  <a:cubicBezTo>
                    <a:pt x="902" y="69"/>
                    <a:pt x="896" y="71"/>
                    <a:pt x="906" y="69"/>
                  </a:cubicBezTo>
                  <a:cubicBezTo>
                    <a:pt x="914" y="66"/>
                    <a:pt x="924" y="64"/>
                    <a:pt x="933" y="63"/>
                  </a:cubicBezTo>
                  <a:cubicBezTo>
                    <a:pt x="952" y="55"/>
                    <a:pt x="974" y="49"/>
                    <a:pt x="995" y="45"/>
                  </a:cubicBezTo>
                  <a:cubicBezTo>
                    <a:pt x="1004" y="40"/>
                    <a:pt x="1013" y="36"/>
                    <a:pt x="1022" y="31"/>
                  </a:cubicBezTo>
                  <a:cubicBezTo>
                    <a:pt x="1026" y="26"/>
                    <a:pt x="1030" y="22"/>
                    <a:pt x="1035" y="19"/>
                  </a:cubicBezTo>
                  <a:cubicBezTo>
                    <a:pt x="1039" y="17"/>
                    <a:pt x="1046" y="12"/>
                    <a:pt x="1046" y="12"/>
                  </a:cubicBezTo>
                  <a:cubicBezTo>
                    <a:pt x="1047" y="6"/>
                    <a:pt x="1047" y="9"/>
                    <a:pt x="1047" y="4"/>
                  </a:cubicBezTo>
                  <a:cubicBezTo>
                    <a:pt x="1050" y="3"/>
                    <a:pt x="1056" y="1"/>
                    <a:pt x="1056" y="1"/>
                  </a:cubicBezTo>
                  <a:lnTo>
                    <a:pt x="0" y="0"/>
                  </a:lnTo>
                  <a:close/>
                </a:path>
              </a:pathLst>
            </a:custGeom>
            <a:pattFill prst="ltDnDiag">
              <a:fgClr>
                <a:srgbClr val="008000"/>
              </a:fgClr>
              <a:bgClr>
                <a:schemeClr val="bg1"/>
              </a:bgClr>
            </a:pattFill>
            <a:ln w="9525" cap="flat" cmpd="sng">
              <a:noFill/>
              <a:prstDash val="solid"/>
              <a:round/>
              <a:headEnd type="none" w="med" len="med"/>
              <a:tailEnd type="none" w="med" len="med"/>
            </a:ln>
          </p:spPr>
          <p:txBody>
            <a:bodyPr/>
            <a:lstStyle/>
            <a:p>
              <a:endParaRPr lang="da-DK" dirty="0"/>
            </a:p>
          </p:txBody>
        </p:sp>
        <p:sp>
          <p:nvSpPr>
            <p:cNvPr id="27659" name="Freeform 41" descr="Mørk diagonalt opadgående"/>
            <p:cNvSpPr>
              <a:spLocks/>
            </p:cNvSpPr>
            <p:nvPr/>
          </p:nvSpPr>
          <p:spPr bwMode="auto">
            <a:xfrm>
              <a:off x="342900" y="483367"/>
              <a:ext cx="888196" cy="505624"/>
            </a:xfrm>
            <a:custGeom>
              <a:avLst/>
              <a:gdLst>
                <a:gd name="T0" fmla="*/ 0 w 1231"/>
                <a:gd name="T1" fmla="*/ 337661367 h 747"/>
                <a:gd name="T2" fmla="*/ 0 w 1231"/>
                <a:gd name="T3" fmla="*/ 0 h 747"/>
                <a:gd name="T4" fmla="*/ 534132615 w 1231"/>
                <a:gd name="T5" fmla="*/ 1374729 h 747"/>
                <a:gd name="T6" fmla="*/ 540379567 w 1231"/>
                <a:gd name="T7" fmla="*/ 35736177 h 747"/>
                <a:gd name="T8" fmla="*/ 543503043 w 1231"/>
                <a:gd name="T9" fmla="*/ 57269535 h 747"/>
                <a:gd name="T10" fmla="*/ 546626519 w 1231"/>
                <a:gd name="T11" fmla="*/ 72847081 h 747"/>
                <a:gd name="T12" fmla="*/ 549749995 w 1231"/>
                <a:gd name="T13" fmla="*/ 88882214 h 747"/>
                <a:gd name="T14" fmla="*/ 554435570 w 1231"/>
                <a:gd name="T15" fmla="*/ 113622585 h 747"/>
                <a:gd name="T16" fmla="*/ 556517887 w 1231"/>
                <a:gd name="T17" fmla="*/ 123244329 h 747"/>
                <a:gd name="T18" fmla="*/ 557559046 w 1231"/>
                <a:gd name="T19" fmla="*/ 127367837 h 747"/>
                <a:gd name="T20" fmla="*/ 560682522 w 1231"/>
                <a:gd name="T21" fmla="*/ 149816994 h 747"/>
                <a:gd name="T22" fmla="*/ 563805998 w 1231"/>
                <a:gd name="T23" fmla="*/ 160354546 h 747"/>
                <a:gd name="T24" fmla="*/ 566930195 w 1231"/>
                <a:gd name="T25" fmla="*/ 172725070 h 747"/>
                <a:gd name="T26" fmla="*/ 571615048 w 1231"/>
                <a:gd name="T27" fmla="*/ 187844416 h 747"/>
                <a:gd name="T28" fmla="*/ 576300623 w 1231"/>
                <a:gd name="T29" fmla="*/ 204796013 h 747"/>
                <a:gd name="T30" fmla="*/ 580986198 w 1231"/>
                <a:gd name="T31" fmla="*/ 221290045 h 747"/>
                <a:gd name="T32" fmla="*/ 584109674 w 1231"/>
                <a:gd name="T33" fmla="*/ 230452869 h 747"/>
                <a:gd name="T34" fmla="*/ 587233150 w 1231"/>
                <a:gd name="T35" fmla="*/ 239158128 h 747"/>
                <a:gd name="T36" fmla="*/ 591918725 w 1231"/>
                <a:gd name="T37" fmla="*/ 252444460 h 747"/>
                <a:gd name="T38" fmla="*/ 596603578 w 1231"/>
                <a:gd name="T39" fmla="*/ 266189035 h 747"/>
                <a:gd name="T40" fmla="*/ 599727775 w 1231"/>
                <a:gd name="T41" fmla="*/ 273061323 h 747"/>
                <a:gd name="T42" fmla="*/ 604412629 w 1231"/>
                <a:gd name="T43" fmla="*/ 283140633 h 747"/>
                <a:gd name="T44" fmla="*/ 609098203 w 1231"/>
                <a:gd name="T45" fmla="*/ 291387649 h 747"/>
                <a:gd name="T46" fmla="*/ 622113048 w 1231"/>
                <a:gd name="T47" fmla="*/ 311546945 h 747"/>
                <a:gd name="T48" fmla="*/ 627839781 w 1231"/>
                <a:gd name="T49" fmla="*/ 324375035 h 747"/>
                <a:gd name="T50" fmla="*/ 635648832 w 1231"/>
                <a:gd name="T51" fmla="*/ 335370830 h 747"/>
                <a:gd name="T52" fmla="*/ 640854625 w 1231"/>
                <a:gd name="T53" fmla="*/ 342243118 h 747"/>
                <a:gd name="T54" fmla="*/ 0 w 1231"/>
                <a:gd name="T55" fmla="*/ 337661367 h 74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231"/>
                <a:gd name="T85" fmla="*/ 0 h 747"/>
                <a:gd name="T86" fmla="*/ 1231 w 1231"/>
                <a:gd name="T87" fmla="*/ 747 h 74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231" h="747">
                  <a:moveTo>
                    <a:pt x="0" y="737"/>
                  </a:moveTo>
                  <a:lnTo>
                    <a:pt x="0" y="0"/>
                  </a:lnTo>
                  <a:lnTo>
                    <a:pt x="1026" y="3"/>
                  </a:lnTo>
                  <a:cubicBezTo>
                    <a:pt x="1029" y="26"/>
                    <a:pt x="1031" y="56"/>
                    <a:pt x="1038" y="78"/>
                  </a:cubicBezTo>
                  <a:cubicBezTo>
                    <a:pt x="1040" y="94"/>
                    <a:pt x="1038" y="110"/>
                    <a:pt x="1044" y="125"/>
                  </a:cubicBezTo>
                  <a:cubicBezTo>
                    <a:pt x="1045" y="136"/>
                    <a:pt x="1045" y="150"/>
                    <a:pt x="1050" y="159"/>
                  </a:cubicBezTo>
                  <a:cubicBezTo>
                    <a:pt x="1051" y="170"/>
                    <a:pt x="1052" y="183"/>
                    <a:pt x="1056" y="194"/>
                  </a:cubicBezTo>
                  <a:cubicBezTo>
                    <a:pt x="1058" y="211"/>
                    <a:pt x="1059" y="232"/>
                    <a:pt x="1065" y="248"/>
                  </a:cubicBezTo>
                  <a:cubicBezTo>
                    <a:pt x="1067" y="258"/>
                    <a:pt x="1066" y="255"/>
                    <a:pt x="1069" y="269"/>
                  </a:cubicBezTo>
                  <a:cubicBezTo>
                    <a:pt x="1070" y="272"/>
                    <a:pt x="1071" y="278"/>
                    <a:pt x="1071" y="278"/>
                  </a:cubicBezTo>
                  <a:cubicBezTo>
                    <a:pt x="1072" y="292"/>
                    <a:pt x="1071" y="314"/>
                    <a:pt x="1077" y="327"/>
                  </a:cubicBezTo>
                  <a:cubicBezTo>
                    <a:pt x="1079" y="335"/>
                    <a:pt x="1080" y="343"/>
                    <a:pt x="1083" y="350"/>
                  </a:cubicBezTo>
                  <a:cubicBezTo>
                    <a:pt x="1084" y="359"/>
                    <a:pt x="1086" y="369"/>
                    <a:pt x="1089" y="377"/>
                  </a:cubicBezTo>
                  <a:cubicBezTo>
                    <a:pt x="1091" y="389"/>
                    <a:pt x="1093" y="399"/>
                    <a:pt x="1098" y="410"/>
                  </a:cubicBezTo>
                  <a:cubicBezTo>
                    <a:pt x="1100" y="421"/>
                    <a:pt x="1102" y="437"/>
                    <a:pt x="1107" y="447"/>
                  </a:cubicBezTo>
                  <a:cubicBezTo>
                    <a:pt x="1108" y="458"/>
                    <a:pt x="1111" y="473"/>
                    <a:pt x="1116" y="483"/>
                  </a:cubicBezTo>
                  <a:cubicBezTo>
                    <a:pt x="1117" y="490"/>
                    <a:pt x="1119" y="497"/>
                    <a:pt x="1122" y="503"/>
                  </a:cubicBezTo>
                  <a:cubicBezTo>
                    <a:pt x="1123" y="509"/>
                    <a:pt x="1125" y="516"/>
                    <a:pt x="1128" y="522"/>
                  </a:cubicBezTo>
                  <a:cubicBezTo>
                    <a:pt x="1129" y="533"/>
                    <a:pt x="1133" y="541"/>
                    <a:pt x="1137" y="551"/>
                  </a:cubicBezTo>
                  <a:cubicBezTo>
                    <a:pt x="1139" y="560"/>
                    <a:pt x="1142" y="572"/>
                    <a:pt x="1146" y="581"/>
                  </a:cubicBezTo>
                  <a:cubicBezTo>
                    <a:pt x="1147" y="587"/>
                    <a:pt x="1150" y="590"/>
                    <a:pt x="1152" y="596"/>
                  </a:cubicBezTo>
                  <a:cubicBezTo>
                    <a:pt x="1153" y="604"/>
                    <a:pt x="1156" y="612"/>
                    <a:pt x="1161" y="618"/>
                  </a:cubicBezTo>
                  <a:cubicBezTo>
                    <a:pt x="1162" y="624"/>
                    <a:pt x="1166" y="631"/>
                    <a:pt x="1170" y="636"/>
                  </a:cubicBezTo>
                  <a:cubicBezTo>
                    <a:pt x="1173" y="653"/>
                    <a:pt x="1186" y="665"/>
                    <a:pt x="1195" y="680"/>
                  </a:cubicBezTo>
                  <a:cubicBezTo>
                    <a:pt x="1197" y="692"/>
                    <a:pt x="1199" y="698"/>
                    <a:pt x="1206" y="708"/>
                  </a:cubicBezTo>
                  <a:cubicBezTo>
                    <a:pt x="1208" y="718"/>
                    <a:pt x="1217" y="723"/>
                    <a:pt x="1221" y="732"/>
                  </a:cubicBezTo>
                  <a:cubicBezTo>
                    <a:pt x="1223" y="740"/>
                    <a:pt x="1231" y="740"/>
                    <a:pt x="1231" y="747"/>
                  </a:cubicBezTo>
                  <a:lnTo>
                    <a:pt x="0" y="737"/>
                  </a:lnTo>
                  <a:close/>
                </a:path>
              </a:pathLst>
            </a:custGeom>
            <a:pattFill prst="dkUpDiag">
              <a:fgClr>
                <a:srgbClr val="CC0000"/>
              </a:fgClr>
              <a:bgClr>
                <a:schemeClr val="bg1"/>
              </a:bgClr>
            </a:pattFill>
            <a:ln w="9525" cap="flat" cmpd="sng">
              <a:noFill/>
              <a:prstDash val="solid"/>
              <a:round/>
              <a:headEnd type="none" w="med" len="med"/>
              <a:tailEnd type="none" w="med" len="med"/>
            </a:ln>
          </p:spPr>
          <p:txBody>
            <a:bodyPr/>
            <a:lstStyle/>
            <a:p>
              <a:endParaRPr lang="da-DK" dirty="0"/>
            </a:p>
          </p:txBody>
        </p:sp>
        <p:sp>
          <p:nvSpPr>
            <p:cNvPr id="27660" name="Line 43"/>
            <p:cNvSpPr>
              <a:spLocks noChangeShapeType="1"/>
            </p:cNvSpPr>
            <p:nvPr/>
          </p:nvSpPr>
          <p:spPr bwMode="auto">
            <a:xfrm flipV="1">
              <a:off x="343622" y="485397"/>
              <a:ext cx="746777" cy="1354"/>
            </a:xfrm>
            <a:prstGeom prst="line">
              <a:avLst/>
            </a:prstGeom>
            <a:noFill/>
            <a:ln w="38100">
              <a:solidFill>
                <a:srgbClr val="FF0000"/>
              </a:solidFill>
              <a:round/>
              <a:headEnd/>
              <a:tailEnd/>
            </a:ln>
          </p:spPr>
          <p:txBody>
            <a:bodyPr/>
            <a:lstStyle/>
            <a:p>
              <a:endParaRPr lang="da-DK" dirty="0"/>
            </a:p>
          </p:txBody>
        </p:sp>
        <p:sp>
          <p:nvSpPr>
            <p:cNvPr id="27661" name="Line 44"/>
            <p:cNvSpPr>
              <a:spLocks noChangeShapeType="1"/>
            </p:cNvSpPr>
            <p:nvPr/>
          </p:nvSpPr>
          <p:spPr bwMode="auto">
            <a:xfrm flipH="1" flipV="1">
              <a:off x="344343" y="1134518"/>
              <a:ext cx="1002918" cy="677"/>
            </a:xfrm>
            <a:prstGeom prst="line">
              <a:avLst/>
            </a:prstGeom>
            <a:noFill/>
            <a:ln w="28575">
              <a:solidFill>
                <a:schemeClr val="tx1"/>
              </a:solidFill>
              <a:prstDash val="lgDash"/>
              <a:round/>
              <a:headEnd type="none" w="sm" len="sm"/>
              <a:tailEnd type="none" w="sm" len="sm"/>
            </a:ln>
          </p:spPr>
          <p:txBody>
            <a:bodyPr wrap="none" anchor="ctr"/>
            <a:lstStyle/>
            <a:p>
              <a:endParaRPr lang="da-DK" dirty="0"/>
            </a:p>
          </p:txBody>
        </p:sp>
        <p:sp>
          <p:nvSpPr>
            <p:cNvPr id="27662" name="Freeform 47"/>
            <p:cNvSpPr>
              <a:spLocks/>
            </p:cNvSpPr>
            <p:nvPr/>
          </p:nvSpPr>
          <p:spPr bwMode="auto">
            <a:xfrm>
              <a:off x="816219" y="479306"/>
              <a:ext cx="662359" cy="720192"/>
            </a:xfrm>
            <a:custGeom>
              <a:avLst/>
              <a:gdLst>
                <a:gd name="T0" fmla="*/ 0 w 922"/>
                <a:gd name="T1" fmla="*/ 677239176 h 980"/>
                <a:gd name="T2" fmla="*/ 249787672 w 922"/>
                <a:gd name="T3" fmla="*/ 563825867 h 980"/>
                <a:gd name="T4" fmla="*/ 469641322 w 922"/>
                <a:gd name="T5" fmla="*/ 0 h 980"/>
                <a:gd name="T6" fmla="*/ 0 60000 65536"/>
                <a:gd name="T7" fmla="*/ 0 60000 65536"/>
                <a:gd name="T8" fmla="*/ 0 60000 65536"/>
                <a:gd name="T9" fmla="*/ 0 w 922"/>
                <a:gd name="T10" fmla="*/ 0 h 980"/>
                <a:gd name="T11" fmla="*/ 922 w 922"/>
                <a:gd name="T12" fmla="*/ 980 h 980"/>
              </a:gdLst>
              <a:ahLst/>
              <a:cxnLst>
                <a:cxn ang="T6">
                  <a:pos x="T0" y="T1"/>
                </a:cxn>
                <a:cxn ang="T7">
                  <a:pos x="T2" y="T3"/>
                </a:cxn>
                <a:cxn ang="T8">
                  <a:pos x="T4" y="T5"/>
                </a:cxn>
              </a:cxnLst>
              <a:rect l="T9" t="T10" r="T11" b="T12"/>
              <a:pathLst>
                <a:path w="922" h="980">
                  <a:moveTo>
                    <a:pt x="0" y="980"/>
                  </a:moveTo>
                  <a:cubicBezTo>
                    <a:pt x="168" y="979"/>
                    <a:pt x="336" y="979"/>
                    <a:pt x="490" y="816"/>
                  </a:cubicBezTo>
                  <a:cubicBezTo>
                    <a:pt x="644" y="653"/>
                    <a:pt x="783" y="326"/>
                    <a:pt x="922" y="0"/>
                  </a:cubicBezTo>
                </a:path>
              </a:pathLst>
            </a:custGeom>
            <a:noFill/>
            <a:ln w="38100" cap="flat" cmpd="sng">
              <a:solidFill>
                <a:srgbClr val="008000"/>
              </a:solidFill>
              <a:prstDash val="solid"/>
              <a:round/>
              <a:headEnd/>
              <a:tailEnd/>
            </a:ln>
          </p:spPr>
          <p:txBody>
            <a:bodyPr lIns="0" tIns="0" rIns="0" bIns="0" anchor="ctr">
              <a:spAutoFit/>
            </a:bodyPr>
            <a:lstStyle/>
            <a:p>
              <a:endParaRPr lang="da-DK" dirty="0"/>
            </a:p>
          </p:txBody>
        </p:sp>
        <p:sp>
          <p:nvSpPr>
            <p:cNvPr id="27663" name="Line 48"/>
            <p:cNvSpPr>
              <a:spLocks noChangeShapeType="1"/>
            </p:cNvSpPr>
            <p:nvPr/>
          </p:nvSpPr>
          <p:spPr bwMode="auto">
            <a:xfrm>
              <a:off x="342900" y="1198821"/>
              <a:ext cx="487750" cy="677"/>
            </a:xfrm>
            <a:prstGeom prst="line">
              <a:avLst/>
            </a:prstGeom>
            <a:noFill/>
            <a:ln w="38100">
              <a:solidFill>
                <a:srgbClr val="008000"/>
              </a:solidFill>
              <a:round/>
              <a:headEnd/>
              <a:tailEnd/>
            </a:ln>
          </p:spPr>
          <p:txBody>
            <a:bodyPr wrap="none"/>
            <a:lstStyle/>
            <a:p>
              <a:endParaRPr lang="da-DK" dirty="0"/>
            </a:p>
          </p:txBody>
        </p:sp>
        <p:sp>
          <p:nvSpPr>
            <p:cNvPr id="27664" name="Line 49"/>
            <p:cNvSpPr>
              <a:spLocks noChangeShapeType="1"/>
            </p:cNvSpPr>
            <p:nvPr/>
          </p:nvSpPr>
          <p:spPr bwMode="auto">
            <a:xfrm>
              <a:off x="1387305" y="1194410"/>
              <a:ext cx="190482" cy="0"/>
            </a:xfrm>
            <a:prstGeom prst="line">
              <a:avLst/>
            </a:prstGeom>
            <a:noFill/>
            <a:ln w="38100">
              <a:solidFill>
                <a:srgbClr val="FF0000"/>
              </a:solidFill>
              <a:round/>
              <a:headEnd/>
              <a:tailEnd/>
            </a:ln>
          </p:spPr>
          <p:txBody>
            <a:bodyPr/>
            <a:lstStyle/>
            <a:p>
              <a:endParaRPr lang="da-DK" dirty="0"/>
            </a:p>
          </p:txBody>
        </p:sp>
        <p:sp>
          <p:nvSpPr>
            <p:cNvPr id="27665" name="Line 50"/>
            <p:cNvSpPr>
              <a:spLocks noChangeShapeType="1"/>
            </p:cNvSpPr>
            <p:nvPr/>
          </p:nvSpPr>
          <p:spPr bwMode="auto">
            <a:xfrm>
              <a:off x="343622" y="985606"/>
              <a:ext cx="888196" cy="677"/>
            </a:xfrm>
            <a:prstGeom prst="line">
              <a:avLst/>
            </a:prstGeom>
            <a:noFill/>
            <a:ln w="9525">
              <a:solidFill>
                <a:schemeClr val="tx1"/>
              </a:solidFill>
              <a:prstDash val="dash"/>
              <a:round/>
              <a:headEnd/>
              <a:tailEnd/>
            </a:ln>
          </p:spPr>
          <p:txBody>
            <a:bodyPr/>
            <a:lstStyle/>
            <a:p>
              <a:endParaRPr lang="da-DK" dirty="0"/>
            </a:p>
          </p:txBody>
        </p:sp>
        <p:sp>
          <p:nvSpPr>
            <p:cNvPr id="27666" name="Freeform 51"/>
            <p:cNvSpPr>
              <a:spLocks/>
            </p:cNvSpPr>
            <p:nvPr/>
          </p:nvSpPr>
          <p:spPr bwMode="auto">
            <a:xfrm>
              <a:off x="1081740" y="479306"/>
              <a:ext cx="323964" cy="720869"/>
            </a:xfrm>
            <a:custGeom>
              <a:avLst/>
              <a:gdLst>
                <a:gd name="T0" fmla="*/ 0 w 729"/>
                <a:gd name="T1" fmla="*/ 0 h 1874"/>
                <a:gd name="T2" fmla="*/ 10466837 w 729"/>
                <a:gd name="T3" fmla="*/ 29889910 h 1874"/>
                <a:gd name="T4" fmla="*/ 33770472 w 729"/>
                <a:gd name="T5" fmla="*/ 50901671 h 1874"/>
                <a:gd name="T6" fmla="*/ 0 60000 65536"/>
                <a:gd name="T7" fmla="*/ 0 60000 65536"/>
                <a:gd name="T8" fmla="*/ 0 60000 65536"/>
                <a:gd name="T9" fmla="*/ 0 w 729"/>
                <a:gd name="T10" fmla="*/ 0 h 1874"/>
                <a:gd name="T11" fmla="*/ 729 w 729"/>
                <a:gd name="T12" fmla="*/ 1874 h 1874"/>
              </a:gdLst>
              <a:ahLst/>
              <a:cxnLst>
                <a:cxn ang="T6">
                  <a:pos x="T0" y="T1"/>
                </a:cxn>
                <a:cxn ang="T7">
                  <a:pos x="T2" y="T3"/>
                </a:cxn>
                <a:cxn ang="T8">
                  <a:pos x="T4" y="T5"/>
                </a:cxn>
              </a:cxnLst>
              <a:rect l="T9" t="T10" r="T11" b="T12"/>
              <a:pathLst>
                <a:path w="729" h="1874">
                  <a:moveTo>
                    <a:pt x="0" y="0"/>
                  </a:moveTo>
                  <a:cubicBezTo>
                    <a:pt x="52" y="394"/>
                    <a:pt x="104" y="789"/>
                    <a:pt x="226" y="1101"/>
                  </a:cubicBezTo>
                  <a:cubicBezTo>
                    <a:pt x="348" y="1413"/>
                    <a:pt x="646" y="1748"/>
                    <a:pt x="729" y="1874"/>
                  </a:cubicBezTo>
                </a:path>
              </a:pathLst>
            </a:custGeom>
            <a:noFill/>
            <a:ln w="38100" cap="flat" cmpd="sng">
              <a:solidFill>
                <a:srgbClr val="FF0000"/>
              </a:solidFill>
              <a:prstDash val="solid"/>
              <a:round/>
              <a:headEnd/>
              <a:tailEnd/>
            </a:ln>
          </p:spPr>
          <p:txBody>
            <a:bodyPr wrap="none"/>
            <a:lstStyle/>
            <a:p>
              <a:endParaRPr lang="da-DK" dirty="0"/>
            </a:p>
          </p:txBody>
        </p:sp>
        <p:sp>
          <p:nvSpPr>
            <p:cNvPr id="27667" name="Line 42"/>
            <p:cNvSpPr>
              <a:spLocks noChangeShapeType="1"/>
            </p:cNvSpPr>
            <p:nvPr/>
          </p:nvSpPr>
          <p:spPr bwMode="auto">
            <a:xfrm>
              <a:off x="344343" y="1171600"/>
              <a:ext cx="1544782" cy="677"/>
            </a:xfrm>
            <a:prstGeom prst="line">
              <a:avLst/>
            </a:prstGeom>
            <a:noFill/>
            <a:ln w="19050">
              <a:solidFill>
                <a:schemeClr val="tx1"/>
              </a:solidFill>
              <a:round/>
              <a:headEnd type="none" w="sm" len="sm"/>
              <a:tailEnd type="stealth" w="med" len="med"/>
            </a:ln>
          </p:spPr>
          <p:txBody>
            <a:bodyPr wrap="none" anchor="ctr"/>
            <a:lstStyle/>
            <a:p>
              <a:endParaRPr lang="da-DK" dirty="0"/>
            </a:p>
          </p:txBody>
        </p:sp>
        <p:sp>
          <p:nvSpPr>
            <p:cNvPr id="27668" name="Line 45"/>
            <p:cNvSpPr>
              <a:spLocks noChangeShapeType="1"/>
            </p:cNvSpPr>
            <p:nvPr/>
          </p:nvSpPr>
          <p:spPr bwMode="auto">
            <a:xfrm>
              <a:off x="344343" y="147638"/>
              <a:ext cx="0" cy="1052537"/>
            </a:xfrm>
            <a:prstGeom prst="line">
              <a:avLst/>
            </a:prstGeom>
            <a:noFill/>
            <a:ln w="19050">
              <a:solidFill>
                <a:schemeClr val="tx1"/>
              </a:solidFill>
              <a:round/>
              <a:headEnd type="stealth" w="med" len="med"/>
              <a:tailEnd type="none" w="sm" len="sm"/>
            </a:ln>
          </p:spPr>
          <p:txBody>
            <a:bodyPr wrap="none" anchor="ctr"/>
            <a:lstStyle/>
            <a:p>
              <a:endParaRPr lang="da-DK" dirty="0"/>
            </a:p>
          </p:txBody>
        </p:sp>
      </p:gr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Pladsholder til diasnummer 4"/>
          <p:cNvSpPr>
            <a:spLocks noGrp="1"/>
          </p:cNvSpPr>
          <p:nvPr>
            <p:ph type="sldNum" sz="quarter" idx="12"/>
          </p:nvPr>
        </p:nvSpPr>
        <p:spPr>
          <a:noFill/>
        </p:spPr>
        <p:txBody>
          <a:bodyPr/>
          <a:lstStyle/>
          <a:p>
            <a:fld id="{3A3C3B83-7EEB-47B3-9DB8-BD9AA6E8A51B}" type="slidenum">
              <a:rPr lang="en-GB" smtClean="0">
                <a:cs typeface="Arial" charset="0"/>
              </a:rPr>
              <a:pPr/>
              <a:t>8</a:t>
            </a:fld>
            <a:endParaRPr lang="en-GB" dirty="0" smtClean="0">
              <a:cs typeface="Arial" charset="0"/>
            </a:endParaRPr>
          </a:p>
        </p:txBody>
      </p:sp>
      <p:sp>
        <p:nvSpPr>
          <p:cNvPr id="49298" name="Freeform 146" descr="Light upward diagonal"/>
          <p:cNvSpPr>
            <a:spLocks/>
          </p:cNvSpPr>
          <p:nvPr/>
        </p:nvSpPr>
        <p:spPr bwMode="auto">
          <a:xfrm>
            <a:off x="6784975" y="4129088"/>
            <a:ext cx="469900" cy="684212"/>
          </a:xfrm>
          <a:custGeom>
            <a:avLst/>
            <a:gdLst>
              <a:gd name="T0" fmla="*/ 0 w 273"/>
              <a:gd name="T1" fmla="*/ 0 h 431"/>
              <a:gd name="T2" fmla="*/ 2147483647 w 273"/>
              <a:gd name="T3" fmla="*/ 0 h 431"/>
              <a:gd name="T4" fmla="*/ 2147483647 w 273"/>
              <a:gd name="T5" fmla="*/ 2147483647 h 431"/>
              <a:gd name="T6" fmla="*/ 2147483647 w 273"/>
              <a:gd name="T7" fmla="*/ 2147483647 h 431"/>
              <a:gd name="T8" fmla="*/ 0 w 273"/>
              <a:gd name="T9" fmla="*/ 2147483647 h 431"/>
              <a:gd name="T10" fmla="*/ 0 w 273"/>
              <a:gd name="T11" fmla="*/ 0 h 431"/>
              <a:gd name="T12" fmla="*/ 0 60000 65536"/>
              <a:gd name="T13" fmla="*/ 0 60000 65536"/>
              <a:gd name="T14" fmla="*/ 0 60000 65536"/>
              <a:gd name="T15" fmla="*/ 0 60000 65536"/>
              <a:gd name="T16" fmla="*/ 0 60000 65536"/>
              <a:gd name="T17" fmla="*/ 0 60000 65536"/>
              <a:gd name="T18" fmla="*/ 0 w 273"/>
              <a:gd name="T19" fmla="*/ 0 h 431"/>
              <a:gd name="T20" fmla="*/ 273 w 273"/>
              <a:gd name="T21" fmla="*/ 431 h 431"/>
            </a:gdLst>
            <a:ahLst/>
            <a:cxnLst>
              <a:cxn ang="T12">
                <a:pos x="T0" y="T1"/>
              </a:cxn>
              <a:cxn ang="T13">
                <a:pos x="T2" y="T3"/>
              </a:cxn>
              <a:cxn ang="T14">
                <a:pos x="T4" y="T5"/>
              </a:cxn>
              <a:cxn ang="T15">
                <a:pos x="T6" y="T7"/>
              </a:cxn>
              <a:cxn ang="T16">
                <a:pos x="T8" y="T9"/>
              </a:cxn>
              <a:cxn ang="T17">
                <a:pos x="T10" y="T11"/>
              </a:cxn>
            </a:cxnLst>
            <a:rect l="T18" t="T19" r="T20" b="T21"/>
            <a:pathLst>
              <a:path w="273" h="431">
                <a:moveTo>
                  <a:pt x="0" y="0"/>
                </a:moveTo>
                <a:lnTo>
                  <a:pt x="273" y="0"/>
                </a:lnTo>
                <a:lnTo>
                  <a:pt x="144" y="270"/>
                </a:lnTo>
                <a:lnTo>
                  <a:pt x="50" y="431"/>
                </a:lnTo>
                <a:lnTo>
                  <a:pt x="0" y="429"/>
                </a:lnTo>
                <a:lnTo>
                  <a:pt x="0" y="0"/>
                </a:lnTo>
                <a:close/>
              </a:path>
            </a:pathLst>
          </a:custGeom>
          <a:pattFill prst="ltUpDiag">
            <a:fgClr>
              <a:srgbClr val="008000"/>
            </a:fgClr>
            <a:bgClr>
              <a:srgbClr val="FFFFFF"/>
            </a:bgClr>
          </a:pattFill>
          <a:ln w="28575" cap="flat" cmpd="sng">
            <a:noFill/>
            <a:prstDash val="solid"/>
            <a:round/>
            <a:headEnd type="none" w="med" len="med"/>
            <a:tailEnd type="none" w="med" len="med"/>
          </a:ln>
        </p:spPr>
        <p:txBody>
          <a:bodyPr/>
          <a:lstStyle/>
          <a:p>
            <a:endParaRPr lang="da-DK" dirty="0"/>
          </a:p>
        </p:txBody>
      </p:sp>
      <p:sp>
        <p:nvSpPr>
          <p:cNvPr id="49297" name="Freeform 145" descr="Light downward diagonal"/>
          <p:cNvSpPr>
            <a:spLocks/>
          </p:cNvSpPr>
          <p:nvPr/>
        </p:nvSpPr>
        <p:spPr bwMode="auto">
          <a:xfrm>
            <a:off x="6788150" y="3467100"/>
            <a:ext cx="960438" cy="665163"/>
          </a:xfrm>
          <a:custGeom>
            <a:avLst/>
            <a:gdLst>
              <a:gd name="T0" fmla="*/ 0 w 559"/>
              <a:gd name="T1" fmla="*/ 0 h 419"/>
              <a:gd name="T2" fmla="*/ 2147483647 w 559"/>
              <a:gd name="T3" fmla="*/ 0 h 419"/>
              <a:gd name="T4" fmla="*/ 2147483647 w 559"/>
              <a:gd name="T5" fmla="*/ 2147483647 h 419"/>
              <a:gd name="T6" fmla="*/ 2147483647 w 559"/>
              <a:gd name="T7" fmla="*/ 2147483647 h 419"/>
              <a:gd name="T8" fmla="*/ 0 w 559"/>
              <a:gd name="T9" fmla="*/ 2147483647 h 419"/>
              <a:gd name="T10" fmla="*/ 0 w 559"/>
              <a:gd name="T11" fmla="*/ 0 h 419"/>
              <a:gd name="T12" fmla="*/ 0 60000 65536"/>
              <a:gd name="T13" fmla="*/ 0 60000 65536"/>
              <a:gd name="T14" fmla="*/ 0 60000 65536"/>
              <a:gd name="T15" fmla="*/ 0 60000 65536"/>
              <a:gd name="T16" fmla="*/ 0 60000 65536"/>
              <a:gd name="T17" fmla="*/ 0 60000 65536"/>
              <a:gd name="T18" fmla="*/ 0 w 559"/>
              <a:gd name="T19" fmla="*/ 0 h 419"/>
              <a:gd name="T20" fmla="*/ 559 w 559"/>
              <a:gd name="T21" fmla="*/ 419 h 419"/>
            </a:gdLst>
            <a:ahLst/>
            <a:cxnLst>
              <a:cxn ang="T12">
                <a:pos x="T0" y="T1"/>
              </a:cxn>
              <a:cxn ang="T13">
                <a:pos x="T2" y="T3"/>
              </a:cxn>
              <a:cxn ang="T14">
                <a:pos x="T4" y="T5"/>
              </a:cxn>
              <a:cxn ang="T15">
                <a:pos x="T6" y="T7"/>
              </a:cxn>
              <a:cxn ang="T16">
                <a:pos x="T8" y="T9"/>
              </a:cxn>
              <a:cxn ang="T17">
                <a:pos x="T10" y="T11"/>
              </a:cxn>
            </a:cxnLst>
            <a:rect l="T18" t="T19" r="T20" b="T21"/>
            <a:pathLst>
              <a:path w="559" h="419">
                <a:moveTo>
                  <a:pt x="0" y="0"/>
                </a:moveTo>
                <a:lnTo>
                  <a:pt x="247" y="0"/>
                </a:lnTo>
                <a:lnTo>
                  <a:pt x="393" y="207"/>
                </a:lnTo>
                <a:lnTo>
                  <a:pt x="559" y="419"/>
                </a:lnTo>
                <a:lnTo>
                  <a:pt x="0" y="419"/>
                </a:lnTo>
                <a:lnTo>
                  <a:pt x="0" y="0"/>
                </a:lnTo>
                <a:close/>
              </a:path>
            </a:pathLst>
          </a:custGeom>
          <a:pattFill prst="ltDnDiag">
            <a:fgClr>
              <a:srgbClr val="CC0000"/>
            </a:fgClr>
            <a:bgClr>
              <a:srgbClr val="FFFFFF"/>
            </a:bgClr>
          </a:pattFill>
          <a:ln w="28575" cap="flat" cmpd="sng">
            <a:noFill/>
            <a:prstDash val="solid"/>
            <a:round/>
            <a:headEnd type="none" w="med" len="med"/>
            <a:tailEnd type="none" w="med" len="med"/>
          </a:ln>
        </p:spPr>
        <p:txBody>
          <a:bodyPr/>
          <a:lstStyle/>
          <a:p>
            <a:endParaRPr lang="da-DK" dirty="0"/>
          </a:p>
        </p:txBody>
      </p:sp>
      <p:sp>
        <p:nvSpPr>
          <p:cNvPr id="49296" name="Freeform 144" descr="Light upward diagonal"/>
          <p:cNvSpPr>
            <a:spLocks/>
          </p:cNvSpPr>
          <p:nvPr/>
        </p:nvSpPr>
        <p:spPr bwMode="auto">
          <a:xfrm>
            <a:off x="1530350" y="4356100"/>
            <a:ext cx="1176338" cy="457200"/>
          </a:xfrm>
          <a:custGeom>
            <a:avLst/>
            <a:gdLst>
              <a:gd name="T0" fmla="*/ 2147483647 w 684"/>
              <a:gd name="T1" fmla="*/ 0 h 288"/>
              <a:gd name="T2" fmla="*/ 2147483647 w 684"/>
              <a:gd name="T3" fmla="*/ 0 h 288"/>
              <a:gd name="T4" fmla="*/ 2147483647 w 684"/>
              <a:gd name="T5" fmla="*/ 2147483647 h 288"/>
              <a:gd name="T6" fmla="*/ 2147483647 w 684"/>
              <a:gd name="T7" fmla="*/ 2147483647 h 288"/>
              <a:gd name="T8" fmla="*/ 2147483647 w 684"/>
              <a:gd name="T9" fmla="*/ 2147483647 h 288"/>
              <a:gd name="T10" fmla="*/ 0 w 684"/>
              <a:gd name="T11" fmla="*/ 2147483647 h 288"/>
              <a:gd name="T12" fmla="*/ 2147483647 w 684"/>
              <a:gd name="T13" fmla="*/ 0 h 288"/>
              <a:gd name="T14" fmla="*/ 0 60000 65536"/>
              <a:gd name="T15" fmla="*/ 0 60000 65536"/>
              <a:gd name="T16" fmla="*/ 0 60000 65536"/>
              <a:gd name="T17" fmla="*/ 0 60000 65536"/>
              <a:gd name="T18" fmla="*/ 0 60000 65536"/>
              <a:gd name="T19" fmla="*/ 0 60000 65536"/>
              <a:gd name="T20" fmla="*/ 0 60000 65536"/>
              <a:gd name="T21" fmla="*/ 0 w 684"/>
              <a:gd name="T22" fmla="*/ 0 h 288"/>
              <a:gd name="T23" fmla="*/ 684 w 684"/>
              <a:gd name="T24" fmla="*/ 288 h 2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84" h="288">
                <a:moveTo>
                  <a:pt x="1" y="0"/>
                </a:moveTo>
                <a:lnTo>
                  <a:pt x="684" y="0"/>
                </a:lnTo>
                <a:lnTo>
                  <a:pt x="573" y="132"/>
                </a:lnTo>
                <a:lnTo>
                  <a:pt x="435" y="225"/>
                </a:lnTo>
                <a:lnTo>
                  <a:pt x="312" y="288"/>
                </a:lnTo>
                <a:lnTo>
                  <a:pt x="0" y="288"/>
                </a:lnTo>
                <a:lnTo>
                  <a:pt x="1" y="0"/>
                </a:lnTo>
                <a:close/>
              </a:path>
            </a:pathLst>
          </a:custGeom>
          <a:pattFill prst="ltUpDiag">
            <a:fgClr>
              <a:srgbClr val="008000"/>
            </a:fgClr>
            <a:bgClr>
              <a:srgbClr val="FFFFFF"/>
            </a:bgClr>
          </a:pattFill>
          <a:ln w="28575" cap="flat" cmpd="sng">
            <a:noFill/>
            <a:prstDash val="solid"/>
            <a:round/>
            <a:headEnd type="none" w="med" len="med"/>
            <a:tailEnd type="none" w="med" len="med"/>
          </a:ln>
        </p:spPr>
        <p:txBody>
          <a:bodyPr/>
          <a:lstStyle/>
          <a:p>
            <a:endParaRPr lang="da-DK" dirty="0"/>
          </a:p>
        </p:txBody>
      </p:sp>
      <p:sp>
        <p:nvSpPr>
          <p:cNvPr id="49295" name="Freeform 143" descr="Light downward diagonal"/>
          <p:cNvSpPr>
            <a:spLocks/>
          </p:cNvSpPr>
          <p:nvPr/>
        </p:nvSpPr>
        <p:spPr bwMode="auto">
          <a:xfrm>
            <a:off x="1530350" y="3462338"/>
            <a:ext cx="668338" cy="893762"/>
          </a:xfrm>
          <a:custGeom>
            <a:avLst/>
            <a:gdLst>
              <a:gd name="T0" fmla="*/ 0 w 388"/>
              <a:gd name="T1" fmla="*/ 2147483647 h 563"/>
              <a:gd name="T2" fmla="*/ 2147483647 w 388"/>
              <a:gd name="T3" fmla="*/ 2147483647 h 563"/>
              <a:gd name="T4" fmla="*/ 2147483647 w 388"/>
              <a:gd name="T5" fmla="*/ 2147483647 h 563"/>
              <a:gd name="T6" fmla="*/ 2147483647 w 388"/>
              <a:gd name="T7" fmla="*/ 2147483647 h 563"/>
              <a:gd name="T8" fmla="*/ 2147483647 w 388"/>
              <a:gd name="T9" fmla="*/ 2147483647 h 563"/>
              <a:gd name="T10" fmla="*/ 2147483647 w 388"/>
              <a:gd name="T11" fmla="*/ 0 h 563"/>
              <a:gd name="T12" fmla="*/ 0 w 388"/>
              <a:gd name="T13" fmla="*/ 2147483647 h 563"/>
              <a:gd name="T14" fmla="*/ 0 60000 65536"/>
              <a:gd name="T15" fmla="*/ 0 60000 65536"/>
              <a:gd name="T16" fmla="*/ 0 60000 65536"/>
              <a:gd name="T17" fmla="*/ 0 60000 65536"/>
              <a:gd name="T18" fmla="*/ 0 60000 65536"/>
              <a:gd name="T19" fmla="*/ 0 60000 65536"/>
              <a:gd name="T20" fmla="*/ 0 60000 65536"/>
              <a:gd name="T21" fmla="*/ 0 w 388"/>
              <a:gd name="T22" fmla="*/ 0 h 563"/>
              <a:gd name="T23" fmla="*/ 388 w 388"/>
              <a:gd name="T24" fmla="*/ 563 h 56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8" h="563">
                <a:moveTo>
                  <a:pt x="0" y="3"/>
                </a:moveTo>
                <a:lnTo>
                  <a:pt x="1" y="563"/>
                </a:lnTo>
                <a:lnTo>
                  <a:pt x="388" y="563"/>
                </a:lnTo>
                <a:lnTo>
                  <a:pt x="264" y="348"/>
                </a:lnTo>
                <a:lnTo>
                  <a:pt x="216" y="171"/>
                </a:lnTo>
                <a:lnTo>
                  <a:pt x="174" y="0"/>
                </a:lnTo>
                <a:lnTo>
                  <a:pt x="0" y="3"/>
                </a:lnTo>
                <a:close/>
              </a:path>
            </a:pathLst>
          </a:custGeom>
          <a:pattFill prst="ltDnDiag">
            <a:fgClr>
              <a:srgbClr val="CC0000"/>
            </a:fgClr>
            <a:bgClr>
              <a:srgbClr val="FFFFFF"/>
            </a:bgClr>
          </a:pattFill>
          <a:ln w="28575" cap="flat" cmpd="sng">
            <a:noFill/>
            <a:prstDash val="solid"/>
            <a:round/>
            <a:headEnd type="none" w="med" len="med"/>
            <a:tailEnd type="none" w="med" len="med"/>
          </a:ln>
        </p:spPr>
        <p:txBody>
          <a:bodyPr/>
          <a:lstStyle/>
          <a:p>
            <a:endParaRPr lang="da-DK" dirty="0"/>
          </a:p>
        </p:txBody>
      </p:sp>
      <p:sp>
        <p:nvSpPr>
          <p:cNvPr id="29702" name="Rectangle 4"/>
          <p:cNvSpPr>
            <a:spLocks noGrp="1" noChangeArrowheads="1"/>
          </p:cNvSpPr>
          <p:nvPr>
            <p:ph type="title"/>
          </p:nvPr>
        </p:nvSpPr>
        <p:spPr>
          <a:xfrm>
            <a:off x="-38100" y="115888"/>
            <a:ext cx="9648825" cy="1143000"/>
          </a:xfrm>
        </p:spPr>
        <p:txBody>
          <a:bodyPr/>
          <a:lstStyle/>
          <a:p>
            <a:pPr eaLnBrk="1" hangingPunct="1"/>
            <a:r>
              <a:rPr lang="en-GB" sz="3000" dirty="0" smtClean="0"/>
              <a:t>Congestion revenue and traders’ surplus</a:t>
            </a:r>
            <a:br>
              <a:rPr lang="en-GB" sz="3000" dirty="0" smtClean="0"/>
            </a:br>
            <a:r>
              <a:rPr lang="en-GB" sz="2400" dirty="0" smtClean="0"/>
              <a:t>for one hour. Only two price zones</a:t>
            </a:r>
          </a:p>
        </p:txBody>
      </p:sp>
      <p:grpSp>
        <p:nvGrpSpPr>
          <p:cNvPr id="2" name="Group 147"/>
          <p:cNvGrpSpPr>
            <a:grpSpLocks/>
          </p:cNvGrpSpPr>
          <p:nvPr/>
        </p:nvGrpSpPr>
        <p:grpSpPr bwMode="auto">
          <a:xfrm>
            <a:off x="65088" y="4164013"/>
            <a:ext cx="2640012" cy="369887"/>
            <a:chOff x="38" y="2623"/>
            <a:chExt cx="1535" cy="233"/>
          </a:xfrm>
        </p:grpSpPr>
        <p:sp>
          <p:nvSpPr>
            <p:cNvPr id="29760" name="Line 13"/>
            <p:cNvSpPr>
              <a:spLocks noChangeShapeType="1"/>
            </p:cNvSpPr>
            <p:nvPr/>
          </p:nvSpPr>
          <p:spPr bwMode="auto">
            <a:xfrm flipV="1">
              <a:off x="890" y="2743"/>
              <a:ext cx="683" cy="1"/>
            </a:xfrm>
            <a:prstGeom prst="line">
              <a:avLst/>
            </a:prstGeom>
            <a:noFill/>
            <a:ln w="9525">
              <a:solidFill>
                <a:schemeClr val="tx1"/>
              </a:solidFill>
              <a:round/>
              <a:headEnd/>
              <a:tailEnd/>
            </a:ln>
          </p:spPr>
          <p:txBody>
            <a:bodyPr/>
            <a:lstStyle/>
            <a:p>
              <a:endParaRPr lang="da-DK" dirty="0"/>
            </a:p>
          </p:txBody>
        </p:sp>
        <p:sp>
          <p:nvSpPr>
            <p:cNvPr id="29761" name="Text Box 24"/>
            <p:cNvSpPr txBox="1">
              <a:spLocks noChangeArrowheads="1"/>
            </p:cNvSpPr>
            <p:nvPr/>
          </p:nvSpPr>
          <p:spPr bwMode="auto">
            <a:xfrm>
              <a:off x="38" y="2623"/>
              <a:ext cx="812" cy="233"/>
            </a:xfrm>
            <a:prstGeom prst="rect">
              <a:avLst/>
            </a:prstGeom>
            <a:noFill/>
            <a:ln w="9525" algn="ctr">
              <a:noFill/>
              <a:miter lim="800000"/>
              <a:headEnd/>
              <a:tailEnd/>
            </a:ln>
          </p:spPr>
          <p:txBody>
            <a:bodyPr wrap="none">
              <a:spAutoFit/>
            </a:bodyPr>
            <a:lstStyle/>
            <a:p>
              <a:pPr algn="ctr" eaLnBrk="0" hangingPunct="0"/>
              <a:r>
                <a:rPr lang="en-GB" sz="1800" dirty="0"/>
                <a:t>Price P</a:t>
              </a:r>
              <a:r>
                <a:rPr lang="en-GB" sz="1800" baseline="-25000" dirty="0"/>
                <a:t>low</a:t>
              </a:r>
            </a:p>
          </p:txBody>
        </p:sp>
      </p:grpSp>
      <p:sp>
        <p:nvSpPr>
          <p:cNvPr id="49201" name="Text Box 49"/>
          <p:cNvSpPr txBox="1">
            <a:spLocks noChangeArrowheads="1"/>
          </p:cNvSpPr>
          <p:nvPr/>
        </p:nvSpPr>
        <p:spPr bwMode="auto">
          <a:xfrm>
            <a:off x="5738813" y="6091238"/>
            <a:ext cx="3641725" cy="369887"/>
          </a:xfrm>
          <a:prstGeom prst="rect">
            <a:avLst/>
          </a:prstGeom>
          <a:noFill/>
          <a:ln w="9525" algn="ctr">
            <a:noFill/>
            <a:miter lim="800000"/>
            <a:headEnd/>
            <a:tailEnd/>
          </a:ln>
        </p:spPr>
        <p:txBody>
          <a:bodyPr wrap="none">
            <a:spAutoFit/>
          </a:bodyPr>
          <a:lstStyle/>
          <a:p>
            <a:pPr algn="ctr" eaLnBrk="0" hangingPunct="0"/>
            <a:r>
              <a:rPr lang="en-GB" sz="1800" dirty="0">
                <a:solidFill>
                  <a:srgbClr val="FF0000"/>
                </a:solidFill>
              </a:rPr>
              <a:t>Red areas: buyers’ surplus</a:t>
            </a:r>
          </a:p>
        </p:txBody>
      </p:sp>
      <p:sp>
        <p:nvSpPr>
          <p:cNvPr id="49202" name="Text Box 50"/>
          <p:cNvSpPr txBox="1">
            <a:spLocks noChangeArrowheads="1"/>
          </p:cNvSpPr>
          <p:nvPr/>
        </p:nvSpPr>
        <p:spPr bwMode="auto">
          <a:xfrm>
            <a:off x="433388" y="6091238"/>
            <a:ext cx="3890962" cy="369887"/>
          </a:xfrm>
          <a:prstGeom prst="rect">
            <a:avLst/>
          </a:prstGeom>
          <a:noFill/>
          <a:ln w="9525" algn="ctr">
            <a:noFill/>
            <a:miter lim="800000"/>
            <a:headEnd/>
            <a:tailEnd/>
          </a:ln>
        </p:spPr>
        <p:txBody>
          <a:bodyPr wrap="none">
            <a:spAutoFit/>
          </a:bodyPr>
          <a:lstStyle/>
          <a:p>
            <a:pPr algn="ctr" eaLnBrk="0" hangingPunct="0"/>
            <a:r>
              <a:rPr lang="en-GB" sz="1800" dirty="0">
                <a:solidFill>
                  <a:srgbClr val="008000"/>
                </a:solidFill>
              </a:rPr>
              <a:t>Green areas: sellers’ surplus</a:t>
            </a:r>
          </a:p>
        </p:txBody>
      </p:sp>
      <p:grpSp>
        <p:nvGrpSpPr>
          <p:cNvPr id="3" name="Group 51"/>
          <p:cNvGrpSpPr>
            <a:grpSpLocks/>
          </p:cNvGrpSpPr>
          <p:nvPr/>
        </p:nvGrpSpPr>
        <p:grpSpPr bwMode="auto">
          <a:xfrm>
            <a:off x="160338" y="1465263"/>
            <a:ext cx="4211637" cy="3582987"/>
            <a:chOff x="93" y="793"/>
            <a:chExt cx="2449" cy="2257"/>
          </a:xfrm>
        </p:grpSpPr>
        <p:sp>
          <p:nvSpPr>
            <p:cNvPr id="29754" name="Text Box 52"/>
            <p:cNvSpPr txBox="1">
              <a:spLocks noChangeArrowheads="1"/>
            </p:cNvSpPr>
            <p:nvPr/>
          </p:nvSpPr>
          <p:spPr bwMode="auto">
            <a:xfrm>
              <a:off x="93" y="793"/>
              <a:ext cx="1492" cy="271"/>
            </a:xfrm>
            <a:prstGeom prst="rect">
              <a:avLst/>
            </a:prstGeom>
            <a:noFill/>
            <a:ln w="9525" algn="ctr">
              <a:noFill/>
              <a:miter lim="800000"/>
              <a:headEnd/>
              <a:tailEnd/>
            </a:ln>
          </p:spPr>
          <p:txBody>
            <a:bodyPr wrap="none">
              <a:spAutoFit/>
            </a:bodyPr>
            <a:lstStyle/>
            <a:p>
              <a:pPr algn="ctr" eaLnBrk="0" hangingPunct="0"/>
              <a:r>
                <a:rPr lang="en-GB" sz="2200" dirty="0"/>
                <a:t>Exporting zone</a:t>
              </a:r>
            </a:p>
          </p:txBody>
        </p:sp>
        <p:sp>
          <p:nvSpPr>
            <p:cNvPr id="29755" name="Text Box 53"/>
            <p:cNvSpPr txBox="1">
              <a:spLocks noChangeArrowheads="1"/>
            </p:cNvSpPr>
            <p:nvPr/>
          </p:nvSpPr>
          <p:spPr bwMode="auto">
            <a:xfrm>
              <a:off x="498" y="1342"/>
              <a:ext cx="792" cy="213"/>
            </a:xfrm>
            <a:prstGeom prst="rect">
              <a:avLst/>
            </a:prstGeom>
            <a:noFill/>
            <a:ln w="9525" algn="ctr">
              <a:noFill/>
              <a:miter lim="800000"/>
              <a:headEnd/>
              <a:tailEnd/>
            </a:ln>
          </p:spPr>
          <p:txBody>
            <a:bodyPr wrap="none">
              <a:spAutoFit/>
            </a:bodyPr>
            <a:lstStyle/>
            <a:p>
              <a:pPr algn="ctr" eaLnBrk="0" hangingPunct="0"/>
              <a:r>
                <a:rPr lang="en-GB" sz="1600" dirty="0"/>
                <a:t>EUR/MWh</a:t>
              </a:r>
            </a:p>
          </p:txBody>
        </p:sp>
        <p:sp>
          <p:nvSpPr>
            <p:cNvPr id="29756" name="Text Box 54"/>
            <p:cNvSpPr txBox="1">
              <a:spLocks noChangeArrowheads="1"/>
            </p:cNvSpPr>
            <p:nvPr/>
          </p:nvSpPr>
          <p:spPr bwMode="auto">
            <a:xfrm>
              <a:off x="2103" y="2751"/>
              <a:ext cx="439" cy="213"/>
            </a:xfrm>
            <a:prstGeom prst="rect">
              <a:avLst/>
            </a:prstGeom>
            <a:noFill/>
            <a:ln w="9525" algn="ctr">
              <a:noFill/>
              <a:miter lim="800000"/>
              <a:headEnd/>
              <a:tailEnd/>
            </a:ln>
          </p:spPr>
          <p:txBody>
            <a:bodyPr wrap="none">
              <a:spAutoFit/>
            </a:bodyPr>
            <a:lstStyle/>
            <a:p>
              <a:pPr algn="ctr" eaLnBrk="0" hangingPunct="0"/>
              <a:r>
                <a:rPr lang="en-GB" sz="1600" dirty="0"/>
                <a:t>MWh</a:t>
              </a:r>
            </a:p>
          </p:txBody>
        </p:sp>
        <p:grpSp>
          <p:nvGrpSpPr>
            <p:cNvPr id="29757" name="Group 55"/>
            <p:cNvGrpSpPr>
              <a:grpSpLocks/>
            </p:cNvGrpSpPr>
            <p:nvPr/>
          </p:nvGrpSpPr>
          <p:grpSpPr bwMode="auto">
            <a:xfrm>
              <a:off x="772" y="1570"/>
              <a:ext cx="1311" cy="1480"/>
              <a:chOff x="268" y="1410"/>
              <a:chExt cx="1311" cy="1480"/>
            </a:xfrm>
          </p:grpSpPr>
          <p:sp>
            <p:nvSpPr>
              <p:cNvPr id="29758" name="Line 56"/>
              <p:cNvSpPr>
                <a:spLocks noChangeShapeType="1"/>
              </p:cNvSpPr>
              <p:nvPr/>
            </p:nvSpPr>
            <p:spPr bwMode="auto">
              <a:xfrm>
                <a:off x="387" y="1410"/>
                <a:ext cx="0" cy="1480"/>
              </a:xfrm>
              <a:prstGeom prst="line">
                <a:avLst/>
              </a:prstGeom>
              <a:noFill/>
              <a:ln w="9525">
                <a:solidFill>
                  <a:schemeClr val="tx1"/>
                </a:solidFill>
                <a:round/>
                <a:headEnd type="triangle" w="lg" len="lg"/>
                <a:tailEnd/>
              </a:ln>
            </p:spPr>
            <p:txBody>
              <a:bodyPr/>
              <a:lstStyle/>
              <a:p>
                <a:endParaRPr lang="da-DK" dirty="0"/>
              </a:p>
            </p:txBody>
          </p:sp>
          <p:sp>
            <p:nvSpPr>
              <p:cNvPr id="29759" name="Line 57"/>
              <p:cNvSpPr>
                <a:spLocks noChangeShapeType="1"/>
              </p:cNvSpPr>
              <p:nvPr/>
            </p:nvSpPr>
            <p:spPr bwMode="auto">
              <a:xfrm>
                <a:off x="268" y="2698"/>
                <a:ext cx="1311" cy="0"/>
              </a:xfrm>
              <a:prstGeom prst="line">
                <a:avLst/>
              </a:prstGeom>
              <a:noFill/>
              <a:ln w="9525">
                <a:solidFill>
                  <a:schemeClr val="tx1"/>
                </a:solidFill>
                <a:round/>
                <a:headEnd/>
                <a:tailEnd type="triangle" w="lg" len="lg"/>
              </a:ln>
            </p:spPr>
            <p:txBody>
              <a:bodyPr/>
              <a:lstStyle/>
              <a:p>
                <a:endParaRPr lang="da-DK" dirty="0"/>
              </a:p>
            </p:txBody>
          </p:sp>
        </p:grpSp>
      </p:grpSp>
      <p:grpSp>
        <p:nvGrpSpPr>
          <p:cNvPr id="5" name="Group 59"/>
          <p:cNvGrpSpPr>
            <a:grpSpLocks/>
          </p:cNvGrpSpPr>
          <p:nvPr/>
        </p:nvGrpSpPr>
        <p:grpSpPr bwMode="auto">
          <a:xfrm>
            <a:off x="1790700" y="4356100"/>
            <a:ext cx="1352550" cy="1485900"/>
            <a:chOff x="1017" y="2612"/>
            <a:chExt cx="787" cy="936"/>
          </a:xfrm>
        </p:grpSpPr>
        <p:sp>
          <p:nvSpPr>
            <p:cNvPr id="29750" name="Text Box 60"/>
            <p:cNvSpPr txBox="1">
              <a:spLocks noChangeArrowheads="1"/>
            </p:cNvSpPr>
            <p:nvPr/>
          </p:nvSpPr>
          <p:spPr bwMode="auto">
            <a:xfrm>
              <a:off x="1017" y="3141"/>
              <a:ext cx="787" cy="407"/>
            </a:xfrm>
            <a:prstGeom prst="rect">
              <a:avLst/>
            </a:prstGeom>
            <a:noFill/>
            <a:ln w="9525" algn="ctr">
              <a:noFill/>
              <a:miter lim="800000"/>
              <a:headEnd/>
              <a:tailEnd/>
            </a:ln>
          </p:spPr>
          <p:txBody>
            <a:bodyPr wrap="none">
              <a:spAutoFit/>
            </a:bodyPr>
            <a:lstStyle/>
            <a:p>
              <a:pPr algn="ctr" eaLnBrk="0" hangingPunct="0"/>
              <a:r>
                <a:rPr lang="en-GB" sz="1800" dirty="0"/>
                <a:t>Exported</a:t>
              </a:r>
            </a:p>
            <a:p>
              <a:pPr algn="ctr" eaLnBrk="0" hangingPunct="0"/>
              <a:r>
                <a:rPr lang="en-GB" sz="1800" dirty="0"/>
                <a:t>energy E</a:t>
              </a:r>
            </a:p>
          </p:txBody>
        </p:sp>
        <p:sp>
          <p:nvSpPr>
            <p:cNvPr id="29751" name="Text Box 61"/>
            <p:cNvSpPr txBox="1">
              <a:spLocks noChangeArrowheads="1"/>
            </p:cNvSpPr>
            <p:nvPr/>
          </p:nvSpPr>
          <p:spPr bwMode="auto">
            <a:xfrm rot="5400000">
              <a:off x="1330" y="2791"/>
              <a:ext cx="230" cy="394"/>
            </a:xfrm>
            <a:prstGeom prst="rect">
              <a:avLst/>
            </a:prstGeom>
            <a:noFill/>
            <a:ln w="9525" algn="ctr">
              <a:noFill/>
              <a:miter lim="800000"/>
              <a:headEnd/>
              <a:tailEnd/>
            </a:ln>
          </p:spPr>
          <p:txBody>
            <a:bodyPr>
              <a:spAutoFit/>
            </a:bodyPr>
            <a:lstStyle/>
            <a:p>
              <a:pPr algn="ctr" eaLnBrk="0" hangingPunct="0"/>
              <a:r>
                <a:rPr lang="en-GB" sz="3800" b="0" dirty="0"/>
                <a:t>}</a:t>
              </a:r>
            </a:p>
          </p:txBody>
        </p:sp>
        <p:sp>
          <p:nvSpPr>
            <p:cNvPr id="29752" name="Line 62"/>
            <p:cNvSpPr>
              <a:spLocks noChangeShapeType="1"/>
            </p:cNvSpPr>
            <p:nvPr/>
          </p:nvSpPr>
          <p:spPr bwMode="auto">
            <a:xfrm>
              <a:off x="1546" y="2612"/>
              <a:ext cx="1" cy="244"/>
            </a:xfrm>
            <a:prstGeom prst="line">
              <a:avLst/>
            </a:prstGeom>
            <a:noFill/>
            <a:ln w="9525">
              <a:solidFill>
                <a:schemeClr val="tx1"/>
              </a:solidFill>
              <a:prstDash val="sysDot"/>
              <a:round/>
              <a:headEnd/>
              <a:tailEnd/>
            </a:ln>
          </p:spPr>
          <p:txBody>
            <a:bodyPr/>
            <a:lstStyle/>
            <a:p>
              <a:endParaRPr lang="da-DK" dirty="0"/>
            </a:p>
          </p:txBody>
        </p:sp>
        <p:sp>
          <p:nvSpPr>
            <p:cNvPr id="29753" name="Line 63"/>
            <p:cNvSpPr>
              <a:spLocks noChangeShapeType="1"/>
            </p:cNvSpPr>
            <p:nvPr/>
          </p:nvSpPr>
          <p:spPr bwMode="auto">
            <a:xfrm>
              <a:off x="1255" y="2612"/>
              <a:ext cx="2" cy="244"/>
            </a:xfrm>
            <a:prstGeom prst="line">
              <a:avLst/>
            </a:prstGeom>
            <a:noFill/>
            <a:ln w="9525">
              <a:solidFill>
                <a:schemeClr val="tx1"/>
              </a:solidFill>
              <a:prstDash val="sysDot"/>
              <a:round/>
              <a:headEnd/>
              <a:tailEnd/>
            </a:ln>
          </p:spPr>
          <p:txBody>
            <a:bodyPr/>
            <a:lstStyle/>
            <a:p>
              <a:endParaRPr lang="da-DK" dirty="0"/>
            </a:p>
          </p:txBody>
        </p:sp>
      </p:grpSp>
      <p:grpSp>
        <p:nvGrpSpPr>
          <p:cNvPr id="6" name="Group 64"/>
          <p:cNvGrpSpPr>
            <a:grpSpLocks/>
          </p:cNvGrpSpPr>
          <p:nvPr/>
        </p:nvGrpSpPr>
        <p:grpSpPr bwMode="auto">
          <a:xfrm>
            <a:off x="6102350" y="1465263"/>
            <a:ext cx="3519488" cy="3582987"/>
            <a:chOff x="3548" y="793"/>
            <a:chExt cx="2047" cy="2257"/>
          </a:xfrm>
        </p:grpSpPr>
        <p:sp>
          <p:nvSpPr>
            <p:cNvPr id="29744" name="Text Box 65"/>
            <p:cNvSpPr txBox="1">
              <a:spLocks noChangeArrowheads="1"/>
            </p:cNvSpPr>
            <p:nvPr/>
          </p:nvSpPr>
          <p:spPr bwMode="auto">
            <a:xfrm>
              <a:off x="3994" y="793"/>
              <a:ext cx="1533" cy="271"/>
            </a:xfrm>
            <a:prstGeom prst="rect">
              <a:avLst/>
            </a:prstGeom>
            <a:noFill/>
            <a:ln w="9525" algn="ctr">
              <a:noFill/>
              <a:miter lim="800000"/>
              <a:headEnd/>
              <a:tailEnd/>
            </a:ln>
          </p:spPr>
          <p:txBody>
            <a:bodyPr wrap="none">
              <a:spAutoFit/>
            </a:bodyPr>
            <a:lstStyle/>
            <a:p>
              <a:pPr algn="ctr" eaLnBrk="0" hangingPunct="0"/>
              <a:r>
                <a:rPr lang="en-GB" sz="2200" dirty="0"/>
                <a:t>Importing zone</a:t>
              </a:r>
            </a:p>
          </p:txBody>
        </p:sp>
        <p:sp>
          <p:nvSpPr>
            <p:cNvPr id="29745" name="Text Box 66"/>
            <p:cNvSpPr txBox="1">
              <a:spLocks noChangeArrowheads="1"/>
            </p:cNvSpPr>
            <p:nvPr/>
          </p:nvSpPr>
          <p:spPr bwMode="auto">
            <a:xfrm>
              <a:off x="3548" y="1341"/>
              <a:ext cx="792" cy="213"/>
            </a:xfrm>
            <a:prstGeom prst="rect">
              <a:avLst/>
            </a:prstGeom>
            <a:noFill/>
            <a:ln w="9525" algn="ctr">
              <a:noFill/>
              <a:miter lim="800000"/>
              <a:headEnd/>
              <a:tailEnd/>
            </a:ln>
          </p:spPr>
          <p:txBody>
            <a:bodyPr wrap="none">
              <a:spAutoFit/>
            </a:bodyPr>
            <a:lstStyle/>
            <a:p>
              <a:pPr algn="ctr" eaLnBrk="0" hangingPunct="0"/>
              <a:r>
                <a:rPr lang="en-GB" sz="1600" dirty="0"/>
                <a:t>EUR/MWh</a:t>
              </a:r>
            </a:p>
          </p:txBody>
        </p:sp>
        <p:sp>
          <p:nvSpPr>
            <p:cNvPr id="29746" name="Text Box 67"/>
            <p:cNvSpPr txBox="1">
              <a:spLocks noChangeArrowheads="1"/>
            </p:cNvSpPr>
            <p:nvPr/>
          </p:nvSpPr>
          <p:spPr bwMode="auto">
            <a:xfrm>
              <a:off x="5156" y="2751"/>
              <a:ext cx="439" cy="213"/>
            </a:xfrm>
            <a:prstGeom prst="rect">
              <a:avLst/>
            </a:prstGeom>
            <a:noFill/>
            <a:ln w="9525" algn="ctr">
              <a:noFill/>
              <a:miter lim="800000"/>
              <a:headEnd/>
              <a:tailEnd/>
            </a:ln>
          </p:spPr>
          <p:txBody>
            <a:bodyPr wrap="none">
              <a:spAutoFit/>
            </a:bodyPr>
            <a:lstStyle/>
            <a:p>
              <a:pPr algn="ctr" eaLnBrk="0" hangingPunct="0"/>
              <a:r>
                <a:rPr lang="en-GB" sz="1600" dirty="0"/>
                <a:t>MWh</a:t>
              </a:r>
            </a:p>
          </p:txBody>
        </p:sp>
        <p:grpSp>
          <p:nvGrpSpPr>
            <p:cNvPr id="29747" name="Group 68"/>
            <p:cNvGrpSpPr>
              <a:grpSpLocks/>
            </p:cNvGrpSpPr>
            <p:nvPr/>
          </p:nvGrpSpPr>
          <p:grpSpPr bwMode="auto">
            <a:xfrm>
              <a:off x="3828" y="1570"/>
              <a:ext cx="1311" cy="1480"/>
              <a:chOff x="268" y="1410"/>
              <a:chExt cx="1311" cy="1480"/>
            </a:xfrm>
          </p:grpSpPr>
          <p:sp>
            <p:nvSpPr>
              <p:cNvPr id="29748" name="Line 69"/>
              <p:cNvSpPr>
                <a:spLocks noChangeShapeType="1"/>
              </p:cNvSpPr>
              <p:nvPr/>
            </p:nvSpPr>
            <p:spPr bwMode="auto">
              <a:xfrm>
                <a:off x="387" y="1410"/>
                <a:ext cx="0" cy="1480"/>
              </a:xfrm>
              <a:prstGeom prst="line">
                <a:avLst/>
              </a:prstGeom>
              <a:noFill/>
              <a:ln w="9525">
                <a:solidFill>
                  <a:schemeClr val="tx1"/>
                </a:solidFill>
                <a:round/>
                <a:headEnd type="triangle" w="lg" len="lg"/>
                <a:tailEnd/>
              </a:ln>
            </p:spPr>
            <p:txBody>
              <a:bodyPr/>
              <a:lstStyle/>
              <a:p>
                <a:endParaRPr lang="da-DK" dirty="0"/>
              </a:p>
            </p:txBody>
          </p:sp>
          <p:sp>
            <p:nvSpPr>
              <p:cNvPr id="29749" name="Line 70"/>
              <p:cNvSpPr>
                <a:spLocks noChangeShapeType="1"/>
              </p:cNvSpPr>
              <p:nvPr/>
            </p:nvSpPr>
            <p:spPr bwMode="auto">
              <a:xfrm>
                <a:off x="268" y="2696"/>
                <a:ext cx="1311" cy="0"/>
              </a:xfrm>
              <a:prstGeom prst="line">
                <a:avLst/>
              </a:prstGeom>
              <a:noFill/>
              <a:ln w="9525">
                <a:solidFill>
                  <a:schemeClr val="tx1"/>
                </a:solidFill>
                <a:round/>
                <a:headEnd/>
                <a:tailEnd type="triangle" w="lg" len="lg"/>
              </a:ln>
            </p:spPr>
            <p:txBody>
              <a:bodyPr/>
              <a:lstStyle/>
              <a:p>
                <a:endParaRPr lang="da-DK" dirty="0"/>
              </a:p>
            </p:txBody>
          </p:sp>
        </p:grpSp>
      </p:grpSp>
      <p:grpSp>
        <p:nvGrpSpPr>
          <p:cNvPr id="8" name="Group 71"/>
          <p:cNvGrpSpPr>
            <a:grpSpLocks/>
          </p:cNvGrpSpPr>
          <p:nvPr/>
        </p:nvGrpSpPr>
        <p:grpSpPr bwMode="auto">
          <a:xfrm>
            <a:off x="5145088" y="3471863"/>
            <a:ext cx="2614612" cy="658812"/>
            <a:chOff x="2992" y="2057"/>
            <a:chExt cx="1520" cy="415"/>
          </a:xfrm>
        </p:grpSpPr>
        <p:sp>
          <p:nvSpPr>
            <p:cNvPr id="29741" name="Line 72"/>
            <p:cNvSpPr>
              <a:spLocks noChangeShapeType="1"/>
            </p:cNvSpPr>
            <p:nvPr/>
          </p:nvSpPr>
          <p:spPr bwMode="auto">
            <a:xfrm>
              <a:off x="3947" y="2472"/>
              <a:ext cx="565" cy="0"/>
            </a:xfrm>
            <a:prstGeom prst="line">
              <a:avLst/>
            </a:prstGeom>
            <a:noFill/>
            <a:ln w="9525">
              <a:solidFill>
                <a:schemeClr val="tx1"/>
              </a:solidFill>
              <a:round/>
              <a:headEnd/>
              <a:tailEnd/>
            </a:ln>
          </p:spPr>
          <p:txBody>
            <a:bodyPr/>
            <a:lstStyle/>
            <a:p>
              <a:endParaRPr lang="da-DK" dirty="0"/>
            </a:p>
          </p:txBody>
        </p:sp>
        <p:sp>
          <p:nvSpPr>
            <p:cNvPr id="29742" name="Line 73"/>
            <p:cNvSpPr>
              <a:spLocks noChangeShapeType="1"/>
            </p:cNvSpPr>
            <p:nvPr/>
          </p:nvSpPr>
          <p:spPr bwMode="auto">
            <a:xfrm>
              <a:off x="3833" y="2246"/>
              <a:ext cx="103" cy="209"/>
            </a:xfrm>
            <a:prstGeom prst="line">
              <a:avLst/>
            </a:prstGeom>
            <a:noFill/>
            <a:ln w="3175">
              <a:solidFill>
                <a:schemeClr val="tx1"/>
              </a:solidFill>
              <a:round/>
              <a:headEnd/>
              <a:tailEnd/>
            </a:ln>
          </p:spPr>
          <p:txBody>
            <a:bodyPr/>
            <a:lstStyle/>
            <a:p>
              <a:endParaRPr lang="da-DK" dirty="0"/>
            </a:p>
          </p:txBody>
        </p:sp>
        <p:sp>
          <p:nvSpPr>
            <p:cNvPr id="29743" name="Text Box 74"/>
            <p:cNvSpPr txBox="1">
              <a:spLocks noChangeArrowheads="1"/>
            </p:cNvSpPr>
            <p:nvPr/>
          </p:nvSpPr>
          <p:spPr bwMode="auto">
            <a:xfrm>
              <a:off x="2992" y="2057"/>
              <a:ext cx="852" cy="233"/>
            </a:xfrm>
            <a:prstGeom prst="rect">
              <a:avLst/>
            </a:prstGeom>
            <a:noFill/>
            <a:ln w="9525" algn="ctr">
              <a:noFill/>
              <a:miter lim="800000"/>
              <a:headEnd/>
              <a:tailEnd/>
            </a:ln>
          </p:spPr>
          <p:txBody>
            <a:bodyPr wrap="none">
              <a:spAutoFit/>
            </a:bodyPr>
            <a:lstStyle/>
            <a:p>
              <a:pPr algn="ctr" eaLnBrk="0" hangingPunct="0"/>
              <a:r>
                <a:rPr lang="en-GB" sz="1800" dirty="0"/>
                <a:t>Price P</a:t>
              </a:r>
              <a:r>
                <a:rPr lang="en-GB" sz="1800" baseline="-25000" dirty="0"/>
                <a:t>high</a:t>
              </a:r>
            </a:p>
          </p:txBody>
        </p:sp>
      </p:grpSp>
      <p:grpSp>
        <p:nvGrpSpPr>
          <p:cNvPr id="9" name="Group 75"/>
          <p:cNvGrpSpPr>
            <a:grpSpLocks/>
          </p:cNvGrpSpPr>
          <p:nvPr/>
        </p:nvGrpSpPr>
        <p:grpSpPr bwMode="auto">
          <a:xfrm>
            <a:off x="6807200" y="4127500"/>
            <a:ext cx="1411288" cy="1711325"/>
            <a:chOff x="3958" y="2470"/>
            <a:chExt cx="821" cy="1078"/>
          </a:xfrm>
        </p:grpSpPr>
        <p:sp>
          <p:nvSpPr>
            <p:cNvPr id="29737" name="Text Box 76"/>
            <p:cNvSpPr txBox="1">
              <a:spLocks noChangeArrowheads="1"/>
            </p:cNvSpPr>
            <p:nvPr/>
          </p:nvSpPr>
          <p:spPr bwMode="auto">
            <a:xfrm rot="5400000">
              <a:off x="4290" y="2791"/>
              <a:ext cx="230" cy="394"/>
            </a:xfrm>
            <a:prstGeom prst="rect">
              <a:avLst/>
            </a:prstGeom>
            <a:noFill/>
            <a:ln w="9525" algn="ctr">
              <a:noFill/>
              <a:miter lim="800000"/>
              <a:headEnd/>
              <a:tailEnd/>
            </a:ln>
          </p:spPr>
          <p:txBody>
            <a:bodyPr>
              <a:spAutoFit/>
            </a:bodyPr>
            <a:lstStyle/>
            <a:p>
              <a:pPr algn="ctr" eaLnBrk="0" hangingPunct="0"/>
              <a:r>
                <a:rPr lang="en-GB" sz="3800" b="0" dirty="0"/>
                <a:t>}</a:t>
              </a:r>
            </a:p>
          </p:txBody>
        </p:sp>
        <p:sp>
          <p:nvSpPr>
            <p:cNvPr id="29738" name="Text Box 77"/>
            <p:cNvSpPr txBox="1">
              <a:spLocks noChangeArrowheads="1"/>
            </p:cNvSpPr>
            <p:nvPr/>
          </p:nvSpPr>
          <p:spPr bwMode="auto">
            <a:xfrm>
              <a:off x="3958" y="3141"/>
              <a:ext cx="821" cy="407"/>
            </a:xfrm>
            <a:prstGeom prst="rect">
              <a:avLst/>
            </a:prstGeom>
            <a:noFill/>
            <a:ln w="9525" algn="ctr">
              <a:noFill/>
              <a:miter lim="800000"/>
              <a:headEnd/>
              <a:tailEnd/>
            </a:ln>
          </p:spPr>
          <p:txBody>
            <a:bodyPr wrap="none">
              <a:spAutoFit/>
            </a:bodyPr>
            <a:lstStyle/>
            <a:p>
              <a:pPr algn="ctr" eaLnBrk="0" hangingPunct="0"/>
              <a:r>
                <a:rPr lang="en-GB" sz="1800" dirty="0"/>
                <a:t>Imported</a:t>
              </a:r>
            </a:p>
            <a:p>
              <a:pPr algn="ctr" eaLnBrk="0" hangingPunct="0"/>
              <a:r>
                <a:rPr lang="en-GB" sz="1800" dirty="0"/>
                <a:t>energy E</a:t>
              </a:r>
            </a:p>
          </p:txBody>
        </p:sp>
        <p:sp>
          <p:nvSpPr>
            <p:cNvPr id="29739" name="Line 78"/>
            <p:cNvSpPr>
              <a:spLocks noChangeShapeType="1"/>
            </p:cNvSpPr>
            <p:nvPr/>
          </p:nvSpPr>
          <p:spPr bwMode="auto">
            <a:xfrm>
              <a:off x="4213" y="2474"/>
              <a:ext cx="3" cy="384"/>
            </a:xfrm>
            <a:prstGeom prst="line">
              <a:avLst/>
            </a:prstGeom>
            <a:noFill/>
            <a:ln w="9525">
              <a:solidFill>
                <a:schemeClr val="tx1"/>
              </a:solidFill>
              <a:prstDash val="sysDot"/>
              <a:round/>
              <a:headEnd/>
              <a:tailEnd/>
            </a:ln>
          </p:spPr>
          <p:txBody>
            <a:bodyPr/>
            <a:lstStyle/>
            <a:p>
              <a:endParaRPr lang="da-DK" dirty="0"/>
            </a:p>
          </p:txBody>
        </p:sp>
        <p:sp>
          <p:nvSpPr>
            <p:cNvPr id="29740" name="Line 79"/>
            <p:cNvSpPr>
              <a:spLocks noChangeShapeType="1"/>
            </p:cNvSpPr>
            <p:nvPr/>
          </p:nvSpPr>
          <p:spPr bwMode="auto">
            <a:xfrm>
              <a:off x="4507" y="2470"/>
              <a:ext cx="3" cy="388"/>
            </a:xfrm>
            <a:prstGeom prst="line">
              <a:avLst/>
            </a:prstGeom>
            <a:noFill/>
            <a:ln w="9525">
              <a:solidFill>
                <a:schemeClr val="tx1"/>
              </a:solidFill>
              <a:prstDash val="sysDot"/>
              <a:round/>
              <a:headEnd/>
              <a:tailEnd/>
            </a:ln>
          </p:spPr>
          <p:txBody>
            <a:bodyPr/>
            <a:lstStyle/>
            <a:p>
              <a:endParaRPr lang="da-DK" dirty="0"/>
            </a:p>
          </p:txBody>
        </p:sp>
      </p:grpSp>
      <p:grpSp>
        <p:nvGrpSpPr>
          <p:cNvPr id="10" name="Group 92"/>
          <p:cNvGrpSpPr>
            <a:grpSpLocks/>
          </p:cNvGrpSpPr>
          <p:nvPr/>
        </p:nvGrpSpPr>
        <p:grpSpPr bwMode="auto">
          <a:xfrm>
            <a:off x="2592388" y="2162175"/>
            <a:ext cx="4202112" cy="2789238"/>
            <a:chOff x="1507" y="1362"/>
            <a:chExt cx="2444" cy="1757"/>
          </a:xfrm>
        </p:grpSpPr>
        <p:sp>
          <p:nvSpPr>
            <p:cNvPr id="29728" name="Freeform 93" descr="Narrow vertical"/>
            <p:cNvSpPr>
              <a:spLocks/>
            </p:cNvSpPr>
            <p:nvPr/>
          </p:nvSpPr>
          <p:spPr bwMode="auto">
            <a:xfrm>
              <a:off x="2601" y="2602"/>
              <a:ext cx="299" cy="142"/>
            </a:xfrm>
            <a:custGeom>
              <a:avLst/>
              <a:gdLst>
                <a:gd name="T0" fmla="*/ 0 w 299"/>
                <a:gd name="T1" fmla="*/ 1 h 142"/>
                <a:gd name="T2" fmla="*/ 299 w 299"/>
                <a:gd name="T3" fmla="*/ 0 h 142"/>
                <a:gd name="T4" fmla="*/ 299 w 299"/>
                <a:gd name="T5" fmla="*/ 142 h 142"/>
                <a:gd name="T6" fmla="*/ 2 w 299"/>
                <a:gd name="T7" fmla="*/ 142 h 142"/>
                <a:gd name="T8" fmla="*/ 0 w 299"/>
                <a:gd name="T9" fmla="*/ 1 h 142"/>
                <a:gd name="T10" fmla="*/ 0 60000 65536"/>
                <a:gd name="T11" fmla="*/ 0 60000 65536"/>
                <a:gd name="T12" fmla="*/ 0 60000 65536"/>
                <a:gd name="T13" fmla="*/ 0 60000 65536"/>
                <a:gd name="T14" fmla="*/ 0 60000 65536"/>
                <a:gd name="T15" fmla="*/ 0 w 299"/>
                <a:gd name="T16" fmla="*/ 0 h 142"/>
                <a:gd name="T17" fmla="*/ 299 w 299"/>
                <a:gd name="T18" fmla="*/ 142 h 142"/>
              </a:gdLst>
              <a:ahLst/>
              <a:cxnLst>
                <a:cxn ang="T10">
                  <a:pos x="T0" y="T1"/>
                </a:cxn>
                <a:cxn ang="T11">
                  <a:pos x="T2" y="T3"/>
                </a:cxn>
                <a:cxn ang="T12">
                  <a:pos x="T4" y="T5"/>
                </a:cxn>
                <a:cxn ang="T13">
                  <a:pos x="T6" y="T7"/>
                </a:cxn>
                <a:cxn ang="T14">
                  <a:pos x="T8" y="T9"/>
                </a:cxn>
              </a:cxnLst>
              <a:rect l="T15" t="T16" r="T17" b="T18"/>
              <a:pathLst>
                <a:path w="299" h="142">
                  <a:moveTo>
                    <a:pt x="0" y="1"/>
                  </a:moveTo>
                  <a:lnTo>
                    <a:pt x="299" y="0"/>
                  </a:lnTo>
                  <a:lnTo>
                    <a:pt x="299" y="142"/>
                  </a:lnTo>
                  <a:lnTo>
                    <a:pt x="2" y="142"/>
                  </a:lnTo>
                  <a:lnTo>
                    <a:pt x="0" y="1"/>
                  </a:lnTo>
                  <a:close/>
                </a:path>
              </a:pathLst>
            </a:custGeom>
            <a:pattFill prst="narVert">
              <a:fgClr>
                <a:srgbClr val="0000FF"/>
              </a:fgClr>
              <a:bgClr>
                <a:schemeClr val="bg1"/>
              </a:bgClr>
            </a:pattFill>
            <a:ln w="9525" cap="flat" cmpd="sng">
              <a:noFill/>
              <a:prstDash val="solid"/>
              <a:round/>
              <a:headEnd/>
              <a:tailEnd/>
            </a:ln>
          </p:spPr>
          <p:txBody>
            <a:bodyPr/>
            <a:lstStyle/>
            <a:p>
              <a:endParaRPr lang="da-DK" dirty="0"/>
            </a:p>
          </p:txBody>
        </p:sp>
        <p:sp>
          <p:nvSpPr>
            <p:cNvPr id="29729" name="Line 94"/>
            <p:cNvSpPr>
              <a:spLocks noChangeShapeType="1"/>
            </p:cNvSpPr>
            <p:nvPr/>
          </p:nvSpPr>
          <p:spPr bwMode="auto">
            <a:xfrm flipH="1">
              <a:off x="1507" y="2744"/>
              <a:ext cx="1370" cy="0"/>
            </a:xfrm>
            <a:prstGeom prst="line">
              <a:avLst/>
            </a:prstGeom>
            <a:noFill/>
            <a:ln w="9525">
              <a:solidFill>
                <a:schemeClr val="tx1"/>
              </a:solidFill>
              <a:prstDash val="dash"/>
              <a:round/>
              <a:headEnd/>
              <a:tailEnd/>
            </a:ln>
          </p:spPr>
          <p:txBody>
            <a:bodyPr/>
            <a:lstStyle/>
            <a:p>
              <a:endParaRPr lang="da-DK" dirty="0"/>
            </a:p>
          </p:txBody>
        </p:sp>
        <p:sp>
          <p:nvSpPr>
            <p:cNvPr id="29730" name="Line 95"/>
            <p:cNvSpPr>
              <a:spLocks noChangeShapeType="1"/>
            </p:cNvSpPr>
            <p:nvPr/>
          </p:nvSpPr>
          <p:spPr bwMode="auto">
            <a:xfrm>
              <a:off x="2602" y="2744"/>
              <a:ext cx="296" cy="0"/>
            </a:xfrm>
            <a:prstGeom prst="line">
              <a:avLst/>
            </a:prstGeom>
            <a:noFill/>
            <a:ln w="9525">
              <a:solidFill>
                <a:schemeClr val="tx1"/>
              </a:solidFill>
              <a:round/>
              <a:headEnd/>
              <a:tailEnd/>
            </a:ln>
          </p:spPr>
          <p:txBody>
            <a:bodyPr/>
            <a:lstStyle/>
            <a:p>
              <a:endParaRPr lang="da-DK" dirty="0"/>
            </a:p>
          </p:txBody>
        </p:sp>
        <p:sp>
          <p:nvSpPr>
            <p:cNvPr id="29731" name="Line 96"/>
            <p:cNvSpPr>
              <a:spLocks noChangeShapeType="1"/>
            </p:cNvSpPr>
            <p:nvPr/>
          </p:nvSpPr>
          <p:spPr bwMode="auto">
            <a:xfrm>
              <a:off x="2603" y="2603"/>
              <a:ext cx="296" cy="0"/>
            </a:xfrm>
            <a:prstGeom prst="line">
              <a:avLst/>
            </a:prstGeom>
            <a:noFill/>
            <a:ln w="9525">
              <a:solidFill>
                <a:schemeClr val="tx1"/>
              </a:solidFill>
              <a:round/>
              <a:headEnd/>
              <a:tailEnd/>
            </a:ln>
          </p:spPr>
          <p:txBody>
            <a:bodyPr/>
            <a:lstStyle/>
            <a:p>
              <a:endParaRPr lang="da-DK" dirty="0"/>
            </a:p>
          </p:txBody>
        </p:sp>
        <p:sp>
          <p:nvSpPr>
            <p:cNvPr id="29732" name="Text Box 97"/>
            <p:cNvSpPr txBox="1">
              <a:spLocks noChangeArrowheads="1"/>
            </p:cNvSpPr>
            <p:nvPr/>
          </p:nvSpPr>
          <p:spPr bwMode="auto">
            <a:xfrm>
              <a:off x="1641" y="1362"/>
              <a:ext cx="1666" cy="407"/>
            </a:xfrm>
            <a:prstGeom prst="rect">
              <a:avLst/>
            </a:prstGeom>
            <a:noFill/>
            <a:ln w="9525" algn="ctr">
              <a:noFill/>
              <a:miter lim="800000"/>
              <a:headEnd/>
              <a:tailEnd/>
            </a:ln>
          </p:spPr>
          <p:txBody>
            <a:bodyPr wrap="none">
              <a:spAutoFit/>
            </a:bodyPr>
            <a:lstStyle/>
            <a:p>
              <a:pPr algn="ctr" eaLnBrk="0" hangingPunct="0"/>
              <a:r>
                <a:rPr lang="en-GB" sz="1800" dirty="0">
                  <a:solidFill>
                    <a:srgbClr val="0000FF"/>
                  </a:solidFill>
                </a:rPr>
                <a:t>Congestion revenue:</a:t>
              </a:r>
            </a:p>
            <a:p>
              <a:pPr algn="ctr" eaLnBrk="0" hangingPunct="0"/>
              <a:r>
                <a:rPr lang="en-GB" sz="1800" dirty="0">
                  <a:solidFill>
                    <a:srgbClr val="0000FF"/>
                  </a:solidFill>
                </a:rPr>
                <a:t>E * (P</a:t>
              </a:r>
              <a:r>
                <a:rPr lang="en-GB" sz="1800" baseline="-25000" dirty="0">
                  <a:solidFill>
                    <a:srgbClr val="0000FF"/>
                  </a:solidFill>
                </a:rPr>
                <a:t>high</a:t>
              </a:r>
              <a:r>
                <a:rPr lang="en-GB" sz="1800" dirty="0">
                  <a:solidFill>
                    <a:srgbClr val="0000FF"/>
                  </a:solidFill>
                </a:rPr>
                <a:t> – P</a:t>
              </a:r>
              <a:r>
                <a:rPr lang="en-GB" sz="1800" baseline="-25000" dirty="0">
                  <a:solidFill>
                    <a:srgbClr val="0000FF"/>
                  </a:solidFill>
                </a:rPr>
                <a:t>low</a:t>
              </a:r>
              <a:r>
                <a:rPr lang="en-GB" sz="1800" dirty="0">
                  <a:solidFill>
                    <a:srgbClr val="0000FF"/>
                  </a:solidFill>
                </a:rPr>
                <a:t>)</a:t>
              </a:r>
            </a:p>
          </p:txBody>
        </p:sp>
        <p:sp>
          <p:nvSpPr>
            <p:cNvPr id="29733" name="Line 98"/>
            <p:cNvSpPr>
              <a:spLocks noChangeShapeType="1"/>
            </p:cNvSpPr>
            <p:nvPr/>
          </p:nvSpPr>
          <p:spPr bwMode="auto">
            <a:xfrm>
              <a:off x="2582" y="1788"/>
              <a:ext cx="129" cy="765"/>
            </a:xfrm>
            <a:prstGeom prst="line">
              <a:avLst/>
            </a:prstGeom>
            <a:noFill/>
            <a:ln w="9525">
              <a:solidFill>
                <a:schemeClr val="tx1"/>
              </a:solidFill>
              <a:round/>
              <a:headEnd/>
              <a:tailEnd/>
            </a:ln>
          </p:spPr>
          <p:txBody>
            <a:bodyPr/>
            <a:lstStyle/>
            <a:p>
              <a:endParaRPr lang="da-DK" dirty="0"/>
            </a:p>
          </p:txBody>
        </p:sp>
        <p:sp>
          <p:nvSpPr>
            <p:cNvPr id="29734" name="Line 99"/>
            <p:cNvSpPr>
              <a:spLocks noChangeShapeType="1"/>
            </p:cNvSpPr>
            <p:nvPr/>
          </p:nvSpPr>
          <p:spPr bwMode="auto">
            <a:xfrm flipH="1">
              <a:off x="2878" y="2603"/>
              <a:ext cx="1073" cy="0"/>
            </a:xfrm>
            <a:prstGeom prst="line">
              <a:avLst/>
            </a:prstGeom>
            <a:noFill/>
            <a:ln w="9525">
              <a:solidFill>
                <a:schemeClr val="tx1"/>
              </a:solidFill>
              <a:prstDash val="dash"/>
              <a:round/>
              <a:headEnd/>
              <a:tailEnd/>
            </a:ln>
          </p:spPr>
          <p:txBody>
            <a:bodyPr/>
            <a:lstStyle/>
            <a:p>
              <a:endParaRPr lang="da-DK" dirty="0"/>
            </a:p>
          </p:txBody>
        </p:sp>
        <p:sp>
          <p:nvSpPr>
            <p:cNvPr id="29735" name="Text Box 100"/>
            <p:cNvSpPr txBox="1">
              <a:spLocks noChangeArrowheads="1"/>
            </p:cNvSpPr>
            <p:nvPr/>
          </p:nvSpPr>
          <p:spPr bwMode="auto">
            <a:xfrm rot="5400000">
              <a:off x="2668" y="2643"/>
              <a:ext cx="230" cy="394"/>
            </a:xfrm>
            <a:prstGeom prst="rect">
              <a:avLst/>
            </a:prstGeom>
            <a:noFill/>
            <a:ln w="9525" algn="ctr">
              <a:noFill/>
              <a:miter lim="800000"/>
              <a:headEnd/>
              <a:tailEnd/>
            </a:ln>
          </p:spPr>
          <p:txBody>
            <a:bodyPr>
              <a:spAutoFit/>
            </a:bodyPr>
            <a:lstStyle/>
            <a:p>
              <a:pPr algn="ctr" eaLnBrk="0" hangingPunct="0"/>
              <a:r>
                <a:rPr lang="en-GB" sz="3800" b="0" dirty="0"/>
                <a:t>}</a:t>
              </a:r>
            </a:p>
          </p:txBody>
        </p:sp>
        <p:sp>
          <p:nvSpPr>
            <p:cNvPr id="29736" name="Text Box 101"/>
            <p:cNvSpPr txBox="1">
              <a:spLocks noChangeArrowheads="1"/>
            </p:cNvSpPr>
            <p:nvPr/>
          </p:nvSpPr>
          <p:spPr bwMode="auto">
            <a:xfrm>
              <a:off x="2653" y="2886"/>
              <a:ext cx="199" cy="233"/>
            </a:xfrm>
            <a:prstGeom prst="rect">
              <a:avLst/>
            </a:prstGeom>
            <a:noFill/>
            <a:ln w="9525" algn="ctr">
              <a:noFill/>
              <a:miter lim="800000"/>
              <a:headEnd/>
              <a:tailEnd/>
            </a:ln>
          </p:spPr>
          <p:txBody>
            <a:bodyPr wrap="none">
              <a:spAutoFit/>
            </a:bodyPr>
            <a:lstStyle/>
            <a:p>
              <a:pPr algn="ctr" eaLnBrk="0" hangingPunct="0"/>
              <a:r>
                <a:rPr lang="en-GB" sz="1800" dirty="0"/>
                <a:t>E</a:t>
              </a:r>
            </a:p>
          </p:txBody>
        </p:sp>
      </p:grpSp>
      <p:grpSp>
        <p:nvGrpSpPr>
          <p:cNvPr id="11" name="Group 135"/>
          <p:cNvGrpSpPr>
            <a:grpSpLocks/>
          </p:cNvGrpSpPr>
          <p:nvPr/>
        </p:nvGrpSpPr>
        <p:grpSpPr bwMode="auto">
          <a:xfrm>
            <a:off x="1531938" y="3452813"/>
            <a:ext cx="1647825" cy="1357312"/>
            <a:chOff x="891" y="2175"/>
            <a:chExt cx="958" cy="855"/>
          </a:xfrm>
        </p:grpSpPr>
        <p:sp>
          <p:nvSpPr>
            <p:cNvPr id="29725" name="Line 136"/>
            <p:cNvSpPr>
              <a:spLocks noChangeShapeType="1"/>
            </p:cNvSpPr>
            <p:nvPr/>
          </p:nvSpPr>
          <p:spPr bwMode="auto">
            <a:xfrm flipV="1">
              <a:off x="891" y="2181"/>
              <a:ext cx="180" cy="2"/>
            </a:xfrm>
            <a:prstGeom prst="line">
              <a:avLst/>
            </a:prstGeom>
            <a:noFill/>
            <a:ln w="28575">
              <a:solidFill>
                <a:srgbClr val="CC0000"/>
              </a:solidFill>
              <a:round/>
              <a:headEnd/>
              <a:tailEnd/>
            </a:ln>
          </p:spPr>
          <p:txBody>
            <a:bodyPr/>
            <a:lstStyle/>
            <a:p>
              <a:endParaRPr lang="da-DK" dirty="0"/>
            </a:p>
          </p:txBody>
        </p:sp>
        <p:sp>
          <p:nvSpPr>
            <p:cNvPr id="29726" name="Freeform 137"/>
            <p:cNvSpPr>
              <a:spLocks/>
            </p:cNvSpPr>
            <p:nvPr/>
          </p:nvSpPr>
          <p:spPr bwMode="auto">
            <a:xfrm>
              <a:off x="1065" y="2175"/>
              <a:ext cx="426" cy="855"/>
            </a:xfrm>
            <a:custGeom>
              <a:avLst/>
              <a:gdLst>
                <a:gd name="T0" fmla="*/ 0 w 477"/>
                <a:gd name="T1" fmla="*/ 0 h 864"/>
                <a:gd name="T2" fmla="*/ 17 w 477"/>
                <a:gd name="T3" fmla="*/ 114 h 864"/>
                <a:gd name="T4" fmla="*/ 79 w 477"/>
                <a:gd name="T5" fmla="*/ 407 h 864"/>
                <a:gd name="T6" fmla="*/ 271 w 477"/>
                <a:gd name="T7" fmla="*/ 819 h 864"/>
                <a:gd name="T8" fmla="*/ 0 60000 65536"/>
                <a:gd name="T9" fmla="*/ 0 60000 65536"/>
                <a:gd name="T10" fmla="*/ 0 60000 65536"/>
                <a:gd name="T11" fmla="*/ 0 60000 65536"/>
                <a:gd name="T12" fmla="*/ 0 w 477"/>
                <a:gd name="T13" fmla="*/ 0 h 864"/>
                <a:gd name="T14" fmla="*/ 477 w 477"/>
                <a:gd name="T15" fmla="*/ 864 h 864"/>
              </a:gdLst>
              <a:ahLst/>
              <a:cxnLst>
                <a:cxn ang="T8">
                  <a:pos x="T0" y="T1"/>
                </a:cxn>
                <a:cxn ang="T9">
                  <a:pos x="T2" y="T3"/>
                </a:cxn>
                <a:cxn ang="T10">
                  <a:pos x="T4" y="T5"/>
                </a:cxn>
                <a:cxn ang="T11">
                  <a:pos x="T6" y="T7"/>
                </a:cxn>
              </a:cxnLst>
              <a:rect l="T12" t="T13" r="T14" b="T15"/>
              <a:pathLst>
                <a:path w="477" h="864">
                  <a:moveTo>
                    <a:pt x="0" y="0"/>
                  </a:moveTo>
                  <a:cubicBezTo>
                    <a:pt x="3" y="24"/>
                    <a:pt x="7" y="48"/>
                    <a:pt x="30" y="119"/>
                  </a:cubicBezTo>
                  <a:cubicBezTo>
                    <a:pt x="53" y="190"/>
                    <a:pt x="64" y="303"/>
                    <a:pt x="139" y="427"/>
                  </a:cubicBezTo>
                  <a:cubicBezTo>
                    <a:pt x="214" y="551"/>
                    <a:pt x="345" y="707"/>
                    <a:pt x="477" y="864"/>
                  </a:cubicBezTo>
                </a:path>
              </a:pathLst>
            </a:custGeom>
            <a:noFill/>
            <a:ln w="28575" cap="flat" cmpd="sng">
              <a:solidFill>
                <a:srgbClr val="CC0000"/>
              </a:solidFill>
              <a:prstDash val="solid"/>
              <a:round/>
              <a:headEnd/>
              <a:tailEnd/>
            </a:ln>
          </p:spPr>
          <p:txBody>
            <a:bodyPr/>
            <a:lstStyle/>
            <a:p>
              <a:endParaRPr lang="da-DK" dirty="0"/>
            </a:p>
          </p:txBody>
        </p:sp>
        <p:sp>
          <p:nvSpPr>
            <p:cNvPr id="29727" name="Line 138"/>
            <p:cNvSpPr>
              <a:spLocks noChangeShapeType="1"/>
            </p:cNvSpPr>
            <p:nvPr/>
          </p:nvSpPr>
          <p:spPr bwMode="auto">
            <a:xfrm>
              <a:off x="1485" y="3028"/>
              <a:ext cx="364" cy="1"/>
            </a:xfrm>
            <a:prstGeom prst="line">
              <a:avLst/>
            </a:prstGeom>
            <a:noFill/>
            <a:ln w="28575">
              <a:solidFill>
                <a:srgbClr val="CC0000"/>
              </a:solidFill>
              <a:round/>
              <a:headEnd/>
              <a:tailEnd/>
            </a:ln>
          </p:spPr>
          <p:txBody>
            <a:bodyPr/>
            <a:lstStyle/>
            <a:p>
              <a:endParaRPr lang="da-DK" dirty="0"/>
            </a:p>
          </p:txBody>
        </p:sp>
      </p:grpSp>
      <p:grpSp>
        <p:nvGrpSpPr>
          <p:cNvPr id="12" name="Group 139"/>
          <p:cNvGrpSpPr>
            <a:grpSpLocks/>
          </p:cNvGrpSpPr>
          <p:nvPr/>
        </p:nvGrpSpPr>
        <p:grpSpPr bwMode="auto">
          <a:xfrm>
            <a:off x="1530350" y="3462338"/>
            <a:ext cx="1784350" cy="1349375"/>
            <a:chOff x="890" y="2181"/>
            <a:chExt cx="1037" cy="850"/>
          </a:xfrm>
        </p:grpSpPr>
        <p:sp>
          <p:nvSpPr>
            <p:cNvPr id="29722" name="Line 140"/>
            <p:cNvSpPr>
              <a:spLocks noChangeShapeType="1"/>
            </p:cNvSpPr>
            <p:nvPr/>
          </p:nvSpPr>
          <p:spPr bwMode="auto">
            <a:xfrm>
              <a:off x="890" y="3030"/>
              <a:ext cx="327" cy="0"/>
            </a:xfrm>
            <a:prstGeom prst="line">
              <a:avLst/>
            </a:prstGeom>
            <a:noFill/>
            <a:ln w="28575">
              <a:solidFill>
                <a:srgbClr val="008000"/>
              </a:solidFill>
              <a:round/>
              <a:headEnd/>
              <a:tailEnd/>
            </a:ln>
          </p:spPr>
          <p:txBody>
            <a:bodyPr/>
            <a:lstStyle/>
            <a:p>
              <a:endParaRPr lang="da-DK" dirty="0"/>
            </a:p>
          </p:txBody>
        </p:sp>
        <p:sp>
          <p:nvSpPr>
            <p:cNvPr id="29723" name="Line 141"/>
            <p:cNvSpPr>
              <a:spLocks noChangeShapeType="1"/>
            </p:cNvSpPr>
            <p:nvPr/>
          </p:nvSpPr>
          <p:spPr bwMode="auto">
            <a:xfrm>
              <a:off x="1716" y="2183"/>
              <a:ext cx="211" cy="0"/>
            </a:xfrm>
            <a:prstGeom prst="line">
              <a:avLst/>
            </a:prstGeom>
            <a:noFill/>
            <a:ln w="28575">
              <a:solidFill>
                <a:srgbClr val="008000"/>
              </a:solidFill>
              <a:round/>
              <a:headEnd/>
              <a:tailEnd/>
            </a:ln>
          </p:spPr>
          <p:txBody>
            <a:bodyPr/>
            <a:lstStyle/>
            <a:p>
              <a:endParaRPr lang="da-DK" dirty="0"/>
            </a:p>
          </p:txBody>
        </p:sp>
        <p:sp>
          <p:nvSpPr>
            <p:cNvPr id="29724" name="Freeform 142"/>
            <p:cNvSpPr>
              <a:spLocks/>
            </p:cNvSpPr>
            <p:nvPr/>
          </p:nvSpPr>
          <p:spPr bwMode="auto">
            <a:xfrm>
              <a:off x="1211" y="2181"/>
              <a:ext cx="512" cy="850"/>
            </a:xfrm>
            <a:custGeom>
              <a:avLst/>
              <a:gdLst>
                <a:gd name="T0" fmla="*/ 0 w 512"/>
                <a:gd name="T1" fmla="*/ 850 h 850"/>
                <a:gd name="T2" fmla="*/ 366 w 512"/>
                <a:gd name="T3" fmla="*/ 558 h 850"/>
                <a:gd name="T4" fmla="*/ 512 w 512"/>
                <a:gd name="T5" fmla="*/ 0 h 850"/>
                <a:gd name="T6" fmla="*/ 0 60000 65536"/>
                <a:gd name="T7" fmla="*/ 0 60000 65536"/>
                <a:gd name="T8" fmla="*/ 0 60000 65536"/>
                <a:gd name="T9" fmla="*/ 0 w 512"/>
                <a:gd name="T10" fmla="*/ 0 h 850"/>
                <a:gd name="T11" fmla="*/ 512 w 512"/>
                <a:gd name="T12" fmla="*/ 850 h 850"/>
              </a:gdLst>
              <a:ahLst/>
              <a:cxnLst>
                <a:cxn ang="T6">
                  <a:pos x="T0" y="T1"/>
                </a:cxn>
                <a:cxn ang="T7">
                  <a:pos x="T2" y="T3"/>
                </a:cxn>
                <a:cxn ang="T8">
                  <a:pos x="T4" y="T5"/>
                </a:cxn>
              </a:cxnLst>
              <a:rect l="T9" t="T10" r="T11" b="T12"/>
              <a:pathLst>
                <a:path w="512" h="850">
                  <a:moveTo>
                    <a:pt x="0" y="850"/>
                  </a:moveTo>
                  <a:cubicBezTo>
                    <a:pt x="140" y="775"/>
                    <a:pt x="281" y="700"/>
                    <a:pt x="366" y="558"/>
                  </a:cubicBezTo>
                  <a:cubicBezTo>
                    <a:pt x="451" y="416"/>
                    <a:pt x="488" y="93"/>
                    <a:pt x="512" y="0"/>
                  </a:cubicBezTo>
                </a:path>
              </a:pathLst>
            </a:custGeom>
            <a:noFill/>
            <a:ln w="28575" cap="flat" cmpd="sng">
              <a:solidFill>
                <a:srgbClr val="008000"/>
              </a:solidFill>
              <a:prstDash val="solid"/>
              <a:round/>
              <a:headEnd type="none" w="med" len="med"/>
              <a:tailEnd type="none" w="med" len="med"/>
            </a:ln>
          </p:spPr>
          <p:txBody>
            <a:bodyPr/>
            <a:lstStyle/>
            <a:p>
              <a:endParaRPr lang="da-DK" dirty="0"/>
            </a:p>
          </p:txBody>
        </p:sp>
      </p:grpSp>
      <p:grpSp>
        <p:nvGrpSpPr>
          <p:cNvPr id="13" name="Group 148"/>
          <p:cNvGrpSpPr>
            <a:grpSpLocks/>
          </p:cNvGrpSpPr>
          <p:nvPr/>
        </p:nvGrpSpPr>
        <p:grpSpPr bwMode="auto">
          <a:xfrm>
            <a:off x="6789738" y="3465513"/>
            <a:ext cx="1789112" cy="1344612"/>
            <a:chOff x="3948" y="2183"/>
            <a:chExt cx="1040" cy="847"/>
          </a:xfrm>
        </p:grpSpPr>
        <p:sp>
          <p:nvSpPr>
            <p:cNvPr id="29719" name="Line 149"/>
            <p:cNvSpPr>
              <a:spLocks noChangeShapeType="1"/>
            </p:cNvSpPr>
            <p:nvPr/>
          </p:nvSpPr>
          <p:spPr bwMode="auto">
            <a:xfrm>
              <a:off x="3948" y="2183"/>
              <a:ext cx="249" cy="0"/>
            </a:xfrm>
            <a:prstGeom prst="line">
              <a:avLst/>
            </a:prstGeom>
            <a:noFill/>
            <a:ln w="28575">
              <a:solidFill>
                <a:srgbClr val="CC0000"/>
              </a:solidFill>
              <a:round/>
              <a:headEnd/>
              <a:tailEnd/>
            </a:ln>
          </p:spPr>
          <p:txBody>
            <a:bodyPr/>
            <a:lstStyle/>
            <a:p>
              <a:endParaRPr lang="da-DK" dirty="0"/>
            </a:p>
          </p:txBody>
        </p:sp>
        <p:sp>
          <p:nvSpPr>
            <p:cNvPr id="29720" name="Line 150"/>
            <p:cNvSpPr>
              <a:spLocks noChangeShapeType="1"/>
            </p:cNvSpPr>
            <p:nvPr/>
          </p:nvSpPr>
          <p:spPr bwMode="auto">
            <a:xfrm>
              <a:off x="4901" y="3028"/>
              <a:ext cx="87" cy="0"/>
            </a:xfrm>
            <a:prstGeom prst="line">
              <a:avLst/>
            </a:prstGeom>
            <a:noFill/>
            <a:ln w="28575">
              <a:solidFill>
                <a:srgbClr val="CC0000"/>
              </a:solidFill>
              <a:round/>
              <a:headEnd/>
              <a:tailEnd/>
            </a:ln>
          </p:spPr>
          <p:txBody>
            <a:bodyPr/>
            <a:lstStyle/>
            <a:p>
              <a:endParaRPr lang="da-DK" dirty="0"/>
            </a:p>
          </p:txBody>
        </p:sp>
        <p:sp>
          <p:nvSpPr>
            <p:cNvPr id="29721" name="Freeform 151"/>
            <p:cNvSpPr>
              <a:spLocks/>
            </p:cNvSpPr>
            <p:nvPr/>
          </p:nvSpPr>
          <p:spPr bwMode="auto">
            <a:xfrm>
              <a:off x="4191" y="2184"/>
              <a:ext cx="717" cy="846"/>
            </a:xfrm>
            <a:custGeom>
              <a:avLst/>
              <a:gdLst>
                <a:gd name="T0" fmla="*/ 0 w 717"/>
                <a:gd name="T1" fmla="*/ 0 h 846"/>
                <a:gd name="T2" fmla="*/ 315 w 717"/>
                <a:gd name="T3" fmla="*/ 417 h 846"/>
                <a:gd name="T4" fmla="*/ 717 w 717"/>
                <a:gd name="T5" fmla="*/ 846 h 846"/>
                <a:gd name="T6" fmla="*/ 0 60000 65536"/>
                <a:gd name="T7" fmla="*/ 0 60000 65536"/>
                <a:gd name="T8" fmla="*/ 0 60000 65536"/>
                <a:gd name="T9" fmla="*/ 0 w 717"/>
                <a:gd name="T10" fmla="*/ 0 h 846"/>
                <a:gd name="T11" fmla="*/ 717 w 717"/>
                <a:gd name="T12" fmla="*/ 846 h 846"/>
              </a:gdLst>
              <a:ahLst/>
              <a:cxnLst>
                <a:cxn ang="T6">
                  <a:pos x="T0" y="T1"/>
                </a:cxn>
                <a:cxn ang="T7">
                  <a:pos x="T2" y="T3"/>
                </a:cxn>
                <a:cxn ang="T8">
                  <a:pos x="T4" y="T5"/>
                </a:cxn>
              </a:cxnLst>
              <a:rect l="T9" t="T10" r="T11" b="T12"/>
              <a:pathLst>
                <a:path w="717" h="846">
                  <a:moveTo>
                    <a:pt x="0" y="0"/>
                  </a:moveTo>
                  <a:cubicBezTo>
                    <a:pt x="97" y="138"/>
                    <a:pt x="195" y="276"/>
                    <a:pt x="315" y="417"/>
                  </a:cubicBezTo>
                  <a:cubicBezTo>
                    <a:pt x="435" y="558"/>
                    <a:pt x="651" y="775"/>
                    <a:pt x="717" y="846"/>
                  </a:cubicBezTo>
                </a:path>
              </a:pathLst>
            </a:custGeom>
            <a:noFill/>
            <a:ln w="28575" cap="flat" cmpd="sng">
              <a:solidFill>
                <a:srgbClr val="CC0000"/>
              </a:solidFill>
              <a:prstDash val="solid"/>
              <a:round/>
              <a:headEnd type="none" w="med" len="med"/>
              <a:tailEnd type="none" w="med" len="med"/>
            </a:ln>
          </p:spPr>
          <p:txBody>
            <a:bodyPr/>
            <a:lstStyle/>
            <a:p>
              <a:endParaRPr lang="da-DK" dirty="0"/>
            </a:p>
          </p:txBody>
        </p:sp>
      </p:grpSp>
      <p:grpSp>
        <p:nvGrpSpPr>
          <p:cNvPr id="14" name="Group 152"/>
          <p:cNvGrpSpPr>
            <a:grpSpLocks/>
          </p:cNvGrpSpPr>
          <p:nvPr/>
        </p:nvGrpSpPr>
        <p:grpSpPr bwMode="auto">
          <a:xfrm>
            <a:off x="6788150" y="3465513"/>
            <a:ext cx="1595438" cy="1349375"/>
            <a:chOff x="3947" y="2183"/>
            <a:chExt cx="928" cy="850"/>
          </a:xfrm>
        </p:grpSpPr>
        <p:sp>
          <p:nvSpPr>
            <p:cNvPr id="29716" name="Line 153"/>
            <p:cNvSpPr>
              <a:spLocks noChangeShapeType="1"/>
            </p:cNvSpPr>
            <p:nvPr/>
          </p:nvSpPr>
          <p:spPr bwMode="auto">
            <a:xfrm>
              <a:off x="4292" y="2183"/>
              <a:ext cx="583" cy="0"/>
            </a:xfrm>
            <a:prstGeom prst="line">
              <a:avLst/>
            </a:prstGeom>
            <a:noFill/>
            <a:ln w="28575">
              <a:solidFill>
                <a:srgbClr val="008000"/>
              </a:solidFill>
              <a:round/>
              <a:headEnd/>
              <a:tailEnd/>
            </a:ln>
          </p:spPr>
          <p:txBody>
            <a:bodyPr/>
            <a:lstStyle/>
            <a:p>
              <a:endParaRPr lang="da-DK" dirty="0"/>
            </a:p>
          </p:txBody>
        </p:sp>
        <p:sp>
          <p:nvSpPr>
            <p:cNvPr id="29717" name="Line 154"/>
            <p:cNvSpPr>
              <a:spLocks noChangeShapeType="1"/>
            </p:cNvSpPr>
            <p:nvPr/>
          </p:nvSpPr>
          <p:spPr bwMode="auto">
            <a:xfrm>
              <a:off x="3947" y="3030"/>
              <a:ext cx="55" cy="0"/>
            </a:xfrm>
            <a:prstGeom prst="line">
              <a:avLst/>
            </a:prstGeom>
            <a:noFill/>
            <a:ln w="28575">
              <a:solidFill>
                <a:srgbClr val="008000"/>
              </a:solidFill>
              <a:round/>
              <a:headEnd/>
              <a:tailEnd/>
            </a:ln>
          </p:spPr>
          <p:txBody>
            <a:bodyPr/>
            <a:lstStyle/>
            <a:p>
              <a:endParaRPr lang="da-DK" dirty="0"/>
            </a:p>
          </p:txBody>
        </p:sp>
        <p:sp>
          <p:nvSpPr>
            <p:cNvPr id="29718" name="Freeform 155"/>
            <p:cNvSpPr>
              <a:spLocks/>
            </p:cNvSpPr>
            <p:nvPr/>
          </p:nvSpPr>
          <p:spPr bwMode="auto">
            <a:xfrm>
              <a:off x="3995" y="2183"/>
              <a:ext cx="302" cy="850"/>
            </a:xfrm>
            <a:custGeom>
              <a:avLst/>
              <a:gdLst>
                <a:gd name="T0" fmla="*/ 0 w 302"/>
                <a:gd name="T1" fmla="*/ 850 h 850"/>
                <a:gd name="T2" fmla="*/ 220 w 302"/>
                <a:gd name="T3" fmla="*/ 421 h 850"/>
                <a:gd name="T4" fmla="*/ 302 w 302"/>
                <a:gd name="T5" fmla="*/ 0 h 850"/>
                <a:gd name="T6" fmla="*/ 0 60000 65536"/>
                <a:gd name="T7" fmla="*/ 0 60000 65536"/>
                <a:gd name="T8" fmla="*/ 0 60000 65536"/>
                <a:gd name="T9" fmla="*/ 0 w 302"/>
                <a:gd name="T10" fmla="*/ 0 h 850"/>
                <a:gd name="T11" fmla="*/ 302 w 302"/>
                <a:gd name="T12" fmla="*/ 850 h 850"/>
              </a:gdLst>
              <a:ahLst/>
              <a:cxnLst>
                <a:cxn ang="T6">
                  <a:pos x="T0" y="T1"/>
                </a:cxn>
                <a:cxn ang="T7">
                  <a:pos x="T2" y="T3"/>
                </a:cxn>
                <a:cxn ang="T8">
                  <a:pos x="T4" y="T5"/>
                </a:cxn>
              </a:cxnLst>
              <a:rect l="T9" t="T10" r="T11" b="T12"/>
              <a:pathLst>
                <a:path w="302" h="850">
                  <a:moveTo>
                    <a:pt x="0" y="850"/>
                  </a:moveTo>
                  <a:cubicBezTo>
                    <a:pt x="85" y="706"/>
                    <a:pt x="170" y="563"/>
                    <a:pt x="220" y="421"/>
                  </a:cubicBezTo>
                  <a:cubicBezTo>
                    <a:pt x="270" y="279"/>
                    <a:pt x="286" y="139"/>
                    <a:pt x="302" y="0"/>
                  </a:cubicBezTo>
                </a:path>
              </a:pathLst>
            </a:custGeom>
            <a:noFill/>
            <a:ln w="28575" cap="flat" cmpd="sng">
              <a:solidFill>
                <a:srgbClr val="008000"/>
              </a:solidFill>
              <a:prstDash val="solid"/>
              <a:round/>
              <a:headEnd type="none" w="med" len="med"/>
              <a:tailEnd type="none" w="med" len="med"/>
            </a:ln>
          </p:spPr>
          <p:txBody>
            <a:bodyPr/>
            <a:lstStyle/>
            <a:p>
              <a:endParaRPr lang="da-DK" dirty="0"/>
            </a:p>
          </p:txBody>
        </p:sp>
      </p:gr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9202"/>
                                        </p:tgtEl>
                                        <p:attrNameLst>
                                          <p:attrName>style.visibility</p:attrName>
                                        </p:attrNameLst>
                                      </p:cBhvr>
                                      <p:to>
                                        <p:strVal val="visible"/>
                                      </p:to>
                                    </p:set>
                                    <p:animEffect transition="in" filter="dissolve">
                                      <p:cBhvr>
                                        <p:cTn id="7" dur="500"/>
                                        <p:tgtEl>
                                          <p:spTgt spid="4920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9201"/>
                                        </p:tgtEl>
                                        <p:attrNameLst>
                                          <p:attrName>style.visibility</p:attrName>
                                        </p:attrNameLst>
                                      </p:cBhvr>
                                      <p:to>
                                        <p:strVal val="visible"/>
                                      </p:to>
                                    </p:set>
                                    <p:animEffect transition="in" filter="dissolve">
                                      <p:cBhvr>
                                        <p:cTn id="12" dur="500"/>
                                        <p:tgtEl>
                                          <p:spTgt spid="49201"/>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dissolv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10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10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wipe(right)">
                                      <p:cBhvr>
                                        <p:cTn id="32" dur="1000"/>
                                        <p:tgtEl>
                                          <p:spTgt spid="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wipe(up)">
                                      <p:cBhvr>
                                        <p:cTn id="37" dur="20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49295"/>
                                        </p:tgtEl>
                                        <p:attrNameLst>
                                          <p:attrName>style.visibility</p:attrName>
                                        </p:attrNameLst>
                                      </p:cBhvr>
                                      <p:to>
                                        <p:strVal val="visible"/>
                                      </p:to>
                                    </p:set>
                                    <p:animEffect transition="in" filter="dissolve">
                                      <p:cBhvr>
                                        <p:cTn id="42" dur="500"/>
                                        <p:tgtEl>
                                          <p:spTgt spid="49295"/>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49296"/>
                                        </p:tgtEl>
                                        <p:attrNameLst>
                                          <p:attrName>style.visibility</p:attrName>
                                        </p:attrNameLst>
                                      </p:cBhvr>
                                      <p:to>
                                        <p:strVal val="visible"/>
                                      </p:to>
                                    </p:set>
                                    <p:animEffect transition="in" filter="dissolve">
                                      <p:cBhvr>
                                        <p:cTn id="47" dur="500"/>
                                        <p:tgtEl>
                                          <p:spTgt spid="49296"/>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nodeType="click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dissolve">
                                      <p:cBhvr>
                                        <p:cTn id="52" dur="500"/>
                                        <p:tgtEl>
                                          <p:spTgt spid="6"/>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left)">
                                      <p:cBhvr>
                                        <p:cTn id="57" dur="1000"/>
                                        <p:tgtEl>
                                          <p:spTgt spid="13"/>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wipe(left)">
                                      <p:cBhvr>
                                        <p:cTn id="62" dur="1000"/>
                                        <p:tgtEl>
                                          <p:spTgt spid="14"/>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2" fill="hold" nodeType="clickEffect">
                                  <p:stCondLst>
                                    <p:cond delay="0"/>
                                  </p:stCondLst>
                                  <p:childTnLst>
                                    <p:set>
                                      <p:cBhvr>
                                        <p:cTn id="66" dur="1" fill="hold">
                                          <p:stCondLst>
                                            <p:cond delay="0"/>
                                          </p:stCondLst>
                                        </p:cTn>
                                        <p:tgtEl>
                                          <p:spTgt spid="8"/>
                                        </p:tgtEl>
                                        <p:attrNameLst>
                                          <p:attrName>style.visibility</p:attrName>
                                        </p:attrNameLst>
                                      </p:cBhvr>
                                      <p:to>
                                        <p:strVal val="visible"/>
                                      </p:to>
                                    </p:set>
                                    <p:animEffect transition="in" filter="wipe(right)">
                                      <p:cBhvr>
                                        <p:cTn id="67" dur="1000"/>
                                        <p:tgtEl>
                                          <p:spTgt spid="8"/>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1" fill="hold" nodeType="click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2000"/>
                                        <p:tgtEl>
                                          <p:spTgt spid="9"/>
                                        </p:tgtEl>
                                      </p:cBhvr>
                                    </p:animEffect>
                                  </p:childTnLst>
                                </p:cTn>
                              </p:par>
                            </p:childTnLst>
                          </p:cTn>
                        </p:par>
                      </p:childTnLst>
                    </p:cTn>
                  </p:par>
                  <p:par>
                    <p:cTn id="73" fill="hold">
                      <p:stCondLst>
                        <p:cond delay="indefinite"/>
                      </p:stCondLst>
                      <p:childTnLst>
                        <p:par>
                          <p:cTn id="74" fill="hold">
                            <p:stCondLst>
                              <p:cond delay="0"/>
                            </p:stCondLst>
                            <p:childTnLst>
                              <p:par>
                                <p:cTn id="75" presetID="9" presetClass="entr" presetSubtype="0" fill="hold" grpId="0" nodeType="clickEffect">
                                  <p:stCondLst>
                                    <p:cond delay="0"/>
                                  </p:stCondLst>
                                  <p:childTnLst>
                                    <p:set>
                                      <p:cBhvr>
                                        <p:cTn id="76" dur="1" fill="hold">
                                          <p:stCondLst>
                                            <p:cond delay="0"/>
                                          </p:stCondLst>
                                        </p:cTn>
                                        <p:tgtEl>
                                          <p:spTgt spid="49297"/>
                                        </p:tgtEl>
                                        <p:attrNameLst>
                                          <p:attrName>style.visibility</p:attrName>
                                        </p:attrNameLst>
                                      </p:cBhvr>
                                      <p:to>
                                        <p:strVal val="visible"/>
                                      </p:to>
                                    </p:set>
                                    <p:animEffect transition="in" filter="dissolve">
                                      <p:cBhvr>
                                        <p:cTn id="77" dur="500"/>
                                        <p:tgtEl>
                                          <p:spTgt spid="49297"/>
                                        </p:tgtEl>
                                      </p:cBhvr>
                                    </p:animEffect>
                                  </p:childTnLst>
                                </p:cTn>
                              </p:par>
                            </p:childTnLst>
                          </p:cTn>
                        </p:par>
                      </p:childTnLst>
                    </p:cTn>
                  </p:par>
                  <p:par>
                    <p:cTn id="78" fill="hold">
                      <p:stCondLst>
                        <p:cond delay="indefinite"/>
                      </p:stCondLst>
                      <p:childTnLst>
                        <p:par>
                          <p:cTn id="79" fill="hold">
                            <p:stCondLst>
                              <p:cond delay="0"/>
                            </p:stCondLst>
                            <p:childTnLst>
                              <p:par>
                                <p:cTn id="80" presetID="9" presetClass="entr" presetSubtype="0" fill="hold" grpId="0" nodeType="clickEffect">
                                  <p:stCondLst>
                                    <p:cond delay="0"/>
                                  </p:stCondLst>
                                  <p:childTnLst>
                                    <p:set>
                                      <p:cBhvr>
                                        <p:cTn id="81" dur="1" fill="hold">
                                          <p:stCondLst>
                                            <p:cond delay="0"/>
                                          </p:stCondLst>
                                        </p:cTn>
                                        <p:tgtEl>
                                          <p:spTgt spid="49298"/>
                                        </p:tgtEl>
                                        <p:attrNameLst>
                                          <p:attrName>style.visibility</p:attrName>
                                        </p:attrNameLst>
                                      </p:cBhvr>
                                      <p:to>
                                        <p:strVal val="visible"/>
                                      </p:to>
                                    </p:set>
                                    <p:animEffect transition="in" filter="dissolve">
                                      <p:cBhvr>
                                        <p:cTn id="82" dur="500"/>
                                        <p:tgtEl>
                                          <p:spTgt spid="49298"/>
                                        </p:tgtEl>
                                      </p:cBhvr>
                                    </p:animEffect>
                                  </p:childTnLst>
                                </p:cTn>
                              </p:par>
                            </p:childTnLst>
                          </p:cTn>
                        </p:par>
                      </p:childTnLst>
                    </p:cTn>
                  </p:par>
                  <p:par>
                    <p:cTn id="83" fill="hold">
                      <p:stCondLst>
                        <p:cond delay="indefinite"/>
                      </p:stCondLst>
                      <p:childTnLst>
                        <p:par>
                          <p:cTn id="84" fill="hold">
                            <p:stCondLst>
                              <p:cond delay="0"/>
                            </p:stCondLst>
                            <p:childTnLst>
                              <p:par>
                                <p:cTn id="85" presetID="9" presetClass="entr" presetSubtype="0" fill="hold" nodeType="clickEffect">
                                  <p:stCondLst>
                                    <p:cond delay="0"/>
                                  </p:stCondLst>
                                  <p:childTnLst>
                                    <p:set>
                                      <p:cBhvr>
                                        <p:cTn id="86" dur="1" fill="hold">
                                          <p:stCondLst>
                                            <p:cond delay="0"/>
                                          </p:stCondLst>
                                        </p:cTn>
                                        <p:tgtEl>
                                          <p:spTgt spid="10"/>
                                        </p:tgtEl>
                                        <p:attrNameLst>
                                          <p:attrName>style.visibility</p:attrName>
                                        </p:attrNameLst>
                                      </p:cBhvr>
                                      <p:to>
                                        <p:strVal val="visible"/>
                                      </p:to>
                                    </p:set>
                                    <p:animEffect transition="in" filter="dissolve">
                                      <p:cBhvr>
                                        <p:cTn id="8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298" grpId="0" animBg="1"/>
      <p:bldP spid="49297" grpId="0" animBg="1"/>
      <p:bldP spid="49296" grpId="0" animBg="1"/>
      <p:bldP spid="49295" grpId="0" animBg="1"/>
      <p:bldP spid="49201" grpId="0"/>
      <p:bldP spid="4920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Pladsholder til diasnummer 4"/>
          <p:cNvSpPr>
            <a:spLocks noGrp="1"/>
          </p:cNvSpPr>
          <p:nvPr>
            <p:ph type="sldNum" sz="quarter" idx="12"/>
          </p:nvPr>
        </p:nvSpPr>
        <p:spPr>
          <a:noFill/>
        </p:spPr>
        <p:txBody>
          <a:bodyPr/>
          <a:lstStyle/>
          <a:p>
            <a:fld id="{6B775071-8D18-4E32-B703-1B6AAF8C4F50}" type="slidenum">
              <a:rPr lang="en-GB" smtClean="0">
                <a:cs typeface="Arial" charset="0"/>
              </a:rPr>
              <a:pPr/>
              <a:t>9</a:t>
            </a:fld>
            <a:endParaRPr lang="en-GB" dirty="0" smtClean="0">
              <a:cs typeface="Arial" charset="0"/>
            </a:endParaRPr>
          </a:p>
        </p:txBody>
      </p:sp>
      <p:sp>
        <p:nvSpPr>
          <p:cNvPr id="31746" name="Rectangle 19"/>
          <p:cNvSpPr>
            <a:spLocks noGrp="1" noChangeArrowheads="1"/>
          </p:cNvSpPr>
          <p:nvPr>
            <p:ph type="title"/>
          </p:nvPr>
        </p:nvSpPr>
        <p:spPr>
          <a:xfrm>
            <a:off x="228600" y="-7938"/>
            <a:ext cx="8915400" cy="1143001"/>
          </a:xfrm>
        </p:spPr>
        <p:txBody>
          <a:bodyPr/>
          <a:lstStyle/>
          <a:p>
            <a:pPr eaLnBrk="1" hangingPunct="1"/>
            <a:r>
              <a:rPr lang="en-GB" dirty="0" smtClean="0"/>
              <a:t>Buyers’ utility and sellers’ cost</a:t>
            </a:r>
          </a:p>
        </p:txBody>
      </p:sp>
      <p:sp>
        <p:nvSpPr>
          <p:cNvPr id="53270" name="Text Box 22"/>
          <p:cNvSpPr txBox="1">
            <a:spLocks noChangeArrowheads="1"/>
          </p:cNvSpPr>
          <p:nvPr/>
        </p:nvSpPr>
        <p:spPr bwMode="auto">
          <a:xfrm>
            <a:off x="31750" y="4814888"/>
            <a:ext cx="9650413" cy="708025"/>
          </a:xfrm>
          <a:prstGeom prst="rect">
            <a:avLst/>
          </a:prstGeom>
          <a:noFill/>
          <a:ln w="9525">
            <a:noFill/>
            <a:miter lim="800000"/>
            <a:headEnd/>
            <a:tailEnd/>
          </a:ln>
        </p:spPr>
        <p:txBody>
          <a:bodyPr wrap="none">
            <a:spAutoFit/>
          </a:bodyPr>
          <a:lstStyle/>
          <a:p>
            <a:pPr eaLnBrk="0" hangingPunct="0"/>
            <a:r>
              <a:rPr lang="en-GB" dirty="0"/>
              <a:t>The </a:t>
            </a:r>
            <a:r>
              <a:rPr lang="en-GB" u="sng" dirty="0"/>
              <a:t>buyers’ utility</a:t>
            </a:r>
            <a:r>
              <a:rPr lang="en-GB" dirty="0"/>
              <a:t> is the area under the exchange’s demand curve</a:t>
            </a:r>
          </a:p>
          <a:p>
            <a:pPr eaLnBrk="0" hangingPunct="0"/>
            <a:r>
              <a:rPr lang="en-GB" dirty="0"/>
              <a:t>(yellow area: from the second axis to the purchase volume)</a:t>
            </a:r>
          </a:p>
        </p:txBody>
      </p:sp>
      <p:sp>
        <p:nvSpPr>
          <p:cNvPr id="53271" name="Text Box 23"/>
          <p:cNvSpPr txBox="1">
            <a:spLocks noChangeArrowheads="1"/>
          </p:cNvSpPr>
          <p:nvPr/>
        </p:nvSpPr>
        <p:spPr bwMode="auto">
          <a:xfrm>
            <a:off x="31750" y="5605463"/>
            <a:ext cx="9251950" cy="708025"/>
          </a:xfrm>
          <a:prstGeom prst="rect">
            <a:avLst/>
          </a:prstGeom>
          <a:noFill/>
          <a:ln w="9525">
            <a:noFill/>
            <a:miter lim="800000"/>
            <a:headEnd/>
            <a:tailEnd/>
          </a:ln>
        </p:spPr>
        <p:txBody>
          <a:bodyPr wrap="none">
            <a:spAutoFit/>
          </a:bodyPr>
          <a:lstStyle/>
          <a:p>
            <a:pPr eaLnBrk="0" hangingPunct="0"/>
            <a:r>
              <a:rPr lang="en-GB" dirty="0"/>
              <a:t>The </a:t>
            </a:r>
            <a:r>
              <a:rPr lang="en-GB" u="sng" dirty="0"/>
              <a:t>sellers’ cost</a:t>
            </a:r>
            <a:r>
              <a:rPr lang="en-GB" dirty="0"/>
              <a:t> is the difference between the two blue areas: </a:t>
            </a:r>
          </a:p>
          <a:p>
            <a:pPr eaLnBrk="0" hangingPunct="0"/>
            <a:r>
              <a:rPr lang="en-GB" dirty="0"/>
              <a:t>(blue area over the first axis) - (blue area under the first axis)</a:t>
            </a:r>
          </a:p>
        </p:txBody>
      </p:sp>
      <p:grpSp>
        <p:nvGrpSpPr>
          <p:cNvPr id="139" name="Gruppe 138"/>
          <p:cNvGrpSpPr>
            <a:grpSpLocks/>
          </p:cNvGrpSpPr>
          <p:nvPr/>
        </p:nvGrpSpPr>
        <p:grpSpPr bwMode="auto">
          <a:xfrm>
            <a:off x="5546725" y="1825625"/>
            <a:ext cx="2779713" cy="1704975"/>
            <a:chOff x="5183188" y="1825625"/>
            <a:chExt cx="2779712" cy="1704975"/>
          </a:xfrm>
        </p:grpSpPr>
        <p:sp>
          <p:nvSpPr>
            <p:cNvPr id="31805" name="Text Box 91"/>
            <p:cNvSpPr txBox="1">
              <a:spLocks noChangeArrowheads="1"/>
            </p:cNvSpPr>
            <p:nvPr/>
          </p:nvSpPr>
          <p:spPr bwMode="auto">
            <a:xfrm>
              <a:off x="5183188" y="1825625"/>
              <a:ext cx="1254125" cy="701675"/>
            </a:xfrm>
            <a:prstGeom prst="rect">
              <a:avLst/>
            </a:prstGeom>
            <a:noFill/>
            <a:ln w="9525">
              <a:noFill/>
              <a:miter lim="800000"/>
              <a:headEnd/>
              <a:tailEnd/>
            </a:ln>
          </p:spPr>
          <p:txBody>
            <a:bodyPr wrap="none">
              <a:spAutoFit/>
            </a:bodyPr>
            <a:lstStyle/>
            <a:p>
              <a:pPr algn="ctr" eaLnBrk="0" hangingPunct="0"/>
              <a:r>
                <a:rPr lang="en-GB" i="1" dirty="0"/>
                <a:t>Buyers’</a:t>
              </a:r>
            </a:p>
            <a:p>
              <a:pPr algn="ctr" eaLnBrk="0" hangingPunct="0"/>
              <a:r>
                <a:rPr lang="en-GB" i="1" dirty="0"/>
                <a:t>utility</a:t>
              </a:r>
            </a:p>
          </p:txBody>
        </p:sp>
        <p:sp>
          <p:nvSpPr>
            <p:cNvPr id="31806" name="Freeform 70"/>
            <p:cNvSpPr>
              <a:spLocks/>
            </p:cNvSpPr>
            <p:nvPr/>
          </p:nvSpPr>
          <p:spPr bwMode="auto">
            <a:xfrm>
              <a:off x="6654800" y="2343150"/>
              <a:ext cx="1308100" cy="1187450"/>
            </a:xfrm>
            <a:custGeom>
              <a:avLst/>
              <a:gdLst>
                <a:gd name="T0" fmla="*/ 4 w 824"/>
                <a:gd name="T1" fmla="*/ 0 h 748"/>
                <a:gd name="T2" fmla="*/ 602 w 824"/>
                <a:gd name="T3" fmla="*/ 0 h 748"/>
                <a:gd name="T4" fmla="*/ 644 w 824"/>
                <a:gd name="T5" fmla="*/ 186 h 748"/>
                <a:gd name="T6" fmla="*/ 714 w 824"/>
                <a:gd name="T7" fmla="*/ 384 h 748"/>
                <a:gd name="T8" fmla="*/ 780 w 824"/>
                <a:gd name="T9" fmla="*/ 498 h 748"/>
                <a:gd name="T10" fmla="*/ 824 w 824"/>
                <a:gd name="T11" fmla="*/ 550 h 748"/>
                <a:gd name="T12" fmla="*/ 824 w 824"/>
                <a:gd name="T13" fmla="*/ 746 h 748"/>
                <a:gd name="T14" fmla="*/ 0 w 824"/>
                <a:gd name="T15" fmla="*/ 748 h 748"/>
                <a:gd name="T16" fmla="*/ 4 w 824"/>
                <a:gd name="T17" fmla="*/ 0 h 7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24"/>
                <a:gd name="T28" fmla="*/ 0 h 748"/>
                <a:gd name="T29" fmla="*/ 824 w 824"/>
                <a:gd name="T30" fmla="*/ 748 h 74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24" h="748">
                  <a:moveTo>
                    <a:pt x="4" y="0"/>
                  </a:moveTo>
                  <a:lnTo>
                    <a:pt x="602" y="0"/>
                  </a:lnTo>
                  <a:lnTo>
                    <a:pt x="644" y="186"/>
                  </a:lnTo>
                  <a:lnTo>
                    <a:pt x="714" y="384"/>
                  </a:lnTo>
                  <a:lnTo>
                    <a:pt x="780" y="498"/>
                  </a:lnTo>
                  <a:lnTo>
                    <a:pt x="824" y="550"/>
                  </a:lnTo>
                  <a:lnTo>
                    <a:pt x="824" y="746"/>
                  </a:lnTo>
                  <a:lnTo>
                    <a:pt x="0" y="748"/>
                  </a:lnTo>
                  <a:lnTo>
                    <a:pt x="4" y="0"/>
                  </a:lnTo>
                  <a:close/>
                </a:path>
              </a:pathLst>
            </a:custGeom>
            <a:solidFill>
              <a:srgbClr val="FFFF00"/>
            </a:solidFill>
            <a:ln w="9525" cap="flat" cmpd="sng">
              <a:noFill/>
              <a:prstDash val="solid"/>
              <a:round/>
              <a:headEnd type="none" w="med" len="med"/>
              <a:tailEnd type="none" w="med" len="med"/>
            </a:ln>
          </p:spPr>
          <p:txBody>
            <a:bodyPr/>
            <a:lstStyle/>
            <a:p>
              <a:endParaRPr lang="da-DK" dirty="0"/>
            </a:p>
          </p:txBody>
        </p:sp>
        <p:sp>
          <p:nvSpPr>
            <p:cNvPr id="31807" name="Line 90"/>
            <p:cNvSpPr>
              <a:spLocks noChangeShapeType="1"/>
            </p:cNvSpPr>
            <p:nvPr/>
          </p:nvSpPr>
          <p:spPr bwMode="auto">
            <a:xfrm>
              <a:off x="6203950" y="2185988"/>
              <a:ext cx="1050925" cy="922337"/>
            </a:xfrm>
            <a:prstGeom prst="line">
              <a:avLst/>
            </a:prstGeom>
            <a:noFill/>
            <a:ln w="9525">
              <a:solidFill>
                <a:schemeClr val="tx1"/>
              </a:solidFill>
              <a:round/>
              <a:headEnd/>
              <a:tailEnd type="oval" w="med" len="med"/>
            </a:ln>
          </p:spPr>
          <p:txBody>
            <a:bodyPr/>
            <a:lstStyle/>
            <a:p>
              <a:endParaRPr lang="da-DK" dirty="0"/>
            </a:p>
          </p:txBody>
        </p:sp>
      </p:grpSp>
      <p:grpSp>
        <p:nvGrpSpPr>
          <p:cNvPr id="143" name="Group 74"/>
          <p:cNvGrpSpPr>
            <a:grpSpLocks/>
          </p:cNvGrpSpPr>
          <p:nvPr/>
        </p:nvGrpSpPr>
        <p:grpSpPr bwMode="auto">
          <a:xfrm>
            <a:off x="531813" y="1701800"/>
            <a:ext cx="2813050" cy="1828800"/>
            <a:chOff x="106" y="1072"/>
            <a:chExt cx="1772" cy="1152"/>
          </a:xfrm>
        </p:grpSpPr>
        <p:sp>
          <p:nvSpPr>
            <p:cNvPr id="31802" name="Freeform 75" descr="Light upward diagonal"/>
            <p:cNvSpPr>
              <a:spLocks/>
            </p:cNvSpPr>
            <p:nvPr/>
          </p:nvSpPr>
          <p:spPr bwMode="auto">
            <a:xfrm>
              <a:off x="1220" y="1476"/>
              <a:ext cx="658" cy="748"/>
            </a:xfrm>
            <a:custGeom>
              <a:avLst/>
              <a:gdLst>
                <a:gd name="T0" fmla="*/ 0 w 658"/>
                <a:gd name="T1" fmla="*/ 0 h 822"/>
                <a:gd name="T2" fmla="*/ 600 w 658"/>
                <a:gd name="T3" fmla="*/ 0 h 822"/>
                <a:gd name="T4" fmla="*/ 658 w 658"/>
                <a:gd name="T5" fmla="*/ 196 h 822"/>
                <a:gd name="T6" fmla="*/ 658 w 658"/>
                <a:gd name="T7" fmla="*/ 681 h 822"/>
                <a:gd name="T8" fmla="*/ 0 w 658"/>
                <a:gd name="T9" fmla="*/ 679 h 822"/>
                <a:gd name="T10" fmla="*/ 0 w 658"/>
                <a:gd name="T11" fmla="*/ 0 h 822"/>
                <a:gd name="T12" fmla="*/ 0 60000 65536"/>
                <a:gd name="T13" fmla="*/ 0 60000 65536"/>
                <a:gd name="T14" fmla="*/ 0 60000 65536"/>
                <a:gd name="T15" fmla="*/ 0 60000 65536"/>
                <a:gd name="T16" fmla="*/ 0 60000 65536"/>
                <a:gd name="T17" fmla="*/ 0 60000 65536"/>
                <a:gd name="T18" fmla="*/ 0 w 658"/>
                <a:gd name="T19" fmla="*/ 0 h 822"/>
                <a:gd name="T20" fmla="*/ 658 w 658"/>
                <a:gd name="T21" fmla="*/ 822 h 822"/>
              </a:gdLst>
              <a:ahLst/>
              <a:cxnLst>
                <a:cxn ang="T12">
                  <a:pos x="T0" y="T1"/>
                </a:cxn>
                <a:cxn ang="T13">
                  <a:pos x="T2" y="T3"/>
                </a:cxn>
                <a:cxn ang="T14">
                  <a:pos x="T4" y="T5"/>
                </a:cxn>
                <a:cxn ang="T15">
                  <a:pos x="T6" y="T7"/>
                </a:cxn>
                <a:cxn ang="T16">
                  <a:pos x="T8" y="T9"/>
                </a:cxn>
                <a:cxn ang="T17">
                  <a:pos x="T10" y="T11"/>
                </a:cxn>
              </a:cxnLst>
              <a:rect l="T18" t="T19" r="T20" b="T21"/>
              <a:pathLst>
                <a:path w="658" h="822">
                  <a:moveTo>
                    <a:pt x="0" y="0"/>
                  </a:moveTo>
                  <a:lnTo>
                    <a:pt x="600" y="0"/>
                  </a:lnTo>
                  <a:lnTo>
                    <a:pt x="658" y="236"/>
                  </a:lnTo>
                  <a:lnTo>
                    <a:pt x="658" y="822"/>
                  </a:lnTo>
                  <a:lnTo>
                    <a:pt x="0" y="820"/>
                  </a:lnTo>
                  <a:lnTo>
                    <a:pt x="0" y="0"/>
                  </a:lnTo>
                  <a:close/>
                </a:path>
              </a:pathLst>
            </a:custGeom>
            <a:solidFill>
              <a:srgbClr val="FFFF00"/>
            </a:solidFill>
            <a:ln w="9525" cap="flat" cmpd="sng">
              <a:noFill/>
              <a:prstDash val="solid"/>
              <a:round/>
              <a:headEnd/>
              <a:tailEnd/>
            </a:ln>
          </p:spPr>
          <p:txBody>
            <a:bodyPr/>
            <a:lstStyle/>
            <a:p>
              <a:endParaRPr lang="da-DK" dirty="0"/>
            </a:p>
          </p:txBody>
        </p:sp>
        <p:sp>
          <p:nvSpPr>
            <p:cNvPr id="31803" name="Text Box 76"/>
            <p:cNvSpPr txBox="1">
              <a:spLocks noChangeArrowheads="1"/>
            </p:cNvSpPr>
            <p:nvPr/>
          </p:nvSpPr>
          <p:spPr bwMode="auto">
            <a:xfrm>
              <a:off x="106" y="1072"/>
              <a:ext cx="790" cy="442"/>
            </a:xfrm>
            <a:prstGeom prst="rect">
              <a:avLst/>
            </a:prstGeom>
            <a:noFill/>
            <a:ln w="9525">
              <a:noFill/>
              <a:miter lim="800000"/>
              <a:headEnd/>
              <a:tailEnd/>
            </a:ln>
          </p:spPr>
          <p:txBody>
            <a:bodyPr wrap="none">
              <a:spAutoFit/>
            </a:bodyPr>
            <a:lstStyle/>
            <a:p>
              <a:pPr algn="ctr" eaLnBrk="0" hangingPunct="0"/>
              <a:r>
                <a:rPr lang="en-GB" i="1" dirty="0"/>
                <a:t>Buyers’</a:t>
              </a:r>
            </a:p>
            <a:p>
              <a:pPr algn="ctr" eaLnBrk="0" hangingPunct="0"/>
              <a:r>
                <a:rPr lang="en-GB" i="1" dirty="0"/>
                <a:t>utility</a:t>
              </a:r>
            </a:p>
          </p:txBody>
        </p:sp>
        <p:sp>
          <p:nvSpPr>
            <p:cNvPr id="31804" name="Line 77"/>
            <p:cNvSpPr>
              <a:spLocks noChangeShapeType="1"/>
            </p:cNvSpPr>
            <p:nvPr/>
          </p:nvSpPr>
          <p:spPr bwMode="auto">
            <a:xfrm>
              <a:off x="776" y="1326"/>
              <a:ext cx="785" cy="517"/>
            </a:xfrm>
            <a:prstGeom prst="line">
              <a:avLst/>
            </a:prstGeom>
            <a:noFill/>
            <a:ln w="9525">
              <a:solidFill>
                <a:schemeClr val="tx1"/>
              </a:solidFill>
              <a:round/>
              <a:headEnd/>
              <a:tailEnd type="oval" w="med" len="med"/>
            </a:ln>
          </p:spPr>
          <p:txBody>
            <a:bodyPr/>
            <a:lstStyle/>
            <a:p>
              <a:endParaRPr lang="da-DK" dirty="0"/>
            </a:p>
          </p:txBody>
        </p:sp>
      </p:grpSp>
      <p:sp>
        <p:nvSpPr>
          <p:cNvPr id="147" name="Text Box 20"/>
          <p:cNvSpPr txBox="1">
            <a:spLocks noChangeArrowheads="1"/>
          </p:cNvSpPr>
          <p:nvPr/>
        </p:nvSpPr>
        <p:spPr bwMode="auto">
          <a:xfrm>
            <a:off x="461963" y="1014413"/>
            <a:ext cx="3900487" cy="430212"/>
          </a:xfrm>
          <a:prstGeom prst="rect">
            <a:avLst/>
          </a:prstGeom>
          <a:noFill/>
          <a:ln w="9525">
            <a:noFill/>
            <a:miter lim="800000"/>
            <a:headEnd/>
            <a:tailEnd/>
          </a:ln>
        </p:spPr>
        <p:txBody>
          <a:bodyPr wrap="none">
            <a:spAutoFit/>
          </a:bodyPr>
          <a:lstStyle/>
          <a:p>
            <a:pPr eaLnBrk="0" hangingPunct="0"/>
            <a:r>
              <a:rPr lang="en-GB" sz="2200" dirty="0"/>
              <a:t>If the zone is exporting</a:t>
            </a:r>
          </a:p>
        </p:txBody>
      </p:sp>
      <p:sp>
        <p:nvSpPr>
          <p:cNvPr id="148" name="Text Box 21"/>
          <p:cNvSpPr txBox="1">
            <a:spLocks noChangeArrowheads="1"/>
          </p:cNvSpPr>
          <p:nvPr/>
        </p:nvSpPr>
        <p:spPr bwMode="auto">
          <a:xfrm>
            <a:off x="5337175" y="1014413"/>
            <a:ext cx="3917950" cy="430212"/>
          </a:xfrm>
          <a:prstGeom prst="rect">
            <a:avLst/>
          </a:prstGeom>
          <a:noFill/>
          <a:ln w="9525">
            <a:noFill/>
            <a:miter lim="800000"/>
            <a:headEnd/>
            <a:tailEnd/>
          </a:ln>
        </p:spPr>
        <p:txBody>
          <a:bodyPr wrap="none">
            <a:spAutoFit/>
          </a:bodyPr>
          <a:lstStyle/>
          <a:p>
            <a:pPr eaLnBrk="0" hangingPunct="0"/>
            <a:r>
              <a:rPr lang="en-GB" sz="2200" dirty="0"/>
              <a:t>If the zone is importing</a:t>
            </a:r>
          </a:p>
        </p:txBody>
      </p:sp>
      <p:sp>
        <p:nvSpPr>
          <p:cNvPr id="149" name="Line 24"/>
          <p:cNvSpPr>
            <a:spLocks noChangeShapeType="1"/>
          </p:cNvSpPr>
          <p:nvPr/>
        </p:nvSpPr>
        <p:spPr bwMode="auto">
          <a:xfrm>
            <a:off x="4930775" y="1201738"/>
            <a:ext cx="0" cy="3163887"/>
          </a:xfrm>
          <a:prstGeom prst="line">
            <a:avLst/>
          </a:prstGeom>
          <a:noFill/>
          <a:ln w="57150">
            <a:solidFill>
              <a:schemeClr val="tx1"/>
            </a:solidFill>
            <a:round/>
            <a:headEnd/>
            <a:tailEnd/>
          </a:ln>
        </p:spPr>
        <p:txBody>
          <a:bodyPr/>
          <a:lstStyle/>
          <a:p>
            <a:endParaRPr lang="da-DK" dirty="0"/>
          </a:p>
        </p:txBody>
      </p:sp>
      <p:grpSp>
        <p:nvGrpSpPr>
          <p:cNvPr id="150" name="Group 34"/>
          <p:cNvGrpSpPr>
            <a:grpSpLocks/>
          </p:cNvGrpSpPr>
          <p:nvPr/>
        </p:nvGrpSpPr>
        <p:grpSpPr bwMode="auto">
          <a:xfrm>
            <a:off x="893763" y="2433638"/>
            <a:ext cx="2752725" cy="581025"/>
            <a:chOff x="334" y="1533"/>
            <a:chExt cx="1734" cy="366"/>
          </a:xfrm>
        </p:grpSpPr>
        <p:sp>
          <p:nvSpPr>
            <p:cNvPr id="31800" name="Text Box 35"/>
            <p:cNvSpPr txBox="1">
              <a:spLocks noChangeArrowheads="1"/>
            </p:cNvSpPr>
            <p:nvPr/>
          </p:nvSpPr>
          <p:spPr bwMode="auto">
            <a:xfrm>
              <a:off x="334" y="1533"/>
              <a:ext cx="840" cy="366"/>
            </a:xfrm>
            <a:prstGeom prst="rect">
              <a:avLst/>
            </a:prstGeom>
            <a:noFill/>
            <a:ln w="9525">
              <a:noFill/>
              <a:miter lim="800000"/>
              <a:headEnd/>
              <a:tailEnd/>
            </a:ln>
          </p:spPr>
          <p:txBody>
            <a:bodyPr wrap="none">
              <a:spAutoFit/>
            </a:bodyPr>
            <a:lstStyle/>
            <a:p>
              <a:pPr algn="ctr" eaLnBrk="0" hangingPunct="0"/>
              <a:r>
                <a:rPr lang="en-GB" sz="1600" dirty="0"/>
                <a:t>Price with</a:t>
              </a:r>
            </a:p>
            <a:p>
              <a:pPr algn="ctr" eaLnBrk="0" hangingPunct="0"/>
              <a:r>
                <a:rPr lang="en-GB" sz="1600" dirty="0"/>
                <a:t>export</a:t>
              </a:r>
            </a:p>
          </p:txBody>
        </p:sp>
        <p:sp>
          <p:nvSpPr>
            <p:cNvPr id="31801" name="Line 36"/>
            <p:cNvSpPr>
              <a:spLocks noChangeShapeType="1"/>
            </p:cNvSpPr>
            <p:nvPr/>
          </p:nvSpPr>
          <p:spPr bwMode="auto">
            <a:xfrm flipH="1" flipV="1">
              <a:off x="1222" y="1717"/>
              <a:ext cx="846" cy="1"/>
            </a:xfrm>
            <a:prstGeom prst="line">
              <a:avLst/>
            </a:prstGeom>
            <a:noFill/>
            <a:ln w="28575">
              <a:solidFill>
                <a:schemeClr val="tx1"/>
              </a:solidFill>
              <a:prstDash val="lgDash"/>
              <a:round/>
              <a:headEnd type="none" w="sm" len="sm"/>
              <a:tailEnd type="none" w="sm" len="sm"/>
            </a:ln>
          </p:spPr>
          <p:txBody>
            <a:bodyPr wrap="none" anchor="ctr"/>
            <a:lstStyle/>
            <a:p>
              <a:endParaRPr lang="da-DK" dirty="0"/>
            </a:p>
          </p:txBody>
        </p:sp>
      </p:grpSp>
      <p:grpSp>
        <p:nvGrpSpPr>
          <p:cNvPr id="153" name="Group 99"/>
          <p:cNvGrpSpPr>
            <a:grpSpLocks/>
          </p:cNvGrpSpPr>
          <p:nvPr/>
        </p:nvGrpSpPr>
        <p:grpSpPr bwMode="auto">
          <a:xfrm>
            <a:off x="5737225" y="2928938"/>
            <a:ext cx="2581275" cy="581025"/>
            <a:chOff x="3385" y="1845"/>
            <a:chExt cx="1664" cy="366"/>
          </a:xfrm>
        </p:grpSpPr>
        <p:sp>
          <p:nvSpPr>
            <p:cNvPr id="31798" name="Text Box 53"/>
            <p:cNvSpPr txBox="1">
              <a:spLocks noChangeArrowheads="1"/>
            </p:cNvSpPr>
            <p:nvPr/>
          </p:nvSpPr>
          <p:spPr bwMode="auto">
            <a:xfrm>
              <a:off x="3385" y="1845"/>
              <a:ext cx="840" cy="366"/>
            </a:xfrm>
            <a:prstGeom prst="rect">
              <a:avLst/>
            </a:prstGeom>
            <a:noFill/>
            <a:ln w="9525">
              <a:noFill/>
              <a:miter lim="800000"/>
              <a:headEnd/>
              <a:tailEnd/>
            </a:ln>
          </p:spPr>
          <p:txBody>
            <a:bodyPr wrap="none">
              <a:spAutoFit/>
            </a:bodyPr>
            <a:lstStyle/>
            <a:p>
              <a:pPr algn="ctr" eaLnBrk="0" hangingPunct="0"/>
              <a:r>
                <a:rPr lang="en-GB" sz="1600" dirty="0"/>
                <a:t>Price with</a:t>
              </a:r>
            </a:p>
            <a:p>
              <a:pPr algn="ctr" eaLnBrk="0" hangingPunct="0"/>
              <a:r>
                <a:rPr lang="en-GB" sz="1600" dirty="0"/>
                <a:t>import</a:t>
              </a:r>
            </a:p>
          </p:txBody>
        </p:sp>
        <p:sp>
          <p:nvSpPr>
            <p:cNvPr id="31799" name="Line 54"/>
            <p:cNvSpPr>
              <a:spLocks noChangeShapeType="1"/>
            </p:cNvSpPr>
            <p:nvPr/>
          </p:nvSpPr>
          <p:spPr bwMode="auto">
            <a:xfrm flipH="1">
              <a:off x="4216" y="2025"/>
              <a:ext cx="833" cy="1"/>
            </a:xfrm>
            <a:prstGeom prst="line">
              <a:avLst/>
            </a:prstGeom>
            <a:noFill/>
            <a:ln w="28575">
              <a:solidFill>
                <a:schemeClr val="tx1"/>
              </a:solidFill>
              <a:prstDash val="lgDash"/>
              <a:round/>
              <a:headEnd type="none" w="sm" len="sm"/>
              <a:tailEnd type="none" w="sm" len="sm"/>
            </a:ln>
          </p:spPr>
          <p:txBody>
            <a:bodyPr wrap="none" anchor="ctr"/>
            <a:lstStyle/>
            <a:p>
              <a:endParaRPr lang="da-DK" dirty="0"/>
            </a:p>
          </p:txBody>
        </p:sp>
      </p:grpSp>
      <p:grpSp>
        <p:nvGrpSpPr>
          <p:cNvPr id="156" name="Group 72"/>
          <p:cNvGrpSpPr>
            <a:grpSpLocks/>
          </p:cNvGrpSpPr>
          <p:nvPr/>
        </p:nvGrpSpPr>
        <p:grpSpPr bwMode="auto">
          <a:xfrm>
            <a:off x="3019425" y="2720975"/>
            <a:ext cx="935038" cy="1431925"/>
            <a:chOff x="1673" y="1714"/>
            <a:chExt cx="589" cy="902"/>
          </a:xfrm>
        </p:grpSpPr>
        <p:sp>
          <p:nvSpPr>
            <p:cNvPr id="31794" name="Text Box 39"/>
            <p:cNvSpPr txBox="1">
              <a:spLocks noChangeArrowheads="1"/>
            </p:cNvSpPr>
            <p:nvPr/>
          </p:nvSpPr>
          <p:spPr bwMode="auto">
            <a:xfrm rot="5400000">
              <a:off x="1873" y="2215"/>
              <a:ext cx="243" cy="298"/>
            </a:xfrm>
            <a:prstGeom prst="rect">
              <a:avLst/>
            </a:prstGeom>
            <a:noFill/>
            <a:ln w="9525">
              <a:noFill/>
              <a:miter lim="800000"/>
              <a:headEnd/>
              <a:tailEnd/>
            </a:ln>
          </p:spPr>
          <p:txBody>
            <a:bodyPr wrap="none">
              <a:spAutoFit/>
            </a:bodyPr>
            <a:lstStyle/>
            <a:p>
              <a:pPr eaLnBrk="0" hangingPunct="0"/>
              <a:r>
                <a:rPr lang="en-GB" sz="2500" b="0" dirty="0"/>
                <a:t>}</a:t>
              </a:r>
            </a:p>
          </p:txBody>
        </p:sp>
        <p:sp>
          <p:nvSpPr>
            <p:cNvPr id="31795" name="Text Box 40"/>
            <p:cNvSpPr txBox="1">
              <a:spLocks noChangeArrowheads="1"/>
            </p:cNvSpPr>
            <p:nvPr/>
          </p:nvSpPr>
          <p:spPr bwMode="auto">
            <a:xfrm>
              <a:off x="1673" y="2404"/>
              <a:ext cx="589" cy="212"/>
            </a:xfrm>
            <a:prstGeom prst="rect">
              <a:avLst/>
            </a:prstGeom>
            <a:noFill/>
            <a:ln w="9525">
              <a:noFill/>
              <a:miter lim="800000"/>
              <a:headEnd/>
              <a:tailEnd/>
            </a:ln>
          </p:spPr>
          <p:txBody>
            <a:bodyPr wrap="none">
              <a:spAutoFit/>
            </a:bodyPr>
            <a:lstStyle/>
            <a:p>
              <a:pPr eaLnBrk="0" hangingPunct="0"/>
              <a:r>
                <a:rPr lang="en-GB" sz="1600" dirty="0"/>
                <a:t>Export</a:t>
              </a:r>
            </a:p>
          </p:txBody>
        </p:sp>
        <p:sp>
          <p:nvSpPr>
            <p:cNvPr id="31796" name="Line 60"/>
            <p:cNvSpPr>
              <a:spLocks noChangeShapeType="1"/>
            </p:cNvSpPr>
            <p:nvPr/>
          </p:nvSpPr>
          <p:spPr bwMode="auto">
            <a:xfrm flipH="1">
              <a:off x="2068" y="1714"/>
              <a:ext cx="1" cy="551"/>
            </a:xfrm>
            <a:prstGeom prst="line">
              <a:avLst/>
            </a:prstGeom>
            <a:noFill/>
            <a:ln w="9525">
              <a:solidFill>
                <a:schemeClr val="tx1"/>
              </a:solidFill>
              <a:prstDash val="sysDot"/>
              <a:round/>
              <a:headEnd/>
              <a:tailEnd/>
            </a:ln>
          </p:spPr>
          <p:txBody>
            <a:bodyPr/>
            <a:lstStyle/>
            <a:p>
              <a:endParaRPr lang="da-DK" dirty="0"/>
            </a:p>
          </p:txBody>
        </p:sp>
        <p:sp>
          <p:nvSpPr>
            <p:cNvPr id="31797" name="Line 61"/>
            <p:cNvSpPr>
              <a:spLocks noChangeShapeType="1"/>
            </p:cNvSpPr>
            <p:nvPr/>
          </p:nvSpPr>
          <p:spPr bwMode="auto">
            <a:xfrm>
              <a:off x="1879" y="1717"/>
              <a:ext cx="0" cy="548"/>
            </a:xfrm>
            <a:prstGeom prst="line">
              <a:avLst/>
            </a:prstGeom>
            <a:noFill/>
            <a:ln w="9525">
              <a:solidFill>
                <a:schemeClr val="tx1"/>
              </a:solidFill>
              <a:prstDash val="sysDot"/>
              <a:round/>
              <a:headEnd/>
              <a:tailEnd/>
            </a:ln>
          </p:spPr>
          <p:txBody>
            <a:bodyPr/>
            <a:lstStyle/>
            <a:p>
              <a:endParaRPr lang="da-DK" dirty="0"/>
            </a:p>
          </p:txBody>
        </p:sp>
      </p:grpSp>
      <p:sp>
        <p:nvSpPr>
          <p:cNvPr id="31757" name="Freeform 65"/>
          <p:cNvSpPr>
            <a:spLocks/>
          </p:cNvSpPr>
          <p:nvPr/>
        </p:nvSpPr>
        <p:spPr bwMode="auto">
          <a:xfrm>
            <a:off x="7996238" y="3205163"/>
            <a:ext cx="204787" cy="327025"/>
          </a:xfrm>
          <a:custGeom>
            <a:avLst/>
            <a:gdLst>
              <a:gd name="T0" fmla="*/ 127 w 129"/>
              <a:gd name="T1" fmla="*/ 9 h 206"/>
              <a:gd name="T2" fmla="*/ 129 w 129"/>
              <a:gd name="T3" fmla="*/ 206 h 206"/>
              <a:gd name="T4" fmla="*/ 0 w 129"/>
              <a:gd name="T5" fmla="*/ 201 h 206"/>
              <a:gd name="T6" fmla="*/ 43 w 129"/>
              <a:gd name="T7" fmla="*/ 156 h 206"/>
              <a:gd name="T8" fmla="*/ 79 w 129"/>
              <a:gd name="T9" fmla="*/ 96 h 206"/>
              <a:gd name="T10" fmla="*/ 121 w 129"/>
              <a:gd name="T11" fmla="*/ 0 h 206"/>
              <a:gd name="T12" fmla="*/ 0 60000 65536"/>
              <a:gd name="T13" fmla="*/ 0 60000 65536"/>
              <a:gd name="T14" fmla="*/ 0 60000 65536"/>
              <a:gd name="T15" fmla="*/ 0 60000 65536"/>
              <a:gd name="T16" fmla="*/ 0 60000 65536"/>
              <a:gd name="T17" fmla="*/ 0 60000 65536"/>
              <a:gd name="T18" fmla="*/ 0 w 129"/>
              <a:gd name="T19" fmla="*/ 0 h 206"/>
              <a:gd name="T20" fmla="*/ 129 w 129"/>
              <a:gd name="T21" fmla="*/ 206 h 206"/>
            </a:gdLst>
            <a:ahLst/>
            <a:cxnLst>
              <a:cxn ang="T12">
                <a:pos x="T0" y="T1"/>
              </a:cxn>
              <a:cxn ang="T13">
                <a:pos x="T2" y="T3"/>
              </a:cxn>
              <a:cxn ang="T14">
                <a:pos x="T4" y="T5"/>
              </a:cxn>
              <a:cxn ang="T15">
                <a:pos x="T6" y="T7"/>
              </a:cxn>
              <a:cxn ang="T16">
                <a:pos x="T8" y="T9"/>
              </a:cxn>
              <a:cxn ang="T17">
                <a:pos x="T10" y="T11"/>
              </a:cxn>
            </a:cxnLst>
            <a:rect l="T18" t="T19" r="T20" b="T21"/>
            <a:pathLst>
              <a:path w="129" h="206">
                <a:moveTo>
                  <a:pt x="127" y="9"/>
                </a:moveTo>
                <a:lnTo>
                  <a:pt x="129" y="206"/>
                </a:lnTo>
                <a:lnTo>
                  <a:pt x="0" y="201"/>
                </a:lnTo>
                <a:lnTo>
                  <a:pt x="43" y="156"/>
                </a:lnTo>
                <a:lnTo>
                  <a:pt x="79" y="96"/>
                </a:lnTo>
                <a:lnTo>
                  <a:pt x="121" y="0"/>
                </a:lnTo>
              </a:path>
            </a:pathLst>
          </a:custGeom>
          <a:noFill/>
          <a:ln w="9525">
            <a:noFill/>
            <a:round/>
            <a:headEnd/>
            <a:tailEnd/>
          </a:ln>
        </p:spPr>
        <p:txBody>
          <a:bodyPr/>
          <a:lstStyle/>
          <a:p>
            <a:endParaRPr lang="da-DK" dirty="0"/>
          </a:p>
        </p:txBody>
      </p:sp>
      <p:grpSp>
        <p:nvGrpSpPr>
          <p:cNvPr id="162" name="Gruppe 161"/>
          <p:cNvGrpSpPr>
            <a:grpSpLocks/>
          </p:cNvGrpSpPr>
          <p:nvPr/>
        </p:nvGrpSpPr>
        <p:grpSpPr bwMode="auto">
          <a:xfrm>
            <a:off x="309563" y="2722563"/>
            <a:ext cx="3338512" cy="1412875"/>
            <a:chOff x="-53975" y="2722563"/>
            <a:chExt cx="3338513" cy="1412191"/>
          </a:xfrm>
        </p:grpSpPr>
        <p:sp>
          <p:nvSpPr>
            <p:cNvPr id="31789" name="Text Box 16"/>
            <p:cNvSpPr txBox="1">
              <a:spLocks noChangeArrowheads="1"/>
            </p:cNvSpPr>
            <p:nvPr/>
          </p:nvSpPr>
          <p:spPr bwMode="auto">
            <a:xfrm>
              <a:off x="-53975" y="3433079"/>
              <a:ext cx="1757363" cy="701675"/>
            </a:xfrm>
            <a:prstGeom prst="rect">
              <a:avLst/>
            </a:prstGeom>
            <a:noFill/>
            <a:ln w="9525">
              <a:noFill/>
              <a:miter lim="800000"/>
              <a:headEnd/>
              <a:tailEnd/>
            </a:ln>
          </p:spPr>
          <p:txBody>
            <a:bodyPr>
              <a:spAutoFit/>
            </a:bodyPr>
            <a:lstStyle/>
            <a:p>
              <a:pPr algn="ctr" eaLnBrk="0" hangingPunct="0"/>
              <a:r>
                <a:rPr lang="en-GB" i="1" dirty="0"/>
                <a:t>Sellers’</a:t>
              </a:r>
            </a:p>
            <a:p>
              <a:pPr algn="ctr" eaLnBrk="0" hangingPunct="0"/>
              <a:r>
                <a:rPr lang="en-GB" i="1" dirty="0"/>
                <a:t>cost</a:t>
              </a:r>
            </a:p>
          </p:txBody>
        </p:sp>
        <p:sp>
          <p:nvSpPr>
            <p:cNvPr id="31790" name="Kombinationstegning 62" descr="Lys vandret"/>
            <p:cNvSpPr>
              <a:spLocks/>
            </p:cNvSpPr>
            <p:nvPr/>
          </p:nvSpPr>
          <p:spPr bwMode="auto">
            <a:xfrm>
              <a:off x="1935163" y="3525838"/>
              <a:ext cx="968375" cy="120650"/>
            </a:xfrm>
            <a:custGeom>
              <a:avLst/>
              <a:gdLst>
                <a:gd name="T0" fmla="*/ 4771 w 966788"/>
                <a:gd name="T1" fmla="*/ 0 h 119747"/>
                <a:gd name="T2" fmla="*/ 968375 w 966788"/>
                <a:gd name="T3" fmla="*/ 4799 h 119747"/>
                <a:gd name="T4" fmla="*/ 961219 w 966788"/>
                <a:gd name="T5" fmla="*/ 23993 h 119747"/>
                <a:gd name="T6" fmla="*/ 954064 w 966788"/>
                <a:gd name="T7" fmla="*/ 31190 h 119747"/>
                <a:gd name="T8" fmla="*/ 942138 w 966788"/>
                <a:gd name="T9" fmla="*/ 43186 h 119747"/>
                <a:gd name="T10" fmla="*/ 930212 w 966788"/>
                <a:gd name="T11" fmla="*/ 52783 h 119747"/>
                <a:gd name="T12" fmla="*/ 918287 w 966788"/>
                <a:gd name="T13" fmla="*/ 62380 h 119747"/>
                <a:gd name="T14" fmla="*/ 913516 w 966788"/>
                <a:gd name="T15" fmla="*/ 69578 h 119747"/>
                <a:gd name="T16" fmla="*/ 899206 w 966788"/>
                <a:gd name="T17" fmla="*/ 76775 h 119747"/>
                <a:gd name="T18" fmla="*/ 884894 w 966788"/>
                <a:gd name="T19" fmla="*/ 86371 h 119747"/>
                <a:gd name="T20" fmla="*/ 791873 w 966788"/>
                <a:gd name="T21" fmla="*/ 91170 h 119747"/>
                <a:gd name="T22" fmla="*/ 782332 w 966788"/>
                <a:gd name="T23" fmla="*/ 93569 h 119747"/>
                <a:gd name="T24" fmla="*/ 760866 w 966788"/>
                <a:gd name="T25" fmla="*/ 100767 h 119747"/>
                <a:gd name="T26" fmla="*/ 753710 w 966788"/>
                <a:gd name="T27" fmla="*/ 103166 h 119747"/>
                <a:gd name="T28" fmla="*/ 746556 w 966788"/>
                <a:gd name="T29" fmla="*/ 105565 h 119747"/>
                <a:gd name="T30" fmla="*/ 722703 w 966788"/>
                <a:gd name="T31" fmla="*/ 107965 h 119747"/>
                <a:gd name="T32" fmla="*/ 713163 w 966788"/>
                <a:gd name="T33" fmla="*/ 110364 h 119747"/>
                <a:gd name="T34" fmla="*/ 706007 w 966788"/>
                <a:gd name="T35" fmla="*/ 112763 h 119747"/>
                <a:gd name="T36" fmla="*/ 679771 w 966788"/>
                <a:gd name="T37" fmla="*/ 117562 h 119747"/>
                <a:gd name="T38" fmla="*/ 670230 w 966788"/>
                <a:gd name="T39" fmla="*/ 119961 h 119747"/>
                <a:gd name="T40" fmla="*/ 610601 w 966788"/>
                <a:gd name="T41" fmla="*/ 119961 h 119747"/>
                <a:gd name="T42" fmla="*/ 0 w 966788"/>
                <a:gd name="T43" fmla="*/ 115162 h 119747"/>
                <a:gd name="T44" fmla="*/ 4771 w 966788"/>
                <a:gd name="T45" fmla="*/ 0 h 11974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66788"/>
                <a:gd name="T70" fmla="*/ 0 h 119747"/>
                <a:gd name="T71" fmla="*/ 966788 w 966788"/>
                <a:gd name="T72" fmla="*/ 119747 h 11974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66788" h="119747">
                  <a:moveTo>
                    <a:pt x="4763" y="0"/>
                  </a:moveTo>
                  <a:lnTo>
                    <a:pt x="966788" y="4763"/>
                  </a:lnTo>
                  <a:cubicBezTo>
                    <a:pt x="964407" y="11113"/>
                    <a:pt x="962892" y="17859"/>
                    <a:pt x="959644" y="23813"/>
                  </a:cubicBezTo>
                  <a:cubicBezTo>
                    <a:pt x="958031" y="26769"/>
                    <a:pt x="954656" y="28370"/>
                    <a:pt x="952500" y="30957"/>
                  </a:cubicBezTo>
                  <a:cubicBezTo>
                    <a:pt x="942578" y="42863"/>
                    <a:pt x="953692" y="34131"/>
                    <a:pt x="940594" y="42863"/>
                  </a:cubicBezTo>
                  <a:cubicBezTo>
                    <a:pt x="926949" y="63334"/>
                    <a:pt x="945117" y="39245"/>
                    <a:pt x="928688" y="52388"/>
                  </a:cubicBezTo>
                  <a:cubicBezTo>
                    <a:pt x="913300" y="64698"/>
                    <a:pt x="934737" y="55928"/>
                    <a:pt x="916782" y="61913"/>
                  </a:cubicBezTo>
                  <a:cubicBezTo>
                    <a:pt x="915194" y="64294"/>
                    <a:pt x="914043" y="67033"/>
                    <a:pt x="912019" y="69057"/>
                  </a:cubicBezTo>
                  <a:cubicBezTo>
                    <a:pt x="907404" y="73672"/>
                    <a:pt x="903541" y="74264"/>
                    <a:pt x="897732" y="76200"/>
                  </a:cubicBezTo>
                  <a:cubicBezTo>
                    <a:pt x="892969" y="79375"/>
                    <a:pt x="888874" y="83914"/>
                    <a:pt x="883444" y="85725"/>
                  </a:cubicBezTo>
                  <a:cubicBezTo>
                    <a:pt x="849182" y="97149"/>
                    <a:pt x="878809" y="88037"/>
                    <a:pt x="790575" y="90488"/>
                  </a:cubicBezTo>
                  <a:cubicBezTo>
                    <a:pt x="787400" y="91282"/>
                    <a:pt x="784185" y="91929"/>
                    <a:pt x="781050" y="92869"/>
                  </a:cubicBezTo>
                  <a:cubicBezTo>
                    <a:pt x="773837" y="95033"/>
                    <a:pt x="766763" y="97632"/>
                    <a:pt x="759619" y="100013"/>
                  </a:cubicBezTo>
                  <a:lnTo>
                    <a:pt x="752475" y="102394"/>
                  </a:lnTo>
                  <a:cubicBezTo>
                    <a:pt x="750094" y="103188"/>
                    <a:pt x="747829" y="104525"/>
                    <a:pt x="745332" y="104775"/>
                  </a:cubicBezTo>
                  <a:lnTo>
                    <a:pt x="721519" y="107157"/>
                  </a:lnTo>
                  <a:cubicBezTo>
                    <a:pt x="718344" y="107951"/>
                    <a:pt x="715141" y="108639"/>
                    <a:pt x="711994" y="109538"/>
                  </a:cubicBezTo>
                  <a:cubicBezTo>
                    <a:pt x="709580" y="110228"/>
                    <a:pt x="707285" y="111310"/>
                    <a:pt x="704850" y="111919"/>
                  </a:cubicBezTo>
                  <a:cubicBezTo>
                    <a:pt x="694648" y="114469"/>
                    <a:pt x="689255" y="114562"/>
                    <a:pt x="678657" y="116682"/>
                  </a:cubicBezTo>
                  <a:cubicBezTo>
                    <a:pt x="675448" y="117324"/>
                    <a:pt x="672403" y="118950"/>
                    <a:pt x="669132" y="119063"/>
                  </a:cubicBezTo>
                  <a:cubicBezTo>
                    <a:pt x="649300" y="119747"/>
                    <a:pt x="629444" y="119063"/>
                    <a:pt x="609600" y="119063"/>
                  </a:cubicBezTo>
                  <a:lnTo>
                    <a:pt x="0" y="114300"/>
                  </a:lnTo>
                  <a:lnTo>
                    <a:pt x="4763" y="0"/>
                  </a:lnTo>
                  <a:close/>
                </a:path>
              </a:pathLst>
            </a:custGeom>
            <a:pattFill prst="ltHorz">
              <a:fgClr>
                <a:srgbClr val="0000FF"/>
              </a:fgClr>
              <a:bgClr>
                <a:schemeClr val="bg1"/>
              </a:bgClr>
            </a:pattFill>
            <a:ln w="28575" cap="flat" cmpd="sng" algn="ctr">
              <a:noFill/>
              <a:prstDash val="solid"/>
              <a:round/>
              <a:headEnd type="none" w="med" len="med"/>
              <a:tailEnd type="none" w="med" len="med"/>
            </a:ln>
          </p:spPr>
          <p:txBody>
            <a:bodyPr/>
            <a:lstStyle/>
            <a:p>
              <a:endParaRPr lang="da-DK" dirty="0"/>
            </a:p>
          </p:txBody>
        </p:sp>
        <p:sp>
          <p:nvSpPr>
            <p:cNvPr id="31791" name="Freeform 64" descr="Lys diagonalt nedadgående"/>
            <p:cNvSpPr>
              <a:spLocks/>
            </p:cNvSpPr>
            <p:nvPr/>
          </p:nvSpPr>
          <p:spPr bwMode="auto">
            <a:xfrm>
              <a:off x="2914650" y="2722563"/>
              <a:ext cx="369888" cy="809625"/>
            </a:xfrm>
            <a:custGeom>
              <a:avLst/>
              <a:gdLst>
                <a:gd name="T0" fmla="*/ 233 w 233"/>
                <a:gd name="T1" fmla="*/ 0 h 510"/>
                <a:gd name="T2" fmla="*/ 233 w 233"/>
                <a:gd name="T3" fmla="*/ 510 h 510"/>
                <a:gd name="T4" fmla="*/ 0 w 233"/>
                <a:gd name="T5" fmla="*/ 510 h 510"/>
                <a:gd name="T6" fmla="*/ 47 w 233"/>
                <a:gd name="T7" fmla="*/ 453 h 510"/>
                <a:gd name="T8" fmla="*/ 89 w 233"/>
                <a:gd name="T9" fmla="*/ 382 h 510"/>
                <a:gd name="T10" fmla="*/ 123 w 233"/>
                <a:gd name="T11" fmla="*/ 306 h 510"/>
                <a:gd name="T12" fmla="*/ 168 w 233"/>
                <a:gd name="T13" fmla="*/ 192 h 510"/>
                <a:gd name="T14" fmla="*/ 210 w 233"/>
                <a:gd name="T15" fmla="*/ 76 h 510"/>
                <a:gd name="T16" fmla="*/ 233 w 233"/>
                <a:gd name="T17" fmla="*/ 0 h 5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3"/>
                <a:gd name="T28" fmla="*/ 0 h 510"/>
                <a:gd name="T29" fmla="*/ 233 w 233"/>
                <a:gd name="T30" fmla="*/ 510 h 5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3" h="510">
                  <a:moveTo>
                    <a:pt x="233" y="0"/>
                  </a:moveTo>
                  <a:lnTo>
                    <a:pt x="233" y="510"/>
                  </a:lnTo>
                  <a:lnTo>
                    <a:pt x="0" y="510"/>
                  </a:lnTo>
                  <a:lnTo>
                    <a:pt x="47" y="453"/>
                  </a:lnTo>
                  <a:lnTo>
                    <a:pt x="89" y="382"/>
                  </a:lnTo>
                  <a:lnTo>
                    <a:pt x="123" y="306"/>
                  </a:lnTo>
                  <a:lnTo>
                    <a:pt x="168" y="192"/>
                  </a:lnTo>
                  <a:lnTo>
                    <a:pt x="210" y="76"/>
                  </a:lnTo>
                  <a:lnTo>
                    <a:pt x="233" y="0"/>
                  </a:lnTo>
                  <a:close/>
                </a:path>
              </a:pathLst>
            </a:custGeom>
            <a:pattFill prst="ltDnDiag">
              <a:fgClr>
                <a:srgbClr val="0000FF"/>
              </a:fgClr>
              <a:bgClr>
                <a:schemeClr val="bg1"/>
              </a:bgClr>
            </a:pattFill>
            <a:ln w="9525">
              <a:noFill/>
              <a:round/>
              <a:headEnd/>
              <a:tailEnd/>
            </a:ln>
          </p:spPr>
          <p:txBody>
            <a:bodyPr/>
            <a:lstStyle/>
            <a:p>
              <a:endParaRPr lang="da-DK" dirty="0"/>
            </a:p>
          </p:txBody>
        </p:sp>
        <p:sp>
          <p:nvSpPr>
            <p:cNvPr id="31792" name="Line 18"/>
            <p:cNvSpPr>
              <a:spLocks noChangeShapeType="1"/>
            </p:cNvSpPr>
            <p:nvPr/>
          </p:nvSpPr>
          <p:spPr bwMode="auto">
            <a:xfrm flipH="1">
              <a:off x="1219200" y="3412553"/>
              <a:ext cx="1930398" cy="362857"/>
            </a:xfrm>
            <a:prstGeom prst="line">
              <a:avLst/>
            </a:prstGeom>
            <a:noFill/>
            <a:ln w="9525">
              <a:solidFill>
                <a:schemeClr val="tx1"/>
              </a:solidFill>
              <a:round/>
              <a:headEnd type="oval" w="med" len="med"/>
              <a:tailEnd/>
            </a:ln>
          </p:spPr>
          <p:txBody>
            <a:bodyPr/>
            <a:lstStyle/>
            <a:p>
              <a:endParaRPr lang="da-DK" dirty="0"/>
            </a:p>
          </p:txBody>
        </p:sp>
        <p:sp>
          <p:nvSpPr>
            <p:cNvPr id="31793" name="Line 18"/>
            <p:cNvSpPr>
              <a:spLocks noChangeShapeType="1"/>
            </p:cNvSpPr>
            <p:nvPr/>
          </p:nvSpPr>
          <p:spPr bwMode="auto">
            <a:xfrm flipH="1">
              <a:off x="1219200" y="3583780"/>
              <a:ext cx="997744" cy="189377"/>
            </a:xfrm>
            <a:prstGeom prst="line">
              <a:avLst/>
            </a:prstGeom>
            <a:noFill/>
            <a:ln w="9525">
              <a:solidFill>
                <a:schemeClr val="tx1"/>
              </a:solidFill>
              <a:round/>
              <a:headEnd type="oval" w="med" len="med"/>
              <a:tailEnd/>
            </a:ln>
          </p:spPr>
          <p:txBody>
            <a:bodyPr/>
            <a:lstStyle/>
            <a:p>
              <a:endParaRPr lang="da-DK" dirty="0"/>
            </a:p>
          </p:txBody>
        </p:sp>
      </p:grpSp>
      <p:grpSp>
        <p:nvGrpSpPr>
          <p:cNvPr id="168" name="Group 62"/>
          <p:cNvGrpSpPr>
            <a:grpSpLocks/>
          </p:cNvGrpSpPr>
          <p:nvPr/>
        </p:nvGrpSpPr>
        <p:grpSpPr bwMode="auto">
          <a:xfrm>
            <a:off x="2300288" y="1730375"/>
            <a:ext cx="2170112" cy="1914525"/>
            <a:chOff x="1220" y="1090"/>
            <a:chExt cx="1367" cy="1206"/>
          </a:xfrm>
        </p:grpSpPr>
        <p:sp>
          <p:nvSpPr>
            <p:cNvPr id="31781" name="Line 63"/>
            <p:cNvSpPr>
              <a:spLocks noChangeShapeType="1"/>
            </p:cNvSpPr>
            <p:nvPr/>
          </p:nvSpPr>
          <p:spPr bwMode="auto">
            <a:xfrm>
              <a:off x="1222" y="1090"/>
              <a:ext cx="0" cy="1206"/>
            </a:xfrm>
            <a:prstGeom prst="line">
              <a:avLst/>
            </a:prstGeom>
            <a:noFill/>
            <a:ln w="19050">
              <a:solidFill>
                <a:schemeClr val="tx1"/>
              </a:solidFill>
              <a:round/>
              <a:headEnd type="stealth" w="med" len="med"/>
              <a:tailEnd type="none" w="sm" len="sm"/>
            </a:ln>
          </p:spPr>
          <p:txBody>
            <a:bodyPr wrap="none" anchor="ctr"/>
            <a:lstStyle/>
            <a:p>
              <a:endParaRPr lang="da-DK" dirty="0"/>
            </a:p>
          </p:txBody>
        </p:sp>
        <p:sp>
          <p:nvSpPr>
            <p:cNvPr id="31782" name="Line 64"/>
            <p:cNvSpPr>
              <a:spLocks noChangeShapeType="1"/>
            </p:cNvSpPr>
            <p:nvPr/>
          </p:nvSpPr>
          <p:spPr bwMode="auto">
            <a:xfrm>
              <a:off x="1222" y="2223"/>
              <a:ext cx="1365" cy="3"/>
            </a:xfrm>
            <a:prstGeom prst="line">
              <a:avLst/>
            </a:prstGeom>
            <a:noFill/>
            <a:ln w="19050">
              <a:solidFill>
                <a:schemeClr val="tx1"/>
              </a:solidFill>
              <a:round/>
              <a:headEnd type="none" w="sm" len="sm"/>
              <a:tailEnd type="stealth" w="med" len="med"/>
            </a:ln>
          </p:spPr>
          <p:txBody>
            <a:bodyPr wrap="none" anchor="ctr"/>
            <a:lstStyle/>
            <a:p>
              <a:endParaRPr lang="da-DK" dirty="0"/>
            </a:p>
          </p:txBody>
        </p:sp>
        <p:sp>
          <p:nvSpPr>
            <p:cNvPr id="31783" name="Line 65"/>
            <p:cNvSpPr>
              <a:spLocks noChangeShapeType="1"/>
            </p:cNvSpPr>
            <p:nvPr/>
          </p:nvSpPr>
          <p:spPr bwMode="auto">
            <a:xfrm>
              <a:off x="2138" y="1478"/>
              <a:ext cx="275" cy="0"/>
            </a:xfrm>
            <a:prstGeom prst="line">
              <a:avLst/>
            </a:prstGeom>
            <a:noFill/>
            <a:ln w="38100">
              <a:solidFill>
                <a:srgbClr val="008000"/>
              </a:solidFill>
              <a:round/>
              <a:headEnd/>
              <a:tailEnd/>
            </a:ln>
          </p:spPr>
          <p:txBody>
            <a:bodyPr lIns="0" tIns="0" rIns="0" bIns="0" anchor="ctr">
              <a:spAutoFit/>
            </a:bodyPr>
            <a:lstStyle/>
            <a:p>
              <a:endParaRPr lang="da-DK" dirty="0"/>
            </a:p>
          </p:txBody>
        </p:sp>
        <p:sp>
          <p:nvSpPr>
            <p:cNvPr id="31784" name="Freeform 66"/>
            <p:cNvSpPr>
              <a:spLocks/>
            </p:cNvSpPr>
            <p:nvPr/>
          </p:nvSpPr>
          <p:spPr bwMode="auto">
            <a:xfrm>
              <a:off x="1606" y="1470"/>
              <a:ext cx="538" cy="825"/>
            </a:xfrm>
            <a:custGeom>
              <a:avLst/>
              <a:gdLst>
                <a:gd name="T0" fmla="*/ 0 w 922"/>
                <a:gd name="T1" fmla="*/ 414 h 980"/>
                <a:gd name="T2" fmla="*/ 33 w 922"/>
                <a:gd name="T3" fmla="*/ 345 h 980"/>
                <a:gd name="T4" fmla="*/ 62 w 922"/>
                <a:gd name="T5" fmla="*/ 0 h 980"/>
                <a:gd name="T6" fmla="*/ 0 60000 65536"/>
                <a:gd name="T7" fmla="*/ 0 60000 65536"/>
                <a:gd name="T8" fmla="*/ 0 60000 65536"/>
                <a:gd name="T9" fmla="*/ 0 w 922"/>
                <a:gd name="T10" fmla="*/ 0 h 980"/>
                <a:gd name="T11" fmla="*/ 922 w 922"/>
                <a:gd name="T12" fmla="*/ 980 h 980"/>
              </a:gdLst>
              <a:ahLst/>
              <a:cxnLst>
                <a:cxn ang="T6">
                  <a:pos x="T0" y="T1"/>
                </a:cxn>
                <a:cxn ang="T7">
                  <a:pos x="T2" y="T3"/>
                </a:cxn>
                <a:cxn ang="T8">
                  <a:pos x="T4" y="T5"/>
                </a:cxn>
              </a:cxnLst>
              <a:rect l="T9" t="T10" r="T11" b="T12"/>
              <a:pathLst>
                <a:path w="922" h="980">
                  <a:moveTo>
                    <a:pt x="0" y="980"/>
                  </a:moveTo>
                  <a:cubicBezTo>
                    <a:pt x="168" y="979"/>
                    <a:pt x="336" y="979"/>
                    <a:pt x="490" y="816"/>
                  </a:cubicBezTo>
                  <a:cubicBezTo>
                    <a:pt x="644" y="653"/>
                    <a:pt x="783" y="326"/>
                    <a:pt x="922" y="0"/>
                  </a:cubicBezTo>
                </a:path>
              </a:pathLst>
            </a:custGeom>
            <a:noFill/>
            <a:ln w="38100" cap="flat" cmpd="sng">
              <a:solidFill>
                <a:srgbClr val="008000"/>
              </a:solidFill>
              <a:prstDash val="solid"/>
              <a:round/>
              <a:headEnd/>
              <a:tailEnd/>
            </a:ln>
          </p:spPr>
          <p:txBody>
            <a:bodyPr lIns="0" tIns="0" rIns="0" bIns="0" anchor="ctr">
              <a:spAutoFit/>
            </a:bodyPr>
            <a:lstStyle/>
            <a:p>
              <a:endParaRPr lang="da-DK" dirty="0"/>
            </a:p>
          </p:txBody>
        </p:sp>
        <p:sp>
          <p:nvSpPr>
            <p:cNvPr id="31785" name="Line 67"/>
            <p:cNvSpPr>
              <a:spLocks noChangeShapeType="1"/>
            </p:cNvSpPr>
            <p:nvPr/>
          </p:nvSpPr>
          <p:spPr bwMode="auto">
            <a:xfrm flipV="1">
              <a:off x="1222" y="1477"/>
              <a:ext cx="606" cy="1"/>
            </a:xfrm>
            <a:prstGeom prst="line">
              <a:avLst/>
            </a:prstGeom>
            <a:noFill/>
            <a:ln w="38100">
              <a:solidFill>
                <a:srgbClr val="FF0000"/>
              </a:solidFill>
              <a:round/>
              <a:headEnd/>
              <a:tailEnd/>
            </a:ln>
          </p:spPr>
          <p:txBody>
            <a:bodyPr/>
            <a:lstStyle/>
            <a:p>
              <a:endParaRPr lang="da-DK" dirty="0"/>
            </a:p>
          </p:txBody>
        </p:sp>
        <p:sp>
          <p:nvSpPr>
            <p:cNvPr id="31786" name="Freeform 68"/>
            <p:cNvSpPr>
              <a:spLocks/>
            </p:cNvSpPr>
            <p:nvPr/>
          </p:nvSpPr>
          <p:spPr bwMode="auto">
            <a:xfrm>
              <a:off x="1817" y="1466"/>
              <a:ext cx="547" cy="830"/>
            </a:xfrm>
            <a:custGeom>
              <a:avLst/>
              <a:gdLst>
                <a:gd name="T0" fmla="*/ 0 w 729"/>
                <a:gd name="T1" fmla="*/ 0 h 1874"/>
                <a:gd name="T2" fmla="*/ 54 w 729"/>
                <a:gd name="T3" fmla="*/ 19 h 1874"/>
                <a:gd name="T4" fmla="*/ 173 w 729"/>
                <a:gd name="T5" fmla="*/ 32 h 1874"/>
                <a:gd name="T6" fmla="*/ 0 60000 65536"/>
                <a:gd name="T7" fmla="*/ 0 60000 65536"/>
                <a:gd name="T8" fmla="*/ 0 60000 65536"/>
                <a:gd name="T9" fmla="*/ 0 w 729"/>
                <a:gd name="T10" fmla="*/ 0 h 1874"/>
                <a:gd name="T11" fmla="*/ 729 w 729"/>
                <a:gd name="T12" fmla="*/ 1874 h 1874"/>
              </a:gdLst>
              <a:ahLst/>
              <a:cxnLst>
                <a:cxn ang="T6">
                  <a:pos x="T0" y="T1"/>
                </a:cxn>
                <a:cxn ang="T7">
                  <a:pos x="T2" y="T3"/>
                </a:cxn>
                <a:cxn ang="T8">
                  <a:pos x="T4" y="T5"/>
                </a:cxn>
              </a:cxnLst>
              <a:rect l="T9" t="T10" r="T11" b="T12"/>
              <a:pathLst>
                <a:path w="729" h="1874">
                  <a:moveTo>
                    <a:pt x="0" y="0"/>
                  </a:moveTo>
                  <a:cubicBezTo>
                    <a:pt x="52" y="394"/>
                    <a:pt x="104" y="789"/>
                    <a:pt x="226" y="1101"/>
                  </a:cubicBezTo>
                  <a:cubicBezTo>
                    <a:pt x="348" y="1413"/>
                    <a:pt x="646" y="1748"/>
                    <a:pt x="729" y="1874"/>
                  </a:cubicBezTo>
                </a:path>
              </a:pathLst>
            </a:custGeom>
            <a:noFill/>
            <a:ln w="38100" cap="flat" cmpd="sng">
              <a:solidFill>
                <a:srgbClr val="FF0000"/>
              </a:solidFill>
              <a:prstDash val="solid"/>
              <a:round/>
              <a:headEnd/>
              <a:tailEnd/>
            </a:ln>
          </p:spPr>
          <p:txBody>
            <a:bodyPr wrap="none"/>
            <a:lstStyle/>
            <a:p>
              <a:endParaRPr lang="da-DK" dirty="0"/>
            </a:p>
          </p:txBody>
        </p:sp>
        <p:sp>
          <p:nvSpPr>
            <p:cNvPr id="31787" name="Line 69"/>
            <p:cNvSpPr>
              <a:spLocks noChangeShapeType="1"/>
            </p:cNvSpPr>
            <p:nvPr/>
          </p:nvSpPr>
          <p:spPr bwMode="auto">
            <a:xfrm>
              <a:off x="2358" y="2293"/>
              <a:ext cx="153" cy="0"/>
            </a:xfrm>
            <a:prstGeom prst="line">
              <a:avLst/>
            </a:prstGeom>
            <a:noFill/>
            <a:ln w="38100">
              <a:solidFill>
                <a:srgbClr val="FF0000"/>
              </a:solidFill>
              <a:round/>
              <a:headEnd/>
              <a:tailEnd/>
            </a:ln>
          </p:spPr>
          <p:txBody>
            <a:bodyPr/>
            <a:lstStyle/>
            <a:p>
              <a:endParaRPr lang="da-DK" dirty="0"/>
            </a:p>
          </p:txBody>
        </p:sp>
        <p:sp>
          <p:nvSpPr>
            <p:cNvPr id="31788" name="Line 70"/>
            <p:cNvSpPr>
              <a:spLocks noChangeShapeType="1"/>
            </p:cNvSpPr>
            <p:nvPr/>
          </p:nvSpPr>
          <p:spPr bwMode="auto">
            <a:xfrm>
              <a:off x="1220" y="2296"/>
              <a:ext cx="398" cy="0"/>
            </a:xfrm>
            <a:prstGeom prst="line">
              <a:avLst/>
            </a:prstGeom>
            <a:noFill/>
            <a:ln w="38100">
              <a:solidFill>
                <a:srgbClr val="008000"/>
              </a:solidFill>
              <a:round/>
              <a:headEnd/>
              <a:tailEnd/>
            </a:ln>
          </p:spPr>
          <p:txBody>
            <a:bodyPr/>
            <a:lstStyle/>
            <a:p>
              <a:endParaRPr lang="da-DK" dirty="0"/>
            </a:p>
          </p:txBody>
        </p:sp>
      </p:grpSp>
      <p:grpSp>
        <p:nvGrpSpPr>
          <p:cNvPr id="177" name="Group 98"/>
          <p:cNvGrpSpPr>
            <a:grpSpLocks/>
          </p:cNvGrpSpPr>
          <p:nvPr/>
        </p:nvGrpSpPr>
        <p:grpSpPr bwMode="auto">
          <a:xfrm>
            <a:off x="7775575" y="3214688"/>
            <a:ext cx="985838" cy="903287"/>
            <a:chOff x="4669" y="2025"/>
            <a:chExt cx="621" cy="569"/>
          </a:xfrm>
        </p:grpSpPr>
        <p:sp>
          <p:nvSpPr>
            <p:cNvPr id="31777" name="Text Box 56"/>
            <p:cNvSpPr txBox="1">
              <a:spLocks noChangeArrowheads="1"/>
            </p:cNvSpPr>
            <p:nvPr/>
          </p:nvSpPr>
          <p:spPr bwMode="auto">
            <a:xfrm rot="5400000">
              <a:off x="4881" y="2280"/>
              <a:ext cx="202" cy="155"/>
            </a:xfrm>
            <a:prstGeom prst="rect">
              <a:avLst/>
            </a:prstGeom>
            <a:noFill/>
            <a:ln w="9525">
              <a:noFill/>
              <a:miter lim="800000"/>
              <a:headEnd/>
              <a:tailEnd/>
            </a:ln>
          </p:spPr>
          <p:txBody>
            <a:bodyPr>
              <a:spAutoFit/>
            </a:bodyPr>
            <a:lstStyle/>
            <a:p>
              <a:pPr eaLnBrk="0" hangingPunct="0"/>
              <a:r>
                <a:rPr lang="en-GB" sz="1000" dirty="0"/>
                <a:t>}</a:t>
              </a:r>
            </a:p>
          </p:txBody>
        </p:sp>
        <p:sp>
          <p:nvSpPr>
            <p:cNvPr id="31778" name="Text Box 57"/>
            <p:cNvSpPr txBox="1">
              <a:spLocks noChangeArrowheads="1"/>
            </p:cNvSpPr>
            <p:nvPr/>
          </p:nvSpPr>
          <p:spPr bwMode="auto">
            <a:xfrm>
              <a:off x="4669" y="2382"/>
              <a:ext cx="621" cy="212"/>
            </a:xfrm>
            <a:prstGeom prst="rect">
              <a:avLst/>
            </a:prstGeom>
            <a:noFill/>
            <a:ln w="9525">
              <a:noFill/>
              <a:miter lim="800000"/>
              <a:headEnd/>
              <a:tailEnd/>
            </a:ln>
          </p:spPr>
          <p:txBody>
            <a:bodyPr wrap="none">
              <a:spAutoFit/>
            </a:bodyPr>
            <a:lstStyle/>
            <a:p>
              <a:pPr eaLnBrk="0" hangingPunct="0"/>
              <a:r>
                <a:rPr lang="en-GB" sz="1600" dirty="0"/>
                <a:t>Import</a:t>
              </a:r>
            </a:p>
          </p:txBody>
        </p:sp>
        <p:sp>
          <p:nvSpPr>
            <p:cNvPr id="31779" name="Line 58"/>
            <p:cNvSpPr>
              <a:spLocks noChangeShapeType="1"/>
            </p:cNvSpPr>
            <p:nvPr/>
          </p:nvSpPr>
          <p:spPr bwMode="auto">
            <a:xfrm>
              <a:off x="4936" y="2028"/>
              <a:ext cx="1" cy="196"/>
            </a:xfrm>
            <a:prstGeom prst="line">
              <a:avLst/>
            </a:prstGeom>
            <a:noFill/>
            <a:ln w="9525">
              <a:solidFill>
                <a:schemeClr val="tx1"/>
              </a:solidFill>
              <a:prstDash val="sysDot"/>
              <a:round/>
              <a:headEnd/>
              <a:tailEnd/>
            </a:ln>
          </p:spPr>
          <p:txBody>
            <a:bodyPr/>
            <a:lstStyle/>
            <a:p>
              <a:endParaRPr lang="da-DK" dirty="0"/>
            </a:p>
          </p:txBody>
        </p:sp>
        <p:sp>
          <p:nvSpPr>
            <p:cNvPr id="31780" name="Line 59"/>
            <p:cNvSpPr>
              <a:spLocks noChangeShapeType="1"/>
            </p:cNvSpPr>
            <p:nvPr/>
          </p:nvSpPr>
          <p:spPr bwMode="auto">
            <a:xfrm flipH="1">
              <a:off x="5012" y="2025"/>
              <a:ext cx="3" cy="199"/>
            </a:xfrm>
            <a:prstGeom prst="line">
              <a:avLst/>
            </a:prstGeom>
            <a:noFill/>
            <a:ln w="9525">
              <a:solidFill>
                <a:schemeClr val="tx1"/>
              </a:solidFill>
              <a:prstDash val="sysDot"/>
              <a:round/>
              <a:headEnd/>
              <a:tailEnd/>
            </a:ln>
          </p:spPr>
          <p:txBody>
            <a:bodyPr/>
            <a:lstStyle/>
            <a:p>
              <a:endParaRPr lang="da-DK" dirty="0"/>
            </a:p>
          </p:txBody>
        </p:sp>
      </p:grpSp>
      <p:grpSp>
        <p:nvGrpSpPr>
          <p:cNvPr id="182" name="Gruppe 181"/>
          <p:cNvGrpSpPr>
            <a:grpSpLocks/>
          </p:cNvGrpSpPr>
          <p:nvPr/>
        </p:nvGrpSpPr>
        <p:grpSpPr bwMode="auto">
          <a:xfrm>
            <a:off x="5405438" y="3213100"/>
            <a:ext cx="2795587" cy="1347788"/>
            <a:chOff x="5041900" y="3213100"/>
            <a:chExt cx="2795588" cy="1347788"/>
          </a:xfrm>
        </p:grpSpPr>
        <p:sp>
          <p:nvSpPr>
            <p:cNvPr id="31771" name="Freeform 69" descr="Lys vandret"/>
            <p:cNvSpPr>
              <a:spLocks/>
            </p:cNvSpPr>
            <p:nvPr/>
          </p:nvSpPr>
          <p:spPr bwMode="auto">
            <a:xfrm>
              <a:off x="6654800" y="3524250"/>
              <a:ext cx="984250" cy="120650"/>
            </a:xfrm>
            <a:custGeom>
              <a:avLst/>
              <a:gdLst>
                <a:gd name="T0" fmla="*/ 2 w 620"/>
                <a:gd name="T1" fmla="*/ 0 h 76"/>
                <a:gd name="T2" fmla="*/ 620 w 620"/>
                <a:gd name="T3" fmla="*/ 2 h 76"/>
                <a:gd name="T4" fmla="*/ 548 w 620"/>
                <a:gd name="T5" fmla="*/ 50 h 76"/>
                <a:gd name="T6" fmla="*/ 480 w 620"/>
                <a:gd name="T7" fmla="*/ 72 h 76"/>
                <a:gd name="T8" fmla="*/ 434 w 620"/>
                <a:gd name="T9" fmla="*/ 76 h 76"/>
                <a:gd name="T10" fmla="*/ 0 w 620"/>
                <a:gd name="T11" fmla="*/ 76 h 76"/>
                <a:gd name="T12" fmla="*/ 2 w 620"/>
                <a:gd name="T13" fmla="*/ 0 h 76"/>
                <a:gd name="T14" fmla="*/ 0 60000 65536"/>
                <a:gd name="T15" fmla="*/ 0 60000 65536"/>
                <a:gd name="T16" fmla="*/ 0 60000 65536"/>
                <a:gd name="T17" fmla="*/ 0 60000 65536"/>
                <a:gd name="T18" fmla="*/ 0 60000 65536"/>
                <a:gd name="T19" fmla="*/ 0 60000 65536"/>
                <a:gd name="T20" fmla="*/ 0 60000 65536"/>
                <a:gd name="T21" fmla="*/ 0 w 620"/>
                <a:gd name="T22" fmla="*/ 0 h 76"/>
                <a:gd name="T23" fmla="*/ 620 w 620"/>
                <a:gd name="T24" fmla="*/ 76 h 7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20" h="76">
                  <a:moveTo>
                    <a:pt x="2" y="0"/>
                  </a:moveTo>
                  <a:lnTo>
                    <a:pt x="620" y="2"/>
                  </a:lnTo>
                  <a:lnTo>
                    <a:pt x="548" y="50"/>
                  </a:lnTo>
                  <a:lnTo>
                    <a:pt x="480" y="72"/>
                  </a:lnTo>
                  <a:lnTo>
                    <a:pt x="434" y="76"/>
                  </a:lnTo>
                  <a:lnTo>
                    <a:pt x="0" y="76"/>
                  </a:lnTo>
                  <a:lnTo>
                    <a:pt x="2" y="0"/>
                  </a:lnTo>
                  <a:close/>
                </a:path>
              </a:pathLst>
            </a:custGeom>
            <a:pattFill prst="ltHorz">
              <a:fgClr>
                <a:srgbClr val="0000FF"/>
              </a:fgClr>
              <a:bgClr>
                <a:schemeClr val="bg1"/>
              </a:bgClr>
            </a:pattFill>
            <a:ln w="28575" cap="flat" cmpd="sng">
              <a:noFill/>
              <a:prstDash val="solid"/>
              <a:round/>
              <a:headEnd type="none" w="med" len="med"/>
              <a:tailEnd type="none" w="med" len="med"/>
            </a:ln>
          </p:spPr>
          <p:txBody>
            <a:bodyPr/>
            <a:lstStyle/>
            <a:p>
              <a:endParaRPr lang="da-DK" dirty="0"/>
            </a:p>
          </p:txBody>
        </p:sp>
        <p:sp>
          <p:nvSpPr>
            <p:cNvPr id="31772" name="Freeform 67" descr="Lys diagonalt nedadgående"/>
            <p:cNvSpPr>
              <a:spLocks/>
            </p:cNvSpPr>
            <p:nvPr/>
          </p:nvSpPr>
          <p:spPr bwMode="auto">
            <a:xfrm>
              <a:off x="7642225" y="3213100"/>
              <a:ext cx="195263" cy="314325"/>
            </a:xfrm>
            <a:custGeom>
              <a:avLst/>
              <a:gdLst>
                <a:gd name="T0" fmla="*/ 121 w 123"/>
                <a:gd name="T1" fmla="*/ 0 h 198"/>
                <a:gd name="T2" fmla="*/ 123 w 123"/>
                <a:gd name="T3" fmla="*/ 198 h 198"/>
                <a:gd name="T4" fmla="*/ 0 w 123"/>
                <a:gd name="T5" fmla="*/ 196 h 198"/>
                <a:gd name="T6" fmla="*/ 55 w 123"/>
                <a:gd name="T7" fmla="*/ 124 h 198"/>
                <a:gd name="T8" fmla="*/ 94 w 123"/>
                <a:gd name="T9" fmla="*/ 49 h 198"/>
                <a:gd name="T10" fmla="*/ 121 w 123"/>
                <a:gd name="T11" fmla="*/ 0 h 198"/>
                <a:gd name="T12" fmla="*/ 0 60000 65536"/>
                <a:gd name="T13" fmla="*/ 0 60000 65536"/>
                <a:gd name="T14" fmla="*/ 0 60000 65536"/>
                <a:gd name="T15" fmla="*/ 0 60000 65536"/>
                <a:gd name="T16" fmla="*/ 0 60000 65536"/>
                <a:gd name="T17" fmla="*/ 0 60000 65536"/>
                <a:gd name="T18" fmla="*/ 0 w 123"/>
                <a:gd name="T19" fmla="*/ 0 h 198"/>
                <a:gd name="T20" fmla="*/ 123 w 123"/>
                <a:gd name="T21" fmla="*/ 198 h 198"/>
              </a:gdLst>
              <a:ahLst/>
              <a:cxnLst>
                <a:cxn ang="T12">
                  <a:pos x="T0" y="T1"/>
                </a:cxn>
                <a:cxn ang="T13">
                  <a:pos x="T2" y="T3"/>
                </a:cxn>
                <a:cxn ang="T14">
                  <a:pos x="T4" y="T5"/>
                </a:cxn>
                <a:cxn ang="T15">
                  <a:pos x="T6" y="T7"/>
                </a:cxn>
                <a:cxn ang="T16">
                  <a:pos x="T8" y="T9"/>
                </a:cxn>
                <a:cxn ang="T17">
                  <a:pos x="T10" y="T11"/>
                </a:cxn>
              </a:cxnLst>
              <a:rect l="T18" t="T19" r="T20" b="T21"/>
              <a:pathLst>
                <a:path w="123" h="198">
                  <a:moveTo>
                    <a:pt x="121" y="0"/>
                  </a:moveTo>
                  <a:lnTo>
                    <a:pt x="123" y="198"/>
                  </a:lnTo>
                  <a:lnTo>
                    <a:pt x="0" y="196"/>
                  </a:lnTo>
                  <a:lnTo>
                    <a:pt x="55" y="124"/>
                  </a:lnTo>
                  <a:lnTo>
                    <a:pt x="94" y="49"/>
                  </a:lnTo>
                  <a:lnTo>
                    <a:pt x="121" y="0"/>
                  </a:lnTo>
                  <a:close/>
                </a:path>
              </a:pathLst>
            </a:custGeom>
            <a:pattFill prst="ltDnDiag">
              <a:fgClr>
                <a:srgbClr val="0000FF"/>
              </a:fgClr>
              <a:bgClr>
                <a:schemeClr val="bg1"/>
              </a:bgClr>
            </a:pattFill>
            <a:ln w="9525" cap="flat" cmpd="sng">
              <a:noFill/>
              <a:prstDash val="solid"/>
              <a:round/>
              <a:headEnd type="none" w="med" len="med"/>
              <a:tailEnd type="none" w="med" len="med"/>
            </a:ln>
          </p:spPr>
          <p:txBody>
            <a:bodyPr/>
            <a:lstStyle/>
            <a:p>
              <a:endParaRPr lang="da-DK" dirty="0"/>
            </a:p>
          </p:txBody>
        </p:sp>
        <p:grpSp>
          <p:nvGrpSpPr>
            <p:cNvPr id="31773" name="Gruppe 18"/>
            <p:cNvGrpSpPr>
              <a:grpSpLocks/>
            </p:cNvGrpSpPr>
            <p:nvPr/>
          </p:nvGrpSpPr>
          <p:grpSpPr bwMode="auto">
            <a:xfrm>
              <a:off x="5041900" y="3433763"/>
              <a:ext cx="2749549" cy="1127125"/>
              <a:chOff x="5041900" y="3433763"/>
              <a:chExt cx="2749549" cy="1127125"/>
            </a:xfrm>
          </p:grpSpPr>
          <p:sp>
            <p:nvSpPr>
              <p:cNvPr id="31774" name="Text Box 96"/>
              <p:cNvSpPr txBox="1">
                <a:spLocks noChangeArrowheads="1"/>
              </p:cNvSpPr>
              <p:nvPr/>
            </p:nvSpPr>
            <p:spPr bwMode="auto">
              <a:xfrm>
                <a:off x="5041900" y="3859213"/>
                <a:ext cx="1757363" cy="701675"/>
              </a:xfrm>
              <a:prstGeom prst="rect">
                <a:avLst/>
              </a:prstGeom>
              <a:noFill/>
              <a:ln w="9525">
                <a:noFill/>
                <a:miter lim="800000"/>
                <a:headEnd/>
                <a:tailEnd/>
              </a:ln>
            </p:spPr>
            <p:txBody>
              <a:bodyPr>
                <a:spAutoFit/>
              </a:bodyPr>
              <a:lstStyle/>
              <a:p>
                <a:pPr algn="ctr" eaLnBrk="0" hangingPunct="0"/>
                <a:r>
                  <a:rPr lang="en-GB" i="1" dirty="0"/>
                  <a:t>Sellers’</a:t>
                </a:r>
              </a:p>
              <a:p>
                <a:pPr algn="ctr" eaLnBrk="0" hangingPunct="0"/>
                <a:r>
                  <a:rPr lang="en-GB" i="1" dirty="0"/>
                  <a:t>cost</a:t>
                </a:r>
              </a:p>
            </p:txBody>
          </p:sp>
          <p:cxnSp>
            <p:nvCxnSpPr>
              <p:cNvPr id="31775" name="Lige pilforbindelse 186"/>
              <p:cNvCxnSpPr>
                <a:cxnSpLocks noChangeShapeType="1"/>
              </p:cNvCxnSpPr>
              <p:nvPr/>
            </p:nvCxnSpPr>
            <p:spPr bwMode="auto">
              <a:xfrm rot="10800000" flipV="1">
                <a:off x="6422231" y="3588542"/>
                <a:ext cx="921554" cy="316705"/>
              </a:xfrm>
              <a:prstGeom prst="straightConnector1">
                <a:avLst/>
              </a:prstGeom>
              <a:noFill/>
              <a:ln w="9525" algn="ctr">
                <a:solidFill>
                  <a:schemeClr val="tx1"/>
                </a:solidFill>
                <a:round/>
                <a:headEnd type="oval" w="med" len="med"/>
                <a:tailEnd/>
              </a:ln>
            </p:spPr>
          </p:cxnSp>
          <p:sp>
            <p:nvSpPr>
              <p:cNvPr id="31776" name="Line 97"/>
              <p:cNvSpPr>
                <a:spLocks noChangeShapeType="1"/>
              </p:cNvSpPr>
              <p:nvPr/>
            </p:nvSpPr>
            <p:spPr bwMode="auto">
              <a:xfrm flipH="1">
                <a:off x="6362698" y="3433763"/>
                <a:ext cx="1428751" cy="490538"/>
              </a:xfrm>
              <a:prstGeom prst="line">
                <a:avLst/>
              </a:prstGeom>
              <a:noFill/>
              <a:ln w="9525">
                <a:solidFill>
                  <a:schemeClr val="tx1"/>
                </a:solidFill>
                <a:round/>
                <a:headEnd type="oval" w="med" len="med"/>
                <a:tailEnd/>
              </a:ln>
            </p:spPr>
            <p:txBody>
              <a:bodyPr/>
              <a:lstStyle/>
              <a:p>
                <a:endParaRPr lang="da-DK" dirty="0"/>
              </a:p>
            </p:txBody>
          </p:sp>
        </p:grpSp>
      </p:grpSp>
      <p:grpSp>
        <p:nvGrpSpPr>
          <p:cNvPr id="189" name="Group 78"/>
          <p:cNvGrpSpPr>
            <a:grpSpLocks/>
          </p:cNvGrpSpPr>
          <p:nvPr/>
        </p:nvGrpSpPr>
        <p:grpSpPr bwMode="auto">
          <a:xfrm>
            <a:off x="7018338" y="1731963"/>
            <a:ext cx="2170112" cy="1914525"/>
            <a:chOff x="1220" y="1090"/>
            <a:chExt cx="1367" cy="1206"/>
          </a:xfrm>
        </p:grpSpPr>
        <p:sp>
          <p:nvSpPr>
            <p:cNvPr id="31763" name="Line 79"/>
            <p:cNvSpPr>
              <a:spLocks noChangeShapeType="1"/>
            </p:cNvSpPr>
            <p:nvPr/>
          </p:nvSpPr>
          <p:spPr bwMode="auto">
            <a:xfrm>
              <a:off x="1222" y="1090"/>
              <a:ext cx="0" cy="1206"/>
            </a:xfrm>
            <a:prstGeom prst="line">
              <a:avLst/>
            </a:prstGeom>
            <a:noFill/>
            <a:ln w="19050">
              <a:solidFill>
                <a:schemeClr val="tx1"/>
              </a:solidFill>
              <a:round/>
              <a:headEnd type="stealth" w="med" len="med"/>
              <a:tailEnd type="none" w="sm" len="sm"/>
            </a:ln>
          </p:spPr>
          <p:txBody>
            <a:bodyPr wrap="none" anchor="ctr"/>
            <a:lstStyle/>
            <a:p>
              <a:endParaRPr lang="da-DK" dirty="0"/>
            </a:p>
          </p:txBody>
        </p:sp>
        <p:sp>
          <p:nvSpPr>
            <p:cNvPr id="31764" name="Line 80"/>
            <p:cNvSpPr>
              <a:spLocks noChangeShapeType="1"/>
            </p:cNvSpPr>
            <p:nvPr/>
          </p:nvSpPr>
          <p:spPr bwMode="auto">
            <a:xfrm>
              <a:off x="1222" y="2221"/>
              <a:ext cx="1365" cy="3"/>
            </a:xfrm>
            <a:prstGeom prst="line">
              <a:avLst/>
            </a:prstGeom>
            <a:noFill/>
            <a:ln w="19050">
              <a:solidFill>
                <a:schemeClr val="tx1"/>
              </a:solidFill>
              <a:round/>
              <a:headEnd type="none" w="sm" len="sm"/>
              <a:tailEnd type="stealth" w="med" len="med"/>
            </a:ln>
          </p:spPr>
          <p:txBody>
            <a:bodyPr wrap="none" anchor="ctr"/>
            <a:lstStyle/>
            <a:p>
              <a:endParaRPr lang="da-DK" dirty="0"/>
            </a:p>
          </p:txBody>
        </p:sp>
        <p:sp>
          <p:nvSpPr>
            <p:cNvPr id="31765" name="Line 81"/>
            <p:cNvSpPr>
              <a:spLocks noChangeShapeType="1"/>
            </p:cNvSpPr>
            <p:nvPr/>
          </p:nvSpPr>
          <p:spPr bwMode="auto">
            <a:xfrm>
              <a:off x="2138" y="1478"/>
              <a:ext cx="275" cy="0"/>
            </a:xfrm>
            <a:prstGeom prst="line">
              <a:avLst/>
            </a:prstGeom>
            <a:noFill/>
            <a:ln w="38100">
              <a:solidFill>
                <a:srgbClr val="008000"/>
              </a:solidFill>
              <a:round/>
              <a:headEnd/>
              <a:tailEnd/>
            </a:ln>
          </p:spPr>
          <p:txBody>
            <a:bodyPr lIns="0" tIns="0" rIns="0" bIns="0" anchor="ctr">
              <a:spAutoFit/>
            </a:bodyPr>
            <a:lstStyle/>
            <a:p>
              <a:endParaRPr lang="da-DK" dirty="0"/>
            </a:p>
          </p:txBody>
        </p:sp>
        <p:sp>
          <p:nvSpPr>
            <p:cNvPr id="31766" name="Freeform 82"/>
            <p:cNvSpPr>
              <a:spLocks/>
            </p:cNvSpPr>
            <p:nvPr/>
          </p:nvSpPr>
          <p:spPr bwMode="auto">
            <a:xfrm>
              <a:off x="1606" y="1470"/>
              <a:ext cx="538" cy="825"/>
            </a:xfrm>
            <a:custGeom>
              <a:avLst/>
              <a:gdLst>
                <a:gd name="T0" fmla="*/ 0 w 922"/>
                <a:gd name="T1" fmla="*/ 414 h 980"/>
                <a:gd name="T2" fmla="*/ 33 w 922"/>
                <a:gd name="T3" fmla="*/ 345 h 980"/>
                <a:gd name="T4" fmla="*/ 62 w 922"/>
                <a:gd name="T5" fmla="*/ 0 h 980"/>
                <a:gd name="T6" fmla="*/ 0 60000 65536"/>
                <a:gd name="T7" fmla="*/ 0 60000 65536"/>
                <a:gd name="T8" fmla="*/ 0 60000 65536"/>
                <a:gd name="T9" fmla="*/ 0 w 922"/>
                <a:gd name="T10" fmla="*/ 0 h 980"/>
                <a:gd name="T11" fmla="*/ 922 w 922"/>
                <a:gd name="T12" fmla="*/ 980 h 980"/>
              </a:gdLst>
              <a:ahLst/>
              <a:cxnLst>
                <a:cxn ang="T6">
                  <a:pos x="T0" y="T1"/>
                </a:cxn>
                <a:cxn ang="T7">
                  <a:pos x="T2" y="T3"/>
                </a:cxn>
                <a:cxn ang="T8">
                  <a:pos x="T4" y="T5"/>
                </a:cxn>
              </a:cxnLst>
              <a:rect l="T9" t="T10" r="T11" b="T12"/>
              <a:pathLst>
                <a:path w="922" h="980">
                  <a:moveTo>
                    <a:pt x="0" y="980"/>
                  </a:moveTo>
                  <a:cubicBezTo>
                    <a:pt x="168" y="979"/>
                    <a:pt x="336" y="979"/>
                    <a:pt x="490" y="816"/>
                  </a:cubicBezTo>
                  <a:cubicBezTo>
                    <a:pt x="644" y="653"/>
                    <a:pt x="783" y="326"/>
                    <a:pt x="922" y="0"/>
                  </a:cubicBezTo>
                </a:path>
              </a:pathLst>
            </a:custGeom>
            <a:noFill/>
            <a:ln w="38100" cap="flat" cmpd="sng">
              <a:solidFill>
                <a:srgbClr val="008000"/>
              </a:solidFill>
              <a:prstDash val="solid"/>
              <a:round/>
              <a:headEnd/>
              <a:tailEnd/>
            </a:ln>
          </p:spPr>
          <p:txBody>
            <a:bodyPr lIns="0" tIns="0" rIns="0" bIns="0" anchor="ctr">
              <a:spAutoFit/>
            </a:bodyPr>
            <a:lstStyle/>
            <a:p>
              <a:endParaRPr lang="da-DK" dirty="0"/>
            </a:p>
          </p:txBody>
        </p:sp>
        <p:sp>
          <p:nvSpPr>
            <p:cNvPr id="31767" name="Line 83"/>
            <p:cNvSpPr>
              <a:spLocks noChangeShapeType="1"/>
            </p:cNvSpPr>
            <p:nvPr/>
          </p:nvSpPr>
          <p:spPr bwMode="auto">
            <a:xfrm flipV="1">
              <a:off x="1222" y="1477"/>
              <a:ext cx="606" cy="1"/>
            </a:xfrm>
            <a:prstGeom prst="line">
              <a:avLst/>
            </a:prstGeom>
            <a:noFill/>
            <a:ln w="38100">
              <a:solidFill>
                <a:srgbClr val="FF0000"/>
              </a:solidFill>
              <a:round/>
              <a:headEnd/>
              <a:tailEnd/>
            </a:ln>
          </p:spPr>
          <p:txBody>
            <a:bodyPr/>
            <a:lstStyle/>
            <a:p>
              <a:endParaRPr lang="da-DK" dirty="0"/>
            </a:p>
          </p:txBody>
        </p:sp>
        <p:sp>
          <p:nvSpPr>
            <p:cNvPr id="31768" name="Freeform 84"/>
            <p:cNvSpPr>
              <a:spLocks/>
            </p:cNvSpPr>
            <p:nvPr/>
          </p:nvSpPr>
          <p:spPr bwMode="auto">
            <a:xfrm>
              <a:off x="1817" y="1466"/>
              <a:ext cx="547" cy="830"/>
            </a:xfrm>
            <a:custGeom>
              <a:avLst/>
              <a:gdLst>
                <a:gd name="T0" fmla="*/ 0 w 729"/>
                <a:gd name="T1" fmla="*/ 0 h 1874"/>
                <a:gd name="T2" fmla="*/ 54 w 729"/>
                <a:gd name="T3" fmla="*/ 19 h 1874"/>
                <a:gd name="T4" fmla="*/ 173 w 729"/>
                <a:gd name="T5" fmla="*/ 32 h 1874"/>
                <a:gd name="T6" fmla="*/ 0 60000 65536"/>
                <a:gd name="T7" fmla="*/ 0 60000 65536"/>
                <a:gd name="T8" fmla="*/ 0 60000 65536"/>
                <a:gd name="T9" fmla="*/ 0 w 729"/>
                <a:gd name="T10" fmla="*/ 0 h 1874"/>
                <a:gd name="T11" fmla="*/ 729 w 729"/>
                <a:gd name="T12" fmla="*/ 1874 h 1874"/>
              </a:gdLst>
              <a:ahLst/>
              <a:cxnLst>
                <a:cxn ang="T6">
                  <a:pos x="T0" y="T1"/>
                </a:cxn>
                <a:cxn ang="T7">
                  <a:pos x="T2" y="T3"/>
                </a:cxn>
                <a:cxn ang="T8">
                  <a:pos x="T4" y="T5"/>
                </a:cxn>
              </a:cxnLst>
              <a:rect l="T9" t="T10" r="T11" b="T12"/>
              <a:pathLst>
                <a:path w="729" h="1874">
                  <a:moveTo>
                    <a:pt x="0" y="0"/>
                  </a:moveTo>
                  <a:cubicBezTo>
                    <a:pt x="52" y="394"/>
                    <a:pt x="104" y="789"/>
                    <a:pt x="226" y="1101"/>
                  </a:cubicBezTo>
                  <a:cubicBezTo>
                    <a:pt x="348" y="1413"/>
                    <a:pt x="646" y="1748"/>
                    <a:pt x="729" y="1874"/>
                  </a:cubicBezTo>
                </a:path>
              </a:pathLst>
            </a:custGeom>
            <a:noFill/>
            <a:ln w="38100" cap="flat" cmpd="sng">
              <a:solidFill>
                <a:srgbClr val="FF0000"/>
              </a:solidFill>
              <a:prstDash val="solid"/>
              <a:round/>
              <a:headEnd/>
              <a:tailEnd/>
            </a:ln>
          </p:spPr>
          <p:txBody>
            <a:bodyPr wrap="none"/>
            <a:lstStyle/>
            <a:p>
              <a:endParaRPr lang="da-DK" dirty="0"/>
            </a:p>
          </p:txBody>
        </p:sp>
        <p:sp>
          <p:nvSpPr>
            <p:cNvPr id="31769" name="Line 85"/>
            <p:cNvSpPr>
              <a:spLocks noChangeShapeType="1"/>
            </p:cNvSpPr>
            <p:nvPr/>
          </p:nvSpPr>
          <p:spPr bwMode="auto">
            <a:xfrm>
              <a:off x="2358" y="2293"/>
              <a:ext cx="153" cy="0"/>
            </a:xfrm>
            <a:prstGeom prst="line">
              <a:avLst/>
            </a:prstGeom>
            <a:noFill/>
            <a:ln w="38100">
              <a:solidFill>
                <a:srgbClr val="FF0000"/>
              </a:solidFill>
              <a:round/>
              <a:headEnd/>
              <a:tailEnd/>
            </a:ln>
          </p:spPr>
          <p:txBody>
            <a:bodyPr/>
            <a:lstStyle/>
            <a:p>
              <a:endParaRPr lang="da-DK" dirty="0"/>
            </a:p>
          </p:txBody>
        </p:sp>
        <p:sp>
          <p:nvSpPr>
            <p:cNvPr id="31770" name="Line 86"/>
            <p:cNvSpPr>
              <a:spLocks noChangeShapeType="1"/>
            </p:cNvSpPr>
            <p:nvPr/>
          </p:nvSpPr>
          <p:spPr bwMode="auto">
            <a:xfrm>
              <a:off x="1220" y="2296"/>
              <a:ext cx="398" cy="0"/>
            </a:xfrm>
            <a:prstGeom prst="line">
              <a:avLst/>
            </a:prstGeom>
            <a:noFill/>
            <a:ln w="38100">
              <a:solidFill>
                <a:srgbClr val="008000"/>
              </a:solidFill>
              <a:round/>
              <a:headEnd/>
              <a:tailEnd/>
            </a:ln>
          </p:spPr>
          <p:txBody>
            <a:bodyPr/>
            <a:lstStyle/>
            <a:p>
              <a:endParaRPr lang="da-DK" dirty="0"/>
            </a:p>
          </p:txBody>
        </p:sp>
      </p:gr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7"/>
                                        </p:tgtEl>
                                        <p:attrNameLst>
                                          <p:attrName>style.visibility</p:attrName>
                                        </p:attrNameLst>
                                      </p:cBhvr>
                                      <p:to>
                                        <p:strVal val="visible"/>
                                      </p:to>
                                    </p:set>
                                    <p:animEffect transition="in" filter="dissolve">
                                      <p:cBhvr>
                                        <p:cTn id="7" dur="500"/>
                                        <p:tgtEl>
                                          <p:spTgt spid="14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68"/>
                                        </p:tgtEl>
                                        <p:attrNameLst>
                                          <p:attrName>style.visibility</p:attrName>
                                        </p:attrNameLst>
                                      </p:cBhvr>
                                      <p:to>
                                        <p:strVal val="visible"/>
                                      </p:to>
                                    </p:set>
                                    <p:animEffect transition="in" filter="dissolve">
                                      <p:cBhvr>
                                        <p:cTn id="12" dur="500"/>
                                        <p:tgtEl>
                                          <p:spTgt spid="16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150"/>
                                        </p:tgtEl>
                                        <p:attrNameLst>
                                          <p:attrName>style.visibility</p:attrName>
                                        </p:attrNameLst>
                                      </p:cBhvr>
                                      <p:to>
                                        <p:strVal val="visible"/>
                                      </p:to>
                                    </p:set>
                                    <p:animEffect transition="in" filter="wipe(right)">
                                      <p:cBhvr>
                                        <p:cTn id="17" dur="1000"/>
                                        <p:tgtEl>
                                          <p:spTgt spid="15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56"/>
                                        </p:tgtEl>
                                        <p:attrNameLst>
                                          <p:attrName>style.visibility</p:attrName>
                                        </p:attrNameLst>
                                      </p:cBhvr>
                                      <p:to>
                                        <p:strVal val="visible"/>
                                      </p:to>
                                    </p:set>
                                    <p:animEffect transition="in" filter="wipe(up)">
                                      <p:cBhvr>
                                        <p:cTn id="22" dur="1000"/>
                                        <p:tgtEl>
                                          <p:spTgt spid="156"/>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43"/>
                                        </p:tgtEl>
                                        <p:attrNameLst>
                                          <p:attrName>style.visibility</p:attrName>
                                        </p:attrNameLst>
                                      </p:cBhvr>
                                      <p:to>
                                        <p:strVal val="visible"/>
                                      </p:to>
                                    </p:set>
                                    <p:animEffect transition="in" filter="dissolve">
                                      <p:cBhvr>
                                        <p:cTn id="27" dur="500"/>
                                        <p:tgtEl>
                                          <p:spTgt spid="143"/>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2" fill="hold" grpId="0" nodeType="clickEffect">
                                  <p:stCondLst>
                                    <p:cond delay="0"/>
                                  </p:stCondLst>
                                  <p:childTnLst>
                                    <p:set>
                                      <p:cBhvr>
                                        <p:cTn id="31" dur="1" fill="hold">
                                          <p:stCondLst>
                                            <p:cond delay="0"/>
                                          </p:stCondLst>
                                        </p:cTn>
                                        <p:tgtEl>
                                          <p:spTgt spid="53270"/>
                                        </p:tgtEl>
                                        <p:attrNameLst>
                                          <p:attrName>style.visibility</p:attrName>
                                        </p:attrNameLst>
                                      </p:cBhvr>
                                      <p:to>
                                        <p:strVal val="visible"/>
                                      </p:to>
                                    </p:set>
                                    <p:anim calcmode="lin" valueType="num">
                                      <p:cBhvr additive="base">
                                        <p:cTn id="32" dur="500" fill="hold"/>
                                        <p:tgtEl>
                                          <p:spTgt spid="53270"/>
                                        </p:tgtEl>
                                        <p:attrNameLst>
                                          <p:attrName>ppt_x</p:attrName>
                                        </p:attrNameLst>
                                      </p:cBhvr>
                                      <p:tavLst>
                                        <p:tav tm="0">
                                          <p:val>
                                            <p:strVal val="1+#ppt_w/2"/>
                                          </p:val>
                                        </p:tav>
                                        <p:tav tm="100000">
                                          <p:val>
                                            <p:strVal val="#ppt_x"/>
                                          </p:val>
                                        </p:tav>
                                      </p:tavLst>
                                    </p:anim>
                                    <p:anim calcmode="lin" valueType="num">
                                      <p:cBhvr additive="base">
                                        <p:cTn id="33" dur="500" fill="hold"/>
                                        <p:tgtEl>
                                          <p:spTgt spid="53270"/>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nodeType="clickEffect">
                                  <p:stCondLst>
                                    <p:cond delay="0"/>
                                  </p:stCondLst>
                                  <p:childTnLst>
                                    <p:set>
                                      <p:cBhvr>
                                        <p:cTn id="37" dur="1" fill="hold">
                                          <p:stCondLst>
                                            <p:cond delay="0"/>
                                          </p:stCondLst>
                                        </p:cTn>
                                        <p:tgtEl>
                                          <p:spTgt spid="162"/>
                                        </p:tgtEl>
                                        <p:attrNameLst>
                                          <p:attrName>style.visibility</p:attrName>
                                        </p:attrNameLst>
                                      </p:cBhvr>
                                      <p:to>
                                        <p:strVal val="visible"/>
                                      </p:to>
                                    </p:set>
                                    <p:animEffect transition="in" filter="dissolve">
                                      <p:cBhvr>
                                        <p:cTn id="38" dur="500"/>
                                        <p:tgtEl>
                                          <p:spTgt spid="162"/>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53271"/>
                                        </p:tgtEl>
                                        <p:attrNameLst>
                                          <p:attrName>style.visibility</p:attrName>
                                        </p:attrNameLst>
                                      </p:cBhvr>
                                      <p:to>
                                        <p:strVal val="visible"/>
                                      </p:to>
                                    </p:set>
                                    <p:anim calcmode="lin" valueType="num">
                                      <p:cBhvr additive="base">
                                        <p:cTn id="43" dur="500" fill="hold"/>
                                        <p:tgtEl>
                                          <p:spTgt spid="53271"/>
                                        </p:tgtEl>
                                        <p:attrNameLst>
                                          <p:attrName>ppt_x</p:attrName>
                                        </p:attrNameLst>
                                      </p:cBhvr>
                                      <p:tavLst>
                                        <p:tav tm="0">
                                          <p:val>
                                            <p:strVal val="1+#ppt_w/2"/>
                                          </p:val>
                                        </p:tav>
                                        <p:tav tm="100000">
                                          <p:val>
                                            <p:strVal val="#ppt_x"/>
                                          </p:val>
                                        </p:tav>
                                      </p:tavLst>
                                    </p:anim>
                                    <p:anim calcmode="lin" valueType="num">
                                      <p:cBhvr additive="base">
                                        <p:cTn id="44" dur="500" fill="hold"/>
                                        <p:tgtEl>
                                          <p:spTgt spid="53271"/>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9" presetClass="entr" presetSubtype="0" fill="hold" grpId="0" nodeType="clickEffect">
                                  <p:stCondLst>
                                    <p:cond delay="0"/>
                                  </p:stCondLst>
                                  <p:childTnLst>
                                    <p:set>
                                      <p:cBhvr>
                                        <p:cTn id="48" dur="1" fill="hold">
                                          <p:stCondLst>
                                            <p:cond delay="0"/>
                                          </p:stCondLst>
                                        </p:cTn>
                                        <p:tgtEl>
                                          <p:spTgt spid="149"/>
                                        </p:tgtEl>
                                        <p:attrNameLst>
                                          <p:attrName>style.visibility</p:attrName>
                                        </p:attrNameLst>
                                      </p:cBhvr>
                                      <p:to>
                                        <p:strVal val="visible"/>
                                      </p:to>
                                    </p:set>
                                    <p:animEffect transition="in" filter="dissolve">
                                      <p:cBhvr>
                                        <p:cTn id="49" dur="500"/>
                                        <p:tgtEl>
                                          <p:spTgt spid="149"/>
                                        </p:tgtEl>
                                      </p:cBhvr>
                                    </p:animEffect>
                                  </p:childTnLst>
                                </p:cTn>
                              </p:par>
                            </p:childTnLst>
                          </p:cTn>
                        </p:par>
                      </p:childTnLst>
                    </p:cTn>
                  </p:par>
                  <p:par>
                    <p:cTn id="50" fill="hold">
                      <p:stCondLst>
                        <p:cond delay="indefinite"/>
                      </p:stCondLst>
                      <p:childTnLst>
                        <p:par>
                          <p:cTn id="51" fill="hold">
                            <p:stCondLst>
                              <p:cond delay="0"/>
                            </p:stCondLst>
                            <p:childTnLst>
                              <p:par>
                                <p:cTn id="52" presetID="9" presetClass="entr" presetSubtype="0" fill="hold" grpId="0" nodeType="clickEffect">
                                  <p:stCondLst>
                                    <p:cond delay="0"/>
                                  </p:stCondLst>
                                  <p:childTnLst>
                                    <p:set>
                                      <p:cBhvr>
                                        <p:cTn id="53" dur="1" fill="hold">
                                          <p:stCondLst>
                                            <p:cond delay="0"/>
                                          </p:stCondLst>
                                        </p:cTn>
                                        <p:tgtEl>
                                          <p:spTgt spid="148"/>
                                        </p:tgtEl>
                                        <p:attrNameLst>
                                          <p:attrName>style.visibility</p:attrName>
                                        </p:attrNameLst>
                                      </p:cBhvr>
                                      <p:to>
                                        <p:strVal val="visible"/>
                                      </p:to>
                                    </p:set>
                                    <p:animEffect transition="in" filter="dissolve">
                                      <p:cBhvr>
                                        <p:cTn id="54" dur="500"/>
                                        <p:tgtEl>
                                          <p:spTgt spid="148"/>
                                        </p:tgtEl>
                                      </p:cBhvr>
                                    </p:animEffect>
                                  </p:childTnLst>
                                </p:cTn>
                              </p:par>
                            </p:childTnLst>
                          </p:cTn>
                        </p:par>
                      </p:childTnLst>
                    </p:cTn>
                  </p:par>
                  <p:par>
                    <p:cTn id="55" fill="hold">
                      <p:stCondLst>
                        <p:cond delay="indefinite"/>
                      </p:stCondLst>
                      <p:childTnLst>
                        <p:par>
                          <p:cTn id="56" fill="hold">
                            <p:stCondLst>
                              <p:cond delay="0"/>
                            </p:stCondLst>
                            <p:childTnLst>
                              <p:par>
                                <p:cTn id="57" presetID="9" presetClass="entr" presetSubtype="0" fill="hold" nodeType="clickEffect">
                                  <p:stCondLst>
                                    <p:cond delay="0"/>
                                  </p:stCondLst>
                                  <p:childTnLst>
                                    <p:set>
                                      <p:cBhvr>
                                        <p:cTn id="58" dur="1" fill="hold">
                                          <p:stCondLst>
                                            <p:cond delay="0"/>
                                          </p:stCondLst>
                                        </p:cTn>
                                        <p:tgtEl>
                                          <p:spTgt spid="189"/>
                                        </p:tgtEl>
                                        <p:attrNameLst>
                                          <p:attrName>style.visibility</p:attrName>
                                        </p:attrNameLst>
                                      </p:cBhvr>
                                      <p:to>
                                        <p:strVal val="visible"/>
                                      </p:to>
                                    </p:set>
                                    <p:animEffect transition="in" filter="dissolve">
                                      <p:cBhvr>
                                        <p:cTn id="59" dur="500"/>
                                        <p:tgtEl>
                                          <p:spTgt spid="189"/>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2" fill="hold" nodeType="clickEffect">
                                  <p:stCondLst>
                                    <p:cond delay="0"/>
                                  </p:stCondLst>
                                  <p:childTnLst>
                                    <p:set>
                                      <p:cBhvr>
                                        <p:cTn id="63" dur="1" fill="hold">
                                          <p:stCondLst>
                                            <p:cond delay="0"/>
                                          </p:stCondLst>
                                        </p:cTn>
                                        <p:tgtEl>
                                          <p:spTgt spid="153"/>
                                        </p:tgtEl>
                                        <p:attrNameLst>
                                          <p:attrName>style.visibility</p:attrName>
                                        </p:attrNameLst>
                                      </p:cBhvr>
                                      <p:to>
                                        <p:strVal val="visible"/>
                                      </p:to>
                                    </p:set>
                                    <p:animEffect transition="in" filter="wipe(right)">
                                      <p:cBhvr>
                                        <p:cTn id="64" dur="1000"/>
                                        <p:tgtEl>
                                          <p:spTgt spid="153"/>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1" fill="hold" nodeType="clickEffect">
                                  <p:stCondLst>
                                    <p:cond delay="0"/>
                                  </p:stCondLst>
                                  <p:childTnLst>
                                    <p:set>
                                      <p:cBhvr>
                                        <p:cTn id="68" dur="1" fill="hold">
                                          <p:stCondLst>
                                            <p:cond delay="0"/>
                                          </p:stCondLst>
                                        </p:cTn>
                                        <p:tgtEl>
                                          <p:spTgt spid="177"/>
                                        </p:tgtEl>
                                        <p:attrNameLst>
                                          <p:attrName>style.visibility</p:attrName>
                                        </p:attrNameLst>
                                      </p:cBhvr>
                                      <p:to>
                                        <p:strVal val="visible"/>
                                      </p:to>
                                    </p:set>
                                    <p:animEffect transition="in" filter="wipe(up)">
                                      <p:cBhvr>
                                        <p:cTn id="69" dur="1000"/>
                                        <p:tgtEl>
                                          <p:spTgt spid="177"/>
                                        </p:tgtEl>
                                      </p:cBhvr>
                                    </p:animEffect>
                                  </p:childTnLst>
                                </p:cTn>
                              </p:par>
                            </p:childTnLst>
                          </p:cTn>
                        </p:par>
                      </p:childTnLst>
                    </p:cTn>
                  </p:par>
                  <p:par>
                    <p:cTn id="70" fill="hold">
                      <p:stCondLst>
                        <p:cond delay="indefinite"/>
                      </p:stCondLst>
                      <p:childTnLst>
                        <p:par>
                          <p:cTn id="71" fill="hold">
                            <p:stCondLst>
                              <p:cond delay="0"/>
                            </p:stCondLst>
                            <p:childTnLst>
                              <p:par>
                                <p:cTn id="72" presetID="9" presetClass="entr" presetSubtype="0" fill="hold" nodeType="clickEffect">
                                  <p:stCondLst>
                                    <p:cond delay="0"/>
                                  </p:stCondLst>
                                  <p:childTnLst>
                                    <p:set>
                                      <p:cBhvr>
                                        <p:cTn id="73" dur="1" fill="hold">
                                          <p:stCondLst>
                                            <p:cond delay="0"/>
                                          </p:stCondLst>
                                        </p:cTn>
                                        <p:tgtEl>
                                          <p:spTgt spid="139"/>
                                        </p:tgtEl>
                                        <p:attrNameLst>
                                          <p:attrName>style.visibility</p:attrName>
                                        </p:attrNameLst>
                                      </p:cBhvr>
                                      <p:to>
                                        <p:strVal val="visible"/>
                                      </p:to>
                                    </p:set>
                                    <p:animEffect transition="in" filter="dissolve">
                                      <p:cBhvr>
                                        <p:cTn id="74" dur="500"/>
                                        <p:tgtEl>
                                          <p:spTgt spid="139"/>
                                        </p:tgtEl>
                                      </p:cBhvr>
                                    </p:animEffect>
                                  </p:childTnLst>
                                </p:cTn>
                              </p:par>
                            </p:childTnLst>
                          </p:cTn>
                        </p:par>
                      </p:childTnLst>
                    </p:cTn>
                  </p:par>
                  <p:par>
                    <p:cTn id="75" fill="hold">
                      <p:stCondLst>
                        <p:cond delay="indefinite"/>
                      </p:stCondLst>
                      <p:childTnLst>
                        <p:par>
                          <p:cTn id="76" fill="hold">
                            <p:stCondLst>
                              <p:cond delay="0"/>
                            </p:stCondLst>
                            <p:childTnLst>
                              <p:par>
                                <p:cTn id="77" presetID="9" presetClass="entr" presetSubtype="0" fill="hold" nodeType="clickEffect">
                                  <p:stCondLst>
                                    <p:cond delay="0"/>
                                  </p:stCondLst>
                                  <p:childTnLst>
                                    <p:set>
                                      <p:cBhvr>
                                        <p:cTn id="78" dur="1" fill="hold">
                                          <p:stCondLst>
                                            <p:cond delay="0"/>
                                          </p:stCondLst>
                                        </p:cTn>
                                        <p:tgtEl>
                                          <p:spTgt spid="182"/>
                                        </p:tgtEl>
                                        <p:attrNameLst>
                                          <p:attrName>style.visibility</p:attrName>
                                        </p:attrNameLst>
                                      </p:cBhvr>
                                      <p:to>
                                        <p:strVal val="visible"/>
                                      </p:to>
                                    </p:set>
                                    <p:animEffect transition="in" filter="dissolve">
                                      <p:cBhvr>
                                        <p:cTn id="79"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70" grpId="0"/>
      <p:bldP spid="53271" grpId="0"/>
      <p:bldP spid="147" grpId="0"/>
      <p:bldP spid="148" grpId="0"/>
      <p:bldP spid="149" grpId="0" animBg="1"/>
    </p:bldLst>
  </p:timing>
</p:sld>
</file>

<file path=ppt/theme/theme1.xml><?xml version="1.0" encoding="utf-8"?>
<a:theme xmlns:a="http://schemas.openxmlformats.org/drawingml/2006/main" name="Standarddesign">
  <a:themeElements>
    <a:clrScheme name="">
      <a:dk1>
        <a:srgbClr val="000000"/>
      </a:dk1>
      <a:lt1>
        <a:srgbClr val="99FFFF"/>
      </a:lt1>
      <a:dk2>
        <a:srgbClr val="999933"/>
      </a:dk2>
      <a:lt2>
        <a:srgbClr val="808000"/>
      </a:lt2>
      <a:accent1>
        <a:srgbClr val="339933"/>
      </a:accent1>
      <a:accent2>
        <a:srgbClr val="800000"/>
      </a:accent2>
      <a:accent3>
        <a:srgbClr val="CAFFFF"/>
      </a:accent3>
      <a:accent4>
        <a:srgbClr val="000000"/>
      </a:accent4>
      <a:accent5>
        <a:srgbClr val="ADCAAD"/>
      </a:accent5>
      <a:accent6>
        <a:srgbClr val="730000"/>
      </a:accent6>
      <a:hlink>
        <a:srgbClr val="0033CC"/>
      </a:hlink>
      <a:folHlink>
        <a:srgbClr val="FFCC66"/>
      </a:folHlink>
    </a:clrScheme>
    <a:fontScheme name="Standarddesign">
      <a:majorFont>
        <a:latin typeface="Verdana"/>
        <a:ea typeface=""/>
        <a:cs typeface=""/>
      </a:majorFont>
      <a:minorFont>
        <a:latin typeface="Verdana"/>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a-DK" sz="20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a-DK" sz="20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Standarddesig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Standarddesig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desig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Standarddesig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Kontortema">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ontorte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B302B8147B09E240B766556B8EEB420B" ma:contentTypeVersion="13" ma:contentTypeDescription="Opret et nyt dokument." ma:contentTypeScope="" ma:versionID="634c4ab936842b4daa338f07614aea16">
  <xsd:schema xmlns:xsd="http://www.w3.org/2001/XMLSchema" xmlns:xs="http://www.w3.org/2001/XMLSchema" xmlns:p="http://schemas.microsoft.com/office/2006/metadata/properties" xmlns:ns2="393c2793-96ab-4a74-9691-efa4efff0d23" xmlns:ns3="b4f9bdb0-a78f-4782-98e3-c52de5cf030d" targetNamespace="http://schemas.microsoft.com/office/2006/metadata/properties" ma:root="true" ma:fieldsID="fd8ec0fb6ff90b7270e62344a24b74d9" ns2:_="" ns3:_="">
    <xsd:import namespace="393c2793-96ab-4a74-9691-efa4efff0d23"/>
    <xsd:import namespace="b4f9bdb0-a78f-4782-98e3-c52de5cf030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DateTaken" minOccurs="0"/>
                <xsd:element ref="ns2:MediaServiceLocation"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93c2793-96ab-4a74-9691-efa4efff0d2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4f9bdb0-a78f-4782-98e3-c52de5cf030d" elementFormDefault="qualified">
    <xsd:import namespace="http://schemas.microsoft.com/office/2006/documentManagement/types"/>
    <xsd:import namespace="http://schemas.microsoft.com/office/infopath/2007/PartnerControls"/>
    <xsd:element name="SharedWithUsers" ma:index="10"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t med 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616F15A-8A4F-41D7-B560-B5DBF72AF0A7}"/>
</file>

<file path=customXml/itemProps2.xml><?xml version="1.0" encoding="utf-8"?>
<ds:datastoreItem xmlns:ds="http://schemas.openxmlformats.org/officeDocument/2006/customXml" ds:itemID="{FEF63269-5596-4406-81A8-CB2DC2276D04}"/>
</file>

<file path=customXml/itemProps3.xml><?xml version="1.0" encoding="utf-8"?>
<ds:datastoreItem xmlns:ds="http://schemas.openxmlformats.org/officeDocument/2006/customXml" ds:itemID="{875DB8D0-6337-4F7D-A6FC-21AB2CBCBB28}"/>
</file>

<file path=docProps/app.xml><?xml version="1.0" encoding="utf-8"?>
<Properties xmlns="http://schemas.openxmlformats.org/officeDocument/2006/extended-properties" xmlns:vt="http://schemas.openxmlformats.org/officeDocument/2006/docPropsVTypes">
  <TotalTime>11034</TotalTime>
  <Words>1559</Words>
  <Application>Microsoft Office PowerPoint</Application>
  <PresentationFormat>A4 (210 x 297 mm)</PresentationFormat>
  <Paragraphs>250</Paragraphs>
  <Slides>15</Slides>
  <Notes>15</Notes>
  <HiddenSlides>0</HiddenSlides>
  <MMClips>0</MMClips>
  <ScaleCrop>false</ScaleCrop>
  <HeadingPairs>
    <vt:vector size="4" baseType="variant">
      <vt:variant>
        <vt:lpstr>Tema</vt:lpstr>
      </vt:variant>
      <vt:variant>
        <vt:i4>1</vt:i4>
      </vt:variant>
      <vt:variant>
        <vt:lpstr>Diastitler</vt:lpstr>
      </vt:variant>
      <vt:variant>
        <vt:i4>15</vt:i4>
      </vt:variant>
    </vt:vector>
  </HeadingPairs>
  <TitlesOfParts>
    <vt:vector size="16" baseType="lpstr">
      <vt:lpstr>Standarddesign</vt:lpstr>
      <vt:lpstr>Introduction</vt:lpstr>
      <vt:lpstr>Welfare criterion</vt:lpstr>
      <vt:lpstr>Traders’ surplus: no import/export</vt:lpstr>
      <vt:lpstr>Traders’ surplus if the zone is exporting</vt:lpstr>
      <vt:lpstr>Traders’ surplus if the zone is importing</vt:lpstr>
      <vt:lpstr>Value created by the trading</vt:lpstr>
      <vt:lpstr>Optimization – 1</vt:lpstr>
      <vt:lpstr>Congestion revenue and traders’ surplus for one hour. Only two price zones</vt:lpstr>
      <vt:lpstr>Buyers’ utility and sellers’ cost</vt:lpstr>
      <vt:lpstr>Optimization – 2</vt:lpstr>
      <vt:lpstr>Notes</vt:lpstr>
      <vt:lpstr>Appendix – terminology and acronyms – 1 As used in this presentation</vt:lpstr>
      <vt:lpstr>Appendix – terminology and acronyms – 2 As used in this presentation</vt:lpstr>
      <vt:lpstr>Welfare criterion explained in detail No exchange of energy with other price zones</vt:lpstr>
      <vt:lpstr>Thank you for your attention!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Ingen diastitel</dc:title>
  <dc:creator>APH</dc:creator>
  <cp:lastModifiedBy>andersho</cp:lastModifiedBy>
  <cp:revision>1725</cp:revision>
  <cp:lastPrinted>2001-03-05T16:13:52Z</cp:lastPrinted>
  <dcterms:created xsi:type="dcterms:W3CDTF">1998-01-18T15:08:52Z</dcterms:created>
  <dcterms:modified xsi:type="dcterms:W3CDTF">2012-08-20T08:54:58Z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0x010100B302B8147B09E240B766556B8EEB420B</vt:lpwstr>
  </property>
</Properties>
</file>