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731" r:id="rId2"/>
    <p:sldId id="898" r:id="rId3"/>
    <p:sldId id="877" r:id="rId4"/>
    <p:sldId id="878" r:id="rId5"/>
    <p:sldId id="901" r:id="rId6"/>
    <p:sldId id="882" r:id="rId7"/>
    <p:sldId id="899" r:id="rId8"/>
    <p:sldId id="861" r:id="rId9"/>
    <p:sldId id="860" r:id="rId10"/>
    <p:sldId id="868" r:id="rId11"/>
    <p:sldId id="883" r:id="rId12"/>
    <p:sldId id="866" r:id="rId13"/>
    <p:sldId id="873" r:id="rId14"/>
    <p:sldId id="849" r:id="rId15"/>
    <p:sldId id="884" r:id="rId16"/>
    <p:sldId id="870" r:id="rId17"/>
    <p:sldId id="896" r:id="rId18"/>
    <p:sldId id="747" r:id="rId19"/>
    <p:sldId id="723" r:id="rId20"/>
    <p:sldId id="725" r:id="rId21"/>
    <p:sldId id="727" r:id="rId22"/>
    <p:sldId id="734" r:id="rId23"/>
    <p:sldId id="746" r:id="rId24"/>
  </p:sldIdLst>
  <p:sldSz cx="9906000" cy="6858000" type="A4"/>
  <p:notesSz cx="7099300" cy="10234613"/>
  <p:defaultTextStyle>
    <a:defPPr>
      <a:defRPr lang="da-DK"/>
    </a:defPPr>
    <a:lvl1pPr algn="l" rtl="0" fontAlgn="base">
      <a:spcBef>
        <a:spcPct val="0"/>
      </a:spcBef>
      <a:spcAft>
        <a:spcPct val="0"/>
      </a:spcAft>
      <a:defRPr sz="2200" b="1" kern="1200">
        <a:solidFill>
          <a:srgbClr val="0000FF"/>
        </a:solidFill>
        <a:latin typeface="Verdana" pitchFamily="34" charset="0"/>
        <a:ea typeface="+mn-ea"/>
        <a:cs typeface="Arial" pitchFamily="34" charset="0"/>
      </a:defRPr>
    </a:lvl1pPr>
    <a:lvl2pPr marL="457200" algn="l" rtl="0" fontAlgn="base">
      <a:spcBef>
        <a:spcPct val="0"/>
      </a:spcBef>
      <a:spcAft>
        <a:spcPct val="0"/>
      </a:spcAft>
      <a:defRPr sz="2200" b="1" kern="1200">
        <a:solidFill>
          <a:srgbClr val="0000FF"/>
        </a:solidFill>
        <a:latin typeface="Verdana" pitchFamily="34" charset="0"/>
        <a:ea typeface="+mn-ea"/>
        <a:cs typeface="Arial" pitchFamily="34" charset="0"/>
      </a:defRPr>
    </a:lvl2pPr>
    <a:lvl3pPr marL="914400" algn="l" rtl="0" fontAlgn="base">
      <a:spcBef>
        <a:spcPct val="0"/>
      </a:spcBef>
      <a:spcAft>
        <a:spcPct val="0"/>
      </a:spcAft>
      <a:defRPr sz="2200" b="1" kern="1200">
        <a:solidFill>
          <a:srgbClr val="0000FF"/>
        </a:solidFill>
        <a:latin typeface="Verdana" pitchFamily="34" charset="0"/>
        <a:ea typeface="+mn-ea"/>
        <a:cs typeface="Arial" pitchFamily="34" charset="0"/>
      </a:defRPr>
    </a:lvl3pPr>
    <a:lvl4pPr marL="1371600" algn="l" rtl="0" fontAlgn="base">
      <a:spcBef>
        <a:spcPct val="0"/>
      </a:spcBef>
      <a:spcAft>
        <a:spcPct val="0"/>
      </a:spcAft>
      <a:defRPr sz="2200" b="1" kern="1200">
        <a:solidFill>
          <a:srgbClr val="0000FF"/>
        </a:solidFill>
        <a:latin typeface="Verdana" pitchFamily="34" charset="0"/>
        <a:ea typeface="+mn-ea"/>
        <a:cs typeface="Arial" pitchFamily="34" charset="0"/>
      </a:defRPr>
    </a:lvl4pPr>
    <a:lvl5pPr marL="1828800" algn="l" rtl="0" fontAlgn="base">
      <a:spcBef>
        <a:spcPct val="0"/>
      </a:spcBef>
      <a:spcAft>
        <a:spcPct val="0"/>
      </a:spcAft>
      <a:defRPr sz="2200" b="1" kern="1200">
        <a:solidFill>
          <a:srgbClr val="0000FF"/>
        </a:solidFill>
        <a:latin typeface="Verdana" pitchFamily="34" charset="0"/>
        <a:ea typeface="+mn-ea"/>
        <a:cs typeface="Arial" pitchFamily="34" charset="0"/>
      </a:defRPr>
    </a:lvl5pPr>
    <a:lvl6pPr marL="2286000" algn="l" defTabSz="914400" rtl="0" eaLnBrk="1" latinLnBrk="0" hangingPunct="1">
      <a:defRPr sz="2200" b="1" kern="1200">
        <a:solidFill>
          <a:srgbClr val="0000FF"/>
        </a:solidFill>
        <a:latin typeface="Verdana" pitchFamily="34" charset="0"/>
        <a:ea typeface="+mn-ea"/>
        <a:cs typeface="Arial" pitchFamily="34" charset="0"/>
      </a:defRPr>
    </a:lvl6pPr>
    <a:lvl7pPr marL="2743200" algn="l" defTabSz="914400" rtl="0" eaLnBrk="1" latinLnBrk="0" hangingPunct="1">
      <a:defRPr sz="2200" b="1" kern="1200">
        <a:solidFill>
          <a:srgbClr val="0000FF"/>
        </a:solidFill>
        <a:latin typeface="Verdana" pitchFamily="34" charset="0"/>
        <a:ea typeface="+mn-ea"/>
        <a:cs typeface="Arial" pitchFamily="34" charset="0"/>
      </a:defRPr>
    </a:lvl7pPr>
    <a:lvl8pPr marL="3200400" algn="l" defTabSz="914400" rtl="0" eaLnBrk="1" latinLnBrk="0" hangingPunct="1">
      <a:defRPr sz="2200" b="1" kern="1200">
        <a:solidFill>
          <a:srgbClr val="0000FF"/>
        </a:solidFill>
        <a:latin typeface="Verdana" pitchFamily="34" charset="0"/>
        <a:ea typeface="+mn-ea"/>
        <a:cs typeface="Arial" pitchFamily="34" charset="0"/>
      </a:defRPr>
    </a:lvl8pPr>
    <a:lvl9pPr marL="3657600" algn="l" defTabSz="914400" rtl="0" eaLnBrk="1" latinLnBrk="0" hangingPunct="1">
      <a:defRPr sz="2200" b="1" kern="1200">
        <a:solidFill>
          <a:srgbClr val="0000FF"/>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550" userDrawn="1">
          <p15:clr>
            <a:srgbClr val="A4A3A4"/>
          </p15:clr>
        </p15:guide>
        <p15:guide id="2" pos="3415"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FF66"/>
    <a:srgbClr val="3366CC"/>
    <a:srgbClr val="33CC33"/>
    <a:srgbClr val="FFFFFF"/>
    <a:srgbClr val="0000FF"/>
    <a:srgbClr val="969696"/>
    <a:srgbClr val="EAEAEA"/>
    <a:srgbClr val="FF99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C00C1-11FC-41E6-9D37-4FA04360F92F}" v="2" dt="2021-02-23T13:12:08.30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707" autoAdjust="0"/>
  </p:normalViewPr>
  <p:slideViewPr>
    <p:cSldViewPr snapToGrid="0">
      <p:cViewPr varScale="1">
        <p:scale>
          <a:sx n="73" d="100"/>
          <a:sy n="73" d="100"/>
        </p:scale>
        <p:origin x="1193" y="51"/>
      </p:cViewPr>
      <p:guideLst>
        <p:guide orient="horz" pos="550"/>
        <p:guide pos="341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2499" y="3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2">
            <a:extLst>
              <a:ext uri="{FF2B5EF4-FFF2-40B4-BE49-F238E27FC236}">
                <a16:creationId xmlns:a16="http://schemas.microsoft.com/office/drawing/2014/main" id="{7D8FAD0E-DC1B-4901-928D-42BC885D205B}"/>
              </a:ext>
            </a:extLst>
          </p:cNvPr>
          <p:cNvSpPr>
            <a:spLocks noGrp="1"/>
          </p:cNvSpPr>
          <p:nvPr>
            <p:ph type="hdr" sz="quarter"/>
          </p:nvPr>
        </p:nvSpPr>
        <p:spPr>
          <a:xfrm>
            <a:off x="7014" y="5561"/>
            <a:ext cx="3077137" cy="513858"/>
          </a:xfrm>
          <a:prstGeom prst="rect">
            <a:avLst/>
          </a:prstGeom>
        </p:spPr>
        <p:txBody>
          <a:bodyPr vert="horz" lIns="94757" tIns="47378" rIns="94757" bIns="47378" rtlCol="0"/>
          <a:lstStyle>
            <a:lvl1pPr algn="l">
              <a:defRPr sz="1200"/>
            </a:lvl1pPr>
          </a:lstStyle>
          <a:p>
            <a:r>
              <a:rPr lang="en-GB" b="0" dirty="0">
                <a:solidFill>
                  <a:schemeClr val="tx1"/>
                </a:solidFill>
              </a:rPr>
              <a:t>Anders Plejdrup Houmøller</a:t>
            </a:r>
          </a:p>
        </p:txBody>
      </p:sp>
      <p:sp>
        <p:nvSpPr>
          <p:cNvPr id="3" name="Pladsholder til sidehoved 2">
            <a:extLst>
              <a:ext uri="{FF2B5EF4-FFF2-40B4-BE49-F238E27FC236}">
                <a16:creationId xmlns:a16="http://schemas.microsoft.com/office/drawing/2014/main" id="{AAF6DFB2-1E6F-4D9B-9CEC-43735475A7C2}"/>
              </a:ext>
            </a:extLst>
          </p:cNvPr>
          <p:cNvSpPr txBox="1">
            <a:spLocks/>
          </p:cNvSpPr>
          <p:nvPr/>
        </p:nvSpPr>
        <p:spPr>
          <a:xfrm>
            <a:off x="4017188" y="6951"/>
            <a:ext cx="3077137" cy="513858"/>
          </a:xfrm>
          <a:prstGeom prst="rect">
            <a:avLst/>
          </a:prstGeom>
        </p:spPr>
        <p:txBody>
          <a:bodyPr vert="horz" lIns="94757" tIns="47378" rIns="94757" bIns="47378" rtlCol="0"/>
          <a:lstStyle>
            <a:defPPr>
              <a:defRPr lang="da-DK"/>
            </a:defPPr>
            <a:lvl1pPr algn="l" rtl="0" eaLnBrk="0" fontAlgn="base" hangingPunct="0">
              <a:spcBef>
                <a:spcPct val="0"/>
              </a:spcBef>
              <a:spcAft>
                <a:spcPct val="0"/>
              </a:spcAft>
              <a:defRPr sz="12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a:lstStyle>
          <a:p>
            <a:pPr algn="r"/>
            <a:r>
              <a:rPr lang="en-GB" b="0" dirty="0"/>
              <a:t>November 2019</a:t>
            </a:r>
          </a:p>
        </p:txBody>
      </p:sp>
      <p:sp>
        <p:nvSpPr>
          <p:cNvPr id="4" name="Pladsholder til slidenummer 1">
            <a:extLst>
              <a:ext uri="{FF2B5EF4-FFF2-40B4-BE49-F238E27FC236}">
                <a16:creationId xmlns:a16="http://schemas.microsoft.com/office/drawing/2014/main" id="{A07D99E1-C2A1-4869-B794-D569E4F76188}"/>
              </a:ext>
            </a:extLst>
          </p:cNvPr>
          <p:cNvSpPr>
            <a:spLocks noGrp="1"/>
          </p:cNvSpPr>
          <p:nvPr>
            <p:ph type="sldNum" sz="quarter" idx="3"/>
          </p:nvPr>
        </p:nvSpPr>
        <p:spPr>
          <a:xfrm>
            <a:off x="4016298" y="9716586"/>
            <a:ext cx="3077137" cy="513858"/>
          </a:xfrm>
          <a:prstGeom prst="rect">
            <a:avLst/>
          </a:prstGeom>
        </p:spPr>
        <p:txBody>
          <a:bodyPr vert="horz" lIns="94757" tIns="47378" rIns="94757" bIns="47378" rtlCol="0" anchor="b"/>
          <a:lstStyle>
            <a:lvl1pPr algn="r">
              <a:defRPr sz="1200"/>
            </a:lvl1pPr>
          </a:lstStyle>
          <a:p>
            <a:fld id="{178BF5E1-5216-41DB-AB8F-45E1964B52A4}" type="slidenum">
              <a:rPr lang="en-GB" b="0" smtClean="0">
                <a:solidFill>
                  <a:schemeClr val="tx1"/>
                </a:solidFill>
              </a:rPr>
              <a:t>‹nr.›</a:t>
            </a:fld>
            <a:endParaRPr lang="en-GB" b="0" dirty="0">
              <a:solidFill>
                <a:schemeClr val="tx1"/>
              </a:solidFill>
            </a:endParaRPr>
          </a:p>
        </p:txBody>
      </p:sp>
      <p:sp>
        <p:nvSpPr>
          <p:cNvPr id="5" name="Pladsholder til sidefod 3">
            <a:extLst>
              <a:ext uri="{FF2B5EF4-FFF2-40B4-BE49-F238E27FC236}">
                <a16:creationId xmlns:a16="http://schemas.microsoft.com/office/drawing/2014/main" id="{76488DE1-5AD8-4452-B0C2-D754DA76DD6B}"/>
              </a:ext>
            </a:extLst>
          </p:cNvPr>
          <p:cNvSpPr>
            <a:spLocks noGrp="1"/>
          </p:cNvSpPr>
          <p:nvPr>
            <p:ph type="ftr" sz="quarter" idx="2"/>
          </p:nvPr>
        </p:nvSpPr>
        <p:spPr>
          <a:xfrm>
            <a:off x="5611" y="9716586"/>
            <a:ext cx="3077137" cy="513858"/>
          </a:xfrm>
          <a:prstGeom prst="rect">
            <a:avLst/>
          </a:prstGeom>
        </p:spPr>
        <p:txBody>
          <a:bodyPr vert="horz" lIns="94757" tIns="47378" rIns="94757" bIns="47378" rtlCol="0" anchor="b"/>
          <a:lstStyle>
            <a:lvl1pPr algn="l">
              <a:defRPr sz="1200"/>
            </a:lvl1pPr>
          </a:lstStyle>
          <a:p>
            <a:r>
              <a:rPr lang="en-GB" b="0" dirty="0">
                <a:solidFill>
                  <a:schemeClr val="tx1"/>
                </a:solidFill>
              </a:rPr>
              <a:t>www.houmollerconsulting.dk</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49"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1" name="Rectangle 3"/>
          <p:cNvSpPr>
            <a:spLocks noGrp="1" noChangeArrowheads="1"/>
          </p:cNvSpPr>
          <p:nvPr>
            <p:ph type="dt" idx="1"/>
          </p:nvPr>
        </p:nvSpPr>
        <p:spPr bwMode="auto">
          <a:xfrm>
            <a:off x="4022726"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355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1" y="4860926"/>
            <a:ext cx="5219700" cy="4606925"/>
          </a:xfrm>
          <a:prstGeom prst="rect">
            <a:avLst/>
          </a:prstGeom>
          <a:noFill/>
          <a:ln w="9525">
            <a:noFill/>
            <a:miter lim="800000"/>
            <a:headEnd/>
            <a:tailEnd/>
          </a:ln>
          <a:effectLst/>
        </p:spPr>
        <p:txBody>
          <a:bodyPr vert="horz" wrap="square" lIns="97415" tIns="49533" rIns="97415" bIns="49533" numCol="1" anchor="t" anchorCtr="0" compatLnSpc="1">
            <a:prstTxWarp prst="textNoShape">
              <a:avLst/>
            </a:prstTxWarp>
          </a:bodyPr>
          <a:lstStyle/>
          <a:p>
            <a:pPr lvl="0"/>
            <a:r>
              <a:rPr lang="da-DK" noProof="0"/>
              <a:t>Klik for at redigere teksttypografien på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054" name="Rectangle 6"/>
          <p:cNvSpPr>
            <a:spLocks noGrp="1" noChangeArrowheads="1"/>
          </p:cNvSpPr>
          <p:nvPr>
            <p:ph type="ftr" sz="quarter" idx="4"/>
          </p:nvPr>
        </p:nvSpPr>
        <p:spPr bwMode="auto">
          <a:xfrm>
            <a:off x="-6349"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5" name="Rectangle 7"/>
          <p:cNvSpPr>
            <a:spLocks noGrp="1" noChangeArrowheads="1"/>
          </p:cNvSpPr>
          <p:nvPr>
            <p:ph type="sldNum" sz="quarter" idx="5"/>
          </p:nvPr>
        </p:nvSpPr>
        <p:spPr bwMode="auto">
          <a:xfrm>
            <a:off x="4022726"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fld id="{1D275962-6453-45F0-9CC8-49426775DB3D}"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A085-A8CA-4F7E-A07E-020DE78FE341}" type="slidenum">
              <a:rPr lang="da-DK"/>
              <a:pPr/>
              <a:t>1</a:t>
            </a:fld>
            <a:endParaRPr lang="da-DK" dirty="0"/>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9</a:t>
            </a:fld>
            <a:endParaRPr lang="da-DK" dirty="0"/>
          </a:p>
        </p:txBody>
      </p:sp>
    </p:spTree>
    <p:extLst>
      <p:ext uri="{BB962C8B-B14F-4D97-AF65-F5344CB8AC3E}">
        <p14:creationId xmlns:p14="http://schemas.microsoft.com/office/powerpoint/2010/main" val="315560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7D3098-591E-45D9-97C5-76985323EBC0}"/>
              </a:ext>
            </a:extLst>
          </p:cNvPr>
          <p:cNvSpPr>
            <a:spLocks noGrp="1" noChangeArrowheads="1"/>
          </p:cNvSpPr>
          <p:nvPr>
            <p:ph type="sldNum" sz="quarter" idx="5"/>
          </p:nvPr>
        </p:nvSpPr>
        <p:spPr>
          <a:ln/>
        </p:spPr>
        <p:txBody>
          <a:bodyPr/>
          <a:lstStyle/>
          <a:p>
            <a:fld id="{37E24691-16F8-4D5C-837B-A7A412569D8A}" type="slidenum">
              <a:rPr lang="da-DK" altLang="en-US"/>
              <a:pPr/>
              <a:t>17</a:t>
            </a:fld>
            <a:endParaRPr lang="da-DK" altLang="en-US" dirty="0"/>
          </a:p>
        </p:txBody>
      </p:sp>
      <p:sp>
        <p:nvSpPr>
          <p:cNvPr id="4098" name="Rectangle 2">
            <a:extLst>
              <a:ext uri="{FF2B5EF4-FFF2-40B4-BE49-F238E27FC236}">
                <a16:creationId xmlns:a16="http://schemas.microsoft.com/office/drawing/2014/main" id="{012CF1CF-4414-4138-B12C-A948059E70E7}"/>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705BFB81-CF21-4082-8C7D-E9B495F10ACA}"/>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820642"/>
            <a:fld id="{D07B4EA4-AA80-4C2E-B196-09E21B52DF88}" type="slidenum">
              <a:rPr lang="da-DK" smtClean="0"/>
              <a:pPr defTabSz="820642"/>
              <a:t>23</a:t>
            </a:fld>
            <a:endParaRPr lang="da-DK"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42950" y="2130425"/>
            <a:ext cx="8420100" cy="1470025"/>
          </a:xfrm>
        </p:spPr>
        <p:txBody>
          <a:bodyPr/>
          <a:lstStyle/>
          <a:p>
            <a:r>
              <a:rPr lang="en-GB" noProof="0"/>
              <a:t>Klik for at redigere titeltypografi i masteren</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a:t>Klik for at redigere undertiteltypografien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69268C9-04D4-4536-9176-41C295F3870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lodret titel 2"/>
          <p:cNvSpPr>
            <a:spLocks noGrp="1"/>
          </p:cNvSpPr>
          <p:nvPr>
            <p:ph type="body" orient="vert" idx="1" hasCustomPrompt="1"/>
          </p:nvPr>
        </p:nvSpPr>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BE140C1-4E24-4919-8C16-0D9973904A5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7305675" y="0"/>
            <a:ext cx="2433638" cy="6316663"/>
          </a:xfrm>
        </p:spPr>
        <p:txBody>
          <a:bodyPr vert="eaVert"/>
          <a:lstStyle/>
          <a:p>
            <a:r>
              <a:rPr lang="en-GB" noProof="0"/>
              <a:t>Klik for at redigere titeltypografi i masteren</a:t>
            </a:r>
          </a:p>
        </p:txBody>
      </p:sp>
      <p:sp>
        <p:nvSpPr>
          <p:cNvPr id="3" name="Pladsholder til lodret titel 2"/>
          <p:cNvSpPr>
            <a:spLocks noGrp="1"/>
          </p:cNvSpPr>
          <p:nvPr>
            <p:ph type="body" orient="vert" idx="1" hasCustomPrompt="1"/>
          </p:nvPr>
        </p:nvSpPr>
        <p:spPr>
          <a:xfrm>
            <a:off x="0" y="0"/>
            <a:ext cx="7153275" cy="6316663"/>
          </a:xfrm>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0ACB223-C3EE-49CA-B991-B481DC0D4293}"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dirty="0"/>
              <a:t>23 Feb. 2021</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BB1CC366-35C2-46AA-9211-A07C786022AB}"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dirty="0"/>
              <a:t>23 Feb. 2021</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CC10D468-B0F9-47F8-BF03-3143D525152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idx="1" hasCustomPrompt="1"/>
          </p:nvPr>
        </p:nvSpPr>
        <p:spPr/>
        <p:txBody>
          <a:bodyPr/>
          <a:lstStyle>
            <a:lvl1pPr>
              <a:buFont typeface="Wingdings" pitchFamily="2" charset="2"/>
              <a:buChar char="Ø"/>
              <a:defRPr/>
            </a:lvl1pPr>
            <a:lvl2pPr>
              <a:buFont typeface="Wingdings" pitchFamily="2" charset="2"/>
              <a:buChar char="ü"/>
              <a:defRPr/>
            </a:lvl2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F22F84E-A190-402D-AE1D-93CA43AF0CC6}"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638" y="4406900"/>
            <a:ext cx="8420100" cy="1362075"/>
          </a:xfrm>
        </p:spPr>
        <p:txBody>
          <a:bodyPr anchor="t"/>
          <a:lstStyle>
            <a:lvl1pPr algn="l">
              <a:defRPr sz="4000" b="1" cap="all"/>
            </a:lvl1pPr>
          </a:lstStyle>
          <a:p>
            <a:r>
              <a:rPr lang="en-GB" noProof="0"/>
              <a:t>Klik for at redigere titeltypografi i masteren</a:t>
            </a:r>
          </a:p>
        </p:txBody>
      </p:sp>
      <p:sp>
        <p:nvSpPr>
          <p:cNvPr id="3" name="Pladsholder til tekst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80908EE-9711-4DB8-8C37-BC4E9B75093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sz="half" idx="1" hasCustomPrompt="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Pladsholder til indhold 3"/>
          <p:cNvSpPr>
            <a:spLocks noGrp="1"/>
          </p:cNvSpPr>
          <p:nvPr>
            <p:ph sz="half" idx="2" hasCustomPrompt="1"/>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BABB6DF6-C32D-46BB-96C7-1B55126E087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4638"/>
            <a:ext cx="8915400" cy="1143000"/>
          </a:xfrm>
        </p:spPr>
        <p:txBody>
          <a:bodyPr/>
          <a:lstStyle>
            <a:lvl1pPr>
              <a:defRPr/>
            </a:lvl1pPr>
          </a:lstStyle>
          <a:p>
            <a:r>
              <a:rPr lang="en-GB" noProof="0"/>
              <a:t>Klik for at redigere titeltypografi i masteren</a:t>
            </a:r>
          </a:p>
        </p:txBody>
      </p:sp>
      <p:sp>
        <p:nvSpPr>
          <p:cNvPr id="3" name="Pladsholder til tekst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4" name="Pladsholder til indhold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Pladsholder til tekst 4"/>
          <p:cNvSpPr>
            <a:spLocks noGrp="1"/>
          </p:cNvSpPr>
          <p:nvPr>
            <p:ph type="body" sz="quarter" idx="3" hasCustomPrompt="1"/>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6" name="Pladsholder til indhold 5"/>
          <p:cNvSpPr>
            <a:spLocks noGrp="1"/>
          </p:cNvSpPr>
          <p:nvPr>
            <p:ph sz="quarter" idx="4" hasCustomPrompt="1"/>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7"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5C080578-38F7-4ED0-82FD-5EBDAFE7DD75}"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FFB7089D-E423-4796-9152-6920A30E8A1C}"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1D200A5F-466F-4AF0-8088-8B18AAD0978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3050"/>
            <a:ext cx="3259138" cy="1162050"/>
          </a:xfrm>
        </p:spPr>
        <p:txBody>
          <a:bodyPr anchor="b"/>
          <a:lstStyle>
            <a:lvl1pPr algn="l">
              <a:defRPr sz="2000" b="1"/>
            </a:lvl1pPr>
          </a:lstStyle>
          <a:p>
            <a:r>
              <a:rPr lang="en-GB" noProof="0"/>
              <a:t>Klik for at redigere titeltypografi i masteren</a:t>
            </a:r>
          </a:p>
        </p:txBody>
      </p:sp>
      <p:sp>
        <p:nvSpPr>
          <p:cNvPr id="3" name="Pladsholder til indhold 2"/>
          <p:cNvSpPr>
            <a:spLocks noGrp="1"/>
          </p:cNvSpPr>
          <p:nvPr>
            <p:ph idx="1" hasCustomPrompt="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tekst 3"/>
          <p:cNvSpPr>
            <a:spLocks noGrp="1"/>
          </p:cNvSpPr>
          <p:nvPr>
            <p:ph type="body" sz="half" idx="2" hasCustomPrompt="1"/>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2055B8D8-59BD-4472-B077-002720EB629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41513" y="4800600"/>
            <a:ext cx="5943600" cy="566738"/>
          </a:xfrm>
        </p:spPr>
        <p:txBody>
          <a:bodyPr anchor="b"/>
          <a:lstStyle>
            <a:lvl1pPr algn="l">
              <a:defRPr sz="2000" b="1"/>
            </a:lvl1pPr>
          </a:lstStyle>
          <a:p>
            <a:r>
              <a:rPr lang="en-GB" noProof="0"/>
              <a:t>Klik for at redigere titeltypografi i masteren</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Pladsholder til tekst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23 Feb. 2021</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CA31815-6547-4917-B150-742081747F68}"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a:t>Klik for at redigere titeltypografien på masteren</a:t>
            </a:r>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dirty="0" err="1"/>
              <a:t>Klik</a:t>
            </a:r>
            <a:r>
              <a:rPr lang="en-GB" noProof="0" dirty="0"/>
              <a:t> for at </a:t>
            </a:r>
            <a:r>
              <a:rPr lang="en-GB" noProof="0" dirty="0" err="1"/>
              <a:t>redigere</a:t>
            </a:r>
            <a:r>
              <a:rPr lang="en-GB" noProof="0" dirty="0"/>
              <a:t> </a:t>
            </a:r>
            <a:r>
              <a:rPr lang="en-GB" noProof="0" dirty="0" err="1"/>
              <a:t>teksttypografien</a:t>
            </a:r>
            <a:r>
              <a:rPr lang="en-GB" noProof="0" dirty="0"/>
              <a:t> </a:t>
            </a:r>
            <a:r>
              <a:rPr lang="en-GB" noProof="0" dirty="0" err="1"/>
              <a:t>på</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1117" name="Rectangle 93"/>
          <p:cNvSpPr>
            <a:spLocks noGrp="1" noChangeArrowheads="1"/>
          </p:cNvSpPr>
          <p:nvPr>
            <p:ph type="dt" sz="half" idx="2"/>
          </p:nvPr>
        </p:nvSpPr>
        <p:spPr bwMode="auto">
          <a:xfrm>
            <a:off x="30163"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smtClean="0">
                <a:solidFill>
                  <a:schemeClr val="tx1"/>
                </a:solidFill>
                <a:cs typeface="+mn-cs"/>
              </a:defRPr>
            </a:lvl1pPr>
          </a:lstStyle>
          <a:p>
            <a:pPr>
              <a:defRPr/>
            </a:pPr>
            <a:r>
              <a:rPr lang="en-US" noProof="0" dirty="0"/>
              <a:t>23 Feb. 2021</a:t>
            </a:r>
            <a:endParaRPr lang="en-GB" noProof="0"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cs typeface="+mn-cs"/>
              </a:defRPr>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549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chemeClr val="tx1"/>
                </a:solidFill>
                <a:cs typeface="+mn-cs"/>
              </a:defRPr>
            </a:lvl1pPr>
          </a:lstStyle>
          <a:p>
            <a:pPr>
              <a:defRPr/>
            </a:pPr>
            <a:fld id="{32126467-1226-43F5-BEE8-011A8F2350F0}" type="slidenum">
              <a:rPr lang="en-GB" noProof="0" smtClean="0"/>
              <a:pPr>
                <a:defRPr/>
              </a:pPr>
              <a:t>‹nr.›</a:t>
            </a:fld>
            <a:endParaRPr lang="en-GB" noProof="0" dirty="0"/>
          </a:p>
        </p:txBody>
      </p:sp>
      <p:sp>
        <p:nvSpPr>
          <p:cNvPr id="1299" name="Text Box 275"/>
          <p:cNvSpPr txBox="1">
            <a:spLocks noChangeArrowheads="1"/>
          </p:cNvSpPr>
          <p:nvPr userDrawn="1"/>
        </p:nvSpPr>
        <p:spPr bwMode="auto">
          <a:xfrm>
            <a:off x="6678613" y="6673850"/>
            <a:ext cx="1974850" cy="215900"/>
          </a:xfrm>
          <a:prstGeom prst="rect">
            <a:avLst/>
          </a:prstGeom>
          <a:noFill/>
          <a:ln w="9525">
            <a:noFill/>
            <a:miter lim="800000"/>
            <a:headEnd/>
            <a:tailEnd/>
          </a:ln>
          <a:effectLst/>
        </p:spPr>
        <p:txBody>
          <a:bodyPr wrap="none">
            <a:spAutoFit/>
          </a:bodyPr>
          <a:lstStyle/>
          <a:p>
            <a:pPr eaLnBrk="0" hangingPunct="0">
              <a:defRPr/>
            </a:pPr>
            <a:r>
              <a:rPr lang="en-GB" sz="800" b="0" noProof="0" dirty="0">
                <a:solidFill>
                  <a:schemeClr val="tx1"/>
                </a:solidFill>
                <a:cs typeface="+mn-cs"/>
              </a:rPr>
              <a:t>Copyright Houmoller Consulting </a:t>
            </a:r>
            <a:r>
              <a:rPr lang="en-GB" sz="800" b="0" noProof="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 id="2147483746" r:id="rId12"/>
    <p:sldLayoutId id="2147483747"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Wingdings" panose="05000000000000000000" pitchFamily="2" charset="2"/>
        <a:buChar char="Ø"/>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a:buChar char="ü"/>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Font typeface="Wingdings" panose="05000000000000000000" pitchFamily="2" charset="2"/>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umollerconsulting.dk/facts-finding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nordicenergyregulators.org/2017/12/nordregs-perspective-on-the-development-of-competition-among-nemo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epexspot.com/en/" TargetMode="External"/><Relationship Id="rId2" Type="http://schemas.openxmlformats.org/officeDocument/2006/relationships/hyperlink" Target="https://www.acer.europa.eu/en/The_agency/Pages/default.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ordicenergyregulators.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nergy/sites/ener/files/documents/wp_acer_02_17.pdf"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dirty="0"/>
              <a:t>23 Feb. 2021</a:t>
            </a:r>
            <a:endParaRPr lang="en-GB" dirty="0"/>
          </a:p>
        </p:txBody>
      </p:sp>
      <p:sp>
        <p:nvSpPr>
          <p:cNvPr id="6" name="Pladsholder til diasnummer 5"/>
          <p:cNvSpPr>
            <a:spLocks noGrp="1"/>
          </p:cNvSpPr>
          <p:nvPr>
            <p:ph type="sldNum" sz="quarter" idx="12"/>
          </p:nvPr>
        </p:nvSpPr>
        <p:spPr/>
        <p:txBody>
          <a:bodyPr/>
          <a:lstStyle/>
          <a:p>
            <a:fld id="{C8DDF369-1B7C-43B8-8237-D0C70CA4477D}" type="slidenum">
              <a:rPr lang="en-GB"/>
              <a:pPr/>
              <a:t>1</a:t>
            </a:fld>
            <a:endParaRPr lang="en-GB" dirty="0"/>
          </a:p>
        </p:txBody>
      </p:sp>
      <p:sp>
        <p:nvSpPr>
          <p:cNvPr id="1038344" name="Rectangle 8"/>
          <p:cNvSpPr>
            <a:spLocks noGrp="1" noChangeArrowheads="1"/>
          </p:cNvSpPr>
          <p:nvPr>
            <p:ph type="title"/>
          </p:nvPr>
        </p:nvSpPr>
        <p:spPr>
          <a:xfrm>
            <a:off x="0" y="1"/>
            <a:ext cx="8420100" cy="682906"/>
          </a:xfrm>
        </p:spPr>
        <p:txBody>
          <a:bodyPr/>
          <a:lstStyle/>
          <a:p>
            <a:r>
              <a:rPr lang="en-GB" sz="3000" dirty="0"/>
              <a:t>Introduction</a:t>
            </a:r>
          </a:p>
        </p:txBody>
      </p:sp>
      <p:sp>
        <p:nvSpPr>
          <p:cNvPr id="1038345" name="Rectangle 9"/>
          <p:cNvSpPr>
            <a:spLocks noGrp="1" noChangeArrowheads="1"/>
          </p:cNvSpPr>
          <p:nvPr>
            <p:ph type="body" idx="1"/>
          </p:nvPr>
        </p:nvSpPr>
        <p:spPr>
          <a:xfrm>
            <a:off x="29028" y="651455"/>
            <a:ext cx="9818915" cy="5934536"/>
          </a:xfrm>
        </p:spPr>
        <p:txBody>
          <a:bodyPr/>
          <a:lstStyle/>
          <a:p>
            <a:r>
              <a:rPr lang="en-GB" sz="2000" dirty="0"/>
              <a:t>In the appendix, you’ll find a list of the terms and acronyms used in this presentation.</a:t>
            </a:r>
          </a:p>
          <a:p>
            <a:r>
              <a:rPr lang="en-GB" sz="2000" dirty="0"/>
              <a:t>Concerning the documents referred to in this presentation:</a:t>
            </a:r>
          </a:p>
          <a:p>
            <a:pPr lvl="1"/>
            <a:r>
              <a:rPr lang="en-GB" sz="2000" dirty="0"/>
              <a:t>Unless otherwise stated, you can download the documents from </a:t>
            </a:r>
            <a:r>
              <a:rPr lang="en-GB" sz="2000" dirty="0">
                <a:hlinkClick r:id="rId3"/>
              </a:rPr>
              <a:t>www.houmollerconsulting.dk/facts-findings/</a:t>
            </a:r>
            <a:r>
              <a:rPr lang="en-GB" sz="2000" dirty="0"/>
              <a:t>.</a:t>
            </a:r>
          </a:p>
          <a:p>
            <a:r>
              <a:rPr lang="en-GB" sz="2000" dirty="0">
                <a:solidFill>
                  <a:srgbClr val="008000"/>
                </a:solidFill>
              </a:rPr>
              <a:t>This PowerPoint presentation is animated</a:t>
            </a:r>
          </a:p>
          <a:p>
            <a:pPr lvl="1"/>
            <a:r>
              <a:rPr lang="en-GB" sz="2000" dirty="0">
                <a:solidFill>
                  <a:srgbClr val="008000"/>
                </a:solidFill>
              </a:rPr>
              <a:t>It’s recommended to run the animation when viewing the presentation.</a:t>
            </a:r>
          </a:p>
          <a:p>
            <a:r>
              <a:rPr lang="en-GB" sz="2000" dirty="0">
                <a:solidFill>
                  <a:srgbClr val="008000"/>
                </a:solidFill>
              </a:rPr>
              <a:t>On most computers, you can start the animation by pressing </a:t>
            </a:r>
            <a:r>
              <a:rPr lang="en-GB" sz="2000" i="1" u="sng" dirty="0">
                <a:solidFill>
                  <a:srgbClr val="008000"/>
                </a:solidFill>
              </a:rPr>
              <a:t>F5</a:t>
            </a:r>
            <a:r>
              <a:rPr lang="en-GB" sz="2000" i="1" dirty="0">
                <a:solidFill>
                  <a:srgbClr val="008000"/>
                </a:solidFill>
              </a:rPr>
              <a:t>.</a:t>
            </a:r>
          </a:p>
          <a:p>
            <a:pPr lvl="1"/>
            <a:r>
              <a:rPr lang="en-GB" sz="2000" dirty="0">
                <a:solidFill>
                  <a:srgbClr val="008000"/>
                </a:solidFill>
              </a:rPr>
              <a:t>Now the presentation moves one step forward, when you press </a:t>
            </a:r>
            <a:r>
              <a:rPr lang="en-GB" sz="2000" i="1" u="sng" dirty="0">
                <a:solidFill>
                  <a:srgbClr val="008000"/>
                </a:solidFill>
              </a:rPr>
              <a:t>Page Down</a:t>
            </a:r>
            <a:r>
              <a:rPr lang="en-GB" sz="2000" dirty="0">
                <a:solidFill>
                  <a:srgbClr val="008000"/>
                </a:solidFill>
              </a:rPr>
              <a:t>. It moves one step backward, when you press </a:t>
            </a:r>
            <a:r>
              <a:rPr lang="en-GB" sz="2000" i="1" u="sng" dirty="0">
                <a:solidFill>
                  <a:srgbClr val="008000"/>
                </a:solidFill>
              </a:rPr>
              <a:t>Page Up</a:t>
            </a:r>
            <a:r>
              <a:rPr lang="en-GB" sz="2000" dirty="0">
                <a:solidFill>
                  <a:srgbClr val="008000"/>
                </a:solidFill>
              </a:rPr>
              <a:t>.</a:t>
            </a:r>
          </a:p>
        </p:txBody>
      </p:sp>
      <p:pic>
        <p:nvPicPr>
          <p:cNvPr id="7" name="Picture 4">
            <a:extLst>
              <a:ext uri="{FF2B5EF4-FFF2-40B4-BE49-F238E27FC236}">
                <a16:creationId xmlns:a16="http://schemas.microsoft.com/office/drawing/2014/main" id="{79DF95B2-0030-4631-9F1F-6B6BDA5552B9}"/>
              </a:ext>
            </a:extLst>
          </p:cNvPr>
          <p:cNvPicPr>
            <a:picLocks noChangeAspect="1" noChangeArrowheads="1"/>
          </p:cNvPicPr>
          <p:nvPr/>
        </p:nvPicPr>
        <p:blipFill>
          <a:blip r:embed="rId4" cstate="print"/>
          <a:srcRect/>
          <a:stretch>
            <a:fillRect/>
          </a:stretch>
        </p:blipFill>
        <p:spPr bwMode="auto">
          <a:xfrm>
            <a:off x="3718470" y="5093154"/>
            <a:ext cx="1829201" cy="156502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628773"/>
          </a:xfrm>
        </p:spPr>
        <p:txBody>
          <a:bodyPr/>
          <a:lstStyle/>
          <a:p>
            <a:r>
              <a:rPr lang="en-GB" dirty="0"/>
              <a:t>The monopoly</a:t>
            </a:r>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10</a:t>
            </a:fld>
            <a:endParaRPr lang="en-GB" dirty="0"/>
          </a:p>
        </p:txBody>
      </p:sp>
      <p:sp>
        <p:nvSpPr>
          <p:cNvPr id="5" name="Tekstboks 4"/>
          <p:cNvSpPr txBox="1"/>
          <p:nvPr/>
        </p:nvSpPr>
        <p:spPr>
          <a:xfrm>
            <a:off x="2400882" y="1088577"/>
            <a:ext cx="5126724" cy="400110"/>
          </a:xfrm>
          <a:prstGeom prst="rect">
            <a:avLst/>
          </a:prstGeom>
          <a:noFill/>
        </p:spPr>
        <p:txBody>
          <a:bodyPr wrap="none" rtlCol="0">
            <a:spAutoFit/>
          </a:bodyPr>
          <a:lstStyle/>
          <a:p>
            <a:r>
              <a:rPr lang="en-GB" sz="2000" dirty="0">
                <a:solidFill>
                  <a:schemeClr val="tx1"/>
                </a:solidFill>
              </a:rPr>
              <a:t>Only one grid (the grid monopoly)</a:t>
            </a:r>
          </a:p>
        </p:txBody>
      </p:sp>
      <p:sp>
        <p:nvSpPr>
          <p:cNvPr id="6" name="Tekstboks 5"/>
          <p:cNvSpPr txBox="1"/>
          <p:nvPr/>
        </p:nvSpPr>
        <p:spPr>
          <a:xfrm>
            <a:off x="226925" y="624129"/>
            <a:ext cx="6165470" cy="461665"/>
          </a:xfrm>
          <a:prstGeom prst="rect">
            <a:avLst/>
          </a:prstGeom>
          <a:noFill/>
        </p:spPr>
        <p:txBody>
          <a:bodyPr wrap="none" rtlCol="0">
            <a:spAutoFit/>
          </a:bodyPr>
          <a:lstStyle/>
          <a:p>
            <a:pPr marL="342900" indent="-342900">
              <a:buFont typeface="Wingdings" panose="05000000000000000000" pitchFamily="2" charset="2"/>
              <a:buChar char="Ø"/>
            </a:pPr>
            <a:r>
              <a:rPr lang="en-GB" sz="2400" dirty="0">
                <a:solidFill>
                  <a:schemeClr val="tx1"/>
                </a:solidFill>
              </a:rPr>
              <a:t> Hence, we arrive at this picture:</a:t>
            </a:r>
          </a:p>
        </p:txBody>
      </p:sp>
      <p:grpSp>
        <p:nvGrpSpPr>
          <p:cNvPr id="9" name="Gruppe 8">
            <a:extLst>
              <a:ext uri="{FF2B5EF4-FFF2-40B4-BE49-F238E27FC236}">
                <a16:creationId xmlns:a16="http://schemas.microsoft.com/office/drawing/2014/main" id="{70A12F0D-9B81-41A6-93EF-11A8FE1F4330}"/>
              </a:ext>
            </a:extLst>
          </p:cNvPr>
          <p:cNvGrpSpPr/>
          <p:nvPr/>
        </p:nvGrpSpPr>
        <p:grpSpPr>
          <a:xfrm>
            <a:off x="723340" y="1542098"/>
            <a:ext cx="8481809" cy="899413"/>
            <a:chOff x="723340" y="1542098"/>
            <a:chExt cx="8481809" cy="899413"/>
          </a:xfrm>
        </p:grpSpPr>
        <p:sp>
          <p:nvSpPr>
            <p:cNvPr id="7" name="Tekstboks 6"/>
            <p:cNvSpPr txBox="1"/>
            <p:nvPr/>
          </p:nvSpPr>
          <p:spPr>
            <a:xfrm>
              <a:off x="723340" y="2041401"/>
              <a:ext cx="8481809" cy="400110"/>
            </a:xfrm>
            <a:prstGeom prst="rect">
              <a:avLst/>
            </a:prstGeom>
            <a:noFill/>
          </p:spPr>
          <p:txBody>
            <a:bodyPr wrap="none" rtlCol="0">
              <a:spAutoFit/>
            </a:bodyPr>
            <a:lstStyle/>
            <a:p>
              <a:r>
                <a:rPr lang="en-GB" sz="2000" dirty="0">
                  <a:solidFill>
                    <a:schemeClr val="tx1"/>
                  </a:solidFill>
                </a:rPr>
                <a:t>Only one day-ahead grid congestion management system</a:t>
              </a:r>
            </a:p>
          </p:txBody>
        </p:sp>
        <p:sp>
          <p:nvSpPr>
            <p:cNvPr id="13" name="Nedadgående pil 12"/>
            <p:cNvSpPr/>
            <p:nvPr/>
          </p:nvSpPr>
          <p:spPr bwMode="auto">
            <a:xfrm>
              <a:off x="4768302" y="1542098"/>
              <a:ext cx="391885" cy="44589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sp>
        <p:nvSpPr>
          <p:cNvPr id="22" name="Tekstboks 21"/>
          <p:cNvSpPr txBox="1"/>
          <p:nvPr/>
        </p:nvSpPr>
        <p:spPr>
          <a:xfrm>
            <a:off x="479685" y="6133361"/>
            <a:ext cx="8969119" cy="307777"/>
          </a:xfrm>
          <a:prstGeom prst="rect">
            <a:avLst/>
          </a:prstGeom>
          <a:noFill/>
        </p:spPr>
        <p:txBody>
          <a:bodyPr wrap="square" rtlCol="0">
            <a:spAutoFit/>
          </a:bodyPr>
          <a:lstStyle/>
          <a:p>
            <a:pPr marL="0" lvl="1" algn="ctr"/>
            <a:r>
              <a:rPr lang="en-GB" sz="1400" dirty="0">
                <a:solidFill>
                  <a:schemeClr val="tx1"/>
                </a:solidFill>
              </a:rPr>
              <a:t>For more information, see the PowerPoint presentation </a:t>
            </a:r>
            <a:r>
              <a:rPr lang="en-GB" sz="1400" i="1" dirty="0">
                <a:solidFill>
                  <a:schemeClr val="tx1"/>
                </a:solidFill>
              </a:rPr>
              <a:t>Europe’s electricity market</a:t>
            </a:r>
            <a:r>
              <a:rPr lang="en-GB" sz="1400" dirty="0">
                <a:solidFill>
                  <a:schemeClr val="tx1"/>
                </a:solidFill>
              </a:rPr>
              <a:t>.</a:t>
            </a:r>
          </a:p>
        </p:txBody>
      </p:sp>
      <p:sp>
        <p:nvSpPr>
          <p:cNvPr id="3" name="Pladsholder til dato 2"/>
          <p:cNvSpPr>
            <a:spLocks noGrp="1"/>
          </p:cNvSpPr>
          <p:nvPr>
            <p:ph type="dt" sz="half" idx="10"/>
          </p:nvPr>
        </p:nvSpPr>
        <p:spPr/>
        <p:txBody>
          <a:bodyPr/>
          <a:lstStyle/>
          <a:p>
            <a:pPr>
              <a:defRPr/>
            </a:pPr>
            <a:r>
              <a:rPr lang="en-US" dirty="0"/>
              <a:t>23 Feb. 2021</a:t>
            </a:r>
            <a:endParaRPr lang="en-GB" dirty="0"/>
          </a:p>
        </p:txBody>
      </p:sp>
      <p:grpSp>
        <p:nvGrpSpPr>
          <p:cNvPr id="12" name="Gruppe 11">
            <a:extLst>
              <a:ext uri="{FF2B5EF4-FFF2-40B4-BE49-F238E27FC236}">
                <a16:creationId xmlns:a16="http://schemas.microsoft.com/office/drawing/2014/main" id="{E2A9B7EB-D31D-4082-BF6D-C56BC9CD4BDA}"/>
              </a:ext>
            </a:extLst>
          </p:cNvPr>
          <p:cNvGrpSpPr/>
          <p:nvPr/>
        </p:nvGrpSpPr>
        <p:grpSpPr>
          <a:xfrm>
            <a:off x="1564114" y="2494922"/>
            <a:ext cx="6800260" cy="899413"/>
            <a:chOff x="1564114" y="2494922"/>
            <a:chExt cx="6800260" cy="899413"/>
          </a:xfrm>
        </p:grpSpPr>
        <p:sp>
          <p:nvSpPr>
            <p:cNvPr id="8" name="Tekstboks 7"/>
            <p:cNvSpPr txBox="1"/>
            <p:nvPr/>
          </p:nvSpPr>
          <p:spPr>
            <a:xfrm>
              <a:off x="1564114" y="2994225"/>
              <a:ext cx="6800260" cy="400110"/>
            </a:xfrm>
            <a:prstGeom prst="rect">
              <a:avLst/>
            </a:prstGeom>
            <a:noFill/>
          </p:spPr>
          <p:txBody>
            <a:bodyPr wrap="none" rtlCol="0">
              <a:spAutoFit/>
            </a:bodyPr>
            <a:lstStyle/>
            <a:p>
              <a:r>
                <a:rPr lang="en-GB" sz="2000" dirty="0">
                  <a:solidFill>
                    <a:schemeClr val="tx1"/>
                  </a:solidFill>
                </a:rPr>
                <a:t>Only one spot price per hour per bidding zone</a:t>
              </a:r>
            </a:p>
          </p:txBody>
        </p:sp>
        <p:sp>
          <p:nvSpPr>
            <p:cNvPr id="24" name="Nedadgående pil 12">
              <a:extLst>
                <a:ext uri="{FF2B5EF4-FFF2-40B4-BE49-F238E27FC236}">
                  <a16:creationId xmlns:a16="http://schemas.microsoft.com/office/drawing/2014/main" id="{2B7BC294-648E-4049-A559-03D2A1C3D5B7}"/>
                </a:ext>
              </a:extLst>
            </p:cNvPr>
            <p:cNvSpPr/>
            <p:nvPr/>
          </p:nvSpPr>
          <p:spPr bwMode="auto">
            <a:xfrm>
              <a:off x="4768302" y="2494922"/>
              <a:ext cx="391885" cy="44589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grpSp>
        <p:nvGrpSpPr>
          <p:cNvPr id="14" name="Gruppe 13">
            <a:extLst>
              <a:ext uri="{FF2B5EF4-FFF2-40B4-BE49-F238E27FC236}">
                <a16:creationId xmlns:a16="http://schemas.microsoft.com/office/drawing/2014/main" id="{C3EA32B7-9EA5-4077-B06D-26F831CE99C5}"/>
              </a:ext>
            </a:extLst>
          </p:cNvPr>
          <p:cNvGrpSpPr/>
          <p:nvPr/>
        </p:nvGrpSpPr>
        <p:grpSpPr>
          <a:xfrm>
            <a:off x="1108060" y="3447746"/>
            <a:ext cx="7712368" cy="1514966"/>
            <a:chOff x="1108060" y="3447746"/>
            <a:chExt cx="7712368" cy="1514966"/>
          </a:xfrm>
        </p:grpSpPr>
        <p:sp>
          <p:nvSpPr>
            <p:cNvPr id="10" name="Tekstboks 9"/>
            <p:cNvSpPr txBox="1"/>
            <p:nvPr/>
          </p:nvSpPr>
          <p:spPr>
            <a:xfrm>
              <a:off x="1108060" y="3947049"/>
              <a:ext cx="7712368" cy="1015663"/>
            </a:xfrm>
            <a:prstGeom prst="rect">
              <a:avLst/>
            </a:prstGeom>
            <a:noFill/>
          </p:spPr>
          <p:txBody>
            <a:bodyPr wrap="none" rtlCol="0">
              <a:spAutoFit/>
            </a:bodyPr>
            <a:lstStyle/>
            <a:p>
              <a:pPr algn="ctr"/>
              <a:r>
                <a:rPr lang="en-GB" sz="2000" dirty="0">
                  <a:solidFill>
                    <a:schemeClr val="tx1"/>
                  </a:solidFill>
                </a:rPr>
                <a:t>Spot exchanges cannot deliver different spot prices,</a:t>
              </a:r>
            </a:p>
            <a:p>
              <a:pPr algn="ctr"/>
              <a:r>
                <a:rPr lang="en-GB" sz="2000" dirty="0">
                  <a:solidFill>
                    <a:schemeClr val="tx1"/>
                  </a:solidFill>
                </a:rPr>
                <a:t>must have a common calculation of prices &amp; flows</a:t>
              </a:r>
            </a:p>
            <a:p>
              <a:pPr algn="ctr"/>
              <a:r>
                <a:rPr lang="en-GB" sz="2000" dirty="0">
                  <a:solidFill>
                    <a:schemeClr val="tx1"/>
                  </a:solidFill>
                </a:rPr>
                <a:t>and must coordinate their settlement</a:t>
              </a:r>
            </a:p>
          </p:txBody>
        </p:sp>
        <p:sp>
          <p:nvSpPr>
            <p:cNvPr id="25" name="Nedadgående pil 12">
              <a:extLst>
                <a:ext uri="{FF2B5EF4-FFF2-40B4-BE49-F238E27FC236}">
                  <a16:creationId xmlns:a16="http://schemas.microsoft.com/office/drawing/2014/main" id="{7CEA4A11-1F6B-4553-BB27-3EA327A7E6E0}"/>
                </a:ext>
              </a:extLst>
            </p:cNvPr>
            <p:cNvSpPr/>
            <p:nvPr/>
          </p:nvSpPr>
          <p:spPr bwMode="auto">
            <a:xfrm>
              <a:off x="4768302" y="3447746"/>
              <a:ext cx="391885" cy="44589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grpSp>
        <p:nvGrpSpPr>
          <p:cNvPr id="15" name="Gruppe 14">
            <a:extLst>
              <a:ext uri="{FF2B5EF4-FFF2-40B4-BE49-F238E27FC236}">
                <a16:creationId xmlns:a16="http://schemas.microsoft.com/office/drawing/2014/main" id="{67EBA2F3-4BB3-4827-81CC-A253373D6B8C}"/>
              </a:ext>
            </a:extLst>
          </p:cNvPr>
          <p:cNvGrpSpPr/>
          <p:nvPr/>
        </p:nvGrpSpPr>
        <p:grpSpPr>
          <a:xfrm>
            <a:off x="518957" y="5016123"/>
            <a:ext cx="8890575" cy="899412"/>
            <a:chOff x="518957" y="5016123"/>
            <a:chExt cx="8890575" cy="899412"/>
          </a:xfrm>
        </p:grpSpPr>
        <p:sp>
          <p:nvSpPr>
            <p:cNvPr id="11" name="Tekstboks 10"/>
            <p:cNvSpPr txBox="1"/>
            <p:nvPr/>
          </p:nvSpPr>
          <p:spPr>
            <a:xfrm>
              <a:off x="518957" y="5515425"/>
              <a:ext cx="8890575" cy="400110"/>
            </a:xfrm>
            <a:prstGeom prst="rect">
              <a:avLst/>
            </a:prstGeom>
            <a:noFill/>
          </p:spPr>
          <p:txBody>
            <a:bodyPr wrap="none" rtlCol="0">
              <a:spAutoFit/>
            </a:bodyPr>
            <a:lstStyle/>
            <a:p>
              <a:r>
                <a:rPr lang="en-GB" sz="2000" dirty="0">
                  <a:solidFill>
                    <a:schemeClr val="tx1"/>
                  </a:solidFill>
                </a:rPr>
                <a:t>Competition between spot exchanges rendered meaningless</a:t>
              </a:r>
            </a:p>
          </p:txBody>
        </p:sp>
        <p:sp>
          <p:nvSpPr>
            <p:cNvPr id="26" name="Nedadgående pil 12">
              <a:extLst>
                <a:ext uri="{FF2B5EF4-FFF2-40B4-BE49-F238E27FC236}">
                  <a16:creationId xmlns:a16="http://schemas.microsoft.com/office/drawing/2014/main" id="{58256EE0-A182-4272-AA2D-1B1A86B7CE48}"/>
                </a:ext>
              </a:extLst>
            </p:cNvPr>
            <p:cNvSpPr/>
            <p:nvPr/>
          </p:nvSpPr>
          <p:spPr bwMode="auto">
            <a:xfrm>
              <a:off x="4768302" y="5016123"/>
              <a:ext cx="391885" cy="44589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D02687D4-2FFA-47B6-A343-02B4E26B3B99}"/>
              </a:ext>
            </a:extLst>
          </p:cNvPr>
          <p:cNvGrpSpPr/>
          <p:nvPr/>
        </p:nvGrpSpPr>
        <p:grpSpPr>
          <a:xfrm>
            <a:off x="7558170" y="1481328"/>
            <a:ext cx="2171700" cy="1947672"/>
            <a:chOff x="7558170" y="1481328"/>
            <a:chExt cx="2171700" cy="1947672"/>
          </a:xfrm>
        </p:grpSpPr>
        <p:pic>
          <p:nvPicPr>
            <p:cNvPr id="7" name="Billede 6">
              <a:extLst>
                <a:ext uri="{FF2B5EF4-FFF2-40B4-BE49-F238E27FC236}">
                  <a16:creationId xmlns:a16="http://schemas.microsoft.com/office/drawing/2014/main" id="{3A8E37D0-A7D1-4344-9C86-A641D0159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8170" y="1481328"/>
              <a:ext cx="2171700" cy="1947672"/>
            </a:xfrm>
            <a:prstGeom prst="rect">
              <a:avLst/>
            </a:prstGeom>
          </p:spPr>
        </p:pic>
        <p:sp>
          <p:nvSpPr>
            <p:cNvPr id="8" name="Tekstfelt 7">
              <a:extLst>
                <a:ext uri="{FF2B5EF4-FFF2-40B4-BE49-F238E27FC236}">
                  <a16:creationId xmlns:a16="http://schemas.microsoft.com/office/drawing/2014/main" id="{57F8DD28-991A-45AA-B609-E2A197F6E40A}"/>
                </a:ext>
              </a:extLst>
            </p:cNvPr>
            <p:cNvSpPr txBox="1"/>
            <p:nvPr/>
          </p:nvSpPr>
          <p:spPr>
            <a:xfrm>
              <a:off x="8371215" y="1932700"/>
              <a:ext cx="385042" cy="430887"/>
            </a:xfrm>
            <a:prstGeom prst="rect">
              <a:avLst/>
            </a:prstGeom>
            <a:noFill/>
          </p:spPr>
          <p:txBody>
            <a:bodyPr wrap="none" rtlCol="0">
              <a:spAutoFit/>
            </a:bodyPr>
            <a:lstStyle/>
            <a:p>
              <a:pPr algn="ctr"/>
              <a:r>
                <a:rPr lang="en-GB" dirty="0">
                  <a:solidFill>
                    <a:srgbClr val="FFFFFF"/>
                  </a:solidFill>
                </a:rPr>
                <a:t>€</a:t>
              </a:r>
            </a:p>
          </p:txBody>
        </p:sp>
      </p:grpSp>
      <p:sp>
        <p:nvSpPr>
          <p:cNvPr id="2" name="Titel 1">
            <a:extLst>
              <a:ext uri="{FF2B5EF4-FFF2-40B4-BE49-F238E27FC236}">
                <a16:creationId xmlns:a16="http://schemas.microsoft.com/office/drawing/2014/main" id="{8643A325-E244-466C-B79B-EE939AD3D84E}"/>
              </a:ext>
            </a:extLst>
          </p:cNvPr>
          <p:cNvSpPr>
            <a:spLocks noGrp="1"/>
          </p:cNvSpPr>
          <p:nvPr>
            <p:ph type="title"/>
          </p:nvPr>
        </p:nvSpPr>
        <p:spPr>
          <a:xfrm>
            <a:off x="0" y="0"/>
            <a:ext cx="9906000" cy="824459"/>
          </a:xfrm>
          <a:solidFill>
            <a:srgbClr val="FFFFFF"/>
          </a:solidFill>
        </p:spPr>
        <p:txBody>
          <a:bodyPr/>
          <a:lstStyle/>
          <a:p>
            <a:r>
              <a:rPr lang="en-GB" sz="2800" dirty="0"/>
              <a:t>Forced co-ordination of spot trading settlement</a:t>
            </a:r>
          </a:p>
        </p:txBody>
      </p:sp>
      <p:sp>
        <p:nvSpPr>
          <p:cNvPr id="3" name="Pladsholder til indhold 2">
            <a:extLst>
              <a:ext uri="{FF2B5EF4-FFF2-40B4-BE49-F238E27FC236}">
                <a16:creationId xmlns:a16="http://schemas.microsoft.com/office/drawing/2014/main" id="{C55FBA09-FFDD-4F1B-9D83-2488BD119FC5}"/>
              </a:ext>
            </a:extLst>
          </p:cNvPr>
          <p:cNvSpPr>
            <a:spLocks noGrp="1"/>
          </p:cNvSpPr>
          <p:nvPr>
            <p:ph idx="1"/>
          </p:nvPr>
        </p:nvSpPr>
        <p:spPr>
          <a:xfrm>
            <a:off x="86974" y="670815"/>
            <a:ext cx="9744075" cy="6029788"/>
          </a:xfrm>
        </p:spPr>
        <p:txBody>
          <a:bodyPr/>
          <a:lstStyle/>
          <a:p>
            <a:r>
              <a:rPr lang="en-GB" sz="2000" dirty="0"/>
              <a:t>Imagine a bidding zone has two spot exchanges S</a:t>
            </a:r>
            <a:r>
              <a:rPr lang="en-GB" sz="2000" baseline="-25000" dirty="0"/>
              <a:t>1</a:t>
            </a:r>
            <a:r>
              <a:rPr lang="en-GB" sz="2000" dirty="0"/>
              <a:t> and S</a:t>
            </a:r>
            <a:r>
              <a:rPr lang="en-GB" sz="2000" baseline="-25000" dirty="0"/>
              <a:t>2</a:t>
            </a:r>
            <a:r>
              <a:rPr lang="en-GB" sz="2000" dirty="0"/>
              <a:t>.</a:t>
            </a:r>
          </a:p>
          <a:p>
            <a:r>
              <a:rPr lang="en-GB" sz="2000" dirty="0">
                <a:solidFill>
                  <a:srgbClr val="008000"/>
                </a:solidFill>
              </a:rPr>
              <a:t>First, for simplicity, for a given day, assume the zone has no exchange of energy with other zones.</a:t>
            </a:r>
          </a:p>
          <a:p>
            <a:r>
              <a:rPr lang="en-GB" sz="2000" dirty="0">
                <a:solidFill>
                  <a:srgbClr val="008000"/>
                </a:solidFill>
              </a:rPr>
              <a:t>Further, assume all the zone’s buyers buy from S</a:t>
            </a:r>
            <a:r>
              <a:rPr lang="en-GB" sz="2000" baseline="-25000" dirty="0">
                <a:solidFill>
                  <a:srgbClr val="008000"/>
                </a:solidFill>
              </a:rPr>
              <a:t>1</a:t>
            </a:r>
            <a:r>
              <a:rPr lang="en-GB" sz="2000" dirty="0">
                <a:solidFill>
                  <a:srgbClr val="008000"/>
                </a:solidFill>
              </a:rPr>
              <a:t>.</a:t>
            </a:r>
          </a:p>
          <a:p>
            <a:r>
              <a:rPr lang="en-GB" sz="2000" dirty="0">
                <a:solidFill>
                  <a:srgbClr val="008000"/>
                </a:solidFill>
              </a:rPr>
              <a:t>And all the zone’s sellers sell to S</a:t>
            </a:r>
            <a:r>
              <a:rPr lang="en-GB" sz="2000" baseline="-25000" dirty="0">
                <a:solidFill>
                  <a:srgbClr val="008000"/>
                </a:solidFill>
              </a:rPr>
              <a:t>2</a:t>
            </a:r>
            <a:r>
              <a:rPr lang="en-GB" sz="2000" dirty="0">
                <a:solidFill>
                  <a:srgbClr val="008000"/>
                </a:solidFill>
              </a:rPr>
              <a:t>.</a:t>
            </a:r>
          </a:p>
          <a:p>
            <a:r>
              <a:rPr lang="en-GB" sz="2000" dirty="0">
                <a:solidFill>
                  <a:srgbClr val="008000"/>
                </a:solidFill>
              </a:rPr>
              <a:t>Now S</a:t>
            </a:r>
            <a:r>
              <a:rPr lang="en-GB" sz="2000" baseline="-25000" dirty="0">
                <a:solidFill>
                  <a:srgbClr val="008000"/>
                </a:solidFill>
              </a:rPr>
              <a:t>1</a:t>
            </a:r>
            <a:r>
              <a:rPr lang="en-GB" sz="2000" dirty="0">
                <a:solidFill>
                  <a:srgbClr val="008000"/>
                </a:solidFill>
              </a:rPr>
              <a:t> must transfer the buyers’ money to S</a:t>
            </a:r>
            <a:r>
              <a:rPr lang="en-GB" sz="2000" baseline="-25000" dirty="0">
                <a:solidFill>
                  <a:srgbClr val="008000"/>
                </a:solidFill>
              </a:rPr>
              <a:t>2</a:t>
            </a:r>
          </a:p>
          <a:p>
            <a:pPr lvl="1"/>
            <a:r>
              <a:rPr lang="en-GB" sz="2000" dirty="0">
                <a:solidFill>
                  <a:srgbClr val="008000"/>
                </a:solidFill>
              </a:rPr>
              <a:t>To make it possible for S</a:t>
            </a:r>
            <a:r>
              <a:rPr lang="en-GB" sz="2000" baseline="-25000" dirty="0">
                <a:solidFill>
                  <a:srgbClr val="008000"/>
                </a:solidFill>
              </a:rPr>
              <a:t>2</a:t>
            </a:r>
            <a:r>
              <a:rPr lang="en-GB" sz="2000" dirty="0">
                <a:solidFill>
                  <a:srgbClr val="008000"/>
                </a:solidFill>
              </a:rPr>
              <a:t> to pay the sellers.</a:t>
            </a:r>
          </a:p>
          <a:p>
            <a:r>
              <a:rPr lang="en-GB" sz="2000" dirty="0"/>
              <a:t>In general, there will be a daily exchange of money between “competing” spot exchanges’ clearing houses</a:t>
            </a:r>
          </a:p>
          <a:p>
            <a:pPr lvl="1"/>
            <a:r>
              <a:rPr lang="en-GB" sz="2000" dirty="0"/>
              <a:t>As they seldom will have a balanced position.</a:t>
            </a:r>
          </a:p>
          <a:p>
            <a:r>
              <a:rPr lang="en-GB" sz="2000" dirty="0"/>
              <a:t>Hence, the spot exchanges’ settlement systems are just cost-increasing middle layers</a:t>
            </a:r>
          </a:p>
          <a:p>
            <a:pPr lvl="1"/>
            <a:r>
              <a:rPr lang="en-GB" sz="2000" dirty="0"/>
              <a:t>At the bottom, you find the real settlement system.</a:t>
            </a:r>
          </a:p>
          <a:p>
            <a:r>
              <a:rPr lang="en-GB" sz="2000" dirty="0"/>
              <a:t>For more information, see the PowerPoint presentation </a:t>
            </a:r>
            <a:r>
              <a:rPr lang="en-GB" sz="2000" i="1" dirty="0"/>
              <a:t>Market coupling makes real competition between spot exchanges unfeasible</a:t>
            </a:r>
            <a:r>
              <a:rPr lang="en-GB" sz="2000" dirty="0"/>
              <a:t>.</a:t>
            </a:r>
          </a:p>
        </p:txBody>
      </p:sp>
      <p:sp>
        <p:nvSpPr>
          <p:cNvPr id="4" name="Pladsholder til dato 3">
            <a:extLst>
              <a:ext uri="{FF2B5EF4-FFF2-40B4-BE49-F238E27FC236}">
                <a16:creationId xmlns:a16="http://schemas.microsoft.com/office/drawing/2014/main" id="{8EB078FA-3742-4FCD-AF8E-1EFE27309415}"/>
              </a:ext>
            </a:extLst>
          </p:cNvPr>
          <p:cNvSpPr>
            <a:spLocks noGrp="1"/>
          </p:cNvSpPr>
          <p:nvPr>
            <p:ph type="dt" sz="half" idx="10"/>
          </p:nvPr>
        </p:nvSpPr>
        <p:spPr/>
        <p:txBody>
          <a:bodyPr/>
          <a:lstStyle/>
          <a:p>
            <a:pPr>
              <a:defRPr/>
            </a:pPr>
            <a:r>
              <a:rPr lang="en-US" dirty="0"/>
              <a:t>23 Feb. 2021</a:t>
            </a:r>
            <a:endParaRPr lang="en-GB" dirty="0"/>
          </a:p>
        </p:txBody>
      </p:sp>
      <p:sp>
        <p:nvSpPr>
          <p:cNvPr id="5" name="Pladsholder til slidenummer 4">
            <a:extLst>
              <a:ext uri="{FF2B5EF4-FFF2-40B4-BE49-F238E27FC236}">
                <a16:creationId xmlns:a16="http://schemas.microsoft.com/office/drawing/2014/main" id="{8DA243D7-CD14-4A3A-A2F7-9A1D393D4D79}"/>
              </a:ext>
            </a:extLst>
          </p:cNvPr>
          <p:cNvSpPr>
            <a:spLocks noGrp="1"/>
          </p:cNvSpPr>
          <p:nvPr>
            <p:ph type="sldNum" sz="quarter" idx="12"/>
          </p:nvPr>
        </p:nvSpPr>
        <p:spPr/>
        <p:txBody>
          <a:bodyPr/>
          <a:lstStyle/>
          <a:p>
            <a:pPr>
              <a:defRPr/>
            </a:pPr>
            <a:fld id="{6F22F84E-A190-402D-AE1D-93CA43AF0CC6}" type="slidenum">
              <a:rPr lang="en-GB" smtClean="0"/>
              <a:pPr>
                <a:defRPr/>
              </a:pPr>
              <a:t>11</a:t>
            </a:fld>
            <a:endParaRPr lang="en-GB" dirty="0"/>
          </a:p>
        </p:txBody>
      </p:sp>
    </p:spTree>
    <p:extLst>
      <p:ext uri="{BB962C8B-B14F-4D97-AF65-F5344CB8AC3E}">
        <p14:creationId xmlns:p14="http://schemas.microsoft.com/office/powerpoint/2010/main" val="3952791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537" y="14514"/>
            <a:ext cx="7228114" cy="1117600"/>
          </a:xfrm>
        </p:spPr>
        <p:txBody>
          <a:bodyPr/>
          <a:lstStyle/>
          <a:p>
            <a:r>
              <a:rPr lang="en-GB" dirty="0"/>
              <a:t>Good governance</a:t>
            </a:r>
          </a:p>
        </p:txBody>
      </p:sp>
      <p:sp>
        <p:nvSpPr>
          <p:cNvPr id="3" name="Pladsholder til indhold 2"/>
          <p:cNvSpPr>
            <a:spLocks noGrp="1"/>
          </p:cNvSpPr>
          <p:nvPr>
            <p:ph idx="1"/>
          </p:nvPr>
        </p:nvSpPr>
        <p:spPr>
          <a:xfrm>
            <a:off x="0" y="1001491"/>
            <a:ext cx="9904413" cy="5587991"/>
          </a:xfrm>
        </p:spPr>
        <p:txBody>
          <a:bodyPr/>
          <a:lstStyle/>
          <a:p>
            <a:r>
              <a:rPr lang="en-GB" sz="2100" dirty="0"/>
              <a:t>The stakeholders cannot “vote with their feet”</a:t>
            </a:r>
          </a:p>
          <a:p>
            <a:pPr lvl="1"/>
            <a:r>
              <a:rPr lang="en-GB" sz="2100" dirty="0"/>
              <a:t>They cannot choose between competing spot prices and competing market coupling systems.</a:t>
            </a:r>
          </a:p>
          <a:p>
            <a:r>
              <a:rPr lang="en-GB" sz="2100" dirty="0"/>
              <a:t>Being captive customers of the market coupling service, the stakeholders must have another type of vote.</a:t>
            </a:r>
          </a:p>
          <a:p>
            <a:r>
              <a:rPr lang="en-GB" sz="2100" dirty="0"/>
              <a:t>This means we must ensure fair and real influence for both nations and market players.</a:t>
            </a:r>
          </a:p>
          <a:p>
            <a:r>
              <a:rPr lang="en-GB" sz="2100" dirty="0"/>
              <a:t>As the spot calculation daily moves vast sums of money between nations and between market players.</a:t>
            </a:r>
          </a:p>
          <a:p>
            <a:r>
              <a:rPr lang="en-GB" sz="2100" dirty="0"/>
              <a:t>Note: the Single Market reduces local exchange councils to dummy influence</a:t>
            </a:r>
          </a:p>
          <a:p>
            <a:pPr lvl="1"/>
            <a:r>
              <a:rPr lang="en-GB" sz="2100" dirty="0"/>
              <a:t>The common spot market requires a pan-European spot calculation with a pan-European algorithm</a:t>
            </a:r>
          </a:p>
          <a:p>
            <a:pPr lvl="2"/>
            <a:r>
              <a:rPr lang="en-GB" sz="2100" dirty="0"/>
              <a:t>Therefore, the stakeholders can only wield meaningful influence at the European level. </a:t>
            </a:r>
          </a:p>
        </p:txBody>
      </p:sp>
      <p:sp>
        <p:nvSpPr>
          <p:cNvPr id="4" name="Pladsholder til dato 3"/>
          <p:cNvSpPr>
            <a:spLocks noGrp="1"/>
          </p:cNvSpPr>
          <p:nvPr>
            <p:ph type="dt" sz="half" idx="10"/>
          </p:nvPr>
        </p:nvSpPr>
        <p:spPr/>
        <p:txBody>
          <a:bodyPr/>
          <a:lstStyle/>
          <a:p>
            <a:pPr>
              <a:defRPr/>
            </a:pPr>
            <a:r>
              <a:rPr lang="en-US" dirty="0"/>
              <a:t>23 Feb. 2021</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12</a:t>
            </a:fld>
            <a:endParaRPr lang="en-GB" dirty="0"/>
          </a:p>
        </p:txBody>
      </p:sp>
      <p:pic>
        <p:nvPicPr>
          <p:cNvPr id="6" name="Picture 6"/>
          <p:cNvPicPr>
            <a:picLocks noChangeAspect="1" noChangeArrowheads="1"/>
          </p:cNvPicPr>
          <p:nvPr/>
        </p:nvPicPr>
        <p:blipFill>
          <a:blip r:embed="rId2" cstate="print"/>
          <a:srcRect/>
          <a:stretch>
            <a:fillRect/>
          </a:stretch>
        </p:blipFill>
        <p:spPr bwMode="auto">
          <a:xfrm>
            <a:off x="6666961" y="246747"/>
            <a:ext cx="956520" cy="70502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p:cNvGrpSpPr/>
          <p:nvPr/>
        </p:nvGrpSpPr>
        <p:grpSpPr>
          <a:xfrm>
            <a:off x="4082186" y="5195684"/>
            <a:ext cx="5333075" cy="1168711"/>
            <a:chOff x="4357952" y="4716722"/>
            <a:chExt cx="5333075" cy="1168711"/>
          </a:xfrm>
        </p:grpSpPr>
        <p:cxnSp>
          <p:nvCxnSpPr>
            <p:cNvPr id="13330" name="Lige forbindelse 19"/>
            <p:cNvCxnSpPr>
              <a:cxnSpLocks noChangeShapeType="1"/>
            </p:cNvCxnSpPr>
            <p:nvPr/>
          </p:nvCxnSpPr>
          <p:spPr bwMode="auto">
            <a:xfrm>
              <a:off x="4357952" y="5282729"/>
              <a:ext cx="1179279" cy="13"/>
            </a:xfrm>
            <a:prstGeom prst="line">
              <a:avLst/>
            </a:prstGeom>
            <a:noFill/>
            <a:ln w="28575" algn="ctr">
              <a:solidFill>
                <a:schemeClr val="tx1"/>
              </a:solidFill>
              <a:round/>
              <a:headEnd/>
              <a:tailEnd/>
            </a:ln>
          </p:spPr>
        </p:cxnSp>
        <p:grpSp>
          <p:nvGrpSpPr>
            <p:cNvPr id="22" name="Gruppe 21"/>
            <p:cNvGrpSpPr/>
            <p:nvPr/>
          </p:nvGrpSpPr>
          <p:grpSpPr>
            <a:xfrm>
              <a:off x="5551082" y="4716722"/>
              <a:ext cx="4139945" cy="1168711"/>
              <a:chOff x="5551082" y="4716722"/>
              <a:chExt cx="4139945" cy="1168711"/>
            </a:xfrm>
          </p:grpSpPr>
          <p:sp>
            <p:nvSpPr>
              <p:cNvPr id="13332" name="Afrundet rektangel 16"/>
              <p:cNvSpPr>
                <a:spLocks noChangeArrowheads="1"/>
              </p:cNvSpPr>
              <p:nvPr/>
            </p:nvSpPr>
            <p:spPr bwMode="auto">
              <a:xfrm>
                <a:off x="5551082" y="4716722"/>
                <a:ext cx="4139945" cy="1143863"/>
              </a:xfrm>
              <a:prstGeom prst="roundRect">
                <a:avLst>
                  <a:gd name="adj" fmla="val 16667"/>
                </a:avLst>
              </a:prstGeom>
              <a:solidFill>
                <a:srgbClr val="00FF00"/>
              </a:solidFill>
              <a:ln w="28575" algn="ctr">
                <a:solidFill>
                  <a:schemeClr val="tx1"/>
                </a:solidFill>
                <a:round/>
                <a:headEnd/>
                <a:tailEnd/>
              </a:ln>
            </p:spPr>
            <p:txBody>
              <a:bodyPr/>
              <a:lstStyle/>
              <a:p>
                <a:endParaRPr lang="en-GB" dirty="0"/>
              </a:p>
            </p:txBody>
          </p:sp>
          <p:sp>
            <p:nvSpPr>
              <p:cNvPr id="13333" name="Tekstboks 15"/>
              <p:cNvSpPr txBox="1">
                <a:spLocks noChangeArrowheads="1"/>
              </p:cNvSpPr>
              <p:nvPr/>
            </p:nvSpPr>
            <p:spPr bwMode="auto">
              <a:xfrm>
                <a:off x="5705309" y="4746660"/>
                <a:ext cx="3831498" cy="1138773"/>
              </a:xfrm>
              <a:prstGeom prst="rect">
                <a:avLst/>
              </a:prstGeom>
              <a:noFill/>
              <a:ln w="9525">
                <a:noFill/>
                <a:miter lim="800000"/>
                <a:headEnd/>
                <a:tailEnd/>
              </a:ln>
            </p:spPr>
            <p:txBody>
              <a:bodyPr wrap="none">
                <a:spAutoFit/>
              </a:bodyPr>
              <a:lstStyle/>
              <a:p>
                <a:pPr algn="ctr"/>
                <a:r>
                  <a:rPr lang="en-GB" sz="2400" dirty="0">
                    <a:solidFill>
                      <a:schemeClr val="tx1"/>
                    </a:solidFill>
                  </a:rPr>
                  <a:t>Spot Market Council</a:t>
                </a:r>
                <a:endParaRPr lang="en-GB" dirty="0">
                  <a:solidFill>
                    <a:schemeClr val="tx1"/>
                  </a:solidFill>
                </a:endParaRPr>
              </a:p>
              <a:p>
                <a:pPr algn="ctr"/>
                <a:r>
                  <a:rPr lang="en-GB" dirty="0">
                    <a:solidFill>
                      <a:schemeClr val="tx1"/>
                    </a:solidFill>
                  </a:rPr>
                  <a:t>Consumers, producers,</a:t>
                </a:r>
              </a:p>
              <a:p>
                <a:pPr algn="ctr"/>
                <a:r>
                  <a:rPr lang="en-GB" dirty="0">
                    <a:solidFill>
                      <a:schemeClr val="tx1"/>
                    </a:solidFill>
                  </a:rPr>
                  <a:t>traders, TSOs</a:t>
                </a:r>
              </a:p>
            </p:txBody>
          </p:sp>
        </p:grpSp>
      </p:grpSp>
      <p:grpSp>
        <p:nvGrpSpPr>
          <p:cNvPr id="37" name="Gruppe 36"/>
          <p:cNvGrpSpPr/>
          <p:nvPr/>
        </p:nvGrpSpPr>
        <p:grpSpPr>
          <a:xfrm>
            <a:off x="314123" y="2793901"/>
            <a:ext cx="4134379" cy="2270886"/>
            <a:chOff x="314123" y="2314939"/>
            <a:chExt cx="4134379" cy="2270886"/>
          </a:xfrm>
        </p:grpSpPr>
        <p:cxnSp>
          <p:nvCxnSpPr>
            <p:cNvPr id="13326" name="Lige forbindelse 21"/>
            <p:cNvCxnSpPr>
              <a:cxnSpLocks noChangeShapeType="1"/>
            </p:cNvCxnSpPr>
            <p:nvPr/>
          </p:nvCxnSpPr>
          <p:spPr bwMode="auto">
            <a:xfrm flipH="1">
              <a:off x="2381313" y="3367886"/>
              <a:ext cx="4700" cy="1217939"/>
            </a:xfrm>
            <a:prstGeom prst="line">
              <a:avLst/>
            </a:prstGeom>
            <a:noFill/>
            <a:ln w="28575" algn="ctr">
              <a:solidFill>
                <a:schemeClr val="tx1"/>
              </a:solidFill>
              <a:round/>
              <a:headEnd/>
              <a:tailEnd/>
            </a:ln>
          </p:spPr>
        </p:cxnSp>
        <p:grpSp>
          <p:nvGrpSpPr>
            <p:cNvPr id="35" name="Gruppe 34"/>
            <p:cNvGrpSpPr/>
            <p:nvPr/>
          </p:nvGrpSpPr>
          <p:grpSpPr>
            <a:xfrm>
              <a:off x="314123" y="2314939"/>
              <a:ext cx="4134379" cy="1146475"/>
              <a:chOff x="314123" y="2423429"/>
              <a:chExt cx="4134379" cy="1146475"/>
            </a:xfrm>
          </p:grpSpPr>
          <p:sp>
            <p:nvSpPr>
              <p:cNvPr id="13328" name="Rektangel 12"/>
              <p:cNvSpPr>
                <a:spLocks noChangeArrowheads="1"/>
              </p:cNvSpPr>
              <p:nvPr/>
            </p:nvSpPr>
            <p:spPr bwMode="auto">
              <a:xfrm>
                <a:off x="314123" y="2423429"/>
                <a:ext cx="4134379" cy="1146475"/>
              </a:xfrm>
              <a:prstGeom prst="rect">
                <a:avLst/>
              </a:prstGeom>
              <a:solidFill>
                <a:srgbClr val="3399FF"/>
              </a:solidFill>
              <a:ln w="28575" algn="ctr">
                <a:solidFill>
                  <a:schemeClr val="tx1"/>
                </a:solidFill>
                <a:round/>
                <a:headEnd/>
                <a:tailEnd/>
              </a:ln>
            </p:spPr>
            <p:txBody>
              <a:bodyPr/>
              <a:lstStyle/>
              <a:p>
                <a:endParaRPr lang="en-GB" dirty="0"/>
              </a:p>
            </p:txBody>
          </p:sp>
          <p:sp>
            <p:nvSpPr>
              <p:cNvPr id="13329" name="Tekstboks 11"/>
              <p:cNvSpPr txBox="1">
                <a:spLocks noChangeArrowheads="1"/>
              </p:cNvSpPr>
              <p:nvPr/>
            </p:nvSpPr>
            <p:spPr bwMode="auto">
              <a:xfrm>
                <a:off x="403848" y="2611946"/>
                <a:ext cx="3954929" cy="800219"/>
              </a:xfrm>
              <a:prstGeom prst="rect">
                <a:avLst/>
              </a:prstGeom>
              <a:noFill/>
              <a:ln w="9525">
                <a:noFill/>
                <a:miter lim="800000"/>
                <a:headEnd/>
                <a:tailEnd/>
              </a:ln>
            </p:spPr>
            <p:txBody>
              <a:bodyPr wrap="none">
                <a:spAutoFit/>
              </a:bodyPr>
              <a:lstStyle/>
              <a:p>
                <a:pPr algn="ctr"/>
                <a:r>
                  <a:rPr lang="en-GB" sz="2400" dirty="0">
                    <a:solidFill>
                      <a:schemeClr val="tx1"/>
                    </a:solidFill>
                  </a:rPr>
                  <a:t>Board</a:t>
                </a:r>
              </a:p>
              <a:p>
                <a:pPr algn="ctr"/>
                <a:r>
                  <a:rPr lang="en-GB" dirty="0">
                    <a:solidFill>
                      <a:schemeClr val="tx1"/>
                    </a:solidFill>
                  </a:rPr>
                  <a:t>National representation</a:t>
                </a:r>
              </a:p>
            </p:txBody>
          </p:sp>
        </p:grpSp>
      </p:grpSp>
      <p:sp>
        <p:nvSpPr>
          <p:cNvPr id="38" name="Titel 37"/>
          <p:cNvSpPr>
            <a:spLocks noGrp="1"/>
          </p:cNvSpPr>
          <p:nvPr>
            <p:ph type="title"/>
          </p:nvPr>
        </p:nvSpPr>
        <p:spPr>
          <a:xfrm>
            <a:off x="943409" y="290280"/>
            <a:ext cx="8839211" cy="1143000"/>
          </a:xfrm>
        </p:spPr>
        <p:txBody>
          <a:bodyPr/>
          <a:lstStyle/>
          <a:p>
            <a:r>
              <a:rPr lang="en-GB" sz="3200" dirty="0"/>
              <a:t>Good governance and regulation</a:t>
            </a:r>
          </a:p>
        </p:txBody>
      </p:sp>
      <p:sp>
        <p:nvSpPr>
          <p:cNvPr id="13319" name="Pladsholder til diasnummer 4"/>
          <p:cNvSpPr>
            <a:spLocks noGrp="1"/>
          </p:cNvSpPr>
          <p:nvPr>
            <p:ph type="sldNum" sz="quarter" idx="12"/>
          </p:nvPr>
        </p:nvSpPr>
        <p:spPr>
          <a:noFill/>
        </p:spPr>
        <p:txBody>
          <a:bodyPr/>
          <a:lstStyle/>
          <a:p>
            <a:fld id="{DC25FDFC-DDC8-4599-8569-66ACA97F135F}" type="slidenum">
              <a:rPr lang="en-GB" smtClean="0"/>
              <a:pPr/>
              <a:t>13</a:t>
            </a:fld>
            <a:endParaRPr lang="en-GB" dirty="0"/>
          </a:p>
        </p:txBody>
      </p:sp>
      <p:grpSp>
        <p:nvGrpSpPr>
          <p:cNvPr id="27" name="Gruppe 26"/>
          <p:cNvGrpSpPr/>
          <p:nvPr/>
        </p:nvGrpSpPr>
        <p:grpSpPr>
          <a:xfrm>
            <a:off x="133545" y="4993347"/>
            <a:ext cx="4497256" cy="1538288"/>
            <a:chOff x="409311" y="4514385"/>
            <a:chExt cx="4497256" cy="1538288"/>
          </a:xfrm>
        </p:grpSpPr>
        <p:sp>
          <p:nvSpPr>
            <p:cNvPr id="13324" name="Oval 22"/>
            <p:cNvSpPr>
              <a:spLocks noChangeArrowheads="1"/>
            </p:cNvSpPr>
            <p:nvPr/>
          </p:nvSpPr>
          <p:spPr bwMode="auto">
            <a:xfrm>
              <a:off x="409311" y="4514385"/>
              <a:ext cx="4497256" cy="1538288"/>
            </a:xfrm>
            <a:prstGeom prst="ellipse">
              <a:avLst/>
            </a:prstGeom>
            <a:solidFill>
              <a:srgbClr val="99CCFF"/>
            </a:solidFill>
            <a:ln w="28575">
              <a:solidFill>
                <a:srgbClr val="000000"/>
              </a:solidFill>
              <a:round/>
              <a:headEnd/>
              <a:tailEnd/>
            </a:ln>
          </p:spPr>
          <p:txBody>
            <a:bodyPr anchor="ctr"/>
            <a:lstStyle/>
            <a:p>
              <a:endParaRPr lang="en-GB" dirty="0"/>
            </a:p>
          </p:txBody>
        </p:sp>
        <p:sp>
          <p:nvSpPr>
            <p:cNvPr id="13325" name="Tekstboks 8"/>
            <p:cNvSpPr txBox="1">
              <a:spLocks noChangeArrowheads="1"/>
            </p:cNvSpPr>
            <p:nvPr/>
          </p:nvSpPr>
          <p:spPr bwMode="auto">
            <a:xfrm>
              <a:off x="1310455" y="4714143"/>
              <a:ext cx="2694969" cy="1169551"/>
            </a:xfrm>
            <a:prstGeom prst="rect">
              <a:avLst/>
            </a:prstGeom>
            <a:noFill/>
            <a:ln w="9525">
              <a:noFill/>
              <a:miter lim="800000"/>
              <a:headEnd/>
              <a:tailEnd/>
            </a:ln>
          </p:spPr>
          <p:txBody>
            <a:bodyPr wrap="none">
              <a:spAutoFit/>
            </a:bodyPr>
            <a:lstStyle/>
            <a:p>
              <a:pPr algn="ctr"/>
              <a:r>
                <a:rPr lang="en-GB" sz="2400" dirty="0">
                  <a:solidFill>
                    <a:schemeClr val="tx1"/>
                  </a:solidFill>
                </a:rPr>
                <a:t>Pan-European</a:t>
              </a:r>
            </a:p>
            <a:p>
              <a:pPr algn="ctr"/>
              <a:r>
                <a:rPr lang="en-GB" sz="2400" dirty="0">
                  <a:solidFill>
                    <a:schemeClr val="tx1"/>
                  </a:solidFill>
                </a:rPr>
                <a:t>spot exchange</a:t>
              </a:r>
            </a:p>
            <a:p>
              <a:pPr algn="ctr"/>
              <a:r>
                <a:rPr lang="en-GB" sz="2000" dirty="0">
                  <a:solidFill>
                    <a:schemeClr val="tx1"/>
                  </a:solidFill>
                </a:rPr>
                <a:t>Administration</a:t>
              </a:r>
            </a:p>
          </p:txBody>
        </p:sp>
      </p:grpSp>
      <p:grpSp>
        <p:nvGrpSpPr>
          <p:cNvPr id="7" name="Gruppe 32"/>
          <p:cNvGrpSpPr>
            <a:grpSpLocks/>
          </p:cNvGrpSpPr>
          <p:nvPr/>
        </p:nvGrpSpPr>
        <p:grpSpPr bwMode="auto">
          <a:xfrm>
            <a:off x="141024" y="1436455"/>
            <a:ext cx="9654910" cy="654050"/>
            <a:chOff x="130626" y="1146631"/>
            <a:chExt cx="8911771" cy="653143"/>
          </a:xfrm>
        </p:grpSpPr>
        <p:sp>
          <p:nvSpPr>
            <p:cNvPr id="13322" name="Rektangel 22"/>
            <p:cNvSpPr>
              <a:spLocks noChangeArrowheads="1"/>
            </p:cNvSpPr>
            <p:nvPr/>
          </p:nvSpPr>
          <p:spPr bwMode="auto">
            <a:xfrm>
              <a:off x="130626" y="1146631"/>
              <a:ext cx="8911771" cy="653143"/>
            </a:xfrm>
            <a:prstGeom prst="rect">
              <a:avLst/>
            </a:prstGeom>
            <a:solidFill>
              <a:srgbClr val="FFFF00"/>
            </a:solidFill>
            <a:ln w="28575" algn="ctr">
              <a:solidFill>
                <a:schemeClr val="tx1"/>
              </a:solidFill>
              <a:round/>
              <a:headEnd/>
              <a:tailEnd/>
            </a:ln>
          </p:spPr>
          <p:txBody>
            <a:bodyPr/>
            <a:lstStyle/>
            <a:p>
              <a:endParaRPr lang="en-GB" dirty="0"/>
            </a:p>
          </p:txBody>
        </p:sp>
        <p:sp>
          <p:nvSpPr>
            <p:cNvPr id="13323" name="Tekstboks 23"/>
            <p:cNvSpPr txBox="1">
              <a:spLocks noChangeArrowheads="1"/>
            </p:cNvSpPr>
            <p:nvPr/>
          </p:nvSpPr>
          <p:spPr bwMode="auto">
            <a:xfrm>
              <a:off x="1959029" y="1242370"/>
              <a:ext cx="4850490" cy="461025"/>
            </a:xfrm>
            <a:prstGeom prst="rect">
              <a:avLst/>
            </a:prstGeom>
            <a:noFill/>
            <a:ln w="9525">
              <a:noFill/>
              <a:miter lim="800000"/>
              <a:headEnd/>
              <a:tailEnd/>
            </a:ln>
          </p:spPr>
          <p:txBody>
            <a:bodyPr wrap="none">
              <a:spAutoFit/>
            </a:bodyPr>
            <a:lstStyle/>
            <a:p>
              <a:r>
                <a:rPr lang="en-GB" sz="2400" dirty="0">
                  <a:solidFill>
                    <a:schemeClr val="tx1"/>
                  </a:solidFill>
                </a:rPr>
                <a:t>ACER and national regulators</a:t>
              </a:r>
            </a:p>
          </p:txBody>
        </p:sp>
      </p:grpSp>
      <p:sp>
        <p:nvSpPr>
          <p:cNvPr id="30" name="Tekstboks 29"/>
          <p:cNvSpPr txBox="1"/>
          <p:nvPr/>
        </p:nvSpPr>
        <p:spPr>
          <a:xfrm>
            <a:off x="4484919" y="2322278"/>
            <a:ext cx="5224507" cy="1323439"/>
          </a:xfrm>
          <a:prstGeom prst="rect">
            <a:avLst/>
          </a:prstGeom>
          <a:noFill/>
        </p:spPr>
        <p:txBody>
          <a:bodyPr wrap="none" rtlCol="0">
            <a:spAutoFit/>
          </a:bodyPr>
          <a:lstStyle/>
          <a:p>
            <a:r>
              <a:rPr lang="en-GB" sz="2000" dirty="0">
                <a:solidFill>
                  <a:srgbClr val="000099"/>
                </a:solidFill>
              </a:rPr>
              <a:t>Democratic control: each country’s</a:t>
            </a:r>
          </a:p>
          <a:p>
            <a:r>
              <a:rPr lang="en-GB" sz="2000" dirty="0">
                <a:solidFill>
                  <a:srgbClr val="000099"/>
                </a:solidFill>
              </a:rPr>
              <a:t>share can be determined by the</a:t>
            </a:r>
          </a:p>
          <a:p>
            <a:r>
              <a:rPr lang="en-GB" sz="2000" dirty="0">
                <a:solidFill>
                  <a:srgbClr val="000099"/>
                </a:solidFill>
              </a:rPr>
              <a:t>Lisbon treaty’s voting weights,</a:t>
            </a:r>
          </a:p>
          <a:p>
            <a:r>
              <a:rPr lang="en-GB" sz="2000" dirty="0">
                <a:solidFill>
                  <a:srgbClr val="000099"/>
                </a:solidFill>
              </a:rPr>
              <a:t>for example.</a:t>
            </a:r>
          </a:p>
        </p:txBody>
      </p:sp>
      <p:sp>
        <p:nvSpPr>
          <p:cNvPr id="33" name="Tekstboks 32"/>
          <p:cNvSpPr txBox="1"/>
          <p:nvPr/>
        </p:nvSpPr>
        <p:spPr>
          <a:xfrm>
            <a:off x="4484919" y="3745958"/>
            <a:ext cx="5392823" cy="1015663"/>
          </a:xfrm>
          <a:prstGeom prst="rect">
            <a:avLst/>
          </a:prstGeom>
          <a:noFill/>
        </p:spPr>
        <p:txBody>
          <a:bodyPr wrap="none" rtlCol="0">
            <a:spAutoFit/>
          </a:bodyPr>
          <a:lstStyle/>
          <a:p>
            <a:pPr marL="0" lvl="2"/>
            <a:r>
              <a:rPr lang="en-GB" sz="2000" dirty="0">
                <a:solidFill>
                  <a:srgbClr val="000099"/>
                </a:solidFill>
              </a:rPr>
              <a:t>Each country’s government decides</a:t>
            </a:r>
          </a:p>
          <a:p>
            <a:pPr marL="0" lvl="2"/>
            <a:r>
              <a:rPr lang="en-GB" sz="2000" dirty="0">
                <a:solidFill>
                  <a:srgbClr val="000099"/>
                </a:solidFill>
              </a:rPr>
              <a:t>who will represent the country in</a:t>
            </a:r>
          </a:p>
          <a:p>
            <a:pPr marL="0" lvl="2"/>
            <a:r>
              <a:rPr lang="en-GB" sz="2000" dirty="0">
                <a:solidFill>
                  <a:srgbClr val="000099"/>
                </a:solidFill>
              </a:rPr>
              <a:t>the board (subsidiarity principle).</a:t>
            </a:r>
          </a:p>
        </p:txBody>
      </p:sp>
      <p:sp>
        <p:nvSpPr>
          <p:cNvPr id="23" name="Pladsholder til dato 22"/>
          <p:cNvSpPr>
            <a:spLocks noGrp="1"/>
          </p:cNvSpPr>
          <p:nvPr>
            <p:ph type="dt" sz="half" idx="10"/>
          </p:nvPr>
        </p:nvSpPr>
        <p:spPr/>
        <p:txBody>
          <a:bodyPr/>
          <a:lstStyle/>
          <a:p>
            <a:pPr>
              <a:defRPr/>
            </a:pPr>
            <a:r>
              <a:rPr lang="en-US" dirty="0"/>
              <a:t>23 Feb. 2021</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754730" y="173713"/>
            <a:ext cx="8420100" cy="943882"/>
          </a:xfrm>
        </p:spPr>
        <p:txBody>
          <a:bodyPr/>
          <a:lstStyle/>
          <a:p>
            <a:r>
              <a:rPr lang="en-GB" sz="2600" dirty="0"/>
              <a:t>Cost-efficient daily operation</a:t>
            </a:r>
            <a:br>
              <a:rPr lang="en-GB" sz="2600" dirty="0"/>
            </a:br>
            <a:r>
              <a:rPr lang="en-GB" sz="2200" dirty="0"/>
              <a:t>A single spot exchange for the Single Market</a:t>
            </a:r>
          </a:p>
        </p:txBody>
      </p:sp>
      <p:grpSp>
        <p:nvGrpSpPr>
          <p:cNvPr id="2" name="Gruppe 36"/>
          <p:cNvGrpSpPr>
            <a:grpSpLocks/>
          </p:cNvGrpSpPr>
          <p:nvPr/>
        </p:nvGrpSpPr>
        <p:grpSpPr bwMode="auto">
          <a:xfrm>
            <a:off x="2727929" y="2750821"/>
            <a:ext cx="4399227" cy="2057735"/>
            <a:chOff x="-2512340" y="2006099"/>
            <a:chExt cx="4399208" cy="2057901"/>
          </a:xfrm>
        </p:grpSpPr>
        <p:sp>
          <p:nvSpPr>
            <p:cNvPr id="8201" name="Oval 22"/>
            <p:cNvSpPr>
              <a:spLocks noChangeArrowheads="1"/>
            </p:cNvSpPr>
            <p:nvPr/>
          </p:nvSpPr>
          <p:spPr bwMode="auto">
            <a:xfrm>
              <a:off x="-2512340" y="2006099"/>
              <a:ext cx="4399208" cy="2057901"/>
            </a:xfrm>
            <a:prstGeom prst="ellipse">
              <a:avLst/>
            </a:prstGeom>
            <a:solidFill>
              <a:srgbClr val="99CCFF"/>
            </a:solidFill>
            <a:ln w="28575">
              <a:solidFill>
                <a:srgbClr val="000000"/>
              </a:solidFill>
              <a:round/>
              <a:headEnd/>
              <a:tailEnd/>
            </a:ln>
          </p:spPr>
          <p:txBody>
            <a:bodyPr anchor="ctr"/>
            <a:lstStyle/>
            <a:p>
              <a:endParaRPr lang="en-GB" dirty="0"/>
            </a:p>
          </p:txBody>
        </p:sp>
        <p:sp>
          <p:nvSpPr>
            <p:cNvPr id="8202" name="Text Box 21"/>
            <p:cNvSpPr txBox="1">
              <a:spLocks noChangeArrowheads="1"/>
            </p:cNvSpPr>
            <p:nvPr/>
          </p:nvSpPr>
          <p:spPr bwMode="auto">
            <a:xfrm>
              <a:off x="-1984830" y="2213027"/>
              <a:ext cx="3344189" cy="1701482"/>
            </a:xfrm>
            <a:prstGeom prst="rect">
              <a:avLst/>
            </a:prstGeom>
            <a:noFill/>
            <a:ln w="9525">
              <a:noFill/>
              <a:miter lim="800000"/>
              <a:headEnd/>
              <a:tailEnd/>
            </a:ln>
          </p:spPr>
          <p:txBody>
            <a:bodyPr/>
            <a:lstStyle/>
            <a:p>
              <a:pPr algn="ctr" eaLnBrk="0" hangingPunct="0"/>
              <a:r>
                <a:rPr lang="en-GB" sz="2000" dirty="0">
                  <a:solidFill>
                    <a:srgbClr val="000000"/>
                  </a:solidFill>
                  <a:ea typeface="Times New Roman" pitchFamily="18" charset="0"/>
                  <a:cs typeface="Verdana" pitchFamily="34" charset="0"/>
                </a:rPr>
                <a:t>Pan-European Spot exchange: calculation of spot prices, flows and each player’s spot trading</a:t>
              </a:r>
              <a:endParaRPr lang="en-GB" sz="2000" dirty="0">
                <a:ea typeface="Times New Roman" pitchFamily="18" charset="0"/>
                <a:cs typeface="Verdana" pitchFamily="34" charset="0"/>
              </a:endParaRPr>
            </a:p>
          </p:txBody>
        </p:sp>
      </p:grpSp>
      <p:grpSp>
        <p:nvGrpSpPr>
          <p:cNvPr id="3" name="Gruppe 34"/>
          <p:cNvGrpSpPr/>
          <p:nvPr/>
        </p:nvGrpSpPr>
        <p:grpSpPr>
          <a:xfrm>
            <a:off x="7626985" y="1262735"/>
            <a:ext cx="2235200" cy="1320800"/>
            <a:chOff x="7489371" y="885371"/>
            <a:chExt cx="2235200" cy="1320800"/>
          </a:xfrm>
        </p:grpSpPr>
        <p:sp>
          <p:nvSpPr>
            <p:cNvPr id="32" name="Ellipse 31"/>
            <p:cNvSpPr/>
            <p:nvPr/>
          </p:nvSpPr>
          <p:spPr bwMode="auto">
            <a:xfrm>
              <a:off x="7489371" y="885371"/>
              <a:ext cx="2235200" cy="1320800"/>
            </a:xfrm>
            <a:prstGeom prst="ellipse">
              <a:avLst/>
            </a:prstGeom>
            <a:solidFill>
              <a:srgbClr val="33CC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sp>
          <p:nvSpPr>
            <p:cNvPr id="33" name="Tekstboks 32"/>
            <p:cNvSpPr txBox="1"/>
            <p:nvPr/>
          </p:nvSpPr>
          <p:spPr>
            <a:xfrm>
              <a:off x="7830156" y="1099495"/>
              <a:ext cx="1553630" cy="892552"/>
            </a:xfrm>
            <a:prstGeom prst="rect">
              <a:avLst/>
            </a:prstGeom>
            <a:noFill/>
          </p:spPr>
          <p:txBody>
            <a:bodyPr wrap="none" rtlCol="0">
              <a:spAutoFit/>
            </a:bodyPr>
            <a:lstStyle/>
            <a:p>
              <a:pPr algn="ctr"/>
              <a:r>
                <a:rPr lang="en-GB" sz="2600" dirty="0"/>
                <a:t>Market</a:t>
              </a:r>
            </a:p>
            <a:p>
              <a:pPr algn="ctr"/>
              <a:r>
                <a:rPr lang="en-GB" sz="2600" dirty="0"/>
                <a:t>players</a:t>
              </a:r>
            </a:p>
          </p:txBody>
        </p:sp>
      </p:grpSp>
      <p:grpSp>
        <p:nvGrpSpPr>
          <p:cNvPr id="4" name="Gruppe 76"/>
          <p:cNvGrpSpPr/>
          <p:nvPr/>
        </p:nvGrpSpPr>
        <p:grpSpPr>
          <a:xfrm>
            <a:off x="7539901" y="5036435"/>
            <a:ext cx="2235200" cy="1320800"/>
            <a:chOff x="7539901" y="4513931"/>
            <a:chExt cx="2235200" cy="1320800"/>
          </a:xfrm>
        </p:grpSpPr>
        <p:sp>
          <p:nvSpPr>
            <p:cNvPr id="37" name="Ellipse 36"/>
            <p:cNvSpPr/>
            <p:nvPr/>
          </p:nvSpPr>
          <p:spPr bwMode="auto">
            <a:xfrm>
              <a:off x="7539901" y="4513931"/>
              <a:ext cx="2235200" cy="1320800"/>
            </a:xfrm>
            <a:prstGeom prst="ellipse">
              <a:avLst/>
            </a:prstGeom>
            <a:solidFill>
              <a:srgbClr val="FF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sp>
          <p:nvSpPr>
            <p:cNvPr id="38" name="Tekstboks 37"/>
            <p:cNvSpPr txBox="1"/>
            <p:nvPr/>
          </p:nvSpPr>
          <p:spPr>
            <a:xfrm>
              <a:off x="8092282" y="4928110"/>
              <a:ext cx="1130438" cy="492443"/>
            </a:xfrm>
            <a:prstGeom prst="rect">
              <a:avLst/>
            </a:prstGeom>
            <a:noFill/>
          </p:spPr>
          <p:txBody>
            <a:bodyPr wrap="none" rtlCol="0">
              <a:spAutoFit/>
            </a:bodyPr>
            <a:lstStyle/>
            <a:p>
              <a:pPr algn="ctr"/>
              <a:r>
                <a:rPr lang="en-GB" sz="2600" dirty="0"/>
                <a:t>TSOs</a:t>
              </a:r>
            </a:p>
          </p:txBody>
        </p:sp>
      </p:grpSp>
      <p:grpSp>
        <p:nvGrpSpPr>
          <p:cNvPr id="5" name="Gruppe 73"/>
          <p:cNvGrpSpPr/>
          <p:nvPr/>
        </p:nvGrpSpPr>
        <p:grpSpPr>
          <a:xfrm>
            <a:off x="5978688" y="1828788"/>
            <a:ext cx="1670331" cy="1190168"/>
            <a:chOff x="5978688" y="1306284"/>
            <a:chExt cx="1670331" cy="1190168"/>
          </a:xfrm>
        </p:grpSpPr>
        <p:sp>
          <p:nvSpPr>
            <p:cNvPr id="42" name="Tekstboks 41"/>
            <p:cNvSpPr txBox="1"/>
            <p:nvPr/>
          </p:nvSpPr>
          <p:spPr>
            <a:xfrm>
              <a:off x="5978688" y="1306284"/>
              <a:ext cx="1612941" cy="707886"/>
            </a:xfrm>
            <a:prstGeom prst="rect">
              <a:avLst/>
            </a:prstGeom>
            <a:noFill/>
          </p:spPr>
          <p:txBody>
            <a:bodyPr wrap="none" rtlCol="0">
              <a:spAutoFit/>
            </a:bodyPr>
            <a:lstStyle/>
            <a:p>
              <a:pPr algn="ctr"/>
              <a:r>
                <a:rPr lang="en-GB" sz="2000" dirty="0">
                  <a:solidFill>
                    <a:srgbClr val="008000"/>
                  </a:solidFill>
                </a:rPr>
                <a:t>Send spot</a:t>
              </a:r>
            </a:p>
            <a:p>
              <a:pPr algn="ctr"/>
              <a:r>
                <a:rPr lang="en-GB" sz="2000" dirty="0">
                  <a:solidFill>
                    <a:srgbClr val="008000"/>
                  </a:solidFill>
                </a:rPr>
                <a:t>bids</a:t>
              </a:r>
            </a:p>
          </p:txBody>
        </p:sp>
        <p:sp>
          <p:nvSpPr>
            <p:cNvPr id="69" name="Kombinationstegning 68"/>
            <p:cNvSpPr/>
            <p:nvPr/>
          </p:nvSpPr>
          <p:spPr bwMode="auto">
            <a:xfrm>
              <a:off x="6633019" y="1756224"/>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008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grpSp>
        <p:nvGrpSpPr>
          <p:cNvPr id="6" name="Gruppe 74"/>
          <p:cNvGrpSpPr/>
          <p:nvPr/>
        </p:nvGrpSpPr>
        <p:grpSpPr>
          <a:xfrm>
            <a:off x="4357387" y="4557482"/>
            <a:ext cx="3277118" cy="1320480"/>
            <a:chOff x="4357387" y="4034978"/>
            <a:chExt cx="3277118" cy="1320480"/>
          </a:xfrm>
        </p:grpSpPr>
        <p:sp>
          <p:nvSpPr>
            <p:cNvPr id="44" name="Tekstboks 43"/>
            <p:cNvSpPr txBox="1"/>
            <p:nvPr/>
          </p:nvSpPr>
          <p:spPr>
            <a:xfrm>
              <a:off x="4357387" y="4339795"/>
              <a:ext cx="2504211" cy="1015663"/>
            </a:xfrm>
            <a:prstGeom prst="rect">
              <a:avLst/>
            </a:prstGeom>
            <a:noFill/>
          </p:spPr>
          <p:txBody>
            <a:bodyPr wrap="none" rtlCol="0">
              <a:spAutoFit/>
            </a:bodyPr>
            <a:lstStyle/>
            <a:p>
              <a:pPr algn="ctr"/>
              <a:r>
                <a:rPr lang="en-GB" sz="2000" dirty="0">
                  <a:solidFill>
                    <a:srgbClr val="FF0066"/>
                  </a:solidFill>
                </a:rPr>
                <a:t>Send day-ahead</a:t>
              </a:r>
            </a:p>
            <a:p>
              <a:pPr algn="ctr"/>
              <a:r>
                <a:rPr lang="en-GB" sz="2000" dirty="0">
                  <a:solidFill>
                    <a:srgbClr val="FF0066"/>
                  </a:solidFill>
                </a:rPr>
                <a:t>cross-border</a:t>
              </a:r>
            </a:p>
            <a:p>
              <a:pPr algn="ctr"/>
              <a:r>
                <a:rPr lang="en-GB" sz="2000" dirty="0">
                  <a:solidFill>
                    <a:srgbClr val="FF0066"/>
                  </a:solidFill>
                </a:rPr>
                <a:t>capacity data</a:t>
              </a:r>
            </a:p>
          </p:txBody>
        </p:sp>
        <p:sp>
          <p:nvSpPr>
            <p:cNvPr id="70" name="Kombinationstegning 69"/>
            <p:cNvSpPr/>
            <p:nvPr/>
          </p:nvSpPr>
          <p:spPr bwMode="auto">
            <a:xfrm flipV="1">
              <a:off x="6618505" y="4034978"/>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FF0066"/>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grpSp>
        <p:nvGrpSpPr>
          <p:cNvPr id="7" name="Gruppe 75"/>
          <p:cNvGrpSpPr/>
          <p:nvPr/>
        </p:nvGrpSpPr>
        <p:grpSpPr>
          <a:xfrm>
            <a:off x="7075975" y="3944471"/>
            <a:ext cx="2860794" cy="1174758"/>
            <a:chOff x="7075975" y="3421967"/>
            <a:chExt cx="2860794" cy="1174758"/>
          </a:xfrm>
        </p:grpSpPr>
        <p:cxnSp>
          <p:nvCxnSpPr>
            <p:cNvPr id="71" name="Lige pilforbindelse 70"/>
            <p:cNvCxnSpPr>
              <a:cxnSpLocks noChangeAspect="1"/>
            </p:cNvCxnSpPr>
            <p:nvPr/>
          </p:nvCxnSpPr>
          <p:spPr bwMode="auto">
            <a:xfrm rot="5160000" flipV="1">
              <a:off x="7025175" y="3849240"/>
              <a:ext cx="798285" cy="696685"/>
            </a:xfrm>
            <a:prstGeom prst="straightConnector1">
              <a:avLst/>
            </a:prstGeom>
            <a:solidFill>
              <a:schemeClr val="accent1"/>
            </a:solidFill>
            <a:ln w="38100" cap="flat" cmpd="sng" algn="ctr">
              <a:solidFill>
                <a:srgbClr val="0000FF"/>
              </a:solidFill>
              <a:prstDash val="solid"/>
              <a:round/>
              <a:headEnd type="none" w="med" len="med"/>
              <a:tailEnd type="triangle" w="lg" len="lg"/>
            </a:ln>
            <a:effectLst/>
          </p:spPr>
        </p:cxnSp>
        <p:sp>
          <p:nvSpPr>
            <p:cNvPr id="73" name="Tekstboks 72"/>
            <p:cNvSpPr txBox="1"/>
            <p:nvPr/>
          </p:nvSpPr>
          <p:spPr>
            <a:xfrm>
              <a:off x="7192107" y="3421967"/>
              <a:ext cx="2744662" cy="707886"/>
            </a:xfrm>
            <a:prstGeom prst="rect">
              <a:avLst/>
            </a:prstGeom>
            <a:noFill/>
          </p:spPr>
          <p:txBody>
            <a:bodyPr wrap="none" rtlCol="0">
              <a:spAutoFit/>
            </a:bodyPr>
            <a:lstStyle/>
            <a:p>
              <a:pPr algn="ctr"/>
              <a:r>
                <a:rPr lang="en-GB" sz="2000" dirty="0">
                  <a:solidFill>
                    <a:srgbClr val="0000FF"/>
                  </a:solidFill>
                </a:rPr>
                <a:t>Send trading and</a:t>
              </a:r>
            </a:p>
            <a:p>
              <a:pPr algn="ctr"/>
              <a:r>
                <a:rPr lang="en-GB" sz="2000" dirty="0">
                  <a:solidFill>
                    <a:srgbClr val="0000FF"/>
                  </a:solidFill>
                </a:rPr>
                <a:t>flow information</a:t>
              </a:r>
            </a:p>
          </p:txBody>
        </p:sp>
      </p:grpSp>
      <p:grpSp>
        <p:nvGrpSpPr>
          <p:cNvPr id="15" name="Gruppe 49"/>
          <p:cNvGrpSpPr/>
          <p:nvPr/>
        </p:nvGrpSpPr>
        <p:grpSpPr>
          <a:xfrm>
            <a:off x="2318134" y="2075529"/>
            <a:ext cx="5570638" cy="1225071"/>
            <a:chOff x="2318134" y="1553025"/>
            <a:chExt cx="5570638" cy="1225071"/>
          </a:xfrm>
        </p:grpSpPr>
        <p:sp>
          <p:nvSpPr>
            <p:cNvPr id="56" name="Tekstboks 55"/>
            <p:cNvSpPr txBox="1"/>
            <p:nvPr/>
          </p:nvSpPr>
          <p:spPr>
            <a:xfrm>
              <a:off x="3933118" y="1553025"/>
              <a:ext cx="2034531" cy="707886"/>
            </a:xfrm>
            <a:prstGeom prst="rect">
              <a:avLst/>
            </a:prstGeom>
            <a:noFill/>
          </p:spPr>
          <p:txBody>
            <a:bodyPr wrap="none" rtlCol="0">
              <a:spAutoFit/>
            </a:bodyPr>
            <a:lstStyle/>
            <a:p>
              <a:pPr algn="ctr"/>
              <a:r>
                <a:rPr lang="en-GB" sz="2000" dirty="0">
                  <a:solidFill>
                    <a:srgbClr val="0033CC"/>
                  </a:solidFill>
                </a:rPr>
                <a:t>Send trading</a:t>
              </a:r>
            </a:p>
            <a:p>
              <a:pPr algn="ctr"/>
              <a:r>
                <a:rPr lang="en-GB" sz="2000" dirty="0">
                  <a:solidFill>
                    <a:srgbClr val="0033CC"/>
                  </a:solidFill>
                </a:rPr>
                <a:t>information</a:t>
              </a:r>
            </a:p>
          </p:txBody>
        </p:sp>
        <p:cxnSp>
          <p:nvCxnSpPr>
            <p:cNvPr id="57" name="Lige pilforbindelse 56"/>
            <p:cNvCxnSpPr>
              <a:cxnSpLocks noChangeAspect="1"/>
            </p:cNvCxnSpPr>
            <p:nvPr/>
          </p:nvCxnSpPr>
          <p:spPr bwMode="auto">
            <a:xfrm rot="16440000">
              <a:off x="7141287" y="2030611"/>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cxnSp>
          <p:nvCxnSpPr>
            <p:cNvPr id="51" name="Lige pilforbindelse 50"/>
            <p:cNvCxnSpPr>
              <a:cxnSpLocks noChangeAspect="1"/>
            </p:cNvCxnSpPr>
            <p:nvPr/>
          </p:nvCxnSpPr>
          <p:spPr bwMode="auto">
            <a:xfrm rot="20880000" flipH="1" flipV="1">
              <a:off x="2318134" y="2095500"/>
              <a:ext cx="604723" cy="602362"/>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grpSp>
      <p:grpSp>
        <p:nvGrpSpPr>
          <p:cNvPr id="74" name="Gruppe 73"/>
          <p:cNvGrpSpPr/>
          <p:nvPr/>
        </p:nvGrpSpPr>
        <p:grpSpPr>
          <a:xfrm>
            <a:off x="2249711" y="1269992"/>
            <a:ext cx="5486400" cy="718457"/>
            <a:chOff x="2220683" y="1168394"/>
            <a:chExt cx="5486400" cy="718457"/>
          </a:xfrm>
        </p:grpSpPr>
        <p:sp>
          <p:nvSpPr>
            <p:cNvPr id="61" name="Kombinationstegning 60"/>
            <p:cNvSpPr/>
            <p:nvPr/>
          </p:nvSpPr>
          <p:spPr bwMode="auto">
            <a:xfrm>
              <a:off x="2220683" y="1168394"/>
              <a:ext cx="5486400" cy="718457"/>
            </a:xfrm>
            <a:custGeom>
              <a:avLst/>
              <a:gdLst>
                <a:gd name="connsiteX0" fmla="*/ 0 w 5486400"/>
                <a:gd name="connsiteY0" fmla="*/ 486228 h 486228"/>
                <a:gd name="connsiteX1" fmla="*/ 2380343 w 5486400"/>
                <a:gd name="connsiteY1" fmla="*/ 50800 h 486228"/>
                <a:gd name="connsiteX2" fmla="*/ 5486400 w 5486400"/>
                <a:gd name="connsiteY2" fmla="*/ 181428 h 486228"/>
              </a:gdLst>
              <a:ahLst/>
              <a:cxnLst>
                <a:cxn ang="0">
                  <a:pos x="connsiteX0" y="connsiteY0"/>
                </a:cxn>
                <a:cxn ang="0">
                  <a:pos x="connsiteX1" y="connsiteY1"/>
                </a:cxn>
                <a:cxn ang="0">
                  <a:pos x="connsiteX2" y="connsiteY2"/>
                </a:cxn>
              </a:cxnLst>
              <a:rect l="l" t="t" r="r" b="b"/>
              <a:pathLst>
                <a:path w="5486400" h="486228">
                  <a:moveTo>
                    <a:pt x="0" y="486228"/>
                  </a:moveTo>
                  <a:cubicBezTo>
                    <a:pt x="732971" y="293914"/>
                    <a:pt x="1465943" y="101600"/>
                    <a:pt x="2380343" y="50800"/>
                  </a:cubicBezTo>
                  <a:cubicBezTo>
                    <a:pt x="3294743" y="0"/>
                    <a:pt x="4390571" y="90714"/>
                    <a:pt x="5486400" y="181428"/>
                  </a:cubicBezTo>
                </a:path>
              </a:pathLst>
            </a:custGeom>
            <a:noFill/>
            <a:ln w="38100" cap="flat" cmpd="sng" algn="ctr">
              <a:solidFill>
                <a:srgbClr val="FF9900"/>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sp>
          <p:nvSpPr>
            <p:cNvPr id="62" name="Tekstboks 61"/>
            <p:cNvSpPr txBox="1"/>
            <p:nvPr/>
          </p:nvSpPr>
          <p:spPr>
            <a:xfrm>
              <a:off x="3991421" y="1291772"/>
              <a:ext cx="1770036" cy="400110"/>
            </a:xfrm>
            <a:prstGeom prst="rect">
              <a:avLst/>
            </a:prstGeom>
            <a:noFill/>
          </p:spPr>
          <p:txBody>
            <a:bodyPr wrap="none" rtlCol="0">
              <a:spAutoFit/>
            </a:bodyPr>
            <a:lstStyle/>
            <a:p>
              <a:r>
                <a:rPr lang="en-GB" dirty="0">
                  <a:solidFill>
                    <a:srgbClr val="FF9900"/>
                  </a:solidFill>
                </a:rPr>
                <a:t>Settlement</a:t>
              </a:r>
            </a:p>
          </p:txBody>
        </p:sp>
      </p:grpSp>
      <p:grpSp>
        <p:nvGrpSpPr>
          <p:cNvPr id="35" name="Gruppe 34"/>
          <p:cNvGrpSpPr>
            <a:grpSpLocks noChangeAspect="1"/>
          </p:cNvGrpSpPr>
          <p:nvPr/>
        </p:nvGrpSpPr>
        <p:grpSpPr>
          <a:xfrm>
            <a:off x="148338" y="140409"/>
            <a:ext cx="1155907" cy="796814"/>
            <a:chOff x="5591175" y="909638"/>
            <a:chExt cx="2963863" cy="2043112"/>
          </a:xfrm>
        </p:grpSpPr>
        <p:sp>
          <p:nvSpPr>
            <p:cNvPr id="36" name="AutoShape 3"/>
            <p:cNvSpPr>
              <a:spLocks noChangeAspect="1" noChangeArrowheads="1" noTextEdit="1"/>
            </p:cNvSpPr>
            <p:nvPr/>
          </p:nvSpPr>
          <p:spPr bwMode="auto">
            <a:xfrm>
              <a:off x="5591175" y="909638"/>
              <a:ext cx="2963863" cy="2043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5"/>
            <p:cNvSpPr>
              <a:spLocks/>
            </p:cNvSpPr>
            <p:nvPr/>
          </p:nvSpPr>
          <p:spPr bwMode="auto">
            <a:xfrm>
              <a:off x="5930900" y="1233488"/>
              <a:ext cx="1409700" cy="144938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6"/>
            <p:cNvSpPr>
              <a:spLocks/>
            </p:cNvSpPr>
            <p:nvPr/>
          </p:nvSpPr>
          <p:spPr bwMode="auto">
            <a:xfrm>
              <a:off x="5935663" y="1214438"/>
              <a:ext cx="1438275" cy="99060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99"/>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7"/>
            <p:cNvSpPr>
              <a:spLocks/>
            </p:cNvSpPr>
            <p:nvPr/>
          </p:nvSpPr>
          <p:spPr bwMode="auto">
            <a:xfrm>
              <a:off x="6221413" y="1677988"/>
              <a:ext cx="457200" cy="349250"/>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8"/>
            <p:cNvSpPr>
              <a:spLocks/>
            </p:cNvSpPr>
            <p:nvPr/>
          </p:nvSpPr>
          <p:spPr bwMode="auto">
            <a:xfrm>
              <a:off x="6178550" y="1827213"/>
              <a:ext cx="476250" cy="293687"/>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9"/>
            <p:cNvSpPr>
              <a:spLocks/>
            </p:cNvSpPr>
            <p:nvPr/>
          </p:nvSpPr>
          <p:spPr bwMode="auto">
            <a:xfrm>
              <a:off x="6348413" y="1454150"/>
              <a:ext cx="179388" cy="223837"/>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10"/>
            <p:cNvSpPr>
              <a:spLocks/>
            </p:cNvSpPr>
            <p:nvPr/>
          </p:nvSpPr>
          <p:spPr bwMode="auto">
            <a:xfrm>
              <a:off x="6651625" y="1497013"/>
              <a:ext cx="160338" cy="206375"/>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11"/>
            <p:cNvSpPr>
              <a:spLocks/>
            </p:cNvSpPr>
            <p:nvPr/>
          </p:nvSpPr>
          <p:spPr bwMode="auto">
            <a:xfrm>
              <a:off x="6038850" y="2225675"/>
              <a:ext cx="531813" cy="258762"/>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12"/>
            <p:cNvSpPr>
              <a:spLocks/>
            </p:cNvSpPr>
            <p:nvPr/>
          </p:nvSpPr>
          <p:spPr bwMode="auto">
            <a:xfrm>
              <a:off x="6067425" y="1958975"/>
              <a:ext cx="82550" cy="336550"/>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13"/>
            <p:cNvSpPr>
              <a:spLocks/>
            </p:cNvSpPr>
            <p:nvPr/>
          </p:nvSpPr>
          <p:spPr bwMode="auto">
            <a:xfrm>
              <a:off x="6489700" y="2051050"/>
              <a:ext cx="104775" cy="273050"/>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14"/>
            <p:cNvSpPr>
              <a:spLocks/>
            </p:cNvSpPr>
            <p:nvPr/>
          </p:nvSpPr>
          <p:spPr bwMode="auto">
            <a:xfrm>
              <a:off x="6432550" y="1333500"/>
              <a:ext cx="584200" cy="136525"/>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15"/>
            <p:cNvSpPr>
              <a:spLocks/>
            </p:cNvSpPr>
            <p:nvPr/>
          </p:nvSpPr>
          <p:spPr bwMode="auto">
            <a:xfrm>
              <a:off x="5916613" y="1749425"/>
              <a:ext cx="919163" cy="977900"/>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Freeform 16"/>
            <p:cNvSpPr>
              <a:spLocks/>
            </p:cNvSpPr>
            <p:nvPr/>
          </p:nvSpPr>
          <p:spPr bwMode="auto">
            <a:xfrm>
              <a:off x="5641975" y="2655888"/>
              <a:ext cx="1830388" cy="190500"/>
            </a:xfrm>
            <a:custGeom>
              <a:avLst/>
              <a:gdLst/>
              <a:ahLst/>
              <a:cxnLst>
                <a:cxn ang="0">
                  <a:pos x="0" y="20"/>
                </a:cxn>
                <a:cxn ang="0">
                  <a:pos x="8" y="120"/>
                </a:cxn>
                <a:cxn ang="0">
                  <a:pos x="1153" y="89"/>
                </a:cxn>
                <a:cxn ang="0">
                  <a:pos x="1145" y="0"/>
                </a:cxn>
                <a:cxn ang="0">
                  <a:pos x="770" y="6"/>
                </a:cxn>
                <a:cxn ang="0">
                  <a:pos x="367" y="14"/>
                </a:cxn>
                <a:cxn ang="0">
                  <a:pos x="107" y="20"/>
                </a:cxn>
                <a:cxn ang="0">
                  <a:pos x="0" y="20"/>
                </a:cxn>
              </a:cxnLst>
              <a:rect l="0" t="0" r="r" b="b"/>
              <a:pathLst>
                <a:path w="1153" h="120">
                  <a:moveTo>
                    <a:pt x="0" y="20"/>
                  </a:moveTo>
                  <a:lnTo>
                    <a:pt x="8" y="120"/>
                  </a:lnTo>
                  <a:lnTo>
                    <a:pt x="1153" y="89"/>
                  </a:lnTo>
                  <a:lnTo>
                    <a:pt x="1145" y="0"/>
                  </a:lnTo>
                  <a:lnTo>
                    <a:pt x="770" y="6"/>
                  </a:lnTo>
                  <a:lnTo>
                    <a:pt x="367" y="14"/>
                  </a:lnTo>
                  <a:lnTo>
                    <a:pt x="107"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17"/>
            <p:cNvSpPr>
              <a:spLocks/>
            </p:cNvSpPr>
            <p:nvPr/>
          </p:nvSpPr>
          <p:spPr bwMode="auto">
            <a:xfrm>
              <a:off x="5611813" y="923925"/>
              <a:ext cx="1831975" cy="188912"/>
            </a:xfrm>
            <a:custGeom>
              <a:avLst/>
              <a:gdLst/>
              <a:ahLst/>
              <a:cxnLst>
                <a:cxn ang="0">
                  <a:pos x="0" y="20"/>
                </a:cxn>
                <a:cxn ang="0">
                  <a:pos x="8" y="119"/>
                </a:cxn>
                <a:cxn ang="0">
                  <a:pos x="1154" y="88"/>
                </a:cxn>
                <a:cxn ang="0">
                  <a:pos x="1146" y="0"/>
                </a:cxn>
                <a:cxn ang="0">
                  <a:pos x="770" y="6"/>
                </a:cxn>
                <a:cxn ang="0">
                  <a:pos x="367" y="14"/>
                </a:cxn>
                <a:cxn ang="0">
                  <a:pos x="106" y="20"/>
                </a:cxn>
                <a:cxn ang="0">
                  <a:pos x="0" y="20"/>
                </a:cxn>
              </a:cxnLst>
              <a:rect l="0" t="0" r="r" b="b"/>
              <a:pathLst>
                <a:path w="1154" h="119">
                  <a:moveTo>
                    <a:pt x="0" y="20"/>
                  </a:moveTo>
                  <a:lnTo>
                    <a:pt x="8" y="119"/>
                  </a:lnTo>
                  <a:lnTo>
                    <a:pt x="1154" y="88"/>
                  </a:lnTo>
                  <a:lnTo>
                    <a:pt x="1146" y="0"/>
                  </a:lnTo>
                  <a:lnTo>
                    <a:pt x="770" y="6"/>
                  </a:lnTo>
                  <a:lnTo>
                    <a:pt x="367" y="14"/>
                  </a:lnTo>
                  <a:lnTo>
                    <a:pt x="106"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18"/>
            <p:cNvSpPr>
              <a:spLocks/>
            </p:cNvSpPr>
            <p:nvPr/>
          </p:nvSpPr>
          <p:spPr bwMode="auto">
            <a:xfrm>
              <a:off x="5594350" y="911225"/>
              <a:ext cx="1854200" cy="171450"/>
            </a:xfrm>
            <a:custGeom>
              <a:avLst/>
              <a:gdLst/>
              <a:ahLst/>
              <a:cxnLst>
                <a:cxn ang="0">
                  <a:pos x="3" y="20"/>
                </a:cxn>
                <a:cxn ang="0">
                  <a:pos x="1165" y="0"/>
                </a:cxn>
                <a:cxn ang="0">
                  <a:pos x="1168" y="102"/>
                </a:cxn>
                <a:cxn ang="0">
                  <a:pos x="1141" y="108"/>
                </a:cxn>
                <a:cxn ang="0">
                  <a:pos x="1146" y="14"/>
                </a:cxn>
                <a:cxn ang="0">
                  <a:pos x="0" y="39"/>
                </a:cxn>
                <a:cxn ang="0">
                  <a:pos x="3" y="20"/>
                </a:cxn>
              </a:cxnLst>
              <a:rect l="0" t="0" r="r" b="b"/>
              <a:pathLst>
                <a:path w="1168" h="108">
                  <a:moveTo>
                    <a:pt x="3" y="20"/>
                  </a:moveTo>
                  <a:lnTo>
                    <a:pt x="1165" y="0"/>
                  </a:lnTo>
                  <a:lnTo>
                    <a:pt x="1168" y="102"/>
                  </a:lnTo>
                  <a:lnTo>
                    <a:pt x="1141" y="108"/>
                  </a:lnTo>
                  <a:lnTo>
                    <a:pt x="1146" y="14"/>
                  </a:lnTo>
                  <a:lnTo>
                    <a:pt x="0" y="39"/>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19"/>
            <p:cNvSpPr>
              <a:spLocks/>
            </p:cNvSpPr>
            <p:nvPr/>
          </p:nvSpPr>
          <p:spPr bwMode="auto">
            <a:xfrm>
              <a:off x="5599113" y="954088"/>
              <a:ext cx="1839913" cy="168275"/>
            </a:xfrm>
            <a:custGeom>
              <a:avLst/>
              <a:gdLst/>
              <a:ahLst/>
              <a:cxnLst>
                <a:cxn ang="0">
                  <a:pos x="0" y="0"/>
                </a:cxn>
                <a:cxn ang="0">
                  <a:pos x="3" y="106"/>
                </a:cxn>
                <a:cxn ang="0">
                  <a:pos x="1159" y="78"/>
                </a:cxn>
                <a:cxn ang="0">
                  <a:pos x="1156" y="60"/>
                </a:cxn>
                <a:cxn ang="0">
                  <a:pos x="25" y="83"/>
                </a:cxn>
                <a:cxn ang="0">
                  <a:pos x="19" y="6"/>
                </a:cxn>
                <a:cxn ang="0">
                  <a:pos x="0" y="0"/>
                </a:cxn>
              </a:cxnLst>
              <a:rect l="0" t="0" r="r" b="b"/>
              <a:pathLst>
                <a:path w="1159" h="106">
                  <a:moveTo>
                    <a:pt x="0" y="0"/>
                  </a:moveTo>
                  <a:lnTo>
                    <a:pt x="3" y="106"/>
                  </a:lnTo>
                  <a:lnTo>
                    <a:pt x="1159" y="78"/>
                  </a:lnTo>
                  <a:lnTo>
                    <a:pt x="1156" y="60"/>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20"/>
            <p:cNvSpPr>
              <a:spLocks/>
            </p:cNvSpPr>
            <p:nvPr/>
          </p:nvSpPr>
          <p:spPr bwMode="auto">
            <a:xfrm>
              <a:off x="5637213" y="2643188"/>
              <a:ext cx="1854200" cy="173037"/>
            </a:xfrm>
            <a:custGeom>
              <a:avLst/>
              <a:gdLst/>
              <a:ahLst/>
              <a:cxnLst>
                <a:cxn ang="0">
                  <a:pos x="3" y="20"/>
                </a:cxn>
                <a:cxn ang="0">
                  <a:pos x="1165" y="0"/>
                </a:cxn>
                <a:cxn ang="0">
                  <a:pos x="1168" y="103"/>
                </a:cxn>
                <a:cxn ang="0">
                  <a:pos x="1141" y="109"/>
                </a:cxn>
                <a:cxn ang="0">
                  <a:pos x="1146" y="14"/>
                </a:cxn>
                <a:cxn ang="0">
                  <a:pos x="0" y="40"/>
                </a:cxn>
                <a:cxn ang="0">
                  <a:pos x="3" y="20"/>
                </a:cxn>
              </a:cxnLst>
              <a:rect l="0" t="0" r="r" b="b"/>
              <a:pathLst>
                <a:path w="1168" h="109">
                  <a:moveTo>
                    <a:pt x="3" y="20"/>
                  </a:moveTo>
                  <a:lnTo>
                    <a:pt x="1165" y="0"/>
                  </a:lnTo>
                  <a:lnTo>
                    <a:pt x="1168" y="103"/>
                  </a:lnTo>
                  <a:lnTo>
                    <a:pt x="1141" y="109"/>
                  </a:lnTo>
                  <a:lnTo>
                    <a:pt x="1146" y="14"/>
                  </a:lnTo>
                  <a:lnTo>
                    <a:pt x="0" y="40"/>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21"/>
            <p:cNvSpPr>
              <a:spLocks/>
            </p:cNvSpPr>
            <p:nvPr/>
          </p:nvSpPr>
          <p:spPr bwMode="auto">
            <a:xfrm>
              <a:off x="5641975" y="2686050"/>
              <a:ext cx="1839913" cy="168275"/>
            </a:xfrm>
            <a:custGeom>
              <a:avLst/>
              <a:gdLst/>
              <a:ahLst/>
              <a:cxnLst>
                <a:cxn ang="0">
                  <a:pos x="0" y="0"/>
                </a:cxn>
                <a:cxn ang="0">
                  <a:pos x="3" y="106"/>
                </a:cxn>
                <a:cxn ang="0">
                  <a:pos x="1159" y="78"/>
                </a:cxn>
                <a:cxn ang="0">
                  <a:pos x="1156" y="61"/>
                </a:cxn>
                <a:cxn ang="0">
                  <a:pos x="25" y="83"/>
                </a:cxn>
                <a:cxn ang="0">
                  <a:pos x="19" y="6"/>
                </a:cxn>
                <a:cxn ang="0">
                  <a:pos x="0" y="0"/>
                </a:cxn>
              </a:cxnLst>
              <a:rect l="0" t="0" r="r" b="b"/>
              <a:pathLst>
                <a:path w="1159" h="106">
                  <a:moveTo>
                    <a:pt x="0" y="0"/>
                  </a:moveTo>
                  <a:lnTo>
                    <a:pt x="3" y="106"/>
                  </a:lnTo>
                  <a:lnTo>
                    <a:pt x="1159" y="78"/>
                  </a:lnTo>
                  <a:lnTo>
                    <a:pt x="1156" y="61"/>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22"/>
            <p:cNvSpPr>
              <a:spLocks/>
            </p:cNvSpPr>
            <p:nvPr/>
          </p:nvSpPr>
          <p:spPr bwMode="auto">
            <a:xfrm>
              <a:off x="5688013" y="1100138"/>
              <a:ext cx="122238" cy="1595437"/>
            </a:xfrm>
            <a:custGeom>
              <a:avLst/>
              <a:gdLst/>
              <a:ahLst/>
              <a:cxnLst>
                <a:cxn ang="0">
                  <a:pos x="0" y="0"/>
                </a:cxn>
                <a:cxn ang="0">
                  <a:pos x="27" y="1005"/>
                </a:cxn>
                <a:cxn ang="0">
                  <a:pos x="77" y="1000"/>
                </a:cxn>
                <a:cxn ang="0">
                  <a:pos x="42" y="0"/>
                </a:cxn>
                <a:cxn ang="0">
                  <a:pos x="0" y="0"/>
                </a:cxn>
              </a:cxnLst>
              <a:rect l="0" t="0" r="r" b="b"/>
              <a:pathLst>
                <a:path w="77" h="1005">
                  <a:moveTo>
                    <a:pt x="0" y="0"/>
                  </a:moveTo>
                  <a:lnTo>
                    <a:pt x="27" y="1005"/>
                  </a:lnTo>
                  <a:lnTo>
                    <a:pt x="77" y="1000"/>
                  </a:lnTo>
                  <a:lnTo>
                    <a:pt x="42"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23"/>
            <p:cNvSpPr>
              <a:spLocks/>
            </p:cNvSpPr>
            <p:nvPr/>
          </p:nvSpPr>
          <p:spPr bwMode="auto">
            <a:xfrm>
              <a:off x="6037263" y="1100138"/>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24"/>
            <p:cNvSpPr>
              <a:spLocks/>
            </p:cNvSpPr>
            <p:nvPr/>
          </p:nvSpPr>
          <p:spPr bwMode="auto">
            <a:xfrm>
              <a:off x="6354763" y="10826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25"/>
            <p:cNvSpPr>
              <a:spLocks/>
            </p:cNvSpPr>
            <p:nvPr/>
          </p:nvSpPr>
          <p:spPr bwMode="auto">
            <a:xfrm>
              <a:off x="6669088" y="1069975"/>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Freeform 26"/>
            <p:cNvSpPr>
              <a:spLocks/>
            </p:cNvSpPr>
            <p:nvPr/>
          </p:nvSpPr>
          <p:spPr bwMode="auto">
            <a:xfrm>
              <a:off x="6961188" y="10699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27"/>
            <p:cNvSpPr>
              <a:spLocks/>
            </p:cNvSpPr>
            <p:nvPr/>
          </p:nvSpPr>
          <p:spPr bwMode="auto">
            <a:xfrm>
              <a:off x="7250113" y="1065213"/>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28"/>
            <p:cNvSpPr>
              <a:spLocks/>
            </p:cNvSpPr>
            <p:nvPr/>
          </p:nvSpPr>
          <p:spPr bwMode="auto">
            <a:xfrm>
              <a:off x="7923213" y="1322388"/>
              <a:ext cx="474663" cy="363537"/>
            </a:xfrm>
            <a:custGeom>
              <a:avLst/>
              <a:gdLst/>
              <a:ahLst/>
              <a:cxnLst>
                <a:cxn ang="0">
                  <a:pos x="102" y="111"/>
                </a:cxn>
                <a:cxn ang="0">
                  <a:pos x="108" y="78"/>
                </a:cxn>
                <a:cxn ang="0">
                  <a:pos x="122" y="45"/>
                </a:cxn>
                <a:cxn ang="0">
                  <a:pos x="145" y="21"/>
                </a:cxn>
                <a:cxn ang="0">
                  <a:pos x="174" y="8"/>
                </a:cxn>
                <a:cxn ang="0">
                  <a:pos x="207" y="0"/>
                </a:cxn>
                <a:cxn ang="0">
                  <a:pos x="238" y="6"/>
                </a:cxn>
                <a:cxn ang="0">
                  <a:pos x="266" y="21"/>
                </a:cxn>
                <a:cxn ang="0">
                  <a:pos x="282" y="40"/>
                </a:cxn>
                <a:cxn ang="0">
                  <a:pos x="296" y="71"/>
                </a:cxn>
                <a:cxn ang="0">
                  <a:pos x="299" y="107"/>
                </a:cxn>
                <a:cxn ang="0">
                  <a:pos x="291" y="144"/>
                </a:cxn>
                <a:cxn ang="0">
                  <a:pos x="271" y="175"/>
                </a:cxn>
                <a:cxn ang="0">
                  <a:pos x="249" y="200"/>
                </a:cxn>
                <a:cxn ang="0">
                  <a:pos x="222" y="219"/>
                </a:cxn>
                <a:cxn ang="0">
                  <a:pos x="197" y="229"/>
                </a:cxn>
                <a:cxn ang="0">
                  <a:pos x="168" y="229"/>
                </a:cxn>
                <a:cxn ang="0">
                  <a:pos x="137" y="219"/>
                </a:cxn>
                <a:cxn ang="0">
                  <a:pos x="117" y="194"/>
                </a:cxn>
                <a:cxn ang="0">
                  <a:pos x="105" y="169"/>
                </a:cxn>
                <a:cxn ang="0">
                  <a:pos x="102" y="141"/>
                </a:cxn>
                <a:cxn ang="0">
                  <a:pos x="71" y="165"/>
                </a:cxn>
                <a:cxn ang="0">
                  <a:pos x="43" y="186"/>
                </a:cxn>
                <a:cxn ang="0">
                  <a:pos x="27" y="203"/>
                </a:cxn>
                <a:cxn ang="0">
                  <a:pos x="14" y="203"/>
                </a:cxn>
                <a:cxn ang="0">
                  <a:pos x="0" y="191"/>
                </a:cxn>
                <a:cxn ang="0">
                  <a:pos x="0" y="173"/>
                </a:cxn>
                <a:cxn ang="0">
                  <a:pos x="6" y="158"/>
                </a:cxn>
                <a:cxn ang="0">
                  <a:pos x="30" y="146"/>
                </a:cxn>
                <a:cxn ang="0">
                  <a:pos x="60" y="136"/>
                </a:cxn>
                <a:cxn ang="0">
                  <a:pos x="87" y="120"/>
                </a:cxn>
                <a:cxn ang="0">
                  <a:pos x="102" y="111"/>
                </a:cxn>
              </a:cxnLst>
              <a:rect l="0" t="0" r="r" b="b"/>
              <a:pathLst>
                <a:path w="299" h="229">
                  <a:moveTo>
                    <a:pt x="102" y="111"/>
                  </a:moveTo>
                  <a:lnTo>
                    <a:pt x="108" y="78"/>
                  </a:lnTo>
                  <a:lnTo>
                    <a:pt x="122" y="45"/>
                  </a:lnTo>
                  <a:lnTo>
                    <a:pt x="145" y="21"/>
                  </a:lnTo>
                  <a:lnTo>
                    <a:pt x="174" y="8"/>
                  </a:lnTo>
                  <a:lnTo>
                    <a:pt x="207" y="0"/>
                  </a:lnTo>
                  <a:lnTo>
                    <a:pt x="238" y="6"/>
                  </a:lnTo>
                  <a:lnTo>
                    <a:pt x="266" y="21"/>
                  </a:lnTo>
                  <a:lnTo>
                    <a:pt x="282" y="40"/>
                  </a:lnTo>
                  <a:lnTo>
                    <a:pt x="296" y="71"/>
                  </a:lnTo>
                  <a:lnTo>
                    <a:pt x="299" y="107"/>
                  </a:lnTo>
                  <a:lnTo>
                    <a:pt x="291" y="144"/>
                  </a:lnTo>
                  <a:lnTo>
                    <a:pt x="271" y="175"/>
                  </a:lnTo>
                  <a:lnTo>
                    <a:pt x="249" y="200"/>
                  </a:lnTo>
                  <a:lnTo>
                    <a:pt x="222" y="219"/>
                  </a:lnTo>
                  <a:lnTo>
                    <a:pt x="197" y="229"/>
                  </a:lnTo>
                  <a:lnTo>
                    <a:pt x="168" y="229"/>
                  </a:lnTo>
                  <a:lnTo>
                    <a:pt x="137" y="219"/>
                  </a:lnTo>
                  <a:lnTo>
                    <a:pt x="117" y="194"/>
                  </a:lnTo>
                  <a:lnTo>
                    <a:pt x="105" y="169"/>
                  </a:lnTo>
                  <a:lnTo>
                    <a:pt x="102" y="141"/>
                  </a:lnTo>
                  <a:lnTo>
                    <a:pt x="71" y="165"/>
                  </a:lnTo>
                  <a:lnTo>
                    <a:pt x="43" y="186"/>
                  </a:lnTo>
                  <a:lnTo>
                    <a:pt x="27" y="203"/>
                  </a:lnTo>
                  <a:lnTo>
                    <a:pt x="14" y="203"/>
                  </a:lnTo>
                  <a:lnTo>
                    <a:pt x="0" y="191"/>
                  </a:lnTo>
                  <a:lnTo>
                    <a:pt x="0" y="173"/>
                  </a:lnTo>
                  <a:lnTo>
                    <a:pt x="6" y="158"/>
                  </a:lnTo>
                  <a:lnTo>
                    <a:pt x="30" y="146"/>
                  </a:lnTo>
                  <a:lnTo>
                    <a:pt x="60" y="136"/>
                  </a:lnTo>
                  <a:lnTo>
                    <a:pt x="87" y="120"/>
                  </a:lnTo>
                  <a:lnTo>
                    <a:pt x="102" y="1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29"/>
            <p:cNvSpPr>
              <a:spLocks/>
            </p:cNvSpPr>
            <p:nvPr/>
          </p:nvSpPr>
          <p:spPr bwMode="auto">
            <a:xfrm>
              <a:off x="7970838" y="1720850"/>
              <a:ext cx="357188" cy="542925"/>
            </a:xfrm>
            <a:custGeom>
              <a:avLst/>
              <a:gdLst/>
              <a:ahLst/>
              <a:cxnLst>
                <a:cxn ang="0">
                  <a:pos x="46" y="69"/>
                </a:cxn>
                <a:cxn ang="0">
                  <a:pos x="70" y="38"/>
                </a:cxn>
                <a:cxn ang="0">
                  <a:pos x="100" y="15"/>
                </a:cxn>
                <a:cxn ang="0">
                  <a:pos x="120" y="5"/>
                </a:cxn>
                <a:cxn ang="0">
                  <a:pos x="145" y="0"/>
                </a:cxn>
                <a:cxn ang="0">
                  <a:pos x="174" y="5"/>
                </a:cxn>
                <a:cxn ang="0">
                  <a:pos x="199" y="15"/>
                </a:cxn>
                <a:cxn ang="0">
                  <a:pos x="217" y="29"/>
                </a:cxn>
                <a:cxn ang="0">
                  <a:pos x="225" y="48"/>
                </a:cxn>
                <a:cxn ang="0">
                  <a:pos x="225" y="77"/>
                </a:cxn>
                <a:cxn ang="0">
                  <a:pos x="216" y="94"/>
                </a:cxn>
                <a:cxn ang="0">
                  <a:pos x="192" y="123"/>
                </a:cxn>
                <a:cxn ang="0">
                  <a:pos x="170" y="150"/>
                </a:cxn>
                <a:cxn ang="0">
                  <a:pos x="163" y="166"/>
                </a:cxn>
                <a:cxn ang="0">
                  <a:pos x="163" y="189"/>
                </a:cxn>
                <a:cxn ang="0">
                  <a:pos x="180" y="225"/>
                </a:cxn>
                <a:cxn ang="0">
                  <a:pos x="183" y="255"/>
                </a:cxn>
                <a:cxn ang="0">
                  <a:pos x="183" y="294"/>
                </a:cxn>
                <a:cxn ang="0">
                  <a:pos x="167" y="317"/>
                </a:cxn>
                <a:cxn ang="0">
                  <a:pos x="150" y="333"/>
                </a:cxn>
                <a:cxn ang="0">
                  <a:pos x="126" y="342"/>
                </a:cxn>
                <a:cxn ang="0">
                  <a:pos x="100" y="342"/>
                </a:cxn>
                <a:cxn ang="0">
                  <a:pos x="67" y="336"/>
                </a:cxn>
                <a:cxn ang="0">
                  <a:pos x="45" y="321"/>
                </a:cxn>
                <a:cxn ang="0">
                  <a:pos x="21" y="296"/>
                </a:cxn>
                <a:cxn ang="0">
                  <a:pos x="9" y="263"/>
                </a:cxn>
                <a:cxn ang="0">
                  <a:pos x="3" y="228"/>
                </a:cxn>
                <a:cxn ang="0">
                  <a:pos x="0" y="187"/>
                </a:cxn>
                <a:cxn ang="0">
                  <a:pos x="9" y="154"/>
                </a:cxn>
                <a:cxn ang="0">
                  <a:pos x="21" y="115"/>
                </a:cxn>
                <a:cxn ang="0">
                  <a:pos x="36" y="87"/>
                </a:cxn>
                <a:cxn ang="0">
                  <a:pos x="46" y="69"/>
                </a:cxn>
              </a:cxnLst>
              <a:rect l="0" t="0" r="r" b="b"/>
              <a:pathLst>
                <a:path w="225" h="342">
                  <a:moveTo>
                    <a:pt x="46" y="69"/>
                  </a:moveTo>
                  <a:lnTo>
                    <a:pt x="70" y="38"/>
                  </a:lnTo>
                  <a:lnTo>
                    <a:pt x="100" y="15"/>
                  </a:lnTo>
                  <a:lnTo>
                    <a:pt x="120" y="5"/>
                  </a:lnTo>
                  <a:lnTo>
                    <a:pt x="145" y="0"/>
                  </a:lnTo>
                  <a:lnTo>
                    <a:pt x="174" y="5"/>
                  </a:lnTo>
                  <a:lnTo>
                    <a:pt x="199" y="15"/>
                  </a:lnTo>
                  <a:lnTo>
                    <a:pt x="217" y="29"/>
                  </a:lnTo>
                  <a:lnTo>
                    <a:pt x="225" y="48"/>
                  </a:lnTo>
                  <a:lnTo>
                    <a:pt x="225" y="77"/>
                  </a:lnTo>
                  <a:lnTo>
                    <a:pt x="216" y="94"/>
                  </a:lnTo>
                  <a:lnTo>
                    <a:pt x="192" y="123"/>
                  </a:lnTo>
                  <a:lnTo>
                    <a:pt x="170" y="150"/>
                  </a:lnTo>
                  <a:lnTo>
                    <a:pt x="163" y="166"/>
                  </a:lnTo>
                  <a:lnTo>
                    <a:pt x="163" y="189"/>
                  </a:lnTo>
                  <a:lnTo>
                    <a:pt x="180" y="225"/>
                  </a:lnTo>
                  <a:lnTo>
                    <a:pt x="183" y="255"/>
                  </a:lnTo>
                  <a:lnTo>
                    <a:pt x="183" y="294"/>
                  </a:lnTo>
                  <a:lnTo>
                    <a:pt x="167" y="317"/>
                  </a:lnTo>
                  <a:lnTo>
                    <a:pt x="150" y="333"/>
                  </a:lnTo>
                  <a:lnTo>
                    <a:pt x="126" y="342"/>
                  </a:lnTo>
                  <a:lnTo>
                    <a:pt x="100" y="342"/>
                  </a:lnTo>
                  <a:lnTo>
                    <a:pt x="67" y="336"/>
                  </a:lnTo>
                  <a:lnTo>
                    <a:pt x="45" y="321"/>
                  </a:lnTo>
                  <a:lnTo>
                    <a:pt x="21" y="296"/>
                  </a:lnTo>
                  <a:lnTo>
                    <a:pt x="9" y="263"/>
                  </a:lnTo>
                  <a:lnTo>
                    <a:pt x="3" y="228"/>
                  </a:lnTo>
                  <a:lnTo>
                    <a:pt x="0" y="187"/>
                  </a:lnTo>
                  <a:lnTo>
                    <a:pt x="9" y="154"/>
                  </a:lnTo>
                  <a:lnTo>
                    <a:pt x="21" y="115"/>
                  </a:lnTo>
                  <a:lnTo>
                    <a:pt x="36" y="87"/>
                  </a:lnTo>
                  <a:lnTo>
                    <a:pt x="46"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30"/>
            <p:cNvSpPr>
              <a:spLocks/>
            </p:cNvSpPr>
            <p:nvPr/>
          </p:nvSpPr>
          <p:spPr bwMode="auto">
            <a:xfrm>
              <a:off x="7423150" y="1585913"/>
              <a:ext cx="768350" cy="246062"/>
            </a:xfrm>
            <a:custGeom>
              <a:avLst/>
              <a:gdLst/>
              <a:ahLst/>
              <a:cxnLst>
                <a:cxn ang="0">
                  <a:pos x="428" y="87"/>
                </a:cxn>
                <a:cxn ang="0">
                  <a:pos x="477" y="97"/>
                </a:cxn>
                <a:cxn ang="0">
                  <a:pos x="484" y="105"/>
                </a:cxn>
                <a:cxn ang="0">
                  <a:pos x="473" y="135"/>
                </a:cxn>
                <a:cxn ang="0">
                  <a:pos x="432" y="155"/>
                </a:cxn>
                <a:cxn ang="0">
                  <a:pos x="390" y="131"/>
                </a:cxn>
                <a:cxn ang="0">
                  <a:pos x="344" y="114"/>
                </a:cxn>
                <a:cxn ang="0">
                  <a:pos x="283" y="96"/>
                </a:cxn>
                <a:cxn ang="0">
                  <a:pos x="221" y="80"/>
                </a:cxn>
                <a:cxn ang="0">
                  <a:pos x="202" y="83"/>
                </a:cxn>
                <a:cxn ang="0">
                  <a:pos x="190" y="105"/>
                </a:cxn>
                <a:cxn ang="0">
                  <a:pos x="167" y="117"/>
                </a:cxn>
                <a:cxn ang="0">
                  <a:pos x="140" y="117"/>
                </a:cxn>
                <a:cxn ang="0">
                  <a:pos x="114" y="105"/>
                </a:cxn>
                <a:cxn ang="0">
                  <a:pos x="99" y="78"/>
                </a:cxn>
                <a:cxn ang="0">
                  <a:pos x="106" y="55"/>
                </a:cxn>
                <a:cxn ang="0">
                  <a:pos x="66" y="46"/>
                </a:cxn>
                <a:cxn ang="0">
                  <a:pos x="12" y="42"/>
                </a:cxn>
                <a:cxn ang="0">
                  <a:pos x="0" y="28"/>
                </a:cxn>
                <a:cxn ang="0">
                  <a:pos x="4" y="8"/>
                </a:cxn>
                <a:cxn ang="0">
                  <a:pos x="25" y="0"/>
                </a:cxn>
                <a:cxn ang="0">
                  <a:pos x="58" y="13"/>
                </a:cxn>
                <a:cxn ang="0">
                  <a:pos x="109" y="32"/>
                </a:cxn>
                <a:cxn ang="0">
                  <a:pos x="132" y="25"/>
                </a:cxn>
                <a:cxn ang="0">
                  <a:pos x="177" y="34"/>
                </a:cxn>
                <a:cxn ang="0">
                  <a:pos x="210" y="42"/>
                </a:cxn>
                <a:cxn ang="0">
                  <a:pos x="233" y="58"/>
                </a:cxn>
                <a:cxn ang="0">
                  <a:pos x="311" y="70"/>
                </a:cxn>
                <a:cxn ang="0">
                  <a:pos x="378" y="84"/>
                </a:cxn>
                <a:cxn ang="0">
                  <a:pos x="428" y="87"/>
                </a:cxn>
              </a:cxnLst>
              <a:rect l="0" t="0" r="r" b="b"/>
              <a:pathLst>
                <a:path w="484" h="155">
                  <a:moveTo>
                    <a:pt x="428" y="87"/>
                  </a:moveTo>
                  <a:lnTo>
                    <a:pt x="477" y="97"/>
                  </a:lnTo>
                  <a:lnTo>
                    <a:pt x="484" y="105"/>
                  </a:lnTo>
                  <a:lnTo>
                    <a:pt x="473" y="135"/>
                  </a:lnTo>
                  <a:lnTo>
                    <a:pt x="432" y="155"/>
                  </a:lnTo>
                  <a:lnTo>
                    <a:pt x="390" y="131"/>
                  </a:lnTo>
                  <a:lnTo>
                    <a:pt x="344" y="114"/>
                  </a:lnTo>
                  <a:lnTo>
                    <a:pt x="283" y="96"/>
                  </a:lnTo>
                  <a:lnTo>
                    <a:pt x="221" y="80"/>
                  </a:lnTo>
                  <a:lnTo>
                    <a:pt x="202" y="83"/>
                  </a:lnTo>
                  <a:lnTo>
                    <a:pt x="190" y="105"/>
                  </a:lnTo>
                  <a:lnTo>
                    <a:pt x="167" y="117"/>
                  </a:lnTo>
                  <a:lnTo>
                    <a:pt x="140" y="117"/>
                  </a:lnTo>
                  <a:lnTo>
                    <a:pt x="114" y="105"/>
                  </a:lnTo>
                  <a:lnTo>
                    <a:pt x="99" y="78"/>
                  </a:lnTo>
                  <a:lnTo>
                    <a:pt x="106" y="55"/>
                  </a:lnTo>
                  <a:lnTo>
                    <a:pt x="66" y="46"/>
                  </a:lnTo>
                  <a:lnTo>
                    <a:pt x="12" y="42"/>
                  </a:lnTo>
                  <a:lnTo>
                    <a:pt x="0" y="28"/>
                  </a:lnTo>
                  <a:lnTo>
                    <a:pt x="4" y="8"/>
                  </a:lnTo>
                  <a:lnTo>
                    <a:pt x="25" y="0"/>
                  </a:lnTo>
                  <a:lnTo>
                    <a:pt x="58" y="13"/>
                  </a:lnTo>
                  <a:lnTo>
                    <a:pt x="109" y="32"/>
                  </a:lnTo>
                  <a:lnTo>
                    <a:pt x="132" y="25"/>
                  </a:lnTo>
                  <a:lnTo>
                    <a:pt x="177" y="34"/>
                  </a:lnTo>
                  <a:lnTo>
                    <a:pt x="210" y="42"/>
                  </a:lnTo>
                  <a:lnTo>
                    <a:pt x="233" y="58"/>
                  </a:lnTo>
                  <a:lnTo>
                    <a:pt x="311" y="70"/>
                  </a:lnTo>
                  <a:lnTo>
                    <a:pt x="378" y="84"/>
                  </a:lnTo>
                  <a:lnTo>
                    <a:pt x="428"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31"/>
            <p:cNvSpPr>
              <a:spLocks/>
            </p:cNvSpPr>
            <p:nvPr/>
          </p:nvSpPr>
          <p:spPr bwMode="auto">
            <a:xfrm>
              <a:off x="8228013" y="1763713"/>
              <a:ext cx="323850" cy="547687"/>
            </a:xfrm>
            <a:custGeom>
              <a:avLst/>
              <a:gdLst/>
              <a:ahLst/>
              <a:cxnLst>
                <a:cxn ang="0">
                  <a:pos x="26" y="0"/>
                </a:cxn>
                <a:cxn ang="0">
                  <a:pos x="46" y="0"/>
                </a:cxn>
                <a:cxn ang="0">
                  <a:pos x="80" y="22"/>
                </a:cxn>
                <a:cxn ang="0">
                  <a:pos x="133" y="66"/>
                </a:cxn>
                <a:cxn ang="0">
                  <a:pos x="188" y="124"/>
                </a:cxn>
                <a:cxn ang="0">
                  <a:pos x="204" y="153"/>
                </a:cxn>
                <a:cxn ang="0">
                  <a:pos x="201" y="172"/>
                </a:cxn>
                <a:cxn ang="0">
                  <a:pos x="188" y="181"/>
                </a:cxn>
                <a:cxn ang="0">
                  <a:pos x="122" y="202"/>
                </a:cxn>
                <a:cxn ang="0">
                  <a:pos x="67" y="225"/>
                </a:cxn>
                <a:cxn ang="0">
                  <a:pos x="51" y="238"/>
                </a:cxn>
                <a:cxn ang="0">
                  <a:pos x="46" y="250"/>
                </a:cxn>
                <a:cxn ang="0">
                  <a:pos x="78" y="268"/>
                </a:cxn>
                <a:cxn ang="0">
                  <a:pos x="128" y="296"/>
                </a:cxn>
                <a:cxn ang="0">
                  <a:pos x="149" y="320"/>
                </a:cxn>
                <a:cxn ang="0">
                  <a:pos x="154" y="334"/>
                </a:cxn>
                <a:cxn ang="0">
                  <a:pos x="134" y="345"/>
                </a:cxn>
                <a:cxn ang="0">
                  <a:pos x="107" y="341"/>
                </a:cxn>
                <a:cxn ang="0">
                  <a:pos x="101" y="322"/>
                </a:cxn>
                <a:cxn ang="0">
                  <a:pos x="83" y="297"/>
                </a:cxn>
                <a:cxn ang="0">
                  <a:pos x="42" y="275"/>
                </a:cxn>
                <a:cxn ang="0">
                  <a:pos x="5" y="263"/>
                </a:cxn>
                <a:cxn ang="0">
                  <a:pos x="0" y="230"/>
                </a:cxn>
                <a:cxn ang="0">
                  <a:pos x="42" y="213"/>
                </a:cxn>
                <a:cxn ang="0">
                  <a:pos x="93" y="193"/>
                </a:cxn>
                <a:cxn ang="0">
                  <a:pos x="141" y="172"/>
                </a:cxn>
                <a:cxn ang="0">
                  <a:pos x="162" y="160"/>
                </a:cxn>
                <a:cxn ang="0">
                  <a:pos x="164" y="151"/>
                </a:cxn>
                <a:cxn ang="0">
                  <a:pos x="151" y="130"/>
                </a:cxn>
                <a:cxn ang="0">
                  <a:pos x="112" y="100"/>
                </a:cxn>
                <a:cxn ang="0">
                  <a:pos x="72" y="76"/>
                </a:cxn>
                <a:cxn ang="0">
                  <a:pos x="42" y="55"/>
                </a:cxn>
                <a:cxn ang="0">
                  <a:pos x="21" y="29"/>
                </a:cxn>
                <a:cxn ang="0">
                  <a:pos x="26" y="0"/>
                </a:cxn>
              </a:cxnLst>
              <a:rect l="0" t="0" r="r" b="b"/>
              <a:pathLst>
                <a:path w="204" h="345">
                  <a:moveTo>
                    <a:pt x="26" y="0"/>
                  </a:moveTo>
                  <a:lnTo>
                    <a:pt x="46" y="0"/>
                  </a:lnTo>
                  <a:lnTo>
                    <a:pt x="80" y="22"/>
                  </a:lnTo>
                  <a:lnTo>
                    <a:pt x="133" y="66"/>
                  </a:lnTo>
                  <a:lnTo>
                    <a:pt x="188" y="124"/>
                  </a:lnTo>
                  <a:lnTo>
                    <a:pt x="204" y="153"/>
                  </a:lnTo>
                  <a:lnTo>
                    <a:pt x="201" y="172"/>
                  </a:lnTo>
                  <a:lnTo>
                    <a:pt x="188" y="181"/>
                  </a:lnTo>
                  <a:lnTo>
                    <a:pt x="122" y="202"/>
                  </a:lnTo>
                  <a:lnTo>
                    <a:pt x="67" y="225"/>
                  </a:lnTo>
                  <a:lnTo>
                    <a:pt x="51" y="238"/>
                  </a:lnTo>
                  <a:lnTo>
                    <a:pt x="46" y="250"/>
                  </a:lnTo>
                  <a:lnTo>
                    <a:pt x="78" y="268"/>
                  </a:lnTo>
                  <a:lnTo>
                    <a:pt x="128" y="296"/>
                  </a:lnTo>
                  <a:lnTo>
                    <a:pt x="149" y="320"/>
                  </a:lnTo>
                  <a:lnTo>
                    <a:pt x="154" y="334"/>
                  </a:lnTo>
                  <a:lnTo>
                    <a:pt x="134" y="345"/>
                  </a:lnTo>
                  <a:lnTo>
                    <a:pt x="107" y="341"/>
                  </a:lnTo>
                  <a:lnTo>
                    <a:pt x="101" y="322"/>
                  </a:lnTo>
                  <a:lnTo>
                    <a:pt x="83" y="297"/>
                  </a:lnTo>
                  <a:lnTo>
                    <a:pt x="42" y="275"/>
                  </a:lnTo>
                  <a:lnTo>
                    <a:pt x="5" y="263"/>
                  </a:lnTo>
                  <a:lnTo>
                    <a:pt x="0" y="230"/>
                  </a:lnTo>
                  <a:lnTo>
                    <a:pt x="42" y="213"/>
                  </a:lnTo>
                  <a:lnTo>
                    <a:pt x="93" y="193"/>
                  </a:lnTo>
                  <a:lnTo>
                    <a:pt x="141" y="172"/>
                  </a:lnTo>
                  <a:lnTo>
                    <a:pt x="162" y="160"/>
                  </a:lnTo>
                  <a:lnTo>
                    <a:pt x="164" y="151"/>
                  </a:lnTo>
                  <a:lnTo>
                    <a:pt x="151" y="130"/>
                  </a:lnTo>
                  <a:lnTo>
                    <a:pt x="112" y="100"/>
                  </a:lnTo>
                  <a:lnTo>
                    <a:pt x="72" y="76"/>
                  </a:lnTo>
                  <a:lnTo>
                    <a:pt x="42" y="55"/>
                  </a:lnTo>
                  <a:lnTo>
                    <a:pt x="21" y="29"/>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32"/>
            <p:cNvSpPr>
              <a:spLocks/>
            </p:cNvSpPr>
            <p:nvPr/>
          </p:nvSpPr>
          <p:spPr bwMode="auto">
            <a:xfrm>
              <a:off x="7815263" y="2141538"/>
              <a:ext cx="293688" cy="628650"/>
            </a:xfrm>
            <a:custGeom>
              <a:avLst/>
              <a:gdLst/>
              <a:ahLst/>
              <a:cxnLst>
                <a:cxn ang="0">
                  <a:pos x="117" y="119"/>
                </a:cxn>
                <a:cxn ang="0">
                  <a:pos x="129" y="55"/>
                </a:cxn>
                <a:cxn ang="0">
                  <a:pos x="146" y="8"/>
                </a:cxn>
                <a:cxn ang="0">
                  <a:pos x="171" y="0"/>
                </a:cxn>
                <a:cxn ang="0">
                  <a:pos x="185" y="26"/>
                </a:cxn>
                <a:cxn ang="0">
                  <a:pos x="185" y="58"/>
                </a:cxn>
                <a:cxn ang="0">
                  <a:pos x="164" y="100"/>
                </a:cxn>
                <a:cxn ang="0">
                  <a:pos x="150" y="166"/>
                </a:cxn>
                <a:cxn ang="0">
                  <a:pos x="142" y="215"/>
                </a:cxn>
                <a:cxn ang="0">
                  <a:pos x="139" y="264"/>
                </a:cxn>
                <a:cxn ang="0">
                  <a:pos x="148" y="306"/>
                </a:cxn>
                <a:cxn ang="0">
                  <a:pos x="156" y="345"/>
                </a:cxn>
                <a:cxn ang="0">
                  <a:pos x="156" y="362"/>
                </a:cxn>
                <a:cxn ang="0">
                  <a:pos x="146" y="378"/>
                </a:cxn>
                <a:cxn ang="0">
                  <a:pos x="129" y="378"/>
                </a:cxn>
                <a:cxn ang="0">
                  <a:pos x="93" y="376"/>
                </a:cxn>
                <a:cxn ang="0">
                  <a:pos x="67" y="378"/>
                </a:cxn>
                <a:cxn ang="0">
                  <a:pos x="33" y="392"/>
                </a:cxn>
                <a:cxn ang="0">
                  <a:pos x="14" y="396"/>
                </a:cxn>
                <a:cxn ang="0">
                  <a:pos x="0" y="384"/>
                </a:cxn>
                <a:cxn ang="0">
                  <a:pos x="12" y="345"/>
                </a:cxn>
                <a:cxn ang="0">
                  <a:pos x="37" y="335"/>
                </a:cxn>
                <a:cxn ang="0">
                  <a:pos x="87" y="337"/>
                </a:cxn>
                <a:cxn ang="0">
                  <a:pos x="114" y="330"/>
                </a:cxn>
                <a:cxn ang="0">
                  <a:pos x="121" y="312"/>
                </a:cxn>
                <a:cxn ang="0">
                  <a:pos x="114" y="271"/>
                </a:cxn>
                <a:cxn ang="0">
                  <a:pos x="106" y="231"/>
                </a:cxn>
                <a:cxn ang="0">
                  <a:pos x="106" y="195"/>
                </a:cxn>
                <a:cxn ang="0">
                  <a:pos x="110" y="145"/>
                </a:cxn>
                <a:cxn ang="0">
                  <a:pos x="117" y="119"/>
                </a:cxn>
              </a:cxnLst>
              <a:rect l="0" t="0" r="r" b="b"/>
              <a:pathLst>
                <a:path w="185" h="396">
                  <a:moveTo>
                    <a:pt x="117" y="119"/>
                  </a:moveTo>
                  <a:lnTo>
                    <a:pt x="129" y="55"/>
                  </a:lnTo>
                  <a:lnTo>
                    <a:pt x="146" y="8"/>
                  </a:lnTo>
                  <a:lnTo>
                    <a:pt x="171" y="0"/>
                  </a:lnTo>
                  <a:lnTo>
                    <a:pt x="185" y="26"/>
                  </a:lnTo>
                  <a:lnTo>
                    <a:pt x="185" y="58"/>
                  </a:lnTo>
                  <a:lnTo>
                    <a:pt x="164" y="100"/>
                  </a:lnTo>
                  <a:lnTo>
                    <a:pt x="150" y="166"/>
                  </a:lnTo>
                  <a:lnTo>
                    <a:pt x="142" y="215"/>
                  </a:lnTo>
                  <a:lnTo>
                    <a:pt x="139" y="264"/>
                  </a:lnTo>
                  <a:lnTo>
                    <a:pt x="148" y="306"/>
                  </a:lnTo>
                  <a:lnTo>
                    <a:pt x="156" y="345"/>
                  </a:lnTo>
                  <a:lnTo>
                    <a:pt x="156" y="362"/>
                  </a:lnTo>
                  <a:lnTo>
                    <a:pt x="146" y="378"/>
                  </a:lnTo>
                  <a:lnTo>
                    <a:pt x="129" y="378"/>
                  </a:lnTo>
                  <a:lnTo>
                    <a:pt x="93" y="376"/>
                  </a:lnTo>
                  <a:lnTo>
                    <a:pt x="67" y="378"/>
                  </a:lnTo>
                  <a:lnTo>
                    <a:pt x="33" y="392"/>
                  </a:lnTo>
                  <a:lnTo>
                    <a:pt x="14" y="396"/>
                  </a:lnTo>
                  <a:lnTo>
                    <a:pt x="0" y="384"/>
                  </a:lnTo>
                  <a:lnTo>
                    <a:pt x="12" y="345"/>
                  </a:lnTo>
                  <a:lnTo>
                    <a:pt x="37" y="335"/>
                  </a:lnTo>
                  <a:lnTo>
                    <a:pt x="87" y="337"/>
                  </a:lnTo>
                  <a:lnTo>
                    <a:pt x="114" y="330"/>
                  </a:lnTo>
                  <a:lnTo>
                    <a:pt x="121" y="312"/>
                  </a:lnTo>
                  <a:lnTo>
                    <a:pt x="114" y="271"/>
                  </a:lnTo>
                  <a:lnTo>
                    <a:pt x="106" y="231"/>
                  </a:lnTo>
                  <a:lnTo>
                    <a:pt x="106" y="195"/>
                  </a:lnTo>
                  <a:lnTo>
                    <a:pt x="110" y="145"/>
                  </a:lnTo>
                  <a:lnTo>
                    <a:pt x="117" y="1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33"/>
            <p:cNvSpPr>
              <a:spLocks/>
            </p:cNvSpPr>
            <p:nvPr/>
          </p:nvSpPr>
          <p:spPr bwMode="auto">
            <a:xfrm>
              <a:off x="8039100" y="2144713"/>
              <a:ext cx="263525" cy="806450"/>
            </a:xfrm>
            <a:custGeom>
              <a:avLst/>
              <a:gdLst/>
              <a:ahLst/>
              <a:cxnLst>
                <a:cxn ang="0">
                  <a:pos x="56" y="147"/>
                </a:cxn>
                <a:cxn ang="0">
                  <a:pos x="56" y="74"/>
                </a:cxn>
                <a:cxn ang="0">
                  <a:pos x="59" y="27"/>
                </a:cxn>
                <a:cxn ang="0">
                  <a:pos x="73" y="3"/>
                </a:cxn>
                <a:cxn ang="0">
                  <a:pos x="93" y="0"/>
                </a:cxn>
                <a:cxn ang="0">
                  <a:pos x="124" y="6"/>
                </a:cxn>
                <a:cxn ang="0">
                  <a:pos x="128" y="28"/>
                </a:cxn>
                <a:cxn ang="0">
                  <a:pos x="124" y="69"/>
                </a:cxn>
                <a:cxn ang="0">
                  <a:pos x="110" y="135"/>
                </a:cxn>
                <a:cxn ang="0">
                  <a:pos x="105" y="187"/>
                </a:cxn>
                <a:cxn ang="0">
                  <a:pos x="105" y="229"/>
                </a:cxn>
                <a:cxn ang="0">
                  <a:pos x="118" y="258"/>
                </a:cxn>
                <a:cxn ang="0">
                  <a:pos x="140" y="303"/>
                </a:cxn>
                <a:cxn ang="0">
                  <a:pos x="149" y="351"/>
                </a:cxn>
                <a:cxn ang="0">
                  <a:pos x="149" y="392"/>
                </a:cxn>
                <a:cxn ang="0">
                  <a:pos x="161" y="408"/>
                </a:cxn>
                <a:cxn ang="0">
                  <a:pos x="166" y="430"/>
                </a:cxn>
                <a:cxn ang="0">
                  <a:pos x="152" y="450"/>
                </a:cxn>
                <a:cxn ang="0">
                  <a:pos x="127" y="457"/>
                </a:cxn>
                <a:cxn ang="0">
                  <a:pos x="86" y="475"/>
                </a:cxn>
                <a:cxn ang="0">
                  <a:pos x="56" y="504"/>
                </a:cxn>
                <a:cxn ang="0">
                  <a:pos x="44" y="508"/>
                </a:cxn>
                <a:cxn ang="0">
                  <a:pos x="0" y="496"/>
                </a:cxn>
                <a:cxn ang="0">
                  <a:pos x="2" y="482"/>
                </a:cxn>
                <a:cxn ang="0">
                  <a:pos x="13" y="461"/>
                </a:cxn>
                <a:cxn ang="0">
                  <a:pos x="44" y="446"/>
                </a:cxn>
                <a:cxn ang="0">
                  <a:pos x="97" y="425"/>
                </a:cxn>
                <a:cxn ang="0">
                  <a:pos x="116" y="402"/>
                </a:cxn>
                <a:cxn ang="0">
                  <a:pos x="122" y="379"/>
                </a:cxn>
                <a:cxn ang="0">
                  <a:pos x="111" y="347"/>
                </a:cxn>
                <a:cxn ang="0">
                  <a:pos x="82" y="293"/>
                </a:cxn>
                <a:cxn ang="0">
                  <a:pos x="68" y="253"/>
                </a:cxn>
                <a:cxn ang="0">
                  <a:pos x="63" y="221"/>
                </a:cxn>
                <a:cxn ang="0">
                  <a:pos x="59" y="176"/>
                </a:cxn>
                <a:cxn ang="0">
                  <a:pos x="56" y="147"/>
                </a:cxn>
              </a:cxnLst>
              <a:rect l="0" t="0" r="r" b="b"/>
              <a:pathLst>
                <a:path w="166" h="508">
                  <a:moveTo>
                    <a:pt x="56" y="147"/>
                  </a:moveTo>
                  <a:lnTo>
                    <a:pt x="56" y="74"/>
                  </a:lnTo>
                  <a:lnTo>
                    <a:pt x="59" y="27"/>
                  </a:lnTo>
                  <a:lnTo>
                    <a:pt x="73" y="3"/>
                  </a:lnTo>
                  <a:lnTo>
                    <a:pt x="93" y="0"/>
                  </a:lnTo>
                  <a:lnTo>
                    <a:pt x="124" y="6"/>
                  </a:lnTo>
                  <a:lnTo>
                    <a:pt x="128" y="28"/>
                  </a:lnTo>
                  <a:lnTo>
                    <a:pt x="124" y="69"/>
                  </a:lnTo>
                  <a:lnTo>
                    <a:pt x="110" y="135"/>
                  </a:lnTo>
                  <a:lnTo>
                    <a:pt x="105" y="187"/>
                  </a:lnTo>
                  <a:lnTo>
                    <a:pt x="105" y="229"/>
                  </a:lnTo>
                  <a:lnTo>
                    <a:pt x="118" y="258"/>
                  </a:lnTo>
                  <a:lnTo>
                    <a:pt x="140" y="303"/>
                  </a:lnTo>
                  <a:lnTo>
                    <a:pt x="149" y="351"/>
                  </a:lnTo>
                  <a:lnTo>
                    <a:pt x="149" y="392"/>
                  </a:lnTo>
                  <a:lnTo>
                    <a:pt x="161" y="408"/>
                  </a:lnTo>
                  <a:lnTo>
                    <a:pt x="166" y="430"/>
                  </a:lnTo>
                  <a:lnTo>
                    <a:pt x="152" y="450"/>
                  </a:lnTo>
                  <a:lnTo>
                    <a:pt x="127" y="457"/>
                  </a:lnTo>
                  <a:lnTo>
                    <a:pt x="86" y="475"/>
                  </a:lnTo>
                  <a:lnTo>
                    <a:pt x="56" y="504"/>
                  </a:lnTo>
                  <a:lnTo>
                    <a:pt x="44" y="508"/>
                  </a:lnTo>
                  <a:lnTo>
                    <a:pt x="0" y="496"/>
                  </a:lnTo>
                  <a:lnTo>
                    <a:pt x="2" y="482"/>
                  </a:lnTo>
                  <a:lnTo>
                    <a:pt x="13" y="461"/>
                  </a:lnTo>
                  <a:lnTo>
                    <a:pt x="44" y="446"/>
                  </a:lnTo>
                  <a:lnTo>
                    <a:pt x="97" y="425"/>
                  </a:lnTo>
                  <a:lnTo>
                    <a:pt x="116" y="402"/>
                  </a:lnTo>
                  <a:lnTo>
                    <a:pt x="122" y="379"/>
                  </a:lnTo>
                  <a:lnTo>
                    <a:pt x="111" y="347"/>
                  </a:lnTo>
                  <a:lnTo>
                    <a:pt x="82" y="293"/>
                  </a:lnTo>
                  <a:lnTo>
                    <a:pt x="68" y="253"/>
                  </a:lnTo>
                  <a:lnTo>
                    <a:pt x="63" y="221"/>
                  </a:lnTo>
                  <a:lnTo>
                    <a:pt x="59" y="176"/>
                  </a:lnTo>
                  <a:lnTo>
                    <a:pt x="56" y="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5" name="Rektangel 84">
            <a:extLst>
              <a:ext uri="{FF2B5EF4-FFF2-40B4-BE49-F238E27FC236}">
                <a16:creationId xmlns:a16="http://schemas.microsoft.com/office/drawing/2014/main" id="{DD3778EF-F2BE-4DD5-916F-7E476C0B9B27}"/>
              </a:ext>
            </a:extLst>
          </p:cNvPr>
          <p:cNvSpPr/>
          <p:nvPr/>
        </p:nvSpPr>
        <p:spPr bwMode="auto">
          <a:xfrm>
            <a:off x="102053" y="6643083"/>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86" name="Rektangel 85">
            <a:extLst>
              <a:ext uri="{FF2B5EF4-FFF2-40B4-BE49-F238E27FC236}">
                <a16:creationId xmlns:a16="http://schemas.microsoft.com/office/drawing/2014/main" id="{C524DA26-37B0-49D7-8345-899F6FC5DDC5}"/>
              </a:ext>
            </a:extLst>
          </p:cNvPr>
          <p:cNvSpPr/>
          <p:nvPr/>
        </p:nvSpPr>
        <p:spPr bwMode="auto">
          <a:xfrm>
            <a:off x="103125" y="6644155"/>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9" name="Pladsholder til dato 8">
            <a:extLst>
              <a:ext uri="{FF2B5EF4-FFF2-40B4-BE49-F238E27FC236}">
                <a16:creationId xmlns:a16="http://schemas.microsoft.com/office/drawing/2014/main" id="{2CC7F937-40EC-407B-A21F-D371C786D3B3}"/>
              </a:ext>
            </a:extLst>
          </p:cNvPr>
          <p:cNvSpPr>
            <a:spLocks noGrp="1"/>
          </p:cNvSpPr>
          <p:nvPr>
            <p:ph type="dt" sz="half" idx="10"/>
          </p:nvPr>
        </p:nvSpPr>
        <p:spPr/>
        <p:txBody>
          <a:bodyPr/>
          <a:lstStyle/>
          <a:p>
            <a:pPr>
              <a:defRPr/>
            </a:pPr>
            <a:r>
              <a:rPr lang="en-US" noProof="0" dirty="0"/>
              <a:t>23 Feb. 2021</a:t>
            </a:r>
            <a:endParaRPr lang="en-GB" noProof="0" dirty="0"/>
          </a:p>
        </p:txBody>
      </p:sp>
      <p:sp>
        <p:nvSpPr>
          <p:cNvPr id="10" name="Pladsholder til slidenummer 9">
            <a:extLst>
              <a:ext uri="{FF2B5EF4-FFF2-40B4-BE49-F238E27FC236}">
                <a16:creationId xmlns:a16="http://schemas.microsoft.com/office/drawing/2014/main" id="{F1E8FAC1-266C-49CC-953E-6577B676FC37}"/>
              </a:ext>
            </a:extLst>
          </p:cNvPr>
          <p:cNvSpPr>
            <a:spLocks noGrp="1"/>
          </p:cNvSpPr>
          <p:nvPr>
            <p:ph type="sldNum" sz="quarter" idx="12"/>
          </p:nvPr>
        </p:nvSpPr>
        <p:spPr/>
        <p:txBody>
          <a:bodyPr/>
          <a:lstStyle/>
          <a:p>
            <a:pPr>
              <a:defRPr/>
            </a:pPr>
            <a:fld id="{FFB7089D-E423-4796-9152-6920A30E8A1C}" type="slidenum">
              <a:rPr lang="en-GB" noProof="0" smtClean="0"/>
              <a:pPr>
                <a:defRPr/>
              </a:pPr>
              <a:t>14</a:t>
            </a:fld>
            <a:endParaRPr lang="en-GB" noProof="0" dirty="0"/>
          </a:p>
        </p:txBody>
      </p:sp>
      <p:sp>
        <p:nvSpPr>
          <p:cNvPr id="87" name="Rektangel 86">
            <a:extLst>
              <a:ext uri="{FF2B5EF4-FFF2-40B4-BE49-F238E27FC236}">
                <a16:creationId xmlns:a16="http://schemas.microsoft.com/office/drawing/2014/main" id="{F2DF29D2-ADE1-4AC1-BCBE-CB9F055079ED}"/>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nvGrpSpPr>
          <p:cNvPr id="65" name="Gruppe 64"/>
          <p:cNvGrpSpPr/>
          <p:nvPr/>
        </p:nvGrpSpPr>
        <p:grpSpPr>
          <a:xfrm>
            <a:off x="14514" y="1665771"/>
            <a:ext cx="5471886" cy="5029486"/>
            <a:chOff x="14514" y="1564173"/>
            <a:chExt cx="5471886" cy="5029486"/>
          </a:xfrm>
        </p:grpSpPr>
        <p:grpSp>
          <p:nvGrpSpPr>
            <p:cNvPr id="66" name="Gruppe 3"/>
            <p:cNvGrpSpPr/>
            <p:nvPr/>
          </p:nvGrpSpPr>
          <p:grpSpPr>
            <a:xfrm>
              <a:off x="116112" y="1564173"/>
              <a:ext cx="2235200" cy="1320800"/>
              <a:chOff x="116112" y="1302921"/>
              <a:chExt cx="2235200" cy="1320800"/>
            </a:xfrm>
          </p:grpSpPr>
          <p:sp>
            <p:nvSpPr>
              <p:cNvPr id="68" name="Ellipse 67"/>
              <p:cNvSpPr/>
              <p:nvPr/>
            </p:nvSpPr>
            <p:spPr bwMode="auto">
              <a:xfrm>
                <a:off x="116112" y="1302921"/>
                <a:ext cx="2235200" cy="1320800"/>
              </a:xfrm>
              <a:prstGeom prst="ellipse">
                <a:avLst/>
              </a:prstGeom>
              <a:solidFill>
                <a:srgbClr val="FF9900"/>
              </a:solidFill>
              <a:ln w="9525">
                <a:solidFill>
                  <a:srgbClr val="000000"/>
                </a:solidFill>
                <a:round/>
                <a:headEnd/>
                <a:tailEnd/>
              </a:ln>
            </p:spPr>
            <p:txBody>
              <a:bodyPr anchor="ctr"/>
              <a:lstStyle/>
              <a:p>
                <a:pPr marL="0" marR="0" indent="0" defTabSz="914400" latinLnBrk="0">
                  <a:lnSpc>
                    <a:spcPct val="100000"/>
                  </a:lnSpc>
                  <a:buClrTx/>
                  <a:buSzTx/>
                  <a:buFontTx/>
                  <a:buNone/>
                  <a:tabLst/>
                </a:pPr>
                <a:endParaRPr lang="en-GB" dirty="0"/>
              </a:p>
            </p:txBody>
          </p:sp>
          <p:sp>
            <p:nvSpPr>
              <p:cNvPr id="72" name="Tekstboks 45"/>
              <p:cNvSpPr txBox="1">
                <a:spLocks noChangeArrowheads="1"/>
              </p:cNvSpPr>
              <p:nvPr/>
            </p:nvSpPr>
            <p:spPr bwMode="auto">
              <a:xfrm>
                <a:off x="367129" y="1316990"/>
                <a:ext cx="1733167" cy="1292662"/>
              </a:xfrm>
              <a:prstGeom prst="rect">
                <a:avLst/>
              </a:prstGeom>
              <a:noFill/>
              <a:ln w="9525">
                <a:noFill/>
                <a:miter lim="800000"/>
                <a:headEnd/>
                <a:tailEnd/>
              </a:ln>
            </p:spPr>
            <p:txBody>
              <a:bodyPr wrap="none">
                <a:spAutoFit/>
              </a:bodyPr>
              <a:lstStyle/>
              <a:p>
                <a:pPr algn="ctr"/>
                <a:r>
                  <a:rPr lang="en-GB" sz="2600" dirty="0">
                    <a:solidFill>
                      <a:schemeClr val="tx1"/>
                    </a:solidFill>
                  </a:rPr>
                  <a:t>Spot</a:t>
                </a:r>
              </a:p>
              <a:p>
                <a:pPr algn="ctr"/>
                <a:r>
                  <a:rPr lang="en-GB" sz="2600" dirty="0">
                    <a:solidFill>
                      <a:schemeClr val="tx1"/>
                    </a:solidFill>
                  </a:rPr>
                  <a:t>Clearing</a:t>
                </a:r>
              </a:p>
              <a:p>
                <a:pPr algn="ctr"/>
                <a:r>
                  <a:rPr lang="en-GB" sz="2600" dirty="0">
                    <a:solidFill>
                      <a:schemeClr val="tx1"/>
                    </a:solidFill>
                  </a:rPr>
                  <a:t>House</a:t>
                </a:r>
              </a:p>
            </p:txBody>
          </p:sp>
        </p:grpSp>
        <p:sp>
          <p:nvSpPr>
            <p:cNvPr id="67" name="Tekstboks 66"/>
            <p:cNvSpPr txBox="1">
              <a:spLocks noChangeArrowheads="1"/>
            </p:cNvSpPr>
            <p:nvPr/>
          </p:nvSpPr>
          <p:spPr bwMode="auto">
            <a:xfrm>
              <a:off x="14514" y="5885773"/>
              <a:ext cx="5471886" cy="707886"/>
            </a:xfrm>
            <a:prstGeom prst="rect">
              <a:avLst/>
            </a:prstGeom>
            <a:noFill/>
            <a:ln w="9525">
              <a:noFill/>
              <a:miter lim="800000"/>
              <a:headEnd/>
              <a:tailEnd/>
            </a:ln>
          </p:spPr>
          <p:txBody>
            <a:bodyPr wrap="square">
              <a:spAutoFit/>
            </a:bodyPr>
            <a:lstStyle/>
            <a:p>
              <a:pPr>
                <a:tabLst>
                  <a:tab pos="812800" algn="l"/>
                </a:tabLst>
              </a:pPr>
              <a:r>
                <a:rPr lang="en-GB" sz="2000" dirty="0">
                  <a:solidFill>
                    <a:schemeClr val="tx1"/>
                  </a:solidFill>
                </a:rPr>
                <a:t>Pan-European Spot Clearing House.</a:t>
              </a:r>
            </a:p>
            <a:p>
              <a:pPr>
                <a:tabLst>
                  <a:tab pos="812800" algn="l"/>
                </a:tabLst>
              </a:pPr>
              <a:r>
                <a:rPr lang="en-GB" sz="2000" dirty="0">
                  <a:solidFill>
                    <a:schemeClr val="tx1"/>
                  </a:solidFill>
                </a:rPr>
                <a:t>Settlement of spot trading.</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downRigh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p:cTn id="48" dur="500" fill="hold"/>
                                        <p:tgtEl>
                                          <p:spTgt spid="74"/>
                                        </p:tgtEl>
                                        <p:attrNameLst>
                                          <p:attrName>ppt_w</p:attrName>
                                        </p:attrNameLst>
                                      </p:cBhvr>
                                      <p:tavLst>
                                        <p:tav tm="0">
                                          <p:val>
                                            <p:fltVal val="0"/>
                                          </p:val>
                                        </p:tav>
                                        <p:tav tm="100000">
                                          <p:val>
                                            <p:strVal val="#ppt_w"/>
                                          </p:val>
                                        </p:tav>
                                      </p:tavLst>
                                    </p:anim>
                                    <p:anim calcmode="lin" valueType="num">
                                      <p:cBhvr>
                                        <p:cTn id="49" dur="5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88D2E-E525-41A9-9BF6-91A561F2B455}"/>
              </a:ext>
            </a:extLst>
          </p:cNvPr>
          <p:cNvSpPr>
            <a:spLocks noGrp="1"/>
          </p:cNvSpPr>
          <p:nvPr>
            <p:ph type="title"/>
          </p:nvPr>
        </p:nvSpPr>
        <p:spPr>
          <a:xfrm>
            <a:off x="0" y="0"/>
            <a:ext cx="9906000" cy="1143000"/>
          </a:xfrm>
        </p:spPr>
        <p:txBody>
          <a:bodyPr/>
          <a:lstStyle/>
          <a:p>
            <a:r>
              <a:rPr lang="en-GB" dirty="0"/>
              <a:t>Regulating the monopoly</a:t>
            </a:r>
          </a:p>
        </p:txBody>
      </p:sp>
      <p:sp>
        <p:nvSpPr>
          <p:cNvPr id="3" name="Pladsholder til indhold 2">
            <a:extLst>
              <a:ext uri="{FF2B5EF4-FFF2-40B4-BE49-F238E27FC236}">
                <a16:creationId xmlns:a16="http://schemas.microsoft.com/office/drawing/2014/main" id="{18000A54-4EEA-468B-9A60-4A792C39D9A9}"/>
              </a:ext>
            </a:extLst>
          </p:cNvPr>
          <p:cNvSpPr>
            <a:spLocks noGrp="1"/>
          </p:cNvSpPr>
          <p:nvPr>
            <p:ph idx="1"/>
          </p:nvPr>
        </p:nvSpPr>
        <p:spPr>
          <a:xfrm>
            <a:off x="88458" y="895663"/>
            <a:ext cx="9729085" cy="5385216"/>
          </a:xfrm>
        </p:spPr>
        <p:txBody>
          <a:bodyPr/>
          <a:lstStyle/>
          <a:p>
            <a:r>
              <a:rPr lang="en-GB" sz="2000" dirty="0"/>
              <a:t>In a positioning paper, the Nordic energy regulators call for a pan-European regulation of the market coupling monopoly</a:t>
            </a:r>
          </a:p>
          <a:p>
            <a:pPr lvl="1"/>
            <a:r>
              <a:rPr lang="en-GB" sz="1800" dirty="0">
                <a:solidFill>
                  <a:srgbClr val="0000FF"/>
                </a:solidFill>
                <a:hlinkClick r:id="rId2">
                  <a:extLst>
                    <a:ext uri="{A12FA001-AC4F-418D-AE19-62706E023703}">
                      <ahyp:hlinkClr xmlns:ahyp="http://schemas.microsoft.com/office/drawing/2018/hyperlinkcolor" val="tx"/>
                    </a:ext>
                  </a:extLst>
                </a:hlinkClick>
              </a:rPr>
              <a:t>https://www.nordicenergyregulators.org/2017/12/nordregs-perspective-on-the-development-of-competition-among-nemos/</a:t>
            </a:r>
            <a:r>
              <a:rPr lang="en-GB" sz="1800" dirty="0"/>
              <a:t> </a:t>
            </a:r>
          </a:p>
          <a:p>
            <a:r>
              <a:rPr lang="en-GB" sz="2000" dirty="0"/>
              <a:t>Quotations:</a:t>
            </a:r>
          </a:p>
          <a:p>
            <a:pPr lvl="1"/>
            <a:r>
              <a:rPr lang="en-GB" sz="2000" i="1" dirty="0"/>
              <a:t>The responsibility of monitoring and supervising the MCO functions should be moved from National Regulatory Authorities to ACER</a:t>
            </a:r>
            <a:r>
              <a:rPr lang="en-GB" sz="2000" dirty="0"/>
              <a:t>.</a:t>
            </a:r>
          </a:p>
          <a:p>
            <a:pPr lvl="1"/>
            <a:r>
              <a:rPr lang="en-GB" sz="2000" i="1" dirty="0"/>
              <a:t>NordREG encourages the Commission to use its competence to create or appoint an entity to perform monopoly functions such as managing, running and developing the MCO function</a:t>
            </a:r>
            <a:r>
              <a:rPr lang="en-GB" sz="2000" dirty="0"/>
              <a:t>.</a:t>
            </a:r>
          </a:p>
        </p:txBody>
      </p:sp>
      <p:sp>
        <p:nvSpPr>
          <p:cNvPr id="4" name="Pladsholder til dato 3">
            <a:extLst>
              <a:ext uri="{FF2B5EF4-FFF2-40B4-BE49-F238E27FC236}">
                <a16:creationId xmlns:a16="http://schemas.microsoft.com/office/drawing/2014/main" id="{BB2C0F02-83DA-4612-9FE2-468995FC9BE1}"/>
              </a:ext>
            </a:extLst>
          </p:cNvPr>
          <p:cNvSpPr>
            <a:spLocks noGrp="1"/>
          </p:cNvSpPr>
          <p:nvPr>
            <p:ph type="dt" sz="half" idx="10"/>
          </p:nvPr>
        </p:nvSpPr>
        <p:spPr/>
        <p:txBody>
          <a:bodyPr/>
          <a:lstStyle/>
          <a:p>
            <a:pPr>
              <a:defRPr/>
            </a:pPr>
            <a:r>
              <a:rPr lang="en-US" dirty="0"/>
              <a:t>23 Feb. 2021</a:t>
            </a:r>
            <a:endParaRPr lang="en-GB" dirty="0"/>
          </a:p>
        </p:txBody>
      </p:sp>
      <p:sp>
        <p:nvSpPr>
          <p:cNvPr id="5" name="Pladsholder til slidenummer 4">
            <a:extLst>
              <a:ext uri="{FF2B5EF4-FFF2-40B4-BE49-F238E27FC236}">
                <a16:creationId xmlns:a16="http://schemas.microsoft.com/office/drawing/2014/main" id="{582075DC-D7DC-494A-ADDB-F73A842EA7E1}"/>
              </a:ext>
            </a:extLst>
          </p:cNvPr>
          <p:cNvSpPr>
            <a:spLocks noGrp="1"/>
          </p:cNvSpPr>
          <p:nvPr>
            <p:ph type="sldNum" sz="quarter" idx="12"/>
          </p:nvPr>
        </p:nvSpPr>
        <p:spPr/>
        <p:txBody>
          <a:bodyPr/>
          <a:lstStyle/>
          <a:p>
            <a:pPr>
              <a:defRPr/>
            </a:pPr>
            <a:fld id="{6F22F84E-A190-402D-AE1D-93CA43AF0CC6}" type="slidenum">
              <a:rPr lang="en-GB" smtClean="0"/>
              <a:pPr>
                <a:defRPr/>
              </a:pPr>
              <a:t>15</a:t>
            </a:fld>
            <a:endParaRPr lang="en-GB" dirty="0"/>
          </a:p>
        </p:txBody>
      </p:sp>
      <p:pic>
        <p:nvPicPr>
          <p:cNvPr id="7" name="Billede 6">
            <a:extLst>
              <a:ext uri="{FF2B5EF4-FFF2-40B4-BE49-F238E27FC236}">
                <a16:creationId xmlns:a16="http://schemas.microsoft.com/office/drawing/2014/main" id="{AC14554E-51A3-45AC-8DC9-3D8EBC900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896" y="4733871"/>
            <a:ext cx="1660208" cy="1826895"/>
          </a:xfrm>
          <a:prstGeom prst="rect">
            <a:avLst/>
          </a:prstGeom>
        </p:spPr>
      </p:pic>
    </p:spTree>
    <p:extLst>
      <p:ext uri="{BB962C8B-B14F-4D97-AF65-F5344CB8AC3E}">
        <p14:creationId xmlns:p14="http://schemas.microsoft.com/office/powerpoint/2010/main" val="3684557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4514"/>
            <a:ext cx="9906001" cy="807971"/>
          </a:xfrm>
        </p:spPr>
        <p:txBody>
          <a:bodyPr/>
          <a:lstStyle/>
          <a:p>
            <a:r>
              <a:rPr lang="en-GB" dirty="0"/>
              <a:t>The merits</a:t>
            </a:r>
          </a:p>
        </p:txBody>
      </p:sp>
      <p:sp>
        <p:nvSpPr>
          <p:cNvPr id="3" name="Pladsholder til indhold 2"/>
          <p:cNvSpPr>
            <a:spLocks noGrp="1"/>
          </p:cNvSpPr>
          <p:nvPr>
            <p:ph idx="1"/>
          </p:nvPr>
        </p:nvSpPr>
        <p:spPr>
          <a:xfrm>
            <a:off x="13654" y="772560"/>
            <a:ext cx="9192624" cy="5898063"/>
          </a:xfrm>
        </p:spPr>
        <p:txBody>
          <a:bodyPr/>
          <a:lstStyle/>
          <a:p>
            <a:r>
              <a:rPr lang="en-GB" sz="2000" dirty="0"/>
              <a:t>Good governance and regulation will enable Europe to have a spot market with transparency, cost efficiency, accountability, market surveillance and a high reliability</a:t>
            </a:r>
          </a:p>
          <a:p>
            <a:pPr lvl="1"/>
            <a:r>
              <a:rPr lang="en-GB" sz="2000" dirty="0"/>
              <a:t>Concerning reliability: good governance can ensure the installation of back-up procedures giving a high security against a situation, where the spot calculation crashes</a:t>
            </a:r>
          </a:p>
          <a:p>
            <a:pPr lvl="2"/>
            <a:r>
              <a:rPr lang="en-GB" sz="2000" dirty="0"/>
              <a:t>A high degree of protection against a European repetition of the Baltic-Nordic spot chaos 5 August 2013.</a:t>
            </a:r>
          </a:p>
          <a:p>
            <a:pPr lvl="2"/>
            <a:r>
              <a:rPr lang="en-GB" sz="2000" dirty="0"/>
              <a:t>Against episodes like the crash of Nord Pool’s calculation of the spot prices for 5 February 2020.</a:t>
            </a:r>
          </a:p>
          <a:p>
            <a:pPr lvl="2"/>
            <a:r>
              <a:rPr lang="en-GB" sz="2000" dirty="0"/>
              <a:t>And the chaos caused by the crash of EPEX Spot’s calculation of the spot prices &amp; flows for 8 June 2019</a:t>
            </a:r>
          </a:p>
          <a:p>
            <a:pPr lvl="2"/>
            <a:r>
              <a:rPr lang="en-GB" sz="2000" dirty="0"/>
              <a:t>And the decoupling of Italy, Croatia, Slovenia and Greece for the delivery day 14 January 2021.</a:t>
            </a:r>
          </a:p>
          <a:p>
            <a:pPr lvl="3"/>
            <a:r>
              <a:rPr lang="en-GB" sz="2000" dirty="0"/>
              <a:t>For more information, see the PowerPoint presentation </a:t>
            </a:r>
            <a:r>
              <a:rPr lang="en-GB" sz="2000" i="1" dirty="0"/>
              <a:t>Europe’s electricity market</a:t>
            </a:r>
            <a:r>
              <a:rPr lang="en-GB" sz="2000" dirty="0"/>
              <a:t>.</a:t>
            </a:r>
          </a:p>
        </p:txBody>
      </p:sp>
      <p:sp>
        <p:nvSpPr>
          <p:cNvPr id="4" name="Pladsholder til dato 3"/>
          <p:cNvSpPr>
            <a:spLocks noGrp="1"/>
          </p:cNvSpPr>
          <p:nvPr>
            <p:ph type="dt" sz="half" idx="10"/>
          </p:nvPr>
        </p:nvSpPr>
        <p:spPr/>
        <p:txBody>
          <a:bodyPr/>
          <a:lstStyle/>
          <a:p>
            <a:pPr>
              <a:defRPr/>
            </a:pPr>
            <a:r>
              <a:rPr lang="en-US" dirty="0"/>
              <a:t>23 Feb. 2021</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16</a:t>
            </a:fld>
            <a:endParaRPr lang="en-GB" dirty="0"/>
          </a:p>
        </p:txBody>
      </p:sp>
      <p:grpSp>
        <p:nvGrpSpPr>
          <p:cNvPr id="72" name="Gruppe 71"/>
          <p:cNvGrpSpPr>
            <a:grpSpLocks noChangeAspect="1"/>
          </p:cNvGrpSpPr>
          <p:nvPr/>
        </p:nvGrpSpPr>
        <p:grpSpPr>
          <a:xfrm>
            <a:off x="8562723" y="3440243"/>
            <a:ext cx="1236874" cy="1171227"/>
            <a:chOff x="7931150" y="1754188"/>
            <a:chExt cx="1884363" cy="1784350"/>
          </a:xfrm>
        </p:grpSpPr>
        <p:sp>
          <p:nvSpPr>
            <p:cNvPr id="1029" name="Freeform 5"/>
            <p:cNvSpPr>
              <a:spLocks/>
            </p:cNvSpPr>
            <p:nvPr/>
          </p:nvSpPr>
          <p:spPr bwMode="auto">
            <a:xfrm>
              <a:off x="9278938" y="2609850"/>
              <a:ext cx="252413" cy="503238"/>
            </a:xfrm>
            <a:custGeom>
              <a:avLst/>
              <a:gdLst/>
              <a:ahLst/>
              <a:cxnLst>
                <a:cxn ang="0">
                  <a:pos x="25" y="4"/>
                </a:cxn>
                <a:cxn ang="0">
                  <a:pos x="38" y="11"/>
                </a:cxn>
                <a:cxn ang="0">
                  <a:pos x="49" y="21"/>
                </a:cxn>
                <a:cxn ang="0">
                  <a:pos x="67" y="41"/>
                </a:cxn>
                <a:cxn ang="0">
                  <a:pos x="86" y="66"/>
                </a:cxn>
                <a:cxn ang="0">
                  <a:pos x="99" y="87"/>
                </a:cxn>
                <a:cxn ang="0">
                  <a:pos x="105" y="104"/>
                </a:cxn>
                <a:cxn ang="0">
                  <a:pos x="104" y="117"/>
                </a:cxn>
                <a:cxn ang="0">
                  <a:pos x="100" y="130"/>
                </a:cxn>
                <a:cxn ang="0">
                  <a:pos x="94" y="142"/>
                </a:cxn>
                <a:cxn ang="0">
                  <a:pos x="81" y="161"/>
                </a:cxn>
                <a:cxn ang="0">
                  <a:pos x="70" y="183"/>
                </a:cxn>
                <a:cxn ang="0">
                  <a:pos x="64" y="206"/>
                </a:cxn>
                <a:cxn ang="0">
                  <a:pos x="61" y="228"/>
                </a:cxn>
                <a:cxn ang="0">
                  <a:pos x="63" y="252"/>
                </a:cxn>
                <a:cxn ang="0">
                  <a:pos x="66" y="264"/>
                </a:cxn>
                <a:cxn ang="0">
                  <a:pos x="73" y="270"/>
                </a:cxn>
                <a:cxn ang="0">
                  <a:pos x="84" y="274"/>
                </a:cxn>
                <a:cxn ang="0">
                  <a:pos x="105" y="278"/>
                </a:cxn>
                <a:cxn ang="0">
                  <a:pos x="133" y="283"/>
                </a:cxn>
                <a:cxn ang="0">
                  <a:pos x="152" y="289"/>
                </a:cxn>
                <a:cxn ang="0">
                  <a:pos x="159" y="295"/>
                </a:cxn>
                <a:cxn ang="0">
                  <a:pos x="156" y="304"/>
                </a:cxn>
                <a:cxn ang="0">
                  <a:pos x="146" y="312"/>
                </a:cxn>
                <a:cxn ang="0">
                  <a:pos x="126" y="317"/>
                </a:cxn>
                <a:cxn ang="0">
                  <a:pos x="113" y="312"/>
                </a:cxn>
                <a:cxn ang="0">
                  <a:pos x="103" y="303"/>
                </a:cxn>
                <a:cxn ang="0">
                  <a:pos x="81" y="289"/>
                </a:cxn>
                <a:cxn ang="0">
                  <a:pos x="61" y="285"/>
                </a:cxn>
                <a:cxn ang="0">
                  <a:pos x="46" y="285"/>
                </a:cxn>
                <a:cxn ang="0">
                  <a:pos x="35" y="281"/>
                </a:cxn>
                <a:cxn ang="0">
                  <a:pos x="35" y="266"/>
                </a:cxn>
                <a:cxn ang="0">
                  <a:pos x="38" y="249"/>
                </a:cxn>
                <a:cxn ang="0">
                  <a:pos x="44" y="231"/>
                </a:cxn>
                <a:cxn ang="0">
                  <a:pos x="44" y="211"/>
                </a:cxn>
                <a:cxn ang="0">
                  <a:pos x="49" y="174"/>
                </a:cxn>
                <a:cxn ang="0">
                  <a:pos x="56" y="154"/>
                </a:cxn>
                <a:cxn ang="0">
                  <a:pos x="63" y="135"/>
                </a:cxn>
                <a:cxn ang="0">
                  <a:pos x="72" y="122"/>
                </a:cxn>
                <a:cxn ang="0">
                  <a:pos x="80" y="111"/>
                </a:cxn>
                <a:cxn ang="0">
                  <a:pos x="78" y="104"/>
                </a:cxn>
                <a:cxn ang="0">
                  <a:pos x="75" y="98"/>
                </a:cxn>
                <a:cxn ang="0">
                  <a:pos x="45" y="75"/>
                </a:cxn>
                <a:cxn ang="0">
                  <a:pos x="22" y="57"/>
                </a:cxn>
                <a:cxn ang="0">
                  <a:pos x="8" y="39"/>
                </a:cxn>
                <a:cxn ang="0">
                  <a:pos x="0" y="21"/>
                </a:cxn>
                <a:cxn ang="0">
                  <a:pos x="3" y="6"/>
                </a:cxn>
                <a:cxn ang="0">
                  <a:pos x="10" y="0"/>
                </a:cxn>
                <a:cxn ang="0">
                  <a:pos x="21" y="2"/>
                </a:cxn>
                <a:cxn ang="0">
                  <a:pos x="25" y="4"/>
                </a:cxn>
              </a:cxnLst>
              <a:rect l="0" t="0" r="r" b="b"/>
              <a:pathLst>
                <a:path w="159" h="317">
                  <a:moveTo>
                    <a:pt x="25" y="4"/>
                  </a:moveTo>
                  <a:lnTo>
                    <a:pt x="38" y="11"/>
                  </a:lnTo>
                  <a:lnTo>
                    <a:pt x="49" y="21"/>
                  </a:lnTo>
                  <a:lnTo>
                    <a:pt x="67" y="41"/>
                  </a:lnTo>
                  <a:lnTo>
                    <a:pt x="86" y="66"/>
                  </a:lnTo>
                  <a:lnTo>
                    <a:pt x="99" y="87"/>
                  </a:lnTo>
                  <a:lnTo>
                    <a:pt x="105" y="104"/>
                  </a:lnTo>
                  <a:lnTo>
                    <a:pt x="104" y="117"/>
                  </a:lnTo>
                  <a:lnTo>
                    <a:pt x="100" y="130"/>
                  </a:lnTo>
                  <a:lnTo>
                    <a:pt x="94" y="142"/>
                  </a:lnTo>
                  <a:lnTo>
                    <a:pt x="81" y="161"/>
                  </a:lnTo>
                  <a:lnTo>
                    <a:pt x="70" y="183"/>
                  </a:lnTo>
                  <a:lnTo>
                    <a:pt x="64" y="206"/>
                  </a:lnTo>
                  <a:lnTo>
                    <a:pt x="61" y="228"/>
                  </a:lnTo>
                  <a:lnTo>
                    <a:pt x="63" y="252"/>
                  </a:lnTo>
                  <a:lnTo>
                    <a:pt x="66" y="264"/>
                  </a:lnTo>
                  <a:lnTo>
                    <a:pt x="73" y="270"/>
                  </a:lnTo>
                  <a:lnTo>
                    <a:pt x="84" y="274"/>
                  </a:lnTo>
                  <a:lnTo>
                    <a:pt x="105" y="278"/>
                  </a:lnTo>
                  <a:lnTo>
                    <a:pt x="133" y="283"/>
                  </a:lnTo>
                  <a:lnTo>
                    <a:pt x="152" y="289"/>
                  </a:lnTo>
                  <a:lnTo>
                    <a:pt x="159" y="295"/>
                  </a:lnTo>
                  <a:lnTo>
                    <a:pt x="156" y="304"/>
                  </a:lnTo>
                  <a:lnTo>
                    <a:pt x="146" y="312"/>
                  </a:lnTo>
                  <a:lnTo>
                    <a:pt x="126" y="317"/>
                  </a:lnTo>
                  <a:lnTo>
                    <a:pt x="113" y="312"/>
                  </a:lnTo>
                  <a:lnTo>
                    <a:pt x="103" y="303"/>
                  </a:lnTo>
                  <a:lnTo>
                    <a:pt x="81" y="289"/>
                  </a:lnTo>
                  <a:lnTo>
                    <a:pt x="61" y="285"/>
                  </a:lnTo>
                  <a:lnTo>
                    <a:pt x="46" y="285"/>
                  </a:lnTo>
                  <a:lnTo>
                    <a:pt x="35" y="281"/>
                  </a:lnTo>
                  <a:lnTo>
                    <a:pt x="35" y="266"/>
                  </a:lnTo>
                  <a:lnTo>
                    <a:pt x="38" y="249"/>
                  </a:lnTo>
                  <a:lnTo>
                    <a:pt x="44" y="231"/>
                  </a:lnTo>
                  <a:lnTo>
                    <a:pt x="44" y="211"/>
                  </a:lnTo>
                  <a:lnTo>
                    <a:pt x="49" y="174"/>
                  </a:lnTo>
                  <a:lnTo>
                    <a:pt x="56" y="154"/>
                  </a:lnTo>
                  <a:lnTo>
                    <a:pt x="63" y="135"/>
                  </a:lnTo>
                  <a:lnTo>
                    <a:pt x="72" y="122"/>
                  </a:lnTo>
                  <a:lnTo>
                    <a:pt x="80" y="111"/>
                  </a:lnTo>
                  <a:lnTo>
                    <a:pt x="78" y="104"/>
                  </a:lnTo>
                  <a:lnTo>
                    <a:pt x="75" y="98"/>
                  </a:lnTo>
                  <a:lnTo>
                    <a:pt x="45" y="75"/>
                  </a:lnTo>
                  <a:lnTo>
                    <a:pt x="22" y="57"/>
                  </a:lnTo>
                  <a:lnTo>
                    <a:pt x="8" y="39"/>
                  </a:lnTo>
                  <a:lnTo>
                    <a:pt x="0" y="21"/>
                  </a:lnTo>
                  <a:lnTo>
                    <a:pt x="3" y="6"/>
                  </a:lnTo>
                  <a:lnTo>
                    <a:pt x="10" y="0"/>
                  </a:lnTo>
                  <a:lnTo>
                    <a:pt x="21" y="2"/>
                  </a:lnTo>
                  <a:lnTo>
                    <a:pt x="25" y="4"/>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0" name="Freeform 6"/>
            <p:cNvSpPr>
              <a:spLocks/>
            </p:cNvSpPr>
            <p:nvPr/>
          </p:nvSpPr>
          <p:spPr bwMode="auto">
            <a:xfrm>
              <a:off x="9075738" y="2600325"/>
              <a:ext cx="196850" cy="487363"/>
            </a:xfrm>
            <a:custGeom>
              <a:avLst/>
              <a:gdLst/>
              <a:ahLst/>
              <a:cxnLst>
                <a:cxn ang="0">
                  <a:pos x="97" y="5"/>
                </a:cxn>
                <a:cxn ang="0">
                  <a:pos x="84" y="12"/>
                </a:cxn>
                <a:cxn ang="0">
                  <a:pos x="75" y="23"/>
                </a:cxn>
                <a:cxn ang="0">
                  <a:pos x="60" y="44"/>
                </a:cxn>
                <a:cxn ang="0">
                  <a:pos x="44" y="70"/>
                </a:cxn>
                <a:cxn ang="0">
                  <a:pos x="33" y="91"/>
                </a:cxn>
                <a:cxn ang="0">
                  <a:pos x="30" y="108"/>
                </a:cxn>
                <a:cxn ang="0">
                  <a:pos x="32" y="119"/>
                </a:cxn>
                <a:cxn ang="0">
                  <a:pos x="38" y="131"/>
                </a:cxn>
                <a:cxn ang="0">
                  <a:pos x="46" y="141"/>
                </a:cxn>
                <a:cxn ang="0">
                  <a:pos x="60" y="158"/>
                </a:cxn>
                <a:cxn ang="0">
                  <a:pos x="74" y="177"/>
                </a:cxn>
                <a:cxn ang="0">
                  <a:pos x="82" y="197"/>
                </a:cxn>
                <a:cxn ang="0">
                  <a:pos x="88" y="218"/>
                </a:cxn>
                <a:cxn ang="0">
                  <a:pos x="89" y="240"/>
                </a:cxn>
                <a:cxn ang="0">
                  <a:pos x="88" y="251"/>
                </a:cxn>
                <a:cxn ang="0">
                  <a:pos x="81" y="258"/>
                </a:cxn>
                <a:cxn ang="0">
                  <a:pos x="71" y="263"/>
                </a:cxn>
                <a:cxn ang="0">
                  <a:pos x="51" y="270"/>
                </a:cxn>
                <a:cxn ang="0">
                  <a:pos x="24" y="277"/>
                </a:cxn>
                <a:cxn ang="0">
                  <a:pos x="5" y="284"/>
                </a:cxn>
                <a:cxn ang="0">
                  <a:pos x="0" y="290"/>
                </a:cxn>
                <a:cxn ang="0">
                  <a:pos x="3" y="299"/>
                </a:cxn>
                <a:cxn ang="0">
                  <a:pos x="14" y="305"/>
                </a:cxn>
                <a:cxn ang="0">
                  <a:pos x="35" y="307"/>
                </a:cxn>
                <a:cxn ang="0">
                  <a:pos x="47" y="301"/>
                </a:cxn>
                <a:cxn ang="0">
                  <a:pos x="56" y="292"/>
                </a:cxn>
                <a:cxn ang="0">
                  <a:pos x="76" y="276"/>
                </a:cxn>
                <a:cxn ang="0">
                  <a:pos x="96" y="270"/>
                </a:cxn>
                <a:cxn ang="0">
                  <a:pos x="110" y="269"/>
                </a:cxn>
                <a:cxn ang="0">
                  <a:pos x="120" y="263"/>
                </a:cxn>
                <a:cxn ang="0">
                  <a:pos x="119" y="250"/>
                </a:cxn>
                <a:cxn ang="0">
                  <a:pos x="114" y="234"/>
                </a:cxn>
                <a:cxn ang="0">
                  <a:pos x="105" y="218"/>
                </a:cxn>
                <a:cxn ang="0">
                  <a:pos x="103" y="200"/>
                </a:cxn>
                <a:cxn ang="0">
                  <a:pos x="94" y="166"/>
                </a:cxn>
                <a:cxn ang="0">
                  <a:pos x="85" y="148"/>
                </a:cxn>
                <a:cxn ang="0">
                  <a:pos x="75" y="131"/>
                </a:cxn>
                <a:cxn ang="0">
                  <a:pos x="65" y="120"/>
                </a:cxn>
                <a:cxn ang="0">
                  <a:pos x="56" y="110"/>
                </a:cxn>
                <a:cxn ang="0">
                  <a:pos x="56" y="105"/>
                </a:cxn>
                <a:cxn ang="0">
                  <a:pos x="59" y="98"/>
                </a:cxn>
                <a:cxn ang="0">
                  <a:pos x="85" y="74"/>
                </a:cxn>
                <a:cxn ang="0">
                  <a:pos x="106" y="54"/>
                </a:cxn>
                <a:cxn ang="0">
                  <a:pos x="117" y="36"/>
                </a:cxn>
                <a:cxn ang="0">
                  <a:pos x="124" y="18"/>
                </a:cxn>
                <a:cxn ang="0">
                  <a:pos x="119" y="4"/>
                </a:cxn>
                <a:cxn ang="0">
                  <a:pos x="111" y="0"/>
                </a:cxn>
                <a:cxn ang="0">
                  <a:pos x="101" y="3"/>
                </a:cxn>
                <a:cxn ang="0">
                  <a:pos x="97" y="5"/>
                </a:cxn>
              </a:cxnLst>
              <a:rect l="0" t="0" r="r" b="b"/>
              <a:pathLst>
                <a:path w="124" h="307">
                  <a:moveTo>
                    <a:pt x="97" y="5"/>
                  </a:moveTo>
                  <a:lnTo>
                    <a:pt x="84" y="12"/>
                  </a:lnTo>
                  <a:lnTo>
                    <a:pt x="75" y="23"/>
                  </a:lnTo>
                  <a:lnTo>
                    <a:pt x="60" y="44"/>
                  </a:lnTo>
                  <a:lnTo>
                    <a:pt x="44" y="70"/>
                  </a:lnTo>
                  <a:lnTo>
                    <a:pt x="33" y="91"/>
                  </a:lnTo>
                  <a:lnTo>
                    <a:pt x="30" y="108"/>
                  </a:lnTo>
                  <a:lnTo>
                    <a:pt x="32" y="119"/>
                  </a:lnTo>
                  <a:lnTo>
                    <a:pt x="38" y="131"/>
                  </a:lnTo>
                  <a:lnTo>
                    <a:pt x="46" y="141"/>
                  </a:lnTo>
                  <a:lnTo>
                    <a:pt x="60" y="158"/>
                  </a:lnTo>
                  <a:lnTo>
                    <a:pt x="74" y="177"/>
                  </a:lnTo>
                  <a:lnTo>
                    <a:pt x="82" y="197"/>
                  </a:lnTo>
                  <a:lnTo>
                    <a:pt x="88" y="218"/>
                  </a:lnTo>
                  <a:lnTo>
                    <a:pt x="89" y="240"/>
                  </a:lnTo>
                  <a:lnTo>
                    <a:pt x="88" y="251"/>
                  </a:lnTo>
                  <a:lnTo>
                    <a:pt x="81" y="258"/>
                  </a:lnTo>
                  <a:lnTo>
                    <a:pt x="71" y="263"/>
                  </a:lnTo>
                  <a:lnTo>
                    <a:pt x="51" y="270"/>
                  </a:lnTo>
                  <a:lnTo>
                    <a:pt x="24" y="277"/>
                  </a:lnTo>
                  <a:lnTo>
                    <a:pt x="5" y="284"/>
                  </a:lnTo>
                  <a:lnTo>
                    <a:pt x="0" y="290"/>
                  </a:lnTo>
                  <a:lnTo>
                    <a:pt x="3" y="299"/>
                  </a:lnTo>
                  <a:lnTo>
                    <a:pt x="14" y="305"/>
                  </a:lnTo>
                  <a:lnTo>
                    <a:pt x="35" y="307"/>
                  </a:lnTo>
                  <a:lnTo>
                    <a:pt x="47" y="301"/>
                  </a:lnTo>
                  <a:lnTo>
                    <a:pt x="56" y="292"/>
                  </a:lnTo>
                  <a:lnTo>
                    <a:pt x="76" y="276"/>
                  </a:lnTo>
                  <a:lnTo>
                    <a:pt x="96" y="270"/>
                  </a:lnTo>
                  <a:lnTo>
                    <a:pt x="110" y="269"/>
                  </a:lnTo>
                  <a:lnTo>
                    <a:pt x="120" y="263"/>
                  </a:lnTo>
                  <a:lnTo>
                    <a:pt x="119" y="250"/>
                  </a:lnTo>
                  <a:lnTo>
                    <a:pt x="114" y="234"/>
                  </a:lnTo>
                  <a:lnTo>
                    <a:pt x="105" y="218"/>
                  </a:lnTo>
                  <a:lnTo>
                    <a:pt x="103" y="200"/>
                  </a:lnTo>
                  <a:lnTo>
                    <a:pt x="94" y="166"/>
                  </a:lnTo>
                  <a:lnTo>
                    <a:pt x="85" y="148"/>
                  </a:lnTo>
                  <a:lnTo>
                    <a:pt x="75" y="131"/>
                  </a:lnTo>
                  <a:lnTo>
                    <a:pt x="65" y="120"/>
                  </a:lnTo>
                  <a:lnTo>
                    <a:pt x="56" y="110"/>
                  </a:lnTo>
                  <a:lnTo>
                    <a:pt x="56" y="105"/>
                  </a:lnTo>
                  <a:lnTo>
                    <a:pt x="59" y="98"/>
                  </a:lnTo>
                  <a:lnTo>
                    <a:pt x="85" y="74"/>
                  </a:lnTo>
                  <a:lnTo>
                    <a:pt x="106" y="54"/>
                  </a:lnTo>
                  <a:lnTo>
                    <a:pt x="117" y="36"/>
                  </a:lnTo>
                  <a:lnTo>
                    <a:pt x="124" y="18"/>
                  </a:lnTo>
                  <a:lnTo>
                    <a:pt x="119" y="4"/>
                  </a:lnTo>
                  <a:lnTo>
                    <a:pt x="111" y="0"/>
                  </a:lnTo>
                  <a:lnTo>
                    <a:pt x="101" y="3"/>
                  </a:lnTo>
                  <a:lnTo>
                    <a:pt x="97" y="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1" name="Freeform 7"/>
            <p:cNvSpPr>
              <a:spLocks/>
            </p:cNvSpPr>
            <p:nvPr/>
          </p:nvSpPr>
          <p:spPr bwMode="auto">
            <a:xfrm>
              <a:off x="9136063" y="2268538"/>
              <a:ext cx="233363" cy="401638"/>
            </a:xfrm>
            <a:custGeom>
              <a:avLst/>
              <a:gdLst/>
              <a:ahLst/>
              <a:cxnLst>
                <a:cxn ang="0">
                  <a:pos x="66" y="17"/>
                </a:cxn>
                <a:cxn ang="0">
                  <a:pos x="85" y="5"/>
                </a:cxn>
                <a:cxn ang="0">
                  <a:pos x="100" y="0"/>
                </a:cxn>
                <a:cxn ang="0">
                  <a:pos x="116" y="0"/>
                </a:cxn>
                <a:cxn ang="0">
                  <a:pos x="130" y="3"/>
                </a:cxn>
                <a:cxn ang="0">
                  <a:pos x="138" y="10"/>
                </a:cxn>
                <a:cxn ang="0">
                  <a:pos x="144" y="19"/>
                </a:cxn>
                <a:cxn ang="0">
                  <a:pos x="147" y="29"/>
                </a:cxn>
                <a:cxn ang="0">
                  <a:pos x="146" y="43"/>
                </a:cxn>
                <a:cxn ang="0">
                  <a:pos x="142" y="57"/>
                </a:cxn>
                <a:cxn ang="0">
                  <a:pos x="135" y="72"/>
                </a:cxn>
                <a:cxn ang="0">
                  <a:pos x="124" y="87"/>
                </a:cxn>
                <a:cxn ang="0">
                  <a:pos x="113" y="103"/>
                </a:cxn>
                <a:cxn ang="0">
                  <a:pos x="108" y="117"/>
                </a:cxn>
                <a:cxn ang="0">
                  <a:pos x="108" y="131"/>
                </a:cxn>
                <a:cxn ang="0">
                  <a:pos x="111" y="146"/>
                </a:cxn>
                <a:cxn ang="0">
                  <a:pos x="119" y="158"/>
                </a:cxn>
                <a:cxn ang="0">
                  <a:pos x="134" y="175"/>
                </a:cxn>
                <a:cxn ang="0">
                  <a:pos x="143" y="189"/>
                </a:cxn>
                <a:cxn ang="0">
                  <a:pos x="147" y="205"/>
                </a:cxn>
                <a:cxn ang="0">
                  <a:pos x="143" y="222"/>
                </a:cxn>
                <a:cxn ang="0">
                  <a:pos x="134" y="233"/>
                </a:cxn>
                <a:cxn ang="0">
                  <a:pos x="121" y="242"/>
                </a:cxn>
                <a:cxn ang="0">
                  <a:pos x="106" y="250"/>
                </a:cxn>
                <a:cxn ang="0">
                  <a:pos x="90" y="253"/>
                </a:cxn>
                <a:cxn ang="0">
                  <a:pos x="72" y="253"/>
                </a:cxn>
                <a:cxn ang="0">
                  <a:pos x="54" y="250"/>
                </a:cxn>
                <a:cxn ang="0">
                  <a:pos x="40" y="240"/>
                </a:cxn>
                <a:cxn ang="0">
                  <a:pos x="25" y="226"/>
                </a:cxn>
                <a:cxn ang="0">
                  <a:pos x="14" y="208"/>
                </a:cxn>
                <a:cxn ang="0">
                  <a:pos x="5" y="184"/>
                </a:cxn>
                <a:cxn ang="0">
                  <a:pos x="0" y="157"/>
                </a:cxn>
                <a:cxn ang="0">
                  <a:pos x="1" y="130"/>
                </a:cxn>
                <a:cxn ang="0">
                  <a:pos x="6" y="106"/>
                </a:cxn>
                <a:cxn ang="0">
                  <a:pos x="13" y="84"/>
                </a:cxn>
                <a:cxn ang="0">
                  <a:pos x="23" y="65"/>
                </a:cxn>
                <a:cxn ang="0">
                  <a:pos x="38" y="47"/>
                </a:cxn>
                <a:cxn ang="0">
                  <a:pos x="49" y="30"/>
                </a:cxn>
                <a:cxn ang="0">
                  <a:pos x="66" y="17"/>
                </a:cxn>
              </a:cxnLst>
              <a:rect l="0" t="0" r="r" b="b"/>
              <a:pathLst>
                <a:path w="147" h="253">
                  <a:moveTo>
                    <a:pt x="66" y="17"/>
                  </a:moveTo>
                  <a:lnTo>
                    <a:pt x="85" y="5"/>
                  </a:lnTo>
                  <a:lnTo>
                    <a:pt x="100" y="0"/>
                  </a:lnTo>
                  <a:lnTo>
                    <a:pt x="116" y="0"/>
                  </a:lnTo>
                  <a:lnTo>
                    <a:pt x="130" y="3"/>
                  </a:lnTo>
                  <a:lnTo>
                    <a:pt x="138" y="10"/>
                  </a:lnTo>
                  <a:lnTo>
                    <a:pt x="144" y="19"/>
                  </a:lnTo>
                  <a:lnTo>
                    <a:pt x="147" y="29"/>
                  </a:lnTo>
                  <a:lnTo>
                    <a:pt x="146" y="43"/>
                  </a:lnTo>
                  <a:lnTo>
                    <a:pt x="142" y="57"/>
                  </a:lnTo>
                  <a:lnTo>
                    <a:pt x="135" y="72"/>
                  </a:lnTo>
                  <a:lnTo>
                    <a:pt x="124" y="87"/>
                  </a:lnTo>
                  <a:lnTo>
                    <a:pt x="113" y="103"/>
                  </a:lnTo>
                  <a:lnTo>
                    <a:pt x="108" y="117"/>
                  </a:lnTo>
                  <a:lnTo>
                    <a:pt x="108" y="131"/>
                  </a:lnTo>
                  <a:lnTo>
                    <a:pt x="111" y="146"/>
                  </a:lnTo>
                  <a:lnTo>
                    <a:pt x="119" y="158"/>
                  </a:lnTo>
                  <a:lnTo>
                    <a:pt x="134" y="175"/>
                  </a:lnTo>
                  <a:lnTo>
                    <a:pt x="143" y="189"/>
                  </a:lnTo>
                  <a:lnTo>
                    <a:pt x="147" y="205"/>
                  </a:lnTo>
                  <a:lnTo>
                    <a:pt x="143" y="222"/>
                  </a:lnTo>
                  <a:lnTo>
                    <a:pt x="134" y="233"/>
                  </a:lnTo>
                  <a:lnTo>
                    <a:pt x="121" y="242"/>
                  </a:lnTo>
                  <a:lnTo>
                    <a:pt x="106" y="250"/>
                  </a:lnTo>
                  <a:lnTo>
                    <a:pt x="90" y="253"/>
                  </a:lnTo>
                  <a:lnTo>
                    <a:pt x="72" y="253"/>
                  </a:lnTo>
                  <a:lnTo>
                    <a:pt x="54" y="250"/>
                  </a:lnTo>
                  <a:lnTo>
                    <a:pt x="40" y="240"/>
                  </a:lnTo>
                  <a:lnTo>
                    <a:pt x="25" y="226"/>
                  </a:lnTo>
                  <a:lnTo>
                    <a:pt x="14" y="208"/>
                  </a:lnTo>
                  <a:lnTo>
                    <a:pt x="5" y="184"/>
                  </a:lnTo>
                  <a:lnTo>
                    <a:pt x="0" y="157"/>
                  </a:lnTo>
                  <a:lnTo>
                    <a:pt x="1" y="130"/>
                  </a:lnTo>
                  <a:lnTo>
                    <a:pt x="6" y="106"/>
                  </a:lnTo>
                  <a:lnTo>
                    <a:pt x="13" y="84"/>
                  </a:lnTo>
                  <a:lnTo>
                    <a:pt x="23" y="65"/>
                  </a:lnTo>
                  <a:lnTo>
                    <a:pt x="38" y="47"/>
                  </a:lnTo>
                  <a:lnTo>
                    <a:pt x="49" y="30"/>
                  </a:lnTo>
                  <a:lnTo>
                    <a:pt x="66" y="1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2" name="Freeform 8"/>
            <p:cNvSpPr>
              <a:spLocks/>
            </p:cNvSpPr>
            <p:nvPr/>
          </p:nvSpPr>
          <p:spPr bwMode="auto">
            <a:xfrm>
              <a:off x="9296400" y="2184400"/>
              <a:ext cx="519113" cy="273050"/>
            </a:xfrm>
            <a:custGeom>
              <a:avLst/>
              <a:gdLst/>
              <a:ahLst/>
              <a:cxnLst>
                <a:cxn ang="0">
                  <a:pos x="53" y="67"/>
                </a:cxn>
                <a:cxn ang="0">
                  <a:pos x="118" y="115"/>
                </a:cxn>
                <a:cxn ang="0">
                  <a:pos x="148" y="139"/>
                </a:cxn>
                <a:cxn ang="0">
                  <a:pos x="191" y="99"/>
                </a:cxn>
                <a:cxn ang="0">
                  <a:pos x="242" y="61"/>
                </a:cxn>
                <a:cxn ang="0">
                  <a:pos x="245" y="53"/>
                </a:cxn>
                <a:cxn ang="0">
                  <a:pos x="245" y="45"/>
                </a:cxn>
                <a:cxn ang="0">
                  <a:pos x="242" y="36"/>
                </a:cxn>
                <a:cxn ang="0">
                  <a:pos x="242" y="28"/>
                </a:cxn>
                <a:cxn ang="0">
                  <a:pos x="242" y="17"/>
                </a:cxn>
                <a:cxn ang="0">
                  <a:pos x="245" y="7"/>
                </a:cxn>
                <a:cxn ang="0">
                  <a:pos x="253" y="2"/>
                </a:cxn>
                <a:cxn ang="0">
                  <a:pos x="262" y="0"/>
                </a:cxn>
                <a:cxn ang="0">
                  <a:pos x="267" y="7"/>
                </a:cxn>
                <a:cxn ang="0">
                  <a:pos x="263" y="15"/>
                </a:cxn>
                <a:cxn ang="0">
                  <a:pos x="256" y="24"/>
                </a:cxn>
                <a:cxn ang="0">
                  <a:pos x="257" y="33"/>
                </a:cxn>
                <a:cxn ang="0">
                  <a:pos x="261" y="39"/>
                </a:cxn>
                <a:cxn ang="0">
                  <a:pos x="268" y="36"/>
                </a:cxn>
                <a:cxn ang="0">
                  <a:pos x="277" y="29"/>
                </a:cxn>
                <a:cxn ang="0">
                  <a:pos x="286" y="21"/>
                </a:cxn>
                <a:cxn ang="0">
                  <a:pos x="295" y="18"/>
                </a:cxn>
                <a:cxn ang="0">
                  <a:pos x="303" y="19"/>
                </a:cxn>
                <a:cxn ang="0">
                  <a:pos x="308" y="26"/>
                </a:cxn>
                <a:cxn ang="0">
                  <a:pos x="306" y="34"/>
                </a:cxn>
                <a:cxn ang="0">
                  <a:pos x="296" y="41"/>
                </a:cxn>
                <a:cxn ang="0">
                  <a:pos x="286" y="44"/>
                </a:cxn>
                <a:cxn ang="0">
                  <a:pos x="278" y="46"/>
                </a:cxn>
                <a:cxn ang="0">
                  <a:pos x="270" y="50"/>
                </a:cxn>
                <a:cxn ang="0">
                  <a:pos x="272" y="58"/>
                </a:cxn>
                <a:cxn ang="0">
                  <a:pos x="279" y="63"/>
                </a:cxn>
                <a:cxn ang="0">
                  <a:pos x="289" y="66"/>
                </a:cxn>
                <a:cxn ang="0">
                  <a:pos x="299" y="67"/>
                </a:cxn>
                <a:cxn ang="0">
                  <a:pos x="310" y="66"/>
                </a:cxn>
                <a:cxn ang="0">
                  <a:pos x="321" y="67"/>
                </a:cxn>
                <a:cxn ang="0">
                  <a:pos x="327" y="75"/>
                </a:cxn>
                <a:cxn ang="0">
                  <a:pos x="324" y="83"/>
                </a:cxn>
                <a:cxn ang="0">
                  <a:pos x="315" y="88"/>
                </a:cxn>
                <a:cxn ang="0">
                  <a:pos x="303" y="91"/>
                </a:cxn>
                <a:cxn ang="0">
                  <a:pos x="295" y="88"/>
                </a:cxn>
                <a:cxn ang="0">
                  <a:pos x="286" y="85"/>
                </a:cxn>
                <a:cxn ang="0">
                  <a:pos x="275" y="81"/>
                </a:cxn>
                <a:cxn ang="0">
                  <a:pos x="265" y="74"/>
                </a:cxn>
                <a:cxn ang="0">
                  <a:pos x="257" y="70"/>
                </a:cxn>
                <a:cxn ang="0">
                  <a:pos x="194" y="122"/>
                </a:cxn>
                <a:cxn ang="0">
                  <a:pos x="151" y="172"/>
                </a:cxn>
                <a:cxn ang="0">
                  <a:pos x="118" y="153"/>
                </a:cxn>
                <a:cxn ang="0">
                  <a:pos x="61" y="112"/>
                </a:cxn>
                <a:cxn ang="0">
                  <a:pos x="2" y="82"/>
                </a:cxn>
                <a:cxn ang="0">
                  <a:pos x="16" y="59"/>
                </a:cxn>
              </a:cxnLst>
              <a:rect l="0" t="0" r="r" b="b"/>
              <a:pathLst>
                <a:path w="327" h="172">
                  <a:moveTo>
                    <a:pt x="16" y="59"/>
                  </a:moveTo>
                  <a:lnTo>
                    <a:pt x="42" y="63"/>
                  </a:lnTo>
                  <a:lnTo>
                    <a:pt x="53" y="67"/>
                  </a:lnTo>
                  <a:lnTo>
                    <a:pt x="72" y="77"/>
                  </a:lnTo>
                  <a:lnTo>
                    <a:pt x="96" y="91"/>
                  </a:lnTo>
                  <a:lnTo>
                    <a:pt x="118" y="115"/>
                  </a:lnTo>
                  <a:lnTo>
                    <a:pt x="134" y="134"/>
                  </a:lnTo>
                  <a:lnTo>
                    <a:pt x="140" y="139"/>
                  </a:lnTo>
                  <a:lnTo>
                    <a:pt x="148" y="139"/>
                  </a:lnTo>
                  <a:lnTo>
                    <a:pt x="154" y="135"/>
                  </a:lnTo>
                  <a:lnTo>
                    <a:pt x="170" y="118"/>
                  </a:lnTo>
                  <a:lnTo>
                    <a:pt x="191" y="99"/>
                  </a:lnTo>
                  <a:lnTo>
                    <a:pt x="210" y="84"/>
                  </a:lnTo>
                  <a:lnTo>
                    <a:pt x="233" y="67"/>
                  </a:lnTo>
                  <a:lnTo>
                    <a:pt x="242" y="61"/>
                  </a:lnTo>
                  <a:lnTo>
                    <a:pt x="245" y="59"/>
                  </a:lnTo>
                  <a:lnTo>
                    <a:pt x="245" y="56"/>
                  </a:lnTo>
                  <a:lnTo>
                    <a:pt x="245" y="53"/>
                  </a:lnTo>
                  <a:lnTo>
                    <a:pt x="245" y="50"/>
                  </a:lnTo>
                  <a:lnTo>
                    <a:pt x="245" y="48"/>
                  </a:lnTo>
                  <a:lnTo>
                    <a:pt x="245" y="45"/>
                  </a:lnTo>
                  <a:lnTo>
                    <a:pt x="244" y="42"/>
                  </a:lnTo>
                  <a:lnTo>
                    <a:pt x="243" y="39"/>
                  </a:lnTo>
                  <a:lnTo>
                    <a:pt x="242" y="36"/>
                  </a:lnTo>
                  <a:lnTo>
                    <a:pt x="242" y="33"/>
                  </a:lnTo>
                  <a:lnTo>
                    <a:pt x="242" y="31"/>
                  </a:lnTo>
                  <a:lnTo>
                    <a:pt x="242" y="28"/>
                  </a:lnTo>
                  <a:lnTo>
                    <a:pt x="242" y="24"/>
                  </a:lnTo>
                  <a:lnTo>
                    <a:pt x="242" y="21"/>
                  </a:lnTo>
                  <a:lnTo>
                    <a:pt x="242" y="17"/>
                  </a:lnTo>
                  <a:lnTo>
                    <a:pt x="243" y="14"/>
                  </a:lnTo>
                  <a:lnTo>
                    <a:pt x="244" y="12"/>
                  </a:lnTo>
                  <a:lnTo>
                    <a:pt x="245" y="7"/>
                  </a:lnTo>
                  <a:lnTo>
                    <a:pt x="248" y="5"/>
                  </a:lnTo>
                  <a:lnTo>
                    <a:pt x="251" y="3"/>
                  </a:lnTo>
                  <a:lnTo>
                    <a:pt x="253" y="2"/>
                  </a:lnTo>
                  <a:lnTo>
                    <a:pt x="256" y="1"/>
                  </a:lnTo>
                  <a:lnTo>
                    <a:pt x="259" y="0"/>
                  </a:lnTo>
                  <a:lnTo>
                    <a:pt x="262" y="0"/>
                  </a:lnTo>
                  <a:lnTo>
                    <a:pt x="265" y="1"/>
                  </a:lnTo>
                  <a:lnTo>
                    <a:pt x="267" y="4"/>
                  </a:lnTo>
                  <a:lnTo>
                    <a:pt x="267" y="7"/>
                  </a:lnTo>
                  <a:lnTo>
                    <a:pt x="267" y="10"/>
                  </a:lnTo>
                  <a:lnTo>
                    <a:pt x="265" y="12"/>
                  </a:lnTo>
                  <a:lnTo>
                    <a:pt x="263" y="15"/>
                  </a:lnTo>
                  <a:lnTo>
                    <a:pt x="260" y="18"/>
                  </a:lnTo>
                  <a:lnTo>
                    <a:pt x="258" y="21"/>
                  </a:lnTo>
                  <a:lnTo>
                    <a:pt x="256" y="24"/>
                  </a:lnTo>
                  <a:lnTo>
                    <a:pt x="256" y="27"/>
                  </a:lnTo>
                  <a:lnTo>
                    <a:pt x="256" y="29"/>
                  </a:lnTo>
                  <a:lnTo>
                    <a:pt x="257" y="33"/>
                  </a:lnTo>
                  <a:lnTo>
                    <a:pt x="257" y="36"/>
                  </a:lnTo>
                  <a:lnTo>
                    <a:pt x="258" y="38"/>
                  </a:lnTo>
                  <a:lnTo>
                    <a:pt x="261" y="39"/>
                  </a:lnTo>
                  <a:lnTo>
                    <a:pt x="264" y="40"/>
                  </a:lnTo>
                  <a:lnTo>
                    <a:pt x="267" y="39"/>
                  </a:lnTo>
                  <a:lnTo>
                    <a:pt x="268" y="36"/>
                  </a:lnTo>
                  <a:lnTo>
                    <a:pt x="272" y="34"/>
                  </a:lnTo>
                  <a:lnTo>
                    <a:pt x="273" y="31"/>
                  </a:lnTo>
                  <a:lnTo>
                    <a:pt x="277" y="29"/>
                  </a:lnTo>
                  <a:lnTo>
                    <a:pt x="279" y="26"/>
                  </a:lnTo>
                  <a:lnTo>
                    <a:pt x="283" y="23"/>
                  </a:lnTo>
                  <a:lnTo>
                    <a:pt x="286" y="21"/>
                  </a:lnTo>
                  <a:lnTo>
                    <a:pt x="289" y="20"/>
                  </a:lnTo>
                  <a:lnTo>
                    <a:pt x="292" y="19"/>
                  </a:lnTo>
                  <a:lnTo>
                    <a:pt x="295" y="18"/>
                  </a:lnTo>
                  <a:lnTo>
                    <a:pt x="298" y="18"/>
                  </a:lnTo>
                  <a:lnTo>
                    <a:pt x="301" y="18"/>
                  </a:lnTo>
                  <a:lnTo>
                    <a:pt x="303" y="19"/>
                  </a:lnTo>
                  <a:lnTo>
                    <a:pt x="306" y="19"/>
                  </a:lnTo>
                  <a:lnTo>
                    <a:pt x="308" y="22"/>
                  </a:lnTo>
                  <a:lnTo>
                    <a:pt x="308" y="26"/>
                  </a:lnTo>
                  <a:lnTo>
                    <a:pt x="310" y="29"/>
                  </a:lnTo>
                  <a:lnTo>
                    <a:pt x="308" y="31"/>
                  </a:lnTo>
                  <a:lnTo>
                    <a:pt x="306" y="34"/>
                  </a:lnTo>
                  <a:lnTo>
                    <a:pt x="303" y="37"/>
                  </a:lnTo>
                  <a:lnTo>
                    <a:pt x="300" y="39"/>
                  </a:lnTo>
                  <a:lnTo>
                    <a:pt x="296" y="41"/>
                  </a:lnTo>
                  <a:lnTo>
                    <a:pt x="293" y="41"/>
                  </a:lnTo>
                  <a:lnTo>
                    <a:pt x="291" y="42"/>
                  </a:lnTo>
                  <a:lnTo>
                    <a:pt x="286" y="44"/>
                  </a:lnTo>
                  <a:lnTo>
                    <a:pt x="284" y="44"/>
                  </a:lnTo>
                  <a:lnTo>
                    <a:pt x="281" y="45"/>
                  </a:lnTo>
                  <a:lnTo>
                    <a:pt x="278" y="46"/>
                  </a:lnTo>
                  <a:lnTo>
                    <a:pt x="275" y="48"/>
                  </a:lnTo>
                  <a:lnTo>
                    <a:pt x="272" y="48"/>
                  </a:lnTo>
                  <a:lnTo>
                    <a:pt x="270" y="50"/>
                  </a:lnTo>
                  <a:lnTo>
                    <a:pt x="270" y="53"/>
                  </a:lnTo>
                  <a:lnTo>
                    <a:pt x="268" y="55"/>
                  </a:lnTo>
                  <a:lnTo>
                    <a:pt x="272" y="58"/>
                  </a:lnTo>
                  <a:lnTo>
                    <a:pt x="273" y="61"/>
                  </a:lnTo>
                  <a:lnTo>
                    <a:pt x="276" y="61"/>
                  </a:lnTo>
                  <a:lnTo>
                    <a:pt x="279" y="63"/>
                  </a:lnTo>
                  <a:lnTo>
                    <a:pt x="282" y="64"/>
                  </a:lnTo>
                  <a:lnTo>
                    <a:pt x="284" y="65"/>
                  </a:lnTo>
                  <a:lnTo>
                    <a:pt x="289" y="66"/>
                  </a:lnTo>
                  <a:lnTo>
                    <a:pt x="292" y="67"/>
                  </a:lnTo>
                  <a:lnTo>
                    <a:pt x="295" y="67"/>
                  </a:lnTo>
                  <a:lnTo>
                    <a:pt x="299" y="67"/>
                  </a:lnTo>
                  <a:lnTo>
                    <a:pt x="302" y="67"/>
                  </a:lnTo>
                  <a:lnTo>
                    <a:pt x="306" y="66"/>
                  </a:lnTo>
                  <a:lnTo>
                    <a:pt x="310" y="66"/>
                  </a:lnTo>
                  <a:lnTo>
                    <a:pt x="313" y="66"/>
                  </a:lnTo>
                  <a:lnTo>
                    <a:pt x="316" y="66"/>
                  </a:lnTo>
                  <a:lnTo>
                    <a:pt x="321" y="67"/>
                  </a:lnTo>
                  <a:lnTo>
                    <a:pt x="324" y="69"/>
                  </a:lnTo>
                  <a:lnTo>
                    <a:pt x="327" y="72"/>
                  </a:lnTo>
                  <a:lnTo>
                    <a:pt x="327" y="75"/>
                  </a:lnTo>
                  <a:lnTo>
                    <a:pt x="327" y="78"/>
                  </a:lnTo>
                  <a:lnTo>
                    <a:pt x="327" y="81"/>
                  </a:lnTo>
                  <a:lnTo>
                    <a:pt x="324" y="83"/>
                  </a:lnTo>
                  <a:lnTo>
                    <a:pt x="321" y="86"/>
                  </a:lnTo>
                  <a:lnTo>
                    <a:pt x="318" y="87"/>
                  </a:lnTo>
                  <a:lnTo>
                    <a:pt x="315" y="88"/>
                  </a:lnTo>
                  <a:lnTo>
                    <a:pt x="311" y="89"/>
                  </a:lnTo>
                  <a:lnTo>
                    <a:pt x="308" y="91"/>
                  </a:lnTo>
                  <a:lnTo>
                    <a:pt x="303" y="91"/>
                  </a:lnTo>
                  <a:lnTo>
                    <a:pt x="301" y="89"/>
                  </a:lnTo>
                  <a:lnTo>
                    <a:pt x="298" y="89"/>
                  </a:lnTo>
                  <a:lnTo>
                    <a:pt x="295" y="88"/>
                  </a:lnTo>
                  <a:lnTo>
                    <a:pt x="292" y="87"/>
                  </a:lnTo>
                  <a:lnTo>
                    <a:pt x="289" y="86"/>
                  </a:lnTo>
                  <a:lnTo>
                    <a:pt x="286" y="85"/>
                  </a:lnTo>
                  <a:lnTo>
                    <a:pt x="283" y="83"/>
                  </a:lnTo>
                  <a:lnTo>
                    <a:pt x="279" y="82"/>
                  </a:lnTo>
                  <a:lnTo>
                    <a:pt x="275" y="81"/>
                  </a:lnTo>
                  <a:lnTo>
                    <a:pt x="272" y="79"/>
                  </a:lnTo>
                  <a:lnTo>
                    <a:pt x="268" y="77"/>
                  </a:lnTo>
                  <a:lnTo>
                    <a:pt x="265" y="74"/>
                  </a:lnTo>
                  <a:lnTo>
                    <a:pt x="263" y="74"/>
                  </a:lnTo>
                  <a:lnTo>
                    <a:pt x="260" y="72"/>
                  </a:lnTo>
                  <a:lnTo>
                    <a:pt x="257" y="70"/>
                  </a:lnTo>
                  <a:lnTo>
                    <a:pt x="237" y="81"/>
                  </a:lnTo>
                  <a:lnTo>
                    <a:pt x="213" y="99"/>
                  </a:lnTo>
                  <a:lnTo>
                    <a:pt x="194" y="122"/>
                  </a:lnTo>
                  <a:lnTo>
                    <a:pt x="177" y="145"/>
                  </a:lnTo>
                  <a:lnTo>
                    <a:pt x="162" y="165"/>
                  </a:lnTo>
                  <a:lnTo>
                    <a:pt x="151" y="172"/>
                  </a:lnTo>
                  <a:lnTo>
                    <a:pt x="140" y="172"/>
                  </a:lnTo>
                  <a:lnTo>
                    <a:pt x="130" y="167"/>
                  </a:lnTo>
                  <a:lnTo>
                    <a:pt x="118" y="153"/>
                  </a:lnTo>
                  <a:lnTo>
                    <a:pt x="105" y="137"/>
                  </a:lnTo>
                  <a:lnTo>
                    <a:pt x="86" y="124"/>
                  </a:lnTo>
                  <a:lnTo>
                    <a:pt x="61" y="112"/>
                  </a:lnTo>
                  <a:lnTo>
                    <a:pt x="40" y="104"/>
                  </a:lnTo>
                  <a:lnTo>
                    <a:pt x="12" y="96"/>
                  </a:lnTo>
                  <a:lnTo>
                    <a:pt x="2" y="82"/>
                  </a:lnTo>
                  <a:lnTo>
                    <a:pt x="0" y="70"/>
                  </a:lnTo>
                  <a:lnTo>
                    <a:pt x="6" y="63"/>
                  </a:lnTo>
                  <a:lnTo>
                    <a:pt x="16" y="5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p:cNvSpPr>
            <p:nvPr/>
          </p:nvSpPr>
          <p:spPr bwMode="auto">
            <a:xfrm>
              <a:off x="8840788" y="1962150"/>
              <a:ext cx="466725" cy="361950"/>
            </a:xfrm>
            <a:custGeom>
              <a:avLst/>
              <a:gdLst/>
              <a:ahLst/>
              <a:cxnLst>
                <a:cxn ang="0">
                  <a:pos x="275" y="190"/>
                </a:cxn>
                <a:cxn ang="0">
                  <a:pos x="285" y="220"/>
                </a:cxn>
                <a:cxn ang="0">
                  <a:pos x="240" y="215"/>
                </a:cxn>
                <a:cxn ang="0">
                  <a:pos x="173" y="207"/>
                </a:cxn>
                <a:cxn ang="0">
                  <a:pos x="113" y="218"/>
                </a:cxn>
                <a:cxn ang="0">
                  <a:pos x="108" y="179"/>
                </a:cxn>
                <a:cxn ang="0">
                  <a:pos x="100" y="107"/>
                </a:cxn>
                <a:cxn ang="0">
                  <a:pos x="73" y="58"/>
                </a:cxn>
                <a:cxn ang="0">
                  <a:pos x="57" y="39"/>
                </a:cxn>
                <a:cxn ang="0">
                  <a:pos x="49" y="34"/>
                </a:cxn>
                <a:cxn ang="0">
                  <a:pos x="40" y="32"/>
                </a:cxn>
                <a:cxn ang="0">
                  <a:pos x="30" y="32"/>
                </a:cxn>
                <a:cxn ang="0">
                  <a:pos x="20" y="31"/>
                </a:cxn>
                <a:cxn ang="0">
                  <a:pos x="9" y="29"/>
                </a:cxn>
                <a:cxn ang="0">
                  <a:pos x="2" y="22"/>
                </a:cxn>
                <a:cxn ang="0">
                  <a:pos x="4" y="14"/>
                </a:cxn>
                <a:cxn ang="0">
                  <a:pos x="12" y="12"/>
                </a:cxn>
                <a:cxn ang="0">
                  <a:pos x="21" y="12"/>
                </a:cxn>
                <a:cxn ang="0">
                  <a:pos x="31" y="13"/>
                </a:cxn>
                <a:cxn ang="0">
                  <a:pos x="40" y="17"/>
                </a:cxn>
                <a:cxn ang="0">
                  <a:pos x="49" y="20"/>
                </a:cxn>
                <a:cxn ang="0">
                  <a:pos x="54" y="18"/>
                </a:cxn>
                <a:cxn ang="0">
                  <a:pos x="54" y="11"/>
                </a:cxn>
                <a:cxn ang="0">
                  <a:pos x="63" y="10"/>
                </a:cxn>
                <a:cxn ang="0">
                  <a:pos x="73" y="12"/>
                </a:cxn>
                <a:cxn ang="0">
                  <a:pos x="77" y="21"/>
                </a:cxn>
                <a:cxn ang="0">
                  <a:pos x="86" y="26"/>
                </a:cxn>
                <a:cxn ang="0">
                  <a:pos x="92" y="22"/>
                </a:cxn>
                <a:cxn ang="0">
                  <a:pos x="97" y="12"/>
                </a:cxn>
                <a:cxn ang="0">
                  <a:pos x="104" y="5"/>
                </a:cxn>
                <a:cxn ang="0">
                  <a:pos x="113" y="0"/>
                </a:cxn>
                <a:cxn ang="0">
                  <a:pos x="124" y="3"/>
                </a:cxn>
                <a:cxn ang="0">
                  <a:pos x="129" y="12"/>
                </a:cxn>
                <a:cxn ang="0">
                  <a:pos x="123" y="21"/>
                </a:cxn>
                <a:cxn ang="0">
                  <a:pos x="113" y="26"/>
                </a:cxn>
                <a:cxn ang="0">
                  <a:pos x="104" y="31"/>
                </a:cxn>
                <a:cxn ang="0">
                  <a:pos x="100" y="40"/>
                </a:cxn>
                <a:cxn ang="0">
                  <a:pos x="100" y="48"/>
                </a:cxn>
                <a:cxn ang="0">
                  <a:pos x="100" y="57"/>
                </a:cxn>
                <a:cxn ang="0">
                  <a:pos x="115" y="101"/>
                </a:cxn>
                <a:cxn ang="0">
                  <a:pos x="130" y="172"/>
                </a:cxn>
                <a:cxn ang="0">
                  <a:pos x="173" y="184"/>
                </a:cxn>
                <a:cxn ang="0">
                  <a:pos x="233" y="182"/>
                </a:cxn>
              </a:cxnLst>
              <a:rect l="0" t="0" r="r" b="b"/>
              <a:pathLst>
                <a:path w="294" h="228">
                  <a:moveTo>
                    <a:pt x="233" y="182"/>
                  </a:moveTo>
                  <a:lnTo>
                    <a:pt x="256" y="186"/>
                  </a:lnTo>
                  <a:lnTo>
                    <a:pt x="275" y="190"/>
                  </a:lnTo>
                  <a:lnTo>
                    <a:pt x="287" y="196"/>
                  </a:lnTo>
                  <a:lnTo>
                    <a:pt x="294" y="207"/>
                  </a:lnTo>
                  <a:lnTo>
                    <a:pt x="285" y="220"/>
                  </a:lnTo>
                  <a:lnTo>
                    <a:pt x="268" y="228"/>
                  </a:lnTo>
                  <a:lnTo>
                    <a:pt x="252" y="225"/>
                  </a:lnTo>
                  <a:lnTo>
                    <a:pt x="240" y="215"/>
                  </a:lnTo>
                  <a:lnTo>
                    <a:pt x="221" y="208"/>
                  </a:lnTo>
                  <a:lnTo>
                    <a:pt x="197" y="205"/>
                  </a:lnTo>
                  <a:lnTo>
                    <a:pt x="173" y="207"/>
                  </a:lnTo>
                  <a:lnTo>
                    <a:pt x="140" y="217"/>
                  </a:lnTo>
                  <a:lnTo>
                    <a:pt x="121" y="222"/>
                  </a:lnTo>
                  <a:lnTo>
                    <a:pt x="113" y="218"/>
                  </a:lnTo>
                  <a:lnTo>
                    <a:pt x="108" y="212"/>
                  </a:lnTo>
                  <a:lnTo>
                    <a:pt x="106" y="200"/>
                  </a:lnTo>
                  <a:lnTo>
                    <a:pt x="108" y="179"/>
                  </a:lnTo>
                  <a:lnTo>
                    <a:pt x="110" y="151"/>
                  </a:lnTo>
                  <a:lnTo>
                    <a:pt x="106" y="129"/>
                  </a:lnTo>
                  <a:lnTo>
                    <a:pt x="100" y="107"/>
                  </a:lnTo>
                  <a:lnTo>
                    <a:pt x="92" y="87"/>
                  </a:lnTo>
                  <a:lnTo>
                    <a:pt x="81" y="71"/>
                  </a:lnTo>
                  <a:lnTo>
                    <a:pt x="73" y="58"/>
                  </a:lnTo>
                  <a:lnTo>
                    <a:pt x="64" y="43"/>
                  </a:lnTo>
                  <a:lnTo>
                    <a:pt x="60" y="41"/>
                  </a:lnTo>
                  <a:lnTo>
                    <a:pt x="57" y="39"/>
                  </a:lnTo>
                  <a:lnTo>
                    <a:pt x="54" y="37"/>
                  </a:lnTo>
                  <a:lnTo>
                    <a:pt x="52" y="35"/>
                  </a:lnTo>
                  <a:lnTo>
                    <a:pt x="49" y="34"/>
                  </a:lnTo>
                  <a:lnTo>
                    <a:pt x="46" y="33"/>
                  </a:lnTo>
                  <a:lnTo>
                    <a:pt x="43" y="32"/>
                  </a:lnTo>
                  <a:lnTo>
                    <a:pt x="40" y="32"/>
                  </a:lnTo>
                  <a:lnTo>
                    <a:pt x="37" y="32"/>
                  </a:lnTo>
                  <a:lnTo>
                    <a:pt x="34" y="32"/>
                  </a:lnTo>
                  <a:lnTo>
                    <a:pt x="30" y="32"/>
                  </a:lnTo>
                  <a:lnTo>
                    <a:pt x="27" y="32"/>
                  </a:lnTo>
                  <a:lnTo>
                    <a:pt x="23" y="32"/>
                  </a:lnTo>
                  <a:lnTo>
                    <a:pt x="20" y="31"/>
                  </a:lnTo>
                  <a:lnTo>
                    <a:pt x="16" y="31"/>
                  </a:lnTo>
                  <a:lnTo>
                    <a:pt x="12" y="30"/>
                  </a:lnTo>
                  <a:lnTo>
                    <a:pt x="9" y="29"/>
                  </a:lnTo>
                  <a:lnTo>
                    <a:pt x="5" y="26"/>
                  </a:lnTo>
                  <a:lnTo>
                    <a:pt x="2" y="24"/>
                  </a:lnTo>
                  <a:lnTo>
                    <a:pt x="2" y="22"/>
                  </a:lnTo>
                  <a:lnTo>
                    <a:pt x="0" y="19"/>
                  </a:lnTo>
                  <a:lnTo>
                    <a:pt x="0" y="16"/>
                  </a:lnTo>
                  <a:lnTo>
                    <a:pt x="4" y="14"/>
                  </a:lnTo>
                  <a:lnTo>
                    <a:pt x="6" y="13"/>
                  </a:lnTo>
                  <a:lnTo>
                    <a:pt x="9" y="12"/>
                  </a:lnTo>
                  <a:lnTo>
                    <a:pt x="12" y="12"/>
                  </a:lnTo>
                  <a:lnTo>
                    <a:pt x="15" y="12"/>
                  </a:lnTo>
                  <a:lnTo>
                    <a:pt x="18" y="12"/>
                  </a:lnTo>
                  <a:lnTo>
                    <a:pt x="21" y="12"/>
                  </a:lnTo>
                  <a:lnTo>
                    <a:pt x="24" y="12"/>
                  </a:lnTo>
                  <a:lnTo>
                    <a:pt x="28" y="12"/>
                  </a:lnTo>
                  <a:lnTo>
                    <a:pt x="31" y="13"/>
                  </a:lnTo>
                  <a:lnTo>
                    <a:pt x="35" y="14"/>
                  </a:lnTo>
                  <a:lnTo>
                    <a:pt x="37" y="15"/>
                  </a:lnTo>
                  <a:lnTo>
                    <a:pt x="40" y="17"/>
                  </a:lnTo>
                  <a:lnTo>
                    <a:pt x="43" y="17"/>
                  </a:lnTo>
                  <a:lnTo>
                    <a:pt x="47" y="20"/>
                  </a:lnTo>
                  <a:lnTo>
                    <a:pt x="49" y="20"/>
                  </a:lnTo>
                  <a:lnTo>
                    <a:pt x="53" y="21"/>
                  </a:lnTo>
                  <a:lnTo>
                    <a:pt x="56" y="21"/>
                  </a:lnTo>
                  <a:lnTo>
                    <a:pt x="54" y="18"/>
                  </a:lnTo>
                  <a:lnTo>
                    <a:pt x="51" y="16"/>
                  </a:lnTo>
                  <a:lnTo>
                    <a:pt x="51" y="13"/>
                  </a:lnTo>
                  <a:lnTo>
                    <a:pt x="54" y="11"/>
                  </a:lnTo>
                  <a:lnTo>
                    <a:pt x="56" y="11"/>
                  </a:lnTo>
                  <a:lnTo>
                    <a:pt x="60" y="10"/>
                  </a:lnTo>
                  <a:lnTo>
                    <a:pt x="63" y="10"/>
                  </a:lnTo>
                  <a:lnTo>
                    <a:pt x="67" y="10"/>
                  </a:lnTo>
                  <a:lnTo>
                    <a:pt x="70" y="10"/>
                  </a:lnTo>
                  <a:lnTo>
                    <a:pt x="73" y="12"/>
                  </a:lnTo>
                  <a:lnTo>
                    <a:pt x="75" y="15"/>
                  </a:lnTo>
                  <a:lnTo>
                    <a:pt x="76" y="18"/>
                  </a:lnTo>
                  <a:lnTo>
                    <a:pt x="77" y="21"/>
                  </a:lnTo>
                  <a:lnTo>
                    <a:pt x="80" y="24"/>
                  </a:lnTo>
                  <a:lnTo>
                    <a:pt x="83" y="26"/>
                  </a:lnTo>
                  <a:lnTo>
                    <a:pt x="86" y="26"/>
                  </a:lnTo>
                  <a:lnTo>
                    <a:pt x="89" y="24"/>
                  </a:lnTo>
                  <a:lnTo>
                    <a:pt x="92" y="24"/>
                  </a:lnTo>
                  <a:lnTo>
                    <a:pt x="92" y="22"/>
                  </a:lnTo>
                  <a:lnTo>
                    <a:pt x="94" y="19"/>
                  </a:lnTo>
                  <a:lnTo>
                    <a:pt x="95" y="15"/>
                  </a:lnTo>
                  <a:lnTo>
                    <a:pt x="97" y="12"/>
                  </a:lnTo>
                  <a:lnTo>
                    <a:pt x="98" y="9"/>
                  </a:lnTo>
                  <a:lnTo>
                    <a:pt x="101" y="7"/>
                  </a:lnTo>
                  <a:lnTo>
                    <a:pt x="104" y="5"/>
                  </a:lnTo>
                  <a:lnTo>
                    <a:pt x="107" y="3"/>
                  </a:lnTo>
                  <a:lnTo>
                    <a:pt x="110" y="0"/>
                  </a:lnTo>
                  <a:lnTo>
                    <a:pt x="113" y="0"/>
                  </a:lnTo>
                  <a:lnTo>
                    <a:pt x="118" y="0"/>
                  </a:lnTo>
                  <a:lnTo>
                    <a:pt x="121" y="2"/>
                  </a:lnTo>
                  <a:lnTo>
                    <a:pt x="124" y="3"/>
                  </a:lnTo>
                  <a:lnTo>
                    <a:pt x="127" y="5"/>
                  </a:lnTo>
                  <a:lnTo>
                    <a:pt x="129" y="9"/>
                  </a:lnTo>
                  <a:lnTo>
                    <a:pt x="129" y="12"/>
                  </a:lnTo>
                  <a:lnTo>
                    <a:pt x="129" y="15"/>
                  </a:lnTo>
                  <a:lnTo>
                    <a:pt x="127" y="18"/>
                  </a:lnTo>
                  <a:lnTo>
                    <a:pt x="123" y="21"/>
                  </a:lnTo>
                  <a:lnTo>
                    <a:pt x="120" y="22"/>
                  </a:lnTo>
                  <a:lnTo>
                    <a:pt x="117" y="24"/>
                  </a:lnTo>
                  <a:lnTo>
                    <a:pt x="113" y="26"/>
                  </a:lnTo>
                  <a:lnTo>
                    <a:pt x="110" y="29"/>
                  </a:lnTo>
                  <a:lnTo>
                    <a:pt x="108" y="30"/>
                  </a:lnTo>
                  <a:lnTo>
                    <a:pt x="104" y="31"/>
                  </a:lnTo>
                  <a:lnTo>
                    <a:pt x="102" y="34"/>
                  </a:lnTo>
                  <a:lnTo>
                    <a:pt x="100" y="37"/>
                  </a:lnTo>
                  <a:lnTo>
                    <a:pt x="100" y="40"/>
                  </a:lnTo>
                  <a:lnTo>
                    <a:pt x="100" y="43"/>
                  </a:lnTo>
                  <a:lnTo>
                    <a:pt x="100" y="45"/>
                  </a:lnTo>
                  <a:lnTo>
                    <a:pt x="100" y="48"/>
                  </a:lnTo>
                  <a:lnTo>
                    <a:pt x="100" y="51"/>
                  </a:lnTo>
                  <a:lnTo>
                    <a:pt x="100" y="54"/>
                  </a:lnTo>
                  <a:lnTo>
                    <a:pt x="100" y="57"/>
                  </a:lnTo>
                  <a:lnTo>
                    <a:pt x="100" y="60"/>
                  </a:lnTo>
                  <a:lnTo>
                    <a:pt x="108" y="82"/>
                  </a:lnTo>
                  <a:lnTo>
                    <a:pt x="115" y="101"/>
                  </a:lnTo>
                  <a:lnTo>
                    <a:pt x="121" y="120"/>
                  </a:lnTo>
                  <a:lnTo>
                    <a:pt x="127" y="144"/>
                  </a:lnTo>
                  <a:lnTo>
                    <a:pt x="130" y="172"/>
                  </a:lnTo>
                  <a:lnTo>
                    <a:pt x="132" y="196"/>
                  </a:lnTo>
                  <a:lnTo>
                    <a:pt x="151" y="190"/>
                  </a:lnTo>
                  <a:lnTo>
                    <a:pt x="173" y="184"/>
                  </a:lnTo>
                  <a:lnTo>
                    <a:pt x="197" y="181"/>
                  </a:lnTo>
                  <a:lnTo>
                    <a:pt x="216" y="181"/>
                  </a:lnTo>
                  <a:lnTo>
                    <a:pt x="233" y="182"/>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4" name="Freeform 10"/>
            <p:cNvSpPr>
              <a:spLocks/>
            </p:cNvSpPr>
            <p:nvPr/>
          </p:nvSpPr>
          <p:spPr bwMode="auto">
            <a:xfrm>
              <a:off x="9236075" y="2030413"/>
              <a:ext cx="306388" cy="220663"/>
            </a:xfrm>
            <a:custGeom>
              <a:avLst/>
              <a:gdLst/>
              <a:ahLst/>
              <a:cxnLst>
                <a:cxn ang="0">
                  <a:pos x="59" y="77"/>
                </a:cxn>
                <a:cxn ang="0">
                  <a:pos x="66" y="59"/>
                </a:cxn>
                <a:cxn ang="0">
                  <a:pos x="77" y="42"/>
                </a:cxn>
                <a:cxn ang="0">
                  <a:pos x="91" y="28"/>
                </a:cxn>
                <a:cxn ang="0">
                  <a:pos x="110" y="14"/>
                </a:cxn>
                <a:cxn ang="0">
                  <a:pos x="129" y="5"/>
                </a:cxn>
                <a:cxn ang="0">
                  <a:pos x="150" y="0"/>
                </a:cxn>
                <a:cxn ang="0">
                  <a:pos x="170" y="2"/>
                </a:cxn>
                <a:cxn ang="0">
                  <a:pos x="179" y="7"/>
                </a:cxn>
                <a:cxn ang="0">
                  <a:pos x="186" y="14"/>
                </a:cxn>
                <a:cxn ang="0">
                  <a:pos x="189" y="24"/>
                </a:cxn>
                <a:cxn ang="0">
                  <a:pos x="193" y="39"/>
                </a:cxn>
                <a:cxn ang="0">
                  <a:pos x="191" y="58"/>
                </a:cxn>
                <a:cxn ang="0">
                  <a:pos x="186" y="77"/>
                </a:cxn>
                <a:cxn ang="0">
                  <a:pos x="178" y="94"/>
                </a:cxn>
                <a:cxn ang="0">
                  <a:pos x="167" y="106"/>
                </a:cxn>
                <a:cxn ang="0">
                  <a:pos x="154" y="120"/>
                </a:cxn>
                <a:cxn ang="0">
                  <a:pos x="140" y="130"/>
                </a:cxn>
                <a:cxn ang="0">
                  <a:pos x="124" y="133"/>
                </a:cxn>
                <a:cxn ang="0">
                  <a:pos x="105" y="137"/>
                </a:cxn>
                <a:cxn ang="0">
                  <a:pos x="86" y="139"/>
                </a:cxn>
                <a:cxn ang="0">
                  <a:pos x="72" y="134"/>
                </a:cxn>
                <a:cxn ang="0">
                  <a:pos x="64" y="126"/>
                </a:cxn>
                <a:cxn ang="0">
                  <a:pos x="58" y="115"/>
                </a:cxn>
                <a:cxn ang="0">
                  <a:pos x="54" y="104"/>
                </a:cxn>
                <a:cxn ang="0">
                  <a:pos x="54" y="95"/>
                </a:cxn>
                <a:cxn ang="0">
                  <a:pos x="23" y="102"/>
                </a:cxn>
                <a:cxn ang="0">
                  <a:pos x="7" y="104"/>
                </a:cxn>
                <a:cxn ang="0">
                  <a:pos x="2" y="98"/>
                </a:cxn>
                <a:cxn ang="0">
                  <a:pos x="0" y="87"/>
                </a:cxn>
                <a:cxn ang="0">
                  <a:pos x="5" y="81"/>
                </a:cxn>
                <a:cxn ang="0">
                  <a:pos x="16" y="79"/>
                </a:cxn>
                <a:cxn ang="0">
                  <a:pos x="37" y="79"/>
                </a:cxn>
                <a:cxn ang="0">
                  <a:pos x="59" y="77"/>
                </a:cxn>
              </a:cxnLst>
              <a:rect l="0" t="0" r="r" b="b"/>
              <a:pathLst>
                <a:path w="193" h="139">
                  <a:moveTo>
                    <a:pt x="59" y="77"/>
                  </a:moveTo>
                  <a:lnTo>
                    <a:pt x="66" y="59"/>
                  </a:lnTo>
                  <a:lnTo>
                    <a:pt x="77" y="42"/>
                  </a:lnTo>
                  <a:lnTo>
                    <a:pt x="91" y="28"/>
                  </a:lnTo>
                  <a:lnTo>
                    <a:pt x="110" y="14"/>
                  </a:lnTo>
                  <a:lnTo>
                    <a:pt x="129" y="5"/>
                  </a:lnTo>
                  <a:lnTo>
                    <a:pt x="150" y="0"/>
                  </a:lnTo>
                  <a:lnTo>
                    <a:pt x="170" y="2"/>
                  </a:lnTo>
                  <a:lnTo>
                    <a:pt x="179" y="7"/>
                  </a:lnTo>
                  <a:lnTo>
                    <a:pt x="186" y="14"/>
                  </a:lnTo>
                  <a:lnTo>
                    <a:pt x="189" y="24"/>
                  </a:lnTo>
                  <a:lnTo>
                    <a:pt x="193" y="39"/>
                  </a:lnTo>
                  <a:lnTo>
                    <a:pt x="191" y="58"/>
                  </a:lnTo>
                  <a:lnTo>
                    <a:pt x="186" y="77"/>
                  </a:lnTo>
                  <a:lnTo>
                    <a:pt x="178" y="94"/>
                  </a:lnTo>
                  <a:lnTo>
                    <a:pt x="167" y="106"/>
                  </a:lnTo>
                  <a:lnTo>
                    <a:pt x="154" y="120"/>
                  </a:lnTo>
                  <a:lnTo>
                    <a:pt x="140" y="130"/>
                  </a:lnTo>
                  <a:lnTo>
                    <a:pt x="124" y="133"/>
                  </a:lnTo>
                  <a:lnTo>
                    <a:pt x="105" y="137"/>
                  </a:lnTo>
                  <a:lnTo>
                    <a:pt x="86" y="139"/>
                  </a:lnTo>
                  <a:lnTo>
                    <a:pt x="72" y="134"/>
                  </a:lnTo>
                  <a:lnTo>
                    <a:pt x="64" y="126"/>
                  </a:lnTo>
                  <a:lnTo>
                    <a:pt x="58" y="115"/>
                  </a:lnTo>
                  <a:lnTo>
                    <a:pt x="54" y="104"/>
                  </a:lnTo>
                  <a:lnTo>
                    <a:pt x="54" y="95"/>
                  </a:lnTo>
                  <a:lnTo>
                    <a:pt x="23" y="102"/>
                  </a:lnTo>
                  <a:lnTo>
                    <a:pt x="7" y="104"/>
                  </a:lnTo>
                  <a:lnTo>
                    <a:pt x="2" y="98"/>
                  </a:lnTo>
                  <a:lnTo>
                    <a:pt x="0" y="87"/>
                  </a:lnTo>
                  <a:lnTo>
                    <a:pt x="5" y="81"/>
                  </a:lnTo>
                  <a:lnTo>
                    <a:pt x="16" y="79"/>
                  </a:lnTo>
                  <a:lnTo>
                    <a:pt x="37" y="79"/>
                  </a:lnTo>
                  <a:lnTo>
                    <a:pt x="59" y="7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p:cNvSpPr>
            <p:nvPr/>
          </p:nvSpPr>
          <p:spPr bwMode="auto">
            <a:xfrm>
              <a:off x="7939088" y="1766888"/>
              <a:ext cx="868363" cy="1474788"/>
            </a:xfrm>
            <a:custGeom>
              <a:avLst/>
              <a:gdLst/>
              <a:ahLst/>
              <a:cxnLst>
                <a:cxn ang="0">
                  <a:pos x="329" y="918"/>
                </a:cxn>
                <a:cxn ang="0">
                  <a:pos x="253" y="864"/>
                </a:cxn>
                <a:cxn ang="0">
                  <a:pos x="210" y="812"/>
                </a:cxn>
                <a:cxn ang="0">
                  <a:pos x="196" y="764"/>
                </a:cxn>
                <a:cxn ang="0">
                  <a:pos x="163" y="741"/>
                </a:cxn>
                <a:cxn ang="0">
                  <a:pos x="146" y="681"/>
                </a:cxn>
                <a:cxn ang="0">
                  <a:pos x="117" y="661"/>
                </a:cxn>
                <a:cxn ang="0">
                  <a:pos x="104" y="618"/>
                </a:cxn>
                <a:cxn ang="0">
                  <a:pos x="87" y="574"/>
                </a:cxn>
                <a:cxn ang="0">
                  <a:pos x="66" y="518"/>
                </a:cxn>
                <a:cxn ang="0">
                  <a:pos x="76" y="459"/>
                </a:cxn>
                <a:cxn ang="0">
                  <a:pos x="60" y="416"/>
                </a:cxn>
                <a:cxn ang="0">
                  <a:pos x="74" y="362"/>
                </a:cxn>
                <a:cxn ang="0">
                  <a:pos x="60" y="313"/>
                </a:cxn>
                <a:cxn ang="0">
                  <a:pos x="80" y="266"/>
                </a:cxn>
                <a:cxn ang="0">
                  <a:pos x="80" y="212"/>
                </a:cxn>
                <a:cxn ang="0">
                  <a:pos x="93" y="157"/>
                </a:cxn>
                <a:cxn ang="0">
                  <a:pos x="100" y="96"/>
                </a:cxn>
                <a:cxn ang="0">
                  <a:pos x="99" y="55"/>
                </a:cxn>
                <a:cxn ang="0">
                  <a:pos x="51" y="49"/>
                </a:cxn>
                <a:cxn ang="0">
                  <a:pos x="40" y="74"/>
                </a:cxn>
                <a:cxn ang="0">
                  <a:pos x="51" y="98"/>
                </a:cxn>
                <a:cxn ang="0">
                  <a:pos x="82" y="100"/>
                </a:cxn>
                <a:cxn ang="0">
                  <a:pos x="97" y="105"/>
                </a:cxn>
                <a:cxn ang="0">
                  <a:pos x="70" y="122"/>
                </a:cxn>
                <a:cxn ang="0">
                  <a:pos x="30" y="122"/>
                </a:cxn>
                <a:cxn ang="0">
                  <a:pos x="0" y="68"/>
                </a:cxn>
                <a:cxn ang="0">
                  <a:pos x="28" y="16"/>
                </a:cxn>
                <a:cxn ang="0">
                  <a:pos x="108" y="0"/>
                </a:cxn>
                <a:cxn ang="0">
                  <a:pos x="169" y="30"/>
                </a:cxn>
                <a:cxn ang="0">
                  <a:pos x="177" y="73"/>
                </a:cxn>
                <a:cxn ang="0">
                  <a:pos x="203" y="96"/>
                </a:cxn>
                <a:cxn ang="0">
                  <a:pos x="199" y="133"/>
                </a:cxn>
                <a:cxn ang="0">
                  <a:pos x="221" y="161"/>
                </a:cxn>
                <a:cxn ang="0">
                  <a:pos x="217" y="196"/>
                </a:cxn>
                <a:cxn ang="0">
                  <a:pos x="210" y="208"/>
                </a:cxn>
                <a:cxn ang="0">
                  <a:pos x="224" y="235"/>
                </a:cxn>
                <a:cxn ang="0">
                  <a:pos x="237" y="272"/>
                </a:cxn>
                <a:cxn ang="0">
                  <a:pos x="242" y="286"/>
                </a:cxn>
                <a:cxn ang="0">
                  <a:pos x="262" y="311"/>
                </a:cxn>
                <a:cxn ang="0">
                  <a:pos x="290" y="348"/>
                </a:cxn>
                <a:cxn ang="0">
                  <a:pos x="308" y="387"/>
                </a:cxn>
                <a:cxn ang="0">
                  <a:pos x="327" y="426"/>
                </a:cxn>
                <a:cxn ang="0">
                  <a:pos x="349" y="450"/>
                </a:cxn>
                <a:cxn ang="0">
                  <a:pos x="375" y="469"/>
                </a:cxn>
                <a:cxn ang="0">
                  <a:pos x="376" y="502"/>
                </a:cxn>
                <a:cxn ang="0">
                  <a:pos x="430" y="495"/>
                </a:cxn>
                <a:cxn ang="0">
                  <a:pos x="459" y="544"/>
                </a:cxn>
                <a:cxn ang="0">
                  <a:pos x="511" y="537"/>
                </a:cxn>
                <a:cxn ang="0">
                  <a:pos x="547" y="570"/>
                </a:cxn>
                <a:cxn ang="0">
                  <a:pos x="457" y="604"/>
                </a:cxn>
                <a:cxn ang="0">
                  <a:pos x="396" y="653"/>
                </a:cxn>
                <a:cxn ang="0">
                  <a:pos x="350" y="737"/>
                </a:cxn>
                <a:cxn ang="0">
                  <a:pos x="340" y="809"/>
                </a:cxn>
                <a:cxn ang="0">
                  <a:pos x="354" y="868"/>
                </a:cxn>
                <a:cxn ang="0">
                  <a:pos x="370" y="908"/>
                </a:cxn>
                <a:cxn ang="0">
                  <a:pos x="370" y="929"/>
                </a:cxn>
              </a:cxnLst>
              <a:rect l="0" t="0" r="r" b="b"/>
              <a:pathLst>
                <a:path w="547" h="929">
                  <a:moveTo>
                    <a:pt x="370" y="929"/>
                  </a:moveTo>
                  <a:lnTo>
                    <a:pt x="329" y="918"/>
                  </a:lnTo>
                  <a:lnTo>
                    <a:pt x="294" y="885"/>
                  </a:lnTo>
                  <a:lnTo>
                    <a:pt x="253" y="864"/>
                  </a:lnTo>
                  <a:lnTo>
                    <a:pt x="230" y="848"/>
                  </a:lnTo>
                  <a:lnTo>
                    <a:pt x="210" y="812"/>
                  </a:lnTo>
                  <a:lnTo>
                    <a:pt x="197" y="781"/>
                  </a:lnTo>
                  <a:lnTo>
                    <a:pt x="196" y="764"/>
                  </a:lnTo>
                  <a:lnTo>
                    <a:pt x="185" y="761"/>
                  </a:lnTo>
                  <a:lnTo>
                    <a:pt x="163" y="741"/>
                  </a:lnTo>
                  <a:lnTo>
                    <a:pt x="146" y="707"/>
                  </a:lnTo>
                  <a:lnTo>
                    <a:pt x="146" y="681"/>
                  </a:lnTo>
                  <a:lnTo>
                    <a:pt x="133" y="676"/>
                  </a:lnTo>
                  <a:lnTo>
                    <a:pt x="117" y="661"/>
                  </a:lnTo>
                  <a:lnTo>
                    <a:pt x="106" y="638"/>
                  </a:lnTo>
                  <a:lnTo>
                    <a:pt x="104" y="618"/>
                  </a:lnTo>
                  <a:lnTo>
                    <a:pt x="106" y="585"/>
                  </a:lnTo>
                  <a:lnTo>
                    <a:pt x="87" y="574"/>
                  </a:lnTo>
                  <a:lnTo>
                    <a:pt x="74" y="548"/>
                  </a:lnTo>
                  <a:lnTo>
                    <a:pt x="66" y="518"/>
                  </a:lnTo>
                  <a:lnTo>
                    <a:pt x="69" y="482"/>
                  </a:lnTo>
                  <a:lnTo>
                    <a:pt x="76" y="459"/>
                  </a:lnTo>
                  <a:lnTo>
                    <a:pt x="67" y="439"/>
                  </a:lnTo>
                  <a:lnTo>
                    <a:pt x="60" y="416"/>
                  </a:lnTo>
                  <a:lnTo>
                    <a:pt x="63" y="392"/>
                  </a:lnTo>
                  <a:lnTo>
                    <a:pt x="74" y="362"/>
                  </a:lnTo>
                  <a:lnTo>
                    <a:pt x="64" y="343"/>
                  </a:lnTo>
                  <a:lnTo>
                    <a:pt x="60" y="313"/>
                  </a:lnTo>
                  <a:lnTo>
                    <a:pt x="67" y="285"/>
                  </a:lnTo>
                  <a:lnTo>
                    <a:pt x="80" y="266"/>
                  </a:lnTo>
                  <a:lnTo>
                    <a:pt x="74" y="239"/>
                  </a:lnTo>
                  <a:lnTo>
                    <a:pt x="80" y="212"/>
                  </a:lnTo>
                  <a:lnTo>
                    <a:pt x="97" y="179"/>
                  </a:lnTo>
                  <a:lnTo>
                    <a:pt x="93" y="157"/>
                  </a:lnTo>
                  <a:lnTo>
                    <a:pt x="103" y="120"/>
                  </a:lnTo>
                  <a:lnTo>
                    <a:pt x="100" y="96"/>
                  </a:lnTo>
                  <a:lnTo>
                    <a:pt x="93" y="71"/>
                  </a:lnTo>
                  <a:lnTo>
                    <a:pt x="99" y="55"/>
                  </a:lnTo>
                  <a:lnTo>
                    <a:pt x="73" y="44"/>
                  </a:lnTo>
                  <a:lnTo>
                    <a:pt x="51" y="49"/>
                  </a:lnTo>
                  <a:lnTo>
                    <a:pt x="45" y="61"/>
                  </a:lnTo>
                  <a:lnTo>
                    <a:pt x="40" y="74"/>
                  </a:lnTo>
                  <a:lnTo>
                    <a:pt x="46" y="88"/>
                  </a:lnTo>
                  <a:lnTo>
                    <a:pt x="51" y="98"/>
                  </a:lnTo>
                  <a:lnTo>
                    <a:pt x="60" y="101"/>
                  </a:lnTo>
                  <a:lnTo>
                    <a:pt x="82" y="100"/>
                  </a:lnTo>
                  <a:lnTo>
                    <a:pt x="93" y="95"/>
                  </a:lnTo>
                  <a:lnTo>
                    <a:pt x="97" y="105"/>
                  </a:lnTo>
                  <a:lnTo>
                    <a:pt x="74" y="120"/>
                  </a:lnTo>
                  <a:lnTo>
                    <a:pt x="70" y="122"/>
                  </a:lnTo>
                  <a:lnTo>
                    <a:pt x="49" y="127"/>
                  </a:lnTo>
                  <a:lnTo>
                    <a:pt x="30" y="122"/>
                  </a:lnTo>
                  <a:lnTo>
                    <a:pt x="7" y="95"/>
                  </a:lnTo>
                  <a:lnTo>
                    <a:pt x="0" y="68"/>
                  </a:lnTo>
                  <a:lnTo>
                    <a:pt x="9" y="43"/>
                  </a:lnTo>
                  <a:lnTo>
                    <a:pt x="28" y="16"/>
                  </a:lnTo>
                  <a:lnTo>
                    <a:pt x="58" y="4"/>
                  </a:lnTo>
                  <a:lnTo>
                    <a:pt x="108" y="0"/>
                  </a:lnTo>
                  <a:lnTo>
                    <a:pt x="143" y="27"/>
                  </a:lnTo>
                  <a:lnTo>
                    <a:pt x="169" y="30"/>
                  </a:lnTo>
                  <a:lnTo>
                    <a:pt x="177" y="48"/>
                  </a:lnTo>
                  <a:lnTo>
                    <a:pt x="177" y="73"/>
                  </a:lnTo>
                  <a:lnTo>
                    <a:pt x="196" y="84"/>
                  </a:lnTo>
                  <a:lnTo>
                    <a:pt x="203" y="96"/>
                  </a:lnTo>
                  <a:lnTo>
                    <a:pt x="203" y="114"/>
                  </a:lnTo>
                  <a:lnTo>
                    <a:pt x="199" y="133"/>
                  </a:lnTo>
                  <a:lnTo>
                    <a:pt x="213" y="145"/>
                  </a:lnTo>
                  <a:lnTo>
                    <a:pt x="221" y="161"/>
                  </a:lnTo>
                  <a:lnTo>
                    <a:pt x="224" y="178"/>
                  </a:lnTo>
                  <a:lnTo>
                    <a:pt x="217" y="196"/>
                  </a:lnTo>
                  <a:lnTo>
                    <a:pt x="213" y="196"/>
                  </a:lnTo>
                  <a:lnTo>
                    <a:pt x="210" y="208"/>
                  </a:lnTo>
                  <a:lnTo>
                    <a:pt x="221" y="218"/>
                  </a:lnTo>
                  <a:lnTo>
                    <a:pt x="224" y="235"/>
                  </a:lnTo>
                  <a:lnTo>
                    <a:pt x="219" y="261"/>
                  </a:lnTo>
                  <a:lnTo>
                    <a:pt x="237" y="272"/>
                  </a:lnTo>
                  <a:lnTo>
                    <a:pt x="233" y="273"/>
                  </a:lnTo>
                  <a:lnTo>
                    <a:pt x="242" y="286"/>
                  </a:lnTo>
                  <a:lnTo>
                    <a:pt x="243" y="305"/>
                  </a:lnTo>
                  <a:lnTo>
                    <a:pt x="262" y="311"/>
                  </a:lnTo>
                  <a:lnTo>
                    <a:pt x="280" y="327"/>
                  </a:lnTo>
                  <a:lnTo>
                    <a:pt x="290" y="348"/>
                  </a:lnTo>
                  <a:lnTo>
                    <a:pt x="288" y="378"/>
                  </a:lnTo>
                  <a:lnTo>
                    <a:pt x="308" y="387"/>
                  </a:lnTo>
                  <a:lnTo>
                    <a:pt x="323" y="408"/>
                  </a:lnTo>
                  <a:lnTo>
                    <a:pt x="327" y="426"/>
                  </a:lnTo>
                  <a:lnTo>
                    <a:pt x="327" y="449"/>
                  </a:lnTo>
                  <a:lnTo>
                    <a:pt x="349" y="450"/>
                  </a:lnTo>
                  <a:lnTo>
                    <a:pt x="366" y="459"/>
                  </a:lnTo>
                  <a:lnTo>
                    <a:pt x="375" y="469"/>
                  </a:lnTo>
                  <a:lnTo>
                    <a:pt x="377" y="480"/>
                  </a:lnTo>
                  <a:lnTo>
                    <a:pt x="376" y="502"/>
                  </a:lnTo>
                  <a:lnTo>
                    <a:pt x="406" y="491"/>
                  </a:lnTo>
                  <a:lnTo>
                    <a:pt x="430" y="495"/>
                  </a:lnTo>
                  <a:lnTo>
                    <a:pt x="446" y="506"/>
                  </a:lnTo>
                  <a:lnTo>
                    <a:pt x="459" y="544"/>
                  </a:lnTo>
                  <a:lnTo>
                    <a:pt x="484" y="536"/>
                  </a:lnTo>
                  <a:lnTo>
                    <a:pt x="511" y="537"/>
                  </a:lnTo>
                  <a:lnTo>
                    <a:pt x="534" y="548"/>
                  </a:lnTo>
                  <a:lnTo>
                    <a:pt x="547" y="570"/>
                  </a:lnTo>
                  <a:lnTo>
                    <a:pt x="499" y="583"/>
                  </a:lnTo>
                  <a:lnTo>
                    <a:pt x="457" y="604"/>
                  </a:lnTo>
                  <a:lnTo>
                    <a:pt x="424" y="629"/>
                  </a:lnTo>
                  <a:lnTo>
                    <a:pt x="396" y="653"/>
                  </a:lnTo>
                  <a:lnTo>
                    <a:pt x="369" y="697"/>
                  </a:lnTo>
                  <a:lnTo>
                    <a:pt x="350" y="737"/>
                  </a:lnTo>
                  <a:lnTo>
                    <a:pt x="340" y="764"/>
                  </a:lnTo>
                  <a:lnTo>
                    <a:pt x="340" y="809"/>
                  </a:lnTo>
                  <a:lnTo>
                    <a:pt x="343" y="841"/>
                  </a:lnTo>
                  <a:lnTo>
                    <a:pt x="354" y="868"/>
                  </a:lnTo>
                  <a:lnTo>
                    <a:pt x="366" y="882"/>
                  </a:lnTo>
                  <a:lnTo>
                    <a:pt x="370" y="908"/>
                  </a:lnTo>
                  <a:lnTo>
                    <a:pt x="377" y="925"/>
                  </a:lnTo>
                  <a:lnTo>
                    <a:pt x="370" y="929"/>
                  </a:lnTo>
                  <a:close/>
                </a:path>
              </a:pathLst>
            </a:custGeom>
            <a:solidFill>
              <a:srgbClr val="CC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6" name="Freeform 12"/>
            <p:cNvSpPr>
              <a:spLocks/>
            </p:cNvSpPr>
            <p:nvPr/>
          </p:nvSpPr>
          <p:spPr bwMode="auto">
            <a:xfrm>
              <a:off x="8475663" y="2671763"/>
              <a:ext cx="665163" cy="603250"/>
            </a:xfrm>
            <a:custGeom>
              <a:avLst/>
              <a:gdLst/>
              <a:ahLst/>
              <a:cxnLst>
                <a:cxn ang="0">
                  <a:pos x="26" y="311"/>
                </a:cxn>
                <a:cxn ang="0">
                  <a:pos x="11" y="288"/>
                </a:cxn>
                <a:cxn ang="0">
                  <a:pos x="2" y="254"/>
                </a:cxn>
                <a:cxn ang="0">
                  <a:pos x="0" y="214"/>
                </a:cxn>
                <a:cxn ang="0">
                  <a:pos x="8" y="176"/>
                </a:cxn>
                <a:cxn ang="0">
                  <a:pos x="21" y="136"/>
                </a:cxn>
                <a:cxn ang="0">
                  <a:pos x="48" y="103"/>
                </a:cxn>
                <a:cxn ang="0">
                  <a:pos x="70" y="72"/>
                </a:cxn>
                <a:cxn ang="0">
                  <a:pos x="99" y="46"/>
                </a:cxn>
                <a:cxn ang="0">
                  <a:pos x="130" y="27"/>
                </a:cxn>
                <a:cxn ang="0">
                  <a:pos x="176" y="7"/>
                </a:cxn>
                <a:cxn ang="0">
                  <a:pos x="212" y="0"/>
                </a:cxn>
                <a:cxn ang="0">
                  <a:pos x="259" y="10"/>
                </a:cxn>
                <a:cxn ang="0">
                  <a:pos x="296" y="26"/>
                </a:cxn>
                <a:cxn ang="0">
                  <a:pos x="336" y="50"/>
                </a:cxn>
                <a:cxn ang="0">
                  <a:pos x="370" y="84"/>
                </a:cxn>
                <a:cxn ang="0">
                  <a:pos x="393" y="111"/>
                </a:cxn>
                <a:cxn ang="0">
                  <a:pos x="408" y="138"/>
                </a:cxn>
                <a:cxn ang="0">
                  <a:pos x="413" y="173"/>
                </a:cxn>
                <a:cxn ang="0">
                  <a:pos x="413" y="208"/>
                </a:cxn>
                <a:cxn ang="0">
                  <a:pos x="419" y="237"/>
                </a:cxn>
                <a:cxn ang="0">
                  <a:pos x="413" y="267"/>
                </a:cxn>
                <a:cxn ang="0">
                  <a:pos x="391" y="305"/>
                </a:cxn>
                <a:cxn ang="0">
                  <a:pos x="330" y="342"/>
                </a:cxn>
                <a:cxn ang="0">
                  <a:pos x="268" y="369"/>
                </a:cxn>
                <a:cxn ang="0">
                  <a:pos x="192" y="380"/>
                </a:cxn>
                <a:cxn ang="0">
                  <a:pos x="108" y="368"/>
                </a:cxn>
                <a:cxn ang="0">
                  <a:pos x="46" y="343"/>
                </a:cxn>
                <a:cxn ang="0">
                  <a:pos x="42" y="343"/>
                </a:cxn>
                <a:cxn ang="0">
                  <a:pos x="26" y="311"/>
                </a:cxn>
              </a:cxnLst>
              <a:rect l="0" t="0" r="r" b="b"/>
              <a:pathLst>
                <a:path w="419" h="380">
                  <a:moveTo>
                    <a:pt x="26" y="311"/>
                  </a:moveTo>
                  <a:lnTo>
                    <a:pt x="11" y="288"/>
                  </a:lnTo>
                  <a:lnTo>
                    <a:pt x="2" y="254"/>
                  </a:lnTo>
                  <a:lnTo>
                    <a:pt x="0" y="214"/>
                  </a:lnTo>
                  <a:lnTo>
                    <a:pt x="8" y="176"/>
                  </a:lnTo>
                  <a:lnTo>
                    <a:pt x="21" y="136"/>
                  </a:lnTo>
                  <a:lnTo>
                    <a:pt x="48" y="103"/>
                  </a:lnTo>
                  <a:lnTo>
                    <a:pt x="70" y="72"/>
                  </a:lnTo>
                  <a:lnTo>
                    <a:pt x="99" y="46"/>
                  </a:lnTo>
                  <a:lnTo>
                    <a:pt x="130" y="27"/>
                  </a:lnTo>
                  <a:lnTo>
                    <a:pt x="176" y="7"/>
                  </a:lnTo>
                  <a:lnTo>
                    <a:pt x="212" y="0"/>
                  </a:lnTo>
                  <a:lnTo>
                    <a:pt x="259" y="10"/>
                  </a:lnTo>
                  <a:lnTo>
                    <a:pt x="296" y="26"/>
                  </a:lnTo>
                  <a:lnTo>
                    <a:pt x="336" y="50"/>
                  </a:lnTo>
                  <a:lnTo>
                    <a:pt x="370" y="84"/>
                  </a:lnTo>
                  <a:lnTo>
                    <a:pt x="393" y="111"/>
                  </a:lnTo>
                  <a:lnTo>
                    <a:pt x="408" y="138"/>
                  </a:lnTo>
                  <a:lnTo>
                    <a:pt x="413" y="173"/>
                  </a:lnTo>
                  <a:lnTo>
                    <a:pt x="413" y="208"/>
                  </a:lnTo>
                  <a:lnTo>
                    <a:pt x="419" y="237"/>
                  </a:lnTo>
                  <a:lnTo>
                    <a:pt x="413" y="267"/>
                  </a:lnTo>
                  <a:lnTo>
                    <a:pt x="391" y="305"/>
                  </a:lnTo>
                  <a:lnTo>
                    <a:pt x="330" y="342"/>
                  </a:lnTo>
                  <a:lnTo>
                    <a:pt x="268" y="369"/>
                  </a:lnTo>
                  <a:lnTo>
                    <a:pt x="192" y="380"/>
                  </a:lnTo>
                  <a:lnTo>
                    <a:pt x="108" y="368"/>
                  </a:lnTo>
                  <a:lnTo>
                    <a:pt x="46" y="343"/>
                  </a:lnTo>
                  <a:lnTo>
                    <a:pt x="42" y="343"/>
                  </a:lnTo>
                  <a:lnTo>
                    <a:pt x="26" y="311"/>
                  </a:lnTo>
                  <a:close/>
                </a:path>
              </a:pathLst>
            </a:custGeom>
            <a:solidFill>
              <a:srgbClr val="996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p:nvSpPr>
          <p:spPr bwMode="auto">
            <a:xfrm>
              <a:off x="7931150" y="1754188"/>
              <a:ext cx="246063" cy="220663"/>
            </a:xfrm>
            <a:custGeom>
              <a:avLst/>
              <a:gdLst/>
              <a:ahLst/>
              <a:cxnLst>
                <a:cxn ang="0">
                  <a:pos x="106" y="3"/>
                </a:cxn>
                <a:cxn ang="0">
                  <a:pos x="128" y="7"/>
                </a:cxn>
                <a:cxn ang="0">
                  <a:pos x="137" y="12"/>
                </a:cxn>
                <a:cxn ang="0">
                  <a:pos x="146" y="22"/>
                </a:cxn>
                <a:cxn ang="0">
                  <a:pos x="155" y="34"/>
                </a:cxn>
                <a:cxn ang="0">
                  <a:pos x="142" y="43"/>
                </a:cxn>
                <a:cxn ang="0">
                  <a:pos x="126" y="46"/>
                </a:cxn>
                <a:cxn ang="0">
                  <a:pos x="120" y="32"/>
                </a:cxn>
                <a:cxn ang="0">
                  <a:pos x="115" y="24"/>
                </a:cxn>
                <a:cxn ang="0">
                  <a:pos x="102" y="20"/>
                </a:cxn>
                <a:cxn ang="0">
                  <a:pos x="80" y="19"/>
                </a:cxn>
                <a:cxn ang="0">
                  <a:pos x="72" y="27"/>
                </a:cxn>
                <a:cxn ang="0">
                  <a:pos x="70" y="39"/>
                </a:cxn>
                <a:cxn ang="0">
                  <a:pos x="60" y="29"/>
                </a:cxn>
                <a:cxn ang="0">
                  <a:pos x="61" y="19"/>
                </a:cxn>
                <a:cxn ang="0">
                  <a:pos x="43" y="29"/>
                </a:cxn>
                <a:cxn ang="0">
                  <a:pos x="40" y="31"/>
                </a:cxn>
                <a:cxn ang="0">
                  <a:pos x="33" y="41"/>
                </a:cxn>
                <a:cxn ang="0">
                  <a:pos x="28" y="49"/>
                </a:cxn>
                <a:cxn ang="0">
                  <a:pos x="33" y="58"/>
                </a:cxn>
                <a:cxn ang="0">
                  <a:pos x="42" y="63"/>
                </a:cxn>
                <a:cxn ang="0">
                  <a:pos x="26" y="65"/>
                </a:cxn>
                <a:cxn ang="0">
                  <a:pos x="18" y="60"/>
                </a:cxn>
                <a:cxn ang="0">
                  <a:pos x="15" y="74"/>
                </a:cxn>
                <a:cxn ang="0">
                  <a:pos x="18" y="90"/>
                </a:cxn>
                <a:cxn ang="0">
                  <a:pos x="26" y="101"/>
                </a:cxn>
                <a:cxn ang="0">
                  <a:pos x="40" y="99"/>
                </a:cxn>
                <a:cxn ang="0">
                  <a:pos x="44" y="96"/>
                </a:cxn>
                <a:cxn ang="0">
                  <a:pos x="38" y="109"/>
                </a:cxn>
                <a:cxn ang="0">
                  <a:pos x="35" y="110"/>
                </a:cxn>
                <a:cxn ang="0">
                  <a:pos x="34" y="113"/>
                </a:cxn>
                <a:cxn ang="0">
                  <a:pos x="42" y="127"/>
                </a:cxn>
                <a:cxn ang="0">
                  <a:pos x="57" y="129"/>
                </a:cxn>
                <a:cxn ang="0">
                  <a:pos x="71" y="127"/>
                </a:cxn>
                <a:cxn ang="0">
                  <a:pos x="68" y="127"/>
                </a:cxn>
                <a:cxn ang="0">
                  <a:pos x="85" y="120"/>
                </a:cxn>
                <a:cxn ang="0">
                  <a:pos x="95" y="112"/>
                </a:cxn>
                <a:cxn ang="0">
                  <a:pos x="99" y="103"/>
                </a:cxn>
                <a:cxn ang="0">
                  <a:pos x="101" y="120"/>
                </a:cxn>
                <a:cxn ang="0">
                  <a:pos x="83" y="134"/>
                </a:cxn>
                <a:cxn ang="0">
                  <a:pos x="66" y="139"/>
                </a:cxn>
                <a:cxn ang="0">
                  <a:pos x="43" y="139"/>
                </a:cxn>
                <a:cxn ang="0">
                  <a:pos x="40" y="138"/>
                </a:cxn>
                <a:cxn ang="0">
                  <a:pos x="26" y="130"/>
                </a:cxn>
                <a:cxn ang="0">
                  <a:pos x="10" y="114"/>
                </a:cxn>
                <a:cxn ang="0">
                  <a:pos x="3" y="93"/>
                </a:cxn>
                <a:cxn ang="0">
                  <a:pos x="0" y="71"/>
                </a:cxn>
                <a:cxn ang="0">
                  <a:pos x="6" y="50"/>
                </a:cxn>
                <a:cxn ang="0">
                  <a:pos x="15" y="40"/>
                </a:cxn>
                <a:cxn ang="0">
                  <a:pos x="15" y="30"/>
                </a:cxn>
                <a:cxn ang="0">
                  <a:pos x="28" y="17"/>
                </a:cxn>
                <a:cxn ang="0">
                  <a:pos x="42" y="9"/>
                </a:cxn>
                <a:cxn ang="0">
                  <a:pos x="64" y="7"/>
                </a:cxn>
                <a:cxn ang="0">
                  <a:pos x="73" y="2"/>
                </a:cxn>
                <a:cxn ang="0">
                  <a:pos x="93" y="0"/>
                </a:cxn>
                <a:cxn ang="0">
                  <a:pos x="106" y="3"/>
                </a:cxn>
              </a:cxnLst>
              <a:rect l="0" t="0" r="r" b="b"/>
              <a:pathLst>
                <a:path w="155" h="139">
                  <a:moveTo>
                    <a:pt x="106" y="3"/>
                  </a:moveTo>
                  <a:lnTo>
                    <a:pt x="128" y="7"/>
                  </a:lnTo>
                  <a:lnTo>
                    <a:pt x="137" y="12"/>
                  </a:lnTo>
                  <a:lnTo>
                    <a:pt x="146" y="22"/>
                  </a:lnTo>
                  <a:lnTo>
                    <a:pt x="155" y="34"/>
                  </a:lnTo>
                  <a:lnTo>
                    <a:pt x="142" y="43"/>
                  </a:lnTo>
                  <a:lnTo>
                    <a:pt x="126" y="46"/>
                  </a:lnTo>
                  <a:lnTo>
                    <a:pt x="120" y="32"/>
                  </a:lnTo>
                  <a:lnTo>
                    <a:pt x="115" y="24"/>
                  </a:lnTo>
                  <a:lnTo>
                    <a:pt x="102" y="20"/>
                  </a:lnTo>
                  <a:lnTo>
                    <a:pt x="80" y="19"/>
                  </a:lnTo>
                  <a:lnTo>
                    <a:pt x="72" y="27"/>
                  </a:lnTo>
                  <a:lnTo>
                    <a:pt x="70" y="39"/>
                  </a:lnTo>
                  <a:lnTo>
                    <a:pt x="60" y="29"/>
                  </a:lnTo>
                  <a:lnTo>
                    <a:pt x="61" y="19"/>
                  </a:lnTo>
                  <a:lnTo>
                    <a:pt x="43" y="29"/>
                  </a:lnTo>
                  <a:lnTo>
                    <a:pt x="40" y="31"/>
                  </a:lnTo>
                  <a:lnTo>
                    <a:pt x="33" y="41"/>
                  </a:lnTo>
                  <a:lnTo>
                    <a:pt x="28" y="49"/>
                  </a:lnTo>
                  <a:lnTo>
                    <a:pt x="33" y="58"/>
                  </a:lnTo>
                  <a:lnTo>
                    <a:pt x="42" y="63"/>
                  </a:lnTo>
                  <a:lnTo>
                    <a:pt x="26" y="65"/>
                  </a:lnTo>
                  <a:lnTo>
                    <a:pt x="18" y="60"/>
                  </a:lnTo>
                  <a:lnTo>
                    <a:pt x="15" y="74"/>
                  </a:lnTo>
                  <a:lnTo>
                    <a:pt x="18" y="90"/>
                  </a:lnTo>
                  <a:lnTo>
                    <a:pt x="26" y="101"/>
                  </a:lnTo>
                  <a:lnTo>
                    <a:pt x="40" y="99"/>
                  </a:lnTo>
                  <a:lnTo>
                    <a:pt x="44" y="96"/>
                  </a:lnTo>
                  <a:lnTo>
                    <a:pt x="38" y="109"/>
                  </a:lnTo>
                  <a:lnTo>
                    <a:pt x="35" y="110"/>
                  </a:lnTo>
                  <a:lnTo>
                    <a:pt x="34" y="113"/>
                  </a:lnTo>
                  <a:lnTo>
                    <a:pt x="42" y="127"/>
                  </a:lnTo>
                  <a:lnTo>
                    <a:pt x="57" y="129"/>
                  </a:lnTo>
                  <a:lnTo>
                    <a:pt x="71" y="127"/>
                  </a:lnTo>
                  <a:lnTo>
                    <a:pt x="68" y="127"/>
                  </a:lnTo>
                  <a:lnTo>
                    <a:pt x="85" y="120"/>
                  </a:lnTo>
                  <a:lnTo>
                    <a:pt x="95" y="112"/>
                  </a:lnTo>
                  <a:lnTo>
                    <a:pt x="99" y="103"/>
                  </a:lnTo>
                  <a:lnTo>
                    <a:pt x="101" y="120"/>
                  </a:lnTo>
                  <a:lnTo>
                    <a:pt x="83" y="134"/>
                  </a:lnTo>
                  <a:lnTo>
                    <a:pt x="66" y="139"/>
                  </a:lnTo>
                  <a:lnTo>
                    <a:pt x="43" y="139"/>
                  </a:lnTo>
                  <a:lnTo>
                    <a:pt x="40" y="138"/>
                  </a:lnTo>
                  <a:lnTo>
                    <a:pt x="26" y="130"/>
                  </a:lnTo>
                  <a:lnTo>
                    <a:pt x="10" y="114"/>
                  </a:lnTo>
                  <a:lnTo>
                    <a:pt x="3" y="93"/>
                  </a:lnTo>
                  <a:lnTo>
                    <a:pt x="0" y="71"/>
                  </a:lnTo>
                  <a:lnTo>
                    <a:pt x="6" y="50"/>
                  </a:lnTo>
                  <a:lnTo>
                    <a:pt x="15" y="40"/>
                  </a:lnTo>
                  <a:lnTo>
                    <a:pt x="15" y="30"/>
                  </a:lnTo>
                  <a:lnTo>
                    <a:pt x="28" y="17"/>
                  </a:lnTo>
                  <a:lnTo>
                    <a:pt x="42" y="9"/>
                  </a:lnTo>
                  <a:lnTo>
                    <a:pt x="64" y="7"/>
                  </a:lnTo>
                  <a:lnTo>
                    <a:pt x="73" y="2"/>
                  </a:lnTo>
                  <a:lnTo>
                    <a:pt x="93" y="0"/>
                  </a:lnTo>
                  <a:lnTo>
                    <a:pt x="10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p:nvSpPr>
          <p:spPr bwMode="auto">
            <a:xfrm>
              <a:off x="7996238" y="1827213"/>
              <a:ext cx="106363" cy="106363"/>
            </a:xfrm>
            <a:custGeom>
              <a:avLst/>
              <a:gdLst/>
              <a:ahLst/>
              <a:cxnLst>
                <a:cxn ang="0">
                  <a:pos x="65" y="9"/>
                </a:cxn>
                <a:cxn ang="0">
                  <a:pos x="52" y="5"/>
                </a:cxn>
                <a:cxn ang="0">
                  <a:pos x="34" y="0"/>
                </a:cxn>
                <a:cxn ang="0">
                  <a:pos x="20" y="5"/>
                </a:cxn>
                <a:cxn ang="0">
                  <a:pos x="8" y="13"/>
                </a:cxn>
                <a:cxn ang="0">
                  <a:pos x="3" y="24"/>
                </a:cxn>
                <a:cxn ang="0">
                  <a:pos x="0" y="40"/>
                </a:cxn>
                <a:cxn ang="0">
                  <a:pos x="3" y="51"/>
                </a:cxn>
                <a:cxn ang="0">
                  <a:pos x="8" y="57"/>
                </a:cxn>
                <a:cxn ang="0">
                  <a:pos x="17" y="63"/>
                </a:cxn>
                <a:cxn ang="0">
                  <a:pos x="30" y="67"/>
                </a:cxn>
                <a:cxn ang="0">
                  <a:pos x="42" y="67"/>
                </a:cxn>
                <a:cxn ang="0">
                  <a:pos x="39" y="67"/>
                </a:cxn>
                <a:cxn ang="0">
                  <a:pos x="58" y="63"/>
                </a:cxn>
                <a:cxn ang="0">
                  <a:pos x="57" y="51"/>
                </a:cxn>
                <a:cxn ang="0">
                  <a:pos x="42" y="59"/>
                </a:cxn>
                <a:cxn ang="0">
                  <a:pos x="25" y="59"/>
                </a:cxn>
                <a:cxn ang="0">
                  <a:pos x="15" y="54"/>
                </a:cxn>
                <a:cxn ang="0">
                  <a:pos x="9" y="43"/>
                </a:cxn>
                <a:cxn ang="0">
                  <a:pos x="8" y="31"/>
                </a:cxn>
                <a:cxn ang="0">
                  <a:pos x="12" y="21"/>
                </a:cxn>
                <a:cxn ang="0">
                  <a:pos x="22" y="15"/>
                </a:cxn>
                <a:cxn ang="0">
                  <a:pos x="41" y="13"/>
                </a:cxn>
                <a:cxn ang="0">
                  <a:pos x="54" y="17"/>
                </a:cxn>
                <a:cxn ang="0">
                  <a:pos x="63" y="26"/>
                </a:cxn>
                <a:cxn ang="0">
                  <a:pos x="61" y="29"/>
                </a:cxn>
                <a:cxn ang="0">
                  <a:pos x="61" y="32"/>
                </a:cxn>
                <a:cxn ang="0">
                  <a:pos x="61" y="35"/>
                </a:cxn>
                <a:cxn ang="0">
                  <a:pos x="61" y="38"/>
                </a:cxn>
                <a:cxn ang="0">
                  <a:pos x="63" y="38"/>
                </a:cxn>
                <a:cxn ang="0">
                  <a:pos x="67" y="17"/>
                </a:cxn>
                <a:cxn ang="0">
                  <a:pos x="65" y="9"/>
                </a:cxn>
              </a:cxnLst>
              <a:rect l="0" t="0" r="r" b="b"/>
              <a:pathLst>
                <a:path w="67" h="67">
                  <a:moveTo>
                    <a:pt x="65" y="9"/>
                  </a:moveTo>
                  <a:lnTo>
                    <a:pt x="52" y="5"/>
                  </a:lnTo>
                  <a:lnTo>
                    <a:pt x="34" y="0"/>
                  </a:lnTo>
                  <a:lnTo>
                    <a:pt x="20" y="5"/>
                  </a:lnTo>
                  <a:lnTo>
                    <a:pt x="8" y="13"/>
                  </a:lnTo>
                  <a:lnTo>
                    <a:pt x="3" y="24"/>
                  </a:lnTo>
                  <a:lnTo>
                    <a:pt x="0" y="40"/>
                  </a:lnTo>
                  <a:lnTo>
                    <a:pt x="3" y="51"/>
                  </a:lnTo>
                  <a:lnTo>
                    <a:pt x="8" y="57"/>
                  </a:lnTo>
                  <a:lnTo>
                    <a:pt x="17" y="63"/>
                  </a:lnTo>
                  <a:lnTo>
                    <a:pt x="30" y="67"/>
                  </a:lnTo>
                  <a:lnTo>
                    <a:pt x="42" y="67"/>
                  </a:lnTo>
                  <a:lnTo>
                    <a:pt x="39" y="67"/>
                  </a:lnTo>
                  <a:lnTo>
                    <a:pt x="58" y="63"/>
                  </a:lnTo>
                  <a:lnTo>
                    <a:pt x="57" y="51"/>
                  </a:lnTo>
                  <a:lnTo>
                    <a:pt x="42" y="59"/>
                  </a:lnTo>
                  <a:lnTo>
                    <a:pt x="25" y="59"/>
                  </a:lnTo>
                  <a:lnTo>
                    <a:pt x="15" y="54"/>
                  </a:lnTo>
                  <a:lnTo>
                    <a:pt x="9" y="43"/>
                  </a:lnTo>
                  <a:lnTo>
                    <a:pt x="8" y="31"/>
                  </a:lnTo>
                  <a:lnTo>
                    <a:pt x="12" y="21"/>
                  </a:lnTo>
                  <a:lnTo>
                    <a:pt x="22" y="15"/>
                  </a:lnTo>
                  <a:lnTo>
                    <a:pt x="41" y="13"/>
                  </a:lnTo>
                  <a:lnTo>
                    <a:pt x="54" y="17"/>
                  </a:lnTo>
                  <a:lnTo>
                    <a:pt x="63" y="26"/>
                  </a:lnTo>
                  <a:lnTo>
                    <a:pt x="61" y="29"/>
                  </a:lnTo>
                  <a:lnTo>
                    <a:pt x="61" y="32"/>
                  </a:lnTo>
                  <a:lnTo>
                    <a:pt x="61" y="35"/>
                  </a:lnTo>
                  <a:lnTo>
                    <a:pt x="61" y="38"/>
                  </a:lnTo>
                  <a:lnTo>
                    <a:pt x="63" y="38"/>
                  </a:lnTo>
                  <a:lnTo>
                    <a:pt x="67" y="17"/>
                  </a:lnTo>
                  <a:lnTo>
                    <a:pt x="6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p:nvSpPr>
          <p:spPr bwMode="auto">
            <a:xfrm>
              <a:off x="8080375" y="1800225"/>
              <a:ext cx="152400" cy="155575"/>
            </a:xfrm>
            <a:custGeom>
              <a:avLst/>
              <a:gdLst/>
              <a:ahLst/>
              <a:cxnLst>
                <a:cxn ang="0">
                  <a:pos x="94" y="50"/>
                </a:cxn>
                <a:cxn ang="0">
                  <a:pos x="96" y="38"/>
                </a:cxn>
                <a:cxn ang="0">
                  <a:pos x="95" y="26"/>
                </a:cxn>
                <a:cxn ang="0">
                  <a:pos x="91" y="17"/>
                </a:cxn>
                <a:cxn ang="0">
                  <a:pos x="84" y="8"/>
                </a:cxn>
                <a:cxn ang="0">
                  <a:pos x="73" y="3"/>
                </a:cxn>
                <a:cxn ang="0">
                  <a:pos x="61" y="0"/>
                </a:cxn>
                <a:cxn ang="0">
                  <a:pos x="48" y="1"/>
                </a:cxn>
                <a:cxn ang="0">
                  <a:pos x="34" y="6"/>
                </a:cxn>
                <a:cxn ang="0">
                  <a:pos x="23" y="14"/>
                </a:cxn>
                <a:cxn ang="0">
                  <a:pos x="11" y="29"/>
                </a:cxn>
                <a:cxn ang="0">
                  <a:pos x="4" y="42"/>
                </a:cxn>
                <a:cxn ang="0">
                  <a:pos x="2" y="58"/>
                </a:cxn>
                <a:cxn ang="0">
                  <a:pos x="0" y="71"/>
                </a:cxn>
                <a:cxn ang="0">
                  <a:pos x="2" y="83"/>
                </a:cxn>
                <a:cxn ang="0">
                  <a:pos x="7" y="93"/>
                </a:cxn>
                <a:cxn ang="0">
                  <a:pos x="12" y="98"/>
                </a:cxn>
                <a:cxn ang="0">
                  <a:pos x="18" y="87"/>
                </a:cxn>
                <a:cxn ang="0">
                  <a:pos x="13" y="74"/>
                </a:cxn>
                <a:cxn ang="0">
                  <a:pos x="11" y="61"/>
                </a:cxn>
                <a:cxn ang="0">
                  <a:pos x="13" y="48"/>
                </a:cxn>
                <a:cxn ang="0">
                  <a:pos x="19" y="34"/>
                </a:cxn>
                <a:cxn ang="0">
                  <a:pos x="26" y="23"/>
                </a:cxn>
                <a:cxn ang="0">
                  <a:pos x="37" y="17"/>
                </a:cxn>
                <a:cxn ang="0">
                  <a:pos x="51" y="12"/>
                </a:cxn>
                <a:cxn ang="0">
                  <a:pos x="64" y="12"/>
                </a:cxn>
                <a:cxn ang="0">
                  <a:pos x="74" y="16"/>
                </a:cxn>
                <a:cxn ang="0">
                  <a:pos x="78" y="22"/>
                </a:cxn>
                <a:cxn ang="0">
                  <a:pos x="82" y="29"/>
                </a:cxn>
                <a:cxn ang="0">
                  <a:pos x="83" y="38"/>
                </a:cxn>
                <a:cxn ang="0">
                  <a:pos x="81" y="48"/>
                </a:cxn>
                <a:cxn ang="0">
                  <a:pos x="94" y="50"/>
                </a:cxn>
              </a:cxnLst>
              <a:rect l="0" t="0" r="r" b="b"/>
              <a:pathLst>
                <a:path w="96" h="98">
                  <a:moveTo>
                    <a:pt x="94" y="50"/>
                  </a:moveTo>
                  <a:lnTo>
                    <a:pt x="96" y="38"/>
                  </a:lnTo>
                  <a:lnTo>
                    <a:pt x="95" y="26"/>
                  </a:lnTo>
                  <a:lnTo>
                    <a:pt x="91" y="17"/>
                  </a:lnTo>
                  <a:lnTo>
                    <a:pt x="84" y="8"/>
                  </a:lnTo>
                  <a:lnTo>
                    <a:pt x="73" y="3"/>
                  </a:lnTo>
                  <a:lnTo>
                    <a:pt x="61" y="0"/>
                  </a:lnTo>
                  <a:lnTo>
                    <a:pt x="48" y="1"/>
                  </a:lnTo>
                  <a:lnTo>
                    <a:pt x="34" y="6"/>
                  </a:lnTo>
                  <a:lnTo>
                    <a:pt x="23" y="14"/>
                  </a:lnTo>
                  <a:lnTo>
                    <a:pt x="11" y="29"/>
                  </a:lnTo>
                  <a:lnTo>
                    <a:pt x="4" y="42"/>
                  </a:lnTo>
                  <a:lnTo>
                    <a:pt x="2" y="58"/>
                  </a:lnTo>
                  <a:lnTo>
                    <a:pt x="0" y="71"/>
                  </a:lnTo>
                  <a:lnTo>
                    <a:pt x="2" y="83"/>
                  </a:lnTo>
                  <a:lnTo>
                    <a:pt x="7" y="93"/>
                  </a:lnTo>
                  <a:lnTo>
                    <a:pt x="12" y="98"/>
                  </a:lnTo>
                  <a:lnTo>
                    <a:pt x="18" y="87"/>
                  </a:lnTo>
                  <a:lnTo>
                    <a:pt x="13" y="74"/>
                  </a:lnTo>
                  <a:lnTo>
                    <a:pt x="11" y="61"/>
                  </a:lnTo>
                  <a:lnTo>
                    <a:pt x="13" y="48"/>
                  </a:lnTo>
                  <a:lnTo>
                    <a:pt x="19" y="34"/>
                  </a:lnTo>
                  <a:lnTo>
                    <a:pt x="26" y="23"/>
                  </a:lnTo>
                  <a:lnTo>
                    <a:pt x="37" y="17"/>
                  </a:lnTo>
                  <a:lnTo>
                    <a:pt x="51" y="12"/>
                  </a:lnTo>
                  <a:lnTo>
                    <a:pt x="64" y="12"/>
                  </a:lnTo>
                  <a:lnTo>
                    <a:pt x="74" y="16"/>
                  </a:lnTo>
                  <a:lnTo>
                    <a:pt x="78" y="22"/>
                  </a:lnTo>
                  <a:lnTo>
                    <a:pt x="82" y="29"/>
                  </a:lnTo>
                  <a:lnTo>
                    <a:pt x="83" y="38"/>
                  </a:lnTo>
                  <a:lnTo>
                    <a:pt x="81" y="48"/>
                  </a:lnTo>
                  <a:lnTo>
                    <a:pt x="94"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p:nvSpPr>
          <p:spPr bwMode="auto">
            <a:xfrm>
              <a:off x="8080375" y="1876425"/>
              <a:ext cx="192088" cy="184150"/>
            </a:xfrm>
            <a:custGeom>
              <a:avLst/>
              <a:gdLst/>
              <a:ahLst/>
              <a:cxnLst>
                <a:cxn ang="0">
                  <a:pos x="118" y="59"/>
                </a:cxn>
                <a:cxn ang="0">
                  <a:pos x="121" y="42"/>
                </a:cxn>
                <a:cxn ang="0">
                  <a:pos x="119" y="29"/>
                </a:cxn>
                <a:cxn ang="0">
                  <a:pos x="116" y="16"/>
                </a:cxn>
                <a:cxn ang="0">
                  <a:pos x="107" y="7"/>
                </a:cxn>
                <a:cxn ang="0">
                  <a:pos x="94" y="3"/>
                </a:cxn>
                <a:cxn ang="0">
                  <a:pos x="84" y="0"/>
                </a:cxn>
                <a:cxn ang="0">
                  <a:pos x="73" y="1"/>
                </a:cxn>
                <a:cxn ang="0">
                  <a:pos x="62" y="5"/>
                </a:cxn>
                <a:cxn ang="0">
                  <a:pos x="47" y="13"/>
                </a:cxn>
                <a:cxn ang="0">
                  <a:pos x="30" y="24"/>
                </a:cxn>
                <a:cxn ang="0">
                  <a:pos x="19" y="35"/>
                </a:cxn>
                <a:cxn ang="0">
                  <a:pos x="12" y="46"/>
                </a:cxn>
                <a:cxn ang="0">
                  <a:pos x="5" y="62"/>
                </a:cxn>
                <a:cxn ang="0">
                  <a:pos x="1" y="76"/>
                </a:cxn>
                <a:cxn ang="0">
                  <a:pos x="0" y="88"/>
                </a:cxn>
                <a:cxn ang="0">
                  <a:pos x="2" y="105"/>
                </a:cxn>
                <a:cxn ang="0">
                  <a:pos x="5" y="116"/>
                </a:cxn>
                <a:cxn ang="0">
                  <a:pos x="13" y="105"/>
                </a:cxn>
                <a:cxn ang="0">
                  <a:pos x="9" y="88"/>
                </a:cxn>
                <a:cxn ang="0">
                  <a:pos x="12" y="69"/>
                </a:cxn>
                <a:cxn ang="0">
                  <a:pos x="18" y="54"/>
                </a:cxn>
                <a:cxn ang="0">
                  <a:pos x="30" y="41"/>
                </a:cxn>
                <a:cxn ang="0">
                  <a:pos x="43" y="29"/>
                </a:cxn>
                <a:cxn ang="0">
                  <a:pos x="59" y="19"/>
                </a:cxn>
                <a:cxn ang="0">
                  <a:pos x="72" y="16"/>
                </a:cxn>
                <a:cxn ang="0">
                  <a:pos x="83" y="15"/>
                </a:cxn>
                <a:cxn ang="0">
                  <a:pos x="95" y="17"/>
                </a:cxn>
                <a:cxn ang="0">
                  <a:pos x="104" y="23"/>
                </a:cxn>
                <a:cxn ang="0">
                  <a:pos x="109" y="31"/>
                </a:cxn>
                <a:cxn ang="0">
                  <a:pos x="110" y="41"/>
                </a:cxn>
                <a:cxn ang="0">
                  <a:pos x="106" y="53"/>
                </a:cxn>
                <a:cxn ang="0">
                  <a:pos x="104" y="60"/>
                </a:cxn>
                <a:cxn ang="0">
                  <a:pos x="116" y="64"/>
                </a:cxn>
                <a:cxn ang="0">
                  <a:pos x="118" y="59"/>
                </a:cxn>
              </a:cxnLst>
              <a:rect l="0" t="0" r="r" b="b"/>
              <a:pathLst>
                <a:path w="121" h="116">
                  <a:moveTo>
                    <a:pt x="118" y="59"/>
                  </a:moveTo>
                  <a:lnTo>
                    <a:pt x="121" y="42"/>
                  </a:lnTo>
                  <a:lnTo>
                    <a:pt x="119" y="29"/>
                  </a:lnTo>
                  <a:lnTo>
                    <a:pt x="116" y="16"/>
                  </a:lnTo>
                  <a:lnTo>
                    <a:pt x="107" y="7"/>
                  </a:lnTo>
                  <a:lnTo>
                    <a:pt x="94" y="3"/>
                  </a:lnTo>
                  <a:lnTo>
                    <a:pt x="84" y="0"/>
                  </a:lnTo>
                  <a:lnTo>
                    <a:pt x="73" y="1"/>
                  </a:lnTo>
                  <a:lnTo>
                    <a:pt x="62" y="5"/>
                  </a:lnTo>
                  <a:lnTo>
                    <a:pt x="47" y="13"/>
                  </a:lnTo>
                  <a:lnTo>
                    <a:pt x="30" y="24"/>
                  </a:lnTo>
                  <a:lnTo>
                    <a:pt x="19" y="35"/>
                  </a:lnTo>
                  <a:lnTo>
                    <a:pt x="12" y="46"/>
                  </a:lnTo>
                  <a:lnTo>
                    <a:pt x="5" y="62"/>
                  </a:lnTo>
                  <a:lnTo>
                    <a:pt x="1" y="76"/>
                  </a:lnTo>
                  <a:lnTo>
                    <a:pt x="0" y="88"/>
                  </a:lnTo>
                  <a:lnTo>
                    <a:pt x="2" y="105"/>
                  </a:lnTo>
                  <a:lnTo>
                    <a:pt x="5" y="116"/>
                  </a:lnTo>
                  <a:lnTo>
                    <a:pt x="13" y="105"/>
                  </a:lnTo>
                  <a:lnTo>
                    <a:pt x="9" y="88"/>
                  </a:lnTo>
                  <a:lnTo>
                    <a:pt x="12" y="69"/>
                  </a:lnTo>
                  <a:lnTo>
                    <a:pt x="18" y="54"/>
                  </a:lnTo>
                  <a:lnTo>
                    <a:pt x="30" y="41"/>
                  </a:lnTo>
                  <a:lnTo>
                    <a:pt x="43" y="29"/>
                  </a:lnTo>
                  <a:lnTo>
                    <a:pt x="59" y="19"/>
                  </a:lnTo>
                  <a:lnTo>
                    <a:pt x="72" y="16"/>
                  </a:lnTo>
                  <a:lnTo>
                    <a:pt x="83" y="15"/>
                  </a:lnTo>
                  <a:lnTo>
                    <a:pt x="95" y="17"/>
                  </a:lnTo>
                  <a:lnTo>
                    <a:pt x="104" y="23"/>
                  </a:lnTo>
                  <a:lnTo>
                    <a:pt x="109" y="31"/>
                  </a:lnTo>
                  <a:lnTo>
                    <a:pt x="110" y="41"/>
                  </a:lnTo>
                  <a:lnTo>
                    <a:pt x="106" y="53"/>
                  </a:lnTo>
                  <a:lnTo>
                    <a:pt x="104" y="60"/>
                  </a:lnTo>
                  <a:lnTo>
                    <a:pt x="116" y="64"/>
                  </a:lnTo>
                  <a:lnTo>
                    <a:pt x="118"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1" name="Freeform 17"/>
            <p:cNvSpPr>
              <a:spLocks/>
            </p:cNvSpPr>
            <p:nvPr/>
          </p:nvSpPr>
          <p:spPr bwMode="auto">
            <a:xfrm>
              <a:off x="8051800" y="1968500"/>
              <a:ext cx="249238" cy="230188"/>
            </a:xfrm>
            <a:custGeom>
              <a:avLst/>
              <a:gdLst/>
              <a:ahLst/>
              <a:cxnLst>
                <a:cxn ang="0">
                  <a:pos x="147" y="80"/>
                </a:cxn>
                <a:cxn ang="0">
                  <a:pos x="153" y="66"/>
                </a:cxn>
                <a:cxn ang="0">
                  <a:pos x="157" y="52"/>
                </a:cxn>
                <a:cxn ang="0">
                  <a:pos x="157" y="36"/>
                </a:cxn>
                <a:cxn ang="0">
                  <a:pos x="153" y="24"/>
                </a:cxn>
                <a:cxn ang="0">
                  <a:pos x="147" y="14"/>
                </a:cxn>
                <a:cxn ang="0">
                  <a:pos x="139" y="8"/>
                </a:cxn>
                <a:cxn ang="0">
                  <a:pos x="128" y="3"/>
                </a:cxn>
                <a:cxn ang="0">
                  <a:pos x="116" y="0"/>
                </a:cxn>
                <a:cxn ang="0">
                  <a:pos x="102" y="0"/>
                </a:cxn>
                <a:cxn ang="0">
                  <a:pos x="88" y="3"/>
                </a:cxn>
                <a:cxn ang="0">
                  <a:pos x="72" y="10"/>
                </a:cxn>
                <a:cxn ang="0">
                  <a:pos x="57" y="18"/>
                </a:cxn>
                <a:cxn ang="0">
                  <a:pos x="39" y="33"/>
                </a:cxn>
                <a:cxn ang="0">
                  <a:pos x="26" y="48"/>
                </a:cxn>
                <a:cxn ang="0">
                  <a:pos x="16" y="63"/>
                </a:cxn>
                <a:cxn ang="0">
                  <a:pos x="7" y="77"/>
                </a:cxn>
                <a:cxn ang="0">
                  <a:pos x="2" y="91"/>
                </a:cxn>
                <a:cxn ang="0">
                  <a:pos x="0" y="107"/>
                </a:cxn>
                <a:cxn ang="0">
                  <a:pos x="2" y="121"/>
                </a:cxn>
                <a:cxn ang="0">
                  <a:pos x="2" y="136"/>
                </a:cxn>
                <a:cxn ang="0">
                  <a:pos x="6" y="145"/>
                </a:cxn>
                <a:cxn ang="0">
                  <a:pos x="14" y="131"/>
                </a:cxn>
                <a:cxn ang="0">
                  <a:pos x="12" y="110"/>
                </a:cxn>
                <a:cxn ang="0">
                  <a:pos x="12" y="96"/>
                </a:cxn>
                <a:cxn ang="0">
                  <a:pos x="19" y="80"/>
                </a:cxn>
                <a:cxn ang="0">
                  <a:pos x="31" y="60"/>
                </a:cxn>
                <a:cxn ang="0">
                  <a:pos x="43" y="45"/>
                </a:cxn>
                <a:cxn ang="0">
                  <a:pos x="56" y="32"/>
                </a:cxn>
                <a:cxn ang="0">
                  <a:pos x="76" y="20"/>
                </a:cxn>
                <a:cxn ang="0">
                  <a:pos x="97" y="13"/>
                </a:cxn>
                <a:cxn ang="0">
                  <a:pos x="109" y="12"/>
                </a:cxn>
                <a:cxn ang="0">
                  <a:pos x="122" y="11"/>
                </a:cxn>
                <a:cxn ang="0">
                  <a:pos x="131" y="14"/>
                </a:cxn>
                <a:cxn ang="0">
                  <a:pos x="141" y="22"/>
                </a:cxn>
                <a:cxn ang="0">
                  <a:pos x="145" y="34"/>
                </a:cxn>
                <a:cxn ang="0">
                  <a:pos x="145" y="45"/>
                </a:cxn>
                <a:cxn ang="0">
                  <a:pos x="145" y="57"/>
                </a:cxn>
                <a:cxn ang="0">
                  <a:pos x="139" y="69"/>
                </a:cxn>
                <a:cxn ang="0">
                  <a:pos x="131" y="77"/>
                </a:cxn>
                <a:cxn ang="0">
                  <a:pos x="142" y="86"/>
                </a:cxn>
                <a:cxn ang="0">
                  <a:pos x="147" y="80"/>
                </a:cxn>
              </a:cxnLst>
              <a:rect l="0" t="0" r="r" b="b"/>
              <a:pathLst>
                <a:path w="157" h="145">
                  <a:moveTo>
                    <a:pt x="147" y="80"/>
                  </a:moveTo>
                  <a:lnTo>
                    <a:pt x="153" y="66"/>
                  </a:lnTo>
                  <a:lnTo>
                    <a:pt x="157" y="52"/>
                  </a:lnTo>
                  <a:lnTo>
                    <a:pt x="157" y="36"/>
                  </a:lnTo>
                  <a:lnTo>
                    <a:pt x="153" y="24"/>
                  </a:lnTo>
                  <a:lnTo>
                    <a:pt x="147" y="14"/>
                  </a:lnTo>
                  <a:lnTo>
                    <a:pt x="139" y="8"/>
                  </a:lnTo>
                  <a:lnTo>
                    <a:pt x="128" y="3"/>
                  </a:lnTo>
                  <a:lnTo>
                    <a:pt x="116" y="0"/>
                  </a:lnTo>
                  <a:lnTo>
                    <a:pt x="102" y="0"/>
                  </a:lnTo>
                  <a:lnTo>
                    <a:pt x="88" y="3"/>
                  </a:lnTo>
                  <a:lnTo>
                    <a:pt x="72" y="10"/>
                  </a:lnTo>
                  <a:lnTo>
                    <a:pt x="57" y="18"/>
                  </a:lnTo>
                  <a:lnTo>
                    <a:pt x="39" y="33"/>
                  </a:lnTo>
                  <a:lnTo>
                    <a:pt x="26" y="48"/>
                  </a:lnTo>
                  <a:lnTo>
                    <a:pt x="16" y="63"/>
                  </a:lnTo>
                  <a:lnTo>
                    <a:pt x="7" y="77"/>
                  </a:lnTo>
                  <a:lnTo>
                    <a:pt x="2" y="91"/>
                  </a:lnTo>
                  <a:lnTo>
                    <a:pt x="0" y="107"/>
                  </a:lnTo>
                  <a:lnTo>
                    <a:pt x="2" y="121"/>
                  </a:lnTo>
                  <a:lnTo>
                    <a:pt x="2" y="136"/>
                  </a:lnTo>
                  <a:lnTo>
                    <a:pt x="6" y="145"/>
                  </a:lnTo>
                  <a:lnTo>
                    <a:pt x="14" y="131"/>
                  </a:lnTo>
                  <a:lnTo>
                    <a:pt x="12" y="110"/>
                  </a:lnTo>
                  <a:lnTo>
                    <a:pt x="12" y="96"/>
                  </a:lnTo>
                  <a:lnTo>
                    <a:pt x="19" y="80"/>
                  </a:lnTo>
                  <a:lnTo>
                    <a:pt x="31" y="60"/>
                  </a:lnTo>
                  <a:lnTo>
                    <a:pt x="43" y="45"/>
                  </a:lnTo>
                  <a:lnTo>
                    <a:pt x="56" y="32"/>
                  </a:lnTo>
                  <a:lnTo>
                    <a:pt x="76" y="20"/>
                  </a:lnTo>
                  <a:lnTo>
                    <a:pt x="97" y="13"/>
                  </a:lnTo>
                  <a:lnTo>
                    <a:pt x="109" y="12"/>
                  </a:lnTo>
                  <a:lnTo>
                    <a:pt x="122" y="11"/>
                  </a:lnTo>
                  <a:lnTo>
                    <a:pt x="131" y="14"/>
                  </a:lnTo>
                  <a:lnTo>
                    <a:pt x="141" y="22"/>
                  </a:lnTo>
                  <a:lnTo>
                    <a:pt x="145" y="34"/>
                  </a:lnTo>
                  <a:lnTo>
                    <a:pt x="145" y="45"/>
                  </a:lnTo>
                  <a:lnTo>
                    <a:pt x="145" y="57"/>
                  </a:lnTo>
                  <a:lnTo>
                    <a:pt x="139" y="69"/>
                  </a:lnTo>
                  <a:lnTo>
                    <a:pt x="131" y="77"/>
                  </a:lnTo>
                  <a:lnTo>
                    <a:pt x="142" y="86"/>
                  </a:lnTo>
                  <a:lnTo>
                    <a:pt x="147"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2" name="Freeform 18"/>
            <p:cNvSpPr>
              <a:spLocks/>
            </p:cNvSpPr>
            <p:nvPr/>
          </p:nvSpPr>
          <p:spPr bwMode="auto">
            <a:xfrm>
              <a:off x="8023225" y="2073275"/>
              <a:ext cx="279400" cy="279400"/>
            </a:xfrm>
            <a:custGeom>
              <a:avLst/>
              <a:gdLst/>
              <a:ahLst/>
              <a:cxnLst>
                <a:cxn ang="0">
                  <a:pos x="173" y="67"/>
                </a:cxn>
                <a:cxn ang="0">
                  <a:pos x="176" y="48"/>
                </a:cxn>
                <a:cxn ang="0">
                  <a:pos x="176" y="33"/>
                </a:cxn>
                <a:cxn ang="0">
                  <a:pos x="173" y="19"/>
                </a:cxn>
                <a:cxn ang="0">
                  <a:pos x="166" y="12"/>
                </a:cxn>
                <a:cxn ang="0">
                  <a:pos x="153" y="5"/>
                </a:cxn>
                <a:cxn ang="0">
                  <a:pos x="136" y="0"/>
                </a:cxn>
                <a:cxn ang="0">
                  <a:pos x="120" y="0"/>
                </a:cxn>
                <a:cxn ang="0">
                  <a:pos x="102" y="6"/>
                </a:cxn>
                <a:cxn ang="0">
                  <a:pos x="81" y="17"/>
                </a:cxn>
                <a:cxn ang="0">
                  <a:pos x="67" y="27"/>
                </a:cxn>
                <a:cxn ang="0">
                  <a:pos x="52" y="39"/>
                </a:cxn>
                <a:cxn ang="0">
                  <a:pos x="39" y="54"/>
                </a:cxn>
                <a:cxn ang="0">
                  <a:pos x="25" y="68"/>
                </a:cxn>
                <a:cxn ang="0">
                  <a:pos x="13" y="85"/>
                </a:cxn>
                <a:cxn ang="0">
                  <a:pos x="5" y="102"/>
                </a:cxn>
                <a:cxn ang="0">
                  <a:pos x="5" y="104"/>
                </a:cxn>
                <a:cxn ang="0">
                  <a:pos x="0" y="128"/>
                </a:cxn>
                <a:cxn ang="0">
                  <a:pos x="3" y="152"/>
                </a:cxn>
                <a:cxn ang="0">
                  <a:pos x="8" y="168"/>
                </a:cxn>
                <a:cxn ang="0">
                  <a:pos x="20" y="176"/>
                </a:cxn>
                <a:cxn ang="0">
                  <a:pos x="24" y="164"/>
                </a:cxn>
                <a:cxn ang="0">
                  <a:pos x="16" y="150"/>
                </a:cxn>
                <a:cxn ang="0">
                  <a:pos x="14" y="130"/>
                </a:cxn>
                <a:cxn ang="0">
                  <a:pos x="17" y="110"/>
                </a:cxn>
                <a:cxn ang="0">
                  <a:pos x="26" y="90"/>
                </a:cxn>
                <a:cxn ang="0">
                  <a:pos x="41" y="69"/>
                </a:cxn>
                <a:cxn ang="0">
                  <a:pos x="60" y="50"/>
                </a:cxn>
                <a:cxn ang="0">
                  <a:pos x="81" y="33"/>
                </a:cxn>
                <a:cxn ang="0">
                  <a:pos x="105" y="19"/>
                </a:cxn>
                <a:cxn ang="0">
                  <a:pos x="125" y="13"/>
                </a:cxn>
                <a:cxn ang="0">
                  <a:pos x="144" y="14"/>
                </a:cxn>
                <a:cxn ang="0">
                  <a:pos x="157" y="19"/>
                </a:cxn>
                <a:cxn ang="0">
                  <a:pos x="164" y="29"/>
                </a:cxn>
                <a:cxn ang="0">
                  <a:pos x="164" y="43"/>
                </a:cxn>
                <a:cxn ang="0">
                  <a:pos x="162" y="57"/>
                </a:cxn>
                <a:cxn ang="0">
                  <a:pos x="159" y="66"/>
                </a:cxn>
                <a:cxn ang="0">
                  <a:pos x="162" y="66"/>
                </a:cxn>
                <a:cxn ang="0">
                  <a:pos x="173" y="67"/>
                </a:cxn>
              </a:cxnLst>
              <a:rect l="0" t="0" r="r" b="b"/>
              <a:pathLst>
                <a:path w="176" h="176">
                  <a:moveTo>
                    <a:pt x="173" y="67"/>
                  </a:moveTo>
                  <a:lnTo>
                    <a:pt x="176" y="48"/>
                  </a:lnTo>
                  <a:lnTo>
                    <a:pt x="176" y="33"/>
                  </a:lnTo>
                  <a:lnTo>
                    <a:pt x="173" y="19"/>
                  </a:lnTo>
                  <a:lnTo>
                    <a:pt x="166" y="12"/>
                  </a:lnTo>
                  <a:lnTo>
                    <a:pt x="153" y="5"/>
                  </a:lnTo>
                  <a:lnTo>
                    <a:pt x="136" y="0"/>
                  </a:lnTo>
                  <a:lnTo>
                    <a:pt x="120" y="0"/>
                  </a:lnTo>
                  <a:lnTo>
                    <a:pt x="102" y="6"/>
                  </a:lnTo>
                  <a:lnTo>
                    <a:pt x="81" y="17"/>
                  </a:lnTo>
                  <a:lnTo>
                    <a:pt x="67" y="27"/>
                  </a:lnTo>
                  <a:lnTo>
                    <a:pt x="52" y="39"/>
                  </a:lnTo>
                  <a:lnTo>
                    <a:pt x="39" y="54"/>
                  </a:lnTo>
                  <a:lnTo>
                    <a:pt x="25" y="68"/>
                  </a:lnTo>
                  <a:lnTo>
                    <a:pt x="13" y="85"/>
                  </a:lnTo>
                  <a:lnTo>
                    <a:pt x="5" y="102"/>
                  </a:lnTo>
                  <a:lnTo>
                    <a:pt x="5" y="104"/>
                  </a:lnTo>
                  <a:lnTo>
                    <a:pt x="0" y="128"/>
                  </a:lnTo>
                  <a:lnTo>
                    <a:pt x="3" y="152"/>
                  </a:lnTo>
                  <a:lnTo>
                    <a:pt x="8" y="168"/>
                  </a:lnTo>
                  <a:lnTo>
                    <a:pt x="20" y="176"/>
                  </a:lnTo>
                  <a:lnTo>
                    <a:pt x="24" y="164"/>
                  </a:lnTo>
                  <a:lnTo>
                    <a:pt x="16" y="150"/>
                  </a:lnTo>
                  <a:lnTo>
                    <a:pt x="14" y="130"/>
                  </a:lnTo>
                  <a:lnTo>
                    <a:pt x="17" y="110"/>
                  </a:lnTo>
                  <a:lnTo>
                    <a:pt x="26" y="90"/>
                  </a:lnTo>
                  <a:lnTo>
                    <a:pt x="41" y="69"/>
                  </a:lnTo>
                  <a:lnTo>
                    <a:pt x="60" y="50"/>
                  </a:lnTo>
                  <a:lnTo>
                    <a:pt x="81" y="33"/>
                  </a:lnTo>
                  <a:lnTo>
                    <a:pt x="105" y="19"/>
                  </a:lnTo>
                  <a:lnTo>
                    <a:pt x="125" y="13"/>
                  </a:lnTo>
                  <a:lnTo>
                    <a:pt x="144" y="14"/>
                  </a:lnTo>
                  <a:lnTo>
                    <a:pt x="157" y="19"/>
                  </a:lnTo>
                  <a:lnTo>
                    <a:pt x="164" y="29"/>
                  </a:lnTo>
                  <a:lnTo>
                    <a:pt x="164" y="43"/>
                  </a:lnTo>
                  <a:lnTo>
                    <a:pt x="162" y="57"/>
                  </a:lnTo>
                  <a:lnTo>
                    <a:pt x="159" y="66"/>
                  </a:lnTo>
                  <a:lnTo>
                    <a:pt x="162" y="66"/>
                  </a:lnTo>
                  <a:lnTo>
                    <a:pt x="173"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3" name="Freeform 19"/>
            <p:cNvSpPr>
              <a:spLocks/>
            </p:cNvSpPr>
            <p:nvPr/>
          </p:nvSpPr>
          <p:spPr bwMode="auto">
            <a:xfrm>
              <a:off x="8027988" y="2168525"/>
              <a:ext cx="303213" cy="336550"/>
            </a:xfrm>
            <a:custGeom>
              <a:avLst/>
              <a:gdLst/>
              <a:ahLst/>
              <a:cxnLst>
                <a:cxn ang="0">
                  <a:pos x="190" y="52"/>
                </a:cxn>
                <a:cxn ang="0">
                  <a:pos x="191" y="42"/>
                </a:cxn>
                <a:cxn ang="0">
                  <a:pos x="189" y="27"/>
                </a:cxn>
                <a:cxn ang="0">
                  <a:pos x="184" y="14"/>
                </a:cxn>
                <a:cxn ang="0">
                  <a:pos x="171" y="3"/>
                </a:cxn>
                <a:cxn ang="0">
                  <a:pos x="160" y="0"/>
                </a:cxn>
                <a:cxn ang="0">
                  <a:pos x="144" y="2"/>
                </a:cxn>
                <a:cxn ang="0">
                  <a:pos x="125" y="8"/>
                </a:cxn>
                <a:cxn ang="0">
                  <a:pos x="105" y="16"/>
                </a:cxn>
                <a:cxn ang="0">
                  <a:pos x="81" y="28"/>
                </a:cxn>
                <a:cxn ang="0">
                  <a:pos x="62" y="41"/>
                </a:cxn>
                <a:cxn ang="0">
                  <a:pos x="48" y="57"/>
                </a:cxn>
                <a:cxn ang="0">
                  <a:pos x="33" y="76"/>
                </a:cxn>
                <a:cxn ang="0">
                  <a:pos x="21" y="95"/>
                </a:cxn>
                <a:cxn ang="0">
                  <a:pos x="13" y="112"/>
                </a:cxn>
                <a:cxn ang="0">
                  <a:pos x="5" y="133"/>
                </a:cxn>
                <a:cxn ang="0">
                  <a:pos x="0" y="150"/>
                </a:cxn>
                <a:cxn ang="0">
                  <a:pos x="0" y="167"/>
                </a:cxn>
                <a:cxn ang="0">
                  <a:pos x="5" y="185"/>
                </a:cxn>
                <a:cxn ang="0">
                  <a:pos x="11" y="205"/>
                </a:cxn>
                <a:cxn ang="0">
                  <a:pos x="18" y="212"/>
                </a:cxn>
                <a:cxn ang="0">
                  <a:pos x="22" y="200"/>
                </a:cxn>
                <a:cxn ang="0">
                  <a:pos x="17" y="182"/>
                </a:cxn>
                <a:cxn ang="0">
                  <a:pos x="12" y="164"/>
                </a:cxn>
                <a:cxn ang="0">
                  <a:pos x="13" y="152"/>
                </a:cxn>
                <a:cxn ang="0">
                  <a:pos x="17" y="131"/>
                </a:cxn>
                <a:cxn ang="0">
                  <a:pos x="26" y="112"/>
                </a:cxn>
                <a:cxn ang="0">
                  <a:pos x="39" y="90"/>
                </a:cxn>
                <a:cxn ang="0">
                  <a:pos x="53" y="71"/>
                </a:cxn>
                <a:cxn ang="0">
                  <a:pos x="70" y="52"/>
                </a:cxn>
                <a:cxn ang="0">
                  <a:pos x="88" y="40"/>
                </a:cxn>
                <a:cxn ang="0">
                  <a:pos x="105" y="29"/>
                </a:cxn>
                <a:cxn ang="0">
                  <a:pos x="132" y="18"/>
                </a:cxn>
                <a:cxn ang="0">
                  <a:pos x="151" y="14"/>
                </a:cxn>
                <a:cxn ang="0">
                  <a:pos x="165" y="16"/>
                </a:cxn>
                <a:cxn ang="0">
                  <a:pos x="175" y="24"/>
                </a:cxn>
                <a:cxn ang="0">
                  <a:pos x="179" y="36"/>
                </a:cxn>
                <a:cxn ang="0">
                  <a:pos x="179" y="50"/>
                </a:cxn>
                <a:cxn ang="0">
                  <a:pos x="178" y="54"/>
                </a:cxn>
                <a:cxn ang="0">
                  <a:pos x="189" y="55"/>
                </a:cxn>
                <a:cxn ang="0">
                  <a:pos x="190" y="52"/>
                </a:cxn>
              </a:cxnLst>
              <a:rect l="0" t="0" r="r" b="b"/>
              <a:pathLst>
                <a:path w="191" h="212">
                  <a:moveTo>
                    <a:pt x="190" y="52"/>
                  </a:moveTo>
                  <a:lnTo>
                    <a:pt x="191" y="42"/>
                  </a:lnTo>
                  <a:lnTo>
                    <a:pt x="189" y="27"/>
                  </a:lnTo>
                  <a:lnTo>
                    <a:pt x="184" y="14"/>
                  </a:lnTo>
                  <a:lnTo>
                    <a:pt x="171" y="3"/>
                  </a:lnTo>
                  <a:lnTo>
                    <a:pt x="160" y="0"/>
                  </a:lnTo>
                  <a:lnTo>
                    <a:pt x="144" y="2"/>
                  </a:lnTo>
                  <a:lnTo>
                    <a:pt x="125" y="8"/>
                  </a:lnTo>
                  <a:lnTo>
                    <a:pt x="105" y="16"/>
                  </a:lnTo>
                  <a:lnTo>
                    <a:pt x="81" y="28"/>
                  </a:lnTo>
                  <a:lnTo>
                    <a:pt x="62" y="41"/>
                  </a:lnTo>
                  <a:lnTo>
                    <a:pt x="48" y="57"/>
                  </a:lnTo>
                  <a:lnTo>
                    <a:pt x="33" y="76"/>
                  </a:lnTo>
                  <a:lnTo>
                    <a:pt x="21" y="95"/>
                  </a:lnTo>
                  <a:lnTo>
                    <a:pt x="13" y="112"/>
                  </a:lnTo>
                  <a:lnTo>
                    <a:pt x="5" y="133"/>
                  </a:lnTo>
                  <a:lnTo>
                    <a:pt x="0" y="150"/>
                  </a:lnTo>
                  <a:lnTo>
                    <a:pt x="0" y="167"/>
                  </a:lnTo>
                  <a:lnTo>
                    <a:pt x="5" y="185"/>
                  </a:lnTo>
                  <a:lnTo>
                    <a:pt x="11" y="205"/>
                  </a:lnTo>
                  <a:lnTo>
                    <a:pt x="18" y="212"/>
                  </a:lnTo>
                  <a:lnTo>
                    <a:pt x="22" y="200"/>
                  </a:lnTo>
                  <a:lnTo>
                    <a:pt x="17" y="182"/>
                  </a:lnTo>
                  <a:lnTo>
                    <a:pt x="12" y="164"/>
                  </a:lnTo>
                  <a:lnTo>
                    <a:pt x="13" y="152"/>
                  </a:lnTo>
                  <a:lnTo>
                    <a:pt x="17" y="131"/>
                  </a:lnTo>
                  <a:lnTo>
                    <a:pt x="26" y="112"/>
                  </a:lnTo>
                  <a:lnTo>
                    <a:pt x="39" y="90"/>
                  </a:lnTo>
                  <a:lnTo>
                    <a:pt x="53" y="71"/>
                  </a:lnTo>
                  <a:lnTo>
                    <a:pt x="70" y="52"/>
                  </a:lnTo>
                  <a:lnTo>
                    <a:pt x="88" y="40"/>
                  </a:lnTo>
                  <a:lnTo>
                    <a:pt x="105" y="29"/>
                  </a:lnTo>
                  <a:lnTo>
                    <a:pt x="132" y="18"/>
                  </a:lnTo>
                  <a:lnTo>
                    <a:pt x="151" y="14"/>
                  </a:lnTo>
                  <a:lnTo>
                    <a:pt x="165" y="16"/>
                  </a:lnTo>
                  <a:lnTo>
                    <a:pt x="175" y="24"/>
                  </a:lnTo>
                  <a:lnTo>
                    <a:pt x="179" y="36"/>
                  </a:lnTo>
                  <a:lnTo>
                    <a:pt x="179" y="50"/>
                  </a:lnTo>
                  <a:lnTo>
                    <a:pt x="178" y="54"/>
                  </a:lnTo>
                  <a:lnTo>
                    <a:pt x="189" y="55"/>
                  </a:lnTo>
                  <a:lnTo>
                    <a:pt x="190"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4" name="Freeform 20"/>
            <p:cNvSpPr>
              <a:spLocks/>
            </p:cNvSpPr>
            <p:nvPr/>
          </p:nvSpPr>
          <p:spPr bwMode="auto">
            <a:xfrm>
              <a:off x="8037513" y="2246313"/>
              <a:ext cx="369888" cy="460375"/>
            </a:xfrm>
            <a:custGeom>
              <a:avLst/>
              <a:gdLst/>
              <a:ahLst/>
              <a:cxnLst>
                <a:cxn ang="0">
                  <a:pos x="219" y="68"/>
                </a:cxn>
                <a:cxn ang="0">
                  <a:pos x="222" y="51"/>
                </a:cxn>
                <a:cxn ang="0">
                  <a:pos x="219" y="35"/>
                </a:cxn>
                <a:cxn ang="0">
                  <a:pos x="209" y="22"/>
                </a:cxn>
                <a:cxn ang="0">
                  <a:pos x="195" y="13"/>
                </a:cxn>
                <a:cxn ang="0">
                  <a:pos x="181" y="8"/>
                </a:cxn>
                <a:cxn ang="0">
                  <a:pos x="161" y="12"/>
                </a:cxn>
                <a:cxn ang="0">
                  <a:pos x="135" y="27"/>
                </a:cxn>
                <a:cxn ang="0">
                  <a:pos x="108" y="46"/>
                </a:cxn>
                <a:cxn ang="0">
                  <a:pos x="88" y="69"/>
                </a:cxn>
                <a:cxn ang="0">
                  <a:pos x="60" y="103"/>
                </a:cxn>
                <a:cxn ang="0">
                  <a:pos x="39" y="133"/>
                </a:cxn>
                <a:cxn ang="0">
                  <a:pos x="24" y="156"/>
                </a:cxn>
                <a:cxn ang="0">
                  <a:pos x="17" y="177"/>
                </a:cxn>
                <a:cxn ang="0">
                  <a:pos x="12" y="199"/>
                </a:cxn>
                <a:cxn ang="0">
                  <a:pos x="10" y="224"/>
                </a:cxn>
                <a:cxn ang="0">
                  <a:pos x="16" y="247"/>
                </a:cxn>
                <a:cxn ang="0">
                  <a:pos x="24" y="259"/>
                </a:cxn>
                <a:cxn ang="0">
                  <a:pos x="33" y="272"/>
                </a:cxn>
                <a:cxn ang="0">
                  <a:pos x="46" y="278"/>
                </a:cxn>
                <a:cxn ang="0">
                  <a:pos x="46" y="290"/>
                </a:cxn>
                <a:cxn ang="0">
                  <a:pos x="26" y="276"/>
                </a:cxn>
                <a:cxn ang="0">
                  <a:pos x="14" y="261"/>
                </a:cxn>
                <a:cxn ang="0">
                  <a:pos x="5" y="242"/>
                </a:cxn>
                <a:cxn ang="0">
                  <a:pos x="0" y="221"/>
                </a:cxn>
                <a:cxn ang="0">
                  <a:pos x="0" y="202"/>
                </a:cxn>
                <a:cxn ang="0">
                  <a:pos x="3" y="178"/>
                </a:cxn>
                <a:cxn ang="0">
                  <a:pos x="8" y="161"/>
                </a:cxn>
                <a:cxn ang="0">
                  <a:pos x="23" y="133"/>
                </a:cxn>
                <a:cxn ang="0">
                  <a:pos x="41" y="109"/>
                </a:cxn>
                <a:cxn ang="0">
                  <a:pos x="55" y="87"/>
                </a:cxn>
                <a:cxn ang="0">
                  <a:pos x="75" y="65"/>
                </a:cxn>
                <a:cxn ang="0">
                  <a:pos x="96" y="44"/>
                </a:cxn>
                <a:cxn ang="0">
                  <a:pos x="114" y="28"/>
                </a:cxn>
                <a:cxn ang="0">
                  <a:pos x="131" y="16"/>
                </a:cxn>
                <a:cxn ang="0">
                  <a:pos x="150" y="5"/>
                </a:cxn>
                <a:cxn ang="0">
                  <a:pos x="174" y="0"/>
                </a:cxn>
                <a:cxn ang="0">
                  <a:pos x="194" y="1"/>
                </a:cxn>
                <a:cxn ang="0">
                  <a:pos x="207" y="7"/>
                </a:cxn>
                <a:cxn ang="0">
                  <a:pos x="222" y="19"/>
                </a:cxn>
                <a:cxn ang="0">
                  <a:pos x="228" y="31"/>
                </a:cxn>
                <a:cxn ang="0">
                  <a:pos x="233" y="46"/>
                </a:cxn>
                <a:cxn ang="0">
                  <a:pos x="232" y="61"/>
                </a:cxn>
                <a:cxn ang="0">
                  <a:pos x="229" y="73"/>
                </a:cxn>
                <a:cxn ang="0">
                  <a:pos x="217" y="73"/>
                </a:cxn>
                <a:cxn ang="0">
                  <a:pos x="219" y="68"/>
                </a:cxn>
              </a:cxnLst>
              <a:rect l="0" t="0" r="r" b="b"/>
              <a:pathLst>
                <a:path w="233" h="290">
                  <a:moveTo>
                    <a:pt x="219" y="68"/>
                  </a:moveTo>
                  <a:lnTo>
                    <a:pt x="222" y="51"/>
                  </a:lnTo>
                  <a:lnTo>
                    <a:pt x="219" y="35"/>
                  </a:lnTo>
                  <a:lnTo>
                    <a:pt x="209" y="22"/>
                  </a:lnTo>
                  <a:lnTo>
                    <a:pt x="195" y="13"/>
                  </a:lnTo>
                  <a:lnTo>
                    <a:pt x="181" y="8"/>
                  </a:lnTo>
                  <a:lnTo>
                    <a:pt x="161" y="12"/>
                  </a:lnTo>
                  <a:lnTo>
                    <a:pt x="135" y="27"/>
                  </a:lnTo>
                  <a:lnTo>
                    <a:pt x="108" y="46"/>
                  </a:lnTo>
                  <a:lnTo>
                    <a:pt x="88" y="69"/>
                  </a:lnTo>
                  <a:lnTo>
                    <a:pt x="60" y="103"/>
                  </a:lnTo>
                  <a:lnTo>
                    <a:pt x="39" y="133"/>
                  </a:lnTo>
                  <a:lnTo>
                    <a:pt x="24" y="156"/>
                  </a:lnTo>
                  <a:lnTo>
                    <a:pt x="17" y="177"/>
                  </a:lnTo>
                  <a:lnTo>
                    <a:pt x="12" y="199"/>
                  </a:lnTo>
                  <a:lnTo>
                    <a:pt x="10" y="224"/>
                  </a:lnTo>
                  <a:lnTo>
                    <a:pt x="16" y="247"/>
                  </a:lnTo>
                  <a:lnTo>
                    <a:pt x="24" y="259"/>
                  </a:lnTo>
                  <a:lnTo>
                    <a:pt x="33" y="272"/>
                  </a:lnTo>
                  <a:lnTo>
                    <a:pt x="46" y="278"/>
                  </a:lnTo>
                  <a:lnTo>
                    <a:pt x="46" y="290"/>
                  </a:lnTo>
                  <a:lnTo>
                    <a:pt x="26" y="276"/>
                  </a:lnTo>
                  <a:lnTo>
                    <a:pt x="14" y="261"/>
                  </a:lnTo>
                  <a:lnTo>
                    <a:pt x="5" y="242"/>
                  </a:lnTo>
                  <a:lnTo>
                    <a:pt x="0" y="221"/>
                  </a:lnTo>
                  <a:lnTo>
                    <a:pt x="0" y="202"/>
                  </a:lnTo>
                  <a:lnTo>
                    <a:pt x="3" y="178"/>
                  </a:lnTo>
                  <a:lnTo>
                    <a:pt x="8" y="161"/>
                  </a:lnTo>
                  <a:lnTo>
                    <a:pt x="23" y="133"/>
                  </a:lnTo>
                  <a:lnTo>
                    <a:pt x="41" y="109"/>
                  </a:lnTo>
                  <a:lnTo>
                    <a:pt x="55" y="87"/>
                  </a:lnTo>
                  <a:lnTo>
                    <a:pt x="75" y="65"/>
                  </a:lnTo>
                  <a:lnTo>
                    <a:pt x="96" y="44"/>
                  </a:lnTo>
                  <a:lnTo>
                    <a:pt x="114" y="28"/>
                  </a:lnTo>
                  <a:lnTo>
                    <a:pt x="131" y="16"/>
                  </a:lnTo>
                  <a:lnTo>
                    <a:pt x="150" y="5"/>
                  </a:lnTo>
                  <a:lnTo>
                    <a:pt x="174" y="0"/>
                  </a:lnTo>
                  <a:lnTo>
                    <a:pt x="194" y="1"/>
                  </a:lnTo>
                  <a:lnTo>
                    <a:pt x="207" y="7"/>
                  </a:lnTo>
                  <a:lnTo>
                    <a:pt x="222" y="19"/>
                  </a:lnTo>
                  <a:lnTo>
                    <a:pt x="228" y="31"/>
                  </a:lnTo>
                  <a:lnTo>
                    <a:pt x="233" y="46"/>
                  </a:lnTo>
                  <a:lnTo>
                    <a:pt x="232" y="61"/>
                  </a:lnTo>
                  <a:lnTo>
                    <a:pt x="229" y="73"/>
                  </a:lnTo>
                  <a:lnTo>
                    <a:pt x="217" y="73"/>
                  </a:lnTo>
                  <a:lnTo>
                    <a:pt x="219"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5" name="Freeform 21"/>
            <p:cNvSpPr>
              <a:spLocks/>
            </p:cNvSpPr>
            <p:nvPr/>
          </p:nvSpPr>
          <p:spPr bwMode="auto">
            <a:xfrm>
              <a:off x="8096250" y="2357438"/>
              <a:ext cx="374650" cy="506413"/>
            </a:xfrm>
            <a:custGeom>
              <a:avLst/>
              <a:gdLst/>
              <a:ahLst/>
              <a:cxnLst>
                <a:cxn ang="0">
                  <a:pos x="235" y="72"/>
                </a:cxn>
                <a:cxn ang="0">
                  <a:pos x="236" y="53"/>
                </a:cxn>
                <a:cxn ang="0">
                  <a:pos x="232" y="36"/>
                </a:cxn>
                <a:cxn ang="0">
                  <a:pos x="224" y="22"/>
                </a:cxn>
                <a:cxn ang="0">
                  <a:pos x="214" y="11"/>
                </a:cxn>
                <a:cxn ang="0">
                  <a:pos x="198" y="3"/>
                </a:cxn>
                <a:cxn ang="0">
                  <a:pos x="187" y="0"/>
                </a:cxn>
                <a:cxn ang="0">
                  <a:pos x="175" y="1"/>
                </a:cxn>
                <a:cxn ang="0">
                  <a:pos x="163" y="5"/>
                </a:cxn>
                <a:cxn ang="0">
                  <a:pos x="147" y="15"/>
                </a:cxn>
                <a:cxn ang="0">
                  <a:pos x="131" y="28"/>
                </a:cxn>
                <a:cxn ang="0">
                  <a:pos x="110" y="48"/>
                </a:cxn>
                <a:cxn ang="0">
                  <a:pos x="90" y="70"/>
                </a:cxn>
                <a:cxn ang="0">
                  <a:pos x="73" y="91"/>
                </a:cxn>
                <a:cxn ang="0">
                  <a:pos x="57" y="114"/>
                </a:cxn>
                <a:cxn ang="0">
                  <a:pos x="44" y="135"/>
                </a:cxn>
                <a:cxn ang="0">
                  <a:pos x="28" y="162"/>
                </a:cxn>
                <a:cxn ang="0">
                  <a:pos x="16" y="187"/>
                </a:cxn>
                <a:cxn ang="0">
                  <a:pos x="8" y="202"/>
                </a:cxn>
                <a:cxn ang="0">
                  <a:pos x="4" y="213"/>
                </a:cxn>
                <a:cxn ang="0">
                  <a:pos x="0" y="238"/>
                </a:cxn>
                <a:cxn ang="0">
                  <a:pos x="2" y="259"/>
                </a:cxn>
                <a:cxn ang="0">
                  <a:pos x="6" y="279"/>
                </a:cxn>
                <a:cxn ang="0">
                  <a:pos x="14" y="295"/>
                </a:cxn>
                <a:cxn ang="0">
                  <a:pos x="26" y="307"/>
                </a:cxn>
                <a:cxn ang="0">
                  <a:pos x="46" y="319"/>
                </a:cxn>
                <a:cxn ang="0">
                  <a:pos x="45" y="304"/>
                </a:cxn>
                <a:cxn ang="0">
                  <a:pos x="33" y="295"/>
                </a:cxn>
                <a:cxn ang="0">
                  <a:pos x="21" y="281"/>
                </a:cxn>
                <a:cxn ang="0">
                  <a:pos x="14" y="264"/>
                </a:cxn>
                <a:cxn ang="0">
                  <a:pos x="13" y="240"/>
                </a:cxn>
                <a:cxn ang="0">
                  <a:pos x="14" y="221"/>
                </a:cxn>
                <a:cxn ang="0">
                  <a:pos x="21" y="200"/>
                </a:cxn>
                <a:cxn ang="0">
                  <a:pos x="36" y="171"/>
                </a:cxn>
                <a:cxn ang="0">
                  <a:pos x="55" y="138"/>
                </a:cxn>
                <a:cxn ang="0">
                  <a:pos x="82" y="98"/>
                </a:cxn>
                <a:cxn ang="0">
                  <a:pos x="106" y="72"/>
                </a:cxn>
                <a:cxn ang="0">
                  <a:pos x="132" y="45"/>
                </a:cxn>
                <a:cxn ang="0">
                  <a:pos x="151" y="27"/>
                </a:cxn>
                <a:cxn ang="0">
                  <a:pos x="168" y="17"/>
                </a:cxn>
                <a:cxn ang="0">
                  <a:pos x="181" y="17"/>
                </a:cxn>
                <a:cxn ang="0">
                  <a:pos x="196" y="17"/>
                </a:cxn>
                <a:cxn ang="0">
                  <a:pos x="208" y="22"/>
                </a:cxn>
                <a:cxn ang="0">
                  <a:pos x="216" y="34"/>
                </a:cxn>
                <a:cxn ang="0">
                  <a:pos x="222" y="46"/>
                </a:cxn>
                <a:cxn ang="0">
                  <a:pos x="224" y="58"/>
                </a:cxn>
                <a:cxn ang="0">
                  <a:pos x="224" y="76"/>
                </a:cxn>
                <a:cxn ang="0">
                  <a:pos x="235" y="76"/>
                </a:cxn>
                <a:cxn ang="0">
                  <a:pos x="235" y="72"/>
                </a:cxn>
              </a:cxnLst>
              <a:rect l="0" t="0" r="r" b="b"/>
              <a:pathLst>
                <a:path w="236" h="319">
                  <a:moveTo>
                    <a:pt x="235" y="72"/>
                  </a:moveTo>
                  <a:lnTo>
                    <a:pt x="236" y="53"/>
                  </a:lnTo>
                  <a:lnTo>
                    <a:pt x="232" y="36"/>
                  </a:lnTo>
                  <a:lnTo>
                    <a:pt x="224" y="22"/>
                  </a:lnTo>
                  <a:lnTo>
                    <a:pt x="214" y="11"/>
                  </a:lnTo>
                  <a:lnTo>
                    <a:pt x="198" y="3"/>
                  </a:lnTo>
                  <a:lnTo>
                    <a:pt x="187" y="0"/>
                  </a:lnTo>
                  <a:lnTo>
                    <a:pt x="175" y="1"/>
                  </a:lnTo>
                  <a:lnTo>
                    <a:pt x="163" y="5"/>
                  </a:lnTo>
                  <a:lnTo>
                    <a:pt x="147" y="15"/>
                  </a:lnTo>
                  <a:lnTo>
                    <a:pt x="131" y="28"/>
                  </a:lnTo>
                  <a:lnTo>
                    <a:pt x="110" y="48"/>
                  </a:lnTo>
                  <a:lnTo>
                    <a:pt x="90" y="70"/>
                  </a:lnTo>
                  <a:lnTo>
                    <a:pt x="73" y="91"/>
                  </a:lnTo>
                  <a:lnTo>
                    <a:pt x="57" y="114"/>
                  </a:lnTo>
                  <a:lnTo>
                    <a:pt x="44" y="135"/>
                  </a:lnTo>
                  <a:lnTo>
                    <a:pt x="28" y="162"/>
                  </a:lnTo>
                  <a:lnTo>
                    <a:pt x="16" y="187"/>
                  </a:lnTo>
                  <a:lnTo>
                    <a:pt x="8" y="202"/>
                  </a:lnTo>
                  <a:lnTo>
                    <a:pt x="4" y="213"/>
                  </a:lnTo>
                  <a:lnTo>
                    <a:pt x="0" y="238"/>
                  </a:lnTo>
                  <a:lnTo>
                    <a:pt x="2" y="259"/>
                  </a:lnTo>
                  <a:lnTo>
                    <a:pt x="6" y="279"/>
                  </a:lnTo>
                  <a:lnTo>
                    <a:pt x="14" y="295"/>
                  </a:lnTo>
                  <a:lnTo>
                    <a:pt x="26" y="307"/>
                  </a:lnTo>
                  <a:lnTo>
                    <a:pt x="46" y="319"/>
                  </a:lnTo>
                  <a:lnTo>
                    <a:pt x="45" y="304"/>
                  </a:lnTo>
                  <a:lnTo>
                    <a:pt x="33" y="295"/>
                  </a:lnTo>
                  <a:lnTo>
                    <a:pt x="21" y="281"/>
                  </a:lnTo>
                  <a:lnTo>
                    <a:pt x="14" y="264"/>
                  </a:lnTo>
                  <a:lnTo>
                    <a:pt x="13" y="240"/>
                  </a:lnTo>
                  <a:lnTo>
                    <a:pt x="14" y="221"/>
                  </a:lnTo>
                  <a:lnTo>
                    <a:pt x="21" y="200"/>
                  </a:lnTo>
                  <a:lnTo>
                    <a:pt x="36" y="171"/>
                  </a:lnTo>
                  <a:lnTo>
                    <a:pt x="55" y="138"/>
                  </a:lnTo>
                  <a:lnTo>
                    <a:pt x="82" y="98"/>
                  </a:lnTo>
                  <a:lnTo>
                    <a:pt x="106" y="72"/>
                  </a:lnTo>
                  <a:lnTo>
                    <a:pt x="132" y="45"/>
                  </a:lnTo>
                  <a:lnTo>
                    <a:pt x="151" y="27"/>
                  </a:lnTo>
                  <a:lnTo>
                    <a:pt x="168" y="17"/>
                  </a:lnTo>
                  <a:lnTo>
                    <a:pt x="181" y="17"/>
                  </a:lnTo>
                  <a:lnTo>
                    <a:pt x="196" y="17"/>
                  </a:lnTo>
                  <a:lnTo>
                    <a:pt x="208" y="22"/>
                  </a:lnTo>
                  <a:lnTo>
                    <a:pt x="216" y="34"/>
                  </a:lnTo>
                  <a:lnTo>
                    <a:pt x="222" y="46"/>
                  </a:lnTo>
                  <a:lnTo>
                    <a:pt x="224" y="58"/>
                  </a:lnTo>
                  <a:lnTo>
                    <a:pt x="224" y="76"/>
                  </a:lnTo>
                  <a:lnTo>
                    <a:pt x="235" y="76"/>
                  </a:lnTo>
                  <a:lnTo>
                    <a:pt x="23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6" name="Freeform 22"/>
            <p:cNvSpPr>
              <a:spLocks/>
            </p:cNvSpPr>
            <p:nvPr/>
          </p:nvSpPr>
          <p:spPr bwMode="auto">
            <a:xfrm>
              <a:off x="8164513" y="2471738"/>
              <a:ext cx="654050" cy="519113"/>
            </a:xfrm>
            <a:custGeom>
              <a:avLst/>
              <a:gdLst/>
              <a:ahLst/>
              <a:cxnLst>
                <a:cxn ang="0">
                  <a:pos x="241" y="35"/>
                </a:cxn>
                <a:cxn ang="0">
                  <a:pos x="230" y="11"/>
                </a:cxn>
                <a:cxn ang="0">
                  <a:pos x="204" y="1"/>
                </a:cxn>
                <a:cxn ang="0">
                  <a:pos x="174" y="4"/>
                </a:cxn>
                <a:cxn ang="0">
                  <a:pos x="131" y="25"/>
                </a:cxn>
                <a:cxn ang="0">
                  <a:pos x="87" y="65"/>
                </a:cxn>
                <a:cxn ang="0">
                  <a:pos x="49" y="118"/>
                </a:cxn>
                <a:cxn ang="0">
                  <a:pos x="22" y="167"/>
                </a:cxn>
                <a:cxn ang="0">
                  <a:pos x="5" y="221"/>
                </a:cxn>
                <a:cxn ang="0">
                  <a:pos x="0" y="261"/>
                </a:cxn>
                <a:cxn ang="0">
                  <a:pos x="19" y="303"/>
                </a:cxn>
                <a:cxn ang="0">
                  <a:pos x="44" y="324"/>
                </a:cxn>
                <a:cxn ang="0">
                  <a:pos x="55" y="315"/>
                </a:cxn>
                <a:cxn ang="0">
                  <a:pos x="26" y="294"/>
                </a:cxn>
                <a:cxn ang="0">
                  <a:pos x="12" y="256"/>
                </a:cxn>
                <a:cxn ang="0">
                  <a:pos x="20" y="204"/>
                </a:cxn>
                <a:cxn ang="0">
                  <a:pos x="45" y="144"/>
                </a:cxn>
                <a:cxn ang="0">
                  <a:pos x="98" y="71"/>
                </a:cxn>
                <a:cxn ang="0">
                  <a:pos x="150" y="27"/>
                </a:cxn>
                <a:cxn ang="0">
                  <a:pos x="194" y="13"/>
                </a:cxn>
                <a:cxn ang="0">
                  <a:pos x="226" y="25"/>
                </a:cxn>
                <a:cxn ang="0">
                  <a:pos x="226" y="51"/>
                </a:cxn>
                <a:cxn ang="0">
                  <a:pos x="227" y="63"/>
                </a:cxn>
                <a:cxn ang="0">
                  <a:pos x="248" y="60"/>
                </a:cxn>
                <a:cxn ang="0">
                  <a:pos x="283" y="57"/>
                </a:cxn>
                <a:cxn ang="0">
                  <a:pos x="303" y="80"/>
                </a:cxn>
                <a:cxn ang="0">
                  <a:pos x="306" y="103"/>
                </a:cxn>
                <a:cxn ang="0">
                  <a:pos x="326" y="104"/>
                </a:cxn>
                <a:cxn ang="0">
                  <a:pos x="369" y="101"/>
                </a:cxn>
                <a:cxn ang="0">
                  <a:pos x="391" y="123"/>
                </a:cxn>
                <a:cxn ang="0">
                  <a:pos x="398" y="128"/>
                </a:cxn>
                <a:cxn ang="0">
                  <a:pos x="398" y="104"/>
                </a:cxn>
                <a:cxn ang="0">
                  <a:pos x="364" y="85"/>
                </a:cxn>
                <a:cxn ang="0">
                  <a:pos x="330" y="87"/>
                </a:cxn>
                <a:cxn ang="0">
                  <a:pos x="315" y="76"/>
                </a:cxn>
                <a:cxn ang="0">
                  <a:pos x="298" y="49"/>
                </a:cxn>
                <a:cxn ang="0">
                  <a:pos x="262" y="44"/>
                </a:cxn>
              </a:cxnLst>
              <a:rect l="0" t="0" r="r" b="b"/>
              <a:pathLst>
                <a:path w="412" h="327">
                  <a:moveTo>
                    <a:pt x="239" y="51"/>
                  </a:moveTo>
                  <a:lnTo>
                    <a:pt x="241" y="35"/>
                  </a:lnTo>
                  <a:lnTo>
                    <a:pt x="238" y="21"/>
                  </a:lnTo>
                  <a:lnTo>
                    <a:pt x="230" y="11"/>
                  </a:lnTo>
                  <a:lnTo>
                    <a:pt x="217" y="4"/>
                  </a:lnTo>
                  <a:lnTo>
                    <a:pt x="204" y="1"/>
                  </a:lnTo>
                  <a:lnTo>
                    <a:pt x="190" y="0"/>
                  </a:lnTo>
                  <a:lnTo>
                    <a:pt x="174" y="4"/>
                  </a:lnTo>
                  <a:lnTo>
                    <a:pt x="153" y="13"/>
                  </a:lnTo>
                  <a:lnTo>
                    <a:pt x="131" y="25"/>
                  </a:lnTo>
                  <a:lnTo>
                    <a:pt x="110" y="44"/>
                  </a:lnTo>
                  <a:lnTo>
                    <a:pt x="87" y="65"/>
                  </a:lnTo>
                  <a:lnTo>
                    <a:pt x="68" y="89"/>
                  </a:lnTo>
                  <a:lnTo>
                    <a:pt x="49" y="118"/>
                  </a:lnTo>
                  <a:lnTo>
                    <a:pt x="34" y="141"/>
                  </a:lnTo>
                  <a:lnTo>
                    <a:pt x="22" y="167"/>
                  </a:lnTo>
                  <a:lnTo>
                    <a:pt x="9" y="196"/>
                  </a:lnTo>
                  <a:lnTo>
                    <a:pt x="5" y="221"/>
                  </a:lnTo>
                  <a:lnTo>
                    <a:pt x="0" y="239"/>
                  </a:lnTo>
                  <a:lnTo>
                    <a:pt x="0" y="261"/>
                  </a:lnTo>
                  <a:lnTo>
                    <a:pt x="6" y="281"/>
                  </a:lnTo>
                  <a:lnTo>
                    <a:pt x="19" y="303"/>
                  </a:lnTo>
                  <a:lnTo>
                    <a:pt x="32" y="317"/>
                  </a:lnTo>
                  <a:lnTo>
                    <a:pt x="44" y="324"/>
                  </a:lnTo>
                  <a:lnTo>
                    <a:pt x="55" y="327"/>
                  </a:lnTo>
                  <a:lnTo>
                    <a:pt x="55" y="315"/>
                  </a:lnTo>
                  <a:lnTo>
                    <a:pt x="39" y="308"/>
                  </a:lnTo>
                  <a:lnTo>
                    <a:pt x="26" y="294"/>
                  </a:lnTo>
                  <a:lnTo>
                    <a:pt x="17" y="273"/>
                  </a:lnTo>
                  <a:lnTo>
                    <a:pt x="12" y="256"/>
                  </a:lnTo>
                  <a:lnTo>
                    <a:pt x="14" y="234"/>
                  </a:lnTo>
                  <a:lnTo>
                    <a:pt x="20" y="204"/>
                  </a:lnTo>
                  <a:lnTo>
                    <a:pt x="30" y="175"/>
                  </a:lnTo>
                  <a:lnTo>
                    <a:pt x="45" y="144"/>
                  </a:lnTo>
                  <a:lnTo>
                    <a:pt x="74" y="101"/>
                  </a:lnTo>
                  <a:lnTo>
                    <a:pt x="98" y="71"/>
                  </a:lnTo>
                  <a:lnTo>
                    <a:pt x="125" y="44"/>
                  </a:lnTo>
                  <a:lnTo>
                    <a:pt x="150" y="27"/>
                  </a:lnTo>
                  <a:lnTo>
                    <a:pt x="173" y="17"/>
                  </a:lnTo>
                  <a:lnTo>
                    <a:pt x="194" y="13"/>
                  </a:lnTo>
                  <a:lnTo>
                    <a:pt x="215" y="17"/>
                  </a:lnTo>
                  <a:lnTo>
                    <a:pt x="226" y="25"/>
                  </a:lnTo>
                  <a:lnTo>
                    <a:pt x="229" y="36"/>
                  </a:lnTo>
                  <a:lnTo>
                    <a:pt x="226" y="51"/>
                  </a:lnTo>
                  <a:lnTo>
                    <a:pt x="223" y="58"/>
                  </a:lnTo>
                  <a:lnTo>
                    <a:pt x="227" y="63"/>
                  </a:lnTo>
                  <a:lnTo>
                    <a:pt x="234" y="66"/>
                  </a:lnTo>
                  <a:lnTo>
                    <a:pt x="248" y="60"/>
                  </a:lnTo>
                  <a:lnTo>
                    <a:pt x="265" y="54"/>
                  </a:lnTo>
                  <a:lnTo>
                    <a:pt x="283" y="57"/>
                  </a:lnTo>
                  <a:lnTo>
                    <a:pt x="296" y="65"/>
                  </a:lnTo>
                  <a:lnTo>
                    <a:pt x="303" y="80"/>
                  </a:lnTo>
                  <a:lnTo>
                    <a:pt x="306" y="92"/>
                  </a:lnTo>
                  <a:lnTo>
                    <a:pt x="306" y="103"/>
                  </a:lnTo>
                  <a:lnTo>
                    <a:pt x="308" y="111"/>
                  </a:lnTo>
                  <a:lnTo>
                    <a:pt x="326" y="104"/>
                  </a:lnTo>
                  <a:lnTo>
                    <a:pt x="350" y="99"/>
                  </a:lnTo>
                  <a:lnTo>
                    <a:pt x="369" y="101"/>
                  </a:lnTo>
                  <a:lnTo>
                    <a:pt x="384" y="109"/>
                  </a:lnTo>
                  <a:lnTo>
                    <a:pt x="391" y="123"/>
                  </a:lnTo>
                  <a:lnTo>
                    <a:pt x="396" y="128"/>
                  </a:lnTo>
                  <a:lnTo>
                    <a:pt x="398" y="128"/>
                  </a:lnTo>
                  <a:lnTo>
                    <a:pt x="412" y="125"/>
                  </a:lnTo>
                  <a:lnTo>
                    <a:pt x="398" y="104"/>
                  </a:lnTo>
                  <a:lnTo>
                    <a:pt x="384" y="93"/>
                  </a:lnTo>
                  <a:lnTo>
                    <a:pt x="364" y="85"/>
                  </a:lnTo>
                  <a:lnTo>
                    <a:pt x="350" y="85"/>
                  </a:lnTo>
                  <a:lnTo>
                    <a:pt x="330" y="87"/>
                  </a:lnTo>
                  <a:lnTo>
                    <a:pt x="320" y="90"/>
                  </a:lnTo>
                  <a:lnTo>
                    <a:pt x="315" y="76"/>
                  </a:lnTo>
                  <a:lnTo>
                    <a:pt x="309" y="60"/>
                  </a:lnTo>
                  <a:lnTo>
                    <a:pt x="298" y="49"/>
                  </a:lnTo>
                  <a:lnTo>
                    <a:pt x="282" y="44"/>
                  </a:lnTo>
                  <a:lnTo>
                    <a:pt x="262" y="44"/>
                  </a:lnTo>
                  <a:lnTo>
                    <a:pt x="23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7" name="Freeform 23"/>
            <p:cNvSpPr>
              <a:spLocks/>
            </p:cNvSpPr>
            <p:nvPr/>
          </p:nvSpPr>
          <p:spPr bwMode="auto">
            <a:xfrm>
              <a:off x="8239125" y="2587625"/>
              <a:ext cx="465138" cy="666750"/>
            </a:xfrm>
            <a:custGeom>
              <a:avLst/>
              <a:gdLst/>
              <a:ahLst/>
              <a:cxnLst>
                <a:cxn ang="0">
                  <a:pos x="0" y="211"/>
                </a:cxn>
                <a:cxn ang="0">
                  <a:pos x="24" y="137"/>
                </a:cxn>
                <a:cxn ang="0">
                  <a:pos x="59" y="80"/>
                </a:cxn>
                <a:cxn ang="0">
                  <a:pos x="117" y="21"/>
                </a:cxn>
                <a:cxn ang="0">
                  <a:pos x="159" y="0"/>
                </a:cxn>
                <a:cxn ang="0">
                  <a:pos x="154" y="8"/>
                </a:cxn>
                <a:cxn ang="0">
                  <a:pos x="102" y="51"/>
                </a:cxn>
                <a:cxn ang="0">
                  <a:pos x="53" y="113"/>
                </a:cxn>
                <a:cxn ang="0">
                  <a:pos x="26" y="177"/>
                </a:cxn>
                <a:cxn ang="0">
                  <a:pos x="15" y="234"/>
                </a:cxn>
                <a:cxn ang="0">
                  <a:pos x="22" y="279"/>
                </a:cxn>
                <a:cxn ang="0">
                  <a:pos x="35" y="306"/>
                </a:cxn>
                <a:cxn ang="0">
                  <a:pos x="64" y="337"/>
                </a:cxn>
                <a:cxn ang="0">
                  <a:pos x="95" y="356"/>
                </a:cxn>
                <a:cxn ang="0">
                  <a:pos x="65" y="305"/>
                </a:cxn>
                <a:cxn ang="0">
                  <a:pos x="64" y="237"/>
                </a:cxn>
                <a:cxn ang="0">
                  <a:pos x="81" y="184"/>
                </a:cxn>
                <a:cxn ang="0">
                  <a:pos x="114" y="139"/>
                </a:cxn>
                <a:cxn ang="0">
                  <a:pos x="162" y="95"/>
                </a:cxn>
                <a:cxn ang="0">
                  <a:pos x="222" y="47"/>
                </a:cxn>
                <a:cxn ang="0">
                  <a:pos x="269" y="23"/>
                </a:cxn>
                <a:cxn ang="0">
                  <a:pos x="257" y="41"/>
                </a:cxn>
                <a:cxn ang="0">
                  <a:pos x="196" y="80"/>
                </a:cxn>
                <a:cxn ang="0">
                  <a:pos x="143" y="126"/>
                </a:cxn>
                <a:cxn ang="0">
                  <a:pos x="103" y="172"/>
                </a:cxn>
                <a:cxn ang="0">
                  <a:pos x="83" y="217"/>
                </a:cxn>
                <a:cxn ang="0">
                  <a:pos x="76" y="268"/>
                </a:cxn>
                <a:cxn ang="0">
                  <a:pos x="88" y="317"/>
                </a:cxn>
                <a:cxn ang="0">
                  <a:pos x="116" y="365"/>
                </a:cxn>
                <a:cxn ang="0">
                  <a:pos x="141" y="394"/>
                </a:cxn>
                <a:cxn ang="0">
                  <a:pos x="190" y="410"/>
                </a:cxn>
                <a:cxn ang="0">
                  <a:pos x="173" y="415"/>
                </a:cxn>
                <a:cxn ang="0">
                  <a:pos x="131" y="398"/>
                </a:cxn>
                <a:cxn ang="0">
                  <a:pos x="97" y="367"/>
                </a:cxn>
                <a:cxn ang="0">
                  <a:pos x="48" y="339"/>
                </a:cxn>
                <a:cxn ang="0">
                  <a:pos x="21" y="308"/>
                </a:cxn>
                <a:cxn ang="0">
                  <a:pos x="3" y="260"/>
                </a:cxn>
              </a:cxnLst>
              <a:rect l="0" t="0" r="r" b="b"/>
              <a:pathLst>
                <a:path w="293" h="420">
                  <a:moveTo>
                    <a:pt x="2" y="246"/>
                  </a:moveTo>
                  <a:lnTo>
                    <a:pt x="0" y="211"/>
                  </a:lnTo>
                  <a:lnTo>
                    <a:pt x="8" y="175"/>
                  </a:lnTo>
                  <a:lnTo>
                    <a:pt x="24" y="137"/>
                  </a:lnTo>
                  <a:lnTo>
                    <a:pt x="40" y="107"/>
                  </a:lnTo>
                  <a:lnTo>
                    <a:pt x="59" y="80"/>
                  </a:lnTo>
                  <a:lnTo>
                    <a:pt x="89" y="46"/>
                  </a:lnTo>
                  <a:lnTo>
                    <a:pt x="117" y="21"/>
                  </a:lnTo>
                  <a:lnTo>
                    <a:pt x="143" y="6"/>
                  </a:lnTo>
                  <a:lnTo>
                    <a:pt x="159" y="0"/>
                  </a:lnTo>
                  <a:lnTo>
                    <a:pt x="165" y="2"/>
                  </a:lnTo>
                  <a:lnTo>
                    <a:pt x="154" y="8"/>
                  </a:lnTo>
                  <a:lnTo>
                    <a:pt x="124" y="28"/>
                  </a:lnTo>
                  <a:lnTo>
                    <a:pt x="102" y="51"/>
                  </a:lnTo>
                  <a:lnTo>
                    <a:pt x="76" y="80"/>
                  </a:lnTo>
                  <a:lnTo>
                    <a:pt x="53" y="113"/>
                  </a:lnTo>
                  <a:lnTo>
                    <a:pt x="38" y="145"/>
                  </a:lnTo>
                  <a:lnTo>
                    <a:pt x="26" y="177"/>
                  </a:lnTo>
                  <a:lnTo>
                    <a:pt x="17" y="207"/>
                  </a:lnTo>
                  <a:lnTo>
                    <a:pt x="15" y="234"/>
                  </a:lnTo>
                  <a:lnTo>
                    <a:pt x="17" y="258"/>
                  </a:lnTo>
                  <a:lnTo>
                    <a:pt x="22" y="279"/>
                  </a:lnTo>
                  <a:lnTo>
                    <a:pt x="22" y="282"/>
                  </a:lnTo>
                  <a:lnTo>
                    <a:pt x="35" y="306"/>
                  </a:lnTo>
                  <a:lnTo>
                    <a:pt x="48" y="325"/>
                  </a:lnTo>
                  <a:lnTo>
                    <a:pt x="64" y="337"/>
                  </a:lnTo>
                  <a:lnTo>
                    <a:pt x="81" y="348"/>
                  </a:lnTo>
                  <a:lnTo>
                    <a:pt x="95" y="356"/>
                  </a:lnTo>
                  <a:lnTo>
                    <a:pt x="77" y="330"/>
                  </a:lnTo>
                  <a:lnTo>
                    <a:pt x="65" y="305"/>
                  </a:lnTo>
                  <a:lnTo>
                    <a:pt x="61" y="274"/>
                  </a:lnTo>
                  <a:lnTo>
                    <a:pt x="64" y="237"/>
                  </a:lnTo>
                  <a:lnTo>
                    <a:pt x="71" y="206"/>
                  </a:lnTo>
                  <a:lnTo>
                    <a:pt x="81" y="184"/>
                  </a:lnTo>
                  <a:lnTo>
                    <a:pt x="93" y="165"/>
                  </a:lnTo>
                  <a:lnTo>
                    <a:pt x="114" y="139"/>
                  </a:lnTo>
                  <a:lnTo>
                    <a:pt x="137" y="113"/>
                  </a:lnTo>
                  <a:lnTo>
                    <a:pt x="162" y="95"/>
                  </a:lnTo>
                  <a:lnTo>
                    <a:pt x="188" y="72"/>
                  </a:lnTo>
                  <a:lnTo>
                    <a:pt x="222" y="47"/>
                  </a:lnTo>
                  <a:lnTo>
                    <a:pt x="245" y="34"/>
                  </a:lnTo>
                  <a:lnTo>
                    <a:pt x="269" y="23"/>
                  </a:lnTo>
                  <a:lnTo>
                    <a:pt x="293" y="21"/>
                  </a:lnTo>
                  <a:lnTo>
                    <a:pt x="257" y="41"/>
                  </a:lnTo>
                  <a:lnTo>
                    <a:pt x="226" y="59"/>
                  </a:lnTo>
                  <a:lnTo>
                    <a:pt x="196" y="80"/>
                  </a:lnTo>
                  <a:lnTo>
                    <a:pt x="167" y="104"/>
                  </a:lnTo>
                  <a:lnTo>
                    <a:pt x="143" y="126"/>
                  </a:lnTo>
                  <a:lnTo>
                    <a:pt x="121" y="149"/>
                  </a:lnTo>
                  <a:lnTo>
                    <a:pt x="103" y="172"/>
                  </a:lnTo>
                  <a:lnTo>
                    <a:pt x="92" y="192"/>
                  </a:lnTo>
                  <a:lnTo>
                    <a:pt x="83" y="217"/>
                  </a:lnTo>
                  <a:lnTo>
                    <a:pt x="77" y="239"/>
                  </a:lnTo>
                  <a:lnTo>
                    <a:pt x="76" y="268"/>
                  </a:lnTo>
                  <a:lnTo>
                    <a:pt x="77" y="293"/>
                  </a:lnTo>
                  <a:lnTo>
                    <a:pt x="88" y="317"/>
                  </a:lnTo>
                  <a:lnTo>
                    <a:pt x="102" y="341"/>
                  </a:lnTo>
                  <a:lnTo>
                    <a:pt x="116" y="365"/>
                  </a:lnTo>
                  <a:lnTo>
                    <a:pt x="132" y="382"/>
                  </a:lnTo>
                  <a:lnTo>
                    <a:pt x="141" y="394"/>
                  </a:lnTo>
                  <a:lnTo>
                    <a:pt x="161" y="401"/>
                  </a:lnTo>
                  <a:lnTo>
                    <a:pt x="190" y="410"/>
                  </a:lnTo>
                  <a:lnTo>
                    <a:pt x="184" y="420"/>
                  </a:lnTo>
                  <a:lnTo>
                    <a:pt x="173" y="415"/>
                  </a:lnTo>
                  <a:lnTo>
                    <a:pt x="151" y="407"/>
                  </a:lnTo>
                  <a:lnTo>
                    <a:pt x="131" y="398"/>
                  </a:lnTo>
                  <a:lnTo>
                    <a:pt x="112" y="382"/>
                  </a:lnTo>
                  <a:lnTo>
                    <a:pt x="97" y="367"/>
                  </a:lnTo>
                  <a:lnTo>
                    <a:pt x="72" y="353"/>
                  </a:lnTo>
                  <a:lnTo>
                    <a:pt x="48" y="339"/>
                  </a:lnTo>
                  <a:lnTo>
                    <a:pt x="35" y="328"/>
                  </a:lnTo>
                  <a:lnTo>
                    <a:pt x="21" y="308"/>
                  </a:lnTo>
                  <a:lnTo>
                    <a:pt x="10" y="283"/>
                  </a:lnTo>
                  <a:lnTo>
                    <a:pt x="3" y="260"/>
                  </a:lnTo>
                  <a:lnTo>
                    <a:pt x="2"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8" name="Freeform 24"/>
            <p:cNvSpPr>
              <a:spLocks/>
            </p:cNvSpPr>
            <p:nvPr/>
          </p:nvSpPr>
          <p:spPr bwMode="auto">
            <a:xfrm>
              <a:off x="8470900" y="2665413"/>
              <a:ext cx="603250" cy="506413"/>
            </a:xfrm>
            <a:custGeom>
              <a:avLst/>
              <a:gdLst/>
              <a:ahLst/>
              <a:cxnLst>
                <a:cxn ang="0">
                  <a:pos x="360" y="65"/>
                </a:cxn>
                <a:cxn ang="0">
                  <a:pos x="371" y="78"/>
                </a:cxn>
                <a:cxn ang="0">
                  <a:pos x="378" y="88"/>
                </a:cxn>
                <a:cxn ang="0">
                  <a:pos x="380" y="95"/>
                </a:cxn>
                <a:cxn ang="0">
                  <a:pos x="376" y="99"/>
                </a:cxn>
                <a:cxn ang="0">
                  <a:pos x="374" y="99"/>
                </a:cxn>
                <a:cxn ang="0">
                  <a:pos x="364" y="96"/>
                </a:cxn>
                <a:cxn ang="0">
                  <a:pos x="353" y="87"/>
                </a:cxn>
                <a:cxn ang="0">
                  <a:pos x="335" y="61"/>
                </a:cxn>
                <a:cxn ang="0">
                  <a:pos x="309" y="44"/>
                </a:cxn>
                <a:cxn ang="0">
                  <a:pos x="289" y="33"/>
                </a:cxn>
                <a:cxn ang="0">
                  <a:pos x="266" y="22"/>
                </a:cxn>
                <a:cxn ang="0">
                  <a:pos x="241" y="16"/>
                </a:cxn>
                <a:cxn ang="0">
                  <a:pos x="217" y="12"/>
                </a:cxn>
                <a:cxn ang="0">
                  <a:pos x="191" y="14"/>
                </a:cxn>
                <a:cxn ang="0">
                  <a:pos x="166" y="22"/>
                </a:cxn>
                <a:cxn ang="0">
                  <a:pos x="140" y="33"/>
                </a:cxn>
                <a:cxn ang="0">
                  <a:pos x="111" y="50"/>
                </a:cxn>
                <a:cxn ang="0">
                  <a:pos x="86" y="72"/>
                </a:cxn>
                <a:cxn ang="0">
                  <a:pos x="62" y="102"/>
                </a:cxn>
                <a:cxn ang="0">
                  <a:pos x="44" y="126"/>
                </a:cxn>
                <a:cxn ang="0">
                  <a:pos x="30" y="150"/>
                </a:cxn>
                <a:cxn ang="0">
                  <a:pos x="18" y="179"/>
                </a:cxn>
                <a:cxn ang="0">
                  <a:pos x="13" y="208"/>
                </a:cxn>
                <a:cxn ang="0">
                  <a:pos x="12" y="240"/>
                </a:cxn>
                <a:cxn ang="0">
                  <a:pos x="13" y="255"/>
                </a:cxn>
                <a:cxn ang="0">
                  <a:pos x="13" y="278"/>
                </a:cxn>
                <a:cxn ang="0">
                  <a:pos x="21" y="293"/>
                </a:cxn>
                <a:cxn ang="0">
                  <a:pos x="35" y="308"/>
                </a:cxn>
                <a:cxn ang="0">
                  <a:pos x="28" y="319"/>
                </a:cxn>
                <a:cxn ang="0">
                  <a:pos x="26" y="319"/>
                </a:cxn>
                <a:cxn ang="0">
                  <a:pos x="26" y="317"/>
                </a:cxn>
                <a:cxn ang="0">
                  <a:pos x="11" y="297"/>
                </a:cxn>
                <a:cxn ang="0">
                  <a:pos x="3" y="278"/>
                </a:cxn>
                <a:cxn ang="0">
                  <a:pos x="0" y="254"/>
                </a:cxn>
                <a:cxn ang="0">
                  <a:pos x="0" y="222"/>
                </a:cxn>
                <a:cxn ang="0">
                  <a:pos x="3" y="194"/>
                </a:cxn>
                <a:cxn ang="0">
                  <a:pos x="10" y="165"/>
                </a:cxn>
                <a:cxn ang="0">
                  <a:pos x="24" y="135"/>
                </a:cxn>
                <a:cxn ang="0">
                  <a:pos x="43" y="107"/>
                </a:cxn>
                <a:cxn ang="0">
                  <a:pos x="65" y="77"/>
                </a:cxn>
                <a:cxn ang="0">
                  <a:pos x="87" y="54"/>
                </a:cxn>
                <a:cxn ang="0">
                  <a:pos x="111" y="34"/>
                </a:cxn>
                <a:cxn ang="0">
                  <a:pos x="140" y="20"/>
                </a:cxn>
                <a:cxn ang="0">
                  <a:pos x="170" y="8"/>
                </a:cxn>
                <a:cxn ang="0">
                  <a:pos x="202" y="1"/>
                </a:cxn>
                <a:cxn ang="0">
                  <a:pos x="226" y="0"/>
                </a:cxn>
                <a:cxn ang="0">
                  <a:pos x="257" y="5"/>
                </a:cxn>
                <a:cxn ang="0">
                  <a:pos x="286" y="16"/>
                </a:cxn>
                <a:cxn ang="0">
                  <a:pos x="317" y="31"/>
                </a:cxn>
                <a:cxn ang="0">
                  <a:pos x="343" y="49"/>
                </a:cxn>
                <a:cxn ang="0">
                  <a:pos x="360" y="65"/>
                </a:cxn>
              </a:cxnLst>
              <a:rect l="0" t="0" r="r" b="b"/>
              <a:pathLst>
                <a:path w="380" h="319">
                  <a:moveTo>
                    <a:pt x="360" y="65"/>
                  </a:moveTo>
                  <a:lnTo>
                    <a:pt x="371" y="78"/>
                  </a:lnTo>
                  <a:lnTo>
                    <a:pt x="378" y="88"/>
                  </a:lnTo>
                  <a:lnTo>
                    <a:pt x="380" y="95"/>
                  </a:lnTo>
                  <a:lnTo>
                    <a:pt x="376" y="99"/>
                  </a:lnTo>
                  <a:lnTo>
                    <a:pt x="374" y="99"/>
                  </a:lnTo>
                  <a:lnTo>
                    <a:pt x="364" y="96"/>
                  </a:lnTo>
                  <a:lnTo>
                    <a:pt x="353" y="87"/>
                  </a:lnTo>
                  <a:lnTo>
                    <a:pt x="335" y="61"/>
                  </a:lnTo>
                  <a:lnTo>
                    <a:pt x="309" y="44"/>
                  </a:lnTo>
                  <a:lnTo>
                    <a:pt x="289" y="33"/>
                  </a:lnTo>
                  <a:lnTo>
                    <a:pt x="266" y="22"/>
                  </a:lnTo>
                  <a:lnTo>
                    <a:pt x="241" y="16"/>
                  </a:lnTo>
                  <a:lnTo>
                    <a:pt x="217" y="12"/>
                  </a:lnTo>
                  <a:lnTo>
                    <a:pt x="191" y="14"/>
                  </a:lnTo>
                  <a:lnTo>
                    <a:pt x="166" y="22"/>
                  </a:lnTo>
                  <a:lnTo>
                    <a:pt x="140" y="33"/>
                  </a:lnTo>
                  <a:lnTo>
                    <a:pt x="111" y="50"/>
                  </a:lnTo>
                  <a:lnTo>
                    <a:pt x="86" y="72"/>
                  </a:lnTo>
                  <a:lnTo>
                    <a:pt x="62" y="102"/>
                  </a:lnTo>
                  <a:lnTo>
                    <a:pt x="44" y="126"/>
                  </a:lnTo>
                  <a:lnTo>
                    <a:pt x="30" y="150"/>
                  </a:lnTo>
                  <a:lnTo>
                    <a:pt x="18" y="179"/>
                  </a:lnTo>
                  <a:lnTo>
                    <a:pt x="13" y="208"/>
                  </a:lnTo>
                  <a:lnTo>
                    <a:pt x="12" y="240"/>
                  </a:lnTo>
                  <a:lnTo>
                    <a:pt x="13" y="255"/>
                  </a:lnTo>
                  <a:lnTo>
                    <a:pt x="13" y="278"/>
                  </a:lnTo>
                  <a:lnTo>
                    <a:pt x="21" y="293"/>
                  </a:lnTo>
                  <a:lnTo>
                    <a:pt x="35" y="308"/>
                  </a:lnTo>
                  <a:lnTo>
                    <a:pt x="28" y="319"/>
                  </a:lnTo>
                  <a:lnTo>
                    <a:pt x="26" y="319"/>
                  </a:lnTo>
                  <a:lnTo>
                    <a:pt x="26" y="317"/>
                  </a:lnTo>
                  <a:lnTo>
                    <a:pt x="11" y="297"/>
                  </a:lnTo>
                  <a:lnTo>
                    <a:pt x="3" y="278"/>
                  </a:lnTo>
                  <a:lnTo>
                    <a:pt x="0" y="254"/>
                  </a:lnTo>
                  <a:lnTo>
                    <a:pt x="0" y="222"/>
                  </a:lnTo>
                  <a:lnTo>
                    <a:pt x="3" y="194"/>
                  </a:lnTo>
                  <a:lnTo>
                    <a:pt x="10" y="165"/>
                  </a:lnTo>
                  <a:lnTo>
                    <a:pt x="24" y="135"/>
                  </a:lnTo>
                  <a:lnTo>
                    <a:pt x="43" y="107"/>
                  </a:lnTo>
                  <a:lnTo>
                    <a:pt x="65" y="77"/>
                  </a:lnTo>
                  <a:lnTo>
                    <a:pt x="87" y="54"/>
                  </a:lnTo>
                  <a:lnTo>
                    <a:pt x="111" y="34"/>
                  </a:lnTo>
                  <a:lnTo>
                    <a:pt x="140" y="20"/>
                  </a:lnTo>
                  <a:lnTo>
                    <a:pt x="170" y="8"/>
                  </a:lnTo>
                  <a:lnTo>
                    <a:pt x="202" y="1"/>
                  </a:lnTo>
                  <a:lnTo>
                    <a:pt x="226" y="0"/>
                  </a:lnTo>
                  <a:lnTo>
                    <a:pt x="257" y="5"/>
                  </a:lnTo>
                  <a:lnTo>
                    <a:pt x="286" y="16"/>
                  </a:lnTo>
                  <a:lnTo>
                    <a:pt x="317" y="31"/>
                  </a:lnTo>
                  <a:lnTo>
                    <a:pt x="343" y="49"/>
                  </a:lnTo>
                  <a:lnTo>
                    <a:pt x="360"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9" name="Freeform 25"/>
            <p:cNvSpPr>
              <a:spLocks/>
            </p:cNvSpPr>
            <p:nvPr/>
          </p:nvSpPr>
          <p:spPr bwMode="auto">
            <a:xfrm>
              <a:off x="8529638" y="2743200"/>
              <a:ext cx="414338" cy="376238"/>
            </a:xfrm>
            <a:custGeom>
              <a:avLst/>
              <a:gdLst/>
              <a:ahLst/>
              <a:cxnLst>
                <a:cxn ang="0">
                  <a:pos x="83" y="1"/>
                </a:cxn>
                <a:cxn ang="0">
                  <a:pos x="102" y="3"/>
                </a:cxn>
                <a:cxn ang="0">
                  <a:pos x="120" y="7"/>
                </a:cxn>
                <a:cxn ang="0">
                  <a:pos x="139" y="17"/>
                </a:cxn>
                <a:cxn ang="0">
                  <a:pos x="166" y="24"/>
                </a:cxn>
                <a:cxn ang="0">
                  <a:pos x="173" y="39"/>
                </a:cxn>
                <a:cxn ang="0">
                  <a:pos x="192" y="44"/>
                </a:cxn>
                <a:cxn ang="0">
                  <a:pos x="205" y="30"/>
                </a:cxn>
                <a:cxn ang="0">
                  <a:pos x="229" y="28"/>
                </a:cxn>
                <a:cxn ang="0">
                  <a:pos x="252" y="42"/>
                </a:cxn>
                <a:cxn ang="0">
                  <a:pos x="261" y="63"/>
                </a:cxn>
                <a:cxn ang="0">
                  <a:pos x="249" y="83"/>
                </a:cxn>
                <a:cxn ang="0">
                  <a:pos x="226" y="90"/>
                </a:cxn>
                <a:cxn ang="0">
                  <a:pos x="200" y="81"/>
                </a:cxn>
                <a:cxn ang="0">
                  <a:pos x="190" y="85"/>
                </a:cxn>
                <a:cxn ang="0">
                  <a:pos x="207" y="120"/>
                </a:cxn>
                <a:cxn ang="0">
                  <a:pos x="202" y="148"/>
                </a:cxn>
                <a:cxn ang="0">
                  <a:pos x="179" y="174"/>
                </a:cxn>
                <a:cxn ang="0">
                  <a:pos x="147" y="186"/>
                </a:cxn>
                <a:cxn ang="0">
                  <a:pos x="118" y="181"/>
                </a:cxn>
                <a:cxn ang="0">
                  <a:pos x="100" y="166"/>
                </a:cxn>
                <a:cxn ang="0">
                  <a:pos x="100" y="212"/>
                </a:cxn>
                <a:cxn ang="0">
                  <a:pos x="77" y="235"/>
                </a:cxn>
                <a:cxn ang="0">
                  <a:pos x="45" y="236"/>
                </a:cxn>
                <a:cxn ang="0">
                  <a:pos x="20" y="224"/>
                </a:cxn>
                <a:cxn ang="0">
                  <a:pos x="4" y="200"/>
                </a:cxn>
                <a:cxn ang="0">
                  <a:pos x="2" y="167"/>
                </a:cxn>
                <a:cxn ang="0">
                  <a:pos x="25" y="145"/>
                </a:cxn>
                <a:cxn ang="0">
                  <a:pos x="55" y="129"/>
                </a:cxn>
                <a:cxn ang="0">
                  <a:pos x="74" y="126"/>
                </a:cxn>
                <a:cxn ang="0">
                  <a:pos x="52" y="116"/>
                </a:cxn>
                <a:cxn ang="0">
                  <a:pos x="44" y="107"/>
                </a:cxn>
                <a:cxn ang="0">
                  <a:pos x="25" y="92"/>
                </a:cxn>
                <a:cxn ang="0">
                  <a:pos x="21" y="65"/>
                </a:cxn>
                <a:cxn ang="0">
                  <a:pos x="30" y="35"/>
                </a:cxn>
                <a:cxn ang="0">
                  <a:pos x="69" y="3"/>
                </a:cxn>
              </a:cxnLst>
              <a:rect l="0" t="0" r="r" b="b"/>
              <a:pathLst>
                <a:path w="261" h="237">
                  <a:moveTo>
                    <a:pt x="69" y="3"/>
                  </a:moveTo>
                  <a:lnTo>
                    <a:pt x="83" y="1"/>
                  </a:lnTo>
                  <a:lnTo>
                    <a:pt x="96" y="0"/>
                  </a:lnTo>
                  <a:lnTo>
                    <a:pt x="102" y="3"/>
                  </a:lnTo>
                  <a:lnTo>
                    <a:pt x="111" y="3"/>
                  </a:lnTo>
                  <a:lnTo>
                    <a:pt x="120" y="7"/>
                  </a:lnTo>
                  <a:lnTo>
                    <a:pt x="128" y="20"/>
                  </a:lnTo>
                  <a:lnTo>
                    <a:pt x="139" y="17"/>
                  </a:lnTo>
                  <a:lnTo>
                    <a:pt x="152" y="19"/>
                  </a:lnTo>
                  <a:lnTo>
                    <a:pt x="166" y="24"/>
                  </a:lnTo>
                  <a:lnTo>
                    <a:pt x="170" y="33"/>
                  </a:lnTo>
                  <a:lnTo>
                    <a:pt x="173" y="39"/>
                  </a:lnTo>
                  <a:lnTo>
                    <a:pt x="187" y="42"/>
                  </a:lnTo>
                  <a:lnTo>
                    <a:pt x="192" y="44"/>
                  </a:lnTo>
                  <a:lnTo>
                    <a:pt x="195" y="35"/>
                  </a:lnTo>
                  <a:lnTo>
                    <a:pt x="205" y="30"/>
                  </a:lnTo>
                  <a:lnTo>
                    <a:pt x="215" y="27"/>
                  </a:lnTo>
                  <a:lnTo>
                    <a:pt x="229" y="28"/>
                  </a:lnTo>
                  <a:lnTo>
                    <a:pt x="240" y="35"/>
                  </a:lnTo>
                  <a:lnTo>
                    <a:pt x="252" y="42"/>
                  </a:lnTo>
                  <a:lnTo>
                    <a:pt x="260" y="53"/>
                  </a:lnTo>
                  <a:lnTo>
                    <a:pt x="261" y="63"/>
                  </a:lnTo>
                  <a:lnTo>
                    <a:pt x="258" y="76"/>
                  </a:lnTo>
                  <a:lnTo>
                    <a:pt x="249" y="83"/>
                  </a:lnTo>
                  <a:lnTo>
                    <a:pt x="240" y="88"/>
                  </a:lnTo>
                  <a:lnTo>
                    <a:pt x="226" y="90"/>
                  </a:lnTo>
                  <a:lnTo>
                    <a:pt x="213" y="89"/>
                  </a:lnTo>
                  <a:lnTo>
                    <a:pt x="200" y="81"/>
                  </a:lnTo>
                  <a:lnTo>
                    <a:pt x="196" y="76"/>
                  </a:lnTo>
                  <a:lnTo>
                    <a:pt x="190" y="85"/>
                  </a:lnTo>
                  <a:lnTo>
                    <a:pt x="203" y="104"/>
                  </a:lnTo>
                  <a:lnTo>
                    <a:pt x="207" y="120"/>
                  </a:lnTo>
                  <a:lnTo>
                    <a:pt x="206" y="133"/>
                  </a:lnTo>
                  <a:lnTo>
                    <a:pt x="202" y="148"/>
                  </a:lnTo>
                  <a:lnTo>
                    <a:pt x="192" y="161"/>
                  </a:lnTo>
                  <a:lnTo>
                    <a:pt x="179" y="174"/>
                  </a:lnTo>
                  <a:lnTo>
                    <a:pt x="163" y="182"/>
                  </a:lnTo>
                  <a:lnTo>
                    <a:pt x="147" y="186"/>
                  </a:lnTo>
                  <a:lnTo>
                    <a:pt x="130" y="186"/>
                  </a:lnTo>
                  <a:lnTo>
                    <a:pt x="118" y="181"/>
                  </a:lnTo>
                  <a:lnTo>
                    <a:pt x="109" y="176"/>
                  </a:lnTo>
                  <a:lnTo>
                    <a:pt x="100" y="166"/>
                  </a:lnTo>
                  <a:lnTo>
                    <a:pt x="103" y="192"/>
                  </a:lnTo>
                  <a:lnTo>
                    <a:pt x="100" y="212"/>
                  </a:lnTo>
                  <a:lnTo>
                    <a:pt x="90" y="226"/>
                  </a:lnTo>
                  <a:lnTo>
                    <a:pt x="77" y="235"/>
                  </a:lnTo>
                  <a:lnTo>
                    <a:pt x="58" y="237"/>
                  </a:lnTo>
                  <a:lnTo>
                    <a:pt x="45" y="236"/>
                  </a:lnTo>
                  <a:lnTo>
                    <a:pt x="32" y="230"/>
                  </a:lnTo>
                  <a:lnTo>
                    <a:pt x="20" y="224"/>
                  </a:lnTo>
                  <a:lnTo>
                    <a:pt x="12" y="210"/>
                  </a:lnTo>
                  <a:lnTo>
                    <a:pt x="4" y="200"/>
                  </a:lnTo>
                  <a:lnTo>
                    <a:pt x="0" y="185"/>
                  </a:lnTo>
                  <a:lnTo>
                    <a:pt x="2" y="167"/>
                  </a:lnTo>
                  <a:lnTo>
                    <a:pt x="11" y="156"/>
                  </a:lnTo>
                  <a:lnTo>
                    <a:pt x="25" y="145"/>
                  </a:lnTo>
                  <a:lnTo>
                    <a:pt x="39" y="134"/>
                  </a:lnTo>
                  <a:lnTo>
                    <a:pt x="55" y="129"/>
                  </a:lnTo>
                  <a:lnTo>
                    <a:pt x="77" y="133"/>
                  </a:lnTo>
                  <a:lnTo>
                    <a:pt x="74" y="126"/>
                  </a:lnTo>
                  <a:lnTo>
                    <a:pt x="61" y="122"/>
                  </a:lnTo>
                  <a:lnTo>
                    <a:pt x="52" y="116"/>
                  </a:lnTo>
                  <a:lnTo>
                    <a:pt x="46" y="107"/>
                  </a:lnTo>
                  <a:lnTo>
                    <a:pt x="44" y="107"/>
                  </a:lnTo>
                  <a:lnTo>
                    <a:pt x="32" y="101"/>
                  </a:lnTo>
                  <a:lnTo>
                    <a:pt x="25" y="92"/>
                  </a:lnTo>
                  <a:lnTo>
                    <a:pt x="21" y="77"/>
                  </a:lnTo>
                  <a:lnTo>
                    <a:pt x="21" y="65"/>
                  </a:lnTo>
                  <a:lnTo>
                    <a:pt x="17" y="54"/>
                  </a:lnTo>
                  <a:lnTo>
                    <a:pt x="30" y="35"/>
                  </a:lnTo>
                  <a:lnTo>
                    <a:pt x="50" y="12"/>
                  </a:lnTo>
                  <a:lnTo>
                    <a:pt x="69"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0" name="Freeform 26"/>
            <p:cNvSpPr>
              <a:spLocks/>
            </p:cNvSpPr>
            <p:nvPr/>
          </p:nvSpPr>
          <p:spPr bwMode="auto">
            <a:xfrm>
              <a:off x="8672513" y="2857500"/>
              <a:ext cx="171450" cy="163513"/>
            </a:xfrm>
            <a:custGeom>
              <a:avLst/>
              <a:gdLst/>
              <a:ahLst/>
              <a:cxnLst>
                <a:cxn ang="0">
                  <a:pos x="28" y="5"/>
                </a:cxn>
                <a:cxn ang="0">
                  <a:pos x="37" y="2"/>
                </a:cxn>
                <a:cxn ang="0">
                  <a:pos x="52" y="0"/>
                </a:cxn>
                <a:cxn ang="0">
                  <a:pos x="70" y="4"/>
                </a:cxn>
                <a:cxn ang="0">
                  <a:pos x="86" y="10"/>
                </a:cxn>
                <a:cxn ang="0">
                  <a:pos x="97" y="20"/>
                </a:cxn>
                <a:cxn ang="0">
                  <a:pos x="104" y="34"/>
                </a:cxn>
                <a:cxn ang="0">
                  <a:pos x="108" y="51"/>
                </a:cxn>
                <a:cxn ang="0">
                  <a:pos x="104" y="67"/>
                </a:cxn>
                <a:cxn ang="0">
                  <a:pos x="95" y="81"/>
                </a:cxn>
                <a:cxn ang="0">
                  <a:pos x="85" y="95"/>
                </a:cxn>
                <a:cxn ang="0">
                  <a:pos x="68" y="100"/>
                </a:cxn>
                <a:cxn ang="0">
                  <a:pos x="46" y="103"/>
                </a:cxn>
                <a:cxn ang="0">
                  <a:pos x="32" y="100"/>
                </a:cxn>
                <a:cxn ang="0">
                  <a:pos x="19" y="90"/>
                </a:cxn>
                <a:cxn ang="0">
                  <a:pos x="8" y="74"/>
                </a:cxn>
                <a:cxn ang="0">
                  <a:pos x="2" y="59"/>
                </a:cxn>
                <a:cxn ang="0">
                  <a:pos x="0" y="44"/>
                </a:cxn>
                <a:cxn ang="0">
                  <a:pos x="4" y="27"/>
                </a:cxn>
                <a:cxn ang="0">
                  <a:pos x="17" y="15"/>
                </a:cxn>
                <a:cxn ang="0">
                  <a:pos x="28" y="5"/>
                </a:cxn>
              </a:cxnLst>
              <a:rect l="0" t="0" r="r" b="b"/>
              <a:pathLst>
                <a:path w="108" h="103">
                  <a:moveTo>
                    <a:pt x="28" y="5"/>
                  </a:moveTo>
                  <a:lnTo>
                    <a:pt x="37" y="2"/>
                  </a:lnTo>
                  <a:lnTo>
                    <a:pt x="52" y="0"/>
                  </a:lnTo>
                  <a:lnTo>
                    <a:pt x="70" y="4"/>
                  </a:lnTo>
                  <a:lnTo>
                    <a:pt x="86" y="10"/>
                  </a:lnTo>
                  <a:lnTo>
                    <a:pt x="97" y="20"/>
                  </a:lnTo>
                  <a:lnTo>
                    <a:pt x="104" y="34"/>
                  </a:lnTo>
                  <a:lnTo>
                    <a:pt x="108" y="51"/>
                  </a:lnTo>
                  <a:lnTo>
                    <a:pt x="104" y="67"/>
                  </a:lnTo>
                  <a:lnTo>
                    <a:pt x="95" y="81"/>
                  </a:lnTo>
                  <a:lnTo>
                    <a:pt x="85" y="95"/>
                  </a:lnTo>
                  <a:lnTo>
                    <a:pt x="68" y="100"/>
                  </a:lnTo>
                  <a:lnTo>
                    <a:pt x="46" y="103"/>
                  </a:lnTo>
                  <a:lnTo>
                    <a:pt x="32" y="100"/>
                  </a:lnTo>
                  <a:lnTo>
                    <a:pt x="19" y="90"/>
                  </a:lnTo>
                  <a:lnTo>
                    <a:pt x="8" y="74"/>
                  </a:lnTo>
                  <a:lnTo>
                    <a:pt x="2" y="59"/>
                  </a:lnTo>
                  <a:lnTo>
                    <a:pt x="0" y="44"/>
                  </a:lnTo>
                  <a:lnTo>
                    <a:pt x="4" y="27"/>
                  </a:lnTo>
                  <a:lnTo>
                    <a:pt x="17" y="15"/>
                  </a:lnTo>
                  <a:lnTo>
                    <a:pt x="28" y="5"/>
                  </a:lnTo>
                  <a:close/>
                </a:path>
              </a:pathLst>
            </a:custGeom>
            <a:solidFill>
              <a:srgbClr val="FF99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1" name="Freeform 27"/>
            <p:cNvSpPr>
              <a:spLocks/>
            </p:cNvSpPr>
            <p:nvPr/>
          </p:nvSpPr>
          <p:spPr bwMode="auto">
            <a:xfrm>
              <a:off x="8843963" y="2797175"/>
              <a:ext cx="87313" cy="76200"/>
            </a:xfrm>
            <a:custGeom>
              <a:avLst/>
              <a:gdLst/>
              <a:ahLst/>
              <a:cxnLst>
                <a:cxn ang="0">
                  <a:pos x="8" y="35"/>
                </a:cxn>
                <a:cxn ang="0">
                  <a:pos x="2" y="25"/>
                </a:cxn>
                <a:cxn ang="0">
                  <a:pos x="0" y="11"/>
                </a:cxn>
                <a:cxn ang="0">
                  <a:pos x="7" y="2"/>
                </a:cxn>
                <a:cxn ang="0">
                  <a:pos x="16" y="0"/>
                </a:cxn>
                <a:cxn ang="0">
                  <a:pos x="28" y="1"/>
                </a:cxn>
                <a:cxn ang="0">
                  <a:pos x="40" y="9"/>
                </a:cxn>
                <a:cxn ang="0">
                  <a:pos x="51" y="21"/>
                </a:cxn>
                <a:cxn ang="0">
                  <a:pos x="55" y="34"/>
                </a:cxn>
                <a:cxn ang="0">
                  <a:pos x="49" y="42"/>
                </a:cxn>
                <a:cxn ang="0">
                  <a:pos x="38" y="48"/>
                </a:cxn>
                <a:cxn ang="0">
                  <a:pos x="36" y="48"/>
                </a:cxn>
                <a:cxn ang="0">
                  <a:pos x="22" y="45"/>
                </a:cxn>
                <a:cxn ang="0">
                  <a:pos x="11" y="41"/>
                </a:cxn>
                <a:cxn ang="0">
                  <a:pos x="8" y="35"/>
                </a:cxn>
              </a:cxnLst>
              <a:rect l="0" t="0" r="r" b="b"/>
              <a:pathLst>
                <a:path w="55" h="48">
                  <a:moveTo>
                    <a:pt x="8" y="35"/>
                  </a:moveTo>
                  <a:lnTo>
                    <a:pt x="2" y="25"/>
                  </a:lnTo>
                  <a:lnTo>
                    <a:pt x="0" y="11"/>
                  </a:lnTo>
                  <a:lnTo>
                    <a:pt x="7" y="2"/>
                  </a:lnTo>
                  <a:lnTo>
                    <a:pt x="16" y="0"/>
                  </a:lnTo>
                  <a:lnTo>
                    <a:pt x="28" y="1"/>
                  </a:lnTo>
                  <a:lnTo>
                    <a:pt x="40" y="9"/>
                  </a:lnTo>
                  <a:lnTo>
                    <a:pt x="51" y="21"/>
                  </a:lnTo>
                  <a:lnTo>
                    <a:pt x="55" y="34"/>
                  </a:lnTo>
                  <a:lnTo>
                    <a:pt x="49" y="42"/>
                  </a:lnTo>
                  <a:lnTo>
                    <a:pt x="38" y="48"/>
                  </a:lnTo>
                  <a:lnTo>
                    <a:pt x="36" y="48"/>
                  </a:lnTo>
                  <a:lnTo>
                    <a:pt x="22" y="45"/>
                  </a:lnTo>
                  <a:lnTo>
                    <a:pt x="11" y="41"/>
                  </a:lnTo>
                  <a:lnTo>
                    <a:pt x="8" y="3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2" name="Freeform 28"/>
            <p:cNvSpPr>
              <a:spLocks/>
            </p:cNvSpPr>
            <p:nvPr/>
          </p:nvSpPr>
          <p:spPr bwMode="auto">
            <a:xfrm>
              <a:off x="8547100" y="2963863"/>
              <a:ext cx="130175" cy="138113"/>
            </a:xfrm>
            <a:custGeom>
              <a:avLst/>
              <a:gdLst/>
              <a:ahLst/>
              <a:cxnLst>
                <a:cxn ang="0">
                  <a:pos x="16" y="17"/>
                </a:cxn>
                <a:cxn ang="0">
                  <a:pos x="28" y="6"/>
                </a:cxn>
                <a:cxn ang="0">
                  <a:pos x="25" y="6"/>
                </a:cxn>
                <a:cxn ang="0">
                  <a:pos x="43" y="0"/>
                </a:cxn>
                <a:cxn ang="0">
                  <a:pos x="60" y="3"/>
                </a:cxn>
                <a:cxn ang="0">
                  <a:pos x="73" y="12"/>
                </a:cxn>
                <a:cxn ang="0">
                  <a:pos x="80" y="25"/>
                </a:cxn>
                <a:cxn ang="0">
                  <a:pos x="82" y="44"/>
                </a:cxn>
                <a:cxn ang="0">
                  <a:pos x="79" y="65"/>
                </a:cxn>
                <a:cxn ang="0">
                  <a:pos x="72" y="80"/>
                </a:cxn>
                <a:cxn ang="0">
                  <a:pos x="60" y="85"/>
                </a:cxn>
                <a:cxn ang="0">
                  <a:pos x="47" y="87"/>
                </a:cxn>
                <a:cxn ang="0">
                  <a:pos x="44" y="87"/>
                </a:cxn>
                <a:cxn ang="0">
                  <a:pos x="34" y="85"/>
                </a:cxn>
                <a:cxn ang="0">
                  <a:pos x="19" y="78"/>
                </a:cxn>
                <a:cxn ang="0">
                  <a:pos x="9" y="65"/>
                </a:cxn>
                <a:cxn ang="0">
                  <a:pos x="0" y="48"/>
                </a:cxn>
                <a:cxn ang="0">
                  <a:pos x="1" y="30"/>
                </a:cxn>
                <a:cxn ang="0">
                  <a:pos x="9" y="21"/>
                </a:cxn>
                <a:cxn ang="0">
                  <a:pos x="16" y="17"/>
                </a:cxn>
              </a:cxnLst>
              <a:rect l="0" t="0" r="r" b="b"/>
              <a:pathLst>
                <a:path w="82" h="87">
                  <a:moveTo>
                    <a:pt x="16" y="17"/>
                  </a:moveTo>
                  <a:lnTo>
                    <a:pt x="28" y="6"/>
                  </a:lnTo>
                  <a:lnTo>
                    <a:pt x="25" y="6"/>
                  </a:lnTo>
                  <a:lnTo>
                    <a:pt x="43" y="0"/>
                  </a:lnTo>
                  <a:lnTo>
                    <a:pt x="60" y="3"/>
                  </a:lnTo>
                  <a:lnTo>
                    <a:pt x="73" y="12"/>
                  </a:lnTo>
                  <a:lnTo>
                    <a:pt x="80" y="25"/>
                  </a:lnTo>
                  <a:lnTo>
                    <a:pt x="82" y="44"/>
                  </a:lnTo>
                  <a:lnTo>
                    <a:pt x="79" y="65"/>
                  </a:lnTo>
                  <a:lnTo>
                    <a:pt x="72" y="80"/>
                  </a:lnTo>
                  <a:lnTo>
                    <a:pt x="60" y="85"/>
                  </a:lnTo>
                  <a:lnTo>
                    <a:pt x="47" y="87"/>
                  </a:lnTo>
                  <a:lnTo>
                    <a:pt x="44" y="87"/>
                  </a:lnTo>
                  <a:lnTo>
                    <a:pt x="34" y="85"/>
                  </a:lnTo>
                  <a:lnTo>
                    <a:pt x="19" y="78"/>
                  </a:lnTo>
                  <a:lnTo>
                    <a:pt x="9" y="65"/>
                  </a:lnTo>
                  <a:lnTo>
                    <a:pt x="0" y="48"/>
                  </a:lnTo>
                  <a:lnTo>
                    <a:pt x="1" y="30"/>
                  </a:lnTo>
                  <a:lnTo>
                    <a:pt x="9" y="21"/>
                  </a:lnTo>
                  <a:lnTo>
                    <a:pt x="16" y="17"/>
                  </a:lnTo>
                  <a:close/>
                </a:path>
              </a:pathLst>
            </a:custGeom>
            <a:solidFill>
              <a:srgbClr val="FF99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3" name="Freeform 29"/>
            <p:cNvSpPr>
              <a:spLocks/>
            </p:cNvSpPr>
            <p:nvPr/>
          </p:nvSpPr>
          <p:spPr bwMode="auto">
            <a:xfrm>
              <a:off x="8632825" y="2747963"/>
              <a:ext cx="52388" cy="39688"/>
            </a:xfrm>
            <a:custGeom>
              <a:avLst/>
              <a:gdLst/>
              <a:ahLst/>
              <a:cxnLst>
                <a:cxn ang="0">
                  <a:pos x="9" y="7"/>
                </a:cxn>
                <a:cxn ang="0">
                  <a:pos x="17" y="3"/>
                </a:cxn>
                <a:cxn ang="0">
                  <a:pos x="27" y="0"/>
                </a:cxn>
                <a:cxn ang="0">
                  <a:pos x="31" y="6"/>
                </a:cxn>
                <a:cxn ang="0">
                  <a:pos x="33" y="15"/>
                </a:cxn>
                <a:cxn ang="0">
                  <a:pos x="23" y="24"/>
                </a:cxn>
                <a:cxn ang="0">
                  <a:pos x="20" y="25"/>
                </a:cxn>
                <a:cxn ang="0">
                  <a:pos x="7" y="24"/>
                </a:cxn>
                <a:cxn ang="0">
                  <a:pos x="0" y="18"/>
                </a:cxn>
                <a:cxn ang="0">
                  <a:pos x="6" y="10"/>
                </a:cxn>
                <a:cxn ang="0">
                  <a:pos x="9" y="7"/>
                </a:cxn>
              </a:cxnLst>
              <a:rect l="0" t="0" r="r" b="b"/>
              <a:pathLst>
                <a:path w="33" h="25">
                  <a:moveTo>
                    <a:pt x="9" y="7"/>
                  </a:moveTo>
                  <a:lnTo>
                    <a:pt x="17" y="3"/>
                  </a:lnTo>
                  <a:lnTo>
                    <a:pt x="27" y="0"/>
                  </a:lnTo>
                  <a:lnTo>
                    <a:pt x="31" y="6"/>
                  </a:lnTo>
                  <a:lnTo>
                    <a:pt x="33" y="15"/>
                  </a:lnTo>
                  <a:lnTo>
                    <a:pt x="23" y="24"/>
                  </a:lnTo>
                  <a:lnTo>
                    <a:pt x="20" y="25"/>
                  </a:lnTo>
                  <a:lnTo>
                    <a:pt x="7" y="24"/>
                  </a:lnTo>
                  <a:lnTo>
                    <a:pt x="0" y="18"/>
                  </a:lnTo>
                  <a:lnTo>
                    <a:pt x="6" y="10"/>
                  </a:lnTo>
                  <a:lnTo>
                    <a:pt x="9" y="7"/>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4" name="Freeform 30"/>
            <p:cNvSpPr>
              <a:spLocks/>
            </p:cNvSpPr>
            <p:nvPr/>
          </p:nvSpPr>
          <p:spPr bwMode="auto">
            <a:xfrm>
              <a:off x="8626475" y="2800350"/>
              <a:ext cx="60325" cy="53975"/>
            </a:xfrm>
            <a:custGeom>
              <a:avLst/>
              <a:gdLst/>
              <a:ahLst/>
              <a:cxnLst>
                <a:cxn ang="0">
                  <a:pos x="12" y="0"/>
                </a:cxn>
                <a:cxn ang="0">
                  <a:pos x="27" y="0"/>
                </a:cxn>
                <a:cxn ang="0">
                  <a:pos x="36" y="8"/>
                </a:cxn>
                <a:cxn ang="0">
                  <a:pos x="38" y="21"/>
                </a:cxn>
                <a:cxn ang="0">
                  <a:pos x="31" y="32"/>
                </a:cxn>
                <a:cxn ang="0">
                  <a:pos x="15" y="33"/>
                </a:cxn>
                <a:cxn ang="0">
                  <a:pos x="13" y="34"/>
                </a:cxn>
                <a:cxn ang="0">
                  <a:pos x="2" y="25"/>
                </a:cxn>
                <a:cxn ang="0">
                  <a:pos x="0" y="11"/>
                </a:cxn>
                <a:cxn ang="0">
                  <a:pos x="5" y="3"/>
                </a:cxn>
                <a:cxn ang="0">
                  <a:pos x="12" y="0"/>
                </a:cxn>
              </a:cxnLst>
              <a:rect l="0" t="0" r="r" b="b"/>
              <a:pathLst>
                <a:path w="38" h="34">
                  <a:moveTo>
                    <a:pt x="12" y="0"/>
                  </a:moveTo>
                  <a:lnTo>
                    <a:pt x="27" y="0"/>
                  </a:lnTo>
                  <a:lnTo>
                    <a:pt x="36" y="8"/>
                  </a:lnTo>
                  <a:lnTo>
                    <a:pt x="38" y="21"/>
                  </a:lnTo>
                  <a:lnTo>
                    <a:pt x="31" y="32"/>
                  </a:lnTo>
                  <a:lnTo>
                    <a:pt x="15" y="33"/>
                  </a:lnTo>
                  <a:lnTo>
                    <a:pt x="13" y="34"/>
                  </a:lnTo>
                  <a:lnTo>
                    <a:pt x="2" y="25"/>
                  </a:lnTo>
                  <a:lnTo>
                    <a:pt x="0" y="11"/>
                  </a:lnTo>
                  <a:lnTo>
                    <a:pt x="5" y="3"/>
                  </a:lnTo>
                  <a:lnTo>
                    <a:pt x="12"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5" name="Freeform 31"/>
            <p:cNvSpPr>
              <a:spLocks/>
            </p:cNvSpPr>
            <p:nvPr/>
          </p:nvSpPr>
          <p:spPr bwMode="auto">
            <a:xfrm>
              <a:off x="8570913" y="2792413"/>
              <a:ext cx="52388" cy="39688"/>
            </a:xfrm>
            <a:custGeom>
              <a:avLst/>
              <a:gdLst/>
              <a:ahLst/>
              <a:cxnLst>
                <a:cxn ang="0">
                  <a:pos x="16" y="0"/>
                </a:cxn>
                <a:cxn ang="0">
                  <a:pos x="30" y="0"/>
                </a:cxn>
                <a:cxn ang="0">
                  <a:pos x="33" y="8"/>
                </a:cxn>
                <a:cxn ang="0">
                  <a:pos x="30" y="18"/>
                </a:cxn>
                <a:cxn ang="0">
                  <a:pos x="17" y="24"/>
                </a:cxn>
                <a:cxn ang="0">
                  <a:pos x="15" y="25"/>
                </a:cxn>
                <a:cxn ang="0">
                  <a:pos x="4" y="22"/>
                </a:cxn>
                <a:cxn ang="0">
                  <a:pos x="2" y="22"/>
                </a:cxn>
                <a:cxn ang="0">
                  <a:pos x="0" y="13"/>
                </a:cxn>
                <a:cxn ang="0">
                  <a:pos x="7" y="3"/>
                </a:cxn>
                <a:cxn ang="0">
                  <a:pos x="16" y="0"/>
                </a:cxn>
              </a:cxnLst>
              <a:rect l="0" t="0" r="r" b="b"/>
              <a:pathLst>
                <a:path w="33" h="25">
                  <a:moveTo>
                    <a:pt x="16" y="0"/>
                  </a:moveTo>
                  <a:lnTo>
                    <a:pt x="30" y="0"/>
                  </a:lnTo>
                  <a:lnTo>
                    <a:pt x="33" y="8"/>
                  </a:lnTo>
                  <a:lnTo>
                    <a:pt x="30" y="18"/>
                  </a:lnTo>
                  <a:lnTo>
                    <a:pt x="17" y="24"/>
                  </a:lnTo>
                  <a:lnTo>
                    <a:pt x="15" y="25"/>
                  </a:lnTo>
                  <a:lnTo>
                    <a:pt x="4" y="22"/>
                  </a:lnTo>
                  <a:lnTo>
                    <a:pt x="2" y="22"/>
                  </a:lnTo>
                  <a:lnTo>
                    <a:pt x="0" y="13"/>
                  </a:lnTo>
                  <a:lnTo>
                    <a:pt x="7" y="3"/>
                  </a:lnTo>
                  <a:lnTo>
                    <a:pt x="16"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6" name="Freeform 32"/>
            <p:cNvSpPr>
              <a:spLocks/>
            </p:cNvSpPr>
            <p:nvPr/>
          </p:nvSpPr>
          <p:spPr bwMode="auto">
            <a:xfrm>
              <a:off x="8572500" y="2835275"/>
              <a:ext cx="60325" cy="65088"/>
            </a:xfrm>
            <a:custGeom>
              <a:avLst/>
              <a:gdLst/>
              <a:ahLst/>
              <a:cxnLst>
                <a:cxn ang="0">
                  <a:pos x="9" y="6"/>
                </a:cxn>
                <a:cxn ang="0">
                  <a:pos x="24" y="0"/>
                </a:cxn>
                <a:cxn ang="0">
                  <a:pos x="33" y="8"/>
                </a:cxn>
                <a:cxn ang="0">
                  <a:pos x="38" y="21"/>
                </a:cxn>
                <a:cxn ang="0">
                  <a:pos x="33" y="34"/>
                </a:cxn>
                <a:cxn ang="0">
                  <a:pos x="31" y="36"/>
                </a:cxn>
                <a:cxn ang="0">
                  <a:pos x="24" y="40"/>
                </a:cxn>
                <a:cxn ang="0">
                  <a:pos x="22" y="41"/>
                </a:cxn>
                <a:cxn ang="0">
                  <a:pos x="9" y="37"/>
                </a:cxn>
                <a:cxn ang="0">
                  <a:pos x="3" y="29"/>
                </a:cxn>
                <a:cxn ang="0">
                  <a:pos x="0" y="16"/>
                </a:cxn>
                <a:cxn ang="0">
                  <a:pos x="9" y="6"/>
                </a:cxn>
              </a:cxnLst>
              <a:rect l="0" t="0" r="r" b="b"/>
              <a:pathLst>
                <a:path w="38" h="41">
                  <a:moveTo>
                    <a:pt x="9" y="6"/>
                  </a:moveTo>
                  <a:lnTo>
                    <a:pt x="24" y="0"/>
                  </a:lnTo>
                  <a:lnTo>
                    <a:pt x="33" y="8"/>
                  </a:lnTo>
                  <a:lnTo>
                    <a:pt x="38" y="21"/>
                  </a:lnTo>
                  <a:lnTo>
                    <a:pt x="33" y="34"/>
                  </a:lnTo>
                  <a:lnTo>
                    <a:pt x="31" y="36"/>
                  </a:lnTo>
                  <a:lnTo>
                    <a:pt x="24" y="40"/>
                  </a:lnTo>
                  <a:lnTo>
                    <a:pt x="22" y="41"/>
                  </a:lnTo>
                  <a:lnTo>
                    <a:pt x="9" y="37"/>
                  </a:lnTo>
                  <a:lnTo>
                    <a:pt x="3" y="29"/>
                  </a:lnTo>
                  <a:lnTo>
                    <a:pt x="0" y="16"/>
                  </a:lnTo>
                  <a:lnTo>
                    <a:pt x="9" y="6"/>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7" name="Freeform 33"/>
            <p:cNvSpPr>
              <a:spLocks/>
            </p:cNvSpPr>
            <p:nvPr/>
          </p:nvSpPr>
          <p:spPr bwMode="auto">
            <a:xfrm>
              <a:off x="8616950" y="2863850"/>
              <a:ext cx="65088" cy="68263"/>
            </a:xfrm>
            <a:custGeom>
              <a:avLst/>
              <a:gdLst/>
              <a:ahLst/>
              <a:cxnLst>
                <a:cxn ang="0">
                  <a:pos x="18" y="0"/>
                </a:cxn>
                <a:cxn ang="0">
                  <a:pos x="30" y="0"/>
                </a:cxn>
                <a:cxn ang="0">
                  <a:pos x="38" y="4"/>
                </a:cxn>
                <a:cxn ang="0">
                  <a:pos x="41" y="12"/>
                </a:cxn>
                <a:cxn ang="0">
                  <a:pos x="31" y="22"/>
                </a:cxn>
                <a:cxn ang="0">
                  <a:pos x="27" y="33"/>
                </a:cxn>
                <a:cxn ang="0">
                  <a:pos x="27" y="43"/>
                </a:cxn>
                <a:cxn ang="0">
                  <a:pos x="17" y="42"/>
                </a:cxn>
                <a:cxn ang="0">
                  <a:pos x="6" y="34"/>
                </a:cxn>
                <a:cxn ang="0">
                  <a:pos x="0" y="27"/>
                </a:cxn>
                <a:cxn ang="0">
                  <a:pos x="10" y="22"/>
                </a:cxn>
                <a:cxn ang="0">
                  <a:pos x="16" y="9"/>
                </a:cxn>
                <a:cxn ang="0">
                  <a:pos x="18" y="0"/>
                </a:cxn>
              </a:cxnLst>
              <a:rect l="0" t="0" r="r" b="b"/>
              <a:pathLst>
                <a:path w="41" h="43">
                  <a:moveTo>
                    <a:pt x="18" y="0"/>
                  </a:moveTo>
                  <a:lnTo>
                    <a:pt x="30" y="0"/>
                  </a:lnTo>
                  <a:lnTo>
                    <a:pt x="38" y="4"/>
                  </a:lnTo>
                  <a:lnTo>
                    <a:pt x="41" y="12"/>
                  </a:lnTo>
                  <a:lnTo>
                    <a:pt x="31" y="22"/>
                  </a:lnTo>
                  <a:lnTo>
                    <a:pt x="27" y="33"/>
                  </a:lnTo>
                  <a:lnTo>
                    <a:pt x="27" y="43"/>
                  </a:lnTo>
                  <a:lnTo>
                    <a:pt x="17" y="42"/>
                  </a:lnTo>
                  <a:lnTo>
                    <a:pt x="6" y="34"/>
                  </a:lnTo>
                  <a:lnTo>
                    <a:pt x="0" y="27"/>
                  </a:lnTo>
                  <a:lnTo>
                    <a:pt x="10" y="22"/>
                  </a:lnTo>
                  <a:lnTo>
                    <a:pt x="16" y="9"/>
                  </a:lnTo>
                  <a:lnTo>
                    <a:pt x="18"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8" name="Freeform 34"/>
            <p:cNvSpPr>
              <a:spLocks/>
            </p:cNvSpPr>
            <p:nvPr/>
          </p:nvSpPr>
          <p:spPr bwMode="auto">
            <a:xfrm>
              <a:off x="8685213" y="2808288"/>
              <a:ext cx="57150" cy="60325"/>
            </a:xfrm>
            <a:custGeom>
              <a:avLst/>
              <a:gdLst/>
              <a:ahLst/>
              <a:cxnLst>
                <a:cxn ang="0">
                  <a:pos x="7" y="0"/>
                </a:cxn>
                <a:cxn ang="0">
                  <a:pos x="10" y="12"/>
                </a:cxn>
                <a:cxn ang="0">
                  <a:pos x="7" y="22"/>
                </a:cxn>
                <a:cxn ang="0">
                  <a:pos x="5" y="24"/>
                </a:cxn>
                <a:cxn ang="0">
                  <a:pos x="0" y="29"/>
                </a:cxn>
                <a:cxn ang="0">
                  <a:pos x="7" y="38"/>
                </a:cxn>
                <a:cxn ang="0">
                  <a:pos x="14" y="30"/>
                </a:cxn>
                <a:cxn ang="0">
                  <a:pos x="24" y="26"/>
                </a:cxn>
                <a:cxn ang="0">
                  <a:pos x="36" y="25"/>
                </a:cxn>
                <a:cxn ang="0">
                  <a:pos x="33" y="17"/>
                </a:cxn>
                <a:cxn ang="0">
                  <a:pos x="23" y="4"/>
                </a:cxn>
                <a:cxn ang="0">
                  <a:pos x="7" y="0"/>
                </a:cxn>
              </a:cxnLst>
              <a:rect l="0" t="0" r="r" b="b"/>
              <a:pathLst>
                <a:path w="36" h="38">
                  <a:moveTo>
                    <a:pt x="7" y="0"/>
                  </a:moveTo>
                  <a:lnTo>
                    <a:pt x="10" y="12"/>
                  </a:lnTo>
                  <a:lnTo>
                    <a:pt x="7" y="22"/>
                  </a:lnTo>
                  <a:lnTo>
                    <a:pt x="5" y="24"/>
                  </a:lnTo>
                  <a:lnTo>
                    <a:pt x="0" y="29"/>
                  </a:lnTo>
                  <a:lnTo>
                    <a:pt x="7" y="38"/>
                  </a:lnTo>
                  <a:lnTo>
                    <a:pt x="14" y="30"/>
                  </a:lnTo>
                  <a:lnTo>
                    <a:pt x="24" y="26"/>
                  </a:lnTo>
                  <a:lnTo>
                    <a:pt x="36" y="25"/>
                  </a:lnTo>
                  <a:lnTo>
                    <a:pt x="33" y="17"/>
                  </a:lnTo>
                  <a:lnTo>
                    <a:pt x="23" y="4"/>
                  </a:lnTo>
                  <a:lnTo>
                    <a:pt x="7"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9" name="Freeform 35"/>
            <p:cNvSpPr>
              <a:spLocks/>
            </p:cNvSpPr>
            <p:nvPr/>
          </p:nvSpPr>
          <p:spPr bwMode="auto">
            <a:xfrm>
              <a:off x="8677275" y="2752725"/>
              <a:ext cx="47625" cy="55563"/>
            </a:xfrm>
            <a:custGeom>
              <a:avLst/>
              <a:gdLst/>
              <a:ahLst/>
              <a:cxnLst>
                <a:cxn ang="0">
                  <a:pos x="3" y="21"/>
                </a:cxn>
                <a:cxn ang="0">
                  <a:pos x="10" y="10"/>
                </a:cxn>
                <a:cxn ang="0">
                  <a:pos x="9" y="0"/>
                </a:cxn>
                <a:cxn ang="0">
                  <a:pos x="21" y="3"/>
                </a:cxn>
                <a:cxn ang="0">
                  <a:pos x="29" y="12"/>
                </a:cxn>
                <a:cxn ang="0">
                  <a:pos x="30" y="25"/>
                </a:cxn>
                <a:cxn ang="0">
                  <a:pos x="28" y="35"/>
                </a:cxn>
                <a:cxn ang="0">
                  <a:pos x="10" y="32"/>
                </a:cxn>
                <a:cxn ang="0">
                  <a:pos x="5" y="28"/>
                </a:cxn>
                <a:cxn ang="0">
                  <a:pos x="0" y="23"/>
                </a:cxn>
                <a:cxn ang="0">
                  <a:pos x="3" y="21"/>
                </a:cxn>
              </a:cxnLst>
              <a:rect l="0" t="0" r="r" b="b"/>
              <a:pathLst>
                <a:path w="30" h="35">
                  <a:moveTo>
                    <a:pt x="3" y="21"/>
                  </a:moveTo>
                  <a:lnTo>
                    <a:pt x="10" y="10"/>
                  </a:lnTo>
                  <a:lnTo>
                    <a:pt x="9" y="0"/>
                  </a:lnTo>
                  <a:lnTo>
                    <a:pt x="21" y="3"/>
                  </a:lnTo>
                  <a:lnTo>
                    <a:pt x="29" y="12"/>
                  </a:lnTo>
                  <a:lnTo>
                    <a:pt x="30" y="25"/>
                  </a:lnTo>
                  <a:lnTo>
                    <a:pt x="28" y="35"/>
                  </a:lnTo>
                  <a:lnTo>
                    <a:pt x="10" y="32"/>
                  </a:lnTo>
                  <a:lnTo>
                    <a:pt x="5" y="28"/>
                  </a:lnTo>
                  <a:lnTo>
                    <a:pt x="0" y="23"/>
                  </a:lnTo>
                  <a:lnTo>
                    <a:pt x="3" y="21"/>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0" name="Freeform 36"/>
            <p:cNvSpPr>
              <a:spLocks/>
            </p:cNvSpPr>
            <p:nvPr/>
          </p:nvSpPr>
          <p:spPr bwMode="auto">
            <a:xfrm>
              <a:off x="8728075" y="2774950"/>
              <a:ext cx="61913" cy="58738"/>
            </a:xfrm>
            <a:custGeom>
              <a:avLst/>
              <a:gdLst/>
              <a:ahLst/>
              <a:cxnLst>
                <a:cxn ang="0">
                  <a:pos x="0" y="21"/>
                </a:cxn>
                <a:cxn ang="0">
                  <a:pos x="2" y="14"/>
                </a:cxn>
                <a:cxn ang="0">
                  <a:pos x="1" y="5"/>
                </a:cxn>
                <a:cxn ang="0">
                  <a:pos x="13" y="0"/>
                </a:cxn>
                <a:cxn ang="0">
                  <a:pos x="27" y="3"/>
                </a:cxn>
                <a:cxn ang="0">
                  <a:pos x="36" y="9"/>
                </a:cxn>
                <a:cxn ang="0">
                  <a:pos x="39" y="21"/>
                </a:cxn>
                <a:cxn ang="0">
                  <a:pos x="35" y="32"/>
                </a:cxn>
                <a:cxn ang="0">
                  <a:pos x="22" y="37"/>
                </a:cxn>
                <a:cxn ang="0">
                  <a:pos x="13" y="36"/>
                </a:cxn>
                <a:cxn ang="0">
                  <a:pos x="8" y="32"/>
                </a:cxn>
                <a:cxn ang="0">
                  <a:pos x="0" y="21"/>
                </a:cxn>
              </a:cxnLst>
              <a:rect l="0" t="0" r="r" b="b"/>
              <a:pathLst>
                <a:path w="39" h="37">
                  <a:moveTo>
                    <a:pt x="0" y="21"/>
                  </a:moveTo>
                  <a:lnTo>
                    <a:pt x="2" y="14"/>
                  </a:lnTo>
                  <a:lnTo>
                    <a:pt x="1" y="5"/>
                  </a:lnTo>
                  <a:lnTo>
                    <a:pt x="13" y="0"/>
                  </a:lnTo>
                  <a:lnTo>
                    <a:pt x="27" y="3"/>
                  </a:lnTo>
                  <a:lnTo>
                    <a:pt x="36" y="9"/>
                  </a:lnTo>
                  <a:lnTo>
                    <a:pt x="39" y="21"/>
                  </a:lnTo>
                  <a:lnTo>
                    <a:pt x="35" y="32"/>
                  </a:lnTo>
                  <a:lnTo>
                    <a:pt x="22" y="37"/>
                  </a:lnTo>
                  <a:lnTo>
                    <a:pt x="13" y="36"/>
                  </a:lnTo>
                  <a:lnTo>
                    <a:pt x="8" y="32"/>
                  </a:lnTo>
                  <a:lnTo>
                    <a:pt x="0" y="21"/>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1" name="Freeform 37"/>
            <p:cNvSpPr>
              <a:spLocks/>
            </p:cNvSpPr>
            <p:nvPr/>
          </p:nvSpPr>
          <p:spPr bwMode="auto">
            <a:xfrm>
              <a:off x="8770938" y="2814638"/>
              <a:ext cx="65088" cy="46038"/>
            </a:xfrm>
            <a:custGeom>
              <a:avLst/>
              <a:gdLst/>
              <a:ahLst/>
              <a:cxnLst>
                <a:cxn ang="0">
                  <a:pos x="1" y="18"/>
                </a:cxn>
                <a:cxn ang="0">
                  <a:pos x="13" y="12"/>
                </a:cxn>
                <a:cxn ang="0">
                  <a:pos x="19" y="0"/>
                </a:cxn>
                <a:cxn ang="0">
                  <a:pos x="30" y="2"/>
                </a:cxn>
                <a:cxn ang="0">
                  <a:pos x="38" y="6"/>
                </a:cxn>
                <a:cxn ang="0">
                  <a:pos x="41" y="18"/>
                </a:cxn>
                <a:cxn ang="0">
                  <a:pos x="36" y="27"/>
                </a:cxn>
                <a:cxn ang="0">
                  <a:pos x="25" y="29"/>
                </a:cxn>
                <a:cxn ang="0">
                  <a:pos x="9" y="25"/>
                </a:cxn>
                <a:cxn ang="0">
                  <a:pos x="0" y="21"/>
                </a:cxn>
                <a:cxn ang="0">
                  <a:pos x="1" y="18"/>
                </a:cxn>
              </a:cxnLst>
              <a:rect l="0" t="0" r="r" b="b"/>
              <a:pathLst>
                <a:path w="41" h="29">
                  <a:moveTo>
                    <a:pt x="1" y="18"/>
                  </a:moveTo>
                  <a:lnTo>
                    <a:pt x="13" y="12"/>
                  </a:lnTo>
                  <a:lnTo>
                    <a:pt x="19" y="0"/>
                  </a:lnTo>
                  <a:lnTo>
                    <a:pt x="30" y="2"/>
                  </a:lnTo>
                  <a:lnTo>
                    <a:pt x="38" y="6"/>
                  </a:lnTo>
                  <a:lnTo>
                    <a:pt x="41" y="18"/>
                  </a:lnTo>
                  <a:lnTo>
                    <a:pt x="36" y="27"/>
                  </a:lnTo>
                  <a:lnTo>
                    <a:pt x="25" y="29"/>
                  </a:lnTo>
                  <a:lnTo>
                    <a:pt x="9" y="25"/>
                  </a:lnTo>
                  <a:lnTo>
                    <a:pt x="0" y="21"/>
                  </a:lnTo>
                  <a:lnTo>
                    <a:pt x="1" y="18"/>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2" name="Freeform 38"/>
            <p:cNvSpPr>
              <a:spLocks/>
            </p:cNvSpPr>
            <p:nvPr/>
          </p:nvSpPr>
          <p:spPr bwMode="auto">
            <a:xfrm>
              <a:off x="8840788" y="2794000"/>
              <a:ext cx="338138" cy="301625"/>
            </a:xfrm>
            <a:custGeom>
              <a:avLst/>
              <a:gdLst/>
              <a:ahLst/>
              <a:cxnLst>
                <a:cxn ang="0">
                  <a:pos x="62" y="34"/>
                </a:cxn>
                <a:cxn ang="0">
                  <a:pos x="71" y="25"/>
                </a:cxn>
                <a:cxn ang="0">
                  <a:pos x="80" y="7"/>
                </a:cxn>
                <a:cxn ang="0">
                  <a:pos x="83" y="1"/>
                </a:cxn>
                <a:cxn ang="0">
                  <a:pos x="91" y="0"/>
                </a:cxn>
                <a:cxn ang="0">
                  <a:pos x="97" y="13"/>
                </a:cxn>
                <a:cxn ang="0">
                  <a:pos x="99" y="29"/>
                </a:cxn>
                <a:cxn ang="0">
                  <a:pos x="107" y="39"/>
                </a:cxn>
                <a:cxn ang="0">
                  <a:pos x="118" y="40"/>
                </a:cxn>
                <a:cxn ang="0">
                  <a:pos x="137" y="39"/>
                </a:cxn>
                <a:cxn ang="0">
                  <a:pos x="159" y="34"/>
                </a:cxn>
                <a:cxn ang="0">
                  <a:pos x="172" y="32"/>
                </a:cxn>
                <a:cxn ang="0">
                  <a:pos x="174" y="39"/>
                </a:cxn>
                <a:cxn ang="0">
                  <a:pos x="170" y="49"/>
                </a:cxn>
                <a:cxn ang="0">
                  <a:pos x="157" y="56"/>
                </a:cxn>
                <a:cxn ang="0">
                  <a:pos x="146" y="67"/>
                </a:cxn>
                <a:cxn ang="0">
                  <a:pos x="140" y="77"/>
                </a:cxn>
                <a:cxn ang="0">
                  <a:pos x="138" y="84"/>
                </a:cxn>
                <a:cxn ang="0">
                  <a:pos x="147" y="87"/>
                </a:cxn>
                <a:cxn ang="0">
                  <a:pos x="180" y="90"/>
                </a:cxn>
                <a:cxn ang="0">
                  <a:pos x="203" y="94"/>
                </a:cxn>
                <a:cxn ang="0">
                  <a:pos x="206" y="101"/>
                </a:cxn>
                <a:cxn ang="0">
                  <a:pos x="202" y="106"/>
                </a:cxn>
                <a:cxn ang="0">
                  <a:pos x="185" y="113"/>
                </a:cxn>
                <a:cxn ang="0">
                  <a:pos x="177" y="118"/>
                </a:cxn>
                <a:cxn ang="0">
                  <a:pos x="175" y="124"/>
                </a:cxn>
                <a:cxn ang="0">
                  <a:pos x="183" y="134"/>
                </a:cxn>
                <a:cxn ang="0">
                  <a:pos x="199" y="149"/>
                </a:cxn>
                <a:cxn ang="0">
                  <a:pos x="213" y="158"/>
                </a:cxn>
                <a:cxn ang="0">
                  <a:pos x="210" y="161"/>
                </a:cxn>
                <a:cxn ang="0">
                  <a:pos x="197" y="162"/>
                </a:cxn>
                <a:cxn ang="0">
                  <a:pos x="177" y="154"/>
                </a:cxn>
                <a:cxn ang="0">
                  <a:pos x="157" y="156"/>
                </a:cxn>
                <a:cxn ang="0">
                  <a:pos x="157" y="164"/>
                </a:cxn>
                <a:cxn ang="0">
                  <a:pos x="168" y="186"/>
                </a:cxn>
                <a:cxn ang="0">
                  <a:pos x="160" y="189"/>
                </a:cxn>
                <a:cxn ang="0">
                  <a:pos x="158" y="190"/>
                </a:cxn>
                <a:cxn ang="0">
                  <a:pos x="148" y="183"/>
                </a:cxn>
                <a:cxn ang="0">
                  <a:pos x="132" y="167"/>
                </a:cxn>
                <a:cxn ang="0">
                  <a:pos x="116" y="159"/>
                </a:cxn>
                <a:cxn ang="0">
                  <a:pos x="97" y="153"/>
                </a:cxn>
                <a:cxn ang="0">
                  <a:pos x="82" y="151"/>
                </a:cxn>
                <a:cxn ang="0">
                  <a:pos x="73" y="156"/>
                </a:cxn>
                <a:cxn ang="0">
                  <a:pos x="71" y="167"/>
                </a:cxn>
                <a:cxn ang="0">
                  <a:pos x="61" y="167"/>
                </a:cxn>
                <a:cxn ang="0">
                  <a:pos x="56" y="160"/>
                </a:cxn>
                <a:cxn ang="0">
                  <a:pos x="48" y="151"/>
                </a:cxn>
                <a:cxn ang="0">
                  <a:pos x="37" y="150"/>
                </a:cxn>
                <a:cxn ang="0">
                  <a:pos x="28" y="151"/>
                </a:cxn>
                <a:cxn ang="0">
                  <a:pos x="17" y="144"/>
                </a:cxn>
                <a:cxn ang="0">
                  <a:pos x="7" y="133"/>
                </a:cxn>
                <a:cxn ang="0">
                  <a:pos x="0" y="122"/>
                </a:cxn>
                <a:cxn ang="0">
                  <a:pos x="2" y="105"/>
                </a:cxn>
                <a:cxn ang="0">
                  <a:pos x="4" y="83"/>
                </a:cxn>
                <a:cxn ang="0">
                  <a:pos x="7" y="67"/>
                </a:cxn>
                <a:cxn ang="0">
                  <a:pos x="18" y="61"/>
                </a:cxn>
                <a:cxn ang="0">
                  <a:pos x="27" y="54"/>
                </a:cxn>
                <a:cxn ang="0">
                  <a:pos x="49" y="48"/>
                </a:cxn>
                <a:cxn ang="0">
                  <a:pos x="58" y="41"/>
                </a:cxn>
                <a:cxn ang="0">
                  <a:pos x="62" y="34"/>
                </a:cxn>
              </a:cxnLst>
              <a:rect l="0" t="0" r="r" b="b"/>
              <a:pathLst>
                <a:path w="213" h="190">
                  <a:moveTo>
                    <a:pt x="62" y="34"/>
                  </a:moveTo>
                  <a:lnTo>
                    <a:pt x="71" y="25"/>
                  </a:lnTo>
                  <a:lnTo>
                    <a:pt x="80" y="7"/>
                  </a:lnTo>
                  <a:lnTo>
                    <a:pt x="83" y="1"/>
                  </a:lnTo>
                  <a:lnTo>
                    <a:pt x="91" y="0"/>
                  </a:lnTo>
                  <a:lnTo>
                    <a:pt x="97" y="13"/>
                  </a:lnTo>
                  <a:lnTo>
                    <a:pt x="99" y="29"/>
                  </a:lnTo>
                  <a:lnTo>
                    <a:pt x="107" y="39"/>
                  </a:lnTo>
                  <a:lnTo>
                    <a:pt x="118" y="40"/>
                  </a:lnTo>
                  <a:lnTo>
                    <a:pt x="137" y="39"/>
                  </a:lnTo>
                  <a:lnTo>
                    <a:pt x="159" y="34"/>
                  </a:lnTo>
                  <a:lnTo>
                    <a:pt x="172" y="32"/>
                  </a:lnTo>
                  <a:lnTo>
                    <a:pt x="174" y="39"/>
                  </a:lnTo>
                  <a:lnTo>
                    <a:pt x="170" y="49"/>
                  </a:lnTo>
                  <a:lnTo>
                    <a:pt x="157" y="56"/>
                  </a:lnTo>
                  <a:lnTo>
                    <a:pt x="146" y="67"/>
                  </a:lnTo>
                  <a:lnTo>
                    <a:pt x="140" y="77"/>
                  </a:lnTo>
                  <a:lnTo>
                    <a:pt x="138" y="84"/>
                  </a:lnTo>
                  <a:lnTo>
                    <a:pt x="147" y="87"/>
                  </a:lnTo>
                  <a:lnTo>
                    <a:pt x="180" y="90"/>
                  </a:lnTo>
                  <a:lnTo>
                    <a:pt x="203" y="94"/>
                  </a:lnTo>
                  <a:lnTo>
                    <a:pt x="206" y="101"/>
                  </a:lnTo>
                  <a:lnTo>
                    <a:pt x="202" y="106"/>
                  </a:lnTo>
                  <a:lnTo>
                    <a:pt x="185" y="113"/>
                  </a:lnTo>
                  <a:lnTo>
                    <a:pt x="177" y="118"/>
                  </a:lnTo>
                  <a:lnTo>
                    <a:pt x="175" y="124"/>
                  </a:lnTo>
                  <a:lnTo>
                    <a:pt x="183" y="134"/>
                  </a:lnTo>
                  <a:lnTo>
                    <a:pt x="199" y="149"/>
                  </a:lnTo>
                  <a:lnTo>
                    <a:pt x="213" y="158"/>
                  </a:lnTo>
                  <a:lnTo>
                    <a:pt x="210" y="161"/>
                  </a:lnTo>
                  <a:lnTo>
                    <a:pt x="197" y="162"/>
                  </a:lnTo>
                  <a:lnTo>
                    <a:pt x="177" y="154"/>
                  </a:lnTo>
                  <a:lnTo>
                    <a:pt x="157" y="156"/>
                  </a:lnTo>
                  <a:lnTo>
                    <a:pt x="157" y="164"/>
                  </a:lnTo>
                  <a:lnTo>
                    <a:pt x="168" y="186"/>
                  </a:lnTo>
                  <a:lnTo>
                    <a:pt x="160" y="189"/>
                  </a:lnTo>
                  <a:lnTo>
                    <a:pt x="158" y="190"/>
                  </a:lnTo>
                  <a:lnTo>
                    <a:pt x="148" y="183"/>
                  </a:lnTo>
                  <a:lnTo>
                    <a:pt x="132" y="167"/>
                  </a:lnTo>
                  <a:lnTo>
                    <a:pt x="116" y="159"/>
                  </a:lnTo>
                  <a:lnTo>
                    <a:pt x="97" y="153"/>
                  </a:lnTo>
                  <a:lnTo>
                    <a:pt x="82" y="151"/>
                  </a:lnTo>
                  <a:lnTo>
                    <a:pt x="73" y="156"/>
                  </a:lnTo>
                  <a:lnTo>
                    <a:pt x="71" y="167"/>
                  </a:lnTo>
                  <a:lnTo>
                    <a:pt x="61" y="167"/>
                  </a:lnTo>
                  <a:lnTo>
                    <a:pt x="56" y="160"/>
                  </a:lnTo>
                  <a:lnTo>
                    <a:pt x="48" y="151"/>
                  </a:lnTo>
                  <a:lnTo>
                    <a:pt x="37" y="150"/>
                  </a:lnTo>
                  <a:lnTo>
                    <a:pt x="28" y="151"/>
                  </a:lnTo>
                  <a:lnTo>
                    <a:pt x="17" y="144"/>
                  </a:lnTo>
                  <a:lnTo>
                    <a:pt x="7" y="133"/>
                  </a:lnTo>
                  <a:lnTo>
                    <a:pt x="0" y="122"/>
                  </a:lnTo>
                  <a:lnTo>
                    <a:pt x="2" y="105"/>
                  </a:lnTo>
                  <a:lnTo>
                    <a:pt x="4" y="83"/>
                  </a:lnTo>
                  <a:lnTo>
                    <a:pt x="7" y="67"/>
                  </a:lnTo>
                  <a:lnTo>
                    <a:pt x="18" y="61"/>
                  </a:lnTo>
                  <a:lnTo>
                    <a:pt x="27" y="54"/>
                  </a:lnTo>
                  <a:lnTo>
                    <a:pt x="49" y="48"/>
                  </a:lnTo>
                  <a:lnTo>
                    <a:pt x="58" y="41"/>
                  </a:lnTo>
                  <a:lnTo>
                    <a:pt x="62"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3" name="Freeform 39"/>
            <p:cNvSpPr>
              <a:spLocks/>
            </p:cNvSpPr>
            <p:nvPr/>
          </p:nvSpPr>
          <p:spPr bwMode="auto">
            <a:xfrm>
              <a:off x="8851900" y="2814638"/>
              <a:ext cx="288925" cy="238125"/>
            </a:xfrm>
            <a:custGeom>
              <a:avLst/>
              <a:gdLst/>
              <a:ahLst/>
              <a:cxnLst>
                <a:cxn ang="0">
                  <a:pos x="46" y="36"/>
                </a:cxn>
                <a:cxn ang="0">
                  <a:pos x="56" y="34"/>
                </a:cxn>
                <a:cxn ang="0">
                  <a:pos x="63" y="26"/>
                </a:cxn>
                <a:cxn ang="0">
                  <a:pos x="77" y="0"/>
                </a:cxn>
                <a:cxn ang="0">
                  <a:pos x="80" y="18"/>
                </a:cxn>
                <a:cxn ang="0">
                  <a:pos x="84" y="27"/>
                </a:cxn>
                <a:cxn ang="0">
                  <a:pos x="94" y="34"/>
                </a:cxn>
                <a:cxn ang="0">
                  <a:pos x="106" y="35"/>
                </a:cxn>
                <a:cxn ang="0">
                  <a:pos x="126" y="35"/>
                </a:cxn>
                <a:cxn ang="0">
                  <a:pos x="149" y="30"/>
                </a:cxn>
                <a:cxn ang="0">
                  <a:pos x="136" y="42"/>
                </a:cxn>
                <a:cxn ang="0">
                  <a:pos x="127" y="55"/>
                </a:cxn>
                <a:cxn ang="0">
                  <a:pos x="123" y="65"/>
                </a:cxn>
                <a:cxn ang="0">
                  <a:pos x="122" y="72"/>
                </a:cxn>
                <a:cxn ang="0">
                  <a:pos x="127" y="79"/>
                </a:cxn>
                <a:cxn ang="0">
                  <a:pos x="128" y="79"/>
                </a:cxn>
                <a:cxn ang="0">
                  <a:pos x="182" y="86"/>
                </a:cxn>
                <a:cxn ang="0">
                  <a:pos x="167" y="94"/>
                </a:cxn>
                <a:cxn ang="0">
                  <a:pos x="158" y="105"/>
                </a:cxn>
                <a:cxn ang="0">
                  <a:pos x="160" y="114"/>
                </a:cxn>
                <a:cxn ang="0">
                  <a:pos x="173" y="133"/>
                </a:cxn>
                <a:cxn ang="0">
                  <a:pos x="149" y="129"/>
                </a:cxn>
                <a:cxn ang="0">
                  <a:pos x="137" y="134"/>
                </a:cxn>
                <a:cxn ang="0">
                  <a:pos x="136" y="150"/>
                </a:cxn>
                <a:cxn ang="0">
                  <a:pos x="117" y="136"/>
                </a:cxn>
                <a:cxn ang="0">
                  <a:pos x="92" y="125"/>
                </a:cxn>
                <a:cxn ang="0">
                  <a:pos x="69" y="124"/>
                </a:cxn>
                <a:cxn ang="0">
                  <a:pos x="56" y="139"/>
                </a:cxn>
                <a:cxn ang="0">
                  <a:pos x="41" y="125"/>
                </a:cxn>
                <a:cxn ang="0">
                  <a:pos x="23" y="127"/>
                </a:cxn>
                <a:cxn ang="0">
                  <a:pos x="26" y="106"/>
                </a:cxn>
                <a:cxn ang="0">
                  <a:pos x="39" y="85"/>
                </a:cxn>
                <a:cxn ang="0">
                  <a:pos x="47" y="73"/>
                </a:cxn>
                <a:cxn ang="0">
                  <a:pos x="35" y="73"/>
                </a:cxn>
                <a:cxn ang="0">
                  <a:pos x="20" y="84"/>
                </a:cxn>
                <a:cxn ang="0">
                  <a:pos x="16" y="106"/>
                </a:cxn>
                <a:cxn ang="0">
                  <a:pos x="16" y="123"/>
                </a:cxn>
                <a:cxn ang="0">
                  <a:pos x="3" y="111"/>
                </a:cxn>
                <a:cxn ang="0">
                  <a:pos x="0" y="92"/>
                </a:cxn>
                <a:cxn ang="0">
                  <a:pos x="3" y="75"/>
                </a:cxn>
                <a:cxn ang="0">
                  <a:pos x="10" y="56"/>
                </a:cxn>
                <a:cxn ang="0">
                  <a:pos x="22" y="51"/>
                </a:cxn>
                <a:cxn ang="0">
                  <a:pos x="31" y="40"/>
                </a:cxn>
                <a:cxn ang="0">
                  <a:pos x="46" y="36"/>
                </a:cxn>
              </a:cxnLst>
              <a:rect l="0" t="0" r="r" b="b"/>
              <a:pathLst>
                <a:path w="182" h="150">
                  <a:moveTo>
                    <a:pt x="46" y="36"/>
                  </a:moveTo>
                  <a:lnTo>
                    <a:pt x="56" y="34"/>
                  </a:lnTo>
                  <a:lnTo>
                    <a:pt x="63" y="26"/>
                  </a:lnTo>
                  <a:lnTo>
                    <a:pt x="77" y="0"/>
                  </a:lnTo>
                  <a:lnTo>
                    <a:pt x="80" y="18"/>
                  </a:lnTo>
                  <a:lnTo>
                    <a:pt x="84" y="27"/>
                  </a:lnTo>
                  <a:lnTo>
                    <a:pt x="94" y="34"/>
                  </a:lnTo>
                  <a:lnTo>
                    <a:pt x="106" y="35"/>
                  </a:lnTo>
                  <a:lnTo>
                    <a:pt x="126" y="35"/>
                  </a:lnTo>
                  <a:lnTo>
                    <a:pt x="149" y="30"/>
                  </a:lnTo>
                  <a:lnTo>
                    <a:pt x="136" y="42"/>
                  </a:lnTo>
                  <a:lnTo>
                    <a:pt x="127" y="55"/>
                  </a:lnTo>
                  <a:lnTo>
                    <a:pt x="123" y="65"/>
                  </a:lnTo>
                  <a:lnTo>
                    <a:pt x="122" y="72"/>
                  </a:lnTo>
                  <a:lnTo>
                    <a:pt x="127" y="79"/>
                  </a:lnTo>
                  <a:lnTo>
                    <a:pt x="128" y="79"/>
                  </a:lnTo>
                  <a:lnTo>
                    <a:pt x="182" y="86"/>
                  </a:lnTo>
                  <a:lnTo>
                    <a:pt x="167" y="94"/>
                  </a:lnTo>
                  <a:lnTo>
                    <a:pt x="158" y="105"/>
                  </a:lnTo>
                  <a:lnTo>
                    <a:pt x="160" y="114"/>
                  </a:lnTo>
                  <a:lnTo>
                    <a:pt x="173" y="133"/>
                  </a:lnTo>
                  <a:lnTo>
                    <a:pt x="149" y="129"/>
                  </a:lnTo>
                  <a:lnTo>
                    <a:pt x="137" y="134"/>
                  </a:lnTo>
                  <a:lnTo>
                    <a:pt x="136" y="150"/>
                  </a:lnTo>
                  <a:lnTo>
                    <a:pt x="117" y="136"/>
                  </a:lnTo>
                  <a:lnTo>
                    <a:pt x="92" y="125"/>
                  </a:lnTo>
                  <a:lnTo>
                    <a:pt x="69" y="124"/>
                  </a:lnTo>
                  <a:lnTo>
                    <a:pt x="56" y="139"/>
                  </a:lnTo>
                  <a:lnTo>
                    <a:pt x="41" y="125"/>
                  </a:lnTo>
                  <a:lnTo>
                    <a:pt x="23" y="127"/>
                  </a:lnTo>
                  <a:lnTo>
                    <a:pt x="26" y="106"/>
                  </a:lnTo>
                  <a:lnTo>
                    <a:pt x="39" y="85"/>
                  </a:lnTo>
                  <a:lnTo>
                    <a:pt x="47" y="73"/>
                  </a:lnTo>
                  <a:lnTo>
                    <a:pt x="35" y="73"/>
                  </a:lnTo>
                  <a:lnTo>
                    <a:pt x="20" y="84"/>
                  </a:lnTo>
                  <a:lnTo>
                    <a:pt x="16" y="106"/>
                  </a:lnTo>
                  <a:lnTo>
                    <a:pt x="16" y="123"/>
                  </a:lnTo>
                  <a:lnTo>
                    <a:pt x="3" y="111"/>
                  </a:lnTo>
                  <a:lnTo>
                    <a:pt x="0" y="92"/>
                  </a:lnTo>
                  <a:lnTo>
                    <a:pt x="3" y="75"/>
                  </a:lnTo>
                  <a:lnTo>
                    <a:pt x="10" y="56"/>
                  </a:lnTo>
                  <a:lnTo>
                    <a:pt x="22" y="51"/>
                  </a:lnTo>
                  <a:lnTo>
                    <a:pt x="31" y="40"/>
                  </a:lnTo>
                  <a:lnTo>
                    <a:pt x="46" y="36"/>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4" name="Freeform 40"/>
            <p:cNvSpPr>
              <a:spLocks/>
            </p:cNvSpPr>
            <p:nvPr/>
          </p:nvSpPr>
          <p:spPr bwMode="auto">
            <a:xfrm>
              <a:off x="9017000" y="3146425"/>
              <a:ext cx="325438" cy="392113"/>
            </a:xfrm>
            <a:custGeom>
              <a:avLst/>
              <a:gdLst/>
              <a:ahLst/>
              <a:cxnLst>
                <a:cxn ang="0">
                  <a:pos x="33" y="0"/>
                </a:cxn>
                <a:cxn ang="0">
                  <a:pos x="59" y="19"/>
                </a:cxn>
                <a:cxn ang="0">
                  <a:pos x="89" y="47"/>
                </a:cxn>
                <a:cxn ang="0">
                  <a:pos x="120" y="79"/>
                </a:cxn>
                <a:cxn ang="0">
                  <a:pos x="148" y="116"/>
                </a:cxn>
                <a:cxn ang="0">
                  <a:pos x="172" y="147"/>
                </a:cxn>
                <a:cxn ang="0">
                  <a:pos x="191" y="180"/>
                </a:cxn>
                <a:cxn ang="0">
                  <a:pos x="201" y="204"/>
                </a:cxn>
                <a:cxn ang="0">
                  <a:pos x="205" y="223"/>
                </a:cxn>
                <a:cxn ang="0">
                  <a:pos x="201" y="230"/>
                </a:cxn>
                <a:cxn ang="0">
                  <a:pos x="193" y="236"/>
                </a:cxn>
                <a:cxn ang="0">
                  <a:pos x="178" y="247"/>
                </a:cxn>
                <a:cxn ang="0">
                  <a:pos x="168" y="244"/>
                </a:cxn>
                <a:cxn ang="0">
                  <a:pos x="141" y="226"/>
                </a:cxn>
                <a:cxn ang="0">
                  <a:pos x="110" y="204"/>
                </a:cxn>
                <a:cxn ang="0">
                  <a:pos x="73" y="172"/>
                </a:cxn>
                <a:cxn ang="0">
                  <a:pos x="42" y="142"/>
                </a:cxn>
                <a:cxn ang="0">
                  <a:pos x="14" y="114"/>
                </a:cxn>
                <a:cxn ang="0">
                  <a:pos x="0" y="95"/>
                </a:cxn>
                <a:cxn ang="0">
                  <a:pos x="5" y="84"/>
                </a:cxn>
                <a:cxn ang="0">
                  <a:pos x="20" y="104"/>
                </a:cxn>
                <a:cxn ang="0">
                  <a:pos x="38" y="126"/>
                </a:cxn>
                <a:cxn ang="0">
                  <a:pos x="64" y="150"/>
                </a:cxn>
                <a:cxn ang="0">
                  <a:pos x="90" y="174"/>
                </a:cxn>
                <a:cxn ang="0">
                  <a:pos x="116" y="196"/>
                </a:cxn>
                <a:cxn ang="0">
                  <a:pos x="143" y="216"/>
                </a:cxn>
                <a:cxn ang="0">
                  <a:pos x="172" y="234"/>
                </a:cxn>
                <a:cxn ang="0">
                  <a:pos x="176" y="234"/>
                </a:cxn>
                <a:cxn ang="0">
                  <a:pos x="184" y="228"/>
                </a:cxn>
                <a:cxn ang="0">
                  <a:pos x="191" y="221"/>
                </a:cxn>
                <a:cxn ang="0">
                  <a:pos x="191" y="209"/>
                </a:cxn>
                <a:cxn ang="0">
                  <a:pos x="182" y="186"/>
                </a:cxn>
                <a:cxn ang="0">
                  <a:pos x="165" y="161"/>
                </a:cxn>
                <a:cxn ang="0">
                  <a:pos x="148" y="135"/>
                </a:cxn>
                <a:cxn ang="0">
                  <a:pos x="127" y="107"/>
                </a:cxn>
                <a:cxn ang="0">
                  <a:pos x="103" y="82"/>
                </a:cxn>
                <a:cxn ang="0">
                  <a:pos x="82" y="57"/>
                </a:cxn>
                <a:cxn ang="0">
                  <a:pos x="62" y="40"/>
                </a:cxn>
                <a:cxn ang="0">
                  <a:pos x="42" y="21"/>
                </a:cxn>
                <a:cxn ang="0">
                  <a:pos x="30" y="15"/>
                </a:cxn>
                <a:cxn ang="0">
                  <a:pos x="33" y="0"/>
                </a:cxn>
              </a:cxnLst>
              <a:rect l="0" t="0" r="r" b="b"/>
              <a:pathLst>
                <a:path w="205" h="247">
                  <a:moveTo>
                    <a:pt x="33" y="0"/>
                  </a:moveTo>
                  <a:lnTo>
                    <a:pt x="59" y="19"/>
                  </a:lnTo>
                  <a:lnTo>
                    <a:pt x="89" y="47"/>
                  </a:lnTo>
                  <a:lnTo>
                    <a:pt x="120" y="79"/>
                  </a:lnTo>
                  <a:lnTo>
                    <a:pt x="148" y="116"/>
                  </a:lnTo>
                  <a:lnTo>
                    <a:pt x="172" y="147"/>
                  </a:lnTo>
                  <a:lnTo>
                    <a:pt x="191" y="180"/>
                  </a:lnTo>
                  <a:lnTo>
                    <a:pt x="201" y="204"/>
                  </a:lnTo>
                  <a:lnTo>
                    <a:pt x="205" y="223"/>
                  </a:lnTo>
                  <a:lnTo>
                    <a:pt x="201" y="230"/>
                  </a:lnTo>
                  <a:lnTo>
                    <a:pt x="193" y="236"/>
                  </a:lnTo>
                  <a:lnTo>
                    <a:pt x="178" y="247"/>
                  </a:lnTo>
                  <a:lnTo>
                    <a:pt x="168" y="244"/>
                  </a:lnTo>
                  <a:lnTo>
                    <a:pt x="141" y="226"/>
                  </a:lnTo>
                  <a:lnTo>
                    <a:pt x="110" y="204"/>
                  </a:lnTo>
                  <a:lnTo>
                    <a:pt x="73" y="172"/>
                  </a:lnTo>
                  <a:lnTo>
                    <a:pt x="42" y="142"/>
                  </a:lnTo>
                  <a:lnTo>
                    <a:pt x="14" y="114"/>
                  </a:lnTo>
                  <a:lnTo>
                    <a:pt x="0" y="95"/>
                  </a:lnTo>
                  <a:lnTo>
                    <a:pt x="5" y="84"/>
                  </a:lnTo>
                  <a:lnTo>
                    <a:pt x="20" y="104"/>
                  </a:lnTo>
                  <a:lnTo>
                    <a:pt x="38" y="126"/>
                  </a:lnTo>
                  <a:lnTo>
                    <a:pt x="64" y="150"/>
                  </a:lnTo>
                  <a:lnTo>
                    <a:pt x="90" y="174"/>
                  </a:lnTo>
                  <a:lnTo>
                    <a:pt x="116" y="196"/>
                  </a:lnTo>
                  <a:lnTo>
                    <a:pt x="143" y="216"/>
                  </a:lnTo>
                  <a:lnTo>
                    <a:pt x="172" y="234"/>
                  </a:lnTo>
                  <a:lnTo>
                    <a:pt x="176" y="234"/>
                  </a:lnTo>
                  <a:lnTo>
                    <a:pt x="184" y="228"/>
                  </a:lnTo>
                  <a:lnTo>
                    <a:pt x="191" y="221"/>
                  </a:lnTo>
                  <a:lnTo>
                    <a:pt x="191" y="209"/>
                  </a:lnTo>
                  <a:lnTo>
                    <a:pt x="182" y="186"/>
                  </a:lnTo>
                  <a:lnTo>
                    <a:pt x="165" y="161"/>
                  </a:lnTo>
                  <a:lnTo>
                    <a:pt x="148" y="135"/>
                  </a:lnTo>
                  <a:lnTo>
                    <a:pt x="127" y="107"/>
                  </a:lnTo>
                  <a:lnTo>
                    <a:pt x="103" y="82"/>
                  </a:lnTo>
                  <a:lnTo>
                    <a:pt x="82" y="57"/>
                  </a:lnTo>
                  <a:lnTo>
                    <a:pt x="62" y="40"/>
                  </a:lnTo>
                  <a:lnTo>
                    <a:pt x="42" y="21"/>
                  </a:lnTo>
                  <a:lnTo>
                    <a:pt x="30" y="15"/>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5" name="Freeform 41"/>
            <p:cNvSpPr>
              <a:spLocks/>
            </p:cNvSpPr>
            <p:nvPr/>
          </p:nvSpPr>
          <p:spPr bwMode="auto">
            <a:xfrm>
              <a:off x="9017000" y="3159125"/>
              <a:ext cx="311150" cy="369888"/>
            </a:xfrm>
            <a:custGeom>
              <a:avLst/>
              <a:gdLst/>
              <a:ahLst/>
              <a:cxnLst>
                <a:cxn ang="0">
                  <a:pos x="33" y="0"/>
                </a:cxn>
                <a:cxn ang="0">
                  <a:pos x="61" y="19"/>
                </a:cxn>
                <a:cxn ang="0">
                  <a:pos x="97" y="58"/>
                </a:cxn>
                <a:cxn ang="0">
                  <a:pos x="134" y="99"/>
                </a:cxn>
                <a:cxn ang="0">
                  <a:pos x="166" y="141"/>
                </a:cxn>
                <a:cxn ang="0">
                  <a:pos x="184" y="174"/>
                </a:cxn>
                <a:cxn ang="0">
                  <a:pos x="196" y="203"/>
                </a:cxn>
                <a:cxn ang="0">
                  <a:pos x="192" y="216"/>
                </a:cxn>
                <a:cxn ang="0">
                  <a:pos x="176" y="232"/>
                </a:cxn>
                <a:cxn ang="0">
                  <a:pos x="174" y="233"/>
                </a:cxn>
                <a:cxn ang="0">
                  <a:pos x="154" y="223"/>
                </a:cxn>
                <a:cxn ang="0">
                  <a:pos x="113" y="191"/>
                </a:cxn>
                <a:cxn ang="0">
                  <a:pos x="73" y="157"/>
                </a:cxn>
                <a:cxn ang="0">
                  <a:pos x="47" y="132"/>
                </a:cxn>
                <a:cxn ang="0">
                  <a:pos x="25" y="111"/>
                </a:cxn>
                <a:cxn ang="0">
                  <a:pos x="0" y="81"/>
                </a:cxn>
                <a:cxn ang="0">
                  <a:pos x="8" y="60"/>
                </a:cxn>
                <a:cxn ang="0">
                  <a:pos x="21" y="32"/>
                </a:cxn>
                <a:cxn ang="0">
                  <a:pos x="27" y="5"/>
                </a:cxn>
                <a:cxn ang="0">
                  <a:pos x="33" y="0"/>
                </a:cxn>
              </a:cxnLst>
              <a:rect l="0" t="0" r="r" b="b"/>
              <a:pathLst>
                <a:path w="196" h="233">
                  <a:moveTo>
                    <a:pt x="33" y="0"/>
                  </a:moveTo>
                  <a:lnTo>
                    <a:pt x="61" y="19"/>
                  </a:lnTo>
                  <a:lnTo>
                    <a:pt x="97" y="58"/>
                  </a:lnTo>
                  <a:lnTo>
                    <a:pt x="134" y="99"/>
                  </a:lnTo>
                  <a:lnTo>
                    <a:pt x="166" y="141"/>
                  </a:lnTo>
                  <a:lnTo>
                    <a:pt x="184" y="174"/>
                  </a:lnTo>
                  <a:lnTo>
                    <a:pt x="196" y="203"/>
                  </a:lnTo>
                  <a:lnTo>
                    <a:pt x="192" y="216"/>
                  </a:lnTo>
                  <a:lnTo>
                    <a:pt x="176" y="232"/>
                  </a:lnTo>
                  <a:lnTo>
                    <a:pt x="174" y="233"/>
                  </a:lnTo>
                  <a:lnTo>
                    <a:pt x="154" y="223"/>
                  </a:lnTo>
                  <a:lnTo>
                    <a:pt x="113" y="191"/>
                  </a:lnTo>
                  <a:lnTo>
                    <a:pt x="73" y="157"/>
                  </a:lnTo>
                  <a:lnTo>
                    <a:pt x="47" y="132"/>
                  </a:lnTo>
                  <a:lnTo>
                    <a:pt x="25" y="111"/>
                  </a:lnTo>
                  <a:lnTo>
                    <a:pt x="0" y="81"/>
                  </a:lnTo>
                  <a:lnTo>
                    <a:pt x="8" y="60"/>
                  </a:lnTo>
                  <a:lnTo>
                    <a:pt x="21" y="32"/>
                  </a:lnTo>
                  <a:lnTo>
                    <a:pt x="27" y="5"/>
                  </a:lnTo>
                  <a:lnTo>
                    <a:pt x="33"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6" name="Freeform 42"/>
            <p:cNvSpPr>
              <a:spLocks/>
            </p:cNvSpPr>
            <p:nvPr/>
          </p:nvSpPr>
          <p:spPr bwMode="auto">
            <a:xfrm>
              <a:off x="9069388" y="3186113"/>
              <a:ext cx="241300" cy="298450"/>
            </a:xfrm>
            <a:custGeom>
              <a:avLst/>
              <a:gdLst/>
              <a:ahLst/>
              <a:cxnLst>
                <a:cxn ang="0">
                  <a:pos x="2" y="0"/>
                </a:cxn>
                <a:cxn ang="0">
                  <a:pos x="10" y="8"/>
                </a:cxn>
                <a:cxn ang="0">
                  <a:pos x="19" y="2"/>
                </a:cxn>
                <a:cxn ang="0">
                  <a:pos x="14" y="12"/>
                </a:cxn>
                <a:cxn ang="0">
                  <a:pos x="23" y="22"/>
                </a:cxn>
                <a:cxn ang="0">
                  <a:pos x="32" y="15"/>
                </a:cxn>
                <a:cxn ang="0">
                  <a:pos x="28" y="25"/>
                </a:cxn>
                <a:cxn ang="0">
                  <a:pos x="36" y="36"/>
                </a:cxn>
                <a:cxn ang="0">
                  <a:pos x="45" y="29"/>
                </a:cxn>
                <a:cxn ang="0">
                  <a:pos x="41" y="38"/>
                </a:cxn>
                <a:cxn ang="0">
                  <a:pos x="48" y="48"/>
                </a:cxn>
                <a:cxn ang="0">
                  <a:pos x="56" y="40"/>
                </a:cxn>
                <a:cxn ang="0">
                  <a:pos x="51" y="49"/>
                </a:cxn>
                <a:cxn ang="0">
                  <a:pos x="63" y="62"/>
                </a:cxn>
                <a:cxn ang="0">
                  <a:pos x="67" y="54"/>
                </a:cxn>
                <a:cxn ang="0">
                  <a:pos x="66" y="64"/>
                </a:cxn>
                <a:cxn ang="0">
                  <a:pos x="75" y="76"/>
                </a:cxn>
                <a:cxn ang="0">
                  <a:pos x="80" y="68"/>
                </a:cxn>
                <a:cxn ang="0">
                  <a:pos x="78" y="80"/>
                </a:cxn>
                <a:cxn ang="0">
                  <a:pos x="88" y="91"/>
                </a:cxn>
                <a:cxn ang="0">
                  <a:pos x="94" y="84"/>
                </a:cxn>
                <a:cxn ang="0">
                  <a:pos x="92" y="95"/>
                </a:cxn>
                <a:cxn ang="0">
                  <a:pos x="101" y="108"/>
                </a:cxn>
                <a:cxn ang="0">
                  <a:pos x="107" y="100"/>
                </a:cxn>
                <a:cxn ang="0">
                  <a:pos x="105" y="112"/>
                </a:cxn>
                <a:cxn ang="0">
                  <a:pos x="113" y="123"/>
                </a:cxn>
                <a:cxn ang="0">
                  <a:pos x="121" y="119"/>
                </a:cxn>
                <a:cxn ang="0">
                  <a:pos x="118" y="127"/>
                </a:cxn>
                <a:cxn ang="0">
                  <a:pos x="126" y="138"/>
                </a:cxn>
                <a:cxn ang="0">
                  <a:pos x="132" y="135"/>
                </a:cxn>
                <a:cxn ang="0">
                  <a:pos x="129" y="144"/>
                </a:cxn>
                <a:cxn ang="0">
                  <a:pos x="136" y="155"/>
                </a:cxn>
                <a:cxn ang="0">
                  <a:pos x="144" y="150"/>
                </a:cxn>
                <a:cxn ang="0">
                  <a:pos x="140" y="160"/>
                </a:cxn>
                <a:cxn ang="0">
                  <a:pos x="144" y="170"/>
                </a:cxn>
                <a:cxn ang="0">
                  <a:pos x="151" y="169"/>
                </a:cxn>
                <a:cxn ang="0">
                  <a:pos x="147" y="174"/>
                </a:cxn>
                <a:cxn ang="0">
                  <a:pos x="152" y="188"/>
                </a:cxn>
                <a:cxn ang="0">
                  <a:pos x="141" y="171"/>
                </a:cxn>
                <a:cxn ang="0">
                  <a:pos x="123" y="146"/>
                </a:cxn>
                <a:cxn ang="0">
                  <a:pos x="110" y="127"/>
                </a:cxn>
                <a:cxn ang="0">
                  <a:pos x="97" y="110"/>
                </a:cxn>
                <a:cxn ang="0">
                  <a:pos x="78" y="89"/>
                </a:cxn>
                <a:cxn ang="0">
                  <a:pos x="62" y="70"/>
                </a:cxn>
                <a:cxn ang="0">
                  <a:pos x="47" y="52"/>
                </a:cxn>
                <a:cxn ang="0">
                  <a:pos x="29" y="35"/>
                </a:cxn>
                <a:cxn ang="0">
                  <a:pos x="14" y="21"/>
                </a:cxn>
                <a:cxn ang="0">
                  <a:pos x="0" y="6"/>
                </a:cxn>
                <a:cxn ang="0">
                  <a:pos x="2" y="0"/>
                </a:cxn>
              </a:cxnLst>
              <a:rect l="0" t="0" r="r" b="b"/>
              <a:pathLst>
                <a:path w="152" h="188">
                  <a:moveTo>
                    <a:pt x="2" y="0"/>
                  </a:moveTo>
                  <a:lnTo>
                    <a:pt x="10" y="8"/>
                  </a:lnTo>
                  <a:lnTo>
                    <a:pt x="19" y="2"/>
                  </a:lnTo>
                  <a:lnTo>
                    <a:pt x="14" y="12"/>
                  </a:lnTo>
                  <a:lnTo>
                    <a:pt x="23" y="22"/>
                  </a:lnTo>
                  <a:lnTo>
                    <a:pt x="32" y="15"/>
                  </a:lnTo>
                  <a:lnTo>
                    <a:pt x="28" y="25"/>
                  </a:lnTo>
                  <a:lnTo>
                    <a:pt x="36" y="36"/>
                  </a:lnTo>
                  <a:lnTo>
                    <a:pt x="45" y="29"/>
                  </a:lnTo>
                  <a:lnTo>
                    <a:pt x="41" y="38"/>
                  </a:lnTo>
                  <a:lnTo>
                    <a:pt x="48" y="48"/>
                  </a:lnTo>
                  <a:lnTo>
                    <a:pt x="56" y="40"/>
                  </a:lnTo>
                  <a:lnTo>
                    <a:pt x="51" y="49"/>
                  </a:lnTo>
                  <a:lnTo>
                    <a:pt x="63" y="62"/>
                  </a:lnTo>
                  <a:lnTo>
                    <a:pt x="67" y="54"/>
                  </a:lnTo>
                  <a:lnTo>
                    <a:pt x="66" y="64"/>
                  </a:lnTo>
                  <a:lnTo>
                    <a:pt x="75" y="76"/>
                  </a:lnTo>
                  <a:lnTo>
                    <a:pt x="80" y="68"/>
                  </a:lnTo>
                  <a:lnTo>
                    <a:pt x="78" y="80"/>
                  </a:lnTo>
                  <a:lnTo>
                    <a:pt x="88" y="91"/>
                  </a:lnTo>
                  <a:lnTo>
                    <a:pt x="94" y="84"/>
                  </a:lnTo>
                  <a:lnTo>
                    <a:pt x="92" y="95"/>
                  </a:lnTo>
                  <a:lnTo>
                    <a:pt x="101" y="108"/>
                  </a:lnTo>
                  <a:lnTo>
                    <a:pt x="107" y="100"/>
                  </a:lnTo>
                  <a:lnTo>
                    <a:pt x="105" y="112"/>
                  </a:lnTo>
                  <a:lnTo>
                    <a:pt x="113" y="123"/>
                  </a:lnTo>
                  <a:lnTo>
                    <a:pt x="121" y="119"/>
                  </a:lnTo>
                  <a:lnTo>
                    <a:pt x="118" y="127"/>
                  </a:lnTo>
                  <a:lnTo>
                    <a:pt x="126" y="138"/>
                  </a:lnTo>
                  <a:lnTo>
                    <a:pt x="132" y="135"/>
                  </a:lnTo>
                  <a:lnTo>
                    <a:pt x="129" y="144"/>
                  </a:lnTo>
                  <a:lnTo>
                    <a:pt x="136" y="155"/>
                  </a:lnTo>
                  <a:lnTo>
                    <a:pt x="144" y="150"/>
                  </a:lnTo>
                  <a:lnTo>
                    <a:pt x="140" y="160"/>
                  </a:lnTo>
                  <a:lnTo>
                    <a:pt x="144" y="170"/>
                  </a:lnTo>
                  <a:lnTo>
                    <a:pt x="151" y="169"/>
                  </a:lnTo>
                  <a:lnTo>
                    <a:pt x="147" y="174"/>
                  </a:lnTo>
                  <a:lnTo>
                    <a:pt x="152" y="188"/>
                  </a:lnTo>
                  <a:lnTo>
                    <a:pt x="141" y="171"/>
                  </a:lnTo>
                  <a:lnTo>
                    <a:pt x="123" y="146"/>
                  </a:lnTo>
                  <a:lnTo>
                    <a:pt x="110" y="127"/>
                  </a:lnTo>
                  <a:lnTo>
                    <a:pt x="97" y="110"/>
                  </a:lnTo>
                  <a:lnTo>
                    <a:pt x="78" y="89"/>
                  </a:lnTo>
                  <a:lnTo>
                    <a:pt x="62" y="70"/>
                  </a:lnTo>
                  <a:lnTo>
                    <a:pt x="47" y="52"/>
                  </a:lnTo>
                  <a:lnTo>
                    <a:pt x="29" y="35"/>
                  </a:lnTo>
                  <a:lnTo>
                    <a:pt x="14" y="21"/>
                  </a:lnTo>
                  <a:lnTo>
                    <a:pt x="0" y="6"/>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7" name="Freeform 43"/>
            <p:cNvSpPr>
              <a:spLocks/>
            </p:cNvSpPr>
            <p:nvPr/>
          </p:nvSpPr>
          <p:spPr bwMode="auto">
            <a:xfrm>
              <a:off x="9034463" y="3246438"/>
              <a:ext cx="273050" cy="271463"/>
            </a:xfrm>
            <a:custGeom>
              <a:avLst/>
              <a:gdLst/>
              <a:ahLst/>
              <a:cxnLst>
                <a:cxn ang="0">
                  <a:pos x="0" y="3"/>
                </a:cxn>
                <a:cxn ang="0">
                  <a:pos x="6" y="11"/>
                </a:cxn>
                <a:cxn ang="0">
                  <a:pos x="0" y="19"/>
                </a:cxn>
                <a:cxn ang="0">
                  <a:pos x="10" y="16"/>
                </a:cxn>
                <a:cxn ang="0">
                  <a:pos x="19" y="26"/>
                </a:cxn>
                <a:cxn ang="0">
                  <a:pos x="10" y="33"/>
                </a:cxn>
                <a:cxn ang="0">
                  <a:pos x="22" y="30"/>
                </a:cxn>
                <a:cxn ang="0">
                  <a:pos x="31" y="40"/>
                </a:cxn>
                <a:cxn ang="0">
                  <a:pos x="24" y="48"/>
                </a:cxn>
                <a:cxn ang="0">
                  <a:pos x="33" y="44"/>
                </a:cxn>
                <a:cxn ang="0">
                  <a:pos x="42" y="53"/>
                </a:cxn>
                <a:cxn ang="0">
                  <a:pos x="33" y="60"/>
                </a:cxn>
                <a:cxn ang="0">
                  <a:pos x="43" y="57"/>
                </a:cxn>
                <a:cxn ang="0">
                  <a:pos x="54" y="70"/>
                </a:cxn>
                <a:cxn ang="0">
                  <a:pos x="47" y="73"/>
                </a:cxn>
                <a:cxn ang="0">
                  <a:pos x="57" y="72"/>
                </a:cxn>
                <a:cxn ang="0">
                  <a:pos x="67" y="82"/>
                </a:cxn>
                <a:cxn ang="0">
                  <a:pos x="59" y="87"/>
                </a:cxn>
                <a:cxn ang="0">
                  <a:pos x="72" y="87"/>
                </a:cxn>
                <a:cxn ang="0">
                  <a:pos x="81" y="97"/>
                </a:cxn>
                <a:cxn ang="0">
                  <a:pos x="73" y="103"/>
                </a:cxn>
                <a:cxn ang="0">
                  <a:pos x="85" y="101"/>
                </a:cxn>
                <a:cxn ang="0">
                  <a:pos x="96" y="112"/>
                </a:cxn>
                <a:cxn ang="0">
                  <a:pos x="89" y="117"/>
                </a:cxn>
                <a:cxn ang="0">
                  <a:pos x="101" y="116"/>
                </a:cxn>
                <a:cxn ang="0">
                  <a:pos x="110" y="125"/>
                </a:cxn>
                <a:cxn ang="0">
                  <a:pos x="105" y="133"/>
                </a:cxn>
                <a:cxn ang="0">
                  <a:pos x="114" y="131"/>
                </a:cxn>
                <a:cxn ang="0">
                  <a:pos x="125" y="139"/>
                </a:cxn>
                <a:cxn ang="0">
                  <a:pos x="119" y="146"/>
                </a:cxn>
                <a:cxn ang="0">
                  <a:pos x="130" y="143"/>
                </a:cxn>
                <a:cxn ang="0">
                  <a:pos x="140" y="151"/>
                </a:cxn>
                <a:cxn ang="0">
                  <a:pos x="135" y="158"/>
                </a:cxn>
                <a:cxn ang="0">
                  <a:pos x="145" y="155"/>
                </a:cxn>
                <a:cxn ang="0">
                  <a:pos x="154" y="160"/>
                </a:cxn>
                <a:cxn ang="0">
                  <a:pos x="153" y="168"/>
                </a:cxn>
                <a:cxn ang="0">
                  <a:pos x="159" y="164"/>
                </a:cxn>
                <a:cxn ang="0">
                  <a:pos x="172" y="171"/>
                </a:cxn>
                <a:cxn ang="0">
                  <a:pos x="156" y="158"/>
                </a:cxn>
                <a:cxn ang="0">
                  <a:pos x="132" y="137"/>
                </a:cxn>
                <a:cxn ang="0">
                  <a:pos x="115" y="122"/>
                </a:cxn>
                <a:cxn ang="0">
                  <a:pos x="99" y="108"/>
                </a:cxn>
                <a:cxn ang="0">
                  <a:pos x="80" y="87"/>
                </a:cxn>
                <a:cxn ang="0">
                  <a:pos x="63" y="70"/>
                </a:cxn>
                <a:cxn ang="0">
                  <a:pos x="48" y="52"/>
                </a:cxn>
                <a:cxn ang="0">
                  <a:pos x="31" y="32"/>
                </a:cxn>
                <a:cxn ang="0">
                  <a:pos x="18" y="16"/>
                </a:cxn>
                <a:cxn ang="0">
                  <a:pos x="5" y="0"/>
                </a:cxn>
                <a:cxn ang="0">
                  <a:pos x="0" y="3"/>
                </a:cxn>
              </a:cxnLst>
              <a:rect l="0" t="0" r="r" b="b"/>
              <a:pathLst>
                <a:path w="172" h="171">
                  <a:moveTo>
                    <a:pt x="0" y="3"/>
                  </a:moveTo>
                  <a:lnTo>
                    <a:pt x="6" y="11"/>
                  </a:lnTo>
                  <a:lnTo>
                    <a:pt x="0" y="19"/>
                  </a:lnTo>
                  <a:lnTo>
                    <a:pt x="10" y="16"/>
                  </a:lnTo>
                  <a:lnTo>
                    <a:pt x="19" y="26"/>
                  </a:lnTo>
                  <a:lnTo>
                    <a:pt x="10" y="33"/>
                  </a:lnTo>
                  <a:lnTo>
                    <a:pt x="22" y="30"/>
                  </a:lnTo>
                  <a:lnTo>
                    <a:pt x="31" y="40"/>
                  </a:lnTo>
                  <a:lnTo>
                    <a:pt x="24" y="48"/>
                  </a:lnTo>
                  <a:lnTo>
                    <a:pt x="33" y="44"/>
                  </a:lnTo>
                  <a:lnTo>
                    <a:pt x="42" y="53"/>
                  </a:lnTo>
                  <a:lnTo>
                    <a:pt x="33" y="60"/>
                  </a:lnTo>
                  <a:lnTo>
                    <a:pt x="43" y="57"/>
                  </a:lnTo>
                  <a:lnTo>
                    <a:pt x="54" y="70"/>
                  </a:lnTo>
                  <a:lnTo>
                    <a:pt x="47" y="73"/>
                  </a:lnTo>
                  <a:lnTo>
                    <a:pt x="57" y="72"/>
                  </a:lnTo>
                  <a:lnTo>
                    <a:pt x="67" y="82"/>
                  </a:lnTo>
                  <a:lnTo>
                    <a:pt x="59" y="87"/>
                  </a:lnTo>
                  <a:lnTo>
                    <a:pt x="72" y="87"/>
                  </a:lnTo>
                  <a:lnTo>
                    <a:pt x="81" y="97"/>
                  </a:lnTo>
                  <a:lnTo>
                    <a:pt x="73" y="103"/>
                  </a:lnTo>
                  <a:lnTo>
                    <a:pt x="85" y="101"/>
                  </a:lnTo>
                  <a:lnTo>
                    <a:pt x="96" y="112"/>
                  </a:lnTo>
                  <a:lnTo>
                    <a:pt x="89" y="117"/>
                  </a:lnTo>
                  <a:lnTo>
                    <a:pt x="101" y="116"/>
                  </a:lnTo>
                  <a:lnTo>
                    <a:pt x="110" y="125"/>
                  </a:lnTo>
                  <a:lnTo>
                    <a:pt x="105" y="133"/>
                  </a:lnTo>
                  <a:lnTo>
                    <a:pt x="114" y="131"/>
                  </a:lnTo>
                  <a:lnTo>
                    <a:pt x="125" y="139"/>
                  </a:lnTo>
                  <a:lnTo>
                    <a:pt x="119" y="146"/>
                  </a:lnTo>
                  <a:lnTo>
                    <a:pt x="130" y="143"/>
                  </a:lnTo>
                  <a:lnTo>
                    <a:pt x="140" y="151"/>
                  </a:lnTo>
                  <a:lnTo>
                    <a:pt x="135" y="158"/>
                  </a:lnTo>
                  <a:lnTo>
                    <a:pt x="145" y="155"/>
                  </a:lnTo>
                  <a:lnTo>
                    <a:pt x="154" y="160"/>
                  </a:lnTo>
                  <a:lnTo>
                    <a:pt x="153" y="168"/>
                  </a:lnTo>
                  <a:lnTo>
                    <a:pt x="159" y="164"/>
                  </a:lnTo>
                  <a:lnTo>
                    <a:pt x="172" y="171"/>
                  </a:lnTo>
                  <a:lnTo>
                    <a:pt x="156" y="158"/>
                  </a:lnTo>
                  <a:lnTo>
                    <a:pt x="132" y="137"/>
                  </a:lnTo>
                  <a:lnTo>
                    <a:pt x="115" y="122"/>
                  </a:lnTo>
                  <a:lnTo>
                    <a:pt x="99" y="108"/>
                  </a:lnTo>
                  <a:lnTo>
                    <a:pt x="80" y="87"/>
                  </a:lnTo>
                  <a:lnTo>
                    <a:pt x="63" y="70"/>
                  </a:lnTo>
                  <a:lnTo>
                    <a:pt x="48" y="52"/>
                  </a:lnTo>
                  <a:lnTo>
                    <a:pt x="31" y="32"/>
                  </a:lnTo>
                  <a:lnTo>
                    <a:pt x="18" y="16"/>
                  </a:lnTo>
                  <a:lnTo>
                    <a:pt x="5"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8" name="Freeform 44"/>
            <p:cNvSpPr>
              <a:spLocks/>
            </p:cNvSpPr>
            <p:nvPr/>
          </p:nvSpPr>
          <p:spPr bwMode="auto">
            <a:xfrm>
              <a:off x="9055100" y="3216275"/>
              <a:ext cx="252413" cy="282575"/>
            </a:xfrm>
            <a:custGeom>
              <a:avLst/>
              <a:gdLst/>
              <a:ahLst/>
              <a:cxnLst>
                <a:cxn ang="0">
                  <a:pos x="11" y="9"/>
                </a:cxn>
                <a:cxn ang="0">
                  <a:pos x="16" y="13"/>
                </a:cxn>
                <a:cxn ang="0">
                  <a:pos x="33" y="18"/>
                </a:cxn>
                <a:cxn ang="0">
                  <a:pos x="40" y="38"/>
                </a:cxn>
                <a:cxn ang="0">
                  <a:pos x="44" y="42"/>
                </a:cxn>
                <a:cxn ang="0">
                  <a:pos x="61" y="45"/>
                </a:cxn>
                <a:cxn ang="0">
                  <a:pos x="65" y="67"/>
                </a:cxn>
                <a:cxn ang="0">
                  <a:pos x="69" y="68"/>
                </a:cxn>
                <a:cxn ang="0">
                  <a:pos x="86" y="73"/>
                </a:cxn>
                <a:cxn ang="0">
                  <a:pos x="92" y="95"/>
                </a:cxn>
                <a:cxn ang="0">
                  <a:pos x="95" y="97"/>
                </a:cxn>
                <a:cxn ang="0">
                  <a:pos x="112" y="104"/>
                </a:cxn>
                <a:cxn ang="0">
                  <a:pos x="117" y="124"/>
                </a:cxn>
                <a:cxn ang="0">
                  <a:pos x="121" y="128"/>
                </a:cxn>
                <a:cxn ang="0">
                  <a:pos x="134" y="135"/>
                </a:cxn>
                <a:cxn ang="0">
                  <a:pos x="140" y="153"/>
                </a:cxn>
                <a:cxn ang="0">
                  <a:pos x="143" y="156"/>
                </a:cxn>
                <a:cxn ang="0">
                  <a:pos x="144" y="166"/>
                </a:cxn>
                <a:cxn ang="0">
                  <a:pos x="141" y="163"/>
                </a:cxn>
                <a:cxn ang="0">
                  <a:pos x="125" y="161"/>
                </a:cxn>
                <a:cxn ang="0">
                  <a:pos x="121" y="141"/>
                </a:cxn>
                <a:cxn ang="0">
                  <a:pos x="118" y="138"/>
                </a:cxn>
                <a:cxn ang="0">
                  <a:pos x="98" y="134"/>
                </a:cxn>
                <a:cxn ang="0">
                  <a:pos x="97" y="114"/>
                </a:cxn>
                <a:cxn ang="0">
                  <a:pos x="93" y="110"/>
                </a:cxn>
                <a:cxn ang="0">
                  <a:pos x="72" y="102"/>
                </a:cxn>
                <a:cxn ang="0">
                  <a:pos x="72" y="82"/>
                </a:cxn>
                <a:cxn ang="0">
                  <a:pos x="68" y="78"/>
                </a:cxn>
                <a:cxn ang="0">
                  <a:pos x="49" y="73"/>
                </a:cxn>
                <a:cxn ang="0">
                  <a:pos x="45" y="52"/>
                </a:cxn>
                <a:cxn ang="0">
                  <a:pos x="41" y="49"/>
                </a:cxn>
                <a:cxn ang="0">
                  <a:pos x="22" y="46"/>
                </a:cxn>
                <a:cxn ang="0">
                  <a:pos x="19" y="22"/>
                </a:cxn>
                <a:cxn ang="0">
                  <a:pos x="15" y="21"/>
                </a:cxn>
                <a:cxn ang="0">
                  <a:pos x="3" y="0"/>
                </a:cxn>
              </a:cxnLst>
              <a:rect l="0" t="0" r="r" b="b"/>
              <a:pathLst>
                <a:path w="159" h="178">
                  <a:moveTo>
                    <a:pt x="3" y="0"/>
                  </a:moveTo>
                  <a:lnTo>
                    <a:pt x="11" y="9"/>
                  </a:lnTo>
                  <a:lnTo>
                    <a:pt x="19" y="3"/>
                  </a:lnTo>
                  <a:lnTo>
                    <a:pt x="16" y="13"/>
                  </a:lnTo>
                  <a:lnTo>
                    <a:pt x="27" y="24"/>
                  </a:lnTo>
                  <a:lnTo>
                    <a:pt x="33" y="18"/>
                  </a:lnTo>
                  <a:lnTo>
                    <a:pt x="30" y="27"/>
                  </a:lnTo>
                  <a:lnTo>
                    <a:pt x="40" y="38"/>
                  </a:lnTo>
                  <a:lnTo>
                    <a:pt x="48" y="33"/>
                  </a:lnTo>
                  <a:lnTo>
                    <a:pt x="44" y="42"/>
                  </a:lnTo>
                  <a:lnTo>
                    <a:pt x="53" y="52"/>
                  </a:lnTo>
                  <a:lnTo>
                    <a:pt x="61" y="45"/>
                  </a:lnTo>
                  <a:lnTo>
                    <a:pt x="55" y="55"/>
                  </a:lnTo>
                  <a:lnTo>
                    <a:pt x="65" y="67"/>
                  </a:lnTo>
                  <a:lnTo>
                    <a:pt x="74" y="57"/>
                  </a:lnTo>
                  <a:lnTo>
                    <a:pt x="69" y="68"/>
                  </a:lnTo>
                  <a:lnTo>
                    <a:pt x="78" y="81"/>
                  </a:lnTo>
                  <a:lnTo>
                    <a:pt x="86" y="73"/>
                  </a:lnTo>
                  <a:lnTo>
                    <a:pt x="83" y="84"/>
                  </a:lnTo>
                  <a:lnTo>
                    <a:pt x="92" y="95"/>
                  </a:lnTo>
                  <a:lnTo>
                    <a:pt x="98" y="87"/>
                  </a:lnTo>
                  <a:lnTo>
                    <a:pt x="95" y="97"/>
                  </a:lnTo>
                  <a:lnTo>
                    <a:pt x="104" y="109"/>
                  </a:lnTo>
                  <a:lnTo>
                    <a:pt x="112" y="104"/>
                  </a:lnTo>
                  <a:lnTo>
                    <a:pt x="108" y="112"/>
                  </a:lnTo>
                  <a:lnTo>
                    <a:pt x="117" y="124"/>
                  </a:lnTo>
                  <a:lnTo>
                    <a:pt x="124" y="120"/>
                  </a:lnTo>
                  <a:lnTo>
                    <a:pt x="121" y="128"/>
                  </a:lnTo>
                  <a:lnTo>
                    <a:pt x="129" y="140"/>
                  </a:lnTo>
                  <a:lnTo>
                    <a:pt x="134" y="135"/>
                  </a:lnTo>
                  <a:lnTo>
                    <a:pt x="131" y="142"/>
                  </a:lnTo>
                  <a:lnTo>
                    <a:pt x="140" y="153"/>
                  </a:lnTo>
                  <a:lnTo>
                    <a:pt x="145" y="150"/>
                  </a:lnTo>
                  <a:lnTo>
                    <a:pt x="143" y="156"/>
                  </a:lnTo>
                  <a:lnTo>
                    <a:pt x="159" y="178"/>
                  </a:lnTo>
                  <a:lnTo>
                    <a:pt x="144" y="166"/>
                  </a:lnTo>
                  <a:lnTo>
                    <a:pt x="138" y="169"/>
                  </a:lnTo>
                  <a:lnTo>
                    <a:pt x="141" y="163"/>
                  </a:lnTo>
                  <a:lnTo>
                    <a:pt x="132" y="155"/>
                  </a:lnTo>
                  <a:lnTo>
                    <a:pt x="125" y="161"/>
                  </a:lnTo>
                  <a:lnTo>
                    <a:pt x="130" y="152"/>
                  </a:lnTo>
                  <a:lnTo>
                    <a:pt x="121" y="141"/>
                  </a:lnTo>
                  <a:lnTo>
                    <a:pt x="113" y="146"/>
                  </a:lnTo>
                  <a:lnTo>
                    <a:pt x="118" y="138"/>
                  </a:lnTo>
                  <a:lnTo>
                    <a:pt x="109" y="128"/>
                  </a:lnTo>
                  <a:lnTo>
                    <a:pt x="98" y="134"/>
                  </a:lnTo>
                  <a:lnTo>
                    <a:pt x="106" y="123"/>
                  </a:lnTo>
                  <a:lnTo>
                    <a:pt x="97" y="114"/>
                  </a:lnTo>
                  <a:lnTo>
                    <a:pt x="85" y="121"/>
                  </a:lnTo>
                  <a:lnTo>
                    <a:pt x="93" y="110"/>
                  </a:lnTo>
                  <a:lnTo>
                    <a:pt x="83" y="98"/>
                  </a:lnTo>
                  <a:lnTo>
                    <a:pt x="72" y="102"/>
                  </a:lnTo>
                  <a:lnTo>
                    <a:pt x="81" y="94"/>
                  </a:lnTo>
                  <a:lnTo>
                    <a:pt x="72" y="82"/>
                  </a:lnTo>
                  <a:lnTo>
                    <a:pt x="58" y="87"/>
                  </a:lnTo>
                  <a:lnTo>
                    <a:pt x="68" y="78"/>
                  </a:lnTo>
                  <a:lnTo>
                    <a:pt x="57" y="67"/>
                  </a:lnTo>
                  <a:lnTo>
                    <a:pt x="49" y="73"/>
                  </a:lnTo>
                  <a:lnTo>
                    <a:pt x="56" y="65"/>
                  </a:lnTo>
                  <a:lnTo>
                    <a:pt x="45" y="52"/>
                  </a:lnTo>
                  <a:lnTo>
                    <a:pt x="33" y="57"/>
                  </a:lnTo>
                  <a:lnTo>
                    <a:pt x="41" y="49"/>
                  </a:lnTo>
                  <a:lnTo>
                    <a:pt x="32" y="37"/>
                  </a:lnTo>
                  <a:lnTo>
                    <a:pt x="22" y="46"/>
                  </a:lnTo>
                  <a:lnTo>
                    <a:pt x="29" y="37"/>
                  </a:lnTo>
                  <a:lnTo>
                    <a:pt x="19" y="22"/>
                  </a:lnTo>
                  <a:lnTo>
                    <a:pt x="10" y="30"/>
                  </a:lnTo>
                  <a:lnTo>
                    <a:pt x="15" y="21"/>
                  </a:lnTo>
                  <a:lnTo>
                    <a:pt x="0" y="6"/>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9" name="Freeform 45"/>
            <p:cNvSpPr>
              <a:spLocks/>
            </p:cNvSpPr>
            <p:nvPr/>
          </p:nvSpPr>
          <p:spPr bwMode="auto">
            <a:xfrm>
              <a:off x="9118600" y="2976563"/>
              <a:ext cx="317500" cy="182563"/>
            </a:xfrm>
            <a:custGeom>
              <a:avLst/>
              <a:gdLst/>
              <a:ahLst/>
              <a:cxnLst>
                <a:cxn ang="0">
                  <a:pos x="0" y="79"/>
                </a:cxn>
                <a:cxn ang="0">
                  <a:pos x="23" y="70"/>
                </a:cxn>
                <a:cxn ang="0">
                  <a:pos x="39" y="63"/>
                </a:cxn>
                <a:cxn ang="0">
                  <a:pos x="51" y="54"/>
                </a:cxn>
                <a:cxn ang="0">
                  <a:pos x="39" y="41"/>
                </a:cxn>
                <a:cxn ang="0">
                  <a:pos x="39" y="20"/>
                </a:cxn>
                <a:cxn ang="0">
                  <a:pos x="46" y="9"/>
                </a:cxn>
                <a:cxn ang="0">
                  <a:pos x="58" y="1"/>
                </a:cxn>
                <a:cxn ang="0">
                  <a:pos x="73" y="0"/>
                </a:cxn>
                <a:cxn ang="0">
                  <a:pos x="87" y="8"/>
                </a:cxn>
                <a:cxn ang="0">
                  <a:pos x="95" y="18"/>
                </a:cxn>
                <a:cxn ang="0">
                  <a:pos x="97" y="36"/>
                </a:cxn>
                <a:cxn ang="0">
                  <a:pos x="90" y="52"/>
                </a:cxn>
                <a:cxn ang="0">
                  <a:pos x="80" y="56"/>
                </a:cxn>
                <a:cxn ang="0">
                  <a:pos x="94" y="71"/>
                </a:cxn>
                <a:cxn ang="0">
                  <a:pos x="103" y="75"/>
                </a:cxn>
                <a:cxn ang="0">
                  <a:pos x="122" y="74"/>
                </a:cxn>
                <a:cxn ang="0">
                  <a:pos x="142" y="85"/>
                </a:cxn>
                <a:cxn ang="0">
                  <a:pos x="150" y="97"/>
                </a:cxn>
                <a:cxn ang="0">
                  <a:pos x="162" y="99"/>
                </a:cxn>
                <a:cxn ang="0">
                  <a:pos x="181" y="98"/>
                </a:cxn>
                <a:cxn ang="0">
                  <a:pos x="200" y="90"/>
                </a:cxn>
                <a:cxn ang="0">
                  <a:pos x="188" y="102"/>
                </a:cxn>
                <a:cxn ang="0">
                  <a:pos x="168" y="109"/>
                </a:cxn>
                <a:cxn ang="0">
                  <a:pos x="150" y="109"/>
                </a:cxn>
                <a:cxn ang="0">
                  <a:pos x="144" y="106"/>
                </a:cxn>
                <a:cxn ang="0">
                  <a:pos x="130" y="99"/>
                </a:cxn>
                <a:cxn ang="0">
                  <a:pos x="130" y="89"/>
                </a:cxn>
                <a:cxn ang="0">
                  <a:pos x="120" y="83"/>
                </a:cxn>
                <a:cxn ang="0">
                  <a:pos x="108" y="83"/>
                </a:cxn>
                <a:cxn ang="0">
                  <a:pos x="101" y="88"/>
                </a:cxn>
                <a:cxn ang="0">
                  <a:pos x="98" y="101"/>
                </a:cxn>
                <a:cxn ang="0">
                  <a:pos x="107" y="109"/>
                </a:cxn>
                <a:cxn ang="0">
                  <a:pos x="119" y="109"/>
                </a:cxn>
                <a:cxn ang="0">
                  <a:pos x="112" y="115"/>
                </a:cxn>
                <a:cxn ang="0">
                  <a:pos x="98" y="115"/>
                </a:cxn>
                <a:cxn ang="0">
                  <a:pos x="87" y="105"/>
                </a:cxn>
                <a:cxn ang="0">
                  <a:pos x="84" y="93"/>
                </a:cxn>
                <a:cxn ang="0">
                  <a:pos x="88" y="80"/>
                </a:cxn>
                <a:cxn ang="0">
                  <a:pos x="88" y="77"/>
                </a:cxn>
                <a:cxn ang="0">
                  <a:pos x="71" y="59"/>
                </a:cxn>
                <a:cxn ang="0">
                  <a:pos x="68" y="52"/>
                </a:cxn>
                <a:cxn ang="0">
                  <a:pos x="80" y="45"/>
                </a:cxn>
                <a:cxn ang="0">
                  <a:pos x="86" y="37"/>
                </a:cxn>
                <a:cxn ang="0">
                  <a:pos x="87" y="27"/>
                </a:cxn>
                <a:cxn ang="0">
                  <a:pos x="81" y="19"/>
                </a:cxn>
                <a:cxn ang="0">
                  <a:pos x="74" y="12"/>
                </a:cxn>
                <a:cxn ang="0">
                  <a:pos x="64" y="9"/>
                </a:cxn>
                <a:cxn ang="0">
                  <a:pos x="54" y="15"/>
                </a:cxn>
                <a:cxn ang="0">
                  <a:pos x="49" y="24"/>
                </a:cxn>
                <a:cxn ang="0">
                  <a:pos x="51" y="37"/>
                </a:cxn>
                <a:cxn ang="0">
                  <a:pos x="57" y="45"/>
                </a:cxn>
                <a:cxn ang="0">
                  <a:pos x="65" y="50"/>
                </a:cxn>
                <a:cxn ang="0">
                  <a:pos x="68" y="59"/>
                </a:cxn>
                <a:cxn ang="0">
                  <a:pos x="52" y="69"/>
                </a:cxn>
                <a:cxn ang="0">
                  <a:pos x="35" y="77"/>
                </a:cxn>
                <a:cxn ang="0">
                  <a:pos x="33" y="77"/>
                </a:cxn>
                <a:cxn ang="0">
                  <a:pos x="16" y="86"/>
                </a:cxn>
                <a:cxn ang="0">
                  <a:pos x="0" y="79"/>
                </a:cxn>
              </a:cxnLst>
              <a:rect l="0" t="0" r="r" b="b"/>
              <a:pathLst>
                <a:path w="200" h="115">
                  <a:moveTo>
                    <a:pt x="0" y="79"/>
                  </a:moveTo>
                  <a:lnTo>
                    <a:pt x="23" y="70"/>
                  </a:lnTo>
                  <a:lnTo>
                    <a:pt x="39" y="63"/>
                  </a:lnTo>
                  <a:lnTo>
                    <a:pt x="51" y="54"/>
                  </a:lnTo>
                  <a:lnTo>
                    <a:pt x="39" y="41"/>
                  </a:lnTo>
                  <a:lnTo>
                    <a:pt x="39" y="20"/>
                  </a:lnTo>
                  <a:lnTo>
                    <a:pt x="46" y="9"/>
                  </a:lnTo>
                  <a:lnTo>
                    <a:pt x="58" y="1"/>
                  </a:lnTo>
                  <a:lnTo>
                    <a:pt x="73" y="0"/>
                  </a:lnTo>
                  <a:lnTo>
                    <a:pt x="87" y="8"/>
                  </a:lnTo>
                  <a:lnTo>
                    <a:pt x="95" y="18"/>
                  </a:lnTo>
                  <a:lnTo>
                    <a:pt x="97" y="36"/>
                  </a:lnTo>
                  <a:lnTo>
                    <a:pt x="90" y="52"/>
                  </a:lnTo>
                  <a:lnTo>
                    <a:pt x="80" y="56"/>
                  </a:lnTo>
                  <a:lnTo>
                    <a:pt x="94" y="71"/>
                  </a:lnTo>
                  <a:lnTo>
                    <a:pt x="103" y="75"/>
                  </a:lnTo>
                  <a:lnTo>
                    <a:pt x="122" y="74"/>
                  </a:lnTo>
                  <a:lnTo>
                    <a:pt x="142" y="85"/>
                  </a:lnTo>
                  <a:lnTo>
                    <a:pt x="150" y="97"/>
                  </a:lnTo>
                  <a:lnTo>
                    <a:pt x="162" y="99"/>
                  </a:lnTo>
                  <a:lnTo>
                    <a:pt x="181" y="98"/>
                  </a:lnTo>
                  <a:lnTo>
                    <a:pt x="200" y="90"/>
                  </a:lnTo>
                  <a:lnTo>
                    <a:pt x="188" y="102"/>
                  </a:lnTo>
                  <a:lnTo>
                    <a:pt x="168" y="109"/>
                  </a:lnTo>
                  <a:lnTo>
                    <a:pt x="150" y="109"/>
                  </a:lnTo>
                  <a:lnTo>
                    <a:pt x="144" y="106"/>
                  </a:lnTo>
                  <a:lnTo>
                    <a:pt x="130" y="99"/>
                  </a:lnTo>
                  <a:lnTo>
                    <a:pt x="130" y="89"/>
                  </a:lnTo>
                  <a:lnTo>
                    <a:pt x="120" y="83"/>
                  </a:lnTo>
                  <a:lnTo>
                    <a:pt x="108" y="83"/>
                  </a:lnTo>
                  <a:lnTo>
                    <a:pt x="101" y="88"/>
                  </a:lnTo>
                  <a:lnTo>
                    <a:pt x="98" y="101"/>
                  </a:lnTo>
                  <a:lnTo>
                    <a:pt x="107" y="109"/>
                  </a:lnTo>
                  <a:lnTo>
                    <a:pt x="119" y="109"/>
                  </a:lnTo>
                  <a:lnTo>
                    <a:pt x="112" y="115"/>
                  </a:lnTo>
                  <a:lnTo>
                    <a:pt x="98" y="115"/>
                  </a:lnTo>
                  <a:lnTo>
                    <a:pt x="87" y="105"/>
                  </a:lnTo>
                  <a:lnTo>
                    <a:pt x="84" y="93"/>
                  </a:lnTo>
                  <a:lnTo>
                    <a:pt x="88" y="80"/>
                  </a:lnTo>
                  <a:lnTo>
                    <a:pt x="88" y="77"/>
                  </a:lnTo>
                  <a:lnTo>
                    <a:pt x="71" y="59"/>
                  </a:lnTo>
                  <a:lnTo>
                    <a:pt x="68" y="52"/>
                  </a:lnTo>
                  <a:lnTo>
                    <a:pt x="80" y="45"/>
                  </a:lnTo>
                  <a:lnTo>
                    <a:pt x="86" y="37"/>
                  </a:lnTo>
                  <a:lnTo>
                    <a:pt x="87" y="27"/>
                  </a:lnTo>
                  <a:lnTo>
                    <a:pt x="81" y="19"/>
                  </a:lnTo>
                  <a:lnTo>
                    <a:pt x="74" y="12"/>
                  </a:lnTo>
                  <a:lnTo>
                    <a:pt x="64" y="9"/>
                  </a:lnTo>
                  <a:lnTo>
                    <a:pt x="54" y="15"/>
                  </a:lnTo>
                  <a:lnTo>
                    <a:pt x="49" y="24"/>
                  </a:lnTo>
                  <a:lnTo>
                    <a:pt x="51" y="37"/>
                  </a:lnTo>
                  <a:lnTo>
                    <a:pt x="57" y="45"/>
                  </a:lnTo>
                  <a:lnTo>
                    <a:pt x="65" y="50"/>
                  </a:lnTo>
                  <a:lnTo>
                    <a:pt x="68" y="59"/>
                  </a:lnTo>
                  <a:lnTo>
                    <a:pt x="52" y="69"/>
                  </a:lnTo>
                  <a:lnTo>
                    <a:pt x="35" y="77"/>
                  </a:lnTo>
                  <a:lnTo>
                    <a:pt x="33" y="77"/>
                  </a:lnTo>
                  <a:lnTo>
                    <a:pt x="16" y="86"/>
                  </a:lnTo>
                  <a:lnTo>
                    <a:pt x="0" y="79"/>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0" name="Freeform 46"/>
            <p:cNvSpPr>
              <a:spLocks/>
            </p:cNvSpPr>
            <p:nvPr/>
          </p:nvSpPr>
          <p:spPr bwMode="auto">
            <a:xfrm>
              <a:off x="9217025" y="3054350"/>
              <a:ext cx="30163" cy="25400"/>
            </a:xfrm>
            <a:custGeom>
              <a:avLst/>
              <a:gdLst/>
              <a:ahLst/>
              <a:cxnLst>
                <a:cxn ang="0">
                  <a:pos x="0" y="0"/>
                </a:cxn>
                <a:cxn ang="0">
                  <a:pos x="12" y="4"/>
                </a:cxn>
                <a:cxn ang="0">
                  <a:pos x="19" y="16"/>
                </a:cxn>
                <a:cxn ang="0">
                  <a:pos x="0" y="11"/>
                </a:cxn>
                <a:cxn ang="0">
                  <a:pos x="0" y="0"/>
                </a:cxn>
              </a:cxnLst>
              <a:rect l="0" t="0" r="r" b="b"/>
              <a:pathLst>
                <a:path w="19" h="16">
                  <a:moveTo>
                    <a:pt x="0" y="0"/>
                  </a:moveTo>
                  <a:lnTo>
                    <a:pt x="12" y="4"/>
                  </a:lnTo>
                  <a:lnTo>
                    <a:pt x="19" y="16"/>
                  </a:lnTo>
                  <a:lnTo>
                    <a:pt x="0" y="11"/>
                  </a:lnTo>
                  <a:lnTo>
                    <a:pt x="0" y="0"/>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1" name="Freeform 47"/>
            <p:cNvSpPr>
              <a:spLocks/>
            </p:cNvSpPr>
            <p:nvPr/>
          </p:nvSpPr>
          <p:spPr bwMode="auto">
            <a:xfrm>
              <a:off x="9269413" y="3132138"/>
              <a:ext cx="93663" cy="36513"/>
            </a:xfrm>
            <a:custGeom>
              <a:avLst/>
              <a:gdLst/>
              <a:ahLst/>
              <a:cxnLst>
                <a:cxn ang="0">
                  <a:pos x="12" y="12"/>
                </a:cxn>
                <a:cxn ang="0">
                  <a:pos x="30" y="9"/>
                </a:cxn>
                <a:cxn ang="0">
                  <a:pos x="39" y="0"/>
                </a:cxn>
                <a:cxn ang="0">
                  <a:pos x="59" y="9"/>
                </a:cxn>
                <a:cxn ang="0">
                  <a:pos x="42" y="15"/>
                </a:cxn>
                <a:cxn ang="0">
                  <a:pos x="26" y="23"/>
                </a:cxn>
                <a:cxn ang="0">
                  <a:pos x="9" y="22"/>
                </a:cxn>
                <a:cxn ang="0">
                  <a:pos x="0" y="14"/>
                </a:cxn>
                <a:cxn ang="0">
                  <a:pos x="12" y="12"/>
                </a:cxn>
              </a:cxnLst>
              <a:rect l="0" t="0" r="r" b="b"/>
              <a:pathLst>
                <a:path w="59" h="23">
                  <a:moveTo>
                    <a:pt x="12" y="12"/>
                  </a:moveTo>
                  <a:lnTo>
                    <a:pt x="30" y="9"/>
                  </a:lnTo>
                  <a:lnTo>
                    <a:pt x="39" y="0"/>
                  </a:lnTo>
                  <a:lnTo>
                    <a:pt x="59" y="9"/>
                  </a:lnTo>
                  <a:lnTo>
                    <a:pt x="42" y="15"/>
                  </a:lnTo>
                  <a:lnTo>
                    <a:pt x="26" y="23"/>
                  </a:lnTo>
                  <a:lnTo>
                    <a:pt x="9" y="22"/>
                  </a:lnTo>
                  <a:lnTo>
                    <a:pt x="0" y="14"/>
                  </a:lnTo>
                  <a:lnTo>
                    <a:pt x="12" y="1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2" name="Freeform 48"/>
            <p:cNvSpPr>
              <a:spLocks/>
            </p:cNvSpPr>
            <p:nvPr/>
          </p:nvSpPr>
          <p:spPr bwMode="auto">
            <a:xfrm>
              <a:off x="8704263" y="3024188"/>
              <a:ext cx="390525" cy="331788"/>
            </a:xfrm>
            <a:custGeom>
              <a:avLst/>
              <a:gdLst/>
              <a:ahLst/>
              <a:cxnLst>
                <a:cxn ang="0">
                  <a:pos x="29" y="7"/>
                </a:cxn>
                <a:cxn ang="0">
                  <a:pos x="46" y="1"/>
                </a:cxn>
                <a:cxn ang="0">
                  <a:pos x="76" y="0"/>
                </a:cxn>
                <a:cxn ang="0">
                  <a:pos x="74" y="1"/>
                </a:cxn>
                <a:cxn ang="0">
                  <a:pos x="91" y="6"/>
                </a:cxn>
                <a:cxn ang="0">
                  <a:pos x="89" y="6"/>
                </a:cxn>
                <a:cxn ang="0">
                  <a:pos x="120" y="1"/>
                </a:cxn>
                <a:cxn ang="0">
                  <a:pos x="151" y="15"/>
                </a:cxn>
                <a:cxn ang="0">
                  <a:pos x="163" y="2"/>
                </a:cxn>
                <a:cxn ang="0">
                  <a:pos x="188" y="3"/>
                </a:cxn>
                <a:cxn ang="0">
                  <a:pos x="213" y="14"/>
                </a:cxn>
                <a:cxn ang="0">
                  <a:pos x="230" y="33"/>
                </a:cxn>
                <a:cxn ang="0">
                  <a:pos x="240" y="58"/>
                </a:cxn>
                <a:cxn ang="0">
                  <a:pos x="246" y="91"/>
                </a:cxn>
                <a:cxn ang="0">
                  <a:pos x="246" y="93"/>
                </a:cxn>
                <a:cxn ang="0">
                  <a:pos x="245" y="116"/>
                </a:cxn>
                <a:cxn ang="0">
                  <a:pos x="243" y="149"/>
                </a:cxn>
                <a:cxn ang="0">
                  <a:pos x="232" y="173"/>
                </a:cxn>
                <a:cxn ang="0">
                  <a:pos x="214" y="189"/>
                </a:cxn>
                <a:cxn ang="0">
                  <a:pos x="193" y="200"/>
                </a:cxn>
                <a:cxn ang="0">
                  <a:pos x="159" y="207"/>
                </a:cxn>
                <a:cxn ang="0">
                  <a:pos x="132" y="209"/>
                </a:cxn>
                <a:cxn ang="0">
                  <a:pos x="111" y="207"/>
                </a:cxn>
                <a:cxn ang="0">
                  <a:pos x="78" y="199"/>
                </a:cxn>
                <a:cxn ang="0">
                  <a:pos x="76" y="199"/>
                </a:cxn>
                <a:cxn ang="0">
                  <a:pos x="42" y="184"/>
                </a:cxn>
                <a:cxn ang="0">
                  <a:pos x="19" y="161"/>
                </a:cxn>
                <a:cxn ang="0">
                  <a:pos x="7" y="142"/>
                </a:cxn>
                <a:cxn ang="0">
                  <a:pos x="0" y="115"/>
                </a:cxn>
                <a:cxn ang="0">
                  <a:pos x="0" y="87"/>
                </a:cxn>
                <a:cxn ang="0">
                  <a:pos x="3" y="55"/>
                </a:cxn>
                <a:cxn ang="0">
                  <a:pos x="16" y="25"/>
                </a:cxn>
                <a:cxn ang="0">
                  <a:pos x="29" y="7"/>
                </a:cxn>
              </a:cxnLst>
              <a:rect l="0" t="0" r="r" b="b"/>
              <a:pathLst>
                <a:path w="246" h="209">
                  <a:moveTo>
                    <a:pt x="29" y="7"/>
                  </a:moveTo>
                  <a:lnTo>
                    <a:pt x="46" y="1"/>
                  </a:lnTo>
                  <a:lnTo>
                    <a:pt x="76" y="0"/>
                  </a:lnTo>
                  <a:lnTo>
                    <a:pt x="74" y="1"/>
                  </a:lnTo>
                  <a:lnTo>
                    <a:pt x="91" y="6"/>
                  </a:lnTo>
                  <a:lnTo>
                    <a:pt x="89" y="6"/>
                  </a:lnTo>
                  <a:lnTo>
                    <a:pt x="120" y="1"/>
                  </a:lnTo>
                  <a:lnTo>
                    <a:pt x="151" y="15"/>
                  </a:lnTo>
                  <a:lnTo>
                    <a:pt x="163" y="2"/>
                  </a:lnTo>
                  <a:lnTo>
                    <a:pt x="188" y="3"/>
                  </a:lnTo>
                  <a:lnTo>
                    <a:pt x="213" y="14"/>
                  </a:lnTo>
                  <a:lnTo>
                    <a:pt x="230" y="33"/>
                  </a:lnTo>
                  <a:lnTo>
                    <a:pt x="240" y="58"/>
                  </a:lnTo>
                  <a:lnTo>
                    <a:pt x="246" y="91"/>
                  </a:lnTo>
                  <a:lnTo>
                    <a:pt x="246" y="93"/>
                  </a:lnTo>
                  <a:lnTo>
                    <a:pt x="245" y="116"/>
                  </a:lnTo>
                  <a:lnTo>
                    <a:pt x="243" y="149"/>
                  </a:lnTo>
                  <a:lnTo>
                    <a:pt x="232" y="173"/>
                  </a:lnTo>
                  <a:lnTo>
                    <a:pt x="214" y="189"/>
                  </a:lnTo>
                  <a:lnTo>
                    <a:pt x="193" y="200"/>
                  </a:lnTo>
                  <a:lnTo>
                    <a:pt x="159" y="207"/>
                  </a:lnTo>
                  <a:lnTo>
                    <a:pt x="132" y="209"/>
                  </a:lnTo>
                  <a:lnTo>
                    <a:pt x="111" y="207"/>
                  </a:lnTo>
                  <a:lnTo>
                    <a:pt x="78" y="199"/>
                  </a:lnTo>
                  <a:lnTo>
                    <a:pt x="76" y="199"/>
                  </a:lnTo>
                  <a:lnTo>
                    <a:pt x="42" y="184"/>
                  </a:lnTo>
                  <a:lnTo>
                    <a:pt x="19" y="161"/>
                  </a:lnTo>
                  <a:lnTo>
                    <a:pt x="7" y="142"/>
                  </a:lnTo>
                  <a:lnTo>
                    <a:pt x="0" y="115"/>
                  </a:lnTo>
                  <a:lnTo>
                    <a:pt x="0" y="87"/>
                  </a:lnTo>
                  <a:lnTo>
                    <a:pt x="3" y="55"/>
                  </a:lnTo>
                  <a:lnTo>
                    <a:pt x="16" y="25"/>
                  </a:lnTo>
                  <a:lnTo>
                    <a:pt x="29" y="7"/>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3" name="Freeform 49"/>
            <p:cNvSpPr>
              <a:spLocks/>
            </p:cNvSpPr>
            <p:nvPr/>
          </p:nvSpPr>
          <p:spPr bwMode="auto">
            <a:xfrm>
              <a:off x="9083675" y="3090863"/>
              <a:ext cx="387350" cy="273050"/>
            </a:xfrm>
            <a:custGeom>
              <a:avLst/>
              <a:gdLst/>
              <a:ahLst/>
              <a:cxnLst>
                <a:cxn ang="0">
                  <a:pos x="0" y="0"/>
                </a:cxn>
                <a:cxn ang="0">
                  <a:pos x="31" y="8"/>
                </a:cxn>
                <a:cxn ang="0">
                  <a:pos x="69" y="22"/>
                </a:cxn>
                <a:cxn ang="0">
                  <a:pos x="111" y="40"/>
                </a:cxn>
                <a:cxn ang="0">
                  <a:pos x="151" y="62"/>
                </a:cxn>
                <a:cxn ang="0">
                  <a:pos x="185" y="81"/>
                </a:cxn>
                <a:cxn ang="0">
                  <a:pos x="215" y="104"/>
                </a:cxn>
                <a:cxn ang="0">
                  <a:pos x="234" y="122"/>
                </a:cxn>
                <a:cxn ang="0">
                  <a:pos x="244" y="138"/>
                </a:cxn>
                <a:cxn ang="0">
                  <a:pos x="244" y="146"/>
                </a:cxn>
                <a:cxn ang="0">
                  <a:pos x="239" y="155"/>
                </a:cxn>
                <a:cxn ang="0">
                  <a:pos x="230" y="171"/>
                </a:cxn>
                <a:cxn ang="0">
                  <a:pos x="219" y="172"/>
                </a:cxn>
                <a:cxn ang="0">
                  <a:pos x="188" y="166"/>
                </a:cxn>
                <a:cxn ang="0">
                  <a:pos x="150" y="158"/>
                </a:cxn>
                <a:cxn ang="0">
                  <a:pos x="104" y="142"/>
                </a:cxn>
                <a:cxn ang="0">
                  <a:pos x="63" y="128"/>
                </a:cxn>
                <a:cxn ang="0">
                  <a:pos x="27" y="112"/>
                </a:cxn>
                <a:cxn ang="0">
                  <a:pos x="6" y="100"/>
                </a:cxn>
                <a:cxn ang="0">
                  <a:pos x="6" y="88"/>
                </a:cxn>
                <a:cxn ang="0">
                  <a:pos x="28" y="100"/>
                </a:cxn>
                <a:cxn ang="0">
                  <a:pos x="53" y="114"/>
                </a:cxn>
                <a:cxn ang="0">
                  <a:pos x="87" y="126"/>
                </a:cxn>
                <a:cxn ang="0">
                  <a:pos x="120" y="138"/>
                </a:cxn>
                <a:cxn ang="0">
                  <a:pos x="152" y="148"/>
                </a:cxn>
                <a:cxn ang="0">
                  <a:pos x="185" y="156"/>
                </a:cxn>
                <a:cxn ang="0">
                  <a:pos x="218" y="161"/>
                </a:cxn>
                <a:cxn ang="0">
                  <a:pos x="222" y="160"/>
                </a:cxn>
                <a:cxn ang="0">
                  <a:pos x="228" y="151"/>
                </a:cxn>
                <a:cxn ang="0">
                  <a:pos x="231" y="142"/>
                </a:cxn>
                <a:cxn ang="0">
                  <a:pos x="226" y="131"/>
                </a:cxn>
                <a:cxn ang="0">
                  <a:pos x="210" y="114"/>
                </a:cxn>
                <a:cxn ang="0">
                  <a:pos x="184" y="96"/>
                </a:cxn>
                <a:cxn ang="0">
                  <a:pos x="158" y="79"/>
                </a:cxn>
                <a:cxn ang="0">
                  <a:pos x="128" y="62"/>
                </a:cxn>
                <a:cxn ang="0">
                  <a:pos x="95" y="48"/>
                </a:cxn>
                <a:cxn ang="0">
                  <a:pos x="66" y="33"/>
                </a:cxn>
                <a:cxn ang="0">
                  <a:pos x="42" y="25"/>
                </a:cxn>
                <a:cxn ang="0">
                  <a:pos x="15" y="16"/>
                </a:cxn>
                <a:cxn ang="0">
                  <a:pos x="3" y="15"/>
                </a:cxn>
                <a:cxn ang="0">
                  <a:pos x="0" y="0"/>
                </a:cxn>
              </a:cxnLst>
              <a:rect l="0" t="0" r="r" b="b"/>
              <a:pathLst>
                <a:path w="244" h="172">
                  <a:moveTo>
                    <a:pt x="0" y="0"/>
                  </a:moveTo>
                  <a:lnTo>
                    <a:pt x="31" y="8"/>
                  </a:lnTo>
                  <a:lnTo>
                    <a:pt x="69" y="22"/>
                  </a:lnTo>
                  <a:lnTo>
                    <a:pt x="111" y="40"/>
                  </a:lnTo>
                  <a:lnTo>
                    <a:pt x="151" y="62"/>
                  </a:lnTo>
                  <a:lnTo>
                    <a:pt x="185" y="81"/>
                  </a:lnTo>
                  <a:lnTo>
                    <a:pt x="215" y="104"/>
                  </a:lnTo>
                  <a:lnTo>
                    <a:pt x="234" y="122"/>
                  </a:lnTo>
                  <a:lnTo>
                    <a:pt x="244" y="138"/>
                  </a:lnTo>
                  <a:lnTo>
                    <a:pt x="244" y="146"/>
                  </a:lnTo>
                  <a:lnTo>
                    <a:pt x="239" y="155"/>
                  </a:lnTo>
                  <a:lnTo>
                    <a:pt x="230" y="171"/>
                  </a:lnTo>
                  <a:lnTo>
                    <a:pt x="219" y="172"/>
                  </a:lnTo>
                  <a:lnTo>
                    <a:pt x="188" y="166"/>
                  </a:lnTo>
                  <a:lnTo>
                    <a:pt x="150" y="158"/>
                  </a:lnTo>
                  <a:lnTo>
                    <a:pt x="104" y="142"/>
                  </a:lnTo>
                  <a:lnTo>
                    <a:pt x="63" y="128"/>
                  </a:lnTo>
                  <a:lnTo>
                    <a:pt x="27" y="112"/>
                  </a:lnTo>
                  <a:lnTo>
                    <a:pt x="6" y="100"/>
                  </a:lnTo>
                  <a:lnTo>
                    <a:pt x="6" y="88"/>
                  </a:lnTo>
                  <a:lnTo>
                    <a:pt x="28" y="100"/>
                  </a:lnTo>
                  <a:lnTo>
                    <a:pt x="53" y="114"/>
                  </a:lnTo>
                  <a:lnTo>
                    <a:pt x="87" y="126"/>
                  </a:lnTo>
                  <a:lnTo>
                    <a:pt x="120" y="138"/>
                  </a:lnTo>
                  <a:lnTo>
                    <a:pt x="152" y="148"/>
                  </a:lnTo>
                  <a:lnTo>
                    <a:pt x="185" y="156"/>
                  </a:lnTo>
                  <a:lnTo>
                    <a:pt x="218" y="161"/>
                  </a:lnTo>
                  <a:lnTo>
                    <a:pt x="222" y="160"/>
                  </a:lnTo>
                  <a:lnTo>
                    <a:pt x="228" y="151"/>
                  </a:lnTo>
                  <a:lnTo>
                    <a:pt x="231" y="142"/>
                  </a:lnTo>
                  <a:lnTo>
                    <a:pt x="226" y="131"/>
                  </a:lnTo>
                  <a:lnTo>
                    <a:pt x="210" y="114"/>
                  </a:lnTo>
                  <a:lnTo>
                    <a:pt x="184" y="96"/>
                  </a:lnTo>
                  <a:lnTo>
                    <a:pt x="158" y="79"/>
                  </a:lnTo>
                  <a:lnTo>
                    <a:pt x="128" y="62"/>
                  </a:lnTo>
                  <a:lnTo>
                    <a:pt x="95" y="48"/>
                  </a:lnTo>
                  <a:lnTo>
                    <a:pt x="66" y="33"/>
                  </a:lnTo>
                  <a:lnTo>
                    <a:pt x="42" y="25"/>
                  </a:lnTo>
                  <a:lnTo>
                    <a:pt x="15" y="16"/>
                  </a:lnTo>
                  <a:lnTo>
                    <a:pt x="3" y="1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4" name="Freeform 50"/>
            <p:cNvSpPr>
              <a:spLocks/>
            </p:cNvSpPr>
            <p:nvPr/>
          </p:nvSpPr>
          <p:spPr bwMode="auto">
            <a:xfrm>
              <a:off x="9080500" y="3103563"/>
              <a:ext cx="373063" cy="250825"/>
            </a:xfrm>
            <a:custGeom>
              <a:avLst/>
              <a:gdLst/>
              <a:ahLst/>
              <a:cxnLst>
                <a:cxn ang="0">
                  <a:pos x="4" y="0"/>
                </a:cxn>
                <a:cxn ang="0">
                  <a:pos x="37" y="7"/>
                </a:cxn>
                <a:cxn ang="0">
                  <a:pos x="85" y="28"/>
                </a:cxn>
                <a:cxn ang="0">
                  <a:pos x="135" y="52"/>
                </a:cxn>
                <a:cxn ang="0">
                  <a:pos x="182" y="78"/>
                </a:cxn>
                <a:cxn ang="0">
                  <a:pos x="212" y="100"/>
                </a:cxn>
                <a:cxn ang="0">
                  <a:pos x="233" y="123"/>
                </a:cxn>
                <a:cxn ang="0">
                  <a:pos x="235" y="136"/>
                </a:cxn>
                <a:cxn ang="0">
                  <a:pos x="227" y="157"/>
                </a:cxn>
                <a:cxn ang="0">
                  <a:pos x="225" y="158"/>
                </a:cxn>
                <a:cxn ang="0">
                  <a:pos x="203" y="157"/>
                </a:cxn>
                <a:cxn ang="0">
                  <a:pos x="152" y="144"/>
                </a:cxn>
                <a:cxn ang="0">
                  <a:pos x="103" y="128"/>
                </a:cxn>
                <a:cxn ang="0">
                  <a:pos x="68" y="116"/>
                </a:cxn>
                <a:cxn ang="0">
                  <a:pos x="40" y="104"/>
                </a:cxn>
                <a:cxn ang="0">
                  <a:pos x="6" y="87"/>
                </a:cxn>
                <a:cxn ang="0">
                  <a:pos x="4" y="64"/>
                </a:cxn>
                <a:cxn ang="0">
                  <a:pos x="5" y="34"/>
                </a:cxn>
                <a:cxn ang="0">
                  <a:pos x="0" y="7"/>
                </a:cxn>
                <a:cxn ang="0">
                  <a:pos x="4" y="0"/>
                </a:cxn>
              </a:cxnLst>
              <a:rect l="0" t="0" r="r" b="b"/>
              <a:pathLst>
                <a:path w="235" h="158">
                  <a:moveTo>
                    <a:pt x="4" y="0"/>
                  </a:moveTo>
                  <a:lnTo>
                    <a:pt x="37" y="7"/>
                  </a:lnTo>
                  <a:lnTo>
                    <a:pt x="85" y="28"/>
                  </a:lnTo>
                  <a:lnTo>
                    <a:pt x="135" y="52"/>
                  </a:lnTo>
                  <a:lnTo>
                    <a:pt x="182" y="78"/>
                  </a:lnTo>
                  <a:lnTo>
                    <a:pt x="212" y="100"/>
                  </a:lnTo>
                  <a:lnTo>
                    <a:pt x="233" y="123"/>
                  </a:lnTo>
                  <a:lnTo>
                    <a:pt x="235" y="136"/>
                  </a:lnTo>
                  <a:lnTo>
                    <a:pt x="227" y="157"/>
                  </a:lnTo>
                  <a:lnTo>
                    <a:pt x="225" y="158"/>
                  </a:lnTo>
                  <a:lnTo>
                    <a:pt x="203" y="157"/>
                  </a:lnTo>
                  <a:lnTo>
                    <a:pt x="152" y="144"/>
                  </a:lnTo>
                  <a:lnTo>
                    <a:pt x="103" y="128"/>
                  </a:lnTo>
                  <a:lnTo>
                    <a:pt x="68" y="116"/>
                  </a:lnTo>
                  <a:lnTo>
                    <a:pt x="40" y="104"/>
                  </a:lnTo>
                  <a:lnTo>
                    <a:pt x="6" y="87"/>
                  </a:lnTo>
                  <a:lnTo>
                    <a:pt x="4" y="64"/>
                  </a:lnTo>
                  <a:lnTo>
                    <a:pt x="5" y="34"/>
                  </a:lnTo>
                  <a:lnTo>
                    <a:pt x="0" y="7"/>
                  </a:lnTo>
                  <a:lnTo>
                    <a:pt x="4"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5" name="Freeform 51"/>
            <p:cNvSpPr>
              <a:spLocks/>
            </p:cNvSpPr>
            <p:nvPr/>
          </p:nvSpPr>
          <p:spPr bwMode="auto">
            <a:xfrm>
              <a:off x="9102725" y="3119438"/>
              <a:ext cx="334963" cy="187325"/>
            </a:xfrm>
            <a:custGeom>
              <a:avLst/>
              <a:gdLst/>
              <a:ahLst/>
              <a:cxnLst>
                <a:cxn ang="0">
                  <a:pos x="0" y="4"/>
                </a:cxn>
                <a:cxn ang="0">
                  <a:pos x="10" y="8"/>
                </a:cxn>
                <a:cxn ang="0">
                  <a:pos x="16" y="0"/>
                </a:cxn>
                <a:cxn ang="0">
                  <a:pos x="16" y="11"/>
                </a:cxn>
                <a:cxn ang="0">
                  <a:pos x="27" y="16"/>
                </a:cxn>
                <a:cxn ang="0">
                  <a:pos x="33" y="6"/>
                </a:cxn>
                <a:cxn ang="0">
                  <a:pos x="33" y="17"/>
                </a:cxn>
                <a:cxn ang="0">
                  <a:pos x="46" y="24"/>
                </a:cxn>
                <a:cxn ang="0">
                  <a:pos x="50" y="14"/>
                </a:cxn>
                <a:cxn ang="0">
                  <a:pos x="50" y="25"/>
                </a:cxn>
                <a:cxn ang="0">
                  <a:pos x="61" y="30"/>
                </a:cxn>
                <a:cxn ang="0">
                  <a:pos x="65" y="20"/>
                </a:cxn>
                <a:cxn ang="0">
                  <a:pos x="65" y="30"/>
                </a:cxn>
                <a:cxn ang="0">
                  <a:pos x="80" y="37"/>
                </a:cxn>
                <a:cxn ang="0">
                  <a:pos x="81" y="29"/>
                </a:cxn>
                <a:cxn ang="0">
                  <a:pos x="83" y="39"/>
                </a:cxn>
                <a:cxn ang="0">
                  <a:pos x="96" y="45"/>
                </a:cxn>
                <a:cxn ang="0">
                  <a:pos x="99" y="37"/>
                </a:cxn>
                <a:cxn ang="0">
                  <a:pos x="101" y="48"/>
                </a:cxn>
                <a:cxn ang="0">
                  <a:pos x="114" y="54"/>
                </a:cxn>
                <a:cxn ang="0">
                  <a:pos x="118" y="45"/>
                </a:cxn>
                <a:cxn ang="0">
                  <a:pos x="119" y="57"/>
                </a:cxn>
                <a:cxn ang="0">
                  <a:pos x="133" y="64"/>
                </a:cxn>
                <a:cxn ang="0">
                  <a:pos x="136" y="55"/>
                </a:cxn>
                <a:cxn ang="0">
                  <a:pos x="138" y="67"/>
                </a:cxn>
                <a:cxn ang="0">
                  <a:pos x="149" y="74"/>
                </a:cxn>
                <a:cxn ang="0">
                  <a:pos x="156" y="66"/>
                </a:cxn>
                <a:cxn ang="0">
                  <a:pos x="156" y="75"/>
                </a:cxn>
                <a:cxn ang="0">
                  <a:pos x="167" y="83"/>
                </a:cxn>
                <a:cxn ang="0">
                  <a:pos x="172" y="77"/>
                </a:cxn>
                <a:cxn ang="0">
                  <a:pos x="172" y="87"/>
                </a:cxn>
                <a:cxn ang="0">
                  <a:pos x="183" y="94"/>
                </a:cxn>
                <a:cxn ang="0">
                  <a:pos x="189" y="87"/>
                </a:cxn>
                <a:cxn ang="0">
                  <a:pos x="189" y="97"/>
                </a:cxn>
                <a:cxn ang="0">
                  <a:pos x="197" y="105"/>
                </a:cxn>
                <a:cxn ang="0">
                  <a:pos x="203" y="101"/>
                </a:cxn>
                <a:cxn ang="0">
                  <a:pos x="201" y="108"/>
                </a:cxn>
                <a:cxn ang="0">
                  <a:pos x="211" y="118"/>
                </a:cxn>
                <a:cxn ang="0">
                  <a:pos x="194" y="107"/>
                </a:cxn>
                <a:cxn ang="0">
                  <a:pos x="168" y="91"/>
                </a:cxn>
                <a:cxn ang="0">
                  <a:pos x="148" y="78"/>
                </a:cxn>
                <a:cxn ang="0">
                  <a:pos x="130" y="68"/>
                </a:cxn>
                <a:cxn ang="0">
                  <a:pos x="104" y="56"/>
                </a:cxn>
                <a:cxn ang="0">
                  <a:pos x="83" y="45"/>
                </a:cxn>
                <a:cxn ang="0">
                  <a:pos x="61" y="35"/>
                </a:cxn>
                <a:cxn ang="0">
                  <a:pos x="37" y="26"/>
                </a:cxn>
                <a:cxn ang="0">
                  <a:pos x="18" y="19"/>
                </a:cxn>
                <a:cxn ang="0">
                  <a:pos x="0" y="10"/>
                </a:cxn>
                <a:cxn ang="0">
                  <a:pos x="0" y="4"/>
                </a:cxn>
              </a:cxnLst>
              <a:rect l="0" t="0" r="r" b="b"/>
              <a:pathLst>
                <a:path w="211" h="118">
                  <a:moveTo>
                    <a:pt x="0" y="4"/>
                  </a:moveTo>
                  <a:lnTo>
                    <a:pt x="10" y="8"/>
                  </a:lnTo>
                  <a:lnTo>
                    <a:pt x="16" y="0"/>
                  </a:lnTo>
                  <a:lnTo>
                    <a:pt x="16" y="11"/>
                  </a:lnTo>
                  <a:lnTo>
                    <a:pt x="27" y="16"/>
                  </a:lnTo>
                  <a:lnTo>
                    <a:pt x="33" y="6"/>
                  </a:lnTo>
                  <a:lnTo>
                    <a:pt x="33" y="17"/>
                  </a:lnTo>
                  <a:lnTo>
                    <a:pt x="46" y="24"/>
                  </a:lnTo>
                  <a:lnTo>
                    <a:pt x="50" y="14"/>
                  </a:lnTo>
                  <a:lnTo>
                    <a:pt x="50" y="25"/>
                  </a:lnTo>
                  <a:lnTo>
                    <a:pt x="61" y="30"/>
                  </a:lnTo>
                  <a:lnTo>
                    <a:pt x="65" y="20"/>
                  </a:lnTo>
                  <a:lnTo>
                    <a:pt x="65" y="30"/>
                  </a:lnTo>
                  <a:lnTo>
                    <a:pt x="80" y="37"/>
                  </a:lnTo>
                  <a:lnTo>
                    <a:pt x="81" y="29"/>
                  </a:lnTo>
                  <a:lnTo>
                    <a:pt x="83" y="39"/>
                  </a:lnTo>
                  <a:lnTo>
                    <a:pt x="96" y="45"/>
                  </a:lnTo>
                  <a:lnTo>
                    <a:pt x="99" y="37"/>
                  </a:lnTo>
                  <a:lnTo>
                    <a:pt x="101" y="48"/>
                  </a:lnTo>
                  <a:lnTo>
                    <a:pt x="114" y="54"/>
                  </a:lnTo>
                  <a:lnTo>
                    <a:pt x="118" y="45"/>
                  </a:lnTo>
                  <a:lnTo>
                    <a:pt x="119" y="57"/>
                  </a:lnTo>
                  <a:lnTo>
                    <a:pt x="133" y="64"/>
                  </a:lnTo>
                  <a:lnTo>
                    <a:pt x="136" y="55"/>
                  </a:lnTo>
                  <a:lnTo>
                    <a:pt x="138" y="67"/>
                  </a:lnTo>
                  <a:lnTo>
                    <a:pt x="149" y="74"/>
                  </a:lnTo>
                  <a:lnTo>
                    <a:pt x="156" y="66"/>
                  </a:lnTo>
                  <a:lnTo>
                    <a:pt x="156" y="75"/>
                  </a:lnTo>
                  <a:lnTo>
                    <a:pt x="167" y="83"/>
                  </a:lnTo>
                  <a:lnTo>
                    <a:pt x="172" y="77"/>
                  </a:lnTo>
                  <a:lnTo>
                    <a:pt x="172" y="87"/>
                  </a:lnTo>
                  <a:lnTo>
                    <a:pt x="183" y="94"/>
                  </a:lnTo>
                  <a:lnTo>
                    <a:pt x="189" y="87"/>
                  </a:lnTo>
                  <a:lnTo>
                    <a:pt x="189" y="97"/>
                  </a:lnTo>
                  <a:lnTo>
                    <a:pt x="197" y="105"/>
                  </a:lnTo>
                  <a:lnTo>
                    <a:pt x="203" y="101"/>
                  </a:lnTo>
                  <a:lnTo>
                    <a:pt x="201" y="108"/>
                  </a:lnTo>
                  <a:lnTo>
                    <a:pt x="211" y="118"/>
                  </a:lnTo>
                  <a:lnTo>
                    <a:pt x="194" y="107"/>
                  </a:lnTo>
                  <a:lnTo>
                    <a:pt x="168" y="91"/>
                  </a:lnTo>
                  <a:lnTo>
                    <a:pt x="148" y="78"/>
                  </a:lnTo>
                  <a:lnTo>
                    <a:pt x="130" y="68"/>
                  </a:lnTo>
                  <a:lnTo>
                    <a:pt x="104" y="56"/>
                  </a:lnTo>
                  <a:lnTo>
                    <a:pt x="83" y="45"/>
                  </a:lnTo>
                  <a:lnTo>
                    <a:pt x="61" y="35"/>
                  </a:lnTo>
                  <a:lnTo>
                    <a:pt x="37" y="26"/>
                  </a:lnTo>
                  <a:lnTo>
                    <a:pt x="18" y="19"/>
                  </a:lnTo>
                  <a:lnTo>
                    <a:pt x="0" y="1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6" name="Freeform 52"/>
            <p:cNvSpPr>
              <a:spLocks/>
            </p:cNvSpPr>
            <p:nvPr/>
          </p:nvSpPr>
          <p:spPr bwMode="auto">
            <a:xfrm>
              <a:off x="9091613" y="3194050"/>
              <a:ext cx="354013" cy="152400"/>
            </a:xfrm>
            <a:custGeom>
              <a:avLst/>
              <a:gdLst/>
              <a:ahLst/>
              <a:cxnLst>
                <a:cxn ang="0">
                  <a:pos x="0" y="4"/>
                </a:cxn>
                <a:cxn ang="0">
                  <a:pos x="9" y="9"/>
                </a:cxn>
                <a:cxn ang="0">
                  <a:pos x="6" y="19"/>
                </a:cxn>
                <a:cxn ang="0">
                  <a:pos x="15" y="11"/>
                </a:cxn>
                <a:cxn ang="0">
                  <a:pos x="26" y="17"/>
                </a:cxn>
                <a:cxn ang="0">
                  <a:pos x="22" y="28"/>
                </a:cxn>
                <a:cxn ang="0">
                  <a:pos x="31" y="21"/>
                </a:cxn>
                <a:cxn ang="0">
                  <a:pos x="44" y="26"/>
                </a:cxn>
                <a:cxn ang="0">
                  <a:pos x="39" y="36"/>
                </a:cxn>
                <a:cxn ang="0">
                  <a:pos x="47" y="30"/>
                </a:cxn>
                <a:cxn ang="0">
                  <a:pos x="59" y="34"/>
                </a:cxn>
                <a:cxn ang="0">
                  <a:pos x="53" y="43"/>
                </a:cxn>
                <a:cxn ang="0">
                  <a:pos x="61" y="36"/>
                </a:cxn>
                <a:cxn ang="0">
                  <a:pos x="76" y="44"/>
                </a:cxn>
                <a:cxn ang="0">
                  <a:pos x="71" y="51"/>
                </a:cxn>
                <a:cxn ang="0">
                  <a:pos x="79" y="45"/>
                </a:cxn>
                <a:cxn ang="0">
                  <a:pos x="93" y="51"/>
                </a:cxn>
                <a:cxn ang="0">
                  <a:pos x="87" y="59"/>
                </a:cxn>
                <a:cxn ang="0">
                  <a:pos x="98" y="53"/>
                </a:cxn>
                <a:cxn ang="0">
                  <a:pos x="111" y="59"/>
                </a:cxn>
                <a:cxn ang="0">
                  <a:pos x="106" y="68"/>
                </a:cxn>
                <a:cxn ang="0">
                  <a:pos x="117" y="62"/>
                </a:cxn>
                <a:cxn ang="0">
                  <a:pos x="131" y="67"/>
                </a:cxn>
                <a:cxn ang="0">
                  <a:pos x="126" y="75"/>
                </a:cxn>
                <a:cxn ang="0">
                  <a:pos x="137" y="70"/>
                </a:cxn>
                <a:cxn ang="0">
                  <a:pos x="149" y="74"/>
                </a:cxn>
                <a:cxn ang="0">
                  <a:pos x="148" y="83"/>
                </a:cxn>
                <a:cxn ang="0">
                  <a:pos x="154" y="77"/>
                </a:cxn>
                <a:cxn ang="0">
                  <a:pos x="167" y="81"/>
                </a:cxn>
                <a:cxn ang="0">
                  <a:pos x="165" y="89"/>
                </a:cxn>
                <a:cxn ang="0">
                  <a:pos x="174" y="83"/>
                </a:cxn>
                <a:cxn ang="0">
                  <a:pos x="186" y="86"/>
                </a:cxn>
                <a:cxn ang="0">
                  <a:pos x="184" y="95"/>
                </a:cxn>
                <a:cxn ang="0">
                  <a:pos x="192" y="89"/>
                </a:cxn>
                <a:cxn ang="0">
                  <a:pos x="202" y="90"/>
                </a:cxn>
                <a:cxn ang="0">
                  <a:pos x="204" y="96"/>
                </a:cxn>
                <a:cxn ang="0">
                  <a:pos x="209" y="91"/>
                </a:cxn>
                <a:cxn ang="0">
                  <a:pos x="223" y="92"/>
                </a:cxn>
                <a:cxn ang="0">
                  <a:pos x="203" y="87"/>
                </a:cxn>
                <a:cxn ang="0">
                  <a:pos x="174" y="77"/>
                </a:cxn>
                <a:cxn ang="0">
                  <a:pos x="152" y="70"/>
                </a:cxn>
                <a:cxn ang="0">
                  <a:pos x="132" y="62"/>
                </a:cxn>
                <a:cxn ang="0">
                  <a:pos x="106" y="51"/>
                </a:cxn>
                <a:cxn ang="0">
                  <a:pos x="84" y="41"/>
                </a:cxn>
                <a:cxn ang="0">
                  <a:pos x="63" y="30"/>
                </a:cxn>
                <a:cxn ang="0">
                  <a:pos x="40" y="19"/>
                </a:cxn>
                <a:cxn ang="0">
                  <a:pos x="22" y="8"/>
                </a:cxn>
                <a:cxn ang="0">
                  <a:pos x="4" y="0"/>
                </a:cxn>
                <a:cxn ang="0">
                  <a:pos x="0" y="4"/>
                </a:cxn>
              </a:cxnLst>
              <a:rect l="0" t="0" r="r" b="b"/>
              <a:pathLst>
                <a:path w="223" h="96">
                  <a:moveTo>
                    <a:pt x="0" y="4"/>
                  </a:moveTo>
                  <a:lnTo>
                    <a:pt x="9" y="9"/>
                  </a:lnTo>
                  <a:lnTo>
                    <a:pt x="6" y="19"/>
                  </a:lnTo>
                  <a:lnTo>
                    <a:pt x="15" y="11"/>
                  </a:lnTo>
                  <a:lnTo>
                    <a:pt x="26" y="17"/>
                  </a:lnTo>
                  <a:lnTo>
                    <a:pt x="22" y="28"/>
                  </a:lnTo>
                  <a:lnTo>
                    <a:pt x="31" y="21"/>
                  </a:lnTo>
                  <a:lnTo>
                    <a:pt x="44" y="26"/>
                  </a:lnTo>
                  <a:lnTo>
                    <a:pt x="39" y="36"/>
                  </a:lnTo>
                  <a:lnTo>
                    <a:pt x="47" y="30"/>
                  </a:lnTo>
                  <a:lnTo>
                    <a:pt x="59" y="34"/>
                  </a:lnTo>
                  <a:lnTo>
                    <a:pt x="53" y="43"/>
                  </a:lnTo>
                  <a:lnTo>
                    <a:pt x="61" y="36"/>
                  </a:lnTo>
                  <a:lnTo>
                    <a:pt x="76" y="44"/>
                  </a:lnTo>
                  <a:lnTo>
                    <a:pt x="71" y="51"/>
                  </a:lnTo>
                  <a:lnTo>
                    <a:pt x="79" y="45"/>
                  </a:lnTo>
                  <a:lnTo>
                    <a:pt x="93" y="51"/>
                  </a:lnTo>
                  <a:lnTo>
                    <a:pt x="87" y="59"/>
                  </a:lnTo>
                  <a:lnTo>
                    <a:pt x="98" y="53"/>
                  </a:lnTo>
                  <a:lnTo>
                    <a:pt x="111" y="59"/>
                  </a:lnTo>
                  <a:lnTo>
                    <a:pt x="106" y="68"/>
                  </a:lnTo>
                  <a:lnTo>
                    <a:pt x="117" y="62"/>
                  </a:lnTo>
                  <a:lnTo>
                    <a:pt x="131" y="67"/>
                  </a:lnTo>
                  <a:lnTo>
                    <a:pt x="126" y="75"/>
                  </a:lnTo>
                  <a:lnTo>
                    <a:pt x="137" y="70"/>
                  </a:lnTo>
                  <a:lnTo>
                    <a:pt x="149" y="74"/>
                  </a:lnTo>
                  <a:lnTo>
                    <a:pt x="148" y="83"/>
                  </a:lnTo>
                  <a:lnTo>
                    <a:pt x="154" y="77"/>
                  </a:lnTo>
                  <a:lnTo>
                    <a:pt x="167" y="81"/>
                  </a:lnTo>
                  <a:lnTo>
                    <a:pt x="165" y="89"/>
                  </a:lnTo>
                  <a:lnTo>
                    <a:pt x="174" y="83"/>
                  </a:lnTo>
                  <a:lnTo>
                    <a:pt x="186" y="86"/>
                  </a:lnTo>
                  <a:lnTo>
                    <a:pt x="184" y="95"/>
                  </a:lnTo>
                  <a:lnTo>
                    <a:pt x="192" y="89"/>
                  </a:lnTo>
                  <a:lnTo>
                    <a:pt x="202" y="90"/>
                  </a:lnTo>
                  <a:lnTo>
                    <a:pt x="204" y="96"/>
                  </a:lnTo>
                  <a:lnTo>
                    <a:pt x="209" y="91"/>
                  </a:lnTo>
                  <a:lnTo>
                    <a:pt x="223" y="92"/>
                  </a:lnTo>
                  <a:lnTo>
                    <a:pt x="203" y="87"/>
                  </a:lnTo>
                  <a:lnTo>
                    <a:pt x="174" y="77"/>
                  </a:lnTo>
                  <a:lnTo>
                    <a:pt x="152" y="70"/>
                  </a:lnTo>
                  <a:lnTo>
                    <a:pt x="132" y="62"/>
                  </a:lnTo>
                  <a:lnTo>
                    <a:pt x="106" y="51"/>
                  </a:lnTo>
                  <a:lnTo>
                    <a:pt x="84" y="41"/>
                  </a:lnTo>
                  <a:lnTo>
                    <a:pt x="63" y="30"/>
                  </a:lnTo>
                  <a:lnTo>
                    <a:pt x="40" y="19"/>
                  </a:lnTo>
                  <a:lnTo>
                    <a:pt x="22" y="8"/>
                  </a:lnTo>
                  <a:lnTo>
                    <a:pt x="4"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7" name="Freeform 53"/>
            <p:cNvSpPr>
              <a:spLocks/>
            </p:cNvSpPr>
            <p:nvPr/>
          </p:nvSpPr>
          <p:spPr bwMode="auto">
            <a:xfrm>
              <a:off x="9101138" y="3154363"/>
              <a:ext cx="338138" cy="169863"/>
            </a:xfrm>
            <a:custGeom>
              <a:avLst/>
              <a:gdLst/>
              <a:ahLst/>
              <a:cxnLst>
                <a:cxn ang="0">
                  <a:pos x="11" y="8"/>
                </a:cxn>
                <a:cxn ang="0">
                  <a:pos x="17" y="9"/>
                </a:cxn>
                <a:cxn ang="0">
                  <a:pos x="36" y="8"/>
                </a:cxn>
                <a:cxn ang="0">
                  <a:pos x="50" y="24"/>
                </a:cxn>
                <a:cxn ang="0">
                  <a:pos x="54" y="26"/>
                </a:cxn>
                <a:cxn ang="0">
                  <a:pos x="71" y="21"/>
                </a:cxn>
                <a:cxn ang="0">
                  <a:pos x="84" y="39"/>
                </a:cxn>
                <a:cxn ang="0">
                  <a:pos x="88" y="41"/>
                </a:cxn>
                <a:cxn ang="0">
                  <a:pos x="105" y="38"/>
                </a:cxn>
                <a:cxn ang="0">
                  <a:pos x="120" y="56"/>
                </a:cxn>
                <a:cxn ang="0">
                  <a:pos x="124" y="57"/>
                </a:cxn>
                <a:cxn ang="0">
                  <a:pos x="141" y="56"/>
                </a:cxn>
                <a:cxn ang="0">
                  <a:pos x="154" y="73"/>
                </a:cxn>
                <a:cxn ang="0">
                  <a:pos x="158" y="76"/>
                </a:cxn>
                <a:cxn ang="0">
                  <a:pos x="174" y="77"/>
                </a:cxn>
                <a:cxn ang="0">
                  <a:pos x="185" y="91"/>
                </a:cxn>
                <a:cxn ang="0">
                  <a:pos x="190" y="93"/>
                </a:cxn>
                <a:cxn ang="0">
                  <a:pos x="195" y="101"/>
                </a:cxn>
                <a:cxn ang="0">
                  <a:pos x="191" y="99"/>
                </a:cxn>
                <a:cxn ang="0">
                  <a:pos x="176" y="104"/>
                </a:cxn>
                <a:cxn ang="0">
                  <a:pos x="164" y="87"/>
                </a:cxn>
                <a:cxn ang="0">
                  <a:pos x="160" y="85"/>
                </a:cxn>
                <a:cxn ang="0">
                  <a:pos x="141" y="90"/>
                </a:cxn>
                <a:cxn ang="0">
                  <a:pos x="131" y="72"/>
                </a:cxn>
                <a:cxn ang="0">
                  <a:pos x="126" y="69"/>
                </a:cxn>
                <a:cxn ang="0">
                  <a:pos x="104" y="71"/>
                </a:cxn>
                <a:cxn ang="0">
                  <a:pos x="96" y="52"/>
                </a:cxn>
                <a:cxn ang="0">
                  <a:pos x="91" y="50"/>
                </a:cxn>
                <a:cxn ang="0">
                  <a:pos x="71" y="52"/>
                </a:cxn>
                <a:cxn ang="0">
                  <a:pos x="58" y="35"/>
                </a:cxn>
                <a:cxn ang="0">
                  <a:pos x="54" y="33"/>
                </a:cxn>
                <a:cxn ang="0">
                  <a:pos x="36" y="38"/>
                </a:cxn>
                <a:cxn ang="0">
                  <a:pos x="24" y="17"/>
                </a:cxn>
                <a:cxn ang="0">
                  <a:pos x="20" y="17"/>
                </a:cxn>
                <a:cxn ang="0">
                  <a:pos x="0" y="3"/>
                </a:cxn>
              </a:cxnLst>
              <a:rect l="0" t="0" r="r" b="b"/>
              <a:pathLst>
                <a:path w="213" h="107">
                  <a:moveTo>
                    <a:pt x="0" y="3"/>
                  </a:moveTo>
                  <a:lnTo>
                    <a:pt x="11" y="8"/>
                  </a:lnTo>
                  <a:lnTo>
                    <a:pt x="17" y="0"/>
                  </a:lnTo>
                  <a:lnTo>
                    <a:pt x="17" y="9"/>
                  </a:lnTo>
                  <a:lnTo>
                    <a:pt x="31" y="16"/>
                  </a:lnTo>
                  <a:lnTo>
                    <a:pt x="36" y="8"/>
                  </a:lnTo>
                  <a:lnTo>
                    <a:pt x="36" y="17"/>
                  </a:lnTo>
                  <a:lnTo>
                    <a:pt x="50" y="24"/>
                  </a:lnTo>
                  <a:lnTo>
                    <a:pt x="54" y="16"/>
                  </a:lnTo>
                  <a:lnTo>
                    <a:pt x="54" y="26"/>
                  </a:lnTo>
                  <a:lnTo>
                    <a:pt x="67" y="32"/>
                  </a:lnTo>
                  <a:lnTo>
                    <a:pt x="71" y="21"/>
                  </a:lnTo>
                  <a:lnTo>
                    <a:pt x="70" y="33"/>
                  </a:lnTo>
                  <a:lnTo>
                    <a:pt x="84" y="39"/>
                  </a:lnTo>
                  <a:lnTo>
                    <a:pt x="88" y="28"/>
                  </a:lnTo>
                  <a:lnTo>
                    <a:pt x="88" y="41"/>
                  </a:lnTo>
                  <a:lnTo>
                    <a:pt x="101" y="47"/>
                  </a:lnTo>
                  <a:lnTo>
                    <a:pt x="105" y="38"/>
                  </a:lnTo>
                  <a:lnTo>
                    <a:pt x="107" y="49"/>
                  </a:lnTo>
                  <a:lnTo>
                    <a:pt x="120" y="56"/>
                  </a:lnTo>
                  <a:lnTo>
                    <a:pt x="122" y="46"/>
                  </a:lnTo>
                  <a:lnTo>
                    <a:pt x="124" y="57"/>
                  </a:lnTo>
                  <a:lnTo>
                    <a:pt x="136" y="64"/>
                  </a:lnTo>
                  <a:lnTo>
                    <a:pt x="141" y="56"/>
                  </a:lnTo>
                  <a:lnTo>
                    <a:pt x="141" y="65"/>
                  </a:lnTo>
                  <a:lnTo>
                    <a:pt x="154" y="73"/>
                  </a:lnTo>
                  <a:lnTo>
                    <a:pt x="158" y="67"/>
                  </a:lnTo>
                  <a:lnTo>
                    <a:pt x="158" y="76"/>
                  </a:lnTo>
                  <a:lnTo>
                    <a:pt x="171" y="84"/>
                  </a:lnTo>
                  <a:lnTo>
                    <a:pt x="174" y="77"/>
                  </a:lnTo>
                  <a:lnTo>
                    <a:pt x="174" y="85"/>
                  </a:lnTo>
                  <a:lnTo>
                    <a:pt x="185" y="91"/>
                  </a:lnTo>
                  <a:lnTo>
                    <a:pt x="190" y="87"/>
                  </a:lnTo>
                  <a:lnTo>
                    <a:pt x="190" y="93"/>
                  </a:lnTo>
                  <a:lnTo>
                    <a:pt x="213" y="107"/>
                  </a:lnTo>
                  <a:lnTo>
                    <a:pt x="195" y="101"/>
                  </a:lnTo>
                  <a:lnTo>
                    <a:pt x="191" y="107"/>
                  </a:lnTo>
                  <a:lnTo>
                    <a:pt x="191" y="99"/>
                  </a:lnTo>
                  <a:lnTo>
                    <a:pt x="180" y="95"/>
                  </a:lnTo>
                  <a:lnTo>
                    <a:pt x="176" y="104"/>
                  </a:lnTo>
                  <a:lnTo>
                    <a:pt x="177" y="93"/>
                  </a:lnTo>
                  <a:lnTo>
                    <a:pt x="164" y="87"/>
                  </a:lnTo>
                  <a:lnTo>
                    <a:pt x="158" y="95"/>
                  </a:lnTo>
                  <a:lnTo>
                    <a:pt x="160" y="85"/>
                  </a:lnTo>
                  <a:lnTo>
                    <a:pt x="148" y="80"/>
                  </a:lnTo>
                  <a:lnTo>
                    <a:pt x="141" y="90"/>
                  </a:lnTo>
                  <a:lnTo>
                    <a:pt x="143" y="77"/>
                  </a:lnTo>
                  <a:lnTo>
                    <a:pt x="131" y="72"/>
                  </a:lnTo>
                  <a:lnTo>
                    <a:pt x="123" y="82"/>
                  </a:lnTo>
                  <a:lnTo>
                    <a:pt x="126" y="69"/>
                  </a:lnTo>
                  <a:lnTo>
                    <a:pt x="112" y="63"/>
                  </a:lnTo>
                  <a:lnTo>
                    <a:pt x="104" y="71"/>
                  </a:lnTo>
                  <a:lnTo>
                    <a:pt x="108" y="60"/>
                  </a:lnTo>
                  <a:lnTo>
                    <a:pt x="96" y="52"/>
                  </a:lnTo>
                  <a:lnTo>
                    <a:pt x="85" y="63"/>
                  </a:lnTo>
                  <a:lnTo>
                    <a:pt x="91" y="50"/>
                  </a:lnTo>
                  <a:lnTo>
                    <a:pt x="77" y="43"/>
                  </a:lnTo>
                  <a:lnTo>
                    <a:pt x="71" y="52"/>
                  </a:lnTo>
                  <a:lnTo>
                    <a:pt x="74" y="42"/>
                  </a:lnTo>
                  <a:lnTo>
                    <a:pt x="58" y="35"/>
                  </a:lnTo>
                  <a:lnTo>
                    <a:pt x="51" y="44"/>
                  </a:lnTo>
                  <a:lnTo>
                    <a:pt x="54" y="33"/>
                  </a:lnTo>
                  <a:lnTo>
                    <a:pt x="41" y="27"/>
                  </a:lnTo>
                  <a:lnTo>
                    <a:pt x="36" y="38"/>
                  </a:lnTo>
                  <a:lnTo>
                    <a:pt x="38" y="26"/>
                  </a:lnTo>
                  <a:lnTo>
                    <a:pt x="24" y="17"/>
                  </a:lnTo>
                  <a:lnTo>
                    <a:pt x="18" y="28"/>
                  </a:lnTo>
                  <a:lnTo>
                    <a:pt x="20" y="17"/>
                  </a:lnTo>
                  <a:lnTo>
                    <a:pt x="0"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8" name="Freeform 54"/>
            <p:cNvSpPr>
              <a:spLocks/>
            </p:cNvSpPr>
            <p:nvPr/>
          </p:nvSpPr>
          <p:spPr bwMode="auto">
            <a:xfrm>
              <a:off x="8775700" y="3338513"/>
              <a:ext cx="265113" cy="182563"/>
            </a:xfrm>
            <a:custGeom>
              <a:avLst/>
              <a:gdLst/>
              <a:ahLst/>
              <a:cxnLst>
                <a:cxn ang="0">
                  <a:pos x="30" y="0"/>
                </a:cxn>
                <a:cxn ang="0">
                  <a:pos x="11" y="15"/>
                </a:cxn>
                <a:cxn ang="0">
                  <a:pos x="19" y="24"/>
                </a:cxn>
                <a:cxn ang="0">
                  <a:pos x="0" y="35"/>
                </a:cxn>
                <a:cxn ang="0">
                  <a:pos x="14" y="44"/>
                </a:cxn>
                <a:cxn ang="0">
                  <a:pos x="10" y="64"/>
                </a:cxn>
                <a:cxn ang="0">
                  <a:pos x="41" y="54"/>
                </a:cxn>
                <a:cxn ang="0">
                  <a:pos x="49" y="64"/>
                </a:cxn>
                <a:cxn ang="0">
                  <a:pos x="57" y="51"/>
                </a:cxn>
                <a:cxn ang="0">
                  <a:pos x="65" y="64"/>
                </a:cxn>
                <a:cxn ang="0">
                  <a:pos x="64" y="67"/>
                </a:cxn>
                <a:cxn ang="0">
                  <a:pos x="70" y="84"/>
                </a:cxn>
                <a:cxn ang="0">
                  <a:pos x="79" y="81"/>
                </a:cxn>
                <a:cxn ang="0">
                  <a:pos x="78" y="84"/>
                </a:cxn>
                <a:cxn ang="0">
                  <a:pos x="89" y="107"/>
                </a:cxn>
                <a:cxn ang="0">
                  <a:pos x="97" y="99"/>
                </a:cxn>
                <a:cxn ang="0">
                  <a:pos x="114" y="115"/>
                </a:cxn>
                <a:cxn ang="0">
                  <a:pos x="116" y="95"/>
                </a:cxn>
                <a:cxn ang="0">
                  <a:pos x="126" y="94"/>
                </a:cxn>
                <a:cxn ang="0">
                  <a:pos x="116" y="72"/>
                </a:cxn>
                <a:cxn ang="0">
                  <a:pos x="122" y="65"/>
                </a:cxn>
                <a:cxn ang="0">
                  <a:pos x="113" y="51"/>
                </a:cxn>
                <a:cxn ang="0">
                  <a:pos x="113" y="47"/>
                </a:cxn>
                <a:cxn ang="0">
                  <a:pos x="121" y="51"/>
                </a:cxn>
                <a:cxn ang="0">
                  <a:pos x="138" y="65"/>
                </a:cxn>
                <a:cxn ang="0">
                  <a:pos x="140" y="48"/>
                </a:cxn>
                <a:cxn ang="0">
                  <a:pos x="167" y="57"/>
                </a:cxn>
                <a:cxn ang="0">
                  <a:pos x="158" y="27"/>
                </a:cxn>
                <a:cxn ang="0">
                  <a:pos x="149" y="18"/>
                </a:cxn>
                <a:cxn ang="0">
                  <a:pos x="154" y="12"/>
                </a:cxn>
                <a:cxn ang="0">
                  <a:pos x="140" y="3"/>
                </a:cxn>
                <a:cxn ang="0">
                  <a:pos x="112" y="5"/>
                </a:cxn>
                <a:cxn ang="0">
                  <a:pos x="84" y="7"/>
                </a:cxn>
                <a:cxn ang="0">
                  <a:pos x="63" y="7"/>
                </a:cxn>
                <a:cxn ang="0">
                  <a:pos x="39" y="4"/>
                </a:cxn>
                <a:cxn ang="0">
                  <a:pos x="30" y="0"/>
                </a:cxn>
              </a:cxnLst>
              <a:rect l="0" t="0" r="r" b="b"/>
              <a:pathLst>
                <a:path w="167" h="115">
                  <a:moveTo>
                    <a:pt x="30" y="0"/>
                  </a:moveTo>
                  <a:lnTo>
                    <a:pt x="11" y="15"/>
                  </a:lnTo>
                  <a:lnTo>
                    <a:pt x="19" y="24"/>
                  </a:lnTo>
                  <a:lnTo>
                    <a:pt x="0" y="35"/>
                  </a:lnTo>
                  <a:lnTo>
                    <a:pt x="14" y="44"/>
                  </a:lnTo>
                  <a:lnTo>
                    <a:pt x="10" y="64"/>
                  </a:lnTo>
                  <a:lnTo>
                    <a:pt x="41" y="54"/>
                  </a:lnTo>
                  <a:lnTo>
                    <a:pt x="49" y="64"/>
                  </a:lnTo>
                  <a:lnTo>
                    <a:pt x="57" y="51"/>
                  </a:lnTo>
                  <a:lnTo>
                    <a:pt x="65" y="64"/>
                  </a:lnTo>
                  <a:lnTo>
                    <a:pt x="64" y="67"/>
                  </a:lnTo>
                  <a:lnTo>
                    <a:pt x="70" y="84"/>
                  </a:lnTo>
                  <a:lnTo>
                    <a:pt x="79" y="81"/>
                  </a:lnTo>
                  <a:lnTo>
                    <a:pt x="78" y="84"/>
                  </a:lnTo>
                  <a:lnTo>
                    <a:pt x="89" y="107"/>
                  </a:lnTo>
                  <a:lnTo>
                    <a:pt x="97" y="99"/>
                  </a:lnTo>
                  <a:lnTo>
                    <a:pt x="114" y="115"/>
                  </a:lnTo>
                  <a:lnTo>
                    <a:pt x="116" y="95"/>
                  </a:lnTo>
                  <a:lnTo>
                    <a:pt x="126" y="94"/>
                  </a:lnTo>
                  <a:lnTo>
                    <a:pt x="116" y="72"/>
                  </a:lnTo>
                  <a:lnTo>
                    <a:pt x="122" y="65"/>
                  </a:lnTo>
                  <a:lnTo>
                    <a:pt x="113" y="51"/>
                  </a:lnTo>
                  <a:lnTo>
                    <a:pt x="113" y="47"/>
                  </a:lnTo>
                  <a:lnTo>
                    <a:pt x="121" y="51"/>
                  </a:lnTo>
                  <a:lnTo>
                    <a:pt x="138" y="65"/>
                  </a:lnTo>
                  <a:lnTo>
                    <a:pt x="140" y="48"/>
                  </a:lnTo>
                  <a:lnTo>
                    <a:pt x="167" y="57"/>
                  </a:lnTo>
                  <a:lnTo>
                    <a:pt x="158" y="27"/>
                  </a:lnTo>
                  <a:lnTo>
                    <a:pt x="149" y="18"/>
                  </a:lnTo>
                  <a:lnTo>
                    <a:pt x="154" y="12"/>
                  </a:lnTo>
                  <a:lnTo>
                    <a:pt x="140" y="3"/>
                  </a:lnTo>
                  <a:lnTo>
                    <a:pt x="112" y="5"/>
                  </a:lnTo>
                  <a:lnTo>
                    <a:pt x="84" y="7"/>
                  </a:lnTo>
                  <a:lnTo>
                    <a:pt x="63" y="7"/>
                  </a:lnTo>
                  <a:lnTo>
                    <a:pt x="39" y="4"/>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9" name="Freeform 55"/>
            <p:cNvSpPr>
              <a:spLocks/>
            </p:cNvSpPr>
            <p:nvPr/>
          </p:nvSpPr>
          <p:spPr bwMode="auto">
            <a:xfrm>
              <a:off x="8794750" y="3346450"/>
              <a:ext cx="233363" cy="157163"/>
            </a:xfrm>
            <a:custGeom>
              <a:avLst/>
              <a:gdLst/>
              <a:ahLst/>
              <a:cxnLst>
                <a:cxn ang="0">
                  <a:pos x="118" y="3"/>
                </a:cxn>
                <a:cxn ang="0">
                  <a:pos x="131" y="10"/>
                </a:cxn>
                <a:cxn ang="0">
                  <a:pos x="126" y="14"/>
                </a:cxn>
                <a:cxn ang="0">
                  <a:pos x="133" y="24"/>
                </a:cxn>
                <a:cxn ang="0">
                  <a:pos x="147" y="42"/>
                </a:cxn>
                <a:cxn ang="0">
                  <a:pos x="134" y="38"/>
                </a:cxn>
                <a:cxn ang="0">
                  <a:pos x="122" y="38"/>
                </a:cxn>
                <a:cxn ang="0">
                  <a:pos x="123" y="49"/>
                </a:cxn>
                <a:cxn ang="0">
                  <a:pos x="108" y="38"/>
                </a:cxn>
                <a:cxn ang="0">
                  <a:pos x="95" y="37"/>
                </a:cxn>
                <a:cxn ang="0">
                  <a:pos x="95" y="49"/>
                </a:cxn>
                <a:cxn ang="0">
                  <a:pos x="102" y="59"/>
                </a:cxn>
                <a:cxn ang="0">
                  <a:pos x="96" y="62"/>
                </a:cxn>
                <a:cxn ang="0">
                  <a:pos x="105" y="81"/>
                </a:cxn>
                <a:cxn ang="0">
                  <a:pos x="98" y="82"/>
                </a:cxn>
                <a:cxn ang="0">
                  <a:pos x="98" y="99"/>
                </a:cxn>
                <a:cxn ang="0">
                  <a:pos x="86" y="85"/>
                </a:cxn>
                <a:cxn ang="0">
                  <a:pos x="79" y="89"/>
                </a:cxn>
                <a:cxn ang="0">
                  <a:pos x="77" y="90"/>
                </a:cxn>
                <a:cxn ang="0">
                  <a:pos x="69" y="68"/>
                </a:cxn>
                <a:cxn ang="0">
                  <a:pos x="63" y="72"/>
                </a:cxn>
                <a:cxn ang="0">
                  <a:pos x="58" y="53"/>
                </a:cxn>
                <a:cxn ang="0">
                  <a:pos x="47" y="38"/>
                </a:cxn>
                <a:cxn ang="0">
                  <a:pos x="39" y="43"/>
                </a:cxn>
                <a:cxn ang="0">
                  <a:pos x="36" y="52"/>
                </a:cxn>
                <a:cxn ang="0">
                  <a:pos x="34" y="40"/>
                </a:cxn>
                <a:cxn ang="0">
                  <a:pos x="18" y="45"/>
                </a:cxn>
                <a:cxn ang="0">
                  <a:pos x="4" y="51"/>
                </a:cxn>
                <a:cxn ang="0">
                  <a:pos x="13" y="38"/>
                </a:cxn>
                <a:cxn ang="0">
                  <a:pos x="10" y="38"/>
                </a:cxn>
                <a:cxn ang="0">
                  <a:pos x="0" y="30"/>
                </a:cxn>
                <a:cxn ang="0">
                  <a:pos x="20" y="20"/>
                </a:cxn>
                <a:cxn ang="0">
                  <a:pos x="10" y="11"/>
                </a:cxn>
                <a:cxn ang="0">
                  <a:pos x="29" y="0"/>
                </a:cxn>
                <a:cxn ang="0">
                  <a:pos x="56" y="3"/>
                </a:cxn>
                <a:cxn ang="0">
                  <a:pos x="89" y="4"/>
                </a:cxn>
                <a:cxn ang="0">
                  <a:pos x="109" y="1"/>
                </a:cxn>
                <a:cxn ang="0">
                  <a:pos x="118" y="3"/>
                </a:cxn>
              </a:cxnLst>
              <a:rect l="0" t="0" r="r" b="b"/>
              <a:pathLst>
                <a:path w="147" h="99">
                  <a:moveTo>
                    <a:pt x="118" y="3"/>
                  </a:moveTo>
                  <a:lnTo>
                    <a:pt x="131" y="10"/>
                  </a:lnTo>
                  <a:lnTo>
                    <a:pt x="126" y="14"/>
                  </a:lnTo>
                  <a:lnTo>
                    <a:pt x="133" y="24"/>
                  </a:lnTo>
                  <a:lnTo>
                    <a:pt x="147" y="42"/>
                  </a:lnTo>
                  <a:lnTo>
                    <a:pt x="134" y="38"/>
                  </a:lnTo>
                  <a:lnTo>
                    <a:pt x="122" y="38"/>
                  </a:lnTo>
                  <a:lnTo>
                    <a:pt x="123" y="49"/>
                  </a:lnTo>
                  <a:lnTo>
                    <a:pt x="108" y="38"/>
                  </a:lnTo>
                  <a:lnTo>
                    <a:pt x="95" y="37"/>
                  </a:lnTo>
                  <a:lnTo>
                    <a:pt x="95" y="49"/>
                  </a:lnTo>
                  <a:lnTo>
                    <a:pt x="102" y="59"/>
                  </a:lnTo>
                  <a:lnTo>
                    <a:pt x="96" y="62"/>
                  </a:lnTo>
                  <a:lnTo>
                    <a:pt x="105" y="81"/>
                  </a:lnTo>
                  <a:lnTo>
                    <a:pt x="98" y="82"/>
                  </a:lnTo>
                  <a:lnTo>
                    <a:pt x="98" y="99"/>
                  </a:lnTo>
                  <a:lnTo>
                    <a:pt x="86" y="85"/>
                  </a:lnTo>
                  <a:lnTo>
                    <a:pt x="79" y="89"/>
                  </a:lnTo>
                  <a:lnTo>
                    <a:pt x="77" y="90"/>
                  </a:lnTo>
                  <a:lnTo>
                    <a:pt x="69" y="68"/>
                  </a:lnTo>
                  <a:lnTo>
                    <a:pt x="63" y="72"/>
                  </a:lnTo>
                  <a:lnTo>
                    <a:pt x="58" y="53"/>
                  </a:lnTo>
                  <a:lnTo>
                    <a:pt x="47" y="38"/>
                  </a:lnTo>
                  <a:lnTo>
                    <a:pt x="39" y="43"/>
                  </a:lnTo>
                  <a:lnTo>
                    <a:pt x="36" y="52"/>
                  </a:lnTo>
                  <a:lnTo>
                    <a:pt x="34" y="40"/>
                  </a:lnTo>
                  <a:lnTo>
                    <a:pt x="18" y="45"/>
                  </a:lnTo>
                  <a:lnTo>
                    <a:pt x="4" y="51"/>
                  </a:lnTo>
                  <a:lnTo>
                    <a:pt x="13" y="38"/>
                  </a:lnTo>
                  <a:lnTo>
                    <a:pt x="10" y="38"/>
                  </a:lnTo>
                  <a:lnTo>
                    <a:pt x="0" y="30"/>
                  </a:lnTo>
                  <a:lnTo>
                    <a:pt x="20" y="20"/>
                  </a:lnTo>
                  <a:lnTo>
                    <a:pt x="10" y="11"/>
                  </a:lnTo>
                  <a:lnTo>
                    <a:pt x="29" y="0"/>
                  </a:lnTo>
                  <a:lnTo>
                    <a:pt x="56" y="3"/>
                  </a:lnTo>
                  <a:lnTo>
                    <a:pt x="89" y="4"/>
                  </a:lnTo>
                  <a:lnTo>
                    <a:pt x="109" y="1"/>
                  </a:lnTo>
                  <a:lnTo>
                    <a:pt x="118" y="3"/>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0" name="Freeform 56"/>
            <p:cNvSpPr>
              <a:spLocks/>
            </p:cNvSpPr>
            <p:nvPr/>
          </p:nvSpPr>
          <p:spPr bwMode="auto">
            <a:xfrm>
              <a:off x="8701088" y="2974975"/>
              <a:ext cx="401638" cy="384175"/>
            </a:xfrm>
            <a:custGeom>
              <a:avLst/>
              <a:gdLst/>
              <a:ahLst/>
              <a:cxnLst>
                <a:cxn ang="0">
                  <a:pos x="3" y="75"/>
                </a:cxn>
                <a:cxn ang="0">
                  <a:pos x="1" y="153"/>
                </a:cxn>
                <a:cxn ang="0">
                  <a:pos x="30" y="206"/>
                </a:cxn>
                <a:cxn ang="0">
                  <a:pos x="94" y="239"/>
                </a:cxn>
                <a:cxn ang="0">
                  <a:pos x="176" y="239"/>
                </a:cxn>
                <a:cxn ang="0">
                  <a:pos x="232" y="214"/>
                </a:cxn>
                <a:cxn ang="0">
                  <a:pos x="251" y="166"/>
                </a:cxn>
                <a:cxn ang="0">
                  <a:pos x="253" y="122"/>
                </a:cxn>
                <a:cxn ang="0">
                  <a:pos x="241" y="64"/>
                </a:cxn>
                <a:cxn ang="0">
                  <a:pos x="183" y="35"/>
                </a:cxn>
                <a:cxn ang="0">
                  <a:pos x="236" y="83"/>
                </a:cxn>
                <a:cxn ang="0">
                  <a:pos x="241" y="149"/>
                </a:cxn>
                <a:cxn ang="0">
                  <a:pos x="223" y="205"/>
                </a:cxn>
                <a:cxn ang="0">
                  <a:pos x="198" y="210"/>
                </a:cxn>
                <a:cxn ang="0">
                  <a:pos x="215" y="138"/>
                </a:cxn>
                <a:cxn ang="0">
                  <a:pos x="198" y="78"/>
                </a:cxn>
                <a:cxn ang="0">
                  <a:pos x="208" y="168"/>
                </a:cxn>
                <a:cxn ang="0">
                  <a:pos x="169" y="229"/>
                </a:cxn>
                <a:cxn ang="0">
                  <a:pos x="164" y="187"/>
                </a:cxn>
                <a:cxn ang="0">
                  <a:pos x="167" y="99"/>
                </a:cxn>
                <a:cxn ang="0">
                  <a:pos x="160" y="98"/>
                </a:cxn>
                <a:cxn ang="0">
                  <a:pos x="159" y="185"/>
                </a:cxn>
                <a:cxn ang="0">
                  <a:pos x="138" y="232"/>
                </a:cxn>
                <a:cxn ang="0">
                  <a:pos x="108" y="189"/>
                </a:cxn>
                <a:cxn ang="0">
                  <a:pos x="106" y="113"/>
                </a:cxn>
                <a:cxn ang="0">
                  <a:pos x="127" y="57"/>
                </a:cxn>
                <a:cxn ang="0">
                  <a:pos x="99" y="92"/>
                </a:cxn>
                <a:cxn ang="0">
                  <a:pos x="97" y="166"/>
                </a:cxn>
                <a:cxn ang="0">
                  <a:pos x="120" y="234"/>
                </a:cxn>
                <a:cxn ang="0">
                  <a:pos x="80" y="222"/>
                </a:cxn>
                <a:cxn ang="0">
                  <a:pos x="46" y="149"/>
                </a:cxn>
                <a:cxn ang="0">
                  <a:pos x="55" y="89"/>
                </a:cxn>
                <a:cxn ang="0">
                  <a:pos x="93" y="44"/>
                </a:cxn>
                <a:cxn ang="0">
                  <a:pos x="121" y="39"/>
                </a:cxn>
                <a:cxn ang="0">
                  <a:pos x="151" y="48"/>
                </a:cxn>
                <a:cxn ang="0">
                  <a:pos x="120" y="31"/>
                </a:cxn>
                <a:cxn ang="0">
                  <a:pos x="88" y="0"/>
                </a:cxn>
                <a:cxn ang="0">
                  <a:pos x="68" y="40"/>
                </a:cxn>
                <a:cxn ang="0">
                  <a:pos x="46" y="90"/>
                </a:cxn>
                <a:cxn ang="0">
                  <a:pos x="38" y="144"/>
                </a:cxn>
                <a:cxn ang="0">
                  <a:pos x="50" y="201"/>
                </a:cxn>
                <a:cxn ang="0">
                  <a:pos x="34" y="197"/>
                </a:cxn>
                <a:cxn ang="0">
                  <a:pos x="8" y="136"/>
                </a:cxn>
                <a:cxn ang="0">
                  <a:pos x="19" y="68"/>
                </a:cxn>
                <a:cxn ang="0">
                  <a:pos x="30" y="35"/>
                </a:cxn>
              </a:cxnLst>
              <a:rect l="0" t="0" r="r" b="b"/>
              <a:pathLst>
                <a:path w="253" h="242">
                  <a:moveTo>
                    <a:pt x="30" y="35"/>
                  </a:moveTo>
                  <a:lnTo>
                    <a:pt x="13" y="51"/>
                  </a:lnTo>
                  <a:lnTo>
                    <a:pt x="3" y="75"/>
                  </a:lnTo>
                  <a:lnTo>
                    <a:pt x="0" y="99"/>
                  </a:lnTo>
                  <a:lnTo>
                    <a:pt x="0" y="128"/>
                  </a:lnTo>
                  <a:lnTo>
                    <a:pt x="1" y="153"/>
                  </a:lnTo>
                  <a:lnTo>
                    <a:pt x="6" y="173"/>
                  </a:lnTo>
                  <a:lnTo>
                    <a:pt x="15" y="190"/>
                  </a:lnTo>
                  <a:lnTo>
                    <a:pt x="30" y="206"/>
                  </a:lnTo>
                  <a:lnTo>
                    <a:pt x="46" y="219"/>
                  </a:lnTo>
                  <a:lnTo>
                    <a:pt x="65" y="230"/>
                  </a:lnTo>
                  <a:lnTo>
                    <a:pt x="94" y="239"/>
                  </a:lnTo>
                  <a:lnTo>
                    <a:pt x="121" y="242"/>
                  </a:lnTo>
                  <a:lnTo>
                    <a:pt x="144" y="242"/>
                  </a:lnTo>
                  <a:lnTo>
                    <a:pt x="176" y="239"/>
                  </a:lnTo>
                  <a:lnTo>
                    <a:pt x="198" y="236"/>
                  </a:lnTo>
                  <a:lnTo>
                    <a:pt x="218" y="227"/>
                  </a:lnTo>
                  <a:lnTo>
                    <a:pt x="232" y="214"/>
                  </a:lnTo>
                  <a:lnTo>
                    <a:pt x="242" y="196"/>
                  </a:lnTo>
                  <a:lnTo>
                    <a:pt x="249" y="182"/>
                  </a:lnTo>
                  <a:lnTo>
                    <a:pt x="251" y="166"/>
                  </a:lnTo>
                  <a:lnTo>
                    <a:pt x="250" y="152"/>
                  </a:lnTo>
                  <a:lnTo>
                    <a:pt x="252" y="136"/>
                  </a:lnTo>
                  <a:lnTo>
                    <a:pt x="253" y="122"/>
                  </a:lnTo>
                  <a:lnTo>
                    <a:pt x="251" y="104"/>
                  </a:lnTo>
                  <a:lnTo>
                    <a:pt x="247" y="83"/>
                  </a:lnTo>
                  <a:lnTo>
                    <a:pt x="241" y="64"/>
                  </a:lnTo>
                  <a:lnTo>
                    <a:pt x="223" y="50"/>
                  </a:lnTo>
                  <a:lnTo>
                    <a:pt x="198" y="39"/>
                  </a:lnTo>
                  <a:lnTo>
                    <a:pt x="183" y="35"/>
                  </a:lnTo>
                  <a:lnTo>
                    <a:pt x="215" y="54"/>
                  </a:lnTo>
                  <a:lnTo>
                    <a:pt x="228" y="68"/>
                  </a:lnTo>
                  <a:lnTo>
                    <a:pt x="236" y="83"/>
                  </a:lnTo>
                  <a:lnTo>
                    <a:pt x="241" y="108"/>
                  </a:lnTo>
                  <a:lnTo>
                    <a:pt x="243" y="129"/>
                  </a:lnTo>
                  <a:lnTo>
                    <a:pt x="241" y="149"/>
                  </a:lnTo>
                  <a:lnTo>
                    <a:pt x="242" y="166"/>
                  </a:lnTo>
                  <a:lnTo>
                    <a:pt x="236" y="189"/>
                  </a:lnTo>
                  <a:lnTo>
                    <a:pt x="223" y="205"/>
                  </a:lnTo>
                  <a:lnTo>
                    <a:pt x="206" y="220"/>
                  </a:lnTo>
                  <a:lnTo>
                    <a:pt x="180" y="227"/>
                  </a:lnTo>
                  <a:lnTo>
                    <a:pt x="198" y="210"/>
                  </a:lnTo>
                  <a:lnTo>
                    <a:pt x="209" y="188"/>
                  </a:lnTo>
                  <a:lnTo>
                    <a:pt x="214" y="162"/>
                  </a:lnTo>
                  <a:lnTo>
                    <a:pt x="215" y="138"/>
                  </a:lnTo>
                  <a:lnTo>
                    <a:pt x="214" y="115"/>
                  </a:lnTo>
                  <a:lnTo>
                    <a:pt x="207" y="92"/>
                  </a:lnTo>
                  <a:lnTo>
                    <a:pt x="198" y="78"/>
                  </a:lnTo>
                  <a:lnTo>
                    <a:pt x="209" y="105"/>
                  </a:lnTo>
                  <a:lnTo>
                    <a:pt x="211" y="136"/>
                  </a:lnTo>
                  <a:lnTo>
                    <a:pt x="208" y="168"/>
                  </a:lnTo>
                  <a:lnTo>
                    <a:pt x="195" y="197"/>
                  </a:lnTo>
                  <a:lnTo>
                    <a:pt x="181" y="219"/>
                  </a:lnTo>
                  <a:lnTo>
                    <a:pt x="169" y="229"/>
                  </a:lnTo>
                  <a:lnTo>
                    <a:pt x="149" y="233"/>
                  </a:lnTo>
                  <a:lnTo>
                    <a:pt x="159" y="213"/>
                  </a:lnTo>
                  <a:lnTo>
                    <a:pt x="164" y="187"/>
                  </a:lnTo>
                  <a:lnTo>
                    <a:pt x="169" y="155"/>
                  </a:lnTo>
                  <a:lnTo>
                    <a:pt x="168" y="130"/>
                  </a:lnTo>
                  <a:lnTo>
                    <a:pt x="167" y="99"/>
                  </a:lnTo>
                  <a:lnTo>
                    <a:pt x="159" y="71"/>
                  </a:lnTo>
                  <a:lnTo>
                    <a:pt x="160" y="95"/>
                  </a:lnTo>
                  <a:lnTo>
                    <a:pt x="160" y="98"/>
                  </a:lnTo>
                  <a:lnTo>
                    <a:pt x="161" y="128"/>
                  </a:lnTo>
                  <a:lnTo>
                    <a:pt x="161" y="158"/>
                  </a:lnTo>
                  <a:lnTo>
                    <a:pt x="159" y="185"/>
                  </a:lnTo>
                  <a:lnTo>
                    <a:pt x="153" y="208"/>
                  </a:lnTo>
                  <a:lnTo>
                    <a:pt x="145" y="220"/>
                  </a:lnTo>
                  <a:lnTo>
                    <a:pt x="138" y="232"/>
                  </a:lnTo>
                  <a:lnTo>
                    <a:pt x="126" y="233"/>
                  </a:lnTo>
                  <a:lnTo>
                    <a:pt x="115" y="212"/>
                  </a:lnTo>
                  <a:lnTo>
                    <a:pt x="108" y="189"/>
                  </a:lnTo>
                  <a:lnTo>
                    <a:pt x="103" y="160"/>
                  </a:lnTo>
                  <a:lnTo>
                    <a:pt x="103" y="133"/>
                  </a:lnTo>
                  <a:lnTo>
                    <a:pt x="106" y="113"/>
                  </a:lnTo>
                  <a:lnTo>
                    <a:pt x="112" y="90"/>
                  </a:lnTo>
                  <a:lnTo>
                    <a:pt x="119" y="69"/>
                  </a:lnTo>
                  <a:lnTo>
                    <a:pt x="127" y="57"/>
                  </a:lnTo>
                  <a:lnTo>
                    <a:pt x="125" y="54"/>
                  </a:lnTo>
                  <a:lnTo>
                    <a:pt x="113" y="67"/>
                  </a:lnTo>
                  <a:lnTo>
                    <a:pt x="99" y="92"/>
                  </a:lnTo>
                  <a:lnTo>
                    <a:pt x="94" y="116"/>
                  </a:lnTo>
                  <a:lnTo>
                    <a:pt x="93" y="139"/>
                  </a:lnTo>
                  <a:lnTo>
                    <a:pt x="97" y="166"/>
                  </a:lnTo>
                  <a:lnTo>
                    <a:pt x="102" y="192"/>
                  </a:lnTo>
                  <a:lnTo>
                    <a:pt x="111" y="217"/>
                  </a:lnTo>
                  <a:lnTo>
                    <a:pt x="120" y="234"/>
                  </a:lnTo>
                  <a:lnTo>
                    <a:pt x="118" y="233"/>
                  </a:lnTo>
                  <a:lnTo>
                    <a:pt x="98" y="229"/>
                  </a:lnTo>
                  <a:lnTo>
                    <a:pt x="80" y="222"/>
                  </a:lnTo>
                  <a:lnTo>
                    <a:pt x="60" y="201"/>
                  </a:lnTo>
                  <a:lnTo>
                    <a:pt x="50" y="172"/>
                  </a:lnTo>
                  <a:lnTo>
                    <a:pt x="46" y="149"/>
                  </a:lnTo>
                  <a:lnTo>
                    <a:pt x="47" y="128"/>
                  </a:lnTo>
                  <a:lnTo>
                    <a:pt x="50" y="107"/>
                  </a:lnTo>
                  <a:lnTo>
                    <a:pt x="55" y="89"/>
                  </a:lnTo>
                  <a:lnTo>
                    <a:pt x="66" y="70"/>
                  </a:lnTo>
                  <a:lnTo>
                    <a:pt x="79" y="55"/>
                  </a:lnTo>
                  <a:lnTo>
                    <a:pt x="93" y="44"/>
                  </a:lnTo>
                  <a:lnTo>
                    <a:pt x="102" y="40"/>
                  </a:lnTo>
                  <a:lnTo>
                    <a:pt x="111" y="41"/>
                  </a:lnTo>
                  <a:lnTo>
                    <a:pt x="121" y="39"/>
                  </a:lnTo>
                  <a:lnTo>
                    <a:pt x="132" y="44"/>
                  </a:lnTo>
                  <a:lnTo>
                    <a:pt x="140" y="50"/>
                  </a:lnTo>
                  <a:lnTo>
                    <a:pt x="151" y="48"/>
                  </a:lnTo>
                  <a:lnTo>
                    <a:pt x="136" y="32"/>
                  </a:lnTo>
                  <a:lnTo>
                    <a:pt x="123" y="30"/>
                  </a:lnTo>
                  <a:lnTo>
                    <a:pt x="120" y="31"/>
                  </a:lnTo>
                  <a:lnTo>
                    <a:pt x="112" y="29"/>
                  </a:lnTo>
                  <a:lnTo>
                    <a:pt x="98" y="12"/>
                  </a:lnTo>
                  <a:lnTo>
                    <a:pt x="88" y="0"/>
                  </a:lnTo>
                  <a:lnTo>
                    <a:pt x="67" y="27"/>
                  </a:lnTo>
                  <a:lnTo>
                    <a:pt x="47" y="37"/>
                  </a:lnTo>
                  <a:lnTo>
                    <a:pt x="68" y="40"/>
                  </a:lnTo>
                  <a:lnTo>
                    <a:pt x="77" y="44"/>
                  </a:lnTo>
                  <a:lnTo>
                    <a:pt x="57" y="65"/>
                  </a:lnTo>
                  <a:lnTo>
                    <a:pt x="46" y="90"/>
                  </a:lnTo>
                  <a:lnTo>
                    <a:pt x="44" y="92"/>
                  </a:lnTo>
                  <a:lnTo>
                    <a:pt x="38" y="118"/>
                  </a:lnTo>
                  <a:lnTo>
                    <a:pt x="38" y="144"/>
                  </a:lnTo>
                  <a:lnTo>
                    <a:pt x="40" y="170"/>
                  </a:lnTo>
                  <a:lnTo>
                    <a:pt x="44" y="190"/>
                  </a:lnTo>
                  <a:lnTo>
                    <a:pt x="50" y="201"/>
                  </a:lnTo>
                  <a:lnTo>
                    <a:pt x="46" y="203"/>
                  </a:lnTo>
                  <a:lnTo>
                    <a:pt x="36" y="197"/>
                  </a:lnTo>
                  <a:lnTo>
                    <a:pt x="34" y="197"/>
                  </a:lnTo>
                  <a:lnTo>
                    <a:pt x="22" y="181"/>
                  </a:lnTo>
                  <a:lnTo>
                    <a:pt x="12" y="161"/>
                  </a:lnTo>
                  <a:lnTo>
                    <a:pt x="8" y="136"/>
                  </a:lnTo>
                  <a:lnTo>
                    <a:pt x="8" y="113"/>
                  </a:lnTo>
                  <a:lnTo>
                    <a:pt x="12" y="86"/>
                  </a:lnTo>
                  <a:lnTo>
                    <a:pt x="19" y="68"/>
                  </a:lnTo>
                  <a:lnTo>
                    <a:pt x="31" y="46"/>
                  </a:lnTo>
                  <a:lnTo>
                    <a:pt x="40" y="37"/>
                  </a:lnTo>
                  <a:lnTo>
                    <a:pt x="3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1" name="Freeform 57"/>
            <p:cNvSpPr>
              <a:spLocks/>
            </p:cNvSpPr>
            <p:nvPr/>
          </p:nvSpPr>
          <p:spPr bwMode="auto">
            <a:xfrm>
              <a:off x="8458200" y="2997200"/>
              <a:ext cx="292100" cy="466725"/>
            </a:xfrm>
            <a:custGeom>
              <a:avLst/>
              <a:gdLst/>
              <a:ahLst/>
              <a:cxnLst>
                <a:cxn ang="0">
                  <a:pos x="41" y="157"/>
                </a:cxn>
                <a:cxn ang="0">
                  <a:pos x="30" y="171"/>
                </a:cxn>
                <a:cxn ang="0">
                  <a:pos x="27" y="183"/>
                </a:cxn>
                <a:cxn ang="0">
                  <a:pos x="27" y="190"/>
                </a:cxn>
                <a:cxn ang="0">
                  <a:pos x="16" y="197"/>
                </a:cxn>
                <a:cxn ang="0">
                  <a:pos x="5" y="207"/>
                </a:cxn>
                <a:cxn ang="0">
                  <a:pos x="0" y="219"/>
                </a:cxn>
                <a:cxn ang="0">
                  <a:pos x="0" y="231"/>
                </a:cxn>
                <a:cxn ang="0">
                  <a:pos x="5" y="241"/>
                </a:cxn>
                <a:cxn ang="0">
                  <a:pos x="16" y="249"/>
                </a:cxn>
                <a:cxn ang="0">
                  <a:pos x="26" y="251"/>
                </a:cxn>
                <a:cxn ang="0">
                  <a:pos x="19" y="265"/>
                </a:cxn>
                <a:cxn ang="0">
                  <a:pos x="20" y="277"/>
                </a:cxn>
                <a:cxn ang="0">
                  <a:pos x="26" y="288"/>
                </a:cxn>
                <a:cxn ang="0">
                  <a:pos x="34" y="294"/>
                </a:cxn>
                <a:cxn ang="0">
                  <a:pos x="51" y="293"/>
                </a:cxn>
                <a:cxn ang="0">
                  <a:pos x="62" y="291"/>
                </a:cxn>
                <a:cxn ang="0">
                  <a:pos x="75" y="284"/>
                </a:cxn>
                <a:cxn ang="0">
                  <a:pos x="80" y="271"/>
                </a:cxn>
                <a:cxn ang="0">
                  <a:pos x="84" y="260"/>
                </a:cxn>
                <a:cxn ang="0">
                  <a:pos x="99" y="258"/>
                </a:cxn>
                <a:cxn ang="0">
                  <a:pos x="110" y="252"/>
                </a:cxn>
                <a:cxn ang="0">
                  <a:pos x="120" y="244"/>
                </a:cxn>
                <a:cxn ang="0">
                  <a:pos x="126" y="237"/>
                </a:cxn>
                <a:cxn ang="0">
                  <a:pos x="139" y="235"/>
                </a:cxn>
                <a:cxn ang="0">
                  <a:pos x="154" y="231"/>
                </a:cxn>
                <a:cxn ang="0">
                  <a:pos x="165" y="220"/>
                </a:cxn>
                <a:cxn ang="0">
                  <a:pos x="169" y="207"/>
                </a:cxn>
                <a:cxn ang="0">
                  <a:pos x="173" y="195"/>
                </a:cxn>
                <a:cxn ang="0">
                  <a:pos x="184" y="188"/>
                </a:cxn>
                <a:cxn ang="0">
                  <a:pos x="166" y="167"/>
                </a:cxn>
                <a:cxn ang="0">
                  <a:pos x="159" y="140"/>
                </a:cxn>
                <a:cxn ang="0">
                  <a:pos x="157" y="114"/>
                </a:cxn>
                <a:cxn ang="0">
                  <a:pos x="157" y="91"/>
                </a:cxn>
                <a:cxn ang="0">
                  <a:pos x="160" y="69"/>
                </a:cxn>
                <a:cxn ang="0">
                  <a:pos x="168" y="45"/>
                </a:cxn>
                <a:cxn ang="0">
                  <a:pos x="183" y="23"/>
                </a:cxn>
                <a:cxn ang="0">
                  <a:pos x="162" y="18"/>
                </a:cxn>
                <a:cxn ang="0">
                  <a:pos x="138" y="0"/>
                </a:cxn>
                <a:cxn ang="0">
                  <a:pos x="143" y="23"/>
                </a:cxn>
                <a:cxn ang="0">
                  <a:pos x="139" y="45"/>
                </a:cxn>
                <a:cxn ang="0">
                  <a:pos x="139" y="47"/>
                </a:cxn>
                <a:cxn ang="0">
                  <a:pos x="126" y="66"/>
                </a:cxn>
                <a:cxn ang="0">
                  <a:pos x="113" y="72"/>
                </a:cxn>
                <a:cxn ang="0">
                  <a:pos x="111" y="73"/>
                </a:cxn>
                <a:cxn ang="0">
                  <a:pos x="91" y="70"/>
                </a:cxn>
                <a:cxn ang="0">
                  <a:pos x="88" y="70"/>
                </a:cxn>
                <a:cxn ang="0">
                  <a:pos x="75" y="68"/>
                </a:cxn>
                <a:cxn ang="0">
                  <a:pos x="74" y="74"/>
                </a:cxn>
                <a:cxn ang="0">
                  <a:pos x="61" y="78"/>
                </a:cxn>
                <a:cxn ang="0">
                  <a:pos x="49" y="85"/>
                </a:cxn>
                <a:cxn ang="0">
                  <a:pos x="40" y="96"/>
                </a:cxn>
                <a:cxn ang="0">
                  <a:pos x="34" y="110"/>
                </a:cxn>
                <a:cxn ang="0">
                  <a:pos x="33" y="121"/>
                </a:cxn>
                <a:cxn ang="0">
                  <a:pos x="37" y="137"/>
                </a:cxn>
                <a:cxn ang="0">
                  <a:pos x="45" y="154"/>
                </a:cxn>
                <a:cxn ang="0">
                  <a:pos x="41" y="157"/>
                </a:cxn>
              </a:cxnLst>
              <a:rect l="0" t="0" r="r" b="b"/>
              <a:pathLst>
                <a:path w="184" h="294">
                  <a:moveTo>
                    <a:pt x="41" y="157"/>
                  </a:moveTo>
                  <a:lnTo>
                    <a:pt x="30" y="171"/>
                  </a:lnTo>
                  <a:lnTo>
                    <a:pt x="27" y="183"/>
                  </a:lnTo>
                  <a:lnTo>
                    <a:pt x="27" y="190"/>
                  </a:lnTo>
                  <a:lnTo>
                    <a:pt x="16" y="197"/>
                  </a:lnTo>
                  <a:lnTo>
                    <a:pt x="5" y="207"/>
                  </a:lnTo>
                  <a:lnTo>
                    <a:pt x="0" y="219"/>
                  </a:lnTo>
                  <a:lnTo>
                    <a:pt x="0" y="231"/>
                  </a:lnTo>
                  <a:lnTo>
                    <a:pt x="5" y="241"/>
                  </a:lnTo>
                  <a:lnTo>
                    <a:pt x="16" y="249"/>
                  </a:lnTo>
                  <a:lnTo>
                    <a:pt x="26" y="251"/>
                  </a:lnTo>
                  <a:lnTo>
                    <a:pt x="19" y="265"/>
                  </a:lnTo>
                  <a:lnTo>
                    <a:pt x="20" y="277"/>
                  </a:lnTo>
                  <a:lnTo>
                    <a:pt x="26" y="288"/>
                  </a:lnTo>
                  <a:lnTo>
                    <a:pt x="34" y="294"/>
                  </a:lnTo>
                  <a:lnTo>
                    <a:pt x="51" y="293"/>
                  </a:lnTo>
                  <a:lnTo>
                    <a:pt x="62" y="291"/>
                  </a:lnTo>
                  <a:lnTo>
                    <a:pt x="75" y="284"/>
                  </a:lnTo>
                  <a:lnTo>
                    <a:pt x="80" y="271"/>
                  </a:lnTo>
                  <a:lnTo>
                    <a:pt x="84" y="260"/>
                  </a:lnTo>
                  <a:lnTo>
                    <a:pt x="99" y="258"/>
                  </a:lnTo>
                  <a:lnTo>
                    <a:pt x="110" y="252"/>
                  </a:lnTo>
                  <a:lnTo>
                    <a:pt x="120" y="244"/>
                  </a:lnTo>
                  <a:lnTo>
                    <a:pt x="126" y="237"/>
                  </a:lnTo>
                  <a:lnTo>
                    <a:pt x="139" y="235"/>
                  </a:lnTo>
                  <a:lnTo>
                    <a:pt x="154" y="231"/>
                  </a:lnTo>
                  <a:lnTo>
                    <a:pt x="165" y="220"/>
                  </a:lnTo>
                  <a:lnTo>
                    <a:pt x="169" y="207"/>
                  </a:lnTo>
                  <a:lnTo>
                    <a:pt x="173" y="195"/>
                  </a:lnTo>
                  <a:lnTo>
                    <a:pt x="184" y="188"/>
                  </a:lnTo>
                  <a:lnTo>
                    <a:pt x="166" y="167"/>
                  </a:lnTo>
                  <a:lnTo>
                    <a:pt x="159" y="140"/>
                  </a:lnTo>
                  <a:lnTo>
                    <a:pt x="157" y="114"/>
                  </a:lnTo>
                  <a:lnTo>
                    <a:pt x="157" y="91"/>
                  </a:lnTo>
                  <a:lnTo>
                    <a:pt x="160" y="69"/>
                  </a:lnTo>
                  <a:lnTo>
                    <a:pt x="168" y="45"/>
                  </a:lnTo>
                  <a:lnTo>
                    <a:pt x="183" y="23"/>
                  </a:lnTo>
                  <a:lnTo>
                    <a:pt x="162" y="18"/>
                  </a:lnTo>
                  <a:lnTo>
                    <a:pt x="138" y="0"/>
                  </a:lnTo>
                  <a:lnTo>
                    <a:pt x="143" y="23"/>
                  </a:lnTo>
                  <a:lnTo>
                    <a:pt x="139" y="45"/>
                  </a:lnTo>
                  <a:lnTo>
                    <a:pt x="139" y="47"/>
                  </a:lnTo>
                  <a:lnTo>
                    <a:pt x="126" y="66"/>
                  </a:lnTo>
                  <a:lnTo>
                    <a:pt x="113" y="72"/>
                  </a:lnTo>
                  <a:lnTo>
                    <a:pt x="111" y="73"/>
                  </a:lnTo>
                  <a:lnTo>
                    <a:pt x="91" y="70"/>
                  </a:lnTo>
                  <a:lnTo>
                    <a:pt x="88" y="70"/>
                  </a:lnTo>
                  <a:lnTo>
                    <a:pt x="75" y="68"/>
                  </a:lnTo>
                  <a:lnTo>
                    <a:pt x="74" y="74"/>
                  </a:lnTo>
                  <a:lnTo>
                    <a:pt x="61" y="78"/>
                  </a:lnTo>
                  <a:lnTo>
                    <a:pt x="49" y="85"/>
                  </a:lnTo>
                  <a:lnTo>
                    <a:pt x="40" y="96"/>
                  </a:lnTo>
                  <a:lnTo>
                    <a:pt x="34" y="110"/>
                  </a:lnTo>
                  <a:lnTo>
                    <a:pt x="33" y="121"/>
                  </a:lnTo>
                  <a:lnTo>
                    <a:pt x="37" y="137"/>
                  </a:lnTo>
                  <a:lnTo>
                    <a:pt x="45" y="154"/>
                  </a:lnTo>
                  <a:lnTo>
                    <a:pt x="41"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2" name="Freeform 58"/>
            <p:cNvSpPr>
              <a:spLocks/>
            </p:cNvSpPr>
            <p:nvPr/>
          </p:nvSpPr>
          <p:spPr bwMode="auto">
            <a:xfrm>
              <a:off x="8662988" y="3043238"/>
              <a:ext cx="61913" cy="85725"/>
            </a:xfrm>
            <a:custGeom>
              <a:avLst/>
              <a:gdLst/>
              <a:ahLst/>
              <a:cxnLst>
                <a:cxn ang="0">
                  <a:pos x="39" y="7"/>
                </a:cxn>
                <a:cxn ang="0">
                  <a:pos x="28" y="0"/>
                </a:cxn>
                <a:cxn ang="0">
                  <a:pos x="15" y="0"/>
                </a:cxn>
                <a:cxn ang="0">
                  <a:pos x="10" y="23"/>
                </a:cxn>
                <a:cxn ang="0">
                  <a:pos x="0" y="37"/>
                </a:cxn>
                <a:cxn ang="0">
                  <a:pos x="9" y="48"/>
                </a:cxn>
                <a:cxn ang="0">
                  <a:pos x="26" y="54"/>
                </a:cxn>
                <a:cxn ang="0">
                  <a:pos x="31" y="26"/>
                </a:cxn>
                <a:cxn ang="0">
                  <a:pos x="39" y="7"/>
                </a:cxn>
              </a:cxnLst>
              <a:rect l="0" t="0" r="r" b="b"/>
              <a:pathLst>
                <a:path w="39" h="54">
                  <a:moveTo>
                    <a:pt x="39" y="7"/>
                  </a:moveTo>
                  <a:lnTo>
                    <a:pt x="28" y="0"/>
                  </a:lnTo>
                  <a:lnTo>
                    <a:pt x="15" y="0"/>
                  </a:lnTo>
                  <a:lnTo>
                    <a:pt x="10" y="23"/>
                  </a:lnTo>
                  <a:lnTo>
                    <a:pt x="0" y="37"/>
                  </a:lnTo>
                  <a:lnTo>
                    <a:pt x="9" y="48"/>
                  </a:lnTo>
                  <a:lnTo>
                    <a:pt x="26" y="54"/>
                  </a:lnTo>
                  <a:lnTo>
                    <a:pt x="31" y="26"/>
                  </a:lnTo>
                  <a:lnTo>
                    <a:pt x="39" y="7"/>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3" name="Freeform 59"/>
            <p:cNvSpPr>
              <a:spLocks/>
            </p:cNvSpPr>
            <p:nvPr/>
          </p:nvSpPr>
          <p:spPr bwMode="auto">
            <a:xfrm>
              <a:off x="8609013" y="3117850"/>
              <a:ext cx="80963" cy="77788"/>
            </a:xfrm>
            <a:custGeom>
              <a:avLst/>
              <a:gdLst/>
              <a:ahLst/>
              <a:cxnLst>
                <a:cxn ang="0">
                  <a:pos x="11" y="5"/>
                </a:cxn>
                <a:cxn ang="0">
                  <a:pos x="28" y="4"/>
                </a:cxn>
                <a:cxn ang="0">
                  <a:pos x="34" y="0"/>
                </a:cxn>
                <a:cxn ang="0">
                  <a:pos x="45" y="9"/>
                </a:cxn>
                <a:cxn ang="0">
                  <a:pos x="51" y="14"/>
                </a:cxn>
                <a:cxn ang="0">
                  <a:pos x="47" y="35"/>
                </a:cxn>
                <a:cxn ang="0">
                  <a:pos x="34" y="41"/>
                </a:cxn>
                <a:cxn ang="0">
                  <a:pos x="17" y="49"/>
                </a:cxn>
                <a:cxn ang="0">
                  <a:pos x="4" y="36"/>
                </a:cxn>
                <a:cxn ang="0">
                  <a:pos x="0" y="21"/>
                </a:cxn>
                <a:cxn ang="0">
                  <a:pos x="1" y="10"/>
                </a:cxn>
                <a:cxn ang="0">
                  <a:pos x="8" y="7"/>
                </a:cxn>
                <a:cxn ang="0">
                  <a:pos x="11" y="5"/>
                </a:cxn>
              </a:cxnLst>
              <a:rect l="0" t="0" r="r" b="b"/>
              <a:pathLst>
                <a:path w="51" h="49">
                  <a:moveTo>
                    <a:pt x="11" y="5"/>
                  </a:moveTo>
                  <a:lnTo>
                    <a:pt x="28" y="4"/>
                  </a:lnTo>
                  <a:lnTo>
                    <a:pt x="34" y="0"/>
                  </a:lnTo>
                  <a:lnTo>
                    <a:pt x="45" y="9"/>
                  </a:lnTo>
                  <a:lnTo>
                    <a:pt x="51" y="14"/>
                  </a:lnTo>
                  <a:lnTo>
                    <a:pt x="47" y="35"/>
                  </a:lnTo>
                  <a:lnTo>
                    <a:pt x="34" y="41"/>
                  </a:lnTo>
                  <a:lnTo>
                    <a:pt x="17" y="49"/>
                  </a:lnTo>
                  <a:lnTo>
                    <a:pt x="4" y="36"/>
                  </a:lnTo>
                  <a:lnTo>
                    <a:pt x="0" y="21"/>
                  </a:lnTo>
                  <a:lnTo>
                    <a:pt x="1" y="10"/>
                  </a:lnTo>
                  <a:lnTo>
                    <a:pt x="8" y="7"/>
                  </a:lnTo>
                  <a:lnTo>
                    <a:pt x="11" y="5"/>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4" name="Freeform 60"/>
            <p:cNvSpPr>
              <a:spLocks/>
            </p:cNvSpPr>
            <p:nvPr/>
          </p:nvSpPr>
          <p:spPr bwMode="auto">
            <a:xfrm>
              <a:off x="8532813" y="3130550"/>
              <a:ext cx="85725" cy="103188"/>
            </a:xfrm>
            <a:custGeom>
              <a:avLst/>
              <a:gdLst/>
              <a:ahLst/>
              <a:cxnLst>
                <a:cxn ang="0">
                  <a:pos x="36" y="3"/>
                </a:cxn>
                <a:cxn ang="0">
                  <a:pos x="26" y="0"/>
                </a:cxn>
                <a:cxn ang="0">
                  <a:pos x="13" y="4"/>
                </a:cxn>
                <a:cxn ang="0">
                  <a:pos x="3" y="16"/>
                </a:cxn>
                <a:cxn ang="0">
                  <a:pos x="0" y="29"/>
                </a:cxn>
                <a:cxn ang="0">
                  <a:pos x="2" y="44"/>
                </a:cxn>
                <a:cxn ang="0">
                  <a:pos x="10" y="53"/>
                </a:cxn>
                <a:cxn ang="0">
                  <a:pos x="23" y="61"/>
                </a:cxn>
                <a:cxn ang="0">
                  <a:pos x="39" y="64"/>
                </a:cxn>
                <a:cxn ang="0">
                  <a:pos x="47" y="65"/>
                </a:cxn>
                <a:cxn ang="0">
                  <a:pos x="54" y="50"/>
                </a:cxn>
                <a:cxn ang="0">
                  <a:pos x="45" y="38"/>
                </a:cxn>
                <a:cxn ang="0">
                  <a:pos x="41" y="23"/>
                </a:cxn>
                <a:cxn ang="0">
                  <a:pos x="39" y="10"/>
                </a:cxn>
                <a:cxn ang="0">
                  <a:pos x="36" y="3"/>
                </a:cxn>
              </a:cxnLst>
              <a:rect l="0" t="0" r="r" b="b"/>
              <a:pathLst>
                <a:path w="54" h="65">
                  <a:moveTo>
                    <a:pt x="36" y="3"/>
                  </a:moveTo>
                  <a:lnTo>
                    <a:pt x="26" y="0"/>
                  </a:lnTo>
                  <a:lnTo>
                    <a:pt x="13" y="4"/>
                  </a:lnTo>
                  <a:lnTo>
                    <a:pt x="3" y="16"/>
                  </a:lnTo>
                  <a:lnTo>
                    <a:pt x="0" y="29"/>
                  </a:lnTo>
                  <a:lnTo>
                    <a:pt x="2" y="44"/>
                  </a:lnTo>
                  <a:lnTo>
                    <a:pt x="10" y="53"/>
                  </a:lnTo>
                  <a:lnTo>
                    <a:pt x="23" y="61"/>
                  </a:lnTo>
                  <a:lnTo>
                    <a:pt x="39" y="64"/>
                  </a:lnTo>
                  <a:lnTo>
                    <a:pt x="47" y="65"/>
                  </a:lnTo>
                  <a:lnTo>
                    <a:pt x="54" y="50"/>
                  </a:lnTo>
                  <a:lnTo>
                    <a:pt x="45" y="38"/>
                  </a:lnTo>
                  <a:lnTo>
                    <a:pt x="41" y="23"/>
                  </a:lnTo>
                  <a:lnTo>
                    <a:pt x="39" y="10"/>
                  </a:lnTo>
                  <a:lnTo>
                    <a:pt x="36" y="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5" name="Freeform 61"/>
            <p:cNvSpPr>
              <a:spLocks/>
            </p:cNvSpPr>
            <p:nvPr/>
          </p:nvSpPr>
          <p:spPr bwMode="auto">
            <a:xfrm>
              <a:off x="8621713" y="3190875"/>
              <a:ext cx="76200" cy="76200"/>
            </a:xfrm>
            <a:custGeom>
              <a:avLst/>
              <a:gdLst/>
              <a:ahLst/>
              <a:cxnLst>
                <a:cxn ang="0">
                  <a:pos x="11" y="13"/>
                </a:cxn>
                <a:cxn ang="0">
                  <a:pos x="28" y="5"/>
                </a:cxn>
                <a:cxn ang="0">
                  <a:pos x="42" y="0"/>
                </a:cxn>
                <a:cxn ang="0">
                  <a:pos x="44" y="16"/>
                </a:cxn>
                <a:cxn ang="0">
                  <a:pos x="47" y="35"/>
                </a:cxn>
                <a:cxn ang="0">
                  <a:pos x="48" y="42"/>
                </a:cxn>
                <a:cxn ang="0">
                  <a:pos x="38" y="46"/>
                </a:cxn>
                <a:cxn ang="0">
                  <a:pos x="26" y="47"/>
                </a:cxn>
                <a:cxn ang="0">
                  <a:pos x="24" y="48"/>
                </a:cxn>
                <a:cxn ang="0">
                  <a:pos x="14" y="45"/>
                </a:cxn>
                <a:cxn ang="0">
                  <a:pos x="11" y="45"/>
                </a:cxn>
                <a:cxn ang="0">
                  <a:pos x="2" y="37"/>
                </a:cxn>
                <a:cxn ang="0">
                  <a:pos x="0" y="30"/>
                </a:cxn>
                <a:cxn ang="0">
                  <a:pos x="7" y="15"/>
                </a:cxn>
                <a:cxn ang="0">
                  <a:pos x="11" y="13"/>
                </a:cxn>
              </a:cxnLst>
              <a:rect l="0" t="0" r="r" b="b"/>
              <a:pathLst>
                <a:path w="48" h="48">
                  <a:moveTo>
                    <a:pt x="11" y="13"/>
                  </a:moveTo>
                  <a:lnTo>
                    <a:pt x="28" y="5"/>
                  </a:lnTo>
                  <a:lnTo>
                    <a:pt x="42" y="0"/>
                  </a:lnTo>
                  <a:lnTo>
                    <a:pt x="44" y="16"/>
                  </a:lnTo>
                  <a:lnTo>
                    <a:pt x="47" y="35"/>
                  </a:lnTo>
                  <a:lnTo>
                    <a:pt x="48" y="42"/>
                  </a:lnTo>
                  <a:lnTo>
                    <a:pt x="38" y="46"/>
                  </a:lnTo>
                  <a:lnTo>
                    <a:pt x="26" y="47"/>
                  </a:lnTo>
                  <a:lnTo>
                    <a:pt x="24" y="48"/>
                  </a:lnTo>
                  <a:lnTo>
                    <a:pt x="14" y="45"/>
                  </a:lnTo>
                  <a:lnTo>
                    <a:pt x="11" y="45"/>
                  </a:lnTo>
                  <a:lnTo>
                    <a:pt x="2" y="37"/>
                  </a:lnTo>
                  <a:lnTo>
                    <a:pt x="0" y="30"/>
                  </a:lnTo>
                  <a:lnTo>
                    <a:pt x="7" y="15"/>
                  </a:lnTo>
                  <a:lnTo>
                    <a:pt x="11" y="1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6" name="Freeform 62"/>
            <p:cNvSpPr>
              <a:spLocks/>
            </p:cNvSpPr>
            <p:nvPr/>
          </p:nvSpPr>
          <p:spPr bwMode="auto">
            <a:xfrm>
              <a:off x="8582025" y="3265488"/>
              <a:ext cx="68263" cy="66675"/>
            </a:xfrm>
            <a:custGeom>
              <a:avLst/>
              <a:gdLst/>
              <a:ahLst/>
              <a:cxnLst>
                <a:cxn ang="0">
                  <a:pos x="22" y="0"/>
                </a:cxn>
                <a:cxn ang="0">
                  <a:pos x="33" y="9"/>
                </a:cxn>
                <a:cxn ang="0">
                  <a:pos x="43" y="13"/>
                </a:cxn>
                <a:cxn ang="0">
                  <a:pos x="32" y="21"/>
                </a:cxn>
                <a:cxn ang="0">
                  <a:pos x="25" y="39"/>
                </a:cxn>
                <a:cxn ang="0">
                  <a:pos x="9" y="42"/>
                </a:cxn>
                <a:cxn ang="0">
                  <a:pos x="0" y="42"/>
                </a:cxn>
                <a:cxn ang="0">
                  <a:pos x="5" y="33"/>
                </a:cxn>
                <a:cxn ang="0">
                  <a:pos x="17" y="21"/>
                </a:cxn>
                <a:cxn ang="0">
                  <a:pos x="19" y="7"/>
                </a:cxn>
                <a:cxn ang="0">
                  <a:pos x="22" y="0"/>
                </a:cxn>
              </a:cxnLst>
              <a:rect l="0" t="0" r="r" b="b"/>
              <a:pathLst>
                <a:path w="43" h="42">
                  <a:moveTo>
                    <a:pt x="22" y="0"/>
                  </a:moveTo>
                  <a:lnTo>
                    <a:pt x="33" y="9"/>
                  </a:lnTo>
                  <a:lnTo>
                    <a:pt x="43" y="13"/>
                  </a:lnTo>
                  <a:lnTo>
                    <a:pt x="32" y="21"/>
                  </a:lnTo>
                  <a:lnTo>
                    <a:pt x="25" y="39"/>
                  </a:lnTo>
                  <a:lnTo>
                    <a:pt x="9" y="42"/>
                  </a:lnTo>
                  <a:lnTo>
                    <a:pt x="0" y="42"/>
                  </a:lnTo>
                  <a:lnTo>
                    <a:pt x="5" y="33"/>
                  </a:lnTo>
                  <a:lnTo>
                    <a:pt x="17" y="21"/>
                  </a:lnTo>
                  <a:lnTo>
                    <a:pt x="19" y="7"/>
                  </a:lnTo>
                  <a:lnTo>
                    <a:pt x="22"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7" name="Freeform 63"/>
            <p:cNvSpPr>
              <a:spLocks/>
            </p:cNvSpPr>
            <p:nvPr/>
          </p:nvSpPr>
          <p:spPr bwMode="auto">
            <a:xfrm>
              <a:off x="8513763" y="3238500"/>
              <a:ext cx="92075" cy="85725"/>
            </a:xfrm>
            <a:custGeom>
              <a:avLst/>
              <a:gdLst/>
              <a:ahLst/>
              <a:cxnLst>
                <a:cxn ang="0">
                  <a:pos x="32" y="4"/>
                </a:cxn>
                <a:cxn ang="0">
                  <a:pos x="47" y="7"/>
                </a:cxn>
                <a:cxn ang="0">
                  <a:pos x="58" y="10"/>
                </a:cxn>
                <a:cxn ang="0">
                  <a:pos x="53" y="31"/>
                </a:cxn>
                <a:cxn ang="0">
                  <a:pos x="49" y="37"/>
                </a:cxn>
                <a:cxn ang="0">
                  <a:pos x="35" y="51"/>
                </a:cxn>
                <a:cxn ang="0">
                  <a:pos x="24" y="54"/>
                </a:cxn>
                <a:cxn ang="0">
                  <a:pos x="13" y="54"/>
                </a:cxn>
                <a:cxn ang="0">
                  <a:pos x="7" y="50"/>
                </a:cxn>
                <a:cxn ang="0">
                  <a:pos x="2" y="43"/>
                </a:cxn>
                <a:cxn ang="0">
                  <a:pos x="0" y="31"/>
                </a:cxn>
                <a:cxn ang="0">
                  <a:pos x="6" y="21"/>
                </a:cxn>
                <a:cxn ang="0">
                  <a:pos x="14" y="13"/>
                </a:cxn>
                <a:cxn ang="0">
                  <a:pos x="24" y="5"/>
                </a:cxn>
                <a:cxn ang="0">
                  <a:pos x="27" y="0"/>
                </a:cxn>
                <a:cxn ang="0">
                  <a:pos x="32" y="4"/>
                </a:cxn>
              </a:cxnLst>
              <a:rect l="0" t="0" r="r" b="b"/>
              <a:pathLst>
                <a:path w="58" h="54">
                  <a:moveTo>
                    <a:pt x="32" y="4"/>
                  </a:moveTo>
                  <a:lnTo>
                    <a:pt x="47" y="7"/>
                  </a:lnTo>
                  <a:lnTo>
                    <a:pt x="58" y="10"/>
                  </a:lnTo>
                  <a:lnTo>
                    <a:pt x="53" y="31"/>
                  </a:lnTo>
                  <a:lnTo>
                    <a:pt x="49" y="37"/>
                  </a:lnTo>
                  <a:lnTo>
                    <a:pt x="35" y="51"/>
                  </a:lnTo>
                  <a:lnTo>
                    <a:pt x="24" y="54"/>
                  </a:lnTo>
                  <a:lnTo>
                    <a:pt x="13" y="54"/>
                  </a:lnTo>
                  <a:lnTo>
                    <a:pt x="7" y="50"/>
                  </a:lnTo>
                  <a:lnTo>
                    <a:pt x="2" y="43"/>
                  </a:lnTo>
                  <a:lnTo>
                    <a:pt x="0" y="31"/>
                  </a:lnTo>
                  <a:lnTo>
                    <a:pt x="6" y="21"/>
                  </a:lnTo>
                  <a:lnTo>
                    <a:pt x="14" y="13"/>
                  </a:lnTo>
                  <a:lnTo>
                    <a:pt x="24" y="5"/>
                  </a:lnTo>
                  <a:lnTo>
                    <a:pt x="27" y="0"/>
                  </a:lnTo>
                  <a:lnTo>
                    <a:pt x="32" y="4"/>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8" name="Freeform 64"/>
            <p:cNvSpPr>
              <a:spLocks/>
            </p:cNvSpPr>
            <p:nvPr/>
          </p:nvSpPr>
          <p:spPr bwMode="auto">
            <a:xfrm>
              <a:off x="8466138" y="3306763"/>
              <a:ext cx="88900" cy="80963"/>
            </a:xfrm>
            <a:custGeom>
              <a:avLst/>
              <a:gdLst/>
              <a:ahLst/>
              <a:cxnLst>
                <a:cxn ang="0">
                  <a:pos x="25" y="0"/>
                </a:cxn>
                <a:cxn ang="0">
                  <a:pos x="31" y="14"/>
                </a:cxn>
                <a:cxn ang="0">
                  <a:pos x="37" y="20"/>
                </a:cxn>
                <a:cxn ang="0">
                  <a:pos x="47" y="23"/>
                </a:cxn>
                <a:cxn ang="0">
                  <a:pos x="56" y="22"/>
                </a:cxn>
                <a:cxn ang="0">
                  <a:pos x="51" y="35"/>
                </a:cxn>
                <a:cxn ang="0">
                  <a:pos x="51" y="40"/>
                </a:cxn>
                <a:cxn ang="0">
                  <a:pos x="38" y="44"/>
                </a:cxn>
                <a:cxn ang="0">
                  <a:pos x="29" y="51"/>
                </a:cxn>
                <a:cxn ang="0">
                  <a:pos x="19" y="48"/>
                </a:cxn>
                <a:cxn ang="0">
                  <a:pos x="8" y="46"/>
                </a:cxn>
                <a:cxn ang="0">
                  <a:pos x="2" y="38"/>
                </a:cxn>
                <a:cxn ang="0">
                  <a:pos x="0" y="27"/>
                </a:cxn>
                <a:cxn ang="0">
                  <a:pos x="6" y="14"/>
                </a:cxn>
                <a:cxn ang="0">
                  <a:pos x="14" y="6"/>
                </a:cxn>
                <a:cxn ang="0">
                  <a:pos x="25" y="0"/>
                </a:cxn>
              </a:cxnLst>
              <a:rect l="0" t="0" r="r" b="b"/>
              <a:pathLst>
                <a:path w="56" h="51">
                  <a:moveTo>
                    <a:pt x="25" y="0"/>
                  </a:moveTo>
                  <a:lnTo>
                    <a:pt x="31" y="14"/>
                  </a:lnTo>
                  <a:lnTo>
                    <a:pt x="37" y="20"/>
                  </a:lnTo>
                  <a:lnTo>
                    <a:pt x="47" y="23"/>
                  </a:lnTo>
                  <a:lnTo>
                    <a:pt x="56" y="22"/>
                  </a:lnTo>
                  <a:lnTo>
                    <a:pt x="51" y="35"/>
                  </a:lnTo>
                  <a:lnTo>
                    <a:pt x="51" y="40"/>
                  </a:lnTo>
                  <a:lnTo>
                    <a:pt x="38" y="44"/>
                  </a:lnTo>
                  <a:lnTo>
                    <a:pt x="29" y="51"/>
                  </a:lnTo>
                  <a:lnTo>
                    <a:pt x="19" y="48"/>
                  </a:lnTo>
                  <a:lnTo>
                    <a:pt x="8" y="46"/>
                  </a:lnTo>
                  <a:lnTo>
                    <a:pt x="2" y="38"/>
                  </a:lnTo>
                  <a:lnTo>
                    <a:pt x="0" y="27"/>
                  </a:lnTo>
                  <a:lnTo>
                    <a:pt x="6" y="14"/>
                  </a:lnTo>
                  <a:lnTo>
                    <a:pt x="14" y="6"/>
                  </a:lnTo>
                  <a:lnTo>
                    <a:pt x="25"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9" name="Freeform 65"/>
            <p:cNvSpPr>
              <a:spLocks/>
            </p:cNvSpPr>
            <p:nvPr/>
          </p:nvSpPr>
          <p:spPr bwMode="auto">
            <a:xfrm>
              <a:off x="8559800" y="3338513"/>
              <a:ext cx="79375" cy="61913"/>
            </a:xfrm>
            <a:custGeom>
              <a:avLst/>
              <a:gdLst/>
              <a:ahLst/>
              <a:cxnLst>
                <a:cxn ang="0">
                  <a:pos x="8" y="3"/>
                </a:cxn>
                <a:cxn ang="0">
                  <a:pos x="26" y="3"/>
                </a:cxn>
                <a:cxn ang="0">
                  <a:pos x="41" y="0"/>
                </a:cxn>
                <a:cxn ang="0">
                  <a:pos x="47" y="15"/>
                </a:cxn>
                <a:cxn ang="0">
                  <a:pos x="50" y="21"/>
                </a:cxn>
                <a:cxn ang="0">
                  <a:pos x="43" y="32"/>
                </a:cxn>
                <a:cxn ang="0">
                  <a:pos x="32" y="37"/>
                </a:cxn>
                <a:cxn ang="0">
                  <a:pos x="19" y="37"/>
                </a:cxn>
                <a:cxn ang="0">
                  <a:pos x="17" y="39"/>
                </a:cxn>
                <a:cxn ang="0">
                  <a:pos x="6" y="31"/>
                </a:cxn>
                <a:cxn ang="0">
                  <a:pos x="0" y="22"/>
                </a:cxn>
                <a:cxn ang="0">
                  <a:pos x="3" y="10"/>
                </a:cxn>
                <a:cxn ang="0">
                  <a:pos x="8" y="3"/>
                </a:cxn>
              </a:cxnLst>
              <a:rect l="0" t="0" r="r" b="b"/>
              <a:pathLst>
                <a:path w="50" h="39">
                  <a:moveTo>
                    <a:pt x="8" y="3"/>
                  </a:moveTo>
                  <a:lnTo>
                    <a:pt x="26" y="3"/>
                  </a:lnTo>
                  <a:lnTo>
                    <a:pt x="41" y="0"/>
                  </a:lnTo>
                  <a:lnTo>
                    <a:pt x="47" y="15"/>
                  </a:lnTo>
                  <a:lnTo>
                    <a:pt x="50" y="21"/>
                  </a:lnTo>
                  <a:lnTo>
                    <a:pt x="43" y="32"/>
                  </a:lnTo>
                  <a:lnTo>
                    <a:pt x="32" y="37"/>
                  </a:lnTo>
                  <a:lnTo>
                    <a:pt x="19" y="37"/>
                  </a:lnTo>
                  <a:lnTo>
                    <a:pt x="17" y="39"/>
                  </a:lnTo>
                  <a:lnTo>
                    <a:pt x="6" y="31"/>
                  </a:lnTo>
                  <a:lnTo>
                    <a:pt x="0" y="22"/>
                  </a:lnTo>
                  <a:lnTo>
                    <a:pt x="3" y="10"/>
                  </a:lnTo>
                  <a:lnTo>
                    <a:pt x="8" y="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0" name="Freeform 66"/>
            <p:cNvSpPr>
              <a:spLocks/>
            </p:cNvSpPr>
            <p:nvPr/>
          </p:nvSpPr>
          <p:spPr bwMode="auto">
            <a:xfrm>
              <a:off x="8502650" y="3378200"/>
              <a:ext cx="74613" cy="74613"/>
            </a:xfrm>
            <a:custGeom>
              <a:avLst/>
              <a:gdLst/>
              <a:ahLst/>
              <a:cxnLst>
                <a:cxn ang="0">
                  <a:pos x="11" y="9"/>
                </a:cxn>
                <a:cxn ang="0">
                  <a:pos x="26" y="3"/>
                </a:cxn>
                <a:cxn ang="0">
                  <a:pos x="31" y="0"/>
                </a:cxn>
                <a:cxn ang="0">
                  <a:pos x="37" y="9"/>
                </a:cxn>
                <a:cxn ang="0">
                  <a:pos x="47" y="18"/>
                </a:cxn>
                <a:cxn ang="0">
                  <a:pos x="45" y="29"/>
                </a:cxn>
                <a:cxn ang="0">
                  <a:pos x="38" y="42"/>
                </a:cxn>
                <a:cxn ang="0">
                  <a:pos x="26" y="47"/>
                </a:cxn>
                <a:cxn ang="0">
                  <a:pos x="12" y="47"/>
                </a:cxn>
                <a:cxn ang="0">
                  <a:pos x="4" y="41"/>
                </a:cxn>
                <a:cxn ang="0">
                  <a:pos x="0" y="28"/>
                </a:cxn>
                <a:cxn ang="0">
                  <a:pos x="2" y="17"/>
                </a:cxn>
                <a:cxn ang="0">
                  <a:pos x="6" y="10"/>
                </a:cxn>
                <a:cxn ang="0">
                  <a:pos x="11" y="9"/>
                </a:cxn>
              </a:cxnLst>
              <a:rect l="0" t="0" r="r" b="b"/>
              <a:pathLst>
                <a:path w="47" h="47">
                  <a:moveTo>
                    <a:pt x="11" y="9"/>
                  </a:moveTo>
                  <a:lnTo>
                    <a:pt x="26" y="3"/>
                  </a:lnTo>
                  <a:lnTo>
                    <a:pt x="31" y="0"/>
                  </a:lnTo>
                  <a:lnTo>
                    <a:pt x="37" y="9"/>
                  </a:lnTo>
                  <a:lnTo>
                    <a:pt x="47" y="18"/>
                  </a:lnTo>
                  <a:lnTo>
                    <a:pt x="45" y="29"/>
                  </a:lnTo>
                  <a:lnTo>
                    <a:pt x="38" y="42"/>
                  </a:lnTo>
                  <a:lnTo>
                    <a:pt x="26" y="47"/>
                  </a:lnTo>
                  <a:lnTo>
                    <a:pt x="12" y="47"/>
                  </a:lnTo>
                  <a:lnTo>
                    <a:pt x="4" y="41"/>
                  </a:lnTo>
                  <a:lnTo>
                    <a:pt x="0" y="28"/>
                  </a:lnTo>
                  <a:lnTo>
                    <a:pt x="2" y="17"/>
                  </a:lnTo>
                  <a:lnTo>
                    <a:pt x="6" y="10"/>
                  </a:lnTo>
                  <a:lnTo>
                    <a:pt x="11" y="9"/>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1" name="Freeform 67"/>
            <p:cNvSpPr>
              <a:spLocks/>
            </p:cNvSpPr>
            <p:nvPr/>
          </p:nvSpPr>
          <p:spPr bwMode="auto">
            <a:xfrm>
              <a:off x="8637588" y="3275013"/>
              <a:ext cx="87313" cy="84138"/>
            </a:xfrm>
            <a:custGeom>
              <a:avLst/>
              <a:gdLst/>
              <a:ahLst/>
              <a:cxnLst>
                <a:cxn ang="0">
                  <a:pos x="0" y="33"/>
                </a:cxn>
                <a:cxn ang="0">
                  <a:pos x="1" y="20"/>
                </a:cxn>
                <a:cxn ang="0">
                  <a:pos x="8" y="15"/>
                </a:cxn>
                <a:cxn ang="0">
                  <a:pos x="16" y="8"/>
                </a:cxn>
                <a:cxn ang="0">
                  <a:pos x="21" y="4"/>
                </a:cxn>
                <a:cxn ang="0">
                  <a:pos x="36" y="1"/>
                </a:cxn>
                <a:cxn ang="0">
                  <a:pos x="41" y="0"/>
                </a:cxn>
                <a:cxn ang="0">
                  <a:pos x="49" y="6"/>
                </a:cxn>
                <a:cxn ang="0">
                  <a:pos x="55" y="17"/>
                </a:cxn>
                <a:cxn ang="0">
                  <a:pos x="53" y="32"/>
                </a:cxn>
                <a:cxn ang="0">
                  <a:pos x="44" y="45"/>
                </a:cxn>
                <a:cxn ang="0">
                  <a:pos x="33" y="52"/>
                </a:cxn>
                <a:cxn ang="0">
                  <a:pos x="22" y="53"/>
                </a:cxn>
                <a:cxn ang="0">
                  <a:pos x="9" y="53"/>
                </a:cxn>
                <a:cxn ang="0">
                  <a:pos x="3" y="49"/>
                </a:cxn>
                <a:cxn ang="0">
                  <a:pos x="0" y="33"/>
                </a:cxn>
              </a:cxnLst>
              <a:rect l="0" t="0" r="r" b="b"/>
              <a:pathLst>
                <a:path w="55" h="53">
                  <a:moveTo>
                    <a:pt x="0" y="33"/>
                  </a:moveTo>
                  <a:lnTo>
                    <a:pt x="1" y="20"/>
                  </a:lnTo>
                  <a:lnTo>
                    <a:pt x="8" y="15"/>
                  </a:lnTo>
                  <a:lnTo>
                    <a:pt x="16" y="8"/>
                  </a:lnTo>
                  <a:lnTo>
                    <a:pt x="21" y="4"/>
                  </a:lnTo>
                  <a:lnTo>
                    <a:pt x="36" y="1"/>
                  </a:lnTo>
                  <a:lnTo>
                    <a:pt x="41" y="0"/>
                  </a:lnTo>
                  <a:lnTo>
                    <a:pt x="49" y="6"/>
                  </a:lnTo>
                  <a:lnTo>
                    <a:pt x="55" y="17"/>
                  </a:lnTo>
                  <a:lnTo>
                    <a:pt x="53" y="32"/>
                  </a:lnTo>
                  <a:lnTo>
                    <a:pt x="44" y="45"/>
                  </a:lnTo>
                  <a:lnTo>
                    <a:pt x="33" y="52"/>
                  </a:lnTo>
                  <a:lnTo>
                    <a:pt x="22" y="53"/>
                  </a:lnTo>
                  <a:lnTo>
                    <a:pt x="9" y="53"/>
                  </a:lnTo>
                  <a:lnTo>
                    <a:pt x="3" y="49"/>
                  </a:lnTo>
                  <a:lnTo>
                    <a:pt x="0" y="3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A756566E-505C-4BB3-9305-1717FB1D165D}"/>
              </a:ext>
            </a:extLst>
          </p:cNvPr>
          <p:cNvSpPr>
            <a:spLocks noGrp="1" noChangeArrowheads="1"/>
          </p:cNvSpPr>
          <p:nvPr>
            <p:ph type="title"/>
          </p:nvPr>
        </p:nvSpPr>
        <p:spPr>
          <a:xfrm>
            <a:off x="1623907" y="5443"/>
            <a:ext cx="6424863" cy="443218"/>
          </a:xfrm>
        </p:spPr>
        <p:txBody>
          <a:bodyPr/>
          <a:lstStyle/>
          <a:p>
            <a:r>
              <a:rPr lang="en-GB" altLang="en-US" sz="2400" dirty="0"/>
              <a:t>Spot prices 1–14 June 2019</a:t>
            </a:r>
          </a:p>
        </p:txBody>
      </p:sp>
      <p:grpSp>
        <p:nvGrpSpPr>
          <p:cNvPr id="4" name="Gruppe 3">
            <a:extLst>
              <a:ext uri="{FF2B5EF4-FFF2-40B4-BE49-F238E27FC236}">
                <a16:creationId xmlns:a16="http://schemas.microsoft.com/office/drawing/2014/main" id="{46C54596-7F53-46B6-A025-60D6B7FE7F34}"/>
              </a:ext>
            </a:extLst>
          </p:cNvPr>
          <p:cNvGrpSpPr/>
          <p:nvPr/>
        </p:nvGrpSpPr>
        <p:grpSpPr>
          <a:xfrm>
            <a:off x="906848" y="860564"/>
            <a:ext cx="8947445" cy="5990849"/>
            <a:chOff x="906848" y="860564"/>
            <a:chExt cx="8947445" cy="5990849"/>
          </a:xfrm>
        </p:grpSpPr>
        <p:sp>
          <p:nvSpPr>
            <p:cNvPr id="2060" name="Line 12">
              <a:extLst>
                <a:ext uri="{FF2B5EF4-FFF2-40B4-BE49-F238E27FC236}">
                  <a16:creationId xmlns:a16="http://schemas.microsoft.com/office/drawing/2014/main" id="{3916C5CD-DBE1-4870-97B7-6328DC63EE2B}"/>
                </a:ext>
              </a:extLst>
            </p:cNvPr>
            <p:cNvSpPr>
              <a:spLocks noChangeShapeType="1"/>
            </p:cNvSpPr>
            <p:nvPr/>
          </p:nvSpPr>
          <p:spPr bwMode="auto">
            <a:xfrm>
              <a:off x="991444" y="6115189"/>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1" name="Line 13">
              <a:extLst>
                <a:ext uri="{FF2B5EF4-FFF2-40B4-BE49-F238E27FC236}">
                  <a16:creationId xmlns:a16="http://schemas.microsoft.com/office/drawing/2014/main" id="{6B8B267D-2504-4789-BA25-6566B2A55462}"/>
                </a:ext>
              </a:extLst>
            </p:cNvPr>
            <p:cNvSpPr>
              <a:spLocks noChangeShapeType="1"/>
            </p:cNvSpPr>
            <p:nvPr/>
          </p:nvSpPr>
          <p:spPr bwMode="auto">
            <a:xfrm>
              <a:off x="991444" y="5623064"/>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2" name="Line 14">
              <a:extLst>
                <a:ext uri="{FF2B5EF4-FFF2-40B4-BE49-F238E27FC236}">
                  <a16:creationId xmlns:a16="http://schemas.microsoft.com/office/drawing/2014/main" id="{B9E1CE97-BF6A-47E7-9551-DB6D7A4DCB5D}"/>
                </a:ext>
              </a:extLst>
            </p:cNvPr>
            <p:cNvSpPr>
              <a:spLocks noChangeShapeType="1"/>
            </p:cNvSpPr>
            <p:nvPr/>
          </p:nvSpPr>
          <p:spPr bwMode="auto">
            <a:xfrm>
              <a:off x="991444" y="5172214"/>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3" name="Line 15">
              <a:extLst>
                <a:ext uri="{FF2B5EF4-FFF2-40B4-BE49-F238E27FC236}">
                  <a16:creationId xmlns:a16="http://schemas.microsoft.com/office/drawing/2014/main" id="{91CC93B1-98FA-461F-9BDA-F863145BB3EC}"/>
                </a:ext>
              </a:extLst>
            </p:cNvPr>
            <p:cNvSpPr>
              <a:spLocks noChangeShapeType="1"/>
            </p:cNvSpPr>
            <p:nvPr/>
          </p:nvSpPr>
          <p:spPr bwMode="auto">
            <a:xfrm>
              <a:off x="991444" y="4678501"/>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4" name="Line 16">
              <a:extLst>
                <a:ext uri="{FF2B5EF4-FFF2-40B4-BE49-F238E27FC236}">
                  <a16:creationId xmlns:a16="http://schemas.microsoft.com/office/drawing/2014/main" id="{14A123FC-EC3F-4420-AF79-73D003A37E64}"/>
                </a:ext>
              </a:extLst>
            </p:cNvPr>
            <p:cNvSpPr>
              <a:spLocks noChangeShapeType="1"/>
            </p:cNvSpPr>
            <p:nvPr/>
          </p:nvSpPr>
          <p:spPr bwMode="auto">
            <a:xfrm>
              <a:off x="991444" y="4186376"/>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5" name="Line 17">
              <a:extLst>
                <a:ext uri="{FF2B5EF4-FFF2-40B4-BE49-F238E27FC236}">
                  <a16:creationId xmlns:a16="http://schemas.microsoft.com/office/drawing/2014/main" id="{1DC61DD7-3C7C-4D78-9DFD-E7A1A9E3028D}"/>
                </a:ext>
              </a:extLst>
            </p:cNvPr>
            <p:cNvSpPr>
              <a:spLocks noChangeShapeType="1"/>
            </p:cNvSpPr>
            <p:nvPr/>
          </p:nvSpPr>
          <p:spPr bwMode="auto">
            <a:xfrm>
              <a:off x="991444" y="3733939"/>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6" name="Line 18">
              <a:extLst>
                <a:ext uri="{FF2B5EF4-FFF2-40B4-BE49-F238E27FC236}">
                  <a16:creationId xmlns:a16="http://schemas.microsoft.com/office/drawing/2014/main" id="{9DD3F746-2A9F-42C8-99CB-96B1A05C08B2}"/>
                </a:ext>
              </a:extLst>
            </p:cNvPr>
            <p:cNvSpPr>
              <a:spLocks noChangeShapeType="1"/>
            </p:cNvSpPr>
            <p:nvPr/>
          </p:nvSpPr>
          <p:spPr bwMode="auto">
            <a:xfrm>
              <a:off x="991444" y="3241814"/>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7" name="Line 19">
              <a:extLst>
                <a:ext uri="{FF2B5EF4-FFF2-40B4-BE49-F238E27FC236}">
                  <a16:creationId xmlns:a16="http://schemas.microsoft.com/office/drawing/2014/main" id="{414A8A4B-34AD-4CA5-A466-8D98CCC3D2D6}"/>
                </a:ext>
              </a:extLst>
            </p:cNvPr>
            <p:cNvSpPr>
              <a:spLocks noChangeShapeType="1"/>
            </p:cNvSpPr>
            <p:nvPr/>
          </p:nvSpPr>
          <p:spPr bwMode="auto">
            <a:xfrm>
              <a:off x="991444" y="2297251"/>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8" name="Line 20">
              <a:extLst>
                <a:ext uri="{FF2B5EF4-FFF2-40B4-BE49-F238E27FC236}">
                  <a16:creationId xmlns:a16="http://schemas.microsoft.com/office/drawing/2014/main" id="{33FF55FF-3EB8-4523-B996-041281C65311}"/>
                </a:ext>
              </a:extLst>
            </p:cNvPr>
            <p:cNvSpPr>
              <a:spLocks noChangeShapeType="1"/>
            </p:cNvSpPr>
            <p:nvPr/>
          </p:nvSpPr>
          <p:spPr bwMode="auto">
            <a:xfrm>
              <a:off x="991444" y="1803539"/>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69" name="Line 21">
              <a:extLst>
                <a:ext uri="{FF2B5EF4-FFF2-40B4-BE49-F238E27FC236}">
                  <a16:creationId xmlns:a16="http://schemas.microsoft.com/office/drawing/2014/main" id="{E1718005-E28B-4276-B6BF-C0D7E35AB8E6}"/>
                </a:ext>
              </a:extLst>
            </p:cNvPr>
            <p:cNvSpPr>
              <a:spLocks noChangeShapeType="1"/>
            </p:cNvSpPr>
            <p:nvPr/>
          </p:nvSpPr>
          <p:spPr bwMode="auto">
            <a:xfrm>
              <a:off x="991444" y="1352689"/>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0" name="Line 22">
              <a:extLst>
                <a:ext uri="{FF2B5EF4-FFF2-40B4-BE49-F238E27FC236}">
                  <a16:creationId xmlns:a16="http://schemas.microsoft.com/office/drawing/2014/main" id="{B354CB75-0AB7-49D2-8C6D-ABA2DF7E40A9}"/>
                </a:ext>
              </a:extLst>
            </p:cNvPr>
            <p:cNvSpPr>
              <a:spLocks noChangeShapeType="1"/>
            </p:cNvSpPr>
            <p:nvPr/>
          </p:nvSpPr>
          <p:spPr bwMode="auto">
            <a:xfrm>
              <a:off x="991444" y="860564"/>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1" name="Rectangle 23">
              <a:extLst>
                <a:ext uri="{FF2B5EF4-FFF2-40B4-BE49-F238E27FC236}">
                  <a16:creationId xmlns:a16="http://schemas.microsoft.com/office/drawing/2014/main" id="{59D99AF4-4613-4961-80B9-9C39FCA6C32B}"/>
                </a:ext>
              </a:extLst>
            </p:cNvPr>
            <p:cNvSpPr>
              <a:spLocks noChangeArrowheads="1"/>
            </p:cNvSpPr>
            <p:nvPr/>
          </p:nvSpPr>
          <p:spPr bwMode="auto">
            <a:xfrm>
              <a:off x="991444" y="860565"/>
              <a:ext cx="8861952" cy="525462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072" name="Line 24">
              <a:extLst>
                <a:ext uri="{FF2B5EF4-FFF2-40B4-BE49-F238E27FC236}">
                  <a16:creationId xmlns:a16="http://schemas.microsoft.com/office/drawing/2014/main" id="{72B5D105-FAE4-44D4-9CCB-E4FDB181983A}"/>
                </a:ext>
              </a:extLst>
            </p:cNvPr>
            <p:cNvSpPr>
              <a:spLocks noChangeShapeType="1"/>
            </p:cNvSpPr>
            <p:nvPr/>
          </p:nvSpPr>
          <p:spPr bwMode="auto">
            <a:xfrm>
              <a:off x="991444" y="860565"/>
              <a:ext cx="0" cy="5254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3" name="Line 25">
              <a:extLst>
                <a:ext uri="{FF2B5EF4-FFF2-40B4-BE49-F238E27FC236}">
                  <a16:creationId xmlns:a16="http://schemas.microsoft.com/office/drawing/2014/main" id="{3627B2BE-DA2E-419D-90E2-02F73D351D5E}"/>
                </a:ext>
              </a:extLst>
            </p:cNvPr>
            <p:cNvSpPr>
              <a:spLocks noChangeShapeType="1"/>
            </p:cNvSpPr>
            <p:nvPr/>
          </p:nvSpPr>
          <p:spPr bwMode="auto">
            <a:xfrm>
              <a:off x="906848" y="6115189"/>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4" name="Line 26">
              <a:extLst>
                <a:ext uri="{FF2B5EF4-FFF2-40B4-BE49-F238E27FC236}">
                  <a16:creationId xmlns:a16="http://schemas.microsoft.com/office/drawing/2014/main" id="{7457BBA2-BD96-4843-9A81-3BD0F8B1F85D}"/>
                </a:ext>
              </a:extLst>
            </p:cNvPr>
            <p:cNvSpPr>
              <a:spLocks noChangeShapeType="1"/>
            </p:cNvSpPr>
            <p:nvPr/>
          </p:nvSpPr>
          <p:spPr bwMode="auto">
            <a:xfrm>
              <a:off x="906848" y="5623064"/>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5" name="Line 27">
              <a:extLst>
                <a:ext uri="{FF2B5EF4-FFF2-40B4-BE49-F238E27FC236}">
                  <a16:creationId xmlns:a16="http://schemas.microsoft.com/office/drawing/2014/main" id="{C30D53BE-46BD-437E-B61B-DC14409D5A4E}"/>
                </a:ext>
              </a:extLst>
            </p:cNvPr>
            <p:cNvSpPr>
              <a:spLocks noChangeShapeType="1"/>
            </p:cNvSpPr>
            <p:nvPr/>
          </p:nvSpPr>
          <p:spPr bwMode="auto">
            <a:xfrm>
              <a:off x="906848" y="5172214"/>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6" name="Line 28">
              <a:extLst>
                <a:ext uri="{FF2B5EF4-FFF2-40B4-BE49-F238E27FC236}">
                  <a16:creationId xmlns:a16="http://schemas.microsoft.com/office/drawing/2014/main" id="{AFB7CA32-8D95-443F-8BA6-ACAAAAE9405A}"/>
                </a:ext>
              </a:extLst>
            </p:cNvPr>
            <p:cNvSpPr>
              <a:spLocks noChangeShapeType="1"/>
            </p:cNvSpPr>
            <p:nvPr/>
          </p:nvSpPr>
          <p:spPr bwMode="auto">
            <a:xfrm>
              <a:off x="906848" y="4678501"/>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7" name="Line 29">
              <a:extLst>
                <a:ext uri="{FF2B5EF4-FFF2-40B4-BE49-F238E27FC236}">
                  <a16:creationId xmlns:a16="http://schemas.microsoft.com/office/drawing/2014/main" id="{2EB8027A-0E6A-4997-8C46-88ACA7481CC9}"/>
                </a:ext>
              </a:extLst>
            </p:cNvPr>
            <p:cNvSpPr>
              <a:spLocks noChangeShapeType="1"/>
            </p:cNvSpPr>
            <p:nvPr/>
          </p:nvSpPr>
          <p:spPr bwMode="auto">
            <a:xfrm>
              <a:off x="906848" y="4186376"/>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8" name="Line 30">
              <a:extLst>
                <a:ext uri="{FF2B5EF4-FFF2-40B4-BE49-F238E27FC236}">
                  <a16:creationId xmlns:a16="http://schemas.microsoft.com/office/drawing/2014/main" id="{0EF98348-CB36-493F-BC51-4EE4F89F26C7}"/>
                </a:ext>
              </a:extLst>
            </p:cNvPr>
            <p:cNvSpPr>
              <a:spLocks noChangeShapeType="1"/>
            </p:cNvSpPr>
            <p:nvPr/>
          </p:nvSpPr>
          <p:spPr bwMode="auto">
            <a:xfrm>
              <a:off x="906848" y="3733939"/>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79" name="Line 31">
              <a:extLst>
                <a:ext uri="{FF2B5EF4-FFF2-40B4-BE49-F238E27FC236}">
                  <a16:creationId xmlns:a16="http://schemas.microsoft.com/office/drawing/2014/main" id="{026042E7-1604-4B59-B79F-64A8D1E42AEB}"/>
                </a:ext>
              </a:extLst>
            </p:cNvPr>
            <p:cNvSpPr>
              <a:spLocks noChangeShapeType="1"/>
            </p:cNvSpPr>
            <p:nvPr/>
          </p:nvSpPr>
          <p:spPr bwMode="auto">
            <a:xfrm>
              <a:off x="906848" y="3241814"/>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0" name="Line 32">
              <a:extLst>
                <a:ext uri="{FF2B5EF4-FFF2-40B4-BE49-F238E27FC236}">
                  <a16:creationId xmlns:a16="http://schemas.microsoft.com/office/drawing/2014/main" id="{27F610D9-0E33-4887-8AEC-75CCBAAAD1DF}"/>
                </a:ext>
              </a:extLst>
            </p:cNvPr>
            <p:cNvSpPr>
              <a:spLocks noChangeShapeType="1"/>
            </p:cNvSpPr>
            <p:nvPr/>
          </p:nvSpPr>
          <p:spPr bwMode="auto">
            <a:xfrm>
              <a:off x="906848" y="2789376"/>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1" name="Line 33">
              <a:extLst>
                <a:ext uri="{FF2B5EF4-FFF2-40B4-BE49-F238E27FC236}">
                  <a16:creationId xmlns:a16="http://schemas.microsoft.com/office/drawing/2014/main" id="{5547616F-CE50-4304-A9A6-70875496B199}"/>
                </a:ext>
              </a:extLst>
            </p:cNvPr>
            <p:cNvSpPr>
              <a:spLocks noChangeShapeType="1"/>
            </p:cNvSpPr>
            <p:nvPr/>
          </p:nvSpPr>
          <p:spPr bwMode="auto">
            <a:xfrm>
              <a:off x="906848" y="2297251"/>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2" name="Line 34">
              <a:extLst>
                <a:ext uri="{FF2B5EF4-FFF2-40B4-BE49-F238E27FC236}">
                  <a16:creationId xmlns:a16="http://schemas.microsoft.com/office/drawing/2014/main" id="{B75F7C90-4927-4652-921A-4F296C3B0084}"/>
                </a:ext>
              </a:extLst>
            </p:cNvPr>
            <p:cNvSpPr>
              <a:spLocks noChangeShapeType="1"/>
            </p:cNvSpPr>
            <p:nvPr/>
          </p:nvSpPr>
          <p:spPr bwMode="auto">
            <a:xfrm>
              <a:off x="906848" y="1803539"/>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3" name="Line 35">
              <a:extLst>
                <a:ext uri="{FF2B5EF4-FFF2-40B4-BE49-F238E27FC236}">
                  <a16:creationId xmlns:a16="http://schemas.microsoft.com/office/drawing/2014/main" id="{8E270986-76F2-43CD-8914-EE69298BC1D0}"/>
                </a:ext>
              </a:extLst>
            </p:cNvPr>
            <p:cNvSpPr>
              <a:spLocks noChangeShapeType="1"/>
            </p:cNvSpPr>
            <p:nvPr/>
          </p:nvSpPr>
          <p:spPr bwMode="auto">
            <a:xfrm>
              <a:off x="906848" y="1352689"/>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4" name="Line 36">
              <a:extLst>
                <a:ext uri="{FF2B5EF4-FFF2-40B4-BE49-F238E27FC236}">
                  <a16:creationId xmlns:a16="http://schemas.microsoft.com/office/drawing/2014/main" id="{848666B6-EB0C-45E5-AEC3-583D15235F6D}"/>
                </a:ext>
              </a:extLst>
            </p:cNvPr>
            <p:cNvSpPr>
              <a:spLocks noChangeShapeType="1"/>
            </p:cNvSpPr>
            <p:nvPr/>
          </p:nvSpPr>
          <p:spPr bwMode="auto">
            <a:xfrm>
              <a:off x="906848" y="860564"/>
              <a:ext cx="8459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5" name="Line 37">
              <a:extLst>
                <a:ext uri="{FF2B5EF4-FFF2-40B4-BE49-F238E27FC236}">
                  <a16:creationId xmlns:a16="http://schemas.microsoft.com/office/drawing/2014/main" id="{F1863DFE-F795-4734-B313-73E7C4530179}"/>
                </a:ext>
              </a:extLst>
            </p:cNvPr>
            <p:cNvSpPr>
              <a:spLocks noChangeShapeType="1"/>
            </p:cNvSpPr>
            <p:nvPr/>
          </p:nvSpPr>
          <p:spPr bwMode="auto">
            <a:xfrm>
              <a:off x="991444" y="2789376"/>
              <a:ext cx="886195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6" name="Line 38">
              <a:extLst>
                <a:ext uri="{FF2B5EF4-FFF2-40B4-BE49-F238E27FC236}">
                  <a16:creationId xmlns:a16="http://schemas.microsoft.com/office/drawing/2014/main" id="{D17F2FAB-B899-4C5B-BCDA-88B9BC9C2625}"/>
                </a:ext>
              </a:extLst>
            </p:cNvPr>
            <p:cNvSpPr>
              <a:spLocks noChangeShapeType="1"/>
            </p:cNvSpPr>
            <p:nvPr/>
          </p:nvSpPr>
          <p:spPr bwMode="auto">
            <a:xfrm flipV="1">
              <a:off x="991444" y="278937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7" name="Line 39">
              <a:extLst>
                <a:ext uri="{FF2B5EF4-FFF2-40B4-BE49-F238E27FC236}">
                  <a16:creationId xmlns:a16="http://schemas.microsoft.com/office/drawing/2014/main" id="{1BF64332-E9A7-4A13-8831-91F65A5F7544}"/>
                </a:ext>
              </a:extLst>
            </p:cNvPr>
            <p:cNvSpPr>
              <a:spLocks noChangeShapeType="1"/>
            </p:cNvSpPr>
            <p:nvPr/>
          </p:nvSpPr>
          <p:spPr bwMode="auto">
            <a:xfrm flipV="1">
              <a:off x="1619877"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8" name="Line 40">
              <a:extLst>
                <a:ext uri="{FF2B5EF4-FFF2-40B4-BE49-F238E27FC236}">
                  <a16:creationId xmlns:a16="http://schemas.microsoft.com/office/drawing/2014/main" id="{084C22FC-E19E-45C6-9195-6AE894DCF195}"/>
                </a:ext>
              </a:extLst>
            </p:cNvPr>
            <p:cNvSpPr>
              <a:spLocks noChangeShapeType="1"/>
            </p:cNvSpPr>
            <p:nvPr/>
          </p:nvSpPr>
          <p:spPr bwMode="auto">
            <a:xfrm flipV="1">
              <a:off x="2248311"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89" name="Line 41">
              <a:extLst>
                <a:ext uri="{FF2B5EF4-FFF2-40B4-BE49-F238E27FC236}">
                  <a16:creationId xmlns:a16="http://schemas.microsoft.com/office/drawing/2014/main" id="{C36AE7DF-ACE0-4CFA-A9CD-36E7B684BE81}"/>
                </a:ext>
              </a:extLst>
            </p:cNvPr>
            <p:cNvSpPr>
              <a:spLocks noChangeShapeType="1"/>
            </p:cNvSpPr>
            <p:nvPr/>
          </p:nvSpPr>
          <p:spPr bwMode="auto">
            <a:xfrm flipV="1">
              <a:off x="2897462"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0" name="Line 42">
              <a:extLst>
                <a:ext uri="{FF2B5EF4-FFF2-40B4-BE49-F238E27FC236}">
                  <a16:creationId xmlns:a16="http://schemas.microsoft.com/office/drawing/2014/main" id="{A78569B6-D630-4867-8EE1-30E29B196F9B}"/>
                </a:ext>
              </a:extLst>
            </p:cNvPr>
            <p:cNvSpPr>
              <a:spLocks noChangeShapeType="1"/>
            </p:cNvSpPr>
            <p:nvPr/>
          </p:nvSpPr>
          <p:spPr bwMode="auto">
            <a:xfrm flipV="1">
              <a:off x="3525896"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1" name="Line 43">
              <a:extLst>
                <a:ext uri="{FF2B5EF4-FFF2-40B4-BE49-F238E27FC236}">
                  <a16:creationId xmlns:a16="http://schemas.microsoft.com/office/drawing/2014/main" id="{EFCE69D6-13ED-44D6-8B5B-400B789FF63C}"/>
                </a:ext>
              </a:extLst>
            </p:cNvPr>
            <p:cNvSpPr>
              <a:spLocks noChangeShapeType="1"/>
            </p:cNvSpPr>
            <p:nvPr/>
          </p:nvSpPr>
          <p:spPr bwMode="auto">
            <a:xfrm flipV="1">
              <a:off x="4154330"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2" name="Line 44">
              <a:extLst>
                <a:ext uri="{FF2B5EF4-FFF2-40B4-BE49-F238E27FC236}">
                  <a16:creationId xmlns:a16="http://schemas.microsoft.com/office/drawing/2014/main" id="{B278229B-E0EE-49AB-A3A2-9E52D1948C0D}"/>
                </a:ext>
              </a:extLst>
            </p:cNvPr>
            <p:cNvSpPr>
              <a:spLocks noChangeShapeType="1"/>
            </p:cNvSpPr>
            <p:nvPr/>
          </p:nvSpPr>
          <p:spPr bwMode="auto">
            <a:xfrm flipV="1">
              <a:off x="4782763"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3" name="Line 45">
              <a:extLst>
                <a:ext uri="{FF2B5EF4-FFF2-40B4-BE49-F238E27FC236}">
                  <a16:creationId xmlns:a16="http://schemas.microsoft.com/office/drawing/2014/main" id="{D1F3AB62-957A-42D8-A46B-ED491A0A57C1}"/>
                </a:ext>
              </a:extLst>
            </p:cNvPr>
            <p:cNvSpPr>
              <a:spLocks noChangeShapeType="1"/>
            </p:cNvSpPr>
            <p:nvPr/>
          </p:nvSpPr>
          <p:spPr bwMode="auto">
            <a:xfrm flipV="1">
              <a:off x="5431915"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4" name="Line 46">
              <a:extLst>
                <a:ext uri="{FF2B5EF4-FFF2-40B4-BE49-F238E27FC236}">
                  <a16:creationId xmlns:a16="http://schemas.microsoft.com/office/drawing/2014/main" id="{466455AE-B7CE-4807-98C1-74E6D6795135}"/>
                </a:ext>
              </a:extLst>
            </p:cNvPr>
            <p:cNvSpPr>
              <a:spLocks noChangeShapeType="1"/>
            </p:cNvSpPr>
            <p:nvPr/>
          </p:nvSpPr>
          <p:spPr bwMode="auto">
            <a:xfrm flipV="1">
              <a:off x="6060349"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5" name="Line 47">
              <a:extLst>
                <a:ext uri="{FF2B5EF4-FFF2-40B4-BE49-F238E27FC236}">
                  <a16:creationId xmlns:a16="http://schemas.microsoft.com/office/drawing/2014/main" id="{0B5F3863-9CF9-412F-832A-ACC60BB072F7}"/>
                </a:ext>
              </a:extLst>
            </p:cNvPr>
            <p:cNvSpPr>
              <a:spLocks noChangeShapeType="1"/>
            </p:cNvSpPr>
            <p:nvPr/>
          </p:nvSpPr>
          <p:spPr bwMode="auto">
            <a:xfrm flipV="1">
              <a:off x="6690509"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6" name="Line 48">
              <a:extLst>
                <a:ext uri="{FF2B5EF4-FFF2-40B4-BE49-F238E27FC236}">
                  <a16:creationId xmlns:a16="http://schemas.microsoft.com/office/drawing/2014/main" id="{F006EC61-5FFA-4445-A951-4354969A882A}"/>
                </a:ext>
              </a:extLst>
            </p:cNvPr>
            <p:cNvSpPr>
              <a:spLocks noChangeShapeType="1"/>
            </p:cNvSpPr>
            <p:nvPr/>
          </p:nvSpPr>
          <p:spPr bwMode="auto">
            <a:xfrm flipV="1">
              <a:off x="7318943"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7" name="Line 49">
              <a:extLst>
                <a:ext uri="{FF2B5EF4-FFF2-40B4-BE49-F238E27FC236}">
                  <a16:creationId xmlns:a16="http://schemas.microsoft.com/office/drawing/2014/main" id="{3646DF16-5436-41B2-AAA1-5AAC535C1932}"/>
                </a:ext>
              </a:extLst>
            </p:cNvPr>
            <p:cNvSpPr>
              <a:spLocks noChangeShapeType="1"/>
            </p:cNvSpPr>
            <p:nvPr/>
          </p:nvSpPr>
          <p:spPr bwMode="auto">
            <a:xfrm flipV="1">
              <a:off x="7947377"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8" name="Line 50">
              <a:extLst>
                <a:ext uri="{FF2B5EF4-FFF2-40B4-BE49-F238E27FC236}">
                  <a16:creationId xmlns:a16="http://schemas.microsoft.com/office/drawing/2014/main" id="{AE2456F5-620C-40D4-A92A-2B07F3AC89F3}"/>
                </a:ext>
              </a:extLst>
            </p:cNvPr>
            <p:cNvSpPr>
              <a:spLocks noChangeShapeType="1"/>
            </p:cNvSpPr>
            <p:nvPr/>
          </p:nvSpPr>
          <p:spPr bwMode="auto">
            <a:xfrm flipV="1">
              <a:off x="8596528"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99" name="Line 51">
              <a:extLst>
                <a:ext uri="{FF2B5EF4-FFF2-40B4-BE49-F238E27FC236}">
                  <a16:creationId xmlns:a16="http://schemas.microsoft.com/office/drawing/2014/main" id="{8C948986-A0E4-4413-8228-83A2A3249867}"/>
                </a:ext>
              </a:extLst>
            </p:cNvPr>
            <p:cNvSpPr>
              <a:spLocks noChangeShapeType="1"/>
            </p:cNvSpPr>
            <p:nvPr/>
          </p:nvSpPr>
          <p:spPr bwMode="auto">
            <a:xfrm flipV="1">
              <a:off x="9224962"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100" name="Line 52">
              <a:extLst>
                <a:ext uri="{FF2B5EF4-FFF2-40B4-BE49-F238E27FC236}">
                  <a16:creationId xmlns:a16="http://schemas.microsoft.com/office/drawing/2014/main" id="{856DEBC3-877A-4F42-8970-DDF691EA7142}"/>
                </a:ext>
              </a:extLst>
            </p:cNvPr>
            <p:cNvSpPr>
              <a:spLocks noChangeShapeType="1"/>
            </p:cNvSpPr>
            <p:nvPr/>
          </p:nvSpPr>
          <p:spPr bwMode="auto">
            <a:xfrm flipV="1">
              <a:off x="9853395"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8" name="Line 13">
              <a:extLst>
                <a:ext uri="{FF2B5EF4-FFF2-40B4-BE49-F238E27FC236}">
                  <a16:creationId xmlns:a16="http://schemas.microsoft.com/office/drawing/2014/main" id="{37D88263-1F72-4019-A532-15B6C3409BF7}"/>
                </a:ext>
              </a:extLst>
            </p:cNvPr>
            <p:cNvSpPr>
              <a:spLocks noChangeShapeType="1"/>
            </p:cNvSpPr>
            <p:nvPr/>
          </p:nvSpPr>
          <p:spPr bwMode="auto">
            <a:xfrm>
              <a:off x="992341" y="6115189"/>
              <a:ext cx="88619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9" name="Line 39">
              <a:extLst>
                <a:ext uri="{FF2B5EF4-FFF2-40B4-BE49-F238E27FC236}">
                  <a16:creationId xmlns:a16="http://schemas.microsoft.com/office/drawing/2014/main" id="{F2A18267-3290-46D3-8ED0-7DD298ACF76D}"/>
                </a:ext>
              </a:extLst>
            </p:cNvPr>
            <p:cNvSpPr>
              <a:spLocks noChangeShapeType="1"/>
            </p:cNvSpPr>
            <p:nvPr/>
          </p:nvSpPr>
          <p:spPr bwMode="auto">
            <a:xfrm flipV="1">
              <a:off x="992072" y="6115346"/>
              <a:ext cx="0" cy="165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0" name="Tekstfelt 79">
              <a:extLst>
                <a:ext uri="{FF2B5EF4-FFF2-40B4-BE49-F238E27FC236}">
                  <a16:creationId xmlns:a16="http://schemas.microsoft.com/office/drawing/2014/main" id="{63EAFE27-B2F6-4141-8DEE-C16384096F24}"/>
                </a:ext>
              </a:extLst>
            </p:cNvPr>
            <p:cNvSpPr txBox="1"/>
            <p:nvPr/>
          </p:nvSpPr>
          <p:spPr>
            <a:xfrm>
              <a:off x="4017106" y="6420526"/>
              <a:ext cx="2829621" cy="430887"/>
            </a:xfrm>
            <a:prstGeom prst="rect">
              <a:avLst/>
            </a:prstGeom>
            <a:noFill/>
          </p:spPr>
          <p:txBody>
            <a:bodyPr wrap="none" rtlCol="0">
              <a:spAutoFit/>
            </a:bodyPr>
            <a:lstStyle/>
            <a:p>
              <a:pPr algn="ctr"/>
              <a:r>
                <a:rPr lang="en-GB" dirty="0">
                  <a:solidFill>
                    <a:srgbClr val="000000"/>
                  </a:solidFill>
                </a:rPr>
                <a:t>Dates June 2019</a:t>
              </a:r>
            </a:p>
          </p:txBody>
        </p:sp>
        <p:sp>
          <p:nvSpPr>
            <p:cNvPr id="81" name="Rectangle 70">
              <a:extLst>
                <a:ext uri="{FF2B5EF4-FFF2-40B4-BE49-F238E27FC236}">
                  <a16:creationId xmlns:a16="http://schemas.microsoft.com/office/drawing/2014/main" id="{48589B57-9F07-4EBE-B351-68291C1EEE28}"/>
                </a:ext>
              </a:extLst>
            </p:cNvPr>
            <p:cNvSpPr>
              <a:spLocks noChangeArrowheads="1"/>
            </p:cNvSpPr>
            <p:nvPr/>
          </p:nvSpPr>
          <p:spPr bwMode="auto">
            <a:xfrm>
              <a:off x="1205209"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1</a:t>
              </a:r>
              <a:endParaRPr lang="en-GB" altLang="en-US" dirty="0"/>
            </a:p>
          </p:txBody>
        </p:sp>
        <p:sp>
          <p:nvSpPr>
            <p:cNvPr id="82" name="Rectangle 71">
              <a:extLst>
                <a:ext uri="{FF2B5EF4-FFF2-40B4-BE49-F238E27FC236}">
                  <a16:creationId xmlns:a16="http://schemas.microsoft.com/office/drawing/2014/main" id="{37376556-34F2-4D96-9302-51523DA57218}"/>
                </a:ext>
              </a:extLst>
            </p:cNvPr>
            <p:cNvSpPr>
              <a:spLocks noChangeArrowheads="1"/>
            </p:cNvSpPr>
            <p:nvPr/>
          </p:nvSpPr>
          <p:spPr bwMode="auto">
            <a:xfrm>
              <a:off x="1858509"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2</a:t>
              </a:r>
              <a:endParaRPr lang="en-GB" altLang="en-US" dirty="0"/>
            </a:p>
          </p:txBody>
        </p:sp>
        <p:sp>
          <p:nvSpPr>
            <p:cNvPr id="83" name="Rectangle 72">
              <a:extLst>
                <a:ext uri="{FF2B5EF4-FFF2-40B4-BE49-F238E27FC236}">
                  <a16:creationId xmlns:a16="http://schemas.microsoft.com/office/drawing/2014/main" id="{04A4E99F-DA5E-4F94-AD6E-98E8C0592CBD}"/>
                </a:ext>
              </a:extLst>
            </p:cNvPr>
            <p:cNvSpPr>
              <a:spLocks noChangeArrowheads="1"/>
            </p:cNvSpPr>
            <p:nvPr/>
          </p:nvSpPr>
          <p:spPr bwMode="auto">
            <a:xfrm>
              <a:off x="2485064"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3</a:t>
              </a:r>
              <a:endParaRPr lang="en-GB" altLang="en-US" dirty="0"/>
            </a:p>
          </p:txBody>
        </p:sp>
        <p:sp>
          <p:nvSpPr>
            <p:cNvPr id="84" name="Rectangle 73">
              <a:extLst>
                <a:ext uri="{FF2B5EF4-FFF2-40B4-BE49-F238E27FC236}">
                  <a16:creationId xmlns:a16="http://schemas.microsoft.com/office/drawing/2014/main" id="{648647B3-7644-4C51-A014-00C8E62D249D}"/>
                </a:ext>
              </a:extLst>
            </p:cNvPr>
            <p:cNvSpPr>
              <a:spLocks noChangeArrowheads="1"/>
            </p:cNvSpPr>
            <p:nvPr/>
          </p:nvSpPr>
          <p:spPr bwMode="auto">
            <a:xfrm>
              <a:off x="3112172"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4</a:t>
              </a:r>
              <a:endParaRPr lang="en-GB" altLang="en-US" dirty="0"/>
            </a:p>
          </p:txBody>
        </p:sp>
        <p:sp>
          <p:nvSpPr>
            <p:cNvPr id="85" name="Rectangle 74">
              <a:extLst>
                <a:ext uri="{FF2B5EF4-FFF2-40B4-BE49-F238E27FC236}">
                  <a16:creationId xmlns:a16="http://schemas.microsoft.com/office/drawing/2014/main" id="{4EAEC308-1628-47A0-9D8E-1D1283F40B9A}"/>
                </a:ext>
              </a:extLst>
            </p:cNvPr>
            <p:cNvSpPr>
              <a:spLocks noChangeArrowheads="1"/>
            </p:cNvSpPr>
            <p:nvPr/>
          </p:nvSpPr>
          <p:spPr bwMode="auto">
            <a:xfrm>
              <a:off x="3750505"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5</a:t>
              </a:r>
              <a:endParaRPr lang="en-GB" altLang="en-US" dirty="0"/>
            </a:p>
          </p:txBody>
        </p:sp>
        <p:sp>
          <p:nvSpPr>
            <p:cNvPr id="86" name="Rectangle 75">
              <a:extLst>
                <a:ext uri="{FF2B5EF4-FFF2-40B4-BE49-F238E27FC236}">
                  <a16:creationId xmlns:a16="http://schemas.microsoft.com/office/drawing/2014/main" id="{F64EC5AC-A25A-4020-879B-6225C77D2949}"/>
                </a:ext>
              </a:extLst>
            </p:cNvPr>
            <p:cNvSpPr>
              <a:spLocks noChangeArrowheads="1"/>
            </p:cNvSpPr>
            <p:nvPr/>
          </p:nvSpPr>
          <p:spPr bwMode="auto">
            <a:xfrm>
              <a:off x="4378624"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6</a:t>
              </a:r>
              <a:endParaRPr lang="en-GB" altLang="en-US" dirty="0"/>
            </a:p>
          </p:txBody>
        </p:sp>
        <p:sp>
          <p:nvSpPr>
            <p:cNvPr id="87" name="Rectangle 76">
              <a:extLst>
                <a:ext uri="{FF2B5EF4-FFF2-40B4-BE49-F238E27FC236}">
                  <a16:creationId xmlns:a16="http://schemas.microsoft.com/office/drawing/2014/main" id="{884A9DC9-765E-499E-8D6F-4F14112DEA85}"/>
                </a:ext>
              </a:extLst>
            </p:cNvPr>
            <p:cNvSpPr>
              <a:spLocks noChangeArrowheads="1"/>
            </p:cNvSpPr>
            <p:nvPr/>
          </p:nvSpPr>
          <p:spPr bwMode="auto">
            <a:xfrm>
              <a:off x="5016618"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7</a:t>
              </a:r>
              <a:endParaRPr lang="en-GB" altLang="en-US" dirty="0"/>
            </a:p>
          </p:txBody>
        </p:sp>
        <p:sp>
          <p:nvSpPr>
            <p:cNvPr id="88" name="Rectangle 77">
              <a:extLst>
                <a:ext uri="{FF2B5EF4-FFF2-40B4-BE49-F238E27FC236}">
                  <a16:creationId xmlns:a16="http://schemas.microsoft.com/office/drawing/2014/main" id="{C3FD0F33-E103-4154-B8B4-7FB8315E966F}"/>
                </a:ext>
              </a:extLst>
            </p:cNvPr>
            <p:cNvSpPr>
              <a:spLocks noChangeArrowheads="1"/>
            </p:cNvSpPr>
            <p:nvPr/>
          </p:nvSpPr>
          <p:spPr bwMode="auto">
            <a:xfrm>
              <a:off x="5647586"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8</a:t>
              </a:r>
              <a:endParaRPr lang="en-GB" altLang="en-US" dirty="0"/>
            </a:p>
          </p:txBody>
        </p:sp>
        <p:sp>
          <p:nvSpPr>
            <p:cNvPr id="89" name="Rectangle 78">
              <a:extLst>
                <a:ext uri="{FF2B5EF4-FFF2-40B4-BE49-F238E27FC236}">
                  <a16:creationId xmlns:a16="http://schemas.microsoft.com/office/drawing/2014/main" id="{F5C1AD8A-87C4-40AC-8A02-4F41F05B98D5}"/>
                </a:ext>
              </a:extLst>
            </p:cNvPr>
            <p:cNvSpPr>
              <a:spLocks noChangeArrowheads="1"/>
            </p:cNvSpPr>
            <p:nvPr/>
          </p:nvSpPr>
          <p:spPr bwMode="auto">
            <a:xfrm>
              <a:off x="6274014" y="6171465"/>
              <a:ext cx="200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9</a:t>
              </a:r>
              <a:endParaRPr lang="en-GB" altLang="en-US" dirty="0"/>
            </a:p>
          </p:txBody>
        </p:sp>
        <p:sp>
          <p:nvSpPr>
            <p:cNvPr id="90" name="Rectangle 79">
              <a:extLst>
                <a:ext uri="{FF2B5EF4-FFF2-40B4-BE49-F238E27FC236}">
                  <a16:creationId xmlns:a16="http://schemas.microsoft.com/office/drawing/2014/main" id="{1EE0984C-42F1-4D58-8E83-DF7C032A6763}"/>
                </a:ext>
              </a:extLst>
            </p:cNvPr>
            <p:cNvSpPr>
              <a:spLocks noChangeArrowheads="1"/>
            </p:cNvSpPr>
            <p:nvPr/>
          </p:nvSpPr>
          <p:spPr bwMode="auto">
            <a:xfrm>
              <a:off x="6802710" y="617146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10</a:t>
              </a:r>
              <a:endParaRPr lang="en-GB" altLang="en-US" dirty="0"/>
            </a:p>
          </p:txBody>
        </p:sp>
        <p:sp>
          <p:nvSpPr>
            <p:cNvPr id="91" name="Rectangle 80">
              <a:extLst>
                <a:ext uri="{FF2B5EF4-FFF2-40B4-BE49-F238E27FC236}">
                  <a16:creationId xmlns:a16="http://schemas.microsoft.com/office/drawing/2014/main" id="{79DB16C0-8340-40A5-8FE8-E5ADC67942AF}"/>
                </a:ext>
              </a:extLst>
            </p:cNvPr>
            <p:cNvSpPr>
              <a:spLocks noChangeArrowheads="1"/>
            </p:cNvSpPr>
            <p:nvPr/>
          </p:nvSpPr>
          <p:spPr bwMode="auto">
            <a:xfrm>
              <a:off x="7436953" y="617146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11</a:t>
              </a:r>
              <a:endParaRPr lang="en-GB" altLang="en-US" dirty="0"/>
            </a:p>
          </p:txBody>
        </p:sp>
        <p:sp>
          <p:nvSpPr>
            <p:cNvPr id="92" name="Rectangle 81">
              <a:extLst>
                <a:ext uri="{FF2B5EF4-FFF2-40B4-BE49-F238E27FC236}">
                  <a16:creationId xmlns:a16="http://schemas.microsoft.com/office/drawing/2014/main" id="{AE504E16-6624-4307-955C-C9A8391A510C}"/>
                </a:ext>
              </a:extLst>
            </p:cNvPr>
            <p:cNvSpPr>
              <a:spLocks noChangeArrowheads="1"/>
            </p:cNvSpPr>
            <p:nvPr/>
          </p:nvSpPr>
          <p:spPr bwMode="auto">
            <a:xfrm>
              <a:off x="8075625" y="617146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12</a:t>
              </a:r>
              <a:endParaRPr lang="en-GB" altLang="en-US" dirty="0"/>
            </a:p>
          </p:txBody>
        </p:sp>
        <p:sp>
          <p:nvSpPr>
            <p:cNvPr id="93" name="Rectangle 82">
              <a:extLst>
                <a:ext uri="{FF2B5EF4-FFF2-40B4-BE49-F238E27FC236}">
                  <a16:creationId xmlns:a16="http://schemas.microsoft.com/office/drawing/2014/main" id="{B795CFA8-1086-4B01-A92A-0BD20EC0B384}"/>
                </a:ext>
              </a:extLst>
            </p:cNvPr>
            <p:cNvSpPr>
              <a:spLocks noChangeArrowheads="1"/>
            </p:cNvSpPr>
            <p:nvPr/>
          </p:nvSpPr>
          <p:spPr bwMode="auto">
            <a:xfrm>
              <a:off x="8708303" y="617146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13</a:t>
              </a:r>
              <a:endParaRPr lang="en-GB" altLang="en-US" dirty="0"/>
            </a:p>
          </p:txBody>
        </p:sp>
        <p:sp>
          <p:nvSpPr>
            <p:cNvPr id="94" name="Rectangle 83">
              <a:extLst>
                <a:ext uri="{FF2B5EF4-FFF2-40B4-BE49-F238E27FC236}">
                  <a16:creationId xmlns:a16="http://schemas.microsoft.com/office/drawing/2014/main" id="{4590F3FD-CC00-4D8B-B3FC-2FF6029DA36F}"/>
                </a:ext>
              </a:extLst>
            </p:cNvPr>
            <p:cNvSpPr>
              <a:spLocks noChangeArrowheads="1"/>
            </p:cNvSpPr>
            <p:nvPr/>
          </p:nvSpPr>
          <p:spPr bwMode="auto">
            <a:xfrm>
              <a:off x="9342896" y="617146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dirty="0">
                  <a:solidFill>
                    <a:srgbClr val="000000"/>
                  </a:solidFill>
                </a:rPr>
                <a:t>14</a:t>
              </a:r>
              <a:endParaRPr lang="en-GB" altLang="en-US" dirty="0"/>
            </a:p>
          </p:txBody>
        </p:sp>
      </p:grpSp>
      <p:grpSp>
        <p:nvGrpSpPr>
          <p:cNvPr id="5" name="Gruppe 4">
            <a:extLst>
              <a:ext uri="{FF2B5EF4-FFF2-40B4-BE49-F238E27FC236}">
                <a16:creationId xmlns:a16="http://schemas.microsoft.com/office/drawing/2014/main" id="{892EEEA7-085F-4879-81E3-5440512CA0C6}"/>
              </a:ext>
            </a:extLst>
          </p:cNvPr>
          <p:cNvGrpSpPr/>
          <p:nvPr/>
        </p:nvGrpSpPr>
        <p:grpSpPr>
          <a:xfrm>
            <a:off x="7870" y="314794"/>
            <a:ext cx="1366080" cy="5972492"/>
            <a:chOff x="7870" y="314794"/>
            <a:chExt cx="1366080" cy="5972492"/>
          </a:xfrm>
        </p:grpSpPr>
        <p:sp>
          <p:nvSpPr>
            <p:cNvPr id="2114" name="Rectangle 66">
              <a:extLst>
                <a:ext uri="{FF2B5EF4-FFF2-40B4-BE49-F238E27FC236}">
                  <a16:creationId xmlns:a16="http://schemas.microsoft.com/office/drawing/2014/main" id="{B77833C1-E59C-4860-B1E9-BC5E1950EF0A}"/>
                </a:ext>
              </a:extLst>
            </p:cNvPr>
            <p:cNvSpPr>
              <a:spLocks noChangeArrowheads="1"/>
            </p:cNvSpPr>
            <p:nvPr/>
          </p:nvSpPr>
          <p:spPr bwMode="auto">
            <a:xfrm>
              <a:off x="656602" y="2621332"/>
              <a:ext cx="20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0</a:t>
              </a:r>
              <a:endParaRPr lang="da-DK" altLang="en-US" dirty="0"/>
            </a:p>
          </p:txBody>
        </p:sp>
        <p:sp>
          <p:nvSpPr>
            <p:cNvPr id="2107" name="Rectangle 59">
              <a:extLst>
                <a:ext uri="{FF2B5EF4-FFF2-40B4-BE49-F238E27FC236}">
                  <a16:creationId xmlns:a16="http://schemas.microsoft.com/office/drawing/2014/main" id="{2E1EC0DE-2D1C-4461-BF66-B76F11081211}"/>
                </a:ext>
              </a:extLst>
            </p:cNvPr>
            <p:cNvSpPr>
              <a:spLocks noChangeArrowheads="1"/>
            </p:cNvSpPr>
            <p:nvPr/>
          </p:nvSpPr>
          <p:spPr bwMode="auto">
            <a:xfrm>
              <a:off x="121199" y="5948732"/>
              <a:ext cx="735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-140</a:t>
              </a:r>
              <a:endParaRPr lang="da-DK" altLang="en-US" dirty="0"/>
            </a:p>
          </p:txBody>
        </p:sp>
        <p:sp>
          <p:nvSpPr>
            <p:cNvPr id="2108" name="Rectangle 60">
              <a:extLst>
                <a:ext uri="{FF2B5EF4-FFF2-40B4-BE49-F238E27FC236}">
                  <a16:creationId xmlns:a16="http://schemas.microsoft.com/office/drawing/2014/main" id="{48CFE9DE-579E-4853-AFCE-5F6F3016C18F}"/>
                </a:ext>
              </a:extLst>
            </p:cNvPr>
            <p:cNvSpPr>
              <a:spLocks noChangeArrowheads="1"/>
            </p:cNvSpPr>
            <p:nvPr/>
          </p:nvSpPr>
          <p:spPr bwMode="auto">
            <a:xfrm>
              <a:off x="121199" y="5455019"/>
              <a:ext cx="735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-120</a:t>
              </a:r>
              <a:endParaRPr lang="da-DK" altLang="en-US" dirty="0"/>
            </a:p>
          </p:txBody>
        </p:sp>
        <p:sp>
          <p:nvSpPr>
            <p:cNvPr id="2109" name="Rectangle 61">
              <a:extLst>
                <a:ext uri="{FF2B5EF4-FFF2-40B4-BE49-F238E27FC236}">
                  <a16:creationId xmlns:a16="http://schemas.microsoft.com/office/drawing/2014/main" id="{1AA7648E-3EA0-4FF4-ABC0-5D6EE90AA12B}"/>
                </a:ext>
              </a:extLst>
            </p:cNvPr>
            <p:cNvSpPr>
              <a:spLocks noChangeArrowheads="1"/>
            </p:cNvSpPr>
            <p:nvPr/>
          </p:nvSpPr>
          <p:spPr bwMode="auto">
            <a:xfrm>
              <a:off x="121199" y="5004169"/>
              <a:ext cx="735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-100</a:t>
              </a:r>
              <a:endParaRPr lang="da-DK" altLang="en-US" dirty="0"/>
            </a:p>
          </p:txBody>
        </p:sp>
        <p:sp>
          <p:nvSpPr>
            <p:cNvPr id="2110" name="Rectangle 62">
              <a:extLst>
                <a:ext uri="{FF2B5EF4-FFF2-40B4-BE49-F238E27FC236}">
                  <a16:creationId xmlns:a16="http://schemas.microsoft.com/office/drawing/2014/main" id="{6C827A6E-ED56-407B-B5CC-FCA84D4A0A48}"/>
                </a:ext>
              </a:extLst>
            </p:cNvPr>
            <p:cNvSpPr>
              <a:spLocks noChangeArrowheads="1"/>
            </p:cNvSpPr>
            <p:nvPr/>
          </p:nvSpPr>
          <p:spPr bwMode="auto">
            <a:xfrm>
              <a:off x="321575" y="4510457"/>
              <a:ext cx="53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-80</a:t>
              </a:r>
              <a:endParaRPr lang="da-DK" altLang="en-US" dirty="0"/>
            </a:p>
          </p:txBody>
        </p:sp>
        <p:sp>
          <p:nvSpPr>
            <p:cNvPr id="2111" name="Rectangle 63">
              <a:extLst>
                <a:ext uri="{FF2B5EF4-FFF2-40B4-BE49-F238E27FC236}">
                  <a16:creationId xmlns:a16="http://schemas.microsoft.com/office/drawing/2014/main" id="{C360509D-4AAA-44C3-904F-4D91FCDA425A}"/>
                </a:ext>
              </a:extLst>
            </p:cNvPr>
            <p:cNvSpPr>
              <a:spLocks noChangeArrowheads="1"/>
            </p:cNvSpPr>
            <p:nvPr/>
          </p:nvSpPr>
          <p:spPr bwMode="auto">
            <a:xfrm>
              <a:off x="321575" y="4018332"/>
              <a:ext cx="53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-60</a:t>
              </a:r>
              <a:endParaRPr lang="da-DK" altLang="en-US" dirty="0"/>
            </a:p>
          </p:txBody>
        </p:sp>
        <p:sp>
          <p:nvSpPr>
            <p:cNvPr id="2112" name="Rectangle 64">
              <a:extLst>
                <a:ext uri="{FF2B5EF4-FFF2-40B4-BE49-F238E27FC236}">
                  <a16:creationId xmlns:a16="http://schemas.microsoft.com/office/drawing/2014/main" id="{F30EF44D-6DBB-4FB6-93AB-01957F54BAA9}"/>
                </a:ext>
              </a:extLst>
            </p:cNvPr>
            <p:cNvSpPr>
              <a:spLocks noChangeArrowheads="1"/>
            </p:cNvSpPr>
            <p:nvPr/>
          </p:nvSpPr>
          <p:spPr bwMode="auto">
            <a:xfrm>
              <a:off x="321575" y="3565894"/>
              <a:ext cx="53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-40</a:t>
              </a:r>
              <a:endParaRPr lang="da-DK" altLang="en-US" dirty="0"/>
            </a:p>
          </p:txBody>
        </p:sp>
        <p:sp>
          <p:nvSpPr>
            <p:cNvPr id="2113" name="Rectangle 65">
              <a:extLst>
                <a:ext uri="{FF2B5EF4-FFF2-40B4-BE49-F238E27FC236}">
                  <a16:creationId xmlns:a16="http://schemas.microsoft.com/office/drawing/2014/main" id="{DCCCC4BE-2D58-463F-A0C2-6E59340DB94B}"/>
                </a:ext>
              </a:extLst>
            </p:cNvPr>
            <p:cNvSpPr>
              <a:spLocks noChangeArrowheads="1"/>
            </p:cNvSpPr>
            <p:nvPr/>
          </p:nvSpPr>
          <p:spPr bwMode="auto">
            <a:xfrm>
              <a:off x="321575" y="3073769"/>
              <a:ext cx="53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-20</a:t>
              </a:r>
              <a:endParaRPr lang="da-DK" altLang="en-US" dirty="0"/>
            </a:p>
          </p:txBody>
        </p:sp>
        <p:sp>
          <p:nvSpPr>
            <p:cNvPr id="2115" name="Rectangle 67">
              <a:extLst>
                <a:ext uri="{FF2B5EF4-FFF2-40B4-BE49-F238E27FC236}">
                  <a16:creationId xmlns:a16="http://schemas.microsoft.com/office/drawing/2014/main" id="{73C4822F-A8E8-41B5-B64B-60BF7469EB28}"/>
                </a:ext>
              </a:extLst>
            </p:cNvPr>
            <p:cNvSpPr>
              <a:spLocks noChangeArrowheads="1"/>
            </p:cNvSpPr>
            <p:nvPr/>
          </p:nvSpPr>
          <p:spPr bwMode="auto">
            <a:xfrm>
              <a:off x="456227" y="2129207"/>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20</a:t>
              </a:r>
              <a:endParaRPr lang="da-DK" altLang="en-US" dirty="0"/>
            </a:p>
          </p:txBody>
        </p:sp>
        <p:sp>
          <p:nvSpPr>
            <p:cNvPr id="2116" name="Rectangle 68">
              <a:extLst>
                <a:ext uri="{FF2B5EF4-FFF2-40B4-BE49-F238E27FC236}">
                  <a16:creationId xmlns:a16="http://schemas.microsoft.com/office/drawing/2014/main" id="{ABC19636-5F83-45E6-A064-CF92ABE79358}"/>
                </a:ext>
              </a:extLst>
            </p:cNvPr>
            <p:cNvSpPr>
              <a:spLocks noChangeArrowheads="1"/>
            </p:cNvSpPr>
            <p:nvPr/>
          </p:nvSpPr>
          <p:spPr bwMode="auto">
            <a:xfrm>
              <a:off x="456227" y="163708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40</a:t>
              </a:r>
              <a:endParaRPr lang="da-DK" altLang="en-US" dirty="0"/>
            </a:p>
          </p:txBody>
        </p:sp>
        <p:sp>
          <p:nvSpPr>
            <p:cNvPr id="2117" name="Rectangle 69">
              <a:extLst>
                <a:ext uri="{FF2B5EF4-FFF2-40B4-BE49-F238E27FC236}">
                  <a16:creationId xmlns:a16="http://schemas.microsoft.com/office/drawing/2014/main" id="{AEF5E9CA-000E-4C7A-81AA-8201C23DAAE2}"/>
                </a:ext>
              </a:extLst>
            </p:cNvPr>
            <p:cNvSpPr>
              <a:spLocks noChangeArrowheads="1"/>
            </p:cNvSpPr>
            <p:nvPr/>
          </p:nvSpPr>
          <p:spPr bwMode="auto">
            <a:xfrm>
              <a:off x="456227" y="118464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60</a:t>
              </a:r>
              <a:endParaRPr lang="da-DK" altLang="en-US" dirty="0"/>
            </a:p>
          </p:txBody>
        </p:sp>
        <p:sp>
          <p:nvSpPr>
            <p:cNvPr id="2118" name="Rectangle 70">
              <a:extLst>
                <a:ext uri="{FF2B5EF4-FFF2-40B4-BE49-F238E27FC236}">
                  <a16:creationId xmlns:a16="http://schemas.microsoft.com/office/drawing/2014/main" id="{3D282690-1368-4386-808B-C66599E4D4D8}"/>
                </a:ext>
              </a:extLst>
            </p:cNvPr>
            <p:cNvSpPr>
              <a:spLocks noChangeArrowheads="1"/>
            </p:cNvSpPr>
            <p:nvPr/>
          </p:nvSpPr>
          <p:spPr bwMode="auto">
            <a:xfrm>
              <a:off x="456227" y="69080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a-DK" altLang="en-US" dirty="0">
                  <a:solidFill>
                    <a:srgbClr val="000000"/>
                  </a:solidFill>
                </a:rPr>
                <a:t>80</a:t>
              </a:r>
              <a:endParaRPr lang="da-DK" altLang="en-US" dirty="0"/>
            </a:p>
          </p:txBody>
        </p:sp>
        <p:sp>
          <p:nvSpPr>
            <p:cNvPr id="95" name="Tekstfelt 94">
              <a:extLst>
                <a:ext uri="{FF2B5EF4-FFF2-40B4-BE49-F238E27FC236}">
                  <a16:creationId xmlns:a16="http://schemas.microsoft.com/office/drawing/2014/main" id="{D2AC90D3-2D86-4C19-A193-A0214A708018}"/>
                </a:ext>
              </a:extLst>
            </p:cNvPr>
            <p:cNvSpPr txBox="1"/>
            <p:nvPr/>
          </p:nvSpPr>
          <p:spPr>
            <a:xfrm>
              <a:off x="7870" y="314794"/>
              <a:ext cx="1366080" cy="430887"/>
            </a:xfrm>
            <a:prstGeom prst="rect">
              <a:avLst/>
            </a:prstGeom>
            <a:noFill/>
          </p:spPr>
          <p:txBody>
            <a:bodyPr wrap="none" rtlCol="0">
              <a:spAutoFit/>
            </a:bodyPr>
            <a:lstStyle/>
            <a:p>
              <a:pPr algn="ctr"/>
              <a:r>
                <a:rPr lang="en-GB" dirty="0">
                  <a:solidFill>
                    <a:schemeClr val="tx1"/>
                  </a:solidFill>
                </a:rPr>
                <a:t>€/MWh</a:t>
              </a:r>
            </a:p>
          </p:txBody>
        </p:sp>
      </p:grpSp>
      <p:sp>
        <p:nvSpPr>
          <p:cNvPr id="114" name="Tekstfelt 113">
            <a:extLst>
              <a:ext uri="{FF2B5EF4-FFF2-40B4-BE49-F238E27FC236}">
                <a16:creationId xmlns:a16="http://schemas.microsoft.com/office/drawing/2014/main" id="{1FAA8ED6-B1B3-4208-B61D-35745B11360E}"/>
              </a:ext>
            </a:extLst>
          </p:cNvPr>
          <p:cNvSpPr txBox="1"/>
          <p:nvPr/>
        </p:nvSpPr>
        <p:spPr>
          <a:xfrm>
            <a:off x="5876144" y="5183111"/>
            <a:ext cx="1475084" cy="430887"/>
          </a:xfrm>
          <a:prstGeom prst="rect">
            <a:avLst/>
          </a:prstGeom>
          <a:noFill/>
        </p:spPr>
        <p:txBody>
          <a:bodyPr wrap="none" rtlCol="0">
            <a:spAutoFit/>
          </a:bodyPr>
          <a:lstStyle/>
          <a:p>
            <a:pPr algn="ctr"/>
            <a:r>
              <a:rPr lang="en-GB" dirty="0">
                <a:solidFill>
                  <a:srgbClr val="CC00CC"/>
                </a:solidFill>
              </a:rPr>
              <a:t>Belgium</a:t>
            </a:r>
          </a:p>
        </p:txBody>
      </p:sp>
      <p:sp>
        <p:nvSpPr>
          <p:cNvPr id="115" name="Tekstfelt 114">
            <a:extLst>
              <a:ext uri="{FF2B5EF4-FFF2-40B4-BE49-F238E27FC236}">
                <a16:creationId xmlns:a16="http://schemas.microsoft.com/office/drawing/2014/main" id="{6A4C89F3-5576-4F0B-8ED8-1B52CFCEB01B}"/>
              </a:ext>
            </a:extLst>
          </p:cNvPr>
          <p:cNvSpPr txBox="1"/>
          <p:nvPr/>
        </p:nvSpPr>
        <p:spPr>
          <a:xfrm>
            <a:off x="6301893" y="3271955"/>
            <a:ext cx="1612941" cy="430887"/>
          </a:xfrm>
          <a:prstGeom prst="rect">
            <a:avLst/>
          </a:prstGeom>
          <a:noFill/>
        </p:spPr>
        <p:txBody>
          <a:bodyPr wrap="none" rtlCol="0">
            <a:spAutoFit/>
          </a:bodyPr>
          <a:lstStyle/>
          <a:p>
            <a:pPr algn="ctr"/>
            <a:r>
              <a:rPr lang="en-GB" dirty="0">
                <a:solidFill>
                  <a:srgbClr val="FF0000"/>
                </a:solidFill>
              </a:rPr>
              <a:t>Germany</a:t>
            </a:r>
          </a:p>
        </p:txBody>
      </p:sp>
      <p:sp>
        <p:nvSpPr>
          <p:cNvPr id="116" name="Tekstfelt 115">
            <a:extLst>
              <a:ext uri="{FF2B5EF4-FFF2-40B4-BE49-F238E27FC236}">
                <a16:creationId xmlns:a16="http://schemas.microsoft.com/office/drawing/2014/main" id="{044FEBD4-0013-4025-A2F5-3D28B2C464F9}"/>
              </a:ext>
            </a:extLst>
          </p:cNvPr>
          <p:cNvSpPr txBox="1"/>
          <p:nvPr/>
        </p:nvSpPr>
        <p:spPr>
          <a:xfrm>
            <a:off x="2575091" y="1942000"/>
            <a:ext cx="1324402" cy="430887"/>
          </a:xfrm>
          <a:prstGeom prst="rect">
            <a:avLst/>
          </a:prstGeom>
          <a:noFill/>
        </p:spPr>
        <p:txBody>
          <a:bodyPr wrap="none" rtlCol="0">
            <a:spAutoFit/>
          </a:bodyPr>
          <a:lstStyle/>
          <a:p>
            <a:pPr algn="ctr"/>
            <a:r>
              <a:rPr lang="en-GB" dirty="0">
                <a:solidFill>
                  <a:srgbClr val="800000"/>
                </a:solidFill>
              </a:rPr>
              <a:t>Austria</a:t>
            </a:r>
          </a:p>
        </p:txBody>
      </p:sp>
      <p:sp>
        <p:nvSpPr>
          <p:cNvPr id="117" name="Tekstfelt 116">
            <a:extLst>
              <a:ext uri="{FF2B5EF4-FFF2-40B4-BE49-F238E27FC236}">
                <a16:creationId xmlns:a16="http://schemas.microsoft.com/office/drawing/2014/main" id="{32AD67E0-C74B-4E54-A322-44E764A3D9F4}"/>
              </a:ext>
            </a:extLst>
          </p:cNvPr>
          <p:cNvSpPr txBox="1"/>
          <p:nvPr/>
        </p:nvSpPr>
        <p:spPr>
          <a:xfrm>
            <a:off x="8288515" y="2152908"/>
            <a:ext cx="1250663" cy="430887"/>
          </a:xfrm>
          <a:prstGeom prst="rect">
            <a:avLst/>
          </a:prstGeom>
          <a:solidFill>
            <a:srgbClr val="969696"/>
          </a:solidFill>
        </p:spPr>
        <p:txBody>
          <a:bodyPr wrap="none" rtlCol="0">
            <a:spAutoFit/>
          </a:bodyPr>
          <a:lstStyle/>
          <a:p>
            <a:pPr algn="ctr"/>
            <a:r>
              <a:rPr lang="en-GB" dirty="0">
                <a:solidFill>
                  <a:srgbClr val="FFFF00"/>
                </a:solidFill>
              </a:rPr>
              <a:t>France</a:t>
            </a:r>
          </a:p>
        </p:txBody>
      </p:sp>
      <p:sp>
        <p:nvSpPr>
          <p:cNvPr id="118" name="Tekstfelt 117">
            <a:extLst>
              <a:ext uri="{FF2B5EF4-FFF2-40B4-BE49-F238E27FC236}">
                <a16:creationId xmlns:a16="http://schemas.microsoft.com/office/drawing/2014/main" id="{F73BF86E-1F88-4794-89D9-19A9670DABA1}"/>
              </a:ext>
            </a:extLst>
          </p:cNvPr>
          <p:cNvSpPr txBox="1"/>
          <p:nvPr/>
        </p:nvSpPr>
        <p:spPr>
          <a:xfrm>
            <a:off x="6986151" y="1094280"/>
            <a:ext cx="2792752" cy="430887"/>
          </a:xfrm>
          <a:prstGeom prst="rect">
            <a:avLst/>
          </a:prstGeom>
          <a:solidFill>
            <a:srgbClr val="FFFFFF"/>
          </a:solidFill>
        </p:spPr>
        <p:txBody>
          <a:bodyPr wrap="none" rtlCol="0">
            <a:spAutoFit/>
          </a:bodyPr>
          <a:lstStyle/>
          <a:p>
            <a:pPr algn="ctr"/>
            <a:r>
              <a:rPr lang="en-GB" dirty="0">
                <a:solidFill>
                  <a:srgbClr val="008000"/>
                </a:solidFill>
              </a:rPr>
              <a:t>The Netherlands</a:t>
            </a:r>
          </a:p>
        </p:txBody>
      </p:sp>
      <p:sp>
        <p:nvSpPr>
          <p:cNvPr id="119" name="Tekstfelt 118">
            <a:extLst>
              <a:ext uri="{FF2B5EF4-FFF2-40B4-BE49-F238E27FC236}">
                <a16:creationId xmlns:a16="http://schemas.microsoft.com/office/drawing/2014/main" id="{1FE1337D-88C9-489C-A7B5-F513670B2A38}"/>
              </a:ext>
            </a:extLst>
          </p:cNvPr>
          <p:cNvSpPr txBox="1"/>
          <p:nvPr/>
        </p:nvSpPr>
        <p:spPr>
          <a:xfrm>
            <a:off x="4805728" y="895655"/>
            <a:ext cx="631903" cy="430887"/>
          </a:xfrm>
          <a:prstGeom prst="rect">
            <a:avLst/>
          </a:prstGeom>
          <a:noFill/>
        </p:spPr>
        <p:txBody>
          <a:bodyPr wrap="none" rtlCol="0">
            <a:spAutoFit/>
          </a:bodyPr>
          <a:lstStyle/>
          <a:p>
            <a:pPr algn="ctr"/>
            <a:r>
              <a:rPr lang="en-GB" dirty="0"/>
              <a:t>UK</a:t>
            </a:r>
          </a:p>
        </p:txBody>
      </p:sp>
      <p:sp>
        <p:nvSpPr>
          <p:cNvPr id="120" name="Freeform 53">
            <a:extLst>
              <a:ext uri="{FF2B5EF4-FFF2-40B4-BE49-F238E27FC236}">
                <a16:creationId xmlns:a16="http://schemas.microsoft.com/office/drawing/2014/main" id="{0A60A9C0-B27B-4BC0-B787-BCD1BEE94117}"/>
              </a:ext>
            </a:extLst>
          </p:cNvPr>
          <p:cNvSpPr>
            <a:spLocks/>
          </p:cNvSpPr>
          <p:nvPr/>
        </p:nvSpPr>
        <p:spPr bwMode="auto">
          <a:xfrm>
            <a:off x="1305660" y="1763852"/>
            <a:ext cx="8233518" cy="4187825"/>
          </a:xfrm>
          <a:custGeom>
            <a:avLst/>
            <a:gdLst>
              <a:gd name="T0" fmla="*/ 0 w 393"/>
              <a:gd name="T1" fmla="*/ 7 h 102"/>
              <a:gd name="T2" fmla="*/ 30 w 393"/>
              <a:gd name="T3" fmla="*/ 14 h 102"/>
              <a:gd name="T4" fmla="*/ 61 w 393"/>
              <a:gd name="T5" fmla="*/ 4 h 102"/>
              <a:gd name="T6" fmla="*/ 91 w 393"/>
              <a:gd name="T7" fmla="*/ 3 h 102"/>
              <a:gd name="T8" fmla="*/ 121 w 393"/>
              <a:gd name="T9" fmla="*/ 4 h 102"/>
              <a:gd name="T10" fmla="*/ 151 w 393"/>
              <a:gd name="T11" fmla="*/ 4 h 102"/>
              <a:gd name="T12" fmla="*/ 181 w 393"/>
              <a:gd name="T13" fmla="*/ 7 h 102"/>
              <a:gd name="T14" fmla="*/ 212 w 393"/>
              <a:gd name="T15" fmla="*/ 102 h 102"/>
              <a:gd name="T16" fmla="*/ 242 w 393"/>
              <a:gd name="T17" fmla="*/ 9 h 102"/>
              <a:gd name="T18" fmla="*/ 272 w 393"/>
              <a:gd name="T19" fmla="*/ 6 h 102"/>
              <a:gd name="T20" fmla="*/ 302 w 393"/>
              <a:gd name="T21" fmla="*/ 0 h 102"/>
              <a:gd name="T22" fmla="*/ 332 w 393"/>
              <a:gd name="T23" fmla="*/ 1 h 102"/>
              <a:gd name="T24" fmla="*/ 363 w 393"/>
              <a:gd name="T25" fmla="*/ 5 h 102"/>
              <a:gd name="T26" fmla="*/ 393 w 393"/>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02">
                <a:moveTo>
                  <a:pt x="0" y="7"/>
                </a:moveTo>
                <a:lnTo>
                  <a:pt x="30" y="14"/>
                </a:lnTo>
                <a:lnTo>
                  <a:pt x="61" y="4"/>
                </a:lnTo>
                <a:lnTo>
                  <a:pt x="91" y="3"/>
                </a:lnTo>
                <a:lnTo>
                  <a:pt x="121" y="4"/>
                </a:lnTo>
                <a:lnTo>
                  <a:pt x="151" y="4"/>
                </a:lnTo>
                <a:lnTo>
                  <a:pt x="181" y="7"/>
                </a:lnTo>
                <a:lnTo>
                  <a:pt x="212" y="102"/>
                </a:lnTo>
                <a:lnTo>
                  <a:pt x="242" y="9"/>
                </a:lnTo>
                <a:lnTo>
                  <a:pt x="272" y="6"/>
                </a:lnTo>
                <a:lnTo>
                  <a:pt x="302" y="0"/>
                </a:lnTo>
                <a:lnTo>
                  <a:pt x="332" y="1"/>
                </a:lnTo>
                <a:lnTo>
                  <a:pt x="363" y="5"/>
                </a:lnTo>
                <a:lnTo>
                  <a:pt x="393" y="3"/>
                </a:lnTo>
              </a:path>
            </a:pathLst>
          </a:custGeom>
          <a:noFill/>
          <a:ln w="57150">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21" name="Freeform 54">
            <a:extLst>
              <a:ext uri="{FF2B5EF4-FFF2-40B4-BE49-F238E27FC236}">
                <a16:creationId xmlns:a16="http://schemas.microsoft.com/office/drawing/2014/main" id="{33CDF968-DC21-4DA2-A71A-6E22CBB3F204}"/>
              </a:ext>
            </a:extLst>
          </p:cNvPr>
          <p:cNvSpPr>
            <a:spLocks/>
          </p:cNvSpPr>
          <p:nvPr/>
        </p:nvSpPr>
        <p:spPr bwMode="auto">
          <a:xfrm>
            <a:off x="1305660" y="1681301"/>
            <a:ext cx="8233518" cy="533400"/>
          </a:xfrm>
          <a:custGeom>
            <a:avLst/>
            <a:gdLst>
              <a:gd name="T0" fmla="*/ 0 w 393"/>
              <a:gd name="T1" fmla="*/ 8 h 13"/>
              <a:gd name="T2" fmla="*/ 30 w 393"/>
              <a:gd name="T3" fmla="*/ 13 h 13"/>
              <a:gd name="T4" fmla="*/ 61 w 393"/>
              <a:gd name="T5" fmla="*/ 5 h 13"/>
              <a:gd name="T6" fmla="*/ 91 w 393"/>
              <a:gd name="T7" fmla="*/ 4 h 13"/>
              <a:gd name="T8" fmla="*/ 121 w 393"/>
              <a:gd name="T9" fmla="*/ 5 h 13"/>
              <a:gd name="T10" fmla="*/ 151 w 393"/>
              <a:gd name="T11" fmla="*/ 5 h 13"/>
              <a:gd name="T12" fmla="*/ 181 w 393"/>
              <a:gd name="T13" fmla="*/ 6 h 13"/>
              <a:gd name="T14" fmla="*/ 212 w 393"/>
              <a:gd name="T15" fmla="*/ 10 h 13"/>
              <a:gd name="T16" fmla="*/ 242 w 393"/>
              <a:gd name="T17" fmla="*/ 7 h 13"/>
              <a:gd name="T18" fmla="*/ 272 w 393"/>
              <a:gd name="T19" fmla="*/ 8 h 13"/>
              <a:gd name="T20" fmla="*/ 302 w 393"/>
              <a:gd name="T21" fmla="*/ 0 h 13"/>
              <a:gd name="T22" fmla="*/ 332 w 393"/>
              <a:gd name="T23" fmla="*/ 1 h 13"/>
              <a:gd name="T24" fmla="*/ 363 w 393"/>
              <a:gd name="T25" fmla="*/ 5 h 13"/>
              <a:gd name="T26" fmla="*/ 393 w 393"/>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
                <a:moveTo>
                  <a:pt x="0" y="8"/>
                </a:moveTo>
                <a:lnTo>
                  <a:pt x="30" y="13"/>
                </a:lnTo>
                <a:lnTo>
                  <a:pt x="61" y="5"/>
                </a:lnTo>
                <a:lnTo>
                  <a:pt x="91" y="4"/>
                </a:lnTo>
                <a:lnTo>
                  <a:pt x="121" y="5"/>
                </a:lnTo>
                <a:lnTo>
                  <a:pt x="151" y="5"/>
                </a:lnTo>
                <a:lnTo>
                  <a:pt x="181" y="6"/>
                </a:lnTo>
                <a:lnTo>
                  <a:pt x="212" y="10"/>
                </a:lnTo>
                <a:lnTo>
                  <a:pt x="242" y="7"/>
                </a:lnTo>
                <a:lnTo>
                  <a:pt x="272" y="8"/>
                </a:lnTo>
                <a:lnTo>
                  <a:pt x="302" y="0"/>
                </a:lnTo>
                <a:lnTo>
                  <a:pt x="332" y="1"/>
                </a:lnTo>
                <a:lnTo>
                  <a:pt x="363" y="5"/>
                </a:lnTo>
                <a:lnTo>
                  <a:pt x="393" y="3"/>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22" name="Freeform 55">
            <a:extLst>
              <a:ext uri="{FF2B5EF4-FFF2-40B4-BE49-F238E27FC236}">
                <a16:creationId xmlns:a16="http://schemas.microsoft.com/office/drawing/2014/main" id="{9E71C604-8734-4844-A8F8-22251F9A2EEB}"/>
              </a:ext>
            </a:extLst>
          </p:cNvPr>
          <p:cNvSpPr>
            <a:spLocks/>
          </p:cNvSpPr>
          <p:nvPr/>
        </p:nvSpPr>
        <p:spPr bwMode="auto">
          <a:xfrm>
            <a:off x="1305660" y="1803539"/>
            <a:ext cx="8233518" cy="863600"/>
          </a:xfrm>
          <a:custGeom>
            <a:avLst/>
            <a:gdLst>
              <a:gd name="T0" fmla="*/ 0 w 393"/>
              <a:gd name="T1" fmla="*/ 7 h 21"/>
              <a:gd name="T2" fmla="*/ 30 w 393"/>
              <a:gd name="T3" fmla="*/ 13 h 21"/>
              <a:gd name="T4" fmla="*/ 61 w 393"/>
              <a:gd name="T5" fmla="*/ 3 h 21"/>
              <a:gd name="T6" fmla="*/ 91 w 393"/>
              <a:gd name="T7" fmla="*/ 3 h 21"/>
              <a:gd name="T8" fmla="*/ 121 w 393"/>
              <a:gd name="T9" fmla="*/ 3 h 21"/>
              <a:gd name="T10" fmla="*/ 151 w 393"/>
              <a:gd name="T11" fmla="*/ 4 h 21"/>
              <a:gd name="T12" fmla="*/ 181 w 393"/>
              <a:gd name="T13" fmla="*/ 8 h 21"/>
              <a:gd name="T14" fmla="*/ 212 w 393"/>
              <a:gd name="T15" fmla="*/ 21 h 21"/>
              <a:gd name="T16" fmla="*/ 242 w 393"/>
              <a:gd name="T17" fmla="*/ 12 h 21"/>
              <a:gd name="T18" fmla="*/ 272 w 393"/>
              <a:gd name="T19" fmla="*/ 5 h 21"/>
              <a:gd name="T20" fmla="*/ 302 w 393"/>
              <a:gd name="T21" fmla="*/ 0 h 21"/>
              <a:gd name="T22" fmla="*/ 332 w 393"/>
              <a:gd name="T23" fmla="*/ 1 h 21"/>
              <a:gd name="T24" fmla="*/ 363 w 393"/>
              <a:gd name="T25" fmla="*/ 5 h 21"/>
              <a:gd name="T26" fmla="*/ 393 w 393"/>
              <a:gd name="T2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21">
                <a:moveTo>
                  <a:pt x="0" y="7"/>
                </a:moveTo>
                <a:lnTo>
                  <a:pt x="30" y="13"/>
                </a:lnTo>
                <a:lnTo>
                  <a:pt x="61" y="3"/>
                </a:lnTo>
                <a:lnTo>
                  <a:pt x="91" y="3"/>
                </a:lnTo>
                <a:lnTo>
                  <a:pt x="121" y="3"/>
                </a:lnTo>
                <a:lnTo>
                  <a:pt x="151" y="4"/>
                </a:lnTo>
                <a:lnTo>
                  <a:pt x="181" y="8"/>
                </a:lnTo>
                <a:lnTo>
                  <a:pt x="212" y="21"/>
                </a:lnTo>
                <a:lnTo>
                  <a:pt x="242" y="12"/>
                </a:lnTo>
                <a:lnTo>
                  <a:pt x="272" y="5"/>
                </a:lnTo>
                <a:lnTo>
                  <a:pt x="302" y="0"/>
                </a:lnTo>
                <a:lnTo>
                  <a:pt x="332" y="1"/>
                </a:lnTo>
                <a:lnTo>
                  <a:pt x="363" y="5"/>
                </a:lnTo>
                <a:lnTo>
                  <a:pt x="393" y="3"/>
                </a:lnTo>
              </a:path>
            </a:pathLst>
          </a:custGeom>
          <a:noFill/>
          <a:ln w="762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23" name="Freeform 56">
            <a:extLst>
              <a:ext uri="{FF2B5EF4-FFF2-40B4-BE49-F238E27FC236}">
                <a16:creationId xmlns:a16="http://schemas.microsoft.com/office/drawing/2014/main" id="{470A38FE-7B12-409C-AF63-940880D280EA}"/>
              </a:ext>
            </a:extLst>
          </p:cNvPr>
          <p:cNvSpPr>
            <a:spLocks/>
          </p:cNvSpPr>
          <p:nvPr/>
        </p:nvSpPr>
        <p:spPr bwMode="auto">
          <a:xfrm>
            <a:off x="1305660" y="982801"/>
            <a:ext cx="8233518" cy="903288"/>
          </a:xfrm>
          <a:custGeom>
            <a:avLst/>
            <a:gdLst>
              <a:gd name="T0" fmla="*/ 0 w 393"/>
              <a:gd name="T1" fmla="*/ 18 h 22"/>
              <a:gd name="T2" fmla="*/ 30 w 393"/>
              <a:gd name="T3" fmla="*/ 22 h 22"/>
              <a:gd name="T4" fmla="*/ 61 w 393"/>
              <a:gd name="T5" fmla="*/ 22 h 22"/>
              <a:gd name="T6" fmla="*/ 91 w 393"/>
              <a:gd name="T7" fmla="*/ 20 h 22"/>
              <a:gd name="T8" fmla="*/ 121 w 393"/>
              <a:gd name="T9" fmla="*/ 19 h 22"/>
              <a:gd name="T10" fmla="*/ 151 w 393"/>
              <a:gd name="T11" fmla="*/ 19 h 22"/>
              <a:gd name="T12" fmla="*/ 181 w 393"/>
              <a:gd name="T13" fmla="*/ 19 h 22"/>
              <a:gd name="T14" fmla="*/ 212 w 393"/>
              <a:gd name="T15" fmla="*/ 0 h 22"/>
              <a:gd name="T16" fmla="*/ 242 w 393"/>
              <a:gd name="T17" fmla="*/ 17 h 22"/>
              <a:gd name="T18" fmla="*/ 272 w 393"/>
              <a:gd name="T19" fmla="*/ 17 h 22"/>
              <a:gd name="T20" fmla="*/ 302 w 393"/>
              <a:gd name="T21" fmla="*/ 18 h 22"/>
              <a:gd name="T22" fmla="*/ 332 w 393"/>
              <a:gd name="T23" fmla="*/ 18 h 22"/>
              <a:gd name="T24" fmla="*/ 363 w 393"/>
              <a:gd name="T25" fmla="*/ 18 h 22"/>
              <a:gd name="T26" fmla="*/ 393 w 393"/>
              <a:gd name="T2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22">
                <a:moveTo>
                  <a:pt x="0" y="18"/>
                </a:moveTo>
                <a:lnTo>
                  <a:pt x="30" y="22"/>
                </a:lnTo>
                <a:lnTo>
                  <a:pt x="61" y="22"/>
                </a:lnTo>
                <a:lnTo>
                  <a:pt x="91" y="20"/>
                </a:lnTo>
                <a:lnTo>
                  <a:pt x="121" y="19"/>
                </a:lnTo>
                <a:lnTo>
                  <a:pt x="151" y="19"/>
                </a:lnTo>
                <a:lnTo>
                  <a:pt x="181" y="19"/>
                </a:lnTo>
                <a:lnTo>
                  <a:pt x="212" y="0"/>
                </a:lnTo>
                <a:lnTo>
                  <a:pt x="242" y="17"/>
                </a:lnTo>
                <a:lnTo>
                  <a:pt x="272" y="17"/>
                </a:lnTo>
                <a:lnTo>
                  <a:pt x="302" y="18"/>
                </a:lnTo>
                <a:lnTo>
                  <a:pt x="332" y="18"/>
                </a:lnTo>
                <a:lnTo>
                  <a:pt x="363" y="18"/>
                </a:lnTo>
                <a:lnTo>
                  <a:pt x="393" y="17"/>
                </a:lnTo>
              </a:path>
            </a:pathLst>
          </a:custGeom>
          <a:noFill/>
          <a:ln w="571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24" name="Freeform 57">
            <a:extLst>
              <a:ext uri="{FF2B5EF4-FFF2-40B4-BE49-F238E27FC236}">
                <a16:creationId xmlns:a16="http://schemas.microsoft.com/office/drawing/2014/main" id="{A6395384-1D69-4C1F-81F9-57172E44E74A}"/>
              </a:ext>
            </a:extLst>
          </p:cNvPr>
          <p:cNvSpPr>
            <a:spLocks/>
          </p:cNvSpPr>
          <p:nvPr/>
        </p:nvSpPr>
        <p:spPr bwMode="auto">
          <a:xfrm>
            <a:off x="1305660" y="1722576"/>
            <a:ext cx="8233518" cy="2052638"/>
          </a:xfrm>
          <a:custGeom>
            <a:avLst/>
            <a:gdLst>
              <a:gd name="T0" fmla="*/ 0 w 393"/>
              <a:gd name="T1" fmla="*/ 8 h 50"/>
              <a:gd name="T2" fmla="*/ 30 w 393"/>
              <a:gd name="T3" fmla="*/ 13 h 50"/>
              <a:gd name="T4" fmla="*/ 61 w 393"/>
              <a:gd name="T5" fmla="*/ 4 h 50"/>
              <a:gd name="T6" fmla="*/ 91 w 393"/>
              <a:gd name="T7" fmla="*/ 3 h 50"/>
              <a:gd name="T8" fmla="*/ 121 w 393"/>
              <a:gd name="T9" fmla="*/ 3 h 50"/>
              <a:gd name="T10" fmla="*/ 151 w 393"/>
              <a:gd name="T11" fmla="*/ 4 h 50"/>
              <a:gd name="T12" fmla="*/ 181 w 393"/>
              <a:gd name="T13" fmla="*/ 4 h 50"/>
              <a:gd name="T14" fmla="*/ 212 w 393"/>
              <a:gd name="T15" fmla="*/ 50 h 50"/>
              <a:gd name="T16" fmla="*/ 242 w 393"/>
              <a:gd name="T17" fmla="*/ 12 h 50"/>
              <a:gd name="T18" fmla="*/ 272 w 393"/>
              <a:gd name="T19" fmla="*/ 7 h 50"/>
              <a:gd name="T20" fmla="*/ 302 w 393"/>
              <a:gd name="T21" fmla="*/ 0 h 50"/>
              <a:gd name="T22" fmla="*/ 332 w 393"/>
              <a:gd name="T23" fmla="*/ 0 h 50"/>
              <a:gd name="T24" fmla="*/ 363 w 393"/>
              <a:gd name="T25" fmla="*/ 3 h 50"/>
              <a:gd name="T26" fmla="*/ 393 w 393"/>
              <a:gd name="T2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50">
                <a:moveTo>
                  <a:pt x="0" y="8"/>
                </a:moveTo>
                <a:lnTo>
                  <a:pt x="30" y="13"/>
                </a:lnTo>
                <a:lnTo>
                  <a:pt x="61" y="4"/>
                </a:lnTo>
                <a:lnTo>
                  <a:pt x="91" y="3"/>
                </a:lnTo>
                <a:lnTo>
                  <a:pt x="121" y="3"/>
                </a:lnTo>
                <a:lnTo>
                  <a:pt x="151" y="4"/>
                </a:lnTo>
                <a:lnTo>
                  <a:pt x="181" y="4"/>
                </a:lnTo>
                <a:lnTo>
                  <a:pt x="212" y="50"/>
                </a:lnTo>
                <a:lnTo>
                  <a:pt x="242" y="12"/>
                </a:lnTo>
                <a:lnTo>
                  <a:pt x="272" y="7"/>
                </a:lnTo>
                <a:lnTo>
                  <a:pt x="302" y="0"/>
                </a:lnTo>
                <a:lnTo>
                  <a:pt x="332" y="0"/>
                </a:lnTo>
                <a:lnTo>
                  <a:pt x="363" y="3"/>
                </a:lnTo>
                <a:lnTo>
                  <a:pt x="393" y="1"/>
                </a:lnTo>
              </a:path>
            </a:pathLst>
          </a:custGeom>
          <a:noFill/>
          <a:ln w="571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25" name="Freeform 58">
            <a:extLst>
              <a:ext uri="{FF2B5EF4-FFF2-40B4-BE49-F238E27FC236}">
                <a16:creationId xmlns:a16="http://schemas.microsoft.com/office/drawing/2014/main" id="{F66A3D6D-2DA8-4891-A195-BF2F4BA98280}"/>
              </a:ext>
            </a:extLst>
          </p:cNvPr>
          <p:cNvSpPr>
            <a:spLocks/>
          </p:cNvSpPr>
          <p:nvPr/>
        </p:nvSpPr>
        <p:spPr bwMode="auto">
          <a:xfrm>
            <a:off x="1305660" y="1722576"/>
            <a:ext cx="8233518" cy="533400"/>
          </a:xfrm>
          <a:custGeom>
            <a:avLst/>
            <a:gdLst>
              <a:gd name="T0" fmla="*/ 0 w 393"/>
              <a:gd name="T1" fmla="*/ 8 h 13"/>
              <a:gd name="T2" fmla="*/ 30 w 393"/>
              <a:gd name="T3" fmla="*/ 13 h 13"/>
              <a:gd name="T4" fmla="*/ 61 w 393"/>
              <a:gd name="T5" fmla="*/ 4 h 13"/>
              <a:gd name="T6" fmla="*/ 91 w 393"/>
              <a:gd name="T7" fmla="*/ 3 h 13"/>
              <a:gd name="T8" fmla="*/ 121 w 393"/>
              <a:gd name="T9" fmla="*/ 4 h 13"/>
              <a:gd name="T10" fmla="*/ 151 w 393"/>
              <a:gd name="T11" fmla="*/ 5 h 13"/>
              <a:gd name="T12" fmla="*/ 181 w 393"/>
              <a:gd name="T13" fmla="*/ 4 h 13"/>
              <a:gd name="T14" fmla="*/ 212 w 393"/>
              <a:gd name="T15" fmla="*/ 9 h 13"/>
              <a:gd name="T16" fmla="*/ 242 w 393"/>
              <a:gd name="T17" fmla="*/ 13 h 13"/>
              <a:gd name="T18" fmla="*/ 272 w 393"/>
              <a:gd name="T19" fmla="*/ 7 h 13"/>
              <a:gd name="T20" fmla="*/ 302 w 393"/>
              <a:gd name="T21" fmla="*/ 0 h 13"/>
              <a:gd name="T22" fmla="*/ 332 w 393"/>
              <a:gd name="T23" fmla="*/ 0 h 13"/>
              <a:gd name="T24" fmla="*/ 363 w 393"/>
              <a:gd name="T25" fmla="*/ 3 h 13"/>
              <a:gd name="T26" fmla="*/ 393 w 393"/>
              <a:gd name="T2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13">
                <a:moveTo>
                  <a:pt x="0" y="8"/>
                </a:moveTo>
                <a:lnTo>
                  <a:pt x="30" y="13"/>
                </a:lnTo>
                <a:lnTo>
                  <a:pt x="61" y="4"/>
                </a:lnTo>
                <a:lnTo>
                  <a:pt x="91" y="3"/>
                </a:lnTo>
                <a:lnTo>
                  <a:pt x="121" y="4"/>
                </a:lnTo>
                <a:lnTo>
                  <a:pt x="151" y="5"/>
                </a:lnTo>
                <a:lnTo>
                  <a:pt x="181" y="4"/>
                </a:lnTo>
                <a:lnTo>
                  <a:pt x="212" y="9"/>
                </a:lnTo>
                <a:lnTo>
                  <a:pt x="242" y="13"/>
                </a:lnTo>
                <a:lnTo>
                  <a:pt x="272" y="7"/>
                </a:lnTo>
                <a:lnTo>
                  <a:pt x="302" y="0"/>
                </a:lnTo>
                <a:lnTo>
                  <a:pt x="332" y="0"/>
                </a:lnTo>
                <a:lnTo>
                  <a:pt x="363" y="3"/>
                </a:lnTo>
                <a:lnTo>
                  <a:pt x="393" y="2"/>
                </a:lnTo>
              </a:path>
            </a:pathLst>
          </a:custGeom>
          <a:noFill/>
          <a:ln w="3810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 name="Tekstfelt 1">
            <a:extLst>
              <a:ext uri="{FF2B5EF4-FFF2-40B4-BE49-F238E27FC236}">
                <a16:creationId xmlns:a16="http://schemas.microsoft.com/office/drawing/2014/main" id="{E9E88A72-C68E-4AC4-9CC8-6716655903C6}"/>
              </a:ext>
            </a:extLst>
          </p:cNvPr>
          <p:cNvSpPr txBox="1"/>
          <p:nvPr/>
        </p:nvSpPr>
        <p:spPr>
          <a:xfrm>
            <a:off x="1088063" y="5038968"/>
            <a:ext cx="3826689" cy="1015663"/>
          </a:xfrm>
          <a:prstGeom prst="rect">
            <a:avLst/>
          </a:prstGeom>
          <a:solidFill>
            <a:srgbClr val="FFFFFF"/>
          </a:solidFill>
        </p:spPr>
        <p:txBody>
          <a:bodyPr wrap="none" rtlCol="0">
            <a:spAutoFit/>
          </a:bodyPr>
          <a:lstStyle/>
          <a:p>
            <a:pPr algn="ctr"/>
            <a:r>
              <a:rPr lang="en-GB" sz="2000" dirty="0">
                <a:solidFill>
                  <a:schemeClr val="tx1"/>
                </a:solidFill>
              </a:rPr>
              <a:t>It’s recommended</a:t>
            </a:r>
          </a:p>
          <a:p>
            <a:pPr algn="ctr"/>
            <a:r>
              <a:rPr lang="en-GB" sz="2000" dirty="0">
                <a:solidFill>
                  <a:schemeClr val="tx1"/>
                </a:solidFill>
              </a:rPr>
              <a:t>to run the animation</a:t>
            </a:r>
          </a:p>
          <a:p>
            <a:pPr algn="ctr"/>
            <a:r>
              <a:rPr lang="en-GB" sz="2000" dirty="0">
                <a:solidFill>
                  <a:schemeClr val="tx1"/>
                </a:solidFill>
              </a:rPr>
              <a:t>when viewing the graphs</a:t>
            </a:r>
          </a:p>
        </p:txBody>
      </p:sp>
      <p:sp>
        <p:nvSpPr>
          <p:cNvPr id="3" name="Pladsholder til dato 2">
            <a:extLst>
              <a:ext uri="{FF2B5EF4-FFF2-40B4-BE49-F238E27FC236}">
                <a16:creationId xmlns:a16="http://schemas.microsoft.com/office/drawing/2014/main" id="{8D3EABC8-15D6-43D6-867F-06AEABAF05F8}"/>
              </a:ext>
            </a:extLst>
          </p:cNvPr>
          <p:cNvSpPr>
            <a:spLocks noGrp="1"/>
          </p:cNvSpPr>
          <p:nvPr>
            <p:ph type="dt" sz="half" idx="10"/>
          </p:nvPr>
        </p:nvSpPr>
        <p:spPr/>
        <p:txBody>
          <a:bodyPr/>
          <a:lstStyle/>
          <a:p>
            <a:pPr>
              <a:defRPr/>
            </a:pPr>
            <a:r>
              <a:rPr lang="en-US" noProof="0" dirty="0"/>
              <a:t>23 Feb. 2021</a:t>
            </a:r>
            <a:endParaRPr lang="en-GB" noProof="0" dirty="0"/>
          </a:p>
        </p:txBody>
      </p:sp>
      <p:sp>
        <p:nvSpPr>
          <p:cNvPr id="6" name="Pladsholder til slidenummer 5">
            <a:extLst>
              <a:ext uri="{FF2B5EF4-FFF2-40B4-BE49-F238E27FC236}">
                <a16:creationId xmlns:a16="http://schemas.microsoft.com/office/drawing/2014/main" id="{AAD3E39A-EA90-41C6-BC9B-160B97195E3D}"/>
              </a:ext>
            </a:extLst>
          </p:cNvPr>
          <p:cNvSpPr>
            <a:spLocks noGrp="1"/>
          </p:cNvSpPr>
          <p:nvPr>
            <p:ph type="sldNum" sz="quarter" idx="12"/>
          </p:nvPr>
        </p:nvSpPr>
        <p:spPr/>
        <p:txBody>
          <a:bodyPr/>
          <a:lstStyle/>
          <a:p>
            <a:pPr>
              <a:defRPr/>
            </a:pPr>
            <a:fld id="{6F22F84E-A190-402D-AE1D-93CA43AF0CC6}" type="slidenum">
              <a:rPr lang="en-GB" noProof="0" smtClean="0"/>
              <a:pPr>
                <a:defRPr/>
              </a:pPr>
              <a:t>17</a:t>
            </a:fld>
            <a:endParaRPr lang="en-GB" noProof="0" dirty="0"/>
          </a:p>
        </p:txBody>
      </p:sp>
      <p:sp>
        <p:nvSpPr>
          <p:cNvPr id="96" name="Rektangel 95">
            <a:extLst>
              <a:ext uri="{FF2B5EF4-FFF2-40B4-BE49-F238E27FC236}">
                <a16:creationId xmlns:a16="http://schemas.microsoft.com/office/drawing/2014/main" id="{7F1DFDAB-DAA8-41E5-9992-260848A1AA1D}"/>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7" name="Tekstfelt 6">
            <a:extLst>
              <a:ext uri="{FF2B5EF4-FFF2-40B4-BE49-F238E27FC236}">
                <a16:creationId xmlns:a16="http://schemas.microsoft.com/office/drawing/2014/main" id="{ACFBF4F4-C02A-4CFE-8FAF-E91587604D53}"/>
              </a:ext>
            </a:extLst>
          </p:cNvPr>
          <p:cNvSpPr txBox="1"/>
          <p:nvPr/>
        </p:nvSpPr>
        <p:spPr>
          <a:xfrm>
            <a:off x="1504336" y="387505"/>
            <a:ext cx="6664005" cy="400110"/>
          </a:xfrm>
          <a:prstGeom prst="rect">
            <a:avLst/>
          </a:prstGeom>
          <a:noFill/>
        </p:spPr>
        <p:txBody>
          <a:bodyPr wrap="none" rtlCol="0">
            <a:spAutoFit/>
          </a:bodyPr>
          <a:lstStyle/>
          <a:p>
            <a:pPr algn="ctr"/>
            <a:r>
              <a:rPr lang="en-GB" sz="2000" dirty="0">
                <a:solidFill>
                  <a:schemeClr val="tx1"/>
                </a:solidFill>
              </a:rPr>
              <a:t>Crash of the spot calculation for 8 June 2019</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5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wipe(left)">
                                      <p:cBhvr>
                                        <p:cTn id="27" dur="20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left)">
                                      <p:cBhvr>
                                        <p:cTn id="32" dur="500"/>
                                        <p:tgtEl>
                                          <p:spTgt spid="1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2000"/>
                                        <p:tgtEl>
                                          <p:spTgt spid="1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left)">
                                      <p:cBhvr>
                                        <p:cTn id="42" dur="500"/>
                                        <p:tgtEl>
                                          <p:spTgt spid="1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wipe(left)">
                                      <p:cBhvr>
                                        <p:cTn id="47" dur="2000"/>
                                        <p:tgtEl>
                                          <p:spTgt spid="1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wipe(left)">
                                      <p:cBhvr>
                                        <p:cTn id="52" dur="500"/>
                                        <p:tgtEl>
                                          <p:spTgt spid="1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left)">
                                      <p:cBhvr>
                                        <p:cTn id="57" dur="2000"/>
                                        <p:tgtEl>
                                          <p:spTgt spid="1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left)">
                                      <p:cBhvr>
                                        <p:cTn id="62" dur="500"/>
                                        <p:tgtEl>
                                          <p:spTgt spid="1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4"/>
                                        </p:tgtEl>
                                        <p:attrNameLst>
                                          <p:attrName>style.visibility</p:attrName>
                                        </p:attrNameLst>
                                      </p:cBhvr>
                                      <p:to>
                                        <p:strVal val="visible"/>
                                      </p:to>
                                    </p:set>
                                    <p:animEffect transition="in" filter="wipe(left)">
                                      <p:cBhvr>
                                        <p:cTn id="67" dur="2000"/>
                                        <p:tgtEl>
                                          <p:spTgt spid="1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wipe(left)">
                                      <p:cBhvr>
                                        <p:cTn id="72" dur="500"/>
                                        <p:tgtEl>
                                          <p:spTgt spid="1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5"/>
                                        </p:tgtEl>
                                        <p:attrNameLst>
                                          <p:attrName>style.visibility</p:attrName>
                                        </p:attrNameLst>
                                      </p:cBhvr>
                                      <p:to>
                                        <p:strVal val="visible"/>
                                      </p:to>
                                    </p:set>
                                    <p:animEffect transition="in" filter="wipe(left)">
                                      <p:cBhvr>
                                        <p:cTn id="77" dur="2000"/>
                                        <p:tgtEl>
                                          <p:spTgt spid="12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dissolve">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116" grpId="0"/>
      <p:bldP spid="117" grpId="0" animBg="1"/>
      <p:bldP spid="118" grpId="0" animBg="1"/>
      <p:bldP spid="119" grpId="0"/>
      <p:bldP spid="120" grpId="0" animBg="1"/>
      <p:bldP spid="121" grpId="0" animBg="1"/>
      <p:bldP spid="122" grpId="0" animBg="1"/>
      <p:bldP spid="123" grpId="0" animBg="1"/>
      <p:bldP spid="124" grpId="0" animBg="1"/>
      <p:bldP spid="125" grpId="0" animBg="1"/>
      <p:bldP spid="2"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en-US" dirty="0"/>
              <a:t>23 Feb. 2021</a:t>
            </a:r>
            <a:endParaRPr lang="en-GB" dirty="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18</a:t>
            </a:fld>
            <a:endParaRPr lang="en-GB" dirty="0"/>
          </a:p>
        </p:txBody>
      </p:sp>
      <p:sp>
        <p:nvSpPr>
          <p:cNvPr id="36869" name="Tekstboks 4"/>
          <p:cNvSpPr txBox="1">
            <a:spLocks noChangeArrowheads="1"/>
          </p:cNvSpPr>
          <p:nvPr/>
        </p:nvSpPr>
        <p:spPr bwMode="auto">
          <a:xfrm>
            <a:off x="173564" y="2249488"/>
            <a:ext cx="9570248" cy="2185214"/>
          </a:xfrm>
          <a:prstGeom prst="rect">
            <a:avLst/>
          </a:prstGeom>
          <a:noFill/>
          <a:ln w="9525">
            <a:noFill/>
            <a:miter lim="800000"/>
            <a:headEnd/>
            <a:tailEnd/>
          </a:ln>
        </p:spPr>
        <p:txBody>
          <a:bodyPr wrap="none">
            <a:spAutoFit/>
          </a:bodyPr>
          <a:lstStyle/>
          <a:p>
            <a:pPr algn="ctr"/>
            <a:r>
              <a:rPr lang="en-GB" sz="8800" dirty="0">
                <a:solidFill>
                  <a:srgbClr val="000000"/>
                </a:solidFill>
              </a:rPr>
              <a:t>Appendix</a:t>
            </a:r>
          </a:p>
          <a:p>
            <a:pPr algn="ctr"/>
            <a:r>
              <a:rPr lang="en-GB" sz="4800" dirty="0">
                <a:solidFill>
                  <a:srgbClr val="000000"/>
                </a:solidFill>
              </a:rPr>
              <a:t>Terminology and acronyms</a:t>
            </a:r>
          </a:p>
        </p:txBody>
      </p:sp>
      <p:pic>
        <p:nvPicPr>
          <p:cNvPr id="5" name="Picture 7">
            <a:extLst>
              <a:ext uri="{FF2B5EF4-FFF2-40B4-BE49-F238E27FC236}">
                <a16:creationId xmlns:a16="http://schemas.microsoft.com/office/drawing/2014/main" id="{6A985FD4-20D7-49FC-9371-00BF9B83838F}"/>
              </a:ext>
            </a:extLst>
          </p:cNvPr>
          <p:cNvPicPr>
            <a:picLocks noChangeAspect="1" noChangeArrowheads="1"/>
          </p:cNvPicPr>
          <p:nvPr/>
        </p:nvPicPr>
        <p:blipFill>
          <a:blip r:embed="rId2" cstate="print"/>
          <a:srcRect/>
          <a:stretch>
            <a:fillRect/>
          </a:stretch>
        </p:blipFill>
        <p:spPr bwMode="auto">
          <a:xfrm>
            <a:off x="3851407" y="819780"/>
            <a:ext cx="2214563" cy="13493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14289"/>
            <a:ext cx="8919411" cy="783998"/>
          </a:xfrm>
          <a:noFill/>
        </p:spPr>
        <p:txBody>
          <a:bodyPr/>
          <a:lstStyle/>
          <a:p>
            <a:r>
              <a:rPr lang="en-GB" sz="2400" dirty="0"/>
              <a:t>Terminology and acronyms – 1</a:t>
            </a:r>
            <a:br>
              <a:rPr lang="en-GB" sz="2400" dirty="0"/>
            </a:br>
            <a:r>
              <a:rPr lang="en-GB" sz="2000" dirty="0"/>
              <a:t>As used in this presentation</a:t>
            </a:r>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19</a:t>
            </a:fld>
            <a:endParaRPr lang="en-GB" dirty="0"/>
          </a:p>
        </p:txBody>
      </p:sp>
      <p:sp>
        <p:nvSpPr>
          <p:cNvPr id="6" name="Pladsholder til dato 5"/>
          <p:cNvSpPr>
            <a:spLocks noGrp="1"/>
          </p:cNvSpPr>
          <p:nvPr>
            <p:ph type="dt" sz="half" idx="10"/>
          </p:nvPr>
        </p:nvSpPr>
        <p:spPr/>
        <p:txBody>
          <a:bodyPr/>
          <a:lstStyle/>
          <a:p>
            <a:pPr>
              <a:defRPr/>
            </a:pPr>
            <a:r>
              <a:rPr lang="en-US" noProof="0" dirty="0"/>
              <a:t>23 Feb. 2021</a:t>
            </a:r>
            <a:endParaRPr lang="en-GB" noProof="0" dirty="0"/>
          </a:p>
        </p:txBody>
      </p:sp>
      <p:sp>
        <p:nvSpPr>
          <p:cNvPr id="7" name="Rektangel 6">
            <a:extLst>
              <a:ext uri="{FF2B5EF4-FFF2-40B4-BE49-F238E27FC236}">
                <a16:creationId xmlns:a16="http://schemas.microsoft.com/office/drawing/2014/main" id="{293A98B4-715B-442E-BD09-5BE5CB4314E7}"/>
              </a:ext>
            </a:extLst>
          </p:cNvPr>
          <p:cNvSpPr/>
          <p:nvPr/>
        </p:nvSpPr>
        <p:spPr bwMode="auto">
          <a:xfrm>
            <a:off x="103125" y="6644155"/>
            <a:ext cx="1388218"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7891" name="Pladsholder til indhold 2"/>
          <p:cNvSpPr>
            <a:spLocks noGrp="1"/>
          </p:cNvSpPr>
          <p:nvPr>
            <p:ph idx="1"/>
          </p:nvPr>
        </p:nvSpPr>
        <p:spPr>
          <a:xfrm>
            <a:off x="0" y="724727"/>
            <a:ext cx="9906000" cy="6079916"/>
          </a:xfrm>
        </p:spPr>
        <p:txBody>
          <a:bodyPr/>
          <a:lstStyle/>
          <a:p>
            <a:r>
              <a:rPr lang="en-GB" sz="1500" i="1" dirty="0"/>
              <a:t>ACER</a:t>
            </a:r>
            <a:r>
              <a:rPr lang="en-GB" sz="1500" dirty="0"/>
              <a:t>  See </a:t>
            </a:r>
            <a:r>
              <a:rPr lang="en-GB" sz="1500" dirty="0">
                <a:hlinkClick r:id="rId2"/>
              </a:rPr>
              <a:t>https://www.acer.europa.eu/en/The_agency/Pages/default.aspx</a:t>
            </a:r>
            <a:r>
              <a:rPr lang="en-GB" sz="1500" dirty="0"/>
              <a:t> </a:t>
            </a:r>
            <a:endParaRPr lang="en-GB" sz="1500" i="1" dirty="0"/>
          </a:p>
          <a:p>
            <a:r>
              <a:rPr lang="en-GB" sz="1500" i="1" dirty="0"/>
              <a:t>Bidding zone</a:t>
            </a:r>
            <a:r>
              <a:rPr lang="en-GB" sz="1500" dirty="0"/>
              <a:t>  A geographical area, within which the players can trade electricity day-ahead without considering grid bottlenecks.</a:t>
            </a:r>
            <a:endParaRPr lang="en-GB" sz="1500" i="1" dirty="0"/>
          </a:p>
          <a:p>
            <a:r>
              <a:rPr lang="en-GB" sz="1500" i="1" dirty="0"/>
              <a:t>Border</a:t>
            </a:r>
            <a:r>
              <a:rPr lang="en-GB" sz="1500" dirty="0"/>
              <a:t>  Means a border between two bidding zones. </a:t>
            </a:r>
          </a:p>
          <a:p>
            <a:pPr lvl="1"/>
            <a:r>
              <a:rPr lang="en-GB" sz="1500" dirty="0"/>
              <a:t>Hence, it need not be a border between two countries. It may be a border between two bidding zones inside a country.</a:t>
            </a:r>
          </a:p>
          <a:p>
            <a:r>
              <a:rPr lang="en-GB" sz="1500" i="1" dirty="0"/>
              <a:t>Coupled region</a:t>
            </a:r>
            <a:r>
              <a:rPr lang="en-GB" sz="1500" dirty="0"/>
              <a:t>  A geographical area, in which you have a common IT system calculating the area’s spot prices and day-ahead plans for the cross-border energy flows by using:</a:t>
            </a:r>
          </a:p>
          <a:p>
            <a:pPr lvl="1"/>
            <a:r>
              <a:rPr lang="en-GB" sz="1500" dirty="0"/>
              <a:t>The market players’ spot bids.</a:t>
            </a:r>
          </a:p>
          <a:p>
            <a:pPr lvl="1"/>
            <a:r>
              <a:rPr lang="en-GB" sz="1500" dirty="0"/>
              <a:t>Information on the day-ahead cross-border trading capacities.</a:t>
            </a:r>
            <a:endParaRPr lang="en-GB" sz="1500" i="1" dirty="0"/>
          </a:p>
          <a:p>
            <a:r>
              <a:rPr lang="en-GB" sz="1500" i="1" dirty="0"/>
              <a:t>Double auction</a:t>
            </a:r>
            <a:r>
              <a:rPr lang="en-GB" sz="1500" dirty="0"/>
              <a:t>  A calculation method whereby an exchange’s price is set by using the exchange’s supply curve and the exchange’s demand curve. See the PowerPoint presentation “Maximizing the economic value of market coupling and spot trading” and the PDF document “The Liberalized Electricity Market”.</a:t>
            </a:r>
          </a:p>
          <a:p>
            <a:r>
              <a:rPr lang="en-GB" sz="1500" i="1" dirty="0"/>
              <a:t>DSO</a:t>
            </a:r>
            <a:r>
              <a:rPr lang="en-GB" sz="1500" dirty="0"/>
              <a:t>  Distribution System Operator. An organization operating a distribution grid (i.e. a low voltage electricity grid).</a:t>
            </a:r>
          </a:p>
          <a:p>
            <a:r>
              <a:rPr lang="en-GB" sz="1500" i="1" dirty="0"/>
              <a:t>Electricity</a:t>
            </a:r>
            <a:r>
              <a:rPr lang="en-GB" sz="1500" dirty="0"/>
              <a:t>  Short for electrical energy.</a:t>
            </a:r>
          </a:p>
          <a:p>
            <a:r>
              <a:rPr lang="en-GB" sz="1500" i="1" dirty="0"/>
              <a:t>Energy flow</a:t>
            </a:r>
            <a:r>
              <a:rPr lang="en-GB" sz="1500" dirty="0"/>
              <a:t>  In this document, this is short for “day-ahead plan for cross-border energy flow”.</a:t>
            </a:r>
          </a:p>
          <a:p>
            <a:r>
              <a:rPr lang="en-GB" sz="1500" i="1" dirty="0"/>
              <a:t>EPEX Spot</a:t>
            </a:r>
            <a:r>
              <a:rPr lang="en-GB" sz="1500" dirty="0"/>
              <a:t>  See </a:t>
            </a:r>
            <a:r>
              <a:rPr lang="en-GB" sz="1500" dirty="0">
                <a:hlinkClick r:id="rId3"/>
              </a:rPr>
              <a:t>http://www.epexspot.com/en/</a:t>
            </a:r>
            <a:r>
              <a:rPr lang="en-GB" sz="1500" dirty="0"/>
              <a:t>. </a:t>
            </a:r>
          </a:p>
          <a:p>
            <a:r>
              <a:rPr lang="en-GB" sz="1500" i="1" dirty="0"/>
              <a:t>Flow</a:t>
            </a:r>
            <a:r>
              <a:rPr lang="en-GB" sz="1500" dirty="0"/>
              <a:t>  Short for </a:t>
            </a:r>
            <a:r>
              <a:rPr lang="en-GB" sz="1500" i="1" dirty="0"/>
              <a:t>energy flow</a:t>
            </a:r>
            <a:r>
              <a:rPr lang="en-GB" sz="1500" dirty="0"/>
              <a:t>.</a:t>
            </a:r>
            <a:endParaRPr lang="en-GB" sz="1500" i="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uppe 50">
            <a:extLst>
              <a:ext uri="{FF2B5EF4-FFF2-40B4-BE49-F238E27FC236}">
                <a16:creationId xmlns:a16="http://schemas.microsoft.com/office/drawing/2014/main" id="{68AD23F4-E1E3-49FE-BD79-841CC5E8460A}"/>
              </a:ext>
            </a:extLst>
          </p:cNvPr>
          <p:cNvGrpSpPr/>
          <p:nvPr/>
        </p:nvGrpSpPr>
        <p:grpSpPr>
          <a:xfrm>
            <a:off x="583616" y="5396617"/>
            <a:ext cx="7689819" cy="958884"/>
            <a:chOff x="583616" y="5396617"/>
            <a:chExt cx="7689819" cy="958884"/>
          </a:xfrm>
        </p:grpSpPr>
        <p:sp>
          <p:nvSpPr>
            <p:cNvPr id="21" name="Tekstfelt 20">
              <a:extLst>
                <a:ext uri="{FF2B5EF4-FFF2-40B4-BE49-F238E27FC236}">
                  <a16:creationId xmlns:a16="http://schemas.microsoft.com/office/drawing/2014/main" id="{520967AB-8484-4A61-BF91-05B4999AD80B}"/>
                </a:ext>
              </a:extLst>
            </p:cNvPr>
            <p:cNvSpPr txBox="1"/>
            <p:nvPr/>
          </p:nvSpPr>
          <p:spPr>
            <a:xfrm>
              <a:off x="583616" y="5647615"/>
              <a:ext cx="6141746" cy="707886"/>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Separating monopoly tasks and</a:t>
              </a:r>
            </a:p>
            <a:p>
              <a:pPr>
                <a:tabLst>
                  <a:tab pos="360363" algn="l"/>
                </a:tabLst>
              </a:pPr>
              <a:r>
                <a:rPr lang="en-GB" sz="2000" dirty="0">
                  <a:solidFill>
                    <a:schemeClr val="tx1"/>
                  </a:solidFill>
                </a:rPr>
                <a:t>	commercial tasks is called </a:t>
              </a:r>
              <a:r>
                <a:rPr lang="en-GB" sz="2000" i="1" dirty="0">
                  <a:solidFill>
                    <a:schemeClr val="tx1"/>
                  </a:solidFill>
                </a:rPr>
                <a:t>unbundling</a:t>
              </a:r>
              <a:r>
                <a:rPr lang="en-GB" sz="2000" dirty="0">
                  <a:solidFill>
                    <a:schemeClr val="tx1"/>
                  </a:solidFill>
                </a:rPr>
                <a:t>.</a:t>
              </a:r>
            </a:p>
          </p:txBody>
        </p:sp>
        <p:grpSp>
          <p:nvGrpSpPr>
            <p:cNvPr id="25" name="Gruppe 24">
              <a:extLst>
                <a:ext uri="{FF2B5EF4-FFF2-40B4-BE49-F238E27FC236}">
                  <a16:creationId xmlns:a16="http://schemas.microsoft.com/office/drawing/2014/main" id="{6FDCB419-D6C3-4DAF-A6A9-19F774DEF858}"/>
                </a:ext>
              </a:extLst>
            </p:cNvPr>
            <p:cNvGrpSpPr>
              <a:grpSpLocks noChangeAspect="1"/>
            </p:cNvGrpSpPr>
            <p:nvPr/>
          </p:nvGrpSpPr>
          <p:grpSpPr>
            <a:xfrm>
              <a:off x="6876037" y="5396617"/>
              <a:ext cx="1397398" cy="940118"/>
              <a:chOff x="4016376" y="1571625"/>
              <a:chExt cx="1996283" cy="1343026"/>
            </a:xfrm>
          </p:grpSpPr>
          <p:sp>
            <p:nvSpPr>
              <p:cNvPr id="26" name="Freeform 10">
                <a:extLst>
                  <a:ext uri="{FF2B5EF4-FFF2-40B4-BE49-F238E27FC236}">
                    <a16:creationId xmlns:a16="http://schemas.microsoft.com/office/drawing/2014/main" id="{977F26CD-2D23-4F40-B398-AD3BB30C2F67}"/>
                  </a:ext>
                </a:extLst>
              </p:cNvPr>
              <p:cNvSpPr>
                <a:spLocks/>
              </p:cNvSpPr>
              <p:nvPr/>
            </p:nvSpPr>
            <p:spPr bwMode="auto">
              <a:xfrm>
                <a:off x="4302126" y="1606550"/>
                <a:ext cx="331788" cy="546100"/>
              </a:xfrm>
              <a:custGeom>
                <a:avLst/>
                <a:gdLst/>
                <a:ahLst/>
                <a:cxnLst>
                  <a:cxn ang="0">
                    <a:pos x="209" y="328"/>
                  </a:cxn>
                  <a:cxn ang="0">
                    <a:pos x="132" y="218"/>
                  </a:cxn>
                  <a:cxn ang="0">
                    <a:pos x="40" y="50"/>
                  </a:cxn>
                  <a:cxn ang="0">
                    <a:pos x="12" y="0"/>
                  </a:cxn>
                  <a:cxn ang="0">
                    <a:pos x="0" y="59"/>
                  </a:cxn>
                  <a:cxn ang="0">
                    <a:pos x="5" y="107"/>
                  </a:cxn>
                  <a:cxn ang="0">
                    <a:pos x="18" y="165"/>
                  </a:cxn>
                  <a:cxn ang="0">
                    <a:pos x="52" y="229"/>
                  </a:cxn>
                  <a:cxn ang="0">
                    <a:pos x="73" y="267"/>
                  </a:cxn>
                  <a:cxn ang="0">
                    <a:pos x="124" y="312"/>
                  </a:cxn>
                  <a:cxn ang="0">
                    <a:pos x="157" y="327"/>
                  </a:cxn>
                  <a:cxn ang="0">
                    <a:pos x="192" y="336"/>
                  </a:cxn>
                  <a:cxn ang="0">
                    <a:pos x="202" y="344"/>
                  </a:cxn>
                  <a:cxn ang="0">
                    <a:pos x="209" y="328"/>
                  </a:cxn>
                </a:cxnLst>
                <a:rect l="0" t="0" r="r" b="b"/>
                <a:pathLst>
                  <a:path w="209" h="344">
                    <a:moveTo>
                      <a:pt x="209" y="328"/>
                    </a:moveTo>
                    <a:lnTo>
                      <a:pt x="132" y="218"/>
                    </a:lnTo>
                    <a:lnTo>
                      <a:pt x="40" y="50"/>
                    </a:lnTo>
                    <a:lnTo>
                      <a:pt x="12" y="0"/>
                    </a:lnTo>
                    <a:lnTo>
                      <a:pt x="0" y="59"/>
                    </a:lnTo>
                    <a:lnTo>
                      <a:pt x="5" y="107"/>
                    </a:lnTo>
                    <a:lnTo>
                      <a:pt x="18" y="165"/>
                    </a:lnTo>
                    <a:lnTo>
                      <a:pt x="52" y="229"/>
                    </a:lnTo>
                    <a:lnTo>
                      <a:pt x="73" y="267"/>
                    </a:lnTo>
                    <a:lnTo>
                      <a:pt x="124" y="312"/>
                    </a:lnTo>
                    <a:lnTo>
                      <a:pt x="157" y="327"/>
                    </a:lnTo>
                    <a:lnTo>
                      <a:pt x="192" y="336"/>
                    </a:lnTo>
                    <a:lnTo>
                      <a:pt x="202" y="344"/>
                    </a:lnTo>
                    <a:lnTo>
                      <a:pt x="209" y="328"/>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2">
                <a:extLst>
                  <a:ext uri="{FF2B5EF4-FFF2-40B4-BE49-F238E27FC236}">
                    <a16:creationId xmlns:a16="http://schemas.microsoft.com/office/drawing/2014/main" id="{09CE5BFA-8F8F-4504-8D37-69FEFD79546C}"/>
                  </a:ext>
                </a:extLst>
              </p:cNvPr>
              <p:cNvSpPr>
                <a:spLocks/>
              </p:cNvSpPr>
              <p:nvPr/>
            </p:nvSpPr>
            <p:spPr bwMode="auto">
              <a:xfrm>
                <a:off x="4295776" y="1576388"/>
                <a:ext cx="354013" cy="573088"/>
              </a:xfrm>
              <a:custGeom>
                <a:avLst/>
                <a:gdLst/>
                <a:ahLst/>
                <a:cxnLst>
                  <a:cxn ang="0">
                    <a:pos x="217" y="337"/>
                  </a:cxn>
                  <a:cxn ang="0">
                    <a:pos x="143" y="231"/>
                  </a:cxn>
                  <a:cxn ang="0">
                    <a:pos x="13" y="0"/>
                  </a:cxn>
                  <a:cxn ang="0">
                    <a:pos x="3" y="59"/>
                  </a:cxn>
                  <a:cxn ang="0">
                    <a:pos x="0" y="99"/>
                  </a:cxn>
                  <a:cxn ang="0">
                    <a:pos x="4" y="136"/>
                  </a:cxn>
                  <a:cxn ang="0">
                    <a:pos x="19" y="188"/>
                  </a:cxn>
                  <a:cxn ang="0">
                    <a:pos x="46" y="241"/>
                  </a:cxn>
                  <a:cxn ang="0">
                    <a:pos x="74" y="289"/>
                  </a:cxn>
                  <a:cxn ang="0">
                    <a:pos x="108" y="321"/>
                  </a:cxn>
                  <a:cxn ang="0">
                    <a:pos x="133" y="342"/>
                  </a:cxn>
                  <a:cxn ang="0">
                    <a:pos x="161" y="351"/>
                  </a:cxn>
                  <a:cxn ang="0">
                    <a:pos x="190" y="356"/>
                  </a:cxn>
                  <a:cxn ang="0">
                    <a:pos x="209" y="356"/>
                  </a:cxn>
                  <a:cxn ang="0">
                    <a:pos x="200" y="345"/>
                  </a:cxn>
                  <a:cxn ang="0">
                    <a:pos x="176" y="343"/>
                  </a:cxn>
                  <a:cxn ang="0">
                    <a:pos x="146" y="333"/>
                  </a:cxn>
                  <a:cxn ang="0">
                    <a:pos x="124" y="318"/>
                  </a:cxn>
                  <a:cxn ang="0">
                    <a:pos x="101" y="292"/>
                  </a:cxn>
                  <a:cxn ang="0">
                    <a:pos x="76" y="270"/>
                  </a:cxn>
                  <a:cxn ang="0">
                    <a:pos x="58" y="238"/>
                  </a:cxn>
                  <a:cxn ang="0">
                    <a:pos x="44" y="205"/>
                  </a:cxn>
                  <a:cxn ang="0">
                    <a:pos x="25" y="165"/>
                  </a:cxn>
                  <a:cxn ang="0">
                    <a:pos x="19" y="128"/>
                  </a:cxn>
                  <a:cxn ang="0">
                    <a:pos x="13" y="97"/>
                  </a:cxn>
                  <a:cxn ang="0">
                    <a:pos x="13" y="68"/>
                  </a:cxn>
                  <a:cxn ang="0">
                    <a:pos x="22" y="36"/>
                  </a:cxn>
                  <a:cxn ang="0">
                    <a:pos x="67" y="119"/>
                  </a:cxn>
                  <a:cxn ang="0">
                    <a:pos x="112" y="204"/>
                  </a:cxn>
                  <a:cxn ang="0">
                    <a:pos x="147" y="265"/>
                  </a:cxn>
                  <a:cxn ang="0">
                    <a:pos x="182" y="314"/>
                  </a:cxn>
                  <a:cxn ang="0">
                    <a:pos x="213" y="361"/>
                  </a:cxn>
                  <a:cxn ang="0">
                    <a:pos x="223" y="353"/>
                  </a:cxn>
                  <a:cxn ang="0">
                    <a:pos x="217" y="337"/>
                  </a:cxn>
                </a:cxnLst>
                <a:rect l="0" t="0" r="r" b="b"/>
                <a:pathLst>
                  <a:path w="223" h="361">
                    <a:moveTo>
                      <a:pt x="217" y="337"/>
                    </a:moveTo>
                    <a:lnTo>
                      <a:pt x="143" y="231"/>
                    </a:lnTo>
                    <a:lnTo>
                      <a:pt x="13" y="0"/>
                    </a:lnTo>
                    <a:lnTo>
                      <a:pt x="3" y="59"/>
                    </a:lnTo>
                    <a:lnTo>
                      <a:pt x="0" y="99"/>
                    </a:lnTo>
                    <a:lnTo>
                      <a:pt x="4" y="136"/>
                    </a:lnTo>
                    <a:lnTo>
                      <a:pt x="19" y="188"/>
                    </a:lnTo>
                    <a:lnTo>
                      <a:pt x="46" y="241"/>
                    </a:lnTo>
                    <a:lnTo>
                      <a:pt x="74" y="289"/>
                    </a:lnTo>
                    <a:lnTo>
                      <a:pt x="108" y="321"/>
                    </a:lnTo>
                    <a:lnTo>
                      <a:pt x="133" y="342"/>
                    </a:lnTo>
                    <a:lnTo>
                      <a:pt x="161" y="351"/>
                    </a:lnTo>
                    <a:lnTo>
                      <a:pt x="190" y="356"/>
                    </a:lnTo>
                    <a:lnTo>
                      <a:pt x="209" y="356"/>
                    </a:lnTo>
                    <a:lnTo>
                      <a:pt x="200" y="345"/>
                    </a:lnTo>
                    <a:lnTo>
                      <a:pt x="176" y="343"/>
                    </a:lnTo>
                    <a:lnTo>
                      <a:pt x="146" y="333"/>
                    </a:lnTo>
                    <a:lnTo>
                      <a:pt x="124" y="318"/>
                    </a:lnTo>
                    <a:lnTo>
                      <a:pt x="101" y="292"/>
                    </a:lnTo>
                    <a:lnTo>
                      <a:pt x="76" y="270"/>
                    </a:lnTo>
                    <a:lnTo>
                      <a:pt x="58" y="238"/>
                    </a:lnTo>
                    <a:lnTo>
                      <a:pt x="44" y="205"/>
                    </a:lnTo>
                    <a:lnTo>
                      <a:pt x="25" y="165"/>
                    </a:lnTo>
                    <a:lnTo>
                      <a:pt x="19" y="128"/>
                    </a:lnTo>
                    <a:lnTo>
                      <a:pt x="13" y="97"/>
                    </a:lnTo>
                    <a:lnTo>
                      <a:pt x="13" y="68"/>
                    </a:lnTo>
                    <a:lnTo>
                      <a:pt x="22" y="36"/>
                    </a:lnTo>
                    <a:lnTo>
                      <a:pt x="67" y="119"/>
                    </a:lnTo>
                    <a:lnTo>
                      <a:pt x="112" y="204"/>
                    </a:lnTo>
                    <a:lnTo>
                      <a:pt x="147" y="265"/>
                    </a:lnTo>
                    <a:lnTo>
                      <a:pt x="182" y="314"/>
                    </a:lnTo>
                    <a:lnTo>
                      <a:pt x="213" y="361"/>
                    </a:lnTo>
                    <a:lnTo>
                      <a:pt x="223" y="353"/>
                    </a:lnTo>
                    <a:lnTo>
                      <a:pt x="217" y="3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8" name="Gruppe 27">
                <a:extLst>
                  <a:ext uri="{FF2B5EF4-FFF2-40B4-BE49-F238E27FC236}">
                    <a16:creationId xmlns:a16="http://schemas.microsoft.com/office/drawing/2014/main" id="{91D628C0-BAA4-475A-8A57-14C6AAB51853}"/>
                  </a:ext>
                </a:extLst>
              </p:cNvPr>
              <p:cNvGrpSpPr/>
              <p:nvPr/>
            </p:nvGrpSpPr>
            <p:grpSpPr>
              <a:xfrm>
                <a:off x="4666459" y="1604970"/>
                <a:ext cx="1346200" cy="269875"/>
                <a:chOff x="4683126" y="1604970"/>
                <a:chExt cx="1346200" cy="269875"/>
              </a:xfrm>
            </p:grpSpPr>
            <p:sp>
              <p:nvSpPr>
                <p:cNvPr id="46" name="Freeform 5">
                  <a:extLst>
                    <a:ext uri="{FF2B5EF4-FFF2-40B4-BE49-F238E27FC236}">
                      <a16:creationId xmlns:a16="http://schemas.microsoft.com/office/drawing/2014/main" id="{21B50BC3-2A2F-4272-B1DD-D682F5946C27}"/>
                    </a:ext>
                  </a:extLst>
                </p:cNvPr>
                <p:cNvSpPr>
                  <a:spLocks/>
                </p:cNvSpPr>
                <p:nvPr/>
              </p:nvSpPr>
              <p:spPr bwMode="auto">
                <a:xfrm>
                  <a:off x="4694238" y="1617670"/>
                  <a:ext cx="1320800" cy="252413"/>
                </a:xfrm>
                <a:custGeom>
                  <a:avLst/>
                  <a:gdLst/>
                  <a:ahLst/>
                  <a:cxnLst>
                    <a:cxn ang="0">
                      <a:pos x="0" y="25"/>
                    </a:cxn>
                    <a:cxn ang="0">
                      <a:pos x="90" y="21"/>
                    </a:cxn>
                    <a:cxn ang="0">
                      <a:pos x="198" y="16"/>
                    </a:cxn>
                    <a:cxn ang="0">
                      <a:pos x="375" y="12"/>
                    </a:cxn>
                    <a:cxn ang="0">
                      <a:pos x="533" y="7"/>
                    </a:cxn>
                    <a:cxn ang="0">
                      <a:pos x="663" y="7"/>
                    </a:cxn>
                    <a:cxn ang="0">
                      <a:pos x="823" y="0"/>
                    </a:cxn>
                    <a:cxn ang="0">
                      <a:pos x="832" y="90"/>
                    </a:cxn>
                    <a:cxn ang="0">
                      <a:pos x="828" y="152"/>
                    </a:cxn>
                    <a:cxn ang="0">
                      <a:pos x="760" y="156"/>
                    </a:cxn>
                    <a:cxn ang="0">
                      <a:pos x="661" y="159"/>
                    </a:cxn>
                    <a:cxn ang="0">
                      <a:pos x="549" y="159"/>
                    </a:cxn>
                    <a:cxn ang="0">
                      <a:pos x="427" y="154"/>
                    </a:cxn>
                    <a:cxn ang="0">
                      <a:pos x="343" y="151"/>
                    </a:cxn>
                    <a:cxn ang="0">
                      <a:pos x="244" y="138"/>
                    </a:cxn>
                    <a:cxn ang="0">
                      <a:pos x="185" y="141"/>
                    </a:cxn>
                    <a:cxn ang="0">
                      <a:pos x="81" y="149"/>
                    </a:cxn>
                    <a:cxn ang="0">
                      <a:pos x="17" y="156"/>
                    </a:cxn>
                    <a:cxn ang="0">
                      <a:pos x="17" y="121"/>
                    </a:cxn>
                    <a:cxn ang="0">
                      <a:pos x="14" y="83"/>
                    </a:cxn>
                    <a:cxn ang="0">
                      <a:pos x="9" y="48"/>
                    </a:cxn>
                    <a:cxn ang="0">
                      <a:pos x="0" y="25"/>
                    </a:cxn>
                  </a:cxnLst>
                  <a:rect l="0" t="0" r="r" b="b"/>
                  <a:pathLst>
                    <a:path w="832" h="159">
                      <a:moveTo>
                        <a:pt x="0" y="25"/>
                      </a:moveTo>
                      <a:lnTo>
                        <a:pt x="90" y="21"/>
                      </a:lnTo>
                      <a:lnTo>
                        <a:pt x="198" y="16"/>
                      </a:lnTo>
                      <a:lnTo>
                        <a:pt x="375" y="12"/>
                      </a:lnTo>
                      <a:lnTo>
                        <a:pt x="533" y="7"/>
                      </a:lnTo>
                      <a:lnTo>
                        <a:pt x="663" y="7"/>
                      </a:lnTo>
                      <a:lnTo>
                        <a:pt x="823" y="0"/>
                      </a:lnTo>
                      <a:lnTo>
                        <a:pt x="832" y="90"/>
                      </a:lnTo>
                      <a:lnTo>
                        <a:pt x="828" y="152"/>
                      </a:lnTo>
                      <a:lnTo>
                        <a:pt x="760" y="156"/>
                      </a:lnTo>
                      <a:lnTo>
                        <a:pt x="661" y="159"/>
                      </a:lnTo>
                      <a:lnTo>
                        <a:pt x="549" y="159"/>
                      </a:lnTo>
                      <a:lnTo>
                        <a:pt x="427" y="154"/>
                      </a:lnTo>
                      <a:lnTo>
                        <a:pt x="343" y="151"/>
                      </a:lnTo>
                      <a:lnTo>
                        <a:pt x="244" y="138"/>
                      </a:lnTo>
                      <a:lnTo>
                        <a:pt x="185" y="141"/>
                      </a:lnTo>
                      <a:lnTo>
                        <a:pt x="81" y="149"/>
                      </a:lnTo>
                      <a:lnTo>
                        <a:pt x="17" y="156"/>
                      </a:lnTo>
                      <a:lnTo>
                        <a:pt x="17" y="121"/>
                      </a:lnTo>
                      <a:lnTo>
                        <a:pt x="14" y="83"/>
                      </a:lnTo>
                      <a:lnTo>
                        <a:pt x="9" y="48"/>
                      </a:lnTo>
                      <a:lnTo>
                        <a:pt x="0" y="25"/>
                      </a:lnTo>
                      <a:close/>
                    </a:path>
                  </a:pathLst>
                </a:custGeom>
                <a:solidFill>
                  <a:srgbClr val="F2E19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6">
                  <a:extLst>
                    <a:ext uri="{FF2B5EF4-FFF2-40B4-BE49-F238E27FC236}">
                      <a16:creationId xmlns:a16="http://schemas.microsoft.com/office/drawing/2014/main" id="{3AF43B2E-7756-4525-B560-FA9131951885}"/>
                    </a:ext>
                  </a:extLst>
                </p:cNvPr>
                <p:cNvSpPr>
                  <a:spLocks/>
                </p:cNvSpPr>
                <p:nvPr/>
              </p:nvSpPr>
              <p:spPr bwMode="auto">
                <a:xfrm>
                  <a:off x="4683126" y="1604970"/>
                  <a:ext cx="1346200" cy="269875"/>
                </a:xfrm>
                <a:custGeom>
                  <a:avLst/>
                  <a:gdLst/>
                  <a:ahLst/>
                  <a:cxnLst>
                    <a:cxn ang="0">
                      <a:pos x="0" y="29"/>
                    </a:cxn>
                    <a:cxn ang="0">
                      <a:pos x="188" y="18"/>
                    </a:cxn>
                    <a:cxn ang="0">
                      <a:pos x="338" y="14"/>
                    </a:cxn>
                    <a:cxn ang="0">
                      <a:pos x="556" y="8"/>
                    </a:cxn>
                    <a:cxn ang="0">
                      <a:pos x="713" y="3"/>
                    </a:cxn>
                    <a:cxn ang="0">
                      <a:pos x="830" y="0"/>
                    </a:cxn>
                    <a:cxn ang="0">
                      <a:pos x="842" y="7"/>
                    </a:cxn>
                    <a:cxn ang="0">
                      <a:pos x="844" y="71"/>
                    </a:cxn>
                    <a:cxn ang="0">
                      <a:pos x="848" y="139"/>
                    </a:cxn>
                    <a:cxn ang="0">
                      <a:pos x="844" y="163"/>
                    </a:cxn>
                    <a:cxn ang="0">
                      <a:pos x="836" y="167"/>
                    </a:cxn>
                    <a:cxn ang="0">
                      <a:pos x="777" y="168"/>
                    </a:cxn>
                    <a:cxn ang="0">
                      <a:pos x="685" y="170"/>
                    </a:cxn>
                    <a:cxn ang="0">
                      <a:pos x="503" y="170"/>
                    </a:cxn>
                    <a:cxn ang="0">
                      <a:pos x="356" y="163"/>
                    </a:cxn>
                    <a:cxn ang="0">
                      <a:pos x="214" y="150"/>
                    </a:cxn>
                    <a:cxn ang="0">
                      <a:pos x="80" y="162"/>
                    </a:cxn>
                    <a:cxn ang="0">
                      <a:pos x="19" y="170"/>
                    </a:cxn>
                    <a:cxn ang="0">
                      <a:pos x="19" y="155"/>
                    </a:cxn>
                    <a:cxn ang="0">
                      <a:pos x="81" y="149"/>
                    </a:cxn>
                    <a:cxn ang="0">
                      <a:pos x="155" y="142"/>
                    </a:cxn>
                    <a:cxn ang="0">
                      <a:pos x="257" y="139"/>
                    </a:cxn>
                    <a:cxn ang="0">
                      <a:pos x="356" y="149"/>
                    </a:cxn>
                    <a:cxn ang="0">
                      <a:pos x="446" y="154"/>
                    </a:cxn>
                    <a:cxn ang="0">
                      <a:pos x="568" y="155"/>
                    </a:cxn>
                    <a:cxn ang="0">
                      <a:pos x="674" y="157"/>
                    </a:cxn>
                    <a:cxn ang="0">
                      <a:pos x="774" y="154"/>
                    </a:cxn>
                    <a:cxn ang="0">
                      <a:pos x="827" y="147"/>
                    </a:cxn>
                    <a:cxn ang="0">
                      <a:pos x="832" y="129"/>
                    </a:cxn>
                    <a:cxn ang="0">
                      <a:pos x="832" y="88"/>
                    </a:cxn>
                    <a:cxn ang="0">
                      <a:pos x="827" y="46"/>
                    </a:cxn>
                    <a:cxn ang="0">
                      <a:pos x="816" y="20"/>
                    </a:cxn>
                    <a:cxn ang="0">
                      <a:pos x="802" y="16"/>
                    </a:cxn>
                    <a:cxn ang="0">
                      <a:pos x="718" y="18"/>
                    </a:cxn>
                    <a:cxn ang="0">
                      <a:pos x="639" y="23"/>
                    </a:cxn>
                    <a:cxn ang="0">
                      <a:pos x="539" y="26"/>
                    </a:cxn>
                    <a:cxn ang="0">
                      <a:pos x="429" y="26"/>
                    </a:cxn>
                    <a:cxn ang="0">
                      <a:pos x="331" y="29"/>
                    </a:cxn>
                    <a:cxn ang="0">
                      <a:pos x="223" y="29"/>
                    </a:cxn>
                    <a:cxn ang="0">
                      <a:pos x="146" y="36"/>
                    </a:cxn>
                    <a:cxn ang="0">
                      <a:pos x="68" y="39"/>
                    </a:cxn>
                    <a:cxn ang="0">
                      <a:pos x="6" y="45"/>
                    </a:cxn>
                    <a:cxn ang="0">
                      <a:pos x="0" y="29"/>
                    </a:cxn>
                  </a:cxnLst>
                  <a:rect l="0" t="0" r="r" b="b"/>
                  <a:pathLst>
                    <a:path w="848" h="170">
                      <a:moveTo>
                        <a:pt x="0" y="29"/>
                      </a:moveTo>
                      <a:lnTo>
                        <a:pt x="188" y="18"/>
                      </a:lnTo>
                      <a:lnTo>
                        <a:pt x="338" y="14"/>
                      </a:lnTo>
                      <a:lnTo>
                        <a:pt x="556" y="8"/>
                      </a:lnTo>
                      <a:lnTo>
                        <a:pt x="713" y="3"/>
                      </a:lnTo>
                      <a:lnTo>
                        <a:pt x="830" y="0"/>
                      </a:lnTo>
                      <a:lnTo>
                        <a:pt x="842" y="7"/>
                      </a:lnTo>
                      <a:lnTo>
                        <a:pt x="844" y="71"/>
                      </a:lnTo>
                      <a:lnTo>
                        <a:pt x="848" y="139"/>
                      </a:lnTo>
                      <a:lnTo>
                        <a:pt x="844" y="163"/>
                      </a:lnTo>
                      <a:lnTo>
                        <a:pt x="836" y="167"/>
                      </a:lnTo>
                      <a:lnTo>
                        <a:pt x="777" y="168"/>
                      </a:lnTo>
                      <a:lnTo>
                        <a:pt x="685" y="170"/>
                      </a:lnTo>
                      <a:lnTo>
                        <a:pt x="503" y="170"/>
                      </a:lnTo>
                      <a:lnTo>
                        <a:pt x="356" y="163"/>
                      </a:lnTo>
                      <a:lnTo>
                        <a:pt x="214" y="150"/>
                      </a:lnTo>
                      <a:lnTo>
                        <a:pt x="80" y="162"/>
                      </a:lnTo>
                      <a:lnTo>
                        <a:pt x="19" y="170"/>
                      </a:lnTo>
                      <a:lnTo>
                        <a:pt x="19" y="155"/>
                      </a:lnTo>
                      <a:lnTo>
                        <a:pt x="81" y="149"/>
                      </a:lnTo>
                      <a:lnTo>
                        <a:pt x="155" y="142"/>
                      </a:lnTo>
                      <a:lnTo>
                        <a:pt x="257" y="139"/>
                      </a:lnTo>
                      <a:lnTo>
                        <a:pt x="356" y="149"/>
                      </a:lnTo>
                      <a:lnTo>
                        <a:pt x="446" y="154"/>
                      </a:lnTo>
                      <a:lnTo>
                        <a:pt x="568" y="155"/>
                      </a:lnTo>
                      <a:lnTo>
                        <a:pt x="674" y="157"/>
                      </a:lnTo>
                      <a:lnTo>
                        <a:pt x="774" y="154"/>
                      </a:lnTo>
                      <a:lnTo>
                        <a:pt x="827" y="147"/>
                      </a:lnTo>
                      <a:lnTo>
                        <a:pt x="832" y="129"/>
                      </a:lnTo>
                      <a:lnTo>
                        <a:pt x="832" y="88"/>
                      </a:lnTo>
                      <a:lnTo>
                        <a:pt x="827" y="46"/>
                      </a:lnTo>
                      <a:lnTo>
                        <a:pt x="816" y="20"/>
                      </a:lnTo>
                      <a:lnTo>
                        <a:pt x="802" y="16"/>
                      </a:lnTo>
                      <a:lnTo>
                        <a:pt x="718" y="18"/>
                      </a:lnTo>
                      <a:lnTo>
                        <a:pt x="639" y="23"/>
                      </a:lnTo>
                      <a:lnTo>
                        <a:pt x="539" y="26"/>
                      </a:lnTo>
                      <a:lnTo>
                        <a:pt x="429" y="26"/>
                      </a:lnTo>
                      <a:lnTo>
                        <a:pt x="331" y="29"/>
                      </a:lnTo>
                      <a:lnTo>
                        <a:pt x="223" y="29"/>
                      </a:lnTo>
                      <a:lnTo>
                        <a:pt x="146" y="36"/>
                      </a:lnTo>
                      <a:lnTo>
                        <a:pt x="68" y="39"/>
                      </a:lnTo>
                      <a:lnTo>
                        <a:pt x="6" y="45"/>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9" name="Freeform 24">
                <a:extLst>
                  <a:ext uri="{FF2B5EF4-FFF2-40B4-BE49-F238E27FC236}">
                    <a16:creationId xmlns:a16="http://schemas.microsoft.com/office/drawing/2014/main" id="{947552B0-332A-4F21-BF80-45FBAAC3FA5B}"/>
                  </a:ext>
                </a:extLst>
              </p:cNvPr>
              <p:cNvSpPr>
                <a:spLocks/>
              </p:cNvSpPr>
              <p:nvPr/>
            </p:nvSpPr>
            <p:spPr bwMode="auto">
              <a:xfrm>
                <a:off x="4025901" y="1676408"/>
                <a:ext cx="601663" cy="255588"/>
              </a:xfrm>
              <a:custGeom>
                <a:avLst/>
                <a:gdLst/>
                <a:ahLst/>
                <a:cxnLst>
                  <a:cxn ang="0">
                    <a:pos x="373" y="0"/>
                  </a:cxn>
                  <a:cxn ang="0">
                    <a:pos x="191" y="9"/>
                  </a:cxn>
                  <a:cxn ang="0">
                    <a:pos x="63" y="15"/>
                  </a:cxn>
                  <a:cxn ang="0">
                    <a:pos x="0" y="32"/>
                  </a:cxn>
                  <a:cxn ang="0">
                    <a:pos x="21" y="105"/>
                  </a:cxn>
                  <a:cxn ang="0">
                    <a:pos x="34" y="161"/>
                  </a:cxn>
                  <a:cxn ang="0">
                    <a:pos x="160" y="143"/>
                  </a:cxn>
                  <a:cxn ang="0">
                    <a:pos x="273" y="134"/>
                  </a:cxn>
                  <a:cxn ang="0">
                    <a:pos x="379" y="125"/>
                  </a:cxn>
                  <a:cxn ang="0">
                    <a:pos x="373" y="0"/>
                  </a:cxn>
                </a:cxnLst>
                <a:rect l="0" t="0" r="r" b="b"/>
                <a:pathLst>
                  <a:path w="379" h="161">
                    <a:moveTo>
                      <a:pt x="373" y="0"/>
                    </a:moveTo>
                    <a:lnTo>
                      <a:pt x="191" y="9"/>
                    </a:lnTo>
                    <a:lnTo>
                      <a:pt x="63" y="15"/>
                    </a:lnTo>
                    <a:lnTo>
                      <a:pt x="0" y="32"/>
                    </a:lnTo>
                    <a:lnTo>
                      <a:pt x="21" y="105"/>
                    </a:lnTo>
                    <a:lnTo>
                      <a:pt x="34" y="161"/>
                    </a:lnTo>
                    <a:lnTo>
                      <a:pt x="160" y="143"/>
                    </a:lnTo>
                    <a:lnTo>
                      <a:pt x="273" y="134"/>
                    </a:lnTo>
                    <a:lnTo>
                      <a:pt x="379" y="125"/>
                    </a:lnTo>
                    <a:lnTo>
                      <a:pt x="373" y="0"/>
                    </a:lnTo>
                    <a:close/>
                  </a:path>
                </a:pathLst>
              </a:custGeom>
              <a:solidFill>
                <a:srgbClr val="F2E19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5">
                <a:extLst>
                  <a:ext uri="{FF2B5EF4-FFF2-40B4-BE49-F238E27FC236}">
                    <a16:creationId xmlns:a16="http://schemas.microsoft.com/office/drawing/2014/main" id="{05D06479-F011-40A7-B2FC-F00268781F08}"/>
                  </a:ext>
                </a:extLst>
              </p:cNvPr>
              <p:cNvSpPr>
                <a:spLocks/>
              </p:cNvSpPr>
              <p:nvPr/>
            </p:nvSpPr>
            <p:spPr bwMode="auto">
              <a:xfrm>
                <a:off x="4016376" y="1658945"/>
                <a:ext cx="622300" cy="288925"/>
              </a:xfrm>
              <a:custGeom>
                <a:avLst/>
                <a:gdLst/>
                <a:ahLst/>
                <a:cxnLst>
                  <a:cxn ang="0">
                    <a:pos x="382" y="0"/>
                  </a:cxn>
                  <a:cxn ang="0">
                    <a:pos x="235" y="10"/>
                  </a:cxn>
                  <a:cxn ang="0">
                    <a:pos x="79" y="16"/>
                  </a:cxn>
                  <a:cxn ang="0">
                    <a:pos x="3" y="30"/>
                  </a:cxn>
                  <a:cxn ang="0">
                    <a:pos x="0" y="41"/>
                  </a:cxn>
                  <a:cxn ang="0">
                    <a:pos x="18" y="104"/>
                  </a:cxn>
                  <a:cxn ang="0">
                    <a:pos x="35" y="178"/>
                  </a:cxn>
                  <a:cxn ang="0">
                    <a:pos x="43" y="182"/>
                  </a:cxn>
                  <a:cxn ang="0">
                    <a:pos x="82" y="173"/>
                  </a:cxn>
                  <a:cxn ang="0">
                    <a:pos x="167" y="158"/>
                  </a:cxn>
                  <a:cxn ang="0">
                    <a:pos x="232" y="155"/>
                  </a:cxn>
                  <a:cxn ang="0">
                    <a:pos x="391" y="144"/>
                  </a:cxn>
                  <a:cxn ang="0">
                    <a:pos x="392" y="126"/>
                  </a:cxn>
                  <a:cxn ang="0">
                    <a:pos x="232" y="137"/>
                  </a:cxn>
                  <a:cxn ang="0">
                    <a:pos x="138" y="149"/>
                  </a:cxn>
                  <a:cxn ang="0">
                    <a:pos x="76" y="158"/>
                  </a:cxn>
                  <a:cxn ang="0">
                    <a:pos x="51" y="161"/>
                  </a:cxn>
                  <a:cxn ang="0">
                    <a:pos x="47" y="154"/>
                  </a:cxn>
                  <a:cxn ang="0">
                    <a:pos x="34" y="99"/>
                  </a:cxn>
                  <a:cxn ang="0">
                    <a:pos x="16" y="49"/>
                  </a:cxn>
                  <a:cxn ang="0">
                    <a:pos x="24" y="41"/>
                  </a:cxn>
                  <a:cxn ang="0">
                    <a:pos x="66" y="32"/>
                  </a:cxn>
                  <a:cxn ang="0">
                    <a:pos x="125" y="29"/>
                  </a:cxn>
                  <a:cxn ang="0">
                    <a:pos x="229" y="23"/>
                  </a:cxn>
                  <a:cxn ang="0">
                    <a:pos x="382" y="17"/>
                  </a:cxn>
                  <a:cxn ang="0">
                    <a:pos x="382" y="0"/>
                  </a:cxn>
                </a:cxnLst>
                <a:rect l="0" t="0" r="r" b="b"/>
                <a:pathLst>
                  <a:path w="392" h="182">
                    <a:moveTo>
                      <a:pt x="382" y="0"/>
                    </a:moveTo>
                    <a:lnTo>
                      <a:pt x="235" y="10"/>
                    </a:lnTo>
                    <a:lnTo>
                      <a:pt x="79" y="16"/>
                    </a:lnTo>
                    <a:lnTo>
                      <a:pt x="3" y="30"/>
                    </a:lnTo>
                    <a:lnTo>
                      <a:pt x="0" y="41"/>
                    </a:lnTo>
                    <a:lnTo>
                      <a:pt x="18" y="104"/>
                    </a:lnTo>
                    <a:lnTo>
                      <a:pt x="35" y="178"/>
                    </a:lnTo>
                    <a:lnTo>
                      <a:pt x="43" y="182"/>
                    </a:lnTo>
                    <a:lnTo>
                      <a:pt x="82" y="173"/>
                    </a:lnTo>
                    <a:lnTo>
                      <a:pt x="167" y="158"/>
                    </a:lnTo>
                    <a:lnTo>
                      <a:pt x="232" y="155"/>
                    </a:lnTo>
                    <a:lnTo>
                      <a:pt x="391" y="144"/>
                    </a:lnTo>
                    <a:lnTo>
                      <a:pt x="392" y="126"/>
                    </a:lnTo>
                    <a:lnTo>
                      <a:pt x="232" y="137"/>
                    </a:lnTo>
                    <a:lnTo>
                      <a:pt x="138" y="149"/>
                    </a:lnTo>
                    <a:lnTo>
                      <a:pt x="76" y="158"/>
                    </a:lnTo>
                    <a:lnTo>
                      <a:pt x="51" y="161"/>
                    </a:lnTo>
                    <a:lnTo>
                      <a:pt x="47" y="154"/>
                    </a:lnTo>
                    <a:lnTo>
                      <a:pt x="34" y="99"/>
                    </a:lnTo>
                    <a:lnTo>
                      <a:pt x="16" y="49"/>
                    </a:lnTo>
                    <a:lnTo>
                      <a:pt x="24" y="41"/>
                    </a:lnTo>
                    <a:lnTo>
                      <a:pt x="66" y="32"/>
                    </a:lnTo>
                    <a:lnTo>
                      <a:pt x="125" y="29"/>
                    </a:lnTo>
                    <a:lnTo>
                      <a:pt x="229" y="23"/>
                    </a:lnTo>
                    <a:lnTo>
                      <a:pt x="382" y="17"/>
                    </a:lnTo>
                    <a:lnTo>
                      <a:pt x="38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7">
                <a:extLst>
                  <a:ext uri="{FF2B5EF4-FFF2-40B4-BE49-F238E27FC236}">
                    <a16:creationId xmlns:a16="http://schemas.microsoft.com/office/drawing/2014/main" id="{FFC477AD-AFC5-4855-8450-36F1724BE3EC}"/>
                  </a:ext>
                </a:extLst>
              </p:cNvPr>
              <p:cNvSpPr>
                <a:spLocks/>
              </p:cNvSpPr>
              <p:nvPr/>
            </p:nvSpPr>
            <p:spPr bwMode="auto">
              <a:xfrm>
                <a:off x="4605338" y="2092325"/>
                <a:ext cx="230188" cy="225425"/>
              </a:xfrm>
              <a:custGeom>
                <a:avLst/>
                <a:gdLst/>
                <a:ahLst/>
                <a:cxnLst>
                  <a:cxn ang="0">
                    <a:pos x="0" y="39"/>
                  </a:cxn>
                  <a:cxn ang="0">
                    <a:pos x="26" y="68"/>
                  </a:cxn>
                  <a:cxn ang="0">
                    <a:pos x="60" y="67"/>
                  </a:cxn>
                  <a:cxn ang="0">
                    <a:pos x="42" y="29"/>
                  </a:cxn>
                  <a:cxn ang="0">
                    <a:pos x="89" y="42"/>
                  </a:cxn>
                  <a:cxn ang="0">
                    <a:pos x="110" y="60"/>
                  </a:cxn>
                  <a:cxn ang="0">
                    <a:pos x="118" y="77"/>
                  </a:cxn>
                  <a:cxn ang="0">
                    <a:pos x="123" y="105"/>
                  </a:cxn>
                  <a:cxn ang="0">
                    <a:pos x="103" y="116"/>
                  </a:cxn>
                  <a:cxn ang="0">
                    <a:pos x="70" y="113"/>
                  </a:cxn>
                  <a:cxn ang="0">
                    <a:pos x="67" y="135"/>
                  </a:cxn>
                  <a:cxn ang="0">
                    <a:pos x="89" y="142"/>
                  </a:cxn>
                  <a:cxn ang="0">
                    <a:pos x="125" y="135"/>
                  </a:cxn>
                  <a:cxn ang="0">
                    <a:pos x="142" y="116"/>
                  </a:cxn>
                  <a:cxn ang="0">
                    <a:pos x="145" y="90"/>
                  </a:cxn>
                  <a:cxn ang="0">
                    <a:pos x="138" y="57"/>
                  </a:cxn>
                  <a:cxn ang="0">
                    <a:pos x="122" y="35"/>
                  </a:cxn>
                  <a:cxn ang="0">
                    <a:pos x="89" y="10"/>
                  </a:cxn>
                  <a:cxn ang="0">
                    <a:pos x="55" y="0"/>
                  </a:cxn>
                  <a:cxn ang="0">
                    <a:pos x="38" y="3"/>
                  </a:cxn>
                  <a:cxn ang="0">
                    <a:pos x="32" y="20"/>
                  </a:cxn>
                  <a:cxn ang="0">
                    <a:pos x="18" y="16"/>
                  </a:cxn>
                  <a:cxn ang="0">
                    <a:pos x="7" y="25"/>
                  </a:cxn>
                  <a:cxn ang="0">
                    <a:pos x="0" y="39"/>
                  </a:cxn>
                </a:cxnLst>
                <a:rect l="0" t="0" r="r" b="b"/>
                <a:pathLst>
                  <a:path w="145" h="142">
                    <a:moveTo>
                      <a:pt x="0" y="39"/>
                    </a:moveTo>
                    <a:lnTo>
                      <a:pt x="26" y="68"/>
                    </a:lnTo>
                    <a:lnTo>
                      <a:pt x="60" y="67"/>
                    </a:lnTo>
                    <a:lnTo>
                      <a:pt x="42" y="29"/>
                    </a:lnTo>
                    <a:lnTo>
                      <a:pt x="89" y="42"/>
                    </a:lnTo>
                    <a:lnTo>
                      <a:pt x="110" y="60"/>
                    </a:lnTo>
                    <a:lnTo>
                      <a:pt x="118" y="77"/>
                    </a:lnTo>
                    <a:lnTo>
                      <a:pt x="123" y="105"/>
                    </a:lnTo>
                    <a:lnTo>
                      <a:pt x="103" y="116"/>
                    </a:lnTo>
                    <a:lnTo>
                      <a:pt x="70" y="113"/>
                    </a:lnTo>
                    <a:lnTo>
                      <a:pt x="67" y="135"/>
                    </a:lnTo>
                    <a:lnTo>
                      <a:pt x="89" y="142"/>
                    </a:lnTo>
                    <a:lnTo>
                      <a:pt x="125" y="135"/>
                    </a:lnTo>
                    <a:lnTo>
                      <a:pt x="142" y="116"/>
                    </a:lnTo>
                    <a:lnTo>
                      <a:pt x="145" y="90"/>
                    </a:lnTo>
                    <a:lnTo>
                      <a:pt x="138" y="57"/>
                    </a:lnTo>
                    <a:lnTo>
                      <a:pt x="122" y="35"/>
                    </a:lnTo>
                    <a:lnTo>
                      <a:pt x="89" y="10"/>
                    </a:lnTo>
                    <a:lnTo>
                      <a:pt x="55" y="0"/>
                    </a:lnTo>
                    <a:lnTo>
                      <a:pt x="38" y="3"/>
                    </a:lnTo>
                    <a:lnTo>
                      <a:pt x="32" y="20"/>
                    </a:lnTo>
                    <a:lnTo>
                      <a:pt x="18" y="16"/>
                    </a:lnTo>
                    <a:lnTo>
                      <a:pt x="7" y="25"/>
                    </a:lnTo>
                    <a:lnTo>
                      <a:pt x="0" y="39"/>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8">
                <a:extLst>
                  <a:ext uri="{FF2B5EF4-FFF2-40B4-BE49-F238E27FC236}">
                    <a16:creationId xmlns:a16="http://schemas.microsoft.com/office/drawing/2014/main" id="{FF8C06CA-AC02-477B-9EF0-018123FD61CE}"/>
                  </a:ext>
                </a:extLst>
              </p:cNvPr>
              <p:cNvSpPr>
                <a:spLocks/>
              </p:cNvSpPr>
              <p:nvPr/>
            </p:nvSpPr>
            <p:spPr bwMode="auto">
              <a:xfrm>
                <a:off x="4546601" y="2139950"/>
                <a:ext cx="188913" cy="247650"/>
              </a:xfrm>
              <a:custGeom>
                <a:avLst/>
                <a:gdLst/>
                <a:ahLst/>
                <a:cxnLst>
                  <a:cxn ang="0">
                    <a:pos x="42" y="0"/>
                  </a:cxn>
                  <a:cxn ang="0">
                    <a:pos x="16" y="20"/>
                  </a:cxn>
                  <a:cxn ang="0">
                    <a:pos x="3" y="46"/>
                  </a:cxn>
                  <a:cxn ang="0">
                    <a:pos x="0" y="75"/>
                  </a:cxn>
                  <a:cxn ang="0">
                    <a:pos x="9" y="110"/>
                  </a:cxn>
                  <a:cxn ang="0">
                    <a:pos x="28" y="136"/>
                  </a:cxn>
                  <a:cxn ang="0">
                    <a:pos x="44" y="153"/>
                  </a:cxn>
                  <a:cxn ang="0">
                    <a:pos x="70" y="156"/>
                  </a:cxn>
                  <a:cxn ang="0">
                    <a:pos x="90" y="145"/>
                  </a:cxn>
                  <a:cxn ang="0">
                    <a:pos x="104" y="130"/>
                  </a:cxn>
                  <a:cxn ang="0">
                    <a:pos x="114" y="106"/>
                  </a:cxn>
                  <a:cxn ang="0">
                    <a:pos x="119" y="87"/>
                  </a:cxn>
                  <a:cxn ang="0">
                    <a:pos x="112" y="72"/>
                  </a:cxn>
                  <a:cxn ang="0">
                    <a:pos x="96" y="30"/>
                  </a:cxn>
                  <a:cxn ang="0">
                    <a:pos x="58" y="30"/>
                  </a:cxn>
                  <a:cxn ang="0">
                    <a:pos x="90" y="83"/>
                  </a:cxn>
                  <a:cxn ang="0">
                    <a:pos x="80" y="106"/>
                  </a:cxn>
                  <a:cxn ang="0">
                    <a:pos x="63" y="113"/>
                  </a:cxn>
                  <a:cxn ang="0">
                    <a:pos x="48" y="106"/>
                  </a:cxn>
                  <a:cxn ang="0">
                    <a:pos x="39" y="90"/>
                  </a:cxn>
                  <a:cxn ang="0">
                    <a:pos x="36" y="65"/>
                  </a:cxn>
                  <a:cxn ang="0">
                    <a:pos x="42" y="48"/>
                  </a:cxn>
                  <a:cxn ang="0">
                    <a:pos x="58" y="26"/>
                  </a:cxn>
                  <a:cxn ang="0">
                    <a:pos x="58" y="13"/>
                  </a:cxn>
                  <a:cxn ang="0">
                    <a:pos x="42" y="0"/>
                  </a:cxn>
                </a:cxnLst>
                <a:rect l="0" t="0" r="r" b="b"/>
                <a:pathLst>
                  <a:path w="119" h="156">
                    <a:moveTo>
                      <a:pt x="42" y="0"/>
                    </a:moveTo>
                    <a:lnTo>
                      <a:pt x="16" y="20"/>
                    </a:lnTo>
                    <a:lnTo>
                      <a:pt x="3" y="46"/>
                    </a:lnTo>
                    <a:lnTo>
                      <a:pt x="0" y="75"/>
                    </a:lnTo>
                    <a:lnTo>
                      <a:pt x="9" y="110"/>
                    </a:lnTo>
                    <a:lnTo>
                      <a:pt x="28" y="136"/>
                    </a:lnTo>
                    <a:lnTo>
                      <a:pt x="44" y="153"/>
                    </a:lnTo>
                    <a:lnTo>
                      <a:pt x="70" y="156"/>
                    </a:lnTo>
                    <a:lnTo>
                      <a:pt x="90" y="145"/>
                    </a:lnTo>
                    <a:lnTo>
                      <a:pt x="104" y="130"/>
                    </a:lnTo>
                    <a:lnTo>
                      <a:pt x="114" y="106"/>
                    </a:lnTo>
                    <a:lnTo>
                      <a:pt x="119" y="87"/>
                    </a:lnTo>
                    <a:lnTo>
                      <a:pt x="112" y="72"/>
                    </a:lnTo>
                    <a:lnTo>
                      <a:pt x="96" y="30"/>
                    </a:lnTo>
                    <a:lnTo>
                      <a:pt x="58" y="30"/>
                    </a:lnTo>
                    <a:lnTo>
                      <a:pt x="90" y="83"/>
                    </a:lnTo>
                    <a:lnTo>
                      <a:pt x="80" y="106"/>
                    </a:lnTo>
                    <a:lnTo>
                      <a:pt x="63" y="113"/>
                    </a:lnTo>
                    <a:lnTo>
                      <a:pt x="48" y="106"/>
                    </a:lnTo>
                    <a:lnTo>
                      <a:pt x="39" y="90"/>
                    </a:lnTo>
                    <a:lnTo>
                      <a:pt x="36" y="65"/>
                    </a:lnTo>
                    <a:lnTo>
                      <a:pt x="42" y="48"/>
                    </a:lnTo>
                    <a:lnTo>
                      <a:pt x="58" y="26"/>
                    </a:lnTo>
                    <a:lnTo>
                      <a:pt x="58" y="13"/>
                    </a:lnTo>
                    <a:lnTo>
                      <a:pt x="42" y="0"/>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3">
                <a:extLst>
                  <a:ext uri="{FF2B5EF4-FFF2-40B4-BE49-F238E27FC236}">
                    <a16:creationId xmlns:a16="http://schemas.microsoft.com/office/drawing/2014/main" id="{539415D4-A15C-4E62-81F3-1DF9BD9E2F98}"/>
                  </a:ext>
                </a:extLst>
              </p:cNvPr>
              <p:cNvSpPr>
                <a:spLocks/>
              </p:cNvSpPr>
              <p:nvPr/>
            </p:nvSpPr>
            <p:spPr bwMode="auto">
              <a:xfrm>
                <a:off x="4540251" y="2127250"/>
                <a:ext cx="187325" cy="261938"/>
              </a:xfrm>
              <a:custGeom>
                <a:avLst/>
                <a:gdLst/>
                <a:ahLst/>
                <a:cxnLst>
                  <a:cxn ang="0">
                    <a:pos x="42" y="0"/>
                  </a:cxn>
                  <a:cxn ang="0">
                    <a:pos x="17" y="21"/>
                  </a:cxn>
                  <a:cxn ang="0">
                    <a:pos x="7" y="48"/>
                  </a:cxn>
                  <a:cxn ang="0">
                    <a:pos x="0" y="70"/>
                  </a:cxn>
                  <a:cxn ang="0">
                    <a:pos x="4" y="99"/>
                  </a:cxn>
                  <a:cxn ang="0">
                    <a:pos x="14" y="124"/>
                  </a:cxn>
                  <a:cxn ang="0">
                    <a:pos x="30" y="147"/>
                  </a:cxn>
                  <a:cxn ang="0">
                    <a:pos x="46" y="158"/>
                  </a:cxn>
                  <a:cxn ang="0">
                    <a:pos x="68" y="165"/>
                  </a:cxn>
                  <a:cxn ang="0">
                    <a:pos x="88" y="162"/>
                  </a:cxn>
                  <a:cxn ang="0">
                    <a:pos x="110" y="153"/>
                  </a:cxn>
                  <a:cxn ang="0">
                    <a:pos x="118" y="128"/>
                  </a:cxn>
                  <a:cxn ang="0">
                    <a:pos x="117" y="107"/>
                  </a:cxn>
                  <a:cxn ang="0">
                    <a:pos x="107" y="96"/>
                  </a:cxn>
                  <a:cxn ang="0">
                    <a:pos x="105" y="112"/>
                  </a:cxn>
                  <a:cxn ang="0">
                    <a:pos x="101" y="134"/>
                  </a:cxn>
                  <a:cxn ang="0">
                    <a:pos x="88" y="150"/>
                  </a:cxn>
                  <a:cxn ang="0">
                    <a:pos x="68" y="157"/>
                  </a:cxn>
                  <a:cxn ang="0">
                    <a:pos x="49" y="150"/>
                  </a:cxn>
                  <a:cxn ang="0">
                    <a:pos x="32" y="131"/>
                  </a:cxn>
                  <a:cxn ang="0">
                    <a:pos x="17" y="111"/>
                  </a:cxn>
                  <a:cxn ang="0">
                    <a:pos x="14" y="83"/>
                  </a:cxn>
                  <a:cxn ang="0">
                    <a:pos x="14" y="59"/>
                  </a:cxn>
                  <a:cxn ang="0">
                    <a:pos x="22" y="37"/>
                  </a:cxn>
                  <a:cxn ang="0">
                    <a:pos x="32" y="25"/>
                  </a:cxn>
                  <a:cxn ang="0">
                    <a:pos x="49" y="18"/>
                  </a:cxn>
                  <a:cxn ang="0">
                    <a:pos x="58" y="28"/>
                  </a:cxn>
                  <a:cxn ang="0">
                    <a:pos x="49" y="45"/>
                  </a:cxn>
                  <a:cxn ang="0">
                    <a:pos x="36" y="61"/>
                  </a:cxn>
                  <a:cxn ang="0">
                    <a:pos x="37" y="79"/>
                  </a:cxn>
                  <a:cxn ang="0">
                    <a:pos x="40" y="96"/>
                  </a:cxn>
                  <a:cxn ang="0">
                    <a:pos x="46" y="111"/>
                  </a:cxn>
                  <a:cxn ang="0">
                    <a:pos x="56" y="128"/>
                  </a:cxn>
                  <a:cxn ang="0">
                    <a:pos x="64" y="130"/>
                  </a:cxn>
                  <a:cxn ang="0">
                    <a:pos x="79" y="127"/>
                  </a:cxn>
                  <a:cxn ang="0">
                    <a:pos x="91" y="115"/>
                  </a:cxn>
                  <a:cxn ang="0">
                    <a:pos x="97" y="104"/>
                  </a:cxn>
                  <a:cxn ang="0">
                    <a:pos x="100" y="86"/>
                  </a:cxn>
                  <a:cxn ang="0">
                    <a:pos x="94" y="85"/>
                  </a:cxn>
                  <a:cxn ang="0">
                    <a:pos x="88" y="94"/>
                  </a:cxn>
                  <a:cxn ang="0">
                    <a:pos x="74" y="109"/>
                  </a:cxn>
                  <a:cxn ang="0">
                    <a:pos x="66" y="111"/>
                  </a:cxn>
                  <a:cxn ang="0">
                    <a:pos x="53" y="101"/>
                  </a:cxn>
                  <a:cxn ang="0">
                    <a:pos x="45" y="83"/>
                  </a:cxn>
                  <a:cxn ang="0">
                    <a:pos x="45" y="67"/>
                  </a:cxn>
                  <a:cxn ang="0">
                    <a:pos x="53" y="46"/>
                  </a:cxn>
                  <a:cxn ang="0">
                    <a:pos x="64" y="31"/>
                  </a:cxn>
                  <a:cxn ang="0">
                    <a:pos x="66" y="19"/>
                  </a:cxn>
                  <a:cxn ang="0">
                    <a:pos x="55" y="8"/>
                  </a:cxn>
                  <a:cxn ang="0">
                    <a:pos x="42" y="0"/>
                  </a:cxn>
                </a:cxnLst>
                <a:rect l="0" t="0" r="r" b="b"/>
                <a:pathLst>
                  <a:path w="118" h="165">
                    <a:moveTo>
                      <a:pt x="42" y="0"/>
                    </a:moveTo>
                    <a:lnTo>
                      <a:pt x="17" y="21"/>
                    </a:lnTo>
                    <a:lnTo>
                      <a:pt x="7" y="48"/>
                    </a:lnTo>
                    <a:lnTo>
                      <a:pt x="0" y="70"/>
                    </a:lnTo>
                    <a:lnTo>
                      <a:pt x="4" y="99"/>
                    </a:lnTo>
                    <a:lnTo>
                      <a:pt x="14" y="124"/>
                    </a:lnTo>
                    <a:lnTo>
                      <a:pt x="30" y="147"/>
                    </a:lnTo>
                    <a:lnTo>
                      <a:pt x="46" y="158"/>
                    </a:lnTo>
                    <a:lnTo>
                      <a:pt x="68" y="165"/>
                    </a:lnTo>
                    <a:lnTo>
                      <a:pt x="88" y="162"/>
                    </a:lnTo>
                    <a:lnTo>
                      <a:pt x="110" y="153"/>
                    </a:lnTo>
                    <a:lnTo>
                      <a:pt x="118" y="128"/>
                    </a:lnTo>
                    <a:lnTo>
                      <a:pt x="117" y="107"/>
                    </a:lnTo>
                    <a:lnTo>
                      <a:pt x="107" y="96"/>
                    </a:lnTo>
                    <a:lnTo>
                      <a:pt x="105" y="112"/>
                    </a:lnTo>
                    <a:lnTo>
                      <a:pt x="101" y="134"/>
                    </a:lnTo>
                    <a:lnTo>
                      <a:pt x="88" y="150"/>
                    </a:lnTo>
                    <a:lnTo>
                      <a:pt x="68" y="157"/>
                    </a:lnTo>
                    <a:lnTo>
                      <a:pt x="49" y="150"/>
                    </a:lnTo>
                    <a:lnTo>
                      <a:pt x="32" y="131"/>
                    </a:lnTo>
                    <a:lnTo>
                      <a:pt x="17" y="111"/>
                    </a:lnTo>
                    <a:lnTo>
                      <a:pt x="14" y="83"/>
                    </a:lnTo>
                    <a:lnTo>
                      <a:pt x="14" y="59"/>
                    </a:lnTo>
                    <a:lnTo>
                      <a:pt x="22" y="37"/>
                    </a:lnTo>
                    <a:lnTo>
                      <a:pt x="32" y="25"/>
                    </a:lnTo>
                    <a:lnTo>
                      <a:pt x="49" y="18"/>
                    </a:lnTo>
                    <a:lnTo>
                      <a:pt x="58" y="28"/>
                    </a:lnTo>
                    <a:lnTo>
                      <a:pt x="49" y="45"/>
                    </a:lnTo>
                    <a:lnTo>
                      <a:pt x="36" y="61"/>
                    </a:lnTo>
                    <a:lnTo>
                      <a:pt x="37" y="79"/>
                    </a:lnTo>
                    <a:lnTo>
                      <a:pt x="40" y="96"/>
                    </a:lnTo>
                    <a:lnTo>
                      <a:pt x="46" y="111"/>
                    </a:lnTo>
                    <a:lnTo>
                      <a:pt x="56" y="128"/>
                    </a:lnTo>
                    <a:lnTo>
                      <a:pt x="64" y="130"/>
                    </a:lnTo>
                    <a:lnTo>
                      <a:pt x="79" y="127"/>
                    </a:lnTo>
                    <a:lnTo>
                      <a:pt x="91" y="115"/>
                    </a:lnTo>
                    <a:lnTo>
                      <a:pt x="97" y="104"/>
                    </a:lnTo>
                    <a:lnTo>
                      <a:pt x="100" y="86"/>
                    </a:lnTo>
                    <a:lnTo>
                      <a:pt x="94" y="85"/>
                    </a:lnTo>
                    <a:lnTo>
                      <a:pt x="88" y="94"/>
                    </a:lnTo>
                    <a:lnTo>
                      <a:pt x="74" y="109"/>
                    </a:lnTo>
                    <a:lnTo>
                      <a:pt x="66" y="111"/>
                    </a:lnTo>
                    <a:lnTo>
                      <a:pt x="53" y="101"/>
                    </a:lnTo>
                    <a:lnTo>
                      <a:pt x="45" y="83"/>
                    </a:lnTo>
                    <a:lnTo>
                      <a:pt x="45" y="67"/>
                    </a:lnTo>
                    <a:lnTo>
                      <a:pt x="53" y="46"/>
                    </a:lnTo>
                    <a:lnTo>
                      <a:pt x="64" y="31"/>
                    </a:lnTo>
                    <a:lnTo>
                      <a:pt x="66" y="19"/>
                    </a:lnTo>
                    <a:lnTo>
                      <a:pt x="55" y="8"/>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4">
                <a:extLst>
                  <a:ext uri="{FF2B5EF4-FFF2-40B4-BE49-F238E27FC236}">
                    <a16:creationId xmlns:a16="http://schemas.microsoft.com/office/drawing/2014/main" id="{44A991CE-B120-4596-9E3E-78BEAF0AA0F3}"/>
                  </a:ext>
                </a:extLst>
              </p:cNvPr>
              <p:cNvSpPr>
                <a:spLocks/>
              </p:cNvSpPr>
              <p:nvPr/>
            </p:nvSpPr>
            <p:spPr bwMode="auto">
              <a:xfrm>
                <a:off x="4624388" y="2168525"/>
                <a:ext cx="79375" cy="112713"/>
              </a:xfrm>
              <a:custGeom>
                <a:avLst/>
                <a:gdLst/>
                <a:ahLst/>
                <a:cxnLst>
                  <a:cxn ang="0">
                    <a:pos x="39" y="71"/>
                  </a:cxn>
                  <a:cxn ang="0">
                    <a:pos x="0" y="8"/>
                  </a:cxn>
                  <a:cxn ang="0">
                    <a:pos x="10" y="0"/>
                  </a:cxn>
                  <a:cxn ang="0">
                    <a:pos x="50" y="68"/>
                  </a:cxn>
                  <a:cxn ang="0">
                    <a:pos x="39" y="71"/>
                  </a:cxn>
                </a:cxnLst>
                <a:rect l="0" t="0" r="r" b="b"/>
                <a:pathLst>
                  <a:path w="50" h="71">
                    <a:moveTo>
                      <a:pt x="39" y="71"/>
                    </a:moveTo>
                    <a:lnTo>
                      <a:pt x="0" y="8"/>
                    </a:lnTo>
                    <a:lnTo>
                      <a:pt x="10" y="0"/>
                    </a:lnTo>
                    <a:lnTo>
                      <a:pt x="50" y="68"/>
                    </a:lnTo>
                    <a:lnTo>
                      <a:pt x="39"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15">
                <a:extLst>
                  <a:ext uri="{FF2B5EF4-FFF2-40B4-BE49-F238E27FC236}">
                    <a16:creationId xmlns:a16="http://schemas.microsoft.com/office/drawing/2014/main" id="{D05B7589-D789-4A67-900D-A29A0FF48EC7}"/>
                  </a:ext>
                </a:extLst>
              </p:cNvPr>
              <p:cNvSpPr>
                <a:spLocks/>
              </p:cNvSpPr>
              <p:nvPr/>
            </p:nvSpPr>
            <p:spPr bwMode="auto">
              <a:xfrm>
                <a:off x="4646613" y="2130425"/>
                <a:ext cx="158750" cy="157163"/>
              </a:xfrm>
              <a:custGeom>
                <a:avLst/>
                <a:gdLst/>
                <a:ahLst/>
                <a:cxnLst>
                  <a:cxn ang="0">
                    <a:pos x="14" y="23"/>
                  </a:cxn>
                  <a:cxn ang="0">
                    <a:pos x="38" y="72"/>
                  </a:cxn>
                  <a:cxn ang="0">
                    <a:pos x="57" y="85"/>
                  </a:cxn>
                  <a:cxn ang="0">
                    <a:pos x="81" y="86"/>
                  </a:cxn>
                  <a:cxn ang="0">
                    <a:pos x="93" y="80"/>
                  </a:cxn>
                  <a:cxn ang="0">
                    <a:pos x="91" y="62"/>
                  </a:cxn>
                  <a:cxn ang="0">
                    <a:pos x="76" y="36"/>
                  </a:cxn>
                  <a:cxn ang="0">
                    <a:pos x="57" y="20"/>
                  </a:cxn>
                  <a:cxn ang="0">
                    <a:pos x="33" y="13"/>
                  </a:cxn>
                  <a:cxn ang="0">
                    <a:pos x="24" y="10"/>
                  </a:cxn>
                  <a:cxn ang="0">
                    <a:pos x="28" y="1"/>
                  </a:cxn>
                  <a:cxn ang="0">
                    <a:pos x="63" y="10"/>
                  </a:cxn>
                  <a:cxn ang="0">
                    <a:pos x="80" y="26"/>
                  </a:cxn>
                  <a:cxn ang="0">
                    <a:pos x="93" y="43"/>
                  </a:cxn>
                  <a:cxn ang="0">
                    <a:pos x="94" y="62"/>
                  </a:cxn>
                  <a:cxn ang="0">
                    <a:pos x="100" y="80"/>
                  </a:cxn>
                  <a:cxn ang="0">
                    <a:pos x="91" y="92"/>
                  </a:cxn>
                  <a:cxn ang="0">
                    <a:pos x="74" y="99"/>
                  </a:cxn>
                  <a:cxn ang="0">
                    <a:pos x="45" y="95"/>
                  </a:cxn>
                  <a:cxn ang="0">
                    <a:pos x="28" y="75"/>
                  </a:cxn>
                  <a:cxn ang="0">
                    <a:pos x="17" y="47"/>
                  </a:cxn>
                  <a:cxn ang="0">
                    <a:pos x="1" y="14"/>
                  </a:cxn>
                  <a:cxn ang="0">
                    <a:pos x="0" y="0"/>
                  </a:cxn>
                  <a:cxn ang="0">
                    <a:pos x="10" y="3"/>
                  </a:cxn>
                  <a:cxn ang="0">
                    <a:pos x="14" y="23"/>
                  </a:cxn>
                </a:cxnLst>
                <a:rect l="0" t="0" r="r" b="b"/>
                <a:pathLst>
                  <a:path w="100" h="99">
                    <a:moveTo>
                      <a:pt x="14" y="23"/>
                    </a:moveTo>
                    <a:lnTo>
                      <a:pt x="38" y="72"/>
                    </a:lnTo>
                    <a:lnTo>
                      <a:pt x="57" y="85"/>
                    </a:lnTo>
                    <a:lnTo>
                      <a:pt x="81" y="86"/>
                    </a:lnTo>
                    <a:lnTo>
                      <a:pt x="93" y="80"/>
                    </a:lnTo>
                    <a:lnTo>
                      <a:pt x="91" y="62"/>
                    </a:lnTo>
                    <a:lnTo>
                      <a:pt x="76" y="36"/>
                    </a:lnTo>
                    <a:lnTo>
                      <a:pt x="57" y="20"/>
                    </a:lnTo>
                    <a:lnTo>
                      <a:pt x="33" y="13"/>
                    </a:lnTo>
                    <a:lnTo>
                      <a:pt x="24" y="10"/>
                    </a:lnTo>
                    <a:lnTo>
                      <a:pt x="28" y="1"/>
                    </a:lnTo>
                    <a:lnTo>
                      <a:pt x="63" y="10"/>
                    </a:lnTo>
                    <a:lnTo>
                      <a:pt x="80" y="26"/>
                    </a:lnTo>
                    <a:lnTo>
                      <a:pt x="93" y="43"/>
                    </a:lnTo>
                    <a:lnTo>
                      <a:pt x="94" y="62"/>
                    </a:lnTo>
                    <a:lnTo>
                      <a:pt x="100" y="80"/>
                    </a:lnTo>
                    <a:lnTo>
                      <a:pt x="91" y="92"/>
                    </a:lnTo>
                    <a:lnTo>
                      <a:pt x="74" y="99"/>
                    </a:lnTo>
                    <a:lnTo>
                      <a:pt x="45" y="95"/>
                    </a:lnTo>
                    <a:lnTo>
                      <a:pt x="28" y="75"/>
                    </a:lnTo>
                    <a:lnTo>
                      <a:pt x="17" y="47"/>
                    </a:lnTo>
                    <a:lnTo>
                      <a:pt x="1" y="14"/>
                    </a:lnTo>
                    <a:lnTo>
                      <a:pt x="0" y="0"/>
                    </a:lnTo>
                    <a:lnTo>
                      <a:pt x="10" y="3"/>
                    </a:lnTo>
                    <a:lnTo>
                      <a:pt x="14"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16">
                <a:extLst>
                  <a:ext uri="{FF2B5EF4-FFF2-40B4-BE49-F238E27FC236}">
                    <a16:creationId xmlns:a16="http://schemas.microsoft.com/office/drawing/2014/main" id="{AEB8D805-1327-43F0-97DE-3EE80F17A6DB}"/>
                  </a:ext>
                </a:extLst>
              </p:cNvPr>
              <p:cNvSpPr>
                <a:spLocks/>
              </p:cNvSpPr>
              <p:nvPr/>
            </p:nvSpPr>
            <p:spPr bwMode="auto">
              <a:xfrm>
                <a:off x="4632326" y="2084388"/>
                <a:ext cx="207963" cy="238125"/>
              </a:xfrm>
              <a:custGeom>
                <a:avLst/>
                <a:gdLst/>
                <a:ahLst/>
                <a:cxnLst>
                  <a:cxn ang="0">
                    <a:pos x="7" y="18"/>
                  </a:cxn>
                  <a:cxn ang="0">
                    <a:pos x="0" y="2"/>
                  </a:cxn>
                  <a:cxn ang="0">
                    <a:pos x="39" y="0"/>
                  </a:cxn>
                  <a:cxn ang="0">
                    <a:pos x="69" y="10"/>
                  </a:cxn>
                  <a:cxn ang="0">
                    <a:pos x="88" y="21"/>
                  </a:cxn>
                  <a:cxn ang="0">
                    <a:pos x="112" y="41"/>
                  </a:cxn>
                  <a:cxn ang="0">
                    <a:pos x="127" y="73"/>
                  </a:cxn>
                  <a:cxn ang="0">
                    <a:pos x="131" y="94"/>
                  </a:cxn>
                  <a:cxn ang="0">
                    <a:pos x="128" y="124"/>
                  </a:cxn>
                  <a:cxn ang="0">
                    <a:pos x="112" y="143"/>
                  </a:cxn>
                  <a:cxn ang="0">
                    <a:pos x="82" y="150"/>
                  </a:cxn>
                  <a:cxn ang="0">
                    <a:pos x="49" y="149"/>
                  </a:cxn>
                  <a:cxn ang="0">
                    <a:pos x="45" y="140"/>
                  </a:cxn>
                  <a:cxn ang="0">
                    <a:pos x="76" y="143"/>
                  </a:cxn>
                  <a:cxn ang="0">
                    <a:pos x="104" y="133"/>
                  </a:cxn>
                  <a:cxn ang="0">
                    <a:pos x="117" y="121"/>
                  </a:cxn>
                  <a:cxn ang="0">
                    <a:pos x="118" y="102"/>
                  </a:cxn>
                  <a:cxn ang="0">
                    <a:pos x="117" y="79"/>
                  </a:cxn>
                  <a:cxn ang="0">
                    <a:pos x="111" y="59"/>
                  </a:cxn>
                  <a:cxn ang="0">
                    <a:pos x="92" y="38"/>
                  </a:cxn>
                  <a:cxn ang="0">
                    <a:pos x="72" y="22"/>
                  </a:cxn>
                  <a:cxn ang="0">
                    <a:pos x="52" y="15"/>
                  </a:cxn>
                  <a:cxn ang="0">
                    <a:pos x="24" y="13"/>
                  </a:cxn>
                  <a:cxn ang="0">
                    <a:pos x="7" y="18"/>
                  </a:cxn>
                </a:cxnLst>
                <a:rect l="0" t="0" r="r" b="b"/>
                <a:pathLst>
                  <a:path w="131" h="150">
                    <a:moveTo>
                      <a:pt x="7" y="18"/>
                    </a:moveTo>
                    <a:lnTo>
                      <a:pt x="0" y="2"/>
                    </a:lnTo>
                    <a:lnTo>
                      <a:pt x="39" y="0"/>
                    </a:lnTo>
                    <a:lnTo>
                      <a:pt x="69" y="10"/>
                    </a:lnTo>
                    <a:lnTo>
                      <a:pt x="88" y="21"/>
                    </a:lnTo>
                    <a:lnTo>
                      <a:pt x="112" y="41"/>
                    </a:lnTo>
                    <a:lnTo>
                      <a:pt x="127" y="73"/>
                    </a:lnTo>
                    <a:lnTo>
                      <a:pt x="131" y="94"/>
                    </a:lnTo>
                    <a:lnTo>
                      <a:pt x="128" y="124"/>
                    </a:lnTo>
                    <a:lnTo>
                      <a:pt x="112" y="143"/>
                    </a:lnTo>
                    <a:lnTo>
                      <a:pt x="82" y="150"/>
                    </a:lnTo>
                    <a:lnTo>
                      <a:pt x="49" y="149"/>
                    </a:lnTo>
                    <a:lnTo>
                      <a:pt x="45" y="140"/>
                    </a:lnTo>
                    <a:lnTo>
                      <a:pt x="76" y="143"/>
                    </a:lnTo>
                    <a:lnTo>
                      <a:pt x="104" y="133"/>
                    </a:lnTo>
                    <a:lnTo>
                      <a:pt x="117" y="121"/>
                    </a:lnTo>
                    <a:lnTo>
                      <a:pt x="118" y="102"/>
                    </a:lnTo>
                    <a:lnTo>
                      <a:pt x="117" y="79"/>
                    </a:lnTo>
                    <a:lnTo>
                      <a:pt x="111" y="59"/>
                    </a:lnTo>
                    <a:lnTo>
                      <a:pt x="92" y="38"/>
                    </a:lnTo>
                    <a:lnTo>
                      <a:pt x="72" y="22"/>
                    </a:lnTo>
                    <a:lnTo>
                      <a:pt x="52" y="15"/>
                    </a:lnTo>
                    <a:lnTo>
                      <a:pt x="24" y="13"/>
                    </a:lnTo>
                    <a:lnTo>
                      <a:pt x="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7">
                <a:extLst>
                  <a:ext uri="{FF2B5EF4-FFF2-40B4-BE49-F238E27FC236}">
                    <a16:creationId xmlns:a16="http://schemas.microsoft.com/office/drawing/2014/main" id="{B6D60BD0-4A9A-4721-87CD-850502DA2F24}"/>
                  </a:ext>
                </a:extLst>
              </p:cNvPr>
              <p:cNvSpPr>
                <a:spLocks/>
              </p:cNvSpPr>
              <p:nvPr/>
            </p:nvSpPr>
            <p:spPr bwMode="auto">
              <a:xfrm>
                <a:off x="4629151" y="2100263"/>
                <a:ext cx="112713" cy="168275"/>
              </a:xfrm>
              <a:custGeom>
                <a:avLst/>
                <a:gdLst/>
                <a:ahLst/>
                <a:cxnLst>
                  <a:cxn ang="0">
                    <a:pos x="41" y="1"/>
                  </a:cxn>
                  <a:cxn ang="0">
                    <a:pos x="26" y="15"/>
                  </a:cxn>
                  <a:cxn ang="0">
                    <a:pos x="44" y="24"/>
                  </a:cxn>
                  <a:cxn ang="0">
                    <a:pos x="36" y="34"/>
                  </a:cxn>
                  <a:cxn ang="0">
                    <a:pos x="71" y="105"/>
                  </a:cxn>
                  <a:cxn ang="0">
                    <a:pos x="61" y="106"/>
                  </a:cxn>
                  <a:cxn ang="0">
                    <a:pos x="23" y="30"/>
                  </a:cxn>
                  <a:cxn ang="0">
                    <a:pos x="11" y="20"/>
                  </a:cxn>
                  <a:cxn ang="0">
                    <a:pos x="0" y="0"/>
                  </a:cxn>
                  <a:cxn ang="0">
                    <a:pos x="41" y="1"/>
                  </a:cxn>
                </a:cxnLst>
                <a:rect l="0" t="0" r="r" b="b"/>
                <a:pathLst>
                  <a:path w="71" h="106">
                    <a:moveTo>
                      <a:pt x="41" y="1"/>
                    </a:moveTo>
                    <a:lnTo>
                      <a:pt x="26" y="15"/>
                    </a:lnTo>
                    <a:lnTo>
                      <a:pt x="44" y="24"/>
                    </a:lnTo>
                    <a:lnTo>
                      <a:pt x="36" y="34"/>
                    </a:lnTo>
                    <a:lnTo>
                      <a:pt x="71" y="105"/>
                    </a:lnTo>
                    <a:lnTo>
                      <a:pt x="61" y="106"/>
                    </a:lnTo>
                    <a:lnTo>
                      <a:pt x="23" y="30"/>
                    </a:lnTo>
                    <a:lnTo>
                      <a:pt x="11" y="20"/>
                    </a:lnTo>
                    <a:lnTo>
                      <a:pt x="0" y="0"/>
                    </a:lnTo>
                    <a:lnTo>
                      <a:pt x="4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18">
                <a:extLst>
                  <a:ext uri="{FF2B5EF4-FFF2-40B4-BE49-F238E27FC236}">
                    <a16:creationId xmlns:a16="http://schemas.microsoft.com/office/drawing/2014/main" id="{9EBBCC9E-3CC5-4B37-A4F5-98B4EF1817A2}"/>
                  </a:ext>
                </a:extLst>
              </p:cNvPr>
              <p:cNvSpPr>
                <a:spLocks/>
              </p:cNvSpPr>
              <p:nvPr/>
            </p:nvSpPr>
            <p:spPr bwMode="auto">
              <a:xfrm>
                <a:off x="4900613" y="1576388"/>
                <a:ext cx="317500" cy="306388"/>
              </a:xfrm>
              <a:custGeom>
                <a:avLst/>
                <a:gdLst/>
                <a:ahLst/>
                <a:cxnLst>
                  <a:cxn ang="0">
                    <a:pos x="62" y="86"/>
                  </a:cxn>
                  <a:cxn ang="0">
                    <a:pos x="66" y="57"/>
                  </a:cxn>
                  <a:cxn ang="0">
                    <a:pos x="72" y="33"/>
                  </a:cxn>
                  <a:cxn ang="0">
                    <a:pos x="87" y="15"/>
                  </a:cxn>
                  <a:cxn ang="0">
                    <a:pos x="102" y="5"/>
                  </a:cxn>
                  <a:cxn ang="0">
                    <a:pos x="117" y="2"/>
                  </a:cxn>
                  <a:cxn ang="0">
                    <a:pos x="138" y="0"/>
                  </a:cxn>
                  <a:cxn ang="0">
                    <a:pos x="157" y="5"/>
                  </a:cxn>
                  <a:cxn ang="0">
                    <a:pos x="175" y="15"/>
                  </a:cxn>
                  <a:cxn ang="0">
                    <a:pos x="187" y="28"/>
                  </a:cxn>
                  <a:cxn ang="0">
                    <a:pos x="196" y="48"/>
                  </a:cxn>
                  <a:cxn ang="0">
                    <a:pos x="200" y="72"/>
                  </a:cxn>
                  <a:cxn ang="0">
                    <a:pos x="200" y="97"/>
                  </a:cxn>
                  <a:cxn ang="0">
                    <a:pos x="196" y="129"/>
                  </a:cxn>
                  <a:cxn ang="0">
                    <a:pos x="184" y="150"/>
                  </a:cxn>
                  <a:cxn ang="0">
                    <a:pos x="177" y="168"/>
                  </a:cxn>
                  <a:cxn ang="0">
                    <a:pos x="159" y="181"/>
                  </a:cxn>
                  <a:cxn ang="0">
                    <a:pos x="141" y="190"/>
                  </a:cxn>
                  <a:cxn ang="0">
                    <a:pos x="116" y="193"/>
                  </a:cxn>
                  <a:cxn ang="0">
                    <a:pos x="94" y="191"/>
                  </a:cxn>
                  <a:cxn ang="0">
                    <a:pos x="76" y="178"/>
                  </a:cxn>
                  <a:cxn ang="0">
                    <a:pos x="69" y="155"/>
                  </a:cxn>
                  <a:cxn ang="0">
                    <a:pos x="66" y="132"/>
                  </a:cxn>
                  <a:cxn ang="0">
                    <a:pos x="60" y="117"/>
                  </a:cxn>
                  <a:cxn ang="0">
                    <a:pos x="46" y="117"/>
                  </a:cxn>
                  <a:cxn ang="0">
                    <a:pos x="18" y="140"/>
                  </a:cxn>
                  <a:cxn ang="0">
                    <a:pos x="3" y="142"/>
                  </a:cxn>
                  <a:cxn ang="0">
                    <a:pos x="0" y="126"/>
                  </a:cxn>
                  <a:cxn ang="0">
                    <a:pos x="9" y="114"/>
                  </a:cxn>
                  <a:cxn ang="0">
                    <a:pos x="33" y="102"/>
                  </a:cxn>
                  <a:cxn ang="0">
                    <a:pos x="62" y="86"/>
                  </a:cxn>
                </a:cxnLst>
                <a:rect l="0" t="0" r="r" b="b"/>
                <a:pathLst>
                  <a:path w="200" h="193">
                    <a:moveTo>
                      <a:pt x="62" y="86"/>
                    </a:moveTo>
                    <a:lnTo>
                      <a:pt x="66" y="57"/>
                    </a:lnTo>
                    <a:lnTo>
                      <a:pt x="72" y="33"/>
                    </a:lnTo>
                    <a:lnTo>
                      <a:pt x="87" y="15"/>
                    </a:lnTo>
                    <a:lnTo>
                      <a:pt x="102" y="5"/>
                    </a:lnTo>
                    <a:lnTo>
                      <a:pt x="117" y="2"/>
                    </a:lnTo>
                    <a:lnTo>
                      <a:pt x="138" y="0"/>
                    </a:lnTo>
                    <a:lnTo>
                      <a:pt x="157" y="5"/>
                    </a:lnTo>
                    <a:lnTo>
                      <a:pt x="175" y="15"/>
                    </a:lnTo>
                    <a:lnTo>
                      <a:pt x="187" y="28"/>
                    </a:lnTo>
                    <a:lnTo>
                      <a:pt x="196" y="48"/>
                    </a:lnTo>
                    <a:lnTo>
                      <a:pt x="200" y="72"/>
                    </a:lnTo>
                    <a:lnTo>
                      <a:pt x="200" y="97"/>
                    </a:lnTo>
                    <a:lnTo>
                      <a:pt x="196" y="129"/>
                    </a:lnTo>
                    <a:lnTo>
                      <a:pt x="184" y="150"/>
                    </a:lnTo>
                    <a:lnTo>
                      <a:pt x="177" y="168"/>
                    </a:lnTo>
                    <a:lnTo>
                      <a:pt x="159" y="181"/>
                    </a:lnTo>
                    <a:lnTo>
                      <a:pt x="141" y="190"/>
                    </a:lnTo>
                    <a:lnTo>
                      <a:pt x="116" y="193"/>
                    </a:lnTo>
                    <a:lnTo>
                      <a:pt x="94" y="191"/>
                    </a:lnTo>
                    <a:lnTo>
                      <a:pt x="76" y="178"/>
                    </a:lnTo>
                    <a:lnTo>
                      <a:pt x="69" y="155"/>
                    </a:lnTo>
                    <a:lnTo>
                      <a:pt x="66" y="132"/>
                    </a:lnTo>
                    <a:lnTo>
                      <a:pt x="60" y="117"/>
                    </a:lnTo>
                    <a:lnTo>
                      <a:pt x="46" y="117"/>
                    </a:lnTo>
                    <a:lnTo>
                      <a:pt x="18" y="140"/>
                    </a:lnTo>
                    <a:lnTo>
                      <a:pt x="3" y="142"/>
                    </a:lnTo>
                    <a:lnTo>
                      <a:pt x="0" y="126"/>
                    </a:lnTo>
                    <a:lnTo>
                      <a:pt x="9" y="114"/>
                    </a:lnTo>
                    <a:lnTo>
                      <a:pt x="33" y="102"/>
                    </a:lnTo>
                    <a:lnTo>
                      <a:pt x="62"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9">
                <a:extLst>
                  <a:ext uri="{FF2B5EF4-FFF2-40B4-BE49-F238E27FC236}">
                    <a16:creationId xmlns:a16="http://schemas.microsoft.com/office/drawing/2014/main" id="{22681464-0E90-4A43-9701-4326650E1A37}"/>
                  </a:ext>
                </a:extLst>
              </p:cNvPr>
              <p:cNvSpPr>
                <a:spLocks/>
              </p:cNvSpPr>
              <p:nvPr/>
            </p:nvSpPr>
            <p:spPr bwMode="auto">
              <a:xfrm>
                <a:off x="4902201" y="1908175"/>
                <a:ext cx="268288" cy="498475"/>
              </a:xfrm>
              <a:custGeom>
                <a:avLst/>
                <a:gdLst/>
                <a:ahLst/>
                <a:cxnLst>
                  <a:cxn ang="0">
                    <a:pos x="21" y="59"/>
                  </a:cxn>
                  <a:cxn ang="0">
                    <a:pos x="35" y="29"/>
                  </a:cxn>
                  <a:cxn ang="0">
                    <a:pos x="56" y="13"/>
                  </a:cxn>
                  <a:cxn ang="0">
                    <a:pos x="77" y="4"/>
                  </a:cxn>
                  <a:cxn ang="0">
                    <a:pos x="96" y="0"/>
                  </a:cxn>
                  <a:cxn ang="0">
                    <a:pos x="114" y="3"/>
                  </a:cxn>
                  <a:cxn ang="0">
                    <a:pos x="128" y="10"/>
                  </a:cxn>
                  <a:cxn ang="0">
                    <a:pos x="140" y="19"/>
                  </a:cxn>
                  <a:cxn ang="0">
                    <a:pos x="150" y="35"/>
                  </a:cxn>
                  <a:cxn ang="0">
                    <a:pos x="153" y="55"/>
                  </a:cxn>
                  <a:cxn ang="0">
                    <a:pos x="151" y="74"/>
                  </a:cxn>
                  <a:cxn ang="0">
                    <a:pos x="144" y="91"/>
                  </a:cxn>
                  <a:cxn ang="0">
                    <a:pos x="134" y="106"/>
                  </a:cxn>
                  <a:cxn ang="0">
                    <a:pos x="124" y="124"/>
                  </a:cxn>
                  <a:cxn ang="0">
                    <a:pos x="118" y="141"/>
                  </a:cxn>
                  <a:cxn ang="0">
                    <a:pos x="118" y="166"/>
                  </a:cxn>
                  <a:cxn ang="0">
                    <a:pos x="124" y="181"/>
                  </a:cxn>
                  <a:cxn ang="0">
                    <a:pos x="140" y="199"/>
                  </a:cxn>
                  <a:cxn ang="0">
                    <a:pos x="151" y="215"/>
                  </a:cxn>
                  <a:cxn ang="0">
                    <a:pos x="162" y="228"/>
                  </a:cxn>
                  <a:cxn ang="0">
                    <a:pos x="169" y="250"/>
                  </a:cxn>
                  <a:cxn ang="0">
                    <a:pos x="167" y="273"/>
                  </a:cxn>
                  <a:cxn ang="0">
                    <a:pos x="161" y="290"/>
                  </a:cxn>
                  <a:cxn ang="0">
                    <a:pos x="150" y="304"/>
                  </a:cxn>
                  <a:cxn ang="0">
                    <a:pos x="125" y="314"/>
                  </a:cxn>
                  <a:cxn ang="0">
                    <a:pos x="101" y="314"/>
                  </a:cxn>
                  <a:cxn ang="0">
                    <a:pos x="79" y="311"/>
                  </a:cxn>
                  <a:cxn ang="0">
                    <a:pos x="47" y="297"/>
                  </a:cxn>
                  <a:cxn ang="0">
                    <a:pos x="26" y="272"/>
                  </a:cxn>
                  <a:cxn ang="0">
                    <a:pos x="8" y="237"/>
                  </a:cxn>
                  <a:cxn ang="0">
                    <a:pos x="0" y="196"/>
                  </a:cxn>
                  <a:cxn ang="0">
                    <a:pos x="0" y="159"/>
                  </a:cxn>
                  <a:cxn ang="0">
                    <a:pos x="3" y="127"/>
                  </a:cxn>
                  <a:cxn ang="0">
                    <a:pos x="8" y="91"/>
                  </a:cxn>
                  <a:cxn ang="0">
                    <a:pos x="21" y="59"/>
                  </a:cxn>
                </a:cxnLst>
                <a:rect l="0" t="0" r="r" b="b"/>
                <a:pathLst>
                  <a:path w="169" h="314">
                    <a:moveTo>
                      <a:pt x="21" y="59"/>
                    </a:moveTo>
                    <a:lnTo>
                      <a:pt x="35" y="29"/>
                    </a:lnTo>
                    <a:lnTo>
                      <a:pt x="56" y="13"/>
                    </a:lnTo>
                    <a:lnTo>
                      <a:pt x="77" y="4"/>
                    </a:lnTo>
                    <a:lnTo>
                      <a:pt x="96" y="0"/>
                    </a:lnTo>
                    <a:lnTo>
                      <a:pt x="114" y="3"/>
                    </a:lnTo>
                    <a:lnTo>
                      <a:pt x="128" y="10"/>
                    </a:lnTo>
                    <a:lnTo>
                      <a:pt x="140" y="19"/>
                    </a:lnTo>
                    <a:lnTo>
                      <a:pt x="150" y="35"/>
                    </a:lnTo>
                    <a:lnTo>
                      <a:pt x="153" y="55"/>
                    </a:lnTo>
                    <a:lnTo>
                      <a:pt x="151" y="74"/>
                    </a:lnTo>
                    <a:lnTo>
                      <a:pt x="144" y="91"/>
                    </a:lnTo>
                    <a:lnTo>
                      <a:pt x="134" y="106"/>
                    </a:lnTo>
                    <a:lnTo>
                      <a:pt x="124" y="124"/>
                    </a:lnTo>
                    <a:lnTo>
                      <a:pt x="118" y="141"/>
                    </a:lnTo>
                    <a:lnTo>
                      <a:pt x="118" y="166"/>
                    </a:lnTo>
                    <a:lnTo>
                      <a:pt x="124" y="181"/>
                    </a:lnTo>
                    <a:lnTo>
                      <a:pt x="140" y="199"/>
                    </a:lnTo>
                    <a:lnTo>
                      <a:pt x="151" y="215"/>
                    </a:lnTo>
                    <a:lnTo>
                      <a:pt x="162" y="228"/>
                    </a:lnTo>
                    <a:lnTo>
                      <a:pt x="169" y="250"/>
                    </a:lnTo>
                    <a:lnTo>
                      <a:pt x="167" y="273"/>
                    </a:lnTo>
                    <a:lnTo>
                      <a:pt x="161" y="290"/>
                    </a:lnTo>
                    <a:lnTo>
                      <a:pt x="150" y="304"/>
                    </a:lnTo>
                    <a:lnTo>
                      <a:pt x="125" y="314"/>
                    </a:lnTo>
                    <a:lnTo>
                      <a:pt x="101" y="314"/>
                    </a:lnTo>
                    <a:lnTo>
                      <a:pt x="79" y="311"/>
                    </a:lnTo>
                    <a:lnTo>
                      <a:pt x="47" y="297"/>
                    </a:lnTo>
                    <a:lnTo>
                      <a:pt x="26" y="272"/>
                    </a:lnTo>
                    <a:lnTo>
                      <a:pt x="8" y="237"/>
                    </a:lnTo>
                    <a:lnTo>
                      <a:pt x="0" y="196"/>
                    </a:lnTo>
                    <a:lnTo>
                      <a:pt x="0" y="159"/>
                    </a:lnTo>
                    <a:lnTo>
                      <a:pt x="3" y="127"/>
                    </a:lnTo>
                    <a:lnTo>
                      <a:pt x="8" y="91"/>
                    </a:lnTo>
                    <a:lnTo>
                      <a:pt x="21"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20">
                <a:extLst>
                  <a:ext uri="{FF2B5EF4-FFF2-40B4-BE49-F238E27FC236}">
                    <a16:creationId xmlns:a16="http://schemas.microsoft.com/office/drawing/2014/main" id="{3C18437E-9889-4F72-93B5-2FB294DE4889}"/>
                  </a:ext>
                </a:extLst>
              </p:cNvPr>
              <p:cNvSpPr>
                <a:spLocks/>
              </p:cNvSpPr>
              <p:nvPr/>
            </p:nvSpPr>
            <p:spPr bwMode="auto">
              <a:xfrm>
                <a:off x="4672013" y="1922463"/>
                <a:ext cx="382588" cy="258763"/>
              </a:xfrm>
              <a:custGeom>
                <a:avLst/>
                <a:gdLst/>
                <a:ahLst/>
                <a:cxnLst>
                  <a:cxn ang="0">
                    <a:pos x="156" y="13"/>
                  </a:cxn>
                  <a:cxn ang="0">
                    <a:pos x="197" y="0"/>
                  </a:cxn>
                  <a:cxn ang="0">
                    <a:pos x="231" y="0"/>
                  </a:cxn>
                  <a:cxn ang="0">
                    <a:pos x="241" y="10"/>
                  </a:cxn>
                  <a:cxn ang="0">
                    <a:pos x="237" y="25"/>
                  </a:cxn>
                  <a:cxn ang="0">
                    <a:pos x="207" y="35"/>
                  </a:cxn>
                  <a:cxn ang="0">
                    <a:pos x="184" y="56"/>
                  </a:cxn>
                  <a:cxn ang="0">
                    <a:pos x="162" y="51"/>
                  </a:cxn>
                  <a:cxn ang="0">
                    <a:pos x="130" y="58"/>
                  </a:cxn>
                  <a:cxn ang="0">
                    <a:pos x="96" y="79"/>
                  </a:cxn>
                  <a:cxn ang="0">
                    <a:pos x="76" y="97"/>
                  </a:cxn>
                  <a:cxn ang="0">
                    <a:pos x="62" y="117"/>
                  </a:cxn>
                  <a:cxn ang="0">
                    <a:pos x="52" y="137"/>
                  </a:cxn>
                  <a:cxn ang="0">
                    <a:pos x="47" y="158"/>
                  </a:cxn>
                  <a:cxn ang="0">
                    <a:pos x="33" y="163"/>
                  </a:cxn>
                  <a:cxn ang="0">
                    <a:pos x="19" y="155"/>
                  </a:cxn>
                  <a:cxn ang="0">
                    <a:pos x="23" y="137"/>
                  </a:cxn>
                  <a:cxn ang="0">
                    <a:pos x="38" y="124"/>
                  </a:cxn>
                  <a:cxn ang="0">
                    <a:pos x="29" y="112"/>
                  </a:cxn>
                  <a:cxn ang="0">
                    <a:pos x="0" y="105"/>
                  </a:cxn>
                  <a:cxn ang="0">
                    <a:pos x="49" y="96"/>
                  </a:cxn>
                  <a:cxn ang="0">
                    <a:pos x="76" y="70"/>
                  </a:cxn>
                  <a:cxn ang="0">
                    <a:pos x="102" y="48"/>
                  </a:cxn>
                  <a:cxn ang="0">
                    <a:pos x="128" y="28"/>
                  </a:cxn>
                  <a:cxn ang="0">
                    <a:pos x="156" y="13"/>
                  </a:cxn>
                </a:cxnLst>
                <a:rect l="0" t="0" r="r" b="b"/>
                <a:pathLst>
                  <a:path w="241" h="163">
                    <a:moveTo>
                      <a:pt x="156" y="13"/>
                    </a:moveTo>
                    <a:lnTo>
                      <a:pt x="197" y="0"/>
                    </a:lnTo>
                    <a:lnTo>
                      <a:pt x="231" y="0"/>
                    </a:lnTo>
                    <a:lnTo>
                      <a:pt x="241" y="10"/>
                    </a:lnTo>
                    <a:lnTo>
                      <a:pt x="237" y="25"/>
                    </a:lnTo>
                    <a:lnTo>
                      <a:pt x="207" y="35"/>
                    </a:lnTo>
                    <a:lnTo>
                      <a:pt x="184" y="56"/>
                    </a:lnTo>
                    <a:lnTo>
                      <a:pt x="162" y="51"/>
                    </a:lnTo>
                    <a:lnTo>
                      <a:pt x="130" y="58"/>
                    </a:lnTo>
                    <a:lnTo>
                      <a:pt x="96" y="79"/>
                    </a:lnTo>
                    <a:lnTo>
                      <a:pt x="76" y="97"/>
                    </a:lnTo>
                    <a:lnTo>
                      <a:pt x="62" y="117"/>
                    </a:lnTo>
                    <a:lnTo>
                      <a:pt x="52" y="137"/>
                    </a:lnTo>
                    <a:lnTo>
                      <a:pt x="47" y="158"/>
                    </a:lnTo>
                    <a:lnTo>
                      <a:pt x="33" y="163"/>
                    </a:lnTo>
                    <a:lnTo>
                      <a:pt x="19" y="155"/>
                    </a:lnTo>
                    <a:lnTo>
                      <a:pt x="23" y="137"/>
                    </a:lnTo>
                    <a:lnTo>
                      <a:pt x="38" y="124"/>
                    </a:lnTo>
                    <a:lnTo>
                      <a:pt x="29" y="112"/>
                    </a:lnTo>
                    <a:lnTo>
                      <a:pt x="0" y="105"/>
                    </a:lnTo>
                    <a:lnTo>
                      <a:pt x="49" y="96"/>
                    </a:lnTo>
                    <a:lnTo>
                      <a:pt x="76" y="70"/>
                    </a:lnTo>
                    <a:lnTo>
                      <a:pt x="102" y="48"/>
                    </a:lnTo>
                    <a:lnTo>
                      <a:pt x="128" y="28"/>
                    </a:lnTo>
                    <a:lnTo>
                      <a:pt x="156"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21">
                <a:extLst>
                  <a:ext uri="{FF2B5EF4-FFF2-40B4-BE49-F238E27FC236}">
                    <a16:creationId xmlns:a16="http://schemas.microsoft.com/office/drawing/2014/main" id="{2ECD15D2-DD46-4970-9285-DE715C5D4133}"/>
                  </a:ext>
                </a:extLst>
              </p:cNvPr>
              <p:cNvSpPr>
                <a:spLocks/>
              </p:cNvSpPr>
              <p:nvPr/>
            </p:nvSpPr>
            <p:spPr bwMode="auto">
              <a:xfrm>
                <a:off x="4575176" y="1952625"/>
                <a:ext cx="552450" cy="471488"/>
              </a:xfrm>
              <a:custGeom>
                <a:avLst/>
                <a:gdLst/>
                <a:ahLst/>
                <a:cxnLst>
                  <a:cxn ang="0">
                    <a:pos x="292" y="61"/>
                  </a:cxn>
                  <a:cxn ang="0">
                    <a:pos x="303" y="30"/>
                  </a:cxn>
                  <a:cxn ang="0">
                    <a:pos x="306" y="10"/>
                  </a:cxn>
                  <a:cxn ang="0">
                    <a:pos x="313" y="0"/>
                  </a:cxn>
                  <a:cxn ang="0">
                    <a:pos x="325" y="0"/>
                  </a:cxn>
                  <a:cxn ang="0">
                    <a:pos x="337" y="3"/>
                  </a:cxn>
                  <a:cxn ang="0">
                    <a:pos x="347" y="15"/>
                  </a:cxn>
                  <a:cxn ang="0">
                    <a:pos x="348" y="34"/>
                  </a:cxn>
                  <a:cxn ang="0">
                    <a:pos x="342" y="66"/>
                  </a:cxn>
                  <a:cxn ang="0">
                    <a:pos x="326" y="97"/>
                  </a:cxn>
                  <a:cxn ang="0">
                    <a:pos x="282" y="149"/>
                  </a:cxn>
                  <a:cxn ang="0">
                    <a:pos x="244" y="194"/>
                  </a:cxn>
                  <a:cxn ang="0">
                    <a:pos x="217" y="210"/>
                  </a:cxn>
                  <a:cxn ang="0">
                    <a:pos x="169" y="231"/>
                  </a:cxn>
                  <a:cxn ang="0">
                    <a:pos x="120" y="251"/>
                  </a:cxn>
                  <a:cxn ang="0">
                    <a:pos x="91" y="273"/>
                  </a:cxn>
                  <a:cxn ang="0">
                    <a:pos x="78" y="294"/>
                  </a:cxn>
                  <a:cxn ang="0">
                    <a:pos x="57" y="297"/>
                  </a:cxn>
                  <a:cxn ang="0">
                    <a:pos x="27" y="289"/>
                  </a:cxn>
                  <a:cxn ang="0">
                    <a:pos x="3" y="273"/>
                  </a:cxn>
                  <a:cxn ang="0">
                    <a:pos x="0" y="254"/>
                  </a:cxn>
                  <a:cxn ang="0">
                    <a:pos x="15" y="254"/>
                  </a:cxn>
                  <a:cxn ang="0">
                    <a:pos x="32" y="260"/>
                  </a:cxn>
                  <a:cxn ang="0">
                    <a:pos x="57" y="270"/>
                  </a:cxn>
                  <a:cxn ang="0">
                    <a:pos x="75" y="263"/>
                  </a:cxn>
                  <a:cxn ang="0">
                    <a:pos x="79" y="247"/>
                  </a:cxn>
                  <a:cxn ang="0">
                    <a:pos x="60" y="241"/>
                  </a:cxn>
                  <a:cxn ang="0">
                    <a:pos x="37" y="229"/>
                  </a:cxn>
                  <a:cxn ang="0">
                    <a:pos x="37" y="220"/>
                  </a:cxn>
                  <a:cxn ang="0">
                    <a:pos x="57" y="215"/>
                  </a:cxn>
                  <a:cxn ang="0">
                    <a:pos x="78" y="222"/>
                  </a:cxn>
                  <a:cxn ang="0">
                    <a:pos x="98" y="232"/>
                  </a:cxn>
                  <a:cxn ang="0">
                    <a:pos x="126" y="223"/>
                  </a:cxn>
                  <a:cxn ang="0">
                    <a:pos x="167" y="201"/>
                  </a:cxn>
                  <a:cxn ang="0">
                    <a:pos x="199" y="183"/>
                  </a:cxn>
                  <a:cxn ang="0">
                    <a:pos x="229" y="169"/>
                  </a:cxn>
                  <a:cxn ang="0">
                    <a:pos x="247" y="141"/>
                  </a:cxn>
                  <a:cxn ang="0">
                    <a:pos x="265" y="111"/>
                  </a:cxn>
                  <a:cxn ang="0">
                    <a:pos x="285" y="80"/>
                  </a:cxn>
                  <a:cxn ang="0">
                    <a:pos x="292" y="61"/>
                  </a:cxn>
                </a:cxnLst>
                <a:rect l="0" t="0" r="r" b="b"/>
                <a:pathLst>
                  <a:path w="348" h="297">
                    <a:moveTo>
                      <a:pt x="292" y="61"/>
                    </a:moveTo>
                    <a:lnTo>
                      <a:pt x="303" y="30"/>
                    </a:lnTo>
                    <a:lnTo>
                      <a:pt x="306" y="10"/>
                    </a:lnTo>
                    <a:lnTo>
                      <a:pt x="313" y="0"/>
                    </a:lnTo>
                    <a:lnTo>
                      <a:pt x="325" y="0"/>
                    </a:lnTo>
                    <a:lnTo>
                      <a:pt x="337" y="3"/>
                    </a:lnTo>
                    <a:lnTo>
                      <a:pt x="347" y="15"/>
                    </a:lnTo>
                    <a:lnTo>
                      <a:pt x="348" y="34"/>
                    </a:lnTo>
                    <a:lnTo>
                      <a:pt x="342" y="66"/>
                    </a:lnTo>
                    <a:lnTo>
                      <a:pt x="326" y="97"/>
                    </a:lnTo>
                    <a:lnTo>
                      <a:pt x="282" y="149"/>
                    </a:lnTo>
                    <a:lnTo>
                      <a:pt x="244" y="194"/>
                    </a:lnTo>
                    <a:lnTo>
                      <a:pt x="217" y="210"/>
                    </a:lnTo>
                    <a:lnTo>
                      <a:pt x="169" y="231"/>
                    </a:lnTo>
                    <a:lnTo>
                      <a:pt x="120" y="251"/>
                    </a:lnTo>
                    <a:lnTo>
                      <a:pt x="91" y="273"/>
                    </a:lnTo>
                    <a:lnTo>
                      <a:pt x="78" y="294"/>
                    </a:lnTo>
                    <a:lnTo>
                      <a:pt x="57" y="297"/>
                    </a:lnTo>
                    <a:lnTo>
                      <a:pt x="27" y="289"/>
                    </a:lnTo>
                    <a:lnTo>
                      <a:pt x="3" y="273"/>
                    </a:lnTo>
                    <a:lnTo>
                      <a:pt x="0" y="254"/>
                    </a:lnTo>
                    <a:lnTo>
                      <a:pt x="15" y="254"/>
                    </a:lnTo>
                    <a:lnTo>
                      <a:pt x="32" y="260"/>
                    </a:lnTo>
                    <a:lnTo>
                      <a:pt x="57" y="270"/>
                    </a:lnTo>
                    <a:lnTo>
                      <a:pt x="75" y="263"/>
                    </a:lnTo>
                    <a:lnTo>
                      <a:pt x="79" y="247"/>
                    </a:lnTo>
                    <a:lnTo>
                      <a:pt x="60" y="241"/>
                    </a:lnTo>
                    <a:lnTo>
                      <a:pt x="37" y="229"/>
                    </a:lnTo>
                    <a:lnTo>
                      <a:pt x="37" y="220"/>
                    </a:lnTo>
                    <a:lnTo>
                      <a:pt x="57" y="215"/>
                    </a:lnTo>
                    <a:lnTo>
                      <a:pt x="78" y="222"/>
                    </a:lnTo>
                    <a:lnTo>
                      <a:pt x="98" y="232"/>
                    </a:lnTo>
                    <a:lnTo>
                      <a:pt x="126" y="223"/>
                    </a:lnTo>
                    <a:lnTo>
                      <a:pt x="167" y="201"/>
                    </a:lnTo>
                    <a:lnTo>
                      <a:pt x="199" y="183"/>
                    </a:lnTo>
                    <a:lnTo>
                      <a:pt x="229" y="169"/>
                    </a:lnTo>
                    <a:lnTo>
                      <a:pt x="247" y="141"/>
                    </a:lnTo>
                    <a:lnTo>
                      <a:pt x="265" y="111"/>
                    </a:lnTo>
                    <a:lnTo>
                      <a:pt x="285" y="80"/>
                    </a:lnTo>
                    <a:lnTo>
                      <a:pt x="292"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22">
                <a:extLst>
                  <a:ext uri="{FF2B5EF4-FFF2-40B4-BE49-F238E27FC236}">
                    <a16:creationId xmlns:a16="http://schemas.microsoft.com/office/drawing/2014/main" id="{FA8AAA3F-DBB0-4F45-8808-4FA70FCFCB57}"/>
                  </a:ext>
                </a:extLst>
              </p:cNvPr>
              <p:cNvSpPr>
                <a:spLocks/>
              </p:cNvSpPr>
              <p:nvPr/>
            </p:nvSpPr>
            <p:spPr bwMode="auto">
              <a:xfrm>
                <a:off x="4945063" y="2297113"/>
                <a:ext cx="225425" cy="585788"/>
              </a:xfrm>
              <a:custGeom>
                <a:avLst/>
                <a:gdLst/>
                <a:ahLst/>
                <a:cxnLst>
                  <a:cxn ang="0">
                    <a:pos x="85" y="19"/>
                  </a:cxn>
                  <a:cxn ang="0">
                    <a:pos x="92" y="1"/>
                  </a:cxn>
                  <a:cxn ang="0">
                    <a:pos x="104" y="0"/>
                  </a:cxn>
                  <a:cxn ang="0">
                    <a:pos x="120" y="1"/>
                  </a:cxn>
                  <a:cxn ang="0">
                    <a:pos x="142" y="13"/>
                  </a:cxn>
                  <a:cxn ang="0">
                    <a:pos x="137" y="48"/>
                  </a:cxn>
                  <a:cxn ang="0">
                    <a:pos x="129" y="108"/>
                  </a:cxn>
                  <a:cxn ang="0">
                    <a:pos x="119" y="153"/>
                  </a:cxn>
                  <a:cxn ang="0">
                    <a:pos x="116" y="186"/>
                  </a:cxn>
                  <a:cxn ang="0">
                    <a:pos x="124" y="227"/>
                  </a:cxn>
                  <a:cxn ang="0">
                    <a:pos x="124" y="273"/>
                  </a:cxn>
                  <a:cxn ang="0">
                    <a:pos x="124" y="308"/>
                  </a:cxn>
                  <a:cxn ang="0">
                    <a:pos x="130" y="332"/>
                  </a:cxn>
                  <a:cxn ang="0">
                    <a:pos x="134" y="348"/>
                  </a:cxn>
                  <a:cxn ang="0">
                    <a:pos x="129" y="360"/>
                  </a:cxn>
                  <a:cxn ang="0">
                    <a:pos x="119" y="369"/>
                  </a:cxn>
                  <a:cxn ang="0">
                    <a:pos x="97" y="366"/>
                  </a:cxn>
                  <a:cxn ang="0">
                    <a:pos x="80" y="357"/>
                  </a:cxn>
                  <a:cxn ang="0">
                    <a:pos x="55" y="348"/>
                  </a:cxn>
                  <a:cxn ang="0">
                    <a:pos x="10" y="342"/>
                  </a:cxn>
                  <a:cxn ang="0">
                    <a:pos x="0" y="335"/>
                  </a:cxn>
                  <a:cxn ang="0">
                    <a:pos x="10" y="322"/>
                  </a:cxn>
                  <a:cxn ang="0">
                    <a:pos x="45" y="318"/>
                  </a:cxn>
                  <a:cxn ang="0">
                    <a:pos x="71" y="321"/>
                  </a:cxn>
                  <a:cxn ang="0">
                    <a:pos x="80" y="329"/>
                  </a:cxn>
                  <a:cxn ang="0">
                    <a:pos x="97" y="335"/>
                  </a:cxn>
                  <a:cxn ang="0">
                    <a:pos x="107" y="330"/>
                  </a:cxn>
                  <a:cxn ang="0">
                    <a:pos x="107" y="316"/>
                  </a:cxn>
                  <a:cxn ang="0">
                    <a:pos x="101" y="289"/>
                  </a:cxn>
                  <a:cxn ang="0">
                    <a:pos x="94" y="258"/>
                  </a:cxn>
                  <a:cxn ang="0">
                    <a:pos x="85" y="201"/>
                  </a:cxn>
                  <a:cxn ang="0">
                    <a:pos x="85" y="172"/>
                  </a:cxn>
                  <a:cxn ang="0">
                    <a:pos x="77" y="117"/>
                  </a:cxn>
                  <a:cxn ang="0">
                    <a:pos x="77" y="69"/>
                  </a:cxn>
                  <a:cxn ang="0">
                    <a:pos x="79" y="44"/>
                  </a:cxn>
                  <a:cxn ang="0">
                    <a:pos x="85" y="19"/>
                  </a:cxn>
                </a:cxnLst>
                <a:rect l="0" t="0" r="r" b="b"/>
                <a:pathLst>
                  <a:path w="142" h="369">
                    <a:moveTo>
                      <a:pt x="85" y="19"/>
                    </a:moveTo>
                    <a:lnTo>
                      <a:pt x="92" y="1"/>
                    </a:lnTo>
                    <a:lnTo>
                      <a:pt x="104" y="0"/>
                    </a:lnTo>
                    <a:lnTo>
                      <a:pt x="120" y="1"/>
                    </a:lnTo>
                    <a:lnTo>
                      <a:pt x="142" y="13"/>
                    </a:lnTo>
                    <a:lnTo>
                      <a:pt x="137" y="48"/>
                    </a:lnTo>
                    <a:lnTo>
                      <a:pt x="129" y="108"/>
                    </a:lnTo>
                    <a:lnTo>
                      <a:pt x="119" y="153"/>
                    </a:lnTo>
                    <a:lnTo>
                      <a:pt x="116" y="186"/>
                    </a:lnTo>
                    <a:lnTo>
                      <a:pt x="124" y="227"/>
                    </a:lnTo>
                    <a:lnTo>
                      <a:pt x="124" y="273"/>
                    </a:lnTo>
                    <a:lnTo>
                      <a:pt x="124" y="308"/>
                    </a:lnTo>
                    <a:lnTo>
                      <a:pt x="130" y="332"/>
                    </a:lnTo>
                    <a:lnTo>
                      <a:pt x="134" y="348"/>
                    </a:lnTo>
                    <a:lnTo>
                      <a:pt x="129" y="360"/>
                    </a:lnTo>
                    <a:lnTo>
                      <a:pt x="119" y="369"/>
                    </a:lnTo>
                    <a:lnTo>
                      <a:pt x="97" y="366"/>
                    </a:lnTo>
                    <a:lnTo>
                      <a:pt x="80" y="357"/>
                    </a:lnTo>
                    <a:lnTo>
                      <a:pt x="55" y="348"/>
                    </a:lnTo>
                    <a:lnTo>
                      <a:pt x="10" y="342"/>
                    </a:lnTo>
                    <a:lnTo>
                      <a:pt x="0" y="335"/>
                    </a:lnTo>
                    <a:lnTo>
                      <a:pt x="10" y="322"/>
                    </a:lnTo>
                    <a:lnTo>
                      <a:pt x="45" y="318"/>
                    </a:lnTo>
                    <a:lnTo>
                      <a:pt x="71" y="321"/>
                    </a:lnTo>
                    <a:lnTo>
                      <a:pt x="80" y="329"/>
                    </a:lnTo>
                    <a:lnTo>
                      <a:pt x="97" y="335"/>
                    </a:lnTo>
                    <a:lnTo>
                      <a:pt x="107" y="330"/>
                    </a:lnTo>
                    <a:lnTo>
                      <a:pt x="107" y="316"/>
                    </a:lnTo>
                    <a:lnTo>
                      <a:pt x="101" y="289"/>
                    </a:lnTo>
                    <a:lnTo>
                      <a:pt x="94" y="258"/>
                    </a:lnTo>
                    <a:lnTo>
                      <a:pt x="85" y="201"/>
                    </a:lnTo>
                    <a:lnTo>
                      <a:pt x="85" y="172"/>
                    </a:lnTo>
                    <a:lnTo>
                      <a:pt x="77" y="117"/>
                    </a:lnTo>
                    <a:lnTo>
                      <a:pt x="77" y="69"/>
                    </a:lnTo>
                    <a:lnTo>
                      <a:pt x="79" y="44"/>
                    </a:lnTo>
                    <a:lnTo>
                      <a:pt x="8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23">
                <a:extLst>
                  <a:ext uri="{FF2B5EF4-FFF2-40B4-BE49-F238E27FC236}">
                    <a16:creationId xmlns:a16="http://schemas.microsoft.com/office/drawing/2014/main" id="{E2CC3262-5756-4AD6-AE0C-52A2D6528CB3}"/>
                  </a:ext>
                </a:extLst>
              </p:cNvPr>
              <p:cNvSpPr>
                <a:spLocks/>
              </p:cNvSpPr>
              <p:nvPr/>
            </p:nvSpPr>
            <p:spPr bwMode="auto">
              <a:xfrm>
                <a:off x="4840288" y="2271713"/>
                <a:ext cx="233363" cy="642938"/>
              </a:xfrm>
              <a:custGeom>
                <a:avLst/>
                <a:gdLst/>
                <a:ahLst/>
                <a:cxnLst>
                  <a:cxn ang="0">
                    <a:pos x="78" y="61"/>
                  </a:cxn>
                  <a:cxn ang="0">
                    <a:pos x="92" y="22"/>
                  </a:cxn>
                  <a:cxn ang="0">
                    <a:pos x="118" y="0"/>
                  </a:cxn>
                  <a:cxn ang="0">
                    <a:pos x="140" y="3"/>
                  </a:cxn>
                  <a:cxn ang="0">
                    <a:pos x="147" y="22"/>
                  </a:cxn>
                  <a:cxn ang="0">
                    <a:pos x="144" y="49"/>
                  </a:cxn>
                  <a:cxn ang="0">
                    <a:pos x="133" y="73"/>
                  </a:cxn>
                  <a:cxn ang="0">
                    <a:pos x="110" y="118"/>
                  </a:cxn>
                  <a:cxn ang="0">
                    <a:pos x="92" y="163"/>
                  </a:cxn>
                  <a:cxn ang="0">
                    <a:pos x="89" y="205"/>
                  </a:cxn>
                  <a:cxn ang="0">
                    <a:pos x="95" y="242"/>
                  </a:cxn>
                  <a:cxn ang="0">
                    <a:pos x="112" y="298"/>
                  </a:cxn>
                  <a:cxn ang="0">
                    <a:pos x="117" y="338"/>
                  </a:cxn>
                  <a:cxn ang="0">
                    <a:pos x="117" y="367"/>
                  </a:cxn>
                  <a:cxn ang="0">
                    <a:pos x="124" y="386"/>
                  </a:cxn>
                  <a:cxn ang="0">
                    <a:pos x="124" y="402"/>
                  </a:cxn>
                  <a:cxn ang="0">
                    <a:pos x="108" y="405"/>
                  </a:cxn>
                  <a:cxn ang="0">
                    <a:pos x="95" y="404"/>
                  </a:cxn>
                  <a:cxn ang="0">
                    <a:pos x="63" y="397"/>
                  </a:cxn>
                  <a:cxn ang="0">
                    <a:pos x="12" y="388"/>
                  </a:cxn>
                  <a:cxn ang="0">
                    <a:pos x="0" y="376"/>
                  </a:cxn>
                  <a:cxn ang="0">
                    <a:pos x="7" y="364"/>
                  </a:cxn>
                  <a:cxn ang="0">
                    <a:pos x="31" y="355"/>
                  </a:cxn>
                  <a:cxn ang="0">
                    <a:pos x="45" y="360"/>
                  </a:cxn>
                  <a:cxn ang="0">
                    <a:pos x="63" y="373"/>
                  </a:cxn>
                  <a:cxn ang="0">
                    <a:pos x="92" y="379"/>
                  </a:cxn>
                  <a:cxn ang="0">
                    <a:pos x="95" y="367"/>
                  </a:cxn>
                  <a:cxn ang="0">
                    <a:pos x="98" y="343"/>
                  </a:cxn>
                  <a:cxn ang="0">
                    <a:pos x="88" y="313"/>
                  </a:cxn>
                  <a:cxn ang="0">
                    <a:pos x="73" y="273"/>
                  </a:cxn>
                  <a:cxn ang="0">
                    <a:pos x="62" y="238"/>
                  </a:cxn>
                  <a:cxn ang="0">
                    <a:pos x="60" y="211"/>
                  </a:cxn>
                  <a:cxn ang="0">
                    <a:pos x="57" y="175"/>
                  </a:cxn>
                  <a:cxn ang="0">
                    <a:pos x="58" y="142"/>
                  </a:cxn>
                  <a:cxn ang="0">
                    <a:pos x="63" y="108"/>
                  </a:cxn>
                  <a:cxn ang="0">
                    <a:pos x="70" y="83"/>
                  </a:cxn>
                  <a:cxn ang="0">
                    <a:pos x="78" y="61"/>
                  </a:cxn>
                </a:cxnLst>
                <a:rect l="0" t="0" r="r" b="b"/>
                <a:pathLst>
                  <a:path w="147" h="405">
                    <a:moveTo>
                      <a:pt x="78" y="61"/>
                    </a:moveTo>
                    <a:lnTo>
                      <a:pt x="92" y="22"/>
                    </a:lnTo>
                    <a:lnTo>
                      <a:pt x="118" y="0"/>
                    </a:lnTo>
                    <a:lnTo>
                      <a:pt x="140" y="3"/>
                    </a:lnTo>
                    <a:lnTo>
                      <a:pt x="147" y="22"/>
                    </a:lnTo>
                    <a:lnTo>
                      <a:pt x="144" y="49"/>
                    </a:lnTo>
                    <a:lnTo>
                      <a:pt x="133" y="73"/>
                    </a:lnTo>
                    <a:lnTo>
                      <a:pt x="110" y="118"/>
                    </a:lnTo>
                    <a:lnTo>
                      <a:pt x="92" y="163"/>
                    </a:lnTo>
                    <a:lnTo>
                      <a:pt x="89" y="205"/>
                    </a:lnTo>
                    <a:lnTo>
                      <a:pt x="95" y="242"/>
                    </a:lnTo>
                    <a:lnTo>
                      <a:pt x="112" y="298"/>
                    </a:lnTo>
                    <a:lnTo>
                      <a:pt x="117" y="338"/>
                    </a:lnTo>
                    <a:lnTo>
                      <a:pt x="117" y="367"/>
                    </a:lnTo>
                    <a:lnTo>
                      <a:pt x="124" y="386"/>
                    </a:lnTo>
                    <a:lnTo>
                      <a:pt x="124" y="402"/>
                    </a:lnTo>
                    <a:lnTo>
                      <a:pt x="108" y="405"/>
                    </a:lnTo>
                    <a:lnTo>
                      <a:pt x="95" y="404"/>
                    </a:lnTo>
                    <a:lnTo>
                      <a:pt x="63" y="397"/>
                    </a:lnTo>
                    <a:lnTo>
                      <a:pt x="12" y="388"/>
                    </a:lnTo>
                    <a:lnTo>
                      <a:pt x="0" y="376"/>
                    </a:lnTo>
                    <a:lnTo>
                      <a:pt x="7" y="364"/>
                    </a:lnTo>
                    <a:lnTo>
                      <a:pt x="31" y="355"/>
                    </a:lnTo>
                    <a:lnTo>
                      <a:pt x="45" y="360"/>
                    </a:lnTo>
                    <a:lnTo>
                      <a:pt x="63" y="373"/>
                    </a:lnTo>
                    <a:lnTo>
                      <a:pt x="92" y="379"/>
                    </a:lnTo>
                    <a:lnTo>
                      <a:pt x="95" y="367"/>
                    </a:lnTo>
                    <a:lnTo>
                      <a:pt x="98" y="343"/>
                    </a:lnTo>
                    <a:lnTo>
                      <a:pt x="88" y="313"/>
                    </a:lnTo>
                    <a:lnTo>
                      <a:pt x="73" y="273"/>
                    </a:lnTo>
                    <a:lnTo>
                      <a:pt x="62" y="238"/>
                    </a:lnTo>
                    <a:lnTo>
                      <a:pt x="60" y="211"/>
                    </a:lnTo>
                    <a:lnTo>
                      <a:pt x="57" y="175"/>
                    </a:lnTo>
                    <a:lnTo>
                      <a:pt x="58" y="142"/>
                    </a:lnTo>
                    <a:lnTo>
                      <a:pt x="63" y="108"/>
                    </a:lnTo>
                    <a:lnTo>
                      <a:pt x="70" y="83"/>
                    </a:lnTo>
                    <a:lnTo>
                      <a:pt x="78"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9">
                <a:extLst>
                  <a:ext uri="{FF2B5EF4-FFF2-40B4-BE49-F238E27FC236}">
                    <a16:creationId xmlns:a16="http://schemas.microsoft.com/office/drawing/2014/main" id="{FA9529DC-3B5D-45B4-9CFE-118C1A12B379}"/>
                  </a:ext>
                </a:extLst>
              </p:cNvPr>
              <p:cNvSpPr>
                <a:spLocks/>
              </p:cNvSpPr>
              <p:nvPr/>
            </p:nvSpPr>
            <p:spPr bwMode="auto">
              <a:xfrm>
                <a:off x="4608513" y="1595438"/>
                <a:ext cx="119063" cy="525463"/>
              </a:xfrm>
              <a:custGeom>
                <a:avLst/>
                <a:gdLst/>
                <a:ahLst/>
                <a:cxnLst>
                  <a:cxn ang="0">
                    <a:pos x="18" y="325"/>
                  </a:cxn>
                  <a:cxn ang="0">
                    <a:pos x="12" y="262"/>
                  </a:cxn>
                  <a:cxn ang="0">
                    <a:pos x="5" y="113"/>
                  </a:cxn>
                  <a:cxn ang="0">
                    <a:pos x="0" y="0"/>
                  </a:cxn>
                  <a:cxn ang="0">
                    <a:pos x="31" y="28"/>
                  </a:cxn>
                  <a:cxn ang="0">
                    <a:pos x="57" y="76"/>
                  </a:cxn>
                  <a:cxn ang="0">
                    <a:pos x="72" y="148"/>
                  </a:cxn>
                  <a:cxn ang="0">
                    <a:pos x="75" y="211"/>
                  </a:cxn>
                  <a:cxn ang="0">
                    <a:pos x="68" y="263"/>
                  </a:cxn>
                  <a:cxn ang="0">
                    <a:pos x="47" y="300"/>
                  </a:cxn>
                  <a:cxn ang="0">
                    <a:pos x="28" y="331"/>
                  </a:cxn>
                  <a:cxn ang="0">
                    <a:pos x="18" y="325"/>
                  </a:cxn>
                </a:cxnLst>
                <a:rect l="0" t="0" r="r" b="b"/>
                <a:pathLst>
                  <a:path w="75" h="331">
                    <a:moveTo>
                      <a:pt x="18" y="325"/>
                    </a:moveTo>
                    <a:lnTo>
                      <a:pt x="12" y="262"/>
                    </a:lnTo>
                    <a:lnTo>
                      <a:pt x="5" y="113"/>
                    </a:lnTo>
                    <a:lnTo>
                      <a:pt x="0" y="0"/>
                    </a:lnTo>
                    <a:lnTo>
                      <a:pt x="31" y="28"/>
                    </a:lnTo>
                    <a:lnTo>
                      <a:pt x="57" y="76"/>
                    </a:lnTo>
                    <a:lnTo>
                      <a:pt x="72" y="148"/>
                    </a:lnTo>
                    <a:lnTo>
                      <a:pt x="75" y="211"/>
                    </a:lnTo>
                    <a:lnTo>
                      <a:pt x="68" y="263"/>
                    </a:lnTo>
                    <a:lnTo>
                      <a:pt x="47" y="300"/>
                    </a:lnTo>
                    <a:lnTo>
                      <a:pt x="28" y="331"/>
                    </a:lnTo>
                    <a:lnTo>
                      <a:pt x="18" y="325"/>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1">
                <a:extLst>
                  <a:ext uri="{FF2B5EF4-FFF2-40B4-BE49-F238E27FC236}">
                    <a16:creationId xmlns:a16="http://schemas.microsoft.com/office/drawing/2014/main" id="{FF5DB26A-86D5-472A-9444-DCEFCF161EA4}"/>
                  </a:ext>
                </a:extLst>
              </p:cNvPr>
              <p:cNvSpPr>
                <a:spLocks/>
              </p:cNvSpPr>
              <p:nvPr/>
            </p:nvSpPr>
            <p:spPr bwMode="auto">
              <a:xfrm>
                <a:off x="4600576" y="1571625"/>
                <a:ext cx="134938" cy="560388"/>
              </a:xfrm>
              <a:custGeom>
                <a:avLst/>
                <a:gdLst/>
                <a:ahLst/>
                <a:cxnLst>
                  <a:cxn ang="0">
                    <a:pos x="16" y="333"/>
                  </a:cxn>
                  <a:cxn ang="0">
                    <a:pos x="0" y="0"/>
                  </a:cxn>
                  <a:cxn ang="0">
                    <a:pos x="19" y="12"/>
                  </a:cxn>
                  <a:cxn ang="0">
                    <a:pos x="36" y="35"/>
                  </a:cxn>
                  <a:cxn ang="0">
                    <a:pos x="55" y="66"/>
                  </a:cxn>
                  <a:cxn ang="0">
                    <a:pos x="68" y="105"/>
                  </a:cxn>
                  <a:cxn ang="0">
                    <a:pos x="80" y="144"/>
                  </a:cxn>
                  <a:cxn ang="0">
                    <a:pos x="83" y="185"/>
                  </a:cxn>
                  <a:cxn ang="0">
                    <a:pos x="85" y="225"/>
                  </a:cxn>
                  <a:cxn ang="0">
                    <a:pos x="83" y="263"/>
                  </a:cxn>
                  <a:cxn ang="0">
                    <a:pos x="73" y="294"/>
                  </a:cxn>
                  <a:cxn ang="0">
                    <a:pos x="55" y="321"/>
                  </a:cxn>
                  <a:cxn ang="0">
                    <a:pos x="35" y="334"/>
                  </a:cxn>
                  <a:cxn ang="0">
                    <a:pos x="33" y="324"/>
                  </a:cxn>
                  <a:cxn ang="0">
                    <a:pos x="42" y="311"/>
                  </a:cxn>
                  <a:cxn ang="0">
                    <a:pos x="56" y="294"/>
                  </a:cxn>
                  <a:cxn ang="0">
                    <a:pos x="68" y="268"/>
                  </a:cxn>
                  <a:cxn ang="0">
                    <a:pos x="71" y="240"/>
                  </a:cxn>
                  <a:cxn ang="0">
                    <a:pos x="69" y="206"/>
                  </a:cxn>
                  <a:cxn ang="0">
                    <a:pos x="68" y="165"/>
                  </a:cxn>
                  <a:cxn ang="0">
                    <a:pos x="62" y="128"/>
                  </a:cxn>
                  <a:cxn ang="0">
                    <a:pos x="52" y="91"/>
                  </a:cxn>
                  <a:cxn ang="0">
                    <a:pos x="35" y="60"/>
                  </a:cxn>
                  <a:cxn ang="0">
                    <a:pos x="12" y="25"/>
                  </a:cxn>
                  <a:cxn ang="0">
                    <a:pos x="29" y="353"/>
                  </a:cxn>
                  <a:cxn ang="0">
                    <a:pos x="16" y="333"/>
                  </a:cxn>
                </a:cxnLst>
                <a:rect l="0" t="0" r="r" b="b"/>
                <a:pathLst>
                  <a:path w="85" h="353">
                    <a:moveTo>
                      <a:pt x="16" y="333"/>
                    </a:moveTo>
                    <a:lnTo>
                      <a:pt x="0" y="0"/>
                    </a:lnTo>
                    <a:lnTo>
                      <a:pt x="19" y="12"/>
                    </a:lnTo>
                    <a:lnTo>
                      <a:pt x="36" y="35"/>
                    </a:lnTo>
                    <a:lnTo>
                      <a:pt x="55" y="66"/>
                    </a:lnTo>
                    <a:lnTo>
                      <a:pt x="68" y="105"/>
                    </a:lnTo>
                    <a:lnTo>
                      <a:pt x="80" y="144"/>
                    </a:lnTo>
                    <a:lnTo>
                      <a:pt x="83" y="185"/>
                    </a:lnTo>
                    <a:lnTo>
                      <a:pt x="85" y="225"/>
                    </a:lnTo>
                    <a:lnTo>
                      <a:pt x="83" y="263"/>
                    </a:lnTo>
                    <a:lnTo>
                      <a:pt x="73" y="294"/>
                    </a:lnTo>
                    <a:lnTo>
                      <a:pt x="55" y="321"/>
                    </a:lnTo>
                    <a:lnTo>
                      <a:pt x="35" y="334"/>
                    </a:lnTo>
                    <a:lnTo>
                      <a:pt x="33" y="324"/>
                    </a:lnTo>
                    <a:lnTo>
                      <a:pt x="42" y="311"/>
                    </a:lnTo>
                    <a:lnTo>
                      <a:pt x="56" y="294"/>
                    </a:lnTo>
                    <a:lnTo>
                      <a:pt x="68" y="268"/>
                    </a:lnTo>
                    <a:lnTo>
                      <a:pt x="71" y="240"/>
                    </a:lnTo>
                    <a:lnTo>
                      <a:pt x="69" y="206"/>
                    </a:lnTo>
                    <a:lnTo>
                      <a:pt x="68" y="165"/>
                    </a:lnTo>
                    <a:lnTo>
                      <a:pt x="62" y="128"/>
                    </a:lnTo>
                    <a:lnTo>
                      <a:pt x="52" y="91"/>
                    </a:lnTo>
                    <a:lnTo>
                      <a:pt x="35" y="60"/>
                    </a:lnTo>
                    <a:lnTo>
                      <a:pt x="12" y="25"/>
                    </a:lnTo>
                    <a:lnTo>
                      <a:pt x="29" y="353"/>
                    </a:lnTo>
                    <a:lnTo>
                      <a:pt x="16" y="3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48" name="Gruppe 47">
            <a:extLst>
              <a:ext uri="{FF2B5EF4-FFF2-40B4-BE49-F238E27FC236}">
                <a16:creationId xmlns:a16="http://schemas.microsoft.com/office/drawing/2014/main" id="{A9F3D815-E8BD-47C8-9B62-E2E10ADA1E59}"/>
              </a:ext>
            </a:extLst>
          </p:cNvPr>
          <p:cNvGrpSpPr/>
          <p:nvPr/>
        </p:nvGrpSpPr>
        <p:grpSpPr>
          <a:xfrm>
            <a:off x="134134" y="2665771"/>
            <a:ext cx="7907200" cy="1619250"/>
            <a:chOff x="134134" y="2665771"/>
            <a:chExt cx="7907200" cy="1619250"/>
          </a:xfrm>
        </p:grpSpPr>
        <p:sp>
          <p:nvSpPr>
            <p:cNvPr id="49" name="Tekstfelt 48">
              <a:extLst>
                <a:ext uri="{FF2B5EF4-FFF2-40B4-BE49-F238E27FC236}">
                  <a16:creationId xmlns:a16="http://schemas.microsoft.com/office/drawing/2014/main" id="{28BE60EA-3753-4D6A-8465-51E453CACC7A}"/>
                </a:ext>
              </a:extLst>
            </p:cNvPr>
            <p:cNvSpPr txBox="1"/>
            <p:nvPr/>
          </p:nvSpPr>
          <p:spPr>
            <a:xfrm>
              <a:off x="134134" y="3017675"/>
              <a:ext cx="5791970" cy="400110"/>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In EU, we are currently on a journey</a:t>
              </a:r>
            </a:p>
          </p:txBody>
        </p:sp>
        <p:pic>
          <p:nvPicPr>
            <p:cNvPr id="50" name="Billede 49" descr="Et billede, der indeholder tegning&#10;&#10;Automatisk genereret beskrivelse">
              <a:extLst>
                <a:ext uri="{FF2B5EF4-FFF2-40B4-BE49-F238E27FC236}">
                  <a16:creationId xmlns:a16="http://schemas.microsoft.com/office/drawing/2014/main" id="{005F7699-1603-4D08-B9C7-3AA020F44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5434" y="2665771"/>
              <a:ext cx="1485900" cy="1619250"/>
            </a:xfrm>
            <a:prstGeom prst="rect">
              <a:avLst/>
            </a:prstGeom>
          </p:spPr>
        </p:pic>
      </p:grpSp>
      <p:sp>
        <p:nvSpPr>
          <p:cNvPr id="2" name="Titel 1">
            <a:extLst>
              <a:ext uri="{FF2B5EF4-FFF2-40B4-BE49-F238E27FC236}">
                <a16:creationId xmlns:a16="http://schemas.microsoft.com/office/drawing/2014/main" id="{4EA9AD61-DC1D-4D47-9F96-426CE8CCAB4F}"/>
              </a:ext>
            </a:extLst>
          </p:cNvPr>
          <p:cNvSpPr>
            <a:spLocks noGrp="1"/>
          </p:cNvSpPr>
          <p:nvPr>
            <p:ph type="title"/>
          </p:nvPr>
        </p:nvSpPr>
        <p:spPr>
          <a:xfrm>
            <a:off x="3478164" y="6515"/>
            <a:ext cx="6422969" cy="633663"/>
          </a:xfrm>
          <a:solidFill>
            <a:srgbClr val="FFFFFF"/>
          </a:solidFill>
        </p:spPr>
        <p:txBody>
          <a:bodyPr/>
          <a:lstStyle/>
          <a:p>
            <a:r>
              <a:rPr lang="en-GB" sz="2400" dirty="0"/>
              <a:t>Liberalizing EU’s electricity markets</a:t>
            </a:r>
          </a:p>
        </p:txBody>
      </p:sp>
      <p:sp>
        <p:nvSpPr>
          <p:cNvPr id="5" name="Pladsholder til slidenummer 4">
            <a:extLst>
              <a:ext uri="{FF2B5EF4-FFF2-40B4-BE49-F238E27FC236}">
                <a16:creationId xmlns:a16="http://schemas.microsoft.com/office/drawing/2014/main" id="{C866972C-0B7E-4FB6-87B3-5AB692DDB367}"/>
              </a:ext>
            </a:extLst>
          </p:cNvPr>
          <p:cNvSpPr>
            <a:spLocks noGrp="1"/>
          </p:cNvSpPr>
          <p:nvPr>
            <p:ph type="sldNum" sz="quarter" idx="12"/>
          </p:nvPr>
        </p:nvSpPr>
        <p:spPr/>
        <p:txBody>
          <a:bodyPr/>
          <a:lstStyle/>
          <a:p>
            <a:pPr>
              <a:defRPr/>
            </a:pPr>
            <a:fld id="{6F22F84E-A190-402D-AE1D-93CA43AF0CC6}" type="slidenum">
              <a:rPr lang="en-GB" smtClean="0"/>
              <a:pPr>
                <a:defRPr/>
              </a:pPr>
              <a:t>2</a:t>
            </a:fld>
            <a:endParaRPr lang="en-GB" dirty="0"/>
          </a:p>
        </p:txBody>
      </p:sp>
      <p:sp>
        <p:nvSpPr>
          <p:cNvPr id="11" name="Tekstfelt 10">
            <a:extLst>
              <a:ext uri="{FF2B5EF4-FFF2-40B4-BE49-F238E27FC236}">
                <a16:creationId xmlns:a16="http://schemas.microsoft.com/office/drawing/2014/main" id="{D35B2679-7130-423B-91D3-21304D5AE590}"/>
              </a:ext>
            </a:extLst>
          </p:cNvPr>
          <p:cNvSpPr txBox="1"/>
          <p:nvPr/>
        </p:nvSpPr>
        <p:spPr>
          <a:xfrm>
            <a:off x="3408749" y="695511"/>
            <a:ext cx="6489685" cy="707886"/>
          </a:xfrm>
          <a:prstGeom prst="rect">
            <a:avLst/>
          </a:prstGeom>
          <a:noFill/>
        </p:spPr>
        <p:txBody>
          <a:bodyPr wrap="square" rtlCol="0">
            <a:spAutoFit/>
          </a:bodyPr>
          <a:lstStyle/>
          <a:p>
            <a:pPr marL="265113" indent="-265113">
              <a:buFont typeface="Wingdings" panose="05000000000000000000" pitchFamily="2" charset="2"/>
              <a:buChar char="Ø"/>
              <a:tabLst>
                <a:tab pos="265113" algn="l"/>
              </a:tabLst>
            </a:pPr>
            <a:r>
              <a:rPr lang="en-GB" sz="2000" dirty="0">
                <a:solidFill>
                  <a:schemeClr val="tx1"/>
                </a:solidFill>
              </a:rPr>
              <a:t>One of the things distinguishing electricity from other commodities is this:</a:t>
            </a:r>
          </a:p>
        </p:txBody>
      </p:sp>
      <p:sp>
        <p:nvSpPr>
          <p:cNvPr id="12" name="Tekstfelt 11">
            <a:extLst>
              <a:ext uri="{FF2B5EF4-FFF2-40B4-BE49-F238E27FC236}">
                <a16:creationId xmlns:a16="http://schemas.microsoft.com/office/drawing/2014/main" id="{B76D95F2-20C6-48CF-AB4A-F3735E55D2D1}"/>
              </a:ext>
            </a:extLst>
          </p:cNvPr>
          <p:cNvSpPr txBox="1"/>
          <p:nvPr/>
        </p:nvSpPr>
        <p:spPr>
          <a:xfrm>
            <a:off x="134134" y="1429940"/>
            <a:ext cx="6627135" cy="400110"/>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The transportation system is a monopoly</a:t>
            </a:r>
          </a:p>
        </p:txBody>
      </p:sp>
      <p:pic>
        <p:nvPicPr>
          <p:cNvPr id="14" name="Billede 13" descr="Et billede, der indeholder objekt, vand&#10;&#10;Automatisk genereret beskrivelse">
            <a:extLst>
              <a:ext uri="{FF2B5EF4-FFF2-40B4-BE49-F238E27FC236}">
                <a16:creationId xmlns:a16="http://schemas.microsoft.com/office/drawing/2014/main" id="{ACF4E593-CD18-49C4-8DB0-EFCA10749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 y="7887"/>
            <a:ext cx="3433267" cy="1431646"/>
          </a:xfrm>
          <a:prstGeom prst="rect">
            <a:avLst/>
          </a:prstGeom>
        </p:spPr>
      </p:pic>
      <p:sp>
        <p:nvSpPr>
          <p:cNvPr id="15" name="Tekstfelt 14">
            <a:extLst>
              <a:ext uri="{FF2B5EF4-FFF2-40B4-BE49-F238E27FC236}">
                <a16:creationId xmlns:a16="http://schemas.microsoft.com/office/drawing/2014/main" id="{6BFACF05-DA6D-461F-B5A1-A07450ADCA78}"/>
              </a:ext>
            </a:extLst>
          </p:cNvPr>
          <p:cNvSpPr txBox="1"/>
          <p:nvPr/>
        </p:nvSpPr>
        <p:spPr>
          <a:xfrm>
            <a:off x="583616" y="1856593"/>
            <a:ext cx="8028160" cy="400110"/>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We’re </a:t>
            </a:r>
            <a:r>
              <a:rPr lang="en-GB" sz="2000" u="sng" dirty="0">
                <a:solidFill>
                  <a:schemeClr val="tx1"/>
                </a:solidFill>
              </a:rPr>
              <a:t>not</a:t>
            </a:r>
            <a:r>
              <a:rPr lang="en-GB" sz="2000" dirty="0">
                <a:solidFill>
                  <a:schemeClr val="tx1"/>
                </a:solidFill>
              </a:rPr>
              <a:t> going to have competing electricity grids.</a:t>
            </a:r>
          </a:p>
        </p:txBody>
      </p:sp>
      <p:sp>
        <p:nvSpPr>
          <p:cNvPr id="16" name="Tekstfelt 15">
            <a:extLst>
              <a:ext uri="{FF2B5EF4-FFF2-40B4-BE49-F238E27FC236}">
                <a16:creationId xmlns:a16="http://schemas.microsoft.com/office/drawing/2014/main" id="{33AB2EEF-8D1F-4E51-BB79-FEB2F2B683DC}"/>
              </a:ext>
            </a:extLst>
          </p:cNvPr>
          <p:cNvSpPr txBox="1"/>
          <p:nvPr/>
        </p:nvSpPr>
        <p:spPr>
          <a:xfrm>
            <a:off x="134134" y="2283246"/>
            <a:ext cx="8265404" cy="707886"/>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Historically, the consequence was that producing and</a:t>
            </a:r>
          </a:p>
          <a:p>
            <a:pPr>
              <a:tabLst>
                <a:tab pos="360363" algn="l"/>
              </a:tabLst>
            </a:pPr>
            <a:r>
              <a:rPr lang="en-GB" sz="2000" dirty="0">
                <a:solidFill>
                  <a:schemeClr val="tx1"/>
                </a:solidFill>
              </a:rPr>
              <a:t>	selling electricity was also monopolies.</a:t>
            </a:r>
          </a:p>
        </p:txBody>
      </p:sp>
      <p:sp>
        <p:nvSpPr>
          <p:cNvPr id="18" name="Tekstfelt 17">
            <a:extLst>
              <a:ext uri="{FF2B5EF4-FFF2-40B4-BE49-F238E27FC236}">
                <a16:creationId xmlns:a16="http://schemas.microsoft.com/office/drawing/2014/main" id="{F958FD25-F249-4BCC-81C3-2AB259696F38}"/>
              </a:ext>
            </a:extLst>
          </p:cNvPr>
          <p:cNvSpPr txBox="1"/>
          <p:nvPr/>
        </p:nvSpPr>
        <p:spPr>
          <a:xfrm>
            <a:off x="583616" y="3444328"/>
            <a:ext cx="5949386" cy="707886"/>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Moving towards market economy for</a:t>
            </a:r>
          </a:p>
          <a:p>
            <a:pPr>
              <a:tabLst>
                <a:tab pos="360363" algn="l"/>
              </a:tabLst>
            </a:pPr>
            <a:r>
              <a:rPr lang="en-GB" sz="2000" dirty="0">
                <a:solidFill>
                  <a:schemeClr val="tx1"/>
                </a:solidFill>
              </a:rPr>
              <a:t>	the production and sale of electricity.</a:t>
            </a:r>
          </a:p>
        </p:txBody>
      </p:sp>
      <p:sp>
        <p:nvSpPr>
          <p:cNvPr id="19" name="Tekstfelt 18">
            <a:extLst>
              <a:ext uri="{FF2B5EF4-FFF2-40B4-BE49-F238E27FC236}">
                <a16:creationId xmlns:a16="http://schemas.microsoft.com/office/drawing/2014/main" id="{D78E6B7F-AFF4-4BB9-9D61-3C551E6C8066}"/>
              </a:ext>
            </a:extLst>
          </p:cNvPr>
          <p:cNvSpPr txBox="1"/>
          <p:nvPr/>
        </p:nvSpPr>
        <p:spPr>
          <a:xfrm>
            <a:off x="173960" y="4178757"/>
            <a:ext cx="8517075" cy="707886"/>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Identifying and regulating the remaining monopolies is</a:t>
            </a:r>
          </a:p>
          <a:p>
            <a:pPr>
              <a:tabLst>
                <a:tab pos="360363" algn="l"/>
              </a:tabLst>
            </a:pPr>
            <a:r>
              <a:rPr lang="en-GB" sz="2000" dirty="0">
                <a:solidFill>
                  <a:schemeClr val="tx1"/>
                </a:solidFill>
              </a:rPr>
              <a:t>	a part of this journey</a:t>
            </a:r>
          </a:p>
        </p:txBody>
      </p:sp>
      <p:sp>
        <p:nvSpPr>
          <p:cNvPr id="20" name="Tekstfelt 19">
            <a:extLst>
              <a:ext uri="{FF2B5EF4-FFF2-40B4-BE49-F238E27FC236}">
                <a16:creationId xmlns:a16="http://schemas.microsoft.com/office/drawing/2014/main" id="{FBE961C0-818D-4ECF-A2CE-F46AD9067274}"/>
              </a:ext>
            </a:extLst>
          </p:cNvPr>
          <p:cNvSpPr txBox="1"/>
          <p:nvPr/>
        </p:nvSpPr>
        <p:spPr>
          <a:xfrm>
            <a:off x="583616" y="4913186"/>
            <a:ext cx="7688323" cy="707886"/>
          </a:xfrm>
          <a:prstGeom prst="rect">
            <a:avLst/>
          </a:prstGeom>
          <a:noFill/>
        </p:spPr>
        <p:txBody>
          <a:bodyPr wrap="non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The remaining monopolies must be identified and</a:t>
            </a:r>
          </a:p>
          <a:p>
            <a:pPr>
              <a:tabLst>
                <a:tab pos="360363" algn="l"/>
              </a:tabLst>
            </a:pPr>
            <a:r>
              <a:rPr lang="en-GB" sz="2000" dirty="0">
                <a:solidFill>
                  <a:schemeClr val="tx1"/>
                </a:solidFill>
              </a:rPr>
              <a:t>	separated from commercial companies.</a:t>
            </a:r>
          </a:p>
        </p:txBody>
      </p:sp>
      <p:sp>
        <p:nvSpPr>
          <p:cNvPr id="23" name="Rektangel 22">
            <a:extLst>
              <a:ext uri="{FF2B5EF4-FFF2-40B4-BE49-F238E27FC236}">
                <a16:creationId xmlns:a16="http://schemas.microsoft.com/office/drawing/2014/main" id="{E9F64618-44F9-4495-8E2A-209D46D899D6}"/>
              </a:ext>
            </a:extLst>
          </p:cNvPr>
          <p:cNvSpPr/>
          <p:nvPr/>
        </p:nvSpPr>
        <p:spPr bwMode="auto">
          <a:xfrm>
            <a:off x="102053" y="6643083"/>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24" name="Rektangel 23">
            <a:extLst>
              <a:ext uri="{FF2B5EF4-FFF2-40B4-BE49-F238E27FC236}">
                <a16:creationId xmlns:a16="http://schemas.microsoft.com/office/drawing/2014/main" id="{8B35DC8E-64AC-4F4D-898E-8E15B26AD69C}"/>
              </a:ext>
            </a:extLst>
          </p:cNvPr>
          <p:cNvSpPr/>
          <p:nvPr/>
        </p:nvSpPr>
        <p:spPr bwMode="auto">
          <a:xfrm>
            <a:off x="103125" y="6644155"/>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 name="Pladsholder til dato 2">
            <a:extLst>
              <a:ext uri="{FF2B5EF4-FFF2-40B4-BE49-F238E27FC236}">
                <a16:creationId xmlns:a16="http://schemas.microsoft.com/office/drawing/2014/main" id="{E714748E-A8C6-4263-9517-CEFBD57E8793}"/>
              </a:ext>
            </a:extLst>
          </p:cNvPr>
          <p:cNvSpPr>
            <a:spLocks noGrp="1"/>
          </p:cNvSpPr>
          <p:nvPr>
            <p:ph type="dt" sz="half" idx="10"/>
          </p:nvPr>
        </p:nvSpPr>
        <p:spPr/>
        <p:txBody>
          <a:bodyPr/>
          <a:lstStyle/>
          <a:p>
            <a:pPr>
              <a:defRPr/>
            </a:pPr>
            <a:r>
              <a:rPr lang="en-US" noProof="0" dirty="0"/>
              <a:t>23 Feb. 2021</a:t>
            </a:r>
            <a:endParaRPr lang="en-GB" noProof="0" dirty="0"/>
          </a:p>
        </p:txBody>
      </p:sp>
      <p:sp>
        <p:nvSpPr>
          <p:cNvPr id="52" name="Rektangel 51">
            <a:extLst>
              <a:ext uri="{FF2B5EF4-FFF2-40B4-BE49-F238E27FC236}">
                <a16:creationId xmlns:a16="http://schemas.microsoft.com/office/drawing/2014/main" id="{B88DA393-555B-4498-8E0F-D35322AD9D3D}"/>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22" name="Tekstfelt 21">
            <a:extLst>
              <a:ext uri="{FF2B5EF4-FFF2-40B4-BE49-F238E27FC236}">
                <a16:creationId xmlns:a16="http://schemas.microsoft.com/office/drawing/2014/main" id="{6A1BE487-A2EF-4532-9EB5-D86B8D3AE894}"/>
              </a:ext>
            </a:extLst>
          </p:cNvPr>
          <p:cNvSpPr txBox="1"/>
          <p:nvPr/>
        </p:nvSpPr>
        <p:spPr>
          <a:xfrm>
            <a:off x="197825" y="6382046"/>
            <a:ext cx="9172704" cy="400110"/>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Suitable regulation must be established for the monopolies.</a:t>
            </a:r>
          </a:p>
        </p:txBody>
      </p:sp>
    </p:spTree>
    <p:extLst>
      <p:ext uri="{BB962C8B-B14F-4D97-AF65-F5344CB8AC3E}">
        <p14:creationId xmlns:p14="http://schemas.microsoft.com/office/powerpoint/2010/main" val="1136247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8" grpId="0"/>
      <p:bldP spid="19"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0" y="457"/>
            <a:ext cx="8518358" cy="841372"/>
          </a:xfrm>
          <a:noFill/>
        </p:spPr>
        <p:txBody>
          <a:bodyPr/>
          <a:lstStyle/>
          <a:p>
            <a:r>
              <a:rPr lang="en-GB" sz="2400" dirty="0"/>
              <a:t>Terminology and acronyms – 2</a:t>
            </a:r>
            <a:br>
              <a:rPr lang="en-GB" sz="2400" dirty="0"/>
            </a:br>
            <a:r>
              <a:rPr lang="en-GB" sz="2000" dirty="0"/>
              <a:t>As used in this presentation</a:t>
            </a:r>
          </a:p>
        </p:txBody>
      </p:sp>
      <p:sp>
        <p:nvSpPr>
          <p:cNvPr id="39940" name="Pladsholder til diasnummer 5"/>
          <p:cNvSpPr>
            <a:spLocks noGrp="1"/>
          </p:cNvSpPr>
          <p:nvPr>
            <p:ph type="sldNum" sz="quarter" idx="12"/>
          </p:nvPr>
        </p:nvSpPr>
        <p:spPr>
          <a:noFill/>
        </p:spPr>
        <p:txBody>
          <a:bodyPr/>
          <a:lstStyle/>
          <a:p>
            <a:fld id="{4F5B1527-E804-4EAF-B278-8A572FF2BD92}" type="slidenum">
              <a:rPr lang="en-GB" smtClean="0"/>
              <a:pPr/>
              <a:t>20</a:t>
            </a:fld>
            <a:endParaRPr lang="en-GB" dirty="0"/>
          </a:p>
        </p:txBody>
      </p:sp>
      <p:sp>
        <p:nvSpPr>
          <p:cNvPr id="39939" name="Pladsholder til indhold 2"/>
          <p:cNvSpPr>
            <a:spLocks noGrp="1"/>
          </p:cNvSpPr>
          <p:nvPr>
            <p:ph idx="1"/>
          </p:nvPr>
        </p:nvSpPr>
        <p:spPr>
          <a:xfrm>
            <a:off x="0" y="749325"/>
            <a:ext cx="9906000" cy="6029993"/>
          </a:xfrm>
        </p:spPr>
        <p:txBody>
          <a:bodyPr/>
          <a:lstStyle/>
          <a:p>
            <a:r>
              <a:rPr lang="en-GB" sz="1600" i="1" dirty="0"/>
              <a:t>Implicit auction</a:t>
            </a:r>
            <a:r>
              <a:rPr lang="en-GB" sz="1600" dirty="0"/>
              <a:t>  The common term for market coupling and market splitting.</a:t>
            </a:r>
            <a:endParaRPr lang="en-GB" sz="1600" i="1" dirty="0"/>
          </a:p>
          <a:p>
            <a:pPr marL="360363" indent="-360363">
              <a:tabLst>
                <a:tab pos="360363" algn="l"/>
              </a:tabLst>
            </a:pPr>
            <a:r>
              <a:rPr lang="en-GB" sz="1600" i="1" dirty="0"/>
              <a:t>Market coupling</a:t>
            </a:r>
            <a:r>
              <a:rPr lang="en-GB" sz="1600" dirty="0"/>
              <a:t>  A day-ahead congestion management system, you can have on a border, where two electricity exchanges meet. The day-ahead plans for the cross-border energy flows are calculated using the market players’ spot bids and information on the day-ahead cross-border trading capacity. See the PowerPoint presentation “Maximizing the economic value of market coupling and spot trading” and the PDF document “The Liberalized Electricity Market”.</a:t>
            </a:r>
          </a:p>
          <a:p>
            <a:pPr marL="360363" indent="-360363">
              <a:buNone/>
              <a:tabLst>
                <a:tab pos="360363" algn="l"/>
              </a:tabLst>
            </a:pPr>
            <a:r>
              <a:rPr lang="en-GB" sz="1600" dirty="0"/>
              <a:t>	For simplicity, in this presentation, the term </a:t>
            </a:r>
            <a:r>
              <a:rPr lang="en-GB" sz="1600" i="1" dirty="0"/>
              <a:t>market coupling</a:t>
            </a:r>
            <a:r>
              <a:rPr lang="en-GB" sz="1600" dirty="0"/>
              <a:t> is used for both market coupling and market splitting.</a:t>
            </a:r>
          </a:p>
          <a:p>
            <a:pPr marL="360363" indent="-360363">
              <a:tabLst>
                <a:tab pos="360363" algn="l"/>
              </a:tabLst>
            </a:pPr>
            <a:r>
              <a:rPr lang="en-GB" sz="1600" i="1" dirty="0"/>
              <a:t>Market splitting</a:t>
            </a:r>
            <a:r>
              <a:rPr lang="en-GB" sz="1600" dirty="0"/>
              <a:t> A day-ahead congestion management system, you can have on a border, where you have the same electricity exchange on both sides of the border. The day-ahead plans for the cross-border energy flows are calculated using the market players’ spot bids and information on the day-ahead cross-border trading capacity. See the PowerPoint presentation “Maximizing the economic value of market coupling and spot trading” and the PDF document “The Liberalized Electricity Market”.</a:t>
            </a:r>
          </a:p>
          <a:p>
            <a:pPr marL="360363" indent="-360363">
              <a:buNone/>
              <a:tabLst>
                <a:tab pos="360363" algn="l"/>
              </a:tabLst>
            </a:pPr>
            <a:r>
              <a:rPr lang="en-GB" sz="1600" i="1" dirty="0"/>
              <a:t>	</a:t>
            </a:r>
            <a:r>
              <a:rPr lang="en-GB" sz="1600" dirty="0"/>
              <a:t>For simplicity, in this presentation, the term </a:t>
            </a:r>
            <a:r>
              <a:rPr lang="en-GB" sz="1600" i="1" dirty="0"/>
              <a:t>market coupling</a:t>
            </a:r>
            <a:r>
              <a:rPr lang="en-GB" sz="1600" dirty="0"/>
              <a:t> is used for both market coupling and market splitting.</a:t>
            </a:r>
          </a:p>
          <a:p>
            <a:pPr>
              <a:tabLst>
                <a:tab pos="360363" algn="l"/>
              </a:tabLst>
            </a:pPr>
            <a:r>
              <a:rPr lang="en-GB" sz="1600" i="1" dirty="0"/>
              <a:t>MCO</a:t>
            </a:r>
            <a:r>
              <a:rPr lang="en-GB" sz="1600" dirty="0"/>
              <a:t>  Market Coupling Operator. An organization operating the market coupling for the coupled region.</a:t>
            </a:r>
          </a:p>
        </p:txBody>
      </p:sp>
      <p:sp>
        <p:nvSpPr>
          <p:cNvPr id="3" name="Pladsholder til dato 2">
            <a:extLst>
              <a:ext uri="{FF2B5EF4-FFF2-40B4-BE49-F238E27FC236}">
                <a16:creationId xmlns:a16="http://schemas.microsoft.com/office/drawing/2014/main" id="{C648AE1B-5A84-4EC2-B3A8-4397260C8742}"/>
              </a:ext>
            </a:extLst>
          </p:cNvPr>
          <p:cNvSpPr>
            <a:spLocks noGrp="1"/>
          </p:cNvSpPr>
          <p:nvPr>
            <p:ph type="dt" sz="half" idx="10"/>
          </p:nvPr>
        </p:nvSpPr>
        <p:spPr/>
        <p:txBody>
          <a:bodyPr/>
          <a:lstStyle/>
          <a:p>
            <a:pPr>
              <a:defRPr/>
            </a:pPr>
            <a:r>
              <a:rPr lang="en-US" noProof="0" dirty="0"/>
              <a:t>23 Feb. 2021</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8494295" cy="1143000"/>
          </a:xfrm>
          <a:noFill/>
        </p:spPr>
        <p:txBody>
          <a:bodyPr/>
          <a:lstStyle/>
          <a:p>
            <a:r>
              <a:rPr lang="en-GB" sz="2400" dirty="0"/>
              <a:t>Terminology and acronyms – 3</a:t>
            </a:r>
            <a:br>
              <a:rPr lang="en-GB" sz="2400" dirty="0"/>
            </a:br>
            <a:r>
              <a:rPr lang="en-GB" sz="2000" dirty="0"/>
              <a:t>As used in this presentation</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21</a:t>
            </a:fld>
            <a:endParaRPr lang="en-GB" dirty="0"/>
          </a:p>
        </p:txBody>
      </p:sp>
      <p:sp>
        <p:nvSpPr>
          <p:cNvPr id="6" name="Rektangel 5">
            <a:extLst>
              <a:ext uri="{FF2B5EF4-FFF2-40B4-BE49-F238E27FC236}">
                <a16:creationId xmlns:a16="http://schemas.microsoft.com/office/drawing/2014/main" id="{FA38CEEC-7233-49C5-8142-1ABCCC8DD1D4}"/>
              </a:ext>
            </a:extLst>
          </p:cNvPr>
          <p:cNvSpPr/>
          <p:nvPr/>
        </p:nvSpPr>
        <p:spPr bwMode="auto">
          <a:xfrm>
            <a:off x="103125" y="6644155"/>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1987" name="Pladsholder til indhold 2"/>
          <p:cNvSpPr>
            <a:spLocks noGrp="1"/>
          </p:cNvSpPr>
          <p:nvPr>
            <p:ph idx="1"/>
          </p:nvPr>
        </p:nvSpPr>
        <p:spPr>
          <a:xfrm>
            <a:off x="57901" y="847475"/>
            <a:ext cx="9816014" cy="5874604"/>
          </a:xfrm>
        </p:spPr>
        <p:txBody>
          <a:bodyPr/>
          <a:lstStyle/>
          <a:p>
            <a:pPr>
              <a:tabLst>
                <a:tab pos="711200" algn="l"/>
                <a:tab pos="987425" algn="l"/>
              </a:tabLst>
            </a:pPr>
            <a:r>
              <a:rPr lang="en-GB" sz="1600" i="1" dirty="0"/>
              <a:t>NordREG</a:t>
            </a:r>
            <a:r>
              <a:rPr lang="en-GB" sz="1600" dirty="0"/>
              <a:t>  An organisation for the Nordic energy regulators. See </a:t>
            </a:r>
            <a:r>
              <a:rPr lang="en-GB" sz="1600" dirty="0">
                <a:hlinkClick r:id="rId2"/>
              </a:rPr>
              <a:t>https://www.nordicenergyregulators.org/</a:t>
            </a:r>
            <a:endParaRPr lang="en-GB" sz="1600" i="1" dirty="0"/>
          </a:p>
          <a:p>
            <a:pPr>
              <a:tabLst>
                <a:tab pos="711200" algn="l"/>
                <a:tab pos="987425" algn="l"/>
              </a:tabLst>
            </a:pPr>
            <a:r>
              <a:rPr lang="en-GB" sz="1600" i="1" dirty="0"/>
              <a:t>Spot bid</a:t>
            </a:r>
            <a:r>
              <a:rPr lang="en-GB" sz="1600" dirty="0"/>
              <a:t>  A purchase bid or a sales offer submitted to a spot exchange.</a:t>
            </a:r>
          </a:p>
          <a:p>
            <a:pPr>
              <a:tabLst>
                <a:tab pos="711200" algn="l"/>
                <a:tab pos="987425" algn="l"/>
              </a:tabLst>
            </a:pPr>
            <a:r>
              <a:rPr lang="en-GB" sz="1600" i="1" dirty="0"/>
              <a:t>Spot calculation</a:t>
            </a:r>
            <a:r>
              <a:rPr lang="en-GB" sz="1600" dirty="0"/>
              <a:t>  The simultaneous calculation of spot prices and energy flows. See the PowerPoint presentation “Maximizing the economic value of market coupling and spot trading” and the PDF document “The Liberalized Electricity Market”.</a:t>
            </a:r>
          </a:p>
          <a:p>
            <a:pPr>
              <a:tabLst>
                <a:tab pos="711200" algn="l"/>
                <a:tab pos="987425" algn="l"/>
              </a:tabLst>
            </a:pPr>
            <a:r>
              <a:rPr lang="en-GB" sz="1600" i="1" dirty="0"/>
              <a:t>Spot exchange  </a:t>
            </a:r>
            <a:r>
              <a:rPr lang="en-GB" sz="1600" dirty="0"/>
              <a:t>In this document, a spot exchange is an electricity exchange where</a:t>
            </a:r>
          </a:p>
          <a:p>
            <a:pPr lvl="1">
              <a:tabLst>
                <a:tab pos="711200" algn="l"/>
                <a:tab pos="987425" algn="l"/>
              </a:tabLst>
            </a:pPr>
            <a:r>
              <a:rPr lang="en-GB" sz="1600" dirty="0"/>
              <a:t>Electrical energy is traded day-ahead.</a:t>
            </a:r>
          </a:p>
          <a:p>
            <a:pPr lvl="1">
              <a:tabLst>
                <a:tab pos="711200" algn="l"/>
                <a:tab pos="987425" algn="l"/>
              </a:tabLst>
            </a:pPr>
            <a:r>
              <a:rPr lang="en-GB" sz="1600" dirty="0"/>
              <a:t>The exchange’s day-ahead prices are calculated by means of double auction.</a:t>
            </a:r>
          </a:p>
          <a:p>
            <a:pPr marL="457200" lvl="1" indent="0">
              <a:buNone/>
              <a:tabLst>
                <a:tab pos="711200" algn="l"/>
                <a:tab pos="987425" algn="l"/>
              </a:tabLst>
            </a:pPr>
            <a:r>
              <a:rPr lang="en-GB" sz="1600" dirty="0"/>
              <a:t>See the PowerPoint presentation “Maximizing the economic value of market coupling and spot trading” and the PDF document “The Liberalized Electricity Market”.</a:t>
            </a:r>
          </a:p>
          <a:p>
            <a:pPr marL="360363" indent="-360363">
              <a:tabLst>
                <a:tab pos="711200" algn="l"/>
                <a:tab pos="987425" algn="l"/>
              </a:tabLst>
            </a:pPr>
            <a:r>
              <a:rPr lang="en-GB" sz="1600" i="1" dirty="0"/>
              <a:t>Spot price</a:t>
            </a:r>
            <a:r>
              <a:rPr lang="en-GB" sz="1600" dirty="0"/>
              <a:t>  A day-ahead price used by a spot exchange (or the spot exchange’s associated clearing house) to settle the participants’ trading at the exchange.</a:t>
            </a:r>
          </a:p>
          <a:p>
            <a:pPr marL="360363" indent="-360363">
              <a:buNone/>
              <a:tabLst>
                <a:tab pos="711200" algn="l"/>
                <a:tab pos="987425" algn="l"/>
              </a:tabLst>
            </a:pPr>
            <a:r>
              <a:rPr lang="en-GB" sz="1600" dirty="0"/>
              <a:t>	The spot price is calculated using double auction.</a:t>
            </a:r>
          </a:p>
          <a:p>
            <a:pPr marL="360363" indent="-360363">
              <a:buNone/>
              <a:tabLst>
                <a:tab pos="711200" algn="l"/>
                <a:tab pos="987425" algn="l"/>
              </a:tabLst>
            </a:pPr>
            <a:r>
              <a:rPr lang="en-GB" sz="1600" dirty="0"/>
              <a:t>	See the PowerPoint presentation “Maximizing the economic value of market coupling and spot trading” and the PDF document “The Liberalized Electricity Market”.</a:t>
            </a:r>
            <a:endParaRPr lang="en-GB" sz="1600" i="1" dirty="0"/>
          </a:p>
        </p:txBody>
      </p:sp>
      <p:sp>
        <p:nvSpPr>
          <p:cNvPr id="2" name="Pladsholder til dato 1">
            <a:extLst>
              <a:ext uri="{FF2B5EF4-FFF2-40B4-BE49-F238E27FC236}">
                <a16:creationId xmlns:a16="http://schemas.microsoft.com/office/drawing/2014/main" id="{AB5BFEC3-3F14-4C02-A2C0-629C1D25D5DD}"/>
              </a:ext>
            </a:extLst>
          </p:cNvPr>
          <p:cNvSpPr>
            <a:spLocks noGrp="1"/>
          </p:cNvSpPr>
          <p:nvPr>
            <p:ph type="dt" sz="half" idx="10"/>
          </p:nvPr>
        </p:nvSpPr>
        <p:spPr/>
        <p:txBody>
          <a:bodyPr/>
          <a:lstStyle/>
          <a:p>
            <a:pPr>
              <a:defRPr/>
            </a:pPr>
            <a:r>
              <a:rPr lang="en-US" noProof="0" dirty="0"/>
              <a:t>23 Feb. 2021</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8229600" cy="1270687"/>
          </a:xfrm>
          <a:noFill/>
        </p:spPr>
        <p:txBody>
          <a:bodyPr/>
          <a:lstStyle/>
          <a:p>
            <a:r>
              <a:rPr lang="en-GB" sz="2400" dirty="0"/>
              <a:t>Terminology and acronyms – 4</a:t>
            </a:r>
            <a:br>
              <a:rPr lang="en-GB" sz="2400" dirty="0"/>
            </a:br>
            <a:r>
              <a:rPr lang="en-GB" sz="2000" dirty="0"/>
              <a:t>As used in this presentation</a:t>
            </a:r>
          </a:p>
        </p:txBody>
      </p:sp>
      <p:sp>
        <p:nvSpPr>
          <p:cNvPr id="41987" name="Pladsholder til indhold 2"/>
          <p:cNvSpPr>
            <a:spLocks noGrp="1"/>
          </p:cNvSpPr>
          <p:nvPr>
            <p:ph idx="1"/>
          </p:nvPr>
        </p:nvSpPr>
        <p:spPr>
          <a:xfrm>
            <a:off x="159654" y="1245236"/>
            <a:ext cx="9622965" cy="4618150"/>
          </a:xfrm>
        </p:spPr>
        <p:txBody>
          <a:bodyPr/>
          <a:lstStyle/>
          <a:p>
            <a:pPr marL="360363" indent="-360363">
              <a:tabLst>
                <a:tab pos="711200" algn="l"/>
                <a:tab pos="987425" algn="l"/>
              </a:tabLst>
            </a:pPr>
            <a:r>
              <a:rPr lang="en-GB" sz="2000" i="1" dirty="0"/>
              <a:t>TSO</a:t>
            </a:r>
            <a:r>
              <a:rPr lang="en-GB" sz="2000" dirty="0"/>
              <a:t>  Transmission System Operator.</a:t>
            </a:r>
          </a:p>
          <a:p>
            <a:pPr marL="0" indent="0">
              <a:buNone/>
              <a:tabLst>
                <a:tab pos="360363" algn="l"/>
                <a:tab pos="711200" algn="l"/>
                <a:tab pos="987425" algn="l"/>
              </a:tabLst>
            </a:pPr>
            <a:r>
              <a:rPr lang="en-GB" sz="2000" dirty="0"/>
              <a:t>	In EU, each TSO has two tasks:</a:t>
            </a:r>
          </a:p>
          <a:p>
            <a:pPr marL="760413" lvl="1" indent="-360363">
              <a:tabLst>
                <a:tab pos="711200" algn="l"/>
                <a:tab pos="987425" algn="l"/>
              </a:tabLst>
            </a:pPr>
            <a:r>
              <a:rPr lang="en-GB" sz="2000" dirty="0"/>
              <a:t>Operate the high-voltage grid (the transmission grid) in the TSO’s so-called control area.</a:t>
            </a:r>
          </a:p>
          <a:p>
            <a:pPr marL="760413" lvl="1" indent="-360363">
              <a:tabLst>
                <a:tab pos="711200" algn="l"/>
                <a:tab pos="987425" algn="l"/>
              </a:tabLst>
            </a:pPr>
            <a:r>
              <a:rPr lang="en-GB" sz="2000" dirty="0"/>
              <a:t>Be responsible for the security of supply in the TSO’s control area.</a:t>
            </a:r>
          </a:p>
          <a:p>
            <a:pPr marL="360363" indent="-360363">
              <a:buNone/>
              <a:tabLst>
                <a:tab pos="711200" algn="l"/>
                <a:tab pos="987425" algn="l"/>
              </a:tabLst>
            </a:pPr>
            <a:r>
              <a:rPr lang="en-GB" sz="2000" dirty="0"/>
              <a:t>	Most EU Member States have only one TSO. Hence, the TSO’s control area is the whole country.</a:t>
            </a:r>
          </a:p>
          <a:p>
            <a:pPr marL="360363" indent="-360363">
              <a:buNone/>
              <a:tabLst>
                <a:tab pos="711200" algn="l"/>
                <a:tab pos="987425" algn="l"/>
              </a:tabLst>
            </a:pPr>
            <a:r>
              <a:rPr lang="en-GB" sz="2000" dirty="0"/>
              <a:t>	However, some Member States have more than one TSO (e.g. Germany).	</a:t>
            </a:r>
          </a:p>
          <a:p>
            <a:pPr marL="360363" indent="-360363">
              <a:tabLst>
                <a:tab pos="711200" algn="l"/>
                <a:tab pos="987425" algn="l"/>
              </a:tabLst>
            </a:pPr>
            <a:r>
              <a:rPr lang="en-GB" sz="2000" i="1" dirty="0"/>
              <a:t>Zone</a:t>
            </a:r>
            <a:r>
              <a:rPr lang="en-GB" sz="2000" dirty="0"/>
              <a:t>  Short for </a:t>
            </a:r>
            <a:r>
              <a:rPr lang="en-GB" sz="2000" i="1" dirty="0"/>
              <a:t>bidding zone</a:t>
            </a:r>
            <a:r>
              <a:rPr lang="en-GB" sz="2000" dirty="0"/>
              <a:t>.</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22</a:t>
            </a:fld>
            <a:endParaRPr lang="en-GB" dirty="0"/>
          </a:p>
        </p:txBody>
      </p:sp>
      <p:sp>
        <p:nvSpPr>
          <p:cNvPr id="2" name="Pladsholder til dato 1">
            <a:extLst>
              <a:ext uri="{FF2B5EF4-FFF2-40B4-BE49-F238E27FC236}">
                <a16:creationId xmlns:a16="http://schemas.microsoft.com/office/drawing/2014/main" id="{92E3818C-6086-4514-86C7-B433F9708879}"/>
              </a:ext>
            </a:extLst>
          </p:cNvPr>
          <p:cNvSpPr>
            <a:spLocks noGrp="1"/>
          </p:cNvSpPr>
          <p:nvPr>
            <p:ph type="dt" sz="half" idx="10"/>
          </p:nvPr>
        </p:nvSpPr>
        <p:spPr/>
        <p:txBody>
          <a:bodyPr/>
          <a:lstStyle/>
          <a:p>
            <a:pPr>
              <a:defRPr/>
            </a:pPr>
            <a:r>
              <a:rPr lang="en-US" noProof="0" dirty="0"/>
              <a:t>23 Feb. 2021</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2291" name="Rectangle 91"/>
          <p:cNvSpPr>
            <a:spLocks noGrp="1" noChangeArrowheads="1"/>
          </p:cNvSpPr>
          <p:nvPr>
            <p:ph type="title"/>
          </p:nvPr>
        </p:nvSpPr>
        <p:spPr>
          <a:xfrm>
            <a:off x="0" y="595313"/>
            <a:ext cx="9906000" cy="1143000"/>
          </a:xfrm>
        </p:spPr>
        <p:txBody>
          <a:bodyPr/>
          <a:lstStyle/>
          <a:p>
            <a:r>
              <a:rPr lang="en-GB" sz="4500" dirty="0"/>
              <a:t>Thank you for your attention!</a:t>
            </a:r>
          </a:p>
        </p:txBody>
      </p:sp>
      <p:sp>
        <p:nvSpPr>
          <p:cNvPr id="12292" name="Pladsholder til diasnummer 4"/>
          <p:cNvSpPr>
            <a:spLocks noGrp="1"/>
          </p:cNvSpPr>
          <p:nvPr>
            <p:ph type="sldNum" sz="quarter" idx="12"/>
          </p:nvPr>
        </p:nvSpPr>
        <p:spPr>
          <a:noFill/>
        </p:spPr>
        <p:txBody>
          <a:bodyPr/>
          <a:lstStyle/>
          <a:p>
            <a:pPr defTabSz="762000"/>
            <a:fld id="{B2333CE1-98E1-4AA3-AF31-B6415263F296}" type="slidenum">
              <a:rPr lang="en-GB" smtClean="0"/>
              <a:pPr defTabSz="762000"/>
              <a:t>23</a:t>
            </a:fld>
            <a:endParaRPr lang="en-GB" dirty="0"/>
          </a:p>
        </p:txBody>
      </p:sp>
      <p:sp>
        <p:nvSpPr>
          <p:cNvPr id="12293" name="Tekstboks 98"/>
          <p:cNvSpPr txBox="1">
            <a:spLocks noChangeArrowheads="1"/>
          </p:cNvSpPr>
          <p:nvPr/>
        </p:nvSpPr>
        <p:spPr bwMode="auto">
          <a:xfrm>
            <a:off x="583314" y="2598738"/>
            <a:ext cx="8521885" cy="2862322"/>
          </a:xfrm>
          <a:prstGeom prst="rect">
            <a:avLst/>
          </a:prstGeom>
          <a:noFill/>
          <a:ln w="9525">
            <a:noFill/>
            <a:miter lim="800000"/>
            <a:headEnd/>
            <a:tailEnd/>
          </a:ln>
        </p:spPr>
        <p:txBody>
          <a:bodyPr wrap="none">
            <a:spAutoFit/>
          </a:bodyPr>
          <a:lstStyle/>
          <a:p>
            <a:pPr algn="ctr"/>
            <a:r>
              <a:rPr lang="en-GB" sz="3600" dirty="0">
                <a:solidFill>
                  <a:schemeClr val="tx1"/>
                </a:solidFill>
              </a:rPr>
              <a:t>Anders Plejdrup Houmøller</a:t>
            </a:r>
          </a:p>
          <a:p>
            <a:pPr algn="ctr"/>
            <a:r>
              <a:rPr lang="en-GB" sz="3600" i="1" dirty="0">
                <a:solidFill>
                  <a:schemeClr val="tx1"/>
                </a:solidFill>
              </a:rPr>
              <a:t>Houmoller Consulting ApS</a:t>
            </a:r>
          </a:p>
          <a:p>
            <a:pPr algn="ctr"/>
            <a:r>
              <a:rPr lang="en-GB" sz="3600" dirty="0">
                <a:solidFill>
                  <a:schemeClr val="tx1"/>
                </a:solidFill>
              </a:rPr>
              <a:t>Tel. +45  28 11 23 00</a:t>
            </a:r>
          </a:p>
          <a:p>
            <a:pPr algn="ctr"/>
            <a:r>
              <a:rPr lang="en-GB" sz="3600" dirty="0">
                <a:solidFill>
                  <a:schemeClr val="tx1"/>
                </a:solidFill>
              </a:rPr>
              <a:t>anders@houmollerconsulting.dk</a:t>
            </a:r>
          </a:p>
          <a:p>
            <a:pPr algn="ctr"/>
            <a:r>
              <a:rPr lang="en-GB" sz="3600" dirty="0">
                <a:solidFill>
                  <a:schemeClr val="tx1"/>
                </a:solidFill>
              </a:rPr>
              <a:t>Web houmollerconsulting.dk</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2F2199-6AC6-44F8-B269-2389F1BAD3E3}"/>
              </a:ext>
            </a:extLst>
          </p:cNvPr>
          <p:cNvSpPr>
            <a:spLocks noGrp="1"/>
          </p:cNvSpPr>
          <p:nvPr>
            <p:ph type="title"/>
          </p:nvPr>
        </p:nvSpPr>
        <p:spPr>
          <a:xfrm>
            <a:off x="168442" y="464695"/>
            <a:ext cx="9593179" cy="1143000"/>
          </a:xfrm>
        </p:spPr>
        <p:txBody>
          <a:bodyPr/>
          <a:lstStyle/>
          <a:p>
            <a:r>
              <a:rPr lang="en-GB" sz="6000" dirty="0"/>
              <a:t>Unbundling the DSOs</a:t>
            </a:r>
          </a:p>
        </p:txBody>
      </p:sp>
      <p:sp>
        <p:nvSpPr>
          <p:cNvPr id="2" name="Pladsholder til dato 1">
            <a:extLst>
              <a:ext uri="{FF2B5EF4-FFF2-40B4-BE49-F238E27FC236}">
                <a16:creationId xmlns:a16="http://schemas.microsoft.com/office/drawing/2014/main" id="{89015145-5E88-4D09-BE71-938F50055FDD}"/>
              </a:ext>
            </a:extLst>
          </p:cNvPr>
          <p:cNvSpPr>
            <a:spLocks noGrp="1"/>
          </p:cNvSpPr>
          <p:nvPr>
            <p:ph type="dt" sz="half" idx="10"/>
          </p:nvPr>
        </p:nvSpPr>
        <p:spPr/>
        <p:txBody>
          <a:bodyPr/>
          <a:lstStyle/>
          <a:p>
            <a:pPr>
              <a:defRPr/>
            </a:pPr>
            <a:r>
              <a:rPr lang="en-US" noProof="0" dirty="0"/>
              <a:t>23 Feb. 2021</a:t>
            </a:r>
            <a:endParaRPr lang="en-GB" noProof="0" dirty="0"/>
          </a:p>
        </p:txBody>
      </p:sp>
      <p:sp>
        <p:nvSpPr>
          <p:cNvPr id="3" name="Pladsholder til slidenummer 2">
            <a:extLst>
              <a:ext uri="{FF2B5EF4-FFF2-40B4-BE49-F238E27FC236}">
                <a16:creationId xmlns:a16="http://schemas.microsoft.com/office/drawing/2014/main" id="{FD752C51-B8CD-495C-A88C-8B2F09B9EE70}"/>
              </a:ext>
            </a:extLst>
          </p:cNvPr>
          <p:cNvSpPr>
            <a:spLocks noGrp="1"/>
          </p:cNvSpPr>
          <p:nvPr>
            <p:ph type="sldNum" sz="quarter" idx="12"/>
          </p:nvPr>
        </p:nvSpPr>
        <p:spPr/>
        <p:txBody>
          <a:bodyPr/>
          <a:lstStyle/>
          <a:p>
            <a:pPr>
              <a:defRPr/>
            </a:pPr>
            <a:fld id="{1D200A5F-466F-4AF0-8088-8B18AAD09781}" type="slidenum">
              <a:rPr lang="en-GB" noProof="0" smtClean="0"/>
              <a:pPr>
                <a:defRPr/>
              </a:pPr>
              <a:t>3</a:t>
            </a:fld>
            <a:endParaRPr lang="en-GB" noProof="0" dirty="0"/>
          </a:p>
        </p:txBody>
      </p:sp>
      <p:grpSp>
        <p:nvGrpSpPr>
          <p:cNvPr id="5" name="Gruppe 4">
            <a:extLst>
              <a:ext uri="{FF2B5EF4-FFF2-40B4-BE49-F238E27FC236}">
                <a16:creationId xmlns:a16="http://schemas.microsoft.com/office/drawing/2014/main" id="{F1117F54-A585-4C61-82DB-4C4A78F31793}"/>
              </a:ext>
            </a:extLst>
          </p:cNvPr>
          <p:cNvGrpSpPr/>
          <p:nvPr/>
        </p:nvGrpSpPr>
        <p:grpSpPr>
          <a:xfrm>
            <a:off x="3966890" y="2006340"/>
            <a:ext cx="1996283" cy="1343026"/>
            <a:chOff x="4016376" y="1571625"/>
            <a:chExt cx="1996283" cy="1343026"/>
          </a:xfrm>
        </p:grpSpPr>
        <p:sp>
          <p:nvSpPr>
            <p:cNvPr id="6" name="Freeform 10">
              <a:extLst>
                <a:ext uri="{FF2B5EF4-FFF2-40B4-BE49-F238E27FC236}">
                  <a16:creationId xmlns:a16="http://schemas.microsoft.com/office/drawing/2014/main" id="{E2DCEFE0-F5D1-4FDC-A199-F9E7214AB67C}"/>
                </a:ext>
              </a:extLst>
            </p:cNvPr>
            <p:cNvSpPr>
              <a:spLocks/>
            </p:cNvSpPr>
            <p:nvPr/>
          </p:nvSpPr>
          <p:spPr bwMode="auto">
            <a:xfrm>
              <a:off x="4302126" y="1606550"/>
              <a:ext cx="331788" cy="546100"/>
            </a:xfrm>
            <a:custGeom>
              <a:avLst/>
              <a:gdLst/>
              <a:ahLst/>
              <a:cxnLst>
                <a:cxn ang="0">
                  <a:pos x="209" y="328"/>
                </a:cxn>
                <a:cxn ang="0">
                  <a:pos x="132" y="218"/>
                </a:cxn>
                <a:cxn ang="0">
                  <a:pos x="40" y="50"/>
                </a:cxn>
                <a:cxn ang="0">
                  <a:pos x="12" y="0"/>
                </a:cxn>
                <a:cxn ang="0">
                  <a:pos x="0" y="59"/>
                </a:cxn>
                <a:cxn ang="0">
                  <a:pos x="5" y="107"/>
                </a:cxn>
                <a:cxn ang="0">
                  <a:pos x="18" y="165"/>
                </a:cxn>
                <a:cxn ang="0">
                  <a:pos x="52" y="229"/>
                </a:cxn>
                <a:cxn ang="0">
                  <a:pos x="73" y="267"/>
                </a:cxn>
                <a:cxn ang="0">
                  <a:pos x="124" y="312"/>
                </a:cxn>
                <a:cxn ang="0">
                  <a:pos x="157" y="327"/>
                </a:cxn>
                <a:cxn ang="0">
                  <a:pos x="192" y="336"/>
                </a:cxn>
                <a:cxn ang="0">
                  <a:pos x="202" y="344"/>
                </a:cxn>
                <a:cxn ang="0">
                  <a:pos x="209" y="328"/>
                </a:cxn>
              </a:cxnLst>
              <a:rect l="0" t="0" r="r" b="b"/>
              <a:pathLst>
                <a:path w="209" h="344">
                  <a:moveTo>
                    <a:pt x="209" y="328"/>
                  </a:moveTo>
                  <a:lnTo>
                    <a:pt x="132" y="218"/>
                  </a:lnTo>
                  <a:lnTo>
                    <a:pt x="40" y="50"/>
                  </a:lnTo>
                  <a:lnTo>
                    <a:pt x="12" y="0"/>
                  </a:lnTo>
                  <a:lnTo>
                    <a:pt x="0" y="59"/>
                  </a:lnTo>
                  <a:lnTo>
                    <a:pt x="5" y="107"/>
                  </a:lnTo>
                  <a:lnTo>
                    <a:pt x="18" y="165"/>
                  </a:lnTo>
                  <a:lnTo>
                    <a:pt x="52" y="229"/>
                  </a:lnTo>
                  <a:lnTo>
                    <a:pt x="73" y="267"/>
                  </a:lnTo>
                  <a:lnTo>
                    <a:pt x="124" y="312"/>
                  </a:lnTo>
                  <a:lnTo>
                    <a:pt x="157" y="327"/>
                  </a:lnTo>
                  <a:lnTo>
                    <a:pt x="192" y="336"/>
                  </a:lnTo>
                  <a:lnTo>
                    <a:pt x="202" y="344"/>
                  </a:lnTo>
                  <a:lnTo>
                    <a:pt x="209" y="328"/>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12">
              <a:extLst>
                <a:ext uri="{FF2B5EF4-FFF2-40B4-BE49-F238E27FC236}">
                  <a16:creationId xmlns:a16="http://schemas.microsoft.com/office/drawing/2014/main" id="{B5478BFD-F9A2-4BFA-AA24-4B48E9865E86}"/>
                </a:ext>
              </a:extLst>
            </p:cNvPr>
            <p:cNvSpPr>
              <a:spLocks/>
            </p:cNvSpPr>
            <p:nvPr/>
          </p:nvSpPr>
          <p:spPr bwMode="auto">
            <a:xfrm>
              <a:off x="4295776" y="1576388"/>
              <a:ext cx="354013" cy="573088"/>
            </a:xfrm>
            <a:custGeom>
              <a:avLst/>
              <a:gdLst/>
              <a:ahLst/>
              <a:cxnLst>
                <a:cxn ang="0">
                  <a:pos x="217" y="337"/>
                </a:cxn>
                <a:cxn ang="0">
                  <a:pos x="143" y="231"/>
                </a:cxn>
                <a:cxn ang="0">
                  <a:pos x="13" y="0"/>
                </a:cxn>
                <a:cxn ang="0">
                  <a:pos x="3" y="59"/>
                </a:cxn>
                <a:cxn ang="0">
                  <a:pos x="0" y="99"/>
                </a:cxn>
                <a:cxn ang="0">
                  <a:pos x="4" y="136"/>
                </a:cxn>
                <a:cxn ang="0">
                  <a:pos x="19" y="188"/>
                </a:cxn>
                <a:cxn ang="0">
                  <a:pos x="46" y="241"/>
                </a:cxn>
                <a:cxn ang="0">
                  <a:pos x="74" y="289"/>
                </a:cxn>
                <a:cxn ang="0">
                  <a:pos x="108" y="321"/>
                </a:cxn>
                <a:cxn ang="0">
                  <a:pos x="133" y="342"/>
                </a:cxn>
                <a:cxn ang="0">
                  <a:pos x="161" y="351"/>
                </a:cxn>
                <a:cxn ang="0">
                  <a:pos x="190" y="356"/>
                </a:cxn>
                <a:cxn ang="0">
                  <a:pos x="209" y="356"/>
                </a:cxn>
                <a:cxn ang="0">
                  <a:pos x="200" y="345"/>
                </a:cxn>
                <a:cxn ang="0">
                  <a:pos x="176" y="343"/>
                </a:cxn>
                <a:cxn ang="0">
                  <a:pos x="146" y="333"/>
                </a:cxn>
                <a:cxn ang="0">
                  <a:pos x="124" y="318"/>
                </a:cxn>
                <a:cxn ang="0">
                  <a:pos x="101" y="292"/>
                </a:cxn>
                <a:cxn ang="0">
                  <a:pos x="76" y="270"/>
                </a:cxn>
                <a:cxn ang="0">
                  <a:pos x="58" y="238"/>
                </a:cxn>
                <a:cxn ang="0">
                  <a:pos x="44" y="205"/>
                </a:cxn>
                <a:cxn ang="0">
                  <a:pos x="25" y="165"/>
                </a:cxn>
                <a:cxn ang="0">
                  <a:pos x="19" y="128"/>
                </a:cxn>
                <a:cxn ang="0">
                  <a:pos x="13" y="97"/>
                </a:cxn>
                <a:cxn ang="0">
                  <a:pos x="13" y="68"/>
                </a:cxn>
                <a:cxn ang="0">
                  <a:pos x="22" y="36"/>
                </a:cxn>
                <a:cxn ang="0">
                  <a:pos x="67" y="119"/>
                </a:cxn>
                <a:cxn ang="0">
                  <a:pos x="112" y="204"/>
                </a:cxn>
                <a:cxn ang="0">
                  <a:pos x="147" y="265"/>
                </a:cxn>
                <a:cxn ang="0">
                  <a:pos x="182" y="314"/>
                </a:cxn>
                <a:cxn ang="0">
                  <a:pos x="213" y="361"/>
                </a:cxn>
                <a:cxn ang="0">
                  <a:pos x="223" y="353"/>
                </a:cxn>
                <a:cxn ang="0">
                  <a:pos x="217" y="337"/>
                </a:cxn>
              </a:cxnLst>
              <a:rect l="0" t="0" r="r" b="b"/>
              <a:pathLst>
                <a:path w="223" h="361">
                  <a:moveTo>
                    <a:pt x="217" y="337"/>
                  </a:moveTo>
                  <a:lnTo>
                    <a:pt x="143" y="231"/>
                  </a:lnTo>
                  <a:lnTo>
                    <a:pt x="13" y="0"/>
                  </a:lnTo>
                  <a:lnTo>
                    <a:pt x="3" y="59"/>
                  </a:lnTo>
                  <a:lnTo>
                    <a:pt x="0" y="99"/>
                  </a:lnTo>
                  <a:lnTo>
                    <a:pt x="4" y="136"/>
                  </a:lnTo>
                  <a:lnTo>
                    <a:pt x="19" y="188"/>
                  </a:lnTo>
                  <a:lnTo>
                    <a:pt x="46" y="241"/>
                  </a:lnTo>
                  <a:lnTo>
                    <a:pt x="74" y="289"/>
                  </a:lnTo>
                  <a:lnTo>
                    <a:pt x="108" y="321"/>
                  </a:lnTo>
                  <a:lnTo>
                    <a:pt x="133" y="342"/>
                  </a:lnTo>
                  <a:lnTo>
                    <a:pt x="161" y="351"/>
                  </a:lnTo>
                  <a:lnTo>
                    <a:pt x="190" y="356"/>
                  </a:lnTo>
                  <a:lnTo>
                    <a:pt x="209" y="356"/>
                  </a:lnTo>
                  <a:lnTo>
                    <a:pt x="200" y="345"/>
                  </a:lnTo>
                  <a:lnTo>
                    <a:pt x="176" y="343"/>
                  </a:lnTo>
                  <a:lnTo>
                    <a:pt x="146" y="333"/>
                  </a:lnTo>
                  <a:lnTo>
                    <a:pt x="124" y="318"/>
                  </a:lnTo>
                  <a:lnTo>
                    <a:pt x="101" y="292"/>
                  </a:lnTo>
                  <a:lnTo>
                    <a:pt x="76" y="270"/>
                  </a:lnTo>
                  <a:lnTo>
                    <a:pt x="58" y="238"/>
                  </a:lnTo>
                  <a:lnTo>
                    <a:pt x="44" y="205"/>
                  </a:lnTo>
                  <a:lnTo>
                    <a:pt x="25" y="165"/>
                  </a:lnTo>
                  <a:lnTo>
                    <a:pt x="19" y="128"/>
                  </a:lnTo>
                  <a:lnTo>
                    <a:pt x="13" y="97"/>
                  </a:lnTo>
                  <a:lnTo>
                    <a:pt x="13" y="68"/>
                  </a:lnTo>
                  <a:lnTo>
                    <a:pt x="22" y="36"/>
                  </a:lnTo>
                  <a:lnTo>
                    <a:pt x="67" y="119"/>
                  </a:lnTo>
                  <a:lnTo>
                    <a:pt x="112" y="204"/>
                  </a:lnTo>
                  <a:lnTo>
                    <a:pt x="147" y="265"/>
                  </a:lnTo>
                  <a:lnTo>
                    <a:pt x="182" y="314"/>
                  </a:lnTo>
                  <a:lnTo>
                    <a:pt x="213" y="361"/>
                  </a:lnTo>
                  <a:lnTo>
                    <a:pt x="223" y="353"/>
                  </a:lnTo>
                  <a:lnTo>
                    <a:pt x="217" y="3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8" name="Gruppe 7">
              <a:extLst>
                <a:ext uri="{FF2B5EF4-FFF2-40B4-BE49-F238E27FC236}">
                  <a16:creationId xmlns:a16="http://schemas.microsoft.com/office/drawing/2014/main" id="{18AF5488-B817-4083-921F-C63EFA589516}"/>
                </a:ext>
              </a:extLst>
            </p:cNvPr>
            <p:cNvGrpSpPr/>
            <p:nvPr/>
          </p:nvGrpSpPr>
          <p:grpSpPr>
            <a:xfrm>
              <a:off x="4666459" y="1604970"/>
              <a:ext cx="1346200" cy="269875"/>
              <a:chOff x="4683126" y="1604970"/>
              <a:chExt cx="1346200" cy="269875"/>
            </a:xfrm>
          </p:grpSpPr>
          <p:sp>
            <p:nvSpPr>
              <p:cNvPr id="26" name="Freeform 5">
                <a:extLst>
                  <a:ext uri="{FF2B5EF4-FFF2-40B4-BE49-F238E27FC236}">
                    <a16:creationId xmlns:a16="http://schemas.microsoft.com/office/drawing/2014/main" id="{A0649FAA-9AD7-4169-A276-1ED7F08E263F}"/>
                  </a:ext>
                </a:extLst>
              </p:cNvPr>
              <p:cNvSpPr>
                <a:spLocks/>
              </p:cNvSpPr>
              <p:nvPr/>
            </p:nvSpPr>
            <p:spPr bwMode="auto">
              <a:xfrm>
                <a:off x="4694238" y="1617670"/>
                <a:ext cx="1320800" cy="252413"/>
              </a:xfrm>
              <a:custGeom>
                <a:avLst/>
                <a:gdLst/>
                <a:ahLst/>
                <a:cxnLst>
                  <a:cxn ang="0">
                    <a:pos x="0" y="25"/>
                  </a:cxn>
                  <a:cxn ang="0">
                    <a:pos x="90" y="21"/>
                  </a:cxn>
                  <a:cxn ang="0">
                    <a:pos x="198" y="16"/>
                  </a:cxn>
                  <a:cxn ang="0">
                    <a:pos x="375" y="12"/>
                  </a:cxn>
                  <a:cxn ang="0">
                    <a:pos x="533" y="7"/>
                  </a:cxn>
                  <a:cxn ang="0">
                    <a:pos x="663" y="7"/>
                  </a:cxn>
                  <a:cxn ang="0">
                    <a:pos x="823" y="0"/>
                  </a:cxn>
                  <a:cxn ang="0">
                    <a:pos x="832" y="90"/>
                  </a:cxn>
                  <a:cxn ang="0">
                    <a:pos x="828" y="152"/>
                  </a:cxn>
                  <a:cxn ang="0">
                    <a:pos x="760" y="156"/>
                  </a:cxn>
                  <a:cxn ang="0">
                    <a:pos x="661" y="159"/>
                  </a:cxn>
                  <a:cxn ang="0">
                    <a:pos x="549" y="159"/>
                  </a:cxn>
                  <a:cxn ang="0">
                    <a:pos x="427" y="154"/>
                  </a:cxn>
                  <a:cxn ang="0">
                    <a:pos x="343" y="151"/>
                  </a:cxn>
                  <a:cxn ang="0">
                    <a:pos x="244" y="138"/>
                  </a:cxn>
                  <a:cxn ang="0">
                    <a:pos x="185" y="141"/>
                  </a:cxn>
                  <a:cxn ang="0">
                    <a:pos x="81" y="149"/>
                  </a:cxn>
                  <a:cxn ang="0">
                    <a:pos x="17" y="156"/>
                  </a:cxn>
                  <a:cxn ang="0">
                    <a:pos x="17" y="121"/>
                  </a:cxn>
                  <a:cxn ang="0">
                    <a:pos x="14" y="83"/>
                  </a:cxn>
                  <a:cxn ang="0">
                    <a:pos x="9" y="48"/>
                  </a:cxn>
                  <a:cxn ang="0">
                    <a:pos x="0" y="25"/>
                  </a:cxn>
                </a:cxnLst>
                <a:rect l="0" t="0" r="r" b="b"/>
                <a:pathLst>
                  <a:path w="832" h="159">
                    <a:moveTo>
                      <a:pt x="0" y="25"/>
                    </a:moveTo>
                    <a:lnTo>
                      <a:pt x="90" y="21"/>
                    </a:lnTo>
                    <a:lnTo>
                      <a:pt x="198" y="16"/>
                    </a:lnTo>
                    <a:lnTo>
                      <a:pt x="375" y="12"/>
                    </a:lnTo>
                    <a:lnTo>
                      <a:pt x="533" y="7"/>
                    </a:lnTo>
                    <a:lnTo>
                      <a:pt x="663" y="7"/>
                    </a:lnTo>
                    <a:lnTo>
                      <a:pt x="823" y="0"/>
                    </a:lnTo>
                    <a:lnTo>
                      <a:pt x="832" y="90"/>
                    </a:lnTo>
                    <a:lnTo>
                      <a:pt x="828" y="152"/>
                    </a:lnTo>
                    <a:lnTo>
                      <a:pt x="760" y="156"/>
                    </a:lnTo>
                    <a:lnTo>
                      <a:pt x="661" y="159"/>
                    </a:lnTo>
                    <a:lnTo>
                      <a:pt x="549" y="159"/>
                    </a:lnTo>
                    <a:lnTo>
                      <a:pt x="427" y="154"/>
                    </a:lnTo>
                    <a:lnTo>
                      <a:pt x="343" y="151"/>
                    </a:lnTo>
                    <a:lnTo>
                      <a:pt x="244" y="138"/>
                    </a:lnTo>
                    <a:lnTo>
                      <a:pt x="185" y="141"/>
                    </a:lnTo>
                    <a:lnTo>
                      <a:pt x="81" y="149"/>
                    </a:lnTo>
                    <a:lnTo>
                      <a:pt x="17" y="156"/>
                    </a:lnTo>
                    <a:lnTo>
                      <a:pt x="17" y="121"/>
                    </a:lnTo>
                    <a:lnTo>
                      <a:pt x="14" y="83"/>
                    </a:lnTo>
                    <a:lnTo>
                      <a:pt x="9" y="48"/>
                    </a:lnTo>
                    <a:lnTo>
                      <a:pt x="0" y="25"/>
                    </a:lnTo>
                    <a:close/>
                  </a:path>
                </a:pathLst>
              </a:custGeom>
              <a:solidFill>
                <a:srgbClr val="F2E19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6">
                <a:extLst>
                  <a:ext uri="{FF2B5EF4-FFF2-40B4-BE49-F238E27FC236}">
                    <a16:creationId xmlns:a16="http://schemas.microsoft.com/office/drawing/2014/main" id="{CF01E7B7-9585-4B7D-B815-8F31421B67F1}"/>
                  </a:ext>
                </a:extLst>
              </p:cNvPr>
              <p:cNvSpPr>
                <a:spLocks/>
              </p:cNvSpPr>
              <p:nvPr/>
            </p:nvSpPr>
            <p:spPr bwMode="auto">
              <a:xfrm>
                <a:off x="4683126" y="1604970"/>
                <a:ext cx="1346200" cy="269875"/>
              </a:xfrm>
              <a:custGeom>
                <a:avLst/>
                <a:gdLst/>
                <a:ahLst/>
                <a:cxnLst>
                  <a:cxn ang="0">
                    <a:pos x="0" y="29"/>
                  </a:cxn>
                  <a:cxn ang="0">
                    <a:pos x="188" y="18"/>
                  </a:cxn>
                  <a:cxn ang="0">
                    <a:pos x="338" y="14"/>
                  </a:cxn>
                  <a:cxn ang="0">
                    <a:pos x="556" y="8"/>
                  </a:cxn>
                  <a:cxn ang="0">
                    <a:pos x="713" y="3"/>
                  </a:cxn>
                  <a:cxn ang="0">
                    <a:pos x="830" y="0"/>
                  </a:cxn>
                  <a:cxn ang="0">
                    <a:pos x="842" y="7"/>
                  </a:cxn>
                  <a:cxn ang="0">
                    <a:pos x="844" y="71"/>
                  </a:cxn>
                  <a:cxn ang="0">
                    <a:pos x="848" y="139"/>
                  </a:cxn>
                  <a:cxn ang="0">
                    <a:pos x="844" y="163"/>
                  </a:cxn>
                  <a:cxn ang="0">
                    <a:pos x="836" y="167"/>
                  </a:cxn>
                  <a:cxn ang="0">
                    <a:pos x="777" y="168"/>
                  </a:cxn>
                  <a:cxn ang="0">
                    <a:pos x="685" y="170"/>
                  </a:cxn>
                  <a:cxn ang="0">
                    <a:pos x="503" y="170"/>
                  </a:cxn>
                  <a:cxn ang="0">
                    <a:pos x="356" y="163"/>
                  </a:cxn>
                  <a:cxn ang="0">
                    <a:pos x="214" y="150"/>
                  </a:cxn>
                  <a:cxn ang="0">
                    <a:pos x="80" y="162"/>
                  </a:cxn>
                  <a:cxn ang="0">
                    <a:pos x="19" y="170"/>
                  </a:cxn>
                  <a:cxn ang="0">
                    <a:pos x="19" y="155"/>
                  </a:cxn>
                  <a:cxn ang="0">
                    <a:pos x="81" y="149"/>
                  </a:cxn>
                  <a:cxn ang="0">
                    <a:pos x="155" y="142"/>
                  </a:cxn>
                  <a:cxn ang="0">
                    <a:pos x="257" y="139"/>
                  </a:cxn>
                  <a:cxn ang="0">
                    <a:pos x="356" y="149"/>
                  </a:cxn>
                  <a:cxn ang="0">
                    <a:pos x="446" y="154"/>
                  </a:cxn>
                  <a:cxn ang="0">
                    <a:pos x="568" y="155"/>
                  </a:cxn>
                  <a:cxn ang="0">
                    <a:pos x="674" y="157"/>
                  </a:cxn>
                  <a:cxn ang="0">
                    <a:pos x="774" y="154"/>
                  </a:cxn>
                  <a:cxn ang="0">
                    <a:pos x="827" y="147"/>
                  </a:cxn>
                  <a:cxn ang="0">
                    <a:pos x="832" y="129"/>
                  </a:cxn>
                  <a:cxn ang="0">
                    <a:pos x="832" y="88"/>
                  </a:cxn>
                  <a:cxn ang="0">
                    <a:pos x="827" y="46"/>
                  </a:cxn>
                  <a:cxn ang="0">
                    <a:pos x="816" y="20"/>
                  </a:cxn>
                  <a:cxn ang="0">
                    <a:pos x="802" y="16"/>
                  </a:cxn>
                  <a:cxn ang="0">
                    <a:pos x="718" y="18"/>
                  </a:cxn>
                  <a:cxn ang="0">
                    <a:pos x="639" y="23"/>
                  </a:cxn>
                  <a:cxn ang="0">
                    <a:pos x="539" y="26"/>
                  </a:cxn>
                  <a:cxn ang="0">
                    <a:pos x="429" y="26"/>
                  </a:cxn>
                  <a:cxn ang="0">
                    <a:pos x="331" y="29"/>
                  </a:cxn>
                  <a:cxn ang="0">
                    <a:pos x="223" y="29"/>
                  </a:cxn>
                  <a:cxn ang="0">
                    <a:pos x="146" y="36"/>
                  </a:cxn>
                  <a:cxn ang="0">
                    <a:pos x="68" y="39"/>
                  </a:cxn>
                  <a:cxn ang="0">
                    <a:pos x="6" y="45"/>
                  </a:cxn>
                  <a:cxn ang="0">
                    <a:pos x="0" y="29"/>
                  </a:cxn>
                </a:cxnLst>
                <a:rect l="0" t="0" r="r" b="b"/>
                <a:pathLst>
                  <a:path w="848" h="170">
                    <a:moveTo>
                      <a:pt x="0" y="29"/>
                    </a:moveTo>
                    <a:lnTo>
                      <a:pt x="188" y="18"/>
                    </a:lnTo>
                    <a:lnTo>
                      <a:pt x="338" y="14"/>
                    </a:lnTo>
                    <a:lnTo>
                      <a:pt x="556" y="8"/>
                    </a:lnTo>
                    <a:lnTo>
                      <a:pt x="713" y="3"/>
                    </a:lnTo>
                    <a:lnTo>
                      <a:pt x="830" y="0"/>
                    </a:lnTo>
                    <a:lnTo>
                      <a:pt x="842" y="7"/>
                    </a:lnTo>
                    <a:lnTo>
                      <a:pt x="844" y="71"/>
                    </a:lnTo>
                    <a:lnTo>
                      <a:pt x="848" y="139"/>
                    </a:lnTo>
                    <a:lnTo>
                      <a:pt x="844" y="163"/>
                    </a:lnTo>
                    <a:lnTo>
                      <a:pt x="836" y="167"/>
                    </a:lnTo>
                    <a:lnTo>
                      <a:pt x="777" y="168"/>
                    </a:lnTo>
                    <a:lnTo>
                      <a:pt x="685" y="170"/>
                    </a:lnTo>
                    <a:lnTo>
                      <a:pt x="503" y="170"/>
                    </a:lnTo>
                    <a:lnTo>
                      <a:pt x="356" y="163"/>
                    </a:lnTo>
                    <a:lnTo>
                      <a:pt x="214" y="150"/>
                    </a:lnTo>
                    <a:lnTo>
                      <a:pt x="80" y="162"/>
                    </a:lnTo>
                    <a:lnTo>
                      <a:pt x="19" y="170"/>
                    </a:lnTo>
                    <a:lnTo>
                      <a:pt x="19" y="155"/>
                    </a:lnTo>
                    <a:lnTo>
                      <a:pt x="81" y="149"/>
                    </a:lnTo>
                    <a:lnTo>
                      <a:pt x="155" y="142"/>
                    </a:lnTo>
                    <a:lnTo>
                      <a:pt x="257" y="139"/>
                    </a:lnTo>
                    <a:lnTo>
                      <a:pt x="356" y="149"/>
                    </a:lnTo>
                    <a:lnTo>
                      <a:pt x="446" y="154"/>
                    </a:lnTo>
                    <a:lnTo>
                      <a:pt x="568" y="155"/>
                    </a:lnTo>
                    <a:lnTo>
                      <a:pt x="674" y="157"/>
                    </a:lnTo>
                    <a:lnTo>
                      <a:pt x="774" y="154"/>
                    </a:lnTo>
                    <a:lnTo>
                      <a:pt x="827" y="147"/>
                    </a:lnTo>
                    <a:lnTo>
                      <a:pt x="832" y="129"/>
                    </a:lnTo>
                    <a:lnTo>
                      <a:pt x="832" y="88"/>
                    </a:lnTo>
                    <a:lnTo>
                      <a:pt x="827" y="46"/>
                    </a:lnTo>
                    <a:lnTo>
                      <a:pt x="816" y="20"/>
                    </a:lnTo>
                    <a:lnTo>
                      <a:pt x="802" y="16"/>
                    </a:lnTo>
                    <a:lnTo>
                      <a:pt x="718" y="18"/>
                    </a:lnTo>
                    <a:lnTo>
                      <a:pt x="639" y="23"/>
                    </a:lnTo>
                    <a:lnTo>
                      <a:pt x="539" y="26"/>
                    </a:lnTo>
                    <a:lnTo>
                      <a:pt x="429" y="26"/>
                    </a:lnTo>
                    <a:lnTo>
                      <a:pt x="331" y="29"/>
                    </a:lnTo>
                    <a:lnTo>
                      <a:pt x="223" y="29"/>
                    </a:lnTo>
                    <a:lnTo>
                      <a:pt x="146" y="36"/>
                    </a:lnTo>
                    <a:lnTo>
                      <a:pt x="68" y="39"/>
                    </a:lnTo>
                    <a:lnTo>
                      <a:pt x="6" y="45"/>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9" name="Freeform 24">
              <a:extLst>
                <a:ext uri="{FF2B5EF4-FFF2-40B4-BE49-F238E27FC236}">
                  <a16:creationId xmlns:a16="http://schemas.microsoft.com/office/drawing/2014/main" id="{72326014-A858-44F6-84FE-FD07385FC448}"/>
                </a:ext>
              </a:extLst>
            </p:cNvPr>
            <p:cNvSpPr>
              <a:spLocks/>
            </p:cNvSpPr>
            <p:nvPr/>
          </p:nvSpPr>
          <p:spPr bwMode="auto">
            <a:xfrm>
              <a:off x="4025901" y="1676408"/>
              <a:ext cx="601663" cy="255588"/>
            </a:xfrm>
            <a:custGeom>
              <a:avLst/>
              <a:gdLst/>
              <a:ahLst/>
              <a:cxnLst>
                <a:cxn ang="0">
                  <a:pos x="373" y="0"/>
                </a:cxn>
                <a:cxn ang="0">
                  <a:pos x="191" y="9"/>
                </a:cxn>
                <a:cxn ang="0">
                  <a:pos x="63" y="15"/>
                </a:cxn>
                <a:cxn ang="0">
                  <a:pos x="0" y="32"/>
                </a:cxn>
                <a:cxn ang="0">
                  <a:pos x="21" y="105"/>
                </a:cxn>
                <a:cxn ang="0">
                  <a:pos x="34" y="161"/>
                </a:cxn>
                <a:cxn ang="0">
                  <a:pos x="160" y="143"/>
                </a:cxn>
                <a:cxn ang="0">
                  <a:pos x="273" y="134"/>
                </a:cxn>
                <a:cxn ang="0">
                  <a:pos x="379" y="125"/>
                </a:cxn>
                <a:cxn ang="0">
                  <a:pos x="373" y="0"/>
                </a:cxn>
              </a:cxnLst>
              <a:rect l="0" t="0" r="r" b="b"/>
              <a:pathLst>
                <a:path w="379" h="161">
                  <a:moveTo>
                    <a:pt x="373" y="0"/>
                  </a:moveTo>
                  <a:lnTo>
                    <a:pt x="191" y="9"/>
                  </a:lnTo>
                  <a:lnTo>
                    <a:pt x="63" y="15"/>
                  </a:lnTo>
                  <a:lnTo>
                    <a:pt x="0" y="32"/>
                  </a:lnTo>
                  <a:lnTo>
                    <a:pt x="21" y="105"/>
                  </a:lnTo>
                  <a:lnTo>
                    <a:pt x="34" y="161"/>
                  </a:lnTo>
                  <a:lnTo>
                    <a:pt x="160" y="143"/>
                  </a:lnTo>
                  <a:lnTo>
                    <a:pt x="273" y="134"/>
                  </a:lnTo>
                  <a:lnTo>
                    <a:pt x="379" y="125"/>
                  </a:lnTo>
                  <a:lnTo>
                    <a:pt x="373" y="0"/>
                  </a:lnTo>
                  <a:close/>
                </a:path>
              </a:pathLst>
            </a:custGeom>
            <a:solidFill>
              <a:srgbClr val="F2E19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25">
              <a:extLst>
                <a:ext uri="{FF2B5EF4-FFF2-40B4-BE49-F238E27FC236}">
                  <a16:creationId xmlns:a16="http://schemas.microsoft.com/office/drawing/2014/main" id="{561F0C04-4053-4DF8-9833-DC71466F9DCE}"/>
                </a:ext>
              </a:extLst>
            </p:cNvPr>
            <p:cNvSpPr>
              <a:spLocks/>
            </p:cNvSpPr>
            <p:nvPr/>
          </p:nvSpPr>
          <p:spPr bwMode="auto">
            <a:xfrm>
              <a:off x="4016376" y="1658945"/>
              <a:ext cx="622300" cy="288925"/>
            </a:xfrm>
            <a:custGeom>
              <a:avLst/>
              <a:gdLst/>
              <a:ahLst/>
              <a:cxnLst>
                <a:cxn ang="0">
                  <a:pos x="382" y="0"/>
                </a:cxn>
                <a:cxn ang="0">
                  <a:pos x="235" y="10"/>
                </a:cxn>
                <a:cxn ang="0">
                  <a:pos x="79" y="16"/>
                </a:cxn>
                <a:cxn ang="0">
                  <a:pos x="3" y="30"/>
                </a:cxn>
                <a:cxn ang="0">
                  <a:pos x="0" y="41"/>
                </a:cxn>
                <a:cxn ang="0">
                  <a:pos x="18" y="104"/>
                </a:cxn>
                <a:cxn ang="0">
                  <a:pos x="35" y="178"/>
                </a:cxn>
                <a:cxn ang="0">
                  <a:pos x="43" y="182"/>
                </a:cxn>
                <a:cxn ang="0">
                  <a:pos x="82" y="173"/>
                </a:cxn>
                <a:cxn ang="0">
                  <a:pos x="167" y="158"/>
                </a:cxn>
                <a:cxn ang="0">
                  <a:pos x="232" y="155"/>
                </a:cxn>
                <a:cxn ang="0">
                  <a:pos x="391" y="144"/>
                </a:cxn>
                <a:cxn ang="0">
                  <a:pos x="392" y="126"/>
                </a:cxn>
                <a:cxn ang="0">
                  <a:pos x="232" y="137"/>
                </a:cxn>
                <a:cxn ang="0">
                  <a:pos x="138" y="149"/>
                </a:cxn>
                <a:cxn ang="0">
                  <a:pos x="76" y="158"/>
                </a:cxn>
                <a:cxn ang="0">
                  <a:pos x="51" y="161"/>
                </a:cxn>
                <a:cxn ang="0">
                  <a:pos x="47" y="154"/>
                </a:cxn>
                <a:cxn ang="0">
                  <a:pos x="34" y="99"/>
                </a:cxn>
                <a:cxn ang="0">
                  <a:pos x="16" y="49"/>
                </a:cxn>
                <a:cxn ang="0">
                  <a:pos x="24" y="41"/>
                </a:cxn>
                <a:cxn ang="0">
                  <a:pos x="66" y="32"/>
                </a:cxn>
                <a:cxn ang="0">
                  <a:pos x="125" y="29"/>
                </a:cxn>
                <a:cxn ang="0">
                  <a:pos x="229" y="23"/>
                </a:cxn>
                <a:cxn ang="0">
                  <a:pos x="382" y="17"/>
                </a:cxn>
                <a:cxn ang="0">
                  <a:pos x="382" y="0"/>
                </a:cxn>
              </a:cxnLst>
              <a:rect l="0" t="0" r="r" b="b"/>
              <a:pathLst>
                <a:path w="392" h="182">
                  <a:moveTo>
                    <a:pt x="382" y="0"/>
                  </a:moveTo>
                  <a:lnTo>
                    <a:pt x="235" y="10"/>
                  </a:lnTo>
                  <a:lnTo>
                    <a:pt x="79" y="16"/>
                  </a:lnTo>
                  <a:lnTo>
                    <a:pt x="3" y="30"/>
                  </a:lnTo>
                  <a:lnTo>
                    <a:pt x="0" y="41"/>
                  </a:lnTo>
                  <a:lnTo>
                    <a:pt x="18" y="104"/>
                  </a:lnTo>
                  <a:lnTo>
                    <a:pt x="35" y="178"/>
                  </a:lnTo>
                  <a:lnTo>
                    <a:pt x="43" y="182"/>
                  </a:lnTo>
                  <a:lnTo>
                    <a:pt x="82" y="173"/>
                  </a:lnTo>
                  <a:lnTo>
                    <a:pt x="167" y="158"/>
                  </a:lnTo>
                  <a:lnTo>
                    <a:pt x="232" y="155"/>
                  </a:lnTo>
                  <a:lnTo>
                    <a:pt x="391" y="144"/>
                  </a:lnTo>
                  <a:lnTo>
                    <a:pt x="392" y="126"/>
                  </a:lnTo>
                  <a:lnTo>
                    <a:pt x="232" y="137"/>
                  </a:lnTo>
                  <a:lnTo>
                    <a:pt x="138" y="149"/>
                  </a:lnTo>
                  <a:lnTo>
                    <a:pt x="76" y="158"/>
                  </a:lnTo>
                  <a:lnTo>
                    <a:pt x="51" y="161"/>
                  </a:lnTo>
                  <a:lnTo>
                    <a:pt x="47" y="154"/>
                  </a:lnTo>
                  <a:lnTo>
                    <a:pt x="34" y="99"/>
                  </a:lnTo>
                  <a:lnTo>
                    <a:pt x="16" y="49"/>
                  </a:lnTo>
                  <a:lnTo>
                    <a:pt x="24" y="41"/>
                  </a:lnTo>
                  <a:lnTo>
                    <a:pt x="66" y="32"/>
                  </a:lnTo>
                  <a:lnTo>
                    <a:pt x="125" y="29"/>
                  </a:lnTo>
                  <a:lnTo>
                    <a:pt x="229" y="23"/>
                  </a:lnTo>
                  <a:lnTo>
                    <a:pt x="382" y="17"/>
                  </a:lnTo>
                  <a:lnTo>
                    <a:pt x="38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7">
              <a:extLst>
                <a:ext uri="{FF2B5EF4-FFF2-40B4-BE49-F238E27FC236}">
                  <a16:creationId xmlns:a16="http://schemas.microsoft.com/office/drawing/2014/main" id="{4545AE2B-AC2C-44C8-A8E5-C796DF121384}"/>
                </a:ext>
              </a:extLst>
            </p:cNvPr>
            <p:cNvSpPr>
              <a:spLocks/>
            </p:cNvSpPr>
            <p:nvPr/>
          </p:nvSpPr>
          <p:spPr bwMode="auto">
            <a:xfrm>
              <a:off x="4605338" y="2092325"/>
              <a:ext cx="230188" cy="225425"/>
            </a:xfrm>
            <a:custGeom>
              <a:avLst/>
              <a:gdLst/>
              <a:ahLst/>
              <a:cxnLst>
                <a:cxn ang="0">
                  <a:pos x="0" y="39"/>
                </a:cxn>
                <a:cxn ang="0">
                  <a:pos x="26" y="68"/>
                </a:cxn>
                <a:cxn ang="0">
                  <a:pos x="60" y="67"/>
                </a:cxn>
                <a:cxn ang="0">
                  <a:pos x="42" y="29"/>
                </a:cxn>
                <a:cxn ang="0">
                  <a:pos x="89" y="42"/>
                </a:cxn>
                <a:cxn ang="0">
                  <a:pos x="110" y="60"/>
                </a:cxn>
                <a:cxn ang="0">
                  <a:pos x="118" y="77"/>
                </a:cxn>
                <a:cxn ang="0">
                  <a:pos x="123" y="105"/>
                </a:cxn>
                <a:cxn ang="0">
                  <a:pos x="103" y="116"/>
                </a:cxn>
                <a:cxn ang="0">
                  <a:pos x="70" y="113"/>
                </a:cxn>
                <a:cxn ang="0">
                  <a:pos x="67" y="135"/>
                </a:cxn>
                <a:cxn ang="0">
                  <a:pos x="89" y="142"/>
                </a:cxn>
                <a:cxn ang="0">
                  <a:pos x="125" y="135"/>
                </a:cxn>
                <a:cxn ang="0">
                  <a:pos x="142" y="116"/>
                </a:cxn>
                <a:cxn ang="0">
                  <a:pos x="145" y="90"/>
                </a:cxn>
                <a:cxn ang="0">
                  <a:pos x="138" y="57"/>
                </a:cxn>
                <a:cxn ang="0">
                  <a:pos x="122" y="35"/>
                </a:cxn>
                <a:cxn ang="0">
                  <a:pos x="89" y="10"/>
                </a:cxn>
                <a:cxn ang="0">
                  <a:pos x="55" y="0"/>
                </a:cxn>
                <a:cxn ang="0">
                  <a:pos x="38" y="3"/>
                </a:cxn>
                <a:cxn ang="0">
                  <a:pos x="32" y="20"/>
                </a:cxn>
                <a:cxn ang="0">
                  <a:pos x="18" y="16"/>
                </a:cxn>
                <a:cxn ang="0">
                  <a:pos x="7" y="25"/>
                </a:cxn>
                <a:cxn ang="0">
                  <a:pos x="0" y="39"/>
                </a:cxn>
              </a:cxnLst>
              <a:rect l="0" t="0" r="r" b="b"/>
              <a:pathLst>
                <a:path w="145" h="142">
                  <a:moveTo>
                    <a:pt x="0" y="39"/>
                  </a:moveTo>
                  <a:lnTo>
                    <a:pt x="26" y="68"/>
                  </a:lnTo>
                  <a:lnTo>
                    <a:pt x="60" y="67"/>
                  </a:lnTo>
                  <a:lnTo>
                    <a:pt x="42" y="29"/>
                  </a:lnTo>
                  <a:lnTo>
                    <a:pt x="89" y="42"/>
                  </a:lnTo>
                  <a:lnTo>
                    <a:pt x="110" y="60"/>
                  </a:lnTo>
                  <a:lnTo>
                    <a:pt x="118" y="77"/>
                  </a:lnTo>
                  <a:lnTo>
                    <a:pt x="123" y="105"/>
                  </a:lnTo>
                  <a:lnTo>
                    <a:pt x="103" y="116"/>
                  </a:lnTo>
                  <a:lnTo>
                    <a:pt x="70" y="113"/>
                  </a:lnTo>
                  <a:lnTo>
                    <a:pt x="67" y="135"/>
                  </a:lnTo>
                  <a:lnTo>
                    <a:pt x="89" y="142"/>
                  </a:lnTo>
                  <a:lnTo>
                    <a:pt x="125" y="135"/>
                  </a:lnTo>
                  <a:lnTo>
                    <a:pt x="142" y="116"/>
                  </a:lnTo>
                  <a:lnTo>
                    <a:pt x="145" y="90"/>
                  </a:lnTo>
                  <a:lnTo>
                    <a:pt x="138" y="57"/>
                  </a:lnTo>
                  <a:lnTo>
                    <a:pt x="122" y="35"/>
                  </a:lnTo>
                  <a:lnTo>
                    <a:pt x="89" y="10"/>
                  </a:lnTo>
                  <a:lnTo>
                    <a:pt x="55" y="0"/>
                  </a:lnTo>
                  <a:lnTo>
                    <a:pt x="38" y="3"/>
                  </a:lnTo>
                  <a:lnTo>
                    <a:pt x="32" y="20"/>
                  </a:lnTo>
                  <a:lnTo>
                    <a:pt x="18" y="16"/>
                  </a:lnTo>
                  <a:lnTo>
                    <a:pt x="7" y="25"/>
                  </a:lnTo>
                  <a:lnTo>
                    <a:pt x="0" y="39"/>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8">
              <a:extLst>
                <a:ext uri="{FF2B5EF4-FFF2-40B4-BE49-F238E27FC236}">
                  <a16:creationId xmlns:a16="http://schemas.microsoft.com/office/drawing/2014/main" id="{8BE0E077-490E-4489-9133-90E00B0C58EB}"/>
                </a:ext>
              </a:extLst>
            </p:cNvPr>
            <p:cNvSpPr>
              <a:spLocks/>
            </p:cNvSpPr>
            <p:nvPr/>
          </p:nvSpPr>
          <p:spPr bwMode="auto">
            <a:xfrm>
              <a:off x="4546601" y="2139950"/>
              <a:ext cx="188913" cy="247650"/>
            </a:xfrm>
            <a:custGeom>
              <a:avLst/>
              <a:gdLst/>
              <a:ahLst/>
              <a:cxnLst>
                <a:cxn ang="0">
                  <a:pos x="42" y="0"/>
                </a:cxn>
                <a:cxn ang="0">
                  <a:pos x="16" y="20"/>
                </a:cxn>
                <a:cxn ang="0">
                  <a:pos x="3" y="46"/>
                </a:cxn>
                <a:cxn ang="0">
                  <a:pos x="0" y="75"/>
                </a:cxn>
                <a:cxn ang="0">
                  <a:pos x="9" y="110"/>
                </a:cxn>
                <a:cxn ang="0">
                  <a:pos x="28" y="136"/>
                </a:cxn>
                <a:cxn ang="0">
                  <a:pos x="44" y="153"/>
                </a:cxn>
                <a:cxn ang="0">
                  <a:pos x="70" y="156"/>
                </a:cxn>
                <a:cxn ang="0">
                  <a:pos x="90" y="145"/>
                </a:cxn>
                <a:cxn ang="0">
                  <a:pos x="104" y="130"/>
                </a:cxn>
                <a:cxn ang="0">
                  <a:pos x="114" y="106"/>
                </a:cxn>
                <a:cxn ang="0">
                  <a:pos x="119" y="87"/>
                </a:cxn>
                <a:cxn ang="0">
                  <a:pos x="112" y="72"/>
                </a:cxn>
                <a:cxn ang="0">
                  <a:pos x="96" y="30"/>
                </a:cxn>
                <a:cxn ang="0">
                  <a:pos x="58" y="30"/>
                </a:cxn>
                <a:cxn ang="0">
                  <a:pos x="90" y="83"/>
                </a:cxn>
                <a:cxn ang="0">
                  <a:pos x="80" y="106"/>
                </a:cxn>
                <a:cxn ang="0">
                  <a:pos x="63" y="113"/>
                </a:cxn>
                <a:cxn ang="0">
                  <a:pos x="48" y="106"/>
                </a:cxn>
                <a:cxn ang="0">
                  <a:pos x="39" y="90"/>
                </a:cxn>
                <a:cxn ang="0">
                  <a:pos x="36" y="65"/>
                </a:cxn>
                <a:cxn ang="0">
                  <a:pos x="42" y="48"/>
                </a:cxn>
                <a:cxn ang="0">
                  <a:pos x="58" y="26"/>
                </a:cxn>
                <a:cxn ang="0">
                  <a:pos x="58" y="13"/>
                </a:cxn>
                <a:cxn ang="0">
                  <a:pos x="42" y="0"/>
                </a:cxn>
              </a:cxnLst>
              <a:rect l="0" t="0" r="r" b="b"/>
              <a:pathLst>
                <a:path w="119" h="156">
                  <a:moveTo>
                    <a:pt x="42" y="0"/>
                  </a:moveTo>
                  <a:lnTo>
                    <a:pt x="16" y="20"/>
                  </a:lnTo>
                  <a:lnTo>
                    <a:pt x="3" y="46"/>
                  </a:lnTo>
                  <a:lnTo>
                    <a:pt x="0" y="75"/>
                  </a:lnTo>
                  <a:lnTo>
                    <a:pt x="9" y="110"/>
                  </a:lnTo>
                  <a:lnTo>
                    <a:pt x="28" y="136"/>
                  </a:lnTo>
                  <a:lnTo>
                    <a:pt x="44" y="153"/>
                  </a:lnTo>
                  <a:lnTo>
                    <a:pt x="70" y="156"/>
                  </a:lnTo>
                  <a:lnTo>
                    <a:pt x="90" y="145"/>
                  </a:lnTo>
                  <a:lnTo>
                    <a:pt x="104" y="130"/>
                  </a:lnTo>
                  <a:lnTo>
                    <a:pt x="114" y="106"/>
                  </a:lnTo>
                  <a:lnTo>
                    <a:pt x="119" y="87"/>
                  </a:lnTo>
                  <a:lnTo>
                    <a:pt x="112" y="72"/>
                  </a:lnTo>
                  <a:lnTo>
                    <a:pt x="96" y="30"/>
                  </a:lnTo>
                  <a:lnTo>
                    <a:pt x="58" y="30"/>
                  </a:lnTo>
                  <a:lnTo>
                    <a:pt x="90" y="83"/>
                  </a:lnTo>
                  <a:lnTo>
                    <a:pt x="80" y="106"/>
                  </a:lnTo>
                  <a:lnTo>
                    <a:pt x="63" y="113"/>
                  </a:lnTo>
                  <a:lnTo>
                    <a:pt x="48" y="106"/>
                  </a:lnTo>
                  <a:lnTo>
                    <a:pt x="39" y="90"/>
                  </a:lnTo>
                  <a:lnTo>
                    <a:pt x="36" y="65"/>
                  </a:lnTo>
                  <a:lnTo>
                    <a:pt x="42" y="48"/>
                  </a:lnTo>
                  <a:lnTo>
                    <a:pt x="58" y="26"/>
                  </a:lnTo>
                  <a:lnTo>
                    <a:pt x="58" y="13"/>
                  </a:lnTo>
                  <a:lnTo>
                    <a:pt x="42" y="0"/>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3">
              <a:extLst>
                <a:ext uri="{FF2B5EF4-FFF2-40B4-BE49-F238E27FC236}">
                  <a16:creationId xmlns:a16="http://schemas.microsoft.com/office/drawing/2014/main" id="{EBF28F41-8A35-4803-BDDC-78ED06E28BC1}"/>
                </a:ext>
              </a:extLst>
            </p:cNvPr>
            <p:cNvSpPr>
              <a:spLocks/>
            </p:cNvSpPr>
            <p:nvPr/>
          </p:nvSpPr>
          <p:spPr bwMode="auto">
            <a:xfrm>
              <a:off x="4540251" y="2127250"/>
              <a:ext cx="187325" cy="261938"/>
            </a:xfrm>
            <a:custGeom>
              <a:avLst/>
              <a:gdLst/>
              <a:ahLst/>
              <a:cxnLst>
                <a:cxn ang="0">
                  <a:pos x="42" y="0"/>
                </a:cxn>
                <a:cxn ang="0">
                  <a:pos x="17" y="21"/>
                </a:cxn>
                <a:cxn ang="0">
                  <a:pos x="7" y="48"/>
                </a:cxn>
                <a:cxn ang="0">
                  <a:pos x="0" y="70"/>
                </a:cxn>
                <a:cxn ang="0">
                  <a:pos x="4" y="99"/>
                </a:cxn>
                <a:cxn ang="0">
                  <a:pos x="14" y="124"/>
                </a:cxn>
                <a:cxn ang="0">
                  <a:pos x="30" y="147"/>
                </a:cxn>
                <a:cxn ang="0">
                  <a:pos x="46" y="158"/>
                </a:cxn>
                <a:cxn ang="0">
                  <a:pos x="68" y="165"/>
                </a:cxn>
                <a:cxn ang="0">
                  <a:pos x="88" y="162"/>
                </a:cxn>
                <a:cxn ang="0">
                  <a:pos x="110" y="153"/>
                </a:cxn>
                <a:cxn ang="0">
                  <a:pos x="118" y="128"/>
                </a:cxn>
                <a:cxn ang="0">
                  <a:pos x="117" y="107"/>
                </a:cxn>
                <a:cxn ang="0">
                  <a:pos x="107" y="96"/>
                </a:cxn>
                <a:cxn ang="0">
                  <a:pos x="105" y="112"/>
                </a:cxn>
                <a:cxn ang="0">
                  <a:pos x="101" y="134"/>
                </a:cxn>
                <a:cxn ang="0">
                  <a:pos x="88" y="150"/>
                </a:cxn>
                <a:cxn ang="0">
                  <a:pos x="68" y="157"/>
                </a:cxn>
                <a:cxn ang="0">
                  <a:pos x="49" y="150"/>
                </a:cxn>
                <a:cxn ang="0">
                  <a:pos x="32" y="131"/>
                </a:cxn>
                <a:cxn ang="0">
                  <a:pos x="17" y="111"/>
                </a:cxn>
                <a:cxn ang="0">
                  <a:pos x="14" y="83"/>
                </a:cxn>
                <a:cxn ang="0">
                  <a:pos x="14" y="59"/>
                </a:cxn>
                <a:cxn ang="0">
                  <a:pos x="22" y="37"/>
                </a:cxn>
                <a:cxn ang="0">
                  <a:pos x="32" y="25"/>
                </a:cxn>
                <a:cxn ang="0">
                  <a:pos x="49" y="18"/>
                </a:cxn>
                <a:cxn ang="0">
                  <a:pos x="58" y="28"/>
                </a:cxn>
                <a:cxn ang="0">
                  <a:pos x="49" y="45"/>
                </a:cxn>
                <a:cxn ang="0">
                  <a:pos x="36" y="61"/>
                </a:cxn>
                <a:cxn ang="0">
                  <a:pos x="37" y="79"/>
                </a:cxn>
                <a:cxn ang="0">
                  <a:pos x="40" y="96"/>
                </a:cxn>
                <a:cxn ang="0">
                  <a:pos x="46" y="111"/>
                </a:cxn>
                <a:cxn ang="0">
                  <a:pos x="56" y="128"/>
                </a:cxn>
                <a:cxn ang="0">
                  <a:pos x="64" y="130"/>
                </a:cxn>
                <a:cxn ang="0">
                  <a:pos x="79" y="127"/>
                </a:cxn>
                <a:cxn ang="0">
                  <a:pos x="91" y="115"/>
                </a:cxn>
                <a:cxn ang="0">
                  <a:pos x="97" y="104"/>
                </a:cxn>
                <a:cxn ang="0">
                  <a:pos x="100" y="86"/>
                </a:cxn>
                <a:cxn ang="0">
                  <a:pos x="94" y="85"/>
                </a:cxn>
                <a:cxn ang="0">
                  <a:pos x="88" y="94"/>
                </a:cxn>
                <a:cxn ang="0">
                  <a:pos x="74" y="109"/>
                </a:cxn>
                <a:cxn ang="0">
                  <a:pos x="66" y="111"/>
                </a:cxn>
                <a:cxn ang="0">
                  <a:pos x="53" y="101"/>
                </a:cxn>
                <a:cxn ang="0">
                  <a:pos x="45" y="83"/>
                </a:cxn>
                <a:cxn ang="0">
                  <a:pos x="45" y="67"/>
                </a:cxn>
                <a:cxn ang="0">
                  <a:pos x="53" y="46"/>
                </a:cxn>
                <a:cxn ang="0">
                  <a:pos x="64" y="31"/>
                </a:cxn>
                <a:cxn ang="0">
                  <a:pos x="66" y="19"/>
                </a:cxn>
                <a:cxn ang="0">
                  <a:pos x="55" y="8"/>
                </a:cxn>
                <a:cxn ang="0">
                  <a:pos x="42" y="0"/>
                </a:cxn>
              </a:cxnLst>
              <a:rect l="0" t="0" r="r" b="b"/>
              <a:pathLst>
                <a:path w="118" h="165">
                  <a:moveTo>
                    <a:pt x="42" y="0"/>
                  </a:moveTo>
                  <a:lnTo>
                    <a:pt x="17" y="21"/>
                  </a:lnTo>
                  <a:lnTo>
                    <a:pt x="7" y="48"/>
                  </a:lnTo>
                  <a:lnTo>
                    <a:pt x="0" y="70"/>
                  </a:lnTo>
                  <a:lnTo>
                    <a:pt x="4" y="99"/>
                  </a:lnTo>
                  <a:lnTo>
                    <a:pt x="14" y="124"/>
                  </a:lnTo>
                  <a:lnTo>
                    <a:pt x="30" y="147"/>
                  </a:lnTo>
                  <a:lnTo>
                    <a:pt x="46" y="158"/>
                  </a:lnTo>
                  <a:lnTo>
                    <a:pt x="68" y="165"/>
                  </a:lnTo>
                  <a:lnTo>
                    <a:pt x="88" y="162"/>
                  </a:lnTo>
                  <a:lnTo>
                    <a:pt x="110" y="153"/>
                  </a:lnTo>
                  <a:lnTo>
                    <a:pt x="118" y="128"/>
                  </a:lnTo>
                  <a:lnTo>
                    <a:pt x="117" y="107"/>
                  </a:lnTo>
                  <a:lnTo>
                    <a:pt x="107" y="96"/>
                  </a:lnTo>
                  <a:lnTo>
                    <a:pt x="105" y="112"/>
                  </a:lnTo>
                  <a:lnTo>
                    <a:pt x="101" y="134"/>
                  </a:lnTo>
                  <a:lnTo>
                    <a:pt x="88" y="150"/>
                  </a:lnTo>
                  <a:lnTo>
                    <a:pt x="68" y="157"/>
                  </a:lnTo>
                  <a:lnTo>
                    <a:pt x="49" y="150"/>
                  </a:lnTo>
                  <a:lnTo>
                    <a:pt x="32" y="131"/>
                  </a:lnTo>
                  <a:lnTo>
                    <a:pt x="17" y="111"/>
                  </a:lnTo>
                  <a:lnTo>
                    <a:pt x="14" y="83"/>
                  </a:lnTo>
                  <a:lnTo>
                    <a:pt x="14" y="59"/>
                  </a:lnTo>
                  <a:lnTo>
                    <a:pt x="22" y="37"/>
                  </a:lnTo>
                  <a:lnTo>
                    <a:pt x="32" y="25"/>
                  </a:lnTo>
                  <a:lnTo>
                    <a:pt x="49" y="18"/>
                  </a:lnTo>
                  <a:lnTo>
                    <a:pt x="58" y="28"/>
                  </a:lnTo>
                  <a:lnTo>
                    <a:pt x="49" y="45"/>
                  </a:lnTo>
                  <a:lnTo>
                    <a:pt x="36" y="61"/>
                  </a:lnTo>
                  <a:lnTo>
                    <a:pt x="37" y="79"/>
                  </a:lnTo>
                  <a:lnTo>
                    <a:pt x="40" y="96"/>
                  </a:lnTo>
                  <a:lnTo>
                    <a:pt x="46" y="111"/>
                  </a:lnTo>
                  <a:lnTo>
                    <a:pt x="56" y="128"/>
                  </a:lnTo>
                  <a:lnTo>
                    <a:pt x="64" y="130"/>
                  </a:lnTo>
                  <a:lnTo>
                    <a:pt x="79" y="127"/>
                  </a:lnTo>
                  <a:lnTo>
                    <a:pt x="91" y="115"/>
                  </a:lnTo>
                  <a:lnTo>
                    <a:pt x="97" y="104"/>
                  </a:lnTo>
                  <a:lnTo>
                    <a:pt x="100" y="86"/>
                  </a:lnTo>
                  <a:lnTo>
                    <a:pt x="94" y="85"/>
                  </a:lnTo>
                  <a:lnTo>
                    <a:pt x="88" y="94"/>
                  </a:lnTo>
                  <a:lnTo>
                    <a:pt x="74" y="109"/>
                  </a:lnTo>
                  <a:lnTo>
                    <a:pt x="66" y="111"/>
                  </a:lnTo>
                  <a:lnTo>
                    <a:pt x="53" y="101"/>
                  </a:lnTo>
                  <a:lnTo>
                    <a:pt x="45" y="83"/>
                  </a:lnTo>
                  <a:lnTo>
                    <a:pt x="45" y="67"/>
                  </a:lnTo>
                  <a:lnTo>
                    <a:pt x="53" y="46"/>
                  </a:lnTo>
                  <a:lnTo>
                    <a:pt x="64" y="31"/>
                  </a:lnTo>
                  <a:lnTo>
                    <a:pt x="66" y="19"/>
                  </a:lnTo>
                  <a:lnTo>
                    <a:pt x="55" y="8"/>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4">
              <a:extLst>
                <a:ext uri="{FF2B5EF4-FFF2-40B4-BE49-F238E27FC236}">
                  <a16:creationId xmlns:a16="http://schemas.microsoft.com/office/drawing/2014/main" id="{057A0081-A1CC-4533-9605-95B4B78CA78A}"/>
                </a:ext>
              </a:extLst>
            </p:cNvPr>
            <p:cNvSpPr>
              <a:spLocks/>
            </p:cNvSpPr>
            <p:nvPr/>
          </p:nvSpPr>
          <p:spPr bwMode="auto">
            <a:xfrm>
              <a:off x="4624388" y="2168525"/>
              <a:ext cx="79375" cy="112713"/>
            </a:xfrm>
            <a:custGeom>
              <a:avLst/>
              <a:gdLst/>
              <a:ahLst/>
              <a:cxnLst>
                <a:cxn ang="0">
                  <a:pos x="39" y="71"/>
                </a:cxn>
                <a:cxn ang="0">
                  <a:pos x="0" y="8"/>
                </a:cxn>
                <a:cxn ang="0">
                  <a:pos x="10" y="0"/>
                </a:cxn>
                <a:cxn ang="0">
                  <a:pos x="50" y="68"/>
                </a:cxn>
                <a:cxn ang="0">
                  <a:pos x="39" y="71"/>
                </a:cxn>
              </a:cxnLst>
              <a:rect l="0" t="0" r="r" b="b"/>
              <a:pathLst>
                <a:path w="50" h="71">
                  <a:moveTo>
                    <a:pt x="39" y="71"/>
                  </a:moveTo>
                  <a:lnTo>
                    <a:pt x="0" y="8"/>
                  </a:lnTo>
                  <a:lnTo>
                    <a:pt x="10" y="0"/>
                  </a:lnTo>
                  <a:lnTo>
                    <a:pt x="50" y="68"/>
                  </a:lnTo>
                  <a:lnTo>
                    <a:pt x="39"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5">
              <a:extLst>
                <a:ext uri="{FF2B5EF4-FFF2-40B4-BE49-F238E27FC236}">
                  <a16:creationId xmlns:a16="http://schemas.microsoft.com/office/drawing/2014/main" id="{7AF3FE08-CC7F-485F-8B55-9995F26272BC}"/>
                </a:ext>
              </a:extLst>
            </p:cNvPr>
            <p:cNvSpPr>
              <a:spLocks/>
            </p:cNvSpPr>
            <p:nvPr/>
          </p:nvSpPr>
          <p:spPr bwMode="auto">
            <a:xfrm>
              <a:off x="4646613" y="2130425"/>
              <a:ext cx="158750" cy="157163"/>
            </a:xfrm>
            <a:custGeom>
              <a:avLst/>
              <a:gdLst/>
              <a:ahLst/>
              <a:cxnLst>
                <a:cxn ang="0">
                  <a:pos x="14" y="23"/>
                </a:cxn>
                <a:cxn ang="0">
                  <a:pos x="38" y="72"/>
                </a:cxn>
                <a:cxn ang="0">
                  <a:pos x="57" y="85"/>
                </a:cxn>
                <a:cxn ang="0">
                  <a:pos x="81" y="86"/>
                </a:cxn>
                <a:cxn ang="0">
                  <a:pos x="93" y="80"/>
                </a:cxn>
                <a:cxn ang="0">
                  <a:pos x="91" y="62"/>
                </a:cxn>
                <a:cxn ang="0">
                  <a:pos x="76" y="36"/>
                </a:cxn>
                <a:cxn ang="0">
                  <a:pos x="57" y="20"/>
                </a:cxn>
                <a:cxn ang="0">
                  <a:pos x="33" y="13"/>
                </a:cxn>
                <a:cxn ang="0">
                  <a:pos x="24" y="10"/>
                </a:cxn>
                <a:cxn ang="0">
                  <a:pos x="28" y="1"/>
                </a:cxn>
                <a:cxn ang="0">
                  <a:pos x="63" y="10"/>
                </a:cxn>
                <a:cxn ang="0">
                  <a:pos x="80" y="26"/>
                </a:cxn>
                <a:cxn ang="0">
                  <a:pos x="93" y="43"/>
                </a:cxn>
                <a:cxn ang="0">
                  <a:pos x="94" y="62"/>
                </a:cxn>
                <a:cxn ang="0">
                  <a:pos x="100" y="80"/>
                </a:cxn>
                <a:cxn ang="0">
                  <a:pos x="91" y="92"/>
                </a:cxn>
                <a:cxn ang="0">
                  <a:pos x="74" y="99"/>
                </a:cxn>
                <a:cxn ang="0">
                  <a:pos x="45" y="95"/>
                </a:cxn>
                <a:cxn ang="0">
                  <a:pos x="28" y="75"/>
                </a:cxn>
                <a:cxn ang="0">
                  <a:pos x="17" y="47"/>
                </a:cxn>
                <a:cxn ang="0">
                  <a:pos x="1" y="14"/>
                </a:cxn>
                <a:cxn ang="0">
                  <a:pos x="0" y="0"/>
                </a:cxn>
                <a:cxn ang="0">
                  <a:pos x="10" y="3"/>
                </a:cxn>
                <a:cxn ang="0">
                  <a:pos x="14" y="23"/>
                </a:cxn>
              </a:cxnLst>
              <a:rect l="0" t="0" r="r" b="b"/>
              <a:pathLst>
                <a:path w="100" h="99">
                  <a:moveTo>
                    <a:pt x="14" y="23"/>
                  </a:moveTo>
                  <a:lnTo>
                    <a:pt x="38" y="72"/>
                  </a:lnTo>
                  <a:lnTo>
                    <a:pt x="57" y="85"/>
                  </a:lnTo>
                  <a:lnTo>
                    <a:pt x="81" y="86"/>
                  </a:lnTo>
                  <a:lnTo>
                    <a:pt x="93" y="80"/>
                  </a:lnTo>
                  <a:lnTo>
                    <a:pt x="91" y="62"/>
                  </a:lnTo>
                  <a:lnTo>
                    <a:pt x="76" y="36"/>
                  </a:lnTo>
                  <a:lnTo>
                    <a:pt x="57" y="20"/>
                  </a:lnTo>
                  <a:lnTo>
                    <a:pt x="33" y="13"/>
                  </a:lnTo>
                  <a:lnTo>
                    <a:pt x="24" y="10"/>
                  </a:lnTo>
                  <a:lnTo>
                    <a:pt x="28" y="1"/>
                  </a:lnTo>
                  <a:lnTo>
                    <a:pt x="63" y="10"/>
                  </a:lnTo>
                  <a:lnTo>
                    <a:pt x="80" y="26"/>
                  </a:lnTo>
                  <a:lnTo>
                    <a:pt x="93" y="43"/>
                  </a:lnTo>
                  <a:lnTo>
                    <a:pt x="94" y="62"/>
                  </a:lnTo>
                  <a:lnTo>
                    <a:pt x="100" y="80"/>
                  </a:lnTo>
                  <a:lnTo>
                    <a:pt x="91" y="92"/>
                  </a:lnTo>
                  <a:lnTo>
                    <a:pt x="74" y="99"/>
                  </a:lnTo>
                  <a:lnTo>
                    <a:pt x="45" y="95"/>
                  </a:lnTo>
                  <a:lnTo>
                    <a:pt x="28" y="75"/>
                  </a:lnTo>
                  <a:lnTo>
                    <a:pt x="17" y="47"/>
                  </a:lnTo>
                  <a:lnTo>
                    <a:pt x="1" y="14"/>
                  </a:lnTo>
                  <a:lnTo>
                    <a:pt x="0" y="0"/>
                  </a:lnTo>
                  <a:lnTo>
                    <a:pt x="10" y="3"/>
                  </a:lnTo>
                  <a:lnTo>
                    <a:pt x="14"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6">
              <a:extLst>
                <a:ext uri="{FF2B5EF4-FFF2-40B4-BE49-F238E27FC236}">
                  <a16:creationId xmlns:a16="http://schemas.microsoft.com/office/drawing/2014/main" id="{2999BA0B-BFEF-4254-9090-441C23BACFE8}"/>
                </a:ext>
              </a:extLst>
            </p:cNvPr>
            <p:cNvSpPr>
              <a:spLocks/>
            </p:cNvSpPr>
            <p:nvPr/>
          </p:nvSpPr>
          <p:spPr bwMode="auto">
            <a:xfrm>
              <a:off x="4632326" y="2084388"/>
              <a:ext cx="207963" cy="238125"/>
            </a:xfrm>
            <a:custGeom>
              <a:avLst/>
              <a:gdLst/>
              <a:ahLst/>
              <a:cxnLst>
                <a:cxn ang="0">
                  <a:pos x="7" y="18"/>
                </a:cxn>
                <a:cxn ang="0">
                  <a:pos x="0" y="2"/>
                </a:cxn>
                <a:cxn ang="0">
                  <a:pos x="39" y="0"/>
                </a:cxn>
                <a:cxn ang="0">
                  <a:pos x="69" y="10"/>
                </a:cxn>
                <a:cxn ang="0">
                  <a:pos x="88" y="21"/>
                </a:cxn>
                <a:cxn ang="0">
                  <a:pos x="112" y="41"/>
                </a:cxn>
                <a:cxn ang="0">
                  <a:pos x="127" y="73"/>
                </a:cxn>
                <a:cxn ang="0">
                  <a:pos x="131" y="94"/>
                </a:cxn>
                <a:cxn ang="0">
                  <a:pos x="128" y="124"/>
                </a:cxn>
                <a:cxn ang="0">
                  <a:pos x="112" y="143"/>
                </a:cxn>
                <a:cxn ang="0">
                  <a:pos x="82" y="150"/>
                </a:cxn>
                <a:cxn ang="0">
                  <a:pos x="49" y="149"/>
                </a:cxn>
                <a:cxn ang="0">
                  <a:pos x="45" y="140"/>
                </a:cxn>
                <a:cxn ang="0">
                  <a:pos x="76" y="143"/>
                </a:cxn>
                <a:cxn ang="0">
                  <a:pos x="104" y="133"/>
                </a:cxn>
                <a:cxn ang="0">
                  <a:pos x="117" y="121"/>
                </a:cxn>
                <a:cxn ang="0">
                  <a:pos x="118" y="102"/>
                </a:cxn>
                <a:cxn ang="0">
                  <a:pos x="117" y="79"/>
                </a:cxn>
                <a:cxn ang="0">
                  <a:pos x="111" y="59"/>
                </a:cxn>
                <a:cxn ang="0">
                  <a:pos x="92" y="38"/>
                </a:cxn>
                <a:cxn ang="0">
                  <a:pos x="72" y="22"/>
                </a:cxn>
                <a:cxn ang="0">
                  <a:pos x="52" y="15"/>
                </a:cxn>
                <a:cxn ang="0">
                  <a:pos x="24" y="13"/>
                </a:cxn>
                <a:cxn ang="0">
                  <a:pos x="7" y="18"/>
                </a:cxn>
              </a:cxnLst>
              <a:rect l="0" t="0" r="r" b="b"/>
              <a:pathLst>
                <a:path w="131" h="150">
                  <a:moveTo>
                    <a:pt x="7" y="18"/>
                  </a:moveTo>
                  <a:lnTo>
                    <a:pt x="0" y="2"/>
                  </a:lnTo>
                  <a:lnTo>
                    <a:pt x="39" y="0"/>
                  </a:lnTo>
                  <a:lnTo>
                    <a:pt x="69" y="10"/>
                  </a:lnTo>
                  <a:lnTo>
                    <a:pt x="88" y="21"/>
                  </a:lnTo>
                  <a:lnTo>
                    <a:pt x="112" y="41"/>
                  </a:lnTo>
                  <a:lnTo>
                    <a:pt x="127" y="73"/>
                  </a:lnTo>
                  <a:lnTo>
                    <a:pt x="131" y="94"/>
                  </a:lnTo>
                  <a:lnTo>
                    <a:pt x="128" y="124"/>
                  </a:lnTo>
                  <a:lnTo>
                    <a:pt x="112" y="143"/>
                  </a:lnTo>
                  <a:lnTo>
                    <a:pt x="82" y="150"/>
                  </a:lnTo>
                  <a:lnTo>
                    <a:pt x="49" y="149"/>
                  </a:lnTo>
                  <a:lnTo>
                    <a:pt x="45" y="140"/>
                  </a:lnTo>
                  <a:lnTo>
                    <a:pt x="76" y="143"/>
                  </a:lnTo>
                  <a:lnTo>
                    <a:pt x="104" y="133"/>
                  </a:lnTo>
                  <a:lnTo>
                    <a:pt x="117" y="121"/>
                  </a:lnTo>
                  <a:lnTo>
                    <a:pt x="118" y="102"/>
                  </a:lnTo>
                  <a:lnTo>
                    <a:pt x="117" y="79"/>
                  </a:lnTo>
                  <a:lnTo>
                    <a:pt x="111" y="59"/>
                  </a:lnTo>
                  <a:lnTo>
                    <a:pt x="92" y="38"/>
                  </a:lnTo>
                  <a:lnTo>
                    <a:pt x="72" y="22"/>
                  </a:lnTo>
                  <a:lnTo>
                    <a:pt x="52" y="15"/>
                  </a:lnTo>
                  <a:lnTo>
                    <a:pt x="24" y="13"/>
                  </a:lnTo>
                  <a:lnTo>
                    <a:pt x="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7">
              <a:extLst>
                <a:ext uri="{FF2B5EF4-FFF2-40B4-BE49-F238E27FC236}">
                  <a16:creationId xmlns:a16="http://schemas.microsoft.com/office/drawing/2014/main" id="{8BFB1840-6AAC-4D78-82A0-42C8A836078D}"/>
                </a:ext>
              </a:extLst>
            </p:cNvPr>
            <p:cNvSpPr>
              <a:spLocks/>
            </p:cNvSpPr>
            <p:nvPr/>
          </p:nvSpPr>
          <p:spPr bwMode="auto">
            <a:xfrm>
              <a:off x="4629151" y="2100263"/>
              <a:ext cx="112713" cy="168275"/>
            </a:xfrm>
            <a:custGeom>
              <a:avLst/>
              <a:gdLst/>
              <a:ahLst/>
              <a:cxnLst>
                <a:cxn ang="0">
                  <a:pos x="41" y="1"/>
                </a:cxn>
                <a:cxn ang="0">
                  <a:pos x="26" y="15"/>
                </a:cxn>
                <a:cxn ang="0">
                  <a:pos x="44" y="24"/>
                </a:cxn>
                <a:cxn ang="0">
                  <a:pos x="36" y="34"/>
                </a:cxn>
                <a:cxn ang="0">
                  <a:pos x="71" y="105"/>
                </a:cxn>
                <a:cxn ang="0">
                  <a:pos x="61" y="106"/>
                </a:cxn>
                <a:cxn ang="0">
                  <a:pos x="23" y="30"/>
                </a:cxn>
                <a:cxn ang="0">
                  <a:pos x="11" y="20"/>
                </a:cxn>
                <a:cxn ang="0">
                  <a:pos x="0" y="0"/>
                </a:cxn>
                <a:cxn ang="0">
                  <a:pos x="41" y="1"/>
                </a:cxn>
              </a:cxnLst>
              <a:rect l="0" t="0" r="r" b="b"/>
              <a:pathLst>
                <a:path w="71" h="106">
                  <a:moveTo>
                    <a:pt x="41" y="1"/>
                  </a:moveTo>
                  <a:lnTo>
                    <a:pt x="26" y="15"/>
                  </a:lnTo>
                  <a:lnTo>
                    <a:pt x="44" y="24"/>
                  </a:lnTo>
                  <a:lnTo>
                    <a:pt x="36" y="34"/>
                  </a:lnTo>
                  <a:lnTo>
                    <a:pt x="71" y="105"/>
                  </a:lnTo>
                  <a:lnTo>
                    <a:pt x="61" y="106"/>
                  </a:lnTo>
                  <a:lnTo>
                    <a:pt x="23" y="30"/>
                  </a:lnTo>
                  <a:lnTo>
                    <a:pt x="11" y="20"/>
                  </a:lnTo>
                  <a:lnTo>
                    <a:pt x="0" y="0"/>
                  </a:lnTo>
                  <a:lnTo>
                    <a:pt x="4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8">
              <a:extLst>
                <a:ext uri="{FF2B5EF4-FFF2-40B4-BE49-F238E27FC236}">
                  <a16:creationId xmlns:a16="http://schemas.microsoft.com/office/drawing/2014/main" id="{82E11B05-3679-45FF-BFE1-06D3F105F646}"/>
                </a:ext>
              </a:extLst>
            </p:cNvPr>
            <p:cNvSpPr>
              <a:spLocks/>
            </p:cNvSpPr>
            <p:nvPr/>
          </p:nvSpPr>
          <p:spPr bwMode="auto">
            <a:xfrm>
              <a:off x="4900613" y="1576388"/>
              <a:ext cx="317500" cy="306388"/>
            </a:xfrm>
            <a:custGeom>
              <a:avLst/>
              <a:gdLst/>
              <a:ahLst/>
              <a:cxnLst>
                <a:cxn ang="0">
                  <a:pos x="62" y="86"/>
                </a:cxn>
                <a:cxn ang="0">
                  <a:pos x="66" y="57"/>
                </a:cxn>
                <a:cxn ang="0">
                  <a:pos x="72" y="33"/>
                </a:cxn>
                <a:cxn ang="0">
                  <a:pos x="87" y="15"/>
                </a:cxn>
                <a:cxn ang="0">
                  <a:pos x="102" y="5"/>
                </a:cxn>
                <a:cxn ang="0">
                  <a:pos x="117" y="2"/>
                </a:cxn>
                <a:cxn ang="0">
                  <a:pos x="138" y="0"/>
                </a:cxn>
                <a:cxn ang="0">
                  <a:pos x="157" y="5"/>
                </a:cxn>
                <a:cxn ang="0">
                  <a:pos x="175" y="15"/>
                </a:cxn>
                <a:cxn ang="0">
                  <a:pos x="187" y="28"/>
                </a:cxn>
                <a:cxn ang="0">
                  <a:pos x="196" y="48"/>
                </a:cxn>
                <a:cxn ang="0">
                  <a:pos x="200" y="72"/>
                </a:cxn>
                <a:cxn ang="0">
                  <a:pos x="200" y="97"/>
                </a:cxn>
                <a:cxn ang="0">
                  <a:pos x="196" y="129"/>
                </a:cxn>
                <a:cxn ang="0">
                  <a:pos x="184" y="150"/>
                </a:cxn>
                <a:cxn ang="0">
                  <a:pos x="177" y="168"/>
                </a:cxn>
                <a:cxn ang="0">
                  <a:pos x="159" y="181"/>
                </a:cxn>
                <a:cxn ang="0">
                  <a:pos x="141" y="190"/>
                </a:cxn>
                <a:cxn ang="0">
                  <a:pos x="116" y="193"/>
                </a:cxn>
                <a:cxn ang="0">
                  <a:pos x="94" y="191"/>
                </a:cxn>
                <a:cxn ang="0">
                  <a:pos x="76" y="178"/>
                </a:cxn>
                <a:cxn ang="0">
                  <a:pos x="69" y="155"/>
                </a:cxn>
                <a:cxn ang="0">
                  <a:pos x="66" y="132"/>
                </a:cxn>
                <a:cxn ang="0">
                  <a:pos x="60" y="117"/>
                </a:cxn>
                <a:cxn ang="0">
                  <a:pos x="46" y="117"/>
                </a:cxn>
                <a:cxn ang="0">
                  <a:pos x="18" y="140"/>
                </a:cxn>
                <a:cxn ang="0">
                  <a:pos x="3" y="142"/>
                </a:cxn>
                <a:cxn ang="0">
                  <a:pos x="0" y="126"/>
                </a:cxn>
                <a:cxn ang="0">
                  <a:pos x="9" y="114"/>
                </a:cxn>
                <a:cxn ang="0">
                  <a:pos x="33" y="102"/>
                </a:cxn>
                <a:cxn ang="0">
                  <a:pos x="62" y="86"/>
                </a:cxn>
              </a:cxnLst>
              <a:rect l="0" t="0" r="r" b="b"/>
              <a:pathLst>
                <a:path w="200" h="193">
                  <a:moveTo>
                    <a:pt x="62" y="86"/>
                  </a:moveTo>
                  <a:lnTo>
                    <a:pt x="66" y="57"/>
                  </a:lnTo>
                  <a:lnTo>
                    <a:pt x="72" y="33"/>
                  </a:lnTo>
                  <a:lnTo>
                    <a:pt x="87" y="15"/>
                  </a:lnTo>
                  <a:lnTo>
                    <a:pt x="102" y="5"/>
                  </a:lnTo>
                  <a:lnTo>
                    <a:pt x="117" y="2"/>
                  </a:lnTo>
                  <a:lnTo>
                    <a:pt x="138" y="0"/>
                  </a:lnTo>
                  <a:lnTo>
                    <a:pt x="157" y="5"/>
                  </a:lnTo>
                  <a:lnTo>
                    <a:pt x="175" y="15"/>
                  </a:lnTo>
                  <a:lnTo>
                    <a:pt x="187" y="28"/>
                  </a:lnTo>
                  <a:lnTo>
                    <a:pt x="196" y="48"/>
                  </a:lnTo>
                  <a:lnTo>
                    <a:pt x="200" y="72"/>
                  </a:lnTo>
                  <a:lnTo>
                    <a:pt x="200" y="97"/>
                  </a:lnTo>
                  <a:lnTo>
                    <a:pt x="196" y="129"/>
                  </a:lnTo>
                  <a:lnTo>
                    <a:pt x="184" y="150"/>
                  </a:lnTo>
                  <a:lnTo>
                    <a:pt x="177" y="168"/>
                  </a:lnTo>
                  <a:lnTo>
                    <a:pt x="159" y="181"/>
                  </a:lnTo>
                  <a:lnTo>
                    <a:pt x="141" y="190"/>
                  </a:lnTo>
                  <a:lnTo>
                    <a:pt x="116" y="193"/>
                  </a:lnTo>
                  <a:lnTo>
                    <a:pt x="94" y="191"/>
                  </a:lnTo>
                  <a:lnTo>
                    <a:pt x="76" y="178"/>
                  </a:lnTo>
                  <a:lnTo>
                    <a:pt x="69" y="155"/>
                  </a:lnTo>
                  <a:lnTo>
                    <a:pt x="66" y="132"/>
                  </a:lnTo>
                  <a:lnTo>
                    <a:pt x="60" y="117"/>
                  </a:lnTo>
                  <a:lnTo>
                    <a:pt x="46" y="117"/>
                  </a:lnTo>
                  <a:lnTo>
                    <a:pt x="18" y="140"/>
                  </a:lnTo>
                  <a:lnTo>
                    <a:pt x="3" y="142"/>
                  </a:lnTo>
                  <a:lnTo>
                    <a:pt x="0" y="126"/>
                  </a:lnTo>
                  <a:lnTo>
                    <a:pt x="9" y="114"/>
                  </a:lnTo>
                  <a:lnTo>
                    <a:pt x="33" y="102"/>
                  </a:lnTo>
                  <a:lnTo>
                    <a:pt x="62"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9">
              <a:extLst>
                <a:ext uri="{FF2B5EF4-FFF2-40B4-BE49-F238E27FC236}">
                  <a16:creationId xmlns:a16="http://schemas.microsoft.com/office/drawing/2014/main" id="{C3A521D5-2584-4928-82FA-A6D3AC5AAF3A}"/>
                </a:ext>
              </a:extLst>
            </p:cNvPr>
            <p:cNvSpPr>
              <a:spLocks/>
            </p:cNvSpPr>
            <p:nvPr/>
          </p:nvSpPr>
          <p:spPr bwMode="auto">
            <a:xfrm>
              <a:off x="4902201" y="1908175"/>
              <a:ext cx="268288" cy="498475"/>
            </a:xfrm>
            <a:custGeom>
              <a:avLst/>
              <a:gdLst/>
              <a:ahLst/>
              <a:cxnLst>
                <a:cxn ang="0">
                  <a:pos x="21" y="59"/>
                </a:cxn>
                <a:cxn ang="0">
                  <a:pos x="35" y="29"/>
                </a:cxn>
                <a:cxn ang="0">
                  <a:pos x="56" y="13"/>
                </a:cxn>
                <a:cxn ang="0">
                  <a:pos x="77" y="4"/>
                </a:cxn>
                <a:cxn ang="0">
                  <a:pos x="96" y="0"/>
                </a:cxn>
                <a:cxn ang="0">
                  <a:pos x="114" y="3"/>
                </a:cxn>
                <a:cxn ang="0">
                  <a:pos x="128" y="10"/>
                </a:cxn>
                <a:cxn ang="0">
                  <a:pos x="140" y="19"/>
                </a:cxn>
                <a:cxn ang="0">
                  <a:pos x="150" y="35"/>
                </a:cxn>
                <a:cxn ang="0">
                  <a:pos x="153" y="55"/>
                </a:cxn>
                <a:cxn ang="0">
                  <a:pos x="151" y="74"/>
                </a:cxn>
                <a:cxn ang="0">
                  <a:pos x="144" y="91"/>
                </a:cxn>
                <a:cxn ang="0">
                  <a:pos x="134" y="106"/>
                </a:cxn>
                <a:cxn ang="0">
                  <a:pos x="124" y="124"/>
                </a:cxn>
                <a:cxn ang="0">
                  <a:pos x="118" y="141"/>
                </a:cxn>
                <a:cxn ang="0">
                  <a:pos x="118" y="166"/>
                </a:cxn>
                <a:cxn ang="0">
                  <a:pos x="124" y="181"/>
                </a:cxn>
                <a:cxn ang="0">
                  <a:pos x="140" y="199"/>
                </a:cxn>
                <a:cxn ang="0">
                  <a:pos x="151" y="215"/>
                </a:cxn>
                <a:cxn ang="0">
                  <a:pos x="162" y="228"/>
                </a:cxn>
                <a:cxn ang="0">
                  <a:pos x="169" y="250"/>
                </a:cxn>
                <a:cxn ang="0">
                  <a:pos x="167" y="273"/>
                </a:cxn>
                <a:cxn ang="0">
                  <a:pos x="161" y="290"/>
                </a:cxn>
                <a:cxn ang="0">
                  <a:pos x="150" y="304"/>
                </a:cxn>
                <a:cxn ang="0">
                  <a:pos x="125" y="314"/>
                </a:cxn>
                <a:cxn ang="0">
                  <a:pos x="101" y="314"/>
                </a:cxn>
                <a:cxn ang="0">
                  <a:pos x="79" y="311"/>
                </a:cxn>
                <a:cxn ang="0">
                  <a:pos x="47" y="297"/>
                </a:cxn>
                <a:cxn ang="0">
                  <a:pos x="26" y="272"/>
                </a:cxn>
                <a:cxn ang="0">
                  <a:pos x="8" y="237"/>
                </a:cxn>
                <a:cxn ang="0">
                  <a:pos x="0" y="196"/>
                </a:cxn>
                <a:cxn ang="0">
                  <a:pos x="0" y="159"/>
                </a:cxn>
                <a:cxn ang="0">
                  <a:pos x="3" y="127"/>
                </a:cxn>
                <a:cxn ang="0">
                  <a:pos x="8" y="91"/>
                </a:cxn>
                <a:cxn ang="0">
                  <a:pos x="21" y="59"/>
                </a:cxn>
              </a:cxnLst>
              <a:rect l="0" t="0" r="r" b="b"/>
              <a:pathLst>
                <a:path w="169" h="314">
                  <a:moveTo>
                    <a:pt x="21" y="59"/>
                  </a:moveTo>
                  <a:lnTo>
                    <a:pt x="35" y="29"/>
                  </a:lnTo>
                  <a:lnTo>
                    <a:pt x="56" y="13"/>
                  </a:lnTo>
                  <a:lnTo>
                    <a:pt x="77" y="4"/>
                  </a:lnTo>
                  <a:lnTo>
                    <a:pt x="96" y="0"/>
                  </a:lnTo>
                  <a:lnTo>
                    <a:pt x="114" y="3"/>
                  </a:lnTo>
                  <a:lnTo>
                    <a:pt x="128" y="10"/>
                  </a:lnTo>
                  <a:lnTo>
                    <a:pt x="140" y="19"/>
                  </a:lnTo>
                  <a:lnTo>
                    <a:pt x="150" y="35"/>
                  </a:lnTo>
                  <a:lnTo>
                    <a:pt x="153" y="55"/>
                  </a:lnTo>
                  <a:lnTo>
                    <a:pt x="151" y="74"/>
                  </a:lnTo>
                  <a:lnTo>
                    <a:pt x="144" y="91"/>
                  </a:lnTo>
                  <a:lnTo>
                    <a:pt x="134" y="106"/>
                  </a:lnTo>
                  <a:lnTo>
                    <a:pt x="124" y="124"/>
                  </a:lnTo>
                  <a:lnTo>
                    <a:pt x="118" y="141"/>
                  </a:lnTo>
                  <a:lnTo>
                    <a:pt x="118" y="166"/>
                  </a:lnTo>
                  <a:lnTo>
                    <a:pt x="124" y="181"/>
                  </a:lnTo>
                  <a:lnTo>
                    <a:pt x="140" y="199"/>
                  </a:lnTo>
                  <a:lnTo>
                    <a:pt x="151" y="215"/>
                  </a:lnTo>
                  <a:lnTo>
                    <a:pt x="162" y="228"/>
                  </a:lnTo>
                  <a:lnTo>
                    <a:pt x="169" y="250"/>
                  </a:lnTo>
                  <a:lnTo>
                    <a:pt x="167" y="273"/>
                  </a:lnTo>
                  <a:lnTo>
                    <a:pt x="161" y="290"/>
                  </a:lnTo>
                  <a:lnTo>
                    <a:pt x="150" y="304"/>
                  </a:lnTo>
                  <a:lnTo>
                    <a:pt x="125" y="314"/>
                  </a:lnTo>
                  <a:lnTo>
                    <a:pt x="101" y="314"/>
                  </a:lnTo>
                  <a:lnTo>
                    <a:pt x="79" y="311"/>
                  </a:lnTo>
                  <a:lnTo>
                    <a:pt x="47" y="297"/>
                  </a:lnTo>
                  <a:lnTo>
                    <a:pt x="26" y="272"/>
                  </a:lnTo>
                  <a:lnTo>
                    <a:pt x="8" y="237"/>
                  </a:lnTo>
                  <a:lnTo>
                    <a:pt x="0" y="196"/>
                  </a:lnTo>
                  <a:lnTo>
                    <a:pt x="0" y="159"/>
                  </a:lnTo>
                  <a:lnTo>
                    <a:pt x="3" y="127"/>
                  </a:lnTo>
                  <a:lnTo>
                    <a:pt x="8" y="91"/>
                  </a:lnTo>
                  <a:lnTo>
                    <a:pt x="21"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0">
              <a:extLst>
                <a:ext uri="{FF2B5EF4-FFF2-40B4-BE49-F238E27FC236}">
                  <a16:creationId xmlns:a16="http://schemas.microsoft.com/office/drawing/2014/main" id="{7C8E7B98-1FB1-45AC-B379-3C262D777C2C}"/>
                </a:ext>
              </a:extLst>
            </p:cNvPr>
            <p:cNvSpPr>
              <a:spLocks/>
            </p:cNvSpPr>
            <p:nvPr/>
          </p:nvSpPr>
          <p:spPr bwMode="auto">
            <a:xfrm>
              <a:off x="4672013" y="1922463"/>
              <a:ext cx="382588" cy="258763"/>
            </a:xfrm>
            <a:custGeom>
              <a:avLst/>
              <a:gdLst/>
              <a:ahLst/>
              <a:cxnLst>
                <a:cxn ang="0">
                  <a:pos x="156" y="13"/>
                </a:cxn>
                <a:cxn ang="0">
                  <a:pos x="197" y="0"/>
                </a:cxn>
                <a:cxn ang="0">
                  <a:pos x="231" y="0"/>
                </a:cxn>
                <a:cxn ang="0">
                  <a:pos x="241" y="10"/>
                </a:cxn>
                <a:cxn ang="0">
                  <a:pos x="237" y="25"/>
                </a:cxn>
                <a:cxn ang="0">
                  <a:pos x="207" y="35"/>
                </a:cxn>
                <a:cxn ang="0">
                  <a:pos x="184" y="56"/>
                </a:cxn>
                <a:cxn ang="0">
                  <a:pos x="162" y="51"/>
                </a:cxn>
                <a:cxn ang="0">
                  <a:pos x="130" y="58"/>
                </a:cxn>
                <a:cxn ang="0">
                  <a:pos x="96" y="79"/>
                </a:cxn>
                <a:cxn ang="0">
                  <a:pos x="76" y="97"/>
                </a:cxn>
                <a:cxn ang="0">
                  <a:pos x="62" y="117"/>
                </a:cxn>
                <a:cxn ang="0">
                  <a:pos x="52" y="137"/>
                </a:cxn>
                <a:cxn ang="0">
                  <a:pos x="47" y="158"/>
                </a:cxn>
                <a:cxn ang="0">
                  <a:pos x="33" y="163"/>
                </a:cxn>
                <a:cxn ang="0">
                  <a:pos x="19" y="155"/>
                </a:cxn>
                <a:cxn ang="0">
                  <a:pos x="23" y="137"/>
                </a:cxn>
                <a:cxn ang="0">
                  <a:pos x="38" y="124"/>
                </a:cxn>
                <a:cxn ang="0">
                  <a:pos x="29" y="112"/>
                </a:cxn>
                <a:cxn ang="0">
                  <a:pos x="0" y="105"/>
                </a:cxn>
                <a:cxn ang="0">
                  <a:pos x="49" y="96"/>
                </a:cxn>
                <a:cxn ang="0">
                  <a:pos x="76" y="70"/>
                </a:cxn>
                <a:cxn ang="0">
                  <a:pos x="102" y="48"/>
                </a:cxn>
                <a:cxn ang="0">
                  <a:pos x="128" y="28"/>
                </a:cxn>
                <a:cxn ang="0">
                  <a:pos x="156" y="13"/>
                </a:cxn>
              </a:cxnLst>
              <a:rect l="0" t="0" r="r" b="b"/>
              <a:pathLst>
                <a:path w="241" h="163">
                  <a:moveTo>
                    <a:pt x="156" y="13"/>
                  </a:moveTo>
                  <a:lnTo>
                    <a:pt x="197" y="0"/>
                  </a:lnTo>
                  <a:lnTo>
                    <a:pt x="231" y="0"/>
                  </a:lnTo>
                  <a:lnTo>
                    <a:pt x="241" y="10"/>
                  </a:lnTo>
                  <a:lnTo>
                    <a:pt x="237" y="25"/>
                  </a:lnTo>
                  <a:lnTo>
                    <a:pt x="207" y="35"/>
                  </a:lnTo>
                  <a:lnTo>
                    <a:pt x="184" y="56"/>
                  </a:lnTo>
                  <a:lnTo>
                    <a:pt x="162" y="51"/>
                  </a:lnTo>
                  <a:lnTo>
                    <a:pt x="130" y="58"/>
                  </a:lnTo>
                  <a:lnTo>
                    <a:pt x="96" y="79"/>
                  </a:lnTo>
                  <a:lnTo>
                    <a:pt x="76" y="97"/>
                  </a:lnTo>
                  <a:lnTo>
                    <a:pt x="62" y="117"/>
                  </a:lnTo>
                  <a:lnTo>
                    <a:pt x="52" y="137"/>
                  </a:lnTo>
                  <a:lnTo>
                    <a:pt x="47" y="158"/>
                  </a:lnTo>
                  <a:lnTo>
                    <a:pt x="33" y="163"/>
                  </a:lnTo>
                  <a:lnTo>
                    <a:pt x="19" y="155"/>
                  </a:lnTo>
                  <a:lnTo>
                    <a:pt x="23" y="137"/>
                  </a:lnTo>
                  <a:lnTo>
                    <a:pt x="38" y="124"/>
                  </a:lnTo>
                  <a:lnTo>
                    <a:pt x="29" y="112"/>
                  </a:lnTo>
                  <a:lnTo>
                    <a:pt x="0" y="105"/>
                  </a:lnTo>
                  <a:lnTo>
                    <a:pt x="49" y="96"/>
                  </a:lnTo>
                  <a:lnTo>
                    <a:pt x="76" y="70"/>
                  </a:lnTo>
                  <a:lnTo>
                    <a:pt x="102" y="48"/>
                  </a:lnTo>
                  <a:lnTo>
                    <a:pt x="128" y="28"/>
                  </a:lnTo>
                  <a:lnTo>
                    <a:pt x="156"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1">
              <a:extLst>
                <a:ext uri="{FF2B5EF4-FFF2-40B4-BE49-F238E27FC236}">
                  <a16:creationId xmlns:a16="http://schemas.microsoft.com/office/drawing/2014/main" id="{D918E75A-CA4A-48A0-8FA3-8BAA072AC832}"/>
                </a:ext>
              </a:extLst>
            </p:cNvPr>
            <p:cNvSpPr>
              <a:spLocks/>
            </p:cNvSpPr>
            <p:nvPr/>
          </p:nvSpPr>
          <p:spPr bwMode="auto">
            <a:xfrm>
              <a:off x="4575176" y="1952625"/>
              <a:ext cx="552450" cy="471488"/>
            </a:xfrm>
            <a:custGeom>
              <a:avLst/>
              <a:gdLst/>
              <a:ahLst/>
              <a:cxnLst>
                <a:cxn ang="0">
                  <a:pos x="292" y="61"/>
                </a:cxn>
                <a:cxn ang="0">
                  <a:pos x="303" y="30"/>
                </a:cxn>
                <a:cxn ang="0">
                  <a:pos x="306" y="10"/>
                </a:cxn>
                <a:cxn ang="0">
                  <a:pos x="313" y="0"/>
                </a:cxn>
                <a:cxn ang="0">
                  <a:pos x="325" y="0"/>
                </a:cxn>
                <a:cxn ang="0">
                  <a:pos x="337" y="3"/>
                </a:cxn>
                <a:cxn ang="0">
                  <a:pos x="347" y="15"/>
                </a:cxn>
                <a:cxn ang="0">
                  <a:pos x="348" y="34"/>
                </a:cxn>
                <a:cxn ang="0">
                  <a:pos x="342" y="66"/>
                </a:cxn>
                <a:cxn ang="0">
                  <a:pos x="326" y="97"/>
                </a:cxn>
                <a:cxn ang="0">
                  <a:pos x="282" y="149"/>
                </a:cxn>
                <a:cxn ang="0">
                  <a:pos x="244" y="194"/>
                </a:cxn>
                <a:cxn ang="0">
                  <a:pos x="217" y="210"/>
                </a:cxn>
                <a:cxn ang="0">
                  <a:pos x="169" y="231"/>
                </a:cxn>
                <a:cxn ang="0">
                  <a:pos x="120" y="251"/>
                </a:cxn>
                <a:cxn ang="0">
                  <a:pos x="91" y="273"/>
                </a:cxn>
                <a:cxn ang="0">
                  <a:pos x="78" y="294"/>
                </a:cxn>
                <a:cxn ang="0">
                  <a:pos x="57" y="297"/>
                </a:cxn>
                <a:cxn ang="0">
                  <a:pos x="27" y="289"/>
                </a:cxn>
                <a:cxn ang="0">
                  <a:pos x="3" y="273"/>
                </a:cxn>
                <a:cxn ang="0">
                  <a:pos x="0" y="254"/>
                </a:cxn>
                <a:cxn ang="0">
                  <a:pos x="15" y="254"/>
                </a:cxn>
                <a:cxn ang="0">
                  <a:pos x="32" y="260"/>
                </a:cxn>
                <a:cxn ang="0">
                  <a:pos x="57" y="270"/>
                </a:cxn>
                <a:cxn ang="0">
                  <a:pos x="75" y="263"/>
                </a:cxn>
                <a:cxn ang="0">
                  <a:pos x="79" y="247"/>
                </a:cxn>
                <a:cxn ang="0">
                  <a:pos x="60" y="241"/>
                </a:cxn>
                <a:cxn ang="0">
                  <a:pos x="37" y="229"/>
                </a:cxn>
                <a:cxn ang="0">
                  <a:pos x="37" y="220"/>
                </a:cxn>
                <a:cxn ang="0">
                  <a:pos x="57" y="215"/>
                </a:cxn>
                <a:cxn ang="0">
                  <a:pos x="78" y="222"/>
                </a:cxn>
                <a:cxn ang="0">
                  <a:pos x="98" y="232"/>
                </a:cxn>
                <a:cxn ang="0">
                  <a:pos x="126" y="223"/>
                </a:cxn>
                <a:cxn ang="0">
                  <a:pos x="167" y="201"/>
                </a:cxn>
                <a:cxn ang="0">
                  <a:pos x="199" y="183"/>
                </a:cxn>
                <a:cxn ang="0">
                  <a:pos x="229" y="169"/>
                </a:cxn>
                <a:cxn ang="0">
                  <a:pos x="247" y="141"/>
                </a:cxn>
                <a:cxn ang="0">
                  <a:pos x="265" y="111"/>
                </a:cxn>
                <a:cxn ang="0">
                  <a:pos x="285" y="80"/>
                </a:cxn>
                <a:cxn ang="0">
                  <a:pos x="292" y="61"/>
                </a:cxn>
              </a:cxnLst>
              <a:rect l="0" t="0" r="r" b="b"/>
              <a:pathLst>
                <a:path w="348" h="297">
                  <a:moveTo>
                    <a:pt x="292" y="61"/>
                  </a:moveTo>
                  <a:lnTo>
                    <a:pt x="303" y="30"/>
                  </a:lnTo>
                  <a:lnTo>
                    <a:pt x="306" y="10"/>
                  </a:lnTo>
                  <a:lnTo>
                    <a:pt x="313" y="0"/>
                  </a:lnTo>
                  <a:lnTo>
                    <a:pt x="325" y="0"/>
                  </a:lnTo>
                  <a:lnTo>
                    <a:pt x="337" y="3"/>
                  </a:lnTo>
                  <a:lnTo>
                    <a:pt x="347" y="15"/>
                  </a:lnTo>
                  <a:lnTo>
                    <a:pt x="348" y="34"/>
                  </a:lnTo>
                  <a:lnTo>
                    <a:pt x="342" y="66"/>
                  </a:lnTo>
                  <a:lnTo>
                    <a:pt x="326" y="97"/>
                  </a:lnTo>
                  <a:lnTo>
                    <a:pt x="282" y="149"/>
                  </a:lnTo>
                  <a:lnTo>
                    <a:pt x="244" y="194"/>
                  </a:lnTo>
                  <a:lnTo>
                    <a:pt x="217" y="210"/>
                  </a:lnTo>
                  <a:lnTo>
                    <a:pt x="169" y="231"/>
                  </a:lnTo>
                  <a:lnTo>
                    <a:pt x="120" y="251"/>
                  </a:lnTo>
                  <a:lnTo>
                    <a:pt x="91" y="273"/>
                  </a:lnTo>
                  <a:lnTo>
                    <a:pt x="78" y="294"/>
                  </a:lnTo>
                  <a:lnTo>
                    <a:pt x="57" y="297"/>
                  </a:lnTo>
                  <a:lnTo>
                    <a:pt x="27" y="289"/>
                  </a:lnTo>
                  <a:lnTo>
                    <a:pt x="3" y="273"/>
                  </a:lnTo>
                  <a:lnTo>
                    <a:pt x="0" y="254"/>
                  </a:lnTo>
                  <a:lnTo>
                    <a:pt x="15" y="254"/>
                  </a:lnTo>
                  <a:lnTo>
                    <a:pt x="32" y="260"/>
                  </a:lnTo>
                  <a:lnTo>
                    <a:pt x="57" y="270"/>
                  </a:lnTo>
                  <a:lnTo>
                    <a:pt x="75" y="263"/>
                  </a:lnTo>
                  <a:lnTo>
                    <a:pt x="79" y="247"/>
                  </a:lnTo>
                  <a:lnTo>
                    <a:pt x="60" y="241"/>
                  </a:lnTo>
                  <a:lnTo>
                    <a:pt x="37" y="229"/>
                  </a:lnTo>
                  <a:lnTo>
                    <a:pt x="37" y="220"/>
                  </a:lnTo>
                  <a:lnTo>
                    <a:pt x="57" y="215"/>
                  </a:lnTo>
                  <a:lnTo>
                    <a:pt x="78" y="222"/>
                  </a:lnTo>
                  <a:lnTo>
                    <a:pt x="98" y="232"/>
                  </a:lnTo>
                  <a:lnTo>
                    <a:pt x="126" y="223"/>
                  </a:lnTo>
                  <a:lnTo>
                    <a:pt x="167" y="201"/>
                  </a:lnTo>
                  <a:lnTo>
                    <a:pt x="199" y="183"/>
                  </a:lnTo>
                  <a:lnTo>
                    <a:pt x="229" y="169"/>
                  </a:lnTo>
                  <a:lnTo>
                    <a:pt x="247" y="141"/>
                  </a:lnTo>
                  <a:lnTo>
                    <a:pt x="265" y="111"/>
                  </a:lnTo>
                  <a:lnTo>
                    <a:pt x="285" y="80"/>
                  </a:lnTo>
                  <a:lnTo>
                    <a:pt x="292"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2">
              <a:extLst>
                <a:ext uri="{FF2B5EF4-FFF2-40B4-BE49-F238E27FC236}">
                  <a16:creationId xmlns:a16="http://schemas.microsoft.com/office/drawing/2014/main" id="{790C464B-AE83-4E51-B4D3-BE4BDC067960}"/>
                </a:ext>
              </a:extLst>
            </p:cNvPr>
            <p:cNvSpPr>
              <a:spLocks/>
            </p:cNvSpPr>
            <p:nvPr/>
          </p:nvSpPr>
          <p:spPr bwMode="auto">
            <a:xfrm>
              <a:off x="4945063" y="2297113"/>
              <a:ext cx="225425" cy="585788"/>
            </a:xfrm>
            <a:custGeom>
              <a:avLst/>
              <a:gdLst/>
              <a:ahLst/>
              <a:cxnLst>
                <a:cxn ang="0">
                  <a:pos x="85" y="19"/>
                </a:cxn>
                <a:cxn ang="0">
                  <a:pos x="92" y="1"/>
                </a:cxn>
                <a:cxn ang="0">
                  <a:pos x="104" y="0"/>
                </a:cxn>
                <a:cxn ang="0">
                  <a:pos x="120" y="1"/>
                </a:cxn>
                <a:cxn ang="0">
                  <a:pos x="142" y="13"/>
                </a:cxn>
                <a:cxn ang="0">
                  <a:pos x="137" y="48"/>
                </a:cxn>
                <a:cxn ang="0">
                  <a:pos x="129" y="108"/>
                </a:cxn>
                <a:cxn ang="0">
                  <a:pos x="119" y="153"/>
                </a:cxn>
                <a:cxn ang="0">
                  <a:pos x="116" y="186"/>
                </a:cxn>
                <a:cxn ang="0">
                  <a:pos x="124" y="227"/>
                </a:cxn>
                <a:cxn ang="0">
                  <a:pos x="124" y="273"/>
                </a:cxn>
                <a:cxn ang="0">
                  <a:pos x="124" y="308"/>
                </a:cxn>
                <a:cxn ang="0">
                  <a:pos x="130" y="332"/>
                </a:cxn>
                <a:cxn ang="0">
                  <a:pos x="134" y="348"/>
                </a:cxn>
                <a:cxn ang="0">
                  <a:pos x="129" y="360"/>
                </a:cxn>
                <a:cxn ang="0">
                  <a:pos x="119" y="369"/>
                </a:cxn>
                <a:cxn ang="0">
                  <a:pos x="97" y="366"/>
                </a:cxn>
                <a:cxn ang="0">
                  <a:pos x="80" y="357"/>
                </a:cxn>
                <a:cxn ang="0">
                  <a:pos x="55" y="348"/>
                </a:cxn>
                <a:cxn ang="0">
                  <a:pos x="10" y="342"/>
                </a:cxn>
                <a:cxn ang="0">
                  <a:pos x="0" y="335"/>
                </a:cxn>
                <a:cxn ang="0">
                  <a:pos x="10" y="322"/>
                </a:cxn>
                <a:cxn ang="0">
                  <a:pos x="45" y="318"/>
                </a:cxn>
                <a:cxn ang="0">
                  <a:pos x="71" y="321"/>
                </a:cxn>
                <a:cxn ang="0">
                  <a:pos x="80" y="329"/>
                </a:cxn>
                <a:cxn ang="0">
                  <a:pos x="97" y="335"/>
                </a:cxn>
                <a:cxn ang="0">
                  <a:pos x="107" y="330"/>
                </a:cxn>
                <a:cxn ang="0">
                  <a:pos x="107" y="316"/>
                </a:cxn>
                <a:cxn ang="0">
                  <a:pos x="101" y="289"/>
                </a:cxn>
                <a:cxn ang="0">
                  <a:pos x="94" y="258"/>
                </a:cxn>
                <a:cxn ang="0">
                  <a:pos x="85" y="201"/>
                </a:cxn>
                <a:cxn ang="0">
                  <a:pos x="85" y="172"/>
                </a:cxn>
                <a:cxn ang="0">
                  <a:pos x="77" y="117"/>
                </a:cxn>
                <a:cxn ang="0">
                  <a:pos x="77" y="69"/>
                </a:cxn>
                <a:cxn ang="0">
                  <a:pos x="79" y="44"/>
                </a:cxn>
                <a:cxn ang="0">
                  <a:pos x="85" y="19"/>
                </a:cxn>
              </a:cxnLst>
              <a:rect l="0" t="0" r="r" b="b"/>
              <a:pathLst>
                <a:path w="142" h="369">
                  <a:moveTo>
                    <a:pt x="85" y="19"/>
                  </a:moveTo>
                  <a:lnTo>
                    <a:pt x="92" y="1"/>
                  </a:lnTo>
                  <a:lnTo>
                    <a:pt x="104" y="0"/>
                  </a:lnTo>
                  <a:lnTo>
                    <a:pt x="120" y="1"/>
                  </a:lnTo>
                  <a:lnTo>
                    <a:pt x="142" y="13"/>
                  </a:lnTo>
                  <a:lnTo>
                    <a:pt x="137" y="48"/>
                  </a:lnTo>
                  <a:lnTo>
                    <a:pt x="129" y="108"/>
                  </a:lnTo>
                  <a:lnTo>
                    <a:pt x="119" y="153"/>
                  </a:lnTo>
                  <a:lnTo>
                    <a:pt x="116" y="186"/>
                  </a:lnTo>
                  <a:lnTo>
                    <a:pt x="124" y="227"/>
                  </a:lnTo>
                  <a:lnTo>
                    <a:pt x="124" y="273"/>
                  </a:lnTo>
                  <a:lnTo>
                    <a:pt x="124" y="308"/>
                  </a:lnTo>
                  <a:lnTo>
                    <a:pt x="130" y="332"/>
                  </a:lnTo>
                  <a:lnTo>
                    <a:pt x="134" y="348"/>
                  </a:lnTo>
                  <a:lnTo>
                    <a:pt x="129" y="360"/>
                  </a:lnTo>
                  <a:lnTo>
                    <a:pt x="119" y="369"/>
                  </a:lnTo>
                  <a:lnTo>
                    <a:pt x="97" y="366"/>
                  </a:lnTo>
                  <a:lnTo>
                    <a:pt x="80" y="357"/>
                  </a:lnTo>
                  <a:lnTo>
                    <a:pt x="55" y="348"/>
                  </a:lnTo>
                  <a:lnTo>
                    <a:pt x="10" y="342"/>
                  </a:lnTo>
                  <a:lnTo>
                    <a:pt x="0" y="335"/>
                  </a:lnTo>
                  <a:lnTo>
                    <a:pt x="10" y="322"/>
                  </a:lnTo>
                  <a:lnTo>
                    <a:pt x="45" y="318"/>
                  </a:lnTo>
                  <a:lnTo>
                    <a:pt x="71" y="321"/>
                  </a:lnTo>
                  <a:lnTo>
                    <a:pt x="80" y="329"/>
                  </a:lnTo>
                  <a:lnTo>
                    <a:pt x="97" y="335"/>
                  </a:lnTo>
                  <a:lnTo>
                    <a:pt x="107" y="330"/>
                  </a:lnTo>
                  <a:lnTo>
                    <a:pt x="107" y="316"/>
                  </a:lnTo>
                  <a:lnTo>
                    <a:pt x="101" y="289"/>
                  </a:lnTo>
                  <a:lnTo>
                    <a:pt x="94" y="258"/>
                  </a:lnTo>
                  <a:lnTo>
                    <a:pt x="85" y="201"/>
                  </a:lnTo>
                  <a:lnTo>
                    <a:pt x="85" y="172"/>
                  </a:lnTo>
                  <a:lnTo>
                    <a:pt x="77" y="117"/>
                  </a:lnTo>
                  <a:lnTo>
                    <a:pt x="77" y="69"/>
                  </a:lnTo>
                  <a:lnTo>
                    <a:pt x="79" y="44"/>
                  </a:lnTo>
                  <a:lnTo>
                    <a:pt x="8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3">
              <a:extLst>
                <a:ext uri="{FF2B5EF4-FFF2-40B4-BE49-F238E27FC236}">
                  <a16:creationId xmlns:a16="http://schemas.microsoft.com/office/drawing/2014/main" id="{C4B9D8F2-6EA0-48CF-92D4-32F7D7F48ADB}"/>
                </a:ext>
              </a:extLst>
            </p:cNvPr>
            <p:cNvSpPr>
              <a:spLocks/>
            </p:cNvSpPr>
            <p:nvPr/>
          </p:nvSpPr>
          <p:spPr bwMode="auto">
            <a:xfrm>
              <a:off x="4840288" y="2271713"/>
              <a:ext cx="233363" cy="642938"/>
            </a:xfrm>
            <a:custGeom>
              <a:avLst/>
              <a:gdLst/>
              <a:ahLst/>
              <a:cxnLst>
                <a:cxn ang="0">
                  <a:pos x="78" y="61"/>
                </a:cxn>
                <a:cxn ang="0">
                  <a:pos x="92" y="22"/>
                </a:cxn>
                <a:cxn ang="0">
                  <a:pos x="118" y="0"/>
                </a:cxn>
                <a:cxn ang="0">
                  <a:pos x="140" y="3"/>
                </a:cxn>
                <a:cxn ang="0">
                  <a:pos x="147" y="22"/>
                </a:cxn>
                <a:cxn ang="0">
                  <a:pos x="144" y="49"/>
                </a:cxn>
                <a:cxn ang="0">
                  <a:pos x="133" y="73"/>
                </a:cxn>
                <a:cxn ang="0">
                  <a:pos x="110" y="118"/>
                </a:cxn>
                <a:cxn ang="0">
                  <a:pos x="92" y="163"/>
                </a:cxn>
                <a:cxn ang="0">
                  <a:pos x="89" y="205"/>
                </a:cxn>
                <a:cxn ang="0">
                  <a:pos x="95" y="242"/>
                </a:cxn>
                <a:cxn ang="0">
                  <a:pos x="112" y="298"/>
                </a:cxn>
                <a:cxn ang="0">
                  <a:pos x="117" y="338"/>
                </a:cxn>
                <a:cxn ang="0">
                  <a:pos x="117" y="367"/>
                </a:cxn>
                <a:cxn ang="0">
                  <a:pos x="124" y="386"/>
                </a:cxn>
                <a:cxn ang="0">
                  <a:pos x="124" y="402"/>
                </a:cxn>
                <a:cxn ang="0">
                  <a:pos x="108" y="405"/>
                </a:cxn>
                <a:cxn ang="0">
                  <a:pos x="95" y="404"/>
                </a:cxn>
                <a:cxn ang="0">
                  <a:pos x="63" y="397"/>
                </a:cxn>
                <a:cxn ang="0">
                  <a:pos x="12" y="388"/>
                </a:cxn>
                <a:cxn ang="0">
                  <a:pos x="0" y="376"/>
                </a:cxn>
                <a:cxn ang="0">
                  <a:pos x="7" y="364"/>
                </a:cxn>
                <a:cxn ang="0">
                  <a:pos x="31" y="355"/>
                </a:cxn>
                <a:cxn ang="0">
                  <a:pos x="45" y="360"/>
                </a:cxn>
                <a:cxn ang="0">
                  <a:pos x="63" y="373"/>
                </a:cxn>
                <a:cxn ang="0">
                  <a:pos x="92" y="379"/>
                </a:cxn>
                <a:cxn ang="0">
                  <a:pos x="95" y="367"/>
                </a:cxn>
                <a:cxn ang="0">
                  <a:pos x="98" y="343"/>
                </a:cxn>
                <a:cxn ang="0">
                  <a:pos x="88" y="313"/>
                </a:cxn>
                <a:cxn ang="0">
                  <a:pos x="73" y="273"/>
                </a:cxn>
                <a:cxn ang="0">
                  <a:pos x="62" y="238"/>
                </a:cxn>
                <a:cxn ang="0">
                  <a:pos x="60" y="211"/>
                </a:cxn>
                <a:cxn ang="0">
                  <a:pos x="57" y="175"/>
                </a:cxn>
                <a:cxn ang="0">
                  <a:pos x="58" y="142"/>
                </a:cxn>
                <a:cxn ang="0">
                  <a:pos x="63" y="108"/>
                </a:cxn>
                <a:cxn ang="0">
                  <a:pos x="70" y="83"/>
                </a:cxn>
                <a:cxn ang="0">
                  <a:pos x="78" y="61"/>
                </a:cxn>
              </a:cxnLst>
              <a:rect l="0" t="0" r="r" b="b"/>
              <a:pathLst>
                <a:path w="147" h="405">
                  <a:moveTo>
                    <a:pt x="78" y="61"/>
                  </a:moveTo>
                  <a:lnTo>
                    <a:pt x="92" y="22"/>
                  </a:lnTo>
                  <a:lnTo>
                    <a:pt x="118" y="0"/>
                  </a:lnTo>
                  <a:lnTo>
                    <a:pt x="140" y="3"/>
                  </a:lnTo>
                  <a:lnTo>
                    <a:pt x="147" y="22"/>
                  </a:lnTo>
                  <a:lnTo>
                    <a:pt x="144" y="49"/>
                  </a:lnTo>
                  <a:lnTo>
                    <a:pt x="133" y="73"/>
                  </a:lnTo>
                  <a:lnTo>
                    <a:pt x="110" y="118"/>
                  </a:lnTo>
                  <a:lnTo>
                    <a:pt x="92" y="163"/>
                  </a:lnTo>
                  <a:lnTo>
                    <a:pt x="89" y="205"/>
                  </a:lnTo>
                  <a:lnTo>
                    <a:pt x="95" y="242"/>
                  </a:lnTo>
                  <a:lnTo>
                    <a:pt x="112" y="298"/>
                  </a:lnTo>
                  <a:lnTo>
                    <a:pt x="117" y="338"/>
                  </a:lnTo>
                  <a:lnTo>
                    <a:pt x="117" y="367"/>
                  </a:lnTo>
                  <a:lnTo>
                    <a:pt x="124" y="386"/>
                  </a:lnTo>
                  <a:lnTo>
                    <a:pt x="124" y="402"/>
                  </a:lnTo>
                  <a:lnTo>
                    <a:pt x="108" y="405"/>
                  </a:lnTo>
                  <a:lnTo>
                    <a:pt x="95" y="404"/>
                  </a:lnTo>
                  <a:lnTo>
                    <a:pt x="63" y="397"/>
                  </a:lnTo>
                  <a:lnTo>
                    <a:pt x="12" y="388"/>
                  </a:lnTo>
                  <a:lnTo>
                    <a:pt x="0" y="376"/>
                  </a:lnTo>
                  <a:lnTo>
                    <a:pt x="7" y="364"/>
                  </a:lnTo>
                  <a:lnTo>
                    <a:pt x="31" y="355"/>
                  </a:lnTo>
                  <a:lnTo>
                    <a:pt x="45" y="360"/>
                  </a:lnTo>
                  <a:lnTo>
                    <a:pt x="63" y="373"/>
                  </a:lnTo>
                  <a:lnTo>
                    <a:pt x="92" y="379"/>
                  </a:lnTo>
                  <a:lnTo>
                    <a:pt x="95" y="367"/>
                  </a:lnTo>
                  <a:lnTo>
                    <a:pt x="98" y="343"/>
                  </a:lnTo>
                  <a:lnTo>
                    <a:pt x="88" y="313"/>
                  </a:lnTo>
                  <a:lnTo>
                    <a:pt x="73" y="273"/>
                  </a:lnTo>
                  <a:lnTo>
                    <a:pt x="62" y="238"/>
                  </a:lnTo>
                  <a:lnTo>
                    <a:pt x="60" y="211"/>
                  </a:lnTo>
                  <a:lnTo>
                    <a:pt x="57" y="175"/>
                  </a:lnTo>
                  <a:lnTo>
                    <a:pt x="58" y="142"/>
                  </a:lnTo>
                  <a:lnTo>
                    <a:pt x="63" y="108"/>
                  </a:lnTo>
                  <a:lnTo>
                    <a:pt x="70" y="83"/>
                  </a:lnTo>
                  <a:lnTo>
                    <a:pt x="78"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9">
              <a:extLst>
                <a:ext uri="{FF2B5EF4-FFF2-40B4-BE49-F238E27FC236}">
                  <a16:creationId xmlns:a16="http://schemas.microsoft.com/office/drawing/2014/main" id="{FF7DAB52-D12E-41A1-AE37-6A03C1ED81C6}"/>
                </a:ext>
              </a:extLst>
            </p:cNvPr>
            <p:cNvSpPr>
              <a:spLocks/>
            </p:cNvSpPr>
            <p:nvPr/>
          </p:nvSpPr>
          <p:spPr bwMode="auto">
            <a:xfrm>
              <a:off x="4608513" y="1595438"/>
              <a:ext cx="119063" cy="525463"/>
            </a:xfrm>
            <a:custGeom>
              <a:avLst/>
              <a:gdLst/>
              <a:ahLst/>
              <a:cxnLst>
                <a:cxn ang="0">
                  <a:pos x="18" y="325"/>
                </a:cxn>
                <a:cxn ang="0">
                  <a:pos x="12" y="262"/>
                </a:cxn>
                <a:cxn ang="0">
                  <a:pos x="5" y="113"/>
                </a:cxn>
                <a:cxn ang="0">
                  <a:pos x="0" y="0"/>
                </a:cxn>
                <a:cxn ang="0">
                  <a:pos x="31" y="28"/>
                </a:cxn>
                <a:cxn ang="0">
                  <a:pos x="57" y="76"/>
                </a:cxn>
                <a:cxn ang="0">
                  <a:pos x="72" y="148"/>
                </a:cxn>
                <a:cxn ang="0">
                  <a:pos x="75" y="211"/>
                </a:cxn>
                <a:cxn ang="0">
                  <a:pos x="68" y="263"/>
                </a:cxn>
                <a:cxn ang="0">
                  <a:pos x="47" y="300"/>
                </a:cxn>
                <a:cxn ang="0">
                  <a:pos x="28" y="331"/>
                </a:cxn>
                <a:cxn ang="0">
                  <a:pos x="18" y="325"/>
                </a:cxn>
              </a:cxnLst>
              <a:rect l="0" t="0" r="r" b="b"/>
              <a:pathLst>
                <a:path w="75" h="331">
                  <a:moveTo>
                    <a:pt x="18" y="325"/>
                  </a:moveTo>
                  <a:lnTo>
                    <a:pt x="12" y="262"/>
                  </a:lnTo>
                  <a:lnTo>
                    <a:pt x="5" y="113"/>
                  </a:lnTo>
                  <a:lnTo>
                    <a:pt x="0" y="0"/>
                  </a:lnTo>
                  <a:lnTo>
                    <a:pt x="31" y="28"/>
                  </a:lnTo>
                  <a:lnTo>
                    <a:pt x="57" y="76"/>
                  </a:lnTo>
                  <a:lnTo>
                    <a:pt x="72" y="148"/>
                  </a:lnTo>
                  <a:lnTo>
                    <a:pt x="75" y="211"/>
                  </a:lnTo>
                  <a:lnTo>
                    <a:pt x="68" y="263"/>
                  </a:lnTo>
                  <a:lnTo>
                    <a:pt x="47" y="300"/>
                  </a:lnTo>
                  <a:lnTo>
                    <a:pt x="28" y="331"/>
                  </a:lnTo>
                  <a:lnTo>
                    <a:pt x="18" y="325"/>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1">
              <a:extLst>
                <a:ext uri="{FF2B5EF4-FFF2-40B4-BE49-F238E27FC236}">
                  <a16:creationId xmlns:a16="http://schemas.microsoft.com/office/drawing/2014/main" id="{78E47821-48A9-4411-8676-639D2D370444}"/>
                </a:ext>
              </a:extLst>
            </p:cNvPr>
            <p:cNvSpPr>
              <a:spLocks/>
            </p:cNvSpPr>
            <p:nvPr/>
          </p:nvSpPr>
          <p:spPr bwMode="auto">
            <a:xfrm>
              <a:off x="4600576" y="1571625"/>
              <a:ext cx="134938" cy="560388"/>
            </a:xfrm>
            <a:custGeom>
              <a:avLst/>
              <a:gdLst/>
              <a:ahLst/>
              <a:cxnLst>
                <a:cxn ang="0">
                  <a:pos x="16" y="333"/>
                </a:cxn>
                <a:cxn ang="0">
                  <a:pos x="0" y="0"/>
                </a:cxn>
                <a:cxn ang="0">
                  <a:pos x="19" y="12"/>
                </a:cxn>
                <a:cxn ang="0">
                  <a:pos x="36" y="35"/>
                </a:cxn>
                <a:cxn ang="0">
                  <a:pos x="55" y="66"/>
                </a:cxn>
                <a:cxn ang="0">
                  <a:pos x="68" y="105"/>
                </a:cxn>
                <a:cxn ang="0">
                  <a:pos x="80" y="144"/>
                </a:cxn>
                <a:cxn ang="0">
                  <a:pos x="83" y="185"/>
                </a:cxn>
                <a:cxn ang="0">
                  <a:pos x="85" y="225"/>
                </a:cxn>
                <a:cxn ang="0">
                  <a:pos x="83" y="263"/>
                </a:cxn>
                <a:cxn ang="0">
                  <a:pos x="73" y="294"/>
                </a:cxn>
                <a:cxn ang="0">
                  <a:pos x="55" y="321"/>
                </a:cxn>
                <a:cxn ang="0">
                  <a:pos x="35" y="334"/>
                </a:cxn>
                <a:cxn ang="0">
                  <a:pos x="33" y="324"/>
                </a:cxn>
                <a:cxn ang="0">
                  <a:pos x="42" y="311"/>
                </a:cxn>
                <a:cxn ang="0">
                  <a:pos x="56" y="294"/>
                </a:cxn>
                <a:cxn ang="0">
                  <a:pos x="68" y="268"/>
                </a:cxn>
                <a:cxn ang="0">
                  <a:pos x="71" y="240"/>
                </a:cxn>
                <a:cxn ang="0">
                  <a:pos x="69" y="206"/>
                </a:cxn>
                <a:cxn ang="0">
                  <a:pos x="68" y="165"/>
                </a:cxn>
                <a:cxn ang="0">
                  <a:pos x="62" y="128"/>
                </a:cxn>
                <a:cxn ang="0">
                  <a:pos x="52" y="91"/>
                </a:cxn>
                <a:cxn ang="0">
                  <a:pos x="35" y="60"/>
                </a:cxn>
                <a:cxn ang="0">
                  <a:pos x="12" y="25"/>
                </a:cxn>
                <a:cxn ang="0">
                  <a:pos x="29" y="353"/>
                </a:cxn>
                <a:cxn ang="0">
                  <a:pos x="16" y="333"/>
                </a:cxn>
              </a:cxnLst>
              <a:rect l="0" t="0" r="r" b="b"/>
              <a:pathLst>
                <a:path w="85" h="353">
                  <a:moveTo>
                    <a:pt x="16" y="333"/>
                  </a:moveTo>
                  <a:lnTo>
                    <a:pt x="0" y="0"/>
                  </a:lnTo>
                  <a:lnTo>
                    <a:pt x="19" y="12"/>
                  </a:lnTo>
                  <a:lnTo>
                    <a:pt x="36" y="35"/>
                  </a:lnTo>
                  <a:lnTo>
                    <a:pt x="55" y="66"/>
                  </a:lnTo>
                  <a:lnTo>
                    <a:pt x="68" y="105"/>
                  </a:lnTo>
                  <a:lnTo>
                    <a:pt x="80" y="144"/>
                  </a:lnTo>
                  <a:lnTo>
                    <a:pt x="83" y="185"/>
                  </a:lnTo>
                  <a:lnTo>
                    <a:pt x="85" y="225"/>
                  </a:lnTo>
                  <a:lnTo>
                    <a:pt x="83" y="263"/>
                  </a:lnTo>
                  <a:lnTo>
                    <a:pt x="73" y="294"/>
                  </a:lnTo>
                  <a:lnTo>
                    <a:pt x="55" y="321"/>
                  </a:lnTo>
                  <a:lnTo>
                    <a:pt x="35" y="334"/>
                  </a:lnTo>
                  <a:lnTo>
                    <a:pt x="33" y="324"/>
                  </a:lnTo>
                  <a:lnTo>
                    <a:pt x="42" y="311"/>
                  </a:lnTo>
                  <a:lnTo>
                    <a:pt x="56" y="294"/>
                  </a:lnTo>
                  <a:lnTo>
                    <a:pt x="68" y="268"/>
                  </a:lnTo>
                  <a:lnTo>
                    <a:pt x="71" y="240"/>
                  </a:lnTo>
                  <a:lnTo>
                    <a:pt x="69" y="206"/>
                  </a:lnTo>
                  <a:lnTo>
                    <a:pt x="68" y="165"/>
                  </a:lnTo>
                  <a:lnTo>
                    <a:pt x="62" y="128"/>
                  </a:lnTo>
                  <a:lnTo>
                    <a:pt x="52" y="91"/>
                  </a:lnTo>
                  <a:lnTo>
                    <a:pt x="35" y="60"/>
                  </a:lnTo>
                  <a:lnTo>
                    <a:pt x="12" y="25"/>
                  </a:lnTo>
                  <a:lnTo>
                    <a:pt x="29" y="353"/>
                  </a:lnTo>
                  <a:lnTo>
                    <a:pt x="16" y="3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8" name="Tekstfelt 27">
            <a:extLst>
              <a:ext uri="{FF2B5EF4-FFF2-40B4-BE49-F238E27FC236}">
                <a16:creationId xmlns:a16="http://schemas.microsoft.com/office/drawing/2014/main" id="{A35B8857-1102-4FAE-9287-79E1439B5F5A}"/>
              </a:ext>
            </a:extLst>
          </p:cNvPr>
          <p:cNvSpPr txBox="1"/>
          <p:nvPr/>
        </p:nvSpPr>
        <p:spPr>
          <a:xfrm>
            <a:off x="754583" y="4122295"/>
            <a:ext cx="8420896" cy="1015663"/>
          </a:xfrm>
          <a:prstGeom prst="rect">
            <a:avLst/>
          </a:prstGeom>
          <a:noFill/>
        </p:spPr>
        <p:txBody>
          <a:bodyPr wrap="none" rtlCol="0">
            <a:spAutoFit/>
          </a:bodyPr>
          <a:lstStyle/>
          <a:p>
            <a:pPr algn="ctr"/>
            <a:r>
              <a:rPr lang="en-GB" sz="3000" dirty="0">
                <a:solidFill>
                  <a:schemeClr val="tx1"/>
                </a:solidFill>
              </a:rPr>
              <a:t>Unbundling is the separation of</a:t>
            </a:r>
          </a:p>
          <a:p>
            <a:pPr algn="ctr"/>
            <a:r>
              <a:rPr lang="en-GB" sz="3000" dirty="0">
                <a:solidFill>
                  <a:schemeClr val="tx1"/>
                </a:solidFill>
              </a:rPr>
              <a:t>monopoly tasks and commercial tasks</a:t>
            </a:r>
          </a:p>
        </p:txBody>
      </p:sp>
    </p:spTree>
    <p:extLst>
      <p:ext uri="{BB962C8B-B14F-4D97-AF65-F5344CB8AC3E}">
        <p14:creationId xmlns:p14="http://schemas.microsoft.com/office/powerpoint/2010/main" val="504422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259A4-8D5A-4D81-8CFB-803E88276A90}"/>
              </a:ext>
            </a:extLst>
          </p:cNvPr>
          <p:cNvSpPr>
            <a:spLocks noGrp="1"/>
          </p:cNvSpPr>
          <p:nvPr>
            <p:ph type="title"/>
          </p:nvPr>
        </p:nvSpPr>
        <p:spPr>
          <a:xfrm>
            <a:off x="-1" y="0"/>
            <a:ext cx="7824867" cy="1143000"/>
          </a:xfrm>
        </p:spPr>
        <p:txBody>
          <a:bodyPr/>
          <a:lstStyle/>
          <a:p>
            <a:r>
              <a:rPr lang="en-GB" sz="3600" dirty="0"/>
              <a:t>Unbundling of the DSOs – 1</a:t>
            </a:r>
            <a:br>
              <a:rPr lang="en-GB" sz="3600" dirty="0"/>
            </a:br>
            <a:r>
              <a:rPr lang="en-GB" sz="2400" dirty="0"/>
              <a:t>The electricity supply business</a:t>
            </a:r>
          </a:p>
        </p:txBody>
      </p:sp>
      <p:sp>
        <p:nvSpPr>
          <p:cNvPr id="3" name="Pladsholder til indhold 2">
            <a:extLst>
              <a:ext uri="{FF2B5EF4-FFF2-40B4-BE49-F238E27FC236}">
                <a16:creationId xmlns:a16="http://schemas.microsoft.com/office/drawing/2014/main" id="{56472AC1-C91D-4CFF-B521-2C36EE9DBA2F}"/>
              </a:ext>
            </a:extLst>
          </p:cNvPr>
          <p:cNvSpPr>
            <a:spLocks noGrp="1"/>
          </p:cNvSpPr>
          <p:nvPr>
            <p:ph idx="1"/>
          </p:nvPr>
        </p:nvSpPr>
        <p:spPr>
          <a:xfrm>
            <a:off x="161925" y="1143000"/>
            <a:ext cx="9577388" cy="5173663"/>
          </a:xfrm>
        </p:spPr>
        <p:txBody>
          <a:bodyPr/>
          <a:lstStyle/>
          <a:p>
            <a:r>
              <a:rPr lang="en-GB" dirty="0"/>
              <a:t>In the European Union, the TSOs have been unbundled</a:t>
            </a:r>
          </a:p>
          <a:p>
            <a:pPr lvl="1"/>
            <a:r>
              <a:rPr lang="en-GB" dirty="0"/>
              <a:t>In most Member States, this means the TSOs have been separated from the incumbent power producer(s).</a:t>
            </a:r>
          </a:p>
          <a:p>
            <a:r>
              <a:rPr lang="en-GB" dirty="0"/>
              <a:t>However, the DSOs have not yet been unbundled</a:t>
            </a:r>
          </a:p>
          <a:p>
            <a:pPr lvl="1"/>
            <a:r>
              <a:rPr lang="en-GB" dirty="0"/>
              <a:t>For virtually all Member States, the DSOs are still embedded in organizations, which have commercial tasks.</a:t>
            </a:r>
          </a:p>
          <a:p>
            <a:r>
              <a:rPr lang="en-GB" dirty="0"/>
              <a:t>With the new power supply business, this is unsustainable</a:t>
            </a:r>
          </a:p>
          <a:p>
            <a:pPr lvl="1"/>
            <a:r>
              <a:rPr lang="en-GB" dirty="0"/>
              <a:t>Concerning the new power supply business: see the PowerPoint presentation </a:t>
            </a:r>
            <a:r>
              <a:rPr lang="en-GB" i="1" dirty="0"/>
              <a:t>Nodal and zonal pricing</a:t>
            </a:r>
            <a:r>
              <a:rPr lang="en-GB" dirty="0"/>
              <a:t>.</a:t>
            </a:r>
          </a:p>
        </p:txBody>
      </p:sp>
      <p:sp>
        <p:nvSpPr>
          <p:cNvPr id="4" name="Pladsholder til dato 3">
            <a:extLst>
              <a:ext uri="{FF2B5EF4-FFF2-40B4-BE49-F238E27FC236}">
                <a16:creationId xmlns:a16="http://schemas.microsoft.com/office/drawing/2014/main" id="{6A76EB22-E152-4C2B-977D-645F437FEA4D}"/>
              </a:ext>
            </a:extLst>
          </p:cNvPr>
          <p:cNvSpPr>
            <a:spLocks noGrp="1"/>
          </p:cNvSpPr>
          <p:nvPr>
            <p:ph type="dt" sz="half" idx="10"/>
          </p:nvPr>
        </p:nvSpPr>
        <p:spPr/>
        <p:txBody>
          <a:bodyPr/>
          <a:lstStyle/>
          <a:p>
            <a:pPr>
              <a:defRPr/>
            </a:pPr>
            <a:r>
              <a:rPr lang="en-US" dirty="0"/>
              <a:t>23 Feb. 2021</a:t>
            </a:r>
            <a:endParaRPr lang="en-GB" dirty="0"/>
          </a:p>
        </p:txBody>
      </p:sp>
      <p:sp>
        <p:nvSpPr>
          <p:cNvPr id="5" name="Pladsholder til slidenummer 4">
            <a:extLst>
              <a:ext uri="{FF2B5EF4-FFF2-40B4-BE49-F238E27FC236}">
                <a16:creationId xmlns:a16="http://schemas.microsoft.com/office/drawing/2014/main" id="{E161CC6E-8B3A-466A-BA0E-B439AD459469}"/>
              </a:ext>
            </a:extLst>
          </p:cNvPr>
          <p:cNvSpPr>
            <a:spLocks noGrp="1"/>
          </p:cNvSpPr>
          <p:nvPr>
            <p:ph type="sldNum" sz="quarter" idx="12"/>
          </p:nvPr>
        </p:nvSpPr>
        <p:spPr/>
        <p:txBody>
          <a:bodyPr/>
          <a:lstStyle/>
          <a:p>
            <a:pPr>
              <a:defRPr/>
            </a:pPr>
            <a:fld id="{6F22F84E-A190-402D-AE1D-93CA43AF0CC6}" type="slidenum">
              <a:rPr lang="en-GB" smtClean="0"/>
              <a:pPr>
                <a:defRPr/>
              </a:pPr>
              <a:t>4</a:t>
            </a:fld>
            <a:endParaRPr lang="en-GB" dirty="0"/>
          </a:p>
        </p:txBody>
      </p:sp>
      <p:pic>
        <p:nvPicPr>
          <p:cNvPr id="7" name="Billede 6" descr="Et billede, der indeholder tekst, bog, gammel, sort&#10;&#10;Automatisk genereret beskrivelse">
            <a:extLst>
              <a:ext uri="{FF2B5EF4-FFF2-40B4-BE49-F238E27FC236}">
                <a16:creationId xmlns:a16="http://schemas.microsoft.com/office/drawing/2014/main" id="{8D5F5612-D6A6-4DDE-B184-66F72C3BC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648" y="502571"/>
            <a:ext cx="1560576" cy="1110996"/>
          </a:xfrm>
          <a:prstGeom prst="rect">
            <a:avLst/>
          </a:prstGeom>
        </p:spPr>
      </p:pic>
    </p:spTree>
    <p:extLst>
      <p:ext uri="{BB962C8B-B14F-4D97-AF65-F5344CB8AC3E}">
        <p14:creationId xmlns:p14="http://schemas.microsoft.com/office/powerpoint/2010/main" val="2724984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9B02D-9081-4BCE-8788-3F587C7C2377}"/>
              </a:ext>
            </a:extLst>
          </p:cNvPr>
          <p:cNvSpPr>
            <a:spLocks noGrp="1"/>
          </p:cNvSpPr>
          <p:nvPr>
            <p:ph type="title"/>
          </p:nvPr>
        </p:nvSpPr>
        <p:spPr>
          <a:xfrm>
            <a:off x="0" y="0"/>
            <a:ext cx="8590547" cy="906602"/>
          </a:xfrm>
        </p:spPr>
        <p:txBody>
          <a:bodyPr/>
          <a:lstStyle/>
          <a:p>
            <a:r>
              <a:rPr lang="en-GB" sz="3000" dirty="0"/>
              <a:t>Unbundling of the DSOs – 2</a:t>
            </a:r>
            <a:br>
              <a:rPr lang="en-GB" sz="3000" dirty="0"/>
            </a:br>
            <a:r>
              <a:rPr lang="en-GB" sz="2400" dirty="0"/>
              <a:t>Consequences of the new power supply business</a:t>
            </a:r>
          </a:p>
        </p:txBody>
      </p:sp>
      <p:pic>
        <p:nvPicPr>
          <p:cNvPr id="6" name="Billede 5" descr="Et billede, der indeholder bygning, stor, ur, bord&#10;&#10;Automatisk genereret beskrivelse">
            <a:extLst>
              <a:ext uri="{FF2B5EF4-FFF2-40B4-BE49-F238E27FC236}">
                <a16:creationId xmlns:a16="http://schemas.microsoft.com/office/drawing/2014/main" id="{9C1A30A4-4967-4921-9850-20DA7A700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028" y="900690"/>
            <a:ext cx="3121152" cy="2081784"/>
          </a:xfrm>
          <a:prstGeom prst="rect">
            <a:avLst/>
          </a:prstGeom>
        </p:spPr>
      </p:pic>
      <p:sp>
        <p:nvSpPr>
          <p:cNvPr id="7" name="Tekstfelt 6">
            <a:extLst>
              <a:ext uri="{FF2B5EF4-FFF2-40B4-BE49-F238E27FC236}">
                <a16:creationId xmlns:a16="http://schemas.microsoft.com/office/drawing/2014/main" id="{D313D08B-C718-4BDC-AA22-68F6C0E9239F}"/>
              </a:ext>
            </a:extLst>
          </p:cNvPr>
          <p:cNvSpPr txBox="1"/>
          <p:nvPr/>
        </p:nvSpPr>
        <p:spPr>
          <a:xfrm>
            <a:off x="49937" y="958517"/>
            <a:ext cx="5931432" cy="1015663"/>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With the new power supply business,</a:t>
            </a:r>
          </a:p>
          <a:p>
            <a:pPr>
              <a:tabLst>
                <a:tab pos="357188" algn="l"/>
              </a:tabLst>
            </a:pPr>
            <a:r>
              <a:rPr lang="en-GB" sz="2000" dirty="0">
                <a:solidFill>
                  <a:schemeClr val="tx1"/>
                </a:solidFill>
              </a:rPr>
              <a:t>	the 	DSOs get a new role as</a:t>
            </a:r>
          </a:p>
          <a:p>
            <a:pPr>
              <a:tabLst>
                <a:tab pos="357188" algn="l"/>
              </a:tabLst>
            </a:pPr>
            <a:r>
              <a:rPr lang="en-GB" sz="2000" dirty="0">
                <a:solidFill>
                  <a:schemeClr val="tx1"/>
                </a:solidFill>
              </a:rPr>
              <a:t>	</a:t>
            </a:r>
            <a:r>
              <a:rPr lang="en-GB" sz="2000" u="sng" dirty="0">
                <a:solidFill>
                  <a:schemeClr val="tx1"/>
                </a:solidFill>
              </a:rPr>
              <a:t>neutral market facilitators</a:t>
            </a:r>
            <a:r>
              <a:rPr lang="en-GB" sz="2000" dirty="0">
                <a:solidFill>
                  <a:schemeClr val="tx1"/>
                </a:solidFill>
              </a:rPr>
              <a:t>.</a:t>
            </a:r>
          </a:p>
        </p:txBody>
      </p:sp>
      <p:sp>
        <p:nvSpPr>
          <p:cNvPr id="8" name="Tekstfelt 7">
            <a:extLst>
              <a:ext uri="{FF2B5EF4-FFF2-40B4-BE49-F238E27FC236}">
                <a16:creationId xmlns:a16="http://schemas.microsoft.com/office/drawing/2014/main" id="{B4C694A7-8C3D-476A-A4C1-45170372446D}"/>
              </a:ext>
            </a:extLst>
          </p:cNvPr>
          <p:cNvSpPr txBox="1"/>
          <p:nvPr/>
        </p:nvSpPr>
        <p:spPr>
          <a:xfrm>
            <a:off x="49937" y="1970592"/>
            <a:ext cx="6508513" cy="1015663"/>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This is also noted in the European Energy</a:t>
            </a:r>
          </a:p>
          <a:p>
            <a:pPr>
              <a:tabLst>
                <a:tab pos="357188" algn="l"/>
              </a:tabLst>
            </a:pPr>
            <a:r>
              <a:rPr lang="en-GB" sz="2000" dirty="0">
                <a:solidFill>
                  <a:schemeClr val="tx1"/>
                </a:solidFill>
              </a:rPr>
              <a:t>	Regulators’ White Paper # 2:</a:t>
            </a:r>
          </a:p>
          <a:p>
            <a:pPr>
              <a:tabLst>
                <a:tab pos="357188" algn="l"/>
              </a:tabLst>
            </a:pPr>
            <a:r>
              <a:rPr lang="en-GB" sz="2000" i="1" dirty="0">
                <a:solidFill>
                  <a:schemeClr val="tx1"/>
                </a:solidFill>
              </a:rPr>
              <a:t>	The Role of the DSO</a:t>
            </a:r>
            <a:endParaRPr lang="en-GB" sz="2000" dirty="0">
              <a:solidFill>
                <a:schemeClr val="tx1"/>
              </a:solidFill>
            </a:endParaRPr>
          </a:p>
        </p:txBody>
      </p:sp>
      <p:sp>
        <p:nvSpPr>
          <p:cNvPr id="9" name="Tekstfelt 8">
            <a:extLst>
              <a:ext uri="{FF2B5EF4-FFF2-40B4-BE49-F238E27FC236}">
                <a16:creationId xmlns:a16="http://schemas.microsoft.com/office/drawing/2014/main" id="{DFF9F19A-9EF7-40E1-B125-770268D5F976}"/>
              </a:ext>
            </a:extLst>
          </p:cNvPr>
          <p:cNvSpPr txBox="1"/>
          <p:nvPr/>
        </p:nvSpPr>
        <p:spPr>
          <a:xfrm>
            <a:off x="611408" y="2982667"/>
            <a:ext cx="9244656" cy="323165"/>
          </a:xfrm>
          <a:prstGeom prst="rect">
            <a:avLst/>
          </a:prstGeom>
          <a:noFill/>
        </p:spPr>
        <p:txBody>
          <a:bodyPr wrap="square" rtlCol="0">
            <a:spAutoFit/>
          </a:bodyPr>
          <a:lstStyle/>
          <a:p>
            <a:pPr marL="342900" indent="-342900">
              <a:buFont typeface="Wingdings" panose="05000000000000000000" pitchFamily="2" charset="2"/>
              <a:buChar char="ü"/>
              <a:tabLst>
                <a:tab pos="357188" algn="l"/>
              </a:tabLst>
            </a:pPr>
            <a:r>
              <a:rPr lang="en-GB" sz="1500" dirty="0">
                <a:hlinkClick r:id="rId3"/>
              </a:rPr>
              <a:t>https://ec.europa.eu/energy/sites/ener/files/documents/wp_acer_02_17.pdf</a:t>
            </a:r>
            <a:r>
              <a:rPr lang="en-GB" sz="1500" dirty="0"/>
              <a:t> </a:t>
            </a:r>
            <a:endParaRPr lang="en-GB" sz="1500" b="0" dirty="0"/>
          </a:p>
        </p:txBody>
      </p:sp>
      <p:sp>
        <p:nvSpPr>
          <p:cNvPr id="10" name="Tekstfelt 9">
            <a:extLst>
              <a:ext uri="{FF2B5EF4-FFF2-40B4-BE49-F238E27FC236}">
                <a16:creationId xmlns:a16="http://schemas.microsoft.com/office/drawing/2014/main" id="{586257C9-2A03-45E4-89AC-7031C334F16C}"/>
              </a:ext>
            </a:extLst>
          </p:cNvPr>
          <p:cNvSpPr txBox="1"/>
          <p:nvPr/>
        </p:nvSpPr>
        <p:spPr>
          <a:xfrm>
            <a:off x="49937" y="3302244"/>
            <a:ext cx="8946680"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Obviously, the DSOs cannot be neutral market facilitators,</a:t>
            </a:r>
          </a:p>
          <a:p>
            <a:pPr>
              <a:tabLst>
                <a:tab pos="357188" algn="l"/>
              </a:tabLst>
            </a:pPr>
            <a:r>
              <a:rPr lang="en-GB" sz="2000" dirty="0">
                <a:solidFill>
                  <a:schemeClr val="tx1"/>
                </a:solidFill>
              </a:rPr>
              <a:t>	if they are embedded in commercial companies.</a:t>
            </a:r>
          </a:p>
        </p:txBody>
      </p:sp>
      <p:sp>
        <p:nvSpPr>
          <p:cNvPr id="11" name="Tekstfelt 10">
            <a:extLst>
              <a:ext uri="{FF2B5EF4-FFF2-40B4-BE49-F238E27FC236}">
                <a16:creationId xmlns:a16="http://schemas.microsoft.com/office/drawing/2014/main" id="{C77E1698-693D-429D-8B75-1DF87FFF995D}"/>
              </a:ext>
            </a:extLst>
          </p:cNvPr>
          <p:cNvSpPr txBox="1"/>
          <p:nvPr/>
        </p:nvSpPr>
        <p:spPr>
          <a:xfrm>
            <a:off x="49937" y="4006542"/>
            <a:ext cx="7221849" cy="400110"/>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About 20 years ago, the TSOs were unbundled</a:t>
            </a:r>
          </a:p>
        </p:txBody>
      </p:sp>
      <p:sp>
        <p:nvSpPr>
          <p:cNvPr id="12" name="Tekstfelt 11">
            <a:extLst>
              <a:ext uri="{FF2B5EF4-FFF2-40B4-BE49-F238E27FC236}">
                <a16:creationId xmlns:a16="http://schemas.microsoft.com/office/drawing/2014/main" id="{F620EA8C-DF48-49B8-9556-45180E3902DA}"/>
              </a:ext>
            </a:extLst>
          </p:cNvPr>
          <p:cNvSpPr txBox="1"/>
          <p:nvPr/>
        </p:nvSpPr>
        <p:spPr>
          <a:xfrm>
            <a:off x="611407" y="4403064"/>
            <a:ext cx="9036448" cy="707886"/>
          </a:xfrm>
          <a:prstGeom prst="rect">
            <a:avLst/>
          </a:prstGeom>
          <a:noFill/>
        </p:spPr>
        <p:txBody>
          <a:bodyPr wrap="none" rtlCol="0">
            <a:spAutoFit/>
          </a:bodyPr>
          <a:lstStyle/>
          <a:p>
            <a:pPr marL="342900" indent="-342900">
              <a:buFont typeface="Wingdings" panose="05000000000000000000" pitchFamily="2" charset="2"/>
              <a:buChar char="ü"/>
              <a:tabLst>
                <a:tab pos="357188" algn="l"/>
              </a:tabLst>
            </a:pPr>
            <a:r>
              <a:rPr lang="en-GB" sz="2000" dirty="0">
                <a:solidFill>
                  <a:schemeClr val="tx1"/>
                </a:solidFill>
              </a:rPr>
              <a:t>This enabled the TSOs to be neutral facilitators for</a:t>
            </a:r>
          </a:p>
          <a:p>
            <a:pPr>
              <a:tabLst>
                <a:tab pos="357188" algn="l"/>
              </a:tabLst>
            </a:pPr>
            <a:r>
              <a:rPr lang="en-GB" sz="2000" dirty="0">
                <a:solidFill>
                  <a:schemeClr val="tx1"/>
                </a:solidFill>
              </a:rPr>
              <a:t>	flexibility markets for the transmission grids, for example.</a:t>
            </a:r>
          </a:p>
        </p:txBody>
      </p:sp>
      <p:sp>
        <p:nvSpPr>
          <p:cNvPr id="13" name="Tekstfelt 12">
            <a:extLst>
              <a:ext uri="{FF2B5EF4-FFF2-40B4-BE49-F238E27FC236}">
                <a16:creationId xmlns:a16="http://schemas.microsoft.com/office/drawing/2014/main" id="{11A32041-05EF-499E-ACC4-04A091158DE4}"/>
              </a:ext>
            </a:extLst>
          </p:cNvPr>
          <p:cNvSpPr txBox="1"/>
          <p:nvPr/>
        </p:nvSpPr>
        <p:spPr>
          <a:xfrm>
            <a:off x="49937" y="5107362"/>
            <a:ext cx="9434314" cy="1015663"/>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The arguments promoted against unbundling of DSOs are</a:t>
            </a:r>
          </a:p>
          <a:p>
            <a:pPr>
              <a:tabLst>
                <a:tab pos="357188" algn="l"/>
              </a:tabLst>
            </a:pPr>
            <a:r>
              <a:rPr lang="en-GB" sz="2000" dirty="0">
                <a:solidFill>
                  <a:schemeClr val="tx1"/>
                </a:solidFill>
              </a:rPr>
              <a:t>	copy-paste of the arguments used some 20 years ago against</a:t>
            </a:r>
          </a:p>
          <a:p>
            <a:pPr>
              <a:tabLst>
                <a:tab pos="357188" algn="l"/>
              </a:tabLst>
            </a:pPr>
            <a:r>
              <a:rPr lang="en-GB" sz="2000" dirty="0">
                <a:solidFill>
                  <a:schemeClr val="tx1"/>
                </a:solidFill>
              </a:rPr>
              <a:t>	unbundling of TSOs.</a:t>
            </a:r>
          </a:p>
        </p:txBody>
      </p:sp>
      <p:sp>
        <p:nvSpPr>
          <p:cNvPr id="15" name="Rektangel 14">
            <a:extLst>
              <a:ext uri="{FF2B5EF4-FFF2-40B4-BE49-F238E27FC236}">
                <a16:creationId xmlns:a16="http://schemas.microsoft.com/office/drawing/2014/main" id="{EA9ED2F4-1D79-4CCF-B248-8E06D431FC8E}"/>
              </a:ext>
            </a:extLst>
          </p:cNvPr>
          <p:cNvSpPr/>
          <p:nvPr/>
        </p:nvSpPr>
        <p:spPr bwMode="auto">
          <a:xfrm>
            <a:off x="102053" y="6643083"/>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6" name="Rektangel 15">
            <a:extLst>
              <a:ext uri="{FF2B5EF4-FFF2-40B4-BE49-F238E27FC236}">
                <a16:creationId xmlns:a16="http://schemas.microsoft.com/office/drawing/2014/main" id="{FE3F4274-5959-42D9-8F52-D1B51940C669}"/>
              </a:ext>
            </a:extLst>
          </p:cNvPr>
          <p:cNvSpPr/>
          <p:nvPr/>
        </p:nvSpPr>
        <p:spPr bwMode="auto">
          <a:xfrm>
            <a:off x="103125" y="6644155"/>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7" name="Pladsholder til dato 16">
            <a:extLst>
              <a:ext uri="{FF2B5EF4-FFF2-40B4-BE49-F238E27FC236}">
                <a16:creationId xmlns:a16="http://schemas.microsoft.com/office/drawing/2014/main" id="{343D6E71-711A-40BD-881E-F574A6158288}"/>
              </a:ext>
            </a:extLst>
          </p:cNvPr>
          <p:cNvSpPr>
            <a:spLocks noGrp="1"/>
          </p:cNvSpPr>
          <p:nvPr>
            <p:ph type="dt" sz="half" idx="10"/>
          </p:nvPr>
        </p:nvSpPr>
        <p:spPr/>
        <p:txBody>
          <a:bodyPr/>
          <a:lstStyle/>
          <a:p>
            <a:pPr>
              <a:defRPr/>
            </a:pPr>
            <a:r>
              <a:rPr lang="en-US" noProof="0" dirty="0"/>
              <a:t>23 Feb. 2021</a:t>
            </a:r>
            <a:endParaRPr lang="en-GB" noProof="0" dirty="0"/>
          </a:p>
        </p:txBody>
      </p:sp>
      <p:sp>
        <p:nvSpPr>
          <p:cNvPr id="18" name="Pladsholder til slidenummer 17">
            <a:extLst>
              <a:ext uri="{FF2B5EF4-FFF2-40B4-BE49-F238E27FC236}">
                <a16:creationId xmlns:a16="http://schemas.microsoft.com/office/drawing/2014/main" id="{B2A94113-D6E4-4B7D-AE63-B01E71622EF7}"/>
              </a:ext>
            </a:extLst>
          </p:cNvPr>
          <p:cNvSpPr>
            <a:spLocks noGrp="1"/>
          </p:cNvSpPr>
          <p:nvPr>
            <p:ph type="sldNum" sz="quarter" idx="12"/>
          </p:nvPr>
        </p:nvSpPr>
        <p:spPr/>
        <p:txBody>
          <a:bodyPr/>
          <a:lstStyle/>
          <a:p>
            <a:pPr>
              <a:defRPr/>
            </a:pPr>
            <a:fld id="{FFB7089D-E423-4796-9152-6920A30E8A1C}" type="slidenum">
              <a:rPr lang="en-GB" noProof="0" smtClean="0"/>
              <a:pPr>
                <a:defRPr/>
              </a:pPr>
              <a:t>5</a:t>
            </a:fld>
            <a:endParaRPr lang="en-GB" noProof="0" dirty="0"/>
          </a:p>
        </p:txBody>
      </p:sp>
      <p:sp>
        <p:nvSpPr>
          <p:cNvPr id="19" name="Rektangel 18">
            <a:extLst>
              <a:ext uri="{FF2B5EF4-FFF2-40B4-BE49-F238E27FC236}">
                <a16:creationId xmlns:a16="http://schemas.microsoft.com/office/drawing/2014/main" id="{DEB940C6-5082-48B1-BD59-EC98D9DD81B5}"/>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4" name="Tekstfelt 13">
            <a:extLst>
              <a:ext uri="{FF2B5EF4-FFF2-40B4-BE49-F238E27FC236}">
                <a16:creationId xmlns:a16="http://schemas.microsoft.com/office/drawing/2014/main" id="{79AAEC34-3397-4524-A6A9-32C7C70778AF}"/>
              </a:ext>
            </a:extLst>
          </p:cNvPr>
          <p:cNvSpPr txBox="1"/>
          <p:nvPr/>
        </p:nvSpPr>
        <p:spPr>
          <a:xfrm>
            <a:off x="49937" y="6119436"/>
            <a:ext cx="8749511" cy="707886"/>
          </a:xfrm>
          <a:prstGeom prst="rect">
            <a:avLst/>
          </a:prstGeom>
          <a:noFill/>
        </p:spPr>
        <p:txBody>
          <a:bodyPr wrap="none" rtlCol="0">
            <a:spAutoFit/>
          </a:bodyPr>
          <a:lstStyle/>
          <a:p>
            <a:pPr marL="342900" indent="-342900">
              <a:buFont typeface="Wingdings" panose="05000000000000000000" pitchFamily="2" charset="2"/>
              <a:buChar char="Ø"/>
              <a:tabLst>
                <a:tab pos="357188" algn="l"/>
              </a:tabLst>
            </a:pPr>
            <a:r>
              <a:rPr lang="en-GB" sz="2000" dirty="0">
                <a:solidFill>
                  <a:schemeClr val="tx1"/>
                </a:solidFill>
              </a:rPr>
              <a:t>For the DSOs, the following slide illustrates the so-called</a:t>
            </a:r>
          </a:p>
          <a:p>
            <a:pPr>
              <a:tabLst>
                <a:tab pos="357188" algn="l"/>
              </a:tabLst>
            </a:pPr>
            <a:r>
              <a:rPr lang="en-GB" sz="2000" dirty="0">
                <a:solidFill>
                  <a:schemeClr val="tx1"/>
                </a:solidFill>
              </a:rPr>
              <a:t>	“full functional unbundling”.</a:t>
            </a:r>
          </a:p>
        </p:txBody>
      </p:sp>
    </p:spTree>
    <p:extLst>
      <p:ext uri="{BB962C8B-B14F-4D97-AF65-F5344CB8AC3E}">
        <p14:creationId xmlns:p14="http://schemas.microsoft.com/office/powerpoint/2010/main" val="1578663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1549F-F4DA-4A02-941D-78E856307B93}"/>
              </a:ext>
            </a:extLst>
          </p:cNvPr>
          <p:cNvSpPr>
            <a:spLocks noGrp="1"/>
          </p:cNvSpPr>
          <p:nvPr>
            <p:ph type="title"/>
          </p:nvPr>
        </p:nvSpPr>
        <p:spPr>
          <a:xfrm>
            <a:off x="0" y="0"/>
            <a:ext cx="7390152" cy="869430"/>
          </a:xfrm>
        </p:spPr>
        <p:txBody>
          <a:bodyPr/>
          <a:lstStyle/>
          <a:p>
            <a:r>
              <a:rPr lang="en-GB" sz="2800" dirty="0"/>
              <a:t>Full functional unbundling of DSOs </a:t>
            </a:r>
          </a:p>
        </p:txBody>
      </p:sp>
      <p:sp>
        <p:nvSpPr>
          <p:cNvPr id="3" name="Pladsholder til dato 2">
            <a:extLst>
              <a:ext uri="{FF2B5EF4-FFF2-40B4-BE49-F238E27FC236}">
                <a16:creationId xmlns:a16="http://schemas.microsoft.com/office/drawing/2014/main" id="{AD678978-F3E6-4ABA-ACA1-95012A869CA1}"/>
              </a:ext>
            </a:extLst>
          </p:cNvPr>
          <p:cNvSpPr>
            <a:spLocks noGrp="1"/>
          </p:cNvSpPr>
          <p:nvPr>
            <p:ph type="dt" sz="half" idx="10"/>
          </p:nvPr>
        </p:nvSpPr>
        <p:spPr/>
        <p:txBody>
          <a:bodyPr/>
          <a:lstStyle/>
          <a:p>
            <a:pPr>
              <a:defRPr/>
            </a:pPr>
            <a:r>
              <a:rPr lang="en-US" dirty="0"/>
              <a:t>23 Feb. 2021</a:t>
            </a:r>
            <a:endParaRPr lang="en-GB" dirty="0"/>
          </a:p>
        </p:txBody>
      </p:sp>
      <p:sp>
        <p:nvSpPr>
          <p:cNvPr id="4" name="Pladsholder til slidenummer 3">
            <a:extLst>
              <a:ext uri="{FF2B5EF4-FFF2-40B4-BE49-F238E27FC236}">
                <a16:creationId xmlns:a16="http://schemas.microsoft.com/office/drawing/2014/main" id="{9CEDBFC8-2D07-438B-BCD6-7C4AE2976273}"/>
              </a:ext>
            </a:extLst>
          </p:cNvPr>
          <p:cNvSpPr>
            <a:spLocks noGrp="1"/>
          </p:cNvSpPr>
          <p:nvPr>
            <p:ph type="sldNum" sz="quarter" idx="12"/>
          </p:nvPr>
        </p:nvSpPr>
        <p:spPr/>
        <p:txBody>
          <a:bodyPr/>
          <a:lstStyle/>
          <a:p>
            <a:pPr>
              <a:defRPr/>
            </a:pPr>
            <a:fld id="{FFB7089D-E423-4796-9152-6920A30E8A1C}" type="slidenum">
              <a:rPr lang="en-GB" smtClean="0"/>
              <a:pPr>
                <a:defRPr/>
              </a:pPr>
              <a:t>6</a:t>
            </a:fld>
            <a:endParaRPr lang="en-GB" dirty="0"/>
          </a:p>
        </p:txBody>
      </p:sp>
      <p:sp>
        <p:nvSpPr>
          <p:cNvPr id="45" name="Tekstfelt 44">
            <a:extLst>
              <a:ext uri="{FF2B5EF4-FFF2-40B4-BE49-F238E27FC236}">
                <a16:creationId xmlns:a16="http://schemas.microsoft.com/office/drawing/2014/main" id="{0C7DE042-2F02-4FB2-B9E7-30FE4A0A1C07}"/>
              </a:ext>
            </a:extLst>
          </p:cNvPr>
          <p:cNvSpPr txBox="1"/>
          <p:nvPr/>
        </p:nvSpPr>
        <p:spPr>
          <a:xfrm>
            <a:off x="1824830" y="1149869"/>
            <a:ext cx="859531" cy="430887"/>
          </a:xfrm>
          <a:prstGeom prst="rect">
            <a:avLst/>
          </a:prstGeom>
          <a:noFill/>
        </p:spPr>
        <p:txBody>
          <a:bodyPr wrap="none" rtlCol="0">
            <a:spAutoFit/>
          </a:bodyPr>
          <a:lstStyle/>
          <a:p>
            <a:pPr algn="ctr"/>
            <a:r>
              <a:rPr lang="en-GB" dirty="0">
                <a:solidFill>
                  <a:srgbClr val="008000"/>
                </a:solidFill>
              </a:rPr>
              <a:t>DSO</a:t>
            </a:r>
          </a:p>
        </p:txBody>
      </p:sp>
      <p:sp>
        <p:nvSpPr>
          <p:cNvPr id="46" name="Tekstfelt 45">
            <a:extLst>
              <a:ext uri="{FF2B5EF4-FFF2-40B4-BE49-F238E27FC236}">
                <a16:creationId xmlns:a16="http://schemas.microsoft.com/office/drawing/2014/main" id="{B8ACC0EA-60C6-4E7D-853D-15E4DA6ADBBD}"/>
              </a:ext>
            </a:extLst>
          </p:cNvPr>
          <p:cNvSpPr txBox="1"/>
          <p:nvPr/>
        </p:nvSpPr>
        <p:spPr>
          <a:xfrm>
            <a:off x="5863777" y="1149869"/>
            <a:ext cx="3579826" cy="430887"/>
          </a:xfrm>
          <a:prstGeom prst="rect">
            <a:avLst/>
          </a:prstGeom>
          <a:noFill/>
        </p:spPr>
        <p:txBody>
          <a:bodyPr wrap="none" rtlCol="0">
            <a:spAutoFit/>
          </a:bodyPr>
          <a:lstStyle/>
          <a:p>
            <a:pPr algn="ctr"/>
            <a:r>
              <a:rPr lang="en-GB" dirty="0">
                <a:solidFill>
                  <a:srgbClr val="FF0000"/>
                </a:solidFill>
              </a:rPr>
              <a:t>Commercial company</a:t>
            </a:r>
          </a:p>
        </p:txBody>
      </p:sp>
      <p:grpSp>
        <p:nvGrpSpPr>
          <p:cNvPr id="66" name="Gruppe 65">
            <a:extLst>
              <a:ext uri="{FF2B5EF4-FFF2-40B4-BE49-F238E27FC236}">
                <a16:creationId xmlns:a16="http://schemas.microsoft.com/office/drawing/2014/main" id="{7453E824-2E74-4B07-8CDF-AC0F096B2724}"/>
              </a:ext>
            </a:extLst>
          </p:cNvPr>
          <p:cNvGrpSpPr/>
          <p:nvPr/>
        </p:nvGrpSpPr>
        <p:grpSpPr>
          <a:xfrm>
            <a:off x="4212668" y="764498"/>
            <a:ext cx="1484026" cy="719528"/>
            <a:chOff x="4272197" y="659568"/>
            <a:chExt cx="1484026" cy="719528"/>
          </a:xfrm>
        </p:grpSpPr>
        <p:sp>
          <p:nvSpPr>
            <p:cNvPr id="62" name="Rektangel: afrundede hjørner 61">
              <a:extLst>
                <a:ext uri="{FF2B5EF4-FFF2-40B4-BE49-F238E27FC236}">
                  <a16:creationId xmlns:a16="http://schemas.microsoft.com/office/drawing/2014/main" id="{CBDD962D-821A-42B9-9062-A9CDEDCED719}"/>
                </a:ext>
              </a:extLst>
            </p:cNvPr>
            <p:cNvSpPr/>
            <p:nvPr/>
          </p:nvSpPr>
          <p:spPr bwMode="auto">
            <a:xfrm>
              <a:off x="4272197" y="659568"/>
              <a:ext cx="1484026"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5" name="Tekstfelt 4">
              <a:extLst>
                <a:ext uri="{FF2B5EF4-FFF2-40B4-BE49-F238E27FC236}">
                  <a16:creationId xmlns:a16="http://schemas.microsoft.com/office/drawing/2014/main" id="{0E084A62-1CCE-4CEB-83B2-78E3E6258326}"/>
                </a:ext>
              </a:extLst>
            </p:cNvPr>
            <p:cNvSpPr txBox="1"/>
            <p:nvPr/>
          </p:nvSpPr>
          <p:spPr>
            <a:xfrm>
              <a:off x="4370444" y="819277"/>
              <a:ext cx="1287532" cy="400110"/>
            </a:xfrm>
            <a:prstGeom prst="rect">
              <a:avLst/>
            </a:prstGeom>
            <a:noFill/>
          </p:spPr>
          <p:txBody>
            <a:bodyPr wrap="none" rtlCol="0">
              <a:spAutoFit/>
            </a:bodyPr>
            <a:lstStyle/>
            <a:p>
              <a:pPr algn="ctr"/>
              <a:r>
                <a:rPr lang="en-GB" sz="2000" dirty="0">
                  <a:solidFill>
                    <a:srgbClr val="0033CC"/>
                  </a:solidFill>
                </a:rPr>
                <a:t>Owners</a:t>
              </a:r>
            </a:p>
          </p:txBody>
        </p:sp>
      </p:grpSp>
      <p:sp>
        <p:nvSpPr>
          <p:cNvPr id="63" name="Tekstfelt 62">
            <a:extLst>
              <a:ext uri="{FF2B5EF4-FFF2-40B4-BE49-F238E27FC236}">
                <a16:creationId xmlns:a16="http://schemas.microsoft.com/office/drawing/2014/main" id="{B8B06250-1F47-47C0-BB95-97F80CE139BA}"/>
              </a:ext>
            </a:extLst>
          </p:cNvPr>
          <p:cNvSpPr txBox="1"/>
          <p:nvPr/>
        </p:nvSpPr>
        <p:spPr>
          <a:xfrm>
            <a:off x="9524" y="5139129"/>
            <a:ext cx="9882188" cy="389337"/>
          </a:xfrm>
          <a:prstGeom prst="rect">
            <a:avLst/>
          </a:prstGeom>
          <a:noFill/>
        </p:spPr>
        <p:txBody>
          <a:bodyPr wrap="square" rtlCol="0">
            <a:spAutoFit/>
          </a:bodyPr>
          <a:lstStyle/>
          <a:p>
            <a:r>
              <a:rPr lang="en-GB" sz="1930" dirty="0">
                <a:solidFill>
                  <a:schemeClr val="tx1"/>
                </a:solidFill>
              </a:rPr>
              <a:t>This is similar to the unbundling of the Swedish and Norwegian TSOs.</a:t>
            </a:r>
          </a:p>
        </p:txBody>
      </p:sp>
      <p:sp>
        <p:nvSpPr>
          <p:cNvPr id="64" name="Tekstfelt 63">
            <a:extLst>
              <a:ext uri="{FF2B5EF4-FFF2-40B4-BE49-F238E27FC236}">
                <a16:creationId xmlns:a16="http://schemas.microsoft.com/office/drawing/2014/main" id="{F63F27D9-658A-4282-993A-453609B6F5C0}"/>
              </a:ext>
            </a:extLst>
          </p:cNvPr>
          <p:cNvSpPr txBox="1"/>
          <p:nvPr/>
        </p:nvSpPr>
        <p:spPr>
          <a:xfrm>
            <a:off x="9524" y="5521971"/>
            <a:ext cx="9882188" cy="692497"/>
          </a:xfrm>
          <a:prstGeom prst="rect">
            <a:avLst/>
          </a:prstGeom>
          <a:noFill/>
        </p:spPr>
        <p:txBody>
          <a:bodyPr wrap="square" rtlCol="0">
            <a:spAutoFit/>
          </a:bodyPr>
          <a:lstStyle/>
          <a:p>
            <a:r>
              <a:rPr lang="en-GB" sz="1930" dirty="0">
                <a:solidFill>
                  <a:schemeClr val="tx1"/>
                </a:solidFill>
              </a:rPr>
              <a:t>In both Sweden and Norway, the state owns the TSO. The state owns a big commercial player also.</a:t>
            </a:r>
          </a:p>
        </p:txBody>
      </p:sp>
      <p:sp>
        <p:nvSpPr>
          <p:cNvPr id="65" name="Tekstfelt 64">
            <a:extLst>
              <a:ext uri="{FF2B5EF4-FFF2-40B4-BE49-F238E27FC236}">
                <a16:creationId xmlns:a16="http://schemas.microsoft.com/office/drawing/2014/main" id="{6F3EA5B9-4446-438F-9623-A4DD083F281A}"/>
              </a:ext>
            </a:extLst>
          </p:cNvPr>
          <p:cNvSpPr txBox="1"/>
          <p:nvPr/>
        </p:nvSpPr>
        <p:spPr>
          <a:xfrm>
            <a:off x="9524" y="6207973"/>
            <a:ext cx="9882188" cy="389337"/>
          </a:xfrm>
          <a:prstGeom prst="rect">
            <a:avLst/>
          </a:prstGeom>
          <a:noFill/>
        </p:spPr>
        <p:txBody>
          <a:bodyPr wrap="square" rtlCol="0">
            <a:spAutoFit/>
          </a:bodyPr>
          <a:lstStyle/>
          <a:p>
            <a:r>
              <a:rPr lang="en-GB" sz="1930" dirty="0">
                <a:solidFill>
                  <a:schemeClr val="tx1"/>
                </a:solidFill>
              </a:rPr>
              <a:t>The TSOs and the commercial players are separated as illustrated.</a:t>
            </a:r>
          </a:p>
        </p:txBody>
      </p:sp>
      <p:grpSp>
        <p:nvGrpSpPr>
          <p:cNvPr id="88" name="Gruppe 87">
            <a:extLst>
              <a:ext uri="{FF2B5EF4-FFF2-40B4-BE49-F238E27FC236}">
                <a16:creationId xmlns:a16="http://schemas.microsoft.com/office/drawing/2014/main" id="{D74F2480-F637-40A3-8CCF-FFAB4B8ED126}"/>
              </a:ext>
            </a:extLst>
          </p:cNvPr>
          <p:cNvGrpSpPr/>
          <p:nvPr/>
        </p:nvGrpSpPr>
        <p:grpSpPr>
          <a:xfrm>
            <a:off x="425796" y="1484026"/>
            <a:ext cx="4562224" cy="934386"/>
            <a:chOff x="425796" y="1484026"/>
            <a:chExt cx="4562224" cy="934386"/>
          </a:xfrm>
        </p:grpSpPr>
        <p:grpSp>
          <p:nvGrpSpPr>
            <p:cNvPr id="67" name="Gruppe 66">
              <a:extLst>
                <a:ext uri="{FF2B5EF4-FFF2-40B4-BE49-F238E27FC236}">
                  <a16:creationId xmlns:a16="http://schemas.microsoft.com/office/drawing/2014/main" id="{64514F24-7236-4195-AA6C-CA84BD68BDC3}"/>
                </a:ext>
              </a:extLst>
            </p:cNvPr>
            <p:cNvGrpSpPr/>
            <p:nvPr/>
          </p:nvGrpSpPr>
          <p:grpSpPr>
            <a:xfrm>
              <a:off x="425796" y="1698884"/>
              <a:ext cx="3657599" cy="719528"/>
              <a:chOff x="509665" y="1244184"/>
              <a:chExt cx="3657599" cy="719528"/>
            </a:xfrm>
          </p:grpSpPr>
          <p:sp>
            <p:nvSpPr>
              <p:cNvPr id="57" name="Rektangel: afrundede hjørner 56">
                <a:extLst>
                  <a:ext uri="{FF2B5EF4-FFF2-40B4-BE49-F238E27FC236}">
                    <a16:creationId xmlns:a16="http://schemas.microsoft.com/office/drawing/2014/main" id="{607736E9-D3F4-47C0-A5B8-BB87F0024B75}"/>
                  </a:ext>
                </a:extLst>
              </p:cNvPr>
              <p:cNvSpPr/>
              <p:nvPr/>
            </p:nvSpPr>
            <p:spPr bwMode="auto">
              <a:xfrm>
                <a:off x="509665" y="1244184"/>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7" name="Tekstfelt 36">
                <a:extLst>
                  <a:ext uri="{FF2B5EF4-FFF2-40B4-BE49-F238E27FC236}">
                    <a16:creationId xmlns:a16="http://schemas.microsoft.com/office/drawing/2014/main" id="{C23F3D58-4100-47D5-A18C-27FA7F352B26}"/>
                  </a:ext>
                </a:extLst>
              </p:cNvPr>
              <p:cNvSpPr txBox="1"/>
              <p:nvPr/>
            </p:nvSpPr>
            <p:spPr>
              <a:xfrm>
                <a:off x="1820534" y="1403893"/>
                <a:ext cx="1035860" cy="400110"/>
              </a:xfrm>
              <a:prstGeom prst="rect">
                <a:avLst/>
              </a:prstGeom>
              <a:noFill/>
            </p:spPr>
            <p:txBody>
              <a:bodyPr wrap="none" rtlCol="0">
                <a:spAutoFit/>
              </a:bodyPr>
              <a:lstStyle/>
              <a:p>
                <a:pPr algn="ctr"/>
                <a:r>
                  <a:rPr lang="en-GB" sz="2000" dirty="0">
                    <a:solidFill>
                      <a:srgbClr val="008000"/>
                    </a:solidFill>
                  </a:rPr>
                  <a:t>Board</a:t>
                </a:r>
              </a:p>
            </p:txBody>
          </p:sp>
        </p:grpSp>
        <p:cxnSp>
          <p:nvCxnSpPr>
            <p:cNvPr id="76" name="Lige forbindelse 75">
              <a:extLst>
                <a:ext uri="{FF2B5EF4-FFF2-40B4-BE49-F238E27FC236}">
                  <a16:creationId xmlns:a16="http://schemas.microsoft.com/office/drawing/2014/main" id="{3C1F2C6C-7B8F-4CBA-9602-4820F04600FB}"/>
                </a:ext>
              </a:extLst>
            </p:cNvPr>
            <p:cNvCxnSpPr>
              <a:cxnSpLocks/>
              <a:endCxn id="57" idx="0"/>
            </p:cNvCxnSpPr>
            <p:nvPr/>
          </p:nvCxnSpPr>
          <p:spPr bwMode="auto">
            <a:xfrm flipH="1">
              <a:off x="2254596" y="1484026"/>
              <a:ext cx="2733424" cy="2148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2" name="Gruppe 91">
            <a:extLst>
              <a:ext uri="{FF2B5EF4-FFF2-40B4-BE49-F238E27FC236}">
                <a16:creationId xmlns:a16="http://schemas.microsoft.com/office/drawing/2014/main" id="{C06E298E-435B-4710-A799-E36D47D4CC77}"/>
              </a:ext>
            </a:extLst>
          </p:cNvPr>
          <p:cNvGrpSpPr/>
          <p:nvPr/>
        </p:nvGrpSpPr>
        <p:grpSpPr>
          <a:xfrm>
            <a:off x="4920467" y="1484019"/>
            <a:ext cx="4562023" cy="934393"/>
            <a:chOff x="4920467" y="1484019"/>
            <a:chExt cx="4562023" cy="934393"/>
          </a:xfrm>
        </p:grpSpPr>
        <p:grpSp>
          <p:nvGrpSpPr>
            <p:cNvPr id="71" name="Gruppe 70">
              <a:extLst>
                <a:ext uri="{FF2B5EF4-FFF2-40B4-BE49-F238E27FC236}">
                  <a16:creationId xmlns:a16="http://schemas.microsoft.com/office/drawing/2014/main" id="{53B3B90C-5983-43D7-A15D-A4131F561131}"/>
                </a:ext>
              </a:extLst>
            </p:cNvPr>
            <p:cNvGrpSpPr/>
            <p:nvPr/>
          </p:nvGrpSpPr>
          <p:grpSpPr>
            <a:xfrm>
              <a:off x="5824891" y="1698884"/>
              <a:ext cx="3657599" cy="719528"/>
              <a:chOff x="5831174" y="1334125"/>
              <a:chExt cx="3657599" cy="719528"/>
            </a:xfrm>
          </p:grpSpPr>
          <p:sp>
            <p:nvSpPr>
              <p:cNvPr id="58" name="Rektangel: afrundede hjørner 57">
                <a:extLst>
                  <a:ext uri="{FF2B5EF4-FFF2-40B4-BE49-F238E27FC236}">
                    <a16:creationId xmlns:a16="http://schemas.microsoft.com/office/drawing/2014/main" id="{ECCD3E55-790D-4EB1-AC82-492074B1AF33}"/>
                  </a:ext>
                </a:extLst>
              </p:cNvPr>
              <p:cNvSpPr/>
              <p:nvPr/>
            </p:nvSpPr>
            <p:spPr bwMode="auto">
              <a:xfrm>
                <a:off x="5831174" y="1334125"/>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8" name="Tekstfelt 37">
                <a:extLst>
                  <a:ext uri="{FF2B5EF4-FFF2-40B4-BE49-F238E27FC236}">
                    <a16:creationId xmlns:a16="http://schemas.microsoft.com/office/drawing/2014/main" id="{0B5FF222-3670-4B2B-B31A-D1A28E48BDC0}"/>
                  </a:ext>
                </a:extLst>
              </p:cNvPr>
              <p:cNvSpPr txBox="1"/>
              <p:nvPr/>
            </p:nvSpPr>
            <p:spPr>
              <a:xfrm>
                <a:off x="7142043" y="1493834"/>
                <a:ext cx="1035860" cy="400110"/>
              </a:xfrm>
              <a:prstGeom prst="rect">
                <a:avLst/>
              </a:prstGeom>
              <a:noFill/>
            </p:spPr>
            <p:txBody>
              <a:bodyPr wrap="none" rtlCol="0">
                <a:spAutoFit/>
              </a:bodyPr>
              <a:lstStyle/>
              <a:p>
                <a:pPr algn="ctr"/>
                <a:r>
                  <a:rPr lang="en-GB" sz="2000" dirty="0">
                    <a:solidFill>
                      <a:srgbClr val="FF0000"/>
                    </a:solidFill>
                  </a:rPr>
                  <a:t>Board</a:t>
                </a:r>
              </a:p>
            </p:txBody>
          </p:sp>
        </p:grpSp>
        <p:cxnSp>
          <p:nvCxnSpPr>
            <p:cNvPr id="79" name="Lige forbindelse 78">
              <a:extLst>
                <a:ext uri="{FF2B5EF4-FFF2-40B4-BE49-F238E27FC236}">
                  <a16:creationId xmlns:a16="http://schemas.microsoft.com/office/drawing/2014/main" id="{9894948C-85D5-40E1-AFE3-0B0AF3BE91FC}"/>
                </a:ext>
              </a:extLst>
            </p:cNvPr>
            <p:cNvCxnSpPr>
              <a:cxnSpLocks/>
            </p:cNvCxnSpPr>
            <p:nvPr/>
          </p:nvCxnSpPr>
          <p:spPr bwMode="auto">
            <a:xfrm>
              <a:off x="4920467" y="1484019"/>
              <a:ext cx="2733424" cy="2148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9" name="Gruppe 88">
            <a:extLst>
              <a:ext uri="{FF2B5EF4-FFF2-40B4-BE49-F238E27FC236}">
                <a16:creationId xmlns:a16="http://schemas.microsoft.com/office/drawing/2014/main" id="{F36FBBF0-DB59-4AE7-8DC3-BBA268DE36B0}"/>
              </a:ext>
            </a:extLst>
          </p:cNvPr>
          <p:cNvGrpSpPr/>
          <p:nvPr/>
        </p:nvGrpSpPr>
        <p:grpSpPr>
          <a:xfrm>
            <a:off x="425796" y="2418246"/>
            <a:ext cx="3657599" cy="859222"/>
            <a:chOff x="425796" y="2418246"/>
            <a:chExt cx="3657599" cy="859222"/>
          </a:xfrm>
        </p:grpSpPr>
        <p:grpSp>
          <p:nvGrpSpPr>
            <p:cNvPr id="68" name="Gruppe 67">
              <a:extLst>
                <a:ext uri="{FF2B5EF4-FFF2-40B4-BE49-F238E27FC236}">
                  <a16:creationId xmlns:a16="http://schemas.microsoft.com/office/drawing/2014/main" id="{5612B641-34D7-4945-AD27-0AF55408BD2B}"/>
                </a:ext>
              </a:extLst>
            </p:cNvPr>
            <p:cNvGrpSpPr/>
            <p:nvPr/>
          </p:nvGrpSpPr>
          <p:grpSpPr>
            <a:xfrm>
              <a:off x="425796" y="2557940"/>
              <a:ext cx="3657599" cy="719528"/>
              <a:chOff x="449704" y="1963712"/>
              <a:chExt cx="3657599" cy="719528"/>
            </a:xfrm>
          </p:grpSpPr>
          <p:sp>
            <p:nvSpPr>
              <p:cNvPr id="56" name="Rektangel: afrundede hjørner 55">
                <a:extLst>
                  <a:ext uri="{FF2B5EF4-FFF2-40B4-BE49-F238E27FC236}">
                    <a16:creationId xmlns:a16="http://schemas.microsoft.com/office/drawing/2014/main" id="{1747E02A-9820-43D9-8481-91415077AA1B}"/>
                  </a:ext>
                </a:extLst>
              </p:cNvPr>
              <p:cNvSpPr/>
              <p:nvPr/>
            </p:nvSpPr>
            <p:spPr bwMode="auto">
              <a:xfrm>
                <a:off x="449704" y="1963712"/>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9" name="Tekstfelt 38">
                <a:extLst>
                  <a:ext uri="{FF2B5EF4-FFF2-40B4-BE49-F238E27FC236}">
                    <a16:creationId xmlns:a16="http://schemas.microsoft.com/office/drawing/2014/main" id="{522DAD5B-1B45-41E6-9E52-307791C7D495}"/>
                  </a:ext>
                </a:extLst>
              </p:cNvPr>
              <p:cNvSpPr txBox="1"/>
              <p:nvPr/>
            </p:nvSpPr>
            <p:spPr>
              <a:xfrm>
                <a:off x="1256429" y="2123421"/>
                <a:ext cx="2044149" cy="400110"/>
              </a:xfrm>
              <a:prstGeom prst="rect">
                <a:avLst/>
              </a:prstGeom>
              <a:noFill/>
            </p:spPr>
            <p:txBody>
              <a:bodyPr wrap="none" rtlCol="0">
                <a:spAutoFit/>
              </a:bodyPr>
              <a:lstStyle/>
              <a:p>
                <a:pPr algn="ctr"/>
                <a:r>
                  <a:rPr lang="en-GB" sz="2000" dirty="0">
                    <a:solidFill>
                      <a:srgbClr val="008000"/>
                    </a:solidFill>
                  </a:rPr>
                  <a:t>Management</a:t>
                </a:r>
              </a:p>
            </p:txBody>
          </p:sp>
        </p:grpSp>
        <p:cxnSp>
          <p:nvCxnSpPr>
            <p:cNvPr id="81" name="Lige forbindelse 80">
              <a:extLst>
                <a:ext uri="{FF2B5EF4-FFF2-40B4-BE49-F238E27FC236}">
                  <a16:creationId xmlns:a16="http://schemas.microsoft.com/office/drawing/2014/main" id="{FE878DAC-9F53-42B0-A153-5D27DF2505CF}"/>
                </a:ext>
              </a:extLst>
            </p:cNvPr>
            <p:cNvCxnSpPr>
              <a:cxnSpLocks/>
              <a:endCxn id="56" idx="0"/>
            </p:cNvCxnSpPr>
            <p:nvPr/>
          </p:nvCxnSpPr>
          <p:spPr bwMode="auto">
            <a:xfrm>
              <a:off x="2254595" y="2418246"/>
              <a:ext cx="1" cy="13969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0" name="Gruppe 89">
            <a:extLst>
              <a:ext uri="{FF2B5EF4-FFF2-40B4-BE49-F238E27FC236}">
                <a16:creationId xmlns:a16="http://schemas.microsoft.com/office/drawing/2014/main" id="{69F3CE7F-148C-4A26-9316-FC08705D5F0B}"/>
              </a:ext>
            </a:extLst>
          </p:cNvPr>
          <p:cNvGrpSpPr/>
          <p:nvPr/>
        </p:nvGrpSpPr>
        <p:grpSpPr>
          <a:xfrm>
            <a:off x="425796" y="3280258"/>
            <a:ext cx="3657599" cy="856266"/>
            <a:chOff x="425796" y="3280258"/>
            <a:chExt cx="3657599" cy="856266"/>
          </a:xfrm>
        </p:grpSpPr>
        <p:grpSp>
          <p:nvGrpSpPr>
            <p:cNvPr id="69" name="Gruppe 68">
              <a:extLst>
                <a:ext uri="{FF2B5EF4-FFF2-40B4-BE49-F238E27FC236}">
                  <a16:creationId xmlns:a16="http://schemas.microsoft.com/office/drawing/2014/main" id="{2C903848-E07E-4A06-B373-825892E86805}"/>
                </a:ext>
              </a:extLst>
            </p:cNvPr>
            <p:cNvGrpSpPr/>
            <p:nvPr/>
          </p:nvGrpSpPr>
          <p:grpSpPr>
            <a:xfrm>
              <a:off x="425796" y="3416996"/>
              <a:ext cx="3657599" cy="719528"/>
              <a:chOff x="419724" y="2818152"/>
              <a:chExt cx="3657599" cy="719528"/>
            </a:xfrm>
          </p:grpSpPr>
          <p:sp>
            <p:nvSpPr>
              <p:cNvPr id="55" name="Rektangel: afrundede hjørner 54">
                <a:extLst>
                  <a:ext uri="{FF2B5EF4-FFF2-40B4-BE49-F238E27FC236}">
                    <a16:creationId xmlns:a16="http://schemas.microsoft.com/office/drawing/2014/main" id="{97C79DEC-BDD3-43AE-9B95-200C708154A9}"/>
                  </a:ext>
                </a:extLst>
              </p:cNvPr>
              <p:cNvSpPr/>
              <p:nvPr/>
            </p:nvSpPr>
            <p:spPr bwMode="auto">
              <a:xfrm>
                <a:off x="419724" y="2818152"/>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1" name="Tekstfelt 40">
                <a:extLst>
                  <a:ext uri="{FF2B5EF4-FFF2-40B4-BE49-F238E27FC236}">
                    <a16:creationId xmlns:a16="http://schemas.microsoft.com/office/drawing/2014/main" id="{7E423623-97EF-48F2-AB2F-AA3F0590EF1E}"/>
                  </a:ext>
                </a:extLst>
              </p:cNvPr>
              <p:cNvSpPr txBox="1"/>
              <p:nvPr/>
            </p:nvSpPr>
            <p:spPr>
              <a:xfrm>
                <a:off x="1381940" y="2977861"/>
                <a:ext cx="1733167" cy="400110"/>
              </a:xfrm>
              <a:prstGeom prst="rect">
                <a:avLst/>
              </a:prstGeom>
              <a:noFill/>
            </p:spPr>
            <p:txBody>
              <a:bodyPr wrap="none" rtlCol="0">
                <a:spAutoFit/>
              </a:bodyPr>
              <a:lstStyle/>
              <a:p>
                <a:pPr algn="ctr"/>
                <a:r>
                  <a:rPr lang="en-GB" sz="2000" dirty="0">
                    <a:solidFill>
                      <a:srgbClr val="008000"/>
                    </a:solidFill>
                  </a:rPr>
                  <a:t>Employees</a:t>
                </a:r>
              </a:p>
            </p:txBody>
          </p:sp>
        </p:grpSp>
        <p:cxnSp>
          <p:nvCxnSpPr>
            <p:cNvPr id="83" name="Lige forbindelse 82">
              <a:extLst>
                <a:ext uri="{FF2B5EF4-FFF2-40B4-BE49-F238E27FC236}">
                  <a16:creationId xmlns:a16="http://schemas.microsoft.com/office/drawing/2014/main" id="{614111F0-2932-43F9-8C5D-1187D5AD3C34}"/>
                </a:ext>
              </a:extLst>
            </p:cNvPr>
            <p:cNvCxnSpPr>
              <a:cxnSpLocks/>
            </p:cNvCxnSpPr>
            <p:nvPr/>
          </p:nvCxnSpPr>
          <p:spPr bwMode="auto">
            <a:xfrm>
              <a:off x="2252216" y="3280258"/>
              <a:ext cx="1" cy="13969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1" name="Gruppe 90">
            <a:extLst>
              <a:ext uri="{FF2B5EF4-FFF2-40B4-BE49-F238E27FC236}">
                <a16:creationId xmlns:a16="http://schemas.microsoft.com/office/drawing/2014/main" id="{C424ED94-420E-489E-8090-3826D6443D16}"/>
              </a:ext>
            </a:extLst>
          </p:cNvPr>
          <p:cNvGrpSpPr/>
          <p:nvPr/>
        </p:nvGrpSpPr>
        <p:grpSpPr>
          <a:xfrm>
            <a:off x="376517" y="4135126"/>
            <a:ext cx="3756156" cy="860453"/>
            <a:chOff x="376517" y="4135126"/>
            <a:chExt cx="3756156" cy="860453"/>
          </a:xfrm>
        </p:grpSpPr>
        <p:grpSp>
          <p:nvGrpSpPr>
            <p:cNvPr id="70" name="Gruppe 69">
              <a:extLst>
                <a:ext uri="{FF2B5EF4-FFF2-40B4-BE49-F238E27FC236}">
                  <a16:creationId xmlns:a16="http://schemas.microsoft.com/office/drawing/2014/main" id="{DC15E261-83ED-4950-87B0-8653EB361DF8}"/>
                </a:ext>
              </a:extLst>
            </p:cNvPr>
            <p:cNvGrpSpPr/>
            <p:nvPr/>
          </p:nvGrpSpPr>
          <p:grpSpPr>
            <a:xfrm>
              <a:off x="376517" y="4276051"/>
              <a:ext cx="3756156" cy="719528"/>
              <a:chOff x="375261" y="3697684"/>
              <a:chExt cx="3756156" cy="719528"/>
            </a:xfrm>
          </p:grpSpPr>
          <p:sp>
            <p:nvSpPr>
              <p:cNvPr id="54" name="Rektangel: afrundede hjørner 53">
                <a:extLst>
                  <a:ext uri="{FF2B5EF4-FFF2-40B4-BE49-F238E27FC236}">
                    <a16:creationId xmlns:a16="http://schemas.microsoft.com/office/drawing/2014/main" id="{D1890046-F08B-4E28-8FF8-366DD80F5DE3}"/>
                  </a:ext>
                </a:extLst>
              </p:cNvPr>
              <p:cNvSpPr/>
              <p:nvPr/>
            </p:nvSpPr>
            <p:spPr bwMode="auto">
              <a:xfrm>
                <a:off x="424540" y="3697684"/>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3" name="Tekstfelt 42">
                <a:extLst>
                  <a:ext uri="{FF2B5EF4-FFF2-40B4-BE49-F238E27FC236}">
                    <a16:creationId xmlns:a16="http://schemas.microsoft.com/office/drawing/2014/main" id="{81840319-19D1-4994-BD4E-FA1A1C3A260B}"/>
                  </a:ext>
                </a:extLst>
              </p:cNvPr>
              <p:cNvSpPr txBox="1"/>
              <p:nvPr/>
            </p:nvSpPr>
            <p:spPr>
              <a:xfrm>
                <a:off x="375261" y="3703505"/>
                <a:ext cx="3756156" cy="707886"/>
              </a:xfrm>
              <a:prstGeom prst="rect">
                <a:avLst/>
              </a:prstGeom>
              <a:noFill/>
            </p:spPr>
            <p:txBody>
              <a:bodyPr wrap="none" rtlCol="0">
                <a:spAutoFit/>
              </a:bodyPr>
              <a:lstStyle/>
              <a:p>
                <a:pPr algn="ctr"/>
                <a:r>
                  <a:rPr lang="en-GB" sz="2000" dirty="0">
                    <a:solidFill>
                      <a:srgbClr val="008000"/>
                    </a:solidFill>
                  </a:rPr>
                  <a:t>Assets: grid,</a:t>
                </a:r>
              </a:p>
              <a:p>
                <a:pPr algn="ctr"/>
                <a:r>
                  <a:rPr lang="en-GB" sz="2000" dirty="0">
                    <a:solidFill>
                      <a:srgbClr val="008000"/>
                    </a:solidFill>
                  </a:rPr>
                  <a:t>buildings, IT-systems, …</a:t>
                </a:r>
              </a:p>
            </p:txBody>
          </p:sp>
        </p:grpSp>
        <p:cxnSp>
          <p:nvCxnSpPr>
            <p:cNvPr id="84" name="Lige forbindelse 83">
              <a:extLst>
                <a:ext uri="{FF2B5EF4-FFF2-40B4-BE49-F238E27FC236}">
                  <a16:creationId xmlns:a16="http://schemas.microsoft.com/office/drawing/2014/main" id="{380BDBB4-5D20-4D70-B91D-E9145B74283A}"/>
                </a:ext>
              </a:extLst>
            </p:cNvPr>
            <p:cNvCxnSpPr>
              <a:cxnSpLocks/>
            </p:cNvCxnSpPr>
            <p:nvPr/>
          </p:nvCxnSpPr>
          <p:spPr bwMode="auto">
            <a:xfrm>
              <a:off x="2252662" y="4135126"/>
              <a:ext cx="1" cy="13969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 name="Gruppe 92">
            <a:extLst>
              <a:ext uri="{FF2B5EF4-FFF2-40B4-BE49-F238E27FC236}">
                <a16:creationId xmlns:a16="http://schemas.microsoft.com/office/drawing/2014/main" id="{F3445EFA-1B9C-474B-90A5-9F723EA9C870}"/>
              </a:ext>
            </a:extLst>
          </p:cNvPr>
          <p:cNvGrpSpPr/>
          <p:nvPr/>
        </p:nvGrpSpPr>
        <p:grpSpPr>
          <a:xfrm>
            <a:off x="5824891" y="2415864"/>
            <a:ext cx="3657599" cy="861604"/>
            <a:chOff x="5824891" y="2415864"/>
            <a:chExt cx="3657599" cy="861604"/>
          </a:xfrm>
        </p:grpSpPr>
        <p:grpSp>
          <p:nvGrpSpPr>
            <p:cNvPr id="72" name="Gruppe 71">
              <a:extLst>
                <a:ext uri="{FF2B5EF4-FFF2-40B4-BE49-F238E27FC236}">
                  <a16:creationId xmlns:a16="http://schemas.microsoft.com/office/drawing/2014/main" id="{DDD4E4CE-93D8-49D1-832D-C8D06FB6FC81}"/>
                </a:ext>
              </a:extLst>
            </p:cNvPr>
            <p:cNvGrpSpPr/>
            <p:nvPr/>
          </p:nvGrpSpPr>
          <p:grpSpPr>
            <a:xfrm>
              <a:off x="5824891" y="2557940"/>
              <a:ext cx="3657599" cy="719528"/>
              <a:chOff x="5801193" y="2173575"/>
              <a:chExt cx="3657599" cy="719528"/>
            </a:xfrm>
          </p:grpSpPr>
          <p:sp>
            <p:nvSpPr>
              <p:cNvPr id="59" name="Rektangel: afrundede hjørner 58">
                <a:extLst>
                  <a:ext uri="{FF2B5EF4-FFF2-40B4-BE49-F238E27FC236}">
                    <a16:creationId xmlns:a16="http://schemas.microsoft.com/office/drawing/2014/main" id="{4877848E-BA7B-47A3-8913-394218DE513F}"/>
                  </a:ext>
                </a:extLst>
              </p:cNvPr>
              <p:cNvSpPr/>
              <p:nvPr/>
            </p:nvSpPr>
            <p:spPr bwMode="auto">
              <a:xfrm>
                <a:off x="5801193" y="2173575"/>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0" name="Tekstfelt 39">
                <a:extLst>
                  <a:ext uri="{FF2B5EF4-FFF2-40B4-BE49-F238E27FC236}">
                    <a16:creationId xmlns:a16="http://schemas.microsoft.com/office/drawing/2014/main" id="{B400E150-4943-4270-A0C2-9C2D43FF86E5}"/>
                  </a:ext>
                </a:extLst>
              </p:cNvPr>
              <p:cNvSpPr txBox="1"/>
              <p:nvPr/>
            </p:nvSpPr>
            <p:spPr>
              <a:xfrm>
                <a:off x="6607918" y="2333284"/>
                <a:ext cx="2044149" cy="400110"/>
              </a:xfrm>
              <a:prstGeom prst="rect">
                <a:avLst/>
              </a:prstGeom>
              <a:noFill/>
            </p:spPr>
            <p:txBody>
              <a:bodyPr wrap="none" rtlCol="0">
                <a:spAutoFit/>
              </a:bodyPr>
              <a:lstStyle/>
              <a:p>
                <a:pPr algn="ctr"/>
                <a:r>
                  <a:rPr lang="en-GB" sz="2000" dirty="0">
                    <a:solidFill>
                      <a:srgbClr val="FF0000"/>
                    </a:solidFill>
                  </a:rPr>
                  <a:t>Management</a:t>
                </a:r>
              </a:p>
            </p:txBody>
          </p:sp>
        </p:grpSp>
        <p:cxnSp>
          <p:nvCxnSpPr>
            <p:cNvPr id="85" name="Lige forbindelse 84">
              <a:extLst>
                <a:ext uri="{FF2B5EF4-FFF2-40B4-BE49-F238E27FC236}">
                  <a16:creationId xmlns:a16="http://schemas.microsoft.com/office/drawing/2014/main" id="{122E0DB2-86DD-4958-AD51-51B4C55D9151}"/>
                </a:ext>
              </a:extLst>
            </p:cNvPr>
            <p:cNvCxnSpPr>
              <a:cxnSpLocks/>
            </p:cNvCxnSpPr>
            <p:nvPr/>
          </p:nvCxnSpPr>
          <p:spPr bwMode="auto">
            <a:xfrm>
              <a:off x="7653338" y="2415864"/>
              <a:ext cx="1" cy="13969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4" name="Gruppe 93">
            <a:extLst>
              <a:ext uri="{FF2B5EF4-FFF2-40B4-BE49-F238E27FC236}">
                <a16:creationId xmlns:a16="http://schemas.microsoft.com/office/drawing/2014/main" id="{3822422D-E9B0-4F38-B260-177F712AF0CB}"/>
              </a:ext>
            </a:extLst>
          </p:cNvPr>
          <p:cNvGrpSpPr/>
          <p:nvPr/>
        </p:nvGrpSpPr>
        <p:grpSpPr>
          <a:xfrm>
            <a:off x="5824891" y="3277877"/>
            <a:ext cx="3657599" cy="858647"/>
            <a:chOff x="5824891" y="3277877"/>
            <a:chExt cx="3657599" cy="858647"/>
          </a:xfrm>
        </p:grpSpPr>
        <p:grpSp>
          <p:nvGrpSpPr>
            <p:cNvPr id="73" name="Gruppe 72">
              <a:extLst>
                <a:ext uri="{FF2B5EF4-FFF2-40B4-BE49-F238E27FC236}">
                  <a16:creationId xmlns:a16="http://schemas.microsoft.com/office/drawing/2014/main" id="{0D591C31-CEA4-4D58-92E2-1B8BA036B53F}"/>
                </a:ext>
              </a:extLst>
            </p:cNvPr>
            <p:cNvGrpSpPr/>
            <p:nvPr/>
          </p:nvGrpSpPr>
          <p:grpSpPr>
            <a:xfrm>
              <a:off x="5824891" y="3416996"/>
              <a:ext cx="3657599" cy="719528"/>
              <a:chOff x="5786203" y="2893102"/>
              <a:chExt cx="3657599" cy="719528"/>
            </a:xfrm>
          </p:grpSpPr>
          <p:sp>
            <p:nvSpPr>
              <p:cNvPr id="60" name="Rektangel: afrundede hjørner 59">
                <a:extLst>
                  <a:ext uri="{FF2B5EF4-FFF2-40B4-BE49-F238E27FC236}">
                    <a16:creationId xmlns:a16="http://schemas.microsoft.com/office/drawing/2014/main" id="{2115A640-0806-4D7E-9AA8-C80AF828F184}"/>
                  </a:ext>
                </a:extLst>
              </p:cNvPr>
              <p:cNvSpPr/>
              <p:nvPr/>
            </p:nvSpPr>
            <p:spPr bwMode="auto">
              <a:xfrm>
                <a:off x="5786203" y="2893102"/>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2" name="Tekstfelt 41">
                <a:extLst>
                  <a:ext uri="{FF2B5EF4-FFF2-40B4-BE49-F238E27FC236}">
                    <a16:creationId xmlns:a16="http://schemas.microsoft.com/office/drawing/2014/main" id="{A01DF771-8E6B-405C-96BB-311BE8DD5064}"/>
                  </a:ext>
                </a:extLst>
              </p:cNvPr>
              <p:cNvSpPr txBox="1"/>
              <p:nvPr/>
            </p:nvSpPr>
            <p:spPr>
              <a:xfrm>
                <a:off x="6748419" y="3052811"/>
                <a:ext cx="1733167" cy="400110"/>
              </a:xfrm>
              <a:prstGeom prst="rect">
                <a:avLst/>
              </a:prstGeom>
              <a:noFill/>
            </p:spPr>
            <p:txBody>
              <a:bodyPr wrap="none" rtlCol="0">
                <a:spAutoFit/>
              </a:bodyPr>
              <a:lstStyle/>
              <a:p>
                <a:pPr algn="ctr"/>
                <a:r>
                  <a:rPr lang="en-GB" sz="2000" dirty="0">
                    <a:solidFill>
                      <a:srgbClr val="FF0000"/>
                    </a:solidFill>
                  </a:rPr>
                  <a:t>Employees</a:t>
                </a:r>
              </a:p>
            </p:txBody>
          </p:sp>
        </p:grpSp>
        <p:cxnSp>
          <p:nvCxnSpPr>
            <p:cNvPr id="86" name="Lige forbindelse 85">
              <a:extLst>
                <a:ext uri="{FF2B5EF4-FFF2-40B4-BE49-F238E27FC236}">
                  <a16:creationId xmlns:a16="http://schemas.microsoft.com/office/drawing/2014/main" id="{C727BF01-A116-4751-AE7B-CABA7EF95EEA}"/>
                </a:ext>
              </a:extLst>
            </p:cNvPr>
            <p:cNvCxnSpPr>
              <a:cxnSpLocks/>
            </p:cNvCxnSpPr>
            <p:nvPr/>
          </p:nvCxnSpPr>
          <p:spPr bwMode="auto">
            <a:xfrm>
              <a:off x="7653338" y="3277877"/>
              <a:ext cx="1" cy="13969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5" name="Gruppe 94">
            <a:extLst>
              <a:ext uri="{FF2B5EF4-FFF2-40B4-BE49-F238E27FC236}">
                <a16:creationId xmlns:a16="http://schemas.microsoft.com/office/drawing/2014/main" id="{B887826B-268D-4D88-8BFC-67311FFB94BA}"/>
              </a:ext>
            </a:extLst>
          </p:cNvPr>
          <p:cNvGrpSpPr/>
          <p:nvPr/>
        </p:nvGrpSpPr>
        <p:grpSpPr>
          <a:xfrm>
            <a:off x="5775612" y="4135127"/>
            <a:ext cx="3756156" cy="860452"/>
            <a:chOff x="5775612" y="4135127"/>
            <a:chExt cx="3756156" cy="860452"/>
          </a:xfrm>
        </p:grpSpPr>
        <p:grpSp>
          <p:nvGrpSpPr>
            <p:cNvPr id="74" name="Gruppe 73">
              <a:extLst>
                <a:ext uri="{FF2B5EF4-FFF2-40B4-BE49-F238E27FC236}">
                  <a16:creationId xmlns:a16="http://schemas.microsoft.com/office/drawing/2014/main" id="{1E08123F-370A-4EDE-85B5-4A8BA3695F2A}"/>
                </a:ext>
              </a:extLst>
            </p:cNvPr>
            <p:cNvGrpSpPr/>
            <p:nvPr/>
          </p:nvGrpSpPr>
          <p:grpSpPr>
            <a:xfrm>
              <a:off x="5775612" y="4276051"/>
              <a:ext cx="3756156" cy="719528"/>
              <a:chOff x="5775612" y="3705179"/>
              <a:chExt cx="3756156" cy="719528"/>
            </a:xfrm>
          </p:grpSpPr>
          <p:sp>
            <p:nvSpPr>
              <p:cNvPr id="61" name="Rektangel: afrundede hjørner 60">
                <a:extLst>
                  <a:ext uri="{FF2B5EF4-FFF2-40B4-BE49-F238E27FC236}">
                    <a16:creationId xmlns:a16="http://schemas.microsoft.com/office/drawing/2014/main" id="{DE4A3F08-719C-4846-8751-027D9E933E27}"/>
                  </a:ext>
                </a:extLst>
              </p:cNvPr>
              <p:cNvSpPr/>
              <p:nvPr/>
            </p:nvSpPr>
            <p:spPr bwMode="auto">
              <a:xfrm>
                <a:off x="5824891" y="3705179"/>
                <a:ext cx="3657599" cy="719528"/>
              </a:xfrm>
              <a:prstGeom prst="roundRect">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4" name="Tekstfelt 43">
                <a:extLst>
                  <a:ext uri="{FF2B5EF4-FFF2-40B4-BE49-F238E27FC236}">
                    <a16:creationId xmlns:a16="http://schemas.microsoft.com/office/drawing/2014/main" id="{33E1DE62-E1CD-4A20-ADCE-7C586F103B29}"/>
                  </a:ext>
                </a:extLst>
              </p:cNvPr>
              <p:cNvSpPr txBox="1"/>
              <p:nvPr/>
            </p:nvSpPr>
            <p:spPr>
              <a:xfrm>
                <a:off x="5775612" y="3711000"/>
                <a:ext cx="3756156" cy="707886"/>
              </a:xfrm>
              <a:prstGeom prst="rect">
                <a:avLst/>
              </a:prstGeom>
              <a:noFill/>
            </p:spPr>
            <p:txBody>
              <a:bodyPr wrap="none" rtlCol="0">
                <a:spAutoFit/>
              </a:bodyPr>
              <a:lstStyle/>
              <a:p>
                <a:pPr algn="ctr"/>
                <a:r>
                  <a:rPr lang="en-GB" sz="2000" dirty="0">
                    <a:solidFill>
                      <a:srgbClr val="FF0000"/>
                    </a:solidFill>
                  </a:rPr>
                  <a:t>Assets:</a:t>
                </a:r>
              </a:p>
              <a:p>
                <a:pPr algn="ctr"/>
                <a:r>
                  <a:rPr lang="en-GB" sz="2000" dirty="0">
                    <a:solidFill>
                      <a:srgbClr val="FF0000"/>
                    </a:solidFill>
                  </a:rPr>
                  <a:t>buildings, IT-systems, …</a:t>
                </a:r>
              </a:p>
            </p:txBody>
          </p:sp>
        </p:grpSp>
        <p:cxnSp>
          <p:nvCxnSpPr>
            <p:cNvPr id="87" name="Lige forbindelse 86">
              <a:extLst>
                <a:ext uri="{FF2B5EF4-FFF2-40B4-BE49-F238E27FC236}">
                  <a16:creationId xmlns:a16="http://schemas.microsoft.com/office/drawing/2014/main" id="{63947C7D-10C1-4E20-BA5A-818FA02AF543}"/>
                </a:ext>
              </a:extLst>
            </p:cNvPr>
            <p:cNvCxnSpPr>
              <a:cxnSpLocks/>
            </p:cNvCxnSpPr>
            <p:nvPr/>
          </p:nvCxnSpPr>
          <p:spPr bwMode="auto">
            <a:xfrm>
              <a:off x="7653338" y="4135127"/>
              <a:ext cx="1" cy="13969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238277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up)">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strips(downLef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5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up)">
                                      <p:cBhvr>
                                        <p:cTn id="32" dur="5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strips(downRight)">
                                      <p:cBhvr>
                                        <p:cTn id="42" dur="500"/>
                                        <p:tgtEl>
                                          <p:spTgt spid="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up)">
                                      <p:cBhvr>
                                        <p:cTn id="47" dur="500"/>
                                        <p:tgtEl>
                                          <p:spTgt spid="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up)">
                                      <p:cBhvr>
                                        <p:cTn id="52" dur="500"/>
                                        <p:tgtEl>
                                          <p:spTgt spid="9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up)">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additive="base">
                                        <p:cTn id="62" dur="500" fill="hold"/>
                                        <p:tgtEl>
                                          <p:spTgt spid="63"/>
                                        </p:tgtEl>
                                        <p:attrNameLst>
                                          <p:attrName>ppt_x</p:attrName>
                                        </p:attrNameLst>
                                      </p:cBhvr>
                                      <p:tavLst>
                                        <p:tav tm="0">
                                          <p:val>
                                            <p:strVal val="1+#ppt_w/2"/>
                                          </p:val>
                                        </p:tav>
                                        <p:tav tm="100000">
                                          <p:val>
                                            <p:strVal val="#ppt_x"/>
                                          </p:val>
                                        </p:tav>
                                      </p:tavLst>
                                    </p:anim>
                                    <p:anim calcmode="lin" valueType="num">
                                      <p:cBhvr additive="base">
                                        <p:cTn id="63"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500" fill="hold"/>
                                        <p:tgtEl>
                                          <p:spTgt spid="64"/>
                                        </p:tgtEl>
                                        <p:attrNameLst>
                                          <p:attrName>ppt_x</p:attrName>
                                        </p:attrNameLst>
                                      </p:cBhvr>
                                      <p:tavLst>
                                        <p:tav tm="0">
                                          <p:val>
                                            <p:strVal val="1+#ppt_w/2"/>
                                          </p:val>
                                        </p:tav>
                                        <p:tav tm="100000">
                                          <p:val>
                                            <p:strVal val="#ppt_x"/>
                                          </p:val>
                                        </p:tav>
                                      </p:tavLst>
                                    </p:anim>
                                    <p:anim calcmode="lin" valueType="num">
                                      <p:cBhvr additive="base">
                                        <p:cTn id="69"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fill="hold"/>
                                        <p:tgtEl>
                                          <p:spTgt spid="65"/>
                                        </p:tgtEl>
                                        <p:attrNameLst>
                                          <p:attrName>ppt_x</p:attrName>
                                        </p:attrNameLst>
                                      </p:cBhvr>
                                      <p:tavLst>
                                        <p:tav tm="0">
                                          <p:val>
                                            <p:strVal val="1+#ppt_w/2"/>
                                          </p:val>
                                        </p:tav>
                                        <p:tav tm="100000">
                                          <p:val>
                                            <p:strVal val="#ppt_x"/>
                                          </p:val>
                                        </p:tav>
                                      </p:tavLst>
                                    </p:anim>
                                    <p:anim calcmode="lin" valueType="num">
                                      <p:cBhvr additive="base">
                                        <p:cTn id="75"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egning&#10;&#10;Automatisk genereret beskrivelse">
            <a:extLst>
              <a:ext uri="{FF2B5EF4-FFF2-40B4-BE49-F238E27FC236}">
                <a16:creationId xmlns:a16="http://schemas.microsoft.com/office/drawing/2014/main" id="{49F6C17A-FE81-41CD-980F-94EDBC81C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662" y="1342249"/>
            <a:ext cx="3493008" cy="5232654"/>
          </a:xfrm>
          <a:prstGeom prst="rect">
            <a:avLst/>
          </a:prstGeom>
        </p:spPr>
      </p:pic>
      <p:sp>
        <p:nvSpPr>
          <p:cNvPr id="2" name="Titel 1">
            <a:extLst>
              <a:ext uri="{FF2B5EF4-FFF2-40B4-BE49-F238E27FC236}">
                <a16:creationId xmlns:a16="http://schemas.microsoft.com/office/drawing/2014/main" id="{9C75A5B3-B740-49C7-BC17-85EB558D6F2A}"/>
              </a:ext>
            </a:extLst>
          </p:cNvPr>
          <p:cNvSpPr>
            <a:spLocks noGrp="1"/>
          </p:cNvSpPr>
          <p:nvPr>
            <p:ph type="title"/>
          </p:nvPr>
        </p:nvSpPr>
        <p:spPr>
          <a:xfrm>
            <a:off x="9527" y="315885"/>
            <a:ext cx="9889671" cy="1143000"/>
          </a:xfrm>
        </p:spPr>
        <p:txBody>
          <a:bodyPr/>
          <a:lstStyle/>
          <a:p>
            <a:r>
              <a:rPr lang="en-GB" sz="3900" dirty="0"/>
              <a:t>Gas distribution system operators</a:t>
            </a:r>
          </a:p>
        </p:txBody>
      </p:sp>
      <p:sp>
        <p:nvSpPr>
          <p:cNvPr id="7" name="Pladsholder til indhold 6">
            <a:extLst>
              <a:ext uri="{FF2B5EF4-FFF2-40B4-BE49-F238E27FC236}">
                <a16:creationId xmlns:a16="http://schemas.microsoft.com/office/drawing/2014/main" id="{97529487-BD2B-4505-AB73-0496124961FD}"/>
              </a:ext>
            </a:extLst>
          </p:cNvPr>
          <p:cNvSpPr>
            <a:spLocks noGrp="1"/>
          </p:cNvSpPr>
          <p:nvPr>
            <p:ph idx="1"/>
          </p:nvPr>
        </p:nvSpPr>
        <p:spPr>
          <a:xfrm>
            <a:off x="73694" y="1600200"/>
            <a:ext cx="6696075" cy="4716463"/>
          </a:xfrm>
        </p:spPr>
        <p:txBody>
          <a:bodyPr/>
          <a:lstStyle/>
          <a:p>
            <a:r>
              <a:rPr lang="en-GB" dirty="0"/>
              <a:t>This PowerPoint presentation does not discuss EU’s gas supply system (apart from this slide).</a:t>
            </a:r>
          </a:p>
          <a:p>
            <a:r>
              <a:rPr lang="en-GB" dirty="0"/>
              <a:t>However, the slide </a:t>
            </a:r>
            <a:r>
              <a:rPr lang="en-GB" i="1" dirty="0"/>
              <a:t>Full functional unbundling of DSOs</a:t>
            </a:r>
            <a:r>
              <a:rPr lang="en-GB" dirty="0"/>
              <a:t> can also be applied to the gas distribution system operators</a:t>
            </a:r>
          </a:p>
          <a:p>
            <a:pPr lvl="1"/>
            <a:r>
              <a:rPr lang="en-GB" dirty="0"/>
              <a:t>As they must unbundle also. </a:t>
            </a:r>
          </a:p>
        </p:txBody>
      </p:sp>
      <p:sp>
        <p:nvSpPr>
          <p:cNvPr id="3" name="Pladsholder til dato 2">
            <a:extLst>
              <a:ext uri="{FF2B5EF4-FFF2-40B4-BE49-F238E27FC236}">
                <a16:creationId xmlns:a16="http://schemas.microsoft.com/office/drawing/2014/main" id="{DB6336D2-757D-41AF-A548-FB6E0A0CEF7B}"/>
              </a:ext>
            </a:extLst>
          </p:cNvPr>
          <p:cNvSpPr>
            <a:spLocks noGrp="1"/>
          </p:cNvSpPr>
          <p:nvPr>
            <p:ph type="dt" sz="half" idx="10"/>
          </p:nvPr>
        </p:nvSpPr>
        <p:spPr/>
        <p:txBody>
          <a:bodyPr/>
          <a:lstStyle/>
          <a:p>
            <a:pPr>
              <a:defRPr/>
            </a:pPr>
            <a:r>
              <a:rPr lang="en-US" dirty="0"/>
              <a:t>23 Feb. 2021</a:t>
            </a:r>
            <a:endParaRPr lang="en-GB" dirty="0"/>
          </a:p>
        </p:txBody>
      </p:sp>
      <p:sp>
        <p:nvSpPr>
          <p:cNvPr id="4" name="Pladsholder til slidenummer 3">
            <a:extLst>
              <a:ext uri="{FF2B5EF4-FFF2-40B4-BE49-F238E27FC236}">
                <a16:creationId xmlns:a16="http://schemas.microsoft.com/office/drawing/2014/main" id="{ABE392CC-966C-44C6-938C-BAE4205ED969}"/>
              </a:ext>
            </a:extLst>
          </p:cNvPr>
          <p:cNvSpPr>
            <a:spLocks noGrp="1"/>
          </p:cNvSpPr>
          <p:nvPr>
            <p:ph type="sldNum" sz="quarter" idx="12"/>
          </p:nvPr>
        </p:nvSpPr>
        <p:spPr/>
        <p:txBody>
          <a:bodyPr/>
          <a:lstStyle/>
          <a:p>
            <a:pPr>
              <a:defRPr/>
            </a:pPr>
            <a:fld id="{FFB7089D-E423-4796-9152-6920A30E8A1C}" type="slidenum">
              <a:rPr lang="en-GB" smtClean="0"/>
              <a:pPr>
                <a:defRPr/>
              </a:pPr>
              <a:t>7</a:t>
            </a:fld>
            <a:endParaRPr lang="en-GB" dirty="0"/>
          </a:p>
        </p:txBody>
      </p:sp>
    </p:spTree>
    <p:extLst>
      <p:ext uri="{BB962C8B-B14F-4D97-AF65-F5344CB8AC3E}">
        <p14:creationId xmlns:p14="http://schemas.microsoft.com/office/powerpoint/2010/main" val="4207302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77489" y="2398333"/>
            <a:ext cx="9763933" cy="892552"/>
          </a:xfrm>
          <a:prstGeom prst="rect">
            <a:avLst/>
          </a:prstGeom>
          <a:noFill/>
          <a:ln w="9525">
            <a:noFill/>
            <a:miter lim="800000"/>
            <a:headEnd/>
            <a:tailEnd/>
          </a:ln>
        </p:spPr>
        <p:txBody>
          <a:bodyPr wrap="square">
            <a:spAutoFit/>
          </a:bodyPr>
          <a:lstStyle/>
          <a:p>
            <a:pPr algn="ctr"/>
            <a:r>
              <a:rPr lang="en-GB" sz="2600" dirty="0">
                <a:solidFill>
                  <a:schemeClr val="tx1"/>
                </a:solidFill>
              </a:rPr>
              <a:t>Why EU’s market coupling render</a:t>
            </a:r>
          </a:p>
          <a:p>
            <a:pPr algn="ctr"/>
            <a:r>
              <a:rPr lang="en-GB" sz="2600" dirty="0">
                <a:solidFill>
                  <a:schemeClr val="tx1"/>
                </a:solidFill>
              </a:rPr>
              <a:t>competition between spot exchanges meaningless</a:t>
            </a:r>
          </a:p>
        </p:txBody>
      </p:sp>
      <p:sp>
        <p:nvSpPr>
          <p:cNvPr id="2" name="Titel 1">
            <a:extLst>
              <a:ext uri="{FF2B5EF4-FFF2-40B4-BE49-F238E27FC236}">
                <a16:creationId xmlns:a16="http://schemas.microsoft.com/office/drawing/2014/main" id="{3A2D0847-0E25-4FF0-B95F-E03AB2A980FB}"/>
              </a:ext>
            </a:extLst>
          </p:cNvPr>
          <p:cNvSpPr>
            <a:spLocks noGrp="1"/>
          </p:cNvSpPr>
          <p:nvPr>
            <p:ph type="title"/>
          </p:nvPr>
        </p:nvSpPr>
        <p:spPr>
          <a:xfrm>
            <a:off x="92988" y="61992"/>
            <a:ext cx="9670942" cy="1143000"/>
          </a:xfrm>
        </p:spPr>
        <p:txBody>
          <a:bodyPr/>
          <a:lstStyle/>
          <a:p>
            <a:r>
              <a:rPr lang="en-GB" dirty="0"/>
              <a:t>Unbundling of spot exchanges</a:t>
            </a:r>
          </a:p>
        </p:txBody>
      </p:sp>
      <p:sp>
        <p:nvSpPr>
          <p:cNvPr id="3" name="Pladsholder til dato 2"/>
          <p:cNvSpPr>
            <a:spLocks noGrp="1"/>
          </p:cNvSpPr>
          <p:nvPr>
            <p:ph type="dt" sz="half" idx="10"/>
          </p:nvPr>
        </p:nvSpPr>
        <p:spPr/>
        <p:txBody>
          <a:bodyPr/>
          <a:lstStyle/>
          <a:p>
            <a:pPr>
              <a:defRPr/>
            </a:pPr>
            <a:r>
              <a:rPr lang="en-US" dirty="0"/>
              <a:t>23 Feb. 2021</a:t>
            </a:r>
            <a:endParaRPr lang="en-GB" dirty="0"/>
          </a:p>
        </p:txBody>
      </p:sp>
      <p:sp>
        <p:nvSpPr>
          <p:cNvPr id="4" name="Pladsholder til diasnummer 3"/>
          <p:cNvSpPr>
            <a:spLocks noGrp="1"/>
          </p:cNvSpPr>
          <p:nvPr>
            <p:ph type="sldNum" sz="quarter" idx="12"/>
          </p:nvPr>
        </p:nvSpPr>
        <p:spPr/>
        <p:txBody>
          <a:bodyPr/>
          <a:lstStyle/>
          <a:p>
            <a:pPr>
              <a:defRPr/>
            </a:pPr>
            <a:fld id="{C7398079-F33D-41F5-9C34-6A64457217A3}" type="slidenum">
              <a:rPr lang="en-GB" smtClean="0"/>
              <a:pPr>
                <a:defRPr/>
              </a:pPr>
              <a:t>8</a:t>
            </a:fld>
            <a:endParaRPr lang="en-GB" dirty="0"/>
          </a:p>
        </p:txBody>
      </p:sp>
      <p:pic>
        <p:nvPicPr>
          <p:cNvPr id="5" name="Picture 7"/>
          <p:cNvPicPr>
            <a:picLocks noChangeAspect="1" noChangeArrowheads="1"/>
          </p:cNvPicPr>
          <p:nvPr/>
        </p:nvPicPr>
        <p:blipFill>
          <a:blip r:embed="rId2" cstate="print"/>
          <a:srcRect/>
          <a:stretch>
            <a:fillRect/>
          </a:stretch>
        </p:blipFill>
        <p:spPr bwMode="auto">
          <a:xfrm>
            <a:off x="4109613" y="4095771"/>
            <a:ext cx="1585913" cy="190023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9906000" cy="633019"/>
          </a:xfrm>
          <a:solidFill>
            <a:srgbClr val="FFFFFF"/>
          </a:solidFill>
        </p:spPr>
        <p:txBody>
          <a:bodyPr/>
          <a:lstStyle/>
          <a:p>
            <a:r>
              <a:rPr lang="en-GB" sz="2400" dirty="0"/>
              <a:t>Unbundling of spot exchanges</a:t>
            </a:r>
            <a:br>
              <a:rPr lang="en-GB" sz="2400" dirty="0"/>
            </a:br>
            <a:r>
              <a:rPr lang="en-GB" sz="2200" dirty="0"/>
              <a:t>The grid monopoly causes a spot exchange monopoly</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9</a:t>
            </a:fld>
            <a:endParaRPr lang="en-GB" dirty="0"/>
          </a:p>
        </p:txBody>
      </p:sp>
      <p:sp>
        <p:nvSpPr>
          <p:cNvPr id="6" name="Rektangel 5">
            <a:extLst>
              <a:ext uri="{FF2B5EF4-FFF2-40B4-BE49-F238E27FC236}">
                <a16:creationId xmlns:a16="http://schemas.microsoft.com/office/drawing/2014/main" id="{C00AFE5F-BB50-4A5C-ACCB-9F743984FC05}"/>
              </a:ext>
            </a:extLst>
          </p:cNvPr>
          <p:cNvSpPr/>
          <p:nvPr/>
        </p:nvSpPr>
        <p:spPr bwMode="auto">
          <a:xfrm>
            <a:off x="102053" y="6643083"/>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7" name="Rektangel 6">
            <a:extLst>
              <a:ext uri="{FF2B5EF4-FFF2-40B4-BE49-F238E27FC236}">
                <a16:creationId xmlns:a16="http://schemas.microsoft.com/office/drawing/2014/main" id="{97441DBA-022D-4CD0-A563-AC0162301A36}"/>
              </a:ext>
            </a:extLst>
          </p:cNvPr>
          <p:cNvSpPr/>
          <p:nvPr/>
        </p:nvSpPr>
        <p:spPr bwMode="auto">
          <a:xfrm>
            <a:off x="103125" y="6644155"/>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 name="Pladsholder til dato 3">
            <a:extLst>
              <a:ext uri="{FF2B5EF4-FFF2-40B4-BE49-F238E27FC236}">
                <a16:creationId xmlns:a16="http://schemas.microsoft.com/office/drawing/2014/main" id="{59D2677B-CE37-4074-A11A-76A6F174FF9F}"/>
              </a:ext>
            </a:extLst>
          </p:cNvPr>
          <p:cNvSpPr>
            <a:spLocks noGrp="1"/>
          </p:cNvSpPr>
          <p:nvPr>
            <p:ph type="dt" sz="half" idx="10"/>
          </p:nvPr>
        </p:nvSpPr>
        <p:spPr/>
        <p:txBody>
          <a:bodyPr/>
          <a:lstStyle/>
          <a:p>
            <a:pPr>
              <a:defRPr/>
            </a:pPr>
            <a:r>
              <a:rPr lang="en-US" noProof="0" dirty="0"/>
              <a:t>23 Feb. 2021</a:t>
            </a:r>
            <a:endParaRPr lang="en-GB" noProof="0" dirty="0"/>
          </a:p>
        </p:txBody>
      </p:sp>
      <p:sp>
        <p:nvSpPr>
          <p:cNvPr id="8" name="Rektangel 7">
            <a:extLst>
              <a:ext uri="{FF2B5EF4-FFF2-40B4-BE49-F238E27FC236}">
                <a16:creationId xmlns:a16="http://schemas.microsoft.com/office/drawing/2014/main" id="{FBA8B909-6E2A-4394-B378-DE84DCE71F0D}"/>
              </a:ext>
            </a:extLst>
          </p:cNvPr>
          <p:cNvSpPr/>
          <p:nvPr/>
        </p:nvSpPr>
        <p:spPr bwMode="auto">
          <a:xfrm>
            <a:off x="102053" y="6643083"/>
            <a:ext cx="1370240"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 name="Pladsholder til indhold 2"/>
          <p:cNvSpPr>
            <a:spLocks noGrp="1"/>
          </p:cNvSpPr>
          <p:nvPr>
            <p:ph idx="1"/>
          </p:nvPr>
        </p:nvSpPr>
        <p:spPr>
          <a:xfrm>
            <a:off x="7315" y="669191"/>
            <a:ext cx="9299515" cy="6134380"/>
          </a:xfrm>
        </p:spPr>
        <p:txBody>
          <a:bodyPr/>
          <a:lstStyle/>
          <a:p>
            <a:r>
              <a:rPr lang="en-GB" sz="2000" dirty="0"/>
              <a:t>As mentioned previously: a special feature of the electricity supply business is the monopoly transportation system.</a:t>
            </a:r>
          </a:p>
          <a:p>
            <a:pPr>
              <a:spcBef>
                <a:spcPts val="0"/>
              </a:spcBef>
              <a:tabLst>
                <a:tab pos="360363" algn="l"/>
              </a:tabLst>
            </a:pPr>
            <a:r>
              <a:rPr lang="en-GB" sz="2000" dirty="0"/>
              <a:t>Consequently, for each hour, each zone must have</a:t>
            </a:r>
          </a:p>
          <a:p>
            <a:pPr marL="0" indent="0">
              <a:spcBef>
                <a:spcPts val="0"/>
              </a:spcBef>
              <a:buNone/>
              <a:tabLst>
                <a:tab pos="360363" algn="l"/>
              </a:tabLst>
            </a:pPr>
            <a:r>
              <a:rPr lang="en-GB" sz="2000" dirty="0"/>
              <a:t>	</a:t>
            </a:r>
            <a:r>
              <a:rPr lang="en-GB" sz="2000" u="sng" dirty="0"/>
              <a:t>one, unique spot price</a:t>
            </a:r>
          </a:p>
          <a:p>
            <a:pPr lvl="1"/>
            <a:r>
              <a:rPr lang="en-GB" sz="2000" dirty="0"/>
              <a:t>The unique spot price will set the day-ahead plan for the cross-border energy flow:</a:t>
            </a:r>
          </a:p>
          <a:p>
            <a:pPr lvl="2"/>
            <a:r>
              <a:rPr lang="en-GB" sz="2000" dirty="0"/>
              <a:t>Should the grid be used to ship energy into the zone or out from the zone?</a:t>
            </a:r>
          </a:p>
          <a:p>
            <a:pPr lvl="1"/>
            <a:r>
              <a:rPr lang="en-GB" sz="2000" dirty="0"/>
              <a:t>Further, the need for a common spot price necessitates coordination of the spot exchanges’ settlement.</a:t>
            </a:r>
          </a:p>
          <a:p>
            <a:r>
              <a:rPr lang="en-GB" sz="2000" dirty="0"/>
              <a:t>However, the settlement and the spot prices </a:t>
            </a:r>
            <a:r>
              <a:rPr lang="en-GB" sz="2000" u="sng" dirty="0"/>
              <a:t>are</a:t>
            </a:r>
            <a:r>
              <a:rPr lang="en-GB" sz="2000" dirty="0"/>
              <a:t> the products delivered by the spot exchanges</a:t>
            </a:r>
          </a:p>
          <a:p>
            <a:pPr lvl="1"/>
            <a:r>
              <a:rPr lang="en-GB" sz="2000" dirty="0"/>
              <a:t>Without delivery of different spot prices and independent settlement, competition between spot exchanges does not make sense.</a:t>
            </a:r>
          </a:p>
          <a:p>
            <a:r>
              <a:rPr lang="en-GB" sz="2000" dirty="0"/>
              <a:t>The British experience illustrates “competing” spot exchanges must to coordinate their settlement and merge their delivery of spot prices, when we have market coupling.</a:t>
            </a:r>
          </a:p>
        </p:txBody>
      </p:sp>
      <p:grpSp>
        <p:nvGrpSpPr>
          <p:cNvPr id="9" name="Gruppe 8">
            <a:extLst>
              <a:ext uri="{FF2B5EF4-FFF2-40B4-BE49-F238E27FC236}">
                <a16:creationId xmlns:a16="http://schemas.microsoft.com/office/drawing/2014/main" id="{D50F0E7B-2B02-4F9A-937D-A169F7504B45}"/>
              </a:ext>
            </a:extLst>
          </p:cNvPr>
          <p:cNvGrpSpPr>
            <a:grpSpLocks noChangeAspect="1"/>
          </p:cNvGrpSpPr>
          <p:nvPr/>
        </p:nvGrpSpPr>
        <p:grpSpPr>
          <a:xfrm>
            <a:off x="8487095" y="1084489"/>
            <a:ext cx="1402442" cy="901367"/>
            <a:chOff x="2665275" y="2239520"/>
            <a:chExt cx="4217870" cy="2710876"/>
          </a:xfrm>
        </p:grpSpPr>
        <p:sp>
          <p:nvSpPr>
            <p:cNvPr id="10" name="Freeform 15">
              <a:extLst>
                <a:ext uri="{FF2B5EF4-FFF2-40B4-BE49-F238E27FC236}">
                  <a16:creationId xmlns:a16="http://schemas.microsoft.com/office/drawing/2014/main" id="{33330B74-430F-4BF3-AEF7-9AAECF1CFFF5}"/>
                </a:ext>
              </a:extLst>
            </p:cNvPr>
            <p:cNvSpPr>
              <a:spLocks/>
            </p:cNvSpPr>
            <p:nvPr/>
          </p:nvSpPr>
          <p:spPr bwMode="auto">
            <a:xfrm>
              <a:off x="4867090" y="2622426"/>
              <a:ext cx="268604" cy="464820"/>
            </a:xfrm>
            <a:custGeom>
              <a:avLst/>
              <a:gdLst/>
              <a:ahLst/>
              <a:cxnLst>
                <a:cxn ang="0">
                  <a:pos x="24" y="1"/>
                </a:cxn>
                <a:cxn ang="0">
                  <a:pos x="42" y="7"/>
                </a:cxn>
                <a:cxn ang="0">
                  <a:pos x="56" y="19"/>
                </a:cxn>
                <a:cxn ang="0">
                  <a:pos x="75" y="37"/>
                </a:cxn>
                <a:cxn ang="0">
                  <a:pos x="92" y="58"/>
                </a:cxn>
                <a:cxn ang="0">
                  <a:pos x="113" y="81"/>
                </a:cxn>
                <a:cxn ang="0">
                  <a:pos x="128" y="96"/>
                </a:cxn>
                <a:cxn ang="0">
                  <a:pos x="135" y="108"/>
                </a:cxn>
                <a:cxn ang="0">
                  <a:pos x="141" y="120"/>
                </a:cxn>
                <a:cxn ang="0">
                  <a:pos x="139" y="132"/>
                </a:cxn>
                <a:cxn ang="0">
                  <a:pos x="133" y="143"/>
                </a:cxn>
                <a:cxn ang="0">
                  <a:pos x="116" y="156"/>
                </a:cxn>
                <a:cxn ang="0">
                  <a:pos x="98" y="173"/>
                </a:cxn>
                <a:cxn ang="0">
                  <a:pos x="85" y="180"/>
                </a:cxn>
                <a:cxn ang="0">
                  <a:pos x="76" y="191"/>
                </a:cxn>
                <a:cxn ang="0">
                  <a:pos x="76" y="198"/>
                </a:cxn>
                <a:cxn ang="0">
                  <a:pos x="83" y="209"/>
                </a:cxn>
                <a:cxn ang="0">
                  <a:pos x="96" y="217"/>
                </a:cxn>
                <a:cxn ang="0">
                  <a:pos x="111" y="225"/>
                </a:cxn>
                <a:cxn ang="0">
                  <a:pos x="126" y="225"/>
                </a:cxn>
                <a:cxn ang="0">
                  <a:pos x="135" y="232"/>
                </a:cxn>
                <a:cxn ang="0">
                  <a:pos x="138" y="239"/>
                </a:cxn>
                <a:cxn ang="0">
                  <a:pos x="128" y="244"/>
                </a:cxn>
                <a:cxn ang="0">
                  <a:pos x="110" y="239"/>
                </a:cxn>
                <a:cxn ang="0">
                  <a:pos x="86" y="232"/>
                </a:cxn>
                <a:cxn ang="0">
                  <a:pos x="68" y="221"/>
                </a:cxn>
                <a:cxn ang="0">
                  <a:pos x="55" y="202"/>
                </a:cxn>
                <a:cxn ang="0">
                  <a:pos x="59" y="185"/>
                </a:cxn>
                <a:cxn ang="0">
                  <a:pos x="70" y="170"/>
                </a:cxn>
                <a:cxn ang="0">
                  <a:pos x="85" y="160"/>
                </a:cxn>
                <a:cxn ang="0">
                  <a:pos x="98" y="143"/>
                </a:cxn>
                <a:cxn ang="0">
                  <a:pos x="111" y="127"/>
                </a:cxn>
                <a:cxn ang="0">
                  <a:pos x="115" y="120"/>
                </a:cxn>
                <a:cxn ang="0">
                  <a:pos x="113" y="112"/>
                </a:cxn>
                <a:cxn ang="0">
                  <a:pos x="96" y="97"/>
                </a:cxn>
                <a:cxn ang="0">
                  <a:pos x="72" y="81"/>
                </a:cxn>
                <a:cxn ang="0">
                  <a:pos x="52" y="68"/>
                </a:cxn>
                <a:cxn ang="0">
                  <a:pos x="30" y="56"/>
                </a:cxn>
                <a:cxn ang="0">
                  <a:pos x="8" y="37"/>
                </a:cxn>
                <a:cxn ang="0">
                  <a:pos x="0" y="17"/>
                </a:cxn>
                <a:cxn ang="0">
                  <a:pos x="5" y="0"/>
                </a:cxn>
                <a:cxn ang="0">
                  <a:pos x="24" y="1"/>
                </a:cxn>
              </a:cxnLst>
              <a:rect l="0" t="0" r="r" b="b"/>
              <a:pathLst>
                <a:path w="141" h="244">
                  <a:moveTo>
                    <a:pt x="24" y="1"/>
                  </a:moveTo>
                  <a:lnTo>
                    <a:pt x="42" y="7"/>
                  </a:lnTo>
                  <a:lnTo>
                    <a:pt x="56" y="19"/>
                  </a:lnTo>
                  <a:lnTo>
                    <a:pt x="75" y="37"/>
                  </a:lnTo>
                  <a:lnTo>
                    <a:pt x="92" y="58"/>
                  </a:lnTo>
                  <a:lnTo>
                    <a:pt x="113" y="81"/>
                  </a:lnTo>
                  <a:lnTo>
                    <a:pt x="128" y="96"/>
                  </a:lnTo>
                  <a:lnTo>
                    <a:pt x="135" y="108"/>
                  </a:lnTo>
                  <a:lnTo>
                    <a:pt x="141" y="120"/>
                  </a:lnTo>
                  <a:lnTo>
                    <a:pt x="139" y="132"/>
                  </a:lnTo>
                  <a:lnTo>
                    <a:pt x="133" y="143"/>
                  </a:lnTo>
                  <a:lnTo>
                    <a:pt x="116" y="156"/>
                  </a:lnTo>
                  <a:lnTo>
                    <a:pt x="98" y="173"/>
                  </a:lnTo>
                  <a:lnTo>
                    <a:pt x="85" y="180"/>
                  </a:lnTo>
                  <a:lnTo>
                    <a:pt x="76" y="191"/>
                  </a:lnTo>
                  <a:lnTo>
                    <a:pt x="76" y="198"/>
                  </a:lnTo>
                  <a:lnTo>
                    <a:pt x="83" y="209"/>
                  </a:lnTo>
                  <a:lnTo>
                    <a:pt x="96" y="217"/>
                  </a:lnTo>
                  <a:lnTo>
                    <a:pt x="111" y="225"/>
                  </a:lnTo>
                  <a:lnTo>
                    <a:pt x="126" y="225"/>
                  </a:lnTo>
                  <a:lnTo>
                    <a:pt x="135" y="232"/>
                  </a:lnTo>
                  <a:lnTo>
                    <a:pt x="138" y="239"/>
                  </a:lnTo>
                  <a:lnTo>
                    <a:pt x="128" y="244"/>
                  </a:lnTo>
                  <a:lnTo>
                    <a:pt x="110" y="239"/>
                  </a:lnTo>
                  <a:lnTo>
                    <a:pt x="86" y="232"/>
                  </a:lnTo>
                  <a:lnTo>
                    <a:pt x="68" y="221"/>
                  </a:lnTo>
                  <a:lnTo>
                    <a:pt x="55" y="202"/>
                  </a:lnTo>
                  <a:lnTo>
                    <a:pt x="59" y="185"/>
                  </a:lnTo>
                  <a:lnTo>
                    <a:pt x="70" y="170"/>
                  </a:lnTo>
                  <a:lnTo>
                    <a:pt x="85" y="160"/>
                  </a:lnTo>
                  <a:lnTo>
                    <a:pt x="98" y="143"/>
                  </a:lnTo>
                  <a:lnTo>
                    <a:pt x="111" y="127"/>
                  </a:lnTo>
                  <a:lnTo>
                    <a:pt x="115" y="120"/>
                  </a:lnTo>
                  <a:lnTo>
                    <a:pt x="113" y="112"/>
                  </a:lnTo>
                  <a:lnTo>
                    <a:pt x="96" y="97"/>
                  </a:lnTo>
                  <a:lnTo>
                    <a:pt x="72" y="81"/>
                  </a:lnTo>
                  <a:lnTo>
                    <a:pt x="52" y="68"/>
                  </a:lnTo>
                  <a:lnTo>
                    <a:pt x="30" y="56"/>
                  </a:lnTo>
                  <a:lnTo>
                    <a:pt x="8" y="37"/>
                  </a:lnTo>
                  <a:lnTo>
                    <a:pt x="0" y="17"/>
                  </a:lnTo>
                  <a:lnTo>
                    <a:pt x="5" y="0"/>
                  </a:lnTo>
                  <a:lnTo>
                    <a:pt x="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1" name="Freeform 14">
              <a:extLst>
                <a:ext uri="{FF2B5EF4-FFF2-40B4-BE49-F238E27FC236}">
                  <a16:creationId xmlns:a16="http://schemas.microsoft.com/office/drawing/2014/main" id="{91CEBB41-5F86-435B-94B0-50F798482BED}"/>
                </a:ext>
              </a:extLst>
            </p:cNvPr>
            <p:cNvSpPr>
              <a:spLocks/>
            </p:cNvSpPr>
            <p:nvPr/>
          </p:nvSpPr>
          <p:spPr bwMode="auto">
            <a:xfrm>
              <a:off x="4754696" y="2601470"/>
              <a:ext cx="270510" cy="521970"/>
            </a:xfrm>
            <a:custGeom>
              <a:avLst/>
              <a:gdLst/>
              <a:ahLst/>
              <a:cxnLst>
                <a:cxn ang="0">
                  <a:pos x="18" y="6"/>
                </a:cxn>
                <a:cxn ang="0">
                  <a:pos x="38" y="0"/>
                </a:cxn>
                <a:cxn ang="0">
                  <a:pos x="59" y="0"/>
                </a:cxn>
                <a:cxn ang="0">
                  <a:pos x="80" y="6"/>
                </a:cxn>
                <a:cxn ang="0">
                  <a:pos x="97" y="17"/>
                </a:cxn>
                <a:cxn ang="0">
                  <a:pos x="109" y="30"/>
                </a:cxn>
                <a:cxn ang="0">
                  <a:pos x="112" y="48"/>
                </a:cxn>
                <a:cxn ang="0">
                  <a:pos x="112" y="71"/>
                </a:cxn>
                <a:cxn ang="0">
                  <a:pos x="101" y="93"/>
                </a:cxn>
                <a:cxn ang="0">
                  <a:pos x="94" y="110"/>
                </a:cxn>
                <a:cxn ang="0">
                  <a:pos x="94" y="134"/>
                </a:cxn>
                <a:cxn ang="0">
                  <a:pos x="102" y="151"/>
                </a:cxn>
                <a:cxn ang="0">
                  <a:pos x="116" y="163"/>
                </a:cxn>
                <a:cxn ang="0">
                  <a:pos x="132" y="179"/>
                </a:cxn>
                <a:cxn ang="0">
                  <a:pos x="140" y="198"/>
                </a:cxn>
                <a:cxn ang="0">
                  <a:pos x="142" y="217"/>
                </a:cxn>
                <a:cxn ang="0">
                  <a:pos x="140" y="237"/>
                </a:cxn>
                <a:cxn ang="0">
                  <a:pos x="130" y="253"/>
                </a:cxn>
                <a:cxn ang="0">
                  <a:pos x="119" y="263"/>
                </a:cxn>
                <a:cxn ang="0">
                  <a:pos x="103" y="270"/>
                </a:cxn>
                <a:cxn ang="0">
                  <a:pos x="86" y="274"/>
                </a:cxn>
                <a:cxn ang="0">
                  <a:pos x="69" y="273"/>
                </a:cxn>
                <a:cxn ang="0">
                  <a:pos x="56" y="264"/>
                </a:cxn>
                <a:cxn ang="0">
                  <a:pos x="38" y="250"/>
                </a:cxn>
                <a:cxn ang="0">
                  <a:pos x="23" y="233"/>
                </a:cxn>
                <a:cxn ang="0">
                  <a:pos x="14" y="211"/>
                </a:cxn>
                <a:cxn ang="0">
                  <a:pos x="6" y="186"/>
                </a:cxn>
                <a:cxn ang="0">
                  <a:pos x="2" y="161"/>
                </a:cxn>
                <a:cxn ang="0">
                  <a:pos x="0" y="132"/>
                </a:cxn>
                <a:cxn ang="0">
                  <a:pos x="0" y="103"/>
                </a:cxn>
                <a:cxn ang="0">
                  <a:pos x="1" y="72"/>
                </a:cxn>
                <a:cxn ang="0">
                  <a:pos x="5" y="42"/>
                </a:cxn>
                <a:cxn ang="0">
                  <a:pos x="13" y="19"/>
                </a:cxn>
                <a:cxn ang="0">
                  <a:pos x="18" y="6"/>
                </a:cxn>
              </a:cxnLst>
              <a:rect l="0" t="0" r="r" b="b"/>
              <a:pathLst>
                <a:path w="142" h="274">
                  <a:moveTo>
                    <a:pt x="18" y="6"/>
                  </a:moveTo>
                  <a:lnTo>
                    <a:pt x="38" y="0"/>
                  </a:lnTo>
                  <a:lnTo>
                    <a:pt x="59" y="0"/>
                  </a:lnTo>
                  <a:lnTo>
                    <a:pt x="80" y="6"/>
                  </a:lnTo>
                  <a:lnTo>
                    <a:pt x="97" y="17"/>
                  </a:lnTo>
                  <a:lnTo>
                    <a:pt x="109" y="30"/>
                  </a:lnTo>
                  <a:lnTo>
                    <a:pt x="112" y="48"/>
                  </a:lnTo>
                  <a:lnTo>
                    <a:pt x="112" y="71"/>
                  </a:lnTo>
                  <a:lnTo>
                    <a:pt x="101" y="93"/>
                  </a:lnTo>
                  <a:lnTo>
                    <a:pt x="94" y="110"/>
                  </a:lnTo>
                  <a:lnTo>
                    <a:pt x="94" y="134"/>
                  </a:lnTo>
                  <a:lnTo>
                    <a:pt x="102" y="151"/>
                  </a:lnTo>
                  <a:lnTo>
                    <a:pt x="116" y="163"/>
                  </a:lnTo>
                  <a:lnTo>
                    <a:pt x="132" y="179"/>
                  </a:lnTo>
                  <a:lnTo>
                    <a:pt x="140" y="198"/>
                  </a:lnTo>
                  <a:lnTo>
                    <a:pt x="142" y="217"/>
                  </a:lnTo>
                  <a:lnTo>
                    <a:pt x="140" y="237"/>
                  </a:lnTo>
                  <a:lnTo>
                    <a:pt x="130" y="253"/>
                  </a:lnTo>
                  <a:lnTo>
                    <a:pt x="119" y="263"/>
                  </a:lnTo>
                  <a:lnTo>
                    <a:pt x="103" y="270"/>
                  </a:lnTo>
                  <a:lnTo>
                    <a:pt x="86" y="274"/>
                  </a:lnTo>
                  <a:lnTo>
                    <a:pt x="69" y="273"/>
                  </a:lnTo>
                  <a:lnTo>
                    <a:pt x="56" y="264"/>
                  </a:lnTo>
                  <a:lnTo>
                    <a:pt x="38" y="250"/>
                  </a:lnTo>
                  <a:lnTo>
                    <a:pt x="23" y="233"/>
                  </a:lnTo>
                  <a:lnTo>
                    <a:pt x="14" y="211"/>
                  </a:lnTo>
                  <a:lnTo>
                    <a:pt x="6" y="186"/>
                  </a:lnTo>
                  <a:lnTo>
                    <a:pt x="2" y="161"/>
                  </a:lnTo>
                  <a:lnTo>
                    <a:pt x="0" y="132"/>
                  </a:lnTo>
                  <a:lnTo>
                    <a:pt x="0" y="103"/>
                  </a:lnTo>
                  <a:lnTo>
                    <a:pt x="1" y="72"/>
                  </a:lnTo>
                  <a:lnTo>
                    <a:pt x="5" y="42"/>
                  </a:lnTo>
                  <a:lnTo>
                    <a:pt x="13" y="19"/>
                  </a:lnTo>
                  <a:lnTo>
                    <a:pt x="1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2" name="Freeform 20">
              <a:extLst>
                <a:ext uri="{FF2B5EF4-FFF2-40B4-BE49-F238E27FC236}">
                  <a16:creationId xmlns:a16="http://schemas.microsoft.com/office/drawing/2014/main" id="{B3D85744-9A7A-462C-96F4-C135B308F7C2}"/>
                </a:ext>
              </a:extLst>
            </p:cNvPr>
            <p:cNvSpPr>
              <a:spLocks/>
            </p:cNvSpPr>
            <p:nvPr/>
          </p:nvSpPr>
          <p:spPr bwMode="auto">
            <a:xfrm>
              <a:off x="5187130" y="2721486"/>
              <a:ext cx="158114" cy="554355"/>
            </a:xfrm>
            <a:custGeom>
              <a:avLst/>
              <a:gdLst/>
              <a:ahLst/>
              <a:cxnLst>
                <a:cxn ang="0">
                  <a:pos x="36" y="32"/>
                </a:cxn>
                <a:cxn ang="0">
                  <a:pos x="47" y="17"/>
                </a:cxn>
                <a:cxn ang="0">
                  <a:pos x="65" y="0"/>
                </a:cxn>
                <a:cxn ang="0">
                  <a:pos x="83" y="0"/>
                </a:cxn>
                <a:cxn ang="0">
                  <a:pos x="83" y="21"/>
                </a:cxn>
                <a:cxn ang="0">
                  <a:pos x="70" y="53"/>
                </a:cxn>
                <a:cxn ang="0">
                  <a:pos x="57" y="67"/>
                </a:cxn>
                <a:cxn ang="0">
                  <a:pos x="47" y="77"/>
                </a:cxn>
                <a:cxn ang="0">
                  <a:pos x="36" y="92"/>
                </a:cxn>
                <a:cxn ang="0">
                  <a:pos x="28" y="107"/>
                </a:cxn>
                <a:cxn ang="0">
                  <a:pos x="23" y="126"/>
                </a:cxn>
                <a:cxn ang="0">
                  <a:pos x="19" y="153"/>
                </a:cxn>
                <a:cxn ang="0">
                  <a:pos x="20" y="175"/>
                </a:cxn>
                <a:cxn ang="0">
                  <a:pos x="26" y="200"/>
                </a:cxn>
                <a:cxn ang="0">
                  <a:pos x="36" y="220"/>
                </a:cxn>
                <a:cxn ang="0">
                  <a:pos x="47" y="230"/>
                </a:cxn>
                <a:cxn ang="0">
                  <a:pos x="47" y="239"/>
                </a:cxn>
                <a:cxn ang="0">
                  <a:pos x="36" y="242"/>
                </a:cxn>
                <a:cxn ang="0">
                  <a:pos x="31" y="266"/>
                </a:cxn>
                <a:cxn ang="0">
                  <a:pos x="36" y="285"/>
                </a:cxn>
                <a:cxn ang="0">
                  <a:pos x="26" y="291"/>
                </a:cxn>
                <a:cxn ang="0">
                  <a:pos x="11" y="264"/>
                </a:cxn>
                <a:cxn ang="0">
                  <a:pos x="5" y="236"/>
                </a:cxn>
                <a:cxn ang="0">
                  <a:pos x="10" y="214"/>
                </a:cxn>
                <a:cxn ang="0">
                  <a:pos x="5" y="191"/>
                </a:cxn>
                <a:cxn ang="0">
                  <a:pos x="0" y="159"/>
                </a:cxn>
                <a:cxn ang="0">
                  <a:pos x="0" y="126"/>
                </a:cxn>
                <a:cxn ang="0">
                  <a:pos x="5" y="94"/>
                </a:cxn>
                <a:cxn ang="0">
                  <a:pos x="15" y="64"/>
                </a:cxn>
                <a:cxn ang="0">
                  <a:pos x="26" y="48"/>
                </a:cxn>
                <a:cxn ang="0">
                  <a:pos x="36" y="32"/>
                </a:cxn>
              </a:cxnLst>
              <a:rect l="0" t="0" r="r" b="b"/>
              <a:pathLst>
                <a:path w="83" h="291">
                  <a:moveTo>
                    <a:pt x="36" y="32"/>
                  </a:moveTo>
                  <a:lnTo>
                    <a:pt x="47" y="17"/>
                  </a:lnTo>
                  <a:lnTo>
                    <a:pt x="65" y="0"/>
                  </a:lnTo>
                  <a:lnTo>
                    <a:pt x="83" y="0"/>
                  </a:lnTo>
                  <a:lnTo>
                    <a:pt x="83" y="21"/>
                  </a:lnTo>
                  <a:lnTo>
                    <a:pt x="70" y="53"/>
                  </a:lnTo>
                  <a:lnTo>
                    <a:pt x="57" y="67"/>
                  </a:lnTo>
                  <a:lnTo>
                    <a:pt x="47" y="77"/>
                  </a:lnTo>
                  <a:lnTo>
                    <a:pt x="36" y="92"/>
                  </a:lnTo>
                  <a:lnTo>
                    <a:pt x="28" y="107"/>
                  </a:lnTo>
                  <a:lnTo>
                    <a:pt x="23" y="126"/>
                  </a:lnTo>
                  <a:lnTo>
                    <a:pt x="19" y="153"/>
                  </a:lnTo>
                  <a:lnTo>
                    <a:pt x="20" y="175"/>
                  </a:lnTo>
                  <a:lnTo>
                    <a:pt x="26" y="200"/>
                  </a:lnTo>
                  <a:lnTo>
                    <a:pt x="36" y="220"/>
                  </a:lnTo>
                  <a:lnTo>
                    <a:pt x="47" y="230"/>
                  </a:lnTo>
                  <a:lnTo>
                    <a:pt x="47" y="239"/>
                  </a:lnTo>
                  <a:lnTo>
                    <a:pt x="36" y="242"/>
                  </a:lnTo>
                  <a:lnTo>
                    <a:pt x="31" y="266"/>
                  </a:lnTo>
                  <a:lnTo>
                    <a:pt x="36" y="285"/>
                  </a:lnTo>
                  <a:lnTo>
                    <a:pt x="26" y="291"/>
                  </a:lnTo>
                  <a:lnTo>
                    <a:pt x="11" y="264"/>
                  </a:lnTo>
                  <a:lnTo>
                    <a:pt x="5" y="236"/>
                  </a:lnTo>
                  <a:lnTo>
                    <a:pt x="10" y="214"/>
                  </a:lnTo>
                  <a:lnTo>
                    <a:pt x="5" y="191"/>
                  </a:lnTo>
                  <a:lnTo>
                    <a:pt x="0" y="159"/>
                  </a:lnTo>
                  <a:lnTo>
                    <a:pt x="0" y="126"/>
                  </a:lnTo>
                  <a:lnTo>
                    <a:pt x="5" y="94"/>
                  </a:lnTo>
                  <a:lnTo>
                    <a:pt x="15" y="64"/>
                  </a:lnTo>
                  <a:lnTo>
                    <a:pt x="26" y="48"/>
                  </a:lnTo>
                  <a:lnTo>
                    <a:pt x="36"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17">
              <a:extLst>
                <a:ext uri="{FF2B5EF4-FFF2-40B4-BE49-F238E27FC236}">
                  <a16:creationId xmlns:a16="http://schemas.microsoft.com/office/drawing/2014/main" id="{6FEC59F9-3455-46B1-A59F-534A3528CED3}"/>
                </a:ext>
              </a:extLst>
            </p:cNvPr>
            <p:cNvSpPr>
              <a:spLocks/>
            </p:cNvSpPr>
            <p:nvPr/>
          </p:nvSpPr>
          <p:spPr bwMode="auto">
            <a:xfrm>
              <a:off x="4842326" y="2969136"/>
              <a:ext cx="196214" cy="697230"/>
            </a:xfrm>
            <a:custGeom>
              <a:avLst/>
              <a:gdLst/>
              <a:ahLst/>
              <a:cxnLst>
                <a:cxn ang="0">
                  <a:pos x="34" y="44"/>
                </a:cxn>
                <a:cxn ang="0">
                  <a:pos x="42" y="18"/>
                </a:cxn>
                <a:cxn ang="0">
                  <a:pos x="62" y="0"/>
                </a:cxn>
                <a:cxn ang="0">
                  <a:pos x="79" y="10"/>
                </a:cxn>
                <a:cxn ang="0">
                  <a:pos x="87" y="39"/>
                </a:cxn>
                <a:cxn ang="0">
                  <a:pos x="97" y="68"/>
                </a:cxn>
                <a:cxn ang="0">
                  <a:pos x="99" y="98"/>
                </a:cxn>
                <a:cxn ang="0">
                  <a:pos x="99" y="145"/>
                </a:cxn>
                <a:cxn ang="0">
                  <a:pos x="92" y="179"/>
                </a:cxn>
                <a:cxn ang="0">
                  <a:pos x="87" y="210"/>
                </a:cxn>
                <a:cxn ang="0">
                  <a:pos x="87" y="242"/>
                </a:cxn>
                <a:cxn ang="0">
                  <a:pos x="90" y="272"/>
                </a:cxn>
                <a:cxn ang="0">
                  <a:pos x="97" y="299"/>
                </a:cxn>
                <a:cxn ang="0">
                  <a:pos x="102" y="313"/>
                </a:cxn>
                <a:cxn ang="0">
                  <a:pos x="103" y="323"/>
                </a:cxn>
                <a:cxn ang="0">
                  <a:pos x="97" y="330"/>
                </a:cxn>
                <a:cxn ang="0">
                  <a:pos x="90" y="334"/>
                </a:cxn>
                <a:cxn ang="0">
                  <a:pos x="78" y="334"/>
                </a:cxn>
                <a:cxn ang="0">
                  <a:pos x="61" y="340"/>
                </a:cxn>
                <a:cxn ang="0">
                  <a:pos x="43" y="352"/>
                </a:cxn>
                <a:cxn ang="0">
                  <a:pos x="26" y="364"/>
                </a:cxn>
                <a:cxn ang="0">
                  <a:pos x="16" y="366"/>
                </a:cxn>
                <a:cxn ang="0">
                  <a:pos x="0" y="364"/>
                </a:cxn>
                <a:cxn ang="0">
                  <a:pos x="0" y="352"/>
                </a:cxn>
                <a:cxn ang="0">
                  <a:pos x="5" y="341"/>
                </a:cxn>
                <a:cxn ang="0">
                  <a:pos x="8" y="337"/>
                </a:cxn>
                <a:cxn ang="0">
                  <a:pos x="25" y="328"/>
                </a:cxn>
                <a:cxn ang="0">
                  <a:pos x="48" y="322"/>
                </a:cxn>
                <a:cxn ang="0">
                  <a:pos x="65" y="313"/>
                </a:cxn>
                <a:cxn ang="0">
                  <a:pos x="72" y="308"/>
                </a:cxn>
                <a:cxn ang="0">
                  <a:pos x="75" y="295"/>
                </a:cxn>
                <a:cxn ang="0">
                  <a:pos x="72" y="275"/>
                </a:cxn>
                <a:cxn ang="0">
                  <a:pos x="66" y="242"/>
                </a:cxn>
                <a:cxn ang="0">
                  <a:pos x="60" y="210"/>
                </a:cxn>
                <a:cxn ang="0">
                  <a:pos x="59" y="178"/>
                </a:cxn>
                <a:cxn ang="0">
                  <a:pos x="61" y="147"/>
                </a:cxn>
                <a:cxn ang="0">
                  <a:pos x="57" y="112"/>
                </a:cxn>
                <a:cxn ang="0">
                  <a:pos x="51" y="88"/>
                </a:cxn>
                <a:cxn ang="0">
                  <a:pos x="41" y="62"/>
                </a:cxn>
                <a:cxn ang="0">
                  <a:pos x="34" y="44"/>
                </a:cxn>
              </a:cxnLst>
              <a:rect l="0" t="0" r="r" b="b"/>
              <a:pathLst>
                <a:path w="103" h="366">
                  <a:moveTo>
                    <a:pt x="34" y="44"/>
                  </a:moveTo>
                  <a:lnTo>
                    <a:pt x="42" y="18"/>
                  </a:lnTo>
                  <a:lnTo>
                    <a:pt x="62" y="0"/>
                  </a:lnTo>
                  <a:lnTo>
                    <a:pt x="79" y="10"/>
                  </a:lnTo>
                  <a:lnTo>
                    <a:pt x="87" y="39"/>
                  </a:lnTo>
                  <a:lnTo>
                    <a:pt x="97" y="68"/>
                  </a:lnTo>
                  <a:lnTo>
                    <a:pt x="99" y="98"/>
                  </a:lnTo>
                  <a:lnTo>
                    <a:pt x="99" y="145"/>
                  </a:lnTo>
                  <a:lnTo>
                    <a:pt x="92" y="179"/>
                  </a:lnTo>
                  <a:lnTo>
                    <a:pt x="87" y="210"/>
                  </a:lnTo>
                  <a:lnTo>
                    <a:pt x="87" y="242"/>
                  </a:lnTo>
                  <a:lnTo>
                    <a:pt x="90" y="272"/>
                  </a:lnTo>
                  <a:lnTo>
                    <a:pt x="97" y="299"/>
                  </a:lnTo>
                  <a:lnTo>
                    <a:pt x="102" y="313"/>
                  </a:lnTo>
                  <a:lnTo>
                    <a:pt x="103" y="323"/>
                  </a:lnTo>
                  <a:lnTo>
                    <a:pt x="97" y="330"/>
                  </a:lnTo>
                  <a:lnTo>
                    <a:pt x="90" y="334"/>
                  </a:lnTo>
                  <a:lnTo>
                    <a:pt x="78" y="334"/>
                  </a:lnTo>
                  <a:lnTo>
                    <a:pt x="61" y="340"/>
                  </a:lnTo>
                  <a:lnTo>
                    <a:pt x="43" y="352"/>
                  </a:lnTo>
                  <a:lnTo>
                    <a:pt x="26" y="364"/>
                  </a:lnTo>
                  <a:lnTo>
                    <a:pt x="16" y="366"/>
                  </a:lnTo>
                  <a:lnTo>
                    <a:pt x="0" y="364"/>
                  </a:lnTo>
                  <a:lnTo>
                    <a:pt x="0" y="352"/>
                  </a:lnTo>
                  <a:lnTo>
                    <a:pt x="5" y="341"/>
                  </a:lnTo>
                  <a:lnTo>
                    <a:pt x="8" y="337"/>
                  </a:lnTo>
                  <a:lnTo>
                    <a:pt x="25" y="328"/>
                  </a:lnTo>
                  <a:lnTo>
                    <a:pt x="48" y="322"/>
                  </a:lnTo>
                  <a:lnTo>
                    <a:pt x="65" y="313"/>
                  </a:lnTo>
                  <a:lnTo>
                    <a:pt x="72" y="308"/>
                  </a:lnTo>
                  <a:lnTo>
                    <a:pt x="75" y="295"/>
                  </a:lnTo>
                  <a:lnTo>
                    <a:pt x="72" y="275"/>
                  </a:lnTo>
                  <a:lnTo>
                    <a:pt x="66" y="242"/>
                  </a:lnTo>
                  <a:lnTo>
                    <a:pt x="60" y="210"/>
                  </a:lnTo>
                  <a:lnTo>
                    <a:pt x="59" y="178"/>
                  </a:lnTo>
                  <a:lnTo>
                    <a:pt x="61" y="147"/>
                  </a:lnTo>
                  <a:lnTo>
                    <a:pt x="57" y="112"/>
                  </a:lnTo>
                  <a:lnTo>
                    <a:pt x="51" y="88"/>
                  </a:lnTo>
                  <a:lnTo>
                    <a:pt x="41" y="62"/>
                  </a:lnTo>
                  <a:lnTo>
                    <a:pt x="34"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4" name="Freeform 16">
              <a:extLst>
                <a:ext uri="{FF2B5EF4-FFF2-40B4-BE49-F238E27FC236}">
                  <a16:creationId xmlns:a16="http://schemas.microsoft.com/office/drawing/2014/main" id="{25B131D9-A151-4B69-8E2A-8F8AF09C1166}"/>
                </a:ext>
              </a:extLst>
            </p:cNvPr>
            <p:cNvSpPr>
              <a:spLocks/>
            </p:cNvSpPr>
            <p:nvPr/>
          </p:nvSpPr>
          <p:spPr bwMode="auto">
            <a:xfrm>
              <a:off x="4672780" y="3003426"/>
              <a:ext cx="283844" cy="575310"/>
            </a:xfrm>
            <a:custGeom>
              <a:avLst/>
              <a:gdLst/>
              <a:ahLst/>
              <a:cxnLst>
                <a:cxn ang="0">
                  <a:pos x="84" y="51"/>
                </a:cxn>
                <a:cxn ang="0">
                  <a:pos x="89" y="29"/>
                </a:cxn>
                <a:cxn ang="0">
                  <a:pos x="102" y="12"/>
                </a:cxn>
                <a:cxn ang="0">
                  <a:pos x="117" y="0"/>
                </a:cxn>
                <a:cxn ang="0">
                  <a:pos x="134" y="0"/>
                </a:cxn>
                <a:cxn ang="0">
                  <a:pos x="147" y="15"/>
                </a:cxn>
                <a:cxn ang="0">
                  <a:pos x="149" y="35"/>
                </a:cxn>
                <a:cxn ang="0">
                  <a:pos x="143" y="52"/>
                </a:cxn>
                <a:cxn ang="0">
                  <a:pos x="128" y="80"/>
                </a:cxn>
                <a:cxn ang="0">
                  <a:pos x="120" y="115"/>
                </a:cxn>
                <a:cxn ang="0">
                  <a:pos x="114" y="145"/>
                </a:cxn>
                <a:cxn ang="0">
                  <a:pos x="116" y="183"/>
                </a:cxn>
                <a:cxn ang="0">
                  <a:pos x="120" y="205"/>
                </a:cxn>
                <a:cxn ang="0">
                  <a:pos x="124" y="228"/>
                </a:cxn>
                <a:cxn ang="0">
                  <a:pos x="128" y="254"/>
                </a:cxn>
                <a:cxn ang="0">
                  <a:pos x="126" y="278"/>
                </a:cxn>
                <a:cxn ang="0">
                  <a:pos x="127" y="290"/>
                </a:cxn>
                <a:cxn ang="0">
                  <a:pos x="122" y="297"/>
                </a:cxn>
                <a:cxn ang="0">
                  <a:pos x="104" y="301"/>
                </a:cxn>
                <a:cxn ang="0">
                  <a:pos x="84" y="295"/>
                </a:cxn>
                <a:cxn ang="0">
                  <a:pos x="63" y="293"/>
                </a:cxn>
                <a:cxn ang="0">
                  <a:pos x="33" y="296"/>
                </a:cxn>
                <a:cxn ang="0">
                  <a:pos x="15" y="300"/>
                </a:cxn>
                <a:cxn ang="0">
                  <a:pos x="6" y="302"/>
                </a:cxn>
                <a:cxn ang="0">
                  <a:pos x="0" y="297"/>
                </a:cxn>
                <a:cxn ang="0">
                  <a:pos x="0" y="287"/>
                </a:cxn>
                <a:cxn ang="0">
                  <a:pos x="13" y="275"/>
                </a:cxn>
                <a:cxn ang="0">
                  <a:pos x="36" y="260"/>
                </a:cxn>
                <a:cxn ang="0">
                  <a:pos x="48" y="260"/>
                </a:cxn>
                <a:cxn ang="0">
                  <a:pos x="69" y="262"/>
                </a:cxn>
                <a:cxn ang="0">
                  <a:pos x="92" y="268"/>
                </a:cxn>
                <a:cxn ang="0">
                  <a:pos x="101" y="266"/>
                </a:cxn>
                <a:cxn ang="0">
                  <a:pos x="103" y="258"/>
                </a:cxn>
                <a:cxn ang="0">
                  <a:pos x="106" y="239"/>
                </a:cxn>
                <a:cxn ang="0">
                  <a:pos x="99" y="205"/>
                </a:cxn>
                <a:cxn ang="0">
                  <a:pos x="89" y="181"/>
                </a:cxn>
                <a:cxn ang="0">
                  <a:pos x="84" y="156"/>
                </a:cxn>
                <a:cxn ang="0">
                  <a:pos x="81" y="124"/>
                </a:cxn>
                <a:cxn ang="0">
                  <a:pos x="81" y="95"/>
                </a:cxn>
                <a:cxn ang="0">
                  <a:pos x="81" y="75"/>
                </a:cxn>
                <a:cxn ang="0">
                  <a:pos x="84" y="51"/>
                </a:cxn>
              </a:cxnLst>
              <a:rect l="0" t="0" r="r" b="b"/>
              <a:pathLst>
                <a:path w="149" h="302">
                  <a:moveTo>
                    <a:pt x="84" y="51"/>
                  </a:moveTo>
                  <a:lnTo>
                    <a:pt x="89" y="29"/>
                  </a:lnTo>
                  <a:lnTo>
                    <a:pt x="102" y="12"/>
                  </a:lnTo>
                  <a:lnTo>
                    <a:pt x="117" y="0"/>
                  </a:lnTo>
                  <a:lnTo>
                    <a:pt x="134" y="0"/>
                  </a:lnTo>
                  <a:lnTo>
                    <a:pt x="147" y="15"/>
                  </a:lnTo>
                  <a:lnTo>
                    <a:pt x="149" y="35"/>
                  </a:lnTo>
                  <a:lnTo>
                    <a:pt x="143" y="52"/>
                  </a:lnTo>
                  <a:lnTo>
                    <a:pt x="128" y="80"/>
                  </a:lnTo>
                  <a:lnTo>
                    <a:pt x="120" y="115"/>
                  </a:lnTo>
                  <a:lnTo>
                    <a:pt x="114" y="145"/>
                  </a:lnTo>
                  <a:lnTo>
                    <a:pt x="116" y="183"/>
                  </a:lnTo>
                  <a:lnTo>
                    <a:pt x="120" y="205"/>
                  </a:lnTo>
                  <a:lnTo>
                    <a:pt x="124" y="228"/>
                  </a:lnTo>
                  <a:lnTo>
                    <a:pt x="128" y="254"/>
                  </a:lnTo>
                  <a:lnTo>
                    <a:pt x="126" y="278"/>
                  </a:lnTo>
                  <a:lnTo>
                    <a:pt x="127" y="290"/>
                  </a:lnTo>
                  <a:lnTo>
                    <a:pt x="122" y="297"/>
                  </a:lnTo>
                  <a:lnTo>
                    <a:pt x="104" y="301"/>
                  </a:lnTo>
                  <a:lnTo>
                    <a:pt x="84" y="295"/>
                  </a:lnTo>
                  <a:lnTo>
                    <a:pt x="63" y="293"/>
                  </a:lnTo>
                  <a:lnTo>
                    <a:pt x="33" y="296"/>
                  </a:lnTo>
                  <a:lnTo>
                    <a:pt x="15" y="300"/>
                  </a:lnTo>
                  <a:lnTo>
                    <a:pt x="6" y="302"/>
                  </a:lnTo>
                  <a:lnTo>
                    <a:pt x="0" y="297"/>
                  </a:lnTo>
                  <a:lnTo>
                    <a:pt x="0" y="287"/>
                  </a:lnTo>
                  <a:lnTo>
                    <a:pt x="13" y="275"/>
                  </a:lnTo>
                  <a:lnTo>
                    <a:pt x="36" y="260"/>
                  </a:lnTo>
                  <a:lnTo>
                    <a:pt x="48" y="260"/>
                  </a:lnTo>
                  <a:lnTo>
                    <a:pt x="69" y="262"/>
                  </a:lnTo>
                  <a:lnTo>
                    <a:pt x="92" y="268"/>
                  </a:lnTo>
                  <a:lnTo>
                    <a:pt x="101" y="266"/>
                  </a:lnTo>
                  <a:lnTo>
                    <a:pt x="103" y="258"/>
                  </a:lnTo>
                  <a:lnTo>
                    <a:pt x="106" y="239"/>
                  </a:lnTo>
                  <a:lnTo>
                    <a:pt x="99" y="205"/>
                  </a:lnTo>
                  <a:lnTo>
                    <a:pt x="89" y="181"/>
                  </a:lnTo>
                  <a:lnTo>
                    <a:pt x="84" y="156"/>
                  </a:lnTo>
                  <a:lnTo>
                    <a:pt x="81" y="124"/>
                  </a:lnTo>
                  <a:lnTo>
                    <a:pt x="81" y="95"/>
                  </a:lnTo>
                  <a:lnTo>
                    <a:pt x="81" y="75"/>
                  </a:lnTo>
                  <a:lnTo>
                    <a:pt x="84"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pic>
          <p:nvPicPr>
            <p:cNvPr id="15" name="Picture 11">
              <a:extLst>
                <a:ext uri="{FF2B5EF4-FFF2-40B4-BE49-F238E27FC236}">
                  <a16:creationId xmlns:a16="http://schemas.microsoft.com/office/drawing/2014/main" id="{89C99DF4-A878-4AC1-83DE-2A6CE5AA0333}"/>
                </a:ext>
              </a:extLst>
            </p:cNvPr>
            <p:cNvPicPr>
              <a:picLocks noChangeAspect="1" noChangeArrowheads="1"/>
            </p:cNvPicPr>
            <p:nvPr/>
          </p:nvPicPr>
          <p:blipFill>
            <a:blip r:embed="rId3" cstate="print"/>
            <a:srcRect/>
            <a:stretch>
              <a:fillRect/>
            </a:stretch>
          </p:blipFill>
          <p:spPr bwMode="auto">
            <a:xfrm>
              <a:off x="2665275" y="2378646"/>
              <a:ext cx="2598737" cy="2571750"/>
            </a:xfrm>
            <a:prstGeom prst="rect">
              <a:avLst/>
            </a:prstGeom>
            <a:noFill/>
            <a:ln w="9525">
              <a:noFill/>
              <a:miter lim="800000"/>
              <a:headEnd/>
              <a:tailEnd/>
            </a:ln>
            <a:effectLst/>
          </p:spPr>
        </p:pic>
        <p:grpSp>
          <p:nvGrpSpPr>
            <p:cNvPr id="16" name="Gruppe 15">
              <a:extLst>
                <a:ext uri="{FF2B5EF4-FFF2-40B4-BE49-F238E27FC236}">
                  <a16:creationId xmlns:a16="http://schemas.microsoft.com/office/drawing/2014/main" id="{613A654A-83BF-4A7C-9FF0-43E2CD15519B}"/>
                </a:ext>
              </a:extLst>
            </p:cNvPr>
            <p:cNvGrpSpPr>
              <a:grpSpLocks noChangeAspect="1"/>
            </p:cNvGrpSpPr>
            <p:nvPr/>
          </p:nvGrpSpPr>
          <p:grpSpPr>
            <a:xfrm flipH="1">
              <a:off x="5532771" y="2818296"/>
              <a:ext cx="1350374" cy="1536701"/>
              <a:chOff x="1341438" y="968375"/>
              <a:chExt cx="1116012" cy="1270001"/>
            </a:xfrm>
          </p:grpSpPr>
          <p:sp>
            <p:nvSpPr>
              <p:cNvPr id="30" name="Freeform 73">
                <a:extLst>
                  <a:ext uri="{FF2B5EF4-FFF2-40B4-BE49-F238E27FC236}">
                    <a16:creationId xmlns:a16="http://schemas.microsoft.com/office/drawing/2014/main" id="{76AC5E18-41BE-4E92-90D0-822839E117E4}"/>
                  </a:ext>
                </a:extLst>
              </p:cNvPr>
              <p:cNvSpPr>
                <a:spLocks/>
              </p:cNvSpPr>
              <p:nvPr/>
            </p:nvSpPr>
            <p:spPr bwMode="auto">
              <a:xfrm>
                <a:off x="1690688" y="968375"/>
                <a:ext cx="336550" cy="274638"/>
              </a:xfrm>
              <a:custGeom>
                <a:avLst/>
                <a:gdLst/>
                <a:ahLst/>
                <a:cxnLst>
                  <a:cxn ang="0">
                    <a:pos x="134" y="75"/>
                  </a:cxn>
                  <a:cxn ang="0">
                    <a:pos x="121" y="43"/>
                  </a:cxn>
                  <a:cxn ang="0">
                    <a:pos x="103" y="22"/>
                  </a:cxn>
                  <a:cxn ang="0">
                    <a:pos x="85" y="9"/>
                  </a:cxn>
                  <a:cxn ang="0">
                    <a:pos x="70" y="1"/>
                  </a:cxn>
                  <a:cxn ang="0">
                    <a:pos x="53" y="0"/>
                  </a:cxn>
                  <a:cxn ang="0">
                    <a:pos x="32" y="6"/>
                  </a:cxn>
                  <a:cxn ang="0">
                    <a:pos x="17" y="16"/>
                  </a:cxn>
                  <a:cxn ang="0">
                    <a:pos x="6" y="31"/>
                  </a:cxn>
                  <a:cxn ang="0">
                    <a:pos x="0" y="51"/>
                  </a:cxn>
                  <a:cxn ang="0">
                    <a:pos x="0" y="75"/>
                  </a:cxn>
                  <a:cxn ang="0">
                    <a:pos x="5" y="96"/>
                  </a:cxn>
                  <a:cxn ang="0">
                    <a:pos x="15" y="122"/>
                  </a:cxn>
                  <a:cxn ang="0">
                    <a:pos x="32" y="143"/>
                  </a:cxn>
                  <a:cxn ang="0">
                    <a:pos x="53" y="161"/>
                  </a:cxn>
                  <a:cxn ang="0">
                    <a:pos x="68" y="170"/>
                  </a:cxn>
                  <a:cxn ang="0">
                    <a:pos x="86" y="173"/>
                  </a:cxn>
                  <a:cxn ang="0">
                    <a:pos x="100" y="167"/>
                  </a:cxn>
                  <a:cxn ang="0">
                    <a:pos x="122" y="158"/>
                  </a:cxn>
                  <a:cxn ang="0">
                    <a:pos x="131" y="143"/>
                  </a:cxn>
                  <a:cxn ang="0">
                    <a:pos x="138" y="119"/>
                  </a:cxn>
                  <a:cxn ang="0">
                    <a:pos x="138" y="101"/>
                  </a:cxn>
                  <a:cxn ang="0">
                    <a:pos x="171" y="105"/>
                  </a:cxn>
                  <a:cxn ang="0">
                    <a:pos x="194" y="116"/>
                  </a:cxn>
                  <a:cxn ang="0">
                    <a:pos x="207" y="114"/>
                  </a:cxn>
                  <a:cxn ang="0">
                    <a:pos x="212" y="105"/>
                  </a:cxn>
                  <a:cxn ang="0">
                    <a:pos x="207" y="90"/>
                  </a:cxn>
                  <a:cxn ang="0">
                    <a:pos x="194" y="84"/>
                  </a:cxn>
                  <a:cxn ang="0">
                    <a:pos x="166" y="81"/>
                  </a:cxn>
                  <a:cxn ang="0">
                    <a:pos x="143" y="81"/>
                  </a:cxn>
                  <a:cxn ang="0">
                    <a:pos x="134" y="75"/>
                  </a:cxn>
                </a:cxnLst>
                <a:rect l="0" t="0" r="r" b="b"/>
                <a:pathLst>
                  <a:path w="212" h="173">
                    <a:moveTo>
                      <a:pt x="134" y="75"/>
                    </a:moveTo>
                    <a:lnTo>
                      <a:pt x="121" y="43"/>
                    </a:lnTo>
                    <a:lnTo>
                      <a:pt x="103" y="22"/>
                    </a:lnTo>
                    <a:lnTo>
                      <a:pt x="85" y="9"/>
                    </a:lnTo>
                    <a:lnTo>
                      <a:pt x="70" y="1"/>
                    </a:lnTo>
                    <a:lnTo>
                      <a:pt x="53" y="0"/>
                    </a:lnTo>
                    <a:lnTo>
                      <a:pt x="32" y="6"/>
                    </a:lnTo>
                    <a:lnTo>
                      <a:pt x="17" y="16"/>
                    </a:lnTo>
                    <a:lnTo>
                      <a:pt x="6" y="31"/>
                    </a:lnTo>
                    <a:lnTo>
                      <a:pt x="0" y="51"/>
                    </a:lnTo>
                    <a:lnTo>
                      <a:pt x="0" y="75"/>
                    </a:lnTo>
                    <a:lnTo>
                      <a:pt x="5" y="96"/>
                    </a:lnTo>
                    <a:lnTo>
                      <a:pt x="15" y="122"/>
                    </a:lnTo>
                    <a:lnTo>
                      <a:pt x="32" y="143"/>
                    </a:lnTo>
                    <a:lnTo>
                      <a:pt x="53" y="161"/>
                    </a:lnTo>
                    <a:lnTo>
                      <a:pt x="68" y="170"/>
                    </a:lnTo>
                    <a:lnTo>
                      <a:pt x="86" y="173"/>
                    </a:lnTo>
                    <a:lnTo>
                      <a:pt x="100" y="167"/>
                    </a:lnTo>
                    <a:lnTo>
                      <a:pt x="122" y="158"/>
                    </a:lnTo>
                    <a:lnTo>
                      <a:pt x="131" y="143"/>
                    </a:lnTo>
                    <a:lnTo>
                      <a:pt x="138" y="119"/>
                    </a:lnTo>
                    <a:lnTo>
                      <a:pt x="138" y="101"/>
                    </a:lnTo>
                    <a:lnTo>
                      <a:pt x="171" y="105"/>
                    </a:lnTo>
                    <a:lnTo>
                      <a:pt x="194" y="116"/>
                    </a:lnTo>
                    <a:lnTo>
                      <a:pt x="207" y="114"/>
                    </a:lnTo>
                    <a:lnTo>
                      <a:pt x="212" y="105"/>
                    </a:lnTo>
                    <a:lnTo>
                      <a:pt x="207" y="90"/>
                    </a:lnTo>
                    <a:lnTo>
                      <a:pt x="194" y="84"/>
                    </a:lnTo>
                    <a:lnTo>
                      <a:pt x="166" y="81"/>
                    </a:lnTo>
                    <a:lnTo>
                      <a:pt x="143" y="81"/>
                    </a:lnTo>
                    <a:lnTo>
                      <a:pt x="134"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1" name="Freeform 74">
                <a:extLst>
                  <a:ext uri="{FF2B5EF4-FFF2-40B4-BE49-F238E27FC236}">
                    <a16:creationId xmlns:a16="http://schemas.microsoft.com/office/drawing/2014/main" id="{874C04A2-B1EF-42D9-AA64-2F29B4472929}"/>
                  </a:ext>
                </a:extLst>
              </p:cNvPr>
              <p:cNvSpPr>
                <a:spLocks/>
              </p:cNvSpPr>
              <p:nvPr/>
            </p:nvSpPr>
            <p:spPr bwMode="auto">
              <a:xfrm>
                <a:off x="1789113" y="1266825"/>
                <a:ext cx="276225" cy="461963"/>
              </a:xfrm>
              <a:custGeom>
                <a:avLst/>
                <a:gdLst/>
                <a:ahLst/>
                <a:cxnLst>
                  <a:cxn ang="0">
                    <a:pos x="1" y="28"/>
                  </a:cxn>
                  <a:cxn ang="0">
                    <a:pos x="16" y="13"/>
                  </a:cxn>
                  <a:cxn ang="0">
                    <a:pos x="30" y="4"/>
                  </a:cxn>
                  <a:cxn ang="0">
                    <a:pos x="51" y="0"/>
                  </a:cxn>
                  <a:cxn ang="0">
                    <a:pos x="66" y="2"/>
                  </a:cxn>
                  <a:cxn ang="0">
                    <a:pos x="90" y="10"/>
                  </a:cxn>
                  <a:cxn ang="0">
                    <a:pos x="114" y="33"/>
                  </a:cxn>
                  <a:cxn ang="0">
                    <a:pos x="138" y="66"/>
                  </a:cxn>
                  <a:cxn ang="0">
                    <a:pos x="156" y="101"/>
                  </a:cxn>
                  <a:cxn ang="0">
                    <a:pos x="165" y="121"/>
                  </a:cxn>
                  <a:cxn ang="0">
                    <a:pos x="174" y="153"/>
                  </a:cxn>
                  <a:cxn ang="0">
                    <a:pos x="174" y="187"/>
                  </a:cxn>
                  <a:cxn ang="0">
                    <a:pos x="168" y="222"/>
                  </a:cxn>
                  <a:cxn ang="0">
                    <a:pos x="159" y="246"/>
                  </a:cxn>
                  <a:cxn ang="0">
                    <a:pos x="144" y="268"/>
                  </a:cxn>
                  <a:cxn ang="0">
                    <a:pos x="129" y="284"/>
                  </a:cxn>
                  <a:cxn ang="0">
                    <a:pos x="84" y="291"/>
                  </a:cxn>
                  <a:cxn ang="0">
                    <a:pos x="51" y="281"/>
                  </a:cxn>
                  <a:cxn ang="0">
                    <a:pos x="34" y="266"/>
                  </a:cxn>
                  <a:cxn ang="0">
                    <a:pos x="27" y="245"/>
                  </a:cxn>
                  <a:cxn ang="0">
                    <a:pos x="19" y="225"/>
                  </a:cxn>
                  <a:cxn ang="0">
                    <a:pos x="21" y="199"/>
                  </a:cxn>
                  <a:cxn ang="0">
                    <a:pos x="30" y="176"/>
                  </a:cxn>
                  <a:cxn ang="0">
                    <a:pos x="40" y="154"/>
                  </a:cxn>
                  <a:cxn ang="0">
                    <a:pos x="43" y="141"/>
                  </a:cxn>
                  <a:cxn ang="0">
                    <a:pos x="43" y="130"/>
                  </a:cxn>
                  <a:cxn ang="0">
                    <a:pos x="40" y="116"/>
                  </a:cxn>
                  <a:cxn ang="0">
                    <a:pos x="30" y="104"/>
                  </a:cxn>
                  <a:cxn ang="0">
                    <a:pos x="15" y="83"/>
                  </a:cxn>
                  <a:cxn ang="0">
                    <a:pos x="6" y="65"/>
                  </a:cxn>
                  <a:cxn ang="0">
                    <a:pos x="0" y="40"/>
                  </a:cxn>
                  <a:cxn ang="0">
                    <a:pos x="1" y="28"/>
                  </a:cxn>
                </a:cxnLst>
                <a:rect l="0" t="0" r="r" b="b"/>
                <a:pathLst>
                  <a:path w="174" h="291">
                    <a:moveTo>
                      <a:pt x="1" y="28"/>
                    </a:moveTo>
                    <a:lnTo>
                      <a:pt x="16" y="13"/>
                    </a:lnTo>
                    <a:lnTo>
                      <a:pt x="30" y="4"/>
                    </a:lnTo>
                    <a:lnTo>
                      <a:pt x="51" y="0"/>
                    </a:lnTo>
                    <a:lnTo>
                      <a:pt x="66" y="2"/>
                    </a:lnTo>
                    <a:lnTo>
                      <a:pt x="90" y="10"/>
                    </a:lnTo>
                    <a:lnTo>
                      <a:pt x="114" y="33"/>
                    </a:lnTo>
                    <a:lnTo>
                      <a:pt x="138" y="66"/>
                    </a:lnTo>
                    <a:lnTo>
                      <a:pt x="156" y="101"/>
                    </a:lnTo>
                    <a:lnTo>
                      <a:pt x="165" y="121"/>
                    </a:lnTo>
                    <a:lnTo>
                      <a:pt x="174" y="153"/>
                    </a:lnTo>
                    <a:lnTo>
                      <a:pt x="174" y="187"/>
                    </a:lnTo>
                    <a:lnTo>
                      <a:pt x="168" y="222"/>
                    </a:lnTo>
                    <a:lnTo>
                      <a:pt x="159" y="246"/>
                    </a:lnTo>
                    <a:lnTo>
                      <a:pt x="144" y="268"/>
                    </a:lnTo>
                    <a:lnTo>
                      <a:pt x="129" y="284"/>
                    </a:lnTo>
                    <a:lnTo>
                      <a:pt x="84" y="291"/>
                    </a:lnTo>
                    <a:lnTo>
                      <a:pt x="51" y="281"/>
                    </a:lnTo>
                    <a:lnTo>
                      <a:pt x="34" y="266"/>
                    </a:lnTo>
                    <a:lnTo>
                      <a:pt x="27" y="245"/>
                    </a:lnTo>
                    <a:lnTo>
                      <a:pt x="19" y="225"/>
                    </a:lnTo>
                    <a:lnTo>
                      <a:pt x="21" y="199"/>
                    </a:lnTo>
                    <a:lnTo>
                      <a:pt x="30" y="176"/>
                    </a:lnTo>
                    <a:lnTo>
                      <a:pt x="40" y="154"/>
                    </a:lnTo>
                    <a:lnTo>
                      <a:pt x="43" y="141"/>
                    </a:lnTo>
                    <a:lnTo>
                      <a:pt x="43" y="130"/>
                    </a:lnTo>
                    <a:lnTo>
                      <a:pt x="40" y="116"/>
                    </a:lnTo>
                    <a:lnTo>
                      <a:pt x="30" y="104"/>
                    </a:lnTo>
                    <a:lnTo>
                      <a:pt x="15" y="83"/>
                    </a:lnTo>
                    <a:lnTo>
                      <a:pt x="6" y="65"/>
                    </a:lnTo>
                    <a:lnTo>
                      <a:pt x="0" y="40"/>
                    </a:lnTo>
                    <a:lnTo>
                      <a:pt x="1"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2" name="Freeform 75">
                <a:extLst>
                  <a:ext uri="{FF2B5EF4-FFF2-40B4-BE49-F238E27FC236}">
                    <a16:creationId xmlns:a16="http://schemas.microsoft.com/office/drawing/2014/main" id="{B8769D68-9812-4336-ADFA-C72198B988F6}"/>
                  </a:ext>
                </a:extLst>
              </p:cNvPr>
              <p:cNvSpPr>
                <a:spLocks/>
              </p:cNvSpPr>
              <p:nvPr/>
            </p:nvSpPr>
            <p:spPr bwMode="auto">
              <a:xfrm>
                <a:off x="1885950" y="1274763"/>
                <a:ext cx="571500" cy="331788"/>
              </a:xfrm>
              <a:custGeom>
                <a:avLst/>
                <a:gdLst/>
                <a:ahLst/>
                <a:cxnLst>
                  <a:cxn ang="0">
                    <a:pos x="0" y="3"/>
                  </a:cxn>
                  <a:cxn ang="0">
                    <a:pos x="13" y="0"/>
                  </a:cxn>
                  <a:cxn ang="0">
                    <a:pos x="39" y="3"/>
                  </a:cxn>
                  <a:cxn ang="0">
                    <a:pos x="83" y="13"/>
                  </a:cxn>
                  <a:cxn ang="0">
                    <a:pos x="142" y="34"/>
                  </a:cxn>
                  <a:cxn ang="0">
                    <a:pos x="191" y="60"/>
                  </a:cxn>
                  <a:cxn ang="0">
                    <a:pos x="227" y="81"/>
                  </a:cxn>
                  <a:cxn ang="0">
                    <a:pos x="257" y="99"/>
                  </a:cxn>
                  <a:cxn ang="0">
                    <a:pos x="283" y="111"/>
                  </a:cxn>
                  <a:cxn ang="0">
                    <a:pos x="306" y="111"/>
                  </a:cxn>
                  <a:cxn ang="0">
                    <a:pos x="327" y="105"/>
                  </a:cxn>
                  <a:cxn ang="0">
                    <a:pos x="334" y="97"/>
                  </a:cxn>
                  <a:cxn ang="0">
                    <a:pos x="348" y="91"/>
                  </a:cxn>
                  <a:cxn ang="0">
                    <a:pos x="360" y="97"/>
                  </a:cxn>
                  <a:cxn ang="0">
                    <a:pos x="359" y="114"/>
                  </a:cxn>
                  <a:cxn ang="0">
                    <a:pos x="341" y="123"/>
                  </a:cxn>
                  <a:cxn ang="0">
                    <a:pos x="318" y="125"/>
                  </a:cxn>
                  <a:cxn ang="0">
                    <a:pos x="306" y="129"/>
                  </a:cxn>
                  <a:cxn ang="0">
                    <a:pos x="316" y="138"/>
                  </a:cxn>
                  <a:cxn ang="0">
                    <a:pos x="330" y="149"/>
                  </a:cxn>
                  <a:cxn ang="0">
                    <a:pos x="340" y="172"/>
                  </a:cxn>
                  <a:cxn ang="0">
                    <a:pos x="345" y="200"/>
                  </a:cxn>
                  <a:cxn ang="0">
                    <a:pos x="338" y="207"/>
                  </a:cxn>
                  <a:cxn ang="0">
                    <a:pos x="324" y="209"/>
                  </a:cxn>
                  <a:cxn ang="0">
                    <a:pos x="314" y="200"/>
                  </a:cxn>
                  <a:cxn ang="0">
                    <a:pos x="315" y="178"/>
                  </a:cxn>
                  <a:cxn ang="0">
                    <a:pos x="305" y="196"/>
                  </a:cxn>
                  <a:cxn ang="0">
                    <a:pos x="293" y="199"/>
                  </a:cxn>
                  <a:cxn ang="0">
                    <a:pos x="286" y="190"/>
                  </a:cxn>
                  <a:cxn ang="0">
                    <a:pos x="284" y="173"/>
                  </a:cxn>
                  <a:cxn ang="0">
                    <a:pos x="286" y="152"/>
                  </a:cxn>
                  <a:cxn ang="0">
                    <a:pos x="275" y="129"/>
                  </a:cxn>
                  <a:cxn ang="0">
                    <a:pos x="241" y="120"/>
                  </a:cxn>
                  <a:cxn ang="0">
                    <a:pos x="199" y="99"/>
                  </a:cxn>
                  <a:cxn ang="0">
                    <a:pos x="158" y="75"/>
                  </a:cxn>
                  <a:cxn ang="0">
                    <a:pos x="111" y="57"/>
                  </a:cxn>
                  <a:cxn ang="0">
                    <a:pos x="74" y="48"/>
                  </a:cxn>
                  <a:cxn ang="0">
                    <a:pos x="41" y="47"/>
                  </a:cxn>
                  <a:cxn ang="0">
                    <a:pos x="20" y="38"/>
                  </a:cxn>
                  <a:cxn ang="0">
                    <a:pos x="6" y="25"/>
                  </a:cxn>
                  <a:cxn ang="0">
                    <a:pos x="0" y="3"/>
                  </a:cxn>
                </a:cxnLst>
                <a:rect l="0" t="0" r="r" b="b"/>
                <a:pathLst>
                  <a:path w="360" h="209">
                    <a:moveTo>
                      <a:pt x="0" y="3"/>
                    </a:moveTo>
                    <a:lnTo>
                      <a:pt x="13" y="0"/>
                    </a:lnTo>
                    <a:lnTo>
                      <a:pt x="39" y="3"/>
                    </a:lnTo>
                    <a:lnTo>
                      <a:pt x="83" y="13"/>
                    </a:lnTo>
                    <a:lnTo>
                      <a:pt x="142" y="34"/>
                    </a:lnTo>
                    <a:lnTo>
                      <a:pt x="191" y="60"/>
                    </a:lnTo>
                    <a:lnTo>
                      <a:pt x="227" y="81"/>
                    </a:lnTo>
                    <a:lnTo>
                      <a:pt x="257" y="99"/>
                    </a:lnTo>
                    <a:lnTo>
                      <a:pt x="283" y="111"/>
                    </a:lnTo>
                    <a:lnTo>
                      <a:pt x="306" y="111"/>
                    </a:lnTo>
                    <a:lnTo>
                      <a:pt x="327" y="105"/>
                    </a:lnTo>
                    <a:lnTo>
                      <a:pt x="334" y="97"/>
                    </a:lnTo>
                    <a:lnTo>
                      <a:pt x="348" y="91"/>
                    </a:lnTo>
                    <a:lnTo>
                      <a:pt x="360" y="97"/>
                    </a:lnTo>
                    <a:lnTo>
                      <a:pt x="359" y="114"/>
                    </a:lnTo>
                    <a:lnTo>
                      <a:pt x="341" y="123"/>
                    </a:lnTo>
                    <a:lnTo>
                      <a:pt x="318" y="125"/>
                    </a:lnTo>
                    <a:lnTo>
                      <a:pt x="306" y="129"/>
                    </a:lnTo>
                    <a:lnTo>
                      <a:pt x="316" y="138"/>
                    </a:lnTo>
                    <a:lnTo>
                      <a:pt x="330" y="149"/>
                    </a:lnTo>
                    <a:lnTo>
                      <a:pt x="340" y="172"/>
                    </a:lnTo>
                    <a:lnTo>
                      <a:pt x="345" y="200"/>
                    </a:lnTo>
                    <a:lnTo>
                      <a:pt x="338" y="207"/>
                    </a:lnTo>
                    <a:lnTo>
                      <a:pt x="324" y="209"/>
                    </a:lnTo>
                    <a:lnTo>
                      <a:pt x="314" y="200"/>
                    </a:lnTo>
                    <a:lnTo>
                      <a:pt x="315" y="178"/>
                    </a:lnTo>
                    <a:lnTo>
                      <a:pt x="305" y="196"/>
                    </a:lnTo>
                    <a:lnTo>
                      <a:pt x="293" y="199"/>
                    </a:lnTo>
                    <a:lnTo>
                      <a:pt x="286" y="190"/>
                    </a:lnTo>
                    <a:lnTo>
                      <a:pt x="284" y="173"/>
                    </a:lnTo>
                    <a:lnTo>
                      <a:pt x="286" y="152"/>
                    </a:lnTo>
                    <a:lnTo>
                      <a:pt x="275" y="129"/>
                    </a:lnTo>
                    <a:lnTo>
                      <a:pt x="241" y="120"/>
                    </a:lnTo>
                    <a:lnTo>
                      <a:pt x="199" y="99"/>
                    </a:lnTo>
                    <a:lnTo>
                      <a:pt x="158" y="75"/>
                    </a:lnTo>
                    <a:lnTo>
                      <a:pt x="111" y="57"/>
                    </a:lnTo>
                    <a:lnTo>
                      <a:pt x="74" y="48"/>
                    </a:lnTo>
                    <a:lnTo>
                      <a:pt x="41" y="47"/>
                    </a:lnTo>
                    <a:lnTo>
                      <a:pt x="20" y="38"/>
                    </a:lnTo>
                    <a:lnTo>
                      <a:pt x="6" y="25"/>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3" name="Freeform 76">
                <a:extLst>
                  <a:ext uri="{FF2B5EF4-FFF2-40B4-BE49-F238E27FC236}">
                    <a16:creationId xmlns:a16="http://schemas.microsoft.com/office/drawing/2014/main" id="{3F14FAC1-C85C-4B9C-BB62-64599A01EC1A}"/>
                  </a:ext>
                </a:extLst>
              </p:cNvPr>
              <p:cNvSpPr>
                <a:spLocks/>
              </p:cNvSpPr>
              <p:nvPr/>
            </p:nvSpPr>
            <p:spPr bwMode="auto">
              <a:xfrm>
                <a:off x="1917700" y="1635125"/>
                <a:ext cx="252413" cy="530225"/>
              </a:xfrm>
              <a:custGeom>
                <a:avLst/>
                <a:gdLst/>
                <a:ahLst/>
                <a:cxnLst>
                  <a:cxn ang="0">
                    <a:pos x="15" y="0"/>
                  </a:cxn>
                  <a:cxn ang="0">
                    <a:pos x="39" y="0"/>
                  </a:cxn>
                  <a:cxn ang="0">
                    <a:pos x="51" y="20"/>
                  </a:cxn>
                  <a:cxn ang="0">
                    <a:pos x="63" y="62"/>
                  </a:cxn>
                  <a:cxn ang="0">
                    <a:pos x="72" y="122"/>
                  </a:cxn>
                  <a:cxn ang="0">
                    <a:pos x="75" y="165"/>
                  </a:cxn>
                  <a:cxn ang="0">
                    <a:pos x="72" y="187"/>
                  </a:cxn>
                  <a:cxn ang="0">
                    <a:pos x="60" y="219"/>
                  </a:cxn>
                  <a:cxn ang="0">
                    <a:pos x="54" y="248"/>
                  </a:cxn>
                  <a:cxn ang="0">
                    <a:pos x="51" y="268"/>
                  </a:cxn>
                  <a:cxn ang="0">
                    <a:pos x="60" y="292"/>
                  </a:cxn>
                  <a:cxn ang="0">
                    <a:pos x="81" y="298"/>
                  </a:cxn>
                  <a:cxn ang="0">
                    <a:pos x="108" y="295"/>
                  </a:cxn>
                  <a:cxn ang="0">
                    <a:pos x="147" y="292"/>
                  </a:cxn>
                  <a:cxn ang="0">
                    <a:pos x="156" y="299"/>
                  </a:cxn>
                  <a:cxn ang="0">
                    <a:pos x="159" y="311"/>
                  </a:cxn>
                  <a:cxn ang="0">
                    <a:pos x="153" y="325"/>
                  </a:cxn>
                  <a:cxn ang="0">
                    <a:pos x="129" y="334"/>
                  </a:cxn>
                  <a:cxn ang="0">
                    <a:pos x="108" y="334"/>
                  </a:cxn>
                  <a:cxn ang="0">
                    <a:pos x="84" y="321"/>
                  </a:cxn>
                  <a:cxn ang="0">
                    <a:pos x="60" y="322"/>
                  </a:cxn>
                  <a:cxn ang="0">
                    <a:pos x="36" y="324"/>
                  </a:cxn>
                  <a:cxn ang="0">
                    <a:pos x="24" y="317"/>
                  </a:cxn>
                  <a:cxn ang="0">
                    <a:pos x="27" y="298"/>
                  </a:cxn>
                  <a:cxn ang="0">
                    <a:pos x="27" y="280"/>
                  </a:cxn>
                  <a:cxn ang="0">
                    <a:pos x="33" y="242"/>
                  </a:cxn>
                  <a:cxn ang="0">
                    <a:pos x="36" y="200"/>
                  </a:cxn>
                  <a:cxn ang="0">
                    <a:pos x="39" y="155"/>
                  </a:cxn>
                  <a:cxn ang="0">
                    <a:pos x="33" y="116"/>
                  </a:cxn>
                  <a:cxn ang="0">
                    <a:pos x="21" y="75"/>
                  </a:cxn>
                  <a:cxn ang="0">
                    <a:pos x="3" y="34"/>
                  </a:cxn>
                  <a:cxn ang="0">
                    <a:pos x="0" y="17"/>
                  </a:cxn>
                  <a:cxn ang="0">
                    <a:pos x="15" y="0"/>
                  </a:cxn>
                </a:cxnLst>
                <a:rect l="0" t="0" r="r" b="b"/>
                <a:pathLst>
                  <a:path w="159" h="334">
                    <a:moveTo>
                      <a:pt x="15" y="0"/>
                    </a:moveTo>
                    <a:lnTo>
                      <a:pt x="39" y="0"/>
                    </a:lnTo>
                    <a:lnTo>
                      <a:pt x="51" y="20"/>
                    </a:lnTo>
                    <a:lnTo>
                      <a:pt x="63" y="62"/>
                    </a:lnTo>
                    <a:lnTo>
                      <a:pt x="72" y="122"/>
                    </a:lnTo>
                    <a:lnTo>
                      <a:pt x="75" y="165"/>
                    </a:lnTo>
                    <a:lnTo>
                      <a:pt x="72" y="187"/>
                    </a:lnTo>
                    <a:lnTo>
                      <a:pt x="60" y="219"/>
                    </a:lnTo>
                    <a:lnTo>
                      <a:pt x="54" y="248"/>
                    </a:lnTo>
                    <a:lnTo>
                      <a:pt x="51" y="268"/>
                    </a:lnTo>
                    <a:lnTo>
                      <a:pt x="60" y="292"/>
                    </a:lnTo>
                    <a:lnTo>
                      <a:pt x="81" y="298"/>
                    </a:lnTo>
                    <a:lnTo>
                      <a:pt x="108" y="295"/>
                    </a:lnTo>
                    <a:lnTo>
                      <a:pt x="147" y="292"/>
                    </a:lnTo>
                    <a:lnTo>
                      <a:pt x="156" y="299"/>
                    </a:lnTo>
                    <a:lnTo>
                      <a:pt x="159" y="311"/>
                    </a:lnTo>
                    <a:lnTo>
                      <a:pt x="153" y="325"/>
                    </a:lnTo>
                    <a:lnTo>
                      <a:pt x="129" y="334"/>
                    </a:lnTo>
                    <a:lnTo>
                      <a:pt x="108" y="334"/>
                    </a:lnTo>
                    <a:lnTo>
                      <a:pt x="84" y="321"/>
                    </a:lnTo>
                    <a:lnTo>
                      <a:pt x="60" y="322"/>
                    </a:lnTo>
                    <a:lnTo>
                      <a:pt x="36" y="324"/>
                    </a:lnTo>
                    <a:lnTo>
                      <a:pt x="24" y="317"/>
                    </a:lnTo>
                    <a:lnTo>
                      <a:pt x="27" y="298"/>
                    </a:lnTo>
                    <a:lnTo>
                      <a:pt x="27" y="280"/>
                    </a:lnTo>
                    <a:lnTo>
                      <a:pt x="33" y="242"/>
                    </a:lnTo>
                    <a:lnTo>
                      <a:pt x="36" y="200"/>
                    </a:lnTo>
                    <a:lnTo>
                      <a:pt x="39" y="155"/>
                    </a:lnTo>
                    <a:lnTo>
                      <a:pt x="33" y="116"/>
                    </a:lnTo>
                    <a:lnTo>
                      <a:pt x="21" y="75"/>
                    </a:lnTo>
                    <a:lnTo>
                      <a:pt x="3" y="34"/>
                    </a:lnTo>
                    <a:lnTo>
                      <a:pt x="0" y="17"/>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4" name="Freeform 77">
                <a:extLst>
                  <a:ext uri="{FF2B5EF4-FFF2-40B4-BE49-F238E27FC236}">
                    <a16:creationId xmlns:a16="http://schemas.microsoft.com/office/drawing/2014/main" id="{B115EDFD-FCAE-42A4-AF4E-8CFC8BAEFAD0}"/>
                  </a:ext>
                </a:extLst>
              </p:cNvPr>
              <p:cNvSpPr>
                <a:spLocks/>
              </p:cNvSpPr>
              <p:nvPr/>
            </p:nvSpPr>
            <p:spPr bwMode="auto">
              <a:xfrm>
                <a:off x="1827213" y="1627188"/>
                <a:ext cx="182563" cy="611188"/>
              </a:xfrm>
              <a:custGeom>
                <a:avLst/>
                <a:gdLst/>
                <a:ahLst/>
                <a:cxnLst>
                  <a:cxn ang="0">
                    <a:pos x="18" y="86"/>
                  </a:cxn>
                  <a:cxn ang="0">
                    <a:pos x="9" y="17"/>
                  </a:cxn>
                  <a:cxn ang="0">
                    <a:pos x="33" y="0"/>
                  </a:cxn>
                  <a:cxn ang="0">
                    <a:pos x="64" y="3"/>
                  </a:cxn>
                  <a:cxn ang="0">
                    <a:pos x="83" y="32"/>
                  </a:cxn>
                  <a:cxn ang="0">
                    <a:pos x="64" y="51"/>
                  </a:cxn>
                  <a:cxn ang="0">
                    <a:pos x="66" y="121"/>
                  </a:cxn>
                  <a:cxn ang="0">
                    <a:pos x="60" y="186"/>
                  </a:cxn>
                  <a:cxn ang="0">
                    <a:pos x="51" y="240"/>
                  </a:cxn>
                  <a:cxn ang="0">
                    <a:pos x="43" y="293"/>
                  </a:cxn>
                  <a:cxn ang="0">
                    <a:pos x="40" y="322"/>
                  </a:cxn>
                  <a:cxn ang="0">
                    <a:pos x="45" y="331"/>
                  </a:cxn>
                  <a:cxn ang="0">
                    <a:pos x="67" y="348"/>
                  </a:cxn>
                  <a:cxn ang="0">
                    <a:pos x="107" y="359"/>
                  </a:cxn>
                  <a:cxn ang="0">
                    <a:pos x="115" y="368"/>
                  </a:cxn>
                  <a:cxn ang="0">
                    <a:pos x="109" y="374"/>
                  </a:cxn>
                  <a:cxn ang="0">
                    <a:pos x="89" y="383"/>
                  </a:cxn>
                  <a:cxn ang="0">
                    <a:pos x="45" y="385"/>
                  </a:cxn>
                  <a:cxn ang="0">
                    <a:pos x="30" y="377"/>
                  </a:cxn>
                  <a:cxn ang="0">
                    <a:pos x="21" y="354"/>
                  </a:cxn>
                  <a:cxn ang="0">
                    <a:pos x="9" y="339"/>
                  </a:cxn>
                  <a:cxn ang="0">
                    <a:pos x="0" y="327"/>
                  </a:cxn>
                  <a:cxn ang="0">
                    <a:pos x="6" y="302"/>
                  </a:cxn>
                  <a:cxn ang="0">
                    <a:pos x="18" y="288"/>
                  </a:cxn>
                  <a:cxn ang="0">
                    <a:pos x="21" y="255"/>
                  </a:cxn>
                  <a:cxn ang="0">
                    <a:pos x="24" y="209"/>
                  </a:cxn>
                  <a:cxn ang="0">
                    <a:pos x="28" y="182"/>
                  </a:cxn>
                  <a:cxn ang="0">
                    <a:pos x="21" y="130"/>
                  </a:cxn>
                  <a:cxn ang="0">
                    <a:pos x="18" y="86"/>
                  </a:cxn>
                </a:cxnLst>
                <a:rect l="0" t="0" r="r" b="b"/>
                <a:pathLst>
                  <a:path w="115" h="385">
                    <a:moveTo>
                      <a:pt x="18" y="86"/>
                    </a:moveTo>
                    <a:lnTo>
                      <a:pt x="9" y="17"/>
                    </a:lnTo>
                    <a:lnTo>
                      <a:pt x="33" y="0"/>
                    </a:lnTo>
                    <a:lnTo>
                      <a:pt x="64" y="3"/>
                    </a:lnTo>
                    <a:lnTo>
                      <a:pt x="83" y="32"/>
                    </a:lnTo>
                    <a:lnTo>
                      <a:pt x="64" y="51"/>
                    </a:lnTo>
                    <a:lnTo>
                      <a:pt x="66" y="121"/>
                    </a:lnTo>
                    <a:lnTo>
                      <a:pt x="60" y="186"/>
                    </a:lnTo>
                    <a:lnTo>
                      <a:pt x="51" y="240"/>
                    </a:lnTo>
                    <a:lnTo>
                      <a:pt x="43" y="293"/>
                    </a:lnTo>
                    <a:lnTo>
                      <a:pt x="40" y="322"/>
                    </a:lnTo>
                    <a:lnTo>
                      <a:pt x="45" y="331"/>
                    </a:lnTo>
                    <a:lnTo>
                      <a:pt x="67" y="348"/>
                    </a:lnTo>
                    <a:lnTo>
                      <a:pt x="107" y="359"/>
                    </a:lnTo>
                    <a:lnTo>
                      <a:pt x="115" y="368"/>
                    </a:lnTo>
                    <a:lnTo>
                      <a:pt x="109" y="374"/>
                    </a:lnTo>
                    <a:lnTo>
                      <a:pt x="89" y="383"/>
                    </a:lnTo>
                    <a:lnTo>
                      <a:pt x="45" y="385"/>
                    </a:lnTo>
                    <a:lnTo>
                      <a:pt x="30" y="377"/>
                    </a:lnTo>
                    <a:lnTo>
                      <a:pt x="21" y="354"/>
                    </a:lnTo>
                    <a:lnTo>
                      <a:pt x="9" y="339"/>
                    </a:lnTo>
                    <a:lnTo>
                      <a:pt x="0" y="327"/>
                    </a:lnTo>
                    <a:lnTo>
                      <a:pt x="6" y="302"/>
                    </a:lnTo>
                    <a:lnTo>
                      <a:pt x="18" y="288"/>
                    </a:lnTo>
                    <a:lnTo>
                      <a:pt x="21" y="255"/>
                    </a:lnTo>
                    <a:lnTo>
                      <a:pt x="24" y="209"/>
                    </a:lnTo>
                    <a:lnTo>
                      <a:pt x="28" y="182"/>
                    </a:lnTo>
                    <a:lnTo>
                      <a:pt x="21" y="130"/>
                    </a:lnTo>
                    <a:lnTo>
                      <a:pt x="1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5" name="Freeform 78">
                <a:extLst>
                  <a:ext uri="{FF2B5EF4-FFF2-40B4-BE49-F238E27FC236}">
                    <a16:creationId xmlns:a16="http://schemas.microsoft.com/office/drawing/2014/main" id="{02051567-E3F2-4114-8145-44DED78A29E2}"/>
                  </a:ext>
                </a:extLst>
              </p:cNvPr>
              <p:cNvSpPr>
                <a:spLocks/>
              </p:cNvSpPr>
              <p:nvPr/>
            </p:nvSpPr>
            <p:spPr bwMode="auto">
              <a:xfrm>
                <a:off x="1350963" y="1238250"/>
                <a:ext cx="906463" cy="519113"/>
              </a:xfrm>
              <a:custGeom>
                <a:avLst/>
                <a:gdLst/>
                <a:ahLst/>
                <a:cxnLst>
                  <a:cxn ang="0">
                    <a:pos x="54" y="59"/>
                  </a:cxn>
                  <a:cxn ang="0">
                    <a:pos x="64" y="34"/>
                  </a:cxn>
                  <a:cxn ang="0">
                    <a:pos x="64" y="0"/>
                  </a:cxn>
                  <a:cxn ang="0">
                    <a:pos x="94" y="9"/>
                  </a:cxn>
                  <a:cxn ang="0">
                    <a:pos x="173" y="50"/>
                  </a:cxn>
                  <a:cxn ang="0">
                    <a:pos x="250" y="85"/>
                  </a:cxn>
                  <a:cxn ang="0">
                    <a:pos x="333" y="116"/>
                  </a:cxn>
                  <a:cxn ang="0">
                    <a:pos x="428" y="148"/>
                  </a:cxn>
                  <a:cxn ang="0">
                    <a:pos x="509" y="178"/>
                  </a:cxn>
                  <a:cxn ang="0">
                    <a:pos x="532" y="198"/>
                  </a:cxn>
                  <a:cxn ang="0">
                    <a:pos x="532" y="217"/>
                  </a:cxn>
                  <a:cxn ang="0">
                    <a:pos x="504" y="238"/>
                  </a:cxn>
                  <a:cxn ang="0">
                    <a:pos x="548" y="263"/>
                  </a:cxn>
                  <a:cxn ang="0">
                    <a:pos x="571" y="298"/>
                  </a:cxn>
                  <a:cxn ang="0">
                    <a:pos x="571" y="312"/>
                  </a:cxn>
                  <a:cxn ang="0">
                    <a:pos x="555" y="327"/>
                  </a:cxn>
                  <a:cxn ang="0">
                    <a:pos x="535" y="327"/>
                  </a:cxn>
                  <a:cxn ang="0">
                    <a:pos x="501" y="304"/>
                  </a:cxn>
                  <a:cxn ang="0">
                    <a:pos x="469" y="280"/>
                  </a:cxn>
                  <a:cxn ang="0">
                    <a:pos x="388" y="242"/>
                  </a:cxn>
                  <a:cxn ang="0">
                    <a:pos x="303" y="202"/>
                  </a:cxn>
                  <a:cxn ang="0">
                    <a:pos x="246" y="181"/>
                  </a:cxn>
                  <a:cxn ang="0">
                    <a:pos x="175" y="158"/>
                  </a:cxn>
                  <a:cxn ang="0">
                    <a:pos x="99" y="136"/>
                  </a:cxn>
                  <a:cxn ang="0">
                    <a:pos x="41" y="125"/>
                  </a:cxn>
                  <a:cxn ang="0">
                    <a:pos x="1" y="119"/>
                  </a:cxn>
                  <a:cxn ang="0">
                    <a:pos x="0" y="110"/>
                  </a:cxn>
                  <a:cxn ang="0">
                    <a:pos x="9" y="82"/>
                  </a:cxn>
                  <a:cxn ang="0">
                    <a:pos x="23" y="59"/>
                  </a:cxn>
                  <a:cxn ang="0">
                    <a:pos x="54" y="59"/>
                  </a:cxn>
                </a:cxnLst>
                <a:rect l="0" t="0" r="r" b="b"/>
                <a:pathLst>
                  <a:path w="571" h="327">
                    <a:moveTo>
                      <a:pt x="54" y="59"/>
                    </a:moveTo>
                    <a:lnTo>
                      <a:pt x="64" y="34"/>
                    </a:lnTo>
                    <a:lnTo>
                      <a:pt x="64" y="0"/>
                    </a:lnTo>
                    <a:lnTo>
                      <a:pt x="94" y="9"/>
                    </a:lnTo>
                    <a:lnTo>
                      <a:pt x="173" y="50"/>
                    </a:lnTo>
                    <a:lnTo>
                      <a:pt x="250" y="85"/>
                    </a:lnTo>
                    <a:lnTo>
                      <a:pt x="333" y="116"/>
                    </a:lnTo>
                    <a:lnTo>
                      <a:pt x="428" y="148"/>
                    </a:lnTo>
                    <a:lnTo>
                      <a:pt x="509" y="178"/>
                    </a:lnTo>
                    <a:lnTo>
                      <a:pt x="532" y="198"/>
                    </a:lnTo>
                    <a:lnTo>
                      <a:pt x="532" y="217"/>
                    </a:lnTo>
                    <a:lnTo>
                      <a:pt x="504" y="238"/>
                    </a:lnTo>
                    <a:lnTo>
                      <a:pt x="548" y="263"/>
                    </a:lnTo>
                    <a:lnTo>
                      <a:pt x="571" y="298"/>
                    </a:lnTo>
                    <a:lnTo>
                      <a:pt x="571" y="312"/>
                    </a:lnTo>
                    <a:lnTo>
                      <a:pt x="555" y="327"/>
                    </a:lnTo>
                    <a:lnTo>
                      <a:pt x="535" y="327"/>
                    </a:lnTo>
                    <a:lnTo>
                      <a:pt x="501" y="304"/>
                    </a:lnTo>
                    <a:lnTo>
                      <a:pt x="469" y="280"/>
                    </a:lnTo>
                    <a:lnTo>
                      <a:pt x="388" y="242"/>
                    </a:lnTo>
                    <a:lnTo>
                      <a:pt x="303" y="202"/>
                    </a:lnTo>
                    <a:lnTo>
                      <a:pt x="246" y="181"/>
                    </a:lnTo>
                    <a:lnTo>
                      <a:pt x="175" y="158"/>
                    </a:lnTo>
                    <a:lnTo>
                      <a:pt x="99" y="136"/>
                    </a:lnTo>
                    <a:lnTo>
                      <a:pt x="41" y="125"/>
                    </a:lnTo>
                    <a:lnTo>
                      <a:pt x="1" y="119"/>
                    </a:lnTo>
                    <a:lnTo>
                      <a:pt x="0" y="110"/>
                    </a:lnTo>
                    <a:lnTo>
                      <a:pt x="9" y="82"/>
                    </a:lnTo>
                    <a:lnTo>
                      <a:pt x="23" y="59"/>
                    </a:lnTo>
                    <a:lnTo>
                      <a:pt x="54"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6" name="Freeform 79">
                <a:extLst>
                  <a:ext uri="{FF2B5EF4-FFF2-40B4-BE49-F238E27FC236}">
                    <a16:creationId xmlns:a16="http://schemas.microsoft.com/office/drawing/2014/main" id="{E9F20E26-03AD-47BA-BAA9-329E5B655238}"/>
                  </a:ext>
                </a:extLst>
              </p:cNvPr>
              <p:cNvSpPr>
                <a:spLocks/>
              </p:cNvSpPr>
              <p:nvPr/>
            </p:nvSpPr>
            <p:spPr bwMode="auto">
              <a:xfrm>
                <a:off x="1341438" y="1228725"/>
                <a:ext cx="901700" cy="530225"/>
              </a:xfrm>
              <a:custGeom>
                <a:avLst/>
                <a:gdLst/>
                <a:ahLst/>
                <a:cxnLst>
                  <a:cxn ang="0">
                    <a:pos x="64" y="40"/>
                  </a:cxn>
                  <a:cxn ang="0">
                    <a:pos x="64" y="0"/>
                  </a:cxn>
                  <a:cxn ang="0">
                    <a:pos x="172" y="44"/>
                  </a:cxn>
                  <a:cxn ang="0">
                    <a:pos x="287" y="96"/>
                  </a:cxn>
                  <a:cxn ang="0">
                    <a:pos x="447" y="154"/>
                  </a:cxn>
                  <a:cxn ang="0">
                    <a:pos x="534" y="189"/>
                  </a:cxn>
                  <a:cxn ang="0">
                    <a:pos x="546" y="223"/>
                  </a:cxn>
                  <a:cxn ang="0">
                    <a:pos x="501" y="235"/>
                  </a:cxn>
                  <a:cxn ang="0">
                    <a:pos x="528" y="217"/>
                  </a:cxn>
                  <a:cxn ang="0">
                    <a:pos x="516" y="196"/>
                  </a:cxn>
                  <a:cxn ang="0">
                    <a:pos x="502" y="207"/>
                  </a:cxn>
                  <a:cxn ang="0">
                    <a:pos x="498" y="235"/>
                  </a:cxn>
                  <a:cxn ang="0">
                    <a:pos x="483" y="215"/>
                  </a:cxn>
                  <a:cxn ang="0">
                    <a:pos x="504" y="184"/>
                  </a:cxn>
                  <a:cxn ang="0">
                    <a:pos x="379" y="143"/>
                  </a:cxn>
                  <a:cxn ang="0">
                    <a:pos x="246" y="91"/>
                  </a:cxn>
                  <a:cxn ang="0">
                    <a:pos x="132" y="39"/>
                  </a:cxn>
                  <a:cxn ang="0">
                    <a:pos x="77" y="36"/>
                  </a:cxn>
                  <a:cxn ang="0">
                    <a:pos x="73" y="70"/>
                  </a:cxn>
                  <a:cxn ang="0">
                    <a:pos x="29" y="70"/>
                  </a:cxn>
                  <a:cxn ang="0">
                    <a:pos x="20" y="110"/>
                  </a:cxn>
                  <a:cxn ang="0">
                    <a:pos x="82" y="131"/>
                  </a:cxn>
                  <a:cxn ang="0">
                    <a:pos x="207" y="165"/>
                  </a:cxn>
                  <a:cxn ang="0">
                    <a:pos x="330" y="210"/>
                  </a:cxn>
                  <a:cxn ang="0">
                    <a:pos x="457" y="268"/>
                  </a:cxn>
                  <a:cxn ang="0">
                    <a:pos x="519" y="304"/>
                  </a:cxn>
                  <a:cxn ang="0">
                    <a:pos x="536" y="281"/>
                  </a:cxn>
                  <a:cxn ang="0">
                    <a:pos x="562" y="278"/>
                  </a:cxn>
                  <a:cxn ang="0">
                    <a:pos x="561" y="294"/>
                  </a:cxn>
                  <a:cxn ang="0">
                    <a:pos x="534" y="308"/>
                  </a:cxn>
                  <a:cxn ang="0">
                    <a:pos x="545" y="325"/>
                  </a:cxn>
                  <a:cxn ang="0">
                    <a:pos x="533" y="334"/>
                  </a:cxn>
                  <a:cxn ang="0">
                    <a:pos x="486" y="299"/>
                  </a:cxn>
                  <a:cxn ang="0">
                    <a:pos x="396" y="253"/>
                  </a:cxn>
                  <a:cxn ang="0">
                    <a:pos x="288" y="204"/>
                  </a:cxn>
                  <a:cxn ang="0">
                    <a:pos x="172" y="168"/>
                  </a:cxn>
                  <a:cxn ang="0">
                    <a:pos x="73" y="142"/>
                  </a:cxn>
                  <a:cxn ang="0">
                    <a:pos x="0" y="125"/>
                  </a:cxn>
                  <a:cxn ang="0">
                    <a:pos x="9" y="81"/>
                  </a:cxn>
                  <a:cxn ang="0">
                    <a:pos x="56" y="65"/>
                  </a:cxn>
                </a:cxnLst>
                <a:rect l="0" t="0" r="r" b="b"/>
                <a:pathLst>
                  <a:path w="568" h="334">
                    <a:moveTo>
                      <a:pt x="56" y="65"/>
                    </a:moveTo>
                    <a:lnTo>
                      <a:pt x="64" y="40"/>
                    </a:lnTo>
                    <a:lnTo>
                      <a:pt x="64" y="18"/>
                    </a:lnTo>
                    <a:lnTo>
                      <a:pt x="64" y="0"/>
                    </a:lnTo>
                    <a:lnTo>
                      <a:pt x="99" y="8"/>
                    </a:lnTo>
                    <a:lnTo>
                      <a:pt x="172" y="44"/>
                    </a:lnTo>
                    <a:lnTo>
                      <a:pt x="234" y="73"/>
                    </a:lnTo>
                    <a:lnTo>
                      <a:pt x="287" y="96"/>
                    </a:lnTo>
                    <a:lnTo>
                      <a:pt x="353" y="119"/>
                    </a:lnTo>
                    <a:lnTo>
                      <a:pt x="447" y="154"/>
                    </a:lnTo>
                    <a:lnTo>
                      <a:pt x="514" y="178"/>
                    </a:lnTo>
                    <a:lnTo>
                      <a:pt x="534" y="189"/>
                    </a:lnTo>
                    <a:lnTo>
                      <a:pt x="545" y="201"/>
                    </a:lnTo>
                    <a:lnTo>
                      <a:pt x="546" y="223"/>
                    </a:lnTo>
                    <a:lnTo>
                      <a:pt x="519" y="246"/>
                    </a:lnTo>
                    <a:lnTo>
                      <a:pt x="501" y="235"/>
                    </a:lnTo>
                    <a:lnTo>
                      <a:pt x="519" y="223"/>
                    </a:lnTo>
                    <a:lnTo>
                      <a:pt x="528" y="217"/>
                    </a:lnTo>
                    <a:lnTo>
                      <a:pt x="528" y="204"/>
                    </a:lnTo>
                    <a:lnTo>
                      <a:pt x="516" y="196"/>
                    </a:lnTo>
                    <a:lnTo>
                      <a:pt x="507" y="197"/>
                    </a:lnTo>
                    <a:lnTo>
                      <a:pt x="502" y="207"/>
                    </a:lnTo>
                    <a:lnTo>
                      <a:pt x="499" y="226"/>
                    </a:lnTo>
                    <a:lnTo>
                      <a:pt x="498" y="235"/>
                    </a:lnTo>
                    <a:lnTo>
                      <a:pt x="483" y="229"/>
                    </a:lnTo>
                    <a:lnTo>
                      <a:pt x="483" y="215"/>
                    </a:lnTo>
                    <a:lnTo>
                      <a:pt x="489" y="196"/>
                    </a:lnTo>
                    <a:lnTo>
                      <a:pt x="504" y="184"/>
                    </a:lnTo>
                    <a:lnTo>
                      <a:pt x="450" y="167"/>
                    </a:lnTo>
                    <a:lnTo>
                      <a:pt x="379" y="143"/>
                    </a:lnTo>
                    <a:lnTo>
                      <a:pt x="309" y="116"/>
                    </a:lnTo>
                    <a:lnTo>
                      <a:pt x="246" y="91"/>
                    </a:lnTo>
                    <a:lnTo>
                      <a:pt x="199" y="72"/>
                    </a:lnTo>
                    <a:lnTo>
                      <a:pt x="132" y="39"/>
                    </a:lnTo>
                    <a:lnTo>
                      <a:pt x="77" y="14"/>
                    </a:lnTo>
                    <a:lnTo>
                      <a:pt x="77" y="36"/>
                    </a:lnTo>
                    <a:lnTo>
                      <a:pt x="73" y="53"/>
                    </a:lnTo>
                    <a:lnTo>
                      <a:pt x="73" y="70"/>
                    </a:lnTo>
                    <a:lnTo>
                      <a:pt x="70" y="81"/>
                    </a:lnTo>
                    <a:lnTo>
                      <a:pt x="29" y="70"/>
                    </a:lnTo>
                    <a:lnTo>
                      <a:pt x="26" y="92"/>
                    </a:lnTo>
                    <a:lnTo>
                      <a:pt x="20" y="110"/>
                    </a:lnTo>
                    <a:lnTo>
                      <a:pt x="17" y="122"/>
                    </a:lnTo>
                    <a:lnTo>
                      <a:pt x="82" y="131"/>
                    </a:lnTo>
                    <a:lnTo>
                      <a:pt x="156" y="151"/>
                    </a:lnTo>
                    <a:lnTo>
                      <a:pt x="207" y="165"/>
                    </a:lnTo>
                    <a:lnTo>
                      <a:pt x="269" y="186"/>
                    </a:lnTo>
                    <a:lnTo>
                      <a:pt x="330" y="210"/>
                    </a:lnTo>
                    <a:lnTo>
                      <a:pt x="405" y="244"/>
                    </a:lnTo>
                    <a:lnTo>
                      <a:pt x="457" y="268"/>
                    </a:lnTo>
                    <a:lnTo>
                      <a:pt x="501" y="291"/>
                    </a:lnTo>
                    <a:lnTo>
                      <a:pt x="519" y="304"/>
                    </a:lnTo>
                    <a:lnTo>
                      <a:pt x="528" y="289"/>
                    </a:lnTo>
                    <a:lnTo>
                      <a:pt x="536" y="281"/>
                    </a:lnTo>
                    <a:lnTo>
                      <a:pt x="549" y="278"/>
                    </a:lnTo>
                    <a:lnTo>
                      <a:pt x="562" y="278"/>
                    </a:lnTo>
                    <a:lnTo>
                      <a:pt x="568" y="285"/>
                    </a:lnTo>
                    <a:lnTo>
                      <a:pt x="561" y="294"/>
                    </a:lnTo>
                    <a:lnTo>
                      <a:pt x="542" y="294"/>
                    </a:lnTo>
                    <a:lnTo>
                      <a:pt x="534" y="308"/>
                    </a:lnTo>
                    <a:lnTo>
                      <a:pt x="533" y="318"/>
                    </a:lnTo>
                    <a:lnTo>
                      <a:pt x="545" y="325"/>
                    </a:lnTo>
                    <a:lnTo>
                      <a:pt x="549" y="328"/>
                    </a:lnTo>
                    <a:lnTo>
                      <a:pt x="533" y="334"/>
                    </a:lnTo>
                    <a:lnTo>
                      <a:pt x="511" y="320"/>
                    </a:lnTo>
                    <a:lnTo>
                      <a:pt x="486" y="299"/>
                    </a:lnTo>
                    <a:lnTo>
                      <a:pt x="450" y="279"/>
                    </a:lnTo>
                    <a:lnTo>
                      <a:pt x="396" y="253"/>
                    </a:lnTo>
                    <a:lnTo>
                      <a:pt x="348" y="232"/>
                    </a:lnTo>
                    <a:lnTo>
                      <a:pt x="288" y="204"/>
                    </a:lnTo>
                    <a:lnTo>
                      <a:pt x="228" y="187"/>
                    </a:lnTo>
                    <a:lnTo>
                      <a:pt x="172" y="168"/>
                    </a:lnTo>
                    <a:lnTo>
                      <a:pt x="126" y="155"/>
                    </a:lnTo>
                    <a:lnTo>
                      <a:pt x="73" y="142"/>
                    </a:lnTo>
                    <a:lnTo>
                      <a:pt x="13" y="131"/>
                    </a:lnTo>
                    <a:lnTo>
                      <a:pt x="0" y="125"/>
                    </a:lnTo>
                    <a:lnTo>
                      <a:pt x="3" y="108"/>
                    </a:lnTo>
                    <a:lnTo>
                      <a:pt x="9" y="81"/>
                    </a:lnTo>
                    <a:lnTo>
                      <a:pt x="26" y="57"/>
                    </a:lnTo>
                    <a:lnTo>
                      <a:pt x="56"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7" name="Freeform 80">
                <a:extLst>
                  <a:ext uri="{FF2B5EF4-FFF2-40B4-BE49-F238E27FC236}">
                    <a16:creationId xmlns:a16="http://schemas.microsoft.com/office/drawing/2014/main" id="{B27D6899-DA8D-447B-9359-9FABDEDAEA44}"/>
                  </a:ext>
                </a:extLst>
              </p:cNvPr>
              <p:cNvSpPr>
                <a:spLocks/>
              </p:cNvSpPr>
              <p:nvPr/>
            </p:nvSpPr>
            <p:spPr bwMode="auto">
              <a:xfrm>
                <a:off x="1433513" y="1322388"/>
                <a:ext cx="838200" cy="444500"/>
              </a:xfrm>
              <a:custGeom>
                <a:avLst/>
                <a:gdLst/>
                <a:ahLst/>
                <a:cxnLst>
                  <a:cxn ang="0">
                    <a:pos x="7" y="0"/>
                  </a:cxn>
                  <a:cxn ang="0">
                    <a:pos x="138" y="47"/>
                  </a:cxn>
                  <a:cxn ang="0">
                    <a:pos x="227" y="85"/>
                  </a:cxn>
                  <a:cxn ang="0">
                    <a:pos x="321" y="123"/>
                  </a:cxn>
                  <a:cxn ang="0">
                    <a:pos x="408" y="157"/>
                  </a:cxn>
                  <a:cxn ang="0">
                    <a:pos x="458" y="180"/>
                  </a:cxn>
                  <a:cxn ang="0">
                    <a:pos x="502" y="205"/>
                  </a:cxn>
                  <a:cxn ang="0">
                    <a:pos x="518" y="222"/>
                  </a:cxn>
                  <a:cxn ang="0">
                    <a:pos x="528" y="250"/>
                  </a:cxn>
                  <a:cxn ang="0">
                    <a:pos x="518" y="268"/>
                  </a:cxn>
                  <a:cxn ang="0">
                    <a:pos x="507" y="277"/>
                  </a:cxn>
                  <a:cxn ang="0">
                    <a:pos x="488" y="280"/>
                  </a:cxn>
                  <a:cxn ang="0">
                    <a:pos x="473" y="274"/>
                  </a:cxn>
                  <a:cxn ang="0">
                    <a:pos x="476" y="262"/>
                  </a:cxn>
                  <a:cxn ang="0">
                    <a:pos x="493" y="265"/>
                  </a:cxn>
                  <a:cxn ang="0">
                    <a:pos x="508" y="262"/>
                  </a:cxn>
                  <a:cxn ang="0">
                    <a:pos x="514" y="247"/>
                  </a:cxn>
                  <a:cxn ang="0">
                    <a:pos x="508" y="237"/>
                  </a:cxn>
                  <a:cxn ang="0">
                    <a:pos x="499" y="228"/>
                  </a:cxn>
                  <a:cxn ang="0">
                    <a:pos x="492" y="215"/>
                  </a:cxn>
                  <a:cxn ang="0">
                    <a:pos x="476" y="205"/>
                  </a:cxn>
                  <a:cxn ang="0">
                    <a:pos x="452" y="192"/>
                  </a:cxn>
                  <a:cxn ang="0">
                    <a:pos x="403" y="170"/>
                  </a:cxn>
                  <a:cxn ang="0">
                    <a:pos x="311" y="131"/>
                  </a:cxn>
                  <a:cxn ang="0">
                    <a:pos x="225" y="97"/>
                  </a:cxn>
                  <a:cxn ang="0">
                    <a:pos x="163" y="72"/>
                  </a:cxn>
                  <a:cxn ang="0">
                    <a:pos x="111" y="50"/>
                  </a:cxn>
                  <a:cxn ang="0">
                    <a:pos x="36" y="27"/>
                  </a:cxn>
                  <a:cxn ang="0">
                    <a:pos x="0" y="12"/>
                  </a:cxn>
                  <a:cxn ang="0">
                    <a:pos x="7" y="0"/>
                  </a:cxn>
                </a:cxnLst>
                <a:rect l="0" t="0" r="r" b="b"/>
                <a:pathLst>
                  <a:path w="528" h="280">
                    <a:moveTo>
                      <a:pt x="7" y="0"/>
                    </a:moveTo>
                    <a:lnTo>
                      <a:pt x="138" y="47"/>
                    </a:lnTo>
                    <a:lnTo>
                      <a:pt x="227" y="85"/>
                    </a:lnTo>
                    <a:lnTo>
                      <a:pt x="321" y="123"/>
                    </a:lnTo>
                    <a:lnTo>
                      <a:pt x="408" y="157"/>
                    </a:lnTo>
                    <a:lnTo>
                      <a:pt x="458" y="180"/>
                    </a:lnTo>
                    <a:lnTo>
                      <a:pt x="502" y="205"/>
                    </a:lnTo>
                    <a:lnTo>
                      <a:pt x="518" y="222"/>
                    </a:lnTo>
                    <a:lnTo>
                      <a:pt x="528" y="250"/>
                    </a:lnTo>
                    <a:lnTo>
                      <a:pt x="518" y="268"/>
                    </a:lnTo>
                    <a:lnTo>
                      <a:pt x="507" y="277"/>
                    </a:lnTo>
                    <a:lnTo>
                      <a:pt x="488" y="280"/>
                    </a:lnTo>
                    <a:lnTo>
                      <a:pt x="473" y="274"/>
                    </a:lnTo>
                    <a:lnTo>
                      <a:pt x="476" y="262"/>
                    </a:lnTo>
                    <a:lnTo>
                      <a:pt x="493" y="265"/>
                    </a:lnTo>
                    <a:lnTo>
                      <a:pt x="508" y="262"/>
                    </a:lnTo>
                    <a:lnTo>
                      <a:pt x="514" y="247"/>
                    </a:lnTo>
                    <a:lnTo>
                      <a:pt x="508" y="237"/>
                    </a:lnTo>
                    <a:lnTo>
                      <a:pt x="499" y="228"/>
                    </a:lnTo>
                    <a:lnTo>
                      <a:pt x="492" y="215"/>
                    </a:lnTo>
                    <a:lnTo>
                      <a:pt x="476" y="205"/>
                    </a:lnTo>
                    <a:lnTo>
                      <a:pt x="452" y="192"/>
                    </a:lnTo>
                    <a:lnTo>
                      <a:pt x="403" y="170"/>
                    </a:lnTo>
                    <a:lnTo>
                      <a:pt x="311" y="131"/>
                    </a:lnTo>
                    <a:lnTo>
                      <a:pt x="225" y="97"/>
                    </a:lnTo>
                    <a:lnTo>
                      <a:pt x="163" y="72"/>
                    </a:lnTo>
                    <a:lnTo>
                      <a:pt x="111" y="50"/>
                    </a:lnTo>
                    <a:lnTo>
                      <a:pt x="36" y="27"/>
                    </a:lnTo>
                    <a:lnTo>
                      <a:pt x="0" y="12"/>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8" name="Freeform 81">
                <a:extLst>
                  <a:ext uri="{FF2B5EF4-FFF2-40B4-BE49-F238E27FC236}">
                    <a16:creationId xmlns:a16="http://schemas.microsoft.com/office/drawing/2014/main" id="{9DA09C61-F140-4ACD-B436-15974917957C}"/>
                  </a:ext>
                </a:extLst>
              </p:cNvPr>
              <p:cNvSpPr>
                <a:spLocks/>
              </p:cNvSpPr>
              <p:nvPr/>
            </p:nvSpPr>
            <p:spPr bwMode="auto">
              <a:xfrm>
                <a:off x="1630363" y="1281113"/>
                <a:ext cx="233363" cy="358775"/>
              </a:xfrm>
              <a:custGeom>
                <a:avLst/>
                <a:gdLst/>
                <a:ahLst/>
                <a:cxnLst>
                  <a:cxn ang="0">
                    <a:pos x="87" y="35"/>
                  </a:cxn>
                  <a:cxn ang="0">
                    <a:pos x="105" y="12"/>
                  </a:cxn>
                  <a:cxn ang="0">
                    <a:pos x="127" y="0"/>
                  </a:cxn>
                  <a:cxn ang="0">
                    <a:pos x="139" y="4"/>
                  </a:cxn>
                  <a:cxn ang="0">
                    <a:pos x="147" y="25"/>
                  </a:cxn>
                  <a:cxn ang="0">
                    <a:pos x="141" y="48"/>
                  </a:cxn>
                  <a:cxn ang="0">
                    <a:pos x="127" y="60"/>
                  </a:cxn>
                  <a:cxn ang="0">
                    <a:pos x="90" y="77"/>
                  </a:cxn>
                  <a:cxn ang="0">
                    <a:pos x="54" y="95"/>
                  </a:cxn>
                  <a:cxn ang="0">
                    <a:pos x="36" y="107"/>
                  </a:cxn>
                  <a:cxn ang="0">
                    <a:pos x="31" y="119"/>
                  </a:cxn>
                  <a:cxn ang="0">
                    <a:pos x="34" y="135"/>
                  </a:cxn>
                  <a:cxn ang="0">
                    <a:pos x="49" y="156"/>
                  </a:cxn>
                  <a:cxn ang="0">
                    <a:pos x="70" y="169"/>
                  </a:cxn>
                  <a:cxn ang="0">
                    <a:pos x="94" y="175"/>
                  </a:cxn>
                  <a:cxn ang="0">
                    <a:pos x="108" y="170"/>
                  </a:cxn>
                  <a:cxn ang="0">
                    <a:pos x="114" y="147"/>
                  </a:cxn>
                  <a:cxn ang="0">
                    <a:pos x="124" y="128"/>
                  </a:cxn>
                  <a:cxn ang="0">
                    <a:pos x="136" y="134"/>
                  </a:cxn>
                  <a:cxn ang="0">
                    <a:pos x="138" y="148"/>
                  </a:cxn>
                  <a:cxn ang="0">
                    <a:pos x="126" y="165"/>
                  </a:cxn>
                  <a:cxn ang="0">
                    <a:pos x="120" y="179"/>
                  </a:cxn>
                  <a:cxn ang="0">
                    <a:pos x="124" y="196"/>
                  </a:cxn>
                  <a:cxn ang="0">
                    <a:pos x="136" y="208"/>
                  </a:cxn>
                  <a:cxn ang="0">
                    <a:pos x="132" y="226"/>
                  </a:cxn>
                  <a:cxn ang="0">
                    <a:pos x="114" y="226"/>
                  </a:cxn>
                  <a:cxn ang="0">
                    <a:pos x="90" y="205"/>
                  </a:cxn>
                  <a:cxn ang="0">
                    <a:pos x="67" y="188"/>
                  </a:cxn>
                  <a:cxn ang="0">
                    <a:pos x="37" y="173"/>
                  </a:cxn>
                  <a:cxn ang="0">
                    <a:pos x="13" y="156"/>
                  </a:cxn>
                  <a:cxn ang="0">
                    <a:pos x="3" y="134"/>
                  </a:cxn>
                  <a:cxn ang="0">
                    <a:pos x="0" y="115"/>
                  </a:cxn>
                  <a:cxn ang="0">
                    <a:pos x="9" y="92"/>
                  </a:cxn>
                  <a:cxn ang="0">
                    <a:pos x="27" y="77"/>
                  </a:cxn>
                  <a:cxn ang="0">
                    <a:pos x="57" y="56"/>
                  </a:cxn>
                  <a:cxn ang="0">
                    <a:pos x="87" y="35"/>
                  </a:cxn>
                </a:cxnLst>
                <a:rect l="0" t="0" r="r" b="b"/>
                <a:pathLst>
                  <a:path w="147" h="226">
                    <a:moveTo>
                      <a:pt x="87" y="35"/>
                    </a:moveTo>
                    <a:lnTo>
                      <a:pt x="105" y="12"/>
                    </a:lnTo>
                    <a:lnTo>
                      <a:pt x="127" y="0"/>
                    </a:lnTo>
                    <a:lnTo>
                      <a:pt x="139" y="4"/>
                    </a:lnTo>
                    <a:lnTo>
                      <a:pt x="147" y="25"/>
                    </a:lnTo>
                    <a:lnTo>
                      <a:pt x="141" y="48"/>
                    </a:lnTo>
                    <a:lnTo>
                      <a:pt x="127" y="60"/>
                    </a:lnTo>
                    <a:lnTo>
                      <a:pt x="90" y="77"/>
                    </a:lnTo>
                    <a:lnTo>
                      <a:pt x="54" y="95"/>
                    </a:lnTo>
                    <a:lnTo>
                      <a:pt x="36" y="107"/>
                    </a:lnTo>
                    <a:lnTo>
                      <a:pt x="31" y="119"/>
                    </a:lnTo>
                    <a:lnTo>
                      <a:pt x="34" y="135"/>
                    </a:lnTo>
                    <a:lnTo>
                      <a:pt x="49" y="156"/>
                    </a:lnTo>
                    <a:lnTo>
                      <a:pt x="70" y="169"/>
                    </a:lnTo>
                    <a:lnTo>
                      <a:pt x="94" y="175"/>
                    </a:lnTo>
                    <a:lnTo>
                      <a:pt x="108" y="170"/>
                    </a:lnTo>
                    <a:lnTo>
                      <a:pt x="114" y="147"/>
                    </a:lnTo>
                    <a:lnTo>
                      <a:pt x="124" y="128"/>
                    </a:lnTo>
                    <a:lnTo>
                      <a:pt x="136" y="134"/>
                    </a:lnTo>
                    <a:lnTo>
                      <a:pt x="138" y="148"/>
                    </a:lnTo>
                    <a:lnTo>
                      <a:pt x="126" y="165"/>
                    </a:lnTo>
                    <a:lnTo>
                      <a:pt x="120" y="179"/>
                    </a:lnTo>
                    <a:lnTo>
                      <a:pt x="124" y="196"/>
                    </a:lnTo>
                    <a:lnTo>
                      <a:pt x="136" y="208"/>
                    </a:lnTo>
                    <a:lnTo>
                      <a:pt x="132" y="226"/>
                    </a:lnTo>
                    <a:lnTo>
                      <a:pt x="114" y="226"/>
                    </a:lnTo>
                    <a:lnTo>
                      <a:pt x="90" y="205"/>
                    </a:lnTo>
                    <a:lnTo>
                      <a:pt x="67" y="188"/>
                    </a:lnTo>
                    <a:lnTo>
                      <a:pt x="37" y="173"/>
                    </a:lnTo>
                    <a:lnTo>
                      <a:pt x="13" y="156"/>
                    </a:lnTo>
                    <a:lnTo>
                      <a:pt x="3" y="134"/>
                    </a:lnTo>
                    <a:lnTo>
                      <a:pt x="0" y="115"/>
                    </a:lnTo>
                    <a:lnTo>
                      <a:pt x="9" y="92"/>
                    </a:lnTo>
                    <a:lnTo>
                      <a:pt x="27" y="77"/>
                    </a:lnTo>
                    <a:lnTo>
                      <a:pt x="57" y="56"/>
                    </a:lnTo>
                    <a:lnTo>
                      <a:pt x="87"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
          <p:nvSpPr>
            <p:cNvPr id="17" name="Freeform 12">
              <a:extLst>
                <a:ext uri="{FF2B5EF4-FFF2-40B4-BE49-F238E27FC236}">
                  <a16:creationId xmlns:a16="http://schemas.microsoft.com/office/drawing/2014/main" id="{057A9EEC-AE38-4F00-9FFE-A53FCEDB4B55}"/>
                </a:ext>
              </a:extLst>
            </p:cNvPr>
            <p:cNvSpPr>
              <a:spLocks/>
            </p:cNvSpPr>
            <p:nvPr/>
          </p:nvSpPr>
          <p:spPr bwMode="auto">
            <a:xfrm>
              <a:off x="4604200" y="2239520"/>
              <a:ext cx="369570" cy="346710"/>
            </a:xfrm>
            <a:custGeom>
              <a:avLst/>
              <a:gdLst/>
              <a:ahLst/>
              <a:cxnLst>
                <a:cxn ang="0">
                  <a:pos x="75" y="92"/>
                </a:cxn>
                <a:cxn ang="0">
                  <a:pos x="75" y="70"/>
                </a:cxn>
                <a:cxn ang="0">
                  <a:pos x="80" y="48"/>
                </a:cxn>
                <a:cxn ang="0">
                  <a:pos x="87" y="23"/>
                </a:cxn>
                <a:cxn ang="0">
                  <a:pos x="99" y="12"/>
                </a:cxn>
                <a:cxn ang="0">
                  <a:pos x="116" y="4"/>
                </a:cxn>
                <a:cxn ang="0">
                  <a:pos x="134" y="0"/>
                </a:cxn>
                <a:cxn ang="0">
                  <a:pos x="156" y="2"/>
                </a:cxn>
                <a:cxn ang="0">
                  <a:pos x="169" y="13"/>
                </a:cxn>
                <a:cxn ang="0">
                  <a:pos x="177" y="25"/>
                </a:cxn>
                <a:cxn ang="0">
                  <a:pos x="187" y="42"/>
                </a:cxn>
                <a:cxn ang="0">
                  <a:pos x="192" y="60"/>
                </a:cxn>
                <a:cxn ang="0">
                  <a:pos x="194" y="78"/>
                </a:cxn>
                <a:cxn ang="0">
                  <a:pos x="194" y="102"/>
                </a:cxn>
                <a:cxn ang="0">
                  <a:pos x="192" y="126"/>
                </a:cxn>
                <a:cxn ang="0">
                  <a:pos x="188" y="145"/>
                </a:cxn>
                <a:cxn ang="0">
                  <a:pos x="176" y="162"/>
                </a:cxn>
                <a:cxn ang="0">
                  <a:pos x="161" y="176"/>
                </a:cxn>
                <a:cxn ang="0">
                  <a:pos x="141" y="182"/>
                </a:cxn>
                <a:cxn ang="0">
                  <a:pos x="121" y="178"/>
                </a:cxn>
                <a:cxn ang="0">
                  <a:pos x="108" y="170"/>
                </a:cxn>
                <a:cxn ang="0">
                  <a:pos x="96" y="160"/>
                </a:cxn>
                <a:cxn ang="0">
                  <a:pos x="85" y="142"/>
                </a:cxn>
                <a:cxn ang="0">
                  <a:pos x="79" y="124"/>
                </a:cxn>
                <a:cxn ang="0">
                  <a:pos x="54" y="126"/>
                </a:cxn>
                <a:cxn ang="0">
                  <a:pos x="29" y="134"/>
                </a:cxn>
                <a:cxn ang="0">
                  <a:pos x="18" y="140"/>
                </a:cxn>
                <a:cxn ang="0">
                  <a:pos x="6" y="140"/>
                </a:cxn>
                <a:cxn ang="0">
                  <a:pos x="0" y="126"/>
                </a:cxn>
                <a:cxn ang="0">
                  <a:pos x="8" y="116"/>
                </a:cxn>
                <a:cxn ang="0">
                  <a:pos x="25" y="112"/>
                </a:cxn>
                <a:cxn ang="0">
                  <a:pos x="51" y="107"/>
                </a:cxn>
                <a:cxn ang="0">
                  <a:pos x="66" y="101"/>
                </a:cxn>
                <a:cxn ang="0">
                  <a:pos x="75" y="92"/>
                </a:cxn>
              </a:cxnLst>
              <a:rect l="0" t="0" r="r" b="b"/>
              <a:pathLst>
                <a:path w="194" h="182">
                  <a:moveTo>
                    <a:pt x="75" y="92"/>
                  </a:moveTo>
                  <a:lnTo>
                    <a:pt x="75" y="70"/>
                  </a:lnTo>
                  <a:lnTo>
                    <a:pt x="80" y="48"/>
                  </a:lnTo>
                  <a:lnTo>
                    <a:pt x="87" y="23"/>
                  </a:lnTo>
                  <a:lnTo>
                    <a:pt x="99" y="12"/>
                  </a:lnTo>
                  <a:lnTo>
                    <a:pt x="116" y="4"/>
                  </a:lnTo>
                  <a:lnTo>
                    <a:pt x="134" y="0"/>
                  </a:lnTo>
                  <a:lnTo>
                    <a:pt x="156" y="2"/>
                  </a:lnTo>
                  <a:lnTo>
                    <a:pt x="169" y="13"/>
                  </a:lnTo>
                  <a:lnTo>
                    <a:pt x="177" y="25"/>
                  </a:lnTo>
                  <a:lnTo>
                    <a:pt x="187" y="42"/>
                  </a:lnTo>
                  <a:lnTo>
                    <a:pt x="192" y="60"/>
                  </a:lnTo>
                  <a:lnTo>
                    <a:pt x="194" y="78"/>
                  </a:lnTo>
                  <a:lnTo>
                    <a:pt x="194" y="102"/>
                  </a:lnTo>
                  <a:lnTo>
                    <a:pt x="192" y="126"/>
                  </a:lnTo>
                  <a:lnTo>
                    <a:pt x="188" y="145"/>
                  </a:lnTo>
                  <a:lnTo>
                    <a:pt x="176" y="162"/>
                  </a:lnTo>
                  <a:lnTo>
                    <a:pt x="161" y="176"/>
                  </a:lnTo>
                  <a:lnTo>
                    <a:pt x="141" y="182"/>
                  </a:lnTo>
                  <a:lnTo>
                    <a:pt x="121" y="178"/>
                  </a:lnTo>
                  <a:lnTo>
                    <a:pt x="108" y="170"/>
                  </a:lnTo>
                  <a:lnTo>
                    <a:pt x="96" y="160"/>
                  </a:lnTo>
                  <a:lnTo>
                    <a:pt x="85" y="142"/>
                  </a:lnTo>
                  <a:lnTo>
                    <a:pt x="79" y="124"/>
                  </a:lnTo>
                  <a:lnTo>
                    <a:pt x="54" y="126"/>
                  </a:lnTo>
                  <a:lnTo>
                    <a:pt x="29" y="134"/>
                  </a:lnTo>
                  <a:lnTo>
                    <a:pt x="18" y="140"/>
                  </a:lnTo>
                  <a:lnTo>
                    <a:pt x="6" y="140"/>
                  </a:lnTo>
                  <a:lnTo>
                    <a:pt x="0" y="126"/>
                  </a:lnTo>
                  <a:lnTo>
                    <a:pt x="8" y="116"/>
                  </a:lnTo>
                  <a:lnTo>
                    <a:pt x="25" y="112"/>
                  </a:lnTo>
                  <a:lnTo>
                    <a:pt x="51" y="107"/>
                  </a:lnTo>
                  <a:lnTo>
                    <a:pt x="66" y="101"/>
                  </a:lnTo>
                  <a:lnTo>
                    <a:pt x="75"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18">
              <a:extLst>
                <a:ext uri="{FF2B5EF4-FFF2-40B4-BE49-F238E27FC236}">
                  <a16:creationId xmlns:a16="http://schemas.microsoft.com/office/drawing/2014/main" id="{4ACC0006-91F2-444F-8D00-F15E8955BE05}"/>
                </a:ext>
              </a:extLst>
            </p:cNvPr>
            <p:cNvSpPr>
              <a:spLocks/>
            </p:cNvSpPr>
            <p:nvPr/>
          </p:nvSpPr>
          <p:spPr bwMode="auto">
            <a:xfrm>
              <a:off x="5152840" y="2363346"/>
              <a:ext cx="358140" cy="331470"/>
            </a:xfrm>
            <a:custGeom>
              <a:avLst/>
              <a:gdLst/>
              <a:ahLst/>
              <a:cxnLst>
                <a:cxn ang="0">
                  <a:pos x="68" y="75"/>
                </a:cxn>
                <a:cxn ang="0">
                  <a:pos x="70" y="56"/>
                </a:cxn>
                <a:cxn ang="0">
                  <a:pos x="78" y="32"/>
                </a:cxn>
                <a:cxn ang="0">
                  <a:pos x="90" y="14"/>
                </a:cxn>
                <a:cxn ang="0">
                  <a:pos x="113" y="4"/>
                </a:cxn>
                <a:cxn ang="0">
                  <a:pos x="134" y="0"/>
                </a:cxn>
                <a:cxn ang="0">
                  <a:pos x="154" y="7"/>
                </a:cxn>
                <a:cxn ang="0">
                  <a:pos x="166" y="16"/>
                </a:cxn>
                <a:cxn ang="0">
                  <a:pos x="176" y="34"/>
                </a:cxn>
                <a:cxn ang="0">
                  <a:pos x="184" y="58"/>
                </a:cxn>
                <a:cxn ang="0">
                  <a:pos x="188" y="83"/>
                </a:cxn>
                <a:cxn ang="0">
                  <a:pos x="186" y="111"/>
                </a:cxn>
                <a:cxn ang="0">
                  <a:pos x="180" y="134"/>
                </a:cxn>
                <a:cxn ang="0">
                  <a:pos x="171" y="158"/>
                </a:cxn>
                <a:cxn ang="0">
                  <a:pos x="158" y="170"/>
                </a:cxn>
                <a:cxn ang="0">
                  <a:pos x="132" y="174"/>
                </a:cxn>
                <a:cxn ang="0">
                  <a:pos x="107" y="170"/>
                </a:cxn>
                <a:cxn ang="0">
                  <a:pos x="96" y="160"/>
                </a:cxn>
                <a:cxn ang="0">
                  <a:pos x="85" y="146"/>
                </a:cxn>
                <a:cxn ang="0">
                  <a:pos x="77" y="134"/>
                </a:cxn>
                <a:cxn ang="0">
                  <a:pos x="74" y="112"/>
                </a:cxn>
                <a:cxn ang="0">
                  <a:pos x="71" y="99"/>
                </a:cxn>
                <a:cxn ang="0">
                  <a:pos x="47" y="112"/>
                </a:cxn>
                <a:cxn ang="0">
                  <a:pos x="22" y="128"/>
                </a:cxn>
                <a:cxn ang="0">
                  <a:pos x="10" y="130"/>
                </a:cxn>
                <a:cxn ang="0">
                  <a:pos x="3" y="121"/>
                </a:cxn>
                <a:cxn ang="0">
                  <a:pos x="0" y="114"/>
                </a:cxn>
                <a:cxn ang="0">
                  <a:pos x="2" y="102"/>
                </a:cxn>
                <a:cxn ang="0">
                  <a:pos x="12" y="102"/>
                </a:cxn>
                <a:cxn ang="0">
                  <a:pos x="26" y="98"/>
                </a:cxn>
                <a:cxn ang="0">
                  <a:pos x="44" y="93"/>
                </a:cxn>
                <a:cxn ang="0">
                  <a:pos x="56" y="86"/>
                </a:cxn>
                <a:cxn ang="0">
                  <a:pos x="68" y="75"/>
                </a:cxn>
              </a:cxnLst>
              <a:rect l="0" t="0" r="r" b="b"/>
              <a:pathLst>
                <a:path w="188" h="174">
                  <a:moveTo>
                    <a:pt x="68" y="75"/>
                  </a:moveTo>
                  <a:lnTo>
                    <a:pt x="70" y="56"/>
                  </a:lnTo>
                  <a:lnTo>
                    <a:pt x="78" y="32"/>
                  </a:lnTo>
                  <a:lnTo>
                    <a:pt x="90" y="14"/>
                  </a:lnTo>
                  <a:lnTo>
                    <a:pt x="113" y="4"/>
                  </a:lnTo>
                  <a:lnTo>
                    <a:pt x="134" y="0"/>
                  </a:lnTo>
                  <a:lnTo>
                    <a:pt x="154" y="7"/>
                  </a:lnTo>
                  <a:lnTo>
                    <a:pt x="166" y="16"/>
                  </a:lnTo>
                  <a:lnTo>
                    <a:pt x="176" y="34"/>
                  </a:lnTo>
                  <a:lnTo>
                    <a:pt x="184" y="58"/>
                  </a:lnTo>
                  <a:lnTo>
                    <a:pt x="188" y="83"/>
                  </a:lnTo>
                  <a:lnTo>
                    <a:pt x="186" y="111"/>
                  </a:lnTo>
                  <a:lnTo>
                    <a:pt x="180" y="134"/>
                  </a:lnTo>
                  <a:lnTo>
                    <a:pt x="171" y="158"/>
                  </a:lnTo>
                  <a:lnTo>
                    <a:pt x="158" y="170"/>
                  </a:lnTo>
                  <a:lnTo>
                    <a:pt x="132" y="174"/>
                  </a:lnTo>
                  <a:lnTo>
                    <a:pt x="107" y="170"/>
                  </a:lnTo>
                  <a:lnTo>
                    <a:pt x="96" y="160"/>
                  </a:lnTo>
                  <a:lnTo>
                    <a:pt x="85" y="146"/>
                  </a:lnTo>
                  <a:lnTo>
                    <a:pt x="77" y="134"/>
                  </a:lnTo>
                  <a:lnTo>
                    <a:pt x="74" y="112"/>
                  </a:lnTo>
                  <a:lnTo>
                    <a:pt x="71" y="99"/>
                  </a:lnTo>
                  <a:lnTo>
                    <a:pt x="47" y="112"/>
                  </a:lnTo>
                  <a:lnTo>
                    <a:pt x="22" y="128"/>
                  </a:lnTo>
                  <a:lnTo>
                    <a:pt x="10" y="130"/>
                  </a:lnTo>
                  <a:lnTo>
                    <a:pt x="3" y="121"/>
                  </a:lnTo>
                  <a:lnTo>
                    <a:pt x="0" y="114"/>
                  </a:lnTo>
                  <a:lnTo>
                    <a:pt x="2" y="102"/>
                  </a:lnTo>
                  <a:lnTo>
                    <a:pt x="12" y="102"/>
                  </a:lnTo>
                  <a:lnTo>
                    <a:pt x="26" y="98"/>
                  </a:lnTo>
                  <a:lnTo>
                    <a:pt x="44" y="93"/>
                  </a:lnTo>
                  <a:lnTo>
                    <a:pt x="56" y="86"/>
                  </a:lnTo>
                  <a:lnTo>
                    <a:pt x="68"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19">
              <a:extLst>
                <a:ext uri="{FF2B5EF4-FFF2-40B4-BE49-F238E27FC236}">
                  <a16:creationId xmlns:a16="http://schemas.microsoft.com/office/drawing/2014/main" id="{BEE4F9D3-1510-48E6-92B4-C5F5130F1FB4}"/>
                </a:ext>
              </a:extLst>
            </p:cNvPr>
            <p:cNvSpPr>
              <a:spLocks/>
            </p:cNvSpPr>
            <p:nvPr/>
          </p:nvSpPr>
          <p:spPr bwMode="auto">
            <a:xfrm>
              <a:off x="5259520" y="2704340"/>
              <a:ext cx="245744" cy="483870"/>
            </a:xfrm>
            <a:custGeom>
              <a:avLst/>
              <a:gdLst/>
              <a:ahLst/>
              <a:cxnLst>
                <a:cxn ang="0">
                  <a:pos x="8" y="47"/>
                </a:cxn>
                <a:cxn ang="0">
                  <a:pos x="18" y="26"/>
                </a:cxn>
                <a:cxn ang="0">
                  <a:pos x="32" y="9"/>
                </a:cxn>
                <a:cxn ang="0">
                  <a:pos x="51" y="0"/>
                </a:cxn>
                <a:cxn ang="0">
                  <a:pos x="71" y="1"/>
                </a:cxn>
                <a:cxn ang="0">
                  <a:pos x="96" y="6"/>
                </a:cxn>
                <a:cxn ang="0">
                  <a:pos x="110" y="18"/>
                </a:cxn>
                <a:cxn ang="0">
                  <a:pos x="119" y="34"/>
                </a:cxn>
                <a:cxn ang="0">
                  <a:pos x="119" y="48"/>
                </a:cxn>
                <a:cxn ang="0">
                  <a:pos x="115" y="64"/>
                </a:cxn>
                <a:cxn ang="0">
                  <a:pos x="109" y="86"/>
                </a:cxn>
                <a:cxn ang="0">
                  <a:pos x="107" y="102"/>
                </a:cxn>
                <a:cxn ang="0">
                  <a:pos x="107" y="121"/>
                </a:cxn>
                <a:cxn ang="0">
                  <a:pos x="111" y="136"/>
                </a:cxn>
                <a:cxn ang="0">
                  <a:pos x="117" y="155"/>
                </a:cxn>
                <a:cxn ang="0">
                  <a:pos x="125" y="174"/>
                </a:cxn>
                <a:cxn ang="0">
                  <a:pos x="129" y="188"/>
                </a:cxn>
                <a:cxn ang="0">
                  <a:pos x="128" y="204"/>
                </a:cxn>
                <a:cxn ang="0">
                  <a:pos x="122" y="218"/>
                </a:cxn>
                <a:cxn ang="0">
                  <a:pos x="116" y="231"/>
                </a:cxn>
                <a:cxn ang="0">
                  <a:pos x="104" y="244"/>
                </a:cxn>
                <a:cxn ang="0">
                  <a:pos x="90" y="251"/>
                </a:cxn>
                <a:cxn ang="0">
                  <a:pos x="75" y="254"/>
                </a:cxn>
                <a:cxn ang="0">
                  <a:pos x="57" y="254"/>
                </a:cxn>
                <a:cxn ang="0">
                  <a:pos x="39" y="246"/>
                </a:cxn>
                <a:cxn ang="0">
                  <a:pos x="24" y="228"/>
                </a:cxn>
                <a:cxn ang="0">
                  <a:pos x="14" y="203"/>
                </a:cxn>
                <a:cxn ang="0">
                  <a:pos x="6" y="180"/>
                </a:cxn>
                <a:cxn ang="0">
                  <a:pos x="3" y="151"/>
                </a:cxn>
                <a:cxn ang="0">
                  <a:pos x="1" y="126"/>
                </a:cxn>
                <a:cxn ang="0">
                  <a:pos x="0" y="100"/>
                </a:cxn>
                <a:cxn ang="0">
                  <a:pos x="3" y="77"/>
                </a:cxn>
                <a:cxn ang="0">
                  <a:pos x="6" y="60"/>
                </a:cxn>
                <a:cxn ang="0">
                  <a:pos x="8" y="47"/>
                </a:cxn>
              </a:cxnLst>
              <a:rect l="0" t="0" r="r" b="b"/>
              <a:pathLst>
                <a:path w="129" h="254">
                  <a:moveTo>
                    <a:pt x="8" y="47"/>
                  </a:moveTo>
                  <a:lnTo>
                    <a:pt x="18" y="26"/>
                  </a:lnTo>
                  <a:lnTo>
                    <a:pt x="32" y="9"/>
                  </a:lnTo>
                  <a:lnTo>
                    <a:pt x="51" y="0"/>
                  </a:lnTo>
                  <a:lnTo>
                    <a:pt x="71" y="1"/>
                  </a:lnTo>
                  <a:lnTo>
                    <a:pt x="96" y="6"/>
                  </a:lnTo>
                  <a:lnTo>
                    <a:pt x="110" y="18"/>
                  </a:lnTo>
                  <a:lnTo>
                    <a:pt x="119" y="34"/>
                  </a:lnTo>
                  <a:lnTo>
                    <a:pt x="119" y="48"/>
                  </a:lnTo>
                  <a:lnTo>
                    <a:pt x="115" y="64"/>
                  </a:lnTo>
                  <a:lnTo>
                    <a:pt x="109" y="86"/>
                  </a:lnTo>
                  <a:lnTo>
                    <a:pt x="107" y="102"/>
                  </a:lnTo>
                  <a:lnTo>
                    <a:pt x="107" y="121"/>
                  </a:lnTo>
                  <a:lnTo>
                    <a:pt x="111" y="136"/>
                  </a:lnTo>
                  <a:lnTo>
                    <a:pt x="117" y="155"/>
                  </a:lnTo>
                  <a:lnTo>
                    <a:pt x="125" y="174"/>
                  </a:lnTo>
                  <a:lnTo>
                    <a:pt x="129" y="188"/>
                  </a:lnTo>
                  <a:lnTo>
                    <a:pt x="128" y="204"/>
                  </a:lnTo>
                  <a:lnTo>
                    <a:pt x="122" y="218"/>
                  </a:lnTo>
                  <a:lnTo>
                    <a:pt x="116" y="231"/>
                  </a:lnTo>
                  <a:lnTo>
                    <a:pt x="104" y="244"/>
                  </a:lnTo>
                  <a:lnTo>
                    <a:pt x="90" y="251"/>
                  </a:lnTo>
                  <a:lnTo>
                    <a:pt x="75" y="254"/>
                  </a:lnTo>
                  <a:lnTo>
                    <a:pt x="57" y="254"/>
                  </a:lnTo>
                  <a:lnTo>
                    <a:pt x="39" y="246"/>
                  </a:lnTo>
                  <a:lnTo>
                    <a:pt x="24" y="228"/>
                  </a:lnTo>
                  <a:lnTo>
                    <a:pt x="14" y="203"/>
                  </a:lnTo>
                  <a:lnTo>
                    <a:pt x="6" y="180"/>
                  </a:lnTo>
                  <a:lnTo>
                    <a:pt x="3" y="151"/>
                  </a:lnTo>
                  <a:lnTo>
                    <a:pt x="1" y="126"/>
                  </a:lnTo>
                  <a:lnTo>
                    <a:pt x="0" y="100"/>
                  </a:lnTo>
                  <a:lnTo>
                    <a:pt x="3" y="77"/>
                  </a:lnTo>
                  <a:lnTo>
                    <a:pt x="6" y="60"/>
                  </a:lnTo>
                  <a:lnTo>
                    <a:pt x="8"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21">
              <a:extLst>
                <a:ext uri="{FF2B5EF4-FFF2-40B4-BE49-F238E27FC236}">
                  <a16:creationId xmlns:a16="http://schemas.microsoft.com/office/drawing/2014/main" id="{06A1AF13-9597-42EC-931E-442B0E7BE194}"/>
                </a:ext>
              </a:extLst>
            </p:cNvPr>
            <p:cNvSpPr>
              <a:spLocks/>
            </p:cNvSpPr>
            <p:nvPr/>
          </p:nvSpPr>
          <p:spPr bwMode="auto">
            <a:xfrm>
              <a:off x="5404300" y="2729106"/>
              <a:ext cx="255270" cy="432435"/>
            </a:xfrm>
            <a:custGeom>
              <a:avLst/>
              <a:gdLst/>
              <a:ahLst/>
              <a:cxnLst>
                <a:cxn ang="0">
                  <a:pos x="13" y="0"/>
                </a:cxn>
                <a:cxn ang="0">
                  <a:pos x="25" y="0"/>
                </a:cxn>
                <a:cxn ang="0">
                  <a:pos x="45" y="10"/>
                </a:cxn>
                <a:cxn ang="0">
                  <a:pos x="63" y="25"/>
                </a:cxn>
                <a:cxn ang="0">
                  <a:pos x="88" y="47"/>
                </a:cxn>
                <a:cxn ang="0">
                  <a:pos x="106" y="66"/>
                </a:cxn>
                <a:cxn ang="0">
                  <a:pos x="121" y="81"/>
                </a:cxn>
                <a:cxn ang="0">
                  <a:pos x="129" y="93"/>
                </a:cxn>
                <a:cxn ang="0">
                  <a:pos x="133" y="100"/>
                </a:cxn>
                <a:cxn ang="0">
                  <a:pos x="134" y="111"/>
                </a:cxn>
                <a:cxn ang="0">
                  <a:pos x="124" y="126"/>
                </a:cxn>
                <a:cxn ang="0">
                  <a:pos x="109" y="145"/>
                </a:cxn>
                <a:cxn ang="0">
                  <a:pos x="90" y="157"/>
                </a:cxn>
                <a:cxn ang="0">
                  <a:pos x="68" y="165"/>
                </a:cxn>
                <a:cxn ang="0">
                  <a:pos x="61" y="172"/>
                </a:cxn>
                <a:cxn ang="0">
                  <a:pos x="62" y="183"/>
                </a:cxn>
                <a:cxn ang="0">
                  <a:pos x="75" y="191"/>
                </a:cxn>
                <a:cxn ang="0">
                  <a:pos x="95" y="202"/>
                </a:cxn>
                <a:cxn ang="0">
                  <a:pos x="113" y="208"/>
                </a:cxn>
                <a:cxn ang="0">
                  <a:pos x="118" y="217"/>
                </a:cxn>
                <a:cxn ang="0">
                  <a:pos x="110" y="225"/>
                </a:cxn>
                <a:cxn ang="0">
                  <a:pos x="93" y="227"/>
                </a:cxn>
                <a:cxn ang="0">
                  <a:pos x="71" y="215"/>
                </a:cxn>
                <a:cxn ang="0">
                  <a:pos x="48" y="197"/>
                </a:cxn>
                <a:cxn ang="0">
                  <a:pos x="37" y="177"/>
                </a:cxn>
                <a:cxn ang="0">
                  <a:pos x="38" y="168"/>
                </a:cxn>
                <a:cxn ang="0">
                  <a:pos x="51" y="155"/>
                </a:cxn>
                <a:cxn ang="0">
                  <a:pos x="68" y="146"/>
                </a:cxn>
                <a:cxn ang="0">
                  <a:pos x="93" y="132"/>
                </a:cxn>
                <a:cxn ang="0">
                  <a:pos x="108" y="113"/>
                </a:cxn>
                <a:cxn ang="0">
                  <a:pos x="110" y="103"/>
                </a:cxn>
                <a:cxn ang="0">
                  <a:pos x="99" y="93"/>
                </a:cxn>
                <a:cxn ang="0">
                  <a:pos x="73" y="74"/>
                </a:cxn>
                <a:cxn ang="0">
                  <a:pos x="43" y="57"/>
                </a:cxn>
                <a:cxn ang="0">
                  <a:pos x="22" y="46"/>
                </a:cxn>
                <a:cxn ang="0">
                  <a:pos x="2" y="31"/>
                </a:cxn>
                <a:cxn ang="0">
                  <a:pos x="0" y="15"/>
                </a:cxn>
                <a:cxn ang="0">
                  <a:pos x="13" y="0"/>
                </a:cxn>
              </a:cxnLst>
              <a:rect l="0" t="0" r="r" b="b"/>
              <a:pathLst>
                <a:path w="134" h="227">
                  <a:moveTo>
                    <a:pt x="13" y="0"/>
                  </a:moveTo>
                  <a:lnTo>
                    <a:pt x="25" y="0"/>
                  </a:lnTo>
                  <a:lnTo>
                    <a:pt x="45" y="10"/>
                  </a:lnTo>
                  <a:lnTo>
                    <a:pt x="63" y="25"/>
                  </a:lnTo>
                  <a:lnTo>
                    <a:pt x="88" y="47"/>
                  </a:lnTo>
                  <a:lnTo>
                    <a:pt x="106" y="66"/>
                  </a:lnTo>
                  <a:lnTo>
                    <a:pt x="121" y="81"/>
                  </a:lnTo>
                  <a:lnTo>
                    <a:pt x="129" y="93"/>
                  </a:lnTo>
                  <a:lnTo>
                    <a:pt x="133" y="100"/>
                  </a:lnTo>
                  <a:lnTo>
                    <a:pt x="134" y="111"/>
                  </a:lnTo>
                  <a:lnTo>
                    <a:pt x="124" y="126"/>
                  </a:lnTo>
                  <a:lnTo>
                    <a:pt x="109" y="145"/>
                  </a:lnTo>
                  <a:lnTo>
                    <a:pt x="90" y="157"/>
                  </a:lnTo>
                  <a:lnTo>
                    <a:pt x="68" y="165"/>
                  </a:lnTo>
                  <a:lnTo>
                    <a:pt x="61" y="172"/>
                  </a:lnTo>
                  <a:lnTo>
                    <a:pt x="62" y="183"/>
                  </a:lnTo>
                  <a:lnTo>
                    <a:pt x="75" y="191"/>
                  </a:lnTo>
                  <a:lnTo>
                    <a:pt x="95" y="202"/>
                  </a:lnTo>
                  <a:lnTo>
                    <a:pt x="113" y="208"/>
                  </a:lnTo>
                  <a:lnTo>
                    <a:pt x="118" y="217"/>
                  </a:lnTo>
                  <a:lnTo>
                    <a:pt x="110" y="225"/>
                  </a:lnTo>
                  <a:lnTo>
                    <a:pt x="93" y="227"/>
                  </a:lnTo>
                  <a:lnTo>
                    <a:pt x="71" y="215"/>
                  </a:lnTo>
                  <a:lnTo>
                    <a:pt x="48" y="197"/>
                  </a:lnTo>
                  <a:lnTo>
                    <a:pt x="37" y="177"/>
                  </a:lnTo>
                  <a:lnTo>
                    <a:pt x="38" y="168"/>
                  </a:lnTo>
                  <a:lnTo>
                    <a:pt x="51" y="155"/>
                  </a:lnTo>
                  <a:lnTo>
                    <a:pt x="68" y="146"/>
                  </a:lnTo>
                  <a:lnTo>
                    <a:pt x="93" y="132"/>
                  </a:lnTo>
                  <a:lnTo>
                    <a:pt x="108" y="113"/>
                  </a:lnTo>
                  <a:lnTo>
                    <a:pt x="110" y="103"/>
                  </a:lnTo>
                  <a:lnTo>
                    <a:pt x="99" y="93"/>
                  </a:lnTo>
                  <a:lnTo>
                    <a:pt x="73" y="74"/>
                  </a:lnTo>
                  <a:lnTo>
                    <a:pt x="43" y="57"/>
                  </a:lnTo>
                  <a:lnTo>
                    <a:pt x="22" y="46"/>
                  </a:lnTo>
                  <a:lnTo>
                    <a:pt x="2" y="31"/>
                  </a:lnTo>
                  <a:lnTo>
                    <a:pt x="0" y="15"/>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1" name="Freeform 22">
              <a:extLst>
                <a:ext uri="{FF2B5EF4-FFF2-40B4-BE49-F238E27FC236}">
                  <a16:creationId xmlns:a16="http://schemas.microsoft.com/office/drawing/2014/main" id="{911500E0-C8DC-44FB-A082-1918DDD132AE}"/>
                </a:ext>
              </a:extLst>
            </p:cNvPr>
            <p:cNvSpPr>
              <a:spLocks/>
            </p:cNvSpPr>
            <p:nvPr/>
          </p:nvSpPr>
          <p:spPr bwMode="auto">
            <a:xfrm>
              <a:off x="5187130" y="3079626"/>
              <a:ext cx="232410" cy="592455"/>
            </a:xfrm>
            <a:custGeom>
              <a:avLst/>
              <a:gdLst/>
              <a:ahLst/>
              <a:cxnLst>
                <a:cxn ang="0">
                  <a:pos x="79" y="40"/>
                </a:cxn>
                <a:cxn ang="0">
                  <a:pos x="79" y="19"/>
                </a:cxn>
                <a:cxn ang="0">
                  <a:pos x="92" y="2"/>
                </a:cxn>
                <a:cxn ang="0">
                  <a:pos x="106" y="0"/>
                </a:cxn>
                <a:cxn ang="0">
                  <a:pos x="122" y="11"/>
                </a:cxn>
                <a:cxn ang="0">
                  <a:pos x="122" y="36"/>
                </a:cxn>
                <a:cxn ang="0">
                  <a:pos x="120" y="71"/>
                </a:cxn>
                <a:cxn ang="0">
                  <a:pos x="115" y="105"/>
                </a:cxn>
                <a:cxn ang="0">
                  <a:pos x="102" y="140"/>
                </a:cxn>
                <a:cxn ang="0">
                  <a:pos x="96" y="156"/>
                </a:cxn>
                <a:cxn ang="0">
                  <a:pos x="95" y="182"/>
                </a:cxn>
                <a:cxn ang="0">
                  <a:pos x="92" y="218"/>
                </a:cxn>
                <a:cxn ang="0">
                  <a:pos x="91" y="244"/>
                </a:cxn>
                <a:cxn ang="0">
                  <a:pos x="95" y="260"/>
                </a:cxn>
                <a:cxn ang="0">
                  <a:pos x="96" y="267"/>
                </a:cxn>
                <a:cxn ang="0">
                  <a:pos x="94" y="280"/>
                </a:cxn>
                <a:cxn ang="0">
                  <a:pos x="86" y="285"/>
                </a:cxn>
                <a:cxn ang="0">
                  <a:pos x="73" y="291"/>
                </a:cxn>
                <a:cxn ang="0">
                  <a:pos x="58" y="294"/>
                </a:cxn>
                <a:cxn ang="0">
                  <a:pos x="41" y="305"/>
                </a:cxn>
                <a:cxn ang="0">
                  <a:pos x="32" y="311"/>
                </a:cxn>
                <a:cxn ang="0">
                  <a:pos x="20" y="309"/>
                </a:cxn>
                <a:cxn ang="0">
                  <a:pos x="4" y="303"/>
                </a:cxn>
                <a:cxn ang="0">
                  <a:pos x="0" y="294"/>
                </a:cxn>
                <a:cxn ang="0">
                  <a:pos x="2" y="289"/>
                </a:cxn>
                <a:cxn ang="0">
                  <a:pos x="14" y="285"/>
                </a:cxn>
                <a:cxn ang="0">
                  <a:pos x="33" y="277"/>
                </a:cxn>
                <a:cxn ang="0">
                  <a:pos x="56" y="267"/>
                </a:cxn>
                <a:cxn ang="0">
                  <a:pos x="68" y="256"/>
                </a:cxn>
                <a:cxn ang="0">
                  <a:pos x="74" y="240"/>
                </a:cxn>
                <a:cxn ang="0">
                  <a:pos x="73" y="217"/>
                </a:cxn>
                <a:cxn ang="0">
                  <a:pos x="72" y="186"/>
                </a:cxn>
                <a:cxn ang="0">
                  <a:pos x="70" y="155"/>
                </a:cxn>
                <a:cxn ang="0">
                  <a:pos x="72" y="133"/>
                </a:cxn>
                <a:cxn ang="0">
                  <a:pos x="76" y="104"/>
                </a:cxn>
                <a:cxn ang="0">
                  <a:pos x="79" y="80"/>
                </a:cxn>
                <a:cxn ang="0">
                  <a:pos x="81" y="54"/>
                </a:cxn>
                <a:cxn ang="0">
                  <a:pos x="79" y="40"/>
                </a:cxn>
              </a:cxnLst>
              <a:rect l="0" t="0" r="r" b="b"/>
              <a:pathLst>
                <a:path w="122" h="311">
                  <a:moveTo>
                    <a:pt x="79" y="40"/>
                  </a:moveTo>
                  <a:lnTo>
                    <a:pt x="79" y="19"/>
                  </a:lnTo>
                  <a:lnTo>
                    <a:pt x="92" y="2"/>
                  </a:lnTo>
                  <a:lnTo>
                    <a:pt x="106" y="0"/>
                  </a:lnTo>
                  <a:lnTo>
                    <a:pt x="122" y="11"/>
                  </a:lnTo>
                  <a:lnTo>
                    <a:pt x="122" y="36"/>
                  </a:lnTo>
                  <a:lnTo>
                    <a:pt x="120" y="71"/>
                  </a:lnTo>
                  <a:lnTo>
                    <a:pt x="115" y="105"/>
                  </a:lnTo>
                  <a:lnTo>
                    <a:pt x="102" y="140"/>
                  </a:lnTo>
                  <a:lnTo>
                    <a:pt x="96" y="156"/>
                  </a:lnTo>
                  <a:lnTo>
                    <a:pt x="95" y="182"/>
                  </a:lnTo>
                  <a:lnTo>
                    <a:pt x="92" y="218"/>
                  </a:lnTo>
                  <a:lnTo>
                    <a:pt x="91" y="244"/>
                  </a:lnTo>
                  <a:lnTo>
                    <a:pt x="95" y="260"/>
                  </a:lnTo>
                  <a:lnTo>
                    <a:pt x="96" y="267"/>
                  </a:lnTo>
                  <a:lnTo>
                    <a:pt x="94" y="280"/>
                  </a:lnTo>
                  <a:lnTo>
                    <a:pt x="86" y="285"/>
                  </a:lnTo>
                  <a:lnTo>
                    <a:pt x="73" y="291"/>
                  </a:lnTo>
                  <a:lnTo>
                    <a:pt x="58" y="294"/>
                  </a:lnTo>
                  <a:lnTo>
                    <a:pt x="41" y="305"/>
                  </a:lnTo>
                  <a:lnTo>
                    <a:pt x="32" y="311"/>
                  </a:lnTo>
                  <a:lnTo>
                    <a:pt x="20" y="309"/>
                  </a:lnTo>
                  <a:lnTo>
                    <a:pt x="4" y="303"/>
                  </a:lnTo>
                  <a:lnTo>
                    <a:pt x="0" y="294"/>
                  </a:lnTo>
                  <a:lnTo>
                    <a:pt x="2" y="289"/>
                  </a:lnTo>
                  <a:lnTo>
                    <a:pt x="14" y="285"/>
                  </a:lnTo>
                  <a:lnTo>
                    <a:pt x="33" y="277"/>
                  </a:lnTo>
                  <a:lnTo>
                    <a:pt x="56" y="267"/>
                  </a:lnTo>
                  <a:lnTo>
                    <a:pt x="68" y="256"/>
                  </a:lnTo>
                  <a:lnTo>
                    <a:pt x="74" y="240"/>
                  </a:lnTo>
                  <a:lnTo>
                    <a:pt x="73" y="217"/>
                  </a:lnTo>
                  <a:lnTo>
                    <a:pt x="72" y="186"/>
                  </a:lnTo>
                  <a:lnTo>
                    <a:pt x="70" y="155"/>
                  </a:lnTo>
                  <a:lnTo>
                    <a:pt x="72" y="133"/>
                  </a:lnTo>
                  <a:lnTo>
                    <a:pt x="76" y="104"/>
                  </a:lnTo>
                  <a:lnTo>
                    <a:pt x="79" y="80"/>
                  </a:lnTo>
                  <a:lnTo>
                    <a:pt x="81" y="54"/>
                  </a:lnTo>
                  <a:lnTo>
                    <a:pt x="79"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2" name="Freeform 23">
              <a:extLst>
                <a:ext uri="{FF2B5EF4-FFF2-40B4-BE49-F238E27FC236}">
                  <a16:creationId xmlns:a16="http://schemas.microsoft.com/office/drawing/2014/main" id="{65C5ECF9-D59D-491E-9FA1-789381347A32}"/>
                </a:ext>
              </a:extLst>
            </p:cNvPr>
            <p:cNvSpPr>
              <a:spLocks/>
            </p:cNvSpPr>
            <p:nvPr/>
          </p:nvSpPr>
          <p:spPr bwMode="auto">
            <a:xfrm>
              <a:off x="5299526" y="3079626"/>
              <a:ext cx="201930" cy="666750"/>
            </a:xfrm>
            <a:custGeom>
              <a:avLst/>
              <a:gdLst/>
              <a:ahLst/>
              <a:cxnLst>
                <a:cxn ang="0">
                  <a:pos x="54" y="47"/>
                </a:cxn>
                <a:cxn ang="0">
                  <a:pos x="50" y="25"/>
                </a:cxn>
                <a:cxn ang="0">
                  <a:pos x="63" y="3"/>
                </a:cxn>
                <a:cxn ang="0">
                  <a:pos x="80" y="0"/>
                </a:cxn>
                <a:cxn ang="0">
                  <a:pos x="98" y="10"/>
                </a:cxn>
                <a:cxn ang="0">
                  <a:pos x="104" y="37"/>
                </a:cxn>
                <a:cxn ang="0">
                  <a:pos x="105" y="75"/>
                </a:cxn>
                <a:cxn ang="0">
                  <a:pos x="102" y="113"/>
                </a:cxn>
                <a:cxn ang="0">
                  <a:pos x="95" y="155"/>
                </a:cxn>
                <a:cxn ang="0">
                  <a:pos x="91" y="172"/>
                </a:cxn>
                <a:cxn ang="0">
                  <a:pos x="93" y="200"/>
                </a:cxn>
                <a:cxn ang="0">
                  <a:pos x="95" y="240"/>
                </a:cxn>
                <a:cxn ang="0">
                  <a:pos x="95" y="269"/>
                </a:cxn>
                <a:cxn ang="0">
                  <a:pos x="102" y="286"/>
                </a:cxn>
                <a:cxn ang="0">
                  <a:pos x="106" y="293"/>
                </a:cxn>
                <a:cxn ang="0">
                  <a:pos x="106" y="307"/>
                </a:cxn>
                <a:cxn ang="0">
                  <a:pos x="98" y="315"/>
                </a:cxn>
                <a:cxn ang="0">
                  <a:pos x="85" y="322"/>
                </a:cxn>
                <a:cxn ang="0">
                  <a:pos x="67" y="328"/>
                </a:cxn>
                <a:cxn ang="0">
                  <a:pos x="49" y="342"/>
                </a:cxn>
                <a:cxn ang="0">
                  <a:pos x="39" y="350"/>
                </a:cxn>
                <a:cxn ang="0">
                  <a:pos x="26" y="349"/>
                </a:cxn>
                <a:cxn ang="0">
                  <a:pos x="6" y="344"/>
                </a:cxn>
                <a:cxn ang="0">
                  <a:pos x="0" y="335"/>
                </a:cxn>
                <a:cxn ang="0">
                  <a:pos x="4" y="330"/>
                </a:cxn>
                <a:cxn ang="0">
                  <a:pos x="15" y="323"/>
                </a:cxn>
                <a:cxn ang="0">
                  <a:pos x="37" y="313"/>
                </a:cxn>
                <a:cxn ang="0">
                  <a:pos x="60" y="298"/>
                </a:cxn>
                <a:cxn ang="0">
                  <a:pos x="73" y="284"/>
                </a:cxn>
                <a:cxn ang="0">
                  <a:pos x="77" y="267"/>
                </a:cxn>
                <a:cxn ang="0">
                  <a:pos x="73" y="241"/>
                </a:cxn>
                <a:cxn ang="0">
                  <a:pos x="68" y="208"/>
                </a:cxn>
                <a:cxn ang="0">
                  <a:pos x="60" y="174"/>
                </a:cxn>
                <a:cxn ang="0">
                  <a:pos x="60" y="149"/>
                </a:cxn>
                <a:cxn ang="0">
                  <a:pos x="60" y="118"/>
                </a:cxn>
                <a:cxn ang="0">
                  <a:pos x="60" y="91"/>
                </a:cxn>
                <a:cxn ang="0">
                  <a:pos x="57" y="62"/>
                </a:cxn>
                <a:cxn ang="0">
                  <a:pos x="54" y="47"/>
                </a:cxn>
              </a:cxnLst>
              <a:rect l="0" t="0" r="r" b="b"/>
              <a:pathLst>
                <a:path w="106" h="350">
                  <a:moveTo>
                    <a:pt x="54" y="47"/>
                  </a:moveTo>
                  <a:lnTo>
                    <a:pt x="50" y="25"/>
                  </a:lnTo>
                  <a:lnTo>
                    <a:pt x="63" y="3"/>
                  </a:lnTo>
                  <a:lnTo>
                    <a:pt x="80" y="0"/>
                  </a:lnTo>
                  <a:lnTo>
                    <a:pt x="98" y="10"/>
                  </a:lnTo>
                  <a:lnTo>
                    <a:pt x="104" y="37"/>
                  </a:lnTo>
                  <a:lnTo>
                    <a:pt x="105" y="75"/>
                  </a:lnTo>
                  <a:lnTo>
                    <a:pt x="102" y="113"/>
                  </a:lnTo>
                  <a:lnTo>
                    <a:pt x="95" y="155"/>
                  </a:lnTo>
                  <a:lnTo>
                    <a:pt x="91" y="172"/>
                  </a:lnTo>
                  <a:lnTo>
                    <a:pt x="93" y="200"/>
                  </a:lnTo>
                  <a:lnTo>
                    <a:pt x="95" y="240"/>
                  </a:lnTo>
                  <a:lnTo>
                    <a:pt x="95" y="269"/>
                  </a:lnTo>
                  <a:lnTo>
                    <a:pt x="102" y="286"/>
                  </a:lnTo>
                  <a:lnTo>
                    <a:pt x="106" y="293"/>
                  </a:lnTo>
                  <a:lnTo>
                    <a:pt x="106" y="307"/>
                  </a:lnTo>
                  <a:lnTo>
                    <a:pt x="98" y="315"/>
                  </a:lnTo>
                  <a:lnTo>
                    <a:pt x="85" y="322"/>
                  </a:lnTo>
                  <a:lnTo>
                    <a:pt x="67" y="328"/>
                  </a:lnTo>
                  <a:lnTo>
                    <a:pt x="49" y="342"/>
                  </a:lnTo>
                  <a:lnTo>
                    <a:pt x="39" y="350"/>
                  </a:lnTo>
                  <a:lnTo>
                    <a:pt x="26" y="349"/>
                  </a:lnTo>
                  <a:lnTo>
                    <a:pt x="6" y="344"/>
                  </a:lnTo>
                  <a:lnTo>
                    <a:pt x="0" y="335"/>
                  </a:lnTo>
                  <a:lnTo>
                    <a:pt x="4" y="330"/>
                  </a:lnTo>
                  <a:lnTo>
                    <a:pt x="15" y="323"/>
                  </a:lnTo>
                  <a:lnTo>
                    <a:pt x="37" y="313"/>
                  </a:lnTo>
                  <a:lnTo>
                    <a:pt x="60" y="298"/>
                  </a:lnTo>
                  <a:lnTo>
                    <a:pt x="73" y="284"/>
                  </a:lnTo>
                  <a:lnTo>
                    <a:pt x="77" y="267"/>
                  </a:lnTo>
                  <a:lnTo>
                    <a:pt x="73" y="241"/>
                  </a:lnTo>
                  <a:lnTo>
                    <a:pt x="68" y="208"/>
                  </a:lnTo>
                  <a:lnTo>
                    <a:pt x="60" y="174"/>
                  </a:lnTo>
                  <a:lnTo>
                    <a:pt x="60" y="149"/>
                  </a:lnTo>
                  <a:lnTo>
                    <a:pt x="60" y="118"/>
                  </a:lnTo>
                  <a:lnTo>
                    <a:pt x="60" y="91"/>
                  </a:lnTo>
                  <a:lnTo>
                    <a:pt x="57" y="62"/>
                  </a:lnTo>
                  <a:lnTo>
                    <a:pt x="54"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3" name="Freeform 10">
              <a:extLst>
                <a:ext uri="{FF2B5EF4-FFF2-40B4-BE49-F238E27FC236}">
                  <a16:creationId xmlns:a16="http://schemas.microsoft.com/office/drawing/2014/main" id="{B551AB02-57C3-4FA1-B260-BE7C643761D7}"/>
                </a:ext>
              </a:extLst>
            </p:cNvPr>
            <p:cNvSpPr>
              <a:spLocks noChangeAspect="1"/>
            </p:cNvSpPr>
            <p:nvPr/>
          </p:nvSpPr>
          <p:spPr bwMode="auto">
            <a:xfrm rot="18180000" flipV="1">
              <a:off x="4334466" y="2656776"/>
              <a:ext cx="524256" cy="270255"/>
            </a:xfrm>
            <a:custGeom>
              <a:avLst/>
              <a:gdLst/>
              <a:ahLst/>
              <a:cxnLst>
                <a:cxn ang="0">
                  <a:pos x="227" y="18"/>
                </a:cxn>
                <a:cxn ang="0">
                  <a:pos x="198" y="46"/>
                </a:cxn>
                <a:cxn ang="0">
                  <a:pos x="158" y="62"/>
                </a:cxn>
                <a:cxn ang="0">
                  <a:pos x="116" y="68"/>
                </a:cxn>
                <a:cxn ang="0">
                  <a:pos x="78" y="68"/>
                </a:cxn>
                <a:cxn ang="0">
                  <a:pos x="58" y="59"/>
                </a:cxn>
                <a:cxn ang="0">
                  <a:pos x="51" y="38"/>
                </a:cxn>
                <a:cxn ang="0">
                  <a:pos x="40" y="30"/>
                </a:cxn>
                <a:cxn ang="0">
                  <a:pos x="28" y="39"/>
                </a:cxn>
                <a:cxn ang="0">
                  <a:pos x="32" y="54"/>
                </a:cxn>
                <a:cxn ang="0">
                  <a:pos x="46" y="71"/>
                </a:cxn>
                <a:cxn ang="0">
                  <a:pos x="37" y="82"/>
                </a:cxn>
                <a:cxn ang="0">
                  <a:pos x="15" y="79"/>
                </a:cxn>
                <a:cxn ang="0">
                  <a:pos x="1" y="83"/>
                </a:cxn>
                <a:cxn ang="0">
                  <a:pos x="0" y="97"/>
                </a:cxn>
                <a:cxn ang="0">
                  <a:pos x="18" y="101"/>
                </a:cxn>
                <a:cxn ang="0">
                  <a:pos x="36" y="95"/>
                </a:cxn>
                <a:cxn ang="0">
                  <a:pos x="50" y="95"/>
                </a:cxn>
                <a:cxn ang="0">
                  <a:pos x="35" y="105"/>
                </a:cxn>
                <a:cxn ang="0">
                  <a:pos x="13" y="113"/>
                </a:cxn>
                <a:cxn ang="0">
                  <a:pos x="11" y="125"/>
                </a:cxn>
                <a:cxn ang="0">
                  <a:pos x="26" y="133"/>
                </a:cxn>
                <a:cxn ang="0">
                  <a:pos x="45" y="120"/>
                </a:cxn>
                <a:cxn ang="0">
                  <a:pos x="62" y="100"/>
                </a:cxn>
                <a:cxn ang="0">
                  <a:pos x="83" y="87"/>
                </a:cxn>
                <a:cxn ang="0">
                  <a:pos x="119" y="89"/>
                </a:cxn>
                <a:cxn ang="0">
                  <a:pos x="156" y="88"/>
                </a:cxn>
                <a:cxn ang="0">
                  <a:pos x="192" y="77"/>
                </a:cxn>
                <a:cxn ang="0">
                  <a:pos x="224" y="59"/>
                </a:cxn>
                <a:cxn ang="0">
                  <a:pos x="246" y="45"/>
                </a:cxn>
                <a:cxn ang="0">
                  <a:pos x="258" y="18"/>
                </a:cxn>
                <a:cxn ang="0">
                  <a:pos x="249" y="0"/>
                </a:cxn>
              </a:cxnLst>
              <a:rect l="0" t="0" r="r" b="b"/>
              <a:pathLst>
                <a:path w="258" h="133">
                  <a:moveTo>
                    <a:pt x="239" y="0"/>
                  </a:moveTo>
                  <a:lnTo>
                    <a:pt x="227" y="18"/>
                  </a:lnTo>
                  <a:lnTo>
                    <a:pt x="215" y="33"/>
                  </a:lnTo>
                  <a:lnTo>
                    <a:pt x="198" y="46"/>
                  </a:lnTo>
                  <a:lnTo>
                    <a:pt x="180" y="54"/>
                  </a:lnTo>
                  <a:lnTo>
                    <a:pt x="158" y="62"/>
                  </a:lnTo>
                  <a:lnTo>
                    <a:pt x="139" y="66"/>
                  </a:lnTo>
                  <a:lnTo>
                    <a:pt x="116" y="68"/>
                  </a:lnTo>
                  <a:lnTo>
                    <a:pt x="95" y="71"/>
                  </a:lnTo>
                  <a:lnTo>
                    <a:pt x="78" y="68"/>
                  </a:lnTo>
                  <a:lnTo>
                    <a:pt x="66" y="66"/>
                  </a:lnTo>
                  <a:lnTo>
                    <a:pt x="58" y="59"/>
                  </a:lnTo>
                  <a:lnTo>
                    <a:pt x="54" y="46"/>
                  </a:lnTo>
                  <a:lnTo>
                    <a:pt x="51" y="38"/>
                  </a:lnTo>
                  <a:lnTo>
                    <a:pt x="46" y="33"/>
                  </a:lnTo>
                  <a:lnTo>
                    <a:pt x="40" y="30"/>
                  </a:lnTo>
                  <a:lnTo>
                    <a:pt x="32" y="33"/>
                  </a:lnTo>
                  <a:lnTo>
                    <a:pt x="28" y="39"/>
                  </a:lnTo>
                  <a:lnTo>
                    <a:pt x="28" y="47"/>
                  </a:lnTo>
                  <a:lnTo>
                    <a:pt x="32" y="54"/>
                  </a:lnTo>
                  <a:lnTo>
                    <a:pt x="40" y="64"/>
                  </a:lnTo>
                  <a:lnTo>
                    <a:pt x="46" y="71"/>
                  </a:lnTo>
                  <a:lnTo>
                    <a:pt x="46" y="80"/>
                  </a:lnTo>
                  <a:lnTo>
                    <a:pt x="37" y="82"/>
                  </a:lnTo>
                  <a:lnTo>
                    <a:pt x="26" y="81"/>
                  </a:lnTo>
                  <a:lnTo>
                    <a:pt x="15" y="79"/>
                  </a:lnTo>
                  <a:lnTo>
                    <a:pt x="7" y="79"/>
                  </a:lnTo>
                  <a:lnTo>
                    <a:pt x="1" y="83"/>
                  </a:lnTo>
                  <a:lnTo>
                    <a:pt x="0" y="90"/>
                  </a:lnTo>
                  <a:lnTo>
                    <a:pt x="0" y="97"/>
                  </a:lnTo>
                  <a:lnTo>
                    <a:pt x="7" y="100"/>
                  </a:lnTo>
                  <a:lnTo>
                    <a:pt x="18" y="101"/>
                  </a:lnTo>
                  <a:lnTo>
                    <a:pt x="28" y="98"/>
                  </a:lnTo>
                  <a:lnTo>
                    <a:pt x="36" y="95"/>
                  </a:lnTo>
                  <a:lnTo>
                    <a:pt x="42" y="92"/>
                  </a:lnTo>
                  <a:lnTo>
                    <a:pt x="50" y="95"/>
                  </a:lnTo>
                  <a:lnTo>
                    <a:pt x="44" y="100"/>
                  </a:lnTo>
                  <a:lnTo>
                    <a:pt x="35" y="105"/>
                  </a:lnTo>
                  <a:lnTo>
                    <a:pt x="21" y="111"/>
                  </a:lnTo>
                  <a:lnTo>
                    <a:pt x="13" y="113"/>
                  </a:lnTo>
                  <a:lnTo>
                    <a:pt x="8" y="119"/>
                  </a:lnTo>
                  <a:lnTo>
                    <a:pt x="11" y="125"/>
                  </a:lnTo>
                  <a:lnTo>
                    <a:pt x="17" y="131"/>
                  </a:lnTo>
                  <a:lnTo>
                    <a:pt x="26" y="133"/>
                  </a:lnTo>
                  <a:lnTo>
                    <a:pt x="38" y="130"/>
                  </a:lnTo>
                  <a:lnTo>
                    <a:pt x="45" y="120"/>
                  </a:lnTo>
                  <a:lnTo>
                    <a:pt x="54" y="110"/>
                  </a:lnTo>
                  <a:lnTo>
                    <a:pt x="62" y="100"/>
                  </a:lnTo>
                  <a:lnTo>
                    <a:pt x="70" y="90"/>
                  </a:lnTo>
                  <a:lnTo>
                    <a:pt x="83" y="87"/>
                  </a:lnTo>
                  <a:lnTo>
                    <a:pt x="99" y="88"/>
                  </a:lnTo>
                  <a:lnTo>
                    <a:pt x="119" y="89"/>
                  </a:lnTo>
                  <a:lnTo>
                    <a:pt x="135" y="89"/>
                  </a:lnTo>
                  <a:lnTo>
                    <a:pt x="156" y="88"/>
                  </a:lnTo>
                  <a:lnTo>
                    <a:pt x="177" y="83"/>
                  </a:lnTo>
                  <a:lnTo>
                    <a:pt x="192" y="77"/>
                  </a:lnTo>
                  <a:lnTo>
                    <a:pt x="211" y="68"/>
                  </a:lnTo>
                  <a:lnTo>
                    <a:pt x="224" y="59"/>
                  </a:lnTo>
                  <a:lnTo>
                    <a:pt x="236" y="51"/>
                  </a:lnTo>
                  <a:lnTo>
                    <a:pt x="246" y="45"/>
                  </a:lnTo>
                  <a:lnTo>
                    <a:pt x="255" y="33"/>
                  </a:lnTo>
                  <a:lnTo>
                    <a:pt x="258" y="18"/>
                  </a:lnTo>
                  <a:lnTo>
                    <a:pt x="254" y="6"/>
                  </a:lnTo>
                  <a:lnTo>
                    <a:pt x="249" y="0"/>
                  </a:lnTo>
                  <a:lnTo>
                    <a:pt x="239"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14">
              <a:extLst>
                <a:ext uri="{FF2B5EF4-FFF2-40B4-BE49-F238E27FC236}">
                  <a16:creationId xmlns:a16="http://schemas.microsoft.com/office/drawing/2014/main" id="{A67ACE57-AB40-4C03-9694-984E04D66EBF}"/>
                </a:ext>
              </a:extLst>
            </p:cNvPr>
            <p:cNvSpPr>
              <a:spLocks/>
            </p:cNvSpPr>
            <p:nvPr/>
          </p:nvSpPr>
          <p:spPr bwMode="auto">
            <a:xfrm>
              <a:off x="4161299" y="3070899"/>
              <a:ext cx="477838" cy="346075"/>
            </a:xfrm>
            <a:custGeom>
              <a:avLst/>
              <a:gdLst/>
              <a:ahLst/>
              <a:cxnLst>
                <a:cxn ang="0">
                  <a:pos x="106" y="124"/>
                </a:cxn>
                <a:cxn ang="0">
                  <a:pos x="96" y="95"/>
                </a:cxn>
                <a:cxn ang="0">
                  <a:pos x="91" y="68"/>
                </a:cxn>
                <a:cxn ang="0">
                  <a:pos x="94" y="43"/>
                </a:cxn>
                <a:cxn ang="0">
                  <a:pos x="103" y="23"/>
                </a:cxn>
                <a:cxn ang="0">
                  <a:pos x="115" y="11"/>
                </a:cxn>
                <a:cxn ang="0">
                  <a:pos x="132" y="2"/>
                </a:cxn>
                <a:cxn ang="0">
                  <a:pos x="154" y="0"/>
                </a:cxn>
                <a:cxn ang="0">
                  <a:pos x="181" y="0"/>
                </a:cxn>
                <a:cxn ang="0">
                  <a:pos x="211" y="9"/>
                </a:cxn>
                <a:cxn ang="0">
                  <a:pos x="232" y="19"/>
                </a:cxn>
                <a:cxn ang="0">
                  <a:pos x="253" y="36"/>
                </a:cxn>
                <a:cxn ang="0">
                  <a:pos x="271" y="55"/>
                </a:cxn>
                <a:cxn ang="0">
                  <a:pos x="285" y="79"/>
                </a:cxn>
                <a:cxn ang="0">
                  <a:pos x="295" y="112"/>
                </a:cxn>
                <a:cxn ang="0">
                  <a:pos x="301" y="139"/>
                </a:cxn>
                <a:cxn ang="0">
                  <a:pos x="301" y="163"/>
                </a:cxn>
                <a:cxn ang="0">
                  <a:pos x="295" y="184"/>
                </a:cxn>
                <a:cxn ang="0">
                  <a:pos x="284" y="196"/>
                </a:cxn>
                <a:cxn ang="0">
                  <a:pos x="265" y="209"/>
                </a:cxn>
                <a:cxn ang="0">
                  <a:pos x="233" y="218"/>
                </a:cxn>
                <a:cxn ang="0">
                  <a:pos x="213" y="218"/>
                </a:cxn>
                <a:cxn ang="0">
                  <a:pos x="184" y="208"/>
                </a:cxn>
                <a:cxn ang="0">
                  <a:pos x="157" y="189"/>
                </a:cxn>
                <a:cxn ang="0">
                  <a:pos x="135" y="169"/>
                </a:cxn>
                <a:cxn ang="0">
                  <a:pos x="123" y="153"/>
                </a:cxn>
                <a:cxn ang="0">
                  <a:pos x="70" y="173"/>
                </a:cxn>
                <a:cxn ang="0">
                  <a:pos x="36" y="192"/>
                </a:cxn>
                <a:cxn ang="0">
                  <a:pos x="10" y="196"/>
                </a:cxn>
                <a:cxn ang="0">
                  <a:pos x="0" y="177"/>
                </a:cxn>
                <a:cxn ang="0">
                  <a:pos x="7" y="157"/>
                </a:cxn>
                <a:cxn ang="0">
                  <a:pos x="31" y="149"/>
                </a:cxn>
                <a:cxn ang="0">
                  <a:pos x="71" y="137"/>
                </a:cxn>
                <a:cxn ang="0">
                  <a:pos x="106" y="124"/>
                </a:cxn>
              </a:cxnLst>
              <a:rect l="0" t="0" r="r" b="b"/>
              <a:pathLst>
                <a:path w="301" h="218">
                  <a:moveTo>
                    <a:pt x="106" y="124"/>
                  </a:moveTo>
                  <a:lnTo>
                    <a:pt x="96" y="95"/>
                  </a:lnTo>
                  <a:lnTo>
                    <a:pt x="91" y="68"/>
                  </a:lnTo>
                  <a:lnTo>
                    <a:pt x="94" y="43"/>
                  </a:lnTo>
                  <a:lnTo>
                    <a:pt x="103" y="23"/>
                  </a:lnTo>
                  <a:lnTo>
                    <a:pt x="115" y="11"/>
                  </a:lnTo>
                  <a:lnTo>
                    <a:pt x="132" y="2"/>
                  </a:lnTo>
                  <a:lnTo>
                    <a:pt x="154" y="0"/>
                  </a:lnTo>
                  <a:lnTo>
                    <a:pt x="181" y="0"/>
                  </a:lnTo>
                  <a:lnTo>
                    <a:pt x="211" y="9"/>
                  </a:lnTo>
                  <a:lnTo>
                    <a:pt x="232" y="19"/>
                  </a:lnTo>
                  <a:lnTo>
                    <a:pt x="253" y="36"/>
                  </a:lnTo>
                  <a:lnTo>
                    <a:pt x="271" y="55"/>
                  </a:lnTo>
                  <a:lnTo>
                    <a:pt x="285" y="79"/>
                  </a:lnTo>
                  <a:lnTo>
                    <a:pt x="295" y="112"/>
                  </a:lnTo>
                  <a:lnTo>
                    <a:pt x="301" y="139"/>
                  </a:lnTo>
                  <a:lnTo>
                    <a:pt x="301" y="163"/>
                  </a:lnTo>
                  <a:lnTo>
                    <a:pt x="295" y="184"/>
                  </a:lnTo>
                  <a:lnTo>
                    <a:pt x="284" y="196"/>
                  </a:lnTo>
                  <a:lnTo>
                    <a:pt x="265" y="209"/>
                  </a:lnTo>
                  <a:lnTo>
                    <a:pt x="233" y="218"/>
                  </a:lnTo>
                  <a:lnTo>
                    <a:pt x="213" y="218"/>
                  </a:lnTo>
                  <a:lnTo>
                    <a:pt x="184" y="208"/>
                  </a:lnTo>
                  <a:lnTo>
                    <a:pt x="157" y="189"/>
                  </a:lnTo>
                  <a:lnTo>
                    <a:pt x="135" y="169"/>
                  </a:lnTo>
                  <a:lnTo>
                    <a:pt x="123" y="153"/>
                  </a:lnTo>
                  <a:lnTo>
                    <a:pt x="70" y="173"/>
                  </a:lnTo>
                  <a:lnTo>
                    <a:pt x="36" y="192"/>
                  </a:lnTo>
                  <a:lnTo>
                    <a:pt x="10" y="196"/>
                  </a:lnTo>
                  <a:lnTo>
                    <a:pt x="0" y="177"/>
                  </a:lnTo>
                  <a:lnTo>
                    <a:pt x="7" y="157"/>
                  </a:lnTo>
                  <a:lnTo>
                    <a:pt x="31" y="149"/>
                  </a:lnTo>
                  <a:lnTo>
                    <a:pt x="71" y="137"/>
                  </a:lnTo>
                  <a:lnTo>
                    <a:pt x="106"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5" name="Freeform 115">
              <a:extLst>
                <a:ext uri="{FF2B5EF4-FFF2-40B4-BE49-F238E27FC236}">
                  <a16:creationId xmlns:a16="http://schemas.microsoft.com/office/drawing/2014/main" id="{78F3E9C1-4654-46F6-9766-5719C19FD2F2}"/>
                </a:ext>
              </a:extLst>
            </p:cNvPr>
            <p:cNvSpPr>
              <a:spLocks/>
            </p:cNvSpPr>
            <p:nvPr/>
          </p:nvSpPr>
          <p:spPr bwMode="auto">
            <a:xfrm>
              <a:off x="4497849" y="3447137"/>
              <a:ext cx="355600" cy="550863"/>
            </a:xfrm>
            <a:custGeom>
              <a:avLst/>
              <a:gdLst/>
              <a:ahLst/>
              <a:cxnLst>
                <a:cxn ang="0">
                  <a:pos x="19" y="22"/>
                </a:cxn>
                <a:cxn ang="0">
                  <a:pos x="38" y="6"/>
                </a:cxn>
                <a:cxn ang="0">
                  <a:pos x="59" y="3"/>
                </a:cxn>
                <a:cxn ang="0">
                  <a:pos x="90" y="0"/>
                </a:cxn>
                <a:cxn ang="0">
                  <a:pos x="118" y="7"/>
                </a:cxn>
                <a:cxn ang="0">
                  <a:pos x="140" y="17"/>
                </a:cxn>
                <a:cxn ang="0">
                  <a:pos x="166" y="38"/>
                </a:cxn>
                <a:cxn ang="0">
                  <a:pos x="185" y="64"/>
                </a:cxn>
                <a:cxn ang="0">
                  <a:pos x="202" y="90"/>
                </a:cxn>
                <a:cxn ang="0">
                  <a:pos x="212" y="119"/>
                </a:cxn>
                <a:cxn ang="0">
                  <a:pos x="219" y="146"/>
                </a:cxn>
                <a:cxn ang="0">
                  <a:pos x="222" y="179"/>
                </a:cxn>
                <a:cxn ang="0">
                  <a:pos x="224" y="216"/>
                </a:cxn>
                <a:cxn ang="0">
                  <a:pos x="219" y="250"/>
                </a:cxn>
                <a:cxn ang="0">
                  <a:pos x="208" y="280"/>
                </a:cxn>
                <a:cxn ang="0">
                  <a:pos x="195" y="305"/>
                </a:cxn>
                <a:cxn ang="0">
                  <a:pos x="179" y="321"/>
                </a:cxn>
                <a:cxn ang="0">
                  <a:pos x="164" y="336"/>
                </a:cxn>
                <a:cxn ang="0">
                  <a:pos x="140" y="344"/>
                </a:cxn>
                <a:cxn ang="0">
                  <a:pos x="124" y="347"/>
                </a:cxn>
                <a:cxn ang="0">
                  <a:pos x="97" y="347"/>
                </a:cxn>
                <a:cxn ang="0">
                  <a:pos x="77" y="342"/>
                </a:cxn>
                <a:cxn ang="0">
                  <a:pos x="62" y="330"/>
                </a:cxn>
                <a:cxn ang="0">
                  <a:pos x="51" y="318"/>
                </a:cxn>
                <a:cxn ang="0">
                  <a:pos x="45" y="298"/>
                </a:cxn>
                <a:cxn ang="0">
                  <a:pos x="38" y="273"/>
                </a:cxn>
                <a:cxn ang="0">
                  <a:pos x="41" y="241"/>
                </a:cxn>
                <a:cxn ang="0">
                  <a:pos x="49" y="210"/>
                </a:cxn>
                <a:cxn ang="0">
                  <a:pos x="56" y="193"/>
                </a:cxn>
                <a:cxn ang="0">
                  <a:pos x="68" y="171"/>
                </a:cxn>
                <a:cxn ang="0">
                  <a:pos x="68" y="154"/>
                </a:cxn>
                <a:cxn ang="0">
                  <a:pos x="61" y="136"/>
                </a:cxn>
                <a:cxn ang="0">
                  <a:pos x="41" y="119"/>
                </a:cxn>
                <a:cxn ang="0">
                  <a:pos x="15" y="100"/>
                </a:cxn>
                <a:cxn ang="0">
                  <a:pos x="2" y="81"/>
                </a:cxn>
                <a:cxn ang="0">
                  <a:pos x="0" y="62"/>
                </a:cxn>
                <a:cxn ang="0">
                  <a:pos x="5" y="38"/>
                </a:cxn>
                <a:cxn ang="0">
                  <a:pos x="19" y="22"/>
                </a:cxn>
              </a:cxnLst>
              <a:rect l="0" t="0" r="r" b="b"/>
              <a:pathLst>
                <a:path w="224" h="347">
                  <a:moveTo>
                    <a:pt x="19" y="22"/>
                  </a:moveTo>
                  <a:lnTo>
                    <a:pt x="38" y="6"/>
                  </a:lnTo>
                  <a:lnTo>
                    <a:pt x="59" y="3"/>
                  </a:lnTo>
                  <a:lnTo>
                    <a:pt x="90" y="0"/>
                  </a:lnTo>
                  <a:lnTo>
                    <a:pt x="118" y="7"/>
                  </a:lnTo>
                  <a:lnTo>
                    <a:pt x="140" y="17"/>
                  </a:lnTo>
                  <a:lnTo>
                    <a:pt x="166" y="38"/>
                  </a:lnTo>
                  <a:lnTo>
                    <a:pt x="185" y="64"/>
                  </a:lnTo>
                  <a:lnTo>
                    <a:pt x="202" y="90"/>
                  </a:lnTo>
                  <a:lnTo>
                    <a:pt x="212" y="119"/>
                  </a:lnTo>
                  <a:lnTo>
                    <a:pt x="219" y="146"/>
                  </a:lnTo>
                  <a:lnTo>
                    <a:pt x="222" y="179"/>
                  </a:lnTo>
                  <a:lnTo>
                    <a:pt x="224" y="216"/>
                  </a:lnTo>
                  <a:lnTo>
                    <a:pt x="219" y="250"/>
                  </a:lnTo>
                  <a:lnTo>
                    <a:pt x="208" y="280"/>
                  </a:lnTo>
                  <a:lnTo>
                    <a:pt x="195" y="305"/>
                  </a:lnTo>
                  <a:lnTo>
                    <a:pt x="179" y="321"/>
                  </a:lnTo>
                  <a:lnTo>
                    <a:pt x="164" y="336"/>
                  </a:lnTo>
                  <a:lnTo>
                    <a:pt x="140" y="344"/>
                  </a:lnTo>
                  <a:lnTo>
                    <a:pt x="124" y="347"/>
                  </a:lnTo>
                  <a:lnTo>
                    <a:pt x="97" y="347"/>
                  </a:lnTo>
                  <a:lnTo>
                    <a:pt x="77" y="342"/>
                  </a:lnTo>
                  <a:lnTo>
                    <a:pt x="62" y="330"/>
                  </a:lnTo>
                  <a:lnTo>
                    <a:pt x="51" y="318"/>
                  </a:lnTo>
                  <a:lnTo>
                    <a:pt x="45" y="298"/>
                  </a:lnTo>
                  <a:lnTo>
                    <a:pt x="38" y="273"/>
                  </a:lnTo>
                  <a:lnTo>
                    <a:pt x="41" y="241"/>
                  </a:lnTo>
                  <a:lnTo>
                    <a:pt x="49" y="210"/>
                  </a:lnTo>
                  <a:lnTo>
                    <a:pt x="56" y="193"/>
                  </a:lnTo>
                  <a:lnTo>
                    <a:pt x="68" y="171"/>
                  </a:lnTo>
                  <a:lnTo>
                    <a:pt x="68" y="154"/>
                  </a:lnTo>
                  <a:lnTo>
                    <a:pt x="61" y="136"/>
                  </a:lnTo>
                  <a:lnTo>
                    <a:pt x="41" y="119"/>
                  </a:lnTo>
                  <a:lnTo>
                    <a:pt x="15" y="100"/>
                  </a:lnTo>
                  <a:lnTo>
                    <a:pt x="2" y="81"/>
                  </a:lnTo>
                  <a:lnTo>
                    <a:pt x="0" y="62"/>
                  </a:lnTo>
                  <a:lnTo>
                    <a:pt x="5" y="38"/>
                  </a:lnTo>
                  <a:lnTo>
                    <a:pt x="19"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6" name="Freeform 116">
              <a:extLst>
                <a:ext uri="{FF2B5EF4-FFF2-40B4-BE49-F238E27FC236}">
                  <a16:creationId xmlns:a16="http://schemas.microsoft.com/office/drawing/2014/main" id="{B1C9FF9F-A822-4109-B417-FDAA0D1611C1}"/>
                </a:ext>
              </a:extLst>
            </p:cNvPr>
            <p:cNvSpPr>
              <a:spLocks noChangeAspect="1"/>
            </p:cNvSpPr>
            <p:nvPr/>
          </p:nvSpPr>
          <p:spPr bwMode="auto">
            <a:xfrm rot="900000">
              <a:off x="3868408" y="3398727"/>
              <a:ext cx="700088" cy="409575"/>
            </a:xfrm>
            <a:custGeom>
              <a:avLst/>
              <a:gdLst/>
              <a:ahLst/>
              <a:cxnLst>
                <a:cxn ang="0">
                  <a:pos x="373" y="29"/>
                </a:cxn>
                <a:cxn ang="0">
                  <a:pos x="416" y="0"/>
                </a:cxn>
                <a:cxn ang="0">
                  <a:pos x="428" y="8"/>
                </a:cxn>
                <a:cxn ang="0">
                  <a:pos x="439" y="20"/>
                </a:cxn>
                <a:cxn ang="0">
                  <a:pos x="441" y="47"/>
                </a:cxn>
                <a:cxn ang="0">
                  <a:pos x="425" y="59"/>
                </a:cxn>
                <a:cxn ang="0">
                  <a:pos x="406" y="73"/>
                </a:cxn>
                <a:cxn ang="0">
                  <a:pos x="333" y="104"/>
                </a:cxn>
                <a:cxn ang="0">
                  <a:pos x="294" y="127"/>
                </a:cxn>
                <a:cxn ang="0">
                  <a:pos x="242" y="163"/>
                </a:cxn>
                <a:cxn ang="0">
                  <a:pos x="193" y="192"/>
                </a:cxn>
                <a:cxn ang="0">
                  <a:pos x="174" y="211"/>
                </a:cxn>
                <a:cxn ang="0">
                  <a:pos x="167" y="234"/>
                </a:cxn>
                <a:cxn ang="0">
                  <a:pos x="149" y="253"/>
                </a:cxn>
                <a:cxn ang="0">
                  <a:pos x="107" y="258"/>
                </a:cxn>
                <a:cxn ang="0">
                  <a:pos x="97" y="235"/>
                </a:cxn>
                <a:cxn ang="0">
                  <a:pos x="91" y="222"/>
                </a:cxn>
                <a:cxn ang="0">
                  <a:pos x="69" y="216"/>
                </a:cxn>
                <a:cxn ang="0">
                  <a:pos x="43" y="214"/>
                </a:cxn>
                <a:cxn ang="0">
                  <a:pos x="19" y="225"/>
                </a:cxn>
                <a:cxn ang="0">
                  <a:pos x="4" y="221"/>
                </a:cxn>
                <a:cxn ang="0">
                  <a:pos x="0" y="202"/>
                </a:cxn>
                <a:cxn ang="0">
                  <a:pos x="14" y="189"/>
                </a:cxn>
                <a:cxn ang="0">
                  <a:pos x="61" y="189"/>
                </a:cxn>
                <a:cxn ang="0">
                  <a:pos x="100" y="196"/>
                </a:cxn>
                <a:cxn ang="0">
                  <a:pos x="135" y="183"/>
                </a:cxn>
                <a:cxn ang="0">
                  <a:pos x="167" y="177"/>
                </a:cxn>
                <a:cxn ang="0">
                  <a:pos x="202" y="156"/>
                </a:cxn>
                <a:cxn ang="0">
                  <a:pos x="246" y="120"/>
                </a:cxn>
                <a:cxn ang="0">
                  <a:pos x="278" y="102"/>
                </a:cxn>
                <a:cxn ang="0">
                  <a:pos x="309" y="79"/>
                </a:cxn>
                <a:cxn ang="0">
                  <a:pos x="336" y="59"/>
                </a:cxn>
                <a:cxn ang="0">
                  <a:pos x="373" y="29"/>
                </a:cxn>
              </a:cxnLst>
              <a:rect l="0" t="0" r="r" b="b"/>
              <a:pathLst>
                <a:path w="441" h="258">
                  <a:moveTo>
                    <a:pt x="373" y="29"/>
                  </a:moveTo>
                  <a:lnTo>
                    <a:pt x="416" y="0"/>
                  </a:lnTo>
                  <a:lnTo>
                    <a:pt x="428" y="8"/>
                  </a:lnTo>
                  <a:lnTo>
                    <a:pt x="439" y="20"/>
                  </a:lnTo>
                  <a:lnTo>
                    <a:pt x="441" y="47"/>
                  </a:lnTo>
                  <a:lnTo>
                    <a:pt x="425" y="59"/>
                  </a:lnTo>
                  <a:lnTo>
                    <a:pt x="406" y="73"/>
                  </a:lnTo>
                  <a:lnTo>
                    <a:pt x="333" y="104"/>
                  </a:lnTo>
                  <a:lnTo>
                    <a:pt x="294" y="127"/>
                  </a:lnTo>
                  <a:lnTo>
                    <a:pt x="242" y="163"/>
                  </a:lnTo>
                  <a:lnTo>
                    <a:pt x="193" y="192"/>
                  </a:lnTo>
                  <a:lnTo>
                    <a:pt x="174" y="211"/>
                  </a:lnTo>
                  <a:lnTo>
                    <a:pt x="167" y="234"/>
                  </a:lnTo>
                  <a:lnTo>
                    <a:pt x="149" y="253"/>
                  </a:lnTo>
                  <a:lnTo>
                    <a:pt x="107" y="258"/>
                  </a:lnTo>
                  <a:lnTo>
                    <a:pt x="97" y="235"/>
                  </a:lnTo>
                  <a:lnTo>
                    <a:pt x="91" y="222"/>
                  </a:lnTo>
                  <a:lnTo>
                    <a:pt x="69" y="216"/>
                  </a:lnTo>
                  <a:lnTo>
                    <a:pt x="43" y="214"/>
                  </a:lnTo>
                  <a:lnTo>
                    <a:pt x="19" y="225"/>
                  </a:lnTo>
                  <a:lnTo>
                    <a:pt x="4" y="221"/>
                  </a:lnTo>
                  <a:lnTo>
                    <a:pt x="0" y="202"/>
                  </a:lnTo>
                  <a:lnTo>
                    <a:pt x="14" y="189"/>
                  </a:lnTo>
                  <a:lnTo>
                    <a:pt x="61" y="189"/>
                  </a:lnTo>
                  <a:lnTo>
                    <a:pt x="100" y="196"/>
                  </a:lnTo>
                  <a:lnTo>
                    <a:pt x="135" y="183"/>
                  </a:lnTo>
                  <a:lnTo>
                    <a:pt x="167" y="177"/>
                  </a:lnTo>
                  <a:lnTo>
                    <a:pt x="202" y="156"/>
                  </a:lnTo>
                  <a:lnTo>
                    <a:pt x="246" y="120"/>
                  </a:lnTo>
                  <a:lnTo>
                    <a:pt x="278" y="102"/>
                  </a:lnTo>
                  <a:lnTo>
                    <a:pt x="309" y="79"/>
                  </a:lnTo>
                  <a:lnTo>
                    <a:pt x="336" y="59"/>
                  </a:lnTo>
                  <a:lnTo>
                    <a:pt x="373"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7" name="Freeform 117">
              <a:extLst>
                <a:ext uri="{FF2B5EF4-FFF2-40B4-BE49-F238E27FC236}">
                  <a16:creationId xmlns:a16="http://schemas.microsoft.com/office/drawing/2014/main" id="{4A72424D-B466-4212-94DB-2C5E46AF237D}"/>
                </a:ext>
              </a:extLst>
            </p:cNvPr>
            <p:cNvSpPr>
              <a:spLocks/>
            </p:cNvSpPr>
            <p:nvPr/>
          </p:nvSpPr>
          <p:spPr bwMode="auto">
            <a:xfrm>
              <a:off x="4691524" y="3464600"/>
              <a:ext cx="352425" cy="547688"/>
            </a:xfrm>
            <a:custGeom>
              <a:avLst/>
              <a:gdLst/>
              <a:ahLst/>
              <a:cxnLst>
                <a:cxn ang="0">
                  <a:pos x="3" y="0"/>
                </a:cxn>
                <a:cxn ang="0">
                  <a:pos x="39" y="16"/>
                </a:cxn>
                <a:cxn ang="0">
                  <a:pos x="66" y="30"/>
                </a:cxn>
                <a:cxn ang="0">
                  <a:pos x="107" y="52"/>
                </a:cxn>
                <a:cxn ang="0">
                  <a:pos x="144" y="78"/>
                </a:cxn>
                <a:cxn ang="0">
                  <a:pos x="177" y="101"/>
                </a:cxn>
                <a:cxn ang="0">
                  <a:pos x="207" y="126"/>
                </a:cxn>
                <a:cxn ang="0">
                  <a:pos x="222" y="146"/>
                </a:cxn>
                <a:cxn ang="0">
                  <a:pos x="222" y="162"/>
                </a:cxn>
                <a:cxn ang="0">
                  <a:pos x="213" y="182"/>
                </a:cxn>
                <a:cxn ang="0">
                  <a:pos x="200" y="197"/>
                </a:cxn>
                <a:cxn ang="0">
                  <a:pos x="174" y="214"/>
                </a:cxn>
                <a:cxn ang="0">
                  <a:pos x="144" y="230"/>
                </a:cxn>
                <a:cxn ang="0">
                  <a:pos x="121" y="242"/>
                </a:cxn>
                <a:cxn ang="0">
                  <a:pos x="107" y="252"/>
                </a:cxn>
                <a:cxn ang="0">
                  <a:pos x="105" y="264"/>
                </a:cxn>
                <a:cxn ang="0">
                  <a:pos x="108" y="278"/>
                </a:cxn>
                <a:cxn ang="0">
                  <a:pos x="125" y="293"/>
                </a:cxn>
                <a:cxn ang="0">
                  <a:pos x="144" y="310"/>
                </a:cxn>
                <a:cxn ang="0">
                  <a:pos x="164" y="322"/>
                </a:cxn>
                <a:cxn ang="0">
                  <a:pos x="171" y="337"/>
                </a:cxn>
                <a:cxn ang="0">
                  <a:pos x="159" y="345"/>
                </a:cxn>
                <a:cxn ang="0">
                  <a:pos x="143" y="344"/>
                </a:cxn>
                <a:cxn ang="0">
                  <a:pos x="111" y="319"/>
                </a:cxn>
                <a:cxn ang="0">
                  <a:pos x="81" y="288"/>
                </a:cxn>
                <a:cxn ang="0">
                  <a:pos x="69" y="272"/>
                </a:cxn>
                <a:cxn ang="0">
                  <a:pos x="65" y="252"/>
                </a:cxn>
                <a:cxn ang="0">
                  <a:pos x="78" y="232"/>
                </a:cxn>
                <a:cxn ang="0">
                  <a:pos x="108" y="224"/>
                </a:cxn>
                <a:cxn ang="0">
                  <a:pos x="138" y="206"/>
                </a:cxn>
                <a:cxn ang="0">
                  <a:pos x="159" y="190"/>
                </a:cxn>
                <a:cxn ang="0">
                  <a:pos x="179" y="168"/>
                </a:cxn>
                <a:cxn ang="0">
                  <a:pos x="183" y="159"/>
                </a:cxn>
                <a:cxn ang="0">
                  <a:pos x="180" y="150"/>
                </a:cxn>
                <a:cxn ang="0">
                  <a:pos x="163" y="129"/>
                </a:cxn>
                <a:cxn ang="0">
                  <a:pos x="111" y="108"/>
                </a:cxn>
                <a:cxn ang="0">
                  <a:pos x="69" y="88"/>
                </a:cxn>
                <a:cxn ang="0">
                  <a:pos x="36" y="62"/>
                </a:cxn>
                <a:cxn ang="0">
                  <a:pos x="6" y="40"/>
                </a:cxn>
                <a:cxn ang="0">
                  <a:pos x="0" y="19"/>
                </a:cxn>
                <a:cxn ang="0">
                  <a:pos x="3" y="0"/>
                </a:cxn>
              </a:cxnLst>
              <a:rect l="0" t="0" r="r" b="b"/>
              <a:pathLst>
                <a:path w="222" h="345">
                  <a:moveTo>
                    <a:pt x="3" y="0"/>
                  </a:moveTo>
                  <a:lnTo>
                    <a:pt x="39" y="16"/>
                  </a:lnTo>
                  <a:lnTo>
                    <a:pt x="66" y="30"/>
                  </a:lnTo>
                  <a:lnTo>
                    <a:pt x="107" y="52"/>
                  </a:lnTo>
                  <a:lnTo>
                    <a:pt x="144" y="78"/>
                  </a:lnTo>
                  <a:lnTo>
                    <a:pt x="177" y="101"/>
                  </a:lnTo>
                  <a:lnTo>
                    <a:pt x="207" y="126"/>
                  </a:lnTo>
                  <a:lnTo>
                    <a:pt x="222" y="146"/>
                  </a:lnTo>
                  <a:lnTo>
                    <a:pt x="222" y="162"/>
                  </a:lnTo>
                  <a:lnTo>
                    <a:pt x="213" y="182"/>
                  </a:lnTo>
                  <a:lnTo>
                    <a:pt x="200" y="197"/>
                  </a:lnTo>
                  <a:lnTo>
                    <a:pt x="174" y="214"/>
                  </a:lnTo>
                  <a:lnTo>
                    <a:pt x="144" y="230"/>
                  </a:lnTo>
                  <a:lnTo>
                    <a:pt x="121" y="242"/>
                  </a:lnTo>
                  <a:lnTo>
                    <a:pt x="107" y="252"/>
                  </a:lnTo>
                  <a:lnTo>
                    <a:pt x="105" y="264"/>
                  </a:lnTo>
                  <a:lnTo>
                    <a:pt x="108" y="278"/>
                  </a:lnTo>
                  <a:lnTo>
                    <a:pt x="125" y="293"/>
                  </a:lnTo>
                  <a:lnTo>
                    <a:pt x="144" y="310"/>
                  </a:lnTo>
                  <a:lnTo>
                    <a:pt x="164" y="322"/>
                  </a:lnTo>
                  <a:lnTo>
                    <a:pt x="171" y="337"/>
                  </a:lnTo>
                  <a:lnTo>
                    <a:pt x="159" y="345"/>
                  </a:lnTo>
                  <a:lnTo>
                    <a:pt x="143" y="344"/>
                  </a:lnTo>
                  <a:lnTo>
                    <a:pt x="111" y="319"/>
                  </a:lnTo>
                  <a:lnTo>
                    <a:pt x="81" y="288"/>
                  </a:lnTo>
                  <a:lnTo>
                    <a:pt x="69" y="272"/>
                  </a:lnTo>
                  <a:lnTo>
                    <a:pt x="65" y="252"/>
                  </a:lnTo>
                  <a:lnTo>
                    <a:pt x="78" y="232"/>
                  </a:lnTo>
                  <a:lnTo>
                    <a:pt x="108" y="224"/>
                  </a:lnTo>
                  <a:lnTo>
                    <a:pt x="138" y="206"/>
                  </a:lnTo>
                  <a:lnTo>
                    <a:pt x="159" y="190"/>
                  </a:lnTo>
                  <a:lnTo>
                    <a:pt x="179" y="168"/>
                  </a:lnTo>
                  <a:lnTo>
                    <a:pt x="183" y="159"/>
                  </a:lnTo>
                  <a:lnTo>
                    <a:pt x="180" y="150"/>
                  </a:lnTo>
                  <a:lnTo>
                    <a:pt x="163" y="129"/>
                  </a:lnTo>
                  <a:lnTo>
                    <a:pt x="111" y="108"/>
                  </a:lnTo>
                  <a:lnTo>
                    <a:pt x="69" y="88"/>
                  </a:lnTo>
                  <a:lnTo>
                    <a:pt x="36" y="62"/>
                  </a:lnTo>
                  <a:lnTo>
                    <a:pt x="6" y="40"/>
                  </a:lnTo>
                  <a:lnTo>
                    <a:pt x="0" y="19"/>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8" name="Freeform 118">
              <a:extLst>
                <a:ext uri="{FF2B5EF4-FFF2-40B4-BE49-F238E27FC236}">
                  <a16:creationId xmlns:a16="http://schemas.microsoft.com/office/drawing/2014/main" id="{3A993F49-1A24-4003-8C68-5F411B4AEA3A}"/>
                </a:ext>
              </a:extLst>
            </p:cNvPr>
            <p:cNvSpPr>
              <a:spLocks/>
            </p:cNvSpPr>
            <p:nvPr/>
          </p:nvSpPr>
          <p:spPr bwMode="auto">
            <a:xfrm>
              <a:off x="4335924" y="3856712"/>
              <a:ext cx="339725" cy="755650"/>
            </a:xfrm>
            <a:custGeom>
              <a:avLst/>
              <a:gdLst/>
              <a:ahLst/>
              <a:cxnLst>
                <a:cxn ang="0">
                  <a:pos x="129" y="69"/>
                </a:cxn>
                <a:cxn ang="0">
                  <a:pos x="149" y="25"/>
                </a:cxn>
                <a:cxn ang="0">
                  <a:pos x="178" y="0"/>
                </a:cxn>
                <a:cxn ang="0">
                  <a:pos x="203" y="15"/>
                </a:cxn>
                <a:cxn ang="0">
                  <a:pos x="214" y="51"/>
                </a:cxn>
                <a:cxn ang="0">
                  <a:pos x="204" y="75"/>
                </a:cxn>
                <a:cxn ang="0">
                  <a:pos x="180" y="111"/>
                </a:cxn>
                <a:cxn ang="0">
                  <a:pos x="151" y="188"/>
                </a:cxn>
                <a:cxn ang="0">
                  <a:pos x="142" y="219"/>
                </a:cxn>
                <a:cxn ang="0">
                  <a:pos x="139" y="245"/>
                </a:cxn>
                <a:cxn ang="0">
                  <a:pos x="144" y="286"/>
                </a:cxn>
                <a:cxn ang="0">
                  <a:pos x="154" y="351"/>
                </a:cxn>
                <a:cxn ang="0">
                  <a:pos x="154" y="389"/>
                </a:cxn>
                <a:cxn ang="0">
                  <a:pos x="152" y="415"/>
                </a:cxn>
                <a:cxn ang="0">
                  <a:pos x="161" y="438"/>
                </a:cxn>
                <a:cxn ang="0">
                  <a:pos x="155" y="456"/>
                </a:cxn>
                <a:cxn ang="0">
                  <a:pos x="134" y="463"/>
                </a:cxn>
                <a:cxn ang="0">
                  <a:pos x="101" y="463"/>
                </a:cxn>
                <a:cxn ang="0">
                  <a:pos x="59" y="469"/>
                </a:cxn>
                <a:cxn ang="0">
                  <a:pos x="23" y="476"/>
                </a:cxn>
                <a:cxn ang="0">
                  <a:pos x="0" y="458"/>
                </a:cxn>
                <a:cxn ang="0">
                  <a:pos x="5" y="438"/>
                </a:cxn>
                <a:cxn ang="0">
                  <a:pos x="24" y="434"/>
                </a:cxn>
                <a:cxn ang="0">
                  <a:pos x="53" y="429"/>
                </a:cxn>
                <a:cxn ang="0">
                  <a:pos x="83" y="431"/>
                </a:cxn>
                <a:cxn ang="0">
                  <a:pos x="105" y="429"/>
                </a:cxn>
                <a:cxn ang="0">
                  <a:pos x="125" y="418"/>
                </a:cxn>
                <a:cxn ang="0">
                  <a:pos x="132" y="393"/>
                </a:cxn>
                <a:cxn ang="0">
                  <a:pos x="129" y="361"/>
                </a:cxn>
                <a:cxn ang="0">
                  <a:pos x="115" y="316"/>
                </a:cxn>
                <a:cxn ang="0">
                  <a:pos x="106" y="271"/>
                </a:cxn>
                <a:cxn ang="0">
                  <a:pos x="103" y="232"/>
                </a:cxn>
                <a:cxn ang="0">
                  <a:pos x="103" y="175"/>
                </a:cxn>
                <a:cxn ang="0">
                  <a:pos x="111" y="136"/>
                </a:cxn>
                <a:cxn ang="0">
                  <a:pos x="119" y="97"/>
                </a:cxn>
                <a:cxn ang="0">
                  <a:pos x="129" y="69"/>
                </a:cxn>
              </a:cxnLst>
              <a:rect l="0" t="0" r="r" b="b"/>
              <a:pathLst>
                <a:path w="214" h="476">
                  <a:moveTo>
                    <a:pt x="129" y="69"/>
                  </a:moveTo>
                  <a:lnTo>
                    <a:pt x="149" y="25"/>
                  </a:lnTo>
                  <a:lnTo>
                    <a:pt x="178" y="0"/>
                  </a:lnTo>
                  <a:lnTo>
                    <a:pt x="203" y="15"/>
                  </a:lnTo>
                  <a:lnTo>
                    <a:pt x="214" y="51"/>
                  </a:lnTo>
                  <a:lnTo>
                    <a:pt x="204" y="75"/>
                  </a:lnTo>
                  <a:lnTo>
                    <a:pt x="180" y="111"/>
                  </a:lnTo>
                  <a:lnTo>
                    <a:pt x="151" y="188"/>
                  </a:lnTo>
                  <a:lnTo>
                    <a:pt x="142" y="219"/>
                  </a:lnTo>
                  <a:lnTo>
                    <a:pt x="139" y="245"/>
                  </a:lnTo>
                  <a:lnTo>
                    <a:pt x="144" y="286"/>
                  </a:lnTo>
                  <a:lnTo>
                    <a:pt x="154" y="351"/>
                  </a:lnTo>
                  <a:lnTo>
                    <a:pt x="154" y="389"/>
                  </a:lnTo>
                  <a:lnTo>
                    <a:pt x="152" y="415"/>
                  </a:lnTo>
                  <a:lnTo>
                    <a:pt x="161" y="438"/>
                  </a:lnTo>
                  <a:lnTo>
                    <a:pt x="155" y="456"/>
                  </a:lnTo>
                  <a:lnTo>
                    <a:pt x="134" y="463"/>
                  </a:lnTo>
                  <a:lnTo>
                    <a:pt x="101" y="463"/>
                  </a:lnTo>
                  <a:lnTo>
                    <a:pt x="59" y="469"/>
                  </a:lnTo>
                  <a:lnTo>
                    <a:pt x="23" y="476"/>
                  </a:lnTo>
                  <a:lnTo>
                    <a:pt x="0" y="458"/>
                  </a:lnTo>
                  <a:lnTo>
                    <a:pt x="5" y="438"/>
                  </a:lnTo>
                  <a:lnTo>
                    <a:pt x="24" y="434"/>
                  </a:lnTo>
                  <a:lnTo>
                    <a:pt x="53" y="429"/>
                  </a:lnTo>
                  <a:lnTo>
                    <a:pt x="83" y="431"/>
                  </a:lnTo>
                  <a:lnTo>
                    <a:pt x="105" y="429"/>
                  </a:lnTo>
                  <a:lnTo>
                    <a:pt x="125" y="418"/>
                  </a:lnTo>
                  <a:lnTo>
                    <a:pt x="132" y="393"/>
                  </a:lnTo>
                  <a:lnTo>
                    <a:pt x="129" y="361"/>
                  </a:lnTo>
                  <a:lnTo>
                    <a:pt x="115" y="316"/>
                  </a:lnTo>
                  <a:lnTo>
                    <a:pt x="106" y="271"/>
                  </a:lnTo>
                  <a:lnTo>
                    <a:pt x="103" y="232"/>
                  </a:lnTo>
                  <a:lnTo>
                    <a:pt x="103" y="175"/>
                  </a:lnTo>
                  <a:lnTo>
                    <a:pt x="111" y="136"/>
                  </a:lnTo>
                  <a:lnTo>
                    <a:pt x="119" y="97"/>
                  </a:lnTo>
                  <a:lnTo>
                    <a:pt x="129"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9" name="Freeform 119">
              <a:extLst>
                <a:ext uri="{FF2B5EF4-FFF2-40B4-BE49-F238E27FC236}">
                  <a16:creationId xmlns:a16="http://schemas.microsoft.com/office/drawing/2014/main" id="{82A0BA88-2EAA-4322-88DE-DCDF1C107FE9}"/>
                </a:ext>
              </a:extLst>
            </p:cNvPr>
            <p:cNvSpPr>
              <a:spLocks/>
            </p:cNvSpPr>
            <p:nvPr/>
          </p:nvSpPr>
          <p:spPr bwMode="auto">
            <a:xfrm>
              <a:off x="4523249" y="3896400"/>
              <a:ext cx="271463" cy="817563"/>
            </a:xfrm>
            <a:custGeom>
              <a:avLst/>
              <a:gdLst/>
              <a:ahLst/>
              <a:cxnLst>
                <a:cxn ang="0">
                  <a:pos x="86" y="80"/>
                </a:cxn>
                <a:cxn ang="0">
                  <a:pos x="99" y="15"/>
                </a:cxn>
                <a:cxn ang="0">
                  <a:pos x="126" y="3"/>
                </a:cxn>
                <a:cxn ang="0">
                  <a:pos x="151" y="0"/>
                </a:cxn>
                <a:cxn ang="0">
                  <a:pos x="164" y="7"/>
                </a:cxn>
                <a:cxn ang="0">
                  <a:pos x="171" y="22"/>
                </a:cxn>
                <a:cxn ang="0">
                  <a:pos x="161" y="75"/>
                </a:cxn>
                <a:cxn ang="0">
                  <a:pos x="145" y="142"/>
                </a:cxn>
                <a:cxn ang="0">
                  <a:pos x="133" y="195"/>
                </a:cxn>
                <a:cxn ang="0">
                  <a:pos x="125" y="233"/>
                </a:cxn>
                <a:cxn ang="0">
                  <a:pos x="125" y="281"/>
                </a:cxn>
                <a:cxn ang="0">
                  <a:pos x="133" y="344"/>
                </a:cxn>
                <a:cxn ang="0">
                  <a:pos x="149" y="395"/>
                </a:cxn>
                <a:cxn ang="0">
                  <a:pos x="152" y="442"/>
                </a:cxn>
                <a:cxn ang="0">
                  <a:pos x="152" y="463"/>
                </a:cxn>
                <a:cxn ang="0">
                  <a:pos x="152" y="478"/>
                </a:cxn>
                <a:cxn ang="0">
                  <a:pos x="145" y="490"/>
                </a:cxn>
                <a:cxn ang="0">
                  <a:pos x="128" y="492"/>
                </a:cxn>
                <a:cxn ang="0">
                  <a:pos x="103" y="490"/>
                </a:cxn>
                <a:cxn ang="0">
                  <a:pos x="76" y="495"/>
                </a:cxn>
                <a:cxn ang="0">
                  <a:pos x="49" y="505"/>
                </a:cxn>
                <a:cxn ang="0">
                  <a:pos x="26" y="515"/>
                </a:cxn>
                <a:cxn ang="0">
                  <a:pos x="13" y="515"/>
                </a:cxn>
                <a:cxn ang="0">
                  <a:pos x="0" y="499"/>
                </a:cxn>
                <a:cxn ang="0">
                  <a:pos x="4" y="483"/>
                </a:cxn>
                <a:cxn ang="0">
                  <a:pos x="11" y="470"/>
                </a:cxn>
                <a:cxn ang="0">
                  <a:pos x="34" y="463"/>
                </a:cxn>
                <a:cxn ang="0">
                  <a:pos x="70" y="456"/>
                </a:cxn>
                <a:cxn ang="0">
                  <a:pos x="115" y="453"/>
                </a:cxn>
                <a:cxn ang="0">
                  <a:pos x="121" y="450"/>
                </a:cxn>
                <a:cxn ang="0">
                  <a:pos x="125" y="437"/>
                </a:cxn>
                <a:cxn ang="0">
                  <a:pos x="125" y="421"/>
                </a:cxn>
                <a:cxn ang="0">
                  <a:pos x="121" y="392"/>
                </a:cxn>
                <a:cxn ang="0">
                  <a:pos x="105" y="357"/>
                </a:cxn>
                <a:cxn ang="0">
                  <a:pos x="92" y="315"/>
                </a:cxn>
                <a:cxn ang="0">
                  <a:pos x="83" y="275"/>
                </a:cxn>
                <a:cxn ang="0">
                  <a:pos x="80" y="235"/>
                </a:cxn>
                <a:cxn ang="0">
                  <a:pos x="76" y="182"/>
                </a:cxn>
                <a:cxn ang="0">
                  <a:pos x="82" y="133"/>
                </a:cxn>
                <a:cxn ang="0">
                  <a:pos x="83" y="95"/>
                </a:cxn>
                <a:cxn ang="0">
                  <a:pos x="86" y="80"/>
                </a:cxn>
              </a:cxnLst>
              <a:rect l="0" t="0" r="r" b="b"/>
              <a:pathLst>
                <a:path w="171" h="515">
                  <a:moveTo>
                    <a:pt x="86" y="80"/>
                  </a:moveTo>
                  <a:lnTo>
                    <a:pt x="99" y="15"/>
                  </a:lnTo>
                  <a:lnTo>
                    <a:pt x="126" y="3"/>
                  </a:lnTo>
                  <a:lnTo>
                    <a:pt x="151" y="0"/>
                  </a:lnTo>
                  <a:lnTo>
                    <a:pt x="164" y="7"/>
                  </a:lnTo>
                  <a:lnTo>
                    <a:pt x="171" y="22"/>
                  </a:lnTo>
                  <a:lnTo>
                    <a:pt x="161" y="75"/>
                  </a:lnTo>
                  <a:lnTo>
                    <a:pt x="145" y="142"/>
                  </a:lnTo>
                  <a:lnTo>
                    <a:pt x="133" y="195"/>
                  </a:lnTo>
                  <a:lnTo>
                    <a:pt x="125" y="233"/>
                  </a:lnTo>
                  <a:lnTo>
                    <a:pt x="125" y="281"/>
                  </a:lnTo>
                  <a:lnTo>
                    <a:pt x="133" y="344"/>
                  </a:lnTo>
                  <a:lnTo>
                    <a:pt x="149" y="395"/>
                  </a:lnTo>
                  <a:lnTo>
                    <a:pt x="152" y="442"/>
                  </a:lnTo>
                  <a:lnTo>
                    <a:pt x="152" y="463"/>
                  </a:lnTo>
                  <a:lnTo>
                    <a:pt x="152" y="478"/>
                  </a:lnTo>
                  <a:lnTo>
                    <a:pt x="145" y="490"/>
                  </a:lnTo>
                  <a:lnTo>
                    <a:pt x="128" y="492"/>
                  </a:lnTo>
                  <a:lnTo>
                    <a:pt x="103" y="490"/>
                  </a:lnTo>
                  <a:lnTo>
                    <a:pt x="76" y="495"/>
                  </a:lnTo>
                  <a:lnTo>
                    <a:pt x="49" y="505"/>
                  </a:lnTo>
                  <a:lnTo>
                    <a:pt x="26" y="515"/>
                  </a:lnTo>
                  <a:lnTo>
                    <a:pt x="13" y="515"/>
                  </a:lnTo>
                  <a:lnTo>
                    <a:pt x="0" y="499"/>
                  </a:lnTo>
                  <a:lnTo>
                    <a:pt x="4" y="483"/>
                  </a:lnTo>
                  <a:lnTo>
                    <a:pt x="11" y="470"/>
                  </a:lnTo>
                  <a:lnTo>
                    <a:pt x="34" y="463"/>
                  </a:lnTo>
                  <a:lnTo>
                    <a:pt x="70" y="456"/>
                  </a:lnTo>
                  <a:lnTo>
                    <a:pt x="115" y="453"/>
                  </a:lnTo>
                  <a:lnTo>
                    <a:pt x="121" y="450"/>
                  </a:lnTo>
                  <a:lnTo>
                    <a:pt x="125" y="437"/>
                  </a:lnTo>
                  <a:lnTo>
                    <a:pt x="125" y="421"/>
                  </a:lnTo>
                  <a:lnTo>
                    <a:pt x="121" y="392"/>
                  </a:lnTo>
                  <a:lnTo>
                    <a:pt x="105" y="357"/>
                  </a:lnTo>
                  <a:lnTo>
                    <a:pt x="92" y="315"/>
                  </a:lnTo>
                  <a:lnTo>
                    <a:pt x="83" y="275"/>
                  </a:lnTo>
                  <a:lnTo>
                    <a:pt x="80" y="235"/>
                  </a:lnTo>
                  <a:lnTo>
                    <a:pt x="76" y="182"/>
                  </a:lnTo>
                  <a:lnTo>
                    <a:pt x="82" y="133"/>
                  </a:lnTo>
                  <a:lnTo>
                    <a:pt x="83" y="95"/>
                  </a:lnTo>
                  <a:lnTo>
                    <a:pt x="86"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3BDB05-6537-449F-81D7-97CD2DF765AD}"/>
</file>

<file path=customXml/itemProps2.xml><?xml version="1.0" encoding="utf-8"?>
<ds:datastoreItem xmlns:ds="http://schemas.openxmlformats.org/officeDocument/2006/customXml" ds:itemID="{57431B34-6D6E-48BE-93BA-2706C0CDE95B}"/>
</file>

<file path=customXml/itemProps3.xml><?xml version="1.0" encoding="utf-8"?>
<ds:datastoreItem xmlns:ds="http://schemas.openxmlformats.org/officeDocument/2006/customXml" ds:itemID="{30BA6987-1EF1-4D52-ABA1-00F38DBF285E}"/>
</file>

<file path=docProps/app.xml><?xml version="1.0" encoding="utf-8"?>
<Properties xmlns="http://schemas.openxmlformats.org/officeDocument/2006/extended-properties" xmlns:vt="http://schemas.openxmlformats.org/officeDocument/2006/docPropsVTypes">
  <TotalTime>18093</TotalTime>
  <Words>2483</Words>
  <Application>Microsoft Office PowerPoint</Application>
  <PresentationFormat>A4-papir (210 x 297 mm)</PresentationFormat>
  <Paragraphs>305</Paragraphs>
  <Slides>23</Slides>
  <Notes>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23</vt:i4>
      </vt:variant>
    </vt:vector>
  </HeadingPairs>
  <TitlesOfParts>
    <vt:vector size="28" baseType="lpstr">
      <vt:lpstr>Monotype Sorts</vt:lpstr>
      <vt:lpstr>Times New Roman</vt:lpstr>
      <vt:lpstr>Verdana</vt:lpstr>
      <vt:lpstr>Wingdings</vt:lpstr>
      <vt:lpstr>Standarddesign</vt:lpstr>
      <vt:lpstr>Introduction</vt:lpstr>
      <vt:lpstr>Liberalizing EU’s electricity markets</vt:lpstr>
      <vt:lpstr>Unbundling the DSOs</vt:lpstr>
      <vt:lpstr>Unbundling of the DSOs – 1 The electricity supply business</vt:lpstr>
      <vt:lpstr>Unbundling of the DSOs – 2 Consequences of the new power supply business</vt:lpstr>
      <vt:lpstr>Full functional unbundling of DSOs </vt:lpstr>
      <vt:lpstr>Gas distribution system operators</vt:lpstr>
      <vt:lpstr>Unbundling of spot exchanges</vt:lpstr>
      <vt:lpstr>Unbundling of spot exchanges The grid monopoly causes a spot exchange monopoly</vt:lpstr>
      <vt:lpstr>The monopoly</vt:lpstr>
      <vt:lpstr>Forced co-ordination of spot trading settlement</vt:lpstr>
      <vt:lpstr>Good governance</vt:lpstr>
      <vt:lpstr>Good governance and regulation</vt:lpstr>
      <vt:lpstr>Cost-efficient daily operation A single spot exchange for the Single Market</vt:lpstr>
      <vt:lpstr>Regulating the monopoly</vt:lpstr>
      <vt:lpstr>The merits</vt:lpstr>
      <vt:lpstr>Spot prices 1–14 June 2019</vt:lpstr>
      <vt:lpstr>PowerPoint-præsentation</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 Plejdrup Houmøller</cp:lastModifiedBy>
  <cp:revision>1916</cp:revision>
  <cp:lastPrinted>2020-02-29T09:49:18Z</cp:lastPrinted>
  <dcterms:created xsi:type="dcterms:W3CDTF">1998-01-18T15:08:52Z</dcterms:created>
  <dcterms:modified xsi:type="dcterms:W3CDTF">2021-02-23T13:16:10Z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