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05" r:id="rId2"/>
    <p:sldId id="721" r:id="rId3"/>
    <p:sldId id="719" r:id="rId4"/>
    <p:sldId id="714" r:id="rId5"/>
    <p:sldId id="715" r:id="rId6"/>
    <p:sldId id="716" r:id="rId7"/>
    <p:sldId id="713" r:id="rId8"/>
    <p:sldId id="717" r:id="rId9"/>
    <p:sldId id="720" r:id="rId10"/>
    <p:sldId id="730" r:id="rId11"/>
    <p:sldId id="722" r:id="rId12"/>
    <p:sldId id="723" r:id="rId13"/>
    <p:sldId id="725" r:id="rId14"/>
    <p:sldId id="726" r:id="rId15"/>
    <p:sldId id="727" r:id="rId16"/>
    <p:sldId id="739" r:id="rId17"/>
    <p:sldId id="742" r:id="rId18"/>
    <p:sldId id="704" r:id="rId19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00"/>
    <a:srgbClr val="008000"/>
    <a:srgbClr val="FFFFFF"/>
    <a:srgbClr val="003399"/>
    <a:srgbClr val="FF0000"/>
    <a:srgbClr val="003300"/>
    <a:srgbClr val="0000FF"/>
    <a:srgbClr val="FF0066"/>
    <a:srgbClr val="D6009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94624" autoAdjust="0"/>
  </p:normalViewPr>
  <p:slideViewPr>
    <p:cSldViewPr snapToGrid="0">
      <p:cViewPr>
        <p:scale>
          <a:sx n="66" d="100"/>
          <a:sy n="66" d="100"/>
        </p:scale>
        <p:origin x="-1890" y="-17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24" y="1518"/>
      </p:cViewPr>
      <p:guideLst>
        <p:guide orient="horz" pos="3222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632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12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73113"/>
            <a:ext cx="552608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053" y="4860378"/>
            <a:ext cx="5219196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41" tIns="49547" rIns="97441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teksttypografien på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632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A111FFE0-B12B-4FF1-8C17-864946D5FEC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25FF8-E7A8-484B-BA1B-576853B33F2C}" type="slidenum">
              <a:rPr lang="da-DK" smtClean="0"/>
              <a:pPr/>
              <a:t>18</a:t>
            </a:fld>
            <a:endParaRPr lang="da-DK" dirty="0" smtClean="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Klik for at redigere undertiteltypografien i masteren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October 25,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E935-BB39-4D35-A391-09DC68D50B3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October 25,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B278-585C-4A4E-8896-34B7CA0E2F5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October 25,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0B21-4057-493B-A698-10FCA78EFF1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October 25, 2014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4A09-139B-4649-BBCA-8D6D587DC3CF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October 25,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CB3E-9516-4558-9B4B-9689E2C51AB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October 25,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6C31-610E-4A93-8D70-0CE6EE563055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October 25, 2014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1F91-B62D-4931-8F70-7A18122BEDD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October 25, 2014</a:t>
            </a:r>
            <a:endParaRPr lang="en-GB" noProof="0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E6AF-0AB8-466D-B772-9E4A6795CA87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October 25, 2014</a:t>
            </a:r>
            <a:endParaRPr lang="en-GB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505-6888-4AAA-A0F1-EA7F6140D7E6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October 25, 2014</a:t>
            </a:r>
            <a:endParaRPr lang="en-GB" noProof="0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8079-F33D-41F5-9C34-6A64457217A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October 25, 2014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D559-BFF3-454F-AF92-7E681F3B222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October 25, 2014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31F1-9989-4E76-8C83-D9089B27EED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teksttypografien på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en-GB" noProof="0" dirty="0" smtClean="0"/>
              <a:t>October 25, 2014</a:t>
            </a:r>
            <a:endParaRPr lang="en-GB" noProof="0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55A1711-984F-458C-938C-C317FC007E02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562850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noProof="0" dirty="0"/>
              <a:t>Copyright Houmoller Consulting </a:t>
            </a:r>
            <a:r>
              <a:rPr lang="en-GB" sz="800" b="0" noProof="0" dirty="0">
                <a:cs typeface="Arial" charset="0"/>
              </a:rPr>
              <a:t>©</a:t>
            </a:r>
          </a:p>
        </p:txBody>
      </p:sp>
      <p:pic>
        <p:nvPicPr>
          <p:cNvPr id="615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uiExpand="1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Arial" pitchFamily="34" charset="0"/>
        <a:buChar char="►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445829" cy="1495425"/>
          </a:xfrm>
        </p:spPr>
        <p:txBody>
          <a:bodyPr/>
          <a:lstStyle/>
          <a:p>
            <a:r>
              <a:rPr lang="en-GB" dirty="0" smtClean="0"/>
              <a:t>Introduction</a:t>
            </a:r>
            <a:br>
              <a:rPr lang="en-GB" dirty="0" smtClean="0"/>
            </a:br>
            <a:r>
              <a:rPr lang="en-GB" sz="2400" dirty="0" smtClean="0"/>
              <a:t>Anders Plejdrup Houmøller</a:t>
            </a:r>
            <a:br>
              <a:rPr lang="en-GB" sz="2400" dirty="0" smtClean="0"/>
            </a:br>
            <a:r>
              <a:rPr lang="en-GB" sz="2400" i="1" dirty="0" smtClean="0"/>
              <a:t>CEO, Houmoller Consulting ApS</a:t>
            </a:r>
            <a:endParaRPr lang="en-GB" sz="2400" dirty="0" smtClean="0"/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0" y="1614713"/>
            <a:ext cx="9906000" cy="5023990"/>
          </a:xfrm>
        </p:spPr>
        <p:txBody>
          <a:bodyPr/>
          <a:lstStyle/>
          <a:p>
            <a:r>
              <a:rPr lang="en-GB" sz="2200" dirty="0" smtClean="0"/>
              <a:t>In the appendix, you’ll find a list of the terms and acronyms used in this presentation.</a:t>
            </a:r>
          </a:p>
          <a:p>
            <a:r>
              <a:rPr lang="en-GB" sz="2200" dirty="0" smtClean="0"/>
              <a:t>Concerning the documents mentioned in this presentation:</a:t>
            </a:r>
          </a:p>
          <a:p>
            <a:pPr lvl="1"/>
            <a:r>
              <a:rPr lang="en-GB" sz="2200" dirty="0" smtClean="0"/>
              <a:t>At </a:t>
            </a:r>
            <a:r>
              <a:rPr lang="en-GB" sz="2200" i="1" dirty="0" smtClean="0"/>
              <a:t>houmollerconsulting.dk</a:t>
            </a:r>
            <a:r>
              <a:rPr lang="en-GB" sz="2200" dirty="0" smtClean="0"/>
              <a:t>, you can download the documents from the sub-page </a:t>
            </a:r>
            <a:r>
              <a:rPr lang="en-GB" sz="2200" i="1" dirty="0" smtClean="0"/>
              <a:t>Facts and findings</a:t>
            </a:r>
            <a:r>
              <a:rPr lang="en-GB" sz="2200" dirty="0" smtClean="0"/>
              <a:t>.</a:t>
            </a:r>
          </a:p>
          <a:p>
            <a:r>
              <a:rPr lang="en-GB" sz="2100" dirty="0" smtClean="0">
                <a:solidFill>
                  <a:srgbClr val="008000"/>
                </a:solidFill>
              </a:rPr>
              <a:t>This PowerPoint presentation is animated</a:t>
            </a:r>
          </a:p>
          <a:p>
            <a:pPr lvl="1"/>
            <a:r>
              <a:rPr lang="en-GB" sz="2100" dirty="0" smtClean="0">
                <a:solidFill>
                  <a:srgbClr val="008000"/>
                </a:solidFill>
              </a:rPr>
              <a:t>It’s recommended to run the animation when viewing the presentation.</a:t>
            </a:r>
          </a:p>
          <a:p>
            <a:r>
              <a:rPr lang="en-GB" sz="2100" dirty="0" smtClean="0">
                <a:solidFill>
                  <a:srgbClr val="008000"/>
                </a:solidFill>
              </a:rPr>
              <a:t>On most computers, you can start the animation by pressing </a:t>
            </a:r>
            <a:r>
              <a:rPr lang="en-GB" sz="2100" i="1" u="sng" dirty="0" smtClean="0">
                <a:solidFill>
                  <a:srgbClr val="008000"/>
                </a:solidFill>
              </a:rPr>
              <a:t>F5</a:t>
            </a:r>
            <a:r>
              <a:rPr lang="en-GB" sz="2100" i="1" dirty="0" smtClean="0">
                <a:solidFill>
                  <a:srgbClr val="008000"/>
                </a:solidFill>
              </a:rPr>
              <a:t>.</a:t>
            </a:r>
          </a:p>
          <a:p>
            <a:pPr lvl="1"/>
            <a:r>
              <a:rPr lang="en-GB" sz="2100" dirty="0" smtClean="0">
                <a:solidFill>
                  <a:srgbClr val="008000"/>
                </a:solidFill>
              </a:rPr>
              <a:t>Now the presentation moves one step forward, when you press </a:t>
            </a:r>
            <a:r>
              <a:rPr lang="en-GB" sz="2100" i="1" u="sng" dirty="0" smtClean="0">
                <a:solidFill>
                  <a:srgbClr val="008000"/>
                </a:solidFill>
              </a:rPr>
              <a:t>Page Down</a:t>
            </a:r>
            <a:r>
              <a:rPr lang="en-GB" sz="2100" dirty="0" smtClean="0">
                <a:solidFill>
                  <a:srgbClr val="008000"/>
                </a:solidFill>
              </a:rPr>
              <a:t>. It moves one step backward, when you press </a:t>
            </a:r>
            <a:r>
              <a:rPr lang="en-GB" sz="2100" i="1" u="sng" dirty="0" smtClean="0">
                <a:solidFill>
                  <a:srgbClr val="008000"/>
                </a:solidFill>
              </a:rPr>
              <a:t>Page Up</a:t>
            </a:r>
            <a:r>
              <a:rPr lang="en-GB" sz="2100" dirty="0" smtClean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3076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October 25, 2014</a:t>
            </a:r>
            <a:endParaRPr lang="en-GB" dirty="0" smtClean="0"/>
          </a:p>
        </p:txBody>
      </p:sp>
      <p:sp>
        <p:nvSpPr>
          <p:cNvPr id="307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F01E3C-D094-4FA6-AEB9-C1BF68A5B652}" type="slidenum">
              <a:rPr lang="en-GB" smtClean="0"/>
              <a:pPr/>
              <a:t>1</a:t>
            </a:fld>
            <a:endParaRPr lang="en-GB" dirty="0" smtClean="0"/>
          </a:p>
        </p:txBody>
      </p:sp>
      <p:grpSp>
        <p:nvGrpSpPr>
          <p:cNvPr id="9" name="Gruppe 8"/>
          <p:cNvGrpSpPr/>
          <p:nvPr/>
        </p:nvGrpSpPr>
        <p:grpSpPr>
          <a:xfrm>
            <a:off x="8204654" y="432027"/>
            <a:ext cx="1327831" cy="1822450"/>
            <a:chOff x="2065111" y="4496027"/>
            <a:chExt cx="1327831" cy="1822450"/>
          </a:xfrm>
        </p:grpSpPr>
        <p:grpSp>
          <p:nvGrpSpPr>
            <p:cNvPr id="10" name="Gruppe 23"/>
            <p:cNvGrpSpPr/>
            <p:nvPr/>
          </p:nvGrpSpPr>
          <p:grpSpPr>
            <a:xfrm>
              <a:off x="2729367" y="4496027"/>
              <a:ext cx="663575" cy="1822450"/>
              <a:chOff x="6662738" y="2347913"/>
              <a:chExt cx="663575" cy="1822450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6762750" y="2347913"/>
                <a:ext cx="377825" cy="350838"/>
              </a:xfrm>
              <a:custGeom>
                <a:avLst/>
                <a:gdLst/>
                <a:ahLst/>
                <a:cxnLst>
                  <a:cxn ang="0">
                    <a:pos x="79" y="112"/>
                  </a:cxn>
                  <a:cxn ang="0">
                    <a:pos x="83" y="51"/>
                  </a:cxn>
                  <a:cxn ang="0">
                    <a:pos x="97" y="20"/>
                  </a:cxn>
                  <a:cxn ang="0">
                    <a:pos x="132" y="2"/>
                  </a:cxn>
                  <a:cxn ang="0">
                    <a:pos x="171" y="0"/>
                  </a:cxn>
                  <a:cxn ang="0">
                    <a:pos x="195" y="12"/>
                  </a:cxn>
                  <a:cxn ang="0">
                    <a:pos x="213" y="43"/>
                  </a:cxn>
                  <a:cxn ang="0">
                    <a:pos x="230" y="79"/>
                  </a:cxn>
                  <a:cxn ang="0">
                    <a:pos x="238" y="115"/>
                  </a:cxn>
                  <a:cxn ang="0">
                    <a:pos x="232" y="164"/>
                  </a:cxn>
                  <a:cxn ang="0">
                    <a:pos x="220" y="195"/>
                  </a:cxn>
                  <a:cxn ang="0">
                    <a:pos x="206" y="213"/>
                  </a:cxn>
                  <a:cxn ang="0">
                    <a:pos x="175" y="221"/>
                  </a:cxn>
                  <a:cxn ang="0">
                    <a:pos x="141" y="219"/>
                  </a:cxn>
                  <a:cxn ang="0">
                    <a:pos x="116" y="195"/>
                  </a:cxn>
                  <a:cxn ang="0">
                    <a:pos x="97" y="166"/>
                  </a:cxn>
                  <a:cxn ang="0">
                    <a:pos x="85" y="148"/>
                  </a:cxn>
                  <a:cxn ang="0">
                    <a:pos x="61" y="170"/>
                  </a:cxn>
                  <a:cxn ang="0">
                    <a:pos x="34" y="191"/>
                  </a:cxn>
                  <a:cxn ang="0">
                    <a:pos x="16" y="191"/>
                  </a:cxn>
                  <a:cxn ang="0">
                    <a:pos x="0" y="176"/>
                  </a:cxn>
                  <a:cxn ang="0">
                    <a:pos x="10" y="166"/>
                  </a:cxn>
                  <a:cxn ang="0">
                    <a:pos x="34" y="154"/>
                  </a:cxn>
                  <a:cxn ang="0">
                    <a:pos x="59" y="142"/>
                  </a:cxn>
                  <a:cxn ang="0">
                    <a:pos x="79" y="112"/>
                  </a:cxn>
                </a:cxnLst>
                <a:rect l="0" t="0" r="r" b="b"/>
                <a:pathLst>
                  <a:path w="238" h="221">
                    <a:moveTo>
                      <a:pt x="79" y="112"/>
                    </a:moveTo>
                    <a:lnTo>
                      <a:pt x="83" y="51"/>
                    </a:lnTo>
                    <a:lnTo>
                      <a:pt x="97" y="20"/>
                    </a:lnTo>
                    <a:lnTo>
                      <a:pt x="132" y="2"/>
                    </a:lnTo>
                    <a:lnTo>
                      <a:pt x="171" y="0"/>
                    </a:lnTo>
                    <a:lnTo>
                      <a:pt x="195" y="12"/>
                    </a:lnTo>
                    <a:lnTo>
                      <a:pt x="213" y="43"/>
                    </a:lnTo>
                    <a:lnTo>
                      <a:pt x="230" y="79"/>
                    </a:lnTo>
                    <a:lnTo>
                      <a:pt x="238" y="115"/>
                    </a:lnTo>
                    <a:lnTo>
                      <a:pt x="232" y="164"/>
                    </a:lnTo>
                    <a:lnTo>
                      <a:pt x="220" y="195"/>
                    </a:lnTo>
                    <a:lnTo>
                      <a:pt x="206" y="213"/>
                    </a:lnTo>
                    <a:lnTo>
                      <a:pt x="175" y="221"/>
                    </a:lnTo>
                    <a:lnTo>
                      <a:pt x="141" y="219"/>
                    </a:lnTo>
                    <a:lnTo>
                      <a:pt x="116" y="195"/>
                    </a:lnTo>
                    <a:lnTo>
                      <a:pt x="97" y="166"/>
                    </a:lnTo>
                    <a:lnTo>
                      <a:pt x="85" y="148"/>
                    </a:lnTo>
                    <a:lnTo>
                      <a:pt x="61" y="170"/>
                    </a:lnTo>
                    <a:lnTo>
                      <a:pt x="34" y="191"/>
                    </a:lnTo>
                    <a:lnTo>
                      <a:pt x="16" y="191"/>
                    </a:lnTo>
                    <a:lnTo>
                      <a:pt x="0" y="176"/>
                    </a:lnTo>
                    <a:lnTo>
                      <a:pt x="10" y="166"/>
                    </a:lnTo>
                    <a:lnTo>
                      <a:pt x="34" y="154"/>
                    </a:lnTo>
                    <a:lnTo>
                      <a:pt x="59" y="142"/>
                    </a:lnTo>
                    <a:lnTo>
                      <a:pt x="79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6886575" y="2773363"/>
                <a:ext cx="298450" cy="571500"/>
              </a:xfrm>
              <a:custGeom>
                <a:avLst/>
                <a:gdLst/>
                <a:ahLst/>
                <a:cxnLst>
                  <a:cxn ang="0">
                    <a:pos x="92" y="8"/>
                  </a:cxn>
                  <a:cxn ang="0">
                    <a:pos x="126" y="0"/>
                  </a:cxn>
                  <a:cxn ang="0">
                    <a:pos x="159" y="8"/>
                  </a:cxn>
                  <a:cxn ang="0">
                    <a:pos x="184" y="26"/>
                  </a:cxn>
                  <a:cxn ang="0">
                    <a:pos x="188" y="60"/>
                  </a:cxn>
                  <a:cxn ang="0">
                    <a:pos x="184" y="85"/>
                  </a:cxn>
                  <a:cxn ang="0">
                    <a:pos x="169" y="117"/>
                  </a:cxn>
                  <a:cxn ang="0">
                    <a:pos x="147" y="153"/>
                  </a:cxn>
                  <a:cxn ang="0">
                    <a:pos x="139" y="183"/>
                  </a:cxn>
                  <a:cxn ang="0">
                    <a:pos x="139" y="219"/>
                  </a:cxn>
                  <a:cxn ang="0">
                    <a:pos x="147" y="250"/>
                  </a:cxn>
                  <a:cxn ang="0">
                    <a:pos x="163" y="284"/>
                  </a:cxn>
                  <a:cxn ang="0">
                    <a:pos x="171" y="310"/>
                  </a:cxn>
                  <a:cxn ang="0">
                    <a:pos x="163" y="336"/>
                  </a:cxn>
                  <a:cxn ang="0">
                    <a:pos x="147" y="348"/>
                  </a:cxn>
                  <a:cxn ang="0">
                    <a:pos x="123" y="360"/>
                  </a:cxn>
                  <a:cxn ang="0">
                    <a:pos x="98" y="360"/>
                  </a:cxn>
                  <a:cxn ang="0">
                    <a:pos x="61" y="348"/>
                  </a:cxn>
                  <a:cxn ang="0">
                    <a:pos x="36" y="320"/>
                  </a:cxn>
                  <a:cxn ang="0">
                    <a:pos x="12" y="278"/>
                  </a:cxn>
                  <a:cxn ang="0">
                    <a:pos x="0" y="224"/>
                  </a:cxn>
                  <a:cxn ang="0">
                    <a:pos x="10" y="171"/>
                  </a:cxn>
                  <a:cxn ang="0">
                    <a:pos x="24" y="129"/>
                  </a:cxn>
                  <a:cxn ang="0">
                    <a:pos x="47" y="79"/>
                  </a:cxn>
                  <a:cxn ang="0">
                    <a:pos x="71" y="38"/>
                  </a:cxn>
                  <a:cxn ang="0">
                    <a:pos x="92" y="8"/>
                  </a:cxn>
                </a:cxnLst>
                <a:rect l="0" t="0" r="r" b="b"/>
                <a:pathLst>
                  <a:path w="188" h="360">
                    <a:moveTo>
                      <a:pt x="92" y="8"/>
                    </a:moveTo>
                    <a:lnTo>
                      <a:pt x="126" y="0"/>
                    </a:lnTo>
                    <a:lnTo>
                      <a:pt x="159" y="8"/>
                    </a:lnTo>
                    <a:lnTo>
                      <a:pt x="184" y="26"/>
                    </a:lnTo>
                    <a:lnTo>
                      <a:pt x="188" y="60"/>
                    </a:lnTo>
                    <a:lnTo>
                      <a:pt x="184" y="85"/>
                    </a:lnTo>
                    <a:lnTo>
                      <a:pt x="169" y="117"/>
                    </a:lnTo>
                    <a:lnTo>
                      <a:pt x="147" y="153"/>
                    </a:lnTo>
                    <a:lnTo>
                      <a:pt x="139" y="183"/>
                    </a:lnTo>
                    <a:lnTo>
                      <a:pt x="139" y="219"/>
                    </a:lnTo>
                    <a:lnTo>
                      <a:pt x="147" y="250"/>
                    </a:lnTo>
                    <a:lnTo>
                      <a:pt x="163" y="284"/>
                    </a:lnTo>
                    <a:lnTo>
                      <a:pt x="171" y="310"/>
                    </a:lnTo>
                    <a:lnTo>
                      <a:pt x="163" y="336"/>
                    </a:lnTo>
                    <a:lnTo>
                      <a:pt x="147" y="348"/>
                    </a:lnTo>
                    <a:lnTo>
                      <a:pt x="123" y="360"/>
                    </a:lnTo>
                    <a:lnTo>
                      <a:pt x="98" y="360"/>
                    </a:lnTo>
                    <a:lnTo>
                      <a:pt x="61" y="348"/>
                    </a:lnTo>
                    <a:lnTo>
                      <a:pt x="36" y="320"/>
                    </a:lnTo>
                    <a:lnTo>
                      <a:pt x="12" y="278"/>
                    </a:lnTo>
                    <a:lnTo>
                      <a:pt x="0" y="224"/>
                    </a:lnTo>
                    <a:lnTo>
                      <a:pt x="10" y="171"/>
                    </a:lnTo>
                    <a:lnTo>
                      <a:pt x="24" y="129"/>
                    </a:lnTo>
                    <a:lnTo>
                      <a:pt x="47" y="79"/>
                    </a:lnTo>
                    <a:lnTo>
                      <a:pt x="71" y="38"/>
                    </a:lnTo>
                    <a:lnTo>
                      <a:pt x="9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6738938" y="2784476"/>
                <a:ext cx="323850" cy="603250"/>
              </a:xfrm>
              <a:custGeom>
                <a:avLst/>
                <a:gdLst/>
                <a:ahLst/>
                <a:cxnLst>
                  <a:cxn ang="0">
                    <a:pos x="114" y="41"/>
                  </a:cxn>
                  <a:cxn ang="0">
                    <a:pos x="161" y="0"/>
                  </a:cxn>
                  <a:cxn ang="0">
                    <a:pos x="175" y="0"/>
                  </a:cxn>
                  <a:cxn ang="0">
                    <a:pos x="200" y="4"/>
                  </a:cxn>
                  <a:cxn ang="0">
                    <a:pos x="204" y="29"/>
                  </a:cxn>
                  <a:cxn ang="0">
                    <a:pos x="181" y="47"/>
                  </a:cxn>
                  <a:cxn ang="0">
                    <a:pos x="154" y="53"/>
                  </a:cxn>
                  <a:cxn ang="0">
                    <a:pos x="114" y="79"/>
                  </a:cxn>
                  <a:cxn ang="0">
                    <a:pos x="64" y="127"/>
                  </a:cxn>
                  <a:cxn ang="0">
                    <a:pos x="33" y="180"/>
                  </a:cxn>
                  <a:cxn ang="0">
                    <a:pos x="27" y="200"/>
                  </a:cxn>
                  <a:cxn ang="0">
                    <a:pos x="39" y="212"/>
                  </a:cxn>
                  <a:cxn ang="0">
                    <a:pos x="89" y="241"/>
                  </a:cxn>
                  <a:cxn ang="0">
                    <a:pos x="129" y="254"/>
                  </a:cxn>
                  <a:cxn ang="0">
                    <a:pos x="126" y="271"/>
                  </a:cxn>
                  <a:cxn ang="0">
                    <a:pos x="95" y="297"/>
                  </a:cxn>
                  <a:cxn ang="0">
                    <a:pos x="70" y="331"/>
                  </a:cxn>
                  <a:cxn ang="0">
                    <a:pos x="64" y="371"/>
                  </a:cxn>
                  <a:cxn ang="0">
                    <a:pos x="50" y="380"/>
                  </a:cxn>
                  <a:cxn ang="0">
                    <a:pos x="27" y="371"/>
                  </a:cxn>
                  <a:cxn ang="0">
                    <a:pos x="45" y="341"/>
                  </a:cxn>
                  <a:cxn ang="0">
                    <a:pos x="51" y="317"/>
                  </a:cxn>
                  <a:cxn ang="0">
                    <a:pos x="81" y="291"/>
                  </a:cxn>
                  <a:cxn ang="0">
                    <a:pos x="95" y="271"/>
                  </a:cxn>
                  <a:cxn ang="0">
                    <a:pos x="95" y="261"/>
                  </a:cxn>
                  <a:cxn ang="0">
                    <a:pos x="58" y="247"/>
                  </a:cxn>
                  <a:cxn ang="0">
                    <a:pos x="19" y="224"/>
                  </a:cxn>
                  <a:cxn ang="0">
                    <a:pos x="0" y="210"/>
                  </a:cxn>
                  <a:cxn ang="0">
                    <a:pos x="0" y="186"/>
                  </a:cxn>
                  <a:cxn ang="0">
                    <a:pos x="21" y="150"/>
                  </a:cxn>
                  <a:cxn ang="0">
                    <a:pos x="50" y="103"/>
                  </a:cxn>
                  <a:cxn ang="0">
                    <a:pos x="82" y="71"/>
                  </a:cxn>
                  <a:cxn ang="0">
                    <a:pos x="114" y="41"/>
                  </a:cxn>
                </a:cxnLst>
                <a:rect l="0" t="0" r="r" b="b"/>
                <a:pathLst>
                  <a:path w="204" h="380">
                    <a:moveTo>
                      <a:pt x="114" y="41"/>
                    </a:moveTo>
                    <a:lnTo>
                      <a:pt x="161" y="0"/>
                    </a:lnTo>
                    <a:lnTo>
                      <a:pt x="175" y="0"/>
                    </a:lnTo>
                    <a:lnTo>
                      <a:pt x="200" y="4"/>
                    </a:lnTo>
                    <a:lnTo>
                      <a:pt x="204" y="29"/>
                    </a:lnTo>
                    <a:lnTo>
                      <a:pt x="181" y="47"/>
                    </a:lnTo>
                    <a:lnTo>
                      <a:pt x="154" y="53"/>
                    </a:lnTo>
                    <a:lnTo>
                      <a:pt x="114" y="79"/>
                    </a:lnTo>
                    <a:lnTo>
                      <a:pt x="64" y="127"/>
                    </a:lnTo>
                    <a:lnTo>
                      <a:pt x="33" y="180"/>
                    </a:lnTo>
                    <a:lnTo>
                      <a:pt x="27" y="200"/>
                    </a:lnTo>
                    <a:lnTo>
                      <a:pt x="39" y="212"/>
                    </a:lnTo>
                    <a:lnTo>
                      <a:pt x="89" y="241"/>
                    </a:lnTo>
                    <a:lnTo>
                      <a:pt x="129" y="254"/>
                    </a:lnTo>
                    <a:lnTo>
                      <a:pt x="126" y="271"/>
                    </a:lnTo>
                    <a:lnTo>
                      <a:pt x="95" y="297"/>
                    </a:lnTo>
                    <a:lnTo>
                      <a:pt x="70" y="331"/>
                    </a:lnTo>
                    <a:lnTo>
                      <a:pt x="64" y="371"/>
                    </a:lnTo>
                    <a:lnTo>
                      <a:pt x="50" y="380"/>
                    </a:lnTo>
                    <a:lnTo>
                      <a:pt x="27" y="371"/>
                    </a:lnTo>
                    <a:lnTo>
                      <a:pt x="45" y="341"/>
                    </a:lnTo>
                    <a:lnTo>
                      <a:pt x="51" y="317"/>
                    </a:lnTo>
                    <a:lnTo>
                      <a:pt x="81" y="291"/>
                    </a:lnTo>
                    <a:lnTo>
                      <a:pt x="95" y="271"/>
                    </a:lnTo>
                    <a:lnTo>
                      <a:pt x="95" y="261"/>
                    </a:lnTo>
                    <a:lnTo>
                      <a:pt x="58" y="247"/>
                    </a:lnTo>
                    <a:lnTo>
                      <a:pt x="19" y="224"/>
                    </a:lnTo>
                    <a:lnTo>
                      <a:pt x="0" y="210"/>
                    </a:lnTo>
                    <a:lnTo>
                      <a:pt x="0" y="186"/>
                    </a:lnTo>
                    <a:lnTo>
                      <a:pt x="21" y="150"/>
                    </a:lnTo>
                    <a:lnTo>
                      <a:pt x="50" y="103"/>
                    </a:lnTo>
                    <a:lnTo>
                      <a:pt x="82" y="71"/>
                    </a:lnTo>
                    <a:lnTo>
                      <a:pt x="114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7127875" y="2809876"/>
                <a:ext cx="198438" cy="59531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8"/>
                  </a:cxn>
                  <a:cxn ang="0">
                    <a:pos x="13" y="38"/>
                  </a:cxn>
                  <a:cxn ang="0">
                    <a:pos x="25" y="60"/>
                  </a:cxn>
                  <a:cxn ang="0">
                    <a:pos x="56" y="80"/>
                  </a:cxn>
                  <a:cxn ang="0">
                    <a:pos x="82" y="121"/>
                  </a:cxn>
                  <a:cxn ang="0">
                    <a:pos x="94" y="169"/>
                  </a:cxn>
                  <a:cxn ang="0">
                    <a:pos x="96" y="218"/>
                  </a:cxn>
                  <a:cxn ang="0">
                    <a:pos x="82" y="238"/>
                  </a:cxn>
                  <a:cxn ang="0">
                    <a:pos x="50" y="260"/>
                  </a:cxn>
                  <a:cxn ang="0">
                    <a:pos x="14" y="278"/>
                  </a:cxn>
                  <a:cxn ang="0">
                    <a:pos x="8" y="294"/>
                  </a:cxn>
                  <a:cxn ang="0">
                    <a:pos x="13" y="315"/>
                  </a:cxn>
                  <a:cxn ang="0">
                    <a:pos x="46" y="342"/>
                  </a:cxn>
                  <a:cxn ang="0">
                    <a:pos x="75" y="375"/>
                  </a:cxn>
                  <a:cxn ang="0">
                    <a:pos x="88" y="375"/>
                  </a:cxn>
                  <a:cxn ang="0">
                    <a:pos x="90" y="354"/>
                  </a:cxn>
                  <a:cxn ang="0">
                    <a:pos x="71" y="330"/>
                  </a:cxn>
                  <a:cxn ang="0">
                    <a:pos x="34" y="300"/>
                  </a:cxn>
                  <a:cxn ang="0">
                    <a:pos x="34" y="286"/>
                  </a:cxn>
                  <a:cxn ang="0">
                    <a:pos x="58" y="274"/>
                  </a:cxn>
                  <a:cxn ang="0">
                    <a:pos x="109" y="254"/>
                  </a:cxn>
                  <a:cxn ang="0">
                    <a:pos x="125" y="225"/>
                  </a:cxn>
                  <a:cxn ang="0">
                    <a:pos x="125" y="194"/>
                  </a:cxn>
                  <a:cxn ang="0">
                    <a:pos x="115" y="139"/>
                  </a:cxn>
                  <a:cxn ang="0">
                    <a:pos x="94" y="91"/>
                  </a:cxn>
                  <a:cxn ang="0">
                    <a:pos x="69" y="36"/>
                  </a:cxn>
                  <a:cxn ang="0">
                    <a:pos x="40" y="8"/>
                  </a:cxn>
                  <a:cxn ang="0">
                    <a:pos x="14" y="0"/>
                  </a:cxn>
                </a:cxnLst>
                <a:rect l="0" t="0" r="r" b="b"/>
                <a:pathLst>
                  <a:path w="125" h="375">
                    <a:moveTo>
                      <a:pt x="14" y="0"/>
                    </a:moveTo>
                    <a:lnTo>
                      <a:pt x="0" y="18"/>
                    </a:lnTo>
                    <a:lnTo>
                      <a:pt x="13" y="38"/>
                    </a:lnTo>
                    <a:lnTo>
                      <a:pt x="25" y="60"/>
                    </a:lnTo>
                    <a:lnTo>
                      <a:pt x="56" y="80"/>
                    </a:lnTo>
                    <a:lnTo>
                      <a:pt x="82" y="121"/>
                    </a:lnTo>
                    <a:lnTo>
                      <a:pt x="94" y="169"/>
                    </a:lnTo>
                    <a:lnTo>
                      <a:pt x="96" y="218"/>
                    </a:lnTo>
                    <a:lnTo>
                      <a:pt x="82" y="238"/>
                    </a:lnTo>
                    <a:lnTo>
                      <a:pt x="50" y="260"/>
                    </a:lnTo>
                    <a:lnTo>
                      <a:pt x="14" y="278"/>
                    </a:lnTo>
                    <a:lnTo>
                      <a:pt x="8" y="294"/>
                    </a:lnTo>
                    <a:lnTo>
                      <a:pt x="13" y="315"/>
                    </a:lnTo>
                    <a:lnTo>
                      <a:pt x="46" y="342"/>
                    </a:lnTo>
                    <a:lnTo>
                      <a:pt x="75" y="375"/>
                    </a:lnTo>
                    <a:lnTo>
                      <a:pt x="88" y="375"/>
                    </a:lnTo>
                    <a:lnTo>
                      <a:pt x="90" y="354"/>
                    </a:lnTo>
                    <a:lnTo>
                      <a:pt x="71" y="330"/>
                    </a:lnTo>
                    <a:lnTo>
                      <a:pt x="34" y="300"/>
                    </a:lnTo>
                    <a:lnTo>
                      <a:pt x="34" y="286"/>
                    </a:lnTo>
                    <a:lnTo>
                      <a:pt x="58" y="274"/>
                    </a:lnTo>
                    <a:lnTo>
                      <a:pt x="109" y="254"/>
                    </a:lnTo>
                    <a:lnTo>
                      <a:pt x="125" y="225"/>
                    </a:lnTo>
                    <a:lnTo>
                      <a:pt x="125" y="194"/>
                    </a:lnTo>
                    <a:lnTo>
                      <a:pt x="115" y="139"/>
                    </a:lnTo>
                    <a:lnTo>
                      <a:pt x="94" y="91"/>
                    </a:lnTo>
                    <a:lnTo>
                      <a:pt x="69" y="36"/>
                    </a:lnTo>
                    <a:lnTo>
                      <a:pt x="40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6977063" y="3252788"/>
                <a:ext cx="219075" cy="917575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7" y="3"/>
                  </a:cxn>
                  <a:cxn ang="0">
                    <a:pos x="89" y="0"/>
                  </a:cxn>
                  <a:cxn ang="0">
                    <a:pos x="101" y="28"/>
                  </a:cxn>
                  <a:cxn ang="0">
                    <a:pos x="101" y="94"/>
                  </a:cxn>
                  <a:cxn ang="0">
                    <a:pos x="89" y="179"/>
                  </a:cxn>
                  <a:cxn ang="0">
                    <a:pos x="76" y="265"/>
                  </a:cxn>
                  <a:cxn ang="0">
                    <a:pos x="56" y="362"/>
                  </a:cxn>
                  <a:cxn ang="0">
                    <a:pos x="39" y="434"/>
                  </a:cxn>
                  <a:cxn ang="0">
                    <a:pos x="37" y="494"/>
                  </a:cxn>
                  <a:cxn ang="0">
                    <a:pos x="49" y="512"/>
                  </a:cxn>
                  <a:cxn ang="0">
                    <a:pos x="89" y="530"/>
                  </a:cxn>
                  <a:cxn ang="0">
                    <a:pos x="132" y="542"/>
                  </a:cxn>
                  <a:cxn ang="0">
                    <a:pos x="138" y="554"/>
                  </a:cxn>
                  <a:cxn ang="0">
                    <a:pos x="120" y="572"/>
                  </a:cxn>
                  <a:cxn ang="0">
                    <a:pos x="82" y="578"/>
                  </a:cxn>
                  <a:cxn ang="0">
                    <a:pos x="76" y="572"/>
                  </a:cxn>
                  <a:cxn ang="0">
                    <a:pos x="57" y="548"/>
                  </a:cxn>
                  <a:cxn ang="0">
                    <a:pos x="24" y="533"/>
                  </a:cxn>
                  <a:cxn ang="0">
                    <a:pos x="0" y="527"/>
                  </a:cxn>
                  <a:cxn ang="0">
                    <a:pos x="0" y="509"/>
                  </a:cxn>
                  <a:cxn ang="0">
                    <a:pos x="0" y="488"/>
                  </a:cxn>
                  <a:cxn ang="0">
                    <a:pos x="12" y="470"/>
                  </a:cxn>
                  <a:cxn ang="0">
                    <a:pos x="18" y="413"/>
                  </a:cxn>
                  <a:cxn ang="0">
                    <a:pos x="27" y="356"/>
                  </a:cxn>
                  <a:cxn ang="0">
                    <a:pos x="39" y="289"/>
                  </a:cxn>
                  <a:cxn ang="0">
                    <a:pos x="49" y="223"/>
                  </a:cxn>
                  <a:cxn ang="0">
                    <a:pos x="57" y="155"/>
                  </a:cxn>
                  <a:cxn ang="0">
                    <a:pos x="62" y="85"/>
                  </a:cxn>
                  <a:cxn ang="0">
                    <a:pos x="57" y="28"/>
                  </a:cxn>
                </a:cxnLst>
                <a:rect l="0" t="0" r="r" b="b"/>
                <a:pathLst>
                  <a:path w="138" h="578">
                    <a:moveTo>
                      <a:pt x="57" y="28"/>
                    </a:moveTo>
                    <a:lnTo>
                      <a:pt x="57" y="3"/>
                    </a:lnTo>
                    <a:lnTo>
                      <a:pt x="89" y="0"/>
                    </a:lnTo>
                    <a:lnTo>
                      <a:pt x="101" y="28"/>
                    </a:lnTo>
                    <a:lnTo>
                      <a:pt x="101" y="94"/>
                    </a:lnTo>
                    <a:lnTo>
                      <a:pt x="89" y="179"/>
                    </a:lnTo>
                    <a:lnTo>
                      <a:pt x="76" y="265"/>
                    </a:lnTo>
                    <a:lnTo>
                      <a:pt x="56" y="362"/>
                    </a:lnTo>
                    <a:lnTo>
                      <a:pt x="39" y="434"/>
                    </a:lnTo>
                    <a:lnTo>
                      <a:pt x="37" y="494"/>
                    </a:lnTo>
                    <a:lnTo>
                      <a:pt x="49" y="512"/>
                    </a:lnTo>
                    <a:lnTo>
                      <a:pt x="89" y="530"/>
                    </a:lnTo>
                    <a:lnTo>
                      <a:pt x="132" y="542"/>
                    </a:lnTo>
                    <a:lnTo>
                      <a:pt x="138" y="554"/>
                    </a:lnTo>
                    <a:lnTo>
                      <a:pt x="120" y="572"/>
                    </a:lnTo>
                    <a:lnTo>
                      <a:pt x="82" y="578"/>
                    </a:lnTo>
                    <a:lnTo>
                      <a:pt x="76" y="572"/>
                    </a:lnTo>
                    <a:lnTo>
                      <a:pt x="57" y="548"/>
                    </a:lnTo>
                    <a:lnTo>
                      <a:pt x="24" y="533"/>
                    </a:lnTo>
                    <a:lnTo>
                      <a:pt x="0" y="527"/>
                    </a:lnTo>
                    <a:lnTo>
                      <a:pt x="0" y="509"/>
                    </a:lnTo>
                    <a:lnTo>
                      <a:pt x="0" y="488"/>
                    </a:lnTo>
                    <a:lnTo>
                      <a:pt x="12" y="470"/>
                    </a:lnTo>
                    <a:lnTo>
                      <a:pt x="18" y="413"/>
                    </a:lnTo>
                    <a:lnTo>
                      <a:pt x="27" y="356"/>
                    </a:lnTo>
                    <a:lnTo>
                      <a:pt x="39" y="289"/>
                    </a:lnTo>
                    <a:lnTo>
                      <a:pt x="49" y="223"/>
                    </a:lnTo>
                    <a:lnTo>
                      <a:pt x="57" y="155"/>
                    </a:lnTo>
                    <a:lnTo>
                      <a:pt x="62" y="85"/>
                    </a:lnTo>
                    <a:lnTo>
                      <a:pt x="57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6662738" y="3257551"/>
                <a:ext cx="400050" cy="893763"/>
              </a:xfrm>
              <a:custGeom>
                <a:avLst/>
                <a:gdLst/>
                <a:ahLst/>
                <a:cxnLst>
                  <a:cxn ang="0">
                    <a:pos x="186" y="51"/>
                  </a:cxn>
                  <a:cxn ang="0">
                    <a:pos x="209" y="9"/>
                  </a:cxn>
                  <a:cxn ang="0">
                    <a:pos x="227" y="0"/>
                  </a:cxn>
                  <a:cxn ang="0">
                    <a:pos x="252" y="26"/>
                  </a:cxn>
                  <a:cxn ang="0">
                    <a:pos x="246" y="44"/>
                  </a:cxn>
                  <a:cxn ang="0">
                    <a:pos x="217" y="82"/>
                  </a:cxn>
                  <a:cxn ang="0">
                    <a:pos x="196" y="140"/>
                  </a:cxn>
                  <a:cxn ang="0">
                    <a:pos x="178" y="202"/>
                  </a:cxn>
                  <a:cxn ang="0">
                    <a:pos x="166" y="286"/>
                  </a:cxn>
                  <a:cxn ang="0">
                    <a:pos x="162" y="383"/>
                  </a:cxn>
                  <a:cxn ang="0">
                    <a:pos x="166" y="458"/>
                  </a:cxn>
                  <a:cxn ang="0">
                    <a:pos x="168" y="509"/>
                  </a:cxn>
                  <a:cxn ang="0">
                    <a:pos x="168" y="521"/>
                  </a:cxn>
                  <a:cxn ang="0">
                    <a:pos x="153" y="533"/>
                  </a:cxn>
                  <a:cxn ang="0">
                    <a:pos x="131" y="527"/>
                  </a:cxn>
                  <a:cxn ang="0">
                    <a:pos x="82" y="536"/>
                  </a:cxn>
                  <a:cxn ang="0">
                    <a:pos x="49" y="561"/>
                  </a:cxn>
                  <a:cxn ang="0">
                    <a:pos x="33" y="563"/>
                  </a:cxn>
                  <a:cxn ang="0">
                    <a:pos x="0" y="533"/>
                  </a:cxn>
                  <a:cxn ang="0">
                    <a:pos x="0" y="524"/>
                  </a:cxn>
                  <a:cxn ang="0">
                    <a:pos x="37" y="515"/>
                  </a:cxn>
                  <a:cxn ang="0">
                    <a:pos x="82" y="509"/>
                  </a:cxn>
                  <a:cxn ang="0">
                    <a:pos x="125" y="503"/>
                  </a:cxn>
                  <a:cxn ang="0">
                    <a:pos x="141" y="500"/>
                  </a:cxn>
                  <a:cxn ang="0">
                    <a:pos x="141" y="470"/>
                  </a:cxn>
                  <a:cxn ang="0">
                    <a:pos x="141" y="395"/>
                  </a:cxn>
                  <a:cxn ang="0">
                    <a:pos x="137" y="320"/>
                  </a:cxn>
                  <a:cxn ang="0">
                    <a:pos x="144" y="250"/>
                  </a:cxn>
                  <a:cxn ang="0">
                    <a:pos x="153" y="182"/>
                  </a:cxn>
                  <a:cxn ang="0">
                    <a:pos x="159" y="118"/>
                  </a:cxn>
                  <a:cxn ang="0">
                    <a:pos x="172" y="75"/>
                  </a:cxn>
                  <a:cxn ang="0">
                    <a:pos x="186" y="51"/>
                  </a:cxn>
                </a:cxnLst>
                <a:rect l="0" t="0" r="r" b="b"/>
                <a:pathLst>
                  <a:path w="252" h="563">
                    <a:moveTo>
                      <a:pt x="186" y="51"/>
                    </a:moveTo>
                    <a:lnTo>
                      <a:pt x="209" y="9"/>
                    </a:lnTo>
                    <a:lnTo>
                      <a:pt x="227" y="0"/>
                    </a:lnTo>
                    <a:lnTo>
                      <a:pt x="252" y="26"/>
                    </a:lnTo>
                    <a:lnTo>
                      <a:pt x="246" y="44"/>
                    </a:lnTo>
                    <a:lnTo>
                      <a:pt x="217" y="82"/>
                    </a:lnTo>
                    <a:lnTo>
                      <a:pt x="196" y="140"/>
                    </a:lnTo>
                    <a:lnTo>
                      <a:pt x="178" y="202"/>
                    </a:lnTo>
                    <a:lnTo>
                      <a:pt x="166" y="286"/>
                    </a:lnTo>
                    <a:lnTo>
                      <a:pt x="162" y="383"/>
                    </a:lnTo>
                    <a:lnTo>
                      <a:pt x="166" y="458"/>
                    </a:lnTo>
                    <a:lnTo>
                      <a:pt x="168" y="509"/>
                    </a:lnTo>
                    <a:lnTo>
                      <a:pt x="168" y="521"/>
                    </a:lnTo>
                    <a:lnTo>
                      <a:pt x="153" y="533"/>
                    </a:lnTo>
                    <a:lnTo>
                      <a:pt x="131" y="527"/>
                    </a:lnTo>
                    <a:lnTo>
                      <a:pt x="82" y="536"/>
                    </a:lnTo>
                    <a:lnTo>
                      <a:pt x="49" y="561"/>
                    </a:lnTo>
                    <a:lnTo>
                      <a:pt x="33" y="563"/>
                    </a:lnTo>
                    <a:lnTo>
                      <a:pt x="0" y="533"/>
                    </a:lnTo>
                    <a:lnTo>
                      <a:pt x="0" y="524"/>
                    </a:lnTo>
                    <a:lnTo>
                      <a:pt x="37" y="515"/>
                    </a:lnTo>
                    <a:lnTo>
                      <a:pt x="82" y="509"/>
                    </a:lnTo>
                    <a:lnTo>
                      <a:pt x="125" y="503"/>
                    </a:lnTo>
                    <a:lnTo>
                      <a:pt x="141" y="500"/>
                    </a:lnTo>
                    <a:lnTo>
                      <a:pt x="141" y="470"/>
                    </a:lnTo>
                    <a:lnTo>
                      <a:pt x="141" y="395"/>
                    </a:lnTo>
                    <a:lnTo>
                      <a:pt x="137" y="320"/>
                    </a:lnTo>
                    <a:lnTo>
                      <a:pt x="144" y="250"/>
                    </a:lnTo>
                    <a:lnTo>
                      <a:pt x="153" y="182"/>
                    </a:lnTo>
                    <a:lnTo>
                      <a:pt x="159" y="118"/>
                    </a:lnTo>
                    <a:lnTo>
                      <a:pt x="172" y="75"/>
                    </a:lnTo>
                    <a:lnTo>
                      <a:pt x="186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1" name="Gruppe 42"/>
            <p:cNvGrpSpPr/>
            <p:nvPr/>
          </p:nvGrpSpPr>
          <p:grpSpPr>
            <a:xfrm>
              <a:off x="2065111" y="4816021"/>
              <a:ext cx="665163" cy="803275"/>
              <a:chOff x="47625" y="4946650"/>
              <a:chExt cx="665163" cy="803275"/>
            </a:xfrm>
          </p:grpSpPr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57150" y="4954588"/>
                <a:ext cx="636588" cy="793750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89" y="0"/>
                  </a:cxn>
                  <a:cxn ang="0">
                    <a:pos x="265" y="2"/>
                  </a:cxn>
                  <a:cxn ang="0">
                    <a:pos x="306" y="76"/>
                  </a:cxn>
                  <a:cxn ang="0">
                    <a:pos x="324" y="135"/>
                  </a:cxn>
                  <a:cxn ang="0">
                    <a:pos x="350" y="207"/>
                  </a:cxn>
                  <a:cxn ang="0">
                    <a:pos x="354" y="249"/>
                  </a:cxn>
                  <a:cxn ang="0">
                    <a:pos x="356" y="370"/>
                  </a:cxn>
                  <a:cxn ang="0">
                    <a:pos x="356" y="435"/>
                  </a:cxn>
                  <a:cxn ang="0">
                    <a:pos x="391" y="435"/>
                  </a:cxn>
                  <a:cxn ang="0">
                    <a:pos x="401" y="455"/>
                  </a:cxn>
                  <a:cxn ang="0">
                    <a:pos x="395" y="488"/>
                  </a:cxn>
                  <a:cxn ang="0">
                    <a:pos x="383" y="500"/>
                  </a:cxn>
                  <a:cxn ang="0">
                    <a:pos x="303" y="476"/>
                  </a:cxn>
                  <a:cxn ang="0">
                    <a:pos x="265" y="472"/>
                  </a:cxn>
                  <a:cxn ang="0">
                    <a:pos x="195" y="476"/>
                  </a:cxn>
                  <a:cxn ang="0">
                    <a:pos x="90" y="476"/>
                  </a:cxn>
                  <a:cxn ang="0">
                    <a:pos x="67" y="458"/>
                  </a:cxn>
                  <a:cxn ang="0">
                    <a:pos x="65" y="435"/>
                  </a:cxn>
                  <a:cxn ang="0">
                    <a:pos x="77" y="407"/>
                  </a:cxn>
                  <a:cxn ang="0">
                    <a:pos x="89" y="343"/>
                  </a:cxn>
                  <a:cxn ang="0">
                    <a:pos x="89" y="290"/>
                  </a:cxn>
                  <a:cxn ang="0">
                    <a:pos x="77" y="207"/>
                  </a:cxn>
                  <a:cxn ang="0">
                    <a:pos x="54" y="149"/>
                  </a:cxn>
                  <a:cxn ang="0">
                    <a:pos x="30" y="102"/>
                  </a:cxn>
                  <a:cxn ang="0">
                    <a:pos x="0" y="58"/>
                  </a:cxn>
                </a:cxnLst>
                <a:rect l="0" t="0" r="r" b="b"/>
                <a:pathLst>
                  <a:path w="401" h="500">
                    <a:moveTo>
                      <a:pt x="0" y="58"/>
                    </a:moveTo>
                    <a:lnTo>
                      <a:pt x="89" y="0"/>
                    </a:lnTo>
                    <a:lnTo>
                      <a:pt x="265" y="2"/>
                    </a:lnTo>
                    <a:lnTo>
                      <a:pt x="306" y="76"/>
                    </a:lnTo>
                    <a:lnTo>
                      <a:pt x="324" y="135"/>
                    </a:lnTo>
                    <a:lnTo>
                      <a:pt x="350" y="207"/>
                    </a:lnTo>
                    <a:lnTo>
                      <a:pt x="354" y="249"/>
                    </a:lnTo>
                    <a:lnTo>
                      <a:pt x="356" y="370"/>
                    </a:lnTo>
                    <a:lnTo>
                      <a:pt x="356" y="435"/>
                    </a:lnTo>
                    <a:lnTo>
                      <a:pt x="391" y="435"/>
                    </a:lnTo>
                    <a:lnTo>
                      <a:pt x="401" y="455"/>
                    </a:lnTo>
                    <a:lnTo>
                      <a:pt x="395" y="488"/>
                    </a:lnTo>
                    <a:lnTo>
                      <a:pt x="383" y="500"/>
                    </a:lnTo>
                    <a:lnTo>
                      <a:pt x="303" y="476"/>
                    </a:lnTo>
                    <a:lnTo>
                      <a:pt x="265" y="472"/>
                    </a:lnTo>
                    <a:lnTo>
                      <a:pt x="195" y="476"/>
                    </a:lnTo>
                    <a:lnTo>
                      <a:pt x="90" y="476"/>
                    </a:lnTo>
                    <a:lnTo>
                      <a:pt x="67" y="458"/>
                    </a:lnTo>
                    <a:lnTo>
                      <a:pt x="65" y="435"/>
                    </a:lnTo>
                    <a:lnTo>
                      <a:pt x="77" y="407"/>
                    </a:lnTo>
                    <a:lnTo>
                      <a:pt x="89" y="343"/>
                    </a:lnTo>
                    <a:lnTo>
                      <a:pt x="89" y="290"/>
                    </a:lnTo>
                    <a:lnTo>
                      <a:pt x="77" y="207"/>
                    </a:lnTo>
                    <a:lnTo>
                      <a:pt x="54" y="149"/>
                    </a:lnTo>
                    <a:lnTo>
                      <a:pt x="30" y="10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47625" y="4946650"/>
                <a:ext cx="665163" cy="803275"/>
              </a:xfrm>
              <a:custGeom>
                <a:avLst/>
                <a:gdLst/>
                <a:ahLst/>
                <a:cxnLst>
                  <a:cxn ang="0">
                    <a:pos x="277" y="6"/>
                  </a:cxn>
                  <a:cxn ang="0">
                    <a:pos x="324" y="88"/>
                  </a:cxn>
                  <a:cxn ang="0">
                    <a:pos x="362" y="217"/>
                  </a:cxn>
                  <a:cxn ang="0">
                    <a:pos x="368" y="383"/>
                  </a:cxn>
                  <a:cxn ang="0">
                    <a:pos x="372" y="430"/>
                  </a:cxn>
                  <a:cxn ang="0">
                    <a:pos x="403" y="424"/>
                  </a:cxn>
                  <a:cxn ang="0">
                    <a:pos x="419" y="454"/>
                  </a:cxn>
                  <a:cxn ang="0">
                    <a:pos x="401" y="506"/>
                  </a:cxn>
                  <a:cxn ang="0">
                    <a:pos x="384" y="506"/>
                  </a:cxn>
                  <a:cxn ang="0">
                    <a:pos x="301" y="487"/>
                  </a:cxn>
                  <a:cxn ang="0">
                    <a:pos x="201" y="481"/>
                  </a:cxn>
                  <a:cxn ang="0">
                    <a:pos x="101" y="483"/>
                  </a:cxn>
                  <a:cxn ang="0">
                    <a:pos x="71" y="469"/>
                  </a:cxn>
                  <a:cxn ang="0">
                    <a:pos x="61" y="430"/>
                  </a:cxn>
                  <a:cxn ang="0">
                    <a:pos x="77" y="393"/>
                  </a:cxn>
                  <a:cxn ang="0">
                    <a:pos x="89" y="307"/>
                  </a:cxn>
                  <a:cxn ang="0">
                    <a:pos x="60" y="152"/>
                  </a:cxn>
                  <a:cxn ang="0">
                    <a:pos x="0" y="59"/>
                  </a:cxn>
                  <a:cxn ang="0">
                    <a:pos x="89" y="3"/>
                  </a:cxn>
                  <a:cxn ang="0">
                    <a:pos x="236" y="0"/>
                  </a:cxn>
                  <a:cxn ang="0">
                    <a:pos x="248" y="18"/>
                  </a:cxn>
                  <a:cxn ang="0">
                    <a:pos x="101" y="18"/>
                  </a:cxn>
                  <a:cxn ang="0">
                    <a:pos x="55" y="65"/>
                  </a:cxn>
                  <a:cxn ang="0">
                    <a:pos x="20" y="65"/>
                  </a:cxn>
                  <a:cxn ang="0">
                    <a:pos x="55" y="117"/>
                  </a:cxn>
                  <a:cxn ang="0">
                    <a:pos x="77" y="164"/>
                  </a:cxn>
                  <a:cxn ang="0">
                    <a:pos x="96" y="242"/>
                  </a:cxn>
                  <a:cxn ang="0">
                    <a:pos x="106" y="313"/>
                  </a:cxn>
                  <a:cxn ang="0">
                    <a:pos x="96" y="375"/>
                  </a:cxn>
                  <a:cxn ang="0">
                    <a:pos x="85" y="430"/>
                  </a:cxn>
                  <a:cxn ang="0">
                    <a:pos x="85" y="451"/>
                  </a:cxn>
                  <a:cxn ang="0">
                    <a:pos x="102" y="471"/>
                  </a:cxn>
                  <a:cxn ang="0">
                    <a:pos x="118" y="457"/>
                  </a:cxn>
                  <a:cxn ang="0">
                    <a:pos x="118" y="434"/>
                  </a:cxn>
                  <a:cxn ang="0">
                    <a:pos x="106" y="424"/>
                  </a:cxn>
                  <a:cxn ang="0">
                    <a:pos x="102" y="418"/>
                  </a:cxn>
                  <a:cxn ang="0">
                    <a:pos x="120" y="406"/>
                  </a:cxn>
                  <a:cxn ang="0">
                    <a:pos x="142" y="422"/>
                  </a:cxn>
                  <a:cxn ang="0">
                    <a:pos x="232" y="430"/>
                  </a:cxn>
                  <a:cxn ang="0">
                    <a:pos x="354" y="434"/>
                  </a:cxn>
                  <a:cxn ang="0">
                    <a:pos x="339" y="442"/>
                  </a:cxn>
                  <a:cxn ang="0">
                    <a:pos x="244" y="442"/>
                  </a:cxn>
                  <a:cxn ang="0">
                    <a:pos x="138" y="434"/>
                  </a:cxn>
                  <a:cxn ang="0">
                    <a:pos x="132" y="459"/>
                  </a:cxn>
                  <a:cxn ang="0">
                    <a:pos x="120" y="471"/>
                  </a:cxn>
                  <a:cxn ang="0">
                    <a:pos x="191" y="465"/>
                  </a:cxn>
                  <a:cxn ang="0">
                    <a:pos x="283" y="465"/>
                  </a:cxn>
                  <a:cxn ang="0">
                    <a:pos x="360" y="483"/>
                  </a:cxn>
                  <a:cxn ang="0">
                    <a:pos x="390" y="489"/>
                  </a:cxn>
                  <a:cxn ang="0">
                    <a:pos x="396" y="469"/>
                  </a:cxn>
                  <a:cxn ang="0">
                    <a:pos x="396" y="448"/>
                  </a:cxn>
                  <a:cxn ang="0">
                    <a:pos x="368" y="442"/>
                  </a:cxn>
                  <a:cxn ang="0">
                    <a:pos x="354" y="448"/>
                  </a:cxn>
                  <a:cxn ang="0">
                    <a:pos x="354" y="412"/>
                  </a:cxn>
                  <a:cxn ang="0">
                    <a:pos x="354" y="334"/>
                  </a:cxn>
                  <a:cxn ang="0">
                    <a:pos x="350" y="246"/>
                  </a:cxn>
                  <a:cxn ang="0">
                    <a:pos x="333" y="158"/>
                  </a:cxn>
                  <a:cxn ang="0">
                    <a:pos x="295" y="65"/>
                  </a:cxn>
                  <a:cxn ang="0">
                    <a:pos x="248" y="3"/>
                  </a:cxn>
                  <a:cxn ang="0">
                    <a:pos x="277" y="6"/>
                  </a:cxn>
                </a:cxnLst>
                <a:rect l="0" t="0" r="r" b="b"/>
                <a:pathLst>
                  <a:path w="419" h="506">
                    <a:moveTo>
                      <a:pt x="277" y="6"/>
                    </a:moveTo>
                    <a:lnTo>
                      <a:pt x="324" y="88"/>
                    </a:lnTo>
                    <a:lnTo>
                      <a:pt x="362" y="217"/>
                    </a:lnTo>
                    <a:lnTo>
                      <a:pt x="368" y="383"/>
                    </a:lnTo>
                    <a:lnTo>
                      <a:pt x="372" y="430"/>
                    </a:lnTo>
                    <a:lnTo>
                      <a:pt x="403" y="424"/>
                    </a:lnTo>
                    <a:lnTo>
                      <a:pt x="419" y="454"/>
                    </a:lnTo>
                    <a:lnTo>
                      <a:pt x="401" y="506"/>
                    </a:lnTo>
                    <a:lnTo>
                      <a:pt x="384" y="506"/>
                    </a:lnTo>
                    <a:lnTo>
                      <a:pt x="301" y="487"/>
                    </a:lnTo>
                    <a:lnTo>
                      <a:pt x="201" y="481"/>
                    </a:lnTo>
                    <a:lnTo>
                      <a:pt x="101" y="483"/>
                    </a:lnTo>
                    <a:lnTo>
                      <a:pt x="71" y="469"/>
                    </a:lnTo>
                    <a:lnTo>
                      <a:pt x="61" y="430"/>
                    </a:lnTo>
                    <a:lnTo>
                      <a:pt x="77" y="393"/>
                    </a:lnTo>
                    <a:lnTo>
                      <a:pt x="89" y="307"/>
                    </a:lnTo>
                    <a:lnTo>
                      <a:pt x="60" y="152"/>
                    </a:lnTo>
                    <a:lnTo>
                      <a:pt x="0" y="59"/>
                    </a:lnTo>
                    <a:lnTo>
                      <a:pt x="89" y="3"/>
                    </a:lnTo>
                    <a:lnTo>
                      <a:pt x="236" y="0"/>
                    </a:lnTo>
                    <a:lnTo>
                      <a:pt x="248" y="18"/>
                    </a:lnTo>
                    <a:lnTo>
                      <a:pt x="101" y="18"/>
                    </a:lnTo>
                    <a:lnTo>
                      <a:pt x="55" y="65"/>
                    </a:lnTo>
                    <a:lnTo>
                      <a:pt x="20" y="65"/>
                    </a:lnTo>
                    <a:lnTo>
                      <a:pt x="55" y="117"/>
                    </a:lnTo>
                    <a:lnTo>
                      <a:pt x="77" y="164"/>
                    </a:lnTo>
                    <a:lnTo>
                      <a:pt x="96" y="242"/>
                    </a:lnTo>
                    <a:lnTo>
                      <a:pt x="106" y="313"/>
                    </a:lnTo>
                    <a:lnTo>
                      <a:pt x="96" y="375"/>
                    </a:lnTo>
                    <a:lnTo>
                      <a:pt x="85" y="430"/>
                    </a:lnTo>
                    <a:lnTo>
                      <a:pt x="85" y="451"/>
                    </a:lnTo>
                    <a:lnTo>
                      <a:pt x="102" y="471"/>
                    </a:lnTo>
                    <a:lnTo>
                      <a:pt x="118" y="457"/>
                    </a:lnTo>
                    <a:lnTo>
                      <a:pt x="118" y="434"/>
                    </a:lnTo>
                    <a:lnTo>
                      <a:pt x="106" y="424"/>
                    </a:lnTo>
                    <a:lnTo>
                      <a:pt x="102" y="418"/>
                    </a:lnTo>
                    <a:lnTo>
                      <a:pt x="120" y="406"/>
                    </a:lnTo>
                    <a:lnTo>
                      <a:pt x="142" y="422"/>
                    </a:lnTo>
                    <a:lnTo>
                      <a:pt x="232" y="430"/>
                    </a:lnTo>
                    <a:lnTo>
                      <a:pt x="354" y="434"/>
                    </a:lnTo>
                    <a:lnTo>
                      <a:pt x="339" y="442"/>
                    </a:lnTo>
                    <a:lnTo>
                      <a:pt x="244" y="442"/>
                    </a:lnTo>
                    <a:lnTo>
                      <a:pt x="138" y="434"/>
                    </a:lnTo>
                    <a:lnTo>
                      <a:pt x="132" y="459"/>
                    </a:lnTo>
                    <a:lnTo>
                      <a:pt x="120" y="471"/>
                    </a:lnTo>
                    <a:lnTo>
                      <a:pt x="191" y="465"/>
                    </a:lnTo>
                    <a:lnTo>
                      <a:pt x="283" y="465"/>
                    </a:lnTo>
                    <a:lnTo>
                      <a:pt x="360" y="483"/>
                    </a:lnTo>
                    <a:lnTo>
                      <a:pt x="390" y="489"/>
                    </a:lnTo>
                    <a:lnTo>
                      <a:pt x="396" y="469"/>
                    </a:lnTo>
                    <a:lnTo>
                      <a:pt x="396" y="448"/>
                    </a:lnTo>
                    <a:lnTo>
                      <a:pt x="368" y="442"/>
                    </a:lnTo>
                    <a:lnTo>
                      <a:pt x="354" y="448"/>
                    </a:lnTo>
                    <a:lnTo>
                      <a:pt x="354" y="412"/>
                    </a:lnTo>
                    <a:lnTo>
                      <a:pt x="354" y="334"/>
                    </a:lnTo>
                    <a:lnTo>
                      <a:pt x="350" y="246"/>
                    </a:lnTo>
                    <a:lnTo>
                      <a:pt x="333" y="158"/>
                    </a:lnTo>
                    <a:lnTo>
                      <a:pt x="295" y="65"/>
                    </a:lnTo>
                    <a:lnTo>
                      <a:pt x="248" y="3"/>
                    </a:lnTo>
                    <a:lnTo>
                      <a:pt x="27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157163" y="5070475"/>
                <a:ext cx="319088" cy="4286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9" y="6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36" y="9"/>
                  </a:cxn>
                  <a:cxn ang="0">
                    <a:pos x="45" y="9"/>
                  </a:cxn>
                  <a:cxn ang="0">
                    <a:pos x="57" y="4"/>
                  </a:cxn>
                  <a:cxn ang="0">
                    <a:pos x="72" y="4"/>
                  </a:cxn>
                  <a:cxn ang="0">
                    <a:pos x="93" y="9"/>
                  </a:cxn>
                  <a:cxn ang="0">
                    <a:pos x="105" y="9"/>
                  </a:cxn>
                  <a:cxn ang="0">
                    <a:pos x="107" y="1"/>
                  </a:cxn>
                  <a:cxn ang="0">
                    <a:pos x="117" y="1"/>
                  </a:cxn>
                  <a:cxn ang="0">
                    <a:pos x="129" y="1"/>
                  </a:cxn>
                  <a:cxn ang="0">
                    <a:pos x="141" y="1"/>
                  </a:cxn>
                  <a:cxn ang="0">
                    <a:pos x="153" y="1"/>
                  </a:cxn>
                  <a:cxn ang="0">
                    <a:pos x="165" y="1"/>
                  </a:cxn>
                  <a:cxn ang="0">
                    <a:pos x="177" y="0"/>
                  </a:cxn>
                  <a:cxn ang="0">
                    <a:pos x="189" y="0"/>
                  </a:cxn>
                  <a:cxn ang="0">
                    <a:pos x="201" y="0"/>
                  </a:cxn>
                  <a:cxn ang="0">
                    <a:pos x="195" y="9"/>
                  </a:cxn>
                  <a:cxn ang="0">
                    <a:pos x="183" y="10"/>
                  </a:cxn>
                  <a:cxn ang="0">
                    <a:pos x="173" y="10"/>
                  </a:cxn>
                  <a:cxn ang="0">
                    <a:pos x="161" y="9"/>
                  </a:cxn>
                  <a:cxn ang="0">
                    <a:pos x="149" y="9"/>
                  </a:cxn>
                  <a:cxn ang="0">
                    <a:pos x="137" y="9"/>
                  </a:cxn>
                  <a:cxn ang="0">
                    <a:pos x="129" y="18"/>
                  </a:cxn>
                  <a:cxn ang="0">
                    <a:pos x="119" y="18"/>
                  </a:cxn>
                  <a:cxn ang="0">
                    <a:pos x="107" y="19"/>
                  </a:cxn>
                  <a:cxn ang="0">
                    <a:pos x="95" y="19"/>
                  </a:cxn>
                  <a:cxn ang="0">
                    <a:pos x="51" y="13"/>
                  </a:cxn>
                  <a:cxn ang="0">
                    <a:pos x="45" y="27"/>
                  </a:cxn>
                  <a:cxn ang="0">
                    <a:pos x="36" y="27"/>
                  </a:cxn>
                  <a:cxn ang="0">
                    <a:pos x="24" y="27"/>
                  </a:cxn>
                  <a:cxn ang="0">
                    <a:pos x="12" y="22"/>
                  </a:cxn>
                  <a:cxn ang="0">
                    <a:pos x="0" y="19"/>
                  </a:cxn>
                  <a:cxn ang="0">
                    <a:pos x="0" y="10"/>
                  </a:cxn>
                  <a:cxn ang="0">
                    <a:pos x="0" y="6"/>
                  </a:cxn>
                </a:cxnLst>
                <a:rect l="0" t="0" r="r" b="b"/>
                <a:pathLst>
                  <a:path w="201" h="27">
                    <a:moveTo>
                      <a:pt x="0" y="6"/>
                    </a:moveTo>
                    <a:lnTo>
                      <a:pt x="9" y="6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36" y="9"/>
                    </a:lnTo>
                    <a:lnTo>
                      <a:pt x="45" y="9"/>
                    </a:lnTo>
                    <a:lnTo>
                      <a:pt x="57" y="4"/>
                    </a:lnTo>
                    <a:lnTo>
                      <a:pt x="72" y="4"/>
                    </a:lnTo>
                    <a:lnTo>
                      <a:pt x="93" y="9"/>
                    </a:lnTo>
                    <a:lnTo>
                      <a:pt x="105" y="9"/>
                    </a:lnTo>
                    <a:lnTo>
                      <a:pt x="107" y="1"/>
                    </a:lnTo>
                    <a:lnTo>
                      <a:pt x="117" y="1"/>
                    </a:lnTo>
                    <a:lnTo>
                      <a:pt x="129" y="1"/>
                    </a:lnTo>
                    <a:lnTo>
                      <a:pt x="141" y="1"/>
                    </a:lnTo>
                    <a:lnTo>
                      <a:pt x="153" y="1"/>
                    </a:lnTo>
                    <a:lnTo>
                      <a:pt x="165" y="1"/>
                    </a:lnTo>
                    <a:lnTo>
                      <a:pt x="177" y="0"/>
                    </a:lnTo>
                    <a:lnTo>
                      <a:pt x="189" y="0"/>
                    </a:lnTo>
                    <a:lnTo>
                      <a:pt x="201" y="0"/>
                    </a:lnTo>
                    <a:lnTo>
                      <a:pt x="195" y="9"/>
                    </a:lnTo>
                    <a:lnTo>
                      <a:pt x="183" y="10"/>
                    </a:lnTo>
                    <a:lnTo>
                      <a:pt x="173" y="10"/>
                    </a:lnTo>
                    <a:lnTo>
                      <a:pt x="161" y="9"/>
                    </a:lnTo>
                    <a:lnTo>
                      <a:pt x="149" y="9"/>
                    </a:lnTo>
                    <a:lnTo>
                      <a:pt x="137" y="9"/>
                    </a:lnTo>
                    <a:lnTo>
                      <a:pt x="129" y="18"/>
                    </a:lnTo>
                    <a:lnTo>
                      <a:pt x="119" y="18"/>
                    </a:lnTo>
                    <a:lnTo>
                      <a:pt x="107" y="19"/>
                    </a:lnTo>
                    <a:lnTo>
                      <a:pt x="95" y="19"/>
                    </a:lnTo>
                    <a:lnTo>
                      <a:pt x="51" y="13"/>
                    </a:lnTo>
                    <a:lnTo>
                      <a:pt x="45" y="27"/>
                    </a:lnTo>
                    <a:lnTo>
                      <a:pt x="36" y="27"/>
                    </a:lnTo>
                    <a:lnTo>
                      <a:pt x="24" y="27"/>
                    </a:lnTo>
                    <a:lnTo>
                      <a:pt x="12" y="22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190500" y="5145088"/>
                <a:ext cx="319088" cy="3333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9" y="5"/>
                  </a:cxn>
                  <a:cxn ang="0">
                    <a:pos x="21" y="4"/>
                  </a:cxn>
                  <a:cxn ang="0">
                    <a:pos x="33" y="2"/>
                  </a:cxn>
                  <a:cxn ang="0">
                    <a:pos x="36" y="7"/>
                  </a:cxn>
                  <a:cxn ang="0">
                    <a:pos x="45" y="7"/>
                  </a:cxn>
                  <a:cxn ang="0">
                    <a:pos x="57" y="4"/>
                  </a:cxn>
                  <a:cxn ang="0">
                    <a:pos x="72" y="4"/>
                  </a:cxn>
                  <a:cxn ang="0">
                    <a:pos x="93" y="7"/>
                  </a:cxn>
                  <a:cxn ang="0">
                    <a:pos x="105" y="7"/>
                  </a:cxn>
                  <a:cxn ang="0">
                    <a:pos x="107" y="2"/>
                  </a:cxn>
                  <a:cxn ang="0">
                    <a:pos x="117" y="2"/>
                  </a:cxn>
                  <a:cxn ang="0">
                    <a:pos x="129" y="2"/>
                  </a:cxn>
                  <a:cxn ang="0">
                    <a:pos x="141" y="2"/>
                  </a:cxn>
                  <a:cxn ang="0">
                    <a:pos x="153" y="2"/>
                  </a:cxn>
                  <a:cxn ang="0">
                    <a:pos x="165" y="2"/>
                  </a:cxn>
                  <a:cxn ang="0">
                    <a:pos x="177" y="0"/>
                  </a:cxn>
                  <a:cxn ang="0">
                    <a:pos x="189" y="0"/>
                  </a:cxn>
                  <a:cxn ang="0">
                    <a:pos x="201" y="0"/>
                  </a:cxn>
                  <a:cxn ang="0">
                    <a:pos x="195" y="7"/>
                  </a:cxn>
                  <a:cxn ang="0">
                    <a:pos x="183" y="9"/>
                  </a:cxn>
                  <a:cxn ang="0">
                    <a:pos x="173" y="9"/>
                  </a:cxn>
                  <a:cxn ang="0">
                    <a:pos x="161" y="7"/>
                  </a:cxn>
                  <a:cxn ang="0">
                    <a:pos x="149" y="7"/>
                  </a:cxn>
                  <a:cxn ang="0">
                    <a:pos x="137" y="7"/>
                  </a:cxn>
                  <a:cxn ang="0">
                    <a:pos x="129" y="15"/>
                  </a:cxn>
                  <a:cxn ang="0">
                    <a:pos x="119" y="15"/>
                  </a:cxn>
                  <a:cxn ang="0">
                    <a:pos x="107" y="15"/>
                  </a:cxn>
                  <a:cxn ang="0">
                    <a:pos x="95" y="15"/>
                  </a:cxn>
                  <a:cxn ang="0">
                    <a:pos x="51" y="11"/>
                  </a:cxn>
                  <a:cxn ang="0">
                    <a:pos x="45" y="21"/>
                  </a:cxn>
                  <a:cxn ang="0">
                    <a:pos x="36" y="21"/>
                  </a:cxn>
                  <a:cxn ang="0">
                    <a:pos x="24" y="21"/>
                  </a:cxn>
                  <a:cxn ang="0">
                    <a:pos x="12" y="18"/>
                  </a:cxn>
                  <a:cxn ang="0">
                    <a:pos x="0" y="15"/>
                  </a:cxn>
                  <a:cxn ang="0">
                    <a:pos x="0" y="9"/>
                  </a:cxn>
                  <a:cxn ang="0">
                    <a:pos x="0" y="5"/>
                  </a:cxn>
                </a:cxnLst>
                <a:rect l="0" t="0" r="r" b="b"/>
                <a:pathLst>
                  <a:path w="201" h="21">
                    <a:moveTo>
                      <a:pt x="0" y="5"/>
                    </a:moveTo>
                    <a:lnTo>
                      <a:pt x="9" y="5"/>
                    </a:lnTo>
                    <a:lnTo>
                      <a:pt x="21" y="4"/>
                    </a:lnTo>
                    <a:lnTo>
                      <a:pt x="33" y="2"/>
                    </a:lnTo>
                    <a:lnTo>
                      <a:pt x="36" y="7"/>
                    </a:lnTo>
                    <a:lnTo>
                      <a:pt x="45" y="7"/>
                    </a:lnTo>
                    <a:lnTo>
                      <a:pt x="57" y="4"/>
                    </a:lnTo>
                    <a:lnTo>
                      <a:pt x="72" y="4"/>
                    </a:lnTo>
                    <a:lnTo>
                      <a:pt x="93" y="7"/>
                    </a:lnTo>
                    <a:lnTo>
                      <a:pt x="105" y="7"/>
                    </a:lnTo>
                    <a:lnTo>
                      <a:pt x="107" y="2"/>
                    </a:lnTo>
                    <a:lnTo>
                      <a:pt x="117" y="2"/>
                    </a:lnTo>
                    <a:lnTo>
                      <a:pt x="129" y="2"/>
                    </a:lnTo>
                    <a:lnTo>
                      <a:pt x="141" y="2"/>
                    </a:lnTo>
                    <a:lnTo>
                      <a:pt x="153" y="2"/>
                    </a:lnTo>
                    <a:lnTo>
                      <a:pt x="165" y="2"/>
                    </a:lnTo>
                    <a:lnTo>
                      <a:pt x="177" y="0"/>
                    </a:lnTo>
                    <a:lnTo>
                      <a:pt x="189" y="0"/>
                    </a:lnTo>
                    <a:lnTo>
                      <a:pt x="201" y="0"/>
                    </a:lnTo>
                    <a:lnTo>
                      <a:pt x="195" y="7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1" y="7"/>
                    </a:lnTo>
                    <a:lnTo>
                      <a:pt x="149" y="7"/>
                    </a:lnTo>
                    <a:lnTo>
                      <a:pt x="137" y="7"/>
                    </a:lnTo>
                    <a:lnTo>
                      <a:pt x="129" y="15"/>
                    </a:lnTo>
                    <a:lnTo>
                      <a:pt x="119" y="15"/>
                    </a:lnTo>
                    <a:lnTo>
                      <a:pt x="107" y="15"/>
                    </a:lnTo>
                    <a:lnTo>
                      <a:pt x="95" y="15"/>
                    </a:lnTo>
                    <a:lnTo>
                      <a:pt x="51" y="11"/>
                    </a:lnTo>
                    <a:lnTo>
                      <a:pt x="45" y="21"/>
                    </a:lnTo>
                    <a:lnTo>
                      <a:pt x="36" y="21"/>
                    </a:lnTo>
                    <a:lnTo>
                      <a:pt x="24" y="21"/>
                    </a:lnTo>
                    <a:lnTo>
                      <a:pt x="12" y="18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219075" y="5218113"/>
                <a:ext cx="319088" cy="3968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9" y="5"/>
                  </a:cxn>
                  <a:cxn ang="0">
                    <a:pos x="21" y="5"/>
                  </a:cxn>
                  <a:cxn ang="0">
                    <a:pos x="33" y="2"/>
                  </a:cxn>
                  <a:cxn ang="0">
                    <a:pos x="36" y="8"/>
                  </a:cxn>
                  <a:cxn ang="0">
                    <a:pos x="45" y="8"/>
                  </a:cxn>
                  <a:cxn ang="0">
                    <a:pos x="57" y="5"/>
                  </a:cxn>
                  <a:cxn ang="0">
                    <a:pos x="72" y="5"/>
                  </a:cxn>
                  <a:cxn ang="0">
                    <a:pos x="93" y="8"/>
                  </a:cxn>
                  <a:cxn ang="0">
                    <a:pos x="105" y="8"/>
                  </a:cxn>
                  <a:cxn ang="0">
                    <a:pos x="108" y="2"/>
                  </a:cxn>
                  <a:cxn ang="0">
                    <a:pos x="117" y="2"/>
                  </a:cxn>
                  <a:cxn ang="0">
                    <a:pos x="129" y="2"/>
                  </a:cxn>
                  <a:cxn ang="0">
                    <a:pos x="141" y="2"/>
                  </a:cxn>
                  <a:cxn ang="0">
                    <a:pos x="153" y="2"/>
                  </a:cxn>
                  <a:cxn ang="0">
                    <a:pos x="165" y="2"/>
                  </a:cxn>
                  <a:cxn ang="0">
                    <a:pos x="177" y="0"/>
                  </a:cxn>
                  <a:cxn ang="0">
                    <a:pos x="189" y="0"/>
                  </a:cxn>
                  <a:cxn ang="0">
                    <a:pos x="201" y="0"/>
                  </a:cxn>
                  <a:cxn ang="0">
                    <a:pos x="195" y="8"/>
                  </a:cxn>
                  <a:cxn ang="0">
                    <a:pos x="183" y="10"/>
                  </a:cxn>
                  <a:cxn ang="0">
                    <a:pos x="174" y="10"/>
                  </a:cxn>
                  <a:cxn ang="0">
                    <a:pos x="162" y="8"/>
                  </a:cxn>
                  <a:cxn ang="0">
                    <a:pos x="150" y="8"/>
                  </a:cxn>
                  <a:cxn ang="0">
                    <a:pos x="138" y="8"/>
                  </a:cxn>
                  <a:cxn ang="0">
                    <a:pos x="129" y="17"/>
                  </a:cxn>
                  <a:cxn ang="0">
                    <a:pos x="120" y="17"/>
                  </a:cxn>
                  <a:cxn ang="0">
                    <a:pos x="108" y="18"/>
                  </a:cxn>
                  <a:cxn ang="0">
                    <a:pos x="96" y="18"/>
                  </a:cxn>
                  <a:cxn ang="0">
                    <a:pos x="51" y="13"/>
                  </a:cxn>
                  <a:cxn ang="0">
                    <a:pos x="45" y="25"/>
                  </a:cxn>
                  <a:cxn ang="0">
                    <a:pos x="36" y="25"/>
                  </a:cxn>
                  <a:cxn ang="0">
                    <a:pos x="24" y="25"/>
                  </a:cxn>
                  <a:cxn ang="0">
                    <a:pos x="12" y="21"/>
                  </a:cxn>
                  <a:cxn ang="0">
                    <a:pos x="0" y="18"/>
                  </a:cxn>
                  <a:cxn ang="0">
                    <a:pos x="0" y="10"/>
                  </a:cxn>
                  <a:cxn ang="0">
                    <a:pos x="0" y="5"/>
                  </a:cxn>
                </a:cxnLst>
                <a:rect l="0" t="0" r="r" b="b"/>
                <a:pathLst>
                  <a:path w="201" h="25">
                    <a:moveTo>
                      <a:pt x="0" y="5"/>
                    </a:moveTo>
                    <a:lnTo>
                      <a:pt x="9" y="5"/>
                    </a:lnTo>
                    <a:lnTo>
                      <a:pt x="21" y="5"/>
                    </a:lnTo>
                    <a:lnTo>
                      <a:pt x="33" y="2"/>
                    </a:lnTo>
                    <a:lnTo>
                      <a:pt x="36" y="8"/>
                    </a:lnTo>
                    <a:lnTo>
                      <a:pt x="45" y="8"/>
                    </a:lnTo>
                    <a:lnTo>
                      <a:pt x="57" y="5"/>
                    </a:lnTo>
                    <a:lnTo>
                      <a:pt x="72" y="5"/>
                    </a:lnTo>
                    <a:lnTo>
                      <a:pt x="93" y="8"/>
                    </a:lnTo>
                    <a:lnTo>
                      <a:pt x="105" y="8"/>
                    </a:lnTo>
                    <a:lnTo>
                      <a:pt x="108" y="2"/>
                    </a:lnTo>
                    <a:lnTo>
                      <a:pt x="117" y="2"/>
                    </a:lnTo>
                    <a:lnTo>
                      <a:pt x="129" y="2"/>
                    </a:lnTo>
                    <a:lnTo>
                      <a:pt x="141" y="2"/>
                    </a:lnTo>
                    <a:lnTo>
                      <a:pt x="153" y="2"/>
                    </a:lnTo>
                    <a:lnTo>
                      <a:pt x="165" y="2"/>
                    </a:lnTo>
                    <a:lnTo>
                      <a:pt x="177" y="0"/>
                    </a:lnTo>
                    <a:lnTo>
                      <a:pt x="189" y="0"/>
                    </a:lnTo>
                    <a:lnTo>
                      <a:pt x="201" y="0"/>
                    </a:lnTo>
                    <a:lnTo>
                      <a:pt x="195" y="8"/>
                    </a:lnTo>
                    <a:lnTo>
                      <a:pt x="183" y="10"/>
                    </a:lnTo>
                    <a:lnTo>
                      <a:pt x="174" y="10"/>
                    </a:lnTo>
                    <a:lnTo>
                      <a:pt x="162" y="8"/>
                    </a:lnTo>
                    <a:lnTo>
                      <a:pt x="150" y="8"/>
                    </a:lnTo>
                    <a:lnTo>
                      <a:pt x="138" y="8"/>
                    </a:lnTo>
                    <a:lnTo>
                      <a:pt x="129" y="17"/>
                    </a:lnTo>
                    <a:lnTo>
                      <a:pt x="120" y="17"/>
                    </a:lnTo>
                    <a:lnTo>
                      <a:pt x="108" y="18"/>
                    </a:lnTo>
                    <a:lnTo>
                      <a:pt x="96" y="18"/>
                    </a:lnTo>
                    <a:lnTo>
                      <a:pt x="51" y="13"/>
                    </a:lnTo>
                    <a:lnTo>
                      <a:pt x="45" y="25"/>
                    </a:lnTo>
                    <a:lnTo>
                      <a:pt x="36" y="25"/>
                    </a:lnTo>
                    <a:lnTo>
                      <a:pt x="24" y="25"/>
                    </a:lnTo>
                    <a:lnTo>
                      <a:pt x="12" y="21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244475" y="5280025"/>
                <a:ext cx="319088" cy="349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5"/>
                  </a:cxn>
                  <a:cxn ang="0">
                    <a:pos x="22" y="4"/>
                  </a:cxn>
                  <a:cxn ang="0">
                    <a:pos x="34" y="2"/>
                  </a:cxn>
                  <a:cxn ang="0">
                    <a:pos x="36" y="8"/>
                  </a:cxn>
                  <a:cxn ang="0">
                    <a:pos x="46" y="8"/>
                  </a:cxn>
                  <a:cxn ang="0">
                    <a:pos x="58" y="4"/>
                  </a:cxn>
                  <a:cxn ang="0">
                    <a:pos x="72" y="4"/>
                  </a:cxn>
                  <a:cxn ang="0">
                    <a:pos x="94" y="8"/>
                  </a:cxn>
                  <a:cxn ang="0">
                    <a:pos x="106" y="8"/>
                  </a:cxn>
                  <a:cxn ang="0">
                    <a:pos x="107" y="2"/>
                  </a:cxn>
                  <a:cxn ang="0">
                    <a:pos x="118" y="2"/>
                  </a:cxn>
                  <a:cxn ang="0">
                    <a:pos x="129" y="2"/>
                  </a:cxn>
                  <a:cxn ang="0">
                    <a:pos x="141" y="2"/>
                  </a:cxn>
                  <a:cxn ang="0">
                    <a:pos x="153" y="2"/>
                  </a:cxn>
                  <a:cxn ang="0">
                    <a:pos x="165" y="2"/>
                  </a:cxn>
                  <a:cxn ang="0">
                    <a:pos x="177" y="0"/>
                  </a:cxn>
                  <a:cxn ang="0">
                    <a:pos x="189" y="0"/>
                  </a:cxn>
                  <a:cxn ang="0">
                    <a:pos x="201" y="0"/>
                  </a:cxn>
                  <a:cxn ang="0">
                    <a:pos x="195" y="8"/>
                  </a:cxn>
                  <a:cxn ang="0">
                    <a:pos x="183" y="8"/>
                  </a:cxn>
                  <a:cxn ang="0">
                    <a:pos x="173" y="8"/>
                  </a:cxn>
                  <a:cxn ang="0">
                    <a:pos x="161" y="8"/>
                  </a:cxn>
                  <a:cxn ang="0">
                    <a:pos x="149" y="8"/>
                  </a:cxn>
                  <a:cxn ang="0">
                    <a:pos x="137" y="8"/>
                  </a:cxn>
                  <a:cxn ang="0">
                    <a:pos x="129" y="14"/>
                  </a:cxn>
                  <a:cxn ang="0">
                    <a:pos x="119" y="14"/>
                  </a:cxn>
                  <a:cxn ang="0">
                    <a:pos x="107" y="16"/>
                  </a:cxn>
                  <a:cxn ang="0">
                    <a:pos x="95" y="16"/>
                  </a:cxn>
                  <a:cxn ang="0">
                    <a:pos x="52" y="11"/>
                  </a:cxn>
                  <a:cxn ang="0">
                    <a:pos x="46" y="22"/>
                  </a:cxn>
                  <a:cxn ang="0">
                    <a:pos x="36" y="22"/>
                  </a:cxn>
                  <a:cxn ang="0">
                    <a:pos x="24" y="22"/>
                  </a:cxn>
                  <a:cxn ang="0">
                    <a:pos x="12" y="18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5"/>
                  </a:cxn>
                </a:cxnLst>
                <a:rect l="0" t="0" r="r" b="b"/>
                <a:pathLst>
                  <a:path w="201" h="22">
                    <a:moveTo>
                      <a:pt x="0" y="5"/>
                    </a:moveTo>
                    <a:lnTo>
                      <a:pt x="10" y="5"/>
                    </a:lnTo>
                    <a:lnTo>
                      <a:pt x="22" y="4"/>
                    </a:lnTo>
                    <a:lnTo>
                      <a:pt x="34" y="2"/>
                    </a:lnTo>
                    <a:lnTo>
                      <a:pt x="36" y="8"/>
                    </a:lnTo>
                    <a:lnTo>
                      <a:pt x="46" y="8"/>
                    </a:lnTo>
                    <a:lnTo>
                      <a:pt x="58" y="4"/>
                    </a:lnTo>
                    <a:lnTo>
                      <a:pt x="72" y="4"/>
                    </a:lnTo>
                    <a:lnTo>
                      <a:pt x="94" y="8"/>
                    </a:lnTo>
                    <a:lnTo>
                      <a:pt x="106" y="8"/>
                    </a:lnTo>
                    <a:lnTo>
                      <a:pt x="107" y="2"/>
                    </a:lnTo>
                    <a:lnTo>
                      <a:pt x="118" y="2"/>
                    </a:lnTo>
                    <a:lnTo>
                      <a:pt x="129" y="2"/>
                    </a:lnTo>
                    <a:lnTo>
                      <a:pt x="141" y="2"/>
                    </a:lnTo>
                    <a:lnTo>
                      <a:pt x="153" y="2"/>
                    </a:lnTo>
                    <a:lnTo>
                      <a:pt x="165" y="2"/>
                    </a:lnTo>
                    <a:lnTo>
                      <a:pt x="177" y="0"/>
                    </a:lnTo>
                    <a:lnTo>
                      <a:pt x="189" y="0"/>
                    </a:lnTo>
                    <a:lnTo>
                      <a:pt x="201" y="0"/>
                    </a:lnTo>
                    <a:lnTo>
                      <a:pt x="195" y="8"/>
                    </a:lnTo>
                    <a:lnTo>
                      <a:pt x="183" y="8"/>
                    </a:lnTo>
                    <a:lnTo>
                      <a:pt x="173" y="8"/>
                    </a:lnTo>
                    <a:lnTo>
                      <a:pt x="161" y="8"/>
                    </a:lnTo>
                    <a:lnTo>
                      <a:pt x="149" y="8"/>
                    </a:lnTo>
                    <a:lnTo>
                      <a:pt x="137" y="8"/>
                    </a:lnTo>
                    <a:lnTo>
                      <a:pt x="129" y="14"/>
                    </a:lnTo>
                    <a:lnTo>
                      <a:pt x="119" y="14"/>
                    </a:lnTo>
                    <a:lnTo>
                      <a:pt x="107" y="16"/>
                    </a:lnTo>
                    <a:lnTo>
                      <a:pt x="95" y="16"/>
                    </a:lnTo>
                    <a:lnTo>
                      <a:pt x="52" y="11"/>
                    </a:lnTo>
                    <a:lnTo>
                      <a:pt x="46" y="22"/>
                    </a:lnTo>
                    <a:lnTo>
                      <a:pt x="36" y="22"/>
                    </a:lnTo>
                    <a:lnTo>
                      <a:pt x="24" y="22"/>
                    </a:lnTo>
                    <a:lnTo>
                      <a:pt x="12" y="18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244475" y="5337175"/>
                <a:ext cx="319088" cy="3651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5"/>
                  </a:cxn>
                  <a:cxn ang="0">
                    <a:pos x="22" y="4"/>
                  </a:cxn>
                  <a:cxn ang="0">
                    <a:pos x="34" y="2"/>
                  </a:cxn>
                  <a:cxn ang="0">
                    <a:pos x="36" y="8"/>
                  </a:cxn>
                  <a:cxn ang="0">
                    <a:pos x="46" y="8"/>
                  </a:cxn>
                  <a:cxn ang="0">
                    <a:pos x="58" y="4"/>
                  </a:cxn>
                  <a:cxn ang="0">
                    <a:pos x="72" y="4"/>
                  </a:cxn>
                  <a:cxn ang="0">
                    <a:pos x="94" y="8"/>
                  </a:cxn>
                  <a:cxn ang="0">
                    <a:pos x="106" y="8"/>
                  </a:cxn>
                  <a:cxn ang="0">
                    <a:pos x="107" y="2"/>
                  </a:cxn>
                  <a:cxn ang="0">
                    <a:pos x="118" y="2"/>
                  </a:cxn>
                  <a:cxn ang="0">
                    <a:pos x="129" y="2"/>
                  </a:cxn>
                  <a:cxn ang="0">
                    <a:pos x="141" y="2"/>
                  </a:cxn>
                  <a:cxn ang="0">
                    <a:pos x="153" y="2"/>
                  </a:cxn>
                  <a:cxn ang="0">
                    <a:pos x="165" y="2"/>
                  </a:cxn>
                  <a:cxn ang="0">
                    <a:pos x="177" y="0"/>
                  </a:cxn>
                  <a:cxn ang="0">
                    <a:pos x="189" y="0"/>
                  </a:cxn>
                  <a:cxn ang="0">
                    <a:pos x="201" y="0"/>
                  </a:cxn>
                  <a:cxn ang="0">
                    <a:pos x="195" y="8"/>
                  </a:cxn>
                  <a:cxn ang="0">
                    <a:pos x="183" y="9"/>
                  </a:cxn>
                  <a:cxn ang="0">
                    <a:pos x="173" y="9"/>
                  </a:cxn>
                  <a:cxn ang="0">
                    <a:pos x="161" y="8"/>
                  </a:cxn>
                  <a:cxn ang="0">
                    <a:pos x="149" y="8"/>
                  </a:cxn>
                  <a:cxn ang="0">
                    <a:pos x="137" y="8"/>
                  </a:cxn>
                  <a:cxn ang="0">
                    <a:pos x="129" y="16"/>
                  </a:cxn>
                  <a:cxn ang="0">
                    <a:pos x="119" y="16"/>
                  </a:cxn>
                  <a:cxn ang="0">
                    <a:pos x="107" y="17"/>
                  </a:cxn>
                  <a:cxn ang="0">
                    <a:pos x="95" y="17"/>
                  </a:cxn>
                  <a:cxn ang="0">
                    <a:pos x="52" y="12"/>
                  </a:cxn>
                  <a:cxn ang="0">
                    <a:pos x="46" y="23"/>
                  </a:cxn>
                  <a:cxn ang="0">
                    <a:pos x="36" y="23"/>
                  </a:cxn>
                  <a:cxn ang="0">
                    <a:pos x="24" y="23"/>
                  </a:cxn>
                  <a:cxn ang="0">
                    <a:pos x="12" y="20"/>
                  </a:cxn>
                  <a:cxn ang="0">
                    <a:pos x="0" y="17"/>
                  </a:cxn>
                  <a:cxn ang="0">
                    <a:pos x="0" y="9"/>
                  </a:cxn>
                  <a:cxn ang="0">
                    <a:pos x="0" y="5"/>
                  </a:cxn>
                </a:cxnLst>
                <a:rect l="0" t="0" r="r" b="b"/>
                <a:pathLst>
                  <a:path w="201" h="23">
                    <a:moveTo>
                      <a:pt x="0" y="5"/>
                    </a:moveTo>
                    <a:lnTo>
                      <a:pt x="10" y="5"/>
                    </a:lnTo>
                    <a:lnTo>
                      <a:pt x="22" y="4"/>
                    </a:lnTo>
                    <a:lnTo>
                      <a:pt x="34" y="2"/>
                    </a:lnTo>
                    <a:lnTo>
                      <a:pt x="36" y="8"/>
                    </a:lnTo>
                    <a:lnTo>
                      <a:pt x="46" y="8"/>
                    </a:lnTo>
                    <a:lnTo>
                      <a:pt x="58" y="4"/>
                    </a:lnTo>
                    <a:lnTo>
                      <a:pt x="72" y="4"/>
                    </a:lnTo>
                    <a:lnTo>
                      <a:pt x="94" y="8"/>
                    </a:lnTo>
                    <a:lnTo>
                      <a:pt x="106" y="8"/>
                    </a:lnTo>
                    <a:lnTo>
                      <a:pt x="107" y="2"/>
                    </a:lnTo>
                    <a:lnTo>
                      <a:pt x="118" y="2"/>
                    </a:lnTo>
                    <a:lnTo>
                      <a:pt x="129" y="2"/>
                    </a:lnTo>
                    <a:lnTo>
                      <a:pt x="141" y="2"/>
                    </a:lnTo>
                    <a:lnTo>
                      <a:pt x="153" y="2"/>
                    </a:lnTo>
                    <a:lnTo>
                      <a:pt x="165" y="2"/>
                    </a:lnTo>
                    <a:lnTo>
                      <a:pt x="177" y="0"/>
                    </a:lnTo>
                    <a:lnTo>
                      <a:pt x="189" y="0"/>
                    </a:lnTo>
                    <a:lnTo>
                      <a:pt x="201" y="0"/>
                    </a:lnTo>
                    <a:lnTo>
                      <a:pt x="195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1" y="8"/>
                    </a:lnTo>
                    <a:lnTo>
                      <a:pt x="149" y="8"/>
                    </a:lnTo>
                    <a:lnTo>
                      <a:pt x="137" y="8"/>
                    </a:lnTo>
                    <a:lnTo>
                      <a:pt x="129" y="16"/>
                    </a:lnTo>
                    <a:lnTo>
                      <a:pt x="119" y="16"/>
                    </a:lnTo>
                    <a:lnTo>
                      <a:pt x="107" y="17"/>
                    </a:lnTo>
                    <a:lnTo>
                      <a:pt x="95" y="17"/>
                    </a:lnTo>
                    <a:lnTo>
                      <a:pt x="52" y="12"/>
                    </a:lnTo>
                    <a:lnTo>
                      <a:pt x="46" y="23"/>
                    </a:lnTo>
                    <a:lnTo>
                      <a:pt x="36" y="23"/>
                    </a:lnTo>
                    <a:lnTo>
                      <a:pt x="24" y="23"/>
                    </a:lnTo>
                    <a:lnTo>
                      <a:pt x="12" y="20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46075" y="5414963"/>
                <a:ext cx="219075" cy="179387"/>
              </a:xfrm>
              <a:custGeom>
                <a:avLst/>
                <a:gdLst/>
                <a:ahLst/>
                <a:cxnLst>
                  <a:cxn ang="0">
                    <a:pos x="77" y="33"/>
                  </a:cxn>
                  <a:cxn ang="0">
                    <a:pos x="121" y="0"/>
                  </a:cxn>
                  <a:cxn ang="0">
                    <a:pos x="138" y="12"/>
                  </a:cxn>
                  <a:cxn ang="0">
                    <a:pos x="89" y="49"/>
                  </a:cxn>
                  <a:cxn ang="0">
                    <a:pos x="132" y="88"/>
                  </a:cxn>
                  <a:cxn ang="0">
                    <a:pos x="126" y="107"/>
                  </a:cxn>
                  <a:cxn ang="0">
                    <a:pos x="73" y="57"/>
                  </a:cxn>
                  <a:cxn ang="0">
                    <a:pos x="22" y="113"/>
                  </a:cxn>
                  <a:cxn ang="0">
                    <a:pos x="0" y="105"/>
                  </a:cxn>
                  <a:cxn ang="0">
                    <a:pos x="65" y="49"/>
                  </a:cxn>
                  <a:cxn ang="0">
                    <a:pos x="6" y="25"/>
                  </a:cxn>
                  <a:cxn ang="0">
                    <a:pos x="24" y="8"/>
                  </a:cxn>
                  <a:cxn ang="0">
                    <a:pos x="77" y="33"/>
                  </a:cxn>
                </a:cxnLst>
                <a:rect l="0" t="0" r="r" b="b"/>
                <a:pathLst>
                  <a:path w="138" h="113">
                    <a:moveTo>
                      <a:pt x="77" y="33"/>
                    </a:moveTo>
                    <a:lnTo>
                      <a:pt x="121" y="0"/>
                    </a:lnTo>
                    <a:lnTo>
                      <a:pt x="138" y="12"/>
                    </a:lnTo>
                    <a:lnTo>
                      <a:pt x="89" y="49"/>
                    </a:lnTo>
                    <a:lnTo>
                      <a:pt x="132" y="88"/>
                    </a:lnTo>
                    <a:lnTo>
                      <a:pt x="126" y="107"/>
                    </a:lnTo>
                    <a:lnTo>
                      <a:pt x="73" y="57"/>
                    </a:lnTo>
                    <a:lnTo>
                      <a:pt x="22" y="113"/>
                    </a:lnTo>
                    <a:lnTo>
                      <a:pt x="0" y="105"/>
                    </a:lnTo>
                    <a:lnTo>
                      <a:pt x="65" y="49"/>
                    </a:lnTo>
                    <a:lnTo>
                      <a:pt x="6" y="25"/>
                    </a:lnTo>
                    <a:lnTo>
                      <a:pt x="24" y="8"/>
                    </a:lnTo>
                    <a:lnTo>
                      <a:pt x="7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682" y="1"/>
            <a:ext cx="8420100" cy="580570"/>
          </a:xfrm>
        </p:spPr>
        <p:txBody>
          <a:bodyPr/>
          <a:lstStyle/>
          <a:p>
            <a:r>
              <a:rPr lang="en-GB" sz="2800" dirty="0" smtClean="0"/>
              <a:t>The solution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513" y="478973"/>
            <a:ext cx="9891487" cy="6110514"/>
          </a:xfrm>
        </p:spPr>
        <p:txBody>
          <a:bodyPr/>
          <a:lstStyle/>
          <a:p>
            <a:r>
              <a:rPr lang="en-GB" sz="2000" dirty="0" smtClean="0"/>
              <a:t>In order to deal with the monopoly problem – and in order to create a pan-European solution:</a:t>
            </a:r>
          </a:p>
          <a:p>
            <a:r>
              <a:rPr lang="en-GB" sz="2000" dirty="0" smtClean="0"/>
              <a:t>Establish a single spot exchange for the Single European Spot Market</a:t>
            </a:r>
          </a:p>
          <a:p>
            <a:pPr lvl="1"/>
            <a:r>
              <a:rPr lang="en-GB" dirty="0" smtClean="0"/>
              <a:t>With one primary calculation site and one disaster site.</a:t>
            </a:r>
          </a:p>
          <a:p>
            <a:r>
              <a:rPr lang="en-GB" sz="2000" dirty="0" smtClean="0"/>
              <a:t>Arrange the ownership, so the pan-European spot exchange is owned by the countries participating in the market coupling.</a:t>
            </a:r>
          </a:p>
          <a:p>
            <a:r>
              <a:rPr lang="en-GB" sz="2000" dirty="0" smtClean="0"/>
              <a:t>Establish a pan-European market council with representatives for consumers, producers, market players and TSOs</a:t>
            </a:r>
          </a:p>
          <a:p>
            <a:pPr lvl="1"/>
            <a:r>
              <a:rPr lang="en-GB" dirty="0" smtClean="0"/>
              <a:t>And grant the council formal influence.</a:t>
            </a:r>
          </a:p>
          <a:p>
            <a:r>
              <a:rPr lang="en-GB" sz="2000" dirty="0" smtClean="0"/>
              <a:t>Give ACER and the European energy regulators a legal foundation for regulating the spot exchange and the spot clearing house</a:t>
            </a:r>
          </a:p>
          <a:p>
            <a:pPr lvl="1"/>
            <a:r>
              <a:rPr lang="en-GB" dirty="0" smtClean="0"/>
              <a:t>Note: having only local regulation would be pointless, as price coupling requires the same algorithm and the same daily price calculation procedures for the whole coupled area.</a:t>
            </a:r>
          </a:p>
          <a:p>
            <a:r>
              <a:rPr lang="en-GB" sz="2000" dirty="0" smtClean="0"/>
              <a:t>For more information, see the PowerPoint presentation </a:t>
            </a:r>
            <a:r>
              <a:rPr lang="en-GB" sz="2000" i="1" dirty="0" smtClean="0"/>
              <a:t>Single spot exchange for the Single Electricity Market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1957" y="3370158"/>
            <a:ext cx="1648821" cy="12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October 25, 2014</a:t>
            </a:r>
            <a:endParaRPr lang="en-GB" dirty="0" smtClean="0"/>
          </a:p>
        </p:txBody>
      </p:sp>
      <p:sp>
        <p:nvSpPr>
          <p:cNvPr id="36868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A349F1-2BA1-4DA5-84BA-02AE05B29942}" type="slidenum">
              <a:rPr lang="en-GB" smtClean="0"/>
              <a:pPr/>
              <a:t>11</a:t>
            </a:fld>
            <a:endParaRPr lang="en-GB" dirty="0" smtClean="0"/>
          </a:p>
        </p:txBody>
      </p:sp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117417" y="2249488"/>
            <a:ext cx="95702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6000" dirty="0" smtClean="0"/>
              <a:t>Appendix</a:t>
            </a:r>
            <a:endParaRPr lang="en-GB" sz="6000" dirty="0"/>
          </a:p>
          <a:p>
            <a:pPr algn="ctr"/>
            <a:r>
              <a:rPr lang="en-GB" sz="4800" dirty="0" smtClean="0"/>
              <a:t>Terminology </a:t>
            </a:r>
            <a:r>
              <a:rPr lang="en-GB" sz="4800" dirty="0"/>
              <a:t>and acronyms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0" y="14288"/>
            <a:ext cx="7576457" cy="1016225"/>
          </a:xfrm>
        </p:spPr>
        <p:txBody>
          <a:bodyPr/>
          <a:lstStyle/>
          <a:p>
            <a:r>
              <a:rPr lang="en-GB" sz="2800" dirty="0" smtClean="0"/>
              <a:t>Terminology and acronyms – 1</a:t>
            </a:r>
            <a:br>
              <a:rPr lang="en-GB" sz="2800" dirty="0" smtClean="0"/>
            </a:br>
            <a:r>
              <a:rPr lang="en-GB" sz="2200" dirty="0" smtClean="0"/>
              <a:t> As used in this presentation</a:t>
            </a:r>
          </a:p>
        </p:txBody>
      </p:sp>
      <p:sp>
        <p:nvSpPr>
          <p:cNvPr id="37891" name="Pladsholder til indhold 2"/>
          <p:cNvSpPr>
            <a:spLocks noGrp="1"/>
          </p:cNvSpPr>
          <p:nvPr>
            <p:ph idx="1"/>
          </p:nvPr>
        </p:nvSpPr>
        <p:spPr>
          <a:xfrm>
            <a:off x="0" y="943204"/>
            <a:ext cx="9906000" cy="5660788"/>
          </a:xfrm>
        </p:spPr>
        <p:txBody>
          <a:bodyPr/>
          <a:lstStyle/>
          <a:p>
            <a:r>
              <a:rPr lang="en-GB" sz="1900" i="1" dirty="0" smtClean="0"/>
              <a:t>ACER</a:t>
            </a:r>
            <a:r>
              <a:rPr lang="en-GB" sz="1900" dirty="0" smtClean="0"/>
              <a:t>  Agency for the Cooperation of Energy Regulators. An EU body established in 2010.</a:t>
            </a:r>
            <a:endParaRPr lang="en-GB" sz="1900" i="1" dirty="0" smtClean="0"/>
          </a:p>
          <a:p>
            <a:r>
              <a:rPr lang="en-GB" sz="1900" i="1" dirty="0" smtClean="0"/>
              <a:t>Border</a:t>
            </a:r>
            <a:r>
              <a:rPr lang="en-GB" sz="1900" dirty="0" smtClean="0"/>
              <a:t>  means a border between two price zones</a:t>
            </a:r>
          </a:p>
          <a:p>
            <a:pPr lvl="1"/>
            <a:r>
              <a:rPr lang="en-GB" sz="1900" dirty="0" smtClean="0"/>
              <a:t>Hence, it need not be a border between two countries. It may be a border between two price zones inside a country.</a:t>
            </a:r>
          </a:p>
          <a:p>
            <a:r>
              <a:rPr lang="en-GB" sz="1900" i="1" dirty="0" smtClean="0"/>
              <a:t>Double auction</a:t>
            </a:r>
            <a:r>
              <a:rPr lang="en-GB" sz="1900" dirty="0" smtClean="0"/>
              <a:t>  A calculation method whereby an exchange’s price is set by means of the exchange’s supply curve and the exchange’s demand curve. See the PowerPoint presentation </a:t>
            </a:r>
            <a:r>
              <a:rPr lang="en-GB" sz="1900" i="1" dirty="0" smtClean="0"/>
              <a:t>Maximizing the economic value of market coupling and spot trading</a:t>
            </a:r>
            <a:r>
              <a:rPr lang="en-GB" sz="1900" dirty="0" smtClean="0"/>
              <a:t>.</a:t>
            </a:r>
          </a:p>
          <a:p>
            <a:r>
              <a:rPr lang="en-GB" sz="1900" i="1" dirty="0" smtClean="0"/>
              <a:t>Energy flow</a:t>
            </a:r>
            <a:r>
              <a:rPr lang="en-GB" sz="1900" dirty="0" smtClean="0"/>
              <a:t>  Actually, in this presentation, “energy flow” means “day-ahead plans for cross-border energy flow”.</a:t>
            </a:r>
          </a:p>
          <a:p>
            <a:pPr>
              <a:buNone/>
            </a:pPr>
            <a:r>
              <a:rPr lang="en-GB" sz="1900" dirty="0" smtClean="0"/>
              <a:t>	Note that market coupling does not create energy flows. It merely creates day-ahead plans for the cross-border energy flows. Later, these plans my be modified by intra-day, cross-border trading and/or the TSOs’ cross-border trading of regulating energy.</a:t>
            </a:r>
          </a:p>
          <a:p>
            <a:r>
              <a:rPr lang="en-GB" sz="1900" i="1" dirty="0" smtClean="0"/>
              <a:t>EU  </a:t>
            </a:r>
            <a:r>
              <a:rPr lang="en-GB" sz="1900" dirty="0" smtClean="0"/>
              <a:t>European Union.</a:t>
            </a:r>
          </a:p>
          <a:p>
            <a:r>
              <a:rPr lang="en-GB" sz="1900" i="1" dirty="0" smtClean="0"/>
              <a:t>Flow</a:t>
            </a:r>
            <a:r>
              <a:rPr lang="en-GB" sz="1900" dirty="0" smtClean="0"/>
              <a:t>  Short-term for </a:t>
            </a:r>
            <a:r>
              <a:rPr lang="en-GB" sz="1900" i="1" dirty="0" smtClean="0"/>
              <a:t>energy flow</a:t>
            </a:r>
            <a:r>
              <a:rPr lang="en-GB" sz="1900" dirty="0" smtClean="0"/>
              <a:t>.</a:t>
            </a:r>
          </a:p>
        </p:txBody>
      </p:sp>
      <p:sp>
        <p:nvSpPr>
          <p:cNvPr id="3789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53A7-E8F3-487D-AF41-6D033F8D579B}" type="slidenum">
              <a:rPr lang="en-GB" smtClean="0"/>
              <a:pPr/>
              <a:t>12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October 25, 2014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0" y="457"/>
            <a:ext cx="8098971" cy="1044572"/>
          </a:xfrm>
        </p:spPr>
        <p:txBody>
          <a:bodyPr/>
          <a:lstStyle/>
          <a:p>
            <a:r>
              <a:rPr lang="en-GB" sz="2800" dirty="0" smtClean="0"/>
              <a:t>Terminology and acronyms – 2</a:t>
            </a:r>
            <a:br>
              <a:rPr lang="en-GB" sz="2800" dirty="0" smtClean="0"/>
            </a:br>
            <a:r>
              <a:rPr lang="en-GB" sz="2200" dirty="0" smtClean="0"/>
              <a:t>As used in this presentation</a:t>
            </a:r>
          </a:p>
        </p:txBody>
      </p:sp>
      <p:sp>
        <p:nvSpPr>
          <p:cNvPr id="39939" name="Pladsholder til indhold 2"/>
          <p:cNvSpPr>
            <a:spLocks noGrp="1"/>
          </p:cNvSpPr>
          <p:nvPr>
            <p:ph idx="1"/>
          </p:nvPr>
        </p:nvSpPr>
        <p:spPr>
          <a:xfrm>
            <a:off x="101824" y="1088571"/>
            <a:ext cx="9695317" cy="5631542"/>
          </a:xfrm>
        </p:spPr>
        <p:txBody>
          <a:bodyPr/>
          <a:lstStyle/>
          <a:p>
            <a:r>
              <a:rPr lang="en-GB" sz="2000" i="1" dirty="0" smtClean="0"/>
              <a:t>Market coupling</a:t>
            </a:r>
            <a:r>
              <a:rPr lang="en-GB" sz="2000" dirty="0" smtClean="0"/>
              <a:t>  A day-ahead congestion management system, you can have on a border, where two spot exchanges meet. The day-ahead plans for the cross-border energy flows are calculated using the two exchanges’ bids and information on the day-ahead cross-border trading capacity.</a:t>
            </a:r>
          </a:p>
          <a:p>
            <a:pPr>
              <a:buNone/>
            </a:pPr>
            <a:r>
              <a:rPr lang="en-GB" sz="2000" dirty="0" smtClean="0"/>
              <a:t>	For simplicity, in this presentation “market coupling” is used as a short-hand for “market coupling/splitting”.</a:t>
            </a:r>
          </a:p>
          <a:p>
            <a:r>
              <a:rPr lang="en-GB" sz="2000" i="1" dirty="0" smtClean="0"/>
              <a:t>Market splitting</a:t>
            </a:r>
            <a:r>
              <a:rPr lang="en-GB" sz="2000" dirty="0" smtClean="0"/>
              <a:t> A day-ahead congestion management system, you can have on a border, where you have the same spot exchange on both sides of the border. The day-ahead plans for the cross-border energy flows are calculated using the exchange’s bids and information on the day-ahead cross-border trading capacity.</a:t>
            </a:r>
          </a:p>
          <a:p>
            <a:pPr>
              <a:buNone/>
            </a:pPr>
            <a:r>
              <a:rPr lang="en-GB" sz="2000" dirty="0" smtClean="0"/>
              <a:t>	For simplicity, in this presentation “market coupling” is used as a short-hand for “market coupling/splitting”.</a:t>
            </a:r>
          </a:p>
        </p:txBody>
      </p:sp>
      <p:sp>
        <p:nvSpPr>
          <p:cNvPr id="399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B1527-E804-4EAF-B278-8A572FF2BD92}" type="slidenum">
              <a:rPr lang="en-GB" smtClean="0"/>
              <a:pPr/>
              <a:t>13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October 25, 2014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>
          <a:xfrm>
            <a:off x="29028" y="28803"/>
            <a:ext cx="7823200" cy="1161367"/>
          </a:xfrm>
          <a:noFill/>
        </p:spPr>
        <p:txBody>
          <a:bodyPr/>
          <a:lstStyle/>
          <a:p>
            <a:r>
              <a:rPr lang="en-GB" sz="2800" dirty="0" smtClean="0"/>
              <a:t>Terminology and acronyms – 3</a:t>
            </a:r>
            <a:br>
              <a:rPr lang="en-GB" sz="2800" dirty="0" smtClean="0"/>
            </a:br>
            <a:r>
              <a:rPr lang="en-GB" sz="2200" dirty="0" smtClean="0"/>
              <a:t>As used in this presentation</a:t>
            </a:r>
          </a:p>
        </p:txBody>
      </p:sp>
      <p:sp>
        <p:nvSpPr>
          <p:cNvPr id="40963" name="Pladsholder til indhold 2"/>
          <p:cNvSpPr>
            <a:spLocks noGrp="1"/>
          </p:cNvSpPr>
          <p:nvPr>
            <p:ph idx="1"/>
          </p:nvPr>
        </p:nvSpPr>
        <p:spPr>
          <a:xfrm>
            <a:off x="334048" y="1611083"/>
            <a:ext cx="9274402" cy="4252678"/>
          </a:xfrm>
        </p:spPr>
        <p:txBody>
          <a:bodyPr/>
          <a:lstStyle/>
          <a:p>
            <a:r>
              <a:rPr lang="en-GB" sz="2000" i="1" dirty="0" smtClean="0"/>
              <a:t>Nordic</a:t>
            </a:r>
            <a:r>
              <a:rPr lang="en-GB" sz="2000" dirty="0" smtClean="0"/>
              <a:t> and </a:t>
            </a:r>
            <a:r>
              <a:rPr lang="en-GB" sz="2000" i="1" dirty="0" smtClean="0"/>
              <a:t>Nordic area</a:t>
            </a:r>
            <a:r>
              <a:rPr lang="en-GB" sz="2000" dirty="0" smtClean="0"/>
              <a:t>  refer to the countries Denmark, Finland, Norway and Sweden.</a:t>
            </a:r>
            <a:endParaRPr lang="en-GB" sz="2000" i="1" dirty="0" smtClean="0"/>
          </a:p>
          <a:p>
            <a:r>
              <a:rPr lang="en-GB" sz="2000" i="1" dirty="0" smtClean="0"/>
              <a:t>PCR</a:t>
            </a:r>
            <a:r>
              <a:rPr lang="en-GB" sz="2000" dirty="0" smtClean="0"/>
              <a:t>  Price Coupling Regions. A market coupling system promoted by some European spot exchanges. The market coupling currently used in Western Europe.</a:t>
            </a:r>
          </a:p>
          <a:p>
            <a:pPr>
              <a:buNone/>
            </a:pPr>
            <a:r>
              <a:rPr lang="en-GB" sz="2000" dirty="0" smtClean="0"/>
              <a:t>	Unfortunately, PCR means market coupling with a lot of redundant staff, computers and software installations – financed by captive costumers. See the PowerPoint presentation </a:t>
            </a:r>
            <a:r>
              <a:rPr lang="en-GB" sz="2000" i="1" dirty="0" smtClean="0"/>
              <a:t>Single spot exchange for the Single Electricity Market.</a:t>
            </a:r>
          </a:p>
        </p:txBody>
      </p:sp>
      <p:sp>
        <p:nvSpPr>
          <p:cNvPr id="40964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470ADD-4CFA-40B3-A018-91BEDE84F77D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October 25, 2014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0" y="457"/>
            <a:ext cx="7489371" cy="1143000"/>
          </a:xfrm>
          <a:noFill/>
        </p:spPr>
        <p:txBody>
          <a:bodyPr/>
          <a:lstStyle/>
          <a:p>
            <a:r>
              <a:rPr lang="en-GB" sz="2800" dirty="0" smtClean="0"/>
              <a:t>Terminology and acronyms – 4</a:t>
            </a:r>
            <a:br>
              <a:rPr lang="en-GB" sz="2800" dirty="0" smtClean="0"/>
            </a:br>
            <a:r>
              <a:rPr lang="en-GB" sz="2200" dirty="0" smtClean="0"/>
              <a:t>As used in this presentation</a:t>
            </a:r>
          </a:p>
        </p:txBody>
      </p:sp>
      <p:sp>
        <p:nvSpPr>
          <p:cNvPr id="41987" name="Pladsholder til indhold 2"/>
          <p:cNvSpPr>
            <a:spLocks noGrp="1"/>
          </p:cNvSpPr>
          <p:nvPr>
            <p:ph idx="1"/>
          </p:nvPr>
        </p:nvSpPr>
        <p:spPr>
          <a:xfrm>
            <a:off x="-14288" y="1089027"/>
            <a:ext cx="9920288" cy="5471429"/>
          </a:xfrm>
        </p:spPr>
        <p:txBody>
          <a:bodyPr/>
          <a:lstStyle/>
          <a:p>
            <a:r>
              <a:rPr lang="en-GB" sz="2000" i="1" dirty="0" smtClean="0"/>
              <a:t>Price coupling</a:t>
            </a:r>
            <a:r>
              <a:rPr lang="en-GB" sz="2000" dirty="0" smtClean="0"/>
              <a:t>  A version of market coupling, where there’s only one calculation of the spot prices (ie, no local re-calculations lacking full information from the whole coupled area).</a:t>
            </a:r>
          </a:p>
          <a:p>
            <a:pPr>
              <a:buNone/>
            </a:pPr>
            <a:r>
              <a:rPr lang="en-GB" sz="2000" dirty="0" smtClean="0"/>
              <a:t>	This contrasts with volume coupling.</a:t>
            </a:r>
          </a:p>
          <a:p>
            <a:pPr>
              <a:buNone/>
            </a:pPr>
            <a:r>
              <a:rPr lang="en-GB" sz="2000" dirty="0" smtClean="0"/>
              <a:t>	With price coupling the spot prices and the day-ahead plans for the cross-border energy flows are calculated using the following information:</a:t>
            </a:r>
          </a:p>
          <a:p>
            <a:pPr lvl="1"/>
            <a:r>
              <a:rPr lang="en-GB" dirty="0" smtClean="0"/>
              <a:t>The spot bids submitted in the whole coupled area.</a:t>
            </a:r>
          </a:p>
          <a:p>
            <a:pPr lvl="1"/>
            <a:r>
              <a:rPr lang="en-GB" dirty="0" smtClean="0"/>
              <a:t>The day-ahead cross-border capacity for all borders in the coupled area.</a:t>
            </a:r>
          </a:p>
          <a:p>
            <a:pPr>
              <a:buNone/>
            </a:pPr>
            <a:r>
              <a:rPr lang="en-GB" sz="2000" dirty="0" smtClean="0"/>
              <a:t>	Also, for the whole coupled area, the same calculation algorithm is used.</a:t>
            </a:r>
          </a:p>
          <a:p>
            <a:pPr>
              <a:buNone/>
            </a:pPr>
            <a:r>
              <a:rPr lang="en-GB" sz="2000" dirty="0" smtClean="0"/>
              <a:t>	Hence, even if there are many calculations taking place (as with the PRC model), all the calculations have the same input and use the same software (!). See the PowerPoint presentation </a:t>
            </a:r>
            <a:r>
              <a:rPr lang="en-GB" sz="2000" i="1" dirty="0" smtClean="0"/>
              <a:t>Single spot exchange for the Single Electricity Market.</a:t>
            </a:r>
          </a:p>
        </p:txBody>
      </p:sp>
      <p:sp>
        <p:nvSpPr>
          <p:cNvPr id="4198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3C09C-3BA0-45EC-AF30-898CFD2C77E9}" type="slidenum">
              <a:rPr lang="en-GB" smtClean="0"/>
              <a:pPr/>
              <a:t>15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October 25, 2014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0" y="261709"/>
            <a:ext cx="9906000" cy="1143000"/>
          </a:xfrm>
          <a:noFill/>
        </p:spPr>
        <p:txBody>
          <a:bodyPr/>
          <a:lstStyle/>
          <a:p>
            <a:r>
              <a:rPr lang="en-GB" dirty="0" smtClean="0"/>
              <a:t>Terminology and acronyms – 5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41987" name="Pladsholder til indhold 2"/>
          <p:cNvSpPr>
            <a:spLocks noGrp="1"/>
          </p:cNvSpPr>
          <p:nvPr>
            <p:ph idx="1"/>
          </p:nvPr>
        </p:nvSpPr>
        <p:spPr>
          <a:xfrm>
            <a:off x="-14288" y="1437363"/>
            <a:ext cx="9920288" cy="4557027"/>
          </a:xfrm>
        </p:spPr>
        <p:txBody>
          <a:bodyPr/>
          <a:lstStyle/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Price zone</a:t>
            </a:r>
            <a:r>
              <a:rPr lang="en-GB" sz="2000" dirty="0" smtClean="0"/>
              <a:t>  A geographical area, within which the players can trade electrical energy day-ahead without considering grid bottlenecks.</a:t>
            </a:r>
            <a:endParaRPr lang="en-GB" sz="200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Spot bid</a:t>
            </a:r>
            <a:r>
              <a:rPr lang="en-GB" sz="2000" dirty="0" smtClean="0"/>
              <a:t>  A purchase bid or a sales offer submitted to a spot exchange.</a:t>
            </a:r>
            <a:endParaRPr lang="en-GB" sz="200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Spot exchange  </a:t>
            </a:r>
            <a:r>
              <a:rPr lang="en-GB" sz="2000" dirty="0" smtClean="0"/>
              <a:t>In this document, a spot exchange is an exchange where</a:t>
            </a:r>
          </a:p>
          <a:p>
            <a:pPr lvl="1">
              <a:tabLst>
                <a:tab pos="711200" algn="l"/>
                <a:tab pos="987425" algn="l"/>
              </a:tabLst>
            </a:pPr>
            <a:r>
              <a:rPr lang="en-GB" dirty="0" smtClean="0"/>
              <a:t>Electrical energy is traded day-ahead.</a:t>
            </a:r>
          </a:p>
          <a:p>
            <a:pPr lvl="1">
              <a:tabLst>
                <a:tab pos="711200" algn="l"/>
                <a:tab pos="987425" algn="l"/>
              </a:tabLst>
            </a:pPr>
            <a:r>
              <a:rPr lang="en-GB" dirty="0" smtClean="0"/>
              <a:t>The day-ahead prices are calculated by means of double auction.</a:t>
            </a:r>
          </a:p>
          <a:p>
            <a:pPr lvl="1">
              <a:tabLst>
                <a:tab pos="711200" algn="l"/>
                <a:tab pos="987425" algn="l"/>
              </a:tabLst>
            </a:pPr>
            <a:r>
              <a:rPr lang="en-GB" dirty="0" smtClean="0"/>
              <a:t>Note: this document strongly recommends the European spot price calculation is done by a single European spot exchange.</a:t>
            </a:r>
          </a:p>
        </p:txBody>
      </p:sp>
      <p:sp>
        <p:nvSpPr>
          <p:cNvPr id="4198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3C09C-3BA0-45EC-AF30-898CFD2C77E9}" type="slidenum">
              <a:rPr lang="en-GB" smtClean="0"/>
              <a:pPr/>
              <a:t>16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October 25, 2014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0" y="14971"/>
            <a:ext cx="8011886" cy="1143000"/>
          </a:xfrm>
          <a:noFill/>
        </p:spPr>
        <p:txBody>
          <a:bodyPr/>
          <a:lstStyle/>
          <a:p>
            <a:r>
              <a:rPr lang="en-GB" sz="2800" dirty="0" smtClean="0"/>
              <a:t>Terminology and acronyms – 6</a:t>
            </a:r>
            <a:br>
              <a:rPr lang="en-GB" sz="2800" dirty="0" smtClean="0"/>
            </a:br>
            <a:r>
              <a:rPr lang="en-GB" sz="2200" dirty="0" smtClean="0"/>
              <a:t>As used in this presentation</a:t>
            </a:r>
          </a:p>
        </p:txBody>
      </p:sp>
      <p:sp>
        <p:nvSpPr>
          <p:cNvPr id="41987" name="Pladsholder til indhold 2"/>
          <p:cNvSpPr>
            <a:spLocks noGrp="1"/>
          </p:cNvSpPr>
          <p:nvPr>
            <p:ph idx="1"/>
          </p:nvPr>
        </p:nvSpPr>
        <p:spPr>
          <a:xfrm>
            <a:off x="-14288" y="958401"/>
            <a:ext cx="9920288" cy="5645600"/>
          </a:xfrm>
        </p:spPr>
        <p:txBody>
          <a:bodyPr/>
          <a:lstStyle/>
          <a:p>
            <a:pPr>
              <a:tabLst>
                <a:tab pos="711200" algn="l"/>
                <a:tab pos="987425" algn="l"/>
              </a:tabLst>
            </a:pPr>
            <a:r>
              <a:rPr lang="en-GB" sz="1900" i="1" dirty="0" smtClean="0"/>
              <a:t>Spot price</a:t>
            </a:r>
            <a:r>
              <a:rPr lang="en-GB" sz="1900" dirty="0" smtClean="0"/>
              <a:t>  A price calculated by a spot exchange. Either by a calculation performed by the spot exchange itself, or by a calculation performed by a body, to which the calculation has been outsourced.</a:t>
            </a:r>
            <a:endParaRPr lang="en-GB" sz="190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1900" i="1" dirty="0" smtClean="0"/>
              <a:t>Volume coupling</a:t>
            </a:r>
            <a:r>
              <a:rPr lang="en-GB" sz="1900" dirty="0" smtClean="0"/>
              <a:t>  A version of market coupling, where the spot prices are calculated twice: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1900" dirty="0" smtClean="0"/>
              <a:t>	First there’s an initial calculation using all the information from the whole coupled area. However, the spot prices produced by the initial calculation are not used.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1900" dirty="0" smtClean="0"/>
              <a:t>	In the next step, there are local re-calculations of the spot prices. The spot prices used in the settlement of the spot trading are the locally calculated prices.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1900" dirty="0" smtClean="0"/>
              <a:t>	Because the local re-calculations do not have access to the full information from the whole coupled area, the local re-calculations can produce wrong spot prices.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1900" dirty="0" smtClean="0"/>
              <a:t>	For more information, see the PowerPoint presentation </a:t>
            </a:r>
            <a:r>
              <a:rPr lang="en-GB" sz="1900" i="1" dirty="0" smtClean="0"/>
              <a:t>Market coupling and spot price calculation</a:t>
            </a:r>
            <a:r>
              <a:rPr lang="en-GB" sz="1900" dirty="0" smtClean="0"/>
              <a:t>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1900" i="1" dirty="0" smtClean="0"/>
              <a:t>TSO</a:t>
            </a:r>
            <a:r>
              <a:rPr lang="en-GB" sz="1900" dirty="0" smtClean="0"/>
              <a:t>  Transmission System Operator.</a:t>
            </a:r>
          </a:p>
        </p:txBody>
      </p:sp>
      <p:sp>
        <p:nvSpPr>
          <p:cNvPr id="4198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3C09C-3BA0-45EC-AF30-898CFD2C77E9}" type="slidenum">
              <a:rPr lang="en-GB" smtClean="0"/>
              <a:pPr/>
              <a:t>17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October 25, 2014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 smtClean="0"/>
              <a:t>Thank you for your attention!</a:t>
            </a:r>
          </a:p>
        </p:txBody>
      </p:sp>
      <p:sp>
        <p:nvSpPr>
          <p:cNvPr id="206853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6592CB76-0D76-474A-8A2A-7366BEAA1443}" type="slidenum">
              <a:rPr lang="en-GB" smtClean="0"/>
              <a:pPr defTabSz="762000"/>
              <a:t>18</a:t>
            </a:fld>
            <a:endParaRPr lang="en-GB" dirty="0" smtClean="0"/>
          </a:p>
        </p:txBody>
      </p:sp>
      <p:sp>
        <p:nvSpPr>
          <p:cNvPr id="206854" name="Tekstboks 98"/>
          <p:cNvSpPr txBox="1">
            <a:spLocks noChangeArrowheads="1"/>
          </p:cNvSpPr>
          <p:nvPr/>
        </p:nvSpPr>
        <p:spPr bwMode="auto">
          <a:xfrm>
            <a:off x="27072" y="2598738"/>
            <a:ext cx="96343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000" dirty="0"/>
              <a:t>Anders Plejdrup Houmøller</a:t>
            </a:r>
          </a:p>
          <a:p>
            <a:pPr algn="ctr"/>
            <a:r>
              <a:rPr lang="en-GB" sz="4000" i="1" dirty="0"/>
              <a:t>Houmoller </a:t>
            </a:r>
            <a:r>
              <a:rPr lang="en-GB" sz="4000" i="1" dirty="0" smtClean="0"/>
              <a:t>Consulting ApS</a:t>
            </a:r>
            <a:endParaRPr lang="en-GB" sz="4000" i="1" dirty="0"/>
          </a:p>
          <a:p>
            <a:pPr algn="ctr"/>
            <a:r>
              <a:rPr lang="en-GB" sz="4000" dirty="0"/>
              <a:t>Tel. +45  28 11 23 00</a:t>
            </a:r>
          </a:p>
          <a:p>
            <a:pPr algn="ctr"/>
            <a:r>
              <a:rPr lang="en-GB" sz="4000" dirty="0" smtClean="0"/>
              <a:t>anders@houmollerconsulting.dk</a:t>
            </a:r>
          </a:p>
          <a:p>
            <a:pPr algn="ctr"/>
            <a:r>
              <a:rPr lang="en-GB" sz="4000" dirty="0" smtClean="0"/>
              <a:t>Web houmollerconsulting.dk</a:t>
            </a:r>
            <a:endParaRPr lang="en-GB" sz="4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7445829" cy="1143000"/>
          </a:xfrm>
        </p:spPr>
        <p:txBody>
          <a:bodyPr/>
          <a:lstStyle/>
          <a:p>
            <a:r>
              <a:rPr lang="en-GB" dirty="0" smtClean="0"/>
              <a:t>European market coupling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7088" y="986969"/>
            <a:ext cx="8781141" cy="5733135"/>
          </a:xfrm>
        </p:spPr>
        <p:txBody>
          <a:bodyPr/>
          <a:lstStyle/>
          <a:p>
            <a:r>
              <a:rPr lang="en-GB" dirty="0" smtClean="0"/>
              <a:t>Preconditions for a well functioning Single European Electricity Market:</a:t>
            </a:r>
          </a:p>
          <a:p>
            <a:pPr lvl="1"/>
            <a:r>
              <a:rPr lang="en-GB" sz="2200" dirty="0" smtClean="0"/>
              <a:t>A well-functioning day-ahead congestion management system</a:t>
            </a:r>
          </a:p>
          <a:p>
            <a:pPr lvl="2"/>
            <a:r>
              <a:rPr lang="en-GB" sz="2200" dirty="0" smtClean="0"/>
              <a:t>Creating economical optimal energy flows.</a:t>
            </a:r>
          </a:p>
          <a:p>
            <a:pPr lvl="1"/>
            <a:r>
              <a:rPr lang="en-GB" sz="2200" dirty="0" smtClean="0"/>
              <a:t>Reliable spot prices.</a:t>
            </a:r>
          </a:p>
          <a:p>
            <a:pPr lvl="1"/>
            <a:r>
              <a:rPr lang="en-GB" sz="2200" dirty="0" smtClean="0"/>
              <a:t>Fair and secure influence for all stakeholders: nations, consumers, producers, market players and TSOs.</a:t>
            </a:r>
          </a:p>
          <a:p>
            <a:pPr lvl="1"/>
            <a:r>
              <a:rPr lang="en-GB" sz="2200" dirty="0" smtClean="0"/>
              <a:t>A cost-efficient way of achieving the three things mentioned above.</a:t>
            </a:r>
          </a:p>
          <a:p>
            <a:r>
              <a:rPr lang="en-GB" dirty="0" smtClean="0"/>
              <a:t>This presentation will argue, we need a </a:t>
            </a:r>
            <a:r>
              <a:rPr lang="en-GB" dirty="0" smtClean="0">
                <a:solidFill>
                  <a:srgbClr val="CC0000"/>
                </a:solidFill>
              </a:rPr>
              <a:t>single European spot exchange in order to have a well functioning Single European Electricity Market.</a:t>
            </a:r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October 25, 2014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41" y="850873"/>
            <a:ext cx="1797054" cy="14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04794"/>
            <a:ext cx="9906000" cy="1143000"/>
          </a:xfrm>
        </p:spPr>
        <p:txBody>
          <a:bodyPr/>
          <a:lstStyle/>
          <a:p>
            <a:r>
              <a:rPr lang="en-GB" sz="2800" dirty="0" smtClean="0"/>
              <a:t>Harmonisation and market coupling – 1</a:t>
            </a:r>
            <a:br>
              <a:rPr lang="en-GB" sz="2800" dirty="0" smtClean="0"/>
            </a:br>
            <a:r>
              <a:rPr lang="en-GB" sz="2000" dirty="0" smtClean="0"/>
              <a:t>With market coupling, no exchange can single-handed introduce new products. Everything has to be agreed across the coupled area</a:t>
            </a:r>
            <a:endParaRPr lang="en-GB" sz="2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0626" y="1640107"/>
            <a:ext cx="9666514" cy="4963889"/>
          </a:xfrm>
        </p:spPr>
        <p:txBody>
          <a:bodyPr/>
          <a:lstStyle/>
          <a:p>
            <a:r>
              <a:rPr lang="en-GB" dirty="0" smtClean="0"/>
              <a:t>Price coupling means using the same spot price calculation for the whole, coupled area</a:t>
            </a:r>
          </a:p>
          <a:p>
            <a:pPr lvl="1"/>
            <a:r>
              <a:rPr lang="en-GB" sz="2200" dirty="0" smtClean="0"/>
              <a:t>Therefore: if a spot exchange introduces a new type of bid, this bid must be included in the common price calculation algorithm</a:t>
            </a:r>
          </a:p>
          <a:p>
            <a:pPr lvl="2"/>
            <a:r>
              <a:rPr lang="en-GB" sz="2200" dirty="0" smtClean="0"/>
              <a:t>Actually, this means the bid will automatically be available for all players in the price coupled area!</a:t>
            </a:r>
          </a:p>
          <a:p>
            <a:pPr lvl="2"/>
            <a:r>
              <a:rPr lang="en-GB" sz="2200" dirty="0" smtClean="0"/>
              <a:t>Hence, price coupling automatically imposes a common spot exchange product development</a:t>
            </a:r>
          </a:p>
          <a:p>
            <a:pPr lvl="3"/>
            <a:r>
              <a:rPr lang="en-GB" sz="2200" dirty="0" smtClean="0"/>
              <a:t>Across the whole coupled area.</a:t>
            </a:r>
            <a:endParaRPr lang="en-GB" sz="22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98" y="3570737"/>
            <a:ext cx="800276" cy="302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04794"/>
            <a:ext cx="9906000" cy="1143000"/>
          </a:xfrm>
        </p:spPr>
        <p:txBody>
          <a:bodyPr/>
          <a:lstStyle/>
          <a:p>
            <a:r>
              <a:rPr lang="en-GB" sz="2800" dirty="0" smtClean="0"/>
              <a:t>Harmonisation and market coupling – 2</a:t>
            </a:r>
            <a:br>
              <a:rPr lang="en-GB" sz="2800" dirty="0" smtClean="0"/>
            </a:br>
            <a:r>
              <a:rPr lang="en-GB" sz="2000" dirty="0" smtClean="0"/>
              <a:t>With market coupling, no exchange can single-handed introduce new products. Everything has to be agreed across the coupled area</a:t>
            </a:r>
            <a:endParaRPr lang="en-GB" sz="2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0626" y="1712677"/>
            <a:ext cx="9666514" cy="4368805"/>
          </a:xfrm>
        </p:spPr>
        <p:txBody>
          <a:bodyPr/>
          <a:lstStyle/>
          <a:p>
            <a:r>
              <a:rPr lang="en-GB" dirty="0" smtClean="0"/>
              <a:t>With price coupling, the individual spot exchanges cannot have their own product development</a:t>
            </a:r>
          </a:p>
          <a:p>
            <a:pPr lvl="1"/>
            <a:r>
              <a:rPr lang="en-GB" sz="2200" dirty="0" smtClean="0"/>
              <a:t>For example: a new, complicated bid type cannot be introduced by a spot exchange, before the bid is installed in the common spot calculation software</a:t>
            </a:r>
          </a:p>
          <a:p>
            <a:pPr lvl="2"/>
            <a:r>
              <a:rPr lang="en-GB" sz="2200" dirty="0" smtClean="0"/>
              <a:t>And if the new bid greatly increases the software’s calculation time, the other parties in the coupling may refuse to install the bid in the software</a:t>
            </a:r>
          </a:p>
          <a:p>
            <a:pPr lvl="3"/>
            <a:r>
              <a:rPr lang="en-GB" sz="2200" dirty="0" smtClean="0"/>
              <a:t>Thereby making it impossible for the spot exchange in question to introduce the bid.</a:t>
            </a:r>
            <a:endParaRPr lang="en-GB" sz="22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pSp>
        <p:nvGrpSpPr>
          <p:cNvPr id="7" name="Gruppe 6"/>
          <p:cNvGrpSpPr>
            <a:grpSpLocks noChangeAspect="1"/>
          </p:cNvGrpSpPr>
          <p:nvPr/>
        </p:nvGrpSpPr>
        <p:grpSpPr>
          <a:xfrm>
            <a:off x="237671" y="5092707"/>
            <a:ext cx="1072357" cy="1046957"/>
            <a:chOff x="266700" y="2959100"/>
            <a:chExt cx="2144713" cy="2093913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981200" y="3413125"/>
              <a:ext cx="368300" cy="796925"/>
            </a:xfrm>
            <a:custGeom>
              <a:avLst/>
              <a:gdLst/>
              <a:ahLst/>
              <a:cxnLst>
                <a:cxn ang="0">
                  <a:pos x="90" y="502"/>
                </a:cxn>
                <a:cxn ang="0">
                  <a:pos x="40" y="477"/>
                </a:cxn>
                <a:cxn ang="0">
                  <a:pos x="18" y="455"/>
                </a:cxn>
                <a:cxn ang="0">
                  <a:pos x="0" y="396"/>
                </a:cxn>
                <a:cxn ang="0">
                  <a:pos x="18" y="298"/>
                </a:cxn>
                <a:cxn ang="0">
                  <a:pos x="45" y="247"/>
                </a:cxn>
                <a:cxn ang="0">
                  <a:pos x="58" y="174"/>
                </a:cxn>
                <a:cxn ang="0">
                  <a:pos x="54" y="98"/>
                </a:cxn>
                <a:cxn ang="0">
                  <a:pos x="63" y="47"/>
                </a:cxn>
                <a:cxn ang="0">
                  <a:pos x="94" y="17"/>
                </a:cxn>
                <a:cxn ang="0">
                  <a:pos x="143" y="0"/>
                </a:cxn>
                <a:cxn ang="0">
                  <a:pos x="193" y="13"/>
                </a:cxn>
                <a:cxn ang="0">
                  <a:pos x="219" y="68"/>
                </a:cxn>
                <a:cxn ang="0">
                  <a:pos x="228" y="123"/>
                </a:cxn>
                <a:cxn ang="0">
                  <a:pos x="210" y="196"/>
                </a:cxn>
                <a:cxn ang="0">
                  <a:pos x="210" y="255"/>
                </a:cxn>
                <a:cxn ang="0">
                  <a:pos x="228" y="311"/>
                </a:cxn>
                <a:cxn ang="0">
                  <a:pos x="232" y="396"/>
                </a:cxn>
                <a:cxn ang="0">
                  <a:pos x="205" y="472"/>
                </a:cxn>
                <a:cxn ang="0">
                  <a:pos x="175" y="494"/>
                </a:cxn>
                <a:cxn ang="0">
                  <a:pos x="143" y="498"/>
                </a:cxn>
                <a:cxn ang="0">
                  <a:pos x="117" y="502"/>
                </a:cxn>
                <a:cxn ang="0">
                  <a:pos x="90" y="502"/>
                </a:cxn>
              </a:cxnLst>
              <a:rect l="0" t="0" r="r" b="b"/>
              <a:pathLst>
                <a:path w="232" h="502">
                  <a:moveTo>
                    <a:pt x="90" y="502"/>
                  </a:moveTo>
                  <a:lnTo>
                    <a:pt x="40" y="477"/>
                  </a:lnTo>
                  <a:lnTo>
                    <a:pt x="18" y="455"/>
                  </a:lnTo>
                  <a:lnTo>
                    <a:pt x="0" y="396"/>
                  </a:lnTo>
                  <a:lnTo>
                    <a:pt x="18" y="298"/>
                  </a:lnTo>
                  <a:lnTo>
                    <a:pt x="45" y="247"/>
                  </a:lnTo>
                  <a:lnTo>
                    <a:pt x="58" y="174"/>
                  </a:lnTo>
                  <a:lnTo>
                    <a:pt x="54" y="98"/>
                  </a:lnTo>
                  <a:lnTo>
                    <a:pt x="63" y="47"/>
                  </a:lnTo>
                  <a:lnTo>
                    <a:pt x="94" y="17"/>
                  </a:lnTo>
                  <a:lnTo>
                    <a:pt x="143" y="0"/>
                  </a:lnTo>
                  <a:lnTo>
                    <a:pt x="193" y="13"/>
                  </a:lnTo>
                  <a:lnTo>
                    <a:pt x="219" y="68"/>
                  </a:lnTo>
                  <a:lnTo>
                    <a:pt x="228" y="123"/>
                  </a:lnTo>
                  <a:lnTo>
                    <a:pt x="210" y="196"/>
                  </a:lnTo>
                  <a:lnTo>
                    <a:pt x="210" y="255"/>
                  </a:lnTo>
                  <a:lnTo>
                    <a:pt x="228" y="311"/>
                  </a:lnTo>
                  <a:lnTo>
                    <a:pt x="232" y="396"/>
                  </a:lnTo>
                  <a:lnTo>
                    <a:pt x="205" y="472"/>
                  </a:lnTo>
                  <a:lnTo>
                    <a:pt x="175" y="494"/>
                  </a:lnTo>
                  <a:lnTo>
                    <a:pt x="143" y="498"/>
                  </a:lnTo>
                  <a:lnTo>
                    <a:pt x="117" y="502"/>
                  </a:lnTo>
                  <a:lnTo>
                    <a:pt x="90" y="5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092325" y="4052888"/>
              <a:ext cx="319088" cy="1000125"/>
            </a:xfrm>
            <a:custGeom>
              <a:avLst/>
              <a:gdLst/>
              <a:ahLst/>
              <a:cxnLst>
                <a:cxn ang="0">
                  <a:pos x="23" y="21"/>
                </a:cxn>
                <a:cxn ang="0">
                  <a:pos x="54" y="0"/>
                </a:cxn>
                <a:cxn ang="0">
                  <a:pos x="94" y="21"/>
                </a:cxn>
                <a:cxn ang="0">
                  <a:pos x="139" y="175"/>
                </a:cxn>
                <a:cxn ang="0">
                  <a:pos x="170" y="281"/>
                </a:cxn>
                <a:cxn ang="0">
                  <a:pos x="170" y="324"/>
                </a:cxn>
                <a:cxn ang="0">
                  <a:pos x="148" y="383"/>
                </a:cxn>
                <a:cxn ang="0">
                  <a:pos x="81" y="464"/>
                </a:cxn>
                <a:cxn ang="0">
                  <a:pos x="50" y="519"/>
                </a:cxn>
                <a:cxn ang="0">
                  <a:pos x="50" y="541"/>
                </a:cxn>
                <a:cxn ang="0">
                  <a:pos x="94" y="545"/>
                </a:cxn>
                <a:cxn ang="0">
                  <a:pos x="179" y="575"/>
                </a:cxn>
                <a:cxn ang="0">
                  <a:pos x="201" y="596"/>
                </a:cxn>
                <a:cxn ang="0">
                  <a:pos x="188" y="613"/>
                </a:cxn>
                <a:cxn ang="0">
                  <a:pos x="135" y="630"/>
                </a:cxn>
                <a:cxn ang="0">
                  <a:pos x="117" y="622"/>
                </a:cxn>
                <a:cxn ang="0">
                  <a:pos x="90" y="587"/>
                </a:cxn>
                <a:cxn ang="0">
                  <a:pos x="36" y="566"/>
                </a:cxn>
                <a:cxn ang="0">
                  <a:pos x="5" y="570"/>
                </a:cxn>
                <a:cxn ang="0">
                  <a:pos x="0" y="562"/>
                </a:cxn>
                <a:cxn ang="0">
                  <a:pos x="0" y="536"/>
                </a:cxn>
                <a:cxn ang="0">
                  <a:pos x="36" y="477"/>
                </a:cxn>
                <a:cxn ang="0">
                  <a:pos x="81" y="426"/>
                </a:cxn>
                <a:cxn ang="0">
                  <a:pos x="126" y="375"/>
                </a:cxn>
                <a:cxn ang="0">
                  <a:pos x="139" y="324"/>
                </a:cxn>
                <a:cxn ang="0">
                  <a:pos x="130" y="268"/>
                </a:cxn>
                <a:cxn ang="0">
                  <a:pos x="99" y="192"/>
                </a:cxn>
                <a:cxn ang="0">
                  <a:pos x="23" y="69"/>
                </a:cxn>
                <a:cxn ang="0">
                  <a:pos x="23" y="21"/>
                </a:cxn>
              </a:cxnLst>
              <a:rect l="0" t="0" r="r" b="b"/>
              <a:pathLst>
                <a:path w="201" h="630">
                  <a:moveTo>
                    <a:pt x="23" y="21"/>
                  </a:moveTo>
                  <a:lnTo>
                    <a:pt x="54" y="0"/>
                  </a:lnTo>
                  <a:lnTo>
                    <a:pt x="94" y="21"/>
                  </a:lnTo>
                  <a:lnTo>
                    <a:pt x="139" y="175"/>
                  </a:lnTo>
                  <a:lnTo>
                    <a:pt x="170" y="281"/>
                  </a:lnTo>
                  <a:lnTo>
                    <a:pt x="170" y="324"/>
                  </a:lnTo>
                  <a:lnTo>
                    <a:pt x="148" y="383"/>
                  </a:lnTo>
                  <a:lnTo>
                    <a:pt x="81" y="464"/>
                  </a:lnTo>
                  <a:lnTo>
                    <a:pt x="50" y="519"/>
                  </a:lnTo>
                  <a:lnTo>
                    <a:pt x="50" y="541"/>
                  </a:lnTo>
                  <a:lnTo>
                    <a:pt x="94" y="545"/>
                  </a:lnTo>
                  <a:lnTo>
                    <a:pt x="179" y="575"/>
                  </a:lnTo>
                  <a:lnTo>
                    <a:pt x="201" y="596"/>
                  </a:lnTo>
                  <a:lnTo>
                    <a:pt x="188" y="613"/>
                  </a:lnTo>
                  <a:lnTo>
                    <a:pt x="135" y="630"/>
                  </a:lnTo>
                  <a:lnTo>
                    <a:pt x="117" y="622"/>
                  </a:lnTo>
                  <a:lnTo>
                    <a:pt x="90" y="587"/>
                  </a:lnTo>
                  <a:lnTo>
                    <a:pt x="36" y="566"/>
                  </a:lnTo>
                  <a:lnTo>
                    <a:pt x="5" y="570"/>
                  </a:lnTo>
                  <a:lnTo>
                    <a:pt x="0" y="562"/>
                  </a:lnTo>
                  <a:lnTo>
                    <a:pt x="0" y="536"/>
                  </a:lnTo>
                  <a:lnTo>
                    <a:pt x="36" y="477"/>
                  </a:lnTo>
                  <a:lnTo>
                    <a:pt x="81" y="426"/>
                  </a:lnTo>
                  <a:lnTo>
                    <a:pt x="126" y="375"/>
                  </a:lnTo>
                  <a:lnTo>
                    <a:pt x="139" y="324"/>
                  </a:lnTo>
                  <a:lnTo>
                    <a:pt x="130" y="268"/>
                  </a:lnTo>
                  <a:lnTo>
                    <a:pt x="99" y="192"/>
                  </a:lnTo>
                  <a:lnTo>
                    <a:pt x="23" y="69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741488" y="4067175"/>
              <a:ext cx="388938" cy="933450"/>
            </a:xfrm>
            <a:custGeom>
              <a:avLst/>
              <a:gdLst/>
              <a:ahLst/>
              <a:cxnLst>
                <a:cxn ang="0">
                  <a:pos x="124" y="140"/>
                </a:cxn>
                <a:cxn ang="0">
                  <a:pos x="187" y="21"/>
                </a:cxn>
                <a:cxn ang="0">
                  <a:pos x="214" y="0"/>
                </a:cxn>
                <a:cxn ang="0">
                  <a:pos x="245" y="12"/>
                </a:cxn>
                <a:cxn ang="0">
                  <a:pos x="245" y="55"/>
                </a:cxn>
                <a:cxn ang="0">
                  <a:pos x="226" y="110"/>
                </a:cxn>
                <a:cxn ang="0">
                  <a:pos x="164" y="188"/>
                </a:cxn>
                <a:cxn ang="0">
                  <a:pos x="129" y="234"/>
                </a:cxn>
                <a:cxn ang="0">
                  <a:pos x="115" y="294"/>
                </a:cxn>
                <a:cxn ang="0">
                  <a:pos x="115" y="315"/>
                </a:cxn>
                <a:cxn ang="0">
                  <a:pos x="142" y="371"/>
                </a:cxn>
                <a:cxn ang="0">
                  <a:pos x="160" y="439"/>
                </a:cxn>
                <a:cxn ang="0">
                  <a:pos x="173" y="515"/>
                </a:cxn>
                <a:cxn ang="0">
                  <a:pos x="173" y="550"/>
                </a:cxn>
                <a:cxn ang="0">
                  <a:pos x="164" y="563"/>
                </a:cxn>
                <a:cxn ang="0">
                  <a:pos x="147" y="567"/>
                </a:cxn>
                <a:cxn ang="0">
                  <a:pos x="85" y="567"/>
                </a:cxn>
                <a:cxn ang="0">
                  <a:pos x="9" y="588"/>
                </a:cxn>
                <a:cxn ang="0">
                  <a:pos x="0" y="580"/>
                </a:cxn>
                <a:cxn ang="0">
                  <a:pos x="0" y="537"/>
                </a:cxn>
                <a:cxn ang="0">
                  <a:pos x="22" y="520"/>
                </a:cxn>
                <a:cxn ang="0">
                  <a:pos x="97" y="515"/>
                </a:cxn>
                <a:cxn ang="0">
                  <a:pos x="138" y="524"/>
                </a:cxn>
                <a:cxn ang="0">
                  <a:pos x="138" y="507"/>
                </a:cxn>
                <a:cxn ang="0">
                  <a:pos x="124" y="435"/>
                </a:cxn>
                <a:cxn ang="0">
                  <a:pos x="93" y="357"/>
                </a:cxn>
                <a:cxn ang="0">
                  <a:pos x="67" y="311"/>
                </a:cxn>
                <a:cxn ang="0">
                  <a:pos x="62" y="281"/>
                </a:cxn>
                <a:cxn ang="0">
                  <a:pos x="76" y="234"/>
                </a:cxn>
                <a:cxn ang="0">
                  <a:pos x="93" y="183"/>
                </a:cxn>
                <a:cxn ang="0">
                  <a:pos x="124" y="140"/>
                </a:cxn>
              </a:cxnLst>
              <a:rect l="0" t="0" r="r" b="b"/>
              <a:pathLst>
                <a:path w="245" h="588">
                  <a:moveTo>
                    <a:pt x="124" y="140"/>
                  </a:moveTo>
                  <a:lnTo>
                    <a:pt x="187" y="21"/>
                  </a:lnTo>
                  <a:lnTo>
                    <a:pt x="214" y="0"/>
                  </a:lnTo>
                  <a:lnTo>
                    <a:pt x="245" y="12"/>
                  </a:lnTo>
                  <a:lnTo>
                    <a:pt x="245" y="55"/>
                  </a:lnTo>
                  <a:lnTo>
                    <a:pt x="226" y="110"/>
                  </a:lnTo>
                  <a:lnTo>
                    <a:pt x="164" y="188"/>
                  </a:lnTo>
                  <a:lnTo>
                    <a:pt x="129" y="234"/>
                  </a:lnTo>
                  <a:lnTo>
                    <a:pt x="115" y="294"/>
                  </a:lnTo>
                  <a:lnTo>
                    <a:pt x="115" y="315"/>
                  </a:lnTo>
                  <a:lnTo>
                    <a:pt x="142" y="371"/>
                  </a:lnTo>
                  <a:lnTo>
                    <a:pt x="160" y="439"/>
                  </a:lnTo>
                  <a:lnTo>
                    <a:pt x="173" y="515"/>
                  </a:lnTo>
                  <a:lnTo>
                    <a:pt x="173" y="550"/>
                  </a:lnTo>
                  <a:lnTo>
                    <a:pt x="164" y="563"/>
                  </a:lnTo>
                  <a:lnTo>
                    <a:pt x="147" y="567"/>
                  </a:lnTo>
                  <a:lnTo>
                    <a:pt x="85" y="567"/>
                  </a:lnTo>
                  <a:lnTo>
                    <a:pt x="9" y="588"/>
                  </a:lnTo>
                  <a:lnTo>
                    <a:pt x="0" y="580"/>
                  </a:lnTo>
                  <a:lnTo>
                    <a:pt x="0" y="537"/>
                  </a:lnTo>
                  <a:lnTo>
                    <a:pt x="22" y="520"/>
                  </a:lnTo>
                  <a:lnTo>
                    <a:pt x="97" y="515"/>
                  </a:lnTo>
                  <a:lnTo>
                    <a:pt x="138" y="524"/>
                  </a:lnTo>
                  <a:lnTo>
                    <a:pt x="138" y="507"/>
                  </a:lnTo>
                  <a:lnTo>
                    <a:pt x="124" y="435"/>
                  </a:lnTo>
                  <a:lnTo>
                    <a:pt x="93" y="357"/>
                  </a:lnTo>
                  <a:lnTo>
                    <a:pt x="67" y="311"/>
                  </a:lnTo>
                  <a:lnTo>
                    <a:pt x="62" y="281"/>
                  </a:lnTo>
                  <a:lnTo>
                    <a:pt x="76" y="234"/>
                  </a:lnTo>
                  <a:lnTo>
                    <a:pt x="93" y="183"/>
                  </a:lnTo>
                  <a:lnTo>
                    <a:pt x="124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752600" y="2959100"/>
              <a:ext cx="473075" cy="481013"/>
            </a:xfrm>
            <a:custGeom>
              <a:avLst/>
              <a:gdLst/>
              <a:ahLst/>
              <a:cxnLst>
                <a:cxn ang="0">
                  <a:pos x="105" y="152"/>
                </a:cxn>
                <a:cxn ang="0">
                  <a:pos x="105" y="89"/>
                </a:cxn>
                <a:cxn ang="0">
                  <a:pos x="123" y="45"/>
                </a:cxn>
                <a:cxn ang="0">
                  <a:pos x="160" y="9"/>
                </a:cxn>
                <a:cxn ang="0">
                  <a:pos x="207" y="0"/>
                </a:cxn>
                <a:cxn ang="0">
                  <a:pos x="253" y="9"/>
                </a:cxn>
                <a:cxn ang="0">
                  <a:pos x="275" y="31"/>
                </a:cxn>
                <a:cxn ang="0">
                  <a:pos x="294" y="89"/>
                </a:cxn>
                <a:cxn ang="0">
                  <a:pos x="298" y="169"/>
                </a:cxn>
                <a:cxn ang="0">
                  <a:pos x="285" y="246"/>
                </a:cxn>
                <a:cxn ang="0">
                  <a:pos x="248" y="290"/>
                </a:cxn>
                <a:cxn ang="0">
                  <a:pos x="211" y="303"/>
                </a:cxn>
                <a:cxn ang="0">
                  <a:pos x="192" y="294"/>
                </a:cxn>
                <a:cxn ang="0">
                  <a:pos x="147" y="254"/>
                </a:cxn>
                <a:cxn ang="0">
                  <a:pos x="119" y="214"/>
                </a:cxn>
                <a:cxn ang="0">
                  <a:pos x="119" y="192"/>
                </a:cxn>
                <a:cxn ang="0">
                  <a:pos x="36" y="174"/>
                </a:cxn>
                <a:cxn ang="0">
                  <a:pos x="0" y="160"/>
                </a:cxn>
                <a:cxn ang="0">
                  <a:pos x="0" y="147"/>
                </a:cxn>
                <a:cxn ang="0">
                  <a:pos x="13" y="134"/>
                </a:cxn>
                <a:cxn ang="0">
                  <a:pos x="105" y="152"/>
                </a:cxn>
              </a:cxnLst>
              <a:rect l="0" t="0" r="r" b="b"/>
              <a:pathLst>
                <a:path w="298" h="303">
                  <a:moveTo>
                    <a:pt x="105" y="152"/>
                  </a:moveTo>
                  <a:lnTo>
                    <a:pt x="105" y="89"/>
                  </a:lnTo>
                  <a:lnTo>
                    <a:pt x="123" y="45"/>
                  </a:lnTo>
                  <a:lnTo>
                    <a:pt x="160" y="9"/>
                  </a:lnTo>
                  <a:lnTo>
                    <a:pt x="207" y="0"/>
                  </a:lnTo>
                  <a:lnTo>
                    <a:pt x="253" y="9"/>
                  </a:lnTo>
                  <a:lnTo>
                    <a:pt x="275" y="31"/>
                  </a:lnTo>
                  <a:lnTo>
                    <a:pt x="294" y="89"/>
                  </a:lnTo>
                  <a:lnTo>
                    <a:pt x="298" y="169"/>
                  </a:lnTo>
                  <a:lnTo>
                    <a:pt x="285" y="246"/>
                  </a:lnTo>
                  <a:lnTo>
                    <a:pt x="248" y="290"/>
                  </a:lnTo>
                  <a:lnTo>
                    <a:pt x="211" y="303"/>
                  </a:lnTo>
                  <a:lnTo>
                    <a:pt x="192" y="294"/>
                  </a:lnTo>
                  <a:lnTo>
                    <a:pt x="147" y="254"/>
                  </a:lnTo>
                  <a:lnTo>
                    <a:pt x="119" y="214"/>
                  </a:lnTo>
                  <a:lnTo>
                    <a:pt x="119" y="192"/>
                  </a:lnTo>
                  <a:lnTo>
                    <a:pt x="36" y="174"/>
                  </a:lnTo>
                  <a:lnTo>
                    <a:pt x="0" y="160"/>
                  </a:lnTo>
                  <a:lnTo>
                    <a:pt x="0" y="147"/>
                  </a:lnTo>
                  <a:lnTo>
                    <a:pt x="13" y="134"/>
                  </a:lnTo>
                  <a:lnTo>
                    <a:pt x="105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336675" y="3459163"/>
              <a:ext cx="868363" cy="320675"/>
            </a:xfrm>
            <a:custGeom>
              <a:avLst/>
              <a:gdLst/>
              <a:ahLst/>
              <a:cxnLst>
                <a:cxn ang="0">
                  <a:pos x="319" y="103"/>
                </a:cxn>
                <a:cxn ang="0">
                  <a:pos x="415" y="45"/>
                </a:cxn>
                <a:cxn ang="0">
                  <a:pos x="456" y="9"/>
                </a:cxn>
                <a:cxn ang="0">
                  <a:pos x="487" y="0"/>
                </a:cxn>
                <a:cxn ang="0">
                  <a:pos x="547" y="27"/>
                </a:cxn>
                <a:cxn ang="0">
                  <a:pos x="529" y="63"/>
                </a:cxn>
                <a:cxn ang="0">
                  <a:pos x="492" y="94"/>
                </a:cxn>
                <a:cxn ang="0">
                  <a:pos x="401" y="126"/>
                </a:cxn>
                <a:cxn ang="0">
                  <a:pos x="283" y="166"/>
                </a:cxn>
                <a:cxn ang="0">
                  <a:pos x="196" y="184"/>
                </a:cxn>
                <a:cxn ang="0">
                  <a:pos x="96" y="202"/>
                </a:cxn>
                <a:cxn ang="0">
                  <a:pos x="46" y="202"/>
                </a:cxn>
                <a:cxn ang="0">
                  <a:pos x="32" y="189"/>
                </a:cxn>
                <a:cxn ang="0">
                  <a:pos x="37" y="144"/>
                </a:cxn>
                <a:cxn ang="0">
                  <a:pos x="27" y="94"/>
                </a:cxn>
                <a:cxn ang="0">
                  <a:pos x="0" y="63"/>
                </a:cxn>
                <a:cxn ang="0">
                  <a:pos x="9" y="41"/>
                </a:cxn>
                <a:cxn ang="0">
                  <a:pos x="55" y="23"/>
                </a:cxn>
                <a:cxn ang="0">
                  <a:pos x="69" y="32"/>
                </a:cxn>
                <a:cxn ang="0">
                  <a:pos x="87" y="77"/>
                </a:cxn>
                <a:cxn ang="0">
                  <a:pos x="78" y="139"/>
                </a:cxn>
                <a:cxn ang="0">
                  <a:pos x="73" y="162"/>
                </a:cxn>
                <a:cxn ang="0">
                  <a:pos x="119" y="108"/>
                </a:cxn>
                <a:cxn ang="0">
                  <a:pos x="124" y="126"/>
                </a:cxn>
                <a:cxn ang="0">
                  <a:pos x="87" y="171"/>
                </a:cxn>
                <a:cxn ang="0">
                  <a:pos x="151" y="162"/>
                </a:cxn>
                <a:cxn ang="0">
                  <a:pos x="256" y="139"/>
                </a:cxn>
                <a:cxn ang="0">
                  <a:pos x="319" y="103"/>
                </a:cxn>
              </a:cxnLst>
              <a:rect l="0" t="0" r="r" b="b"/>
              <a:pathLst>
                <a:path w="547" h="202">
                  <a:moveTo>
                    <a:pt x="319" y="103"/>
                  </a:moveTo>
                  <a:lnTo>
                    <a:pt x="415" y="45"/>
                  </a:lnTo>
                  <a:lnTo>
                    <a:pt x="456" y="9"/>
                  </a:lnTo>
                  <a:lnTo>
                    <a:pt x="487" y="0"/>
                  </a:lnTo>
                  <a:lnTo>
                    <a:pt x="547" y="27"/>
                  </a:lnTo>
                  <a:lnTo>
                    <a:pt x="529" y="63"/>
                  </a:lnTo>
                  <a:lnTo>
                    <a:pt x="492" y="94"/>
                  </a:lnTo>
                  <a:lnTo>
                    <a:pt x="401" y="126"/>
                  </a:lnTo>
                  <a:lnTo>
                    <a:pt x="283" y="166"/>
                  </a:lnTo>
                  <a:lnTo>
                    <a:pt x="196" y="184"/>
                  </a:lnTo>
                  <a:lnTo>
                    <a:pt x="96" y="202"/>
                  </a:lnTo>
                  <a:lnTo>
                    <a:pt x="46" y="202"/>
                  </a:lnTo>
                  <a:lnTo>
                    <a:pt x="32" y="189"/>
                  </a:lnTo>
                  <a:lnTo>
                    <a:pt x="37" y="144"/>
                  </a:lnTo>
                  <a:lnTo>
                    <a:pt x="27" y="94"/>
                  </a:lnTo>
                  <a:lnTo>
                    <a:pt x="0" y="63"/>
                  </a:lnTo>
                  <a:lnTo>
                    <a:pt x="9" y="41"/>
                  </a:lnTo>
                  <a:lnTo>
                    <a:pt x="55" y="23"/>
                  </a:lnTo>
                  <a:lnTo>
                    <a:pt x="69" y="32"/>
                  </a:lnTo>
                  <a:lnTo>
                    <a:pt x="87" y="77"/>
                  </a:lnTo>
                  <a:lnTo>
                    <a:pt x="78" y="139"/>
                  </a:lnTo>
                  <a:lnTo>
                    <a:pt x="73" y="162"/>
                  </a:lnTo>
                  <a:lnTo>
                    <a:pt x="119" y="108"/>
                  </a:lnTo>
                  <a:lnTo>
                    <a:pt x="124" y="126"/>
                  </a:lnTo>
                  <a:lnTo>
                    <a:pt x="87" y="171"/>
                  </a:lnTo>
                  <a:lnTo>
                    <a:pt x="151" y="162"/>
                  </a:lnTo>
                  <a:lnTo>
                    <a:pt x="256" y="139"/>
                  </a:lnTo>
                  <a:lnTo>
                    <a:pt x="319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96888" y="3225800"/>
              <a:ext cx="385763" cy="396875"/>
            </a:xfrm>
            <a:custGeom>
              <a:avLst/>
              <a:gdLst/>
              <a:ahLst/>
              <a:cxnLst>
                <a:cxn ang="0">
                  <a:pos x="198" y="169"/>
                </a:cxn>
                <a:cxn ang="0">
                  <a:pos x="194" y="221"/>
                </a:cxn>
                <a:cxn ang="0">
                  <a:pos x="185" y="238"/>
                </a:cxn>
                <a:cxn ang="0">
                  <a:pos x="159" y="250"/>
                </a:cxn>
                <a:cxn ang="0">
                  <a:pos x="128" y="250"/>
                </a:cxn>
                <a:cxn ang="0">
                  <a:pos x="75" y="229"/>
                </a:cxn>
                <a:cxn ang="0">
                  <a:pos x="53" y="164"/>
                </a:cxn>
                <a:cxn ang="0">
                  <a:pos x="39" y="116"/>
                </a:cxn>
                <a:cxn ang="0">
                  <a:pos x="0" y="74"/>
                </a:cxn>
                <a:cxn ang="0">
                  <a:pos x="0" y="35"/>
                </a:cxn>
                <a:cxn ang="0">
                  <a:pos x="30" y="5"/>
                </a:cxn>
                <a:cxn ang="0">
                  <a:pos x="84" y="0"/>
                </a:cxn>
                <a:cxn ang="0">
                  <a:pos x="128" y="27"/>
                </a:cxn>
                <a:cxn ang="0">
                  <a:pos x="168" y="69"/>
                </a:cxn>
                <a:cxn ang="0">
                  <a:pos x="198" y="130"/>
                </a:cxn>
                <a:cxn ang="0">
                  <a:pos x="243" y="138"/>
                </a:cxn>
                <a:cxn ang="0">
                  <a:pos x="243" y="160"/>
                </a:cxn>
                <a:cxn ang="0">
                  <a:pos x="229" y="177"/>
                </a:cxn>
                <a:cxn ang="0">
                  <a:pos x="198" y="169"/>
                </a:cxn>
              </a:cxnLst>
              <a:rect l="0" t="0" r="r" b="b"/>
              <a:pathLst>
                <a:path w="243" h="250">
                  <a:moveTo>
                    <a:pt x="198" y="169"/>
                  </a:moveTo>
                  <a:lnTo>
                    <a:pt x="194" y="221"/>
                  </a:lnTo>
                  <a:lnTo>
                    <a:pt x="185" y="238"/>
                  </a:lnTo>
                  <a:lnTo>
                    <a:pt x="159" y="250"/>
                  </a:lnTo>
                  <a:lnTo>
                    <a:pt x="128" y="250"/>
                  </a:lnTo>
                  <a:lnTo>
                    <a:pt x="75" y="229"/>
                  </a:lnTo>
                  <a:lnTo>
                    <a:pt x="53" y="164"/>
                  </a:lnTo>
                  <a:lnTo>
                    <a:pt x="39" y="116"/>
                  </a:lnTo>
                  <a:lnTo>
                    <a:pt x="0" y="74"/>
                  </a:lnTo>
                  <a:lnTo>
                    <a:pt x="0" y="35"/>
                  </a:lnTo>
                  <a:lnTo>
                    <a:pt x="30" y="5"/>
                  </a:lnTo>
                  <a:lnTo>
                    <a:pt x="84" y="0"/>
                  </a:lnTo>
                  <a:lnTo>
                    <a:pt x="128" y="27"/>
                  </a:lnTo>
                  <a:lnTo>
                    <a:pt x="168" y="69"/>
                  </a:lnTo>
                  <a:lnTo>
                    <a:pt x="198" y="130"/>
                  </a:lnTo>
                  <a:lnTo>
                    <a:pt x="243" y="138"/>
                  </a:lnTo>
                  <a:lnTo>
                    <a:pt x="243" y="160"/>
                  </a:lnTo>
                  <a:lnTo>
                    <a:pt x="229" y="177"/>
                  </a:lnTo>
                  <a:lnTo>
                    <a:pt x="198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20725" y="3646488"/>
              <a:ext cx="349250" cy="623888"/>
            </a:xfrm>
            <a:custGeom>
              <a:avLst/>
              <a:gdLst/>
              <a:ahLst/>
              <a:cxnLst>
                <a:cxn ang="0">
                  <a:pos x="76" y="210"/>
                </a:cxn>
                <a:cxn ang="0">
                  <a:pos x="67" y="158"/>
                </a:cxn>
                <a:cxn ang="0">
                  <a:pos x="45" y="107"/>
                </a:cxn>
                <a:cxn ang="0">
                  <a:pos x="9" y="65"/>
                </a:cxn>
                <a:cxn ang="0">
                  <a:pos x="0" y="30"/>
                </a:cxn>
                <a:cxn ang="0">
                  <a:pos x="32" y="5"/>
                </a:cxn>
                <a:cxn ang="0">
                  <a:pos x="90" y="0"/>
                </a:cxn>
                <a:cxn ang="0">
                  <a:pos x="144" y="26"/>
                </a:cxn>
                <a:cxn ang="0">
                  <a:pos x="179" y="69"/>
                </a:cxn>
                <a:cxn ang="0">
                  <a:pos x="202" y="133"/>
                </a:cxn>
                <a:cxn ang="0">
                  <a:pos x="215" y="176"/>
                </a:cxn>
                <a:cxn ang="0">
                  <a:pos x="220" y="248"/>
                </a:cxn>
                <a:cxn ang="0">
                  <a:pos x="206" y="304"/>
                </a:cxn>
                <a:cxn ang="0">
                  <a:pos x="175" y="351"/>
                </a:cxn>
                <a:cxn ang="0">
                  <a:pos x="130" y="381"/>
                </a:cxn>
                <a:cxn ang="0">
                  <a:pos x="94" y="393"/>
                </a:cxn>
                <a:cxn ang="0">
                  <a:pos x="54" y="393"/>
                </a:cxn>
                <a:cxn ang="0">
                  <a:pos x="36" y="376"/>
                </a:cxn>
                <a:cxn ang="0">
                  <a:pos x="36" y="338"/>
                </a:cxn>
                <a:cxn ang="0">
                  <a:pos x="54" y="308"/>
                </a:cxn>
                <a:cxn ang="0">
                  <a:pos x="76" y="261"/>
                </a:cxn>
                <a:cxn ang="0">
                  <a:pos x="76" y="210"/>
                </a:cxn>
              </a:cxnLst>
              <a:rect l="0" t="0" r="r" b="b"/>
              <a:pathLst>
                <a:path w="220" h="393">
                  <a:moveTo>
                    <a:pt x="76" y="210"/>
                  </a:moveTo>
                  <a:lnTo>
                    <a:pt x="67" y="158"/>
                  </a:lnTo>
                  <a:lnTo>
                    <a:pt x="45" y="107"/>
                  </a:lnTo>
                  <a:lnTo>
                    <a:pt x="9" y="65"/>
                  </a:lnTo>
                  <a:lnTo>
                    <a:pt x="0" y="30"/>
                  </a:lnTo>
                  <a:lnTo>
                    <a:pt x="32" y="5"/>
                  </a:lnTo>
                  <a:lnTo>
                    <a:pt x="90" y="0"/>
                  </a:lnTo>
                  <a:lnTo>
                    <a:pt x="144" y="26"/>
                  </a:lnTo>
                  <a:lnTo>
                    <a:pt x="179" y="69"/>
                  </a:lnTo>
                  <a:lnTo>
                    <a:pt x="202" y="133"/>
                  </a:lnTo>
                  <a:lnTo>
                    <a:pt x="215" y="176"/>
                  </a:lnTo>
                  <a:lnTo>
                    <a:pt x="220" y="248"/>
                  </a:lnTo>
                  <a:lnTo>
                    <a:pt x="206" y="304"/>
                  </a:lnTo>
                  <a:lnTo>
                    <a:pt x="175" y="351"/>
                  </a:lnTo>
                  <a:lnTo>
                    <a:pt x="130" y="381"/>
                  </a:lnTo>
                  <a:lnTo>
                    <a:pt x="94" y="393"/>
                  </a:lnTo>
                  <a:lnTo>
                    <a:pt x="54" y="393"/>
                  </a:lnTo>
                  <a:lnTo>
                    <a:pt x="36" y="376"/>
                  </a:lnTo>
                  <a:lnTo>
                    <a:pt x="36" y="338"/>
                  </a:lnTo>
                  <a:lnTo>
                    <a:pt x="54" y="308"/>
                  </a:lnTo>
                  <a:lnTo>
                    <a:pt x="76" y="261"/>
                  </a:lnTo>
                  <a:lnTo>
                    <a:pt x="76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66700" y="3713163"/>
              <a:ext cx="527050" cy="523875"/>
            </a:xfrm>
            <a:custGeom>
              <a:avLst/>
              <a:gdLst/>
              <a:ahLst/>
              <a:cxnLst>
                <a:cxn ang="0">
                  <a:pos x="94" y="236"/>
                </a:cxn>
                <a:cxn ang="0">
                  <a:pos x="169" y="185"/>
                </a:cxn>
                <a:cxn ang="0">
                  <a:pos x="230" y="120"/>
                </a:cxn>
                <a:cxn ang="0">
                  <a:pos x="253" y="68"/>
                </a:cxn>
                <a:cxn ang="0">
                  <a:pos x="288" y="4"/>
                </a:cxn>
                <a:cxn ang="0">
                  <a:pos x="314" y="0"/>
                </a:cxn>
                <a:cxn ang="0">
                  <a:pos x="332" y="30"/>
                </a:cxn>
                <a:cxn ang="0">
                  <a:pos x="328" y="59"/>
                </a:cxn>
                <a:cxn ang="0">
                  <a:pos x="283" y="107"/>
                </a:cxn>
                <a:cxn ang="0">
                  <a:pos x="226" y="172"/>
                </a:cxn>
                <a:cxn ang="0">
                  <a:pos x="160" y="219"/>
                </a:cxn>
                <a:cxn ang="0">
                  <a:pos x="103" y="262"/>
                </a:cxn>
                <a:cxn ang="0">
                  <a:pos x="106" y="322"/>
                </a:cxn>
                <a:cxn ang="0">
                  <a:pos x="94" y="330"/>
                </a:cxn>
                <a:cxn ang="0">
                  <a:pos x="80" y="274"/>
                </a:cxn>
                <a:cxn ang="0">
                  <a:pos x="58" y="292"/>
                </a:cxn>
                <a:cxn ang="0">
                  <a:pos x="22" y="305"/>
                </a:cxn>
                <a:cxn ang="0">
                  <a:pos x="14" y="301"/>
                </a:cxn>
                <a:cxn ang="0">
                  <a:pos x="63" y="262"/>
                </a:cxn>
                <a:cxn ang="0">
                  <a:pos x="40" y="257"/>
                </a:cxn>
                <a:cxn ang="0">
                  <a:pos x="0" y="240"/>
                </a:cxn>
                <a:cxn ang="0">
                  <a:pos x="5" y="227"/>
                </a:cxn>
                <a:cxn ang="0">
                  <a:pos x="94" y="236"/>
                </a:cxn>
              </a:cxnLst>
              <a:rect l="0" t="0" r="r" b="b"/>
              <a:pathLst>
                <a:path w="332" h="330">
                  <a:moveTo>
                    <a:pt x="94" y="236"/>
                  </a:moveTo>
                  <a:lnTo>
                    <a:pt x="169" y="185"/>
                  </a:lnTo>
                  <a:lnTo>
                    <a:pt x="230" y="120"/>
                  </a:lnTo>
                  <a:lnTo>
                    <a:pt x="253" y="68"/>
                  </a:lnTo>
                  <a:lnTo>
                    <a:pt x="288" y="4"/>
                  </a:lnTo>
                  <a:lnTo>
                    <a:pt x="314" y="0"/>
                  </a:lnTo>
                  <a:lnTo>
                    <a:pt x="332" y="30"/>
                  </a:lnTo>
                  <a:lnTo>
                    <a:pt x="328" y="59"/>
                  </a:lnTo>
                  <a:lnTo>
                    <a:pt x="283" y="107"/>
                  </a:lnTo>
                  <a:lnTo>
                    <a:pt x="226" y="172"/>
                  </a:lnTo>
                  <a:lnTo>
                    <a:pt x="160" y="219"/>
                  </a:lnTo>
                  <a:lnTo>
                    <a:pt x="103" y="262"/>
                  </a:lnTo>
                  <a:lnTo>
                    <a:pt x="106" y="322"/>
                  </a:lnTo>
                  <a:lnTo>
                    <a:pt x="94" y="330"/>
                  </a:lnTo>
                  <a:lnTo>
                    <a:pt x="80" y="274"/>
                  </a:lnTo>
                  <a:lnTo>
                    <a:pt x="58" y="292"/>
                  </a:lnTo>
                  <a:lnTo>
                    <a:pt x="22" y="305"/>
                  </a:lnTo>
                  <a:lnTo>
                    <a:pt x="14" y="301"/>
                  </a:lnTo>
                  <a:lnTo>
                    <a:pt x="63" y="262"/>
                  </a:lnTo>
                  <a:lnTo>
                    <a:pt x="40" y="257"/>
                  </a:lnTo>
                  <a:lnTo>
                    <a:pt x="0" y="240"/>
                  </a:lnTo>
                  <a:lnTo>
                    <a:pt x="5" y="227"/>
                  </a:lnTo>
                  <a:lnTo>
                    <a:pt x="94" y="2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39788" y="3660775"/>
              <a:ext cx="525463" cy="522288"/>
            </a:xfrm>
            <a:custGeom>
              <a:avLst/>
              <a:gdLst/>
              <a:ahLst/>
              <a:cxnLst>
                <a:cxn ang="0">
                  <a:pos x="238" y="235"/>
                </a:cxn>
                <a:cxn ang="0">
                  <a:pos x="163" y="184"/>
                </a:cxn>
                <a:cxn ang="0">
                  <a:pos x="101" y="120"/>
                </a:cxn>
                <a:cxn ang="0">
                  <a:pos x="79" y="69"/>
                </a:cxn>
                <a:cxn ang="0">
                  <a:pos x="44" y="5"/>
                </a:cxn>
                <a:cxn ang="0">
                  <a:pos x="18" y="0"/>
                </a:cxn>
                <a:cxn ang="0">
                  <a:pos x="0" y="30"/>
                </a:cxn>
                <a:cxn ang="0">
                  <a:pos x="4" y="60"/>
                </a:cxn>
                <a:cxn ang="0">
                  <a:pos x="48" y="107"/>
                </a:cxn>
                <a:cxn ang="0">
                  <a:pos x="106" y="171"/>
                </a:cxn>
                <a:cxn ang="0">
                  <a:pos x="172" y="218"/>
                </a:cxn>
                <a:cxn ang="0">
                  <a:pos x="229" y="261"/>
                </a:cxn>
                <a:cxn ang="0">
                  <a:pos x="225" y="321"/>
                </a:cxn>
                <a:cxn ang="0">
                  <a:pos x="238" y="329"/>
                </a:cxn>
                <a:cxn ang="0">
                  <a:pos x="251" y="274"/>
                </a:cxn>
                <a:cxn ang="0">
                  <a:pos x="274" y="291"/>
                </a:cxn>
                <a:cxn ang="0">
                  <a:pos x="309" y="304"/>
                </a:cxn>
                <a:cxn ang="0">
                  <a:pos x="317" y="299"/>
                </a:cxn>
                <a:cxn ang="0">
                  <a:pos x="269" y="261"/>
                </a:cxn>
                <a:cxn ang="0">
                  <a:pos x="291" y="256"/>
                </a:cxn>
                <a:cxn ang="0">
                  <a:pos x="331" y="239"/>
                </a:cxn>
                <a:cxn ang="0">
                  <a:pos x="326" y="226"/>
                </a:cxn>
                <a:cxn ang="0">
                  <a:pos x="238" y="235"/>
                </a:cxn>
              </a:cxnLst>
              <a:rect l="0" t="0" r="r" b="b"/>
              <a:pathLst>
                <a:path w="331" h="329">
                  <a:moveTo>
                    <a:pt x="238" y="235"/>
                  </a:moveTo>
                  <a:lnTo>
                    <a:pt x="163" y="184"/>
                  </a:lnTo>
                  <a:lnTo>
                    <a:pt x="101" y="120"/>
                  </a:lnTo>
                  <a:lnTo>
                    <a:pt x="79" y="69"/>
                  </a:lnTo>
                  <a:lnTo>
                    <a:pt x="44" y="5"/>
                  </a:lnTo>
                  <a:lnTo>
                    <a:pt x="18" y="0"/>
                  </a:lnTo>
                  <a:lnTo>
                    <a:pt x="0" y="30"/>
                  </a:lnTo>
                  <a:lnTo>
                    <a:pt x="4" y="60"/>
                  </a:lnTo>
                  <a:lnTo>
                    <a:pt x="48" y="107"/>
                  </a:lnTo>
                  <a:lnTo>
                    <a:pt x="106" y="171"/>
                  </a:lnTo>
                  <a:lnTo>
                    <a:pt x="172" y="218"/>
                  </a:lnTo>
                  <a:lnTo>
                    <a:pt x="229" y="261"/>
                  </a:lnTo>
                  <a:lnTo>
                    <a:pt x="225" y="321"/>
                  </a:lnTo>
                  <a:lnTo>
                    <a:pt x="238" y="329"/>
                  </a:lnTo>
                  <a:lnTo>
                    <a:pt x="251" y="274"/>
                  </a:lnTo>
                  <a:lnTo>
                    <a:pt x="274" y="291"/>
                  </a:lnTo>
                  <a:lnTo>
                    <a:pt x="309" y="304"/>
                  </a:lnTo>
                  <a:lnTo>
                    <a:pt x="317" y="299"/>
                  </a:lnTo>
                  <a:lnTo>
                    <a:pt x="269" y="261"/>
                  </a:lnTo>
                  <a:lnTo>
                    <a:pt x="291" y="256"/>
                  </a:lnTo>
                  <a:lnTo>
                    <a:pt x="331" y="239"/>
                  </a:lnTo>
                  <a:lnTo>
                    <a:pt x="326" y="226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92163" y="4135438"/>
              <a:ext cx="284163" cy="771525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98" y="21"/>
                </a:cxn>
                <a:cxn ang="0">
                  <a:pos x="116" y="47"/>
                </a:cxn>
                <a:cxn ang="0">
                  <a:pos x="134" y="119"/>
                </a:cxn>
                <a:cxn ang="0">
                  <a:pos x="134" y="175"/>
                </a:cxn>
                <a:cxn ang="0">
                  <a:pos x="107" y="243"/>
                </a:cxn>
                <a:cxn ang="0">
                  <a:pos x="72" y="299"/>
                </a:cxn>
                <a:cxn ang="0">
                  <a:pos x="49" y="358"/>
                </a:cxn>
                <a:cxn ang="0">
                  <a:pos x="49" y="401"/>
                </a:cxn>
                <a:cxn ang="0">
                  <a:pos x="63" y="410"/>
                </a:cxn>
                <a:cxn ang="0">
                  <a:pos x="148" y="426"/>
                </a:cxn>
                <a:cxn ang="0">
                  <a:pos x="179" y="451"/>
                </a:cxn>
                <a:cxn ang="0">
                  <a:pos x="170" y="465"/>
                </a:cxn>
                <a:cxn ang="0">
                  <a:pos x="112" y="486"/>
                </a:cxn>
                <a:cxn ang="0">
                  <a:pos x="98" y="481"/>
                </a:cxn>
                <a:cxn ang="0">
                  <a:pos x="72" y="439"/>
                </a:cxn>
                <a:cxn ang="0">
                  <a:pos x="4" y="418"/>
                </a:cxn>
                <a:cxn ang="0">
                  <a:pos x="0" y="396"/>
                </a:cxn>
                <a:cxn ang="0">
                  <a:pos x="22" y="341"/>
                </a:cxn>
                <a:cxn ang="0">
                  <a:pos x="54" y="285"/>
                </a:cxn>
                <a:cxn ang="0">
                  <a:pos x="90" y="222"/>
                </a:cxn>
                <a:cxn ang="0">
                  <a:pos x="98" y="162"/>
                </a:cxn>
                <a:cxn ang="0">
                  <a:pos x="90" y="94"/>
                </a:cxn>
                <a:cxn ang="0">
                  <a:pos x="49" y="47"/>
                </a:cxn>
                <a:cxn ang="0">
                  <a:pos x="63" y="0"/>
                </a:cxn>
              </a:cxnLst>
              <a:rect l="0" t="0" r="r" b="b"/>
              <a:pathLst>
                <a:path w="179" h="486">
                  <a:moveTo>
                    <a:pt x="63" y="0"/>
                  </a:moveTo>
                  <a:lnTo>
                    <a:pt x="98" y="21"/>
                  </a:lnTo>
                  <a:lnTo>
                    <a:pt x="116" y="47"/>
                  </a:lnTo>
                  <a:lnTo>
                    <a:pt x="134" y="119"/>
                  </a:lnTo>
                  <a:lnTo>
                    <a:pt x="134" y="175"/>
                  </a:lnTo>
                  <a:lnTo>
                    <a:pt x="107" y="243"/>
                  </a:lnTo>
                  <a:lnTo>
                    <a:pt x="72" y="299"/>
                  </a:lnTo>
                  <a:lnTo>
                    <a:pt x="49" y="358"/>
                  </a:lnTo>
                  <a:lnTo>
                    <a:pt x="49" y="401"/>
                  </a:lnTo>
                  <a:lnTo>
                    <a:pt x="63" y="410"/>
                  </a:lnTo>
                  <a:lnTo>
                    <a:pt x="148" y="426"/>
                  </a:lnTo>
                  <a:lnTo>
                    <a:pt x="179" y="451"/>
                  </a:lnTo>
                  <a:lnTo>
                    <a:pt x="170" y="465"/>
                  </a:lnTo>
                  <a:lnTo>
                    <a:pt x="112" y="486"/>
                  </a:lnTo>
                  <a:lnTo>
                    <a:pt x="98" y="481"/>
                  </a:lnTo>
                  <a:lnTo>
                    <a:pt x="72" y="439"/>
                  </a:lnTo>
                  <a:lnTo>
                    <a:pt x="4" y="418"/>
                  </a:lnTo>
                  <a:lnTo>
                    <a:pt x="0" y="396"/>
                  </a:lnTo>
                  <a:lnTo>
                    <a:pt x="22" y="341"/>
                  </a:lnTo>
                  <a:lnTo>
                    <a:pt x="54" y="285"/>
                  </a:lnTo>
                  <a:lnTo>
                    <a:pt x="90" y="222"/>
                  </a:lnTo>
                  <a:lnTo>
                    <a:pt x="98" y="162"/>
                  </a:lnTo>
                  <a:lnTo>
                    <a:pt x="90" y="94"/>
                  </a:lnTo>
                  <a:lnTo>
                    <a:pt x="49" y="4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85763" y="4140200"/>
              <a:ext cx="492125" cy="758825"/>
            </a:xfrm>
            <a:custGeom>
              <a:avLst/>
              <a:gdLst/>
              <a:ahLst/>
              <a:cxnLst>
                <a:cxn ang="0">
                  <a:pos x="190" y="73"/>
                </a:cxn>
                <a:cxn ang="0">
                  <a:pos x="239" y="30"/>
                </a:cxn>
                <a:cxn ang="0">
                  <a:pos x="288" y="0"/>
                </a:cxn>
                <a:cxn ang="0">
                  <a:pos x="310" y="26"/>
                </a:cxn>
                <a:cxn ang="0">
                  <a:pos x="305" y="64"/>
                </a:cxn>
                <a:cxn ang="0">
                  <a:pos x="265" y="85"/>
                </a:cxn>
                <a:cxn ang="0">
                  <a:pos x="235" y="98"/>
                </a:cxn>
                <a:cxn ang="0">
                  <a:pos x="190" y="141"/>
                </a:cxn>
                <a:cxn ang="0">
                  <a:pos x="159" y="196"/>
                </a:cxn>
                <a:cxn ang="0">
                  <a:pos x="146" y="282"/>
                </a:cxn>
                <a:cxn ang="0">
                  <a:pos x="155" y="371"/>
                </a:cxn>
                <a:cxn ang="0">
                  <a:pos x="163" y="419"/>
                </a:cxn>
                <a:cxn ang="0">
                  <a:pos x="159" y="431"/>
                </a:cxn>
                <a:cxn ang="0">
                  <a:pos x="102" y="440"/>
                </a:cxn>
                <a:cxn ang="0">
                  <a:pos x="44" y="478"/>
                </a:cxn>
                <a:cxn ang="0">
                  <a:pos x="31" y="470"/>
                </a:cxn>
                <a:cxn ang="0">
                  <a:pos x="0" y="444"/>
                </a:cxn>
                <a:cxn ang="0">
                  <a:pos x="4" y="428"/>
                </a:cxn>
                <a:cxn ang="0">
                  <a:pos x="67" y="406"/>
                </a:cxn>
                <a:cxn ang="0">
                  <a:pos x="115" y="401"/>
                </a:cxn>
                <a:cxn ang="0">
                  <a:pos x="124" y="389"/>
                </a:cxn>
                <a:cxn ang="0">
                  <a:pos x="119" y="311"/>
                </a:cxn>
                <a:cxn ang="0">
                  <a:pos x="124" y="240"/>
                </a:cxn>
                <a:cxn ang="0">
                  <a:pos x="142" y="163"/>
                </a:cxn>
                <a:cxn ang="0">
                  <a:pos x="163" y="107"/>
                </a:cxn>
                <a:cxn ang="0">
                  <a:pos x="190" y="73"/>
                </a:cxn>
              </a:cxnLst>
              <a:rect l="0" t="0" r="r" b="b"/>
              <a:pathLst>
                <a:path w="310" h="478">
                  <a:moveTo>
                    <a:pt x="190" y="73"/>
                  </a:moveTo>
                  <a:lnTo>
                    <a:pt x="239" y="30"/>
                  </a:lnTo>
                  <a:lnTo>
                    <a:pt x="288" y="0"/>
                  </a:lnTo>
                  <a:lnTo>
                    <a:pt x="310" y="26"/>
                  </a:lnTo>
                  <a:lnTo>
                    <a:pt x="305" y="64"/>
                  </a:lnTo>
                  <a:lnTo>
                    <a:pt x="265" y="85"/>
                  </a:lnTo>
                  <a:lnTo>
                    <a:pt x="235" y="98"/>
                  </a:lnTo>
                  <a:lnTo>
                    <a:pt x="190" y="141"/>
                  </a:lnTo>
                  <a:lnTo>
                    <a:pt x="159" y="196"/>
                  </a:lnTo>
                  <a:lnTo>
                    <a:pt x="146" y="282"/>
                  </a:lnTo>
                  <a:lnTo>
                    <a:pt x="155" y="371"/>
                  </a:lnTo>
                  <a:lnTo>
                    <a:pt x="163" y="419"/>
                  </a:lnTo>
                  <a:lnTo>
                    <a:pt x="159" y="431"/>
                  </a:lnTo>
                  <a:lnTo>
                    <a:pt x="102" y="440"/>
                  </a:lnTo>
                  <a:lnTo>
                    <a:pt x="44" y="478"/>
                  </a:lnTo>
                  <a:lnTo>
                    <a:pt x="31" y="470"/>
                  </a:lnTo>
                  <a:lnTo>
                    <a:pt x="0" y="444"/>
                  </a:lnTo>
                  <a:lnTo>
                    <a:pt x="4" y="428"/>
                  </a:lnTo>
                  <a:lnTo>
                    <a:pt x="67" y="406"/>
                  </a:lnTo>
                  <a:lnTo>
                    <a:pt x="115" y="401"/>
                  </a:lnTo>
                  <a:lnTo>
                    <a:pt x="124" y="389"/>
                  </a:lnTo>
                  <a:lnTo>
                    <a:pt x="119" y="311"/>
                  </a:lnTo>
                  <a:lnTo>
                    <a:pt x="124" y="240"/>
                  </a:lnTo>
                  <a:lnTo>
                    <a:pt x="142" y="163"/>
                  </a:lnTo>
                  <a:lnTo>
                    <a:pt x="163" y="107"/>
                  </a:lnTo>
                  <a:lnTo>
                    <a:pt x="19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" name="Pladsholder til dato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October 25, 2014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43542"/>
            <a:ext cx="9906000" cy="1143000"/>
          </a:xfrm>
          <a:solidFill>
            <a:srgbClr val="FFFFFF"/>
          </a:solidFill>
        </p:spPr>
        <p:txBody>
          <a:bodyPr/>
          <a:lstStyle/>
          <a:p>
            <a:r>
              <a:rPr lang="en-GB" sz="2800" dirty="0" smtClean="0"/>
              <a:t>Harmonisation and market coupling – 3</a:t>
            </a:r>
            <a:br>
              <a:rPr lang="en-GB" sz="2800" dirty="0" smtClean="0"/>
            </a:br>
            <a:r>
              <a:rPr lang="en-GB" sz="2000" dirty="0" smtClean="0"/>
              <a:t>With market coupling, no exchange can have own procedures for the daily price calculation</a:t>
            </a:r>
            <a:endParaRPr lang="en-GB" sz="2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219202"/>
            <a:ext cx="9906000" cy="5413824"/>
          </a:xfrm>
        </p:spPr>
        <p:txBody>
          <a:bodyPr/>
          <a:lstStyle/>
          <a:p>
            <a:pPr>
              <a:buFont typeface="Arial" pitchFamily="34" charset="0"/>
              <a:buChar char="►"/>
            </a:pPr>
            <a:r>
              <a:rPr lang="en-GB" dirty="0" smtClean="0"/>
              <a:t>The individual spot exchanges cannot have their own procedures for the spot price calculation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/>
              <a:t>If a crisis erupts during the price calculation, everybody must painstakingly do exactly as agreed in advance</a:t>
            </a:r>
          </a:p>
          <a:p>
            <a:pPr lvl="2"/>
            <a:r>
              <a:rPr lang="en-GB" sz="2400" dirty="0" smtClean="0"/>
              <a:t>As can be seem in the extremely complicated PCR emergency decision tree.</a:t>
            </a:r>
          </a:p>
          <a:p>
            <a:pPr lvl="2"/>
            <a:r>
              <a:rPr lang="en-GB" sz="2400" dirty="0" smtClean="0"/>
              <a:t>Because: otherwise the different calculations would yield different results – leaving the market with unreliable spot prices.</a:t>
            </a:r>
          </a:p>
          <a:p>
            <a:r>
              <a:rPr lang="en-GB" dirty="0" smtClean="0"/>
              <a:t>Hence, even if each spot exchange has a local computer, the individual exchanges cannot take own decisions during the daily price calculation.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October 25, 2014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95083"/>
          </a:xfrm>
          <a:solidFill>
            <a:srgbClr val="FFFFFF"/>
          </a:solidFill>
        </p:spPr>
        <p:txBody>
          <a:bodyPr/>
          <a:lstStyle/>
          <a:p>
            <a:r>
              <a:rPr lang="en-GB" sz="2600" dirty="0" smtClean="0"/>
              <a:t>Creating the Single European Electricity Market</a:t>
            </a:r>
            <a:endParaRPr lang="en-GB" sz="2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" y="493494"/>
            <a:ext cx="8665027" cy="6219366"/>
          </a:xfrm>
        </p:spPr>
        <p:txBody>
          <a:bodyPr/>
          <a:lstStyle/>
          <a:p>
            <a:r>
              <a:rPr lang="en-GB" sz="2200" dirty="0" smtClean="0"/>
              <a:t>Actually, it’s very fortunate price coupling introduces this harmonisation.</a:t>
            </a:r>
          </a:p>
          <a:p>
            <a:r>
              <a:rPr lang="en-GB" sz="2200" dirty="0" smtClean="0">
                <a:solidFill>
                  <a:srgbClr val="C00000"/>
                </a:solidFill>
              </a:rPr>
              <a:t>A necessary condition for a </a:t>
            </a:r>
            <a:r>
              <a:rPr lang="en-GB" sz="2200" u="sng" dirty="0" smtClean="0">
                <a:solidFill>
                  <a:srgbClr val="C00000"/>
                </a:solidFill>
              </a:rPr>
              <a:t>Single Market for Electricity</a:t>
            </a:r>
            <a:r>
              <a:rPr lang="en-GB" sz="2200" dirty="0" smtClean="0">
                <a:solidFill>
                  <a:srgbClr val="C00000"/>
                </a:solidFill>
              </a:rPr>
              <a:t> is a </a:t>
            </a:r>
            <a:r>
              <a:rPr lang="en-GB" sz="2200" u="sng" dirty="0" smtClean="0">
                <a:solidFill>
                  <a:srgbClr val="C00000"/>
                </a:solidFill>
              </a:rPr>
              <a:t>single set of spot exchange products</a:t>
            </a:r>
            <a:r>
              <a:rPr lang="en-GB" sz="2200" dirty="0" smtClean="0">
                <a:solidFill>
                  <a:srgbClr val="C00000"/>
                </a:solidFill>
              </a:rPr>
              <a:t> across the whole market</a:t>
            </a:r>
          </a:p>
          <a:p>
            <a:pPr lvl="1"/>
            <a:r>
              <a:rPr lang="en-GB" sz="2200" dirty="0" smtClean="0"/>
              <a:t>All players must have access to the same products</a:t>
            </a:r>
          </a:p>
          <a:p>
            <a:pPr lvl="2"/>
            <a:r>
              <a:rPr lang="en-GB" sz="2200" dirty="0" smtClean="0"/>
              <a:t>Otherwise we’ll not have </a:t>
            </a:r>
            <a:r>
              <a:rPr lang="en-GB" sz="2200" u="sng" dirty="0" smtClean="0"/>
              <a:t>a level playing field for the competition</a:t>
            </a:r>
            <a:r>
              <a:rPr lang="en-GB" sz="2200" dirty="0" smtClean="0"/>
              <a:t> at the whole-sale market.</a:t>
            </a:r>
          </a:p>
          <a:p>
            <a:r>
              <a:rPr lang="en-GB" sz="2200" dirty="0" smtClean="0"/>
              <a:t>Also, in order to have a level playing field for the competition, the procedures used in the daily spot price calculation must be the same across the whole market.</a:t>
            </a:r>
          </a:p>
          <a:p>
            <a:r>
              <a:rPr lang="en-GB" sz="2000" i="1" dirty="0" smtClean="0"/>
              <a:t>A case: the Baltic-Nordic area has a harmonised set of spot exchange products</a:t>
            </a:r>
          </a:p>
          <a:p>
            <a:pPr lvl="1"/>
            <a:r>
              <a:rPr lang="en-GB" i="1" dirty="0" smtClean="0"/>
              <a:t>Although the Baltic-Nordic countries have very different electricity production portfolios.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pSp>
        <p:nvGrpSpPr>
          <p:cNvPr id="12" name="Gruppe 11"/>
          <p:cNvGrpSpPr>
            <a:grpSpLocks noChangeAspect="1"/>
          </p:cNvGrpSpPr>
          <p:nvPr/>
        </p:nvGrpSpPr>
        <p:grpSpPr>
          <a:xfrm>
            <a:off x="8489885" y="2167900"/>
            <a:ext cx="1241943" cy="1856223"/>
            <a:chOff x="7620868" y="890602"/>
            <a:chExt cx="2483886" cy="3712446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868" y="890602"/>
              <a:ext cx="1957387" cy="160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96368" y="1592567"/>
              <a:ext cx="1957387" cy="160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71868" y="2294532"/>
              <a:ext cx="1957387" cy="160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47367" y="2996498"/>
              <a:ext cx="1957387" cy="160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Pladsholder til dato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dirty="0" smtClean="0"/>
              <a:t>October 25, 2014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69" y="14514"/>
            <a:ext cx="9789889" cy="754743"/>
          </a:xfrm>
          <a:solidFill>
            <a:srgbClr val="FFFFFF"/>
          </a:solidFill>
        </p:spPr>
        <p:txBody>
          <a:bodyPr/>
          <a:lstStyle/>
          <a:p>
            <a:r>
              <a:rPr lang="en-GB" sz="2400" dirty="0" smtClean="0"/>
              <a:t>The spot exchanges still cling to the idea of a spot calculation per exchange (their PCR model)</a:t>
            </a:r>
            <a:endParaRPr lang="en-GB" sz="24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73734" name="AutoShape 6" descr="data:image/jpeg;base64,/9j/4AAQSkZJRgABAQAAAQABAAD/2wCEAAkGBhAQEBQPEBAUEQ8QDxAQEA8UEBAUEBAQFBAWFRYUFRQXHCYfFx4jGhQUHy8gJCcpLCwsFR4xNTAqNSYrLCkBCQoKDgwODQwNDykYFBgpKSkpKSkpKSkpKSkpKSkpKSkpKSkpKSkpKSkpKSkpKSkpKSkpKSkpKSkpKSkpKSkpKf/AABEIAMkA+gMBIgACEQEDEQH/xAAcAAEAAgMBAQEAAAAAAAAAAAAABAUDBgcCAQj/xABHEAACAgEBBAUIBgcHAgcAAAABAgADEQQFEiExBhMiQVEHMmFxgZGhsRRCUnKSwQgjM2KistEVFjRDc4LCU7MkY2SDk+Hw/8QAFgEBAQEAAAAAAAAAAAAAAAAAAAEC/8QAFhEBAQEAAAAAAAAAAAAAAAAAABEB/9oADAMBAAIRAxEAPwDuMREBERAREQEREBERARGZGv2nSnn3Vp3dqxF4+0wJMSmu6Z7OTztfpR6PpNOfdvZkVvKJsvu1lb/6Yss/kUwNjiay3lE0P1fpFn3NDrT8TWBIz+Uqju0urb/2a0/7liwNviaU/lJJ8zQ2nl59+iX3hbGIng9PdWfN0NQ58X1rcPYlB+cDeImht0v2k3m1aRB97UWfkkxnb21H/wA6hPuaRife17fKB0CJqPR3bmqFwp1Ti1bchH6tUKvgnBC9xAPd7Zt0BERAREQEREBERAREQEREDTum3lQ0ey2FNga7UMu/1Kbo3EJ4M7HgucHA4n0Y4zTbf0i6/q6Enw3tTj5VGaT5baiu2NQT9ddK6/d+jBcfiUzQ1pY8gYHY7/0irfqaOoce+2xuH4VkRv0gtc3BKKBwPKm5z/3ROVronPd8RMi7Mc+A9sDpg8tW0W85in+npKh7c2MZiv8AK7rTz1Gp9QbZlXx6tjOersVjzZfcTM6bA8bPcv8A9ywbTqvKlqsZ67Utx5f2kBj2U1rwldb5Rr384WMOX6zX7Qfh4ftQJX19HU73b3KJJr6OUd++f939BEGRekxfzqKD95bLCf8A5HMm6Tai7y5rpVd5d/c0mmDbmRndJXnjPOeKNiUD6hPrZv6ywp0NQ5IPn85YPus22Q7dTa6r2Su6qooO6N7uBxnOMyG22NQ3PUWnu/a2f1lvVSg5Iv4RJdeByGPZEFBTZa5477eveaWmm0NrclsHqXHzEtKrJYaa2IIuk2JYeYsPrsI+REt9P0YU+dUp+85b8zJGmtlnp7Yg86fY5VQq7qqBgKM4HsxMw2Se9h7pLqeZoFSlfV6ioZ5XUnPLgzhT8zN7mi7VO7YreHVt+Cze/Kb1IEREgREQEREBERAREQERED89fpCaTd2jVZj9pok/El1gPwZZzvTt2R6p139I7S8dFb4rqqyfV1Tr/wApx7THh75cE1TMyNIqGZkaaEpGmdGkRGmdGgS0aZ0aREaZ0aETEaSK2kJGkhGgTUaSEaQkaSEaUTEaS6LJXo0kVtAu9NbLXT2zXdPbLXTXSC/oskxGlRp7ZYU2SKh7eXs5/wDLs+QM3el95Q3ioPvE5305/wAIWH1Hrb2LYrH+Wb3sZ97T0nxpr9+4JNEyIiQIiICIiAiIgIiICIiByz9ITSb2z6LO+vWKvqFlNg+YWcCo5e4+wifpXy2aTf2Nc3/Ss09nuvVT8GM/NKflj3MYwSVaZlaRlMyqZoSkaZkaRUaZkaUS0aZ0aREaZ0aES0aSEaQ0aZ0aBNRpIraQUaSa2lExGkhGkJGkhGgTqXllprZTo0mae2BsOmtlnRbNf01stNPbIJW16VspKON5GIDKe8HhNl6MtnSVfuhk9iuy/lNZ1T5qPowfiJf9ELc6bH2bbR723h8GEzqruIiQIiICIiAiIgIiICIiBrflI0nW7J1qf+ktf21rv/8AGflAecZ+x9saXrdPdV/1KLa/xVlfzn427x6h8oGdTMqmYFMyKZoSVaZVMjKZmVoEpGmZGkVGmZGlEtGmdGkRGmdGhExGmetpDRpnRoE1GkhGkJGkhGlE1Gkit5CRpIRoFrp7Za6a6a/TZLPTWyC7sfNbD90/KXfQS3NVo8L8++pP6TXKrMgjxBHwlt5O7s9ev+k384/ITOq3OIiQIiICIiAiIgIiICIiAn4121peq1NtXLq77q8fctZfyn7Kn5N8pOl6vausXx1dz+ywiz/lA14GZFMwgz2pmhIUzKpkdTMimBKVpmRpFVpmQyiWjTMjSIjTOjQJaNJCNIaNM6NCJiNJCNISNJCNAmo0kI0hI0kI0om1tJuntlajSTU8C+01ss/J1djU3p41A/hsx/zmvaa2WfQK/G0nX7VVo9uUb8j7pnVdPiImQiIgIiICIiAiIgIiICfmXy3aXc2xce6xaLPfSqn4oZ+mp+ff0hNLu6+qz7ekTw5rbYPkRA5XPSmeJ9E0MymZFMwAzIpgSVMyq0jKZmUwJKNM6NIimZ0aUS0aZkaREaZ0aETEaZ0aQ0aZ0aBNraSEaQkaSEaUTUaSEaVja6tPOsRfW6j855/vDph/mg/dBb5CQbBRZJvRK/d2vV+/vj30t/SaqvSWnuDN7APmZO6NbWD7S01gBX9fUnPPAndzw9DSarvkREyEREBERAREQEREBERATin6Rml/wlviuoQ8+41sPmZ2ucq/SE0udDRZ9jUlPx1Mf+ED8+ifZ8ESj0DMimYcz71kCSpmVTIqlzyUn2Ez1u2d5C+tlEUTkMyC0DmQPaJWrQW+vvehQ7fISTVsWxuVdh/2qn8xiiV9PrH1h7Mn5S22ls+7TVddbXhOsWvgyk7zBscjy7DDPiJX6Xole5wtIyftWE/ygTbruhutuXF16KpZSesdWGQCASCSM+nn74o0n+8PcteT6W/ICev7U1TebVgeO43zPCblX0EpT9rtAelagSP4QJKq6K7KXizX3N4nAB/FxijQTfq252hP99Y/l4zx9Asfz9Rn1F3+BxOsbP2JoeHU6DrD4nff4AES6r03VDhp6aB4sKqz/EQTIOMaXomz+al1mfsVHHvwZdaToBqjy0zD02Oo+G9+U6a2vB4HUpzxhA74OcEdhcfGRq9dVahdGsuCsyNkLWA681JduHtHfA1HR9AblZTbZSiAjeQMSxHoOBxmz7F2Dp6rketO2jhlffcnIOQwyZ8TWhk6ysVkgkFLLCWBVsFTuKAD8OXrknT2O7g1uxAxvKtTYwcZw29kEcfQfjA3jT7YsUjeO+O8HGffLnS61LB2Tx71PMTnQ207t1bh67U4qlrVIGHEBlKgCwc+GcjvElaPa7Kd2w9oEYsXn8Py90DoUSk2ftwkDfG8p5WKM8PEgc/WPdLpHBGQcg94gfYiICIiAiIgIiICaN5ZtlPqNk2bi7xpsruIAyd1SVY+wMT6gZvMq9tbcTTIWcEjHKB+Q6dBYxwqE+ngB7zwkuro/cee4vrYn+WbVtCpTYerBIZTZwHDmQ2McsY4j+kigwKvQ9ErbW3RZUp7hu2En2HnLdegqIB1msUHGcJuKR6D3gyx2Ns+u11FzOiMd1SiK7O5OAigsOPM8eQGZsX9k6CoEtTa+6rEC3W6WssQMhdysEjPrgaRX0co+sd77z2sf4cCT9LsrSqeFe8fAVIO7ubJM2XQ7W0prR69Lp0Z14qartSytxA42OFODg8pK0nSHVWUkVh6LVzVaK1o0oSwrzHY8CCOPfAqdJsC9x+r0VzjuJV9z3hVHxk5dh6msMWGm0ygZc2X0cFz9YFmOM45iRbNoPfWyamxM7qqL+uutFqn6wNZIBBGT3Z5RorW1HWr/iKgApRNOFdDnzWyMlcKCCeJgT7Nl7il7dd2Au8eop1Fg3SQM5wi44+OMTzfs7S1+d9IuIZA2H09eA31iMu2Bw9hkXSjcst39+sLWDuX6hOqK8ldSMbpABBQGYaQiXM7dSgaslbKltsB4jCMjZDnhkN7OECxTV6QWCuumlyD296/UWOqkcGCjdVuPMemev7YsFqJSi1r2mbGirrNigckt7WCvfn4yFoVexhdX1t9ZV1HV0LW9b4AKqy8hw7QInzT19o2FSrAmu2rUalcFgoIPNTgDkV4GBObad9lu7Y1hQIfP1QevJAPbVcFT9nxEiUagC5gGqINYDBFsZ13R2Tu2cGzyyDw5THpbKxi1jTU4JAsrR7a7VIByQ2cgcsHiDnEyaK8uCwa201vhXrqFVibw7QYDO6fVzEDJprH60qpuxaCd1q1qWxlUDKsuRwHAg+ifNOu7aWKqiOGO+bzbWTw4uqZIbwIGD3zBpDwdWTirD9XqLwSvDJ3WBUuDz9GccJ52fqUrLIXppZnXd3KzZW7YPmCwEIfEZ4nlnnAn7Nsy7XVstispXe09OLUII7DA43u/icMOXfLTZi2uzMTcy8nq1DbjV2HiOLYwMd2SPA4lRRa1e/1h1FidljfXX1eFVcb1+7ngOADYxjniXui2S9WRuAq271a33AlPHGGRmB8O7u8IGLalNPV4v6la94DJZm3GPJt5c7hH2uGPGR7L7aeDl9Tp90dquodfXjHAgftVxx3h2vENzk2rR63rt1qkbTPlTYlah6iFPNXJ6xSRjIORnw4ybR0asUqFscUDstQxVUVQDjqt0tucccOWM8AeYQdDqnRRfpnBqs7WCVNVnHicZGDwxkYPjnlNk2P0kVzgHq7TzrY5V/unhvfA+iQq+itav1incJJLqCzLYCCO0CQMjgd7GeHHI4STX0doDiwrvMuCucBFIIIIUcMgjOTkwNo020Fbgey3h3H1GS5r+JJ0+vZeB7S+HePUf6wLeJjpvVxlT6x3j1iZICIiAiIgJXbX2YtyFSO6WMQOBba2bbobXKA9pXUHhwJPA8RjgffylD1YuTrUXdIbFtQ+qxzhk8VO63pGCO7J730k6NpqFJx2ipB9OROMbQ2RbpL1Byq/SKHsbLcURjkcPFXb1j4hA0+yLbVICZRuByQFOPWe6WGksNBGntTT1hEG7qbQ7mxs+aQd4FuPDC4wvdg486LWiv9dWP1LMwvo5mlwcF08V4j3y512ir1VO6TlWGVYQI+lIANdd15Vmdmr01fVKWfzjwI3c/dmH6M1FWTphayse1dfu2mvPZArBUsRw9eDIek2g1bGjXNe77+7UEZVrZcfaOQPAAL3ewbDXspwOxoN3I4PqbHC57icmsGBV2WLSjhNRTQbLN5Vr07P+s3eQLr2FOO5uZ4enLbULKmd6tVqWKIbQp3VwBxO9hiQuOHI8PZJumqusqKXPp6QSyWU10h97dPPNSEMp5glp4TZoLN19+p1ADA1MWVCQeLB94sQQeRA5e6BG02mK1ABNMH3AVsvt3i2eILVh+eOHmeyedFqdyvqxqOp4EvVTSDZUXJOAxCjv4YJA7pPp2fQljOlK4cDKWPZYu/nJsG7ucSOBHKSQ+HWxQiOisqtXVUpCtjIzjJ5DmeECp02jstXHVajUOS2+RkI+TzI3W4kYzx5zJTsC6sbrV01gElevvTfVe5d0vk49K5lpfqHf8AaO7+hndh7icTFuDBA4ZBHDh8oEbSbHZchdWib7b7Lp6LT2iMZHZUd3IGT6uhyvlrDqXzglrNypW7vObf7pg1W2tWvDrmCnluYQe5MSua5nPEs7H0ljLBb6jo5olUgmlG4bth1NtlinPMCrgD7CDPt+o0e6yMysrgqy1aOoBge7ffDSsXZlx49UwHiw3R72xPNuiC/tLqa+Ge1YM4/wBoMC6r1b2sLUN1lCuos37WssHHJO4POXHcMn0Gbpp7EZQ1ZUowypXG6R6MTSej+1KKl6tTbeWfeLU6ex1AwBzA48pYNtG1CbNLpLhk71i2tRWlvidzfLBv3sce/Mg2qJBr2xV1a2WMKd4ZKWMqup8CMzAOkunJxWXuPhVVZZ8hKLWJWf2hqW/Z6Kz12vXV8GOZE1m0NQn7bU6LSj96wu49jYHxgX0ptp/Tt4iqymuvGRYydoeg7zEH8M1/UdKtFndfattx7009QQereO8Pj7ZVX9L9njJTR3Xkbva1GoZQc4xkKSvfniBnjzwcQbrV0lrpQfSdRSLgAC1bHBPjjuz4S66O9LK9WzVqGyoyHNbKrjvxnhwnKKen95ZV0mk0mnzntrUCV9JZT8wOR5jjOvdG7HalTaS9272rGVQTnwA4Aej5wLiIiAiIgIiICa10q6MJqazwGfV4HM2WfCIH591+z3014LAjq+uVM+awdD2WHeCSp9k+6W86cLaARp7QrPUTltM7dx/dJBxOs9LOiqahMgdoZM5Xdc+iFtdtW+GQjGASwXOFweB5n/8AcguSiuoJCup4jIDD4z6KwOQA9QAlFs3X9UgsQl9Fa2Fbiepf7Jz+fHuPEcb5WBGRxBgfYieXcLxYhcYPFgPnA9RPFVm/wrVrPuI7/wAokuvZWpb/ACSv+o9afAne+ECPAku3Zq1jN+qopHgSSf4t0fGQbttbKq8/VvcfCsYH8Kt/NA9EDvwfQQCPcZ8+lWHsjUOvduVrWpI9QU8fUJX3eUDZ6fsdC1p7jYeHuZn+UjWeVHWEbun09VI7sKx+C7q/CBdrsG1+PUX2Z77GdFP4mVfhJtPRa5RvbunoX7RIyPWa1+Zmj3dJdrX/AOe6A9yKtfxUZ+Mi/wB3dXec2O7k97MzH4wOgWa3S0cLtrrwz+rqVW49/ex96yt1fTnZSd+r1R9LsqH3FPlKLSeT2xuYMvdD5Mc81+ECtfymVqf/AAuy6VPc9mLG/lz/ABSPf5RdsXDCsKl8EqHD2vvGb3ofJmo5rL3SdBKV5gQOMWptPU/tL7mB7jY+7+EHEzaXyfX2edmd2o6OUr9X4SbXoa15KIHHNkeSjBycr4lSQT7Zs2g8ltC86wTw4nj850QKByE+wNa0vQqlAMIox6BLzRaIVLuqeHh4eqSYgIiICIiAiIgIiIHwjM1Ppd0UW9GIHaxwPeD3fGbbPjLmBwHQVrpDbp71VK7H3nLeYxwAeHpA7u/4fdBtLRg5+nsleMdUa1yuOHBt05nVOknQ2vUg9kcZy/WeTUo5GO+BJbpTsmvm2o1PiAzgH3BB85XWdP61z9G0KrkqVZhWGXGM8d1mOcce13mTtJ0A/dl3o+gA+z8IGpajp7tS3gpWtfBUJx+MmQbG2jf599pB7t9lX8K4E6tpOgQH1ZcabobWvPEDiOn6GWsckHPj3y30nk9Y8wZ2mno/UvdmTK9DWvJRA5NovJwPs/CX+j8nSjms6CFA5CfYGr6XoRUvMD3S0o6O0r3ZlpECPXoa15IJnCgchPsQEREBERAREQEREBERAREQEREBERAREQEjXaBGOSJJiBHr0Fa8lEzBAOQxPUQEREBERAREQEREBERAREQEREBERAREQERED//Z"/>
          <p:cNvSpPr>
            <a:spLocks noChangeAspect="1" noChangeArrowheads="1"/>
          </p:cNvSpPr>
          <p:nvPr/>
        </p:nvSpPr>
        <p:spPr bwMode="auto">
          <a:xfrm>
            <a:off x="63500" y="-927100"/>
            <a:ext cx="2381250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3736" name="AutoShape 8" descr="data:image/jpeg;base64,/9j/4AAQSkZJRgABAQAAAQABAAD/2wCEAAkGBhAQEBQPEBAUEQ8QDxAQEA8UEBAUEBAQFBAWFRYUFRQXHCYfFx4jGhQUHy8gJCcpLCwsFR4xNTAqNSYrLCkBCQoKDgwODQwNDykYFBgpKSkpKSkpKSkpKSkpKSkpKSkpKSkpKSkpKSkpKSkpKSkpKSkpKSkpKSkpKSkpKSkpKf/AABEIAMkA+gMBIgACEQEDEQH/xAAcAAEAAgMBAQEAAAAAAAAAAAAABAUDBgcCAQj/xABHEAACAgEBBAUIBgcHAgcAAAABAgADEQQFEiExBhMiQVEHMmFxgZGhsRRCUnKSwQgjM2KistEVFjRDc4LCU7MkY2SDk+Hw/8QAFgEBAQEAAAAAAAAAAAAAAAAAAAEC/8QAFhEBAQEAAAAAAAAAAAAAAAAAABEB/9oADAMBAAIRAxEAPwDuMREBERAREQEREBERARGZGv2nSnn3Vp3dqxF4+0wJMSmu6Z7OTztfpR6PpNOfdvZkVvKJsvu1lb/6Yss/kUwNjiay3lE0P1fpFn3NDrT8TWBIz+Uqju0urb/2a0/7liwNviaU/lJJ8zQ2nl59+iX3hbGIng9PdWfN0NQ58X1rcPYlB+cDeImht0v2k3m1aRB97UWfkkxnb21H/wA6hPuaRife17fKB0CJqPR3bmqFwp1Ti1bchH6tUKvgnBC9xAPd7Zt0BERAREQEREBERAREQEREDTum3lQ0ey2FNga7UMu/1Kbo3EJ4M7HgucHA4n0Y4zTbf0i6/q6Enw3tTj5VGaT5baiu2NQT9ddK6/d+jBcfiUzQ1pY8gYHY7/0irfqaOoce+2xuH4VkRv0gtc3BKKBwPKm5z/3ROVronPd8RMi7Mc+A9sDpg8tW0W85in+npKh7c2MZiv8AK7rTz1Gp9QbZlXx6tjOersVjzZfcTM6bA8bPcv8A9ywbTqvKlqsZ67Utx5f2kBj2U1rwldb5Rr384WMOX6zX7Qfh4ftQJX19HU73b3KJJr6OUd++f939BEGRekxfzqKD95bLCf8A5HMm6Tai7y5rpVd5d/c0mmDbmRndJXnjPOeKNiUD6hPrZv6ywp0NQ5IPn85YPus22Q7dTa6r2Su6qooO6N7uBxnOMyG22NQ3PUWnu/a2f1lvVSg5Iv4RJdeByGPZEFBTZa5477eveaWmm0NrclsHqXHzEtKrJYaa2IIuk2JYeYsPrsI+REt9P0YU+dUp+85b8zJGmtlnp7Yg86fY5VQq7qqBgKM4HsxMw2Se9h7pLqeZoFSlfV6ioZ5XUnPLgzhT8zN7mi7VO7YreHVt+Cze/Kb1IEREgREQEREBERAREQERED89fpCaTd2jVZj9pok/El1gPwZZzvTt2R6p139I7S8dFb4rqqyfV1Tr/wApx7THh75cE1TMyNIqGZkaaEpGmdGkRGmdGgS0aZ0aREaZ0aETEaSK2kJGkhGgTUaSEaQkaSEaUTEaS6LJXo0kVtAu9NbLXT2zXdPbLXTXSC/oskxGlRp7ZYU2SKh7eXs5/wDLs+QM3el95Q3ioPvE5305/wAIWH1Hrb2LYrH+Wb3sZ97T0nxpr9+4JNEyIiQIiICIiAiIgIiICIiByz9ITSb2z6LO+vWKvqFlNg+YWcCo5e4+wifpXy2aTf2Nc3/Ss09nuvVT8GM/NKflj3MYwSVaZlaRlMyqZoSkaZkaRUaZkaUS0aZ0aREaZ0aES0aSEaQ0aZ0aBNRpIraQUaSa2lExGkhGkJGkhGgTqXllprZTo0mae2BsOmtlnRbNf01stNPbIJW16VspKON5GIDKe8HhNl6MtnSVfuhk9iuy/lNZ1T5qPowfiJf9ELc6bH2bbR723h8GEzqruIiQIiICIiAiIgIiICIiBrflI0nW7J1qf+ktf21rv/8AGflAecZ+x9saXrdPdV/1KLa/xVlfzn427x6h8oGdTMqmYFMyKZoSVaZVMjKZmVoEpGmZGkVGmZGlEtGmdGkRGmdGhExGmetpDRpnRoE1GkhGkJGkhGlE1Gkit5CRpIRoFrp7Za6a6a/TZLPTWyC7sfNbD90/KXfQS3NVo8L8++pP6TXKrMgjxBHwlt5O7s9ev+k384/ITOq3OIiQIiICIiAiIgIiICIiAn4121peq1NtXLq77q8fctZfyn7Kn5N8pOl6vausXx1dz+ywiz/lA14GZFMwgz2pmhIUzKpkdTMimBKVpmRpFVpmQyiWjTMjSIjTOjQJaNJCNIaNM6NCJiNJCNISNJCNAmo0kI0hI0kI0om1tJuntlajSTU8C+01ss/J1djU3p41A/hsx/zmvaa2WfQK/G0nX7VVo9uUb8j7pnVdPiImQiIgIiICIiAiIgIiICfmXy3aXc2xce6xaLPfSqn4oZ+mp+ff0hNLu6+qz7ekTw5rbYPkRA5XPSmeJ9E0MymZFMwAzIpgSVMyq0jKZmUwJKNM6NIimZ0aUS0aZkaREaZ0aETEaZ0aQ0aZ0aBNraSEaQkaSEaUTUaSEaVja6tPOsRfW6j855/vDph/mg/dBb5CQbBRZJvRK/d2vV+/vj30t/SaqvSWnuDN7APmZO6NbWD7S01gBX9fUnPPAndzw9DSarvkREyEREBERAREQEREBERATin6Rml/wlviuoQ8+41sPmZ2ucq/SE0udDRZ9jUlPx1Mf+ED8+ifZ8ESj0DMimYcz71kCSpmVTIqlzyUn2Ez1u2d5C+tlEUTkMyC0DmQPaJWrQW+vvehQ7fISTVsWxuVdh/2qn8xiiV9PrH1h7Mn5S22ls+7TVddbXhOsWvgyk7zBscjy7DDPiJX6Xole5wtIyftWE/ygTbruhutuXF16KpZSesdWGQCASCSM+nn74o0n+8PcteT6W/ICev7U1TebVgeO43zPCblX0EpT9rtAelagSP4QJKq6K7KXizX3N4nAB/FxijQTfq252hP99Y/l4zx9Asfz9Rn1F3+BxOsbP2JoeHU6DrD4nff4AES6r03VDhp6aB4sKqz/EQTIOMaXomz+al1mfsVHHvwZdaToBqjy0zD02Oo+G9+U6a2vB4HUpzxhA74OcEdhcfGRq9dVahdGsuCsyNkLWA681JduHtHfA1HR9AblZTbZSiAjeQMSxHoOBxmz7F2Dp6rketO2jhlffcnIOQwyZ8TWhk6ysVkgkFLLCWBVsFTuKAD8OXrknT2O7g1uxAxvKtTYwcZw29kEcfQfjA3jT7YsUjeO+O8HGffLnS61LB2Tx71PMTnQ207t1bh67U4qlrVIGHEBlKgCwc+GcjvElaPa7Kd2w9oEYsXn8Py90DoUSk2ftwkDfG8p5WKM8PEgc/WPdLpHBGQcg94gfYiICIiAiIgIiICaN5ZtlPqNk2bi7xpsruIAyd1SVY+wMT6gZvMq9tbcTTIWcEjHKB+Q6dBYxwqE+ngB7zwkuro/cee4vrYn+WbVtCpTYerBIZTZwHDmQ2McsY4j+kigwKvQ9ErbW3RZUp7hu2En2HnLdegqIB1msUHGcJuKR6D3gyx2Ns+u11FzOiMd1SiK7O5OAigsOPM8eQGZsX9k6CoEtTa+6rEC3W6WssQMhdysEjPrgaRX0co+sd77z2sf4cCT9LsrSqeFe8fAVIO7ubJM2XQ7W0prR69Lp0Z14qartSytxA42OFODg8pK0nSHVWUkVh6LVzVaK1o0oSwrzHY8CCOPfAqdJsC9x+r0VzjuJV9z3hVHxk5dh6msMWGm0ygZc2X0cFz9YFmOM45iRbNoPfWyamxM7qqL+uutFqn6wNZIBBGT3Z5RorW1HWr/iKgApRNOFdDnzWyMlcKCCeJgT7Nl7il7dd2Au8eop1Fg3SQM5wi44+OMTzfs7S1+d9IuIZA2H09eA31iMu2Bw9hkXSjcst39+sLWDuX6hOqK8ldSMbpABBQGYaQiXM7dSgaslbKltsB4jCMjZDnhkN7OECxTV6QWCuumlyD296/UWOqkcGCjdVuPMemev7YsFqJSi1r2mbGirrNigckt7WCvfn4yFoVexhdX1t9ZV1HV0LW9b4AKqy8hw7QInzT19o2FSrAmu2rUalcFgoIPNTgDkV4GBObad9lu7Y1hQIfP1QevJAPbVcFT9nxEiUagC5gGqINYDBFsZ13R2Tu2cGzyyDw5THpbKxi1jTU4JAsrR7a7VIByQ2cgcsHiDnEyaK8uCwa201vhXrqFVibw7QYDO6fVzEDJprH60qpuxaCd1q1qWxlUDKsuRwHAg+ifNOu7aWKqiOGO+bzbWTw4uqZIbwIGD3zBpDwdWTirD9XqLwSvDJ3WBUuDz9GccJ52fqUrLIXppZnXd3KzZW7YPmCwEIfEZ4nlnnAn7Nsy7XVstispXe09OLUII7DA43u/icMOXfLTZi2uzMTcy8nq1DbjV2HiOLYwMd2SPA4lRRa1e/1h1FidljfXX1eFVcb1+7ngOADYxjniXui2S9WRuAq271a33AlPHGGRmB8O7u8IGLalNPV4v6la94DJZm3GPJt5c7hH2uGPGR7L7aeDl9Tp90dquodfXjHAgftVxx3h2vENzk2rR63rt1qkbTPlTYlah6iFPNXJ6xSRjIORnw4ybR0asUqFscUDstQxVUVQDjqt0tucccOWM8AeYQdDqnRRfpnBqs7WCVNVnHicZGDwxkYPjnlNk2P0kVzgHq7TzrY5V/unhvfA+iQq+itav1incJJLqCzLYCCO0CQMjgd7GeHHI4STX0doDiwrvMuCucBFIIIIUcMgjOTkwNo020Fbgey3h3H1GS5r+JJ0+vZeB7S+HePUf6wLeJjpvVxlT6x3j1iZICIiAiIgJXbX2YtyFSO6WMQOBba2bbobXKA9pXUHhwJPA8RjgffylD1YuTrUXdIbFtQ+qxzhk8VO63pGCO7J730k6NpqFJx2ipB9OROMbQ2RbpL1Byq/SKHsbLcURjkcPFXb1j4hA0+yLbVICZRuByQFOPWe6WGksNBGntTT1hEG7qbQ7mxs+aQd4FuPDC4wvdg486LWiv9dWP1LMwvo5mlwcF08V4j3y512ir1VO6TlWGVYQI+lIANdd15Vmdmr01fVKWfzjwI3c/dmH6M1FWTphayse1dfu2mvPZArBUsRw9eDIek2g1bGjXNe77+7UEZVrZcfaOQPAAL3ewbDXspwOxoN3I4PqbHC57icmsGBV2WLSjhNRTQbLN5Vr07P+s3eQLr2FOO5uZ4enLbULKmd6tVqWKIbQp3VwBxO9hiQuOHI8PZJumqusqKXPp6QSyWU10h97dPPNSEMp5glp4TZoLN19+p1ADA1MWVCQeLB94sQQeRA5e6BG02mK1ABNMH3AVsvt3i2eILVh+eOHmeyedFqdyvqxqOp4EvVTSDZUXJOAxCjv4YJA7pPp2fQljOlK4cDKWPZYu/nJsG7ucSOBHKSQ+HWxQiOisqtXVUpCtjIzjJ5DmeECp02jstXHVajUOS2+RkI+TzI3W4kYzx5zJTsC6sbrV01gElevvTfVe5d0vk49K5lpfqHf8AaO7+hndh7icTFuDBA4ZBHDh8oEbSbHZchdWib7b7Lp6LT2iMZHZUd3IGT6uhyvlrDqXzglrNypW7vObf7pg1W2tWvDrmCnluYQe5MSua5nPEs7H0ljLBb6jo5olUgmlG4bth1NtlinPMCrgD7CDPt+o0e6yMysrgqy1aOoBge7ffDSsXZlx49UwHiw3R72xPNuiC/tLqa+Ge1YM4/wBoMC6r1b2sLUN1lCuos37WssHHJO4POXHcMn0Gbpp7EZQ1ZUowypXG6R6MTSej+1KKl6tTbeWfeLU6ex1AwBzA48pYNtG1CbNLpLhk71i2tRWlvidzfLBv3sce/Mg2qJBr2xV1a2WMKd4ZKWMqup8CMzAOkunJxWXuPhVVZZ8hKLWJWf2hqW/Z6Kz12vXV8GOZE1m0NQn7bU6LSj96wu49jYHxgX0ptp/Tt4iqymuvGRYydoeg7zEH8M1/UdKtFndfattx7009QQereO8Pj7ZVX9L9njJTR3Xkbva1GoZQc4xkKSvfniBnjzwcQbrV0lrpQfSdRSLgAC1bHBPjjuz4S66O9LK9WzVqGyoyHNbKrjvxnhwnKKen95ZV0mk0mnzntrUCV9JZT8wOR5jjOvdG7HalTaS9272rGVQTnwA4Aej5wLiIiAiIgIiICa10q6MJqazwGfV4HM2WfCIH591+z3014LAjq+uVM+awdD2WHeCSp9k+6W86cLaARp7QrPUTltM7dx/dJBxOs9LOiqahMgdoZM5Xdc+iFtdtW+GQjGASwXOFweB5n/8AcguSiuoJCup4jIDD4z6KwOQA9QAlFs3X9UgsQl9Fa2Fbiepf7Jz+fHuPEcb5WBGRxBgfYieXcLxYhcYPFgPnA9RPFVm/wrVrPuI7/wAokuvZWpb/ACSv+o9afAne+ECPAku3Zq1jN+qopHgSSf4t0fGQbttbKq8/VvcfCsYH8Kt/NA9EDvwfQQCPcZ8+lWHsjUOvduVrWpI9QU8fUJX3eUDZ6fsdC1p7jYeHuZn+UjWeVHWEbun09VI7sKx+C7q/CBdrsG1+PUX2Z77GdFP4mVfhJtPRa5RvbunoX7RIyPWa1+Zmj3dJdrX/AOe6A9yKtfxUZ+Mi/wB3dXec2O7k97MzH4wOgWa3S0cLtrrwz+rqVW49/ex96yt1fTnZSd+r1R9LsqH3FPlKLSeT2xuYMvdD5Mc81+ECtfymVqf/AAuy6VPc9mLG/lz/ABSPf5RdsXDCsKl8EqHD2vvGb3ofJmo5rL3SdBKV5gQOMWptPU/tL7mB7jY+7+EHEzaXyfX2edmd2o6OUr9X4SbXoa15KIHHNkeSjBycr4lSQT7Zs2g8ltC86wTw4nj850QKByE+wNa0vQqlAMIox6BLzRaIVLuqeHh4eqSYgIiICIiAiIgIiIHwjM1Ppd0UW9GIHaxwPeD3fGbbPjLmBwHQVrpDbp71VK7H3nLeYxwAeHpA7u/4fdBtLRg5+nsleMdUa1yuOHBt05nVOknQ2vUg9kcZy/WeTUo5GO+BJbpTsmvm2o1PiAzgH3BB85XWdP61z9G0KrkqVZhWGXGM8d1mOcce13mTtJ0A/dl3o+gA+z8IGpajp7tS3gpWtfBUJx+MmQbG2jf599pB7t9lX8K4E6tpOgQH1ZcabobWvPEDiOn6GWsckHPj3y30nk9Y8wZ2mno/UvdmTK9DWvJRA5NovJwPs/CX+j8nSjms6CFA5CfYGr6XoRUvMD3S0o6O0r3ZlpECPXoa15IJnCgchPsQEREBERAREQEREBERAREQEREBERAREQEjXaBGOSJJiBHr0Fa8lEzBAOQxPUQEREBERAREQEREBERAREQEREBERAREQERED//Z"/>
          <p:cNvSpPr>
            <a:spLocks noChangeAspect="1" noChangeArrowheads="1"/>
          </p:cNvSpPr>
          <p:nvPr/>
        </p:nvSpPr>
        <p:spPr bwMode="auto">
          <a:xfrm>
            <a:off x="63500" y="-927100"/>
            <a:ext cx="2381250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3738" name="AutoShape 10" descr="data:image/jpeg;base64,/9j/4AAQSkZJRgABAQAAAQABAAD/2wCEAAkGBhAQEBQPEBAUEQ8QDxAQEA8UEBAUEBAQFBAWFRYUFRQXHCYfFx4jGhQUHy8gJCcpLCwsFR4xNTAqNSYrLCkBCQoKDgwODQwNDykYFBgpKSkpKSkpKSkpKSkpKSkpKSkpKSkpKSkpKSkpKSkpKSkpKSkpKSkpKSkpKSkpKSkpKf/AABEIAMkA+gMBIgACEQEDEQH/xAAcAAEAAgMBAQEAAAAAAAAAAAAABAUDBgcCAQj/xABHEAACAgEBBAUIBgcHAgcAAAABAgADEQQFEiExBhMiQVEHMmFxgZGhsRRCUnKSwQgjM2KistEVFjRDc4LCU7MkY2SDk+Hw/8QAFgEBAQEAAAAAAAAAAAAAAAAAAAEC/8QAFhEBAQEAAAAAAAAAAAAAAAAAABEB/9oADAMBAAIRAxEAPwDuMREBERAREQEREBERARGZGv2nSnn3Vp3dqxF4+0wJMSmu6Z7OTztfpR6PpNOfdvZkVvKJsvu1lb/6Yss/kUwNjiay3lE0P1fpFn3NDrT8TWBIz+Uqju0urb/2a0/7liwNviaU/lJJ8zQ2nl59+iX3hbGIng9PdWfN0NQ58X1rcPYlB+cDeImht0v2k3m1aRB97UWfkkxnb21H/wA6hPuaRife17fKB0CJqPR3bmqFwp1Ti1bchH6tUKvgnBC9xAPd7Zt0BERAREQEREBERAREQEREDTum3lQ0ey2FNga7UMu/1Kbo3EJ4M7HgucHA4n0Y4zTbf0i6/q6Enw3tTj5VGaT5baiu2NQT9ddK6/d+jBcfiUzQ1pY8gYHY7/0irfqaOoce+2xuH4VkRv0gtc3BKKBwPKm5z/3ROVronPd8RMi7Mc+A9sDpg8tW0W85in+npKh7c2MZiv8AK7rTz1Gp9QbZlXx6tjOersVjzZfcTM6bA8bPcv8A9ywbTqvKlqsZ67Utx5f2kBj2U1rwldb5Rr384WMOX6zX7Qfh4ftQJX19HU73b3KJJr6OUd++f939BEGRekxfzqKD95bLCf8A5HMm6Tai7y5rpVd5d/c0mmDbmRndJXnjPOeKNiUD6hPrZv6ywp0NQ5IPn85YPus22Q7dTa6r2Su6qooO6N7uBxnOMyG22NQ3PUWnu/a2f1lvVSg5Iv4RJdeByGPZEFBTZa5477eveaWmm0NrclsHqXHzEtKrJYaa2IIuk2JYeYsPrsI+REt9P0YU+dUp+85b8zJGmtlnp7Yg86fY5VQq7qqBgKM4HsxMw2Se9h7pLqeZoFSlfV6ioZ5XUnPLgzhT8zN7mi7VO7YreHVt+Cze/Kb1IEREgREQEREBERAREQERED89fpCaTd2jVZj9pok/El1gPwZZzvTt2R6p139I7S8dFb4rqqyfV1Tr/wApx7THh75cE1TMyNIqGZkaaEpGmdGkRGmdGgS0aZ0aREaZ0aETEaSK2kJGkhGgTUaSEaQkaSEaUTEaS6LJXo0kVtAu9NbLXT2zXdPbLXTXSC/oskxGlRp7ZYU2SKh7eXs5/wDLs+QM3el95Q3ioPvE5305/wAIWH1Hrb2LYrH+Wb3sZ97T0nxpr9+4JNEyIiQIiICIiAiIgIiICIiByz9ITSb2z6LO+vWKvqFlNg+YWcCo5e4+wifpXy2aTf2Nc3/Ss09nuvVT8GM/NKflj3MYwSVaZlaRlMyqZoSkaZkaRUaZkaUS0aZ0aREaZ0aES0aSEaQ0aZ0aBNRpIraQUaSa2lExGkhGkJGkhGgTqXllprZTo0mae2BsOmtlnRbNf01stNPbIJW16VspKON5GIDKe8HhNl6MtnSVfuhk9iuy/lNZ1T5qPowfiJf9ELc6bH2bbR723h8GEzqruIiQIiICIiAiIgIiICIiBrflI0nW7J1qf+ktf21rv/8AGflAecZ+x9saXrdPdV/1KLa/xVlfzn427x6h8oGdTMqmYFMyKZoSVaZVMjKZmVoEpGmZGkVGmZGlEtGmdGkRGmdGhExGmetpDRpnRoE1GkhGkJGkhGlE1Gkit5CRpIRoFrp7Za6a6a/TZLPTWyC7sfNbD90/KXfQS3NVo8L8++pP6TXKrMgjxBHwlt5O7s9ev+k384/ITOq3OIiQIiICIiAiIgIiICIiAn4121peq1NtXLq77q8fctZfyn7Kn5N8pOl6vausXx1dz+ywiz/lA14GZFMwgz2pmhIUzKpkdTMimBKVpmRpFVpmQyiWjTMjSIjTOjQJaNJCNIaNM6NCJiNJCNISNJCNAmo0kI0hI0kI0om1tJuntlajSTU8C+01ss/J1djU3p41A/hsx/zmvaa2WfQK/G0nX7VVo9uUb8j7pnVdPiImQiIgIiICIiAiIgIiICfmXy3aXc2xce6xaLPfSqn4oZ+mp+ff0hNLu6+qz7ekTw5rbYPkRA5XPSmeJ9E0MymZFMwAzIpgSVMyq0jKZmUwJKNM6NIimZ0aUS0aZkaREaZ0aETEaZ0aQ0aZ0aBNraSEaQkaSEaUTUaSEaVja6tPOsRfW6j855/vDph/mg/dBb5CQbBRZJvRK/d2vV+/vj30t/SaqvSWnuDN7APmZO6NbWD7S01gBX9fUnPPAndzw9DSarvkREyEREBERAREQEREBERATin6Rml/wlviuoQ8+41sPmZ2ucq/SE0udDRZ9jUlPx1Mf+ED8+ifZ8ESj0DMimYcz71kCSpmVTIqlzyUn2Ez1u2d5C+tlEUTkMyC0DmQPaJWrQW+vvehQ7fISTVsWxuVdh/2qn8xiiV9PrH1h7Mn5S22ls+7TVddbXhOsWvgyk7zBscjy7DDPiJX6Xole5wtIyftWE/ygTbruhutuXF16KpZSesdWGQCASCSM+nn74o0n+8PcteT6W/ICev7U1TebVgeO43zPCblX0EpT9rtAelagSP4QJKq6K7KXizX3N4nAB/FxijQTfq252hP99Y/l4zx9Asfz9Rn1F3+BxOsbP2JoeHU6DrD4nff4AES6r03VDhp6aB4sKqz/EQTIOMaXomz+al1mfsVHHvwZdaToBqjy0zD02Oo+G9+U6a2vB4HUpzxhA74OcEdhcfGRq9dVahdGsuCsyNkLWA681JduHtHfA1HR9AblZTbZSiAjeQMSxHoOBxmz7F2Dp6rketO2jhlffcnIOQwyZ8TWhk6ysVkgkFLLCWBVsFTuKAD8OXrknT2O7g1uxAxvKtTYwcZw29kEcfQfjA3jT7YsUjeO+O8HGffLnS61LB2Tx71PMTnQ207t1bh67U4qlrVIGHEBlKgCwc+GcjvElaPa7Kd2w9oEYsXn8Py90DoUSk2ftwkDfG8p5WKM8PEgc/WPdLpHBGQcg94gfYiICIiAiIgIiICaN5ZtlPqNk2bi7xpsruIAyd1SVY+wMT6gZvMq9tbcTTIWcEjHKB+Q6dBYxwqE+ngB7zwkuro/cee4vrYn+WbVtCpTYerBIZTZwHDmQ2McsY4j+kigwKvQ9ErbW3RZUp7hu2En2HnLdegqIB1msUHGcJuKR6D3gyx2Ns+u11FzOiMd1SiK7O5OAigsOPM8eQGZsX9k6CoEtTa+6rEC3W6WssQMhdysEjPrgaRX0co+sd77z2sf4cCT9LsrSqeFe8fAVIO7ubJM2XQ7W0prR69Lp0Z14qartSytxA42OFODg8pK0nSHVWUkVh6LVzVaK1o0oSwrzHY8CCOPfAqdJsC9x+r0VzjuJV9z3hVHxk5dh6msMWGm0ygZc2X0cFz9YFmOM45iRbNoPfWyamxM7qqL+uutFqn6wNZIBBGT3Z5RorW1HWr/iKgApRNOFdDnzWyMlcKCCeJgT7Nl7il7dd2Au8eop1Fg3SQM5wi44+OMTzfs7S1+d9IuIZA2H09eA31iMu2Bw9hkXSjcst39+sLWDuX6hOqK8ldSMbpABBQGYaQiXM7dSgaslbKltsB4jCMjZDnhkN7OECxTV6QWCuumlyD296/UWOqkcGCjdVuPMemev7YsFqJSi1r2mbGirrNigckt7WCvfn4yFoVexhdX1t9ZV1HV0LW9b4AKqy8hw7QInzT19o2FSrAmu2rUalcFgoIPNTgDkV4GBObad9lu7Y1hQIfP1QevJAPbVcFT9nxEiUagC5gGqINYDBFsZ13R2Tu2cGzyyDw5THpbKxi1jTU4JAsrR7a7VIByQ2cgcsHiDnEyaK8uCwa201vhXrqFVibw7QYDO6fVzEDJprH60qpuxaCd1q1qWxlUDKsuRwHAg+ifNOu7aWKqiOGO+bzbWTw4uqZIbwIGD3zBpDwdWTirD9XqLwSvDJ3WBUuDz9GccJ52fqUrLIXppZnXd3KzZW7YPmCwEIfEZ4nlnnAn7Nsy7XVstispXe09OLUII7DA43u/icMOXfLTZi2uzMTcy8nq1DbjV2HiOLYwMd2SPA4lRRa1e/1h1FidljfXX1eFVcb1+7ngOADYxjniXui2S9WRuAq271a33AlPHGGRmB8O7u8IGLalNPV4v6la94DJZm3GPJt5c7hH2uGPGR7L7aeDl9Tp90dquodfXjHAgftVxx3h2vENzk2rR63rt1qkbTPlTYlah6iFPNXJ6xSRjIORnw4ybR0asUqFscUDstQxVUVQDjqt0tucccOWM8AeYQdDqnRRfpnBqs7WCVNVnHicZGDwxkYPjnlNk2P0kVzgHq7TzrY5V/unhvfA+iQq+itav1incJJLqCzLYCCO0CQMjgd7GeHHI4STX0doDiwrvMuCucBFIIIIUcMgjOTkwNo020Fbgey3h3H1GS5r+JJ0+vZeB7S+HePUf6wLeJjpvVxlT6x3j1iZICIiAiIgJXbX2YtyFSO6WMQOBba2bbobXKA9pXUHhwJPA8RjgffylD1YuTrUXdIbFtQ+qxzhk8VO63pGCO7J730k6NpqFJx2ipB9OROMbQ2RbpL1Byq/SKHsbLcURjkcPFXb1j4hA0+yLbVICZRuByQFOPWe6WGksNBGntTT1hEG7qbQ7mxs+aQd4FuPDC4wvdg486LWiv9dWP1LMwvo5mlwcF08V4j3y512ir1VO6TlWGVYQI+lIANdd15Vmdmr01fVKWfzjwI3c/dmH6M1FWTphayse1dfu2mvPZArBUsRw9eDIek2g1bGjXNe77+7UEZVrZcfaOQPAAL3ewbDXspwOxoN3I4PqbHC57icmsGBV2WLSjhNRTQbLN5Vr07P+s3eQLr2FOO5uZ4enLbULKmd6tVqWKIbQp3VwBxO9hiQuOHI8PZJumqusqKXPp6QSyWU10h97dPPNSEMp5glp4TZoLN19+p1ADA1MWVCQeLB94sQQeRA5e6BG02mK1ABNMH3AVsvt3i2eILVh+eOHmeyedFqdyvqxqOp4EvVTSDZUXJOAxCjv4YJA7pPp2fQljOlK4cDKWPZYu/nJsG7ucSOBHKSQ+HWxQiOisqtXVUpCtjIzjJ5DmeECp02jstXHVajUOS2+RkI+TzI3W4kYzx5zJTsC6sbrV01gElevvTfVe5d0vk49K5lpfqHf8AaO7+hndh7icTFuDBA4ZBHDh8oEbSbHZchdWib7b7Lp6LT2iMZHZUd3IGT6uhyvlrDqXzglrNypW7vObf7pg1W2tWvDrmCnluYQe5MSua5nPEs7H0ljLBb6jo5olUgmlG4bth1NtlinPMCrgD7CDPt+o0e6yMysrgqy1aOoBge7ffDSsXZlx49UwHiw3R72xPNuiC/tLqa+Ge1YM4/wBoMC6r1b2sLUN1lCuos37WssHHJO4POXHcMn0Gbpp7EZQ1ZUowypXG6R6MTSej+1KKl6tTbeWfeLU6ex1AwBzA48pYNtG1CbNLpLhk71i2tRWlvidzfLBv3sce/Mg2qJBr2xV1a2WMKd4ZKWMqup8CMzAOkunJxWXuPhVVZZ8hKLWJWf2hqW/Z6Kz12vXV8GOZE1m0NQn7bU6LSj96wu49jYHxgX0ptp/Tt4iqymuvGRYydoeg7zEH8M1/UdKtFndfattx7009QQereO8Pj7ZVX9L9njJTR3Xkbva1GoZQc4xkKSvfniBnjzwcQbrV0lrpQfSdRSLgAC1bHBPjjuz4S66O9LK9WzVqGyoyHNbKrjvxnhwnKKen95ZV0mk0mnzntrUCV9JZT8wOR5jjOvdG7HalTaS9272rGVQTnwA4Aej5wLiIiAiIgIiICa10q6MJqazwGfV4HM2WfCIH591+z3014LAjq+uVM+awdD2WHeCSp9k+6W86cLaARp7QrPUTltM7dx/dJBxOs9LOiqahMgdoZM5Xdc+iFtdtW+GQjGASwXOFweB5n/8AcguSiuoJCup4jIDD4z6KwOQA9QAlFs3X9UgsQl9Fa2Fbiepf7Jz+fHuPEcb5WBGRxBgfYieXcLxYhcYPFgPnA9RPFVm/wrVrPuI7/wAokuvZWpb/ACSv+o9afAne+ECPAku3Zq1jN+qopHgSSf4t0fGQbttbKq8/VvcfCsYH8Kt/NA9EDvwfQQCPcZ8+lWHsjUOvduVrWpI9QU8fUJX3eUDZ6fsdC1p7jYeHuZn+UjWeVHWEbun09VI7sKx+C7q/CBdrsG1+PUX2Z77GdFP4mVfhJtPRa5RvbunoX7RIyPWa1+Zmj3dJdrX/AOe6A9yKtfxUZ+Mi/wB3dXec2O7k97MzH4wOgWa3S0cLtrrwz+rqVW49/ex96yt1fTnZSd+r1R9LsqH3FPlKLSeT2xuYMvdD5Mc81+ECtfymVqf/AAuy6VPc9mLG/lz/ABSPf5RdsXDCsKl8EqHD2vvGb3ofJmo5rL3SdBKV5gQOMWptPU/tL7mB7jY+7+EHEzaXyfX2edmd2o6OUr9X4SbXoa15KIHHNkeSjBycr4lSQT7Zs2g8ltC86wTw4nj850QKByE+wNa0vQqlAMIox6BLzRaIVLuqeHh4eqSYgIiICIiAiIgIiIHwjM1Ppd0UW9GIHaxwPeD3fGbbPjLmBwHQVrpDbp71VK7H3nLeYxwAeHpA7u/4fdBtLRg5+nsleMdUa1yuOHBt05nVOknQ2vUg9kcZy/WeTUo5GO+BJbpTsmvm2o1PiAzgH3BB85XWdP61z9G0KrkqVZhWGXGM8d1mOcce13mTtJ0A/dl3o+gA+z8IGpajp7tS3gpWtfBUJx+MmQbG2jf599pB7t9lX8K4E6tpOgQH1ZcabobWvPEDiOn6GWsckHPj3y30nk9Y8wZ2mno/UvdmTK9DWvJRA5NovJwPs/CX+j8nSjms6CFA5CfYGr6XoRUvMD3S0o6O0r3ZlpECPXoa15IJnCgchPsQEREBERAREQEREBERAREQEREBERAREQEjXaBGOSJJiBHr0Fa8lEzBAOQxPUQEREBERAREQEREBERAREQEREBERAREQERED//Z"/>
          <p:cNvSpPr>
            <a:spLocks noChangeAspect="1" noChangeArrowheads="1"/>
          </p:cNvSpPr>
          <p:nvPr/>
        </p:nvSpPr>
        <p:spPr bwMode="auto">
          <a:xfrm>
            <a:off x="63500" y="-927100"/>
            <a:ext cx="2381250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17" name="Gruppe 116"/>
          <p:cNvGrpSpPr/>
          <p:nvPr/>
        </p:nvGrpSpPr>
        <p:grpSpPr>
          <a:xfrm>
            <a:off x="58066" y="1600781"/>
            <a:ext cx="9797167" cy="793300"/>
            <a:chOff x="58066" y="1600781"/>
            <a:chExt cx="9797167" cy="793300"/>
          </a:xfrm>
        </p:grpSpPr>
        <p:grpSp>
          <p:nvGrpSpPr>
            <p:cNvPr id="108" name="Gruppe 107"/>
            <p:cNvGrpSpPr/>
            <p:nvPr/>
          </p:nvGrpSpPr>
          <p:grpSpPr>
            <a:xfrm>
              <a:off x="8919416" y="1600781"/>
              <a:ext cx="935817" cy="793300"/>
              <a:chOff x="8817818" y="1600781"/>
              <a:chExt cx="935817" cy="793300"/>
            </a:xfrm>
          </p:grpSpPr>
          <p:grpSp>
            <p:nvGrpSpPr>
              <p:cNvPr id="12" name="Gruppe 84"/>
              <p:cNvGrpSpPr/>
              <p:nvPr/>
            </p:nvGrpSpPr>
            <p:grpSpPr>
              <a:xfrm>
                <a:off x="8817818" y="1600781"/>
                <a:ext cx="929148" cy="793300"/>
                <a:chOff x="5589640" y="1637072"/>
                <a:chExt cx="3716592" cy="3173199"/>
              </a:xfrm>
            </p:grpSpPr>
            <p:pic>
              <p:nvPicPr>
                <p:cNvPr id="86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7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88" name="Skyformet billedforklaring 87"/>
                <p:cNvSpPr/>
                <p:nvPr/>
              </p:nvSpPr>
              <p:spPr bwMode="auto">
                <a:xfrm>
                  <a:off x="6961224" y="1637072"/>
                  <a:ext cx="2345008" cy="1106132"/>
                </a:xfrm>
                <a:prstGeom prst="cloudCallout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109" name="Tekstboks 108"/>
              <p:cNvSpPr txBox="1"/>
              <p:nvPr/>
            </p:nvSpPr>
            <p:spPr>
              <a:xfrm>
                <a:off x="9136158" y="1614597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500" dirty="0" smtClean="0"/>
                  <a:t>My precious</a:t>
                </a:r>
              </a:p>
              <a:p>
                <a:pPr algn="ctr"/>
                <a:r>
                  <a:rPr lang="en-GB" sz="500" dirty="0" smtClean="0"/>
                  <a:t>computer…</a:t>
                </a:r>
              </a:p>
            </p:txBody>
          </p:sp>
        </p:grpSp>
        <p:grpSp>
          <p:nvGrpSpPr>
            <p:cNvPr id="107" name="Gruppe 106"/>
            <p:cNvGrpSpPr/>
            <p:nvPr/>
          </p:nvGrpSpPr>
          <p:grpSpPr>
            <a:xfrm>
              <a:off x="7655127" y="1600781"/>
              <a:ext cx="936101" cy="793300"/>
              <a:chOff x="7591306" y="1600781"/>
              <a:chExt cx="936101" cy="793300"/>
            </a:xfrm>
          </p:grpSpPr>
          <p:grpSp>
            <p:nvGrpSpPr>
              <p:cNvPr id="10" name="Gruppe 52"/>
              <p:cNvGrpSpPr/>
              <p:nvPr/>
            </p:nvGrpSpPr>
            <p:grpSpPr>
              <a:xfrm>
                <a:off x="7591306" y="1600781"/>
                <a:ext cx="929148" cy="793300"/>
                <a:chOff x="5589640" y="1637072"/>
                <a:chExt cx="3716592" cy="3173199"/>
              </a:xfrm>
            </p:grpSpPr>
            <p:pic>
              <p:nvPicPr>
                <p:cNvPr id="6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64" name="Skyformet billedforklaring 63"/>
                <p:cNvSpPr/>
                <p:nvPr/>
              </p:nvSpPr>
              <p:spPr bwMode="auto">
                <a:xfrm>
                  <a:off x="6961224" y="1637072"/>
                  <a:ext cx="2345008" cy="1106132"/>
                </a:xfrm>
                <a:prstGeom prst="cloudCallout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110" name="Tekstboks 109"/>
              <p:cNvSpPr txBox="1"/>
              <p:nvPr/>
            </p:nvSpPr>
            <p:spPr>
              <a:xfrm>
                <a:off x="7909930" y="1613803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500" dirty="0" smtClean="0"/>
                  <a:t>My precious</a:t>
                </a:r>
              </a:p>
              <a:p>
                <a:pPr algn="ctr"/>
                <a:r>
                  <a:rPr lang="en-GB" sz="500" dirty="0" smtClean="0"/>
                  <a:t>computer…</a:t>
                </a:r>
              </a:p>
            </p:txBody>
          </p:sp>
        </p:grpSp>
        <p:grpSp>
          <p:nvGrpSpPr>
            <p:cNvPr id="106" name="Gruppe 105"/>
            <p:cNvGrpSpPr/>
            <p:nvPr/>
          </p:nvGrpSpPr>
          <p:grpSpPr>
            <a:xfrm>
              <a:off x="6388519" y="1600781"/>
              <a:ext cx="938421" cy="793300"/>
              <a:chOff x="6364794" y="1600781"/>
              <a:chExt cx="938421" cy="793300"/>
            </a:xfrm>
          </p:grpSpPr>
          <p:grpSp>
            <p:nvGrpSpPr>
              <p:cNvPr id="8" name="Gruppe 50"/>
              <p:cNvGrpSpPr/>
              <p:nvPr/>
            </p:nvGrpSpPr>
            <p:grpSpPr>
              <a:xfrm>
                <a:off x="6364794" y="1600781"/>
                <a:ext cx="929148" cy="793300"/>
                <a:chOff x="5589640" y="1637072"/>
                <a:chExt cx="3716592" cy="3173199"/>
              </a:xfrm>
            </p:grpSpPr>
            <p:pic>
              <p:nvPicPr>
                <p:cNvPr id="7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74" name="Skyformet billedforklaring 73"/>
                <p:cNvSpPr/>
                <p:nvPr/>
              </p:nvSpPr>
              <p:spPr bwMode="auto">
                <a:xfrm>
                  <a:off x="6961224" y="1637072"/>
                  <a:ext cx="2345008" cy="1106132"/>
                </a:xfrm>
                <a:prstGeom prst="cloudCallout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111" name="Tekstboks 110"/>
              <p:cNvSpPr txBox="1"/>
              <p:nvPr/>
            </p:nvSpPr>
            <p:spPr>
              <a:xfrm>
                <a:off x="6685738" y="1613010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500" dirty="0" smtClean="0"/>
                  <a:t>My precious</a:t>
                </a:r>
              </a:p>
              <a:p>
                <a:pPr algn="ctr"/>
                <a:r>
                  <a:rPr lang="en-GB" sz="500" dirty="0" smtClean="0"/>
                  <a:t>computer…</a:t>
                </a:r>
              </a:p>
            </p:txBody>
          </p:sp>
        </p:grpSp>
        <p:grpSp>
          <p:nvGrpSpPr>
            <p:cNvPr id="105" name="Gruppe 104"/>
            <p:cNvGrpSpPr/>
            <p:nvPr/>
          </p:nvGrpSpPr>
          <p:grpSpPr>
            <a:xfrm>
              <a:off x="5124237" y="1600781"/>
              <a:ext cx="936095" cy="793300"/>
              <a:chOff x="5138282" y="1600781"/>
              <a:chExt cx="936095" cy="793300"/>
            </a:xfrm>
          </p:grpSpPr>
          <p:grpSp>
            <p:nvGrpSpPr>
              <p:cNvPr id="13" name="Gruppe 88"/>
              <p:cNvGrpSpPr/>
              <p:nvPr/>
            </p:nvGrpSpPr>
            <p:grpSpPr>
              <a:xfrm>
                <a:off x="5138282" y="1600781"/>
                <a:ext cx="929148" cy="793300"/>
                <a:chOff x="5589640" y="1637072"/>
                <a:chExt cx="3716592" cy="3173199"/>
              </a:xfrm>
            </p:grpSpPr>
            <p:pic>
              <p:nvPicPr>
                <p:cNvPr id="9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1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92" name="Skyformet billedforklaring 91"/>
                <p:cNvSpPr/>
                <p:nvPr/>
              </p:nvSpPr>
              <p:spPr bwMode="auto">
                <a:xfrm>
                  <a:off x="6961224" y="1637072"/>
                  <a:ext cx="2345008" cy="1106132"/>
                </a:xfrm>
                <a:prstGeom prst="cloudCallout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112" name="Tekstboks 111"/>
              <p:cNvSpPr txBox="1"/>
              <p:nvPr/>
            </p:nvSpPr>
            <p:spPr>
              <a:xfrm>
                <a:off x="5456900" y="1620155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500" dirty="0" smtClean="0"/>
                  <a:t>My precious</a:t>
                </a:r>
              </a:p>
              <a:p>
                <a:pPr algn="ctr"/>
                <a:r>
                  <a:rPr lang="en-GB" sz="500" dirty="0" smtClean="0"/>
                  <a:t>computer…</a:t>
                </a:r>
              </a:p>
            </p:txBody>
          </p:sp>
        </p:grpSp>
        <p:grpSp>
          <p:nvGrpSpPr>
            <p:cNvPr id="104" name="Gruppe 103"/>
            <p:cNvGrpSpPr/>
            <p:nvPr/>
          </p:nvGrpSpPr>
          <p:grpSpPr>
            <a:xfrm>
              <a:off x="3861375" y="1600781"/>
              <a:ext cx="934675" cy="793300"/>
              <a:chOff x="3911770" y="1600781"/>
              <a:chExt cx="934675" cy="793300"/>
            </a:xfrm>
          </p:grpSpPr>
          <p:grpSp>
            <p:nvGrpSpPr>
              <p:cNvPr id="9" name="Gruppe 51"/>
              <p:cNvGrpSpPr/>
              <p:nvPr/>
            </p:nvGrpSpPr>
            <p:grpSpPr>
              <a:xfrm>
                <a:off x="3911770" y="1600781"/>
                <a:ext cx="929148" cy="793300"/>
                <a:chOff x="5589640" y="1637072"/>
                <a:chExt cx="3716592" cy="3173199"/>
              </a:xfrm>
            </p:grpSpPr>
            <p:pic>
              <p:nvPicPr>
                <p:cNvPr id="65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6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69" name="Skyformet billedforklaring 68"/>
                <p:cNvSpPr/>
                <p:nvPr/>
              </p:nvSpPr>
              <p:spPr bwMode="auto">
                <a:xfrm>
                  <a:off x="6961224" y="1637072"/>
                  <a:ext cx="2345008" cy="1106132"/>
                </a:xfrm>
                <a:prstGeom prst="cloudCallout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113" name="Tekstboks 112"/>
              <p:cNvSpPr txBox="1"/>
              <p:nvPr/>
            </p:nvSpPr>
            <p:spPr>
              <a:xfrm>
                <a:off x="4228968" y="1618226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500" dirty="0" smtClean="0"/>
                  <a:t>My precious</a:t>
                </a:r>
              </a:p>
              <a:p>
                <a:pPr algn="ctr"/>
                <a:r>
                  <a:rPr lang="en-GB" sz="500" dirty="0" smtClean="0"/>
                  <a:t>computer…</a:t>
                </a:r>
              </a:p>
            </p:txBody>
          </p:sp>
        </p:grpSp>
        <p:grpSp>
          <p:nvGrpSpPr>
            <p:cNvPr id="103" name="Gruppe 102"/>
            <p:cNvGrpSpPr/>
            <p:nvPr/>
          </p:nvGrpSpPr>
          <p:grpSpPr>
            <a:xfrm>
              <a:off x="2596194" y="1600781"/>
              <a:ext cx="936994" cy="793300"/>
              <a:chOff x="2685258" y="1600781"/>
              <a:chExt cx="936994" cy="793300"/>
            </a:xfrm>
          </p:grpSpPr>
          <p:grpSp>
            <p:nvGrpSpPr>
              <p:cNvPr id="11" name="Gruppe 53"/>
              <p:cNvGrpSpPr/>
              <p:nvPr/>
            </p:nvGrpSpPr>
            <p:grpSpPr>
              <a:xfrm>
                <a:off x="2685258" y="1600781"/>
                <a:ext cx="929148" cy="793300"/>
                <a:chOff x="5589640" y="1637072"/>
                <a:chExt cx="3716592" cy="3173199"/>
              </a:xfrm>
            </p:grpSpPr>
            <p:pic>
              <p:nvPicPr>
                <p:cNvPr id="55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59" name="Skyformet billedforklaring 58"/>
                <p:cNvSpPr/>
                <p:nvPr/>
              </p:nvSpPr>
              <p:spPr bwMode="auto">
                <a:xfrm>
                  <a:off x="6961224" y="1637072"/>
                  <a:ext cx="2345008" cy="1106132"/>
                </a:xfrm>
                <a:prstGeom prst="cloudCallout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114" name="Tekstboks 113"/>
              <p:cNvSpPr txBox="1"/>
              <p:nvPr/>
            </p:nvSpPr>
            <p:spPr>
              <a:xfrm>
                <a:off x="3004775" y="1618680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500" dirty="0" smtClean="0"/>
                  <a:t>My precious</a:t>
                </a:r>
              </a:p>
              <a:p>
                <a:pPr algn="ctr"/>
                <a:r>
                  <a:rPr lang="en-GB" sz="500" dirty="0" smtClean="0"/>
                  <a:t>computer…</a:t>
                </a:r>
              </a:p>
            </p:txBody>
          </p:sp>
        </p:grpSp>
        <p:grpSp>
          <p:nvGrpSpPr>
            <p:cNvPr id="102" name="Gruppe 101"/>
            <p:cNvGrpSpPr/>
            <p:nvPr/>
          </p:nvGrpSpPr>
          <p:grpSpPr>
            <a:xfrm>
              <a:off x="1331977" y="1600781"/>
              <a:ext cx="936030" cy="793300"/>
              <a:chOff x="1458746" y="1600781"/>
              <a:chExt cx="936030" cy="793300"/>
            </a:xfrm>
          </p:grpSpPr>
          <p:grpSp>
            <p:nvGrpSpPr>
              <p:cNvPr id="14" name="Gruppe 92"/>
              <p:cNvGrpSpPr/>
              <p:nvPr/>
            </p:nvGrpSpPr>
            <p:grpSpPr>
              <a:xfrm>
                <a:off x="1458746" y="1600781"/>
                <a:ext cx="929148" cy="793300"/>
                <a:chOff x="5589640" y="1637072"/>
                <a:chExt cx="3716592" cy="3173199"/>
              </a:xfrm>
            </p:grpSpPr>
            <p:pic>
              <p:nvPicPr>
                <p:cNvPr id="94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5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96" name="Skyformet billedforklaring 95"/>
                <p:cNvSpPr/>
                <p:nvPr/>
              </p:nvSpPr>
              <p:spPr bwMode="auto">
                <a:xfrm>
                  <a:off x="6961224" y="1637072"/>
                  <a:ext cx="2345008" cy="1106132"/>
                </a:xfrm>
                <a:prstGeom prst="cloudCallout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115" name="Tekstboks 114"/>
              <p:cNvSpPr txBox="1"/>
              <p:nvPr/>
            </p:nvSpPr>
            <p:spPr>
              <a:xfrm>
                <a:off x="1777299" y="1620835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500" dirty="0" smtClean="0"/>
                  <a:t>My precious</a:t>
                </a:r>
              </a:p>
              <a:p>
                <a:pPr algn="ctr"/>
                <a:r>
                  <a:rPr lang="en-GB" sz="500" dirty="0" smtClean="0"/>
                  <a:t>computer…</a:t>
                </a:r>
              </a:p>
            </p:txBody>
          </p:sp>
        </p:grpSp>
        <p:grpSp>
          <p:nvGrpSpPr>
            <p:cNvPr id="101" name="Gruppe 100"/>
            <p:cNvGrpSpPr/>
            <p:nvPr/>
          </p:nvGrpSpPr>
          <p:grpSpPr>
            <a:xfrm>
              <a:off x="58066" y="1600781"/>
              <a:ext cx="945724" cy="793300"/>
              <a:chOff x="232234" y="1600781"/>
              <a:chExt cx="945724" cy="793300"/>
            </a:xfrm>
          </p:grpSpPr>
          <p:grpSp>
            <p:nvGrpSpPr>
              <p:cNvPr id="15" name="Gruppe 96"/>
              <p:cNvGrpSpPr/>
              <p:nvPr/>
            </p:nvGrpSpPr>
            <p:grpSpPr>
              <a:xfrm>
                <a:off x="232234" y="1600781"/>
                <a:ext cx="929148" cy="793300"/>
                <a:chOff x="5589640" y="1637072"/>
                <a:chExt cx="3716592" cy="3173199"/>
              </a:xfrm>
            </p:grpSpPr>
            <p:pic>
              <p:nvPicPr>
                <p:cNvPr id="98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9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100" name="Skyformet billedforklaring 99"/>
                <p:cNvSpPr/>
                <p:nvPr/>
              </p:nvSpPr>
              <p:spPr bwMode="auto">
                <a:xfrm>
                  <a:off x="6961224" y="1637072"/>
                  <a:ext cx="2345008" cy="1106132"/>
                </a:xfrm>
                <a:prstGeom prst="cloudCallout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116" name="Tekstboks 115"/>
              <p:cNvSpPr txBox="1"/>
              <p:nvPr/>
            </p:nvSpPr>
            <p:spPr>
              <a:xfrm>
                <a:off x="560481" y="1625371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500" dirty="0" smtClean="0"/>
                  <a:t>My precious</a:t>
                </a:r>
              </a:p>
              <a:p>
                <a:pPr algn="ctr"/>
                <a:r>
                  <a:rPr lang="en-GB" sz="500" dirty="0" smtClean="0"/>
                  <a:t>computer…</a:t>
                </a:r>
              </a:p>
            </p:txBody>
          </p:sp>
        </p:grpSp>
      </p:grpSp>
      <p:grpSp>
        <p:nvGrpSpPr>
          <p:cNvPr id="119" name="Gruppe 118"/>
          <p:cNvGrpSpPr/>
          <p:nvPr/>
        </p:nvGrpSpPr>
        <p:grpSpPr>
          <a:xfrm>
            <a:off x="72609" y="2256411"/>
            <a:ext cx="9696753" cy="1586600"/>
            <a:chOff x="72609" y="2256411"/>
            <a:chExt cx="9696753" cy="1586600"/>
          </a:xfrm>
        </p:grpSpPr>
        <p:grpSp>
          <p:nvGrpSpPr>
            <p:cNvPr id="21" name="Gruppe 79"/>
            <p:cNvGrpSpPr/>
            <p:nvPr/>
          </p:nvGrpSpPr>
          <p:grpSpPr>
            <a:xfrm>
              <a:off x="7911065" y="2256411"/>
              <a:ext cx="1858297" cy="1586600"/>
              <a:chOff x="7243421" y="2108787"/>
              <a:chExt cx="1858297" cy="1586600"/>
            </a:xfrm>
          </p:grpSpPr>
          <p:grpSp>
            <p:nvGrpSpPr>
              <p:cNvPr id="26" name="Gruppe 36"/>
              <p:cNvGrpSpPr/>
              <p:nvPr/>
            </p:nvGrpSpPr>
            <p:grpSpPr>
              <a:xfrm>
                <a:off x="7243421" y="2108787"/>
                <a:ext cx="1858297" cy="1586600"/>
                <a:chOff x="5589640" y="1637072"/>
                <a:chExt cx="3716594" cy="3173199"/>
              </a:xfrm>
            </p:grpSpPr>
            <p:pic>
              <p:nvPicPr>
                <p:cNvPr id="38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42" name="Skyformet billedforklaring 41"/>
                <p:cNvSpPr/>
                <p:nvPr/>
              </p:nvSpPr>
              <p:spPr bwMode="auto">
                <a:xfrm>
                  <a:off x="6961226" y="1637072"/>
                  <a:ext cx="2345008" cy="1106130"/>
                </a:xfrm>
                <a:prstGeom prst="cloudCallout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76" name="Tekstboks 75"/>
              <p:cNvSpPr txBox="1"/>
              <p:nvPr/>
            </p:nvSpPr>
            <p:spPr>
              <a:xfrm>
                <a:off x="8002426" y="2179064"/>
                <a:ext cx="1045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dirty="0" smtClean="0"/>
                  <a:t>My precious</a:t>
                </a:r>
              </a:p>
              <a:p>
                <a:pPr algn="ctr"/>
                <a:r>
                  <a:rPr lang="en-GB" sz="1000" dirty="0" smtClean="0"/>
                  <a:t>computer…</a:t>
                </a:r>
              </a:p>
            </p:txBody>
          </p:sp>
        </p:grpSp>
        <p:grpSp>
          <p:nvGrpSpPr>
            <p:cNvPr id="27" name="Gruppe 80"/>
            <p:cNvGrpSpPr/>
            <p:nvPr/>
          </p:nvGrpSpPr>
          <p:grpSpPr>
            <a:xfrm>
              <a:off x="5298246" y="2256411"/>
              <a:ext cx="1858297" cy="1586600"/>
              <a:chOff x="5225951" y="2282955"/>
              <a:chExt cx="1858297" cy="1586600"/>
            </a:xfrm>
          </p:grpSpPr>
          <p:grpSp>
            <p:nvGrpSpPr>
              <p:cNvPr id="28" name="Gruppe 20"/>
              <p:cNvGrpSpPr/>
              <p:nvPr/>
            </p:nvGrpSpPr>
            <p:grpSpPr>
              <a:xfrm>
                <a:off x="5225951" y="2282955"/>
                <a:ext cx="1858297" cy="1586600"/>
                <a:chOff x="5589640" y="1637072"/>
                <a:chExt cx="3716594" cy="3173199"/>
              </a:xfrm>
            </p:grpSpPr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29" name="Skyformet billedforklaring 28"/>
                <p:cNvSpPr/>
                <p:nvPr/>
              </p:nvSpPr>
              <p:spPr bwMode="auto">
                <a:xfrm>
                  <a:off x="6961226" y="1637072"/>
                  <a:ext cx="2345008" cy="1106130"/>
                </a:xfrm>
                <a:prstGeom prst="cloudCallout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77" name="Tekstboks 76"/>
              <p:cNvSpPr txBox="1"/>
              <p:nvPr/>
            </p:nvSpPr>
            <p:spPr>
              <a:xfrm>
                <a:off x="5959312" y="2350514"/>
                <a:ext cx="1045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dirty="0" smtClean="0"/>
                  <a:t>My precious</a:t>
                </a:r>
              </a:p>
              <a:p>
                <a:pPr algn="ctr"/>
                <a:r>
                  <a:rPr lang="en-GB" sz="1000" dirty="0" smtClean="0"/>
                  <a:t>computer…</a:t>
                </a:r>
              </a:p>
            </p:txBody>
          </p:sp>
        </p:grpSp>
        <p:grpSp>
          <p:nvGrpSpPr>
            <p:cNvPr id="30" name="Gruppe 82"/>
            <p:cNvGrpSpPr/>
            <p:nvPr/>
          </p:nvGrpSpPr>
          <p:grpSpPr>
            <a:xfrm>
              <a:off x="2685427" y="2256411"/>
              <a:ext cx="1858297" cy="1586600"/>
              <a:chOff x="2649679" y="2486150"/>
              <a:chExt cx="1858297" cy="1586600"/>
            </a:xfrm>
          </p:grpSpPr>
          <p:grpSp>
            <p:nvGrpSpPr>
              <p:cNvPr id="31" name="Gruppe 30"/>
              <p:cNvGrpSpPr/>
              <p:nvPr/>
            </p:nvGrpSpPr>
            <p:grpSpPr>
              <a:xfrm>
                <a:off x="2649679" y="2486150"/>
                <a:ext cx="1858297" cy="1586600"/>
                <a:chOff x="5589640" y="1637072"/>
                <a:chExt cx="3716594" cy="3173199"/>
              </a:xfrm>
            </p:grpSpPr>
            <p:pic>
              <p:nvPicPr>
                <p:cNvPr id="32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36" name="Skyformet billedforklaring 35"/>
                <p:cNvSpPr/>
                <p:nvPr/>
              </p:nvSpPr>
              <p:spPr bwMode="auto">
                <a:xfrm>
                  <a:off x="6961226" y="1637072"/>
                  <a:ext cx="2345008" cy="1106130"/>
                </a:xfrm>
                <a:prstGeom prst="cloudCallout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78" name="Tekstboks 77"/>
              <p:cNvSpPr txBox="1"/>
              <p:nvPr/>
            </p:nvSpPr>
            <p:spPr>
              <a:xfrm>
                <a:off x="3370912" y="2552916"/>
                <a:ext cx="1045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dirty="0" smtClean="0"/>
                  <a:t>My precious</a:t>
                </a:r>
              </a:p>
              <a:p>
                <a:pPr algn="ctr"/>
                <a:r>
                  <a:rPr lang="en-GB" sz="1000" dirty="0" smtClean="0"/>
                  <a:t>computer…</a:t>
                </a:r>
              </a:p>
            </p:txBody>
          </p:sp>
        </p:grpSp>
        <p:grpSp>
          <p:nvGrpSpPr>
            <p:cNvPr id="73728" name="Gruppe 81"/>
            <p:cNvGrpSpPr/>
            <p:nvPr/>
          </p:nvGrpSpPr>
          <p:grpSpPr>
            <a:xfrm>
              <a:off x="72609" y="2256411"/>
              <a:ext cx="1858296" cy="1586600"/>
              <a:chOff x="783795" y="2515179"/>
              <a:chExt cx="1858296" cy="1586600"/>
            </a:xfrm>
          </p:grpSpPr>
          <p:grpSp>
            <p:nvGrpSpPr>
              <p:cNvPr id="73729" name="Gruppe 42"/>
              <p:cNvGrpSpPr/>
              <p:nvPr/>
            </p:nvGrpSpPr>
            <p:grpSpPr>
              <a:xfrm>
                <a:off x="783795" y="2515179"/>
                <a:ext cx="1858296" cy="1586600"/>
                <a:chOff x="5589640" y="1637072"/>
                <a:chExt cx="3716594" cy="3173200"/>
              </a:xfrm>
            </p:grpSpPr>
            <p:pic>
              <p:nvPicPr>
                <p:cNvPr id="44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8"/>
                  <a:ext cx="2286000" cy="1614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6" y="3652984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48" name="Skyformet billedforklaring 47"/>
                <p:cNvSpPr/>
                <p:nvPr/>
              </p:nvSpPr>
              <p:spPr bwMode="auto">
                <a:xfrm>
                  <a:off x="6961227" y="1637072"/>
                  <a:ext cx="2345007" cy="1106130"/>
                </a:xfrm>
                <a:prstGeom prst="cloudCallout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79" name="Tekstboks 78"/>
              <p:cNvSpPr txBox="1"/>
              <p:nvPr/>
            </p:nvSpPr>
            <p:spPr>
              <a:xfrm>
                <a:off x="1525444" y="2588635"/>
                <a:ext cx="1045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dirty="0" smtClean="0"/>
                  <a:t>My precious</a:t>
                </a:r>
              </a:p>
              <a:p>
                <a:pPr algn="ctr"/>
                <a:r>
                  <a:rPr lang="en-GB" sz="1000" dirty="0" smtClean="0"/>
                  <a:t>computer…</a:t>
                </a:r>
              </a:p>
            </p:txBody>
          </p:sp>
        </p:grpSp>
      </p:grpSp>
      <p:grpSp>
        <p:nvGrpSpPr>
          <p:cNvPr id="73730" name="Gruppe 83"/>
          <p:cNvGrpSpPr/>
          <p:nvPr/>
        </p:nvGrpSpPr>
        <p:grpSpPr>
          <a:xfrm>
            <a:off x="2120710" y="2921586"/>
            <a:ext cx="3716592" cy="3115143"/>
            <a:chOff x="1859458" y="3211866"/>
            <a:chExt cx="3716592" cy="3115143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9458" y="4400355"/>
              <a:ext cx="2286000" cy="161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7" descr="C:\Users\andersho\Desktop\Computer bitmap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326613" y="5169721"/>
              <a:ext cx="1543050" cy="1157288"/>
            </a:xfrm>
            <a:prstGeom prst="rect">
              <a:avLst/>
            </a:prstGeom>
            <a:noFill/>
          </p:spPr>
        </p:pic>
        <p:grpSp>
          <p:nvGrpSpPr>
            <p:cNvPr id="73731" name="Gruppe 17"/>
            <p:cNvGrpSpPr/>
            <p:nvPr/>
          </p:nvGrpSpPr>
          <p:grpSpPr>
            <a:xfrm>
              <a:off x="3231043" y="3211866"/>
              <a:ext cx="2345007" cy="1106130"/>
              <a:chOff x="2315486" y="2138515"/>
              <a:chExt cx="2345007" cy="1253614"/>
            </a:xfrm>
          </p:grpSpPr>
          <p:sp>
            <p:nvSpPr>
              <p:cNvPr id="20" name="Skyformet billedforklaring 19"/>
              <p:cNvSpPr/>
              <p:nvPr/>
            </p:nvSpPr>
            <p:spPr bwMode="auto">
              <a:xfrm>
                <a:off x="2315486" y="2138515"/>
                <a:ext cx="2345007" cy="1253614"/>
              </a:xfrm>
              <a:prstGeom prst="cloudCallou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9" name="Tekstboks 18"/>
              <p:cNvSpPr txBox="1"/>
              <p:nvPr/>
            </p:nvSpPr>
            <p:spPr>
              <a:xfrm>
                <a:off x="2492470" y="2381375"/>
                <a:ext cx="1911100" cy="802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My precious</a:t>
                </a:r>
              </a:p>
              <a:p>
                <a:pPr algn="ctr"/>
                <a:r>
                  <a:rPr lang="en-GB" dirty="0" smtClean="0"/>
                  <a:t>computer…</a:t>
                </a:r>
                <a:endParaRPr lang="en-GB" dirty="0"/>
              </a:p>
            </p:txBody>
          </p:sp>
        </p:grpSp>
      </p:grpSp>
      <p:grpSp>
        <p:nvGrpSpPr>
          <p:cNvPr id="73732" name="Gruppe 29"/>
          <p:cNvGrpSpPr/>
          <p:nvPr/>
        </p:nvGrpSpPr>
        <p:grpSpPr>
          <a:xfrm>
            <a:off x="5357409" y="2921586"/>
            <a:ext cx="3716592" cy="3115143"/>
            <a:chOff x="5589640" y="1695128"/>
            <a:chExt cx="3716592" cy="3115143"/>
          </a:xfrm>
        </p:grpSpPr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89640" y="2883617"/>
              <a:ext cx="2286000" cy="161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89" name="Picture 17" descr="C:\Users\andersho\Desktop\Computer bitmap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056795" y="3652983"/>
              <a:ext cx="1543050" cy="1157288"/>
            </a:xfrm>
            <a:prstGeom prst="rect">
              <a:avLst/>
            </a:prstGeom>
            <a:noFill/>
          </p:spPr>
        </p:pic>
        <p:grpSp>
          <p:nvGrpSpPr>
            <p:cNvPr id="73733" name="Gruppe 27"/>
            <p:cNvGrpSpPr/>
            <p:nvPr/>
          </p:nvGrpSpPr>
          <p:grpSpPr>
            <a:xfrm>
              <a:off x="6961225" y="1695128"/>
              <a:ext cx="2345007" cy="1106130"/>
              <a:chOff x="2315486" y="2204311"/>
              <a:chExt cx="2345007" cy="1253614"/>
            </a:xfrm>
          </p:grpSpPr>
          <p:sp>
            <p:nvSpPr>
              <p:cNvPr id="25" name="Skyformet billedforklaring 24"/>
              <p:cNvSpPr/>
              <p:nvPr/>
            </p:nvSpPr>
            <p:spPr bwMode="auto">
              <a:xfrm>
                <a:off x="2315486" y="2204311"/>
                <a:ext cx="2345007" cy="1253614"/>
              </a:xfrm>
              <a:prstGeom prst="cloudCallou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4" name="Tekstboks 23"/>
              <p:cNvSpPr txBox="1"/>
              <p:nvPr/>
            </p:nvSpPr>
            <p:spPr>
              <a:xfrm>
                <a:off x="2492470" y="2381375"/>
                <a:ext cx="1911100" cy="802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My precious</a:t>
                </a:r>
              </a:p>
              <a:p>
                <a:pPr algn="ctr"/>
                <a:r>
                  <a:rPr lang="en-GB" dirty="0" smtClean="0"/>
                  <a:t>computer…</a:t>
                </a:r>
                <a:endParaRPr lang="en-GB" dirty="0"/>
              </a:p>
            </p:txBody>
          </p:sp>
        </p:grpSp>
      </p:grpSp>
      <p:sp>
        <p:nvSpPr>
          <p:cNvPr id="118" name="Tekstboks 117"/>
          <p:cNvSpPr txBox="1"/>
          <p:nvPr/>
        </p:nvSpPr>
        <p:spPr>
          <a:xfrm>
            <a:off x="533402" y="5834749"/>
            <a:ext cx="827021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CC0000"/>
                </a:solidFill>
              </a:rPr>
              <a:t>This is an  extremely expensive for the European spot market!</a:t>
            </a:r>
            <a:endParaRPr lang="en-GB" sz="1800" dirty="0">
              <a:solidFill>
                <a:srgbClr val="CC0000"/>
              </a:solidFill>
            </a:endParaRPr>
          </a:p>
        </p:txBody>
      </p:sp>
      <p:sp>
        <p:nvSpPr>
          <p:cNvPr id="89" name="Tekstboks 88"/>
          <p:cNvSpPr txBox="1"/>
          <p:nvPr/>
        </p:nvSpPr>
        <p:spPr>
          <a:xfrm>
            <a:off x="240437" y="711193"/>
            <a:ext cx="9409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Lots of redundant calculations: based on all spot bids submitted in the</a:t>
            </a:r>
          </a:p>
          <a:p>
            <a:pPr algn="ctr"/>
            <a:r>
              <a:rPr lang="en-GB" sz="1800" dirty="0" smtClean="0"/>
              <a:t>whole, coupled area, each exchange calculates all the spot prices and</a:t>
            </a:r>
          </a:p>
          <a:p>
            <a:pPr algn="ctr"/>
            <a:r>
              <a:rPr lang="en-GB" sz="1800" dirty="0" smtClean="0"/>
              <a:t>all the flows for the whole coupled area – all using the same software.</a:t>
            </a:r>
            <a:endParaRPr lang="en-GB" sz="1800" dirty="0"/>
          </a:p>
        </p:txBody>
      </p:sp>
      <p:sp>
        <p:nvSpPr>
          <p:cNvPr id="93" name="Tekstboks 92"/>
          <p:cNvSpPr txBox="1"/>
          <p:nvPr/>
        </p:nvSpPr>
        <p:spPr>
          <a:xfrm>
            <a:off x="764234" y="6122836"/>
            <a:ext cx="780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And very dangerous, too: </a:t>
            </a:r>
            <a:r>
              <a:rPr lang="en-GB" sz="1800" dirty="0" smtClean="0">
                <a:solidFill>
                  <a:srgbClr val="FF0000"/>
                </a:solidFill>
              </a:rPr>
              <a:t>see the PowerPoint presentation</a:t>
            </a:r>
          </a:p>
          <a:p>
            <a:pPr algn="ctr"/>
            <a:r>
              <a:rPr lang="en-GB" sz="1800" i="1" dirty="0" smtClean="0">
                <a:solidFill>
                  <a:srgbClr val="FF0000"/>
                </a:solidFill>
              </a:rPr>
              <a:t>Single spot exchange for the Single Electricity Market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9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9906001" cy="754743"/>
          </a:xfrm>
          <a:solidFill>
            <a:srgbClr val="FFFFFF"/>
          </a:solidFill>
        </p:spPr>
        <p:txBody>
          <a:bodyPr/>
          <a:lstStyle/>
          <a:p>
            <a:r>
              <a:rPr lang="en-GB" sz="2600" dirty="0" smtClean="0"/>
              <a:t>The Single Market requires harmonisation</a:t>
            </a:r>
            <a:br>
              <a:rPr lang="en-GB" sz="2600" dirty="0" smtClean="0"/>
            </a:br>
            <a:r>
              <a:rPr lang="en-GB" sz="2200" dirty="0" smtClean="0"/>
              <a:t>Fortunately, automatically enforced by price coupling</a:t>
            </a:r>
            <a:endParaRPr lang="en-GB" sz="2200" dirty="0"/>
          </a:p>
        </p:txBody>
      </p:sp>
      <p:sp>
        <p:nvSpPr>
          <p:cNvPr id="80" name="Tekstboks 79"/>
          <p:cNvSpPr txBox="1"/>
          <p:nvPr/>
        </p:nvSpPr>
        <p:spPr>
          <a:xfrm>
            <a:off x="14" y="798296"/>
            <a:ext cx="5655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Fortunately, local computers do</a:t>
            </a:r>
          </a:p>
          <a:p>
            <a:r>
              <a:rPr lang="en-GB" dirty="0" smtClean="0"/>
              <a:t>not give options for local differences</a:t>
            </a:r>
            <a:endParaRPr lang="en-GB" dirty="0"/>
          </a:p>
        </p:txBody>
      </p:sp>
      <p:sp>
        <p:nvSpPr>
          <p:cNvPr id="81" name="Tekstboks 80"/>
          <p:cNvSpPr txBox="1"/>
          <p:nvPr/>
        </p:nvSpPr>
        <p:spPr>
          <a:xfrm>
            <a:off x="290320" y="1492298"/>
            <a:ext cx="4682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When we have price coupling.</a:t>
            </a:r>
          </a:p>
        </p:txBody>
      </p:sp>
      <p:sp>
        <p:nvSpPr>
          <p:cNvPr id="83" name="Tekstboks 82"/>
          <p:cNvSpPr txBox="1"/>
          <p:nvPr/>
        </p:nvSpPr>
        <p:spPr>
          <a:xfrm>
            <a:off x="14" y="2572526"/>
            <a:ext cx="8212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companies exposed to competition, outsourcing is</a:t>
            </a:r>
          </a:p>
          <a:p>
            <a:r>
              <a:rPr lang="en-GB" dirty="0" smtClean="0"/>
              <a:t>imperative, when it reduces costs and increases quality</a:t>
            </a:r>
          </a:p>
        </p:txBody>
      </p:sp>
      <p:sp>
        <p:nvSpPr>
          <p:cNvPr id="84" name="Tekstboks 83"/>
          <p:cNvSpPr txBox="1"/>
          <p:nvPr/>
        </p:nvSpPr>
        <p:spPr>
          <a:xfrm>
            <a:off x="288242" y="3266528"/>
            <a:ext cx="8353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The situation would have been entirely different, if the</a:t>
            </a:r>
          </a:p>
          <a:p>
            <a:pPr marL="0" lvl="1"/>
            <a:r>
              <a:rPr lang="en-GB" dirty="0" smtClean="0"/>
              <a:t>current spot exchanges could be exposed to competition</a:t>
            </a:r>
          </a:p>
          <a:p>
            <a:pPr marL="0" lvl="1"/>
            <a:r>
              <a:rPr lang="en-GB" dirty="0" smtClean="0"/>
              <a:t>by a single, pan-European exchange.</a:t>
            </a:r>
          </a:p>
        </p:txBody>
      </p:sp>
      <p:sp>
        <p:nvSpPr>
          <p:cNvPr id="85" name="Tekstboks 84"/>
          <p:cNvSpPr txBox="1"/>
          <p:nvPr/>
        </p:nvSpPr>
        <p:spPr>
          <a:xfrm>
            <a:off x="14" y="4268307"/>
            <a:ext cx="5735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Unfortunately, market coupling makes</a:t>
            </a:r>
          </a:p>
          <a:p>
            <a:r>
              <a:rPr lang="en-GB" dirty="0" smtClean="0"/>
              <a:t>the spot exchanges monopolies</a:t>
            </a:r>
          </a:p>
        </p:txBody>
      </p:sp>
      <p:sp>
        <p:nvSpPr>
          <p:cNvPr id="86" name="Tekstboks 85"/>
          <p:cNvSpPr txBox="1"/>
          <p:nvPr/>
        </p:nvSpPr>
        <p:spPr>
          <a:xfrm>
            <a:off x="286900" y="4962309"/>
            <a:ext cx="7516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Making it possible for them to focus on computers.</a:t>
            </a:r>
          </a:p>
        </p:txBody>
      </p:sp>
      <p:sp>
        <p:nvSpPr>
          <p:cNvPr id="87" name="Tekstboks 86"/>
          <p:cNvSpPr txBox="1"/>
          <p:nvPr/>
        </p:nvSpPr>
        <p:spPr>
          <a:xfrm>
            <a:off x="287913" y="5348535"/>
            <a:ext cx="9703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 dirty="0" smtClean="0"/>
              <a:t>Instead of focusing on delivering high quality and c</a:t>
            </a:r>
            <a:r>
              <a:rPr lang="en-GB" dirty="0" smtClean="0"/>
              <a:t>ost-efficiency</a:t>
            </a:r>
            <a:r>
              <a:rPr lang="en-GB" dirty="0" smtClean="0"/>
              <a:t>.</a:t>
            </a:r>
            <a:endParaRPr lang="en-GB" dirty="0" smtClean="0"/>
          </a:p>
        </p:txBody>
      </p:sp>
      <p:sp>
        <p:nvSpPr>
          <p:cNvPr id="88" name="Tekstboks 87"/>
          <p:cNvSpPr txBox="1"/>
          <p:nvPr/>
        </p:nvSpPr>
        <p:spPr>
          <a:xfrm>
            <a:off x="14" y="5734761"/>
            <a:ext cx="6295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Only pan-European regulation can fix this</a:t>
            </a:r>
            <a:endParaRPr lang="en-GB" dirty="0"/>
          </a:p>
        </p:txBody>
      </p:sp>
      <p:grpSp>
        <p:nvGrpSpPr>
          <p:cNvPr id="508" name="Gruppe 406"/>
          <p:cNvGrpSpPr/>
          <p:nvPr/>
        </p:nvGrpSpPr>
        <p:grpSpPr>
          <a:xfrm>
            <a:off x="6048377" y="773507"/>
            <a:ext cx="3831917" cy="1618375"/>
            <a:chOff x="6045055" y="933161"/>
            <a:chExt cx="3831917" cy="1618375"/>
          </a:xfrm>
        </p:grpSpPr>
        <p:grpSp>
          <p:nvGrpSpPr>
            <p:cNvPr id="510" name="Gruppe 414"/>
            <p:cNvGrpSpPr/>
            <p:nvPr/>
          </p:nvGrpSpPr>
          <p:grpSpPr>
            <a:xfrm>
              <a:off x="6045055" y="933161"/>
              <a:ext cx="3831917" cy="296093"/>
              <a:chOff x="6045055" y="933161"/>
              <a:chExt cx="3831917" cy="296093"/>
            </a:xfrm>
          </p:grpSpPr>
          <p:grpSp>
            <p:nvGrpSpPr>
              <p:cNvPr id="549" name="Gruppe 329"/>
              <p:cNvGrpSpPr/>
              <p:nvPr/>
            </p:nvGrpSpPr>
            <p:grpSpPr>
              <a:xfrm>
                <a:off x="6045055" y="933161"/>
                <a:ext cx="353675" cy="296093"/>
                <a:chOff x="2650902" y="2637677"/>
                <a:chExt cx="353675" cy="296093"/>
              </a:xfrm>
            </p:grpSpPr>
            <p:grpSp>
              <p:nvGrpSpPr>
                <p:cNvPr id="592" name="Gruppe 96"/>
                <p:cNvGrpSpPr/>
                <p:nvPr/>
              </p:nvGrpSpPr>
              <p:grpSpPr>
                <a:xfrm>
                  <a:off x="2650902" y="2645802"/>
                  <a:ext cx="337281" cy="287968"/>
                  <a:chOff x="5589640" y="1637072"/>
                  <a:chExt cx="3716592" cy="3173199"/>
                </a:xfrm>
              </p:grpSpPr>
              <p:pic>
                <p:nvPicPr>
                  <p:cNvPr id="59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589640" y="2883617"/>
                    <a:ext cx="2286000" cy="16144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95" name="Picture 17" descr="C:\Users\andersho\Desktop\Computer bitmap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056795" y="3652983"/>
                    <a:ext cx="1543050" cy="115728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96" name="Skyformet billedforklaring 595"/>
                  <p:cNvSpPr/>
                  <p:nvPr/>
                </p:nvSpPr>
                <p:spPr bwMode="auto">
                  <a:xfrm>
                    <a:off x="6961224" y="1637072"/>
                    <a:ext cx="2345008" cy="1106132"/>
                  </a:xfrm>
                  <a:prstGeom prst="cloudCallout">
                    <a:avLst/>
                  </a:prstGeom>
                  <a:noFill/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593" name="Tekstboks 592"/>
                <p:cNvSpPr txBox="1"/>
                <p:nvPr/>
              </p:nvSpPr>
              <p:spPr>
                <a:xfrm>
                  <a:off x="2731745" y="2637677"/>
                  <a:ext cx="272832" cy="1231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00" dirty="0" smtClean="0"/>
                    <a:t>My precious</a:t>
                  </a:r>
                </a:p>
                <a:p>
                  <a:pPr algn="ctr"/>
                  <a:r>
                    <a:rPr lang="en-GB" sz="100" dirty="0" smtClean="0"/>
                    <a:t>computer…</a:t>
                  </a:r>
                  <a:endParaRPr lang="en-GB" sz="100" dirty="0"/>
                </a:p>
              </p:txBody>
            </p:sp>
          </p:grpSp>
          <p:grpSp>
            <p:nvGrpSpPr>
              <p:cNvPr id="550" name="Gruppe 335"/>
              <p:cNvGrpSpPr/>
              <p:nvPr/>
            </p:nvGrpSpPr>
            <p:grpSpPr>
              <a:xfrm>
                <a:off x="6540287" y="933161"/>
                <a:ext cx="350828" cy="296093"/>
                <a:chOff x="3113332" y="2637677"/>
                <a:chExt cx="350828" cy="296093"/>
              </a:xfrm>
            </p:grpSpPr>
            <p:grpSp>
              <p:nvGrpSpPr>
                <p:cNvPr id="587" name="Gruppe 92"/>
                <p:cNvGrpSpPr/>
                <p:nvPr/>
              </p:nvGrpSpPr>
              <p:grpSpPr>
                <a:xfrm>
                  <a:off x="3113332" y="2645802"/>
                  <a:ext cx="337281" cy="287968"/>
                  <a:chOff x="5589640" y="1637072"/>
                  <a:chExt cx="3716592" cy="3173199"/>
                </a:xfrm>
              </p:grpSpPr>
              <p:pic>
                <p:nvPicPr>
                  <p:cNvPr id="58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589640" y="2883617"/>
                    <a:ext cx="2286000" cy="16144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90" name="Picture 17" descr="C:\Users\andersho\Desktop\Computer bitmap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056795" y="3652983"/>
                    <a:ext cx="1543050" cy="115728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91" name="Skyformet billedforklaring 590"/>
                  <p:cNvSpPr/>
                  <p:nvPr/>
                </p:nvSpPr>
                <p:spPr bwMode="auto">
                  <a:xfrm>
                    <a:off x="6961224" y="1637072"/>
                    <a:ext cx="2345008" cy="1106132"/>
                  </a:xfrm>
                  <a:prstGeom prst="cloudCallout">
                    <a:avLst/>
                  </a:prstGeom>
                  <a:noFill/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588" name="Tekstboks 587"/>
                <p:cNvSpPr txBox="1"/>
                <p:nvPr/>
              </p:nvSpPr>
              <p:spPr>
                <a:xfrm>
                  <a:off x="3191328" y="2637677"/>
                  <a:ext cx="272832" cy="1231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00" dirty="0" smtClean="0"/>
                    <a:t>My precious</a:t>
                  </a:r>
                </a:p>
                <a:p>
                  <a:pPr algn="ctr"/>
                  <a:r>
                    <a:rPr lang="en-GB" sz="100" dirty="0" smtClean="0"/>
                    <a:t>computer…</a:t>
                  </a:r>
                  <a:endParaRPr lang="en-GB" sz="100" dirty="0"/>
                </a:p>
              </p:txBody>
            </p:sp>
          </p:grpSp>
          <p:grpSp>
            <p:nvGrpSpPr>
              <p:cNvPr id="551" name="Gruppe 341"/>
              <p:cNvGrpSpPr/>
              <p:nvPr/>
            </p:nvGrpSpPr>
            <p:grpSpPr>
              <a:xfrm>
                <a:off x="7032672" y="933161"/>
                <a:ext cx="361024" cy="296093"/>
                <a:chOff x="3572243" y="2637677"/>
                <a:chExt cx="361024" cy="296093"/>
              </a:xfrm>
            </p:grpSpPr>
            <p:grpSp>
              <p:nvGrpSpPr>
                <p:cNvPr id="582" name="Gruppe 53"/>
                <p:cNvGrpSpPr/>
                <p:nvPr/>
              </p:nvGrpSpPr>
              <p:grpSpPr>
                <a:xfrm>
                  <a:off x="3572243" y="2645802"/>
                  <a:ext cx="337281" cy="287968"/>
                  <a:chOff x="5589640" y="1637072"/>
                  <a:chExt cx="3716592" cy="3173199"/>
                </a:xfrm>
              </p:grpSpPr>
              <p:pic>
                <p:nvPicPr>
                  <p:cNvPr id="58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589640" y="2883617"/>
                    <a:ext cx="2286000" cy="16144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85" name="Picture 17" descr="C:\Users\andersho\Desktop\Computer bitmap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056795" y="3652983"/>
                    <a:ext cx="1543050" cy="115728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86" name="Skyformet billedforklaring 31"/>
                  <p:cNvSpPr/>
                  <p:nvPr/>
                </p:nvSpPr>
                <p:spPr bwMode="auto">
                  <a:xfrm>
                    <a:off x="6961224" y="1637072"/>
                    <a:ext cx="2345008" cy="1106132"/>
                  </a:xfrm>
                  <a:prstGeom prst="cloudCallout">
                    <a:avLst/>
                  </a:prstGeom>
                  <a:noFill/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583" name="Tekstboks 582"/>
                <p:cNvSpPr txBox="1"/>
                <p:nvPr/>
              </p:nvSpPr>
              <p:spPr>
                <a:xfrm>
                  <a:off x="3660435" y="2637677"/>
                  <a:ext cx="272832" cy="1231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00" dirty="0" smtClean="0"/>
                    <a:t>My precious</a:t>
                  </a:r>
                </a:p>
                <a:p>
                  <a:pPr algn="ctr"/>
                  <a:r>
                    <a:rPr lang="en-GB" sz="100" dirty="0" smtClean="0"/>
                    <a:t>computer…</a:t>
                  </a:r>
                  <a:endParaRPr lang="en-GB" sz="100" dirty="0"/>
                </a:p>
              </p:txBody>
            </p:sp>
          </p:grpSp>
          <p:grpSp>
            <p:nvGrpSpPr>
              <p:cNvPr id="552" name="Gruppe 347"/>
              <p:cNvGrpSpPr/>
              <p:nvPr/>
            </p:nvGrpSpPr>
            <p:grpSpPr>
              <a:xfrm>
                <a:off x="7535253" y="933161"/>
                <a:ext cx="354206" cy="296093"/>
                <a:chOff x="4031504" y="2637677"/>
                <a:chExt cx="354206" cy="296093"/>
              </a:xfrm>
            </p:grpSpPr>
            <p:grpSp>
              <p:nvGrpSpPr>
                <p:cNvPr id="577" name="Gruppe 225"/>
                <p:cNvGrpSpPr/>
                <p:nvPr/>
              </p:nvGrpSpPr>
              <p:grpSpPr>
                <a:xfrm>
                  <a:off x="4031504" y="2645802"/>
                  <a:ext cx="337281" cy="287968"/>
                  <a:chOff x="5589640" y="1637072"/>
                  <a:chExt cx="3716592" cy="3173199"/>
                </a:xfrm>
              </p:grpSpPr>
              <p:pic>
                <p:nvPicPr>
                  <p:cNvPr id="57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589640" y="2883617"/>
                    <a:ext cx="2286000" cy="16144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80" name="Picture 17" descr="C:\Users\andersho\Desktop\Computer bitmap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056795" y="3652983"/>
                    <a:ext cx="1543050" cy="115728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81" name="Skyformet billedforklaring 580"/>
                  <p:cNvSpPr/>
                  <p:nvPr/>
                </p:nvSpPr>
                <p:spPr bwMode="auto">
                  <a:xfrm>
                    <a:off x="6961224" y="1637072"/>
                    <a:ext cx="2345008" cy="1106132"/>
                  </a:xfrm>
                  <a:prstGeom prst="cloudCallout">
                    <a:avLst/>
                  </a:prstGeom>
                  <a:noFill/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578" name="Tekstboks 577"/>
                <p:cNvSpPr txBox="1"/>
                <p:nvPr/>
              </p:nvSpPr>
              <p:spPr>
                <a:xfrm>
                  <a:off x="4112878" y="2637677"/>
                  <a:ext cx="272832" cy="1231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00" dirty="0" smtClean="0"/>
                    <a:t>My precious</a:t>
                  </a:r>
                </a:p>
                <a:p>
                  <a:pPr algn="ctr"/>
                  <a:r>
                    <a:rPr lang="en-GB" sz="100" dirty="0" smtClean="0"/>
                    <a:t>computer…</a:t>
                  </a:r>
                  <a:endParaRPr lang="en-GB" sz="100" dirty="0"/>
                </a:p>
              </p:txBody>
            </p:sp>
          </p:grpSp>
          <p:grpSp>
            <p:nvGrpSpPr>
              <p:cNvPr id="553" name="Gruppe 353"/>
              <p:cNvGrpSpPr/>
              <p:nvPr/>
            </p:nvGrpSpPr>
            <p:grpSpPr>
              <a:xfrm>
                <a:off x="8031016" y="933161"/>
                <a:ext cx="355371" cy="296093"/>
                <a:chOff x="4489923" y="2637677"/>
                <a:chExt cx="355371" cy="296093"/>
              </a:xfrm>
            </p:grpSpPr>
            <p:grpSp>
              <p:nvGrpSpPr>
                <p:cNvPr id="572" name="Gruppe 88"/>
                <p:cNvGrpSpPr/>
                <p:nvPr/>
              </p:nvGrpSpPr>
              <p:grpSpPr>
                <a:xfrm>
                  <a:off x="4489923" y="2645802"/>
                  <a:ext cx="337281" cy="287968"/>
                  <a:chOff x="5589640" y="1637072"/>
                  <a:chExt cx="3716592" cy="3173199"/>
                </a:xfrm>
              </p:grpSpPr>
              <p:pic>
                <p:nvPicPr>
                  <p:cNvPr id="57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589640" y="2883617"/>
                    <a:ext cx="2286000" cy="16144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75" name="Picture 17" descr="C:\Users\andersho\Desktop\Computer bitmap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056795" y="3652983"/>
                    <a:ext cx="1543050" cy="115728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76" name="Skyformet billedforklaring 575"/>
                  <p:cNvSpPr/>
                  <p:nvPr/>
                </p:nvSpPr>
                <p:spPr bwMode="auto">
                  <a:xfrm>
                    <a:off x="6961224" y="1637072"/>
                    <a:ext cx="2345008" cy="1106132"/>
                  </a:xfrm>
                  <a:prstGeom prst="cloudCallout">
                    <a:avLst/>
                  </a:prstGeom>
                  <a:noFill/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573" name="Tekstboks 572"/>
                <p:cNvSpPr txBox="1"/>
                <p:nvPr/>
              </p:nvSpPr>
              <p:spPr>
                <a:xfrm>
                  <a:off x="4572462" y="2637677"/>
                  <a:ext cx="272832" cy="1231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00" dirty="0" smtClean="0"/>
                    <a:t>My precious</a:t>
                  </a:r>
                </a:p>
                <a:p>
                  <a:pPr algn="ctr"/>
                  <a:r>
                    <a:rPr lang="en-GB" sz="100" dirty="0" smtClean="0"/>
                    <a:t>computer…</a:t>
                  </a:r>
                  <a:endParaRPr lang="en-GB" sz="100" dirty="0"/>
                </a:p>
              </p:txBody>
            </p:sp>
          </p:grpSp>
          <p:grpSp>
            <p:nvGrpSpPr>
              <p:cNvPr id="554" name="Gruppe 359"/>
              <p:cNvGrpSpPr/>
              <p:nvPr/>
            </p:nvGrpSpPr>
            <p:grpSpPr>
              <a:xfrm>
                <a:off x="8527944" y="933161"/>
                <a:ext cx="356019" cy="296093"/>
                <a:chOff x="4948857" y="2637677"/>
                <a:chExt cx="356019" cy="296093"/>
              </a:xfrm>
            </p:grpSpPr>
            <p:grpSp>
              <p:nvGrpSpPr>
                <p:cNvPr id="567" name="Gruppe 50"/>
                <p:cNvGrpSpPr/>
                <p:nvPr/>
              </p:nvGrpSpPr>
              <p:grpSpPr>
                <a:xfrm>
                  <a:off x="4948857" y="2645802"/>
                  <a:ext cx="337281" cy="287968"/>
                  <a:chOff x="5589640" y="1637072"/>
                  <a:chExt cx="3716592" cy="3173199"/>
                </a:xfrm>
              </p:grpSpPr>
              <p:pic>
                <p:nvPicPr>
                  <p:cNvPr id="56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589640" y="2883617"/>
                    <a:ext cx="2286000" cy="16144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70" name="Picture 17" descr="C:\Users\andersho\Desktop\Computer bitmap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056795" y="3652983"/>
                    <a:ext cx="1543050" cy="115728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71" name="Skyformet billedforklaring 570"/>
                  <p:cNvSpPr/>
                  <p:nvPr/>
                </p:nvSpPr>
                <p:spPr bwMode="auto">
                  <a:xfrm>
                    <a:off x="6961224" y="1637072"/>
                    <a:ext cx="2345008" cy="1106132"/>
                  </a:xfrm>
                  <a:prstGeom prst="cloudCallout">
                    <a:avLst/>
                  </a:prstGeom>
                  <a:noFill/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568" name="Tekstboks 567"/>
                <p:cNvSpPr txBox="1"/>
                <p:nvPr/>
              </p:nvSpPr>
              <p:spPr>
                <a:xfrm>
                  <a:off x="5032044" y="2637677"/>
                  <a:ext cx="272832" cy="1231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00" dirty="0" smtClean="0"/>
                    <a:t>My precious</a:t>
                  </a:r>
                </a:p>
                <a:p>
                  <a:pPr algn="ctr"/>
                  <a:r>
                    <a:rPr lang="en-GB" sz="100" dirty="0" smtClean="0"/>
                    <a:t>computer…</a:t>
                  </a:r>
                  <a:endParaRPr lang="en-GB" sz="100" dirty="0"/>
                </a:p>
              </p:txBody>
            </p:sp>
          </p:grpSp>
          <p:grpSp>
            <p:nvGrpSpPr>
              <p:cNvPr id="555" name="Gruppe 365"/>
              <p:cNvGrpSpPr/>
              <p:nvPr/>
            </p:nvGrpSpPr>
            <p:grpSpPr>
              <a:xfrm>
                <a:off x="9025520" y="933161"/>
                <a:ext cx="353429" cy="296093"/>
                <a:chOff x="5408636" y="2637677"/>
                <a:chExt cx="353429" cy="296093"/>
              </a:xfrm>
            </p:grpSpPr>
            <p:grpSp>
              <p:nvGrpSpPr>
                <p:cNvPr id="562" name="Gruppe 52"/>
                <p:cNvGrpSpPr/>
                <p:nvPr/>
              </p:nvGrpSpPr>
              <p:grpSpPr>
                <a:xfrm>
                  <a:off x="5408636" y="2645802"/>
                  <a:ext cx="337281" cy="287968"/>
                  <a:chOff x="5589640" y="1637072"/>
                  <a:chExt cx="3716592" cy="3173199"/>
                </a:xfrm>
              </p:grpSpPr>
              <p:pic>
                <p:nvPicPr>
                  <p:cNvPr id="56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589640" y="2883617"/>
                    <a:ext cx="2286000" cy="16144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65" name="Picture 17" descr="C:\Users\andersho\Desktop\Computer bitmap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056795" y="3652983"/>
                    <a:ext cx="1543050" cy="115728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66" name="Skyformet billedforklaring 565"/>
                  <p:cNvSpPr/>
                  <p:nvPr/>
                </p:nvSpPr>
                <p:spPr bwMode="auto">
                  <a:xfrm>
                    <a:off x="6961224" y="1637072"/>
                    <a:ext cx="2345008" cy="1106132"/>
                  </a:xfrm>
                  <a:prstGeom prst="cloudCallout">
                    <a:avLst/>
                  </a:prstGeom>
                  <a:noFill/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563" name="Tekstboks 562"/>
                <p:cNvSpPr txBox="1"/>
                <p:nvPr/>
              </p:nvSpPr>
              <p:spPr>
                <a:xfrm>
                  <a:off x="5489233" y="2637677"/>
                  <a:ext cx="272832" cy="1231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00" dirty="0" smtClean="0"/>
                    <a:t>My precious</a:t>
                  </a:r>
                </a:p>
                <a:p>
                  <a:pPr algn="ctr"/>
                  <a:r>
                    <a:rPr lang="en-GB" sz="100" dirty="0" smtClean="0"/>
                    <a:t>computer…</a:t>
                  </a:r>
                  <a:endParaRPr lang="en-GB" sz="100" dirty="0"/>
                </a:p>
              </p:txBody>
            </p:sp>
          </p:grpSp>
          <p:grpSp>
            <p:nvGrpSpPr>
              <p:cNvPr id="556" name="Gruppe 371"/>
              <p:cNvGrpSpPr/>
              <p:nvPr/>
            </p:nvGrpSpPr>
            <p:grpSpPr>
              <a:xfrm>
                <a:off x="9520503" y="933161"/>
                <a:ext cx="356469" cy="296093"/>
                <a:chOff x="5867573" y="2637677"/>
                <a:chExt cx="356469" cy="296093"/>
              </a:xfrm>
            </p:grpSpPr>
            <p:grpSp>
              <p:nvGrpSpPr>
                <p:cNvPr id="557" name="Gruppe 84"/>
                <p:cNvGrpSpPr/>
                <p:nvPr/>
              </p:nvGrpSpPr>
              <p:grpSpPr>
                <a:xfrm>
                  <a:off x="5867573" y="2645802"/>
                  <a:ext cx="337281" cy="287968"/>
                  <a:chOff x="5589640" y="1637072"/>
                  <a:chExt cx="3716592" cy="3173199"/>
                </a:xfrm>
              </p:grpSpPr>
              <p:pic>
                <p:nvPicPr>
                  <p:cNvPr id="55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589640" y="2883617"/>
                    <a:ext cx="2286000" cy="16144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60" name="Picture 17" descr="C:\Users\andersho\Desktop\Computer bitmap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056795" y="3652983"/>
                    <a:ext cx="1543050" cy="115728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61" name="Skyformet billedforklaring 560"/>
                  <p:cNvSpPr/>
                  <p:nvPr/>
                </p:nvSpPr>
                <p:spPr bwMode="auto">
                  <a:xfrm>
                    <a:off x="6961224" y="1637072"/>
                    <a:ext cx="2345008" cy="1106132"/>
                  </a:xfrm>
                  <a:prstGeom prst="cloudCallout">
                    <a:avLst/>
                  </a:prstGeom>
                  <a:noFill/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558" name="Tekstboks 557"/>
                <p:cNvSpPr txBox="1"/>
                <p:nvPr/>
              </p:nvSpPr>
              <p:spPr>
                <a:xfrm>
                  <a:off x="5951210" y="2637677"/>
                  <a:ext cx="272832" cy="1231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00" dirty="0" smtClean="0"/>
                    <a:t>My precious</a:t>
                  </a:r>
                </a:p>
                <a:p>
                  <a:pPr algn="ctr"/>
                  <a:r>
                    <a:rPr lang="en-GB" sz="100" dirty="0" smtClean="0"/>
                    <a:t>computer…</a:t>
                  </a:r>
                  <a:endParaRPr lang="en-GB" sz="100" dirty="0"/>
                </a:p>
              </p:txBody>
            </p:sp>
          </p:grpSp>
        </p:grpSp>
        <p:grpSp>
          <p:nvGrpSpPr>
            <p:cNvPr id="511" name="Gruppe 416"/>
            <p:cNvGrpSpPr/>
            <p:nvPr/>
          </p:nvGrpSpPr>
          <p:grpSpPr>
            <a:xfrm>
              <a:off x="6222823" y="1179280"/>
              <a:ext cx="3476381" cy="575936"/>
              <a:chOff x="6352653" y="1179280"/>
              <a:chExt cx="3476381" cy="575936"/>
            </a:xfrm>
          </p:grpSpPr>
          <p:grpSp>
            <p:nvGrpSpPr>
              <p:cNvPr id="525" name="Gruppe 377"/>
              <p:cNvGrpSpPr/>
              <p:nvPr/>
            </p:nvGrpSpPr>
            <p:grpSpPr>
              <a:xfrm>
                <a:off x="6352653" y="1179280"/>
                <a:ext cx="674562" cy="575936"/>
                <a:chOff x="2656181" y="2883796"/>
                <a:chExt cx="674562" cy="575936"/>
              </a:xfrm>
            </p:grpSpPr>
            <p:grpSp>
              <p:nvGrpSpPr>
                <p:cNvPr id="544" name="Gruppe 42"/>
                <p:cNvGrpSpPr/>
                <p:nvPr/>
              </p:nvGrpSpPr>
              <p:grpSpPr>
                <a:xfrm>
                  <a:off x="2656181" y="2883796"/>
                  <a:ext cx="674562" cy="575936"/>
                  <a:chOff x="5589640" y="1637072"/>
                  <a:chExt cx="3716594" cy="3173200"/>
                </a:xfrm>
              </p:grpSpPr>
              <p:pic>
                <p:nvPicPr>
                  <p:cNvPr id="546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589640" y="2883618"/>
                    <a:ext cx="2286000" cy="1614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47" name="Picture 17" descr="C:\Users\andersho\Desktop\Computer bitmap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056796" y="3652984"/>
                    <a:ext cx="1543050" cy="115728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48" name="Skyformet billedforklaring 547"/>
                  <p:cNvSpPr/>
                  <p:nvPr/>
                </p:nvSpPr>
                <p:spPr bwMode="auto">
                  <a:xfrm>
                    <a:off x="6961227" y="1637072"/>
                    <a:ext cx="2345007" cy="1106130"/>
                  </a:xfrm>
                  <a:prstGeom prst="cloudCallou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545" name="Tekstboks 544"/>
                <p:cNvSpPr txBox="1"/>
                <p:nvPr/>
              </p:nvSpPr>
              <p:spPr>
                <a:xfrm>
                  <a:off x="2877775" y="2892476"/>
                  <a:ext cx="442750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00" dirty="0" smtClean="0"/>
                    <a:t>My precious</a:t>
                  </a:r>
                </a:p>
                <a:p>
                  <a:pPr algn="ctr"/>
                  <a:r>
                    <a:rPr lang="en-GB" sz="300" dirty="0" smtClean="0"/>
                    <a:t>computer…</a:t>
                  </a:r>
                  <a:endParaRPr lang="en-GB" sz="300" dirty="0"/>
                </a:p>
              </p:txBody>
            </p:sp>
          </p:grpSp>
          <p:grpSp>
            <p:nvGrpSpPr>
              <p:cNvPr id="526" name="Gruppe 383"/>
              <p:cNvGrpSpPr/>
              <p:nvPr/>
            </p:nvGrpSpPr>
            <p:grpSpPr>
              <a:xfrm>
                <a:off x="7286593" y="1179280"/>
                <a:ext cx="674562" cy="575936"/>
                <a:chOff x="3604634" y="2883796"/>
                <a:chExt cx="674562" cy="575936"/>
              </a:xfrm>
            </p:grpSpPr>
            <p:grpSp>
              <p:nvGrpSpPr>
                <p:cNvPr id="539" name="Gruppe 30"/>
                <p:cNvGrpSpPr/>
                <p:nvPr/>
              </p:nvGrpSpPr>
              <p:grpSpPr>
                <a:xfrm>
                  <a:off x="3604634" y="2883796"/>
                  <a:ext cx="674562" cy="575936"/>
                  <a:chOff x="5589640" y="1637072"/>
                  <a:chExt cx="3716594" cy="3173199"/>
                </a:xfrm>
              </p:grpSpPr>
              <p:pic>
                <p:nvPicPr>
                  <p:cNvPr id="54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589640" y="2883617"/>
                    <a:ext cx="2286000" cy="16144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42" name="Picture 17" descr="C:\Users\andersho\Desktop\Computer bitmap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056795" y="3652983"/>
                    <a:ext cx="1543050" cy="115728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43" name="Skyformet billedforklaring 35"/>
                  <p:cNvSpPr/>
                  <p:nvPr/>
                </p:nvSpPr>
                <p:spPr bwMode="auto">
                  <a:xfrm>
                    <a:off x="6961226" y="1637072"/>
                    <a:ext cx="2345008" cy="1106130"/>
                  </a:xfrm>
                  <a:prstGeom prst="cloudCallou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540" name="Tekstboks 539"/>
                <p:cNvSpPr txBox="1"/>
                <p:nvPr/>
              </p:nvSpPr>
              <p:spPr>
                <a:xfrm>
                  <a:off x="3825506" y="2892476"/>
                  <a:ext cx="442750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00" dirty="0" smtClean="0"/>
                    <a:t>My precious</a:t>
                  </a:r>
                </a:p>
                <a:p>
                  <a:pPr algn="ctr"/>
                  <a:r>
                    <a:rPr lang="en-GB" sz="300" dirty="0" smtClean="0"/>
                    <a:t>computer…</a:t>
                  </a:r>
                  <a:endParaRPr lang="en-GB" sz="300" dirty="0"/>
                </a:p>
              </p:txBody>
            </p:sp>
          </p:grpSp>
          <p:grpSp>
            <p:nvGrpSpPr>
              <p:cNvPr id="527" name="Gruppe 389"/>
              <p:cNvGrpSpPr/>
              <p:nvPr/>
            </p:nvGrpSpPr>
            <p:grpSpPr>
              <a:xfrm>
                <a:off x="8220533" y="1179280"/>
                <a:ext cx="674562" cy="575936"/>
                <a:chOff x="4553088" y="2883796"/>
                <a:chExt cx="674562" cy="575936"/>
              </a:xfrm>
            </p:grpSpPr>
            <p:grpSp>
              <p:nvGrpSpPr>
                <p:cNvPr id="534" name="Gruppe 20"/>
                <p:cNvGrpSpPr/>
                <p:nvPr/>
              </p:nvGrpSpPr>
              <p:grpSpPr>
                <a:xfrm>
                  <a:off x="4553088" y="2883796"/>
                  <a:ext cx="674562" cy="575936"/>
                  <a:chOff x="5589640" y="1637072"/>
                  <a:chExt cx="3716594" cy="3173199"/>
                </a:xfrm>
              </p:grpSpPr>
              <p:pic>
                <p:nvPicPr>
                  <p:cNvPr id="536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589640" y="2883617"/>
                    <a:ext cx="2286000" cy="16144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37" name="Picture 17" descr="C:\Users\andersho\Desktop\Computer bitmap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056795" y="3652983"/>
                    <a:ext cx="1543050" cy="115728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38" name="Skyformet billedforklaring 537"/>
                  <p:cNvSpPr/>
                  <p:nvPr/>
                </p:nvSpPr>
                <p:spPr bwMode="auto">
                  <a:xfrm>
                    <a:off x="6961226" y="1637072"/>
                    <a:ext cx="2345008" cy="1106130"/>
                  </a:xfrm>
                  <a:prstGeom prst="cloudCallou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535" name="Tekstboks 534"/>
                <p:cNvSpPr txBox="1"/>
                <p:nvPr/>
              </p:nvSpPr>
              <p:spPr>
                <a:xfrm>
                  <a:off x="4773236" y="2892476"/>
                  <a:ext cx="442750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00" dirty="0" smtClean="0"/>
                    <a:t>My precious</a:t>
                  </a:r>
                </a:p>
                <a:p>
                  <a:pPr algn="ctr"/>
                  <a:r>
                    <a:rPr lang="en-GB" sz="300" dirty="0" smtClean="0"/>
                    <a:t>computer…</a:t>
                  </a:r>
                  <a:endParaRPr lang="en-GB" sz="300" dirty="0"/>
                </a:p>
              </p:txBody>
            </p:sp>
          </p:grpSp>
          <p:grpSp>
            <p:nvGrpSpPr>
              <p:cNvPr id="528" name="Gruppe 395"/>
              <p:cNvGrpSpPr/>
              <p:nvPr/>
            </p:nvGrpSpPr>
            <p:grpSpPr>
              <a:xfrm>
                <a:off x="9154472" y="1179280"/>
                <a:ext cx="674562" cy="575936"/>
                <a:chOff x="5501542" y="2883796"/>
                <a:chExt cx="674562" cy="575936"/>
              </a:xfrm>
            </p:grpSpPr>
            <p:grpSp>
              <p:nvGrpSpPr>
                <p:cNvPr id="529" name="Gruppe 36"/>
                <p:cNvGrpSpPr/>
                <p:nvPr/>
              </p:nvGrpSpPr>
              <p:grpSpPr>
                <a:xfrm>
                  <a:off x="5501542" y="2883796"/>
                  <a:ext cx="674562" cy="575936"/>
                  <a:chOff x="5589640" y="1637072"/>
                  <a:chExt cx="3716594" cy="3173199"/>
                </a:xfrm>
              </p:grpSpPr>
              <p:pic>
                <p:nvPicPr>
                  <p:cNvPr id="53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589640" y="2883617"/>
                    <a:ext cx="2286000" cy="16144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32" name="Picture 17" descr="C:\Users\andersho\Desktop\Computer bitmap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056795" y="3652983"/>
                    <a:ext cx="1543050" cy="115728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33" name="Skyformet billedforklaring 532"/>
                  <p:cNvSpPr/>
                  <p:nvPr/>
                </p:nvSpPr>
                <p:spPr bwMode="auto">
                  <a:xfrm>
                    <a:off x="6961226" y="1637072"/>
                    <a:ext cx="2345008" cy="1106130"/>
                  </a:xfrm>
                  <a:prstGeom prst="cloudCallou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530" name="Tekstboks 529"/>
                <p:cNvSpPr txBox="1"/>
                <p:nvPr/>
              </p:nvSpPr>
              <p:spPr>
                <a:xfrm>
                  <a:off x="5723347" y="2892476"/>
                  <a:ext cx="442750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00" dirty="0" smtClean="0"/>
                    <a:t>My precious</a:t>
                  </a:r>
                </a:p>
                <a:p>
                  <a:pPr algn="ctr"/>
                  <a:r>
                    <a:rPr lang="en-GB" sz="300" dirty="0" smtClean="0"/>
                    <a:t>computer…</a:t>
                  </a:r>
                  <a:endParaRPr lang="en-GB" sz="300" dirty="0"/>
                </a:p>
              </p:txBody>
            </p:sp>
          </p:grpSp>
        </p:grpSp>
        <p:grpSp>
          <p:nvGrpSpPr>
            <p:cNvPr id="512" name="Gruppe 415"/>
            <p:cNvGrpSpPr/>
            <p:nvPr/>
          </p:nvGrpSpPr>
          <p:grpSpPr>
            <a:xfrm>
              <a:off x="6698991" y="1420738"/>
              <a:ext cx="2524045" cy="1130798"/>
              <a:chOff x="7052572" y="1420738"/>
              <a:chExt cx="2524045" cy="1130798"/>
            </a:xfrm>
          </p:grpSpPr>
          <p:grpSp>
            <p:nvGrpSpPr>
              <p:cNvPr id="513" name="Gruppe 401"/>
              <p:cNvGrpSpPr/>
              <p:nvPr/>
            </p:nvGrpSpPr>
            <p:grpSpPr>
              <a:xfrm>
                <a:off x="7052572" y="1420738"/>
                <a:ext cx="1349123" cy="1130798"/>
                <a:chOff x="3399642" y="3125254"/>
                <a:chExt cx="1349123" cy="1130798"/>
              </a:xfrm>
            </p:grpSpPr>
            <p:grpSp>
              <p:nvGrpSpPr>
                <p:cNvPr id="520" name="Gruppe 83"/>
                <p:cNvGrpSpPr/>
                <p:nvPr/>
              </p:nvGrpSpPr>
              <p:grpSpPr>
                <a:xfrm>
                  <a:off x="3399642" y="3125254"/>
                  <a:ext cx="1349123" cy="1130798"/>
                  <a:chOff x="1859458" y="3211866"/>
                  <a:chExt cx="3716592" cy="3115143"/>
                </a:xfrm>
              </p:grpSpPr>
              <p:pic>
                <p:nvPicPr>
                  <p:cNvPr id="522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859458" y="4400355"/>
                    <a:ext cx="2286000" cy="16144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3" name="Picture 17" descr="C:\Users\andersho\Desktop\Computer bitmap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326613" y="5169721"/>
                    <a:ext cx="1543050" cy="115728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24" name="Skyformet billedforklaring 523"/>
                  <p:cNvSpPr/>
                  <p:nvPr/>
                </p:nvSpPr>
                <p:spPr bwMode="auto">
                  <a:xfrm>
                    <a:off x="3231043" y="3211866"/>
                    <a:ext cx="2345007" cy="1106130"/>
                  </a:xfrm>
                  <a:prstGeom prst="cloudCallou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521" name="Tekstboks 520"/>
                <p:cNvSpPr txBox="1"/>
                <p:nvPr/>
              </p:nvSpPr>
              <p:spPr>
                <a:xfrm>
                  <a:off x="3911151" y="3169895"/>
                  <a:ext cx="7857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700" dirty="0" smtClean="0"/>
                    <a:t>My precious</a:t>
                  </a:r>
                </a:p>
                <a:p>
                  <a:pPr algn="ctr"/>
                  <a:r>
                    <a:rPr lang="en-GB" sz="700" dirty="0" smtClean="0"/>
                    <a:t>computer…</a:t>
                  </a:r>
                  <a:endParaRPr lang="en-GB" sz="700" dirty="0"/>
                </a:p>
              </p:txBody>
            </p:sp>
          </p:grpSp>
          <p:grpSp>
            <p:nvGrpSpPr>
              <p:cNvPr id="514" name="Gruppe 407"/>
              <p:cNvGrpSpPr/>
              <p:nvPr/>
            </p:nvGrpSpPr>
            <p:grpSpPr>
              <a:xfrm>
                <a:off x="8227494" y="1420738"/>
                <a:ext cx="1349123" cy="1130798"/>
                <a:chOff x="4574564" y="3125254"/>
                <a:chExt cx="1349123" cy="1130798"/>
              </a:xfrm>
            </p:grpSpPr>
            <p:grpSp>
              <p:nvGrpSpPr>
                <p:cNvPr id="515" name="Gruppe 29"/>
                <p:cNvGrpSpPr/>
                <p:nvPr/>
              </p:nvGrpSpPr>
              <p:grpSpPr>
                <a:xfrm>
                  <a:off x="4574564" y="3125254"/>
                  <a:ext cx="1349123" cy="1130798"/>
                  <a:chOff x="5589640" y="1695128"/>
                  <a:chExt cx="3716592" cy="3115143"/>
                </a:xfrm>
              </p:grpSpPr>
              <p:pic>
                <p:nvPicPr>
                  <p:cNvPr id="51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589640" y="2883617"/>
                    <a:ext cx="2286000" cy="16144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8" name="Picture 17" descr="C:\Users\andersho\Desktop\Computer bitmap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056795" y="3652983"/>
                    <a:ext cx="1543050" cy="115728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19" name="Skyformet billedforklaring 518"/>
                  <p:cNvSpPr/>
                  <p:nvPr/>
                </p:nvSpPr>
                <p:spPr bwMode="auto">
                  <a:xfrm>
                    <a:off x="6961225" y="1695128"/>
                    <a:ext cx="2345007" cy="1106130"/>
                  </a:xfrm>
                  <a:prstGeom prst="cloudCallou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516" name="Tekstboks 515"/>
                <p:cNvSpPr txBox="1"/>
                <p:nvPr/>
              </p:nvSpPr>
              <p:spPr>
                <a:xfrm>
                  <a:off x="5085099" y="3169895"/>
                  <a:ext cx="7857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700" dirty="0" smtClean="0"/>
                    <a:t>My precious</a:t>
                  </a:r>
                </a:p>
                <a:p>
                  <a:pPr algn="ctr"/>
                  <a:r>
                    <a:rPr lang="en-GB" sz="700" dirty="0" smtClean="0"/>
                    <a:t>computer…</a:t>
                  </a:r>
                  <a:endParaRPr lang="en-GB" sz="700" dirty="0"/>
                </a:p>
              </p:txBody>
            </p:sp>
          </p:grpSp>
        </p:grpSp>
      </p:grpSp>
      <p:sp>
        <p:nvSpPr>
          <p:cNvPr id="509" name="Tekstboks 508"/>
          <p:cNvSpPr txBox="1"/>
          <p:nvPr/>
        </p:nvSpPr>
        <p:spPr>
          <a:xfrm>
            <a:off x="14" y="1878524"/>
            <a:ext cx="7422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makes it even more odd the exchanges</a:t>
            </a:r>
          </a:p>
          <a:p>
            <a:r>
              <a:rPr lang="en-GB" dirty="0" smtClean="0"/>
              <a:t>with the PCR model cling to their local computers.</a:t>
            </a:r>
          </a:p>
        </p:txBody>
      </p:sp>
      <p:sp>
        <p:nvSpPr>
          <p:cNvPr id="104" name="Tekstboks 103"/>
          <p:cNvSpPr txBox="1"/>
          <p:nvPr/>
        </p:nvSpPr>
        <p:spPr>
          <a:xfrm>
            <a:off x="287589" y="6120986"/>
            <a:ext cx="8236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cannot afford the European spot market indefinitely</a:t>
            </a:r>
          </a:p>
          <a:p>
            <a:r>
              <a:rPr lang="en-GB" dirty="0" smtClean="0"/>
              <a:t>being operated by unregulated monopolies.</a:t>
            </a:r>
            <a:endParaRPr lang="en-GB" dirty="0"/>
          </a:p>
        </p:txBody>
      </p:sp>
      <p:sp>
        <p:nvSpPr>
          <p:cNvPr id="103" name="Pladsholder til diasnummer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3" grpId="0"/>
      <p:bldP spid="84" grpId="0"/>
      <p:bldP spid="85" grpId="0"/>
      <p:bldP spid="86" grpId="0"/>
      <p:bldP spid="87" grpId="0"/>
      <p:bldP spid="88" grpId="0"/>
      <p:bldP spid="509" grpId="0"/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056" y="130627"/>
            <a:ext cx="5863771" cy="682174"/>
          </a:xfrm>
        </p:spPr>
        <p:txBody>
          <a:bodyPr/>
          <a:lstStyle/>
          <a:p>
            <a:r>
              <a:rPr lang="en-GB" sz="3000" dirty="0" smtClean="0"/>
              <a:t>Handling Europe’s crisis</a:t>
            </a:r>
            <a:endParaRPr lang="en-GB" sz="3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841829"/>
            <a:ext cx="9905999" cy="6001657"/>
          </a:xfrm>
        </p:spPr>
        <p:txBody>
          <a:bodyPr/>
          <a:lstStyle/>
          <a:p>
            <a:r>
              <a:rPr lang="en-GB" sz="2000" dirty="0" smtClean="0"/>
              <a:t>Commenting 12 November 2011 on Europe’s crisis, the newspaper The Economist wrote:</a:t>
            </a:r>
          </a:p>
          <a:p>
            <a:pPr lvl="1"/>
            <a:r>
              <a:rPr lang="en-GB" i="1" dirty="0" smtClean="0"/>
              <a:t>The chances are that Europe will (…) continue rather faster down the path of genteel decline</a:t>
            </a:r>
            <a:r>
              <a:rPr lang="en-GB" dirty="0" smtClean="0"/>
              <a:t>.</a:t>
            </a:r>
          </a:p>
          <a:p>
            <a:r>
              <a:rPr lang="en-GB" sz="2000" dirty="0" smtClean="0"/>
              <a:t>We better prove this wrong!</a:t>
            </a:r>
          </a:p>
          <a:p>
            <a:pPr lvl="1"/>
            <a:r>
              <a:rPr lang="en-GB" dirty="0" smtClean="0"/>
              <a:t>Naturally, the electricity supply industry is just a small corner of Europe’s economy</a:t>
            </a:r>
          </a:p>
          <a:p>
            <a:pPr lvl="2"/>
            <a:r>
              <a:rPr lang="en-GB" dirty="0" smtClean="0"/>
              <a:t>But it’s our corner, so it’s the corner we must fight.</a:t>
            </a:r>
          </a:p>
          <a:p>
            <a:r>
              <a:rPr lang="en-GB" sz="2000" dirty="0" smtClean="0"/>
              <a:t>In order to do this, we must create a well functioning Single European Electricity Market</a:t>
            </a:r>
          </a:p>
          <a:p>
            <a:pPr lvl="1"/>
            <a:r>
              <a:rPr lang="en-GB" dirty="0" smtClean="0"/>
              <a:t>With efficient competition where it’s possible to have competition.</a:t>
            </a:r>
          </a:p>
          <a:p>
            <a:pPr lvl="1"/>
            <a:r>
              <a:rPr lang="en-GB" dirty="0" smtClean="0"/>
              <a:t>And firm regulation where competition is not possible.</a:t>
            </a:r>
          </a:p>
          <a:p>
            <a:pPr lvl="1"/>
            <a:r>
              <a:rPr lang="en-GB" dirty="0" smtClean="0"/>
              <a:t>Thereby for all services and products: ensuring strong customer focus by the suppliers, high quality and low costs.</a:t>
            </a:r>
          </a:p>
          <a:p>
            <a:r>
              <a:rPr lang="en-GB" sz="2000" dirty="0" smtClean="0"/>
              <a:t>However, we cannot get there without taking on vested interests!</a:t>
            </a:r>
            <a:endParaRPr lang="en-GB" sz="20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530" y="72571"/>
            <a:ext cx="1421441" cy="7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A5EE4F-6A12-4CFA-BEA8-35151FB0A8F5}"/>
</file>

<file path=customXml/itemProps2.xml><?xml version="1.0" encoding="utf-8"?>
<ds:datastoreItem xmlns:ds="http://schemas.openxmlformats.org/officeDocument/2006/customXml" ds:itemID="{46FAD659-B3DF-4845-B96C-1249A3FAFD1D}"/>
</file>

<file path=customXml/itemProps3.xml><?xml version="1.0" encoding="utf-8"?>
<ds:datastoreItem xmlns:ds="http://schemas.openxmlformats.org/officeDocument/2006/customXml" ds:itemID="{BF3AFC42-4F24-4BD0-9201-F8FE49BD1FBE}"/>
</file>

<file path=docProps/app.xml><?xml version="1.0" encoding="utf-8"?>
<Properties xmlns="http://schemas.openxmlformats.org/officeDocument/2006/extended-properties" xmlns:vt="http://schemas.openxmlformats.org/officeDocument/2006/docPropsVTypes">
  <TotalTime>11005</TotalTime>
  <Words>1676</Words>
  <Application>Microsoft Office PowerPoint</Application>
  <PresentationFormat>A4 (210 x 297 mm)</PresentationFormat>
  <Paragraphs>223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Standarddesign</vt:lpstr>
      <vt:lpstr>Introduction Anders Plejdrup Houmøller CEO, Houmoller Consulting ApS</vt:lpstr>
      <vt:lpstr>European market coupling</vt:lpstr>
      <vt:lpstr>Harmonisation and market coupling – 1 With market coupling, no exchange can single-handed introduce new products. Everything has to be agreed across the coupled area</vt:lpstr>
      <vt:lpstr>Harmonisation and market coupling – 2 With market coupling, no exchange can single-handed introduce new products. Everything has to be agreed across the coupled area</vt:lpstr>
      <vt:lpstr>Harmonisation and market coupling – 3 With market coupling, no exchange can have own procedures for the daily price calculation</vt:lpstr>
      <vt:lpstr>Creating the Single European Electricity Market</vt:lpstr>
      <vt:lpstr>The spot exchanges still cling to the idea of a spot calculation per exchange (their PCR model)</vt:lpstr>
      <vt:lpstr>The Single Market requires harmonisation Fortunately, automatically enforced by price coupling</vt:lpstr>
      <vt:lpstr>Handling Europe’s crisis</vt:lpstr>
      <vt:lpstr>The solution</vt:lpstr>
      <vt:lpstr>Dias nummer 11</vt:lpstr>
      <vt:lpstr>Terminology and acronyms – 1  As used in this presentation</vt:lpstr>
      <vt:lpstr>Terminology and acronyms – 2 As used in this presentation</vt:lpstr>
      <vt:lpstr>Terminology and acronyms – 3 As used in this presentation</vt:lpstr>
      <vt:lpstr>Terminology and acronyms – 4 As used in this presentation</vt:lpstr>
      <vt:lpstr>Terminology and acronyms – 5 As used in this presentation</vt:lpstr>
      <vt:lpstr>Terminology and acronyms – 6 As used in this presentation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Houmoller</cp:lastModifiedBy>
  <cp:revision>1712</cp:revision>
  <cp:lastPrinted>2001-03-05T16:13:52Z</cp:lastPrinted>
  <dcterms:created xsi:type="dcterms:W3CDTF">1998-01-18T15:08:52Z</dcterms:created>
  <dcterms:modified xsi:type="dcterms:W3CDTF">2014-10-26T17:20:55Z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