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731" r:id="rId2"/>
    <p:sldId id="898" r:id="rId3"/>
    <p:sldId id="888" r:id="rId4"/>
    <p:sldId id="889" r:id="rId5"/>
    <p:sldId id="874" r:id="rId6"/>
    <p:sldId id="890" r:id="rId7"/>
    <p:sldId id="885" r:id="rId8"/>
    <p:sldId id="848" r:id="rId9"/>
    <p:sldId id="894" r:id="rId10"/>
    <p:sldId id="893" r:id="rId11"/>
    <p:sldId id="900" r:id="rId12"/>
    <p:sldId id="896" r:id="rId13"/>
    <p:sldId id="891" r:id="rId14"/>
    <p:sldId id="744" r:id="rId15"/>
    <p:sldId id="750" r:id="rId16"/>
    <p:sldId id="738" r:id="rId17"/>
    <p:sldId id="741" r:id="rId18"/>
    <p:sldId id="752" r:id="rId19"/>
    <p:sldId id="869" r:id="rId20"/>
    <p:sldId id="870" r:id="rId21"/>
    <p:sldId id="895" r:id="rId22"/>
    <p:sldId id="899" r:id="rId23"/>
    <p:sldId id="747" r:id="rId24"/>
    <p:sldId id="723" r:id="rId25"/>
    <p:sldId id="725" r:id="rId26"/>
    <p:sldId id="736" r:id="rId27"/>
    <p:sldId id="727" r:id="rId28"/>
    <p:sldId id="734" r:id="rId29"/>
    <p:sldId id="746" r:id="rId30"/>
  </p:sldIdLst>
  <p:sldSz cx="9906000" cy="6858000" type="A4"/>
  <p:notesSz cx="7099300" cy="10234613"/>
  <p:defaultTextStyle>
    <a:defPPr>
      <a:defRPr lang="da-DK"/>
    </a:defPPr>
    <a:lvl1pPr algn="l" rtl="0" fontAlgn="base">
      <a:spcBef>
        <a:spcPct val="0"/>
      </a:spcBef>
      <a:spcAft>
        <a:spcPct val="0"/>
      </a:spcAft>
      <a:defRPr sz="2200" b="1" kern="1200">
        <a:solidFill>
          <a:srgbClr val="0000FF"/>
        </a:solidFill>
        <a:latin typeface="Verdana" pitchFamily="34" charset="0"/>
        <a:ea typeface="+mn-ea"/>
        <a:cs typeface="Arial" pitchFamily="34" charset="0"/>
      </a:defRPr>
    </a:lvl1pPr>
    <a:lvl2pPr marL="457200" algn="l" rtl="0" fontAlgn="base">
      <a:spcBef>
        <a:spcPct val="0"/>
      </a:spcBef>
      <a:spcAft>
        <a:spcPct val="0"/>
      </a:spcAft>
      <a:defRPr sz="2200" b="1" kern="1200">
        <a:solidFill>
          <a:srgbClr val="0000FF"/>
        </a:solidFill>
        <a:latin typeface="Verdana" pitchFamily="34" charset="0"/>
        <a:ea typeface="+mn-ea"/>
        <a:cs typeface="Arial" pitchFamily="34" charset="0"/>
      </a:defRPr>
    </a:lvl2pPr>
    <a:lvl3pPr marL="914400" algn="l" rtl="0" fontAlgn="base">
      <a:spcBef>
        <a:spcPct val="0"/>
      </a:spcBef>
      <a:spcAft>
        <a:spcPct val="0"/>
      </a:spcAft>
      <a:defRPr sz="2200" b="1" kern="1200">
        <a:solidFill>
          <a:srgbClr val="0000FF"/>
        </a:solidFill>
        <a:latin typeface="Verdana" pitchFamily="34" charset="0"/>
        <a:ea typeface="+mn-ea"/>
        <a:cs typeface="Arial" pitchFamily="34" charset="0"/>
      </a:defRPr>
    </a:lvl3pPr>
    <a:lvl4pPr marL="1371600" algn="l" rtl="0" fontAlgn="base">
      <a:spcBef>
        <a:spcPct val="0"/>
      </a:spcBef>
      <a:spcAft>
        <a:spcPct val="0"/>
      </a:spcAft>
      <a:defRPr sz="2200" b="1" kern="1200">
        <a:solidFill>
          <a:srgbClr val="0000FF"/>
        </a:solidFill>
        <a:latin typeface="Verdana" pitchFamily="34" charset="0"/>
        <a:ea typeface="+mn-ea"/>
        <a:cs typeface="Arial" pitchFamily="34" charset="0"/>
      </a:defRPr>
    </a:lvl4pPr>
    <a:lvl5pPr marL="1828800" algn="l" rtl="0" fontAlgn="base">
      <a:spcBef>
        <a:spcPct val="0"/>
      </a:spcBef>
      <a:spcAft>
        <a:spcPct val="0"/>
      </a:spcAft>
      <a:defRPr sz="2200" b="1" kern="1200">
        <a:solidFill>
          <a:srgbClr val="0000FF"/>
        </a:solidFill>
        <a:latin typeface="Verdana" pitchFamily="34" charset="0"/>
        <a:ea typeface="+mn-ea"/>
        <a:cs typeface="Arial" pitchFamily="34" charset="0"/>
      </a:defRPr>
    </a:lvl5pPr>
    <a:lvl6pPr marL="2286000" algn="l" defTabSz="914400" rtl="0" eaLnBrk="1" latinLnBrk="0" hangingPunct="1">
      <a:defRPr sz="2200" b="1" kern="1200">
        <a:solidFill>
          <a:srgbClr val="0000FF"/>
        </a:solidFill>
        <a:latin typeface="Verdana" pitchFamily="34" charset="0"/>
        <a:ea typeface="+mn-ea"/>
        <a:cs typeface="Arial" pitchFamily="34" charset="0"/>
      </a:defRPr>
    </a:lvl6pPr>
    <a:lvl7pPr marL="2743200" algn="l" defTabSz="914400" rtl="0" eaLnBrk="1" latinLnBrk="0" hangingPunct="1">
      <a:defRPr sz="2200" b="1" kern="1200">
        <a:solidFill>
          <a:srgbClr val="0000FF"/>
        </a:solidFill>
        <a:latin typeface="Verdana" pitchFamily="34" charset="0"/>
        <a:ea typeface="+mn-ea"/>
        <a:cs typeface="Arial" pitchFamily="34" charset="0"/>
      </a:defRPr>
    </a:lvl7pPr>
    <a:lvl8pPr marL="3200400" algn="l" defTabSz="914400" rtl="0" eaLnBrk="1" latinLnBrk="0" hangingPunct="1">
      <a:defRPr sz="2200" b="1" kern="1200">
        <a:solidFill>
          <a:srgbClr val="0000FF"/>
        </a:solidFill>
        <a:latin typeface="Verdana" pitchFamily="34" charset="0"/>
        <a:ea typeface="+mn-ea"/>
        <a:cs typeface="Arial" pitchFamily="34" charset="0"/>
      </a:defRPr>
    </a:lvl8pPr>
    <a:lvl9pPr marL="3657600" algn="l" defTabSz="914400" rtl="0" eaLnBrk="1" latinLnBrk="0" hangingPunct="1">
      <a:defRPr sz="2200" b="1" kern="1200">
        <a:solidFill>
          <a:srgbClr val="0000FF"/>
        </a:solidFill>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2228" userDrawn="1">
          <p15:clr>
            <a:srgbClr val="A4A3A4"/>
          </p15:clr>
        </p15:guide>
        <p15:guide id="2" pos="262"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000"/>
    <a:srgbClr val="FF0000"/>
    <a:srgbClr val="FF66FF"/>
    <a:srgbClr val="FF00FF"/>
    <a:srgbClr val="DDDDDD"/>
    <a:srgbClr val="FFFF00"/>
    <a:srgbClr val="0000FF"/>
    <a:srgbClr val="008000"/>
    <a:srgbClr val="FFFFFF"/>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5A7E9F-E215-40AE-97BF-C3EC3F380AC0}" v="153" dt="2019-12-01T23:02:59.96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4707" autoAdjust="0"/>
  </p:normalViewPr>
  <p:slideViewPr>
    <p:cSldViewPr snapToGrid="0">
      <p:cViewPr varScale="1">
        <p:scale>
          <a:sx n="68" d="100"/>
          <a:sy n="68" d="100"/>
        </p:scale>
        <p:origin x="1341" y="51"/>
      </p:cViewPr>
      <p:guideLst>
        <p:guide orient="horz" pos="2228"/>
        <p:guide pos="262"/>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50" d="100"/>
          <a:sy n="50" d="100"/>
        </p:scale>
        <p:origin x="2499" y="3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 Plejdrup Houmøller" userId="6c18fd073f0ef680" providerId="LiveId" clId="{19E5876A-944E-45DF-9C55-71279D09D323}"/>
    <pc:docChg chg="undo redo custSel modSld">
      <pc:chgData name="Anders Plejdrup Houmøller" userId="6c18fd073f0ef680" providerId="LiveId" clId="{19E5876A-944E-45DF-9C55-71279D09D323}" dt="2019-12-01T22:58:02.682" v="262" actId="166"/>
      <pc:docMkLst>
        <pc:docMk/>
      </pc:docMkLst>
      <pc:sldChg chg="addSp delSp modSp">
        <pc:chgData name="Anders Plejdrup Houmøller" userId="6c18fd073f0ef680" providerId="LiveId" clId="{19E5876A-944E-45DF-9C55-71279D09D323}" dt="2019-12-01T22:58:02.682" v="262" actId="166"/>
        <pc:sldMkLst>
          <pc:docMk/>
          <pc:sldMk cId="0" sldId="741"/>
        </pc:sldMkLst>
        <pc:spChg chg="mod">
          <ac:chgData name="Anders Plejdrup Houmøller" userId="6c18fd073f0ef680" providerId="LiveId" clId="{19E5876A-944E-45DF-9C55-71279D09D323}" dt="2019-12-01T22:54:59.310" v="258" actId="255"/>
          <ac:spMkLst>
            <pc:docMk/>
            <pc:sldMk cId="0" sldId="741"/>
            <ac:spMk id="2" creationId="{00000000-0000-0000-0000-000000000000}"/>
          </ac:spMkLst>
        </pc:spChg>
        <pc:spChg chg="del">
          <ac:chgData name="Anders Plejdrup Houmøller" userId="6c18fd073f0ef680" providerId="LiveId" clId="{19E5876A-944E-45DF-9C55-71279D09D323}" dt="2019-12-01T22:48:12.774" v="167" actId="478"/>
          <ac:spMkLst>
            <pc:docMk/>
            <pc:sldMk cId="0" sldId="741"/>
            <ac:spMk id="5" creationId="{782DC953-A446-4027-8DFC-6784F1E1B604}"/>
          </ac:spMkLst>
        </pc:spChg>
        <pc:spChg chg="mod">
          <ac:chgData name="Anders Plejdrup Houmøller" userId="6c18fd073f0ef680" providerId="LiveId" clId="{19E5876A-944E-45DF-9C55-71279D09D323}" dt="2019-12-01T22:52:23.197" v="243" actId="465"/>
          <ac:spMkLst>
            <pc:docMk/>
            <pc:sldMk cId="0" sldId="741"/>
            <ac:spMk id="6" creationId="{00000000-0000-0000-0000-000000000000}"/>
          </ac:spMkLst>
        </pc:spChg>
        <pc:spChg chg="mod">
          <ac:chgData name="Anders Plejdrup Houmøller" userId="6c18fd073f0ef680" providerId="LiveId" clId="{19E5876A-944E-45DF-9C55-71279D09D323}" dt="2019-12-01T22:52:23.197" v="243" actId="465"/>
          <ac:spMkLst>
            <pc:docMk/>
            <pc:sldMk cId="0" sldId="741"/>
            <ac:spMk id="7" creationId="{00000000-0000-0000-0000-000000000000}"/>
          </ac:spMkLst>
        </pc:spChg>
        <pc:spChg chg="mod">
          <ac:chgData name="Anders Plejdrup Houmøller" userId="6c18fd073f0ef680" providerId="LiveId" clId="{19E5876A-944E-45DF-9C55-71279D09D323}" dt="2019-12-01T22:52:33.513" v="244" actId="12"/>
          <ac:spMkLst>
            <pc:docMk/>
            <pc:sldMk cId="0" sldId="741"/>
            <ac:spMk id="9" creationId="{00000000-0000-0000-0000-000000000000}"/>
          </ac:spMkLst>
        </pc:spChg>
        <pc:spChg chg="mod">
          <ac:chgData name="Anders Plejdrup Houmøller" userId="6c18fd073f0ef680" providerId="LiveId" clId="{19E5876A-944E-45DF-9C55-71279D09D323}" dt="2019-12-01T22:52:47.611" v="245" actId="12"/>
          <ac:spMkLst>
            <pc:docMk/>
            <pc:sldMk cId="0" sldId="741"/>
            <ac:spMk id="10" creationId="{00000000-0000-0000-0000-000000000000}"/>
          </ac:spMkLst>
        </pc:spChg>
        <pc:spChg chg="mod">
          <ac:chgData name="Anders Plejdrup Houmøller" userId="6c18fd073f0ef680" providerId="LiveId" clId="{19E5876A-944E-45DF-9C55-71279D09D323}" dt="2019-12-01T22:52:52.159" v="246" actId="12"/>
          <ac:spMkLst>
            <pc:docMk/>
            <pc:sldMk cId="0" sldId="741"/>
            <ac:spMk id="11" creationId="{00000000-0000-0000-0000-000000000000}"/>
          </ac:spMkLst>
        </pc:spChg>
        <pc:spChg chg="mod">
          <ac:chgData name="Anders Plejdrup Houmøller" userId="6c18fd073f0ef680" providerId="LiveId" clId="{19E5876A-944E-45DF-9C55-71279D09D323}" dt="2019-12-01T22:53:07.173" v="249" actId="20577"/>
          <ac:spMkLst>
            <pc:docMk/>
            <pc:sldMk cId="0" sldId="741"/>
            <ac:spMk id="12" creationId="{00000000-0000-0000-0000-000000000000}"/>
          </ac:spMkLst>
        </pc:spChg>
        <pc:spChg chg="mod">
          <ac:chgData name="Anders Plejdrup Houmøller" userId="6c18fd073f0ef680" providerId="LiveId" clId="{19E5876A-944E-45DF-9C55-71279D09D323}" dt="2019-12-01T22:53:13.432" v="250" actId="12"/>
          <ac:spMkLst>
            <pc:docMk/>
            <pc:sldMk cId="0" sldId="741"/>
            <ac:spMk id="13" creationId="{00000000-0000-0000-0000-000000000000}"/>
          </ac:spMkLst>
        </pc:spChg>
        <pc:spChg chg="mod ord">
          <ac:chgData name="Anders Plejdrup Houmøller" userId="6c18fd073f0ef680" providerId="LiveId" clId="{19E5876A-944E-45DF-9C55-71279D09D323}" dt="2019-12-01T22:58:02.682" v="262" actId="166"/>
          <ac:spMkLst>
            <pc:docMk/>
            <pc:sldMk cId="0" sldId="741"/>
            <ac:spMk id="33" creationId="{87499534-6884-41EA-ABE1-0806D1AAAF36}"/>
          </ac:spMkLst>
        </pc:spChg>
        <pc:spChg chg="mod">
          <ac:chgData name="Anders Plejdrup Houmøller" userId="6c18fd073f0ef680" providerId="LiveId" clId="{19E5876A-944E-45DF-9C55-71279D09D323}" dt="2019-12-01T22:55:58.810" v="260" actId="12"/>
          <ac:spMkLst>
            <pc:docMk/>
            <pc:sldMk cId="0" sldId="741"/>
            <ac:spMk id="34" creationId="{43E9DE95-2FD7-4DDF-A7EA-F68617BD6E12}"/>
          </ac:spMkLst>
        </pc:spChg>
        <pc:spChg chg="mod">
          <ac:chgData name="Anders Plejdrup Houmøller" userId="6c18fd073f0ef680" providerId="LiveId" clId="{19E5876A-944E-45DF-9C55-71279D09D323}" dt="2019-12-01T22:54:44.956" v="257" actId="20577"/>
          <ac:spMkLst>
            <pc:docMk/>
            <pc:sldMk cId="0" sldId="741"/>
            <ac:spMk id="35" creationId="{2B8E9121-C5D9-442A-B628-4FE1F59C5709}"/>
          </ac:spMkLst>
        </pc:spChg>
        <pc:spChg chg="add">
          <ac:chgData name="Anders Plejdrup Houmøller" userId="6c18fd073f0ef680" providerId="LiveId" clId="{19E5876A-944E-45DF-9C55-71279D09D323}" dt="2019-12-01T22:57:54.218" v="261"/>
          <ac:spMkLst>
            <pc:docMk/>
            <pc:sldMk cId="0" sldId="741"/>
            <ac:spMk id="39" creationId="{E83E96CE-B4F0-4E1C-AE2D-5EDE1F4B960F}"/>
          </ac:spMkLst>
        </pc:spChg>
        <pc:spChg chg="mod">
          <ac:chgData name="Anders Plejdrup Houmøller" userId="6c18fd073f0ef680" providerId="LiveId" clId="{19E5876A-944E-45DF-9C55-71279D09D323}" dt="2019-12-01T22:53:30.415" v="254" actId="20577"/>
          <ac:spMkLst>
            <pc:docMk/>
            <pc:sldMk cId="0" sldId="741"/>
            <ac:spMk id="83" creationId="{00000000-0000-0000-0000-000000000000}"/>
          </ac:spMkLst>
        </pc:spChg>
        <pc:grpChg chg="mod">
          <ac:chgData name="Anders Plejdrup Houmøller" userId="6c18fd073f0ef680" providerId="LiveId" clId="{19E5876A-944E-45DF-9C55-71279D09D323}" dt="2019-12-01T22:55:11.478" v="259" actId="1076"/>
          <ac:grpSpMkLst>
            <pc:docMk/>
            <pc:sldMk cId="0" sldId="741"/>
            <ac:grpSpMk id="82" creationId="{00000000-0000-0000-0000-000000000000}"/>
          </ac:grpSpMkLst>
        </pc:grpChg>
      </pc:sldChg>
    </pc:docChg>
  </pc:docChgLst>
  <pc:docChgLst>
    <pc:chgData name="Anders Plejdrup Houmøller" userId="6c18fd073f0ef680" providerId="LiveId" clId="{B05A7E9F-E215-40AE-97BF-C3EC3F380AC0}"/>
    <pc:docChg chg="modNotesMaster modHandout">
      <pc:chgData name="Anders Plejdrup Houmøller" userId="6c18fd073f0ef680" providerId="LiveId" clId="{B05A7E9F-E215-40AE-97BF-C3EC3F380AC0}" dt="2019-12-01T23:02:59.969" v="0"/>
      <pc:docMkLst>
        <pc:docMk/>
      </pc:docMkLst>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2">
            <a:extLst>
              <a:ext uri="{FF2B5EF4-FFF2-40B4-BE49-F238E27FC236}">
                <a16:creationId xmlns:a16="http://schemas.microsoft.com/office/drawing/2014/main" id="{DF45555D-AC4E-4DAF-AE8D-0D818191822F}"/>
              </a:ext>
            </a:extLst>
          </p:cNvPr>
          <p:cNvSpPr>
            <a:spLocks noGrp="1"/>
          </p:cNvSpPr>
          <p:nvPr>
            <p:ph type="hdr" sz="quarter"/>
          </p:nvPr>
        </p:nvSpPr>
        <p:spPr>
          <a:xfrm>
            <a:off x="2" y="1"/>
            <a:ext cx="3077137" cy="513858"/>
          </a:xfrm>
          <a:prstGeom prst="rect">
            <a:avLst/>
          </a:prstGeom>
        </p:spPr>
        <p:txBody>
          <a:bodyPr vert="horz" lIns="94757" tIns="47378" rIns="94757" bIns="47378" rtlCol="0"/>
          <a:lstStyle>
            <a:lvl1pPr algn="l">
              <a:defRPr sz="1200"/>
            </a:lvl1pPr>
          </a:lstStyle>
          <a:p>
            <a:r>
              <a:rPr lang="en-GB" b="0" dirty="0">
                <a:solidFill>
                  <a:schemeClr val="tx1"/>
                </a:solidFill>
              </a:rPr>
              <a:t>Anders Plejdrup Houmøller</a:t>
            </a:r>
          </a:p>
        </p:txBody>
      </p:sp>
      <p:sp>
        <p:nvSpPr>
          <p:cNvPr id="3" name="Pladsholder til sidehoved 2">
            <a:extLst>
              <a:ext uri="{FF2B5EF4-FFF2-40B4-BE49-F238E27FC236}">
                <a16:creationId xmlns:a16="http://schemas.microsoft.com/office/drawing/2014/main" id="{F27D4D72-BC34-4FCB-A57B-1AF2938E095E}"/>
              </a:ext>
            </a:extLst>
          </p:cNvPr>
          <p:cNvSpPr txBox="1">
            <a:spLocks/>
          </p:cNvSpPr>
          <p:nvPr/>
        </p:nvSpPr>
        <p:spPr>
          <a:xfrm>
            <a:off x="3998954" y="1"/>
            <a:ext cx="3077137" cy="513858"/>
          </a:xfrm>
          <a:prstGeom prst="rect">
            <a:avLst/>
          </a:prstGeom>
        </p:spPr>
        <p:txBody>
          <a:bodyPr vert="horz" lIns="94757" tIns="47378" rIns="94757" bIns="47378" rtlCol="0"/>
          <a:lstStyle>
            <a:defPPr>
              <a:defRPr lang="da-DK"/>
            </a:defPPr>
            <a:lvl1pPr algn="l" rtl="0" eaLnBrk="0" fontAlgn="base" hangingPunct="0">
              <a:spcBef>
                <a:spcPct val="0"/>
              </a:spcBef>
              <a:spcAft>
                <a:spcPct val="0"/>
              </a:spcAft>
              <a:defRPr sz="12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Verdana" pitchFamily="34" charset="0"/>
                <a:ea typeface="+mn-ea"/>
                <a:cs typeface="+mn-cs"/>
              </a:defRPr>
            </a:lvl5pPr>
            <a:lvl6pPr marL="2286000" algn="l" defTabSz="914400" rtl="0" eaLnBrk="1" latinLnBrk="0" hangingPunct="1">
              <a:defRPr sz="2000" b="1" kern="1200">
                <a:solidFill>
                  <a:schemeClr val="tx1"/>
                </a:solidFill>
                <a:latin typeface="Verdana" pitchFamily="34" charset="0"/>
                <a:ea typeface="+mn-ea"/>
                <a:cs typeface="+mn-cs"/>
              </a:defRPr>
            </a:lvl6pPr>
            <a:lvl7pPr marL="2743200" algn="l" defTabSz="914400" rtl="0" eaLnBrk="1" latinLnBrk="0" hangingPunct="1">
              <a:defRPr sz="2000" b="1" kern="1200">
                <a:solidFill>
                  <a:schemeClr val="tx1"/>
                </a:solidFill>
                <a:latin typeface="Verdana" pitchFamily="34" charset="0"/>
                <a:ea typeface="+mn-ea"/>
                <a:cs typeface="+mn-cs"/>
              </a:defRPr>
            </a:lvl7pPr>
            <a:lvl8pPr marL="3200400" algn="l" defTabSz="914400" rtl="0" eaLnBrk="1" latinLnBrk="0" hangingPunct="1">
              <a:defRPr sz="2000" b="1" kern="1200">
                <a:solidFill>
                  <a:schemeClr val="tx1"/>
                </a:solidFill>
                <a:latin typeface="Verdana" pitchFamily="34" charset="0"/>
                <a:ea typeface="+mn-ea"/>
                <a:cs typeface="+mn-cs"/>
              </a:defRPr>
            </a:lvl8pPr>
            <a:lvl9pPr marL="3657600" algn="l" defTabSz="914400" rtl="0" eaLnBrk="1" latinLnBrk="0" hangingPunct="1">
              <a:defRPr sz="2000" b="1" kern="1200">
                <a:solidFill>
                  <a:schemeClr val="tx1"/>
                </a:solidFill>
                <a:latin typeface="Verdana" pitchFamily="34" charset="0"/>
                <a:ea typeface="+mn-ea"/>
                <a:cs typeface="+mn-cs"/>
              </a:defRPr>
            </a:lvl9pPr>
          </a:lstStyle>
          <a:p>
            <a:pPr algn="r"/>
            <a:r>
              <a:rPr lang="en-GB" b="0" dirty="0"/>
              <a:t>November 2019</a:t>
            </a:r>
          </a:p>
        </p:txBody>
      </p:sp>
      <p:sp>
        <p:nvSpPr>
          <p:cNvPr id="4" name="Pladsholder til slidenummer 1">
            <a:extLst>
              <a:ext uri="{FF2B5EF4-FFF2-40B4-BE49-F238E27FC236}">
                <a16:creationId xmlns:a16="http://schemas.microsoft.com/office/drawing/2014/main" id="{20C27887-56B9-45A3-8313-8FEB4071E6BB}"/>
              </a:ext>
            </a:extLst>
          </p:cNvPr>
          <p:cNvSpPr>
            <a:spLocks noGrp="1"/>
          </p:cNvSpPr>
          <p:nvPr>
            <p:ph type="sldNum" sz="quarter" idx="3"/>
          </p:nvPr>
        </p:nvSpPr>
        <p:spPr>
          <a:xfrm>
            <a:off x="4020508" y="9720756"/>
            <a:ext cx="3077137" cy="513858"/>
          </a:xfrm>
          <a:prstGeom prst="rect">
            <a:avLst/>
          </a:prstGeom>
        </p:spPr>
        <p:txBody>
          <a:bodyPr vert="horz" lIns="94757" tIns="47378" rIns="94757" bIns="47378" rtlCol="0" anchor="b"/>
          <a:lstStyle>
            <a:lvl1pPr algn="r">
              <a:defRPr sz="1200"/>
            </a:lvl1pPr>
          </a:lstStyle>
          <a:p>
            <a:fld id="{178BF5E1-5216-41DB-AB8F-45E1964B52A4}" type="slidenum">
              <a:rPr lang="en-GB" b="0" smtClean="0">
                <a:solidFill>
                  <a:schemeClr val="tx1"/>
                </a:solidFill>
              </a:rPr>
              <a:t>‹nr.›</a:t>
            </a:fld>
            <a:endParaRPr lang="en-GB" b="0" dirty="0">
              <a:solidFill>
                <a:schemeClr val="tx1"/>
              </a:solidFill>
            </a:endParaRPr>
          </a:p>
        </p:txBody>
      </p:sp>
      <p:sp>
        <p:nvSpPr>
          <p:cNvPr id="5" name="Pladsholder til sidefod 3">
            <a:extLst>
              <a:ext uri="{FF2B5EF4-FFF2-40B4-BE49-F238E27FC236}">
                <a16:creationId xmlns:a16="http://schemas.microsoft.com/office/drawing/2014/main" id="{023FB191-4326-42FA-948F-1499546FF922}"/>
              </a:ext>
            </a:extLst>
          </p:cNvPr>
          <p:cNvSpPr>
            <a:spLocks noGrp="1"/>
          </p:cNvSpPr>
          <p:nvPr>
            <p:ph type="ftr" sz="quarter" idx="2"/>
          </p:nvPr>
        </p:nvSpPr>
        <p:spPr>
          <a:xfrm>
            <a:off x="2" y="9720756"/>
            <a:ext cx="3077137" cy="513858"/>
          </a:xfrm>
          <a:prstGeom prst="rect">
            <a:avLst/>
          </a:prstGeom>
        </p:spPr>
        <p:txBody>
          <a:bodyPr vert="horz" lIns="94757" tIns="47378" rIns="94757" bIns="47378" rtlCol="0" anchor="b"/>
          <a:lstStyle>
            <a:lvl1pPr algn="l">
              <a:defRPr sz="1200"/>
            </a:lvl1pPr>
          </a:lstStyle>
          <a:p>
            <a:r>
              <a:rPr lang="en-GB" b="0" dirty="0">
                <a:solidFill>
                  <a:schemeClr val="tx1"/>
                </a:solidFill>
              </a:rPr>
              <a:t>www.houmollerconsulting.dk</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349" y="0"/>
            <a:ext cx="3082925" cy="517525"/>
          </a:xfrm>
          <a:prstGeom prst="rect">
            <a:avLst/>
          </a:prstGeom>
          <a:noFill/>
          <a:ln w="9525">
            <a:noFill/>
            <a:miter lim="800000"/>
            <a:headEnd/>
            <a:tailEnd/>
          </a:ln>
          <a:effectLst/>
        </p:spPr>
        <p:txBody>
          <a:bodyPr vert="horz" wrap="square" lIns="19812" tIns="0" rIns="19812" bIns="0" numCol="1" anchor="t" anchorCtr="0" compatLnSpc="1">
            <a:prstTxWarp prst="textNoShape">
              <a:avLst/>
            </a:prstTxWarp>
          </a:bodyPr>
          <a:lstStyle>
            <a:lvl1pPr algn="l"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051" name="Rectangle 3"/>
          <p:cNvSpPr>
            <a:spLocks noGrp="1" noChangeArrowheads="1"/>
          </p:cNvSpPr>
          <p:nvPr>
            <p:ph type="dt" idx="1"/>
          </p:nvPr>
        </p:nvSpPr>
        <p:spPr bwMode="auto">
          <a:xfrm>
            <a:off x="4022729" y="0"/>
            <a:ext cx="3082925" cy="517525"/>
          </a:xfrm>
          <a:prstGeom prst="rect">
            <a:avLst/>
          </a:prstGeom>
          <a:noFill/>
          <a:ln w="9525">
            <a:noFill/>
            <a:miter lim="800000"/>
            <a:headEnd/>
            <a:tailEnd/>
          </a:ln>
          <a:effectLst/>
        </p:spPr>
        <p:txBody>
          <a:bodyPr vert="horz" wrap="square" lIns="19812" tIns="0" rIns="19812" bIns="0" numCol="1" anchor="t" anchorCtr="0" compatLnSpc="1">
            <a:prstTxWarp prst="textNoShape">
              <a:avLst/>
            </a:prstTxWarp>
          </a:bodyPr>
          <a:lstStyle>
            <a:lvl1pPr algn="r"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3556" name="Rectangle 4"/>
          <p:cNvSpPr>
            <a:spLocks noGrp="1" noRot="1" noChangeAspect="1" noChangeArrowheads="1" noTextEdit="1"/>
          </p:cNvSpPr>
          <p:nvPr>
            <p:ph type="sldImg" idx="2"/>
          </p:nvPr>
        </p:nvSpPr>
        <p:spPr bwMode="auto">
          <a:xfrm>
            <a:off x="787400" y="773113"/>
            <a:ext cx="5526088"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9801" y="4860927"/>
            <a:ext cx="5219700" cy="4606925"/>
          </a:xfrm>
          <a:prstGeom prst="rect">
            <a:avLst/>
          </a:prstGeom>
          <a:noFill/>
          <a:ln w="9525">
            <a:noFill/>
            <a:miter lim="800000"/>
            <a:headEnd/>
            <a:tailEnd/>
          </a:ln>
          <a:effectLst/>
        </p:spPr>
        <p:txBody>
          <a:bodyPr vert="horz" wrap="square" lIns="97415" tIns="49533" rIns="97415" bIns="49533" numCol="1" anchor="t" anchorCtr="0" compatLnSpc="1">
            <a:prstTxWarp prst="textNoShape">
              <a:avLst/>
            </a:prstTxWarp>
          </a:bodyPr>
          <a:lstStyle/>
          <a:p>
            <a:pPr lvl="0"/>
            <a:r>
              <a:rPr lang="da-DK" noProof="0"/>
              <a:t>Klik for at redigere teksttypografien på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054" name="Rectangle 6"/>
          <p:cNvSpPr>
            <a:spLocks noGrp="1" noChangeArrowheads="1"/>
          </p:cNvSpPr>
          <p:nvPr>
            <p:ph type="ftr" sz="quarter" idx="4"/>
          </p:nvPr>
        </p:nvSpPr>
        <p:spPr bwMode="auto">
          <a:xfrm>
            <a:off x="-6349" y="9715501"/>
            <a:ext cx="3082925" cy="517525"/>
          </a:xfrm>
          <a:prstGeom prst="rect">
            <a:avLst/>
          </a:prstGeom>
          <a:noFill/>
          <a:ln w="9525">
            <a:noFill/>
            <a:miter lim="800000"/>
            <a:headEnd/>
            <a:tailEnd/>
          </a:ln>
          <a:effectLst/>
        </p:spPr>
        <p:txBody>
          <a:bodyPr vert="horz" wrap="square" lIns="19812" tIns="0" rIns="19812" bIns="0" numCol="1" anchor="b" anchorCtr="0" compatLnSpc="1">
            <a:prstTxWarp prst="textNoShape">
              <a:avLst/>
            </a:prstTxWarp>
          </a:bodyPr>
          <a:lstStyle>
            <a:lvl1pPr algn="l"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055" name="Rectangle 7"/>
          <p:cNvSpPr>
            <a:spLocks noGrp="1" noChangeArrowheads="1"/>
          </p:cNvSpPr>
          <p:nvPr>
            <p:ph type="sldNum" sz="quarter" idx="5"/>
          </p:nvPr>
        </p:nvSpPr>
        <p:spPr bwMode="auto">
          <a:xfrm>
            <a:off x="4022729" y="9715501"/>
            <a:ext cx="3082925" cy="517525"/>
          </a:xfrm>
          <a:prstGeom prst="rect">
            <a:avLst/>
          </a:prstGeom>
          <a:noFill/>
          <a:ln w="9525">
            <a:noFill/>
            <a:miter lim="800000"/>
            <a:headEnd/>
            <a:tailEnd/>
          </a:ln>
          <a:effectLst/>
        </p:spPr>
        <p:txBody>
          <a:bodyPr vert="horz" wrap="square" lIns="19812" tIns="0" rIns="19812" bIns="0" numCol="1" anchor="b" anchorCtr="0" compatLnSpc="1">
            <a:prstTxWarp prst="textNoShape">
              <a:avLst/>
            </a:prstTxWarp>
          </a:bodyPr>
          <a:lstStyle>
            <a:lvl1pPr algn="r" defTabSz="822229" eaLnBrk="0" hangingPunct="0">
              <a:defRPr sz="1000" b="0" i="1">
                <a:solidFill>
                  <a:schemeClr val="tx1"/>
                </a:solidFill>
                <a:latin typeface="Times New Roman" pitchFamily="18" charset="0"/>
                <a:cs typeface="+mn-cs"/>
              </a:defRPr>
            </a:lvl1pPr>
          </a:lstStyle>
          <a:p>
            <a:pPr>
              <a:defRPr/>
            </a:pPr>
            <a:fld id="{1D275962-6453-45F0-9CC8-49426775DB3D}"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8313"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49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3250"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8A085-A8CA-4F7E-A07E-020DE78FE341}" type="slidenum">
              <a:rPr lang="da-DK"/>
              <a:pPr/>
              <a:t>1</a:t>
            </a:fld>
            <a:endParaRPr lang="da-DK" dirty="0"/>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8A085-A8CA-4F7E-A07E-020DE78FE341}" type="slidenum">
              <a:rPr lang="da-DK"/>
              <a:pPr/>
              <a:t>2</a:t>
            </a:fld>
            <a:endParaRPr lang="da-DK" dirty="0"/>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da-DK" dirty="0"/>
          </a:p>
        </p:txBody>
      </p:sp>
    </p:spTree>
    <p:extLst>
      <p:ext uri="{BB962C8B-B14F-4D97-AF65-F5344CB8AC3E}">
        <p14:creationId xmlns:p14="http://schemas.microsoft.com/office/powerpoint/2010/main" val="372784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820642"/>
            <a:fld id="{D07B4EA4-AA80-4C2E-B196-09E21B52DF88}" type="slidenum">
              <a:rPr lang="da-DK" smtClean="0"/>
              <a:pPr defTabSz="820642"/>
              <a:t>29</a:t>
            </a:fld>
            <a:endParaRPr lang="da-DK"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42950" y="2130425"/>
            <a:ext cx="8420100" cy="1470025"/>
          </a:xfrm>
        </p:spPr>
        <p:txBody>
          <a:bodyPr/>
          <a:lstStyle/>
          <a:p>
            <a:r>
              <a:rPr lang="en-GB" noProof="0"/>
              <a:t>Klik for at redigere titeltypografi i masteren</a:t>
            </a:r>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a:t>Klik for at redigere undertiteltypografien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a:t>1 Dec. 2019</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369268C9-04D4-4536-9176-41C295F3870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Pladsholder til lodret titel 2"/>
          <p:cNvSpPr>
            <a:spLocks noGrp="1"/>
          </p:cNvSpPr>
          <p:nvPr>
            <p:ph type="body" orient="vert" idx="1" hasCustomPrompt="1"/>
          </p:nvPr>
        </p:nvSpPr>
        <p:spPr/>
        <p:txBody>
          <a:bodyPr vert="eaVert"/>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a:t>1 Dec. 2019</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FBE140C1-4E24-4919-8C16-0D9973904A5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hasCustomPrompt="1"/>
          </p:nvPr>
        </p:nvSpPr>
        <p:spPr>
          <a:xfrm>
            <a:off x="7305675" y="0"/>
            <a:ext cx="2433638" cy="6316663"/>
          </a:xfrm>
        </p:spPr>
        <p:txBody>
          <a:bodyPr vert="eaVert"/>
          <a:lstStyle/>
          <a:p>
            <a:r>
              <a:rPr lang="en-GB" noProof="0"/>
              <a:t>Klik for at redigere titeltypografi i masteren</a:t>
            </a:r>
          </a:p>
        </p:txBody>
      </p:sp>
      <p:sp>
        <p:nvSpPr>
          <p:cNvPr id="3" name="Pladsholder til lodret titel 2"/>
          <p:cNvSpPr>
            <a:spLocks noGrp="1"/>
          </p:cNvSpPr>
          <p:nvPr>
            <p:ph type="body" orient="vert" idx="1" hasCustomPrompt="1"/>
          </p:nvPr>
        </p:nvSpPr>
        <p:spPr>
          <a:xfrm>
            <a:off x="0" y="0"/>
            <a:ext cx="7153275" cy="6316663"/>
          </a:xfrm>
        </p:spPr>
        <p:txBody>
          <a:bodyPr vert="eaVert"/>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a:t>1 Dec. 2019</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30ACB223-C3EE-49CA-B991-B481DC0D4293}"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el, tekst og diagra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8420100" cy="1143000"/>
          </a:xfrm>
        </p:spPr>
        <p:txBody>
          <a:bodyPr/>
          <a:lstStyle/>
          <a:p>
            <a:r>
              <a:rPr lang="en-GB" noProof="0"/>
              <a:t>Klik for at redigere titeltypografi i masteren</a:t>
            </a:r>
          </a:p>
        </p:txBody>
      </p:sp>
      <p:sp>
        <p:nvSpPr>
          <p:cNvPr id="3" name="Pladsholder til tekst 2"/>
          <p:cNvSpPr>
            <a:spLocks noGrp="1"/>
          </p:cNvSpPr>
          <p:nvPr>
            <p:ph type="body" sz="half" idx="1" hasCustomPrompt="1"/>
          </p:nvPr>
        </p:nvSpPr>
        <p:spPr>
          <a:xfrm>
            <a:off x="161925" y="1600200"/>
            <a:ext cx="4711700" cy="4716463"/>
          </a:xfrm>
        </p:spPr>
        <p:txBody>
          <a:body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diagram 3"/>
          <p:cNvSpPr>
            <a:spLocks noGrp="1"/>
          </p:cNvSpPr>
          <p:nvPr>
            <p:ph type="chart" sz="half" idx="2"/>
          </p:nvPr>
        </p:nvSpPr>
        <p:spPr>
          <a:xfrm>
            <a:off x="5026025" y="1600200"/>
            <a:ext cx="4713288" cy="4716463"/>
          </a:xfrm>
        </p:spPr>
        <p:txBody>
          <a:bodyPr/>
          <a:lstStyle/>
          <a:p>
            <a:pPr lvl="0"/>
            <a:endParaRPr lang="en-GB" noProof="0" dirty="0"/>
          </a:p>
        </p:txBody>
      </p:sp>
      <p:sp>
        <p:nvSpPr>
          <p:cNvPr id="5" name="Pladsholder til dato 4"/>
          <p:cNvSpPr>
            <a:spLocks noGrp="1"/>
          </p:cNvSpPr>
          <p:nvPr>
            <p:ph type="dt" sz="half" idx="10"/>
          </p:nvPr>
        </p:nvSpPr>
        <p:spPr>
          <a:xfrm>
            <a:off x="0" y="6470650"/>
            <a:ext cx="2063750" cy="457200"/>
          </a:xfrm>
        </p:spPr>
        <p:txBody>
          <a:bodyPr/>
          <a:lstStyle>
            <a:lvl1pPr>
              <a:defRPr smtClean="0"/>
            </a:lvl1pPr>
          </a:lstStyle>
          <a:p>
            <a:pPr>
              <a:defRPr/>
            </a:pPr>
            <a:r>
              <a:rPr lang="en-US" noProof="0"/>
              <a:t>1 Dec. 2019</a:t>
            </a:r>
            <a:endParaRPr lang="en-GB" noProof="0" dirty="0"/>
          </a:p>
        </p:txBody>
      </p:sp>
      <p:sp>
        <p:nvSpPr>
          <p:cNvPr id="6" name="Pladsholder til sidefod 5"/>
          <p:cNvSpPr>
            <a:spLocks noGrp="1"/>
          </p:cNvSpPr>
          <p:nvPr>
            <p:ph type="ftr" sz="quarter" idx="11"/>
          </p:nvPr>
        </p:nvSpPr>
        <p:spPr>
          <a:xfrm>
            <a:off x="3384550" y="6470650"/>
            <a:ext cx="3136900" cy="457200"/>
          </a:xfrm>
        </p:spPr>
        <p:txBody>
          <a:bodyPr/>
          <a:lstStyle>
            <a:lvl1pPr>
              <a:defRPr/>
            </a:lvl1pPr>
          </a:lstStyle>
          <a:p>
            <a:pPr>
              <a:defRPr/>
            </a:pPr>
            <a:r>
              <a:rPr lang="en-GB" noProof="0" dirty="0"/>
              <a:t>Anders Plejdrup Houmøller</a:t>
            </a:r>
          </a:p>
        </p:txBody>
      </p:sp>
      <p:sp>
        <p:nvSpPr>
          <p:cNvPr id="7" name="Pladsholder til diasnummer 6"/>
          <p:cNvSpPr>
            <a:spLocks noGrp="1"/>
          </p:cNvSpPr>
          <p:nvPr>
            <p:ph type="sldNum" sz="quarter" idx="12"/>
          </p:nvPr>
        </p:nvSpPr>
        <p:spPr>
          <a:xfrm>
            <a:off x="7842250" y="6470650"/>
            <a:ext cx="2063750" cy="457200"/>
          </a:xfrm>
        </p:spPr>
        <p:txBody>
          <a:bodyPr/>
          <a:lstStyle>
            <a:lvl1pPr>
              <a:defRPr/>
            </a:lvl1pPr>
          </a:lstStyle>
          <a:p>
            <a:pPr>
              <a:defRPr/>
            </a:pPr>
            <a:fld id="{BB1CC366-35C2-46AA-9211-A07C786022AB}"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el, tekst og clipart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8420100" cy="1143000"/>
          </a:xfrm>
        </p:spPr>
        <p:txBody>
          <a:bodyPr/>
          <a:lstStyle/>
          <a:p>
            <a:r>
              <a:rPr lang="en-GB" noProof="0"/>
              <a:t>Klik for at redigere titeltypografi i masteren</a:t>
            </a:r>
          </a:p>
        </p:txBody>
      </p:sp>
      <p:sp>
        <p:nvSpPr>
          <p:cNvPr id="3" name="Pladsholder til tekst 2"/>
          <p:cNvSpPr>
            <a:spLocks noGrp="1"/>
          </p:cNvSpPr>
          <p:nvPr>
            <p:ph type="body" sz="half" idx="1" hasCustomPrompt="1"/>
          </p:nvPr>
        </p:nvSpPr>
        <p:spPr>
          <a:xfrm>
            <a:off x="161925" y="1600200"/>
            <a:ext cx="4711700" cy="4716463"/>
          </a:xfrm>
        </p:spPr>
        <p:txBody>
          <a:body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multimedieklip 3"/>
          <p:cNvSpPr>
            <a:spLocks noGrp="1"/>
          </p:cNvSpPr>
          <p:nvPr>
            <p:ph type="clipArt" sz="half" idx="2"/>
          </p:nvPr>
        </p:nvSpPr>
        <p:spPr>
          <a:xfrm>
            <a:off x="5026025" y="1600200"/>
            <a:ext cx="4713288" cy="4716463"/>
          </a:xfrm>
        </p:spPr>
        <p:txBody>
          <a:bodyPr/>
          <a:lstStyle/>
          <a:p>
            <a:pPr lvl="0"/>
            <a:endParaRPr lang="en-GB" noProof="0" dirty="0"/>
          </a:p>
        </p:txBody>
      </p:sp>
      <p:sp>
        <p:nvSpPr>
          <p:cNvPr id="5" name="Pladsholder til dato 4"/>
          <p:cNvSpPr>
            <a:spLocks noGrp="1"/>
          </p:cNvSpPr>
          <p:nvPr>
            <p:ph type="dt" sz="half" idx="10"/>
          </p:nvPr>
        </p:nvSpPr>
        <p:spPr>
          <a:xfrm>
            <a:off x="0" y="6470650"/>
            <a:ext cx="2063750" cy="457200"/>
          </a:xfrm>
        </p:spPr>
        <p:txBody>
          <a:bodyPr/>
          <a:lstStyle>
            <a:lvl1pPr>
              <a:defRPr smtClean="0"/>
            </a:lvl1pPr>
          </a:lstStyle>
          <a:p>
            <a:pPr>
              <a:defRPr/>
            </a:pPr>
            <a:r>
              <a:rPr lang="en-US" noProof="0"/>
              <a:t>1 Dec. 2019</a:t>
            </a:r>
            <a:endParaRPr lang="en-GB" noProof="0" dirty="0"/>
          </a:p>
        </p:txBody>
      </p:sp>
      <p:sp>
        <p:nvSpPr>
          <p:cNvPr id="6" name="Pladsholder til sidefod 5"/>
          <p:cNvSpPr>
            <a:spLocks noGrp="1"/>
          </p:cNvSpPr>
          <p:nvPr>
            <p:ph type="ftr" sz="quarter" idx="11"/>
          </p:nvPr>
        </p:nvSpPr>
        <p:spPr>
          <a:xfrm>
            <a:off x="3384550" y="6470650"/>
            <a:ext cx="3136900" cy="457200"/>
          </a:xfrm>
        </p:spPr>
        <p:txBody>
          <a:bodyPr/>
          <a:lstStyle>
            <a:lvl1pPr>
              <a:defRPr/>
            </a:lvl1pPr>
          </a:lstStyle>
          <a:p>
            <a:pPr>
              <a:defRPr/>
            </a:pPr>
            <a:r>
              <a:rPr lang="en-GB" noProof="0" dirty="0"/>
              <a:t>Anders Plejdrup Houmøller</a:t>
            </a:r>
          </a:p>
        </p:txBody>
      </p:sp>
      <p:sp>
        <p:nvSpPr>
          <p:cNvPr id="7" name="Pladsholder til diasnummer 6"/>
          <p:cNvSpPr>
            <a:spLocks noGrp="1"/>
          </p:cNvSpPr>
          <p:nvPr>
            <p:ph type="sldNum" sz="quarter" idx="12"/>
          </p:nvPr>
        </p:nvSpPr>
        <p:spPr>
          <a:xfrm>
            <a:off x="7842250" y="6470650"/>
            <a:ext cx="2063750" cy="457200"/>
          </a:xfrm>
        </p:spPr>
        <p:txBody>
          <a:bodyPr/>
          <a:lstStyle>
            <a:lvl1pPr>
              <a:defRPr/>
            </a:lvl1pPr>
          </a:lstStyle>
          <a:p>
            <a:pPr>
              <a:defRPr/>
            </a:pPr>
            <a:fld id="{CC10D468-B0F9-47F8-BF03-3143D525152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Pladsholder til indhold 2"/>
          <p:cNvSpPr>
            <a:spLocks noGrp="1"/>
          </p:cNvSpPr>
          <p:nvPr>
            <p:ph idx="1" hasCustomPrompt="1"/>
          </p:nvPr>
        </p:nvSpPr>
        <p:spPr/>
        <p:txBody>
          <a:bodyPr/>
          <a:lstStyle>
            <a:lvl1pPr>
              <a:buFont typeface="Wingdings" pitchFamily="2" charset="2"/>
              <a:buChar char="Ø"/>
              <a:defRPr/>
            </a:lvl1pPr>
            <a:lvl2pPr>
              <a:buFont typeface="Wingdings" pitchFamily="2" charset="2"/>
              <a:buChar char="ü"/>
              <a:defRPr/>
            </a:lvl2p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4" name="Rectangle 93"/>
          <p:cNvSpPr>
            <a:spLocks noGrp="1" noChangeArrowheads="1"/>
          </p:cNvSpPr>
          <p:nvPr>
            <p:ph type="dt" sz="half" idx="10"/>
          </p:nvPr>
        </p:nvSpPr>
        <p:spPr>
          <a:ln/>
        </p:spPr>
        <p:txBody>
          <a:bodyPr/>
          <a:lstStyle>
            <a:lvl1pPr>
              <a:defRPr/>
            </a:lvl1pPr>
          </a:lstStyle>
          <a:p>
            <a:pPr>
              <a:defRPr/>
            </a:pPr>
            <a:r>
              <a:rPr lang="en-US" noProof="0"/>
              <a:t>1 Dec. 2019</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6F22F84E-A190-402D-AE1D-93CA43AF0CC6}"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82638" y="4406900"/>
            <a:ext cx="8420100" cy="1362075"/>
          </a:xfrm>
        </p:spPr>
        <p:txBody>
          <a:bodyPr anchor="t"/>
          <a:lstStyle>
            <a:lvl1pPr algn="l">
              <a:defRPr sz="4000" b="1" cap="all"/>
            </a:lvl1pPr>
          </a:lstStyle>
          <a:p>
            <a:r>
              <a:rPr lang="en-GB" noProof="0"/>
              <a:t>Klik for at redigere titeltypografi i masteren</a:t>
            </a:r>
          </a:p>
        </p:txBody>
      </p:sp>
      <p:sp>
        <p:nvSpPr>
          <p:cNvPr id="3" name="Pladsholder til tekst 2"/>
          <p:cNvSpPr>
            <a:spLocks noGrp="1"/>
          </p:cNvSpPr>
          <p:nvPr>
            <p:ph type="body" idx="1" hasCustomPrompt="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a:t>Klik for at redigere typografi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a:t>1 Dec. 2019</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480908EE-9711-4DB8-8C37-BC4E9B75093A}"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Pladsholder til indhold 2"/>
          <p:cNvSpPr>
            <a:spLocks noGrp="1"/>
          </p:cNvSpPr>
          <p:nvPr>
            <p:ph sz="half" idx="1" hasCustomPrompt="1"/>
          </p:nvPr>
        </p:nvSpPr>
        <p:spPr>
          <a:xfrm>
            <a:off x="161925" y="1600200"/>
            <a:ext cx="4711700"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4" name="Pladsholder til indhold 3"/>
          <p:cNvSpPr>
            <a:spLocks noGrp="1"/>
          </p:cNvSpPr>
          <p:nvPr>
            <p:ph sz="half" idx="2" hasCustomPrompt="1"/>
          </p:nvPr>
        </p:nvSpPr>
        <p:spPr>
          <a:xfrm>
            <a:off x="5026025" y="1600200"/>
            <a:ext cx="4713288"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5" name="Rectangle 93"/>
          <p:cNvSpPr>
            <a:spLocks noGrp="1" noChangeArrowheads="1"/>
          </p:cNvSpPr>
          <p:nvPr>
            <p:ph type="dt" sz="half" idx="10"/>
          </p:nvPr>
        </p:nvSpPr>
        <p:spPr>
          <a:ln/>
        </p:spPr>
        <p:txBody>
          <a:bodyPr/>
          <a:lstStyle>
            <a:lvl1pPr>
              <a:defRPr/>
            </a:lvl1pPr>
          </a:lstStyle>
          <a:p>
            <a:pPr>
              <a:defRPr/>
            </a:pPr>
            <a:r>
              <a:rPr lang="en-US" noProof="0"/>
              <a:t>1 Dec. 2019</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BABB6DF6-C32D-46BB-96C7-1B55126E087A}"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300" y="274638"/>
            <a:ext cx="8915400" cy="1143000"/>
          </a:xfrm>
        </p:spPr>
        <p:txBody>
          <a:bodyPr/>
          <a:lstStyle>
            <a:lvl1pPr>
              <a:defRPr/>
            </a:lvl1pPr>
          </a:lstStyle>
          <a:p>
            <a:r>
              <a:rPr lang="en-GB" noProof="0"/>
              <a:t>Klik for at redigere titeltypografi i masteren</a:t>
            </a:r>
          </a:p>
        </p:txBody>
      </p:sp>
      <p:sp>
        <p:nvSpPr>
          <p:cNvPr id="3" name="Pladsholder til tekst 2"/>
          <p:cNvSpPr>
            <a:spLocks noGrp="1"/>
          </p:cNvSpPr>
          <p:nvPr>
            <p:ph type="body" idx="1" hasCustomPrompt="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Klik for at redigere typografi i masteren</a:t>
            </a:r>
          </a:p>
        </p:txBody>
      </p:sp>
      <p:sp>
        <p:nvSpPr>
          <p:cNvPr id="4" name="Pladsholder til indhold 3"/>
          <p:cNvSpPr>
            <a:spLocks noGrp="1"/>
          </p:cNvSpPr>
          <p:nvPr>
            <p:ph sz="half" idx="2" hasCustomPrompt="1"/>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5" name="Pladsholder til tekst 4"/>
          <p:cNvSpPr>
            <a:spLocks noGrp="1"/>
          </p:cNvSpPr>
          <p:nvPr>
            <p:ph type="body" sz="quarter" idx="3" hasCustomPrompt="1"/>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Klik for at redigere typografi i masteren</a:t>
            </a:r>
          </a:p>
        </p:txBody>
      </p:sp>
      <p:sp>
        <p:nvSpPr>
          <p:cNvPr id="6" name="Pladsholder til indhold 5"/>
          <p:cNvSpPr>
            <a:spLocks noGrp="1"/>
          </p:cNvSpPr>
          <p:nvPr>
            <p:ph sz="quarter" idx="4" hasCustomPrompt="1"/>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7" name="Rectangle 93"/>
          <p:cNvSpPr>
            <a:spLocks noGrp="1" noChangeArrowheads="1"/>
          </p:cNvSpPr>
          <p:nvPr>
            <p:ph type="dt" sz="half" idx="10"/>
          </p:nvPr>
        </p:nvSpPr>
        <p:spPr>
          <a:ln/>
        </p:spPr>
        <p:txBody>
          <a:bodyPr/>
          <a:lstStyle>
            <a:lvl1pPr>
              <a:defRPr/>
            </a:lvl1pPr>
          </a:lstStyle>
          <a:p>
            <a:pPr>
              <a:defRPr/>
            </a:pPr>
            <a:r>
              <a:rPr lang="en-US" noProof="0"/>
              <a:t>1 Dec. 2019</a:t>
            </a:r>
            <a:endParaRPr lang="en-GB" noProof="0" dirty="0"/>
          </a:p>
        </p:txBody>
      </p:sp>
      <p:sp>
        <p:nvSpPr>
          <p:cNvPr id="8"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9" name="Rectangle 95"/>
          <p:cNvSpPr>
            <a:spLocks noGrp="1" noChangeArrowheads="1"/>
          </p:cNvSpPr>
          <p:nvPr>
            <p:ph type="sldNum" sz="quarter" idx="12"/>
          </p:nvPr>
        </p:nvSpPr>
        <p:spPr>
          <a:ln/>
        </p:spPr>
        <p:txBody>
          <a:bodyPr/>
          <a:lstStyle>
            <a:lvl1pPr>
              <a:defRPr/>
            </a:lvl1pPr>
          </a:lstStyle>
          <a:p>
            <a:pPr>
              <a:defRPr/>
            </a:pPr>
            <a:fld id="{5C080578-38F7-4ED0-82FD-5EBDAFE7DD75}"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Rectangle 93"/>
          <p:cNvSpPr>
            <a:spLocks noGrp="1" noChangeArrowheads="1"/>
          </p:cNvSpPr>
          <p:nvPr>
            <p:ph type="dt" sz="half" idx="10"/>
          </p:nvPr>
        </p:nvSpPr>
        <p:spPr>
          <a:ln/>
        </p:spPr>
        <p:txBody>
          <a:bodyPr/>
          <a:lstStyle>
            <a:lvl1pPr>
              <a:defRPr/>
            </a:lvl1pPr>
          </a:lstStyle>
          <a:p>
            <a:pPr>
              <a:defRPr/>
            </a:pPr>
            <a:r>
              <a:rPr lang="en-US" noProof="0"/>
              <a:t>1 Dec. 2019</a:t>
            </a:r>
            <a:endParaRPr lang="en-GB" noProof="0" dirty="0"/>
          </a:p>
        </p:txBody>
      </p:sp>
      <p:sp>
        <p:nvSpPr>
          <p:cNvPr id="4"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5" name="Rectangle 95"/>
          <p:cNvSpPr>
            <a:spLocks noGrp="1" noChangeArrowheads="1"/>
          </p:cNvSpPr>
          <p:nvPr>
            <p:ph type="sldNum" sz="quarter" idx="12"/>
          </p:nvPr>
        </p:nvSpPr>
        <p:spPr>
          <a:ln/>
        </p:spPr>
        <p:txBody>
          <a:bodyPr/>
          <a:lstStyle>
            <a:lvl1pPr>
              <a:defRPr/>
            </a:lvl1pPr>
          </a:lstStyle>
          <a:p>
            <a:pPr>
              <a:defRPr/>
            </a:pPr>
            <a:fld id="{FFB7089D-E423-4796-9152-6920A30E8A1C}"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r>
              <a:rPr lang="en-US" noProof="0"/>
              <a:t>1 Dec. 2019</a:t>
            </a:r>
            <a:endParaRPr lang="en-GB" noProof="0" dirty="0"/>
          </a:p>
        </p:txBody>
      </p:sp>
      <p:sp>
        <p:nvSpPr>
          <p:cNvPr id="3"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4" name="Rectangle 95"/>
          <p:cNvSpPr>
            <a:spLocks noGrp="1" noChangeArrowheads="1"/>
          </p:cNvSpPr>
          <p:nvPr>
            <p:ph type="sldNum" sz="quarter" idx="12"/>
          </p:nvPr>
        </p:nvSpPr>
        <p:spPr>
          <a:ln/>
        </p:spPr>
        <p:txBody>
          <a:bodyPr/>
          <a:lstStyle>
            <a:lvl1pPr>
              <a:defRPr/>
            </a:lvl1pPr>
          </a:lstStyle>
          <a:p>
            <a:pPr>
              <a:defRPr/>
            </a:pPr>
            <a:fld id="{1D200A5F-466F-4AF0-8088-8B18AAD09781}"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300" y="273050"/>
            <a:ext cx="3259138" cy="1162050"/>
          </a:xfrm>
        </p:spPr>
        <p:txBody>
          <a:bodyPr anchor="b"/>
          <a:lstStyle>
            <a:lvl1pPr algn="l">
              <a:defRPr sz="2000" b="1"/>
            </a:lvl1pPr>
          </a:lstStyle>
          <a:p>
            <a:r>
              <a:rPr lang="en-GB" noProof="0"/>
              <a:t>Klik for at redigere titeltypografi i masteren</a:t>
            </a:r>
          </a:p>
        </p:txBody>
      </p:sp>
      <p:sp>
        <p:nvSpPr>
          <p:cNvPr id="3" name="Pladsholder til indhold 2"/>
          <p:cNvSpPr>
            <a:spLocks noGrp="1"/>
          </p:cNvSpPr>
          <p:nvPr>
            <p:ph idx="1" hasCustomPrompt="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tekst 3"/>
          <p:cNvSpPr>
            <a:spLocks noGrp="1"/>
          </p:cNvSpPr>
          <p:nvPr>
            <p:ph type="body" sz="half" idx="2" hasCustomPrompt="1"/>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en-US" noProof="0"/>
              <a:t>1 Dec. 2019</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2055B8D8-59BD-4472-B077-002720EB6291}"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41513" y="4800600"/>
            <a:ext cx="5943600" cy="566738"/>
          </a:xfrm>
        </p:spPr>
        <p:txBody>
          <a:bodyPr anchor="b"/>
          <a:lstStyle>
            <a:lvl1pPr algn="l">
              <a:defRPr sz="2000" b="1"/>
            </a:lvl1pPr>
          </a:lstStyle>
          <a:p>
            <a:r>
              <a:rPr lang="en-GB" noProof="0"/>
              <a:t>Klik for at redigere titeltypografi i masteren</a:t>
            </a:r>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Pladsholder til tekst 3"/>
          <p:cNvSpPr>
            <a:spLocks noGrp="1"/>
          </p:cNvSpPr>
          <p:nvPr>
            <p:ph type="body" sz="half" idx="2" hasCustomPrompt="1"/>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en-US" noProof="0"/>
              <a:t>1 Dec. 2019</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0CA31815-6547-4917-B150-742081747F68}"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91"/>
          <p:cNvSpPr>
            <a:spLocks noGrp="1" noChangeArrowheads="1"/>
          </p:cNvSpPr>
          <p:nvPr>
            <p:ph type="title"/>
          </p:nvPr>
        </p:nvSpPr>
        <p:spPr bwMode="auto">
          <a:xfrm>
            <a:off x="0" y="0"/>
            <a:ext cx="84201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noProof="0"/>
              <a:t>Klik for at redigere titeltypografien på masteren</a:t>
            </a:r>
          </a:p>
        </p:txBody>
      </p:sp>
      <p:sp>
        <p:nvSpPr>
          <p:cNvPr id="1116" name="Rectangle 92"/>
          <p:cNvSpPr>
            <a:spLocks noGrp="1" noChangeArrowheads="1"/>
          </p:cNvSpPr>
          <p:nvPr>
            <p:ph type="body" idx="1"/>
          </p:nvPr>
        </p:nvSpPr>
        <p:spPr bwMode="auto">
          <a:xfrm>
            <a:off x="161925" y="1600200"/>
            <a:ext cx="9577388" cy="47164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noProof="0" dirty="0" err="1"/>
              <a:t>Klik</a:t>
            </a:r>
            <a:r>
              <a:rPr lang="en-GB" noProof="0" dirty="0"/>
              <a:t> for at </a:t>
            </a:r>
            <a:r>
              <a:rPr lang="en-GB" noProof="0" dirty="0" err="1"/>
              <a:t>redigere</a:t>
            </a:r>
            <a:r>
              <a:rPr lang="en-GB" noProof="0" dirty="0"/>
              <a:t> </a:t>
            </a:r>
            <a:r>
              <a:rPr lang="en-GB" noProof="0" dirty="0" err="1"/>
              <a:t>teksttypografien</a:t>
            </a:r>
            <a:r>
              <a:rPr lang="en-GB" noProof="0" dirty="0"/>
              <a:t> </a:t>
            </a:r>
            <a:r>
              <a:rPr lang="en-GB" noProof="0" dirty="0" err="1"/>
              <a:t>på</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1117" name="Rectangle 93"/>
          <p:cNvSpPr>
            <a:spLocks noGrp="1" noChangeArrowheads="1"/>
          </p:cNvSpPr>
          <p:nvPr>
            <p:ph type="dt" sz="half" idx="2"/>
          </p:nvPr>
        </p:nvSpPr>
        <p:spPr bwMode="auto">
          <a:xfrm>
            <a:off x="30163"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b="0" smtClean="0">
                <a:solidFill>
                  <a:schemeClr val="tx1"/>
                </a:solidFill>
                <a:cs typeface="+mn-cs"/>
              </a:defRPr>
            </a:lvl1pPr>
          </a:lstStyle>
          <a:p>
            <a:pPr>
              <a:defRPr/>
            </a:pPr>
            <a:r>
              <a:rPr lang="en-US" noProof="0"/>
              <a:t>1 Dec. 2019</a:t>
            </a:r>
            <a:endParaRPr lang="en-GB" noProof="0" dirty="0"/>
          </a:p>
        </p:txBody>
      </p:sp>
      <p:sp>
        <p:nvSpPr>
          <p:cNvPr id="1118" name="Rectangle 94"/>
          <p:cNvSpPr>
            <a:spLocks noGrp="1" noChangeArrowheads="1"/>
          </p:cNvSpPr>
          <p:nvPr>
            <p:ph type="ftr" sz="quarter" idx="3"/>
          </p:nvPr>
        </p:nvSpPr>
        <p:spPr bwMode="auto">
          <a:xfrm>
            <a:off x="3384550" y="6484938"/>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solidFill>
                  <a:schemeClr val="tx1"/>
                </a:solidFill>
                <a:cs typeface="+mn-cs"/>
              </a:defRPr>
            </a:lvl1pPr>
          </a:lstStyle>
          <a:p>
            <a:pPr>
              <a:defRPr/>
            </a:pPr>
            <a:r>
              <a:rPr lang="en-GB" noProof="0" dirty="0"/>
              <a:t>Anders Plejdrup Houmøller</a:t>
            </a:r>
          </a:p>
        </p:txBody>
      </p:sp>
      <p:sp>
        <p:nvSpPr>
          <p:cNvPr id="1119" name="Rectangle 95"/>
          <p:cNvSpPr>
            <a:spLocks noGrp="1" noChangeArrowheads="1"/>
          </p:cNvSpPr>
          <p:nvPr>
            <p:ph type="sldNum" sz="quarter" idx="4"/>
          </p:nvPr>
        </p:nvSpPr>
        <p:spPr bwMode="auto">
          <a:xfrm>
            <a:off x="785495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0">
                <a:solidFill>
                  <a:schemeClr val="tx1"/>
                </a:solidFill>
                <a:cs typeface="+mn-cs"/>
              </a:defRPr>
            </a:lvl1pPr>
          </a:lstStyle>
          <a:p>
            <a:pPr>
              <a:defRPr/>
            </a:pPr>
            <a:fld id="{32126467-1226-43F5-BEE8-011A8F2350F0}" type="slidenum">
              <a:rPr lang="en-GB" noProof="0" smtClean="0"/>
              <a:pPr>
                <a:defRPr/>
              </a:pPr>
              <a:t>‹nr.›</a:t>
            </a:fld>
            <a:endParaRPr lang="en-GB" noProof="0" dirty="0"/>
          </a:p>
        </p:txBody>
      </p:sp>
      <p:sp>
        <p:nvSpPr>
          <p:cNvPr id="1299" name="Text Box 275"/>
          <p:cNvSpPr txBox="1">
            <a:spLocks noChangeArrowheads="1"/>
          </p:cNvSpPr>
          <p:nvPr userDrawn="1"/>
        </p:nvSpPr>
        <p:spPr bwMode="auto">
          <a:xfrm>
            <a:off x="6678613" y="6673850"/>
            <a:ext cx="1974850" cy="215900"/>
          </a:xfrm>
          <a:prstGeom prst="rect">
            <a:avLst/>
          </a:prstGeom>
          <a:noFill/>
          <a:ln w="9525">
            <a:noFill/>
            <a:miter lim="800000"/>
            <a:headEnd/>
            <a:tailEnd/>
          </a:ln>
          <a:effectLst/>
        </p:spPr>
        <p:txBody>
          <a:bodyPr wrap="none">
            <a:spAutoFit/>
          </a:bodyPr>
          <a:lstStyle/>
          <a:p>
            <a:pPr eaLnBrk="0" hangingPunct="0">
              <a:defRPr/>
            </a:pPr>
            <a:r>
              <a:rPr lang="en-GB" sz="800" b="0" noProof="0" dirty="0">
                <a:solidFill>
                  <a:schemeClr val="tx1"/>
                </a:solidFill>
                <a:cs typeface="+mn-cs"/>
              </a:rPr>
              <a:t>Copyright Houmoller Consulting </a:t>
            </a:r>
            <a:r>
              <a:rPr lang="en-GB" sz="800" b="0" noProof="0" dirty="0">
                <a:solidFill>
                  <a:schemeClr val="tx1"/>
                </a:solidFill>
                <a:cs typeface="Arial" charset="0"/>
              </a:rPr>
              <a:t>©</a:t>
            </a:r>
          </a:p>
        </p:txBody>
      </p:sp>
      <p:pic>
        <p:nvPicPr>
          <p:cNvPr id="1032" name="Picture 3" descr="HoumøllerConsulting logo 2010"/>
          <p:cNvPicPr>
            <a:picLocks noChangeAspect="1" noChangeArrowheads="1"/>
          </p:cNvPicPr>
          <p:nvPr userDrawn="1"/>
        </p:nvPicPr>
        <p:blipFill>
          <a:blip r:embed="rId15" cstate="print"/>
          <a:srcRect/>
          <a:stretch>
            <a:fillRect/>
          </a:stretch>
        </p:blipFill>
        <p:spPr bwMode="auto">
          <a:xfrm>
            <a:off x="7523163" y="41275"/>
            <a:ext cx="2344737" cy="292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4" r:id="rId2"/>
    <p:sldLayoutId id="2147483743" r:id="rId3"/>
    <p:sldLayoutId id="2147483742" r:id="rId4"/>
    <p:sldLayoutId id="2147483741" r:id="rId5"/>
    <p:sldLayoutId id="2147483740" r:id="rId6"/>
    <p:sldLayoutId id="2147483739" r:id="rId7"/>
    <p:sldLayoutId id="2147483738" r:id="rId8"/>
    <p:sldLayoutId id="2147483737" r:id="rId9"/>
    <p:sldLayoutId id="2147483736" r:id="rId10"/>
    <p:sldLayoutId id="2147483735" r:id="rId11"/>
    <p:sldLayoutId id="2147483746" r:id="rId12"/>
    <p:sldLayoutId id="2147483747"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anim calcmode="lin" valueType="num">
                                      <p:cBhvr additive="base">
                                        <p:cTn id="7" dur="500" fill="hold"/>
                                        <p:tgtEl>
                                          <p:spTgt spid="11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
                                            <p:txEl>
                                              <p:pRg st="1" end="1"/>
                                            </p:txEl>
                                          </p:spTgt>
                                        </p:tgtEl>
                                        <p:attrNameLst>
                                          <p:attrName>style.visibility</p:attrName>
                                        </p:attrNameLst>
                                      </p:cBhvr>
                                      <p:to>
                                        <p:strVal val="visible"/>
                                      </p:to>
                                    </p:set>
                                    <p:anim calcmode="lin" valueType="num">
                                      <p:cBhvr additive="base">
                                        <p:cTn id="13" dur="500" fill="hold"/>
                                        <p:tgtEl>
                                          <p:spTgt spid="11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16">
                                            <p:txEl>
                                              <p:pRg st="2" end="2"/>
                                            </p:txEl>
                                          </p:spTgt>
                                        </p:tgtEl>
                                        <p:attrNameLst>
                                          <p:attrName>style.visibility</p:attrName>
                                        </p:attrNameLst>
                                      </p:cBhvr>
                                      <p:to>
                                        <p:strVal val="visible"/>
                                      </p:to>
                                    </p:set>
                                    <p:anim calcmode="lin" valueType="num">
                                      <p:cBhvr additive="base">
                                        <p:cTn id="19" dur="500" fill="hold"/>
                                        <p:tgtEl>
                                          <p:spTgt spid="11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
                                            <p:txEl>
                                              <p:pRg st="3" end="3"/>
                                            </p:txEl>
                                          </p:spTgt>
                                        </p:tgtEl>
                                        <p:attrNameLst>
                                          <p:attrName>style.visibility</p:attrName>
                                        </p:attrNameLst>
                                      </p:cBhvr>
                                      <p:to>
                                        <p:strVal val="visible"/>
                                      </p:to>
                                    </p:set>
                                    <p:anim calcmode="lin" valueType="num">
                                      <p:cBhvr additive="base">
                                        <p:cTn id="25" dur="500" fill="hold"/>
                                        <p:tgtEl>
                                          <p:spTgt spid="111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
                                            <p:txEl>
                                              <p:pRg st="4" end="4"/>
                                            </p:txEl>
                                          </p:spTgt>
                                        </p:tgtEl>
                                        <p:attrNameLst>
                                          <p:attrName>style.visibility</p:attrName>
                                        </p:attrNameLst>
                                      </p:cBhvr>
                                      <p:to>
                                        <p:strVal val="visible"/>
                                      </p:to>
                                    </p:set>
                                    <p:anim calcmode="lin" valueType="num">
                                      <p:cBhvr additive="base">
                                        <p:cTn id="31" dur="500" fill="hold"/>
                                        <p:tgtEl>
                                          <p:spTgt spid="111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build="p">
        <p:tmplLst>
          <p:tmpl lvl="1">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Lst>
      </p:bldP>
    </p:bldLst>
  </p:timing>
  <p:hf hdr="0" ftr="0"/>
  <p:txStyles>
    <p:titleStyle>
      <a:lvl1pPr algn="ctr" defTabSz="762000" rtl="0" eaLnBrk="0" fontAlgn="base" hangingPunct="0">
        <a:spcBef>
          <a:spcPct val="0"/>
        </a:spcBef>
        <a:spcAft>
          <a:spcPct val="0"/>
        </a:spcAft>
        <a:defRPr sz="4000" b="1">
          <a:solidFill>
            <a:schemeClr val="tx1"/>
          </a:solidFill>
          <a:latin typeface="+mj-lt"/>
          <a:ea typeface="+mj-ea"/>
          <a:cs typeface="+mj-cs"/>
        </a:defRPr>
      </a:lvl1pPr>
      <a:lvl2pPr algn="ctr" defTabSz="762000" rtl="0" eaLnBrk="0" fontAlgn="base" hangingPunct="0">
        <a:spcBef>
          <a:spcPct val="0"/>
        </a:spcBef>
        <a:spcAft>
          <a:spcPct val="0"/>
        </a:spcAft>
        <a:defRPr sz="4000" b="1">
          <a:solidFill>
            <a:schemeClr val="tx1"/>
          </a:solidFill>
          <a:latin typeface="Verdana" pitchFamily="34" charset="0"/>
        </a:defRPr>
      </a:lvl2pPr>
      <a:lvl3pPr algn="ctr" defTabSz="762000" rtl="0" eaLnBrk="0" fontAlgn="base" hangingPunct="0">
        <a:spcBef>
          <a:spcPct val="0"/>
        </a:spcBef>
        <a:spcAft>
          <a:spcPct val="0"/>
        </a:spcAft>
        <a:defRPr sz="4000" b="1">
          <a:solidFill>
            <a:schemeClr val="tx1"/>
          </a:solidFill>
          <a:latin typeface="Verdana" pitchFamily="34" charset="0"/>
        </a:defRPr>
      </a:lvl3pPr>
      <a:lvl4pPr algn="ctr" defTabSz="762000" rtl="0" eaLnBrk="0" fontAlgn="base" hangingPunct="0">
        <a:spcBef>
          <a:spcPct val="0"/>
        </a:spcBef>
        <a:spcAft>
          <a:spcPct val="0"/>
        </a:spcAft>
        <a:defRPr sz="4000" b="1">
          <a:solidFill>
            <a:schemeClr val="tx1"/>
          </a:solidFill>
          <a:latin typeface="Verdana" pitchFamily="34" charset="0"/>
        </a:defRPr>
      </a:lvl4pPr>
      <a:lvl5pPr algn="ctr" defTabSz="762000" rtl="0" eaLnBrk="0" fontAlgn="base" hangingPunct="0">
        <a:spcBef>
          <a:spcPct val="0"/>
        </a:spcBef>
        <a:spcAft>
          <a:spcPct val="0"/>
        </a:spcAft>
        <a:defRPr sz="4000" b="1">
          <a:solidFill>
            <a:schemeClr val="tx1"/>
          </a:solidFill>
          <a:latin typeface="Verdana" pitchFamily="34" charset="0"/>
        </a:defRPr>
      </a:lvl5pPr>
      <a:lvl6pPr marL="457200" algn="ctr" defTabSz="762000" rtl="0" eaLnBrk="0" fontAlgn="base" hangingPunct="0">
        <a:spcBef>
          <a:spcPct val="0"/>
        </a:spcBef>
        <a:spcAft>
          <a:spcPct val="0"/>
        </a:spcAft>
        <a:defRPr sz="4000" b="1">
          <a:solidFill>
            <a:schemeClr val="tx1"/>
          </a:solidFill>
          <a:latin typeface="Verdana" pitchFamily="34" charset="0"/>
        </a:defRPr>
      </a:lvl6pPr>
      <a:lvl7pPr marL="914400" algn="ctr" defTabSz="762000" rtl="0" eaLnBrk="0" fontAlgn="base" hangingPunct="0">
        <a:spcBef>
          <a:spcPct val="0"/>
        </a:spcBef>
        <a:spcAft>
          <a:spcPct val="0"/>
        </a:spcAft>
        <a:defRPr sz="4000" b="1">
          <a:solidFill>
            <a:schemeClr val="tx1"/>
          </a:solidFill>
          <a:latin typeface="Verdana" pitchFamily="34" charset="0"/>
        </a:defRPr>
      </a:lvl7pPr>
      <a:lvl8pPr marL="1371600" algn="ctr" defTabSz="762000" rtl="0" eaLnBrk="0" fontAlgn="base" hangingPunct="0">
        <a:spcBef>
          <a:spcPct val="0"/>
        </a:spcBef>
        <a:spcAft>
          <a:spcPct val="0"/>
        </a:spcAft>
        <a:defRPr sz="4000" b="1">
          <a:solidFill>
            <a:schemeClr val="tx1"/>
          </a:solidFill>
          <a:latin typeface="Verdana" pitchFamily="34" charset="0"/>
        </a:defRPr>
      </a:lvl8pPr>
      <a:lvl9pPr marL="1828800" algn="ctr" defTabSz="762000" rtl="0" eaLnBrk="0" fontAlgn="base" hangingPunct="0">
        <a:spcBef>
          <a:spcPct val="0"/>
        </a:spcBef>
        <a:spcAft>
          <a:spcPct val="0"/>
        </a:spcAft>
        <a:defRPr sz="4000" b="1">
          <a:solidFill>
            <a:schemeClr val="tx1"/>
          </a:solidFill>
          <a:latin typeface="Verdana" pitchFamily="34" charset="0"/>
        </a:defRPr>
      </a:lvl9pPr>
    </p:titleStyle>
    <p:bodyStyle>
      <a:lvl1pPr marL="342900" indent="-342900" algn="l" defTabSz="762000" rtl="0" eaLnBrk="0" fontAlgn="base" hangingPunct="0">
        <a:spcBef>
          <a:spcPct val="35000"/>
        </a:spcBef>
        <a:spcAft>
          <a:spcPct val="0"/>
        </a:spcAft>
        <a:buFont typeface="Wingdings" panose="05000000000000000000" pitchFamily="2" charset="2"/>
        <a:buChar char="Ø"/>
        <a:defRPr sz="2400" b="1">
          <a:solidFill>
            <a:schemeClr val="tx1"/>
          </a:solidFill>
          <a:latin typeface="+mn-lt"/>
          <a:ea typeface="+mn-ea"/>
          <a:cs typeface="+mn-cs"/>
        </a:defRPr>
      </a:lvl1pPr>
      <a:lvl2pPr marL="742950" indent="-285750" algn="l" defTabSz="762000" rtl="0" eaLnBrk="0" fontAlgn="base" hangingPunct="0">
        <a:spcBef>
          <a:spcPct val="20000"/>
        </a:spcBef>
        <a:spcAft>
          <a:spcPct val="0"/>
        </a:spcAft>
        <a:buFont typeface="Monotype Sorts"/>
        <a:buChar char="ü"/>
        <a:defRPr sz="2200" b="1">
          <a:solidFill>
            <a:schemeClr val="tx1"/>
          </a:solidFill>
          <a:latin typeface="+mn-lt"/>
        </a:defRPr>
      </a:lvl2pPr>
      <a:lvl3pPr marL="1143000" indent="-228600" algn="l" defTabSz="762000" rtl="0" eaLnBrk="0" fontAlgn="base" hangingPunct="0">
        <a:spcBef>
          <a:spcPct val="20000"/>
        </a:spcBef>
        <a:spcAft>
          <a:spcPct val="0"/>
        </a:spcAft>
        <a:buChar char="•"/>
        <a:defRPr sz="2200" b="1">
          <a:solidFill>
            <a:schemeClr val="tx1"/>
          </a:solidFill>
          <a:latin typeface="+mn-lt"/>
        </a:defRPr>
      </a:lvl3pPr>
      <a:lvl4pPr marL="1600200" indent="-228600" algn="l" defTabSz="762000" rtl="0" eaLnBrk="0" fontAlgn="base" hangingPunct="0">
        <a:spcBef>
          <a:spcPct val="20000"/>
        </a:spcBef>
        <a:spcAft>
          <a:spcPct val="0"/>
        </a:spcAft>
        <a:buChar char="–"/>
        <a:defRPr sz="2200" b="1">
          <a:solidFill>
            <a:schemeClr val="tx1"/>
          </a:solidFill>
          <a:latin typeface="+mn-lt"/>
        </a:defRPr>
      </a:lvl4pPr>
      <a:lvl5pPr marL="2057400" indent="-228600" algn="l" defTabSz="762000" rtl="0" eaLnBrk="0" fontAlgn="base" hangingPunct="0">
        <a:spcBef>
          <a:spcPct val="20000"/>
        </a:spcBef>
        <a:spcAft>
          <a:spcPct val="0"/>
        </a:spcAft>
        <a:buFont typeface="Wingdings" panose="05000000000000000000" pitchFamily="2" charset="2"/>
        <a:buChar char="§"/>
        <a:defRPr sz="2200" b="1">
          <a:solidFill>
            <a:schemeClr val="tx1"/>
          </a:solidFill>
          <a:latin typeface="+mn-lt"/>
        </a:defRPr>
      </a:lvl5pPr>
      <a:lvl6pPr marL="2514600" indent="-228600" algn="l" defTabSz="762000" rtl="0" eaLnBrk="0" fontAlgn="base" hangingPunct="0">
        <a:spcBef>
          <a:spcPct val="20000"/>
        </a:spcBef>
        <a:spcAft>
          <a:spcPct val="0"/>
        </a:spcAft>
        <a:buChar char="•"/>
        <a:defRPr sz="2200" b="1">
          <a:solidFill>
            <a:schemeClr val="tx1"/>
          </a:solidFill>
          <a:latin typeface="+mn-lt"/>
        </a:defRPr>
      </a:lvl6pPr>
      <a:lvl7pPr marL="2971800" indent="-228600" algn="l" defTabSz="762000" rtl="0" eaLnBrk="0" fontAlgn="base" hangingPunct="0">
        <a:spcBef>
          <a:spcPct val="20000"/>
        </a:spcBef>
        <a:spcAft>
          <a:spcPct val="0"/>
        </a:spcAft>
        <a:buChar char="•"/>
        <a:defRPr sz="2200" b="1">
          <a:solidFill>
            <a:schemeClr val="tx1"/>
          </a:solidFill>
          <a:latin typeface="+mn-lt"/>
        </a:defRPr>
      </a:lvl7pPr>
      <a:lvl8pPr marL="3429000" indent="-228600" algn="l" defTabSz="762000" rtl="0" eaLnBrk="0" fontAlgn="base" hangingPunct="0">
        <a:spcBef>
          <a:spcPct val="20000"/>
        </a:spcBef>
        <a:spcAft>
          <a:spcPct val="0"/>
        </a:spcAft>
        <a:buChar char="•"/>
        <a:defRPr sz="2200" b="1">
          <a:solidFill>
            <a:schemeClr val="tx1"/>
          </a:solidFill>
          <a:latin typeface="+mn-lt"/>
        </a:defRPr>
      </a:lvl8pPr>
      <a:lvl9pPr marL="3886200" indent="-228600" algn="l" defTabSz="762000" rtl="0" eaLnBrk="0" fontAlgn="base" hangingPunct="0">
        <a:spcBef>
          <a:spcPct val="20000"/>
        </a:spcBef>
        <a:spcAft>
          <a:spcPct val="0"/>
        </a:spcAft>
        <a:buChar char="•"/>
        <a:defRPr sz="22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oumollerconsulting.dk/facts-finding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24.jp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montelnews.com/en/story/europe-risks-costly-mistake-with-redispatch-markets--study/954861" TargetMode="Externa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jp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en-US"/>
              <a:t>1 Dec. 2019</a:t>
            </a:r>
            <a:endParaRPr lang="en-GB" dirty="0"/>
          </a:p>
        </p:txBody>
      </p:sp>
      <p:sp>
        <p:nvSpPr>
          <p:cNvPr id="6" name="Pladsholder til diasnummer 5"/>
          <p:cNvSpPr>
            <a:spLocks noGrp="1"/>
          </p:cNvSpPr>
          <p:nvPr>
            <p:ph type="sldNum" sz="quarter" idx="12"/>
          </p:nvPr>
        </p:nvSpPr>
        <p:spPr/>
        <p:txBody>
          <a:bodyPr/>
          <a:lstStyle/>
          <a:p>
            <a:fld id="{C8DDF369-1B7C-43B8-8237-D0C70CA4477D}" type="slidenum">
              <a:rPr lang="en-GB"/>
              <a:pPr/>
              <a:t>1</a:t>
            </a:fld>
            <a:endParaRPr lang="en-GB" dirty="0"/>
          </a:p>
        </p:txBody>
      </p:sp>
      <p:sp>
        <p:nvSpPr>
          <p:cNvPr id="1038344" name="Rectangle 8"/>
          <p:cNvSpPr>
            <a:spLocks noGrp="1" noChangeArrowheads="1"/>
          </p:cNvSpPr>
          <p:nvPr>
            <p:ph type="title"/>
          </p:nvPr>
        </p:nvSpPr>
        <p:spPr>
          <a:xfrm>
            <a:off x="0" y="1"/>
            <a:ext cx="8420100" cy="682906"/>
          </a:xfrm>
        </p:spPr>
        <p:txBody>
          <a:bodyPr/>
          <a:lstStyle/>
          <a:p>
            <a:r>
              <a:rPr lang="en-GB" dirty="0"/>
              <a:t>Introduction</a:t>
            </a:r>
          </a:p>
        </p:txBody>
      </p:sp>
      <p:sp>
        <p:nvSpPr>
          <p:cNvPr id="1038345" name="Rectangle 9"/>
          <p:cNvSpPr>
            <a:spLocks noGrp="1" noChangeArrowheads="1"/>
          </p:cNvSpPr>
          <p:nvPr>
            <p:ph type="body" idx="1"/>
          </p:nvPr>
        </p:nvSpPr>
        <p:spPr>
          <a:xfrm>
            <a:off x="45070" y="819896"/>
            <a:ext cx="9818915" cy="4995366"/>
          </a:xfrm>
        </p:spPr>
        <p:txBody>
          <a:bodyPr/>
          <a:lstStyle/>
          <a:p>
            <a:r>
              <a:rPr lang="en-GB" sz="2000" dirty="0"/>
              <a:t>You’ll find a list of the terms and acronyms used in this presentation in the appendixes.</a:t>
            </a:r>
          </a:p>
          <a:p>
            <a:r>
              <a:rPr lang="en-GB" sz="2000" dirty="0"/>
              <a:t>Concerning the documents referred to in this presentation:</a:t>
            </a:r>
          </a:p>
          <a:p>
            <a:pPr lvl="1"/>
            <a:r>
              <a:rPr lang="en-GB" sz="2000" dirty="0"/>
              <a:t>Unless otherwise stated, you can download the documents from </a:t>
            </a:r>
            <a:r>
              <a:rPr lang="en-GB" sz="2000" dirty="0">
                <a:hlinkClick r:id="rId3"/>
              </a:rPr>
              <a:t>www.houmollerconsulting.dk/facts-findings/</a:t>
            </a:r>
            <a:r>
              <a:rPr lang="en-GB" sz="2000" dirty="0"/>
              <a:t>.</a:t>
            </a:r>
          </a:p>
          <a:p>
            <a:r>
              <a:rPr lang="en-GB" sz="2000" dirty="0">
                <a:solidFill>
                  <a:srgbClr val="008000"/>
                </a:solidFill>
              </a:rPr>
              <a:t>This PowerPoint presentation is animated</a:t>
            </a:r>
          </a:p>
          <a:p>
            <a:pPr lvl="1"/>
            <a:r>
              <a:rPr lang="en-GB" sz="2000" dirty="0">
                <a:solidFill>
                  <a:srgbClr val="008000"/>
                </a:solidFill>
              </a:rPr>
              <a:t>It’s strongly recommended to run the animation when viewing the presentation.</a:t>
            </a:r>
          </a:p>
          <a:p>
            <a:r>
              <a:rPr lang="en-GB" sz="2000" dirty="0">
                <a:solidFill>
                  <a:srgbClr val="008000"/>
                </a:solidFill>
              </a:rPr>
              <a:t>On most computers, you can start the animation by pressing </a:t>
            </a:r>
            <a:r>
              <a:rPr lang="en-GB" sz="2000" i="1" u="sng" dirty="0">
                <a:solidFill>
                  <a:srgbClr val="008000"/>
                </a:solidFill>
              </a:rPr>
              <a:t>F5</a:t>
            </a:r>
            <a:r>
              <a:rPr lang="en-GB" sz="2000" i="1" dirty="0">
                <a:solidFill>
                  <a:srgbClr val="008000"/>
                </a:solidFill>
              </a:rPr>
              <a:t>.</a:t>
            </a:r>
          </a:p>
          <a:p>
            <a:pPr lvl="1"/>
            <a:r>
              <a:rPr lang="en-GB" sz="2000" dirty="0">
                <a:solidFill>
                  <a:srgbClr val="008000"/>
                </a:solidFill>
              </a:rPr>
              <a:t>Now the presentation moves one step forward, when you press </a:t>
            </a:r>
            <a:r>
              <a:rPr lang="en-GB" sz="2000" i="1" u="sng" dirty="0">
                <a:solidFill>
                  <a:srgbClr val="008000"/>
                </a:solidFill>
              </a:rPr>
              <a:t>Page Down</a:t>
            </a:r>
            <a:r>
              <a:rPr lang="en-GB" sz="2000" dirty="0">
                <a:solidFill>
                  <a:srgbClr val="008000"/>
                </a:solidFill>
              </a:rPr>
              <a:t>. It moves one step backward, when you press </a:t>
            </a:r>
            <a:r>
              <a:rPr lang="en-GB" sz="2000" i="1" u="sng" dirty="0">
                <a:solidFill>
                  <a:srgbClr val="008000"/>
                </a:solidFill>
              </a:rPr>
              <a:t>Page Up</a:t>
            </a:r>
            <a:r>
              <a:rPr lang="en-GB" sz="2000" dirty="0">
                <a:solidFill>
                  <a:srgbClr val="008000"/>
                </a:solidFill>
              </a:rPr>
              <a:t>.</a:t>
            </a:r>
          </a:p>
        </p:txBody>
      </p:sp>
      <p:pic>
        <p:nvPicPr>
          <p:cNvPr id="7" name="Picture 4">
            <a:extLst>
              <a:ext uri="{FF2B5EF4-FFF2-40B4-BE49-F238E27FC236}">
                <a16:creationId xmlns:a16="http://schemas.microsoft.com/office/drawing/2014/main" id="{513DA0A2-B934-4CD7-B33F-750FCD02ED10}"/>
              </a:ext>
            </a:extLst>
          </p:cNvPr>
          <p:cNvPicPr>
            <a:picLocks noChangeAspect="1" noChangeArrowheads="1"/>
          </p:cNvPicPr>
          <p:nvPr/>
        </p:nvPicPr>
        <p:blipFill>
          <a:blip r:embed="rId4" cstate="print"/>
          <a:srcRect/>
          <a:stretch>
            <a:fillRect/>
          </a:stretch>
        </p:blipFill>
        <p:spPr bwMode="auto">
          <a:xfrm>
            <a:off x="3718470" y="5093154"/>
            <a:ext cx="1829201" cy="156502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1AD24-81B1-4C11-AD45-59BBE91911C7}"/>
              </a:ext>
            </a:extLst>
          </p:cNvPr>
          <p:cNvSpPr>
            <a:spLocks noGrp="1"/>
          </p:cNvSpPr>
          <p:nvPr>
            <p:ph type="title"/>
          </p:nvPr>
        </p:nvSpPr>
        <p:spPr>
          <a:xfrm>
            <a:off x="32084" y="0"/>
            <a:ext cx="9841832" cy="605790"/>
          </a:xfrm>
          <a:solidFill>
            <a:srgbClr val="FFFFFF"/>
          </a:solidFill>
        </p:spPr>
        <p:txBody>
          <a:bodyPr/>
          <a:lstStyle/>
          <a:p>
            <a:r>
              <a:rPr lang="en-GB" sz="2800" dirty="0"/>
              <a:t>Consequences of the new electricity business</a:t>
            </a:r>
          </a:p>
        </p:txBody>
      </p:sp>
      <p:sp>
        <p:nvSpPr>
          <p:cNvPr id="6" name="Tekstfelt 5">
            <a:extLst>
              <a:ext uri="{FF2B5EF4-FFF2-40B4-BE49-F238E27FC236}">
                <a16:creationId xmlns:a16="http://schemas.microsoft.com/office/drawing/2014/main" id="{965CCE82-E57F-4FE7-8106-0664CD0B14B3}"/>
              </a:ext>
            </a:extLst>
          </p:cNvPr>
          <p:cNvSpPr txBox="1"/>
          <p:nvPr/>
        </p:nvSpPr>
        <p:spPr>
          <a:xfrm>
            <a:off x="149338" y="1409508"/>
            <a:ext cx="7156126" cy="400110"/>
          </a:xfrm>
          <a:prstGeom prst="rect">
            <a:avLst/>
          </a:prstGeom>
          <a:noFill/>
        </p:spPr>
        <p:txBody>
          <a:bodyPr wrap="none" rtlCol="0">
            <a:spAutoFit/>
          </a:bodyPr>
          <a:lstStyle/>
          <a:p>
            <a:pPr marL="342900" indent="-342900">
              <a:buFont typeface="Wingdings" panose="05000000000000000000" pitchFamily="2" charset="2"/>
              <a:buChar char="Ø"/>
              <a:tabLst>
                <a:tab pos="357188" algn="l"/>
              </a:tabLst>
            </a:pPr>
            <a:r>
              <a:rPr lang="en-GB" sz="2000" dirty="0">
                <a:solidFill>
                  <a:schemeClr val="tx1"/>
                </a:solidFill>
              </a:rPr>
              <a:t>Therefore, the new system needs </a:t>
            </a:r>
            <a:r>
              <a:rPr lang="en-GB" sz="2000" u="sng" dirty="0">
                <a:solidFill>
                  <a:schemeClr val="tx1"/>
                </a:solidFill>
              </a:rPr>
              <a:t>local prices</a:t>
            </a:r>
            <a:r>
              <a:rPr lang="en-GB" sz="2000" dirty="0">
                <a:solidFill>
                  <a:schemeClr val="tx1"/>
                </a:solidFill>
              </a:rPr>
              <a:t>.</a:t>
            </a:r>
          </a:p>
        </p:txBody>
      </p:sp>
      <p:sp>
        <p:nvSpPr>
          <p:cNvPr id="7" name="Tekstfelt 6">
            <a:extLst>
              <a:ext uri="{FF2B5EF4-FFF2-40B4-BE49-F238E27FC236}">
                <a16:creationId xmlns:a16="http://schemas.microsoft.com/office/drawing/2014/main" id="{ED377332-93C0-42CC-91D9-1DCA360EB4BE}"/>
              </a:ext>
            </a:extLst>
          </p:cNvPr>
          <p:cNvSpPr txBox="1"/>
          <p:nvPr/>
        </p:nvSpPr>
        <p:spPr>
          <a:xfrm>
            <a:off x="149338" y="1965879"/>
            <a:ext cx="8021748" cy="707886"/>
          </a:xfrm>
          <a:prstGeom prst="rect">
            <a:avLst/>
          </a:prstGeom>
          <a:noFill/>
        </p:spPr>
        <p:txBody>
          <a:bodyPr wrap="none" rtlCol="0">
            <a:spAutoFit/>
          </a:bodyPr>
          <a:lstStyle/>
          <a:p>
            <a:pPr marL="342900" indent="-342900">
              <a:buFont typeface="Wingdings" panose="05000000000000000000" pitchFamily="2" charset="2"/>
              <a:buChar char="Ø"/>
              <a:tabLst>
                <a:tab pos="357188" algn="l"/>
              </a:tabLst>
            </a:pPr>
            <a:r>
              <a:rPr lang="en-GB" sz="2000" dirty="0">
                <a:solidFill>
                  <a:schemeClr val="tx1"/>
                </a:solidFill>
              </a:rPr>
              <a:t>For example, local prices can be used for </a:t>
            </a:r>
            <a:r>
              <a:rPr lang="en-GB" sz="2000" i="1" dirty="0">
                <a:solidFill>
                  <a:schemeClr val="tx1"/>
                </a:solidFill>
              </a:rPr>
              <a:t>smart grid</a:t>
            </a:r>
          </a:p>
          <a:p>
            <a:pPr>
              <a:tabLst>
                <a:tab pos="357188" algn="l"/>
              </a:tabLst>
            </a:pPr>
            <a:r>
              <a:rPr lang="en-GB" sz="2000" dirty="0">
                <a:solidFill>
                  <a:schemeClr val="tx1"/>
                </a:solidFill>
              </a:rPr>
              <a:t>	technologies</a:t>
            </a:r>
          </a:p>
        </p:txBody>
      </p:sp>
      <p:sp>
        <p:nvSpPr>
          <p:cNvPr id="8" name="Tekstfelt 7">
            <a:extLst>
              <a:ext uri="{FF2B5EF4-FFF2-40B4-BE49-F238E27FC236}">
                <a16:creationId xmlns:a16="http://schemas.microsoft.com/office/drawing/2014/main" id="{57FC0135-6715-40F8-83EC-6EC5C60D98A0}"/>
              </a:ext>
            </a:extLst>
          </p:cNvPr>
          <p:cNvSpPr txBox="1"/>
          <p:nvPr/>
        </p:nvSpPr>
        <p:spPr>
          <a:xfrm>
            <a:off x="574451" y="2830026"/>
            <a:ext cx="5954194" cy="707886"/>
          </a:xfrm>
          <a:prstGeom prst="rect">
            <a:avLst/>
          </a:prstGeom>
          <a:noFill/>
        </p:spPr>
        <p:txBody>
          <a:bodyPr wrap="none" rtlCol="0">
            <a:spAutoFit/>
          </a:bodyPr>
          <a:lstStyle/>
          <a:p>
            <a:pPr marL="342900" indent="-342900">
              <a:buFont typeface="Wingdings" panose="05000000000000000000" pitchFamily="2" charset="2"/>
              <a:buChar char="ü"/>
              <a:tabLst>
                <a:tab pos="357188" algn="l"/>
              </a:tabLst>
            </a:pPr>
            <a:r>
              <a:rPr lang="en-GB" sz="2000" dirty="0">
                <a:solidFill>
                  <a:schemeClr val="tx1"/>
                </a:solidFill>
              </a:rPr>
              <a:t>Providing flexibility </a:t>
            </a:r>
            <a:r>
              <a:rPr lang="en-GB" sz="2000" u="sng" dirty="0">
                <a:solidFill>
                  <a:schemeClr val="tx1"/>
                </a:solidFill>
              </a:rPr>
              <a:t>where</a:t>
            </a:r>
            <a:r>
              <a:rPr lang="en-GB" sz="2000" dirty="0">
                <a:solidFill>
                  <a:schemeClr val="tx1"/>
                </a:solidFill>
              </a:rPr>
              <a:t> and </a:t>
            </a:r>
            <a:r>
              <a:rPr lang="en-GB" sz="2000" u="sng" dirty="0">
                <a:solidFill>
                  <a:schemeClr val="tx1"/>
                </a:solidFill>
              </a:rPr>
              <a:t>when</a:t>
            </a:r>
          </a:p>
          <a:p>
            <a:pPr>
              <a:tabLst>
                <a:tab pos="357188" algn="l"/>
              </a:tabLst>
            </a:pPr>
            <a:r>
              <a:rPr lang="en-GB" sz="2000" dirty="0">
                <a:solidFill>
                  <a:schemeClr val="tx1"/>
                </a:solidFill>
              </a:rPr>
              <a:t>	it is needed.</a:t>
            </a:r>
          </a:p>
        </p:txBody>
      </p:sp>
      <p:sp>
        <p:nvSpPr>
          <p:cNvPr id="11" name="Tekstfelt 10">
            <a:extLst>
              <a:ext uri="{FF2B5EF4-FFF2-40B4-BE49-F238E27FC236}">
                <a16:creationId xmlns:a16="http://schemas.microsoft.com/office/drawing/2014/main" id="{27ECC442-6398-4353-A711-EAC03BE1058C}"/>
              </a:ext>
            </a:extLst>
          </p:cNvPr>
          <p:cNvSpPr txBox="1"/>
          <p:nvPr/>
        </p:nvSpPr>
        <p:spPr>
          <a:xfrm>
            <a:off x="574451" y="5422467"/>
            <a:ext cx="6957354" cy="400110"/>
          </a:xfrm>
          <a:prstGeom prst="rect">
            <a:avLst/>
          </a:prstGeom>
          <a:noFill/>
        </p:spPr>
        <p:txBody>
          <a:bodyPr wrap="none" rtlCol="0">
            <a:spAutoFit/>
          </a:bodyPr>
          <a:lstStyle/>
          <a:p>
            <a:pPr marL="342900" indent="-342900">
              <a:buFont typeface="Wingdings" panose="05000000000000000000" pitchFamily="2" charset="2"/>
              <a:buChar char="ü"/>
              <a:tabLst>
                <a:tab pos="357188" algn="l"/>
              </a:tabLst>
            </a:pPr>
            <a:r>
              <a:rPr lang="en-GB" sz="2000" dirty="0">
                <a:solidFill>
                  <a:schemeClr val="tx1"/>
                </a:solidFill>
              </a:rPr>
              <a:t>As they do not reflect the value of electricity</a:t>
            </a:r>
          </a:p>
        </p:txBody>
      </p:sp>
      <p:sp>
        <p:nvSpPr>
          <p:cNvPr id="12" name="Tekstfelt 11">
            <a:extLst>
              <a:ext uri="{FF2B5EF4-FFF2-40B4-BE49-F238E27FC236}">
                <a16:creationId xmlns:a16="http://schemas.microsoft.com/office/drawing/2014/main" id="{1206361A-7AA2-4254-BF50-BD7B7E7CD9BF}"/>
              </a:ext>
            </a:extLst>
          </p:cNvPr>
          <p:cNvSpPr txBox="1"/>
          <p:nvPr/>
        </p:nvSpPr>
        <p:spPr>
          <a:xfrm>
            <a:off x="1007585" y="5978840"/>
            <a:ext cx="7329251" cy="707886"/>
          </a:xfrm>
          <a:prstGeom prst="rect">
            <a:avLst/>
          </a:prstGeom>
          <a:noFill/>
        </p:spPr>
        <p:txBody>
          <a:bodyPr wrap="none" rtlCol="0">
            <a:spAutoFit/>
          </a:bodyPr>
          <a:lstStyle/>
          <a:p>
            <a:pPr marL="342900" indent="-342900">
              <a:buFont typeface="Verdana" panose="020B0604030504040204" pitchFamily="34" charset="0"/>
              <a:buChar char="●"/>
              <a:tabLst>
                <a:tab pos="357188" algn="l"/>
              </a:tabLst>
            </a:pPr>
            <a:r>
              <a:rPr lang="en-GB" sz="2000" dirty="0">
                <a:solidFill>
                  <a:schemeClr val="tx1"/>
                </a:solidFill>
              </a:rPr>
              <a:t>Because they do not reflect the </a:t>
            </a:r>
            <a:r>
              <a:rPr lang="en-GB" sz="2000" u="sng" dirty="0">
                <a:solidFill>
                  <a:schemeClr val="tx1"/>
                </a:solidFill>
              </a:rPr>
              <a:t>local variations</a:t>
            </a:r>
          </a:p>
          <a:p>
            <a:pPr>
              <a:tabLst>
                <a:tab pos="357188" algn="l"/>
              </a:tabLst>
            </a:pPr>
            <a:r>
              <a:rPr lang="en-GB" sz="2000" dirty="0">
                <a:solidFill>
                  <a:schemeClr val="tx1"/>
                </a:solidFill>
              </a:rPr>
              <a:t>	in the value of electricity.</a:t>
            </a:r>
          </a:p>
        </p:txBody>
      </p:sp>
      <p:grpSp>
        <p:nvGrpSpPr>
          <p:cNvPr id="3" name="Gruppe 2">
            <a:extLst>
              <a:ext uri="{FF2B5EF4-FFF2-40B4-BE49-F238E27FC236}">
                <a16:creationId xmlns:a16="http://schemas.microsoft.com/office/drawing/2014/main" id="{D98BFEE4-581E-4BB4-950B-7655E6DB4F52}"/>
              </a:ext>
            </a:extLst>
          </p:cNvPr>
          <p:cNvGrpSpPr/>
          <p:nvPr/>
        </p:nvGrpSpPr>
        <p:grpSpPr>
          <a:xfrm>
            <a:off x="149338" y="4558320"/>
            <a:ext cx="9586983" cy="1175568"/>
            <a:chOff x="149338" y="4558320"/>
            <a:chExt cx="9586983" cy="1175568"/>
          </a:xfrm>
        </p:grpSpPr>
        <p:pic>
          <p:nvPicPr>
            <p:cNvPr id="64" name="Billede 63" descr="Et billede, der indeholder tegning&#10;&#10;Automatisk genereret beskrivelse">
              <a:extLst>
                <a:ext uri="{FF2B5EF4-FFF2-40B4-BE49-F238E27FC236}">
                  <a16:creationId xmlns:a16="http://schemas.microsoft.com/office/drawing/2014/main" id="{D5AA9728-0B37-4225-A274-4AC89CF854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9585" y="4808515"/>
              <a:ext cx="1316736" cy="925373"/>
            </a:xfrm>
            <a:prstGeom prst="rect">
              <a:avLst/>
            </a:prstGeom>
          </p:spPr>
        </p:pic>
        <p:sp>
          <p:nvSpPr>
            <p:cNvPr id="63" name="Tekstfelt 62">
              <a:extLst>
                <a:ext uri="{FF2B5EF4-FFF2-40B4-BE49-F238E27FC236}">
                  <a16:creationId xmlns:a16="http://schemas.microsoft.com/office/drawing/2014/main" id="{3D8F3B45-B468-4919-9EB9-E932E8899E74}"/>
                </a:ext>
              </a:extLst>
            </p:cNvPr>
            <p:cNvSpPr txBox="1"/>
            <p:nvPr/>
          </p:nvSpPr>
          <p:spPr>
            <a:xfrm>
              <a:off x="149338" y="4558320"/>
              <a:ext cx="9267281" cy="707886"/>
            </a:xfrm>
            <a:prstGeom prst="rect">
              <a:avLst/>
            </a:prstGeom>
            <a:noFill/>
          </p:spPr>
          <p:txBody>
            <a:bodyPr wrap="none" rtlCol="0">
              <a:spAutoFit/>
            </a:bodyPr>
            <a:lstStyle/>
            <a:p>
              <a:pPr marL="342900" indent="-342900">
                <a:buFont typeface="Wingdings" panose="05000000000000000000" pitchFamily="2" charset="2"/>
                <a:buChar char="Ø"/>
                <a:tabLst>
                  <a:tab pos="357188" algn="l"/>
                </a:tabLst>
              </a:pPr>
              <a:r>
                <a:rPr lang="en-GB" sz="2000" dirty="0">
                  <a:solidFill>
                    <a:schemeClr val="tx1"/>
                  </a:solidFill>
                </a:rPr>
                <a:t>The current spot prices and intra-day prices are increasingly</a:t>
              </a:r>
            </a:p>
            <a:p>
              <a:pPr>
                <a:tabLst>
                  <a:tab pos="357188" algn="l"/>
                </a:tabLst>
              </a:pPr>
              <a:r>
                <a:rPr lang="en-GB" sz="2000" dirty="0">
                  <a:solidFill>
                    <a:schemeClr val="tx1"/>
                  </a:solidFill>
                </a:rPr>
                <a:t>	becoming irrelevant</a:t>
              </a:r>
            </a:p>
          </p:txBody>
        </p:sp>
      </p:grpSp>
      <p:grpSp>
        <p:nvGrpSpPr>
          <p:cNvPr id="31" name="Gruppe 30">
            <a:extLst>
              <a:ext uri="{FF2B5EF4-FFF2-40B4-BE49-F238E27FC236}">
                <a16:creationId xmlns:a16="http://schemas.microsoft.com/office/drawing/2014/main" id="{962AE70B-2C88-47B1-B180-3D1DEE0DCD94}"/>
              </a:ext>
            </a:extLst>
          </p:cNvPr>
          <p:cNvGrpSpPr/>
          <p:nvPr/>
        </p:nvGrpSpPr>
        <p:grpSpPr>
          <a:xfrm>
            <a:off x="149338" y="545361"/>
            <a:ext cx="9636741" cy="1468786"/>
            <a:chOff x="149338" y="545361"/>
            <a:chExt cx="9636741" cy="1468786"/>
          </a:xfrm>
        </p:grpSpPr>
        <p:grpSp>
          <p:nvGrpSpPr>
            <p:cNvPr id="32" name="Gruppe 31">
              <a:extLst>
                <a:ext uri="{FF2B5EF4-FFF2-40B4-BE49-F238E27FC236}">
                  <a16:creationId xmlns:a16="http://schemas.microsoft.com/office/drawing/2014/main" id="{B14B86C3-4C5D-4A17-A4A8-7C4F09589CEA}"/>
                </a:ext>
              </a:extLst>
            </p:cNvPr>
            <p:cNvGrpSpPr/>
            <p:nvPr/>
          </p:nvGrpSpPr>
          <p:grpSpPr>
            <a:xfrm>
              <a:off x="7587905" y="959274"/>
              <a:ext cx="2198174" cy="1054873"/>
              <a:chOff x="7451548" y="846980"/>
              <a:chExt cx="2198174" cy="1054873"/>
            </a:xfrm>
          </p:grpSpPr>
          <p:grpSp>
            <p:nvGrpSpPr>
              <p:cNvPr id="34" name="Gruppe 33">
                <a:extLst>
                  <a:ext uri="{FF2B5EF4-FFF2-40B4-BE49-F238E27FC236}">
                    <a16:creationId xmlns:a16="http://schemas.microsoft.com/office/drawing/2014/main" id="{29DB7193-DDE6-4843-86CE-B03043C86AA5}"/>
                  </a:ext>
                </a:extLst>
              </p:cNvPr>
              <p:cNvGrpSpPr/>
              <p:nvPr/>
            </p:nvGrpSpPr>
            <p:grpSpPr>
              <a:xfrm>
                <a:off x="7451548" y="846980"/>
                <a:ext cx="1035191" cy="1054873"/>
                <a:chOff x="7451548" y="846980"/>
                <a:chExt cx="1035191" cy="1054873"/>
              </a:xfrm>
            </p:grpSpPr>
            <p:pic>
              <p:nvPicPr>
                <p:cNvPr id="40" name="Billede 39" descr="Et billede, der indeholder bygning, skilt, vindue, tegning&#10;&#10;Automatisk genereret beskrivelse">
                  <a:extLst>
                    <a:ext uri="{FF2B5EF4-FFF2-40B4-BE49-F238E27FC236}">
                      <a16:creationId xmlns:a16="http://schemas.microsoft.com/office/drawing/2014/main" id="{4DF520FA-6DCC-4F58-98C1-36A7F6DCFA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1548" y="1199533"/>
                  <a:ext cx="1035191" cy="702320"/>
                </a:xfrm>
                <a:prstGeom prst="rect">
                  <a:avLst/>
                </a:prstGeom>
              </p:spPr>
            </p:pic>
            <p:grpSp>
              <p:nvGrpSpPr>
                <p:cNvPr id="41" name="Gruppe 40">
                  <a:extLst>
                    <a:ext uri="{FF2B5EF4-FFF2-40B4-BE49-F238E27FC236}">
                      <a16:creationId xmlns:a16="http://schemas.microsoft.com/office/drawing/2014/main" id="{5EBCDDCC-8CEF-4043-B04A-270A0A654CFC}"/>
                    </a:ext>
                  </a:extLst>
                </p:cNvPr>
                <p:cNvGrpSpPr/>
                <p:nvPr/>
              </p:nvGrpSpPr>
              <p:grpSpPr>
                <a:xfrm>
                  <a:off x="7967442" y="846980"/>
                  <a:ext cx="246698" cy="592878"/>
                  <a:chOff x="7967442" y="830354"/>
                  <a:chExt cx="246698" cy="592878"/>
                </a:xfrm>
              </p:grpSpPr>
              <p:sp>
                <p:nvSpPr>
                  <p:cNvPr id="65" name="Line 109">
                    <a:extLst>
                      <a:ext uri="{FF2B5EF4-FFF2-40B4-BE49-F238E27FC236}">
                        <a16:creationId xmlns:a16="http://schemas.microsoft.com/office/drawing/2014/main" id="{13680221-D387-4973-AF8A-F891BEE0851B}"/>
                      </a:ext>
                    </a:extLst>
                  </p:cNvPr>
                  <p:cNvSpPr>
                    <a:spLocks noChangeShapeType="1"/>
                  </p:cNvSpPr>
                  <p:nvPr/>
                </p:nvSpPr>
                <p:spPr bwMode="auto">
                  <a:xfrm>
                    <a:off x="8092151" y="1055553"/>
                    <a:ext cx="1377" cy="367679"/>
                  </a:xfrm>
                  <a:prstGeom prst="line">
                    <a:avLst/>
                  </a:prstGeom>
                  <a:noFill/>
                  <a:ln w="57150">
                    <a:solidFill>
                      <a:srgbClr val="008000"/>
                    </a:solidFill>
                    <a:round/>
                    <a:headEnd/>
                    <a:tailEnd/>
                  </a:ln>
                </p:spPr>
                <p:txBody>
                  <a:bodyPr wrap="none" anchor="ctr"/>
                  <a:lstStyle/>
                  <a:p>
                    <a:endParaRPr lang="en-GB" dirty="0"/>
                  </a:p>
                </p:txBody>
              </p:sp>
              <p:sp>
                <p:nvSpPr>
                  <p:cNvPr id="66" name="Oval 48">
                    <a:extLst>
                      <a:ext uri="{FF2B5EF4-FFF2-40B4-BE49-F238E27FC236}">
                        <a16:creationId xmlns:a16="http://schemas.microsoft.com/office/drawing/2014/main" id="{3137F2FD-52EF-4F19-ABB2-E8CDE6FE1FB0}"/>
                      </a:ext>
                    </a:extLst>
                  </p:cNvPr>
                  <p:cNvSpPr>
                    <a:spLocks noChangeAspect="1" noChangeArrowheads="1"/>
                  </p:cNvSpPr>
                  <p:nvPr/>
                </p:nvSpPr>
                <p:spPr bwMode="auto">
                  <a:xfrm>
                    <a:off x="7967442" y="830354"/>
                    <a:ext cx="246698" cy="238125"/>
                  </a:xfrm>
                  <a:prstGeom prst="ellipse">
                    <a:avLst/>
                  </a:prstGeom>
                  <a:solidFill>
                    <a:schemeClr val="hlink"/>
                  </a:solidFill>
                  <a:ln w="12700">
                    <a:noFill/>
                    <a:round/>
                    <a:headEnd/>
                    <a:tailEnd/>
                  </a:ln>
                </p:spPr>
                <p:txBody>
                  <a:bodyPr wrap="none" anchor="ctr"/>
                  <a:lstStyle/>
                  <a:p>
                    <a:endParaRPr lang="en-GB" dirty="0"/>
                  </a:p>
                </p:txBody>
              </p:sp>
            </p:grpSp>
          </p:grpSp>
          <p:grpSp>
            <p:nvGrpSpPr>
              <p:cNvPr id="35" name="Gruppe 34">
                <a:extLst>
                  <a:ext uri="{FF2B5EF4-FFF2-40B4-BE49-F238E27FC236}">
                    <a16:creationId xmlns:a16="http://schemas.microsoft.com/office/drawing/2014/main" id="{AA94EE89-2ECD-4E2C-B7D6-5AAAB41E5695}"/>
                  </a:ext>
                </a:extLst>
              </p:cNvPr>
              <p:cNvGrpSpPr/>
              <p:nvPr/>
            </p:nvGrpSpPr>
            <p:grpSpPr>
              <a:xfrm>
                <a:off x="8812059" y="846980"/>
                <a:ext cx="837663" cy="1054873"/>
                <a:chOff x="8812059" y="846980"/>
                <a:chExt cx="837663" cy="1054873"/>
              </a:xfrm>
            </p:grpSpPr>
            <p:pic>
              <p:nvPicPr>
                <p:cNvPr id="36" name="Billede 35">
                  <a:extLst>
                    <a:ext uri="{FF2B5EF4-FFF2-40B4-BE49-F238E27FC236}">
                      <a16:creationId xmlns:a16="http://schemas.microsoft.com/office/drawing/2014/main" id="{1A77867F-9896-44CE-BCC4-576B613310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12059" y="1550693"/>
                  <a:ext cx="837663" cy="351160"/>
                </a:xfrm>
                <a:prstGeom prst="rect">
                  <a:avLst/>
                </a:prstGeom>
              </p:spPr>
            </p:pic>
            <p:grpSp>
              <p:nvGrpSpPr>
                <p:cNvPr id="37" name="Gruppe 36">
                  <a:extLst>
                    <a:ext uri="{FF2B5EF4-FFF2-40B4-BE49-F238E27FC236}">
                      <a16:creationId xmlns:a16="http://schemas.microsoft.com/office/drawing/2014/main" id="{D24E83B4-74DD-464B-9C9D-AE14942A2729}"/>
                    </a:ext>
                  </a:extLst>
                </p:cNvPr>
                <p:cNvGrpSpPr/>
                <p:nvPr/>
              </p:nvGrpSpPr>
              <p:grpSpPr>
                <a:xfrm>
                  <a:off x="8823416" y="846980"/>
                  <a:ext cx="246698" cy="724644"/>
                  <a:chOff x="8823416" y="846980"/>
                  <a:chExt cx="246698" cy="724644"/>
                </a:xfrm>
              </p:grpSpPr>
              <p:sp>
                <p:nvSpPr>
                  <p:cNvPr id="38" name="Line 109">
                    <a:extLst>
                      <a:ext uri="{FF2B5EF4-FFF2-40B4-BE49-F238E27FC236}">
                        <a16:creationId xmlns:a16="http://schemas.microsoft.com/office/drawing/2014/main" id="{43D9277C-7ED8-4BFB-B821-E81C4DEA5822}"/>
                      </a:ext>
                    </a:extLst>
                  </p:cNvPr>
                  <p:cNvSpPr>
                    <a:spLocks noChangeShapeType="1"/>
                  </p:cNvSpPr>
                  <p:nvPr/>
                </p:nvSpPr>
                <p:spPr bwMode="auto">
                  <a:xfrm flipH="1">
                    <a:off x="8946077" y="1072179"/>
                    <a:ext cx="1376" cy="499445"/>
                  </a:xfrm>
                  <a:prstGeom prst="line">
                    <a:avLst/>
                  </a:prstGeom>
                  <a:noFill/>
                  <a:ln w="57150">
                    <a:solidFill>
                      <a:srgbClr val="008000"/>
                    </a:solidFill>
                    <a:round/>
                    <a:headEnd/>
                    <a:tailEnd/>
                  </a:ln>
                </p:spPr>
                <p:txBody>
                  <a:bodyPr wrap="none" anchor="ctr"/>
                  <a:lstStyle/>
                  <a:p>
                    <a:endParaRPr lang="en-GB" dirty="0"/>
                  </a:p>
                </p:txBody>
              </p:sp>
              <p:sp>
                <p:nvSpPr>
                  <p:cNvPr id="39" name="Oval 48">
                    <a:extLst>
                      <a:ext uri="{FF2B5EF4-FFF2-40B4-BE49-F238E27FC236}">
                        <a16:creationId xmlns:a16="http://schemas.microsoft.com/office/drawing/2014/main" id="{A9E8F81F-CA39-4322-878A-8DD6559EE309}"/>
                      </a:ext>
                    </a:extLst>
                  </p:cNvPr>
                  <p:cNvSpPr>
                    <a:spLocks noChangeAspect="1" noChangeArrowheads="1"/>
                  </p:cNvSpPr>
                  <p:nvPr/>
                </p:nvSpPr>
                <p:spPr bwMode="auto">
                  <a:xfrm>
                    <a:off x="8823416" y="846980"/>
                    <a:ext cx="246698" cy="238125"/>
                  </a:xfrm>
                  <a:prstGeom prst="ellipse">
                    <a:avLst/>
                  </a:prstGeom>
                  <a:solidFill>
                    <a:schemeClr val="hlink"/>
                  </a:solidFill>
                  <a:ln w="12700">
                    <a:noFill/>
                    <a:round/>
                    <a:headEnd/>
                    <a:tailEnd/>
                  </a:ln>
                </p:spPr>
                <p:txBody>
                  <a:bodyPr wrap="none" anchor="ctr"/>
                  <a:lstStyle/>
                  <a:p>
                    <a:endParaRPr lang="en-GB" dirty="0"/>
                  </a:p>
                </p:txBody>
              </p:sp>
            </p:grpSp>
          </p:grpSp>
        </p:grpSp>
        <p:sp>
          <p:nvSpPr>
            <p:cNvPr id="33" name="Tekstfelt 32">
              <a:extLst>
                <a:ext uri="{FF2B5EF4-FFF2-40B4-BE49-F238E27FC236}">
                  <a16:creationId xmlns:a16="http://schemas.microsoft.com/office/drawing/2014/main" id="{C705DF37-A263-410A-A598-FE60D8FF7A93}"/>
                </a:ext>
              </a:extLst>
            </p:cNvPr>
            <p:cNvSpPr txBox="1"/>
            <p:nvPr/>
          </p:nvSpPr>
          <p:spPr>
            <a:xfrm>
              <a:off x="149338" y="545361"/>
              <a:ext cx="7792839" cy="707886"/>
            </a:xfrm>
            <a:prstGeom prst="rect">
              <a:avLst/>
            </a:prstGeom>
            <a:noFill/>
          </p:spPr>
          <p:txBody>
            <a:bodyPr wrap="none" rtlCol="0">
              <a:spAutoFit/>
            </a:bodyPr>
            <a:lstStyle/>
            <a:p>
              <a:pPr marL="342900" indent="-342900">
                <a:buFont typeface="Wingdings" panose="05000000000000000000" pitchFamily="2" charset="2"/>
                <a:buChar char="Ø"/>
                <a:tabLst>
                  <a:tab pos="357188" algn="l"/>
                </a:tabLst>
              </a:pPr>
              <a:r>
                <a:rPr lang="en-GB" sz="2000" dirty="0">
                  <a:solidFill>
                    <a:schemeClr val="tx1"/>
                  </a:solidFill>
                </a:rPr>
                <a:t>For the new electricity business, the value of</a:t>
              </a:r>
            </a:p>
            <a:p>
              <a:pPr>
                <a:tabLst>
                  <a:tab pos="357188" algn="l"/>
                </a:tabLst>
              </a:pPr>
              <a:r>
                <a:rPr lang="en-GB" sz="2000" dirty="0">
                  <a:solidFill>
                    <a:schemeClr val="tx1"/>
                  </a:solidFill>
                </a:rPr>
                <a:t>	electricity can vary greatly within short distances.</a:t>
              </a:r>
            </a:p>
          </p:txBody>
        </p:sp>
      </p:grpSp>
      <p:grpSp>
        <p:nvGrpSpPr>
          <p:cNvPr id="74" name="Gruppe 73">
            <a:extLst>
              <a:ext uri="{FF2B5EF4-FFF2-40B4-BE49-F238E27FC236}">
                <a16:creationId xmlns:a16="http://schemas.microsoft.com/office/drawing/2014/main" id="{4E1C2EA0-BE61-4E98-AF6B-A5E67FC42140}"/>
              </a:ext>
            </a:extLst>
          </p:cNvPr>
          <p:cNvGrpSpPr/>
          <p:nvPr/>
        </p:nvGrpSpPr>
        <p:grpSpPr>
          <a:xfrm>
            <a:off x="149338" y="2888091"/>
            <a:ext cx="9615710" cy="1513968"/>
            <a:chOff x="149338" y="2888091"/>
            <a:chExt cx="9615710" cy="1513968"/>
          </a:xfrm>
        </p:grpSpPr>
        <p:grpSp>
          <p:nvGrpSpPr>
            <p:cNvPr id="75" name="Gruppe 74">
              <a:extLst>
                <a:ext uri="{FF2B5EF4-FFF2-40B4-BE49-F238E27FC236}">
                  <a16:creationId xmlns:a16="http://schemas.microsoft.com/office/drawing/2014/main" id="{7E344672-F8AE-4EFD-96EA-E65D345CE247}"/>
                </a:ext>
              </a:extLst>
            </p:cNvPr>
            <p:cNvGrpSpPr/>
            <p:nvPr/>
          </p:nvGrpSpPr>
          <p:grpSpPr>
            <a:xfrm>
              <a:off x="7052328" y="2888091"/>
              <a:ext cx="2712720" cy="853440"/>
              <a:chOff x="6994137" y="2701272"/>
              <a:chExt cx="2712720" cy="853440"/>
            </a:xfrm>
          </p:grpSpPr>
          <p:pic>
            <p:nvPicPr>
              <p:cNvPr id="77" name="Billede 76" descr="Et billede, der indeholder tegning&#10;&#10;Automatisk genereret beskrivelse">
                <a:extLst>
                  <a:ext uri="{FF2B5EF4-FFF2-40B4-BE49-F238E27FC236}">
                    <a16:creationId xmlns:a16="http://schemas.microsoft.com/office/drawing/2014/main" id="{3B7517B0-54E8-456E-81FE-0CFBBF6E03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4137" y="2701272"/>
                <a:ext cx="2712720" cy="853440"/>
              </a:xfrm>
              <a:prstGeom prst="rect">
                <a:avLst/>
              </a:prstGeom>
            </p:spPr>
          </p:pic>
          <p:grpSp>
            <p:nvGrpSpPr>
              <p:cNvPr id="78" name="Gruppe 77">
                <a:extLst>
                  <a:ext uri="{FF2B5EF4-FFF2-40B4-BE49-F238E27FC236}">
                    <a16:creationId xmlns:a16="http://schemas.microsoft.com/office/drawing/2014/main" id="{A522FF18-D685-4969-9634-930880A24111}"/>
                  </a:ext>
                </a:extLst>
              </p:cNvPr>
              <p:cNvGrpSpPr/>
              <p:nvPr/>
            </p:nvGrpSpPr>
            <p:grpSpPr>
              <a:xfrm>
                <a:off x="7962379" y="2819427"/>
                <a:ext cx="1643332" cy="400110"/>
                <a:chOff x="7878009" y="2819427"/>
                <a:chExt cx="1643332" cy="400110"/>
              </a:xfrm>
            </p:grpSpPr>
            <p:sp>
              <p:nvSpPr>
                <p:cNvPr id="79" name="Tekstfelt 78">
                  <a:extLst>
                    <a:ext uri="{FF2B5EF4-FFF2-40B4-BE49-F238E27FC236}">
                      <a16:creationId xmlns:a16="http://schemas.microsoft.com/office/drawing/2014/main" id="{52488C08-4F9E-4790-8D3B-A550F32F1D60}"/>
                    </a:ext>
                  </a:extLst>
                </p:cNvPr>
                <p:cNvSpPr txBox="1"/>
                <p:nvPr/>
              </p:nvSpPr>
              <p:spPr>
                <a:xfrm>
                  <a:off x="7878009" y="2819427"/>
                  <a:ext cx="1494320" cy="400110"/>
                </a:xfrm>
                <a:prstGeom prst="rect">
                  <a:avLst/>
                </a:prstGeom>
                <a:noFill/>
              </p:spPr>
              <p:txBody>
                <a:bodyPr wrap="none" rtlCol="0">
                  <a:spAutoFit/>
                </a:bodyPr>
                <a:lstStyle/>
                <a:p>
                  <a:r>
                    <a:rPr lang="en-GB" sz="2000" dirty="0">
                      <a:solidFill>
                        <a:srgbClr val="FFFFFF"/>
                      </a:solidFill>
                    </a:rPr>
                    <a:t>Batteries</a:t>
                  </a:r>
                </a:p>
              </p:txBody>
            </p:sp>
            <p:sp>
              <p:nvSpPr>
                <p:cNvPr id="80" name="Lyn 79">
                  <a:extLst>
                    <a:ext uri="{FF2B5EF4-FFF2-40B4-BE49-F238E27FC236}">
                      <a16:creationId xmlns:a16="http://schemas.microsoft.com/office/drawing/2014/main" id="{B6E73175-ADDD-42B6-8B29-63F5132A40DA}"/>
                    </a:ext>
                  </a:extLst>
                </p:cNvPr>
                <p:cNvSpPr/>
                <p:nvPr/>
              </p:nvSpPr>
              <p:spPr bwMode="auto">
                <a:xfrm>
                  <a:off x="9311897" y="2828329"/>
                  <a:ext cx="209444" cy="382307"/>
                </a:xfrm>
                <a:prstGeom prst="lightningBol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grpSp>
        </p:grpSp>
        <p:sp>
          <p:nvSpPr>
            <p:cNvPr id="76" name="Tekstfelt 75">
              <a:extLst>
                <a:ext uri="{FF2B5EF4-FFF2-40B4-BE49-F238E27FC236}">
                  <a16:creationId xmlns:a16="http://schemas.microsoft.com/office/drawing/2014/main" id="{DB63D4AB-F666-4B28-B233-AE041426F6EC}"/>
                </a:ext>
              </a:extLst>
            </p:cNvPr>
            <p:cNvSpPr txBox="1"/>
            <p:nvPr/>
          </p:nvSpPr>
          <p:spPr>
            <a:xfrm>
              <a:off x="149338" y="3694173"/>
              <a:ext cx="9183924" cy="707886"/>
            </a:xfrm>
            <a:prstGeom prst="rect">
              <a:avLst/>
            </a:prstGeom>
            <a:noFill/>
          </p:spPr>
          <p:txBody>
            <a:bodyPr wrap="none" rtlCol="0">
              <a:spAutoFit/>
            </a:bodyPr>
            <a:lstStyle/>
            <a:p>
              <a:pPr marL="342900" indent="-342900">
                <a:buFont typeface="Wingdings" panose="05000000000000000000" pitchFamily="2" charset="2"/>
                <a:buChar char="Ø"/>
                <a:tabLst>
                  <a:tab pos="357188" algn="l"/>
                </a:tabLst>
              </a:pPr>
              <a:r>
                <a:rPr lang="en-GB" sz="2000" dirty="0">
                  <a:solidFill>
                    <a:schemeClr val="tx1"/>
                  </a:solidFill>
                </a:rPr>
                <a:t>Local day-ahead prices can be used to decide the next day’s</a:t>
              </a:r>
            </a:p>
            <a:p>
              <a:pPr>
                <a:tabLst>
                  <a:tab pos="357188" algn="l"/>
                </a:tabLst>
              </a:pPr>
              <a:r>
                <a:rPr lang="en-GB" sz="2000" dirty="0">
                  <a:solidFill>
                    <a:schemeClr val="tx1"/>
                  </a:solidFill>
                </a:rPr>
                <a:t>	location of movable battery storage, for example.</a:t>
              </a:r>
            </a:p>
          </p:txBody>
        </p:sp>
      </p:grpSp>
      <p:sp>
        <p:nvSpPr>
          <p:cNvPr id="4" name="Pladsholder til dato 3">
            <a:extLst>
              <a:ext uri="{FF2B5EF4-FFF2-40B4-BE49-F238E27FC236}">
                <a16:creationId xmlns:a16="http://schemas.microsoft.com/office/drawing/2014/main" id="{2AEDA774-CD3B-4B88-9CC6-D3F34DF79F4D}"/>
              </a:ext>
            </a:extLst>
          </p:cNvPr>
          <p:cNvSpPr>
            <a:spLocks noGrp="1"/>
          </p:cNvSpPr>
          <p:nvPr>
            <p:ph type="dt" sz="half" idx="10"/>
          </p:nvPr>
        </p:nvSpPr>
        <p:spPr/>
        <p:txBody>
          <a:bodyPr/>
          <a:lstStyle/>
          <a:p>
            <a:pPr>
              <a:defRPr/>
            </a:pPr>
            <a:r>
              <a:rPr lang="en-US" noProof="0"/>
              <a:t>1 Dec. 2019</a:t>
            </a:r>
            <a:endParaRPr lang="en-GB" noProof="0" dirty="0"/>
          </a:p>
        </p:txBody>
      </p:sp>
      <p:sp>
        <p:nvSpPr>
          <p:cNvPr id="5" name="Pladsholder til slidenummer 4">
            <a:extLst>
              <a:ext uri="{FF2B5EF4-FFF2-40B4-BE49-F238E27FC236}">
                <a16:creationId xmlns:a16="http://schemas.microsoft.com/office/drawing/2014/main" id="{1F55A96C-2DB7-43F6-826E-464F18DAE3FB}"/>
              </a:ext>
            </a:extLst>
          </p:cNvPr>
          <p:cNvSpPr>
            <a:spLocks noGrp="1"/>
          </p:cNvSpPr>
          <p:nvPr>
            <p:ph type="sldNum" sz="quarter" idx="12"/>
          </p:nvPr>
        </p:nvSpPr>
        <p:spPr/>
        <p:txBody>
          <a:bodyPr/>
          <a:lstStyle/>
          <a:p>
            <a:pPr>
              <a:defRPr/>
            </a:pPr>
            <a:fld id="{FFB7089D-E423-4796-9152-6920A30E8A1C}" type="slidenum">
              <a:rPr lang="en-GB" noProof="0" smtClean="0"/>
              <a:pPr>
                <a:defRPr/>
              </a:pPr>
              <a:t>10</a:t>
            </a:fld>
            <a:endParaRPr lang="en-GB" noProof="0" dirty="0"/>
          </a:p>
        </p:txBody>
      </p:sp>
    </p:spTree>
    <p:extLst>
      <p:ext uri="{BB962C8B-B14F-4D97-AF65-F5344CB8AC3E}">
        <p14:creationId xmlns:p14="http://schemas.microsoft.com/office/powerpoint/2010/main" val="499847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1+#ppt_w/2"/>
                                          </p:val>
                                        </p:tav>
                                        <p:tav tm="100000">
                                          <p:val>
                                            <p:strVal val="#ppt_x"/>
                                          </p:val>
                                        </p:tav>
                                      </p:tavLst>
                                    </p:anim>
                                    <p:anim calcmode="lin" valueType="num">
                                      <p:cBhvr additive="base">
                                        <p:cTn id="32"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1+#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88052-1754-40BD-BBA7-3FB3FEF03B6C}"/>
              </a:ext>
            </a:extLst>
          </p:cNvPr>
          <p:cNvSpPr>
            <a:spLocks noGrp="1"/>
          </p:cNvSpPr>
          <p:nvPr>
            <p:ph type="title"/>
          </p:nvPr>
        </p:nvSpPr>
        <p:spPr>
          <a:xfrm>
            <a:off x="116167" y="36379"/>
            <a:ext cx="7622341" cy="1014663"/>
          </a:xfrm>
        </p:spPr>
        <p:txBody>
          <a:bodyPr/>
          <a:lstStyle/>
          <a:p>
            <a:r>
              <a:rPr lang="en-GB" sz="3200" dirty="0"/>
              <a:t>The new electricity business</a:t>
            </a:r>
            <a:br>
              <a:rPr lang="en-GB" sz="3200" dirty="0"/>
            </a:br>
            <a:r>
              <a:rPr lang="en-GB" sz="2400" dirty="0"/>
              <a:t>Plus unreformed trading systems</a:t>
            </a:r>
          </a:p>
        </p:txBody>
      </p:sp>
      <p:pic>
        <p:nvPicPr>
          <p:cNvPr id="7" name="Billede 6">
            <a:extLst>
              <a:ext uri="{FF2B5EF4-FFF2-40B4-BE49-F238E27FC236}">
                <a16:creationId xmlns:a16="http://schemas.microsoft.com/office/drawing/2014/main" id="{DCA5D7D9-DF3D-4D82-A8DD-046480319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131" y="1022684"/>
            <a:ext cx="4760976" cy="1591056"/>
          </a:xfrm>
          <a:prstGeom prst="rect">
            <a:avLst/>
          </a:prstGeom>
        </p:spPr>
      </p:pic>
      <p:sp>
        <p:nvSpPr>
          <p:cNvPr id="3" name="Pladsholder til indhold 2">
            <a:extLst>
              <a:ext uri="{FF2B5EF4-FFF2-40B4-BE49-F238E27FC236}">
                <a16:creationId xmlns:a16="http://schemas.microsoft.com/office/drawing/2014/main" id="{53D7FABE-FECD-4672-8D71-2B46D27230CE}"/>
              </a:ext>
            </a:extLst>
          </p:cNvPr>
          <p:cNvSpPr>
            <a:spLocks noGrp="1"/>
          </p:cNvSpPr>
          <p:nvPr>
            <p:ph idx="1"/>
          </p:nvPr>
        </p:nvSpPr>
        <p:spPr>
          <a:xfrm>
            <a:off x="161925" y="2707098"/>
            <a:ext cx="9577388" cy="3332747"/>
          </a:xfrm>
        </p:spPr>
        <p:txBody>
          <a:bodyPr/>
          <a:lstStyle/>
          <a:p>
            <a:r>
              <a:rPr lang="en-GB" sz="2000" dirty="0"/>
              <a:t>If the spot and intra-day trading systems are </a:t>
            </a:r>
            <a:r>
              <a:rPr lang="en-GB" sz="2000" u="sng" dirty="0"/>
              <a:t>not</a:t>
            </a:r>
            <a:r>
              <a:rPr lang="en-GB" sz="2000" dirty="0"/>
              <a:t> reformed:</a:t>
            </a:r>
          </a:p>
          <a:p>
            <a:r>
              <a:rPr lang="en-GB" sz="2000" dirty="0"/>
              <a:t>We’ll need flexibility platforms to ensure, producers and consumers of electricity do </a:t>
            </a:r>
            <a:r>
              <a:rPr lang="en-GB" sz="2000" u="sng" dirty="0"/>
              <a:t>not</a:t>
            </a:r>
            <a:r>
              <a:rPr lang="en-GB" sz="2000" dirty="0"/>
              <a:t> react to the signals from the spot prices and intra-day prices</a:t>
            </a:r>
          </a:p>
          <a:p>
            <a:pPr lvl="1"/>
            <a:r>
              <a:rPr lang="en-GB" sz="2000" dirty="0"/>
              <a:t>As this could play havoc with the electricity system.</a:t>
            </a:r>
          </a:p>
          <a:p>
            <a:r>
              <a:rPr lang="en-GB" sz="2000" dirty="0"/>
              <a:t>In this case, the spot and intra-day prices do not have much socio-economic value</a:t>
            </a:r>
          </a:p>
        </p:txBody>
      </p:sp>
      <p:grpSp>
        <p:nvGrpSpPr>
          <p:cNvPr id="11" name="Gruppe 10">
            <a:extLst>
              <a:ext uri="{FF2B5EF4-FFF2-40B4-BE49-F238E27FC236}">
                <a16:creationId xmlns:a16="http://schemas.microsoft.com/office/drawing/2014/main" id="{36013596-EE2D-4720-9E35-D66397D92F9F}"/>
              </a:ext>
            </a:extLst>
          </p:cNvPr>
          <p:cNvGrpSpPr/>
          <p:nvPr/>
        </p:nvGrpSpPr>
        <p:grpSpPr>
          <a:xfrm>
            <a:off x="561673" y="5184825"/>
            <a:ext cx="5843266" cy="1653050"/>
            <a:chOff x="561673" y="5200867"/>
            <a:chExt cx="5843266" cy="1653050"/>
          </a:xfrm>
        </p:grpSpPr>
        <p:pic>
          <p:nvPicPr>
            <p:cNvPr id="9" name="Billede 8" descr="Et billede, der indeholder sidder, soveværelse, værelse&#10;&#10;Automatisk genereret beskrivelse">
              <a:extLst>
                <a:ext uri="{FF2B5EF4-FFF2-40B4-BE49-F238E27FC236}">
                  <a16:creationId xmlns:a16="http://schemas.microsoft.com/office/drawing/2014/main" id="{DABECB6D-25EC-471C-A803-7F8A5CFD2F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6931" y="5573757"/>
              <a:ext cx="2627376" cy="1280160"/>
            </a:xfrm>
            <a:prstGeom prst="rect">
              <a:avLst/>
            </a:prstGeom>
          </p:spPr>
        </p:pic>
        <p:sp>
          <p:nvSpPr>
            <p:cNvPr id="10" name="Tekstfelt 9">
              <a:extLst>
                <a:ext uri="{FF2B5EF4-FFF2-40B4-BE49-F238E27FC236}">
                  <a16:creationId xmlns:a16="http://schemas.microsoft.com/office/drawing/2014/main" id="{B1674F60-AABB-49CA-84CD-1676751B812A}"/>
                </a:ext>
              </a:extLst>
            </p:cNvPr>
            <p:cNvSpPr txBox="1"/>
            <p:nvPr/>
          </p:nvSpPr>
          <p:spPr>
            <a:xfrm>
              <a:off x="561673" y="5200867"/>
              <a:ext cx="5843266" cy="400110"/>
            </a:xfrm>
            <a:prstGeom prst="rect">
              <a:avLst/>
            </a:prstGeom>
            <a:noFill/>
          </p:spPr>
          <p:txBody>
            <a:bodyPr wrap="none" rtlCol="0">
              <a:spAutoFit/>
            </a:bodyPr>
            <a:lstStyle/>
            <a:p>
              <a:pPr marL="342900" indent="-342900">
                <a:buFont typeface="Wingdings" panose="05000000000000000000" pitchFamily="2" charset="2"/>
                <a:buChar char="ü"/>
              </a:pPr>
              <a:r>
                <a:rPr lang="en-GB" sz="2000" dirty="0">
                  <a:solidFill>
                    <a:schemeClr val="tx1"/>
                  </a:solidFill>
                </a:rPr>
                <a:t>They are reduced to toys for traders.</a:t>
              </a:r>
            </a:p>
          </p:txBody>
        </p:sp>
      </p:grpSp>
      <p:sp>
        <p:nvSpPr>
          <p:cNvPr id="14" name="Pladsholder til dato 13">
            <a:extLst>
              <a:ext uri="{FF2B5EF4-FFF2-40B4-BE49-F238E27FC236}">
                <a16:creationId xmlns:a16="http://schemas.microsoft.com/office/drawing/2014/main" id="{08BAE687-D27E-43A9-92A5-1B0CD754C744}"/>
              </a:ext>
            </a:extLst>
          </p:cNvPr>
          <p:cNvSpPr>
            <a:spLocks noGrp="1"/>
          </p:cNvSpPr>
          <p:nvPr>
            <p:ph type="dt" sz="half" idx="10"/>
          </p:nvPr>
        </p:nvSpPr>
        <p:spPr/>
        <p:txBody>
          <a:bodyPr/>
          <a:lstStyle/>
          <a:p>
            <a:pPr>
              <a:defRPr/>
            </a:pPr>
            <a:r>
              <a:rPr lang="en-US" noProof="0"/>
              <a:t>1 Dec. 2019</a:t>
            </a:r>
            <a:endParaRPr lang="en-GB" noProof="0" dirty="0"/>
          </a:p>
        </p:txBody>
      </p:sp>
      <p:sp>
        <p:nvSpPr>
          <p:cNvPr id="15" name="Pladsholder til slidenummer 14">
            <a:extLst>
              <a:ext uri="{FF2B5EF4-FFF2-40B4-BE49-F238E27FC236}">
                <a16:creationId xmlns:a16="http://schemas.microsoft.com/office/drawing/2014/main" id="{272FD902-E0EE-4730-AD78-B8BDE8B9EBC6}"/>
              </a:ext>
            </a:extLst>
          </p:cNvPr>
          <p:cNvSpPr>
            <a:spLocks noGrp="1"/>
          </p:cNvSpPr>
          <p:nvPr>
            <p:ph type="sldNum" sz="quarter" idx="12"/>
          </p:nvPr>
        </p:nvSpPr>
        <p:spPr/>
        <p:txBody>
          <a:bodyPr/>
          <a:lstStyle/>
          <a:p>
            <a:pPr>
              <a:defRPr/>
            </a:pPr>
            <a:fld id="{6F22F84E-A190-402D-AE1D-93CA43AF0CC6}" type="slidenum">
              <a:rPr lang="en-GB" noProof="0" smtClean="0"/>
              <a:pPr>
                <a:defRPr/>
              </a:pPr>
              <a:t>11</a:t>
            </a:fld>
            <a:endParaRPr lang="en-GB" noProof="0" dirty="0"/>
          </a:p>
        </p:txBody>
      </p:sp>
    </p:spTree>
    <p:extLst>
      <p:ext uri="{BB962C8B-B14F-4D97-AF65-F5344CB8AC3E}">
        <p14:creationId xmlns:p14="http://schemas.microsoft.com/office/powerpoint/2010/main" val="435477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lede 15" descr="Et billede, der indeholder tekst&#10;&#10;Automatisk genereret beskrivelse">
            <a:extLst>
              <a:ext uri="{FF2B5EF4-FFF2-40B4-BE49-F238E27FC236}">
                <a16:creationId xmlns:a16="http://schemas.microsoft.com/office/drawing/2014/main" id="{50491E42-6C79-4018-BE9A-875D9115A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989" y="1494148"/>
            <a:ext cx="4369613" cy="2598725"/>
          </a:xfrm>
          <a:prstGeom prst="rect">
            <a:avLst/>
          </a:prstGeom>
        </p:spPr>
      </p:pic>
      <p:sp>
        <p:nvSpPr>
          <p:cNvPr id="6" name="Titel 5">
            <a:extLst>
              <a:ext uri="{FF2B5EF4-FFF2-40B4-BE49-F238E27FC236}">
                <a16:creationId xmlns:a16="http://schemas.microsoft.com/office/drawing/2014/main" id="{DF776492-F4BD-4F23-BAFE-6E999D3D7BC8}"/>
              </a:ext>
            </a:extLst>
          </p:cNvPr>
          <p:cNvSpPr>
            <a:spLocks noGrp="1"/>
          </p:cNvSpPr>
          <p:nvPr>
            <p:ph type="title"/>
          </p:nvPr>
        </p:nvSpPr>
        <p:spPr>
          <a:xfrm>
            <a:off x="0" y="0"/>
            <a:ext cx="9906000" cy="906379"/>
          </a:xfrm>
          <a:solidFill>
            <a:srgbClr val="FFFFFF"/>
          </a:solidFill>
        </p:spPr>
        <p:txBody>
          <a:bodyPr/>
          <a:lstStyle/>
          <a:p>
            <a:r>
              <a:rPr lang="en-GB" sz="2400" dirty="0"/>
              <a:t>Congestion management during the planning phase – 1</a:t>
            </a:r>
            <a:br>
              <a:rPr lang="en-GB" sz="2400" dirty="0"/>
            </a:br>
            <a:r>
              <a:rPr lang="en-GB" sz="2300" dirty="0"/>
              <a:t>Electrical energy</a:t>
            </a:r>
          </a:p>
        </p:txBody>
      </p:sp>
      <p:sp>
        <p:nvSpPr>
          <p:cNvPr id="2" name="Pladsholder til dato 1">
            <a:extLst>
              <a:ext uri="{FF2B5EF4-FFF2-40B4-BE49-F238E27FC236}">
                <a16:creationId xmlns:a16="http://schemas.microsoft.com/office/drawing/2014/main" id="{667264B5-DAB7-4B40-AFCD-952A13CCA431}"/>
              </a:ext>
            </a:extLst>
          </p:cNvPr>
          <p:cNvSpPr>
            <a:spLocks noGrp="1"/>
          </p:cNvSpPr>
          <p:nvPr>
            <p:ph type="dt" sz="half" idx="10"/>
          </p:nvPr>
        </p:nvSpPr>
        <p:spPr/>
        <p:txBody>
          <a:bodyPr/>
          <a:lstStyle/>
          <a:p>
            <a:pPr>
              <a:defRPr/>
            </a:pPr>
            <a:r>
              <a:rPr lang="en-US"/>
              <a:t>1 Dec. 2019</a:t>
            </a:r>
            <a:endParaRPr lang="en-GB" dirty="0"/>
          </a:p>
        </p:txBody>
      </p:sp>
      <p:sp>
        <p:nvSpPr>
          <p:cNvPr id="3" name="Pladsholder til slidenummer 2">
            <a:extLst>
              <a:ext uri="{FF2B5EF4-FFF2-40B4-BE49-F238E27FC236}">
                <a16:creationId xmlns:a16="http://schemas.microsoft.com/office/drawing/2014/main" id="{9457D940-B744-4F79-ADD8-1B84AD79F16E}"/>
              </a:ext>
            </a:extLst>
          </p:cNvPr>
          <p:cNvSpPr>
            <a:spLocks noGrp="1"/>
          </p:cNvSpPr>
          <p:nvPr>
            <p:ph type="sldNum" sz="quarter" idx="12"/>
          </p:nvPr>
        </p:nvSpPr>
        <p:spPr/>
        <p:txBody>
          <a:bodyPr/>
          <a:lstStyle/>
          <a:p>
            <a:pPr>
              <a:defRPr/>
            </a:pPr>
            <a:fld id="{1D200A5F-466F-4AF0-8088-8B18AAD09781}" type="slidenum">
              <a:rPr lang="en-GB" smtClean="0"/>
              <a:pPr>
                <a:defRPr/>
              </a:pPr>
              <a:t>12</a:t>
            </a:fld>
            <a:endParaRPr lang="en-GB" dirty="0"/>
          </a:p>
        </p:txBody>
      </p:sp>
      <p:sp>
        <p:nvSpPr>
          <p:cNvPr id="7" name="Tekstfelt 6">
            <a:extLst>
              <a:ext uri="{FF2B5EF4-FFF2-40B4-BE49-F238E27FC236}">
                <a16:creationId xmlns:a16="http://schemas.microsoft.com/office/drawing/2014/main" id="{E3D4FD12-C461-49F7-8763-C010A7237806}"/>
              </a:ext>
            </a:extLst>
          </p:cNvPr>
          <p:cNvSpPr txBox="1"/>
          <p:nvPr/>
        </p:nvSpPr>
        <p:spPr>
          <a:xfrm>
            <a:off x="38647" y="804628"/>
            <a:ext cx="8829661" cy="1015663"/>
          </a:xfrm>
          <a:prstGeom prst="rect">
            <a:avLst/>
          </a:prstGeom>
          <a:noFill/>
        </p:spPr>
        <p:txBody>
          <a:bodyPr wrap="none" rtlCol="0">
            <a:spAutoFit/>
          </a:bodyPr>
          <a:lstStyle/>
          <a:p>
            <a:pPr marL="342900" indent="-342900">
              <a:buFont typeface="Wingdings" panose="05000000000000000000" pitchFamily="2" charset="2"/>
              <a:buChar char="Ø"/>
              <a:tabLst>
                <a:tab pos="360363" algn="l"/>
              </a:tabLst>
            </a:pPr>
            <a:r>
              <a:rPr lang="en-GB" sz="2000" i="1" dirty="0">
                <a:solidFill>
                  <a:srgbClr val="CC0000"/>
                </a:solidFill>
              </a:rPr>
              <a:t>During the planning phase, there’s no need for elaborate,</a:t>
            </a:r>
          </a:p>
          <a:p>
            <a:pPr>
              <a:tabLst>
                <a:tab pos="360363" algn="l"/>
              </a:tabLst>
            </a:pPr>
            <a:r>
              <a:rPr lang="en-GB" sz="2000" i="1" dirty="0">
                <a:solidFill>
                  <a:srgbClr val="CC0000"/>
                </a:solidFill>
              </a:rPr>
              <a:t>	manual congestion management, if the trading systems</a:t>
            </a:r>
          </a:p>
          <a:p>
            <a:pPr>
              <a:tabLst>
                <a:tab pos="360363" algn="l"/>
              </a:tabLst>
            </a:pPr>
            <a:r>
              <a:rPr lang="en-GB" sz="2000" i="1" dirty="0">
                <a:solidFill>
                  <a:srgbClr val="CC0000"/>
                </a:solidFill>
              </a:rPr>
              <a:t>	reflect the grid geography</a:t>
            </a:r>
          </a:p>
        </p:txBody>
      </p:sp>
      <p:sp>
        <p:nvSpPr>
          <p:cNvPr id="9" name="Tekstfelt 8">
            <a:extLst>
              <a:ext uri="{FF2B5EF4-FFF2-40B4-BE49-F238E27FC236}">
                <a16:creationId xmlns:a16="http://schemas.microsoft.com/office/drawing/2014/main" id="{603956A5-1B99-4620-ABB2-0F7CEABA587B}"/>
              </a:ext>
            </a:extLst>
          </p:cNvPr>
          <p:cNvSpPr txBox="1"/>
          <p:nvPr/>
        </p:nvSpPr>
        <p:spPr>
          <a:xfrm>
            <a:off x="439697" y="3287124"/>
            <a:ext cx="4530727" cy="707886"/>
          </a:xfrm>
          <a:prstGeom prst="rect">
            <a:avLst/>
          </a:prstGeom>
          <a:noFill/>
        </p:spPr>
        <p:txBody>
          <a:bodyPr wrap="none" rtlCol="0">
            <a:spAutoFit/>
          </a:bodyPr>
          <a:lstStyle/>
          <a:p>
            <a:pPr marL="342900" indent="-342900">
              <a:buFont typeface="Wingdings" panose="05000000000000000000" pitchFamily="2" charset="2"/>
              <a:buChar char="ü"/>
              <a:tabLst>
                <a:tab pos="360363" algn="l"/>
              </a:tabLst>
            </a:pPr>
            <a:r>
              <a:rPr lang="en-GB" sz="2000" i="1" dirty="0">
                <a:solidFill>
                  <a:srgbClr val="CC0000"/>
                </a:solidFill>
              </a:rPr>
              <a:t>Otherwise, neither system</a:t>
            </a:r>
          </a:p>
          <a:p>
            <a:pPr>
              <a:tabLst>
                <a:tab pos="360363" algn="l"/>
              </a:tabLst>
            </a:pPr>
            <a:r>
              <a:rPr lang="en-GB" sz="2000" i="1" dirty="0">
                <a:solidFill>
                  <a:srgbClr val="CC0000"/>
                </a:solidFill>
              </a:rPr>
              <a:t>	can produce reliable prices</a:t>
            </a:r>
            <a:r>
              <a:rPr lang="en-GB" sz="2000" dirty="0">
                <a:solidFill>
                  <a:srgbClr val="CC0000"/>
                </a:solidFill>
              </a:rPr>
              <a:t>.</a:t>
            </a:r>
          </a:p>
        </p:txBody>
      </p:sp>
      <p:sp>
        <p:nvSpPr>
          <p:cNvPr id="10" name="Tekstfelt 9">
            <a:extLst>
              <a:ext uri="{FF2B5EF4-FFF2-40B4-BE49-F238E27FC236}">
                <a16:creationId xmlns:a16="http://schemas.microsoft.com/office/drawing/2014/main" id="{9C961FF5-E05C-487F-AA40-392268DCFF6E}"/>
              </a:ext>
            </a:extLst>
          </p:cNvPr>
          <p:cNvSpPr txBox="1"/>
          <p:nvPr/>
        </p:nvSpPr>
        <p:spPr>
          <a:xfrm>
            <a:off x="38647" y="4066707"/>
            <a:ext cx="7733207" cy="400110"/>
          </a:xfrm>
          <a:prstGeom prst="rect">
            <a:avLst/>
          </a:prstGeom>
          <a:noFill/>
        </p:spPr>
        <p:txBody>
          <a:bodyPr wrap="non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For trading systems adapted to the green society:</a:t>
            </a:r>
          </a:p>
        </p:txBody>
      </p:sp>
      <p:sp>
        <p:nvSpPr>
          <p:cNvPr id="11" name="Tekstfelt 10">
            <a:extLst>
              <a:ext uri="{FF2B5EF4-FFF2-40B4-BE49-F238E27FC236}">
                <a16:creationId xmlns:a16="http://schemas.microsoft.com/office/drawing/2014/main" id="{00139E14-74F3-4384-AEAA-4899C5E8831C}"/>
              </a:ext>
            </a:extLst>
          </p:cNvPr>
          <p:cNvSpPr txBox="1"/>
          <p:nvPr/>
        </p:nvSpPr>
        <p:spPr>
          <a:xfrm>
            <a:off x="439697" y="4538514"/>
            <a:ext cx="8584401" cy="1323439"/>
          </a:xfrm>
          <a:prstGeom prst="rect">
            <a:avLst/>
          </a:prstGeom>
          <a:noFill/>
        </p:spPr>
        <p:txBody>
          <a:bodyPr wrap="non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The congestion management will be done automatically</a:t>
            </a:r>
          </a:p>
          <a:p>
            <a:pPr>
              <a:tabLst>
                <a:tab pos="360363" algn="l"/>
              </a:tabLst>
            </a:pPr>
            <a:r>
              <a:rPr lang="en-GB" sz="2000" dirty="0">
                <a:solidFill>
                  <a:schemeClr val="tx1"/>
                </a:solidFill>
              </a:rPr>
              <a:t>	by the capacity modules of the day-ahead</a:t>
            </a:r>
          </a:p>
          <a:p>
            <a:pPr>
              <a:tabLst>
                <a:tab pos="360363" algn="l"/>
              </a:tabLst>
            </a:pPr>
            <a:r>
              <a:rPr lang="en-GB" sz="2000" dirty="0">
                <a:solidFill>
                  <a:schemeClr val="tx1"/>
                </a:solidFill>
              </a:rPr>
              <a:t>	trading system and the intra-day trading system,</a:t>
            </a:r>
          </a:p>
          <a:p>
            <a:pPr>
              <a:tabLst>
                <a:tab pos="360363" algn="l"/>
              </a:tabLst>
            </a:pPr>
            <a:r>
              <a:rPr lang="en-GB" sz="2000" dirty="0">
                <a:solidFill>
                  <a:schemeClr val="tx1"/>
                </a:solidFill>
              </a:rPr>
              <a:t>	respectively.</a:t>
            </a:r>
          </a:p>
        </p:txBody>
      </p:sp>
      <p:sp>
        <p:nvSpPr>
          <p:cNvPr id="12" name="Tekstfelt 11">
            <a:extLst>
              <a:ext uri="{FF2B5EF4-FFF2-40B4-BE49-F238E27FC236}">
                <a16:creationId xmlns:a16="http://schemas.microsoft.com/office/drawing/2014/main" id="{9EFB4042-BF93-455C-A593-99BF95C58E6C}"/>
              </a:ext>
            </a:extLst>
          </p:cNvPr>
          <p:cNvSpPr txBox="1"/>
          <p:nvPr/>
        </p:nvSpPr>
        <p:spPr>
          <a:xfrm>
            <a:off x="439697" y="5933651"/>
            <a:ext cx="7936788" cy="707886"/>
          </a:xfrm>
          <a:prstGeom prst="rect">
            <a:avLst/>
          </a:prstGeom>
          <a:noFill/>
        </p:spPr>
        <p:txBody>
          <a:bodyPr wrap="non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With the actual grid bottlenecks taken into account</a:t>
            </a:r>
          </a:p>
          <a:p>
            <a:pPr>
              <a:tabLst>
                <a:tab pos="360363" algn="l"/>
              </a:tabLst>
            </a:pPr>
            <a:r>
              <a:rPr lang="en-GB" sz="2000" dirty="0">
                <a:solidFill>
                  <a:schemeClr val="tx1"/>
                </a:solidFill>
              </a:rPr>
              <a:t>	by both systems.</a:t>
            </a:r>
          </a:p>
        </p:txBody>
      </p:sp>
      <p:sp>
        <p:nvSpPr>
          <p:cNvPr id="17" name="Tekstfelt 16">
            <a:extLst>
              <a:ext uri="{FF2B5EF4-FFF2-40B4-BE49-F238E27FC236}">
                <a16:creationId xmlns:a16="http://schemas.microsoft.com/office/drawing/2014/main" id="{82D9D1CE-8761-4061-899C-5594C4C4B186}"/>
              </a:ext>
            </a:extLst>
          </p:cNvPr>
          <p:cNvSpPr txBox="1"/>
          <p:nvPr/>
        </p:nvSpPr>
        <p:spPr>
          <a:xfrm>
            <a:off x="439697" y="1891988"/>
            <a:ext cx="5194051" cy="1323439"/>
          </a:xfrm>
          <a:prstGeom prst="rect">
            <a:avLst/>
          </a:prstGeom>
          <a:noFill/>
        </p:spPr>
        <p:txBody>
          <a:bodyPr wrap="non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Meaning: the day-ahead and the</a:t>
            </a:r>
          </a:p>
          <a:p>
            <a:pPr>
              <a:tabLst>
                <a:tab pos="360363" algn="l"/>
              </a:tabLst>
            </a:pPr>
            <a:r>
              <a:rPr lang="en-GB" sz="2000" dirty="0">
                <a:solidFill>
                  <a:schemeClr val="tx1"/>
                </a:solidFill>
              </a:rPr>
              <a:t>	intra-day trading systems must</a:t>
            </a:r>
          </a:p>
          <a:p>
            <a:pPr>
              <a:tabLst>
                <a:tab pos="360363" algn="l"/>
              </a:tabLst>
            </a:pPr>
            <a:r>
              <a:rPr lang="en-GB" sz="2000" dirty="0">
                <a:solidFill>
                  <a:schemeClr val="tx1"/>
                </a:solidFill>
              </a:rPr>
              <a:t>	take the actual grid bottlenecks</a:t>
            </a:r>
          </a:p>
          <a:p>
            <a:pPr>
              <a:tabLst>
                <a:tab pos="360363" algn="l"/>
              </a:tabLst>
            </a:pPr>
            <a:r>
              <a:rPr lang="en-GB" sz="2000" dirty="0">
                <a:solidFill>
                  <a:schemeClr val="tx1"/>
                </a:solidFill>
              </a:rPr>
              <a:t>	into account.</a:t>
            </a:r>
          </a:p>
        </p:txBody>
      </p:sp>
    </p:spTree>
    <p:extLst>
      <p:ext uri="{BB962C8B-B14F-4D97-AF65-F5344CB8AC3E}">
        <p14:creationId xmlns:p14="http://schemas.microsoft.com/office/powerpoint/2010/main" val="674006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CDC5-732E-459E-8BC0-99C7CAADF6C3}"/>
              </a:ext>
            </a:extLst>
          </p:cNvPr>
          <p:cNvSpPr>
            <a:spLocks noGrp="1"/>
          </p:cNvSpPr>
          <p:nvPr>
            <p:ph type="title"/>
          </p:nvPr>
        </p:nvSpPr>
        <p:spPr>
          <a:xfrm>
            <a:off x="0" y="31689"/>
            <a:ext cx="9906000" cy="879059"/>
          </a:xfrm>
          <a:solidFill>
            <a:srgbClr val="FFFFFF"/>
          </a:solidFill>
        </p:spPr>
        <p:txBody>
          <a:bodyPr/>
          <a:lstStyle/>
          <a:p>
            <a:r>
              <a:rPr lang="en-GB" sz="2400" dirty="0"/>
              <a:t>Congestion management during the planning phase – 2</a:t>
            </a:r>
            <a:br>
              <a:rPr lang="en-GB" sz="2400" dirty="0"/>
            </a:br>
            <a:r>
              <a:rPr lang="en-GB" sz="2300" dirty="0"/>
              <a:t>Electrical energy</a:t>
            </a:r>
          </a:p>
        </p:txBody>
      </p:sp>
      <p:sp>
        <p:nvSpPr>
          <p:cNvPr id="3" name="Pladsholder til indhold 2">
            <a:extLst>
              <a:ext uri="{FF2B5EF4-FFF2-40B4-BE49-F238E27FC236}">
                <a16:creationId xmlns:a16="http://schemas.microsoft.com/office/drawing/2014/main" id="{F3562A1C-C8E9-4B62-96E9-F676A6160CB9}"/>
              </a:ext>
            </a:extLst>
          </p:cNvPr>
          <p:cNvSpPr>
            <a:spLocks noGrp="1"/>
          </p:cNvSpPr>
          <p:nvPr>
            <p:ph idx="1"/>
          </p:nvPr>
        </p:nvSpPr>
        <p:spPr>
          <a:xfrm>
            <a:off x="82153" y="888008"/>
            <a:ext cx="9695510" cy="3499507"/>
          </a:xfrm>
        </p:spPr>
        <p:txBody>
          <a:bodyPr/>
          <a:lstStyle/>
          <a:p>
            <a:r>
              <a:rPr lang="en-GB" sz="2000" dirty="0"/>
              <a:t>With this approach, for the intra-day trading, the new flexibility platforms become competitors to the current operators of the intra-day trading platform XBid.</a:t>
            </a:r>
          </a:p>
          <a:p>
            <a:r>
              <a:rPr lang="en-GB" sz="2000" dirty="0"/>
              <a:t>As they will offer market players an additional entrance to XBid</a:t>
            </a:r>
          </a:p>
          <a:p>
            <a:pPr lvl="1"/>
            <a:r>
              <a:rPr lang="en-GB" sz="2000" dirty="0"/>
              <a:t>More information on intra-day trading: see the PowerPoint presentation </a:t>
            </a:r>
            <a:r>
              <a:rPr lang="en-GB" sz="2000" i="1" dirty="0"/>
              <a:t>Intra-day trading for The Single Electricity Market</a:t>
            </a:r>
            <a:r>
              <a:rPr lang="en-GB" sz="2000" dirty="0"/>
              <a:t>.</a:t>
            </a:r>
          </a:p>
          <a:p>
            <a:pPr lvl="1"/>
            <a:r>
              <a:rPr lang="en-GB" sz="2000" dirty="0"/>
              <a:t>Further, the flexibility platforms may be used by the TSOs for the trading of balancing energy </a:t>
            </a:r>
          </a:p>
          <a:p>
            <a:pPr lvl="2"/>
            <a:r>
              <a:rPr lang="en-GB" sz="2000" dirty="0"/>
              <a:t>And perhaps balancing capacity, too.</a:t>
            </a:r>
          </a:p>
          <a:p>
            <a:endParaRPr lang="en-GB" sz="2000" dirty="0"/>
          </a:p>
        </p:txBody>
      </p:sp>
      <p:pic>
        <p:nvPicPr>
          <p:cNvPr id="7" name="Billede 6" descr="Et billede, der indeholder kredsløb&#10;&#10;Automatisk genereret beskrivelse">
            <a:extLst>
              <a:ext uri="{FF2B5EF4-FFF2-40B4-BE49-F238E27FC236}">
                <a16:creationId xmlns:a16="http://schemas.microsoft.com/office/drawing/2014/main" id="{F2F1215D-13E6-4A6C-AF58-C97773794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2496" y="4586768"/>
            <a:ext cx="3495690" cy="2195048"/>
          </a:xfrm>
          <a:prstGeom prst="rect">
            <a:avLst/>
          </a:prstGeom>
        </p:spPr>
      </p:pic>
      <p:sp>
        <p:nvSpPr>
          <p:cNvPr id="4" name="Pladsholder til dato 3">
            <a:extLst>
              <a:ext uri="{FF2B5EF4-FFF2-40B4-BE49-F238E27FC236}">
                <a16:creationId xmlns:a16="http://schemas.microsoft.com/office/drawing/2014/main" id="{A3F69021-CB3F-4A8E-81CC-5039828A45BB}"/>
              </a:ext>
            </a:extLst>
          </p:cNvPr>
          <p:cNvSpPr>
            <a:spLocks noGrp="1"/>
          </p:cNvSpPr>
          <p:nvPr>
            <p:ph type="dt" sz="half" idx="10"/>
          </p:nvPr>
        </p:nvSpPr>
        <p:spPr/>
        <p:txBody>
          <a:bodyPr/>
          <a:lstStyle/>
          <a:p>
            <a:pPr>
              <a:defRPr/>
            </a:pPr>
            <a:r>
              <a:rPr lang="en-US" noProof="0"/>
              <a:t>1 Dec. 2019</a:t>
            </a:r>
            <a:endParaRPr lang="en-GB" noProof="0" dirty="0"/>
          </a:p>
        </p:txBody>
      </p:sp>
      <p:sp>
        <p:nvSpPr>
          <p:cNvPr id="5" name="Pladsholder til slidenummer 4">
            <a:extLst>
              <a:ext uri="{FF2B5EF4-FFF2-40B4-BE49-F238E27FC236}">
                <a16:creationId xmlns:a16="http://schemas.microsoft.com/office/drawing/2014/main" id="{C5AD1390-34BB-46B6-AAAE-262D144FB6AF}"/>
              </a:ext>
            </a:extLst>
          </p:cNvPr>
          <p:cNvSpPr>
            <a:spLocks noGrp="1"/>
          </p:cNvSpPr>
          <p:nvPr>
            <p:ph type="sldNum" sz="quarter" idx="12"/>
          </p:nvPr>
        </p:nvSpPr>
        <p:spPr/>
        <p:txBody>
          <a:bodyPr/>
          <a:lstStyle/>
          <a:p>
            <a:pPr>
              <a:defRPr/>
            </a:pPr>
            <a:fld id="{6F22F84E-A190-402D-AE1D-93CA43AF0CC6}" type="slidenum">
              <a:rPr lang="en-GB" noProof="0" smtClean="0"/>
              <a:pPr>
                <a:defRPr/>
              </a:pPr>
              <a:t>13</a:t>
            </a:fld>
            <a:endParaRPr lang="en-GB" noProof="0" dirty="0"/>
          </a:p>
        </p:txBody>
      </p:sp>
    </p:spTree>
    <p:extLst>
      <p:ext uri="{BB962C8B-B14F-4D97-AF65-F5344CB8AC3E}">
        <p14:creationId xmlns:p14="http://schemas.microsoft.com/office/powerpoint/2010/main" val="2518230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defRPr/>
            </a:pPr>
            <a:r>
              <a:rPr lang="en-US"/>
              <a:t>1 Dec. 2019</a:t>
            </a:r>
            <a:endParaRPr lang="en-GB" dirty="0"/>
          </a:p>
        </p:txBody>
      </p:sp>
      <p:sp>
        <p:nvSpPr>
          <p:cNvPr id="4" name="Pladsholder til diasnummer 3"/>
          <p:cNvSpPr>
            <a:spLocks noGrp="1"/>
          </p:cNvSpPr>
          <p:nvPr>
            <p:ph type="sldNum" sz="quarter" idx="12"/>
          </p:nvPr>
        </p:nvSpPr>
        <p:spPr/>
        <p:txBody>
          <a:bodyPr/>
          <a:lstStyle/>
          <a:p>
            <a:pPr>
              <a:defRPr/>
            </a:pPr>
            <a:fld id="{C7398079-F33D-41F5-9C34-6A64457217A3}" type="slidenum">
              <a:rPr lang="en-GB" smtClean="0"/>
              <a:pPr>
                <a:defRPr/>
              </a:pPr>
              <a:t>14</a:t>
            </a:fld>
            <a:endParaRPr lang="en-GB" dirty="0"/>
          </a:p>
        </p:txBody>
      </p:sp>
      <p:sp>
        <p:nvSpPr>
          <p:cNvPr id="5" name="Tekstboks 4"/>
          <p:cNvSpPr txBox="1"/>
          <p:nvPr/>
        </p:nvSpPr>
        <p:spPr>
          <a:xfrm>
            <a:off x="423703" y="2685154"/>
            <a:ext cx="8981946" cy="646331"/>
          </a:xfrm>
          <a:prstGeom prst="rect">
            <a:avLst/>
          </a:prstGeom>
          <a:noFill/>
        </p:spPr>
        <p:txBody>
          <a:bodyPr wrap="none" rtlCol="0">
            <a:spAutoFit/>
          </a:bodyPr>
          <a:lstStyle/>
          <a:p>
            <a:r>
              <a:rPr lang="en-GB" sz="3600" dirty="0">
                <a:solidFill>
                  <a:schemeClr val="tx1"/>
                </a:solidFill>
              </a:rPr>
              <a:t>Nodal pricing versus zonal pricing</a:t>
            </a:r>
          </a:p>
        </p:txBody>
      </p:sp>
      <p:grpSp>
        <p:nvGrpSpPr>
          <p:cNvPr id="6" name="Gruppe 5"/>
          <p:cNvGrpSpPr>
            <a:grpSpLocks noChangeAspect="1"/>
          </p:cNvGrpSpPr>
          <p:nvPr/>
        </p:nvGrpSpPr>
        <p:grpSpPr>
          <a:xfrm>
            <a:off x="4346350" y="3994376"/>
            <a:ext cx="1028700" cy="1930400"/>
            <a:chOff x="3040063" y="3675063"/>
            <a:chExt cx="514350" cy="965200"/>
          </a:xfrm>
        </p:grpSpPr>
        <p:sp>
          <p:nvSpPr>
            <p:cNvPr id="7" name="Freeform 23"/>
            <p:cNvSpPr>
              <a:spLocks/>
            </p:cNvSpPr>
            <p:nvPr/>
          </p:nvSpPr>
          <p:spPr bwMode="auto">
            <a:xfrm>
              <a:off x="3170238" y="3675063"/>
              <a:ext cx="295275" cy="206375"/>
            </a:xfrm>
            <a:custGeom>
              <a:avLst/>
              <a:gdLst/>
              <a:ahLst/>
              <a:cxnLst>
                <a:cxn ang="0">
                  <a:pos x="129" y="91"/>
                </a:cxn>
                <a:cxn ang="0">
                  <a:pos x="126" y="66"/>
                </a:cxn>
                <a:cxn ang="0">
                  <a:pos x="122" y="50"/>
                </a:cxn>
                <a:cxn ang="0">
                  <a:pos x="113" y="33"/>
                </a:cxn>
                <a:cxn ang="0">
                  <a:pos x="101" y="17"/>
                </a:cxn>
                <a:cxn ang="0">
                  <a:pos x="88" y="6"/>
                </a:cxn>
                <a:cxn ang="0">
                  <a:pos x="71" y="0"/>
                </a:cxn>
                <a:cxn ang="0">
                  <a:pos x="48" y="0"/>
                </a:cxn>
                <a:cxn ang="0">
                  <a:pos x="24" y="9"/>
                </a:cxn>
                <a:cxn ang="0">
                  <a:pos x="11" y="18"/>
                </a:cxn>
                <a:cxn ang="0">
                  <a:pos x="3" y="38"/>
                </a:cxn>
                <a:cxn ang="0">
                  <a:pos x="0" y="58"/>
                </a:cxn>
                <a:cxn ang="0">
                  <a:pos x="3" y="83"/>
                </a:cxn>
                <a:cxn ang="0">
                  <a:pos x="16" y="104"/>
                </a:cxn>
                <a:cxn ang="0">
                  <a:pos x="31" y="116"/>
                </a:cxn>
                <a:cxn ang="0">
                  <a:pos x="48" y="128"/>
                </a:cxn>
                <a:cxn ang="0">
                  <a:pos x="69" y="130"/>
                </a:cxn>
                <a:cxn ang="0">
                  <a:pos x="96" y="128"/>
                </a:cxn>
                <a:cxn ang="0">
                  <a:pos x="113" y="120"/>
                </a:cxn>
                <a:cxn ang="0">
                  <a:pos x="126" y="109"/>
                </a:cxn>
                <a:cxn ang="0">
                  <a:pos x="146" y="113"/>
                </a:cxn>
                <a:cxn ang="0">
                  <a:pos x="171" y="125"/>
                </a:cxn>
                <a:cxn ang="0">
                  <a:pos x="179" y="125"/>
                </a:cxn>
                <a:cxn ang="0">
                  <a:pos x="186" y="120"/>
                </a:cxn>
                <a:cxn ang="0">
                  <a:pos x="182" y="105"/>
                </a:cxn>
                <a:cxn ang="0">
                  <a:pos x="163" y="101"/>
                </a:cxn>
                <a:cxn ang="0">
                  <a:pos x="129" y="91"/>
                </a:cxn>
              </a:cxnLst>
              <a:rect l="0" t="0" r="r" b="b"/>
              <a:pathLst>
                <a:path w="186" h="130">
                  <a:moveTo>
                    <a:pt x="129" y="91"/>
                  </a:moveTo>
                  <a:lnTo>
                    <a:pt x="126" y="66"/>
                  </a:lnTo>
                  <a:lnTo>
                    <a:pt x="122" y="50"/>
                  </a:lnTo>
                  <a:lnTo>
                    <a:pt x="113" y="33"/>
                  </a:lnTo>
                  <a:lnTo>
                    <a:pt x="101" y="17"/>
                  </a:lnTo>
                  <a:lnTo>
                    <a:pt x="88" y="6"/>
                  </a:lnTo>
                  <a:lnTo>
                    <a:pt x="71" y="0"/>
                  </a:lnTo>
                  <a:lnTo>
                    <a:pt x="48" y="0"/>
                  </a:lnTo>
                  <a:lnTo>
                    <a:pt x="24" y="9"/>
                  </a:lnTo>
                  <a:lnTo>
                    <a:pt x="11" y="18"/>
                  </a:lnTo>
                  <a:lnTo>
                    <a:pt x="3" y="38"/>
                  </a:lnTo>
                  <a:lnTo>
                    <a:pt x="0" y="58"/>
                  </a:lnTo>
                  <a:lnTo>
                    <a:pt x="3" y="83"/>
                  </a:lnTo>
                  <a:lnTo>
                    <a:pt x="16" y="104"/>
                  </a:lnTo>
                  <a:lnTo>
                    <a:pt x="31" y="116"/>
                  </a:lnTo>
                  <a:lnTo>
                    <a:pt x="48" y="128"/>
                  </a:lnTo>
                  <a:lnTo>
                    <a:pt x="69" y="130"/>
                  </a:lnTo>
                  <a:lnTo>
                    <a:pt x="96" y="128"/>
                  </a:lnTo>
                  <a:lnTo>
                    <a:pt x="113" y="120"/>
                  </a:lnTo>
                  <a:lnTo>
                    <a:pt x="126" y="109"/>
                  </a:lnTo>
                  <a:lnTo>
                    <a:pt x="146" y="113"/>
                  </a:lnTo>
                  <a:lnTo>
                    <a:pt x="171" y="125"/>
                  </a:lnTo>
                  <a:lnTo>
                    <a:pt x="179" y="125"/>
                  </a:lnTo>
                  <a:lnTo>
                    <a:pt x="186" y="120"/>
                  </a:lnTo>
                  <a:lnTo>
                    <a:pt x="182" y="105"/>
                  </a:lnTo>
                  <a:lnTo>
                    <a:pt x="163" y="101"/>
                  </a:lnTo>
                  <a:lnTo>
                    <a:pt x="129" y="9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24"/>
            <p:cNvSpPr>
              <a:spLocks/>
            </p:cNvSpPr>
            <p:nvPr/>
          </p:nvSpPr>
          <p:spPr bwMode="auto">
            <a:xfrm>
              <a:off x="3040063" y="3675063"/>
              <a:ext cx="255588" cy="336550"/>
            </a:xfrm>
            <a:custGeom>
              <a:avLst/>
              <a:gdLst/>
              <a:ahLst/>
              <a:cxnLst>
                <a:cxn ang="0">
                  <a:pos x="73" y="182"/>
                </a:cxn>
                <a:cxn ang="0">
                  <a:pos x="112" y="176"/>
                </a:cxn>
                <a:cxn ang="0">
                  <a:pos x="141" y="162"/>
                </a:cxn>
                <a:cxn ang="0">
                  <a:pos x="159" y="170"/>
                </a:cxn>
                <a:cxn ang="0">
                  <a:pos x="161" y="187"/>
                </a:cxn>
                <a:cxn ang="0">
                  <a:pos x="156" y="200"/>
                </a:cxn>
                <a:cxn ang="0">
                  <a:pos x="131" y="204"/>
                </a:cxn>
                <a:cxn ang="0">
                  <a:pos x="82" y="212"/>
                </a:cxn>
                <a:cxn ang="0">
                  <a:pos x="49" y="212"/>
                </a:cxn>
                <a:cxn ang="0">
                  <a:pos x="22" y="209"/>
                </a:cxn>
                <a:cxn ang="0">
                  <a:pos x="4" y="203"/>
                </a:cxn>
                <a:cxn ang="0">
                  <a:pos x="0" y="192"/>
                </a:cxn>
                <a:cxn ang="0">
                  <a:pos x="0" y="175"/>
                </a:cxn>
                <a:cxn ang="0">
                  <a:pos x="5" y="140"/>
                </a:cxn>
                <a:cxn ang="0">
                  <a:pos x="18" y="106"/>
                </a:cxn>
                <a:cxn ang="0">
                  <a:pos x="37" y="71"/>
                </a:cxn>
                <a:cxn ang="0">
                  <a:pos x="30" y="41"/>
                </a:cxn>
                <a:cxn ang="0">
                  <a:pos x="37" y="10"/>
                </a:cxn>
                <a:cxn ang="0">
                  <a:pos x="58" y="0"/>
                </a:cxn>
                <a:cxn ang="0">
                  <a:pos x="78" y="0"/>
                </a:cxn>
                <a:cxn ang="0">
                  <a:pos x="86" y="9"/>
                </a:cxn>
                <a:cxn ang="0">
                  <a:pos x="83" y="18"/>
                </a:cxn>
                <a:cxn ang="0">
                  <a:pos x="75" y="21"/>
                </a:cxn>
                <a:cxn ang="0">
                  <a:pos x="63" y="18"/>
                </a:cxn>
                <a:cxn ang="0">
                  <a:pos x="53" y="22"/>
                </a:cxn>
                <a:cxn ang="0">
                  <a:pos x="50" y="38"/>
                </a:cxn>
                <a:cxn ang="0">
                  <a:pos x="53" y="53"/>
                </a:cxn>
                <a:cxn ang="0">
                  <a:pos x="58" y="73"/>
                </a:cxn>
                <a:cxn ang="0">
                  <a:pos x="73" y="81"/>
                </a:cxn>
                <a:cxn ang="0">
                  <a:pos x="79" y="83"/>
                </a:cxn>
                <a:cxn ang="0">
                  <a:pos x="79" y="93"/>
                </a:cxn>
                <a:cxn ang="0">
                  <a:pos x="65" y="98"/>
                </a:cxn>
                <a:cxn ang="0">
                  <a:pos x="49" y="93"/>
                </a:cxn>
                <a:cxn ang="0">
                  <a:pos x="41" y="95"/>
                </a:cxn>
                <a:cxn ang="0">
                  <a:pos x="34" y="115"/>
                </a:cxn>
                <a:cxn ang="0">
                  <a:pos x="26" y="142"/>
                </a:cxn>
                <a:cxn ang="0">
                  <a:pos x="25" y="168"/>
                </a:cxn>
                <a:cxn ang="0">
                  <a:pos x="28" y="184"/>
                </a:cxn>
                <a:cxn ang="0">
                  <a:pos x="41" y="184"/>
                </a:cxn>
                <a:cxn ang="0">
                  <a:pos x="73" y="182"/>
                </a:cxn>
              </a:cxnLst>
              <a:rect l="0" t="0" r="r" b="b"/>
              <a:pathLst>
                <a:path w="161" h="212">
                  <a:moveTo>
                    <a:pt x="73" y="182"/>
                  </a:moveTo>
                  <a:lnTo>
                    <a:pt x="112" y="176"/>
                  </a:lnTo>
                  <a:lnTo>
                    <a:pt x="141" y="162"/>
                  </a:lnTo>
                  <a:lnTo>
                    <a:pt x="159" y="170"/>
                  </a:lnTo>
                  <a:lnTo>
                    <a:pt x="161" y="187"/>
                  </a:lnTo>
                  <a:lnTo>
                    <a:pt x="156" y="200"/>
                  </a:lnTo>
                  <a:lnTo>
                    <a:pt x="131" y="204"/>
                  </a:lnTo>
                  <a:lnTo>
                    <a:pt x="82" y="212"/>
                  </a:lnTo>
                  <a:lnTo>
                    <a:pt x="49" y="212"/>
                  </a:lnTo>
                  <a:lnTo>
                    <a:pt x="22" y="209"/>
                  </a:lnTo>
                  <a:lnTo>
                    <a:pt x="4" y="203"/>
                  </a:lnTo>
                  <a:lnTo>
                    <a:pt x="0" y="192"/>
                  </a:lnTo>
                  <a:lnTo>
                    <a:pt x="0" y="175"/>
                  </a:lnTo>
                  <a:lnTo>
                    <a:pt x="5" y="140"/>
                  </a:lnTo>
                  <a:lnTo>
                    <a:pt x="18" y="106"/>
                  </a:lnTo>
                  <a:lnTo>
                    <a:pt x="37" y="71"/>
                  </a:lnTo>
                  <a:lnTo>
                    <a:pt x="30" y="41"/>
                  </a:lnTo>
                  <a:lnTo>
                    <a:pt x="37" y="10"/>
                  </a:lnTo>
                  <a:lnTo>
                    <a:pt x="58" y="0"/>
                  </a:lnTo>
                  <a:lnTo>
                    <a:pt x="78" y="0"/>
                  </a:lnTo>
                  <a:lnTo>
                    <a:pt x="86" y="9"/>
                  </a:lnTo>
                  <a:lnTo>
                    <a:pt x="83" y="18"/>
                  </a:lnTo>
                  <a:lnTo>
                    <a:pt x="75" y="21"/>
                  </a:lnTo>
                  <a:lnTo>
                    <a:pt x="63" y="18"/>
                  </a:lnTo>
                  <a:lnTo>
                    <a:pt x="53" y="22"/>
                  </a:lnTo>
                  <a:lnTo>
                    <a:pt x="50" y="38"/>
                  </a:lnTo>
                  <a:lnTo>
                    <a:pt x="53" y="53"/>
                  </a:lnTo>
                  <a:lnTo>
                    <a:pt x="58" y="73"/>
                  </a:lnTo>
                  <a:lnTo>
                    <a:pt x="73" y="81"/>
                  </a:lnTo>
                  <a:lnTo>
                    <a:pt x="79" y="83"/>
                  </a:lnTo>
                  <a:lnTo>
                    <a:pt x="79" y="93"/>
                  </a:lnTo>
                  <a:lnTo>
                    <a:pt x="65" y="98"/>
                  </a:lnTo>
                  <a:lnTo>
                    <a:pt x="49" y="93"/>
                  </a:lnTo>
                  <a:lnTo>
                    <a:pt x="41" y="95"/>
                  </a:lnTo>
                  <a:lnTo>
                    <a:pt x="34" y="115"/>
                  </a:lnTo>
                  <a:lnTo>
                    <a:pt x="26" y="142"/>
                  </a:lnTo>
                  <a:lnTo>
                    <a:pt x="25" y="168"/>
                  </a:lnTo>
                  <a:lnTo>
                    <a:pt x="28" y="184"/>
                  </a:lnTo>
                  <a:lnTo>
                    <a:pt x="41" y="184"/>
                  </a:lnTo>
                  <a:lnTo>
                    <a:pt x="73" y="1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25"/>
            <p:cNvSpPr>
              <a:spLocks/>
            </p:cNvSpPr>
            <p:nvPr/>
          </p:nvSpPr>
          <p:spPr bwMode="auto">
            <a:xfrm>
              <a:off x="3241676" y="3892550"/>
              <a:ext cx="193675" cy="347663"/>
            </a:xfrm>
            <a:custGeom>
              <a:avLst/>
              <a:gdLst/>
              <a:ahLst/>
              <a:cxnLst>
                <a:cxn ang="0">
                  <a:pos x="25" y="1"/>
                </a:cxn>
                <a:cxn ang="0">
                  <a:pos x="46" y="0"/>
                </a:cxn>
                <a:cxn ang="0">
                  <a:pos x="71" y="5"/>
                </a:cxn>
                <a:cxn ang="0">
                  <a:pos x="88" y="18"/>
                </a:cxn>
                <a:cxn ang="0">
                  <a:pos x="101" y="36"/>
                </a:cxn>
                <a:cxn ang="0">
                  <a:pos x="110" y="54"/>
                </a:cxn>
                <a:cxn ang="0">
                  <a:pos x="118" y="81"/>
                </a:cxn>
                <a:cxn ang="0">
                  <a:pos x="122" y="110"/>
                </a:cxn>
                <a:cxn ang="0">
                  <a:pos x="121" y="137"/>
                </a:cxn>
                <a:cxn ang="0">
                  <a:pos x="118" y="158"/>
                </a:cxn>
                <a:cxn ang="0">
                  <a:pos x="117" y="180"/>
                </a:cxn>
                <a:cxn ang="0">
                  <a:pos x="104" y="199"/>
                </a:cxn>
                <a:cxn ang="0">
                  <a:pos x="89" y="211"/>
                </a:cxn>
                <a:cxn ang="0">
                  <a:pos x="72" y="219"/>
                </a:cxn>
                <a:cxn ang="0">
                  <a:pos x="47" y="219"/>
                </a:cxn>
                <a:cxn ang="0">
                  <a:pos x="26" y="209"/>
                </a:cxn>
                <a:cxn ang="0">
                  <a:pos x="10" y="194"/>
                </a:cxn>
                <a:cxn ang="0">
                  <a:pos x="0" y="167"/>
                </a:cxn>
                <a:cxn ang="0">
                  <a:pos x="2" y="147"/>
                </a:cxn>
                <a:cxn ang="0">
                  <a:pos x="10" y="125"/>
                </a:cxn>
                <a:cxn ang="0">
                  <a:pos x="14" y="115"/>
                </a:cxn>
                <a:cxn ang="0">
                  <a:pos x="21" y="98"/>
                </a:cxn>
                <a:cxn ang="0">
                  <a:pos x="17" y="77"/>
                </a:cxn>
                <a:cxn ang="0">
                  <a:pos x="8" y="60"/>
                </a:cxn>
                <a:cxn ang="0">
                  <a:pos x="5" y="45"/>
                </a:cxn>
                <a:cxn ang="0">
                  <a:pos x="5" y="21"/>
                </a:cxn>
                <a:cxn ang="0">
                  <a:pos x="10" y="12"/>
                </a:cxn>
                <a:cxn ang="0">
                  <a:pos x="25" y="1"/>
                </a:cxn>
              </a:cxnLst>
              <a:rect l="0" t="0" r="r" b="b"/>
              <a:pathLst>
                <a:path w="122" h="219">
                  <a:moveTo>
                    <a:pt x="25" y="1"/>
                  </a:moveTo>
                  <a:lnTo>
                    <a:pt x="46" y="0"/>
                  </a:lnTo>
                  <a:lnTo>
                    <a:pt x="71" y="5"/>
                  </a:lnTo>
                  <a:lnTo>
                    <a:pt x="88" y="18"/>
                  </a:lnTo>
                  <a:lnTo>
                    <a:pt x="101" y="36"/>
                  </a:lnTo>
                  <a:lnTo>
                    <a:pt x="110" y="54"/>
                  </a:lnTo>
                  <a:lnTo>
                    <a:pt x="118" y="81"/>
                  </a:lnTo>
                  <a:lnTo>
                    <a:pt x="122" y="110"/>
                  </a:lnTo>
                  <a:lnTo>
                    <a:pt x="121" y="137"/>
                  </a:lnTo>
                  <a:lnTo>
                    <a:pt x="118" y="158"/>
                  </a:lnTo>
                  <a:lnTo>
                    <a:pt x="117" y="180"/>
                  </a:lnTo>
                  <a:lnTo>
                    <a:pt x="104" y="199"/>
                  </a:lnTo>
                  <a:lnTo>
                    <a:pt x="89" y="211"/>
                  </a:lnTo>
                  <a:lnTo>
                    <a:pt x="72" y="219"/>
                  </a:lnTo>
                  <a:lnTo>
                    <a:pt x="47" y="219"/>
                  </a:lnTo>
                  <a:lnTo>
                    <a:pt x="26" y="209"/>
                  </a:lnTo>
                  <a:lnTo>
                    <a:pt x="10" y="194"/>
                  </a:lnTo>
                  <a:lnTo>
                    <a:pt x="0" y="167"/>
                  </a:lnTo>
                  <a:lnTo>
                    <a:pt x="2" y="147"/>
                  </a:lnTo>
                  <a:lnTo>
                    <a:pt x="10" y="125"/>
                  </a:lnTo>
                  <a:lnTo>
                    <a:pt x="14" y="115"/>
                  </a:lnTo>
                  <a:lnTo>
                    <a:pt x="21" y="98"/>
                  </a:lnTo>
                  <a:lnTo>
                    <a:pt x="17" y="77"/>
                  </a:lnTo>
                  <a:lnTo>
                    <a:pt x="8" y="60"/>
                  </a:lnTo>
                  <a:lnTo>
                    <a:pt x="5" y="45"/>
                  </a:lnTo>
                  <a:lnTo>
                    <a:pt x="5" y="21"/>
                  </a:lnTo>
                  <a:lnTo>
                    <a:pt x="10" y="12"/>
                  </a:lnTo>
                  <a:lnTo>
                    <a:pt x="25"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26"/>
            <p:cNvSpPr>
              <a:spLocks/>
            </p:cNvSpPr>
            <p:nvPr/>
          </p:nvSpPr>
          <p:spPr bwMode="auto">
            <a:xfrm>
              <a:off x="3324226" y="3906838"/>
              <a:ext cx="228600" cy="336550"/>
            </a:xfrm>
            <a:custGeom>
              <a:avLst/>
              <a:gdLst/>
              <a:ahLst/>
              <a:cxnLst>
                <a:cxn ang="0">
                  <a:pos x="4" y="0"/>
                </a:cxn>
                <a:cxn ang="0">
                  <a:pos x="0" y="17"/>
                </a:cxn>
                <a:cxn ang="0">
                  <a:pos x="10" y="33"/>
                </a:cxn>
                <a:cxn ang="0">
                  <a:pos x="22" y="39"/>
                </a:cxn>
                <a:cxn ang="0">
                  <a:pos x="49" y="44"/>
                </a:cxn>
                <a:cxn ang="0">
                  <a:pos x="76" y="52"/>
                </a:cxn>
                <a:cxn ang="0">
                  <a:pos x="95" y="61"/>
                </a:cxn>
                <a:cxn ang="0">
                  <a:pos x="108" y="76"/>
                </a:cxn>
                <a:cxn ang="0">
                  <a:pos x="121" y="89"/>
                </a:cxn>
                <a:cxn ang="0">
                  <a:pos x="117" y="101"/>
                </a:cxn>
                <a:cxn ang="0">
                  <a:pos x="105" y="106"/>
                </a:cxn>
                <a:cxn ang="0">
                  <a:pos x="76" y="125"/>
                </a:cxn>
                <a:cxn ang="0">
                  <a:pos x="66" y="137"/>
                </a:cxn>
                <a:cxn ang="0">
                  <a:pos x="59" y="151"/>
                </a:cxn>
                <a:cxn ang="0">
                  <a:pos x="64" y="166"/>
                </a:cxn>
                <a:cxn ang="0">
                  <a:pos x="76" y="178"/>
                </a:cxn>
                <a:cxn ang="0">
                  <a:pos x="99" y="190"/>
                </a:cxn>
                <a:cxn ang="0">
                  <a:pos x="117" y="202"/>
                </a:cxn>
                <a:cxn ang="0">
                  <a:pos x="125" y="212"/>
                </a:cxn>
                <a:cxn ang="0">
                  <a:pos x="136" y="212"/>
                </a:cxn>
                <a:cxn ang="0">
                  <a:pos x="141" y="203"/>
                </a:cxn>
                <a:cxn ang="0">
                  <a:pos x="140" y="194"/>
                </a:cxn>
                <a:cxn ang="0">
                  <a:pos x="123" y="182"/>
                </a:cxn>
                <a:cxn ang="0">
                  <a:pos x="96" y="170"/>
                </a:cxn>
                <a:cxn ang="0">
                  <a:pos x="82" y="163"/>
                </a:cxn>
                <a:cxn ang="0">
                  <a:pos x="76" y="155"/>
                </a:cxn>
                <a:cxn ang="0">
                  <a:pos x="79" y="143"/>
                </a:cxn>
                <a:cxn ang="0">
                  <a:pos x="90" y="134"/>
                </a:cxn>
                <a:cxn ang="0">
                  <a:pos x="111" y="126"/>
                </a:cxn>
                <a:cxn ang="0">
                  <a:pos x="132" y="116"/>
                </a:cxn>
                <a:cxn ang="0">
                  <a:pos x="144" y="101"/>
                </a:cxn>
                <a:cxn ang="0">
                  <a:pos x="144" y="89"/>
                </a:cxn>
                <a:cxn ang="0">
                  <a:pos x="140" y="80"/>
                </a:cxn>
                <a:cxn ang="0">
                  <a:pos x="132" y="68"/>
                </a:cxn>
                <a:cxn ang="0">
                  <a:pos x="113" y="54"/>
                </a:cxn>
                <a:cxn ang="0">
                  <a:pos x="92" y="39"/>
                </a:cxn>
                <a:cxn ang="0">
                  <a:pos x="70" y="27"/>
                </a:cxn>
                <a:cxn ang="0">
                  <a:pos x="46" y="11"/>
                </a:cxn>
                <a:cxn ang="0">
                  <a:pos x="25" y="0"/>
                </a:cxn>
                <a:cxn ang="0">
                  <a:pos x="4" y="0"/>
                </a:cxn>
              </a:cxnLst>
              <a:rect l="0" t="0" r="r" b="b"/>
              <a:pathLst>
                <a:path w="144" h="212">
                  <a:moveTo>
                    <a:pt x="4" y="0"/>
                  </a:moveTo>
                  <a:lnTo>
                    <a:pt x="0" y="17"/>
                  </a:lnTo>
                  <a:lnTo>
                    <a:pt x="10" y="33"/>
                  </a:lnTo>
                  <a:lnTo>
                    <a:pt x="22" y="39"/>
                  </a:lnTo>
                  <a:lnTo>
                    <a:pt x="49" y="44"/>
                  </a:lnTo>
                  <a:lnTo>
                    <a:pt x="76" y="52"/>
                  </a:lnTo>
                  <a:lnTo>
                    <a:pt x="95" y="61"/>
                  </a:lnTo>
                  <a:lnTo>
                    <a:pt x="108" y="76"/>
                  </a:lnTo>
                  <a:lnTo>
                    <a:pt x="121" y="89"/>
                  </a:lnTo>
                  <a:lnTo>
                    <a:pt x="117" y="101"/>
                  </a:lnTo>
                  <a:lnTo>
                    <a:pt x="105" y="106"/>
                  </a:lnTo>
                  <a:lnTo>
                    <a:pt x="76" y="125"/>
                  </a:lnTo>
                  <a:lnTo>
                    <a:pt x="66" y="137"/>
                  </a:lnTo>
                  <a:lnTo>
                    <a:pt x="59" y="151"/>
                  </a:lnTo>
                  <a:lnTo>
                    <a:pt x="64" y="166"/>
                  </a:lnTo>
                  <a:lnTo>
                    <a:pt x="76" y="178"/>
                  </a:lnTo>
                  <a:lnTo>
                    <a:pt x="99" y="190"/>
                  </a:lnTo>
                  <a:lnTo>
                    <a:pt x="117" y="202"/>
                  </a:lnTo>
                  <a:lnTo>
                    <a:pt x="125" y="212"/>
                  </a:lnTo>
                  <a:lnTo>
                    <a:pt x="136" y="212"/>
                  </a:lnTo>
                  <a:lnTo>
                    <a:pt x="141" y="203"/>
                  </a:lnTo>
                  <a:lnTo>
                    <a:pt x="140" y="194"/>
                  </a:lnTo>
                  <a:lnTo>
                    <a:pt x="123" y="182"/>
                  </a:lnTo>
                  <a:lnTo>
                    <a:pt x="96" y="170"/>
                  </a:lnTo>
                  <a:lnTo>
                    <a:pt x="82" y="163"/>
                  </a:lnTo>
                  <a:lnTo>
                    <a:pt x="76" y="155"/>
                  </a:lnTo>
                  <a:lnTo>
                    <a:pt x="79" y="143"/>
                  </a:lnTo>
                  <a:lnTo>
                    <a:pt x="90" y="134"/>
                  </a:lnTo>
                  <a:lnTo>
                    <a:pt x="111" y="126"/>
                  </a:lnTo>
                  <a:lnTo>
                    <a:pt x="132" y="116"/>
                  </a:lnTo>
                  <a:lnTo>
                    <a:pt x="144" y="101"/>
                  </a:lnTo>
                  <a:lnTo>
                    <a:pt x="144" y="89"/>
                  </a:lnTo>
                  <a:lnTo>
                    <a:pt x="140" y="80"/>
                  </a:lnTo>
                  <a:lnTo>
                    <a:pt x="132" y="68"/>
                  </a:lnTo>
                  <a:lnTo>
                    <a:pt x="113" y="54"/>
                  </a:lnTo>
                  <a:lnTo>
                    <a:pt x="92" y="39"/>
                  </a:lnTo>
                  <a:lnTo>
                    <a:pt x="70" y="27"/>
                  </a:lnTo>
                  <a:lnTo>
                    <a:pt x="46" y="11"/>
                  </a:lnTo>
                  <a:lnTo>
                    <a:pt x="25" y="0"/>
                  </a:lnTo>
                  <a:lnTo>
                    <a:pt x="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27"/>
            <p:cNvSpPr>
              <a:spLocks/>
            </p:cNvSpPr>
            <p:nvPr/>
          </p:nvSpPr>
          <p:spPr bwMode="auto">
            <a:xfrm>
              <a:off x="3325813" y="4162425"/>
              <a:ext cx="228600" cy="417513"/>
            </a:xfrm>
            <a:custGeom>
              <a:avLst/>
              <a:gdLst/>
              <a:ahLst/>
              <a:cxnLst>
                <a:cxn ang="0">
                  <a:pos x="37" y="12"/>
                </a:cxn>
                <a:cxn ang="0">
                  <a:pos x="17" y="0"/>
                </a:cxn>
                <a:cxn ang="0">
                  <a:pos x="0" y="8"/>
                </a:cxn>
                <a:cxn ang="0">
                  <a:pos x="3" y="25"/>
                </a:cxn>
                <a:cxn ang="0">
                  <a:pos x="15" y="37"/>
                </a:cxn>
                <a:cxn ang="0">
                  <a:pos x="40" y="56"/>
                </a:cxn>
                <a:cxn ang="0">
                  <a:pos x="66" y="69"/>
                </a:cxn>
                <a:cxn ang="0">
                  <a:pos x="81" y="81"/>
                </a:cxn>
                <a:cxn ang="0">
                  <a:pos x="86" y="94"/>
                </a:cxn>
                <a:cxn ang="0">
                  <a:pos x="86" y="106"/>
                </a:cxn>
                <a:cxn ang="0">
                  <a:pos x="81" y="122"/>
                </a:cxn>
                <a:cxn ang="0">
                  <a:pos x="65" y="150"/>
                </a:cxn>
                <a:cxn ang="0">
                  <a:pos x="52" y="179"/>
                </a:cxn>
                <a:cxn ang="0">
                  <a:pos x="45" y="214"/>
                </a:cxn>
                <a:cxn ang="0">
                  <a:pos x="40" y="227"/>
                </a:cxn>
                <a:cxn ang="0">
                  <a:pos x="50" y="235"/>
                </a:cxn>
                <a:cxn ang="0">
                  <a:pos x="62" y="238"/>
                </a:cxn>
                <a:cxn ang="0">
                  <a:pos x="83" y="242"/>
                </a:cxn>
                <a:cxn ang="0">
                  <a:pos x="106" y="247"/>
                </a:cxn>
                <a:cxn ang="0">
                  <a:pos x="132" y="263"/>
                </a:cxn>
                <a:cxn ang="0">
                  <a:pos x="140" y="262"/>
                </a:cxn>
                <a:cxn ang="0">
                  <a:pos x="144" y="251"/>
                </a:cxn>
                <a:cxn ang="0">
                  <a:pos x="140" y="230"/>
                </a:cxn>
                <a:cxn ang="0">
                  <a:pos x="124" y="223"/>
                </a:cxn>
                <a:cxn ang="0">
                  <a:pos x="95" y="219"/>
                </a:cxn>
                <a:cxn ang="0">
                  <a:pos x="66" y="219"/>
                </a:cxn>
                <a:cxn ang="0">
                  <a:pos x="65" y="211"/>
                </a:cxn>
                <a:cxn ang="0">
                  <a:pos x="66" y="189"/>
                </a:cxn>
                <a:cxn ang="0">
                  <a:pos x="81" y="162"/>
                </a:cxn>
                <a:cxn ang="0">
                  <a:pos x="101" y="133"/>
                </a:cxn>
                <a:cxn ang="0">
                  <a:pos x="116" y="108"/>
                </a:cxn>
                <a:cxn ang="0">
                  <a:pos x="118" y="92"/>
                </a:cxn>
                <a:cxn ang="0">
                  <a:pos x="116" y="74"/>
                </a:cxn>
                <a:cxn ang="0">
                  <a:pos x="101" y="57"/>
                </a:cxn>
                <a:cxn ang="0">
                  <a:pos x="77" y="40"/>
                </a:cxn>
                <a:cxn ang="0">
                  <a:pos x="58" y="25"/>
                </a:cxn>
                <a:cxn ang="0">
                  <a:pos x="37" y="12"/>
                </a:cxn>
              </a:cxnLst>
              <a:rect l="0" t="0" r="r" b="b"/>
              <a:pathLst>
                <a:path w="144" h="263">
                  <a:moveTo>
                    <a:pt x="37" y="12"/>
                  </a:moveTo>
                  <a:lnTo>
                    <a:pt x="17" y="0"/>
                  </a:lnTo>
                  <a:lnTo>
                    <a:pt x="0" y="8"/>
                  </a:lnTo>
                  <a:lnTo>
                    <a:pt x="3" y="25"/>
                  </a:lnTo>
                  <a:lnTo>
                    <a:pt x="15" y="37"/>
                  </a:lnTo>
                  <a:lnTo>
                    <a:pt x="40" y="56"/>
                  </a:lnTo>
                  <a:lnTo>
                    <a:pt x="66" y="69"/>
                  </a:lnTo>
                  <a:lnTo>
                    <a:pt x="81" y="81"/>
                  </a:lnTo>
                  <a:lnTo>
                    <a:pt x="86" y="94"/>
                  </a:lnTo>
                  <a:lnTo>
                    <a:pt x="86" y="106"/>
                  </a:lnTo>
                  <a:lnTo>
                    <a:pt x="81" y="122"/>
                  </a:lnTo>
                  <a:lnTo>
                    <a:pt x="65" y="150"/>
                  </a:lnTo>
                  <a:lnTo>
                    <a:pt x="52" y="179"/>
                  </a:lnTo>
                  <a:lnTo>
                    <a:pt x="45" y="214"/>
                  </a:lnTo>
                  <a:lnTo>
                    <a:pt x="40" y="227"/>
                  </a:lnTo>
                  <a:lnTo>
                    <a:pt x="50" y="235"/>
                  </a:lnTo>
                  <a:lnTo>
                    <a:pt x="62" y="238"/>
                  </a:lnTo>
                  <a:lnTo>
                    <a:pt x="83" y="242"/>
                  </a:lnTo>
                  <a:lnTo>
                    <a:pt x="106" y="247"/>
                  </a:lnTo>
                  <a:lnTo>
                    <a:pt x="132" y="263"/>
                  </a:lnTo>
                  <a:lnTo>
                    <a:pt x="140" y="262"/>
                  </a:lnTo>
                  <a:lnTo>
                    <a:pt x="144" y="251"/>
                  </a:lnTo>
                  <a:lnTo>
                    <a:pt x="140" y="230"/>
                  </a:lnTo>
                  <a:lnTo>
                    <a:pt x="124" y="223"/>
                  </a:lnTo>
                  <a:lnTo>
                    <a:pt x="95" y="219"/>
                  </a:lnTo>
                  <a:lnTo>
                    <a:pt x="66" y="219"/>
                  </a:lnTo>
                  <a:lnTo>
                    <a:pt x="65" y="211"/>
                  </a:lnTo>
                  <a:lnTo>
                    <a:pt x="66" y="189"/>
                  </a:lnTo>
                  <a:lnTo>
                    <a:pt x="81" y="162"/>
                  </a:lnTo>
                  <a:lnTo>
                    <a:pt x="101" y="133"/>
                  </a:lnTo>
                  <a:lnTo>
                    <a:pt x="116" y="108"/>
                  </a:lnTo>
                  <a:lnTo>
                    <a:pt x="118" y="92"/>
                  </a:lnTo>
                  <a:lnTo>
                    <a:pt x="116" y="74"/>
                  </a:lnTo>
                  <a:lnTo>
                    <a:pt x="101" y="57"/>
                  </a:lnTo>
                  <a:lnTo>
                    <a:pt x="77" y="40"/>
                  </a:lnTo>
                  <a:lnTo>
                    <a:pt x="58" y="25"/>
                  </a:lnTo>
                  <a:lnTo>
                    <a:pt x="37"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28"/>
            <p:cNvSpPr>
              <a:spLocks/>
            </p:cNvSpPr>
            <p:nvPr/>
          </p:nvSpPr>
          <p:spPr bwMode="auto">
            <a:xfrm>
              <a:off x="3208338" y="4173538"/>
              <a:ext cx="139700" cy="466725"/>
            </a:xfrm>
            <a:custGeom>
              <a:avLst/>
              <a:gdLst/>
              <a:ahLst/>
              <a:cxnLst>
                <a:cxn ang="0">
                  <a:pos x="25" y="42"/>
                </a:cxn>
                <a:cxn ang="0">
                  <a:pos x="43" y="17"/>
                </a:cxn>
                <a:cxn ang="0">
                  <a:pos x="71" y="0"/>
                </a:cxn>
                <a:cxn ang="0">
                  <a:pos x="85" y="17"/>
                </a:cxn>
                <a:cxn ang="0">
                  <a:pos x="83" y="34"/>
                </a:cxn>
                <a:cxn ang="0">
                  <a:pos x="60" y="53"/>
                </a:cxn>
                <a:cxn ang="0">
                  <a:pos x="38" y="74"/>
                </a:cxn>
                <a:cxn ang="0">
                  <a:pos x="30" y="90"/>
                </a:cxn>
                <a:cxn ang="0">
                  <a:pos x="30" y="102"/>
                </a:cxn>
                <a:cxn ang="0">
                  <a:pos x="38" y="125"/>
                </a:cxn>
                <a:cxn ang="0">
                  <a:pos x="51" y="163"/>
                </a:cxn>
                <a:cxn ang="0">
                  <a:pos x="62" y="195"/>
                </a:cxn>
                <a:cxn ang="0">
                  <a:pos x="75" y="211"/>
                </a:cxn>
                <a:cxn ang="0">
                  <a:pos x="88" y="230"/>
                </a:cxn>
                <a:cxn ang="0">
                  <a:pos x="85" y="238"/>
                </a:cxn>
                <a:cxn ang="0">
                  <a:pos x="72" y="247"/>
                </a:cxn>
                <a:cxn ang="0">
                  <a:pos x="54" y="259"/>
                </a:cxn>
                <a:cxn ang="0">
                  <a:pos x="43" y="274"/>
                </a:cxn>
                <a:cxn ang="0">
                  <a:pos x="38" y="291"/>
                </a:cxn>
                <a:cxn ang="0">
                  <a:pos x="29" y="294"/>
                </a:cxn>
                <a:cxn ang="0">
                  <a:pos x="14" y="282"/>
                </a:cxn>
                <a:cxn ang="0">
                  <a:pos x="0" y="259"/>
                </a:cxn>
                <a:cxn ang="0">
                  <a:pos x="8" y="250"/>
                </a:cxn>
                <a:cxn ang="0">
                  <a:pos x="35" y="235"/>
                </a:cxn>
                <a:cxn ang="0">
                  <a:pos x="56" y="230"/>
                </a:cxn>
                <a:cxn ang="0">
                  <a:pos x="54" y="215"/>
                </a:cxn>
                <a:cxn ang="0">
                  <a:pos x="41" y="193"/>
                </a:cxn>
                <a:cxn ang="0">
                  <a:pos x="26" y="157"/>
                </a:cxn>
                <a:cxn ang="0">
                  <a:pos x="18" y="141"/>
                </a:cxn>
                <a:cxn ang="0">
                  <a:pos x="9" y="113"/>
                </a:cxn>
                <a:cxn ang="0">
                  <a:pos x="5" y="88"/>
                </a:cxn>
                <a:cxn ang="0">
                  <a:pos x="9" y="74"/>
                </a:cxn>
                <a:cxn ang="0">
                  <a:pos x="16" y="58"/>
                </a:cxn>
                <a:cxn ang="0">
                  <a:pos x="25" y="42"/>
                </a:cxn>
              </a:cxnLst>
              <a:rect l="0" t="0" r="r" b="b"/>
              <a:pathLst>
                <a:path w="88" h="294">
                  <a:moveTo>
                    <a:pt x="25" y="42"/>
                  </a:moveTo>
                  <a:lnTo>
                    <a:pt x="43" y="17"/>
                  </a:lnTo>
                  <a:lnTo>
                    <a:pt x="71" y="0"/>
                  </a:lnTo>
                  <a:lnTo>
                    <a:pt x="85" y="17"/>
                  </a:lnTo>
                  <a:lnTo>
                    <a:pt x="83" y="34"/>
                  </a:lnTo>
                  <a:lnTo>
                    <a:pt x="60" y="53"/>
                  </a:lnTo>
                  <a:lnTo>
                    <a:pt x="38" y="74"/>
                  </a:lnTo>
                  <a:lnTo>
                    <a:pt x="30" y="90"/>
                  </a:lnTo>
                  <a:lnTo>
                    <a:pt x="30" y="102"/>
                  </a:lnTo>
                  <a:lnTo>
                    <a:pt x="38" y="125"/>
                  </a:lnTo>
                  <a:lnTo>
                    <a:pt x="51" y="163"/>
                  </a:lnTo>
                  <a:lnTo>
                    <a:pt x="62" y="195"/>
                  </a:lnTo>
                  <a:lnTo>
                    <a:pt x="75" y="211"/>
                  </a:lnTo>
                  <a:lnTo>
                    <a:pt x="88" y="230"/>
                  </a:lnTo>
                  <a:lnTo>
                    <a:pt x="85" y="238"/>
                  </a:lnTo>
                  <a:lnTo>
                    <a:pt x="72" y="247"/>
                  </a:lnTo>
                  <a:lnTo>
                    <a:pt x="54" y="259"/>
                  </a:lnTo>
                  <a:lnTo>
                    <a:pt x="43" y="274"/>
                  </a:lnTo>
                  <a:lnTo>
                    <a:pt x="38" y="291"/>
                  </a:lnTo>
                  <a:lnTo>
                    <a:pt x="29" y="294"/>
                  </a:lnTo>
                  <a:lnTo>
                    <a:pt x="14" y="282"/>
                  </a:lnTo>
                  <a:lnTo>
                    <a:pt x="0" y="259"/>
                  </a:lnTo>
                  <a:lnTo>
                    <a:pt x="8" y="250"/>
                  </a:lnTo>
                  <a:lnTo>
                    <a:pt x="35" y="235"/>
                  </a:lnTo>
                  <a:lnTo>
                    <a:pt x="56" y="230"/>
                  </a:lnTo>
                  <a:lnTo>
                    <a:pt x="54" y="215"/>
                  </a:lnTo>
                  <a:lnTo>
                    <a:pt x="41" y="193"/>
                  </a:lnTo>
                  <a:lnTo>
                    <a:pt x="26" y="157"/>
                  </a:lnTo>
                  <a:lnTo>
                    <a:pt x="18" y="141"/>
                  </a:lnTo>
                  <a:lnTo>
                    <a:pt x="9" y="113"/>
                  </a:lnTo>
                  <a:lnTo>
                    <a:pt x="5" y="88"/>
                  </a:lnTo>
                  <a:lnTo>
                    <a:pt x="9" y="74"/>
                  </a:lnTo>
                  <a:lnTo>
                    <a:pt x="16" y="58"/>
                  </a:lnTo>
                  <a:lnTo>
                    <a:pt x="25"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Nodal or zonal pricing? – 1</a:t>
            </a:r>
          </a:p>
        </p:txBody>
      </p:sp>
      <p:sp>
        <p:nvSpPr>
          <p:cNvPr id="3" name="Pladsholder til dato 2"/>
          <p:cNvSpPr>
            <a:spLocks noGrp="1"/>
          </p:cNvSpPr>
          <p:nvPr>
            <p:ph type="dt" sz="half" idx="10"/>
          </p:nvPr>
        </p:nvSpPr>
        <p:spPr/>
        <p:txBody>
          <a:bodyPr/>
          <a:lstStyle/>
          <a:p>
            <a:pPr>
              <a:defRPr/>
            </a:pPr>
            <a:r>
              <a:rPr lang="en-US"/>
              <a:t>1 Dec. 2019</a:t>
            </a:r>
            <a:endParaRPr lang="en-GB" dirty="0"/>
          </a:p>
        </p:txBody>
      </p:sp>
      <p:sp>
        <p:nvSpPr>
          <p:cNvPr id="5" name="Pladsholder til diasnummer 4"/>
          <p:cNvSpPr>
            <a:spLocks noGrp="1"/>
          </p:cNvSpPr>
          <p:nvPr>
            <p:ph type="sldNum" sz="quarter" idx="12"/>
          </p:nvPr>
        </p:nvSpPr>
        <p:spPr/>
        <p:txBody>
          <a:bodyPr/>
          <a:lstStyle/>
          <a:p>
            <a:pPr>
              <a:defRPr/>
            </a:pPr>
            <a:fld id="{C14A6505-6888-4AAA-A0F1-EA7F6140D7E6}" type="slidenum">
              <a:rPr lang="en-GB" smtClean="0"/>
              <a:pPr>
                <a:defRPr/>
              </a:pPr>
              <a:t>15</a:t>
            </a:fld>
            <a:endParaRPr lang="en-GB" dirty="0"/>
          </a:p>
        </p:txBody>
      </p:sp>
      <p:sp>
        <p:nvSpPr>
          <p:cNvPr id="33" name="Tekstboks 32"/>
          <p:cNvSpPr txBox="1"/>
          <p:nvPr/>
        </p:nvSpPr>
        <p:spPr>
          <a:xfrm>
            <a:off x="200818" y="860170"/>
            <a:ext cx="9177512" cy="830997"/>
          </a:xfrm>
          <a:prstGeom prst="rect">
            <a:avLst/>
          </a:prstGeom>
          <a:noFill/>
        </p:spPr>
        <p:txBody>
          <a:bodyPr wrap="none" rtlCol="0">
            <a:spAutoFit/>
          </a:bodyPr>
          <a:lstStyle/>
          <a:p>
            <a:pPr marL="342900" indent="-342900">
              <a:buFont typeface="Wingdings" panose="05000000000000000000" pitchFamily="2" charset="2"/>
              <a:buChar char="Ø"/>
              <a:tabLst>
                <a:tab pos="357188" algn="l"/>
              </a:tabLst>
            </a:pPr>
            <a:r>
              <a:rPr lang="en-GB" sz="2400" dirty="0">
                <a:solidFill>
                  <a:schemeClr val="tx1"/>
                </a:solidFill>
              </a:rPr>
              <a:t>Zonal pricing and nodal pricing is explained in the</a:t>
            </a:r>
          </a:p>
          <a:p>
            <a:pPr>
              <a:tabLst>
                <a:tab pos="357188" algn="l"/>
              </a:tabLst>
            </a:pPr>
            <a:r>
              <a:rPr lang="en-GB" sz="2400" dirty="0">
                <a:solidFill>
                  <a:schemeClr val="tx1"/>
                </a:solidFill>
              </a:rPr>
              <a:t>	appendix.</a:t>
            </a:r>
          </a:p>
        </p:txBody>
      </p:sp>
      <p:sp>
        <p:nvSpPr>
          <p:cNvPr id="34" name="Tekstboks 33"/>
          <p:cNvSpPr txBox="1"/>
          <p:nvPr/>
        </p:nvSpPr>
        <p:spPr>
          <a:xfrm>
            <a:off x="690883" y="1679739"/>
            <a:ext cx="8512267" cy="1015663"/>
          </a:xfrm>
          <a:prstGeom prst="rect">
            <a:avLst/>
          </a:prstGeom>
          <a:noFill/>
        </p:spPr>
        <p:txBody>
          <a:bodyPr wrap="none" rtlCol="0">
            <a:spAutoFit/>
          </a:bodyPr>
          <a:lstStyle/>
          <a:p>
            <a:pPr marL="342900" lvl="1" indent="-342900">
              <a:buFont typeface="Wingdings" panose="05000000000000000000" pitchFamily="2" charset="2"/>
              <a:buChar char="ü"/>
              <a:tabLst>
                <a:tab pos="357188" algn="l"/>
              </a:tabLst>
            </a:pPr>
            <a:r>
              <a:rPr lang="en-GB" sz="2000" dirty="0">
                <a:solidFill>
                  <a:schemeClr val="tx1"/>
                </a:solidFill>
              </a:rPr>
              <a:t>As can be seen in the appendix: with nodal pricing, you</a:t>
            </a:r>
          </a:p>
          <a:p>
            <a:pPr marL="0" lvl="1">
              <a:tabLst>
                <a:tab pos="357188" algn="l"/>
              </a:tabLst>
            </a:pPr>
            <a:r>
              <a:rPr lang="en-GB" sz="2000" dirty="0">
                <a:solidFill>
                  <a:schemeClr val="tx1"/>
                </a:solidFill>
              </a:rPr>
              <a:t>	split the coupled region into many, very small bidding</a:t>
            </a:r>
          </a:p>
          <a:p>
            <a:pPr marL="0" lvl="1">
              <a:tabLst>
                <a:tab pos="357188" algn="l"/>
              </a:tabLst>
            </a:pPr>
            <a:r>
              <a:rPr lang="en-GB" sz="2000" dirty="0">
                <a:solidFill>
                  <a:schemeClr val="tx1"/>
                </a:solidFill>
              </a:rPr>
              <a:t>	zones (so-called ”nodes”).</a:t>
            </a:r>
          </a:p>
        </p:txBody>
      </p:sp>
      <p:grpSp>
        <p:nvGrpSpPr>
          <p:cNvPr id="41" name="Gruppe 40">
            <a:extLst>
              <a:ext uri="{FF2B5EF4-FFF2-40B4-BE49-F238E27FC236}">
                <a16:creationId xmlns:a16="http://schemas.microsoft.com/office/drawing/2014/main" id="{7E82E7F9-7E7D-47E5-B27F-58768968E99F}"/>
              </a:ext>
            </a:extLst>
          </p:cNvPr>
          <p:cNvGrpSpPr/>
          <p:nvPr/>
        </p:nvGrpSpPr>
        <p:grpSpPr>
          <a:xfrm>
            <a:off x="200815" y="2510736"/>
            <a:ext cx="8886615" cy="1382874"/>
            <a:chOff x="200815" y="2510736"/>
            <a:chExt cx="8886615" cy="1382874"/>
          </a:xfrm>
        </p:grpSpPr>
        <p:grpSp>
          <p:nvGrpSpPr>
            <p:cNvPr id="6" name="Gruppe 5"/>
            <p:cNvGrpSpPr>
              <a:grpSpLocks noChangeAspect="1"/>
            </p:cNvGrpSpPr>
            <p:nvPr/>
          </p:nvGrpSpPr>
          <p:grpSpPr>
            <a:xfrm>
              <a:off x="8084818" y="2510736"/>
              <a:ext cx="1002612" cy="1382874"/>
              <a:chOff x="5327888" y="3955480"/>
              <a:chExt cx="768111" cy="1059434"/>
            </a:xfrm>
          </p:grpSpPr>
          <p:grpSp>
            <p:nvGrpSpPr>
              <p:cNvPr id="7" name="Gruppe 161"/>
              <p:cNvGrpSpPr>
                <a:grpSpLocks noChangeAspect="1"/>
              </p:cNvGrpSpPr>
              <p:nvPr/>
            </p:nvGrpSpPr>
            <p:grpSpPr>
              <a:xfrm rot="300000">
                <a:off x="5327888" y="3955480"/>
                <a:ext cx="532607" cy="575469"/>
                <a:chOff x="758825" y="3309938"/>
                <a:chExt cx="1065213" cy="1150938"/>
              </a:xfrm>
            </p:grpSpPr>
            <p:sp>
              <p:nvSpPr>
                <p:cNvPr id="22" name="Freeform 128"/>
                <p:cNvSpPr>
                  <a:spLocks/>
                </p:cNvSpPr>
                <p:nvPr/>
              </p:nvSpPr>
              <p:spPr bwMode="auto">
                <a:xfrm>
                  <a:off x="769938" y="3324225"/>
                  <a:ext cx="1049338" cy="1123950"/>
                </a:xfrm>
                <a:custGeom>
                  <a:avLst/>
                  <a:gdLst/>
                  <a:ahLst/>
                  <a:cxnLst>
                    <a:cxn ang="0">
                      <a:pos x="124" y="473"/>
                    </a:cxn>
                    <a:cxn ang="0">
                      <a:pos x="73" y="519"/>
                    </a:cxn>
                    <a:cxn ang="0">
                      <a:pos x="9" y="574"/>
                    </a:cxn>
                    <a:cxn ang="0">
                      <a:pos x="9" y="621"/>
                    </a:cxn>
                    <a:cxn ang="0">
                      <a:pos x="20" y="708"/>
                    </a:cxn>
                    <a:cxn ang="0">
                      <a:pos x="127" y="704"/>
                    </a:cxn>
                    <a:cxn ang="0">
                      <a:pos x="247" y="692"/>
                    </a:cxn>
                    <a:cxn ang="0">
                      <a:pos x="425" y="688"/>
                    </a:cxn>
                    <a:cxn ang="0">
                      <a:pos x="559" y="692"/>
                    </a:cxn>
                    <a:cxn ang="0">
                      <a:pos x="606" y="606"/>
                    </a:cxn>
                    <a:cxn ang="0">
                      <a:pos x="661" y="438"/>
                    </a:cxn>
                    <a:cxn ang="0">
                      <a:pos x="651" y="387"/>
                    </a:cxn>
                    <a:cxn ang="0">
                      <a:pos x="630" y="367"/>
                    </a:cxn>
                    <a:cxn ang="0">
                      <a:pos x="571" y="371"/>
                    </a:cxn>
                    <a:cxn ang="0">
                      <a:pos x="598" y="243"/>
                    </a:cxn>
                    <a:cxn ang="0">
                      <a:pos x="602" y="204"/>
                    </a:cxn>
                    <a:cxn ang="0">
                      <a:pos x="588" y="105"/>
                    </a:cxn>
                    <a:cxn ang="0">
                      <a:pos x="574" y="32"/>
                    </a:cxn>
                    <a:cxn ang="0">
                      <a:pos x="549" y="0"/>
                    </a:cxn>
                    <a:cxn ang="0">
                      <a:pos x="530" y="0"/>
                    </a:cxn>
                    <a:cxn ang="0">
                      <a:pos x="481" y="9"/>
                    </a:cxn>
                    <a:cxn ang="0">
                      <a:pos x="404" y="12"/>
                    </a:cxn>
                    <a:cxn ang="0">
                      <a:pos x="353" y="5"/>
                    </a:cxn>
                    <a:cxn ang="0">
                      <a:pos x="297" y="2"/>
                    </a:cxn>
                    <a:cxn ang="0">
                      <a:pos x="276" y="7"/>
                    </a:cxn>
                    <a:cxn ang="0">
                      <a:pos x="229" y="29"/>
                    </a:cxn>
                    <a:cxn ang="0">
                      <a:pos x="159" y="47"/>
                    </a:cxn>
                    <a:cxn ang="0">
                      <a:pos x="71" y="78"/>
                    </a:cxn>
                    <a:cxn ang="0">
                      <a:pos x="37" y="98"/>
                    </a:cxn>
                    <a:cxn ang="0">
                      <a:pos x="6" y="130"/>
                    </a:cxn>
                    <a:cxn ang="0">
                      <a:pos x="0" y="179"/>
                    </a:cxn>
                    <a:cxn ang="0">
                      <a:pos x="0" y="260"/>
                    </a:cxn>
                    <a:cxn ang="0">
                      <a:pos x="3" y="356"/>
                    </a:cxn>
                    <a:cxn ang="0">
                      <a:pos x="10" y="412"/>
                    </a:cxn>
                    <a:cxn ang="0">
                      <a:pos x="24" y="445"/>
                    </a:cxn>
                    <a:cxn ang="0">
                      <a:pos x="45" y="461"/>
                    </a:cxn>
                    <a:cxn ang="0">
                      <a:pos x="69" y="468"/>
                    </a:cxn>
                    <a:cxn ang="0">
                      <a:pos x="124" y="473"/>
                    </a:cxn>
                  </a:cxnLst>
                  <a:rect l="0" t="0" r="r" b="b"/>
                  <a:pathLst>
                    <a:path w="661" h="708">
                      <a:moveTo>
                        <a:pt x="124" y="473"/>
                      </a:moveTo>
                      <a:lnTo>
                        <a:pt x="73" y="519"/>
                      </a:lnTo>
                      <a:lnTo>
                        <a:pt x="9" y="574"/>
                      </a:lnTo>
                      <a:lnTo>
                        <a:pt x="9" y="621"/>
                      </a:lnTo>
                      <a:lnTo>
                        <a:pt x="20" y="708"/>
                      </a:lnTo>
                      <a:lnTo>
                        <a:pt x="127" y="704"/>
                      </a:lnTo>
                      <a:lnTo>
                        <a:pt x="247" y="692"/>
                      </a:lnTo>
                      <a:lnTo>
                        <a:pt x="425" y="688"/>
                      </a:lnTo>
                      <a:lnTo>
                        <a:pt x="559" y="692"/>
                      </a:lnTo>
                      <a:lnTo>
                        <a:pt x="606" y="606"/>
                      </a:lnTo>
                      <a:lnTo>
                        <a:pt x="661" y="438"/>
                      </a:lnTo>
                      <a:lnTo>
                        <a:pt x="651" y="387"/>
                      </a:lnTo>
                      <a:lnTo>
                        <a:pt x="630" y="367"/>
                      </a:lnTo>
                      <a:lnTo>
                        <a:pt x="571" y="371"/>
                      </a:lnTo>
                      <a:lnTo>
                        <a:pt x="598" y="243"/>
                      </a:lnTo>
                      <a:lnTo>
                        <a:pt x="602" y="204"/>
                      </a:lnTo>
                      <a:lnTo>
                        <a:pt x="588" y="105"/>
                      </a:lnTo>
                      <a:lnTo>
                        <a:pt x="574" y="32"/>
                      </a:lnTo>
                      <a:lnTo>
                        <a:pt x="549" y="0"/>
                      </a:lnTo>
                      <a:lnTo>
                        <a:pt x="530" y="0"/>
                      </a:lnTo>
                      <a:lnTo>
                        <a:pt x="481" y="9"/>
                      </a:lnTo>
                      <a:lnTo>
                        <a:pt x="404" y="12"/>
                      </a:lnTo>
                      <a:lnTo>
                        <a:pt x="353" y="5"/>
                      </a:lnTo>
                      <a:lnTo>
                        <a:pt x="297" y="2"/>
                      </a:lnTo>
                      <a:lnTo>
                        <a:pt x="276" y="7"/>
                      </a:lnTo>
                      <a:lnTo>
                        <a:pt x="229" y="29"/>
                      </a:lnTo>
                      <a:lnTo>
                        <a:pt x="159" y="47"/>
                      </a:lnTo>
                      <a:lnTo>
                        <a:pt x="71" y="78"/>
                      </a:lnTo>
                      <a:lnTo>
                        <a:pt x="37" y="98"/>
                      </a:lnTo>
                      <a:lnTo>
                        <a:pt x="6" y="130"/>
                      </a:lnTo>
                      <a:lnTo>
                        <a:pt x="0" y="179"/>
                      </a:lnTo>
                      <a:lnTo>
                        <a:pt x="0" y="260"/>
                      </a:lnTo>
                      <a:lnTo>
                        <a:pt x="3" y="356"/>
                      </a:lnTo>
                      <a:lnTo>
                        <a:pt x="10" y="412"/>
                      </a:lnTo>
                      <a:lnTo>
                        <a:pt x="24" y="445"/>
                      </a:lnTo>
                      <a:lnTo>
                        <a:pt x="45" y="461"/>
                      </a:lnTo>
                      <a:lnTo>
                        <a:pt x="69" y="468"/>
                      </a:lnTo>
                      <a:lnTo>
                        <a:pt x="124" y="473"/>
                      </a:lnTo>
                      <a:close/>
                    </a:path>
                  </a:pathLst>
                </a:custGeom>
                <a:solidFill>
                  <a:srgbClr val="DADADA"/>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23" name="Freeform 129"/>
                <p:cNvSpPr>
                  <a:spLocks/>
                </p:cNvSpPr>
                <p:nvPr/>
              </p:nvSpPr>
              <p:spPr bwMode="auto">
                <a:xfrm>
                  <a:off x="869950" y="3527425"/>
                  <a:ext cx="615950" cy="466725"/>
                </a:xfrm>
                <a:custGeom>
                  <a:avLst/>
                  <a:gdLst/>
                  <a:ahLst/>
                  <a:cxnLst>
                    <a:cxn ang="0">
                      <a:pos x="3" y="80"/>
                    </a:cxn>
                    <a:cxn ang="0">
                      <a:pos x="6" y="26"/>
                    </a:cxn>
                    <a:cxn ang="0">
                      <a:pos x="15" y="11"/>
                    </a:cxn>
                    <a:cxn ang="0">
                      <a:pos x="39" y="5"/>
                    </a:cxn>
                    <a:cxn ang="0">
                      <a:pos x="134" y="2"/>
                    </a:cxn>
                    <a:cxn ang="0">
                      <a:pos x="252" y="0"/>
                    </a:cxn>
                    <a:cxn ang="0">
                      <a:pos x="321" y="2"/>
                    </a:cxn>
                    <a:cxn ang="0">
                      <a:pos x="338" y="12"/>
                    </a:cxn>
                    <a:cxn ang="0">
                      <a:pos x="349" y="32"/>
                    </a:cxn>
                    <a:cxn ang="0">
                      <a:pos x="367" y="119"/>
                    </a:cxn>
                    <a:cxn ang="0">
                      <a:pos x="384" y="215"/>
                    </a:cxn>
                    <a:cxn ang="0">
                      <a:pos x="388" y="276"/>
                    </a:cxn>
                    <a:cxn ang="0">
                      <a:pos x="382" y="286"/>
                    </a:cxn>
                    <a:cxn ang="0">
                      <a:pos x="361" y="294"/>
                    </a:cxn>
                    <a:cxn ang="0">
                      <a:pos x="260" y="291"/>
                    </a:cxn>
                    <a:cxn ang="0">
                      <a:pos x="104" y="284"/>
                    </a:cxn>
                    <a:cxn ang="0">
                      <a:pos x="27" y="277"/>
                    </a:cxn>
                    <a:cxn ang="0">
                      <a:pos x="15" y="261"/>
                    </a:cxn>
                    <a:cxn ang="0">
                      <a:pos x="8" y="231"/>
                    </a:cxn>
                    <a:cxn ang="0">
                      <a:pos x="0" y="155"/>
                    </a:cxn>
                    <a:cxn ang="0">
                      <a:pos x="3" y="80"/>
                    </a:cxn>
                  </a:cxnLst>
                  <a:rect l="0" t="0" r="r" b="b"/>
                  <a:pathLst>
                    <a:path w="388" h="294">
                      <a:moveTo>
                        <a:pt x="3" y="80"/>
                      </a:moveTo>
                      <a:lnTo>
                        <a:pt x="6" y="26"/>
                      </a:lnTo>
                      <a:lnTo>
                        <a:pt x="15" y="11"/>
                      </a:lnTo>
                      <a:lnTo>
                        <a:pt x="39" y="5"/>
                      </a:lnTo>
                      <a:lnTo>
                        <a:pt x="134" y="2"/>
                      </a:lnTo>
                      <a:lnTo>
                        <a:pt x="252" y="0"/>
                      </a:lnTo>
                      <a:lnTo>
                        <a:pt x="321" y="2"/>
                      </a:lnTo>
                      <a:lnTo>
                        <a:pt x="338" y="12"/>
                      </a:lnTo>
                      <a:lnTo>
                        <a:pt x="349" y="32"/>
                      </a:lnTo>
                      <a:lnTo>
                        <a:pt x="367" y="119"/>
                      </a:lnTo>
                      <a:lnTo>
                        <a:pt x="384" y="215"/>
                      </a:lnTo>
                      <a:lnTo>
                        <a:pt x="388" y="276"/>
                      </a:lnTo>
                      <a:lnTo>
                        <a:pt x="382" y="286"/>
                      </a:lnTo>
                      <a:lnTo>
                        <a:pt x="361" y="294"/>
                      </a:lnTo>
                      <a:lnTo>
                        <a:pt x="260" y="291"/>
                      </a:lnTo>
                      <a:lnTo>
                        <a:pt x="104" y="284"/>
                      </a:lnTo>
                      <a:lnTo>
                        <a:pt x="27" y="277"/>
                      </a:lnTo>
                      <a:lnTo>
                        <a:pt x="15" y="261"/>
                      </a:lnTo>
                      <a:lnTo>
                        <a:pt x="8" y="231"/>
                      </a:lnTo>
                      <a:lnTo>
                        <a:pt x="0" y="155"/>
                      </a:lnTo>
                      <a:lnTo>
                        <a:pt x="3" y="8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24" name="Freeform 130"/>
                <p:cNvSpPr>
                  <a:spLocks/>
                </p:cNvSpPr>
                <p:nvPr/>
              </p:nvSpPr>
              <p:spPr bwMode="auto">
                <a:xfrm>
                  <a:off x="768350" y="3890963"/>
                  <a:ext cx="1055688" cy="569913"/>
                </a:xfrm>
                <a:custGeom>
                  <a:avLst/>
                  <a:gdLst/>
                  <a:ahLst/>
                  <a:cxnLst>
                    <a:cxn ang="0">
                      <a:pos x="0" y="217"/>
                    </a:cxn>
                    <a:cxn ang="0">
                      <a:pos x="82" y="146"/>
                    </a:cxn>
                    <a:cxn ang="0">
                      <a:pos x="85" y="163"/>
                    </a:cxn>
                    <a:cxn ang="0">
                      <a:pos x="28" y="213"/>
                    </a:cxn>
                    <a:cxn ang="0">
                      <a:pos x="127" y="209"/>
                    </a:cxn>
                    <a:cxn ang="0">
                      <a:pos x="336" y="210"/>
                    </a:cxn>
                    <a:cxn ang="0">
                      <a:pos x="447" y="201"/>
                    </a:cxn>
                    <a:cxn ang="0">
                      <a:pos x="517" y="189"/>
                    </a:cxn>
                    <a:cxn ang="0">
                      <a:pos x="534" y="184"/>
                    </a:cxn>
                    <a:cxn ang="0">
                      <a:pos x="616" y="20"/>
                    </a:cxn>
                    <a:cxn ang="0">
                      <a:pos x="578" y="10"/>
                    </a:cxn>
                    <a:cxn ang="0">
                      <a:pos x="634" y="0"/>
                    </a:cxn>
                    <a:cxn ang="0">
                      <a:pos x="655" y="18"/>
                    </a:cxn>
                    <a:cxn ang="0">
                      <a:pos x="665" y="79"/>
                    </a:cxn>
                    <a:cxn ang="0">
                      <a:pos x="649" y="128"/>
                    </a:cxn>
                    <a:cxn ang="0">
                      <a:pos x="596" y="288"/>
                    </a:cxn>
                    <a:cxn ang="0">
                      <a:pos x="571" y="338"/>
                    </a:cxn>
                    <a:cxn ang="0">
                      <a:pos x="548" y="344"/>
                    </a:cxn>
                    <a:cxn ang="0">
                      <a:pos x="380" y="341"/>
                    </a:cxn>
                    <a:cxn ang="0">
                      <a:pos x="203" y="345"/>
                    </a:cxn>
                    <a:cxn ang="0">
                      <a:pos x="35" y="358"/>
                    </a:cxn>
                    <a:cxn ang="0">
                      <a:pos x="10" y="359"/>
                    </a:cxn>
                    <a:cxn ang="0">
                      <a:pos x="8" y="312"/>
                    </a:cxn>
                    <a:cxn ang="0">
                      <a:pos x="4" y="266"/>
                    </a:cxn>
                    <a:cxn ang="0">
                      <a:pos x="4" y="241"/>
                    </a:cxn>
                    <a:cxn ang="0">
                      <a:pos x="18" y="256"/>
                    </a:cxn>
                    <a:cxn ang="0">
                      <a:pos x="21" y="294"/>
                    </a:cxn>
                    <a:cxn ang="0">
                      <a:pos x="26" y="335"/>
                    </a:cxn>
                    <a:cxn ang="0">
                      <a:pos x="74" y="341"/>
                    </a:cxn>
                    <a:cxn ang="0">
                      <a:pos x="184" y="331"/>
                    </a:cxn>
                    <a:cxn ang="0">
                      <a:pos x="277" y="323"/>
                    </a:cxn>
                    <a:cxn ang="0">
                      <a:pos x="355" y="323"/>
                    </a:cxn>
                    <a:cxn ang="0">
                      <a:pos x="472" y="323"/>
                    </a:cxn>
                    <a:cxn ang="0">
                      <a:pos x="546" y="323"/>
                    </a:cxn>
                    <a:cxn ang="0">
                      <a:pos x="548" y="301"/>
                    </a:cxn>
                    <a:cxn ang="0">
                      <a:pos x="542" y="255"/>
                    </a:cxn>
                    <a:cxn ang="0">
                      <a:pos x="536" y="205"/>
                    </a:cxn>
                    <a:cxn ang="0">
                      <a:pos x="546" y="217"/>
                    </a:cxn>
                    <a:cxn ang="0">
                      <a:pos x="557" y="273"/>
                    </a:cxn>
                    <a:cxn ang="0">
                      <a:pos x="566" y="301"/>
                    </a:cxn>
                    <a:cxn ang="0">
                      <a:pos x="578" y="287"/>
                    </a:cxn>
                    <a:cxn ang="0">
                      <a:pos x="598" y="231"/>
                    </a:cxn>
                    <a:cxn ang="0">
                      <a:pos x="628" y="153"/>
                    </a:cxn>
                    <a:cxn ang="0">
                      <a:pos x="649" y="89"/>
                    </a:cxn>
                    <a:cxn ang="0">
                      <a:pos x="652" y="70"/>
                    </a:cxn>
                    <a:cxn ang="0">
                      <a:pos x="642" y="25"/>
                    </a:cxn>
                    <a:cxn ang="0">
                      <a:pos x="631" y="22"/>
                    </a:cxn>
                    <a:cxn ang="0">
                      <a:pos x="608" y="75"/>
                    </a:cxn>
                    <a:cxn ang="0">
                      <a:pos x="569" y="145"/>
                    </a:cxn>
                    <a:cxn ang="0">
                      <a:pos x="542" y="198"/>
                    </a:cxn>
                    <a:cxn ang="0">
                      <a:pos x="513" y="207"/>
                    </a:cxn>
                    <a:cxn ang="0">
                      <a:pos x="411" y="219"/>
                    </a:cxn>
                    <a:cxn ang="0">
                      <a:pos x="291" y="227"/>
                    </a:cxn>
                    <a:cxn ang="0">
                      <a:pos x="173" y="227"/>
                    </a:cxn>
                    <a:cxn ang="0">
                      <a:pos x="39" y="228"/>
                    </a:cxn>
                    <a:cxn ang="0">
                      <a:pos x="0" y="217"/>
                    </a:cxn>
                  </a:cxnLst>
                  <a:rect l="0" t="0" r="r" b="b"/>
                  <a:pathLst>
                    <a:path w="665" h="359">
                      <a:moveTo>
                        <a:pt x="0" y="217"/>
                      </a:moveTo>
                      <a:lnTo>
                        <a:pt x="82" y="146"/>
                      </a:lnTo>
                      <a:lnTo>
                        <a:pt x="85" y="163"/>
                      </a:lnTo>
                      <a:lnTo>
                        <a:pt x="28" y="213"/>
                      </a:lnTo>
                      <a:lnTo>
                        <a:pt x="127" y="209"/>
                      </a:lnTo>
                      <a:lnTo>
                        <a:pt x="336" y="210"/>
                      </a:lnTo>
                      <a:lnTo>
                        <a:pt x="447" y="201"/>
                      </a:lnTo>
                      <a:lnTo>
                        <a:pt x="517" y="189"/>
                      </a:lnTo>
                      <a:lnTo>
                        <a:pt x="534" y="184"/>
                      </a:lnTo>
                      <a:lnTo>
                        <a:pt x="616" y="20"/>
                      </a:lnTo>
                      <a:lnTo>
                        <a:pt x="578" y="10"/>
                      </a:lnTo>
                      <a:lnTo>
                        <a:pt x="634" y="0"/>
                      </a:lnTo>
                      <a:lnTo>
                        <a:pt x="655" y="18"/>
                      </a:lnTo>
                      <a:lnTo>
                        <a:pt x="665" y="79"/>
                      </a:lnTo>
                      <a:lnTo>
                        <a:pt x="649" y="128"/>
                      </a:lnTo>
                      <a:lnTo>
                        <a:pt x="596" y="288"/>
                      </a:lnTo>
                      <a:lnTo>
                        <a:pt x="571" y="338"/>
                      </a:lnTo>
                      <a:lnTo>
                        <a:pt x="548" y="344"/>
                      </a:lnTo>
                      <a:lnTo>
                        <a:pt x="380" y="341"/>
                      </a:lnTo>
                      <a:lnTo>
                        <a:pt x="203" y="345"/>
                      </a:lnTo>
                      <a:lnTo>
                        <a:pt x="35" y="358"/>
                      </a:lnTo>
                      <a:lnTo>
                        <a:pt x="10" y="359"/>
                      </a:lnTo>
                      <a:lnTo>
                        <a:pt x="8" y="312"/>
                      </a:lnTo>
                      <a:lnTo>
                        <a:pt x="4" y="266"/>
                      </a:lnTo>
                      <a:lnTo>
                        <a:pt x="4" y="241"/>
                      </a:lnTo>
                      <a:lnTo>
                        <a:pt x="18" y="256"/>
                      </a:lnTo>
                      <a:lnTo>
                        <a:pt x="21" y="294"/>
                      </a:lnTo>
                      <a:lnTo>
                        <a:pt x="26" y="335"/>
                      </a:lnTo>
                      <a:lnTo>
                        <a:pt x="74" y="341"/>
                      </a:lnTo>
                      <a:lnTo>
                        <a:pt x="184" y="331"/>
                      </a:lnTo>
                      <a:lnTo>
                        <a:pt x="277" y="323"/>
                      </a:lnTo>
                      <a:lnTo>
                        <a:pt x="355" y="323"/>
                      </a:lnTo>
                      <a:lnTo>
                        <a:pt x="472" y="323"/>
                      </a:lnTo>
                      <a:lnTo>
                        <a:pt x="546" y="323"/>
                      </a:lnTo>
                      <a:lnTo>
                        <a:pt x="548" y="301"/>
                      </a:lnTo>
                      <a:lnTo>
                        <a:pt x="542" y="255"/>
                      </a:lnTo>
                      <a:lnTo>
                        <a:pt x="536" y="205"/>
                      </a:lnTo>
                      <a:lnTo>
                        <a:pt x="546" y="217"/>
                      </a:lnTo>
                      <a:lnTo>
                        <a:pt x="557" y="273"/>
                      </a:lnTo>
                      <a:lnTo>
                        <a:pt x="566" y="301"/>
                      </a:lnTo>
                      <a:lnTo>
                        <a:pt x="578" y="287"/>
                      </a:lnTo>
                      <a:lnTo>
                        <a:pt x="598" y="231"/>
                      </a:lnTo>
                      <a:lnTo>
                        <a:pt x="628" y="153"/>
                      </a:lnTo>
                      <a:lnTo>
                        <a:pt x="649" y="89"/>
                      </a:lnTo>
                      <a:lnTo>
                        <a:pt x="652" y="70"/>
                      </a:lnTo>
                      <a:lnTo>
                        <a:pt x="642" y="25"/>
                      </a:lnTo>
                      <a:lnTo>
                        <a:pt x="631" y="22"/>
                      </a:lnTo>
                      <a:lnTo>
                        <a:pt x="608" y="75"/>
                      </a:lnTo>
                      <a:lnTo>
                        <a:pt x="569" y="145"/>
                      </a:lnTo>
                      <a:lnTo>
                        <a:pt x="542" y="198"/>
                      </a:lnTo>
                      <a:lnTo>
                        <a:pt x="513" y="207"/>
                      </a:lnTo>
                      <a:lnTo>
                        <a:pt x="411" y="219"/>
                      </a:lnTo>
                      <a:lnTo>
                        <a:pt x="291" y="227"/>
                      </a:lnTo>
                      <a:lnTo>
                        <a:pt x="173" y="227"/>
                      </a:lnTo>
                      <a:lnTo>
                        <a:pt x="39" y="228"/>
                      </a:lnTo>
                      <a:lnTo>
                        <a:pt x="0" y="2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25" name="Freeform 131"/>
                <p:cNvSpPr>
                  <a:spLocks/>
                </p:cNvSpPr>
                <p:nvPr/>
              </p:nvSpPr>
              <p:spPr bwMode="auto">
                <a:xfrm>
                  <a:off x="963613" y="4084638"/>
                  <a:ext cx="546100" cy="125413"/>
                </a:xfrm>
                <a:custGeom>
                  <a:avLst/>
                  <a:gdLst/>
                  <a:ahLst/>
                  <a:cxnLst>
                    <a:cxn ang="0">
                      <a:pos x="8" y="14"/>
                    </a:cxn>
                    <a:cxn ang="0">
                      <a:pos x="32" y="0"/>
                    </a:cxn>
                    <a:cxn ang="0">
                      <a:pos x="44" y="4"/>
                    </a:cxn>
                    <a:cxn ang="0">
                      <a:pos x="37" y="22"/>
                    </a:cxn>
                    <a:cxn ang="0">
                      <a:pos x="19" y="33"/>
                    </a:cxn>
                    <a:cxn ang="0">
                      <a:pos x="53" y="50"/>
                    </a:cxn>
                    <a:cxn ang="0">
                      <a:pos x="105" y="52"/>
                    </a:cxn>
                    <a:cxn ang="0">
                      <a:pos x="150" y="48"/>
                    </a:cxn>
                    <a:cxn ang="0">
                      <a:pos x="182" y="44"/>
                    </a:cxn>
                    <a:cxn ang="0">
                      <a:pos x="243" y="38"/>
                    </a:cxn>
                    <a:cxn ang="0">
                      <a:pos x="282" y="35"/>
                    </a:cxn>
                    <a:cxn ang="0">
                      <a:pos x="307" y="27"/>
                    </a:cxn>
                    <a:cxn ang="0">
                      <a:pos x="332" y="11"/>
                    </a:cxn>
                    <a:cxn ang="0">
                      <a:pos x="329" y="0"/>
                    </a:cxn>
                    <a:cxn ang="0">
                      <a:pos x="344" y="4"/>
                    </a:cxn>
                    <a:cxn ang="0">
                      <a:pos x="340" y="42"/>
                    </a:cxn>
                    <a:cxn ang="0">
                      <a:pos x="303" y="60"/>
                    </a:cxn>
                    <a:cxn ang="0">
                      <a:pos x="222" y="65"/>
                    </a:cxn>
                    <a:cxn ang="0">
                      <a:pos x="140" y="73"/>
                    </a:cxn>
                    <a:cxn ang="0">
                      <a:pos x="93" y="79"/>
                    </a:cxn>
                    <a:cxn ang="0">
                      <a:pos x="36" y="65"/>
                    </a:cxn>
                    <a:cxn ang="0">
                      <a:pos x="8" y="56"/>
                    </a:cxn>
                    <a:cxn ang="0">
                      <a:pos x="0" y="35"/>
                    </a:cxn>
                    <a:cxn ang="0">
                      <a:pos x="8" y="14"/>
                    </a:cxn>
                  </a:cxnLst>
                  <a:rect l="0" t="0" r="r" b="b"/>
                  <a:pathLst>
                    <a:path w="344" h="79">
                      <a:moveTo>
                        <a:pt x="8" y="14"/>
                      </a:moveTo>
                      <a:lnTo>
                        <a:pt x="32" y="0"/>
                      </a:lnTo>
                      <a:lnTo>
                        <a:pt x="44" y="4"/>
                      </a:lnTo>
                      <a:lnTo>
                        <a:pt x="37" y="22"/>
                      </a:lnTo>
                      <a:lnTo>
                        <a:pt x="19" y="33"/>
                      </a:lnTo>
                      <a:lnTo>
                        <a:pt x="53" y="50"/>
                      </a:lnTo>
                      <a:lnTo>
                        <a:pt x="105" y="52"/>
                      </a:lnTo>
                      <a:lnTo>
                        <a:pt x="150" y="48"/>
                      </a:lnTo>
                      <a:lnTo>
                        <a:pt x="182" y="44"/>
                      </a:lnTo>
                      <a:lnTo>
                        <a:pt x="243" y="38"/>
                      </a:lnTo>
                      <a:lnTo>
                        <a:pt x="282" y="35"/>
                      </a:lnTo>
                      <a:lnTo>
                        <a:pt x="307" y="27"/>
                      </a:lnTo>
                      <a:lnTo>
                        <a:pt x="332" y="11"/>
                      </a:lnTo>
                      <a:lnTo>
                        <a:pt x="329" y="0"/>
                      </a:lnTo>
                      <a:lnTo>
                        <a:pt x="344" y="4"/>
                      </a:lnTo>
                      <a:lnTo>
                        <a:pt x="340" y="42"/>
                      </a:lnTo>
                      <a:lnTo>
                        <a:pt x="303" y="60"/>
                      </a:lnTo>
                      <a:lnTo>
                        <a:pt x="222" y="65"/>
                      </a:lnTo>
                      <a:lnTo>
                        <a:pt x="140" y="73"/>
                      </a:lnTo>
                      <a:lnTo>
                        <a:pt x="93" y="79"/>
                      </a:lnTo>
                      <a:lnTo>
                        <a:pt x="36" y="65"/>
                      </a:lnTo>
                      <a:lnTo>
                        <a:pt x="8" y="56"/>
                      </a:lnTo>
                      <a:lnTo>
                        <a:pt x="0" y="35"/>
                      </a:lnTo>
                      <a:lnTo>
                        <a:pt x="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26" name="Freeform 132"/>
                <p:cNvSpPr>
                  <a:spLocks/>
                </p:cNvSpPr>
                <p:nvPr/>
              </p:nvSpPr>
              <p:spPr bwMode="auto">
                <a:xfrm>
                  <a:off x="879475" y="4295775"/>
                  <a:ext cx="57150" cy="49213"/>
                </a:xfrm>
                <a:custGeom>
                  <a:avLst/>
                  <a:gdLst/>
                  <a:ahLst/>
                  <a:cxnLst>
                    <a:cxn ang="0">
                      <a:pos x="1" y="1"/>
                    </a:cxn>
                    <a:cxn ang="0">
                      <a:pos x="34" y="0"/>
                    </a:cxn>
                    <a:cxn ang="0">
                      <a:pos x="36" y="31"/>
                    </a:cxn>
                    <a:cxn ang="0">
                      <a:pos x="0" y="31"/>
                    </a:cxn>
                    <a:cxn ang="0">
                      <a:pos x="1" y="1"/>
                    </a:cxn>
                  </a:cxnLst>
                  <a:rect l="0" t="0" r="r" b="b"/>
                  <a:pathLst>
                    <a:path w="36" h="31">
                      <a:moveTo>
                        <a:pt x="1" y="1"/>
                      </a:moveTo>
                      <a:lnTo>
                        <a:pt x="34" y="0"/>
                      </a:lnTo>
                      <a:lnTo>
                        <a:pt x="36" y="31"/>
                      </a:lnTo>
                      <a:lnTo>
                        <a:pt x="0" y="31"/>
                      </a:lnTo>
                      <a:lnTo>
                        <a:pt x="1"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27" name="Freeform 133"/>
                <p:cNvSpPr>
                  <a:spLocks/>
                </p:cNvSpPr>
                <p:nvPr/>
              </p:nvSpPr>
              <p:spPr bwMode="auto">
                <a:xfrm>
                  <a:off x="984250" y="4289425"/>
                  <a:ext cx="57150" cy="49213"/>
                </a:xfrm>
                <a:custGeom>
                  <a:avLst/>
                  <a:gdLst/>
                  <a:ahLst/>
                  <a:cxnLst>
                    <a:cxn ang="0">
                      <a:pos x="2" y="1"/>
                    </a:cxn>
                    <a:cxn ang="0">
                      <a:pos x="35" y="0"/>
                    </a:cxn>
                    <a:cxn ang="0">
                      <a:pos x="36" y="31"/>
                    </a:cxn>
                    <a:cxn ang="0">
                      <a:pos x="0" y="31"/>
                    </a:cxn>
                    <a:cxn ang="0">
                      <a:pos x="2" y="1"/>
                    </a:cxn>
                  </a:cxnLst>
                  <a:rect l="0" t="0" r="r" b="b"/>
                  <a:pathLst>
                    <a:path w="36" h="31">
                      <a:moveTo>
                        <a:pt x="2" y="1"/>
                      </a:moveTo>
                      <a:lnTo>
                        <a:pt x="35" y="0"/>
                      </a:lnTo>
                      <a:lnTo>
                        <a:pt x="36" y="31"/>
                      </a:lnTo>
                      <a:lnTo>
                        <a:pt x="0" y="31"/>
                      </a:lnTo>
                      <a:lnTo>
                        <a:pt x="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28" name="Freeform 134"/>
                <p:cNvSpPr>
                  <a:spLocks/>
                </p:cNvSpPr>
                <p:nvPr/>
              </p:nvSpPr>
              <p:spPr bwMode="auto">
                <a:xfrm>
                  <a:off x="1330325" y="4273550"/>
                  <a:ext cx="231775" cy="58738"/>
                </a:xfrm>
                <a:custGeom>
                  <a:avLst/>
                  <a:gdLst/>
                  <a:ahLst/>
                  <a:cxnLst>
                    <a:cxn ang="0">
                      <a:pos x="0" y="11"/>
                    </a:cxn>
                    <a:cxn ang="0">
                      <a:pos x="143" y="0"/>
                    </a:cxn>
                    <a:cxn ang="0">
                      <a:pos x="146" y="24"/>
                    </a:cxn>
                    <a:cxn ang="0">
                      <a:pos x="0" y="37"/>
                    </a:cxn>
                    <a:cxn ang="0">
                      <a:pos x="0" y="11"/>
                    </a:cxn>
                  </a:cxnLst>
                  <a:rect l="0" t="0" r="r" b="b"/>
                  <a:pathLst>
                    <a:path w="146" h="37">
                      <a:moveTo>
                        <a:pt x="0" y="11"/>
                      </a:moveTo>
                      <a:lnTo>
                        <a:pt x="143" y="0"/>
                      </a:lnTo>
                      <a:lnTo>
                        <a:pt x="146" y="24"/>
                      </a:lnTo>
                      <a:lnTo>
                        <a:pt x="0" y="37"/>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29" name="Freeform 135"/>
                <p:cNvSpPr>
                  <a:spLocks/>
                </p:cNvSpPr>
                <p:nvPr/>
              </p:nvSpPr>
              <p:spPr bwMode="auto">
                <a:xfrm>
                  <a:off x="758825" y="3309938"/>
                  <a:ext cx="976313" cy="768350"/>
                </a:xfrm>
                <a:custGeom>
                  <a:avLst/>
                  <a:gdLst/>
                  <a:ahLst/>
                  <a:cxnLst>
                    <a:cxn ang="0">
                      <a:pos x="52" y="461"/>
                    </a:cxn>
                    <a:cxn ang="0">
                      <a:pos x="34" y="443"/>
                    </a:cxn>
                    <a:cxn ang="0">
                      <a:pos x="24" y="413"/>
                    </a:cxn>
                    <a:cxn ang="0">
                      <a:pos x="20" y="345"/>
                    </a:cxn>
                    <a:cxn ang="0">
                      <a:pos x="20" y="232"/>
                    </a:cxn>
                    <a:cxn ang="0">
                      <a:pos x="24" y="146"/>
                    </a:cxn>
                    <a:cxn ang="0">
                      <a:pos x="34" y="127"/>
                    </a:cxn>
                    <a:cxn ang="0">
                      <a:pos x="53" y="102"/>
                    </a:cxn>
                    <a:cxn ang="0">
                      <a:pos x="99" y="84"/>
                    </a:cxn>
                    <a:cxn ang="0">
                      <a:pos x="180" y="60"/>
                    </a:cxn>
                    <a:cxn ang="0">
                      <a:pos x="246" y="43"/>
                    </a:cxn>
                    <a:cxn ang="0">
                      <a:pos x="276" y="25"/>
                    </a:cxn>
                    <a:cxn ang="0">
                      <a:pos x="330" y="21"/>
                    </a:cxn>
                    <a:cxn ang="0">
                      <a:pos x="424" y="29"/>
                    </a:cxn>
                    <a:cxn ang="0">
                      <a:pos x="502" y="24"/>
                    </a:cxn>
                    <a:cxn ang="0">
                      <a:pos x="535" y="17"/>
                    </a:cxn>
                    <a:cxn ang="0">
                      <a:pos x="562" y="24"/>
                    </a:cxn>
                    <a:cxn ang="0">
                      <a:pos x="580" y="71"/>
                    </a:cxn>
                    <a:cxn ang="0">
                      <a:pos x="591" y="157"/>
                    </a:cxn>
                    <a:cxn ang="0">
                      <a:pos x="602" y="226"/>
                    </a:cxn>
                    <a:cxn ang="0">
                      <a:pos x="597" y="257"/>
                    </a:cxn>
                    <a:cxn ang="0">
                      <a:pos x="576" y="334"/>
                    </a:cxn>
                    <a:cxn ang="0">
                      <a:pos x="549" y="412"/>
                    </a:cxn>
                    <a:cxn ang="0">
                      <a:pos x="531" y="441"/>
                    </a:cxn>
                    <a:cxn ang="0">
                      <a:pos x="519" y="455"/>
                    </a:cxn>
                    <a:cxn ang="0">
                      <a:pos x="537" y="466"/>
                    </a:cxn>
                    <a:cxn ang="0">
                      <a:pos x="556" y="433"/>
                    </a:cxn>
                    <a:cxn ang="0">
                      <a:pos x="584" y="363"/>
                    </a:cxn>
                    <a:cxn ang="0">
                      <a:pos x="605" y="289"/>
                    </a:cxn>
                    <a:cxn ang="0">
                      <a:pos x="613" y="252"/>
                    </a:cxn>
                    <a:cxn ang="0">
                      <a:pos x="615" y="218"/>
                    </a:cxn>
                    <a:cxn ang="0">
                      <a:pos x="608" y="160"/>
                    </a:cxn>
                    <a:cxn ang="0">
                      <a:pos x="597" y="74"/>
                    </a:cxn>
                    <a:cxn ang="0">
                      <a:pos x="581" y="27"/>
                    </a:cxn>
                    <a:cxn ang="0">
                      <a:pos x="566" y="6"/>
                    </a:cxn>
                    <a:cxn ang="0">
                      <a:pos x="541" y="0"/>
                    </a:cxn>
                    <a:cxn ang="0">
                      <a:pos x="509" y="10"/>
                    </a:cxn>
                    <a:cxn ang="0">
                      <a:pos x="461" y="13"/>
                    </a:cxn>
                    <a:cxn ang="0">
                      <a:pos x="399" y="13"/>
                    </a:cxn>
                    <a:cxn ang="0">
                      <a:pos x="336" y="4"/>
                    </a:cxn>
                    <a:cxn ang="0">
                      <a:pos x="293" y="6"/>
                    </a:cxn>
                    <a:cxn ang="0">
                      <a:pos x="271" y="15"/>
                    </a:cxn>
                    <a:cxn ang="0">
                      <a:pos x="223" y="38"/>
                    </a:cxn>
                    <a:cxn ang="0">
                      <a:pos x="131" y="63"/>
                    </a:cxn>
                    <a:cxn ang="0">
                      <a:pos x="43" y="92"/>
                    </a:cxn>
                    <a:cxn ang="0">
                      <a:pos x="18" y="123"/>
                    </a:cxn>
                    <a:cxn ang="0">
                      <a:pos x="2" y="164"/>
                    </a:cxn>
                    <a:cxn ang="0">
                      <a:pos x="0" y="246"/>
                    </a:cxn>
                    <a:cxn ang="0">
                      <a:pos x="4" y="324"/>
                    </a:cxn>
                    <a:cxn ang="0">
                      <a:pos x="7" y="404"/>
                    </a:cxn>
                    <a:cxn ang="0">
                      <a:pos x="21" y="451"/>
                    </a:cxn>
                    <a:cxn ang="0">
                      <a:pos x="35" y="475"/>
                    </a:cxn>
                    <a:cxn ang="0">
                      <a:pos x="60" y="484"/>
                    </a:cxn>
                    <a:cxn ang="0">
                      <a:pos x="74" y="479"/>
                    </a:cxn>
                    <a:cxn ang="0">
                      <a:pos x="52" y="461"/>
                    </a:cxn>
                  </a:cxnLst>
                  <a:rect l="0" t="0" r="r" b="b"/>
                  <a:pathLst>
                    <a:path w="615" h="484">
                      <a:moveTo>
                        <a:pt x="52" y="461"/>
                      </a:moveTo>
                      <a:lnTo>
                        <a:pt x="34" y="443"/>
                      </a:lnTo>
                      <a:lnTo>
                        <a:pt x="24" y="413"/>
                      </a:lnTo>
                      <a:lnTo>
                        <a:pt x="20" y="345"/>
                      </a:lnTo>
                      <a:lnTo>
                        <a:pt x="20" y="232"/>
                      </a:lnTo>
                      <a:lnTo>
                        <a:pt x="24" y="146"/>
                      </a:lnTo>
                      <a:lnTo>
                        <a:pt x="34" y="127"/>
                      </a:lnTo>
                      <a:lnTo>
                        <a:pt x="53" y="102"/>
                      </a:lnTo>
                      <a:lnTo>
                        <a:pt x="99" y="84"/>
                      </a:lnTo>
                      <a:lnTo>
                        <a:pt x="180" y="60"/>
                      </a:lnTo>
                      <a:lnTo>
                        <a:pt x="246" y="43"/>
                      </a:lnTo>
                      <a:lnTo>
                        <a:pt x="276" y="25"/>
                      </a:lnTo>
                      <a:lnTo>
                        <a:pt x="330" y="21"/>
                      </a:lnTo>
                      <a:lnTo>
                        <a:pt x="424" y="29"/>
                      </a:lnTo>
                      <a:lnTo>
                        <a:pt x="502" y="24"/>
                      </a:lnTo>
                      <a:lnTo>
                        <a:pt x="535" y="17"/>
                      </a:lnTo>
                      <a:lnTo>
                        <a:pt x="562" y="24"/>
                      </a:lnTo>
                      <a:lnTo>
                        <a:pt x="580" y="71"/>
                      </a:lnTo>
                      <a:lnTo>
                        <a:pt x="591" y="157"/>
                      </a:lnTo>
                      <a:lnTo>
                        <a:pt x="602" y="226"/>
                      </a:lnTo>
                      <a:lnTo>
                        <a:pt x="597" y="257"/>
                      </a:lnTo>
                      <a:lnTo>
                        <a:pt x="576" y="334"/>
                      </a:lnTo>
                      <a:lnTo>
                        <a:pt x="549" y="412"/>
                      </a:lnTo>
                      <a:lnTo>
                        <a:pt x="531" y="441"/>
                      </a:lnTo>
                      <a:lnTo>
                        <a:pt x="519" y="455"/>
                      </a:lnTo>
                      <a:lnTo>
                        <a:pt x="537" y="466"/>
                      </a:lnTo>
                      <a:lnTo>
                        <a:pt x="556" y="433"/>
                      </a:lnTo>
                      <a:lnTo>
                        <a:pt x="584" y="363"/>
                      </a:lnTo>
                      <a:lnTo>
                        <a:pt x="605" y="289"/>
                      </a:lnTo>
                      <a:lnTo>
                        <a:pt x="613" y="252"/>
                      </a:lnTo>
                      <a:lnTo>
                        <a:pt x="615" y="218"/>
                      </a:lnTo>
                      <a:lnTo>
                        <a:pt x="608" y="160"/>
                      </a:lnTo>
                      <a:lnTo>
                        <a:pt x="597" y="74"/>
                      </a:lnTo>
                      <a:lnTo>
                        <a:pt x="581" y="27"/>
                      </a:lnTo>
                      <a:lnTo>
                        <a:pt x="566" y="6"/>
                      </a:lnTo>
                      <a:lnTo>
                        <a:pt x="541" y="0"/>
                      </a:lnTo>
                      <a:lnTo>
                        <a:pt x="509" y="10"/>
                      </a:lnTo>
                      <a:lnTo>
                        <a:pt x="461" y="13"/>
                      </a:lnTo>
                      <a:lnTo>
                        <a:pt x="399" y="13"/>
                      </a:lnTo>
                      <a:lnTo>
                        <a:pt x="336" y="4"/>
                      </a:lnTo>
                      <a:lnTo>
                        <a:pt x="293" y="6"/>
                      </a:lnTo>
                      <a:lnTo>
                        <a:pt x="271" y="15"/>
                      </a:lnTo>
                      <a:lnTo>
                        <a:pt x="223" y="38"/>
                      </a:lnTo>
                      <a:lnTo>
                        <a:pt x="131" y="63"/>
                      </a:lnTo>
                      <a:lnTo>
                        <a:pt x="43" y="92"/>
                      </a:lnTo>
                      <a:lnTo>
                        <a:pt x="18" y="123"/>
                      </a:lnTo>
                      <a:lnTo>
                        <a:pt x="2" y="164"/>
                      </a:lnTo>
                      <a:lnTo>
                        <a:pt x="0" y="246"/>
                      </a:lnTo>
                      <a:lnTo>
                        <a:pt x="4" y="324"/>
                      </a:lnTo>
                      <a:lnTo>
                        <a:pt x="7" y="404"/>
                      </a:lnTo>
                      <a:lnTo>
                        <a:pt x="21" y="451"/>
                      </a:lnTo>
                      <a:lnTo>
                        <a:pt x="35" y="475"/>
                      </a:lnTo>
                      <a:lnTo>
                        <a:pt x="60" y="484"/>
                      </a:lnTo>
                      <a:lnTo>
                        <a:pt x="74" y="479"/>
                      </a:lnTo>
                      <a:lnTo>
                        <a:pt x="52" y="4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30" name="Freeform 136"/>
                <p:cNvSpPr>
                  <a:spLocks/>
                </p:cNvSpPr>
                <p:nvPr/>
              </p:nvSpPr>
              <p:spPr bwMode="auto">
                <a:xfrm>
                  <a:off x="823913" y="3324225"/>
                  <a:ext cx="841375" cy="765175"/>
                </a:xfrm>
                <a:custGeom>
                  <a:avLst/>
                  <a:gdLst/>
                  <a:ahLst/>
                  <a:cxnLst>
                    <a:cxn ang="0">
                      <a:pos x="8" y="457"/>
                    </a:cxn>
                    <a:cxn ang="0">
                      <a:pos x="97" y="463"/>
                    </a:cxn>
                    <a:cxn ang="0">
                      <a:pos x="220" y="466"/>
                    </a:cxn>
                    <a:cxn ang="0">
                      <a:pos x="319" y="466"/>
                    </a:cxn>
                    <a:cxn ang="0">
                      <a:pos x="408" y="456"/>
                    </a:cxn>
                    <a:cxn ang="0">
                      <a:pos x="466" y="447"/>
                    </a:cxn>
                    <a:cxn ang="0">
                      <a:pos x="483" y="439"/>
                    </a:cxn>
                    <a:cxn ang="0">
                      <a:pos x="483" y="396"/>
                    </a:cxn>
                    <a:cxn ang="0">
                      <a:pos x="461" y="282"/>
                    </a:cxn>
                    <a:cxn ang="0">
                      <a:pos x="436" y="145"/>
                    </a:cxn>
                    <a:cxn ang="0">
                      <a:pos x="423" y="95"/>
                    </a:cxn>
                    <a:cxn ang="0">
                      <a:pos x="411" y="76"/>
                    </a:cxn>
                    <a:cxn ang="0">
                      <a:pos x="259" y="92"/>
                    </a:cxn>
                    <a:cxn ang="0">
                      <a:pos x="110" y="96"/>
                    </a:cxn>
                    <a:cxn ang="0">
                      <a:pos x="29" y="98"/>
                    </a:cxn>
                    <a:cxn ang="0">
                      <a:pos x="0" y="102"/>
                    </a:cxn>
                    <a:cxn ang="0">
                      <a:pos x="16" y="82"/>
                    </a:cxn>
                    <a:cxn ang="0">
                      <a:pos x="51" y="86"/>
                    </a:cxn>
                    <a:cxn ang="0">
                      <a:pos x="153" y="82"/>
                    </a:cxn>
                    <a:cxn ang="0">
                      <a:pos x="250" y="76"/>
                    </a:cxn>
                    <a:cxn ang="0">
                      <a:pos x="335" y="69"/>
                    </a:cxn>
                    <a:cxn ang="0">
                      <a:pos x="417" y="62"/>
                    </a:cxn>
                    <a:cxn ang="0">
                      <a:pos x="480" y="32"/>
                    </a:cxn>
                    <a:cxn ang="0">
                      <a:pos x="516" y="0"/>
                    </a:cxn>
                    <a:cxn ang="0">
                      <a:pos x="530" y="16"/>
                    </a:cxn>
                    <a:cxn ang="0">
                      <a:pos x="497" y="35"/>
                    </a:cxn>
                    <a:cxn ang="0">
                      <a:pos x="448" y="68"/>
                    </a:cxn>
                    <a:cxn ang="0">
                      <a:pos x="433" y="78"/>
                    </a:cxn>
                    <a:cxn ang="0">
                      <a:pos x="450" y="151"/>
                    </a:cxn>
                    <a:cxn ang="0">
                      <a:pos x="465" y="223"/>
                    </a:cxn>
                    <a:cxn ang="0">
                      <a:pos x="477" y="288"/>
                    </a:cxn>
                    <a:cxn ang="0">
                      <a:pos x="487" y="350"/>
                    </a:cxn>
                    <a:cxn ang="0">
                      <a:pos x="497" y="396"/>
                    </a:cxn>
                    <a:cxn ang="0">
                      <a:pos x="501" y="436"/>
                    </a:cxn>
                    <a:cxn ang="0">
                      <a:pos x="495" y="457"/>
                    </a:cxn>
                    <a:cxn ang="0">
                      <a:pos x="427" y="474"/>
                    </a:cxn>
                    <a:cxn ang="0">
                      <a:pos x="309" y="482"/>
                    </a:cxn>
                    <a:cxn ang="0">
                      <a:pos x="184" y="478"/>
                    </a:cxn>
                    <a:cxn ang="0">
                      <a:pos x="94" y="478"/>
                    </a:cxn>
                    <a:cxn ang="0">
                      <a:pos x="19" y="475"/>
                    </a:cxn>
                    <a:cxn ang="0">
                      <a:pos x="8" y="457"/>
                    </a:cxn>
                  </a:cxnLst>
                  <a:rect l="0" t="0" r="r" b="b"/>
                  <a:pathLst>
                    <a:path w="530" h="482">
                      <a:moveTo>
                        <a:pt x="8" y="457"/>
                      </a:moveTo>
                      <a:lnTo>
                        <a:pt x="97" y="463"/>
                      </a:lnTo>
                      <a:lnTo>
                        <a:pt x="220" y="466"/>
                      </a:lnTo>
                      <a:lnTo>
                        <a:pt x="319" y="466"/>
                      </a:lnTo>
                      <a:lnTo>
                        <a:pt x="408" y="456"/>
                      </a:lnTo>
                      <a:lnTo>
                        <a:pt x="466" y="447"/>
                      </a:lnTo>
                      <a:lnTo>
                        <a:pt x="483" y="439"/>
                      </a:lnTo>
                      <a:lnTo>
                        <a:pt x="483" y="396"/>
                      </a:lnTo>
                      <a:lnTo>
                        <a:pt x="461" y="282"/>
                      </a:lnTo>
                      <a:lnTo>
                        <a:pt x="436" y="145"/>
                      </a:lnTo>
                      <a:lnTo>
                        <a:pt x="423" y="95"/>
                      </a:lnTo>
                      <a:lnTo>
                        <a:pt x="411" y="76"/>
                      </a:lnTo>
                      <a:lnTo>
                        <a:pt x="259" y="92"/>
                      </a:lnTo>
                      <a:lnTo>
                        <a:pt x="110" y="96"/>
                      </a:lnTo>
                      <a:lnTo>
                        <a:pt x="29" y="98"/>
                      </a:lnTo>
                      <a:lnTo>
                        <a:pt x="0" y="102"/>
                      </a:lnTo>
                      <a:lnTo>
                        <a:pt x="16" y="82"/>
                      </a:lnTo>
                      <a:lnTo>
                        <a:pt x="51" y="86"/>
                      </a:lnTo>
                      <a:lnTo>
                        <a:pt x="153" y="82"/>
                      </a:lnTo>
                      <a:lnTo>
                        <a:pt x="250" y="76"/>
                      </a:lnTo>
                      <a:lnTo>
                        <a:pt x="335" y="69"/>
                      </a:lnTo>
                      <a:lnTo>
                        <a:pt x="417" y="62"/>
                      </a:lnTo>
                      <a:lnTo>
                        <a:pt x="480" y="32"/>
                      </a:lnTo>
                      <a:lnTo>
                        <a:pt x="516" y="0"/>
                      </a:lnTo>
                      <a:lnTo>
                        <a:pt x="530" y="16"/>
                      </a:lnTo>
                      <a:lnTo>
                        <a:pt x="497" y="35"/>
                      </a:lnTo>
                      <a:lnTo>
                        <a:pt x="448" y="68"/>
                      </a:lnTo>
                      <a:lnTo>
                        <a:pt x="433" y="78"/>
                      </a:lnTo>
                      <a:lnTo>
                        <a:pt x="450" y="151"/>
                      </a:lnTo>
                      <a:lnTo>
                        <a:pt x="465" y="223"/>
                      </a:lnTo>
                      <a:lnTo>
                        <a:pt x="477" y="288"/>
                      </a:lnTo>
                      <a:lnTo>
                        <a:pt x="487" y="350"/>
                      </a:lnTo>
                      <a:lnTo>
                        <a:pt x="497" y="396"/>
                      </a:lnTo>
                      <a:lnTo>
                        <a:pt x="501" y="436"/>
                      </a:lnTo>
                      <a:lnTo>
                        <a:pt x="495" y="457"/>
                      </a:lnTo>
                      <a:lnTo>
                        <a:pt x="427" y="474"/>
                      </a:lnTo>
                      <a:lnTo>
                        <a:pt x="309" y="482"/>
                      </a:lnTo>
                      <a:lnTo>
                        <a:pt x="184" y="478"/>
                      </a:lnTo>
                      <a:lnTo>
                        <a:pt x="94" y="478"/>
                      </a:lnTo>
                      <a:lnTo>
                        <a:pt x="19" y="475"/>
                      </a:lnTo>
                      <a:lnTo>
                        <a:pt x="8" y="4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31" name="Freeform 137"/>
                <p:cNvSpPr>
                  <a:spLocks/>
                </p:cNvSpPr>
                <p:nvPr/>
              </p:nvSpPr>
              <p:spPr bwMode="auto">
                <a:xfrm>
                  <a:off x="917575" y="3517900"/>
                  <a:ext cx="581025" cy="488950"/>
                </a:xfrm>
                <a:custGeom>
                  <a:avLst/>
                  <a:gdLst/>
                  <a:ahLst/>
                  <a:cxnLst>
                    <a:cxn ang="0">
                      <a:pos x="0" y="8"/>
                    </a:cxn>
                    <a:cxn ang="0">
                      <a:pos x="122" y="3"/>
                    </a:cxn>
                    <a:cxn ang="0">
                      <a:pos x="205" y="0"/>
                    </a:cxn>
                    <a:cxn ang="0">
                      <a:pos x="298" y="1"/>
                    </a:cxn>
                    <a:cxn ang="0">
                      <a:pos x="312" y="11"/>
                    </a:cxn>
                    <a:cxn ang="0">
                      <a:pos x="323" y="28"/>
                    </a:cxn>
                    <a:cxn ang="0">
                      <a:pos x="343" y="115"/>
                    </a:cxn>
                    <a:cxn ang="0">
                      <a:pos x="358" y="214"/>
                    </a:cxn>
                    <a:cxn ang="0">
                      <a:pos x="366" y="282"/>
                    </a:cxn>
                    <a:cxn ang="0">
                      <a:pos x="358" y="303"/>
                    </a:cxn>
                    <a:cxn ang="0">
                      <a:pos x="340" y="308"/>
                    </a:cxn>
                    <a:cxn ang="0">
                      <a:pos x="233" y="296"/>
                    </a:cxn>
                    <a:cxn ang="0">
                      <a:pos x="344" y="286"/>
                    </a:cxn>
                    <a:cxn ang="0">
                      <a:pos x="350" y="283"/>
                    </a:cxn>
                    <a:cxn ang="0">
                      <a:pos x="348" y="237"/>
                    </a:cxn>
                    <a:cxn ang="0">
                      <a:pos x="340" y="171"/>
                    </a:cxn>
                    <a:cxn ang="0">
                      <a:pos x="322" y="82"/>
                    </a:cxn>
                    <a:cxn ang="0">
                      <a:pos x="308" y="26"/>
                    </a:cxn>
                    <a:cxn ang="0">
                      <a:pos x="293" y="17"/>
                    </a:cxn>
                    <a:cxn ang="0">
                      <a:pos x="227" y="14"/>
                    </a:cxn>
                    <a:cxn ang="0">
                      <a:pos x="136" y="17"/>
                    </a:cxn>
                    <a:cxn ang="0">
                      <a:pos x="61" y="15"/>
                    </a:cxn>
                    <a:cxn ang="0">
                      <a:pos x="0" y="8"/>
                    </a:cxn>
                  </a:cxnLst>
                  <a:rect l="0" t="0" r="r" b="b"/>
                  <a:pathLst>
                    <a:path w="366" h="308">
                      <a:moveTo>
                        <a:pt x="0" y="8"/>
                      </a:moveTo>
                      <a:lnTo>
                        <a:pt x="122" y="3"/>
                      </a:lnTo>
                      <a:lnTo>
                        <a:pt x="205" y="0"/>
                      </a:lnTo>
                      <a:lnTo>
                        <a:pt x="298" y="1"/>
                      </a:lnTo>
                      <a:lnTo>
                        <a:pt x="312" y="11"/>
                      </a:lnTo>
                      <a:lnTo>
                        <a:pt x="323" y="28"/>
                      </a:lnTo>
                      <a:lnTo>
                        <a:pt x="343" y="115"/>
                      </a:lnTo>
                      <a:lnTo>
                        <a:pt x="358" y="214"/>
                      </a:lnTo>
                      <a:lnTo>
                        <a:pt x="366" y="282"/>
                      </a:lnTo>
                      <a:lnTo>
                        <a:pt x="358" y="303"/>
                      </a:lnTo>
                      <a:lnTo>
                        <a:pt x="340" y="308"/>
                      </a:lnTo>
                      <a:lnTo>
                        <a:pt x="233" y="296"/>
                      </a:lnTo>
                      <a:lnTo>
                        <a:pt x="344" y="286"/>
                      </a:lnTo>
                      <a:lnTo>
                        <a:pt x="350" y="283"/>
                      </a:lnTo>
                      <a:lnTo>
                        <a:pt x="348" y="237"/>
                      </a:lnTo>
                      <a:lnTo>
                        <a:pt x="340" y="171"/>
                      </a:lnTo>
                      <a:lnTo>
                        <a:pt x="322" y="82"/>
                      </a:lnTo>
                      <a:lnTo>
                        <a:pt x="308" y="26"/>
                      </a:lnTo>
                      <a:lnTo>
                        <a:pt x="293" y="17"/>
                      </a:lnTo>
                      <a:lnTo>
                        <a:pt x="227" y="14"/>
                      </a:lnTo>
                      <a:lnTo>
                        <a:pt x="136" y="17"/>
                      </a:lnTo>
                      <a:lnTo>
                        <a:pt x="61" y="15"/>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32" name="Freeform 138"/>
                <p:cNvSpPr>
                  <a:spLocks/>
                </p:cNvSpPr>
                <p:nvPr/>
              </p:nvSpPr>
              <p:spPr bwMode="auto">
                <a:xfrm>
                  <a:off x="858838" y="3524250"/>
                  <a:ext cx="576263" cy="476250"/>
                </a:xfrm>
                <a:custGeom>
                  <a:avLst/>
                  <a:gdLst/>
                  <a:ahLst/>
                  <a:cxnLst>
                    <a:cxn ang="0">
                      <a:pos x="168" y="0"/>
                    </a:cxn>
                    <a:cxn ang="0">
                      <a:pos x="50" y="0"/>
                    </a:cxn>
                    <a:cxn ang="0">
                      <a:pos x="16" y="4"/>
                    </a:cxn>
                    <a:cxn ang="0">
                      <a:pos x="10" y="16"/>
                    </a:cxn>
                    <a:cxn ang="0">
                      <a:pos x="4" y="43"/>
                    </a:cxn>
                    <a:cxn ang="0">
                      <a:pos x="0" y="113"/>
                    </a:cxn>
                    <a:cxn ang="0">
                      <a:pos x="4" y="182"/>
                    </a:cxn>
                    <a:cxn ang="0">
                      <a:pos x="13" y="250"/>
                    </a:cxn>
                    <a:cxn ang="0">
                      <a:pos x="28" y="278"/>
                    </a:cxn>
                    <a:cxn ang="0">
                      <a:pos x="34" y="284"/>
                    </a:cxn>
                    <a:cxn ang="0">
                      <a:pos x="109" y="292"/>
                    </a:cxn>
                    <a:cxn ang="0">
                      <a:pos x="206" y="296"/>
                    </a:cxn>
                    <a:cxn ang="0">
                      <a:pos x="278" y="296"/>
                    </a:cxn>
                    <a:cxn ang="0">
                      <a:pos x="363" y="300"/>
                    </a:cxn>
                    <a:cxn ang="0">
                      <a:pos x="359" y="290"/>
                    </a:cxn>
                    <a:cxn ang="0">
                      <a:pos x="293" y="284"/>
                    </a:cxn>
                    <a:cxn ang="0">
                      <a:pos x="206" y="278"/>
                    </a:cxn>
                    <a:cxn ang="0">
                      <a:pos x="85" y="278"/>
                    </a:cxn>
                    <a:cxn ang="0">
                      <a:pos x="42" y="264"/>
                    </a:cxn>
                    <a:cxn ang="0">
                      <a:pos x="28" y="254"/>
                    </a:cxn>
                    <a:cxn ang="0">
                      <a:pos x="24" y="234"/>
                    </a:cxn>
                    <a:cxn ang="0">
                      <a:pos x="18" y="177"/>
                    </a:cxn>
                    <a:cxn ang="0">
                      <a:pos x="16" y="106"/>
                    </a:cxn>
                    <a:cxn ang="0">
                      <a:pos x="22" y="34"/>
                    </a:cxn>
                    <a:cxn ang="0">
                      <a:pos x="28" y="18"/>
                    </a:cxn>
                    <a:cxn ang="0">
                      <a:pos x="107" y="7"/>
                    </a:cxn>
                    <a:cxn ang="0">
                      <a:pos x="168" y="0"/>
                    </a:cxn>
                  </a:cxnLst>
                  <a:rect l="0" t="0" r="r" b="b"/>
                  <a:pathLst>
                    <a:path w="363" h="300">
                      <a:moveTo>
                        <a:pt x="168" y="0"/>
                      </a:moveTo>
                      <a:lnTo>
                        <a:pt x="50" y="0"/>
                      </a:lnTo>
                      <a:lnTo>
                        <a:pt x="16" y="4"/>
                      </a:lnTo>
                      <a:lnTo>
                        <a:pt x="10" y="16"/>
                      </a:lnTo>
                      <a:lnTo>
                        <a:pt x="4" y="43"/>
                      </a:lnTo>
                      <a:lnTo>
                        <a:pt x="0" y="113"/>
                      </a:lnTo>
                      <a:lnTo>
                        <a:pt x="4" y="182"/>
                      </a:lnTo>
                      <a:lnTo>
                        <a:pt x="13" y="250"/>
                      </a:lnTo>
                      <a:lnTo>
                        <a:pt x="28" y="278"/>
                      </a:lnTo>
                      <a:lnTo>
                        <a:pt x="34" y="284"/>
                      </a:lnTo>
                      <a:lnTo>
                        <a:pt x="109" y="292"/>
                      </a:lnTo>
                      <a:lnTo>
                        <a:pt x="206" y="296"/>
                      </a:lnTo>
                      <a:lnTo>
                        <a:pt x="278" y="296"/>
                      </a:lnTo>
                      <a:lnTo>
                        <a:pt x="363" y="300"/>
                      </a:lnTo>
                      <a:lnTo>
                        <a:pt x="359" y="290"/>
                      </a:lnTo>
                      <a:lnTo>
                        <a:pt x="293" y="284"/>
                      </a:lnTo>
                      <a:lnTo>
                        <a:pt x="206" y="278"/>
                      </a:lnTo>
                      <a:lnTo>
                        <a:pt x="85" y="278"/>
                      </a:lnTo>
                      <a:lnTo>
                        <a:pt x="42" y="264"/>
                      </a:lnTo>
                      <a:lnTo>
                        <a:pt x="28" y="254"/>
                      </a:lnTo>
                      <a:lnTo>
                        <a:pt x="24" y="234"/>
                      </a:lnTo>
                      <a:lnTo>
                        <a:pt x="18" y="177"/>
                      </a:lnTo>
                      <a:lnTo>
                        <a:pt x="16" y="106"/>
                      </a:lnTo>
                      <a:lnTo>
                        <a:pt x="22" y="34"/>
                      </a:lnTo>
                      <a:lnTo>
                        <a:pt x="28" y="18"/>
                      </a:lnTo>
                      <a:lnTo>
                        <a:pt x="107" y="7"/>
                      </a:lnTo>
                      <a:lnTo>
                        <a:pt x="16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8" name="Freeform 5"/>
              <p:cNvSpPr>
                <a:spLocks/>
              </p:cNvSpPr>
              <p:nvPr/>
            </p:nvSpPr>
            <p:spPr bwMode="auto">
              <a:xfrm>
                <a:off x="5624287" y="4551139"/>
                <a:ext cx="93663" cy="214313"/>
              </a:xfrm>
              <a:custGeom>
                <a:avLst/>
                <a:gdLst/>
                <a:ahLst/>
                <a:cxnLst>
                  <a:cxn ang="0">
                    <a:pos x="52" y="7"/>
                  </a:cxn>
                  <a:cxn ang="0">
                    <a:pos x="59" y="50"/>
                  </a:cxn>
                  <a:cxn ang="0">
                    <a:pos x="57" y="91"/>
                  </a:cxn>
                  <a:cxn ang="0">
                    <a:pos x="56" y="111"/>
                  </a:cxn>
                  <a:cxn ang="0">
                    <a:pos x="59" y="121"/>
                  </a:cxn>
                  <a:cxn ang="0">
                    <a:pos x="54" y="127"/>
                  </a:cxn>
                  <a:cxn ang="0">
                    <a:pos x="25" y="135"/>
                  </a:cxn>
                  <a:cxn ang="0">
                    <a:pos x="6" y="131"/>
                  </a:cxn>
                  <a:cxn ang="0">
                    <a:pos x="0" y="124"/>
                  </a:cxn>
                  <a:cxn ang="0">
                    <a:pos x="2" y="114"/>
                  </a:cxn>
                  <a:cxn ang="0">
                    <a:pos x="21" y="110"/>
                  </a:cxn>
                  <a:cxn ang="0">
                    <a:pos x="37" y="111"/>
                  </a:cxn>
                  <a:cxn ang="0">
                    <a:pos x="44" y="104"/>
                  </a:cxn>
                  <a:cxn ang="0">
                    <a:pos x="37" y="52"/>
                  </a:cxn>
                  <a:cxn ang="0">
                    <a:pos x="36" y="26"/>
                  </a:cxn>
                  <a:cxn ang="0">
                    <a:pos x="37" y="16"/>
                  </a:cxn>
                  <a:cxn ang="0">
                    <a:pos x="50" y="0"/>
                  </a:cxn>
                  <a:cxn ang="0">
                    <a:pos x="52" y="7"/>
                  </a:cxn>
                </a:cxnLst>
                <a:rect l="0" t="0" r="r" b="b"/>
                <a:pathLst>
                  <a:path w="59" h="135">
                    <a:moveTo>
                      <a:pt x="52" y="7"/>
                    </a:moveTo>
                    <a:lnTo>
                      <a:pt x="59" y="50"/>
                    </a:lnTo>
                    <a:lnTo>
                      <a:pt x="57" y="91"/>
                    </a:lnTo>
                    <a:lnTo>
                      <a:pt x="56" y="111"/>
                    </a:lnTo>
                    <a:lnTo>
                      <a:pt x="59" y="121"/>
                    </a:lnTo>
                    <a:lnTo>
                      <a:pt x="54" y="127"/>
                    </a:lnTo>
                    <a:lnTo>
                      <a:pt x="25" y="135"/>
                    </a:lnTo>
                    <a:lnTo>
                      <a:pt x="6" y="131"/>
                    </a:lnTo>
                    <a:lnTo>
                      <a:pt x="0" y="124"/>
                    </a:lnTo>
                    <a:lnTo>
                      <a:pt x="2" y="114"/>
                    </a:lnTo>
                    <a:lnTo>
                      <a:pt x="21" y="110"/>
                    </a:lnTo>
                    <a:lnTo>
                      <a:pt x="37" y="111"/>
                    </a:lnTo>
                    <a:lnTo>
                      <a:pt x="44" y="104"/>
                    </a:lnTo>
                    <a:lnTo>
                      <a:pt x="37" y="52"/>
                    </a:lnTo>
                    <a:lnTo>
                      <a:pt x="36" y="26"/>
                    </a:lnTo>
                    <a:lnTo>
                      <a:pt x="37" y="16"/>
                    </a:lnTo>
                    <a:lnTo>
                      <a:pt x="50" y="0"/>
                    </a:lnTo>
                    <a:lnTo>
                      <a:pt x="52"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9" name="Freeform 6"/>
              <p:cNvSpPr>
                <a:spLocks/>
              </p:cNvSpPr>
              <p:nvPr/>
            </p:nvSpPr>
            <p:spPr bwMode="auto">
              <a:xfrm>
                <a:off x="5562374" y="4559076"/>
                <a:ext cx="92075" cy="214313"/>
              </a:xfrm>
              <a:custGeom>
                <a:avLst/>
                <a:gdLst/>
                <a:ahLst/>
                <a:cxnLst>
                  <a:cxn ang="0">
                    <a:pos x="52" y="7"/>
                  </a:cxn>
                  <a:cxn ang="0">
                    <a:pos x="58" y="50"/>
                  </a:cxn>
                  <a:cxn ang="0">
                    <a:pos x="57" y="91"/>
                  </a:cxn>
                  <a:cxn ang="0">
                    <a:pos x="56" y="112"/>
                  </a:cxn>
                  <a:cxn ang="0">
                    <a:pos x="58" y="121"/>
                  </a:cxn>
                  <a:cxn ang="0">
                    <a:pos x="53" y="127"/>
                  </a:cxn>
                  <a:cxn ang="0">
                    <a:pos x="25" y="135"/>
                  </a:cxn>
                  <a:cxn ang="0">
                    <a:pos x="6" y="131"/>
                  </a:cxn>
                  <a:cxn ang="0">
                    <a:pos x="0" y="124"/>
                  </a:cxn>
                  <a:cxn ang="0">
                    <a:pos x="3" y="115"/>
                  </a:cxn>
                  <a:cxn ang="0">
                    <a:pos x="21" y="110"/>
                  </a:cxn>
                  <a:cxn ang="0">
                    <a:pos x="37" y="112"/>
                  </a:cxn>
                  <a:cxn ang="0">
                    <a:pos x="43" y="104"/>
                  </a:cxn>
                  <a:cxn ang="0">
                    <a:pos x="37" y="52"/>
                  </a:cxn>
                  <a:cxn ang="0">
                    <a:pos x="36" y="26"/>
                  </a:cxn>
                  <a:cxn ang="0">
                    <a:pos x="37" y="16"/>
                  </a:cxn>
                  <a:cxn ang="0">
                    <a:pos x="50" y="0"/>
                  </a:cxn>
                  <a:cxn ang="0">
                    <a:pos x="52" y="7"/>
                  </a:cxn>
                </a:cxnLst>
                <a:rect l="0" t="0" r="r" b="b"/>
                <a:pathLst>
                  <a:path w="58" h="135">
                    <a:moveTo>
                      <a:pt x="52" y="7"/>
                    </a:moveTo>
                    <a:lnTo>
                      <a:pt x="58" y="50"/>
                    </a:lnTo>
                    <a:lnTo>
                      <a:pt x="57" y="91"/>
                    </a:lnTo>
                    <a:lnTo>
                      <a:pt x="56" y="112"/>
                    </a:lnTo>
                    <a:lnTo>
                      <a:pt x="58" y="121"/>
                    </a:lnTo>
                    <a:lnTo>
                      <a:pt x="53" y="127"/>
                    </a:lnTo>
                    <a:lnTo>
                      <a:pt x="25" y="135"/>
                    </a:lnTo>
                    <a:lnTo>
                      <a:pt x="6" y="131"/>
                    </a:lnTo>
                    <a:lnTo>
                      <a:pt x="0" y="124"/>
                    </a:lnTo>
                    <a:lnTo>
                      <a:pt x="3" y="115"/>
                    </a:lnTo>
                    <a:lnTo>
                      <a:pt x="21" y="110"/>
                    </a:lnTo>
                    <a:lnTo>
                      <a:pt x="37" y="112"/>
                    </a:lnTo>
                    <a:lnTo>
                      <a:pt x="43" y="104"/>
                    </a:lnTo>
                    <a:lnTo>
                      <a:pt x="37" y="52"/>
                    </a:lnTo>
                    <a:lnTo>
                      <a:pt x="36" y="26"/>
                    </a:lnTo>
                    <a:lnTo>
                      <a:pt x="37" y="16"/>
                    </a:lnTo>
                    <a:lnTo>
                      <a:pt x="50" y="0"/>
                    </a:lnTo>
                    <a:lnTo>
                      <a:pt x="52"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nvGrpSpPr>
              <p:cNvPr id="10" name="Gruppe 70"/>
              <p:cNvGrpSpPr/>
              <p:nvPr/>
            </p:nvGrpSpPr>
            <p:grpSpPr>
              <a:xfrm>
                <a:off x="5442856" y="4413251"/>
                <a:ext cx="653143" cy="601663"/>
                <a:chOff x="5280026" y="4413251"/>
                <a:chExt cx="1803400" cy="601663"/>
              </a:xfrm>
            </p:grpSpPr>
            <p:sp>
              <p:nvSpPr>
                <p:cNvPr id="17" name="Freeform 15"/>
                <p:cNvSpPr>
                  <a:spLocks/>
                </p:cNvSpPr>
                <p:nvPr/>
              </p:nvSpPr>
              <p:spPr bwMode="auto">
                <a:xfrm>
                  <a:off x="6848476" y="4498976"/>
                  <a:ext cx="174625" cy="212725"/>
                </a:xfrm>
                <a:custGeom>
                  <a:avLst/>
                  <a:gdLst/>
                  <a:ahLst/>
                  <a:cxnLst>
                    <a:cxn ang="0">
                      <a:pos x="5" y="20"/>
                    </a:cxn>
                    <a:cxn ang="0">
                      <a:pos x="0" y="102"/>
                    </a:cxn>
                    <a:cxn ang="0">
                      <a:pos x="110" y="134"/>
                    </a:cxn>
                    <a:cxn ang="0">
                      <a:pos x="107" y="0"/>
                    </a:cxn>
                    <a:cxn ang="0">
                      <a:pos x="5" y="20"/>
                    </a:cxn>
                  </a:cxnLst>
                  <a:rect l="0" t="0" r="r" b="b"/>
                  <a:pathLst>
                    <a:path w="110" h="134">
                      <a:moveTo>
                        <a:pt x="5" y="20"/>
                      </a:moveTo>
                      <a:lnTo>
                        <a:pt x="0" y="102"/>
                      </a:lnTo>
                      <a:lnTo>
                        <a:pt x="110" y="134"/>
                      </a:lnTo>
                      <a:lnTo>
                        <a:pt x="107" y="0"/>
                      </a:lnTo>
                      <a:lnTo>
                        <a:pt x="5" y="20"/>
                      </a:lnTo>
                      <a:close/>
                    </a:path>
                  </a:pathLst>
                </a:custGeom>
                <a:solidFill>
                  <a:srgbClr val="6633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8" name="Freeform 16"/>
                <p:cNvSpPr>
                  <a:spLocks/>
                </p:cNvSpPr>
                <p:nvPr/>
              </p:nvSpPr>
              <p:spPr bwMode="auto">
                <a:xfrm>
                  <a:off x="5289551" y="4418013"/>
                  <a:ext cx="1787525" cy="584200"/>
                </a:xfrm>
                <a:custGeom>
                  <a:avLst/>
                  <a:gdLst/>
                  <a:ahLst/>
                  <a:cxnLst>
                    <a:cxn ang="0">
                      <a:pos x="0" y="168"/>
                    </a:cxn>
                    <a:cxn ang="0">
                      <a:pos x="977" y="0"/>
                    </a:cxn>
                    <a:cxn ang="0">
                      <a:pos x="1126" y="38"/>
                    </a:cxn>
                    <a:cxn ang="0">
                      <a:pos x="141" y="237"/>
                    </a:cxn>
                    <a:cxn ang="0">
                      <a:pos x="146" y="368"/>
                    </a:cxn>
                    <a:cxn ang="0">
                      <a:pos x="28" y="275"/>
                    </a:cxn>
                    <a:cxn ang="0">
                      <a:pos x="30" y="210"/>
                    </a:cxn>
                    <a:cxn ang="0">
                      <a:pos x="0" y="193"/>
                    </a:cxn>
                    <a:cxn ang="0">
                      <a:pos x="0" y="168"/>
                    </a:cxn>
                  </a:cxnLst>
                  <a:rect l="0" t="0" r="r" b="b"/>
                  <a:pathLst>
                    <a:path w="1126" h="368">
                      <a:moveTo>
                        <a:pt x="0" y="168"/>
                      </a:moveTo>
                      <a:lnTo>
                        <a:pt x="977" y="0"/>
                      </a:lnTo>
                      <a:lnTo>
                        <a:pt x="1126" y="38"/>
                      </a:lnTo>
                      <a:lnTo>
                        <a:pt x="141" y="237"/>
                      </a:lnTo>
                      <a:lnTo>
                        <a:pt x="146" y="368"/>
                      </a:lnTo>
                      <a:lnTo>
                        <a:pt x="28" y="275"/>
                      </a:lnTo>
                      <a:lnTo>
                        <a:pt x="30" y="210"/>
                      </a:lnTo>
                      <a:lnTo>
                        <a:pt x="0" y="193"/>
                      </a:lnTo>
                      <a:lnTo>
                        <a:pt x="0" y="168"/>
                      </a:lnTo>
                      <a:close/>
                    </a:path>
                  </a:pathLst>
                </a:custGeom>
                <a:solidFill>
                  <a:srgbClr val="9966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9" name="Freeform 17"/>
                <p:cNvSpPr>
                  <a:spLocks/>
                </p:cNvSpPr>
                <p:nvPr/>
              </p:nvSpPr>
              <p:spPr bwMode="auto">
                <a:xfrm>
                  <a:off x="5280026" y="4413251"/>
                  <a:ext cx="1803400" cy="601663"/>
                </a:xfrm>
                <a:custGeom>
                  <a:avLst/>
                  <a:gdLst/>
                  <a:ahLst/>
                  <a:cxnLst>
                    <a:cxn ang="0">
                      <a:pos x="9" y="170"/>
                    </a:cxn>
                    <a:cxn ang="0">
                      <a:pos x="10" y="190"/>
                    </a:cxn>
                    <a:cxn ang="0">
                      <a:pos x="65" y="223"/>
                    </a:cxn>
                    <a:cxn ang="0">
                      <a:pos x="63" y="202"/>
                    </a:cxn>
                    <a:cxn ang="0">
                      <a:pos x="254" y="168"/>
                    </a:cxn>
                    <a:cxn ang="0">
                      <a:pos x="340" y="153"/>
                    </a:cxn>
                    <a:cxn ang="0">
                      <a:pos x="163" y="192"/>
                    </a:cxn>
                    <a:cxn ang="0">
                      <a:pos x="73" y="207"/>
                    </a:cxn>
                    <a:cxn ang="0">
                      <a:pos x="73" y="225"/>
                    </a:cxn>
                    <a:cxn ang="0">
                      <a:pos x="123" y="254"/>
                    </a:cxn>
                    <a:cxn ang="0">
                      <a:pos x="126" y="233"/>
                    </a:cxn>
                    <a:cxn ang="0">
                      <a:pos x="310" y="202"/>
                    </a:cxn>
                    <a:cxn ang="0">
                      <a:pos x="522" y="159"/>
                    </a:cxn>
                    <a:cxn ang="0">
                      <a:pos x="718" y="118"/>
                    </a:cxn>
                    <a:cxn ang="0">
                      <a:pos x="1021" y="57"/>
                    </a:cxn>
                    <a:cxn ang="0">
                      <a:pos x="1111" y="41"/>
                    </a:cxn>
                    <a:cxn ang="0">
                      <a:pos x="1028" y="24"/>
                    </a:cxn>
                    <a:cxn ang="0">
                      <a:pos x="897" y="51"/>
                    </a:cxn>
                    <a:cxn ang="0">
                      <a:pos x="1015" y="21"/>
                    </a:cxn>
                    <a:cxn ang="0">
                      <a:pos x="980" y="11"/>
                    </a:cxn>
                    <a:cxn ang="0">
                      <a:pos x="973" y="6"/>
                    </a:cxn>
                    <a:cxn ang="0">
                      <a:pos x="983" y="0"/>
                    </a:cxn>
                    <a:cxn ang="0">
                      <a:pos x="991" y="2"/>
                    </a:cxn>
                    <a:cxn ang="0">
                      <a:pos x="1076" y="23"/>
                    </a:cxn>
                    <a:cxn ang="0">
                      <a:pos x="1136" y="41"/>
                    </a:cxn>
                    <a:cxn ang="0">
                      <a:pos x="1132" y="54"/>
                    </a:cxn>
                    <a:cxn ang="0">
                      <a:pos x="1099" y="61"/>
                    </a:cxn>
                    <a:cxn ang="0">
                      <a:pos x="1101" y="188"/>
                    </a:cxn>
                    <a:cxn ang="0">
                      <a:pos x="1096" y="195"/>
                    </a:cxn>
                    <a:cxn ang="0">
                      <a:pos x="1000" y="162"/>
                    </a:cxn>
                    <a:cxn ang="0">
                      <a:pos x="1006" y="156"/>
                    </a:cxn>
                    <a:cxn ang="0">
                      <a:pos x="1091" y="183"/>
                    </a:cxn>
                    <a:cxn ang="0">
                      <a:pos x="1087" y="61"/>
                    </a:cxn>
                    <a:cxn ang="0">
                      <a:pos x="885" y="98"/>
                    </a:cxn>
                    <a:cxn ang="0">
                      <a:pos x="733" y="128"/>
                    </a:cxn>
                    <a:cxn ang="0">
                      <a:pos x="544" y="167"/>
                    </a:cxn>
                    <a:cxn ang="0">
                      <a:pos x="363" y="202"/>
                    </a:cxn>
                    <a:cxn ang="0">
                      <a:pos x="232" y="226"/>
                    </a:cxn>
                    <a:cxn ang="0">
                      <a:pos x="155" y="246"/>
                    </a:cxn>
                    <a:cxn ang="0">
                      <a:pos x="158" y="377"/>
                    </a:cxn>
                    <a:cxn ang="0">
                      <a:pos x="148" y="379"/>
                    </a:cxn>
                    <a:cxn ang="0">
                      <a:pos x="29" y="280"/>
                    </a:cxn>
                    <a:cxn ang="0">
                      <a:pos x="30" y="272"/>
                    </a:cxn>
                    <a:cxn ang="0">
                      <a:pos x="146" y="364"/>
                    </a:cxn>
                    <a:cxn ang="0">
                      <a:pos x="143" y="251"/>
                    </a:cxn>
                    <a:cxn ang="0">
                      <a:pos x="131" y="261"/>
                    </a:cxn>
                    <a:cxn ang="0">
                      <a:pos x="118" y="265"/>
                    </a:cxn>
                    <a:cxn ang="0">
                      <a:pos x="4" y="202"/>
                    </a:cxn>
                    <a:cxn ang="0">
                      <a:pos x="0" y="164"/>
                    </a:cxn>
                    <a:cxn ang="0">
                      <a:pos x="9" y="170"/>
                    </a:cxn>
                  </a:cxnLst>
                  <a:rect l="0" t="0" r="r" b="b"/>
                  <a:pathLst>
                    <a:path w="1136" h="379">
                      <a:moveTo>
                        <a:pt x="9" y="170"/>
                      </a:moveTo>
                      <a:lnTo>
                        <a:pt x="10" y="190"/>
                      </a:lnTo>
                      <a:lnTo>
                        <a:pt x="65" y="223"/>
                      </a:lnTo>
                      <a:lnTo>
                        <a:pt x="63" y="202"/>
                      </a:lnTo>
                      <a:lnTo>
                        <a:pt x="254" y="168"/>
                      </a:lnTo>
                      <a:lnTo>
                        <a:pt x="340" y="153"/>
                      </a:lnTo>
                      <a:lnTo>
                        <a:pt x="163" y="192"/>
                      </a:lnTo>
                      <a:lnTo>
                        <a:pt x="73" y="207"/>
                      </a:lnTo>
                      <a:lnTo>
                        <a:pt x="73" y="225"/>
                      </a:lnTo>
                      <a:lnTo>
                        <a:pt x="123" y="254"/>
                      </a:lnTo>
                      <a:lnTo>
                        <a:pt x="126" y="233"/>
                      </a:lnTo>
                      <a:lnTo>
                        <a:pt x="310" y="202"/>
                      </a:lnTo>
                      <a:lnTo>
                        <a:pt x="522" y="159"/>
                      </a:lnTo>
                      <a:lnTo>
                        <a:pt x="718" y="118"/>
                      </a:lnTo>
                      <a:lnTo>
                        <a:pt x="1021" y="57"/>
                      </a:lnTo>
                      <a:lnTo>
                        <a:pt x="1111" y="41"/>
                      </a:lnTo>
                      <a:lnTo>
                        <a:pt x="1028" y="24"/>
                      </a:lnTo>
                      <a:lnTo>
                        <a:pt x="897" y="51"/>
                      </a:lnTo>
                      <a:lnTo>
                        <a:pt x="1015" y="21"/>
                      </a:lnTo>
                      <a:lnTo>
                        <a:pt x="980" y="11"/>
                      </a:lnTo>
                      <a:lnTo>
                        <a:pt x="973" y="6"/>
                      </a:lnTo>
                      <a:lnTo>
                        <a:pt x="983" y="0"/>
                      </a:lnTo>
                      <a:lnTo>
                        <a:pt x="991" y="2"/>
                      </a:lnTo>
                      <a:lnTo>
                        <a:pt x="1076" y="23"/>
                      </a:lnTo>
                      <a:lnTo>
                        <a:pt x="1136" y="41"/>
                      </a:lnTo>
                      <a:lnTo>
                        <a:pt x="1132" y="54"/>
                      </a:lnTo>
                      <a:lnTo>
                        <a:pt x="1099" y="61"/>
                      </a:lnTo>
                      <a:lnTo>
                        <a:pt x="1101" y="188"/>
                      </a:lnTo>
                      <a:lnTo>
                        <a:pt x="1096" y="195"/>
                      </a:lnTo>
                      <a:lnTo>
                        <a:pt x="1000" y="162"/>
                      </a:lnTo>
                      <a:lnTo>
                        <a:pt x="1006" y="156"/>
                      </a:lnTo>
                      <a:lnTo>
                        <a:pt x="1091" y="183"/>
                      </a:lnTo>
                      <a:lnTo>
                        <a:pt x="1087" y="61"/>
                      </a:lnTo>
                      <a:lnTo>
                        <a:pt x="885" y="98"/>
                      </a:lnTo>
                      <a:lnTo>
                        <a:pt x="733" y="128"/>
                      </a:lnTo>
                      <a:lnTo>
                        <a:pt x="544" y="167"/>
                      </a:lnTo>
                      <a:lnTo>
                        <a:pt x="363" y="202"/>
                      </a:lnTo>
                      <a:lnTo>
                        <a:pt x="232" y="226"/>
                      </a:lnTo>
                      <a:lnTo>
                        <a:pt x="155" y="246"/>
                      </a:lnTo>
                      <a:lnTo>
                        <a:pt x="158" y="377"/>
                      </a:lnTo>
                      <a:lnTo>
                        <a:pt x="148" y="379"/>
                      </a:lnTo>
                      <a:lnTo>
                        <a:pt x="29" y="280"/>
                      </a:lnTo>
                      <a:lnTo>
                        <a:pt x="30" y="272"/>
                      </a:lnTo>
                      <a:lnTo>
                        <a:pt x="146" y="364"/>
                      </a:lnTo>
                      <a:lnTo>
                        <a:pt x="143" y="251"/>
                      </a:lnTo>
                      <a:lnTo>
                        <a:pt x="131" y="261"/>
                      </a:lnTo>
                      <a:lnTo>
                        <a:pt x="118" y="265"/>
                      </a:lnTo>
                      <a:lnTo>
                        <a:pt x="4" y="202"/>
                      </a:lnTo>
                      <a:lnTo>
                        <a:pt x="0" y="164"/>
                      </a:lnTo>
                      <a:lnTo>
                        <a:pt x="9" y="17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20" name="Freeform 18"/>
                <p:cNvSpPr>
                  <a:spLocks/>
                </p:cNvSpPr>
                <p:nvPr/>
              </p:nvSpPr>
              <p:spPr bwMode="auto">
                <a:xfrm>
                  <a:off x="5280026" y="4413251"/>
                  <a:ext cx="1587500" cy="450850"/>
                </a:xfrm>
                <a:custGeom>
                  <a:avLst/>
                  <a:gdLst/>
                  <a:ahLst/>
                  <a:cxnLst>
                    <a:cxn ang="0">
                      <a:pos x="32" y="279"/>
                    </a:cxn>
                    <a:cxn ang="0">
                      <a:pos x="29" y="212"/>
                    </a:cxn>
                    <a:cxn ang="0">
                      <a:pos x="5" y="197"/>
                    </a:cxn>
                    <a:cxn ang="0">
                      <a:pos x="0" y="167"/>
                    </a:cxn>
                    <a:cxn ang="0">
                      <a:pos x="206" y="133"/>
                    </a:cxn>
                    <a:cxn ang="0">
                      <a:pos x="372" y="105"/>
                    </a:cxn>
                    <a:cxn ang="0">
                      <a:pos x="536" y="76"/>
                    </a:cxn>
                    <a:cxn ang="0">
                      <a:pos x="673" y="51"/>
                    </a:cxn>
                    <a:cxn ang="0">
                      <a:pos x="831" y="24"/>
                    </a:cxn>
                    <a:cxn ang="0">
                      <a:pos x="985" y="0"/>
                    </a:cxn>
                    <a:cxn ang="0">
                      <a:pos x="1000" y="6"/>
                    </a:cxn>
                    <a:cxn ang="0">
                      <a:pos x="877" y="28"/>
                    </a:cxn>
                    <a:cxn ang="0">
                      <a:pos x="710" y="57"/>
                    </a:cxn>
                    <a:cxn ang="0">
                      <a:pos x="560" y="81"/>
                    </a:cxn>
                    <a:cxn ang="0">
                      <a:pos x="408" y="106"/>
                    </a:cxn>
                    <a:cxn ang="0">
                      <a:pos x="229" y="138"/>
                    </a:cxn>
                    <a:cxn ang="0">
                      <a:pos x="121" y="153"/>
                    </a:cxn>
                    <a:cxn ang="0">
                      <a:pos x="12" y="174"/>
                    </a:cxn>
                    <a:cxn ang="0">
                      <a:pos x="14" y="195"/>
                    </a:cxn>
                    <a:cxn ang="0">
                      <a:pos x="45" y="215"/>
                    </a:cxn>
                    <a:cxn ang="0">
                      <a:pos x="40" y="284"/>
                    </a:cxn>
                    <a:cxn ang="0">
                      <a:pos x="32" y="279"/>
                    </a:cxn>
                  </a:cxnLst>
                  <a:rect l="0" t="0" r="r" b="b"/>
                  <a:pathLst>
                    <a:path w="1000" h="284">
                      <a:moveTo>
                        <a:pt x="32" y="279"/>
                      </a:moveTo>
                      <a:lnTo>
                        <a:pt x="29" y="212"/>
                      </a:lnTo>
                      <a:lnTo>
                        <a:pt x="5" y="197"/>
                      </a:lnTo>
                      <a:lnTo>
                        <a:pt x="0" y="167"/>
                      </a:lnTo>
                      <a:lnTo>
                        <a:pt x="206" y="133"/>
                      </a:lnTo>
                      <a:lnTo>
                        <a:pt x="372" y="105"/>
                      </a:lnTo>
                      <a:lnTo>
                        <a:pt x="536" y="76"/>
                      </a:lnTo>
                      <a:lnTo>
                        <a:pt x="673" y="51"/>
                      </a:lnTo>
                      <a:lnTo>
                        <a:pt x="831" y="24"/>
                      </a:lnTo>
                      <a:lnTo>
                        <a:pt x="985" y="0"/>
                      </a:lnTo>
                      <a:lnTo>
                        <a:pt x="1000" y="6"/>
                      </a:lnTo>
                      <a:lnTo>
                        <a:pt x="877" y="28"/>
                      </a:lnTo>
                      <a:lnTo>
                        <a:pt x="710" y="57"/>
                      </a:lnTo>
                      <a:lnTo>
                        <a:pt x="560" y="81"/>
                      </a:lnTo>
                      <a:lnTo>
                        <a:pt x="408" y="106"/>
                      </a:lnTo>
                      <a:lnTo>
                        <a:pt x="229" y="138"/>
                      </a:lnTo>
                      <a:lnTo>
                        <a:pt x="121" y="153"/>
                      </a:lnTo>
                      <a:lnTo>
                        <a:pt x="12" y="174"/>
                      </a:lnTo>
                      <a:lnTo>
                        <a:pt x="14" y="195"/>
                      </a:lnTo>
                      <a:lnTo>
                        <a:pt x="45" y="215"/>
                      </a:lnTo>
                      <a:lnTo>
                        <a:pt x="40" y="284"/>
                      </a:lnTo>
                      <a:lnTo>
                        <a:pt x="32" y="2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21" name="Freeform 19"/>
                <p:cNvSpPr>
                  <a:spLocks/>
                </p:cNvSpPr>
                <p:nvPr/>
              </p:nvSpPr>
              <p:spPr bwMode="auto">
                <a:xfrm>
                  <a:off x="6840538" y="4527551"/>
                  <a:ext cx="127000" cy="163513"/>
                </a:xfrm>
                <a:custGeom>
                  <a:avLst/>
                  <a:gdLst/>
                  <a:ahLst/>
                  <a:cxnLst>
                    <a:cxn ang="0">
                      <a:pos x="17" y="0"/>
                    </a:cxn>
                    <a:cxn ang="0">
                      <a:pos x="13" y="80"/>
                    </a:cxn>
                    <a:cxn ang="0">
                      <a:pos x="80" y="103"/>
                    </a:cxn>
                    <a:cxn ang="0">
                      <a:pos x="0" y="85"/>
                    </a:cxn>
                    <a:cxn ang="0">
                      <a:pos x="2" y="3"/>
                    </a:cxn>
                    <a:cxn ang="0">
                      <a:pos x="17" y="0"/>
                    </a:cxn>
                  </a:cxnLst>
                  <a:rect l="0" t="0" r="r" b="b"/>
                  <a:pathLst>
                    <a:path w="80" h="103">
                      <a:moveTo>
                        <a:pt x="17" y="0"/>
                      </a:moveTo>
                      <a:lnTo>
                        <a:pt x="13" y="80"/>
                      </a:lnTo>
                      <a:lnTo>
                        <a:pt x="80" y="103"/>
                      </a:lnTo>
                      <a:lnTo>
                        <a:pt x="0" y="85"/>
                      </a:lnTo>
                      <a:lnTo>
                        <a:pt x="2" y="3"/>
                      </a:lnTo>
                      <a:lnTo>
                        <a:pt x="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11" name="Freeform 33"/>
              <p:cNvSpPr>
                <a:spLocks/>
              </p:cNvSpPr>
              <p:nvPr/>
            </p:nvSpPr>
            <p:spPr bwMode="auto">
              <a:xfrm>
                <a:off x="5714774" y="4157439"/>
                <a:ext cx="160338" cy="176213"/>
              </a:xfrm>
              <a:custGeom>
                <a:avLst/>
                <a:gdLst/>
                <a:ahLst/>
                <a:cxnLst>
                  <a:cxn ang="0">
                    <a:pos x="36" y="23"/>
                  </a:cxn>
                  <a:cxn ang="0">
                    <a:pos x="47" y="11"/>
                  </a:cxn>
                  <a:cxn ang="0">
                    <a:pos x="58" y="4"/>
                  </a:cxn>
                  <a:cxn ang="0">
                    <a:pos x="73" y="0"/>
                  </a:cxn>
                  <a:cxn ang="0">
                    <a:pos x="84" y="5"/>
                  </a:cxn>
                  <a:cxn ang="0">
                    <a:pos x="93" y="16"/>
                  </a:cxn>
                  <a:cxn ang="0">
                    <a:pos x="98" y="32"/>
                  </a:cxn>
                  <a:cxn ang="0">
                    <a:pos x="101" y="54"/>
                  </a:cxn>
                  <a:cxn ang="0">
                    <a:pos x="99" y="69"/>
                  </a:cxn>
                  <a:cxn ang="0">
                    <a:pos x="94" y="87"/>
                  </a:cxn>
                  <a:cxn ang="0">
                    <a:pos x="86" y="101"/>
                  </a:cxn>
                  <a:cxn ang="0">
                    <a:pos x="77" y="107"/>
                  </a:cxn>
                  <a:cxn ang="0">
                    <a:pos x="62" y="111"/>
                  </a:cxn>
                  <a:cxn ang="0">
                    <a:pos x="49" y="110"/>
                  </a:cxn>
                  <a:cxn ang="0">
                    <a:pos x="38" y="105"/>
                  </a:cxn>
                  <a:cxn ang="0">
                    <a:pos x="29" y="86"/>
                  </a:cxn>
                  <a:cxn ang="0">
                    <a:pos x="26" y="71"/>
                  </a:cxn>
                  <a:cxn ang="0">
                    <a:pos x="27" y="66"/>
                  </a:cxn>
                  <a:cxn ang="0">
                    <a:pos x="16" y="63"/>
                  </a:cxn>
                  <a:cxn ang="0">
                    <a:pos x="6" y="60"/>
                  </a:cxn>
                  <a:cxn ang="0">
                    <a:pos x="1" y="54"/>
                  </a:cxn>
                  <a:cxn ang="0">
                    <a:pos x="0" y="49"/>
                  </a:cxn>
                  <a:cxn ang="0">
                    <a:pos x="0" y="46"/>
                  </a:cxn>
                  <a:cxn ang="0">
                    <a:pos x="1" y="43"/>
                  </a:cxn>
                  <a:cxn ang="0">
                    <a:pos x="6" y="43"/>
                  </a:cxn>
                  <a:cxn ang="0">
                    <a:pos x="11" y="44"/>
                  </a:cxn>
                  <a:cxn ang="0">
                    <a:pos x="18" y="47"/>
                  </a:cxn>
                  <a:cxn ang="0">
                    <a:pos x="28" y="51"/>
                  </a:cxn>
                  <a:cxn ang="0">
                    <a:pos x="30" y="38"/>
                  </a:cxn>
                  <a:cxn ang="0">
                    <a:pos x="36" y="23"/>
                  </a:cxn>
                </a:cxnLst>
                <a:rect l="0" t="0" r="r" b="b"/>
                <a:pathLst>
                  <a:path w="101" h="111">
                    <a:moveTo>
                      <a:pt x="36" y="23"/>
                    </a:moveTo>
                    <a:lnTo>
                      <a:pt x="47" y="11"/>
                    </a:lnTo>
                    <a:lnTo>
                      <a:pt x="58" y="4"/>
                    </a:lnTo>
                    <a:lnTo>
                      <a:pt x="73" y="0"/>
                    </a:lnTo>
                    <a:lnTo>
                      <a:pt x="84" y="5"/>
                    </a:lnTo>
                    <a:lnTo>
                      <a:pt x="93" y="16"/>
                    </a:lnTo>
                    <a:lnTo>
                      <a:pt x="98" y="32"/>
                    </a:lnTo>
                    <a:lnTo>
                      <a:pt x="101" y="54"/>
                    </a:lnTo>
                    <a:lnTo>
                      <a:pt x="99" y="69"/>
                    </a:lnTo>
                    <a:lnTo>
                      <a:pt x="94" y="87"/>
                    </a:lnTo>
                    <a:lnTo>
                      <a:pt x="86" y="101"/>
                    </a:lnTo>
                    <a:lnTo>
                      <a:pt x="77" y="107"/>
                    </a:lnTo>
                    <a:lnTo>
                      <a:pt x="62" y="111"/>
                    </a:lnTo>
                    <a:lnTo>
                      <a:pt x="49" y="110"/>
                    </a:lnTo>
                    <a:lnTo>
                      <a:pt x="38" y="105"/>
                    </a:lnTo>
                    <a:lnTo>
                      <a:pt x="29" y="86"/>
                    </a:lnTo>
                    <a:lnTo>
                      <a:pt x="26" y="71"/>
                    </a:lnTo>
                    <a:lnTo>
                      <a:pt x="27" y="66"/>
                    </a:lnTo>
                    <a:lnTo>
                      <a:pt x="16" y="63"/>
                    </a:lnTo>
                    <a:lnTo>
                      <a:pt x="6" y="60"/>
                    </a:lnTo>
                    <a:lnTo>
                      <a:pt x="1" y="54"/>
                    </a:lnTo>
                    <a:lnTo>
                      <a:pt x="0" y="49"/>
                    </a:lnTo>
                    <a:lnTo>
                      <a:pt x="0" y="46"/>
                    </a:lnTo>
                    <a:lnTo>
                      <a:pt x="1" y="43"/>
                    </a:lnTo>
                    <a:lnTo>
                      <a:pt x="6" y="43"/>
                    </a:lnTo>
                    <a:lnTo>
                      <a:pt x="11" y="44"/>
                    </a:lnTo>
                    <a:lnTo>
                      <a:pt x="18" y="47"/>
                    </a:lnTo>
                    <a:lnTo>
                      <a:pt x="28" y="51"/>
                    </a:lnTo>
                    <a:lnTo>
                      <a:pt x="30" y="38"/>
                    </a:lnTo>
                    <a:lnTo>
                      <a:pt x="36"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34"/>
              <p:cNvSpPr>
                <a:spLocks/>
              </p:cNvSpPr>
              <p:nvPr/>
            </p:nvSpPr>
            <p:spPr bwMode="auto">
              <a:xfrm>
                <a:off x="5721124" y="4349526"/>
                <a:ext cx="157163" cy="284163"/>
              </a:xfrm>
              <a:custGeom>
                <a:avLst/>
                <a:gdLst/>
                <a:ahLst/>
                <a:cxnLst>
                  <a:cxn ang="0">
                    <a:pos x="24" y="5"/>
                  </a:cxn>
                  <a:cxn ang="0">
                    <a:pos x="37" y="0"/>
                  </a:cxn>
                  <a:cxn ang="0">
                    <a:pos x="53" y="0"/>
                  </a:cxn>
                  <a:cxn ang="0">
                    <a:pos x="68" y="2"/>
                  </a:cxn>
                  <a:cxn ang="0">
                    <a:pos x="76" y="10"/>
                  </a:cxn>
                  <a:cxn ang="0">
                    <a:pos x="84" y="23"/>
                  </a:cxn>
                  <a:cxn ang="0">
                    <a:pos x="91" y="43"/>
                  </a:cxn>
                  <a:cxn ang="0">
                    <a:pos x="97" y="72"/>
                  </a:cxn>
                  <a:cxn ang="0">
                    <a:pos x="99" y="101"/>
                  </a:cxn>
                  <a:cxn ang="0">
                    <a:pos x="97" y="130"/>
                  </a:cxn>
                  <a:cxn ang="0">
                    <a:pos x="91" y="147"/>
                  </a:cxn>
                  <a:cxn ang="0">
                    <a:pos x="86" y="161"/>
                  </a:cxn>
                  <a:cxn ang="0">
                    <a:pos x="77" y="169"/>
                  </a:cxn>
                  <a:cxn ang="0">
                    <a:pos x="64" y="174"/>
                  </a:cxn>
                  <a:cxn ang="0">
                    <a:pos x="48" y="177"/>
                  </a:cxn>
                  <a:cxn ang="0">
                    <a:pos x="32" y="179"/>
                  </a:cxn>
                  <a:cxn ang="0">
                    <a:pos x="16" y="177"/>
                  </a:cxn>
                  <a:cxn ang="0">
                    <a:pos x="3" y="168"/>
                  </a:cxn>
                  <a:cxn ang="0">
                    <a:pos x="0" y="152"/>
                  </a:cxn>
                  <a:cxn ang="0">
                    <a:pos x="0" y="133"/>
                  </a:cxn>
                  <a:cxn ang="0">
                    <a:pos x="7" y="114"/>
                  </a:cxn>
                  <a:cxn ang="0">
                    <a:pos x="22" y="97"/>
                  </a:cxn>
                  <a:cxn ang="0">
                    <a:pos x="27" y="80"/>
                  </a:cxn>
                  <a:cxn ang="0">
                    <a:pos x="24" y="63"/>
                  </a:cxn>
                  <a:cxn ang="0">
                    <a:pos x="17" y="48"/>
                  </a:cxn>
                  <a:cxn ang="0">
                    <a:pos x="13" y="31"/>
                  </a:cxn>
                  <a:cxn ang="0">
                    <a:pos x="18" y="13"/>
                  </a:cxn>
                  <a:cxn ang="0">
                    <a:pos x="24" y="5"/>
                  </a:cxn>
                </a:cxnLst>
                <a:rect l="0" t="0" r="r" b="b"/>
                <a:pathLst>
                  <a:path w="99" h="179">
                    <a:moveTo>
                      <a:pt x="24" y="5"/>
                    </a:moveTo>
                    <a:lnTo>
                      <a:pt x="37" y="0"/>
                    </a:lnTo>
                    <a:lnTo>
                      <a:pt x="53" y="0"/>
                    </a:lnTo>
                    <a:lnTo>
                      <a:pt x="68" y="2"/>
                    </a:lnTo>
                    <a:lnTo>
                      <a:pt x="76" y="10"/>
                    </a:lnTo>
                    <a:lnTo>
                      <a:pt x="84" y="23"/>
                    </a:lnTo>
                    <a:lnTo>
                      <a:pt x="91" y="43"/>
                    </a:lnTo>
                    <a:lnTo>
                      <a:pt x="97" y="72"/>
                    </a:lnTo>
                    <a:lnTo>
                      <a:pt x="99" y="101"/>
                    </a:lnTo>
                    <a:lnTo>
                      <a:pt x="97" y="130"/>
                    </a:lnTo>
                    <a:lnTo>
                      <a:pt x="91" y="147"/>
                    </a:lnTo>
                    <a:lnTo>
                      <a:pt x="86" y="161"/>
                    </a:lnTo>
                    <a:lnTo>
                      <a:pt x="77" y="169"/>
                    </a:lnTo>
                    <a:lnTo>
                      <a:pt x="64" y="174"/>
                    </a:lnTo>
                    <a:lnTo>
                      <a:pt x="48" y="177"/>
                    </a:lnTo>
                    <a:lnTo>
                      <a:pt x="32" y="179"/>
                    </a:lnTo>
                    <a:lnTo>
                      <a:pt x="16" y="177"/>
                    </a:lnTo>
                    <a:lnTo>
                      <a:pt x="3" y="168"/>
                    </a:lnTo>
                    <a:lnTo>
                      <a:pt x="0" y="152"/>
                    </a:lnTo>
                    <a:lnTo>
                      <a:pt x="0" y="133"/>
                    </a:lnTo>
                    <a:lnTo>
                      <a:pt x="7" y="114"/>
                    </a:lnTo>
                    <a:lnTo>
                      <a:pt x="22" y="97"/>
                    </a:lnTo>
                    <a:lnTo>
                      <a:pt x="27" y="80"/>
                    </a:lnTo>
                    <a:lnTo>
                      <a:pt x="24" y="63"/>
                    </a:lnTo>
                    <a:lnTo>
                      <a:pt x="17" y="48"/>
                    </a:lnTo>
                    <a:lnTo>
                      <a:pt x="13" y="31"/>
                    </a:lnTo>
                    <a:lnTo>
                      <a:pt x="18" y="13"/>
                    </a:lnTo>
                    <a:lnTo>
                      <a:pt x="24"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35"/>
              <p:cNvSpPr>
                <a:spLocks/>
              </p:cNvSpPr>
              <p:nvPr/>
            </p:nvSpPr>
            <p:spPr bwMode="auto">
              <a:xfrm>
                <a:off x="5616349" y="4520976"/>
                <a:ext cx="187325" cy="111125"/>
              </a:xfrm>
              <a:custGeom>
                <a:avLst/>
                <a:gdLst/>
                <a:ahLst/>
                <a:cxnLst>
                  <a:cxn ang="0">
                    <a:pos x="83" y="20"/>
                  </a:cxn>
                  <a:cxn ang="0">
                    <a:pos x="108" y="27"/>
                  </a:cxn>
                  <a:cxn ang="0">
                    <a:pos x="118" y="40"/>
                  </a:cxn>
                  <a:cxn ang="0">
                    <a:pos x="118" y="54"/>
                  </a:cxn>
                  <a:cxn ang="0">
                    <a:pos x="110" y="67"/>
                  </a:cxn>
                  <a:cxn ang="0">
                    <a:pos x="88" y="70"/>
                  </a:cxn>
                  <a:cxn ang="0">
                    <a:pos x="59" y="52"/>
                  </a:cxn>
                  <a:cxn ang="0">
                    <a:pos x="25" y="30"/>
                  </a:cxn>
                  <a:cxn ang="0">
                    <a:pos x="19" y="25"/>
                  </a:cxn>
                  <a:cxn ang="0">
                    <a:pos x="20" y="36"/>
                  </a:cxn>
                  <a:cxn ang="0">
                    <a:pos x="0" y="40"/>
                  </a:cxn>
                  <a:cxn ang="0">
                    <a:pos x="1" y="19"/>
                  </a:cxn>
                  <a:cxn ang="0">
                    <a:pos x="8" y="2"/>
                  </a:cxn>
                  <a:cxn ang="0">
                    <a:pos x="21" y="0"/>
                  </a:cxn>
                  <a:cxn ang="0">
                    <a:pos x="47" y="8"/>
                  </a:cxn>
                  <a:cxn ang="0">
                    <a:pos x="83" y="20"/>
                  </a:cxn>
                </a:cxnLst>
                <a:rect l="0" t="0" r="r" b="b"/>
                <a:pathLst>
                  <a:path w="118" h="70">
                    <a:moveTo>
                      <a:pt x="83" y="20"/>
                    </a:moveTo>
                    <a:lnTo>
                      <a:pt x="108" y="27"/>
                    </a:lnTo>
                    <a:lnTo>
                      <a:pt x="118" y="40"/>
                    </a:lnTo>
                    <a:lnTo>
                      <a:pt x="118" y="54"/>
                    </a:lnTo>
                    <a:lnTo>
                      <a:pt x="110" y="67"/>
                    </a:lnTo>
                    <a:lnTo>
                      <a:pt x="88" y="70"/>
                    </a:lnTo>
                    <a:lnTo>
                      <a:pt x="59" y="52"/>
                    </a:lnTo>
                    <a:lnTo>
                      <a:pt x="25" y="30"/>
                    </a:lnTo>
                    <a:lnTo>
                      <a:pt x="19" y="25"/>
                    </a:lnTo>
                    <a:lnTo>
                      <a:pt x="20" y="36"/>
                    </a:lnTo>
                    <a:lnTo>
                      <a:pt x="0" y="40"/>
                    </a:lnTo>
                    <a:lnTo>
                      <a:pt x="1" y="19"/>
                    </a:lnTo>
                    <a:lnTo>
                      <a:pt x="8" y="2"/>
                    </a:lnTo>
                    <a:lnTo>
                      <a:pt x="21" y="0"/>
                    </a:lnTo>
                    <a:lnTo>
                      <a:pt x="47" y="8"/>
                    </a:lnTo>
                    <a:lnTo>
                      <a:pt x="83"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4" name="Freeform 36"/>
              <p:cNvSpPr>
                <a:spLocks/>
              </p:cNvSpPr>
              <p:nvPr/>
            </p:nvSpPr>
            <p:spPr bwMode="auto">
              <a:xfrm>
                <a:off x="5675087" y="4501926"/>
                <a:ext cx="187325" cy="107950"/>
              </a:xfrm>
              <a:custGeom>
                <a:avLst/>
                <a:gdLst/>
                <a:ahLst/>
                <a:cxnLst>
                  <a:cxn ang="0">
                    <a:pos x="83" y="20"/>
                  </a:cxn>
                  <a:cxn ang="0">
                    <a:pos x="108" y="27"/>
                  </a:cxn>
                  <a:cxn ang="0">
                    <a:pos x="118" y="40"/>
                  </a:cxn>
                  <a:cxn ang="0">
                    <a:pos x="118" y="53"/>
                  </a:cxn>
                  <a:cxn ang="0">
                    <a:pos x="110" y="66"/>
                  </a:cxn>
                  <a:cxn ang="0">
                    <a:pos x="88" y="68"/>
                  </a:cxn>
                  <a:cxn ang="0">
                    <a:pos x="59" y="52"/>
                  </a:cxn>
                  <a:cxn ang="0">
                    <a:pos x="25" y="30"/>
                  </a:cxn>
                  <a:cxn ang="0">
                    <a:pos x="19" y="25"/>
                  </a:cxn>
                  <a:cxn ang="0">
                    <a:pos x="20" y="36"/>
                  </a:cxn>
                  <a:cxn ang="0">
                    <a:pos x="0" y="40"/>
                  </a:cxn>
                  <a:cxn ang="0">
                    <a:pos x="1" y="19"/>
                  </a:cxn>
                  <a:cxn ang="0">
                    <a:pos x="8" y="3"/>
                  </a:cxn>
                  <a:cxn ang="0">
                    <a:pos x="21" y="0"/>
                  </a:cxn>
                  <a:cxn ang="0">
                    <a:pos x="47" y="9"/>
                  </a:cxn>
                  <a:cxn ang="0">
                    <a:pos x="83" y="20"/>
                  </a:cxn>
                </a:cxnLst>
                <a:rect l="0" t="0" r="r" b="b"/>
                <a:pathLst>
                  <a:path w="118" h="68">
                    <a:moveTo>
                      <a:pt x="83" y="20"/>
                    </a:moveTo>
                    <a:lnTo>
                      <a:pt x="108" y="27"/>
                    </a:lnTo>
                    <a:lnTo>
                      <a:pt x="118" y="40"/>
                    </a:lnTo>
                    <a:lnTo>
                      <a:pt x="118" y="53"/>
                    </a:lnTo>
                    <a:lnTo>
                      <a:pt x="110" y="66"/>
                    </a:lnTo>
                    <a:lnTo>
                      <a:pt x="88" y="68"/>
                    </a:lnTo>
                    <a:lnTo>
                      <a:pt x="59" y="52"/>
                    </a:lnTo>
                    <a:lnTo>
                      <a:pt x="25" y="30"/>
                    </a:lnTo>
                    <a:lnTo>
                      <a:pt x="19" y="25"/>
                    </a:lnTo>
                    <a:lnTo>
                      <a:pt x="20" y="36"/>
                    </a:lnTo>
                    <a:lnTo>
                      <a:pt x="0" y="40"/>
                    </a:lnTo>
                    <a:lnTo>
                      <a:pt x="1" y="19"/>
                    </a:lnTo>
                    <a:lnTo>
                      <a:pt x="8" y="3"/>
                    </a:lnTo>
                    <a:lnTo>
                      <a:pt x="21" y="0"/>
                    </a:lnTo>
                    <a:lnTo>
                      <a:pt x="47" y="9"/>
                    </a:lnTo>
                    <a:lnTo>
                      <a:pt x="83"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5" name="Freeform 91"/>
              <p:cNvSpPr>
                <a:spLocks noChangeAspect="1"/>
              </p:cNvSpPr>
              <p:nvPr/>
            </p:nvSpPr>
            <p:spPr bwMode="auto">
              <a:xfrm rot="13920000">
                <a:off x="5581790" y="4254827"/>
                <a:ext cx="224790" cy="231140"/>
              </a:xfrm>
              <a:custGeom>
                <a:avLst/>
                <a:gdLst/>
                <a:ahLst/>
                <a:cxnLst>
                  <a:cxn ang="0">
                    <a:pos x="4" y="179"/>
                  </a:cxn>
                  <a:cxn ang="0">
                    <a:pos x="0" y="167"/>
                  </a:cxn>
                  <a:cxn ang="0">
                    <a:pos x="13" y="154"/>
                  </a:cxn>
                  <a:cxn ang="0">
                    <a:pos x="44" y="128"/>
                  </a:cxn>
                  <a:cxn ang="0">
                    <a:pos x="69" y="113"/>
                  </a:cxn>
                  <a:cxn ang="0">
                    <a:pos x="87" y="99"/>
                  </a:cxn>
                  <a:cxn ang="0">
                    <a:pos x="99" y="88"/>
                  </a:cxn>
                  <a:cxn ang="0">
                    <a:pos x="105" y="76"/>
                  </a:cxn>
                  <a:cxn ang="0">
                    <a:pos x="109" y="52"/>
                  </a:cxn>
                  <a:cxn ang="0">
                    <a:pos x="114" y="35"/>
                  </a:cxn>
                  <a:cxn ang="0">
                    <a:pos x="124" y="18"/>
                  </a:cxn>
                  <a:cxn ang="0">
                    <a:pos x="133" y="2"/>
                  </a:cxn>
                  <a:cxn ang="0">
                    <a:pos x="139" y="0"/>
                  </a:cxn>
                  <a:cxn ang="0">
                    <a:pos x="144" y="5"/>
                  </a:cxn>
                  <a:cxn ang="0">
                    <a:pos x="139" y="16"/>
                  </a:cxn>
                  <a:cxn ang="0">
                    <a:pos x="130" y="26"/>
                  </a:cxn>
                  <a:cxn ang="0">
                    <a:pos x="136" y="32"/>
                  </a:cxn>
                  <a:cxn ang="0">
                    <a:pos x="159" y="29"/>
                  </a:cxn>
                  <a:cxn ang="0">
                    <a:pos x="165" y="23"/>
                  </a:cxn>
                  <a:cxn ang="0">
                    <a:pos x="175" y="29"/>
                  </a:cxn>
                  <a:cxn ang="0">
                    <a:pos x="168" y="38"/>
                  </a:cxn>
                  <a:cxn ang="0">
                    <a:pos x="150" y="40"/>
                  </a:cxn>
                  <a:cxn ang="0">
                    <a:pos x="164" y="42"/>
                  </a:cxn>
                  <a:cxn ang="0">
                    <a:pos x="177" y="41"/>
                  </a:cxn>
                  <a:cxn ang="0">
                    <a:pos x="177" y="52"/>
                  </a:cxn>
                  <a:cxn ang="0">
                    <a:pos x="161" y="52"/>
                  </a:cxn>
                  <a:cxn ang="0">
                    <a:pos x="143" y="50"/>
                  </a:cxn>
                  <a:cxn ang="0">
                    <a:pos x="124" y="50"/>
                  </a:cxn>
                  <a:cxn ang="0">
                    <a:pos x="119" y="56"/>
                  </a:cxn>
                  <a:cxn ang="0">
                    <a:pos x="118" y="74"/>
                  </a:cxn>
                  <a:cxn ang="0">
                    <a:pos x="114" y="92"/>
                  </a:cxn>
                  <a:cxn ang="0">
                    <a:pos x="103" y="106"/>
                  </a:cxn>
                  <a:cxn ang="0">
                    <a:pos x="81" y="125"/>
                  </a:cxn>
                  <a:cxn ang="0">
                    <a:pos x="55" y="145"/>
                  </a:cxn>
                  <a:cxn ang="0">
                    <a:pos x="37" y="169"/>
                  </a:cxn>
                  <a:cxn ang="0">
                    <a:pos x="27" y="182"/>
                  </a:cxn>
                  <a:cxn ang="0">
                    <a:pos x="4" y="179"/>
                  </a:cxn>
                </a:cxnLst>
                <a:rect l="0" t="0" r="r" b="b"/>
                <a:pathLst>
                  <a:path w="177" h="182">
                    <a:moveTo>
                      <a:pt x="4" y="179"/>
                    </a:moveTo>
                    <a:lnTo>
                      <a:pt x="0" y="167"/>
                    </a:lnTo>
                    <a:lnTo>
                      <a:pt x="13" y="154"/>
                    </a:lnTo>
                    <a:lnTo>
                      <a:pt x="44" y="128"/>
                    </a:lnTo>
                    <a:lnTo>
                      <a:pt x="69" y="113"/>
                    </a:lnTo>
                    <a:lnTo>
                      <a:pt x="87" y="99"/>
                    </a:lnTo>
                    <a:lnTo>
                      <a:pt x="99" y="88"/>
                    </a:lnTo>
                    <a:lnTo>
                      <a:pt x="105" y="76"/>
                    </a:lnTo>
                    <a:lnTo>
                      <a:pt x="109" y="52"/>
                    </a:lnTo>
                    <a:lnTo>
                      <a:pt x="114" y="35"/>
                    </a:lnTo>
                    <a:lnTo>
                      <a:pt x="124" y="18"/>
                    </a:lnTo>
                    <a:lnTo>
                      <a:pt x="133" y="2"/>
                    </a:lnTo>
                    <a:lnTo>
                      <a:pt x="139" y="0"/>
                    </a:lnTo>
                    <a:lnTo>
                      <a:pt x="144" y="5"/>
                    </a:lnTo>
                    <a:lnTo>
                      <a:pt x="139" y="16"/>
                    </a:lnTo>
                    <a:lnTo>
                      <a:pt x="130" y="26"/>
                    </a:lnTo>
                    <a:lnTo>
                      <a:pt x="136" y="32"/>
                    </a:lnTo>
                    <a:lnTo>
                      <a:pt x="159" y="29"/>
                    </a:lnTo>
                    <a:lnTo>
                      <a:pt x="165" y="23"/>
                    </a:lnTo>
                    <a:lnTo>
                      <a:pt x="175" y="29"/>
                    </a:lnTo>
                    <a:lnTo>
                      <a:pt x="168" y="38"/>
                    </a:lnTo>
                    <a:lnTo>
                      <a:pt x="150" y="40"/>
                    </a:lnTo>
                    <a:lnTo>
                      <a:pt x="164" y="42"/>
                    </a:lnTo>
                    <a:lnTo>
                      <a:pt x="177" y="41"/>
                    </a:lnTo>
                    <a:lnTo>
                      <a:pt x="177" y="52"/>
                    </a:lnTo>
                    <a:lnTo>
                      <a:pt x="161" y="52"/>
                    </a:lnTo>
                    <a:lnTo>
                      <a:pt x="143" y="50"/>
                    </a:lnTo>
                    <a:lnTo>
                      <a:pt x="124" y="50"/>
                    </a:lnTo>
                    <a:lnTo>
                      <a:pt x="119" y="56"/>
                    </a:lnTo>
                    <a:lnTo>
                      <a:pt x="118" y="74"/>
                    </a:lnTo>
                    <a:lnTo>
                      <a:pt x="114" y="92"/>
                    </a:lnTo>
                    <a:lnTo>
                      <a:pt x="103" y="106"/>
                    </a:lnTo>
                    <a:lnTo>
                      <a:pt x="81" y="125"/>
                    </a:lnTo>
                    <a:lnTo>
                      <a:pt x="55" y="145"/>
                    </a:lnTo>
                    <a:lnTo>
                      <a:pt x="37" y="169"/>
                    </a:lnTo>
                    <a:lnTo>
                      <a:pt x="27" y="182"/>
                    </a:lnTo>
                    <a:lnTo>
                      <a:pt x="4" y="1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6" name="Freeform 94"/>
              <p:cNvSpPr>
                <a:spLocks noChangeAspect="1"/>
              </p:cNvSpPr>
              <p:nvPr/>
            </p:nvSpPr>
            <p:spPr bwMode="auto">
              <a:xfrm rot="2940000" flipV="1">
                <a:off x="5554550" y="4303835"/>
                <a:ext cx="224790" cy="231140"/>
              </a:xfrm>
              <a:custGeom>
                <a:avLst/>
                <a:gdLst/>
                <a:ahLst/>
                <a:cxnLst>
                  <a:cxn ang="0">
                    <a:pos x="172" y="179"/>
                  </a:cxn>
                  <a:cxn ang="0">
                    <a:pos x="177" y="167"/>
                  </a:cxn>
                  <a:cxn ang="0">
                    <a:pos x="164" y="154"/>
                  </a:cxn>
                  <a:cxn ang="0">
                    <a:pos x="132" y="128"/>
                  </a:cxn>
                  <a:cxn ang="0">
                    <a:pos x="108" y="113"/>
                  </a:cxn>
                  <a:cxn ang="0">
                    <a:pos x="90" y="99"/>
                  </a:cxn>
                  <a:cxn ang="0">
                    <a:pos x="78" y="88"/>
                  </a:cxn>
                  <a:cxn ang="0">
                    <a:pos x="72" y="75"/>
                  </a:cxn>
                  <a:cxn ang="0">
                    <a:pos x="67" y="52"/>
                  </a:cxn>
                  <a:cxn ang="0">
                    <a:pos x="63" y="35"/>
                  </a:cxn>
                  <a:cxn ang="0">
                    <a:pos x="52" y="18"/>
                  </a:cxn>
                  <a:cxn ang="0">
                    <a:pos x="44" y="2"/>
                  </a:cxn>
                  <a:cxn ang="0">
                    <a:pos x="37" y="0"/>
                  </a:cxn>
                  <a:cxn ang="0">
                    <a:pos x="33" y="6"/>
                  </a:cxn>
                  <a:cxn ang="0">
                    <a:pos x="37" y="16"/>
                  </a:cxn>
                  <a:cxn ang="0">
                    <a:pos x="47" y="26"/>
                  </a:cxn>
                  <a:cxn ang="0">
                    <a:pos x="40" y="32"/>
                  </a:cxn>
                  <a:cxn ang="0">
                    <a:pos x="18" y="29"/>
                  </a:cxn>
                  <a:cxn ang="0">
                    <a:pos x="12" y="23"/>
                  </a:cxn>
                  <a:cxn ang="0">
                    <a:pos x="2" y="29"/>
                  </a:cxn>
                  <a:cxn ang="0">
                    <a:pos x="9" y="38"/>
                  </a:cxn>
                  <a:cxn ang="0">
                    <a:pos x="27" y="40"/>
                  </a:cxn>
                  <a:cxn ang="0">
                    <a:pos x="12" y="42"/>
                  </a:cxn>
                  <a:cxn ang="0">
                    <a:pos x="0" y="41"/>
                  </a:cxn>
                  <a:cxn ang="0">
                    <a:pos x="0" y="52"/>
                  </a:cxn>
                  <a:cxn ang="0">
                    <a:pos x="16" y="52"/>
                  </a:cxn>
                  <a:cxn ang="0">
                    <a:pos x="33" y="50"/>
                  </a:cxn>
                  <a:cxn ang="0">
                    <a:pos x="52" y="50"/>
                  </a:cxn>
                  <a:cxn ang="0">
                    <a:pos x="57" y="56"/>
                  </a:cxn>
                  <a:cxn ang="0">
                    <a:pos x="59" y="74"/>
                  </a:cxn>
                  <a:cxn ang="0">
                    <a:pos x="63" y="92"/>
                  </a:cxn>
                  <a:cxn ang="0">
                    <a:pos x="74" y="106"/>
                  </a:cxn>
                  <a:cxn ang="0">
                    <a:pos x="96" y="125"/>
                  </a:cxn>
                  <a:cxn ang="0">
                    <a:pos x="121" y="145"/>
                  </a:cxn>
                  <a:cxn ang="0">
                    <a:pos x="141" y="169"/>
                  </a:cxn>
                  <a:cxn ang="0">
                    <a:pos x="150" y="182"/>
                  </a:cxn>
                  <a:cxn ang="0">
                    <a:pos x="172" y="179"/>
                  </a:cxn>
                </a:cxnLst>
                <a:rect l="0" t="0" r="r" b="b"/>
                <a:pathLst>
                  <a:path w="177" h="182">
                    <a:moveTo>
                      <a:pt x="172" y="179"/>
                    </a:moveTo>
                    <a:lnTo>
                      <a:pt x="177" y="167"/>
                    </a:lnTo>
                    <a:lnTo>
                      <a:pt x="164" y="154"/>
                    </a:lnTo>
                    <a:lnTo>
                      <a:pt x="132" y="128"/>
                    </a:lnTo>
                    <a:lnTo>
                      <a:pt x="108" y="113"/>
                    </a:lnTo>
                    <a:lnTo>
                      <a:pt x="90" y="99"/>
                    </a:lnTo>
                    <a:lnTo>
                      <a:pt x="78" y="88"/>
                    </a:lnTo>
                    <a:lnTo>
                      <a:pt x="72" y="75"/>
                    </a:lnTo>
                    <a:lnTo>
                      <a:pt x="67" y="52"/>
                    </a:lnTo>
                    <a:lnTo>
                      <a:pt x="63" y="35"/>
                    </a:lnTo>
                    <a:lnTo>
                      <a:pt x="52" y="18"/>
                    </a:lnTo>
                    <a:lnTo>
                      <a:pt x="44" y="2"/>
                    </a:lnTo>
                    <a:lnTo>
                      <a:pt x="37" y="0"/>
                    </a:lnTo>
                    <a:lnTo>
                      <a:pt x="33" y="6"/>
                    </a:lnTo>
                    <a:lnTo>
                      <a:pt x="37" y="16"/>
                    </a:lnTo>
                    <a:lnTo>
                      <a:pt x="47" y="26"/>
                    </a:lnTo>
                    <a:lnTo>
                      <a:pt x="40" y="32"/>
                    </a:lnTo>
                    <a:lnTo>
                      <a:pt x="18" y="29"/>
                    </a:lnTo>
                    <a:lnTo>
                      <a:pt x="12" y="23"/>
                    </a:lnTo>
                    <a:lnTo>
                      <a:pt x="2" y="29"/>
                    </a:lnTo>
                    <a:lnTo>
                      <a:pt x="9" y="38"/>
                    </a:lnTo>
                    <a:lnTo>
                      <a:pt x="27" y="40"/>
                    </a:lnTo>
                    <a:lnTo>
                      <a:pt x="12" y="42"/>
                    </a:lnTo>
                    <a:lnTo>
                      <a:pt x="0" y="41"/>
                    </a:lnTo>
                    <a:lnTo>
                      <a:pt x="0" y="52"/>
                    </a:lnTo>
                    <a:lnTo>
                      <a:pt x="16" y="52"/>
                    </a:lnTo>
                    <a:lnTo>
                      <a:pt x="33" y="50"/>
                    </a:lnTo>
                    <a:lnTo>
                      <a:pt x="52" y="50"/>
                    </a:lnTo>
                    <a:lnTo>
                      <a:pt x="57" y="56"/>
                    </a:lnTo>
                    <a:lnTo>
                      <a:pt x="59" y="74"/>
                    </a:lnTo>
                    <a:lnTo>
                      <a:pt x="63" y="92"/>
                    </a:lnTo>
                    <a:lnTo>
                      <a:pt x="74" y="106"/>
                    </a:lnTo>
                    <a:lnTo>
                      <a:pt x="96" y="125"/>
                    </a:lnTo>
                    <a:lnTo>
                      <a:pt x="121" y="145"/>
                    </a:lnTo>
                    <a:lnTo>
                      <a:pt x="141" y="169"/>
                    </a:lnTo>
                    <a:lnTo>
                      <a:pt x="150" y="182"/>
                    </a:lnTo>
                    <a:lnTo>
                      <a:pt x="172" y="1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35" name="Tekstboks 34"/>
            <p:cNvSpPr txBox="1"/>
            <p:nvPr/>
          </p:nvSpPr>
          <p:spPr>
            <a:xfrm>
              <a:off x="200815" y="2683974"/>
              <a:ext cx="7594067" cy="1200329"/>
            </a:xfrm>
            <a:prstGeom prst="rect">
              <a:avLst/>
            </a:prstGeom>
            <a:noFill/>
          </p:spPr>
          <p:txBody>
            <a:bodyPr wrap="none" rtlCol="0">
              <a:spAutoFit/>
            </a:bodyPr>
            <a:lstStyle/>
            <a:p>
              <a:pPr marL="342900" indent="-342900">
                <a:buFont typeface="Wingdings" panose="05000000000000000000" pitchFamily="2" charset="2"/>
                <a:buChar char="Ø"/>
                <a:tabLst>
                  <a:tab pos="357188" algn="l"/>
                </a:tabLst>
              </a:pPr>
              <a:r>
                <a:rPr lang="en-GB" sz="2400" dirty="0">
                  <a:solidFill>
                    <a:schemeClr val="tx1"/>
                  </a:solidFill>
                </a:rPr>
                <a:t>Once every day, you run the calculation.</a:t>
              </a:r>
            </a:p>
            <a:p>
              <a:pPr>
                <a:tabLst>
                  <a:tab pos="357188" algn="l"/>
                </a:tabLst>
              </a:pPr>
              <a:r>
                <a:rPr lang="en-GB" sz="2400" dirty="0">
                  <a:solidFill>
                    <a:schemeClr val="tx1"/>
                  </a:solidFill>
                </a:rPr>
                <a:t>	The calculation decides the geographical</a:t>
              </a:r>
            </a:p>
            <a:p>
              <a:pPr>
                <a:tabLst>
                  <a:tab pos="357188" algn="l"/>
                </a:tabLst>
              </a:pPr>
              <a:r>
                <a:rPr lang="en-GB" sz="2400" dirty="0">
                  <a:solidFill>
                    <a:schemeClr val="tx1"/>
                  </a:solidFill>
                </a:rPr>
                <a:t>	areas having the same day-ahead prices</a:t>
              </a:r>
              <a:endParaRPr lang="en-GB" sz="2400" baseline="30000" dirty="0">
                <a:solidFill>
                  <a:schemeClr val="tx1"/>
                </a:solidFill>
              </a:endParaRPr>
            </a:p>
          </p:txBody>
        </p:sp>
      </p:grpSp>
      <p:sp>
        <p:nvSpPr>
          <p:cNvPr id="36" name="Tekstboks 35"/>
          <p:cNvSpPr txBox="1"/>
          <p:nvPr/>
        </p:nvSpPr>
        <p:spPr>
          <a:xfrm>
            <a:off x="690576" y="3872875"/>
            <a:ext cx="7843814" cy="707886"/>
          </a:xfrm>
          <a:prstGeom prst="rect">
            <a:avLst/>
          </a:prstGeom>
          <a:noFill/>
        </p:spPr>
        <p:txBody>
          <a:bodyPr wrap="none" rtlCol="0">
            <a:spAutoFit/>
          </a:bodyPr>
          <a:lstStyle/>
          <a:p>
            <a:pPr marL="342900" lvl="1" indent="-342900">
              <a:buFont typeface="Wingdings" panose="05000000000000000000" pitchFamily="2" charset="2"/>
              <a:buChar char="ü"/>
              <a:tabLst>
                <a:tab pos="357188" algn="l"/>
              </a:tabLst>
            </a:pPr>
            <a:r>
              <a:rPr lang="en-GB" sz="2000" dirty="0">
                <a:solidFill>
                  <a:schemeClr val="tx1"/>
                </a:solidFill>
              </a:rPr>
              <a:t>Thereby, the decision on which areas will have the</a:t>
            </a:r>
          </a:p>
          <a:p>
            <a:pPr marL="0" lvl="1">
              <a:tabLst>
                <a:tab pos="357188" algn="l"/>
              </a:tabLst>
            </a:pPr>
            <a:r>
              <a:rPr lang="en-GB" sz="2000" dirty="0">
                <a:solidFill>
                  <a:schemeClr val="tx1"/>
                </a:solidFill>
              </a:rPr>
              <a:t>	same day-ahead prices is left to the market.</a:t>
            </a:r>
          </a:p>
        </p:txBody>
      </p:sp>
      <p:sp>
        <p:nvSpPr>
          <p:cNvPr id="38" name="Tekstboks 36">
            <a:extLst>
              <a:ext uri="{FF2B5EF4-FFF2-40B4-BE49-F238E27FC236}">
                <a16:creationId xmlns:a16="http://schemas.microsoft.com/office/drawing/2014/main" id="{291C19E4-F797-43F0-B4DA-EB27A0395432}"/>
              </a:ext>
            </a:extLst>
          </p:cNvPr>
          <p:cNvSpPr txBox="1"/>
          <p:nvPr/>
        </p:nvSpPr>
        <p:spPr>
          <a:xfrm>
            <a:off x="791799" y="5573569"/>
            <a:ext cx="8355172" cy="1015663"/>
          </a:xfrm>
          <a:prstGeom prst="rect">
            <a:avLst/>
          </a:prstGeom>
          <a:noFill/>
        </p:spPr>
        <p:txBody>
          <a:bodyPr wrap="none" rtlCol="0">
            <a:spAutoFit/>
          </a:bodyPr>
          <a:lstStyle/>
          <a:p>
            <a:pPr marL="342900" lvl="1" indent="-342900">
              <a:buFont typeface="Wingdings" panose="05000000000000000000" pitchFamily="2" charset="2"/>
              <a:buChar char="ü"/>
              <a:tabLst>
                <a:tab pos="357188" algn="l"/>
              </a:tabLst>
            </a:pPr>
            <a:r>
              <a:rPr lang="en-GB" sz="2000" dirty="0">
                <a:solidFill>
                  <a:srgbClr val="CD0000"/>
                </a:solidFill>
              </a:rPr>
              <a:t>For other commodities, we do not have rules dictating</a:t>
            </a:r>
          </a:p>
          <a:p>
            <a:pPr marL="0" lvl="1">
              <a:tabLst>
                <a:tab pos="357188" algn="l"/>
              </a:tabLst>
            </a:pPr>
            <a:r>
              <a:rPr lang="en-GB" sz="2000" dirty="0">
                <a:solidFill>
                  <a:srgbClr val="CD0000"/>
                </a:solidFill>
              </a:rPr>
              <a:t>	the commodity must have the same whole-sale price</a:t>
            </a:r>
          </a:p>
          <a:p>
            <a:pPr marL="0" lvl="1">
              <a:tabLst>
                <a:tab pos="357188" algn="l"/>
              </a:tabLst>
            </a:pPr>
            <a:r>
              <a:rPr lang="en-GB" sz="2000" dirty="0">
                <a:solidFill>
                  <a:srgbClr val="CD0000"/>
                </a:solidFill>
              </a:rPr>
              <a:t>	for given geographical areas.</a:t>
            </a:r>
          </a:p>
        </p:txBody>
      </p:sp>
      <p:grpSp>
        <p:nvGrpSpPr>
          <p:cNvPr id="40" name="Gruppe 39">
            <a:extLst>
              <a:ext uri="{FF2B5EF4-FFF2-40B4-BE49-F238E27FC236}">
                <a16:creationId xmlns:a16="http://schemas.microsoft.com/office/drawing/2014/main" id="{28F61B99-6091-4540-84AE-F36D7F3AF8A1}"/>
              </a:ext>
            </a:extLst>
          </p:cNvPr>
          <p:cNvGrpSpPr/>
          <p:nvPr/>
        </p:nvGrpSpPr>
        <p:grpSpPr>
          <a:xfrm>
            <a:off x="692046" y="4569333"/>
            <a:ext cx="8803124" cy="1015663"/>
            <a:chOff x="692046" y="4569333"/>
            <a:chExt cx="8803124" cy="1015663"/>
          </a:xfrm>
        </p:grpSpPr>
        <p:sp>
          <p:nvSpPr>
            <p:cNvPr id="37" name="Tekstboks 36"/>
            <p:cNvSpPr txBox="1"/>
            <p:nvPr/>
          </p:nvSpPr>
          <p:spPr>
            <a:xfrm>
              <a:off x="692046" y="4569333"/>
              <a:ext cx="8100294" cy="1015663"/>
            </a:xfrm>
            <a:prstGeom prst="rect">
              <a:avLst/>
            </a:prstGeom>
            <a:noFill/>
          </p:spPr>
          <p:txBody>
            <a:bodyPr wrap="none" rtlCol="0">
              <a:spAutoFit/>
            </a:bodyPr>
            <a:lstStyle/>
            <a:p>
              <a:pPr marL="342900" lvl="1" indent="-342900">
                <a:buFont typeface="Wingdings" panose="05000000000000000000" pitchFamily="2" charset="2"/>
                <a:buChar char="ü"/>
                <a:tabLst>
                  <a:tab pos="357188" algn="l"/>
                </a:tabLst>
              </a:pPr>
              <a:r>
                <a:rPr lang="en-GB" sz="2000" dirty="0">
                  <a:solidFill>
                    <a:schemeClr val="tx1"/>
                  </a:solidFill>
                </a:rPr>
                <a:t>In contrast: with the zonal system’s relatively large,</a:t>
              </a:r>
            </a:p>
            <a:p>
              <a:pPr marL="0" lvl="1">
                <a:tabLst>
                  <a:tab pos="357188" algn="l"/>
                </a:tabLst>
              </a:pPr>
              <a:r>
                <a:rPr lang="en-GB" sz="2000" dirty="0">
                  <a:solidFill>
                    <a:schemeClr val="tx1"/>
                  </a:solidFill>
                </a:rPr>
                <a:t>	pre-set zones, you may argue the zonal system is</a:t>
              </a:r>
            </a:p>
            <a:p>
              <a:pPr marL="0" lvl="1">
                <a:tabLst>
                  <a:tab pos="357188" algn="l"/>
                </a:tabLst>
              </a:pPr>
              <a:r>
                <a:rPr lang="en-GB" sz="2000" dirty="0">
                  <a:solidFill>
                    <a:schemeClr val="tx1"/>
                  </a:solidFill>
                </a:rPr>
                <a:t>	planned economy.</a:t>
              </a:r>
            </a:p>
          </p:txBody>
        </p:sp>
        <p:pic>
          <p:nvPicPr>
            <p:cNvPr id="39" name="Billede 38" descr="Et billede, der indeholder tegning, skilt&#10;&#10;Automatisk genereret beskrivelse">
              <a:extLst>
                <a:ext uri="{FF2B5EF4-FFF2-40B4-BE49-F238E27FC236}">
                  <a16:creationId xmlns:a16="http://schemas.microsoft.com/office/drawing/2014/main" id="{9B4B39BF-37D8-44F7-B842-D7017DC5C0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2418" y="4700150"/>
              <a:ext cx="682752" cy="6827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1+#ppt_w/2"/>
                                          </p:val>
                                        </p:tav>
                                        <p:tav tm="100000">
                                          <p:val>
                                            <p:strVal val="#ppt_x"/>
                                          </p:val>
                                        </p:tav>
                                      </p:tavLst>
                                    </p:anim>
                                    <p:anim calcmode="lin" valueType="num">
                                      <p:cBhvr additive="base">
                                        <p:cTn id="1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1+#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1+#ppt_w/2"/>
                                          </p:val>
                                        </p:tav>
                                        <p:tav tm="100000">
                                          <p:val>
                                            <p:strVal val="#ppt_x"/>
                                          </p:val>
                                        </p:tav>
                                      </p:tavLst>
                                    </p:anim>
                                    <p:anim calcmode="lin" valueType="num">
                                      <p:cBhvr additive="base">
                                        <p:cTn id="32"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1+#ppt_w/2"/>
                                          </p:val>
                                        </p:tav>
                                        <p:tav tm="100000">
                                          <p:val>
                                            <p:strVal val="#ppt_x"/>
                                          </p:val>
                                        </p:tav>
                                      </p:tavLst>
                                    </p:anim>
                                    <p:anim calcmode="lin" valueType="num">
                                      <p:cBhvr additive="base">
                                        <p:cTn id="3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e 29"/>
          <p:cNvGrpSpPr/>
          <p:nvPr/>
        </p:nvGrpSpPr>
        <p:grpSpPr>
          <a:xfrm>
            <a:off x="70421" y="3265488"/>
            <a:ext cx="9726492" cy="2104571"/>
            <a:chOff x="70421" y="3367086"/>
            <a:chExt cx="9726492" cy="2104571"/>
          </a:xfrm>
        </p:grpSpPr>
        <p:sp>
          <p:nvSpPr>
            <p:cNvPr id="31" name="Rektangel 30"/>
            <p:cNvSpPr/>
            <p:nvPr/>
          </p:nvSpPr>
          <p:spPr bwMode="auto">
            <a:xfrm>
              <a:off x="72342" y="3367086"/>
              <a:ext cx="9724571" cy="2104571"/>
            </a:xfrm>
            <a:prstGeom prst="rect">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Verdana" pitchFamily="34" charset="0"/>
              </a:endParaRPr>
            </a:p>
          </p:txBody>
        </p:sp>
        <p:sp>
          <p:nvSpPr>
            <p:cNvPr id="32" name="Tekstboks 31"/>
            <p:cNvSpPr txBox="1"/>
            <p:nvPr/>
          </p:nvSpPr>
          <p:spPr>
            <a:xfrm>
              <a:off x="70421" y="4886568"/>
              <a:ext cx="497252" cy="584775"/>
            </a:xfrm>
            <a:prstGeom prst="rect">
              <a:avLst/>
            </a:prstGeom>
            <a:noFill/>
          </p:spPr>
          <p:txBody>
            <a:bodyPr wrap="none" rtlCol="0">
              <a:spAutoFit/>
            </a:bodyPr>
            <a:lstStyle/>
            <a:p>
              <a:r>
                <a:rPr lang="en-GB" sz="3200" dirty="0">
                  <a:solidFill>
                    <a:schemeClr val="tx1"/>
                  </a:solidFill>
                </a:rPr>
                <a:t>B</a:t>
              </a:r>
            </a:p>
          </p:txBody>
        </p:sp>
      </p:grpSp>
      <p:grpSp>
        <p:nvGrpSpPr>
          <p:cNvPr id="27" name="Gruppe 26"/>
          <p:cNvGrpSpPr/>
          <p:nvPr/>
        </p:nvGrpSpPr>
        <p:grpSpPr>
          <a:xfrm>
            <a:off x="72570" y="1161145"/>
            <a:ext cx="9724571" cy="2104571"/>
            <a:chOff x="72570" y="1262743"/>
            <a:chExt cx="9724571" cy="2104571"/>
          </a:xfrm>
        </p:grpSpPr>
        <p:sp>
          <p:nvSpPr>
            <p:cNvPr id="28" name="Rektangel 27"/>
            <p:cNvSpPr/>
            <p:nvPr/>
          </p:nvSpPr>
          <p:spPr bwMode="auto">
            <a:xfrm>
              <a:off x="72570" y="1262743"/>
              <a:ext cx="9724571" cy="2104571"/>
            </a:xfrm>
            <a:prstGeom prst="rect">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Verdana" pitchFamily="34" charset="0"/>
              </a:endParaRPr>
            </a:p>
          </p:txBody>
        </p:sp>
        <p:sp>
          <p:nvSpPr>
            <p:cNvPr id="29" name="Tekstboks 28"/>
            <p:cNvSpPr txBox="1"/>
            <p:nvPr/>
          </p:nvSpPr>
          <p:spPr>
            <a:xfrm>
              <a:off x="76096" y="1263891"/>
              <a:ext cx="503664" cy="584775"/>
            </a:xfrm>
            <a:prstGeom prst="rect">
              <a:avLst/>
            </a:prstGeom>
            <a:noFill/>
          </p:spPr>
          <p:txBody>
            <a:bodyPr wrap="none" rtlCol="0">
              <a:spAutoFit/>
            </a:bodyPr>
            <a:lstStyle/>
            <a:p>
              <a:r>
                <a:rPr lang="en-GB" sz="3200" dirty="0">
                  <a:solidFill>
                    <a:schemeClr val="tx1"/>
                  </a:solidFill>
                </a:rPr>
                <a:t>A</a:t>
              </a:r>
            </a:p>
          </p:txBody>
        </p:sp>
      </p:grpSp>
      <p:sp>
        <p:nvSpPr>
          <p:cNvPr id="2" name="Titel 1"/>
          <p:cNvSpPr>
            <a:spLocks noGrp="1"/>
          </p:cNvSpPr>
          <p:nvPr>
            <p:ph type="title"/>
          </p:nvPr>
        </p:nvSpPr>
        <p:spPr>
          <a:xfrm>
            <a:off x="0" y="29029"/>
            <a:ext cx="9906000" cy="383379"/>
          </a:xfrm>
          <a:solidFill>
            <a:srgbClr val="FFFFFF"/>
          </a:solidFill>
        </p:spPr>
        <p:txBody>
          <a:bodyPr/>
          <a:lstStyle/>
          <a:p>
            <a:r>
              <a:rPr lang="en-GB" sz="2600" dirty="0"/>
              <a:t>Redispatching inside a zone with sub-areas A and B</a:t>
            </a:r>
            <a:endParaRPr lang="en-GB" sz="2200" dirty="0"/>
          </a:p>
        </p:txBody>
      </p:sp>
      <p:sp>
        <p:nvSpPr>
          <p:cNvPr id="9" name="Tekstboks 8"/>
          <p:cNvSpPr txBox="1"/>
          <p:nvPr/>
        </p:nvSpPr>
        <p:spPr>
          <a:xfrm>
            <a:off x="2752269" y="5428342"/>
            <a:ext cx="4366901" cy="400110"/>
          </a:xfrm>
          <a:prstGeom prst="rect">
            <a:avLst/>
          </a:prstGeom>
          <a:noFill/>
        </p:spPr>
        <p:txBody>
          <a:bodyPr wrap="none" rtlCol="0">
            <a:spAutoFit/>
          </a:bodyPr>
          <a:lstStyle/>
          <a:p>
            <a:pPr algn="ctr"/>
            <a:r>
              <a:rPr lang="en-GB" sz="2000" dirty="0">
                <a:solidFill>
                  <a:srgbClr val="FF0000"/>
                </a:solidFill>
                <a:ea typeface="Verdana" pitchFamily="34" charset="0"/>
                <a:cs typeface="Verdana" pitchFamily="34" charset="0"/>
              </a:rPr>
              <a:t>Zone’s spot price: 50 €/MWh</a:t>
            </a:r>
          </a:p>
        </p:txBody>
      </p:sp>
      <p:sp>
        <p:nvSpPr>
          <p:cNvPr id="10" name="Tekstboks 9"/>
          <p:cNvSpPr txBox="1"/>
          <p:nvPr/>
        </p:nvSpPr>
        <p:spPr>
          <a:xfrm>
            <a:off x="917351" y="1190185"/>
            <a:ext cx="8036174" cy="707886"/>
          </a:xfrm>
          <a:prstGeom prst="rect">
            <a:avLst/>
          </a:prstGeom>
          <a:noFill/>
        </p:spPr>
        <p:txBody>
          <a:bodyPr wrap="none" rtlCol="0">
            <a:spAutoFit/>
          </a:bodyPr>
          <a:lstStyle/>
          <a:p>
            <a:pPr algn="ctr"/>
            <a:r>
              <a:rPr lang="en-GB" sz="2000" dirty="0">
                <a:solidFill>
                  <a:srgbClr val="FF0000"/>
                </a:solidFill>
              </a:rPr>
              <a:t>At price </a:t>
            </a:r>
            <a:r>
              <a:rPr lang="en-GB" sz="2000" dirty="0">
                <a:solidFill>
                  <a:srgbClr val="FF0000"/>
                </a:solidFill>
                <a:ea typeface="Verdana" pitchFamily="34" charset="0"/>
                <a:cs typeface="Verdana" pitchFamily="34" charset="0"/>
              </a:rPr>
              <a:t>50 €/MWh, </a:t>
            </a:r>
            <a:r>
              <a:rPr lang="en-GB" sz="2000" dirty="0">
                <a:solidFill>
                  <a:srgbClr val="FF0000"/>
                </a:solidFill>
              </a:rPr>
              <a:t>the producers in A have a planned</a:t>
            </a:r>
          </a:p>
          <a:p>
            <a:pPr algn="ctr"/>
            <a:r>
              <a:rPr lang="en-GB" sz="2000" dirty="0">
                <a:solidFill>
                  <a:srgbClr val="FF0000"/>
                </a:solidFill>
              </a:rPr>
              <a:t>production 2000 MWh bigger than A’s consumption</a:t>
            </a:r>
          </a:p>
        </p:txBody>
      </p:sp>
      <p:sp>
        <p:nvSpPr>
          <p:cNvPr id="11" name="Tekstboks 10"/>
          <p:cNvSpPr txBox="1"/>
          <p:nvPr/>
        </p:nvSpPr>
        <p:spPr>
          <a:xfrm>
            <a:off x="919296" y="4630061"/>
            <a:ext cx="8032968" cy="707886"/>
          </a:xfrm>
          <a:prstGeom prst="rect">
            <a:avLst/>
          </a:prstGeom>
          <a:noFill/>
        </p:spPr>
        <p:txBody>
          <a:bodyPr wrap="none" rtlCol="0">
            <a:spAutoFit/>
          </a:bodyPr>
          <a:lstStyle/>
          <a:p>
            <a:pPr algn="ctr"/>
            <a:r>
              <a:rPr lang="en-GB" sz="2000" dirty="0">
                <a:solidFill>
                  <a:srgbClr val="FF0000"/>
                </a:solidFill>
              </a:rPr>
              <a:t>At price </a:t>
            </a:r>
            <a:r>
              <a:rPr lang="en-GB" sz="2000" dirty="0">
                <a:solidFill>
                  <a:srgbClr val="FF0000"/>
                </a:solidFill>
                <a:ea typeface="Verdana" pitchFamily="34" charset="0"/>
                <a:cs typeface="Verdana" pitchFamily="34" charset="0"/>
              </a:rPr>
              <a:t>50 €/MWh, </a:t>
            </a:r>
            <a:r>
              <a:rPr lang="en-GB" sz="2000" dirty="0">
                <a:solidFill>
                  <a:srgbClr val="FF0000"/>
                </a:solidFill>
              </a:rPr>
              <a:t>the producers in B have a planned</a:t>
            </a:r>
          </a:p>
          <a:p>
            <a:pPr algn="ctr"/>
            <a:r>
              <a:rPr lang="en-GB" sz="2000" dirty="0">
                <a:solidFill>
                  <a:srgbClr val="FF0000"/>
                </a:solidFill>
              </a:rPr>
              <a:t>production 2000 MWh smaller than B’s consumption</a:t>
            </a:r>
          </a:p>
        </p:txBody>
      </p:sp>
      <p:sp>
        <p:nvSpPr>
          <p:cNvPr id="15" name="Tekstboks 14"/>
          <p:cNvSpPr txBox="1"/>
          <p:nvPr/>
        </p:nvSpPr>
        <p:spPr>
          <a:xfrm>
            <a:off x="293253" y="711207"/>
            <a:ext cx="9185528" cy="400110"/>
          </a:xfrm>
          <a:prstGeom prst="rect">
            <a:avLst/>
          </a:prstGeom>
          <a:noFill/>
        </p:spPr>
        <p:txBody>
          <a:bodyPr wrap="none" rtlCol="0">
            <a:spAutoFit/>
          </a:bodyPr>
          <a:lstStyle/>
          <a:p>
            <a:r>
              <a:rPr lang="en-GB" sz="2000" dirty="0">
                <a:solidFill>
                  <a:schemeClr val="tx1"/>
                </a:solidFill>
              </a:rPr>
              <a:t>For simplicity, exchange of energy with other zones is ignored</a:t>
            </a:r>
          </a:p>
        </p:txBody>
      </p:sp>
      <p:sp>
        <p:nvSpPr>
          <p:cNvPr id="16" name="Tekstboks 15"/>
          <p:cNvSpPr txBox="1"/>
          <p:nvPr/>
        </p:nvSpPr>
        <p:spPr>
          <a:xfrm>
            <a:off x="467063" y="1930407"/>
            <a:ext cx="8935459" cy="707886"/>
          </a:xfrm>
          <a:prstGeom prst="rect">
            <a:avLst/>
          </a:prstGeom>
          <a:noFill/>
        </p:spPr>
        <p:txBody>
          <a:bodyPr wrap="none" rtlCol="0">
            <a:spAutoFit/>
          </a:bodyPr>
          <a:lstStyle/>
          <a:p>
            <a:pPr algn="ctr"/>
            <a:r>
              <a:rPr lang="en-GB" sz="2000" dirty="0">
                <a:solidFill>
                  <a:srgbClr val="008000"/>
                </a:solidFill>
              </a:rPr>
              <a:t>Redispatching in A: TSO must sell 500 MWh to players in A</a:t>
            </a:r>
          </a:p>
          <a:p>
            <a:pPr algn="ctr"/>
            <a:r>
              <a:rPr lang="en-GB" sz="2000" dirty="0">
                <a:solidFill>
                  <a:srgbClr val="008000"/>
                </a:solidFill>
              </a:rPr>
              <a:t> – thereby reducing the energy surplus with 500 MWh.</a:t>
            </a:r>
          </a:p>
        </p:txBody>
      </p:sp>
      <p:sp>
        <p:nvSpPr>
          <p:cNvPr id="17" name="Tekstboks 16"/>
          <p:cNvSpPr txBox="1"/>
          <p:nvPr/>
        </p:nvSpPr>
        <p:spPr>
          <a:xfrm>
            <a:off x="356171" y="3614064"/>
            <a:ext cx="9156674" cy="707886"/>
          </a:xfrm>
          <a:prstGeom prst="rect">
            <a:avLst/>
          </a:prstGeom>
          <a:noFill/>
        </p:spPr>
        <p:txBody>
          <a:bodyPr wrap="none" rtlCol="0">
            <a:spAutoFit/>
          </a:bodyPr>
          <a:lstStyle/>
          <a:p>
            <a:pPr algn="ctr"/>
            <a:r>
              <a:rPr lang="en-GB" sz="2000" dirty="0">
                <a:solidFill>
                  <a:srgbClr val="008000"/>
                </a:solidFill>
              </a:rPr>
              <a:t>Redispatching in B: TSO must buy 500 MWh from players in B</a:t>
            </a:r>
          </a:p>
          <a:p>
            <a:pPr algn="ctr"/>
            <a:r>
              <a:rPr lang="en-GB" sz="2000" dirty="0">
                <a:solidFill>
                  <a:srgbClr val="008000"/>
                </a:solidFill>
              </a:rPr>
              <a:t> – thereby reducing the energy deficit with 500 MWh.</a:t>
            </a:r>
          </a:p>
        </p:txBody>
      </p:sp>
      <p:sp>
        <p:nvSpPr>
          <p:cNvPr id="18" name="Tekstboks 17"/>
          <p:cNvSpPr txBox="1"/>
          <p:nvPr/>
        </p:nvSpPr>
        <p:spPr>
          <a:xfrm>
            <a:off x="-14287" y="5783331"/>
            <a:ext cx="9896474" cy="707886"/>
          </a:xfrm>
          <a:prstGeom prst="rect">
            <a:avLst/>
          </a:prstGeom>
          <a:noFill/>
        </p:spPr>
        <p:txBody>
          <a:bodyPr wrap="square" rtlCol="0">
            <a:spAutoFit/>
          </a:bodyPr>
          <a:lstStyle/>
          <a:p>
            <a:pPr algn="ctr"/>
            <a:r>
              <a:rPr lang="en-GB" sz="2000" dirty="0">
                <a:solidFill>
                  <a:srgbClr val="008000"/>
                </a:solidFill>
              </a:rPr>
              <a:t>The TSO’s redispatching costs (buying at 53, selling at 48):</a:t>
            </a:r>
          </a:p>
          <a:p>
            <a:pPr algn="ctr"/>
            <a:r>
              <a:rPr lang="en-GB" sz="2000" dirty="0">
                <a:solidFill>
                  <a:srgbClr val="008000"/>
                </a:solidFill>
              </a:rPr>
              <a:t>(53 - 48) €/MWh * 500 MWh    =    2500 €</a:t>
            </a:r>
          </a:p>
        </p:txBody>
      </p:sp>
      <p:sp>
        <p:nvSpPr>
          <p:cNvPr id="19" name="Tekstboks 18"/>
          <p:cNvSpPr txBox="1"/>
          <p:nvPr/>
        </p:nvSpPr>
        <p:spPr>
          <a:xfrm>
            <a:off x="2370779" y="2554517"/>
            <a:ext cx="5126724" cy="400110"/>
          </a:xfrm>
          <a:prstGeom prst="rect">
            <a:avLst/>
          </a:prstGeom>
          <a:noFill/>
        </p:spPr>
        <p:txBody>
          <a:bodyPr wrap="none" rtlCol="0">
            <a:spAutoFit/>
          </a:bodyPr>
          <a:lstStyle/>
          <a:p>
            <a:r>
              <a:rPr lang="en-GB" sz="2000" dirty="0">
                <a:solidFill>
                  <a:srgbClr val="008000"/>
                </a:solidFill>
              </a:rPr>
              <a:t>The TSO’s sale price is 48 €/MWh.</a:t>
            </a:r>
          </a:p>
        </p:txBody>
      </p:sp>
      <p:sp>
        <p:nvSpPr>
          <p:cNvPr id="20" name="Tekstboks 19"/>
          <p:cNvSpPr txBox="1"/>
          <p:nvPr/>
        </p:nvSpPr>
        <p:spPr>
          <a:xfrm>
            <a:off x="2005548" y="4238173"/>
            <a:ext cx="5862502" cy="400110"/>
          </a:xfrm>
          <a:prstGeom prst="rect">
            <a:avLst/>
          </a:prstGeom>
          <a:noFill/>
        </p:spPr>
        <p:txBody>
          <a:bodyPr wrap="none" rtlCol="0">
            <a:spAutoFit/>
          </a:bodyPr>
          <a:lstStyle/>
          <a:p>
            <a:r>
              <a:rPr lang="en-GB" sz="2000" dirty="0">
                <a:solidFill>
                  <a:srgbClr val="008000"/>
                </a:solidFill>
              </a:rPr>
              <a:t>The TSO’s purchase price is 53 €/MWh.</a:t>
            </a:r>
          </a:p>
        </p:txBody>
      </p:sp>
      <p:sp>
        <p:nvSpPr>
          <p:cNvPr id="12" name="Tekstboks 11"/>
          <p:cNvSpPr txBox="1"/>
          <p:nvPr/>
        </p:nvSpPr>
        <p:spPr>
          <a:xfrm>
            <a:off x="6008108" y="3067742"/>
            <a:ext cx="3616696" cy="400110"/>
          </a:xfrm>
          <a:prstGeom prst="rect">
            <a:avLst/>
          </a:prstGeom>
          <a:solidFill>
            <a:srgbClr val="FFFFFF"/>
          </a:solidFill>
        </p:spPr>
        <p:txBody>
          <a:bodyPr wrap="none" rtlCol="0">
            <a:spAutoFit/>
          </a:bodyPr>
          <a:lstStyle/>
          <a:p>
            <a:r>
              <a:rPr lang="en-GB" sz="2000" dirty="0">
                <a:solidFill>
                  <a:srgbClr val="0033CC"/>
                </a:solidFill>
              </a:rPr>
              <a:t>Grid capacity: 1500 MW</a:t>
            </a:r>
          </a:p>
        </p:txBody>
      </p:sp>
      <p:grpSp>
        <p:nvGrpSpPr>
          <p:cNvPr id="33" name="Gruppe 32"/>
          <p:cNvGrpSpPr/>
          <p:nvPr/>
        </p:nvGrpSpPr>
        <p:grpSpPr>
          <a:xfrm>
            <a:off x="1358745" y="2909773"/>
            <a:ext cx="3750041" cy="707886"/>
            <a:chOff x="821955" y="3011371"/>
            <a:chExt cx="3750041" cy="707886"/>
          </a:xfrm>
        </p:grpSpPr>
        <p:sp>
          <p:nvSpPr>
            <p:cNvPr id="14" name="Tekstboks 13"/>
            <p:cNvSpPr txBox="1"/>
            <p:nvPr/>
          </p:nvSpPr>
          <p:spPr>
            <a:xfrm>
              <a:off x="821955" y="3011371"/>
              <a:ext cx="2432076" cy="707886"/>
            </a:xfrm>
            <a:prstGeom prst="rect">
              <a:avLst/>
            </a:prstGeom>
            <a:solidFill>
              <a:srgbClr val="FFFFFF"/>
            </a:solidFill>
          </p:spPr>
          <p:txBody>
            <a:bodyPr wrap="none" rtlCol="0">
              <a:spAutoFit/>
            </a:bodyPr>
            <a:lstStyle/>
            <a:p>
              <a:pPr algn="ctr"/>
              <a:r>
                <a:rPr lang="en-GB" sz="2000" dirty="0">
                  <a:solidFill>
                    <a:srgbClr val="0033CC"/>
                  </a:solidFill>
                </a:rPr>
                <a:t>Planned energy</a:t>
              </a:r>
            </a:p>
            <a:p>
              <a:pPr algn="ctr"/>
              <a:r>
                <a:rPr lang="en-GB" sz="2000" dirty="0">
                  <a:solidFill>
                    <a:srgbClr val="0033CC"/>
                  </a:solidFill>
                </a:rPr>
                <a:t>flow: 2000 MW</a:t>
              </a:r>
            </a:p>
          </p:txBody>
        </p:sp>
        <p:sp>
          <p:nvSpPr>
            <p:cNvPr id="26" name="Nedadgående pil 25"/>
            <p:cNvSpPr/>
            <p:nvPr/>
          </p:nvSpPr>
          <p:spPr bwMode="auto">
            <a:xfrm>
              <a:off x="4223653" y="3149600"/>
              <a:ext cx="348343" cy="551543"/>
            </a:xfrm>
            <a:prstGeom prst="down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Verdana" pitchFamily="34" charset="0"/>
              </a:endParaRPr>
            </a:p>
          </p:txBody>
        </p:sp>
      </p:grpSp>
      <p:sp>
        <p:nvSpPr>
          <p:cNvPr id="24" name="Pladsholder til diasnummer 23"/>
          <p:cNvSpPr>
            <a:spLocks noGrp="1"/>
          </p:cNvSpPr>
          <p:nvPr>
            <p:ph type="sldNum" sz="quarter" idx="12"/>
          </p:nvPr>
        </p:nvSpPr>
        <p:spPr/>
        <p:txBody>
          <a:bodyPr/>
          <a:lstStyle/>
          <a:p>
            <a:pPr>
              <a:defRPr/>
            </a:pPr>
            <a:fld id="{C14A6505-6888-4AAA-A0F1-EA7F6140D7E6}" type="slidenum">
              <a:rPr lang="en-GB" smtClean="0"/>
              <a:pPr>
                <a:defRPr/>
              </a:pPr>
              <a:t>16</a:t>
            </a:fld>
            <a:endParaRPr lang="en-GB" dirty="0"/>
          </a:p>
        </p:txBody>
      </p:sp>
      <p:sp>
        <p:nvSpPr>
          <p:cNvPr id="25" name="Tekstboks 24"/>
          <p:cNvSpPr txBox="1"/>
          <p:nvPr/>
        </p:nvSpPr>
        <p:spPr>
          <a:xfrm>
            <a:off x="2154768" y="343352"/>
            <a:ext cx="5174815" cy="400110"/>
          </a:xfrm>
          <a:prstGeom prst="rect">
            <a:avLst/>
          </a:prstGeom>
          <a:noFill/>
        </p:spPr>
        <p:txBody>
          <a:bodyPr wrap="none" rtlCol="0">
            <a:spAutoFit/>
          </a:bodyPr>
          <a:lstStyle/>
          <a:p>
            <a:r>
              <a:rPr lang="en-GB" sz="2000" dirty="0">
                <a:solidFill>
                  <a:schemeClr val="tx1"/>
                </a:solidFill>
              </a:rPr>
              <a:t>Example for one hour of tomorrow</a:t>
            </a:r>
          </a:p>
        </p:txBody>
      </p:sp>
      <p:sp>
        <p:nvSpPr>
          <p:cNvPr id="3" name="Pladsholder til dato 2">
            <a:extLst>
              <a:ext uri="{FF2B5EF4-FFF2-40B4-BE49-F238E27FC236}">
                <a16:creationId xmlns:a16="http://schemas.microsoft.com/office/drawing/2014/main" id="{A8FAD163-7A69-4582-82CE-7B0512FD7D40}"/>
              </a:ext>
            </a:extLst>
          </p:cNvPr>
          <p:cNvSpPr>
            <a:spLocks noGrp="1"/>
          </p:cNvSpPr>
          <p:nvPr>
            <p:ph type="dt" sz="half" idx="10"/>
          </p:nvPr>
        </p:nvSpPr>
        <p:spPr/>
        <p:txBody>
          <a:bodyPr/>
          <a:lstStyle/>
          <a:p>
            <a:pPr>
              <a:defRPr/>
            </a:pPr>
            <a:r>
              <a:rPr lang="en-US"/>
              <a:t>1 Dec. 2019</a:t>
            </a:r>
            <a:endParaRPr lang="en-GB" dirty="0"/>
          </a:p>
        </p:txBody>
      </p:sp>
      <p:sp>
        <p:nvSpPr>
          <p:cNvPr id="35" name="Rektangel 34">
            <a:extLst>
              <a:ext uri="{FF2B5EF4-FFF2-40B4-BE49-F238E27FC236}">
                <a16:creationId xmlns:a16="http://schemas.microsoft.com/office/drawing/2014/main" id="{413CF716-71EC-48A3-A7E2-65FAE61C7AF2}"/>
              </a:ext>
            </a:extLst>
          </p:cNvPr>
          <p:cNvSpPr/>
          <p:nvPr/>
        </p:nvSpPr>
        <p:spPr bwMode="auto">
          <a:xfrm>
            <a:off x="102053" y="6643083"/>
            <a:ext cx="1264104"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34" name="Tekstboks 33"/>
          <p:cNvSpPr txBox="1"/>
          <p:nvPr/>
        </p:nvSpPr>
        <p:spPr>
          <a:xfrm>
            <a:off x="5781" y="6420763"/>
            <a:ext cx="9530105" cy="430887"/>
          </a:xfrm>
          <a:prstGeom prst="rect">
            <a:avLst/>
          </a:prstGeom>
          <a:solidFill>
            <a:srgbClr val="FFFFFF"/>
          </a:solidFill>
        </p:spPr>
        <p:txBody>
          <a:bodyPr wrap="square" rtlCol="0">
            <a:spAutoFit/>
          </a:bodyPr>
          <a:lstStyle/>
          <a:p>
            <a:r>
              <a:rPr lang="en-GB" sz="2200" dirty="0">
                <a:solidFill>
                  <a:schemeClr val="tx1"/>
                </a:solidFill>
              </a:rPr>
              <a:t>The true day-ahead prices in A and B are 48 and 53 €/MWh</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10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dissolv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dissolv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dissolv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dissolv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dissolve">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6" grpId="0"/>
      <p:bldP spid="17" grpId="0"/>
      <p:bldP spid="18" grpId="0"/>
      <p:bldP spid="19" grpId="0"/>
      <p:bldP spid="20" grpId="0"/>
      <p:bldP spid="12" grpId="0" animBg="1"/>
      <p:bldP spid="25" grpId="0"/>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514"/>
            <a:ext cx="7097486" cy="566057"/>
          </a:xfrm>
        </p:spPr>
        <p:txBody>
          <a:bodyPr/>
          <a:lstStyle/>
          <a:p>
            <a:r>
              <a:rPr lang="en-GB" sz="3200" dirty="0"/>
              <a:t>Nodal or zonal pricing? – 2</a:t>
            </a:r>
          </a:p>
        </p:txBody>
      </p:sp>
      <p:sp>
        <p:nvSpPr>
          <p:cNvPr id="6" name="Tekstboks 5"/>
          <p:cNvSpPr txBox="1"/>
          <p:nvPr/>
        </p:nvSpPr>
        <p:spPr>
          <a:xfrm>
            <a:off x="16101" y="537047"/>
            <a:ext cx="9163086" cy="707886"/>
          </a:xfrm>
          <a:prstGeom prst="rect">
            <a:avLst/>
          </a:prstGeom>
          <a:noFill/>
        </p:spPr>
        <p:txBody>
          <a:bodyPr wrap="non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Because the zonal system typically has large bidding zones,</a:t>
            </a:r>
          </a:p>
          <a:p>
            <a:pPr>
              <a:tabLst>
                <a:tab pos="360363" algn="l"/>
              </a:tabLst>
            </a:pPr>
            <a:r>
              <a:rPr lang="en-GB" sz="2000" dirty="0">
                <a:solidFill>
                  <a:schemeClr val="tx1"/>
                </a:solidFill>
              </a:rPr>
              <a:t>	the TSOs often must pay for </a:t>
            </a:r>
            <a:r>
              <a:rPr lang="en-GB" sz="2000" dirty="0">
                <a:solidFill>
                  <a:schemeClr val="tx1"/>
                </a:solidFill>
                <a:ea typeface="Verdana" pitchFamily="34" charset="0"/>
                <a:cs typeface="Verdana" pitchFamily="34" charset="0"/>
              </a:rPr>
              <a:t>redispatching insi</a:t>
            </a:r>
            <a:r>
              <a:rPr lang="en-GB" sz="2000" dirty="0">
                <a:solidFill>
                  <a:schemeClr val="tx1"/>
                </a:solidFill>
              </a:rPr>
              <a:t>de a zone</a:t>
            </a:r>
          </a:p>
        </p:txBody>
      </p:sp>
      <p:sp>
        <p:nvSpPr>
          <p:cNvPr id="7" name="Tekstboks 6"/>
          <p:cNvSpPr txBox="1"/>
          <p:nvPr/>
        </p:nvSpPr>
        <p:spPr>
          <a:xfrm>
            <a:off x="408548" y="1177657"/>
            <a:ext cx="9278822" cy="1015663"/>
          </a:xfrm>
          <a:prstGeom prst="rect">
            <a:avLst/>
          </a:prstGeom>
          <a:noFill/>
        </p:spPr>
        <p:txBody>
          <a:bodyPr wrap="none" rtlCol="0">
            <a:spAutoFit/>
          </a:bodyPr>
          <a:lstStyle/>
          <a:p>
            <a:pPr marL="342900" lvl="1" indent="-342900">
              <a:buFont typeface="Wingdings" panose="05000000000000000000" pitchFamily="2" charset="2"/>
              <a:buChar char="Ø"/>
              <a:tabLst>
                <a:tab pos="360363" algn="l"/>
              </a:tabLst>
            </a:pPr>
            <a:r>
              <a:rPr lang="en-GB" sz="2000" dirty="0">
                <a:solidFill>
                  <a:schemeClr val="tx1"/>
                </a:solidFill>
              </a:rPr>
              <a:t>As the zone’s common spot price often creates a</a:t>
            </a:r>
          </a:p>
          <a:p>
            <a:pPr marL="0" lvl="1">
              <a:tabLst>
                <a:tab pos="360363" algn="l"/>
              </a:tabLst>
            </a:pPr>
            <a:r>
              <a:rPr lang="en-GB" sz="2000" dirty="0">
                <a:solidFill>
                  <a:schemeClr val="tx1"/>
                </a:solidFill>
              </a:rPr>
              <a:t>	planned production surplus in one part of the zone</a:t>
            </a:r>
          </a:p>
          <a:p>
            <a:pPr marL="0" lvl="1">
              <a:tabLst>
                <a:tab pos="360363" algn="l"/>
              </a:tabLst>
            </a:pPr>
            <a:r>
              <a:rPr lang="en-GB" sz="2000" dirty="0">
                <a:solidFill>
                  <a:schemeClr val="tx1"/>
                </a:solidFill>
              </a:rPr>
              <a:t>	and a planned production deficit in another part of the zone.</a:t>
            </a:r>
          </a:p>
        </p:txBody>
      </p:sp>
      <p:sp>
        <p:nvSpPr>
          <p:cNvPr id="9" name="Tekstboks 8"/>
          <p:cNvSpPr txBox="1"/>
          <p:nvPr/>
        </p:nvSpPr>
        <p:spPr>
          <a:xfrm>
            <a:off x="120315" y="2766653"/>
            <a:ext cx="9752991" cy="400110"/>
          </a:xfrm>
          <a:prstGeom prst="rect">
            <a:avLst/>
          </a:prstGeom>
          <a:noFill/>
        </p:spPr>
        <p:txBody>
          <a:bodyPr wrap="none" rtlCol="0">
            <a:spAutoFit/>
          </a:bodyPr>
          <a:lstStyle/>
          <a:p>
            <a:pPr marL="342900" indent="-342900">
              <a:buFont typeface="Wingdings" panose="05000000000000000000" pitchFamily="2" charset="2"/>
              <a:buChar char="Ø"/>
            </a:pPr>
            <a:r>
              <a:rPr lang="en-GB" sz="2000" dirty="0">
                <a:solidFill>
                  <a:schemeClr val="tx1"/>
                </a:solidFill>
              </a:rPr>
              <a:t>However, when this happens, the zone’s spot price is unreliable</a:t>
            </a:r>
          </a:p>
        </p:txBody>
      </p:sp>
      <p:sp>
        <p:nvSpPr>
          <p:cNvPr id="10" name="Tekstboks 9"/>
          <p:cNvSpPr txBox="1"/>
          <p:nvPr/>
        </p:nvSpPr>
        <p:spPr>
          <a:xfrm>
            <a:off x="488657" y="3099486"/>
            <a:ext cx="8042586" cy="400110"/>
          </a:xfrm>
          <a:prstGeom prst="rect">
            <a:avLst/>
          </a:prstGeom>
          <a:noFill/>
        </p:spPr>
        <p:txBody>
          <a:bodyPr wrap="none" rtlCol="0">
            <a:spAutoFit/>
          </a:bodyPr>
          <a:lstStyle/>
          <a:p>
            <a:pPr marL="342900" lvl="1" indent="-342900">
              <a:buFont typeface="Wingdings" panose="05000000000000000000" pitchFamily="2" charset="2"/>
              <a:buChar char="ü"/>
            </a:pPr>
            <a:r>
              <a:rPr lang="en-GB" sz="2000" dirty="0">
                <a:solidFill>
                  <a:schemeClr val="tx1"/>
                </a:solidFill>
              </a:rPr>
              <a:t>The redispatching prices are the true market prices.</a:t>
            </a:r>
          </a:p>
        </p:txBody>
      </p:sp>
      <p:sp>
        <p:nvSpPr>
          <p:cNvPr id="11" name="Tekstboks 10"/>
          <p:cNvSpPr txBox="1"/>
          <p:nvPr/>
        </p:nvSpPr>
        <p:spPr>
          <a:xfrm>
            <a:off x="16101" y="3432319"/>
            <a:ext cx="8549135" cy="400110"/>
          </a:xfrm>
          <a:prstGeom prst="rect">
            <a:avLst/>
          </a:prstGeom>
          <a:noFill/>
        </p:spPr>
        <p:txBody>
          <a:bodyPr wrap="none" rtlCol="0">
            <a:spAutoFit/>
          </a:bodyPr>
          <a:lstStyle/>
          <a:p>
            <a:pPr marL="342900" indent="-342900">
              <a:buFont typeface="Wingdings" panose="05000000000000000000" pitchFamily="2" charset="2"/>
              <a:buChar char="Ø"/>
            </a:pPr>
            <a:r>
              <a:rPr lang="en-GB" sz="2000" dirty="0">
                <a:solidFill>
                  <a:schemeClr val="tx1"/>
                </a:solidFill>
              </a:rPr>
              <a:t>The zonal system’s large zones simplifies price hedging</a:t>
            </a:r>
          </a:p>
        </p:txBody>
      </p:sp>
      <p:sp>
        <p:nvSpPr>
          <p:cNvPr id="12" name="Tekstboks 11"/>
          <p:cNvSpPr txBox="1"/>
          <p:nvPr/>
        </p:nvSpPr>
        <p:spPr>
          <a:xfrm>
            <a:off x="408548" y="3765152"/>
            <a:ext cx="8369599" cy="707886"/>
          </a:xfrm>
          <a:prstGeom prst="rect">
            <a:avLst/>
          </a:prstGeom>
          <a:noFill/>
        </p:spPr>
        <p:txBody>
          <a:bodyPr wrap="none" rtlCol="0">
            <a:spAutoFit/>
          </a:bodyPr>
          <a:lstStyle/>
          <a:p>
            <a:pPr marL="342900" lvl="1" indent="-342900">
              <a:buFont typeface="Wingdings" panose="05000000000000000000" pitchFamily="2" charset="2"/>
              <a:buChar char="ü"/>
              <a:tabLst>
                <a:tab pos="360363" algn="l"/>
              </a:tabLst>
            </a:pPr>
            <a:r>
              <a:rPr lang="en-GB" sz="2000" dirty="0">
                <a:solidFill>
                  <a:schemeClr val="tx1"/>
                </a:solidFill>
              </a:rPr>
              <a:t>And price hedging is important for retailers, who have</a:t>
            </a:r>
          </a:p>
          <a:p>
            <a:pPr marL="0" lvl="1">
              <a:tabLst>
                <a:tab pos="360363" algn="l"/>
              </a:tabLst>
            </a:pPr>
            <a:r>
              <a:rPr lang="en-GB" sz="2000" dirty="0">
                <a:solidFill>
                  <a:schemeClr val="tx1"/>
                </a:solidFill>
              </a:rPr>
              <a:t>	customers preferring fixed price contracts.</a:t>
            </a:r>
          </a:p>
        </p:txBody>
      </p:sp>
      <p:sp>
        <p:nvSpPr>
          <p:cNvPr id="13" name="Tekstboks 12"/>
          <p:cNvSpPr txBox="1"/>
          <p:nvPr/>
        </p:nvSpPr>
        <p:spPr>
          <a:xfrm>
            <a:off x="16101" y="4405761"/>
            <a:ext cx="9642383" cy="400110"/>
          </a:xfrm>
          <a:prstGeom prst="rect">
            <a:avLst/>
          </a:prstGeom>
          <a:noFill/>
        </p:spPr>
        <p:txBody>
          <a:bodyPr wrap="none" rtlCol="0">
            <a:spAutoFit/>
          </a:bodyPr>
          <a:lstStyle/>
          <a:p>
            <a:pPr marL="342900" indent="-342900">
              <a:buFont typeface="Wingdings" panose="05000000000000000000" pitchFamily="2" charset="2"/>
              <a:buChar char="Ø"/>
            </a:pPr>
            <a:r>
              <a:rPr lang="en-GB" sz="2000" dirty="0">
                <a:solidFill>
                  <a:schemeClr val="tx1"/>
                </a:solidFill>
              </a:rPr>
              <a:t>However, via the grid fees everybody pay for the redispatching</a:t>
            </a:r>
          </a:p>
        </p:txBody>
      </p:sp>
      <p:grpSp>
        <p:nvGrpSpPr>
          <p:cNvPr id="82" name="Gruppe 47"/>
          <p:cNvGrpSpPr/>
          <p:nvPr/>
        </p:nvGrpSpPr>
        <p:grpSpPr>
          <a:xfrm>
            <a:off x="7967593" y="4929886"/>
            <a:ext cx="1421020" cy="1304729"/>
            <a:chOff x="7204092" y="5792559"/>
            <a:chExt cx="968788" cy="882778"/>
          </a:xfrm>
        </p:grpSpPr>
        <p:sp>
          <p:nvSpPr>
            <p:cNvPr id="84" name="AutoShape 3"/>
            <p:cNvSpPr>
              <a:spLocks noChangeAspect="1" noChangeArrowheads="1" noTextEdit="1"/>
            </p:cNvSpPr>
            <p:nvPr/>
          </p:nvSpPr>
          <p:spPr bwMode="auto">
            <a:xfrm>
              <a:off x="7204092" y="5793226"/>
              <a:ext cx="968788" cy="8821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85" name="Freeform 9"/>
            <p:cNvSpPr>
              <a:spLocks/>
            </p:cNvSpPr>
            <p:nvPr/>
          </p:nvSpPr>
          <p:spPr bwMode="auto">
            <a:xfrm>
              <a:off x="7874843" y="5792559"/>
              <a:ext cx="186690" cy="176022"/>
            </a:xfrm>
            <a:custGeom>
              <a:avLst/>
              <a:gdLst/>
              <a:ahLst/>
              <a:cxnLst>
                <a:cxn ang="0">
                  <a:pos x="81" y="167"/>
                </a:cxn>
                <a:cxn ang="0">
                  <a:pos x="89" y="118"/>
                </a:cxn>
                <a:cxn ang="0">
                  <a:pos x="97" y="65"/>
                </a:cxn>
                <a:cxn ang="0">
                  <a:pos x="130" y="29"/>
                </a:cxn>
                <a:cxn ang="0">
                  <a:pos x="163" y="0"/>
                </a:cxn>
                <a:cxn ang="0">
                  <a:pos x="211" y="0"/>
                </a:cxn>
                <a:cxn ang="0">
                  <a:pos x="252" y="20"/>
                </a:cxn>
                <a:cxn ang="0">
                  <a:pos x="272" y="57"/>
                </a:cxn>
                <a:cxn ang="0">
                  <a:pos x="280" y="110"/>
                </a:cxn>
                <a:cxn ang="0">
                  <a:pos x="264" y="167"/>
                </a:cxn>
                <a:cxn ang="0">
                  <a:pos x="240" y="204"/>
                </a:cxn>
                <a:cxn ang="0">
                  <a:pos x="203" y="240"/>
                </a:cxn>
                <a:cxn ang="0">
                  <a:pos x="154" y="256"/>
                </a:cxn>
                <a:cxn ang="0">
                  <a:pos x="109" y="256"/>
                </a:cxn>
                <a:cxn ang="0">
                  <a:pos x="94" y="236"/>
                </a:cxn>
                <a:cxn ang="0">
                  <a:pos x="89" y="220"/>
                </a:cxn>
                <a:cxn ang="0">
                  <a:pos x="45" y="256"/>
                </a:cxn>
                <a:cxn ang="0">
                  <a:pos x="20" y="264"/>
                </a:cxn>
                <a:cxn ang="0">
                  <a:pos x="4" y="256"/>
                </a:cxn>
                <a:cxn ang="0">
                  <a:pos x="0" y="228"/>
                </a:cxn>
                <a:cxn ang="0">
                  <a:pos x="29" y="220"/>
                </a:cxn>
                <a:cxn ang="0">
                  <a:pos x="69" y="208"/>
                </a:cxn>
                <a:cxn ang="0">
                  <a:pos x="77" y="196"/>
                </a:cxn>
                <a:cxn ang="0">
                  <a:pos x="81" y="167"/>
                </a:cxn>
              </a:cxnLst>
              <a:rect l="0" t="0" r="r" b="b"/>
              <a:pathLst>
                <a:path w="280" h="264">
                  <a:moveTo>
                    <a:pt x="81" y="167"/>
                  </a:moveTo>
                  <a:lnTo>
                    <a:pt x="89" y="118"/>
                  </a:lnTo>
                  <a:lnTo>
                    <a:pt x="97" y="65"/>
                  </a:lnTo>
                  <a:lnTo>
                    <a:pt x="130" y="29"/>
                  </a:lnTo>
                  <a:lnTo>
                    <a:pt x="163" y="0"/>
                  </a:lnTo>
                  <a:lnTo>
                    <a:pt x="211" y="0"/>
                  </a:lnTo>
                  <a:lnTo>
                    <a:pt x="252" y="20"/>
                  </a:lnTo>
                  <a:lnTo>
                    <a:pt x="272" y="57"/>
                  </a:lnTo>
                  <a:lnTo>
                    <a:pt x="280" y="110"/>
                  </a:lnTo>
                  <a:lnTo>
                    <a:pt x="264" y="167"/>
                  </a:lnTo>
                  <a:lnTo>
                    <a:pt x="240" y="204"/>
                  </a:lnTo>
                  <a:lnTo>
                    <a:pt x="203" y="240"/>
                  </a:lnTo>
                  <a:lnTo>
                    <a:pt x="154" y="256"/>
                  </a:lnTo>
                  <a:lnTo>
                    <a:pt x="109" y="256"/>
                  </a:lnTo>
                  <a:lnTo>
                    <a:pt x="94" y="236"/>
                  </a:lnTo>
                  <a:lnTo>
                    <a:pt x="89" y="220"/>
                  </a:lnTo>
                  <a:lnTo>
                    <a:pt x="45" y="256"/>
                  </a:lnTo>
                  <a:lnTo>
                    <a:pt x="20" y="264"/>
                  </a:lnTo>
                  <a:lnTo>
                    <a:pt x="4" y="256"/>
                  </a:lnTo>
                  <a:lnTo>
                    <a:pt x="0" y="228"/>
                  </a:lnTo>
                  <a:lnTo>
                    <a:pt x="29" y="220"/>
                  </a:lnTo>
                  <a:lnTo>
                    <a:pt x="69" y="208"/>
                  </a:lnTo>
                  <a:lnTo>
                    <a:pt x="77" y="196"/>
                  </a:lnTo>
                  <a:lnTo>
                    <a:pt x="81" y="1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86" name="Freeform 10"/>
            <p:cNvSpPr>
              <a:spLocks/>
            </p:cNvSpPr>
            <p:nvPr/>
          </p:nvSpPr>
          <p:spPr bwMode="auto">
            <a:xfrm>
              <a:off x="7935517" y="5977915"/>
              <a:ext cx="123349" cy="300705"/>
            </a:xfrm>
            <a:custGeom>
              <a:avLst/>
              <a:gdLst/>
              <a:ahLst/>
              <a:cxnLst>
                <a:cxn ang="0">
                  <a:pos x="50" y="32"/>
                </a:cxn>
                <a:cxn ang="0">
                  <a:pos x="78" y="4"/>
                </a:cxn>
                <a:cxn ang="0">
                  <a:pos x="111" y="0"/>
                </a:cxn>
                <a:cxn ang="0">
                  <a:pos x="157" y="16"/>
                </a:cxn>
                <a:cxn ang="0">
                  <a:pos x="165" y="44"/>
                </a:cxn>
                <a:cxn ang="0">
                  <a:pos x="169" y="81"/>
                </a:cxn>
                <a:cxn ang="0">
                  <a:pos x="161" y="145"/>
                </a:cxn>
                <a:cxn ang="0">
                  <a:pos x="149" y="193"/>
                </a:cxn>
                <a:cxn ang="0">
                  <a:pos x="144" y="245"/>
                </a:cxn>
                <a:cxn ang="0">
                  <a:pos x="153" y="290"/>
                </a:cxn>
                <a:cxn ang="0">
                  <a:pos x="174" y="330"/>
                </a:cxn>
                <a:cxn ang="0">
                  <a:pos x="185" y="363"/>
                </a:cxn>
                <a:cxn ang="0">
                  <a:pos x="185" y="395"/>
                </a:cxn>
                <a:cxn ang="0">
                  <a:pos x="174" y="431"/>
                </a:cxn>
                <a:cxn ang="0">
                  <a:pos x="141" y="451"/>
                </a:cxn>
                <a:cxn ang="0">
                  <a:pos x="83" y="448"/>
                </a:cxn>
                <a:cxn ang="0">
                  <a:pos x="45" y="415"/>
                </a:cxn>
                <a:cxn ang="0">
                  <a:pos x="21" y="359"/>
                </a:cxn>
                <a:cxn ang="0">
                  <a:pos x="4" y="282"/>
                </a:cxn>
                <a:cxn ang="0">
                  <a:pos x="0" y="193"/>
                </a:cxn>
                <a:cxn ang="0">
                  <a:pos x="21" y="113"/>
                </a:cxn>
                <a:cxn ang="0">
                  <a:pos x="29" y="64"/>
                </a:cxn>
                <a:cxn ang="0">
                  <a:pos x="50" y="32"/>
                </a:cxn>
              </a:cxnLst>
              <a:rect l="0" t="0" r="r" b="b"/>
              <a:pathLst>
                <a:path w="185" h="451">
                  <a:moveTo>
                    <a:pt x="50" y="32"/>
                  </a:moveTo>
                  <a:lnTo>
                    <a:pt x="78" y="4"/>
                  </a:lnTo>
                  <a:lnTo>
                    <a:pt x="111" y="0"/>
                  </a:lnTo>
                  <a:lnTo>
                    <a:pt x="157" y="16"/>
                  </a:lnTo>
                  <a:lnTo>
                    <a:pt x="165" y="44"/>
                  </a:lnTo>
                  <a:lnTo>
                    <a:pt x="169" y="81"/>
                  </a:lnTo>
                  <a:lnTo>
                    <a:pt x="161" y="145"/>
                  </a:lnTo>
                  <a:lnTo>
                    <a:pt x="149" y="193"/>
                  </a:lnTo>
                  <a:lnTo>
                    <a:pt x="144" y="245"/>
                  </a:lnTo>
                  <a:lnTo>
                    <a:pt x="153" y="290"/>
                  </a:lnTo>
                  <a:lnTo>
                    <a:pt x="174" y="330"/>
                  </a:lnTo>
                  <a:lnTo>
                    <a:pt x="185" y="363"/>
                  </a:lnTo>
                  <a:lnTo>
                    <a:pt x="185" y="395"/>
                  </a:lnTo>
                  <a:lnTo>
                    <a:pt x="174" y="431"/>
                  </a:lnTo>
                  <a:lnTo>
                    <a:pt x="141" y="451"/>
                  </a:lnTo>
                  <a:lnTo>
                    <a:pt x="83" y="448"/>
                  </a:lnTo>
                  <a:lnTo>
                    <a:pt x="45" y="415"/>
                  </a:lnTo>
                  <a:lnTo>
                    <a:pt x="21" y="359"/>
                  </a:lnTo>
                  <a:lnTo>
                    <a:pt x="4" y="282"/>
                  </a:lnTo>
                  <a:lnTo>
                    <a:pt x="0" y="193"/>
                  </a:lnTo>
                  <a:lnTo>
                    <a:pt x="21" y="113"/>
                  </a:lnTo>
                  <a:lnTo>
                    <a:pt x="29" y="64"/>
                  </a:lnTo>
                  <a:lnTo>
                    <a:pt x="50"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87" name="Freeform 11"/>
            <p:cNvSpPr>
              <a:spLocks/>
            </p:cNvSpPr>
            <p:nvPr/>
          </p:nvSpPr>
          <p:spPr bwMode="auto">
            <a:xfrm>
              <a:off x="8017527" y="5991250"/>
              <a:ext cx="131350" cy="306039"/>
            </a:xfrm>
            <a:custGeom>
              <a:avLst/>
              <a:gdLst/>
              <a:ahLst/>
              <a:cxnLst>
                <a:cxn ang="0">
                  <a:pos x="12" y="0"/>
                </a:cxn>
                <a:cxn ang="0">
                  <a:pos x="0" y="24"/>
                </a:cxn>
                <a:cxn ang="0">
                  <a:pos x="12" y="53"/>
                </a:cxn>
                <a:cxn ang="0">
                  <a:pos x="45" y="65"/>
                </a:cxn>
                <a:cxn ang="0">
                  <a:pos x="86" y="81"/>
                </a:cxn>
                <a:cxn ang="0">
                  <a:pos x="128" y="117"/>
                </a:cxn>
                <a:cxn ang="0">
                  <a:pos x="152" y="169"/>
                </a:cxn>
                <a:cxn ang="0">
                  <a:pos x="164" y="217"/>
                </a:cxn>
                <a:cxn ang="0">
                  <a:pos x="156" y="246"/>
                </a:cxn>
                <a:cxn ang="0">
                  <a:pos x="119" y="290"/>
                </a:cxn>
                <a:cxn ang="0">
                  <a:pos x="78" y="327"/>
                </a:cxn>
                <a:cxn ang="0">
                  <a:pos x="58" y="350"/>
                </a:cxn>
                <a:cxn ang="0">
                  <a:pos x="62" y="362"/>
                </a:cxn>
                <a:cxn ang="0">
                  <a:pos x="95" y="378"/>
                </a:cxn>
                <a:cxn ang="0">
                  <a:pos x="119" y="407"/>
                </a:cxn>
                <a:cxn ang="0">
                  <a:pos x="136" y="447"/>
                </a:cxn>
                <a:cxn ang="0">
                  <a:pos x="156" y="459"/>
                </a:cxn>
                <a:cxn ang="0">
                  <a:pos x="177" y="451"/>
                </a:cxn>
                <a:cxn ang="0">
                  <a:pos x="164" y="415"/>
                </a:cxn>
                <a:cxn ang="0">
                  <a:pos x="140" y="383"/>
                </a:cxn>
                <a:cxn ang="0">
                  <a:pos x="103" y="354"/>
                </a:cxn>
                <a:cxn ang="0">
                  <a:pos x="99" y="339"/>
                </a:cxn>
                <a:cxn ang="0">
                  <a:pos x="144" y="310"/>
                </a:cxn>
                <a:cxn ang="0">
                  <a:pos x="181" y="262"/>
                </a:cxn>
                <a:cxn ang="0">
                  <a:pos x="197" y="242"/>
                </a:cxn>
                <a:cxn ang="0">
                  <a:pos x="189" y="190"/>
                </a:cxn>
                <a:cxn ang="0">
                  <a:pos x="164" y="125"/>
                </a:cxn>
                <a:cxn ang="0">
                  <a:pos x="136" y="77"/>
                </a:cxn>
                <a:cxn ang="0">
                  <a:pos x="107" y="44"/>
                </a:cxn>
                <a:cxn ang="0">
                  <a:pos x="62" y="12"/>
                </a:cxn>
                <a:cxn ang="0">
                  <a:pos x="12" y="0"/>
                </a:cxn>
              </a:cxnLst>
              <a:rect l="0" t="0" r="r" b="b"/>
              <a:pathLst>
                <a:path w="197" h="459">
                  <a:moveTo>
                    <a:pt x="12" y="0"/>
                  </a:moveTo>
                  <a:lnTo>
                    <a:pt x="0" y="24"/>
                  </a:lnTo>
                  <a:lnTo>
                    <a:pt x="12" y="53"/>
                  </a:lnTo>
                  <a:lnTo>
                    <a:pt x="45" y="65"/>
                  </a:lnTo>
                  <a:lnTo>
                    <a:pt x="86" y="81"/>
                  </a:lnTo>
                  <a:lnTo>
                    <a:pt x="128" y="117"/>
                  </a:lnTo>
                  <a:lnTo>
                    <a:pt x="152" y="169"/>
                  </a:lnTo>
                  <a:lnTo>
                    <a:pt x="164" y="217"/>
                  </a:lnTo>
                  <a:lnTo>
                    <a:pt x="156" y="246"/>
                  </a:lnTo>
                  <a:lnTo>
                    <a:pt x="119" y="290"/>
                  </a:lnTo>
                  <a:lnTo>
                    <a:pt x="78" y="327"/>
                  </a:lnTo>
                  <a:lnTo>
                    <a:pt x="58" y="350"/>
                  </a:lnTo>
                  <a:lnTo>
                    <a:pt x="62" y="362"/>
                  </a:lnTo>
                  <a:lnTo>
                    <a:pt x="95" y="378"/>
                  </a:lnTo>
                  <a:lnTo>
                    <a:pt x="119" y="407"/>
                  </a:lnTo>
                  <a:lnTo>
                    <a:pt x="136" y="447"/>
                  </a:lnTo>
                  <a:lnTo>
                    <a:pt x="156" y="459"/>
                  </a:lnTo>
                  <a:lnTo>
                    <a:pt x="177" y="451"/>
                  </a:lnTo>
                  <a:lnTo>
                    <a:pt x="164" y="415"/>
                  </a:lnTo>
                  <a:lnTo>
                    <a:pt x="140" y="383"/>
                  </a:lnTo>
                  <a:lnTo>
                    <a:pt x="103" y="354"/>
                  </a:lnTo>
                  <a:lnTo>
                    <a:pt x="99" y="339"/>
                  </a:lnTo>
                  <a:lnTo>
                    <a:pt x="144" y="310"/>
                  </a:lnTo>
                  <a:lnTo>
                    <a:pt x="181" y="262"/>
                  </a:lnTo>
                  <a:lnTo>
                    <a:pt x="197" y="242"/>
                  </a:lnTo>
                  <a:lnTo>
                    <a:pt x="189" y="190"/>
                  </a:lnTo>
                  <a:lnTo>
                    <a:pt x="164" y="125"/>
                  </a:lnTo>
                  <a:lnTo>
                    <a:pt x="136" y="77"/>
                  </a:lnTo>
                  <a:lnTo>
                    <a:pt x="107" y="44"/>
                  </a:lnTo>
                  <a:lnTo>
                    <a:pt x="62" y="12"/>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88" name="Freeform 12"/>
            <p:cNvSpPr>
              <a:spLocks/>
            </p:cNvSpPr>
            <p:nvPr/>
          </p:nvSpPr>
          <p:spPr bwMode="auto">
            <a:xfrm>
              <a:off x="7688819" y="5983249"/>
              <a:ext cx="309372" cy="154686"/>
            </a:xfrm>
            <a:custGeom>
              <a:avLst/>
              <a:gdLst/>
              <a:ahLst/>
              <a:cxnLst>
                <a:cxn ang="0">
                  <a:pos x="395" y="37"/>
                </a:cxn>
                <a:cxn ang="0">
                  <a:pos x="436" y="0"/>
                </a:cxn>
                <a:cxn ang="0">
                  <a:pos x="460" y="8"/>
                </a:cxn>
                <a:cxn ang="0">
                  <a:pos x="464" y="49"/>
                </a:cxn>
                <a:cxn ang="0">
                  <a:pos x="440" y="77"/>
                </a:cxn>
                <a:cxn ang="0">
                  <a:pos x="400" y="94"/>
                </a:cxn>
                <a:cxn ang="0">
                  <a:pos x="351" y="142"/>
                </a:cxn>
                <a:cxn ang="0">
                  <a:pos x="303" y="199"/>
                </a:cxn>
                <a:cxn ang="0">
                  <a:pos x="271" y="229"/>
                </a:cxn>
                <a:cxn ang="0">
                  <a:pos x="242" y="232"/>
                </a:cxn>
                <a:cxn ang="0">
                  <a:pos x="222" y="212"/>
                </a:cxn>
                <a:cxn ang="0">
                  <a:pos x="178" y="171"/>
                </a:cxn>
                <a:cxn ang="0">
                  <a:pos x="137" y="134"/>
                </a:cxn>
                <a:cxn ang="0">
                  <a:pos x="93" y="118"/>
                </a:cxn>
                <a:cxn ang="0">
                  <a:pos x="65" y="127"/>
                </a:cxn>
                <a:cxn ang="0">
                  <a:pos x="36" y="151"/>
                </a:cxn>
                <a:cxn ang="0">
                  <a:pos x="0" y="134"/>
                </a:cxn>
                <a:cxn ang="0">
                  <a:pos x="21" y="98"/>
                </a:cxn>
                <a:cxn ang="0">
                  <a:pos x="65" y="82"/>
                </a:cxn>
                <a:cxn ang="0">
                  <a:pos x="105" y="94"/>
                </a:cxn>
                <a:cxn ang="0">
                  <a:pos x="105" y="53"/>
                </a:cxn>
                <a:cxn ang="0">
                  <a:pos x="129" y="53"/>
                </a:cxn>
                <a:cxn ang="0">
                  <a:pos x="129" y="94"/>
                </a:cxn>
                <a:cxn ang="0">
                  <a:pos x="154" y="122"/>
                </a:cxn>
                <a:cxn ang="0">
                  <a:pos x="198" y="151"/>
                </a:cxn>
                <a:cxn ang="0">
                  <a:pos x="234" y="179"/>
                </a:cxn>
                <a:cxn ang="0">
                  <a:pos x="258" y="192"/>
                </a:cxn>
                <a:cxn ang="0">
                  <a:pos x="278" y="171"/>
                </a:cxn>
                <a:cxn ang="0">
                  <a:pos x="311" y="134"/>
                </a:cxn>
                <a:cxn ang="0">
                  <a:pos x="359" y="74"/>
                </a:cxn>
                <a:cxn ang="0">
                  <a:pos x="395" y="37"/>
                </a:cxn>
              </a:cxnLst>
              <a:rect l="0" t="0" r="r" b="b"/>
              <a:pathLst>
                <a:path w="464" h="232">
                  <a:moveTo>
                    <a:pt x="395" y="37"/>
                  </a:moveTo>
                  <a:lnTo>
                    <a:pt x="436" y="0"/>
                  </a:lnTo>
                  <a:lnTo>
                    <a:pt x="460" y="8"/>
                  </a:lnTo>
                  <a:lnTo>
                    <a:pt x="464" y="49"/>
                  </a:lnTo>
                  <a:lnTo>
                    <a:pt x="440" y="77"/>
                  </a:lnTo>
                  <a:lnTo>
                    <a:pt x="400" y="94"/>
                  </a:lnTo>
                  <a:lnTo>
                    <a:pt x="351" y="142"/>
                  </a:lnTo>
                  <a:lnTo>
                    <a:pt x="303" y="199"/>
                  </a:lnTo>
                  <a:lnTo>
                    <a:pt x="271" y="229"/>
                  </a:lnTo>
                  <a:lnTo>
                    <a:pt x="242" y="232"/>
                  </a:lnTo>
                  <a:lnTo>
                    <a:pt x="222" y="212"/>
                  </a:lnTo>
                  <a:lnTo>
                    <a:pt x="178" y="171"/>
                  </a:lnTo>
                  <a:lnTo>
                    <a:pt x="137" y="134"/>
                  </a:lnTo>
                  <a:lnTo>
                    <a:pt x="93" y="118"/>
                  </a:lnTo>
                  <a:lnTo>
                    <a:pt x="65" y="127"/>
                  </a:lnTo>
                  <a:lnTo>
                    <a:pt x="36" y="151"/>
                  </a:lnTo>
                  <a:lnTo>
                    <a:pt x="0" y="134"/>
                  </a:lnTo>
                  <a:lnTo>
                    <a:pt x="21" y="98"/>
                  </a:lnTo>
                  <a:lnTo>
                    <a:pt x="65" y="82"/>
                  </a:lnTo>
                  <a:lnTo>
                    <a:pt x="105" y="94"/>
                  </a:lnTo>
                  <a:lnTo>
                    <a:pt x="105" y="53"/>
                  </a:lnTo>
                  <a:lnTo>
                    <a:pt x="129" y="53"/>
                  </a:lnTo>
                  <a:lnTo>
                    <a:pt x="129" y="94"/>
                  </a:lnTo>
                  <a:lnTo>
                    <a:pt x="154" y="122"/>
                  </a:lnTo>
                  <a:lnTo>
                    <a:pt x="198" y="151"/>
                  </a:lnTo>
                  <a:lnTo>
                    <a:pt x="234" y="179"/>
                  </a:lnTo>
                  <a:lnTo>
                    <a:pt x="258" y="192"/>
                  </a:lnTo>
                  <a:lnTo>
                    <a:pt x="278" y="171"/>
                  </a:lnTo>
                  <a:lnTo>
                    <a:pt x="311" y="134"/>
                  </a:lnTo>
                  <a:lnTo>
                    <a:pt x="359" y="74"/>
                  </a:lnTo>
                  <a:lnTo>
                    <a:pt x="39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89" name="Freeform 13"/>
            <p:cNvSpPr>
              <a:spLocks/>
            </p:cNvSpPr>
            <p:nvPr/>
          </p:nvSpPr>
          <p:spPr bwMode="auto">
            <a:xfrm>
              <a:off x="8012860" y="6232614"/>
              <a:ext cx="160020" cy="416719"/>
            </a:xfrm>
            <a:custGeom>
              <a:avLst/>
              <a:gdLst/>
              <a:ahLst/>
              <a:cxnLst>
                <a:cxn ang="0">
                  <a:pos x="33" y="0"/>
                </a:cxn>
                <a:cxn ang="0">
                  <a:pos x="0" y="3"/>
                </a:cxn>
                <a:cxn ang="0">
                  <a:pos x="4" y="27"/>
                </a:cxn>
                <a:cxn ang="0">
                  <a:pos x="4" y="56"/>
                </a:cxn>
                <a:cxn ang="0">
                  <a:pos x="57" y="104"/>
                </a:cxn>
                <a:cxn ang="0">
                  <a:pos x="90" y="164"/>
                </a:cxn>
                <a:cxn ang="0">
                  <a:pos x="102" y="224"/>
                </a:cxn>
                <a:cxn ang="0">
                  <a:pos x="102" y="280"/>
                </a:cxn>
                <a:cxn ang="0">
                  <a:pos x="81" y="373"/>
                </a:cxn>
                <a:cxn ang="0">
                  <a:pos x="61" y="468"/>
                </a:cxn>
                <a:cxn ang="0">
                  <a:pos x="40" y="541"/>
                </a:cxn>
                <a:cxn ang="0">
                  <a:pos x="40" y="581"/>
                </a:cxn>
                <a:cxn ang="0">
                  <a:pos x="49" y="593"/>
                </a:cxn>
                <a:cxn ang="0">
                  <a:pos x="90" y="593"/>
                </a:cxn>
                <a:cxn ang="0">
                  <a:pos x="135" y="597"/>
                </a:cxn>
                <a:cxn ang="0">
                  <a:pos x="192" y="625"/>
                </a:cxn>
                <a:cxn ang="0">
                  <a:pos x="207" y="613"/>
                </a:cxn>
                <a:cxn ang="0">
                  <a:pos x="240" y="581"/>
                </a:cxn>
                <a:cxn ang="0">
                  <a:pos x="224" y="569"/>
                </a:cxn>
                <a:cxn ang="0">
                  <a:pos x="155" y="560"/>
                </a:cxn>
                <a:cxn ang="0">
                  <a:pos x="98" y="569"/>
                </a:cxn>
                <a:cxn ang="0">
                  <a:pos x="65" y="560"/>
                </a:cxn>
                <a:cxn ang="0">
                  <a:pos x="73" y="529"/>
                </a:cxn>
                <a:cxn ang="0">
                  <a:pos x="93" y="448"/>
                </a:cxn>
                <a:cxn ang="0">
                  <a:pos x="126" y="352"/>
                </a:cxn>
                <a:cxn ang="0">
                  <a:pos x="142" y="280"/>
                </a:cxn>
                <a:cxn ang="0">
                  <a:pos x="135" y="216"/>
                </a:cxn>
                <a:cxn ang="0">
                  <a:pos x="126" y="148"/>
                </a:cxn>
                <a:cxn ang="0">
                  <a:pos x="98" y="68"/>
                </a:cxn>
                <a:cxn ang="0">
                  <a:pos x="57" y="15"/>
                </a:cxn>
                <a:cxn ang="0">
                  <a:pos x="33" y="0"/>
                </a:cxn>
              </a:cxnLst>
              <a:rect l="0" t="0" r="r" b="b"/>
              <a:pathLst>
                <a:path w="240" h="625">
                  <a:moveTo>
                    <a:pt x="33" y="0"/>
                  </a:moveTo>
                  <a:lnTo>
                    <a:pt x="0" y="3"/>
                  </a:lnTo>
                  <a:lnTo>
                    <a:pt x="4" y="27"/>
                  </a:lnTo>
                  <a:lnTo>
                    <a:pt x="4" y="56"/>
                  </a:lnTo>
                  <a:lnTo>
                    <a:pt x="57" y="104"/>
                  </a:lnTo>
                  <a:lnTo>
                    <a:pt x="90" y="164"/>
                  </a:lnTo>
                  <a:lnTo>
                    <a:pt x="102" y="224"/>
                  </a:lnTo>
                  <a:lnTo>
                    <a:pt x="102" y="280"/>
                  </a:lnTo>
                  <a:lnTo>
                    <a:pt x="81" y="373"/>
                  </a:lnTo>
                  <a:lnTo>
                    <a:pt x="61" y="468"/>
                  </a:lnTo>
                  <a:lnTo>
                    <a:pt x="40" y="541"/>
                  </a:lnTo>
                  <a:lnTo>
                    <a:pt x="40" y="581"/>
                  </a:lnTo>
                  <a:lnTo>
                    <a:pt x="49" y="593"/>
                  </a:lnTo>
                  <a:lnTo>
                    <a:pt x="90" y="593"/>
                  </a:lnTo>
                  <a:lnTo>
                    <a:pt x="135" y="597"/>
                  </a:lnTo>
                  <a:lnTo>
                    <a:pt x="192" y="625"/>
                  </a:lnTo>
                  <a:lnTo>
                    <a:pt x="207" y="613"/>
                  </a:lnTo>
                  <a:lnTo>
                    <a:pt x="240" y="581"/>
                  </a:lnTo>
                  <a:lnTo>
                    <a:pt x="224" y="569"/>
                  </a:lnTo>
                  <a:lnTo>
                    <a:pt x="155" y="560"/>
                  </a:lnTo>
                  <a:lnTo>
                    <a:pt x="98" y="569"/>
                  </a:lnTo>
                  <a:lnTo>
                    <a:pt x="65" y="560"/>
                  </a:lnTo>
                  <a:lnTo>
                    <a:pt x="73" y="529"/>
                  </a:lnTo>
                  <a:lnTo>
                    <a:pt x="93" y="448"/>
                  </a:lnTo>
                  <a:lnTo>
                    <a:pt x="126" y="352"/>
                  </a:lnTo>
                  <a:lnTo>
                    <a:pt x="142" y="280"/>
                  </a:lnTo>
                  <a:lnTo>
                    <a:pt x="135" y="216"/>
                  </a:lnTo>
                  <a:lnTo>
                    <a:pt x="126" y="148"/>
                  </a:lnTo>
                  <a:lnTo>
                    <a:pt x="98" y="68"/>
                  </a:lnTo>
                  <a:lnTo>
                    <a:pt x="57" y="15"/>
                  </a:lnTo>
                  <a:lnTo>
                    <a:pt x="3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90" name="Freeform 14"/>
            <p:cNvSpPr>
              <a:spLocks/>
            </p:cNvSpPr>
            <p:nvPr/>
          </p:nvSpPr>
          <p:spPr bwMode="auto">
            <a:xfrm>
              <a:off x="7890845" y="6234615"/>
              <a:ext cx="123349" cy="438722"/>
            </a:xfrm>
            <a:custGeom>
              <a:avLst/>
              <a:gdLst/>
              <a:ahLst/>
              <a:cxnLst>
                <a:cxn ang="0">
                  <a:pos x="94" y="69"/>
                </a:cxn>
                <a:cxn ang="0">
                  <a:pos x="132" y="0"/>
                </a:cxn>
                <a:cxn ang="0">
                  <a:pos x="165" y="0"/>
                </a:cxn>
                <a:cxn ang="0">
                  <a:pos x="185" y="21"/>
                </a:cxn>
                <a:cxn ang="0">
                  <a:pos x="181" y="57"/>
                </a:cxn>
                <a:cxn ang="0">
                  <a:pos x="148" y="84"/>
                </a:cxn>
                <a:cxn ang="0">
                  <a:pos x="115" y="133"/>
                </a:cxn>
                <a:cxn ang="0">
                  <a:pos x="91" y="213"/>
                </a:cxn>
                <a:cxn ang="0">
                  <a:pos x="91" y="297"/>
                </a:cxn>
                <a:cxn ang="0">
                  <a:pos x="107" y="413"/>
                </a:cxn>
                <a:cxn ang="0">
                  <a:pos x="127" y="489"/>
                </a:cxn>
                <a:cxn ang="0">
                  <a:pos x="132" y="549"/>
                </a:cxn>
                <a:cxn ang="0">
                  <a:pos x="127" y="569"/>
                </a:cxn>
                <a:cxn ang="0">
                  <a:pos x="99" y="593"/>
                </a:cxn>
                <a:cxn ang="0">
                  <a:pos x="66" y="630"/>
                </a:cxn>
                <a:cxn ang="0">
                  <a:pos x="49" y="658"/>
                </a:cxn>
                <a:cxn ang="0">
                  <a:pos x="20" y="654"/>
                </a:cxn>
                <a:cxn ang="0">
                  <a:pos x="0" y="605"/>
                </a:cxn>
                <a:cxn ang="0">
                  <a:pos x="25" y="586"/>
                </a:cxn>
                <a:cxn ang="0">
                  <a:pos x="70" y="554"/>
                </a:cxn>
                <a:cxn ang="0">
                  <a:pos x="99" y="542"/>
                </a:cxn>
                <a:cxn ang="0">
                  <a:pos x="99" y="509"/>
                </a:cxn>
                <a:cxn ang="0">
                  <a:pos x="91" y="462"/>
                </a:cxn>
                <a:cxn ang="0">
                  <a:pos x="66" y="397"/>
                </a:cxn>
                <a:cxn ang="0">
                  <a:pos x="49" y="337"/>
                </a:cxn>
                <a:cxn ang="0">
                  <a:pos x="37" y="277"/>
                </a:cxn>
                <a:cxn ang="0">
                  <a:pos x="41" y="221"/>
                </a:cxn>
                <a:cxn ang="0">
                  <a:pos x="49" y="161"/>
                </a:cxn>
                <a:cxn ang="0">
                  <a:pos x="74" y="105"/>
                </a:cxn>
                <a:cxn ang="0">
                  <a:pos x="94" y="69"/>
                </a:cxn>
              </a:cxnLst>
              <a:rect l="0" t="0" r="r" b="b"/>
              <a:pathLst>
                <a:path w="185" h="658">
                  <a:moveTo>
                    <a:pt x="94" y="69"/>
                  </a:moveTo>
                  <a:lnTo>
                    <a:pt x="132" y="0"/>
                  </a:lnTo>
                  <a:lnTo>
                    <a:pt x="165" y="0"/>
                  </a:lnTo>
                  <a:lnTo>
                    <a:pt x="185" y="21"/>
                  </a:lnTo>
                  <a:lnTo>
                    <a:pt x="181" y="57"/>
                  </a:lnTo>
                  <a:lnTo>
                    <a:pt x="148" y="84"/>
                  </a:lnTo>
                  <a:lnTo>
                    <a:pt x="115" y="133"/>
                  </a:lnTo>
                  <a:lnTo>
                    <a:pt x="91" y="213"/>
                  </a:lnTo>
                  <a:lnTo>
                    <a:pt x="91" y="297"/>
                  </a:lnTo>
                  <a:lnTo>
                    <a:pt x="107" y="413"/>
                  </a:lnTo>
                  <a:lnTo>
                    <a:pt x="127" y="489"/>
                  </a:lnTo>
                  <a:lnTo>
                    <a:pt x="132" y="549"/>
                  </a:lnTo>
                  <a:lnTo>
                    <a:pt x="127" y="569"/>
                  </a:lnTo>
                  <a:lnTo>
                    <a:pt x="99" y="593"/>
                  </a:lnTo>
                  <a:lnTo>
                    <a:pt x="66" y="630"/>
                  </a:lnTo>
                  <a:lnTo>
                    <a:pt x="49" y="658"/>
                  </a:lnTo>
                  <a:lnTo>
                    <a:pt x="20" y="654"/>
                  </a:lnTo>
                  <a:lnTo>
                    <a:pt x="0" y="605"/>
                  </a:lnTo>
                  <a:lnTo>
                    <a:pt x="25" y="586"/>
                  </a:lnTo>
                  <a:lnTo>
                    <a:pt x="70" y="554"/>
                  </a:lnTo>
                  <a:lnTo>
                    <a:pt x="99" y="542"/>
                  </a:lnTo>
                  <a:lnTo>
                    <a:pt x="99" y="509"/>
                  </a:lnTo>
                  <a:lnTo>
                    <a:pt x="91" y="462"/>
                  </a:lnTo>
                  <a:lnTo>
                    <a:pt x="66" y="397"/>
                  </a:lnTo>
                  <a:lnTo>
                    <a:pt x="49" y="337"/>
                  </a:lnTo>
                  <a:lnTo>
                    <a:pt x="37" y="277"/>
                  </a:lnTo>
                  <a:lnTo>
                    <a:pt x="41" y="221"/>
                  </a:lnTo>
                  <a:lnTo>
                    <a:pt x="49" y="161"/>
                  </a:lnTo>
                  <a:lnTo>
                    <a:pt x="74" y="105"/>
                  </a:lnTo>
                  <a:lnTo>
                    <a:pt x="94"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91" name="Freeform 15"/>
            <p:cNvSpPr>
              <a:spLocks/>
            </p:cNvSpPr>
            <p:nvPr/>
          </p:nvSpPr>
          <p:spPr bwMode="auto">
            <a:xfrm>
              <a:off x="7204092" y="5839898"/>
              <a:ext cx="190024" cy="179356"/>
            </a:xfrm>
            <a:custGeom>
              <a:avLst/>
              <a:gdLst/>
              <a:ahLst/>
              <a:cxnLst>
                <a:cxn ang="0">
                  <a:pos x="179" y="114"/>
                </a:cxn>
                <a:cxn ang="0">
                  <a:pos x="154" y="54"/>
                </a:cxn>
                <a:cxn ang="0">
                  <a:pos x="130" y="25"/>
                </a:cxn>
                <a:cxn ang="0">
                  <a:pos x="110" y="9"/>
                </a:cxn>
                <a:cxn ang="0">
                  <a:pos x="82" y="0"/>
                </a:cxn>
                <a:cxn ang="0">
                  <a:pos x="49" y="4"/>
                </a:cxn>
                <a:cxn ang="0">
                  <a:pos x="16" y="29"/>
                </a:cxn>
                <a:cxn ang="0">
                  <a:pos x="4" y="65"/>
                </a:cxn>
                <a:cxn ang="0">
                  <a:pos x="0" y="119"/>
                </a:cxn>
                <a:cxn ang="0">
                  <a:pos x="16" y="192"/>
                </a:cxn>
                <a:cxn ang="0">
                  <a:pos x="53" y="232"/>
                </a:cxn>
                <a:cxn ang="0">
                  <a:pos x="94" y="265"/>
                </a:cxn>
                <a:cxn ang="0">
                  <a:pos x="126" y="269"/>
                </a:cxn>
                <a:cxn ang="0">
                  <a:pos x="163" y="244"/>
                </a:cxn>
                <a:cxn ang="0">
                  <a:pos x="179" y="188"/>
                </a:cxn>
                <a:cxn ang="0">
                  <a:pos x="183" y="147"/>
                </a:cxn>
                <a:cxn ang="0">
                  <a:pos x="244" y="159"/>
                </a:cxn>
                <a:cxn ang="0">
                  <a:pos x="268" y="167"/>
                </a:cxn>
                <a:cxn ang="0">
                  <a:pos x="285" y="151"/>
                </a:cxn>
                <a:cxn ang="0">
                  <a:pos x="276" y="131"/>
                </a:cxn>
                <a:cxn ang="0">
                  <a:pos x="231" y="131"/>
                </a:cxn>
                <a:cxn ang="0">
                  <a:pos x="179" y="114"/>
                </a:cxn>
              </a:cxnLst>
              <a:rect l="0" t="0" r="r" b="b"/>
              <a:pathLst>
                <a:path w="285" h="269">
                  <a:moveTo>
                    <a:pt x="179" y="114"/>
                  </a:moveTo>
                  <a:lnTo>
                    <a:pt x="154" y="54"/>
                  </a:lnTo>
                  <a:lnTo>
                    <a:pt x="130" y="25"/>
                  </a:lnTo>
                  <a:lnTo>
                    <a:pt x="110" y="9"/>
                  </a:lnTo>
                  <a:lnTo>
                    <a:pt x="82" y="0"/>
                  </a:lnTo>
                  <a:lnTo>
                    <a:pt x="49" y="4"/>
                  </a:lnTo>
                  <a:lnTo>
                    <a:pt x="16" y="29"/>
                  </a:lnTo>
                  <a:lnTo>
                    <a:pt x="4" y="65"/>
                  </a:lnTo>
                  <a:lnTo>
                    <a:pt x="0" y="119"/>
                  </a:lnTo>
                  <a:lnTo>
                    <a:pt x="16" y="192"/>
                  </a:lnTo>
                  <a:lnTo>
                    <a:pt x="53" y="232"/>
                  </a:lnTo>
                  <a:lnTo>
                    <a:pt x="94" y="265"/>
                  </a:lnTo>
                  <a:lnTo>
                    <a:pt x="126" y="269"/>
                  </a:lnTo>
                  <a:lnTo>
                    <a:pt x="163" y="244"/>
                  </a:lnTo>
                  <a:lnTo>
                    <a:pt x="179" y="188"/>
                  </a:lnTo>
                  <a:lnTo>
                    <a:pt x="183" y="147"/>
                  </a:lnTo>
                  <a:lnTo>
                    <a:pt x="244" y="159"/>
                  </a:lnTo>
                  <a:lnTo>
                    <a:pt x="268" y="167"/>
                  </a:lnTo>
                  <a:lnTo>
                    <a:pt x="285" y="151"/>
                  </a:lnTo>
                  <a:lnTo>
                    <a:pt x="276" y="131"/>
                  </a:lnTo>
                  <a:lnTo>
                    <a:pt x="231" y="131"/>
                  </a:lnTo>
                  <a:lnTo>
                    <a:pt x="179"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92" name="Freeform 16"/>
            <p:cNvSpPr>
              <a:spLocks/>
            </p:cNvSpPr>
            <p:nvPr/>
          </p:nvSpPr>
          <p:spPr bwMode="auto">
            <a:xfrm>
              <a:off x="7264766" y="6033922"/>
              <a:ext cx="139351" cy="302705"/>
            </a:xfrm>
            <a:custGeom>
              <a:avLst/>
              <a:gdLst/>
              <a:ahLst/>
              <a:cxnLst>
                <a:cxn ang="0">
                  <a:pos x="0" y="72"/>
                </a:cxn>
                <a:cxn ang="0">
                  <a:pos x="12" y="24"/>
                </a:cxn>
                <a:cxn ang="0">
                  <a:pos x="37" y="4"/>
                </a:cxn>
                <a:cxn ang="0">
                  <a:pos x="87" y="0"/>
                </a:cxn>
                <a:cxn ang="0">
                  <a:pos x="128" y="16"/>
                </a:cxn>
                <a:cxn ang="0">
                  <a:pos x="164" y="68"/>
                </a:cxn>
                <a:cxn ang="0">
                  <a:pos x="185" y="141"/>
                </a:cxn>
                <a:cxn ang="0">
                  <a:pos x="206" y="229"/>
                </a:cxn>
                <a:cxn ang="0">
                  <a:pos x="209" y="317"/>
                </a:cxn>
                <a:cxn ang="0">
                  <a:pos x="197" y="386"/>
                </a:cxn>
                <a:cxn ang="0">
                  <a:pos x="181" y="422"/>
                </a:cxn>
                <a:cxn ang="0">
                  <a:pos x="140" y="450"/>
                </a:cxn>
                <a:cxn ang="0">
                  <a:pos x="82" y="454"/>
                </a:cxn>
                <a:cxn ang="0">
                  <a:pos x="50" y="430"/>
                </a:cxn>
                <a:cxn ang="0">
                  <a:pos x="33" y="386"/>
                </a:cxn>
                <a:cxn ang="0">
                  <a:pos x="33" y="354"/>
                </a:cxn>
                <a:cxn ang="0">
                  <a:pos x="54" y="313"/>
                </a:cxn>
                <a:cxn ang="0">
                  <a:pos x="58" y="266"/>
                </a:cxn>
                <a:cxn ang="0">
                  <a:pos x="58" y="213"/>
                </a:cxn>
                <a:cxn ang="0">
                  <a:pos x="45" y="144"/>
                </a:cxn>
                <a:cxn ang="0">
                  <a:pos x="17" y="112"/>
                </a:cxn>
                <a:cxn ang="0">
                  <a:pos x="0" y="72"/>
                </a:cxn>
              </a:cxnLst>
              <a:rect l="0" t="0" r="r" b="b"/>
              <a:pathLst>
                <a:path w="209" h="454">
                  <a:moveTo>
                    <a:pt x="0" y="72"/>
                  </a:moveTo>
                  <a:lnTo>
                    <a:pt x="12" y="24"/>
                  </a:lnTo>
                  <a:lnTo>
                    <a:pt x="37" y="4"/>
                  </a:lnTo>
                  <a:lnTo>
                    <a:pt x="87" y="0"/>
                  </a:lnTo>
                  <a:lnTo>
                    <a:pt x="128" y="16"/>
                  </a:lnTo>
                  <a:lnTo>
                    <a:pt x="164" y="68"/>
                  </a:lnTo>
                  <a:lnTo>
                    <a:pt x="185" y="141"/>
                  </a:lnTo>
                  <a:lnTo>
                    <a:pt x="206" y="229"/>
                  </a:lnTo>
                  <a:lnTo>
                    <a:pt x="209" y="317"/>
                  </a:lnTo>
                  <a:lnTo>
                    <a:pt x="197" y="386"/>
                  </a:lnTo>
                  <a:lnTo>
                    <a:pt x="181" y="422"/>
                  </a:lnTo>
                  <a:lnTo>
                    <a:pt x="140" y="450"/>
                  </a:lnTo>
                  <a:lnTo>
                    <a:pt x="82" y="454"/>
                  </a:lnTo>
                  <a:lnTo>
                    <a:pt x="50" y="430"/>
                  </a:lnTo>
                  <a:lnTo>
                    <a:pt x="33" y="386"/>
                  </a:lnTo>
                  <a:lnTo>
                    <a:pt x="33" y="354"/>
                  </a:lnTo>
                  <a:lnTo>
                    <a:pt x="54" y="313"/>
                  </a:lnTo>
                  <a:lnTo>
                    <a:pt x="58" y="266"/>
                  </a:lnTo>
                  <a:lnTo>
                    <a:pt x="58" y="213"/>
                  </a:lnTo>
                  <a:lnTo>
                    <a:pt x="45" y="144"/>
                  </a:lnTo>
                  <a:lnTo>
                    <a:pt x="17" y="112"/>
                  </a:lnTo>
                  <a:lnTo>
                    <a:pt x="0"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93" name="Freeform 17"/>
            <p:cNvSpPr>
              <a:spLocks/>
            </p:cNvSpPr>
            <p:nvPr/>
          </p:nvSpPr>
          <p:spPr bwMode="auto">
            <a:xfrm>
              <a:off x="7315439" y="5991250"/>
              <a:ext cx="332708" cy="128683"/>
            </a:xfrm>
            <a:custGeom>
              <a:avLst/>
              <a:gdLst/>
              <a:ahLst/>
              <a:cxnLst>
                <a:cxn ang="0">
                  <a:pos x="20" y="78"/>
                </a:cxn>
                <a:cxn ang="0">
                  <a:pos x="0" y="106"/>
                </a:cxn>
                <a:cxn ang="0">
                  <a:pos x="20" y="131"/>
                </a:cxn>
                <a:cxn ang="0">
                  <a:pos x="56" y="143"/>
                </a:cxn>
                <a:cxn ang="0">
                  <a:pos x="137" y="172"/>
                </a:cxn>
                <a:cxn ang="0">
                  <a:pos x="197" y="193"/>
                </a:cxn>
                <a:cxn ang="0">
                  <a:pos x="234" y="193"/>
                </a:cxn>
                <a:cxn ang="0">
                  <a:pos x="273" y="181"/>
                </a:cxn>
                <a:cxn ang="0">
                  <a:pos x="350" y="127"/>
                </a:cxn>
                <a:cxn ang="0">
                  <a:pos x="399" y="90"/>
                </a:cxn>
                <a:cxn ang="0">
                  <a:pos x="426" y="70"/>
                </a:cxn>
                <a:cxn ang="0">
                  <a:pos x="467" y="62"/>
                </a:cxn>
                <a:cxn ang="0">
                  <a:pos x="495" y="58"/>
                </a:cxn>
                <a:cxn ang="0">
                  <a:pos x="499" y="25"/>
                </a:cxn>
                <a:cxn ang="0">
                  <a:pos x="483" y="0"/>
                </a:cxn>
                <a:cxn ang="0">
                  <a:pos x="438" y="17"/>
                </a:cxn>
                <a:cxn ang="0">
                  <a:pos x="411" y="50"/>
                </a:cxn>
                <a:cxn ang="0">
                  <a:pos x="346" y="90"/>
                </a:cxn>
                <a:cxn ang="0">
                  <a:pos x="285" y="143"/>
                </a:cxn>
                <a:cxn ang="0">
                  <a:pos x="238" y="168"/>
                </a:cxn>
                <a:cxn ang="0">
                  <a:pos x="193" y="168"/>
                </a:cxn>
                <a:cxn ang="0">
                  <a:pos x="121" y="131"/>
                </a:cxn>
                <a:cxn ang="0">
                  <a:pos x="64" y="90"/>
                </a:cxn>
                <a:cxn ang="0">
                  <a:pos x="20" y="78"/>
                </a:cxn>
              </a:cxnLst>
              <a:rect l="0" t="0" r="r" b="b"/>
              <a:pathLst>
                <a:path w="499" h="193">
                  <a:moveTo>
                    <a:pt x="20" y="78"/>
                  </a:moveTo>
                  <a:lnTo>
                    <a:pt x="0" y="106"/>
                  </a:lnTo>
                  <a:lnTo>
                    <a:pt x="20" y="131"/>
                  </a:lnTo>
                  <a:lnTo>
                    <a:pt x="56" y="143"/>
                  </a:lnTo>
                  <a:lnTo>
                    <a:pt x="137" y="172"/>
                  </a:lnTo>
                  <a:lnTo>
                    <a:pt x="197" y="193"/>
                  </a:lnTo>
                  <a:lnTo>
                    <a:pt x="234" y="193"/>
                  </a:lnTo>
                  <a:lnTo>
                    <a:pt x="273" y="181"/>
                  </a:lnTo>
                  <a:lnTo>
                    <a:pt x="350" y="127"/>
                  </a:lnTo>
                  <a:lnTo>
                    <a:pt x="399" y="90"/>
                  </a:lnTo>
                  <a:lnTo>
                    <a:pt x="426" y="70"/>
                  </a:lnTo>
                  <a:lnTo>
                    <a:pt x="467" y="62"/>
                  </a:lnTo>
                  <a:lnTo>
                    <a:pt x="495" y="58"/>
                  </a:lnTo>
                  <a:lnTo>
                    <a:pt x="499" y="25"/>
                  </a:lnTo>
                  <a:lnTo>
                    <a:pt x="483" y="0"/>
                  </a:lnTo>
                  <a:lnTo>
                    <a:pt x="438" y="17"/>
                  </a:lnTo>
                  <a:lnTo>
                    <a:pt x="411" y="50"/>
                  </a:lnTo>
                  <a:lnTo>
                    <a:pt x="346" y="90"/>
                  </a:lnTo>
                  <a:lnTo>
                    <a:pt x="285" y="143"/>
                  </a:lnTo>
                  <a:lnTo>
                    <a:pt x="238" y="168"/>
                  </a:lnTo>
                  <a:lnTo>
                    <a:pt x="193" y="168"/>
                  </a:lnTo>
                  <a:lnTo>
                    <a:pt x="121" y="131"/>
                  </a:lnTo>
                  <a:lnTo>
                    <a:pt x="64" y="90"/>
                  </a:lnTo>
                  <a:lnTo>
                    <a:pt x="20" y="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94" name="Freeform 18"/>
            <p:cNvSpPr>
              <a:spLocks/>
            </p:cNvSpPr>
            <p:nvPr/>
          </p:nvSpPr>
          <p:spPr bwMode="auto">
            <a:xfrm>
              <a:off x="7339442" y="6290622"/>
              <a:ext cx="165354" cy="327375"/>
            </a:xfrm>
            <a:custGeom>
              <a:avLst/>
              <a:gdLst/>
              <a:ahLst/>
              <a:cxnLst>
                <a:cxn ang="0">
                  <a:pos x="40" y="0"/>
                </a:cxn>
                <a:cxn ang="0">
                  <a:pos x="4" y="0"/>
                </a:cxn>
                <a:cxn ang="0">
                  <a:pos x="0" y="32"/>
                </a:cxn>
                <a:cxn ang="0">
                  <a:pos x="16" y="68"/>
                </a:cxn>
                <a:cxn ang="0">
                  <a:pos x="106" y="92"/>
                </a:cxn>
                <a:cxn ang="0">
                  <a:pos x="146" y="116"/>
                </a:cxn>
                <a:cxn ang="0">
                  <a:pos x="179" y="164"/>
                </a:cxn>
                <a:cxn ang="0">
                  <a:pos x="187" y="196"/>
                </a:cxn>
                <a:cxn ang="0">
                  <a:pos x="179" y="233"/>
                </a:cxn>
                <a:cxn ang="0">
                  <a:pos x="138" y="294"/>
                </a:cxn>
                <a:cxn ang="0">
                  <a:pos x="106" y="358"/>
                </a:cxn>
                <a:cxn ang="0">
                  <a:pos x="94" y="406"/>
                </a:cxn>
                <a:cxn ang="0">
                  <a:pos x="82" y="434"/>
                </a:cxn>
                <a:cxn ang="0">
                  <a:pos x="89" y="450"/>
                </a:cxn>
                <a:cxn ang="0">
                  <a:pos x="114" y="455"/>
                </a:cxn>
                <a:cxn ang="0">
                  <a:pos x="154" y="462"/>
                </a:cxn>
                <a:cxn ang="0">
                  <a:pos x="203" y="491"/>
                </a:cxn>
                <a:cxn ang="0">
                  <a:pos x="216" y="487"/>
                </a:cxn>
                <a:cxn ang="0">
                  <a:pos x="248" y="458"/>
                </a:cxn>
                <a:cxn ang="0">
                  <a:pos x="244" y="446"/>
                </a:cxn>
                <a:cxn ang="0">
                  <a:pos x="191" y="438"/>
                </a:cxn>
                <a:cxn ang="0">
                  <a:pos x="126" y="430"/>
                </a:cxn>
                <a:cxn ang="0">
                  <a:pos x="118" y="422"/>
                </a:cxn>
                <a:cxn ang="0">
                  <a:pos x="130" y="362"/>
                </a:cxn>
                <a:cxn ang="0">
                  <a:pos x="166" y="309"/>
                </a:cxn>
                <a:cxn ang="0">
                  <a:pos x="203" y="262"/>
                </a:cxn>
                <a:cxn ang="0">
                  <a:pos x="219" y="209"/>
                </a:cxn>
                <a:cxn ang="0">
                  <a:pos x="219" y="172"/>
                </a:cxn>
                <a:cxn ang="0">
                  <a:pos x="203" y="132"/>
                </a:cxn>
                <a:cxn ang="0">
                  <a:pos x="175" y="88"/>
                </a:cxn>
                <a:cxn ang="0">
                  <a:pos x="142" y="56"/>
                </a:cxn>
                <a:cxn ang="0">
                  <a:pos x="82" y="20"/>
                </a:cxn>
                <a:cxn ang="0">
                  <a:pos x="40" y="0"/>
                </a:cxn>
              </a:cxnLst>
              <a:rect l="0" t="0" r="r" b="b"/>
              <a:pathLst>
                <a:path w="248" h="491">
                  <a:moveTo>
                    <a:pt x="40" y="0"/>
                  </a:moveTo>
                  <a:lnTo>
                    <a:pt x="4" y="0"/>
                  </a:lnTo>
                  <a:lnTo>
                    <a:pt x="0" y="32"/>
                  </a:lnTo>
                  <a:lnTo>
                    <a:pt x="16" y="68"/>
                  </a:lnTo>
                  <a:lnTo>
                    <a:pt x="106" y="92"/>
                  </a:lnTo>
                  <a:lnTo>
                    <a:pt x="146" y="116"/>
                  </a:lnTo>
                  <a:lnTo>
                    <a:pt x="179" y="164"/>
                  </a:lnTo>
                  <a:lnTo>
                    <a:pt x="187" y="196"/>
                  </a:lnTo>
                  <a:lnTo>
                    <a:pt x="179" y="233"/>
                  </a:lnTo>
                  <a:lnTo>
                    <a:pt x="138" y="294"/>
                  </a:lnTo>
                  <a:lnTo>
                    <a:pt x="106" y="358"/>
                  </a:lnTo>
                  <a:lnTo>
                    <a:pt x="94" y="406"/>
                  </a:lnTo>
                  <a:lnTo>
                    <a:pt x="82" y="434"/>
                  </a:lnTo>
                  <a:lnTo>
                    <a:pt x="89" y="450"/>
                  </a:lnTo>
                  <a:lnTo>
                    <a:pt x="114" y="455"/>
                  </a:lnTo>
                  <a:lnTo>
                    <a:pt x="154" y="462"/>
                  </a:lnTo>
                  <a:lnTo>
                    <a:pt x="203" y="491"/>
                  </a:lnTo>
                  <a:lnTo>
                    <a:pt x="216" y="487"/>
                  </a:lnTo>
                  <a:lnTo>
                    <a:pt x="248" y="458"/>
                  </a:lnTo>
                  <a:lnTo>
                    <a:pt x="244" y="446"/>
                  </a:lnTo>
                  <a:lnTo>
                    <a:pt x="191" y="438"/>
                  </a:lnTo>
                  <a:lnTo>
                    <a:pt x="126" y="430"/>
                  </a:lnTo>
                  <a:lnTo>
                    <a:pt x="118" y="422"/>
                  </a:lnTo>
                  <a:lnTo>
                    <a:pt x="130" y="362"/>
                  </a:lnTo>
                  <a:lnTo>
                    <a:pt x="166" y="309"/>
                  </a:lnTo>
                  <a:lnTo>
                    <a:pt x="203" y="262"/>
                  </a:lnTo>
                  <a:lnTo>
                    <a:pt x="219" y="209"/>
                  </a:lnTo>
                  <a:lnTo>
                    <a:pt x="219" y="172"/>
                  </a:lnTo>
                  <a:lnTo>
                    <a:pt x="203" y="132"/>
                  </a:lnTo>
                  <a:lnTo>
                    <a:pt x="175" y="88"/>
                  </a:lnTo>
                  <a:lnTo>
                    <a:pt x="142" y="56"/>
                  </a:lnTo>
                  <a:lnTo>
                    <a:pt x="82" y="20"/>
                  </a:lnTo>
                  <a:lnTo>
                    <a:pt x="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95" name="Freeform 19"/>
            <p:cNvSpPr>
              <a:spLocks/>
            </p:cNvSpPr>
            <p:nvPr/>
          </p:nvSpPr>
          <p:spPr bwMode="auto">
            <a:xfrm>
              <a:off x="7248764" y="6290622"/>
              <a:ext cx="99346" cy="358712"/>
            </a:xfrm>
            <a:custGeom>
              <a:avLst/>
              <a:gdLst/>
              <a:ahLst/>
              <a:cxnLst>
                <a:cxn ang="0">
                  <a:pos x="63" y="68"/>
                </a:cxn>
                <a:cxn ang="0">
                  <a:pos x="87" y="12"/>
                </a:cxn>
                <a:cxn ang="0">
                  <a:pos x="112" y="0"/>
                </a:cxn>
                <a:cxn ang="0">
                  <a:pos x="149" y="12"/>
                </a:cxn>
                <a:cxn ang="0">
                  <a:pos x="149" y="44"/>
                </a:cxn>
                <a:cxn ang="0">
                  <a:pos x="117" y="80"/>
                </a:cxn>
                <a:cxn ang="0">
                  <a:pos x="79" y="128"/>
                </a:cxn>
                <a:cxn ang="0">
                  <a:pos x="54" y="193"/>
                </a:cxn>
                <a:cxn ang="0">
                  <a:pos x="42" y="237"/>
                </a:cxn>
                <a:cxn ang="0">
                  <a:pos x="46" y="297"/>
                </a:cxn>
                <a:cxn ang="0">
                  <a:pos x="71" y="341"/>
                </a:cxn>
                <a:cxn ang="0">
                  <a:pos x="104" y="397"/>
                </a:cxn>
                <a:cxn ang="0">
                  <a:pos x="133" y="441"/>
                </a:cxn>
                <a:cxn ang="0">
                  <a:pos x="133" y="473"/>
                </a:cxn>
                <a:cxn ang="0">
                  <a:pos x="117" y="485"/>
                </a:cxn>
                <a:cxn ang="0">
                  <a:pos x="87" y="490"/>
                </a:cxn>
                <a:cxn ang="0">
                  <a:pos x="50" y="514"/>
                </a:cxn>
                <a:cxn ang="0">
                  <a:pos x="21" y="538"/>
                </a:cxn>
                <a:cxn ang="0">
                  <a:pos x="5" y="530"/>
                </a:cxn>
                <a:cxn ang="0">
                  <a:pos x="0" y="485"/>
                </a:cxn>
                <a:cxn ang="0">
                  <a:pos x="9" y="470"/>
                </a:cxn>
                <a:cxn ang="0">
                  <a:pos x="38" y="461"/>
                </a:cxn>
                <a:cxn ang="0">
                  <a:pos x="79" y="458"/>
                </a:cxn>
                <a:cxn ang="0">
                  <a:pos x="100" y="453"/>
                </a:cxn>
                <a:cxn ang="0">
                  <a:pos x="96" y="441"/>
                </a:cxn>
                <a:cxn ang="0">
                  <a:pos x="79" y="397"/>
                </a:cxn>
                <a:cxn ang="0">
                  <a:pos x="38" y="341"/>
                </a:cxn>
                <a:cxn ang="0">
                  <a:pos x="17" y="300"/>
                </a:cxn>
                <a:cxn ang="0">
                  <a:pos x="0" y="269"/>
                </a:cxn>
                <a:cxn ang="0">
                  <a:pos x="5" y="224"/>
                </a:cxn>
                <a:cxn ang="0">
                  <a:pos x="17" y="180"/>
                </a:cxn>
                <a:cxn ang="0">
                  <a:pos x="38" y="120"/>
                </a:cxn>
                <a:cxn ang="0">
                  <a:pos x="63" y="68"/>
                </a:cxn>
              </a:cxnLst>
              <a:rect l="0" t="0" r="r" b="b"/>
              <a:pathLst>
                <a:path w="149" h="538">
                  <a:moveTo>
                    <a:pt x="63" y="68"/>
                  </a:moveTo>
                  <a:lnTo>
                    <a:pt x="87" y="12"/>
                  </a:lnTo>
                  <a:lnTo>
                    <a:pt x="112" y="0"/>
                  </a:lnTo>
                  <a:lnTo>
                    <a:pt x="149" y="12"/>
                  </a:lnTo>
                  <a:lnTo>
                    <a:pt x="149" y="44"/>
                  </a:lnTo>
                  <a:lnTo>
                    <a:pt x="117" y="80"/>
                  </a:lnTo>
                  <a:lnTo>
                    <a:pt x="79" y="128"/>
                  </a:lnTo>
                  <a:lnTo>
                    <a:pt x="54" y="193"/>
                  </a:lnTo>
                  <a:lnTo>
                    <a:pt x="42" y="237"/>
                  </a:lnTo>
                  <a:lnTo>
                    <a:pt x="46" y="297"/>
                  </a:lnTo>
                  <a:lnTo>
                    <a:pt x="71" y="341"/>
                  </a:lnTo>
                  <a:lnTo>
                    <a:pt x="104" y="397"/>
                  </a:lnTo>
                  <a:lnTo>
                    <a:pt x="133" y="441"/>
                  </a:lnTo>
                  <a:lnTo>
                    <a:pt x="133" y="473"/>
                  </a:lnTo>
                  <a:lnTo>
                    <a:pt x="117" y="485"/>
                  </a:lnTo>
                  <a:lnTo>
                    <a:pt x="87" y="490"/>
                  </a:lnTo>
                  <a:lnTo>
                    <a:pt x="50" y="514"/>
                  </a:lnTo>
                  <a:lnTo>
                    <a:pt x="21" y="538"/>
                  </a:lnTo>
                  <a:lnTo>
                    <a:pt x="5" y="530"/>
                  </a:lnTo>
                  <a:lnTo>
                    <a:pt x="0" y="485"/>
                  </a:lnTo>
                  <a:lnTo>
                    <a:pt x="9" y="470"/>
                  </a:lnTo>
                  <a:lnTo>
                    <a:pt x="38" y="461"/>
                  </a:lnTo>
                  <a:lnTo>
                    <a:pt x="79" y="458"/>
                  </a:lnTo>
                  <a:lnTo>
                    <a:pt x="100" y="453"/>
                  </a:lnTo>
                  <a:lnTo>
                    <a:pt x="96" y="441"/>
                  </a:lnTo>
                  <a:lnTo>
                    <a:pt x="79" y="397"/>
                  </a:lnTo>
                  <a:lnTo>
                    <a:pt x="38" y="341"/>
                  </a:lnTo>
                  <a:lnTo>
                    <a:pt x="17" y="300"/>
                  </a:lnTo>
                  <a:lnTo>
                    <a:pt x="0" y="269"/>
                  </a:lnTo>
                  <a:lnTo>
                    <a:pt x="5" y="224"/>
                  </a:lnTo>
                  <a:lnTo>
                    <a:pt x="17" y="180"/>
                  </a:lnTo>
                  <a:lnTo>
                    <a:pt x="38" y="120"/>
                  </a:lnTo>
                  <a:lnTo>
                    <a:pt x="63" y="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nvGrpSpPr>
            <p:cNvPr id="96" name="Gruppe 42"/>
            <p:cNvGrpSpPr>
              <a:grpSpLocks noChangeAspect="1"/>
            </p:cNvGrpSpPr>
            <p:nvPr/>
          </p:nvGrpSpPr>
          <p:grpSpPr>
            <a:xfrm>
              <a:off x="7546135" y="5933242"/>
              <a:ext cx="265954" cy="505024"/>
              <a:chOff x="2741904" y="2972330"/>
              <a:chExt cx="221628" cy="420853"/>
            </a:xfrm>
          </p:grpSpPr>
          <p:sp>
            <p:nvSpPr>
              <p:cNvPr id="100" name="Freeform 6"/>
              <p:cNvSpPr>
                <a:spLocks/>
              </p:cNvSpPr>
              <p:nvPr/>
            </p:nvSpPr>
            <p:spPr bwMode="auto">
              <a:xfrm>
                <a:off x="2749905" y="2982331"/>
                <a:ext cx="165354" cy="332709"/>
              </a:xfrm>
              <a:custGeom>
                <a:avLst/>
                <a:gdLst/>
                <a:ahLst/>
                <a:cxnLst>
                  <a:cxn ang="0">
                    <a:pos x="61" y="121"/>
                  </a:cxn>
                  <a:cxn ang="0">
                    <a:pos x="45" y="93"/>
                  </a:cxn>
                  <a:cxn ang="0">
                    <a:pos x="4" y="33"/>
                  </a:cxn>
                  <a:cxn ang="0">
                    <a:pos x="49" y="12"/>
                  </a:cxn>
                  <a:cxn ang="0">
                    <a:pos x="126" y="0"/>
                  </a:cxn>
                  <a:cxn ang="0">
                    <a:pos x="159" y="4"/>
                  </a:cxn>
                  <a:cxn ang="0">
                    <a:pos x="134" y="61"/>
                  </a:cxn>
                  <a:cxn ang="0">
                    <a:pos x="114" y="105"/>
                  </a:cxn>
                  <a:cxn ang="0">
                    <a:pos x="114" y="125"/>
                  </a:cxn>
                  <a:cxn ang="0">
                    <a:pos x="163" y="149"/>
                  </a:cxn>
                  <a:cxn ang="0">
                    <a:pos x="211" y="193"/>
                  </a:cxn>
                  <a:cxn ang="0">
                    <a:pos x="232" y="250"/>
                  </a:cxn>
                  <a:cxn ang="0">
                    <a:pos x="248" y="310"/>
                  </a:cxn>
                  <a:cxn ang="0">
                    <a:pos x="248" y="382"/>
                  </a:cxn>
                  <a:cxn ang="0">
                    <a:pos x="220" y="451"/>
                  </a:cxn>
                  <a:cxn ang="0">
                    <a:pos x="183" y="483"/>
                  </a:cxn>
                  <a:cxn ang="0">
                    <a:pos x="114" y="499"/>
                  </a:cxn>
                  <a:cxn ang="0">
                    <a:pos x="49" y="479"/>
                  </a:cxn>
                  <a:cxn ang="0">
                    <a:pos x="12" y="434"/>
                  </a:cxn>
                  <a:cxn ang="0">
                    <a:pos x="0" y="375"/>
                  </a:cxn>
                  <a:cxn ang="0">
                    <a:pos x="4" y="297"/>
                  </a:cxn>
                  <a:cxn ang="0">
                    <a:pos x="37" y="205"/>
                  </a:cxn>
                  <a:cxn ang="0">
                    <a:pos x="61" y="165"/>
                  </a:cxn>
                  <a:cxn ang="0">
                    <a:pos x="61" y="121"/>
                  </a:cxn>
                </a:cxnLst>
                <a:rect l="0" t="0" r="r" b="b"/>
                <a:pathLst>
                  <a:path w="248" h="499">
                    <a:moveTo>
                      <a:pt x="61" y="121"/>
                    </a:moveTo>
                    <a:lnTo>
                      <a:pt x="45" y="93"/>
                    </a:lnTo>
                    <a:lnTo>
                      <a:pt x="4" y="33"/>
                    </a:lnTo>
                    <a:lnTo>
                      <a:pt x="49" y="12"/>
                    </a:lnTo>
                    <a:lnTo>
                      <a:pt x="126" y="0"/>
                    </a:lnTo>
                    <a:lnTo>
                      <a:pt x="159" y="4"/>
                    </a:lnTo>
                    <a:lnTo>
                      <a:pt x="134" y="61"/>
                    </a:lnTo>
                    <a:lnTo>
                      <a:pt x="114" y="105"/>
                    </a:lnTo>
                    <a:lnTo>
                      <a:pt x="114" y="125"/>
                    </a:lnTo>
                    <a:lnTo>
                      <a:pt x="163" y="149"/>
                    </a:lnTo>
                    <a:lnTo>
                      <a:pt x="211" y="193"/>
                    </a:lnTo>
                    <a:lnTo>
                      <a:pt x="232" y="250"/>
                    </a:lnTo>
                    <a:lnTo>
                      <a:pt x="248" y="310"/>
                    </a:lnTo>
                    <a:lnTo>
                      <a:pt x="248" y="382"/>
                    </a:lnTo>
                    <a:lnTo>
                      <a:pt x="220" y="451"/>
                    </a:lnTo>
                    <a:lnTo>
                      <a:pt x="183" y="483"/>
                    </a:lnTo>
                    <a:lnTo>
                      <a:pt x="114" y="499"/>
                    </a:lnTo>
                    <a:lnTo>
                      <a:pt x="49" y="479"/>
                    </a:lnTo>
                    <a:lnTo>
                      <a:pt x="12" y="434"/>
                    </a:lnTo>
                    <a:lnTo>
                      <a:pt x="0" y="375"/>
                    </a:lnTo>
                    <a:lnTo>
                      <a:pt x="4" y="297"/>
                    </a:lnTo>
                    <a:lnTo>
                      <a:pt x="37" y="205"/>
                    </a:lnTo>
                    <a:lnTo>
                      <a:pt x="61" y="165"/>
                    </a:lnTo>
                    <a:lnTo>
                      <a:pt x="61" y="1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01" name="Freeform 7"/>
              <p:cNvSpPr>
                <a:spLocks noChangeAspect="1"/>
              </p:cNvSpPr>
              <p:nvPr/>
            </p:nvSpPr>
            <p:spPr bwMode="auto">
              <a:xfrm>
                <a:off x="2741904" y="2972330"/>
                <a:ext cx="221628" cy="420853"/>
              </a:xfrm>
              <a:custGeom>
                <a:avLst/>
                <a:gdLst/>
                <a:ahLst/>
                <a:cxnLst>
                  <a:cxn ang="0">
                    <a:pos x="118" y="116"/>
                  </a:cxn>
                  <a:cxn ang="0">
                    <a:pos x="154" y="28"/>
                  </a:cxn>
                  <a:cxn ang="0">
                    <a:pos x="102" y="32"/>
                  </a:cxn>
                  <a:cxn ang="0">
                    <a:pos x="53" y="44"/>
                  </a:cxn>
                  <a:cxn ang="0">
                    <a:pos x="41" y="59"/>
                  </a:cxn>
                  <a:cxn ang="0">
                    <a:pos x="74" y="104"/>
                  </a:cxn>
                  <a:cxn ang="0">
                    <a:pos x="86" y="136"/>
                  </a:cxn>
                  <a:cxn ang="0">
                    <a:pos x="86" y="173"/>
                  </a:cxn>
                  <a:cxn ang="0">
                    <a:pos x="65" y="229"/>
                  </a:cxn>
                  <a:cxn ang="0">
                    <a:pos x="37" y="285"/>
                  </a:cxn>
                  <a:cxn ang="0">
                    <a:pos x="20" y="341"/>
                  </a:cxn>
                  <a:cxn ang="0">
                    <a:pos x="29" y="385"/>
                  </a:cxn>
                  <a:cxn ang="0">
                    <a:pos x="37" y="429"/>
                  </a:cxn>
                  <a:cxn ang="0">
                    <a:pos x="57" y="458"/>
                  </a:cxn>
                  <a:cxn ang="0">
                    <a:pos x="89" y="485"/>
                  </a:cxn>
                  <a:cxn ang="0">
                    <a:pos x="130" y="497"/>
                  </a:cxn>
                  <a:cxn ang="0">
                    <a:pos x="163" y="494"/>
                  </a:cxn>
                  <a:cxn ang="0">
                    <a:pos x="208" y="478"/>
                  </a:cxn>
                  <a:cxn ang="0">
                    <a:pos x="236" y="429"/>
                  </a:cxn>
                  <a:cxn ang="0">
                    <a:pos x="244" y="385"/>
                  </a:cxn>
                  <a:cxn ang="0">
                    <a:pos x="252" y="329"/>
                  </a:cxn>
                  <a:cxn ang="0">
                    <a:pos x="236" y="277"/>
                  </a:cxn>
                  <a:cxn ang="0">
                    <a:pos x="223" y="244"/>
                  </a:cxn>
                  <a:cxn ang="0">
                    <a:pos x="203" y="212"/>
                  </a:cxn>
                  <a:cxn ang="0">
                    <a:pos x="175" y="173"/>
                  </a:cxn>
                  <a:cxn ang="0">
                    <a:pos x="134" y="156"/>
                  </a:cxn>
                  <a:cxn ang="0">
                    <a:pos x="134" y="140"/>
                  </a:cxn>
                  <a:cxn ang="0">
                    <a:pos x="151" y="136"/>
                  </a:cxn>
                  <a:cxn ang="0">
                    <a:pos x="183" y="156"/>
                  </a:cxn>
                  <a:cxn ang="0">
                    <a:pos x="208" y="180"/>
                  </a:cxn>
                  <a:cxn ang="0">
                    <a:pos x="236" y="208"/>
                  </a:cxn>
                  <a:cxn ang="0">
                    <a:pos x="252" y="253"/>
                  </a:cxn>
                  <a:cxn ang="0">
                    <a:pos x="268" y="289"/>
                  </a:cxn>
                  <a:cxn ang="0">
                    <a:pos x="277" y="345"/>
                  </a:cxn>
                  <a:cxn ang="0">
                    <a:pos x="273" y="402"/>
                  </a:cxn>
                  <a:cxn ang="0">
                    <a:pos x="260" y="449"/>
                  </a:cxn>
                  <a:cxn ang="0">
                    <a:pos x="232" y="490"/>
                  </a:cxn>
                  <a:cxn ang="0">
                    <a:pos x="203" y="510"/>
                  </a:cxn>
                  <a:cxn ang="0">
                    <a:pos x="154" y="522"/>
                  </a:cxn>
                  <a:cxn ang="0">
                    <a:pos x="106" y="526"/>
                  </a:cxn>
                  <a:cxn ang="0">
                    <a:pos x="57" y="497"/>
                  </a:cxn>
                  <a:cxn ang="0">
                    <a:pos x="25" y="461"/>
                  </a:cxn>
                  <a:cxn ang="0">
                    <a:pos x="8" y="429"/>
                  </a:cxn>
                  <a:cxn ang="0">
                    <a:pos x="0" y="390"/>
                  </a:cxn>
                  <a:cxn ang="0">
                    <a:pos x="8" y="329"/>
                  </a:cxn>
                  <a:cxn ang="0">
                    <a:pos x="12" y="285"/>
                  </a:cxn>
                  <a:cxn ang="0">
                    <a:pos x="41" y="237"/>
                  </a:cxn>
                  <a:cxn ang="0">
                    <a:pos x="57" y="184"/>
                  </a:cxn>
                  <a:cxn ang="0">
                    <a:pos x="65" y="152"/>
                  </a:cxn>
                  <a:cxn ang="0">
                    <a:pos x="61" y="136"/>
                  </a:cxn>
                  <a:cxn ang="0">
                    <a:pos x="45" y="100"/>
                  </a:cxn>
                  <a:cxn ang="0">
                    <a:pos x="25" y="80"/>
                  </a:cxn>
                  <a:cxn ang="0">
                    <a:pos x="0" y="48"/>
                  </a:cxn>
                  <a:cxn ang="0">
                    <a:pos x="12" y="36"/>
                  </a:cxn>
                  <a:cxn ang="0">
                    <a:pos x="69" y="24"/>
                  </a:cxn>
                  <a:cxn ang="0">
                    <a:pos x="110" y="12"/>
                  </a:cxn>
                  <a:cxn ang="0">
                    <a:pos x="166" y="3"/>
                  </a:cxn>
                  <a:cxn ang="0">
                    <a:pos x="191" y="0"/>
                  </a:cxn>
                  <a:cxn ang="0">
                    <a:pos x="187" y="32"/>
                  </a:cxn>
                  <a:cxn ang="0">
                    <a:pos x="163" y="68"/>
                  </a:cxn>
                  <a:cxn ang="0">
                    <a:pos x="118" y="116"/>
                  </a:cxn>
                </a:cxnLst>
                <a:rect l="0" t="0" r="r" b="b"/>
                <a:pathLst>
                  <a:path w="277" h="526">
                    <a:moveTo>
                      <a:pt x="118" y="116"/>
                    </a:moveTo>
                    <a:lnTo>
                      <a:pt x="154" y="28"/>
                    </a:lnTo>
                    <a:lnTo>
                      <a:pt x="102" y="32"/>
                    </a:lnTo>
                    <a:lnTo>
                      <a:pt x="53" y="44"/>
                    </a:lnTo>
                    <a:lnTo>
                      <a:pt x="41" y="59"/>
                    </a:lnTo>
                    <a:lnTo>
                      <a:pt x="74" y="104"/>
                    </a:lnTo>
                    <a:lnTo>
                      <a:pt x="86" y="136"/>
                    </a:lnTo>
                    <a:lnTo>
                      <a:pt x="86" y="173"/>
                    </a:lnTo>
                    <a:lnTo>
                      <a:pt x="65" y="229"/>
                    </a:lnTo>
                    <a:lnTo>
                      <a:pt x="37" y="285"/>
                    </a:lnTo>
                    <a:lnTo>
                      <a:pt x="20" y="341"/>
                    </a:lnTo>
                    <a:lnTo>
                      <a:pt x="29" y="385"/>
                    </a:lnTo>
                    <a:lnTo>
                      <a:pt x="37" y="429"/>
                    </a:lnTo>
                    <a:lnTo>
                      <a:pt x="57" y="458"/>
                    </a:lnTo>
                    <a:lnTo>
                      <a:pt x="89" y="485"/>
                    </a:lnTo>
                    <a:lnTo>
                      <a:pt x="130" y="497"/>
                    </a:lnTo>
                    <a:lnTo>
                      <a:pt x="163" y="494"/>
                    </a:lnTo>
                    <a:lnTo>
                      <a:pt x="208" y="478"/>
                    </a:lnTo>
                    <a:lnTo>
                      <a:pt x="236" y="429"/>
                    </a:lnTo>
                    <a:lnTo>
                      <a:pt x="244" y="385"/>
                    </a:lnTo>
                    <a:lnTo>
                      <a:pt x="252" y="329"/>
                    </a:lnTo>
                    <a:lnTo>
                      <a:pt x="236" y="277"/>
                    </a:lnTo>
                    <a:lnTo>
                      <a:pt x="223" y="244"/>
                    </a:lnTo>
                    <a:lnTo>
                      <a:pt x="203" y="212"/>
                    </a:lnTo>
                    <a:lnTo>
                      <a:pt x="175" y="173"/>
                    </a:lnTo>
                    <a:lnTo>
                      <a:pt x="134" y="156"/>
                    </a:lnTo>
                    <a:lnTo>
                      <a:pt x="134" y="140"/>
                    </a:lnTo>
                    <a:lnTo>
                      <a:pt x="151" y="136"/>
                    </a:lnTo>
                    <a:lnTo>
                      <a:pt x="183" y="156"/>
                    </a:lnTo>
                    <a:lnTo>
                      <a:pt x="208" y="180"/>
                    </a:lnTo>
                    <a:lnTo>
                      <a:pt x="236" y="208"/>
                    </a:lnTo>
                    <a:lnTo>
                      <a:pt x="252" y="253"/>
                    </a:lnTo>
                    <a:lnTo>
                      <a:pt x="268" y="289"/>
                    </a:lnTo>
                    <a:lnTo>
                      <a:pt x="277" y="345"/>
                    </a:lnTo>
                    <a:lnTo>
                      <a:pt x="273" y="402"/>
                    </a:lnTo>
                    <a:lnTo>
                      <a:pt x="260" y="449"/>
                    </a:lnTo>
                    <a:lnTo>
                      <a:pt x="232" y="490"/>
                    </a:lnTo>
                    <a:lnTo>
                      <a:pt x="203" y="510"/>
                    </a:lnTo>
                    <a:lnTo>
                      <a:pt x="154" y="522"/>
                    </a:lnTo>
                    <a:lnTo>
                      <a:pt x="106" y="526"/>
                    </a:lnTo>
                    <a:lnTo>
                      <a:pt x="57" y="497"/>
                    </a:lnTo>
                    <a:lnTo>
                      <a:pt x="25" y="461"/>
                    </a:lnTo>
                    <a:lnTo>
                      <a:pt x="8" y="429"/>
                    </a:lnTo>
                    <a:lnTo>
                      <a:pt x="0" y="390"/>
                    </a:lnTo>
                    <a:lnTo>
                      <a:pt x="8" y="329"/>
                    </a:lnTo>
                    <a:lnTo>
                      <a:pt x="12" y="285"/>
                    </a:lnTo>
                    <a:lnTo>
                      <a:pt x="41" y="237"/>
                    </a:lnTo>
                    <a:lnTo>
                      <a:pt x="57" y="184"/>
                    </a:lnTo>
                    <a:lnTo>
                      <a:pt x="65" y="152"/>
                    </a:lnTo>
                    <a:lnTo>
                      <a:pt x="61" y="136"/>
                    </a:lnTo>
                    <a:lnTo>
                      <a:pt x="45" y="100"/>
                    </a:lnTo>
                    <a:lnTo>
                      <a:pt x="25" y="80"/>
                    </a:lnTo>
                    <a:lnTo>
                      <a:pt x="0" y="48"/>
                    </a:lnTo>
                    <a:lnTo>
                      <a:pt x="12" y="36"/>
                    </a:lnTo>
                    <a:lnTo>
                      <a:pt x="69" y="24"/>
                    </a:lnTo>
                    <a:lnTo>
                      <a:pt x="110" y="12"/>
                    </a:lnTo>
                    <a:lnTo>
                      <a:pt x="166" y="3"/>
                    </a:lnTo>
                    <a:lnTo>
                      <a:pt x="191" y="0"/>
                    </a:lnTo>
                    <a:lnTo>
                      <a:pt x="187" y="32"/>
                    </a:lnTo>
                    <a:lnTo>
                      <a:pt x="163" y="68"/>
                    </a:lnTo>
                    <a:lnTo>
                      <a:pt x="118" y="1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cxnSp>
            <p:nvCxnSpPr>
              <p:cNvPr id="102" name="Lige forbindelse 101"/>
              <p:cNvCxnSpPr/>
              <p:nvPr/>
            </p:nvCxnSpPr>
            <p:spPr bwMode="auto">
              <a:xfrm>
                <a:off x="2833915" y="3058885"/>
                <a:ext cx="16669" cy="30956"/>
              </a:xfrm>
              <a:prstGeom prst="line">
                <a:avLst/>
              </a:prstGeom>
              <a:solidFill>
                <a:schemeClr val="accent1"/>
              </a:solidFill>
              <a:ln w="12700" cap="flat" cmpd="sng" algn="ctr">
                <a:solidFill>
                  <a:srgbClr val="000000"/>
                </a:solidFill>
                <a:prstDash val="solid"/>
                <a:round/>
                <a:headEnd type="none" w="med" len="med"/>
                <a:tailEnd type="none" w="med" len="med"/>
              </a:ln>
              <a:effectLst/>
            </p:spPr>
          </p:cxnSp>
        </p:grpSp>
        <p:sp>
          <p:nvSpPr>
            <p:cNvPr id="97" name="Freeform 5"/>
            <p:cNvSpPr>
              <a:spLocks/>
            </p:cNvSpPr>
            <p:nvPr/>
          </p:nvSpPr>
          <p:spPr bwMode="auto">
            <a:xfrm>
              <a:off x="7299437" y="6046591"/>
              <a:ext cx="320040" cy="128683"/>
            </a:xfrm>
            <a:custGeom>
              <a:avLst/>
              <a:gdLst/>
              <a:ahLst/>
              <a:cxnLst>
                <a:cxn ang="0">
                  <a:pos x="12" y="37"/>
                </a:cxn>
                <a:cxn ang="0">
                  <a:pos x="0" y="50"/>
                </a:cxn>
                <a:cxn ang="0">
                  <a:pos x="12" y="86"/>
                </a:cxn>
                <a:cxn ang="0">
                  <a:pos x="49" y="107"/>
                </a:cxn>
                <a:cxn ang="0">
                  <a:pos x="113" y="136"/>
                </a:cxn>
                <a:cxn ang="0">
                  <a:pos x="193" y="173"/>
                </a:cxn>
                <a:cxn ang="0">
                  <a:pos x="270" y="193"/>
                </a:cxn>
                <a:cxn ang="0">
                  <a:pos x="290" y="193"/>
                </a:cxn>
                <a:cxn ang="0">
                  <a:pos x="322" y="165"/>
                </a:cxn>
                <a:cxn ang="0">
                  <a:pos x="363" y="119"/>
                </a:cxn>
                <a:cxn ang="0">
                  <a:pos x="403" y="83"/>
                </a:cxn>
                <a:cxn ang="0">
                  <a:pos x="471" y="50"/>
                </a:cxn>
                <a:cxn ang="0">
                  <a:pos x="480" y="25"/>
                </a:cxn>
                <a:cxn ang="0">
                  <a:pos x="471" y="0"/>
                </a:cxn>
                <a:cxn ang="0">
                  <a:pos x="444" y="12"/>
                </a:cxn>
                <a:cxn ang="0">
                  <a:pos x="407" y="45"/>
                </a:cxn>
                <a:cxn ang="0">
                  <a:pos x="363" y="83"/>
                </a:cxn>
                <a:cxn ang="0">
                  <a:pos x="302" y="148"/>
                </a:cxn>
                <a:cxn ang="0">
                  <a:pos x="274" y="165"/>
                </a:cxn>
                <a:cxn ang="0">
                  <a:pos x="242" y="160"/>
                </a:cxn>
                <a:cxn ang="0">
                  <a:pos x="169" y="128"/>
                </a:cxn>
                <a:cxn ang="0">
                  <a:pos x="97" y="83"/>
                </a:cxn>
                <a:cxn ang="0">
                  <a:pos x="56" y="50"/>
                </a:cxn>
                <a:cxn ang="0">
                  <a:pos x="12" y="37"/>
                </a:cxn>
              </a:cxnLst>
              <a:rect l="0" t="0" r="r" b="b"/>
              <a:pathLst>
                <a:path w="480" h="193">
                  <a:moveTo>
                    <a:pt x="12" y="37"/>
                  </a:moveTo>
                  <a:lnTo>
                    <a:pt x="0" y="50"/>
                  </a:lnTo>
                  <a:lnTo>
                    <a:pt x="12" y="86"/>
                  </a:lnTo>
                  <a:lnTo>
                    <a:pt x="49" y="107"/>
                  </a:lnTo>
                  <a:lnTo>
                    <a:pt x="113" y="136"/>
                  </a:lnTo>
                  <a:lnTo>
                    <a:pt x="193" y="173"/>
                  </a:lnTo>
                  <a:lnTo>
                    <a:pt x="270" y="193"/>
                  </a:lnTo>
                  <a:lnTo>
                    <a:pt x="290" y="193"/>
                  </a:lnTo>
                  <a:lnTo>
                    <a:pt x="322" y="165"/>
                  </a:lnTo>
                  <a:lnTo>
                    <a:pt x="363" y="119"/>
                  </a:lnTo>
                  <a:lnTo>
                    <a:pt x="403" y="83"/>
                  </a:lnTo>
                  <a:lnTo>
                    <a:pt x="471" y="50"/>
                  </a:lnTo>
                  <a:lnTo>
                    <a:pt x="480" y="25"/>
                  </a:lnTo>
                  <a:lnTo>
                    <a:pt x="471" y="0"/>
                  </a:lnTo>
                  <a:lnTo>
                    <a:pt x="444" y="12"/>
                  </a:lnTo>
                  <a:lnTo>
                    <a:pt x="407" y="45"/>
                  </a:lnTo>
                  <a:lnTo>
                    <a:pt x="363" y="83"/>
                  </a:lnTo>
                  <a:lnTo>
                    <a:pt x="302" y="148"/>
                  </a:lnTo>
                  <a:lnTo>
                    <a:pt x="274" y="165"/>
                  </a:lnTo>
                  <a:lnTo>
                    <a:pt x="242" y="160"/>
                  </a:lnTo>
                  <a:lnTo>
                    <a:pt x="169" y="128"/>
                  </a:lnTo>
                  <a:lnTo>
                    <a:pt x="97" y="83"/>
                  </a:lnTo>
                  <a:lnTo>
                    <a:pt x="56" y="50"/>
                  </a:lnTo>
                  <a:lnTo>
                    <a:pt x="12"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98" name="Tekstboks 97"/>
            <p:cNvSpPr txBox="1"/>
            <p:nvPr/>
          </p:nvSpPr>
          <p:spPr>
            <a:xfrm>
              <a:off x="7523630" y="6070790"/>
              <a:ext cx="299661" cy="354010"/>
            </a:xfrm>
            <a:prstGeom prst="rect">
              <a:avLst/>
            </a:prstGeom>
            <a:noFill/>
          </p:spPr>
          <p:txBody>
            <a:bodyPr wrap="none" rtlCol="0">
              <a:spAutoFit/>
            </a:bodyPr>
            <a:lstStyle/>
            <a:p>
              <a:r>
                <a:rPr lang="en-GB" sz="2800" dirty="0"/>
                <a:t>€</a:t>
              </a:r>
            </a:p>
          </p:txBody>
        </p:sp>
        <p:sp>
          <p:nvSpPr>
            <p:cNvPr id="99" name="Kombinationstegning 98"/>
            <p:cNvSpPr/>
            <p:nvPr/>
          </p:nvSpPr>
          <p:spPr bwMode="auto">
            <a:xfrm>
              <a:off x="7612856" y="6036472"/>
              <a:ext cx="50007" cy="9525"/>
            </a:xfrm>
            <a:custGeom>
              <a:avLst/>
              <a:gdLst>
                <a:gd name="connsiteX0" fmla="*/ 0 w 50007"/>
                <a:gd name="connsiteY0" fmla="*/ 0 h 9525"/>
                <a:gd name="connsiteX1" fmla="*/ 21432 w 50007"/>
                <a:gd name="connsiteY1" fmla="*/ 7143 h 9525"/>
                <a:gd name="connsiteX2" fmla="*/ 28575 w 50007"/>
                <a:gd name="connsiteY2" fmla="*/ 9525 h 9525"/>
                <a:gd name="connsiteX3" fmla="*/ 45244 w 50007"/>
                <a:gd name="connsiteY3" fmla="*/ 4762 h 9525"/>
                <a:gd name="connsiteX4" fmla="*/ 50007 w 50007"/>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7" h="9525">
                  <a:moveTo>
                    <a:pt x="0" y="0"/>
                  </a:moveTo>
                  <a:lnTo>
                    <a:pt x="21432" y="7143"/>
                  </a:lnTo>
                  <a:lnTo>
                    <a:pt x="28575" y="9525"/>
                  </a:lnTo>
                  <a:cubicBezTo>
                    <a:pt x="30351" y="9081"/>
                    <a:pt x="42806" y="6224"/>
                    <a:pt x="45244" y="4762"/>
                  </a:cubicBezTo>
                  <a:cubicBezTo>
                    <a:pt x="47169" y="3607"/>
                    <a:pt x="48419" y="1587"/>
                    <a:pt x="50007" y="0"/>
                  </a:cubicBezTo>
                </a:path>
              </a:pathLst>
            </a:custGeom>
            <a:no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Verdana" pitchFamily="34" charset="0"/>
              </a:endParaRPr>
            </a:p>
          </p:txBody>
        </p:sp>
      </p:grpSp>
      <p:sp>
        <p:nvSpPr>
          <p:cNvPr id="83" name="Tekstboks 82"/>
          <p:cNvSpPr txBox="1"/>
          <p:nvPr/>
        </p:nvSpPr>
        <p:spPr>
          <a:xfrm>
            <a:off x="408548" y="4738594"/>
            <a:ext cx="7289175" cy="1015663"/>
          </a:xfrm>
          <a:prstGeom prst="rect">
            <a:avLst/>
          </a:prstGeom>
          <a:noFill/>
        </p:spPr>
        <p:txBody>
          <a:bodyPr wrap="none" rtlCol="0">
            <a:spAutoFit/>
          </a:bodyPr>
          <a:lstStyle/>
          <a:p>
            <a:pPr marL="342900" lvl="1" indent="-342900">
              <a:buFont typeface="Wingdings" panose="05000000000000000000" pitchFamily="2" charset="2"/>
              <a:buChar char="ü"/>
              <a:tabLst>
                <a:tab pos="360363" algn="l"/>
              </a:tabLst>
            </a:pPr>
            <a:r>
              <a:rPr lang="en-GB" sz="2000" dirty="0">
                <a:solidFill>
                  <a:schemeClr val="tx1"/>
                </a:solidFill>
              </a:rPr>
              <a:t>Therefore, the zonal system forces consumers,</a:t>
            </a:r>
          </a:p>
          <a:p>
            <a:pPr marL="0" lvl="1">
              <a:tabLst>
                <a:tab pos="360363" algn="l"/>
              </a:tabLst>
            </a:pPr>
            <a:r>
              <a:rPr lang="en-GB" sz="2000" dirty="0">
                <a:solidFill>
                  <a:schemeClr val="tx1"/>
                </a:solidFill>
              </a:rPr>
              <a:t>	who prefer spot price contracts, to subsidize</a:t>
            </a:r>
          </a:p>
          <a:p>
            <a:pPr marL="0" lvl="1">
              <a:tabLst>
                <a:tab pos="360363" algn="l"/>
              </a:tabLst>
            </a:pPr>
            <a:r>
              <a:rPr lang="en-GB" sz="2000" dirty="0">
                <a:solidFill>
                  <a:schemeClr val="tx1"/>
                </a:solidFill>
              </a:rPr>
              <a:t>	consumers, who prefer fixed price contracts</a:t>
            </a:r>
          </a:p>
        </p:txBody>
      </p:sp>
      <p:sp>
        <p:nvSpPr>
          <p:cNvPr id="34" name="Tekstboks 7">
            <a:extLst>
              <a:ext uri="{FF2B5EF4-FFF2-40B4-BE49-F238E27FC236}">
                <a16:creationId xmlns:a16="http://schemas.microsoft.com/office/drawing/2014/main" id="{43E9DE95-2FD7-4DDF-A7EA-F68617BD6E12}"/>
              </a:ext>
            </a:extLst>
          </p:cNvPr>
          <p:cNvSpPr txBox="1"/>
          <p:nvPr/>
        </p:nvSpPr>
        <p:spPr>
          <a:xfrm>
            <a:off x="804305" y="2126044"/>
            <a:ext cx="8981380" cy="707886"/>
          </a:xfrm>
          <a:prstGeom prst="rect">
            <a:avLst/>
          </a:prstGeom>
          <a:noFill/>
        </p:spPr>
        <p:txBody>
          <a:bodyPr wrap="square" rtlCol="0">
            <a:spAutoFit/>
          </a:bodyPr>
          <a:lstStyle/>
          <a:p>
            <a:pPr marL="342900" lvl="2" indent="-342900">
              <a:buFont typeface="Wingdings" panose="05000000000000000000" pitchFamily="2" charset="2"/>
              <a:buChar char="ü"/>
            </a:pPr>
            <a:r>
              <a:rPr lang="en-GB" sz="2000" dirty="0">
                <a:solidFill>
                  <a:schemeClr val="tx1"/>
                </a:solidFill>
              </a:rPr>
              <a:t>And the grid cannot transport the energy between the two parts of the zone.</a:t>
            </a:r>
          </a:p>
        </p:txBody>
      </p:sp>
      <p:sp>
        <p:nvSpPr>
          <p:cNvPr id="35" name="Tekstboks 14">
            <a:extLst>
              <a:ext uri="{FF2B5EF4-FFF2-40B4-BE49-F238E27FC236}">
                <a16:creationId xmlns:a16="http://schemas.microsoft.com/office/drawing/2014/main" id="{2B8E9121-C5D9-442A-B628-4FE1F59C5709}"/>
              </a:ext>
            </a:extLst>
          </p:cNvPr>
          <p:cNvSpPr txBox="1"/>
          <p:nvPr/>
        </p:nvSpPr>
        <p:spPr>
          <a:xfrm>
            <a:off x="804304" y="5686980"/>
            <a:ext cx="6867906" cy="707886"/>
          </a:xfrm>
          <a:prstGeom prst="rect">
            <a:avLst/>
          </a:prstGeom>
          <a:noFill/>
        </p:spPr>
        <p:txBody>
          <a:bodyPr wrap="none" rtlCol="0">
            <a:spAutoFit/>
          </a:bodyPr>
          <a:lstStyle/>
          <a:p>
            <a:pPr marL="342900" lvl="2" indent="-342900">
              <a:buFont typeface="Verdana" panose="020B0604030504040204" pitchFamily="34" charset="0"/>
              <a:buChar char="●"/>
              <a:tabLst>
                <a:tab pos="360363" algn="l"/>
              </a:tabLst>
            </a:pPr>
            <a:r>
              <a:rPr lang="en-GB" sz="2000" dirty="0">
                <a:solidFill>
                  <a:schemeClr val="tx1"/>
                </a:solidFill>
              </a:rPr>
              <a:t>As the fixed price consumers do not</a:t>
            </a:r>
          </a:p>
          <a:p>
            <a:pPr marL="0" lvl="2">
              <a:tabLst>
                <a:tab pos="360363" algn="l"/>
              </a:tabLst>
            </a:pPr>
            <a:r>
              <a:rPr lang="en-GB" sz="2000" dirty="0">
                <a:solidFill>
                  <a:schemeClr val="tx1"/>
                </a:solidFill>
              </a:rPr>
              <a:t>	themselves pay the full cost of the hedging.</a:t>
            </a:r>
          </a:p>
        </p:txBody>
      </p:sp>
      <p:sp>
        <p:nvSpPr>
          <p:cNvPr id="8" name="Pladsholder til dato 7">
            <a:extLst>
              <a:ext uri="{FF2B5EF4-FFF2-40B4-BE49-F238E27FC236}">
                <a16:creationId xmlns:a16="http://schemas.microsoft.com/office/drawing/2014/main" id="{A83594A0-16C5-47F9-B160-127C7B7190A1}"/>
              </a:ext>
            </a:extLst>
          </p:cNvPr>
          <p:cNvSpPr>
            <a:spLocks noGrp="1"/>
          </p:cNvSpPr>
          <p:nvPr>
            <p:ph type="dt" sz="half" idx="10"/>
          </p:nvPr>
        </p:nvSpPr>
        <p:spPr/>
        <p:txBody>
          <a:bodyPr/>
          <a:lstStyle/>
          <a:p>
            <a:pPr>
              <a:defRPr/>
            </a:pPr>
            <a:r>
              <a:rPr lang="en-US" noProof="0"/>
              <a:t>1 Dec. 2019</a:t>
            </a:r>
            <a:endParaRPr lang="en-GB" noProof="0" dirty="0"/>
          </a:p>
        </p:txBody>
      </p:sp>
      <p:sp>
        <p:nvSpPr>
          <p:cNvPr id="14" name="Pladsholder til slidenummer 13">
            <a:extLst>
              <a:ext uri="{FF2B5EF4-FFF2-40B4-BE49-F238E27FC236}">
                <a16:creationId xmlns:a16="http://schemas.microsoft.com/office/drawing/2014/main" id="{FF17B382-44B6-477C-90E5-465891C9B8A5}"/>
              </a:ext>
            </a:extLst>
          </p:cNvPr>
          <p:cNvSpPr>
            <a:spLocks noGrp="1"/>
          </p:cNvSpPr>
          <p:nvPr>
            <p:ph type="sldNum" sz="quarter" idx="12"/>
          </p:nvPr>
        </p:nvSpPr>
        <p:spPr/>
        <p:txBody>
          <a:bodyPr/>
          <a:lstStyle/>
          <a:p>
            <a:pPr>
              <a:defRPr/>
            </a:pPr>
            <a:fld id="{FFB7089D-E423-4796-9152-6920A30E8A1C}" type="slidenum">
              <a:rPr lang="en-GB" noProof="0" smtClean="0"/>
              <a:pPr>
                <a:defRPr/>
              </a:pPr>
              <a:t>17</a:t>
            </a:fld>
            <a:endParaRPr lang="en-GB" noProof="0" dirty="0"/>
          </a:p>
        </p:txBody>
      </p:sp>
      <p:sp>
        <p:nvSpPr>
          <p:cNvPr id="39" name="Rektangel 38">
            <a:extLst>
              <a:ext uri="{FF2B5EF4-FFF2-40B4-BE49-F238E27FC236}">
                <a16:creationId xmlns:a16="http://schemas.microsoft.com/office/drawing/2014/main" id="{E83E96CE-B4F0-4E1C-AE2D-5EDE1F4B960F}"/>
              </a:ext>
            </a:extLst>
          </p:cNvPr>
          <p:cNvSpPr/>
          <p:nvPr/>
        </p:nvSpPr>
        <p:spPr bwMode="auto">
          <a:xfrm>
            <a:off x="103125" y="6644155"/>
            <a:ext cx="1313379"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33" name="Tekstboks 14">
            <a:extLst>
              <a:ext uri="{FF2B5EF4-FFF2-40B4-BE49-F238E27FC236}">
                <a16:creationId xmlns:a16="http://schemas.microsoft.com/office/drawing/2014/main" id="{87499534-6884-41EA-ABE1-0806D1AAAF36}"/>
              </a:ext>
            </a:extLst>
          </p:cNvPr>
          <p:cNvSpPr txBox="1"/>
          <p:nvPr/>
        </p:nvSpPr>
        <p:spPr>
          <a:xfrm>
            <a:off x="16101" y="6327592"/>
            <a:ext cx="8754320" cy="400110"/>
          </a:xfrm>
          <a:prstGeom prst="rect">
            <a:avLst/>
          </a:prstGeom>
          <a:noFill/>
        </p:spPr>
        <p:txBody>
          <a:bodyPr wrap="none" rtlCol="0">
            <a:spAutoFit/>
          </a:bodyPr>
          <a:lstStyle/>
          <a:p>
            <a:pPr marL="342900" lvl="2" indent="-342900">
              <a:buFont typeface="Wingdings" panose="05000000000000000000" pitchFamily="2" charset="2"/>
              <a:buChar char="Ø"/>
            </a:pPr>
            <a:r>
              <a:rPr lang="en-GB" sz="2000" dirty="0">
                <a:solidFill>
                  <a:schemeClr val="tx1"/>
                </a:solidFill>
              </a:rPr>
              <a:t>Similar, when intra-day trading ignores grid bottlenecks.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1+#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83"/>
                                        </p:tgtEl>
                                        <p:attrNameLst>
                                          <p:attrName>style.visibility</p:attrName>
                                        </p:attrNameLst>
                                      </p:cBhvr>
                                      <p:to>
                                        <p:strVal val="visible"/>
                                      </p:to>
                                    </p:set>
                                    <p:anim calcmode="lin" valueType="num">
                                      <p:cBhvr additive="base">
                                        <p:cTn id="55" dur="500" fill="hold"/>
                                        <p:tgtEl>
                                          <p:spTgt spid="83"/>
                                        </p:tgtEl>
                                        <p:attrNameLst>
                                          <p:attrName>ppt_x</p:attrName>
                                        </p:attrNameLst>
                                      </p:cBhvr>
                                      <p:tavLst>
                                        <p:tav tm="0">
                                          <p:val>
                                            <p:strVal val="1+#ppt_w/2"/>
                                          </p:val>
                                        </p:tav>
                                        <p:tav tm="100000">
                                          <p:val>
                                            <p:strVal val="#ppt_x"/>
                                          </p:val>
                                        </p:tav>
                                      </p:tavLst>
                                    </p:anim>
                                    <p:anim calcmode="lin" valueType="num">
                                      <p:cBhvr additive="base">
                                        <p:cTn id="56"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additive="base">
                                        <p:cTn id="61" dur="500" fill="hold"/>
                                        <p:tgtEl>
                                          <p:spTgt spid="82"/>
                                        </p:tgtEl>
                                        <p:attrNameLst>
                                          <p:attrName>ppt_x</p:attrName>
                                        </p:attrNameLst>
                                      </p:cBhvr>
                                      <p:tavLst>
                                        <p:tav tm="0">
                                          <p:val>
                                            <p:strVal val="1+#ppt_w/2"/>
                                          </p:val>
                                        </p:tav>
                                        <p:tav tm="100000">
                                          <p:val>
                                            <p:strVal val="#ppt_x"/>
                                          </p:val>
                                        </p:tav>
                                      </p:tavLst>
                                    </p:anim>
                                    <p:anim calcmode="lin" valueType="num">
                                      <p:cBhvr additive="base">
                                        <p:cTn id="62"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1+#ppt_w/2"/>
                                          </p:val>
                                        </p:tav>
                                        <p:tav tm="100000">
                                          <p:val>
                                            <p:strVal val="#ppt_x"/>
                                          </p:val>
                                        </p:tav>
                                      </p:tavLst>
                                    </p:anim>
                                    <p:anim calcmode="lin" valueType="num">
                                      <p:cBhvr additive="base">
                                        <p:cTn id="6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1+#ppt_w/2"/>
                                          </p:val>
                                        </p:tav>
                                        <p:tav tm="100000">
                                          <p:val>
                                            <p:strVal val="#ppt_x"/>
                                          </p:val>
                                        </p:tav>
                                      </p:tavLst>
                                    </p:anim>
                                    <p:anim calcmode="lin" valueType="num">
                                      <p:cBhvr additive="base">
                                        <p:cTn id="74"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83" grpId="0"/>
      <p:bldP spid="34" grpId="0"/>
      <p:bldP spid="35"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514"/>
            <a:ext cx="9906000" cy="707886"/>
          </a:xfrm>
          <a:solidFill>
            <a:srgbClr val="FFFFFF"/>
          </a:solidFill>
        </p:spPr>
        <p:txBody>
          <a:bodyPr/>
          <a:lstStyle/>
          <a:p>
            <a:r>
              <a:rPr lang="en-GB" sz="2400" dirty="0"/>
              <a:t>Nodal pricing: the commercial players’ settlement of imbalances with the TSO</a:t>
            </a:r>
          </a:p>
        </p:txBody>
      </p:sp>
      <p:sp>
        <p:nvSpPr>
          <p:cNvPr id="6" name="Tekstboks 5"/>
          <p:cNvSpPr txBox="1"/>
          <p:nvPr/>
        </p:nvSpPr>
        <p:spPr>
          <a:xfrm>
            <a:off x="72576" y="739839"/>
            <a:ext cx="7483139" cy="707886"/>
          </a:xfrm>
          <a:prstGeom prst="rect">
            <a:avLst/>
          </a:prstGeom>
          <a:noFill/>
        </p:spPr>
        <p:txBody>
          <a:bodyPr wrap="none" rtlCol="0">
            <a:spAutoFit/>
          </a:bodyPr>
          <a:lstStyle/>
          <a:p>
            <a:r>
              <a:rPr lang="en-GB" sz="2000" dirty="0">
                <a:solidFill>
                  <a:schemeClr val="tx1"/>
                </a:solidFill>
              </a:rPr>
              <a:t>At the outset, we’d have to establish an imbalance</a:t>
            </a:r>
          </a:p>
          <a:p>
            <a:r>
              <a:rPr lang="en-GB" sz="2000" dirty="0">
                <a:solidFill>
                  <a:schemeClr val="tx1"/>
                </a:solidFill>
              </a:rPr>
              <a:t>settlement per node</a:t>
            </a:r>
          </a:p>
        </p:txBody>
      </p:sp>
      <p:sp>
        <p:nvSpPr>
          <p:cNvPr id="7" name="Tekstboks 6"/>
          <p:cNvSpPr txBox="1"/>
          <p:nvPr/>
        </p:nvSpPr>
        <p:spPr>
          <a:xfrm>
            <a:off x="800361" y="1411871"/>
            <a:ext cx="8303876" cy="400110"/>
          </a:xfrm>
          <a:prstGeom prst="rect">
            <a:avLst/>
          </a:prstGeom>
          <a:noFill/>
        </p:spPr>
        <p:txBody>
          <a:bodyPr wrap="none" rtlCol="0">
            <a:spAutoFit/>
          </a:bodyPr>
          <a:lstStyle/>
          <a:p>
            <a:pPr marL="0" lvl="1"/>
            <a:r>
              <a:rPr lang="en-GB" sz="2000" dirty="0">
                <a:solidFill>
                  <a:schemeClr val="tx1"/>
                </a:solidFill>
              </a:rPr>
              <a:t>However, this would place a big burden on the retailers.</a:t>
            </a:r>
          </a:p>
        </p:txBody>
      </p:sp>
      <p:sp>
        <p:nvSpPr>
          <p:cNvPr id="8" name="Tekstboks 7"/>
          <p:cNvSpPr txBox="1"/>
          <p:nvPr/>
        </p:nvSpPr>
        <p:spPr>
          <a:xfrm>
            <a:off x="801736" y="1776127"/>
            <a:ext cx="6849952" cy="707886"/>
          </a:xfrm>
          <a:prstGeom prst="rect">
            <a:avLst/>
          </a:prstGeom>
          <a:noFill/>
        </p:spPr>
        <p:txBody>
          <a:bodyPr wrap="none" rtlCol="0">
            <a:spAutoFit/>
          </a:bodyPr>
          <a:lstStyle/>
          <a:p>
            <a:pPr marL="0" lvl="2"/>
            <a:r>
              <a:rPr lang="en-GB" sz="2000" dirty="0">
                <a:solidFill>
                  <a:schemeClr val="tx1"/>
                </a:solidFill>
              </a:rPr>
              <a:t>As they would have to produce a consumption</a:t>
            </a:r>
          </a:p>
          <a:p>
            <a:pPr marL="0" lvl="2"/>
            <a:r>
              <a:rPr lang="en-GB" sz="2000" dirty="0">
                <a:solidFill>
                  <a:schemeClr val="tx1"/>
                </a:solidFill>
              </a:rPr>
              <a:t>forecast for their customers at each node</a:t>
            </a:r>
          </a:p>
        </p:txBody>
      </p:sp>
      <p:sp>
        <p:nvSpPr>
          <p:cNvPr id="9" name="Tekstboks 8"/>
          <p:cNvSpPr txBox="1"/>
          <p:nvPr/>
        </p:nvSpPr>
        <p:spPr>
          <a:xfrm>
            <a:off x="1774053" y="2448159"/>
            <a:ext cx="5444119" cy="707886"/>
          </a:xfrm>
          <a:prstGeom prst="rect">
            <a:avLst/>
          </a:prstGeom>
          <a:noFill/>
        </p:spPr>
        <p:txBody>
          <a:bodyPr wrap="none" rtlCol="0">
            <a:spAutoFit/>
          </a:bodyPr>
          <a:lstStyle/>
          <a:p>
            <a:pPr marL="0" lvl="3"/>
            <a:r>
              <a:rPr lang="en-GB" sz="2000" dirty="0">
                <a:solidFill>
                  <a:schemeClr val="tx1"/>
                </a:solidFill>
              </a:rPr>
              <a:t>Thereby, it would also create a huge</a:t>
            </a:r>
          </a:p>
          <a:p>
            <a:pPr marL="0" lvl="3"/>
            <a:r>
              <a:rPr lang="en-GB" sz="2000" dirty="0">
                <a:solidFill>
                  <a:schemeClr val="tx1"/>
                </a:solidFill>
              </a:rPr>
              <a:t>entrance barrier for new retailers.</a:t>
            </a:r>
          </a:p>
        </p:txBody>
      </p:sp>
      <p:sp>
        <p:nvSpPr>
          <p:cNvPr id="10" name="Tekstboks 9"/>
          <p:cNvSpPr txBox="1"/>
          <p:nvPr/>
        </p:nvSpPr>
        <p:spPr>
          <a:xfrm>
            <a:off x="43552" y="3120191"/>
            <a:ext cx="8316700" cy="400110"/>
          </a:xfrm>
          <a:prstGeom prst="rect">
            <a:avLst/>
          </a:prstGeom>
          <a:noFill/>
        </p:spPr>
        <p:txBody>
          <a:bodyPr wrap="none" rtlCol="0">
            <a:spAutoFit/>
          </a:bodyPr>
          <a:lstStyle/>
          <a:p>
            <a:r>
              <a:rPr lang="en-GB" sz="2000" dirty="0">
                <a:solidFill>
                  <a:schemeClr val="tx1"/>
                </a:solidFill>
              </a:rPr>
              <a:t>Hence, we’ll have to make a settlement for a larger area</a:t>
            </a:r>
          </a:p>
        </p:txBody>
      </p:sp>
      <p:sp>
        <p:nvSpPr>
          <p:cNvPr id="11" name="Tekstboks 10"/>
          <p:cNvSpPr txBox="1"/>
          <p:nvPr/>
        </p:nvSpPr>
        <p:spPr>
          <a:xfrm>
            <a:off x="800695" y="3484447"/>
            <a:ext cx="7394973" cy="707886"/>
          </a:xfrm>
          <a:prstGeom prst="rect">
            <a:avLst/>
          </a:prstGeom>
          <a:noFill/>
        </p:spPr>
        <p:txBody>
          <a:bodyPr wrap="none" rtlCol="0">
            <a:spAutoFit/>
          </a:bodyPr>
          <a:lstStyle/>
          <a:p>
            <a:pPr marL="0" lvl="1"/>
            <a:r>
              <a:rPr lang="en-GB" sz="2000" dirty="0">
                <a:solidFill>
                  <a:schemeClr val="tx1"/>
                </a:solidFill>
              </a:rPr>
              <a:t>Using an average of the area’s nodal prices as the</a:t>
            </a:r>
          </a:p>
          <a:p>
            <a:pPr marL="0" lvl="1"/>
            <a:r>
              <a:rPr lang="en-GB" sz="2000" dirty="0">
                <a:solidFill>
                  <a:schemeClr val="tx1"/>
                </a:solidFill>
              </a:rPr>
              <a:t>starting point for the settlement.</a:t>
            </a:r>
          </a:p>
        </p:txBody>
      </p:sp>
      <p:sp>
        <p:nvSpPr>
          <p:cNvPr id="12" name="Tekstboks 11"/>
          <p:cNvSpPr txBox="1"/>
          <p:nvPr/>
        </p:nvSpPr>
        <p:spPr>
          <a:xfrm>
            <a:off x="801838" y="4156479"/>
            <a:ext cx="8276625" cy="1015663"/>
          </a:xfrm>
          <a:prstGeom prst="rect">
            <a:avLst/>
          </a:prstGeom>
          <a:noFill/>
        </p:spPr>
        <p:txBody>
          <a:bodyPr wrap="none" rtlCol="0">
            <a:spAutoFit/>
          </a:bodyPr>
          <a:lstStyle/>
          <a:p>
            <a:pPr marL="0" lvl="1"/>
            <a:r>
              <a:rPr lang="en-GB" sz="2000" dirty="0">
                <a:solidFill>
                  <a:schemeClr val="tx1"/>
                </a:solidFill>
              </a:rPr>
              <a:t>This could give wrong incentives, if players can foresee,</a:t>
            </a:r>
          </a:p>
          <a:p>
            <a:pPr marL="0" lvl="1"/>
            <a:r>
              <a:rPr lang="en-GB" sz="2000" dirty="0">
                <a:solidFill>
                  <a:schemeClr val="tx1"/>
                </a:solidFill>
              </a:rPr>
              <a:t>this will give imbalance prices better than the nodal</a:t>
            </a:r>
          </a:p>
          <a:p>
            <a:pPr marL="0" lvl="1"/>
            <a:r>
              <a:rPr lang="en-GB" sz="2000" dirty="0">
                <a:solidFill>
                  <a:schemeClr val="tx1"/>
                </a:solidFill>
              </a:rPr>
              <a:t>prices for given nodes</a:t>
            </a:r>
          </a:p>
        </p:txBody>
      </p:sp>
      <p:sp>
        <p:nvSpPr>
          <p:cNvPr id="13" name="Tekstboks 12"/>
          <p:cNvSpPr txBox="1"/>
          <p:nvPr/>
        </p:nvSpPr>
        <p:spPr>
          <a:xfrm>
            <a:off x="1774056" y="5136288"/>
            <a:ext cx="6583854" cy="1015663"/>
          </a:xfrm>
          <a:prstGeom prst="rect">
            <a:avLst/>
          </a:prstGeom>
          <a:noFill/>
        </p:spPr>
        <p:txBody>
          <a:bodyPr wrap="none" rtlCol="0">
            <a:spAutoFit/>
          </a:bodyPr>
          <a:lstStyle/>
          <a:p>
            <a:pPr marL="0" lvl="2"/>
            <a:r>
              <a:rPr lang="en-GB" sz="2000" dirty="0">
                <a:solidFill>
                  <a:schemeClr val="tx1"/>
                </a:solidFill>
              </a:rPr>
              <a:t>However you can deal with this by installing</a:t>
            </a:r>
          </a:p>
          <a:p>
            <a:pPr marL="0" lvl="2"/>
            <a:r>
              <a:rPr lang="en-GB" sz="2000" dirty="0">
                <a:solidFill>
                  <a:schemeClr val="tx1"/>
                </a:solidFill>
              </a:rPr>
              <a:t>systems ensuring imbalances are never</a:t>
            </a:r>
          </a:p>
          <a:p>
            <a:pPr marL="0" lvl="2"/>
            <a:r>
              <a:rPr lang="en-GB" sz="2000" dirty="0">
                <a:solidFill>
                  <a:schemeClr val="tx1"/>
                </a:solidFill>
              </a:rPr>
              <a:t>economic advantageous.</a:t>
            </a:r>
          </a:p>
        </p:txBody>
      </p:sp>
      <p:pic>
        <p:nvPicPr>
          <p:cNvPr id="14" name="Picture 6"/>
          <p:cNvPicPr>
            <a:picLocks noChangeAspect="1" noChangeArrowheads="1"/>
          </p:cNvPicPr>
          <p:nvPr/>
        </p:nvPicPr>
        <p:blipFill>
          <a:blip r:embed="rId2" cstate="print"/>
          <a:srcRect/>
          <a:stretch>
            <a:fillRect/>
          </a:stretch>
        </p:blipFill>
        <p:spPr bwMode="auto">
          <a:xfrm>
            <a:off x="8517043" y="1688797"/>
            <a:ext cx="1305846" cy="1590432"/>
          </a:xfrm>
          <a:prstGeom prst="rect">
            <a:avLst/>
          </a:prstGeom>
          <a:noFill/>
          <a:ln w="9525">
            <a:noFill/>
            <a:miter lim="800000"/>
            <a:headEnd/>
            <a:tailEnd/>
          </a:ln>
          <a:effectLst/>
        </p:spPr>
      </p:pic>
      <p:grpSp>
        <p:nvGrpSpPr>
          <p:cNvPr id="35" name="Gruppe 34"/>
          <p:cNvGrpSpPr/>
          <p:nvPr/>
        </p:nvGrpSpPr>
        <p:grpSpPr>
          <a:xfrm>
            <a:off x="8325850" y="4944036"/>
            <a:ext cx="1184866" cy="1128244"/>
            <a:chOff x="4683128" y="3905573"/>
            <a:chExt cx="1184866" cy="1128244"/>
          </a:xfrm>
        </p:grpSpPr>
        <p:sp>
          <p:nvSpPr>
            <p:cNvPr id="36" name="Freeform 5"/>
            <p:cNvSpPr>
              <a:spLocks/>
            </p:cNvSpPr>
            <p:nvPr/>
          </p:nvSpPr>
          <p:spPr bwMode="auto">
            <a:xfrm>
              <a:off x="5079368" y="4350302"/>
              <a:ext cx="232410" cy="341376"/>
            </a:xfrm>
            <a:custGeom>
              <a:avLst/>
              <a:gdLst/>
              <a:ahLst/>
              <a:cxnLst>
                <a:cxn ang="0">
                  <a:pos x="17" y="0"/>
                </a:cxn>
                <a:cxn ang="0">
                  <a:pos x="53" y="9"/>
                </a:cxn>
                <a:cxn ang="0">
                  <a:pos x="53" y="49"/>
                </a:cxn>
                <a:cxn ang="0">
                  <a:pos x="60" y="126"/>
                </a:cxn>
                <a:cxn ang="0">
                  <a:pos x="77" y="202"/>
                </a:cxn>
                <a:cxn ang="0">
                  <a:pos x="94" y="246"/>
                </a:cxn>
                <a:cxn ang="0">
                  <a:pos x="140" y="299"/>
                </a:cxn>
                <a:cxn ang="0">
                  <a:pos x="174" y="362"/>
                </a:cxn>
                <a:cxn ang="0">
                  <a:pos x="215" y="402"/>
                </a:cxn>
                <a:cxn ang="0">
                  <a:pos x="221" y="375"/>
                </a:cxn>
                <a:cxn ang="0">
                  <a:pos x="254" y="375"/>
                </a:cxn>
                <a:cxn ang="0">
                  <a:pos x="295" y="392"/>
                </a:cxn>
                <a:cxn ang="0">
                  <a:pos x="305" y="415"/>
                </a:cxn>
                <a:cxn ang="0">
                  <a:pos x="284" y="448"/>
                </a:cxn>
                <a:cxn ang="0">
                  <a:pos x="248" y="448"/>
                </a:cxn>
                <a:cxn ang="0">
                  <a:pos x="208" y="441"/>
                </a:cxn>
                <a:cxn ang="0">
                  <a:pos x="177" y="411"/>
                </a:cxn>
                <a:cxn ang="0">
                  <a:pos x="147" y="365"/>
                </a:cxn>
                <a:cxn ang="0">
                  <a:pos x="117" y="315"/>
                </a:cxn>
                <a:cxn ang="0">
                  <a:pos x="77" y="272"/>
                </a:cxn>
                <a:cxn ang="0">
                  <a:pos x="53" y="229"/>
                </a:cxn>
                <a:cxn ang="0">
                  <a:pos x="37" y="159"/>
                </a:cxn>
                <a:cxn ang="0">
                  <a:pos x="10" y="79"/>
                </a:cxn>
                <a:cxn ang="0">
                  <a:pos x="0" y="33"/>
                </a:cxn>
                <a:cxn ang="0">
                  <a:pos x="17" y="0"/>
                </a:cxn>
              </a:cxnLst>
              <a:rect l="0" t="0" r="r" b="b"/>
              <a:pathLst>
                <a:path w="305" h="448">
                  <a:moveTo>
                    <a:pt x="17" y="0"/>
                  </a:moveTo>
                  <a:lnTo>
                    <a:pt x="53" y="9"/>
                  </a:lnTo>
                  <a:lnTo>
                    <a:pt x="53" y="49"/>
                  </a:lnTo>
                  <a:lnTo>
                    <a:pt x="60" y="126"/>
                  </a:lnTo>
                  <a:lnTo>
                    <a:pt x="77" y="202"/>
                  </a:lnTo>
                  <a:lnTo>
                    <a:pt x="94" y="246"/>
                  </a:lnTo>
                  <a:lnTo>
                    <a:pt x="140" y="299"/>
                  </a:lnTo>
                  <a:lnTo>
                    <a:pt x="174" y="362"/>
                  </a:lnTo>
                  <a:lnTo>
                    <a:pt x="215" y="402"/>
                  </a:lnTo>
                  <a:lnTo>
                    <a:pt x="221" y="375"/>
                  </a:lnTo>
                  <a:lnTo>
                    <a:pt x="254" y="375"/>
                  </a:lnTo>
                  <a:lnTo>
                    <a:pt x="295" y="392"/>
                  </a:lnTo>
                  <a:lnTo>
                    <a:pt x="305" y="415"/>
                  </a:lnTo>
                  <a:lnTo>
                    <a:pt x="284" y="448"/>
                  </a:lnTo>
                  <a:lnTo>
                    <a:pt x="248" y="448"/>
                  </a:lnTo>
                  <a:lnTo>
                    <a:pt x="208" y="441"/>
                  </a:lnTo>
                  <a:lnTo>
                    <a:pt x="177" y="411"/>
                  </a:lnTo>
                  <a:lnTo>
                    <a:pt x="147" y="365"/>
                  </a:lnTo>
                  <a:lnTo>
                    <a:pt x="117" y="315"/>
                  </a:lnTo>
                  <a:lnTo>
                    <a:pt x="77" y="272"/>
                  </a:lnTo>
                  <a:lnTo>
                    <a:pt x="53" y="229"/>
                  </a:lnTo>
                  <a:lnTo>
                    <a:pt x="37" y="159"/>
                  </a:lnTo>
                  <a:lnTo>
                    <a:pt x="10" y="79"/>
                  </a:lnTo>
                  <a:lnTo>
                    <a:pt x="0" y="33"/>
                  </a:lnTo>
                  <a:lnTo>
                    <a:pt x="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6"/>
            <p:cNvSpPr>
              <a:spLocks/>
            </p:cNvSpPr>
            <p:nvPr/>
          </p:nvSpPr>
          <p:spPr bwMode="auto">
            <a:xfrm>
              <a:off x="4987166" y="4330490"/>
              <a:ext cx="162306" cy="374142"/>
            </a:xfrm>
            <a:custGeom>
              <a:avLst/>
              <a:gdLst/>
              <a:ahLst/>
              <a:cxnLst>
                <a:cxn ang="0">
                  <a:pos x="17" y="113"/>
                </a:cxn>
                <a:cxn ang="0">
                  <a:pos x="37" y="60"/>
                </a:cxn>
                <a:cxn ang="0">
                  <a:pos x="78" y="20"/>
                </a:cxn>
                <a:cxn ang="0">
                  <a:pos x="118" y="0"/>
                </a:cxn>
                <a:cxn ang="0">
                  <a:pos x="149" y="3"/>
                </a:cxn>
                <a:cxn ang="0">
                  <a:pos x="176" y="23"/>
                </a:cxn>
                <a:cxn ang="0">
                  <a:pos x="179" y="60"/>
                </a:cxn>
                <a:cxn ang="0">
                  <a:pos x="169" y="103"/>
                </a:cxn>
                <a:cxn ang="0">
                  <a:pos x="149" y="146"/>
                </a:cxn>
                <a:cxn ang="0">
                  <a:pos x="135" y="192"/>
                </a:cxn>
                <a:cxn ang="0">
                  <a:pos x="138" y="259"/>
                </a:cxn>
                <a:cxn ang="0">
                  <a:pos x="159" y="299"/>
                </a:cxn>
                <a:cxn ang="0">
                  <a:pos x="186" y="348"/>
                </a:cxn>
                <a:cxn ang="0">
                  <a:pos x="206" y="395"/>
                </a:cxn>
                <a:cxn ang="0">
                  <a:pos x="213" y="458"/>
                </a:cxn>
                <a:cxn ang="0">
                  <a:pos x="199" y="474"/>
                </a:cxn>
                <a:cxn ang="0">
                  <a:pos x="159" y="491"/>
                </a:cxn>
                <a:cxn ang="0">
                  <a:pos x="118" y="484"/>
                </a:cxn>
                <a:cxn ang="0">
                  <a:pos x="75" y="467"/>
                </a:cxn>
                <a:cxn ang="0">
                  <a:pos x="41" y="425"/>
                </a:cxn>
                <a:cxn ang="0">
                  <a:pos x="14" y="358"/>
                </a:cxn>
                <a:cxn ang="0">
                  <a:pos x="7" y="292"/>
                </a:cxn>
                <a:cxn ang="0">
                  <a:pos x="0" y="229"/>
                </a:cxn>
                <a:cxn ang="0">
                  <a:pos x="3" y="169"/>
                </a:cxn>
                <a:cxn ang="0">
                  <a:pos x="17" y="113"/>
                </a:cxn>
              </a:cxnLst>
              <a:rect l="0" t="0" r="r" b="b"/>
              <a:pathLst>
                <a:path w="213" h="491">
                  <a:moveTo>
                    <a:pt x="17" y="113"/>
                  </a:moveTo>
                  <a:lnTo>
                    <a:pt x="37" y="60"/>
                  </a:lnTo>
                  <a:lnTo>
                    <a:pt x="78" y="20"/>
                  </a:lnTo>
                  <a:lnTo>
                    <a:pt x="118" y="0"/>
                  </a:lnTo>
                  <a:lnTo>
                    <a:pt x="149" y="3"/>
                  </a:lnTo>
                  <a:lnTo>
                    <a:pt x="176" y="23"/>
                  </a:lnTo>
                  <a:lnTo>
                    <a:pt x="179" y="60"/>
                  </a:lnTo>
                  <a:lnTo>
                    <a:pt x="169" y="103"/>
                  </a:lnTo>
                  <a:lnTo>
                    <a:pt x="149" y="146"/>
                  </a:lnTo>
                  <a:lnTo>
                    <a:pt x="135" y="192"/>
                  </a:lnTo>
                  <a:lnTo>
                    <a:pt x="138" y="259"/>
                  </a:lnTo>
                  <a:lnTo>
                    <a:pt x="159" y="299"/>
                  </a:lnTo>
                  <a:lnTo>
                    <a:pt x="186" y="348"/>
                  </a:lnTo>
                  <a:lnTo>
                    <a:pt x="206" y="395"/>
                  </a:lnTo>
                  <a:lnTo>
                    <a:pt x="213" y="458"/>
                  </a:lnTo>
                  <a:lnTo>
                    <a:pt x="199" y="474"/>
                  </a:lnTo>
                  <a:lnTo>
                    <a:pt x="159" y="491"/>
                  </a:lnTo>
                  <a:lnTo>
                    <a:pt x="118" y="484"/>
                  </a:lnTo>
                  <a:lnTo>
                    <a:pt x="75" y="467"/>
                  </a:lnTo>
                  <a:lnTo>
                    <a:pt x="41" y="425"/>
                  </a:lnTo>
                  <a:lnTo>
                    <a:pt x="14" y="358"/>
                  </a:lnTo>
                  <a:lnTo>
                    <a:pt x="7" y="292"/>
                  </a:lnTo>
                  <a:lnTo>
                    <a:pt x="0" y="229"/>
                  </a:lnTo>
                  <a:lnTo>
                    <a:pt x="3" y="169"/>
                  </a:lnTo>
                  <a:lnTo>
                    <a:pt x="17" y="1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7"/>
            <p:cNvSpPr>
              <a:spLocks/>
            </p:cNvSpPr>
            <p:nvPr/>
          </p:nvSpPr>
          <p:spPr bwMode="auto">
            <a:xfrm>
              <a:off x="5002406" y="4346492"/>
              <a:ext cx="584454" cy="207264"/>
            </a:xfrm>
            <a:custGeom>
              <a:avLst/>
              <a:gdLst/>
              <a:ahLst/>
              <a:cxnLst>
                <a:cxn ang="0">
                  <a:pos x="0" y="272"/>
                </a:cxn>
                <a:cxn ang="0">
                  <a:pos x="49" y="207"/>
                </a:cxn>
                <a:cxn ang="0">
                  <a:pos x="114" y="156"/>
                </a:cxn>
                <a:cxn ang="0">
                  <a:pos x="188" y="106"/>
                </a:cxn>
                <a:cxn ang="0">
                  <a:pos x="267" y="65"/>
                </a:cxn>
                <a:cxn ang="0">
                  <a:pos x="346" y="30"/>
                </a:cxn>
                <a:cxn ang="0">
                  <a:pos x="436" y="15"/>
                </a:cxn>
                <a:cxn ang="0">
                  <a:pos x="520" y="5"/>
                </a:cxn>
                <a:cxn ang="0">
                  <a:pos x="604" y="0"/>
                </a:cxn>
                <a:cxn ang="0">
                  <a:pos x="678" y="0"/>
                </a:cxn>
                <a:cxn ang="0">
                  <a:pos x="767" y="26"/>
                </a:cxn>
                <a:cxn ang="0">
                  <a:pos x="708" y="56"/>
                </a:cxn>
                <a:cxn ang="0">
                  <a:pos x="634" y="91"/>
                </a:cxn>
                <a:cxn ang="0">
                  <a:pos x="535" y="131"/>
                </a:cxn>
                <a:cxn ang="0">
                  <a:pos x="451" y="167"/>
                </a:cxn>
                <a:cxn ang="0">
                  <a:pos x="356" y="197"/>
                </a:cxn>
                <a:cxn ang="0">
                  <a:pos x="277" y="217"/>
                </a:cxn>
                <a:cxn ang="0">
                  <a:pos x="213" y="242"/>
                </a:cxn>
                <a:cxn ang="0">
                  <a:pos x="129" y="257"/>
                </a:cxn>
                <a:cxn ang="0">
                  <a:pos x="74" y="267"/>
                </a:cxn>
                <a:cxn ang="0">
                  <a:pos x="0" y="272"/>
                </a:cxn>
              </a:cxnLst>
              <a:rect l="0" t="0" r="r" b="b"/>
              <a:pathLst>
                <a:path w="767" h="272">
                  <a:moveTo>
                    <a:pt x="0" y="272"/>
                  </a:moveTo>
                  <a:lnTo>
                    <a:pt x="49" y="207"/>
                  </a:lnTo>
                  <a:lnTo>
                    <a:pt x="114" y="156"/>
                  </a:lnTo>
                  <a:lnTo>
                    <a:pt x="188" y="106"/>
                  </a:lnTo>
                  <a:lnTo>
                    <a:pt x="267" y="65"/>
                  </a:lnTo>
                  <a:lnTo>
                    <a:pt x="346" y="30"/>
                  </a:lnTo>
                  <a:lnTo>
                    <a:pt x="436" y="15"/>
                  </a:lnTo>
                  <a:lnTo>
                    <a:pt x="520" y="5"/>
                  </a:lnTo>
                  <a:lnTo>
                    <a:pt x="604" y="0"/>
                  </a:lnTo>
                  <a:lnTo>
                    <a:pt x="678" y="0"/>
                  </a:lnTo>
                  <a:lnTo>
                    <a:pt x="767" y="26"/>
                  </a:lnTo>
                  <a:lnTo>
                    <a:pt x="708" y="56"/>
                  </a:lnTo>
                  <a:lnTo>
                    <a:pt x="634" y="91"/>
                  </a:lnTo>
                  <a:lnTo>
                    <a:pt x="535" y="131"/>
                  </a:lnTo>
                  <a:lnTo>
                    <a:pt x="451" y="167"/>
                  </a:lnTo>
                  <a:lnTo>
                    <a:pt x="356" y="197"/>
                  </a:lnTo>
                  <a:lnTo>
                    <a:pt x="277" y="217"/>
                  </a:lnTo>
                  <a:lnTo>
                    <a:pt x="213" y="242"/>
                  </a:lnTo>
                  <a:lnTo>
                    <a:pt x="129" y="257"/>
                  </a:lnTo>
                  <a:lnTo>
                    <a:pt x="74" y="267"/>
                  </a:lnTo>
                  <a:lnTo>
                    <a:pt x="0" y="272"/>
                  </a:lnTo>
                  <a:close/>
                </a:path>
              </a:pathLst>
            </a:custGeom>
            <a:solidFill>
              <a:srgbClr val="DADAD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AutoShape 3"/>
            <p:cNvSpPr>
              <a:spLocks noChangeAspect="1" noChangeArrowheads="1" noTextEdit="1"/>
            </p:cNvSpPr>
            <p:nvPr/>
          </p:nvSpPr>
          <p:spPr bwMode="auto">
            <a:xfrm>
              <a:off x="4683890" y="4113320"/>
              <a:ext cx="1124712" cy="9189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Freeform 8"/>
            <p:cNvSpPr>
              <a:spLocks/>
            </p:cNvSpPr>
            <p:nvPr/>
          </p:nvSpPr>
          <p:spPr bwMode="auto">
            <a:xfrm>
              <a:off x="4733420" y="4552232"/>
              <a:ext cx="256032" cy="301752"/>
            </a:xfrm>
            <a:custGeom>
              <a:avLst/>
              <a:gdLst/>
              <a:ahLst/>
              <a:cxnLst>
                <a:cxn ang="0">
                  <a:pos x="336" y="44"/>
                </a:cxn>
                <a:cxn ang="0">
                  <a:pos x="322" y="0"/>
                </a:cxn>
                <a:cxn ang="0">
                  <a:pos x="303" y="3"/>
                </a:cxn>
                <a:cxn ang="0">
                  <a:pos x="303" y="83"/>
                </a:cxn>
                <a:cxn ang="0">
                  <a:pos x="285" y="167"/>
                </a:cxn>
                <a:cxn ang="0">
                  <a:pos x="273" y="213"/>
                </a:cxn>
                <a:cxn ang="0">
                  <a:pos x="226" y="257"/>
                </a:cxn>
                <a:cxn ang="0">
                  <a:pos x="186" y="293"/>
                </a:cxn>
                <a:cxn ang="0">
                  <a:pos x="132" y="310"/>
                </a:cxn>
                <a:cxn ang="0">
                  <a:pos x="86" y="306"/>
                </a:cxn>
                <a:cxn ang="0">
                  <a:pos x="69" y="287"/>
                </a:cxn>
                <a:cxn ang="0">
                  <a:pos x="86" y="237"/>
                </a:cxn>
                <a:cxn ang="0">
                  <a:pos x="106" y="186"/>
                </a:cxn>
                <a:cxn ang="0">
                  <a:pos x="132" y="146"/>
                </a:cxn>
                <a:cxn ang="0">
                  <a:pos x="173" y="110"/>
                </a:cxn>
                <a:cxn ang="0">
                  <a:pos x="209" y="77"/>
                </a:cxn>
                <a:cxn ang="0">
                  <a:pos x="239" y="47"/>
                </a:cxn>
                <a:cxn ang="0">
                  <a:pos x="256" y="20"/>
                </a:cxn>
                <a:cxn ang="0">
                  <a:pos x="189" y="37"/>
                </a:cxn>
                <a:cxn ang="0">
                  <a:pos x="143" y="90"/>
                </a:cxn>
                <a:cxn ang="0">
                  <a:pos x="90" y="133"/>
                </a:cxn>
                <a:cxn ang="0">
                  <a:pos x="60" y="160"/>
                </a:cxn>
                <a:cxn ang="0">
                  <a:pos x="30" y="197"/>
                </a:cxn>
                <a:cxn ang="0">
                  <a:pos x="3" y="243"/>
                </a:cxn>
                <a:cxn ang="0">
                  <a:pos x="0" y="280"/>
                </a:cxn>
                <a:cxn ang="0">
                  <a:pos x="13" y="323"/>
                </a:cxn>
                <a:cxn ang="0">
                  <a:pos x="36" y="357"/>
                </a:cxn>
                <a:cxn ang="0">
                  <a:pos x="66" y="383"/>
                </a:cxn>
                <a:cxn ang="0">
                  <a:pos x="96" y="396"/>
                </a:cxn>
                <a:cxn ang="0">
                  <a:pos x="146" y="393"/>
                </a:cxn>
                <a:cxn ang="0">
                  <a:pos x="186" y="387"/>
                </a:cxn>
                <a:cxn ang="0">
                  <a:pos x="216" y="376"/>
                </a:cxn>
                <a:cxn ang="0">
                  <a:pos x="243" y="346"/>
                </a:cxn>
                <a:cxn ang="0">
                  <a:pos x="266" y="303"/>
                </a:cxn>
                <a:cxn ang="0">
                  <a:pos x="296" y="270"/>
                </a:cxn>
                <a:cxn ang="0">
                  <a:pos x="315" y="210"/>
                </a:cxn>
                <a:cxn ang="0">
                  <a:pos x="329" y="157"/>
                </a:cxn>
                <a:cxn ang="0">
                  <a:pos x="336" y="104"/>
                </a:cxn>
                <a:cxn ang="0">
                  <a:pos x="336" y="44"/>
                </a:cxn>
              </a:cxnLst>
              <a:rect l="0" t="0" r="r" b="b"/>
              <a:pathLst>
                <a:path w="336" h="396">
                  <a:moveTo>
                    <a:pt x="336" y="44"/>
                  </a:moveTo>
                  <a:lnTo>
                    <a:pt x="322" y="0"/>
                  </a:lnTo>
                  <a:lnTo>
                    <a:pt x="303" y="3"/>
                  </a:lnTo>
                  <a:lnTo>
                    <a:pt x="303" y="83"/>
                  </a:lnTo>
                  <a:lnTo>
                    <a:pt x="285" y="167"/>
                  </a:lnTo>
                  <a:lnTo>
                    <a:pt x="273" y="213"/>
                  </a:lnTo>
                  <a:lnTo>
                    <a:pt x="226" y="257"/>
                  </a:lnTo>
                  <a:lnTo>
                    <a:pt x="186" y="293"/>
                  </a:lnTo>
                  <a:lnTo>
                    <a:pt x="132" y="310"/>
                  </a:lnTo>
                  <a:lnTo>
                    <a:pt x="86" y="306"/>
                  </a:lnTo>
                  <a:lnTo>
                    <a:pt x="69" y="287"/>
                  </a:lnTo>
                  <a:lnTo>
                    <a:pt x="86" y="237"/>
                  </a:lnTo>
                  <a:lnTo>
                    <a:pt x="106" y="186"/>
                  </a:lnTo>
                  <a:lnTo>
                    <a:pt x="132" y="146"/>
                  </a:lnTo>
                  <a:lnTo>
                    <a:pt x="173" y="110"/>
                  </a:lnTo>
                  <a:lnTo>
                    <a:pt x="209" y="77"/>
                  </a:lnTo>
                  <a:lnTo>
                    <a:pt x="239" y="47"/>
                  </a:lnTo>
                  <a:lnTo>
                    <a:pt x="256" y="20"/>
                  </a:lnTo>
                  <a:lnTo>
                    <a:pt x="189" y="37"/>
                  </a:lnTo>
                  <a:lnTo>
                    <a:pt x="143" y="90"/>
                  </a:lnTo>
                  <a:lnTo>
                    <a:pt x="90" y="133"/>
                  </a:lnTo>
                  <a:lnTo>
                    <a:pt x="60" y="160"/>
                  </a:lnTo>
                  <a:lnTo>
                    <a:pt x="30" y="197"/>
                  </a:lnTo>
                  <a:lnTo>
                    <a:pt x="3" y="243"/>
                  </a:lnTo>
                  <a:lnTo>
                    <a:pt x="0" y="280"/>
                  </a:lnTo>
                  <a:lnTo>
                    <a:pt x="13" y="323"/>
                  </a:lnTo>
                  <a:lnTo>
                    <a:pt x="36" y="357"/>
                  </a:lnTo>
                  <a:lnTo>
                    <a:pt x="66" y="383"/>
                  </a:lnTo>
                  <a:lnTo>
                    <a:pt x="96" y="396"/>
                  </a:lnTo>
                  <a:lnTo>
                    <a:pt x="146" y="393"/>
                  </a:lnTo>
                  <a:lnTo>
                    <a:pt x="186" y="387"/>
                  </a:lnTo>
                  <a:lnTo>
                    <a:pt x="216" y="376"/>
                  </a:lnTo>
                  <a:lnTo>
                    <a:pt x="243" y="346"/>
                  </a:lnTo>
                  <a:lnTo>
                    <a:pt x="266" y="303"/>
                  </a:lnTo>
                  <a:lnTo>
                    <a:pt x="296" y="270"/>
                  </a:lnTo>
                  <a:lnTo>
                    <a:pt x="315" y="210"/>
                  </a:lnTo>
                  <a:lnTo>
                    <a:pt x="329" y="157"/>
                  </a:lnTo>
                  <a:lnTo>
                    <a:pt x="336" y="104"/>
                  </a:lnTo>
                  <a:lnTo>
                    <a:pt x="336" y="44"/>
                  </a:lnTo>
                  <a:close/>
                </a:path>
              </a:pathLst>
            </a:custGeom>
            <a:solidFill>
              <a:srgbClr val="CF0E3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9"/>
            <p:cNvSpPr>
              <a:spLocks/>
            </p:cNvSpPr>
            <p:nvPr/>
          </p:nvSpPr>
          <p:spPr bwMode="auto">
            <a:xfrm>
              <a:off x="4689986" y="4452411"/>
              <a:ext cx="284226" cy="194310"/>
            </a:xfrm>
            <a:custGeom>
              <a:avLst/>
              <a:gdLst/>
              <a:ahLst/>
              <a:cxnLst>
                <a:cxn ang="0">
                  <a:pos x="200" y="161"/>
                </a:cxn>
                <a:cxn ang="0">
                  <a:pos x="273" y="121"/>
                </a:cxn>
                <a:cxn ang="0">
                  <a:pos x="300" y="104"/>
                </a:cxn>
                <a:cxn ang="0">
                  <a:pos x="263" y="70"/>
                </a:cxn>
                <a:cxn ang="0">
                  <a:pos x="213" y="54"/>
                </a:cxn>
                <a:cxn ang="0">
                  <a:pos x="126" y="73"/>
                </a:cxn>
                <a:cxn ang="0">
                  <a:pos x="93" y="104"/>
                </a:cxn>
                <a:cxn ang="0">
                  <a:pos x="73" y="141"/>
                </a:cxn>
                <a:cxn ang="0">
                  <a:pos x="76" y="161"/>
                </a:cxn>
                <a:cxn ang="0">
                  <a:pos x="103" y="181"/>
                </a:cxn>
                <a:cxn ang="0">
                  <a:pos x="129" y="175"/>
                </a:cxn>
                <a:cxn ang="0">
                  <a:pos x="159" y="171"/>
                </a:cxn>
                <a:cxn ang="0">
                  <a:pos x="200" y="188"/>
                </a:cxn>
                <a:cxn ang="0">
                  <a:pos x="136" y="218"/>
                </a:cxn>
                <a:cxn ang="0">
                  <a:pos x="76" y="241"/>
                </a:cxn>
                <a:cxn ang="0">
                  <a:pos x="36" y="255"/>
                </a:cxn>
                <a:cxn ang="0">
                  <a:pos x="6" y="241"/>
                </a:cxn>
                <a:cxn ang="0">
                  <a:pos x="0" y="201"/>
                </a:cxn>
                <a:cxn ang="0">
                  <a:pos x="0" y="144"/>
                </a:cxn>
                <a:cxn ang="0">
                  <a:pos x="6" y="97"/>
                </a:cxn>
                <a:cxn ang="0">
                  <a:pos x="53" y="61"/>
                </a:cxn>
                <a:cxn ang="0">
                  <a:pos x="90" y="30"/>
                </a:cxn>
                <a:cxn ang="0">
                  <a:pos x="159" y="3"/>
                </a:cxn>
                <a:cxn ang="0">
                  <a:pos x="213" y="0"/>
                </a:cxn>
                <a:cxn ang="0">
                  <a:pos x="273" y="10"/>
                </a:cxn>
                <a:cxn ang="0">
                  <a:pos x="316" y="40"/>
                </a:cxn>
                <a:cxn ang="0">
                  <a:pos x="350" y="70"/>
                </a:cxn>
                <a:cxn ang="0">
                  <a:pos x="373" y="104"/>
                </a:cxn>
                <a:cxn ang="0">
                  <a:pos x="373" y="134"/>
                </a:cxn>
                <a:cxn ang="0">
                  <a:pos x="330" y="141"/>
                </a:cxn>
                <a:cxn ang="0">
                  <a:pos x="263" y="164"/>
                </a:cxn>
                <a:cxn ang="0">
                  <a:pos x="210" y="184"/>
                </a:cxn>
                <a:cxn ang="0">
                  <a:pos x="196" y="184"/>
                </a:cxn>
                <a:cxn ang="0">
                  <a:pos x="200" y="161"/>
                </a:cxn>
              </a:cxnLst>
              <a:rect l="0" t="0" r="r" b="b"/>
              <a:pathLst>
                <a:path w="373" h="255">
                  <a:moveTo>
                    <a:pt x="200" y="161"/>
                  </a:moveTo>
                  <a:lnTo>
                    <a:pt x="273" y="121"/>
                  </a:lnTo>
                  <a:lnTo>
                    <a:pt x="300" y="104"/>
                  </a:lnTo>
                  <a:lnTo>
                    <a:pt x="263" y="70"/>
                  </a:lnTo>
                  <a:lnTo>
                    <a:pt x="213" y="54"/>
                  </a:lnTo>
                  <a:lnTo>
                    <a:pt x="126" y="73"/>
                  </a:lnTo>
                  <a:lnTo>
                    <a:pt x="93" y="104"/>
                  </a:lnTo>
                  <a:lnTo>
                    <a:pt x="73" y="141"/>
                  </a:lnTo>
                  <a:lnTo>
                    <a:pt x="76" y="161"/>
                  </a:lnTo>
                  <a:lnTo>
                    <a:pt x="103" y="181"/>
                  </a:lnTo>
                  <a:lnTo>
                    <a:pt x="129" y="175"/>
                  </a:lnTo>
                  <a:lnTo>
                    <a:pt x="159" y="171"/>
                  </a:lnTo>
                  <a:lnTo>
                    <a:pt x="200" y="188"/>
                  </a:lnTo>
                  <a:lnTo>
                    <a:pt x="136" y="218"/>
                  </a:lnTo>
                  <a:lnTo>
                    <a:pt x="76" y="241"/>
                  </a:lnTo>
                  <a:lnTo>
                    <a:pt x="36" y="255"/>
                  </a:lnTo>
                  <a:lnTo>
                    <a:pt x="6" y="241"/>
                  </a:lnTo>
                  <a:lnTo>
                    <a:pt x="0" y="201"/>
                  </a:lnTo>
                  <a:lnTo>
                    <a:pt x="0" y="144"/>
                  </a:lnTo>
                  <a:lnTo>
                    <a:pt x="6" y="97"/>
                  </a:lnTo>
                  <a:lnTo>
                    <a:pt x="53" y="61"/>
                  </a:lnTo>
                  <a:lnTo>
                    <a:pt x="90" y="30"/>
                  </a:lnTo>
                  <a:lnTo>
                    <a:pt x="159" y="3"/>
                  </a:lnTo>
                  <a:lnTo>
                    <a:pt x="213" y="0"/>
                  </a:lnTo>
                  <a:lnTo>
                    <a:pt x="273" y="10"/>
                  </a:lnTo>
                  <a:lnTo>
                    <a:pt x="316" y="40"/>
                  </a:lnTo>
                  <a:lnTo>
                    <a:pt x="350" y="70"/>
                  </a:lnTo>
                  <a:lnTo>
                    <a:pt x="373" y="104"/>
                  </a:lnTo>
                  <a:lnTo>
                    <a:pt x="373" y="134"/>
                  </a:lnTo>
                  <a:lnTo>
                    <a:pt x="330" y="141"/>
                  </a:lnTo>
                  <a:lnTo>
                    <a:pt x="263" y="164"/>
                  </a:lnTo>
                  <a:lnTo>
                    <a:pt x="210" y="184"/>
                  </a:lnTo>
                  <a:lnTo>
                    <a:pt x="196" y="184"/>
                  </a:lnTo>
                  <a:lnTo>
                    <a:pt x="200" y="161"/>
                  </a:lnTo>
                  <a:close/>
                </a:path>
              </a:pathLst>
            </a:custGeom>
            <a:solidFill>
              <a:srgbClr val="CF0E3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Freeform 10"/>
            <p:cNvSpPr>
              <a:spLocks/>
            </p:cNvSpPr>
            <p:nvPr/>
          </p:nvSpPr>
          <p:spPr bwMode="auto">
            <a:xfrm>
              <a:off x="5037458" y="4113320"/>
              <a:ext cx="196596" cy="184404"/>
            </a:xfrm>
            <a:custGeom>
              <a:avLst/>
              <a:gdLst/>
              <a:ahLst/>
              <a:cxnLst>
                <a:cxn ang="0">
                  <a:pos x="195" y="151"/>
                </a:cxn>
                <a:cxn ang="0">
                  <a:pos x="204" y="101"/>
                </a:cxn>
                <a:cxn ang="0">
                  <a:pos x="211" y="61"/>
                </a:cxn>
                <a:cxn ang="0">
                  <a:pos x="198" y="30"/>
                </a:cxn>
                <a:cxn ang="0">
                  <a:pos x="174" y="10"/>
                </a:cxn>
                <a:cxn ang="0">
                  <a:pos x="144" y="0"/>
                </a:cxn>
                <a:cxn ang="0">
                  <a:pos x="104" y="3"/>
                </a:cxn>
                <a:cxn ang="0">
                  <a:pos x="54" y="37"/>
                </a:cxn>
                <a:cxn ang="0">
                  <a:pos x="27" y="77"/>
                </a:cxn>
                <a:cxn ang="0">
                  <a:pos x="9" y="118"/>
                </a:cxn>
                <a:cxn ang="0">
                  <a:pos x="0" y="158"/>
                </a:cxn>
                <a:cxn ang="0">
                  <a:pos x="3" y="191"/>
                </a:cxn>
                <a:cxn ang="0">
                  <a:pos x="16" y="215"/>
                </a:cxn>
                <a:cxn ang="0">
                  <a:pos x="50" y="235"/>
                </a:cxn>
                <a:cxn ang="0">
                  <a:pos x="77" y="242"/>
                </a:cxn>
                <a:cxn ang="0">
                  <a:pos x="107" y="242"/>
                </a:cxn>
                <a:cxn ang="0">
                  <a:pos x="131" y="228"/>
                </a:cxn>
                <a:cxn ang="0">
                  <a:pos x="161" y="205"/>
                </a:cxn>
                <a:cxn ang="0">
                  <a:pos x="181" y="182"/>
                </a:cxn>
                <a:cxn ang="0">
                  <a:pos x="218" y="198"/>
                </a:cxn>
                <a:cxn ang="0">
                  <a:pos x="238" y="218"/>
                </a:cxn>
                <a:cxn ang="0">
                  <a:pos x="252" y="218"/>
                </a:cxn>
                <a:cxn ang="0">
                  <a:pos x="258" y="198"/>
                </a:cxn>
                <a:cxn ang="0">
                  <a:pos x="235" y="178"/>
                </a:cxn>
                <a:cxn ang="0">
                  <a:pos x="195" y="151"/>
                </a:cxn>
              </a:cxnLst>
              <a:rect l="0" t="0" r="r" b="b"/>
              <a:pathLst>
                <a:path w="258" h="242">
                  <a:moveTo>
                    <a:pt x="195" y="151"/>
                  </a:moveTo>
                  <a:lnTo>
                    <a:pt x="204" y="101"/>
                  </a:lnTo>
                  <a:lnTo>
                    <a:pt x="211" y="61"/>
                  </a:lnTo>
                  <a:lnTo>
                    <a:pt x="198" y="30"/>
                  </a:lnTo>
                  <a:lnTo>
                    <a:pt x="174" y="10"/>
                  </a:lnTo>
                  <a:lnTo>
                    <a:pt x="144" y="0"/>
                  </a:lnTo>
                  <a:lnTo>
                    <a:pt x="104" y="3"/>
                  </a:lnTo>
                  <a:lnTo>
                    <a:pt x="54" y="37"/>
                  </a:lnTo>
                  <a:lnTo>
                    <a:pt x="27" y="77"/>
                  </a:lnTo>
                  <a:lnTo>
                    <a:pt x="9" y="118"/>
                  </a:lnTo>
                  <a:lnTo>
                    <a:pt x="0" y="158"/>
                  </a:lnTo>
                  <a:lnTo>
                    <a:pt x="3" y="191"/>
                  </a:lnTo>
                  <a:lnTo>
                    <a:pt x="16" y="215"/>
                  </a:lnTo>
                  <a:lnTo>
                    <a:pt x="50" y="235"/>
                  </a:lnTo>
                  <a:lnTo>
                    <a:pt x="77" y="242"/>
                  </a:lnTo>
                  <a:lnTo>
                    <a:pt x="107" y="242"/>
                  </a:lnTo>
                  <a:lnTo>
                    <a:pt x="131" y="228"/>
                  </a:lnTo>
                  <a:lnTo>
                    <a:pt x="161" y="205"/>
                  </a:lnTo>
                  <a:lnTo>
                    <a:pt x="181" y="182"/>
                  </a:lnTo>
                  <a:lnTo>
                    <a:pt x="218" y="198"/>
                  </a:lnTo>
                  <a:lnTo>
                    <a:pt x="238" y="218"/>
                  </a:lnTo>
                  <a:lnTo>
                    <a:pt x="252" y="218"/>
                  </a:lnTo>
                  <a:lnTo>
                    <a:pt x="258" y="198"/>
                  </a:lnTo>
                  <a:lnTo>
                    <a:pt x="235" y="178"/>
                  </a:lnTo>
                  <a:lnTo>
                    <a:pt x="195" y="1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11"/>
            <p:cNvSpPr>
              <a:spLocks/>
            </p:cNvSpPr>
            <p:nvPr/>
          </p:nvSpPr>
          <p:spPr bwMode="auto">
            <a:xfrm>
              <a:off x="5077082" y="4632243"/>
              <a:ext cx="187452" cy="401574"/>
            </a:xfrm>
            <a:custGeom>
              <a:avLst/>
              <a:gdLst/>
              <a:ahLst/>
              <a:cxnLst>
                <a:cxn ang="0">
                  <a:pos x="27" y="56"/>
                </a:cxn>
                <a:cxn ang="0">
                  <a:pos x="0" y="37"/>
                </a:cxn>
                <a:cxn ang="0">
                  <a:pos x="17" y="0"/>
                </a:cxn>
                <a:cxn ang="0">
                  <a:pos x="50" y="10"/>
                </a:cxn>
                <a:cxn ang="0">
                  <a:pos x="84" y="30"/>
                </a:cxn>
                <a:cxn ang="0">
                  <a:pos x="138" y="90"/>
                </a:cxn>
                <a:cxn ang="0">
                  <a:pos x="185" y="169"/>
                </a:cxn>
                <a:cxn ang="0">
                  <a:pos x="196" y="219"/>
                </a:cxn>
                <a:cxn ang="0">
                  <a:pos x="189" y="282"/>
                </a:cxn>
                <a:cxn ang="0">
                  <a:pos x="158" y="365"/>
                </a:cxn>
                <a:cxn ang="0">
                  <a:pos x="149" y="424"/>
                </a:cxn>
                <a:cxn ang="0">
                  <a:pos x="158" y="447"/>
                </a:cxn>
                <a:cxn ang="0">
                  <a:pos x="239" y="490"/>
                </a:cxn>
                <a:cxn ang="0">
                  <a:pos x="246" y="507"/>
                </a:cxn>
                <a:cxn ang="0">
                  <a:pos x="199" y="527"/>
                </a:cxn>
                <a:cxn ang="0">
                  <a:pos x="182" y="520"/>
                </a:cxn>
                <a:cxn ang="0">
                  <a:pos x="162" y="490"/>
                </a:cxn>
                <a:cxn ang="0">
                  <a:pos x="118" y="454"/>
                </a:cxn>
                <a:cxn ang="0">
                  <a:pos x="95" y="438"/>
                </a:cxn>
                <a:cxn ang="0">
                  <a:pos x="108" y="405"/>
                </a:cxn>
                <a:cxn ang="0">
                  <a:pos x="128" y="388"/>
                </a:cxn>
                <a:cxn ang="0">
                  <a:pos x="142" y="335"/>
                </a:cxn>
                <a:cxn ang="0">
                  <a:pos x="162" y="285"/>
                </a:cxn>
                <a:cxn ang="0">
                  <a:pos x="165" y="232"/>
                </a:cxn>
                <a:cxn ang="0">
                  <a:pos x="158" y="186"/>
                </a:cxn>
                <a:cxn ang="0">
                  <a:pos x="125" y="136"/>
                </a:cxn>
                <a:cxn ang="0">
                  <a:pos x="74" y="96"/>
                </a:cxn>
                <a:cxn ang="0">
                  <a:pos x="27" y="56"/>
                </a:cxn>
              </a:cxnLst>
              <a:rect l="0" t="0" r="r" b="b"/>
              <a:pathLst>
                <a:path w="246" h="527">
                  <a:moveTo>
                    <a:pt x="27" y="56"/>
                  </a:moveTo>
                  <a:lnTo>
                    <a:pt x="0" y="37"/>
                  </a:lnTo>
                  <a:lnTo>
                    <a:pt x="17" y="0"/>
                  </a:lnTo>
                  <a:lnTo>
                    <a:pt x="50" y="10"/>
                  </a:lnTo>
                  <a:lnTo>
                    <a:pt x="84" y="30"/>
                  </a:lnTo>
                  <a:lnTo>
                    <a:pt x="138" y="90"/>
                  </a:lnTo>
                  <a:lnTo>
                    <a:pt x="185" y="169"/>
                  </a:lnTo>
                  <a:lnTo>
                    <a:pt x="196" y="219"/>
                  </a:lnTo>
                  <a:lnTo>
                    <a:pt x="189" y="282"/>
                  </a:lnTo>
                  <a:lnTo>
                    <a:pt x="158" y="365"/>
                  </a:lnTo>
                  <a:lnTo>
                    <a:pt x="149" y="424"/>
                  </a:lnTo>
                  <a:lnTo>
                    <a:pt x="158" y="447"/>
                  </a:lnTo>
                  <a:lnTo>
                    <a:pt x="239" y="490"/>
                  </a:lnTo>
                  <a:lnTo>
                    <a:pt x="246" y="507"/>
                  </a:lnTo>
                  <a:lnTo>
                    <a:pt x="199" y="527"/>
                  </a:lnTo>
                  <a:lnTo>
                    <a:pt x="182" y="520"/>
                  </a:lnTo>
                  <a:lnTo>
                    <a:pt x="162" y="490"/>
                  </a:lnTo>
                  <a:lnTo>
                    <a:pt x="118" y="454"/>
                  </a:lnTo>
                  <a:lnTo>
                    <a:pt x="95" y="438"/>
                  </a:lnTo>
                  <a:lnTo>
                    <a:pt x="108" y="405"/>
                  </a:lnTo>
                  <a:lnTo>
                    <a:pt x="128" y="388"/>
                  </a:lnTo>
                  <a:lnTo>
                    <a:pt x="142" y="335"/>
                  </a:lnTo>
                  <a:lnTo>
                    <a:pt x="162" y="285"/>
                  </a:lnTo>
                  <a:lnTo>
                    <a:pt x="165" y="232"/>
                  </a:lnTo>
                  <a:lnTo>
                    <a:pt x="158" y="186"/>
                  </a:lnTo>
                  <a:lnTo>
                    <a:pt x="125" y="136"/>
                  </a:lnTo>
                  <a:lnTo>
                    <a:pt x="74" y="96"/>
                  </a:lnTo>
                  <a:lnTo>
                    <a:pt x="27"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Freeform 12"/>
            <p:cNvSpPr>
              <a:spLocks/>
            </p:cNvSpPr>
            <p:nvPr/>
          </p:nvSpPr>
          <p:spPr bwMode="auto">
            <a:xfrm>
              <a:off x="4984880" y="4652055"/>
              <a:ext cx="118872" cy="359664"/>
            </a:xfrm>
            <a:custGeom>
              <a:avLst/>
              <a:gdLst/>
              <a:ahLst/>
              <a:cxnLst>
                <a:cxn ang="0">
                  <a:pos x="33" y="87"/>
                </a:cxn>
                <a:cxn ang="0">
                  <a:pos x="75" y="10"/>
                </a:cxn>
                <a:cxn ang="0">
                  <a:pos x="112" y="0"/>
                </a:cxn>
                <a:cxn ang="0">
                  <a:pos x="150" y="17"/>
                </a:cxn>
                <a:cxn ang="0">
                  <a:pos x="153" y="44"/>
                </a:cxn>
                <a:cxn ang="0">
                  <a:pos x="108" y="73"/>
                </a:cxn>
                <a:cxn ang="0">
                  <a:pos x="71" y="110"/>
                </a:cxn>
                <a:cxn ang="0">
                  <a:pos x="61" y="154"/>
                </a:cxn>
                <a:cxn ang="0">
                  <a:pos x="48" y="213"/>
                </a:cxn>
                <a:cxn ang="0">
                  <a:pos x="51" y="260"/>
                </a:cxn>
                <a:cxn ang="0">
                  <a:pos x="68" y="307"/>
                </a:cxn>
                <a:cxn ang="0">
                  <a:pos x="108" y="356"/>
                </a:cxn>
                <a:cxn ang="0">
                  <a:pos x="139" y="386"/>
                </a:cxn>
                <a:cxn ang="0">
                  <a:pos x="156" y="403"/>
                </a:cxn>
                <a:cxn ang="0">
                  <a:pos x="146" y="426"/>
                </a:cxn>
                <a:cxn ang="0">
                  <a:pos x="123" y="426"/>
                </a:cxn>
                <a:cxn ang="0">
                  <a:pos x="81" y="439"/>
                </a:cxn>
                <a:cxn ang="0">
                  <a:pos x="44" y="472"/>
                </a:cxn>
                <a:cxn ang="0">
                  <a:pos x="17" y="466"/>
                </a:cxn>
                <a:cxn ang="0">
                  <a:pos x="0" y="429"/>
                </a:cxn>
                <a:cxn ang="0">
                  <a:pos x="24" y="419"/>
                </a:cxn>
                <a:cxn ang="0">
                  <a:pos x="78" y="409"/>
                </a:cxn>
                <a:cxn ang="0">
                  <a:pos x="112" y="400"/>
                </a:cxn>
                <a:cxn ang="0">
                  <a:pos x="99" y="386"/>
                </a:cxn>
                <a:cxn ang="0">
                  <a:pos x="68" y="346"/>
                </a:cxn>
                <a:cxn ang="0">
                  <a:pos x="37" y="307"/>
                </a:cxn>
                <a:cxn ang="0">
                  <a:pos x="20" y="270"/>
                </a:cxn>
                <a:cxn ang="0">
                  <a:pos x="13" y="226"/>
                </a:cxn>
                <a:cxn ang="0">
                  <a:pos x="13" y="177"/>
                </a:cxn>
                <a:cxn ang="0">
                  <a:pos x="20" y="124"/>
                </a:cxn>
                <a:cxn ang="0">
                  <a:pos x="33" y="87"/>
                </a:cxn>
              </a:cxnLst>
              <a:rect l="0" t="0" r="r" b="b"/>
              <a:pathLst>
                <a:path w="156" h="472">
                  <a:moveTo>
                    <a:pt x="33" y="87"/>
                  </a:moveTo>
                  <a:lnTo>
                    <a:pt x="75" y="10"/>
                  </a:lnTo>
                  <a:lnTo>
                    <a:pt x="112" y="0"/>
                  </a:lnTo>
                  <a:lnTo>
                    <a:pt x="150" y="17"/>
                  </a:lnTo>
                  <a:lnTo>
                    <a:pt x="153" y="44"/>
                  </a:lnTo>
                  <a:lnTo>
                    <a:pt x="108" y="73"/>
                  </a:lnTo>
                  <a:lnTo>
                    <a:pt x="71" y="110"/>
                  </a:lnTo>
                  <a:lnTo>
                    <a:pt x="61" y="154"/>
                  </a:lnTo>
                  <a:lnTo>
                    <a:pt x="48" y="213"/>
                  </a:lnTo>
                  <a:lnTo>
                    <a:pt x="51" y="260"/>
                  </a:lnTo>
                  <a:lnTo>
                    <a:pt x="68" y="307"/>
                  </a:lnTo>
                  <a:lnTo>
                    <a:pt x="108" y="356"/>
                  </a:lnTo>
                  <a:lnTo>
                    <a:pt x="139" y="386"/>
                  </a:lnTo>
                  <a:lnTo>
                    <a:pt x="156" y="403"/>
                  </a:lnTo>
                  <a:lnTo>
                    <a:pt x="146" y="426"/>
                  </a:lnTo>
                  <a:lnTo>
                    <a:pt x="123" y="426"/>
                  </a:lnTo>
                  <a:lnTo>
                    <a:pt x="81" y="439"/>
                  </a:lnTo>
                  <a:lnTo>
                    <a:pt x="44" y="472"/>
                  </a:lnTo>
                  <a:lnTo>
                    <a:pt x="17" y="466"/>
                  </a:lnTo>
                  <a:lnTo>
                    <a:pt x="0" y="429"/>
                  </a:lnTo>
                  <a:lnTo>
                    <a:pt x="24" y="419"/>
                  </a:lnTo>
                  <a:lnTo>
                    <a:pt x="78" y="409"/>
                  </a:lnTo>
                  <a:lnTo>
                    <a:pt x="112" y="400"/>
                  </a:lnTo>
                  <a:lnTo>
                    <a:pt x="99" y="386"/>
                  </a:lnTo>
                  <a:lnTo>
                    <a:pt x="68" y="346"/>
                  </a:lnTo>
                  <a:lnTo>
                    <a:pt x="37" y="307"/>
                  </a:lnTo>
                  <a:lnTo>
                    <a:pt x="20" y="270"/>
                  </a:lnTo>
                  <a:lnTo>
                    <a:pt x="13" y="226"/>
                  </a:lnTo>
                  <a:lnTo>
                    <a:pt x="13" y="177"/>
                  </a:lnTo>
                  <a:lnTo>
                    <a:pt x="20" y="124"/>
                  </a:lnTo>
                  <a:lnTo>
                    <a:pt x="33" y="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13"/>
            <p:cNvSpPr>
              <a:spLocks/>
            </p:cNvSpPr>
            <p:nvPr/>
          </p:nvSpPr>
          <p:spPr bwMode="auto">
            <a:xfrm>
              <a:off x="4997072" y="4343444"/>
              <a:ext cx="608838" cy="203454"/>
            </a:xfrm>
            <a:custGeom>
              <a:avLst/>
              <a:gdLst/>
              <a:ahLst/>
              <a:cxnLst>
                <a:cxn ang="0">
                  <a:pos x="20" y="230"/>
                </a:cxn>
                <a:cxn ang="0">
                  <a:pos x="96" y="160"/>
                </a:cxn>
                <a:cxn ang="0">
                  <a:pos x="188" y="100"/>
                </a:cxn>
                <a:cxn ang="0">
                  <a:pos x="278" y="53"/>
                </a:cxn>
                <a:cxn ang="0">
                  <a:pos x="370" y="20"/>
                </a:cxn>
                <a:cxn ang="0">
                  <a:pos x="459" y="6"/>
                </a:cxn>
                <a:cxn ang="0">
                  <a:pos x="552" y="0"/>
                </a:cxn>
                <a:cxn ang="0">
                  <a:pos x="667" y="3"/>
                </a:cxn>
                <a:cxn ang="0">
                  <a:pos x="789" y="20"/>
                </a:cxn>
                <a:cxn ang="0">
                  <a:pos x="799" y="33"/>
                </a:cxn>
                <a:cxn ang="0">
                  <a:pos x="750" y="60"/>
                </a:cxn>
                <a:cxn ang="0">
                  <a:pos x="651" y="110"/>
                </a:cxn>
                <a:cxn ang="0">
                  <a:pos x="515" y="156"/>
                </a:cxn>
                <a:cxn ang="0">
                  <a:pos x="406" y="193"/>
                </a:cxn>
                <a:cxn ang="0">
                  <a:pos x="284" y="227"/>
                </a:cxn>
                <a:cxn ang="0">
                  <a:pos x="168" y="260"/>
                </a:cxn>
                <a:cxn ang="0">
                  <a:pos x="122" y="267"/>
                </a:cxn>
                <a:cxn ang="0">
                  <a:pos x="96" y="260"/>
                </a:cxn>
                <a:cxn ang="0">
                  <a:pos x="165" y="237"/>
                </a:cxn>
                <a:cxn ang="0">
                  <a:pos x="274" y="207"/>
                </a:cxn>
                <a:cxn ang="0">
                  <a:pos x="353" y="183"/>
                </a:cxn>
                <a:cxn ang="0">
                  <a:pos x="433" y="160"/>
                </a:cxn>
                <a:cxn ang="0">
                  <a:pos x="505" y="136"/>
                </a:cxn>
                <a:cxn ang="0">
                  <a:pos x="585" y="106"/>
                </a:cxn>
                <a:cxn ang="0">
                  <a:pos x="648" y="83"/>
                </a:cxn>
                <a:cxn ang="0">
                  <a:pos x="700" y="57"/>
                </a:cxn>
                <a:cxn ang="0">
                  <a:pos x="747" y="33"/>
                </a:cxn>
                <a:cxn ang="0">
                  <a:pos x="654" y="16"/>
                </a:cxn>
                <a:cxn ang="0">
                  <a:pos x="558" y="20"/>
                </a:cxn>
                <a:cxn ang="0">
                  <a:pos x="455" y="30"/>
                </a:cxn>
                <a:cxn ang="0">
                  <a:pos x="373" y="39"/>
                </a:cxn>
                <a:cxn ang="0">
                  <a:pos x="307" y="63"/>
                </a:cxn>
                <a:cxn ang="0">
                  <a:pos x="228" y="96"/>
                </a:cxn>
                <a:cxn ang="0">
                  <a:pos x="152" y="143"/>
                </a:cxn>
                <a:cxn ang="0">
                  <a:pos x="92" y="190"/>
                </a:cxn>
                <a:cxn ang="0">
                  <a:pos x="56" y="234"/>
                </a:cxn>
                <a:cxn ang="0">
                  <a:pos x="30" y="257"/>
                </a:cxn>
                <a:cxn ang="0">
                  <a:pos x="0" y="253"/>
                </a:cxn>
                <a:cxn ang="0">
                  <a:pos x="20" y="230"/>
                </a:cxn>
              </a:cxnLst>
              <a:rect l="0" t="0" r="r" b="b"/>
              <a:pathLst>
                <a:path w="799" h="267">
                  <a:moveTo>
                    <a:pt x="20" y="230"/>
                  </a:moveTo>
                  <a:lnTo>
                    <a:pt x="96" y="160"/>
                  </a:lnTo>
                  <a:lnTo>
                    <a:pt x="188" y="100"/>
                  </a:lnTo>
                  <a:lnTo>
                    <a:pt x="278" y="53"/>
                  </a:lnTo>
                  <a:lnTo>
                    <a:pt x="370" y="20"/>
                  </a:lnTo>
                  <a:lnTo>
                    <a:pt x="459" y="6"/>
                  </a:lnTo>
                  <a:lnTo>
                    <a:pt x="552" y="0"/>
                  </a:lnTo>
                  <a:lnTo>
                    <a:pt x="667" y="3"/>
                  </a:lnTo>
                  <a:lnTo>
                    <a:pt x="789" y="20"/>
                  </a:lnTo>
                  <a:lnTo>
                    <a:pt x="799" y="33"/>
                  </a:lnTo>
                  <a:lnTo>
                    <a:pt x="750" y="60"/>
                  </a:lnTo>
                  <a:lnTo>
                    <a:pt x="651" y="110"/>
                  </a:lnTo>
                  <a:lnTo>
                    <a:pt x="515" y="156"/>
                  </a:lnTo>
                  <a:lnTo>
                    <a:pt x="406" y="193"/>
                  </a:lnTo>
                  <a:lnTo>
                    <a:pt x="284" y="227"/>
                  </a:lnTo>
                  <a:lnTo>
                    <a:pt x="168" y="260"/>
                  </a:lnTo>
                  <a:lnTo>
                    <a:pt x="122" y="267"/>
                  </a:lnTo>
                  <a:lnTo>
                    <a:pt x="96" y="260"/>
                  </a:lnTo>
                  <a:lnTo>
                    <a:pt x="165" y="237"/>
                  </a:lnTo>
                  <a:lnTo>
                    <a:pt x="274" y="207"/>
                  </a:lnTo>
                  <a:lnTo>
                    <a:pt x="353" y="183"/>
                  </a:lnTo>
                  <a:lnTo>
                    <a:pt x="433" y="160"/>
                  </a:lnTo>
                  <a:lnTo>
                    <a:pt x="505" y="136"/>
                  </a:lnTo>
                  <a:lnTo>
                    <a:pt x="585" y="106"/>
                  </a:lnTo>
                  <a:lnTo>
                    <a:pt x="648" y="83"/>
                  </a:lnTo>
                  <a:lnTo>
                    <a:pt x="700" y="57"/>
                  </a:lnTo>
                  <a:lnTo>
                    <a:pt x="747" y="33"/>
                  </a:lnTo>
                  <a:lnTo>
                    <a:pt x="654" y="16"/>
                  </a:lnTo>
                  <a:lnTo>
                    <a:pt x="558" y="20"/>
                  </a:lnTo>
                  <a:lnTo>
                    <a:pt x="455" y="30"/>
                  </a:lnTo>
                  <a:lnTo>
                    <a:pt x="373" y="39"/>
                  </a:lnTo>
                  <a:lnTo>
                    <a:pt x="307" y="63"/>
                  </a:lnTo>
                  <a:lnTo>
                    <a:pt x="228" y="96"/>
                  </a:lnTo>
                  <a:lnTo>
                    <a:pt x="152" y="143"/>
                  </a:lnTo>
                  <a:lnTo>
                    <a:pt x="92" y="190"/>
                  </a:lnTo>
                  <a:lnTo>
                    <a:pt x="56" y="234"/>
                  </a:lnTo>
                  <a:lnTo>
                    <a:pt x="30" y="257"/>
                  </a:lnTo>
                  <a:lnTo>
                    <a:pt x="0" y="253"/>
                  </a:lnTo>
                  <a:lnTo>
                    <a:pt x="20" y="2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 name="Freeform 14"/>
            <p:cNvSpPr>
              <a:spLocks/>
            </p:cNvSpPr>
            <p:nvPr/>
          </p:nvSpPr>
          <p:spPr bwMode="auto">
            <a:xfrm>
              <a:off x="4729610" y="4489748"/>
              <a:ext cx="195072" cy="107442"/>
            </a:xfrm>
            <a:custGeom>
              <a:avLst/>
              <a:gdLst/>
              <a:ahLst/>
              <a:cxnLst>
                <a:cxn ang="0">
                  <a:pos x="229" y="18"/>
                </a:cxn>
                <a:cxn ang="0">
                  <a:pos x="182" y="0"/>
                </a:cxn>
                <a:cxn ang="0">
                  <a:pos x="138" y="0"/>
                </a:cxn>
                <a:cxn ang="0">
                  <a:pos x="91" y="11"/>
                </a:cxn>
                <a:cxn ang="0">
                  <a:pos x="47" y="35"/>
                </a:cxn>
                <a:cxn ang="0">
                  <a:pos x="14" y="72"/>
                </a:cxn>
                <a:cxn ang="0">
                  <a:pos x="0" y="110"/>
                </a:cxn>
                <a:cxn ang="0">
                  <a:pos x="17" y="134"/>
                </a:cxn>
                <a:cxn ang="0">
                  <a:pos x="47" y="141"/>
                </a:cxn>
                <a:cxn ang="0">
                  <a:pos x="88" y="130"/>
                </a:cxn>
                <a:cxn ang="0">
                  <a:pos x="125" y="123"/>
                </a:cxn>
                <a:cxn ang="0">
                  <a:pos x="185" y="103"/>
                </a:cxn>
                <a:cxn ang="0">
                  <a:pos x="226" y="75"/>
                </a:cxn>
                <a:cxn ang="0">
                  <a:pos x="256" y="55"/>
                </a:cxn>
                <a:cxn ang="0">
                  <a:pos x="242" y="45"/>
                </a:cxn>
                <a:cxn ang="0">
                  <a:pos x="219" y="62"/>
                </a:cxn>
                <a:cxn ang="0">
                  <a:pos x="175" y="86"/>
                </a:cxn>
                <a:cxn ang="0">
                  <a:pos x="138" y="106"/>
                </a:cxn>
                <a:cxn ang="0">
                  <a:pos x="95" y="117"/>
                </a:cxn>
                <a:cxn ang="0">
                  <a:pos x="57" y="123"/>
                </a:cxn>
                <a:cxn ang="0">
                  <a:pos x="37" y="114"/>
                </a:cxn>
                <a:cxn ang="0">
                  <a:pos x="27" y="93"/>
                </a:cxn>
                <a:cxn ang="0">
                  <a:pos x="50" y="62"/>
                </a:cxn>
                <a:cxn ang="0">
                  <a:pos x="81" y="38"/>
                </a:cxn>
                <a:cxn ang="0">
                  <a:pos x="125" y="21"/>
                </a:cxn>
                <a:cxn ang="0">
                  <a:pos x="172" y="18"/>
                </a:cxn>
                <a:cxn ang="0">
                  <a:pos x="206" y="24"/>
                </a:cxn>
                <a:cxn ang="0">
                  <a:pos x="229" y="45"/>
                </a:cxn>
                <a:cxn ang="0">
                  <a:pos x="253" y="59"/>
                </a:cxn>
                <a:cxn ang="0">
                  <a:pos x="229" y="18"/>
                </a:cxn>
              </a:cxnLst>
              <a:rect l="0" t="0" r="r" b="b"/>
              <a:pathLst>
                <a:path w="256" h="141">
                  <a:moveTo>
                    <a:pt x="229" y="18"/>
                  </a:moveTo>
                  <a:lnTo>
                    <a:pt x="182" y="0"/>
                  </a:lnTo>
                  <a:lnTo>
                    <a:pt x="138" y="0"/>
                  </a:lnTo>
                  <a:lnTo>
                    <a:pt x="91" y="11"/>
                  </a:lnTo>
                  <a:lnTo>
                    <a:pt x="47" y="35"/>
                  </a:lnTo>
                  <a:lnTo>
                    <a:pt x="14" y="72"/>
                  </a:lnTo>
                  <a:lnTo>
                    <a:pt x="0" y="110"/>
                  </a:lnTo>
                  <a:lnTo>
                    <a:pt x="17" y="134"/>
                  </a:lnTo>
                  <a:lnTo>
                    <a:pt x="47" y="141"/>
                  </a:lnTo>
                  <a:lnTo>
                    <a:pt x="88" y="130"/>
                  </a:lnTo>
                  <a:lnTo>
                    <a:pt x="125" y="123"/>
                  </a:lnTo>
                  <a:lnTo>
                    <a:pt x="185" y="103"/>
                  </a:lnTo>
                  <a:lnTo>
                    <a:pt x="226" y="75"/>
                  </a:lnTo>
                  <a:lnTo>
                    <a:pt x="256" y="55"/>
                  </a:lnTo>
                  <a:lnTo>
                    <a:pt x="242" y="45"/>
                  </a:lnTo>
                  <a:lnTo>
                    <a:pt x="219" y="62"/>
                  </a:lnTo>
                  <a:lnTo>
                    <a:pt x="175" y="86"/>
                  </a:lnTo>
                  <a:lnTo>
                    <a:pt x="138" y="106"/>
                  </a:lnTo>
                  <a:lnTo>
                    <a:pt x="95" y="117"/>
                  </a:lnTo>
                  <a:lnTo>
                    <a:pt x="57" y="123"/>
                  </a:lnTo>
                  <a:lnTo>
                    <a:pt x="37" y="114"/>
                  </a:lnTo>
                  <a:lnTo>
                    <a:pt x="27" y="93"/>
                  </a:lnTo>
                  <a:lnTo>
                    <a:pt x="50" y="62"/>
                  </a:lnTo>
                  <a:lnTo>
                    <a:pt x="81" y="38"/>
                  </a:lnTo>
                  <a:lnTo>
                    <a:pt x="125" y="21"/>
                  </a:lnTo>
                  <a:lnTo>
                    <a:pt x="172" y="18"/>
                  </a:lnTo>
                  <a:lnTo>
                    <a:pt x="206" y="24"/>
                  </a:lnTo>
                  <a:lnTo>
                    <a:pt x="229" y="45"/>
                  </a:lnTo>
                  <a:lnTo>
                    <a:pt x="253" y="59"/>
                  </a:lnTo>
                  <a:lnTo>
                    <a:pt x="229"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 name="Freeform 15"/>
            <p:cNvSpPr>
              <a:spLocks/>
            </p:cNvSpPr>
            <p:nvPr/>
          </p:nvSpPr>
          <p:spPr bwMode="auto">
            <a:xfrm>
              <a:off x="4725038" y="4557567"/>
              <a:ext cx="272034" cy="304038"/>
            </a:xfrm>
            <a:custGeom>
              <a:avLst/>
              <a:gdLst/>
              <a:ahLst/>
              <a:cxnLst>
                <a:cxn ang="0">
                  <a:pos x="207" y="33"/>
                </a:cxn>
                <a:cxn ang="0">
                  <a:pos x="143" y="79"/>
                </a:cxn>
                <a:cxn ang="0">
                  <a:pos x="80" y="130"/>
                </a:cxn>
                <a:cxn ang="0">
                  <a:pos x="37" y="183"/>
                </a:cxn>
                <a:cxn ang="0">
                  <a:pos x="3" y="226"/>
                </a:cxn>
                <a:cxn ang="0">
                  <a:pos x="0" y="276"/>
                </a:cxn>
                <a:cxn ang="0">
                  <a:pos x="17" y="323"/>
                </a:cxn>
                <a:cxn ang="0">
                  <a:pos x="50" y="369"/>
                </a:cxn>
                <a:cxn ang="0">
                  <a:pos x="97" y="396"/>
                </a:cxn>
                <a:cxn ang="0">
                  <a:pos x="161" y="399"/>
                </a:cxn>
                <a:cxn ang="0">
                  <a:pos x="224" y="379"/>
                </a:cxn>
                <a:cxn ang="0">
                  <a:pos x="270" y="332"/>
                </a:cxn>
                <a:cxn ang="0">
                  <a:pos x="311" y="269"/>
                </a:cxn>
                <a:cxn ang="0">
                  <a:pos x="334" y="197"/>
                </a:cxn>
                <a:cxn ang="0">
                  <a:pos x="354" y="130"/>
                </a:cxn>
                <a:cxn ang="0">
                  <a:pos x="357" y="67"/>
                </a:cxn>
                <a:cxn ang="0">
                  <a:pos x="347" y="0"/>
                </a:cxn>
                <a:cxn ang="0">
                  <a:pos x="330" y="7"/>
                </a:cxn>
                <a:cxn ang="0">
                  <a:pos x="344" y="76"/>
                </a:cxn>
                <a:cxn ang="0">
                  <a:pos x="334" y="126"/>
                </a:cxn>
                <a:cxn ang="0">
                  <a:pos x="324" y="183"/>
                </a:cxn>
                <a:cxn ang="0">
                  <a:pos x="300" y="239"/>
                </a:cxn>
                <a:cxn ang="0">
                  <a:pos x="277" y="290"/>
                </a:cxn>
                <a:cxn ang="0">
                  <a:pos x="244" y="336"/>
                </a:cxn>
                <a:cxn ang="0">
                  <a:pos x="214" y="362"/>
                </a:cxn>
                <a:cxn ang="0">
                  <a:pos x="170" y="376"/>
                </a:cxn>
                <a:cxn ang="0">
                  <a:pos x="127" y="379"/>
                </a:cxn>
                <a:cxn ang="0">
                  <a:pos x="94" y="373"/>
                </a:cxn>
                <a:cxn ang="0">
                  <a:pos x="64" y="353"/>
                </a:cxn>
                <a:cxn ang="0">
                  <a:pos x="44" y="320"/>
                </a:cxn>
                <a:cxn ang="0">
                  <a:pos x="27" y="283"/>
                </a:cxn>
                <a:cxn ang="0">
                  <a:pos x="23" y="256"/>
                </a:cxn>
                <a:cxn ang="0">
                  <a:pos x="33" y="223"/>
                </a:cxn>
                <a:cxn ang="0">
                  <a:pos x="57" y="190"/>
                </a:cxn>
                <a:cxn ang="0">
                  <a:pos x="90" y="143"/>
                </a:cxn>
                <a:cxn ang="0">
                  <a:pos x="137" y="109"/>
                </a:cxn>
                <a:cxn ang="0">
                  <a:pos x="177" y="67"/>
                </a:cxn>
                <a:cxn ang="0">
                  <a:pos x="207" y="33"/>
                </a:cxn>
              </a:cxnLst>
              <a:rect l="0" t="0" r="r" b="b"/>
              <a:pathLst>
                <a:path w="357" h="399">
                  <a:moveTo>
                    <a:pt x="207" y="33"/>
                  </a:moveTo>
                  <a:lnTo>
                    <a:pt x="143" y="79"/>
                  </a:lnTo>
                  <a:lnTo>
                    <a:pt x="80" y="130"/>
                  </a:lnTo>
                  <a:lnTo>
                    <a:pt x="37" y="183"/>
                  </a:lnTo>
                  <a:lnTo>
                    <a:pt x="3" y="226"/>
                  </a:lnTo>
                  <a:lnTo>
                    <a:pt x="0" y="276"/>
                  </a:lnTo>
                  <a:lnTo>
                    <a:pt x="17" y="323"/>
                  </a:lnTo>
                  <a:lnTo>
                    <a:pt x="50" y="369"/>
                  </a:lnTo>
                  <a:lnTo>
                    <a:pt x="97" y="396"/>
                  </a:lnTo>
                  <a:lnTo>
                    <a:pt x="161" y="399"/>
                  </a:lnTo>
                  <a:lnTo>
                    <a:pt x="224" y="379"/>
                  </a:lnTo>
                  <a:lnTo>
                    <a:pt x="270" y="332"/>
                  </a:lnTo>
                  <a:lnTo>
                    <a:pt x="311" y="269"/>
                  </a:lnTo>
                  <a:lnTo>
                    <a:pt x="334" y="197"/>
                  </a:lnTo>
                  <a:lnTo>
                    <a:pt x="354" y="130"/>
                  </a:lnTo>
                  <a:lnTo>
                    <a:pt x="357" y="67"/>
                  </a:lnTo>
                  <a:lnTo>
                    <a:pt x="347" y="0"/>
                  </a:lnTo>
                  <a:lnTo>
                    <a:pt x="330" y="7"/>
                  </a:lnTo>
                  <a:lnTo>
                    <a:pt x="344" y="76"/>
                  </a:lnTo>
                  <a:lnTo>
                    <a:pt x="334" y="126"/>
                  </a:lnTo>
                  <a:lnTo>
                    <a:pt x="324" y="183"/>
                  </a:lnTo>
                  <a:lnTo>
                    <a:pt x="300" y="239"/>
                  </a:lnTo>
                  <a:lnTo>
                    <a:pt x="277" y="290"/>
                  </a:lnTo>
                  <a:lnTo>
                    <a:pt x="244" y="336"/>
                  </a:lnTo>
                  <a:lnTo>
                    <a:pt x="214" y="362"/>
                  </a:lnTo>
                  <a:lnTo>
                    <a:pt x="170" y="376"/>
                  </a:lnTo>
                  <a:lnTo>
                    <a:pt x="127" y="379"/>
                  </a:lnTo>
                  <a:lnTo>
                    <a:pt x="94" y="373"/>
                  </a:lnTo>
                  <a:lnTo>
                    <a:pt x="64" y="353"/>
                  </a:lnTo>
                  <a:lnTo>
                    <a:pt x="44" y="320"/>
                  </a:lnTo>
                  <a:lnTo>
                    <a:pt x="27" y="283"/>
                  </a:lnTo>
                  <a:lnTo>
                    <a:pt x="23" y="256"/>
                  </a:lnTo>
                  <a:lnTo>
                    <a:pt x="33" y="223"/>
                  </a:lnTo>
                  <a:lnTo>
                    <a:pt x="57" y="190"/>
                  </a:lnTo>
                  <a:lnTo>
                    <a:pt x="90" y="143"/>
                  </a:lnTo>
                  <a:lnTo>
                    <a:pt x="137" y="109"/>
                  </a:lnTo>
                  <a:lnTo>
                    <a:pt x="177" y="67"/>
                  </a:lnTo>
                  <a:lnTo>
                    <a:pt x="207"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16"/>
            <p:cNvSpPr>
              <a:spLocks/>
            </p:cNvSpPr>
            <p:nvPr/>
          </p:nvSpPr>
          <p:spPr bwMode="auto">
            <a:xfrm>
              <a:off x="4782950" y="4559852"/>
              <a:ext cx="191262" cy="236982"/>
            </a:xfrm>
            <a:custGeom>
              <a:avLst/>
              <a:gdLst/>
              <a:ahLst/>
              <a:cxnLst>
                <a:cxn ang="0">
                  <a:pos x="248" y="90"/>
                </a:cxn>
                <a:cxn ang="0">
                  <a:pos x="251" y="43"/>
                </a:cxn>
                <a:cxn ang="0">
                  <a:pos x="241" y="0"/>
                </a:cxn>
                <a:cxn ang="0">
                  <a:pos x="228" y="10"/>
                </a:cxn>
                <a:cxn ang="0">
                  <a:pos x="231" y="67"/>
                </a:cxn>
                <a:cxn ang="0">
                  <a:pos x="217" y="130"/>
                </a:cxn>
                <a:cxn ang="0">
                  <a:pos x="208" y="181"/>
                </a:cxn>
                <a:cxn ang="0">
                  <a:pos x="171" y="224"/>
                </a:cxn>
                <a:cxn ang="0">
                  <a:pos x="134" y="261"/>
                </a:cxn>
                <a:cxn ang="0">
                  <a:pos x="94" y="278"/>
                </a:cxn>
                <a:cxn ang="0">
                  <a:pos x="57" y="288"/>
                </a:cxn>
                <a:cxn ang="0">
                  <a:pos x="30" y="278"/>
                </a:cxn>
                <a:cxn ang="0">
                  <a:pos x="23" y="254"/>
                </a:cxn>
                <a:cxn ang="0">
                  <a:pos x="27" y="221"/>
                </a:cxn>
                <a:cxn ang="0">
                  <a:pos x="50" y="184"/>
                </a:cxn>
                <a:cxn ang="0">
                  <a:pos x="87" y="133"/>
                </a:cxn>
                <a:cxn ang="0">
                  <a:pos x="127" y="94"/>
                </a:cxn>
                <a:cxn ang="0">
                  <a:pos x="160" y="60"/>
                </a:cxn>
                <a:cxn ang="0">
                  <a:pos x="181" y="43"/>
                </a:cxn>
                <a:cxn ang="0">
                  <a:pos x="201" y="10"/>
                </a:cxn>
                <a:cxn ang="0">
                  <a:pos x="174" y="23"/>
                </a:cxn>
                <a:cxn ang="0">
                  <a:pos x="127" y="70"/>
                </a:cxn>
                <a:cxn ang="0">
                  <a:pos x="80" y="114"/>
                </a:cxn>
                <a:cxn ang="0">
                  <a:pos x="43" y="157"/>
                </a:cxn>
                <a:cxn ang="0">
                  <a:pos x="20" y="197"/>
                </a:cxn>
                <a:cxn ang="0">
                  <a:pos x="0" y="241"/>
                </a:cxn>
                <a:cxn ang="0">
                  <a:pos x="0" y="275"/>
                </a:cxn>
                <a:cxn ang="0">
                  <a:pos x="13" y="302"/>
                </a:cxn>
                <a:cxn ang="0">
                  <a:pos x="50" y="311"/>
                </a:cxn>
                <a:cxn ang="0">
                  <a:pos x="94" y="305"/>
                </a:cxn>
                <a:cxn ang="0">
                  <a:pos x="137" y="281"/>
                </a:cxn>
                <a:cxn ang="0">
                  <a:pos x="174" y="254"/>
                </a:cxn>
                <a:cxn ang="0">
                  <a:pos x="201" y="218"/>
                </a:cxn>
                <a:cxn ang="0">
                  <a:pos x="221" y="194"/>
                </a:cxn>
                <a:cxn ang="0">
                  <a:pos x="228" y="160"/>
                </a:cxn>
                <a:cxn ang="0">
                  <a:pos x="238" y="114"/>
                </a:cxn>
                <a:cxn ang="0">
                  <a:pos x="248" y="90"/>
                </a:cxn>
              </a:cxnLst>
              <a:rect l="0" t="0" r="r" b="b"/>
              <a:pathLst>
                <a:path w="251" h="311">
                  <a:moveTo>
                    <a:pt x="248" y="90"/>
                  </a:moveTo>
                  <a:lnTo>
                    <a:pt x="251" y="43"/>
                  </a:lnTo>
                  <a:lnTo>
                    <a:pt x="241" y="0"/>
                  </a:lnTo>
                  <a:lnTo>
                    <a:pt x="228" y="10"/>
                  </a:lnTo>
                  <a:lnTo>
                    <a:pt x="231" y="67"/>
                  </a:lnTo>
                  <a:lnTo>
                    <a:pt x="217" y="130"/>
                  </a:lnTo>
                  <a:lnTo>
                    <a:pt x="208" y="181"/>
                  </a:lnTo>
                  <a:lnTo>
                    <a:pt x="171" y="224"/>
                  </a:lnTo>
                  <a:lnTo>
                    <a:pt x="134" y="261"/>
                  </a:lnTo>
                  <a:lnTo>
                    <a:pt x="94" y="278"/>
                  </a:lnTo>
                  <a:lnTo>
                    <a:pt x="57" y="288"/>
                  </a:lnTo>
                  <a:lnTo>
                    <a:pt x="30" y="278"/>
                  </a:lnTo>
                  <a:lnTo>
                    <a:pt x="23" y="254"/>
                  </a:lnTo>
                  <a:lnTo>
                    <a:pt x="27" y="221"/>
                  </a:lnTo>
                  <a:lnTo>
                    <a:pt x="50" y="184"/>
                  </a:lnTo>
                  <a:lnTo>
                    <a:pt x="87" y="133"/>
                  </a:lnTo>
                  <a:lnTo>
                    <a:pt x="127" y="94"/>
                  </a:lnTo>
                  <a:lnTo>
                    <a:pt x="160" y="60"/>
                  </a:lnTo>
                  <a:lnTo>
                    <a:pt x="181" y="43"/>
                  </a:lnTo>
                  <a:lnTo>
                    <a:pt x="201" y="10"/>
                  </a:lnTo>
                  <a:lnTo>
                    <a:pt x="174" y="23"/>
                  </a:lnTo>
                  <a:lnTo>
                    <a:pt x="127" y="70"/>
                  </a:lnTo>
                  <a:lnTo>
                    <a:pt x="80" y="114"/>
                  </a:lnTo>
                  <a:lnTo>
                    <a:pt x="43" y="157"/>
                  </a:lnTo>
                  <a:lnTo>
                    <a:pt x="20" y="197"/>
                  </a:lnTo>
                  <a:lnTo>
                    <a:pt x="0" y="241"/>
                  </a:lnTo>
                  <a:lnTo>
                    <a:pt x="0" y="275"/>
                  </a:lnTo>
                  <a:lnTo>
                    <a:pt x="13" y="302"/>
                  </a:lnTo>
                  <a:lnTo>
                    <a:pt x="50" y="311"/>
                  </a:lnTo>
                  <a:lnTo>
                    <a:pt x="94" y="305"/>
                  </a:lnTo>
                  <a:lnTo>
                    <a:pt x="137" y="281"/>
                  </a:lnTo>
                  <a:lnTo>
                    <a:pt x="174" y="254"/>
                  </a:lnTo>
                  <a:lnTo>
                    <a:pt x="201" y="218"/>
                  </a:lnTo>
                  <a:lnTo>
                    <a:pt x="221" y="194"/>
                  </a:lnTo>
                  <a:lnTo>
                    <a:pt x="228" y="160"/>
                  </a:lnTo>
                  <a:lnTo>
                    <a:pt x="238" y="114"/>
                  </a:lnTo>
                  <a:lnTo>
                    <a:pt x="248" y="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17"/>
            <p:cNvSpPr>
              <a:spLocks/>
            </p:cNvSpPr>
            <p:nvPr/>
          </p:nvSpPr>
          <p:spPr bwMode="auto">
            <a:xfrm>
              <a:off x="4862198" y="4343444"/>
              <a:ext cx="204216" cy="361188"/>
            </a:xfrm>
            <a:custGeom>
              <a:avLst/>
              <a:gdLst/>
              <a:ahLst/>
              <a:cxnLst>
                <a:cxn ang="0">
                  <a:pos x="181" y="53"/>
                </a:cxn>
                <a:cxn ang="0">
                  <a:pos x="208" y="16"/>
                </a:cxn>
                <a:cxn ang="0">
                  <a:pos x="245" y="0"/>
                </a:cxn>
                <a:cxn ang="0">
                  <a:pos x="268" y="23"/>
                </a:cxn>
                <a:cxn ang="0">
                  <a:pos x="245" y="72"/>
                </a:cxn>
                <a:cxn ang="0">
                  <a:pos x="204" y="102"/>
                </a:cxn>
                <a:cxn ang="0">
                  <a:pos x="151" y="135"/>
                </a:cxn>
                <a:cxn ang="0">
                  <a:pos x="97" y="175"/>
                </a:cxn>
                <a:cxn ang="0">
                  <a:pos x="50" y="228"/>
                </a:cxn>
                <a:cxn ang="0">
                  <a:pos x="30" y="258"/>
                </a:cxn>
                <a:cxn ang="0">
                  <a:pos x="27" y="278"/>
                </a:cxn>
                <a:cxn ang="0">
                  <a:pos x="44" y="334"/>
                </a:cxn>
                <a:cxn ang="0">
                  <a:pos x="71" y="371"/>
                </a:cxn>
                <a:cxn ang="0">
                  <a:pos x="114" y="417"/>
                </a:cxn>
                <a:cxn ang="0">
                  <a:pos x="134" y="424"/>
                </a:cxn>
                <a:cxn ang="0">
                  <a:pos x="164" y="434"/>
                </a:cxn>
                <a:cxn ang="0">
                  <a:pos x="164" y="467"/>
                </a:cxn>
                <a:cxn ang="0">
                  <a:pos x="124" y="460"/>
                </a:cxn>
                <a:cxn ang="0">
                  <a:pos x="94" y="454"/>
                </a:cxn>
                <a:cxn ang="0">
                  <a:pos x="84" y="457"/>
                </a:cxn>
                <a:cxn ang="0">
                  <a:pos x="77" y="474"/>
                </a:cxn>
                <a:cxn ang="0">
                  <a:pos x="57" y="437"/>
                </a:cxn>
                <a:cxn ang="0">
                  <a:pos x="50" y="394"/>
                </a:cxn>
                <a:cxn ang="0">
                  <a:pos x="20" y="338"/>
                </a:cxn>
                <a:cxn ang="0">
                  <a:pos x="0" y="278"/>
                </a:cxn>
                <a:cxn ang="0">
                  <a:pos x="0" y="245"/>
                </a:cxn>
                <a:cxn ang="0">
                  <a:pos x="14" y="212"/>
                </a:cxn>
                <a:cxn ang="0">
                  <a:pos x="47" y="179"/>
                </a:cxn>
                <a:cxn ang="0">
                  <a:pos x="97" y="132"/>
                </a:cxn>
                <a:cxn ang="0">
                  <a:pos x="151" y="86"/>
                </a:cxn>
                <a:cxn ang="0">
                  <a:pos x="181" y="53"/>
                </a:cxn>
              </a:cxnLst>
              <a:rect l="0" t="0" r="r" b="b"/>
              <a:pathLst>
                <a:path w="268" h="474">
                  <a:moveTo>
                    <a:pt x="181" y="53"/>
                  </a:moveTo>
                  <a:lnTo>
                    <a:pt x="208" y="16"/>
                  </a:lnTo>
                  <a:lnTo>
                    <a:pt x="245" y="0"/>
                  </a:lnTo>
                  <a:lnTo>
                    <a:pt x="268" y="23"/>
                  </a:lnTo>
                  <a:lnTo>
                    <a:pt x="245" y="72"/>
                  </a:lnTo>
                  <a:lnTo>
                    <a:pt x="204" y="102"/>
                  </a:lnTo>
                  <a:lnTo>
                    <a:pt x="151" y="135"/>
                  </a:lnTo>
                  <a:lnTo>
                    <a:pt x="97" y="175"/>
                  </a:lnTo>
                  <a:lnTo>
                    <a:pt x="50" y="228"/>
                  </a:lnTo>
                  <a:lnTo>
                    <a:pt x="30" y="258"/>
                  </a:lnTo>
                  <a:lnTo>
                    <a:pt x="27" y="278"/>
                  </a:lnTo>
                  <a:lnTo>
                    <a:pt x="44" y="334"/>
                  </a:lnTo>
                  <a:lnTo>
                    <a:pt x="71" y="371"/>
                  </a:lnTo>
                  <a:lnTo>
                    <a:pt x="114" y="417"/>
                  </a:lnTo>
                  <a:lnTo>
                    <a:pt x="134" y="424"/>
                  </a:lnTo>
                  <a:lnTo>
                    <a:pt x="164" y="434"/>
                  </a:lnTo>
                  <a:lnTo>
                    <a:pt x="164" y="467"/>
                  </a:lnTo>
                  <a:lnTo>
                    <a:pt x="124" y="460"/>
                  </a:lnTo>
                  <a:lnTo>
                    <a:pt x="94" y="454"/>
                  </a:lnTo>
                  <a:lnTo>
                    <a:pt x="84" y="457"/>
                  </a:lnTo>
                  <a:lnTo>
                    <a:pt x="77" y="474"/>
                  </a:lnTo>
                  <a:lnTo>
                    <a:pt x="57" y="437"/>
                  </a:lnTo>
                  <a:lnTo>
                    <a:pt x="50" y="394"/>
                  </a:lnTo>
                  <a:lnTo>
                    <a:pt x="20" y="338"/>
                  </a:lnTo>
                  <a:lnTo>
                    <a:pt x="0" y="278"/>
                  </a:lnTo>
                  <a:lnTo>
                    <a:pt x="0" y="245"/>
                  </a:lnTo>
                  <a:lnTo>
                    <a:pt x="14" y="212"/>
                  </a:lnTo>
                  <a:lnTo>
                    <a:pt x="47" y="179"/>
                  </a:lnTo>
                  <a:lnTo>
                    <a:pt x="97" y="132"/>
                  </a:lnTo>
                  <a:lnTo>
                    <a:pt x="151" y="86"/>
                  </a:lnTo>
                  <a:lnTo>
                    <a:pt x="181" y="5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Tekstboks 49"/>
            <p:cNvSpPr txBox="1"/>
            <p:nvPr/>
          </p:nvSpPr>
          <p:spPr>
            <a:xfrm>
              <a:off x="5136704" y="3905573"/>
              <a:ext cx="731290" cy="1015663"/>
            </a:xfrm>
            <a:prstGeom prst="rect">
              <a:avLst/>
            </a:prstGeom>
            <a:noFill/>
          </p:spPr>
          <p:txBody>
            <a:bodyPr wrap="none" rtlCol="0">
              <a:spAutoFit/>
            </a:bodyPr>
            <a:lstStyle/>
            <a:p>
              <a:r>
                <a:rPr lang="en-GB" sz="6000" b="1" dirty="0">
                  <a:solidFill>
                    <a:srgbClr val="003399"/>
                  </a:solidFill>
                  <a:latin typeface="Verdana" pitchFamily="34" charset="0"/>
                  <a:ea typeface="Verdana" pitchFamily="34" charset="0"/>
                  <a:cs typeface="Verdana" pitchFamily="34" charset="0"/>
                </a:rPr>
                <a:t>€</a:t>
              </a:r>
            </a:p>
          </p:txBody>
        </p:sp>
        <p:sp>
          <p:nvSpPr>
            <p:cNvPr id="51" name="Freeform 20"/>
            <p:cNvSpPr>
              <a:spLocks/>
            </p:cNvSpPr>
            <p:nvPr/>
          </p:nvSpPr>
          <p:spPr bwMode="auto">
            <a:xfrm>
              <a:off x="4959734" y="4530896"/>
              <a:ext cx="665988" cy="144018"/>
            </a:xfrm>
            <a:custGeom>
              <a:avLst/>
              <a:gdLst/>
              <a:ahLst/>
              <a:cxnLst>
                <a:cxn ang="0">
                  <a:pos x="23" y="3"/>
                </a:cxn>
                <a:cxn ang="0">
                  <a:pos x="63" y="3"/>
                </a:cxn>
                <a:cxn ang="0">
                  <a:pos x="158" y="20"/>
                </a:cxn>
                <a:cxn ang="0">
                  <a:pos x="306" y="20"/>
                </a:cxn>
                <a:cxn ang="0">
                  <a:pos x="481" y="17"/>
                </a:cxn>
                <a:cxn ang="0">
                  <a:pos x="613" y="13"/>
                </a:cxn>
                <a:cxn ang="0">
                  <a:pos x="772" y="3"/>
                </a:cxn>
                <a:cxn ang="0">
                  <a:pos x="874" y="0"/>
                </a:cxn>
                <a:cxn ang="0">
                  <a:pos x="855" y="57"/>
                </a:cxn>
                <a:cxn ang="0">
                  <a:pos x="815" y="87"/>
                </a:cxn>
                <a:cxn ang="0">
                  <a:pos x="769" y="121"/>
                </a:cxn>
                <a:cxn ang="0">
                  <a:pos x="693" y="155"/>
                </a:cxn>
                <a:cxn ang="0">
                  <a:pos x="594" y="182"/>
                </a:cxn>
                <a:cxn ang="0">
                  <a:pos x="508" y="189"/>
                </a:cxn>
                <a:cxn ang="0">
                  <a:pos x="435" y="182"/>
                </a:cxn>
                <a:cxn ang="0">
                  <a:pos x="369" y="165"/>
                </a:cxn>
                <a:cxn ang="0">
                  <a:pos x="273" y="145"/>
                </a:cxn>
                <a:cxn ang="0">
                  <a:pos x="171" y="101"/>
                </a:cxn>
                <a:cxn ang="0">
                  <a:pos x="85" y="64"/>
                </a:cxn>
                <a:cxn ang="0">
                  <a:pos x="0" y="20"/>
                </a:cxn>
                <a:cxn ang="0">
                  <a:pos x="23" y="3"/>
                </a:cxn>
              </a:cxnLst>
              <a:rect l="0" t="0" r="r" b="b"/>
              <a:pathLst>
                <a:path w="874" h="189">
                  <a:moveTo>
                    <a:pt x="23" y="3"/>
                  </a:moveTo>
                  <a:lnTo>
                    <a:pt x="63" y="3"/>
                  </a:lnTo>
                  <a:lnTo>
                    <a:pt x="158" y="20"/>
                  </a:lnTo>
                  <a:lnTo>
                    <a:pt x="306" y="20"/>
                  </a:lnTo>
                  <a:lnTo>
                    <a:pt x="481" y="17"/>
                  </a:lnTo>
                  <a:lnTo>
                    <a:pt x="613" y="13"/>
                  </a:lnTo>
                  <a:lnTo>
                    <a:pt x="772" y="3"/>
                  </a:lnTo>
                  <a:lnTo>
                    <a:pt x="874" y="0"/>
                  </a:lnTo>
                  <a:lnTo>
                    <a:pt x="855" y="57"/>
                  </a:lnTo>
                  <a:lnTo>
                    <a:pt x="815" y="87"/>
                  </a:lnTo>
                  <a:lnTo>
                    <a:pt x="769" y="121"/>
                  </a:lnTo>
                  <a:lnTo>
                    <a:pt x="693" y="155"/>
                  </a:lnTo>
                  <a:lnTo>
                    <a:pt x="594" y="182"/>
                  </a:lnTo>
                  <a:lnTo>
                    <a:pt x="508" y="189"/>
                  </a:lnTo>
                  <a:lnTo>
                    <a:pt x="435" y="182"/>
                  </a:lnTo>
                  <a:lnTo>
                    <a:pt x="369" y="165"/>
                  </a:lnTo>
                  <a:lnTo>
                    <a:pt x="273" y="145"/>
                  </a:lnTo>
                  <a:lnTo>
                    <a:pt x="171" y="101"/>
                  </a:lnTo>
                  <a:lnTo>
                    <a:pt x="85" y="64"/>
                  </a:lnTo>
                  <a:lnTo>
                    <a:pt x="0" y="20"/>
                  </a:lnTo>
                  <a:lnTo>
                    <a:pt x="23" y="3"/>
                  </a:lnTo>
                  <a:close/>
                </a:path>
              </a:pathLst>
            </a:custGeom>
            <a:solidFill>
              <a:srgbClr val="DADAD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 name="Freeform 21"/>
            <p:cNvSpPr>
              <a:spLocks/>
            </p:cNvSpPr>
            <p:nvPr/>
          </p:nvSpPr>
          <p:spPr bwMode="auto">
            <a:xfrm>
              <a:off x="4683128" y="4442504"/>
              <a:ext cx="960882" cy="234696"/>
            </a:xfrm>
            <a:custGeom>
              <a:avLst/>
              <a:gdLst/>
              <a:ahLst/>
              <a:cxnLst>
                <a:cxn ang="0">
                  <a:pos x="628" y="131"/>
                </a:cxn>
                <a:cxn ang="0">
                  <a:pos x="1099" y="114"/>
                </a:cxn>
                <a:cxn ang="0">
                  <a:pos x="1237" y="164"/>
                </a:cxn>
                <a:cxn ang="0">
                  <a:pos x="1132" y="244"/>
                </a:cxn>
                <a:cxn ang="0">
                  <a:pos x="984" y="298"/>
                </a:cxn>
                <a:cxn ang="0">
                  <a:pos x="839" y="308"/>
                </a:cxn>
                <a:cxn ang="0">
                  <a:pos x="714" y="287"/>
                </a:cxn>
                <a:cxn ang="0">
                  <a:pos x="582" y="244"/>
                </a:cxn>
                <a:cxn ang="0">
                  <a:pos x="464" y="194"/>
                </a:cxn>
                <a:cxn ang="0">
                  <a:pos x="381" y="161"/>
                </a:cxn>
                <a:cxn ang="0">
                  <a:pos x="256" y="191"/>
                </a:cxn>
                <a:cxn ang="0">
                  <a:pos x="138" y="241"/>
                </a:cxn>
                <a:cxn ang="0">
                  <a:pos x="33" y="274"/>
                </a:cxn>
                <a:cxn ang="0">
                  <a:pos x="0" y="200"/>
                </a:cxn>
                <a:cxn ang="0">
                  <a:pos x="6" y="110"/>
                </a:cxn>
                <a:cxn ang="0">
                  <a:pos x="56" y="60"/>
                </a:cxn>
                <a:cxn ang="0">
                  <a:pos x="135" y="17"/>
                </a:cxn>
                <a:cxn ang="0">
                  <a:pos x="210" y="0"/>
                </a:cxn>
                <a:cxn ang="0">
                  <a:pos x="309" y="30"/>
                </a:cxn>
                <a:cxn ang="0">
                  <a:pos x="365" y="71"/>
                </a:cxn>
                <a:cxn ang="0">
                  <a:pos x="391" y="124"/>
                </a:cxn>
                <a:cxn ang="0">
                  <a:pos x="352" y="101"/>
                </a:cxn>
                <a:cxn ang="0">
                  <a:pos x="296" y="47"/>
                </a:cxn>
                <a:cxn ang="0">
                  <a:pos x="213" y="23"/>
                </a:cxn>
                <a:cxn ang="0">
                  <a:pos x="125" y="47"/>
                </a:cxn>
                <a:cxn ang="0">
                  <a:pos x="39" y="104"/>
                </a:cxn>
                <a:cxn ang="0">
                  <a:pos x="19" y="170"/>
                </a:cxn>
                <a:cxn ang="0">
                  <a:pos x="36" y="241"/>
                </a:cxn>
                <a:cxn ang="0">
                  <a:pos x="78" y="244"/>
                </a:cxn>
                <a:cxn ang="0">
                  <a:pos x="154" y="211"/>
                </a:cxn>
                <a:cxn ang="0">
                  <a:pos x="250" y="170"/>
                </a:cxn>
                <a:cxn ang="0">
                  <a:pos x="345" y="140"/>
                </a:cxn>
                <a:cxn ang="0">
                  <a:pos x="414" y="147"/>
                </a:cxn>
                <a:cxn ang="0">
                  <a:pos x="516" y="191"/>
                </a:cxn>
                <a:cxn ang="0">
                  <a:pos x="651" y="244"/>
                </a:cxn>
                <a:cxn ang="0">
                  <a:pos x="796" y="278"/>
                </a:cxn>
                <a:cxn ang="0">
                  <a:pos x="971" y="278"/>
                </a:cxn>
                <a:cxn ang="0">
                  <a:pos x="1080" y="237"/>
                </a:cxn>
                <a:cxn ang="0">
                  <a:pos x="1185" y="184"/>
                </a:cxn>
                <a:cxn ang="0">
                  <a:pos x="1231" y="120"/>
                </a:cxn>
                <a:cxn ang="0">
                  <a:pos x="1037" y="134"/>
                </a:cxn>
                <a:cxn ang="0">
                  <a:pos x="793" y="144"/>
                </a:cxn>
                <a:cxn ang="0">
                  <a:pos x="585" y="151"/>
                </a:cxn>
                <a:cxn ang="0">
                  <a:pos x="378" y="131"/>
                </a:cxn>
                <a:cxn ang="0">
                  <a:pos x="417" y="120"/>
                </a:cxn>
              </a:cxnLst>
              <a:rect l="0" t="0" r="r" b="b"/>
              <a:pathLst>
                <a:path w="1261" h="308">
                  <a:moveTo>
                    <a:pt x="417" y="120"/>
                  </a:moveTo>
                  <a:lnTo>
                    <a:pt x="628" y="131"/>
                  </a:lnTo>
                  <a:lnTo>
                    <a:pt x="855" y="127"/>
                  </a:lnTo>
                  <a:lnTo>
                    <a:pt x="1099" y="114"/>
                  </a:lnTo>
                  <a:lnTo>
                    <a:pt x="1261" y="104"/>
                  </a:lnTo>
                  <a:lnTo>
                    <a:pt x="1237" y="164"/>
                  </a:lnTo>
                  <a:lnTo>
                    <a:pt x="1192" y="207"/>
                  </a:lnTo>
                  <a:lnTo>
                    <a:pt x="1132" y="244"/>
                  </a:lnTo>
                  <a:lnTo>
                    <a:pt x="1053" y="274"/>
                  </a:lnTo>
                  <a:lnTo>
                    <a:pt x="984" y="298"/>
                  </a:lnTo>
                  <a:lnTo>
                    <a:pt x="912" y="308"/>
                  </a:lnTo>
                  <a:lnTo>
                    <a:pt x="839" y="308"/>
                  </a:lnTo>
                  <a:lnTo>
                    <a:pt x="773" y="294"/>
                  </a:lnTo>
                  <a:lnTo>
                    <a:pt x="714" y="287"/>
                  </a:lnTo>
                  <a:lnTo>
                    <a:pt x="654" y="271"/>
                  </a:lnTo>
                  <a:lnTo>
                    <a:pt x="582" y="244"/>
                  </a:lnTo>
                  <a:lnTo>
                    <a:pt x="513" y="218"/>
                  </a:lnTo>
                  <a:lnTo>
                    <a:pt x="464" y="194"/>
                  </a:lnTo>
                  <a:lnTo>
                    <a:pt x="417" y="177"/>
                  </a:lnTo>
                  <a:lnTo>
                    <a:pt x="381" y="161"/>
                  </a:lnTo>
                  <a:lnTo>
                    <a:pt x="339" y="174"/>
                  </a:lnTo>
                  <a:lnTo>
                    <a:pt x="256" y="191"/>
                  </a:lnTo>
                  <a:lnTo>
                    <a:pt x="184" y="218"/>
                  </a:lnTo>
                  <a:lnTo>
                    <a:pt x="138" y="241"/>
                  </a:lnTo>
                  <a:lnTo>
                    <a:pt x="82" y="268"/>
                  </a:lnTo>
                  <a:lnTo>
                    <a:pt x="33" y="274"/>
                  </a:lnTo>
                  <a:lnTo>
                    <a:pt x="6" y="248"/>
                  </a:lnTo>
                  <a:lnTo>
                    <a:pt x="0" y="200"/>
                  </a:lnTo>
                  <a:lnTo>
                    <a:pt x="0" y="157"/>
                  </a:lnTo>
                  <a:lnTo>
                    <a:pt x="6" y="110"/>
                  </a:lnTo>
                  <a:lnTo>
                    <a:pt x="30" y="80"/>
                  </a:lnTo>
                  <a:lnTo>
                    <a:pt x="56" y="60"/>
                  </a:lnTo>
                  <a:lnTo>
                    <a:pt x="82" y="37"/>
                  </a:lnTo>
                  <a:lnTo>
                    <a:pt x="135" y="17"/>
                  </a:lnTo>
                  <a:lnTo>
                    <a:pt x="164" y="7"/>
                  </a:lnTo>
                  <a:lnTo>
                    <a:pt x="210" y="0"/>
                  </a:lnTo>
                  <a:lnTo>
                    <a:pt x="260" y="14"/>
                  </a:lnTo>
                  <a:lnTo>
                    <a:pt x="309" y="30"/>
                  </a:lnTo>
                  <a:lnTo>
                    <a:pt x="348" y="57"/>
                  </a:lnTo>
                  <a:lnTo>
                    <a:pt x="365" y="71"/>
                  </a:lnTo>
                  <a:lnTo>
                    <a:pt x="388" y="97"/>
                  </a:lnTo>
                  <a:lnTo>
                    <a:pt x="391" y="124"/>
                  </a:lnTo>
                  <a:lnTo>
                    <a:pt x="372" y="131"/>
                  </a:lnTo>
                  <a:lnTo>
                    <a:pt x="352" y="101"/>
                  </a:lnTo>
                  <a:lnTo>
                    <a:pt x="326" y="64"/>
                  </a:lnTo>
                  <a:lnTo>
                    <a:pt x="296" y="47"/>
                  </a:lnTo>
                  <a:lnTo>
                    <a:pt x="253" y="34"/>
                  </a:lnTo>
                  <a:lnTo>
                    <a:pt x="213" y="23"/>
                  </a:lnTo>
                  <a:lnTo>
                    <a:pt x="177" y="30"/>
                  </a:lnTo>
                  <a:lnTo>
                    <a:pt x="125" y="47"/>
                  </a:lnTo>
                  <a:lnTo>
                    <a:pt x="69" y="74"/>
                  </a:lnTo>
                  <a:lnTo>
                    <a:pt x="39" y="104"/>
                  </a:lnTo>
                  <a:lnTo>
                    <a:pt x="26" y="127"/>
                  </a:lnTo>
                  <a:lnTo>
                    <a:pt x="19" y="170"/>
                  </a:lnTo>
                  <a:lnTo>
                    <a:pt x="26" y="221"/>
                  </a:lnTo>
                  <a:lnTo>
                    <a:pt x="36" y="241"/>
                  </a:lnTo>
                  <a:lnTo>
                    <a:pt x="52" y="251"/>
                  </a:lnTo>
                  <a:lnTo>
                    <a:pt x="78" y="244"/>
                  </a:lnTo>
                  <a:lnTo>
                    <a:pt x="115" y="231"/>
                  </a:lnTo>
                  <a:lnTo>
                    <a:pt x="154" y="211"/>
                  </a:lnTo>
                  <a:lnTo>
                    <a:pt x="194" y="191"/>
                  </a:lnTo>
                  <a:lnTo>
                    <a:pt x="250" y="170"/>
                  </a:lnTo>
                  <a:lnTo>
                    <a:pt x="306" y="157"/>
                  </a:lnTo>
                  <a:lnTo>
                    <a:pt x="345" y="140"/>
                  </a:lnTo>
                  <a:lnTo>
                    <a:pt x="372" y="134"/>
                  </a:lnTo>
                  <a:lnTo>
                    <a:pt x="414" y="147"/>
                  </a:lnTo>
                  <a:lnTo>
                    <a:pt x="464" y="170"/>
                  </a:lnTo>
                  <a:lnTo>
                    <a:pt x="516" y="191"/>
                  </a:lnTo>
                  <a:lnTo>
                    <a:pt x="589" y="224"/>
                  </a:lnTo>
                  <a:lnTo>
                    <a:pt x="651" y="244"/>
                  </a:lnTo>
                  <a:lnTo>
                    <a:pt x="734" y="268"/>
                  </a:lnTo>
                  <a:lnTo>
                    <a:pt x="796" y="278"/>
                  </a:lnTo>
                  <a:lnTo>
                    <a:pt x="879" y="281"/>
                  </a:lnTo>
                  <a:lnTo>
                    <a:pt x="971" y="278"/>
                  </a:lnTo>
                  <a:lnTo>
                    <a:pt x="1024" y="261"/>
                  </a:lnTo>
                  <a:lnTo>
                    <a:pt x="1080" y="237"/>
                  </a:lnTo>
                  <a:lnTo>
                    <a:pt x="1142" y="211"/>
                  </a:lnTo>
                  <a:lnTo>
                    <a:pt x="1185" y="184"/>
                  </a:lnTo>
                  <a:lnTo>
                    <a:pt x="1211" y="161"/>
                  </a:lnTo>
                  <a:lnTo>
                    <a:pt x="1231" y="120"/>
                  </a:lnTo>
                  <a:lnTo>
                    <a:pt x="1145" y="127"/>
                  </a:lnTo>
                  <a:lnTo>
                    <a:pt x="1037" y="134"/>
                  </a:lnTo>
                  <a:lnTo>
                    <a:pt x="898" y="140"/>
                  </a:lnTo>
                  <a:lnTo>
                    <a:pt x="793" y="144"/>
                  </a:lnTo>
                  <a:lnTo>
                    <a:pt x="697" y="147"/>
                  </a:lnTo>
                  <a:lnTo>
                    <a:pt x="585" y="151"/>
                  </a:lnTo>
                  <a:lnTo>
                    <a:pt x="474" y="140"/>
                  </a:lnTo>
                  <a:lnTo>
                    <a:pt x="378" y="131"/>
                  </a:lnTo>
                  <a:lnTo>
                    <a:pt x="395" y="114"/>
                  </a:lnTo>
                  <a:lnTo>
                    <a:pt x="417"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2" name="Tekstboks 12">
            <a:extLst>
              <a:ext uri="{FF2B5EF4-FFF2-40B4-BE49-F238E27FC236}">
                <a16:creationId xmlns:a16="http://schemas.microsoft.com/office/drawing/2014/main" id="{045C76FE-BDB6-4F06-ADA1-5E0F655D880B}"/>
              </a:ext>
            </a:extLst>
          </p:cNvPr>
          <p:cNvSpPr txBox="1"/>
          <p:nvPr/>
        </p:nvSpPr>
        <p:spPr>
          <a:xfrm>
            <a:off x="1774056" y="6116096"/>
            <a:ext cx="7547259" cy="707886"/>
          </a:xfrm>
          <a:prstGeom prst="rect">
            <a:avLst/>
          </a:prstGeom>
          <a:noFill/>
        </p:spPr>
        <p:txBody>
          <a:bodyPr wrap="none" rtlCol="0">
            <a:spAutoFit/>
          </a:bodyPr>
          <a:lstStyle/>
          <a:p>
            <a:pPr marL="0" lvl="2"/>
            <a:r>
              <a:rPr lang="en-GB" sz="2000" dirty="0">
                <a:solidFill>
                  <a:schemeClr val="tx1"/>
                </a:solidFill>
              </a:rPr>
              <a:t>For a greener society, a shift to a one-price system</a:t>
            </a:r>
          </a:p>
          <a:p>
            <a:pPr marL="0" lvl="2"/>
            <a:r>
              <a:rPr lang="en-GB" sz="2000" dirty="0">
                <a:solidFill>
                  <a:schemeClr val="tx1"/>
                </a:solidFill>
              </a:rPr>
              <a:t>for imbalances may not be wise…</a:t>
            </a:r>
          </a:p>
        </p:txBody>
      </p:sp>
      <p:sp>
        <p:nvSpPr>
          <p:cNvPr id="3" name="Pladsholder til dato 2">
            <a:extLst>
              <a:ext uri="{FF2B5EF4-FFF2-40B4-BE49-F238E27FC236}">
                <a16:creationId xmlns:a16="http://schemas.microsoft.com/office/drawing/2014/main" id="{37C6277C-7592-4E4E-82AA-ADC7CC9A24DA}"/>
              </a:ext>
            </a:extLst>
          </p:cNvPr>
          <p:cNvSpPr>
            <a:spLocks noGrp="1"/>
          </p:cNvSpPr>
          <p:nvPr>
            <p:ph type="dt" sz="half" idx="10"/>
          </p:nvPr>
        </p:nvSpPr>
        <p:spPr/>
        <p:txBody>
          <a:bodyPr/>
          <a:lstStyle/>
          <a:p>
            <a:pPr>
              <a:defRPr/>
            </a:pPr>
            <a:r>
              <a:rPr lang="en-US" noProof="0"/>
              <a:t>1 Dec. 2019</a:t>
            </a:r>
            <a:endParaRPr lang="en-GB" noProof="0" dirty="0"/>
          </a:p>
        </p:txBody>
      </p:sp>
      <p:sp>
        <p:nvSpPr>
          <p:cNvPr id="4" name="Pladsholder til slidenummer 3">
            <a:extLst>
              <a:ext uri="{FF2B5EF4-FFF2-40B4-BE49-F238E27FC236}">
                <a16:creationId xmlns:a16="http://schemas.microsoft.com/office/drawing/2014/main" id="{7AD7477F-A83A-4550-AF37-5FBD86624C88}"/>
              </a:ext>
            </a:extLst>
          </p:cNvPr>
          <p:cNvSpPr>
            <a:spLocks noGrp="1"/>
          </p:cNvSpPr>
          <p:nvPr>
            <p:ph type="sldNum" sz="quarter" idx="12"/>
          </p:nvPr>
        </p:nvSpPr>
        <p:spPr/>
        <p:txBody>
          <a:bodyPr/>
          <a:lstStyle/>
          <a:p>
            <a:pPr>
              <a:defRPr/>
            </a:pPr>
            <a:fld id="{FFB7089D-E423-4796-9152-6920A30E8A1C}" type="slidenum">
              <a:rPr lang="en-GB" noProof="0" smtClean="0"/>
              <a:pPr>
                <a:defRPr/>
              </a:pPr>
              <a:t>18</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1+#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1+#ppt_w/2"/>
                                          </p:val>
                                        </p:tav>
                                        <p:tav tm="100000">
                                          <p:val>
                                            <p:strVal val="#ppt_x"/>
                                          </p:val>
                                        </p:tav>
                                      </p:tavLst>
                                    </p:anim>
                                    <p:anim calcmode="lin" valueType="num">
                                      <p:cBhvr additive="base">
                                        <p:cTn id="6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0" y="840301"/>
            <a:ext cx="9906000" cy="5544458"/>
          </a:xfrm>
        </p:spPr>
        <p:txBody>
          <a:bodyPr/>
          <a:lstStyle/>
          <a:p>
            <a:r>
              <a:rPr lang="en-GB" sz="2000" dirty="0">
                <a:solidFill>
                  <a:srgbClr val="008000"/>
                </a:solidFill>
              </a:rPr>
              <a:t>You’ll never get liquidity in financial contracts using the day-ahead price at a single node as the underlying reference.</a:t>
            </a:r>
          </a:p>
          <a:p>
            <a:r>
              <a:rPr lang="en-GB" sz="2000" dirty="0">
                <a:solidFill>
                  <a:srgbClr val="008000"/>
                </a:solidFill>
              </a:rPr>
              <a:t>Hence, as the underlying reference for financial contracts:</a:t>
            </a:r>
          </a:p>
          <a:p>
            <a:pPr lvl="1"/>
            <a:r>
              <a:rPr lang="en-GB" sz="2000" dirty="0">
                <a:solidFill>
                  <a:srgbClr val="008000"/>
                </a:solidFill>
              </a:rPr>
              <a:t>You must use the average of the nodal prices for larger areas.</a:t>
            </a:r>
          </a:p>
          <a:p>
            <a:r>
              <a:rPr lang="en-GB" sz="2000" dirty="0">
                <a:solidFill>
                  <a:srgbClr val="008000"/>
                </a:solidFill>
              </a:rPr>
              <a:t>Thereby, those who prefer fixed price contracts, will themselves:</a:t>
            </a:r>
          </a:p>
          <a:p>
            <a:pPr lvl="1"/>
            <a:r>
              <a:rPr lang="en-GB" sz="2000" dirty="0">
                <a:solidFill>
                  <a:srgbClr val="008000"/>
                </a:solidFill>
              </a:rPr>
              <a:t>Either bear the remaining risk that their nodal price deviates from the average price.</a:t>
            </a:r>
          </a:p>
          <a:p>
            <a:pPr lvl="1"/>
            <a:r>
              <a:rPr lang="en-GB" sz="2000" dirty="0">
                <a:solidFill>
                  <a:srgbClr val="008000"/>
                </a:solidFill>
              </a:rPr>
              <a:t>Or pay for having this risk removed also.</a:t>
            </a:r>
          </a:p>
          <a:p>
            <a:pPr lvl="2"/>
            <a:r>
              <a:rPr lang="en-GB" sz="2000" dirty="0">
                <a:solidFill>
                  <a:srgbClr val="0000FF"/>
                </a:solidFill>
              </a:rPr>
              <a:t>With the zonal system, all grid users pay for this risk (via payment for redispatching)</a:t>
            </a:r>
          </a:p>
          <a:p>
            <a:pPr lvl="3"/>
            <a:r>
              <a:rPr lang="en-GB" sz="2000" dirty="0">
                <a:solidFill>
                  <a:srgbClr val="0000FF"/>
                </a:solidFill>
              </a:rPr>
              <a:t>Even consumers who have spot contracts.</a:t>
            </a:r>
          </a:p>
          <a:p>
            <a:r>
              <a:rPr lang="en-GB" sz="2000" dirty="0"/>
              <a:t>More information on price hedging and electricity derivatives: see the PowerPoint presentations</a:t>
            </a:r>
          </a:p>
          <a:p>
            <a:pPr lvl="1"/>
            <a:r>
              <a:rPr lang="en-GB" sz="2000" dirty="0"/>
              <a:t> </a:t>
            </a:r>
            <a:r>
              <a:rPr lang="en-GB" sz="1900" i="1" dirty="0"/>
              <a:t>Financial prices and spot prices – annual contracts 2002-2017</a:t>
            </a:r>
            <a:r>
              <a:rPr lang="en-GB" sz="1900" dirty="0"/>
              <a:t>.</a:t>
            </a:r>
          </a:p>
          <a:p>
            <a:pPr lvl="1"/>
            <a:r>
              <a:rPr lang="en-GB" sz="1900" i="1" dirty="0"/>
              <a:t>Financial prices and spot prices – quarter contracts 2006-2017</a:t>
            </a:r>
            <a:r>
              <a:rPr lang="en-GB" sz="1900" dirty="0"/>
              <a:t>.</a:t>
            </a:r>
          </a:p>
        </p:txBody>
      </p:sp>
      <p:sp>
        <p:nvSpPr>
          <p:cNvPr id="2" name="Titel 1"/>
          <p:cNvSpPr>
            <a:spLocks noGrp="1"/>
          </p:cNvSpPr>
          <p:nvPr>
            <p:ph type="title"/>
          </p:nvPr>
        </p:nvSpPr>
        <p:spPr>
          <a:xfrm>
            <a:off x="1" y="30937"/>
            <a:ext cx="9261586" cy="892078"/>
          </a:xfrm>
        </p:spPr>
        <p:txBody>
          <a:bodyPr/>
          <a:lstStyle/>
          <a:p>
            <a:r>
              <a:rPr lang="en-GB" sz="2700" dirty="0">
                <a:solidFill>
                  <a:srgbClr val="008000"/>
                </a:solidFill>
              </a:rPr>
              <a:t>Nodal pricing: price hedging</a:t>
            </a:r>
            <a:br>
              <a:rPr lang="en-GB" sz="2700" dirty="0">
                <a:solidFill>
                  <a:srgbClr val="008000"/>
                </a:solidFill>
              </a:rPr>
            </a:br>
            <a:r>
              <a:rPr lang="en-GB" sz="2200" dirty="0">
                <a:solidFill>
                  <a:srgbClr val="008000"/>
                </a:solidFill>
              </a:rPr>
              <a:t>Electricity derivatives – hedging with financial contracts</a:t>
            </a:r>
          </a:p>
        </p:txBody>
      </p:sp>
      <p:sp>
        <p:nvSpPr>
          <p:cNvPr id="4" name="Pladsholder til dato 3"/>
          <p:cNvSpPr>
            <a:spLocks noGrp="1"/>
          </p:cNvSpPr>
          <p:nvPr>
            <p:ph type="dt" sz="half" idx="10"/>
          </p:nvPr>
        </p:nvSpPr>
        <p:spPr/>
        <p:txBody>
          <a:bodyPr/>
          <a:lstStyle/>
          <a:p>
            <a:pPr>
              <a:defRPr/>
            </a:pPr>
            <a:r>
              <a:rPr lang="en-US"/>
              <a:t>1 Dec. 2019</a:t>
            </a:r>
            <a:endParaRPr lang="en-GB" dirty="0"/>
          </a:p>
        </p:txBody>
      </p:sp>
      <p:sp>
        <p:nvSpPr>
          <p:cNvPr id="6" name="Pladsholder til diasnummer 5"/>
          <p:cNvSpPr>
            <a:spLocks noGrp="1"/>
          </p:cNvSpPr>
          <p:nvPr>
            <p:ph type="sldNum" sz="quarter" idx="12"/>
          </p:nvPr>
        </p:nvSpPr>
        <p:spPr/>
        <p:txBody>
          <a:bodyPr/>
          <a:lstStyle/>
          <a:p>
            <a:pPr>
              <a:defRPr/>
            </a:pPr>
            <a:fld id="{80AACB3E-9516-4558-9B4B-9689E2C51AB3}" type="slidenum">
              <a:rPr lang="en-GB" smtClean="0"/>
              <a:pPr>
                <a:defRPr/>
              </a:pPr>
              <a:t>19</a:t>
            </a:fld>
            <a:endParaRPr lang="en-GB" dirty="0"/>
          </a:p>
        </p:txBody>
      </p:sp>
      <p:grpSp>
        <p:nvGrpSpPr>
          <p:cNvPr id="27" name="Gruppe 26"/>
          <p:cNvGrpSpPr>
            <a:grpSpLocks noChangeAspect="1"/>
          </p:cNvGrpSpPr>
          <p:nvPr/>
        </p:nvGrpSpPr>
        <p:grpSpPr>
          <a:xfrm>
            <a:off x="8076705" y="4061542"/>
            <a:ext cx="871909" cy="794500"/>
            <a:chOff x="8292642" y="5778045"/>
            <a:chExt cx="968788" cy="882778"/>
          </a:xfrm>
        </p:grpSpPr>
        <p:sp>
          <p:nvSpPr>
            <p:cNvPr id="28" name="AutoShape 3"/>
            <p:cNvSpPr>
              <a:spLocks noChangeAspect="1" noChangeArrowheads="1" noTextEdit="1"/>
            </p:cNvSpPr>
            <p:nvPr/>
          </p:nvSpPr>
          <p:spPr bwMode="auto">
            <a:xfrm>
              <a:off x="8292642" y="5778712"/>
              <a:ext cx="968788" cy="8821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9"/>
            <p:cNvSpPr>
              <a:spLocks/>
            </p:cNvSpPr>
            <p:nvPr/>
          </p:nvSpPr>
          <p:spPr bwMode="auto">
            <a:xfrm>
              <a:off x="8963393" y="5778045"/>
              <a:ext cx="186690" cy="176022"/>
            </a:xfrm>
            <a:custGeom>
              <a:avLst/>
              <a:gdLst/>
              <a:ahLst/>
              <a:cxnLst>
                <a:cxn ang="0">
                  <a:pos x="81" y="167"/>
                </a:cxn>
                <a:cxn ang="0">
                  <a:pos x="89" y="118"/>
                </a:cxn>
                <a:cxn ang="0">
                  <a:pos x="97" y="65"/>
                </a:cxn>
                <a:cxn ang="0">
                  <a:pos x="130" y="29"/>
                </a:cxn>
                <a:cxn ang="0">
                  <a:pos x="163" y="0"/>
                </a:cxn>
                <a:cxn ang="0">
                  <a:pos x="211" y="0"/>
                </a:cxn>
                <a:cxn ang="0">
                  <a:pos x="252" y="20"/>
                </a:cxn>
                <a:cxn ang="0">
                  <a:pos x="272" y="57"/>
                </a:cxn>
                <a:cxn ang="0">
                  <a:pos x="280" y="110"/>
                </a:cxn>
                <a:cxn ang="0">
                  <a:pos x="264" y="167"/>
                </a:cxn>
                <a:cxn ang="0">
                  <a:pos x="240" y="204"/>
                </a:cxn>
                <a:cxn ang="0">
                  <a:pos x="203" y="240"/>
                </a:cxn>
                <a:cxn ang="0">
                  <a:pos x="154" y="256"/>
                </a:cxn>
                <a:cxn ang="0">
                  <a:pos x="109" y="256"/>
                </a:cxn>
                <a:cxn ang="0">
                  <a:pos x="94" y="236"/>
                </a:cxn>
                <a:cxn ang="0">
                  <a:pos x="89" y="220"/>
                </a:cxn>
                <a:cxn ang="0">
                  <a:pos x="45" y="256"/>
                </a:cxn>
                <a:cxn ang="0">
                  <a:pos x="20" y="264"/>
                </a:cxn>
                <a:cxn ang="0">
                  <a:pos x="4" y="256"/>
                </a:cxn>
                <a:cxn ang="0">
                  <a:pos x="0" y="228"/>
                </a:cxn>
                <a:cxn ang="0">
                  <a:pos x="29" y="220"/>
                </a:cxn>
                <a:cxn ang="0">
                  <a:pos x="69" y="208"/>
                </a:cxn>
                <a:cxn ang="0">
                  <a:pos x="77" y="196"/>
                </a:cxn>
                <a:cxn ang="0">
                  <a:pos x="81" y="167"/>
                </a:cxn>
              </a:cxnLst>
              <a:rect l="0" t="0" r="r" b="b"/>
              <a:pathLst>
                <a:path w="280" h="264">
                  <a:moveTo>
                    <a:pt x="81" y="167"/>
                  </a:moveTo>
                  <a:lnTo>
                    <a:pt x="89" y="118"/>
                  </a:lnTo>
                  <a:lnTo>
                    <a:pt x="97" y="65"/>
                  </a:lnTo>
                  <a:lnTo>
                    <a:pt x="130" y="29"/>
                  </a:lnTo>
                  <a:lnTo>
                    <a:pt x="163" y="0"/>
                  </a:lnTo>
                  <a:lnTo>
                    <a:pt x="211" y="0"/>
                  </a:lnTo>
                  <a:lnTo>
                    <a:pt x="252" y="20"/>
                  </a:lnTo>
                  <a:lnTo>
                    <a:pt x="272" y="57"/>
                  </a:lnTo>
                  <a:lnTo>
                    <a:pt x="280" y="110"/>
                  </a:lnTo>
                  <a:lnTo>
                    <a:pt x="264" y="167"/>
                  </a:lnTo>
                  <a:lnTo>
                    <a:pt x="240" y="204"/>
                  </a:lnTo>
                  <a:lnTo>
                    <a:pt x="203" y="240"/>
                  </a:lnTo>
                  <a:lnTo>
                    <a:pt x="154" y="256"/>
                  </a:lnTo>
                  <a:lnTo>
                    <a:pt x="109" y="256"/>
                  </a:lnTo>
                  <a:lnTo>
                    <a:pt x="94" y="236"/>
                  </a:lnTo>
                  <a:lnTo>
                    <a:pt x="89" y="220"/>
                  </a:lnTo>
                  <a:lnTo>
                    <a:pt x="45" y="256"/>
                  </a:lnTo>
                  <a:lnTo>
                    <a:pt x="20" y="264"/>
                  </a:lnTo>
                  <a:lnTo>
                    <a:pt x="4" y="256"/>
                  </a:lnTo>
                  <a:lnTo>
                    <a:pt x="0" y="228"/>
                  </a:lnTo>
                  <a:lnTo>
                    <a:pt x="29" y="220"/>
                  </a:lnTo>
                  <a:lnTo>
                    <a:pt x="69" y="208"/>
                  </a:lnTo>
                  <a:lnTo>
                    <a:pt x="77" y="196"/>
                  </a:lnTo>
                  <a:lnTo>
                    <a:pt x="81" y="167"/>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10"/>
            <p:cNvSpPr>
              <a:spLocks/>
            </p:cNvSpPr>
            <p:nvPr/>
          </p:nvSpPr>
          <p:spPr bwMode="auto">
            <a:xfrm>
              <a:off x="9024067" y="5963401"/>
              <a:ext cx="123349" cy="300705"/>
            </a:xfrm>
            <a:custGeom>
              <a:avLst/>
              <a:gdLst/>
              <a:ahLst/>
              <a:cxnLst>
                <a:cxn ang="0">
                  <a:pos x="50" y="32"/>
                </a:cxn>
                <a:cxn ang="0">
                  <a:pos x="78" y="4"/>
                </a:cxn>
                <a:cxn ang="0">
                  <a:pos x="111" y="0"/>
                </a:cxn>
                <a:cxn ang="0">
                  <a:pos x="157" y="16"/>
                </a:cxn>
                <a:cxn ang="0">
                  <a:pos x="165" y="44"/>
                </a:cxn>
                <a:cxn ang="0">
                  <a:pos x="169" y="81"/>
                </a:cxn>
                <a:cxn ang="0">
                  <a:pos x="161" y="145"/>
                </a:cxn>
                <a:cxn ang="0">
                  <a:pos x="149" y="193"/>
                </a:cxn>
                <a:cxn ang="0">
                  <a:pos x="144" y="245"/>
                </a:cxn>
                <a:cxn ang="0">
                  <a:pos x="153" y="290"/>
                </a:cxn>
                <a:cxn ang="0">
                  <a:pos x="174" y="330"/>
                </a:cxn>
                <a:cxn ang="0">
                  <a:pos x="185" y="363"/>
                </a:cxn>
                <a:cxn ang="0">
                  <a:pos x="185" y="395"/>
                </a:cxn>
                <a:cxn ang="0">
                  <a:pos x="174" y="431"/>
                </a:cxn>
                <a:cxn ang="0">
                  <a:pos x="141" y="451"/>
                </a:cxn>
                <a:cxn ang="0">
                  <a:pos x="83" y="448"/>
                </a:cxn>
                <a:cxn ang="0">
                  <a:pos x="45" y="415"/>
                </a:cxn>
                <a:cxn ang="0">
                  <a:pos x="21" y="359"/>
                </a:cxn>
                <a:cxn ang="0">
                  <a:pos x="4" y="282"/>
                </a:cxn>
                <a:cxn ang="0">
                  <a:pos x="0" y="193"/>
                </a:cxn>
                <a:cxn ang="0">
                  <a:pos x="21" y="113"/>
                </a:cxn>
                <a:cxn ang="0">
                  <a:pos x="29" y="64"/>
                </a:cxn>
                <a:cxn ang="0">
                  <a:pos x="50" y="32"/>
                </a:cxn>
              </a:cxnLst>
              <a:rect l="0" t="0" r="r" b="b"/>
              <a:pathLst>
                <a:path w="185" h="451">
                  <a:moveTo>
                    <a:pt x="50" y="32"/>
                  </a:moveTo>
                  <a:lnTo>
                    <a:pt x="78" y="4"/>
                  </a:lnTo>
                  <a:lnTo>
                    <a:pt x="111" y="0"/>
                  </a:lnTo>
                  <a:lnTo>
                    <a:pt x="157" y="16"/>
                  </a:lnTo>
                  <a:lnTo>
                    <a:pt x="165" y="44"/>
                  </a:lnTo>
                  <a:lnTo>
                    <a:pt x="169" y="81"/>
                  </a:lnTo>
                  <a:lnTo>
                    <a:pt x="161" y="145"/>
                  </a:lnTo>
                  <a:lnTo>
                    <a:pt x="149" y="193"/>
                  </a:lnTo>
                  <a:lnTo>
                    <a:pt x="144" y="245"/>
                  </a:lnTo>
                  <a:lnTo>
                    <a:pt x="153" y="290"/>
                  </a:lnTo>
                  <a:lnTo>
                    <a:pt x="174" y="330"/>
                  </a:lnTo>
                  <a:lnTo>
                    <a:pt x="185" y="363"/>
                  </a:lnTo>
                  <a:lnTo>
                    <a:pt x="185" y="395"/>
                  </a:lnTo>
                  <a:lnTo>
                    <a:pt x="174" y="431"/>
                  </a:lnTo>
                  <a:lnTo>
                    <a:pt x="141" y="451"/>
                  </a:lnTo>
                  <a:lnTo>
                    <a:pt x="83" y="448"/>
                  </a:lnTo>
                  <a:lnTo>
                    <a:pt x="45" y="415"/>
                  </a:lnTo>
                  <a:lnTo>
                    <a:pt x="21" y="359"/>
                  </a:lnTo>
                  <a:lnTo>
                    <a:pt x="4" y="282"/>
                  </a:lnTo>
                  <a:lnTo>
                    <a:pt x="0" y="193"/>
                  </a:lnTo>
                  <a:lnTo>
                    <a:pt x="21" y="113"/>
                  </a:lnTo>
                  <a:lnTo>
                    <a:pt x="29" y="64"/>
                  </a:lnTo>
                  <a:lnTo>
                    <a:pt x="50" y="32"/>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11"/>
            <p:cNvSpPr>
              <a:spLocks/>
            </p:cNvSpPr>
            <p:nvPr/>
          </p:nvSpPr>
          <p:spPr bwMode="auto">
            <a:xfrm>
              <a:off x="9106077" y="5976736"/>
              <a:ext cx="131350" cy="306039"/>
            </a:xfrm>
            <a:custGeom>
              <a:avLst/>
              <a:gdLst/>
              <a:ahLst/>
              <a:cxnLst>
                <a:cxn ang="0">
                  <a:pos x="12" y="0"/>
                </a:cxn>
                <a:cxn ang="0">
                  <a:pos x="0" y="24"/>
                </a:cxn>
                <a:cxn ang="0">
                  <a:pos x="12" y="53"/>
                </a:cxn>
                <a:cxn ang="0">
                  <a:pos x="45" y="65"/>
                </a:cxn>
                <a:cxn ang="0">
                  <a:pos x="86" y="81"/>
                </a:cxn>
                <a:cxn ang="0">
                  <a:pos x="128" y="117"/>
                </a:cxn>
                <a:cxn ang="0">
                  <a:pos x="152" y="169"/>
                </a:cxn>
                <a:cxn ang="0">
                  <a:pos x="164" y="217"/>
                </a:cxn>
                <a:cxn ang="0">
                  <a:pos x="156" y="246"/>
                </a:cxn>
                <a:cxn ang="0">
                  <a:pos x="119" y="290"/>
                </a:cxn>
                <a:cxn ang="0">
                  <a:pos x="78" y="327"/>
                </a:cxn>
                <a:cxn ang="0">
                  <a:pos x="58" y="350"/>
                </a:cxn>
                <a:cxn ang="0">
                  <a:pos x="62" y="362"/>
                </a:cxn>
                <a:cxn ang="0">
                  <a:pos x="95" y="378"/>
                </a:cxn>
                <a:cxn ang="0">
                  <a:pos x="119" y="407"/>
                </a:cxn>
                <a:cxn ang="0">
                  <a:pos x="136" y="447"/>
                </a:cxn>
                <a:cxn ang="0">
                  <a:pos x="156" y="459"/>
                </a:cxn>
                <a:cxn ang="0">
                  <a:pos x="177" y="451"/>
                </a:cxn>
                <a:cxn ang="0">
                  <a:pos x="164" y="415"/>
                </a:cxn>
                <a:cxn ang="0">
                  <a:pos x="140" y="383"/>
                </a:cxn>
                <a:cxn ang="0">
                  <a:pos x="103" y="354"/>
                </a:cxn>
                <a:cxn ang="0">
                  <a:pos x="99" y="339"/>
                </a:cxn>
                <a:cxn ang="0">
                  <a:pos x="144" y="310"/>
                </a:cxn>
                <a:cxn ang="0">
                  <a:pos x="181" y="262"/>
                </a:cxn>
                <a:cxn ang="0">
                  <a:pos x="197" y="242"/>
                </a:cxn>
                <a:cxn ang="0">
                  <a:pos x="189" y="190"/>
                </a:cxn>
                <a:cxn ang="0">
                  <a:pos x="164" y="125"/>
                </a:cxn>
                <a:cxn ang="0">
                  <a:pos x="136" y="77"/>
                </a:cxn>
                <a:cxn ang="0">
                  <a:pos x="107" y="44"/>
                </a:cxn>
                <a:cxn ang="0">
                  <a:pos x="62" y="12"/>
                </a:cxn>
                <a:cxn ang="0">
                  <a:pos x="12" y="0"/>
                </a:cxn>
              </a:cxnLst>
              <a:rect l="0" t="0" r="r" b="b"/>
              <a:pathLst>
                <a:path w="197" h="459">
                  <a:moveTo>
                    <a:pt x="12" y="0"/>
                  </a:moveTo>
                  <a:lnTo>
                    <a:pt x="0" y="24"/>
                  </a:lnTo>
                  <a:lnTo>
                    <a:pt x="12" y="53"/>
                  </a:lnTo>
                  <a:lnTo>
                    <a:pt x="45" y="65"/>
                  </a:lnTo>
                  <a:lnTo>
                    <a:pt x="86" y="81"/>
                  </a:lnTo>
                  <a:lnTo>
                    <a:pt x="128" y="117"/>
                  </a:lnTo>
                  <a:lnTo>
                    <a:pt x="152" y="169"/>
                  </a:lnTo>
                  <a:lnTo>
                    <a:pt x="164" y="217"/>
                  </a:lnTo>
                  <a:lnTo>
                    <a:pt x="156" y="246"/>
                  </a:lnTo>
                  <a:lnTo>
                    <a:pt x="119" y="290"/>
                  </a:lnTo>
                  <a:lnTo>
                    <a:pt x="78" y="327"/>
                  </a:lnTo>
                  <a:lnTo>
                    <a:pt x="58" y="350"/>
                  </a:lnTo>
                  <a:lnTo>
                    <a:pt x="62" y="362"/>
                  </a:lnTo>
                  <a:lnTo>
                    <a:pt x="95" y="378"/>
                  </a:lnTo>
                  <a:lnTo>
                    <a:pt x="119" y="407"/>
                  </a:lnTo>
                  <a:lnTo>
                    <a:pt x="136" y="447"/>
                  </a:lnTo>
                  <a:lnTo>
                    <a:pt x="156" y="459"/>
                  </a:lnTo>
                  <a:lnTo>
                    <a:pt x="177" y="451"/>
                  </a:lnTo>
                  <a:lnTo>
                    <a:pt x="164" y="415"/>
                  </a:lnTo>
                  <a:lnTo>
                    <a:pt x="140" y="383"/>
                  </a:lnTo>
                  <a:lnTo>
                    <a:pt x="103" y="354"/>
                  </a:lnTo>
                  <a:lnTo>
                    <a:pt x="99" y="339"/>
                  </a:lnTo>
                  <a:lnTo>
                    <a:pt x="144" y="310"/>
                  </a:lnTo>
                  <a:lnTo>
                    <a:pt x="181" y="262"/>
                  </a:lnTo>
                  <a:lnTo>
                    <a:pt x="197" y="242"/>
                  </a:lnTo>
                  <a:lnTo>
                    <a:pt x="189" y="190"/>
                  </a:lnTo>
                  <a:lnTo>
                    <a:pt x="164" y="125"/>
                  </a:lnTo>
                  <a:lnTo>
                    <a:pt x="136" y="77"/>
                  </a:lnTo>
                  <a:lnTo>
                    <a:pt x="107" y="44"/>
                  </a:lnTo>
                  <a:lnTo>
                    <a:pt x="62" y="12"/>
                  </a:lnTo>
                  <a:lnTo>
                    <a:pt x="12"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12"/>
            <p:cNvSpPr>
              <a:spLocks/>
            </p:cNvSpPr>
            <p:nvPr/>
          </p:nvSpPr>
          <p:spPr bwMode="auto">
            <a:xfrm>
              <a:off x="8777369" y="5968735"/>
              <a:ext cx="309372" cy="154686"/>
            </a:xfrm>
            <a:custGeom>
              <a:avLst/>
              <a:gdLst/>
              <a:ahLst/>
              <a:cxnLst>
                <a:cxn ang="0">
                  <a:pos x="395" y="37"/>
                </a:cxn>
                <a:cxn ang="0">
                  <a:pos x="436" y="0"/>
                </a:cxn>
                <a:cxn ang="0">
                  <a:pos x="460" y="8"/>
                </a:cxn>
                <a:cxn ang="0">
                  <a:pos x="464" y="49"/>
                </a:cxn>
                <a:cxn ang="0">
                  <a:pos x="440" y="77"/>
                </a:cxn>
                <a:cxn ang="0">
                  <a:pos x="400" y="94"/>
                </a:cxn>
                <a:cxn ang="0">
                  <a:pos x="351" y="142"/>
                </a:cxn>
                <a:cxn ang="0">
                  <a:pos x="303" y="199"/>
                </a:cxn>
                <a:cxn ang="0">
                  <a:pos x="271" y="229"/>
                </a:cxn>
                <a:cxn ang="0">
                  <a:pos x="242" y="232"/>
                </a:cxn>
                <a:cxn ang="0">
                  <a:pos x="222" y="212"/>
                </a:cxn>
                <a:cxn ang="0">
                  <a:pos x="178" y="171"/>
                </a:cxn>
                <a:cxn ang="0">
                  <a:pos x="137" y="134"/>
                </a:cxn>
                <a:cxn ang="0">
                  <a:pos x="93" y="118"/>
                </a:cxn>
                <a:cxn ang="0">
                  <a:pos x="65" y="127"/>
                </a:cxn>
                <a:cxn ang="0">
                  <a:pos x="36" y="151"/>
                </a:cxn>
                <a:cxn ang="0">
                  <a:pos x="0" y="134"/>
                </a:cxn>
                <a:cxn ang="0">
                  <a:pos x="21" y="98"/>
                </a:cxn>
                <a:cxn ang="0">
                  <a:pos x="65" y="82"/>
                </a:cxn>
                <a:cxn ang="0">
                  <a:pos x="105" y="94"/>
                </a:cxn>
                <a:cxn ang="0">
                  <a:pos x="105" y="53"/>
                </a:cxn>
                <a:cxn ang="0">
                  <a:pos x="129" y="53"/>
                </a:cxn>
                <a:cxn ang="0">
                  <a:pos x="129" y="94"/>
                </a:cxn>
                <a:cxn ang="0">
                  <a:pos x="154" y="122"/>
                </a:cxn>
                <a:cxn ang="0">
                  <a:pos x="198" y="151"/>
                </a:cxn>
                <a:cxn ang="0">
                  <a:pos x="234" y="179"/>
                </a:cxn>
                <a:cxn ang="0">
                  <a:pos x="258" y="192"/>
                </a:cxn>
                <a:cxn ang="0">
                  <a:pos x="278" y="171"/>
                </a:cxn>
                <a:cxn ang="0">
                  <a:pos x="311" y="134"/>
                </a:cxn>
                <a:cxn ang="0">
                  <a:pos x="359" y="74"/>
                </a:cxn>
                <a:cxn ang="0">
                  <a:pos x="395" y="37"/>
                </a:cxn>
              </a:cxnLst>
              <a:rect l="0" t="0" r="r" b="b"/>
              <a:pathLst>
                <a:path w="464" h="232">
                  <a:moveTo>
                    <a:pt x="395" y="37"/>
                  </a:moveTo>
                  <a:lnTo>
                    <a:pt x="436" y="0"/>
                  </a:lnTo>
                  <a:lnTo>
                    <a:pt x="460" y="8"/>
                  </a:lnTo>
                  <a:lnTo>
                    <a:pt x="464" y="49"/>
                  </a:lnTo>
                  <a:lnTo>
                    <a:pt x="440" y="77"/>
                  </a:lnTo>
                  <a:lnTo>
                    <a:pt x="400" y="94"/>
                  </a:lnTo>
                  <a:lnTo>
                    <a:pt x="351" y="142"/>
                  </a:lnTo>
                  <a:lnTo>
                    <a:pt x="303" y="199"/>
                  </a:lnTo>
                  <a:lnTo>
                    <a:pt x="271" y="229"/>
                  </a:lnTo>
                  <a:lnTo>
                    <a:pt x="242" y="232"/>
                  </a:lnTo>
                  <a:lnTo>
                    <a:pt x="222" y="212"/>
                  </a:lnTo>
                  <a:lnTo>
                    <a:pt x="178" y="171"/>
                  </a:lnTo>
                  <a:lnTo>
                    <a:pt x="137" y="134"/>
                  </a:lnTo>
                  <a:lnTo>
                    <a:pt x="93" y="118"/>
                  </a:lnTo>
                  <a:lnTo>
                    <a:pt x="65" y="127"/>
                  </a:lnTo>
                  <a:lnTo>
                    <a:pt x="36" y="151"/>
                  </a:lnTo>
                  <a:lnTo>
                    <a:pt x="0" y="134"/>
                  </a:lnTo>
                  <a:lnTo>
                    <a:pt x="21" y="98"/>
                  </a:lnTo>
                  <a:lnTo>
                    <a:pt x="65" y="82"/>
                  </a:lnTo>
                  <a:lnTo>
                    <a:pt x="105" y="94"/>
                  </a:lnTo>
                  <a:lnTo>
                    <a:pt x="105" y="53"/>
                  </a:lnTo>
                  <a:lnTo>
                    <a:pt x="129" y="53"/>
                  </a:lnTo>
                  <a:lnTo>
                    <a:pt x="129" y="94"/>
                  </a:lnTo>
                  <a:lnTo>
                    <a:pt x="154" y="122"/>
                  </a:lnTo>
                  <a:lnTo>
                    <a:pt x="198" y="151"/>
                  </a:lnTo>
                  <a:lnTo>
                    <a:pt x="234" y="179"/>
                  </a:lnTo>
                  <a:lnTo>
                    <a:pt x="258" y="192"/>
                  </a:lnTo>
                  <a:lnTo>
                    <a:pt x="278" y="171"/>
                  </a:lnTo>
                  <a:lnTo>
                    <a:pt x="311" y="134"/>
                  </a:lnTo>
                  <a:lnTo>
                    <a:pt x="359" y="74"/>
                  </a:lnTo>
                  <a:lnTo>
                    <a:pt x="395" y="37"/>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3"/>
            <p:cNvSpPr>
              <a:spLocks/>
            </p:cNvSpPr>
            <p:nvPr/>
          </p:nvSpPr>
          <p:spPr bwMode="auto">
            <a:xfrm>
              <a:off x="9101410" y="6218100"/>
              <a:ext cx="160020" cy="416719"/>
            </a:xfrm>
            <a:custGeom>
              <a:avLst/>
              <a:gdLst/>
              <a:ahLst/>
              <a:cxnLst>
                <a:cxn ang="0">
                  <a:pos x="33" y="0"/>
                </a:cxn>
                <a:cxn ang="0">
                  <a:pos x="0" y="3"/>
                </a:cxn>
                <a:cxn ang="0">
                  <a:pos x="4" y="27"/>
                </a:cxn>
                <a:cxn ang="0">
                  <a:pos x="4" y="56"/>
                </a:cxn>
                <a:cxn ang="0">
                  <a:pos x="57" y="104"/>
                </a:cxn>
                <a:cxn ang="0">
                  <a:pos x="90" y="164"/>
                </a:cxn>
                <a:cxn ang="0">
                  <a:pos x="102" y="224"/>
                </a:cxn>
                <a:cxn ang="0">
                  <a:pos x="102" y="280"/>
                </a:cxn>
                <a:cxn ang="0">
                  <a:pos x="81" y="373"/>
                </a:cxn>
                <a:cxn ang="0">
                  <a:pos x="61" y="468"/>
                </a:cxn>
                <a:cxn ang="0">
                  <a:pos x="40" y="541"/>
                </a:cxn>
                <a:cxn ang="0">
                  <a:pos x="40" y="581"/>
                </a:cxn>
                <a:cxn ang="0">
                  <a:pos x="49" y="593"/>
                </a:cxn>
                <a:cxn ang="0">
                  <a:pos x="90" y="593"/>
                </a:cxn>
                <a:cxn ang="0">
                  <a:pos x="135" y="597"/>
                </a:cxn>
                <a:cxn ang="0">
                  <a:pos x="192" y="625"/>
                </a:cxn>
                <a:cxn ang="0">
                  <a:pos x="207" y="613"/>
                </a:cxn>
                <a:cxn ang="0">
                  <a:pos x="240" y="581"/>
                </a:cxn>
                <a:cxn ang="0">
                  <a:pos x="224" y="569"/>
                </a:cxn>
                <a:cxn ang="0">
                  <a:pos x="155" y="560"/>
                </a:cxn>
                <a:cxn ang="0">
                  <a:pos x="98" y="569"/>
                </a:cxn>
                <a:cxn ang="0">
                  <a:pos x="65" y="560"/>
                </a:cxn>
                <a:cxn ang="0">
                  <a:pos x="73" y="529"/>
                </a:cxn>
                <a:cxn ang="0">
                  <a:pos x="93" y="448"/>
                </a:cxn>
                <a:cxn ang="0">
                  <a:pos x="126" y="352"/>
                </a:cxn>
                <a:cxn ang="0">
                  <a:pos x="142" y="280"/>
                </a:cxn>
                <a:cxn ang="0">
                  <a:pos x="135" y="216"/>
                </a:cxn>
                <a:cxn ang="0">
                  <a:pos x="126" y="148"/>
                </a:cxn>
                <a:cxn ang="0">
                  <a:pos x="98" y="68"/>
                </a:cxn>
                <a:cxn ang="0">
                  <a:pos x="57" y="15"/>
                </a:cxn>
                <a:cxn ang="0">
                  <a:pos x="33" y="0"/>
                </a:cxn>
              </a:cxnLst>
              <a:rect l="0" t="0" r="r" b="b"/>
              <a:pathLst>
                <a:path w="240" h="625">
                  <a:moveTo>
                    <a:pt x="33" y="0"/>
                  </a:moveTo>
                  <a:lnTo>
                    <a:pt x="0" y="3"/>
                  </a:lnTo>
                  <a:lnTo>
                    <a:pt x="4" y="27"/>
                  </a:lnTo>
                  <a:lnTo>
                    <a:pt x="4" y="56"/>
                  </a:lnTo>
                  <a:lnTo>
                    <a:pt x="57" y="104"/>
                  </a:lnTo>
                  <a:lnTo>
                    <a:pt x="90" y="164"/>
                  </a:lnTo>
                  <a:lnTo>
                    <a:pt x="102" y="224"/>
                  </a:lnTo>
                  <a:lnTo>
                    <a:pt x="102" y="280"/>
                  </a:lnTo>
                  <a:lnTo>
                    <a:pt x="81" y="373"/>
                  </a:lnTo>
                  <a:lnTo>
                    <a:pt x="61" y="468"/>
                  </a:lnTo>
                  <a:lnTo>
                    <a:pt x="40" y="541"/>
                  </a:lnTo>
                  <a:lnTo>
                    <a:pt x="40" y="581"/>
                  </a:lnTo>
                  <a:lnTo>
                    <a:pt x="49" y="593"/>
                  </a:lnTo>
                  <a:lnTo>
                    <a:pt x="90" y="593"/>
                  </a:lnTo>
                  <a:lnTo>
                    <a:pt x="135" y="597"/>
                  </a:lnTo>
                  <a:lnTo>
                    <a:pt x="192" y="625"/>
                  </a:lnTo>
                  <a:lnTo>
                    <a:pt x="207" y="613"/>
                  </a:lnTo>
                  <a:lnTo>
                    <a:pt x="240" y="581"/>
                  </a:lnTo>
                  <a:lnTo>
                    <a:pt x="224" y="569"/>
                  </a:lnTo>
                  <a:lnTo>
                    <a:pt x="155" y="560"/>
                  </a:lnTo>
                  <a:lnTo>
                    <a:pt x="98" y="569"/>
                  </a:lnTo>
                  <a:lnTo>
                    <a:pt x="65" y="560"/>
                  </a:lnTo>
                  <a:lnTo>
                    <a:pt x="73" y="529"/>
                  </a:lnTo>
                  <a:lnTo>
                    <a:pt x="93" y="448"/>
                  </a:lnTo>
                  <a:lnTo>
                    <a:pt x="126" y="352"/>
                  </a:lnTo>
                  <a:lnTo>
                    <a:pt x="142" y="280"/>
                  </a:lnTo>
                  <a:lnTo>
                    <a:pt x="135" y="216"/>
                  </a:lnTo>
                  <a:lnTo>
                    <a:pt x="126" y="148"/>
                  </a:lnTo>
                  <a:lnTo>
                    <a:pt x="98" y="68"/>
                  </a:lnTo>
                  <a:lnTo>
                    <a:pt x="57" y="15"/>
                  </a:lnTo>
                  <a:lnTo>
                    <a:pt x="33"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4"/>
            <p:cNvSpPr>
              <a:spLocks/>
            </p:cNvSpPr>
            <p:nvPr/>
          </p:nvSpPr>
          <p:spPr bwMode="auto">
            <a:xfrm>
              <a:off x="8979395" y="6220101"/>
              <a:ext cx="123349" cy="438722"/>
            </a:xfrm>
            <a:custGeom>
              <a:avLst/>
              <a:gdLst/>
              <a:ahLst/>
              <a:cxnLst>
                <a:cxn ang="0">
                  <a:pos x="94" y="69"/>
                </a:cxn>
                <a:cxn ang="0">
                  <a:pos x="132" y="0"/>
                </a:cxn>
                <a:cxn ang="0">
                  <a:pos x="165" y="0"/>
                </a:cxn>
                <a:cxn ang="0">
                  <a:pos x="185" y="21"/>
                </a:cxn>
                <a:cxn ang="0">
                  <a:pos x="181" y="57"/>
                </a:cxn>
                <a:cxn ang="0">
                  <a:pos x="148" y="84"/>
                </a:cxn>
                <a:cxn ang="0">
                  <a:pos x="115" y="133"/>
                </a:cxn>
                <a:cxn ang="0">
                  <a:pos x="91" y="213"/>
                </a:cxn>
                <a:cxn ang="0">
                  <a:pos x="91" y="297"/>
                </a:cxn>
                <a:cxn ang="0">
                  <a:pos x="107" y="413"/>
                </a:cxn>
                <a:cxn ang="0">
                  <a:pos x="127" y="489"/>
                </a:cxn>
                <a:cxn ang="0">
                  <a:pos x="132" y="549"/>
                </a:cxn>
                <a:cxn ang="0">
                  <a:pos x="127" y="569"/>
                </a:cxn>
                <a:cxn ang="0">
                  <a:pos x="99" y="593"/>
                </a:cxn>
                <a:cxn ang="0">
                  <a:pos x="66" y="630"/>
                </a:cxn>
                <a:cxn ang="0">
                  <a:pos x="49" y="658"/>
                </a:cxn>
                <a:cxn ang="0">
                  <a:pos x="20" y="654"/>
                </a:cxn>
                <a:cxn ang="0">
                  <a:pos x="0" y="605"/>
                </a:cxn>
                <a:cxn ang="0">
                  <a:pos x="25" y="586"/>
                </a:cxn>
                <a:cxn ang="0">
                  <a:pos x="70" y="554"/>
                </a:cxn>
                <a:cxn ang="0">
                  <a:pos x="99" y="542"/>
                </a:cxn>
                <a:cxn ang="0">
                  <a:pos x="99" y="509"/>
                </a:cxn>
                <a:cxn ang="0">
                  <a:pos x="91" y="462"/>
                </a:cxn>
                <a:cxn ang="0">
                  <a:pos x="66" y="397"/>
                </a:cxn>
                <a:cxn ang="0">
                  <a:pos x="49" y="337"/>
                </a:cxn>
                <a:cxn ang="0">
                  <a:pos x="37" y="277"/>
                </a:cxn>
                <a:cxn ang="0">
                  <a:pos x="41" y="221"/>
                </a:cxn>
                <a:cxn ang="0">
                  <a:pos x="49" y="161"/>
                </a:cxn>
                <a:cxn ang="0">
                  <a:pos x="74" y="105"/>
                </a:cxn>
                <a:cxn ang="0">
                  <a:pos x="94" y="69"/>
                </a:cxn>
              </a:cxnLst>
              <a:rect l="0" t="0" r="r" b="b"/>
              <a:pathLst>
                <a:path w="185" h="658">
                  <a:moveTo>
                    <a:pt x="94" y="69"/>
                  </a:moveTo>
                  <a:lnTo>
                    <a:pt x="132" y="0"/>
                  </a:lnTo>
                  <a:lnTo>
                    <a:pt x="165" y="0"/>
                  </a:lnTo>
                  <a:lnTo>
                    <a:pt x="185" y="21"/>
                  </a:lnTo>
                  <a:lnTo>
                    <a:pt x="181" y="57"/>
                  </a:lnTo>
                  <a:lnTo>
                    <a:pt x="148" y="84"/>
                  </a:lnTo>
                  <a:lnTo>
                    <a:pt x="115" y="133"/>
                  </a:lnTo>
                  <a:lnTo>
                    <a:pt x="91" y="213"/>
                  </a:lnTo>
                  <a:lnTo>
                    <a:pt x="91" y="297"/>
                  </a:lnTo>
                  <a:lnTo>
                    <a:pt x="107" y="413"/>
                  </a:lnTo>
                  <a:lnTo>
                    <a:pt x="127" y="489"/>
                  </a:lnTo>
                  <a:lnTo>
                    <a:pt x="132" y="549"/>
                  </a:lnTo>
                  <a:lnTo>
                    <a:pt x="127" y="569"/>
                  </a:lnTo>
                  <a:lnTo>
                    <a:pt x="99" y="593"/>
                  </a:lnTo>
                  <a:lnTo>
                    <a:pt x="66" y="630"/>
                  </a:lnTo>
                  <a:lnTo>
                    <a:pt x="49" y="658"/>
                  </a:lnTo>
                  <a:lnTo>
                    <a:pt x="20" y="654"/>
                  </a:lnTo>
                  <a:lnTo>
                    <a:pt x="0" y="605"/>
                  </a:lnTo>
                  <a:lnTo>
                    <a:pt x="25" y="586"/>
                  </a:lnTo>
                  <a:lnTo>
                    <a:pt x="70" y="554"/>
                  </a:lnTo>
                  <a:lnTo>
                    <a:pt x="99" y="542"/>
                  </a:lnTo>
                  <a:lnTo>
                    <a:pt x="99" y="509"/>
                  </a:lnTo>
                  <a:lnTo>
                    <a:pt x="91" y="462"/>
                  </a:lnTo>
                  <a:lnTo>
                    <a:pt x="66" y="397"/>
                  </a:lnTo>
                  <a:lnTo>
                    <a:pt x="49" y="337"/>
                  </a:lnTo>
                  <a:lnTo>
                    <a:pt x="37" y="277"/>
                  </a:lnTo>
                  <a:lnTo>
                    <a:pt x="41" y="221"/>
                  </a:lnTo>
                  <a:lnTo>
                    <a:pt x="49" y="161"/>
                  </a:lnTo>
                  <a:lnTo>
                    <a:pt x="74" y="105"/>
                  </a:lnTo>
                  <a:lnTo>
                    <a:pt x="94" y="69"/>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15"/>
            <p:cNvSpPr>
              <a:spLocks/>
            </p:cNvSpPr>
            <p:nvPr/>
          </p:nvSpPr>
          <p:spPr bwMode="auto">
            <a:xfrm>
              <a:off x="8292642" y="5825384"/>
              <a:ext cx="190024" cy="179356"/>
            </a:xfrm>
            <a:custGeom>
              <a:avLst/>
              <a:gdLst/>
              <a:ahLst/>
              <a:cxnLst>
                <a:cxn ang="0">
                  <a:pos x="179" y="114"/>
                </a:cxn>
                <a:cxn ang="0">
                  <a:pos x="154" y="54"/>
                </a:cxn>
                <a:cxn ang="0">
                  <a:pos x="130" y="25"/>
                </a:cxn>
                <a:cxn ang="0">
                  <a:pos x="110" y="9"/>
                </a:cxn>
                <a:cxn ang="0">
                  <a:pos x="82" y="0"/>
                </a:cxn>
                <a:cxn ang="0">
                  <a:pos x="49" y="4"/>
                </a:cxn>
                <a:cxn ang="0">
                  <a:pos x="16" y="29"/>
                </a:cxn>
                <a:cxn ang="0">
                  <a:pos x="4" y="65"/>
                </a:cxn>
                <a:cxn ang="0">
                  <a:pos x="0" y="119"/>
                </a:cxn>
                <a:cxn ang="0">
                  <a:pos x="16" y="192"/>
                </a:cxn>
                <a:cxn ang="0">
                  <a:pos x="53" y="232"/>
                </a:cxn>
                <a:cxn ang="0">
                  <a:pos x="94" y="265"/>
                </a:cxn>
                <a:cxn ang="0">
                  <a:pos x="126" y="269"/>
                </a:cxn>
                <a:cxn ang="0">
                  <a:pos x="163" y="244"/>
                </a:cxn>
                <a:cxn ang="0">
                  <a:pos x="179" y="188"/>
                </a:cxn>
                <a:cxn ang="0">
                  <a:pos x="183" y="147"/>
                </a:cxn>
                <a:cxn ang="0">
                  <a:pos x="244" y="159"/>
                </a:cxn>
                <a:cxn ang="0">
                  <a:pos x="268" y="167"/>
                </a:cxn>
                <a:cxn ang="0">
                  <a:pos x="285" y="151"/>
                </a:cxn>
                <a:cxn ang="0">
                  <a:pos x="276" y="131"/>
                </a:cxn>
                <a:cxn ang="0">
                  <a:pos x="231" y="131"/>
                </a:cxn>
                <a:cxn ang="0">
                  <a:pos x="179" y="114"/>
                </a:cxn>
              </a:cxnLst>
              <a:rect l="0" t="0" r="r" b="b"/>
              <a:pathLst>
                <a:path w="285" h="269">
                  <a:moveTo>
                    <a:pt x="179" y="114"/>
                  </a:moveTo>
                  <a:lnTo>
                    <a:pt x="154" y="54"/>
                  </a:lnTo>
                  <a:lnTo>
                    <a:pt x="130" y="25"/>
                  </a:lnTo>
                  <a:lnTo>
                    <a:pt x="110" y="9"/>
                  </a:lnTo>
                  <a:lnTo>
                    <a:pt x="82" y="0"/>
                  </a:lnTo>
                  <a:lnTo>
                    <a:pt x="49" y="4"/>
                  </a:lnTo>
                  <a:lnTo>
                    <a:pt x="16" y="29"/>
                  </a:lnTo>
                  <a:lnTo>
                    <a:pt x="4" y="65"/>
                  </a:lnTo>
                  <a:lnTo>
                    <a:pt x="0" y="119"/>
                  </a:lnTo>
                  <a:lnTo>
                    <a:pt x="16" y="192"/>
                  </a:lnTo>
                  <a:lnTo>
                    <a:pt x="53" y="232"/>
                  </a:lnTo>
                  <a:lnTo>
                    <a:pt x="94" y="265"/>
                  </a:lnTo>
                  <a:lnTo>
                    <a:pt x="126" y="269"/>
                  </a:lnTo>
                  <a:lnTo>
                    <a:pt x="163" y="244"/>
                  </a:lnTo>
                  <a:lnTo>
                    <a:pt x="179" y="188"/>
                  </a:lnTo>
                  <a:lnTo>
                    <a:pt x="183" y="147"/>
                  </a:lnTo>
                  <a:lnTo>
                    <a:pt x="244" y="159"/>
                  </a:lnTo>
                  <a:lnTo>
                    <a:pt x="268" y="167"/>
                  </a:lnTo>
                  <a:lnTo>
                    <a:pt x="285" y="151"/>
                  </a:lnTo>
                  <a:lnTo>
                    <a:pt x="276" y="131"/>
                  </a:lnTo>
                  <a:lnTo>
                    <a:pt x="231" y="131"/>
                  </a:lnTo>
                  <a:lnTo>
                    <a:pt x="179" y="114"/>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16"/>
            <p:cNvSpPr>
              <a:spLocks/>
            </p:cNvSpPr>
            <p:nvPr/>
          </p:nvSpPr>
          <p:spPr bwMode="auto">
            <a:xfrm>
              <a:off x="8353316" y="6019408"/>
              <a:ext cx="139351" cy="302705"/>
            </a:xfrm>
            <a:custGeom>
              <a:avLst/>
              <a:gdLst/>
              <a:ahLst/>
              <a:cxnLst>
                <a:cxn ang="0">
                  <a:pos x="0" y="72"/>
                </a:cxn>
                <a:cxn ang="0">
                  <a:pos x="12" y="24"/>
                </a:cxn>
                <a:cxn ang="0">
                  <a:pos x="37" y="4"/>
                </a:cxn>
                <a:cxn ang="0">
                  <a:pos x="87" y="0"/>
                </a:cxn>
                <a:cxn ang="0">
                  <a:pos x="128" y="16"/>
                </a:cxn>
                <a:cxn ang="0">
                  <a:pos x="164" y="68"/>
                </a:cxn>
                <a:cxn ang="0">
                  <a:pos x="185" y="141"/>
                </a:cxn>
                <a:cxn ang="0">
                  <a:pos x="206" y="229"/>
                </a:cxn>
                <a:cxn ang="0">
                  <a:pos x="209" y="317"/>
                </a:cxn>
                <a:cxn ang="0">
                  <a:pos x="197" y="386"/>
                </a:cxn>
                <a:cxn ang="0">
                  <a:pos x="181" y="422"/>
                </a:cxn>
                <a:cxn ang="0">
                  <a:pos x="140" y="450"/>
                </a:cxn>
                <a:cxn ang="0">
                  <a:pos x="82" y="454"/>
                </a:cxn>
                <a:cxn ang="0">
                  <a:pos x="50" y="430"/>
                </a:cxn>
                <a:cxn ang="0">
                  <a:pos x="33" y="386"/>
                </a:cxn>
                <a:cxn ang="0">
                  <a:pos x="33" y="354"/>
                </a:cxn>
                <a:cxn ang="0">
                  <a:pos x="54" y="313"/>
                </a:cxn>
                <a:cxn ang="0">
                  <a:pos x="58" y="266"/>
                </a:cxn>
                <a:cxn ang="0">
                  <a:pos x="58" y="213"/>
                </a:cxn>
                <a:cxn ang="0">
                  <a:pos x="45" y="144"/>
                </a:cxn>
                <a:cxn ang="0">
                  <a:pos x="17" y="112"/>
                </a:cxn>
                <a:cxn ang="0">
                  <a:pos x="0" y="72"/>
                </a:cxn>
              </a:cxnLst>
              <a:rect l="0" t="0" r="r" b="b"/>
              <a:pathLst>
                <a:path w="209" h="454">
                  <a:moveTo>
                    <a:pt x="0" y="72"/>
                  </a:moveTo>
                  <a:lnTo>
                    <a:pt x="12" y="24"/>
                  </a:lnTo>
                  <a:lnTo>
                    <a:pt x="37" y="4"/>
                  </a:lnTo>
                  <a:lnTo>
                    <a:pt x="87" y="0"/>
                  </a:lnTo>
                  <a:lnTo>
                    <a:pt x="128" y="16"/>
                  </a:lnTo>
                  <a:lnTo>
                    <a:pt x="164" y="68"/>
                  </a:lnTo>
                  <a:lnTo>
                    <a:pt x="185" y="141"/>
                  </a:lnTo>
                  <a:lnTo>
                    <a:pt x="206" y="229"/>
                  </a:lnTo>
                  <a:lnTo>
                    <a:pt x="209" y="317"/>
                  </a:lnTo>
                  <a:lnTo>
                    <a:pt x="197" y="386"/>
                  </a:lnTo>
                  <a:lnTo>
                    <a:pt x="181" y="422"/>
                  </a:lnTo>
                  <a:lnTo>
                    <a:pt x="140" y="450"/>
                  </a:lnTo>
                  <a:lnTo>
                    <a:pt x="82" y="454"/>
                  </a:lnTo>
                  <a:lnTo>
                    <a:pt x="50" y="430"/>
                  </a:lnTo>
                  <a:lnTo>
                    <a:pt x="33" y="386"/>
                  </a:lnTo>
                  <a:lnTo>
                    <a:pt x="33" y="354"/>
                  </a:lnTo>
                  <a:lnTo>
                    <a:pt x="54" y="313"/>
                  </a:lnTo>
                  <a:lnTo>
                    <a:pt x="58" y="266"/>
                  </a:lnTo>
                  <a:lnTo>
                    <a:pt x="58" y="213"/>
                  </a:lnTo>
                  <a:lnTo>
                    <a:pt x="45" y="144"/>
                  </a:lnTo>
                  <a:lnTo>
                    <a:pt x="17" y="112"/>
                  </a:lnTo>
                  <a:lnTo>
                    <a:pt x="0" y="72"/>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17"/>
            <p:cNvSpPr>
              <a:spLocks/>
            </p:cNvSpPr>
            <p:nvPr/>
          </p:nvSpPr>
          <p:spPr bwMode="auto">
            <a:xfrm>
              <a:off x="8403989" y="5976736"/>
              <a:ext cx="332708" cy="128683"/>
            </a:xfrm>
            <a:custGeom>
              <a:avLst/>
              <a:gdLst/>
              <a:ahLst/>
              <a:cxnLst>
                <a:cxn ang="0">
                  <a:pos x="20" y="78"/>
                </a:cxn>
                <a:cxn ang="0">
                  <a:pos x="0" y="106"/>
                </a:cxn>
                <a:cxn ang="0">
                  <a:pos x="20" y="131"/>
                </a:cxn>
                <a:cxn ang="0">
                  <a:pos x="56" y="143"/>
                </a:cxn>
                <a:cxn ang="0">
                  <a:pos x="137" y="172"/>
                </a:cxn>
                <a:cxn ang="0">
                  <a:pos x="197" y="193"/>
                </a:cxn>
                <a:cxn ang="0">
                  <a:pos x="234" y="193"/>
                </a:cxn>
                <a:cxn ang="0">
                  <a:pos x="273" y="181"/>
                </a:cxn>
                <a:cxn ang="0">
                  <a:pos x="350" y="127"/>
                </a:cxn>
                <a:cxn ang="0">
                  <a:pos x="399" y="90"/>
                </a:cxn>
                <a:cxn ang="0">
                  <a:pos x="426" y="70"/>
                </a:cxn>
                <a:cxn ang="0">
                  <a:pos x="467" y="62"/>
                </a:cxn>
                <a:cxn ang="0">
                  <a:pos x="495" y="58"/>
                </a:cxn>
                <a:cxn ang="0">
                  <a:pos x="499" y="25"/>
                </a:cxn>
                <a:cxn ang="0">
                  <a:pos x="483" y="0"/>
                </a:cxn>
                <a:cxn ang="0">
                  <a:pos x="438" y="17"/>
                </a:cxn>
                <a:cxn ang="0">
                  <a:pos x="411" y="50"/>
                </a:cxn>
                <a:cxn ang="0">
                  <a:pos x="346" y="90"/>
                </a:cxn>
                <a:cxn ang="0">
                  <a:pos x="285" y="143"/>
                </a:cxn>
                <a:cxn ang="0">
                  <a:pos x="238" y="168"/>
                </a:cxn>
                <a:cxn ang="0">
                  <a:pos x="193" y="168"/>
                </a:cxn>
                <a:cxn ang="0">
                  <a:pos x="121" y="131"/>
                </a:cxn>
                <a:cxn ang="0">
                  <a:pos x="64" y="90"/>
                </a:cxn>
                <a:cxn ang="0">
                  <a:pos x="20" y="78"/>
                </a:cxn>
              </a:cxnLst>
              <a:rect l="0" t="0" r="r" b="b"/>
              <a:pathLst>
                <a:path w="499" h="193">
                  <a:moveTo>
                    <a:pt x="20" y="78"/>
                  </a:moveTo>
                  <a:lnTo>
                    <a:pt x="0" y="106"/>
                  </a:lnTo>
                  <a:lnTo>
                    <a:pt x="20" y="131"/>
                  </a:lnTo>
                  <a:lnTo>
                    <a:pt x="56" y="143"/>
                  </a:lnTo>
                  <a:lnTo>
                    <a:pt x="137" y="172"/>
                  </a:lnTo>
                  <a:lnTo>
                    <a:pt x="197" y="193"/>
                  </a:lnTo>
                  <a:lnTo>
                    <a:pt x="234" y="193"/>
                  </a:lnTo>
                  <a:lnTo>
                    <a:pt x="273" y="181"/>
                  </a:lnTo>
                  <a:lnTo>
                    <a:pt x="350" y="127"/>
                  </a:lnTo>
                  <a:lnTo>
                    <a:pt x="399" y="90"/>
                  </a:lnTo>
                  <a:lnTo>
                    <a:pt x="426" y="70"/>
                  </a:lnTo>
                  <a:lnTo>
                    <a:pt x="467" y="62"/>
                  </a:lnTo>
                  <a:lnTo>
                    <a:pt x="495" y="58"/>
                  </a:lnTo>
                  <a:lnTo>
                    <a:pt x="499" y="25"/>
                  </a:lnTo>
                  <a:lnTo>
                    <a:pt x="483" y="0"/>
                  </a:lnTo>
                  <a:lnTo>
                    <a:pt x="438" y="17"/>
                  </a:lnTo>
                  <a:lnTo>
                    <a:pt x="411" y="50"/>
                  </a:lnTo>
                  <a:lnTo>
                    <a:pt x="346" y="90"/>
                  </a:lnTo>
                  <a:lnTo>
                    <a:pt x="285" y="143"/>
                  </a:lnTo>
                  <a:lnTo>
                    <a:pt x="238" y="168"/>
                  </a:lnTo>
                  <a:lnTo>
                    <a:pt x="193" y="168"/>
                  </a:lnTo>
                  <a:lnTo>
                    <a:pt x="121" y="131"/>
                  </a:lnTo>
                  <a:lnTo>
                    <a:pt x="64" y="90"/>
                  </a:lnTo>
                  <a:lnTo>
                    <a:pt x="20" y="78"/>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18"/>
            <p:cNvSpPr>
              <a:spLocks/>
            </p:cNvSpPr>
            <p:nvPr/>
          </p:nvSpPr>
          <p:spPr bwMode="auto">
            <a:xfrm>
              <a:off x="8427992" y="6276108"/>
              <a:ext cx="165354" cy="327375"/>
            </a:xfrm>
            <a:custGeom>
              <a:avLst/>
              <a:gdLst/>
              <a:ahLst/>
              <a:cxnLst>
                <a:cxn ang="0">
                  <a:pos x="40" y="0"/>
                </a:cxn>
                <a:cxn ang="0">
                  <a:pos x="4" y="0"/>
                </a:cxn>
                <a:cxn ang="0">
                  <a:pos x="0" y="32"/>
                </a:cxn>
                <a:cxn ang="0">
                  <a:pos x="16" y="68"/>
                </a:cxn>
                <a:cxn ang="0">
                  <a:pos x="106" y="92"/>
                </a:cxn>
                <a:cxn ang="0">
                  <a:pos x="146" y="116"/>
                </a:cxn>
                <a:cxn ang="0">
                  <a:pos x="179" y="164"/>
                </a:cxn>
                <a:cxn ang="0">
                  <a:pos x="187" y="196"/>
                </a:cxn>
                <a:cxn ang="0">
                  <a:pos x="179" y="233"/>
                </a:cxn>
                <a:cxn ang="0">
                  <a:pos x="138" y="294"/>
                </a:cxn>
                <a:cxn ang="0">
                  <a:pos x="106" y="358"/>
                </a:cxn>
                <a:cxn ang="0">
                  <a:pos x="94" y="406"/>
                </a:cxn>
                <a:cxn ang="0">
                  <a:pos x="82" y="434"/>
                </a:cxn>
                <a:cxn ang="0">
                  <a:pos x="89" y="450"/>
                </a:cxn>
                <a:cxn ang="0">
                  <a:pos x="114" y="455"/>
                </a:cxn>
                <a:cxn ang="0">
                  <a:pos x="154" y="462"/>
                </a:cxn>
                <a:cxn ang="0">
                  <a:pos x="203" y="491"/>
                </a:cxn>
                <a:cxn ang="0">
                  <a:pos x="216" y="487"/>
                </a:cxn>
                <a:cxn ang="0">
                  <a:pos x="248" y="458"/>
                </a:cxn>
                <a:cxn ang="0">
                  <a:pos x="244" y="446"/>
                </a:cxn>
                <a:cxn ang="0">
                  <a:pos x="191" y="438"/>
                </a:cxn>
                <a:cxn ang="0">
                  <a:pos x="126" y="430"/>
                </a:cxn>
                <a:cxn ang="0">
                  <a:pos x="118" y="422"/>
                </a:cxn>
                <a:cxn ang="0">
                  <a:pos x="130" y="362"/>
                </a:cxn>
                <a:cxn ang="0">
                  <a:pos x="166" y="309"/>
                </a:cxn>
                <a:cxn ang="0">
                  <a:pos x="203" y="262"/>
                </a:cxn>
                <a:cxn ang="0">
                  <a:pos x="219" y="209"/>
                </a:cxn>
                <a:cxn ang="0">
                  <a:pos x="219" y="172"/>
                </a:cxn>
                <a:cxn ang="0">
                  <a:pos x="203" y="132"/>
                </a:cxn>
                <a:cxn ang="0">
                  <a:pos x="175" y="88"/>
                </a:cxn>
                <a:cxn ang="0">
                  <a:pos x="142" y="56"/>
                </a:cxn>
                <a:cxn ang="0">
                  <a:pos x="82" y="20"/>
                </a:cxn>
                <a:cxn ang="0">
                  <a:pos x="40" y="0"/>
                </a:cxn>
              </a:cxnLst>
              <a:rect l="0" t="0" r="r" b="b"/>
              <a:pathLst>
                <a:path w="248" h="491">
                  <a:moveTo>
                    <a:pt x="40" y="0"/>
                  </a:moveTo>
                  <a:lnTo>
                    <a:pt x="4" y="0"/>
                  </a:lnTo>
                  <a:lnTo>
                    <a:pt x="0" y="32"/>
                  </a:lnTo>
                  <a:lnTo>
                    <a:pt x="16" y="68"/>
                  </a:lnTo>
                  <a:lnTo>
                    <a:pt x="106" y="92"/>
                  </a:lnTo>
                  <a:lnTo>
                    <a:pt x="146" y="116"/>
                  </a:lnTo>
                  <a:lnTo>
                    <a:pt x="179" y="164"/>
                  </a:lnTo>
                  <a:lnTo>
                    <a:pt x="187" y="196"/>
                  </a:lnTo>
                  <a:lnTo>
                    <a:pt x="179" y="233"/>
                  </a:lnTo>
                  <a:lnTo>
                    <a:pt x="138" y="294"/>
                  </a:lnTo>
                  <a:lnTo>
                    <a:pt x="106" y="358"/>
                  </a:lnTo>
                  <a:lnTo>
                    <a:pt x="94" y="406"/>
                  </a:lnTo>
                  <a:lnTo>
                    <a:pt x="82" y="434"/>
                  </a:lnTo>
                  <a:lnTo>
                    <a:pt x="89" y="450"/>
                  </a:lnTo>
                  <a:lnTo>
                    <a:pt x="114" y="455"/>
                  </a:lnTo>
                  <a:lnTo>
                    <a:pt x="154" y="462"/>
                  </a:lnTo>
                  <a:lnTo>
                    <a:pt x="203" y="491"/>
                  </a:lnTo>
                  <a:lnTo>
                    <a:pt x="216" y="487"/>
                  </a:lnTo>
                  <a:lnTo>
                    <a:pt x="248" y="458"/>
                  </a:lnTo>
                  <a:lnTo>
                    <a:pt x="244" y="446"/>
                  </a:lnTo>
                  <a:lnTo>
                    <a:pt x="191" y="438"/>
                  </a:lnTo>
                  <a:lnTo>
                    <a:pt x="126" y="430"/>
                  </a:lnTo>
                  <a:lnTo>
                    <a:pt x="118" y="422"/>
                  </a:lnTo>
                  <a:lnTo>
                    <a:pt x="130" y="362"/>
                  </a:lnTo>
                  <a:lnTo>
                    <a:pt x="166" y="309"/>
                  </a:lnTo>
                  <a:lnTo>
                    <a:pt x="203" y="262"/>
                  </a:lnTo>
                  <a:lnTo>
                    <a:pt x="219" y="209"/>
                  </a:lnTo>
                  <a:lnTo>
                    <a:pt x="219" y="172"/>
                  </a:lnTo>
                  <a:lnTo>
                    <a:pt x="203" y="132"/>
                  </a:lnTo>
                  <a:lnTo>
                    <a:pt x="175" y="88"/>
                  </a:lnTo>
                  <a:lnTo>
                    <a:pt x="142" y="56"/>
                  </a:lnTo>
                  <a:lnTo>
                    <a:pt x="82" y="20"/>
                  </a:lnTo>
                  <a:lnTo>
                    <a:pt x="40"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19"/>
            <p:cNvSpPr>
              <a:spLocks/>
            </p:cNvSpPr>
            <p:nvPr/>
          </p:nvSpPr>
          <p:spPr bwMode="auto">
            <a:xfrm>
              <a:off x="8337314" y="6276108"/>
              <a:ext cx="99346" cy="358712"/>
            </a:xfrm>
            <a:custGeom>
              <a:avLst/>
              <a:gdLst/>
              <a:ahLst/>
              <a:cxnLst>
                <a:cxn ang="0">
                  <a:pos x="63" y="68"/>
                </a:cxn>
                <a:cxn ang="0">
                  <a:pos x="87" y="12"/>
                </a:cxn>
                <a:cxn ang="0">
                  <a:pos x="112" y="0"/>
                </a:cxn>
                <a:cxn ang="0">
                  <a:pos x="149" y="12"/>
                </a:cxn>
                <a:cxn ang="0">
                  <a:pos x="149" y="44"/>
                </a:cxn>
                <a:cxn ang="0">
                  <a:pos x="117" y="80"/>
                </a:cxn>
                <a:cxn ang="0">
                  <a:pos x="79" y="128"/>
                </a:cxn>
                <a:cxn ang="0">
                  <a:pos x="54" y="193"/>
                </a:cxn>
                <a:cxn ang="0">
                  <a:pos x="42" y="237"/>
                </a:cxn>
                <a:cxn ang="0">
                  <a:pos x="46" y="297"/>
                </a:cxn>
                <a:cxn ang="0">
                  <a:pos x="71" y="341"/>
                </a:cxn>
                <a:cxn ang="0">
                  <a:pos x="104" y="397"/>
                </a:cxn>
                <a:cxn ang="0">
                  <a:pos x="133" y="441"/>
                </a:cxn>
                <a:cxn ang="0">
                  <a:pos x="133" y="473"/>
                </a:cxn>
                <a:cxn ang="0">
                  <a:pos x="117" y="485"/>
                </a:cxn>
                <a:cxn ang="0">
                  <a:pos x="87" y="490"/>
                </a:cxn>
                <a:cxn ang="0">
                  <a:pos x="50" y="514"/>
                </a:cxn>
                <a:cxn ang="0">
                  <a:pos x="21" y="538"/>
                </a:cxn>
                <a:cxn ang="0">
                  <a:pos x="5" y="530"/>
                </a:cxn>
                <a:cxn ang="0">
                  <a:pos x="0" y="485"/>
                </a:cxn>
                <a:cxn ang="0">
                  <a:pos x="9" y="470"/>
                </a:cxn>
                <a:cxn ang="0">
                  <a:pos x="38" y="461"/>
                </a:cxn>
                <a:cxn ang="0">
                  <a:pos x="79" y="458"/>
                </a:cxn>
                <a:cxn ang="0">
                  <a:pos x="100" y="453"/>
                </a:cxn>
                <a:cxn ang="0">
                  <a:pos x="96" y="441"/>
                </a:cxn>
                <a:cxn ang="0">
                  <a:pos x="79" y="397"/>
                </a:cxn>
                <a:cxn ang="0">
                  <a:pos x="38" y="341"/>
                </a:cxn>
                <a:cxn ang="0">
                  <a:pos x="17" y="300"/>
                </a:cxn>
                <a:cxn ang="0">
                  <a:pos x="0" y="269"/>
                </a:cxn>
                <a:cxn ang="0">
                  <a:pos x="5" y="224"/>
                </a:cxn>
                <a:cxn ang="0">
                  <a:pos x="17" y="180"/>
                </a:cxn>
                <a:cxn ang="0">
                  <a:pos x="38" y="120"/>
                </a:cxn>
                <a:cxn ang="0">
                  <a:pos x="63" y="68"/>
                </a:cxn>
              </a:cxnLst>
              <a:rect l="0" t="0" r="r" b="b"/>
              <a:pathLst>
                <a:path w="149" h="538">
                  <a:moveTo>
                    <a:pt x="63" y="68"/>
                  </a:moveTo>
                  <a:lnTo>
                    <a:pt x="87" y="12"/>
                  </a:lnTo>
                  <a:lnTo>
                    <a:pt x="112" y="0"/>
                  </a:lnTo>
                  <a:lnTo>
                    <a:pt x="149" y="12"/>
                  </a:lnTo>
                  <a:lnTo>
                    <a:pt x="149" y="44"/>
                  </a:lnTo>
                  <a:lnTo>
                    <a:pt x="117" y="80"/>
                  </a:lnTo>
                  <a:lnTo>
                    <a:pt x="79" y="128"/>
                  </a:lnTo>
                  <a:lnTo>
                    <a:pt x="54" y="193"/>
                  </a:lnTo>
                  <a:lnTo>
                    <a:pt x="42" y="237"/>
                  </a:lnTo>
                  <a:lnTo>
                    <a:pt x="46" y="297"/>
                  </a:lnTo>
                  <a:lnTo>
                    <a:pt x="71" y="341"/>
                  </a:lnTo>
                  <a:lnTo>
                    <a:pt x="104" y="397"/>
                  </a:lnTo>
                  <a:lnTo>
                    <a:pt x="133" y="441"/>
                  </a:lnTo>
                  <a:lnTo>
                    <a:pt x="133" y="473"/>
                  </a:lnTo>
                  <a:lnTo>
                    <a:pt x="117" y="485"/>
                  </a:lnTo>
                  <a:lnTo>
                    <a:pt x="87" y="490"/>
                  </a:lnTo>
                  <a:lnTo>
                    <a:pt x="50" y="514"/>
                  </a:lnTo>
                  <a:lnTo>
                    <a:pt x="21" y="538"/>
                  </a:lnTo>
                  <a:lnTo>
                    <a:pt x="5" y="530"/>
                  </a:lnTo>
                  <a:lnTo>
                    <a:pt x="0" y="485"/>
                  </a:lnTo>
                  <a:lnTo>
                    <a:pt x="9" y="470"/>
                  </a:lnTo>
                  <a:lnTo>
                    <a:pt x="38" y="461"/>
                  </a:lnTo>
                  <a:lnTo>
                    <a:pt x="79" y="458"/>
                  </a:lnTo>
                  <a:lnTo>
                    <a:pt x="100" y="453"/>
                  </a:lnTo>
                  <a:lnTo>
                    <a:pt x="96" y="441"/>
                  </a:lnTo>
                  <a:lnTo>
                    <a:pt x="79" y="397"/>
                  </a:lnTo>
                  <a:lnTo>
                    <a:pt x="38" y="341"/>
                  </a:lnTo>
                  <a:lnTo>
                    <a:pt x="17" y="300"/>
                  </a:lnTo>
                  <a:lnTo>
                    <a:pt x="0" y="269"/>
                  </a:lnTo>
                  <a:lnTo>
                    <a:pt x="5" y="224"/>
                  </a:lnTo>
                  <a:lnTo>
                    <a:pt x="17" y="180"/>
                  </a:lnTo>
                  <a:lnTo>
                    <a:pt x="38" y="120"/>
                  </a:lnTo>
                  <a:lnTo>
                    <a:pt x="63" y="68"/>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Freeform 6"/>
            <p:cNvSpPr>
              <a:spLocks/>
            </p:cNvSpPr>
            <p:nvPr/>
          </p:nvSpPr>
          <p:spPr bwMode="auto">
            <a:xfrm>
              <a:off x="8644286" y="5930729"/>
              <a:ext cx="198425" cy="399251"/>
            </a:xfrm>
            <a:custGeom>
              <a:avLst/>
              <a:gdLst/>
              <a:ahLst/>
              <a:cxnLst>
                <a:cxn ang="0">
                  <a:pos x="61" y="121"/>
                </a:cxn>
                <a:cxn ang="0">
                  <a:pos x="45" y="93"/>
                </a:cxn>
                <a:cxn ang="0">
                  <a:pos x="4" y="33"/>
                </a:cxn>
                <a:cxn ang="0">
                  <a:pos x="49" y="12"/>
                </a:cxn>
                <a:cxn ang="0">
                  <a:pos x="126" y="0"/>
                </a:cxn>
                <a:cxn ang="0">
                  <a:pos x="159" y="4"/>
                </a:cxn>
                <a:cxn ang="0">
                  <a:pos x="134" y="61"/>
                </a:cxn>
                <a:cxn ang="0">
                  <a:pos x="114" y="105"/>
                </a:cxn>
                <a:cxn ang="0">
                  <a:pos x="114" y="125"/>
                </a:cxn>
                <a:cxn ang="0">
                  <a:pos x="163" y="149"/>
                </a:cxn>
                <a:cxn ang="0">
                  <a:pos x="211" y="193"/>
                </a:cxn>
                <a:cxn ang="0">
                  <a:pos x="232" y="250"/>
                </a:cxn>
                <a:cxn ang="0">
                  <a:pos x="248" y="310"/>
                </a:cxn>
                <a:cxn ang="0">
                  <a:pos x="248" y="382"/>
                </a:cxn>
                <a:cxn ang="0">
                  <a:pos x="220" y="451"/>
                </a:cxn>
                <a:cxn ang="0">
                  <a:pos x="183" y="483"/>
                </a:cxn>
                <a:cxn ang="0">
                  <a:pos x="114" y="499"/>
                </a:cxn>
                <a:cxn ang="0">
                  <a:pos x="49" y="479"/>
                </a:cxn>
                <a:cxn ang="0">
                  <a:pos x="12" y="434"/>
                </a:cxn>
                <a:cxn ang="0">
                  <a:pos x="0" y="375"/>
                </a:cxn>
                <a:cxn ang="0">
                  <a:pos x="4" y="297"/>
                </a:cxn>
                <a:cxn ang="0">
                  <a:pos x="37" y="205"/>
                </a:cxn>
                <a:cxn ang="0">
                  <a:pos x="61" y="165"/>
                </a:cxn>
                <a:cxn ang="0">
                  <a:pos x="61" y="121"/>
                </a:cxn>
              </a:cxnLst>
              <a:rect l="0" t="0" r="r" b="b"/>
              <a:pathLst>
                <a:path w="248" h="499">
                  <a:moveTo>
                    <a:pt x="61" y="121"/>
                  </a:moveTo>
                  <a:lnTo>
                    <a:pt x="45" y="93"/>
                  </a:lnTo>
                  <a:lnTo>
                    <a:pt x="4" y="33"/>
                  </a:lnTo>
                  <a:lnTo>
                    <a:pt x="49" y="12"/>
                  </a:lnTo>
                  <a:lnTo>
                    <a:pt x="126" y="0"/>
                  </a:lnTo>
                  <a:lnTo>
                    <a:pt x="159" y="4"/>
                  </a:lnTo>
                  <a:lnTo>
                    <a:pt x="134" y="61"/>
                  </a:lnTo>
                  <a:lnTo>
                    <a:pt x="114" y="105"/>
                  </a:lnTo>
                  <a:lnTo>
                    <a:pt x="114" y="125"/>
                  </a:lnTo>
                  <a:lnTo>
                    <a:pt x="163" y="149"/>
                  </a:lnTo>
                  <a:lnTo>
                    <a:pt x="211" y="193"/>
                  </a:lnTo>
                  <a:lnTo>
                    <a:pt x="232" y="250"/>
                  </a:lnTo>
                  <a:lnTo>
                    <a:pt x="248" y="310"/>
                  </a:lnTo>
                  <a:lnTo>
                    <a:pt x="248" y="382"/>
                  </a:lnTo>
                  <a:lnTo>
                    <a:pt x="220" y="451"/>
                  </a:lnTo>
                  <a:lnTo>
                    <a:pt x="183" y="483"/>
                  </a:lnTo>
                  <a:lnTo>
                    <a:pt x="114" y="499"/>
                  </a:lnTo>
                  <a:lnTo>
                    <a:pt x="49" y="479"/>
                  </a:lnTo>
                  <a:lnTo>
                    <a:pt x="12" y="434"/>
                  </a:lnTo>
                  <a:lnTo>
                    <a:pt x="0" y="375"/>
                  </a:lnTo>
                  <a:lnTo>
                    <a:pt x="4" y="297"/>
                  </a:lnTo>
                  <a:lnTo>
                    <a:pt x="37" y="205"/>
                  </a:lnTo>
                  <a:lnTo>
                    <a:pt x="61" y="165"/>
                  </a:lnTo>
                  <a:lnTo>
                    <a:pt x="61" y="1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7"/>
            <p:cNvSpPr>
              <a:spLocks noChangeAspect="1"/>
            </p:cNvSpPr>
            <p:nvPr/>
          </p:nvSpPr>
          <p:spPr bwMode="auto">
            <a:xfrm>
              <a:off x="8634685" y="5918728"/>
              <a:ext cx="265954" cy="505024"/>
            </a:xfrm>
            <a:custGeom>
              <a:avLst/>
              <a:gdLst/>
              <a:ahLst/>
              <a:cxnLst>
                <a:cxn ang="0">
                  <a:pos x="118" y="116"/>
                </a:cxn>
                <a:cxn ang="0">
                  <a:pos x="154" y="28"/>
                </a:cxn>
                <a:cxn ang="0">
                  <a:pos x="102" y="32"/>
                </a:cxn>
                <a:cxn ang="0">
                  <a:pos x="53" y="44"/>
                </a:cxn>
                <a:cxn ang="0">
                  <a:pos x="41" y="59"/>
                </a:cxn>
                <a:cxn ang="0">
                  <a:pos x="74" y="104"/>
                </a:cxn>
                <a:cxn ang="0">
                  <a:pos x="86" y="136"/>
                </a:cxn>
                <a:cxn ang="0">
                  <a:pos x="86" y="173"/>
                </a:cxn>
                <a:cxn ang="0">
                  <a:pos x="65" y="229"/>
                </a:cxn>
                <a:cxn ang="0">
                  <a:pos x="37" y="285"/>
                </a:cxn>
                <a:cxn ang="0">
                  <a:pos x="20" y="341"/>
                </a:cxn>
                <a:cxn ang="0">
                  <a:pos x="29" y="385"/>
                </a:cxn>
                <a:cxn ang="0">
                  <a:pos x="37" y="429"/>
                </a:cxn>
                <a:cxn ang="0">
                  <a:pos x="57" y="458"/>
                </a:cxn>
                <a:cxn ang="0">
                  <a:pos x="89" y="485"/>
                </a:cxn>
                <a:cxn ang="0">
                  <a:pos x="130" y="497"/>
                </a:cxn>
                <a:cxn ang="0">
                  <a:pos x="163" y="494"/>
                </a:cxn>
                <a:cxn ang="0">
                  <a:pos x="208" y="478"/>
                </a:cxn>
                <a:cxn ang="0">
                  <a:pos x="236" y="429"/>
                </a:cxn>
                <a:cxn ang="0">
                  <a:pos x="244" y="385"/>
                </a:cxn>
                <a:cxn ang="0">
                  <a:pos x="252" y="329"/>
                </a:cxn>
                <a:cxn ang="0">
                  <a:pos x="236" y="277"/>
                </a:cxn>
                <a:cxn ang="0">
                  <a:pos x="223" y="244"/>
                </a:cxn>
                <a:cxn ang="0">
                  <a:pos x="203" y="212"/>
                </a:cxn>
                <a:cxn ang="0">
                  <a:pos x="175" y="173"/>
                </a:cxn>
                <a:cxn ang="0">
                  <a:pos x="134" y="156"/>
                </a:cxn>
                <a:cxn ang="0">
                  <a:pos x="134" y="140"/>
                </a:cxn>
                <a:cxn ang="0">
                  <a:pos x="151" y="136"/>
                </a:cxn>
                <a:cxn ang="0">
                  <a:pos x="183" y="156"/>
                </a:cxn>
                <a:cxn ang="0">
                  <a:pos x="208" y="180"/>
                </a:cxn>
                <a:cxn ang="0">
                  <a:pos x="236" y="208"/>
                </a:cxn>
                <a:cxn ang="0">
                  <a:pos x="252" y="253"/>
                </a:cxn>
                <a:cxn ang="0">
                  <a:pos x="268" y="289"/>
                </a:cxn>
                <a:cxn ang="0">
                  <a:pos x="277" y="345"/>
                </a:cxn>
                <a:cxn ang="0">
                  <a:pos x="273" y="402"/>
                </a:cxn>
                <a:cxn ang="0">
                  <a:pos x="260" y="449"/>
                </a:cxn>
                <a:cxn ang="0">
                  <a:pos x="232" y="490"/>
                </a:cxn>
                <a:cxn ang="0">
                  <a:pos x="203" y="510"/>
                </a:cxn>
                <a:cxn ang="0">
                  <a:pos x="154" y="522"/>
                </a:cxn>
                <a:cxn ang="0">
                  <a:pos x="106" y="526"/>
                </a:cxn>
                <a:cxn ang="0">
                  <a:pos x="57" y="497"/>
                </a:cxn>
                <a:cxn ang="0">
                  <a:pos x="25" y="461"/>
                </a:cxn>
                <a:cxn ang="0">
                  <a:pos x="8" y="429"/>
                </a:cxn>
                <a:cxn ang="0">
                  <a:pos x="0" y="390"/>
                </a:cxn>
                <a:cxn ang="0">
                  <a:pos x="8" y="329"/>
                </a:cxn>
                <a:cxn ang="0">
                  <a:pos x="12" y="285"/>
                </a:cxn>
                <a:cxn ang="0">
                  <a:pos x="41" y="237"/>
                </a:cxn>
                <a:cxn ang="0">
                  <a:pos x="57" y="184"/>
                </a:cxn>
                <a:cxn ang="0">
                  <a:pos x="65" y="152"/>
                </a:cxn>
                <a:cxn ang="0">
                  <a:pos x="61" y="136"/>
                </a:cxn>
                <a:cxn ang="0">
                  <a:pos x="45" y="100"/>
                </a:cxn>
                <a:cxn ang="0">
                  <a:pos x="25" y="80"/>
                </a:cxn>
                <a:cxn ang="0">
                  <a:pos x="0" y="48"/>
                </a:cxn>
                <a:cxn ang="0">
                  <a:pos x="12" y="36"/>
                </a:cxn>
                <a:cxn ang="0">
                  <a:pos x="69" y="24"/>
                </a:cxn>
                <a:cxn ang="0">
                  <a:pos x="110" y="12"/>
                </a:cxn>
                <a:cxn ang="0">
                  <a:pos x="166" y="3"/>
                </a:cxn>
                <a:cxn ang="0">
                  <a:pos x="191" y="0"/>
                </a:cxn>
                <a:cxn ang="0">
                  <a:pos x="187" y="32"/>
                </a:cxn>
                <a:cxn ang="0">
                  <a:pos x="163" y="68"/>
                </a:cxn>
                <a:cxn ang="0">
                  <a:pos x="118" y="116"/>
                </a:cxn>
              </a:cxnLst>
              <a:rect l="0" t="0" r="r" b="b"/>
              <a:pathLst>
                <a:path w="277" h="526">
                  <a:moveTo>
                    <a:pt x="118" y="116"/>
                  </a:moveTo>
                  <a:lnTo>
                    <a:pt x="154" y="28"/>
                  </a:lnTo>
                  <a:lnTo>
                    <a:pt x="102" y="32"/>
                  </a:lnTo>
                  <a:lnTo>
                    <a:pt x="53" y="44"/>
                  </a:lnTo>
                  <a:lnTo>
                    <a:pt x="41" y="59"/>
                  </a:lnTo>
                  <a:lnTo>
                    <a:pt x="74" y="104"/>
                  </a:lnTo>
                  <a:lnTo>
                    <a:pt x="86" y="136"/>
                  </a:lnTo>
                  <a:lnTo>
                    <a:pt x="86" y="173"/>
                  </a:lnTo>
                  <a:lnTo>
                    <a:pt x="65" y="229"/>
                  </a:lnTo>
                  <a:lnTo>
                    <a:pt x="37" y="285"/>
                  </a:lnTo>
                  <a:lnTo>
                    <a:pt x="20" y="341"/>
                  </a:lnTo>
                  <a:lnTo>
                    <a:pt x="29" y="385"/>
                  </a:lnTo>
                  <a:lnTo>
                    <a:pt x="37" y="429"/>
                  </a:lnTo>
                  <a:lnTo>
                    <a:pt x="57" y="458"/>
                  </a:lnTo>
                  <a:lnTo>
                    <a:pt x="89" y="485"/>
                  </a:lnTo>
                  <a:lnTo>
                    <a:pt x="130" y="497"/>
                  </a:lnTo>
                  <a:lnTo>
                    <a:pt x="163" y="494"/>
                  </a:lnTo>
                  <a:lnTo>
                    <a:pt x="208" y="478"/>
                  </a:lnTo>
                  <a:lnTo>
                    <a:pt x="236" y="429"/>
                  </a:lnTo>
                  <a:lnTo>
                    <a:pt x="244" y="385"/>
                  </a:lnTo>
                  <a:lnTo>
                    <a:pt x="252" y="329"/>
                  </a:lnTo>
                  <a:lnTo>
                    <a:pt x="236" y="277"/>
                  </a:lnTo>
                  <a:lnTo>
                    <a:pt x="223" y="244"/>
                  </a:lnTo>
                  <a:lnTo>
                    <a:pt x="203" y="212"/>
                  </a:lnTo>
                  <a:lnTo>
                    <a:pt x="175" y="173"/>
                  </a:lnTo>
                  <a:lnTo>
                    <a:pt x="134" y="156"/>
                  </a:lnTo>
                  <a:lnTo>
                    <a:pt x="134" y="140"/>
                  </a:lnTo>
                  <a:lnTo>
                    <a:pt x="151" y="136"/>
                  </a:lnTo>
                  <a:lnTo>
                    <a:pt x="183" y="156"/>
                  </a:lnTo>
                  <a:lnTo>
                    <a:pt x="208" y="180"/>
                  </a:lnTo>
                  <a:lnTo>
                    <a:pt x="236" y="208"/>
                  </a:lnTo>
                  <a:lnTo>
                    <a:pt x="252" y="253"/>
                  </a:lnTo>
                  <a:lnTo>
                    <a:pt x="268" y="289"/>
                  </a:lnTo>
                  <a:lnTo>
                    <a:pt x="277" y="345"/>
                  </a:lnTo>
                  <a:lnTo>
                    <a:pt x="273" y="402"/>
                  </a:lnTo>
                  <a:lnTo>
                    <a:pt x="260" y="449"/>
                  </a:lnTo>
                  <a:lnTo>
                    <a:pt x="232" y="490"/>
                  </a:lnTo>
                  <a:lnTo>
                    <a:pt x="203" y="510"/>
                  </a:lnTo>
                  <a:lnTo>
                    <a:pt x="154" y="522"/>
                  </a:lnTo>
                  <a:lnTo>
                    <a:pt x="106" y="526"/>
                  </a:lnTo>
                  <a:lnTo>
                    <a:pt x="57" y="497"/>
                  </a:lnTo>
                  <a:lnTo>
                    <a:pt x="25" y="461"/>
                  </a:lnTo>
                  <a:lnTo>
                    <a:pt x="8" y="429"/>
                  </a:lnTo>
                  <a:lnTo>
                    <a:pt x="0" y="390"/>
                  </a:lnTo>
                  <a:lnTo>
                    <a:pt x="8" y="329"/>
                  </a:lnTo>
                  <a:lnTo>
                    <a:pt x="12" y="285"/>
                  </a:lnTo>
                  <a:lnTo>
                    <a:pt x="41" y="237"/>
                  </a:lnTo>
                  <a:lnTo>
                    <a:pt x="57" y="184"/>
                  </a:lnTo>
                  <a:lnTo>
                    <a:pt x="65" y="152"/>
                  </a:lnTo>
                  <a:lnTo>
                    <a:pt x="61" y="136"/>
                  </a:lnTo>
                  <a:lnTo>
                    <a:pt x="45" y="100"/>
                  </a:lnTo>
                  <a:lnTo>
                    <a:pt x="25" y="80"/>
                  </a:lnTo>
                  <a:lnTo>
                    <a:pt x="0" y="48"/>
                  </a:lnTo>
                  <a:lnTo>
                    <a:pt x="12" y="36"/>
                  </a:lnTo>
                  <a:lnTo>
                    <a:pt x="69" y="24"/>
                  </a:lnTo>
                  <a:lnTo>
                    <a:pt x="110" y="12"/>
                  </a:lnTo>
                  <a:lnTo>
                    <a:pt x="166" y="3"/>
                  </a:lnTo>
                  <a:lnTo>
                    <a:pt x="191" y="0"/>
                  </a:lnTo>
                  <a:lnTo>
                    <a:pt x="187" y="32"/>
                  </a:lnTo>
                  <a:lnTo>
                    <a:pt x="163" y="68"/>
                  </a:lnTo>
                  <a:lnTo>
                    <a:pt x="118" y="116"/>
                  </a:lnTo>
                  <a:close/>
                </a:path>
              </a:pathLst>
            </a:custGeom>
            <a:solidFill>
              <a:srgbClr val="0000FF"/>
            </a:solidFill>
            <a:ln w="95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GB" dirty="0"/>
            </a:p>
          </p:txBody>
        </p:sp>
        <p:cxnSp>
          <p:nvCxnSpPr>
            <p:cNvPr id="42" name="Lige forbindelse 41"/>
            <p:cNvCxnSpPr/>
            <p:nvPr/>
          </p:nvCxnSpPr>
          <p:spPr bwMode="auto">
            <a:xfrm>
              <a:off x="8745098" y="6022594"/>
              <a:ext cx="20003" cy="37147"/>
            </a:xfrm>
            <a:prstGeom prst="line">
              <a:avLst/>
            </a:prstGeom>
            <a:solidFill>
              <a:schemeClr val="accent1"/>
            </a:solidFill>
            <a:ln w="12700" cap="flat" cmpd="sng" algn="ctr">
              <a:solidFill>
                <a:srgbClr val="0000FF"/>
              </a:solidFill>
              <a:prstDash val="solid"/>
              <a:round/>
              <a:headEnd type="none" w="med" len="med"/>
              <a:tailEnd type="none" w="med" len="med"/>
            </a:ln>
            <a:effectLst/>
          </p:spPr>
        </p:cxnSp>
        <p:sp>
          <p:nvSpPr>
            <p:cNvPr id="43" name="Freeform 5"/>
            <p:cNvSpPr>
              <a:spLocks/>
            </p:cNvSpPr>
            <p:nvPr/>
          </p:nvSpPr>
          <p:spPr bwMode="auto">
            <a:xfrm>
              <a:off x="8387987" y="6032077"/>
              <a:ext cx="320040" cy="128683"/>
            </a:xfrm>
            <a:custGeom>
              <a:avLst/>
              <a:gdLst/>
              <a:ahLst/>
              <a:cxnLst>
                <a:cxn ang="0">
                  <a:pos x="12" y="37"/>
                </a:cxn>
                <a:cxn ang="0">
                  <a:pos x="0" y="50"/>
                </a:cxn>
                <a:cxn ang="0">
                  <a:pos x="12" y="86"/>
                </a:cxn>
                <a:cxn ang="0">
                  <a:pos x="49" y="107"/>
                </a:cxn>
                <a:cxn ang="0">
                  <a:pos x="113" y="136"/>
                </a:cxn>
                <a:cxn ang="0">
                  <a:pos x="193" y="173"/>
                </a:cxn>
                <a:cxn ang="0">
                  <a:pos x="270" y="193"/>
                </a:cxn>
                <a:cxn ang="0">
                  <a:pos x="290" y="193"/>
                </a:cxn>
                <a:cxn ang="0">
                  <a:pos x="322" y="165"/>
                </a:cxn>
                <a:cxn ang="0">
                  <a:pos x="363" y="119"/>
                </a:cxn>
                <a:cxn ang="0">
                  <a:pos x="403" y="83"/>
                </a:cxn>
                <a:cxn ang="0">
                  <a:pos x="471" y="50"/>
                </a:cxn>
                <a:cxn ang="0">
                  <a:pos x="480" y="25"/>
                </a:cxn>
                <a:cxn ang="0">
                  <a:pos x="471" y="0"/>
                </a:cxn>
                <a:cxn ang="0">
                  <a:pos x="444" y="12"/>
                </a:cxn>
                <a:cxn ang="0">
                  <a:pos x="407" y="45"/>
                </a:cxn>
                <a:cxn ang="0">
                  <a:pos x="363" y="83"/>
                </a:cxn>
                <a:cxn ang="0">
                  <a:pos x="302" y="148"/>
                </a:cxn>
                <a:cxn ang="0">
                  <a:pos x="274" y="165"/>
                </a:cxn>
                <a:cxn ang="0">
                  <a:pos x="242" y="160"/>
                </a:cxn>
                <a:cxn ang="0">
                  <a:pos x="169" y="128"/>
                </a:cxn>
                <a:cxn ang="0">
                  <a:pos x="97" y="83"/>
                </a:cxn>
                <a:cxn ang="0">
                  <a:pos x="56" y="50"/>
                </a:cxn>
                <a:cxn ang="0">
                  <a:pos x="12" y="37"/>
                </a:cxn>
              </a:cxnLst>
              <a:rect l="0" t="0" r="r" b="b"/>
              <a:pathLst>
                <a:path w="480" h="193">
                  <a:moveTo>
                    <a:pt x="12" y="37"/>
                  </a:moveTo>
                  <a:lnTo>
                    <a:pt x="0" y="50"/>
                  </a:lnTo>
                  <a:lnTo>
                    <a:pt x="12" y="86"/>
                  </a:lnTo>
                  <a:lnTo>
                    <a:pt x="49" y="107"/>
                  </a:lnTo>
                  <a:lnTo>
                    <a:pt x="113" y="136"/>
                  </a:lnTo>
                  <a:lnTo>
                    <a:pt x="193" y="173"/>
                  </a:lnTo>
                  <a:lnTo>
                    <a:pt x="270" y="193"/>
                  </a:lnTo>
                  <a:lnTo>
                    <a:pt x="290" y="193"/>
                  </a:lnTo>
                  <a:lnTo>
                    <a:pt x="322" y="165"/>
                  </a:lnTo>
                  <a:lnTo>
                    <a:pt x="363" y="119"/>
                  </a:lnTo>
                  <a:lnTo>
                    <a:pt x="403" y="83"/>
                  </a:lnTo>
                  <a:lnTo>
                    <a:pt x="471" y="50"/>
                  </a:lnTo>
                  <a:lnTo>
                    <a:pt x="480" y="25"/>
                  </a:lnTo>
                  <a:lnTo>
                    <a:pt x="471" y="0"/>
                  </a:lnTo>
                  <a:lnTo>
                    <a:pt x="444" y="12"/>
                  </a:lnTo>
                  <a:lnTo>
                    <a:pt x="407" y="45"/>
                  </a:lnTo>
                  <a:lnTo>
                    <a:pt x="363" y="83"/>
                  </a:lnTo>
                  <a:lnTo>
                    <a:pt x="302" y="148"/>
                  </a:lnTo>
                  <a:lnTo>
                    <a:pt x="274" y="165"/>
                  </a:lnTo>
                  <a:lnTo>
                    <a:pt x="242" y="160"/>
                  </a:lnTo>
                  <a:lnTo>
                    <a:pt x="169" y="128"/>
                  </a:lnTo>
                  <a:lnTo>
                    <a:pt x="97" y="83"/>
                  </a:lnTo>
                  <a:lnTo>
                    <a:pt x="56" y="50"/>
                  </a:lnTo>
                  <a:lnTo>
                    <a:pt x="12" y="37"/>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Tekstboks 43"/>
            <p:cNvSpPr txBox="1"/>
            <p:nvPr/>
          </p:nvSpPr>
          <p:spPr>
            <a:xfrm>
              <a:off x="8574111" y="6043382"/>
              <a:ext cx="386858" cy="410369"/>
            </a:xfrm>
            <a:prstGeom prst="rect">
              <a:avLst/>
            </a:prstGeom>
            <a:noFill/>
          </p:spPr>
          <p:txBody>
            <a:bodyPr wrap="none" rtlCol="0">
              <a:spAutoFit/>
            </a:bodyPr>
            <a:lstStyle/>
            <a:p>
              <a:r>
                <a:rPr lang="en-GB" sz="1750" dirty="0">
                  <a:solidFill>
                    <a:srgbClr val="0000FF"/>
                  </a:solidFill>
                </a:rPr>
                <a:t>€</a:t>
              </a:r>
            </a:p>
          </p:txBody>
        </p:sp>
        <p:sp>
          <p:nvSpPr>
            <p:cNvPr id="45" name="Kombinationstegning 44"/>
            <p:cNvSpPr/>
            <p:nvPr/>
          </p:nvSpPr>
          <p:spPr bwMode="auto">
            <a:xfrm>
              <a:off x="8701406" y="6021958"/>
              <a:ext cx="50007" cy="9525"/>
            </a:xfrm>
            <a:custGeom>
              <a:avLst/>
              <a:gdLst>
                <a:gd name="connsiteX0" fmla="*/ 0 w 50007"/>
                <a:gd name="connsiteY0" fmla="*/ 0 h 9525"/>
                <a:gd name="connsiteX1" fmla="*/ 21432 w 50007"/>
                <a:gd name="connsiteY1" fmla="*/ 7143 h 9525"/>
                <a:gd name="connsiteX2" fmla="*/ 28575 w 50007"/>
                <a:gd name="connsiteY2" fmla="*/ 9525 h 9525"/>
                <a:gd name="connsiteX3" fmla="*/ 45244 w 50007"/>
                <a:gd name="connsiteY3" fmla="*/ 4762 h 9525"/>
                <a:gd name="connsiteX4" fmla="*/ 50007 w 50007"/>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7" h="9525">
                  <a:moveTo>
                    <a:pt x="0" y="0"/>
                  </a:moveTo>
                  <a:lnTo>
                    <a:pt x="21432" y="7143"/>
                  </a:lnTo>
                  <a:lnTo>
                    <a:pt x="28575" y="9525"/>
                  </a:lnTo>
                  <a:cubicBezTo>
                    <a:pt x="30351" y="9081"/>
                    <a:pt x="42806" y="6224"/>
                    <a:pt x="45244" y="4762"/>
                  </a:cubicBezTo>
                  <a:cubicBezTo>
                    <a:pt x="47169" y="3607"/>
                    <a:pt x="48419" y="1587"/>
                    <a:pt x="50007" y="0"/>
                  </a:cubicBezTo>
                </a:path>
              </a:pathLst>
            </a:custGeom>
            <a:solidFill>
              <a:srgbClr val="0000FF"/>
            </a:solid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Verdana"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44" name="Rectangle 8"/>
          <p:cNvSpPr>
            <a:spLocks noGrp="1" noChangeArrowheads="1"/>
          </p:cNvSpPr>
          <p:nvPr>
            <p:ph type="title"/>
          </p:nvPr>
        </p:nvSpPr>
        <p:spPr>
          <a:xfrm>
            <a:off x="14971" y="6805"/>
            <a:ext cx="9876064" cy="594774"/>
          </a:xfrm>
          <a:solidFill>
            <a:srgbClr val="FFFFFF"/>
          </a:solidFill>
        </p:spPr>
        <p:txBody>
          <a:bodyPr/>
          <a:lstStyle/>
          <a:p>
            <a:r>
              <a:rPr lang="en-GB" sz="2700" dirty="0"/>
              <a:t>Moving towards a renewable energy future</a:t>
            </a:r>
            <a:endParaRPr lang="en-GB" sz="2000" dirty="0"/>
          </a:p>
        </p:txBody>
      </p:sp>
      <p:sp>
        <p:nvSpPr>
          <p:cNvPr id="6" name="Pladsholder til diasnummer 5"/>
          <p:cNvSpPr>
            <a:spLocks noGrp="1"/>
          </p:cNvSpPr>
          <p:nvPr>
            <p:ph type="sldNum" sz="quarter" idx="12"/>
          </p:nvPr>
        </p:nvSpPr>
        <p:spPr/>
        <p:txBody>
          <a:bodyPr/>
          <a:lstStyle/>
          <a:p>
            <a:fld id="{C8DDF369-1B7C-43B8-8237-D0C70CA4477D}" type="slidenum">
              <a:rPr lang="en-GB"/>
              <a:pPr/>
              <a:t>2</a:t>
            </a:fld>
            <a:endParaRPr lang="en-GB" dirty="0"/>
          </a:p>
        </p:txBody>
      </p:sp>
      <p:pic>
        <p:nvPicPr>
          <p:cNvPr id="3" name="Billede 2" descr="Et billede, der indeholder bjerg, udendørs, objekt, græs&#10;&#10;Automatisk genereret beskrivelse">
            <a:extLst>
              <a:ext uri="{FF2B5EF4-FFF2-40B4-BE49-F238E27FC236}">
                <a16:creationId xmlns:a16="http://schemas.microsoft.com/office/drawing/2014/main" id="{A7A782B3-C96A-4644-B659-E58D760A2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563" y="920009"/>
            <a:ext cx="4619305" cy="3297570"/>
          </a:xfrm>
          <a:prstGeom prst="rect">
            <a:avLst/>
          </a:prstGeom>
        </p:spPr>
      </p:pic>
      <p:sp>
        <p:nvSpPr>
          <p:cNvPr id="7" name="Tekstfelt 6">
            <a:extLst>
              <a:ext uri="{FF2B5EF4-FFF2-40B4-BE49-F238E27FC236}">
                <a16:creationId xmlns:a16="http://schemas.microsoft.com/office/drawing/2014/main" id="{89ECAFA0-C6A8-41E9-A021-8363A4116BD0}"/>
              </a:ext>
            </a:extLst>
          </p:cNvPr>
          <p:cNvSpPr txBox="1"/>
          <p:nvPr/>
        </p:nvSpPr>
        <p:spPr>
          <a:xfrm>
            <a:off x="7760" y="978446"/>
            <a:ext cx="5293757" cy="1323439"/>
          </a:xfrm>
          <a:prstGeom prst="rect">
            <a:avLst/>
          </a:prstGeom>
          <a:noFill/>
        </p:spPr>
        <p:txBody>
          <a:bodyPr wrap="none" rtlCol="0">
            <a:spAutoFit/>
          </a:bodyPr>
          <a:lstStyle/>
          <a:p>
            <a:pPr marL="342900" indent="-342900">
              <a:buFont typeface="Wingdings" panose="05000000000000000000" pitchFamily="2" charset="2"/>
              <a:buChar char="Ø"/>
              <a:tabLst>
                <a:tab pos="357188" algn="l"/>
              </a:tabLst>
            </a:pPr>
            <a:r>
              <a:rPr lang="en-GB" sz="2000" dirty="0">
                <a:solidFill>
                  <a:schemeClr val="tx1"/>
                </a:solidFill>
              </a:rPr>
              <a:t>This presentation discusses how</a:t>
            </a:r>
          </a:p>
          <a:p>
            <a:pPr>
              <a:tabLst>
                <a:tab pos="357188" algn="l"/>
              </a:tabLst>
            </a:pPr>
            <a:r>
              <a:rPr lang="en-GB" sz="2000" dirty="0">
                <a:solidFill>
                  <a:schemeClr val="tx1"/>
                </a:solidFill>
              </a:rPr>
              <a:t>	to adapt EU’s day-ahead and</a:t>
            </a:r>
          </a:p>
          <a:p>
            <a:pPr>
              <a:tabLst>
                <a:tab pos="357188" algn="l"/>
              </a:tabLst>
            </a:pPr>
            <a:r>
              <a:rPr lang="en-GB" sz="2000" dirty="0">
                <a:solidFill>
                  <a:schemeClr val="tx1"/>
                </a:solidFill>
              </a:rPr>
              <a:t>	intra-day trading to a world</a:t>
            </a:r>
          </a:p>
          <a:p>
            <a:pPr>
              <a:tabLst>
                <a:tab pos="357188" algn="l"/>
              </a:tabLst>
            </a:pPr>
            <a:r>
              <a:rPr lang="en-GB" sz="2000" dirty="0">
                <a:solidFill>
                  <a:schemeClr val="tx1"/>
                </a:solidFill>
              </a:rPr>
              <a:t>	dominated by renewable energy.</a:t>
            </a:r>
          </a:p>
        </p:txBody>
      </p:sp>
      <p:sp>
        <p:nvSpPr>
          <p:cNvPr id="11" name="Tekstfelt 10">
            <a:extLst>
              <a:ext uri="{FF2B5EF4-FFF2-40B4-BE49-F238E27FC236}">
                <a16:creationId xmlns:a16="http://schemas.microsoft.com/office/drawing/2014/main" id="{74DD62D5-4A11-4FC9-9D0D-116115903EBF}"/>
              </a:ext>
            </a:extLst>
          </p:cNvPr>
          <p:cNvSpPr txBox="1"/>
          <p:nvPr/>
        </p:nvSpPr>
        <p:spPr>
          <a:xfrm>
            <a:off x="7760" y="2374916"/>
            <a:ext cx="5336717" cy="707886"/>
          </a:xfrm>
          <a:prstGeom prst="rect">
            <a:avLst/>
          </a:prstGeom>
          <a:noFill/>
        </p:spPr>
        <p:txBody>
          <a:bodyPr wrap="none" rtlCol="0">
            <a:spAutoFit/>
          </a:bodyPr>
          <a:lstStyle/>
          <a:p>
            <a:pPr marL="342900" indent="-342900">
              <a:buFont typeface="Wingdings" panose="05000000000000000000" pitchFamily="2" charset="2"/>
              <a:buChar char="Ø"/>
              <a:tabLst>
                <a:tab pos="357188" algn="l"/>
              </a:tabLst>
            </a:pPr>
            <a:r>
              <a:rPr lang="en-GB" sz="2000" dirty="0">
                <a:solidFill>
                  <a:schemeClr val="tx1"/>
                </a:solidFill>
              </a:rPr>
              <a:t>The presentation argues EU must</a:t>
            </a:r>
          </a:p>
          <a:p>
            <a:pPr>
              <a:tabLst>
                <a:tab pos="357188" algn="l"/>
              </a:tabLst>
            </a:pPr>
            <a:r>
              <a:rPr lang="en-GB" sz="2000" dirty="0">
                <a:solidFill>
                  <a:schemeClr val="tx1"/>
                </a:solidFill>
              </a:rPr>
              <a:t>	adapt a version of nodal pricing.</a:t>
            </a:r>
          </a:p>
        </p:txBody>
      </p:sp>
      <p:sp>
        <p:nvSpPr>
          <p:cNvPr id="13" name="Tekstfelt 12">
            <a:extLst>
              <a:ext uri="{FF2B5EF4-FFF2-40B4-BE49-F238E27FC236}">
                <a16:creationId xmlns:a16="http://schemas.microsoft.com/office/drawing/2014/main" id="{E022BC1B-60AD-4B20-8FB6-667F1C9D76D9}"/>
              </a:ext>
            </a:extLst>
          </p:cNvPr>
          <p:cNvSpPr txBox="1"/>
          <p:nvPr/>
        </p:nvSpPr>
        <p:spPr>
          <a:xfrm>
            <a:off x="7760" y="4244527"/>
            <a:ext cx="9113392" cy="707886"/>
          </a:xfrm>
          <a:prstGeom prst="rect">
            <a:avLst/>
          </a:prstGeom>
          <a:noFill/>
        </p:spPr>
        <p:txBody>
          <a:bodyPr wrap="none" rtlCol="0">
            <a:spAutoFit/>
          </a:bodyPr>
          <a:lstStyle/>
          <a:p>
            <a:pPr marL="342900" indent="-342900">
              <a:buFont typeface="Wingdings" panose="05000000000000000000" pitchFamily="2" charset="2"/>
              <a:buChar char="Ø"/>
              <a:tabLst>
                <a:tab pos="357188" algn="l"/>
              </a:tabLst>
            </a:pPr>
            <a:r>
              <a:rPr lang="en-GB" sz="2000" dirty="0">
                <a:solidFill>
                  <a:schemeClr val="tx1"/>
                </a:solidFill>
              </a:rPr>
              <a:t>Unless specified, the presentation only discusses trading of</a:t>
            </a:r>
          </a:p>
          <a:p>
            <a:pPr>
              <a:tabLst>
                <a:tab pos="357188" algn="l"/>
              </a:tabLst>
            </a:pPr>
            <a:r>
              <a:rPr lang="en-GB" sz="2000" dirty="0">
                <a:solidFill>
                  <a:schemeClr val="tx1"/>
                </a:solidFill>
              </a:rPr>
              <a:t>	electrical energy</a:t>
            </a:r>
          </a:p>
        </p:txBody>
      </p:sp>
      <p:sp>
        <p:nvSpPr>
          <p:cNvPr id="14" name="Tekstfelt 13">
            <a:extLst>
              <a:ext uri="{FF2B5EF4-FFF2-40B4-BE49-F238E27FC236}">
                <a16:creationId xmlns:a16="http://schemas.microsoft.com/office/drawing/2014/main" id="{371FE9E1-DB29-4DB6-A9BF-F2D7A604567D}"/>
              </a:ext>
            </a:extLst>
          </p:cNvPr>
          <p:cNvSpPr txBox="1"/>
          <p:nvPr/>
        </p:nvSpPr>
        <p:spPr>
          <a:xfrm>
            <a:off x="364965" y="5025444"/>
            <a:ext cx="8922635" cy="707886"/>
          </a:xfrm>
          <a:prstGeom prst="rect">
            <a:avLst/>
          </a:prstGeom>
          <a:noFill/>
        </p:spPr>
        <p:txBody>
          <a:bodyPr wrap="none" rtlCol="0">
            <a:spAutoFit/>
          </a:bodyPr>
          <a:lstStyle/>
          <a:p>
            <a:pPr marL="342900" indent="-342900">
              <a:buFont typeface="Wingdings" panose="05000000000000000000" pitchFamily="2" charset="2"/>
              <a:buChar char="ü"/>
              <a:tabLst>
                <a:tab pos="357188" algn="l"/>
              </a:tabLst>
            </a:pPr>
            <a:r>
              <a:rPr lang="en-GB" sz="2000" dirty="0">
                <a:solidFill>
                  <a:schemeClr val="tx1"/>
                </a:solidFill>
              </a:rPr>
              <a:t>However, the conclusions can also be applied to the TSO’s</a:t>
            </a:r>
          </a:p>
          <a:p>
            <a:pPr>
              <a:tabLst>
                <a:tab pos="357188" algn="l"/>
              </a:tabLst>
            </a:pPr>
            <a:r>
              <a:rPr lang="en-GB" sz="2000" dirty="0">
                <a:solidFill>
                  <a:schemeClr val="tx1"/>
                </a:solidFill>
              </a:rPr>
              <a:t>	markets for capacity.</a:t>
            </a:r>
          </a:p>
        </p:txBody>
      </p:sp>
      <p:sp>
        <p:nvSpPr>
          <p:cNvPr id="16" name="Tekstfelt 15">
            <a:extLst>
              <a:ext uri="{FF2B5EF4-FFF2-40B4-BE49-F238E27FC236}">
                <a16:creationId xmlns:a16="http://schemas.microsoft.com/office/drawing/2014/main" id="{1DF82064-A470-42E3-ADAF-226819EC197A}"/>
              </a:ext>
            </a:extLst>
          </p:cNvPr>
          <p:cNvSpPr txBox="1"/>
          <p:nvPr/>
        </p:nvSpPr>
        <p:spPr>
          <a:xfrm>
            <a:off x="364965" y="3155833"/>
            <a:ext cx="4496744" cy="1015663"/>
          </a:xfrm>
          <a:prstGeom prst="rect">
            <a:avLst/>
          </a:prstGeom>
          <a:noFill/>
        </p:spPr>
        <p:txBody>
          <a:bodyPr wrap="none" rtlCol="0">
            <a:spAutoFit/>
          </a:bodyPr>
          <a:lstStyle/>
          <a:p>
            <a:pPr marL="342900" indent="-342900">
              <a:buFont typeface="Wingdings" panose="05000000000000000000" pitchFamily="2" charset="2"/>
              <a:buChar char="ü"/>
              <a:tabLst>
                <a:tab pos="357188" algn="l"/>
              </a:tabLst>
            </a:pPr>
            <a:r>
              <a:rPr lang="en-GB" sz="2000" dirty="0">
                <a:solidFill>
                  <a:schemeClr val="tx1"/>
                </a:solidFill>
              </a:rPr>
              <a:t>Because the new electricity</a:t>
            </a:r>
          </a:p>
          <a:p>
            <a:pPr>
              <a:tabLst>
                <a:tab pos="357188" algn="l"/>
              </a:tabLst>
            </a:pPr>
            <a:r>
              <a:rPr lang="en-GB" sz="2000" dirty="0">
                <a:solidFill>
                  <a:schemeClr val="tx1"/>
                </a:solidFill>
              </a:rPr>
              <a:t>	business needs</a:t>
            </a:r>
          </a:p>
          <a:p>
            <a:pPr>
              <a:tabLst>
                <a:tab pos="357188" algn="l"/>
              </a:tabLst>
            </a:pPr>
            <a:r>
              <a:rPr lang="en-GB" sz="2000" dirty="0">
                <a:solidFill>
                  <a:schemeClr val="tx1"/>
                </a:solidFill>
              </a:rPr>
              <a:t>	</a:t>
            </a:r>
            <a:r>
              <a:rPr lang="en-GB" sz="2000" u="sng" dirty="0">
                <a:solidFill>
                  <a:schemeClr val="tx1"/>
                </a:solidFill>
              </a:rPr>
              <a:t>local price signals</a:t>
            </a:r>
            <a:r>
              <a:rPr lang="en-GB" sz="2000" dirty="0">
                <a:solidFill>
                  <a:schemeClr val="tx1"/>
                </a:solidFill>
              </a:rPr>
              <a:t>.</a:t>
            </a:r>
          </a:p>
        </p:txBody>
      </p:sp>
      <p:sp>
        <p:nvSpPr>
          <p:cNvPr id="8" name="Tekstfelt 7">
            <a:extLst>
              <a:ext uri="{FF2B5EF4-FFF2-40B4-BE49-F238E27FC236}">
                <a16:creationId xmlns:a16="http://schemas.microsoft.com/office/drawing/2014/main" id="{FE38F611-6DD5-4708-806E-58E9AEAE0896}"/>
              </a:ext>
            </a:extLst>
          </p:cNvPr>
          <p:cNvSpPr txBox="1"/>
          <p:nvPr/>
        </p:nvSpPr>
        <p:spPr>
          <a:xfrm>
            <a:off x="603094" y="489291"/>
            <a:ext cx="8699818" cy="400110"/>
          </a:xfrm>
          <a:prstGeom prst="rect">
            <a:avLst/>
          </a:prstGeom>
          <a:noFill/>
        </p:spPr>
        <p:txBody>
          <a:bodyPr wrap="none" rtlCol="0">
            <a:spAutoFit/>
          </a:bodyPr>
          <a:lstStyle/>
          <a:p>
            <a:pPr algn="ctr"/>
            <a:r>
              <a:rPr lang="en-GB" sz="2000" dirty="0">
                <a:solidFill>
                  <a:schemeClr val="tx1"/>
                </a:solidFill>
              </a:rPr>
              <a:t>Reforming EU’s day-ahead and intra-day electricity trading</a:t>
            </a:r>
          </a:p>
        </p:txBody>
      </p:sp>
      <p:sp>
        <p:nvSpPr>
          <p:cNvPr id="10" name="Pladsholder til dato 9">
            <a:extLst>
              <a:ext uri="{FF2B5EF4-FFF2-40B4-BE49-F238E27FC236}">
                <a16:creationId xmlns:a16="http://schemas.microsoft.com/office/drawing/2014/main" id="{A068E29B-39A7-470D-B352-F55ED124E11C}"/>
              </a:ext>
            </a:extLst>
          </p:cNvPr>
          <p:cNvSpPr>
            <a:spLocks noGrp="1"/>
          </p:cNvSpPr>
          <p:nvPr>
            <p:ph type="dt" sz="half" idx="10"/>
          </p:nvPr>
        </p:nvSpPr>
        <p:spPr/>
        <p:txBody>
          <a:bodyPr/>
          <a:lstStyle/>
          <a:p>
            <a:pPr>
              <a:defRPr/>
            </a:pPr>
            <a:r>
              <a:rPr lang="en-US"/>
              <a:t>1 Dec. 2019</a:t>
            </a:r>
            <a:endParaRPr lang="en-GB" dirty="0"/>
          </a:p>
        </p:txBody>
      </p:sp>
      <p:sp>
        <p:nvSpPr>
          <p:cNvPr id="19" name="Rektangel 18">
            <a:extLst>
              <a:ext uri="{FF2B5EF4-FFF2-40B4-BE49-F238E27FC236}">
                <a16:creationId xmlns:a16="http://schemas.microsoft.com/office/drawing/2014/main" id="{E01B26D8-BEA1-449C-ACFB-83E8F7C9F62E}"/>
              </a:ext>
            </a:extLst>
          </p:cNvPr>
          <p:cNvSpPr/>
          <p:nvPr/>
        </p:nvSpPr>
        <p:spPr bwMode="auto">
          <a:xfrm>
            <a:off x="102053" y="6643083"/>
            <a:ext cx="1370240"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15" name="Tekstfelt 14">
            <a:extLst>
              <a:ext uri="{FF2B5EF4-FFF2-40B4-BE49-F238E27FC236}">
                <a16:creationId xmlns:a16="http://schemas.microsoft.com/office/drawing/2014/main" id="{2F7D6EBB-63B4-4A59-801B-338F73861AFE}"/>
              </a:ext>
            </a:extLst>
          </p:cNvPr>
          <p:cNvSpPr txBox="1"/>
          <p:nvPr/>
        </p:nvSpPr>
        <p:spPr>
          <a:xfrm>
            <a:off x="364965" y="5806359"/>
            <a:ext cx="8664551" cy="1015663"/>
          </a:xfrm>
          <a:prstGeom prst="rect">
            <a:avLst/>
          </a:prstGeom>
          <a:noFill/>
        </p:spPr>
        <p:txBody>
          <a:bodyPr wrap="none" rtlCol="0">
            <a:spAutoFit/>
          </a:bodyPr>
          <a:lstStyle/>
          <a:p>
            <a:pPr marL="342900" indent="-342900">
              <a:buFont typeface="Wingdings" panose="05000000000000000000" pitchFamily="2" charset="2"/>
              <a:buChar char="ü"/>
              <a:tabLst>
                <a:tab pos="357188" algn="l"/>
              </a:tabLst>
            </a:pPr>
            <a:r>
              <a:rPr lang="en-GB" sz="2000" dirty="0">
                <a:solidFill>
                  <a:schemeClr val="tx1"/>
                </a:solidFill>
              </a:rPr>
              <a:t>More information on capacity: see the PowerPoint</a:t>
            </a:r>
          </a:p>
          <a:p>
            <a:pPr>
              <a:tabLst>
                <a:tab pos="357188" algn="l"/>
              </a:tabLst>
            </a:pPr>
            <a:r>
              <a:rPr lang="en-GB" sz="2000" dirty="0">
                <a:solidFill>
                  <a:schemeClr val="tx1"/>
                </a:solidFill>
              </a:rPr>
              <a:t>	presentation </a:t>
            </a:r>
            <a:r>
              <a:rPr lang="en-GB" sz="2000" i="1" dirty="0">
                <a:solidFill>
                  <a:schemeClr val="tx1"/>
                </a:solidFill>
              </a:rPr>
              <a:t>Capacity markets and The Single European</a:t>
            </a:r>
          </a:p>
          <a:p>
            <a:pPr>
              <a:tabLst>
                <a:tab pos="357188" algn="l"/>
              </a:tabLst>
            </a:pPr>
            <a:r>
              <a:rPr lang="en-GB" sz="2000" i="1" dirty="0">
                <a:solidFill>
                  <a:schemeClr val="tx1"/>
                </a:solidFill>
              </a:rPr>
              <a:t>	Electricity Market</a:t>
            </a:r>
            <a:r>
              <a:rPr lang="en-GB" sz="2000" dirty="0">
                <a:solidFill>
                  <a:schemeClr val="tx1"/>
                </a:solidFill>
              </a:rPr>
              <a:t>.</a:t>
            </a:r>
          </a:p>
        </p:txBody>
      </p:sp>
    </p:spTree>
    <p:extLst>
      <p:ext uri="{BB962C8B-B14F-4D97-AF65-F5344CB8AC3E}">
        <p14:creationId xmlns:p14="http://schemas.microsoft.com/office/powerpoint/2010/main" val="630783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1+#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1+#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4" grpId="0"/>
      <p:bldP spid="16" grpId="0"/>
      <p:bldP spid="8"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7689273" cy="641684"/>
          </a:xfrm>
        </p:spPr>
        <p:txBody>
          <a:bodyPr/>
          <a:lstStyle/>
          <a:p>
            <a:pPr algn="l"/>
            <a:r>
              <a:rPr lang="en-GB" sz="2600" dirty="0"/>
              <a:t>Combination of nodal and zonal pricing</a:t>
            </a:r>
          </a:p>
        </p:txBody>
      </p:sp>
      <p:sp>
        <p:nvSpPr>
          <p:cNvPr id="3" name="Pladsholder til indhold 2"/>
          <p:cNvSpPr>
            <a:spLocks noGrp="1"/>
          </p:cNvSpPr>
          <p:nvPr>
            <p:ph idx="1"/>
          </p:nvPr>
        </p:nvSpPr>
        <p:spPr>
          <a:xfrm>
            <a:off x="138232" y="572179"/>
            <a:ext cx="9736898" cy="6111836"/>
          </a:xfrm>
        </p:spPr>
        <p:txBody>
          <a:bodyPr/>
          <a:lstStyle/>
          <a:p>
            <a:r>
              <a:rPr lang="en-GB" sz="2000" dirty="0"/>
              <a:t>Assume we adapt a version of nodal pricing, where the price for each node is set by double auction</a:t>
            </a:r>
          </a:p>
          <a:p>
            <a:pPr lvl="1"/>
            <a:r>
              <a:rPr lang="en-GB" sz="2000" dirty="0"/>
              <a:t>Hence, we do not use the original nodal system’s shadow price principle.</a:t>
            </a:r>
          </a:p>
          <a:p>
            <a:pPr lvl="1"/>
            <a:r>
              <a:rPr lang="en-GB" sz="2000" dirty="0"/>
              <a:t>Instead, we use the same calculation principle as for the standard zonal pricing</a:t>
            </a:r>
          </a:p>
          <a:p>
            <a:pPr lvl="2"/>
            <a:r>
              <a:rPr lang="en-GB" sz="2000" dirty="0"/>
              <a:t>In this case, the difference between the two systems virtually disappears</a:t>
            </a:r>
          </a:p>
          <a:p>
            <a:pPr lvl="3"/>
            <a:r>
              <a:rPr lang="en-GB" sz="2000" dirty="0"/>
              <a:t>The remaining difference is the size of the zones</a:t>
            </a:r>
          </a:p>
          <a:p>
            <a:pPr lvl="4"/>
            <a:r>
              <a:rPr lang="en-GB" sz="2000" dirty="0"/>
              <a:t>Where the ”adapted nodal pricing” has very small zones and the standard zonal pricing has large zones.</a:t>
            </a:r>
          </a:p>
          <a:p>
            <a:r>
              <a:rPr lang="en-GB" sz="2000" dirty="0"/>
              <a:t>With this ”adapted nodal pricing”, the two systems can co-exist in the same market coupling</a:t>
            </a:r>
          </a:p>
          <a:p>
            <a:pPr lvl="1"/>
            <a:r>
              <a:rPr lang="en-GB" sz="2000" dirty="0"/>
              <a:t>As some countries in the coupled region will need the ”adapted nodal pricing” (i.e. very small zones), whereas other countries can do with the standard zonal pricing (i.e. larger zones).</a:t>
            </a:r>
          </a:p>
        </p:txBody>
      </p:sp>
      <p:sp>
        <p:nvSpPr>
          <p:cNvPr id="6" name="Pladsholder til diasnummer 5"/>
          <p:cNvSpPr>
            <a:spLocks noGrp="1"/>
          </p:cNvSpPr>
          <p:nvPr>
            <p:ph type="sldNum" sz="quarter" idx="12"/>
          </p:nvPr>
        </p:nvSpPr>
        <p:spPr/>
        <p:txBody>
          <a:bodyPr/>
          <a:lstStyle/>
          <a:p>
            <a:pPr>
              <a:defRPr/>
            </a:pPr>
            <a:fld id="{80AACB3E-9516-4558-9B4B-9689E2C51AB3}" type="slidenum">
              <a:rPr lang="en-GB" smtClean="0"/>
              <a:pPr>
                <a:defRPr/>
              </a:pPr>
              <a:t>20</a:t>
            </a:fld>
            <a:endParaRPr lang="en-GB" dirty="0"/>
          </a:p>
        </p:txBody>
      </p:sp>
      <p:pic>
        <p:nvPicPr>
          <p:cNvPr id="7" name="Picture 8"/>
          <p:cNvPicPr>
            <a:picLocks noChangeAspect="1" noChangeArrowheads="1"/>
          </p:cNvPicPr>
          <p:nvPr/>
        </p:nvPicPr>
        <p:blipFill>
          <a:blip r:embed="rId2" cstate="print"/>
          <a:srcRect/>
          <a:stretch>
            <a:fillRect/>
          </a:stretch>
        </p:blipFill>
        <p:spPr bwMode="auto">
          <a:xfrm>
            <a:off x="89061" y="3534411"/>
            <a:ext cx="1498929" cy="1098821"/>
          </a:xfrm>
          <a:prstGeom prst="rect">
            <a:avLst/>
          </a:prstGeom>
          <a:noFill/>
          <a:ln w="9525">
            <a:noFill/>
            <a:miter lim="800000"/>
            <a:headEnd/>
            <a:tailEnd/>
          </a:ln>
          <a:effectLst/>
        </p:spPr>
      </p:pic>
      <p:sp>
        <p:nvSpPr>
          <p:cNvPr id="9" name="Pladsholder til dato 8"/>
          <p:cNvSpPr>
            <a:spLocks noGrp="1"/>
          </p:cNvSpPr>
          <p:nvPr>
            <p:ph type="dt" sz="half" idx="10"/>
          </p:nvPr>
        </p:nvSpPr>
        <p:spPr/>
        <p:txBody>
          <a:bodyPr/>
          <a:lstStyle/>
          <a:p>
            <a:pPr>
              <a:defRPr/>
            </a:pPr>
            <a:r>
              <a:rPr lang="en-US"/>
              <a:t>1 Dec. 2019</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a:xfrm>
            <a:off x="399011" y="28075"/>
            <a:ext cx="7356762" cy="854114"/>
          </a:xfrm>
        </p:spPr>
        <p:txBody>
          <a:bodyPr/>
          <a:lstStyle/>
          <a:p>
            <a:r>
              <a:rPr lang="en-GB" sz="2800" dirty="0"/>
              <a:t>Appendix 1    Concepts and units</a:t>
            </a:r>
          </a:p>
        </p:txBody>
      </p:sp>
      <p:grpSp>
        <p:nvGrpSpPr>
          <p:cNvPr id="3079" name="Group 3"/>
          <p:cNvGrpSpPr>
            <a:grpSpLocks/>
          </p:cNvGrpSpPr>
          <p:nvPr/>
        </p:nvGrpSpPr>
        <p:grpSpPr bwMode="auto">
          <a:xfrm>
            <a:off x="1420813" y="1451410"/>
            <a:ext cx="4789487" cy="1079500"/>
            <a:chOff x="1237" y="1138"/>
            <a:chExt cx="3017" cy="954"/>
          </a:xfrm>
        </p:grpSpPr>
        <p:grpSp>
          <p:nvGrpSpPr>
            <p:cNvPr id="3119" name="Group 4"/>
            <p:cNvGrpSpPr>
              <a:grpSpLocks/>
            </p:cNvGrpSpPr>
            <p:nvPr/>
          </p:nvGrpSpPr>
          <p:grpSpPr bwMode="auto">
            <a:xfrm>
              <a:off x="2685" y="1138"/>
              <a:ext cx="1569" cy="954"/>
              <a:chOff x="3493" y="2450"/>
              <a:chExt cx="1569" cy="954"/>
            </a:xfrm>
          </p:grpSpPr>
          <p:sp>
            <p:nvSpPr>
              <p:cNvPr id="3136" name="Line 5"/>
              <p:cNvSpPr>
                <a:spLocks noChangeAspect="1" noChangeShapeType="1"/>
              </p:cNvSpPr>
              <p:nvPr/>
            </p:nvSpPr>
            <p:spPr bwMode="auto">
              <a:xfrm>
                <a:off x="4834" y="3067"/>
                <a:ext cx="0" cy="287"/>
              </a:xfrm>
              <a:prstGeom prst="line">
                <a:avLst/>
              </a:prstGeom>
              <a:noFill/>
              <a:ln w="9525">
                <a:solidFill>
                  <a:schemeClr val="tx1"/>
                </a:solidFill>
                <a:round/>
                <a:headEnd/>
                <a:tailEnd/>
              </a:ln>
            </p:spPr>
            <p:txBody>
              <a:bodyPr wrap="none" lIns="0" tIns="0" rIns="0" bIns="0" anchor="ctr">
                <a:spAutoFit/>
              </a:bodyPr>
              <a:lstStyle/>
              <a:p>
                <a:endParaRPr lang="da-DK" dirty="0"/>
              </a:p>
            </p:txBody>
          </p:sp>
          <p:sp>
            <p:nvSpPr>
              <p:cNvPr id="3137" name="Line 6"/>
              <p:cNvSpPr>
                <a:spLocks noChangeAspect="1" noChangeShapeType="1"/>
              </p:cNvSpPr>
              <p:nvPr/>
            </p:nvSpPr>
            <p:spPr bwMode="auto">
              <a:xfrm flipH="1">
                <a:off x="4767" y="3061"/>
                <a:ext cx="129" cy="0"/>
              </a:xfrm>
              <a:prstGeom prst="line">
                <a:avLst/>
              </a:prstGeom>
              <a:noFill/>
              <a:ln w="9525">
                <a:solidFill>
                  <a:schemeClr val="tx1"/>
                </a:solidFill>
                <a:round/>
                <a:headEnd/>
                <a:tailEnd/>
              </a:ln>
            </p:spPr>
            <p:txBody>
              <a:bodyPr wrap="none" lIns="0" tIns="0" rIns="0" bIns="0" anchor="ctr">
                <a:spAutoFit/>
              </a:bodyPr>
              <a:lstStyle/>
              <a:p>
                <a:endParaRPr lang="da-DK" dirty="0"/>
              </a:p>
            </p:txBody>
          </p:sp>
          <p:sp>
            <p:nvSpPr>
              <p:cNvPr id="3138" name="Freeform 7"/>
              <p:cNvSpPr>
                <a:spLocks/>
              </p:cNvSpPr>
              <p:nvPr/>
            </p:nvSpPr>
            <p:spPr bwMode="auto">
              <a:xfrm>
                <a:off x="3493" y="2480"/>
                <a:ext cx="1569" cy="924"/>
              </a:xfrm>
              <a:custGeom>
                <a:avLst/>
                <a:gdLst>
                  <a:gd name="T0" fmla="*/ 367 w 1569"/>
                  <a:gd name="T1" fmla="*/ 0 h 924"/>
                  <a:gd name="T2" fmla="*/ 367 w 1569"/>
                  <a:gd name="T3" fmla="*/ 677 h 924"/>
                  <a:gd name="T4" fmla="*/ 19 w 1569"/>
                  <a:gd name="T5" fmla="*/ 674 h 924"/>
                  <a:gd name="T6" fmla="*/ 19 w 1569"/>
                  <a:gd name="T7" fmla="*/ 850 h 924"/>
                  <a:gd name="T8" fmla="*/ 0 w 1569"/>
                  <a:gd name="T9" fmla="*/ 883 h 924"/>
                  <a:gd name="T10" fmla="*/ 125 w 1569"/>
                  <a:gd name="T11" fmla="*/ 883 h 924"/>
                  <a:gd name="T12" fmla="*/ 110 w 1569"/>
                  <a:gd name="T13" fmla="*/ 847 h 924"/>
                  <a:gd name="T14" fmla="*/ 110 w 1569"/>
                  <a:gd name="T15" fmla="*/ 742 h 924"/>
                  <a:gd name="T16" fmla="*/ 365 w 1569"/>
                  <a:gd name="T17" fmla="*/ 742 h 924"/>
                  <a:gd name="T18" fmla="*/ 365 w 1569"/>
                  <a:gd name="T19" fmla="*/ 924 h 924"/>
                  <a:gd name="T20" fmla="*/ 1207 w 1569"/>
                  <a:gd name="T21" fmla="*/ 922 h 924"/>
                  <a:gd name="T22" fmla="*/ 1207 w 1569"/>
                  <a:gd name="T23" fmla="*/ 742 h 924"/>
                  <a:gd name="T24" fmla="*/ 1464 w 1569"/>
                  <a:gd name="T25" fmla="*/ 742 h 924"/>
                  <a:gd name="T26" fmla="*/ 1464 w 1569"/>
                  <a:gd name="T27" fmla="*/ 850 h 924"/>
                  <a:gd name="T28" fmla="*/ 1442 w 1569"/>
                  <a:gd name="T29" fmla="*/ 883 h 924"/>
                  <a:gd name="T30" fmla="*/ 1569 w 1569"/>
                  <a:gd name="T31" fmla="*/ 883 h 924"/>
                  <a:gd name="T32" fmla="*/ 1555 w 1569"/>
                  <a:gd name="T33" fmla="*/ 847 h 924"/>
                  <a:gd name="T34" fmla="*/ 1555 w 1569"/>
                  <a:gd name="T35" fmla="*/ 674 h 924"/>
                  <a:gd name="T36" fmla="*/ 1209 w 1569"/>
                  <a:gd name="T37" fmla="*/ 674 h 924"/>
                  <a:gd name="T38" fmla="*/ 1214 w 1569"/>
                  <a:gd name="T39" fmla="*/ 0 h 924"/>
                  <a:gd name="T40" fmla="*/ 367 w 1569"/>
                  <a:gd name="T41" fmla="*/ 0 h 9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9"/>
                  <a:gd name="T64" fmla="*/ 0 h 924"/>
                  <a:gd name="T65" fmla="*/ 1569 w 1569"/>
                  <a:gd name="T66" fmla="*/ 924 h 9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9" h="924">
                    <a:moveTo>
                      <a:pt x="367" y="0"/>
                    </a:moveTo>
                    <a:lnTo>
                      <a:pt x="367" y="677"/>
                    </a:lnTo>
                    <a:lnTo>
                      <a:pt x="19" y="674"/>
                    </a:lnTo>
                    <a:lnTo>
                      <a:pt x="19" y="850"/>
                    </a:lnTo>
                    <a:lnTo>
                      <a:pt x="0" y="883"/>
                    </a:lnTo>
                    <a:lnTo>
                      <a:pt x="125" y="883"/>
                    </a:lnTo>
                    <a:lnTo>
                      <a:pt x="110" y="847"/>
                    </a:lnTo>
                    <a:lnTo>
                      <a:pt x="110" y="742"/>
                    </a:lnTo>
                    <a:lnTo>
                      <a:pt x="365" y="742"/>
                    </a:lnTo>
                    <a:lnTo>
                      <a:pt x="365" y="924"/>
                    </a:lnTo>
                    <a:lnTo>
                      <a:pt x="1207" y="922"/>
                    </a:lnTo>
                    <a:lnTo>
                      <a:pt x="1207" y="742"/>
                    </a:lnTo>
                    <a:lnTo>
                      <a:pt x="1464" y="742"/>
                    </a:lnTo>
                    <a:lnTo>
                      <a:pt x="1464" y="850"/>
                    </a:lnTo>
                    <a:lnTo>
                      <a:pt x="1442" y="883"/>
                    </a:lnTo>
                    <a:lnTo>
                      <a:pt x="1569" y="883"/>
                    </a:lnTo>
                    <a:lnTo>
                      <a:pt x="1555" y="847"/>
                    </a:lnTo>
                    <a:lnTo>
                      <a:pt x="1555" y="674"/>
                    </a:lnTo>
                    <a:lnTo>
                      <a:pt x="1209" y="674"/>
                    </a:lnTo>
                    <a:lnTo>
                      <a:pt x="1214" y="0"/>
                    </a:lnTo>
                    <a:lnTo>
                      <a:pt x="367" y="0"/>
                    </a:lnTo>
                    <a:close/>
                  </a:path>
                </a:pathLst>
              </a:custGeom>
              <a:solidFill>
                <a:srgbClr val="33CCFF"/>
              </a:solidFill>
              <a:ln w="9525" cap="flat" cmpd="sng">
                <a:noFill/>
                <a:prstDash val="solid"/>
                <a:round/>
                <a:headEnd/>
                <a:tailEnd/>
              </a:ln>
            </p:spPr>
            <p:txBody>
              <a:bodyPr wrap="none" lIns="0" tIns="0" rIns="0" bIns="0" anchor="ctr">
                <a:spAutoFit/>
              </a:bodyPr>
              <a:lstStyle/>
              <a:p>
                <a:endParaRPr lang="da-DK" dirty="0"/>
              </a:p>
            </p:txBody>
          </p:sp>
          <p:sp>
            <p:nvSpPr>
              <p:cNvPr id="3139" name="Line 8"/>
              <p:cNvSpPr>
                <a:spLocks noChangeShapeType="1"/>
              </p:cNvSpPr>
              <p:nvPr/>
            </p:nvSpPr>
            <p:spPr bwMode="auto">
              <a:xfrm flipH="1">
                <a:off x="4706" y="2450"/>
                <a:ext cx="0" cy="705"/>
              </a:xfrm>
              <a:prstGeom prst="line">
                <a:avLst/>
              </a:prstGeom>
              <a:noFill/>
              <a:ln w="38100">
                <a:solidFill>
                  <a:srgbClr val="000000"/>
                </a:solidFill>
                <a:round/>
                <a:headEnd/>
                <a:tailEnd/>
              </a:ln>
            </p:spPr>
            <p:txBody>
              <a:bodyPr lIns="0" tIns="0" rIns="0" bIns="0" anchor="ctr">
                <a:spAutoFit/>
              </a:bodyPr>
              <a:lstStyle/>
              <a:p>
                <a:endParaRPr lang="da-DK" dirty="0"/>
              </a:p>
            </p:txBody>
          </p:sp>
          <p:sp>
            <p:nvSpPr>
              <p:cNvPr id="3140" name="Line 9"/>
              <p:cNvSpPr>
                <a:spLocks noChangeShapeType="1"/>
              </p:cNvSpPr>
              <p:nvPr/>
            </p:nvSpPr>
            <p:spPr bwMode="auto">
              <a:xfrm flipH="1">
                <a:off x="3854" y="2451"/>
                <a:ext cx="0" cy="705"/>
              </a:xfrm>
              <a:prstGeom prst="line">
                <a:avLst/>
              </a:prstGeom>
              <a:noFill/>
              <a:ln w="38100">
                <a:solidFill>
                  <a:srgbClr val="000000"/>
                </a:solidFill>
                <a:round/>
                <a:headEnd/>
                <a:tailEnd/>
              </a:ln>
            </p:spPr>
            <p:txBody>
              <a:bodyPr lIns="0" tIns="0" rIns="0" bIns="0" anchor="ctr">
                <a:spAutoFit/>
              </a:bodyPr>
              <a:lstStyle/>
              <a:p>
                <a:endParaRPr lang="da-DK" dirty="0"/>
              </a:p>
            </p:txBody>
          </p:sp>
          <p:sp>
            <p:nvSpPr>
              <p:cNvPr id="3141" name="Line 10"/>
              <p:cNvSpPr>
                <a:spLocks noChangeShapeType="1"/>
              </p:cNvSpPr>
              <p:nvPr/>
            </p:nvSpPr>
            <p:spPr bwMode="auto">
              <a:xfrm>
                <a:off x="4705" y="3221"/>
                <a:ext cx="0" cy="183"/>
              </a:xfrm>
              <a:prstGeom prst="line">
                <a:avLst/>
              </a:prstGeom>
              <a:noFill/>
              <a:ln w="38100">
                <a:solidFill>
                  <a:srgbClr val="000000"/>
                </a:solidFill>
                <a:round/>
                <a:headEnd/>
                <a:tailEnd/>
              </a:ln>
            </p:spPr>
            <p:txBody>
              <a:bodyPr lIns="0" tIns="0" rIns="0" bIns="0" anchor="ctr">
                <a:spAutoFit/>
              </a:bodyPr>
              <a:lstStyle/>
              <a:p>
                <a:endParaRPr lang="da-DK" dirty="0"/>
              </a:p>
            </p:txBody>
          </p:sp>
          <p:sp>
            <p:nvSpPr>
              <p:cNvPr id="3142" name="Line 11"/>
              <p:cNvSpPr>
                <a:spLocks noChangeShapeType="1"/>
              </p:cNvSpPr>
              <p:nvPr/>
            </p:nvSpPr>
            <p:spPr bwMode="auto">
              <a:xfrm>
                <a:off x="3853" y="3220"/>
                <a:ext cx="0" cy="183"/>
              </a:xfrm>
              <a:prstGeom prst="line">
                <a:avLst/>
              </a:prstGeom>
              <a:noFill/>
              <a:ln w="38100">
                <a:solidFill>
                  <a:srgbClr val="000000"/>
                </a:solidFill>
                <a:round/>
                <a:headEnd/>
                <a:tailEnd/>
              </a:ln>
            </p:spPr>
            <p:txBody>
              <a:bodyPr lIns="0" tIns="0" rIns="0" bIns="0" anchor="ctr">
                <a:spAutoFit/>
              </a:bodyPr>
              <a:lstStyle/>
              <a:p>
                <a:endParaRPr lang="da-DK" dirty="0"/>
              </a:p>
            </p:txBody>
          </p:sp>
          <p:sp>
            <p:nvSpPr>
              <p:cNvPr id="3143" name="Line 12"/>
              <p:cNvSpPr>
                <a:spLocks noChangeShapeType="1"/>
              </p:cNvSpPr>
              <p:nvPr/>
            </p:nvSpPr>
            <p:spPr bwMode="auto">
              <a:xfrm>
                <a:off x="3840" y="3404"/>
                <a:ext cx="876" cy="0"/>
              </a:xfrm>
              <a:prstGeom prst="line">
                <a:avLst/>
              </a:prstGeom>
              <a:noFill/>
              <a:ln w="38100">
                <a:solidFill>
                  <a:schemeClr val="tx1"/>
                </a:solidFill>
                <a:round/>
                <a:headEnd/>
                <a:tailEnd/>
              </a:ln>
            </p:spPr>
            <p:txBody>
              <a:bodyPr lIns="0" tIns="0" rIns="0" bIns="0" anchor="ctr">
                <a:spAutoFit/>
              </a:bodyPr>
              <a:lstStyle/>
              <a:p>
                <a:endParaRPr lang="da-DK" dirty="0"/>
              </a:p>
            </p:txBody>
          </p:sp>
          <p:sp>
            <p:nvSpPr>
              <p:cNvPr id="3144" name="Line 13"/>
              <p:cNvSpPr>
                <a:spLocks noChangeShapeType="1"/>
              </p:cNvSpPr>
              <p:nvPr/>
            </p:nvSpPr>
            <p:spPr bwMode="auto">
              <a:xfrm flipH="1">
                <a:off x="4701" y="3153"/>
                <a:ext cx="343" cy="1"/>
              </a:xfrm>
              <a:prstGeom prst="line">
                <a:avLst/>
              </a:prstGeom>
              <a:noFill/>
              <a:ln w="38100">
                <a:solidFill>
                  <a:srgbClr val="000000"/>
                </a:solidFill>
                <a:round/>
                <a:headEnd/>
                <a:tailEnd/>
              </a:ln>
            </p:spPr>
            <p:txBody>
              <a:bodyPr lIns="0" tIns="0" rIns="0" bIns="0" anchor="ctr">
                <a:spAutoFit/>
              </a:bodyPr>
              <a:lstStyle/>
              <a:p>
                <a:endParaRPr lang="da-DK" dirty="0"/>
              </a:p>
            </p:txBody>
          </p:sp>
          <p:sp>
            <p:nvSpPr>
              <p:cNvPr id="3145" name="Line 14"/>
              <p:cNvSpPr>
                <a:spLocks noChangeShapeType="1"/>
              </p:cNvSpPr>
              <p:nvPr/>
            </p:nvSpPr>
            <p:spPr bwMode="auto">
              <a:xfrm flipH="1">
                <a:off x="5048" y="3142"/>
                <a:ext cx="0" cy="195"/>
              </a:xfrm>
              <a:prstGeom prst="line">
                <a:avLst/>
              </a:prstGeom>
              <a:noFill/>
              <a:ln w="38100">
                <a:solidFill>
                  <a:srgbClr val="000000"/>
                </a:solidFill>
                <a:round/>
                <a:headEnd/>
                <a:tailEnd/>
              </a:ln>
            </p:spPr>
            <p:txBody>
              <a:bodyPr lIns="0" tIns="0" rIns="0" bIns="0" anchor="ctr">
                <a:spAutoFit/>
              </a:bodyPr>
              <a:lstStyle/>
              <a:p>
                <a:endParaRPr lang="da-DK" dirty="0"/>
              </a:p>
            </p:txBody>
          </p:sp>
          <p:sp>
            <p:nvSpPr>
              <p:cNvPr id="3146" name="Line 15"/>
              <p:cNvSpPr>
                <a:spLocks noChangeShapeType="1"/>
              </p:cNvSpPr>
              <p:nvPr/>
            </p:nvSpPr>
            <p:spPr bwMode="auto">
              <a:xfrm>
                <a:off x="4955" y="3207"/>
                <a:ext cx="0" cy="130"/>
              </a:xfrm>
              <a:prstGeom prst="line">
                <a:avLst/>
              </a:prstGeom>
              <a:noFill/>
              <a:ln w="38100">
                <a:solidFill>
                  <a:srgbClr val="000000"/>
                </a:solidFill>
                <a:round/>
                <a:headEnd/>
                <a:tailEnd/>
              </a:ln>
            </p:spPr>
            <p:txBody>
              <a:bodyPr lIns="0" tIns="0" rIns="0" bIns="0" anchor="ctr">
                <a:spAutoFit/>
              </a:bodyPr>
              <a:lstStyle/>
              <a:p>
                <a:endParaRPr lang="da-DK" dirty="0"/>
              </a:p>
            </p:txBody>
          </p:sp>
          <p:sp>
            <p:nvSpPr>
              <p:cNvPr id="3147" name="Line 16"/>
              <p:cNvSpPr>
                <a:spLocks noChangeShapeType="1"/>
              </p:cNvSpPr>
              <p:nvPr/>
            </p:nvSpPr>
            <p:spPr bwMode="auto">
              <a:xfrm>
                <a:off x="4698" y="3219"/>
                <a:ext cx="264" cy="1"/>
              </a:xfrm>
              <a:prstGeom prst="line">
                <a:avLst/>
              </a:prstGeom>
              <a:noFill/>
              <a:ln w="38100">
                <a:solidFill>
                  <a:srgbClr val="000000"/>
                </a:solidFill>
                <a:round/>
                <a:headEnd/>
                <a:tailEnd/>
              </a:ln>
            </p:spPr>
            <p:txBody>
              <a:bodyPr lIns="0" tIns="0" rIns="0" bIns="0" anchor="ctr">
                <a:spAutoFit/>
              </a:bodyPr>
              <a:lstStyle/>
              <a:p>
                <a:endParaRPr lang="da-DK" dirty="0"/>
              </a:p>
            </p:txBody>
          </p:sp>
        </p:grpSp>
        <p:grpSp>
          <p:nvGrpSpPr>
            <p:cNvPr id="3120" name="Group 17"/>
            <p:cNvGrpSpPr>
              <a:grpSpLocks/>
            </p:cNvGrpSpPr>
            <p:nvPr/>
          </p:nvGrpSpPr>
          <p:grpSpPr bwMode="auto">
            <a:xfrm>
              <a:off x="1237" y="1138"/>
              <a:ext cx="1569" cy="954"/>
              <a:chOff x="1645" y="2546"/>
              <a:chExt cx="1569" cy="954"/>
            </a:xfrm>
          </p:grpSpPr>
          <p:sp>
            <p:nvSpPr>
              <p:cNvPr id="3124" name="Line 18"/>
              <p:cNvSpPr>
                <a:spLocks noChangeAspect="1" noChangeShapeType="1"/>
              </p:cNvSpPr>
              <p:nvPr/>
            </p:nvSpPr>
            <p:spPr bwMode="auto">
              <a:xfrm>
                <a:off x="1854" y="3158"/>
                <a:ext cx="0" cy="287"/>
              </a:xfrm>
              <a:prstGeom prst="line">
                <a:avLst/>
              </a:prstGeom>
              <a:noFill/>
              <a:ln w="9525">
                <a:solidFill>
                  <a:schemeClr val="tx1"/>
                </a:solidFill>
                <a:round/>
                <a:headEnd/>
                <a:tailEnd/>
              </a:ln>
            </p:spPr>
            <p:txBody>
              <a:bodyPr wrap="none" lIns="0" tIns="0" rIns="0" bIns="0" anchor="ctr">
                <a:spAutoFit/>
              </a:bodyPr>
              <a:lstStyle/>
              <a:p>
                <a:endParaRPr lang="da-DK" dirty="0"/>
              </a:p>
            </p:txBody>
          </p:sp>
          <p:sp>
            <p:nvSpPr>
              <p:cNvPr id="3125" name="Line 19"/>
              <p:cNvSpPr>
                <a:spLocks noChangeAspect="1" noChangeShapeType="1"/>
              </p:cNvSpPr>
              <p:nvPr/>
            </p:nvSpPr>
            <p:spPr bwMode="auto">
              <a:xfrm flipH="1">
                <a:off x="1787" y="3152"/>
                <a:ext cx="129" cy="0"/>
              </a:xfrm>
              <a:prstGeom prst="line">
                <a:avLst/>
              </a:prstGeom>
              <a:noFill/>
              <a:ln w="9525">
                <a:solidFill>
                  <a:schemeClr val="tx1"/>
                </a:solidFill>
                <a:round/>
                <a:headEnd/>
                <a:tailEnd/>
              </a:ln>
            </p:spPr>
            <p:txBody>
              <a:bodyPr wrap="none" lIns="0" tIns="0" rIns="0" bIns="0" anchor="ctr">
                <a:spAutoFit/>
              </a:bodyPr>
              <a:lstStyle/>
              <a:p>
                <a:endParaRPr lang="da-DK" dirty="0"/>
              </a:p>
            </p:txBody>
          </p:sp>
          <p:sp>
            <p:nvSpPr>
              <p:cNvPr id="3126" name="Freeform 20"/>
              <p:cNvSpPr>
                <a:spLocks/>
              </p:cNvSpPr>
              <p:nvPr/>
            </p:nvSpPr>
            <p:spPr bwMode="auto">
              <a:xfrm>
                <a:off x="1645" y="2576"/>
                <a:ext cx="1569" cy="924"/>
              </a:xfrm>
              <a:custGeom>
                <a:avLst/>
                <a:gdLst>
                  <a:gd name="T0" fmla="*/ 367 w 1569"/>
                  <a:gd name="T1" fmla="*/ 0 h 924"/>
                  <a:gd name="T2" fmla="*/ 367 w 1569"/>
                  <a:gd name="T3" fmla="*/ 677 h 924"/>
                  <a:gd name="T4" fmla="*/ 19 w 1569"/>
                  <a:gd name="T5" fmla="*/ 674 h 924"/>
                  <a:gd name="T6" fmla="*/ 19 w 1569"/>
                  <a:gd name="T7" fmla="*/ 850 h 924"/>
                  <a:gd name="T8" fmla="*/ 0 w 1569"/>
                  <a:gd name="T9" fmla="*/ 883 h 924"/>
                  <a:gd name="T10" fmla="*/ 125 w 1569"/>
                  <a:gd name="T11" fmla="*/ 883 h 924"/>
                  <a:gd name="T12" fmla="*/ 110 w 1569"/>
                  <a:gd name="T13" fmla="*/ 847 h 924"/>
                  <a:gd name="T14" fmla="*/ 110 w 1569"/>
                  <a:gd name="T15" fmla="*/ 742 h 924"/>
                  <a:gd name="T16" fmla="*/ 365 w 1569"/>
                  <a:gd name="T17" fmla="*/ 742 h 924"/>
                  <a:gd name="T18" fmla="*/ 365 w 1569"/>
                  <a:gd name="T19" fmla="*/ 924 h 924"/>
                  <a:gd name="T20" fmla="*/ 1207 w 1569"/>
                  <a:gd name="T21" fmla="*/ 922 h 924"/>
                  <a:gd name="T22" fmla="*/ 1207 w 1569"/>
                  <a:gd name="T23" fmla="*/ 742 h 924"/>
                  <a:gd name="T24" fmla="*/ 1464 w 1569"/>
                  <a:gd name="T25" fmla="*/ 742 h 924"/>
                  <a:gd name="T26" fmla="*/ 1464 w 1569"/>
                  <a:gd name="T27" fmla="*/ 850 h 924"/>
                  <a:gd name="T28" fmla="*/ 1442 w 1569"/>
                  <a:gd name="T29" fmla="*/ 883 h 924"/>
                  <a:gd name="T30" fmla="*/ 1569 w 1569"/>
                  <a:gd name="T31" fmla="*/ 883 h 924"/>
                  <a:gd name="T32" fmla="*/ 1555 w 1569"/>
                  <a:gd name="T33" fmla="*/ 847 h 924"/>
                  <a:gd name="T34" fmla="*/ 1555 w 1569"/>
                  <a:gd name="T35" fmla="*/ 674 h 924"/>
                  <a:gd name="T36" fmla="*/ 1209 w 1569"/>
                  <a:gd name="T37" fmla="*/ 674 h 924"/>
                  <a:gd name="T38" fmla="*/ 1214 w 1569"/>
                  <a:gd name="T39" fmla="*/ 0 h 924"/>
                  <a:gd name="T40" fmla="*/ 367 w 1569"/>
                  <a:gd name="T41" fmla="*/ 0 h 9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9"/>
                  <a:gd name="T64" fmla="*/ 0 h 924"/>
                  <a:gd name="T65" fmla="*/ 1569 w 1569"/>
                  <a:gd name="T66" fmla="*/ 924 h 9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9" h="924">
                    <a:moveTo>
                      <a:pt x="367" y="0"/>
                    </a:moveTo>
                    <a:lnTo>
                      <a:pt x="367" y="677"/>
                    </a:lnTo>
                    <a:lnTo>
                      <a:pt x="19" y="674"/>
                    </a:lnTo>
                    <a:lnTo>
                      <a:pt x="19" y="850"/>
                    </a:lnTo>
                    <a:lnTo>
                      <a:pt x="0" y="883"/>
                    </a:lnTo>
                    <a:lnTo>
                      <a:pt x="125" y="883"/>
                    </a:lnTo>
                    <a:lnTo>
                      <a:pt x="110" y="847"/>
                    </a:lnTo>
                    <a:lnTo>
                      <a:pt x="110" y="742"/>
                    </a:lnTo>
                    <a:lnTo>
                      <a:pt x="365" y="742"/>
                    </a:lnTo>
                    <a:lnTo>
                      <a:pt x="365" y="924"/>
                    </a:lnTo>
                    <a:lnTo>
                      <a:pt x="1207" y="922"/>
                    </a:lnTo>
                    <a:lnTo>
                      <a:pt x="1207" y="742"/>
                    </a:lnTo>
                    <a:lnTo>
                      <a:pt x="1464" y="742"/>
                    </a:lnTo>
                    <a:lnTo>
                      <a:pt x="1464" y="850"/>
                    </a:lnTo>
                    <a:lnTo>
                      <a:pt x="1442" y="883"/>
                    </a:lnTo>
                    <a:lnTo>
                      <a:pt x="1569" y="883"/>
                    </a:lnTo>
                    <a:lnTo>
                      <a:pt x="1555" y="847"/>
                    </a:lnTo>
                    <a:lnTo>
                      <a:pt x="1555" y="674"/>
                    </a:lnTo>
                    <a:lnTo>
                      <a:pt x="1209" y="674"/>
                    </a:lnTo>
                    <a:lnTo>
                      <a:pt x="1214" y="0"/>
                    </a:lnTo>
                    <a:lnTo>
                      <a:pt x="367" y="0"/>
                    </a:lnTo>
                    <a:close/>
                  </a:path>
                </a:pathLst>
              </a:custGeom>
              <a:solidFill>
                <a:srgbClr val="33CCFF"/>
              </a:solidFill>
              <a:ln w="9525" cap="flat" cmpd="sng">
                <a:noFill/>
                <a:prstDash val="solid"/>
                <a:round/>
                <a:headEnd/>
                <a:tailEnd/>
              </a:ln>
            </p:spPr>
            <p:txBody>
              <a:bodyPr wrap="none" lIns="0" tIns="0" rIns="0" bIns="0" anchor="ctr">
                <a:spAutoFit/>
              </a:bodyPr>
              <a:lstStyle/>
              <a:p>
                <a:endParaRPr lang="da-DK" dirty="0"/>
              </a:p>
            </p:txBody>
          </p:sp>
          <p:sp>
            <p:nvSpPr>
              <p:cNvPr id="3127" name="Line 21"/>
              <p:cNvSpPr>
                <a:spLocks noChangeShapeType="1"/>
              </p:cNvSpPr>
              <p:nvPr/>
            </p:nvSpPr>
            <p:spPr bwMode="auto">
              <a:xfrm flipH="1">
                <a:off x="2858" y="2546"/>
                <a:ext cx="0" cy="705"/>
              </a:xfrm>
              <a:prstGeom prst="line">
                <a:avLst/>
              </a:prstGeom>
              <a:noFill/>
              <a:ln w="38100">
                <a:solidFill>
                  <a:srgbClr val="000000"/>
                </a:solidFill>
                <a:round/>
                <a:headEnd/>
                <a:tailEnd/>
              </a:ln>
            </p:spPr>
            <p:txBody>
              <a:bodyPr lIns="0" tIns="0" rIns="0" bIns="0" anchor="ctr">
                <a:spAutoFit/>
              </a:bodyPr>
              <a:lstStyle/>
              <a:p>
                <a:endParaRPr lang="da-DK" dirty="0"/>
              </a:p>
            </p:txBody>
          </p:sp>
          <p:sp>
            <p:nvSpPr>
              <p:cNvPr id="3128" name="Line 22"/>
              <p:cNvSpPr>
                <a:spLocks noChangeShapeType="1"/>
              </p:cNvSpPr>
              <p:nvPr/>
            </p:nvSpPr>
            <p:spPr bwMode="auto">
              <a:xfrm flipH="1">
                <a:off x="2006" y="2547"/>
                <a:ext cx="0" cy="705"/>
              </a:xfrm>
              <a:prstGeom prst="line">
                <a:avLst/>
              </a:prstGeom>
              <a:noFill/>
              <a:ln w="38100">
                <a:solidFill>
                  <a:srgbClr val="000000"/>
                </a:solidFill>
                <a:round/>
                <a:headEnd/>
                <a:tailEnd/>
              </a:ln>
            </p:spPr>
            <p:txBody>
              <a:bodyPr lIns="0" tIns="0" rIns="0" bIns="0" anchor="ctr">
                <a:spAutoFit/>
              </a:bodyPr>
              <a:lstStyle/>
              <a:p>
                <a:endParaRPr lang="da-DK" dirty="0"/>
              </a:p>
            </p:txBody>
          </p:sp>
          <p:sp>
            <p:nvSpPr>
              <p:cNvPr id="3129" name="Line 23"/>
              <p:cNvSpPr>
                <a:spLocks noChangeShapeType="1"/>
              </p:cNvSpPr>
              <p:nvPr/>
            </p:nvSpPr>
            <p:spPr bwMode="auto">
              <a:xfrm>
                <a:off x="2857" y="3317"/>
                <a:ext cx="0" cy="183"/>
              </a:xfrm>
              <a:prstGeom prst="line">
                <a:avLst/>
              </a:prstGeom>
              <a:noFill/>
              <a:ln w="38100">
                <a:solidFill>
                  <a:srgbClr val="000000"/>
                </a:solidFill>
                <a:round/>
                <a:headEnd/>
                <a:tailEnd/>
              </a:ln>
            </p:spPr>
            <p:txBody>
              <a:bodyPr lIns="0" tIns="0" rIns="0" bIns="0" anchor="ctr">
                <a:spAutoFit/>
              </a:bodyPr>
              <a:lstStyle/>
              <a:p>
                <a:endParaRPr lang="da-DK" dirty="0"/>
              </a:p>
            </p:txBody>
          </p:sp>
          <p:sp>
            <p:nvSpPr>
              <p:cNvPr id="3130" name="Line 24"/>
              <p:cNvSpPr>
                <a:spLocks noChangeShapeType="1"/>
              </p:cNvSpPr>
              <p:nvPr/>
            </p:nvSpPr>
            <p:spPr bwMode="auto">
              <a:xfrm>
                <a:off x="2005" y="3316"/>
                <a:ext cx="0" cy="183"/>
              </a:xfrm>
              <a:prstGeom prst="line">
                <a:avLst/>
              </a:prstGeom>
              <a:noFill/>
              <a:ln w="38100">
                <a:solidFill>
                  <a:srgbClr val="000000"/>
                </a:solidFill>
                <a:round/>
                <a:headEnd/>
                <a:tailEnd/>
              </a:ln>
            </p:spPr>
            <p:txBody>
              <a:bodyPr lIns="0" tIns="0" rIns="0" bIns="0" anchor="ctr">
                <a:spAutoFit/>
              </a:bodyPr>
              <a:lstStyle/>
              <a:p>
                <a:endParaRPr lang="da-DK" dirty="0"/>
              </a:p>
            </p:txBody>
          </p:sp>
          <p:sp>
            <p:nvSpPr>
              <p:cNvPr id="3131" name="Line 25"/>
              <p:cNvSpPr>
                <a:spLocks noChangeShapeType="1"/>
              </p:cNvSpPr>
              <p:nvPr/>
            </p:nvSpPr>
            <p:spPr bwMode="auto">
              <a:xfrm>
                <a:off x="1992" y="3500"/>
                <a:ext cx="876" cy="0"/>
              </a:xfrm>
              <a:prstGeom prst="line">
                <a:avLst/>
              </a:prstGeom>
              <a:noFill/>
              <a:ln w="38100">
                <a:solidFill>
                  <a:schemeClr val="tx1"/>
                </a:solidFill>
                <a:round/>
                <a:headEnd/>
                <a:tailEnd/>
              </a:ln>
            </p:spPr>
            <p:txBody>
              <a:bodyPr lIns="0" tIns="0" rIns="0" bIns="0" anchor="ctr">
                <a:spAutoFit/>
              </a:bodyPr>
              <a:lstStyle/>
              <a:p>
                <a:endParaRPr lang="da-DK" dirty="0"/>
              </a:p>
            </p:txBody>
          </p:sp>
          <p:sp>
            <p:nvSpPr>
              <p:cNvPr id="3132" name="Line 26"/>
              <p:cNvSpPr>
                <a:spLocks noChangeShapeType="1"/>
              </p:cNvSpPr>
              <p:nvPr/>
            </p:nvSpPr>
            <p:spPr bwMode="auto">
              <a:xfrm flipH="1">
                <a:off x="1664" y="3250"/>
                <a:ext cx="343" cy="1"/>
              </a:xfrm>
              <a:prstGeom prst="line">
                <a:avLst/>
              </a:prstGeom>
              <a:noFill/>
              <a:ln w="38100">
                <a:solidFill>
                  <a:srgbClr val="000000"/>
                </a:solidFill>
                <a:round/>
                <a:headEnd/>
                <a:tailEnd/>
              </a:ln>
            </p:spPr>
            <p:txBody>
              <a:bodyPr lIns="0" tIns="0" rIns="0" bIns="0" anchor="ctr">
                <a:spAutoFit/>
              </a:bodyPr>
              <a:lstStyle/>
              <a:p>
                <a:endParaRPr lang="da-DK" dirty="0"/>
              </a:p>
            </p:txBody>
          </p:sp>
          <p:sp>
            <p:nvSpPr>
              <p:cNvPr id="3133" name="Line 27"/>
              <p:cNvSpPr>
                <a:spLocks noChangeShapeType="1"/>
              </p:cNvSpPr>
              <p:nvPr/>
            </p:nvSpPr>
            <p:spPr bwMode="auto">
              <a:xfrm flipH="1">
                <a:off x="1670" y="3239"/>
                <a:ext cx="0" cy="194"/>
              </a:xfrm>
              <a:prstGeom prst="line">
                <a:avLst/>
              </a:prstGeom>
              <a:noFill/>
              <a:ln w="38100">
                <a:solidFill>
                  <a:srgbClr val="000000"/>
                </a:solidFill>
                <a:round/>
                <a:headEnd/>
                <a:tailEnd/>
              </a:ln>
            </p:spPr>
            <p:txBody>
              <a:bodyPr lIns="0" tIns="0" rIns="0" bIns="0" anchor="ctr">
                <a:spAutoFit/>
              </a:bodyPr>
              <a:lstStyle/>
              <a:p>
                <a:endParaRPr lang="da-DK" dirty="0"/>
              </a:p>
            </p:txBody>
          </p:sp>
          <p:sp>
            <p:nvSpPr>
              <p:cNvPr id="3134" name="Line 28"/>
              <p:cNvSpPr>
                <a:spLocks noChangeShapeType="1"/>
              </p:cNvSpPr>
              <p:nvPr/>
            </p:nvSpPr>
            <p:spPr bwMode="auto">
              <a:xfrm flipH="1">
                <a:off x="1756" y="3317"/>
                <a:ext cx="0" cy="116"/>
              </a:xfrm>
              <a:prstGeom prst="line">
                <a:avLst/>
              </a:prstGeom>
              <a:noFill/>
              <a:ln w="38100">
                <a:solidFill>
                  <a:srgbClr val="000000"/>
                </a:solidFill>
                <a:round/>
                <a:headEnd/>
                <a:tailEnd/>
              </a:ln>
            </p:spPr>
            <p:txBody>
              <a:bodyPr lIns="0" tIns="0" rIns="0" bIns="0" anchor="ctr">
                <a:spAutoFit/>
              </a:bodyPr>
              <a:lstStyle/>
              <a:p>
                <a:endParaRPr lang="da-DK" dirty="0"/>
              </a:p>
            </p:txBody>
          </p:sp>
          <p:sp>
            <p:nvSpPr>
              <p:cNvPr id="3135" name="Line 29"/>
              <p:cNvSpPr>
                <a:spLocks noChangeShapeType="1"/>
              </p:cNvSpPr>
              <p:nvPr/>
            </p:nvSpPr>
            <p:spPr bwMode="auto">
              <a:xfrm>
                <a:off x="1746" y="3315"/>
                <a:ext cx="264" cy="1"/>
              </a:xfrm>
              <a:prstGeom prst="line">
                <a:avLst/>
              </a:prstGeom>
              <a:noFill/>
              <a:ln w="38100">
                <a:solidFill>
                  <a:srgbClr val="000000"/>
                </a:solidFill>
                <a:round/>
                <a:headEnd/>
                <a:tailEnd/>
              </a:ln>
            </p:spPr>
            <p:txBody>
              <a:bodyPr lIns="0" tIns="0" rIns="0" bIns="0" anchor="ctr">
                <a:spAutoFit/>
              </a:bodyPr>
              <a:lstStyle/>
              <a:p>
                <a:endParaRPr lang="da-DK" dirty="0"/>
              </a:p>
            </p:txBody>
          </p:sp>
        </p:grpSp>
        <p:sp>
          <p:nvSpPr>
            <p:cNvPr id="3121" name="Rectangle 30"/>
            <p:cNvSpPr>
              <a:spLocks noChangeArrowheads="1"/>
            </p:cNvSpPr>
            <p:nvPr/>
          </p:nvSpPr>
          <p:spPr bwMode="auto">
            <a:xfrm>
              <a:off x="2682" y="1910"/>
              <a:ext cx="136" cy="174"/>
            </a:xfrm>
            <a:prstGeom prst="rect">
              <a:avLst/>
            </a:prstGeom>
            <a:solidFill>
              <a:srgbClr val="FFFFFF"/>
            </a:solidFill>
            <a:ln w="9525">
              <a:noFill/>
              <a:miter lim="800000"/>
              <a:headEnd/>
              <a:tailEnd/>
            </a:ln>
          </p:spPr>
          <p:txBody>
            <a:bodyPr wrap="none" anchor="ctr"/>
            <a:lstStyle/>
            <a:p>
              <a:endParaRPr lang="en-GB" dirty="0"/>
            </a:p>
          </p:txBody>
        </p:sp>
        <p:sp>
          <p:nvSpPr>
            <p:cNvPr id="3122" name="Line 31"/>
            <p:cNvSpPr>
              <a:spLocks noChangeShapeType="1"/>
            </p:cNvSpPr>
            <p:nvPr/>
          </p:nvSpPr>
          <p:spPr bwMode="auto">
            <a:xfrm flipV="1">
              <a:off x="2437" y="1832"/>
              <a:ext cx="620" cy="0"/>
            </a:xfrm>
            <a:prstGeom prst="line">
              <a:avLst/>
            </a:prstGeom>
            <a:noFill/>
            <a:ln w="38100">
              <a:solidFill>
                <a:srgbClr val="000000"/>
              </a:solidFill>
              <a:round/>
              <a:headEnd/>
              <a:tailEnd/>
            </a:ln>
          </p:spPr>
          <p:txBody>
            <a:bodyPr/>
            <a:lstStyle/>
            <a:p>
              <a:endParaRPr lang="da-DK" dirty="0"/>
            </a:p>
          </p:txBody>
        </p:sp>
        <p:sp>
          <p:nvSpPr>
            <p:cNvPr id="3123" name="Line 32"/>
            <p:cNvSpPr>
              <a:spLocks noChangeShapeType="1"/>
            </p:cNvSpPr>
            <p:nvPr/>
          </p:nvSpPr>
          <p:spPr bwMode="auto">
            <a:xfrm flipV="1">
              <a:off x="2437" y="1920"/>
              <a:ext cx="620" cy="0"/>
            </a:xfrm>
            <a:prstGeom prst="line">
              <a:avLst/>
            </a:prstGeom>
            <a:noFill/>
            <a:ln w="38100">
              <a:solidFill>
                <a:srgbClr val="000000"/>
              </a:solidFill>
              <a:round/>
              <a:headEnd/>
              <a:tailEnd/>
            </a:ln>
          </p:spPr>
          <p:txBody>
            <a:bodyPr/>
            <a:lstStyle/>
            <a:p>
              <a:endParaRPr lang="da-DK" dirty="0"/>
            </a:p>
          </p:txBody>
        </p:sp>
      </p:grpSp>
      <p:grpSp>
        <p:nvGrpSpPr>
          <p:cNvPr id="3080" name="Group 33"/>
          <p:cNvGrpSpPr>
            <a:grpSpLocks/>
          </p:cNvGrpSpPr>
          <p:nvPr/>
        </p:nvGrpSpPr>
        <p:grpSpPr bwMode="auto">
          <a:xfrm>
            <a:off x="1738313" y="838635"/>
            <a:ext cx="4013201" cy="498475"/>
            <a:chOff x="1437" y="720"/>
            <a:chExt cx="2528" cy="314"/>
          </a:xfrm>
        </p:grpSpPr>
        <p:grpSp>
          <p:nvGrpSpPr>
            <p:cNvPr id="3103" name="Group 34"/>
            <p:cNvGrpSpPr>
              <a:grpSpLocks/>
            </p:cNvGrpSpPr>
            <p:nvPr/>
          </p:nvGrpSpPr>
          <p:grpSpPr bwMode="auto">
            <a:xfrm>
              <a:off x="3549" y="720"/>
              <a:ext cx="416" cy="314"/>
              <a:chOff x="3253" y="1932"/>
              <a:chExt cx="416" cy="314"/>
            </a:xfrm>
          </p:grpSpPr>
          <p:sp>
            <p:nvSpPr>
              <p:cNvPr id="3112" name="Line 35"/>
              <p:cNvSpPr>
                <a:spLocks noChangeAspect="1" noChangeShapeType="1"/>
              </p:cNvSpPr>
              <p:nvPr/>
            </p:nvSpPr>
            <p:spPr bwMode="auto">
              <a:xfrm>
                <a:off x="3449" y="1938"/>
                <a:ext cx="0" cy="287"/>
              </a:xfrm>
              <a:prstGeom prst="line">
                <a:avLst/>
              </a:prstGeom>
              <a:noFill/>
              <a:ln w="9525">
                <a:solidFill>
                  <a:schemeClr val="tx1"/>
                </a:solidFill>
                <a:round/>
                <a:headEnd/>
                <a:tailEnd/>
              </a:ln>
            </p:spPr>
            <p:txBody>
              <a:bodyPr wrap="none" lIns="0" tIns="0" rIns="0" bIns="0" anchor="ctr">
                <a:spAutoFit/>
              </a:bodyPr>
              <a:lstStyle/>
              <a:p>
                <a:endParaRPr lang="da-DK" dirty="0"/>
              </a:p>
            </p:txBody>
          </p:sp>
          <p:sp>
            <p:nvSpPr>
              <p:cNvPr id="3113" name="Line 36"/>
              <p:cNvSpPr>
                <a:spLocks noChangeAspect="1" noChangeShapeType="1"/>
              </p:cNvSpPr>
              <p:nvPr/>
            </p:nvSpPr>
            <p:spPr bwMode="auto">
              <a:xfrm flipH="1">
                <a:off x="3385" y="1932"/>
                <a:ext cx="129" cy="0"/>
              </a:xfrm>
              <a:prstGeom prst="line">
                <a:avLst/>
              </a:prstGeom>
              <a:noFill/>
              <a:ln w="9525">
                <a:solidFill>
                  <a:schemeClr val="tx1"/>
                </a:solidFill>
                <a:round/>
                <a:headEnd/>
                <a:tailEnd/>
              </a:ln>
            </p:spPr>
            <p:txBody>
              <a:bodyPr wrap="none" lIns="0" tIns="0" rIns="0" bIns="0" anchor="ctr">
                <a:spAutoFit/>
              </a:bodyPr>
              <a:lstStyle/>
              <a:p>
                <a:endParaRPr lang="da-DK" dirty="0"/>
              </a:p>
            </p:txBody>
          </p:sp>
          <p:sp>
            <p:nvSpPr>
              <p:cNvPr id="3114" name="Freeform 37"/>
              <p:cNvSpPr>
                <a:spLocks noChangeAspect="1"/>
              </p:cNvSpPr>
              <p:nvPr/>
            </p:nvSpPr>
            <p:spPr bwMode="auto">
              <a:xfrm>
                <a:off x="3253" y="2036"/>
                <a:ext cx="416" cy="210"/>
              </a:xfrm>
              <a:custGeom>
                <a:avLst/>
                <a:gdLst>
                  <a:gd name="T0" fmla="*/ 2147483647 w 257"/>
                  <a:gd name="T1" fmla="*/ 0 h 130"/>
                  <a:gd name="T2" fmla="*/ 1859259326 w 257"/>
                  <a:gd name="T3" fmla="*/ 0 h 130"/>
                  <a:gd name="T4" fmla="*/ 1859259326 w 257"/>
                  <a:gd name="T5" fmla="*/ 2147483647 h 130"/>
                  <a:gd name="T6" fmla="*/ 0 w 257"/>
                  <a:gd name="T7" fmla="*/ 2147483647 h 130"/>
                  <a:gd name="T8" fmla="*/ 2147483647 w 257"/>
                  <a:gd name="T9" fmla="*/ 2147483647 h 130"/>
                  <a:gd name="T10" fmla="*/ 2147483647 w 257"/>
                  <a:gd name="T11" fmla="*/ 2147483647 h 130"/>
                  <a:gd name="T12" fmla="*/ 2147483647 w 257"/>
                  <a:gd name="T13" fmla="*/ 2147483647 h 130"/>
                  <a:gd name="T14" fmla="*/ 2147483647 w 257"/>
                  <a:gd name="T15" fmla="*/ 2147483647 h 130"/>
                  <a:gd name="T16" fmla="*/ 2147483647 w 257"/>
                  <a:gd name="T17" fmla="*/ 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
                  <a:gd name="T28" fmla="*/ 0 h 130"/>
                  <a:gd name="T29" fmla="*/ 257 w 257"/>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 h="130">
                    <a:moveTo>
                      <a:pt x="256" y="0"/>
                    </a:moveTo>
                    <a:lnTo>
                      <a:pt x="13" y="0"/>
                    </a:lnTo>
                    <a:lnTo>
                      <a:pt x="13" y="107"/>
                    </a:lnTo>
                    <a:lnTo>
                      <a:pt x="0" y="129"/>
                    </a:lnTo>
                    <a:lnTo>
                      <a:pt x="81" y="129"/>
                    </a:lnTo>
                    <a:lnTo>
                      <a:pt x="67" y="107"/>
                    </a:lnTo>
                    <a:lnTo>
                      <a:pt x="67" y="43"/>
                    </a:lnTo>
                    <a:lnTo>
                      <a:pt x="256" y="43"/>
                    </a:lnTo>
                    <a:lnTo>
                      <a:pt x="256" y="0"/>
                    </a:lnTo>
                  </a:path>
                </a:pathLst>
              </a:custGeom>
              <a:solidFill>
                <a:srgbClr val="33CCFF"/>
              </a:solidFill>
              <a:ln w="9525" cap="flat" cmpd="sng">
                <a:solidFill>
                  <a:schemeClr val="tx1"/>
                </a:solidFill>
                <a:prstDash val="solid"/>
                <a:round/>
                <a:headEnd type="none" w="med" len="med"/>
                <a:tailEnd type="none" w="med" len="med"/>
              </a:ln>
            </p:spPr>
            <p:txBody>
              <a:bodyPr wrap="none" lIns="0" tIns="0" rIns="0" bIns="0" anchor="ctr">
                <a:spAutoFit/>
              </a:bodyPr>
              <a:lstStyle/>
              <a:p>
                <a:endParaRPr lang="da-DK" dirty="0"/>
              </a:p>
            </p:txBody>
          </p:sp>
          <p:sp>
            <p:nvSpPr>
              <p:cNvPr id="3115" name="Line 38"/>
              <p:cNvSpPr>
                <a:spLocks noChangeAspect="1" noChangeShapeType="1"/>
              </p:cNvSpPr>
              <p:nvPr/>
            </p:nvSpPr>
            <p:spPr bwMode="auto">
              <a:xfrm flipH="1">
                <a:off x="3276" y="2036"/>
                <a:ext cx="392" cy="0"/>
              </a:xfrm>
              <a:prstGeom prst="line">
                <a:avLst/>
              </a:prstGeom>
              <a:noFill/>
              <a:ln w="9525">
                <a:solidFill>
                  <a:schemeClr val="tx1"/>
                </a:solidFill>
                <a:round/>
                <a:headEnd/>
                <a:tailEnd/>
              </a:ln>
            </p:spPr>
            <p:txBody>
              <a:bodyPr wrap="none" lIns="0" tIns="0" rIns="0" bIns="0" anchor="ctr">
                <a:spAutoFit/>
              </a:bodyPr>
              <a:lstStyle/>
              <a:p>
                <a:endParaRPr lang="da-DK" dirty="0"/>
              </a:p>
            </p:txBody>
          </p:sp>
          <p:sp>
            <p:nvSpPr>
              <p:cNvPr id="3116" name="Line 39"/>
              <p:cNvSpPr>
                <a:spLocks noChangeAspect="1" noChangeShapeType="1"/>
              </p:cNvSpPr>
              <p:nvPr/>
            </p:nvSpPr>
            <p:spPr bwMode="auto">
              <a:xfrm>
                <a:off x="3274" y="2036"/>
                <a:ext cx="0" cy="173"/>
              </a:xfrm>
              <a:prstGeom prst="line">
                <a:avLst/>
              </a:prstGeom>
              <a:noFill/>
              <a:ln w="9525">
                <a:solidFill>
                  <a:schemeClr val="tx1"/>
                </a:solidFill>
                <a:round/>
                <a:headEnd/>
                <a:tailEnd/>
              </a:ln>
            </p:spPr>
            <p:txBody>
              <a:bodyPr wrap="none" lIns="0" tIns="0" rIns="0" bIns="0" anchor="ctr">
                <a:spAutoFit/>
              </a:bodyPr>
              <a:lstStyle/>
              <a:p>
                <a:endParaRPr lang="da-DK" dirty="0"/>
              </a:p>
            </p:txBody>
          </p:sp>
          <p:sp>
            <p:nvSpPr>
              <p:cNvPr id="3117" name="Line 40"/>
              <p:cNvSpPr>
                <a:spLocks noChangeAspect="1" noChangeShapeType="1"/>
              </p:cNvSpPr>
              <p:nvPr/>
            </p:nvSpPr>
            <p:spPr bwMode="auto">
              <a:xfrm flipH="1">
                <a:off x="3365" y="2103"/>
                <a:ext cx="303" cy="0"/>
              </a:xfrm>
              <a:prstGeom prst="line">
                <a:avLst/>
              </a:prstGeom>
              <a:noFill/>
              <a:ln w="9525">
                <a:solidFill>
                  <a:schemeClr val="tx1"/>
                </a:solidFill>
                <a:round/>
                <a:headEnd/>
                <a:tailEnd/>
              </a:ln>
            </p:spPr>
            <p:txBody>
              <a:bodyPr wrap="none" lIns="0" tIns="0" rIns="0" bIns="0" anchor="ctr">
                <a:spAutoFit/>
              </a:bodyPr>
              <a:lstStyle/>
              <a:p>
                <a:endParaRPr lang="da-DK" dirty="0"/>
              </a:p>
            </p:txBody>
          </p:sp>
          <p:sp>
            <p:nvSpPr>
              <p:cNvPr id="3118" name="Line 41"/>
              <p:cNvSpPr>
                <a:spLocks noChangeAspect="1" noChangeShapeType="1"/>
              </p:cNvSpPr>
              <p:nvPr/>
            </p:nvSpPr>
            <p:spPr bwMode="auto">
              <a:xfrm>
                <a:off x="3364" y="2105"/>
                <a:ext cx="0" cy="104"/>
              </a:xfrm>
              <a:prstGeom prst="line">
                <a:avLst/>
              </a:prstGeom>
              <a:noFill/>
              <a:ln w="9525">
                <a:solidFill>
                  <a:schemeClr val="tx1"/>
                </a:solidFill>
                <a:round/>
                <a:headEnd/>
                <a:tailEnd/>
              </a:ln>
            </p:spPr>
            <p:txBody>
              <a:bodyPr wrap="none" lIns="0" tIns="0" rIns="0" bIns="0" anchor="ctr">
                <a:spAutoFit/>
              </a:bodyPr>
              <a:lstStyle/>
              <a:p>
                <a:endParaRPr lang="da-DK" dirty="0"/>
              </a:p>
            </p:txBody>
          </p:sp>
        </p:grpSp>
        <p:grpSp>
          <p:nvGrpSpPr>
            <p:cNvPr id="3104" name="Group 42"/>
            <p:cNvGrpSpPr>
              <a:grpSpLocks/>
            </p:cNvGrpSpPr>
            <p:nvPr/>
          </p:nvGrpSpPr>
          <p:grpSpPr bwMode="auto">
            <a:xfrm flipH="1">
              <a:off x="1437" y="720"/>
              <a:ext cx="416" cy="314"/>
              <a:chOff x="3253" y="1932"/>
              <a:chExt cx="416" cy="314"/>
            </a:xfrm>
          </p:grpSpPr>
          <p:sp>
            <p:nvSpPr>
              <p:cNvPr id="3105" name="Line 43"/>
              <p:cNvSpPr>
                <a:spLocks noChangeAspect="1" noChangeShapeType="1"/>
              </p:cNvSpPr>
              <p:nvPr/>
            </p:nvSpPr>
            <p:spPr bwMode="auto">
              <a:xfrm>
                <a:off x="3449" y="1938"/>
                <a:ext cx="0" cy="287"/>
              </a:xfrm>
              <a:prstGeom prst="line">
                <a:avLst/>
              </a:prstGeom>
              <a:noFill/>
              <a:ln w="9525">
                <a:solidFill>
                  <a:schemeClr val="tx1"/>
                </a:solidFill>
                <a:round/>
                <a:headEnd/>
                <a:tailEnd/>
              </a:ln>
            </p:spPr>
            <p:txBody>
              <a:bodyPr wrap="none" lIns="0" tIns="0" rIns="0" bIns="0" anchor="ctr">
                <a:spAutoFit/>
              </a:bodyPr>
              <a:lstStyle/>
              <a:p>
                <a:endParaRPr lang="da-DK" dirty="0"/>
              </a:p>
            </p:txBody>
          </p:sp>
          <p:sp>
            <p:nvSpPr>
              <p:cNvPr id="3106" name="Line 44"/>
              <p:cNvSpPr>
                <a:spLocks noChangeAspect="1" noChangeShapeType="1"/>
              </p:cNvSpPr>
              <p:nvPr/>
            </p:nvSpPr>
            <p:spPr bwMode="auto">
              <a:xfrm flipH="1">
                <a:off x="3385" y="1932"/>
                <a:ext cx="129" cy="0"/>
              </a:xfrm>
              <a:prstGeom prst="line">
                <a:avLst/>
              </a:prstGeom>
              <a:noFill/>
              <a:ln w="9525">
                <a:solidFill>
                  <a:schemeClr val="tx1"/>
                </a:solidFill>
                <a:round/>
                <a:headEnd/>
                <a:tailEnd/>
              </a:ln>
            </p:spPr>
            <p:txBody>
              <a:bodyPr wrap="none" lIns="0" tIns="0" rIns="0" bIns="0" anchor="ctr">
                <a:spAutoFit/>
              </a:bodyPr>
              <a:lstStyle/>
              <a:p>
                <a:endParaRPr lang="da-DK" dirty="0"/>
              </a:p>
            </p:txBody>
          </p:sp>
          <p:sp>
            <p:nvSpPr>
              <p:cNvPr id="3107" name="Freeform 45"/>
              <p:cNvSpPr>
                <a:spLocks noChangeAspect="1"/>
              </p:cNvSpPr>
              <p:nvPr/>
            </p:nvSpPr>
            <p:spPr bwMode="auto">
              <a:xfrm>
                <a:off x="3253" y="2036"/>
                <a:ext cx="416" cy="210"/>
              </a:xfrm>
              <a:custGeom>
                <a:avLst/>
                <a:gdLst>
                  <a:gd name="T0" fmla="*/ 2147483647 w 257"/>
                  <a:gd name="T1" fmla="*/ 0 h 130"/>
                  <a:gd name="T2" fmla="*/ 1859259326 w 257"/>
                  <a:gd name="T3" fmla="*/ 0 h 130"/>
                  <a:gd name="T4" fmla="*/ 1859259326 w 257"/>
                  <a:gd name="T5" fmla="*/ 2147483647 h 130"/>
                  <a:gd name="T6" fmla="*/ 0 w 257"/>
                  <a:gd name="T7" fmla="*/ 2147483647 h 130"/>
                  <a:gd name="T8" fmla="*/ 2147483647 w 257"/>
                  <a:gd name="T9" fmla="*/ 2147483647 h 130"/>
                  <a:gd name="T10" fmla="*/ 2147483647 w 257"/>
                  <a:gd name="T11" fmla="*/ 2147483647 h 130"/>
                  <a:gd name="T12" fmla="*/ 2147483647 w 257"/>
                  <a:gd name="T13" fmla="*/ 2147483647 h 130"/>
                  <a:gd name="T14" fmla="*/ 2147483647 w 257"/>
                  <a:gd name="T15" fmla="*/ 2147483647 h 130"/>
                  <a:gd name="T16" fmla="*/ 2147483647 w 257"/>
                  <a:gd name="T17" fmla="*/ 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
                  <a:gd name="T28" fmla="*/ 0 h 130"/>
                  <a:gd name="T29" fmla="*/ 257 w 257"/>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 h="130">
                    <a:moveTo>
                      <a:pt x="256" y="0"/>
                    </a:moveTo>
                    <a:lnTo>
                      <a:pt x="13" y="0"/>
                    </a:lnTo>
                    <a:lnTo>
                      <a:pt x="13" y="107"/>
                    </a:lnTo>
                    <a:lnTo>
                      <a:pt x="0" y="129"/>
                    </a:lnTo>
                    <a:lnTo>
                      <a:pt x="81" y="129"/>
                    </a:lnTo>
                    <a:lnTo>
                      <a:pt x="67" y="107"/>
                    </a:lnTo>
                    <a:lnTo>
                      <a:pt x="67" y="43"/>
                    </a:lnTo>
                    <a:lnTo>
                      <a:pt x="256" y="43"/>
                    </a:lnTo>
                    <a:lnTo>
                      <a:pt x="256" y="0"/>
                    </a:lnTo>
                  </a:path>
                </a:pathLst>
              </a:custGeom>
              <a:solidFill>
                <a:srgbClr val="33CCFF"/>
              </a:solidFill>
              <a:ln w="9525" cap="flat" cmpd="sng">
                <a:solidFill>
                  <a:schemeClr val="tx1"/>
                </a:solidFill>
                <a:prstDash val="solid"/>
                <a:round/>
                <a:headEnd type="none" w="med" len="med"/>
                <a:tailEnd type="none" w="med" len="med"/>
              </a:ln>
            </p:spPr>
            <p:txBody>
              <a:bodyPr wrap="none" lIns="0" tIns="0" rIns="0" bIns="0" anchor="ctr">
                <a:spAutoFit/>
              </a:bodyPr>
              <a:lstStyle/>
              <a:p>
                <a:endParaRPr lang="da-DK" dirty="0"/>
              </a:p>
            </p:txBody>
          </p:sp>
          <p:sp>
            <p:nvSpPr>
              <p:cNvPr id="3108" name="Line 46"/>
              <p:cNvSpPr>
                <a:spLocks noChangeAspect="1" noChangeShapeType="1"/>
              </p:cNvSpPr>
              <p:nvPr/>
            </p:nvSpPr>
            <p:spPr bwMode="auto">
              <a:xfrm flipH="1">
                <a:off x="3276" y="2036"/>
                <a:ext cx="392" cy="0"/>
              </a:xfrm>
              <a:prstGeom prst="line">
                <a:avLst/>
              </a:prstGeom>
              <a:noFill/>
              <a:ln w="9525">
                <a:solidFill>
                  <a:schemeClr val="tx1"/>
                </a:solidFill>
                <a:round/>
                <a:headEnd/>
                <a:tailEnd/>
              </a:ln>
            </p:spPr>
            <p:txBody>
              <a:bodyPr wrap="none" lIns="0" tIns="0" rIns="0" bIns="0" anchor="ctr">
                <a:spAutoFit/>
              </a:bodyPr>
              <a:lstStyle/>
              <a:p>
                <a:endParaRPr lang="da-DK" dirty="0"/>
              </a:p>
            </p:txBody>
          </p:sp>
          <p:sp>
            <p:nvSpPr>
              <p:cNvPr id="3109" name="Line 47"/>
              <p:cNvSpPr>
                <a:spLocks noChangeAspect="1" noChangeShapeType="1"/>
              </p:cNvSpPr>
              <p:nvPr/>
            </p:nvSpPr>
            <p:spPr bwMode="auto">
              <a:xfrm>
                <a:off x="3274" y="2036"/>
                <a:ext cx="0" cy="173"/>
              </a:xfrm>
              <a:prstGeom prst="line">
                <a:avLst/>
              </a:prstGeom>
              <a:noFill/>
              <a:ln w="9525">
                <a:solidFill>
                  <a:schemeClr val="tx1"/>
                </a:solidFill>
                <a:round/>
                <a:headEnd/>
                <a:tailEnd/>
              </a:ln>
            </p:spPr>
            <p:txBody>
              <a:bodyPr wrap="none" lIns="0" tIns="0" rIns="0" bIns="0" anchor="ctr">
                <a:spAutoFit/>
              </a:bodyPr>
              <a:lstStyle/>
              <a:p>
                <a:endParaRPr lang="da-DK" dirty="0"/>
              </a:p>
            </p:txBody>
          </p:sp>
          <p:sp>
            <p:nvSpPr>
              <p:cNvPr id="3110" name="Line 48"/>
              <p:cNvSpPr>
                <a:spLocks noChangeAspect="1" noChangeShapeType="1"/>
              </p:cNvSpPr>
              <p:nvPr/>
            </p:nvSpPr>
            <p:spPr bwMode="auto">
              <a:xfrm flipH="1">
                <a:off x="3365" y="2103"/>
                <a:ext cx="303" cy="0"/>
              </a:xfrm>
              <a:prstGeom prst="line">
                <a:avLst/>
              </a:prstGeom>
              <a:noFill/>
              <a:ln w="9525">
                <a:solidFill>
                  <a:schemeClr val="tx1"/>
                </a:solidFill>
                <a:round/>
                <a:headEnd/>
                <a:tailEnd/>
              </a:ln>
            </p:spPr>
            <p:txBody>
              <a:bodyPr wrap="none" lIns="0" tIns="0" rIns="0" bIns="0" anchor="ctr">
                <a:spAutoFit/>
              </a:bodyPr>
              <a:lstStyle/>
              <a:p>
                <a:endParaRPr lang="da-DK" dirty="0"/>
              </a:p>
            </p:txBody>
          </p:sp>
          <p:sp>
            <p:nvSpPr>
              <p:cNvPr id="3111" name="Line 49"/>
              <p:cNvSpPr>
                <a:spLocks noChangeAspect="1" noChangeShapeType="1"/>
              </p:cNvSpPr>
              <p:nvPr/>
            </p:nvSpPr>
            <p:spPr bwMode="auto">
              <a:xfrm>
                <a:off x="3364" y="2105"/>
                <a:ext cx="0" cy="104"/>
              </a:xfrm>
              <a:prstGeom prst="line">
                <a:avLst/>
              </a:prstGeom>
              <a:noFill/>
              <a:ln w="9525">
                <a:solidFill>
                  <a:schemeClr val="tx1"/>
                </a:solidFill>
                <a:round/>
                <a:headEnd/>
                <a:tailEnd/>
              </a:ln>
            </p:spPr>
            <p:txBody>
              <a:bodyPr wrap="none" lIns="0" tIns="0" rIns="0" bIns="0" anchor="ctr">
                <a:spAutoFit/>
              </a:bodyPr>
              <a:lstStyle/>
              <a:p>
                <a:endParaRPr lang="da-DK" dirty="0"/>
              </a:p>
            </p:txBody>
          </p:sp>
        </p:grpSp>
      </p:grpSp>
      <p:sp>
        <p:nvSpPr>
          <p:cNvPr id="593970" name="Text Box 50"/>
          <p:cNvSpPr txBox="1">
            <a:spLocks noChangeArrowheads="1"/>
          </p:cNvSpPr>
          <p:nvPr/>
        </p:nvSpPr>
        <p:spPr bwMode="auto">
          <a:xfrm>
            <a:off x="112713" y="3635739"/>
            <a:ext cx="1098378" cy="400110"/>
          </a:xfrm>
          <a:prstGeom prst="rect">
            <a:avLst/>
          </a:prstGeom>
          <a:noFill/>
          <a:ln w="9525">
            <a:noFill/>
            <a:miter lim="800000"/>
            <a:headEnd/>
            <a:tailEnd/>
          </a:ln>
        </p:spPr>
        <p:txBody>
          <a:bodyPr wrap="none">
            <a:spAutoFit/>
          </a:bodyPr>
          <a:lstStyle/>
          <a:p>
            <a:r>
              <a:rPr lang="en-GB" sz="2000" dirty="0">
                <a:solidFill>
                  <a:schemeClr val="tx1"/>
                </a:solidFill>
              </a:rPr>
              <a:t>Power</a:t>
            </a:r>
          </a:p>
        </p:txBody>
      </p:sp>
      <p:sp>
        <p:nvSpPr>
          <p:cNvPr id="593971" name="Text Box 51"/>
          <p:cNvSpPr txBox="1">
            <a:spLocks noChangeArrowheads="1"/>
          </p:cNvSpPr>
          <p:nvPr/>
        </p:nvSpPr>
        <p:spPr bwMode="auto">
          <a:xfrm>
            <a:off x="5639304" y="3481851"/>
            <a:ext cx="1159292" cy="707886"/>
          </a:xfrm>
          <a:prstGeom prst="rect">
            <a:avLst/>
          </a:prstGeom>
          <a:noFill/>
          <a:ln w="9525">
            <a:noFill/>
            <a:miter lim="800000"/>
            <a:headEnd/>
            <a:tailEnd/>
          </a:ln>
        </p:spPr>
        <p:txBody>
          <a:bodyPr wrap="none">
            <a:spAutoFit/>
          </a:bodyPr>
          <a:lstStyle/>
          <a:p>
            <a:pPr algn="ctr"/>
            <a:r>
              <a:rPr lang="en-GB" sz="2000" dirty="0">
                <a:solidFill>
                  <a:schemeClr val="tx1"/>
                </a:solidFill>
              </a:rPr>
              <a:t>W</a:t>
            </a:r>
          </a:p>
          <a:p>
            <a:pPr algn="ctr"/>
            <a:r>
              <a:rPr lang="en-GB" sz="2000" dirty="0">
                <a:solidFill>
                  <a:schemeClr val="tx1"/>
                </a:solidFill>
              </a:rPr>
              <a:t>(Watt)</a:t>
            </a:r>
          </a:p>
        </p:txBody>
      </p:sp>
      <p:sp>
        <p:nvSpPr>
          <p:cNvPr id="593972" name="Text Box 52"/>
          <p:cNvSpPr txBox="1">
            <a:spLocks noChangeArrowheads="1"/>
          </p:cNvSpPr>
          <p:nvPr/>
        </p:nvSpPr>
        <p:spPr bwMode="auto">
          <a:xfrm>
            <a:off x="112713" y="4966064"/>
            <a:ext cx="1186543" cy="400110"/>
          </a:xfrm>
          <a:prstGeom prst="rect">
            <a:avLst/>
          </a:prstGeom>
          <a:noFill/>
          <a:ln w="9525">
            <a:noFill/>
            <a:miter lim="800000"/>
            <a:headEnd/>
            <a:tailEnd/>
          </a:ln>
        </p:spPr>
        <p:txBody>
          <a:bodyPr wrap="none">
            <a:spAutoFit/>
          </a:bodyPr>
          <a:lstStyle/>
          <a:p>
            <a:r>
              <a:rPr lang="en-GB" sz="2000" dirty="0">
                <a:solidFill>
                  <a:schemeClr val="tx1"/>
                </a:solidFill>
              </a:rPr>
              <a:t>Energy</a:t>
            </a:r>
          </a:p>
        </p:txBody>
      </p:sp>
      <p:sp>
        <p:nvSpPr>
          <p:cNvPr id="593973" name="Text Box 53"/>
          <p:cNvSpPr txBox="1">
            <a:spLocks noChangeArrowheads="1"/>
          </p:cNvSpPr>
          <p:nvPr/>
        </p:nvSpPr>
        <p:spPr bwMode="auto">
          <a:xfrm>
            <a:off x="5242561" y="4812176"/>
            <a:ext cx="1952779" cy="707886"/>
          </a:xfrm>
          <a:prstGeom prst="rect">
            <a:avLst/>
          </a:prstGeom>
          <a:noFill/>
          <a:ln w="9525">
            <a:noFill/>
            <a:miter lim="800000"/>
            <a:headEnd/>
            <a:tailEnd/>
          </a:ln>
        </p:spPr>
        <p:txBody>
          <a:bodyPr wrap="none">
            <a:spAutoFit/>
          </a:bodyPr>
          <a:lstStyle/>
          <a:p>
            <a:pPr algn="ctr"/>
            <a:r>
              <a:rPr lang="en-GB" sz="2000" dirty="0">
                <a:solidFill>
                  <a:schemeClr val="tx1"/>
                </a:solidFill>
              </a:rPr>
              <a:t>Wh</a:t>
            </a:r>
          </a:p>
          <a:p>
            <a:pPr algn="ctr"/>
            <a:r>
              <a:rPr lang="en-GB" sz="2000" dirty="0">
                <a:solidFill>
                  <a:schemeClr val="tx1"/>
                </a:solidFill>
              </a:rPr>
              <a:t>(Watt-hour)</a:t>
            </a:r>
          </a:p>
        </p:txBody>
      </p:sp>
      <p:sp>
        <p:nvSpPr>
          <p:cNvPr id="593974" name="Text Box 54"/>
          <p:cNvSpPr txBox="1">
            <a:spLocks noChangeArrowheads="1"/>
          </p:cNvSpPr>
          <p:nvPr/>
        </p:nvSpPr>
        <p:spPr bwMode="auto">
          <a:xfrm>
            <a:off x="7449961" y="4658288"/>
            <a:ext cx="2465740" cy="1015663"/>
          </a:xfrm>
          <a:prstGeom prst="rect">
            <a:avLst/>
          </a:prstGeom>
          <a:noFill/>
          <a:ln w="9525">
            <a:noFill/>
            <a:miter lim="800000"/>
            <a:headEnd/>
            <a:tailEnd/>
          </a:ln>
        </p:spPr>
        <p:txBody>
          <a:bodyPr wrap="none">
            <a:spAutoFit/>
          </a:bodyPr>
          <a:lstStyle/>
          <a:p>
            <a:pPr algn="ctr"/>
            <a:r>
              <a:rPr lang="en-GB" sz="2000" dirty="0">
                <a:solidFill>
                  <a:srgbClr val="0033CC"/>
                </a:solidFill>
              </a:rPr>
              <a:t>The amount</a:t>
            </a:r>
          </a:p>
          <a:p>
            <a:pPr algn="ctr"/>
            <a:r>
              <a:rPr lang="en-GB" sz="2000" dirty="0">
                <a:solidFill>
                  <a:srgbClr val="0033CC"/>
                </a:solidFill>
              </a:rPr>
              <a:t>(for example,</a:t>
            </a:r>
          </a:p>
          <a:p>
            <a:pPr algn="ctr"/>
            <a:r>
              <a:rPr lang="en-GB" sz="2000" dirty="0">
                <a:solidFill>
                  <a:srgbClr val="0033CC"/>
                </a:solidFill>
              </a:rPr>
              <a:t>during an hour)</a:t>
            </a:r>
          </a:p>
        </p:txBody>
      </p:sp>
      <p:sp>
        <p:nvSpPr>
          <p:cNvPr id="593975" name="Text Box 55"/>
          <p:cNvSpPr txBox="1">
            <a:spLocks noChangeArrowheads="1"/>
          </p:cNvSpPr>
          <p:nvPr/>
        </p:nvSpPr>
        <p:spPr bwMode="auto">
          <a:xfrm>
            <a:off x="112713" y="6075826"/>
            <a:ext cx="1415772" cy="400110"/>
          </a:xfrm>
          <a:prstGeom prst="rect">
            <a:avLst/>
          </a:prstGeom>
          <a:noFill/>
          <a:ln w="9525">
            <a:noFill/>
            <a:miter lim="800000"/>
            <a:headEnd/>
            <a:tailEnd/>
          </a:ln>
        </p:spPr>
        <p:txBody>
          <a:bodyPr wrap="none">
            <a:spAutoFit/>
          </a:bodyPr>
          <a:lstStyle/>
          <a:p>
            <a:r>
              <a:rPr lang="en-GB" sz="2000" dirty="0">
                <a:solidFill>
                  <a:schemeClr val="tx1"/>
                </a:solidFill>
              </a:rPr>
              <a:t>Capacity</a:t>
            </a:r>
          </a:p>
        </p:txBody>
      </p:sp>
      <p:sp>
        <p:nvSpPr>
          <p:cNvPr id="593976" name="Text Box 56"/>
          <p:cNvSpPr txBox="1">
            <a:spLocks noChangeArrowheads="1"/>
          </p:cNvSpPr>
          <p:nvPr/>
        </p:nvSpPr>
        <p:spPr bwMode="auto">
          <a:xfrm>
            <a:off x="112713" y="2758051"/>
            <a:ext cx="1346844" cy="400110"/>
          </a:xfrm>
          <a:prstGeom prst="rect">
            <a:avLst/>
          </a:prstGeom>
          <a:noFill/>
          <a:ln w="9525">
            <a:noFill/>
            <a:miter lim="800000"/>
            <a:headEnd/>
            <a:tailEnd/>
          </a:ln>
        </p:spPr>
        <p:txBody>
          <a:bodyPr wrap="none">
            <a:spAutoFit/>
          </a:bodyPr>
          <a:lstStyle/>
          <a:p>
            <a:r>
              <a:rPr lang="en-GB" sz="2000" i="1" u="sng" dirty="0">
                <a:solidFill>
                  <a:schemeClr val="tx1"/>
                </a:solidFill>
              </a:rPr>
              <a:t>Concept</a:t>
            </a:r>
          </a:p>
        </p:txBody>
      </p:sp>
      <p:sp>
        <p:nvSpPr>
          <p:cNvPr id="593977" name="Text Box 57"/>
          <p:cNvSpPr txBox="1">
            <a:spLocks noChangeArrowheads="1"/>
          </p:cNvSpPr>
          <p:nvPr/>
        </p:nvSpPr>
        <p:spPr bwMode="auto">
          <a:xfrm>
            <a:off x="5828459" y="2758051"/>
            <a:ext cx="780983" cy="400110"/>
          </a:xfrm>
          <a:prstGeom prst="rect">
            <a:avLst/>
          </a:prstGeom>
          <a:noFill/>
          <a:ln w="9525">
            <a:noFill/>
            <a:miter lim="800000"/>
            <a:headEnd/>
            <a:tailEnd/>
          </a:ln>
        </p:spPr>
        <p:txBody>
          <a:bodyPr wrap="none">
            <a:spAutoFit/>
          </a:bodyPr>
          <a:lstStyle/>
          <a:p>
            <a:r>
              <a:rPr lang="en-GB" sz="2000" i="1" u="sng" dirty="0">
                <a:solidFill>
                  <a:schemeClr val="tx1"/>
                </a:solidFill>
              </a:rPr>
              <a:t>Unit</a:t>
            </a:r>
          </a:p>
        </p:txBody>
      </p:sp>
      <p:sp>
        <p:nvSpPr>
          <p:cNvPr id="593978" name="Text Box 58"/>
          <p:cNvSpPr txBox="1">
            <a:spLocks noChangeArrowheads="1"/>
          </p:cNvSpPr>
          <p:nvPr/>
        </p:nvSpPr>
        <p:spPr bwMode="auto">
          <a:xfrm>
            <a:off x="7539038" y="2758051"/>
            <a:ext cx="2286203" cy="400110"/>
          </a:xfrm>
          <a:prstGeom prst="rect">
            <a:avLst/>
          </a:prstGeom>
          <a:noFill/>
          <a:ln w="9525">
            <a:noFill/>
            <a:miter lim="800000"/>
            <a:headEnd/>
            <a:tailEnd/>
          </a:ln>
        </p:spPr>
        <p:txBody>
          <a:bodyPr wrap="none">
            <a:spAutoFit/>
          </a:bodyPr>
          <a:lstStyle/>
          <a:p>
            <a:r>
              <a:rPr lang="en-GB" sz="2000" i="1" u="sng" dirty="0">
                <a:solidFill>
                  <a:srgbClr val="0033CC"/>
                </a:solidFill>
              </a:rPr>
              <a:t>Water analogy</a:t>
            </a:r>
          </a:p>
        </p:txBody>
      </p:sp>
      <p:sp>
        <p:nvSpPr>
          <p:cNvPr id="593979" name="Text Box 59"/>
          <p:cNvSpPr txBox="1">
            <a:spLocks noChangeArrowheads="1"/>
          </p:cNvSpPr>
          <p:nvPr/>
        </p:nvSpPr>
        <p:spPr bwMode="auto">
          <a:xfrm>
            <a:off x="5639304" y="5921938"/>
            <a:ext cx="1159292" cy="707886"/>
          </a:xfrm>
          <a:prstGeom prst="rect">
            <a:avLst/>
          </a:prstGeom>
          <a:noFill/>
          <a:ln w="9525">
            <a:noFill/>
            <a:miter lim="800000"/>
            <a:headEnd/>
            <a:tailEnd/>
          </a:ln>
        </p:spPr>
        <p:txBody>
          <a:bodyPr wrap="none">
            <a:spAutoFit/>
          </a:bodyPr>
          <a:lstStyle/>
          <a:p>
            <a:pPr algn="ctr"/>
            <a:r>
              <a:rPr lang="en-GB" sz="2000" dirty="0">
                <a:solidFill>
                  <a:schemeClr val="tx1"/>
                </a:solidFill>
              </a:rPr>
              <a:t>W</a:t>
            </a:r>
          </a:p>
          <a:p>
            <a:pPr algn="ctr"/>
            <a:r>
              <a:rPr lang="en-GB" sz="2000" dirty="0">
                <a:solidFill>
                  <a:schemeClr val="tx1"/>
                </a:solidFill>
              </a:rPr>
              <a:t>(Watt)</a:t>
            </a:r>
          </a:p>
        </p:txBody>
      </p:sp>
      <p:sp>
        <p:nvSpPr>
          <p:cNvPr id="593980" name="Text Box 60"/>
          <p:cNvSpPr txBox="1">
            <a:spLocks noChangeArrowheads="1"/>
          </p:cNvSpPr>
          <p:nvPr/>
        </p:nvSpPr>
        <p:spPr bwMode="auto">
          <a:xfrm>
            <a:off x="7573509" y="5921938"/>
            <a:ext cx="2194832" cy="707886"/>
          </a:xfrm>
          <a:prstGeom prst="rect">
            <a:avLst/>
          </a:prstGeom>
          <a:noFill/>
          <a:ln w="9525">
            <a:noFill/>
            <a:miter lim="800000"/>
            <a:headEnd/>
            <a:tailEnd/>
          </a:ln>
        </p:spPr>
        <p:txBody>
          <a:bodyPr wrap="none">
            <a:spAutoFit/>
          </a:bodyPr>
          <a:lstStyle/>
          <a:p>
            <a:pPr algn="ctr"/>
            <a:r>
              <a:rPr lang="en-GB" sz="2000" dirty="0">
                <a:solidFill>
                  <a:srgbClr val="0033CC"/>
                </a:solidFill>
              </a:rPr>
              <a:t>The ability to</a:t>
            </a:r>
          </a:p>
          <a:p>
            <a:pPr algn="ctr"/>
            <a:r>
              <a:rPr lang="en-GB" sz="2000" dirty="0">
                <a:solidFill>
                  <a:srgbClr val="0033CC"/>
                </a:solidFill>
              </a:rPr>
              <a:t>change a flow</a:t>
            </a:r>
          </a:p>
        </p:txBody>
      </p:sp>
      <p:grpSp>
        <p:nvGrpSpPr>
          <p:cNvPr id="8" name="Group 62"/>
          <p:cNvGrpSpPr>
            <a:grpSpLocks/>
          </p:cNvGrpSpPr>
          <p:nvPr/>
        </p:nvGrpSpPr>
        <p:grpSpPr bwMode="auto">
          <a:xfrm>
            <a:off x="5941431" y="878322"/>
            <a:ext cx="928688" cy="1114425"/>
            <a:chOff x="3778" y="379"/>
            <a:chExt cx="585" cy="702"/>
          </a:xfrm>
        </p:grpSpPr>
        <p:graphicFrame>
          <p:nvGraphicFramePr>
            <p:cNvPr id="3074" name="Object 63"/>
            <p:cNvGraphicFramePr>
              <a:graphicFrameLocks noChangeAspect="1"/>
            </p:cNvGraphicFramePr>
            <p:nvPr/>
          </p:nvGraphicFramePr>
          <p:xfrm>
            <a:off x="3855" y="379"/>
            <a:ext cx="426" cy="466"/>
          </p:xfrm>
          <a:graphic>
            <a:graphicData uri="http://schemas.openxmlformats.org/presentationml/2006/ole">
              <mc:AlternateContent xmlns:mc="http://schemas.openxmlformats.org/markup-compatibility/2006">
                <mc:Choice xmlns:v="urn:schemas-microsoft-com:vml" Requires="v">
                  <p:oleObj spid="_x0000_s1026" name="Multimedieklip" r:id="rId3" imgW="1255680" imgH="1374480" progId="">
                    <p:embed/>
                  </p:oleObj>
                </mc:Choice>
                <mc:Fallback>
                  <p:oleObj name="Multimedieklip" r:id="rId3" imgW="1255680" imgH="1374480" progId="">
                    <p:embed/>
                    <p:pic>
                      <p:nvPicPr>
                        <p:cNvPr id="3074" name="Object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5" y="379"/>
                          <a:ext cx="426" cy="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2" name="Text Box 64"/>
            <p:cNvSpPr txBox="1">
              <a:spLocks noChangeArrowheads="1"/>
            </p:cNvSpPr>
            <p:nvPr/>
          </p:nvSpPr>
          <p:spPr bwMode="auto">
            <a:xfrm>
              <a:off x="3778" y="829"/>
              <a:ext cx="585" cy="252"/>
            </a:xfrm>
            <a:prstGeom prst="rect">
              <a:avLst/>
            </a:prstGeom>
            <a:noFill/>
            <a:ln w="9525">
              <a:noFill/>
              <a:miter lim="800000"/>
              <a:headEnd/>
              <a:tailEnd/>
            </a:ln>
          </p:spPr>
          <p:txBody>
            <a:bodyPr wrap="none">
              <a:spAutoFit/>
            </a:bodyPr>
            <a:lstStyle/>
            <a:p>
              <a:r>
                <a:rPr lang="en-GB" sz="2000" dirty="0">
                  <a:solidFill>
                    <a:schemeClr val="tx1"/>
                  </a:solidFill>
                </a:rPr>
                <a:t>60 W</a:t>
              </a:r>
            </a:p>
          </p:txBody>
        </p:sp>
      </p:grpSp>
      <p:sp>
        <p:nvSpPr>
          <p:cNvPr id="593985" name="Text Box 65"/>
          <p:cNvSpPr txBox="1">
            <a:spLocks noChangeArrowheads="1"/>
          </p:cNvSpPr>
          <p:nvPr/>
        </p:nvSpPr>
        <p:spPr bwMode="auto">
          <a:xfrm>
            <a:off x="6887846" y="1157722"/>
            <a:ext cx="2978700" cy="1015663"/>
          </a:xfrm>
          <a:prstGeom prst="rect">
            <a:avLst/>
          </a:prstGeom>
          <a:noFill/>
          <a:ln w="9525">
            <a:noFill/>
            <a:miter lim="800000"/>
            <a:headEnd/>
            <a:tailEnd/>
          </a:ln>
        </p:spPr>
        <p:txBody>
          <a:bodyPr wrap="none">
            <a:spAutoFit/>
          </a:bodyPr>
          <a:lstStyle/>
          <a:p>
            <a:pPr algn="ctr"/>
            <a:r>
              <a:rPr lang="en-GB" sz="2000" dirty="0">
                <a:solidFill>
                  <a:schemeClr val="tx1"/>
                </a:solidFill>
              </a:rPr>
              <a:t>Energy consumed</a:t>
            </a:r>
          </a:p>
          <a:p>
            <a:pPr algn="ctr"/>
            <a:r>
              <a:rPr lang="en-GB" sz="2000" dirty="0">
                <a:solidFill>
                  <a:schemeClr val="tx1"/>
                </a:solidFill>
              </a:rPr>
              <a:t>during an hour:</a:t>
            </a:r>
          </a:p>
          <a:p>
            <a:pPr algn="ctr"/>
            <a:r>
              <a:rPr lang="en-GB" sz="2000" dirty="0">
                <a:solidFill>
                  <a:schemeClr val="tx1"/>
                </a:solidFill>
              </a:rPr>
              <a:t>60 W * 1h = 60 Wh</a:t>
            </a:r>
          </a:p>
        </p:txBody>
      </p:sp>
      <p:sp>
        <p:nvSpPr>
          <p:cNvPr id="593986" name="Text Box 66"/>
          <p:cNvSpPr txBox="1">
            <a:spLocks noChangeArrowheads="1"/>
          </p:cNvSpPr>
          <p:nvPr/>
        </p:nvSpPr>
        <p:spPr bwMode="auto">
          <a:xfrm>
            <a:off x="2372512" y="3327963"/>
            <a:ext cx="2544286" cy="1015663"/>
          </a:xfrm>
          <a:prstGeom prst="rect">
            <a:avLst/>
          </a:prstGeom>
          <a:noFill/>
          <a:ln w="9525">
            <a:noFill/>
            <a:miter lim="800000"/>
            <a:headEnd/>
            <a:tailEnd/>
          </a:ln>
        </p:spPr>
        <p:txBody>
          <a:bodyPr wrap="none">
            <a:spAutoFit/>
          </a:bodyPr>
          <a:lstStyle/>
          <a:p>
            <a:pPr algn="ctr"/>
            <a:r>
              <a:rPr lang="en-GB" sz="2000" dirty="0">
                <a:solidFill>
                  <a:schemeClr val="tx1"/>
                </a:solidFill>
              </a:rPr>
              <a:t>Flow: how much</a:t>
            </a:r>
          </a:p>
          <a:p>
            <a:pPr algn="ctr"/>
            <a:r>
              <a:rPr lang="en-GB" sz="2000" dirty="0">
                <a:solidFill>
                  <a:schemeClr val="tx1"/>
                </a:solidFill>
              </a:rPr>
              <a:t>energy per</a:t>
            </a:r>
          </a:p>
          <a:p>
            <a:pPr algn="ctr"/>
            <a:r>
              <a:rPr lang="en-GB" sz="2000" dirty="0">
                <a:solidFill>
                  <a:schemeClr val="tx1"/>
                </a:solidFill>
              </a:rPr>
              <a:t>second?</a:t>
            </a:r>
          </a:p>
        </p:txBody>
      </p:sp>
      <p:sp>
        <p:nvSpPr>
          <p:cNvPr id="593987" name="Text Box 67"/>
          <p:cNvSpPr txBox="1">
            <a:spLocks noChangeArrowheads="1"/>
          </p:cNvSpPr>
          <p:nvPr/>
        </p:nvSpPr>
        <p:spPr bwMode="auto">
          <a:xfrm>
            <a:off x="2411785" y="4658288"/>
            <a:ext cx="2465740" cy="1015663"/>
          </a:xfrm>
          <a:prstGeom prst="rect">
            <a:avLst/>
          </a:prstGeom>
          <a:noFill/>
          <a:ln w="9525">
            <a:noFill/>
            <a:miter lim="800000"/>
            <a:headEnd/>
            <a:tailEnd/>
          </a:ln>
        </p:spPr>
        <p:txBody>
          <a:bodyPr wrap="none">
            <a:spAutoFit/>
          </a:bodyPr>
          <a:lstStyle/>
          <a:p>
            <a:pPr algn="ctr"/>
            <a:r>
              <a:rPr lang="en-GB" sz="2000" dirty="0">
                <a:solidFill>
                  <a:schemeClr val="tx1"/>
                </a:solidFill>
              </a:rPr>
              <a:t>The amount</a:t>
            </a:r>
          </a:p>
          <a:p>
            <a:pPr algn="ctr"/>
            <a:r>
              <a:rPr lang="en-GB" sz="2000" dirty="0">
                <a:solidFill>
                  <a:schemeClr val="tx1"/>
                </a:solidFill>
              </a:rPr>
              <a:t>(for example, </a:t>
            </a:r>
          </a:p>
          <a:p>
            <a:pPr algn="ctr"/>
            <a:r>
              <a:rPr lang="en-GB" sz="2000" dirty="0">
                <a:solidFill>
                  <a:schemeClr val="tx1"/>
                </a:solidFill>
              </a:rPr>
              <a:t>during an hour)</a:t>
            </a:r>
          </a:p>
        </p:txBody>
      </p:sp>
      <p:sp>
        <p:nvSpPr>
          <p:cNvPr id="593988" name="Text Box 68"/>
          <p:cNvSpPr txBox="1">
            <a:spLocks noChangeArrowheads="1"/>
          </p:cNvSpPr>
          <p:nvPr/>
        </p:nvSpPr>
        <p:spPr bwMode="auto">
          <a:xfrm>
            <a:off x="2700326" y="2758051"/>
            <a:ext cx="1888659" cy="400110"/>
          </a:xfrm>
          <a:prstGeom prst="rect">
            <a:avLst/>
          </a:prstGeom>
          <a:noFill/>
          <a:ln w="9525">
            <a:noFill/>
            <a:miter lim="800000"/>
            <a:headEnd/>
            <a:tailEnd/>
          </a:ln>
        </p:spPr>
        <p:txBody>
          <a:bodyPr wrap="none">
            <a:spAutoFit/>
          </a:bodyPr>
          <a:lstStyle/>
          <a:p>
            <a:r>
              <a:rPr lang="en-GB" sz="2000" i="1" u="sng" dirty="0">
                <a:solidFill>
                  <a:schemeClr val="tx1"/>
                </a:solidFill>
              </a:rPr>
              <a:t>Explanation</a:t>
            </a:r>
          </a:p>
        </p:txBody>
      </p:sp>
      <p:sp>
        <p:nvSpPr>
          <p:cNvPr id="593989" name="Text Box 69"/>
          <p:cNvSpPr txBox="1">
            <a:spLocks noChangeArrowheads="1"/>
          </p:cNvSpPr>
          <p:nvPr/>
        </p:nvSpPr>
        <p:spPr bwMode="auto">
          <a:xfrm>
            <a:off x="2547239" y="5921938"/>
            <a:ext cx="2194832" cy="707886"/>
          </a:xfrm>
          <a:prstGeom prst="rect">
            <a:avLst/>
          </a:prstGeom>
          <a:noFill/>
          <a:ln w="9525">
            <a:noFill/>
            <a:miter lim="800000"/>
            <a:headEnd/>
            <a:tailEnd/>
          </a:ln>
        </p:spPr>
        <p:txBody>
          <a:bodyPr wrap="none">
            <a:spAutoFit/>
          </a:bodyPr>
          <a:lstStyle/>
          <a:p>
            <a:pPr algn="ctr"/>
            <a:r>
              <a:rPr lang="en-GB" sz="2000" dirty="0">
                <a:solidFill>
                  <a:schemeClr val="tx1"/>
                </a:solidFill>
              </a:rPr>
              <a:t>The ability to</a:t>
            </a:r>
          </a:p>
          <a:p>
            <a:pPr algn="ctr"/>
            <a:r>
              <a:rPr lang="en-GB" sz="2000" dirty="0">
                <a:solidFill>
                  <a:schemeClr val="tx1"/>
                </a:solidFill>
              </a:rPr>
              <a:t>change a flow</a:t>
            </a:r>
          </a:p>
        </p:txBody>
      </p:sp>
      <p:grpSp>
        <p:nvGrpSpPr>
          <p:cNvPr id="9" name="Group 70"/>
          <p:cNvGrpSpPr>
            <a:grpSpLocks/>
          </p:cNvGrpSpPr>
          <p:nvPr/>
        </p:nvGrpSpPr>
        <p:grpSpPr bwMode="auto">
          <a:xfrm>
            <a:off x="3178175" y="2284979"/>
            <a:ext cx="6711950" cy="2049465"/>
            <a:chOff x="2002" y="1187"/>
            <a:chExt cx="4228" cy="1291"/>
          </a:xfrm>
        </p:grpSpPr>
        <p:sp>
          <p:nvSpPr>
            <p:cNvPr id="3100" name="Text Box 71"/>
            <p:cNvSpPr txBox="1">
              <a:spLocks noChangeArrowheads="1"/>
            </p:cNvSpPr>
            <p:nvPr/>
          </p:nvSpPr>
          <p:spPr bwMode="auto">
            <a:xfrm>
              <a:off x="4622" y="1844"/>
              <a:ext cx="1608" cy="634"/>
            </a:xfrm>
            <a:prstGeom prst="rect">
              <a:avLst/>
            </a:prstGeom>
            <a:noFill/>
            <a:ln w="9525">
              <a:noFill/>
              <a:miter lim="800000"/>
              <a:headEnd/>
              <a:tailEnd/>
            </a:ln>
          </p:spPr>
          <p:txBody>
            <a:bodyPr wrap="none">
              <a:spAutoFit/>
            </a:bodyPr>
            <a:lstStyle/>
            <a:p>
              <a:pPr algn="ctr"/>
              <a:r>
                <a:rPr lang="en-GB" sz="2000" dirty="0">
                  <a:solidFill>
                    <a:srgbClr val="0033CC"/>
                  </a:solidFill>
                </a:rPr>
                <a:t>Flow: how much</a:t>
              </a:r>
            </a:p>
            <a:p>
              <a:pPr algn="ctr"/>
              <a:r>
                <a:rPr lang="en-GB" sz="2000" dirty="0">
                  <a:solidFill>
                    <a:srgbClr val="0033CC"/>
                  </a:solidFill>
                </a:rPr>
                <a:t>water is passing</a:t>
              </a:r>
            </a:p>
            <a:p>
              <a:pPr algn="ctr"/>
              <a:r>
                <a:rPr lang="en-GB" sz="2000" dirty="0">
                  <a:solidFill>
                    <a:srgbClr val="0033CC"/>
                  </a:solidFill>
                </a:rPr>
                <a:t>by per second?</a:t>
              </a:r>
            </a:p>
          </p:txBody>
        </p:sp>
        <p:sp>
          <p:nvSpPr>
            <p:cNvPr id="3101" name="Line 72"/>
            <p:cNvSpPr>
              <a:spLocks noChangeShapeType="1"/>
            </p:cNvSpPr>
            <p:nvPr/>
          </p:nvSpPr>
          <p:spPr bwMode="auto">
            <a:xfrm flipH="1">
              <a:off x="2002" y="1187"/>
              <a:ext cx="856" cy="0"/>
            </a:xfrm>
            <a:prstGeom prst="line">
              <a:avLst/>
            </a:prstGeom>
            <a:noFill/>
            <a:ln w="9525">
              <a:solidFill>
                <a:srgbClr val="000000"/>
              </a:solidFill>
              <a:round/>
              <a:headEnd type="triangle" w="lg" len="lg"/>
              <a:tailEnd/>
            </a:ln>
          </p:spPr>
          <p:txBody>
            <a:bodyPr/>
            <a:lstStyle/>
            <a:p>
              <a:endParaRPr lang="en-GB" dirty="0"/>
            </a:p>
          </p:txBody>
        </p:sp>
      </p:grpSp>
      <p:sp>
        <p:nvSpPr>
          <p:cNvPr id="2" name="Pladsholder til dato 1"/>
          <p:cNvSpPr>
            <a:spLocks noGrp="1"/>
          </p:cNvSpPr>
          <p:nvPr>
            <p:ph type="dt" sz="half" idx="10"/>
          </p:nvPr>
        </p:nvSpPr>
        <p:spPr/>
        <p:txBody>
          <a:bodyPr/>
          <a:lstStyle/>
          <a:p>
            <a:pPr>
              <a:defRPr/>
            </a:pPr>
            <a:r>
              <a:rPr lang="en-US"/>
              <a:t>1 Dec. 2019</a:t>
            </a:r>
            <a:endParaRPr lang="en-GB" dirty="0"/>
          </a:p>
        </p:txBody>
      </p:sp>
      <p:sp>
        <p:nvSpPr>
          <p:cNvPr id="3" name="Pladsholder til slidenummer 2"/>
          <p:cNvSpPr>
            <a:spLocks noGrp="1"/>
          </p:cNvSpPr>
          <p:nvPr>
            <p:ph type="sldNum" sz="quarter" idx="12"/>
          </p:nvPr>
        </p:nvSpPr>
        <p:spPr/>
        <p:txBody>
          <a:bodyPr/>
          <a:lstStyle/>
          <a:p>
            <a:pPr>
              <a:defRPr/>
            </a:pPr>
            <a:fld id="{80AACB3E-9516-4558-9B4B-9689E2C51AB3}" type="slidenum">
              <a:rPr lang="en-GB" smtClean="0"/>
              <a:pPr>
                <a:defRPr/>
              </a:pPr>
              <a:t>21</a:t>
            </a:fld>
            <a:endParaRPr lang="en-GB" dirty="0"/>
          </a:p>
        </p:txBody>
      </p:sp>
      <p:sp>
        <p:nvSpPr>
          <p:cNvPr id="74" name="Rektangel 73">
            <a:extLst>
              <a:ext uri="{FF2B5EF4-FFF2-40B4-BE49-F238E27FC236}">
                <a16:creationId xmlns:a16="http://schemas.microsoft.com/office/drawing/2014/main" id="{C53780B6-C6ED-4DF6-AFB2-1E38B2E01754}"/>
              </a:ext>
            </a:extLst>
          </p:cNvPr>
          <p:cNvSpPr/>
          <p:nvPr/>
        </p:nvSpPr>
        <p:spPr bwMode="auto">
          <a:xfrm>
            <a:off x="103125" y="6644155"/>
            <a:ext cx="1291607"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3976"/>
                                        </p:tgtEl>
                                        <p:attrNameLst>
                                          <p:attrName>style.visibility</p:attrName>
                                        </p:attrNameLst>
                                      </p:cBhvr>
                                      <p:to>
                                        <p:strVal val="visible"/>
                                      </p:to>
                                    </p:set>
                                    <p:animEffect transition="in" filter="dissolve">
                                      <p:cBhvr>
                                        <p:cTn id="7" dur="500"/>
                                        <p:tgtEl>
                                          <p:spTgt spid="5939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3970"/>
                                        </p:tgtEl>
                                        <p:attrNameLst>
                                          <p:attrName>style.visibility</p:attrName>
                                        </p:attrNameLst>
                                      </p:cBhvr>
                                      <p:to>
                                        <p:strVal val="visible"/>
                                      </p:to>
                                    </p:set>
                                    <p:animEffect transition="in" filter="dissolve">
                                      <p:cBhvr>
                                        <p:cTn id="12" dur="500"/>
                                        <p:tgtEl>
                                          <p:spTgt spid="5939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93988"/>
                                        </p:tgtEl>
                                        <p:attrNameLst>
                                          <p:attrName>style.visibility</p:attrName>
                                        </p:attrNameLst>
                                      </p:cBhvr>
                                      <p:to>
                                        <p:strVal val="visible"/>
                                      </p:to>
                                    </p:set>
                                    <p:animEffect transition="in" filter="dissolve">
                                      <p:cBhvr>
                                        <p:cTn id="17" dur="500"/>
                                        <p:tgtEl>
                                          <p:spTgt spid="59398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93986"/>
                                        </p:tgtEl>
                                        <p:attrNameLst>
                                          <p:attrName>style.visibility</p:attrName>
                                        </p:attrNameLst>
                                      </p:cBhvr>
                                      <p:to>
                                        <p:strVal val="visible"/>
                                      </p:to>
                                    </p:set>
                                    <p:animEffect transition="in" filter="dissolve">
                                      <p:cBhvr>
                                        <p:cTn id="22" dur="500"/>
                                        <p:tgtEl>
                                          <p:spTgt spid="59398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93977"/>
                                        </p:tgtEl>
                                        <p:attrNameLst>
                                          <p:attrName>style.visibility</p:attrName>
                                        </p:attrNameLst>
                                      </p:cBhvr>
                                      <p:to>
                                        <p:strVal val="visible"/>
                                      </p:to>
                                    </p:set>
                                    <p:animEffect transition="in" filter="dissolve">
                                      <p:cBhvr>
                                        <p:cTn id="27" dur="500"/>
                                        <p:tgtEl>
                                          <p:spTgt spid="59397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93971"/>
                                        </p:tgtEl>
                                        <p:attrNameLst>
                                          <p:attrName>style.visibility</p:attrName>
                                        </p:attrNameLst>
                                      </p:cBhvr>
                                      <p:to>
                                        <p:strVal val="visible"/>
                                      </p:to>
                                    </p:set>
                                    <p:animEffect transition="in" filter="dissolve">
                                      <p:cBhvr>
                                        <p:cTn id="32" dur="500"/>
                                        <p:tgtEl>
                                          <p:spTgt spid="59397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93978"/>
                                        </p:tgtEl>
                                        <p:attrNameLst>
                                          <p:attrName>style.visibility</p:attrName>
                                        </p:attrNameLst>
                                      </p:cBhvr>
                                      <p:to>
                                        <p:strVal val="visible"/>
                                      </p:to>
                                    </p:set>
                                    <p:animEffect transition="in" filter="dissolve">
                                      <p:cBhvr>
                                        <p:cTn id="37" dur="500"/>
                                        <p:tgtEl>
                                          <p:spTgt spid="59397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93972"/>
                                        </p:tgtEl>
                                        <p:attrNameLst>
                                          <p:attrName>style.visibility</p:attrName>
                                        </p:attrNameLst>
                                      </p:cBhvr>
                                      <p:to>
                                        <p:strVal val="visible"/>
                                      </p:to>
                                    </p:set>
                                    <p:animEffect transition="in" filter="dissolve">
                                      <p:cBhvr>
                                        <p:cTn id="47" dur="500"/>
                                        <p:tgtEl>
                                          <p:spTgt spid="59397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93987"/>
                                        </p:tgtEl>
                                        <p:attrNameLst>
                                          <p:attrName>style.visibility</p:attrName>
                                        </p:attrNameLst>
                                      </p:cBhvr>
                                      <p:to>
                                        <p:strVal val="visible"/>
                                      </p:to>
                                    </p:set>
                                    <p:animEffect transition="in" filter="dissolve">
                                      <p:cBhvr>
                                        <p:cTn id="52" dur="500"/>
                                        <p:tgtEl>
                                          <p:spTgt spid="59398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93973"/>
                                        </p:tgtEl>
                                        <p:attrNameLst>
                                          <p:attrName>style.visibility</p:attrName>
                                        </p:attrNameLst>
                                      </p:cBhvr>
                                      <p:to>
                                        <p:strVal val="visible"/>
                                      </p:to>
                                    </p:set>
                                    <p:animEffect transition="in" filter="dissolve">
                                      <p:cBhvr>
                                        <p:cTn id="57" dur="500"/>
                                        <p:tgtEl>
                                          <p:spTgt spid="59397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93974"/>
                                        </p:tgtEl>
                                        <p:attrNameLst>
                                          <p:attrName>style.visibility</p:attrName>
                                        </p:attrNameLst>
                                      </p:cBhvr>
                                      <p:to>
                                        <p:strVal val="visible"/>
                                      </p:to>
                                    </p:set>
                                    <p:animEffect transition="in" filter="dissolve">
                                      <p:cBhvr>
                                        <p:cTn id="62" dur="500"/>
                                        <p:tgtEl>
                                          <p:spTgt spid="59397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dissolv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593985"/>
                                        </p:tgtEl>
                                        <p:attrNameLst>
                                          <p:attrName>style.visibility</p:attrName>
                                        </p:attrNameLst>
                                      </p:cBhvr>
                                      <p:to>
                                        <p:strVal val="visible"/>
                                      </p:to>
                                    </p:set>
                                    <p:animEffect transition="in" filter="dissolve">
                                      <p:cBhvr>
                                        <p:cTn id="72" dur="500"/>
                                        <p:tgtEl>
                                          <p:spTgt spid="593985"/>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593975"/>
                                        </p:tgtEl>
                                        <p:attrNameLst>
                                          <p:attrName>style.visibility</p:attrName>
                                        </p:attrNameLst>
                                      </p:cBhvr>
                                      <p:to>
                                        <p:strVal val="visible"/>
                                      </p:to>
                                    </p:set>
                                    <p:animEffect transition="in" filter="dissolve">
                                      <p:cBhvr>
                                        <p:cTn id="77" dur="500"/>
                                        <p:tgtEl>
                                          <p:spTgt spid="59397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593989"/>
                                        </p:tgtEl>
                                        <p:attrNameLst>
                                          <p:attrName>style.visibility</p:attrName>
                                        </p:attrNameLst>
                                      </p:cBhvr>
                                      <p:to>
                                        <p:strVal val="visible"/>
                                      </p:to>
                                    </p:set>
                                    <p:animEffect transition="in" filter="dissolve">
                                      <p:cBhvr>
                                        <p:cTn id="82" dur="500"/>
                                        <p:tgtEl>
                                          <p:spTgt spid="593989"/>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593979"/>
                                        </p:tgtEl>
                                        <p:attrNameLst>
                                          <p:attrName>style.visibility</p:attrName>
                                        </p:attrNameLst>
                                      </p:cBhvr>
                                      <p:to>
                                        <p:strVal val="visible"/>
                                      </p:to>
                                    </p:set>
                                    <p:animEffect transition="in" filter="dissolve">
                                      <p:cBhvr>
                                        <p:cTn id="87" dur="500"/>
                                        <p:tgtEl>
                                          <p:spTgt spid="593979"/>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593980"/>
                                        </p:tgtEl>
                                        <p:attrNameLst>
                                          <p:attrName>style.visibility</p:attrName>
                                        </p:attrNameLst>
                                      </p:cBhvr>
                                      <p:to>
                                        <p:strVal val="visible"/>
                                      </p:to>
                                    </p:set>
                                    <p:animEffect transition="in" filter="dissolve">
                                      <p:cBhvr>
                                        <p:cTn id="92" dur="500"/>
                                        <p:tgtEl>
                                          <p:spTgt spid="593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0" grpId="0"/>
      <p:bldP spid="593971" grpId="0"/>
      <p:bldP spid="593972" grpId="0"/>
      <p:bldP spid="593973" grpId="0"/>
      <p:bldP spid="593974" grpId="0"/>
      <p:bldP spid="593975" grpId="0"/>
      <p:bldP spid="593976" grpId="0"/>
      <p:bldP spid="593977" grpId="0"/>
      <p:bldP spid="593978" grpId="0"/>
      <p:bldP spid="593979" grpId="0"/>
      <p:bldP spid="593980" grpId="0"/>
      <p:bldP spid="593985" grpId="0"/>
      <p:bldP spid="593986" grpId="0"/>
      <p:bldP spid="593987" grpId="0"/>
      <p:bldP spid="593988" grpId="0"/>
      <p:bldP spid="5939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6F7B3-DCCD-459F-A877-7FB1B2D5054B}"/>
              </a:ext>
            </a:extLst>
          </p:cNvPr>
          <p:cNvSpPr>
            <a:spLocks noGrp="1"/>
          </p:cNvSpPr>
          <p:nvPr>
            <p:ph type="title"/>
          </p:nvPr>
        </p:nvSpPr>
        <p:spPr>
          <a:xfrm>
            <a:off x="0" y="0"/>
            <a:ext cx="7547956" cy="652547"/>
          </a:xfrm>
        </p:spPr>
        <p:txBody>
          <a:bodyPr/>
          <a:lstStyle/>
          <a:p>
            <a:r>
              <a:rPr lang="en-GB" sz="2400" dirty="0"/>
              <a:t>Appendix 2   Settlement of imbalances</a:t>
            </a:r>
          </a:p>
        </p:txBody>
      </p:sp>
      <p:sp>
        <p:nvSpPr>
          <p:cNvPr id="4" name="Pladsholder til dato 3">
            <a:extLst>
              <a:ext uri="{FF2B5EF4-FFF2-40B4-BE49-F238E27FC236}">
                <a16:creationId xmlns:a16="http://schemas.microsoft.com/office/drawing/2014/main" id="{5A691305-A103-47B7-BD8D-70D458D70026}"/>
              </a:ext>
            </a:extLst>
          </p:cNvPr>
          <p:cNvSpPr>
            <a:spLocks noGrp="1"/>
          </p:cNvSpPr>
          <p:nvPr>
            <p:ph type="dt" sz="half" idx="10"/>
          </p:nvPr>
        </p:nvSpPr>
        <p:spPr/>
        <p:txBody>
          <a:bodyPr/>
          <a:lstStyle/>
          <a:p>
            <a:pPr>
              <a:defRPr/>
            </a:pPr>
            <a:r>
              <a:rPr lang="en-US"/>
              <a:t>1 Dec. 2019</a:t>
            </a:r>
            <a:endParaRPr lang="en-GB" dirty="0"/>
          </a:p>
        </p:txBody>
      </p:sp>
      <p:sp>
        <p:nvSpPr>
          <p:cNvPr id="5" name="Pladsholder til slidenummer 4">
            <a:extLst>
              <a:ext uri="{FF2B5EF4-FFF2-40B4-BE49-F238E27FC236}">
                <a16:creationId xmlns:a16="http://schemas.microsoft.com/office/drawing/2014/main" id="{2DA58F8D-7744-4228-96EC-17BF391BDC1F}"/>
              </a:ext>
            </a:extLst>
          </p:cNvPr>
          <p:cNvSpPr>
            <a:spLocks noGrp="1"/>
          </p:cNvSpPr>
          <p:nvPr>
            <p:ph type="sldNum" sz="quarter" idx="12"/>
          </p:nvPr>
        </p:nvSpPr>
        <p:spPr/>
        <p:txBody>
          <a:bodyPr/>
          <a:lstStyle/>
          <a:p>
            <a:pPr>
              <a:defRPr/>
            </a:pPr>
            <a:fld id="{6F22F84E-A190-402D-AE1D-93CA43AF0CC6}" type="slidenum">
              <a:rPr lang="en-GB" smtClean="0"/>
              <a:pPr>
                <a:defRPr/>
              </a:pPr>
              <a:t>22</a:t>
            </a:fld>
            <a:endParaRPr lang="en-GB" dirty="0"/>
          </a:p>
        </p:txBody>
      </p:sp>
      <p:grpSp>
        <p:nvGrpSpPr>
          <p:cNvPr id="25" name="Gruppe 24">
            <a:extLst>
              <a:ext uri="{FF2B5EF4-FFF2-40B4-BE49-F238E27FC236}">
                <a16:creationId xmlns:a16="http://schemas.microsoft.com/office/drawing/2014/main" id="{16AF0C57-ECD8-4CA0-8154-6926082704C0}"/>
              </a:ext>
            </a:extLst>
          </p:cNvPr>
          <p:cNvGrpSpPr/>
          <p:nvPr/>
        </p:nvGrpSpPr>
        <p:grpSpPr>
          <a:xfrm>
            <a:off x="5589649" y="553500"/>
            <a:ext cx="4245555" cy="763890"/>
            <a:chOff x="5589649" y="609647"/>
            <a:chExt cx="4245555" cy="763890"/>
          </a:xfrm>
        </p:grpSpPr>
        <p:sp>
          <p:nvSpPr>
            <p:cNvPr id="7" name="Rectangle 9">
              <a:extLst>
                <a:ext uri="{FF2B5EF4-FFF2-40B4-BE49-F238E27FC236}">
                  <a16:creationId xmlns:a16="http://schemas.microsoft.com/office/drawing/2014/main" id="{003592ED-3BF4-4A7B-BB75-2EC94D981454}"/>
                </a:ext>
              </a:extLst>
            </p:cNvPr>
            <p:cNvSpPr>
              <a:spLocks noChangeArrowheads="1"/>
            </p:cNvSpPr>
            <p:nvPr/>
          </p:nvSpPr>
          <p:spPr bwMode="auto">
            <a:xfrm>
              <a:off x="5632714" y="609647"/>
              <a:ext cx="1400175" cy="763890"/>
            </a:xfrm>
            <a:prstGeom prst="rect">
              <a:avLst/>
            </a:prstGeom>
            <a:solidFill>
              <a:srgbClr val="FFFF00"/>
            </a:solidFill>
            <a:ln w="28575">
              <a:solidFill>
                <a:schemeClr val="tx1"/>
              </a:solidFill>
              <a:miter lim="800000"/>
              <a:headEnd/>
              <a:tailEnd/>
            </a:ln>
          </p:spPr>
          <p:txBody>
            <a:bodyPr wrap="none" anchor="ctr"/>
            <a:lstStyle/>
            <a:p>
              <a:endParaRPr lang="en-GB" dirty="0">
                <a:solidFill>
                  <a:schemeClr val="tx1"/>
                </a:solidFill>
              </a:endParaRPr>
            </a:p>
          </p:txBody>
        </p:sp>
        <p:sp>
          <p:nvSpPr>
            <p:cNvPr id="16" name="Tekstfelt 15">
              <a:extLst>
                <a:ext uri="{FF2B5EF4-FFF2-40B4-BE49-F238E27FC236}">
                  <a16:creationId xmlns:a16="http://schemas.microsoft.com/office/drawing/2014/main" id="{C51D1E1F-35AA-440D-9F45-D21424F60FDD}"/>
                </a:ext>
              </a:extLst>
            </p:cNvPr>
            <p:cNvSpPr txBox="1"/>
            <p:nvPr/>
          </p:nvSpPr>
          <p:spPr>
            <a:xfrm>
              <a:off x="5589649" y="622260"/>
              <a:ext cx="1486304" cy="738664"/>
            </a:xfrm>
            <a:prstGeom prst="rect">
              <a:avLst/>
            </a:prstGeom>
            <a:noFill/>
          </p:spPr>
          <p:txBody>
            <a:bodyPr wrap="none" rtlCol="0">
              <a:spAutoFit/>
            </a:bodyPr>
            <a:lstStyle/>
            <a:p>
              <a:pPr algn="ctr"/>
              <a:r>
                <a:rPr lang="en-GB" sz="1400" dirty="0">
                  <a:solidFill>
                    <a:schemeClr val="tx1"/>
                  </a:solidFill>
                </a:rPr>
                <a:t>Production</a:t>
              </a:r>
            </a:p>
            <a:p>
              <a:pPr algn="ctr"/>
              <a:r>
                <a:rPr lang="en-GB" sz="1400" dirty="0">
                  <a:solidFill>
                    <a:schemeClr val="tx1"/>
                  </a:solidFill>
                </a:rPr>
                <a:t>and</a:t>
              </a:r>
            </a:p>
            <a:p>
              <a:pPr algn="ctr"/>
              <a:r>
                <a:rPr lang="en-GB" sz="1400" dirty="0">
                  <a:solidFill>
                    <a:schemeClr val="tx1"/>
                  </a:solidFill>
                </a:rPr>
                <a:t>consumption</a:t>
              </a:r>
            </a:p>
          </p:txBody>
        </p:sp>
        <p:sp>
          <p:nvSpPr>
            <p:cNvPr id="23" name="Rectangle 9">
              <a:extLst>
                <a:ext uri="{FF2B5EF4-FFF2-40B4-BE49-F238E27FC236}">
                  <a16:creationId xmlns:a16="http://schemas.microsoft.com/office/drawing/2014/main" id="{9CB4AABA-92E5-48E5-B987-CC4A89242586}"/>
                </a:ext>
              </a:extLst>
            </p:cNvPr>
            <p:cNvSpPr>
              <a:spLocks noChangeArrowheads="1"/>
            </p:cNvSpPr>
            <p:nvPr/>
          </p:nvSpPr>
          <p:spPr bwMode="auto">
            <a:xfrm>
              <a:off x="7033317" y="609647"/>
              <a:ext cx="1400175" cy="763890"/>
            </a:xfrm>
            <a:prstGeom prst="rect">
              <a:avLst/>
            </a:prstGeom>
            <a:solidFill>
              <a:srgbClr val="DDDDDD"/>
            </a:solidFill>
            <a:ln w="28575">
              <a:solidFill>
                <a:schemeClr val="tx1"/>
              </a:solidFill>
              <a:miter lim="800000"/>
              <a:headEnd/>
              <a:tailEnd/>
            </a:ln>
          </p:spPr>
          <p:txBody>
            <a:bodyPr wrap="none" anchor="ctr"/>
            <a:lstStyle/>
            <a:p>
              <a:endParaRPr lang="en-GB" dirty="0">
                <a:solidFill>
                  <a:schemeClr val="tx1"/>
                </a:solidFill>
              </a:endParaRPr>
            </a:p>
          </p:txBody>
        </p:sp>
        <p:sp>
          <p:nvSpPr>
            <p:cNvPr id="24" name="Rectangle 9">
              <a:extLst>
                <a:ext uri="{FF2B5EF4-FFF2-40B4-BE49-F238E27FC236}">
                  <a16:creationId xmlns:a16="http://schemas.microsoft.com/office/drawing/2014/main" id="{C3C15CEE-6219-438A-870C-4765E7C6BD77}"/>
                </a:ext>
              </a:extLst>
            </p:cNvPr>
            <p:cNvSpPr>
              <a:spLocks noChangeArrowheads="1"/>
            </p:cNvSpPr>
            <p:nvPr/>
          </p:nvSpPr>
          <p:spPr bwMode="auto">
            <a:xfrm>
              <a:off x="8435029" y="609647"/>
              <a:ext cx="1400175" cy="763890"/>
            </a:xfrm>
            <a:prstGeom prst="rect">
              <a:avLst/>
            </a:prstGeom>
            <a:solidFill>
              <a:srgbClr val="FF66FF"/>
            </a:solidFill>
            <a:ln w="28575">
              <a:solidFill>
                <a:schemeClr val="tx1"/>
              </a:solidFill>
              <a:miter lim="800000"/>
              <a:headEnd/>
              <a:tailEnd/>
            </a:ln>
          </p:spPr>
          <p:txBody>
            <a:bodyPr wrap="none" anchor="ctr"/>
            <a:lstStyle/>
            <a:p>
              <a:endParaRPr lang="en-GB" dirty="0">
                <a:solidFill>
                  <a:schemeClr val="tx1"/>
                </a:solidFill>
              </a:endParaRPr>
            </a:p>
          </p:txBody>
        </p:sp>
        <p:sp>
          <p:nvSpPr>
            <p:cNvPr id="17" name="Tekstfelt 16">
              <a:extLst>
                <a:ext uri="{FF2B5EF4-FFF2-40B4-BE49-F238E27FC236}">
                  <a16:creationId xmlns:a16="http://schemas.microsoft.com/office/drawing/2014/main" id="{91488CD5-4711-4843-91B8-D6CB79495EAB}"/>
                </a:ext>
              </a:extLst>
            </p:cNvPr>
            <p:cNvSpPr txBox="1"/>
            <p:nvPr/>
          </p:nvSpPr>
          <p:spPr>
            <a:xfrm>
              <a:off x="7101039" y="729982"/>
              <a:ext cx="1271502" cy="523220"/>
            </a:xfrm>
            <a:prstGeom prst="rect">
              <a:avLst/>
            </a:prstGeom>
            <a:noFill/>
          </p:spPr>
          <p:txBody>
            <a:bodyPr wrap="none" rtlCol="0">
              <a:spAutoFit/>
            </a:bodyPr>
            <a:lstStyle/>
            <a:p>
              <a:pPr algn="ctr"/>
              <a:r>
                <a:rPr lang="en-GB" sz="1400" dirty="0">
                  <a:solidFill>
                    <a:schemeClr val="tx1"/>
                  </a:solidFill>
                </a:rPr>
                <a:t>Imbalance</a:t>
              </a:r>
            </a:p>
            <a:p>
              <a:pPr algn="ctr"/>
              <a:r>
                <a:rPr lang="en-GB" sz="1400" dirty="0">
                  <a:solidFill>
                    <a:schemeClr val="tx1"/>
                  </a:solidFill>
                </a:rPr>
                <a:t>settlement</a:t>
              </a:r>
            </a:p>
          </p:txBody>
        </p:sp>
        <p:sp>
          <p:nvSpPr>
            <p:cNvPr id="18" name="Tekstfelt 17">
              <a:extLst>
                <a:ext uri="{FF2B5EF4-FFF2-40B4-BE49-F238E27FC236}">
                  <a16:creationId xmlns:a16="http://schemas.microsoft.com/office/drawing/2014/main" id="{F9035203-3F7F-4DEB-BC02-DD10ADF20065}"/>
                </a:ext>
              </a:extLst>
            </p:cNvPr>
            <p:cNvSpPr txBox="1"/>
            <p:nvPr/>
          </p:nvSpPr>
          <p:spPr>
            <a:xfrm>
              <a:off x="8438004" y="622260"/>
              <a:ext cx="1396536" cy="738664"/>
            </a:xfrm>
            <a:prstGeom prst="rect">
              <a:avLst/>
            </a:prstGeom>
            <a:noFill/>
          </p:spPr>
          <p:txBody>
            <a:bodyPr wrap="none" rtlCol="0">
              <a:spAutoFit/>
            </a:bodyPr>
            <a:lstStyle/>
            <a:p>
              <a:pPr algn="ctr"/>
              <a:r>
                <a:rPr lang="en-GB" sz="1400" dirty="0">
                  <a:solidFill>
                    <a:schemeClr val="tx1"/>
                  </a:solidFill>
                </a:rPr>
                <a:t>Trading:</a:t>
              </a:r>
            </a:p>
            <a:p>
              <a:pPr algn="ctr"/>
              <a:r>
                <a:rPr lang="en-GB" sz="1400" dirty="0">
                  <a:solidFill>
                    <a:schemeClr val="tx1"/>
                  </a:solidFill>
                </a:rPr>
                <a:t>buy and sell</a:t>
              </a:r>
            </a:p>
            <a:p>
              <a:pPr algn="ctr"/>
              <a:r>
                <a:rPr lang="en-GB" sz="1400" dirty="0">
                  <a:solidFill>
                    <a:schemeClr val="tx1"/>
                  </a:solidFill>
                </a:rPr>
                <a:t>energy</a:t>
              </a:r>
            </a:p>
          </p:txBody>
        </p:sp>
      </p:grpSp>
      <p:sp>
        <p:nvSpPr>
          <p:cNvPr id="26" name="Rektangel 25">
            <a:extLst>
              <a:ext uri="{FF2B5EF4-FFF2-40B4-BE49-F238E27FC236}">
                <a16:creationId xmlns:a16="http://schemas.microsoft.com/office/drawing/2014/main" id="{52AD7941-8571-420C-8A4D-4C6F0F90DE86}"/>
              </a:ext>
            </a:extLst>
          </p:cNvPr>
          <p:cNvSpPr/>
          <p:nvPr/>
        </p:nvSpPr>
        <p:spPr bwMode="auto">
          <a:xfrm>
            <a:off x="103125" y="6644155"/>
            <a:ext cx="1121229"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14" name="Rektangel 13">
            <a:extLst>
              <a:ext uri="{FF2B5EF4-FFF2-40B4-BE49-F238E27FC236}">
                <a16:creationId xmlns:a16="http://schemas.microsoft.com/office/drawing/2014/main" id="{A502C309-6655-4596-8B69-9AF8D92B2B48}"/>
              </a:ext>
            </a:extLst>
          </p:cNvPr>
          <p:cNvSpPr/>
          <p:nvPr/>
        </p:nvSpPr>
        <p:spPr bwMode="auto">
          <a:xfrm>
            <a:off x="102053" y="6643083"/>
            <a:ext cx="1370240"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3" name="Pladsholder til indhold 2">
            <a:extLst>
              <a:ext uri="{FF2B5EF4-FFF2-40B4-BE49-F238E27FC236}">
                <a16:creationId xmlns:a16="http://schemas.microsoft.com/office/drawing/2014/main" id="{105D98E4-7DB0-4E4C-B2EA-E8C97511AF09}"/>
              </a:ext>
            </a:extLst>
          </p:cNvPr>
          <p:cNvSpPr>
            <a:spLocks noGrp="1"/>
          </p:cNvSpPr>
          <p:nvPr>
            <p:ph idx="1"/>
          </p:nvPr>
        </p:nvSpPr>
        <p:spPr>
          <a:xfrm>
            <a:off x="63415" y="538209"/>
            <a:ext cx="9787168" cy="6266434"/>
          </a:xfrm>
        </p:spPr>
        <p:txBody>
          <a:bodyPr/>
          <a:lstStyle/>
          <a:p>
            <a:r>
              <a:rPr lang="en-GB" sz="1400" dirty="0"/>
              <a:t>Settlement of imbalances is the glue between</a:t>
            </a:r>
          </a:p>
          <a:p>
            <a:pPr lvl="1"/>
            <a:r>
              <a:rPr lang="en-GB" sz="1400" dirty="0"/>
              <a:t>The physical world, where electricity is</a:t>
            </a:r>
          </a:p>
          <a:p>
            <a:pPr marL="457200" lvl="1" indent="0">
              <a:buNone/>
            </a:pPr>
            <a:r>
              <a:rPr lang="en-GB" sz="1400" dirty="0"/>
              <a:t>	produced and consumed.</a:t>
            </a:r>
          </a:p>
          <a:p>
            <a:pPr lvl="1"/>
            <a:r>
              <a:rPr lang="en-GB" sz="1400" dirty="0"/>
              <a:t>The financial system, where electricity is traded.</a:t>
            </a:r>
          </a:p>
          <a:p>
            <a:r>
              <a:rPr lang="en-GB" sz="1400" dirty="0"/>
              <a:t>In EU, the TSOs are responsible for the imbalance settlement.</a:t>
            </a:r>
          </a:p>
          <a:p>
            <a:r>
              <a:rPr lang="en-GB" sz="1400" u="sng" dirty="0"/>
              <a:t>Example</a:t>
            </a:r>
            <a:r>
              <a:rPr lang="en-GB" sz="1400" dirty="0"/>
              <a:t>: consider an owner of a wind farm and a given Hour of Operation. For this hour, assume the owner has sold 100 MWh to the market.</a:t>
            </a:r>
          </a:p>
          <a:p>
            <a:pPr lvl="1"/>
            <a:r>
              <a:rPr lang="en-GB" sz="1400" dirty="0"/>
              <a:t>Assume the windfarm actually produces 110 MWh.</a:t>
            </a:r>
          </a:p>
          <a:p>
            <a:pPr lvl="1"/>
            <a:r>
              <a:rPr lang="en-GB" sz="1400" dirty="0"/>
              <a:t>In this case, the TSO buys the extra 10 MWh.</a:t>
            </a:r>
          </a:p>
          <a:p>
            <a:pPr lvl="1"/>
            <a:r>
              <a:rPr lang="en-GB" sz="1400" dirty="0">
                <a:solidFill>
                  <a:srgbClr val="008000"/>
                </a:solidFill>
              </a:rPr>
              <a:t>In a two-price system: if the surplus production was helpful for the electricity system, the TSO pays the market price for the extra 10 MWh</a:t>
            </a:r>
          </a:p>
          <a:p>
            <a:pPr lvl="2"/>
            <a:r>
              <a:rPr lang="en-GB" sz="1400" dirty="0">
                <a:solidFill>
                  <a:srgbClr val="008000"/>
                </a:solidFill>
              </a:rPr>
              <a:t>Hence, compared with the market price, no reward for the surplus production, even if the electricity system needed extra energy during this hour.</a:t>
            </a:r>
          </a:p>
          <a:p>
            <a:pPr lvl="1"/>
            <a:r>
              <a:rPr lang="en-GB" sz="1400" dirty="0">
                <a:solidFill>
                  <a:srgbClr val="008000"/>
                </a:solidFill>
              </a:rPr>
              <a:t>If the surplus production was harmful for the electricity system, the TSO pays a price lower than the market price.</a:t>
            </a:r>
          </a:p>
          <a:p>
            <a:pPr lvl="1"/>
            <a:r>
              <a:rPr lang="en-GB" sz="1400" dirty="0">
                <a:solidFill>
                  <a:srgbClr val="0000FF"/>
                </a:solidFill>
              </a:rPr>
              <a:t>In a one-price system: if the surplus production was helpful for the electricity system, the TSO pays a price higher than the market price.</a:t>
            </a:r>
          </a:p>
          <a:p>
            <a:pPr lvl="2"/>
            <a:r>
              <a:rPr lang="en-GB" sz="1400" dirty="0">
                <a:solidFill>
                  <a:srgbClr val="0000FF"/>
                </a:solidFill>
              </a:rPr>
              <a:t>Hence, a reward for helping the system, although the TSO did not ask this player for assistance.</a:t>
            </a:r>
          </a:p>
          <a:p>
            <a:pPr lvl="1"/>
            <a:r>
              <a:rPr lang="en-GB" sz="1400" dirty="0">
                <a:solidFill>
                  <a:srgbClr val="0000FF"/>
                </a:solidFill>
              </a:rPr>
              <a:t>If the surplus production was harmful for the electricity system, the TSO pays a price lower than the market price.</a:t>
            </a:r>
          </a:p>
          <a:p>
            <a:r>
              <a:rPr lang="en-GB" sz="1400" dirty="0"/>
              <a:t>Similar for a retailer, who buys an amount of energy, which does not correspond to the consumption of the retailer’s customers.</a:t>
            </a:r>
          </a:p>
          <a:p>
            <a:r>
              <a:rPr lang="en-GB" sz="1400" dirty="0"/>
              <a:t>For more information: see the PowerPoint presentation </a:t>
            </a:r>
            <a:r>
              <a:rPr lang="en-GB" sz="1400" i="1" dirty="0"/>
              <a:t>Capacity markets and the Single European Electricity Market</a:t>
            </a:r>
            <a:r>
              <a:rPr lang="en-GB" sz="1400" dirty="0"/>
              <a:t> and the PDF document </a:t>
            </a:r>
            <a:r>
              <a:rPr lang="en-GB" sz="1400" i="1" dirty="0"/>
              <a:t>The Liberalized Electricity Market</a:t>
            </a:r>
            <a:r>
              <a:rPr lang="en-GB" sz="1400" dirty="0"/>
              <a:t>.</a:t>
            </a:r>
          </a:p>
          <a:p>
            <a:pPr lvl="1"/>
            <a:endParaRPr lang="en-GB" sz="1400" dirty="0"/>
          </a:p>
        </p:txBody>
      </p:sp>
    </p:spTree>
    <p:extLst>
      <p:ext uri="{BB962C8B-B14F-4D97-AF65-F5344CB8AC3E}">
        <p14:creationId xmlns:p14="http://schemas.microsoft.com/office/powerpoint/2010/main" val="1385785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ato 1"/>
          <p:cNvSpPr>
            <a:spLocks noGrp="1"/>
          </p:cNvSpPr>
          <p:nvPr>
            <p:ph type="dt" sz="quarter" idx="10"/>
          </p:nvPr>
        </p:nvSpPr>
        <p:spPr>
          <a:noFill/>
        </p:spPr>
        <p:txBody>
          <a:bodyPr/>
          <a:lstStyle/>
          <a:p>
            <a:r>
              <a:rPr lang="en-US"/>
              <a:t>1 Dec. 2019</a:t>
            </a:r>
            <a:endParaRPr lang="en-GB" dirty="0"/>
          </a:p>
        </p:txBody>
      </p:sp>
      <p:sp>
        <p:nvSpPr>
          <p:cNvPr id="36868" name="Pladsholder til diasnummer 3"/>
          <p:cNvSpPr>
            <a:spLocks noGrp="1"/>
          </p:cNvSpPr>
          <p:nvPr>
            <p:ph type="sldNum" sz="quarter" idx="12"/>
          </p:nvPr>
        </p:nvSpPr>
        <p:spPr>
          <a:noFill/>
        </p:spPr>
        <p:txBody>
          <a:bodyPr/>
          <a:lstStyle/>
          <a:p>
            <a:fld id="{C2A349F1-2BA1-4DA5-84BA-02AE05B29942}" type="slidenum">
              <a:rPr lang="en-GB" smtClean="0"/>
              <a:pPr/>
              <a:t>23</a:t>
            </a:fld>
            <a:endParaRPr lang="en-GB" dirty="0"/>
          </a:p>
        </p:txBody>
      </p:sp>
      <p:sp>
        <p:nvSpPr>
          <p:cNvPr id="36869" name="Tekstboks 4"/>
          <p:cNvSpPr txBox="1">
            <a:spLocks noChangeArrowheads="1"/>
          </p:cNvSpPr>
          <p:nvPr/>
        </p:nvSpPr>
        <p:spPr bwMode="auto">
          <a:xfrm>
            <a:off x="181585" y="2249488"/>
            <a:ext cx="9570248" cy="2185214"/>
          </a:xfrm>
          <a:prstGeom prst="rect">
            <a:avLst/>
          </a:prstGeom>
          <a:noFill/>
          <a:ln w="9525">
            <a:noFill/>
            <a:miter lim="800000"/>
            <a:headEnd/>
            <a:tailEnd/>
          </a:ln>
        </p:spPr>
        <p:txBody>
          <a:bodyPr wrap="none">
            <a:spAutoFit/>
          </a:bodyPr>
          <a:lstStyle/>
          <a:p>
            <a:pPr algn="ctr"/>
            <a:r>
              <a:rPr lang="en-GB" sz="8800" dirty="0">
                <a:solidFill>
                  <a:srgbClr val="000000"/>
                </a:solidFill>
              </a:rPr>
              <a:t>Appendix 3</a:t>
            </a:r>
          </a:p>
          <a:p>
            <a:pPr algn="ctr"/>
            <a:r>
              <a:rPr lang="en-GB" sz="4800" dirty="0">
                <a:solidFill>
                  <a:srgbClr val="000000"/>
                </a:solidFill>
              </a:rPr>
              <a:t>Terminology and acronyms</a:t>
            </a:r>
          </a:p>
        </p:txBody>
      </p:sp>
      <p:pic>
        <p:nvPicPr>
          <p:cNvPr id="5" name="Picture 7">
            <a:extLst>
              <a:ext uri="{FF2B5EF4-FFF2-40B4-BE49-F238E27FC236}">
                <a16:creationId xmlns:a16="http://schemas.microsoft.com/office/drawing/2014/main" id="{930B4D53-B7A5-4200-8FF8-661845E30E61}"/>
              </a:ext>
            </a:extLst>
          </p:cNvPr>
          <p:cNvPicPr>
            <a:picLocks noChangeAspect="1" noChangeArrowheads="1"/>
          </p:cNvPicPr>
          <p:nvPr/>
        </p:nvPicPr>
        <p:blipFill>
          <a:blip r:embed="rId2" cstate="print"/>
          <a:srcRect/>
          <a:stretch>
            <a:fillRect/>
          </a:stretch>
        </p:blipFill>
        <p:spPr bwMode="auto">
          <a:xfrm>
            <a:off x="3859428" y="900113"/>
            <a:ext cx="2214563" cy="134937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0" y="14289"/>
            <a:ext cx="8919411" cy="783998"/>
          </a:xfrm>
          <a:noFill/>
        </p:spPr>
        <p:txBody>
          <a:bodyPr/>
          <a:lstStyle/>
          <a:p>
            <a:r>
              <a:rPr lang="en-GB" sz="2400" dirty="0"/>
              <a:t>Terminology and acronyms – 1</a:t>
            </a:r>
            <a:br>
              <a:rPr lang="en-GB" sz="2400" dirty="0"/>
            </a:br>
            <a:r>
              <a:rPr lang="en-GB" sz="2000" dirty="0"/>
              <a:t>As used in this presentation</a:t>
            </a:r>
          </a:p>
        </p:txBody>
      </p:sp>
      <p:sp>
        <p:nvSpPr>
          <p:cNvPr id="37891" name="Pladsholder til indhold 2"/>
          <p:cNvSpPr>
            <a:spLocks noGrp="1"/>
          </p:cNvSpPr>
          <p:nvPr>
            <p:ph idx="1"/>
          </p:nvPr>
        </p:nvSpPr>
        <p:spPr>
          <a:xfrm>
            <a:off x="0" y="796916"/>
            <a:ext cx="9906000" cy="5776909"/>
          </a:xfrm>
        </p:spPr>
        <p:txBody>
          <a:bodyPr/>
          <a:lstStyle/>
          <a:p>
            <a:r>
              <a:rPr lang="en-GB" sz="1650" i="1" dirty="0"/>
              <a:t>Bidding zone</a:t>
            </a:r>
            <a:r>
              <a:rPr lang="en-GB" sz="1650" dirty="0"/>
              <a:t>  A geographical area, within which the players can trade electricity day-ahead without considering grid bottlenecks.</a:t>
            </a:r>
            <a:endParaRPr lang="en-GB" sz="1650" i="1" dirty="0"/>
          </a:p>
          <a:p>
            <a:r>
              <a:rPr lang="en-GB" sz="1650" i="1" dirty="0"/>
              <a:t>Border</a:t>
            </a:r>
            <a:r>
              <a:rPr lang="en-GB" sz="1650" dirty="0"/>
              <a:t>  Means a border between two bidding zones. </a:t>
            </a:r>
          </a:p>
          <a:p>
            <a:pPr lvl="1"/>
            <a:r>
              <a:rPr lang="en-GB" sz="1650" dirty="0"/>
              <a:t>Hence, it need not be a border between two countries. It may be a border between two bidding zones inside a country.</a:t>
            </a:r>
          </a:p>
          <a:p>
            <a:r>
              <a:rPr lang="en-GB" sz="1650" i="1" dirty="0"/>
              <a:t>Coupled region</a:t>
            </a:r>
            <a:r>
              <a:rPr lang="en-GB" sz="1650" dirty="0"/>
              <a:t>  A geographical area, in which you have a common IT system calculating the area’s spot prices and day-ahead plans for the cross-border energy flows by using:</a:t>
            </a:r>
          </a:p>
          <a:p>
            <a:pPr lvl="1"/>
            <a:r>
              <a:rPr lang="en-GB" sz="1650" dirty="0"/>
              <a:t>The market players’ spot bids.</a:t>
            </a:r>
          </a:p>
          <a:p>
            <a:pPr lvl="1"/>
            <a:r>
              <a:rPr lang="en-GB" sz="1650" dirty="0"/>
              <a:t>Information on the day-ahead cross-border trading capacities.</a:t>
            </a:r>
            <a:endParaRPr lang="en-GB" sz="1650" i="1" dirty="0"/>
          </a:p>
          <a:p>
            <a:r>
              <a:rPr lang="en-GB" sz="1650" i="1" dirty="0"/>
              <a:t>Double auction</a:t>
            </a:r>
            <a:r>
              <a:rPr lang="en-GB" sz="1650" dirty="0"/>
              <a:t>  A calculation method whereby an exchange’s price is set by using the exchange’s supply curve and the exchange’s demand curve. See the PowerPoint presentation “Maximizing the economic value of market coupling and spot trading” and the PDF document “The Liberalized Electricity Market”.</a:t>
            </a:r>
          </a:p>
          <a:p>
            <a:r>
              <a:rPr lang="en-GB" sz="1650" i="1" dirty="0"/>
              <a:t>Electricity</a:t>
            </a:r>
            <a:r>
              <a:rPr lang="en-GB" sz="1650" dirty="0"/>
              <a:t>  Short for electrical energy.</a:t>
            </a:r>
          </a:p>
          <a:p>
            <a:r>
              <a:rPr lang="en-GB" sz="1650" i="1" dirty="0"/>
              <a:t>Fixed price contract</a:t>
            </a:r>
            <a:r>
              <a:rPr lang="en-GB" sz="1650" dirty="0"/>
              <a:t>  See </a:t>
            </a:r>
            <a:r>
              <a:rPr lang="en-GB" sz="1650" i="1" dirty="0"/>
              <a:t>spot contract</a:t>
            </a:r>
            <a:r>
              <a:rPr lang="en-GB" sz="1650" dirty="0"/>
              <a:t>.</a:t>
            </a:r>
          </a:p>
          <a:p>
            <a:r>
              <a:rPr lang="en-GB" sz="1650" i="1" dirty="0"/>
              <a:t>Flexibility</a:t>
            </a:r>
            <a:r>
              <a:rPr lang="en-GB" sz="1650" dirty="0"/>
              <a:t>  In this document, this means the ability to change production or consumption of electricity with short notice.</a:t>
            </a:r>
            <a:endParaRPr lang="en-GB" sz="1650" i="1" dirty="0"/>
          </a:p>
          <a:p>
            <a:r>
              <a:rPr lang="en-GB" sz="1650" i="1" dirty="0"/>
              <a:t>Flow</a:t>
            </a:r>
            <a:r>
              <a:rPr lang="en-GB" sz="1650" dirty="0"/>
              <a:t>  Short for </a:t>
            </a:r>
            <a:r>
              <a:rPr lang="en-GB" sz="1650" i="1" dirty="0"/>
              <a:t>energy flow</a:t>
            </a:r>
            <a:r>
              <a:rPr lang="en-GB" sz="1650" dirty="0"/>
              <a:t>.</a:t>
            </a:r>
            <a:endParaRPr lang="en-GB" sz="1650" i="1" dirty="0"/>
          </a:p>
        </p:txBody>
      </p:sp>
      <p:sp>
        <p:nvSpPr>
          <p:cNvPr id="37892" name="Pladsholder til diasnummer 5"/>
          <p:cNvSpPr>
            <a:spLocks noGrp="1"/>
          </p:cNvSpPr>
          <p:nvPr>
            <p:ph type="sldNum" sz="quarter" idx="12"/>
          </p:nvPr>
        </p:nvSpPr>
        <p:spPr>
          <a:noFill/>
        </p:spPr>
        <p:txBody>
          <a:bodyPr/>
          <a:lstStyle/>
          <a:p>
            <a:fld id="{D9A053A7-E8F3-487D-AF41-6D033F8D579B}" type="slidenum">
              <a:rPr lang="en-GB" smtClean="0"/>
              <a:pPr/>
              <a:t>24</a:t>
            </a:fld>
            <a:endParaRPr lang="en-GB" dirty="0"/>
          </a:p>
        </p:txBody>
      </p:sp>
      <p:sp>
        <p:nvSpPr>
          <p:cNvPr id="6" name="Pladsholder til dato 5"/>
          <p:cNvSpPr>
            <a:spLocks noGrp="1"/>
          </p:cNvSpPr>
          <p:nvPr>
            <p:ph type="dt" sz="half" idx="10"/>
          </p:nvPr>
        </p:nvSpPr>
        <p:spPr/>
        <p:txBody>
          <a:bodyPr/>
          <a:lstStyle/>
          <a:p>
            <a:pPr>
              <a:defRPr/>
            </a:pPr>
            <a:r>
              <a:rPr lang="en-US" noProof="0"/>
              <a:t>1 Dec. 2019</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0" y="457"/>
            <a:ext cx="8518358" cy="841372"/>
          </a:xfrm>
          <a:noFill/>
        </p:spPr>
        <p:txBody>
          <a:bodyPr/>
          <a:lstStyle/>
          <a:p>
            <a:r>
              <a:rPr lang="en-GB" sz="2400" dirty="0"/>
              <a:t>Terminology and acronyms – 2</a:t>
            </a:r>
            <a:br>
              <a:rPr lang="en-GB" sz="2400" dirty="0"/>
            </a:br>
            <a:r>
              <a:rPr lang="en-GB" sz="2000" dirty="0"/>
              <a:t>As used in this presentation</a:t>
            </a:r>
          </a:p>
        </p:txBody>
      </p:sp>
      <p:sp>
        <p:nvSpPr>
          <p:cNvPr id="39940" name="Pladsholder til diasnummer 5"/>
          <p:cNvSpPr>
            <a:spLocks noGrp="1"/>
          </p:cNvSpPr>
          <p:nvPr>
            <p:ph type="sldNum" sz="quarter" idx="12"/>
          </p:nvPr>
        </p:nvSpPr>
        <p:spPr>
          <a:noFill/>
        </p:spPr>
        <p:txBody>
          <a:bodyPr/>
          <a:lstStyle/>
          <a:p>
            <a:fld id="{4F5B1527-E804-4EAF-B278-8A572FF2BD92}" type="slidenum">
              <a:rPr lang="en-GB" smtClean="0"/>
              <a:pPr/>
              <a:t>25</a:t>
            </a:fld>
            <a:endParaRPr lang="en-GB" dirty="0"/>
          </a:p>
        </p:txBody>
      </p:sp>
      <p:sp>
        <p:nvSpPr>
          <p:cNvPr id="2" name="Pladsholder til dato 1">
            <a:extLst>
              <a:ext uri="{FF2B5EF4-FFF2-40B4-BE49-F238E27FC236}">
                <a16:creationId xmlns:a16="http://schemas.microsoft.com/office/drawing/2014/main" id="{3D9F2DE4-CF92-4E9C-AE5F-581535A9E3AC}"/>
              </a:ext>
            </a:extLst>
          </p:cNvPr>
          <p:cNvSpPr>
            <a:spLocks noGrp="1"/>
          </p:cNvSpPr>
          <p:nvPr>
            <p:ph type="dt" sz="half" idx="10"/>
          </p:nvPr>
        </p:nvSpPr>
        <p:spPr/>
        <p:txBody>
          <a:bodyPr/>
          <a:lstStyle/>
          <a:p>
            <a:pPr>
              <a:defRPr/>
            </a:pPr>
            <a:r>
              <a:rPr lang="en-US" noProof="0"/>
              <a:t>1 Dec. 2019</a:t>
            </a:r>
            <a:endParaRPr lang="en-GB" noProof="0" dirty="0"/>
          </a:p>
        </p:txBody>
      </p:sp>
      <p:sp>
        <p:nvSpPr>
          <p:cNvPr id="6" name="Rektangel 5">
            <a:extLst>
              <a:ext uri="{FF2B5EF4-FFF2-40B4-BE49-F238E27FC236}">
                <a16:creationId xmlns:a16="http://schemas.microsoft.com/office/drawing/2014/main" id="{38331035-AE24-41C5-A107-420C148EC1B0}"/>
              </a:ext>
            </a:extLst>
          </p:cNvPr>
          <p:cNvSpPr/>
          <p:nvPr/>
        </p:nvSpPr>
        <p:spPr bwMode="auto">
          <a:xfrm>
            <a:off x="103125" y="6644155"/>
            <a:ext cx="1280721"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39939" name="Pladsholder til indhold 2"/>
          <p:cNvSpPr>
            <a:spLocks noGrp="1"/>
          </p:cNvSpPr>
          <p:nvPr>
            <p:ph idx="1"/>
          </p:nvPr>
        </p:nvSpPr>
        <p:spPr>
          <a:xfrm>
            <a:off x="0" y="749325"/>
            <a:ext cx="9906000" cy="6029993"/>
          </a:xfrm>
        </p:spPr>
        <p:txBody>
          <a:bodyPr/>
          <a:lstStyle/>
          <a:p>
            <a:r>
              <a:rPr lang="en-GB" sz="1600" i="1" dirty="0"/>
              <a:t>Flow-based zonal market coupling</a:t>
            </a:r>
            <a:r>
              <a:rPr lang="en-GB" sz="1600" dirty="0"/>
              <a:t>  A version of zonal market coupling, where the market coupling calculation includes a simplified load flow calculation. Thereby, the calculation tries to take into account the complicated flows of a meshed grid.</a:t>
            </a:r>
          </a:p>
          <a:p>
            <a:r>
              <a:rPr lang="en-GB" sz="1600" i="1" dirty="0"/>
              <a:t>Hour of Operation</a:t>
            </a:r>
            <a:r>
              <a:rPr lang="en-GB" sz="1600" dirty="0"/>
              <a:t>  The hour where the electricity is produced and consumed.</a:t>
            </a:r>
          </a:p>
          <a:p>
            <a:r>
              <a:rPr lang="en-GB" sz="1600" i="1" dirty="0"/>
              <a:t>Implicit auction</a:t>
            </a:r>
            <a:r>
              <a:rPr lang="en-GB" sz="1600" dirty="0"/>
              <a:t>  The common term for market coupling and market splitting.</a:t>
            </a:r>
            <a:endParaRPr lang="en-GB" sz="1600" i="1" dirty="0"/>
          </a:p>
          <a:p>
            <a:pPr marL="360363" indent="-360363">
              <a:tabLst>
                <a:tab pos="360363" algn="l"/>
              </a:tabLst>
            </a:pPr>
            <a:r>
              <a:rPr lang="en-GB" sz="1600" i="1" dirty="0"/>
              <a:t>Market coupling</a:t>
            </a:r>
            <a:r>
              <a:rPr lang="en-GB" sz="1600" dirty="0"/>
              <a:t>  A day-ahead congestion management system, you can have on a border, where two electricity exchanges meet. The day-ahead plans for the cross-border energy flows are calculated using the market players’ spot bids and information on the day-ahead cross-border trading capacity. See the PowerPoint presentation “Maximizing the economic value of market coupling and spot trading” and the PDF document “The Liberalized Electricity Market”.</a:t>
            </a:r>
          </a:p>
          <a:p>
            <a:pPr marL="360363" indent="-360363">
              <a:buNone/>
              <a:tabLst>
                <a:tab pos="360363" algn="l"/>
              </a:tabLst>
            </a:pPr>
            <a:r>
              <a:rPr lang="en-GB" sz="1600" dirty="0"/>
              <a:t>	For simplicity, in this presentation, the term </a:t>
            </a:r>
            <a:r>
              <a:rPr lang="en-GB" sz="1600" i="1" dirty="0"/>
              <a:t>market coupling</a:t>
            </a:r>
            <a:r>
              <a:rPr lang="en-GB" sz="1600" dirty="0"/>
              <a:t> is used for both market coupling and market splitting.</a:t>
            </a:r>
          </a:p>
          <a:p>
            <a:pPr marL="360363" indent="-360363">
              <a:tabLst>
                <a:tab pos="360363" algn="l"/>
              </a:tabLst>
            </a:pPr>
            <a:r>
              <a:rPr lang="en-GB" sz="1600" i="1" dirty="0"/>
              <a:t>Market splitting</a:t>
            </a:r>
            <a:r>
              <a:rPr lang="en-GB" sz="1600" dirty="0"/>
              <a:t> A day-ahead congestion management system, you can have on a border, where you have the same electricity exchange on both sides of the border. The day-ahead plans for the cross-border energy flows are calculated using the market players’ spot bids and information on the day-ahead cross-border trading capacity. See the PowerPoint presentation “Maximizing the economic value of market coupling and spot trading” and the PDF document “The Liberalized Electricity Market”.</a:t>
            </a:r>
          </a:p>
          <a:p>
            <a:pPr marL="360363" indent="-360363">
              <a:buNone/>
              <a:tabLst>
                <a:tab pos="360363" algn="l"/>
              </a:tabLst>
            </a:pPr>
            <a:r>
              <a:rPr lang="en-GB" sz="1600" i="1" dirty="0"/>
              <a:t>	</a:t>
            </a:r>
            <a:r>
              <a:rPr lang="en-GB" sz="1600" dirty="0"/>
              <a:t>For simplicity, in this presentation, the term </a:t>
            </a:r>
            <a:r>
              <a:rPr lang="en-GB" sz="1600" i="1" dirty="0"/>
              <a:t>market coupling</a:t>
            </a:r>
            <a:r>
              <a:rPr lang="en-GB" sz="1600" dirty="0"/>
              <a:t> is used for both market coupling and market splitting.</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0" y="0"/>
            <a:ext cx="8317832" cy="825234"/>
          </a:xfrm>
          <a:noFill/>
        </p:spPr>
        <p:txBody>
          <a:bodyPr/>
          <a:lstStyle/>
          <a:p>
            <a:r>
              <a:rPr lang="en-GB" sz="2400" dirty="0"/>
              <a:t>Terminology and acronyms – 3</a:t>
            </a:r>
            <a:br>
              <a:rPr lang="en-GB" sz="2400" dirty="0"/>
            </a:br>
            <a:r>
              <a:rPr lang="en-GB" sz="2000" dirty="0"/>
              <a:t>As used in this presentation</a:t>
            </a:r>
          </a:p>
        </p:txBody>
      </p:sp>
      <p:sp>
        <p:nvSpPr>
          <p:cNvPr id="8" name="Tekstboks 7"/>
          <p:cNvSpPr txBox="1"/>
          <p:nvPr/>
        </p:nvSpPr>
        <p:spPr>
          <a:xfrm>
            <a:off x="116116" y="831522"/>
            <a:ext cx="9701695" cy="707886"/>
          </a:xfrm>
          <a:prstGeom prst="rect">
            <a:avLst/>
          </a:prstGeom>
          <a:noFill/>
        </p:spPr>
        <p:txBody>
          <a:bodyPr wrap="none" rtlCol="0">
            <a:spAutoFit/>
          </a:bodyPr>
          <a:lstStyle/>
          <a:p>
            <a:r>
              <a:rPr lang="en-GB" sz="2000" i="1" dirty="0">
                <a:solidFill>
                  <a:schemeClr val="tx1"/>
                </a:solidFill>
              </a:rPr>
              <a:t>Nodal pricing</a:t>
            </a:r>
            <a:r>
              <a:rPr lang="en-GB" sz="2000" dirty="0">
                <a:solidFill>
                  <a:schemeClr val="tx1"/>
                </a:solidFill>
              </a:rPr>
              <a:t>  With this system, the coupled region is divided into</a:t>
            </a:r>
          </a:p>
          <a:p>
            <a:r>
              <a:rPr lang="en-GB" sz="2000" dirty="0">
                <a:solidFill>
                  <a:schemeClr val="tx1"/>
                </a:solidFill>
              </a:rPr>
              <a:t>very small sub-areas called “nodes”</a:t>
            </a:r>
          </a:p>
        </p:txBody>
      </p:sp>
      <p:sp>
        <p:nvSpPr>
          <p:cNvPr id="9" name="Tekstboks 8"/>
          <p:cNvSpPr txBox="1"/>
          <p:nvPr/>
        </p:nvSpPr>
        <p:spPr>
          <a:xfrm>
            <a:off x="130631" y="2185740"/>
            <a:ext cx="9390712" cy="707886"/>
          </a:xfrm>
          <a:prstGeom prst="rect">
            <a:avLst/>
          </a:prstGeom>
          <a:noFill/>
        </p:spPr>
        <p:txBody>
          <a:bodyPr wrap="none" rtlCol="0">
            <a:spAutoFit/>
          </a:bodyPr>
          <a:lstStyle/>
          <a:p>
            <a:pPr>
              <a:buNone/>
            </a:pPr>
            <a:r>
              <a:rPr lang="en-GB" sz="2000" dirty="0">
                <a:solidFill>
                  <a:schemeClr val="tx1"/>
                </a:solidFill>
              </a:rPr>
              <a:t>A node’s whole-sale price is set by calculating the cost of</a:t>
            </a:r>
          </a:p>
          <a:p>
            <a:pPr>
              <a:buNone/>
            </a:pPr>
            <a:r>
              <a:rPr lang="en-GB" sz="2000" dirty="0">
                <a:solidFill>
                  <a:schemeClr val="tx1"/>
                </a:solidFill>
              </a:rPr>
              <a:t>supplying a small </a:t>
            </a:r>
            <a:r>
              <a:rPr lang="en-GB" sz="2000" u="sng" dirty="0">
                <a:solidFill>
                  <a:schemeClr val="tx1"/>
                </a:solidFill>
              </a:rPr>
              <a:t>extra</a:t>
            </a:r>
            <a:r>
              <a:rPr lang="en-GB" sz="2000" dirty="0">
                <a:solidFill>
                  <a:schemeClr val="tx1"/>
                </a:solidFill>
              </a:rPr>
              <a:t> volume of electrical energy to the node</a:t>
            </a:r>
          </a:p>
        </p:txBody>
      </p:sp>
      <p:sp>
        <p:nvSpPr>
          <p:cNvPr id="10" name="Tekstboks 9"/>
          <p:cNvSpPr txBox="1"/>
          <p:nvPr/>
        </p:nvSpPr>
        <p:spPr>
          <a:xfrm>
            <a:off x="839438" y="2862849"/>
            <a:ext cx="8981946" cy="1323439"/>
          </a:xfrm>
          <a:prstGeom prst="rect">
            <a:avLst/>
          </a:prstGeom>
          <a:noFill/>
        </p:spPr>
        <p:txBody>
          <a:bodyPr wrap="none" rtlCol="0">
            <a:spAutoFit/>
          </a:bodyPr>
          <a:lstStyle/>
          <a:p>
            <a:pPr>
              <a:buNone/>
            </a:pPr>
            <a:r>
              <a:rPr lang="en-GB" sz="2000" dirty="0">
                <a:solidFill>
                  <a:schemeClr val="tx1"/>
                </a:solidFill>
              </a:rPr>
              <a:t>Example for a given hour – if a node’s demand is 1000 MWh:</a:t>
            </a:r>
          </a:p>
          <a:p>
            <a:pPr>
              <a:buNone/>
            </a:pPr>
            <a:r>
              <a:rPr lang="en-GB" sz="2000" dirty="0">
                <a:solidFill>
                  <a:schemeClr val="tx1"/>
                </a:solidFill>
              </a:rPr>
              <a:t>the node’s price is set by calculating the cost of supplying</a:t>
            </a:r>
          </a:p>
          <a:p>
            <a:pPr>
              <a:buNone/>
            </a:pPr>
            <a:r>
              <a:rPr lang="en-GB" sz="2000" dirty="0">
                <a:solidFill>
                  <a:schemeClr val="tx1"/>
                </a:solidFill>
              </a:rPr>
              <a:t>one extra kWh (thereby increasing the node’s supply</a:t>
            </a:r>
          </a:p>
          <a:p>
            <a:pPr>
              <a:buNone/>
            </a:pPr>
            <a:r>
              <a:rPr lang="en-GB" sz="2000" dirty="0">
                <a:solidFill>
                  <a:schemeClr val="tx1"/>
                </a:solidFill>
              </a:rPr>
              <a:t>to 1000.001 MWh). Hence, </a:t>
            </a:r>
            <a:r>
              <a:rPr lang="en-GB" sz="2000" u="sng" dirty="0">
                <a:solidFill>
                  <a:schemeClr val="tx1"/>
                </a:solidFill>
              </a:rPr>
              <a:t>the nodal price is a shadow price</a:t>
            </a:r>
            <a:r>
              <a:rPr lang="en-GB" sz="2000" dirty="0">
                <a:solidFill>
                  <a:schemeClr val="tx1"/>
                </a:solidFill>
              </a:rPr>
              <a:t>.</a:t>
            </a:r>
          </a:p>
        </p:txBody>
      </p:sp>
      <p:sp>
        <p:nvSpPr>
          <p:cNvPr id="11" name="Tekstboks 10"/>
          <p:cNvSpPr txBox="1"/>
          <p:nvPr/>
        </p:nvSpPr>
        <p:spPr>
          <a:xfrm>
            <a:off x="101605" y="4155511"/>
            <a:ext cx="9264075" cy="1015663"/>
          </a:xfrm>
          <a:prstGeom prst="rect">
            <a:avLst/>
          </a:prstGeom>
          <a:noFill/>
        </p:spPr>
        <p:txBody>
          <a:bodyPr wrap="none" rtlCol="0">
            <a:spAutoFit/>
          </a:bodyPr>
          <a:lstStyle/>
          <a:p>
            <a:pPr>
              <a:buNone/>
            </a:pPr>
            <a:r>
              <a:rPr lang="en-GB" sz="2000" dirty="0">
                <a:solidFill>
                  <a:schemeClr val="tx1"/>
                </a:solidFill>
              </a:rPr>
              <a:t>In the nodal calculation, the complexities of energy flows in a</a:t>
            </a:r>
          </a:p>
          <a:p>
            <a:pPr>
              <a:buNone/>
            </a:pPr>
            <a:r>
              <a:rPr lang="en-GB" sz="2000" dirty="0">
                <a:solidFill>
                  <a:schemeClr val="tx1"/>
                </a:solidFill>
              </a:rPr>
              <a:t>meshed grid is taken into account. Thereby, nodal pricing is an</a:t>
            </a:r>
          </a:p>
          <a:p>
            <a:pPr>
              <a:buNone/>
            </a:pPr>
            <a:r>
              <a:rPr lang="en-GB" sz="2000" dirty="0">
                <a:solidFill>
                  <a:schemeClr val="tx1"/>
                </a:solidFill>
              </a:rPr>
              <a:t>alternative to flow-based zonal market coupling.</a:t>
            </a:r>
          </a:p>
        </p:txBody>
      </p:sp>
      <p:sp>
        <p:nvSpPr>
          <p:cNvPr id="12" name="Tekstboks 11"/>
          <p:cNvSpPr txBox="1"/>
          <p:nvPr/>
        </p:nvSpPr>
        <p:spPr>
          <a:xfrm>
            <a:off x="58066" y="5140397"/>
            <a:ext cx="9305753" cy="707886"/>
          </a:xfrm>
          <a:prstGeom prst="rect">
            <a:avLst/>
          </a:prstGeom>
          <a:noFill/>
        </p:spPr>
        <p:txBody>
          <a:bodyPr wrap="none" rtlCol="0">
            <a:spAutoFit/>
          </a:bodyPr>
          <a:lstStyle/>
          <a:p>
            <a:r>
              <a:rPr lang="en-GB" sz="2000" dirty="0">
                <a:solidFill>
                  <a:schemeClr val="tx1"/>
                </a:solidFill>
              </a:rPr>
              <a:t>Apart from the nodal system’s shadow price principle, you may</a:t>
            </a:r>
          </a:p>
          <a:p>
            <a:r>
              <a:rPr lang="en-GB" sz="2000" dirty="0">
                <a:solidFill>
                  <a:schemeClr val="tx1"/>
                </a:solidFill>
              </a:rPr>
              <a:t>say nodal pricing deviates from zonal pricing in this way:</a:t>
            </a:r>
          </a:p>
        </p:txBody>
      </p:sp>
      <p:sp>
        <p:nvSpPr>
          <p:cNvPr id="13" name="Tekstboks 12"/>
          <p:cNvSpPr txBox="1"/>
          <p:nvPr/>
        </p:nvSpPr>
        <p:spPr>
          <a:xfrm>
            <a:off x="838874" y="1508631"/>
            <a:ext cx="8177239" cy="707886"/>
          </a:xfrm>
          <a:prstGeom prst="rect">
            <a:avLst/>
          </a:prstGeom>
          <a:noFill/>
        </p:spPr>
        <p:txBody>
          <a:bodyPr wrap="none" rtlCol="0">
            <a:spAutoFit/>
          </a:bodyPr>
          <a:lstStyle/>
          <a:p>
            <a:r>
              <a:rPr lang="en-GB" sz="2000" dirty="0">
                <a:solidFill>
                  <a:schemeClr val="tx1"/>
                </a:solidFill>
              </a:rPr>
              <a:t>For example, a node may be the sub-area supplied by a</a:t>
            </a:r>
          </a:p>
          <a:p>
            <a:r>
              <a:rPr lang="en-GB" sz="2000" dirty="0">
                <a:solidFill>
                  <a:schemeClr val="tx1"/>
                </a:solidFill>
              </a:rPr>
              <a:t>given distribution grid.</a:t>
            </a:r>
          </a:p>
        </p:txBody>
      </p:sp>
      <p:sp>
        <p:nvSpPr>
          <p:cNvPr id="14" name="Tekstboks 13"/>
          <p:cNvSpPr txBox="1"/>
          <p:nvPr/>
        </p:nvSpPr>
        <p:spPr>
          <a:xfrm>
            <a:off x="58748" y="5817508"/>
            <a:ext cx="9902070" cy="707886"/>
          </a:xfrm>
          <a:prstGeom prst="rect">
            <a:avLst/>
          </a:prstGeom>
          <a:noFill/>
        </p:spPr>
        <p:txBody>
          <a:bodyPr wrap="none" rtlCol="0">
            <a:spAutoFit/>
          </a:bodyPr>
          <a:lstStyle/>
          <a:p>
            <a:r>
              <a:rPr lang="en-GB" sz="2000" dirty="0">
                <a:solidFill>
                  <a:schemeClr val="tx1"/>
                </a:solidFill>
              </a:rPr>
              <a:t>By splitting the coupled region into very small sub-areas, the nodal</a:t>
            </a:r>
          </a:p>
          <a:p>
            <a:r>
              <a:rPr lang="en-GB" sz="2000" dirty="0">
                <a:solidFill>
                  <a:schemeClr val="tx1"/>
                </a:solidFill>
              </a:rPr>
              <a:t>pricing abandons large, (politically set?) bidding zones.</a:t>
            </a:r>
          </a:p>
        </p:txBody>
      </p:sp>
      <p:sp>
        <p:nvSpPr>
          <p:cNvPr id="2" name="Pladsholder til dato 1">
            <a:extLst>
              <a:ext uri="{FF2B5EF4-FFF2-40B4-BE49-F238E27FC236}">
                <a16:creationId xmlns:a16="http://schemas.microsoft.com/office/drawing/2014/main" id="{209C3557-1DD2-4AEC-9014-90EFB25F2DE2}"/>
              </a:ext>
            </a:extLst>
          </p:cNvPr>
          <p:cNvSpPr>
            <a:spLocks noGrp="1"/>
          </p:cNvSpPr>
          <p:nvPr>
            <p:ph type="dt" sz="half" idx="10"/>
          </p:nvPr>
        </p:nvSpPr>
        <p:spPr/>
        <p:txBody>
          <a:bodyPr/>
          <a:lstStyle/>
          <a:p>
            <a:pPr>
              <a:defRPr/>
            </a:pPr>
            <a:r>
              <a:rPr lang="en-US" noProof="0"/>
              <a:t>1 Dec. 2019</a:t>
            </a:r>
            <a:endParaRPr lang="en-GB" noProof="0" dirty="0"/>
          </a:p>
        </p:txBody>
      </p:sp>
      <p:sp>
        <p:nvSpPr>
          <p:cNvPr id="3" name="Pladsholder til slidenummer 2">
            <a:extLst>
              <a:ext uri="{FF2B5EF4-FFF2-40B4-BE49-F238E27FC236}">
                <a16:creationId xmlns:a16="http://schemas.microsoft.com/office/drawing/2014/main" id="{35B051B7-AD5C-4EF3-B6B1-BE07F0BB7764}"/>
              </a:ext>
            </a:extLst>
          </p:cNvPr>
          <p:cNvSpPr>
            <a:spLocks noGrp="1"/>
          </p:cNvSpPr>
          <p:nvPr>
            <p:ph type="sldNum" sz="quarter" idx="12"/>
          </p:nvPr>
        </p:nvSpPr>
        <p:spPr/>
        <p:txBody>
          <a:bodyPr/>
          <a:lstStyle/>
          <a:p>
            <a:pPr>
              <a:defRPr/>
            </a:pPr>
            <a:fld id="{FFB7089D-E423-4796-9152-6920A30E8A1C}" type="slidenum">
              <a:rPr lang="en-GB" noProof="0" smtClean="0"/>
              <a:pPr>
                <a:defRPr/>
              </a:pPr>
              <a:t>26</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115655"/>
            <a:ext cx="8494295" cy="989950"/>
          </a:xfrm>
          <a:noFill/>
        </p:spPr>
        <p:txBody>
          <a:bodyPr/>
          <a:lstStyle/>
          <a:p>
            <a:r>
              <a:rPr lang="en-GB" sz="2400" dirty="0"/>
              <a:t>Terminology and acronyms – 4</a:t>
            </a:r>
            <a:br>
              <a:rPr lang="en-GB" sz="2400" dirty="0"/>
            </a:br>
            <a:r>
              <a:rPr lang="en-GB" sz="2000" dirty="0"/>
              <a:t>As used in this presentation</a:t>
            </a:r>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27</a:t>
            </a:fld>
            <a:endParaRPr lang="en-GB" dirty="0"/>
          </a:p>
        </p:txBody>
      </p:sp>
      <p:sp>
        <p:nvSpPr>
          <p:cNvPr id="5" name="Pladsholder til dato 4"/>
          <p:cNvSpPr>
            <a:spLocks noGrp="1"/>
          </p:cNvSpPr>
          <p:nvPr>
            <p:ph type="dt" sz="half" idx="10"/>
          </p:nvPr>
        </p:nvSpPr>
        <p:spPr/>
        <p:txBody>
          <a:bodyPr/>
          <a:lstStyle/>
          <a:p>
            <a:pPr>
              <a:defRPr/>
            </a:pPr>
            <a:r>
              <a:rPr lang="en-US"/>
              <a:t>1 Dec. 2019</a:t>
            </a:r>
            <a:endParaRPr lang="en-GB" dirty="0"/>
          </a:p>
        </p:txBody>
      </p:sp>
      <p:sp>
        <p:nvSpPr>
          <p:cNvPr id="6" name="Rektangel 5">
            <a:extLst>
              <a:ext uri="{FF2B5EF4-FFF2-40B4-BE49-F238E27FC236}">
                <a16:creationId xmlns:a16="http://schemas.microsoft.com/office/drawing/2014/main" id="{FA38CEEC-7233-49C5-8142-1ABCCC8DD1D4}"/>
              </a:ext>
            </a:extLst>
          </p:cNvPr>
          <p:cNvSpPr/>
          <p:nvPr/>
        </p:nvSpPr>
        <p:spPr bwMode="auto">
          <a:xfrm>
            <a:off x="103125" y="6644155"/>
            <a:ext cx="1388218"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41987" name="Pladsholder til indhold 2"/>
          <p:cNvSpPr>
            <a:spLocks noGrp="1"/>
          </p:cNvSpPr>
          <p:nvPr>
            <p:ph idx="1"/>
          </p:nvPr>
        </p:nvSpPr>
        <p:spPr>
          <a:xfrm>
            <a:off x="57901" y="743202"/>
            <a:ext cx="9816014" cy="5874604"/>
          </a:xfrm>
        </p:spPr>
        <p:txBody>
          <a:bodyPr/>
          <a:lstStyle/>
          <a:p>
            <a:pPr>
              <a:tabLst>
                <a:tab pos="711200" algn="l"/>
                <a:tab pos="987425" algn="l"/>
              </a:tabLst>
            </a:pPr>
            <a:r>
              <a:rPr lang="en-GB" sz="1500" i="1" dirty="0"/>
              <a:t>Prosumer</a:t>
            </a:r>
            <a:r>
              <a:rPr lang="en-GB" sz="1500" dirty="0"/>
              <a:t>  A player who is both a producer and a consumer of a commodity.</a:t>
            </a:r>
          </a:p>
          <a:p>
            <a:pPr>
              <a:tabLst>
                <a:tab pos="711200" algn="l"/>
                <a:tab pos="987425" algn="l"/>
              </a:tabLst>
            </a:pPr>
            <a:r>
              <a:rPr lang="en-GB" sz="1500" i="1" dirty="0"/>
              <a:t>SIDC</a:t>
            </a:r>
            <a:r>
              <a:rPr lang="en-GB" sz="1500" dirty="0"/>
              <a:t>  See XBid.</a:t>
            </a:r>
            <a:endParaRPr lang="en-GB" sz="1500" i="1" dirty="0"/>
          </a:p>
          <a:p>
            <a:pPr>
              <a:tabLst>
                <a:tab pos="711200" algn="l"/>
                <a:tab pos="987425" algn="l"/>
              </a:tabLst>
            </a:pPr>
            <a:r>
              <a:rPr lang="en-GB" sz="1500" i="1" dirty="0"/>
              <a:t>Spot bid</a:t>
            </a:r>
            <a:r>
              <a:rPr lang="en-GB" sz="1500" dirty="0"/>
              <a:t>  A purchase bid or a sales offer submitted to a spot exchange.</a:t>
            </a:r>
          </a:p>
          <a:p>
            <a:pPr marL="360363" indent="-360363">
              <a:tabLst>
                <a:tab pos="360363" algn="l"/>
                <a:tab pos="711200" algn="l"/>
                <a:tab pos="987425" algn="l"/>
              </a:tabLst>
            </a:pPr>
            <a:r>
              <a:rPr lang="en-GB" sz="1500" i="1" dirty="0"/>
              <a:t>Spot contract</a:t>
            </a:r>
            <a:r>
              <a:rPr lang="en-GB" sz="1500" dirty="0"/>
              <a:t>  A consumer having this contract with a retailer, pays the retailer the spot price plus the retailer’s mark-up. Hence, the consumer’s price is tracking the spot price.</a:t>
            </a:r>
          </a:p>
          <a:p>
            <a:pPr marL="360363" indent="-360363">
              <a:buNone/>
              <a:tabLst>
                <a:tab pos="360363" algn="l"/>
                <a:tab pos="711200" algn="l"/>
                <a:tab pos="987425" algn="l"/>
              </a:tabLst>
            </a:pPr>
            <a:r>
              <a:rPr lang="en-GB" sz="1500" dirty="0"/>
              <a:t>	The consumer’s price can track the hourly spot price, if the consumer has a meter measuring the consumption per hour.</a:t>
            </a:r>
          </a:p>
          <a:p>
            <a:pPr marL="360363" indent="-360363">
              <a:buNone/>
              <a:tabLst>
                <a:tab pos="711200" algn="l"/>
                <a:tab pos="987425" algn="l"/>
              </a:tabLst>
            </a:pPr>
            <a:r>
              <a:rPr lang="en-GB" sz="1500" dirty="0"/>
              <a:t>	This contrasts with a fixed price contract, where the consumer has a fixed electricity price for a long period (a year, for example). In practice, with a fixed price contract, the consumer’s price is tracking the market’s </a:t>
            </a:r>
            <a:r>
              <a:rPr lang="en-GB" sz="1500" u="sng" dirty="0"/>
              <a:t>forecast</a:t>
            </a:r>
            <a:r>
              <a:rPr lang="en-GB" sz="1500" dirty="0"/>
              <a:t> of the whole-sale price, as the price is fixed before the delivery period.</a:t>
            </a:r>
            <a:endParaRPr lang="en-GB" sz="1500" i="1" dirty="0"/>
          </a:p>
          <a:p>
            <a:pPr>
              <a:tabLst>
                <a:tab pos="711200" algn="l"/>
                <a:tab pos="987425" algn="l"/>
              </a:tabLst>
            </a:pPr>
            <a:r>
              <a:rPr lang="en-GB" sz="1500" i="1" dirty="0"/>
              <a:t>Spot exchange  </a:t>
            </a:r>
            <a:r>
              <a:rPr lang="en-GB" sz="1500" dirty="0"/>
              <a:t>In this document, a spot exchange is an electricity exchange where</a:t>
            </a:r>
          </a:p>
          <a:p>
            <a:pPr lvl="1">
              <a:tabLst>
                <a:tab pos="711200" algn="l"/>
                <a:tab pos="987425" algn="l"/>
              </a:tabLst>
            </a:pPr>
            <a:r>
              <a:rPr lang="en-GB" sz="1500" dirty="0"/>
              <a:t>Electrical energy is traded day-ahead.</a:t>
            </a:r>
          </a:p>
          <a:p>
            <a:pPr lvl="1">
              <a:tabLst>
                <a:tab pos="711200" algn="l"/>
                <a:tab pos="987425" algn="l"/>
              </a:tabLst>
            </a:pPr>
            <a:r>
              <a:rPr lang="en-GB" sz="1500" dirty="0"/>
              <a:t>The exchange’s day-ahead prices are calculated by means of double auction.</a:t>
            </a:r>
          </a:p>
          <a:p>
            <a:pPr marL="457200" lvl="1" indent="0">
              <a:buNone/>
              <a:tabLst>
                <a:tab pos="711200" algn="l"/>
                <a:tab pos="987425" algn="l"/>
              </a:tabLst>
            </a:pPr>
            <a:r>
              <a:rPr lang="en-GB" sz="1500" dirty="0"/>
              <a:t>See the PowerPoint presentation “Maximizing the economic value of market coupling and spot trading” and the PDF document “The Liberalized Electricity Market”.</a:t>
            </a:r>
          </a:p>
          <a:p>
            <a:pPr marL="360363" indent="-360363">
              <a:tabLst>
                <a:tab pos="711200" algn="l"/>
                <a:tab pos="987425" algn="l"/>
              </a:tabLst>
            </a:pPr>
            <a:r>
              <a:rPr lang="en-GB" sz="1500" i="1" dirty="0"/>
              <a:t>Spot price</a:t>
            </a:r>
            <a:r>
              <a:rPr lang="en-GB" sz="1500" dirty="0"/>
              <a:t>  A day-ahead price used by a spot exchange (or the spot exchange’s associated clearing house) to settle the participants’ trading at the exchange.</a:t>
            </a:r>
          </a:p>
          <a:p>
            <a:pPr marL="360363" indent="-360363">
              <a:buNone/>
              <a:tabLst>
                <a:tab pos="711200" algn="l"/>
                <a:tab pos="987425" algn="l"/>
              </a:tabLst>
            </a:pPr>
            <a:r>
              <a:rPr lang="en-GB" sz="1500" dirty="0"/>
              <a:t>	The spot price is calculated using double auction.</a:t>
            </a:r>
          </a:p>
          <a:p>
            <a:pPr marL="360363" indent="-360363">
              <a:buNone/>
              <a:tabLst>
                <a:tab pos="711200" algn="l"/>
                <a:tab pos="987425" algn="l"/>
              </a:tabLst>
            </a:pPr>
            <a:r>
              <a:rPr lang="en-GB" sz="1500" dirty="0"/>
              <a:t>	See the PowerPoint presentation “Maximizing the economic value of market coupling and spot trading” and the PDF document “The Liberalized Electricity Market”.</a:t>
            </a:r>
            <a:endParaRPr lang="en-GB" sz="1500" i="1"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115655"/>
            <a:ext cx="8229600" cy="901233"/>
          </a:xfrm>
          <a:noFill/>
        </p:spPr>
        <p:txBody>
          <a:bodyPr/>
          <a:lstStyle/>
          <a:p>
            <a:r>
              <a:rPr lang="en-GB" sz="2400" dirty="0"/>
              <a:t>Terminology and acronyms – 5</a:t>
            </a:r>
            <a:br>
              <a:rPr lang="en-GB" sz="2400" dirty="0"/>
            </a:br>
            <a:r>
              <a:rPr lang="en-GB" sz="2000" dirty="0"/>
              <a:t>As used in this presentation</a:t>
            </a:r>
          </a:p>
        </p:txBody>
      </p:sp>
      <p:sp>
        <p:nvSpPr>
          <p:cNvPr id="41987" name="Pladsholder til indhold 2"/>
          <p:cNvSpPr>
            <a:spLocks noGrp="1"/>
          </p:cNvSpPr>
          <p:nvPr>
            <p:ph idx="1"/>
          </p:nvPr>
        </p:nvSpPr>
        <p:spPr>
          <a:xfrm>
            <a:off x="95486" y="723871"/>
            <a:ext cx="9716183" cy="5805268"/>
          </a:xfrm>
        </p:spPr>
        <p:txBody>
          <a:bodyPr/>
          <a:lstStyle/>
          <a:p>
            <a:pPr marL="360363" indent="-360363">
              <a:tabLst>
                <a:tab pos="711200" algn="l"/>
                <a:tab pos="987425" algn="l"/>
              </a:tabLst>
            </a:pPr>
            <a:r>
              <a:rPr lang="en-GB" sz="1900" i="1" dirty="0"/>
              <a:t>TSO</a:t>
            </a:r>
            <a:r>
              <a:rPr lang="en-GB" sz="1900" dirty="0"/>
              <a:t>  Transmission System Operator.</a:t>
            </a:r>
          </a:p>
          <a:p>
            <a:pPr marL="0" indent="0">
              <a:buNone/>
              <a:tabLst>
                <a:tab pos="360363" algn="l"/>
                <a:tab pos="711200" algn="l"/>
                <a:tab pos="987425" algn="l"/>
              </a:tabLst>
            </a:pPr>
            <a:r>
              <a:rPr lang="en-GB" sz="1900" dirty="0"/>
              <a:t>	In EU, each TSO has two tasks:</a:t>
            </a:r>
          </a:p>
          <a:p>
            <a:pPr marL="760413" lvl="1" indent="-360363">
              <a:tabLst>
                <a:tab pos="711200" algn="l"/>
                <a:tab pos="987425" algn="l"/>
              </a:tabLst>
            </a:pPr>
            <a:r>
              <a:rPr lang="en-GB" sz="1900" dirty="0"/>
              <a:t>Operate the high-voltage grid (the transmission grid) in the TSO’s so-called control area.</a:t>
            </a:r>
          </a:p>
          <a:p>
            <a:pPr marL="760413" lvl="1" indent="-360363">
              <a:tabLst>
                <a:tab pos="711200" algn="l"/>
                <a:tab pos="987425" algn="l"/>
              </a:tabLst>
            </a:pPr>
            <a:r>
              <a:rPr lang="en-GB" sz="1900" dirty="0"/>
              <a:t>Be responsible for the security of supply in the TSO’s control area.</a:t>
            </a:r>
          </a:p>
          <a:p>
            <a:pPr marL="360363" indent="-360363">
              <a:buNone/>
              <a:tabLst>
                <a:tab pos="711200" algn="l"/>
                <a:tab pos="987425" algn="l"/>
              </a:tabLst>
            </a:pPr>
            <a:r>
              <a:rPr lang="en-GB" sz="1900" dirty="0"/>
              <a:t>	Most EU Member States have only one TSO. Hence, the TSO’s control area is the whole country.</a:t>
            </a:r>
          </a:p>
          <a:p>
            <a:pPr marL="360363" indent="-360363">
              <a:buNone/>
              <a:tabLst>
                <a:tab pos="711200" algn="l"/>
                <a:tab pos="987425" algn="l"/>
              </a:tabLst>
            </a:pPr>
            <a:r>
              <a:rPr lang="en-GB" sz="1900" dirty="0"/>
              <a:t>	However, some Member States have more than one TSO (e.g. Germany).</a:t>
            </a:r>
          </a:p>
          <a:p>
            <a:pPr>
              <a:tabLst>
                <a:tab pos="711200" algn="l"/>
                <a:tab pos="987425" algn="l"/>
              </a:tabLst>
            </a:pPr>
            <a:r>
              <a:rPr lang="en-GB" sz="1900" i="1" dirty="0"/>
              <a:t>XBid</a:t>
            </a:r>
            <a:r>
              <a:rPr lang="en-GB" sz="1900" dirty="0"/>
              <a:t>  A European intra-day trading platform. As of 19 November 2019, the name is SIDC (Single Intra-Day Coupling).</a:t>
            </a:r>
          </a:p>
          <a:p>
            <a:pPr marL="360363" indent="-360363">
              <a:tabLst>
                <a:tab pos="711200" algn="l"/>
                <a:tab pos="987425" algn="l"/>
              </a:tabLst>
            </a:pPr>
            <a:r>
              <a:rPr lang="en-GB" sz="1900" i="1" dirty="0"/>
              <a:t>Zonal market coupling</a:t>
            </a:r>
            <a:r>
              <a:rPr lang="en-GB" sz="1900" dirty="0"/>
              <a:t>  A market coupling, where the coupled region is divided into relatively large bidding zones.</a:t>
            </a:r>
          </a:p>
          <a:p>
            <a:pPr marL="360363" lvl="1" indent="-360363">
              <a:buNone/>
              <a:tabLst>
                <a:tab pos="711200" algn="l"/>
                <a:tab pos="987425" algn="l"/>
              </a:tabLst>
            </a:pPr>
            <a:r>
              <a:rPr lang="en-GB" sz="1900" dirty="0"/>
              <a:t>	Further, for each zone, the zone’s day-ahead exchange prices are calculated by means of double auction (i.e. it’s spot prices).</a:t>
            </a:r>
          </a:p>
          <a:p>
            <a:pPr marL="360363" indent="-360363">
              <a:tabLst>
                <a:tab pos="711200" algn="l"/>
                <a:tab pos="987425" algn="l"/>
              </a:tabLst>
            </a:pPr>
            <a:r>
              <a:rPr lang="en-GB" sz="1900" i="1" dirty="0"/>
              <a:t>Zone</a:t>
            </a:r>
            <a:r>
              <a:rPr lang="en-GB" sz="1900" dirty="0"/>
              <a:t>  Short for </a:t>
            </a:r>
            <a:r>
              <a:rPr lang="en-GB" sz="1900" i="1" dirty="0"/>
              <a:t>bidding zone</a:t>
            </a:r>
            <a:r>
              <a:rPr lang="en-GB" sz="1900" dirty="0"/>
              <a:t>.</a:t>
            </a:r>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28</a:t>
            </a:fld>
            <a:endParaRPr lang="en-GB" dirty="0"/>
          </a:p>
        </p:txBody>
      </p:sp>
      <p:sp>
        <p:nvSpPr>
          <p:cNvPr id="2" name="Pladsholder til dato 1">
            <a:extLst>
              <a:ext uri="{FF2B5EF4-FFF2-40B4-BE49-F238E27FC236}">
                <a16:creationId xmlns:a16="http://schemas.microsoft.com/office/drawing/2014/main" id="{92E3818C-6086-4514-86C7-B433F9708879}"/>
              </a:ext>
            </a:extLst>
          </p:cNvPr>
          <p:cNvSpPr>
            <a:spLocks noGrp="1"/>
          </p:cNvSpPr>
          <p:nvPr>
            <p:ph type="dt" sz="half" idx="10"/>
          </p:nvPr>
        </p:nvSpPr>
        <p:spPr/>
        <p:txBody>
          <a:bodyPr/>
          <a:lstStyle/>
          <a:p>
            <a:pPr>
              <a:defRPr/>
            </a:pPr>
            <a:r>
              <a:rPr lang="en-US" noProof="0"/>
              <a:t>1 Dec. 2019</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oumøllerConsulting cirkler"/>
          <p:cNvPicPr>
            <a:picLocks noChangeAspect="1" noChangeArrowheads="1"/>
          </p:cNvPicPr>
          <p:nvPr/>
        </p:nvPicPr>
        <p:blipFill>
          <a:blip r:embed="rId3" cstate="print"/>
          <a:srcRect/>
          <a:stretch>
            <a:fillRect/>
          </a:stretch>
        </p:blipFill>
        <p:spPr bwMode="auto">
          <a:xfrm>
            <a:off x="0" y="152400"/>
            <a:ext cx="7327900" cy="6705600"/>
          </a:xfrm>
          <a:prstGeom prst="rect">
            <a:avLst/>
          </a:prstGeom>
          <a:noFill/>
          <a:ln w="9525">
            <a:noFill/>
            <a:miter lim="800000"/>
            <a:headEnd/>
            <a:tailEnd/>
          </a:ln>
        </p:spPr>
      </p:pic>
      <p:sp>
        <p:nvSpPr>
          <p:cNvPr id="12291" name="Rectangle 91"/>
          <p:cNvSpPr>
            <a:spLocks noGrp="1" noChangeArrowheads="1"/>
          </p:cNvSpPr>
          <p:nvPr>
            <p:ph type="title"/>
          </p:nvPr>
        </p:nvSpPr>
        <p:spPr>
          <a:xfrm>
            <a:off x="0" y="595313"/>
            <a:ext cx="9906000" cy="1143000"/>
          </a:xfrm>
        </p:spPr>
        <p:txBody>
          <a:bodyPr/>
          <a:lstStyle/>
          <a:p>
            <a:r>
              <a:rPr lang="en-GB" sz="4500" dirty="0"/>
              <a:t>Thank you for your attention!</a:t>
            </a:r>
          </a:p>
        </p:txBody>
      </p:sp>
      <p:sp>
        <p:nvSpPr>
          <p:cNvPr id="12292" name="Pladsholder til diasnummer 4"/>
          <p:cNvSpPr>
            <a:spLocks noGrp="1"/>
          </p:cNvSpPr>
          <p:nvPr>
            <p:ph type="sldNum" sz="quarter" idx="12"/>
          </p:nvPr>
        </p:nvSpPr>
        <p:spPr>
          <a:noFill/>
        </p:spPr>
        <p:txBody>
          <a:bodyPr/>
          <a:lstStyle/>
          <a:p>
            <a:pPr defTabSz="762000"/>
            <a:fld id="{B2333CE1-98E1-4AA3-AF31-B6415263F296}" type="slidenum">
              <a:rPr lang="en-GB" smtClean="0"/>
              <a:pPr defTabSz="762000"/>
              <a:t>29</a:t>
            </a:fld>
            <a:endParaRPr lang="en-GB" dirty="0"/>
          </a:p>
        </p:txBody>
      </p:sp>
      <p:sp>
        <p:nvSpPr>
          <p:cNvPr id="12293" name="Tekstboks 98"/>
          <p:cNvSpPr txBox="1">
            <a:spLocks noChangeArrowheads="1"/>
          </p:cNvSpPr>
          <p:nvPr/>
        </p:nvSpPr>
        <p:spPr bwMode="auto">
          <a:xfrm>
            <a:off x="583314" y="2598738"/>
            <a:ext cx="8521885" cy="2862322"/>
          </a:xfrm>
          <a:prstGeom prst="rect">
            <a:avLst/>
          </a:prstGeom>
          <a:noFill/>
          <a:ln w="9525">
            <a:noFill/>
            <a:miter lim="800000"/>
            <a:headEnd/>
            <a:tailEnd/>
          </a:ln>
        </p:spPr>
        <p:txBody>
          <a:bodyPr wrap="none">
            <a:spAutoFit/>
          </a:bodyPr>
          <a:lstStyle/>
          <a:p>
            <a:pPr algn="ctr"/>
            <a:r>
              <a:rPr lang="en-GB" sz="3600" dirty="0">
                <a:solidFill>
                  <a:schemeClr val="tx1"/>
                </a:solidFill>
              </a:rPr>
              <a:t>Anders Plejdrup Houmøller</a:t>
            </a:r>
          </a:p>
          <a:p>
            <a:pPr algn="ctr"/>
            <a:r>
              <a:rPr lang="en-GB" sz="3600" i="1" dirty="0">
                <a:solidFill>
                  <a:schemeClr val="tx1"/>
                </a:solidFill>
              </a:rPr>
              <a:t>Houmoller Consulting ApS</a:t>
            </a:r>
          </a:p>
          <a:p>
            <a:pPr algn="ctr"/>
            <a:r>
              <a:rPr lang="en-GB" sz="3600" dirty="0">
                <a:solidFill>
                  <a:schemeClr val="tx1"/>
                </a:solidFill>
              </a:rPr>
              <a:t>Tel. +45  28 11 23 00</a:t>
            </a:r>
          </a:p>
          <a:p>
            <a:pPr algn="ctr"/>
            <a:r>
              <a:rPr lang="en-GB" sz="3600" dirty="0">
                <a:solidFill>
                  <a:schemeClr val="tx1"/>
                </a:solidFill>
              </a:rPr>
              <a:t>anders@houmollerconsulting.dk</a:t>
            </a:r>
          </a:p>
          <a:p>
            <a:pPr algn="ctr"/>
            <a:r>
              <a:rPr lang="en-GB" sz="3600" dirty="0">
                <a:solidFill>
                  <a:schemeClr val="tx1"/>
                </a:solidFill>
              </a:rPr>
              <a:t>Web houmollerconsulting.dk</a:t>
            </a:r>
          </a:p>
        </p:txBody>
      </p:sp>
      <p:sp>
        <p:nvSpPr>
          <p:cNvPr id="2" name="Pladsholder til dato 1">
            <a:extLst>
              <a:ext uri="{FF2B5EF4-FFF2-40B4-BE49-F238E27FC236}">
                <a16:creationId xmlns:a16="http://schemas.microsoft.com/office/drawing/2014/main" id="{9BEC3FC0-D937-49E3-946F-27411C82B8AC}"/>
              </a:ext>
            </a:extLst>
          </p:cNvPr>
          <p:cNvSpPr>
            <a:spLocks noGrp="1"/>
          </p:cNvSpPr>
          <p:nvPr>
            <p:ph type="dt" sz="half" idx="10"/>
          </p:nvPr>
        </p:nvSpPr>
        <p:spPr/>
        <p:txBody>
          <a:bodyPr/>
          <a:lstStyle/>
          <a:p>
            <a:pPr>
              <a:defRPr/>
            </a:pPr>
            <a:r>
              <a:rPr lang="en-US"/>
              <a:t>1 Dec. 2019</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D94335-2742-4BA5-8298-92C90BFE7804}"/>
              </a:ext>
            </a:extLst>
          </p:cNvPr>
          <p:cNvSpPr>
            <a:spLocks noGrp="1"/>
          </p:cNvSpPr>
          <p:nvPr>
            <p:ph type="title"/>
          </p:nvPr>
        </p:nvSpPr>
        <p:spPr>
          <a:xfrm>
            <a:off x="0" y="0"/>
            <a:ext cx="8162144" cy="801976"/>
          </a:xfrm>
        </p:spPr>
        <p:txBody>
          <a:bodyPr/>
          <a:lstStyle/>
          <a:p>
            <a:r>
              <a:rPr lang="en-GB" sz="2800" dirty="0"/>
              <a:t>Reforming EU’s electricity trading</a:t>
            </a:r>
          </a:p>
        </p:txBody>
      </p:sp>
      <p:sp>
        <p:nvSpPr>
          <p:cNvPr id="3" name="Pladsholder til indhold 2">
            <a:extLst>
              <a:ext uri="{FF2B5EF4-FFF2-40B4-BE49-F238E27FC236}">
                <a16:creationId xmlns:a16="http://schemas.microsoft.com/office/drawing/2014/main" id="{715CFEE9-C304-44DD-BE05-6B4AAA29ED38}"/>
              </a:ext>
            </a:extLst>
          </p:cNvPr>
          <p:cNvSpPr>
            <a:spLocks noGrp="1"/>
          </p:cNvSpPr>
          <p:nvPr>
            <p:ph idx="1"/>
          </p:nvPr>
        </p:nvSpPr>
        <p:spPr>
          <a:xfrm>
            <a:off x="45153" y="734521"/>
            <a:ext cx="9503582" cy="5778705"/>
          </a:xfrm>
        </p:spPr>
        <p:txBody>
          <a:bodyPr/>
          <a:lstStyle/>
          <a:p>
            <a:r>
              <a:rPr lang="en-GB" dirty="0"/>
              <a:t>EU’s current day-ahead and intra-day trading allow trades, which the grid cannot sustain.</a:t>
            </a:r>
          </a:p>
          <a:p>
            <a:r>
              <a:rPr lang="en-GB" dirty="0"/>
              <a:t>This forces the TSOs to redispatch inside bidding zones</a:t>
            </a:r>
          </a:p>
          <a:p>
            <a:pPr lvl="1"/>
            <a:r>
              <a:rPr lang="en-GB" dirty="0"/>
              <a:t>This is an expensive solution</a:t>
            </a:r>
          </a:p>
          <a:p>
            <a:pPr lvl="2"/>
            <a:r>
              <a:rPr lang="en-GB" sz="2000" dirty="0"/>
              <a:t>In 2017, the German redispatch costs were € 1.1 billion.</a:t>
            </a:r>
          </a:p>
          <a:p>
            <a:pPr lvl="1"/>
            <a:r>
              <a:rPr lang="en-GB" sz="2400" dirty="0"/>
              <a:t>Further, it means the prices created by the trading do not reflect the value of electricity</a:t>
            </a:r>
          </a:p>
          <a:p>
            <a:pPr lvl="2"/>
            <a:r>
              <a:rPr lang="en-GB" dirty="0"/>
              <a:t>Hence, the day-ahead and intra-day prices are unreliable</a:t>
            </a:r>
          </a:p>
          <a:p>
            <a:pPr lvl="3"/>
            <a:r>
              <a:rPr lang="en-GB" sz="2000" dirty="0"/>
              <a:t>Distorted prices are very costly for society</a:t>
            </a:r>
          </a:p>
          <a:p>
            <a:pPr lvl="4"/>
            <a:r>
              <a:rPr lang="en-GB" sz="2000" dirty="0"/>
              <a:t>Although the size of the losses inflicted by distorted prices are hard to estimate.</a:t>
            </a:r>
          </a:p>
        </p:txBody>
      </p:sp>
      <p:sp>
        <p:nvSpPr>
          <p:cNvPr id="4" name="Pladsholder til dato 3">
            <a:extLst>
              <a:ext uri="{FF2B5EF4-FFF2-40B4-BE49-F238E27FC236}">
                <a16:creationId xmlns:a16="http://schemas.microsoft.com/office/drawing/2014/main" id="{6EEA125C-0F5E-4B28-9C19-F9B729436737}"/>
              </a:ext>
            </a:extLst>
          </p:cNvPr>
          <p:cNvSpPr>
            <a:spLocks noGrp="1"/>
          </p:cNvSpPr>
          <p:nvPr>
            <p:ph type="dt" sz="half" idx="10"/>
          </p:nvPr>
        </p:nvSpPr>
        <p:spPr/>
        <p:txBody>
          <a:bodyPr/>
          <a:lstStyle/>
          <a:p>
            <a:pPr>
              <a:defRPr/>
            </a:pPr>
            <a:r>
              <a:rPr lang="en-US"/>
              <a:t>1 Dec. 2019</a:t>
            </a:r>
            <a:endParaRPr lang="en-GB" dirty="0"/>
          </a:p>
        </p:txBody>
      </p:sp>
      <p:sp>
        <p:nvSpPr>
          <p:cNvPr id="5" name="Pladsholder til slidenummer 4">
            <a:extLst>
              <a:ext uri="{FF2B5EF4-FFF2-40B4-BE49-F238E27FC236}">
                <a16:creationId xmlns:a16="http://schemas.microsoft.com/office/drawing/2014/main" id="{871E5645-0A9D-4ACC-9224-749F4F90136B}"/>
              </a:ext>
            </a:extLst>
          </p:cNvPr>
          <p:cNvSpPr>
            <a:spLocks noGrp="1"/>
          </p:cNvSpPr>
          <p:nvPr>
            <p:ph type="sldNum" sz="quarter" idx="12"/>
          </p:nvPr>
        </p:nvSpPr>
        <p:spPr/>
        <p:txBody>
          <a:bodyPr/>
          <a:lstStyle/>
          <a:p>
            <a:pPr>
              <a:defRPr/>
            </a:pPr>
            <a:fld id="{6F22F84E-A190-402D-AE1D-93CA43AF0CC6}" type="slidenum">
              <a:rPr lang="en-GB" smtClean="0"/>
              <a:pPr>
                <a:defRPr/>
              </a:pPr>
              <a:t>3</a:t>
            </a:fld>
            <a:endParaRPr lang="en-GB" dirty="0"/>
          </a:p>
        </p:txBody>
      </p:sp>
      <p:pic>
        <p:nvPicPr>
          <p:cNvPr id="6" name="Picture 11">
            <a:extLst>
              <a:ext uri="{FF2B5EF4-FFF2-40B4-BE49-F238E27FC236}">
                <a16:creationId xmlns:a16="http://schemas.microsoft.com/office/drawing/2014/main" id="{7F9C05CD-C7A4-4FFC-8658-D12EA07FEEBE}"/>
              </a:ext>
            </a:extLst>
          </p:cNvPr>
          <p:cNvPicPr>
            <a:picLocks noChangeAspect="1" noChangeArrowheads="1"/>
          </p:cNvPicPr>
          <p:nvPr/>
        </p:nvPicPr>
        <p:blipFill>
          <a:blip r:embed="rId2" cstate="print"/>
          <a:srcRect/>
          <a:stretch>
            <a:fillRect/>
          </a:stretch>
        </p:blipFill>
        <p:spPr bwMode="auto">
          <a:xfrm>
            <a:off x="8677796" y="4104547"/>
            <a:ext cx="1106487" cy="1928813"/>
          </a:xfrm>
          <a:prstGeom prst="rect">
            <a:avLst/>
          </a:prstGeom>
          <a:noFill/>
          <a:ln w="9525">
            <a:noFill/>
            <a:miter lim="800000"/>
            <a:headEnd/>
            <a:tailEnd/>
          </a:ln>
          <a:effectLst/>
        </p:spPr>
      </p:pic>
      <p:grpSp>
        <p:nvGrpSpPr>
          <p:cNvPr id="9" name="Gruppe 8">
            <a:extLst>
              <a:ext uri="{FF2B5EF4-FFF2-40B4-BE49-F238E27FC236}">
                <a16:creationId xmlns:a16="http://schemas.microsoft.com/office/drawing/2014/main" id="{E9BB829B-7DF1-44C6-A243-981C54EE0CF6}"/>
              </a:ext>
            </a:extLst>
          </p:cNvPr>
          <p:cNvGrpSpPr/>
          <p:nvPr/>
        </p:nvGrpSpPr>
        <p:grpSpPr>
          <a:xfrm>
            <a:off x="438685" y="2642028"/>
            <a:ext cx="9121408" cy="3882907"/>
            <a:chOff x="438685" y="2642028"/>
            <a:chExt cx="9121408" cy="3882907"/>
          </a:xfrm>
        </p:grpSpPr>
        <p:sp>
          <p:nvSpPr>
            <p:cNvPr id="10" name="Tekstfelt 9">
              <a:extLst>
                <a:ext uri="{FF2B5EF4-FFF2-40B4-BE49-F238E27FC236}">
                  <a16:creationId xmlns:a16="http://schemas.microsoft.com/office/drawing/2014/main" id="{1E509A12-A809-4214-BC1C-56FC60ADEFB9}"/>
                </a:ext>
              </a:extLst>
            </p:cNvPr>
            <p:cNvSpPr txBox="1"/>
            <p:nvPr/>
          </p:nvSpPr>
          <p:spPr>
            <a:xfrm>
              <a:off x="9055993" y="2642028"/>
              <a:ext cx="473206" cy="369332"/>
            </a:xfrm>
            <a:prstGeom prst="rect">
              <a:avLst/>
            </a:prstGeom>
            <a:noFill/>
          </p:spPr>
          <p:txBody>
            <a:bodyPr wrap="none" rtlCol="0">
              <a:spAutoFit/>
            </a:bodyPr>
            <a:lstStyle/>
            <a:p>
              <a:r>
                <a:rPr lang="en-GB" sz="1800" dirty="0">
                  <a:solidFill>
                    <a:schemeClr val="tx1"/>
                  </a:solidFill>
                </a:rPr>
                <a:t>*)</a:t>
              </a:r>
            </a:p>
          </p:txBody>
        </p:sp>
        <p:sp>
          <p:nvSpPr>
            <p:cNvPr id="11" name="Tekstfelt 10">
              <a:extLst>
                <a:ext uri="{FF2B5EF4-FFF2-40B4-BE49-F238E27FC236}">
                  <a16:creationId xmlns:a16="http://schemas.microsoft.com/office/drawing/2014/main" id="{45211D73-9297-4ED7-BDC9-C220234BD4A8}"/>
                </a:ext>
              </a:extLst>
            </p:cNvPr>
            <p:cNvSpPr txBox="1"/>
            <p:nvPr/>
          </p:nvSpPr>
          <p:spPr>
            <a:xfrm>
              <a:off x="438685" y="6278714"/>
              <a:ext cx="9121408" cy="246221"/>
            </a:xfrm>
            <a:prstGeom prst="rect">
              <a:avLst/>
            </a:prstGeom>
            <a:noFill/>
          </p:spPr>
          <p:txBody>
            <a:bodyPr wrap="none" rtlCol="0">
              <a:spAutoFit/>
            </a:bodyPr>
            <a:lstStyle/>
            <a:p>
              <a:r>
                <a:rPr lang="en-GB" sz="1000" dirty="0">
                  <a:solidFill>
                    <a:schemeClr val="tx1"/>
                  </a:solidFill>
                </a:rPr>
                <a:t> *) source  </a:t>
              </a:r>
              <a:r>
                <a:rPr lang="en-GB" sz="1000" dirty="0">
                  <a:solidFill>
                    <a:schemeClr val="tx1"/>
                  </a:solidFill>
                  <a:hlinkClick r:id="rId3"/>
                </a:rPr>
                <a:t>https://www.montelnews.com/en/story/europe-risks-costly-mistake-with-redispatch-markets--study/954861</a:t>
              </a:r>
              <a:r>
                <a:rPr lang="en-GB" sz="1000" dirty="0">
                  <a:solidFill>
                    <a:schemeClr val="tx1"/>
                  </a:solidFill>
                </a:rPr>
                <a:t> </a:t>
              </a:r>
            </a:p>
          </p:txBody>
        </p:sp>
      </p:grpSp>
    </p:spTree>
    <p:extLst>
      <p:ext uri="{BB962C8B-B14F-4D97-AF65-F5344CB8AC3E}">
        <p14:creationId xmlns:p14="http://schemas.microsoft.com/office/powerpoint/2010/main" val="667897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006CC1-584B-4542-AEBE-D9256E70DF9D}"/>
              </a:ext>
            </a:extLst>
          </p:cNvPr>
          <p:cNvSpPr>
            <a:spLocks noGrp="1"/>
          </p:cNvSpPr>
          <p:nvPr>
            <p:ph type="title"/>
          </p:nvPr>
        </p:nvSpPr>
        <p:spPr>
          <a:xfrm>
            <a:off x="3724103" y="249381"/>
            <a:ext cx="6159322" cy="1045968"/>
          </a:xfrm>
        </p:spPr>
        <p:txBody>
          <a:bodyPr/>
          <a:lstStyle/>
          <a:p>
            <a:r>
              <a:rPr lang="en-GB" sz="2800" dirty="0"/>
              <a:t>The beginning of a new age</a:t>
            </a:r>
          </a:p>
        </p:txBody>
      </p:sp>
      <p:pic>
        <p:nvPicPr>
          <p:cNvPr id="7" name="Billede 6" descr="Et billede, der indeholder udendørs, himmel, dyr, vand&#10;&#10;Automatisk genereret beskrivelse">
            <a:extLst>
              <a:ext uri="{FF2B5EF4-FFF2-40B4-BE49-F238E27FC236}">
                <a16:creationId xmlns:a16="http://schemas.microsoft.com/office/drawing/2014/main" id="{5586C44B-2E05-43D8-B734-3320C97526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1" y="7621"/>
            <a:ext cx="3910889" cy="3043123"/>
          </a:xfrm>
          <a:prstGeom prst="rect">
            <a:avLst/>
          </a:prstGeom>
        </p:spPr>
      </p:pic>
      <p:sp>
        <p:nvSpPr>
          <p:cNvPr id="9" name="Tekstfelt 8">
            <a:extLst>
              <a:ext uri="{FF2B5EF4-FFF2-40B4-BE49-F238E27FC236}">
                <a16:creationId xmlns:a16="http://schemas.microsoft.com/office/drawing/2014/main" id="{A003C1A7-7AB5-47E7-BBBE-1C42E7B0B2DD}"/>
              </a:ext>
            </a:extLst>
          </p:cNvPr>
          <p:cNvSpPr txBox="1"/>
          <p:nvPr/>
        </p:nvSpPr>
        <p:spPr>
          <a:xfrm>
            <a:off x="4143040" y="1104862"/>
            <a:ext cx="5540202" cy="1015663"/>
          </a:xfrm>
          <a:prstGeom prst="rect">
            <a:avLst/>
          </a:prstGeom>
          <a:noFill/>
        </p:spPr>
        <p:txBody>
          <a:bodyPr wrap="squar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EU’s current day-ahead and intra-day trading systems were devised 20-25 years ago.</a:t>
            </a:r>
          </a:p>
        </p:txBody>
      </p:sp>
      <p:sp>
        <p:nvSpPr>
          <p:cNvPr id="10" name="Tekstfelt 9">
            <a:extLst>
              <a:ext uri="{FF2B5EF4-FFF2-40B4-BE49-F238E27FC236}">
                <a16:creationId xmlns:a16="http://schemas.microsoft.com/office/drawing/2014/main" id="{962E27E9-43A8-493D-BE3E-C741614AADE9}"/>
              </a:ext>
            </a:extLst>
          </p:cNvPr>
          <p:cNvSpPr txBox="1"/>
          <p:nvPr/>
        </p:nvSpPr>
        <p:spPr>
          <a:xfrm>
            <a:off x="4143040" y="2124401"/>
            <a:ext cx="5332107" cy="1015663"/>
          </a:xfrm>
          <a:prstGeom prst="rect">
            <a:avLst/>
          </a:prstGeom>
          <a:noFill/>
        </p:spPr>
        <p:txBody>
          <a:bodyPr wrap="square" rtlCol="0">
            <a:spAutoFit/>
          </a:bodyPr>
          <a:lstStyle/>
          <a:p>
            <a:pPr marL="342900" indent="-342900">
              <a:buFont typeface="Wingdings" panose="05000000000000000000" pitchFamily="2" charset="2"/>
              <a:buChar char="Ø"/>
            </a:pPr>
            <a:r>
              <a:rPr lang="en-GB" sz="2000" dirty="0">
                <a:solidFill>
                  <a:schemeClr val="tx1"/>
                </a:solidFill>
              </a:rPr>
              <a:t>Back then, the electricity supply system was dominated by big, central power stations.</a:t>
            </a:r>
          </a:p>
        </p:txBody>
      </p:sp>
      <p:sp>
        <p:nvSpPr>
          <p:cNvPr id="11" name="Tekstfelt 10">
            <a:extLst>
              <a:ext uri="{FF2B5EF4-FFF2-40B4-BE49-F238E27FC236}">
                <a16:creationId xmlns:a16="http://schemas.microsoft.com/office/drawing/2014/main" id="{966D5F5F-05BD-41B4-A187-7A746026C21D}"/>
              </a:ext>
            </a:extLst>
          </p:cNvPr>
          <p:cNvSpPr txBox="1"/>
          <p:nvPr/>
        </p:nvSpPr>
        <p:spPr>
          <a:xfrm>
            <a:off x="171484" y="3143940"/>
            <a:ext cx="9366738" cy="707886"/>
          </a:xfrm>
          <a:prstGeom prst="rect">
            <a:avLst/>
          </a:prstGeom>
          <a:noFill/>
        </p:spPr>
        <p:txBody>
          <a:bodyPr wrap="square" rtlCol="0">
            <a:spAutoFit/>
          </a:bodyPr>
          <a:lstStyle/>
          <a:p>
            <a:pPr marL="342900" indent="-342900">
              <a:buFont typeface="Wingdings" panose="05000000000000000000" pitchFamily="2" charset="2"/>
              <a:buChar char="Ø"/>
            </a:pPr>
            <a:r>
              <a:rPr lang="en-GB" sz="2000" dirty="0">
                <a:solidFill>
                  <a:schemeClr val="tx1"/>
                </a:solidFill>
              </a:rPr>
              <a:t>The problem: these old trading systems do not fit the modern world.</a:t>
            </a:r>
          </a:p>
        </p:txBody>
      </p:sp>
      <p:sp>
        <p:nvSpPr>
          <p:cNvPr id="12" name="Tekstfelt 11">
            <a:extLst>
              <a:ext uri="{FF2B5EF4-FFF2-40B4-BE49-F238E27FC236}">
                <a16:creationId xmlns:a16="http://schemas.microsoft.com/office/drawing/2014/main" id="{9D366826-417A-4A2D-A7BC-A69EDFD6785C}"/>
              </a:ext>
            </a:extLst>
          </p:cNvPr>
          <p:cNvSpPr txBox="1"/>
          <p:nvPr/>
        </p:nvSpPr>
        <p:spPr>
          <a:xfrm>
            <a:off x="171484" y="3855702"/>
            <a:ext cx="9366738" cy="707886"/>
          </a:xfrm>
          <a:prstGeom prst="rect">
            <a:avLst/>
          </a:prstGeom>
          <a:noFill/>
        </p:spPr>
        <p:txBody>
          <a:bodyPr wrap="square" rtlCol="0">
            <a:spAutoFit/>
          </a:bodyPr>
          <a:lstStyle/>
          <a:p>
            <a:pPr marL="342900" indent="-342900">
              <a:buFont typeface="Wingdings" panose="05000000000000000000" pitchFamily="2" charset="2"/>
              <a:buChar char="Ø"/>
            </a:pPr>
            <a:r>
              <a:rPr lang="en-GB" sz="2000" dirty="0">
                <a:solidFill>
                  <a:schemeClr val="tx1"/>
                </a:solidFill>
              </a:rPr>
              <a:t>We are moving towards a more decentralised electricity supply system</a:t>
            </a:r>
          </a:p>
        </p:txBody>
      </p:sp>
      <p:sp>
        <p:nvSpPr>
          <p:cNvPr id="13" name="Tekstfelt 12">
            <a:extLst>
              <a:ext uri="{FF2B5EF4-FFF2-40B4-BE49-F238E27FC236}">
                <a16:creationId xmlns:a16="http://schemas.microsoft.com/office/drawing/2014/main" id="{A1468AC0-C22B-4869-8698-004FE43B5BAD}"/>
              </a:ext>
            </a:extLst>
          </p:cNvPr>
          <p:cNvSpPr txBox="1"/>
          <p:nvPr/>
        </p:nvSpPr>
        <p:spPr>
          <a:xfrm>
            <a:off x="550866" y="4567464"/>
            <a:ext cx="8832838" cy="707886"/>
          </a:xfrm>
          <a:prstGeom prst="rect">
            <a:avLst/>
          </a:prstGeom>
          <a:noFill/>
        </p:spPr>
        <p:txBody>
          <a:bodyPr wrap="square" rtlCol="0">
            <a:spAutoFit/>
          </a:bodyPr>
          <a:lstStyle/>
          <a:p>
            <a:pPr marL="342900" indent="-342900">
              <a:buFont typeface="Wingdings" panose="05000000000000000000" pitchFamily="2" charset="2"/>
              <a:buChar char="ü"/>
            </a:pPr>
            <a:r>
              <a:rPr lang="en-GB" sz="2000" dirty="0">
                <a:solidFill>
                  <a:schemeClr val="tx1"/>
                </a:solidFill>
              </a:rPr>
              <a:t>Where many small electricity producers feed electricity to the distribution grid</a:t>
            </a:r>
          </a:p>
        </p:txBody>
      </p:sp>
      <p:sp>
        <p:nvSpPr>
          <p:cNvPr id="14" name="Tekstfelt 13">
            <a:extLst>
              <a:ext uri="{FF2B5EF4-FFF2-40B4-BE49-F238E27FC236}">
                <a16:creationId xmlns:a16="http://schemas.microsoft.com/office/drawing/2014/main" id="{BBD9CA64-37F7-4603-BE1D-D0D6941621A7}"/>
              </a:ext>
            </a:extLst>
          </p:cNvPr>
          <p:cNvSpPr txBox="1"/>
          <p:nvPr/>
        </p:nvSpPr>
        <p:spPr>
          <a:xfrm>
            <a:off x="943208" y="5279226"/>
            <a:ext cx="8037093" cy="400110"/>
          </a:xfrm>
          <a:prstGeom prst="rect">
            <a:avLst/>
          </a:prstGeom>
          <a:noFill/>
        </p:spPr>
        <p:txBody>
          <a:bodyPr wrap="square" rtlCol="0">
            <a:spAutoFit/>
          </a:bodyPr>
          <a:lstStyle/>
          <a:p>
            <a:pPr marL="342900" indent="-342900">
              <a:buSzPct val="150000"/>
              <a:buFont typeface="Arial" panose="020B0604020202020204" pitchFamily="34" charset="0"/>
              <a:buChar char="•"/>
            </a:pPr>
            <a:r>
              <a:rPr lang="en-GB" sz="2000" dirty="0">
                <a:solidFill>
                  <a:schemeClr val="tx1"/>
                </a:solidFill>
              </a:rPr>
              <a:t>Solar cells and on-shore wind turbines, for example.</a:t>
            </a:r>
          </a:p>
        </p:txBody>
      </p:sp>
      <p:sp>
        <p:nvSpPr>
          <p:cNvPr id="15" name="Tekstfelt 14">
            <a:extLst>
              <a:ext uri="{FF2B5EF4-FFF2-40B4-BE49-F238E27FC236}">
                <a16:creationId xmlns:a16="http://schemas.microsoft.com/office/drawing/2014/main" id="{7EFC7FE7-47D2-49C3-96A9-DE2B64EDFA38}"/>
              </a:ext>
            </a:extLst>
          </p:cNvPr>
          <p:cNvSpPr txBox="1"/>
          <p:nvPr/>
        </p:nvSpPr>
        <p:spPr>
          <a:xfrm>
            <a:off x="171484" y="5683212"/>
            <a:ext cx="9366738" cy="707886"/>
          </a:xfrm>
          <a:prstGeom prst="rect">
            <a:avLst/>
          </a:prstGeom>
          <a:noFill/>
        </p:spPr>
        <p:txBody>
          <a:bodyPr wrap="square" rtlCol="0">
            <a:spAutoFit/>
          </a:bodyPr>
          <a:lstStyle/>
          <a:p>
            <a:pPr marL="342900" indent="-342900">
              <a:buFont typeface="Wingdings" panose="05000000000000000000" pitchFamily="2" charset="2"/>
              <a:buChar char="Ø"/>
            </a:pPr>
            <a:r>
              <a:rPr lang="en-GB" sz="2000" dirty="0">
                <a:solidFill>
                  <a:schemeClr val="tx1"/>
                </a:solidFill>
              </a:rPr>
              <a:t>Simultaneously, the demand side is changing. For example, due to</a:t>
            </a:r>
          </a:p>
        </p:txBody>
      </p:sp>
      <p:sp>
        <p:nvSpPr>
          <p:cNvPr id="3" name="Pladsholder til dato 2">
            <a:extLst>
              <a:ext uri="{FF2B5EF4-FFF2-40B4-BE49-F238E27FC236}">
                <a16:creationId xmlns:a16="http://schemas.microsoft.com/office/drawing/2014/main" id="{158CD63B-6CE7-496C-B484-BA3800DD60AB}"/>
              </a:ext>
            </a:extLst>
          </p:cNvPr>
          <p:cNvSpPr>
            <a:spLocks noGrp="1"/>
          </p:cNvSpPr>
          <p:nvPr>
            <p:ph type="dt" sz="half" idx="10"/>
          </p:nvPr>
        </p:nvSpPr>
        <p:spPr/>
        <p:txBody>
          <a:bodyPr/>
          <a:lstStyle/>
          <a:p>
            <a:pPr>
              <a:defRPr/>
            </a:pPr>
            <a:r>
              <a:rPr lang="en-US" noProof="0"/>
              <a:t>1 Dec. 2019</a:t>
            </a:r>
            <a:endParaRPr lang="en-GB" noProof="0" dirty="0"/>
          </a:p>
        </p:txBody>
      </p:sp>
      <p:sp>
        <p:nvSpPr>
          <p:cNvPr id="5" name="Pladsholder til slidenummer 4">
            <a:extLst>
              <a:ext uri="{FF2B5EF4-FFF2-40B4-BE49-F238E27FC236}">
                <a16:creationId xmlns:a16="http://schemas.microsoft.com/office/drawing/2014/main" id="{7DB117BC-B5CB-45E0-A764-3FBF45245252}"/>
              </a:ext>
            </a:extLst>
          </p:cNvPr>
          <p:cNvSpPr>
            <a:spLocks noGrp="1"/>
          </p:cNvSpPr>
          <p:nvPr>
            <p:ph type="sldNum" sz="quarter" idx="12"/>
          </p:nvPr>
        </p:nvSpPr>
        <p:spPr/>
        <p:txBody>
          <a:bodyPr/>
          <a:lstStyle/>
          <a:p>
            <a:pPr>
              <a:defRPr/>
            </a:pPr>
            <a:fld id="{FFB7089D-E423-4796-9152-6920A30E8A1C}" type="slidenum">
              <a:rPr lang="en-GB" noProof="0" smtClean="0"/>
              <a:pPr>
                <a:defRPr/>
              </a:pPr>
              <a:t>4</a:t>
            </a:fld>
            <a:endParaRPr lang="en-GB" noProof="0" dirty="0"/>
          </a:p>
        </p:txBody>
      </p:sp>
      <p:sp>
        <p:nvSpPr>
          <p:cNvPr id="19" name="Rektangel 18">
            <a:extLst>
              <a:ext uri="{FF2B5EF4-FFF2-40B4-BE49-F238E27FC236}">
                <a16:creationId xmlns:a16="http://schemas.microsoft.com/office/drawing/2014/main" id="{DE8A7458-B8F0-406D-B7F9-7410DC355A0E}"/>
              </a:ext>
            </a:extLst>
          </p:cNvPr>
          <p:cNvSpPr/>
          <p:nvPr/>
        </p:nvSpPr>
        <p:spPr bwMode="auto">
          <a:xfrm>
            <a:off x="102053" y="6643083"/>
            <a:ext cx="1121229"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20" name="Rektangel 19">
            <a:extLst>
              <a:ext uri="{FF2B5EF4-FFF2-40B4-BE49-F238E27FC236}">
                <a16:creationId xmlns:a16="http://schemas.microsoft.com/office/drawing/2014/main" id="{16068E05-E2FA-4275-94BF-B9BDD25DD09F}"/>
              </a:ext>
            </a:extLst>
          </p:cNvPr>
          <p:cNvSpPr/>
          <p:nvPr/>
        </p:nvSpPr>
        <p:spPr bwMode="auto">
          <a:xfrm>
            <a:off x="103125" y="6644155"/>
            <a:ext cx="1380054"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16" name="Tekstfelt 15">
            <a:extLst>
              <a:ext uri="{FF2B5EF4-FFF2-40B4-BE49-F238E27FC236}">
                <a16:creationId xmlns:a16="http://schemas.microsoft.com/office/drawing/2014/main" id="{5740886E-E51A-42CA-AEE6-EACADB68DA19}"/>
              </a:ext>
            </a:extLst>
          </p:cNvPr>
          <p:cNvSpPr txBox="1"/>
          <p:nvPr/>
        </p:nvSpPr>
        <p:spPr>
          <a:xfrm>
            <a:off x="534379" y="6394975"/>
            <a:ext cx="6331641" cy="400110"/>
          </a:xfrm>
          <a:prstGeom prst="rect">
            <a:avLst/>
          </a:prstGeom>
          <a:noFill/>
        </p:spPr>
        <p:txBody>
          <a:bodyPr wrap="square" rtlCol="0">
            <a:spAutoFit/>
          </a:bodyPr>
          <a:lstStyle/>
          <a:p>
            <a:pPr marL="342900" indent="-342900">
              <a:buFont typeface="Wingdings" panose="05000000000000000000" pitchFamily="2" charset="2"/>
              <a:buChar char="ü"/>
            </a:pPr>
            <a:r>
              <a:rPr lang="en-GB" sz="2000" dirty="0">
                <a:solidFill>
                  <a:schemeClr val="tx1"/>
                </a:solidFill>
              </a:rPr>
              <a:t>Electrical vehicles and prosumers.</a:t>
            </a:r>
          </a:p>
        </p:txBody>
      </p:sp>
    </p:spTree>
    <p:extLst>
      <p:ext uri="{BB962C8B-B14F-4D97-AF65-F5344CB8AC3E}">
        <p14:creationId xmlns:p14="http://schemas.microsoft.com/office/powerpoint/2010/main" val="4179941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27159D-BB02-49BB-80C6-3A1A46494609}"/>
              </a:ext>
            </a:extLst>
          </p:cNvPr>
          <p:cNvSpPr>
            <a:spLocks noGrp="1"/>
          </p:cNvSpPr>
          <p:nvPr>
            <p:ph type="title"/>
          </p:nvPr>
        </p:nvSpPr>
        <p:spPr>
          <a:xfrm>
            <a:off x="6805" y="5444"/>
            <a:ext cx="7629994" cy="749508"/>
          </a:xfrm>
        </p:spPr>
        <p:txBody>
          <a:bodyPr/>
          <a:lstStyle/>
          <a:p>
            <a:r>
              <a:rPr lang="en-GB" sz="3000" dirty="0"/>
              <a:t>The old electricity supply system</a:t>
            </a:r>
          </a:p>
        </p:txBody>
      </p:sp>
      <p:sp>
        <p:nvSpPr>
          <p:cNvPr id="3" name="Pladsholder til dato 2">
            <a:extLst>
              <a:ext uri="{FF2B5EF4-FFF2-40B4-BE49-F238E27FC236}">
                <a16:creationId xmlns:a16="http://schemas.microsoft.com/office/drawing/2014/main" id="{17010F1E-A246-40CC-A4FB-82F02579EC24}"/>
              </a:ext>
            </a:extLst>
          </p:cNvPr>
          <p:cNvSpPr>
            <a:spLocks noGrp="1"/>
          </p:cNvSpPr>
          <p:nvPr>
            <p:ph type="dt" sz="half" idx="10"/>
          </p:nvPr>
        </p:nvSpPr>
        <p:spPr/>
        <p:txBody>
          <a:bodyPr/>
          <a:lstStyle/>
          <a:p>
            <a:pPr>
              <a:defRPr/>
            </a:pPr>
            <a:r>
              <a:rPr lang="en-US"/>
              <a:t>1 Dec. 2019</a:t>
            </a:r>
            <a:endParaRPr lang="en-GB" dirty="0"/>
          </a:p>
        </p:txBody>
      </p:sp>
      <p:sp>
        <p:nvSpPr>
          <p:cNvPr id="5" name="Pladsholder til slidenummer 4">
            <a:extLst>
              <a:ext uri="{FF2B5EF4-FFF2-40B4-BE49-F238E27FC236}">
                <a16:creationId xmlns:a16="http://schemas.microsoft.com/office/drawing/2014/main" id="{EFE4C3E0-C6F7-4E65-8E8B-F33661783536}"/>
              </a:ext>
            </a:extLst>
          </p:cNvPr>
          <p:cNvSpPr>
            <a:spLocks noGrp="1"/>
          </p:cNvSpPr>
          <p:nvPr>
            <p:ph type="sldNum" sz="quarter" idx="12"/>
          </p:nvPr>
        </p:nvSpPr>
        <p:spPr/>
        <p:txBody>
          <a:bodyPr/>
          <a:lstStyle/>
          <a:p>
            <a:pPr>
              <a:defRPr/>
            </a:pPr>
            <a:fld id="{FFB7089D-E423-4796-9152-6920A30E8A1C}" type="slidenum">
              <a:rPr lang="en-GB" smtClean="0"/>
              <a:pPr>
                <a:defRPr/>
              </a:pPr>
              <a:t>5</a:t>
            </a:fld>
            <a:endParaRPr lang="en-GB" dirty="0"/>
          </a:p>
        </p:txBody>
      </p:sp>
      <p:sp>
        <p:nvSpPr>
          <p:cNvPr id="45" name="Tekstfelt 44">
            <a:extLst>
              <a:ext uri="{FF2B5EF4-FFF2-40B4-BE49-F238E27FC236}">
                <a16:creationId xmlns:a16="http://schemas.microsoft.com/office/drawing/2014/main" id="{E170808D-E31F-4450-BA6F-CF9C981BC1EC}"/>
              </a:ext>
            </a:extLst>
          </p:cNvPr>
          <p:cNvSpPr txBox="1"/>
          <p:nvPr/>
        </p:nvSpPr>
        <p:spPr>
          <a:xfrm>
            <a:off x="3198643" y="854440"/>
            <a:ext cx="3446777" cy="430887"/>
          </a:xfrm>
          <a:prstGeom prst="rect">
            <a:avLst/>
          </a:prstGeom>
          <a:noFill/>
        </p:spPr>
        <p:txBody>
          <a:bodyPr wrap="none" rtlCol="0">
            <a:spAutoFit/>
          </a:bodyPr>
          <a:lstStyle/>
          <a:p>
            <a:pPr algn="ctr"/>
            <a:r>
              <a:rPr lang="en-GB" dirty="0">
                <a:solidFill>
                  <a:schemeClr val="tx1"/>
                </a:solidFill>
              </a:rPr>
              <a:t>electricity producers</a:t>
            </a:r>
          </a:p>
        </p:txBody>
      </p:sp>
      <p:grpSp>
        <p:nvGrpSpPr>
          <p:cNvPr id="6" name="Gruppe 5">
            <a:extLst>
              <a:ext uri="{FF2B5EF4-FFF2-40B4-BE49-F238E27FC236}">
                <a16:creationId xmlns:a16="http://schemas.microsoft.com/office/drawing/2014/main" id="{C4F8166C-27E4-4ACF-A994-8DAAA319DE55}"/>
              </a:ext>
            </a:extLst>
          </p:cNvPr>
          <p:cNvGrpSpPr/>
          <p:nvPr/>
        </p:nvGrpSpPr>
        <p:grpSpPr>
          <a:xfrm>
            <a:off x="6922" y="5308935"/>
            <a:ext cx="9891935" cy="983109"/>
            <a:chOff x="6922" y="5308935"/>
            <a:chExt cx="9891935" cy="983109"/>
          </a:xfrm>
        </p:grpSpPr>
        <p:pic>
          <p:nvPicPr>
            <p:cNvPr id="9" name="Billede 8">
              <a:extLst>
                <a:ext uri="{FF2B5EF4-FFF2-40B4-BE49-F238E27FC236}">
                  <a16:creationId xmlns:a16="http://schemas.microsoft.com/office/drawing/2014/main" id="{53512975-4C19-435A-9DCD-89113E5D96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2" y="5357703"/>
              <a:ext cx="2121408" cy="478536"/>
            </a:xfrm>
            <a:prstGeom prst="rect">
              <a:avLst/>
            </a:prstGeom>
          </p:spPr>
        </p:pic>
        <p:pic>
          <p:nvPicPr>
            <p:cNvPr id="11" name="Billede 10">
              <a:extLst>
                <a:ext uri="{FF2B5EF4-FFF2-40B4-BE49-F238E27FC236}">
                  <a16:creationId xmlns:a16="http://schemas.microsoft.com/office/drawing/2014/main" id="{E8A660B0-D56F-4E5D-B625-94B5F90EEF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6082" y="5348559"/>
              <a:ext cx="2118360" cy="487680"/>
            </a:xfrm>
            <a:prstGeom prst="rect">
              <a:avLst/>
            </a:prstGeom>
          </p:spPr>
        </p:pic>
        <p:pic>
          <p:nvPicPr>
            <p:cNvPr id="13" name="Billede 12" descr="Et billede, der indeholder hus, bygning&#10;&#10;Automatisk genereret beskrivelse">
              <a:extLst>
                <a:ext uri="{FF2B5EF4-FFF2-40B4-BE49-F238E27FC236}">
                  <a16:creationId xmlns:a16="http://schemas.microsoft.com/office/drawing/2014/main" id="{0532A0D1-5F81-4014-A411-DE7DB3B09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2194" y="5308935"/>
              <a:ext cx="2121408" cy="527304"/>
            </a:xfrm>
            <a:prstGeom prst="rect">
              <a:avLst/>
            </a:prstGeom>
          </p:spPr>
        </p:pic>
        <p:pic>
          <p:nvPicPr>
            <p:cNvPr id="15" name="Billede 14" descr="Et billede, der indeholder bygning, udendørs, hus&#10;&#10;Automatisk genereret beskrivelse">
              <a:extLst>
                <a:ext uri="{FF2B5EF4-FFF2-40B4-BE49-F238E27FC236}">
                  <a16:creationId xmlns:a16="http://schemas.microsoft.com/office/drawing/2014/main" id="{BDD4E7C7-FA7D-4B44-81F0-1661E4813F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1353" y="5348559"/>
              <a:ext cx="2127504" cy="487680"/>
            </a:xfrm>
            <a:prstGeom prst="rect">
              <a:avLst/>
            </a:prstGeom>
          </p:spPr>
        </p:pic>
        <p:sp>
          <p:nvSpPr>
            <p:cNvPr id="46" name="Tekstfelt 45">
              <a:extLst>
                <a:ext uri="{FF2B5EF4-FFF2-40B4-BE49-F238E27FC236}">
                  <a16:creationId xmlns:a16="http://schemas.microsoft.com/office/drawing/2014/main" id="{9692E133-B876-4602-B610-2158F5A24B8D}"/>
                </a:ext>
              </a:extLst>
            </p:cNvPr>
            <p:cNvSpPr txBox="1"/>
            <p:nvPr/>
          </p:nvSpPr>
          <p:spPr>
            <a:xfrm>
              <a:off x="3207869" y="5861157"/>
              <a:ext cx="3578224" cy="430887"/>
            </a:xfrm>
            <a:prstGeom prst="rect">
              <a:avLst/>
            </a:prstGeom>
            <a:noFill/>
          </p:spPr>
          <p:txBody>
            <a:bodyPr wrap="none" rtlCol="0">
              <a:spAutoFit/>
            </a:bodyPr>
            <a:lstStyle/>
            <a:p>
              <a:pPr algn="ctr"/>
              <a:r>
                <a:rPr lang="en-GB" dirty="0">
                  <a:solidFill>
                    <a:schemeClr val="tx1"/>
                  </a:solidFill>
                </a:rPr>
                <a:t>electricity consumers</a:t>
              </a:r>
            </a:p>
          </p:txBody>
        </p:sp>
      </p:grpSp>
      <p:grpSp>
        <p:nvGrpSpPr>
          <p:cNvPr id="94" name="Gruppe 93">
            <a:extLst>
              <a:ext uri="{FF2B5EF4-FFF2-40B4-BE49-F238E27FC236}">
                <a16:creationId xmlns:a16="http://schemas.microsoft.com/office/drawing/2014/main" id="{AF608BE8-2CEF-4167-A270-49E8D9B8FF69}"/>
              </a:ext>
            </a:extLst>
          </p:cNvPr>
          <p:cNvGrpSpPr/>
          <p:nvPr/>
        </p:nvGrpSpPr>
        <p:grpSpPr>
          <a:xfrm>
            <a:off x="29980" y="3050144"/>
            <a:ext cx="9799820" cy="1015725"/>
            <a:chOff x="29980" y="2945214"/>
            <a:chExt cx="9799820" cy="1015725"/>
          </a:xfrm>
        </p:grpSpPr>
        <p:cxnSp>
          <p:nvCxnSpPr>
            <p:cNvPr id="86" name="Lige forbindelse 85">
              <a:extLst>
                <a:ext uri="{FF2B5EF4-FFF2-40B4-BE49-F238E27FC236}">
                  <a16:creationId xmlns:a16="http://schemas.microsoft.com/office/drawing/2014/main" id="{3B4B268D-5B12-43F8-A430-F58C761786DD}"/>
                </a:ext>
              </a:extLst>
            </p:cNvPr>
            <p:cNvCxnSpPr>
              <a:cxnSpLocks/>
            </p:cNvCxnSpPr>
            <p:nvPr/>
          </p:nvCxnSpPr>
          <p:spPr bwMode="auto">
            <a:xfrm>
              <a:off x="6217460" y="3590130"/>
              <a:ext cx="155" cy="36604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7" name="Lige forbindelse 86">
              <a:extLst>
                <a:ext uri="{FF2B5EF4-FFF2-40B4-BE49-F238E27FC236}">
                  <a16:creationId xmlns:a16="http://schemas.microsoft.com/office/drawing/2014/main" id="{3B23B2E1-BBC1-408C-B7EA-83F32615E43D}"/>
                </a:ext>
              </a:extLst>
            </p:cNvPr>
            <p:cNvCxnSpPr>
              <a:cxnSpLocks/>
            </p:cNvCxnSpPr>
            <p:nvPr/>
          </p:nvCxnSpPr>
          <p:spPr bwMode="auto">
            <a:xfrm>
              <a:off x="3612372" y="3590130"/>
              <a:ext cx="155" cy="36604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8" name="Lige forbindelse 87">
              <a:extLst>
                <a:ext uri="{FF2B5EF4-FFF2-40B4-BE49-F238E27FC236}">
                  <a16:creationId xmlns:a16="http://schemas.microsoft.com/office/drawing/2014/main" id="{418629EC-433B-44DB-95BB-C36A121DFA90}"/>
                </a:ext>
              </a:extLst>
            </p:cNvPr>
            <p:cNvCxnSpPr>
              <a:cxnSpLocks/>
            </p:cNvCxnSpPr>
            <p:nvPr/>
          </p:nvCxnSpPr>
          <p:spPr bwMode="auto">
            <a:xfrm>
              <a:off x="1016811" y="3592511"/>
              <a:ext cx="155" cy="36604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4" name="Lige forbindelse 83">
              <a:extLst>
                <a:ext uri="{FF2B5EF4-FFF2-40B4-BE49-F238E27FC236}">
                  <a16:creationId xmlns:a16="http://schemas.microsoft.com/office/drawing/2014/main" id="{0B558F22-A89F-4954-B92B-3B9615EBB17A}"/>
                </a:ext>
              </a:extLst>
            </p:cNvPr>
            <p:cNvCxnSpPr>
              <a:cxnSpLocks/>
            </p:cNvCxnSpPr>
            <p:nvPr/>
          </p:nvCxnSpPr>
          <p:spPr bwMode="auto">
            <a:xfrm>
              <a:off x="8810641" y="3594892"/>
              <a:ext cx="155" cy="36604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4" name="Lige forbindelse 23">
              <a:extLst>
                <a:ext uri="{FF2B5EF4-FFF2-40B4-BE49-F238E27FC236}">
                  <a16:creationId xmlns:a16="http://schemas.microsoft.com/office/drawing/2014/main" id="{DE71EEFD-9967-40B1-AF29-E208A1755E00}"/>
                </a:ext>
              </a:extLst>
            </p:cNvPr>
            <p:cNvCxnSpPr>
              <a:cxnSpLocks/>
            </p:cNvCxnSpPr>
            <p:nvPr/>
          </p:nvCxnSpPr>
          <p:spPr bwMode="auto">
            <a:xfrm>
              <a:off x="1558977" y="2945214"/>
              <a:ext cx="0" cy="615729"/>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6" name="Lige forbindelse 25">
              <a:extLst>
                <a:ext uri="{FF2B5EF4-FFF2-40B4-BE49-F238E27FC236}">
                  <a16:creationId xmlns:a16="http://schemas.microsoft.com/office/drawing/2014/main" id="{ACABCE47-7ED0-452E-9BAA-32CC30555E58}"/>
                </a:ext>
              </a:extLst>
            </p:cNvPr>
            <p:cNvCxnSpPr>
              <a:cxnSpLocks/>
            </p:cNvCxnSpPr>
            <p:nvPr/>
          </p:nvCxnSpPr>
          <p:spPr bwMode="auto">
            <a:xfrm>
              <a:off x="5096655" y="2945214"/>
              <a:ext cx="0" cy="615729"/>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7" name="Lige forbindelse 26">
              <a:extLst>
                <a:ext uri="{FF2B5EF4-FFF2-40B4-BE49-F238E27FC236}">
                  <a16:creationId xmlns:a16="http://schemas.microsoft.com/office/drawing/2014/main" id="{36EC92CD-42CC-40D0-92AE-5D89779DD234}"/>
                </a:ext>
              </a:extLst>
            </p:cNvPr>
            <p:cNvCxnSpPr>
              <a:cxnSpLocks/>
            </p:cNvCxnSpPr>
            <p:nvPr/>
          </p:nvCxnSpPr>
          <p:spPr bwMode="auto">
            <a:xfrm>
              <a:off x="7629993" y="2945214"/>
              <a:ext cx="0" cy="615729"/>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43" name="Tekstfelt 42">
              <a:extLst>
                <a:ext uri="{FF2B5EF4-FFF2-40B4-BE49-F238E27FC236}">
                  <a16:creationId xmlns:a16="http://schemas.microsoft.com/office/drawing/2014/main" id="{E4123AF5-FC21-4252-B25D-9213B65750BF}"/>
                </a:ext>
              </a:extLst>
            </p:cNvPr>
            <p:cNvSpPr txBox="1"/>
            <p:nvPr/>
          </p:nvSpPr>
          <p:spPr>
            <a:xfrm>
              <a:off x="1948721" y="3162925"/>
              <a:ext cx="2768707" cy="400110"/>
            </a:xfrm>
            <a:prstGeom prst="rect">
              <a:avLst/>
            </a:prstGeom>
            <a:noFill/>
          </p:spPr>
          <p:txBody>
            <a:bodyPr wrap="none" rtlCol="0">
              <a:spAutoFit/>
            </a:bodyPr>
            <a:lstStyle/>
            <a:p>
              <a:pPr algn="ctr"/>
              <a:r>
                <a:rPr lang="en-GB" sz="2000" dirty="0">
                  <a:solidFill>
                    <a:srgbClr val="FF0000"/>
                  </a:solidFill>
                </a:rPr>
                <a:t>Transmission grid</a:t>
              </a:r>
            </a:p>
          </p:txBody>
        </p:sp>
        <p:grpSp>
          <p:nvGrpSpPr>
            <p:cNvPr id="93" name="Gruppe 92">
              <a:extLst>
                <a:ext uri="{FF2B5EF4-FFF2-40B4-BE49-F238E27FC236}">
                  <a16:creationId xmlns:a16="http://schemas.microsoft.com/office/drawing/2014/main" id="{8CAA94BA-FFE9-4888-B234-AD8E29DACBFD}"/>
                </a:ext>
              </a:extLst>
            </p:cNvPr>
            <p:cNvGrpSpPr/>
            <p:nvPr/>
          </p:nvGrpSpPr>
          <p:grpSpPr>
            <a:xfrm>
              <a:off x="29980" y="3588453"/>
              <a:ext cx="9799820" cy="0"/>
              <a:chOff x="29980" y="3588453"/>
              <a:chExt cx="9799820" cy="0"/>
            </a:xfrm>
          </p:grpSpPr>
          <p:cxnSp>
            <p:nvCxnSpPr>
              <p:cNvPr id="22" name="Lige forbindelse 21">
                <a:extLst>
                  <a:ext uri="{FF2B5EF4-FFF2-40B4-BE49-F238E27FC236}">
                    <a16:creationId xmlns:a16="http://schemas.microsoft.com/office/drawing/2014/main" id="{991851FB-AB02-4037-AB84-5E9CFD79635E}"/>
                  </a:ext>
                </a:extLst>
              </p:cNvPr>
              <p:cNvCxnSpPr/>
              <p:nvPr/>
            </p:nvCxnSpPr>
            <p:spPr bwMode="auto">
              <a:xfrm>
                <a:off x="779489" y="3588453"/>
                <a:ext cx="8304550"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90" name="Lige forbindelse 89">
                <a:extLst>
                  <a:ext uri="{FF2B5EF4-FFF2-40B4-BE49-F238E27FC236}">
                    <a16:creationId xmlns:a16="http://schemas.microsoft.com/office/drawing/2014/main" id="{2DB32847-DC2D-45C2-8B24-F69AB6D54F53}"/>
                  </a:ext>
                </a:extLst>
              </p:cNvPr>
              <p:cNvCxnSpPr>
                <a:cxnSpLocks/>
              </p:cNvCxnSpPr>
              <p:nvPr/>
            </p:nvCxnSpPr>
            <p:spPr bwMode="auto">
              <a:xfrm>
                <a:off x="9099030" y="3588453"/>
                <a:ext cx="730770" cy="0"/>
              </a:xfrm>
              <a:prstGeom prst="line">
                <a:avLst/>
              </a:prstGeom>
              <a:solidFill>
                <a:schemeClr val="accent1"/>
              </a:solidFill>
              <a:ln w="76200" cap="flat" cmpd="sng" algn="ctr">
                <a:solidFill>
                  <a:srgbClr val="FF0000"/>
                </a:solidFill>
                <a:prstDash val="sysDash"/>
                <a:round/>
                <a:headEnd type="none" w="med" len="med"/>
                <a:tailEnd type="none" w="med" len="med"/>
              </a:ln>
              <a:effectLst/>
            </p:spPr>
          </p:cxnSp>
          <p:cxnSp>
            <p:nvCxnSpPr>
              <p:cNvPr id="92" name="Lige forbindelse 91">
                <a:extLst>
                  <a:ext uri="{FF2B5EF4-FFF2-40B4-BE49-F238E27FC236}">
                    <a16:creationId xmlns:a16="http://schemas.microsoft.com/office/drawing/2014/main" id="{C59C0554-FD29-4189-AE4A-4DF596AE5FEC}"/>
                  </a:ext>
                </a:extLst>
              </p:cNvPr>
              <p:cNvCxnSpPr>
                <a:cxnSpLocks/>
              </p:cNvCxnSpPr>
              <p:nvPr/>
            </p:nvCxnSpPr>
            <p:spPr bwMode="auto">
              <a:xfrm>
                <a:off x="29980" y="3588453"/>
                <a:ext cx="730770" cy="0"/>
              </a:xfrm>
              <a:prstGeom prst="line">
                <a:avLst/>
              </a:prstGeom>
              <a:solidFill>
                <a:schemeClr val="accent1"/>
              </a:solidFill>
              <a:ln w="76200" cap="flat" cmpd="sng" algn="ctr">
                <a:solidFill>
                  <a:srgbClr val="FF0000"/>
                </a:solidFill>
                <a:prstDash val="sysDash"/>
                <a:round/>
                <a:headEnd type="none" w="med" len="med"/>
                <a:tailEnd type="none" w="med" len="med"/>
              </a:ln>
              <a:effectLst/>
            </p:spPr>
          </p:cxnSp>
        </p:grpSp>
      </p:grpSp>
      <p:grpSp>
        <p:nvGrpSpPr>
          <p:cNvPr id="8" name="Gruppe 7">
            <a:extLst>
              <a:ext uri="{FF2B5EF4-FFF2-40B4-BE49-F238E27FC236}">
                <a16:creationId xmlns:a16="http://schemas.microsoft.com/office/drawing/2014/main" id="{444C640B-DCC0-4EDC-922D-B4DF012093B8}"/>
              </a:ext>
            </a:extLst>
          </p:cNvPr>
          <p:cNvGrpSpPr/>
          <p:nvPr/>
        </p:nvGrpSpPr>
        <p:grpSpPr>
          <a:xfrm>
            <a:off x="194171" y="4019760"/>
            <a:ext cx="9504738" cy="1388995"/>
            <a:chOff x="194171" y="4019760"/>
            <a:chExt cx="9504738" cy="1388995"/>
          </a:xfrm>
        </p:grpSpPr>
        <p:sp>
          <p:nvSpPr>
            <p:cNvPr id="44" name="Tekstfelt 43">
              <a:extLst>
                <a:ext uri="{FF2B5EF4-FFF2-40B4-BE49-F238E27FC236}">
                  <a16:creationId xmlns:a16="http://schemas.microsoft.com/office/drawing/2014/main" id="{11461251-BEED-44F4-8ECA-498AE657EB48}"/>
                </a:ext>
              </a:extLst>
            </p:cNvPr>
            <p:cNvSpPr txBox="1"/>
            <p:nvPr/>
          </p:nvSpPr>
          <p:spPr>
            <a:xfrm>
              <a:off x="3633210" y="4514353"/>
              <a:ext cx="2561919" cy="400110"/>
            </a:xfrm>
            <a:prstGeom prst="rect">
              <a:avLst/>
            </a:prstGeom>
            <a:noFill/>
          </p:spPr>
          <p:txBody>
            <a:bodyPr wrap="none" rtlCol="0">
              <a:spAutoFit/>
            </a:bodyPr>
            <a:lstStyle/>
            <a:p>
              <a:pPr algn="ctr"/>
              <a:r>
                <a:rPr lang="en-GB" sz="2000" dirty="0">
                  <a:solidFill>
                    <a:srgbClr val="008000"/>
                  </a:solidFill>
                </a:rPr>
                <a:t>Distribution grid</a:t>
              </a:r>
            </a:p>
          </p:txBody>
        </p:sp>
        <p:grpSp>
          <p:nvGrpSpPr>
            <p:cNvPr id="98" name="Gruppe 97">
              <a:extLst>
                <a:ext uri="{FF2B5EF4-FFF2-40B4-BE49-F238E27FC236}">
                  <a16:creationId xmlns:a16="http://schemas.microsoft.com/office/drawing/2014/main" id="{5A365E2B-8CAB-477C-AD28-211F665D6E5D}"/>
                </a:ext>
              </a:extLst>
            </p:cNvPr>
            <p:cNvGrpSpPr/>
            <p:nvPr/>
          </p:nvGrpSpPr>
          <p:grpSpPr>
            <a:xfrm>
              <a:off x="194171" y="4019760"/>
              <a:ext cx="1713212" cy="1388995"/>
              <a:chOff x="191790" y="4209330"/>
              <a:chExt cx="1713212" cy="1388995"/>
            </a:xfrm>
          </p:grpSpPr>
          <p:sp>
            <p:nvSpPr>
              <p:cNvPr id="31" name="Line 109">
                <a:extLst>
                  <a:ext uri="{FF2B5EF4-FFF2-40B4-BE49-F238E27FC236}">
                    <a16:creationId xmlns:a16="http://schemas.microsoft.com/office/drawing/2014/main" id="{1E5CE620-34E5-4DDE-8083-49E2AB6E445D}"/>
                  </a:ext>
                </a:extLst>
              </p:cNvPr>
              <p:cNvSpPr>
                <a:spLocks noChangeShapeType="1"/>
              </p:cNvSpPr>
              <p:nvPr/>
            </p:nvSpPr>
            <p:spPr bwMode="auto">
              <a:xfrm>
                <a:off x="1013449" y="4604618"/>
                <a:ext cx="0" cy="685800"/>
              </a:xfrm>
              <a:prstGeom prst="line">
                <a:avLst/>
              </a:prstGeom>
              <a:noFill/>
              <a:ln w="57150">
                <a:solidFill>
                  <a:srgbClr val="008000"/>
                </a:solidFill>
                <a:round/>
                <a:headEnd/>
                <a:tailEnd/>
              </a:ln>
            </p:spPr>
            <p:txBody>
              <a:bodyPr wrap="none" anchor="ctr"/>
              <a:lstStyle/>
              <a:p>
                <a:endParaRPr lang="en-GB" dirty="0"/>
              </a:p>
            </p:txBody>
          </p:sp>
          <p:sp>
            <p:nvSpPr>
              <p:cNvPr id="32" name="Oval 48">
                <a:extLst>
                  <a:ext uri="{FF2B5EF4-FFF2-40B4-BE49-F238E27FC236}">
                    <a16:creationId xmlns:a16="http://schemas.microsoft.com/office/drawing/2014/main" id="{7B368363-8D98-4ED1-886C-C344AA9E5490}"/>
                  </a:ext>
                </a:extLst>
              </p:cNvPr>
              <p:cNvSpPr>
                <a:spLocks noChangeArrowheads="1"/>
              </p:cNvSpPr>
              <p:nvPr/>
            </p:nvSpPr>
            <p:spPr bwMode="auto">
              <a:xfrm>
                <a:off x="808662" y="4209330"/>
                <a:ext cx="411163" cy="396875"/>
              </a:xfrm>
              <a:prstGeom prst="ellipse">
                <a:avLst/>
              </a:prstGeom>
              <a:solidFill>
                <a:schemeClr val="hlink"/>
              </a:solidFill>
              <a:ln w="12700">
                <a:noFill/>
                <a:round/>
                <a:headEnd/>
                <a:tailEnd/>
              </a:ln>
            </p:spPr>
            <p:txBody>
              <a:bodyPr wrap="none" anchor="ctr"/>
              <a:lstStyle/>
              <a:p>
                <a:endParaRPr lang="en-GB" dirty="0"/>
              </a:p>
            </p:txBody>
          </p:sp>
          <p:cxnSp>
            <p:nvCxnSpPr>
              <p:cNvPr id="48" name="Lige forbindelse 47">
                <a:extLst>
                  <a:ext uri="{FF2B5EF4-FFF2-40B4-BE49-F238E27FC236}">
                    <a16:creationId xmlns:a16="http://schemas.microsoft.com/office/drawing/2014/main" id="{8302D9C2-4FBB-4D81-8C7A-8EC4AE7EEC60}"/>
                  </a:ext>
                </a:extLst>
              </p:cNvPr>
              <p:cNvCxnSpPr>
                <a:cxnSpLocks/>
              </p:cNvCxnSpPr>
              <p:nvPr/>
            </p:nvCxnSpPr>
            <p:spPr bwMode="auto">
              <a:xfrm>
                <a:off x="191790" y="5313660"/>
                <a:ext cx="1713212" cy="0"/>
              </a:xfrm>
              <a:prstGeom prst="line">
                <a:avLst/>
              </a:prstGeom>
              <a:solidFill>
                <a:schemeClr val="accent1"/>
              </a:solidFill>
              <a:ln w="57150" cap="flat" cmpd="sng" algn="ctr">
                <a:solidFill>
                  <a:srgbClr val="008000"/>
                </a:solidFill>
                <a:prstDash val="solid"/>
                <a:round/>
                <a:headEnd type="none" w="med" len="med"/>
                <a:tailEnd type="none" w="med" len="med"/>
              </a:ln>
              <a:effectLst/>
            </p:spPr>
          </p:cxnSp>
          <p:sp>
            <p:nvSpPr>
              <p:cNvPr id="50" name="Line 109">
                <a:extLst>
                  <a:ext uri="{FF2B5EF4-FFF2-40B4-BE49-F238E27FC236}">
                    <a16:creationId xmlns:a16="http://schemas.microsoft.com/office/drawing/2014/main" id="{507E3E2D-E893-4D71-8F6A-5E34D419F90D}"/>
                  </a:ext>
                </a:extLst>
              </p:cNvPr>
              <p:cNvSpPr>
                <a:spLocks noChangeShapeType="1"/>
              </p:cNvSpPr>
              <p:nvPr/>
            </p:nvSpPr>
            <p:spPr bwMode="auto">
              <a:xfrm>
                <a:off x="220365" y="5303050"/>
                <a:ext cx="0" cy="295275"/>
              </a:xfrm>
              <a:prstGeom prst="line">
                <a:avLst/>
              </a:prstGeom>
              <a:noFill/>
              <a:ln w="57150">
                <a:solidFill>
                  <a:srgbClr val="008000"/>
                </a:solidFill>
                <a:round/>
                <a:headEnd/>
                <a:tailEnd/>
              </a:ln>
            </p:spPr>
            <p:txBody>
              <a:bodyPr wrap="none" anchor="ctr"/>
              <a:lstStyle/>
              <a:p>
                <a:endParaRPr lang="en-GB" dirty="0"/>
              </a:p>
            </p:txBody>
          </p:sp>
          <p:sp>
            <p:nvSpPr>
              <p:cNvPr id="95" name="Line 109">
                <a:extLst>
                  <a:ext uri="{FF2B5EF4-FFF2-40B4-BE49-F238E27FC236}">
                    <a16:creationId xmlns:a16="http://schemas.microsoft.com/office/drawing/2014/main" id="{B66E3EB1-A904-419E-AA0E-DF917E17B290}"/>
                  </a:ext>
                </a:extLst>
              </p:cNvPr>
              <p:cNvSpPr>
                <a:spLocks noChangeShapeType="1"/>
              </p:cNvSpPr>
              <p:nvPr/>
            </p:nvSpPr>
            <p:spPr bwMode="auto">
              <a:xfrm>
                <a:off x="772815" y="5303050"/>
                <a:ext cx="0" cy="295275"/>
              </a:xfrm>
              <a:prstGeom prst="line">
                <a:avLst/>
              </a:prstGeom>
              <a:noFill/>
              <a:ln w="57150">
                <a:solidFill>
                  <a:srgbClr val="008000"/>
                </a:solidFill>
                <a:round/>
                <a:headEnd/>
                <a:tailEnd/>
              </a:ln>
            </p:spPr>
            <p:txBody>
              <a:bodyPr wrap="none" anchor="ctr"/>
              <a:lstStyle/>
              <a:p>
                <a:endParaRPr lang="en-GB" dirty="0"/>
              </a:p>
            </p:txBody>
          </p:sp>
          <p:sp>
            <p:nvSpPr>
              <p:cNvPr id="96" name="Line 109">
                <a:extLst>
                  <a:ext uri="{FF2B5EF4-FFF2-40B4-BE49-F238E27FC236}">
                    <a16:creationId xmlns:a16="http://schemas.microsoft.com/office/drawing/2014/main" id="{269EF500-AB20-415E-9E6A-D08D92A03FA1}"/>
                  </a:ext>
                </a:extLst>
              </p:cNvPr>
              <p:cNvSpPr>
                <a:spLocks noChangeShapeType="1"/>
              </p:cNvSpPr>
              <p:nvPr/>
            </p:nvSpPr>
            <p:spPr bwMode="auto">
              <a:xfrm>
                <a:off x="1325265" y="5303050"/>
                <a:ext cx="0" cy="295275"/>
              </a:xfrm>
              <a:prstGeom prst="line">
                <a:avLst/>
              </a:prstGeom>
              <a:noFill/>
              <a:ln w="57150">
                <a:solidFill>
                  <a:srgbClr val="008000"/>
                </a:solidFill>
                <a:round/>
                <a:headEnd/>
                <a:tailEnd/>
              </a:ln>
            </p:spPr>
            <p:txBody>
              <a:bodyPr wrap="none" anchor="ctr"/>
              <a:lstStyle/>
              <a:p>
                <a:endParaRPr lang="en-GB" dirty="0"/>
              </a:p>
            </p:txBody>
          </p:sp>
          <p:sp>
            <p:nvSpPr>
              <p:cNvPr id="97" name="Line 109">
                <a:extLst>
                  <a:ext uri="{FF2B5EF4-FFF2-40B4-BE49-F238E27FC236}">
                    <a16:creationId xmlns:a16="http://schemas.microsoft.com/office/drawing/2014/main" id="{D05E15D3-94E5-4C0F-89E8-1D3B9CCBA14D}"/>
                  </a:ext>
                </a:extLst>
              </p:cNvPr>
              <p:cNvSpPr>
                <a:spLocks noChangeShapeType="1"/>
              </p:cNvSpPr>
              <p:nvPr/>
            </p:nvSpPr>
            <p:spPr bwMode="auto">
              <a:xfrm>
                <a:off x="1877716" y="5303050"/>
                <a:ext cx="0" cy="295275"/>
              </a:xfrm>
              <a:prstGeom prst="line">
                <a:avLst/>
              </a:prstGeom>
              <a:noFill/>
              <a:ln w="57150">
                <a:solidFill>
                  <a:srgbClr val="008000"/>
                </a:solidFill>
                <a:round/>
                <a:headEnd/>
                <a:tailEnd/>
              </a:ln>
            </p:spPr>
            <p:txBody>
              <a:bodyPr wrap="none" anchor="ctr"/>
              <a:lstStyle/>
              <a:p>
                <a:endParaRPr lang="en-GB" dirty="0"/>
              </a:p>
            </p:txBody>
          </p:sp>
        </p:grpSp>
        <p:grpSp>
          <p:nvGrpSpPr>
            <p:cNvPr id="99" name="Gruppe 98">
              <a:extLst>
                <a:ext uri="{FF2B5EF4-FFF2-40B4-BE49-F238E27FC236}">
                  <a16:creationId xmlns:a16="http://schemas.microsoft.com/office/drawing/2014/main" id="{EA25F5FB-3B52-46DE-9BF3-A3C93885D199}"/>
                </a:ext>
              </a:extLst>
            </p:cNvPr>
            <p:cNvGrpSpPr/>
            <p:nvPr/>
          </p:nvGrpSpPr>
          <p:grpSpPr>
            <a:xfrm>
              <a:off x="2790555" y="4019760"/>
              <a:ext cx="1713212" cy="1388995"/>
              <a:chOff x="191790" y="4209330"/>
              <a:chExt cx="1713212" cy="1388995"/>
            </a:xfrm>
          </p:grpSpPr>
          <p:sp>
            <p:nvSpPr>
              <p:cNvPr id="100" name="Line 109">
                <a:extLst>
                  <a:ext uri="{FF2B5EF4-FFF2-40B4-BE49-F238E27FC236}">
                    <a16:creationId xmlns:a16="http://schemas.microsoft.com/office/drawing/2014/main" id="{94718826-F2F4-4B18-8BF6-E1AEA8044E2A}"/>
                  </a:ext>
                </a:extLst>
              </p:cNvPr>
              <p:cNvSpPr>
                <a:spLocks noChangeShapeType="1"/>
              </p:cNvSpPr>
              <p:nvPr/>
            </p:nvSpPr>
            <p:spPr bwMode="auto">
              <a:xfrm>
                <a:off x="1013449" y="4604618"/>
                <a:ext cx="0" cy="685800"/>
              </a:xfrm>
              <a:prstGeom prst="line">
                <a:avLst/>
              </a:prstGeom>
              <a:noFill/>
              <a:ln w="57150">
                <a:solidFill>
                  <a:srgbClr val="008000"/>
                </a:solidFill>
                <a:round/>
                <a:headEnd/>
                <a:tailEnd/>
              </a:ln>
            </p:spPr>
            <p:txBody>
              <a:bodyPr wrap="none" anchor="ctr"/>
              <a:lstStyle/>
              <a:p>
                <a:endParaRPr lang="en-GB" dirty="0"/>
              </a:p>
            </p:txBody>
          </p:sp>
          <p:sp>
            <p:nvSpPr>
              <p:cNvPr id="101" name="Oval 48">
                <a:extLst>
                  <a:ext uri="{FF2B5EF4-FFF2-40B4-BE49-F238E27FC236}">
                    <a16:creationId xmlns:a16="http://schemas.microsoft.com/office/drawing/2014/main" id="{D5ACF1C0-86F5-4328-9C86-D19953568828}"/>
                  </a:ext>
                </a:extLst>
              </p:cNvPr>
              <p:cNvSpPr>
                <a:spLocks noChangeArrowheads="1"/>
              </p:cNvSpPr>
              <p:nvPr/>
            </p:nvSpPr>
            <p:spPr bwMode="auto">
              <a:xfrm>
                <a:off x="808662" y="4209330"/>
                <a:ext cx="411163" cy="396875"/>
              </a:xfrm>
              <a:prstGeom prst="ellipse">
                <a:avLst/>
              </a:prstGeom>
              <a:solidFill>
                <a:schemeClr val="hlink"/>
              </a:solidFill>
              <a:ln w="12700">
                <a:noFill/>
                <a:round/>
                <a:headEnd/>
                <a:tailEnd/>
              </a:ln>
            </p:spPr>
            <p:txBody>
              <a:bodyPr wrap="none" anchor="ctr"/>
              <a:lstStyle/>
              <a:p>
                <a:endParaRPr lang="en-GB" dirty="0"/>
              </a:p>
            </p:txBody>
          </p:sp>
          <p:cxnSp>
            <p:nvCxnSpPr>
              <p:cNvPr id="102" name="Lige forbindelse 101">
                <a:extLst>
                  <a:ext uri="{FF2B5EF4-FFF2-40B4-BE49-F238E27FC236}">
                    <a16:creationId xmlns:a16="http://schemas.microsoft.com/office/drawing/2014/main" id="{42A779E0-8F83-4E97-AC3F-A72423C4DD4E}"/>
                  </a:ext>
                </a:extLst>
              </p:cNvPr>
              <p:cNvCxnSpPr>
                <a:cxnSpLocks/>
              </p:cNvCxnSpPr>
              <p:nvPr/>
            </p:nvCxnSpPr>
            <p:spPr bwMode="auto">
              <a:xfrm>
                <a:off x="191790" y="5313660"/>
                <a:ext cx="1713212" cy="0"/>
              </a:xfrm>
              <a:prstGeom prst="line">
                <a:avLst/>
              </a:prstGeom>
              <a:solidFill>
                <a:schemeClr val="accent1"/>
              </a:solidFill>
              <a:ln w="57150" cap="flat" cmpd="sng" algn="ctr">
                <a:solidFill>
                  <a:srgbClr val="008000"/>
                </a:solidFill>
                <a:prstDash val="solid"/>
                <a:round/>
                <a:headEnd type="none" w="med" len="med"/>
                <a:tailEnd type="none" w="med" len="med"/>
              </a:ln>
              <a:effectLst/>
            </p:spPr>
          </p:cxnSp>
          <p:sp>
            <p:nvSpPr>
              <p:cNvPr id="103" name="Line 109">
                <a:extLst>
                  <a:ext uri="{FF2B5EF4-FFF2-40B4-BE49-F238E27FC236}">
                    <a16:creationId xmlns:a16="http://schemas.microsoft.com/office/drawing/2014/main" id="{BF6498CB-6018-4872-BF92-89A87D64B47F}"/>
                  </a:ext>
                </a:extLst>
              </p:cNvPr>
              <p:cNvSpPr>
                <a:spLocks noChangeShapeType="1"/>
              </p:cNvSpPr>
              <p:nvPr/>
            </p:nvSpPr>
            <p:spPr bwMode="auto">
              <a:xfrm>
                <a:off x="220365" y="5303050"/>
                <a:ext cx="0" cy="295275"/>
              </a:xfrm>
              <a:prstGeom prst="line">
                <a:avLst/>
              </a:prstGeom>
              <a:noFill/>
              <a:ln w="57150">
                <a:solidFill>
                  <a:srgbClr val="008000"/>
                </a:solidFill>
                <a:round/>
                <a:headEnd/>
                <a:tailEnd/>
              </a:ln>
            </p:spPr>
            <p:txBody>
              <a:bodyPr wrap="none" anchor="ctr"/>
              <a:lstStyle/>
              <a:p>
                <a:endParaRPr lang="en-GB" dirty="0"/>
              </a:p>
            </p:txBody>
          </p:sp>
          <p:sp>
            <p:nvSpPr>
              <p:cNvPr id="104" name="Line 109">
                <a:extLst>
                  <a:ext uri="{FF2B5EF4-FFF2-40B4-BE49-F238E27FC236}">
                    <a16:creationId xmlns:a16="http://schemas.microsoft.com/office/drawing/2014/main" id="{0BE6CA97-46AF-49CA-AA0B-F1B0EB792F28}"/>
                  </a:ext>
                </a:extLst>
              </p:cNvPr>
              <p:cNvSpPr>
                <a:spLocks noChangeShapeType="1"/>
              </p:cNvSpPr>
              <p:nvPr/>
            </p:nvSpPr>
            <p:spPr bwMode="auto">
              <a:xfrm>
                <a:off x="772815" y="5303050"/>
                <a:ext cx="0" cy="295275"/>
              </a:xfrm>
              <a:prstGeom prst="line">
                <a:avLst/>
              </a:prstGeom>
              <a:noFill/>
              <a:ln w="57150">
                <a:solidFill>
                  <a:srgbClr val="008000"/>
                </a:solidFill>
                <a:round/>
                <a:headEnd/>
                <a:tailEnd/>
              </a:ln>
            </p:spPr>
            <p:txBody>
              <a:bodyPr wrap="none" anchor="ctr"/>
              <a:lstStyle/>
              <a:p>
                <a:endParaRPr lang="en-GB" dirty="0"/>
              </a:p>
            </p:txBody>
          </p:sp>
          <p:sp>
            <p:nvSpPr>
              <p:cNvPr id="105" name="Line 109">
                <a:extLst>
                  <a:ext uri="{FF2B5EF4-FFF2-40B4-BE49-F238E27FC236}">
                    <a16:creationId xmlns:a16="http://schemas.microsoft.com/office/drawing/2014/main" id="{F01B042A-096D-4749-BB5E-5886B4C51BD1}"/>
                  </a:ext>
                </a:extLst>
              </p:cNvPr>
              <p:cNvSpPr>
                <a:spLocks noChangeShapeType="1"/>
              </p:cNvSpPr>
              <p:nvPr/>
            </p:nvSpPr>
            <p:spPr bwMode="auto">
              <a:xfrm>
                <a:off x="1325265" y="5303050"/>
                <a:ext cx="0" cy="295275"/>
              </a:xfrm>
              <a:prstGeom prst="line">
                <a:avLst/>
              </a:prstGeom>
              <a:noFill/>
              <a:ln w="57150">
                <a:solidFill>
                  <a:srgbClr val="008000"/>
                </a:solidFill>
                <a:round/>
                <a:headEnd/>
                <a:tailEnd/>
              </a:ln>
            </p:spPr>
            <p:txBody>
              <a:bodyPr wrap="none" anchor="ctr"/>
              <a:lstStyle/>
              <a:p>
                <a:endParaRPr lang="en-GB" dirty="0"/>
              </a:p>
            </p:txBody>
          </p:sp>
          <p:sp>
            <p:nvSpPr>
              <p:cNvPr id="106" name="Line 109">
                <a:extLst>
                  <a:ext uri="{FF2B5EF4-FFF2-40B4-BE49-F238E27FC236}">
                    <a16:creationId xmlns:a16="http://schemas.microsoft.com/office/drawing/2014/main" id="{3B9EB676-E79E-42DE-A0C6-F3302772C201}"/>
                  </a:ext>
                </a:extLst>
              </p:cNvPr>
              <p:cNvSpPr>
                <a:spLocks noChangeShapeType="1"/>
              </p:cNvSpPr>
              <p:nvPr/>
            </p:nvSpPr>
            <p:spPr bwMode="auto">
              <a:xfrm>
                <a:off x="1877716" y="5303050"/>
                <a:ext cx="0" cy="295275"/>
              </a:xfrm>
              <a:prstGeom prst="line">
                <a:avLst/>
              </a:prstGeom>
              <a:noFill/>
              <a:ln w="57150">
                <a:solidFill>
                  <a:srgbClr val="008000"/>
                </a:solidFill>
                <a:round/>
                <a:headEnd/>
                <a:tailEnd/>
              </a:ln>
            </p:spPr>
            <p:txBody>
              <a:bodyPr wrap="none" anchor="ctr"/>
              <a:lstStyle/>
              <a:p>
                <a:endParaRPr lang="en-GB" dirty="0"/>
              </a:p>
            </p:txBody>
          </p:sp>
        </p:grpSp>
        <p:grpSp>
          <p:nvGrpSpPr>
            <p:cNvPr id="107" name="Gruppe 106">
              <a:extLst>
                <a:ext uri="{FF2B5EF4-FFF2-40B4-BE49-F238E27FC236}">
                  <a16:creationId xmlns:a16="http://schemas.microsoft.com/office/drawing/2014/main" id="{217F58A5-E29A-44B0-90E5-4FC3A7DCAD01}"/>
                </a:ext>
              </a:extLst>
            </p:cNvPr>
            <p:cNvGrpSpPr/>
            <p:nvPr/>
          </p:nvGrpSpPr>
          <p:grpSpPr>
            <a:xfrm>
              <a:off x="5395487" y="4019760"/>
              <a:ext cx="1713212" cy="1388995"/>
              <a:chOff x="191790" y="4209330"/>
              <a:chExt cx="1713212" cy="1388995"/>
            </a:xfrm>
          </p:grpSpPr>
          <p:sp>
            <p:nvSpPr>
              <p:cNvPr id="108" name="Line 109">
                <a:extLst>
                  <a:ext uri="{FF2B5EF4-FFF2-40B4-BE49-F238E27FC236}">
                    <a16:creationId xmlns:a16="http://schemas.microsoft.com/office/drawing/2014/main" id="{6BCCD3BC-F88C-4E15-B395-B584924B5336}"/>
                  </a:ext>
                </a:extLst>
              </p:cNvPr>
              <p:cNvSpPr>
                <a:spLocks noChangeShapeType="1"/>
              </p:cNvSpPr>
              <p:nvPr/>
            </p:nvSpPr>
            <p:spPr bwMode="auto">
              <a:xfrm>
                <a:off x="1013449" y="4604618"/>
                <a:ext cx="0" cy="685800"/>
              </a:xfrm>
              <a:prstGeom prst="line">
                <a:avLst/>
              </a:prstGeom>
              <a:noFill/>
              <a:ln w="57150">
                <a:solidFill>
                  <a:srgbClr val="008000"/>
                </a:solidFill>
                <a:round/>
                <a:headEnd/>
                <a:tailEnd/>
              </a:ln>
            </p:spPr>
            <p:txBody>
              <a:bodyPr wrap="none" anchor="ctr"/>
              <a:lstStyle/>
              <a:p>
                <a:endParaRPr lang="en-GB" dirty="0"/>
              </a:p>
            </p:txBody>
          </p:sp>
          <p:sp>
            <p:nvSpPr>
              <p:cNvPr id="109" name="Oval 48">
                <a:extLst>
                  <a:ext uri="{FF2B5EF4-FFF2-40B4-BE49-F238E27FC236}">
                    <a16:creationId xmlns:a16="http://schemas.microsoft.com/office/drawing/2014/main" id="{A9F05AE0-5F3B-43A4-AC51-55D65E9AC5E0}"/>
                  </a:ext>
                </a:extLst>
              </p:cNvPr>
              <p:cNvSpPr>
                <a:spLocks noChangeArrowheads="1"/>
              </p:cNvSpPr>
              <p:nvPr/>
            </p:nvSpPr>
            <p:spPr bwMode="auto">
              <a:xfrm>
                <a:off x="808662" y="4209330"/>
                <a:ext cx="411163" cy="396875"/>
              </a:xfrm>
              <a:prstGeom prst="ellipse">
                <a:avLst/>
              </a:prstGeom>
              <a:solidFill>
                <a:schemeClr val="hlink"/>
              </a:solidFill>
              <a:ln w="12700">
                <a:noFill/>
                <a:round/>
                <a:headEnd/>
                <a:tailEnd/>
              </a:ln>
            </p:spPr>
            <p:txBody>
              <a:bodyPr wrap="none" anchor="ctr"/>
              <a:lstStyle/>
              <a:p>
                <a:endParaRPr lang="en-GB" dirty="0"/>
              </a:p>
            </p:txBody>
          </p:sp>
          <p:cxnSp>
            <p:nvCxnSpPr>
              <p:cNvPr id="110" name="Lige forbindelse 109">
                <a:extLst>
                  <a:ext uri="{FF2B5EF4-FFF2-40B4-BE49-F238E27FC236}">
                    <a16:creationId xmlns:a16="http://schemas.microsoft.com/office/drawing/2014/main" id="{92FA8F88-9B31-4EC8-AC38-EFEA18ECBC15}"/>
                  </a:ext>
                </a:extLst>
              </p:cNvPr>
              <p:cNvCxnSpPr>
                <a:cxnSpLocks/>
              </p:cNvCxnSpPr>
              <p:nvPr/>
            </p:nvCxnSpPr>
            <p:spPr bwMode="auto">
              <a:xfrm>
                <a:off x="191790" y="5313660"/>
                <a:ext cx="1713212" cy="0"/>
              </a:xfrm>
              <a:prstGeom prst="line">
                <a:avLst/>
              </a:prstGeom>
              <a:solidFill>
                <a:schemeClr val="accent1"/>
              </a:solidFill>
              <a:ln w="57150" cap="flat" cmpd="sng" algn="ctr">
                <a:solidFill>
                  <a:srgbClr val="008000"/>
                </a:solidFill>
                <a:prstDash val="solid"/>
                <a:round/>
                <a:headEnd type="none" w="med" len="med"/>
                <a:tailEnd type="none" w="med" len="med"/>
              </a:ln>
              <a:effectLst/>
            </p:spPr>
          </p:cxnSp>
          <p:sp>
            <p:nvSpPr>
              <p:cNvPr id="111" name="Line 109">
                <a:extLst>
                  <a:ext uri="{FF2B5EF4-FFF2-40B4-BE49-F238E27FC236}">
                    <a16:creationId xmlns:a16="http://schemas.microsoft.com/office/drawing/2014/main" id="{D3A2C168-4D17-434B-926B-991C72A21FD0}"/>
                  </a:ext>
                </a:extLst>
              </p:cNvPr>
              <p:cNvSpPr>
                <a:spLocks noChangeShapeType="1"/>
              </p:cNvSpPr>
              <p:nvPr/>
            </p:nvSpPr>
            <p:spPr bwMode="auto">
              <a:xfrm>
                <a:off x="220365" y="5303050"/>
                <a:ext cx="0" cy="295275"/>
              </a:xfrm>
              <a:prstGeom prst="line">
                <a:avLst/>
              </a:prstGeom>
              <a:noFill/>
              <a:ln w="57150">
                <a:solidFill>
                  <a:srgbClr val="008000"/>
                </a:solidFill>
                <a:round/>
                <a:headEnd/>
                <a:tailEnd/>
              </a:ln>
            </p:spPr>
            <p:txBody>
              <a:bodyPr wrap="none" anchor="ctr"/>
              <a:lstStyle/>
              <a:p>
                <a:endParaRPr lang="en-GB" dirty="0"/>
              </a:p>
            </p:txBody>
          </p:sp>
          <p:sp>
            <p:nvSpPr>
              <p:cNvPr id="112" name="Line 109">
                <a:extLst>
                  <a:ext uri="{FF2B5EF4-FFF2-40B4-BE49-F238E27FC236}">
                    <a16:creationId xmlns:a16="http://schemas.microsoft.com/office/drawing/2014/main" id="{A0991CEC-0F14-4AA1-8481-860258E0C9E3}"/>
                  </a:ext>
                </a:extLst>
              </p:cNvPr>
              <p:cNvSpPr>
                <a:spLocks noChangeShapeType="1"/>
              </p:cNvSpPr>
              <p:nvPr/>
            </p:nvSpPr>
            <p:spPr bwMode="auto">
              <a:xfrm>
                <a:off x="772815" y="5303050"/>
                <a:ext cx="0" cy="295275"/>
              </a:xfrm>
              <a:prstGeom prst="line">
                <a:avLst/>
              </a:prstGeom>
              <a:noFill/>
              <a:ln w="57150">
                <a:solidFill>
                  <a:srgbClr val="008000"/>
                </a:solidFill>
                <a:round/>
                <a:headEnd/>
                <a:tailEnd/>
              </a:ln>
            </p:spPr>
            <p:txBody>
              <a:bodyPr wrap="none" anchor="ctr"/>
              <a:lstStyle/>
              <a:p>
                <a:endParaRPr lang="en-GB" dirty="0"/>
              </a:p>
            </p:txBody>
          </p:sp>
          <p:sp>
            <p:nvSpPr>
              <p:cNvPr id="113" name="Line 109">
                <a:extLst>
                  <a:ext uri="{FF2B5EF4-FFF2-40B4-BE49-F238E27FC236}">
                    <a16:creationId xmlns:a16="http://schemas.microsoft.com/office/drawing/2014/main" id="{CB40E588-9DE2-4B79-9BCE-3FE5A8DA8EB6}"/>
                  </a:ext>
                </a:extLst>
              </p:cNvPr>
              <p:cNvSpPr>
                <a:spLocks noChangeShapeType="1"/>
              </p:cNvSpPr>
              <p:nvPr/>
            </p:nvSpPr>
            <p:spPr bwMode="auto">
              <a:xfrm>
                <a:off x="1325265" y="5303050"/>
                <a:ext cx="0" cy="295275"/>
              </a:xfrm>
              <a:prstGeom prst="line">
                <a:avLst/>
              </a:prstGeom>
              <a:noFill/>
              <a:ln w="57150">
                <a:solidFill>
                  <a:srgbClr val="008000"/>
                </a:solidFill>
                <a:round/>
                <a:headEnd/>
                <a:tailEnd/>
              </a:ln>
            </p:spPr>
            <p:txBody>
              <a:bodyPr wrap="none" anchor="ctr"/>
              <a:lstStyle/>
              <a:p>
                <a:endParaRPr lang="en-GB" dirty="0"/>
              </a:p>
            </p:txBody>
          </p:sp>
          <p:sp>
            <p:nvSpPr>
              <p:cNvPr id="114" name="Line 109">
                <a:extLst>
                  <a:ext uri="{FF2B5EF4-FFF2-40B4-BE49-F238E27FC236}">
                    <a16:creationId xmlns:a16="http://schemas.microsoft.com/office/drawing/2014/main" id="{56622482-ACEA-40C7-92D2-AF3AB3F95DB2}"/>
                  </a:ext>
                </a:extLst>
              </p:cNvPr>
              <p:cNvSpPr>
                <a:spLocks noChangeShapeType="1"/>
              </p:cNvSpPr>
              <p:nvPr/>
            </p:nvSpPr>
            <p:spPr bwMode="auto">
              <a:xfrm>
                <a:off x="1877716" y="5303050"/>
                <a:ext cx="0" cy="295275"/>
              </a:xfrm>
              <a:prstGeom prst="line">
                <a:avLst/>
              </a:prstGeom>
              <a:noFill/>
              <a:ln w="57150">
                <a:solidFill>
                  <a:srgbClr val="008000"/>
                </a:solidFill>
                <a:round/>
                <a:headEnd/>
                <a:tailEnd/>
              </a:ln>
            </p:spPr>
            <p:txBody>
              <a:bodyPr wrap="none" anchor="ctr"/>
              <a:lstStyle/>
              <a:p>
                <a:endParaRPr lang="en-GB" dirty="0"/>
              </a:p>
            </p:txBody>
          </p:sp>
        </p:grpSp>
        <p:grpSp>
          <p:nvGrpSpPr>
            <p:cNvPr id="115" name="Gruppe 114">
              <a:extLst>
                <a:ext uri="{FF2B5EF4-FFF2-40B4-BE49-F238E27FC236}">
                  <a16:creationId xmlns:a16="http://schemas.microsoft.com/office/drawing/2014/main" id="{0F53366B-ECE1-45E3-90F9-0AA692F4C335}"/>
                </a:ext>
              </a:extLst>
            </p:cNvPr>
            <p:cNvGrpSpPr/>
            <p:nvPr/>
          </p:nvGrpSpPr>
          <p:grpSpPr>
            <a:xfrm>
              <a:off x="7985697" y="4019760"/>
              <a:ext cx="1713212" cy="1388995"/>
              <a:chOff x="191790" y="4209330"/>
              <a:chExt cx="1713212" cy="1388995"/>
            </a:xfrm>
          </p:grpSpPr>
          <p:sp>
            <p:nvSpPr>
              <p:cNvPr id="116" name="Line 109">
                <a:extLst>
                  <a:ext uri="{FF2B5EF4-FFF2-40B4-BE49-F238E27FC236}">
                    <a16:creationId xmlns:a16="http://schemas.microsoft.com/office/drawing/2014/main" id="{9FFAE581-820E-4C57-B9ED-92A670A9BB0F}"/>
                  </a:ext>
                </a:extLst>
              </p:cNvPr>
              <p:cNvSpPr>
                <a:spLocks noChangeShapeType="1"/>
              </p:cNvSpPr>
              <p:nvPr/>
            </p:nvSpPr>
            <p:spPr bwMode="auto">
              <a:xfrm>
                <a:off x="1013449" y="4604618"/>
                <a:ext cx="0" cy="685800"/>
              </a:xfrm>
              <a:prstGeom prst="line">
                <a:avLst/>
              </a:prstGeom>
              <a:noFill/>
              <a:ln w="57150">
                <a:solidFill>
                  <a:srgbClr val="008000"/>
                </a:solidFill>
                <a:round/>
                <a:headEnd/>
                <a:tailEnd/>
              </a:ln>
            </p:spPr>
            <p:txBody>
              <a:bodyPr wrap="none" anchor="ctr"/>
              <a:lstStyle/>
              <a:p>
                <a:endParaRPr lang="en-GB" dirty="0"/>
              </a:p>
            </p:txBody>
          </p:sp>
          <p:sp>
            <p:nvSpPr>
              <p:cNvPr id="117" name="Oval 48">
                <a:extLst>
                  <a:ext uri="{FF2B5EF4-FFF2-40B4-BE49-F238E27FC236}">
                    <a16:creationId xmlns:a16="http://schemas.microsoft.com/office/drawing/2014/main" id="{C2C57BD5-F009-4EF0-A782-F9DB05394F73}"/>
                  </a:ext>
                </a:extLst>
              </p:cNvPr>
              <p:cNvSpPr>
                <a:spLocks noChangeArrowheads="1"/>
              </p:cNvSpPr>
              <p:nvPr/>
            </p:nvSpPr>
            <p:spPr bwMode="auto">
              <a:xfrm>
                <a:off x="808662" y="4209330"/>
                <a:ext cx="411163" cy="396875"/>
              </a:xfrm>
              <a:prstGeom prst="ellipse">
                <a:avLst/>
              </a:prstGeom>
              <a:solidFill>
                <a:schemeClr val="hlink"/>
              </a:solidFill>
              <a:ln w="12700">
                <a:noFill/>
                <a:round/>
                <a:headEnd/>
                <a:tailEnd/>
              </a:ln>
            </p:spPr>
            <p:txBody>
              <a:bodyPr wrap="none" anchor="ctr"/>
              <a:lstStyle/>
              <a:p>
                <a:endParaRPr lang="en-GB" dirty="0"/>
              </a:p>
            </p:txBody>
          </p:sp>
          <p:cxnSp>
            <p:nvCxnSpPr>
              <p:cNvPr id="118" name="Lige forbindelse 117">
                <a:extLst>
                  <a:ext uri="{FF2B5EF4-FFF2-40B4-BE49-F238E27FC236}">
                    <a16:creationId xmlns:a16="http://schemas.microsoft.com/office/drawing/2014/main" id="{C611366C-5F7B-49D8-84F8-9A2F475EB68A}"/>
                  </a:ext>
                </a:extLst>
              </p:cNvPr>
              <p:cNvCxnSpPr>
                <a:cxnSpLocks/>
              </p:cNvCxnSpPr>
              <p:nvPr/>
            </p:nvCxnSpPr>
            <p:spPr bwMode="auto">
              <a:xfrm>
                <a:off x="191790" y="5313660"/>
                <a:ext cx="1713212" cy="0"/>
              </a:xfrm>
              <a:prstGeom prst="line">
                <a:avLst/>
              </a:prstGeom>
              <a:solidFill>
                <a:schemeClr val="accent1"/>
              </a:solidFill>
              <a:ln w="57150" cap="flat" cmpd="sng" algn="ctr">
                <a:solidFill>
                  <a:srgbClr val="008000"/>
                </a:solidFill>
                <a:prstDash val="solid"/>
                <a:round/>
                <a:headEnd type="none" w="med" len="med"/>
                <a:tailEnd type="none" w="med" len="med"/>
              </a:ln>
              <a:effectLst/>
            </p:spPr>
          </p:cxnSp>
          <p:sp>
            <p:nvSpPr>
              <p:cNvPr id="119" name="Line 109">
                <a:extLst>
                  <a:ext uri="{FF2B5EF4-FFF2-40B4-BE49-F238E27FC236}">
                    <a16:creationId xmlns:a16="http://schemas.microsoft.com/office/drawing/2014/main" id="{7561131A-9D39-4534-B10A-E6F5141AEEF8}"/>
                  </a:ext>
                </a:extLst>
              </p:cNvPr>
              <p:cNvSpPr>
                <a:spLocks noChangeShapeType="1"/>
              </p:cNvSpPr>
              <p:nvPr/>
            </p:nvSpPr>
            <p:spPr bwMode="auto">
              <a:xfrm>
                <a:off x="220365" y="5303050"/>
                <a:ext cx="0" cy="295275"/>
              </a:xfrm>
              <a:prstGeom prst="line">
                <a:avLst/>
              </a:prstGeom>
              <a:noFill/>
              <a:ln w="57150">
                <a:solidFill>
                  <a:srgbClr val="008000"/>
                </a:solidFill>
                <a:round/>
                <a:headEnd/>
                <a:tailEnd/>
              </a:ln>
            </p:spPr>
            <p:txBody>
              <a:bodyPr wrap="none" anchor="ctr"/>
              <a:lstStyle/>
              <a:p>
                <a:endParaRPr lang="en-GB" dirty="0"/>
              </a:p>
            </p:txBody>
          </p:sp>
          <p:sp>
            <p:nvSpPr>
              <p:cNvPr id="120" name="Line 109">
                <a:extLst>
                  <a:ext uri="{FF2B5EF4-FFF2-40B4-BE49-F238E27FC236}">
                    <a16:creationId xmlns:a16="http://schemas.microsoft.com/office/drawing/2014/main" id="{B4D0D28F-B799-46B5-98A0-D8E8AEA6561E}"/>
                  </a:ext>
                </a:extLst>
              </p:cNvPr>
              <p:cNvSpPr>
                <a:spLocks noChangeShapeType="1"/>
              </p:cNvSpPr>
              <p:nvPr/>
            </p:nvSpPr>
            <p:spPr bwMode="auto">
              <a:xfrm>
                <a:off x="772815" y="5303050"/>
                <a:ext cx="0" cy="295275"/>
              </a:xfrm>
              <a:prstGeom prst="line">
                <a:avLst/>
              </a:prstGeom>
              <a:noFill/>
              <a:ln w="57150">
                <a:solidFill>
                  <a:srgbClr val="008000"/>
                </a:solidFill>
                <a:round/>
                <a:headEnd/>
                <a:tailEnd/>
              </a:ln>
            </p:spPr>
            <p:txBody>
              <a:bodyPr wrap="none" anchor="ctr"/>
              <a:lstStyle/>
              <a:p>
                <a:endParaRPr lang="en-GB" dirty="0"/>
              </a:p>
            </p:txBody>
          </p:sp>
          <p:sp>
            <p:nvSpPr>
              <p:cNvPr id="121" name="Line 109">
                <a:extLst>
                  <a:ext uri="{FF2B5EF4-FFF2-40B4-BE49-F238E27FC236}">
                    <a16:creationId xmlns:a16="http://schemas.microsoft.com/office/drawing/2014/main" id="{98DD3C2B-05AC-4FD3-8E45-351C58BC3BDA}"/>
                  </a:ext>
                </a:extLst>
              </p:cNvPr>
              <p:cNvSpPr>
                <a:spLocks noChangeShapeType="1"/>
              </p:cNvSpPr>
              <p:nvPr/>
            </p:nvSpPr>
            <p:spPr bwMode="auto">
              <a:xfrm>
                <a:off x="1325265" y="5303050"/>
                <a:ext cx="0" cy="295275"/>
              </a:xfrm>
              <a:prstGeom prst="line">
                <a:avLst/>
              </a:prstGeom>
              <a:noFill/>
              <a:ln w="57150">
                <a:solidFill>
                  <a:srgbClr val="008000"/>
                </a:solidFill>
                <a:round/>
                <a:headEnd/>
                <a:tailEnd/>
              </a:ln>
            </p:spPr>
            <p:txBody>
              <a:bodyPr wrap="none" anchor="ctr"/>
              <a:lstStyle/>
              <a:p>
                <a:endParaRPr lang="en-GB" dirty="0"/>
              </a:p>
            </p:txBody>
          </p:sp>
          <p:sp>
            <p:nvSpPr>
              <p:cNvPr id="122" name="Line 109">
                <a:extLst>
                  <a:ext uri="{FF2B5EF4-FFF2-40B4-BE49-F238E27FC236}">
                    <a16:creationId xmlns:a16="http://schemas.microsoft.com/office/drawing/2014/main" id="{494CB5B0-95EA-4D7D-BD58-13FA64F114D6}"/>
                  </a:ext>
                </a:extLst>
              </p:cNvPr>
              <p:cNvSpPr>
                <a:spLocks noChangeShapeType="1"/>
              </p:cNvSpPr>
              <p:nvPr/>
            </p:nvSpPr>
            <p:spPr bwMode="auto">
              <a:xfrm>
                <a:off x="1877716" y="5303050"/>
                <a:ext cx="0" cy="295275"/>
              </a:xfrm>
              <a:prstGeom prst="line">
                <a:avLst/>
              </a:prstGeom>
              <a:noFill/>
              <a:ln w="57150">
                <a:solidFill>
                  <a:srgbClr val="008000"/>
                </a:solidFill>
                <a:round/>
                <a:headEnd/>
                <a:tailEnd/>
              </a:ln>
            </p:spPr>
            <p:txBody>
              <a:bodyPr wrap="none" anchor="ctr"/>
              <a:lstStyle/>
              <a:p>
                <a:endParaRPr lang="en-GB" dirty="0"/>
              </a:p>
            </p:txBody>
          </p:sp>
        </p:grpSp>
      </p:grpSp>
      <p:grpSp>
        <p:nvGrpSpPr>
          <p:cNvPr id="4" name="Gruppe 3">
            <a:extLst>
              <a:ext uri="{FF2B5EF4-FFF2-40B4-BE49-F238E27FC236}">
                <a16:creationId xmlns:a16="http://schemas.microsoft.com/office/drawing/2014/main" id="{710F77B9-D9F6-45C9-8E63-624EC680752E}"/>
              </a:ext>
            </a:extLst>
          </p:cNvPr>
          <p:cNvGrpSpPr/>
          <p:nvPr/>
        </p:nvGrpSpPr>
        <p:grpSpPr>
          <a:xfrm>
            <a:off x="152577" y="941409"/>
            <a:ext cx="9643468" cy="2162556"/>
            <a:chOff x="152577" y="941409"/>
            <a:chExt cx="9643468" cy="2162556"/>
          </a:xfrm>
        </p:grpSpPr>
        <p:pic>
          <p:nvPicPr>
            <p:cNvPr id="7" name="Billede 6" descr="Et billede, der indeholder objekt&#10;&#10;Automatisk genereret beskrivelse">
              <a:extLst>
                <a:ext uri="{FF2B5EF4-FFF2-40B4-BE49-F238E27FC236}">
                  <a16:creationId xmlns:a16="http://schemas.microsoft.com/office/drawing/2014/main" id="{8762754A-41BE-4BE8-9FF1-180E44C3BD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577" y="941409"/>
              <a:ext cx="2574036" cy="2162556"/>
            </a:xfrm>
            <a:prstGeom prst="rect">
              <a:avLst/>
            </a:prstGeom>
          </p:spPr>
        </p:pic>
        <p:pic>
          <p:nvPicPr>
            <p:cNvPr id="17" name="Billede 16" descr="Et billede, der indeholder kop&#10;&#10;Automatisk genereret beskrivelse">
              <a:extLst>
                <a:ext uri="{FF2B5EF4-FFF2-40B4-BE49-F238E27FC236}">
                  <a16:creationId xmlns:a16="http://schemas.microsoft.com/office/drawing/2014/main" id="{A4A7A0B1-C9C9-4B37-8701-6A9CFA5701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1650" y="1366605"/>
              <a:ext cx="2976372" cy="1737360"/>
            </a:xfrm>
            <a:prstGeom prst="rect">
              <a:avLst/>
            </a:prstGeom>
          </p:spPr>
        </p:pic>
        <p:pic>
          <p:nvPicPr>
            <p:cNvPr id="19" name="Billede 18">
              <a:extLst>
                <a:ext uri="{FF2B5EF4-FFF2-40B4-BE49-F238E27FC236}">
                  <a16:creationId xmlns:a16="http://schemas.microsoft.com/office/drawing/2014/main" id="{55AABE81-16FF-4F66-90A2-6E10DFA5C3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4225" y="1298025"/>
              <a:ext cx="3131820" cy="1805940"/>
            </a:xfrm>
            <a:prstGeom prst="rect">
              <a:avLst/>
            </a:prstGeom>
          </p:spPr>
        </p:pic>
      </p:grpSp>
      <p:grpSp>
        <p:nvGrpSpPr>
          <p:cNvPr id="71" name="Gruppe 70">
            <a:extLst>
              <a:ext uri="{FF2B5EF4-FFF2-40B4-BE49-F238E27FC236}">
                <a16:creationId xmlns:a16="http://schemas.microsoft.com/office/drawing/2014/main" id="{447D557E-25F7-4FDF-9FDD-C5F4ADD8B663}"/>
              </a:ext>
            </a:extLst>
          </p:cNvPr>
          <p:cNvGrpSpPr/>
          <p:nvPr/>
        </p:nvGrpSpPr>
        <p:grpSpPr>
          <a:xfrm>
            <a:off x="794479" y="3117956"/>
            <a:ext cx="8960247" cy="1836295"/>
            <a:chOff x="794479" y="3117956"/>
            <a:chExt cx="8960247" cy="1836295"/>
          </a:xfrm>
        </p:grpSpPr>
        <p:sp>
          <p:nvSpPr>
            <p:cNvPr id="72" name="Tekstfelt 71">
              <a:extLst>
                <a:ext uri="{FF2B5EF4-FFF2-40B4-BE49-F238E27FC236}">
                  <a16:creationId xmlns:a16="http://schemas.microsoft.com/office/drawing/2014/main" id="{95CE1FFF-2E92-4380-8C1F-D565BAAED4A8}"/>
                </a:ext>
              </a:extLst>
            </p:cNvPr>
            <p:cNvSpPr txBox="1"/>
            <p:nvPr/>
          </p:nvSpPr>
          <p:spPr>
            <a:xfrm>
              <a:off x="7854847" y="3117956"/>
              <a:ext cx="1899879" cy="400110"/>
            </a:xfrm>
            <a:prstGeom prst="rect">
              <a:avLst/>
            </a:prstGeom>
            <a:noFill/>
          </p:spPr>
          <p:txBody>
            <a:bodyPr wrap="none" rtlCol="0">
              <a:spAutoFit/>
            </a:bodyPr>
            <a:lstStyle/>
            <a:p>
              <a:pPr algn="ctr"/>
              <a:r>
                <a:rPr lang="en-GB" sz="2000" dirty="0">
                  <a:solidFill>
                    <a:srgbClr val="CC00CC"/>
                  </a:solidFill>
                </a:rPr>
                <a:t>Energy flow</a:t>
              </a:r>
            </a:p>
          </p:txBody>
        </p:sp>
        <p:cxnSp>
          <p:nvCxnSpPr>
            <p:cNvPr id="73" name="Lige pilforbindelse 72">
              <a:extLst>
                <a:ext uri="{FF2B5EF4-FFF2-40B4-BE49-F238E27FC236}">
                  <a16:creationId xmlns:a16="http://schemas.microsoft.com/office/drawing/2014/main" id="{81030E26-DD8D-4B3F-8B23-84761B607216}"/>
                </a:ext>
              </a:extLst>
            </p:cNvPr>
            <p:cNvCxnSpPr/>
            <p:nvPr/>
          </p:nvCxnSpPr>
          <p:spPr bwMode="auto">
            <a:xfrm>
              <a:off x="1319134" y="3117956"/>
              <a:ext cx="0" cy="479685"/>
            </a:xfrm>
            <a:prstGeom prst="straightConnector1">
              <a:avLst/>
            </a:prstGeom>
            <a:solidFill>
              <a:schemeClr val="accent1"/>
            </a:solidFill>
            <a:ln w="38100" cap="flat" cmpd="sng" algn="ctr">
              <a:solidFill>
                <a:srgbClr val="CC00CC"/>
              </a:solidFill>
              <a:prstDash val="solid"/>
              <a:round/>
              <a:headEnd type="none" w="med" len="med"/>
              <a:tailEnd type="triangle"/>
            </a:ln>
            <a:effectLst/>
          </p:spPr>
        </p:cxnSp>
        <p:cxnSp>
          <p:nvCxnSpPr>
            <p:cNvPr id="74" name="Lige pilforbindelse 73">
              <a:extLst>
                <a:ext uri="{FF2B5EF4-FFF2-40B4-BE49-F238E27FC236}">
                  <a16:creationId xmlns:a16="http://schemas.microsoft.com/office/drawing/2014/main" id="{C3206AE3-716B-471B-8B78-909EC1E3D502}"/>
                </a:ext>
              </a:extLst>
            </p:cNvPr>
            <p:cNvCxnSpPr/>
            <p:nvPr/>
          </p:nvCxnSpPr>
          <p:spPr bwMode="auto">
            <a:xfrm>
              <a:off x="5321508" y="3117956"/>
              <a:ext cx="0" cy="479685"/>
            </a:xfrm>
            <a:prstGeom prst="straightConnector1">
              <a:avLst/>
            </a:prstGeom>
            <a:solidFill>
              <a:schemeClr val="accent1"/>
            </a:solidFill>
            <a:ln w="38100" cap="flat" cmpd="sng" algn="ctr">
              <a:solidFill>
                <a:srgbClr val="CC00CC"/>
              </a:solidFill>
              <a:prstDash val="solid"/>
              <a:round/>
              <a:headEnd type="none" w="med" len="med"/>
              <a:tailEnd type="triangle"/>
            </a:ln>
            <a:effectLst/>
          </p:spPr>
        </p:cxnSp>
        <p:cxnSp>
          <p:nvCxnSpPr>
            <p:cNvPr id="75" name="Lige pilforbindelse 74">
              <a:extLst>
                <a:ext uri="{FF2B5EF4-FFF2-40B4-BE49-F238E27FC236}">
                  <a16:creationId xmlns:a16="http://schemas.microsoft.com/office/drawing/2014/main" id="{3DD9959C-C39C-4D19-8B5B-B9EDDCF1CB3B}"/>
                </a:ext>
              </a:extLst>
            </p:cNvPr>
            <p:cNvCxnSpPr/>
            <p:nvPr/>
          </p:nvCxnSpPr>
          <p:spPr bwMode="auto">
            <a:xfrm>
              <a:off x="7824865" y="3117956"/>
              <a:ext cx="0" cy="479685"/>
            </a:xfrm>
            <a:prstGeom prst="straightConnector1">
              <a:avLst/>
            </a:prstGeom>
            <a:solidFill>
              <a:schemeClr val="accent1"/>
            </a:solidFill>
            <a:ln w="38100" cap="flat" cmpd="sng" algn="ctr">
              <a:solidFill>
                <a:srgbClr val="CC00CC"/>
              </a:solidFill>
              <a:prstDash val="solid"/>
              <a:round/>
              <a:headEnd type="triangle" w="med" len="med"/>
              <a:tailEnd type="triangle"/>
            </a:ln>
            <a:effectLst/>
          </p:spPr>
        </p:cxnSp>
        <p:cxnSp>
          <p:nvCxnSpPr>
            <p:cNvPr id="76" name="Lige pilforbindelse 75">
              <a:extLst>
                <a:ext uri="{FF2B5EF4-FFF2-40B4-BE49-F238E27FC236}">
                  <a16:creationId xmlns:a16="http://schemas.microsoft.com/office/drawing/2014/main" id="{2684E01D-6E60-4A2F-AB9B-233B80CD383F}"/>
                </a:ext>
              </a:extLst>
            </p:cNvPr>
            <p:cNvCxnSpPr/>
            <p:nvPr/>
          </p:nvCxnSpPr>
          <p:spPr bwMode="auto">
            <a:xfrm>
              <a:off x="6400800" y="4474566"/>
              <a:ext cx="0" cy="479685"/>
            </a:xfrm>
            <a:prstGeom prst="straightConnector1">
              <a:avLst/>
            </a:prstGeom>
            <a:solidFill>
              <a:schemeClr val="accent1"/>
            </a:solidFill>
            <a:ln w="38100" cap="flat" cmpd="sng" algn="ctr">
              <a:solidFill>
                <a:srgbClr val="CC00CC"/>
              </a:solidFill>
              <a:prstDash val="solid"/>
              <a:round/>
              <a:headEnd type="none" w="med" len="med"/>
              <a:tailEnd type="triangle"/>
            </a:ln>
            <a:effectLst/>
          </p:spPr>
        </p:cxnSp>
        <p:cxnSp>
          <p:nvCxnSpPr>
            <p:cNvPr id="77" name="Lige pilforbindelse 76">
              <a:extLst>
                <a:ext uri="{FF2B5EF4-FFF2-40B4-BE49-F238E27FC236}">
                  <a16:creationId xmlns:a16="http://schemas.microsoft.com/office/drawing/2014/main" id="{D1F945A9-3170-4947-A2D6-430D4DCC4F23}"/>
                </a:ext>
              </a:extLst>
            </p:cNvPr>
            <p:cNvCxnSpPr/>
            <p:nvPr/>
          </p:nvCxnSpPr>
          <p:spPr bwMode="auto">
            <a:xfrm>
              <a:off x="9009088" y="4474566"/>
              <a:ext cx="0" cy="479685"/>
            </a:xfrm>
            <a:prstGeom prst="straightConnector1">
              <a:avLst/>
            </a:prstGeom>
            <a:solidFill>
              <a:schemeClr val="accent1"/>
            </a:solidFill>
            <a:ln w="38100" cap="flat" cmpd="sng" algn="ctr">
              <a:solidFill>
                <a:srgbClr val="CC00CC"/>
              </a:solidFill>
              <a:prstDash val="solid"/>
              <a:round/>
              <a:headEnd type="none" w="med" len="med"/>
              <a:tailEnd type="triangle"/>
            </a:ln>
            <a:effectLst/>
          </p:spPr>
        </p:cxnSp>
        <p:cxnSp>
          <p:nvCxnSpPr>
            <p:cNvPr id="78" name="Lige pilforbindelse 77">
              <a:extLst>
                <a:ext uri="{FF2B5EF4-FFF2-40B4-BE49-F238E27FC236}">
                  <a16:creationId xmlns:a16="http://schemas.microsoft.com/office/drawing/2014/main" id="{B6E9274B-A475-492C-951E-81D07C268D85}"/>
                </a:ext>
              </a:extLst>
            </p:cNvPr>
            <p:cNvCxnSpPr/>
            <p:nvPr/>
          </p:nvCxnSpPr>
          <p:spPr bwMode="auto">
            <a:xfrm>
              <a:off x="794479" y="4474566"/>
              <a:ext cx="0" cy="479685"/>
            </a:xfrm>
            <a:prstGeom prst="straightConnector1">
              <a:avLst/>
            </a:prstGeom>
            <a:solidFill>
              <a:schemeClr val="accent1"/>
            </a:solidFill>
            <a:ln w="38100" cap="flat" cmpd="sng" algn="ctr">
              <a:solidFill>
                <a:srgbClr val="CC00CC"/>
              </a:solidFill>
              <a:prstDash val="solid"/>
              <a:round/>
              <a:headEnd type="none" w="med" len="med"/>
              <a:tailEnd type="triangle"/>
            </a:ln>
            <a:effectLst/>
          </p:spPr>
        </p:cxnSp>
        <p:cxnSp>
          <p:nvCxnSpPr>
            <p:cNvPr id="79" name="Lige pilforbindelse 78">
              <a:extLst>
                <a:ext uri="{FF2B5EF4-FFF2-40B4-BE49-F238E27FC236}">
                  <a16:creationId xmlns:a16="http://schemas.microsoft.com/office/drawing/2014/main" id="{276F1A76-CB03-489E-B0E9-1C36831214A1}"/>
                </a:ext>
              </a:extLst>
            </p:cNvPr>
            <p:cNvCxnSpPr/>
            <p:nvPr/>
          </p:nvCxnSpPr>
          <p:spPr bwMode="auto">
            <a:xfrm>
              <a:off x="3432747" y="4474566"/>
              <a:ext cx="0" cy="479685"/>
            </a:xfrm>
            <a:prstGeom prst="straightConnector1">
              <a:avLst/>
            </a:prstGeom>
            <a:solidFill>
              <a:schemeClr val="accent1"/>
            </a:solidFill>
            <a:ln w="38100" cap="flat" cmpd="sng" algn="ctr">
              <a:solidFill>
                <a:srgbClr val="CC00CC"/>
              </a:solidFill>
              <a:prstDash val="solid"/>
              <a:round/>
              <a:headEnd type="none" w="med" len="med"/>
              <a:tailEnd type="triangle"/>
            </a:ln>
            <a:effectLst/>
          </p:spPr>
        </p:cxnSp>
      </p:grpSp>
    </p:spTree>
    <p:extLst>
      <p:ext uri="{BB962C8B-B14F-4D97-AF65-F5344CB8AC3E}">
        <p14:creationId xmlns:p14="http://schemas.microsoft.com/office/powerpoint/2010/main" val="3805799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1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up)">
                                      <p:cBhvr>
                                        <p:cTn id="22" dur="10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ipe(up)">
                                      <p:cBhvr>
                                        <p:cTn id="32"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27159D-BB02-49BB-80C6-3A1A46494609}"/>
              </a:ext>
            </a:extLst>
          </p:cNvPr>
          <p:cNvSpPr>
            <a:spLocks noGrp="1"/>
          </p:cNvSpPr>
          <p:nvPr>
            <p:ph type="title"/>
          </p:nvPr>
        </p:nvSpPr>
        <p:spPr>
          <a:xfrm>
            <a:off x="0" y="0"/>
            <a:ext cx="7659974" cy="749508"/>
          </a:xfrm>
        </p:spPr>
        <p:txBody>
          <a:bodyPr/>
          <a:lstStyle/>
          <a:p>
            <a:r>
              <a:rPr lang="en-GB" sz="3200" dirty="0"/>
              <a:t>The new electricity business</a:t>
            </a:r>
          </a:p>
        </p:txBody>
      </p:sp>
      <p:sp>
        <p:nvSpPr>
          <p:cNvPr id="3" name="Pladsholder til dato 2">
            <a:extLst>
              <a:ext uri="{FF2B5EF4-FFF2-40B4-BE49-F238E27FC236}">
                <a16:creationId xmlns:a16="http://schemas.microsoft.com/office/drawing/2014/main" id="{17010F1E-A246-40CC-A4FB-82F02579EC24}"/>
              </a:ext>
            </a:extLst>
          </p:cNvPr>
          <p:cNvSpPr>
            <a:spLocks noGrp="1"/>
          </p:cNvSpPr>
          <p:nvPr>
            <p:ph type="dt" sz="half" idx="10"/>
          </p:nvPr>
        </p:nvSpPr>
        <p:spPr/>
        <p:txBody>
          <a:bodyPr/>
          <a:lstStyle/>
          <a:p>
            <a:pPr>
              <a:defRPr/>
            </a:pPr>
            <a:r>
              <a:rPr lang="en-US"/>
              <a:t>1 Dec. 2019</a:t>
            </a:r>
            <a:endParaRPr lang="en-GB" dirty="0"/>
          </a:p>
        </p:txBody>
      </p:sp>
      <p:sp>
        <p:nvSpPr>
          <p:cNvPr id="5" name="Pladsholder til slidenummer 4">
            <a:extLst>
              <a:ext uri="{FF2B5EF4-FFF2-40B4-BE49-F238E27FC236}">
                <a16:creationId xmlns:a16="http://schemas.microsoft.com/office/drawing/2014/main" id="{EFE4C3E0-C6F7-4E65-8E8B-F33661783536}"/>
              </a:ext>
            </a:extLst>
          </p:cNvPr>
          <p:cNvSpPr>
            <a:spLocks noGrp="1"/>
          </p:cNvSpPr>
          <p:nvPr>
            <p:ph type="sldNum" sz="quarter" idx="12"/>
          </p:nvPr>
        </p:nvSpPr>
        <p:spPr/>
        <p:txBody>
          <a:bodyPr/>
          <a:lstStyle/>
          <a:p>
            <a:pPr>
              <a:defRPr/>
            </a:pPr>
            <a:fld id="{FFB7089D-E423-4796-9152-6920A30E8A1C}" type="slidenum">
              <a:rPr lang="en-GB" smtClean="0"/>
              <a:pPr>
                <a:defRPr/>
              </a:pPr>
              <a:t>6</a:t>
            </a:fld>
            <a:endParaRPr lang="en-GB" dirty="0"/>
          </a:p>
        </p:txBody>
      </p:sp>
      <p:grpSp>
        <p:nvGrpSpPr>
          <p:cNvPr id="206" name="Gruppe 205">
            <a:extLst>
              <a:ext uri="{FF2B5EF4-FFF2-40B4-BE49-F238E27FC236}">
                <a16:creationId xmlns:a16="http://schemas.microsoft.com/office/drawing/2014/main" id="{D88D02B2-3B6D-4A20-BE0A-C4DF5DFA2CCD}"/>
              </a:ext>
            </a:extLst>
          </p:cNvPr>
          <p:cNvGrpSpPr/>
          <p:nvPr/>
        </p:nvGrpSpPr>
        <p:grpSpPr>
          <a:xfrm>
            <a:off x="8023938" y="414816"/>
            <a:ext cx="1877300" cy="707886"/>
            <a:chOff x="8023938" y="464694"/>
            <a:chExt cx="1877300" cy="707886"/>
          </a:xfrm>
        </p:grpSpPr>
        <p:sp>
          <p:nvSpPr>
            <p:cNvPr id="207" name="Tekstfelt 206">
              <a:extLst>
                <a:ext uri="{FF2B5EF4-FFF2-40B4-BE49-F238E27FC236}">
                  <a16:creationId xmlns:a16="http://schemas.microsoft.com/office/drawing/2014/main" id="{3547692C-2761-4E9A-839F-586416AE76F7}"/>
                </a:ext>
              </a:extLst>
            </p:cNvPr>
            <p:cNvSpPr txBox="1"/>
            <p:nvPr/>
          </p:nvSpPr>
          <p:spPr>
            <a:xfrm>
              <a:off x="8621721" y="464694"/>
              <a:ext cx="1279517" cy="707886"/>
            </a:xfrm>
            <a:prstGeom prst="rect">
              <a:avLst/>
            </a:prstGeom>
            <a:noFill/>
          </p:spPr>
          <p:txBody>
            <a:bodyPr wrap="none" rtlCol="0">
              <a:spAutoFit/>
            </a:bodyPr>
            <a:lstStyle/>
            <a:p>
              <a:pPr algn="ctr"/>
              <a:r>
                <a:rPr lang="en-GB" sz="2000" dirty="0">
                  <a:solidFill>
                    <a:schemeClr val="tx1"/>
                  </a:solidFill>
                </a:rPr>
                <a:t>Battery</a:t>
              </a:r>
            </a:p>
            <a:p>
              <a:pPr algn="ctr"/>
              <a:r>
                <a:rPr lang="en-GB" sz="2000" dirty="0">
                  <a:solidFill>
                    <a:schemeClr val="tx1"/>
                  </a:solidFill>
                </a:rPr>
                <a:t>storage</a:t>
              </a:r>
            </a:p>
          </p:txBody>
        </p:sp>
        <p:pic>
          <p:nvPicPr>
            <p:cNvPr id="208" name="Billede 207">
              <a:extLst>
                <a:ext uri="{FF2B5EF4-FFF2-40B4-BE49-F238E27FC236}">
                  <a16:creationId xmlns:a16="http://schemas.microsoft.com/office/drawing/2014/main" id="{2E1DD0F8-2000-46D0-81C7-B9E2838937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3938" y="585465"/>
              <a:ext cx="614934" cy="466344"/>
            </a:xfrm>
            <a:prstGeom prst="rect">
              <a:avLst/>
            </a:prstGeom>
          </p:spPr>
        </p:pic>
      </p:grpSp>
      <p:sp>
        <p:nvSpPr>
          <p:cNvPr id="209" name="Tekstfelt 208">
            <a:extLst>
              <a:ext uri="{FF2B5EF4-FFF2-40B4-BE49-F238E27FC236}">
                <a16:creationId xmlns:a16="http://schemas.microsoft.com/office/drawing/2014/main" id="{BB5F1447-CA24-4A4B-A81E-6168ED4CA7F7}"/>
              </a:ext>
            </a:extLst>
          </p:cNvPr>
          <p:cNvSpPr txBox="1"/>
          <p:nvPr/>
        </p:nvSpPr>
        <p:spPr>
          <a:xfrm>
            <a:off x="3440075" y="726803"/>
            <a:ext cx="3446777" cy="430887"/>
          </a:xfrm>
          <a:prstGeom prst="rect">
            <a:avLst/>
          </a:prstGeom>
          <a:noFill/>
        </p:spPr>
        <p:txBody>
          <a:bodyPr wrap="none" rtlCol="0">
            <a:spAutoFit/>
          </a:bodyPr>
          <a:lstStyle/>
          <a:p>
            <a:pPr algn="ctr"/>
            <a:r>
              <a:rPr lang="en-GB" dirty="0">
                <a:solidFill>
                  <a:schemeClr val="tx1"/>
                </a:solidFill>
              </a:rPr>
              <a:t>electricity producers</a:t>
            </a:r>
          </a:p>
        </p:txBody>
      </p:sp>
      <p:grpSp>
        <p:nvGrpSpPr>
          <p:cNvPr id="210" name="Gruppe 209">
            <a:extLst>
              <a:ext uri="{FF2B5EF4-FFF2-40B4-BE49-F238E27FC236}">
                <a16:creationId xmlns:a16="http://schemas.microsoft.com/office/drawing/2014/main" id="{31F56378-DE3B-44E5-ADB9-8331E10D23CC}"/>
              </a:ext>
            </a:extLst>
          </p:cNvPr>
          <p:cNvGrpSpPr/>
          <p:nvPr/>
        </p:nvGrpSpPr>
        <p:grpSpPr>
          <a:xfrm>
            <a:off x="24433" y="2836373"/>
            <a:ext cx="9799820" cy="1015725"/>
            <a:chOff x="29980" y="2945214"/>
            <a:chExt cx="9799820" cy="1015725"/>
          </a:xfrm>
        </p:grpSpPr>
        <p:cxnSp>
          <p:nvCxnSpPr>
            <p:cNvPr id="211" name="Lige forbindelse 210">
              <a:extLst>
                <a:ext uri="{FF2B5EF4-FFF2-40B4-BE49-F238E27FC236}">
                  <a16:creationId xmlns:a16="http://schemas.microsoft.com/office/drawing/2014/main" id="{F4D4D428-FBF8-41FC-99DE-100BA16A08A9}"/>
                </a:ext>
              </a:extLst>
            </p:cNvPr>
            <p:cNvCxnSpPr>
              <a:cxnSpLocks/>
            </p:cNvCxnSpPr>
            <p:nvPr/>
          </p:nvCxnSpPr>
          <p:spPr bwMode="auto">
            <a:xfrm>
              <a:off x="3217730" y="3590130"/>
              <a:ext cx="155" cy="36604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12" name="Lige forbindelse 211">
              <a:extLst>
                <a:ext uri="{FF2B5EF4-FFF2-40B4-BE49-F238E27FC236}">
                  <a16:creationId xmlns:a16="http://schemas.microsoft.com/office/drawing/2014/main" id="{9852BFAB-E047-437E-B485-370F40B0954F}"/>
                </a:ext>
              </a:extLst>
            </p:cNvPr>
            <p:cNvCxnSpPr>
              <a:cxnSpLocks/>
            </p:cNvCxnSpPr>
            <p:nvPr/>
          </p:nvCxnSpPr>
          <p:spPr bwMode="auto">
            <a:xfrm>
              <a:off x="1078674" y="3592511"/>
              <a:ext cx="155" cy="36604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13" name="Lige forbindelse 212">
              <a:extLst>
                <a:ext uri="{FF2B5EF4-FFF2-40B4-BE49-F238E27FC236}">
                  <a16:creationId xmlns:a16="http://schemas.microsoft.com/office/drawing/2014/main" id="{82375E06-405B-49AD-87AC-A077CD68DBC4}"/>
                </a:ext>
              </a:extLst>
            </p:cNvPr>
            <p:cNvCxnSpPr>
              <a:cxnSpLocks/>
            </p:cNvCxnSpPr>
            <p:nvPr/>
          </p:nvCxnSpPr>
          <p:spPr bwMode="auto">
            <a:xfrm>
              <a:off x="6597659" y="3594892"/>
              <a:ext cx="155" cy="36604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14" name="Lige forbindelse 213">
              <a:extLst>
                <a:ext uri="{FF2B5EF4-FFF2-40B4-BE49-F238E27FC236}">
                  <a16:creationId xmlns:a16="http://schemas.microsoft.com/office/drawing/2014/main" id="{333D7DDC-1E42-465A-8431-B038C30DF2A0}"/>
                </a:ext>
              </a:extLst>
            </p:cNvPr>
            <p:cNvCxnSpPr>
              <a:cxnSpLocks/>
            </p:cNvCxnSpPr>
            <p:nvPr/>
          </p:nvCxnSpPr>
          <p:spPr bwMode="auto">
            <a:xfrm>
              <a:off x="1558977" y="2945214"/>
              <a:ext cx="0" cy="615729"/>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15" name="Lige forbindelse 214">
              <a:extLst>
                <a:ext uri="{FF2B5EF4-FFF2-40B4-BE49-F238E27FC236}">
                  <a16:creationId xmlns:a16="http://schemas.microsoft.com/office/drawing/2014/main" id="{942B286B-EF3B-46A9-9B39-4FC41666C067}"/>
                </a:ext>
              </a:extLst>
            </p:cNvPr>
            <p:cNvCxnSpPr>
              <a:cxnSpLocks/>
            </p:cNvCxnSpPr>
            <p:nvPr/>
          </p:nvCxnSpPr>
          <p:spPr bwMode="auto">
            <a:xfrm>
              <a:off x="5096655" y="2945214"/>
              <a:ext cx="0" cy="615729"/>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16" name="Lige forbindelse 215">
              <a:extLst>
                <a:ext uri="{FF2B5EF4-FFF2-40B4-BE49-F238E27FC236}">
                  <a16:creationId xmlns:a16="http://schemas.microsoft.com/office/drawing/2014/main" id="{06BABA88-934F-44EF-B4AC-0C4439F6C0CA}"/>
                </a:ext>
              </a:extLst>
            </p:cNvPr>
            <p:cNvCxnSpPr>
              <a:cxnSpLocks/>
            </p:cNvCxnSpPr>
            <p:nvPr/>
          </p:nvCxnSpPr>
          <p:spPr bwMode="auto">
            <a:xfrm>
              <a:off x="7629993" y="2945214"/>
              <a:ext cx="0" cy="615729"/>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217" name="Tekstfelt 216">
              <a:extLst>
                <a:ext uri="{FF2B5EF4-FFF2-40B4-BE49-F238E27FC236}">
                  <a16:creationId xmlns:a16="http://schemas.microsoft.com/office/drawing/2014/main" id="{4B8668B4-B6B0-49B0-9A36-E00670D42645}"/>
                </a:ext>
              </a:extLst>
            </p:cNvPr>
            <p:cNvSpPr txBox="1"/>
            <p:nvPr/>
          </p:nvSpPr>
          <p:spPr>
            <a:xfrm>
              <a:off x="1948721" y="3162925"/>
              <a:ext cx="2768707" cy="400110"/>
            </a:xfrm>
            <a:prstGeom prst="rect">
              <a:avLst/>
            </a:prstGeom>
            <a:noFill/>
          </p:spPr>
          <p:txBody>
            <a:bodyPr wrap="none" rtlCol="0">
              <a:spAutoFit/>
            </a:bodyPr>
            <a:lstStyle/>
            <a:p>
              <a:pPr algn="ctr"/>
              <a:r>
                <a:rPr lang="en-GB" sz="2000" dirty="0">
                  <a:solidFill>
                    <a:srgbClr val="FF0000"/>
                  </a:solidFill>
                </a:rPr>
                <a:t>Transmission grid</a:t>
              </a:r>
            </a:p>
          </p:txBody>
        </p:sp>
        <p:grpSp>
          <p:nvGrpSpPr>
            <p:cNvPr id="218" name="Gruppe 217">
              <a:extLst>
                <a:ext uri="{FF2B5EF4-FFF2-40B4-BE49-F238E27FC236}">
                  <a16:creationId xmlns:a16="http://schemas.microsoft.com/office/drawing/2014/main" id="{1E8D262F-A1A2-46F6-9034-A8A1B2044751}"/>
                </a:ext>
              </a:extLst>
            </p:cNvPr>
            <p:cNvGrpSpPr/>
            <p:nvPr/>
          </p:nvGrpSpPr>
          <p:grpSpPr>
            <a:xfrm>
              <a:off x="29980" y="3588453"/>
              <a:ext cx="9799820" cy="0"/>
              <a:chOff x="29980" y="3588453"/>
              <a:chExt cx="9799820" cy="0"/>
            </a:xfrm>
          </p:grpSpPr>
          <p:cxnSp>
            <p:nvCxnSpPr>
              <p:cNvPr id="219" name="Lige forbindelse 218">
                <a:extLst>
                  <a:ext uri="{FF2B5EF4-FFF2-40B4-BE49-F238E27FC236}">
                    <a16:creationId xmlns:a16="http://schemas.microsoft.com/office/drawing/2014/main" id="{84AE14AB-F18A-46DF-8086-58500C001D07}"/>
                  </a:ext>
                </a:extLst>
              </p:cNvPr>
              <p:cNvCxnSpPr/>
              <p:nvPr/>
            </p:nvCxnSpPr>
            <p:spPr bwMode="auto">
              <a:xfrm>
                <a:off x="779489" y="3588453"/>
                <a:ext cx="8304550"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20" name="Lige forbindelse 219">
                <a:extLst>
                  <a:ext uri="{FF2B5EF4-FFF2-40B4-BE49-F238E27FC236}">
                    <a16:creationId xmlns:a16="http://schemas.microsoft.com/office/drawing/2014/main" id="{65AC40E9-8860-44AB-A360-3887B8B2A2CA}"/>
                  </a:ext>
                </a:extLst>
              </p:cNvPr>
              <p:cNvCxnSpPr>
                <a:cxnSpLocks/>
              </p:cNvCxnSpPr>
              <p:nvPr/>
            </p:nvCxnSpPr>
            <p:spPr bwMode="auto">
              <a:xfrm>
                <a:off x="9099030" y="3588453"/>
                <a:ext cx="730770" cy="0"/>
              </a:xfrm>
              <a:prstGeom prst="line">
                <a:avLst/>
              </a:prstGeom>
              <a:solidFill>
                <a:schemeClr val="accent1"/>
              </a:solidFill>
              <a:ln w="76200" cap="flat" cmpd="sng" algn="ctr">
                <a:solidFill>
                  <a:srgbClr val="FF0000"/>
                </a:solidFill>
                <a:prstDash val="sysDash"/>
                <a:round/>
                <a:headEnd type="none" w="med" len="med"/>
                <a:tailEnd type="none" w="med" len="med"/>
              </a:ln>
              <a:effectLst/>
            </p:spPr>
          </p:cxnSp>
          <p:cxnSp>
            <p:nvCxnSpPr>
              <p:cNvPr id="221" name="Lige forbindelse 220">
                <a:extLst>
                  <a:ext uri="{FF2B5EF4-FFF2-40B4-BE49-F238E27FC236}">
                    <a16:creationId xmlns:a16="http://schemas.microsoft.com/office/drawing/2014/main" id="{A768F70F-D616-45B3-BE33-6A61840F4492}"/>
                  </a:ext>
                </a:extLst>
              </p:cNvPr>
              <p:cNvCxnSpPr>
                <a:cxnSpLocks/>
              </p:cNvCxnSpPr>
              <p:nvPr/>
            </p:nvCxnSpPr>
            <p:spPr bwMode="auto">
              <a:xfrm>
                <a:off x="29980" y="3588453"/>
                <a:ext cx="730770" cy="0"/>
              </a:xfrm>
              <a:prstGeom prst="line">
                <a:avLst/>
              </a:prstGeom>
              <a:solidFill>
                <a:schemeClr val="accent1"/>
              </a:solidFill>
              <a:ln w="76200" cap="flat" cmpd="sng" algn="ctr">
                <a:solidFill>
                  <a:srgbClr val="FF0000"/>
                </a:solidFill>
                <a:prstDash val="sysDash"/>
                <a:round/>
                <a:headEnd type="none" w="med" len="med"/>
                <a:tailEnd type="none" w="med" len="med"/>
              </a:ln>
              <a:effectLst/>
            </p:spPr>
          </p:cxnSp>
        </p:grpSp>
        <p:cxnSp>
          <p:nvCxnSpPr>
            <p:cNvPr id="233" name="Lige forbindelse 232">
              <a:extLst>
                <a:ext uri="{FF2B5EF4-FFF2-40B4-BE49-F238E27FC236}">
                  <a16:creationId xmlns:a16="http://schemas.microsoft.com/office/drawing/2014/main" id="{45FA087F-B785-43BC-8DCE-6708E1815430}"/>
                </a:ext>
              </a:extLst>
            </p:cNvPr>
            <p:cNvCxnSpPr>
              <a:cxnSpLocks/>
            </p:cNvCxnSpPr>
            <p:nvPr/>
          </p:nvCxnSpPr>
          <p:spPr bwMode="auto">
            <a:xfrm>
              <a:off x="2371098" y="3590130"/>
              <a:ext cx="155" cy="36604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55" name="Lige forbindelse 254">
              <a:extLst>
                <a:ext uri="{FF2B5EF4-FFF2-40B4-BE49-F238E27FC236}">
                  <a16:creationId xmlns:a16="http://schemas.microsoft.com/office/drawing/2014/main" id="{B86B3A08-D457-46B0-A58C-C7EE6A022674}"/>
                </a:ext>
              </a:extLst>
            </p:cNvPr>
            <p:cNvCxnSpPr>
              <a:cxnSpLocks/>
            </p:cNvCxnSpPr>
            <p:nvPr/>
          </p:nvCxnSpPr>
          <p:spPr bwMode="auto">
            <a:xfrm>
              <a:off x="7891699" y="3574481"/>
              <a:ext cx="155" cy="36604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56" name="Lige forbindelse 255">
              <a:extLst>
                <a:ext uri="{FF2B5EF4-FFF2-40B4-BE49-F238E27FC236}">
                  <a16:creationId xmlns:a16="http://schemas.microsoft.com/office/drawing/2014/main" id="{563E5F73-8FB9-402B-807B-C74CD7CB880B}"/>
                </a:ext>
              </a:extLst>
            </p:cNvPr>
            <p:cNvCxnSpPr>
              <a:cxnSpLocks/>
            </p:cNvCxnSpPr>
            <p:nvPr/>
          </p:nvCxnSpPr>
          <p:spPr bwMode="auto">
            <a:xfrm>
              <a:off x="8734228" y="3594748"/>
              <a:ext cx="155" cy="366047"/>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grpSp>
        <p:nvGrpSpPr>
          <p:cNvPr id="222" name="Gruppe 221">
            <a:extLst>
              <a:ext uri="{FF2B5EF4-FFF2-40B4-BE49-F238E27FC236}">
                <a16:creationId xmlns:a16="http://schemas.microsoft.com/office/drawing/2014/main" id="{A4D410C8-F3AA-4F96-84B2-9ECC397D2663}"/>
              </a:ext>
            </a:extLst>
          </p:cNvPr>
          <p:cNvGrpSpPr/>
          <p:nvPr/>
        </p:nvGrpSpPr>
        <p:grpSpPr>
          <a:xfrm>
            <a:off x="186752" y="1204175"/>
            <a:ext cx="9667991" cy="1671927"/>
            <a:chOff x="192299" y="1193096"/>
            <a:chExt cx="9667991" cy="1671927"/>
          </a:xfrm>
        </p:grpSpPr>
        <p:pic>
          <p:nvPicPr>
            <p:cNvPr id="223" name="Billede 222">
              <a:extLst>
                <a:ext uri="{FF2B5EF4-FFF2-40B4-BE49-F238E27FC236}">
                  <a16:creationId xmlns:a16="http://schemas.microsoft.com/office/drawing/2014/main" id="{D71CA1B2-BFF3-4870-BFEA-3CF264FBD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016" y="1193096"/>
              <a:ext cx="2881274" cy="1661465"/>
            </a:xfrm>
            <a:prstGeom prst="rect">
              <a:avLst/>
            </a:prstGeom>
          </p:spPr>
        </p:pic>
        <p:grpSp>
          <p:nvGrpSpPr>
            <p:cNvPr id="224" name="Gruppe 223">
              <a:extLst>
                <a:ext uri="{FF2B5EF4-FFF2-40B4-BE49-F238E27FC236}">
                  <a16:creationId xmlns:a16="http://schemas.microsoft.com/office/drawing/2014/main" id="{533AD747-0713-4A69-91A7-D33EEC92AA07}"/>
                </a:ext>
              </a:extLst>
            </p:cNvPr>
            <p:cNvGrpSpPr/>
            <p:nvPr/>
          </p:nvGrpSpPr>
          <p:grpSpPr>
            <a:xfrm>
              <a:off x="192299" y="1393508"/>
              <a:ext cx="2378964" cy="1440559"/>
              <a:chOff x="192299" y="1393508"/>
              <a:chExt cx="2378964" cy="1440559"/>
            </a:xfrm>
          </p:grpSpPr>
          <p:pic>
            <p:nvPicPr>
              <p:cNvPr id="228" name="Billede 227" descr="Et billede, der indeholder udendørs genstand&#10;&#10;Automatisk genereret beskrivelse">
                <a:extLst>
                  <a:ext uri="{FF2B5EF4-FFF2-40B4-BE49-F238E27FC236}">
                    <a16:creationId xmlns:a16="http://schemas.microsoft.com/office/drawing/2014/main" id="{D0328EF1-E5F5-4B34-841D-37F04E07AD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299" y="1393508"/>
                <a:ext cx="2378964" cy="1440180"/>
              </a:xfrm>
              <a:prstGeom prst="rect">
                <a:avLst/>
              </a:prstGeom>
            </p:spPr>
          </p:pic>
          <p:pic>
            <p:nvPicPr>
              <p:cNvPr id="229" name="Billede 228">
                <a:extLst>
                  <a:ext uri="{FF2B5EF4-FFF2-40B4-BE49-F238E27FC236}">
                    <a16:creationId xmlns:a16="http://schemas.microsoft.com/office/drawing/2014/main" id="{C0C6FE0A-266E-4799-B1E4-0A5EBC14B8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3335" y="2367723"/>
                <a:ext cx="614934" cy="466344"/>
              </a:xfrm>
              <a:prstGeom prst="rect">
                <a:avLst/>
              </a:prstGeom>
            </p:spPr>
          </p:pic>
        </p:grpSp>
        <p:grpSp>
          <p:nvGrpSpPr>
            <p:cNvPr id="225" name="Gruppe 224">
              <a:extLst>
                <a:ext uri="{FF2B5EF4-FFF2-40B4-BE49-F238E27FC236}">
                  <a16:creationId xmlns:a16="http://schemas.microsoft.com/office/drawing/2014/main" id="{FC48F6D6-F60F-447A-9FCA-16431404E72A}"/>
                </a:ext>
              </a:extLst>
            </p:cNvPr>
            <p:cNvGrpSpPr/>
            <p:nvPr/>
          </p:nvGrpSpPr>
          <p:grpSpPr>
            <a:xfrm>
              <a:off x="3771252" y="1291672"/>
              <a:ext cx="2835659" cy="1573351"/>
              <a:chOff x="3771252" y="1291672"/>
              <a:chExt cx="2835659" cy="1573351"/>
            </a:xfrm>
          </p:grpSpPr>
          <p:pic>
            <p:nvPicPr>
              <p:cNvPr id="226" name="Billede 225" descr="Et billede, der indeholder solcelle&#10;&#10;Automatisk genereret beskrivelse">
                <a:extLst>
                  <a:ext uri="{FF2B5EF4-FFF2-40B4-BE49-F238E27FC236}">
                    <a16:creationId xmlns:a16="http://schemas.microsoft.com/office/drawing/2014/main" id="{C7D6FB24-0B20-4261-A1C9-8B5D5F0DB1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2271" y="1291672"/>
                <a:ext cx="2834640" cy="1572768"/>
              </a:xfrm>
              <a:prstGeom prst="rect">
                <a:avLst/>
              </a:prstGeom>
            </p:spPr>
          </p:pic>
          <p:pic>
            <p:nvPicPr>
              <p:cNvPr id="227" name="Billede 226">
                <a:extLst>
                  <a:ext uri="{FF2B5EF4-FFF2-40B4-BE49-F238E27FC236}">
                    <a16:creationId xmlns:a16="http://schemas.microsoft.com/office/drawing/2014/main" id="{8FBF0890-BBBB-4FBF-A9E0-E827A0326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1252" y="2398679"/>
                <a:ext cx="614934" cy="466344"/>
              </a:xfrm>
              <a:prstGeom prst="rect">
                <a:avLst/>
              </a:prstGeom>
            </p:spPr>
          </p:pic>
        </p:grpSp>
      </p:grpSp>
      <p:grpSp>
        <p:nvGrpSpPr>
          <p:cNvPr id="53" name="Gruppe 52">
            <a:extLst>
              <a:ext uri="{FF2B5EF4-FFF2-40B4-BE49-F238E27FC236}">
                <a16:creationId xmlns:a16="http://schemas.microsoft.com/office/drawing/2014/main" id="{AA9D8F49-0DD0-4478-BCF5-77C3D435E7C8}"/>
              </a:ext>
            </a:extLst>
          </p:cNvPr>
          <p:cNvGrpSpPr/>
          <p:nvPr/>
        </p:nvGrpSpPr>
        <p:grpSpPr>
          <a:xfrm>
            <a:off x="17300" y="4340112"/>
            <a:ext cx="9873582" cy="1913648"/>
            <a:chOff x="17300" y="4340112"/>
            <a:chExt cx="9873582" cy="1913648"/>
          </a:xfrm>
        </p:grpSpPr>
        <p:sp>
          <p:nvSpPr>
            <p:cNvPr id="205" name="Tekstfelt 204">
              <a:extLst>
                <a:ext uri="{FF2B5EF4-FFF2-40B4-BE49-F238E27FC236}">
                  <a16:creationId xmlns:a16="http://schemas.microsoft.com/office/drawing/2014/main" id="{95622B9E-DA80-47C7-938B-F51E13BE105D}"/>
                </a:ext>
              </a:extLst>
            </p:cNvPr>
            <p:cNvSpPr txBox="1"/>
            <p:nvPr/>
          </p:nvSpPr>
          <p:spPr>
            <a:xfrm>
              <a:off x="4141381" y="4340112"/>
              <a:ext cx="1072730" cy="1107996"/>
            </a:xfrm>
            <a:prstGeom prst="rect">
              <a:avLst/>
            </a:prstGeom>
            <a:noFill/>
          </p:spPr>
          <p:txBody>
            <a:bodyPr wrap="none" rtlCol="0">
              <a:spAutoFit/>
            </a:bodyPr>
            <a:lstStyle/>
            <a:p>
              <a:pPr algn="ctr"/>
              <a:r>
                <a:rPr lang="en-GB" sz="6600" dirty="0">
                  <a:solidFill>
                    <a:schemeClr val="tx1"/>
                  </a:solidFill>
                </a:rPr>
                <a:t>…</a:t>
              </a:r>
            </a:p>
          </p:txBody>
        </p:sp>
        <p:pic>
          <p:nvPicPr>
            <p:cNvPr id="136" name="Billede 135">
              <a:extLst>
                <a:ext uri="{FF2B5EF4-FFF2-40B4-BE49-F238E27FC236}">
                  <a16:creationId xmlns:a16="http://schemas.microsoft.com/office/drawing/2014/main" id="{1C9B5BDB-537A-4CC5-8BB6-A3B5530E37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582" y="5500676"/>
              <a:ext cx="935016" cy="707580"/>
            </a:xfrm>
            <a:prstGeom prst="rect">
              <a:avLst/>
            </a:prstGeom>
          </p:spPr>
        </p:pic>
        <p:grpSp>
          <p:nvGrpSpPr>
            <p:cNvPr id="35" name="Gruppe 34">
              <a:extLst>
                <a:ext uri="{FF2B5EF4-FFF2-40B4-BE49-F238E27FC236}">
                  <a16:creationId xmlns:a16="http://schemas.microsoft.com/office/drawing/2014/main" id="{87F13CA3-4851-46DD-8A89-65D02D2C6620}"/>
                </a:ext>
              </a:extLst>
            </p:cNvPr>
            <p:cNvGrpSpPr/>
            <p:nvPr/>
          </p:nvGrpSpPr>
          <p:grpSpPr>
            <a:xfrm>
              <a:off x="17300" y="4968141"/>
              <a:ext cx="1739066" cy="1247957"/>
              <a:chOff x="154418" y="4968141"/>
              <a:chExt cx="1739066" cy="1247957"/>
            </a:xfrm>
          </p:grpSpPr>
          <p:pic>
            <p:nvPicPr>
              <p:cNvPr id="11" name="Billede 10" descr="Et billede, der indeholder bygning, skilt, vindue, tegning&#10;&#10;Automatisk genereret beskrivelse">
                <a:extLst>
                  <a:ext uri="{FF2B5EF4-FFF2-40B4-BE49-F238E27FC236}">
                    <a16:creationId xmlns:a16="http://schemas.microsoft.com/office/drawing/2014/main" id="{5EF11399-64C7-4AFD-A52A-1F9C36CE62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418" y="5045565"/>
                <a:ext cx="1725318" cy="1170533"/>
              </a:xfrm>
              <a:prstGeom prst="rect">
                <a:avLst/>
              </a:prstGeom>
            </p:spPr>
          </p:pic>
          <p:pic>
            <p:nvPicPr>
              <p:cNvPr id="159" name="Billede 158">
                <a:extLst>
                  <a:ext uri="{FF2B5EF4-FFF2-40B4-BE49-F238E27FC236}">
                    <a16:creationId xmlns:a16="http://schemas.microsoft.com/office/drawing/2014/main" id="{BED6AA7F-894D-4E44-8E7B-E80162BBD5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9068" y="4968141"/>
                <a:ext cx="504416" cy="381721"/>
              </a:xfrm>
              <a:prstGeom prst="rect">
                <a:avLst/>
              </a:prstGeom>
            </p:spPr>
          </p:pic>
        </p:grpSp>
        <p:pic>
          <p:nvPicPr>
            <p:cNvPr id="13" name="Billede 12">
              <a:extLst>
                <a:ext uri="{FF2B5EF4-FFF2-40B4-BE49-F238E27FC236}">
                  <a16:creationId xmlns:a16="http://schemas.microsoft.com/office/drawing/2014/main" id="{7287EF5F-B23A-4196-AB56-08FB524885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977814" y="5668493"/>
              <a:ext cx="1396105" cy="585267"/>
            </a:xfrm>
            <a:prstGeom prst="rect">
              <a:avLst/>
            </a:prstGeom>
          </p:spPr>
        </p:pic>
        <p:pic>
          <p:nvPicPr>
            <p:cNvPr id="249" name="Billede 248">
              <a:extLst>
                <a:ext uri="{FF2B5EF4-FFF2-40B4-BE49-F238E27FC236}">
                  <a16:creationId xmlns:a16="http://schemas.microsoft.com/office/drawing/2014/main" id="{05AC6892-D25A-4A45-ABE9-0D66D9C6BC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545" y="5500676"/>
              <a:ext cx="935016" cy="707580"/>
            </a:xfrm>
            <a:prstGeom prst="rect">
              <a:avLst/>
            </a:prstGeom>
          </p:spPr>
        </p:pic>
        <p:grpSp>
          <p:nvGrpSpPr>
            <p:cNvPr id="239" name="Gruppe 238">
              <a:extLst>
                <a:ext uri="{FF2B5EF4-FFF2-40B4-BE49-F238E27FC236}">
                  <a16:creationId xmlns:a16="http://schemas.microsoft.com/office/drawing/2014/main" id="{51A02267-F587-43D9-BE71-5692250D8092}"/>
                </a:ext>
              </a:extLst>
            </p:cNvPr>
            <p:cNvGrpSpPr/>
            <p:nvPr/>
          </p:nvGrpSpPr>
          <p:grpSpPr>
            <a:xfrm>
              <a:off x="5534263" y="4968141"/>
              <a:ext cx="1739066" cy="1247957"/>
              <a:chOff x="154418" y="4968141"/>
              <a:chExt cx="1739066" cy="1247957"/>
            </a:xfrm>
          </p:grpSpPr>
          <p:pic>
            <p:nvPicPr>
              <p:cNvPr id="247" name="Billede 246" descr="Et billede, der indeholder bygning, skilt, vindue, tegning&#10;&#10;Automatisk genereret beskrivelse">
                <a:extLst>
                  <a:ext uri="{FF2B5EF4-FFF2-40B4-BE49-F238E27FC236}">
                    <a16:creationId xmlns:a16="http://schemas.microsoft.com/office/drawing/2014/main" id="{2047B36D-8413-4DFE-90D1-211A9CA81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418" y="5045565"/>
                <a:ext cx="1725318" cy="1170533"/>
              </a:xfrm>
              <a:prstGeom prst="rect">
                <a:avLst/>
              </a:prstGeom>
            </p:spPr>
          </p:pic>
          <p:pic>
            <p:nvPicPr>
              <p:cNvPr id="248" name="Billede 247">
                <a:extLst>
                  <a:ext uri="{FF2B5EF4-FFF2-40B4-BE49-F238E27FC236}">
                    <a16:creationId xmlns:a16="http://schemas.microsoft.com/office/drawing/2014/main" id="{63BBA6C5-F0DD-4C41-8330-3AD4CF429D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9068" y="4968141"/>
                <a:ext cx="504416" cy="381721"/>
              </a:xfrm>
              <a:prstGeom prst="rect">
                <a:avLst/>
              </a:prstGeom>
            </p:spPr>
          </p:pic>
        </p:grpSp>
        <p:pic>
          <p:nvPicPr>
            <p:cNvPr id="238" name="Billede 237">
              <a:extLst>
                <a:ext uri="{FF2B5EF4-FFF2-40B4-BE49-F238E27FC236}">
                  <a16:creationId xmlns:a16="http://schemas.microsoft.com/office/drawing/2014/main" id="{8A183EE6-11F2-489E-8246-ECA3B82C62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494777" y="5668493"/>
              <a:ext cx="1396105" cy="585267"/>
            </a:xfrm>
            <a:prstGeom prst="rect">
              <a:avLst/>
            </a:prstGeom>
          </p:spPr>
        </p:pic>
      </p:grpSp>
      <p:grpSp>
        <p:nvGrpSpPr>
          <p:cNvPr id="257" name="Gruppe 256">
            <a:extLst>
              <a:ext uri="{FF2B5EF4-FFF2-40B4-BE49-F238E27FC236}">
                <a16:creationId xmlns:a16="http://schemas.microsoft.com/office/drawing/2014/main" id="{624C4098-2663-4785-8F7B-55A2C180EB4E}"/>
              </a:ext>
            </a:extLst>
          </p:cNvPr>
          <p:cNvGrpSpPr/>
          <p:nvPr/>
        </p:nvGrpSpPr>
        <p:grpSpPr>
          <a:xfrm>
            <a:off x="906219" y="2893106"/>
            <a:ext cx="8848507" cy="1837656"/>
            <a:chOff x="906219" y="2893106"/>
            <a:chExt cx="8848507" cy="1837656"/>
          </a:xfrm>
        </p:grpSpPr>
        <p:grpSp>
          <p:nvGrpSpPr>
            <p:cNvPr id="258" name="Gruppe 257">
              <a:extLst>
                <a:ext uri="{FF2B5EF4-FFF2-40B4-BE49-F238E27FC236}">
                  <a16:creationId xmlns:a16="http://schemas.microsoft.com/office/drawing/2014/main" id="{24AAC5B8-E41D-4798-B3E0-AD5A9E4BFBE7}"/>
                </a:ext>
              </a:extLst>
            </p:cNvPr>
            <p:cNvGrpSpPr/>
            <p:nvPr/>
          </p:nvGrpSpPr>
          <p:grpSpPr>
            <a:xfrm>
              <a:off x="906219" y="4249716"/>
              <a:ext cx="7705791" cy="481046"/>
              <a:chOff x="906219" y="4249716"/>
              <a:chExt cx="7705791" cy="481046"/>
            </a:xfrm>
          </p:grpSpPr>
          <p:cxnSp>
            <p:nvCxnSpPr>
              <p:cNvPr id="264" name="Lige pilforbindelse 263">
                <a:extLst>
                  <a:ext uri="{FF2B5EF4-FFF2-40B4-BE49-F238E27FC236}">
                    <a16:creationId xmlns:a16="http://schemas.microsoft.com/office/drawing/2014/main" id="{D340B320-7A73-4058-9500-BC235886B07C}"/>
                  </a:ext>
                </a:extLst>
              </p:cNvPr>
              <p:cNvCxnSpPr/>
              <p:nvPr/>
            </p:nvCxnSpPr>
            <p:spPr bwMode="auto">
              <a:xfrm>
                <a:off x="906219" y="4249716"/>
                <a:ext cx="0" cy="479685"/>
              </a:xfrm>
              <a:prstGeom prst="straightConnector1">
                <a:avLst/>
              </a:prstGeom>
              <a:solidFill>
                <a:schemeClr val="accent1"/>
              </a:solidFill>
              <a:ln w="38100" cap="flat" cmpd="sng" algn="ctr">
                <a:solidFill>
                  <a:srgbClr val="CC00CC"/>
                </a:solidFill>
                <a:prstDash val="solid"/>
                <a:round/>
                <a:headEnd type="triangle" w="med" len="med"/>
                <a:tailEnd type="triangle"/>
              </a:ln>
              <a:effectLst/>
            </p:spPr>
          </p:cxnSp>
          <p:cxnSp>
            <p:nvCxnSpPr>
              <p:cNvPr id="265" name="Lige pilforbindelse 264">
                <a:extLst>
                  <a:ext uri="{FF2B5EF4-FFF2-40B4-BE49-F238E27FC236}">
                    <a16:creationId xmlns:a16="http://schemas.microsoft.com/office/drawing/2014/main" id="{13CAB388-C042-425E-A215-56AF1E01269C}"/>
                  </a:ext>
                </a:extLst>
              </p:cNvPr>
              <p:cNvCxnSpPr/>
              <p:nvPr/>
            </p:nvCxnSpPr>
            <p:spPr bwMode="auto">
              <a:xfrm>
                <a:off x="2216352" y="4249716"/>
                <a:ext cx="0" cy="479685"/>
              </a:xfrm>
              <a:prstGeom prst="straightConnector1">
                <a:avLst/>
              </a:prstGeom>
              <a:solidFill>
                <a:schemeClr val="accent1"/>
              </a:solidFill>
              <a:ln w="38100" cap="flat" cmpd="sng" algn="ctr">
                <a:solidFill>
                  <a:srgbClr val="CC00CC"/>
                </a:solidFill>
                <a:prstDash val="solid"/>
                <a:round/>
                <a:headEnd type="triangle" w="med" len="med"/>
                <a:tailEnd type="triangle"/>
              </a:ln>
              <a:effectLst/>
            </p:spPr>
          </p:cxnSp>
          <p:cxnSp>
            <p:nvCxnSpPr>
              <p:cNvPr id="266" name="Lige pilforbindelse 265">
                <a:extLst>
                  <a:ext uri="{FF2B5EF4-FFF2-40B4-BE49-F238E27FC236}">
                    <a16:creationId xmlns:a16="http://schemas.microsoft.com/office/drawing/2014/main" id="{10945B24-535B-427F-9414-4B2E3A691742}"/>
                  </a:ext>
                </a:extLst>
              </p:cNvPr>
              <p:cNvCxnSpPr/>
              <p:nvPr/>
            </p:nvCxnSpPr>
            <p:spPr bwMode="auto">
              <a:xfrm>
                <a:off x="7746647" y="4249716"/>
                <a:ext cx="0" cy="479685"/>
              </a:xfrm>
              <a:prstGeom prst="straightConnector1">
                <a:avLst/>
              </a:prstGeom>
              <a:solidFill>
                <a:schemeClr val="accent1"/>
              </a:solidFill>
              <a:ln w="38100" cap="flat" cmpd="sng" algn="ctr">
                <a:solidFill>
                  <a:srgbClr val="CC00CC"/>
                </a:solidFill>
                <a:prstDash val="solid"/>
                <a:round/>
                <a:headEnd type="triangle" w="med" len="med"/>
                <a:tailEnd type="triangle"/>
              </a:ln>
              <a:effectLst/>
            </p:spPr>
          </p:cxnSp>
          <p:cxnSp>
            <p:nvCxnSpPr>
              <p:cNvPr id="267" name="Lige pilforbindelse 266">
                <a:extLst>
                  <a:ext uri="{FF2B5EF4-FFF2-40B4-BE49-F238E27FC236}">
                    <a16:creationId xmlns:a16="http://schemas.microsoft.com/office/drawing/2014/main" id="{8E0D9C8A-4002-475B-84C9-F7ED12108FB6}"/>
                  </a:ext>
                </a:extLst>
              </p:cNvPr>
              <p:cNvCxnSpPr/>
              <p:nvPr/>
            </p:nvCxnSpPr>
            <p:spPr bwMode="auto">
              <a:xfrm>
                <a:off x="6474800" y="4249716"/>
                <a:ext cx="0" cy="479685"/>
              </a:xfrm>
              <a:prstGeom prst="straightConnector1">
                <a:avLst/>
              </a:prstGeom>
              <a:solidFill>
                <a:schemeClr val="accent1"/>
              </a:solidFill>
              <a:ln w="38100" cap="flat" cmpd="sng" algn="ctr">
                <a:solidFill>
                  <a:srgbClr val="CC00CC"/>
                </a:solidFill>
                <a:prstDash val="solid"/>
                <a:round/>
                <a:headEnd type="triangle" w="med" len="med"/>
                <a:tailEnd type="triangle"/>
              </a:ln>
              <a:effectLst/>
            </p:spPr>
          </p:cxnSp>
          <p:cxnSp>
            <p:nvCxnSpPr>
              <p:cNvPr id="268" name="Lige pilforbindelse 267">
                <a:extLst>
                  <a:ext uri="{FF2B5EF4-FFF2-40B4-BE49-F238E27FC236}">
                    <a16:creationId xmlns:a16="http://schemas.microsoft.com/office/drawing/2014/main" id="{271B9DEA-F8FD-4B83-B1D1-CCFCE692C0ED}"/>
                  </a:ext>
                </a:extLst>
              </p:cNvPr>
              <p:cNvCxnSpPr/>
              <p:nvPr/>
            </p:nvCxnSpPr>
            <p:spPr bwMode="auto">
              <a:xfrm>
                <a:off x="8612010" y="4249716"/>
                <a:ext cx="0" cy="479685"/>
              </a:xfrm>
              <a:prstGeom prst="straightConnector1">
                <a:avLst/>
              </a:prstGeom>
              <a:solidFill>
                <a:schemeClr val="accent1"/>
              </a:solidFill>
              <a:ln w="38100" cap="flat" cmpd="sng" algn="ctr">
                <a:solidFill>
                  <a:srgbClr val="CC00CC"/>
                </a:solidFill>
                <a:prstDash val="solid"/>
                <a:round/>
                <a:headEnd type="none" w="med" len="med"/>
                <a:tailEnd type="triangle"/>
              </a:ln>
              <a:effectLst/>
            </p:spPr>
          </p:cxnSp>
          <p:cxnSp>
            <p:nvCxnSpPr>
              <p:cNvPr id="269" name="Lige pilforbindelse 268">
                <a:extLst>
                  <a:ext uri="{FF2B5EF4-FFF2-40B4-BE49-F238E27FC236}">
                    <a16:creationId xmlns:a16="http://schemas.microsoft.com/office/drawing/2014/main" id="{5CD2907B-9EE2-4F69-A732-CF924FC2122B}"/>
                  </a:ext>
                </a:extLst>
              </p:cNvPr>
              <p:cNvCxnSpPr/>
              <p:nvPr/>
            </p:nvCxnSpPr>
            <p:spPr bwMode="auto">
              <a:xfrm>
                <a:off x="3094199" y="4251077"/>
                <a:ext cx="0" cy="479685"/>
              </a:xfrm>
              <a:prstGeom prst="straightConnector1">
                <a:avLst/>
              </a:prstGeom>
              <a:solidFill>
                <a:schemeClr val="accent1"/>
              </a:solidFill>
              <a:ln w="38100" cap="flat" cmpd="sng" algn="ctr">
                <a:solidFill>
                  <a:srgbClr val="CC00CC"/>
                </a:solidFill>
                <a:prstDash val="solid"/>
                <a:round/>
                <a:headEnd type="none" w="med" len="med"/>
                <a:tailEnd type="triangle"/>
              </a:ln>
              <a:effectLst/>
            </p:spPr>
          </p:cxnSp>
        </p:grpSp>
        <p:grpSp>
          <p:nvGrpSpPr>
            <p:cNvPr id="259" name="Gruppe 258">
              <a:extLst>
                <a:ext uri="{FF2B5EF4-FFF2-40B4-BE49-F238E27FC236}">
                  <a16:creationId xmlns:a16="http://schemas.microsoft.com/office/drawing/2014/main" id="{DE507369-87EC-4D5A-BEC8-5A4A33DEF083}"/>
                </a:ext>
              </a:extLst>
            </p:cNvPr>
            <p:cNvGrpSpPr/>
            <p:nvPr/>
          </p:nvGrpSpPr>
          <p:grpSpPr>
            <a:xfrm>
              <a:off x="1319134" y="2893106"/>
              <a:ext cx="8435592" cy="496311"/>
              <a:chOff x="1319134" y="2893106"/>
              <a:chExt cx="8435592" cy="496311"/>
            </a:xfrm>
          </p:grpSpPr>
          <p:sp>
            <p:nvSpPr>
              <p:cNvPr id="260" name="Tekstfelt 259">
                <a:extLst>
                  <a:ext uri="{FF2B5EF4-FFF2-40B4-BE49-F238E27FC236}">
                    <a16:creationId xmlns:a16="http://schemas.microsoft.com/office/drawing/2014/main" id="{9A9C3F8A-7D71-48BE-B17B-C623B654D034}"/>
                  </a:ext>
                </a:extLst>
              </p:cNvPr>
              <p:cNvSpPr txBox="1"/>
              <p:nvPr/>
            </p:nvSpPr>
            <p:spPr>
              <a:xfrm>
                <a:off x="7854847" y="2893106"/>
                <a:ext cx="1899879" cy="400110"/>
              </a:xfrm>
              <a:prstGeom prst="rect">
                <a:avLst/>
              </a:prstGeom>
              <a:noFill/>
            </p:spPr>
            <p:txBody>
              <a:bodyPr wrap="none" rtlCol="0">
                <a:spAutoFit/>
              </a:bodyPr>
              <a:lstStyle/>
              <a:p>
                <a:pPr algn="ctr"/>
                <a:r>
                  <a:rPr lang="en-GB" sz="2000" dirty="0">
                    <a:solidFill>
                      <a:srgbClr val="CC00CC"/>
                    </a:solidFill>
                  </a:rPr>
                  <a:t>Energy flow</a:t>
                </a:r>
              </a:p>
            </p:txBody>
          </p:sp>
          <p:cxnSp>
            <p:nvCxnSpPr>
              <p:cNvPr id="261" name="Lige pilforbindelse 260">
                <a:extLst>
                  <a:ext uri="{FF2B5EF4-FFF2-40B4-BE49-F238E27FC236}">
                    <a16:creationId xmlns:a16="http://schemas.microsoft.com/office/drawing/2014/main" id="{97F32908-CC5C-4B9C-9DE0-817AF6D510D6}"/>
                  </a:ext>
                </a:extLst>
              </p:cNvPr>
              <p:cNvCxnSpPr/>
              <p:nvPr/>
            </p:nvCxnSpPr>
            <p:spPr bwMode="auto">
              <a:xfrm>
                <a:off x="1319134" y="2909732"/>
                <a:ext cx="0" cy="479685"/>
              </a:xfrm>
              <a:prstGeom prst="straightConnector1">
                <a:avLst/>
              </a:prstGeom>
              <a:solidFill>
                <a:schemeClr val="accent1"/>
              </a:solidFill>
              <a:ln w="38100" cap="flat" cmpd="sng" algn="ctr">
                <a:solidFill>
                  <a:srgbClr val="CC00CC"/>
                </a:solidFill>
                <a:prstDash val="solid"/>
                <a:round/>
                <a:headEnd type="triangle" w="med" len="med"/>
                <a:tailEnd type="triangle"/>
              </a:ln>
              <a:effectLst/>
            </p:spPr>
          </p:cxnSp>
          <p:cxnSp>
            <p:nvCxnSpPr>
              <p:cNvPr id="262" name="Lige pilforbindelse 261">
                <a:extLst>
                  <a:ext uri="{FF2B5EF4-FFF2-40B4-BE49-F238E27FC236}">
                    <a16:creationId xmlns:a16="http://schemas.microsoft.com/office/drawing/2014/main" id="{E8E56E84-33C8-4ECF-8160-59BC57F3C849}"/>
                  </a:ext>
                </a:extLst>
              </p:cNvPr>
              <p:cNvCxnSpPr/>
              <p:nvPr/>
            </p:nvCxnSpPr>
            <p:spPr bwMode="auto">
              <a:xfrm>
                <a:off x="5321508" y="2909732"/>
                <a:ext cx="0" cy="479685"/>
              </a:xfrm>
              <a:prstGeom prst="straightConnector1">
                <a:avLst/>
              </a:prstGeom>
              <a:solidFill>
                <a:schemeClr val="accent1"/>
              </a:solidFill>
              <a:ln w="38100" cap="flat" cmpd="sng" algn="ctr">
                <a:solidFill>
                  <a:srgbClr val="CC00CC"/>
                </a:solidFill>
                <a:prstDash val="solid"/>
                <a:round/>
                <a:headEnd type="triangle" w="med" len="med"/>
                <a:tailEnd type="triangle"/>
              </a:ln>
              <a:effectLst/>
            </p:spPr>
          </p:cxnSp>
          <p:cxnSp>
            <p:nvCxnSpPr>
              <p:cNvPr id="263" name="Lige pilforbindelse 262">
                <a:extLst>
                  <a:ext uri="{FF2B5EF4-FFF2-40B4-BE49-F238E27FC236}">
                    <a16:creationId xmlns:a16="http://schemas.microsoft.com/office/drawing/2014/main" id="{5B3ACD12-A1F7-4DFB-858C-CA6C74A86180}"/>
                  </a:ext>
                </a:extLst>
              </p:cNvPr>
              <p:cNvCxnSpPr/>
              <p:nvPr/>
            </p:nvCxnSpPr>
            <p:spPr bwMode="auto">
              <a:xfrm>
                <a:off x="7824865" y="2909732"/>
                <a:ext cx="0" cy="479685"/>
              </a:xfrm>
              <a:prstGeom prst="straightConnector1">
                <a:avLst/>
              </a:prstGeom>
              <a:solidFill>
                <a:schemeClr val="accent1"/>
              </a:solidFill>
              <a:ln w="38100" cap="flat" cmpd="sng" algn="ctr">
                <a:solidFill>
                  <a:srgbClr val="CC00CC"/>
                </a:solidFill>
                <a:prstDash val="solid"/>
                <a:round/>
                <a:headEnd type="triangle" w="med" len="med"/>
                <a:tailEnd type="triangle"/>
              </a:ln>
              <a:effectLst/>
            </p:spPr>
          </p:cxnSp>
        </p:grpSp>
      </p:grpSp>
      <p:grpSp>
        <p:nvGrpSpPr>
          <p:cNvPr id="270" name="Gruppe 269">
            <a:extLst>
              <a:ext uri="{FF2B5EF4-FFF2-40B4-BE49-F238E27FC236}">
                <a16:creationId xmlns:a16="http://schemas.microsoft.com/office/drawing/2014/main" id="{09DF50A3-8D4D-4A9C-ACC7-335B55CBA127}"/>
              </a:ext>
            </a:extLst>
          </p:cNvPr>
          <p:cNvGrpSpPr/>
          <p:nvPr/>
        </p:nvGrpSpPr>
        <p:grpSpPr>
          <a:xfrm>
            <a:off x="251923" y="3794910"/>
            <a:ext cx="8680980" cy="1901040"/>
            <a:chOff x="251923" y="3794910"/>
            <a:chExt cx="8680980" cy="1901040"/>
          </a:xfrm>
        </p:grpSpPr>
        <p:sp>
          <p:nvSpPr>
            <p:cNvPr id="271" name="Tekstfelt 270">
              <a:extLst>
                <a:ext uri="{FF2B5EF4-FFF2-40B4-BE49-F238E27FC236}">
                  <a16:creationId xmlns:a16="http://schemas.microsoft.com/office/drawing/2014/main" id="{099B293B-C4C3-44B6-B090-52D2E7CB3BEC}"/>
                </a:ext>
              </a:extLst>
            </p:cNvPr>
            <p:cNvSpPr txBox="1"/>
            <p:nvPr/>
          </p:nvSpPr>
          <p:spPr>
            <a:xfrm>
              <a:off x="3728608" y="4188285"/>
              <a:ext cx="1898277" cy="707886"/>
            </a:xfrm>
            <a:prstGeom prst="rect">
              <a:avLst/>
            </a:prstGeom>
            <a:noFill/>
          </p:spPr>
          <p:txBody>
            <a:bodyPr wrap="none" rtlCol="0">
              <a:spAutoFit/>
            </a:bodyPr>
            <a:lstStyle/>
            <a:p>
              <a:pPr algn="ctr"/>
              <a:r>
                <a:rPr lang="en-GB" sz="2000" dirty="0">
                  <a:solidFill>
                    <a:srgbClr val="008000"/>
                  </a:solidFill>
                </a:rPr>
                <a:t>Distribution</a:t>
              </a:r>
            </a:p>
            <a:p>
              <a:pPr algn="ctr"/>
              <a:r>
                <a:rPr lang="en-GB" sz="2000" dirty="0">
                  <a:solidFill>
                    <a:srgbClr val="008000"/>
                  </a:solidFill>
                </a:rPr>
                <a:t>grid</a:t>
              </a:r>
            </a:p>
          </p:txBody>
        </p:sp>
        <p:grpSp>
          <p:nvGrpSpPr>
            <p:cNvPr id="272" name="Gruppe 271">
              <a:extLst>
                <a:ext uri="{FF2B5EF4-FFF2-40B4-BE49-F238E27FC236}">
                  <a16:creationId xmlns:a16="http://schemas.microsoft.com/office/drawing/2014/main" id="{6FFC1D39-6FDF-48EF-A4D3-D3D4AFBAF625}"/>
                </a:ext>
              </a:extLst>
            </p:cNvPr>
            <p:cNvGrpSpPr/>
            <p:nvPr/>
          </p:nvGrpSpPr>
          <p:grpSpPr>
            <a:xfrm>
              <a:off x="251923" y="3794910"/>
              <a:ext cx="1188027" cy="1388995"/>
              <a:chOff x="389041" y="3794910"/>
              <a:chExt cx="1188027" cy="1388995"/>
            </a:xfrm>
          </p:grpSpPr>
          <p:sp>
            <p:nvSpPr>
              <p:cNvPr id="292" name="Line 109">
                <a:extLst>
                  <a:ext uri="{FF2B5EF4-FFF2-40B4-BE49-F238E27FC236}">
                    <a16:creationId xmlns:a16="http://schemas.microsoft.com/office/drawing/2014/main" id="{D7BE9C17-9F88-43E1-9214-35AB2F21325C}"/>
                  </a:ext>
                </a:extLst>
              </p:cNvPr>
              <p:cNvSpPr>
                <a:spLocks noChangeShapeType="1"/>
              </p:cNvSpPr>
              <p:nvPr/>
            </p:nvSpPr>
            <p:spPr bwMode="auto">
              <a:xfrm>
                <a:off x="1210700" y="4190198"/>
                <a:ext cx="0" cy="685800"/>
              </a:xfrm>
              <a:prstGeom prst="line">
                <a:avLst/>
              </a:prstGeom>
              <a:noFill/>
              <a:ln w="57150">
                <a:solidFill>
                  <a:srgbClr val="008000"/>
                </a:solidFill>
                <a:round/>
                <a:headEnd/>
                <a:tailEnd/>
              </a:ln>
            </p:spPr>
            <p:txBody>
              <a:bodyPr wrap="none" anchor="ctr"/>
              <a:lstStyle/>
              <a:p>
                <a:endParaRPr lang="en-GB" dirty="0"/>
              </a:p>
            </p:txBody>
          </p:sp>
          <p:sp>
            <p:nvSpPr>
              <p:cNvPr id="293" name="Oval 48">
                <a:extLst>
                  <a:ext uri="{FF2B5EF4-FFF2-40B4-BE49-F238E27FC236}">
                    <a16:creationId xmlns:a16="http://schemas.microsoft.com/office/drawing/2014/main" id="{DCB7F65D-86D3-4D19-8FCC-D9B613FDB2A7}"/>
                  </a:ext>
                </a:extLst>
              </p:cNvPr>
              <p:cNvSpPr>
                <a:spLocks noChangeArrowheads="1"/>
              </p:cNvSpPr>
              <p:nvPr/>
            </p:nvSpPr>
            <p:spPr bwMode="auto">
              <a:xfrm>
                <a:off x="1005913" y="3794910"/>
                <a:ext cx="411163" cy="396875"/>
              </a:xfrm>
              <a:prstGeom prst="ellipse">
                <a:avLst/>
              </a:prstGeom>
              <a:solidFill>
                <a:schemeClr val="hlink"/>
              </a:solidFill>
              <a:ln w="12700">
                <a:noFill/>
                <a:round/>
                <a:headEnd/>
                <a:tailEnd/>
              </a:ln>
            </p:spPr>
            <p:txBody>
              <a:bodyPr wrap="none" anchor="ctr"/>
              <a:lstStyle/>
              <a:p>
                <a:endParaRPr lang="en-GB" dirty="0"/>
              </a:p>
            </p:txBody>
          </p:sp>
          <p:cxnSp>
            <p:nvCxnSpPr>
              <p:cNvPr id="294" name="Lige forbindelse 293">
                <a:extLst>
                  <a:ext uri="{FF2B5EF4-FFF2-40B4-BE49-F238E27FC236}">
                    <a16:creationId xmlns:a16="http://schemas.microsoft.com/office/drawing/2014/main" id="{2AB31568-3D53-430B-86CA-FAE7DC231A53}"/>
                  </a:ext>
                </a:extLst>
              </p:cNvPr>
              <p:cNvCxnSpPr>
                <a:cxnSpLocks/>
              </p:cNvCxnSpPr>
              <p:nvPr/>
            </p:nvCxnSpPr>
            <p:spPr bwMode="auto">
              <a:xfrm>
                <a:off x="389041" y="4899240"/>
                <a:ext cx="1188027" cy="0"/>
              </a:xfrm>
              <a:prstGeom prst="line">
                <a:avLst/>
              </a:prstGeom>
              <a:solidFill>
                <a:schemeClr val="accent1"/>
              </a:solidFill>
              <a:ln w="57150" cap="flat" cmpd="sng" algn="ctr">
                <a:solidFill>
                  <a:srgbClr val="008000"/>
                </a:solidFill>
                <a:prstDash val="solid"/>
                <a:round/>
                <a:headEnd type="none" w="med" len="med"/>
                <a:tailEnd type="none" w="med" len="med"/>
              </a:ln>
              <a:effectLst/>
            </p:spPr>
          </p:cxnSp>
          <p:sp>
            <p:nvSpPr>
              <p:cNvPr id="295" name="Line 109">
                <a:extLst>
                  <a:ext uri="{FF2B5EF4-FFF2-40B4-BE49-F238E27FC236}">
                    <a16:creationId xmlns:a16="http://schemas.microsoft.com/office/drawing/2014/main" id="{9D41AF38-A7A8-4B9C-BDAA-66EE32741C78}"/>
                  </a:ext>
                </a:extLst>
              </p:cNvPr>
              <p:cNvSpPr>
                <a:spLocks noChangeShapeType="1"/>
              </p:cNvSpPr>
              <p:nvPr/>
            </p:nvSpPr>
            <p:spPr bwMode="auto">
              <a:xfrm>
                <a:off x="417616" y="4888630"/>
                <a:ext cx="0" cy="295275"/>
              </a:xfrm>
              <a:prstGeom prst="line">
                <a:avLst/>
              </a:prstGeom>
              <a:noFill/>
              <a:ln w="57150">
                <a:solidFill>
                  <a:srgbClr val="008000"/>
                </a:solidFill>
                <a:round/>
                <a:headEnd/>
                <a:tailEnd/>
              </a:ln>
            </p:spPr>
            <p:txBody>
              <a:bodyPr wrap="none" anchor="ctr"/>
              <a:lstStyle/>
              <a:p>
                <a:endParaRPr lang="en-GB" dirty="0"/>
              </a:p>
            </p:txBody>
          </p:sp>
          <p:sp>
            <p:nvSpPr>
              <p:cNvPr id="296" name="Line 109">
                <a:extLst>
                  <a:ext uri="{FF2B5EF4-FFF2-40B4-BE49-F238E27FC236}">
                    <a16:creationId xmlns:a16="http://schemas.microsoft.com/office/drawing/2014/main" id="{3BF9BA42-E570-430A-83A8-4467C5351E65}"/>
                  </a:ext>
                </a:extLst>
              </p:cNvPr>
              <p:cNvSpPr>
                <a:spLocks noChangeShapeType="1"/>
              </p:cNvSpPr>
              <p:nvPr/>
            </p:nvSpPr>
            <p:spPr bwMode="auto">
              <a:xfrm>
                <a:off x="970066" y="4888630"/>
                <a:ext cx="0" cy="295275"/>
              </a:xfrm>
              <a:prstGeom prst="line">
                <a:avLst/>
              </a:prstGeom>
              <a:noFill/>
              <a:ln w="57150">
                <a:solidFill>
                  <a:srgbClr val="008000"/>
                </a:solidFill>
                <a:round/>
                <a:headEnd/>
                <a:tailEnd/>
              </a:ln>
            </p:spPr>
            <p:txBody>
              <a:bodyPr wrap="none" anchor="ctr"/>
              <a:lstStyle/>
              <a:p>
                <a:endParaRPr lang="en-GB" dirty="0"/>
              </a:p>
            </p:txBody>
          </p:sp>
          <p:sp>
            <p:nvSpPr>
              <p:cNvPr id="297" name="Line 109">
                <a:extLst>
                  <a:ext uri="{FF2B5EF4-FFF2-40B4-BE49-F238E27FC236}">
                    <a16:creationId xmlns:a16="http://schemas.microsoft.com/office/drawing/2014/main" id="{1D73B46A-332A-45CD-AE81-DBED4FE1E075}"/>
                  </a:ext>
                </a:extLst>
              </p:cNvPr>
              <p:cNvSpPr>
                <a:spLocks noChangeShapeType="1"/>
              </p:cNvSpPr>
              <p:nvPr/>
            </p:nvSpPr>
            <p:spPr bwMode="auto">
              <a:xfrm flipH="1">
                <a:off x="1547009" y="4888631"/>
                <a:ext cx="2" cy="111994"/>
              </a:xfrm>
              <a:prstGeom prst="line">
                <a:avLst/>
              </a:prstGeom>
              <a:noFill/>
              <a:ln w="57150">
                <a:solidFill>
                  <a:srgbClr val="008000"/>
                </a:solidFill>
                <a:round/>
                <a:headEnd/>
                <a:tailEnd/>
              </a:ln>
            </p:spPr>
            <p:txBody>
              <a:bodyPr wrap="none" anchor="ctr"/>
              <a:lstStyle/>
              <a:p>
                <a:endParaRPr lang="en-GB" dirty="0"/>
              </a:p>
            </p:txBody>
          </p:sp>
        </p:grpSp>
        <p:grpSp>
          <p:nvGrpSpPr>
            <p:cNvPr id="273" name="Gruppe 272">
              <a:extLst>
                <a:ext uri="{FF2B5EF4-FFF2-40B4-BE49-F238E27FC236}">
                  <a16:creationId xmlns:a16="http://schemas.microsoft.com/office/drawing/2014/main" id="{3862BDBC-9C0A-452E-A135-070A4762E89E}"/>
                </a:ext>
              </a:extLst>
            </p:cNvPr>
            <p:cNvGrpSpPr/>
            <p:nvPr/>
          </p:nvGrpSpPr>
          <p:grpSpPr>
            <a:xfrm>
              <a:off x="2161509" y="3794910"/>
              <a:ext cx="411163" cy="1702376"/>
              <a:chOff x="2396317" y="3794910"/>
              <a:chExt cx="411163" cy="1702376"/>
            </a:xfrm>
          </p:grpSpPr>
          <p:sp>
            <p:nvSpPr>
              <p:cNvPr id="290" name="Line 109">
                <a:extLst>
                  <a:ext uri="{FF2B5EF4-FFF2-40B4-BE49-F238E27FC236}">
                    <a16:creationId xmlns:a16="http://schemas.microsoft.com/office/drawing/2014/main" id="{57414595-542B-499F-BB57-23976A4B8379}"/>
                  </a:ext>
                </a:extLst>
              </p:cNvPr>
              <p:cNvSpPr>
                <a:spLocks noChangeShapeType="1"/>
              </p:cNvSpPr>
              <p:nvPr/>
            </p:nvSpPr>
            <p:spPr bwMode="auto">
              <a:xfrm>
                <a:off x="2601897" y="4190198"/>
                <a:ext cx="2" cy="1307088"/>
              </a:xfrm>
              <a:prstGeom prst="line">
                <a:avLst/>
              </a:prstGeom>
              <a:noFill/>
              <a:ln w="57150">
                <a:solidFill>
                  <a:srgbClr val="008000"/>
                </a:solidFill>
                <a:round/>
                <a:headEnd/>
                <a:tailEnd/>
              </a:ln>
            </p:spPr>
            <p:txBody>
              <a:bodyPr wrap="none" anchor="ctr"/>
              <a:lstStyle/>
              <a:p>
                <a:endParaRPr lang="en-GB" dirty="0"/>
              </a:p>
            </p:txBody>
          </p:sp>
          <p:sp>
            <p:nvSpPr>
              <p:cNvPr id="291" name="Oval 48">
                <a:extLst>
                  <a:ext uri="{FF2B5EF4-FFF2-40B4-BE49-F238E27FC236}">
                    <a16:creationId xmlns:a16="http://schemas.microsoft.com/office/drawing/2014/main" id="{22374DC3-EC8B-4AF2-9FF6-7380DFC200B4}"/>
                  </a:ext>
                </a:extLst>
              </p:cNvPr>
              <p:cNvSpPr>
                <a:spLocks noChangeArrowheads="1"/>
              </p:cNvSpPr>
              <p:nvPr/>
            </p:nvSpPr>
            <p:spPr bwMode="auto">
              <a:xfrm>
                <a:off x="2396317" y="3794910"/>
                <a:ext cx="411163" cy="396875"/>
              </a:xfrm>
              <a:prstGeom prst="ellipse">
                <a:avLst/>
              </a:prstGeom>
              <a:solidFill>
                <a:schemeClr val="hlink"/>
              </a:solidFill>
              <a:ln w="12700">
                <a:noFill/>
                <a:round/>
                <a:headEnd/>
                <a:tailEnd/>
              </a:ln>
            </p:spPr>
            <p:txBody>
              <a:bodyPr wrap="none" anchor="ctr"/>
              <a:lstStyle/>
              <a:p>
                <a:endParaRPr lang="en-GB" dirty="0"/>
              </a:p>
            </p:txBody>
          </p:sp>
        </p:grpSp>
        <p:grpSp>
          <p:nvGrpSpPr>
            <p:cNvPr id="274" name="Gruppe 273">
              <a:extLst>
                <a:ext uri="{FF2B5EF4-FFF2-40B4-BE49-F238E27FC236}">
                  <a16:creationId xmlns:a16="http://schemas.microsoft.com/office/drawing/2014/main" id="{95597375-E4A9-46B5-AB07-D01CD37A0A0B}"/>
                </a:ext>
              </a:extLst>
            </p:cNvPr>
            <p:cNvGrpSpPr/>
            <p:nvPr/>
          </p:nvGrpSpPr>
          <p:grpSpPr>
            <a:xfrm>
              <a:off x="3004777" y="3794910"/>
              <a:ext cx="411163" cy="1901040"/>
              <a:chOff x="4056295" y="3794910"/>
              <a:chExt cx="411163" cy="1901040"/>
            </a:xfrm>
          </p:grpSpPr>
          <p:sp>
            <p:nvSpPr>
              <p:cNvPr id="288" name="Line 109">
                <a:extLst>
                  <a:ext uri="{FF2B5EF4-FFF2-40B4-BE49-F238E27FC236}">
                    <a16:creationId xmlns:a16="http://schemas.microsoft.com/office/drawing/2014/main" id="{56112B30-ABD9-4F76-AAFC-243AF26E0282}"/>
                  </a:ext>
                </a:extLst>
              </p:cNvPr>
              <p:cNvSpPr>
                <a:spLocks noChangeShapeType="1"/>
              </p:cNvSpPr>
              <p:nvPr/>
            </p:nvSpPr>
            <p:spPr bwMode="auto">
              <a:xfrm flipH="1">
                <a:off x="4254227" y="4190198"/>
                <a:ext cx="7648" cy="1505752"/>
              </a:xfrm>
              <a:prstGeom prst="line">
                <a:avLst/>
              </a:prstGeom>
              <a:noFill/>
              <a:ln w="57150">
                <a:solidFill>
                  <a:srgbClr val="008000"/>
                </a:solidFill>
                <a:round/>
                <a:headEnd/>
                <a:tailEnd/>
              </a:ln>
            </p:spPr>
            <p:txBody>
              <a:bodyPr wrap="none" anchor="ctr"/>
              <a:lstStyle/>
              <a:p>
                <a:endParaRPr lang="en-GB" dirty="0"/>
              </a:p>
            </p:txBody>
          </p:sp>
          <p:sp>
            <p:nvSpPr>
              <p:cNvPr id="289" name="Oval 48">
                <a:extLst>
                  <a:ext uri="{FF2B5EF4-FFF2-40B4-BE49-F238E27FC236}">
                    <a16:creationId xmlns:a16="http://schemas.microsoft.com/office/drawing/2014/main" id="{2FD5D723-38E6-49B2-A92B-AF261725CE06}"/>
                  </a:ext>
                </a:extLst>
              </p:cNvPr>
              <p:cNvSpPr>
                <a:spLocks noChangeArrowheads="1"/>
              </p:cNvSpPr>
              <p:nvPr/>
            </p:nvSpPr>
            <p:spPr bwMode="auto">
              <a:xfrm>
                <a:off x="4056295" y="3794910"/>
                <a:ext cx="411163" cy="396875"/>
              </a:xfrm>
              <a:prstGeom prst="ellipse">
                <a:avLst/>
              </a:prstGeom>
              <a:solidFill>
                <a:schemeClr val="hlink"/>
              </a:solidFill>
              <a:ln w="12700">
                <a:noFill/>
                <a:round/>
                <a:headEnd/>
                <a:tailEnd/>
              </a:ln>
            </p:spPr>
            <p:txBody>
              <a:bodyPr wrap="none" anchor="ctr"/>
              <a:lstStyle/>
              <a:p>
                <a:endParaRPr lang="en-GB" dirty="0"/>
              </a:p>
            </p:txBody>
          </p:sp>
        </p:grpSp>
        <p:grpSp>
          <p:nvGrpSpPr>
            <p:cNvPr id="275" name="Gruppe 274">
              <a:extLst>
                <a:ext uri="{FF2B5EF4-FFF2-40B4-BE49-F238E27FC236}">
                  <a16:creationId xmlns:a16="http://schemas.microsoft.com/office/drawing/2014/main" id="{EC501CF1-1FD3-4B52-88BD-C6D9D72E08EB}"/>
                </a:ext>
              </a:extLst>
            </p:cNvPr>
            <p:cNvGrpSpPr/>
            <p:nvPr/>
          </p:nvGrpSpPr>
          <p:grpSpPr>
            <a:xfrm>
              <a:off x="5768886" y="3794910"/>
              <a:ext cx="1188027" cy="1388995"/>
              <a:chOff x="389041" y="3794910"/>
              <a:chExt cx="1188027" cy="1388995"/>
            </a:xfrm>
          </p:grpSpPr>
          <p:sp>
            <p:nvSpPr>
              <p:cNvPr id="282" name="Line 109">
                <a:extLst>
                  <a:ext uri="{FF2B5EF4-FFF2-40B4-BE49-F238E27FC236}">
                    <a16:creationId xmlns:a16="http://schemas.microsoft.com/office/drawing/2014/main" id="{BD6F2DF4-C55E-463A-96CB-75E73757EF99}"/>
                  </a:ext>
                </a:extLst>
              </p:cNvPr>
              <p:cNvSpPr>
                <a:spLocks noChangeShapeType="1"/>
              </p:cNvSpPr>
              <p:nvPr/>
            </p:nvSpPr>
            <p:spPr bwMode="auto">
              <a:xfrm>
                <a:off x="1210700" y="4190198"/>
                <a:ext cx="0" cy="685800"/>
              </a:xfrm>
              <a:prstGeom prst="line">
                <a:avLst/>
              </a:prstGeom>
              <a:noFill/>
              <a:ln w="57150">
                <a:solidFill>
                  <a:srgbClr val="008000"/>
                </a:solidFill>
                <a:round/>
                <a:headEnd/>
                <a:tailEnd/>
              </a:ln>
            </p:spPr>
            <p:txBody>
              <a:bodyPr wrap="none" anchor="ctr"/>
              <a:lstStyle/>
              <a:p>
                <a:endParaRPr lang="en-GB" dirty="0"/>
              </a:p>
            </p:txBody>
          </p:sp>
          <p:sp>
            <p:nvSpPr>
              <p:cNvPr id="283" name="Oval 48">
                <a:extLst>
                  <a:ext uri="{FF2B5EF4-FFF2-40B4-BE49-F238E27FC236}">
                    <a16:creationId xmlns:a16="http://schemas.microsoft.com/office/drawing/2014/main" id="{BC5D3A36-18F8-4A85-829E-7177C95BD645}"/>
                  </a:ext>
                </a:extLst>
              </p:cNvPr>
              <p:cNvSpPr>
                <a:spLocks noChangeArrowheads="1"/>
              </p:cNvSpPr>
              <p:nvPr/>
            </p:nvSpPr>
            <p:spPr bwMode="auto">
              <a:xfrm>
                <a:off x="1005913" y="3794910"/>
                <a:ext cx="411163" cy="396875"/>
              </a:xfrm>
              <a:prstGeom prst="ellipse">
                <a:avLst/>
              </a:prstGeom>
              <a:solidFill>
                <a:schemeClr val="hlink"/>
              </a:solidFill>
              <a:ln w="12700">
                <a:noFill/>
                <a:round/>
                <a:headEnd/>
                <a:tailEnd/>
              </a:ln>
            </p:spPr>
            <p:txBody>
              <a:bodyPr wrap="none" anchor="ctr"/>
              <a:lstStyle/>
              <a:p>
                <a:endParaRPr lang="en-GB" dirty="0"/>
              </a:p>
            </p:txBody>
          </p:sp>
          <p:cxnSp>
            <p:nvCxnSpPr>
              <p:cNvPr id="284" name="Lige forbindelse 283">
                <a:extLst>
                  <a:ext uri="{FF2B5EF4-FFF2-40B4-BE49-F238E27FC236}">
                    <a16:creationId xmlns:a16="http://schemas.microsoft.com/office/drawing/2014/main" id="{22482520-DB66-4BFD-A9D2-8502129241F5}"/>
                  </a:ext>
                </a:extLst>
              </p:cNvPr>
              <p:cNvCxnSpPr>
                <a:cxnSpLocks/>
              </p:cNvCxnSpPr>
              <p:nvPr/>
            </p:nvCxnSpPr>
            <p:spPr bwMode="auto">
              <a:xfrm>
                <a:off x="389041" y="4899240"/>
                <a:ext cx="1188027" cy="0"/>
              </a:xfrm>
              <a:prstGeom prst="line">
                <a:avLst/>
              </a:prstGeom>
              <a:solidFill>
                <a:schemeClr val="accent1"/>
              </a:solidFill>
              <a:ln w="57150" cap="flat" cmpd="sng" algn="ctr">
                <a:solidFill>
                  <a:srgbClr val="008000"/>
                </a:solidFill>
                <a:prstDash val="solid"/>
                <a:round/>
                <a:headEnd type="none" w="med" len="med"/>
                <a:tailEnd type="none" w="med" len="med"/>
              </a:ln>
              <a:effectLst/>
            </p:spPr>
          </p:cxnSp>
          <p:sp>
            <p:nvSpPr>
              <p:cNvPr id="285" name="Line 109">
                <a:extLst>
                  <a:ext uri="{FF2B5EF4-FFF2-40B4-BE49-F238E27FC236}">
                    <a16:creationId xmlns:a16="http://schemas.microsoft.com/office/drawing/2014/main" id="{29BE25AB-77B7-4922-8762-3D2BF5AFD98E}"/>
                  </a:ext>
                </a:extLst>
              </p:cNvPr>
              <p:cNvSpPr>
                <a:spLocks noChangeShapeType="1"/>
              </p:cNvSpPr>
              <p:nvPr/>
            </p:nvSpPr>
            <p:spPr bwMode="auto">
              <a:xfrm>
                <a:off x="417616" y="4888630"/>
                <a:ext cx="0" cy="295275"/>
              </a:xfrm>
              <a:prstGeom prst="line">
                <a:avLst/>
              </a:prstGeom>
              <a:noFill/>
              <a:ln w="57150">
                <a:solidFill>
                  <a:srgbClr val="008000"/>
                </a:solidFill>
                <a:round/>
                <a:headEnd/>
                <a:tailEnd/>
              </a:ln>
            </p:spPr>
            <p:txBody>
              <a:bodyPr wrap="none" anchor="ctr"/>
              <a:lstStyle/>
              <a:p>
                <a:endParaRPr lang="en-GB" dirty="0"/>
              </a:p>
            </p:txBody>
          </p:sp>
          <p:sp>
            <p:nvSpPr>
              <p:cNvPr id="286" name="Line 109">
                <a:extLst>
                  <a:ext uri="{FF2B5EF4-FFF2-40B4-BE49-F238E27FC236}">
                    <a16:creationId xmlns:a16="http://schemas.microsoft.com/office/drawing/2014/main" id="{97609B8E-FAEA-46B7-8298-531898E7C483}"/>
                  </a:ext>
                </a:extLst>
              </p:cNvPr>
              <p:cNvSpPr>
                <a:spLocks noChangeShapeType="1"/>
              </p:cNvSpPr>
              <p:nvPr/>
            </p:nvSpPr>
            <p:spPr bwMode="auto">
              <a:xfrm>
                <a:off x="970066" y="4888630"/>
                <a:ext cx="0" cy="295275"/>
              </a:xfrm>
              <a:prstGeom prst="line">
                <a:avLst/>
              </a:prstGeom>
              <a:noFill/>
              <a:ln w="57150">
                <a:solidFill>
                  <a:srgbClr val="008000"/>
                </a:solidFill>
                <a:round/>
                <a:headEnd/>
                <a:tailEnd/>
              </a:ln>
            </p:spPr>
            <p:txBody>
              <a:bodyPr wrap="none" anchor="ctr"/>
              <a:lstStyle/>
              <a:p>
                <a:endParaRPr lang="en-GB" dirty="0"/>
              </a:p>
            </p:txBody>
          </p:sp>
          <p:sp>
            <p:nvSpPr>
              <p:cNvPr id="287" name="Line 109">
                <a:extLst>
                  <a:ext uri="{FF2B5EF4-FFF2-40B4-BE49-F238E27FC236}">
                    <a16:creationId xmlns:a16="http://schemas.microsoft.com/office/drawing/2014/main" id="{0592BB6D-6554-4EE0-B3BD-1B980FE6D4A5}"/>
                  </a:ext>
                </a:extLst>
              </p:cNvPr>
              <p:cNvSpPr>
                <a:spLocks noChangeShapeType="1"/>
              </p:cNvSpPr>
              <p:nvPr/>
            </p:nvSpPr>
            <p:spPr bwMode="auto">
              <a:xfrm flipH="1">
                <a:off x="1547009" y="4888631"/>
                <a:ext cx="2" cy="111994"/>
              </a:xfrm>
              <a:prstGeom prst="line">
                <a:avLst/>
              </a:prstGeom>
              <a:noFill/>
              <a:ln w="57150">
                <a:solidFill>
                  <a:srgbClr val="008000"/>
                </a:solidFill>
                <a:round/>
                <a:headEnd/>
                <a:tailEnd/>
              </a:ln>
            </p:spPr>
            <p:txBody>
              <a:bodyPr wrap="none" anchor="ctr"/>
              <a:lstStyle/>
              <a:p>
                <a:endParaRPr lang="en-GB" dirty="0"/>
              </a:p>
            </p:txBody>
          </p:sp>
        </p:grpSp>
        <p:grpSp>
          <p:nvGrpSpPr>
            <p:cNvPr id="276" name="Gruppe 275">
              <a:extLst>
                <a:ext uri="{FF2B5EF4-FFF2-40B4-BE49-F238E27FC236}">
                  <a16:creationId xmlns:a16="http://schemas.microsoft.com/office/drawing/2014/main" id="{0AE8447B-D1E4-493D-8472-1C11BE79E2B7}"/>
                </a:ext>
              </a:extLst>
            </p:cNvPr>
            <p:cNvGrpSpPr/>
            <p:nvPr/>
          </p:nvGrpSpPr>
          <p:grpSpPr>
            <a:xfrm>
              <a:off x="7678472" y="3794910"/>
              <a:ext cx="411163" cy="1702376"/>
              <a:chOff x="2396317" y="3794910"/>
              <a:chExt cx="411163" cy="1702376"/>
            </a:xfrm>
          </p:grpSpPr>
          <p:sp>
            <p:nvSpPr>
              <p:cNvPr id="280" name="Line 109">
                <a:extLst>
                  <a:ext uri="{FF2B5EF4-FFF2-40B4-BE49-F238E27FC236}">
                    <a16:creationId xmlns:a16="http://schemas.microsoft.com/office/drawing/2014/main" id="{4972B4F2-9D3B-405C-A67A-6300FDA25D0A}"/>
                  </a:ext>
                </a:extLst>
              </p:cNvPr>
              <p:cNvSpPr>
                <a:spLocks noChangeShapeType="1"/>
              </p:cNvSpPr>
              <p:nvPr/>
            </p:nvSpPr>
            <p:spPr bwMode="auto">
              <a:xfrm>
                <a:off x="2601897" y="4190198"/>
                <a:ext cx="2" cy="1307088"/>
              </a:xfrm>
              <a:prstGeom prst="line">
                <a:avLst/>
              </a:prstGeom>
              <a:noFill/>
              <a:ln w="57150">
                <a:solidFill>
                  <a:srgbClr val="008000"/>
                </a:solidFill>
                <a:round/>
                <a:headEnd/>
                <a:tailEnd/>
              </a:ln>
            </p:spPr>
            <p:txBody>
              <a:bodyPr wrap="none" anchor="ctr"/>
              <a:lstStyle/>
              <a:p>
                <a:endParaRPr lang="en-GB" dirty="0"/>
              </a:p>
            </p:txBody>
          </p:sp>
          <p:sp>
            <p:nvSpPr>
              <p:cNvPr id="281" name="Oval 48">
                <a:extLst>
                  <a:ext uri="{FF2B5EF4-FFF2-40B4-BE49-F238E27FC236}">
                    <a16:creationId xmlns:a16="http://schemas.microsoft.com/office/drawing/2014/main" id="{EAC30406-73B3-4D70-A700-56DABD2A3C0B}"/>
                  </a:ext>
                </a:extLst>
              </p:cNvPr>
              <p:cNvSpPr>
                <a:spLocks noChangeArrowheads="1"/>
              </p:cNvSpPr>
              <p:nvPr/>
            </p:nvSpPr>
            <p:spPr bwMode="auto">
              <a:xfrm>
                <a:off x="2396317" y="3794910"/>
                <a:ext cx="411163" cy="396875"/>
              </a:xfrm>
              <a:prstGeom prst="ellipse">
                <a:avLst/>
              </a:prstGeom>
              <a:solidFill>
                <a:schemeClr val="hlink"/>
              </a:solidFill>
              <a:ln w="12700">
                <a:noFill/>
                <a:round/>
                <a:headEnd/>
                <a:tailEnd/>
              </a:ln>
            </p:spPr>
            <p:txBody>
              <a:bodyPr wrap="none" anchor="ctr"/>
              <a:lstStyle/>
              <a:p>
                <a:endParaRPr lang="en-GB" dirty="0"/>
              </a:p>
            </p:txBody>
          </p:sp>
        </p:grpSp>
        <p:grpSp>
          <p:nvGrpSpPr>
            <p:cNvPr id="277" name="Gruppe 276">
              <a:extLst>
                <a:ext uri="{FF2B5EF4-FFF2-40B4-BE49-F238E27FC236}">
                  <a16:creationId xmlns:a16="http://schemas.microsoft.com/office/drawing/2014/main" id="{8D8726C5-CDB3-4258-BD85-8E71506A3948}"/>
                </a:ext>
              </a:extLst>
            </p:cNvPr>
            <p:cNvGrpSpPr/>
            <p:nvPr/>
          </p:nvGrpSpPr>
          <p:grpSpPr>
            <a:xfrm>
              <a:off x="8521740" y="3794910"/>
              <a:ext cx="411163" cy="1901040"/>
              <a:chOff x="8521740" y="3794910"/>
              <a:chExt cx="411163" cy="1901040"/>
            </a:xfrm>
          </p:grpSpPr>
          <p:sp>
            <p:nvSpPr>
              <p:cNvPr id="278" name="Line 109">
                <a:extLst>
                  <a:ext uri="{FF2B5EF4-FFF2-40B4-BE49-F238E27FC236}">
                    <a16:creationId xmlns:a16="http://schemas.microsoft.com/office/drawing/2014/main" id="{9E565D33-4A2A-42E6-BC66-7322BE53DB38}"/>
                  </a:ext>
                </a:extLst>
              </p:cNvPr>
              <p:cNvSpPr>
                <a:spLocks noChangeShapeType="1"/>
              </p:cNvSpPr>
              <p:nvPr/>
            </p:nvSpPr>
            <p:spPr bwMode="auto">
              <a:xfrm flipH="1">
                <a:off x="8719672" y="4190198"/>
                <a:ext cx="7648" cy="1505752"/>
              </a:xfrm>
              <a:prstGeom prst="line">
                <a:avLst/>
              </a:prstGeom>
              <a:noFill/>
              <a:ln w="57150">
                <a:solidFill>
                  <a:srgbClr val="008000"/>
                </a:solidFill>
                <a:round/>
                <a:headEnd/>
                <a:tailEnd/>
              </a:ln>
            </p:spPr>
            <p:txBody>
              <a:bodyPr wrap="none" anchor="ctr"/>
              <a:lstStyle/>
              <a:p>
                <a:endParaRPr lang="en-GB" dirty="0"/>
              </a:p>
            </p:txBody>
          </p:sp>
          <p:sp>
            <p:nvSpPr>
              <p:cNvPr id="279" name="Oval 48">
                <a:extLst>
                  <a:ext uri="{FF2B5EF4-FFF2-40B4-BE49-F238E27FC236}">
                    <a16:creationId xmlns:a16="http://schemas.microsoft.com/office/drawing/2014/main" id="{85E052B1-89C8-489E-B120-DA8525972BFB}"/>
                  </a:ext>
                </a:extLst>
              </p:cNvPr>
              <p:cNvSpPr>
                <a:spLocks noChangeArrowheads="1"/>
              </p:cNvSpPr>
              <p:nvPr/>
            </p:nvSpPr>
            <p:spPr bwMode="auto">
              <a:xfrm>
                <a:off x="8521740" y="3794910"/>
                <a:ext cx="411163" cy="396875"/>
              </a:xfrm>
              <a:prstGeom prst="ellipse">
                <a:avLst/>
              </a:prstGeom>
              <a:solidFill>
                <a:schemeClr val="hlink"/>
              </a:solidFill>
              <a:ln w="12700">
                <a:noFill/>
                <a:round/>
                <a:headEnd/>
                <a:tailEnd/>
              </a:ln>
            </p:spPr>
            <p:txBody>
              <a:bodyPr wrap="none" anchor="ctr"/>
              <a:lstStyle/>
              <a:p>
                <a:endParaRPr lang="en-GB" dirty="0"/>
              </a:p>
            </p:txBody>
          </p:sp>
        </p:grpSp>
      </p:grpSp>
      <p:sp>
        <p:nvSpPr>
          <p:cNvPr id="86" name="Rektangel 85">
            <a:extLst>
              <a:ext uri="{FF2B5EF4-FFF2-40B4-BE49-F238E27FC236}">
                <a16:creationId xmlns:a16="http://schemas.microsoft.com/office/drawing/2014/main" id="{AB410267-6348-4FB3-A7BA-F118D8C0C2C2}"/>
              </a:ext>
            </a:extLst>
          </p:cNvPr>
          <p:cNvSpPr/>
          <p:nvPr/>
        </p:nvSpPr>
        <p:spPr bwMode="auto">
          <a:xfrm>
            <a:off x="102053" y="6643083"/>
            <a:ext cx="1370240"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46" name="Tekstfelt 45">
            <a:extLst>
              <a:ext uri="{FF2B5EF4-FFF2-40B4-BE49-F238E27FC236}">
                <a16:creationId xmlns:a16="http://schemas.microsoft.com/office/drawing/2014/main" id="{9692E133-B876-4602-B610-2158F5A24B8D}"/>
              </a:ext>
            </a:extLst>
          </p:cNvPr>
          <p:cNvSpPr txBox="1"/>
          <p:nvPr/>
        </p:nvSpPr>
        <p:spPr>
          <a:xfrm>
            <a:off x="1094878" y="6250898"/>
            <a:ext cx="7834197" cy="430887"/>
          </a:xfrm>
          <a:prstGeom prst="rect">
            <a:avLst/>
          </a:prstGeom>
          <a:noFill/>
        </p:spPr>
        <p:txBody>
          <a:bodyPr wrap="none" rtlCol="0">
            <a:spAutoFit/>
          </a:bodyPr>
          <a:lstStyle/>
          <a:p>
            <a:pPr algn="ctr"/>
            <a:r>
              <a:rPr lang="en-GB" dirty="0">
                <a:solidFill>
                  <a:schemeClr val="tx1"/>
                </a:solidFill>
              </a:rPr>
              <a:t>electricity producers, consumers and prosumers</a:t>
            </a:r>
          </a:p>
        </p:txBody>
      </p:sp>
    </p:spTree>
    <p:extLst>
      <p:ext uri="{BB962C8B-B14F-4D97-AF65-F5344CB8AC3E}">
        <p14:creationId xmlns:p14="http://schemas.microsoft.com/office/powerpoint/2010/main" val="1857733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dissolve">
                                      <p:cBhvr>
                                        <p:cTn id="7" dur="5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wipe(left)">
                                      <p:cBhvr>
                                        <p:cTn id="12" dur="500"/>
                                        <p:tgtEl>
                                          <p:spTgt spid="2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wipe(left)">
                                      <p:cBhvr>
                                        <p:cTn id="17" dur="1000"/>
                                        <p:tgtEl>
                                          <p:spTgt spid="2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10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10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0"/>
                                        </p:tgtEl>
                                        <p:attrNameLst>
                                          <p:attrName>style.visibility</p:attrName>
                                        </p:attrNameLst>
                                      </p:cBhvr>
                                      <p:to>
                                        <p:strVal val="visible"/>
                                      </p:to>
                                    </p:set>
                                    <p:animEffect transition="in" filter="wipe(left)">
                                      <p:cBhvr>
                                        <p:cTn id="32" dur="1000"/>
                                        <p:tgtEl>
                                          <p:spTgt spid="2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0"/>
                                        </p:tgtEl>
                                        <p:attrNameLst>
                                          <p:attrName>style.visibility</p:attrName>
                                        </p:attrNameLst>
                                      </p:cBhvr>
                                      <p:to>
                                        <p:strVal val="visible"/>
                                      </p:to>
                                    </p:set>
                                    <p:animEffect transition="in" filter="wipe(left)">
                                      <p:cBhvr>
                                        <p:cTn id="37" dur="1000"/>
                                        <p:tgtEl>
                                          <p:spTgt spid="27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57"/>
                                        </p:tgtEl>
                                        <p:attrNameLst>
                                          <p:attrName>style.visibility</p:attrName>
                                        </p:attrNameLst>
                                      </p:cBhvr>
                                      <p:to>
                                        <p:strVal val="visible"/>
                                      </p:to>
                                    </p:set>
                                    <p:animEffect transition="in" filter="dissolve">
                                      <p:cBhvr>
                                        <p:cTn id="42"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373341-0E4C-4C70-998A-61AB38574232}"/>
              </a:ext>
            </a:extLst>
          </p:cNvPr>
          <p:cNvSpPr>
            <a:spLocks noGrp="1"/>
          </p:cNvSpPr>
          <p:nvPr>
            <p:ph type="title"/>
          </p:nvPr>
        </p:nvSpPr>
        <p:spPr>
          <a:xfrm>
            <a:off x="0" y="27856"/>
            <a:ext cx="8085222" cy="1030923"/>
          </a:xfrm>
        </p:spPr>
        <p:txBody>
          <a:bodyPr/>
          <a:lstStyle/>
          <a:p>
            <a:r>
              <a:rPr lang="en-GB" dirty="0"/>
              <a:t>Trading electricity in EU</a:t>
            </a:r>
          </a:p>
        </p:txBody>
      </p:sp>
      <p:sp>
        <p:nvSpPr>
          <p:cNvPr id="4" name="Pladsholder til dato 3">
            <a:extLst>
              <a:ext uri="{FF2B5EF4-FFF2-40B4-BE49-F238E27FC236}">
                <a16:creationId xmlns:a16="http://schemas.microsoft.com/office/drawing/2014/main" id="{1B59C9D4-BA66-4BEA-A773-5F1D808EECC4}"/>
              </a:ext>
            </a:extLst>
          </p:cNvPr>
          <p:cNvSpPr>
            <a:spLocks noGrp="1"/>
          </p:cNvSpPr>
          <p:nvPr>
            <p:ph type="dt" sz="half" idx="10"/>
          </p:nvPr>
        </p:nvSpPr>
        <p:spPr/>
        <p:txBody>
          <a:bodyPr/>
          <a:lstStyle/>
          <a:p>
            <a:pPr>
              <a:defRPr/>
            </a:pPr>
            <a:r>
              <a:rPr lang="en-US"/>
              <a:t>1 Dec. 2019</a:t>
            </a:r>
            <a:endParaRPr lang="en-GB" dirty="0"/>
          </a:p>
        </p:txBody>
      </p:sp>
      <p:sp>
        <p:nvSpPr>
          <p:cNvPr id="5" name="Pladsholder til slidenummer 4">
            <a:extLst>
              <a:ext uri="{FF2B5EF4-FFF2-40B4-BE49-F238E27FC236}">
                <a16:creationId xmlns:a16="http://schemas.microsoft.com/office/drawing/2014/main" id="{CD8FFF54-4A2C-457A-A0AE-40171FC2B15C}"/>
              </a:ext>
            </a:extLst>
          </p:cNvPr>
          <p:cNvSpPr>
            <a:spLocks noGrp="1"/>
          </p:cNvSpPr>
          <p:nvPr>
            <p:ph type="sldNum" sz="quarter" idx="12"/>
          </p:nvPr>
        </p:nvSpPr>
        <p:spPr/>
        <p:txBody>
          <a:bodyPr/>
          <a:lstStyle/>
          <a:p>
            <a:pPr>
              <a:defRPr/>
            </a:pPr>
            <a:fld id="{6F22F84E-A190-402D-AE1D-93CA43AF0CC6}" type="slidenum">
              <a:rPr lang="en-GB" smtClean="0"/>
              <a:pPr>
                <a:defRPr/>
              </a:pPr>
              <a:t>7</a:t>
            </a:fld>
            <a:endParaRPr lang="en-GB" dirty="0"/>
          </a:p>
        </p:txBody>
      </p:sp>
      <p:sp>
        <p:nvSpPr>
          <p:cNvPr id="3" name="Pladsholder til indhold 2">
            <a:extLst>
              <a:ext uri="{FF2B5EF4-FFF2-40B4-BE49-F238E27FC236}">
                <a16:creationId xmlns:a16="http://schemas.microsoft.com/office/drawing/2014/main" id="{0B8A92E0-C598-4FC0-A0C4-B5B4DCAF98B6}"/>
              </a:ext>
            </a:extLst>
          </p:cNvPr>
          <p:cNvSpPr>
            <a:spLocks noGrp="1"/>
          </p:cNvSpPr>
          <p:nvPr>
            <p:ph idx="1"/>
          </p:nvPr>
        </p:nvSpPr>
        <p:spPr>
          <a:xfrm>
            <a:off x="164306" y="5483244"/>
            <a:ext cx="9577388" cy="974556"/>
          </a:xfrm>
        </p:spPr>
        <p:txBody>
          <a:bodyPr/>
          <a:lstStyle/>
          <a:p>
            <a:r>
              <a:rPr lang="en-GB" dirty="0"/>
              <a:t>At the following slide, we consider trading of electrical energy for one, given Hour of Operation.</a:t>
            </a:r>
          </a:p>
        </p:txBody>
      </p:sp>
      <p:pic>
        <p:nvPicPr>
          <p:cNvPr id="8" name="Billede 7" descr="Et billede, der indeholder hegn, wire, stående, grøn&#10;&#10;Automatisk genereret beskrivelse">
            <a:extLst>
              <a:ext uri="{FF2B5EF4-FFF2-40B4-BE49-F238E27FC236}">
                <a16:creationId xmlns:a16="http://schemas.microsoft.com/office/drawing/2014/main" id="{80DB0865-44AD-4B55-BA30-EC8A93EC4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791" y="1032551"/>
            <a:ext cx="6554419" cy="4371746"/>
          </a:xfrm>
          <a:prstGeom prst="rect">
            <a:avLst/>
          </a:prstGeom>
        </p:spPr>
      </p:pic>
    </p:spTree>
    <p:extLst>
      <p:ext uri="{BB962C8B-B14F-4D97-AF65-F5344CB8AC3E}">
        <p14:creationId xmlns:p14="http://schemas.microsoft.com/office/powerpoint/2010/main" val="1392867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906000" cy="711200"/>
          </a:xfrm>
          <a:solidFill>
            <a:srgbClr val="FFFFFF"/>
          </a:solidFill>
        </p:spPr>
        <p:txBody>
          <a:bodyPr/>
          <a:lstStyle/>
          <a:p>
            <a:r>
              <a:rPr lang="en-GB" sz="3000" dirty="0"/>
              <a:t>Time line for trading electrical energy in EU</a:t>
            </a:r>
          </a:p>
        </p:txBody>
      </p:sp>
      <p:grpSp>
        <p:nvGrpSpPr>
          <p:cNvPr id="3" name="Gruppe 64"/>
          <p:cNvGrpSpPr/>
          <p:nvPr/>
        </p:nvGrpSpPr>
        <p:grpSpPr>
          <a:xfrm>
            <a:off x="928904" y="4933816"/>
            <a:ext cx="8958337" cy="400110"/>
            <a:chOff x="928904" y="4800815"/>
            <a:chExt cx="8958337" cy="400110"/>
          </a:xfrm>
        </p:grpSpPr>
        <p:cxnSp>
          <p:nvCxnSpPr>
            <p:cNvPr id="7" name="Lige pilforbindelse 6"/>
            <p:cNvCxnSpPr/>
            <p:nvPr/>
          </p:nvCxnSpPr>
          <p:spPr bwMode="auto">
            <a:xfrm>
              <a:off x="928904" y="5015841"/>
              <a:ext cx="8113484" cy="0"/>
            </a:xfrm>
            <a:prstGeom prst="straightConnector1">
              <a:avLst/>
            </a:prstGeom>
            <a:solidFill>
              <a:schemeClr val="accent1"/>
            </a:solidFill>
            <a:ln w="38100" cap="flat" cmpd="sng" algn="ctr">
              <a:solidFill>
                <a:srgbClr val="000000"/>
              </a:solidFill>
              <a:prstDash val="solid"/>
              <a:round/>
              <a:headEnd type="none" w="med" len="med"/>
              <a:tailEnd type="triangle" w="lg" len="lg"/>
            </a:ln>
            <a:effectLst/>
          </p:spPr>
        </p:cxnSp>
        <p:sp>
          <p:nvSpPr>
            <p:cNvPr id="9" name="Tekstboks 8"/>
            <p:cNvSpPr txBox="1"/>
            <p:nvPr/>
          </p:nvSpPr>
          <p:spPr>
            <a:xfrm>
              <a:off x="8998856" y="4800815"/>
              <a:ext cx="888385" cy="400110"/>
            </a:xfrm>
            <a:prstGeom prst="rect">
              <a:avLst/>
            </a:prstGeom>
            <a:noFill/>
          </p:spPr>
          <p:txBody>
            <a:bodyPr wrap="none" rtlCol="0">
              <a:spAutoFit/>
            </a:bodyPr>
            <a:lstStyle/>
            <a:p>
              <a:r>
                <a:rPr lang="en-GB" sz="2000" dirty="0">
                  <a:solidFill>
                    <a:schemeClr val="tx1"/>
                  </a:solidFill>
                </a:rPr>
                <a:t>Time</a:t>
              </a:r>
            </a:p>
          </p:txBody>
        </p:sp>
      </p:grpSp>
      <p:grpSp>
        <p:nvGrpSpPr>
          <p:cNvPr id="4" name="Gruppe 52"/>
          <p:cNvGrpSpPr/>
          <p:nvPr/>
        </p:nvGrpSpPr>
        <p:grpSpPr>
          <a:xfrm>
            <a:off x="4960519" y="4519761"/>
            <a:ext cx="3886788" cy="2250107"/>
            <a:chOff x="4960519" y="4386760"/>
            <a:chExt cx="3886788" cy="2250107"/>
          </a:xfrm>
        </p:grpSpPr>
        <p:grpSp>
          <p:nvGrpSpPr>
            <p:cNvPr id="6" name="Gruppe 35"/>
            <p:cNvGrpSpPr/>
            <p:nvPr/>
          </p:nvGrpSpPr>
          <p:grpSpPr>
            <a:xfrm>
              <a:off x="5146920" y="4896397"/>
              <a:ext cx="3483974" cy="266700"/>
              <a:chOff x="5146920" y="4214239"/>
              <a:chExt cx="3483974" cy="266700"/>
            </a:xfrm>
          </p:grpSpPr>
          <p:sp>
            <p:nvSpPr>
              <p:cNvPr id="17" name="Line 8"/>
              <p:cNvSpPr>
                <a:spLocks noChangeShapeType="1"/>
              </p:cNvSpPr>
              <p:nvPr/>
            </p:nvSpPr>
            <p:spPr bwMode="auto">
              <a:xfrm>
                <a:off x="5146920" y="4226939"/>
                <a:ext cx="0" cy="254000"/>
              </a:xfrm>
              <a:prstGeom prst="line">
                <a:avLst/>
              </a:prstGeom>
              <a:noFill/>
              <a:ln w="57150">
                <a:solidFill>
                  <a:srgbClr val="0033CC"/>
                </a:solidFill>
                <a:round/>
                <a:headEnd/>
                <a:tailEnd/>
              </a:ln>
            </p:spPr>
            <p:txBody>
              <a:bodyPr/>
              <a:lstStyle/>
              <a:p>
                <a:endParaRPr lang="en-GB" dirty="0"/>
              </a:p>
            </p:txBody>
          </p:sp>
          <p:sp>
            <p:nvSpPr>
              <p:cNvPr id="18" name="Line 9"/>
              <p:cNvSpPr>
                <a:spLocks noChangeShapeType="1"/>
              </p:cNvSpPr>
              <p:nvPr/>
            </p:nvSpPr>
            <p:spPr bwMode="auto">
              <a:xfrm>
                <a:off x="8630894" y="4214239"/>
                <a:ext cx="0" cy="254000"/>
              </a:xfrm>
              <a:prstGeom prst="line">
                <a:avLst/>
              </a:prstGeom>
              <a:noFill/>
              <a:ln w="57150">
                <a:solidFill>
                  <a:srgbClr val="0033CC"/>
                </a:solidFill>
                <a:round/>
                <a:headEnd/>
                <a:tailEnd/>
              </a:ln>
            </p:spPr>
            <p:txBody>
              <a:bodyPr/>
              <a:lstStyle/>
              <a:p>
                <a:endParaRPr lang="en-GB" dirty="0"/>
              </a:p>
            </p:txBody>
          </p:sp>
        </p:grpSp>
        <p:sp>
          <p:nvSpPr>
            <p:cNvPr id="19" name="Text Box 10"/>
            <p:cNvSpPr txBox="1">
              <a:spLocks noChangeArrowheads="1"/>
            </p:cNvSpPr>
            <p:nvPr/>
          </p:nvSpPr>
          <p:spPr bwMode="auto">
            <a:xfrm>
              <a:off x="5039854" y="4386760"/>
              <a:ext cx="3807453" cy="461665"/>
            </a:xfrm>
            <a:prstGeom prst="rect">
              <a:avLst/>
            </a:prstGeom>
            <a:noFill/>
            <a:ln w="9525">
              <a:noFill/>
              <a:miter lim="800000"/>
              <a:headEnd/>
              <a:tailEnd/>
            </a:ln>
          </p:spPr>
          <p:txBody>
            <a:bodyPr wrap="none">
              <a:spAutoFit/>
            </a:bodyPr>
            <a:lstStyle/>
            <a:p>
              <a:r>
                <a:rPr lang="en-GB" sz="2400" dirty="0">
                  <a:solidFill>
                    <a:srgbClr val="0033CC"/>
                  </a:solidFill>
                </a:rPr>
                <a:t>Day of Operation (D)</a:t>
              </a:r>
            </a:p>
          </p:txBody>
        </p:sp>
        <p:sp>
          <p:nvSpPr>
            <p:cNvPr id="20" name="Text Box 11"/>
            <p:cNvSpPr txBox="1">
              <a:spLocks noChangeArrowheads="1"/>
            </p:cNvSpPr>
            <p:nvPr/>
          </p:nvSpPr>
          <p:spPr bwMode="auto">
            <a:xfrm rot="5400000">
              <a:off x="4437459" y="5713697"/>
              <a:ext cx="1446230" cy="400110"/>
            </a:xfrm>
            <a:prstGeom prst="rect">
              <a:avLst/>
            </a:prstGeom>
            <a:noFill/>
            <a:ln w="9525">
              <a:noFill/>
              <a:miter lim="800000"/>
              <a:headEnd/>
              <a:tailEnd/>
            </a:ln>
          </p:spPr>
          <p:txBody>
            <a:bodyPr wrap="none">
              <a:spAutoFit/>
            </a:bodyPr>
            <a:lstStyle/>
            <a:p>
              <a:r>
                <a:rPr lang="en-GB" sz="2000" dirty="0">
                  <a:solidFill>
                    <a:schemeClr val="tx1"/>
                  </a:solidFill>
                </a:rPr>
                <a:t>Midnight</a:t>
              </a:r>
            </a:p>
          </p:txBody>
        </p:sp>
        <p:sp>
          <p:nvSpPr>
            <p:cNvPr id="21" name="Text Box 12"/>
            <p:cNvSpPr txBox="1">
              <a:spLocks noChangeArrowheads="1"/>
            </p:cNvSpPr>
            <p:nvPr/>
          </p:nvSpPr>
          <p:spPr bwMode="auto">
            <a:xfrm rot="5400000">
              <a:off x="7906919" y="5713697"/>
              <a:ext cx="1446230" cy="400110"/>
            </a:xfrm>
            <a:prstGeom prst="rect">
              <a:avLst/>
            </a:prstGeom>
            <a:noFill/>
            <a:ln w="9525">
              <a:noFill/>
              <a:miter lim="800000"/>
              <a:headEnd/>
              <a:tailEnd/>
            </a:ln>
          </p:spPr>
          <p:txBody>
            <a:bodyPr wrap="none">
              <a:spAutoFit/>
            </a:bodyPr>
            <a:lstStyle/>
            <a:p>
              <a:r>
                <a:rPr lang="en-GB" sz="2000" dirty="0">
                  <a:solidFill>
                    <a:schemeClr val="tx1"/>
                  </a:solidFill>
                </a:rPr>
                <a:t>Midnight</a:t>
              </a:r>
            </a:p>
          </p:txBody>
        </p:sp>
      </p:grpSp>
      <p:sp>
        <p:nvSpPr>
          <p:cNvPr id="22" name="Tekstboks 21"/>
          <p:cNvSpPr txBox="1"/>
          <p:nvPr/>
        </p:nvSpPr>
        <p:spPr>
          <a:xfrm>
            <a:off x="57849" y="551556"/>
            <a:ext cx="9393918" cy="707886"/>
          </a:xfrm>
          <a:prstGeom prst="rect">
            <a:avLst/>
          </a:prstGeom>
          <a:noFill/>
        </p:spPr>
        <p:txBody>
          <a:bodyPr wrap="none" rtlCol="0">
            <a:spAutoFit/>
          </a:bodyPr>
          <a:lstStyle/>
          <a:p>
            <a:r>
              <a:rPr lang="en-GB" sz="2000" dirty="0">
                <a:solidFill>
                  <a:srgbClr val="0033CC"/>
                </a:solidFill>
              </a:rPr>
              <a:t>Day of Operation:</a:t>
            </a:r>
          </a:p>
          <a:p>
            <a:r>
              <a:rPr lang="en-GB" sz="2000" dirty="0">
                <a:solidFill>
                  <a:srgbClr val="0033CC"/>
                </a:solidFill>
              </a:rPr>
              <a:t>The day where the electrical energy is produced and consumed.</a:t>
            </a:r>
          </a:p>
        </p:txBody>
      </p:sp>
      <p:sp>
        <p:nvSpPr>
          <p:cNvPr id="23" name="Tekstboks 22"/>
          <p:cNvSpPr txBox="1"/>
          <p:nvPr/>
        </p:nvSpPr>
        <p:spPr>
          <a:xfrm>
            <a:off x="57849" y="1143700"/>
            <a:ext cx="9541395" cy="707886"/>
          </a:xfrm>
          <a:prstGeom prst="rect">
            <a:avLst/>
          </a:prstGeom>
          <a:noFill/>
        </p:spPr>
        <p:txBody>
          <a:bodyPr wrap="none" rtlCol="0">
            <a:spAutoFit/>
          </a:bodyPr>
          <a:lstStyle/>
          <a:p>
            <a:r>
              <a:rPr lang="en-GB" sz="2000" dirty="0">
                <a:solidFill>
                  <a:srgbClr val="FF0000"/>
                </a:solidFill>
              </a:rPr>
              <a:t>Hour of Operation:</a:t>
            </a:r>
          </a:p>
          <a:p>
            <a:r>
              <a:rPr lang="en-GB" sz="2000" dirty="0">
                <a:solidFill>
                  <a:srgbClr val="FF0000"/>
                </a:solidFill>
              </a:rPr>
              <a:t>The hour where the electrical energy is produced and consumed.</a:t>
            </a:r>
          </a:p>
        </p:txBody>
      </p:sp>
      <p:grpSp>
        <p:nvGrpSpPr>
          <p:cNvPr id="8" name="Gruppe 65"/>
          <p:cNvGrpSpPr/>
          <p:nvPr/>
        </p:nvGrpSpPr>
        <p:grpSpPr>
          <a:xfrm>
            <a:off x="58056" y="1886865"/>
            <a:ext cx="9028434" cy="708698"/>
            <a:chOff x="0" y="1886865"/>
            <a:chExt cx="9028434" cy="708698"/>
          </a:xfrm>
        </p:grpSpPr>
        <p:cxnSp>
          <p:nvCxnSpPr>
            <p:cNvPr id="25" name="Lige pilforbindelse 24"/>
            <p:cNvCxnSpPr/>
            <p:nvPr/>
          </p:nvCxnSpPr>
          <p:spPr bwMode="auto">
            <a:xfrm>
              <a:off x="140494" y="2595563"/>
              <a:ext cx="1524794" cy="0"/>
            </a:xfrm>
            <a:prstGeom prst="straightConnector1">
              <a:avLst/>
            </a:prstGeom>
            <a:solidFill>
              <a:schemeClr val="accent1"/>
            </a:solidFill>
            <a:ln w="38100" cap="flat" cmpd="sng" algn="ctr">
              <a:solidFill>
                <a:srgbClr val="000000"/>
              </a:solidFill>
              <a:prstDash val="solid"/>
              <a:round/>
              <a:headEnd type="none" w="med" len="med"/>
              <a:tailEnd type="triangle" w="lg" len="lg"/>
            </a:ln>
            <a:effectLst/>
          </p:spPr>
        </p:cxnSp>
        <p:sp>
          <p:nvSpPr>
            <p:cNvPr id="44" name="Tekstboks 43"/>
            <p:cNvSpPr txBox="1"/>
            <p:nvPr/>
          </p:nvSpPr>
          <p:spPr>
            <a:xfrm>
              <a:off x="0" y="1886865"/>
              <a:ext cx="9028434" cy="707886"/>
            </a:xfrm>
            <a:prstGeom prst="rect">
              <a:avLst/>
            </a:prstGeom>
            <a:noFill/>
          </p:spPr>
          <p:txBody>
            <a:bodyPr wrap="none" rtlCol="0">
              <a:spAutoFit/>
            </a:bodyPr>
            <a:lstStyle/>
            <a:p>
              <a:r>
                <a:rPr lang="en-GB" sz="2000" dirty="0">
                  <a:solidFill>
                    <a:schemeClr val="tx1"/>
                  </a:solidFill>
                </a:rPr>
                <a:t>Long-term contracts (physical and financial):</a:t>
              </a:r>
            </a:p>
            <a:p>
              <a:r>
                <a:rPr lang="en-GB" sz="2000" dirty="0">
                  <a:solidFill>
                    <a:schemeClr val="tx1"/>
                  </a:solidFill>
                </a:rPr>
                <a:t>Some days ahead, week-ahead, month-ahead, year(s) ahead</a:t>
              </a:r>
            </a:p>
          </p:txBody>
        </p:sp>
      </p:grpSp>
      <p:grpSp>
        <p:nvGrpSpPr>
          <p:cNvPr id="10" name="Gruppe 66"/>
          <p:cNvGrpSpPr/>
          <p:nvPr/>
        </p:nvGrpSpPr>
        <p:grpSpPr>
          <a:xfrm>
            <a:off x="1103109" y="2757448"/>
            <a:ext cx="2869696" cy="406395"/>
            <a:chOff x="1103109" y="2873830"/>
            <a:chExt cx="2869696" cy="406395"/>
          </a:xfrm>
        </p:grpSpPr>
        <p:cxnSp>
          <p:nvCxnSpPr>
            <p:cNvPr id="46" name="Lige pilforbindelse 45"/>
            <p:cNvCxnSpPr/>
            <p:nvPr/>
          </p:nvCxnSpPr>
          <p:spPr bwMode="auto">
            <a:xfrm>
              <a:off x="1650774" y="3280225"/>
              <a:ext cx="1524794" cy="0"/>
            </a:xfrm>
            <a:prstGeom prst="straightConnector1">
              <a:avLst/>
            </a:prstGeom>
            <a:solidFill>
              <a:schemeClr val="accent1"/>
            </a:solidFill>
            <a:ln w="38100" cap="flat" cmpd="sng" algn="ctr">
              <a:solidFill>
                <a:srgbClr val="000000"/>
              </a:solidFill>
              <a:prstDash val="solid"/>
              <a:round/>
              <a:headEnd type="none" w="med" len="med"/>
              <a:tailEnd type="triangle" w="lg" len="lg"/>
            </a:ln>
            <a:effectLst/>
          </p:spPr>
        </p:cxnSp>
        <p:sp>
          <p:nvSpPr>
            <p:cNvPr id="47" name="Tekstboks 46"/>
            <p:cNvSpPr txBox="1"/>
            <p:nvPr/>
          </p:nvSpPr>
          <p:spPr>
            <a:xfrm>
              <a:off x="1103109" y="2873830"/>
              <a:ext cx="2869696" cy="400110"/>
            </a:xfrm>
            <a:prstGeom prst="rect">
              <a:avLst/>
            </a:prstGeom>
            <a:noFill/>
          </p:spPr>
          <p:txBody>
            <a:bodyPr wrap="none" rtlCol="0">
              <a:spAutoFit/>
            </a:bodyPr>
            <a:lstStyle/>
            <a:p>
              <a:r>
                <a:rPr lang="en-GB" sz="2000" dirty="0">
                  <a:solidFill>
                    <a:schemeClr val="tx1"/>
                  </a:solidFill>
                </a:rPr>
                <a:t>Day-ahead trading</a:t>
              </a:r>
            </a:p>
          </p:txBody>
        </p:sp>
      </p:grpSp>
      <p:grpSp>
        <p:nvGrpSpPr>
          <p:cNvPr id="11" name="Gruppe 67"/>
          <p:cNvGrpSpPr/>
          <p:nvPr/>
        </p:nvGrpSpPr>
        <p:grpSpPr>
          <a:xfrm>
            <a:off x="3422650" y="3248686"/>
            <a:ext cx="3090863" cy="400110"/>
            <a:chOff x="3422650" y="3439885"/>
            <a:chExt cx="3090863" cy="400110"/>
          </a:xfrm>
        </p:grpSpPr>
        <p:sp>
          <p:nvSpPr>
            <p:cNvPr id="49" name="Tekstboks 48"/>
            <p:cNvSpPr txBox="1"/>
            <p:nvPr/>
          </p:nvSpPr>
          <p:spPr>
            <a:xfrm>
              <a:off x="3555999" y="3439885"/>
              <a:ext cx="2699778" cy="400110"/>
            </a:xfrm>
            <a:prstGeom prst="rect">
              <a:avLst/>
            </a:prstGeom>
            <a:noFill/>
          </p:spPr>
          <p:txBody>
            <a:bodyPr wrap="none" rtlCol="0">
              <a:spAutoFit/>
            </a:bodyPr>
            <a:lstStyle/>
            <a:p>
              <a:r>
                <a:rPr lang="en-GB" sz="2000" dirty="0">
                  <a:solidFill>
                    <a:schemeClr val="tx1"/>
                  </a:solidFill>
                </a:rPr>
                <a:t>Intra-day trading</a:t>
              </a:r>
            </a:p>
          </p:txBody>
        </p:sp>
        <p:cxnSp>
          <p:nvCxnSpPr>
            <p:cNvPr id="39" name="Lige pilforbindelse 38"/>
            <p:cNvCxnSpPr/>
            <p:nvPr/>
          </p:nvCxnSpPr>
          <p:spPr bwMode="auto">
            <a:xfrm flipV="1">
              <a:off x="3422650" y="3812036"/>
              <a:ext cx="3090863" cy="1590"/>
            </a:xfrm>
            <a:prstGeom prst="straightConnector1">
              <a:avLst/>
            </a:prstGeom>
            <a:solidFill>
              <a:schemeClr val="accent1"/>
            </a:solidFill>
            <a:ln w="38100" cap="flat" cmpd="sng" algn="ctr">
              <a:solidFill>
                <a:srgbClr val="000000"/>
              </a:solidFill>
              <a:prstDash val="solid"/>
              <a:round/>
              <a:headEnd type="none" w="med" len="med"/>
              <a:tailEnd type="triangle" w="lg" len="lg"/>
            </a:ln>
            <a:effectLst/>
          </p:spPr>
        </p:cxnSp>
      </p:grpSp>
      <p:grpSp>
        <p:nvGrpSpPr>
          <p:cNvPr id="12" name="Gruppe 68"/>
          <p:cNvGrpSpPr/>
          <p:nvPr/>
        </p:nvGrpSpPr>
        <p:grpSpPr>
          <a:xfrm>
            <a:off x="6534374" y="3207247"/>
            <a:ext cx="2771913" cy="707886"/>
            <a:chOff x="6534374" y="3106054"/>
            <a:chExt cx="2771913" cy="707886"/>
          </a:xfrm>
        </p:grpSpPr>
        <p:cxnSp>
          <p:nvCxnSpPr>
            <p:cNvPr id="48" name="Lige pilforbindelse 47"/>
            <p:cNvCxnSpPr/>
            <p:nvPr/>
          </p:nvCxnSpPr>
          <p:spPr bwMode="auto">
            <a:xfrm flipV="1">
              <a:off x="6574631" y="3812762"/>
              <a:ext cx="428626" cy="864"/>
            </a:xfrm>
            <a:prstGeom prst="straightConnector1">
              <a:avLst/>
            </a:prstGeom>
            <a:solidFill>
              <a:schemeClr val="accent1"/>
            </a:solidFill>
            <a:ln w="38100" cap="flat" cmpd="sng" algn="ctr">
              <a:solidFill>
                <a:srgbClr val="FF0000"/>
              </a:solidFill>
              <a:prstDash val="solid"/>
              <a:round/>
              <a:headEnd type="none" w="med" len="med"/>
              <a:tailEnd type="triangle" w="lg" len="lg"/>
            </a:ln>
            <a:effectLst/>
          </p:spPr>
        </p:cxnSp>
        <p:sp>
          <p:nvSpPr>
            <p:cNvPr id="51" name="Tekstboks 50"/>
            <p:cNvSpPr txBox="1"/>
            <p:nvPr/>
          </p:nvSpPr>
          <p:spPr>
            <a:xfrm>
              <a:off x="6534374" y="3106054"/>
              <a:ext cx="2771913" cy="707886"/>
            </a:xfrm>
            <a:prstGeom prst="rect">
              <a:avLst/>
            </a:prstGeom>
            <a:noFill/>
          </p:spPr>
          <p:txBody>
            <a:bodyPr wrap="none" rtlCol="0">
              <a:spAutoFit/>
            </a:bodyPr>
            <a:lstStyle/>
            <a:p>
              <a:pPr algn="ctr"/>
              <a:r>
                <a:rPr lang="en-GB" sz="2000" dirty="0">
                  <a:solidFill>
                    <a:srgbClr val="FF0000"/>
                  </a:solidFill>
                </a:rPr>
                <a:t>Trading balancing</a:t>
              </a:r>
            </a:p>
            <a:p>
              <a:pPr algn="ctr"/>
              <a:r>
                <a:rPr lang="en-GB" sz="2000" dirty="0">
                  <a:solidFill>
                    <a:srgbClr val="FF0000"/>
                  </a:solidFill>
                </a:rPr>
                <a:t>energy with TSO</a:t>
              </a:r>
            </a:p>
          </p:txBody>
        </p:sp>
      </p:grpSp>
      <p:grpSp>
        <p:nvGrpSpPr>
          <p:cNvPr id="13" name="Gruppe 60"/>
          <p:cNvGrpSpPr/>
          <p:nvPr/>
        </p:nvGrpSpPr>
        <p:grpSpPr>
          <a:xfrm>
            <a:off x="1462577" y="4521098"/>
            <a:ext cx="2473014" cy="2248770"/>
            <a:chOff x="1462577" y="4388097"/>
            <a:chExt cx="2473014" cy="2248770"/>
          </a:xfrm>
        </p:grpSpPr>
        <p:sp>
          <p:nvSpPr>
            <p:cNvPr id="40" name="Line 9"/>
            <p:cNvSpPr>
              <a:spLocks noChangeShapeType="1"/>
            </p:cNvSpPr>
            <p:nvPr/>
          </p:nvSpPr>
          <p:spPr bwMode="auto">
            <a:xfrm>
              <a:off x="1665288" y="4896972"/>
              <a:ext cx="0" cy="254000"/>
            </a:xfrm>
            <a:prstGeom prst="line">
              <a:avLst/>
            </a:prstGeom>
            <a:noFill/>
            <a:ln w="57150">
              <a:solidFill>
                <a:schemeClr val="tx1"/>
              </a:solidFill>
              <a:round/>
              <a:headEnd/>
              <a:tailEnd/>
            </a:ln>
          </p:spPr>
          <p:txBody>
            <a:bodyPr/>
            <a:lstStyle/>
            <a:p>
              <a:endParaRPr lang="en-GB" dirty="0">
                <a:solidFill>
                  <a:schemeClr val="tx1"/>
                </a:solidFill>
              </a:endParaRPr>
            </a:p>
          </p:txBody>
        </p:sp>
        <p:sp>
          <p:nvSpPr>
            <p:cNvPr id="43" name="Tekstboks 42"/>
            <p:cNvSpPr txBox="1"/>
            <p:nvPr/>
          </p:nvSpPr>
          <p:spPr>
            <a:xfrm>
              <a:off x="2917364" y="4388097"/>
              <a:ext cx="1018227" cy="461665"/>
            </a:xfrm>
            <a:prstGeom prst="rect">
              <a:avLst/>
            </a:prstGeom>
            <a:noFill/>
          </p:spPr>
          <p:txBody>
            <a:bodyPr wrap="none" rtlCol="0">
              <a:spAutoFit/>
            </a:bodyPr>
            <a:lstStyle/>
            <a:p>
              <a:r>
                <a:rPr lang="en-GB" sz="2400" dirty="0">
                  <a:solidFill>
                    <a:schemeClr val="tx1"/>
                  </a:solidFill>
                </a:rPr>
                <a:t>D - 1</a:t>
              </a:r>
            </a:p>
          </p:txBody>
        </p:sp>
        <p:sp>
          <p:nvSpPr>
            <p:cNvPr id="52" name="Text Box 11"/>
            <p:cNvSpPr txBox="1">
              <a:spLocks noChangeArrowheads="1"/>
            </p:cNvSpPr>
            <p:nvPr/>
          </p:nvSpPr>
          <p:spPr bwMode="auto">
            <a:xfrm rot="5400000">
              <a:off x="939517" y="5713697"/>
              <a:ext cx="1446230" cy="400110"/>
            </a:xfrm>
            <a:prstGeom prst="rect">
              <a:avLst/>
            </a:prstGeom>
            <a:noFill/>
            <a:ln w="9525">
              <a:noFill/>
              <a:miter lim="800000"/>
              <a:headEnd/>
              <a:tailEnd/>
            </a:ln>
          </p:spPr>
          <p:txBody>
            <a:bodyPr wrap="none">
              <a:spAutoFit/>
            </a:bodyPr>
            <a:lstStyle/>
            <a:p>
              <a:r>
                <a:rPr lang="en-GB" sz="2000" dirty="0">
                  <a:solidFill>
                    <a:schemeClr val="tx1"/>
                  </a:solidFill>
                </a:rPr>
                <a:t>Midnight</a:t>
              </a:r>
            </a:p>
          </p:txBody>
        </p:sp>
      </p:grpSp>
      <p:grpSp>
        <p:nvGrpSpPr>
          <p:cNvPr id="14" name="Gruppe 53"/>
          <p:cNvGrpSpPr/>
          <p:nvPr/>
        </p:nvGrpSpPr>
        <p:grpSpPr>
          <a:xfrm>
            <a:off x="5978304" y="5018087"/>
            <a:ext cx="1784603" cy="1214438"/>
            <a:chOff x="5978304" y="4202928"/>
            <a:chExt cx="1784603" cy="1214438"/>
          </a:xfrm>
        </p:grpSpPr>
        <p:grpSp>
          <p:nvGrpSpPr>
            <p:cNvPr id="15" name="Group 18"/>
            <p:cNvGrpSpPr>
              <a:grpSpLocks/>
            </p:cNvGrpSpPr>
            <p:nvPr/>
          </p:nvGrpSpPr>
          <p:grpSpPr bwMode="auto">
            <a:xfrm>
              <a:off x="5978304" y="4202928"/>
              <a:ext cx="1784603" cy="1214438"/>
              <a:chOff x="2728" y="3379"/>
              <a:chExt cx="1037" cy="765"/>
            </a:xfrm>
          </p:grpSpPr>
          <p:sp>
            <p:nvSpPr>
              <p:cNvPr id="57" name="Line 19"/>
              <p:cNvSpPr>
                <a:spLocks noChangeShapeType="1"/>
              </p:cNvSpPr>
              <p:nvPr/>
            </p:nvSpPr>
            <p:spPr bwMode="auto">
              <a:xfrm>
                <a:off x="3194" y="3379"/>
                <a:ext cx="0" cy="160"/>
              </a:xfrm>
              <a:prstGeom prst="line">
                <a:avLst/>
              </a:prstGeom>
              <a:noFill/>
              <a:ln w="57150">
                <a:solidFill>
                  <a:srgbClr val="FF0000"/>
                </a:solidFill>
                <a:round/>
                <a:headEnd/>
                <a:tailEnd/>
              </a:ln>
            </p:spPr>
            <p:txBody>
              <a:bodyPr/>
              <a:lstStyle/>
              <a:p>
                <a:endParaRPr lang="en-GB" dirty="0"/>
              </a:p>
            </p:txBody>
          </p:sp>
          <p:sp>
            <p:nvSpPr>
              <p:cNvPr id="58" name="Line 20"/>
              <p:cNvSpPr>
                <a:spLocks noChangeShapeType="1"/>
              </p:cNvSpPr>
              <p:nvPr/>
            </p:nvSpPr>
            <p:spPr bwMode="auto">
              <a:xfrm>
                <a:off x="3300" y="3380"/>
                <a:ext cx="0" cy="160"/>
              </a:xfrm>
              <a:prstGeom prst="line">
                <a:avLst/>
              </a:prstGeom>
              <a:noFill/>
              <a:ln w="57150">
                <a:solidFill>
                  <a:srgbClr val="FF0000"/>
                </a:solidFill>
                <a:round/>
                <a:headEnd/>
                <a:tailEnd/>
              </a:ln>
            </p:spPr>
            <p:txBody>
              <a:bodyPr/>
              <a:lstStyle/>
              <a:p>
                <a:endParaRPr lang="en-GB" dirty="0"/>
              </a:p>
            </p:txBody>
          </p:sp>
          <p:sp>
            <p:nvSpPr>
              <p:cNvPr id="59" name="Text Box 21"/>
              <p:cNvSpPr txBox="1">
                <a:spLocks noChangeArrowheads="1"/>
              </p:cNvSpPr>
              <p:nvPr/>
            </p:nvSpPr>
            <p:spPr bwMode="auto">
              <a:xfrm>
                <a:off x="2728" y="3504"/>
                <a:ext cx="1037" cy="640"/>
              </a:xfrm>
              <a:prstGeom prst="rect">
                <a:avLst/>
              </a:prstGeom>
              <a:noFill/>
              <a:ln w="9525">
                <a:noFill/>
                <a:miter lim="800000"/>
                <a:headEnd/>
                <a:tailEnd/>
              </a:ln>
            </p:spPr>
            <p:txBody>
              <a:bodyPr wrap="none">
                <a:spAutoFit/>
              </a:bodyPr>
              <a:lstStyle/>
              <a:p>
                <a:pPr algn="ctr"/>
                <a:r>
                  <a:rPr lang="en-GB" sz="2000" dirty="0">
                    <a:solidFill>
                      <a:srgbClr val="FF0000"/>
                    </a:solidFill>
                  </a:rPr>
                  <a:t>Example of</a:t>
                </a:r>
              </a:p>
              <a:p>
                <a:pPr algn="ctr"/>
                <a:r>
                  <a:rPr lang="en-GB" sz="2000" dirty="0">
                    <a:solidFill>
                      <a:srgbClr val="FF0000"/>
                    </a:solidFill>
                  </a:rPr>
                  <a:t>Hour of</a:t>
                </a:r>
              </a:p>
              <a:p>
                <a:pPr algn="ctr"/>
                <a:r>
                  <a:rPr lang="en-GB" sz="2000" dirty="0">
                    <a:solidFill>
                      <a:srgbClr val="FF0000"/>
                    </a:solidFill>
                  </a:rPr>
                  <a:t>Operation</a:t>
                </a:r>
              </a:p>
            </p:txBody>
          </p:sp>
        </p:grpSp>
        <p:sp>
          <p:nvSpPr>
            <p:cNvPr id="56" name="Line 22"/>
            <p:cNvSpPr>
              <a:spLocks noChangeShapeType="1"/>
            </p:cNvSpPr>
            <p:nvPr/>
          </p:nvSpPr>
          <p:spPr bwMode="auto">
            <a:xfrm>
              <a:off x="6796088" y="4331493"/>
              <a:ext cx="159543" cy="0"/>
            </a:xfrm>
            <a:prstGeom prst="line">
              <a:avLst/>
            </a:prstGeom>
            <a:noFill/>
            <a:ln w="57150">
              <a:solidFill>
                <a:srgbClr val="FF0000"/>
              </a:solidFill>
              <a:round/>
              <a:headEnd/>
              <a:tailEnd/>
            </a:ln>
          </p:spPr>
          <p:txBody>
            <a:bodyPr/>
            <a:lstStyle/>
            <a:p>
              <a:endParaRPr lang="en-GB" dirty="0"/>
            </a:p>
          </p:txBody>
        </p:sp>
      </p:grpSp>
      <p:grpSp>
        <p:nvGrpSpPr>
          <p:cNvPr id="16" name="Gruppe 61"/>
          <p:cNvGrpSpPr/>
          <p:nvPr/>
        </p:nvGrpSpPr>
        <p:grpSpPr>
          <a:xfrm>
            <a:off x="2394698" y="5033393"/>
            <a:ext cx="2045753" cy="1560100"/>
            <a:chOff x="2394698" y="4900392"/>
            <a:chExt cx="2045753" cy="1560100"/>
          </a:xfrm>
        </p:grpSpPr>
        <p:sp>
          <p:nvSpPr>
            <p:cNvPr id="63" name="Line 9"/>
            <p:cNvSpPr>
              <a:spLocks noChangeShapeType="1"/>
            </p:cNvSpPr>
            <p:nvPr/>
          </p:nvSpPr>
          <p:spPr bwMode="auto">
            <a:xfrm>
              <a:off x="3421031" y="4900392"/>
              <a:ext cx="0" cy="254000"/>
            </a:xfrm>
            <a:prstGeom prst="line">
              <a:avLst/>
            </a:prstGeom>
            <a:noFill/>
            <a:ln w="28575">
              <a:solidFill>
                <a:schemeClr val="tx1"/>
              </a:solidFill>
              <a:round/>
              <a:headEnd/>
              <a:tailEnd/>
            </a:ln>
          </p:spPr>
          <p:txBody>
            <a:bodyPr/>
            <a:lstStyle/>
            <a:p>
              <a:endParaRPr lang="en-GB" dirty="0"/>
            </a:p>
          </p:txBody>
        </p:sp>
        <p:sp>
          <p:nvSpPr>
            <p:cNvPr id="64" name="Tekstboks 63"/>
            <p:cNvSpPr txBox="1"/>
            <p:nvPr/>
          </p:nvSpPr>
          <p:spPr>
            <a:xfrm>
              <a:off x="2394698" y="5137053"/>
              <a:ext cx="2045753" cy="1323439"/>
            </a:xfrm>
            <a:prstGeom prst="rect">
              <a:avLst/>
            </a:prstGeom>
            <a:noFill/>
          </p:spPr>
          <p:txBody>
            <a:bodyPr wrap="none" rtlCol="0">
              <a:spAutoFit/>
            </a:bodyPr>
            <a:lstStyle/>
            <a:p>
              <a:pPr algn="ctr"/>
              <a:r>
                <a:rPr lang="en-GB" sz="2000" dirty="0">
                  <a:solidFill>
                    <a:schemeClr val="tx1"/>
                  </a:solidFill>
                </a:rPr>
                <a:t>Noon D-1:</a:t>
              </a:r>
            </a:p>
            <a:p>
              <a:pPr algn="ctr"/>
              <a:r>
                <a:rPr lang="en-GB" sz="2000" dirty="0">
                  <a:solidFill>
                    <a:schemeClr val="tx1"/>
                  </a:solidFill>
                </a:rPr>
                <a:t>gate closure</a:t>
              </a:r>
            </a:p>
            <a:p>
              <a:pPr algn="ctr"/>
              <a:r>
                <a:rPr lang="en-GB" sz="2000" dirty="0">
                  <a:solidFill>
                    <a:schemeClr val="tx1"/>
                  </a:solidFill>
                </a:rPr>
                <a:t>time for spot</a:t>
              </a:r>
            </a:p>
            <a:p>
              <a:pPr algn="ctr"/>
              <a:r>
                <a:rPr lang="en-GB" sz="2000" dirty="0">
                  <a:solidFill>
                    <a:schemeClr val="tx1"/>
                  </a:solidFill>
                </a:rPr>
                <a:t>trading</a:t>
              </a:r>
            </a:p>
          </p:txBody>
        </p:sp>
      </p:grpSp>
      <p:grpSp>
        <p:nvGrpSpPr>
          <p:cNvPr id="41" name="Gruppe 40">
            <a:extLst>
              <a:ext uri="{FF2B5EF4-FFF2-40B4-BE49-F238E27FC236}">
                <a16:creationId xmlns:a16="http://schemas.microsoft.com/office/drawing/2014/main" id="{AEDB1F7F-CB9A-48C0-B0DB-ED74354C7644}"/>
              </a:ext>
            </a:extLst>
          </p:cNvPr>
          <p:cNvGrpSpPr/>
          <p:nvPr/>
        </p:nvGrpSpPr>
        <p:grpSpPr>
          <a:xfrm>
            <a:off x="54873" y="3787353"/>
            <a:ext cx="6687710" cy="703596"/>
            <a:chOff x="78936" y="3787353"/>
            <a:chExt cx="6687710" cy="703596"/>
          </a:xfrm>
        </p:grpSpPr>
        <p:grpSp>
          <p:nvGrpSpPr>
            <p:cNvPr id="38" name="Gruppe 37">
              <a:extLst>
                <a:ext uri="{FF2B5EF4-FFF2-40B4-BE49-F238E27FC236}">
                  <a16:creationId xmlns:a16="http://schemas.microsoft.com/office/drawing/2014/main" id="{467B956C-7693-4937-B354-D29BEB424270}"/>
                </a:ext>
              </a:extLst>
            </p:cNvPr>
            <p:cNvGrpSpPr/>
            <p:nvPr/>
          </p:nvGrpSpPr>
          <p:grpSpPr>
            <a:xfrm>
              <a:off x="78936" y="4197277"/>
              <a:ext cx="6687710" cy="293672"/>
              <a:chOff x="78936" y="4164025"/>
              <a:chExt cx="6687710" cy="293672"/>
            </a:xfrm>
          </p:grpSpPr>
          <p:sp>
            <p:nvSpPr>
              <p:cNvPr id="27" name="Højre klammeparentes 26">
                <a:extLst>
                  <a:ext uri="{FF2B5EF4-FFF2-40B4-BE49-F238E27FC236}">
                    <a16:creationId xmlns:a16="http://schemas.microsoft.com/office/drawing/2014/main" id="{6BE29C03-21AF-4370-A31A-663FC0830537}"/>
                  </a:ext>
                </a:extLst>
              </p:cNvPr>
              <p:cNvSpPr/>
              <p:nvPr/>
            </p:nvSpPr>
            <p:spPr bwMode="auto">
              <a:xfrm rot="16200000">
                <a:off x="3294372" y="970348"/>
                <a:ext cx="278597" cy="6665951"/>
              </a:xfrm>
              <a:prstGeom prst="rightBrace">
                <a:avLst/>
              </a:prstGeom>
              <a:noFill/>
              <a:ln w="28575" cap="flat" cmpd="sng" algn="ctr">
                <a:solidFill>
                  <a:srgbClr val="CC00C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28" name="Rektangel 27">
                <a:extLst>
                  <a:ext uri="{FF2B5EF4-FFF2-40B4-BE49-F238E27FC236}">
                    <a16:creationId xmlns:a16="http://schemas.microsoft.com/office/drawing/2014/main" id="{E92FD8B3-F981-4603-9F68-059E97CB8314}"/>
                  </a:ext>
                </a:extLst>
              </p:cNvPr>
              <p:cNvSpPr/>
              <p:nvPr/>
            </p:nvSpPr>
            <p:spPr bwMode="auto">
              <a:xfrm>
                <a:off x="78936" y="4317075"/>
                <a:ext cx="80283" cy="140622"/>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cxnSp>
            <p:nvCxnSpPr>
              <p:cNvPr id="30" name="Lige forbindelse 29">
                <a:extLst>
                  <a:ext uri="{FF2B5EF4-FFF2-40B4-BE49-F238E27FC236}">
                    <a16:creationId xmlns:a16="http://schemas.microsoft.com/office/drawing/2014/main" id="{6F0C82AD-2D78-42E7-8617-A838F2F6DD91}"/>
                  </a:ext>
                </a:extLst>
              </p:cNvPr>
              <p:cNvCxnSpPr>
                <a:cxnSpLocks/>
              </p:cNvCxnSpPr>
              <p:nvPr/>
            </p:nvCxnSpPr>
            <p:spPr bwMode="auto">
              <a:xfrm flipH="1">
                <a:off x="89805" y="4302578"/>
                <a:ext cx="1396095" cy="0"/>
              </a:xfrm>
              <a:prstGeom prst="line">
                <a:avLst/>
              </a:prstGeom>
              <a:solidFill>
                <a:schemeClr val="accent1"/>
              </a:solidFill>
              <a:ln w="38100" cap="flat" cmpd="sng" algn="ctr">
                <a:solidFill>
                  <a:srgbClr val="FFFFFF"/>
                </a:solidFill>
                <a:prstDash val="dash"/>
                <a:round/>
                <a:headEnd type="none" w="med" len="med"/>
                <a:tailEnd type="none" w="med" len="med"/>
              </a:ln>
              <a:effectLst/>
            </p:spPr>
          </p:cxnSp>
        </p:grpSp>
        <p:sp>
          <p:nvSpPr>
            <p:cNvPr id="37" name="Tekstfelt 36">
              <a:extLst>
                <a:ext uri="{FF2B5EF4-FFF2-40B4-BE49-F238E27FC236}">
                  <a16:creationId xmlns:a16="http://schemas.microsoft.com/office/drawing/2014/main" id="{2430FC86-4FA5-4BD9-820B-72321902BF8D}"/>
                </a:ext>
              </a:extLst>
            </p:cNvPr>
            <p:cNvSpPr txBox="1"/>
            <p:nvPr/>
          </p:nvSpPr>
          <p:spPr>
            <a:xfrm>
              <a:off x="2238410" y="3787353"/>
              <a:ext cx="2392000" cy="400110"/>
            </a:xfrm>
            <a:prstGeom prst="rect">
              <a:avLst/>
            </a:prstGeom>
            <a:noFill/>
          </p:spPr>
          <p:txBody>
            <a:bodyPr wrap="none" rtlCol="0">
              <a:spAutoFit/>
            </a:bodyPr>
            <a:lstStyle/>
            <a:p>
              <a:pPr algn="ctr"/>
              <a:r>
                <a:rPr lang="en-GB" sz="2000" dirty="0">
                  <a:solidFill>
                    <a:srgbClr val="CC00CC"/>
                  </a:solidFill>
                </a:rPr>
                <a:t>Planning phase</a:t>
              </a:r>
            </a:p>
          </p:txBody>
        </p:sp>
      </p:grpSp>
      <p:sp>
        <p:nvSpPr>
          <p:cNvPr id="5" name="Pladsholder til dato 4">
            <a:extLst>
              <a:ext uri="{FF2B5EF4-FFF2-40B4-BE49-F238E27FC236}">
                <a16:creationId xmlns:a16="http://schemas.microsoft.com/office/drawing/2014/main" id="{4EA6AEF7-9206-4767-A522-0F39D5D37017}"/>
              </a:ext>
            </a:extLst>
          </p:cNvPr>
          <p:cNvSpPr>
            <a:spLocks noGrp="1"/>
          </p:cNvSpPr>
          <p:nvPr>
            <p:ph type="dt" sz="half" idx="10"/>
          </p:nvPr>
        </p:nvSpPr>
        <p:spPr/>
        <p:txBody>
          <a:bodyPr/>
          <a:lstStyle/>
          <a:p>
            <a:pPr>
              <a:defRPr/>
            </a:pPr>
            <a:r>
              <a:rPr lang="en-US" noProof="0"/>
              <a:t>1 Dec. 2019</a:t>
            </a:r>
            <a:endParaRPr lang="en-GB" noProof="0" dirty="0"/>
          </a:p>
        </p:txBody>
      </p:sp>
      <p:sp>
        <p:nvSpPr>
          <p:cNvPr id="24" name="Pladsholder til slidenummer 23">
            <a:extLst>
              <a:ext uri="{FF2B5EF4-FFF2-40B4-BE49-F238E27FC236}">
                <a16:creationId xmlns:a16="http://schemas.microsoft.com/office/drawing/2014/main" id="{DC0ADC73-14F5-4343-9BF7-DDD5763C8CBB}"/>
              </a:ext>
            </a:extLst>
          </p:cNvPr>
          <p:cNvSpPr>
            <a:spLocks noGrp="1"/>
          </p:cNvSpPr>
          <p:nvPr>
            <p:ph type="sldNum" sz="quarter" idx="12"/>
          </p:nvPr>
        </p:nvSpPr>
        <p:spPr/>
        <p:txBody>
          <a:bodyPr/>
          <a:lstStyle/>
          <a:p>
            <a:pPr>
              <a:defRPr/>
            </a:pPr>
            <a:fld id="{FFB7089D-E423-4796-9152-6920A30E8A1C}" type="slidenum">
              <a:rPr lang="en-GB" noProof="0" smtClean="0"/>
              <a:pPr>
                <a:defRPr/>
              </a:pPr>
              <a:t>8</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1+#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1+#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1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1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10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1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left)">
                                      <p:cBhvr>
                                        <p:cTn id="64"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2CD76DEF-FDA6-41E2-8DAB-12AC9FC1F625}"/>
              </a:ext>
            </a:extLst>
          </p:cNvPr>
          <p:cNvGrpSpPr/>
          <p:nvPr/>
        </p:nvGrpSpPr>
        <p:grpSpPr>
          <a:xfrm>
            <a:off x="454113" y="5395472"/>
            <a:ext cx="9158428" cy="774649"/>
            <a:chOff x="454113" y="5395472"/>
            <a:chExt cx="9158428" cy="774649"/>
          </a:xfrm>
        </p:grpSpPr>
        <p:pic>
          <p:nvPicPr>
            <p:cNvPr id="37" name="Billede 36" descr="Et billede, der indeholder tegning&#10;&#10;Automatisk genereret beskrivelse">
              <a:extLst>
                <a:ext uri="{FF2B5EF4-FFF2-40B4-BE49-F238E27FC236}">
                  <a16:creationId xmlns:a16="http://schemas.microsoft.com/office/drawing/2014/main" id="{1A4A7F3A-69A6-4385-A013-5C78E91717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9703" y="5395472"/>
              <a:ext cx="1892838" cy="774649"/>
            </a:xfrm>
            <a:prstGeom prst="rect">
              <a:avLst/>
            </a:prstGeom>
          </p:spPr>
        </p:pic>
        <p:sp>
          <p:nvSpPr>
            <p:cNvPr id="15" name="Tekstfelt 14">
              <a:extLst>
                <a:ext uri="{FF2B5EF4-FFF2-40B4-BE49-F238E27FC236}">
                  <a16:creationId xmlns:a16="http://schemas.microsoft.com/office/drawing/2014/main" id="{55D5A235-4210-467A-905B-DCA6F6ADDDF3}"/>
                </a:ext>
              </a:extLst>
            </p:cNvPr>
            <p:cNvSpPr txBox="1"/>
            <p:nvPr/>
          </p:nvSpPr>
          <p:spPr>
            <a:xfrm>
              <a:off x="454113" y="5575048"/>
              <a:ext cx="7497565" cy="415498"/>
            </a:xfrm>
            <a:prstGeom prst="rect">
              <a:avLst/>
            </a:prstGeom>
            <a:noFill/>
          </p:spPr>
          <p:txBody>
            <a:bodyPr wrap="none" rtlCol="0">
              <a:spAutoFit/>
            </a:bodyPr>
            <a:lstStyle/>
            <a:p>
              <a:pPr marL="342900" indent="-342900">
                <a:buFont typeface="Wingdings" panose="05000000000000000000" pitchFamily="2" charset="2"/>
                <a:buChar char="ü"/>
                <a:tabLst>
                  <a:tab pos="357188" algn="l"/>
                </a:tabLst>
              </a:pPr>
              <a:r>
                <a:rPr lang="en-GB" sz="2100" dirty="0">
                  <a:solidFill>
                    <a:schemeClr val="tx1"/>
                  </a:solidFill>
                </a:rPr>
                <a:t>Fitting them to the new electricity business.</a:t>
              </a:r>
            </a:p>
          </p:txBody>
        </p:sp>
      </p:grpSp>
      <p:sp>
        <p:nvSpPr>
          <p:cNvPr id="2" name="Titel 1">
            <a:extLst>
              <a:ext uri="{FF2B5EF4-FFF2-40B4-BE49-F238E27FC236}">
                <a16:creationId xmlns:a16="http://schemas.microsoft.com/office/drawing/2014/main" id="{15BFE216-4331-475A-8007-D1DC4160BE7C}"/>
              </a:ext>
            </a:extLst>
          </p:cNvPr>
          <p:cNvSpPr>
            <a:spLocks noGrp="1"/>
          </p:cNvSpPr>
          <p:nvPr>
            <p:ph type="title"/>
          </p:nvPr>
        </p:nvSpPr>
        <p:spPr>
          <a:xfrm>
            <a:off x="33252" y="24940"/>
            <a:ext cx="7705898" cy="564456"/>
          </a:xfrm>
        </p:spPr>
        <p:txBody>
          <a:bodyPr/>
          <a:lstStyle/>
          <a:p>
            <a:r>
              <a:rPr lang="en-GB" sz="2900" dirty="0"/>
              <a:t>Reliable prices for electricity</a:t>
            </a:r>
          </a:p>
        </p:txBody>
      </p:sp>
      <p:sp>
        <p:nvSpPr>
          <p:cNvPr id="5" name="Tekstfelt 4">
            <a:extLst>
              <a:ext uri="{FF2B5EF4-FFF2-40B4-BE49-F238E27FC236}">
                <a16:creationId xmlns:a16="http://schemas.microsoft.com/office/drawing/2014/main" id="{05C36FC5-4B67-49C1-B8EF-71FD2FD9F9ED}"/>
              </a:ext>
            </a:extLst>
          </p:cNvPr>
          <p:cNvSpPr txBox="1"/>
          <p:nvPr/>
        </p:nvSpPr>
        <p:spPr>
          <a:xfrm>
            <a:off x="55102" y="507073"/>
            <a:ext cx="7355219" cy="415498"/>
          </a:xfrm>
          <a:prstGeom prst="rect">
            <a:avLst/>
          </a:prstGeom>
          <a:noFill/>
        </p:spPr>
        <p:txBody>
          <a:bodyPr wrap="none" rtlCol="0">
            <a:spAutoFit/>
          </a:bodyPr>
          <a:lstStyle/>
          <a:p>
            <a:pPr marL="357188" indent="-357188">
              <a:buFont typeface="Wingdings" panose="05000000000000000000" pitchFamily="2" charset="2"/>
              <a:buChar char="Ø"/>
            </a:pPr>
            <a:r>
              <a:rPr lang="en-GB" sz="2100" dirty="0">
                <a:solidFill>
                  <a:schemeClr val="tx1"/>
                </a:solidFill>
              </a:rPr>
              <a:t>At every point in time, a reliable price means</a:t>
            </a:r>
          </a:p>
        </p:txBody>
      </p:sp>
      <p:sp>
        <p:nvSpPr>
          <p:cNvPr id="6" name="Tekstfelt 5">
            <a:extLst>
              <a:ext uri="{FF2B5EF4-FFF2-40B4-BE49-F238E27FC236}">
                <a16:creationId xmlns:a16="http://schemas.microsoft.com/office/drawing/2014/main" id="{6102EC42-7F86-4049-80A8-9EF950787862}"/>
              </a:ext>
            </a:extLst>
          </p:cNvPr>
          <p:cNvSpPr txBox="1"/>
          <p:nvPr/>
        </p:nvSpPr>
        <p:spPr>
          <a:xfrm>
            <a:off x="454113" y="926552"/>
            <a:ext cx="9296135" cy="415498"/>
          </a:xfrm>
          <a:prstGeom prst="rect">
            <a:avLst/>
          </a:prstGeom>
          <a:noFill/>
        </p:spPr>
        <p:txBody>
          <a:bodyPr wrap="none" rtlCol="0">
            <a:spAutoFit/>
          </a:bodyPr>
          <a:lstStyle/>
          <a:p>
            <a:pPr marL="342900" indent="-342900">
              <a:buFont typeface="Wingdings" panose="05000000000000000000" pitchFamily="2" charset="2"/>
              <a:buChar char="ü"/>
              <a:tabLst>
                <a:tab pos="357188" algn="l"/>
              </a:tabLst>
            </a:pPr>
            <a:r>
              <a:rPr lang="en-GB" sz="2100" dirty="0">
                <a:solidFill>
                  <a:schemeClr val="tx1"/>
                </a:solidFill>
              </a:rPr>
              <a:t>The price contains all available price-relevant information</a:t>
            </a:r>
          </a:p>
        </p:txBody>
      </p:sp>
      <p:sp>
        <p:nvSpPr>
          <p:cNvPr id="7" name="Tekstfelt 6">
            <a:extLst>
              <a:ext uri="{FF2B5EF4-FFF2-40B4-BE49-F238E27FC236}">
                <a16:creationId xmlns:a16="http://schemas.microsoft.com/office/drawing/2014/main" id="{9F29EE3D-5F0E-42CE-948C-07553FD845CD}"/>
              </a:ext>
            </a:extLst>
          </p:cNvPr>
          <p:cNvSpPr txBox="1"/>
          <p:nvPr/>
        </p:nvSpPr>
        <p:spPr>
          <a:xfrm>
            <a:off x="828187" y="1346031"/>
            <a:ext cx="4251485" cy="415498"/>
          </a:xfrm>
          <a:prstGeom prst="rect">
            <a:avLst/>
          </a:prstGeom>
          <a:noFill/>
        </p:spPr>
        <p:txBody>
          <a:bodyPr wrap="none" rtlCol="0">
            <a:spAutoFit/>
          </a:bodyPr>
          <a:lstStyle/>
          <a:p>
            <a:pPr marL="342900" indent="-342900">
              <a:buSzPct val="100000"/>
              <a:buFont typeface="Verdana" panose="020B0604030504040204" pitchFamily="34" charset="0"/>
              <a:buChar char="●"/>
              <a:tabLst>
                <a:tab pos="357188" algn="l"/>
              </a:tabLst>
            </a:pPr>
            <a:r>
              <a:rPr lang="en-GB" sz="2100" dirty="0">
                <a:solidFill>
                  <a:schemeClr val="tx1"/>
                </a:solidFill>
              </a:rPr>
              <a:t>For the area in question.</a:t>
            </a:r>
          </a:p>
        </p:txBody>
      </p:sp>
      <p:sp>
        <p:nvSpPr>
          <p:cNvPr id="8" name="Tekstfelt 7">
            <a:extLst>
              <a:ext uri="{FF2B5EF4-FFF2-40B4-BE49-F238E27FC236}">
                <a16:creationId xmlns:a16="http://schemas.microsoft.com/office/drawing/2014/main" id="{FE1CE5A9-BA22-4379-B817-FDA838C98A2F}"/>
              </a:ext>
            </a:extLst>
          </p:cNvPr>
          <p:cNvSpPr txBox="1"/>
          <p:nvPr/>
        </p:nvSpPr>
        <p:spPr>
          <a:xfrm>
            <a:off x="55102" y="1765510"/>
            <a:ext cx="6504025" cy="415498"/>
          </a:xfrm>
          <a:prstGeom prst="rect">
            <a:avLst/>
          </a:prstGeom>
          <a:noFill/>
        </p:spPr>
        <p:txBody>
          <a:bodyPr wrap="none" rtlCol="0">
            <a:spAutoFit/>
          </a:bodyPr>
          <a:lstStyle/>
          <a:p>
            <a:pPr marL="357188" indent="-357188">
              <a:buFont typeface="Wingdings" panose="05000000000000000000" pitchFamily="2" charset="2"/>
              <a:buChar char="Ø"/>
            </a:pPr>
            <a:r>
              <a:rPr lang="en-GB" sz="2100" dirty="0">
                <a:solidFill>
                  <a:schemeClr val="tx1"/>
                </a:solidFill>
              </a:rPr>
              <a:t>New flexibility platforms will be helpful</a:t>
            </a:r>
          </a:p>
        </p:txBody>
      </p:sp>
      <p:sp>
        <p:nvSpPr>
          <p:cNvPr id="10" name="Tekstfelt 9">
            <a:extLst>
              <a:ext uri="{FF2B5EF4-FFF2-40B4-BE49-F238E27FC236}">
                <a16:creationId xmlns:a16="http://schemas.microsoft.com/office/drawing/2014/main" id="{2F7EF11F-0AC8-468D-ACBC-DA313F5F62A9}"/>
              </a:ext>
            </a:extLst>
          </p:cNvPr>
          <p:cNvSpPr txBox="1"/>
          <p:nvPr/>
        </p:nvSpPr>
        <p:spPr>
          <a:xfrm>
            <a:off x="454113" y="2927634"/>
            <a:ext cx="8651727" cy="738664"/>
          </a:xfrm>
          <a:prstGeom prst="rect">
            <a:avLst/>
          </a:prstGeom>
          <a:noFill/>
        </p:spPr>
        <p:txBody>
          <a:bodyPr wrap="none" rtlCol="0">
            <a:spAutoFit/>
          </a:bodyPr>
          <a:lstStyle/>
          <a:p>
            <a:pPr marL="342900" indent="-342900">
              <a:buFont typeface="Wingdings" panose="05000000000000000000" pitchFamily="2" charset="2"/>
              <a:buChar char="ü"/>
              <a:tabLst>
                <a:tab pos="357188" algn="l"/>
              </a:tabLst>
            </a:pPr>
            <a:r>
              <a:rPr lang="en-GB" sz="2100" dirty="0">
                <a:solidFill>
                  <a:schemeClr val="tx1"/>
                </a:solidFill>
              </a:rPr>
              <a:t>For example, information not available when the spot</a:t>
            </a:r>
          </a:p>
          <a:p>
            <a:pPr>
              <a:tabLst>
                <a:tab pos="357188" algn="l"/>
              </a:tabLst>
            </a:pPr>
            <a:r>
              <a:rPr lang="en-GB" sz="2100" dirty="0">
                <a:solidFill>
                  <a:schemeClr val="tx1"/>
                </a:solidFill>
              </a:rPr>
              <a:t>	prices were set</a:t>
            </a:r>
          </a:p>
        </p:txBody>
      </p:sp>
      <p:sp>
        <p:nvSpPr>
          <p:cNvPr id="11" name="Tekstfelt 10">
            <a:extLst>
              <a:ext uri="{FF2B5EF4-FFF2-40B4-BE49-F238E27FC236}">
                <a16:creationId xmlns:a16="http://schemas.microsoft.com/office/drawing/2014/main" id="{A5E3950B-68A3-4B41-ACDD-D54D62C51922}"/>
              </a:ext>
            </a:extLst>
          </p:cNvPr>
          <p:cNvSpPr txBox="1"/>
          <p:nvPr/>
        </p:nvSpPr>
        <p:spPr>
          <a:xfrm>
            <a:off x="828187" y="3670279"/>
            <a:ext cx="7864653" cy="415498"/>
          </a:xfrm>
          <a:prstGeom prst="rect">
            <a:avLst/>
          </a:prstGeom>
          <a:noFill/>
        </p:spPr>
        <p:txBody>
          <a:bodyPr wrap="none" rtlCol="0">
            <a:spAutoFit/>
          </a:bodyPr>
          <a:lstStyle/>
          <a:p>
            <a:pPr marL="342900" indent="-342900">
              <a:buSzPct val="100000"/>
              <a:buFont typeface="Verdana" panose="020B0604030504040204" pitchFamily="34" charset="0"/>
              <a:buChar char="●"/>
              <a:tabLst>
                <a:tab pos="357188" algn="l"/>
              </a:tabLst>
            </a:pPr>
            <a:r>
              <a:rPr lang="en-GB" sz="2100" dirty="0">
                <a:solidFill>
                  <a:schemeClr val="tx1"/>
                </a:solidFill>
              </a:rPr>
              <a:t>New weather forecasts, unplanned outages, etc.</a:t>
            </a:r>
          </a:p>
        </p:txBody>
      </p:sp>
      <p:sp>
        <p:nvSpPr>
          <p:cNvPr id="12" name="Tekstfelt 11">
            <a:extLst>
              <a:ext uri="{FF2B5EF4-FFF2-40B4-BE49-F238E27FC236}">
                <a16:creationId xmlns:a16="http://schemas.microsoft.com/office/drawing/2014/main" id="{01215CC5-03BF-45D9-A4AD-034A374863BD}"/>
              </a:ext>
            </a:extLst>
          </p:cNvPr>
          <p:cNvSpPr txBox="1"/>
          <p:nvPr/>
        </p:nvSpPr>
        <p:spPr>
          <a:xfrm>
            <a:off x="55102" y="4089758"/>
            <a:ext cx="9025548" cy="738664"/>
          </a:xfrm>
          <a:prstGeom prst="rect">
            <a:avLst/>
          </a:prstGeom>
          <a:noFill/>
        </p:spPr>
        <p:txBody>
          <a:bodyPr wrap="none" rtlCol="0">
            <a:spAutoFit/>
          </a:bodyPr>
          <a:lstStyle/>
          <a:p>
            <a:pPr marL="357188" indent="-357188">
              <a:buFont typeface="Wingdings" panose="05000000000000000000" pitchFamily="2" charset="2"/>
              <a:buChar char="Ø"/>
              <a:tabLst>
                <a:tab pos="357188" algn="l"/>
              </a:tabLst>
            </a:pPr>
            <a:r>
              <a:rPr lang="en-GB" sz="2100" dirty="0">
                <a:solidFill>
                  <a:schemeClr val="tx1"/>
                </a:solidFill>
              </a:rPr>
              <a:t>However, flexibility platforms should </a:t>
            </a:r>
            <a:r>
              <a:rPr lang="en-GB" sz="2100" u="sng" dirty="0">
                <a:solidFill>
                  <a:schemeClr val="tx1"/>
                </a:solidFill>
              </a:rPr>
              <a:t>not</a:t>
            </a:r>
            <a:r>
              <a:rPr lang="en-GB" sz="2100" dirty="0">
                <a:solidFill>
                  <a:schemeClr val="tx1"/>
                </a:solidFill>
              </a:rPr>
              <a:t> be used to fix</a:t>
            </a:r>
          </a:p>
          <a:p>
            <a:pPr>
              <a:tabLst>
                <a:tab pos="357188" algn="l"/>
              </a:tabLst>
            </a:pPr>
            <a:r>
              <a:rPr lang="en-GB" sz="2100" dirty="0">
                <a:solidFill>
                  <a:schemeClr val="tx1"/>
                </a:solidFill>
              </a:rPr>
              <a:t>	dysfunctional day-ahead and intra-day trading systems.</a:t>
            </a:r>
          </a:p>
        </p:txBody>
      </p:sp>
      <p:sp>
        <p:nvSpPr>
          <p:cNvPr id="14" name="Tekstfelt 13">
            <a:extLst>
              <a:ext uri="{FF2B5EF4-FFF2-40B4-BE49-F238E27FC236}">
                <a16:creationId xmlns:a16="http://schemas.microsoft.com/office/drawing/2014/main" id="{C0DA679C-D7C5-4A46-A348-FDFEDD1A7245}"/>
              </a:ext>
            </a:extLst>
          </p:cNvPr>
          <p:cNvSpPr txBox="1"/>
          <p:nvPr/>
        </p:nvSpPr>
        <p:spPr>
          <a:xfrm>
            <a:off x="55102" y="4832403"/>
            <a:ext cx="9333324" cy="738664"/>
          </a:xfrm>
          <a:prstGeom prst="rect">
            <a:avLst/>
          </a:prstGeom>
          <a:noFill/>
        </p:spPr>
        <p:txBody>
          <a:bodyPr wrap="none" rtlCol="0">
            <a:spAutoFit/>
          </a:bodyPr>
          <a:lstStyle/>
          <a:p>
            <a:pPr marL="357188" indent="-357188">
              <a:buFont typeface="Wingdings" panose="05000000000000000000" pitchFamily="2" charset="2"/>
              <a:buChar char="Ø"/>
              <a:tabLst>
                <a:tab pos="357188" algn="l"/>
              </a:tabLst>
            </a:pPr>
            <a:r>
              <a:rPr lang="en-GB" sz="2100" dirty="0">
                <a:solidFill>
                  <a:schemeClr val="tx1"/>
                </a:solidFill>
              </a:rPr>
              <a:t>Instead of this sticking-plaster approach, we must reform</a:t>
            </a:r>
          </a:p>
          <a:p>
            <a:pPr>
              <a:tabLst>
                <a:tab pos="357188" algn="l"/>
              </a:tabLst>
            </a:pPr>
            <a:r>
              <a:rPr lang="en-GB" sz="2100" dirty="0">
                <a:solidFill>
                  <a:schemeClr val="tx1"/>
                </a:solidFill>
              </a:rPr>
              <a:t>	the day-ahead and intra-day trading systems</a:t>
            </a:r>
          </a:p>
        </p:txBody>
      </p:sp>
      <p:grpSp>
        <p:nvGrpSpPr>
          <p:cNvPr id="4" name="Gruppe 3">
            <a:extLst>
              <a:ext uri="{FF2B5EF4-FFF2-40B4-BE49-F238E27FC236}">
                <a16:creationId xmlns:a16="http://schemas.microsoft.com/office/drawing/2014/main" id="{32E56AC7-99FE-4CDC-AA3D-2DEBA2783B99}"/>
              </a:ext>
            </a:extLst>
          </p:cNvPr>
          <p:cNvGrpSpPr/>
          <p:nvPr/>
        </p:nvGrpSpPr>
        <p:grpSpPr>
          <a:xfrm>
            <a:off x="454113" y="1861557"/>
            <a:ext cx="8690523" cy="1079602"/>
            <a:chOff x="454113" y="1861557"/>
            <a:chExt cx="8690523" cy="1079602"/>
          </a:xfrm>
        </p:grpSpPr>
        <p:sp>
          <p:nvSpPr>
            <p:cNvPr id="9" name="Tekstfelt 8">
              <a:extLst>
                <a:ext uri="{FF2B5EF4-FFF2-40B4-BE49-F238E27FC236}">
                  <a16:creationId xmlns:a16="http://schemas.microsoft.com/office/drawing/2014/main" id="{9FF6EABA-241D-4AA8-B039-2D280699DAF4}"/>
                </a:ext>
              </a:extLst>
            </p:cNvPr>
            <p:cNvSpPr txBox="1"/>
            <p:nvPr/>
          </p:nvSpPr>
          <p:spPr>
            <a:xfrm>
              <a:off x="454113" y="2184989"/>
              <a:ext cx="5873724" cy="738664"/>
            </a:xfrm>
            <a:prstGeom prst="rect">
              <a:avLst/>
            </a:prstGeom>
            <a:noFill/>
          </p:spPr>
          <p:txBody>
            <a:bodyPr wrap="none" rtlCol="0">
              <a:spAutoFit/>
            </a:bodyPr>
            <a:lstStyle/>
            <a:p>
              <a:pPr marL="342900" indent="-342900">
                <a:buFont typeface="Wingdings" panose="05000000000000000000" pitchFamily="2" charset="2"/>
                <a:buChar char="ü"/>
                <a:tabLst>
                  <a:tab pos="357188" algn="l"/>
                </a:tabLst>
              </a:pPr>
              <a:r>
                <a:rPr lang="en-GB" sz="2100" dirty="0">
                  <a:solidFill>
                    <a:schemeClr val="tx1"/>
                  </a:solidFill>
                </a:rPr>
                <a:t>As they can help adjust the prices</a:t>
              </a:r>
            </a:p>
            <a:p>
              <a:pPr>
                <a:tabLst>
                  <a:tab pos="357188" algn="l"/>
                </a:tabLst>
              </a:pPr>
              <a:r>
                <a:rPr lang="en-GB" sz="2100" dirty="0">
                  <a:solidFill>
                    <a:schemeClr val="tx1"/>
                  </a:solidFill>
                </a:rPr>
                <a:t>	when new information emerges.</a:t>
              </a:r>
            </a:p>
          </p:txBody>
        </p:sp>
        <p:grpSp>
          <p:nvGrpSpPr>
            <p:cNvPr id="16" name="Gruppe 15">
              <a:extLst>
                <a:ext uri="{FF2B5EF4-FFF2-40B4-BE49-F238E27FC236}">
                  <a16:creationId xmlns:a16="http://schemas.microsoft.com/office/drawing/2014/main" id="{CF1FFD25-009D-4282-BA2D-967E05DDF7B1}"/>
                </a:ext>
              </a:extLst>
            </p:cNvPr>
            <p:cNvGrpSpPr>
              <a:grpSpLocks noChangeAspect="1"/>
            </p:cNvGrpSpPr>
            <p:nvPr/>
          </p:nvGrpSpPr>
          <p:grpSpPr>
            <a:xfrm>
              <a:off x="7922030" y="1861557"/>
              <a:ext cx="1222606" cy="1079602"/>
              <a:chOff x="2836863" y="3975100"/>
              <a:chExt cx="2470150" cy="2181225"/>
            </a:xfrm>
          </p:grpSpPr>
          <p:sp>
            <p:nvSpPr>
              <p:cNvPr id="17" name="Freeform 5">
                <a:extLst>
                  <a:ext uri="{FF2B5EF4-FFF2-40B4-BE49-F238E27FC236}">
                    <a16:creationId xmlns:a16="http://schemas.microsoft.com/office/drawing/2014/main" id="{526CC9D3-58E0-4FDC-99C9-44744015FBC5}"/>
                  </a:ext>
                </a:extLst>
              </p:cNvPr>
              <p:cNvSpPr>
                <a:spLocks/>
              </p:cNvSpPr>
              <p:nvPr/>
            </p:nvSpPr>
            <p:spPr bwMode="auto">
              <a:xfrm>
                <a:off x="4135438" y="3975100"/>
                <a:ext cx="304800" cy="415925"/>
              </a:xfrm>
              <a:custGeom>
                <a:avLst/>
                <a:gdLst/>
                <a:ahLst/>
                <a:cxnLst>
                  <a:cxn ang="0">
                    <a:pos x="61" y="181"/>
                  </a:cxn>
                  <a:cxn ang="0">
                    <a:pos x="34" y="152"/>
                  </a:cxn>
                  <a:cxn ang="0">
                    <a:pos x="15" y="122"/>
                  </a:cxn>
                  <a:cxn ang="0">
                    <a:pos x="4" y="93"/>
                  </a:cxn>
                  <a:cxn ang="0">
                    <a:pos x="0" y="53"/>
                  </a:cxn>
                  <a:cxn ang="0">
                    <a:pos x="8" y="30"/>
                  </a:cxn>
                  <a:cxn ang="0">
                    <a:pos x="21" y="15"/>
                  </a:cxn>
                  <a:cxn ang="0">
                    <a:pos x="42" y="5"/>
                  </a:cxn>
                  <a:cxn ang="0">
                    <a:pos x="66" y="0"/>
                  </a:cxn>
                  <a:cxn ang="0">
                    <a:pos x="100" y="9"/>
                  </a:cxn>
                  <a:cxn ang="0">
                    <a:pos x="124" y="22"/>
                  </a:cxn>
                  <a:cxn ang="0">
                    <a:pos x="148" y="42"/>
                  </a:cxn>
                  <a:cxn ang="0">
                    <a:pos x="167" y="68"/>
                  </a:cxn>
                  <a:cxn ang="0">
                    <a:pos x="181" y="90"/>
                  </a:cxn>
                  <a:cxn ang="0">
                    <a:pos x="190" y="118"/>
                  </a:cxn>
                  <a:cxn ang="0">
                    <a:pos x="192" y="142"/>
                  </a:cxn>
                  <a:cxn ang="0">
                    <a:pos x="188" y="171"/>
                  </a:cxn>
                  <a:cxn ang="0">
                    <a:pos x="177" y="190"/>
                  </a:cxn>
                  <a:cxn ang="0">
                    <a:pos x="163" y="203"/>
                  </a:cxn>
                  <a:cxn ang="0">
                    <a:pos x="136" y="207"/>
                  </a:cxn>
                  <a:cxn ang="0">
                    <a:pos x="111" y="207"/>
                  </a:cxn>
                  <a:cxn ang="0">
                    <a:pos x="85" y="200"/>
                  </a:cxn>
                  <a:cxn ang="0">
                    <a:pos x="72" y="223"/>
                  </a:cxn>
                  <a:cxn ang="0">
                    <a:pos x="58" y="255"/>
                  </a:cxn>
                  <a:cxn ang="0">
                    <a:pos x="47" y="262"/>
                  </a:cxn>
                  <a:cxn ang="0">
                    <a:pos x="34" y="262"/>
                  </a:cxn>
                  <a:cxn ang="0">
                    <a:pos x="28" y="245"/>
                  </a:cxn>
                  <a:cxn ang="0">
                    <a:pos x="34" y="227"/>
                  </a:cxn>
                  <a:cxn ang="0">
                    <a:pos x="53" y="205"/>
                  </a:cxn>
                  <a:cxn ang="0">
                    <a:pos x="61" y="181"/>
                  </a:cxn>
                </a:cxnLst>
                <a:rect l="0" t="0" r="r" b="b"/>
                <a:pathLst>
                  <a:path w="192" h="262">
                    <a:moveTo>
                      <a:pt x="61" y="181"/>
                    </a:moveTo>
                    <a:lnTo>
                      <a:pt x="34" y="152"/>
                    </a:lnTo>
                    <a:lnTo>
                      <a:pt x="15" y="122"/>
                    </a:lnTo>
                    <a:lnTo>
                      <a:pt x="4" y="93"/>
                    </a:lnTo>
                    <a:lnTo>
                      <a:pt x="0" y="53"/>
                    </a:lnTo>
                    <a:lnTo>
                      <a:pt x="8" y="30"/>
                    </a:lnTo>
                    <a:lnTo>
                      <a:pt x="21" y="15"/>
                    </a:lnTo>
                    <a:lnTo>
                      <a:pt x="42" y="5"/>
                    </a:lnTo>
                    <a:lnTo>
                      <a:pt x="66" y="0"/>
                    </a:lnTo>
                    <a:lnTo>
                      <a:pt x="100" y="9"/>
                    </a:lnTo>
                    <a:lnTo>
                      <a:pt x="124" y="22"/>
                    </a:lnTo>
                    <a:lnTo>
                      <a:pt x="148" y="42"/>
                    </a:lnTo>
                    <a:lnTo>
                      <a:pt x="167" y="68"/>
                    </a:lnTo>
                    <a:lnTo>
                      <a:pt x="181" y="90"/>
                    </a:lnTo>
                    <a:lnTo>
                      <a:pt x="190" y="118"/>
                    </a:lnTo>
                    <a:lnTo>
                      <a:pt x="192" y="142"/>
                    </a:lnTo>
                    <a:lnTo>
                      <a:pt x="188" y="171"/>
                    </a:lnTo>
                    <a:lnTo>
                      <a:pt x="177" y="190"/>
                    </a:lnTo>
                    <a:lnTo>
                      <a:pt x="163" y="203"/>
                    </a:lnTo>
                    <a:lnTo>
                      <a:pt x="136" y="207"/>
                    </a:lnTo>
                    <a:lnTo>
                      <a:pt x="111" y="207"/>
                    </a:lnTo>
                    <a:lnTo>
                      <a:pt x="85" y="200"/>
                    </a:lnTo>
                    <a:lnTo>
                      <a:pt x="72" y="223"/>
                    </a:lnTo>
                    <a:lnTo>
                      <a:pt x="58" y="255"/>
                    </a:lnTo>
                    <a:lnTo>
                      <a:pt x="47" y="262"/>
                    </a:lnTo>
                    <a:lnTo>
                      <a:pt x="34" y="262"/>
                    </a:lnTo>
                    <a:lnTo>
                      <a:pt x="28" y="245"/>
                    </a:lnTo>
                    <a:lnTo>
                      <a:pt x="34" y="227"/>
                    </a:lnTo>
                    <a:lnTo>
                      <a:pt x="53" y="205"/>
                    </a:lnTo>
                    <a:lnTo>
                      <a:pt x="61" y="1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0A109219-DFFE-4372-AF62-3726FAF02DC3}"/>
                  </a:ext>
                </a:extLst>
              </p:cNvPr>
              <p:cNvSpPr>
                <a:spLocks/>
              </p:cNvSpPr>
              <p:nvPr/>
            </p:nvSpPr>
            <p:spPr bwMode="auto">
              <a:xfrm>
                <a:off x="4351338" y="4302125"/>
                <a:ext cx="495300" cy="774700"/>
              </a:xfrm>
              <a:custGeom>
                <a:avLst/>
                <a:gdLst/>
                <a:ahLst/>
                <a:cxnLst>
                  <a:cxn ang="0">
                    <a:pos x="19" y="26"/>
                  </a:cxn>
                  <a:cxn ang="0">
                    <a:pos x="45" y="6"/>
                  </a:cxn>
                  <a:cxn ang="0">
                    <a:pos x="73" y="0"/>
                  </a:cxn>
                  <a:cxn ang="0">
                    <a:pos x="99" y="4"/>
                  </a:cxn>
                  <a:cxn ang="0">
                    <a:pos x="129" y="12"/>
                  </a:cxn>
                  <a:cxn ang="0">
                    <a:pos x="159" y="31"/>
                  </a:cxn>
                  <a:cxn ang="0">
                    <a:pos x="193" y="60"/>
                  </a:cxn>
                  <a:cxn ang="0">
                    <a:pos x="222" y="89"/>
                  </a:cxn>
                  <a:cxn ang="0">
                    <a:pos x="244" y="122"/>
                  </a:cxn>
                  <a:cxn ang="0">
                    <a:pos x="266" y="158"/>
                  </a:cxn>
                  <a:cxn ang="0">
                    <a:pos x="286" y="198"/>
                  </a:cxn>
                  <a:cxn ang="0">
                    <a:pos x="297" y="236"/>
                  </a:cxn>
                  <a:cxn ang="0">
                    <a:pos x="304" y="286"/>
                  </a:cxn>
                  <a:cxn ang="0">
                    <a:pos x="312" y="335"/>
                  </a:cxn>
                  <a:cxn ang="0">
                    <a:pos x="312" y="385"/>
                  </a:cxn>
                  <a:cxn ang="0">
                    <a:pos x="303" y="424"/>
                  </a:cxn>
                  <a:cxn ang="0">
                    <a:pos x="289" y="453"/>
                  </a:cxn>
                  <a:cxn ang="0">
                    <a:pos x="271" y="470"/>
                  </a:cxn>
                  <a:cxn ang="0">
                    <a:pos x="247" y="480"/>
                  </a:cxn>
                  <a:cxn ang="0">
                    <a:pos x="218" y="486"/>
                  </a:cxn>
                  <a:cxn ang="0">
                    <a:pos x="189" y="488"/>
                  </a:cxn>
                  <a:cxn ang="0">
                    <a:pos x="163" y="480"/>
                  </a:cxn>
                  <a:cxn ang="0">
                    <a:pos x="145" y="468"/>
                  </a:cxn>
                  <a:cxn ang="0">
                    <a:pos x="130" y="449"/>
                  </a:cxn>
                  <a:cxn ang="0">
                    <a:pos x="119" y="433"/>
                  </a:cxn>
                  <a:cxn ang="0">
                    <a:pos x="114" y="397"/>
                  </a:cxn>
                  <a:cxn ang="0">
                    <a:pos x="114" y="370"/>
                  </a:cxn>
                  <a:cxn ang="0">
                    <a:pos x="125" y="342"/>
                  </a:cxn>
                  <a:cxn ang="0">
                    <a:pos x="136" y="319"/>
                  </a:cxn>
                  <a:cxn ang="0">
                    <a:pos x="140" y="297"/>
                  </a:cxn>
                  <a:cxn ang="0">
                    <a:pos x="141" y="269"/>
                  </a:cxn>
                  <a:cxn ang="0">
                    <a:pos x="134" y="244"/>
                  </a:cxn>
                  <a:cxn ang="0">
                    <a:pos x="130" y="224"/>
                  </a:cxn>
                  <a:cxn ang="0">
                    <a:pos x="115" y="203"/>
                  </a:cxn>
                  <a:cxn ang="0">
                    <a:pos x="93" y="187"/>
                  </a:cxn>
                  <a:cxn ang="0">
                    <a:pos x="63" y="167"/>
                  </a:cxn>
                  <a:cxn ang="0">
                    <a:pos x="33" y="155"/>
                  </a:cxn>
                  <a:cxn ang="0">
                    <a:pos x="15" y="137"/>
                  </a:cxn>
                  <a:cxn ang="0">
                    <a:pos x="4" y="115"/>
                  </a:cxn>
                  <a:cxn ang="0">
                    <a:pos x="0" y="88"/>
                  </a:cxn>
                  <a:cxn ang="0">
                    <a:pos x="3" y="56"/>
                  </a:cxn>
                  <a:cxn ang="0">
                    <a:pos x="19" y="26"/>
                  </a:cxn>
                </a:cxnLst>
                <a:rect l="0" t="0" r="r" b="b"/>
                <a:pathLst>
                  <a:path w="312" h="488">
                    <a:moveTo>
                      <a:pt x="19" y="26"/>
                    </a:moveTo>
                    <a:lnTo>
                      <a:pt x="45" y="6"/>
                    </a:lnTo>
                    <a:lnTo>
                      <a:pt x="73" y="0"/>
                    </a:lnTo>
                    <a:lnTo>
                      <a:pt x="99" y="4"/>
                    </a:lnTo>
                    <a:lnTo>
                      <a:pt x="129" y="12"/>
                    </a:lnTo>
                    <a:lnTo>
                      <a:pt x="159" y="31"/>
                    </a:lnTo>
                    <a:lnTo>
                      <a:pt x="193" y="60"/>
                    </a:lnTo>
                    <a:lnTo>
                      <a:pt x="222" y="89"/>
                    </a:lnTo>
                    <a:lnTo>
                      <a:pt x="244" y="122"/>
                    </a:lnTo>
                    <a:lnTo>
                      <a:pt x="266" y="158"/>
                    </a:lnTo>
                    <a:lnTo>
                      <a:pt x="286" y="198"/>
                    </a:lnTo>
                    <a:lnTo>
                      <a:pt x="297" y="236"/>
                    </a:lnTo>
                    <a:lnTo>
                      <a:pt x="304" y="286"/>
                    </a:lnTo>
                    <a:lnTo>
                      <a:pt x="312" y="335"/>
                    </a:lnTo>
                    <a:lnTo>
                      <a:pt x="312" y="385"/>
                    </a:lnTo>
                    <a:lnTo>
                      <a:pt x="303" y="424"/>
                    </a:lnTo>
                    <a:lnTo>
                      <a:pt x="289" y="453"/>
                    </a:lnTo>
                    <a:lnTo>
                      <a:pt x="271" y="470"/>
                    </a:lnTo>
                    <a:lnTo>
                      <a:pt x="247" y="480"/>
                    </a:lnTo>
                    <a:lnTo>
                      <a:pt x="218" y="486"/>
                    </a:lnTo>
                    <a:lnTo>
                      <a:pt x="189" y="488"/>
                    </a:lnTo>
                    <a:lnTo>
                      <a:pt x="163" y="480"/>
                    </a:lnTo>
                    <a:lnTo>
                      <a:pt x="145" y="468"/>
                    </a:lnTo>
                    <a:lnTo>
                      <a:pt x="130" y="449"/>
                    </a:lnTo>
                    <a:lnTo>
                      <a:pt x="119" y="433"/>
                    </a:lnTo>
                    <a:lnTo>
                      <a:pt x="114" y="397"/>
                    </a:lnTo>
                    <a:lnTo>
                      <a:pt x="114" y="370"/>
                    </a:lnTo>
                    <a:lnTo>
                      <a:pt x="125" y="342"/>
                    </a:lnTo>
                    <a:lnTo>
                      <a:pt x="136" y="319"/>
                    </a:lnTo>
                    <a:lnTo>
                      <a:pt x="140" y="297"/>
                    </a:lnTo>
                    <a:lnTo>
                      <a:pt x="141" y="269"/>
                    </a:lnTo>
                    <a:lnTo>
                      <a:pt x="134" y="244"/>
                    </a:lnTo>
                    <a:lnTo>
                      <a:pt x="130" y="224"/>
                    </a:lnTo>
                    <a:lnTo>
                      <a:pt x="115" y="203"/>
                    </a:lnTo>
                    <a:lnTo>
                      <a:pt x="93" y="187"/>
                    </a:lnTo>
                    <a:lnTo>
                      <a:pt x="63" y="167"/>
                    </a:lnTo>
                    <a:lnTo>
                      <a:pt x="33" y="155"/>
                    </a:lnTo>
                    <a:lnTo>
                      <a:pt x="15" y="137"/>
                    </a:lnTo>
                    <a:lnTo>
                      <a:pt x="4" y="115"/>
                    </a:lnTo>
                    <a:lnTo>
                      <a:pt x="0" y="88"/>
                    </a:lnTo>
                    <a:lnTo>
                      <a:pt x="3" y="56"/>
                    </a:lnTo>
                    <a:lnTo>
                      <a:pt x="19"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955E1972-9B73-4B83-8F1B-8603A419B193}"/>
                  </a:ext>
                </a:extLst>
              </p:cNvPr>
              <p:cNvSpPr>
                <a:spLocks/>
              </p:cNvSpPr>
              <p:nvPr/>
            </p:nvSpPr>
            <p:spPr bwMode="auto">
              <a:xfrm>
                <a:off x="4286250" y="4356100"/>
                <a:ext cx="147638" cy="776287"/>
              </a:xfrm>
              <a:custGeom>
                <a:avLst/>
                <a:gdLst/>
                <a:ahLst/>
                <a:cxnLst>
                  <a:cxn ang="0">
                    <a:pos x="25" y="85"/>
                  </a:cxn>
                  <a:cxn ang="0">
                    <a:pos x="35" y="43"/>
                  </a:cxn>
                  <a:cxn ang="0">
                    <a:pos x="48" y="15"/>
                  </a:cxn>
                  <a:cxn ang="0">
                    <a:pos x="71" y="0"/>
                  </a:cxn>
                  <a:cxn ang="0">
                    <a:pos x="83" y="22"/>
                  </a:cxn>
                  <a:cxn ang="0">
                    <a:pos x="93" y="66"/>
                  </a:cxn>
                  <a:cxn ang="0">
                    <a:pos x="86" y="95"/>
                  </a:cxn>
                  <a:cxn ang="0">
                    <a:pos x="63" y="118"/>
                  </a:cxn>
                  <a:cxn ang="0">
                    <a:pos x="48" y="160"/>
                  </a:cxn>
                  <a:cxn ang="0">
                    <a:pos x="35" y="216"/>
                  </a:cxn>
                  <a:cxn ang="0">
                    <a:pos x="29" y="282"/>
                  </a:cxn>
                  <a:cxn ang="0">
                    <a:pos x="31" y="362"/>
                  </a:cxn>
                  <a:cxn ang="0">
                    <a:pos x="36" y="417"/>
                  </a:cxn>
                  <a:cxn ang="0">
                    <a:pos x="47" y="445"/>
                  </a:cxn>
                  <a:cxn ang="0">
                    <a:pos x="63" y="460"/>
                  </a:cxn>
                  <a:cxn ang="0">
                    <a:pos x="66" y="474"/>
                  </a:cxn>
                  <a:cxn ang="0">
                    <a:pos x="47" y="481"/>
                  </a:cxn>
                  <a:cxn ang="0">
                    <a:pos x="31" y="467"/>
                  </a:cxn>
                  <a:cxn ang="0">
                    <a:pos x="0" y="489"/>
                  </a:cxn>
                  <a:cxn ang="0">
                    <a:pos x="2" y="430"/>
                  </a:cxn>
                  <a:cxn ang="0">
                    <a:pos x="4" y="356"/>
                  </a:cxn>
                  <a:cxn ang="0">
                    <a:pos x="4" y="271"/>
                  </a:cxn>
                  <a:cxn ang="0">
                    <a:pos x="5" y="201"/>
                  </a:cxn>
                  <a:cxn ang="0">
                    <a:pos x="12" y="147"/>
                  </a:cxn>
                  <a:cxn ang="0">
                    <a:pos x="20" y="110"/>
                  </a:cxn>
                  <a:cxn ang="0">
                    <a:pos x="25" y="85"/>
                  </a:cxn>
                </a:cxnLst>
                <a:rect l="0" t="0" r="r" b="b"/>
                <a:pathLst>
                  <a:path w="93" h="489">
                    <a:moveTo>
                      <a:pt x="25" y="85"/>
                    </a:moveTo>
                    <a:lnTo>
                      <a:pt x="35" y="43"/>
                    </a:lnTo>
                    <a:lnTo>
                      <a:pt x="48" y="15"/>
                    </a:lnTo>
                    <a:lnTo>
                      <a:pt x="71" y="0"/>
                    </a:lnTo>
                    <a:lnTo>
                      <a:pt x="83" y="22"/>
                    </a:lnTo>
                    <a:lnTo>
                      <a:pt x="93" y="66"/>
                    </a:lnTo>
                    <a:lnTo>
                      <a:pt x="86" y="95"/>
                    </a:lnTo>
                    <a:lnTo>
                      <a:pt x="63" y="118"/>
                    </a:lnTo>
                    <a:lnTo>
                      <a:pt x="48" y="160"/>
                    </a:lnTo>
                    <a:lnTo>
                      <a:pt x="35" y="216"/>
                    </a:lnTo>
                    <a:lnTo>
                      <a:pt x="29" y="282"/>
                    </a:lnTo>
                    <a:lnTo>
                      <a:pt x="31" y="362"/>
                    </a:lnTo>
                    <a:lnTo>
                      <a:pt x="36" y="417"/>
                    </a:lnTo>
                    <a:lnTo>
                      <a:pt x="47" y="445"/>
                    </a:lnTo>
                    <a:lnTo>
                      <a:pt x="63" y="460"/>
                    </a:lnTo>
                    <a:lnTo>
                      <a:pt x="66" y="474"/>
                    </a:lnTo>
                    <a:lnTo>
                      <a:pt x="47" y="481"/>
                    </a:lnTo>
                    <a:lnTo>
                      <a:pt x="31" y="467"/>
                    </a:lnTo>
                    <a:lnTo>
                      <a:pt x="0" y="489"/>
                    </a:lnTo>
                    <a:lnTo>
                      <a:pt x="2" y="430"/>
                    </a:lnTo>
                    <a:lnTo>
                      <a:pt x="4" y="356"/>
                    </a:lnTo>
                    <a:lnTo>
                      <a:pt x="4" y="271"/>
                    </a:lnTo>
                    <a:lnTo>
                      <a:pt x="5" y="201"/>
                    </a:lnTo>
                    <a:lnTo>
                      <a:pt x="12" y="147"/>
                    </a:lnTo>
                    <a:lnTo>
                      <a:pt x="20" y="110"/>
                    </a:lnTo>
                    <a:lnTo>
                      <a:pt x="25" y="8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B37A4E4C-FDF7-4EFF-B0F7-D2F6457B37A2}"/>
                  </a:ext>
                </a:extLst>
              </p:cNvPr>
              <p:cNvSpPr>
                <a:spLocks/>
              </p:cNvSpPr>
              <p:nvPr/>
            </p:nvSpPr>
            <p:spPr bwMode="auto">
              <a:xfrm>
                <a:off x="5049838" y="4146550"/>
                <a:ext cx="244475" cy="206375"/>
              </a:xfrm>
              <a:custGeom>
                <a:avLst/>
                <a:gdLst/>
                <a:ahLst/>
                <a:cxnLst>
                  <a:cxn ang="0">
                    <a:pos x="10" y="56"/>
                  </a:cxn>
                  <a:cxn ang="0">
                    <a:pos x="84" y="0"/>
                  </a:cxn>
                  <a:cxn ang="0">
                    <a:pos x="136" y="23"/>
                  </a:cxn>
                  <a:cxn ang="0">
                    <a:pos x="154" y="53"/>
                  </a:cxn>
                  <a:cxn ang="0">
                    <a:pos x="126" y="86"/>
                  </a:cxn>
                  <a:cxn ang="0">
                    <a:pos x="84" y="130"/>
                  </a:cxn>
                  <a:cxn ang="0">
                    <a:pos x="63" y="86"/>
                  </a:cxn>
                  <a:cxn ang="0">
                    <a:pos x="28" y="77"/>
                  </a:cxn>
                  <a:cxn ang="0">
                    <a:pos x="0" y="71"/>
                  </a:cxn>
                  <a:cxn ang="0">
                    <a:pos x="10" y="56"/>
                  </a:cxn>
                </a:cxnLst>
                <a:rect l="0" t="0" r="r" b="b"/>
                <a:pathLst>
                  <a:path w="154" h="130">
                    <a:moveTo>
                      <a:pt x="10" y="56"/>
                    </a:moveTo>
                    <a:lnTo>
                      <a:pt x="84" y="0"/>
                    </a:lnTo>
                    <a:lnTo>
                      <a:pt x="136" y="23"/>
                    </a:lnTo>
                    <a:lnTo>
                      <a:pt x="154" y="53"/>
                    </a:lnTo>
                    <a:lnTo>
                      <a:pt x="126" y="86"/>
                    </a:lnTo>
                    <a:lnTo>
                      <a:pt x="84" y="130"/>
                    </a:lnTo>
                    <a:lnTo>
                      <a:pt x="63" y="86"/>
                    </a:lnTo>
                    <a:lnTo>
                      <a:pt x="28" y="77"/>
                    </a:lnTo>
                    <a:lnTo>
                      <a:pt x="0" y="71"/>
                    </a:lnTo>
                    <a:lnTo>
                      <a:pt x="10" y="56"/>
                    </a:lnTo>
                    <a:close/>
                  </a:path>
                </a:pathLst>
              </a:custGeom>
              <a:solidFill>
                <a:srgbClr val="FDA4B5"/>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75D867B6-8D65-4E73-9094-4690AC3B2F31}"/>
                  </a:ext>
                </a:extLst>
              </p:cNvPr>
              <p:cNvSpPr>
                <a:spLocks/>
              </p:cNvSpPr>
              <p:nvPr/>
            </p:nvSpPr>
            <p:spPr bwMode="auto">
              <a:xfrm>
                <a:off x="3906838" y="5399088"/>
                <a:ext cx="190500" cy="206375"/>
              </a:xfrm>
              <a:custGeom>
                <a:avLst/>
                <a:gdLst/>
                <a:ahLst/>
                <a:cxnLst>
                  <a:cxn ang="0">
                    <a:pos x="0" y="130"/>
                  </a:cxn>
                  <a:cxn ang="0">
                    <a:pos x="21" y="77"/>
                  </a:cxn>
                  <a:cxn ang="0">
                    <a:pos x="56" y="0"/>
                  </a:cxn>
                  <a:cxn ang="0">
                    <a:pos x="114" y="26"/>
                  </a:cxn>
                  <a:cxn ang="0">
                    <a:pos x="120" y="74"/>
                  </a:cxn>
                  <a:cxn ang="0">
                    <a:pos x="81" y="97"/>
                  </a:cxn>
                  <a:cxn ang="0">
                    <a:pos x="0" y="130"/>
                  </a:cxn>
                </a:cxnLst>
                <a:rect l="0" t="0" r="r" b="b"/>
                <a:pathLst>
                  <a:path w="120" h="130">
                    <a:moveTo>
                      <a:pt x="0" y="130"/>
                    </a:moveTo>
                    <a:lnTo>
                      <a:pt x="21" y="77"/>
                    </a:lnTo>
                    <a:lnTo>
                      <a:pt x="56" y="0"/>
                    </a:lnTo>
                    <a:lnTo>
                      <a:pt x="114" y="26"/>
                    </a:lnTo>
                    <a:lnTo>
                      <a:pt x="120" y="74"/>
                    </a:lnTo>
                    <a:lnTo>
                      <a:pt x="81" y="97"/>
                    </a:lnTo>
                    <a:lnTo>
                      <a:pt x="0" y="130"/>
                    </a:lnTo>
                    <a:close/>
                  </a:path>
                </a:pathLst>
              </a:custGeom>
              <a:solidFill>
                <a:srgbClr val="F6BF6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D6EFD959-BBD4-4BFA-9352-20014748C289}"/>
                  </a:ext>
                </a:extLst>
              </p:cNvPr>
              <p:cNvSpPr>
                <a:spLocks/>
              </p:cNvSpPr>
              <p:nvPr/>
            </p:nvSpPr>
            <p:spPr bwMode="auto">
              <a:xfrm>
                <a:off x="3995738" y="4243388"/>
                <a:ext cx="1195388" cy="1296987"/>
              </a:xfrm>
              <a:custGeom>
                <a:avLst/>
                <a:gdLst/>
                <a:ahLst/>
                <a:cxnLst>
                  <a:cxn ang="0">
                    <a:pos x="2" y="731"/>
                  </a:cxn>
                  <a:cxn ang="0">
                    <a:pos x="70" y="676"/>
                  </a:cxn>
                  <a:cxn ang="0">
                    <a:pos x="124" y="622"/>
                  </a:cxn>
                  <a:cxn ang="0">
                    <a:pos x="181" y="561"/>
                  </a:cxn>
                  <a:cxn ang="0">
                    <a:pos x="257" y="489"/>
                  </a:cxn>
                  <a:cxn ang="0">
                    <a:pos x="317" y="423"/>
                  </a:cxn>
                  <a:cxn ang="0">
                    <a:pos x="381" y="345"/>
                  </a:cxn>
                  <a:cxn ang="0">
                    <a:pos x="420" y="306"/>
                  </a:cxn>
                  <a:cxn ang="0">
                    <a:pos x="465" y="263"/>
                  </a:cxn>
                  <a:cxn ang="0">
                    <a:pos x="521" y="187"/>
                  </a:cxn>
                  <a:cxn ang="0">
                    <a:pos x="562" y="126"/>
                  </a:cxn>
                  <a:cxn ang="0">
                    <a:pos x="603" y="76"/>
                  </a:cxn>
                  <a:cxn ang="0">
                    <a:pos x="648" y="27"/>
                  </a:cxn>
                  <a:cxn ang="0">
                    <a:pos x="679" y="0"/>
                  </a:cxn>
                  <a:cxn ang="0">
                    <a:pos x="718" y="7"/>
                  </a:cxn>
                  <a:cxn ang="0">
                    <a:pos x="736" y="22"/>
                  </a:cxn>
                  <a:cxn ang="0">
                    <a:pos x="748" y="43"/>
                  </a:cxn>
                  <a:cxn ang="0">
                    <a:pos x="753" y="61"/>
                  </a:cxn>
                  <a:cxn ang="0">
                    <a:pos x="694" y="124"/>
                  </a:cxn>
                  <a:cxn ang="0">
                    <a:pos x="650" y="170"/>
                  </a:cxn>
                  <a:cxn ang="0">
                    <a:pos x="613" y="211"/>
                  </a:cxn>
                  <a:cxn ang="0">
                    <a:pos x="574" y="253"/>
                  </a:cxn>
                  <a:cxn ang="0">
                    <a:pos x="543" y="292"/>
                  </a:cxn>
                  <a:cxn ang="0">
                    <a:pos x="498" y="347"/>
                  </a:cxn>
                  <a:cxn ang="0">
                    <a:pos x="440" y="415"/>
                  </a:cxn>
                  <a:cxn ang="0">
                    <a:pos x="381" y="481"/>
                  </a:cxn>
                  <a:cxn ang="0">
                    <a:pos x="325" y="540"/>
                  </a:cxn>
                  <a:cxn ang="0">
                    <a:pos x="264" y="598"/>
                  </a:cxn>
                  <a:cxn ang="0">
                    <a:pos x="212" y="649"/>
                  </a:cxn>
                  <a:cxn ang="0">
                    <a:pos x="149" y="712"/>
                  </a:cxn>
                  <a:cxn ang="0">
                    <a:pos x="110" y="751"/>
                  </a:cxn>
                  <a:cxn ang="0">
                    <a:pos x="61" y="797"/>
                  </a:cxn>
                  <a:cxn ang="0">
                    <a:pos x="39" y="817"/>
                  </a:cxn>
                  <a:cxn ang="0">
                    <a:pos x="44" y="783"/>
                  </a:cxn>
                  <a:cxn ang="0">
                    <a:pos x="17" y="787"/>
                  </a:cxn>
                  <a:cxn ang="0">
                    <a:pos x="27" y="758"/>
                  </a:cxn>
                  <a:cxn ang="0">
                    <a:pos x="0" y="766"/>
                  </a:cxn>
                  <a:cxn ang="0">
                    <a:pos x="2" y="731"/>
                  </a:cxn>
                </a:cxnLst>
                <a:rect l="0" t="0" r="r" b="b"/>
                <a:pathLst>
                  <a:path w="753" h="817">
                    <a:moveTo>
                      <a:pt x="2" y="731"/>
                    </a:moveTo>
                    <a:lnTo>
                      <a:pt x="70" y="676"/>
                    </a:lnTo>
                    <a:lnTo>
                      <a:pt x="124" y="622"/>
                    </a:lnTo>
                    <a:lnTo>
                      <a:pt x="181" y="561"/>
                    </a:lnTo>
                    <a:lnTo>
                      <a:pt x="257" y="489"/>
                    </a:lnTo>
                    <a:lnTo>
                      <a:pt x="317" y="423"/>
                    </a:lnTo>
                    <a:lnTo>
                      <a:pt x="381" y="345"/>
                    </a:lnTo>
                    <a:lnTo>
                      <a:pt x="420" y="306"/>
                    </a:lnTo>
                    <a:lnTo>
                      <a:pt x="465" y="263"/>
                    </a:lnTo>
                    <a:lnTo>
                      <a:pt x="521" y="187"/>
                    </a:lnTo>
                    <a:lnTo>
                      <a:pt x="562" y="126"/>
                    </a:lnTo>
                    <a:lnTo>
                      <a:pt x="603" y="76"/>
                    </a:lnTo>
                    <a:lnTo>
                      <a:pt x="648" y="27"/>
                    </a:lnTo>
                    <a:lnTo>
                      <a:pt x="679" y="0"/>
                    </a:lnTo>
                    <a:lnTo>
                      <a:pt x="718" y="7"/>
                    </a:lnTo>
                    <a:lnTo>
                      <a:pt x="736" y="22"/>
                    </a:lnTo>
                    <a:lnTo>
                      <a:pt x="748" y="43"/>
                    </a:lnTo>
                    <a:lnTo>
                      <a:pt x="753" y="61"/>
                    </a:lnTo>
                    <a:lnTo>
                      <a:pt x="694" y="124"/>
                    </a:lnTo>
                    <a:lnTo>
                      <a:pt x="650" y="170"/>
                    </a:lnTo>
                    <a:lnTo>
                      <a:pt x="613" y="211"/>
                    </a:lnTo>
                    <a:lnTo>
                      <a:pt x="574" y="253"/>
                    </a:lnTo>
                    <a:lnTo>
                      <a:pt x="543" y="292"/>
                    </a:lnTo>
                    <a:lnTo>
                      <a:pt x="498" y="347"/>
                    </a:lnTo>
                    <a:lnTo>
                      <a:pt x="440" y="415"/>
                    </a:lnTo>
                    <a:lnTo>
                      <a:pt x="381" y="481"/>
                    </a:lnTo>
                    <a:lnTo>
                      <a:pt x="325" y="540"/>
                    </a:lnTo>
                    <a:lnTo>
                      <a:pt x="264" y="598"/>
                    </a:lnTo>
                    <a:lnTo>
                      <a:pt x="212" y="649"/>
                    </a:lnTo>
                    <a:lnTo>
                      <a:pt x="149" y="712"/>
                    </a:lnTo>
                    <a:lnTo>
                      <a:pt x="110" y="751"/>
                    </a:lnTo>
                    <a:lnTo>
                      <a:pt x="61" y="797"/>
                    </a:lnTo>
                    <a:lnTo>
                      <a:pt x="39" y="817"/>
                    </a:lnTo>
                    <a:lnTo>
                      <a:pt x="44" y="783"/>
                    </a:lnTo>
                    <a:lnTo>
                      <a:pt x="17" y="787"/>
                    </a:lnTo>
                    <a:lnTo>
                      <a:pt x="27" y="758"/>
                    </a:lnTo>
                    <a:lnTo>
                      <a:pt x="0" y="766"/>
                    </a:lnTo>
                    <a:lnTo>
                      <a:pt x="2" y="731"/>
                    </a:lnTo>
                    <a:close/>
                  </a:path>
                </a:pathLst>
              </a:custGeom>
              <a:solidFill>
                <a:srgbClr val="F0EA8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1">
                <a:extLst>
                  <a:ext uri="{FF2B5EF4-FFF2-40B4-BE49-F238E27FC236}">
                    <a16:creationId xmlns:a16="http://schemas.microsoft.com/office/drawing/2014/main" id="{7EB942A0-C398-427B-A284-751DC2BD16C7}"/>
                  </a:ext>
                </a:extLst>
              </p:cNvPr>
              <p:cNvSpPr>
                <a:spLocks/>
              </p:cNvSpPr>
              <p:nvPr/>
            </p:nvSpPr>
            <p:spPr bwMode="auto">
              <a:xfrm>
                <a:off x="4318000" y="4137025"/>
                <a:ext cx="989013" cy="1098550"/>
              </a:xfrm>
              <a:custGeom>
                <a:avLst/>
                <a:gdLst/>
                <a:ahLst/>
                <a:cxnLst>
                  <a:cxn ang="0">
                    <a:pos x="95" y="503"/>
                  </a:cxn>
                  <a:cxn ang="0">
                    <a:pos x="268" y="306"/>
                  </a:cxn>
                  <a:cxn ang="0">
                    <a:pos x="385" y="146"/>
                  </a:cxn>
                  <a:cxn ang="0">
                    <a:pos x="501" y="28"/>
                  </a:cxn>
                  <a:cxn ang="0">
                    <a:pos x="567" y="10"/>
                  </a:cxn>
                  <a:cxn ang="0">
                    <a:pos x="623" y="50"/>
                  </a:cxn>
                  <a:cxn ang="0">
                    <a:pos x="572" y="113"/>
                  </a:cxn>
                  <a:cxn ang="0">
                    <a:pos x="484" y="205"/>
                  </a:cxn>
                  <a:cxn ang="0">
                    <a:pos x="352" y="348"/>
                  </a:cxn>
                  <a:cxn ang="0">
                    <a:pos x="252" y="475"/>
                  </a:cxn>
                  <a:cxn ang="0">
                    <a:pos x="99" y="635"/>
                  </a:cxn>
                  <a:cxn ang="0">
                    <a:pos x="39" y="667"/>
                  </a:cxn>
                  <a:cxn ang="0">
                    <a:pos x="128" y="586"/>
                  </a:cxn>
                  <a:cxn ang="0">
                    <a:pos x="231" y="472"/>
                  </a:cxn>
                  <a:cxn ang="0">
                    <a:pos x="315" y="373"/>
                  </a:cxn>
                  <a:cxn ang="0">
                    <a:pos x="388" y="289"/>
                  </a:cxn>
                  <a:cxn ang="0">
                    <a:pos x="468" y="204"/>
                  </a:cxn>
                  <a:cxn ang="0">
                    <a:pos x="539" y="121"/>
                  </a:cxn>
                  <a:cxn ang="0">
                    <a:pos x="506" y="77"/>
                  </a:cxn>
                  <a:cxn ang="0">
                    <a:pos x="505" y="65"/>
                  </a:cxn>
                  <a:cxn ang="0">
                    <a:pos x="539" y="80"/>
                  </a:cxn>
                  <a:cxn ang="0">
                    <a:pos x="552" y="107"/>
                  </a:cxn>
                  <a:cxn ang="0">
                    <a:pos x="596" y="62"/>
                  </a:cxn>
                  <a:cxn ang="0">
                    <a:pos x="587" y="33"/>
                  </a:cxn>
                  <a:cxn ang="0">
                    <a:pos x="534" y="18"/>
                  </a:cxn>
                  <a:cxn ang="0">
                    <a:pos x="484" y="62"/>
                  </a:cxn>
                  <a:cxn ang="0">
                    <a:pos x="414" y="138"/>
                  </a:cxn>
                  <a:cxn ang="0">
                    <a:pos x="365" y="208"/>
                  </a:cxn>
                  <a:cxn ang="0">
                    <a:pos x="301" y="289"/>
                  </a:cxn>
                  <a:cxn ang="0">
                    <a:pos x="253" y="344"/>
                  </a:cxn>
                  <a:cxn ang="0">
                    <a:pos x="190" y="412"/>
                  </a:cxn>
                  <a:cxn ang="0">
                    <a:pos x="134" y="478"/>
                  </a:cxn>
                  <a:cxn ang="0">
                    <a:pos x="79" y="544"/>
                  </a:cxn>
                  <a:cxn ang="0">
                    <a:pos x="6" y="608"/>
                  </a:cxn>
                </a:cxnLst>
                <a:rect l="0" t="0" r="r" b="b"/>
                <a:pathLst>
                  <a:path w="623" h="692">
                    <a:moveTo>
                      <a:pt x="0" y="595"/>
                    </a:moveTo>
                    <a:lnTo>
                      <a:pt x="95" y="503"/>
                    </a:lnTo>
                    <a:lnTo>
                      <a:pt x="174" y="402"/>
                    </a:lnTo>
                    <a:lnTo>
                      <a:pt x="268" y="306"/>
                    </a:lnTo>
                    <a:lnTo>
                      <a:pt x="336" y="216"/>
                    </a:lnTo>
                    <a:lnTo>
                      <a:pt x="385" y="146"/>
                    </a:lnTo>
                    <a:lnTo>
                      <a:pt x="440" y="88"/>
                    </a:lnTo>
                    <a:lnTo>
                      <a:pt x="501" y="28"/>
                    </a:lnTo>
                    <a:lnTo>
                      <a:pt x="542" y="0"/>
                    </a:lnTo>
                    <a:lnTo>
                      <a:pt x="567" y="10"/>
                    </a:lnTo>
                    <a:lnTo>
                      <a:pt x="608" y="32"/>
                    </a:lnTo>
                    <a:lnTo>
                      <a:pt x="623" y="50"/>
                    </a:lnTo>
                    <a:lnTo>
                      <a:pt x="618" y="62"/>
                    </a:lnTo>
                    <a:lnTo>
                      <a:pt x="572" y="113"/>
                    </a:lnTo>
                    <a:lnTo>
                      <a:pt x="528" y="157"/>
                    </a:lnTo>
                    <a:lnTo>
                      <a:pt x="484" y="205"/>
                    </a:lnTo>
                    <a:lnTo>
                      <a:pt x="421" y="277"/>
                    </a:lnTo>
                    <a:lnTo>
                      <a:pt x="352" y="348"/>
                    </a:lnTo>
                    <a:lnTo>
                      <a:pt x="297" y="420"/>
                    </a:lnTo>
                    <a:lnTo>
                      <a:pt x="252" y="475"/>
                    </a:lnTo>
                    <a:lnTo>
                      <a:pt x="168" y="565"/>
                    </a:lnTo>
                    <a:lnTo>
                      <a:pt x="99" y="635"/>
                    </a:lnTo>
                    <a:lnTo>
                      <a:pt x="39" y="692"/>
                    </a:lnTo>
                    <a:lnTo>
                      <a:pt x="39" y="667"/>
                    </a:lnTo>
                    <a:lnTo>
                      <a:pt x="75" y="637"/>
                    </a:lnTo>
                    <a:lnTo>
                      <a:pt x="128" y="586"/>
                    </a:lnTo>
                    <a:lnTo>
                      <a:pt x="182" y="523"/>
                    </a:lnTo>
                    <a:lnTo>
                      <a:pt x="231" y="472"/>
                    </a:lnTo>
                    <a:lnTo>
                      <a:pt x="275" y="420"/>
                    </a:lnTo>
                    <a:lnTo>
                      <a:pt x="315" y="373"/>
                    </a:lnTo>
                    <a:lnTo>
                      <a:pt x="347" y="331"/>
                    </a:lnTo>
                    <a:lnTo>
                      <a:pt x="388" y="289"/>
                    </a:lnTo>
                    <a:lnTo>
                      <a:pt x="427" y="247"/>
                    </a:lnTo>
                    <a:lnTo>
                      <a:pt x="468" y="204"/>
                    </a:lnTo>
                    <a:lnTo>
                      <a:pt x="506" y="160"/>
                    </a:lnTo>
                    <a:lnTo>
                      <a:pt x="539" y="121"/>
                    </a:lnTo>
                    <a:lnTo>
                      <a:pt x="530" y="98"/>
                    </a:lnTo>
                    <a:lnTo>
                      <a:pt x="506" y="77"/>
                    </a:lnTo>
                    <a:lnTo>
                      <a:pt x="479" y="72"/>
                    </a:lnTo>
                    <a:lnTo>
                      <a:pt x="505" y="65"/>
                    </a:lnTo>
                    <a:lnTo>
                      <a:pt x="524" y="72"/>
                    </a:lnTo>
                    <a:lnTo>
                      <a:pt x="539" y="80"/>
                    </a:lnTo>
                    <a:lnTo>
                      <a:pt x="546" y="95"/>
                    </a:lnTo>
                    <a:lnTo>
                      <a:pt x="552" y="107"/>
                    </a:lnTo>
                    <a:lnTo>
                      <a:pt x="578" y="87"/>
                    </a:lnTo>
                    <a:lnTo>
                      <a:pt x="596" y="62"/>
                    </a:lnTo>
                    <a:lnTo>
                      <a:pt x="600" y="47"/>
                    </a:lnTo>
                    <a:lnTo>
                      <a:pt x="587" y="33"/>
                    </a:lnTo>
                    <a:lnTo>
                      <a:pt x="557" y="18"/>
                    </a:lnTo>
                    <a:lnTo>
                      <a:pt x="534" y="18"/>
                    </a:lnTo>
                    <a:lnTo>
                      <a:pt x="512" y="41"/>
                    </a:lnTo>
                    <a:lnTo>
                      <a:pt x="484" y="62"/>
                    </a:lnTo>
                    <a:lnTo>
                      <a:pt x="451" y="95"/>
                    </a:lnTo>
                    <a:lnTo>
                      <a:pt x="414" y="138"/>
                    </a:lnTo>
                    <a:lnTo>
                      <a:pt x="388" y="175"/>
                    </a:lnTo>
                    <a:lnTo>
                      <a:pt x="365" y="208"/>
                    </a:lnTo>
                    <a:lnTo>
                      <a:pt x="328" y="256"/>
                    </a:lnTo>
                    <a:lnTo>
                      <a:pt x="301" y="289"/>
                    </a:lnTo>
                    <a:lnTo>
                      <a:pt x="271" y="325"/>
                    </a:lnTo>
                    <a:lnTo>
                      <a:pt x="253" y="344"/>
                    </a:lnTo>
                    <a:lnTo>
                      <a:pt x="215" y="381"/>
                    </a:lnTo>
                    <a:lnTo>
                      <a:pt x="190" y="412"/>
                    </a:lnTo>
                    <a:lnTo>
                      <a:pt x="156" y="453"/>
                    </a:lnTo>
                    <a:lnTo>
                      <a:pt x="134" y="478"/>
                    </a:lnTo>
                    <a:lnTo>
                      <a:pt x="108" y="511"/>
                    </a:lnTo>
                    <a:lnTo>
                      <a:pt x="79" y="544"/>
                    </a:lnTo>
                    <a:lnTo>
                      <a:pt x="39" y="575"/>
                    </a:lnTo>
                    <a:lnTo>
                      <a:pt x="6" y="608"/>
                    </a:lnTo>
                    <a:lnTo>
                      <a:pt x="0" y="5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2">
                <a:extLst>
                  <a:ext uri="{FF2B5EF4-FFF2-40B4-BE49-F238E27FC236}">
                    <a16:creationId xmlns:a16="http://schemas.microsoft.com/office/drawing/2014/main" id="{5AB5B396-2A11-41FC-91FE-473D472ACA73}"/>
                  </a:ext>
                </a:extLst>
              </p:cNvPr>
              <p:cNvSpPr>
                <a:spLocks/>
              </p:cNvSpPr>
              <p:nvPr/>
            </p:nvSpPr>
            <p:spPr bwMode="auto">
              <a:xfrm>
                <a:off x="3844925" y="5057775"/>
                <a:ext cx="554038" cy="596900"/>
              </a:xfrm>
              <a:custGeom>
                <a:avLst/>
                <a:gdLst/>
                <a:ahLst/>
                <a:cxnLst>
                  <a:cxn ang="0">
                    <a:pos x="316" y="0"/>
                  </a:cxn>
                  <a:cxn ang="0">
                    <a:pos x="310" y="20"/>
                  </a:cxn>
                  <a:cxn ang="0">
                    <a:pos x="258" y="74"/>
                  </a:cxn>
                  <a:cxn ang="0">
                    <a:pos x="205" y="133"/>
                  </a:cxn>
                  <a:cxn ang="0">
                    <a:pos x="121" y="207"/>
                  </a:cxn>
                  <a:cxn ang="0">
                    <a:pos x="93" y="230"/>
                  </a:cxn>
                  <a:cxn ang="0">
                    <a:pos x="67" y="295"/>
                  </a:cxn>
                  <a:cxn ang="0">
                    <a:pos x="54" y="321"/>
                  </a:cxn>
                  <a:cxn ang="0">
                    <a:pos x="67" y="334"/>
                  </a:cxn>
                  <a:cxn ang="0">
                    <a:pos x="146" y="286"/>
                  </a:cxn>
                  <a:cxn ang="0">
                    <a:pos x="179" y="248"/>
                  </a:cxn>
                  <a:cxn ang="0">
                    <a:pos x="228" y="200"/>
                  </a:cxn>
                  <a:cxn ang="0">
                    <a:pos x="277" y="152"/>
                  </a:cxn>
                  <a:cxn ang="0">
                    <a:pos x="320" y="108"/>
                  </a:cxn>
                  <a:cxn ang="0">
                    <a:pos x="349" y="79"/>
                  </a:cxn>
                  <a:cxn ang="0">
                    <a:pos x="343" y="104"/>
                  </a:cxn>
                  <a:cxn ang="0">
                    <a:pos x="298" y="152"/>
                  </a:cxn>
                  <a:cxn ang="0">
                    <a:pos x="244" y="204"/>
                  </a:cxn>
                  <a:cxn ang="0">
                    <a:pos x="209" y="241"/>
                  </a:cxn>
                  <a:cxn ang="0">
                    <a:pos x="165" y="282"/>
                  </a:cxn>
                  <a:cxn ang="0">
                    <a:pos x="150" y="299"/>
                  </a:cxn>
                  <a:cxn ang="0">
                    <a:pos x="100" y="328"/>
                  </a:cxn>
                  <a:cxn ang="0">
                    <a:pos x="58" y="351"/>
                  </a:cxn>
                  <a:cxn ang="0">
                    <a:pos x="8" y="376"/>
                  </a:cxn>
                  <a:cxn ang="0">
                    <a:pos x="0" y="370"/>
                  </a:cxn>
                  <a:cxn ang="0">
                    <a:pos x="4" y="358"/>
                  </a:cxn>
                  <a:cxn ang="0">
                    <a:pos x="41" y="315"/>
                  </a:cxn>
                  <a:cxn ang="0">
                    <a:pos x="63" y="274"/>
                  </a:cxn>
                  <a:cxn ang="0">
                    <a:pos x="84" y="218"/>
                  </a:cxn>
                  <a:cxn ang="0">
                    <a:pos x="117" y="190"/>
                  </a:cxn>
                  <a:cxn ang="0">
                    <a:pos x="157" y="159"/>
                  </a:cxn>
                  <a:cxn ang="0">
                    <a:pos x="205" y="112"/>
                  </a:cxn>
                  <a:cxn ang="0">
                    <a:pos x="234" y="81"/>
                  </a:cxn>
                  <a:cxn ang="0">
                    <a:pos x="265" y="45"/>
                  </a:cxn>
                  <a:cxn ang="0">
                    <a:pos x="292" y="23"/>
                  </a:cxn>
                  <a:cxn ang="0">
                    <a:pos x="316" y="0"/>
                  </a:cxn>
                </a:cxnLst>
                <a:rect l="0" t="0" r="r" b="b"/>
                <a:pathLst>
                  <a:path w="349" h="376">
                    <a:moveTo>
                      <a:pt x="316" y="0"/>
                    </a:moveTo>
                    <a:lnTo>
                      <a:pt x="310" y="20"/>
                    </a:lnTo>
                    <a:lnTo>
                      <a:pt x="258" y="74"/>
                    </a:lnTo>
                    <a:lnTo>
                      <a:pt x="205" y="133"/>
                    </a:lnTo>
                    <a:lnTo>
                      <a:pt x="121" y="207"/>
                    </a:lnTo>
                    <a:lnTo>
                      <a:pt x="93" y="230"/>
                    </a:lnTo>
                    <a:lnTo>
                      <a:pt x="67" y="295"/>
                    </a:lnTo>
                    <a:lnTo>
                      <a:pt x="54" y="321"/>
                    </a:lnTo>
                    <a:lnTo>
                      <a:pt x="67" y="334"/>
                    </a:lnTo>
                    <a:lnTo>
                      <a:pt x="146" y="286"/>
                    </a:lnTo>
                    <a:lnTo>
                      <a:pt x="179" y="248"/>
                    </a:lnTo>
                    <a:lnTo>
                      <a:pt x="228" y="200"/>
                    </a:lnTo>
                    <a:lnTo>
                      <a:pt x="277" y="152"/>
                    </a:lnTo>
                    <a:lnTo>
                      <a:pt x="320" y="108"/>
                    </a:lnTo>
                    <a:lnTo>
                      <a:pt x="349" y="79"/>
                    </a:lnTo>
                    <a:lnTo>
                      <a:pt x="343" y="104"/>
                    </a:lnTo>
                    <a:lnTo>
                      <a:pt x="298" y="152"/>
                    </a:lnTo>
                    <a:lnTo>
                      <a:pt x="244" y="204"/>
                    </a:lnTo>
                    <a:lnTo>
                      <a:pt x="209" y="241"/>
                    </a:lnTo>
                    <a:lnTo>
                      <a:pt x="165" y="282"/>
                    </a:lnTo>
                    <a:lnTo>
                      <a:pt x="150" y="299"/>
                    </a:lnTo>
                    <a:lnTo>
                      <a:pt x="100" y="328"/>
                    </a:lnTo>
                    <a:lnTo>
                      <a:pt x="58" y="351"/>
                    </a:lnTo>
                    <a:lnTo>
                      <a:pt x="8" y="376"/>
                    </a:lnTo>
                    <a:lnTo>
                      <a:pt x="0" y="370"/>
                    </a:lnTo>
                    <a:lnTo>
                      <a:pt x="4" y="358"/>
                    </a:lnTo>
                    <a:lnTo>
                      <a:pt x="41" y="315"/>
                    </a:lnTo>
                    <a:lnTo>
                      <a:pt x="63" y="274"/>
                    </a:lnTo>
                    <a:lnTo>
                      <a:pt x="84" y="218"/>
                    </a:lnTo>
                    <a:lnTo>
                      <a:pt x="117" y="190"/>
                    </a:lnTo>
                    <a:lnTo>
                      <a:pt x="157" y="159"/>
                    </a:lnTo>
                    <a:lnTo>
                      <a:pt x="205" y="112"/>
                    </a:lnTo>
                    <a:lnTo>
                      <a:pt x="234" y="81"/>
                    </a:lnTo>
                    <a:lnTo>
                      <a:pt x="265" y="45"/>
                    </a:lnTo>
                    <a:lnTo>
                      <a:pt x="292" y="23"/>
                    </a:lnTo>
                    <a:lnTo>
                      <a:pt x="3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3">
                <a:extLst>
                  <a:ext uri="{FF2B5EF4-FFF2-40B4-BE49-F238E27FC236}">
                    <a16:creationId xmlns:a16="http://schemas.microsoft.com/office/drawing/2014/main" id="{56C6EA44-48EC-49DB-B9C6-456E70EFB475}"/>
                  </a:ext>
                </a:extLst>
              </p:cNvPr>
              <p:cNvSpPr>
                <a:spLocks/>
              </p:cNvSpPr>
              <p:nvPr/>
            </p:nvSpPr>
            <p:spPr bwMode="auto">
              <a:xfrm>
                <a:off x="3983038" y="5394325"/>
                <a:ext cx="106363" cy="141287"/>
              </a:xfrm>
              <a:custGeom>
                <a:avLst/>
                <a:gdLst/>
                <a:ahLst/>
                <a:cxnLst>
                  <a:cxn ang="0">
                    <a:pos x="23" y="3"/>
                  </a:cxn>
                  <a:cxn ang="0">
                    <a:pos x="19" y="27"/>
                  </a:cxn>
                  <a:cxn ang="0">
                    <a:pos x="47" y="23"/>
                  </a:cxn>
                  <a:cxn ang="0">
                    <a:pos x="38" y="53"/>
                  </a:cxn>
                  <a:cxn ang="0">
                    <a:pos x="67" y="45"/>
                  </a:cxn>
                  <a:cxn ang="0">
                    <a:pos x="59" y="86"/>
                  </a:cxn>
                  <a:cxn ang="0">
                    <a:pos x="43" y="89"/>
                  </a:cxn>
                  <a:cxn ang="0">
                    <a:pos x="55" y="61"/>
                  </a:cxn>
                  <a:cxn ang="0">
                    <a:pos x="16" y="65"/>
                  </a:cxn>
                  <a:cxn ang="0">
                    <a:pos x="35" y="31"/>
                  </a:cxn>
                  <a:cxn ang="0">
                    <a:pos x="0" y="45"/>
                  </a:cxn>
                  <a:cxn ang="0">
                    <a:pos x="11" y="0"/>
                  </a:cxn>
                  <a:cxn ang="0">
                    <a:pos x="23" y="3"/>
                  </a:cxn>
                </a:cxnLst>
                <a:rect l="0" t="0" r="r" b="b"/>
                <a:pathLst>
                  <a:path w="67" h="89">
                    <a:moveTo>
                      <a:pt x="23" y="3"/>
                    </a:moveTo>
                    <a:lnTo>
                      <a:pt x="19" y="27"/>
                    </a:lnTo>
                    <a:lnTo>
                      <a:pt x="47" y="23"/>
                    </a:lnTo>
                    <a:lnTo>
                      <a:pt x="38" y="53"/>
                    </a:lnTo>
                    <a:lnTo>
                      <a:pt x="67" y="45"/>
                    </a:lnTo>
                    <a:lnTo>
                      <a:pt x="59" y="86"/>
                    </a:lnTo>
                    <a:lnTo>
                      <a:pt x="43" y="89"/>
                    </a:lnTo>
                    <a:lnTo>
                      <a:pt x="55" y="61"/>
                    </a:lnTo>
                    <a:lnTo>
                      <a:pt x="16" y="65"/>
                    </a:lnTo>
                    <a:lnTo>
                      <a:pt x="35" y="31"/>
                    </a:lnTo>
                    <a:lnTo>
                      <a:pt x="0" y="45"/>
                    </a:lnTo>
                    <a:lnTo>
                      <a:pt x="11" y="0"/>
                    </a:lnTo>
                    <a:lnTo>
                      <a:pt x="23"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4">
                <a:extLst>
                  <a:ext uri="{FF2B5EF4-FFF2-40B4-BE49-F238E27FC236}">
                    <a16:creationId xmlns:a16="http://schemas.microsoft.com/office/drawing/2014/main" id="{00F86663-5A61-49B2-8687-3201BE35DD80}"/>
                  </a:ext>
                </a:extLst>
              </p:cNvPr>
              <p:cNvSpPr>
                <a:spLocks/>
              </p:cNvSpPr>
              <p:nvPr/>
            </p:nvSpPr>
            <p:spPr bwMode="auto">
              <a:xfrm>
                <a:off x="3587750" y="4751388"/>
                <a:ext cx="279400" cy="409575"/>
              </a:xfrm>
              <a:custGeom>
                <a:avLst/>
                <a:gdLst/>
                <a:ahLst/>
                <a:cxnLst>
                  <a:cxn ang="0">
                    <a:pos x="0" y="38"/>
                  </a:cxn>
                  <a:cxn ang="0">
                    <a:pos x="108" y="0"/>
                  </a:cxn>
                  <a:cxn ang="0">
                    <a:pos x="118" y="30"/>
                  </a:cxn>
                  <a:cxn ang="0">
                    <a:pos x="28" y="57"/>
                  </a:cxn>
                  <a:cxn ang="0">
                    <a:pos x="38" y="127"/>
                  </a:cxn>
                  <a:cxn ang="0">
                    <a:pos x="80" y="107"/>
                  </a:cxn>
                  <a:cxn ang="0">
                    <a:pos x="110" y="99"/>
                  </a:cxn>
                  <a:cxn ang="0">
                    <a:pos x="141" y="107"/>
                  </a:cxn>
                  <a:cxn ang="0">
                    <a:pos x="159" y="122"/>
                  </a:cxn>
                  <a:cxn ang="0">
                    <a:pos x="171" y="149"/>
                  </a:cxn>
                  <a:cxn ang="0">
                    <a:pos x="176" y="176"/>
                  </a:cxn>
                  <a:cxn ang="0">
                    <a:pos x="171" y="203"/>
                  </a:cxn>
                  <a:cxn ang="0">
                    <a:pos x="161" y="223"/>
                  </a:cxn>
                  <a:cxn ang="0">
                    <a:pos x="141" y="243"/>
                  </a:cxn>
                  <a:cxn ang="0">
                    <a:pos x="105" y="253"/>
                  </a:cxn>
                  <a:cxn ang="0">
                    <a:pos x="68" y="258"/>
                  </a:cxn>
                  <a:cxn ang="0">
                    <a:pos x="40" y="238"/>
                  </a:cxn>
                  <a:cxn ang="0">
                    <a:pos x="28" y="208"/>
                  </a:cxn>
                  <a:cxn ang="0">
                    <a:pos x="63" y="193"/>
                  </a:cxn>
                  <a:cxn ang="0">
                    <a:pos x="71" y="208"/>
                  </a:cxn>
                  <a:cxn ang="0">
                    <a:pos x="83" y="220"/>
                  </a:cxn>
                  <a:cxn ang="0">
                    <a:pos x="101" y="220"/>
                  </a:cxn>
                  <a:cxn ang="0">
                    <a:pos x="120" y="216"/>
                  </a:cxn>
                  <a:cxn ang="0">
                    <a:pos x="133" y="201"/>
                  </a:cxn>
                  <a:cxn ang="0">
                    <a:pos x="144" y="181"/>
                  </a:cxn>
                  <a:cxn ang="0">
                    <a:pos x="141" y="161"/>
                  </a:cxn>
                  <a:cxn ang="0">
                    <a:pos x="133" y="144"/>
                  </a:cxn>
                  <a:cxn ang="0">
                    <a:pos x="123" y="134"/>
                  </a:cxn>
                  <a:cxn ang="0">
                    <a:pos x="103" y="129"/>
                  </a:cxn>
                  <a:cxn ang="0">
                    <a:pos x="80" y="134"/>
                  </a:cxn>
                  <a:cxn ang="0">
                    <a:pos x="63" y="146"/>
                  </a:cxn>
                  <a:cxn ang="0">
                    <a:pos x="17" y="169"/>
                  </a:cxn>
                  <a:cxn ang="0">
                    <a:pos x="0" y="38"/>
                  </a:cxn>
                </a:cxnLst>
                <a:rect l="0" t="0" r="r" b="b"/>
                <a:pathLst>
                  <a:path w="176" h="258">
                    <a:moveTo>
                      <a:pt x="0" y="38"/>
                    </a:moveTo>
                    <a:lnTo>
                      <a:pt x="108" y="0"/>
                    </a:lnTo>
                    <a:lnTo>
                      <a:pt x="118" y="30"/>
                    </a:lnTo>
                    <a:lnTo>
                      <a:pt x="28" y="57"/>
                    </a:lnTo>
                    <a:lnTo>
                      <a:pt x="38" y="127"/>
                    </a:lnTo>
                    <a:lnTo>
                      <a:pt x="80" y="107"/>
                    </a:lnTo>
                    <a:lnTo>
                      <a:pt x="110" y="99"/>
                    </a:lnTo>
                    <a:lnTo>
                      <a:pt x="141" y="107"/>
                    </a:lnTo>
                    <a:lnTo>
                      <a:pt x="159" y="122"/>
                    </a:lnTo>
                    <a:lnTo>
                      <a:pt x="171" y="149"/>
                    </a:lnTo>
                    <a:lnTo>
                      <a:pt x="176" y="176"/>
                    </a:lnTo>
                    <a:lnTo>
                      <a:pt x="171" y="203"/>
                    </a:lnTo>
                    <a:lnTo>
                      <a:pt x="161" y="223"/>
                    </a:lnTo>
                    <a:lnTo>
                      <a:pt x="141" y="243"/>
                    </a:lnTo>
                    <a:lnTo>
                      <a:pt x="105" y="253"/>
                    </a:lnTo>
                    <a:lnTo>
                      <a:pt x="68" y="258"/>
                    </a:lnTo>
                    <a:lnTo>
                      <a:pt x="40" y="238"/>
                    </a:lnTo>
                    <a:lnTo>
                      <a:pt x="28" y="208"/>
                    </a:lnTo>
                    <a:lnTo>
                      <a:pt x="63" y="193"/>
                    </a:lnTo>
                    <a:lnTo>
                      <a:pt x="71" y="208"/>
                    </a:lnTo>
                    <a:lnTo>
                      <a:pt x="83" y="220"/>
                    </a:lnTo>
                    <a:lnTo>
                      <a:pt x="101" y="220"/>
                    </a:lnTo>
                    <a:lnTo>
                      <a:pt x="120" y="216"/>
                    </a:lnTo>
                    <a:lnTo>
                      <a:pt x="133" y="201"/>
                    </a:lnTo>
                    <a:lnTo>
                      <a:pt x="144" y="181"/>
                    </a:lnTo>
                    <a:lnTo>
                      <a:pt x="141" y="161"/>
                    </a:lnTo>
                    <a:lnTo>
                      <a:pt x="133" y="144"/>
                    </a:lnTo>
                    <a:lnTo>
                      <a:pt x="123" y="134"/>
                    </a:lnTo>
                    <a:lnTo>
                      <a:pt x="103" y="129"/>
                    </a:lnTo>
                    <a:lnTo>
                      <a:pt x="80" y="134"/>
                    </a:lnTo>
                    <a:lnTo>
                      <a:pt x="63" y="146"/>
                    </a:lnTo>
                    <a:lnTo>
                      <a:pt x="17" y="169"/>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7">
                <a:extLst>
                  <a:ext uri="{FF2B5EF4-FFF2-40B4-BE49-F238E27FC236}">
                    <a16:creationId xmlns:a16="http://schemas.microsoft.com/office/drawing/2014/main" id="{E61A48E6-4279-40DF-9D34-8F8744966CCB}"/>
                  </a:ext>
                </a:extLst>
              </p:cNvPr>
              <p:cNvSpPr>
                <a:spLocks/>
              </p:cNvSpPr>
              <p:nvPr/>
            </p:nvSpPr>
            <p:spPr bwMode="auto">
              <a:xfrm>
                <a:off x="3419475" y="4568825"/>
                <a:ext cx="504825" cy="768350"/>
              </a:xfrm>
              <a:custGeom>
                <a:avLst/>
                <a:gdLst/>
                <a:ahLst/>
                <a:cxnLst>
                  <a:cxn ang="0">
                    <a:pos x="0" y="454"/>
                  </a:cxn>
                  <a:cxn ang="0">
                    <a:pos x="111" y="296"/>
                  </a:cxn>
                  <a:cxn ang="0">
                    <a:pos x="226" y="93"/>
                  </a:cxn>
                  <a:cxn ang="0">
                    <a:pos x="295" y="0"/>
                  </a:cxn>
                  <a:cxn ang="0">
                    <a:pos x="318" y="37"/>
                  </a:cxn>
                  <a:cxn ang="0">
                    <a:pos x="214" y="171"/>
                  </a:cxn>
                  <a:cxn ang="0">
                    <a:pos x="153" y="278"/>
                  </a:cxn>
                  <a:cxn ang="0">
                    <a:pos x="93" y="379"/>
                  </a:cxn>
                  <a:cxn ang="0">
                    <a:pos x="24" y="484"/>
                  </a:cxn>
                  <a:cxn ang="0">
                    <a:pos x="0" y="454"/>
                  </a:cxn>
                </a:cxnLst>
                <a:rect l="0" t="0" r="r" b="b"/>
                <a:pathLst>
                  <a:path w="318" h="484">
                    <a:moveTo>
                      <a:pt x="0" y="454"/>
                    </a:moveTo>
                    <a:lnTo>
                      <a:pt x="111" y="296"/>
                    </a:lnTo>
                    <a:lnTo>
                      <a:pt x="226" y="93"/>
                    </a:lnTo>
                    <a:lnTo>
                      <a:pt x="295" y="0"/>
                    </a:lnTo>
                    <a:lnTo>
                      <a:pt x="318" y="37"/>
                    </a:lnTo>
                    <a:lnTo>
                      <a:pt x="214" y="171"/>
                    </a:lnTo>
                    <a:lnTo>
                      <a:pt x="153" y="278"/>
                    </a:lnTo>
                    <a:lnTo>
                      <a:pt x="93" y="379"/>
                    </a:lnTo>
                    <a:lnTo>
                      <a:pt x="24" y="484"/>
                    </a:lnTo>
                    <a:lnTo>
                      <a:pt x="0" y="4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18">
                <a:extLst>
                  <a:ext uri="{FF2B5EF4-FFF2-40B4-BE49-F238E27FC236}">
                    <a16:creationId xmlns:a16="http://schemas.microsoft.com/office/drawing/2014/main" id="{D7404F23-E9C1-4FE4-861E-DC2041F1D17F}"/>
                  </a:ext>
                </a:extLst>
              </p:cNvPr>
              <p:cNvSpPr>
                <a:spLocks/>
              </p:cNvSpPr>
              <p:nvPr/>
            </p:nvSpPr>
            <p:spPr bwMode="auto">
              <a:xfrm>
                <a:off x="3495675" y="5395913"/>
                <a:ext cx="425450" cy="396875"/>
              </a:xfrm>
              <a:custGeom>
                <a:avLst/>
                <a:gdLst/>
                <a:ahLst/>
                <a:cxnLst>
                  <a:cxn ang="0">
                    <a:pos x="5" y="42"/>
                  </a:cxn>
                  <a:cxn ang="0">
                    <a:pos x="0" y="77"/>
                  </a:cxn>
                  <a:cxn ang="0">
                    <a:pos x="5" y="102"/>
                  </a:cxn>
                  <a:cxn ang="0">
                    <a:pos x="15" y="121"/>
                  </a:cxn>
                  <a:cxn ang="0">
                    <a:pos x="32" y="119"/>
                  </a:cxn>
                  <a:cxn ang="0">
                    <a:pos x="37" y="104"/>
                  </a:cxn>
                  <a:cxn ang="0">
                    <a:pos x="27" y="74"/>
                  </a:cxn>
                  <a:cxn ang="0">
                    <a:pos x="34" y="52"/>
                  </a:cxn>
                  <a:cxn ang="0">
                    <a:pos x="45" y="32"/>
                  </a:cxn>
                  <a:cxn ang="0">
                    <a:pos x="59" y="22"/>
                  </a:cxn>
                  <a:cxn ang="0">
                    <a:pos x="81" y="34"/>
                  </a:cxn>
                  <a:cxn ang="0">
                    <a:pos x="91" y="55"/>
                  </a:cxn>
                  <a:cxn ang="0">
                    <a:pos x="94" y="84"/>
                  </a:cxn>
                  <a:cxn ang="0">
                    <a:pos x="99" y="127"/>
                  </a:cxn>
                  <a:cxn ang="0">
                    <a:pos x="104" y="161"/>
                  </a:cxn>
                  <a:cxn ang="0">
                    <a:pos x="116" y="201"/>
                  </a:cxn>
                  <a:cxn ang="0">
                    <a:pos x="123" y="233"/>
                  </a:cxn>
                  <a:cxn ang="0">
                    <a:pos x="138" y="250"/>
                  </a:cxn>
                  <a:cxn ang="0">
                    <a:pos x="161" y="220"/>
                  </a:cxn>
                  <a:cxn ang="0">
                    <a:pos x="186" y="191"/>
                  </a:cxn>
                  <a:cxn ang="0">
                    <a:pos x="223" y="156"/>
                  </a:cxn>
                  <a:cxn ang="0">
                    <a:pos x="262" y="141"/>
                  </a:cxn>
                  <a:cxn ang="0">
                    <a:pos x="265" y="116"/>
                  </a:cxn>
                  <a:cxn ang="0">
                    <a:pos x="268" y="106"/>
                  </a:cxn>
                  <a:cxn ang="0">
                    <a:pos x="218" y="129"/>
                  </a:cxn>
                  <a:cxn ang="0">
                    <a:pos x="181" y="163"/>
                  </a:cxn>
                  <a:cxn ang="0">
                    <a:pos x="159" y="191"/>
                  </a:cxn>
                  <a:cxn ang="0">
                    <a:pos x="138" y="210"/>
                  </a:cxn>
                  <a:cxn ang="0">
                    <a:pos x="129" y="168"/>
                  </a:cxn>
                  <a:cxn ang="0">
                    <a:pos x="121" y="121"/>
                  </a:cxn>
                  <a:cxn ang="0">
                    <a:pos x="119" y="77"/>
                  </a:cxn>
                  <a:cxn ang="0">
                    <a:pos x="114" y="37"/>
                  </a:cxn>
                  <a:cxn ang="0">
                    <a:pos x="102" y="15"/>
                  </a:cxn>
                  <a:cxn ang="0">
                    <a:pos x="79" y="0"/>
                  </a:cxn>
                  <a:cxn ang="0">
                    <a:pos x="54" y="0"/>
                  </a:cxn>
                  <a:cxn ang="0">
                    <a:pos x="32" y="10"/>
                  </a:cxn>
                  <a:cxn ang="0">
                    <a:pos x="19" y="25"/>
                  </a:cxn>
                  <a:cxn ang="0">
                    <a:pos x="5" y="42"/>
                  </a:cxn>
                </a:cxnLst>
                <a:rect l="0" t="0" r="r" b="b"/>
                <a:pathLst>
                  <a:path w="268" h="250">
                    <a:moveTo>
                      <a:pt x="5" y="42"/>
                    </a:moveTo>
                    <a:lnTo>
                      <a:pt x="0" y="77"/>
                    </a:lnTo>
                    <a:lnTo>
                      <a:pt x="5" y="102"/>
                    </a:lnTo>
                    <a:lnTo>
                      <a:pt x="15" y="121"/>
                    </a:lnTo>
                    <a:lnTo>
                      <a:pt x="32" y="119"/>
                    </a:lnTo>
                    <a:lnTo>
                      <a:pt x="37" y="104"/>
                    </a:lnTo>
                    <a:lnTo>
                      <a:pt x="27" y="74"/>
                    </a:lnTo>
                    <a:lnTo>
                      <a:pt x="34" y="52"/>
                    </a:lnTo>
                    <a:lnTo>
                      <a:pt x="45" y="32"/>
                    </a:lnTo>
                    <a:lnTo>
                      <a:pt x="59" y="22"/>
                    </a:lnTo>
                    <a:lnTo>
                      <a:pt x="81" y="34"/>
                    </a:lnTo>
                    <a:lnTo>
                      <a:pt x="91" y="55"/>
                    </a:lnTo>
                    <a:lnTo>
                      <a:pt x="94" y="84"/>
                    </a:lnTo>
                    <a:lnTo>
                      <a:pt x="99" y="127"/>
                    </a:lnTo>
                    <a:lnTo>
                      <a:pt x="104" y="161"/>
                    </a:lnTo>
                    <a:lnTo>
                      <a:pt x="116" y="201"/>
                    </a:lnTo>
                    <a:lnTo>
                      <a:pt x="123" y="233"/>
                    </a:lnTo>
                    <a:lnTo>
                      <a:pt x="138" y="250"/>
                    </a:lnTo>
                    <a:lnTo>
                      <a:pt x="161" y="220"/>
                    </a:lnTo>
                    <a:lnTo>
                      <a:pt x="186" y="191"/>
                    </a:lnTo>
                    <a:lnTo>
                      <a:pt x="223" y="156"/>
                    </a:lnTo>
                    <a:lnTo>
                      <a:pt x="262" y="141"/>
                    </a:lnTo>
                    <a:lnTo>
                      <a:pt x="265" y="116"/>
                    </a:lnTo>
                    <a:lnTo>
                      <a:pt x="268" y="106"/>
                    </a:lnTo>
                    <a:lnTo>
                      <a:pt x="218" y="129"/>
                    </a:lnTo>
                    <a:lnTo>
                      <a:pt x="181" y="163"/>
                    </a:lnTo>
                    <a:lnTo>
                      <a:pt x="159" y="191"/>
                    </a:lnTo>
                    <a:lnTo>
                      <a:pt x="138" y="210"/>
                    </a:lnTo>
                    <a:lnTo>
                      <a:pt x="129" y="168"/>
                    </a:lnTo>
                    <a:lnTo>
                      <a:pt x="121" y="121"/>
                    </a:lnTo>
                    <a:lnTo>
                      <a:pt x="119" y="77"/>
                    </a:lnTo>
                    <a:lnTo>
                      <a:pt x="114" y="37"/>
                    </a:lnTo>
                    <a:lnTo>
                      <a:pt x="102" y="15"/>
                    </a:lnTo>
                    <a:lnTo>
                      <a:pt x="79" y="0"/>
                    </a:lnTo>
                    <a:lnTo>
                      <a:pt x="54" y="0"/>
                    </a:lnTo>
                    <a:lnTo>
                      <a:pt x="32" y="10"/>
                    </a:lnTo>
                    <a:lnTo>
                      <a:pt x="19" y="25"/>
                    </a:lnTo>
                    <a:lnTo>
                      <a:pt x="5"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a:extLst>
                  <a:ext uri="{FF2B5EF4-FFF2-40B4-BE49-F238E27FC236}">
                    <a16:creationId xmlns:a16="http://schemas.microsoft.com/office/drawing/2014/main" id="{F64C611F-6707-48B9-A697-CD5D2BDFEF91}"/>
                  </a:ext>
                </a:extLst>
              </p:cNvPr>
              <p:cNvSpPr>
                <a:spLocks/>
              </p:cNvSpPr>
              <p:nvPr/>
            </p:nvSpPr>
            <p:spPr bwMode="auto">
              <a:xfrm>
                <a:off x="4703763" y="4967288"/>
                <a:ext cx="347663" cy="917575"/>
              </a:xfrm>
              <a:custGeom>
                <a:avLst/>
                <a:gdLst/>
                <a:ahLst/>
                <a:cxnLst>
                  <a:cxn ang="0">
                    <a:pos x="34" y="0"/>
                  </a:cxn>
                  <a:cxn ang="0">
                    <a:pos x="70" y="15"/>
                  </a:cxn>
                  <a:cxn ang="0">
                    <a:pos x="102" y="78"/>
                  </a:cxn>
                  <a:cxn ang="0">
                    <a:pos x="144" y="168"/>
                  </a:cxn>
                  <a:cxn ang="0">
                    <a:pos x="154" y="221"/>
                  </a:cxn>
                  <a:cxn ang="0">
                    <a:pos x="154" y="263"/>
                  </a:cxn>
                  <a:cxn ang="0">
                    <a:pos x="147" y="329"/>
                  </a:cxn>
                  <a:cxn ang="0">
                    <a:pos x="124" y="400"/>
                  </a:cxn>
                  <a:cxn ang="0">
                    <a:pos x="104" y="465"/>
                  </a:cxn>
                  <a:cxn ang="0">
                    <a:pos x="100" y="498"/>
                  </a:cxn>
                  <a:cxn ang="0">
                    <a:pos x="102" y="514"/>
                  </a:cxn>
                  <a:cxn ang="0">
                    <a:pos x="127" y="524"/>
                  </a:cxn>
                  <a:cxn ang="0">
                    <a:pos x="169" y="529"/>
                  </a:cxn>
                  <a:cxn ang="0">
                    <a:pos x="199" y="531"/>
                  </a:cxn>
                  <a:cxn ang="0">
                    <a:pos x="214" y="543"/>
                  </a:cxn>
                  <a:cxn ang="0">
                    <a:pos x="219" y="566"/>
                  </a:cxn>
                  <a:cxn ang="0">
                    <a:pos x="211" y="578"/>
                  </a:cxn>
                  <a:cxn ang="0">
                    <a:pos x="189" y="578"/>
                  </a:cxn>
                  <a:cxn ang="0">
                    <a:pos x="151" y="563"/>
                  </a:cxn>
                  <a:cxn ang="0">
                    <a:pos x="112" y="556"/>
                  </a:cxn>
                  <a:cxn ang="0">
                    <a:pos x="75" y="549"/>
                  </a:cxn>
                  <a:cxn ang="0">
                    <a:pos x="57" y="537"/>
                  </a:cxn>
                  <a:cxn ang="0">
                    <a:pos x="49" y="507"/>
                  </a:cxn>
                  <a:cxn ang="0">
                    <a:pos x="62" y="487"/>
                  </a:cxn>
                  <a:cxn ang="0">
                    <a:pos x="79" y="453"/>
                  </a:cxn>
                  <a:cxn ang="0">
                    <a:pos x="100" y="402"/>
                  </a:cxn>
                  <a:cxn ang="0">
                    <a:pos x="112" y="337"/>
                  </a:cxn>
                  <a:cxn ang="0">
                    <a:pos x="117" y="290"/>
                  </a:cxn>
                  <a:cxn ang="0">
                    <a:pos x="117" y="244"/>
                  </a:cxn>
                  <a:cxn ang="0">
                    <a:pos x="109" y="197"/>
                  </a:cxn>
                  <a:cxn ang="0">
                    <a:pos x="82" y="153"/>
                  </a:cxn>
                  <a:cxn ang="0">
                    <a:pos x="45" y="102"/>
                  </a:cxn>
                  <a:cxn ang="0">
                    <a:pos x="15" y="68"/>
                  </a:cxn>
                  <a:cxn ang="0">
                    <a:pos x="0" y="39"/>
                  </a:cxn>
                  <a:cxn ang="0">
                    <a:pos x="2" y="12"/>
                  </a:cxn>
                  <a:cxn ang="0">
                    <a:pos x="34" y="0"/>
                  </a:cxn>
                </a:cxnLst>
                <a:rect l="0" t="0" r="r" b="b"/>
                <a:pathLst>
                  <a:path w="219" h="578">
                    <a:moveTo>
                      <a:pt x="34" y="0"/>
                    </a:moveTo>
                    <a:lnTo>
                      <a:pt x="70" y="15"/>
                    </a:lnTo>
                    <a:lnTo>
                      <a:pt x="102" y="78"/>
                    </a:lnTo>
                    <a:lnTo>
                      <a:pt x="144" y="168"/>
                    </a:lnTo>
                    <a:lnTo>
                      <a:pt x="154" y="221"/>
                    </a:lnTo>
                    <a:lnTo>
                      <a:pt x="154" y="263"/>
                    </a:lnTo>
                    <a:lnTo>
                      <a:pt x="147" y="329"/>
                    </a:lnTo>
                    <a:lnTo>
                      <a:pt x="124" y="400"/>
                    </a:lnTo>
                    <a:lnTo>
                      <a:pt x="104" y="465"/>
                    </a:lnTo>
                    <a:lnTo>
                      <a:pt x="100" y="498"/>
                    </a:lnTo>
                    <a:lnTo>
                      <a:pt x="102" y="514"/>
                    </a:lnTo>
                    <a:lnTo>
                      <a:pt x="127" y="524"/>
                    </a:lnTo>
                    <a:lnTo>
                      <a:pt x="169" y="529"/>
                    </a:lnTo>
                    <a:lnTo>
                      <a:pt x="199" y="531"/>
                    </a:lnTo>
                    <a:lnTo>
                      <a:pt x="214" y="543"/>
                    </a:lnTo>
                    <a:lnTo>
                      <a:pt x="219" y="566"/>
                    </a:lnTo>
                    <a:lnTo>
                      <a:pt x="211" y="578"/>
                    </a:lnTo>
                    <a:lnTo>
                      <a:pt x="189" y="578"/>
                    </a:lnTo>
                    <a:lnTo>
                      <a:pt x="151" y="563"/>
                    </a:lnTo>
                    <a:lnTo>
                      <a:pt x="112" y="556"/>
                    </a:lnTo>
                    <a:lnTo>
                      <a:pt x="75" y="549"/>
                    </a:lnTo>
                    <a:lnTo>
                      <a:pt x="57" y="537"/>
                    </a:lnTo>
                    <a:lnTo>
                      <a:pt x="49" y="507"/>
                    </a:lnTo>
                    <a:lnTo>
                      <a:pt x="62" y="487"/>
                    </a:lnTo>
                    <a:lnTo>
                      <a:pt x="79" y="453"/>
                    </a:lnTo>
                    <a:lnTo>
                      <a:pt x="100" y="402"/>
                    </a:lnTo>
                    <a:lnTo>
                      <a:pt x="112" y="337"/>
                    </a:lnTo>
                    <a:lnTo>
                      <a:pt x="117" y="290"/>
                    </a:lnTo>
                    <a:lnTo>
                      <a:pt x="117" y="244"/>
                    </a:lnTo>
                    <a:lnTo>
                      <a:pt x="109" y="197"/>
                    </a:lnTo>
                    <a:lnTo>
                      <a:pt x="82" y="153"/>
                    </a:lnTo>
                    <a:lnTo>
                      <a:pt x="45" y="102"/>
                    </a:lnTo>
                    <a:lnTo>
                      <a:pt x="15" y="68"/>
                    </a:lnTo>
                    <a:lnTo>
                      <a:pt x="0" y="39"/>
                    </a:lnTo>
                    <a:lnTo>
                      <a:pt x="2" y="12"/>
                    </a:lnTo>
                    <a:lnTo>
                      <a:pt x="3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a:extLst>
                  <a:ext uri="{FF2B5EF4-FFF2-40B4-BE49-F238E27FC236}">
                    <a16:creationId xmlns:a16="http://schemas.microsoft.com/office/drawing/2014/main" id="{9DC1ADDB-E6A2-4E77-9A63-EAD944467E15}"/>
                  </a:ext>
                </a:extLst>
              </p:cNvPr>
              <p:cNvSpPr>
                <a:spLocks/>
              </p:cNvSpPr>
              <p:nvPr/>
            </p:nvSpPr>
            <p:spPr bwMode="auto">
              <a:xfrm>
                <a:off x="4530725" y="4989513"/>
                <a:ext cx="201613" cy="985837"/>
              </a:xfrm>
              <a:custGeom>
                <a:avLst/>
                <a:gdLst/>
                <a:ahLst/>
                <a:cxnLst>
                  <a:cxn ang="0">
                    <a:pos x="43" y="90"/>
                  </a:cxn>
                  <a:cxn ang="0">
                    <a:pos x="58" y="22"/>
                  </a:cxn>
                  <a:cxn ang="0">
                    <a:pos x="96" y="0"/>
                  </a:cxn>
                  <a:cxn ang="0">
                    <a:pos x="127" y="8"/>
                  </a:cxn>
                  <a:cxn ang="0">
                    <a:pos x="125" y="37"/>
                  </a:cxn>
                  <a:cxn ang="0">
                    <a:pos x="99" y="105"/>
                  </a:cxn>
                  <a:cxn ang="0">
                    <a:pos x="73" y="173"/>
                  </a:cxn>
                  <a:cxn ang="0">
                    <a:pos x="61" y="251"/>
                  </a:cxn>
                  <a:cxn ang="0">
                    <a:pos x="53" y="319"/>
                  </a:cxn>
                  <a:cxn ang="0">
                    <a:pos x="61" y="388"/>
                  </a:cxn>
                  <a:cxn ang="0">
                    <a:pos x="73" y="443"/>
                  </a:cxn>
                  <a:cxn ang="0">
                    <a:pos x="91" y="487"/>
                  </a:cxn>
                  <a:cxn ang="0">
                    <a:pos x="104" y="507"/>
                  </a:cxn>
                  <a:cxn ang="0">
                    <a:pos x="119" y="522"/>
                  </a:cxn>
                  <a:cxn ang="0">
                    <a:pos x="119" y="543"/>
                  </a:cxn>
                  <a:cxn ang="0">
                    <a:pos x="96" y="565"/>
                  </a:cxn>
                  <a:cxn ang="0">
                    <a:pos x="64" y="592"/>
                  </a:cxn>
                  <a:cxn ang="0">
                    <a:pos x="35" y="621"/>
                  </a:cxn>
                  <a:cxn ang="0">
                    <a:pos x="13" y="621"/>
                  </a:cxn>
                  <a:cxn ang="0">
                    <a:pos x="0" y="575"/>
                  </a:cxn>
                  <a:cxn ang="0">
                    <a:pos x="2" y="558"/>
                  </a:cxn>
                  <a:cxn ang="0">
                    <a:pos x="22" y="548"/>
                  </a:cxn>
                  <a:cxn ang="0">
                    <a:pos x="66" y="529"/>
                  </a:cxn>
                  <a:cxn ang="0">
                    <a:pos x="68" y="514"/>
                  </a:cxn>
                  <a:cxn ang="0">
                    <a:pos x="61" y="480"/>
                  </a:cxn>
                  <a:cxn ang="0">
                    <a:pos x="43" y="421"/>
                  </a:cxn>
                  <a:cxn ang="0">
                    <a:pos x="25" y="361"/>
                  </a:cxn>
                  <a:cxn ang="0">
                    <a:pos x="20" y="317"/>
                  </a:cxn>
                  <a:cxn ang="0">
                    <a:pos x="20" y="264"/>
                  </a:cxn>
                  <a:cxn ang="0">
                    <a:pos x="22" y="214"/>
                  </a:cxn>
                  <a:cxn ang="0">
                    <a:pos x="33" y="163"/>
                  </a:cxn>
                  <a:cxn ang="0">
                    <a:pos x="38" y="117"/>
                  </a:cxn>
                  <a:cxn ang="0">
                    <a:pos x="43" y="90"/>
                  </a:cxn>
                </a:cxnLst>
                <a:rect l="0" t="0" r="r" b="b"/>
                <a:pathLst>
                  <a:path w="127" h="621">
                    <a:moveTo>
                      <a:pt x="43" y="90"/>
                    </a:moveTo>
                    <a:lnTo>
                      <a:pt x="58" y="22"/>
                    </a:lnTo>
                    <a:lnTo>
                      <a:pt x="96" y="0"/>
                    </a:lnTo>
                    <a:lnTo>
                      <a:pt x="127" y="8"/>
                    </a:lnTo>
                    <a:lnTo>
                      <a:pt x="125" y="37"/>
                    </a:lnTo>
                    <a:lnTo>
                      <a:pt x="99" y="105"/>
                    </a:lnTo>
                    <a:lnTo>
                      <a:pt x="73" y="173"/>
                    </a:lnTo>
                    <a:lnTo>
                      <a:pt x="61" y="251"/>
                    </a:lnTo>
                    <a:lnTo>
                      <a:pt x="53" y="319"/>
                    </a:lnTo>
                    <a:lnTo>
                      <a:pt x="61" y="388"/>
                    </a:lnTo>
                    <a:lnTo>
                      <a:pt x="73" y="443"/>
                    </a:lnTo>
                    <a:lnTo>
                      <a:pt x="91" y="487"/>
                    </a:lnTo>
                    <a:lnTo>
                      <a:pt x="104" y="507"/>
                    </a:lnTo>
                    <a:lnTo>
                      <a:pt x="119" y="522"/>
                    </a:lnTo>
                    <a:lnTo>
                      <a:pt x="119" y="543"/>
                    </a:lnTo>
                    <a:lnTo>
                      <a:pt x="96" y="565"/>
                    </a:lnTo>
                    <a:lnTo>
                      <a:pt x="64" y="592"/>
                    </a:lnTo>
                    <a:lnTo>
                      <a:pt x="35" y="621"/>
                    </a:lnTo>
                    <a:lnTo>
                      <a:pt x="13" y="621"/>
                    </a:lnTo>
                    <a:lnTo>
                      <a:pt x="0" y="575"/>
                    </a:lnTo>
                    <a:lnTo>
                      <a:pt x="2" y="558"/>
                    </a:lnTo>
                    <a:lnTo>
                      <a:pt x="22" y="548"/>
                    </a:lnTo>
                    <a:lnTo>
                      <a:pt x="66" y="529"/>
                    </a:lnTo>
                    <a:lnTo>
                      <a:pt x="68" y="514"/>
                    </a:lnTo>
                    <a:lnTo>
                      <a:pt x="61" y="480"/>
                    </a:lnTo>
                    <a:lnTo>
                      <a:pt x="43" y="421"/>
                    </a:lnTo>
                    <a:lnTo>
                      <a:pt x="25" y="361"/>
                    </a:lnTo>
                    <a:lnTo>
                      <a:pt x="20" y="317"/>
                    </a:lnTo>
                    <a:lnTo>
                      <a:pt x="20" y="264"/>
                    </a:lnTo>
                    <a:lnTo>
                      <a:pt x="22" y="214"/>
                    </a:lnTo>
                    <a:lnTo>
                      <a:pt x="33" y="163"/>
                    </a:lnTo>
                    <a:lnTo>
                      <a:pt x="38" y="117"/>
                    </a:lnTo>
                    <a:lnTo>
                      <a:pt x="43" y="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a:extLst>
                  <a:ext uri="{FF2B5EF4-FFF2-40B4-BE49-F238E27FC236}">
                    <a16:creationId xmlns:a16="http://schemas.microsoft.com/office/drawing/2014/main" id="{697CB239-C59B-4C9F-884A-6A9BD0CAC26F}"/>
                  </a:ext>
                </a:extLst>
              </p:cNvPr>
              <p:cNvSpPr>
                <a:spLocks/>
              </p:cNvSpPr>
              <p:nvPr/>
            </p:nvSpPr>
            <p:spPr bwMode="auto">
              <a:xfrm>
                <a:off x="2894013" y="4691063"/>
                <a:ext cx="503238" cy="1465262"/>
              </a:xfrm>
              <a:custGeom>
                <a:avLst/>
                <a:gdLst/>
                <a:ahLst/>
                <a:cxnLst>
                  <a:cxn ang="0">
                    <a:pos x="0" y="22"/>
                  </a:cxn>
                  <a:cxn ang="0">
                    <a:pos x="3" y="2"/>
                  </a:cxn>
                  <a:cxn ang="0">
                    <a:pos x="12" y="0"/>
                  </a:cxn>
                  <a:cxn ang="0">
                    <a:pos x="23" y="5"/>
                  </a:cxn>
                  <a:cxn ang="0">
                    <a:pos x="35" y="34"/>
                  </a:cxn>
                  <a:cxn ang="0">
                    <a:pos x="52" y="95"/>
                  </a:cxn>
                  <a:cxn ang="0">
                    <a:pos x="72" y="172"/>
                  </a:cxn>
                  <a:cxn ang="0">
                    <a:pos x="90" y="265"/>
                  </a:cxn>
                  <a:cxn ang="0">
                    <a:pos x="111" y="371"/>
                  </a:cxn>
                  <a:cxn ang="0">
                    <a:pos x="122" y="443"/>
                  </a:cxn>
                  <a:cxn ang="0">
                    <a:pos x="134" y="520"/>
                  </a:cxn>
                  <a:cxn ang="0">
                    <a:pos x="147" y="580"/>
                  </a:cxn>
                  <a:cxn ang="0">
                    <a:pos x="166" y="656"/>
                  </a:cxn>
                  <a:cxn ang="0">
                    <a:pos x="181" y="702"/>
                  </a:cxn>
                  <a:cxn ang="0">
                    <a:pos x="201" y="763"/>
                  </a:cxn>
                  <a:cxn ang="0">
                    <a:pos x="216" y="836"/>
                  </a:cxn>
                  <a:cxn ang="0">
                    <a:pos x="225" y="889"/>
                  </a:cxn>
                  <a:cxn ang="0">
                    <a:pos x="248" y="896"/>
                  </a:cxn>
                  <a:cxn ang="0">
                    <a:pos x="317" y="880"/>
                  </a:cxn>
                  <a:cxn ang="0">
                    <a:pos x="295" y="896"/>
                  </a:cxn>
                  <a:cxn ang="0">
                    <a:pos x="252" y="909"/>
                  </a:cxn>
                  <a:cxn ang="0">
                    <a:pos x="208" y="923"/>
                  </a:cxn>
                  <a:cxn ang="0">
                    <a:pos x="201" y="906"/>
                  </a:cxn>
                  <a:cxn ang="0">
                    <a:pos x="191" y="860"/>
                  </a:cxn>
                  <a:cxn ang="0">
                    <a:pos x="183" y="797"/>
                  </a:cxn>
                  <a:cxn ang="0">
                    <a:pos x="171" y="736"/>
                  </a:cxn>
                  <a:cxn ang="0">
                    <a:pos x="153" y="675"/>
                  </a:cxn>
                  <a:cxn ang="0">
                    <a:pos x="136" y="615"/>
                  </a:cxn>
                  <a:cxn ang="0">
                    <a:pos x="122" y="556"/>
                  </a:cxn>
                  <a:cxn ang="0">
                    <a:pos x="107" y="486"/>
                  </a:cxn>
                  <a:cxn ang="0">
                    <a:pos x="102" y="445"/>
                  </a:cxn>
                  <a:cxn ang="0">
                    <a:pos x="94" y="381"/>
                  </a:cxn>
                  <a:cxn ang="0">
                    <a:pos x="80" y="314"/>
                  </a:cxn>
                  <a:cxn ang="0">
                    <a:pos x="67" y="252"/>
                  </a:cxn>
                  <a:cxn ang="0">
                    <a:pos x="55" y="180"/>
                  </a:cxn>
                  <a:cxn ang="0">
                    <a:pos x="35" y="105"/>
                  </a:cxn>
                  <a:cxn ang="0">
                    <a:pos x="18" y="47"/>
                  </a:cxn>
                  <a:cxn ang="0">
                    <a:pos x="0" y="22"/>
                  </a:cxn>
                </a:cxnLst>
                <a:rect l="0" t="0" r="r" b="b"/>
                <a:pathLst>
                  <a:path w="317" h="923">
                    <a:moveTo>
                      <a:pt x="0" y="22"/>
                    </a:moveTo>
                    <a:lnTo>
                      <a:pt x="3" y="2"/>
                    </a:lnTo>
                    <a:lnTo>
                      <a:pt x="12" y="0"/>
                    </a:lnTo>
                    <a:lnTo>
                      <a:pt x="23" y="5"/>
                    </a:lnTo>
                    <a:lnTo>
                      <a:pt x="35" y="34"/>
                    </a:lnTo>
                    <a:lnTo>
                      <a:pt x="52" y="95"/>
                    </a:lnTo>
                    <a:lnTo>
                      <a:pt x="72" y="172"/>
                    </a:lnTo>
                    <a:lnTo>
                      <a:pt x="90" y="265"/>
                    </a:lnTo>
                    <a:lnTo>
                      <a:pt x="111" y="371"/>
                    </a:lnTo>
                    <a:lnTo>
                      <a:pt x="122" y="443"/>
                    </a:lnTo>
                    <a:lnTo>
                      <a:pt x="134" y="520"/>
                    </a:lnTo>
                    <a:lnTo>
                      <a:pt x="147" y="580"/>
                    </a:lnTo>
                    <a:lnTo>
                      <a:pt x="166" y="656"/>
                    </a:lnTo>
                    <a:lnTo>
                      <a:pt x="181" y="702"/>
                    </a:lnTo>
                    <a:lnTo>
                      <a:pt x="201" y="763"/>
                    </a:lnTo>
                    <a:lnTo>
                      <a:pt x="216" y="836"/>
                    </a:lnTo>
                    <a:lnTo>
                      <a:pt x="225" y="889"/>
                    </a:lnTo>
                    <a:lnTo>
                      <a:pt x="248" y="896"/>
                    </a:lnTo>
                    <a:lnTo>
                      <a:pt x="317" y="880"/>
                    </a:lnTo>
                    <a:lnTo>
                      <a:pt x="295" y="896"/>
                    </a:lnTo>
                    <a:lnTo>
                      <a:pt x="252" y="909"/>
                    </a:lnTo>
                    <a:lnTo>
                      <a:pt x="208" y="923"/>
                    </a:lnTo>
                    <a:lnTo>
                      <a:pt x="201" y="906"/>
                    </a:lnTo>
                    <a:lnTo>
                      <a:pt x="191" y="860"/>
                    </a:lnTo>
                    <a:lnTo>
                      <a:pt x="183" y="797"/>
                    </a:lnTo>
                    <a:lnTo>
                      <a:pt x="171" y="736"/>
                    </a:lnTo>
                    <a:lnTo>
                      <a:pt x="153" y="675"/>
                    </a:lnTo>
                    <a:lnTo>
                      <a:pt x="136" y="615"/>
                    </a:lnTo>
                    <a:lnTo>
                      <a:pt x="122" y="556"/>
                    </a:lnTo>
                    <a:lnTo>
                      <a:pt x="107" y="486"/>
                    </a:lnTo>
                    <a:lnTo>
                      <a:pt x="102" y="445"/>
                    </a:lnTo>
                    <a:lnTo>
                      <a:pt x="94" y="381"/>
                    </a:lnTo>
                    <a:lnTo>
                      <a:pt x="80" y="314"/>
                    </a:lnTo>
                    <a:lnTo>
                      <a:pt x="67" y="252"/>
                    </a:lnTo>
                    <a:lnTo>
                      <a:pt x="55" y="180"/>
                    </a:lnTo>
                    <a:lnTo>
                      <a:pt x="35" y="105"/>
                    </a:lnTo>
                    <a:lnTo>
                      <a:pt x="18" y="47"/>
                    </a:lnTo>
                    <a:lnTo>
                      <a:pt x="0"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a:extLst>
                  <a:ext uri="{FF2B5EF4-FFF2-40B4-BE49-F238E27FC236}">
                    <a16:creationId xmlns:a16="http://schemas.microsoft.com/office/drawing/2014/main" id="{A19E6A64-F245-4B67-AA11-90ACECF9457D}"/>
                  </a:ext>
                </a:extLst>
              </p:cNvPr>
              <p:cNvSpPr>
                <a:spLocks/>
              </p:cNvSpPr>
              <p:nvPr/>
            </p:nvSpPr>
            <p:spPr bwMode="auto">
              <a:xfrm>
                <a:off x="3409950" y="4406900"/>
                <a:ext cx="1187450" cy="1665287"/>
              </a:xfrm>
              <a:custGeom>
                <a:avLst/>
                <a:gdLst/>
                <a:ahLst/>
                <a:cxnLst>
                  <a:cxn ang="0">
                    <a:pos x="0" y="1049"/>
                  </a:cxn>
                  <a:cxn ang="0">
                    <a:pos x="90" y="1010"/>
                  </a:cxn>
                  <a:cxn ang="0">
                    <a:pos x="179" y="979"/>
                  </a:cxn>
                  <a:cxn ang="0">
                    <a:pos x="274" y="947"/>
                  </a:cxn>
                  <a:cxn ang="0">
                    <a:pos x="352" y="930"/>
                  </a:cxn>
                  <a:cxn ang="0">
                    <a:pos x="435" y="922"/>
                  </a:cxn>
                  <a:cxn ang="0">
                    <a:pos x="499" y="908"/>
                  </a:cxn>
                  <a:cxn ang="0">
                    <a:pos x="579" y="891"/>
                  </a:cxn>
                  <a:cxn ang="0">
                    <a:pos x="631" y="875"/>
                  </a:cxn>
                  <a:cxn ang="0">
                    <a:pos x="697" y="857"/>
                  </a:cxn>
                  <a:cxn ang="0">
                    <a:pos x="721" y="845"/>
                  </a:cxn>
                  <a:cxn ang="0">
                    <a:pos x="726" y="836"/>
                  </a:cxn>
                  <a:cxn ang="0">
                    <a:pos x="721" y="816"/>
                  </a:cxn>
                  <a:cxn ang="0">
                    <a:pos x="701" y="775"/>
                  </a:cxn>
                  <a:cxn ang="0">
                    <a:pos x="672" y="699"/>
                  </a:cxn>
                  <a:cxn ang="0">
                    <a:pos x="638" y="602"/>
                  </a:cxn>
                  <a:cxn ang="0">
                    <a:pos x="608" y="537"/>
                  </a:cxn>
                  <a:cxn ang="0">
                    <a:pos x="577" y="454"/>
                  </a:cxn>
                  <a:cxn ang="0">
                    <a:pos x="545" y="362"/>
                  </a:cxn>
                  <a:cxn ang="0">
                    <a:pos x="518" y="267"/>
                  </a:cxn>
                  <a:cxn ang="0">
                    <a:pos x="479" y="184"/>
                  </a:cxn>
                  <a:cxn ang="0">
                    <a:pos x="450" y="78"/>
                  </a:cxn>
                  <a:cxn ang="0">
                    <a:pos x="413" y="0"/>
                  </a:cxn>
                  <a:cxn ang="0">
                    <a:pos x="438" y="17"/>
                  </a:cxn>
                  <a:cxn ang="0">
                    <a:pos x="464" y="83"/>
                  </a:cxn>
                  <a:cxn ang="0">
                    <a:pos x="487" y="156"/>
                  </a:cxn>
                  <a:cxn ang="0">
                    <a:pos x="508" y="207"/>
                  </a:cxn>
                  <a:cxn ang="0">
                    <a:pos x="526" y="258"/>
                  </a:cxn>
                  <a:cxn ang="0">
                    <a:pos x="545" y="299"/>
                  </a:cxn>
                  <a:cxn ang="0">
                    <a:pos x="557" y="352"/>
                  </a:cxn>
                  <a:cxn ang="0">
                    <a:pos x="584" y="425"/>
                  </a:cxn>
                  <a:cxn ang="0">
                    <a:pos x="611" y="491"/>
                  </a:cxn>
                  <a:cxn ang="0">
                    <a:pos x="641" y="566"/>
                  </a:cxn>
                  <a:cxn ang="0">
                    <a:pos x="668" y="637"/>
                  </a:cxn>
                  <a:cxn ang="0">
                    <a:pos x="692" y="697"/>
                  </a:cxn>
                  <a:cxn ang="0">
                    <a:pos x="716" y="758"/>
                  </a:cxn>
                  <a:cxn ang="0">
                    <a:pos x="740" y="809"/>
                  </a:cxn>
                  <a:cxn ang="0">
                    <a:pos x="748" y="840"/>
                  </a:cxn>
                  <a:cxn ang="0">
                    <a:pos x="740" y="860"/>
                  </a:cxn>
                  <a:cxn ang="0">
                    <a:pos x="726" y="867"/>
                  </a:cxn>
                  <a:cxn ang="0">
                    <a:pos x="670" y="881"/>
                  </a:cxn>
                  <a:cxn ang="0">
                    <a:pos x="626" y="899"/>
                  </a:cxn>
                  <a:cxn ang="0">
                    <a:pos x="579" y="908"/>
                  </a:cxn>
                  <a:cxn ang="0">
                    <a:pos x="528" y="918"/>
                  </a:cxn>
                  <a:cxn ang="0">
                    <a:pos x="472" y="930"/>
                  </a:cxn>
                  <a:cxn ang="0">
                    <a:pos x="428" y="940"/>
                  </a:cxn>
                  <a:cxn ang="0">
                    <a:pos x="355" y="940"/>
                  </a:cxn>
                  <a:cxn ang="0">
                    <a:pos x="304" y="955"/>
                  </a:cxn>
                  <a:cxn ang="0">
                    <a:pos x="238" y="976"/>
                  </a:cxn>
                  <a:cxn ang="0">
                    <a:pos x="179" y="996"/>
                  </a:cxn>
                  <a:cxn ang="0">
                    <a:pos x="105" y="1020"/>
                  </a:cxn>
                  <a:cxn ang="0">
                    <a:pos x="39" y="1044"/>
                  </a:cxn>
                  <a:cxn ang="0">
                    <a:pos x="0" y="1049"/>
                  </a:cxn>
                </a:cxnLst>
                <a:rect l="0" t="0" r="r" b="b"/>
                <a:pathLst>
                  <a:path w="748" h="1049">
                    <a:moveTo>
                      <a:pt x="0" y="1049"/>
                    </a:moveTo>
                    <a:lnTo>
                      <a:pt x="90" y="1010"/>
                    </a:lnTo>
                    <a:lnTo>
                      <a:pt x="179" y="979"/>
                    </a:lnTo>
                    <a:lnTo>
                      <a:pt x="274" y="947"/>
                    </a:lnTo>
                    <a:lnTo>
                      <a:pt x="352" y="930"/>
                    </a:lnTo>
                    <a:lnTo>
                      <a:pt x="435" y="922"/>
                    </a:lnTo>
                    <a:lnTo>
                      <a:pt x="499" y="908"/>
                    </a:lnTo>
                    <a:lnTo>
                      <a:pt x="579" y="891"/>
                    </a:lnTo>
                    <a:lnTo>
                      <a:pt x="631" y="875"/>
                    </a:lnTo>
                    <a:lnTo>
                      <a:pt x="697" y="857"/>
                    </a:lnTo>
                    <a:lnTo>
                      <a:pt x="721" y="845"/>
                    </a:lnTo>
                    <a:lnTo>
                      <a:pt x="726" y="836"/>
                    </a:lnTo>
                    <a:lnTo>
                      <a:pt x="721" y="816"/>
                    </a:lnTo>
                    <a:lnTo>
                      <a:pt x="701" y="775"/>
                    </a:lnTo>
                    <a:lnTo>
                      <a:pt x="672" y="699"/>
                    </a:lnTo>
                    <a:lnTo>
                      <a:pt x="638" y="602"/>
                    </a:lnTo>
                    <a:lnTo>
                      <a:pt x="608" y="537"/>
                    </a:lnTo>
                    <a:lnTo>
                      <a:pt x="577" y="454"/>
                    </a:lnTo>
                    <a:lnTo>
                      <a:pt x="545" y="362"/>
                    </a:lnTo>
                    <a:lnTo>
                      <a:pt x="518" y="267"/>
                    </a:lnTo>
                    <a:lnTo>
                      <a:pt x="479" y="184"/>
                    </a:lnTo>
                    <a:lnTo>
                      <a:pt x="450" y="78"/>
                    </a:lnTo>
                    <a:lnTo>
                      <a:pt x="413" y="0"/>
                    </a:lnTo>
                    <a:lnTo>
                      <a:pt x="438" y="17"/>
                    </a:lnTo>
                    <a:lnTo>
                      <a:pt x="464" y="83"/>
                    </a:lnTo>
                    <a:lnTo>
                      <a:pt x="487" y="156"/>
                    </a:lnTo>
                    <a:lnTo>
                      <a:pt x="508" y="207"/>
                    </a:lnTo>
                    <a:lnTo>
                      <a:pt x="526" y="258"/>
                    </a:lnTo>
                    <a:lnTo>
                      <a:pt x="545" y="299"/>
                    </a:lnTo>
                    <a:lnTo>
                      <a:pt x="557" y="352"/>
                    </a:lnTo>
                    <a:lnTo>
                      <a:pt x="584" y="425"/>
                    </a:lnTo>
                    <a:lnTo>
                      <a:pt x="611" y="491"/>
                    </a:lnTo>
                    <a:lnTo>
                      <a:pt x="641" y="566"/>
                    </a:lnTo>
                    <a:lnTo>
                      <a:pt x="668" y="637"/>
                    </a:lnTo>
                    <a:lnTo>
                      <a:pt x="692" y="697"/>
                    </a:lnTo>
                    <a:lnTo>
                      <a:pt x="716" y="758"/>
                    </a:lnTo>
                    <a:lnTo>
                      <a:pt x="740" y="809"/>
                    </a:lnTo>
                    <a:lnTo>
                      <a:pt x="748" y="840"/>
                    </a:lnTo>
                    <a:lnTo>
                      <a:pt x="740" y="860"/>
                    </a:lnTo>
                    <a:lnTo>
                      <a:pt x="726" y="867"/>
                    </a:lnTo>
                    <a:lnTo>
                      <a:pt x="670" y="881"/>
                    </a:lnTo>
                    <a:lnTo>
                      <a:pt x="626" y="899"/>
                    </a:lnTo>
                    <a:lnTo>
                      <a:pt x="579" y="908"/>
                    </a:lnTo>
                    <a:lnTo>
                      <a:pt x="528" y="918"/>
                    </a:lnTo>
                    <a:lnTo>
                      <a:pt x="472" y="930"/>
                    </a:lnTo>
                    <a:lnTo>
                      <a:pt x="428" y="940"/>
                    </a:lnTo>
                    <a:lnTo>
                      <a:pt x="355" y="940"/>
                    </a:lnTo>
                    <a:lnTo>
                      <a:pt x="304" y="955"/>
                    </a:lnTo>
                    <a:lnTo>
                      <a:pt x="238" y="976"/>
                    </a:lnTo>
                    <a:lnTo>
                      <a:pt x="179" y="996"/>
                    </a:lnTo>
                    <a:lnTo>
                      <a:pt x="105" y="1020"/>
                    </a:lnTo>
                    <a:lnTo>
                      <a:pt x="39" y="1044"/>
                    </a:lnTo>
                    <a:lnTo>
                      <a:pt x="0" y="10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a:extLst>
                  <a:ext uri="{FF2B5EF4-FFF2-40B4-BE49-F238E27FC236}">
                    <a16:creationId xmlns:a16="http://schemas.microsoft.com/office/drawing/2014/main" id="{7694B31A-022C-48FE-AECC-75DA34F3FDA2}"/>
                  </a:ext>
                </a:extLst>
              </p:cNvPr>
              <p:cNvSpPr>
                <a:spLocks/>
              </p:cNvSpPr>
              <p:nvPr/>
            </p:nvSpPr>
            <p:spPr bwMode="auto">
              <a:xfrm>
                <a:off x="2906713" y="4335463"/>
                <a:ext cx="1217613" cy="396875"/>
              </a:xfrm>
              <a:custGeom>
                <a:avLst/>
                <a:gdLst/>
                <a:ahLst/>
                <a:cxnLst>
                  <a:cxn ang="0">
                    <a:pos x="0" y="232"/>
                  </a:cxn>
                  <a:cxn ang="0">
                    <a:pos x="73" y="215"/>
                  </a:cxn>
                  <a:cxn ang="0">
                    <a:pos x="139" y="200"/>
                  </a:cxn>
                  <a:cxn ang="0">
                    <a:pos x="232" y="170"/>
                  </a:cxn>
                  <a:cxn ang="0">
                    <a:pos x="344" y="136"/>
                  </a:cxn>
                  <a:cxn ang="0">
                    <a:pos x="437" y="106"/>
                  </a:cxn>
                  <a:cxn ang="0">
                    <a:pos x="518" y="81"/>
                  </a:cxn>
                  <a:cxn ang="0">
                    <a:pos x="584" y="54"/>
                  </a:cxn>
                  <a:cxn ang="0">
                    <a:pos x="652" y="24"/>
                  </a:cxn>
                  <a:cxn ang="0">
                    <a:pos x="706" y="7"/>
                  </a:cxn>
                  <a:cxn ang="0">
                    <a:pos x="735" y="0"/>
                  </a:cxn>
                  <a:cxn ang="0">
                    <a:pos x="747" y="15"/>
                  </a:cxn>
                  <a:cxn ang="0">
                    <a:pos x="757" y="44"/>
                  </a:cxn>
                  <a:cxn ang="0">
                    <a:pos x="767" y="98"/>
                  </a:cxn>
                  <a:cxn ang="0">
                    <a:pos x="738" y="56"/>
                  </a:cxn>
                  <a:cxn ang="0">
                    <a:pos x="723" y="27"/>
                  </a:cxn>
                  <a:cxn ang="0">
                    <a:pos x="706" y="22"/>
                  </a:cxn>
                  <a:cxn ang="0">
                    <a:pos x="681" y="34"/>
                  </a:cxn>
                  <a:cxn ang="0">
                    <a:pos x="627" y="51"/>
                  </a:cxn>
                  <a:cxn ang="0">
                    <a:pos x="584" y="71"/>
                  </a:cxn>
                  <a:cxn ang="0">
                    <a:pos x="533" y="91"/>
                  </a:cxn>
                  <a:cxn ang="0">
                    <a:pos x="479" y="111"/>
                  </a:cxn>
                  <a:cxn ang="0">
                    <a:pos x="418" y="134"/>
                  </a:cxn>
                  <a:cxn ang="0">
                    <a:pos x="344" y="155"/>
                  </a:cxn>
                  <a:cxn ang="0">
                    <a:pos x="276" y="172"/>
                  </a:cxn>
                  <a:cxn ang="0">
                    <a:pos x="208" y="190"/>
                  </a:cxn>
                  <a:cxn ang="0">
                    <a:pos x="154" y="210"/>
                  </a:cxn>
                  <a:cxn ang="0">
                    <a:pos x="95" y="227"/>
                  </a:cxn>
                  <a:cxn ang="0">
                    <a:pos x="41" y="242"/>
                  </a:cxn>
                  <a:cxn ang="0">
                    <a:pos x="5" y="250"/>
                  </a:cxn>
                  <a:cxn ang="0">
                    <a:pos x="0" y="232"/>
                  </a:cxn>
                </a:cxnLst>
                <a:rect l="0" t="0" r="r" b="b"/>
                <a:pathLst>
                  <a:path w="767" h="250">
                    <a:moveTo>
                      <a:pt x="0" y="232"/>
                    </a:moveTo>
                    <a:lnTo>
                      <a:pt x="73" y="215"/>
                    </a:lnTo>
                    <a:lnTo>
                      <a:pt x="139" y="200"/>
                    </a:lnTo>
                    <a:lnTo>
                      <a:pt x="232" y="170"/>
                    </a:lnTo>
                    <a:lnTo>
                      <a:pt x="344" y="136"/>
                    </a:lnTo>
                    <a:lnTo>
                      <a:pt x="437" y="106"/>
                    </a:lnTo>
                    <a:lnTo>
                      <a:pt x="518" y="81"/>
                    </a:lnTo>
                    <a:lnTo>
                      <a:pt x="584" y="54"/>
                    </a:lnTo>
                    <a:lnTo>
                      <a:pt x="652" y="24"/>
                    </a:lnTo>
                    <a:lnTo>
                      <a:pt x="706" y="7"/>
                    </a:lnTo>
                    <a:lnTo>
                      <a:pt x="735" y="0"/>
                    </a:lnTo>
                    <a:lnTo>
                      <a:pt x="747" y="15"/>
                    </a:lnTo>
                    <a:lnTo>
                      <a:pt x="757" y="44"/>
                    </a:lnTo>
                    <a:lnTo>
                      <a:pt x="767" y="98"/>
                    </a:lnTo>
                    <a:lnTo>
                      <a:pt x="738" y="56"/>
                    </a:lnTo>
                    <a:lnTo>
                      <a:pt x="723" y="27"/>
                    </a:lnTo>
                    <a:lnTo>
                      <a:pt x="706" y="22"/>
                    </a:lnTo>
                    <a:lnTo>
                      <a:pt x="681" y="34"/>
                    </a:lnTo>
                    <a:lnTo>
                      <a:pt x="627" y="51"/>
                    </a:lnTo>
                    <a:lnTo>
                      <a:pt x="584" y="71"/>
                    </a:lnTo>
                    <a:lnTo>
                      <a:pt x="533" y="91"/>
                    </a:lnTo>
                    <a:lnTo>
                      <a:pt x="479" y="111"/>
                    </a:lnTo>
                    <a:lnTo>
                      <a:pt x="418" y="134"/>
                    </a:lnTo>
                    <a:lnTo>
                      <a:pt x="344" y="155"/>
                    </a:lnTo>
                    <a:lnTo>
                      <a:pt x="276" y="172"/>
                    </a:lnTo>
                    <a:lnTo>
                      <a:pt x="208" y="190"/>
                    </a:lnTo>
                    <a:lnTo>
                      <a:pt x="154" y="210"/>
                    </a:lnTo>
                    <a:lnTo>
                      <a:pt x="95" y="227"/>
                    </a:lnTo>
                    <a:lnTo>
                      <a:pt x="41" y="242"/>
                    </a:lnTo>
                    <a:lnTo>
                      <a:pt x="5" y="250"/>
                    </a:lnTo>
                    <a:lnTo>
                      <a:pt x="0" y="2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a:extLst>
                  <a:ext uri="{FF2B5EF4-FFF2-40B4-BE49-F238E27FC236}">
                    <a16:creationId xmlns:a16="http://schemas.microsoft.com/office/drawing/2014/main" id="{36C99248-7F90-4FE0-BC79-A80145CE467B}"/>
                  </a:ext>
                </a:extLst>
              </p:cNvPr>
              <p:cNvSpPr>
                <a:spLocks/>
              </p:cNvSpPr>
              <p:nvPr/>
            </p:nvSpPr>
            <p:spPr bwMode="auto">
              <a:xfrm>
                <a:off x="2836863" y="5005388"/>
                <a:ext cx="225425" cy="771525"/>
              </a:xfrm>
              <a:custGeom>
                <a:avLst/>
                <a:gdLst/>
                <a:ahLst/>
                <a:cxnLst>
                  <a:cxn ang="0">
                    <a:pos x="99" y="0"/>
                  </a:cxn>
                  <a:cxn ang="0">
                    <a:pos x="76" y="134"/>
                  </a:cxn>
                  <a:cxn ang="0">
                    <a:pos x="56" y="245"/>
                  </a:cxn>
                  <a:cxn ang="0">
                    <a:pos x="39" y="322"/>
                  </a:cxn>
                  <a:cxn ang="0">
                    <a:pos x="18" y="394"/>
                  </a:cxn>
                  <a:cxn ang="0">
                    <a:pos x="0" y="447"/>
                  </a:cxn>
                  <a:cxn ang="0">
                    <a:pos x="11" y="471"/>
                  </a:cxn>
                  <a:cxn ang="0">
                    <a:pos x="26" y="484"/>
                  </a:cxn>
                  <a:cxn ang="0">
                    <a:pos x="43" y="486"/>
                  </a:cxn>
                  <a:cxn ang="0">
                    <a:pos x="61" y="481"/>
                  </a:cxn>
                  <a:cxn ang="0">
                    <a:pos x="74" y="403"/>
                  </a:cxn>
                  <a:cxn ang="0">
                    <a:pos x="96" y="315"/>
                  </a:cxn>
                  <a:cxn ang="0">
                    <a:pos x="120" y="235"/>
                  </a:cxn>
                  <a:cxn ang="0">
                    <a:pos x="142" y="181"/>
                  </a:cxn>
                  <a:cxn ang="0">
                    <a:pos x="132" y="144"/>
                  </a:cxn>
                  <a:cxn ang="0">
                    <a:pos x="109" y="218"/>
                  </a:cxn>
                  <a:cxn ang="0">
                    <a:pos x="84" y="305"/>
                  </a:cxn>
                  <a:cxn ang="0">
                    <a:pos x="66" y="376"/>
                  </a:cxn>
                  <a:cxn ang="0">
                    <a:pos x="51" y="438"/>
                  </a:cxn>
                  <a:cxn ang="0">
                    <a:pos x="41" y="459"/>
                  </a:cxn>
                  <a:cxn ang="0">
                    <a:pos x="26" y="462"/>
                  </a:cxn>
                  <a:cxn ang="0">
                    <a:pos x="15" y="447"/>
                  </a:cxn>
                  <a:cxn ang="0">
                    <a:pos x="28" y="401"/>
                  </a:cxn>
                  <a:cxn ang="0">
                    <a:pos x="48" y="340"/>
                  </a:cxn>
                  <a:cxn ang="0">
                    <a:pos x="69" y="264"/>
                  </a:cxn>
                  <a:cxn ang="0">
                    <a:pos x="84" y="183"/>
                  </a:cxn>
                  <a:cxn ang="0">
                    <a:pos x="102" y="102"/>
                  </a:cxn>
                  <a:cxn ang="0">
                    <a:pos x="114" y="42"/>
                  </a:cxn>
                  <a:cxn ang="0">
                    <a:pos x="99" y="0"/>
                  </a:cxn>
                </a:cxnLst>
                <a:rect l="0" t="0" r="r" b="b"/>
                <a:pathLst>
                  <a:path w="142" h="486">
                    <a:moveTo>
                      <a:pt x="99" y="0"/>
                    </a:moveTo>
                    <a:lnTo>
                      <a:pt x="76" y="134"/>
                    </a:lnTo>
                    <a:lnTo>
                      <a:pt x="56" y="245"/>
                    </a:lnTo>
                    <a:lnTo>
                      <a:pt x="39" y="322"/>
                    </a:lnTo>
                    <a:lnTo>
                      <a:pt x="18" y="394"/>
                    </a:lnTo>
                    <a:lnTo>
                      <a:pt x="0" y="447"/>
                    </a:lnTo>
                    <a:lnTo>
                      <a:pt x="11" y="471"/>
                    </a:lnTo>
                    <a:lnTo>
                      <a:pt x="26" y="484"/>
                    </a:lnTo>
                    <a:lnTo>
                      <a:pt x="43" y="486"/>
                    </a:lnTo>
                    <a:lnTo>
                      <a:pt x="61" y="481"/>
                    </a:lnTo>
                    <a:lnTo>
                      <a:pt x="74" y="403"/>
                    </a:lnTo>
                    <a:lnTo>
                      <a:pt x="96" y="315"/>
                    </a:lnTo>
                    <a:lnTo>
                      <a:pt x="120" y="235"/>
                    </a:lnTo>
                    <a:lnTo>
                      <a:pt x="142" y="181"/>
                    </a:lnTo>
                    <a:lnTo>
                      <a:pt x="132" y="144"/>
                    </a:lnTo>
                    <a:lnTo>
                      <a:pt x="109" y="218"/>
                    </a:lnTo>
                    <a:lnTo>
                      <a:pt x="84" y="305"/>
                    </a:lnTo>
                    <a:lnTo>
                      <a:pt x="66" y="376"/>
                    </a:lnTo>
                    <a:lnTo>
                      <a:pt x="51" y="438"/>
                    </a:lnTo>
                    <a:lnTo>
                      <a:pt x="41" y="459"/>
                    </a:lnTo>
                    <a:lnTo>
                      <a:pt x="26" y="462"/>
                    </a:lnTo>
                    <a:lnTo>
                      <a:pt x="15" y="447"/>
                    </a:lnTo>
                    <a:lnTo>
                      <a:pt x="28" y="401"/>
                    </a:lnTo>
                    <a:lnTo>
                      <a:pt x="48" y="340"/>
                    </a:lnTo>
                    <a:lnTo>
                      <a:pt x="69" y="264"/>
                    </a:lnTo>
                    <a:lnTo>
                      <a:pt x="84" y="183"/>
                    </a:lnTo>
                    <a:lnTo>
                      <a:pt x="102" y="102"/>
                    </a:lnTo>
                    <a:lnTo>
                      <a:pt x="114" y="42"/>
                    </a:lnTo>
                    <a:lnTo>
                      <a:pt x="9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a:extLst>
                  <a:ext uri="{FF2B5EF4-FFF2-40B4-BE49-F238E27FC236}">
                    <a16:creationId xmlns:a16="http://schemas.microsoft.com/office/drawing/2014/main" id="{3A7E762D-66AE-4E47-A128-D9408725CAE2}"/>
                  </a:ext>
                </a:extLst>
              </p:cNvPr>
              <p:cNvSpPr>
                <a:spLocks/>
              </p:cNvSpPr>
              <p:nvPr/>
            </p:nvSpPr>
            <p:spPr bwMode="auto">
              <a:xfrm>
                <a:off x="4484688" y="4310063"/>
                <a:ext cx="550863" cy="503237"/>
              </a:xfrm>
              <a:custGeom>
                <a:avLst/>
                <a:gdLst/>
                <a:ahLst/>
                <a:cxnLst>
                  <a:cxn ang="0">
                    <a:pos x="21" y="0"/>
                  </a:cxn>
                  <a:cxn ang="0">
                    <a:pos x="72" y="4"/>
                  </a:cxn>
                  <a:cxn ang="0">
                    <a:pos x="129" y="13"/>
                  </a:cxn>
                  <a:cxn ang="0">
                    <a:pos x="202" y="43"/>
                  </a:cxn>
                  <a:cxn ang="0">
                    <a:pos x="253" y="76"/>
                  </a:cxn>
                  <a:cxn ang="0">
                    <a:pos x="290" y="102"/>
                  </a:cxn>
                  <a:cxn ang="0">
                    <a:pos x="316" y="135"/>
                  </a:cxn>
                  <a:cxn ang="0">
                    <a:pos x="336" y="166"/>
                  </a:cxn>
                  <a:cxn ang="0">
                    <a:pos x="347" y="202"/>
                  </a:cxn>
                  <a:cxn ang="0">
                    <a:pos x="347" y="236"/>
                  </a:cxn>
                  <a:cxn ang="0">
                    <a:pos x="342" y="262"/>
                  </a:cxn>
                  <a:cxn ang="0">
                    <a:pos x="325" y="281"/>
                  </a:cxn>
                  <a:cxn ang="0">
                    <a:pos x="287" y="291"/>
                  </a:cxn>
                  <a:cxn ang="0">
                    <a:pos x="246" y="295"/>
                  </a:cxn>
                  <a:cxn ang="0">
                    <a:pos x="228" y="308"/>
                  </a:cxn>
                  <a:cxn ang="0">
                    <a:pos x="207" y="317"/>
                  </a:cxn>
                  <a:cxn ang="0">
                    <a:pos x="192" y="317"/>
                  </a:cxn>
                  <a:cxn ang="0">
                    <a:pos x="181" y="308"/>
                  </a:cxn>
                  <a:cxn ang="0">
                    <a:pos x="180" y="281"/>
                  </a:cxn>
                  <a:cxn ang="0">
                    <a:pos x="188" y="246"/>
                  </a:cxn>
                  <a:cxn ang="0">
                    <a:pos x="205" y="229"/>
                  </a:cxn>
                  <a:cxn ang="0">
                    <a:pos x="229" y="233"/>
                  </a:cxn>
                  <a:cxn ang="0">
                    <a:pos x="244" y="250"/>
                  </a:cxn>
                  <a:cxn ang="0">
                    <a:pos x="268" y="254"/>
                  </a:cxn>
                  <a:cxn ang="0">
                    <a:pos x="295" y="254"/>
                  </a:cxn>
                  <a:cxn ang="0">
                    <a:pos x="307" y="247"/>
                  </a:cxn>
                  <a:cxn ang="0">
                    <a:pos x="318" y="236"/>
                  </a:cxn>
                  <a:cxn ang="0">
                    <a:pos x="320" y="214"/>
                  </a:cxn>
                  <a:cxn ang="0">
                    <a:pos x="313" y="194"/>
                  </a:cxn>
                  <a:cxn ang="0">
                    <a:pos x="301" y="170"/>
                  </a:cxn>
                  <a:cxn ang="0">
                    <a:pos x="287" y="147"/>
                  </a:cxn>
                  <a:cxn ang="0">
                    <a:pos x="268" y="132"/>
                  </a:cxn>
                  <a:cxn ang="0">
                    <a:pos x="242" y="113"/>
                  </a:cxn>
                  <a:cxn ang="0">
                    <a:pos x="207" y="96"/>
                  </a:cxn>
                  <a:cxn ang="0">
                    <a:pos x="177" y="84"/>
                  </a:cxn>
                  <a:cxn ang="0">
                    <a:pos x="133" y="72"/>
                  </a:cxn>
                  <a:cxn ang="0">
                    <a:pos x="102" y="65"/>
                  </a:cxn>
                  <a:cxn ang="0">
                    <a:pos x="54" y="65"/>
                  </a:cxn>
                  <a:cxn ang="0">
                    <a:pos x="32" y="63"/>
                  </a:cxn>
                  <a:cxn ang="0">
                    <a:pos x="11" y="46"/>
                  </a:cxn>
                  <a:cxn ang="0">
                    <a:pos x="0" y="25"/>
                  </a:cxn>
                  <a:cxn ang="0">
                    <a:pos x="6" y="2"/>
                  </a:cxn>
                  <a:cxn ang="0">
                    <a:pos x="21" y="0"/>
                  </a:cxn>
                </a:cxnLst>
                <a:rect l="0" t="0" r="r" b="b"/>
                <a:pathLst>
                  <a:path w="347" h="317">
                    <a:moveTo>
                      <a:pt x="21" y="0"/>
                    </a:moveTo>
                    <a:lnTo>
                      <a:pt x="72" y="4"/>
                    </a:lnTo>
                    <a:lnTo>
                      <a:pt x="129" y="13"/>
                    </a:lnTo>
                    <a:lnTo>
                      <a:pt x="202" y="43"/>
                    </a:lnTo>
                    <a:lnTo>
                      <a:pt x="253" y="76"/>
                    </a:lnTo>
                    <a:lnTo>
                      <a:pt x="290" y="102"/>
                    </a:lnTo>
                    <a:lnTo>
                      <a:pt x="316" y="135"/>
                    </a:lnTo>
                    <a:lnTo>
                      <a:pt x="336" y="166"/>
                    </a:lnTo>
                    <a:lnTo>
                      <a:pt x="347" y="202"/>
                    </a:lnTo>
                    <a:lnTo>
                      <a:pt x="347" y="236"/>
                    </a:lnTo>
                    <a:lnTo>
                      <a:pt x="342" y="262"/>
                    </a:lnTo>
                    <a:lnTo>
                      <a:pt x="325" y="281"/>
                    </a:lnTo>
                    <a:lnTo>
                      <a:pt x="287" y="291"/>
                    </a:lnTo>
                    <a:lnTo>
                      <a:pt x="246" y="295"/>
                    </a:lnTo>
                    <a:lnTo>
                      <a:pt x="228" y="308"/>
                    </a:lnTo>
                    <a:lnTo>
                      <a:pt x="207" y="317"/>
                    </a:lnTo>
                    <a:lnTo>
                      <a:pt x="192" y="317"/>
                    </a:lnTo>
                    <a:lnTo>
                      <a:pt x="181" y="308"/>
                    </a:lnTo>
                    <a:lnTo>
                      <a:pt x="180" y="281"/>
                    </a:lnTo>
                    <a:lnTo>
                      <a:pt x="188" y="246"/>
                    </a:lnTo>
                    <a:lnTo>
                      <a:pt x="205" y="229"/>
                    </a:lnTo>
                    <a:lnTo>
                      <a:pt x="229" y="233"/>
                    </a:lnTo>
                    <a:lnTo>
                      <a:pt x="244" y="250"/>
                    </a:lnTo>
                    <a:lnTo>
                      <a:pt x="268" y="254"/>
                    </a:lnTo>
                    <a:lnTo>
                      <a:pt x="295" y="254"/>
                    </a:lnTo>
                    <a:lnTo>
                      <a:pt x="307" y="247"/>
                    </a:lnTo>
                    <a:lnTo>
                      <a:pt x="318" y="236"/>
                    </a:lnTo>
                    <a:lnTo>
                      <a:pt x="320" y="214"/>
                    </a:lnTo>
                    <a:lnTo>
                      <a:pt x="313" y="194"/>
                    </a:lnTo>
                    <a:lnTo>
                      <a:pt x="301" y="170"/>
                    </a:lnTo>
                    <a:lnTo>
                      <a:pt x="287" y="147"/>
                    </a:lnTo>
                    <a:lnTo>
                      <a:pt x="268" y="132"/>
                    </a:lnTo>
                    <a:lnTo>
                      <a:pt x="242" y="113"/>
                    </a:lnTo>
                    <a:lnTo>
                      <a:pt x="207" y="96"/>
                    </a:lnTo>
                    <a:lnTo>
                      <a:pt x="177" y="84"/>
                    </a:lnTo>
                    <a:lnTo>
                      <a:pt x="133" y="72"/>
                    </a:lnTo>
                    <a:lnTo>
                      <a:pt x="102" y="65"/>
                    </a:lnTo>
                    <a:lnTo>
                      <a:pt x="54" y="65"/>
                    </a:lnTo>
                    <a:lnTo>
                      <a:pt x="32" y="63"/>
                    </a:lnTo>
                    <a:lnTo>
                      <a:pt x="11" y="46"/>
                    </a:lnTo>
                    <a:lnTo>
                      <a:pt x="0" y="25"/>
                    </a:lnTo>
                    <a:lnTo>
                      <a:pt x="6" y="2"/>
                    </a:lnTo>
                    <a:lnTo>
                      <a:pt x="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a:extLst>
                  <a:ext uri="{FF2B5EF4-FFF2-40B4-BE49-F238E27FC236}">
                    <a16:creationId xmlns:a16="http://schemas.microsoft.com/office/drawing/2014/main" id="{8BB0D63E-60C3-4B52-AF7C-0B56123B81E9}"/>
                  </a:ext>
                </a:extLst>
              </p:cNvPr>
              <p:cNvSpPr>
                <a:spLocks/>
              </p:cNvSpPr>
              <p:nvPr/>
            </p:nvSpPr>
            <p:spPr bwMode="auto">
              <a:xfrm>
                <a:off x="4340225" y="5105400"/>
                <a:ext cx="112713" cy="149225"/>
              </a:xfrm>
              <a:custGeom>
                <a:avLst/>
                <a:gdLst/>
                <a:ahLst/>
                <a:cxnLst>
                  <a:cxn ang="0">
                    <a:pos x="0" y="82"/>
                  </a:cxn>
                  <a:cxn ang="0">
                    <a:pos x="8" y="55"/>
                  </a:cxn>
                  <a:cxn ang="0">
                    <a:pos x="8" y="30"/>
                  </a:cxn>
                  <a:cxn ang="0">
                    <a:pos x="28" y="16"/>
                  </a:cxn>
                  <a:cxn ang="0">
                    <a:pos x="62" y="0"/>
                  </a:cxn>
                  <a:cxn ang="0">
                    <a:pos x="71" y="21"/>
                  </a:cxn>
                  <a:cxn ang="0">
                    <a:pos x="70" y="54"/>
                  </a:cxn>
                  <a:cxn ang="0">
                    <a:pos x="43" y="82"/>
                  </a:cxn>
                  <a:cxn ang="0">
                    <a:pos x="3" y="94"/>
                  </a:cxn>
                  <a:cxn ang="0">
                    <a:pos x="0" y="82"/>
                  </a:cxn>
                </a:cxnLst>
                <a:rect l="0" t="0" r="r" b="b"/>
                <a:pathLst>
                  <a:path w="71" h="94">
                    <a:moveTo>
                      <a:pt x="0" y="82"/>
                    </a:moveTo>
                    <a:lnTo>
                      <a:pt x="8" y="55"/>
                    </a:lnTo>
                    <a:lnTo>
                      <a:pt x="8" y="30"/>
                    </a:lnTo>
                    <a:lnTo>
                      <a:pt x="28" y="16"/>
                    </a:lnTo>
                    <a:lnTo>
                      <a:pt x="62" y="0"/>
                    </a:lnTo>
                    <a:lnTo>
                      <a:pt x="71" y="21"/>
                    </a:lnTo>
                    <a:lnTo>
                      <a:pt x="70" y="54"/>
                    </a:lnTo>
                    <a:lnTo>
                      <a:pt x="43" y="82"/>
                    </a:lnTo>
                    <a:lnTo>
                      <a:pt x="3" y="94"/>
                    </a:lnTo>
                    <a:lnTo>
                      <a:pt x="0" y="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45" name="Rektangel 44">
            <a:extLst>
              <a:ext uri="{FF2B5EF4-FFF2-40B4-BE49-F238E27FC236}">
                <a16:creationId xmlns:a16="http://schemas.microsoft.com/office/drawing/2014/main" id="{AE766ED2-07F6-4971-8CDC-80DD232C1E23}"/>
              </a:ext>
            </a:extLst>
          </p:cNvPr>
          <p:cNvSpPr/>
          <p:nvPr/>
        </p:nvSpPr>
        <p:spPr bwMode="auto">
          <a:xfrm>
            <a:off x="102053" y="6643083"/>
            <a:ext cx="1121229"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13" name="Pladsholder til dato 12">
            <a:extLst>
              <a:ext uri="{FF2B5EF4-FFF2-40B4-BE49-F238E27FC236}">
                <a16:creationId xmlns:a16="http://schemas.microsoft.com/office/drawing/2014/main" id="{E006C8BA-B4D5-44E6-89BB-C4CB1062CF8A}"/>
              </a:ext>
            </a:extLst>
          </p:cNvPr>
          <p:cNvSpPr>
            <a:spLocks noGrp="1"/>
          </p:cNvSpPr>
          <p:nvPr>
            <p:ph type="dt" sz="half" idx="10"/>
          </p:nvPr>
        </p:nvSpPr>
        <p:spPr/>
        <p:txBody>
          <a:bodyPr/>
          <a:lstStyle/>
          <a:p>
            <a:pPr>
              <a:defRPr/>
            </a:pPr>
            <a:r>
              <a:rPr lang="en-US" noProof="0"/>
              <a:t>1 Dec. 2019</a:t>
            </a:r>
            <a:endParaRPr lang="en-GB" noProof="0" dirty="0"/>
          </a:p>
        </p:txBody>
      </p:sp>
      <p:sp>
        <p:nvSpPr>
          <p:cNvPr id="38" name="Pladsholder til slidenummer 37">
            <a:extLst>
              <a:ext uri="{FF2B5EF4-FFF2-40B4-BE49-F238E27FC236}">
                <a16:creationId xmlns:a16="http://schemas.microsoft.com/office/drawing/2014/main" id="{25599650-176A-4485-9D0C-9D1062E087C4}"/>
              </a:ext>
            </a:extLst>
          </p:cNvPr>
          <p:cNvSpPr>
            <a:spLocks noGrp="1"/>
          </p:cNvSpPr>
          <p:nvPr>
            <p:ph type="sldNum" sz="quarter" idx="12"/>
          </p:nvPr>
        </p:nvSpPr>
        <p:spPr/>
        <p:txBody>
          <a:bodyPr/>
          <a:lstStyle/>
          <a:p>
            <a:pPr>
              <a:defRPr/>
            </a:pPr>
            <a:fld id="{FFB7089D-E423-4796-9152-6920A30E8A1C}" type="slidenum">
              <a:rPr lang="en-GB" noProof="0" smtClean="0"/>
              <a:pPr>
                <a:defRPr/>
              </a:pPr>
              <a:t>9</a:t>
            </a:fld>
            <a:endParaRPr lang="en-GB" noProof="0" dirty="0"/>
          </a:p>
        </p:txBody>
      </p:sp>
      <p:sp>
        <p:nvSpPr>
          <p:cNvPr id="41" name="Rektangel 40">
            <a:extLst>
              <a:ext uri="{FF2B5EF4-FFF2-40B4-BE49-F238E27FC236}">
                <a16:creationId xmlns:a16="http://schemas.microsoft.com/office/drawing/2014/main" id="{8D213FF0-0557-4D43-A62A-DA18434BA832}"/>
              </a:ext>
            </a:extLst>
          </p:cNvPr>
          <p:cNvSpPr/>
          <p:nvPr/>
        </p:nvSpPr>
        <p:spPr bwMode="auto">
          <a:xfrm>
            <a:off x="103125" y="6644155"/>
            <a:ext cx="1313379"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39" name="Tekstfelt 38">
            <a:extLst>
              <a:ext uri="{FF2B5EF4-FFF2-40B4-BE49-F238E27FC236}">
                <a16:creationId xmlns:a16="http://schemas.microsoft.com/office/drawing/2014/main" id="{7EC3206F-6C1F-4E9C-AA61-C598C9D91935}"/>
              </a:ext>
            </a:extLst>
          </p:cNvPr>
          <p:cNvSpPr txBox="1"/>
          <p:nvPr/>
        </p:nvSpPr>
        <p:spPr>
          <a:xfrm>
            <a:off x="55102" y="5994523"/>
            <a:ext cx="8749831" cy="738664"/>
          </a:xfrm>
          <a:prstGeom prst="rect">
            <a:avLst/>
          </a:prstGeom>
          <a:noFill/>
        </p:spPr>
        <p:txBody>
          <a:bodyPr wrap="none" rtlCol="0">
            <a:spAutoFit/>
          </a:bodyPr>
          <a:lstStyle/>
          <a:p>
            <a:pPr marL="357188" indent="-357188">
              <a:buFont typeface="Wingdings" panose="05000000000000000000" pitchFamily="2" charset="2"/>
              <a:buChar char="Ø"/>
              <a:tabLst>
                <a:tab pos="357188" algn="l"/>
              </a:tabLst>
            </a:pPr>
            <a:r>
              <a:rPr lang="en-GB" sz="2100" dirty="0">
                <a:solidFill>
                  <a:schemeClr val="tx1"/>
                </a:solidFill>
              </a:rPr>
              <a:t>More information on reliable spot prices: see the</a:t>
            </a:r>
          </a:p>
          <a:p>
            <a:pPr>
              <a:tabLst>
                <a:tab pos="357188" algn="l"/>
              </a:tabLst>
            </a:pPr>
            <a:r>
              <a:rPr lang="en-GB" sz="2100" dirty="0">
                <a:solidFill>
                  <a:schemeClr val="tx1"/>
                </a:solidFill>
              </a:rPr>
              <a:t>	PowerPoint presentation </a:t>
            </a:r>
            <a:r>
              <a:rPr lang="en-GB" sz="2100" i="1" dirty="0">
                <a:solidFill>
                  <a:schemeClr val="tx1"/>
                </a:solidFill>
              </a:rPr>
              <a:t>Europe’s electricity markets</a:t>
            </a:r>
            <a:r>
              <a:rPr lang="en-GB" sz="2100" dirty="0">
                <a:solidFill>
                  <a:schemeClr val="tx1"/>
                </a:solidFill>
              </a:rPr>
              <a:t>.</a:t>
            </a:r>
          </a:p>
        </p:txBody>
      </p:sp>
    </p:spTree>
    <p:extLst>
      <p:ext uri="{BB962C8B-B14F-4D97-AF65-F5344CB8AC3E}">
        <p14:creationId xmlns:p14="http://schemas.microsoft.com/office/powerpoint/2010/main" val="1179593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1+#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1+#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1+#ppt_w/2"/>
                                          </p:val>
                                        </p:tav>
                                        <p:tav tm="100000">
                                          <p:val>
                                            <p:strVal val="#ppt_x"/>
                                          </p:val>
                                        </p:tav>
                                      </p:tavLst>
                                    </p:anim>
                                    <p:anim calcmode="lin" valueType="num">
                                      <p:cBhvr additive="base">
                                        <p:cTn id="6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4" grpId="0"/>
      <p:bldP spid="39" grpId="0"/>
    </p:bldLst>
  </p:timing>
</p:sld>
</file>

<file path=ppt/theme/theme1.xml><?xml version="1.0" encoding="utf-8"?>
<a:theme xmlns:a="http://schemas.openxmlformats.org/drawingml/2006/main" name="Standarddesign">
  <a:themeElements>
    <a:clrScheme name="">
      <a:dk1>
        <a:srgbClr val="000000"/>
      </a:dk1>
      <a:lt1>
        <a:srgbClr val="99FFFF"/>
      </a:lt1>
      <a:dk2>
        <a:srgbClr val="999933"/>
      </a:dk2>
      <a:lt2>
        <a:srgbClr val="808000"/>
      </a:lt2>
      <a:accent1>
        <a:srgbClr val="339933"/>
      </a:accent1>
      <a:accent2>
        <a:srgbClr val="800000"/>
      </a:accent2>
      <a:accent3>
        <a:srgbClr val="CAFFFF"/>
      </a:accent3>
      <a:accent4>
        <a:srgbClr val="000000"/>
      </a:accent4>
      <a:accent5>
        <a:srgbClr val="ADCAAD"/>
      </a:accent5>
      <a:accent6>
        <a:srgbClr val="730000"/>
      </a:accent6>
      <a:hlink>
        <a:srgbClr val="0033CC"/>
      </a:hlink>
      <a:folHlink>
        <a:srgbClr val="FFCC66"/>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a-DK" sz="2200" b="1" i="0" u="none" strike="noStrike" cap="none" normalizeH="0" baseline="0" smtClean="0">
            <a:ln>
              <a:noFill/>
            </a:ln>
            <a:solidFill>
              <a:srgbClr val="0000FF"/>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a-DK" sz="2200" b="1" i="0" u="none" strike="noStrike" cap="none" normalizeH="0" baseline="0" smtClean="0">
            <a:ln>
              <a:noFill/>
            </a:ln>
            <a:solidFill>
              <a:srgbClr val="0000FF"/>
            </a:solidFill>
            <a:effectLst/>
            <a:latin typeface="Verdana" pitchFamily="34" charset="0"/>
          </a:defRPr>
        </a:defPPr>
      </a:lstStyle>
    </a:lnDef>
  </a:objectDefaults>
  <a:extraClrSchemeLst>
    <a:extraClrScheme>
      <a:clrScheme name="Standard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02B8147B09E240B766556B8EEB420B" ma:contentTypeVersion="13" ma:contentTypeDescription="Opret et nyt dokument." ma:contentTypeScope="" ma:versionID="634c4ab936842b4daa338f07614aea16">
  <xsd:schema xmlns:xsd="http://www.w3.org/2001/XMLSchema" xmlns:xs="http://www.w3.org/2001/XMLSchema" xmlns:p="http://schemas.microsoft.com/office/2006/metadata/properties" xmlns:ns2="393c2793-96ab-4a74-9691-efa4efff0d23" xmlns:ns3="b4f9bdb0-a78f-4782-98e3-c52de5cf030d" targetNamespace="http://schemas.microsoft.com/office/2006/metadata/properties" ma:root="true" ma:fieldsID="fd8ec0fb6ff90b7270e62344a24b74d9" ns2:_="" ns3:_="">
    <xsd:import namespace="393c2793-96ab-4a74-9691-efa4efff0d23"/>
    <xsd:import namespace="b4f9bdb0-a78f-4782-98e3-c52de5cf03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c2793-96ab-4a74-9691-efa4efff0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f9bdb0-a78f-4782-98e3-c52de5cf030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630486-2748-467B-A154-F7E6DC2CF179}"/>
</file>

<file path=customXml/itemProps2.xml><?xml version="1.0" encoding="utf-8"?>
<ds:datastoreItem xmlns:ds="http://schemas.openxmlformats.org/officeDocument/2006/customXml" ds:itemID="{039415D0-62F4-477A-B893-2C632BE1DACD}"/>
</file>

<file path=customXml/itemProps3.xml><?xml version="1.0" encoding="utf-8"?>
<ds:datastoreItem xmlns:ds="http://schemas.openxmlformats.org/officeDocument/2006/customXml" ds:itemID="{11A5C0A9-3A16-4AA1-907C-EE7D1C49143D}"/>
</file>

<file path=docProps/app.xml><?xml version="1.0" encoding="utf-8"?>
<Properties xmlns="http://schemas.openxmlformats.org/officeDocument/2006/extended-properties" xmlns:vt="http://schemas.openxmlformats.org/officeDocument/2006/docPropsVTypes">
  <TotalTime>18244</TotalTime>
  <Words>3782</Words>
  <Application>Microsoft Office PowerPoint</Application>
  <PresentationFormat>A4-papir (210 x 297 mm)</PresentationFormat>
  <Paragraphs>444</Paragraphs>
  <Slides>29</Slides>
  <Notes>3</Notes>
  <HiddenSlides>0</HiddenSlides>
  <MMClips>0</MMClips>
  <ScaleCrop>false</ScaleCrop>
  <HeadingPairs>
    <vt:vector size="8" baseType="variant">
      <vt:variant>
        <vt:lpstr>Benyttede skrifttyper</vt:lpstr>
      </vt:variant>
      <vt:variant>
        <vt:i4>5</vt:i4>
      </vt:variant>
      <vt:variant>
        <vt:lpstr>Tema</vt:lpstr>
      </vt:variant>
      <vt:variant>
        <vt:i4>1</vt:i4>
      </vt:variant>
      <vt:variant>
        <vt:lpstr>Integrerede OLE-servere</vt:lpstr>
      </vt:variant>
      <vt:variant>
        <vt:i4>1</vt:i4>
      </vt:variant>
      <vt:variant>
        <vt:lpstr>Slidetitler</vt:lpstr>
      </vt:variant>
      <vt:variant>
        <vt:i4>29</vt:i4>
      </vt:variant>
    </vt:vector>
  </HeadingPairs>
  <TitlesOfParts>
    <vt:vector size="36" baseType="lpstr">
      <vt:lpstr>Arial</vt:lpstr>
      <vt:lpstr>Monotype Sorts</vt:lpstr>
      <vt:lpstr>Times New Roman</vt:lpstr>
      <vt:lpstr>Verdana</vt:lpstr>
      <vt:lpstr>Wingdings</vt:lpstr>
      <vt:lpstr>Standarddesign</vt:lpstr>
      <vt:lpstr>Multimedieklip</vt:lpstr>
      <vt:lpstr>Introduction</vt:lpstr>
      <vt:lpstr>Moving towards a renewable energy future</vt:lpstr>
      <vt:lpstr>Reforming EU’s electricity trading</vt:lpstr>
      <vt:lpstr>The beginning of a new age</vt:lpstr>
      <vt:lpstr>The old electricity supply system</vt:lpstr>
      <vt:lpstr>The new electricity business</vt:lpstr>
      <vt:lpstr>Trading electricity in EU</vt:lpstr>
      <vt:lpstr>Time line for trading electrical energy in EU</vt:lpstr>
      <vt:lpstr>Reliable prices for electricity</vt:lpstr>
      <vt:lpstr>Consequences of the new electricity business</vt:lpstr>
      <vt:lpstr>The new electricity business Plus unreformed trading systems</vt:lpstr>
      <vt:lpstr>Congestion management during the planning phase – 1 Electrical energy</vt:lpstr>
      <vt:lpstr>Congestion management during the planning phase – 2 Electrical energy</vt:lpstr>
      <vt:lpstr>PowerPoint-præsentation</vt:lpstr>
      <vt:lpstr>Nodal or zonal pricing? – 1</vt:lpstr>
      <vt:lpstr>Redispatching inside a zone with sub-areas A and B</vt:lpstr>
      <vt:lpstr>Nodal or zonal pricing? – 2</vt:lpstr>
      <vt:lpstr>Nodal pricing: the commercial players’ settlement of imbalances with the TSO</vt:lpstr>
      <vt:lpstr>Nodal pricing: price hedging Electricity derivatives – hedging with financial contracts</vt:lpstr>
      <vt:lpstr>Combination of nodal and zonal pricing</vt:lpstr>
      <vt:lpstr>Appendix 1    Concepts and units</vt:lpstr>
      <vt:lpstr>Appendix 2   Settlement of imbalances</vt:lpstr>
      <vt:lpstr>PowerPoint-præsentation</vt:lpstr>
      <vt:lpstr>Terminology and acronyms – 1 As used in this presentation</vt:lpstr>
      <vt:lpstr>Terminology and acronyms – 2 As used in this presentation</vt:lpstr>
      <vt:lpstr>Terminology and acronyms – 3 As used in this presentation</vt:lpstr>
      <vt:lpstr>Terminology and acronyms – 4 As used in this presentation</vt:lpstr>
      <vt:lpstr>Terminology and acronyms – 5 As used in this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diastitel</dc:title>
  <dc:creator>APH</dc:creator>
  <cp:lastModifiedBy>Anders Plejdrup Houmøller</cp:lastModifiedBy>
  <cp:revision>1902</cp:revision>
  <cp:lastPrinted>2019-12-01T23:03:02Z</cp:lastPrinted>
  <dcterms:created xsi:type="dcterms:W3CDTF">1998-01-18T15:08:52Z</dcterms:created>
  <dcterms:modified xsi:type="dcterms:W3CDTF">2019-12-01T23:03:10Z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0x010100B302B8147B09E240B766556B8EEB420B</vt:lpwstr>
  </property>
</Properties>
</file>