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7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705" r:id="rId2"/>
    <p:sldId id="727" r:id="rId3"/>
    <p:sldId id="706" r:id="rId4"/>
    <p:sldId id="723" r:id="rId5"/>
    <p:sldId id="724" r:id="rId6"/>
    <p:sldId id="725" r:id="rId7"/>
    <p:sldId id="710" r:id="rId8"/>
    <p:sldId id="711" r:id="rId9"/>
    <p:sldId id="712" r:id="rId10"/>
    <p:sldId id="713" r:id="rId11"/>
    <p:sldId id="714" r:id="rId12"/>
    <p:sldId id="715" r:id="rId13"/>
    <p:sldId id="716" r:id="rId14"/>
    <p:sldId id="719" r:id="rId15"/>
    <p:sldId id="720" r:id="rId16"/>
    <p:sldId id="721" r:id="rId17"/>
    <p:sldId id="704" r:id="rId18"/>
  </p:sldIdLst>
  <p:sldSz cx="9906000" cy="6858000" type="A4"/>
  <p:notesSz cx="7099300" cy="10234613"/>
  <p:defaultTextStyle>
    <a:defPPr>
      <a:defRPr lang="da-DK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FF"/>
    <a:srgbClr val="0033CC"/>
    <a:srgbClr val="008000"/>
    <a:srgbClr val="FF0000"/>
    <a:srgbClr val="003300"/>
    <a:srgbClr val="0000FF"/>
    <a:srgbClr val="FF0066"/>
    <a:srgbClr val="D60093"/>
    <a:srgbClr val="FFFF00"/>
    <a:srgbClr val="33CC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588" autoAdjust="0"/>
    <p:restoredTop sz="94624" autoAdjust="0"/>
  </p:normalViewPr>
  <p:slideViewPr>
    <p:cSldViewPr snapToGrid="0">
      <p:cViewPr>
        <p:scale>
          <a:sx n="66" d="100"/>
          <a:sy n="66" d="100"/>
        </p:scale>
        <p:origin x="-1902" y="-17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1824" y="1518"/>
      </p:cViewPr>
      <p:guideLst>
        <p:guide orient="horz" pos="3222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6632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t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12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87400" y="773113"/>
            <a:ext cx="5526088" cy="3825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0053" y="4860378"/>
            <a:ext cx="5219196" cy="4606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441" tIns="49547" rIns="97441" bIns="495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teksttypografien på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6632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da-DK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15846"/>
            <a:ext cx="3083769" cy="517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8" tIns="0" rIns="19818" bIns="0" numCol="1" anchor="b" anchorCtr="0" compatLnSpc="1">
            <a:prstTxWarp prst="textNoShape">
              <a:avLst/>
            </a:prstTxWarp>
          </a:bodyPr>
          <a:lstStyle>
            <a:lvl1pPr algn="r" defTabSz="822563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A111FFE0-B12B-4FF1-8C17-864946D5FEC0}" type="slidenum">
              <a:rPr lang="da-DK"/>
              <a:pPr>
                <a:defRPr/>
              </a:pPr>
              <a:t>‹nr.›</a:t>
            </a:fld>
            <a:endParaRPr lang="da-D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68313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350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404938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73250" algn="l" defTabSz="79057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325FF8-E7A8-484B-BA1B-576853B33F2C}" type="slidenum">
              <a:rPr lang="da-DK" smtClean="0"/>
              <a:pPr/>
              <a:t>17</a:t>
            </a:fld>
            <a:endParaRPr lang="da-DK" dirty="0" smtClean="0"/>
          </a:p>
        </p:txBody>
      </p:sp>
      <p:sp>
        <p:nvSpPr>
          <p:cNvPr id="349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smtClean="0"/>
              <a:t>Klik for at redigere undertiteltypografien i masteren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3E935-BB39-4D35-A391-09DC68D50B3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3B278-585C-4A4E-8896-34B7CA0E2F5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872288" y="0"/>
            <a:ext cx="2290762" cy="5715000"/>
          </a:xfrm>
        </p:spPr>
        <p:txBody>
          <a:bodyPr vert="eaVert"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19888" cy="5715000"/>
          </a:xfrm>
        </p:spPr>
        <p:txBody>
          <a:bodyPr vert="eaVert"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D0B21-4057-493B-A698-10FCA78EFF1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og clipart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143000"/>
          </a:xfrm>
        </p:spPr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multimedieklip 3"/>
          <p:cNvSpPr>
            <a:spLocks noGrp="1"/>
          </p:cNvSpPr>
          <p:nvPr>
            <p:ph type="clipArt"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384550" y="6486525"/>
            <a:ext cx="31369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64A09-139B-4649-BBCA-8D6D587DC3CF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ACB3E-9516-4558-9B4B-9689E2C51AB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5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6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46C31-610E-4A93-8D70-0CE6EE563055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74295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133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1F91-B62D-4931-8F70-7A18122BEDDB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7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8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9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61E6AF-0AB8-466D-B772-9E4A6795CA87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4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5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A6505-6888-4AAA-A0F1-EA7F6140D7E6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3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4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398079-F33D-41F5-9C34-6A64457217A3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  <a:endParaRPr lang="en-GB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1D559-BFF3-454F-AF92-7E681F3B2221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Klik for at redigere titeltypografi i masteren</a:t>
            </a:r>
            <a:endParaRPr lang="en-GB" noProof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Klik for at redigere typografi i masteren</a:t>
            </a:r>
          </a:p>
        </p:txBody>
      </p:sp>
      <p:sp>
        <p:nvSpPr>
          <p:cNvPr id="5" name="Rectangle 9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6" name="Rectangle 9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7" name="Rectangle 9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F31F1-9989-4E76-8C83-D9089B27EEDC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1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titeltypografien på masteren</a:t>
            </a:r>
          </a:p>
        </p:txBody>
      </p:sp>
      <p:sp>
        <p:nvSpPr>
          <p:cNvPr id="1116" name="Rectangle 9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600200"/>
            <a:ext cx="84201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 for at redigere teksttypografien på masteren</a:t>
            </a:r>
          </a:p>
          <a:p>
            <a:pPr lvl="1"/>
            <a:r>
              <a:rPr lang="en-GB" noProof="0" smtClean="0"/>
              <a:t>Andet niveau</a:t>
            </a:r>
          </a:p>
          <a:p>
            <a:pPr lvl="2"/>
            <a:r>
              <a:rPr lang="en-GB" noProof="0" smtClean="0"/>
              <a:t>Tredje niveau</a:t>
            </a:r>
          </a:p>
          <a:p>
            <a:pPr lvl="3"/>
            <a:r>
              <a:rPr lang="en-GB" noProof="0" smtClean="0"/>
              <a:t>Fjerde niveau</a:t>
            </a:r>
          </a:p>
          <a:p>
            <a:pPr lvl="4"/>
            <a:r>
              <a:rPr lang="en-GB" noProof="0" smtClean="0"/>
              <a:t>Femte niveau</a:t>
            </a:r>
          </a:p>
        </p:txBody>
      </p:sp>
      <p:sp>
        <p:nvSpPr>
          <p:cNvPr id="1117" name="Rectangle 9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defRPr/>
            </a:pPr>
            <a:r>
              <a:rPr lang="da-DK" noProof="0" dirty="0" smtClean="0"/>
              <a:t>Oct. 27, 2014</a:t>
            </a:r>
            <a:endParaRPr lang="en-GB" noProof="0" dirty="0"/>
          </a:p>
        </p:txBody>
      </p:sp>
      <p:sp>
        <p:nvSpPr>
          <p:cNvPr id="1118" name="Rectangle 9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1375" y="6486525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>
              <a:defRPr/>
            </a:pPr>
            <a:r>
              <a:rPr lang="en-GB" noProof="0" dirty="0"/>
              <a:t>Anders Plejdrup Houmøller</a:t>
            </a:r>
          </a:p>
        </p:txBody>
      </p:sp>
      <p:sp>
        <p:nvSpPr>
          <p:cNvPr id="1119" name="Rectangle 9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2250" y="6486525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defRPr/>
            </a:pPr>
            <a:fld id="{755A1711-984F-458C-938C-C317FC007E02}" type="slidenum">
              <a:rPr lang="en-GB" noProof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1237" name="Text Box 213"/>
          <p:cNvSpPr txBox="1">
            <a:spLocks noChangeArrowheads="1"/>
          </p:cNvSpPr>
          <p:nvPr userDrawn="1"/>
        </p:nvSpPr>
        <p:spPr bwMode="auto">
          <a:xfrm>
            <a:off x="7562850" y="6642100"/>
            <a:ext cx="19748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800" b="0" noProof="0" dirty="0"/>
              <a:t>Copyright Houmoller Consulting </a:t>
            </a:r>
            <a:r>
              <a:rPr lang="en-GB" sz="800" b="0" noProof="0" dirty="0">
                <a:cs typeface="Arial" charset="0"/>
              </a:rPr>
              <a:t>©</a:t>
            </a:r>
          </a:p>
        </p:txBody>
      </p:sp>
      <p:pic>
        <p:nvPicPr>
          <p:cNvPr id="6152" name="Picture 3" descr="HoumøllerConsulting logo 2010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18400" y="42863"/>
            <a:ext cx="2344738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  <p:sldLayoutId id="2147484202" r:id="rId12"/>
  </p:sldLayoutIdLst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" grpId="0" uiExpand="1" build="p" bldLvl="3" autoUpdateAnimBg="0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1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hdr="0" ftr="0"/>
  <p:txStyles>
    <p:titleStyle>
      <a:lvl1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2pPr>
      <a:lvl3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3pPr>
      <a:lvl4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4pPr>
      <a:lvl5pPr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5pPr>
      <a:lvl6pPr marL="4572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6pPr>
      <a:lvl7pPr marL="9144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7pPr>
      <a:lvl8pPr marL="13716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8pPr>
      <a:lvl9pPr marL="1828800" algn="ctr" defTabSz="762000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defTabSz="762000" rtl="0" eaLnBrk="0" fontAlgn="base" hangingPunct="0">
        <a:spcBef>
          <a:spcPct val="35000"/>
        </a:spcBef>
        <a:spcAft>
          <a:spcPct val="0"/>
        </a:spcAft>
        <a:buFont typeface="Monotype Sorts" pitchFamily="2" charset="2"/>
        <a:buChar char="ð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Font typeface="Monotype Sorts" pitchFamily="2" charset="2"/>
        <a:buChar char="ü"/>
        <a:defRPr sz="2000" b="1">
          <a:solidFill>
            <a:schemeClr val="tx1"/>
          </a:solidFill>
          <a:latin typeface="+mn-lt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420100" cy="1495425"/>
          </a:xfrm>
        </p:spPr>
        <p:txBody>
          <a:bodyPr/>
          <a:lstStyle/>
          <a:p>
            <a:r>
              <a:rPr lang="en-GB" dirty="0" smtClean="0"/>
              <a:t>Introduction</a:t>
            </a:r>
            <a:br>
              <a:rPr lang="en-GB" dirty="0" smtClean="0"/>
            </a:br>
            <a:r>
              <a:rPr lang="en-GB" sz="2400" dirty="0" smtClean="0"/>
              <a:t>Anders Plejdrup Houmøller</a:t>
            </a:r>
            <a:br>
              <a:rPr lang="en-GB" sz="2400" dirty="0" smtClean="0"/>
            </a:br>
            <a:r>
              <a:rPr lang="en-GB" sz="2400" i="1" dirty="0" smtClean="0"/>
              <a:t>CEO, Houmoller Consulting ApS</a:t>
            </a:r>
            <a:endParaRPr lang="en-GB" sz="2400" dirty="0" smtClean="0"/>
          </a:p>
        </p:txBody>
      </p:sp>
      <p:sp>
        <p:nvSpPr>
          <p:cNvPr id="3075" name="Pladsholder til indhold 2"/>
          <p:cNvSpPr>
            <a:spLocks noGrp="1"/>
          </p:cNvSpPr>
          <p:nvPr>
            <p:ph idx="1"/>
          </p:nvPr>
        </p:nvSpPr>
        <p:spPr>
          <a:xfrm>
            <a:off x="449943" y="1658255"/>
            <a:ext cx="9143999" cy="4423229"/>
          </a:xfrm>
        </p:spPr>
        <p:txBody>
          <a:bodyPr/>
          <a:lstStyle/>
          <a:p>
            <a:r>
              <a:rPr lang="en-GB" dirty="0" smtClean="0"/>
              <a:t>This PowerPoint presentation is animated</a:t>
            </a:r>
          </a:p>
          <a:p>
            <a:pPr lvl="1"/>
            <a:r>
              <a:rPr lang="en-GB" sz="2200" dirty="0" smtClean="0"/>
              <a:t>It’s recommended to run the animation when viewing the presentation.</a:t>
            </a:r>
          </a:p>
          <a:p>
            <a:r>
              <a:rPr lang="en-GB" dirty="0" smtClean="0"/>
              <a:t>On most computers, you can start the animation by pressing </a:t>
            </a:r>
            <a:r>
              <a:rPr lang="en-GB" i="1" u="sng" dirty="0" smtClean="0"/>
              <a:t>F5</a:t>
            </a:r>
            <a:r>
              <a:rPr lang="en-GB" i="1" dirty="0" smtClean="0"/>
              <a:t>.</a:t>
            </a:r>
          </a:p>
          <a:p>
            <a:pPr lvl="1"/>
            <a:r>
              <a:rPr lang="en-GB" sz="2200" dirty="0" smtClean="0"/>
              <a:t>Now the presentation moves one step forward, when you press </a:t>
            </a:r>
            <a:r>
              <a:rPr lang="en-GB" sz="2200" i="1" u="sng" dirty="0" smtClean="0"/>
              <a:t>Page Down</a:t>
            </a:r>
            <a:r>
              <a:rPr lang="en-GB" sz="2200" dirty="0" smtClean="0"/>
              <a:t>. It moves one step backward, when you press </a:t>
            </a:r>
            <a:r>
              <a:rPr lang="en-GB" sz="2200" i="1" u="sng" dirty="0" smtClean="0"/>
              <a:t>Page Up</a:t>
            </a:r>
            <a:r>
              <a:rPr lang="en-GB" sz="2200" dirty="0" smtClean="0"/>
              <a:t>.</a:t>
            </a:r>
          </a:p>
        </p:txBody>
      </p:sp>
      <p:sp>
        <p:nvSpPr>
          <p:cNvPr id="3076" name="Pladsholder til dato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da-DK" dirty="0" smtClean="0"/>
              <a:t>Oct. 27, 2014</a:t>
            </a:r>
            <a:endParaRPr lang="en-GB" dirty="0" smtClean="0"/>
          </a:p>
        </p:txBody>
      </p:sp>
      <p:sp>
        <p:nvSpPr>
          <p:cNvPr id="3078" name="Pladsholder til diasnumm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F01E3C-D094-4FA6-AEB9-C1BF68A5B652}" type="slidenum">
              <a:rPr lang="en-GB" smtClean="0"/>
              <a:pPr/>
              <a:t>1</a:t>
            </a:fld>
            <a:endParaRPr lang="en-GB" dirty="0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353769" y="-14288"/>
            <a:ext cx="8246402" cy="1228726"/>
          </a:xfrm>
        </p:spPr>
        <p:txBody>
          <a:bodyPr/>
          <a:lstStyle/>
          <a:p>
            <a:r>
              <a:rPr lang="en-GB" dirty="0" smtClean="0"/>
              <a:t>Gas grid tariffs</a:t>
            </a:r>
            <a:br>
              <a:rPr lang="en-GB" dirty="0" smtClean="0"/>
            </a:br>
            <a:r>
              <a:rPr lang="en-GB" sz="2400" dirty="0" smtClean="0"/>
              <a:t>With capacity fees paid by the consumers</a:t>
            </a:r>
          </a:p>
        </p:txBody>
      </p:sp>
      <p:grpSp>
        <p:nvGrpSpPr>
          <p:cNvPr id="2" name="Gruppe 74"/>
          <p:cNvGrpSpPr>
            <a:grpSpLocks/>
          </p:cNvGrpSpPr>
          <p:nvPr/>
        </p:nvGrpSpPr>
        <p:grpSpPr bwMode="auto">
          <a:xfrm>
            <a:off x="785945" y="1316038"/>
            <a:ext cx="8633354" cy="1046162"/>
            <a:chOff x="785573" y="1200781"/>
            <a:chExt cx="8632271" cy="1045028"/>
          </a:xfrm>
        </p:grpSpPr>
        <p:sp>
          <p:nvSpPr>
            <p:cNvPr id="3097" name="Rektangel 51"/>
            <p:cNvSpPr>
              <a:spLocks noChangeArrowheads="1"/>
            </p:cNvSpPr>
            <p:nvPr/>
          </p:nvSpPr>
          <p:spPr bwMode="auto">
            <a:xfrm>
              <a:off x="827314" y="1200781"/>
              <a:ext cx="8548915" cy="1045028"/>
            </a:xfrm>
            <a:prstGeom prst="rect">
              <a:avLst/>
            </a:prstGeom>
            <a:solidFill>
              <a:srgbClr val="3399FF"/>
            </a:solidFill>
            <a:ln w="57150" algn="ctr">
              <a:solidFill>
                <a:srgbClr val="000000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GB" dirty="0"/>
            </a:p>
          </p:txBody>
        </p:sp>
        <p:sp>
          <p:nvSpPr>
            <p:cNvPr id="3098" name="Rektangel 58"/>
            <p:cNvSpPr>
              <a:spLocks noChangeArrowheads="1"/>
            </p:cNvSpPr>
            <p:nvPr/>
          </p:nvSpPr>
          <p:spPr bwMode="auto">
            <a:xfrm>
              <a:off x="9345713" y="1230433"/>
              <a:ext cx="72131" cy="986867"/>
            </a:xfrm>
            <a:prstGeom prst="rect">
              <a:avLst/>
            </a:prstGeom>
            <a:solidFill>
              <a:srgbClr val="3399FF"/>
            </a:solidFill>
            <a:ln w="57150" algn="ctr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GB" dirty="0"/>
            </a:p>
          </p:txBody>
        </p:sp>
        <p:sp>
          <p:nvSpPr>
            <p:cNvPr id="3099" name="Tekstboks 61"/>
            <p:cNvSpPr txBox="1">
              <a:spLocks noChangeArrowheads="1"/>
            </p:cNvSpPr>
            <p:nvPr/>
          </p:nvSpPr>
          <p:spPr bwMode="auto">
            <a:xfrm>
              <a:off x="2059932" y="1451500"/>
              <a:ext cx="4052205" cy="553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3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Transmission grid</a:t>
              </a:r>
              <a:endParaRPr lang="en-GB" sz="3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100" name="Rektangel 63"/>
            <p:cNvSpPr>
              <a:spLocks noChangeArrowheads="1"/>
            </p:cNvSpPr>
            <p:nvPr/>
          </p:nvSpPr>
          <p:spPr bwMode="auto">
            <a:xfrm>
              <a:off x="785573" y="1230430"/>
              <a:ext cx="72131" cy="986867"/>
            </a:xfrm>
            <a:prstGeom prst="rect">
              <a:avLst/>
            </a:prstGeom>
            <a:solidFill>
              <a:srgbClr val="3399FF"/>
            </a:solidFill>
            <a:ln w="57150" algn="ctr">
              <a:noFill/>
              <a:round/>
              <a:headEnd/>
              <a:tailEnd/>
            </a:ln>
          </p:spPr>
          <p:txBody>
            <a:bodyPr wrap="none"/>
            <a:lstStyle/>
            <a:p>
              <a:endParaRPr lang="en-GB" dirty="0"/>
            </a:p>
          </p:txBody>
        </p:sp>
      </p:grpSp>
      <p:grpSp>
        <p:nvGrpSpPr>
          <p:cNvPr id="3" name="Gruppe 73"/>
          <p:cNvGrpSpPr>
            <a:grpSpLocks/>
          </p:cNvGrpSpPr>
          <p:nvPr/>
        </p:nvGrpSpPr>
        <p:grpSpPr bwMode="auto">
          <a:xfrm>
            <a:off x="2872052" y="2259013"/>
            <a:ext cx="5415625" cy="2470928"/>
            <a:chOff x="2871166" y="2185313"/>
            <a:chExt cx="5417305" cy="2473189"/>
          </a:xfrm>
        </p:grpSpPr>
        <p:grpSp>
          <p:nvGrpSpPr>
            <p:cNvPr id="4" name="Group 28"/>
            <p:cNvGrpSpPr>
              <a:grpSpLocks noChangeAspect="1"/>
            </p:cNvGrpSpPr>
            <p:nvPr/>
          </p:nvGrpSpPr>
          <p:grpSpPr bwMode="auto">
            <a:xfrm>
              <a:off x="7631246" y="4062671"/>
              <a:ext cx="657225" cy="428625"/>
              <a:chOff x="2543" y="1627"/>
              <a:chExt cx="84" cy="60"/>
            </a:xfrm>
          </p:grpSpPr>
          <p:sp>
            <p:nvSpPr>
              <p:cNvPr id="3093" name="Rectangle 29"/>
              <p:cNvSpPr>
                <a:spLocks noChangeAspect="1" noChangeArrowheads="1"/>
              </p:cNvSpPr>
              <p:nvPr/>
            </p:nvSpPr>
            <p:spPr bwMode="auto">
              <a:xfrm>
                <a:off x="2547" y="1643"/>
                <a:ext cx="76" cy="44"/>
              </a:xfrm>
              <a:prstGeom prst="rect">
                <a:avLst/>
              </a:prstGeom>
              <a:noFill/>
              <a:ln w="571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094" name="Line 30"/>
              <p:cNvSpPr>
                <a:spLocks noChangeAspect="1" noChangeShapeType="1"/>
              </p:cNvSpPr>
              <p:nvPr/>
            </p:nvSpPr>
            <p:spPr bwMode="auto">
              <a:xfrm flipV="1">
                <a:off x="2543" y="1627"/>
                <a:ext cx="12" cy="1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095" name="Line 31"/>
              <p:cNvSpPr>
                <a:spLocks noChangeAspect="1" noChangeShapeType="1"/>
              </p:cNvSpPr>
              <p:nvPr/>
            </p:nvSpPr>
            <p:spPr bwMode="auto">
              <a:xfrm flipH="1" flipV="1">
                <a:off x="2615" y="1627"/>
                <a:ext cx="12" cy="12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  <p:sp>
            <p:nvSpPr>
              <p:cNvPr id="3096" name="Line 32"/>
              <p:cNvSpPr>
                <a:spLocks noChangeAspect="1" noChangeShapeType="1"/>
              </p:cNvSpPr>
              <p:nvPr/>
            </p:nvSpPr>
            <p:spPr bwMode="auto">
              <a:xfrm>
                <a:off x="2555" y="1627"/>
                <a:ext cx="6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  <p:sp>
          <p:nvSpPr>
            <p:cNvPr id="3084" name="Tekstboks 62"/>
            <p:cNvSpPr txBox="1">
              <a:spLocks noChangeArrowheads="1"/>
            </p:cNvSpPr>
            <p:nvPr/>
          </p:nvSpPr>
          <p:spPr bwMode="auto">
            <a:xfrm>
              <a:off x="2871166" y="4165608"/>
              <a:ext cx="3265048" cy="492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600" b="1" dirty="0" smtClean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Distribution grid</a:t>
              </a:r>
              <a:endParaRPr lang="en-GB" sz="2600" b="1" dirty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5" name="Gruppe 67"/>
            <p:cNvGrpSpPr>
              <a:grpSpLocks/>
            </p:cNvGrpSpPr>
            <p:nvPr/>
          </p:nvGrpSpPr>
          <p:grpSpPr bwMode="auto">
            <a:xfrm>
              <a:off x="3904343" y="2185313"/>
              <a:ext cx="667657" cy="1626396"/>
              <a:chOff x="3904343" y="2533649"/>
              <a:chExt cx="667657" cy="1626396"/>
            </a:xfrm>
          </p:grpSpPr>
          <p:sp>
            <p:nvSpPr>
              <p:cNvPr id="3090" name="Rektangel 52"/>
              <p:cNvSpPr>
                <a:spLocks noChangeArrowheads="1"/>
              </p:cNvSpPr>
              <p:nvPr/>
            </p:nvSpPr>
            <p:spPr bwMode="auto">
              <a:xfrm>
                <a:off x="3904343" y="2636391"/>
                <a:ext cx="667657" cy="1480457"/>
              </a:xfrm>
              <a:prstGeom prst="rect">
                <a:avLst/>
              </a:prstGeom>
              <a:solidFill>
                <a:srgbClr val="3399FF"/>
              </a:solidFill>
              <a:ln w="57150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  <p:sp>
            <p:nvSpPr>
              <p:cNvPr id="3091" name="Rektangel 64"/>
              <p:cNvSpPr>
                <a:spLocks noChangeArrowheads="1"/>
              </p:cNvSpPr>
              <p:nvPr/>
            </p:nvSpPr>
            <p:spPr bwMode="auto">
              <a:xfrm>
                <a:off x="3933822" y="4057650"/>
                <a:ext cx="609602" cy="102395"/>
              </a:xfrm>
              <a:prstGeom prst="rect">
                <a:avLst/>
              </a:prstGeom>
              <a:solidFill>
                <a:srgbClr val="3399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  <p:sp>
            <p:nvSpPr>
              <p:cNvPr id="3092" name="Rektangel 65"/>
              <p:cNvSpPr>
                <a:spLocks noChangeArrowheads="1"/>
              </p:cNvSpPr>
              <p:nvPr/>
            </p:nvSpPr>
            <p:spPr bwMode="auto">
              <a:xfrm>
                <a:off x="3933822" y="2533649"/>
                <a:ext cx="607221" cy="144722"/>
              </a:xfrm>
              <a:prstGeom prst="rect">
                <a:avLst/>
              </a:prstGeom>
              <a:solidFill>
                <a:srgbClr val="3399FF"/>
              </a:solidFill>
              <a:ln w="9525" algn="ctr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  <p:grpSp>
          <p:nvGrpSpPr>
            <p:cNvPr id="6" name="Gruppe 69"/>
            <p:cNvGrpSpPr>
              <a:grpSpLocks/>
            </p:cNvGrpSpPr>
            <p:nvPr/>
          </p:nvGrpSpPr>
          <p:grpSpPr bwMode="auto">
            <a:xfrm>
              <a:off x="7053860" y="4322114"/>
              <a:ext cx="654859" cy="104775"/>
              <a:chOff x="7460252" y="5947682"/>
              <a:chExt cx="654859" cy="104775"/>
            </a:xfrm>
          </p:grpSpPr>
          <p:sp>
            <p:nvSpPr>
              <p:cNvPr id="3087" name="Rektangel 48"/>
              <p:cNvSpPr>
                <a:spLocks noChangeArrowheads="1"/>
              </p:cNvSpPr>
              <p:nvPr/>
            </p:nvSpPr>
            <p:spPr bwMode="auto">
              <a:xfrm>
                <a:off x="7480896" y="5947682"/>
                <a:ext cx="611979" cy="104775"/>
              </a:xfrm>
              <a:prstGeom prst="rect">
                <a:avLst/>
              </a:prstGeom>
              <a:noFill/>
              <a:ln w="38100" algn="ctr">
                <a:solidFill>
                  <a:srgbClr val="CC0000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  <p:sp>
            <p:nvSpPr>
              <p:cNvPr id="31" name="Rektangel 48"/>
              <p:cNvSpPr>
                <a:spLocks noChangeArrowheads="1"/>
              </p:cNvSpPr>
              <p:nvPr/>
            </p:nvSpPr>
            <p:spPr bwMode="auto">
              <a:xfrm>
                <a:off x="7460252" y="5959135"/>
                <a:ext cx="654859" cy="81037"/>
              </a:xfrm>
              <a:prstGeom prst="rect">
                <a:avLst/>
              </a:prstGeom>
              <a:solidFill>
                <a:srgbClr val="3399FF"/>
              </a:solidFill>
              <a:ln w="38100" algn="ctr">
                <a:noFill/>
                <a:round/>
                <a:headEnd/>
                <a:tailEnd/>
              </a:ln>
            </p:spPr>
            <p:txBody>
              <a:bodyPr wrap="none"/>
              <a:lstStyle/>
              <a:p>
                <a:endParaRPr lang="en-GB" dirty="0"/>
              </a:p>
            </p:txBody>
          </p:sp>
        </p:grpSp>
      </p:grpSp>
      <p:sp>
        <p:nvSpPr>
          <p:cNvPr id="72" name="Tekstboks 71"/>
          <p:cNvSpPr txBox="1">
            <a:spLocks noChangeArrowheads="1"/>
          </p:cNvSpPr>
          <p:nvPr/>
        </p:nvSpPr>
        <p:spPr bwMode="auto">
          <a:xfrm>
            <a:off x="59454" y="2669947"/>
            <a:ext cx="338105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distribution grid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owner pays volume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fees and capacity fees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 the transmission</a:t>
            </a:r>
          </a:p>
          <a:p>
            <a:r>
              <a:rPr lang="en-GB" sz="2000" b="1" dirty="0" smtClean="0">
                <a:solidFill>
                  <a:srgbClr val="FF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grid owner (TSO)</a:t>
            </a:r>
            <a:endParaRPr lang="en-GB" sz="2000" b="1" dirty="0">
              <a:solidFill>
                <a:srgbClr val="FF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1" name="Tekstboks 70"/>
          <p:cNvSpPr txBox="1">
            <a:spLocks noChangeArrowheads="1"/>
          </p:cNvSpPr>
          <p:nvPr/>
        </p:nvSpPr>
        <p:spPr bwMode="auto">
          <a:xfrm>
            <a:off x="6640116" y="4572000"/>
            <a:ext cx="2972289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consumer pays</a:t>
            </a:r>
          </a:p>
          <a:p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volume fees and</a:t>
            </a:r>
          </a:p>
          <a:p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capacity fees to</a:t>
            </a:r>
          </a:p>
          <a:p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the distribution</a:t>
            </a:r>
          </a:p>
          <a:p>
            <a:r>
              <a:rPr lang="en-GB" sz="2000" b="1" dirty="0" smtClean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grid owner</a:t>
            </a:r>
            <a:endParaRPr lang="en-GB" sz="2000" b="1" dirty="0">
              <a:solidFill>
                <a:srgbClr val="0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0" name="Pladsholder til dato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Oct. 27, 2014</a:t>
            </a:r>
            <a:endParaRPr lang="en-GB" dirty="0"/>
          </a:p>
        </p:txBody>
      </p:sp>
      <p:sp>
        <p:nvSpPr>
          <p:cNvPr id="32" name="Pladsholder til diasnumm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948" y="101599"/>
            <a:ext cx="7522387" cy="1228725"/>
          </a:xfrm>
          <a:noFill/>
        </p:spPr>
        <p:txBody>
          <a:bodyPr/>
          <a:lstStyle/>
          <a:p>
            <a:r>
              <a:rPr lang="en-GB" sz="3200" dirty="0" smtClean="0"/>
              <a:t>Capacity reservation may create artificial bottlenecks</a:t>
            </a:r>
            <a:br>
              <a:rPr lang="en-GB" sz="3200" dirty="0" smtClean="0"/>
            </a:br>
            <a:r>
              <a:rPr lang="en-GB" sz="2400" dirty="0" smtClean="0"/>
              <a:t>Two domestic retailers A and B</a:t>
            </a:r>
            <a:endParaRPr lang="en-GB" sz="2400" dirty="0"/>
          </a:p>
        </p:txBody>
      </p:sp>
      <p:grpSp>
        <p:nvGrpSpPr>
          <p:cNvPr id="5" name="Gruppe 5"/>
          <p:cNvGrpSpPr/>
          <p:nvPr/>
        </p:nvGrpSpPr>
        <p:grpSpPr>
          <a:xfrm>
            <a:off x="152130" y="1804530"/>
            <a:ext cx="8982729" cy="4940360"/>
            <a:chOff x="140428" y="1673903"/>
            <a:chExt cx="8291750" cy="4940360"/>
          </a:xfrm>
        </p:grpSpPr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40428" y="1673903"/>
              <a:ext cx="115741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Arial" charset="0"/>
                </a:rPr>
                <a:t>Capacity</a:t>
              </a:r>
              <a:endParaRPr lang="en-GB" b="1" dirty="0">
                <a:latin typeface="Arial" charset="0"/>
              </a:endParaRPr>
            </a:p>
          </p:txBody>
        </p:sp>
        <p:sp>
          <p:nvSpPr>
            <p:cNvPr id="8" name="Line 54"/>
            <p:cNvSpPr>
              <a:spLocks noChangeShapeType="1"/>
            </p:cNvSpPr>
            <p:nvPr/>
          </p:nvSpPr>
          <p:spPr bwMode="auto">
            <a:xfrm>
              <a:off x="280988" y="2158090"/>
              <a:ext cx="0" cy="42894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lg" len="lg"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9" name="Line 53"/>
            <p:cNvSpPr>
              <a:spLocks noChangeShapeType="1"/>
            </p:cNvSpPr>
            <p:nvPr/>
          </p:nvSpPr>
          <p:spPr bwMode="auto">
            <a:xfrm>
              <a:off x="277813" y="6447515"/>
              <a:ext cx="740568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lg"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0" name="Text Box 60"/>
            <p:cNvSpPr txBox="1">
              <a:spLocks noChangeArrowheads="1"/>
            </p:cNvSpPr>
            <p:nvPr/>
          </p:nvSpPr>
          <p:spPr bwMode="auto">
            <a:xfrm>
              <a:off x="7714052" y="6214153"/>
              <a:ext cx="71812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Arial" charset="0"/>
                </a:rPr>
                <a:t>Time</a:t>
              </a:r>
              <a:endParaRPr lang="en-GB" b="1" dirty="0">
                <a:latin typeface="Arial" charset="0"/>
              </a:endParaRPr>
            </a:p>
          </p:txBody>
        </p:sp>
      </p:grpSp>
      <p:grpSp>
        <p:nvGrpSpPr>
          <p:cNvPr id="6" name="Gruppe 12"/>
          <p:cNvGrpSpPr/>
          <p:nvPr/>
        </p:nvGrpSpPr>
        <p:grpSpPr>
          <a:xfrm>
            <a:off x="302683" y="4562016"/>
            <a:ext cx="7869767" cy="1750645"/>
            <a:chOff x="279400" y="4431390"/>
            <a:chExt cx="7264400" cy="1750645"/>
          </a:xfrm>
        </p:grpSpPr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279400" y="5294990"/>
              <a:ext cx="609600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55"/>
                </a:cxn>
                <a:cxn ang="0">
                  <a:pos x="316" y="73"/>
                </a:cxn>
                <a:cxn ang="0">
                  <a:pos x="416" y="91"/>
                </a:cxn>
              </a:cxnLst>
              <a:rect l="0" t="0" r="r" b="b"/>
              <a:pathLst>
                <a:path w="416" h="91">
                  <a:moveTo>
                    <a:pt x="0" y="0"/>
                  </a:moveTo>
                  <a:lnTo>
                    <a:pt x="201" y="55"/>
                  </a:lnTo>
                  <a:lnTo>
                    <a:pt x="316" y="73"/>
                  </a:lnTo>
                  <a:lnTo>
                    <a:pt x="416" y="91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auto">
            <a:xfrm>
              <a:off x="1500188" y="4921928"/>
              <a:ext cx="588962" cy="373062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101" y="181"/>
                </a:cxn>
                <a:cxn ang="0">
                  <a:pos x="201" y="126"/>
                </a:cxn>
                <a:cxn ang="0">
                  <a:pos x="402" y="0"/>
                </a:cxn>
              </a:cxnLst>
              <a:rect l="0" t="0" r="r" b="b"/>
              <a:pathLst>
                <a:path w="402" h="235">
                  <a:moveTo>
                    <a:pt x="0" y="235"/>
                  </a:moveTo>
                  <a:lnTo>
                    <a:pt x="101" y="181"/>
                  </a:lnTo>
                  <a:lnTo>
                    <a:pt x="201" y="126"/>
                  </a:lnTo>
                  <a:lnTo>
                    <a:pt x="402" y="0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889000" y="5294990"/>
              <a:ext cx="611188" cy="14446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16" y="73"/>
                </a:cxn>
                <a:cxn ang="0">
                  <a:pos x="417" y="0"/>
                </a:cxn>
              </a:cxnLst>
              <a:rect l="0" t="0" r="r" b="b"/>
              <a:pathLst>
                <a:path w="417" h="91">
                  <a:moveTo>
                    <a:pt x="0" y="91"/>
                  </a:moveTo>
                  <a:lnTo>
                    <a:pt x="216" y="73"/>
                  </a:lnTo>
                  <a:lnTo>
                    <a:pt x="417" y="0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7" name="Freeform 20"/>
            <p:cNvSpPr>
              <a:spLocks/>
            </p:cNvSpPr>
            <p:nvPr/>
          </p:nvSpPr>
          <p:spPr bwMode="auto">
            <a:xfrm>
              <a:off x="2089150" y="4575853"/>
              <a:ext cx="611188" cy="346075"/>
            </a:xfrm>
            <a:custGeom>
              <a:avLst/>
              <a:gdLst/>
              <a:ahLst/>
              <a:cxnLst>
                <a:cxn ang="0">
                  <a:pos x="0" y="218"/>
                </a:cxn>
                <a:cxn ang="0">
                  <a:pos x="202" y="109"/>
                </a:cxn>
                <a:cxn ang="0">
                  <a:pos x="317" y="36"/>
                </a:cxn>
                <a:cxn ang="0">
                  <a:pos x="417" y="0"/>
                </a:cxn>
              </a:cxnLst>
              <a:rect l="0" t="0" r="r" b="b"/>
              <a:pathLst>
                <a:path w="417" h="218">
                  <a:moveTo>
                    <a:pt x="0" y="218"/>
                  </a:moveTo>
                  <a:lnTo>
                    <a:pt x="202" y="109"/>
                  </a:lnTo>
                  <a:lnTo>
                    <a:pt x="317" y="36"/>
                  </a:lnTo>
                  <a:lnTo>
                    <a:pt x="417" y="0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8" name="Freeform 21"/>
            <p:cNvSpPr>
              <a:spLocks/>
            </p:cNvSpPr>
            <p:nvPr/>
          </p:nvSpPr>
          <p:spPr bwMode="auto">
            <a:xfrm>
              <a:off x="2700338" y="4431390"/>
              <a:ext cx="611187" cy="14446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01" y="18"/>
                </a:cxn>
                <a:cxn ang="0">
                  <a:pos x="316" y="0"/>
                </a:cxn>
                <a:cxn ang="0">
                  <a:pos x="417" y="0"/>
                </a:cxn>
              </a:cxnLst>
              <a:rect l="0" t="0" r="r" b="b"/>
              <a:pathLst>
                <a:path w="417" h="91">
                  <a:moveTo>
                    <a:pt x="0" y="91"/>
                  </a:moveTo>
                  <a:lnTo>
                    <a:pt x="201" y="18"/>
                  </a:lnTo>
                  <a:lnTo>
                    <a:pt x="316" y="0"/>
                  </a:lnTo>
                  <a:lnTo>
                    <a:pt x="417" y="0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3311525" y="4431390"/>
              <a:ext cx="611188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" y="0"/>
                </a:cxn>
                <a:cxn ang="0">
                  <a:pos x="215" y="18"/>
                </a:cxn>
                <a:cxn ang="0">
                  <a:pos x="417" y="91"/>
                </a:cxn>
              </a:cxnLst>
              <a:rect l="0" t="0" r="r" b="b"/>
              <a:pathLst>
                <a:path w="417" h="91">
                  <a:moveTo>
                    <a:pt x="0" y="0"/>
                  </a:moveTo>
                  <a:lnTo>
                    <a:pt x="100" y="0"/>
                  </a:lnTo>
                  <a:lnTo>
                    <a:pt x="215" y="18"/>
                  </a:lnTo>
                  <a:lnTo>
                    <a:pt x="417" y="91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auto">
            <a:xfrm>
              <a:off x="3922713" y="4575853"/>
              <a:ext cx="588962" cy="3460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" y="36"/>
                </a:cxn>
                <a:cxn ang="0">
                  <a:pos x="201" y="109"/>
                </a:cxn>
                <a:cxn ang="0">
                  <a:pos x="402" y="218"/>
                </a:cxn>
              </a:cxnLst>
              <a:rect l="0" t="0" r="r" b="b"/>
              <a:pathLst>
                <a:path w="402" h="218">
                  <a:moveTo>
                    <a:pt x="0" y="0"/>
                  </a:moveTo>
                  <a:lnTo>
                    <a:pt x="100" y="36"/>
                  </a:lnTo>
                  <a:lnTo>
                    <a:pt x="201" y="109"/>
                  </a:lnTo>
                  <a:lnTo>
                    <a:pt x="402" y="218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auto">
            <a:xfrm>
              <a:off x="4511675" y="4921928"/>
              <a:ext cx="611188" cy="3730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126"/>
                </a:cxn>
                <a:cxn ang="0">
                  <a:pos x="316" y="181"/>
                </a:cxn>
                <a:cxn ang="0">
                  <a:pos x="417" y="235"/>
                </a:cxn>
              </a:cxnLst>
              <a:rect l="0" t="0" r="r" b="b"/>
              <a:pathLst>
                <a:path w="417" h="235">
                  <a:moveTo>
                    <a:pt x="0" y="0"/>
                  </a:moveTo>
                  <a:lnTo>
                    <a:pt x="201" y="126"/>
                  </a:lnTo>
                  <a:lnTo>
                    <a:pt x="316" y="181"/>
                  </a:lnTo>
                  <a:lnTo>
                    <a:pt x="417" y="235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5122863" y="5294990"/>
              <a:ext cx="609600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73"/>
                </a:cxn>
                <a:cxn ang="0">
                  <a:pos x="416" y="91"/>
                </a:cxn>
              </a:cxnLst>
              <a:rect l="0" t="0" r="r" b="b"/>
              <a:pathLst>
                <a:path w="416" h="91">
                  <a:moveTo>
                    <a:pt x="0" y="0"/>
                  </a:moveTo>
                  <a:lnTo>
                    <a:pt x="201" y="73"/>
                  </a:lnTo>
                  <a:lnTo>
                    <a:pt x="416" y="91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5732463" y="5294990"/>
              <a:ext cx="611187" cy="14446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216" y="73"/>
                </a:cxn>
                <a:cxn ang="0">
                  <a:pos x="417" y="0"/>
                </a:cxn>
              </a:cxnLst>
              <a:rect l="0" t="0" r="r" b="b"/>
              <a:pathLst>
                <a:path w="417" h="91">
                  <a:moveTo>
                    <a:pt x="0" y="91"/>
                  </a:moveTo>
                  <a:lnTo>
                    <a:pt x="216" y="73"/>
                  </a:lnTo>
                  <a:lnTo>
                    <a:pt x="417" y="0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auto">
            <a:xfrm>
              <a:off x="6343650" y="4921928"/>
              <a:ext cx="588963" cy="373062"/>
            </a:xfrm>
            <a:custGeom>
              <a:avLst/>
              <a:gdLst/>
              <a:ahLst/>
              <a:cxnLst>
                <a:cxn ang="0">
                  <a:pos x="0" y="235"/>
                </a:cxn>
                <a:cxn ang="0">
                  <a:pos x="101" y="181"/>
                </a:cxn>
                <a:cxn ang="0">
                  <a:pos x="201" y="126"/>
                </a:cxn>
                <a:cxn ang="0">
                  <a:pos x="402" y="0"/>
                </a:cxn>
              </a:cxnLst>
              <a:rect l="0" t="0" r="r" b="b"/>
              <a:pathLst>
                <a:path w="402" h="235">
                  <a:moveTo>
                    <a:pt x="0" y="235"/>
                  </a:moveTo>
                  <a:lnTo>
                    <a:pt x="101" y="181"/>
                  </a:lnTo>
                  <a:lnTo>
                    <a:pt x="201" y="126"/>
                  </a:lnTo>
                  <a:lnTo>
                    <a:pt x="402" y="0"/>
                  </a:lnTo>
                </a:path>
              </a:pathLst>
            </a:custGeom>
            <a:noFill/>
            <a:ln w="46038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V="1">
              <a:off x="6932613" y="4575853"/>
              <a:ext cx="611187" cy="346075"/>
            </a:xfrm>
            <a:prstGeom prst="line">
              <a:avLst/>
            </a:prstGeom>
            <a:noFill/>
            <a:ln w="46038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6" name="Text Box 57"/>
            <p:cNvSpPr txBox="1">
              <a:spLocks noChangeArrowheads="1"/>
            </p:cNvSpPr>
            <p:nvPr/>
          </p:nvSpPr>
          <p:spPr bwMode="auto">
            <a:xfrm>
              <a:off x="557902" y="5474149"/>
              <a:ext cx="1657553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 i="1" dirty="0" smtClean="0">
                  <a:solidFill>
                    <a:srgbClr val="FF0000"/>
                  </a:solidFill>
                  <a:latin typeface="Arial" charset="0"/>
                </a:rPr>
                <a:t>Player A’s</a:t>
              </a:r>
            </a:p>
            <a:p>
              <a:pPr algn="ctr"/>
              <a:r>
                <a:rPr lang="en-GB" b="1" i="1" dirty="0" smtClean="0">
                  <a:solidFill>
                    <a:srgbClr val="FF0000"/>
                  </a:solidFill>
                  <a:latin typeface="Arial" charset="0"/>
                </a:rPr>
                <a:t>consumption</a:t>
              </a:r>
              <a:endParaRPr lang="en-GB" b="1" i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12" name="Gruppe 26"/>
          <p:cNvGrpSpPr/>
          <p:nvPr/>
        </p:nvGrpSpPr>
        <p:grpSpPr>
          <a:xfrm>
            <a:off x="302684" y="5052555"/>
            <a:ext cx="7825052" cy="1379398"/>
            <a:chOff x="279400" y="4921928"/>
            <a:chExt cx="7223125" cy="1379398"/>
          </a:xfrm>
        </p:grpSpPr>
        <p:sp>
          <p:nvSpPr>
            <p:cNvPr id="28" name="Freeform 5"/>
            <p:cNvSpPr>
              <a:spLocks/>
            </p:cNvSpPr>
            <p:nvPr/>
          </p:nvSpPr>
          <p:spPr bwMode="auto">
            <a:xfrm>
              <a:off x="279400" y="5064803"/>
              <a:ext cx="609600" cy="374650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201" y="109"/>
                </a:cxn>
                <a:cxn ang="0">
                  <a:pos x="316" y="55"/>
                </a:cxn>
                <a:cxn ang="0">
                  <a:pos x="416" y="0"/>
                </a:cxn>
              </a:cxnLst>
              <a:rect l="0" t="0" r="r" b="b"/>
              <a:pathLst>
                <a:path w="416" h="236">
                  <a:moveTo>
                    <a:pt x="0" y="236"/>
                  </a:moveTo>
                  <a:lnTo>
                    <a:pt x="201" y="109"/>
                  </a:lnTo>
                  <a:lnTo>
                    <a:pt x="316" y="55"/>
                  </a:lnTo>
                  <a:lnTo>
                    <a:pt x="416" y="0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29" name="Freeform 6"/>
            <p:cNvSpPr>
              <a:spLocks/>
            </p:cNvSpPr>
            <p:nvPr/>
          </p:nvSpPr>
          <p:spPr bwMode="auto">
            <a:xfrm>
              <a:off x="889000" y="4921928"/>
              <a:ext cx="611188" cy="14287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6" y="18"/>
                </a:cxn>
                <a:cxn ang="0">
                  <a:pos x="417" y="0"/>
                </a:cxn>
              </a:cxnLst>
              <a:rect l="0" t="0" r="r" b="b"/>
              <a:pathLst>
                <a:path w="417" h="90">
                  <a:moveTo>
                    <a:pt x="0" y="90"/>
                  </a:moveTo>
                  <a:lnTo>
                    <a:pt x="216" y="18"/>
                  </a:lnTo>
                  <a:lnTo>
                    <a:pt x="417" y="0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0" name="Freeform 7"/>
            <p:cNvSpPr>
              <a:spLocks/>
            </p:cNvSpPr>
            <p:nvPr/>
          </p:nvSpPr>
          <p:spPr bwMode="auto">
            <a:xfrm>
              <a:off x="1500188" y="4921928"/>
              <a:ext cx="588962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18"/>
                </a:cxn>
                <a:cxn ang="0">
                  <a:pos x="402" y="90"/>
                </a:cxn>
              </a:cxnLst>
              <a:rect l="0" t="0" r="r" b="b"/>
              <a:pathLst>
                <a:path w="402" h="90">
                  <a:moveTo>
                    <a:pt x="0" y="0"/>
                  </a:moveTo>
                  <a:lnTo>
                    <a:pt x="201" y="18"/>
                  </a:lnTo>
                  <a:lnTo>
                    <a:pt x="402" y="90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2700338" y="5439453"/>
              <a:ext cx="611187" cy="3444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109"/>
                </a:cxn>
                <a:cxn ang="0">
                  <a:pos x="316" y="181"/>
                </a:cxn>
                <a:cxn ang="0">
                  <a:pos x="417" y="217"/>
                </a:cxn>
              </a:cxnLst>
              <a:rect l="0" t="0" r="r" b="b"/>
              <a:pathLst>
                <a:path w="417" h="217">
                  <a:moveTo>
                    <a:pt x="0" y="0"/>
                  </a:moveTo>
                  <a:lnTo>
                    <a:pt x="201" y="109"/>
                  </a:lnTo>
                  <a:lnTo>
                    <a:pt x="316" y="181"/>
                  </a:lnTo>
                  <a:lnTo>
                    <a:pt x="417" y="217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2" name="Freeform 10"/>
            <p:cNvSpPr>
              <a:spLocks/>
            </p:cNvSpPr>
            <p:nvPr/>
          </p:nvSpPr>
          <p:spPr bwMode="auto">
            <a:xfrm>
              <a:off x="3311525" y="5783940"/>
              <a:ext cx="611188" cy="1444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" y="73"/>
                </a:cxn>
                <a:cxn ang="0">
                  <a:pos x="316" y="91"/>
                </a:cxn>
                <a:cxn ang="0">
                  <a:pos x="417" y="91"/>
                </a:cxn>
              </a:cxnLst>
              <a:rect l="0" t="0" r="r" b="b"/>
              <a:pathLst>
                <a:path w="417" h="91">
                  <a:moveTo>
                    <a:pt x="0" y="0"/>
                  </a:moveTo>
                  <a:lnTo>
                    <a:pt x="215" y="73"/>
                  </a:lnTo>
                  <a:lnTo>
                    <a:pt x="316" y="91"/>
                  </a:lnTo>
                  <a:lnTo>
                    <a:pt x="417" y="91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3" name="Freeform 11"/>
            <p:cNvSpPr>
              <a:spLocks/>
            </p:cNvSpPr>
            <p:nvPr/>
          </p:nvSpPr>
          <p:spPr bwMode="auto">
            <a:xfrm>
              <a:off x="3922713" y="5783940"/>
              <a:ext cx="588962" cy="144463"/>
            </a:xfrm>
            <a:custGeom>
              <a:avLst/>
              <a:gdLst/>
              <a:ahLst/>
              <a:cxnLst>
                <a:cxn ang="0">
                  <a:pos x="0" y="91"/>
                </a:cxn>
                <a:cxn ang="0">
                  <a:pos x="100" y="91"/>
                </a:cxn>
                <a:cxn ang="0">
                  <a:pos x="201" y="73"/>
                </a:cxn>
                <a:cxn ang="0">
                  <a:pos x="402" y="0"/>
                </a:cxn>
              </a:cxnLst>
              <a:rect l="0" t="0" r="r" b="b"/>
              <a:pathLst>
                <a:path w="402" h="91">
                  <a:moveTo>
                    <a:pt x="0" y="91"/>
                  </a:moveTo>
                  <a:lnTo>
                    <a:pt x="100" y="91"/>
                  </a:lnTo>
                  <a:lnTo>
                    <a:pt x="201" y="73"/>
                  </a:lnTo>
                  <a:lnTo>
                    <a:pt x="402" y="0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4" name="Freeform 12"/>
            <p:cNvSpPr>
              <a:spLocks/>
            </p:cNvSpPr>
            <p:nvPr/>
          </p:nvSpPr>
          <p:spPr bwMode="auto">
            <a:xfrm>
              <a:off x="4511675" y="5439453"/>
              <a:ext cx="611188" cy="344487"/>
            </a:xfrm>
            <a:custGeom>
              <a:avLst/>
              <a:gdLst/>
              <a:ahLst/>
              <a:cxnLst>
                <a:cxn ang="0">
                  <a:pos x="0" y="217"/>
                </a:cxn>
                <a:cxn ang="0">
                  <a:pos x="101" y="181"/>
                </a:cxn>
                <a:cxn ang="0">
                  <a:pos x="201" y="109"/>
                </a:cxn>
                <a:cxn ang="0">
                  <a:pos x="417" y="0"/>
                </a:cxn>
              </a:cxnLst>
              <a:rect l="0" t="0" r="r" b="b"/>
              <a:pathLst>
                <a:path w="417" h="217">
                  <a:moveTo>
                    <a:pt x="0" y="217"/>
                  </a:moveTo>
                  <a:lnTo>
                    <a:pt x="101" y="181"/>
                  </a:lnTo>
                  <a:lnTo>
                    <a:pt x="201" y="109"/>
                  </a:lnTo>
                  <a:lnTo>
                    <a:pt x="417" y="0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5" name="Freeform 16"/>
            <p:cNvSpPr>
              <a:spLocks/>
            </p:cNvSpPr>
            <p:nvPr/>
          </p:nvSpPr>
          <p:spPr bwMode="auto">
            <a:xfrm>
              <a:off x="6932613" y="5064803"/>
              <a:ext cx="569912" cy="5254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55"/>
                </a:cxn>
                <a:cxn ang="0">
                  <a:pos x="202" y="109"/>
                </a:cxn>
                <a:cxn ang="0">
                  <a:pos x="417" y="236"/>
                </a:cxn>
              </a:cxnLst>
              <a:rect l="0" t="0" r="r" b="b"/>
              <a:pathLst>
                <a:path w="417" h="236">
                  <a:moveTo>
                    <a:pt x="0" y="0"/>
                  </a:moveTo>
                  <a:lnTo>
                    <a:pt x="101" y="55"/>
                  </a:lnTo>
                  <a:lnTo>
                    <a:pt x="202" y="109"/>
                  </a:lnTo>
                  <a:lnTo>
                    <a:pt x="417" y="236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6" name="Text Box 56"/>
            <p:cNvSpPr txBox="1">
              <a:spLocks noChangeArrowheads="1"/>
            </p:cNvSpPr>
            <p:nvPr/>
          </p:nvSpPr>
          <p:spPr bwMode="auto">
            <a:xfrm>
              <a:off x="4685063" y="5593440"/>
              <a:ext cx="165755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 i="1" dirty="0" smtClean="0">
                  <a:solidFill>
                    <a:srgbClr val="008000"/>
                  </a:solidFill>
                  <a:latin typeface="Arial" charset="0"/>
                </a:rPr>
                <a:t>Player B’s</a:t>
              </a:r>
            </a:p>
            <a:p>
              <a:pPr algn="ctr"/>
              <a:r>
                <a:rPr lang="en-GB" b="1" i="1" dirty="0" smtClean="0">
                  <a:solidFill>
                    <a:srgbClr val="008000"/>
                  </a:solidFill>
                  <a:latin typeface="Arial" charset="0"/>
                </a:rPr>
                <a:t>consumption</a:t>
              </a:r>
              <a:endParaRPr lang="en-GB" b="1" i="1" dirty="0">
                <a:solidFill>
                  <a:srgbClr val="008000"/>
                </a:solidFill>
                <a:latin typeface="Arial" charset="0"/>
              </a:endParaRPr>
            </a:p>
          </p:txBody>
        </p:sp>
        <p:sp>
          <p:nvSpPr>
            <p:cNvPr id="37" name="Freeform 14"/>
            <p:cNvSpPr>
              <a:spLocks/>
            </p:cNvSpPr>
            <p:nvPr/>
          </p:nvSpPr>
          <p:spPr bwMode="auto">
            <a:xfrm>
              <a:off x="5732463" y="4921928"/>
              <a:ext cx="611187" cy="142875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216" y="18"/>
                </a:cxn>
                <a:cxn ang="0">
                  <a:pos x="417" y="0"/>
                </a:cxn>
              </a:cxnLst>
              <a:rect l="0" t="0" r="r" b="b"/>
              <a:pathLst>
                <a:path w="417" h="90">
                  <a:moveTo>
                    <a:pt x="0" y="90"/>
                  </a:moveTo>
                  <a:lnTo>
                    <a:pt x="216" y="18"/>
                  </a:lnTo>
                  <a:lnTo>
                    <a:pt x="417" y="0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8" name="Freeform 8"/>
            <p:cNvSpPr>
              <a:spLocks/>
            </p:cNvSpPr>
            <p:nvPr/>
          </p:nvSpPr>
          <p:spPr bwMode="auto">
            <a:xfrm>
              <a:off x="2089150" y="5064803"/>
              <a:ext cx="611188" cy="3746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55"/>
                </a:cxn>
                <a:cxn ang="0">
                  <a:pos x="202" y="109"/>
                </a:cxn>
                <a:cxn ang="0">
                  <a:pos x="417" y="236"/>
                </a:cxn>
              </a:cxnLst>
              <a:rect l="0" t="0" r="r" b="b"/>
              <a:pathLst>
                <a:path w="417" h="236">
                  <a:moveTo>
                    <a:pt x="0" y="0"/>
                  </a:moveTo>
                  <a:lnTo>
                    <a:pt x="101" y="55"/>
                  </a:lnTo>
                  <a:lnTo>
                    <a:pt x="202" y="109"/>
                  </a:lnTo>
                  <a:lnTo>
                    <a:pt x="417" y="236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6343650" y="4921928"/>
              <a:ext cx="588963" cy="1428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18"/>
                </a:cxn>
                <a:cxn ang="0">
                  <a:pos x="402" y="90"/>
                </a:cxn>
              </a:cxnLst>
              <a:rect l="0" t="0" r="r" b="b"/>
              <a:pathLst>
                <a:path w="402" h="90">
                  <a:moveTo>
                    <a:pt x="0" y="0"/>
                  </a:moveTo>
                  <a:lnTo>
                    <a:pt x="201" y="18"/>
                  </a:lnTo>
                  <a:lnTo>
                    <a:pt x="402" y="90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5122863" y="5064803"/>
              <a:ext cx="609600" cy="374650"/>
            </a:xfrm>
            <a:custGeom>
              <a:avLst/>
              <a:gdLst/>
              <a:ahLst/>
              <a:cxnLst>
                <a:cxn ang="0">
                  <a:pos x="0" y="236"/>
                </a:cxn>
                <a:cxn ang="0">
                  <a:pos x="201" y="109"/>
                </a:cxn>
                <a:cxn ang="0">
                  <a:pos x="316" y="55"/>
                </a:cxn>
                <a:cxn ang="0">
                  <a:pos x="416" y="0"/>
                </a:cxn>
              </a:cxnLst>
              <a:rect l="0" t="0" r="r" b="b"/>
              <a:pathLst>
                <a:path w="416" h="236">
                  <a:moveTo>
                    <a:pt x="0" y="236"/>
                  </a:moveTo>
                  <a:lnTo>
                    <a:pt x="201" y="109"/>
                  </a:lnTo>
                  <a:lnTo>
                    <a:pt x="316" y="55"/>
                  </a:lnTo>
                  <a:lnTo>
                    <a:pt x="416" y="0"/>
                  </a:lnTo>
                </a:path>
              </a:pathLst>
            </a:custGeom>
            <a:noFill/>
            <a:ln w="46038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</p:grpSp>
      <p:grpSp>
        <p:nvGrpSpPr>
          <p:cNvPr id="13" name="Gruppe 40"/>
          <p:cNvGrpSpPr/>
          <p:nvPr/>
        </p:nvGrpSpPr>
        <p:grpSpPr>
          <a:xfrm>
            <a:off x="302683" y="3372981"/>
            <a:ext cx="7869767" cy="1046160"/>
            <a:chOff x="279400" y="3242355"/>
            <a:chExt cx="7264400" cy="1046160"/>
          </a:xfrm>
        </p:grpSpPr>
        <p:sp>
          <p:nvSpPr>
            <p:cNvPr id="42" name="Freeform 29"/>
            <p:cNvSpPr>
              <a:spLocks/>
            </p:cNvSpPr>
            <p:nvPr/>
          </p:nvSpPr>
          <p:spPr bwMode="auto">
            <a:xfrm>
              <a:off x="279400" y="4058328"/>
              <a:ext cx="609600" cy="201612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201" y="72"/>
                </a:cxn>
                <a:cxn ang="0">
                  <a:pos x="416" y="0"/>
                </a:cxn>
              </a:cxnLst>
              <a:rect l="0" t="0" r="r" b="b"/>
              <a:pathLst>
                <a:path w="416" h="127">
                  <a:moveTo>
                    <a:pt x="0" y="127"/>
                  </a:moveTo>
                  <a:lnTo>
                    <a:pt x="201" y="72"/>
                  </a:lnTo>
                  <a:lnTo>
                    <a:pt x="416" y="0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889000" y="3769403"/>
              <a:ext cx="611188" cy="288925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216" y="91"/>
                </a:cxn>
                <a:cxn ang="0">
                  <a:pos x="417" y="0"/>
                </a:cxn>
              </a:cxnLst>
              <a:rect l="0" t="0" r="r" b="b"/>
              <a:pathLst>
                <a:path w="417" h="182">
                  <a:moveTo>
                    <a:pt x="0" y="182"/>
                  </a:moveTo>
                  <a:lnTo>
                    <a:pt x="216" y="91"/>
                  </a:lnTo>
                  <a:lnTo>
                    <a:pt x="417" y="0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>
              <a:off x="1500188" y="3539215"/>
              <a:ext cx="588962" cy="230188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01" y="55"/>
                </a:cxn>
                <a:cxn ang="0">
                  <a:pos x="302" y="19"/>
                </a:cxn>
                <a:cxn ang="0">
                  <a:pos x="402" y="0"/>
                </a:cxn>
              </a:cxnLst>
              <a:rect l="0" t="0" r="r" b="b"/>
              <a:pathLst>
                <a:path w="402" h="145">
                  <a:moveTo>
                    <a:pt x="0" y="145"/>
                  </a:moveTo>
                  <a:lnTo>
                    <a:pt x="201" y="55"/>
                  </a:lnTo>
                  <a:lnTo>
                    <a:pt x="302" y="19"/>
                  </a:lnTo>
                  <a:lnTo>
                    <a:pt x="402" y="0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>
              <a:off x="2089150" y="3510640"/>
              <a:ext cx="611188" cy="2857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202" y="0"/>
                </a:cxn>
                <a:cxn ang="0">
                  <a:pos x="417" y="18"/>
                </a:cxn>
              </a:cxnLst>
              <a:rect l="0" t="0" r="r" b="b"/>
              <a:pathLst>
                <a:path w="417" h="18">
                  <a:moveTo>
                    <a:pt x="0" y="18"/>
                  </a:moveTo>
                  <a:lnTo>
                    <a:pt x="202" y="0"/>
                  </a:lnTo>
                  <a:lnTo>
                    <a:pt x="417" y="18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2700338" y="3539215"/>
              <a:ext cx="611187" cy="2301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1" y="19"/>
                </a:cxn>
                <a:cxn ang="0">
                  <a:pos x="201" y="55"/>
                </a:cxn>
                <a:cxn ang="0">
                  <a:pos x="417" y="145"/>
                </a:cxn>
              </a:cxnLst>
              <a:rect l="0" t="0" r="r" b="b"/>
              <a:pathLst>
                <a:path w="417" h="145">
                  <a:moveTo>
                    <a:pt x="0" y="0"/>
                  </a:moveTo>
                  <a:lnTo>
                    <a:pt x="101" y="19"/>
                  </a:lnTo>
                  <a:lnTo>
                    <a:pt x="201" y="55"/>
                  </a:lnTo>
                  <a:lnTo>
                    <a:pt x="417" y="145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3311525" y="3769403"/>
              <a:ext cx="611188" cy="2889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5" y="91"/>
                </a:cxn>
                <a:cxn ang="0">
                  <a:pos x="417" y="182"/>
                </a:cxn>
              </a:cxnLst>
              <a:rect l="0" t="0" r="r" b="b"/>
              <a:pathLst>
                <a:path w="417" h="182">
                  <a:moveTo>
                    <a:pt x="0" y="0"/>
                  </a:moveTo>
                  <a:lnTo>
                    <a:pt x="215" y="91"/>
                  </a:lnTo>
                  <a:lnTo>
                    <a:pt x="417" y="182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3922713" y="4058328"/>
              <a:ext cx="588962" cy="2016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72"/>
                </a:cxn>
                <a:cxn ang="0">
                  <a:pos x="402" y="127"/>
                </a:cxn>
              </a:cxnLst>
              <a:rect l="0" t="0" r="r" b="b"/>
              <a:pathLst>
                <a:path w="402" h="127">
                  <a:moveTo>
                    <a:pt x="0" y="0"/>
                  </a:moveTo>
                  <a:lnTo>
                    <a:pt x="201" y="72"/>
                  </a:lnTo>
                  <a:lnTo>
                    <a:pt x="402" y="127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>
              <a:off x="4511675" y="4259940"/>
              <a:ext cx="611188" cy="285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18"/>
                </a:cxn>
                <a:cxn ang="0">
                  <a:pos x="417" y="0"/>
                </a:cxn>
              </a:cxnLst>
              <a:rect l="0" t="0" r="r" b="b"/>
              <a:pathLst>
                <a:path w="417" h="18">
                  <a:moveTo>
                    <a:pt x="0" y="0"/>
                  </a:moveTo>
                  <a:lnTo>
                    <a:pt x="201" y="18"/>
                  </a:lnTo>
                  <a:lnTo>
                    <a:pt x="417" y="0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0" name="Freeform 37"/>
            <p:cNvSpPr>
              <a:spLocks/>
            </p:cNvSpPr>
            <p:nvPr/>
          </p:nvSpPr>
          <p:spPr bwMode="auto">
            <a:xfrm>
              <a:off x="5122863" y="4058328"/>
              <a:ext cx="609600" cy="201612"/>
            </a:xfrm>
            <a:custGeom>
              <a:avLst/>
              <a:gdLst/>
              <a:ahLst/>
              <a:cxnLst>
                <a:cxn ang="0">
                  <a:pos x="0" y="127"/>
                </a:cxn>
                <a:cxn ang="0">
                  <a:pos x="201" y="72"/>
                </a:cxn>
                <a:cxn ang="0">
                  <a:pos x="416" y="0"/>
                </a:cxn>
              </a:cxnLst>
              <a:rect l="0" t="0" r="r" b="b"/>
              <a:pathLst>
                <a:path w="416" h="127">
                  <a:moveTo>
                    <a:pt x="0" y="127"/>
                  </a:moveTo>
                  <a:lnTo>
                    <a:pt x="201" y="72"/>
                  </a:lnTo>
                  <a:lnTo>
                    <a:pt x="416" y="0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1" name="Freeform 38"/>
            <p:cNvSpPr>
              <a:spLocks/>
            </p:cNvSpPr>
            <p:nvPr/>
          </p:nvSpPr>
          <p:spPr bwMode="auto">
            <a:xfrm>
              <a:off x="5732463" y="3769403"/>
              <a:ext cx="611187" cy="288925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216" y="91"/>
                </a:cxn>
                <a:cxn ang="0">
                  <a:pos x="417" y="0"/>
                </a:cxn>
              </a:cxnLst>
              <a:rect l="0" t="0" r="r" b="b"/>
              <a:pathLst>
                <a:path w="417" h="182">
                  <a:moveTo>
                    <a:pt x="0" y="182"/>
                  </a:moveTo>
                  <a:lnTo>
                    <a:pt x="216" y="91"/>
                  </a:lnTo>
                  <a:lnTo>
                    <a:pt x="417" y="0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2" name="Freeform 39"/>
            <p:cNvSpPr>
              <a:spLocks/>
            </p:cNvSpPr>
            <p:nvPr/>
          </p:nvSpPr>
          <p:spPr bwMode="auto">
            <a:xfrm>
              <a:off x="6343650" y="3539215"/>
              <a:ext cx="588963" cy="230188"/>
            </a:xfrm>
            <a:custGeom>
              <a:avLst/>
              <a:gdLst/>
              <a:ahLst/>
              <a:cxnLst>
                <a:cxn ang="0">
                  <a:pos x="0" y="145"/>
                </a:cxn>
                <a:cxn ang="0">
                  <a:pos x="201" y="55"/>
                </a:cxn>
                <a:cxn ang="0">
                  <a:pos x="302" y="19"/>
                </a:cxn>
                <a:cxn ang="0">
                  <a:pos x="402" y="0"/>
                </a:cxn>
              </a:cxnLst>
              <a:rect l="0" t="0" r="r" b="b"/>
              <a:pathLst>
                <a:path w="402" h="145">
                  <a:moveTo>
                    <a:pt x="0" y="145"/>
                  </a:moveTo>
                  <a:lnTo>
                    <a:pt x="201" y="55"/>
                  </a:lnTo>
                  <a:lnTo>
                    <a:pt x="302" y="19"/>
                  </a:lnTo>
                  <a:lnTo>
                    <a:pt x="402" y="0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3" name="Freeform 40"/>
            <p:cNvSpPr>
              <a:spLocks/>
            </p:cNvSpPr>
            <p:nvPr/>
          </p:nvSpPr>
          <p:spPr bwMode="auto">
            <a:xfrm>
              <a:off x="6932613" y="3510640"/>
              <a:ext cx="611187" cy="28575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01" y="0"/>
                </a:cxn>
                <a:cxn ang="0">
                  <a:pos x="202" y="18"/>
                </a:cxn>
                <a:cxn ang="0">
                  <a:pos x="417" y="18"/>
                </a:cxn>
              </a:cxnLst>
              <a:rect l="0" t="0" r="r" b="b"/>
              <a:pathLst>
                <a:path w="417" h="18">
                  <a:moveTo>
                    <a:pt x="0" y="18"/>
                  </a:moveTo>
                  <a:lnTo>
                    <a:pt x="101" y="0"/>
                  </a:lnTo>
                  <a:lnTo>
                    <a:pt x="202" y="18"/>
                  </a:lnTo>
                  <a:lnTo>
                    <a:pt x="417" y="18"/>
                  </a:lnTo>
                </a:path>
              </a:pathLst>
            </a:custGeom>
            <a:noFill/>
            <a:ln w="46038" cap="flat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4" name="Text Box 61"/>
            <p:cNvSpPr txBox="1">
              <a:spLocks noChangeArrowheads="1"/>
            </p:cNvSpPr>
            <p:nvPr/>
          </p:nvSpPr>
          <p:spPr bwMode="auto">
            <a:xfrm>
              <a:off x="3420628" y="3242355"/>
              <a:ext cx="280757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solidFill>
                    <a:srgbClr val="0000FF"/>
                  </a:solidFill>
                  <a:latin typeface="Arial" charset="0"/>
                </a:rPr>
                <a:t>Total consumption A+B</a:t>
              </a:r>
              <a:endParaRPr lang="en-GB" b="1" dirty="0">
                <a:solidFill>
                  <a:srgbClr val="0000FF"/>
                </a:solidFill>
                <a:latin typeface="Arial" charset="0"/>
              </a:endParaRPr>
            </a:p>
          </p:txBody>
        </p:sp>
      </p:grpSp>
      <p:grpSp>
        <p:nvGrpSpPr>
          <p:cNvPr id="27" name="Gruppe 54"/>
          <p:cNvGrpSpPr/>
          <p:nvPr/>
        </p:nvGrpSpPr>
        <p:grpSpPr>
          <a:xfrm>
            <a:off x="304404" y="3877804"/>
            <a:ext cx="9440366" cy="707886"/>
            <a:chOff x="280988" y="3747178"/>
            <a:chExt cx="8714184" cy="707886"/>
          </a:xfrm>
        </p:grpSpPr>
        <p:sp>
          <p:nvSpPr>
            <p:cNvPr id="56" name="Line 2"/>
            <p:cNvSpPr>
              <a:spLocks noChangeShapeType="1"/>
            </p:cNvSpPr>
            <p:nvPr/>
          </p:nvSpPr>
          <p:spPr bwMode="auto">
            <a:xfrm>
              <a:off x="280988" y="4409165"/>
              <a:ext cx="8501062" cy="635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57" name="Text Box 58"/>
            <p:cNvSpPr txBox="1">
              <a:spLocks noChangeArrowheads="1"/>
            </p:cNvSpPr>
            <p:nvPr/>
          </p:nvSpPr>
          <p:spPr bwMode="auto">
            <a:xfrm>
              <a:off x="7392366" y="3747178"/>
              <a:ext cx="160280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FF0000"/>
                  </a:solidFill>
                  <a:latin typeface="Arial" charset="0"/>
                </a:rPr>
                <a:t>A must book</a:t>
              </a:r>
            </a:p>
            <a:p>
              <a:pPr algn="ctr"/>
              <a:r>
                <a:rPr lang="en-GB" sz="2000" b="1" dirty="0" smtClean="0">
                  <a:solidFill>
                    <a:srgbClr val="FF0000"/>
                  </a:solidFill>
                  <a:latin typeface="Arial" charset="0"/>
                </a:rPr>
                <a:t>this capacity</a:t>
              </a:r>
              <a:endParaRPr lang="en-GB" sz="2000" b="1" dirty="0">
                <a:solidFill>
                  <a:srgbClr val="FF0000"/>
                </a:solidFill>
                <a:latin typeface="Arial" charset="0"/>
              </a:endParaRPr>
            </a:p>
          </p:txBody>
        </p:sp>
      </p:grpSp>
      <p:grpSp>
        <p:nvGrpSpPr>
          <p:cNvPr id="41" name="Gruppe 57"/>
          <p:cNvGrpSpPr/>
          <p:nvPr/>
        </p:nvGrpSpPr>
        <p:grpSpPr>
          <a:xfrm>
            <a:off x="304404" y="4974766"/>
            <a:ext cx="9468686" cy="707886"/>
            <a:chOff x="280988" y="4844140"/>
            <a:chExt cx="8740325" cy="707886"/>
          </a:xfrm>
        </p:grpSpPr>
        <p:sp>
          <p:nvSpPr>
            <p:cNvPr id="59" name="Line 55"/>
            <p:cNvSpPr>
              <a:spLocks noChangeShapeType="1"/>
            </p:cNvSpPr>
            <p:nvPr/>
          </p:nvSpPr>
          <p:spPr bwMode="auto">
            <a:xfrm>
              <a:off x="280988" y="4899703"/>
              <a:ext cx="8497887" cy="3175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0" name="Text Box 59"/>
            <p:cNvSpPr txBox="1">
              <a:spLocks noChangeArrowheads="1"/>
            </p:cNvSpPr>
            <p:nvPr/>
          </p:nvSpPr>
          <p:spPr bwMode="auto">
            <a:xfrm>
              <a:off x="7417027" y="4844140"/>
              <a:ext cx="160428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 smtClean="0">
                  <a:solidFill>
                    <a:srgbClr val="008000"/>
                  </a:solidFill>
                  <a:latin typeface="Arial" charset="0"/>
                </a:rPr>
                <a:t>B must book</a:t>
              </a:r>
            </a:p>
            <a:p>
              <a:pPr algn="ctr"/>
              <a:r>
                <a:rPr lang="en-GB" sz="2000" b="1" dirty="0" smtClean="0">
                  <a:solidFill>
                    <a:srgbClr val="008000"/>
                  </a:solidFill>
                  <a:latin typeface="Arial" charset="0"/>
                </a:rPr>
                <a:t>this capacity</a:t>
              </a:r>
              <a:endParaRPr lang="en-GB" sz="2000" b="1" dirty="0">
                <a:solidFill>
                  <a:srgbClr val="008000"/>
                </a:solidFill>
                <a:latin typeface="Arial" charset="0"/>
              </a:endParaRPr>
            </a:p>
          </p:txBody>
        </p:sp>
      </p:grpSp>
      <p:grpSp>
        <p:nvGrpSpPr>
          <p:cNvPr id="55" name="Gruppe 60"/>
          <p:cNvGrpSpPr/>
          <p:nvPr/>
        </p:nvGrpSpPr>
        <p:grpSpPr>
          <a:xfrm>
            <a:off x="302684" y="2579230"/>
            <a:ext cx="8553984" cy="460375"/>
            <a:chOff x="279400" y="2448603"/>
            <a:chExt cx="7895985" cy="460375"/>
          </a:xfrm>
        </p:grpSpPr>
        <p:sp>
          <p:nvSpPr>
            <p:cNvPr id="62" name="Line 41"/>
            <p:cNvSpPr>
              <a:spLocks noChangeShapeType="1"/>
            </p:cNvSpPr>
            <p:nvPr/>
          </p:nvSpPr>
          <p:spPr bwMode="auto">
            <a:xfrm>
              <a:off x="279400" y="2907390"/>
              <a:ext cx="609600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3" name="Line 42"/>
            <p:cNvSpPr>
              <a:spLocks noChangeShapeType="1"/>
            </p:cNvSpPr>
            <p:nvPr/>
          </p:nvSpPr>
          <p:spPr bwMode="auto">
            <a:xfrm>
              <a:off x="889000" y="2907390"/>
              <a:ext cx="611188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4" name="Line 43"/>
            <p:cNvSpPr>
              <a:spLocks noChangeShapeType="1"/>
            </p:cNvSpPr>
            <p:nvPr/>
          </p:nvSpPr>
          <p:spPr bwMode="auto">
            <a:xfrm>
              <a:off x="1500188" y="2907390"/>
              <a:ext cx="588962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5" name="Line 44"/>
            <p:cNvSpPr>
              <a:spLocks noChangeShapeType="1"/>
            </p:cNvSpPr>
            <p:nvPr/>
          </p:nvSpPr>
          <p:spPr bwMode="auto">
            <a:xfrm>
              <a:off x="2089150" y="2907390"/>
              <a:ext cx="611188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6" name="Line 45"/>
            <p:cNvSpPr>
              <a:spLocks noChangeShapeType="1"/>
            </p:cNvSpPr>
            <p:nvPr/>
          </p:nvSpPr>
          <p:spPr bwMode="auto">
            <a:xfrm>
              <a:off x="2700338" y="2907390"/>
              <a:ext cx="611187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7" name="Line 46"/>
            <p:cNvSpPr>
              <a:spLocks noChangeShapeType="1"/>
            </p:cNvSpPr>
            <p:nvPr/>
          </p:nvSpPr>
          <p:spPr bwMode="auto">
            <a:xfrm>
              <a:off x="3311525" y="2907390"/>
              <a:ext cx="611188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8" name="Line 47"/>
            <p:cNvSpPr>
              <a:spLocks noChangeShapeType="1"/>
            </p:cNvSpPr>
            <p:nvPr/>
          </p:nvSpPr>
          <p:spPr bwMode="auto">
            <a:xfrm>
              <a:off x="3922713" y="2907390"/>
              <a:ext cx="588962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9" name="Line 48"/>
            <p:cNvSpPr>
              <a:spLocks noChangeShapeType="1"/>
            </p:cNvSpPr>
            <p:nvPr/>
          </p:nvSpPr>
          <p:spPr bwMode="auto">
            <a:xfrm>
              <a:off x="4511675" y="2907390"/>
              <a:ext cx="611188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0" name="Line 49"/>
            <p:cNvSpPr>
              <a:spLocks noChangeShapeType="1"/>
            </p:cNvSpPr>
            <p:nvPr/>
          </p:nvSpPr>
          <p:spPr bwMode="auto">
            <a:xfrm>
              <a:off x="5122863" y="2907390"/>
              <a:ext cx="609600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1" name="Line 50"/>
            <p:cNvSpPr>
              <a:spLocks noChangeShapeType="1"/>
            </p:cNvSpPr>
            <p:nvPr/>
          </p:nvSpPr>
          <p:spPr bwMode="auto">
            <a:xfrm>
              <a:off x="5732463" y="2907390"/>
              <a:ext cx="611187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2" name="Line 51"/>
            <p:cNvSpPr>
              <a:spLocks noChangeShapeType="1"/>
            </p:cNvSpPr>
            <p:nvPr/>
          </p:nvSpPr>
          <p:spPr bwMode="auto">
            <a:xfrm>
              <a:off x="6343650" y="2907390"/>
              <a:ext cx="588963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3" name="Line 52"/>
            <p:cNvSpPr>
              <a:spLocks noChangeShapeType="1"/>
            </p:cNvSpPr>
            <p:nvPr/>
          </p:nvSpPr>
          <p:spPr bwMode="auto">
            <a:xfrm>
              <a:off x="6932613" y="2907390"/>
              <a:ext cx="611187" cy="1588"/>
            </a:xfrm>
            <a:prstGeom prst="line">
              <a:avLst/>
            </a:prstGeom>
            <a:noFill/>
            <a:ln w="46038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74" name="Text Box 62"/>
            <p:cNvSpPr txBox="1">
              <a:spLocks noChangeArrowheads="1"/>
            </p:cNvSpPr>
            <p:nvPr/>
          </p:nvSpPr>
          <p:spPr bwMode="auto">
            <a:xfrm>
              <a:off x="1254379" y="2448603"/>
              <a:ext cx="6921006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GB" b="1" dirty="0" smtClean="0">
                  <a:latin typeface="Arial" charset="0"/>
                </a:rPr>
                <a:t>Total reservation – much bigger than the total consumption!</a:t>
              </a:r>
              <a:endParaRPr lang="en-GB" b="1" dirty="0">
                <a:latin typeface="Arial" charset="0"/>
              </a:endParaRPr>
            </a:p>
          </p:txBody>
        </p:sp>
      </p:grpSp>
      <p:sp>
        <p:nvSpPr>
          <p:cNvPr id="75" name="Tekstboks 74"/>
          <p:cNvSpPr txBox="1"/>
          <p:nvPr/>
        </p:nvSpPr>
        <p:spPr>
          <a:xfrm>
            <a:off x="1987244" y="1509484"/>
            <a:ext cx="7555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This slide also illustrates the small, domestic retailer’s problem: a huge over-reservation per customer </a:t>
            </a:r>
            <a:r>
              <a:rPr lang="en-GB" i="1" dirty="0" smtClean="0">
                <a:ea typeface="Verdana" pitchFamily="34" charset="0"/>
                <a:cs typeface="Verdana" pitchFamily="34" charset="0"/>
              </a:rPr>
              <a:t>(assume A and B are consumers)</a:t>
            </a:r>
            <a:endParaRPr lang="en-GB" sz="20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8" name="Pladsholder til diasnummer 7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>
          <a:xfrm>
            <a:off x="44488" y="43997"/>
            <a:ext cx="7459398" cy="1143000"/>
          </a:xfrm>
        </p:spPr>
        <p:txBody>
          <a:bodyPr/>
          <a:lstStyle/>
          <a:p>
            <a:r>
              <a:rPr lang="en-GB" sz="3200" dirty="0" smtClean="0"/>
              <a:t>Improved competition on the gas market</a:t>
            </a:r>
          </a:p>
        </p:txBody>
      </p:sp>
      <p:sp>
        <p:nvSpPr>
          <p:cNvPr id="5123" name="Pladsholder til indhold 2"/>
          <p:cNvSpPr>
            <a:spLocks noGrp="1"/>
          </p:cNvSpPr>
          <p:nvPr>
            <p:ph idx="1"/>
          </p:nvPr>
        </p:nvSpPr>
        <p:spPr>
          <a:xfrm>
            <a:off x="96760" y="1553024"/>
            <a:ext cx="9717315" cy="4281714"/>
          </a:xfrm>
        </p:spPr>
        <p:txBody>
          <a:bodyPr/>
          <a:lstStyle/>
          <a:p>
            <a:r>
              <a:rPr lang="en-GB" dirty="0" smtClean="0"/>
              <a:t>Capacity fees paid directly by consumers do not discriminate against small retailers.</a:t>
            </a:r>
          </a:p>
          <a:p>
            <a:r>
              <a:rPr lang="en-GB" dirty="0" smtClean="0"/>
              <a:t>Because: with this system, a domestic retailer needs not reserve grid capacity for his customers.</a:t>
            </a:r>
          </a:p>
          <a:p>
            <a:r>
              <a:rPr lang="en-GB" dirty="0" smtClean="0"/>
              <a:t>Thereby, it becomes much easier for new retailers to enter the market</a:t>
            </a:r>
          </a:p>
          <a:p>
            <a:pPr lvl="1"/>
            <a:r>
              <a:rPr lang="en-GB" sz="2400" dirty="0" smtClean="0"/>
              <a:t>As this artificial, extra entry barrier is removed.</a:t>
            </a:r>
          </a:p>
          <a:p>
            <a:r>
              <a:rPr lang="en-GB" dirty="0" smtClean="0"/>
              <a:t>This improves the competition.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Oct. 27, 2014</a:t>
            </a:r>
            <a:endParaRPr lang="en-GB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7" y="43542"/>
            <a:ext cx="8117472" cy="1233714"/>
          </a:xfrm>
          <a:noFill/>
        </p:spPr>
        <p:txBody>
          <a:bodyPr/>
          <a:lstStyle/>
          <a:p>
            <a:r>
              <a:rPr lang="en-GB" sz="2800" dirty="0" smtClean="0"/>
              <a:t>Capacity  fees paid by consumers:</a:t>
            </a:r>
            <a:br>
              <a:rPr lang="en-GB" sz="2800" dirty="0" smtClean="0"/>
            </a:br>
            <a:r>
              <a:rPr lang="en-GB" sz="2800" dirty="0" smtClean="0"/>
              <a:t>pooling consumers’ capacity utilisation</a:t>
            </a:r>
            <a:endParaRPr lang="en-GB" sz="28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291772"/>
            <a:ext cx="9906000" cy="5152569"/>
          </a:xfrm>
        </p:spPr>
        <p:txBody>
          <a:bodyPr/>
          <a:lstStyle/>
          <a:p>
            <a:r>
              <a:rPr lang="en-GB" dirty="0" smtClean="0"/>
              <a:t>With the new fee system, each consumer’s consumption is part of the biggest possible capacity pool</a:t>
            </a:r>
          </a:p>
          <a:p>
            <a:pPr lvl="1"/>
            <a:r>
              <a:rPr lang="en-GB" sz="2400" dirty="0" smtClean="0"/>
              <a:t>For the distribution grid, which the consumer is using:</a:t>
            </a:r>
          </a:p>
          <a:p>
            <a:pPr lvl="2"/>
            <a:r>
              <a:rPr lang="en-GB" sz="2400" dirty="0" smtClean="0"/>
              <a:t>The consumer is in the pool af all users of this distribution grid.</a:t>
            </a:r>
          </a:p>
          <a:p>
            <a:pPr lvl="1"/>
            <a:r>
              <a:rPr lang="en-GB" sz="2400" dirty="0" smtClean="0"/>
              <a:t>For the country’s transmission grid:</a:t>
            </a:r>
          </a:p>
          <a:p>
            <a:pPr lvl="2"/>
            <a:r>
              <a:rPr lang="en-GB" sz="2400" dirty="0" smtClean="0"/>
              <a:t>The consumer is in the pool of all domestic consumers.</a:t>
            </a:r>
          </a:p>
          <a:p>
            <a:r>
              <a:rPr lang="en-GB" dirty="0" smtClean="0"/>
              <a:t>Note: physically, this is always the case</a:t>
            </a:r>
          </a:p>
          <a:p>
            <a:pPr lvl="1"/>
            <a:r>
              <a:rPr lang="en-GB" sz="2400" dirty="0" smtClean="0"/>
              <a:t>So the </a:t>
            </a:r>
            <a:r>
              <a:rPr lang="en-GB" sz="2400" dirty="0" smtClean="0"/>
              <a:t>these grid </a:t>
            </a:r>
            <a:r>
              <a:rPr lang="en-GB" sz="2400" dirty="0" smtClean="0"/>
              <a:t>fees reflect reality.</a:t>
            </a:r>
            <a:endParaRPr lang="en-GB" sz="2400" dirty="0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Oct. 27, 2014</a:t>
            </a:r>
            <a:endParaRPr lang="en-GB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13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5" y="2"/>
            <a:ext cx="9866444" cy="1001485"/>
          </a:xfrm>
          <a:solidFill>
            <a:srgbClr val="FFFFFF"/>
          </a:solidFill>
        </p:spPr>
        <p:txBody>
          <a:bodyPr/>
          <a:lstStyle/>
          <a:p>
            <a:r>
              <a:rPr lang="en-GB" dirty="0" smtClean="0"/>
              <a:t>Who is paying how big grid fees?</a:t>
            </a:r>
            <a:br>
              <a:rPr lang="en-GB" dirty="0" smtClean="0"/>
            </a:br>
            <a:r>
              <a:rPr lang="en-GB" sz="2200" dirty="0" smtClean="0"/>
              <a:t>The distribution of the grid fees among the consumers</a:t>
            </a:r>
            <a:endParaRPr lang="en-GB" sz="22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0" y="1008293"/>
            <a:ext cx="9906000" cy="5668277"/>
          </a:xfrm>
          <a:noFill/>
        </p:spPr>
        <p:txBody>
          <a:bodyPr/>
          <a:lstStyle/>
          <a:p>
            <a:r>
              <a:rPr lang="en-GB" sz="2100" dirty="0" smtClean="0"/>
              <a:t>On the previous slides, it’s claimed that consumer capacity fees can be organised, so the distribution of the grid fees among peak load users and base load users remains the same.</a:t>
            </a:r>
          </a:p>
          <a:p>
            <a:r>
              <a:rPr lang="en-GB" sz="2100" dirty="0" smtClean="0"/>
              <a:t>Let’s examine the claim:</a:t>
            </a:r>
          </a:p>
          <a:p>
            <a:pPr lvl="1"/>
            <a:r>
              <a:rPr lang="en-GB" sz="2100" dirty="0" smtClean="0"/>
              <a:t>Assume a domestic retailer wins one, new customer.</a:t>
            </a:r>
          </a:p>
          <a:p>
            <a:pPr lvl="1"/>
            <a:r>
              <a:rPr lang="en-GB" sz="2100" dirty="0" smtClean="0"/>
              <a:t>With the current capacity fees: how much will the retailer’s capacity cost increase?</a:t>
            </a:r>
          </a:p>
          <a:p>
            <a:pPr lvl="2"/>
            <a:r>
              <a:rPr lang="en-GB" sz="2100" dirty="0" smtClean="0"/>
              <a:t>ie, which capacity fee should the retailer charge the new customer?</a:t>
            </a:r>
          </a:p>
          <a:p>
            <a:pPr lvl="1"/>
            <a:r>
              <a:rPr lang="en-GB" sz="2100" dirty="0" smtClean="0"/>
              <a:t>The answer is unknown to the retailer!</a:t>
            </a:r>
          </a:p>
          <a:p>
            <a:pPr lvl="1"/>
            <a:r>
              <a:rPr lang="en-GB" sz="2100" u="sng" dirty="0" smtClean="0"/>
              <a:t>The capacity fee charged to the new customer is a choice made by the retailer based on a guess</a:t>
            </a:r>
            <a:r>
              <a:rPr lang="en-GB" sz="2100" dirty="0" smtClean="0"/>
              <a:t>.</a:t>
            </a:r>
          </a:p>
          <a:p>
            <a:r>
              <a:rPr lang="en-GB" sz="2100" dirty="0" smtClean="0"/>
              <a:t>Upshot: actually, the </a:t>
            </a:r>
            <a:r>
              <a:rPr lang="en-GB" sz="2100" u="sng" dirty="0" smtClean="0"/>
              <a:t>in-transparency</a:t>
            </a:r>
            <a:r>
              <a:rPr lang="en-GB" sz="2100" dirty="0" smtClean="0"/>
              <a:t> of the current grid financing system makes it impossible to verify or reject the claim!</a:t>
            </a:r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14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613" y="188683"/>
            <a:ext cx="9662034" cy="1228725"/>
          </a:xfrm>
          <a:noFill/>
        </p:spPr>
        <p:txBody>
          <a:bodyPr/>
          <a:lstStyle/>
          <a:p>
            <a:r>
              <a:rPr lang="en-GB" dirty="0" smtClean="0"/>
              <a:t>Introducing new gas grid fees</a:t>
            </a:r>
            <a:br>
              <a:rPr lang="en-GB" dirty="0" smtClean="0"/>
            </a:br>
            <a:r>
              <a:rPr lang="en-GB" sz="2100" dirty="0" smtClean="0"/>
              <a:t>Capacity fees paid by consumers</a:t>
            </a:r>
            <a:endParaRPr lang="en-GB" sz="21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4345" y="1371143"/>
            <a:ext cx="9717314" cy="5436054"/>
          </a:xfrm>
        </p:spPr>
        <p:txBody>
          <a:bodyPr/>
          <a:lstStyle/>
          <a:p>
            <a:r>
              <a:rPr lang="en-GB" dirty="0" smtClean="0"/>
              <a:t>Question: how to introduce the new fees in a way, so the distribution of the grid payment between peak load users and base load users remains the same?</a:t>
            </a:r>
          </a:p>
          <a:p>
            <a:r>
              <a:rPr lang="en-GB" dirty="0" smtClean="0"/>
              <a:t>Answer: due to the in-transparency of the current system, a grid operator introducing the new fees must resort to estimates.</a:t>
            </a:r>
          </a:p>
          <a:p>
            <a:r>
              <a:rPr lang="en-GB" dirty="0" smtClean="0"/>
              <a:t>At least we’ll have full transparency after the shift to the new grid fees</a:t>
            </a:r>
          </a:p>
          <a:p>
            <a:pPr lvl="1"/>
            <a:r>
              <a:rPr lang="en-GB" sz="2400" dirty="0" smtClean="0"/>
              <a:t>Each consumer will know exactly the payment for the grid and the payment for the energy, respectively.</a:t>
            </a:r>
          </a:p>
          <a:p>
            <a:pPr lvl="2"/>
            <a:r>
              <a:rPr lang="en-GB" sz="2400" dirty="0" smtClean="0"/>
              <a:t>This is no longer based on the retailer’s guess.</a:t>
            </a:r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Oct. 27, 2014</a:t>
            </a:r>
            <a:endParaRPr lang="en-GB" dirty="0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Pladsholder til indhold 2"/>
          <p:cNvSpPr>
            <a:spLocks noGrp="1"/>
          </p:cNvSpPr>
          <p:nvPr>
            <p:ph idx="1"/>
          </p:nvPr>
        </p:nvSpPr>
        <p:spPr>
          <a:xfrm>
            <a:off x="0" y="689445"/>
            <a:ext cx="9906000" cy="4347015"/>
          </a:xfrm>
        </p:spPr>
        <p:txBody>
          <a:bodyPr/>
          <a:lstStyle/>
          <a:p>
            <a:r>
              <a:rPr lang="en-GB" sz="2000" dirty="0" smtClean="0"/>
              <a:t>It will take a long time before we have market coupling on the gas market.</a:t>
            </a:r>
          </a:p>
          <a:p>
            <a:r>
              <a:rPr lang="en-GB" sz="2000" dirty="0" smtClean="0"/>
              <a:t>Therefore, for cross-border energy trading, we’ll live with capacity tariffs for a long time</a:t>
            </a:r>
          </a:p>
          <a:p>
            <a:pPr lvl="1"/>
            <a:r>
              <a:rPr lang="en-GB" dirty="0" smtClean="0"/>
              <a:t>Auctioning of cross-border capacity (or the like).</a:t>
            </a:r>
          </a:p>
          <a:p>
            <a:r>
              <a:rPr lang="en-GB" sz="2000" dirty="0" smtClean="0"/>
              <a:t>Therefore, the system presented on the previous slides applies to the domestic gas grid only.</a:t>
            </a:r>
          </a:p>
          <a:p>
            <a:r>
              <a:rPr lang="en-GB" sz="2000" i="1" dirty="0" smtClean="0"/>
              <a:t>Hence, for the “domestic retailer” presented in this document:</a:t>
            </a:r>
          </a:p>
          <a:p>
            <a:pPr lvl="1"/>
            <a:r>
              <a:rPr lang="en-GB" i="1" dirty="0" smtClean="0"/>
              <a:t>Actually, this is the “domestic part” of the retailer’s business.</a:t>
            </a:r>
          </a:p>
        </p:txBody>
      </p:sp>
      <p:grpSp>
        <p:nvGrpSpPr>
          <p:cNvPr id="43" name="Gruppe 42"/>
          <p:cNvGrpSpPr/>
          <p:nvPr/>
        </p:nvGrpSpPr>
        <p:grpSpPr>
          <a:xfrm>
            <a:off x="94345" y="3918855"/>
            <a:ext cx="9852646" cy="2910345"/>
            <a:chOff x="94345" y="3918855"/>
            <a:chExt cx="9852646" cy="2910345"/>
          </a:xfrm>
        </p:grpSpPr>
        <p:sp>
          <p:nvSpPr>
            <p:cNvPr id="44" name="Rektangel 43"/>
            <p:cNvSpPr/>
            <p:nvPr/>
          </p:nvSpPr>
          <p:spPr bwMode="auto">
            <a:xfrm>
              <a:off x="94345" y="4717363"/>
              <a:ext cx="9701590" cy="2111837"/>
            </a:xfrm>
            <a:prstGeom prst="rect">
              <a:avLst/>
            </a:prstGeom>
            <a:solidFill>
              <a:srgbClr val="FFFF00"/>
            </a:solidFill>
            <a:ln w="57150" cap="sq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Tekstboks 44"/>
            <p:cNvSpPr txBox="1"/>
            <p:nvPr/>
          </p:nvSpPr>
          <p:spPr>
            <a:xfrm>
              <a:off x="6423269" y="3918855"/>
              <a:ext cx="352372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i="1" dirty="0" smtClean="0"/>
                <a:t>Retailer’s domestic</a:t>
              </a:r>
            </a:p>
            <a:p>
              <a:pPr algn="ctr"/>
              <a:r>
                <a:rPr lang="en-GB" i="1" dirty="0" smtClean="0"/>
                <a:t>business (no grid fees)</a:t>
              </a:r>
              <a:endParaRPr lang="en-GB" i="1" dirty="0"/>
            </a:p>
          </p:txBody>
        </p:sp>
        <p:cxnSp>
          <p:nvCxnSpPr>
            <p:cNvPr id="46" name="Lige pilforbindelse 45"/>
            <p:cNvCxnSpPr/>
            <p:nvPr/>
          </p:nvCxnSpPr>
          <p:spPr bwMode="auto">
            <a:xfrm flipH="1">
              <a:off x="6589486" y="4542971"/>
              <a:ext cx="478971" cy="146594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lg" len="lg"/>
            </a:ln>
            <a:effectLst/>
          </p:spPr>
        </p:cxnSp>
      </p:grpSp>
      <p:sp>
        <p:nvSpPr>
          <p:cNvPr id="6146" name="Titel 1"/>
          <p:cNvSpPr>
            <a:spLocks noGrp="1"/>
          </p:cNvSpPr>
          <p:nvPr>
            <p:ph type="title"/>
          </p:nvPr>
        </p:nvSpPr>
        <p:spPr>
          <a:xfrm>
            <a:off x="-7614" y="2"/>
            <a:ext cx="7772757" cy="899884"/>
          </a:xfrm>
        </p:spPr>
        <p:txBody>
          <a:bodyPr/>
          <a:lstStyle/>
          <a:p>
            <a:r>
              <a:rPr lang="en-GB" dirty="0" smtClean="0"/>
              <a:t>Import and export of gas</a:t>
            </a:r>
          </a:p>
        </p:txBody>
      </p:sp>
      <p:grpSp>
        <p:nvGrpSpPr>
          <p:cNvPr id="41" name="Gruppe 40"/>
          <p:cNvGrpSpPr/>
          <p:nvPr/>
        </p:nvGrpSpPr>
        <p:grpSpPr>
          <a:xfrm>
            <a:off x="66541" y="4711925"/>
            <a:ext cx="9729394" cy="2117275"/>
            <a:chOff x="66541" y="4711925"/>
            <a:chExt cx="9729394" cy="2117275"/>
          </a:xfrm>
        </p:grpSpPr>
        <p:sp>
          <p:nvSpPr>
            <p:cNvPr id="10" name="Rektangel 9"/>
            <p:cNvSpPr/>
            <p:nvPr/>
          </p:nvSpPr>
          <p:spPr bwMode="auto">
            <a:xfrm>
              <a:off x="94345" y="4717363"/>
              <a:ext cx="9701590" cy="2111837"/>
            </a:xfrm>
            <a:prstGeom prst="rect">
              <a:avLst/>
            </a:prstGeom>
            <a:noFill/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2" name="Tekstboks 11"/>
            <p:cNvSpPr txBox="1"/>
            <p:nvPr/>
          </p:nvSpPr>
          <p:spPr>
            <a:xfrm>
              <a:off x="4295206" y="4974078"/>
              <a:ext cx="1656223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600" b="1" i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Retailer</a:t>
              </a:r>
              <a:endParaRPr lang="en-GB" sz="2600" b="1" i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3" name="Tekstboks 12"/>
            <p:cNvSpPr txBox="1"/>
            <p:nvPr/>
          </p:nvSpPr>
          <p:spPr>
            <a:xfrm>
              <a:off x="6943844" y="4711925"/>
              <a:ext cx="23839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Gas exchange</a:t>
              </a:r>
              <a:endParaRPr lang="en-GB" sz="22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4" name="Gruppe 29"/>
            <p:cNvGrpSpPr>
              <a:grpSpLocks noChangeAspect="1"/>
            </p:cNvGrpSpPr>
            <p:nvPr/>
          </p:nvGrpSpPr>
          <p:grpSpPr>
            <a:xfrm rot="900000">
              <a:off x="5921105" y="4792091"/>
              <a:ext cx="888082" cy="655408"/>
              <a:chOff x="6145309" y="3725592"/>
              <a:chExt cx="819768" cy="655408"/>
            </a:xfrm>
          </p:grpSpPr>
          <p:sp>
            <p:nvSpPr>
              <p:cNvPr id="24" name="Højrepil 23"/>
              <p:cNvSpPr/>
              <p:nvPr/>
            </p:nvSpPr>
            <p:spPr bwMode="auto">
              <a:xfrm rot="8700000">
                <a:off x="6145309" y="3725592"/>
                <a:ext cx="819768" cy="655408"/>
              </a:xfrm>
              <a:prstGeom prst="rightArrow">
                <a:avLst/>
              </a:prstGeom>
              <a:noFill/>
              <a:ln w="28575" cap="sq" cmpd="sng" algn="ctr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5" name="Tekstboks 24"/>
              <p:cNvSpPr txBox="1"/>
              <p:nvPr/>
            </p:nvSpPr>
            <p:spPr>
              <a:xfrm rot="19500000">
                <a:off x="6253342" y="3800236"/>
                <a:ext cx="673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Buy</a:t>
                </a:r>
                <a:endParaRPr lang="en-GB" sz="20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5" name="Tekstboks 14"/>
            <p:cNvSpPr txBox="1"/>
            <p:nvPr/>
          </p:nvSpPr>
          <p:spPr>
            <a:xfrm>
              <a:off x="66541" y="4711925"/>
              <a:ext cx="34596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Commercial player A</a:t>
              </a:r>
              <a:endParaRPr lang="en-GB" sz="22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8" name="Tekstboks 17"/>
            <p:cNvSpPr txBox="1"/>
            <p:nvPr/>
          </p:nvSpPr>
          <p:spPr>
            <a:xfrm>
              <a:off x="4256416" y="6339322"/>
              <a:ext cx="17379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consumer</a:t>
              </a:r>
              <a:endParaRPr lang="en-GB" sz="22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9" name="Gruppe 27"/>
            <p:cNvGrpSpPr>
              <a:grpSpLocks noChangeAspect="1"/>
            </p:cNvGrpSpPr>
            <p:nvPr/>
          </p:nvGrpSpPr>
          <p:grpSpPr>
            <a:xfrm rot="3300000">
              <a:off x="4713433" y="5589591"/>
              <a:ext cx="819768" cy="710025"/>
              <a:chOff x="6457726" y="4724334"/>
              <a:chExt cx="819768" cy="655408"/>
            </a:xfrm>
          </p:grpSpPr>
          <p:sp>
            <p:nvSpPr>
              <p:cNvPr id="20" name="Højrepil 19"/>
              <p:cNvSpPr/>
              <p:nvPr/>
            </p:nvSpPr>
            <p:spPr bwMode="auto">
              <a:xfrm rot="12900000" flipH="1">
                <a:off x="6457726" y="4724334"/>
                <a:ext cx="819768" cy="655408"/>
              </a:xfrm>
              <a:prstGeom prst="rightArrow">
                <a:avLst/>
              </a:prstGeom>
              <a:noFill/>
              <a:ln w="28575" cap="sq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1" name="Tekstboks 20"/>
              <p:cNvSpPr txBox="1"/>
              <p:nvPr/>
            </p:nvSpPr>
            <p:spPr>
              <a:xfrm rot="2100000" flipH="1">
                <a:off x="6462846" y="4839135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Sell</a:t>
                </a:r>
                <a:endParaRPr lang="en-GB" sz="2000" b="1" dirty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29" name="Gruppe 28"/>
            <p:cNvGrpSpPr/>
            <p:nvPr/>
          </p:nvGrpSpPr>
          <p:grpSpPr>
            <a:xfrm>
              <a:off x="3470418" y="4792101"/>
              <a:ext cx="900354" cy="655408"/>
              <a:chOff x="3470418" y="4806387"/>
              <a:chExt cx="900354" cy="655408"/>
            </a:xfrm>
          </p:grpSpPr>
          <p:sp>
            <p:nvSpPr>
              <p:cNvPr id="27" name="Højrepil 26"/>
              <p:cNvSpPr/>
              <p:nvPr/>
            </p:nvSpPr>
            <p:spPr bwMode="auto">
              <a:xfrm rot="12000000" flipH="1">
                <a:off x="3482690" y="4806387"/>
                <a:ext cx="888082" cy="655408"/>
              </a:xfrm>
              <a:prstGeom prst="rightArrow">
                <a:avLst/>
              </a:prstGeom>
              <a:noFill/>
              <a:ln w="28575" cap="sq" cmpd="sng" algn="ctr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8" name="Tekstboks 27"/>
              <p:cNvSpPr txBox="1">
                <a:spLocks noChangeAspect="1"/>
              </p:cNvSpPr>
              <p:nvPr/>
            </p:nvSpPr>
            <p:spPr>
              <a:xfrm rot="22800000">
                <a:off x="3470418" y="4888316"/>
                <a:ext cx="7296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Buy</a:t>
                </a:r>
                <a:endParaRPr lang="en-GB" sz="20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42" name="Gruppe 41"/>
          <p:cNvGrpSpPr/>
          <p:nvPr/>
        </p:nvGrpSpPr>
        <p:grpSpPr>
          <a:xfrm>
            <a:off x="246746" y="4005947"/>
            <a:ext cx="5231583" cy="867857"/>
            <a:chOff x="246746" y="4005947"/>
            <a:chExt cx="5231583" cy="867857"/>
          </a:xfrm>
        </p:grpSpPr>
        <p:sp>
          <p:nvSpPr>
            <p:cNvPr id="32" name="Højrepil 31"/>
            <p:cNvSpPr/>
            <p:nvPr/>
          </p:nvSpPr>
          <p:spPr bwMode="auto">
            <a:xfrm rot="16200000" flipH="1">
              <a:off x="4713433" y="4108907"/>
              <a:ext cx="819768" cy="710025"/>
            </a:xfrm>
            <a:prstGeom prst="rightArrow">
              <a:avLst/>
            </a:prstGeom>
            <a:solidFill>
              <a:srgbClr val="0033CC"/>
            </a:solidFill>
            <a:ln w="28575" cap="sq" cmpd="sng" algn="ctr">
              <a:solidFill>
                <a:srgbClr val="0033CC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Tekstboks 35"/>
            <p:cNvSpPr txBox="1"/>
            <p:nvPr/>
          </p:nvSpPr>
          <p:spPr>
            <a:xfrm>
              <a:off x="246746" y="4005947"/>
              <a:ext cx="395172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i="1" dirty="0" smtClean="0">
                  <a:solidFill>
                    <a:srgbClr val="0033CC"/>
                  </a:solidFill>
                </a:rPr>
                <a:t>Retailer’s import business</a:t>
              </a:r>
            </a:p>
            <a:p>
              <a:pPr algn="ctr"/>
              <a:r>
                <a:rPr lang="en-GB" i="1" dirty="0" smtClean="0">
                  <a:solidFill>
                    <a:srgbClr val="0033CC"/>
                  </a:solidFill>
                </a:rPr>
                <a:t>(capacity fees)</a:t>
              </a:r>
              <a:endParaRPr lang="en-GB" i="1" dirty="0">
                <a:solidFill>
                  <a:srgbClr val="0033CC"/>
                </a:solidFill>
              </a:endParaRPr>
            </a:p>
          </p:txBody>
        </p:sp>
        <p:cxnSp>
          <p:nvCxnSpPr>
            <p:cNvPr id="37" name="Lige pilforbindelse 36"/>
            <p:cNvCxnSpPr/>
            <p:nvPr/>
          </p:nvCxnSpPr>
          <p:spPr bwMode="auto">
            <a:xfrm flipV="1">
              <a:off x="4024299" y="4296229"/>
              <a:ext cx="1084731" cy="141997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oval" w="lg" len="lg"/>
            </a:ln>
            <a:effectLst/>
          </p:spPr>
        </p:cxnSp>
      </p:grpSp>
      <p:sp>
        <p:nvSpPr>
          <p:cNvPr id="49" name="Pladsholder til diasnummer 4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4" descr="HoumøllerConsulting cirkl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73279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851" name="Rectangle 91"/>
          <p:cNvSpPr>
            <a:spLocks noGrp="1" noChangeArrowheads="1"/>
          </p:cNvSpPr>
          <p:nvPr>
            <p:ph type="title"/>
          </p:nvPr>
        </p:nvSpPr>
        <p:spPr>
          <a:xfrm>
            <a:off x="0" y="595313"/>
            <a:ext cx="9906000" cy="1143000"/>
          </a:xfrm>
        </p:spPr>
        <p:txBody>
          <a:bodyPr/>
          <a:lstStyle/>
          <a:p>
            <a:r>
              <a:rPr lang="en-GB" sz="4500" dirty="0" smtClean="0"/>
              <a:t>Thank you for your attention!</a:t>
            </a:r>
          </a:p>
        </p:txBody>
      </p:sp>
      <p:sp>
        <p:nvSpPr>
          <p:cNvPr id="206853" name="Pladsholder til diasnumm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pPr defTabSz="762000"/>
            <a:fld id="{6592CB76-0D76-474A-8A2A-7366BEAA1443}" type="slidenum">
              <a:rPr lang="en-GB" smtClean="0"/>
              <a:pPr defTabSz="762000"/>
              <a:t>17</a:t>
            </a:fld>
            <a:endParaRPr lang="en-GB" dirty="0" smtClean="0"/>
          </a:p>
        </p:txBody>
      </p:sp>
      <p:sp>
        <p:nvSpPr>
          <p:cNvPr id="206854" name="Tekstboks 98"/>
          <p:cNvSpPr txBox="1">
            <a:spLocks noChangeArrowheads="1"/>
          </p:cNvSpPr>
          <p:nvPr/>
        </p:nvSpPr>
        <p:spPr bwMode="auto">
          <a:xfrm>
            <a:off x="27072" y="2598738"/>
            <a:ext cx="96343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000" dirty="0"/>
              <a:t>Anders Plejdrup Houmøller</a:t>
            </a:r>
          </a:p>
          <a:p>
            <a:pPr algn="ctr"/>
            <a:r>
              <a:rPr lang="en-GB" sz="4000" i="1" dirty="0"/>
              <a:t>Houmoller </a:t>
            </a:r>
            <a:r>
              <a:rPr lang="en-GB" sz="4000" i="1" dirty="0" smtClean="0"/>
              <a:t>Consulting ApS</a:t>
            </a:r>
            <a:endParaRPr lang="en-GB" sz="4000" i="1" dirty="0"/>
          </a:p>
          <a:p>
            <a:pPr algn="ctr"/>
            <a:r>
              <a:rPr lang="en-GB" sz="4000" dirty="0"/>
              <a:t>Tel. +45  28 11 23 00</a:t>
            </a:r>
          </a:p>
          <a:p>
            <a:pPr algn="ctr"/>
            <a:r>
              <a:rPr lang="en-GB" sz="4000" dirty="0" smtClean="0"/>
              <a:t>anders@houmollerconsulting.dk</a:t>
            </a:r>
          </a:p>
          <a:p>
            <a:pPr algn="ctr"/>
            <a:r>
              <a:rPr lang="en-GB" sz="4000" dirty="0" smtClean="0"/>
              <a:t>Web houmollerconsulting.dk</a:t>
            </a:r>
            <a:endParaRPr lang="en-GB" sz="400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gas grid fees</a:t>
            </a:r>
            <a:br>
              <a:rPr lang="en-GB" dirty="0" smtClean="0"/>
            </a:br>
            <a:r>
              <a:rPr lang="en-GB" sz="2400" dirty="0" smtClean="0"/>
              <a:t>Improved transparency and competition</a:t>
            </a:r>
            <a:endParaRPr lang="en-GB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16111" y="1277253"/>
            <a:ext cx="9681029" cy="4818743"/>
          </a:xfrm>
        </p:spPr>
        <p:txBody>
          <a:bodyPr/>
          <a:lstStyle/>
          <a:p>
            <a:r>
              <a:rPr lang="en-GB" dirty="0" smtClean="0"/>
              <a:t>This document presents a new system for the gas grid </a:t>
            </a:r>
            <a:r>
              <a:rPr lang="en-GB" dirty="0" smtClean="0"/>
              <a:t>fees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In order to improve the gas market’s transparency and competition, the domestic grid fees should be paid directly by the domestic consumers</a:t>
            </a:r>
          </a:p>
          <a:p>
            <a:pPr lvl="1"/>
            <a:r>
              <a:rPr lang="en-GB" sz="2200" dirty="0" smtClean="0"/>
              <a:t>Note: also today, the domestic consumers finance the grid by paying grid fees.</a:t>
            </a:r>
          </a:p>
          <a:p>
            <a:pPr lvl="1"/>
            <a:r>
              <a:rPr lang="en-GB" sz="2200" dirty="0" smtClean="0"/>
              <a:t>However, in many countries, the consumers currently pay some of the grid fees indirectly via their commercial supplier</a:t>
            </a:r>
          </a:p>
          <a:p>
            <a:pPr lvl="2"/>
            <a:r>
              <a:rPr lang="en-GB" sz="2200" dirty="0" smtClean="0"/>
              <a:t>Which is bad for transparency and competition.</a:t>
            </a:r>
            <a:endParaRPr lang="en-GB" sz="2200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Oct. 27, 2014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2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ktangel 38"/>
          <p:cNvSpPr/>
          <p:nvPr/>
        </p:nvSpPr>
        <p:spPr bwMode="auto">
          <a:xfrm>
            <a:off x="94345" y="3236683"/>
            <a:ext cx="9701590" cy="3381829"/>
          </a:xfrm>
          <a:prstGeom prst="rect">
            <a:avLst/>
          </a:prstGeom>
          <a:solidFill>
            <a:srgbClr val="FFFFFF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6" y="159656"/>
            <a:ext cx="9426178" cy="696685"/>
          </a:xfrm>
        </p:spPr>
        <p:txBody>
          <a:bodyPr/>
          <a:lstStyle/>
          <a:p>
            <a:r>
              <a:rPr lang="en-GB" sz="3200" dirty="0" smtClean="0"/>
              <a:t>Step one: domestic trading of gas – 1</a:t>
            </a:r>
            <a:endParaRPr lang="en-GB" sz="3200" dirty="0"/>
          </a:p>
        </p:txBody>
      </p:sp>
      <p:sp>
        <p:nvSpPr>
          <p:cNvPr id="6" name="Tekstboks 5"/>
          <p:cNvSpPr txBox="1"/>
          <p:nvPr/>
        </p:nvSpPr>
        <p:spPr>
          <a:xfrm>
            <a:off x="47175" y="696702"/>
            <a:ext cx="64443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the first part of the presentation, we’ll</a:t>
            </a:r>
          </a:p>
          <a:p>
            <a:r>
              <a:rPr lang="en-GB" sz="21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only consider domestic trading of gas</a:t>
            </a:r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GB" sz="2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kstboks 6"/>
          <p:cNvSpPr txBox="1"/>
          <p:nvPr/>
        </p:nvSpPr>
        <p:spPr>
          <a:xfrm>
            <a:off x="47176" y="1481754"/>
            <a:ext cx="931857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dirty="0" smtClean="0">
                <a:ea typeface="Verdana" pitchFamily="34" charset="0"/>
                <a:cs typeface="Verdana" pitchFamily="34" charset="0"/>
              </a:rPr>
              <a:t>At</a:t>
            </a:r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last slide, we’ll consider cross-border trading of gas.</a:t>
            </a:r>
          </a:p>
        </p:txBody>
      </p:sp>
      <p:sp>
        <p:nvSpPr>
          <p:cNvPr id="8" name="Tekstboks 7"/>
          <p:cNvSpPr txBox="1"/>
          <p:nvPr/>
        </p:nvSpPr>
        <p:spPr>
          <a:xfrm>
            <a:off x="3129011" y="4581972"/>
            <a:ext cx="404630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600" b="1" dirty="0" smtClean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Commercial player B</a:t>
            </a:r>
            <a:endParaRPr lang="en-GB" sz="2600" b="1" dirty="0">
              <a:solidFill>
                <a:srgbClr val="0000FF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" name="Gruppe 39"/>
          <p:cNvGrpSpPr/>
          <p:nvPr/>
        </p:nvGrpSpPr>
        <p:grpSpPr>
          <a:xfrm>
            <a:off x="7087068" y="3347354"/>
            <a:ext cx="2472979" cy="1272603"/>
            <a:chOff x="6541906" y="3173185"/>
            <a:chExt cx="2282749" cy="1272603"/>
          </a:xfrm>
        </p:grpSpPr>
        <p:sp>
          <p:nvSpPr>
            <p:cNvPr id="12" name="Tekstboks 11"/>
            <p:cNvSpPr txBox="1"/>
            <p:nvPr/>
          </p:nvSpPr>
          <p:spPr>
            <a:xfrm>
              <a:off x="6624054" y="3173185"/>
              <a:ext cx="22006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Gas exchange</a:t>
              </a:r>
              <a:endParaRPr lang="en-GB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5" name="Gruppe 29"/>
            <p:cNvGrpSpPr/>
            <p:nvPr/>
          </p:nvGrpSpPr>
          <p:grpSpPr>
            <a:xfrm>
              <a:off x="6541906" y="3790380"/>
              <a:ext cx="819768" cy="655408"/>
              <a:chOff x="6106486" y="3736860"/>
              <a:chExt cx="819768" cy="655408"/>
            </a:xfrm>
          </p:grpSpPr>
          <p:sp>
            <p:nvSpPr>
              <p:cNvPr id="19" name="Højrepil 18"/>
              <p:cNvSpPr/>
              <p:nvPr/>
            </p:nvSpPr>
            <p:spPr bwMode="auto">
              <a:xfrm rot="8700000">
                <a:off x="6106486" y="3736860"/>
                <a:ext cx="819768" cy="655408"/>
              </a:xfrm>
              <a:prstGeom prst="rightArrow">
                <a:avLst/>
              </a:prstGeom>
              <a:noFill/>
              <a:ln w="28575" cap="sq" cmpd="sng" algn="ctr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0" name="Tekstboks 19"/>
              <p:cNvSpPr txBox="1"/>
              <p:nvPr/>
            </p:nvSpPr>
            <p:spPr>
              <a:xfrm rot="19500000">
                <a:off x="6227460" y="3807747"/>
                <a:ext cx="673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Buy</a:t>
                </a:r>
                <a:endParaRPr lang="en-GB" sz="20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45" name="Gruppe 44"/>
          <p:cNvGrpSpPr/>
          <p:nvPr/>
        </p:nvGrpSpPr>
        <p:grpSpPr>
          <a:xfrm>
            <a:off x="110081" y="3347354"/>
            <a:ext cx="3459601" cy="1272603"/>
            <a:chOff x="110081" y="3347354"/>
            <a:chExt cx="3459601" cy="1272603"/>
          </a:xfrm>
        </p:grpSpPr>
        <p:sp>
          <p:nvSpPr>
            <p:cNvPr id="11" name="Tekstboks 10"/>
            <p:cNvSpPr txBox="1"/>
            <p:nvPr/>
          </p:nvSpPr>
          <p:spPr>
            <a:xfrm>
              <a:off x="110081" y="3347354"/>
              <a:ext cx="345960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Commercial player A</a:t>
              </a:r>
              <a:endParaRPr lang="en-GB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0" name="Gruppe 28"/>
            <p:cNvGrpSpPr/>
            <p:nvPr/>
          </p:nvGrpSpPr>
          <p:grpSpPr>
            <a:xfrm>
              <a:off x="2152863" y="3964549"/>
              <a:ext cx="888082" cy="655408"/>
              <a:chOff x="2175940" y="3765888"/>
              <a:chExt cx="819768" cy="655408"/>
            </a:xfrm>
          </p:grpSpPr>
          <p:sp>
            <p:nvSpPr>
              <p:cNvPr id="26" name="Højrepil 25"/>
              <p:cNvSpPr/>
              <p:nvPr/>
            </p:nvSpPr>
            <p:spPr bwMode="auto">
              <a:xfrm rot="12900000" flipH="1">
                <a:off x="2175940" y="3765888"/>
                <a:ext cx="819768" cy="655408"/>
              </a:xfrm>
              <a:prstGeom prst="rightArrow">
                <a:avLst/>
              </a:prstGeom>
              <a:noFill/>
              <a:ln w="28575" cap="sq" cmpd="sng" algn="ctr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7" name="Tekstboks 26"/>
              <p:cNvSpPr txBox="1"/>
              <p:nvPr/>
            </p:nvSpPr>
            <p:spPr>
              <a:xfrm rot="2100000" flipH="1">
                <a:off x="2215690" y="3851289"/>
                <a:ext cx="673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Buy</a:t>
                </a:r>
                <a:endParaRPr lang="en-GB" sz="20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48" name="Gruppe 47"/>
          <p:cNvGrpSpPr/>
          <p:nvPr/>
        </p:nvGrpSpPr>
        <p:grpSpPr>
          <a:xfrm>
            <a:off x="7185193" y="5253477"/>
            <a:ext cx="2383986" cy="1168168"/>
            <a:chOff x="7185193" y="5253477"/>
            <a:chExt cx="2383986" cy="1168168"/>
          </a:xfrm>
        </p:grpSpPr>
        <p:sp>
          <p:nvSpPr>
            <p:cNvPr id="14" name="Tekstboks 13"/>
            <p:cNvSpPr txBox="1"/>
            <p:nvPr/>
          </p:nvSpPr>
          <p:spPr>
            <a:xfrm>
              <a:off x="7185193" y="5990758"/>
              <a:ext cx="238398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Gas exchange</a:t>
              </a:r>
              <a:endParaRPr lang="en-GB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44" name="Gruppe 43"/>
            <p:cNvGrpSpPr/>
            <p:nvPr/>
          </p:nvGrpSpPr>
          <p:grpSpPr>
            <a:xfrm>
              <a:off x="7278825" y="5253477"/>
              <a:ext cx="888082" cy="655408"/>
              <a:chOff x="7278825" y="5169230"/>
              <a:chExt cx="888082" cy="655408"/>
            </a:xfrm>
          </p:grpSpPr>
          <p:sp>
            <p:nvSpPr>
              <p:cNvPr id="32" name="Højrepil 31"/>
              <p:cNvSpPr/>
              <p:nvPr/>
            </p:nvSpPr>
            <p:spPr bwMode="auto">
              <a:xfrm rot="12900000" flipH="1">
                <a:off x="7278825" y="5169230"/>
                <a:ext cx="888082" cy="655408"/>
              </a:xfrm>
              <a:prstGeom prst="rightArrow">
                <a:avLst/>
              </a:prstGeom>
              <a:noFill/>
              <a:ln w="28575" cap="sq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3" name="Tekstboks 32"/>
              <p:cNvSpPr txBox="1"/>
              <p:nvPr/>
            </p:nvSpPr>
            <p:spPr>
              <a:xfrm rot="2100000" flipH="1">
                <a:off x="7314179" y="5269145"/>
                <a:ext cx="713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Sell</a:t>
                </a:r>
                <a:endParaRPr lang="en-GB" sz="2000" b="1" dirty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50" name="Gruppe 49"/>
          <p:cNvGrpSpPr/>
          <p:nvPr/>
        </p:nvGrpSpPr>
        <p:grpSpPr>
          <a:xfrm>
            <a:off x="110082" y="5253477"/>
            <a:ext cx="3443571" cy="1166362"/>
            <a:chOff x="110082" y="5253477"/>
            <a:chExt cx="3443571" cy="1166362"/>
          </a:xfrm>
        </p:grpSpPr>
        <p:sp>
          <p:nvSpPr>
            <p:cNvPr id="40" name="Tekstboks 39"/>
            <p:cNvSpPr txBox="1"/>
            <p:nvPr/>
          </p:nvSpPr>
          <p:spPr>
            <a:xfrm>
              <a:off x="110082" y="5988952"/>
              <a:ext cx="344357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Commercial player C</a:t>
              </a:r>
              <a:endParaRPr lang="en-GB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43" name="Gruppe 42"/>
            <p:cNvGrpSpPr/>
            <p:nvPr/>
          </p:nvGrpSpPr>
          <p:grpSpPr>
            <a:xfrm>
              <a:off x="2416230" y="5253477"/>
              <a:ext cx="888082" cy="655408"/>
              <a:chOff x="1371222" y="5173312"/>
              <a:chExt cx="888082" cy="655408"/>
            </a:xfrm>
          </p:grpSpPr>
          <p:sp>
            <p:nvSpPr>
              <p:cNvPr id="41" name="Tekstboks 40"/>
              <p:cNvSpPr txBox="1">
                <a:spLocks noChangeAspect="1"/>
              </p:cNvSpPr>
              <p:nvPr/>
            </p:nvSpPr>
            <p:spPr>
              <a:xfrm rot="-2100000" flipH="1">
                <a:off x="1541184" y="5234899"/>
                <a:ext cx="7136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Sell</a:t>
                </a:r>
                <a:endParaRPr lang="en-GB" sz="2000" b="1" dirty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42" name="Højrepil 41"/>
              <p:cNvSpPr/>
              <p:nvPr/>
            </p:nvSpPr>
            <p:spPr bwMode="auto">
              <a:xfrm rot="8700000">
                <a:off x="1371222" y="5173312"/>
                <a:ext cx="888082" cy="655408"/>
              </a:xfrm>
              <a:prstGeom prst="rightArrow">
                <a:avLst/>
              </a:prstGeom>
              <a:noFill/>
              <a:ln w="28575" cap="sq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9" name="Gruppe 48"/>
          <p:cNvGrpSpPr/>
          <p:nvPr/>
        </p:nvGrpSpPr>
        <p:grpSpPr>
          <a:xfrm>
            <a:off x="4082837" y="5171298"/>
            <a:ext cx="1737976" cy="1250347"/>
            <a:chOff x="4082837" y="5171298"/>
            <a:chExt cx="1737976" cy="1250347"/>
          </a:xfrm>
        </p:grpSpPr>
        <p:sp>
          <p:nvSpPr>
            <p:cNvPr id="17" name="Tekstboks 16"/>
            <p:cNvSpPr txBox="1"/>
            <p:nvPr/>
          </p:nvSpPr>
          <p:spPr>
            <a:xfrm>
              <a:off x="4082837" y="5990758"/>
              <a:ext cx="173797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consumer</a:t>
              </a:r>
              <a:endParaRPr lang="en-GB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21" name="Gruppe 27"/>
            <p:cNvGrpSpPr>
              <a:grpSpLocks noChangeAspect="1"/>
            </p:cNvGrpSpPr>
            <p:nvPr/>
          </p:nvGrpSpPr>
          <p:grpSpPr>
            <a:xfrm rot="3300000">
              <a:off x="4540363" y="5226169"/>
              <a:ext cx="819768" cy="710025"/>
              <a:chOff x="6457659" y="4723831"/>
              <a:chExt cx="819768" cy="655408"/>
            </a:xfrm>
          </p:grpSpPr>
          <p:sp>
            <p:nvSpPr>
              <p:cNvPr id="31" name="Højrepil 30"/>
              <p:cNvSpPr/>
              <p:nvPr/>
            </p:nvSpPr>
            <p:spPr bwMode="auto">
              <a:xfrm rot="12900000" flipH="1">
                <a:off x="6457659" y="4723831"/>
                <a:ext cx="819768" cy="655408"/>
              </a:xfrm>
              <a:prstGeom prst="rightArrow">
                <a:avLst/>
              </a:prstGeom>
              <a:noFill/>
              <a:ln w="28575" cap="sq" cmpd="sng" algn="ctr">
                <a:solidFill>
                  <a:srgbClr val="008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34" name="Tekstboks 33"/>
              <p:cNvSpPr txBox="1"/>
              <p:nvPr/>
            </p:nvSpPr>
            <p:spPr>
              <a:xfrm rot="2100000" flipH="1">
                <a:off x="6462846" y="4839135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Sell</a:t>
                </a:r>
                <a:endParaRPr lang="en-GB" sz="2000" b="1" dirty="0">
                  <a:solidFill>
                    <a:srgbClr val="008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sp>
        <p:nvSpPr>
          <p:cNvPr id="46" name="Tekstboks 45"/>
          <p:cNvSpPr txBox="1"/>
          <p:nvPr/>
        </p:nvSpPr>
        <p:spPr>
          <a:xfrm>
            <a:off x="47175" y="1943640"/>
            <a:ext cx="887935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Terminology: in this presentation, a “</a:t>
            </a:r>
            <a:r>
              <a:rPr lang="en-GB" sz="21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commercial player</a:t>
            </a:r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”</a:t>
            </a:r>
          </a:p>
          <a:p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 a player, who buys and sells </a:t>
            </a:r>
            <a:r>
              <a:rPr lang="en-GB" sz="2100" dirty="0" smtClean="0">
                <a:ea typeface="Verdana" pitchFamily="34" charset="0"/>
                <a:cs typeface="Verdana" pitchFamily="34" charset="0"/>
              </a:rPr>
              <a:t>at</a:t>
            </a:r>
            <a:r>
              <a:rPr lang="en-GB" sz="21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the whole-sale market.</a:t>
            </a:r>
          </a:p>
        </p:txBody>
      </p:sp>
      <p:sp>
        <p:nvSpPr>
          <p:cNvPr id="37" name="Pladsholder til diasnumm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6" grpId="0"/>
      <p:bldP spid="7" grpId="0"/>
      <p:bldP spid="8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Step one: domestic</a:t>
            </a:r>
            <a:br>
              <a:rPr lang="en-GB" dirty="0" smtClean="0"/>
            </a:br>
            <a:r>
              <a:rPr lang="en-GB" dirty="0" smtClean="0"/>
              <a:t>trading of gas – 2</a:t>
            </a:r>
            <a:endParaRPr lang="en-GB" dirty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8" name="Rektangel 7"/>
          <p:cNvSpPr/>
          <p:nvPr/>
        </p:nvSpPr>
        <p:spPr bwMode="auto">
          <a:xfrm>
            <a:off x="94345" y="3018973"/>
            <a:ext cx="9701590" cy="3381829"/>
          </a:xfrm>
          <a:prstGeom prst="rect">
            <a:avLst/>
          </a:prstGeom>
          <a:solidFill>
            <a:srgbClr val="FFFFFF"/>
          </a:solidFill>
          <a:ln w="5715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110065" y="1320803"/>
            <a:ext cx="57230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 order to simplify the discussion,</a:t>
            </a:r>
          </a:p>
          <a:p>
            <a:r>
              <a:rPr lang="en-GB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we’ll focus on a domestic retailer.</a:t>
            </a:r>
            <a:endParaRPr lang="en-GB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10" name="Gruppe 37"/>
          <p:cNvGrpSpPr/>
          <p:nvPr/>
        </p:nvGrpSpPr>
        <p:grpSpPr>
          <a:xfrm>
            <a:off x="110081" y="3129644"/>
            <a:ext cx="8811352" cy="3059777"/>
            <a:chOff x="101613" y="2389429"/>
            <a:chExt cx="8133556" cy="3059777"/>
          </a:xfrm>
        </p:grpSpPr>
        <p:sp>
          <p:nvSpPr>
            <p:cNvPr id="11" name="Tekstboks 10"/>
            <p:cNvSpPr txBox="1"/>
            <p:nvPr/>
          </p:nvSpPr>
          <p:spPr>
            <a:xfrm>
              <a:off x="3730129" y="3565991"/>
              <a:ext cx="152882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6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Retailer</a:t>
              </a:r>
              <a:endParaRPr lang="en-GB" sz="26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Tekstboks 11"/>
            <p:cNvSpPr txBox="1"/>
            <p:nvPr/>
          </p:nvSpPr>
          <p:spPr>
            <a:xfrm>
              <a:off x="6034567" y="2389429"/>
              <a:ext cx="220060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Gas exchange</a:t>
              </a:r>
              <a:endParaRPr lang="en-GB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3" name="Gruppe 29"/>
            <p:cNvGrpSpPr/>
            <p:nvPr/>
          </p:nvGrpSpPr>
          <p:grpSpPr>
            <a:xfrm>
              <a:off x="5264674" y="3006624"/>
              <a:ext cx="819768" cy="655408"/>
              <a:chOff x="6106486" y="3736860"/>
              <a:chExt cx="819768" cy="655408"/>
            </a:xfrm>
          </p:grpSpPr>
          <p:sp>
            <p:nvSpPr>
              <p:cNvPr id="23" name="Højrepil 22"/>
              <p:cNvSpPr/>
              <p:nvPr/>
            </p:nvSpPr>
            <p:spPr bwMode="auto">
              <a:xfrm rot="8700000">
                <a:off x="6106486" y="3736860"/>
                <a:ext cx="819768" cy="655408"/>
              </a:xfrm>
              <a:prstGeom prst="rightArrow">
                <a:avLst/>
              </a:prstGeom>
              <a:noFill/>
              <a:ln w="28575" cap="sq" cmpd="sng" algn="ctr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4" name="Tekstboks 23"/>
              <p:cNvSpPr txBox="1"/>
              <p:nvPr/>
            </p:nvSpPr>
            <p:spPr>
              <a:xfrm rot="19500000">
                <a:off x="6227460" y="3807747"/>
                <a:ext cx="673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Buy</a:t>
                </a:r>
                <a:endParaRPr lang="en-GB" sz="20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4" name="Tekstboks 13"/>
            <p:cNvSpPr txBox="1"/>
            <p:nvPr/>
          </p:nvSpPr>
          <p:spPr>
            <a:xfrm>
              <a:off x="101613" y="2389429"/>
              <a:ext cx="319347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200" b="1" dirty="0" smtClean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Commercial player A</a:t>
              </a:r>
              <a:endParaRPr lang="en-GB" sz="2200" b="1" dirty="0">
                <a:solidFill>
                  <a:srgbClr val="0000FF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grpSp>
          <p:nvGrpSpPr>
            <p:cNvPr id="15" name="Gruppe 28"/>
            <p:cNvGrpSpPr/>
            <p:nvPr/>
          </p:nvGrpSpPr>
          <p:grpSpPr>
            <a:xfrm>
              <a:off x="2959696" y="3006624"/>
              <a:ext cx="819768" cy="655408"/>
              <a:chOff x="2175940" y="3765888"/>
              <a:chExt cx="819768" cy="655408"/>
            </a:xfrm>
          </p:grpSpPr>
          <p:sp>
            <p:nvSpPr>
              <p:cNvPr id="21" name="Højrepil 20"/>
              <p:cNvSpPr/>
              <p:nvPr/>
            </p:nvSpPr>
            <p:spPr bwMode="auto">
              <a:xfrm rot="12900000" flipH="1">
                <a:off x="2175940" y="3765888"/>
                <a:ext cx="819768" cy="655408"/>
              </a:xfrm>
              <a:prstGeom prst="rightArrow">
                <a:avLst/>
              </a:prstGeom>
              <a:noFill/>
              <a:ln w="28575" cap="sq" cmpd="sng" algn="ctr">
                <a:solidFill>
                  <a:srgbClr val="CC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22" name="Tekstboks 21"/>
              <p:cNvSpPr txBox="1"/>
              <p:nvPr/>
            </p:nvSpPr>
            <p:spPr>
              <a:xfrm rot="2100000" flipH="1">
                <a:off x="2215690" y="3851289"/>
                <a:ext cx="67355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 smtClean="0">
                    <a:solidFill>
                      <a:srgbClr val="FF0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Buy</a:t>
                </a:r>
                <a:endParaRPr lang="en-GB" sz="2000" b="1" dirty="0">
                  <a:solidFill>
                    <a:srgbClr val="FF0000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16" name="Gruppe 42"/>
            <p:cNvGrpSpPr/>
            <p:nvPr/>
          </p:nvGrpSpPr>
          <p:grpSpPr>
            <a:xfrm>
              <a:off x="3768772" y="4198859"/>
              <a:ext cx="1604286" cy="1250347"/>
              <a:chOff x="3768772" y="4895531"/>
              <a:chExt cx="1604286" cy="1250347"/>
            </a:xfrm>
          </p:grpSpPr>
          <p:sp>
            <p:nvSpPr>
              <p:cNvPr id="17" name="Tekstboks 16"/>
              <p:cNvSpPr txBox="1"/>
              <p:nvPr/>
            </p:nvSpPr>
            <p:spPr>
              <a:xfrm>
                <a:off x="3768772" y="5714991"/>
                <a:ext cx="1604286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200" b="1" dirty="0" smtClean="0">
                    <a:solidFill>
                      <a:srgbClr val="0000FF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consumer</a:t>
                </a:r>
                <a:endParaRPr lang="en-GB" sz="2200" b="1" dirty="0">
                  <a:solidFill>
                    <a:srgbClr val="0000FF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grpSp>
            <p:nvGrpSpPr>
              <p:cNvPr id="18" name="Gruppe 27"/>
              <p:cNvGrpSpPr>
                <a:grpSpLocks noChangeAspect="1"/>
              </p:cNvGrpSpPr>
              <p:nvPr/>
            </p:nvGrpSpPr>
            <p:grpSpPr>
              <a:xfrm rot="3300000">
                <a:off x="4159574" y="4977711"/>
                <a:ext cx="819768" cy="655408"/>
                <a:chOff x="6457659" y="4723831"/>
                <a:chExt cx="819768" cy="655408"/>
              </a:xfrm>
            </p:grpSpPr>
            <p:sp>
              <p:nvSpPr>
                <p:cNvPr id="19" name="Højrepil 18"/>
                <p:cNvSpPr/>
                <p:nvPr/>
              </p:nvSpPr>
              <p:spPr bwMode="auto">
                <a:xfrm rot="12900000" flipH="1">
                  <a:off x="6457659" y="4723831"/>
                  <a:ext cx="819768" cy="655408"/>
                </a:xfrm>
                <a:prstGeom prst="rightArrow">
                  <a:avLst/>
                </a:prstGeom>
                <a:noFill/>
                <a:ln w="28575" cap="sq" cmpd="sng" algn="ctr">
                  <a:solidFill>
                    <a:srgbClr val="008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  <p:sp>
              <p:nvSpPr>
                <p:cNvPr id="20" name="Tekstboks 19"/>
                <p:cNvSpPr txBox="1"/>
                <p:nvPr/>
              </p:nvSpPr>
              <p:spPr>
                <a:xfrm rot="2100000" flipH="1">
                  <a:off x="6462846" y="4839135"/>
                  <a:ext cx="71365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sz="2000" b="1" dirty="0" smtClean="0">
                      <a:solidFill>
                        <a:srgbClr val="008000"/>
                      </a:solidFill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Sell</a:t>
                  </a:r>
                  <a:endParaRPr lang="en-GB" sz="2000" b="1" dirty="0">
                    <a:solidFill>
                      <a:srgbClr val="008000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</p:grpSp>
      <p:sp>
        <p:nvSpPr>
          <p:cNvPr id="25" name="Tekstboks 24"/>
          <p:cNvSpPr txBox="1"/>
          <p:nvPr/>
        </p:nvSpPr>
        <p:spPr>
          <a:xfrm>
            <a:off x="110065" y="2090060"/>
            <a:ext cx="851867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Here, “domestic” means </a:t>
            </a:r>
            <a:r>
              <a:rPr lang="en-GB" sz="2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retailer does not import</a:t>
            </a:r>
          </a:p>
          <a:p>
            <a:r>
              <a:rPr lang="en-GB" sz="22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gas himself</a:t>
            </a:r>
            <a:r>
              <a:rPr lang="en-GB" sz="22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 He buys gas inside the country.</a:t>
            </a:r>
            <a:endParaRPr lang="en-GB" sz="22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00" y="0"/>
            <a:ext cx="8420100" cy="957943"/>
          </a:xfrm>
        </p:spPr>
        <p:txBody>
          <a:bodyPr/>
          <a:lstStyle/>
          <a:p>
            <a:r>
              <a:rPr lang="en-GB" sz="3800" dirty="0" smtClean="0"/>
              <a:t>Two flows</a:t>
            </a:r>
            <a:br>
              <a:rPr lang="en-GB" sz="3800" dirty="0" smtClean="0"/>
            </a:br>
            <a:r>
              <a:rPr lang="en-GB" sz="2400" dirty="0" smtClean="0"/>
              <a:t>A flow of </a:t>
            </a:r>
            <a:r>
              <a:rPr lang="en-GB" sz="2400" u="sng" dirty="0" smtClean="0"/>
              <a:t>energy</a:t>
            </a:r>
            <a:r>
              <a:rPr lang="en-GB" sz="2400" dirty="0" smtClean="0"/>
              <a:t> and a flow of </a:t>
            </a:r>
            <a:r>
              <a:rPr lang="en-GB" sz="2400" i="1" u="sng" dirty="0" smtClean="0"/>
              <a:t>money</a:t>
            </a:r>
            <a:endParaRPr lang="en-GB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pSp>
        <p:nvGrpSpPr>
          <p:cNvPr id="7" name="Gruppe 85"/>
          <p:cNvGrpSpPr/>
          <p:nvPr/>
        </p:nvGrpSpPr>
        <p:grpSpPr>
          <a:xfrm>
            <a:off x="2422705" y="2060817"/>
            <a:ext cx="4588404" cy="2614611"/>
            <a:chOff x="2236343" y="2060817"/>
            <a:chExt cx="4235450" cy="2614611"/>
          </a:xfrm>
        </p:grpSpPr>
        <p:grpSp>
          <p:nvGrpSpPr>
            <p:cNvPr id="8" name="Gruppe 96"/>
            <p:cNvGrpSpPr>
              <a:grpSpLocks/>
            </p:cNvGrpSpPr>
            <p:nvPr/>
          </p:nvGrpSpPr>
          <p:grpSpPr bwMode="auto">
            <a:xfrm>
              <a:off x="2236343" y="2060817"/>
              <a:ext cx="4235450" cy="1666874"/>
              <a:chOff x="2671763" y="2757721"/>
              <a:chExt cx="4235451" cy="1666662"/>
            </a:xfrm>
          </p:grpSpPr>
          <p:grpSp>
            <p:nvGrpSpPr>
              <p:cNvPr id="28" name="Group 119"/>
              <p:cNvGrpSpPr>
                <a:grpSpLocks/>
              </p:cNvGrpSpPr>
              <p:nvPr/>
            </p:nvGrpSpPr>
            <p:grpSpPr bwMode="auto">
              <a:xfrm>
                <a:off x="2671763" y="2757721"/>
                <a:ext cx="4235451" cy="566770"/>
                <a:chOff x="1582" y="1728"/>
                <a:chExt cx="2668" cy="792"/>
              </a:xfrm>
            </p:grpSpPr>
            <p:sp>
              <p:nvSpPr>
                <p:cNvPr id="40" name="Line 47"/>
                <p:cNvSpPr>
                  <a:spLocks noChangeShapeType="1"/>
                </p:cNvSpPr>
                <p:nvPr/>
              </p:nvSpPr>
              <p:spPr bwMode="auto">
                <a:xfrm flipH="1">
                  <a:off x="1582" y="1728"/>
                  <a:ext cx="2" cy="391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1" name="Line 49"/>
                <p:cNvSpPr>
                  <a:spLocks noChangeShapeType="1"/>
                </p:cNvSpPr>
                <p:nvPr/>
              </p:nvSpPr>
              <p:spPr bwMode="auto">
                <a:xfrm>
                  <a:off x="1588" y="2067"/>
                  <a:ext cx="2662" cy="2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2" name="Line 52"/>
                <p:cNvSpPr>
                  <a:spLocks noChangeShapeType="1"/>
                </p:cNvSpPr>
                <p:nvPr/>
              </p:nvSpPr>
              <p:spPr bwMode="auto">
                <a:xfrm>
                  <a:off x="4231" y="1731"/>
                  <a:ext cx="1" cy="388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3" name="Line 87"/>
                <p:cNvSpPr>
                  <a:spLocks noChangeShapeType="1"/>
                </p:cNvSpPr>
                <p:nvPr/>
              </p:nvSpPr>
              <p:spPr bwMode="auto">
                <a:xfrm flipH="1">
                  <a:off x="3728" y="2072"/>
                  <a:ext cx="0" cy="448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4" name="Line 57"/>
                <p:cNvSpPr>
                  <a:spLocks noChangeShapeType="1"/>
                </p:cNvSpPr>
                <p:nvPr/>
              </p:nvSpPr>
              <p:spPr bwMode="auto">
                <a:xfrm flipH="1">
                  <a:off x="2001" y="2070"/>
                  <a:ext cx="0" cy="448"/>
                </a:xfrm>
                <a:prstGeom prst="line">
                  <a:avLst/>
                </a:prstGeom>
                <a:noFill/>
                <a:ln w="76200">
                  <a:solidFill>
                    <a:srgbClr val="008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29" name="Text Box 85"/>
              <p:cNvSpPr txBox="1">
                <a:spLocks noChangeArrowheads="1"/>
              </p:cNvSpPr>
              <p:nvPr/>
            </p:nvSpPr>
            <p:spPr bwMode="auto">
              <a:xfrm>
                <a:off x="4365822" y="3302163"/>
                <a:ext cx="837804" cy="46160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62000">
                  <a:defRPr/>
                </a:pPr>
                <a:r>
                  <a:rPr lang="en-GB" sz="24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Grid</a:t>
                </a:r>
              </a:p>
            </p:txBody>
          </p:sp>
          <p:grpSp>
            <p:nvGrpSpPr>
              <p:cNvPr id="30" name="Gruppe 87"/>
              <p:cNvGrpSpPr>
                <a:grpSpLocks/>
              </p:cNvGrpSpPr>
              <p:nvPr/>
            </p:nvGrpSpPr>
            <p:grpSpPr bwMode="auto">
              <a:xfrm>
                <a:off x="2828925" y="3686649"/>
                <a:ext cx="3810001" cy="737734"/>
                <a:chOff x="2828925" y="3995738"/>
                <a:chExt cx="3810001" cy="1444625"/>
              </a:xfrm>
            </p:grpSpPr>
            <p:sp>
              <p:nvSpPr>
                <p:cNvPr id="33" name="Line 109"/>
                <p:cNvSpPr>
                  <a:spLocks noChangeShapeType="1"/>
                </p:cNvSpPr>
                <p:nvPr/>
              </p:nvSpPr>
              <p:spPr bwMode="auto">
                <a:xfrm>
                  <a:off x="3336925" y="3995738"/>
                  <a:ext cx="0" cy="68580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4" name="Line 110"/>
                <p:cNvSpPr>
                  <a:spLocks noChangeShapeType="1"/>
                </p:cNvSpPr>
                <p:nvPr/>
              </p:nvSpPr>
              <p:spPr bwMode="auto">
                <a:xfrm>
                  <a:off x="2828925" y="4676775"/>
                  <a:ext cx="1325563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5" name="Line 111"/>
                <p:cNvSpPr>
                  <a:spLocks noChangeShapeType="1"/>
                </p:cNvSpPr>
                <p:nvPr/>
              </p:nvSpPr>
              <p:spPr bwMode="auto">
                <a:xfrm>
                  <a:off x="3005138" y="4681538"/>
                  <a:ext cx="0" cy="74612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6" name="Line 112"/>
                <p:cNvSpPr>
                  <a:spLocks noChangeShapeType="1"/>
                </p:cNvSpPr>
                <p:nvPr/>
              </p:nvSpPr>
              <p:spPr bwMode="auto">
                <a:xfrm>
                  <a:off x="4040188" y="4681538"/>
                  <a:ext cx="0" cy="74612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7" name="Line 113"/>
                <p:cNvSpPr>
                  <a:spLocks noChangeShapeType="1"/>
                </p:cNvSpPr>
                <p:nvPr/>
              </p:nvSpPr>
              <p:spPr bwMode="auto">
                <a:xfrm>
                  <a:off x="6080126" y="4025900"/>
                  <a:ext cx="0" cy="68580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8" name="Line 114"/>
                <p:cNvSpPr>
                  <a:spLocks noChangeShapeType="1"/>
                </p:cNvSpPr>
                <p:nvPr/>
              </p:nvSpPr>
              <p:spPr bwMode="auto">
                <a:xfrm>
                  <a:off x="5459413" y="4706938"/>
                  <a:ext cx="1179513" cy="0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9" name="Line 115"/>
                <p:cNvSpPr>
                  <a:spLocks noChangeShapeType="1"/>
                </p:cNvSpPr>
                <p:nvPr/>
              </p:nvSpPr>
              <p:spPr bwMode="auto">
                <a:xfrm>
                  <a:off x="6432551" y="4694238"/>
                  <a:ext cx="0" cy="746125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31" name="Oval 48"/>
              <p:cNvSpPr>
                <a:spLocks noChangeArrowheads="1"/>
              </p:cNvSpPr>
              <p:nvPr/>
            </p:nvSpPr>
            <p:spPr bwMode="auto">
              <a:xfrm>
                <a:off x="3132138" y="3295656"/>
                <a:ext cx="411163" cy="396875"/>
              </a:xfrm>
              <a:prstGeom prst="ellipse">
                <a:avLst/>
              </a:prstGeom>
              <a:solidFill>
                <a:srgbClr val="777777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32" name="Oval 86"/>
              <p:cNvSpPr>
                <a:spLocks noChangeArrowheads="1"/>
              </p:cNvSpPr>
              <p:nvPr/>
            </p:nvSpPr>
            <p:spPr bwMode="auto">
              <a:xfrm>
                <a:off x="5859463" y="3309944"/>
                <a:ext cx="411163" cy="396875"/>
              </a:xfrm>
              <a:prstGeom prst="ellipse">
                <a:avLst/>
              </a:prstGeom>
              <a:solidFill>
                <a:srgbClr val="777777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grpSp>
          <p:nvGrpSpPr>
            <p:cNvPr id="9" name="Group 123"/>
            <p:cNvGrpSpPr>
              <a:grpSpLocks/>
            </p:cNvGrpSpPr>
            <p:nvPr/>
          </p:nvGrpSpPr>
          <p:grpSpPr bwMode="auto">
            <a:xfrm>
              <a:off x="2247455" y="3284778"/>
              <a:ext cx="4035425" cy="1390650"/>
              <a:chOff x="1589" y="3290"/>
              <a:chExt cx="2542" cy="876"/>
            </a:xfrm>
          </p:grpSpPr>
          <p:sp>
            <p:nvSpPr>
              <p:cNvPr id="10" name="Text Box 107"/>
              <p:cNvSpPr txBox="1">
                <a:spLocks noChangeArrowheads="1"/>
              </p:cNvSpPr>
              <p:nvPr/>
            </p:nvSpPr>
            <p:spPr bwMode="auto">
              <a:xfrm>
                <a:off x="2830" y="3290"/>
                <a:ext cx="591" cy="64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62000">
                  <a:defRPr/>
                </a:pPr>
                <a:r>
                  <a:rPr lang="en-GB" sz="6000" b="1" dirty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...</a:t>
                </a:r>
              </a:p>
            </p:txBody>
          </p:sp>
          <p:grpSp>
            <p:nvGrpSpPr>
              <p:cNvPr id="11" name="Group 120"/>
              <p:cNvGrpSpPr>
                <a:grpSpLocks/>
              </p:cNvGrpSpPr>
              <p:nvPr/>
            </p:nvGrpSpPr>
            <p:grpSpPr bwMode="auto">
              <a:xfrm>
                <a:off x="1589" y="3574"/>
                <a:ext cx="2542" cy="592"/>
                <a:chOff x="1589" y="3574"/>
                <a:chExt cx="2542" cy="592"/>
              </a:xfrm>
            </p:grpSpPr>
            <p:grpSp>
              <p:nvGrpSpPr>
                <p:cNvPr id="12" name="Group 90"/>
                <p:cNvGrpSpPr>
                  <a:grpSpLocks noChangeAspect="1"/>
                </p:cNvGrpSpPr>
                <p:nvPr/>
              </p:nvGrpSpPr>
              <p:grpSpPr bwMode="auto">
                <a:xfrm>
                  <a:off x="2235" y="3574"/>
                  <a:ext cx="412" cy="270"/>
                  <a:chOff x="2648" y="1627"/>
                  <a:chExt cx="84" cy="60"/>
                </a:xfrm>
              </p:grpSpPr>
              <p:sp>
                <p:nvSpPr>
                  <p:cNvPr id="24" name="Rectangle 9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652" y="1643"/>
                    <a:ext cx="76" cy="44"/>
                  </a:xfrm>
                  <a:prstGeom prst="rect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5" name="Line 9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648" y="1627"/>
                    <a:ext cx="12" cy="1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6" name="Line 9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720" y="1627"/>
                    <a:ext cx="12" cy="1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7" name="Line 9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660" y="1627"/>
                    <a:ext cx="6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3" name="Group 95"/>
                <p:cNvGrpSpPr>
                  <a:grpSpLocks noChangeAspect="1"/>
                </p:cNvGrpSpPr>
                <p:nvPr/>
              </p:nvGrpSpPr>
              <p:grpSpPr bwMode="auto">
                <a:xfrm>
                  <a:off x="3719" y="3574"/>
                  <a:ext cx="412" cy="270"/>
                  <a:chOff x="2849" y="1627"/>
                  <a:chExt cx="84" cy="60"/>
                </a:xfrm>
              </p:grpSpPr>
              <p:sp>
                <p:nvSpPr>
                  <p:cNvPr id="20" name="Rectangle 96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853" y="1643"/>
                    <a:ext cx="76" cy="44"/>
                  </a:xfrm>
                  <a:prstGeom prst="rect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1" name="Line 9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849" y="1627"/>
                    <a:ext cx="12" cy="1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2" name="Line 98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921" y="1627"/>
                    <a:ext cx="12" cy="1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23" name="Line 9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861" y="1627"/>
                    <a:ext cx="6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grpSp>
              <p:nvGrpSpPr>
                <p:cNvPr id="14" name="Group 100"/>
                <p:cNvGrpSpPr>
                  <a:grpSpLocks noChangeAspect="1"/>
                </p:cNvGrpSpPr>
                <p:nvPr/>
              </p:nvGrpSpPr>
              <p:grpSpPr bwMode="auto">
                <a:xfrm>
                  <a:off x="1589" y="3574"/>
                  <a:ext cx="412" cy="270"/>
                  <a:chOff x="2543" y="1627"/>
                  <a:chExt cx="84" cy="60"/>
                </a:xfrm>
              </p:grpSpPr>
              <p:sp>
                <p:nvSpPr>
                  <p:cNvPr id="16" name="Rectangle 101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2547" y="1643"/>
                    <a:ext cx="76" cy="44"/>
                  </a:xfrm>
                  <a:prstGeom prst="rect">
                    <a:avLst/>
                  </a:prstGeom>
                  <a:noFill/>
                  <a:ln w="571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7" name="Line 10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2543" y="1627"/>
                    <a:ext cx="12" cy="1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8" name="Line 103"/>
                  <p:cNvSpPr>
                    <a:spLocks noChangeAspect="1" noChangeShapeType="1"/>
                  </p:cNvSpPr>
                  <p:nvPr/>
                </p:nvSpPr>
                <p:spPr bwMode="auto">
                  <a:xfrm flipH="1" flipV="1">
                    <a:off x="2615" y="1627"/>
                    <a:ext cx="12" cy="12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  <p:sp>
                <p:nvSpPr>
                  <p:cNvPr id="19" name="Line 10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2555" y="1627"/>
                    <a:ext cx="60" cy="0"/>
                  </a:xfrm>
                  <a:prstGeom prst="line">
                    <a:avLst/>
                  </a:prstGeom>
                  <a:noFill/>
                  <a:ln w="57150">
                    <a:solidFill>
                      <a:schemeClr val="tx1"/>
                    </a:solidFill>
                    <a:round/>
                    <a:headEnd type="none" w="sm" len="sm"/>
                    <a:tailEnd type="none" w="sm" len="sm"/>
                  </a:ln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GB" b="1" dirty="0">
                      <a:latin typeface="Verdana" pitchFamily="34" charset="0"/>
                      <a:ea typeface="Verdana" pitchFamily="34" charset="0"/>
                      <a:cs typeface="Verdana" pitchFamily="34" charset="0"/>
                    </a:endParaRPr>
                  </a:p>
                </p:txBody>
              </p:sp>
            </p:grpSp>
            <p:sp>
              <p:nvSpPr>
                <p:cNvPr id="15" name="Text Box 108"/>
                <p:cNvSpPr txBox="1">
                  <a:spLocks noChangeArrowheads="1"/>
                </p:cNvSpPr>
                <p:nvPr/>
              </p:nvSpPr>
              <p:spPr bwMode="auto">
                <a:xfrm>
                  <a:off x="2650" y="3914"/>
                  <a:ext cx="1018" cy="252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 algn="ctr" defTabSz="762000">
                    <a:defRPr/>
                  </a:pPr>
                  <a:r>
                    <a:rPr lang="en-GB" b="1" dirty="0" smtClean="0">
                      <a:latin typeface="Verdana" pitchFamily="34" charset="0"/>
                      <a:ea typeface="Verdana" pitchFamily="34" charset="0"/>
                      <a:cs typeface="Verdana" pitchFamily="34" charset="0"/>
                    </a:rPr>
                    <a:t>consumers</a:t>
                  </a: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</p:grpSp>
      </p:grpSp>
      <p:grpSp>
        <p:nvGrpSpPr>
          <p:cNvPr id="45" name="Gruppe 93"/>
          <p:cNvGrpSpPr>
            <a:grpSpLocks/>
          </p:cNvGrpSpPr>
          <p:nvPr/>
        </p:nvGrpSpPr>
        <p:grpSpPr bwMode="auto">
          <a:xfrm>
            <a:off x="8322824" y="2542055"/>
            <a:ext cx="1537496" cy="685800"/>
            <a:chOff x="8205655" y="3528329"/>
            <a:chExt cx="1417935" cy="685800"/>
          </a:xfrm>
        </p:grpSpPr>
        <p:sp>
          <p:nvSpPr>
            <p:cNvPr id="46" name="Rectangle 15"/>
            <p:cNvSpPr>
              <a:spLocks noChangeArrowheads="1"/>
            </p:cNvSpPr>
            <p:nvPr/>
          </p:nvSpPr>
          <p:spPr bwMode="auto">
            <a:xfrm>
              <a:off x="8257997" y="3528329"/>
              <a:ext cx="1365593" cy="6858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7" name="Tekstboks 72"/>
            <p:cNvSpPr txBox="1">
              <a:spLocks noChangeArrowheads="1"/>
            </p:cNvSpPr>
            <p:nvPr/>
          </p:nvSpPr>
          <p:spPr bwMode="auto">
            <a:xfrm>
              <a:off x="8205655" y="3671174"/>
              <a:ext cx="13559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 i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Retailers</a:t>
              </a:r>
            </a:p>
          </p:txBody>
        </p:sp>
      </p:grpSp>
      <p:sp>
        <p:nvSpPr>
          <p:cNvPr id="48" name="Tekstboks 47"/>
          <p:cNvSpPr txBox="1">
            <a:spLocks noChangeArrowheads="1"/>
          </p:cNvSpPr>
          <p:nvPr/>
        </p:nvSpPr>
        <p:spPr bwMode="auto">
          <a:xfrm>
            <a:off x="924352" y="5101534"/>
            <a:ext cx="8061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Domestic retailers </a:t>
            </a:r>
            <a:r>
              <a:rPr lang="en-GB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are </a:t>
            </a:r>
            <a:r>
              <a:rPr lang="en-GB" sz="2000" b="1" i="1" u="sng" dirty="0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en-GB" sz="2000" b="1" i="1" dirty="0">
                <a:latin typeface="Verdana" pitchFamily="34" charset="0"/>
                <a:ea typeface="Verdana" pitchFamily="34" charset="0"/>
                <a:cs typeface="Verdana" pitchFamily="34" charset="0"/>
              </a:rPr>
              <a:t> involved in the </a:t>
            </a:r>
            <a:r>
              <a:rPr lang="en-GB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energy flow.</a:t>
            </a:r>
            <a:endParaRPr lang="en-GB" sz="20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9" name="Tekstboks 48"/>
          <p:cNvSpPr txBox="1">
            <a:spLocks noChangeArrowheads="1"/>
          </p:cNvSpPr>
          <p:nvPr/>
        </p:nvSpPr>
        <p:spPr bwMode="auto">
          <a:xfrm>
            <a:off x="469099" y="6311603"/>
            <a:ext cx="89723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i="1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Domestic retailers </a:t>
            </a:r>
            <a:r>
              <a:rPr lang="en-GB" sz="2000" b="1" i="1" dirty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are heavily involved in the flow of </a:t>
            </a:r>
            <a:r>
              <a:rPr lang="en-GB" sz="2000" b="1" i="1" dirty="0" smtClean="0">
                <a:solidFill>
                  <a:srgbClr val="CC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money.</a:t>
            </a:r>
            <a:endParaRPr lang="en-GB" sz="2000" b="1" i="1" dirty="0">
              <a:solidFill>
                <a:srgbClr val="CC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0" name="Gruppe 117"/>
          <p:cNvGrpSpPr>
            <a:grpSpLocks/>
          </p:cNvGrpSpPr>
          <p:nvPr/>
        </p:nvGrpSpPr>
        <p:grpSpPr bwMode="auto">
          <a:xfrm>
            <a:off x="8286220" y="1175217"/>
            <a:ext cx="1135946" cy="1263650"/>
            <a:chOff x="8244103" y="1857829"/>
            <a:chExt cx="1048222" cy="1262747"/>
          </a:xfrm>
        </p:grpSpPr>
        <p:sp>
          <p:nvSpPr>
            <p:cNvPr id="51" name="Bøjet pil 50"/>
            <p:cNvSpPr/>
            <p:nvPr/>
          </p:nvSpPr>
          <p:spPr bwMode="auto">
            <a:xfrm flipH="1">
              <a:off x="8244103" y="1857829"/>
              <a:ext cx="914101" cy="1262747"/>
            </a:xfrm>
            <a:prstGeom prst="bentArrow">
              <a:avLst/>
            </a:prstGeom>
            <a:solidFill>
              <a:srgbClr val="CC0066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2" name="Tekstboks 108"/>
            <p:cNvSpPr txBox="1">
              <a:spLocks noChangeArrowheads="1"/>
            </p:cNvSpPr>
            <p:nvPr/>
          </p:nvSpPr>
          <p:spPr bwMode="auto">
            <a:xfrm>
              <a:off x="8752117" y="2206172"/>
              <a:ext cx="540208" cy="76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4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€</a:t>
              </a:r>
              <a:endParaRPr lang="en-GB" sz="44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53" name="Gruppe 112"/>
          <p:cNvGrpSpPr>
            <a:grpSpLocks/>
          </p:cNvGrpSpPr>
          <p:nvPr/>
        </p:nvGrpSpPr>
        <p:grpSpPr bwMode="auto">
          <a:xfrm>
            <a:off x="6854890" y="2379904"/>
            <a:ext cx="2532007" cy="2117790"/>
            <a:chOff x="6313994" y="3062529"/>
            <a:chExt cx="2336667" cy="2116692"/>
          </a:xfrm>
        </p:grpSpPr>
        <p:grpSp>
          <p:nvGrpSpPr>
            <p:cNvPr id="54" name="Gruppe 4"/>
            <p:cNvGrpSpPr>
              <a:grpSpLocks/>
            </p:cNvGrpSpPr>
            <p:nvPr/>
          </p:nvGrpSpPr>
          <p:grpSpPr bwMode="auto">
            <a:xfrm>
              <a:off x="6313994" y="3062529"/>
              <a:ext cx="2336667" cy="1843957"/>
              <a:chOff x="6313994" y="3062529"/>
              <a:chExt cx="2336667" cy="1843957"/>
            </a:xfrm>
          </p:grpSpPr>
          <p:sp>
            <p:nvSpPr>
              <p:cNvPr id="56" name="Bøjet pil 55"/>
              <p:cNvSpPr/>
              <p:nvPr/>
            </p:nvSpPr>
            <p:spPr bwMode="auto">
              <a:xfrm rot="5400000" flipH="1">
                <a:off x="7561232" y="3817056"/>
                <a:ext cx="915516" cy="1263343"/>
              </a:xfrm>
              <a:prstGeom prst="bentArrow">
                <a:avLst/>
              </a:prstGeom>
              <a:solidFill>
                <a:srgbClr val="CC0066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7" name="Tekstboks 116"/>
              <p:cNvSpPr txBox="1">
                <a:spLocks noChangeArrowheads="1"/>
              </p:cNvSpPr>
              <p:nvPr/>
            </p:nvSpPr>
            <p:spPr bwMode="auto">
              <a:xfrm>
                <a:off x="6313994" y="3062529"/>
                <a:ext cx="1384952" cy="953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i="1" dirty="0">
                    <a:solidFill>
                      <a:srgbClr val="CC006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Money</a:t>
                </a:r>
              </a:p>
              <a:p>
                <a:pPr algn="ctr"/>
                <a:r>
                  <a:rPr lang="en-GB" sz="2800" b="1" i="1" dirty="0">
                    <a:solidFill>
                      <a:srgbClr val="CC006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flow</a:t>
                </a:r>
              </a:p>
            </p:txBody>
          </p:sp>
        </p:grpSp>
        <p:sp>
          <p:nvSpPr>
            <p:cNvPr id="55" name="Tekstboks 114"/>
            <p:cNvSpPr txBox="1">
              <a:spLocks noChangeArrowheads="1"/>
            </p:cNvSpPr>
            <p:nvPr/>
          </p:nvSpPr>
          <p:spPr bwMode="auto">
            <a:xfrm>
              <a:off x="7620153" y="4410179"/>
              <a:ext cx="540253" cy="769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4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€</a:t>
              </a:r>
              <a:endParaRPr lang="en-GB" sz="44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8" name="Tekstboks 57"/>
          <p:cNvSpPr txBox="1">
            <a:spLocks noChangeArrowheads="1"/>
          </p:cNvSpPr>
          <p:nvPr/>
        </p:nvSpPr>
        <p:spPr bwMode="auto">
          <a:xfrm>
            <a:off x="317615" y="4698178"/>
            <a:ext cx="92752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Energy flow is created by consumers and cross-border traders.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9" name="Tekstboks 58"/>
          <p:cNvSpPr txBox="1">
            <a:spLocks noChangeArrowheads="1"/>
          </p:cNvSpPr>
          <p:nvPr/>
        </p:nvSpPr>
        <p:spPr bwMode="auto">
          <a:xfrm>
            <a:off x="715160" y="5908246"/>
            <a:ext cx="848020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i="1" dirty="0" smtClean="0">
                <a:ea typeface="Verdana" pitchFamily="34" charset="0"/>
                <a:cs typeface="Verdana" pitchFamily="34" charset="0"/>
              </a:rPr>
              <a:t>Therefore,</a:t>
            </a:r>
            <a:r>
              <a:rPr lang="en-GB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domestic retailers should not pay for capacity.</a:t>
            </a:r>
            <a:endParaRPr lang="en-GB" sz="20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Tekstboks 59"/>
          <p:cNvSpPr txBox="1">
            <a:spLocks noChangeArrowheads="1"/>
          </p:cNvSpPr>
          <p:nvPr/>
        </p:nvSpPr>
        <p:spPr bwMode="auto">
          <a:xfrm>
            <a:off x="1509448" y="5504890"/>
            <a:ext cx="68916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Hence, </a:t>
            </a:r>
            <a:r>
              <a:rPr lang="en-GB" sz="2000" b="1" i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they are not users of gas grid capacity</a:t>
            </a:r>
            <a:r>
              <a:rPr lang="en-GB" sz="2000" b="1" i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GB" sz="2000" b="1" i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1" name="Gruppe 98"/>
          <p:cNvGrpSpPr/>
          <p:nvPr/>
        </p:nvGrpSpPr>
        <p:grpSpPr>
          <a:xfrm>
            <a:off x="1640929" y="1052309"/>
            <a:ext cx="6175061" cy="707886"/>
            <a:chOff x="1514704" y="1052308"/>
            <a:chExt cx="5700056" cy="707886"/>
          </a:xfrm>
        </p:grpSpPr>
        <p:sp>
          <p:nvSpPr>
            <p:cNvPr id="62" name="Tekstboks 61"/>
            <p:cNvSpPr txBox="1"/>
            <p:nvPr/>
          </p:nvSpPr>
          <p:spPr>
            <a:xfrm>
              <a:off x="1514704" y="1052308"/>
              <a:ext cx="15199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Importers</a:t>
              </a:r>
            </a:p>
            <a:p>
              <a:pPr algn="ctr"/>
              <a:r>
                <a:rPr lang="en-GB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of gas</a:t>
              </a:r>
              <a:endParaRPr lang="en-GB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3" name="Tekstboks 62"/>
            <p:cNvSpPr txBox="1"/>
            <p:nvPr/>
          </p:nvSpPr>
          <p:spPr>
            <a:xfrm>
              <a:off x="5694817" y="1052308"/>
              <a:ext cx="151994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Importers</a:t>
              </a:r>
            </a:p>
            <a:p>
              <a:pPr algn="ctr"/>
              <a:r>
                <a:rPr lang="en-GB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of gas</a:t>
              </a:r>
              <a:endParaRPr lang="en-GB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64" name="Gruppe 86"/>
          <p:cNvGrpSpPr/>
          <p:nvPr/>
        </p:nvGrpSpPr>
        <p:grpSpPr>
          <a:xfrm>
            <a:off x="93110" y="1205381"/>
            <a:ext cx="2162256" cy="3061827"/>
            <a:chOff x="85947" y="1205380"/>
            <a:chExt cx="1995929" cy="3061827"/>
          </a:xfrm>
        </p:grpSpPr>
        <p:grpSp>
          <p:nvGrpSpPr>
            <p:cNvPr id="65" name="Gruppe 97"/>
            <p:cNvGrpSpPr>
              <a:grpSpLocks/>
            </p:cNvGrpSpPr>
            <p:nvPr/>
          </p:nvGrpSpPr>
          <p:grpSpPr bwMode="auto">
            <a:xfrm>
              <a:off x="136303" y="1205380"/>
              <a:ext cx="1945573" cy="3061827"/>
              <a:chOff x="411414" y="1886868"/>
              <a:chExt cx="1945784" cy="3178629"/>
            </a:xfrm>
          </p:grpSpPr>
          <p:sp>
            <p:nvSpPr>
              <p:cNvPr id="67" name="180 graders pil 66"/>
              <p:cNvSpPr/>
              <p:nvPr/>
            </p:nvSpPr>
            <p:spPr bwMode="auto">
              <a:xfrm rot="5400000" flipV="1">
                <a:off x="-643649" y="2941931"/>
                <a:ext cx="3178629" cy="1068503"/>
              </a:xfrm>
              <a:prstGeom prst="uturnArrow">
                <a:avLst/>
              </a:prstGeom>
              <a:solidFill>
                <a:srgbClr val="0033CC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68" name="Tekstboks 88"/>
              <p:cNvSpPr txBox="1">
                <a:spLocks noChangeArrowheads="1"/>
              </p:cNvSpPr>
              <p:nvPr/>
            </p:nvSpPr>
            <p:spPr bwMode="auto">
              <a:xfrm>
                <a:off x="890365" y="3046167"/>
                <a:ext cx="1466833" cy="990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dirty="0">
                    <a:solidFill>
                      <a:srgbClr val="0033CC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Energy</a:t>
                </a:r>
              </a:p>
              <a:p>
                <a:pPr algn="ctr"/>
                <a:r>
                  <a:rPr lang="en-GB" sz="2800" b="1" dirty="0">
                    <a:solidFill>
                      <a:srgbClr val="0033CC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flow</a:t>
                </a:r>
              </a:p>
            </p:txBody>
          </p:sp>
        </p:grpSp>
        <p:pic>
          <p:nvPicPr>
            <p:cNvPr id="66" name="Picture 3" descr="C:\Dokumenter\Clipart\Flamme 1.bmp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5947" y="2423896"/>
              <a:ext cx="377779" cy="64474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8" grpId="0"/>
      <p:bldP spid="59" grpId="0"/>
      <p:bldP spid="6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5700" y="29028"/>
            <a:ext cx="8420100" cy="899886"/>
          </a:xfrm>
        </p:spPr>
        <p:txBody>
          <a:bodyPr/>
          <a:lstStyle/>
          <a:p>
            <a:r>
              <a:rPr lang="en-GB" sz="3800" dirty="0" smtClean="0"/>
              <a:t>Two flows</a:t>
            </a:r>
            <a:br>
              <a:rPr lang="en-GB" sz="3800" dirty="0" smtClean="0"/>
            </a:br>
            <a:r>
              <a:rPr lang="en-GB" sz="2400" dirty="0" smtClean="0"/>
              <a:t>A flow of </a:t>
            </a:r>
            <a:r>
              <a:rPr lang="en-GB" sz="2400" u="sng" dirty="0" smtClean="0"/>
              <a:t>energy</a:t>
            </a:r>
            <a:r>
              <a:rPr lang="en-GB" sz="2400" dirty="0" smtClean="0"/>
              <a:t> and a flow of </a:t>
            </a:r>
            <a:r>
              <a:rPr lang="en-GB" sz="2400" i="1" u="sng" dirty="0" smtClean="0"/>
              <a:t>money</a:t>
            </a:r>
            <a:endParaRPr lang="en-GB" sz="2400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4A6505-6888-4AAA-A0F1-EA7F6140D7E6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  <p:grpSp>
        <p:nvGrpSpPr>
          <p:cNvPr id="7" name="Gruppe 96"/>
          <p:cNvGrpSpPr>
            <a:grpSpLocks/>
          </p:cNvGrpSpPr>
          <p:nvPr/>
        </p:nvGrpSpPr>
        <p:grpSpPr bwMode="auto">
          <a:xfrm>
            <a:off x="2426145" y="2082300"/>
            <a:ext cx="4584965" cy="1645400"/>
            <a:chOff x="2674938" y="2779195"/>
            <a:chExt cx="4232276" cy="1645188"/>
          </a:xfrm>
        </p:grpSpPr>
        <p:grpSp>
          <p:nvGrpSpPr>
            <p:cNvPr id="8" name="Group 119"/>
            <p:cNvGrpSpPr>
              <a:grpSpLocks/>
            </p:cNvGrpSpPr>
            <p:nvPr/>
          </p:nvGrpSpPr>
          <p:grpSpPr bwMode="auto">
            <a:xfrm>
              <a:off x="2674938" y="2779195"/>
              <a:ext cx="4232276" cy="545302"/>
              <a:chOff x="1584" y="1758"/>
              <a:chExt cx="2666" cy="762"/>
            </a:xfrm>
          </p:grpSpPr>
          <p:sp>
            <p:nvSpPr>
              <p:cNvPr id="20" name="Line 47"/>
              <p:cNvSpPr>
                <a:spLocks noChangeShapeType="1"/>
              </p:cNvSpPr>
              <p:nvPr/>
            </p:nvSpPr>
            <p:spPr bwMode="auto">
              <a:xfrm flipH="1">
                <a:off x="1584" y="1758"/>
                <a:ext cx="0" cy="36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1" name="Line 49"/>
              <p:cNvSpPr>
                <a:spLocks noChangeShapeType="1"/>
              </p:cNvSpPr>
              <p:nvPr/>
            </p:nvSpPr>
            <p:spPr bwMode="auto">
              <a:xfrm>
                <a:off x="1588" y="2067"/>
                <a:ext cx="2662" cy="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2" name="Line 52"/>
              <p:cNvSpPr>
                <a:spLocks noChangeShapeType="1"/>
              </p:cNvSpPr>
              <p:nvPr/>
            </p:nvSpPr>
            <p:spPr bwMode="auto">
              <a:xfrm flipH="1">
                <a:off x="4231" y="1758"/>
                <a:ext cx="0" cy="362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3" name="Line 87"/>
              <p:cNvSpPr>
                <a:spLocks noChangeShapeType="1"/>
              </p:cNvSpPr>
              <p:nvPr/>
            </p:nvSpPr>
            <p:spPr bwMode="auto">
              <a:xfrm flipH="1">
                <a:off x="3728" y="2072"/>
                <a:ext cx="0" cy="448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24" name="Line 57"/>
              <p:cNvSpPr>
                <a:spLocks noChangeShapeType="1"/>
              </p:cNvSpPr>
              <p:nvPr/>
            </p:nvSpPr>
            <p:spPr bwMode="auto">
              <a:xfrm flipH="1">
                <a:off x="2001" y="2070"/>
                <a:ext cx="0" cy="448"/>
              </a:xfrm>
              <a:prstGeom prst="line">
                <a:avLst/>
              </a:prstGeom>
              <a:noFill/>
              <a:ln w="7620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9" name="Text Box 85"/>
            <p:cNvSpPr txBox="1">
              <a:spLocks noChangeArrowheads="1"/>
            </p:cNvSpPr>
            <p:nvPr/>
          </p:nvSpPr>
          <p:spPr bwMode="auto">
            <a:xfrm>
              <a:off x="4365822" y="3302163"/>
              <a:ext cx="837804" cy="46160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sz="24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Grid</a:t>
              </a:r>
            </a:p>
          </p:txBody>
        </p:sp>
        <p:grpSp>
          <p:nvGrpSpPr>
            <p:cNvPr id="10" name="Gruppe 87"/>
            <p:cNvGrpSpPr>
              <a:grpSpLocks/>
            </p:cNvGrpSpPr>
            <p:nvPr/>
          </p:nvGrpSpPr>
          <p:grpSpPr bwMode="auto">
            <a:xfrm>
              <a:off x="2828925" y="3686649"/>
              <a:ext cx="3810001" cy="737734"/>
              <a:chOff x="2828925" y="3995738"/>
              <a:chExt cx="3810001" cy="1444625"/>
            </a:xfrm>
          </p:grpSpPr>
          <p:sp>
            <p:nvSpPr>
              <p:cNvPr id="13" name="Line 109"/>
              <p:cNvSpPr>
                <a:spLocks noChangeShapeType="1"/>
              </p:cNvSpPr>
              <p:nvPr/>
            </p:nvSpPr>
            <p:spPr bwMode="auto">
              <a:xfrm>
                <a:off x="3336925" y="3995738"/>
                <a:ext cx="0" cy="6858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4" name="Line 110"/>
              <p:cNvSpPr>
                <a:spLocks noChangeShapeType="1"/>
              </p:cNvSpPr>
              <p:nvPr/>
            </p:nvSpPr>
            <p:spPr bwMode="auto">
              <a:xfrm>
                <a:off x="2828925" y="4676775"/>
                <a:ext cx="1325563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5" name="Line 111"/>
              <p:cNvSpPr>
                <a:spLocks noChangeShapeType="1"/>
              </p:cNvSpPr>
              <p:nvPr/>
            </p:nvSpPr>
            <p:spPr bwMode="auto">
              <a:xfrm>
                <a:off x="3005138" y="4681538"/>
                <a:ext cx="0" cy="74612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6" name="Line 112"/>
              <p:cNvSpPr>
                <a:spLocks noChangeShapeType="1"/>
              </p:cNvSpPr>
              <p:nvPr/>
            </p:nvSpPr>
            <p:spPr bwMode="auto">
              <a:xfrm>
                <a:off x="4040188" y="4681538"/>
                <a:ext cx="0" cy="74612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7" name="Line 113"/>
              <p:cNvSpPr>
                <a:spLocks noChangeShapeType="1"/>
              </p:cNvSpPr>
              <p:nvPr/>
            </p:nvSpPr>
            <p:spPr bwMode="auto">
              <a:xfrm>
                <a:off x="6080126" y="4025900"/>
                <a:ext cx="0" cy="68580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8" name="Line 114"/>
              <p:cNvSpPr>
                <a:spLocks noChangeShapeType="1"/>
              </p:cNvSpPr>
              <p:nvPr/>
            </p:nvSpPr>
            <p:spPr bwMode="auto">
              <a:xfrm>
                <a:off x="5459413" y="4706938"/>
                <a:ext cx="1179513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19" name="Line 115"/>
              <p:cNvSpPr>
                <a:spLocks noChangeShapeType="1"/>
              </p:cNvSpPr>
              <p:nvPr/>
            </p:nvSpPr>
            <p:spPr bwMode="auto">
              <a:xfrm>
                <a:off x="6432551" y="4694238"/>
                <a:ext cx="0" cy="746125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  <p:sp>
          <p:nvSpPr>
            <p:cNvPr id="11" name="Oval 48"/>
            <p:cNvSpPr>
              <a:spLocks noChangeArrowheads="1"/>
            </p:cNvSpPr>
            <p:nvPr/>
          </p:nvSpPr>
          <p:spPr bwMode="auto">
            <a:xfrm>
              <a:off x="3132138" y="3295656"/>
              <a:ext cx="411163" cy="396875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auto">
            <a:xfrm>
              <a:off x="5859463" y="3309944"/>
              <a:ext cx="411163" cy="396875"/>
            </a:xfrm>
            <a:prstGeom prst="ellipse">
              <a:avLst/>
            </a:prstGeom>
            <a:solidFill>
              <a:srgbClr val="777777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25" name="Group 123"/>
          <p:cNvGrpSpPr>
            <a:grpSpLocks/>
          </p:cNvGrpSpPr>
          <p:nvPr/>
        </p:nvGrpSpPr>
        <p:grpSpPr bwMode="auto">
          <a:xfrm>
            <a:off x="2434744" y="3284779"/>
            <a:ext cx="4371710" cy="1390650"/>
            <a:chOff x="1589" y="3290"/>
            <a:chExt cx="2542" cy="876"/>
          </a:xfrm>
        </p:grpSpPr>
        <p:sp>
          <p:nvSpPr>
            <p:cNvPr id="26" name="Text Box 107"/>
            <p:cNvSpPr txBox="1">
              <a:spLocks noChangeArrowheads="1"/>
            </p:cNvSpPr>
            <p:nvPr/>
          </p:nvSpPr>
          <p:spPr bwMode="auto">
            <a:xfrm>
              <a:off x="2830" y="3290"/>
              <a:ext cx="591" cy="6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762000">
                <a:defRPr/>
              </a:pPr>
              <a:r>
                <a:rPr lang="en-GB" sz="6000" b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...</a:t>
              </a:r>
            </a:p>
          </p:txBody>
        </p:sp>
        <p:grpSp>
          <p:nvGrpSpPr>
            <p:cNvPr id="27" name="Group 120"/>
            <p:cNvGrpSpPr>
              <a:grpSpLocks/>
            </p:cNvGrpSpPr>
            <p:nvPr/>
          </p:nvGrpSpPr>
          <p:grpSpPr bwMode="auto">
            <a:xfrm>
              <a:off x="1589" y="3574"/>
              <a:ext cx="2542" cy="592"/>
              <a:chOff x="1589" y="3574"/>
              <a:chExt cx="2542" cy="592"/>
            </a:xfrm>
          </p:grpSpPr>
          <p:grpSp>
            <p:nvGrpSpPr>
              <p:cNvPr id="28" name="Group 90"/>
              <p:cNvGrpSpPr>
                <a:grpSpLocks noChangeAspect="1"/>
              </p:cNvGrpSpPr>
              <p:nvPr/>
            </p:nvGrpSpPr>
            <p:grpSpPr bwMode="auto">
              <a:xfrm>
                <a:off x="2235" y="3574"/>
                <a:ext cx="412" cy="270"/>
                <a:chOff x="2648" y="1627"/>
                <a:chExt cx="84" cy="60"/>
              </a:xfrm>
            </p:grpSpPr>
            <p:sp>
              <p:nvSpPr>
                <p:cNvPr id="40" name="Rectangle 91"/>
                <p:cNvSpPr>
                  <a:spLocks noChangeAspect="1" noChangeArrowheads="1"/>
                </p:cNvSpPr>
                <p:nvPr/>
              </p:nvSpPr>
              <p:spPr bwMode="auto">
                <a:xfrm>
                  <a:off x="2652" y="1643"/>
                  <a:ext cx="76" cy="44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1" name="Line 9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648" y="1627"/>
                  <a:ext cx="12" cy="1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2" name="Line 9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720" y="1627"/>
                  <a:ext cx="12" cy="1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43" name="Line 94"/>
                <p:cNvSpPr>
                  <a:spLocks noChangeAspect="1" noChangeShapeType="1"/>
                </p:cNvSpPr>
                <p:nvPr/>
              </p:nvSpPr>
              <p:spPr bwMode="auto">
                <a:xfrm>
                  <a:off x="2660" y="1627"/>
                  <a:ext cx="6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29" name="Group 95"/>
              <p:cNvGrpSpPr>
                <a:grpSpLocks noChangeAspect="1"/>
              </p:cNvGrpSpPr>
              <p:nvPr/>
            </p:nvGrpSpPr>
            <p:grpSpPr bwMode="auto">
              <a:xfrm>
                <a:off x="3719" y="3574"/>
                <a:ext cx="412" cy="270"/>
                <a:chOff x="2849" y="1627"/>
                <a:chExt cx="84" cy="60"/>
              </a:xfrm>
            </p:grpSpPr>
            <p:sp>
              <p:nvSpPr>
                <p:cNvPr id="36" name="Rectangle 96"/>
                <p:cNvSpPr>
                  <a:spLocks noChangeAspect="1" noChangeArrowheads="1"/>
                </p:cNvSpPr>
                <p:nvPr/>
              </p:nvSpPr>
              <p:spPr bwMode="auto">
                <a:xfrm>
                  <a:off x="2853" y="1643"/>
                  <a:ext cx="76" cy="44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7" name="Line 9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849" y="1627"/>
                  <a:ext cx="12" cy="1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8" name="Line 98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921" y="1627"/>
                  <a:ext cx="12" cy="1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9" name="Line 99"/>
                <p:cNvSpPr>
                  <a:spLocks noChangeAspect="1" noChangeShapeType="1"/>
                </p:cNvSpPr>
                <p:nvPr/>
              </p:nvSpPr>
              <p:spPr bwMode="auto">
                <a:xfrm>
                  <a:off x="2861" y="1627"/>
                  <a:ext cx="6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grpSp>
            <p:nvGrpSpPr>
              <p:cNvPr id="30" name="Group 100"/>
              <p:cNvGrpSpPr>
                <a:grpSpLocks noChangeAspect="1"/>
              </p:cNvGrpSpPr>
              <p:nvPr/>
            </p:nvGrpSpPr>
            <p:grpSpPr bwMode="auto">
              <a:xfrm>
                <a:off x="1589" y="3574"/>
                <a:ext cx="412" cy="270"/>
                <a:chOff x="2543" y="1627"/>
                <a:chExt cx="84" cy="60"/>
              </a:xfrm>
            </p:grpSpPr>
            <p:sp>
              <p:nvSpPr>
                <p:cNvPr id="32" name="Rectangle 101"/>
                <p:cNvSpPr>
                  <a:spLocks noChangeAspect="1" noChangeArrowheads="1"/>
                </p:cNvSpPr>
                <p:nvPr/>
              </p:nvSpPr>
              <p:spPr bwMode="auto">
                <a:xfrm>
                  <a:off x="2547" y="1643"/>
                  <a:ext cx="76" cy="44"/>
                </a:xfrm>
                <a:prstGeom prst="rect">
                  <a:avLst/>
                </a:prstGeom>
                <a:noFill/>
                <a:ln w="571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3" name="Line 10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2543" y="1627"/>
                  <a:ext cx="12" cy="1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4" name="Line 103"/>
                <p:cNvSpPr>
                  <a:spLocks noChangeAspect="1" noChangeShapeType="1"/>
                </p:cNvSpPr>
                <p:nvPr/>
              </p:nvSpPr>
              <p:spPr bwMode="auto">
                <a:xfrm flipH="1" flipV="1">
                  <a:off x="2615" y="1627"/>
                  <a:ext cx="12" cy="12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  <p:sp>
              <p:nvSpPr>
                <p:cNvPr id="35" name="Line 104"/>
                <p:cNvSpPr>
                  <a:spLocks noChangeAspect="1" noChangeShapeType="1"/>
                </p:cNvSpPr>
                <p:nvPr/>
              </p:nvSpPr>
              <p:spPr bwMode="auto">
                <a:xfrm>
                  <a:off x="2555" y="1627"/>
                  <a:ext cx="60" cy="0"/>
                </a:xfrm>
                <a:prstGeom prst="line">
                  <a:avLst/>
                </a:prstGeom>
                <a:noFill/>
                <a:ln w="5715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GB" b="1" dirty="0">
                    <a:latin typeface="Verdana" pitchFamily="34" charset="0"/>
                    <a:ea typeface="Verdana" pitchFamily="34" charset="0"/>
                    <a:cs typeface="Verdana" pitchFamily="34" charset="0"/>
                  </a:endParaRPr>
                </a:p>
              </p:txBody>
            </p:sp>
          </p:grpSp>
          <p:sp>
            <p:nvSpPr>
              <p:cNvPr id="31" name="Text Box 108"/>
              <p:cNvSpPr txBox="1">
                <a:spLocks noChangeArrowheads="1"/>
              </p:cNvSpPr>
              <p:nvPr/>
            </p:nvSpPr>
            <p:spPr bwMode="auto">
              <a:xfrm>
                <a:off x="2676" y="3914"/>
                <a:ext cx="1018" cy="2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defTabSz="762000">
                  <a:defRPr/>
                </a:pPr>
                <a:r>
                  <a:rPr lang="en-GB" b="1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consumers</a:t>
                </a: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</p:grpSp>
      </p:grpSp>
      <p:grpSp>
        <p:nvGrpSpPr>
          <p:cNvPr id="44" name="Gruppe 93"/>
          <p:cNvGrpSpPr>
            <a:grpSpLocks/>
          </p:cNvGrpSpPr>
          <p:nvPr/>
        </p:nvGrpSpPr>
        <p:grpSpPr bwMode="auto">
          <a:xfrm>
            <a:off x="8322824" y="2542055"/>
            <a:ext cx="1537496" cy="685800"/>
            <a:chOff x="8205655" y="3528329"/>
            <a:chExt cx="1417935" cy="685800"/>
          </a:xfrm>
        </p:grpSpPr>
        <p:sp>
          <p:nvSpPr>
            <p:cNvPr id="45" name="Rectangle 15"/>
            <p:cNvSpPr>
              <a:spLocks noChangeArrowheads="1"/>
            </p:cNvSpPr>
            <p:nvPr/>
          </p:nvSpPr>
          <p:spPr bwMode="auto">
            <a:xfrm>
              <a:off x="8257997" y="3528329"/>
              <a:ext cx="1365593" cy="685800"/>
            </a:xfrm>
            <a:prstGeom prst="rect">
              <a:avLst/>
            </a:pr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46" name="Tekstboks 72"/>
            <p:cNvSpPr txBox="1">
              <a:spLocks noChangeArrowheads="1"/>
            </p:cNvSpPr>
            <p:nvPr/>
          </p:nvSpPr>
          <p:spPr bwMode="auto">
            <a:xfrm>
              <a:off x="8205655" y="3671174"/>
              <a:ext cx="1355941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2000" b="1" i="1" dirty="0">
                  <a:latin typeface="Verdana" pitchFamily="34" charset="0"/>
                  <a:ea typeface="Verdana" pitchFamily="34" charset="0"/>
                  <a:cs typeface="Verdana" pitchFamily="34" charset="0"/>
                </a:rPr>
                <a:t>Retailers</a:t>
              </a:r>
            </a:p>
          </p:txBody>
        </p:sp>
      </p:grpSp>
      <p:sp>
        <p:nvSpPr>
          <p:cNvPr id="47" name="Tekstboks 46"/>
          <p:cNvSpPr txBox="1">
            <a:spLocks noChangeArrowheads="1"/>
          </p:cNvSpPr>
          <p:nvPr/>
        </p:nvSpPr>
        <p:spPr bwMode="auto">
          <a:xfrm>
            <a:off x="199803" y="5302863"/>
            <a:ext cx="951093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Question: apart from such import-export, who is using capacity?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48" name="Gruppe 117"/>
          <p:cNvGrpSpPr>
            <a:grpSpLocks/>
          </p:cNvGrpSpPr>
          <p:nvPr/>
        </p:nvGrpSpPr>
        <p:grpSpPr bwMode="auto">
          <a:xfrm>
            <a:off x="8286220" y="1175217"/>
            <a:ext cx="1135946" cy="1263650"/>
            <a:chOff x="8244103" y="1857829"/>
            <a:chExt cx="1048222" cy="1262747"/>
          </a:xfrm>
        </p:grpSpPr>
        <p:sp>
          <p:nvSpPr>
            <p:cNvPr id="49" name="Bøjet pil 48"/>
            <p:cNvSpPr/>
            <p:nvPr/>
          </p:nvSpPr>
          <p:spPr bwMode="auto">
            <a:xfrm flipH="1">
              <a:off x="8244103" y="1857829"/>
              <a:ext cx="914101" cy="1262747"/>
            </a:xfrm>
            <a:prstGeom prst="bentArrow">
              <a:avLst/>
            </a:prstGeom>
            <a:solidFill>
              <a:srgbClr val="CC0066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0" name="Tekstboks 108"/>
            <p:cNvSpPr txBox="1">
              <a:spLocks noChangeArrowheads="1"/>
            </p:cNvSpPr>
            <p:nvPr/>
          </p:nvSpPr>
          <p:spPr bwMode="auto">
            <a:xfrm>
              <a:off x="8752117" y="2206172"/>
              <a:ext cx="540208" cy="7688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4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€</a:t>
              </a:r>
              <a:endParaRPr lang="en-GB" sz="44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51" name="Gruppe 97"/>
          <p:cNvGrpSpPr>
            <a:grpSpLocks/>
          </p:cNvGrpSpPr>
          <p:nvPr/>
        </p:nvGrpSpPr>
        <p:grpSpPr bwMode="auto">
          <a:xfrm>
            <a:off x="147662" y="1205381"/>
            <a:ext cx="2107704" cy="3061827"/>
            <a:chOff x="411414" y="1886868"/>
            <a:chExt cx="1945784" cy="3178629"/>
          </a:xfrm>
        </p:grpSpPr>
        <p:sp>
          <p:nvSpPr>
            <p:cNvPr id="52" name="180 graders pil 51"/>
            <p:cNvSpPr/>
            <p:nvPr/>
          </p:nvSpPr>
          <p:spPr bwMode="auto">
            <a:xfrm rot="5400000" flipV="1">
              <a:off x="-643649" y="2941931"/>
              <a:ext cx="3178629" cy="1068503"/>
            </a:xfrm>
            <a:prstGeom prst="uturnArrow">
              <a:avLst/>
            </a:prstGeom>
            <a:solidFill>
              <a:srgbClr val="0033CC"/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GB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3" name="Tekstboks 88"/>
            <p:cNvSpPr txBox="1">
              <a:spLocks noChangeArrowheads="1"/>
            </p:cNvSpPr>
            <p:nvPr/>
          </p:nvSpPr>
          <p:spPr bwMode="auto">
            <a:xfrm>
              <a:off x="890365" y="3016031"/>
              <a:ext cx="1466833" cy="990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 dirty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Energy</a:t>
              </a:r>
            </a:p>
            <a:p>
              <a:pPr algn="ctr"/>
              <a:r>
                <a:rPr lang="en-GB" sz="2800" b="1" dirty="0">
                  <a:solidFill>
                    <a:srgbClr val="0033CC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flow</a:t>
              </a:r>
            </a:p>
          </p:txBody>
        </p:sp>
      </p:grpSp>
      <p:grpSp>
        <p:nvGrpSpPr>
          <p:cNvPr id="54" name="Gruppe 112"/>
          <p:cNvGrpSpPr>
            <a:grpSpLocks/>
          </p:cNvGrpSpPr>
          <p:nvPr/>
        </p:nvGrpSpPr>
        <p:grpSpPr bwMode="auto">
          <a:xfrm>
            <a:off x="6854890" y="2379904"/>
            <a:ext cx="2532007" cy="2117790"/>
            <a:chOff x="6313994" y="3062529"/>
            <a:chExt cx="2336667" cy="2116692"/>
          </a:xfrm>
        </p:grpSpPr>
        <p:grpSp>
          <p:nvGrpSpPr>
            <p:cNvPr id="55" name="Gruppe 4"/>
            <p:cNvGrpSpPr>
              <a:grpSpLocks/>
            </p:cNvGrpSpPr>
            <p:nvPr/>
          </p:nvGrpSpPr>
          <p:grpSpPr bwMode="auto">
            <a:xfrm>
              <a:off x="6313994" y="3062529"/>
              <a:ext cx="2336667" cy="1843957"/>
              <a:chOff x="6313994" y="3062529"/>
              <a:chExt cx="2336667" cy="1843957"/>
            </a:xfrm>
          </p:grpSpPr>
          <p:sp>
            <p:nvSpPr>
              <p:cNvPr id="57" name="Bøjet pil 56"/>
              <p:cNvSpPr/>
              <p:nvPr/>
            </p:nvSpPr>
            <p:spPr bwMode="auto">
              <a:xfrm rot="5400000" flipH="1">
                <a:off x="7561232" y="3817056"/>
                <a:ext cx="915516" cy="1263343"/>
              </a:xfrm>
              <a:prstGeom prst="bentArrow">
                <a:avLst/>
              </a:prstGeom>
              <a:solidFill>
                <a:srgbClr val="CC0066"/>
              </a:solidFill>
              <a:ln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GB" b="1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sp>
            <p:nvSpPr>
              <p:cNvPr id="58" name="Tekstboks 116"/>
              <p:cNvSpPr txBox="1">
                <a:spLocks noChangeArrowheads="1"/>
              </p:cNvSpPr>
              <p:nvPr/>
            </p:nvSpPr>
            <p:spPr bwMode="auto">
              <a:xfrm>
                <a:off x="6313994" y="3062529"/>
                <a:ext cx="1384952" cy="953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800" b="1" i="1" dirty="0">
                    <a:solidFill>
                      <a:srgbClr val="CC006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Money</a:t>
                </a:r>
              </a:p>
              <a:p>
                <a:pPr algn="ctr"/>
                <a:r>
                  <a:rPr lang="en-GB" sz="2800" b="1" i="1" dirty="0">
                    <a:solidFill>
                      <a:srgbClr val="CC0066"/>
                    </a:solidFill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flow</a:t>
                </a:r>
              </a:p>
            </p:txBody>
          </p:sp>
        </p:grpSp>
        <p:sp>
          <p:nvSpPr>
            <p:cNvPr id="56" name="Tekstboks 114"/>
            <p:cNvSpPr txBox="1">
              <a:spLocks noChangeArrowheads="1"/>
            </p:cNvSpPr>
            <p:nvPr/>
          </p:nvSpPr>
          <p:spPr bwMode="auto">
            <a:xfrm>
              <a:off x="7620153" y="4410179"/>
              <a:ext cx="540253" cy="7690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44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€</a:t>
              </a:r>
              <a:endParaRPr lang="en-GB" sz="44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sp>
        <p:nvSpPr>
          <p:cNvPr id="59" name="Tekstboks 58"/>
          <p:cNvSpPr txBox="1">
            <a:spLocks noChangeArrowheads="1"/>
          </p:cNvSpPr>
          <p:nvPr/>
        </p:nvSpPr>
        <p:spPr bwMode="auto">
          <a:xfrm>
            <a:off x="910734" y="6174887"/>
            <a:ext cx="808907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Hence, the consumers should pay for capacity directly.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0" name="Tekstboks 59"/>
          <p:cNvSpPr txBox="1">
            <a:spLocks noChangeArrowheads="1"/>
          </p:cNvSpPr>
          <p:nvPr/>
        </p:nvSpPr>
        <p:spPr bwMode="auto">
          <a:xfrm>
            <a:off x="1293850" y="5731180"/>
            <a:ext cx="732283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Answer: </a:t>
            </a:r>
            <a:r>
              <a:rPr lang="en-GB" sz="2000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consumers are the users of capacity</a:t>
            </a:r>
            <a:r>
              <a:rPr lang="en-GB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endParaRPr lang="en-GB" sz="20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1" name="Tekstboks 60"/>
          <p:cNvSpPr txBox="1"/>
          <p:nvPr/>
        </p:nvSpPr>
        <p:spPr>
          <a:xfrm>
            <a:off x="3747924" y="1270019"/>
            <a:ext cx="1646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Importers</a:t>
            </a:r>
          </a:p>
          <a:p>
            <a:pPr algn="ctr"/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of gas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62" name="Gruppe 109"/>
          <p:cNvGrpSpPr/>
          <p:nvPr/>
        </p:nvGrpSpPr>
        <p:grpSpPr>
          <a:xfrm>
            <a:off x="1556741" y="972458"/>
            <a:ext cx="6797053" cy="4241942"/>
            <a:chOff x="1436992" y="972458"/>
            <a:chExt cx="6274203" cy="4241942"/>
          </a:xfrm>
        </p:grpSpPr>
        <p:sp>
          <p:nvSpPr>
            <p:cNvPr id="63" name="Tekstboks 62"/>
            <p:cNvSpPr txBox="1">
              <a:spLocks noChangeArrowheads="1"/>
            </p:cNvSpPr>
            <p:nvPr/>
          </p:nvSpPr>
          <p:spPr bwMode="auto">
            <a:xfrm>
              <a:off x="1436992" y="4814290"/>
              <a:ext cx="627420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You may import gas here, and export it there.</a:t>
              </a:r>
              <a:endParaRPr lang="en-GB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4" name="Højrepil 63"/>
            <p:cNvSpPr/>
            <p:nvPr/>
          </p:nvSpPr>
          <p:spPr bwMode="auto">
            <a:xfrm rot="16200000" flipH="1">
              <a:off x="1968006" y="1487851"/>
              <a:ext cx="548227" cy="417328"/>
            </a:xfrm>
            <a:prstGeom prst="rightArrow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5" name="Tekstboks 64"/>
            <p:cNvSpPr txBox="1"/>
            <p:nvPr/>
          </p:nvSpPr>
          <p:spPr>
            <a:xfrm>
              <a:off x="1988685" y="1001487"/>
              <a:ext cx="4678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In</a:t>
              </a:r>
              <a:endParaRPr lang="en-GB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66" name="Højrepil 65"/>
            <p:cNvSpPr/>
            <p:nvPr/>
          </p:nvSpPr>
          <p:spPr bwMode="auto">
            <a:xfrm rot="5400000" flipH="1" flipV="1">
              <a:off x="6164259" y="1461660"/>
              <a:ext cx="548227" cy="417328"/>
            </a:xfrm>
            <a:prstGeom prst="rightArrow">
              <a:avLst/>
            </a:prstGeom>
            <a:noFill/>
            <a:ln w="28575" cap="sq" cmpd="sng" algn="ctr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67" name="Tekstboks 66"/>
            <p:cNvSpPr txBox="1"/>
            <p:nvPr/>
          </p:nvSpPr>
          <p:spPr>
            <a:xfrm>
              <a:off x="6087155" y="972458"/>
              <a:ext cx="6484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 smtClean="0">
                  <a:latin typeface="Verdana" pitchFamily="34" charset="0"/>
                  <a:ea typeface="Verdana" pitchFamily="34" charset="0"/>
                  <a:cs typeface="Verdana" pitchFamily="34" charset="0"/>
                </a:rPr>
                <a:t>Out</a:t>
              </a:r>
              <a:endParaRPr lang="en-GB" sz="2000" b="1" dirty="0"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68" name="Picture 3" descr="C:\Dokumenter\Clipart\Flamme 1.bm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3110" y="2394868"/>
            <a:ext cx="409261" cy="6447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9" grpId="0"/>
      <p:bldP spid="6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5" y="1"/>
            <a:ext cx="9866444" cy="1228725"/>
          </a:xfrm>
        </p:spPr>
        <p:txBody>
          <a:bodyPr/>
          <a:lstStyle/>
          <a:p>
            <a:r>
              <a:rPr lang="en-GB" dirty="0" smtClean="0"/>
              <a:t>Division of work</a:t>
            </a:r>
            <a:br>
              <a:rPr lang="en-GB" dirty="0" smtClean="0"/>
            </a:br>
            <a:r>
              <a:rPr lang="en-GB" sz="2400" dirty="0" smtClean="0"/>
              <a:t>Between grid companies and commercial players</a:t>
            </a:r>
            <a:endParaRPr lang="en-GB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78622" y="1327601"/>
            <a:ext cx="9685867" cy="5131254"/>
          </a:xfrm>
        </p:spPr>
        <p:txBody>
          <a:bodyPr/>
          <a:lstStyle/>
          <a:p>
            <a:r>
              <a:rPr lang="en-GB" u="sng" dirty="0" smtClean="0">
                <a:solidFill>
                  <a:srgbClr val="FF0000"/>
                </a:solidFill>
              </a:rPr>
              <a:t>The commercial players set the price for the energy</a:t>
            </a:r>
          </a:p>
          <a:p>
            <a:pPr lvl="1"/>
            <a:r>
              <a:rPr lang="en-GB" sz="2400" dirty="0" smtClean="0"/>
              <a:t>The TSO and the distribution grid operators must </a:t>
            </a:r>
            <a:r>
              <a:rPr lang="en-GB" sz="2400" u="sng" dirty="0" smtClean="0"/>
              <a:t>never</a:t>
            </a:r>
            <a:r>
              <a:rPr lang="en-GB" sz="2400" dirty="0" smtClean="0"/>
              <a:t> set the price for gas.</a:t>
            </a:r>
          </a:p>
          <a:p>
            <a:r>
              <a:rPr lang="en-GB" u="sng" dirty="0" smtClean="0">
                <a:solidFill>
                  <a:srgbClr val="FF0000"/>
                </a:solidFill>
              </a:rPr>
              <a:t>The grid companies take care of everything concerning the physical system and the security of supply</a:t>
            </a:r>
          </a:p>
          <a:p>
            <a:pPr lvl="1"/>
            <a:r>
              <a:rPr lang="en-GB" sz="2400" dirty="0" smtClean="0"/>
              <a:t>They must ensure there is always sufficient energy &amp; capacity.</a:t>
            </a:r>
          </a:p>
          <a:p>
            <a:pPr lvl="1"/>
            <a:r>
              <a:rPr lang="en-GB" sz="2400" dirty="0" smtClean="0"/>
              <a:t>A domestic commercial player must </a:t>
            </a:r>
            <a:r>
              <a:rPr lang="en-GB" sz="2400" u="sng" dirty="0" smtClean="0"/>
              <a:t>never</a:t>
            </a:r>
            <a:r>
              <a:rPr lang="en-GB" sz="2400" dirty="0" smtClean="0"/>
              <a:t> be concerned with the physical state of the gas system.</a:t>
            </a:r>
            <a:endParaRPr lang="en-GB" sz="2400" dirty="0"/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Oct. 27, 2014</a:t>
            </a:r>
            <a:endParaRPr lang="en-GB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boks 7"/>
          <p:cNvSpPr txBox="1"/>
          <p:nvPr/>
        </p:nvSpPr>
        <p:spPr>
          <a:xfrm>
            <a:off x="47172" y="3443919"/>
            <a:ext cx="63690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Transparency is required: </a:t>
            </a:r>
            <a:r>
              <a:rPr lang="en-GB" dirty="0" smtClean="0">
                <a:ea typeface="Verdana" pitchFamily="34" charset="0"/>
                <a:cs typeface="Verdana" pitchFamily="34" charset="0"/>
              </a:rPr>
              <a:t>an unambiguous</a:t>
            </a:r>
            <a:endParaRPr lang="en-GB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separation making it clear what the</a:t>
            </a:r>
          </a:p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consumer is paying for the commercial</a:t>
            </a:r>
          </a:p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and the monopoly service, respectively.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9" name="Tekstboks 8"/>
          <p:cNvSpPr txBox="1"/>
          <p:nvPr/>
        </p:nvSpPr>
        <p:spPr>
          <a:xfrm>
            <a:off x="47172" y="2293273"/>
            <a:ext cx="620233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size of the grid payment must </a:t>
            </a:r>
            <a:r>
              <a:rPr lang="en-GB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be</a:t>
            </a:r>
          </a:p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dependent upon the consumers' choice of</a:t>
            </a:r>
          </a:p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commercial supplier.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2" name="Gruppe 15"/>
          <p:cNvGrpSpPr/>
          <p:nvPr/>
        </p:nvGrpSpPr>
        <p:grpSpPr>
          <a:xfrm>
            <a:off x="188685" y="199795"/>
            <a:ext cx="9481458" cy="2049916"/>
            <a:chOff x="174171" y="199795"/>
            <a:chExt cx="8752115" cy="2049916"/>
          </a:xfrm>
        </p:grpSpPr>
        <p:sp>
          <p:nvSpPr>
            <p:cNvPr id="14" name="Tekstboks 13"/>
            <p:cNvSpPr txBox="1"/>
            <p:nvPr/>
          </p:nvSpPr>
          <p:spPr>
            <a:xfrm>
              <a:off x="2496448" y="333830"/>
              <a:ext cx="299940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600" b="1" i="1" u="sng" dirty="0" smtClean="0">
                  <a:latin typeface="Arial Rounded MT Bold" pitchFamily="34" charset="0"/>
                  <a:ea typeface="Verdana" pitchFamily="34" charset="0"/>
                  <a:cs typeface="Verdana" pitchFamily="34" charset="0"/>
                </a:rPr>
                <a:t>Consumer  gas  bill</a:t>
              </a:r>
              <a:endParaRPr lang="en-GB" sz="2600" b="1" i="1" u="sng" dirty="0">
                <a:latin typeface="Arial Rounded MT Bold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15" name="Afrundet rektangel 14"/>
            <p:cNvSpPr/>
            <p:nvPr/>
          </p:nvSpPr>
          <p:spPr bwMode="auto">
            <a:xfrm>
              <a:off x="174171" y="199795"/>
              <a:ext cx="8752115" cy="2049916"/>
            </a:xfrm>
            <a:prstGeom prst="roundRect">
              <a:avLst/>
            </a:prstGeom>
            <a:noFill/>
            <a:ln w="5715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17" name="Tekstboks 16"/>
          <p:cNvSpPr txBox="1"/>
          <p:nvPr/>
        </p:nvSpPr>
        <p:spPr>
          <a:xfrm>
            <a:off x="267300" y="943446"/>
            <a:ext cx="83712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908800" algn="l"/>
              </a:tabLst>
            </a:pPr>
            <a:r>
              <a:rPr lang="en-GB" b="1" i="1" dirty="0" smtClean="0">
                <a:solidFill>
                  <a:srgbClr val="FF0000"/>
                </a:solidFill>
                <a:latin typeface="Arial Rounded MT Bold" pitchFamily="34" charset="0"/>
                <a:ea typeface="Verdana" pitchFamily="34" charset="0"/>
                <a:cs typeface="Verdana" pitchFamily="34" charset="0"/>
              </a:rPr>
              <a:t>Payment for grid (monopoly supplier)	EUR   XXX</a:t>
            </a:r>
            <a:endParaRPr lang="en-GB" b="1" i="1" dirty="0">
              <a:solidFill>
                <a:srgbClr val="FF0000"/>
              </a:solidFill>
              <a:latin typeface="Arial Rounded MT Bol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8" name="Tekstboks 17"/>
          <p:cNvSpPr txBox="1"/>
          <p:nvPr/>
        </p:nvSpPr>
        <p:spPr>
          <a:xfrm>
            <a:off x="267299" y="1509511"/>
            <a:ext cx="83856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6908800" algn="l"/>
              </a:tabLst>
            </a:pPr>
            <a:r>
              <a:rPr lang="en-GB" b="1" i="1" dirty="0" smtClean="0">
                <a:solidFill>
                  <a:srgbClr val="0033CC"/>
                </a:solidFill>
                <a:latin typeface="Arial Rounded MT Bold" pitchFamily="34" charset="0"/>
                <a:ea typeface="Verdana" pitchFamily="34" charset="0"/>
                <a:cs typeface="Verdana" pitchFamily="34" charset="0"/>
              </a:rPr>
              <a:t>Payment for energy (commercial supplier)	EUR   YYY</a:t>
            </a:r>
            <a:endParaRPr lang="en-GB" b="1" i="1" dirty="0">
              <a:solidFill>
                <a:srgbClr val="0033CC"/>
              </a:solidFill>
              <a:latin typeface="Arial Rounded MT Bold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Tekstboks 18"/>
          <p:cNvSpPr txBox="1"/>
          <p:nvPr/>
        </p:nvSpPr>
        <p:spPr>
          <a:xfrm>
            <a:off x="47172" y="4963896"/>
            <a:ext cx="9858828" cy="1323439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The transparency and the separation requirements</a:t>
            </a:r>
          </a:p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are </a:t>
            </a:r>
            <a:r>
              <a:rPr lang="en-GB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not</a:t>
            </a:r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met, when the consumer </a:t>
            </a:r>
            <a:r>
              <a:rPr lang="en-GB" b="1" u="sng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indirectly</a:t>
            </a:r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is</a:t>
            </a:r>
          </a:p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paying for grid capacity via the commercial</a:t>
            </a:r>
          </a:p>
          <a:p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supplier’s capacity payment.</a:t>
            </a:r>
            <a:endParaRPr lang="en-GB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Pladsholder til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Oct. 27, 2014</a:t>
            </a:r>
            <a:endParaRPr lang="en-GB" dirty="0"/>
          </a:p>
        </p:txBody>
      </p:sp>
      <p:sp>
        <p:nvSpPr>
          <p:cNvPr id="20" name="Pladsholder til diasnumm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398079-F33D-41F5-9C34-6A64457217A3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2217" y="3135558"/>
            <a:ext cx="18065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7" grpId="0"/>
      <p:bldP spid="18" grpId="0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6" y="1"/>
            <a:ext cx="9080500" cy="1001486"/>
          </a:xfrm>
        </p:spPr>
        <p:txBody>
          <a:bodyPr/>
          <a:lstStyle/>
          <a:p>
            <a:r>
              <a:rPr lang="en-GB" dirty="0" smtClean="0"/>
              <a:t>Gas grid tariffs</a:t>
            </a:r>
            <a:br>
              <a:rPr lang="en-GB" dirty="0" smtClean="0"/>
            </a:br>
            <a:r>
              <a:rPr lang="en-GB" sz="2400" dirty="0" smtClean="0"/>
              <a:t>The important criteria are the following</a:t>
            </a:r>
            <a:endParaRPr lang="en-GB" sz="2400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" y="1080862"/>
            <a:ext cx="9905999" cy="5407019"/>
          </a:xfrm>
        </p:spPr>
        <p:txBody>
          <a:bodyPr/>
          <a:lstStyle/>
          <a:p>
            <a:r>
              <a:rPr lang="en-GB" sz="2300" dirty="0" smtClean="0"/>
              <a:t>The fees must ensure the financing of the grid.</a:t>
            </a:r>
          </a:p>
          <a:p>
            <a:r>
              <a:rPr lang="en-GB" sz="2300" dirty="0" smtClean="0"/>
              <a:t>The fees must provide transparency</a:t>
            </a:r>
          </a:p>
          <a:p>
            <a:pPr lvl="1"/>
            <a:r>
              <a:rPr lang="en-GB" sz="2300" dirty="0" smtClean="0"/>
              <a:t>Distinction between monopoly services and commercial services</a:t>
            </a:r>
          </a:p>
          <a:p>
            <a:pPr lvl="2"/>
            <a:r>
              <a:rPr lang="en-GB" sz="2300" dirty="0" smtClean="0"/>
              <a:t>Meaning: clear separation between payment for grid and payment for energy.</a:t>
            </a:r>
          </a:p>
          <a:p>
            <a:r>
              <a:rPr lang="en-GB" sz="2300" dirty="0" smtClean="0"/>
              <a:t>The fee structure must </a:t>
            </a:r>
            <a:r>
              <a:rPr lang="en-GB" sz="2300" u="sng" dirty="0" smtClean="0"/>
              <a:t>not impede the competition</a:t>
            </a:r>
          </a:p>
          <a:p>
            <a:pPr lvl="1"/>
            <a:r>
              <a:rPr lang="en-GB" sz="2300" dirty="0" smtClean="0"/>
              <a:t>For example: the fee structure must </a:t>
            </a:r>
            <a:r>
              <a:rPr lang="en-GB" sz="2300" u="sng" dirty="0" smtClean="0"/>
              <a:t>not impede the establishment of new retailers</a:t>
            </a:r>
            <a:r>
              <a:rPr lang="en-GB" sz="2300" dirty="0" smtClean="0"/>
              <a:t>.</a:t>
            </a:r>
          </a:p>
          <a:p>
            <a:r>
              <a:rPr lang="en-GB" sz="2300" dirty="0" smtClean="0"/>
              <a:t>New tariffs: the burden of paying grid fees should remain unchanged among the consumers</a:t>
            </a:r>
          </a:p>
          <a:p>
            <a:pPr lvl="1"/>
            <a:r>
              <a:rPr lang="en-GB" sz="2300" dirty="0" smtClean="0"/>
              <a:t>For example: no new distribution of grid fees between peak load users and base load users.</a:t>
            </a:r>
          </a:p>
        </p:txBody>
      </p:sp>
      <p:sp>
        <p:nvSpPr>
          <p:cNvPr id="9" name="Pladsholder til dato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a-DK" dirty="0" smtClean="0"/>
              <a:t>Oct. 27, 2014</a:t>
            </a:r>
            <a:endParaRPr lang="en-GB" dirty="0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ACB3E-9516-4558-9B4B-9689E2C51AB3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">
      <a:dk1>
        <a:srgbClr val="000000"/>
      </a:dk1>
      <a:lt1>
        <a:srgbClr val="99FFFF"/>
      </a:lt1>
      <a:dk2>
        <a:srgbClr val="999933"/>
      </a:dk2>
      <a:lt2>
        <a:srgbClr val="808000"/>
      </a:lt2>
      <a:accent1>
        <a:srgbClr val="339933"/>
      </a:accent1>
      <a:accent2>
        <a:srgbClr val="800000"/>
      </a:accent2>
      <a:accent3>
        <a:srgbClr val="CA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Standard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302B8147B09E240B766556B8EEB420B" ma:contentTypeVersion="13" ma:contentTypeDescription="Opret et nyt dokument." ma:contentTypeScope="" ma:versionID="634c4ab936842b4daa338f07614aea16">
  <xsd:schema xmlns:xsd="http://www.w3.org/2001/XMLSchema" xmlns:xs="http://www.w3.org/2001/XMLSchema" xmlns:p="http://schemas.microsoft.com/office/2006/metadata/properties" xmlns:ns2="393c2793-96ab-4a74-9691-efa4efff0d23" xmlns:ns3="b4f9bdb0-a78f-4782-98e3-c52de5cf030d" targetNamespace="http://schemas.microsoft.com/office/2006/metadata/properties" ma:root="true" ma:fieldsID="fd8ec0fb6ff90b7270e62344a24b74d9" ns2:_="" ns3:_="">
    <xsd:import namespace="393c2793-96ab-4a74-9691-efa4efff0d23"/>
    <xsd:import namespace="b4f9bdb0-a78f-4782-98e3-c52de5cf03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c2793-96ab-4a74-9691-efa4efff0d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f9bdb0-a78f-4782-98e3-c52de5cf030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3FA570-2F2D-4661-AF0A-AD3C005109F5}"/>
</file>

<file path=customXml/itemProps2.xml><?xml version="1.0" encoding="utf-8"?>
<ds:datastoreItem xmlns:ds="http://schemas.openxmlformats.org/officeDocument/2006/customXml" ds:itemID="{6D5F6001-1904-4DF7-B42D-A9F562EDC697}"/>
</file>

<file path=customXml/itemProps3.xml><?xml version="1.0" encoding="utf-8"?>
<ds:datastoreItem xmlns:ds="http://schemas.openxmlformats.org/officeDocument/2006/customXml" ds:itemID="{C5E958E2-03EC-4D6F-A054-787A3250CE75}"/>
</file>

<file path=docProps/app.xml><?xml version="1.0" encoding="utf-8"?>
<Properties xmlns="http://schemas.openxmlformats.org/officeDocument/2006/extended-properties" xmlns:vt="http://schemas.openxmlformats.org/officeDocument/2006/docPropsVTypes">
  <TotalTime>10557</TotalTime>
  <Words>1335</Words>
  <Application>Microsoft Office PowerPoint</Application>
  <PresentationFormat>A4 (210 x 297 mm)</PresentationFormat>
  <Paragraphs>215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17</vt:i4>
      </vt:variant>
    </vt:vector>
  </HeadingPairs>
  <TitlesOfParts>
    <vt:vector size="18" baseType="lpstr">
      <vt:lpstr>Standarddesign</vt:lpstr>
      <vt:lpstr>Introduction Anders Plejdrup Houmøller CEO, Houmoller Consulting ApS</vt:lpstr>
      <vt:lpstr>New gas grid fees Improved transparency and competition</vt:lpstr>
      <vt:lpstr>Step one: domestic trading of gas – 1</vt:lpstr>
      <vt:lpstr>Step one: domestic trading of gas – 2</vt:lpstr>
      <vt:lpstr>Two flows A flow of energy and a flow of money</vt:lpstr>
      <vt:lpstr>Two flows A flow of energy and a flow of money</vt:lpstr>
      <vt:lpstr>Division of work Between grid companies and commercial players</vt:lpstr>
      <vt:lpstr>Dias nummer 8</vt:lpstr>
      <vt:lpstr>Gas grid tariffs The important criteria are the following</vt:lpstr>
      <vt:lpstr>Gas grid tariffs With capacity fees paid by the consumers</vt:lpstr>
      <vt:lpstr>Capacity reservation may create artificial bottlenecks Two domestic retailers A and B</vt:lpstr>
      <vt:lpstr>Improved competition on the gas market</vt:lpstr>
      <vt:lpstr>Capacity  fees paid by consumers: pooling consumers’ capacity utilisation</vt:lpstr>
      <vt:lpstr>Who is paying how big grid fees? The distribution of the grid fees among the consumers</vt:lpstr>
      <vt:lpstr>Introducing new gas grid fees Capacity fees paid by consumers</vt:lpstr>
      <vt:lpstr>Import and export of gas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Ingen diastitel</dc:title>
  <dc:creator>APH</dc:creator>
  <cp:lastModifiedBy>Houmoller</cp:lastModifiedBy>
  <cp:revision>1651</cp:revision>
  <cp:lastPrinted>2001-03-05T16:13:52Z</cp:lastPrinted>
  <dcterms:created xsi:type="dcterms:W3CDTF">1998-01-18T15:08:52Z</dcterms:created>
  <dcterms:modified xsi:type="dcterms:W3CDTF">2014-10-28T10:30:32Z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0x010100B302B8147B09E240B766556B8EEB420B</vt:lpwstr>
  </property>
</Properties>
</file>